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1.xml" ContentType="application/vnd.openxmlformats-officedocument.presentationml.tags+xml"/>
  <Override PartName="/ppt/notesSlides/notesSlide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3"/>
    <p:sldMasterId id="2147483686" r:id="rId4"/>
  </p:sldMasterIdLst>
  <p:notesMasterIdLst>
    <p:notesMasterId r:id="rId6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39" r:id="rId63"/>
  </p:sldIdLst>
  <p:sldSz cx="24384000" cy="13716000"/>
  <p:notesSz cx="6858000" cy="9144000"/>
  <p:embeddedFontLst>
    <p:embeddedFont>
      <p:font typeface="Calibri" panose="020F0502020204030204" pitchFamily="34" charset="0"/>
      <p:regular r:id="rId65"/>
      <p:bold r:id="rId66"/>
      <p:italic r:id="rId67"/>
      <p:boldItalic r:id="rId68"/>
    </p:embeddedFont>
    <p:embeddedFont>
      <p:font typeface="Century Gothic" panose="020B0502020202020204" pitchFamily="34" charset="0"/>
      <p:regular r:id="rId69"/>
      <p:bold r:id="rId70"/>
      <p:italic r:id="rId71"/>
      <p:boldItalic r:id="rId72"/>
    </p:embeddedFont>
    <p:embeddedFont>
      <p:font typeface="Georgia" panose="02040502050405020303" pitchFamily="18" charset="0"/>
      <p:regular r:id="rId73"/>
      <p:bold r:id="rId74"/>
      <p:italic r:id="rId75"/>
      <p:boldItalic r:id="rId76"/>
    </p:embeddedFont>
    <p:embeddedFont>
      <p:font typeface="Gill Sans" panose="020B0604020202020204" charset="0"/>
      <p:regular r:id="rId77"/>
      <p:bold r:id="rId78"/>
    </p:embeddedFont>
    <p:embeddedFont>
      <p:font typeface="Gill Sans MT" panose="020B0502020104020203" pitchFamily="34" charset="0"/>
      <p:regular r:id="rId79"/>
      <p:bold r:id="rId80"/>
      <p:italic r:id="rId81"/>
      <p:boldItalic r:id="rId82"/>
    </p:embeddedFont>
    <p:embeddedFont>
      <p:font typeface="Helvetica Neue" panose="020B0604020202020204" charset="0"/>
      <p:regular r:id="rId83"/>
      <p:bold r:id="rId84"/>
      <p:italic r:id="rId85"/>
      <p:boldItalic r:id="rId86"/>
    </p:embeddedFont>
    <p:embeddedFont>
      <p:font typeface="Helvetica Neue Light" panose="020B0604020202020204" charset="0"/>
      <p:regular r:id="rId87"/>
      <p:bold r:id="rId88"/>
      <p:italic r:id="rId89"/>
      <p:boldItalic r:id="rId90"/>
    </p:embeddedFont>
    <p:embeddedFont>
      <p:font typeface="Montserrat SemiBold" panose="020B0604020202020204" charset="0"/>
      <p:regular r:id="rId91"/>
      <p:bold r:id="rId92"/>
      <p:italic r:id="rId93"/>
      <p:boldItalic r:id="rId94"/>
    </p:embeddedFont>
    <p:embeddedFont>
      <p:font typeface="PT Sans" panose="020B0604020202020204" charset="0"/>
      <p:regular r:id="rId95"/>
      <p:bold r:id="rId96"/>
      <p:italic r:id="rId97"/>
      <p:boldItalic r:id="rId98"/>
    </p:embeddedFont>
    <p:embeddedFont>
      <p:font typeface="Roboto" panose="020B0604020202020204" charset="0"/>
      <p:regular r:id="rId99"/>
      <p:bold r:id="rId100"/>
      <p:italic r:id="rId101"/>
      <p:boldItalic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184">
          <p15:clr>
            <a:srgbClr val="A4A3A4"/>
          </p15:clr>
        </p15:guide>
        <p15:guide id="2" pos="7680">
          <p15:clr>
            <a:srgbClr val="A4A3A4"/>
          </p15:clr>
        </p15:guide>
        <p15:guide id="3" pos="672">
          <p15:clr>
            <a:srgbClr val="A4A3A4"/>
          </p15:clr>
        </p15:guide>
        <p15:guide id="4" orient="horz" pos="1800">
          <p15:clr>
            <a:srgbClr val="A4A3A4"/>
          </p15:clr>
        </p15:guide>
        <p15:guide id="5" orient="horz" pos="3840">
          <p15:clr>
            <a:srgbClr val="A4A3A4"/>
          </p15:clr>
        </p15:guide>
        <p15:guide id="6" pos="4090">
          <p15:clr>
            <a:srgbClr val="A4A3A4"/>
          </p15:clr>
        </p15:guide>
        <p15:guide id="7" orient="horz" pos="2904">
          <p15:clr>
            <a:srgbClr val="A4A3A4"/>
          </p15:clr>
        </p15:guide>
        <p15:guide id="8" orient="horz" pos="480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3" roundtripDataSignature="AMtx7mjDI5ldQF0Fh/9RoI5/34j7qsKyD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ne Pow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5EB4D6-204B-6749-806E-E7E50A088880}" v="3" dt="2022-09-08T15:38:57.003"/>
  </p1510:revLst>
</p1510:revInfo>
</file>

<file path=ppt/tableStyles.xml><?xml version="1.0" encoding="utf-8"?>
<a:tblStyleLst xmlns:a="http://schemas.openxmlformats.org/drawingml/2006/main" def="{5F38AD24-2A1B-40F9-B1AA-5E9476EB62DE}">
  <a:tblStyle styleId="{5F38AD24-2A1B-40F9-B1AA-5E9476EB62DE}" styleName="Table_0">
    <a:wholeTbl>
      <a:tcTxStyle b="off" i="off">
        <a:font>
          <a:latin typeface="Gill Sans MT"/>
          <a:ea typeface="Gill Sans MT"/>
          <a:cs typeface="Gill Sans MT"/>
        </a:font>
        <a:schemeClr val="lt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1453F68-C072-40ED-98A6-478E7B36AFC9}" styleName="Table_1">
    <a:wholeTbl>
      <a:tcTxStyle b="off" i="off">
        <a:font>
          <a:latin typeface="Gill Sans MT"/>
          <a:ea typeface="Gill Sans MT"/>
          <a:cs typeface="Gill Sans MT"/>
        </a:font>
        <a:schemeClr val="dk1"/>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chemeClr val="accent3"/>
              </a:solidFill>
              <a:prstDash val="solid"/>
              <a:round/>
              <a:headEnd type="none" w="sm" len="sm"/>
              <a:tailEnd type="none" w="sm" len="sm"/>
            </a:ln>
          </a:insideH>
          <a:insideV>
            <a:ln w="9525" cap="flat" cmpd="sng">
              <a:solidFill>
                <a:schemeClr val="accent3"/>
              </a:solidFill>
              <a:prstDash val="solid"/>
              <a:round/>
              <a:headEnd type="none" w="sm" len="sm"/>
              <a:tailEnd type="none" w="sm" len="sm"/>
            </a:ln>
          </a:insideV>
        </a:tcBdr>
        <a:fill>
          <a:solidFill>
            <a:srgbClr val="FFFFFF">
              <a:alpha val="0"/>
            </a:srgbClr>
          </a:solidFill>
        </a:fill>
      </a:tcStyle>
    </a:wholeTbl>
    <a:band1H>
      <a:tcTxStyle/>
      <a:tcStyle>
        <a:tcBdr/>
        <a:fill>
          <a:solidFill>
            <a:schemeClr val="accent3">
              <a:alpha val="40000"/>
            </a:schemeClr>
          </a:solidFill>
        </a:fill>
      </a:tcStyle>
    </a:band1H>
    <a:band2H>
      <a:tcTxStyle/>
      <a:tcStyle>
        <a:tcBdr/>
      </a:tcStyle>
    </a:band2H>
    <a:band1V>
      <a:tcTxStyle/>
      <a:tcStyle>
        <a:tcBdr>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tcBdr>
        <a:fill>
          <a:solidFill>
            <a:schemeClr val="accent3">
              <a:alpha val="40000"/>
            </a:schemeClr>
          </a:solidFill>
        </a:fill>
      </a:tcStyle>
    </a:band1V>
    <a:band2V>
      <a:tcTxStyle/>
      <a:tcStyle>
        <a:tcBdr/>
      </a:tcStyle>
    </a:band2V>
    <a:lastCol>
      <a:tcTxStyle b="on" i="off"/>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chemeClr val="accent3"/>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chemeClr val="accent3"/>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Gill Sans MT"/>
          <a:ea typeface="Gill Sans MT"/>
          <a:cs typeface="Gill Sans MT"/>
        </a:font>
        <a:schemeClr val="lt1"/>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7" autoAdjust="0"/>
    <p:restoredTop sz="62256" autoAdjust="0"/>
  </p:normalViewPr>
  <p:slideViewPr>
    <p:cSldViewPr snapToGrid="0">
      <p:cViewPr varScale="1">
        <p:scale>
          <a:sx n="25" d="100"/>
          <a:sy n="25" d="100"/>
        </p:scale>
        <p:origin x="1716" y="48"/>
      </p:cViewPr>
      <p:guideLst>
        <p:guide orient="horz" pos="8184"/>
        <p:guide pos="7680"/>
        <p:guide pos="672"/>
        <p:guide orient="horz" pos="1800"/>
        <p:guide orient="horz" pos="3840"/>
        <p:guide pos="4090"/>
        <p:guide orient="horz" pos="2904"/>
        <p:guide orient="horz" pos="480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font" Target="fonts/font25.fntdata"/><Relationship Id="rId16" Type="http://schemas.openxmlformats.org/officeDocument/2006/relationships/slide" Target="slides/slide12.xml"/><Relationship Id="rId107" Type="http://schemas.openxmlformats.org/officeDocument/2006/relationships/theme" Target="theme/theme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0.fntdata"/><Relationship Id="rId79" Type="http://schemas.openxmlformats.org/officeDocument/2006/relationships/font" Target="fonts/font15.fntdata"/><Relationship Id="rId102" Type="http://schemas.openxmlformats.org/officeDocument/2006/relationships/font" Target="fonts/font38.fntdata"/><Relationship Id="rId5" Type="http://schemas.openxmlformats.org/officeDocument/2006/relationships/slide" Target="slides/slide1.xml"/><Relationship Id="rId90" Type="http://schemas.openxmlformats.org/officeDocument/2006/relationships/font" Target="fonts/font26.fntdata"/><Relationship Id="rId95" Type="http://schemas.openxmlformats.org/officeDocument/2006/relationships/font" Target="fonts/font31.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notesMaster" Target="notesMasters/notesMaster1.xml"/><Relationship Id="rId69" Type="http://schemas.openxmlformats.org/officeDocument/2006/relationships/font" Target="fonts/font5.fntdata"/><Relationship Id="rId80" Type="http://schemas.openxmlformats.org/officeDocument/2006/relationships/font" Target="fonts/font16.fntdata"/><Relationship Id="rId85" Type="http://schemas.openxmlformats.org/officeDocument/2006/relationships/font" Target="fonts/font21.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customschemas.google.com/relationships/presentationmetadata" Target="metadata"/><Relationship Id="rId108"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font" Target="fonts/font6.fntdata"/><Relationship Id="rId75" Type="http://schemas.openxmlformats.org/officeDocument/2006/relationships/font" Target="fonts/font11.fntdata"/><Relationship Id="rId91" Type="http://schemas.openxmlformats.org/officeDocument/2006/relationships/font" Target="fonts/font27.fntdata"/><Relationship Id="rId96" Type="http://schemas.openxmlformats.org/officeDocument/2006/relationships/font" Target="fonts/font3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94" Type="http://schemas.openxmlformats.org/officeDocument/2006/relationships/font" Target="fonts/font30.fntdata"/><Relationship Id="rId99" Type="http://schemas.openxmlformats.org/officeDocument/2006/relationships/font" Target="fonts/font35.fntdata"/><Relationship Id="rId101" Type="http://schemas.openxmlformats.org/officeDocument/2006/relationships/font" Target="fonts/font37.fntdata"/><Relationship Id="rId4" Type="http://schemas.openxmlformats.org/officeDocument/2006/relationships/slideMaster" Target="slideMasters/slideMaster2.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5/10/relationships/revisionInfo" Target="revisionInfo.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2.fntdata"/><Relationship Id="rId97" Type="http://schemas.openxmlformats.org/officeDocument/2006/relationships/font" Target="fonts/font33.fntdata"/><Relationship Id="rId104"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font" Target="fonts/font7.fntdata"/><Relationship Id="rId92" Type="http://schemas.openxmlformats.org/officeDocument/2006/relationships/font" Target="fonts/font28.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2.fntdata"/><Relationship Id="rId87" Type="http://schemas.openxmlformats.org/officeDocument/2006/relationships/font" Target="fonts/font23.fntdata"/><Relationship Id="rId61" Type="http://schemas.openxmlformats.org/officeDocument/2006/relationships/slide" Target="slides/slide57.xml"/><Relationship Id="rId82" Type="http://schemas.openxmlformats.org/officeDocument/2006/relationships/font" Target="fonts/font18.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13.fntdata"/><Relationship Id="rId100" Type="http://schemas.openxmlformats.org/officeDocument/2006/relationships/font" Target="fonts/font36.fntdata"/><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8.fntdata"/><Relationship Id="rId93" Type="http://schemas.openxmlformats.org/officeDocument/2006/relationships/font" Target="fonts/font29.fntdata"/><Relationship Id="rId98" Type="http://schemas.openxmlformats.org/officeDocument/2006/relationships/font" Target="fonts/font34.fntdata"/><Relationship Id="rId3" Type="http://schemas.openxmlformats.org/officeDocument/2006/relationships/slideMaster" Target="slideMasters/slideMaster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font" Target="fonts/font19.fntdata"/><Relationship Id="rId88"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6173467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leadingincontext.com/2019/07/31/the-complexity-of-ethical-thinking-and-decision-making-part-1/"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5" name="Google Shape;555;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Clr>
                <a:srgbClr val="000000"/>
              </a:buClr>
              <a:buSzPts val="1400"/>
              <a:buFont typeface="Arial"/>
              <a:buNone/>
            </a:pPr>
            <a:r>
              <a:rPr lang="en-US" sz="1800" b="1" dirty="0">
                <a:latin typeface="Calibri"/>
                <a:ea typeface="Calibri"/>
                <a:cs typeface="Calibri"/>
                <a:sym typeface="Calibri"/>
              </a:rPr>
              <a:t>REMARQUE  POUR LE FACILITATEUR: </a:t>
            </a:r>
            <a:r>
              <a:rPr lang="en-US" sz="1800" dirty="0">
                <a:latin typeface="Calibri"/>
                <a:ea typeface="Calibri"/>
                <a:cs typeface="Calibri"/>
                <a:sym typeface="Calibri"/>
              </a:rPr>
              <a:t>N'utilisez cette diapositive comme point de départ que si vous présentez les cinq modules </a:t>
            </a:r>
            <a:r>
              <a:rPr lang="en-US" sz="1800" b="1" dirty="0">
                <a:latin typeface="Calibri"/>
                <a:ea typeface="Calibri"/>
                <a:cs typeface="Calibri"/>
                <a:sym typeface="Calibri"/>
              </a:rPr>
              <a:t>ou si vous </a:t>
            </a:r>
            <a:r>
              <a:rPr lang="en-US" sz="1800" dirty="0">
                <a:latin typeface="Calibri"/>
                <a:ea typeface="Calibri"/>
                <a:cs typeface="Calibri"/>
                <a:sym typeface="Calibri"/>
              </a:rPr>
              <a:t>souhaitez situer ce module dans le cadre d'un programme plus large. Si vous utilisez cette diapositive, assurez vous d’indiquer le nom du présentateur et de l'organisation</a:t>
            </a:r>
            <a:endParaRPr dirty="0"/>
          </a:p>
        </p:txBody>
      </p:sp>
    </p:spTree>
    <p:extLst>
      <p:ext uri="{BB962C8B-B14F-4D97-AF65-F5344CB8AC3E}">
        <p14:creationId xmlns:p14="http://schemas.microsoft.com/office/powerpoint/2010/main" val="4135644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4" name="Google Shape;694;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Helvetica Neue"/>
                <a:ea typeface="Helvetica Neue"/>
                <a:cs typeface="Helvetica Neue"/>
                <a:sym typeface="Helvetica Neue"/>
              </a:rPr>
              <a:t>REMARQUES POUR LE FACILITATEUR : Retirez la diapositive si vous utilisez une autre activité. Cet exercice a pour but d'aider les participants à auto-évaluer leur niveau de compréhension des concepts du module. </a:t>
            </a:r>
            <a:endParaRPr dirty="0"/>
          </a:p>
          <a:p>
            <a:pPr marL="0" marR="0" lvl="0" indent="0" algn="l" rtl="0">
              <a:lnSpc>
                <a:spcPct val="117999"/>
              </a:lnSpc>
              <a:spcBef>
                <a:spcPts val="0"/>
              </a:spcBef>
              <a:spcAft>
                <a:spcPts val="0"/>
              </a:spcAft>
              <a:buSzPts val="2200"/>
              <a:buFont typeface="Helvetica Neue"/>
              <a:buNone/>
            </a:pPr>
            <a:endParaRPr sz="2200" b="0" i="0" u="none" strike="noStrike" cap="none" dirty="0">
              <a:solidFill>
                <a:srgbClr val="000000"/>
              </a:solidFill>
              <a:latin typeface="Helvetica Neue"/>
              <a:ea typeface="Helvetica Neue"/>
              <a:cs typeface="Helvetica Neue"/>
              <a:sym typeface="Helvetica Neue"/>
            </a:endParaRPr>
          </a:p>
          <a:p>
            <a:pPr marL="0" marR="0" lvl="0" indent="0" algn="l" rtl="0">
              <a:lnSpc>
                <a:spcPct val="117999"/>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Helvetica Neue"/>
                <a:ea typeface="Helvetica Neue"/>
                <a:cs typeface="Helvetica Neue"/>
                <a:sym typeface="Helvetica Neue"/>
              </a:rPr>
              <a:t>Les résultats de l'exercice peuvent aider le facilitateur à faire des ajustements "en cours de route" ou à décider de mettre l'accent ou non sur certains points, en fonction du niveau d'expérience des participants. </a:t>
            </a:r>
            <a:endParaRPr dirty="0"/>
          </a:p>
          <a:p>
            <a:pPr marL="0" marR="0" lvl="0" indent="0" algn="l" rtl="0">
              <a:lnSpc>
                <a:spcPct val="117999"/>
              </a:lnSpc>
              <a:spcBef>
                <a:spcPts val="0"/>
              </a:spcBef>
              <a:spcAft>
                <a:spcPts val="0"/>
              </a:spcAft>
              <a:buSzPts val="2200"/>
              <a:buFont typeface="Helvetica Neue"/>
              <a:buNone/>
            </a:pPr>
            <a:endParaRPr sz="2200" b="0" i="0" u="none" strike="noStrike" cap="none" dirty="0">
              <a:solidFill>
                <a:srgbClr val="000000"/>
              </a:solidFill>
              <a:latin typeface="Helvetica Neue"/>
              <a:ea typeface="Helvetica Neue"/>
              <a:cs typeface="Helvetica Neue"/>
              <a:sym typeface="Helvetica Neue"/>
            </a:endParaRPr>
          </a:p>
          <a:p>
            <a:pPr marL="0" marR="0" lvl="0" indent="0" algn="l" rtl="0">
              <a:lnSpc>
                <a:spcPct val="117999"/>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Helvetica Neue"/>
                <a:ea typeface="Helvetica Neue"/>
                <a:cs typeface="Helvetica Neue"/>
                <a:sym typeface="Helvetica Neue"/>
              </a:rPr>
              <a:t>Une fois que vous avez déterminé l'aspect de la session sur lequel vous souhaitez interroger le groupe, créez un sondage et insérez un lien dans le chat ou utilisez la fonction de sondage sur Zoom.</a:t>
            </a:r>
            <a:endParaRPr dirty="0"/>
          </a:p>
          <a:p>
            <a:pPr marL="0" marR="0" lvl="0" indent="0" algn="l" rtl="0">
              <a:lnSpc>
                <a:spcPct val="117999"/>
              </a:lnSpc>
              <a:spcBef>
                <a:spcPts val="0"/>
              </a:spcBef>
              <a:spcAft>
                <a:spcPts val="0"/>
              </a:spcAft>
              <a:buSzPts val="2200"/>
              <a:buFont typeface="Helvetica Neue"/>
              <a:buNone/>
            </a:pPr>
            <a:endParaRPr sz="2200" b="0" i="0" u="none" strike="noStrike" cap="none" dirty="0">
              <a:solidFill>
                <a:srgbClr val="000000"/>
              </a:solidFill>
              <a:latin typeface="Helvetica Neue"/>
              <a:ea typeface="Helvetica Neue"/>
              <a:cs typeface="Helvetica Neue"/>
              <a:sym typeface="Helvetica Neue"/>
            </a:endParaRPr>
          </a:p>
          <a:p>
            <a:pPr marL="0" marR="0" lvl="0" indent="0" algn="l" rtl="0">
              <a:lnSpc>
                <a:spcPct val="117999"/>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Helvetica Neue"/>
                <a:ea typeface="Helvetica Neue"/>
                <a:cs typeface="Helvetica Neue"/>
                <a:sym typeface="Helvetica Neue"/>
              </a:rPr>
              <a:t>Exercice</a:t>
            </a:r>
            <a:endParaRPr dirty="0"/>
          </a:p>
          <a:p>
            <a:pPr marL="0" marR="0" lvl="0" indent="0" algn="l" rtl="0">
              <a:lnSpc>
                <a:spcPct val="117999"/>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Helvetica Neue"/>
                <a:ea typeface="Helvetica Neue"/>
                <a:cs typeface="Helvetica Neue"/>
                <a:sym typeface="Helvetica Neue"/>
              </a:rPr>
              <a:t>Sondage en mouvement : Quel est votre niveau de compréhension de la mise à l'échelle d'une intervention ?</a:t>
            </a:r>
            <a:endParaRPr dirty="0"/>
          </a:p>
          <a:p>
            <a:pPr marL="0" marR="0" lvl="0" indent="0" algn="l" rtl="0">
              <a:lnSpc>
                <a:spcPct val="117999"/>
              </a:lnSpc>
              <a:spcBef>
                <a:spcPts val="0"/>
              </a:spcBef>
              <a:spcAft>
                <a:spcPts val="0"/>
              </a:spcAft>
              <a:buSzPts val="2200"/>
              <a:buFont typeface="Helvetica Neue"/>
              <a:buNone/>
            </a:pPr>
            <a:endParaRPr sz="2200" b="0" i="0" u="none" strike="noStrike" cap="none" dirty="0">
              <a:solidFill>
                <a:srgbClr val="000000"/>
              </a:solidFill>
              <a:latin typeface="Helvetica Neue"/>
              <a:ea typeface="Helvetica Neue"/>
              <a:cs typeface="Helvetica Neue"/>
              <a:sym typeface="Helvetica Neue"/>
            </a:endParaRPr>
          </a:p>
          <a:p>
            <a:pPr marL="0" marR="0" lvl="0" indent="0" algn="l" rtl="0">
              <a:lnSpc>
                <a:spcPct val="117999"/>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Helvetica Neue"/>
                <a:ea typeface="Helvetica Neue"/>
                <a:cs typeface="Helvetica Neue"/>
                <a:sym typeface="Helvetica Neue"/>
              </a:rPr>
              <a:t>Processus</a:t>
            </a:r>
          </a:p>
          <a:p>
            <a:pPr marL="0" marR="0" lvl="0" indent="0" algn="l" rtl="0">
              <a:lnSpc>
                <a:spcPct val="117999"/>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Helvetica Neue"/>
                <a:ea typeface="Helvetica Neue"/>
                <a:cs typeface="Helvetica Neue"/>
                <a:sym typeface="Helvetica Neue"/>
              </a:rPr>
              <a:t>Invitez les participants à donner leur chiffre sur une échelle de 1 à 5 en fonction de leur niveau de compréhension et/ou d'expérience de la mise à l'échelle.</a:t>
            </a:r>
            <a:endParaRPr dirty="0"/>
          </a:p>
          <a:p>
            <a:pPr marL="0" marR="0" lvl="0" indent="0" algn="l" rtl="0">
              <a:lnSpc>
                <a:spcPct val="117999"/>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Helvetica Neue"/>
                <a:ea typeface="Helvetica Neue"/>
                <a:cs typeface="Helvetica Neue"/>
                <a:sym typeface="Helvetica Neue"/>
              </a:rPr>
              <a:t>Invitez quelques volontaires à partager quelques détails de leur expérience.</a:t>
            </a:r>
            <a:endParaRPr dirty="0"/>
          </a:p>
          <a:p>
            <a:pPr marL="0" marR="0" lvl="0" indent="0" algn="l" rtl="0">
              <a:lnSpc>
                <a:spcPct val="117999"/>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Helvetica Neue"/>
                <a:ea typeface="Helvetica Neue"/>
                <a:cs typeface="Helvetica Neue"/>
                <a:sym typeface="Helvetica Neue"/>
              </a:rPr>
              <a:t>Remerciez les participants et expliquez comment la mise à l'échelle sera abordée à l'aide de la diapositive suivante sur les objectifs du module</a:t>
            </a:r>
            <a:endParaRPr sz="16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83030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6" name="Google Shape;706;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a:t>
            </a:r>
            <a:r>
              <a:rPr lang="en-US" sz="1800" dirty="0">
                <a:latin typeface="Calibri"/>
                <a:ea typeface="Calibri"/>
                <a:cs typeface="Calibri"/>
                <a:sym typeface="Calibri"/>
              </a:rPr>
              <a:t>Dans cette section, nous allons passer en revue les bases de la mise à l'échelle qui font partie de la mise à l'échelle, quel que soit le type d'innovation qui va être mis à l'échelle, une intervention de changement des normes ou autre.</a:t>
            </a:r>
            <a:endParaRPr dirty="0"/>
          </a:p>
          <a:p>
            <a:pPr marL="0" lvl="0" indent="0" algn="l" rtl="0">
              <a:lnSpc>
                <a:spcPct val="117999"/>
              </a:lnSpc>
              <a:spcBef>
                <a:spcPts val="800"/>
              </a:spcBef>
              <a:spcAft>
                <a:spcPts val="0"/>
              </a:spcAft>
              <a:buNone/>
            </a:pPr>
            <a:endParaRPr dirty="0"/>
          </a:p>
        </p:txBody>
      </p:sp>
    </p:spTree>
    <p:extLst>
      <p:ext uri="{BB962C8B-B14F-4D97-AF65-F5344CB8AC3E}">
        <p14:creationId xmlns:p14="http://schemas.microsoft.com/office/powerpoint/2010/main" val="857387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2" name="Google Shape;712;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 </a:t>
            </a:r>
            <a:r>
              <a:rPr lang="en-US" sz="1800" dirty="0">
                <a:latin typeface="Calibri"/>
                <a:ea typeface="Calibri"/>
                <a:cs typeface="Calibri"/>
                <a:sym typeface="Calibri"/>
              </a:rPr>
              <a:t>Voici une définition de la mise à l'échelle que nous utiliserons comme base pour cette formation. (Lire la définition)</a:t>
            </a:r>
            <a:endParaRPr dirty="0"/>
          </a:p>
          <a:p>
            <a:pPr marL="0" marR="0" lvl="0" indent="0" algn="l" rtl="0">
              <a:lnSpc>
                <a:spcPct val="117999"/>
              </a:lnSpc>
              <a:spcBef>
                <a:spcPts val="800"/>
              </a:spcBef>
              <a:spcAft>
                <a:spcPts val="0"/>
              </a:spcAft>
              <a:buNone/>
            </a:pPr>
            <a:endParaRPr sz="1800" dirty="0">
              <a:latin typeface="Calibri"/>
              <a:ea typeface="Calibri"/>
              <a:cs typeface="Calibri"/>
              <a:sym typeface="Calibri"/>
            </a:endParaRPr>
          </a:p>
          <a:p>
            <a:pPr marL="0" marR="0" lvl="0" indent="0" algn="l" rtl="0">
              <a:lnSpc>
                <a:spcPct val="117999"/>
              </a:lnSpc>
              <a:spcBef>
                <a:spcPts val="800"/>
              </a:spcBef>
              <a:spcAft>
                <a:spcPts val="0"/>
              </a:spcAft>
              <a:buNone/>
            </a:pPr>
            <a:r>
              <a:rPr lang="en-US" sz="1800" dirty="0">
                <a:latin typeface="Calibri"/>
                <a:ea typeface="Calibri"/>
                <a:cs typeface="Calibri"/>
                <a:sym typeface="Calibri"/>
              </a:rPr>
              <a:t>Décomposons cette définition et examinons certains mots et phrases essentiels de cette définition et la manière dont ils résument les éléments clés d'une mise à l'échelle planifiée : </a:t>
            </a:r>
            <a:endParaRPr dirty="0"/>
          </a:p>
          <a:p>
            <a:pPr marL="0" marR="0" lvl="0" indent="0" algn="l" rtl="0">
              <a:lnSpc>
                <a:spcPct val="117999"/>
              </a:lnSpc>
              <a:spcBef>
                <a:spcPts val="800"/>
              </a:spcBef>
              <a:spcAft>
                <a:spcPts val="0"/>
              </a:spcAft>
              <a:buNone/>
            </a:pPr>
            <a:r>
              <a:rPr lang="en-US" sz="1800" dirty="0">
                <a:latin typeface="Calibri"/>
                <a:ea typeface="Calibri"/>
                <a:cs typeface="Calibri"/>
                <a:sym typeface="Calibri"/>
              </a:rPr>
              <a:t>Délibérée : La mise à l'échelle est un processus planifié.</a:t>
            </a:r>
            <a:endParaRPr dirty="0"/>
          </a:p>
          <a:p>
            <a:pPr marL="0" marR="0" lvl="0" indent="0" algn="l" rtl="0">
              <a:lnSpc>
                <a:spcPct val="117999"/>
              </a:lnSpc>
              <a:spcBef>
                <a:spcPts val="800"/>
              </a:spcBef>
              <a:spcAft>
                <a:spcPts val="0"/>
              </a:spcAft>
              <a:buNone/>
            </a:pPr>
            <a:r>
              <a:rPr lang="en-US" sz="1800" dirty="0">
                <a:latin typeface="Calibri"/>
                <a:ea typeface="Calibri"/>
                <a:cs typeface="Calibri"/>
                <a:sym typeface="Calibri"/>
              </a:rPr>
              <a:t>Testé avec succès : Si nous ne savons pas qu'une intervention est efficace, nous ne voulons vraiment pas investir dans une mise à l'échelle.</a:t>
            </a:r>
            <a:endParaRPr dirty="0"/>
          </a:p>
          <a:p>
            <a:pPr marL="0" marR="0" lvl="0" indent="0" algn="l" rtl="0">
              <a:lnSpc>
                <a:spcPct val="117999"/>
              </a:lnSpc>
              <a:spcBef>
                <a:spcPts val="800"/>
              </a:spcBef>
              <a:spcAft>
                <a:spcPts val="0"/>
              </a:spcAft>
              <a:buNone/>
            </a:pPr>
            <a:r>
              <a:rPr lang="en-US" sz="1800" dirty="0">
                <a:latin typeface="Calibri"/>
                <a:ea typeface="Calibri"/>
                <a:cs typeface="Calibri"/>
                <a:sym typeface="Calibri"/>
              </a:rPr>
              <a:t>Bénéficie à un plus grand nombre de personnes : L'innovation doit offrir un avantage à la population.</a:t>
            </a:r>
            <a:endParaRPr dirty="0"/>
          </a:p>
          <a:p>
            <a:pPr marL="0" marR="0" lvl="0" indent="0" algn="l" rtl="0">
              <a:lnSpc>
                <a:spcPct val="117999"/>
              </a:lnSpc>
              <a:spcBef>
                <a:spcPts val="800"/>
              </a:spcBef>
              <a:spcAft>
                <a:spcPts val="0"/>
              </a:spcAft>
              <a:buNone/>
            </a:pPr>
            <a:r>
              <a:rPr lang="en-US" sz="1800" dirty="0">
                <a:latin typeface="Calibri"/>
                <a:ea typeface="Calibri"/>
                <a:cs typeface="Calibri"/>
                <a:sym typeface="Calibri"/>
              </a:rPr>
              <a:t>Touchant durablement les politiques et les programmes : Les gens ne pensent souvent qu'à l'expansion ou à la réplication, mais il faut également se demander comment l'effort peut être maintenu ou institutionnalisé une fois la mise à l'échelle terminée. </a:t>
            </a:r>
            <a:endParaRPr dirty="0"/>
          </a:p>
          <a:p>
            <a:pPr marL="342900" marR="0" lvl="0" indent="-228600" algn="l" rtl="0">
              <a:lnSpc>
                <a:spcPct val="117999"/>
              </a:lnSpc>
              <a:spcBef>
                <a:spcPts val="800"/>
              </a:spcBef>
              <a:spcAft>
                <a:spcPts val="0"/>
              </a:spcAft>
              <a:buSzPts val="1800"/>
              <a:buFont typeface="Courier New"/>
              <a:buNone/>
            </a:pPr>
            <a:endParaRPr sz="1800" dirty="0">
              <a:latin typeface="Calibri"/>
              <a:ea typeface="Calibri"/>
              <a:cs typeface="Calibri"/>
              <a:sym typeface="Calibri"/>
            </a:endParaRPr>
          </a:p>
          <a:p>
            <a:pPr marL="0" marR="0" lvl="0" indent="0" algn="l" rtl="0">
              <a:lnSpc>
                <a:spcPct val="117999"/>
              </a:lnSpc>
              <a:spcBef>
                <a:spcPts val="800"/>
              </a:spcBef>
              <a:spcAft>
                <a:spcPts val="0"/>
              </a:spcAft>
              <a:buNone/>
            </a:pP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b="1" dirty="0">
                <a:latin typeface="Calibri"/>
                <a:ea typeface="Calibri"/>
                <a:cs typeface="Calibri"/>
                <a:sym typeface="Calibri"/>
              </a:rPr>
              <a:t>RÉFÉRENCES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Organisation mondiale de la santé (OMS) et ExpandNet, Nine Steps for Developing a Scaling-Up Strategy (Genève, Suisse : OMS, 2010).</a:t>
            </a:r>
            <a:endParaRPr dirty="0"/>
          </a:p>
          <a:p>
            <a:pPr marL="0" marR="0" lvl="0" indent="0" algn="l" rtl="0">
              <a:lnSpc>
                <a:spcPct val="117999"/>
              </a:lnSpc>
              <a:spcBef>
                <a:spcPts val="800"/>
              </a:spcBef>
              <a:spcAft>
                <a:spcPts val="0"/>
              </a:spcAft>
              <a:buNone/>
            </a:pPr>
            <a:endParaRPr sz="1800" b="0" i="0" u="none" strike="noStrike" cap="none" dirty="0">
              <a:solidFill>
                <a:srgbClr val="595959"/>
              </a:solidFill>
              <a:latin typeface="Twentieth Century"/>
              <a:ea typeface="Twentieth Century"/>
              <a:cs typeface="Twentieth Century"/>
              <a:sym typeface="Twentieth Century"/>
            </a:endParaRPr>
          </a:p>
        </p:txBody>
      </p:sp>
    </p:spTree>
    <p:extLst>
      <p:ext uri="{BB962C8B-B14F-4D97-AF65-F5344CB8AC3E}">
        <p14:creationId xmlns:p14="http://schemas.microsoft.com/office/powerpoint/2010/main" val="1259570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9" name="Google Shape;719;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000" b="1" dirty="0"/>
              <a:t>REMARQUE POUR LE PRÉSENTATEUR :</a:t>
            </a:r>
            <a:endParaRPr sz="2000" b="1" dirty="0"/>
          </a:p>
          <a:p>
            <a:pPr marL="0" marR="0" lvl="0" indent="0" algn="l" rtl="0">
              <a:lnSpc>
                <a:spcPct val="117999"/>
              </a:lnSpc>
              <a:spcBef>
                <a:spcPts val="0"/>
              </a:spcBef>
              <a:spcAft>
                <a:spcPts val="0"/>
              </a:spcAft>
              <a:buNone/>
            </a:pPr>
            <a:r>
              <a:rPr lang="en-US" sz="1800" dirty="0">
                <a:latin typeface="Calibri"/>
                <a:ea typeface="Calibri"/>
                <a:cs typeface="Calibri"/>
                <a:sym typeface="Calibri"/>
              </a:rPr>
              <a:t>Il s'agit de concepts et de principes qui sous-tendent d'autres cadres de mise à l'échelle. Pour les interventions de changement des normes, ils sont particulièrement pertinents </a:t>
            </a:r>
            <a:endParaRPr sz="1800" dirty="0">
              <a:latin typeface="Calibri"/>
              <a:ea typeface="Calibri"/>
              <a:cs typeface="Calibri"/>
              <a:sym typeface="Calibri"/>
            </a:endParaRPr>
          </a:p>
          <a:p>
            <a:pPr marL="342900" marR="0" lvl="0" indent="-342900" algn="l" rtl="0">
              <a:lnSpc>
                <a:spcPct val="117999"/>
              </a:lnSpc>
              <a:spcBef>
                <a:spcPts val="800"/>
              </a:spcBef>
              <a:spcAft>
                <a:spcPts val="0"/>
              </a:spcAft>
              <a:buSzPts val="1800"/>
              <a:buFont typeface="Courier New"/>
              <a:buChar char="­"/>
            </a:pPr>
            <a:r>
              <a:rPr lang="en-US" sz="1800" dirty="0">
                <a:latin typeface="Calibri"/>
                <a:ea typeface="Calibri"/>
                <a:cs typeface="Calibri"/>
                <a:sym typeface="Calibri"/>
              </a:rPr>
              <a:t>Travailler avec une approche ouverte des systèmes sociaux - les systèmes sont en constante évolution, les personnes influencent les systèmes et les systèmes influencent les personnes, l'interaction du système de services avec les systèmes sociaux de la communauté, le macro environnement influence les systèmes.</a:t>
            </a:r>
            <a:endParaRPr dirty="0"/>
          </a:p>
          <a:p>
            <a:pPr marL="342900" marR="0" lvl="0" indent="-342900" algn="l" rtl="0">
              <a:lnSpc>
                <a:spcPct val="117999"/>
              </a:lnSpc>
              <a:spcBef>
                <a:spcPts val="800"/>
              </a:spcBef>
              <a:spcAft>
                <a:spcPts val="0"/>
              </a:spcAft>
              <a:buSzPts val="1800"/>
              <a:buFont typeface="Courier New"/>
              <a:buChar char="­"/>
            </a:pPr>
            <a:r>
              <a:rPr lang="en-US" sz="1800" dirty="0">
                <a:latin typeface="Calibri"/>
                <a:ea typeface="Calibri"/>
                <a:cs typeface="Calibri"/>
                <a:sym typeface="Calibri"/>
              </a:rPr>
              <a:t>Rechercher un changement durable - travailler à la routinisation d'une innovation et, dans le contexte des interventions de changement des normes, à la durabilité des changements normatifs qui se maintiennent après la fin d'un projet (ce qui représente un point de basculement du changement normatif). Risque d'un retour en arrière des normes si cela est mal fait</a:t>
            </a:r>
            <a:endParaRPr dirty="0"/>
          </a:p>
          <a:p>
            <a:pPr marL="342900" marR="0" lvl="0" indent="-342900" algn="l" rtl="0">
              <a:lnSpc>
                <a:spcPct val="117999"/>
              </a:lnSpc>
              <a:spcBef>
                <a:spcPts val="800"/>
              </a:spcBef>
              <a:spcAft>
                <a:spcPts val="0"/>
              </a:spcAft>
              <a:buSzPts val="1800"/>
              <a:buFont typeface="Courier New"/>
              <a:buChar char="­"/>
            </a:pPr>
            <a:r>
              <a:rPr lang="en-US" sz="1800" dirty="0">
                <a:latin typeface="Calibri"/>
                <a:ea typeface="Calibri"/>
                <a:cs typeface="Calibri"/>
                <a:sym typeface="Calibri"/>
              </a:rPr>
              <a:t>Être conscient des dynamiques d'équité et de pouvoir qui maintiennent les normes en place, et que les interventions de changement des normes cherchent à modifier.</a:t>
            </a:r>
            <a:endParaRPr dirty="0"/>
          </a:p>
          <a:p>
            <a:pPr marL="342900" marR="0" lvl="0" indent="-342900" algn="l" rtl="0">
              <a:lnSpc>
                <a:spcPct val="117999"/>
              </a:lnSpc>
              <a:spcBef>
                <a:spcPts val="800"/>
              </a:spcBef>
              <a:spcAft>
                <a:spcPts val="0"/>
              </a:spcAft>
              <a:buSzPts val="1800"/>
              <a:buFont typeface="Courier New"/>
              <a:buChar char="­"/>
            </a:pPr>
            <a:r>
              <a:rPr lang="en-US" sz="1800" dirty="0">
                <a:latin typeface="Calibri"/>
                <a:ea typeface="Calibri"/>
                <a:cs typeface="Calibri"/>
                <a:sym typeface="Calibri"/>
              </a:rPr>
              <a:t>Preuves et apprentissage adaptatif - attention portée à l'innovation des interventions de changement des normes et à l'environnement de la communauté réceptrice.</a:t>
            </a:r>
            <a:endParaRPr dirty="0"/>
          </a:p>
          <a:p>
            <a:pPr marL="342900" marR="0" lvl="0" indent="-342900" algn="l" rtl="0">
              <a:lnSpc>
                <a:spcPct val="117999"/>
              </a:lnSpc>
              <a:spcBef>
                <a:spcPts val="800"/>
              </a:spcBef>
              <a:spcAft>
                <a:spcPts val="0"/>
              </a:spcAft>
              <a:buSzPts val="1800"/>
              <a:buFont typeface="Courier New"/>
              <a:buChar char="­"/>
            </a:pPr>
            <a:r>
              <a:rPr lang="en-US" sz="1800" dirty="0">
                <a:latin typeface="Calibri"/>
                <a:ea typeface="Calibri"/>
                <a:cs typeface="Calibri"/>
                <a:sym typeface="Calibri"/>
              </a:rPr>
              <a:t>Diffusion de l'innovation et théorie de la complexité - comment les nouvelles idées se propagent dans des environnements complexes.</a:t>
            </a:r>
            <a:endParaRPr dirty="0"/>
          </a:p>
        </p:txBody>
      </p:sp>
    </p:spTree>
    <p:extLst>
      <p:ext uri="{BB962C8B-B14F-4D97-AF65-F5344CB8AC3E}">
        <p14:creationId xmlns:p14="http://schemas.microsoft.com/office/powerpoint/2010/main" val="3266169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1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A6A7AC"/>
              </a:buClr>
              <a:buSzPts val="2300"/>
              <a:buFont typeface="PT Sans"/>
              <a:buNone/>
            </a:pPr>
            <a:fld id="{00000000-1234-1234-1234-123412341234}" type="slidenum">
              <a:rPr lang="en-US" sz="2300" b="0" i="0" u="none" strike="noStrike" cap="none">
                <a:solidFill>
                  <a:srgbClr val="A6A7AC"/>
                </a:solidFill>
                <a:latin typeface="PT Sans"/>
                <a:ea typeface="PT Sans"/>
                <a:cs typeface="PT Sans"/>
                <a:sym typeface="PT Sans"/>
              </a:rPr>
              <a:t>14</a:t>
            </a:fld>
            <a:endParaRPr sz="2300" b="0" i="0" u="none" strike="noStrike" cap="none" dirty="0">
              <a:solidFill>
                <a:srgbClr val="A6A7AC"/>
              </a:solidFill>
              <a:latin typeface="PT Sans"/>
              <a:ea typeface="PT Sans"/>
              <a:cs typeface="PT Sans"/>
              <a:sym typeface="PT Sans"/>
            </a:endParaRPr>
          </a:p>
        </p:txBody>
      </p:sp>
      <p:sp>
        <p:nvSpPr>
          <p:cNvPr id="725" name="Google Shape;72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6" name="Google Shape;726;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a:t>
            </a:r>
            <a:r>
              <a:rPr lang="en-US" sz="1800" dirty="0">
                <a:latin typeface="Calibri"/>
                <a:ea typeface="Calibri"/>
                <a:cs typeface="Calibri"/>
                <a:sym typeface="Calibri"/>
              </a:rPr>
              <a:t>On dit qu'il y a un art et une science de la mise à l'échelle des innovations.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Vous avez un plan mais vous avez besoin de flexibilité pour gérer un processus qui se déroule dans un système sur une longue période.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Tout comme le jeu de société des chutes et des échelles, le passage à l'échelle n'est pas un chemin linéaire ou direct ! Il y a des revers, des défis inattendus et des opportunités tout au long de la mise en oeuvre. Des approches pragmatiques et réactives aident à naviguer sur ce chemin.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Pour faire avancer les choses, il faut s'engager au-delà de l'offre technique.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Tout comme on pourrait dire qu'il y a une science dans la conception des interventions de changement des normes et la planification de leur introduction dans les communautés, il y a aussi un art dans la gestion de l'aspect socio-politique.</a:t>
            </a:r>
            <a:endParaRPr dirty="0"/>
          </a:p>
        </p:txBody>
      </p:sp>
    </p:spTree>
    <p:extLst>
      <p:ext uri="{BB962C8B-B14F-4D97-AF65-F5344CB8AC3E}">
        <p14:creationId xmlns:p14="http://schemas.microsoft.com/office/powerpoint/2010/main" val="915518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2" name="Google Shape;732;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en-US" sz="1800" b="1" dirty="0">
                <a:latin typeface="Calibri"/>
                <a:ea typeface="Calibri"/>
                <a:cs typeface="Calibri"/>
                <a:sym typeface="Calibri"/>
              </a:rPr>
              <a:t>REMARQUE  POUR LE FACILITATEUR : </a:t>
            </a:r>
            <a:r>
              <a:rPr lang="en-US" sz="1800" dirty="0">
                <a:latin typeface="Calibri"/>
                <a:ea typeface="Calibri"/>
                <a:cs typeface="Calibri"/>
                <a:sym typeface="Calibri"/>
              </a:rPr>
              <a:t> cette diapositive est animée. Après avoir présenté le diagramme de mise à l'échelle, cliquez pour activer l'animation « Où se trouve votre projet ».</a:t>
            </a:r>
            <a:endParaRPr dirty="0"/>
          </a:p>
          <a:p>
            <a:pPr marL="0" marR="0" lvl="0" indent="0" algn="l" rtl="0">
              <a:lnSpc>
                <a:spcPct val="117999"/>
              </a:lnSpc>
              <a:spcBef>
                <a:spcPts val="800"/>
              </a:spcBef>
              <a:spcAft>
                <a:spcPts val="0"/>
              </a:spcAft>
              <a:buNone/>
            </a:pPr>
            <a:endParaRPr sz="1800" dirty="0">
              <a:latin typeface="Calibri"/>
              <a:ea typeface="Calibri"/>
              <a:cs typeface="Calibri"/>
              <a:sym typeface="Calibri"/>
            </a:endParaRPr>
          </a:p>
          <a:p>
            <a:pPr marL="0" marR="0" lvl="0" indent="0" algn="l" rtl="0">
              <a:lnSpc>
                <a:spcPct val="117999"/>
              </a:lnSpc>
              <a:spcBef>
                <a:spcPts val="800"/>
              </a:spcBef>
              <a:spcAft>
                <a:spcPts val="0"/>
              </a:spcAft>
              <a:buNone/>
            </a:pPr>
            <a:r>
              <a:rPr lang="en-US" sz="1800" b="1" dirty="0">
                <a:latin typeface="Calibri"/>
                <a:ea typeface="Calibri"/>
                <a:cs typeface="Calibri"/>
                <a:sym typeface="Calibri"/>
              </a:rPr>
              <a:t>REMARQUE  POUR LE PRÉSENTATEUR : </a:t>
            </a:r>
            <a:r>
              <a:rPr lang="en-US" sz="1800" b="0" dirty="0">
                <a:latin typeface="Calibri"/>
                <a:ea typeface="Calibri"/>
                <a:cs typeface="Calibri"/>
                <a:sym typeface="Calibri"/>
              </a:rPr>
              <a:t>nous </a:t>
            </a:r>
            <a:r>
              <a:rPr lang="en-US" sz="1800" dirty="0">
                <a:latin typeface="Calibri"/>
                <a:ea typeface="Calibri"/>
                <a:cs typeface="Calibri"/>
                <a:sym typeface="Calibri"/>
              </a:rPr>
              <a:t>pouvons penser à un processus de mise à l'échelle dans le temps. La mise à l'échelle peut prendre des années. Les vagues se chevauchent, montrant que la mise à l'échelle n'est pas un processus direct/linéaire, une étape terminée menant à la suivante.</a:t>
            </a:r>
            <a:endParaRPr dirty="0"/>
          </a:p>
          <a:p>
            <a:pPr marL="0" marR="0" lvl="0" indent="0" algn="l" rtl="0">
              <a:lnSpc>
                <a:spcPct val="117999"/>
              </a:lnSpc>
              <a:spcBef>
                <a:spcPts val="800"/>
              </a:spcBef>
              <a:spcAft>
                <a:spcPts val="0"/>
              </a:spcAft>
              <a:buNone/>
            </a:pPr>
            <a:endParaRPr sz="1800" dirty="0">
              <a:latin typeface="Calibri"/>
              <a:ea typeface="Calibri"/>
              <a:cs typeface="Calibri"/>
              <a:sym typeface="Calibri"/>
            </a:endParaRPr>
          </a:p>
          <a:p>
            <a:pPr marL="0" marR="0" lvl="0" indent="0" algn="l" rtl="0">
              <a:lnSpc>
                <a:spcPct val="117999"/>
              </a:lnSpc>
              <a:spcBef>
                <a:spcPts val="800"/>
              </a:spcBef>
              <a:spcAft>
                <a:spcPts val="0"/>
              </a:spcAft>
              <a:buNone/>
            </a:pPr>
            <a:r>
              <a:rPr lang="en-US" sz="1800" dirty="0">
                <a:latin typeface="Calibri"/>
                <a:ea typeface="Calibri"/>
                <a:cs typeface="Calibri"/>
                <a:sym typeface="Calibri"/>
              </a:rPr>
              <a:t>Une fois que le projet a été conceptualisé et piloté pour démontrer son efficacité dans la vague Innover, vous introduisez le projet dans un cadre non pilote pour voir comment il fonctionne dans la vie réelle. L'étape finale [cliquez sur l'animation] consiste à intégrer ou à poursuivre l'expansion pour obtenir un impact au niveau de la population.</a:t>
            </a:r>
            <a:endParaRPr dirty="0"/>
          </a:p>
          <a:p>
            <a:pPr marL="0" marR="0" lvl="0" indent="0" algn="l" rtl="0">
              <a:lnSpc>
                <a:spcPct val="117999"/>
              </a:lnSpc>
              <a:spcBef>
                <a:spcPts val="800"/>
              </a:spcBef>
              <a:spcAft>
                <a:spcPts val="0"/>
              </a:spcAft>
              <a:buNone/>
            </a:pPr>
            <a:endParaRPr sz="1800" dirty="0">
              <a:latin typeface="Calibri"/>
              <a:ea typeface="Calibri"/>
              <a:cs typeface="Calibri"/>
              <a:sym typeface="Calibri"/>
            </a:endParaRPr>
          </a:p>
          <a:p>
            <a:pPr marL="0" marR="0" lvl="0" indent="0" algn="l" rtl="0">
              <a:lnSpc>
                <a:spcPct val="117999"/>
              </a:lnSpc>
              <a:spcBef>
                <a:spcPts val="800"/>
              </a:spcBef>
              <a:spcAft>
                <a:spcPts val="0"/>
              </a:spcAft>
              <a:buNone/>
            </a:pPr>
            <a:r>
              <a:rPr lang="en-US" sz="1800" dirty="0">
                <a:latin typeface="Calibri"/>
                <a:ea typeface="Calibri"/>
                <a:cs typeface="Calibri"/>
                <a:sym typeface="Calibri"/>
              </a:rPr>
              <a:t>La bande qui soutient les vagues peut être considérée comme un cycle, et non une ligne droite - il s'agit de rappeler que tout au long d'un processus de mise à l'échelle, vous allez :</a:t>
            </a:r>
            <a:endParaRPr dirty="0"/>
          </a:p>
          <a:p>
            <a:pPr marL="0" marR="0" lvl="0" indent="0" algn="l" rtl="0">
              <a:lnSpc>
                <a:spcPct val="117999"/>
              </a:lnSpc>
              <a:spcBef>
                <a:spcPts val="800"/>
              </a:spcBef>
              <a:spcAft>
                <a:spcPts val="0"/>
              </a:spcAft>
              <a:buNone/>
            </a:pPr>
            <a:endParaRPr sz="1800" dirty="0">
              <a:latin typeface="Calibri"/>
              <a:ea typeface="Calibri"/>
              <a:cs typeface="Calibri"/>
              <a:sym typeface="Calibri"/>
            </a:endParaRPr>
          </a:p>
          <a:p>
            <a:pPr marL="0" marR="0" lvl="0" indent="0" algn="l" rtl="0">
              <a:lnSpc>
                <a:spcPct val="117999"/>
              </a:lnSpc>
              <a:spcBef>
                <a:spcPts val="800"/>
              </a:spcBef>
              <a:spcAft>
                <a:spcPts val="0"/>
              </a:spcAft>
              <a:buNone/>
            </a:pPr>
            <a:r>
              <a:rPr lang="en-US" sz="1800" dirty="0">
                <a:latin typeface="Calibri"/>
                <a:ea typeface="Calibri"/>
                <a:cs typeface="Calibri"/>
                <a:sym typeface="Calibri"/>
              </a:rPr>
              <a:t>Préconiser un soutien et des ressources politiques, techniques et autres continus pour soutenir votre innovation, du pilote au processus de mise à l'échelle et d'adaptation.</a:t>
            </a:r>
            <a:endParaRPr dirty="0"/>
          </a:p>
          <a:p>
            <a:pPr marL="0" marR="0" lvl="0" indent="0" algn="l" rtl="0">
              <a:lnSpc>
                <a:spcPct val="117999"/>
              </a:lnSpc>
              <a:spcBef>
                <a:spcPts val="800"/>
              </a:spcBef>
              <a:spcAft>
                <a:spcPts val="0"/>
              </a:spcAft>
              <a:buNone/>
            </a:pPr>
            <a:r>
              <a:rPr lang="en-US" sz="1800" dirty="0">
                <a:latin typeface="Calibri"/>
                <a:ea typeface="Calibri"/>
                <a:cs typeface="Calibri"/>
                <a:sym typeface="Calibri"/>
              </a:rPr>
              <a:t>Collaborer avec une série d'acteurs, qui peuvent changer au fil du temps et tout au long du processus de mise à l'échelle.</a:t>
            </a:r>
            <a:endParaRPr dirty="0"/>
          </a:p>
          <a:p>
            <a:pPr marL="0" marR="0" lvl="0" indent="0" algn="l" rtl="0">
              <a:lnSpc>
                <a:spcPct val="117999"/>
              </a:lnSpc>
              <a:spcBef>
                <a:spcPts val="800"/>
              </a:spcBef>
              <a:spcAft>
                <a:spcPts val="0"/>
              </a:spcAft>
              <a:buNone/>
            </a:pPr>
            <a:r>
              <a:rPr lang="en-US" sz="1800" dirty="0">
                <a:latin typeface="Calibri"/>
                <a:ea typeface="Calibri"/>
                <a:cs typeface="Calibri"/>
                <a:sym typeface="Calibri"/>
              </a:rPr>
              <a:t>Communiquer les résultats avec les principales parties prenantes afin que tous puissent constater les progrès accomplis tout au long du processus de mise à l'échelle</a:t>
            </a:r>
            <a:endParaRPr dirty="0"/>
          </a:p>
        </p:txBody>
      </p:sp>
    </p:spTree>
    <p:extLst>
      <p:ext uri="{BB962C8B-B14F-4D97-AF65-F5344CB8AC3E}">
        <p14:creationId xmlns:p14="http://schemas.microsoft.com/office/powerpoint/2010/main" val="916329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7" name="Google Shape;747;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800"/>
              <a:buFont typeface="Calibri"/>
              <a:buNone/>
            </a:pPr>
            <a:r>
              <a:rPr lang="en-US" sz="1800" b="1" dirty="0">
                <a:latin typeface="Calibri"/>
                <a:ea typeface="Calibri"/>
                <a:cs typeface="Calibri"/>
                <a:sym typeface="Calibri"/>
              </a:rPr>
              <a:t>REMARQUE  POUR LE FACILITATEUR : </a:t>
            </a:r>
            <a:r>
              <a:rPr lang="en-US" sz="1800" dirty="0">
                <a:latin typeface="Calibri"/>
                <a:ea typeface="Calibri"/>
                <a:cs typeface="Calibri"/>
                <a:sym typeface="Calibri"/>
              </a:rPr>
              <a:t>Modifiez les notes du présentateur si ce module est donné de manière autonome et que les écoles pour maris n'ont pas été mentionnées auparavant.</a:t>
            </a:r>
            <a:endParaRPr dirty="0"/>
          </a:p>
          <a:p>
            <a:pPr marL="0" lvl="0" indent="0" algn="l" rtl="0">
              <a:lnSpc>
                <a:spcPct val="117999"/>
              </a:lnSpc>
              <a:spcBef>
                <a:spcPts val="0"/>
              </a:spcBef>
              <a:spcAft>
                <a:spcPts val="0"/>
              </a:spcAft>
              <a:buNone/>
            </a:pPr>
            <a:endParaRPr sz="2400" b="1" dirty="0">
              <a:latin typeface="Calibri"/>
              <a:ea typeface="Calibri"/>
              <a:cs typeface="Calibri"/>
              <a:sym typeface="Calibri"/>
            </a:endParaRPr>
          </a:p>
          <a:p>
            <a:pPr marL="0" lvl="0" indent="0" algn="l" rtl="0">
              <a:lnSpc>
                <a:spcPct val="117999"/>
              </a:lnSpc>
              <a:spcBef>
                <a:spcPts val="0"/>
              </a:spcBef>
              <a:spcAft>
                <a:spcPts val="0"/>
              </a:spcAft>
              <a:buNone/>
            </a:pPr>
            <a:endParaRPr sz="2400" b="1" dirty="0">
              <a:latin typeface="Calibri"/>
              <a:ea typeface="Calibri"/>
              <a:cs typeface="Calibri"/>
              <a:sym typeface="Calibri"/>
            </a:endParaRPr>
          </a:p>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a:t>
            </a:r>
            <a:r>
              <a:rPr lang="en-US" sz="2400" b="0" dirty="0">
                <a:latin typeface="Calibri"/>
                <a:ea typeface="Calibri"/>
                <a:cs typeface="Calibri"/>
                <a:sym typeface="Calibri"/>
              </a:rPr>
              <a:t> Pour mieux comprendre ce processus, prenons un exemple concret. Vous vous souvenez peut-être du programme de l'école des maris présenté dans les sessions précédentes de cette formation. Faisons un tour d'horizon pour nous rappeler les informations clés alors que nous examinons l'expérience de mise à l'échelle de ce programme.</a:t>
            </a:r>
            <a:endParaRPr b="0" dirty="0"/>
          </a:p>
        </p:txBody>
      </p:sp>
      <p:sp>
        <p:nvSpPr>
          <p:cNvPr id="748" name="Google Shape;748;p1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97671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6" name="Google Shape;756;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FACILITATEUR : </a:t>
            </a:r>
            <a:r>
              <a:rPr lang="en-US" sz="1800" dirty="0">
                <a:latin typeface="Calibri"/>
                <a:ea typeface="Calibri"/>
                <a:cs typeface="Calibri"/>
                <a:sym typeface="Calibri"/>
              </a:rPr>
              <a:t>Lire la diapositive</a:t>
            </a:r>
            <a:endParaRPr dirty="0"/>
          </a:p>
        </p:txBody>
      </p:sp>
      <p:sp>
        <p:nvSpPr>
          <p:cNvPr id="757" name="Google Shape;757;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82495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5" name="Google Shape;765;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a:t>
            </a:r>
            <a:r>
              <a:rPr lang="en-US" sz="1800" dirty="0">
                <a:latin typeface="Calibri"/>
                <a:ea typeface="Calibri"/>
                <a:cs typeface="Calibri"/>
                <a:sym typeface="Calibri"/>
              </a:rPr>
              <a:t>: Chaque intervention visant à faire évoluer les normes aura sa propre voie de mise à l'échelle, en fonction de facteurs internes et externes tels que le contexte socio-écono-politique, les ressources pour la mise à l'échelle et d'autres facteurs. Cela prend du temps ; construire lentement, ajuster, évaluer.</a:t>
            </a:r>
            <a:endParaRPr dirty="0"/>
          </a:p>
          <a:p>
            <a:pPr marL="0" marR="0" lvl="0" indent="0" algn="l" rtl="0">
              <a:lnSpc>
                <a:spcPct val="117999"/>
              </a:lnSpc>
              <a:spcBef>
                <a:spcPts val="800"/>
              </a:spcBef>
              <a:spcAft>
                <a:spcPts val="0"/>
              </a:spcAft>
              <a:buNone/>
            </a:pPr>
            <a:endParaRPr sz="1800" dirty="0">
              <a:latin typeface="Calibri"/>
              <a:ea typeface="Calibri"/>
              <a:cs typeface="Calibri"/>
              <a:sym typeface="Calibri"/>
            </a:endParaRPr>
          </a:p>
          <a:p>
            <a:pPr marL="0" marR="0" lvl="0" indent="0" algn="l" rtl="0">
              <a:lnSpc>
                <a:spcPct val="117999"/>
              </a:lnSpc>
              <a:spcBef>
                <a:spcPts val="800"/>
              </a:spcBef>
              <a:spcAft>
                <a:spcPts val="0"/>
              </a:spcAft>
              <a:buNone/>
            </a:pPr>
            <a:r>
              <a:rPr lang="en-US" sz="1800" dirty="0">
                <a:latin typeface="Calibri"/>
                <a:ea typeface="Calibri"/>
                <a:cs typeface="Calibri"/>
                <a:sym typeface="Calibri"/>
              </a:rPr>
              <a:t>Ce que vous voyez sur cette diapositive, c'est le parcours de mise à l’échelle du projet « Écoles des maris ». Sachant qu'il y a beaucoup de choses sur cette diapositive et qu'elle peut être difficile à lire, nous allons parcourir les principales parties de ce parcours :</a:t>
            </a:r>
            <a:endParaRPr dirty="0"/>
          </a:p>
          <a:p>
            <a:pPr marL="0" marR="0" lvl="0" indent="0" algn="l" rtl="0">
              <a:lnSpc>
                <a:spcPct val="117999"/>
              </a:lnSpc>
              <a:spcBef>
                <a:spcPts val="800"/>
              </a:spcBef>
              <a:spcAft>
                <a:spcPts val="0"/>
              </a:spcAft>
              <a:buNone/>
            </a:pPr>
            <a:r>
              <a:rPr lang="en-US" sz="1800" dirty="0">
                <a:latin typeface="Calibri"/>
                <a:ea typeface="Calibri"/>
                <a:cs typeface="Calibri"/>
                <a:sym typeface="Calibri"/>
              </a:rPr>
              <a:t>L'idée a été développée et testée par l'UNFPA et SongES. Un premier projet pilote n'a pas réussi à accroître le recours aux soins de santé reproductive tandis qu'un autre a réussi.</a:t>
            </a:r>
            <a:endParaRPr dirty="0"/>
          </a:p>
          <a:p>
            <a:pPr marL="0" marR="0" lvl="0" indent="0" algn="l" rtl="0">
              <a:lnSpc>
                <a:spcPct val="117999"/>
              </a:lnSpc>
              <a:spcBef>
                <a:spcPts val="800"/>
              </a:spcBef>
              <a:spcAft>
                <a:spcPts val="0"/>
              </a:spcAft>
              <a:buNone/>
            </a:pPr>
            <a:endParaRPr sz="1800" dirty="0">
              <a:latin typeface="Calibri"/>
              <a:ea typeface="Calibri"/>
              <a:cs typeface="Calibri"/>
              <a:sym typeface="Calibri"/>
            </a:endParaRPr>
          </a:p>
          <a:p>
            <a:pPr marL="0" marR="0" lvl="0" indent="0" algn="l" rtl="0">
              <a:lnSpc>
                <a:spcPct val="117999"/>
              </a:lnSpc>
              <a:spcBef>
                <a:spcPts val="800"/>
              </a:spcBef>
              <a:spcAft>
                <a:spcPts val="0"/>
              </a:spcAft>
              <a:buNone/>
            </a:pPr>
            <a:r>
              <a:rPr lang="en-US" sz="1800" dirty="0">
                <a:latin typeface="Calibri"/>
                <a:ea typeface="Calibri"/>
                <a:cs typeface="Calibri"/>
                <a:sym typeface="Calibri"/>
              </a:rPr>
              <a:t>Avec l'expérience, l'école des maris est devenue plus formelle et les interventions de changement de norme mieux définies.</a:t>
            </a:r>
            <a:endParaRPr dirty="0"/>
          </a:p>
          <a:p>
            <a:pPr marL="0" marR="0" lvl="0" indent="0" algn="l" rtl="0">
              <a:lnSpc>
                <a:spcPct val="117999"/>
              </a:lnSpc>
              <a:spcBef>
                <a:spcPts val="800"/>
              </a:spcBef>
              <a:spcAft>
                <a:spcPts val="0"/>
              </a:spcAft>
              <a:buNone/>
            </a:pPr>
            <a:endParaRPr sz="1800" dirty="0">
              <a:latin typeface="Calibri"/>
              <a:ea typeface="Calibri"/>
              <a:cs typeface="Calibri"/>
              <a:sym typeface="Calibri"/>
            </a:endParaRPr>
          </a:p>
          <a:p>
            <a:pPr marL="0" marR="0" lvl="0" indent="0" algn="l" rtl="0">
              <a:lnSpc>
                <a:spcPct val="117999"/>
              </a:lnSpc>
              <a:spcBef>
                <a:spcPts val="800"/>
              </a:spcBef>
              <a:spcAft>
                <a:spcPts val="0"/>
              </a:spcAft>
              <a:buNone/>
            </a:pPr>
            <a:r>
              <a:rPr lang="en-US" sz="1800" dirty="0">
                <a:latin typeface="Calibri"/>
                <a:ea typeface="Calibri"/>
                <a:cs typeface="Calibri"/>
                <a:sym typeface="Calibri"/>
              </a:rPr>
              <a:t>Les leçons apprises et une évaluation formelle ont conduit à la finalisation de l'approche et à la preuve de son efficacité pour commencer à faire évoluer les normes de genre et autres liées à l'utilisation des soins de santé reproductive et à la communication au sein du couple. </a:t>
            </a:r>
            <a:endParaRPr dirty="0"/>
          </a:p>
          <a:p>
            <a:pPr marL="0" marR="0" lvl="0" indent="0" algn="l" rtl="0">
              <a:lnSpc>
                <a:spcPct val="117999"/>
              </a:lnSpc>
              <a:spcBef>
                <a:spcPts val="800"/>
              </a:spcBef>
              <a:spcAft>
                <a:spcPts val="0"/>
              </a:spcAft>
              <a:buNone/>
            </a:pPr>
            <a:r>
              <a:rPr lang="en-US" sz="1800" dirty="0">
                <a:latin typeface="Calibri"/>
                <a:ea typeface="Calibri"/>
                <a:cs typeface="Calibri"/>
                <a:sym typeface="Calibri"/>
              </a:rPr>
              <a:t>Ensuite, le gouvernement et d'autres parties prenantes ont été impliqués et les écoles des maris ont commencé à se développer rapidement au Niger. </a:t>
            </a:r>
            <a:endParaRPr dirty="0"/>
          </a:p>
          <a:p>
            <a:pPr marL="0" marR="0" lvl="0" indent="0" algn="l" rtl="0">
              <a:lnSpc>
                <a:spcPct val="117999"/>
              </a:lnSpc>
              <a:spcBef>
                <a:spcPts val="800"/>
              </a:spcBef>
              <a:spcAft>
                <a:spcPts val="0"/>
              </a:spcAft>
              <a:buNone/>
            </a:pPr>
            <a:r>
              <a:rPr lang="en-US" sz="1800" dirty="0">
                <a:latin typeface="Calibri"/>
                <a:ea typeface="Calibri"/>
                <a:cs typeface="Calibri"/>
                <a:sym typeface="Calibri"/>
              </a:rPr>
              <a:t>Puis l'intérêt s'est accru dans d'autres pays d'Afrique de l'Ouest, et des visites d'échange et des formations ont eu lieu pour soutenir la mise à l'échelle hors du Niger.</a:t>
            </a:r>
            <a:endParaRPr dirty="0"/>
          </a:p>
          <a:p>
            <a:pPr marL="0" marR="0" lvl="0" indent="0" algn="l" rtl="0">
              <a:lnSpc>
                <a:spcPct val="117999"/>
              </a:lnSpc>
              <a:spcBef>
                <a:spcPts val="800"/>
              </a:spcBef>
              <a:spcAft>
                <a:spcPts val="0"/>
              </a:spcAft>
              <a:buNone/>
            </a:pPr>
            <a:endParaRPr sz="1800" dirty="0">
              <a:latin typeface="Calibri"/>
              <a:ea typeface="Calibri"/>
              <a:cs typeface="Calibri"/>
              <a:sym typeface="Calibri"/>
            </a:endParaRPr>
          </a:p>
          <a:p>
            <a:pPr marL="0" marR="0" lvl="0" indent="0" algn="l" rtl="0">
              <a:lnSpc>
                <a:spcPct val="117999"/>
              </a:lnSpc>
              <a:spcBef>
                <a:spcPts val="800"/>
              </a:spcBef>
              <a:spcAft>
                <a:spcPts val="0"/>
              </a:spcAft>
              <a:buNone/>
            </a:pPr>
            <a:r>
              <a:rPr lang="en-US" sz="1800" b="1" dirty="0">
                <a:latin typeface="Calibri"/>
                <a:ea typeface="Calibri"/>
                <a:cs typeface="Calibri"/>
                <a:sym typeface="Calibri"/>
              </a:rPr>
              <a:t>REFERENCES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t>Institute for Reproductive Health (IRH), </a:t>
            </a:r>
            <a:r>
              <a:rPr lang="en-US" sz="1800" i="1" dirty="0">
                <a:latin typeface="Calibri"/>
                <a:ea typeface="Calibri"/>
                <a:cs typeface="Calibri"/>
                <a:sym typeface="Calibri"/>
              </a:rPr>
              <a:t>Evaluating, Learning, and Adapting for Scale: Understanding How Norms-Shifting Interventions Work Through a Realist Evaluation of the Husbands’ School</a:t>
            </a:r>
            <a:r>
              <a:rPr lang="en-US" sz="1800" i="0" dirty="0">
                <a:latin typeface="Calibri"/>
                <a:ea typeface="Calibri"/>
                <a:cs typeface="Calibri"/>
                <a:sym typeface="Calibri"/>
              </a:rPr>
              <a:t> (</a:t>
            </a:r>
            <a:r>
              <a:rPr lang="en-US" sz="1800" dirty="0"/>
              <a:t>Washington, D.C.: IRH, Georgetown University, 2020)</a:t>
            </a:r>
            <a:r>
              <a:rPr lang="en-US" sz="1800" i="0" dirty="0">
                <a:latin typeface="Calibri"/>
                <a:ea typeface="Calibri"/>
                <a:cs typeface="Calibri"/>
                <a:sym typeface="Calibri"/>
              </a:rPr>
              <a:t>,</a:t>
            </a:r>
            <a:r>
              <a:rPr lang="en-US" sz="1800" dirty="0">
                <a:latin typeface="Calibri"/>
                <a:ea typeface="Calibri"/>
                <a:cs typeface="Calibri"/>
                <a:sym typeface="Calibri"/>
              </a:rPr>
              <a:t> http://irh.org/resource-library/realist-eval-hs-brief/.</a:t>
            </a:r>
            <a:endParaRPr dirty="0"/>
          </a:p>
        </p:txBody>
      </p:sp>
    </p:spTree>
    <p:extLst>
      <p:ext uri="{BB962C8B-B14F-4D97-AF65-F5344CB8AC3E}">
        <p14:creationId xmlns:p14="http://schemas.microsoft.com/office/powerpoint/2010/main" val="4018777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1" name="Google Shape;771;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a:t>
            </a:r>
            <a:r>
              <a:rPr lang="en-US" sz="1800" dirty="0">
                <a:latin typeface="Calibri"/>
                <a:ea typeface="Calibri"/>
                <a:cs typeface="Calibri"/>
                <a:sym typeface="Calibri"/>
              </a:rPr>
              <a:t>Dans cette section, nous ferons un bref aperçu des nombreux cadres qui existent pour guider la planification et la mise en œuvre de la mise à l'échelle, puis nous nous concentrerons en profondeur sur le cadre ExpandNet.</a:t>
            </a:r>
            <a:endParaRPr b="0" dirty="0"/>
          </a:p>
        </p:txBody>
      </p:sp>
    </p:spTree>
    <p:extLst>
      <p:ext uri="{BB962C8B-B14F-4D97-AF65-F5344CB8AC3E}">
        <p14:creationId xmlns:p14="http://schemas.microsoft.com/office/powerpoint/2010/main" val="1450600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1" name="Google Shape;561;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FACILITATEUR: </a:t>
            </a:r>
            <a:r>
              <a:rPr lang="en-US" sz="1800" b="0" dirty="0">
                <a:latin typeface="Calibri"/>
                <a:ea typeface="Calibri"/>
                <a:cs typeface="Calibri"/>
                <a:sym typeface="Calibri"/>
              </a:rPr>
              <a:t>Il s'agit des objectifs </a:t>
            </a:r>
            <a:r>
              <a:rPr lang="en-US" sz="1800" dirty="0">
                <a:latin typeface="Calibri"/>
                <a:ea typeface="Calibri"/>
                <a:cs typeface="Calibri"/>
                <a:sym typeface="Calibri"/>
              </a:rPr>
              <a:t>de la formation sur les normes sociales, qui comprend plusieurs modules. Ne l'utilisez comme diapositive de départ que si vous présentez les cinq modules ou si vous voulez situer ce module dans le cadre plus large du programme.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b="1" dirty="0">
                <a:latin typeface="Calibri"/>
                <a:ea typeface="Calibri"/>
                <a:cs typeface="Calibri"/>
                <a:sym typeface="Calibri"/>
              </a:rPr>
              <a:t>REMARQUE  POUR LE PRÉSENTATEUR : </a:t>
            </a:r>
            <a:r>
              <a:rPr lang="en-US" sz="1800" dirty="0">
                <a:latin typeface="Calibri"/>
                <a:ea typeface="Calibri"/>
                <a:cs typeface="Calibri"/>
                <a:sym typeface="Calibri"/>
              </a:rPr>
              <a:t>Lire le contenu de la diapositive.</a:t>
            </a:r>
            <a:endParaRPr dirty="0"/>
          </a:p>
        </p:txBody>
      </p:sp>
    </p:spTree>
    <p:extLst>
      <p:ext uri="{BB962C8B-B14F-4D97-AF65-F5344CB8AC3E}">
        <p14:creationId xmlns:p14="http://schemas.microsoft.com/office/powerpoint/2010/main" val="3867964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7" name="Google Shape;777;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Il existe de nombreux cadres pour guider la planification et la mise en œuvre de l'intensification des innovations en matière de santé reproductive. Plusieurs organisations énumérées sur la diapositive ont développé des cadres qui ont trouvé un écho dans la santé mondiale. </a:t>
            </a:r>
            <a:endParaRPr dirty="0"/>
          </a:p>
          <a:p>
            <a:pPr marL="342900" lvl="0" indent="-342900" algn="l" rtl="0">
              <a:lnSpc>
                <a:spcPct val="117999"/>
              </a:lnSpc>
              <a:spcBef>
                <a:spcPts val="800"/>
              </a:spcBef>
              <a:spcAft>
                <a:spcPts val="0"/>
              </a:spcAft>
              <a:buSzPts val="1800"/>
              <a:buFont typeface="Calibri"/>
              <a:buChar char="-"/>
            </a:pPr>
            <a:r>
              <a:rPr lang="en-US" sz="1800" dirty="0">
                <a:latin typeface="Calibri"/>
                <a:ea typeface="Calibri"/>
                <a:cs typeface="Calibri"/>
                <a:sym typeface="Calibri"/>
              </a:rPr>
              <a:t>ExpandNet/OMS : accent conceptuel sur les systèmes, l'équité et les valeurs, la planification stratégique.</a:t>
            </a:r>
            <a:endParaRPr dirty="0"/>
          </a:p>
          <a:p>
            <a:pPr marL="342900" lvl="0" indent="-342900" algn="l" rtl="0">
              <a:lnSpc>
                <a:spcPct val="117999"/>
              </a:lnSpc>
              <a:spcBef>
                <a:spcPts val="0"/>
              </a:spcBef>
              <a:spcAft>
                <a:spcPts val="0"/>
              </a:spcAft>
              <a:buSzPts val="1800"/>
              <a:buFont typeface="Calibri"/>
              <a:buChar char="-"/>
            </a:pPr>
            <a:r>
              <a:rPr lang="en-US" sz="1800" dirty="0">
                <a:latin typeface="Calibri"/>
                <a:ea typeface="Calibri"/>
                <a:cs typeface="Calibri"/>
                <a:sym typeface="Calibri"/>
              </a:rPr>
              <a:t>Brookings : planification de niveau politique/de haut niveau.</a:t>
            </a:r>
            <a:endParaRPr dirty="0"/>
          </a:p>
          <a:p>
            <a:pPr marL="342900" lvl="0" indent="-342900" algn="l" rtl="0">
              <a:lnSpc>
                <a:spcPct val="117999"/>
              </a:lnSpc>
              <a:spcBef>
                <a:spcPts val="0"/>
              </a:spcBef>
              <a:spcAft>
                <a:spcPts val="0"/>
              </a:spcAft>
              <a:buSzPts val="1800"/>
              <a:buFont typeface="Calibri"/>
              <a:buChar char="-"/>
            </a:pPr>
            <a:r>
              <a:rPr lang="en-US" sz="1800" dirty="0">
                <a:latin typeface="Calibri"/>
                <a:ea typeface="Calibri"/>
                <a:cs typeface="Calibri"/>
                <a:sym typeface="Calibri"/>
              </a:rPr>
              <a:t>MSI : plus d'éléments pour gérer les processus de mise à l'échelle</a:t>
            </a:r>
            <a:endParaRPr dirty="0"/>
          </a:p>
          <a:p>
            <a:pPr marL="342900" lvl="0" indent="-342900" algn="l" rtl="0">
              <a:lnSpc>
                <a:spcPct val="117999"/>
              </a:lnSpc>
              <a:spcBef>
                <a:spcPts val="0"/>
              </a:spcBef>
              <a:spcAft>
                <a:spcPts val="0"/>
              </a:spcAft>
              <a:buSzPts val="1800"/>
              <a:buFont typeface="Calibri"/>
              <a:buChar char="-"/>
            </a:pPr>
            <a:r>
              <a:rPr lang="en-US" sz="1800" dirty="0">
                <a:latin typeface="Calibri"/>
                <a:ea typeface="Calibri"/>
                <a:cs typeface="Calibri"/>
                <a:sym typeface="Calibri"/>
              </a:rPr>
              <a:t>De plus en plus, les initiatives d'investissement à impact social ont influencé les pratiques de mise à l'échelle.</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Bien qu'ils aient été élaborés par différentes organisations, ces cadres présentent des points communs :</a:t>
            </a:r>
            <a:endParaRPr dirty="0"/>
          </a:p>
          <a:p>
            <a:pPr marL="342900" lvl="0" indent="-342900" algn="l" rtl="0">
              <a:lnSpc>
                <a:spcPct val="117999"/>
              </a:lnSpc>
              <a:spcBef>
                <a:spcPts val="800"/>
              </a:spcBef>
              <a:spcAft>
                <a:spcPts val="0"/>
              </a:spcAft>
              <a:buSzPts val="1800"/>
              <a:buFont typeface="Calibri"/>
              <a:buChar char="-"/>
            </a:pPr>
            <a:r>
              <a:rPr lang="en-US" sz="1800" dirty="0">
                <a:latin typeface="Calibri"/>
                <a:ea typeface="Calibri"/>
                <a:cs typeface="Calibri"/>
                <a:sym typeface="Calibri"/>
              </a:rPr>
              <a:t>Réfléchir à une conception à échelle variable..</a:t>
            </a:r>
            <a:endParaRPr dirty="0"/>
          </a:p>
          <a:p>
            <a:pPr marL="342900" lvl="0" indent="-342900" algn="l" rtl="0">
              <a:lnSpc>
                <a:spcPct val="117999"/>
              </a:lnSpc>
              <a:spcBef>
                <a:spcPts val="0"/>
              </a:spcBef>
              <a:spcAft>
                <a:spcPts val="0"/>
              </a:spcAft>
              <a:buSzPts val="1800"/>
              <a:buFont typeface="Calibri"/>
              <a:buChar char="-"/>
            </a:pPr>
            <a:r>
              <a:rPr lang="en-US" sz="1800" dirty="0">
                <a:latin typeface="Calibri"/>
                <a:ea typeface="Calibri"/>
                <a:cs typeface="Calibri"/>
                <a:sym typeface="Calibri"/>
              </a:rPr>
              <a:t>Se concentrer sur les axes horizontaux et verticaux de la mise à l'échelle durable.</a:t>
            </a:r>
            <a:endParaRPr dirty="0"/>
          </a:p>
          <a:p>
            <a:pPr marL="342900" lvl="0" indent="-342900" algn="l" rtl="0">
              <a:lnSpc>
                <a:spcPct val="117999"/>
              </a:lnSpc>
              <a:spcBef>
                <a:spcPts val="0"/>
              </a:spcBef>
              <a:spcAft>
                <a:spcPts val="0"/>
              </a:spcAft>
              <a:buSzPts val="1800"/>
              <a:buFont typeface="Calibri"/>
              <a:buChar char="-"/>
            </a:pPr>
            <a:r>
              <a:rPr lang="en-US" sz="1800" dirty="0">
                <a:latin typeface="Calibri"/>
                <a:ea typeface="Calibri"/>
                <a:cs typeface="Calibri"/>
                <a:sym typeface="Calibri"/>
              </a:rPr>
              <a:t>Coordination multi-acteurs dans des environnements complexes.</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b="1" dirty="0">
                <a:latin typeface="Calibri"/>
                <a:ea typeface="Calibri"/>
                <a:cs typeface="Calibri"/>
                <a:sym typeface="Calibri"/>
              </a:rPr>
              <a:t>Dans le cadre du travail de l’Institut pour la santé reproductive (IRH), nous avons eu tendance à utiliser le cadre ExpandNet/OMS en raison de son accent explicite sur les systèmes et les valeurs. C'est ce cadre que nous utiliserons aujourd'hui.</a:t>
            </a:r>
            <a:endParaRPr sz="1800" dirty="0">
              <a:latin typeface="Calibri"/>
              <a:ea typeface="Calibri"/>
              <a:cs typeface="Calibri"/>
              <a:sym typeface="Calibri"/>
            </a:endParaRPr>
          </a:p>
          <a:p>
            <a:pPr marL="0" lvl="0" indent="0" algn="l" rtl="0">
              <a:lnSpc>
                <a:spcPct val="117999"/>
              </a:lnSpc>
              <a:spcBef>
                <a:spcPts val="800"/>
              </a:spcBef>
              <a:spcAft>
                <a:spcPts val="0"/>
              </a:spcAft>
              <a:buNone/>
            </a:pPr>
            <a:endParaRPr b="1" dirty="0"/>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3631193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7" name="Google Shape;787;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lnSpc>
                <a:spcPct val="97999"/>
              </a:lnSpc>
              <a:spcBef>
                <a:spcPts val="0"/>
              </a:spcBef>
              <a:spcAft>
                <a:spcPts val="0"/>
              </a:spcAft>
              <a:buNone/>
            </a:pPr>
            <a:r>
              <a:rPr lang="en-US" sz="855" b="1" dirty="0">
                <a:latin typeface="Calibri"/>
                <a:ea typeface="Calibri"/>
                <a:cs typeface="Calibri"/>
                <a:sym typeface="Calibri"/>
              </a:rPr>
              <a:t>REMARQUE POUR LE PRÉSENTATEUR :</a:t>
            </a:r>
            <a:endParaRPr sz="855" dirty="0">
              <a:latin typeface="Calibri"/>
              <a:ea typeface="Calibri"/>
              <a:cs typeface="Calibri"/>
              <a:sym typeface="Calibri"/>
            </a:endParaRPr>
          </a:p>
          <a:p>
            <a:pPr marL="0" lvl="0" indent="0" algn="l" rtl="0">
              <a:lnSpc>
                <a:spcPct val="97999"/>
              </a:lnSpc>
              <a:spcBef>
                <a:spcPts val="800"/>
              </a:spcBef>
              <a:spcAft>
                <a:spcPts val="0"/>
              </a:spcAft>
              <a:buNone/>
            </a:pPr>
            <a:r>
              <a:rPr lang="en-US" sz="855" dirty="0">
                <a:latin typeface="Calibri"/>
                <a:ea typeface="Calibri"/>
                <a:cs typeface="Calibri"/>
                <a:sym typeface="Calibri"/>
              </a:rPr>
              <a:t>Combien d'entre vous connaissent ce graphique ? Nous avons légèrement adapté la figure ExpandNet pour l'utiliser dans le document “Considérations de Mise à l’échelle, de l’Apprentissage Collaboratif”. Revoyons cette figure adaptée afin d'avoir un langage commun. </a:t>
            </a:r>
            <a:endParaRPr dirty="0"/>
          </a:p>
          <a:p>
            <a:pPr marL="0" lvl="0" indent="0" algn="l" rtl="0">
              <a:lnSpc>
                <a:spcPct val="97999"/>
              </a:lnSpc>
              <a:spcBef>
                <a:spcPts val="800"/>
              </a:spcBef>
              <a:spcAft>
                <a:spcPts val="0"/>
              </a:spcAft>
              <a:buNone/>
            </a:pPr>
            <a:r>
              <a:rPr lang="en-US" sz="855" dirty="0">
                <a:latin typeface="Calibri"/>
                <a:ea typeface="Calibri"/>
                <a:cs typeface="Calibri"/>
                <a:sym typeface="Calibri"/>
              </a:rPr>
              <a:t> </a:t>
            </a:r>
            <a:endParaRPr dirty="0"/>
          </a:p>
          <a:p>
            <a:pPr marL="0" lvl="0" indent="0" algn="l" rtl="0">
              <a:lnSpc>
                <a:spcPct val="97999"/>
              </a:lnSpc>
              <a:spcBef>
                <a:spcPts val="800"/>
              </a:spcBef>
              <a:spcAft>
                <a:spcPts val="0"/>
              </a:spcAft>
              <a:buNone/>
            </a:pPr>
            <a:r>
              <a:rPr lang="en-US" sz="855" dirty="0">
                <a:latin typeface="Calibri"/>
                <a:ea typeface="Calibri"/>
                <a:cs typeface="Calibri"/>
                <a:sym typeface="Calibri"/>
              </a:rPr>
              <a:t>Le cercle supérieur contient l'élément de mise à l'échelle : l'</a:t>
            </a:r>
            <a:r>
              <a:rPr lang="en-US" sz="855" b="1" dirty="0">
                <a:latin typeface="Calibri"/>
                <a:ea typeface="Calibri"/>
                <a:cs typeface="Calibri"/>
                <a:sym typeface="Calibri"/>
              </a:rPr>
              <a:t>innovation </a:t>
            </a:r>
            <a:r>
              <a:rPr lang="en-US" sz="855" dirty="0">
                <a:latin typeface="Calibri"/>
                <a:ea typeface="Calibri"/>
                <a:cs typeface="Calibri"/>
                <a:sym typeface="Calibri"/>
              </a:rPr>
              <a:t>(les interventions de changement de normes) ; l'</a:t>
            </a:r>
            <a:r>
              <a:rPr lang="en-US" sz="855" b="1" dirty="0">
                <a:latin typeface="Calibri"/>
                <a:ea typeface="Calibri"/>
                <a:cs typeface="Calibri"/>
                <a:sym typeface="Calibri"/>
              </a:rPr>
              <a:t>Équipe d'appui </a:t>
            </a:r>
            <a:r>
              <a:rPr lang="en-US" sz="855" dirty="0">
                <a:latin typeface="Calibri"/>
                <a:ea typeface="Calibri"/>
                <a:cs typeface="Calibri"/>
                <a:sym typeface="Calibri"/>
              </a:rPr>
              <a:t>(conception/support), et l'</a:t>
            </a:r>
            <a:r>
              <a:rPr lang="en-US" sz="855" b="1" dirty="0">
                <a:latin typeface="Calibri"/>
                <a:ea typeface="Calibri"/>
                <a:cs typeface="Calibri"/>
                <a:sym typeface="Calibri"/>
              </a:rPr>
              <a:t>organisation ou les organisations utilisatrices </a:t>
            </a:r>
            <a:r>
              <a:rPr lang="en-US" sz="855" dirty="0">
                <a:latin typeface="Calibri"/>
                <a:ea typeface="Calibri"/>
                <a:cs typeface="Calibri"/>
                <a:sym typeface="Calibri"/>
              </a:rPr>
              <a:t>(mise en œuvre).</a:t>
            </a:r>
            <a:endParaRPr dirty="0"/>
          </a:p>
          <a:p>
            <a:pPr marL="0" lvl="0" indent="0" algn="l" rtl="0">
              <a:lnSpc>
                <a:spcPct val="97999"/>
              </a:lnSpc>
              <a:spcBef>
                <a:spcPts val="800"/>
              </a:spcBef>
              <a:spcAft>
                <a:spcPts val="0"/>
              </a:spcAft>
              <a:buNone/>
            </a:pPr>
            <a:r>
              <a:rPr lang="en-US" sz="855" dirty="0">
                <a:latin typeface="Calibri"/>
                <a:ea typeface="Calibri"/>
                <a:cs typeface="Calibri"/>
                <a:sym typeface="Calibri"/>
              </a:rPr>
              <a:t> </a:t>
            </a:r>
            <a:endParaRPr dirty="0"/>
          </a:p>
          <a:p>
            <a:pPr marL="0" lvl="0" indent="0" algn="l" rtl="0">
              <a:lnSpc>
                <a:spcPct val="97999"/>
              </a:lnSpc>
              <a:spcBef>
                <a:spcPts val="800"/>
              </a:spcBef>
              <a:spcAft>
                <a:spcPts val="0"/>
              </a:spcAft>
              <a:buNone/>
            </a:pPr>
            <a:r>
              <a:rPr lang="en-US" sz="855" dirty="0">
                <a:latin typeface="Calibri"/>
                <a:ea typeface="Calibri"/>
                <a:cs typeface="Calibri"/>
                <a:sym typeface="Calibri"/>
              </a:rPr>
              <a:t>Un concept vraiment important du cadre ExpandNet est l'</a:t>
            </a:r>
            <a:r>
              <a:rPr lang="en-US" sz="855" b="1" dirty="0">
                <a:latin typeface="Calibri"/>
                <a:ea typeface="Calibri"/>
                <a:cs typeface="Calibri"/>
                <a:sym typeface="Calibri"/>
              </a:rPr>
              <a:t>environnement</a:t>
            </a:r>
            <a:r>
              <a:rPr lang="en-US" sz="855" dirty="0">
                <a:latin typeface="Calibri"/>
                <a:ea typeface="Calibri"/>
                <a:cs typeface="Calibri"/>
                <a:sym typeface="Calibri"/>
              </a:rPr>
              <a:t>, représenté ici par le cercle supérieur. Tous les projets opèrent dans des environnements socio-politico-économiques. Nous considérons l'environnement comme un système ouvert. Les projets opèrent dans des environnements complexes et en constante évolution.</a:t>
            </a:r>
            <a:endParaRPr dirty="0"/>
          </a:p>
          <a:p>
            <a:pPr marL="0" lvl="0" indent="0" algn="l" rtl="0">
              <a:lnSpc>
                <a:spcPct val="97999"/>
              </a:lnSpc>
              <a:spcBef>
                <a:spcPts val="800"/>
              </a:spcBef>
              <a:spcAft>
                <a:spcPts val="0"/>
              </a:spcAft>
              <a:buNone/>
            </a:pPr>
            <a:r>
              <a:rPr lang="en-US" sz="855" dirty="0">
                <a:latin typeface="Calibri"/>
                <a:ea typeface="Calibri"/>
                <a:cs typeface="Calibri"/>
                <a:sym typeface="Calibri"/>
              </a:rPr>
              <a:t> </a:t>
            </a:r>
            <a:endParaRPr dirty="0"/>
          </a:p>
          <a:p>
            <a:pPr marL="0" lvl="0" indent="0" algn="l" rtl="0">
              <a:lnSpc>
                <a:spcPct val="97999"/>
              </a:lnSpc>
              <a:spcBef>
                <a:spcPts val="800"/>
              </a:spcBef>
              <a:spcAft>
                <a:spcPts val="0"/>
              </a:spcAft>
              <a:buNone/>
            </a:pPr>
            <a:r>
              <a:rPr lang="en-US" sz="855" dirty="0">
                <a:latin typeface="Calibri"/>
                <a:ea typeface="Calibri"/>
                <a:cs typeface="Calibri"/>
                <a:sym typeface="Calibri"/>
              </a:rPr>
              <a:t>La compréhension de ces éléments permet d'élaborer une </a:t>
            </a:r>
            <a:r>
              <a:rPr lang="en-US" sz="855" b="1" dirty="0">
                <a:latin typeface="Calibri"/>
                <a:ea typeface="Calibri"/>
                <a:cs typeface="Calibri"/>
                <a:sym typeface="Calibri"/>
              </a:rPr>
              <a:t>stratégie de mise à l'échelle </a:t>
            </a:r>
            <a:r>
              <a:rPr lang="en-US" sz="855" dirty="0">
                <a:latin typeface="Calibri"/>
                <a:ea typeface="Calibri"/>
                <a:cs typeface="Calibri"/>
                <a:sym typeface="Calibri"/>
              </a:rPr>
              <a:t>réaliste pour guider un processus multi-organisationnel, multi-niveaux et pluriannuel.</a:t>
            </a:r>
            <a:endParaRPr dirty="0"/>
          </a:p>
          <a:p>
            <a:pPr marL="0" lvl="0" indent="0" algn="l" rtl="0">
              <a:lnSpc>
                <a:spcPct val="97999"/>
              </a:lnSpc>
              <a:spcBef>
                <a:spcPts val="800"/>
              </a:spcBef>
              <a:spcAft>
                <a:spcPts val="0"/>
              </a:spcAft>
              <a:buNone/>
            </a:pPr>
            <a:r>
              <a:rPr lang="en-US" sz="855" dirty="0">
                <a:latin typeface="Calibri"/>
                <a:ea typeface="Calibri"/>
                <a:cs typeface="Calibri"/>
                <a:sym typeface="Calibri"/>
              </a:rPr>
              <a:t> </a:t>
            </a:r>
            <a:endParaRPr dirty="0"/>
          </a:p>
          <a:p>
            <a:pPr marL="0" lvl="0" indent="0" algn="l" rtl="0">
              <a:lnSpc>
                <a:spcPct val="97999"/>
              </a:lnSpc>
              <a:spcBef>
                <a:spcPts val="800"/>
              </a:spcBef>
              <a:spcAft>
                <a:spcPts val="0"/>
              </a:spcAft>
              <a:buNone/>
            </a:pPr>
            <a:r>
              <a:rPr lang="en-US" sz="855" dirty="0">
                <a:latin typeface="Calibri"/>
                <a:ea typeface="Calibri"/>
                <a:cs typeface="Calibri"/>
                <a:sym typeface="Calibri"/>
              </a:rPr>
              <a:t>Développer une stratégie signifie faire des </a:t>
            </a:r>
            <a:r>
              <a:rPr lang="en-US" sz="855" b="1" dirty="0">
                <a:latin typeface="Calibri"/>
                <a:ea typeface="Calibri"/>
                <a:cs typeface="Calibri"/>
                <a:sym typeface="Calibri"/>
              </a:rPr>
              <a:t>choix stratégiques </a:t>
            </a:r>
            <a:r>
              <a:rPr lang="en-US" sz="855" dirty="0">
                <a:latin typeface="Calibri"/>
                <a:ea typeface="Calibri"/>
                <a:cs typeface="Calibri"/>
                <a:sym typeface="Calibri"/>
              </a:rPr>
              <a:t>sur la manière dont le processus sera réalisé, par exemple, par étapes ou en une seule fois, dirigé de manière centrale ou locale, suivi par qui en utilisant quels indicateurs, en veillant à ce qu'il y ait des fonds et d'autres ressources pour soutenir le processus de mise à l'échelle.</a:t>
            </a:r>
            <a:endParaRPr sz="1045" b="0" dirty="0"/>
          </a:p>
        </p:txBody>
      </p:sp>
      <p:sp>
        <p:nvSpPr>
          <p:cNvPr id="788" name="Google Shape;788;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35086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2" name="Google Shape;812;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FACILITATEUR: </a:t>
            </a:r>
            <a:r>
              <a:rPr lang="en-US" sz="1800" dirty="0">
                <a:latin typeface="Calibri"/>
                <a:ea typeface="Calibri"/>
                <a:cs typeface="Calibri"/>
                <a:sym typeface="Calibri"/>
              </a:rPr>
              <a:t>Lire la diapositive et compléter avec les notes ci-dessous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b="1" dirty="0">
                <a:latin typeface="Calibri"/>
                <a:ea typeface="Calibri"/>
                <a:cs typeface="Calibri"/>
                <a:sym typeface="Calibri"/>
              </a:rPr>
              <a:t>REMARQUE  POUR LE PRÉSENTATEUR:</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Nous parlons d'innovations pour désigner des projets ou des interventions, qui sont à un moment donné introduits dans un contexte spécifique.</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Il s'agit d'une pratique (par exemple, un produit ou une approche, comme une campagne centrée sur la communauté ou une initiative de médias sociaux, qui change les normes par nature) et des processus de gestion et de soutien nécessaires à une mise en œuvre réussie.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Les innovations sont souvent des « entités connues ou des interventions, des pratiques, par exemple une campagne de médias sociaux destinée à modifier les normes d'équité entre les genres, mais il manque des détails sur l'ensemble du paquet nécessaire à la mise en œuvre, comme les postes de personnel nécessaires, la gestion, le logiciel pour programmer les messages sur les médias sociaux pour cet exemple, la formation et d'autres formes de soutien pour une mise en œuvre de qualité.</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Il est important d'opérationnaliser soigneusement l'intervention-innovation, y compris ses valeurs (par exemple, l'équité de genre) et le paquet de soutien (par exemple, la formation des responsables de la mise en œuvre de cette campagne de médias sociaux).</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Enfin, nous avons voulu souligner l'importance de l'engagement participatif pour définir l'innovation et ses supports de mise en œuvre. Il est impossible d'intensifier une intervention et de suivre et d'évaluer ses progrès sans définir clairement l'innovation et obtenir une large adhésion à l'innovation à mettre à l'échelle dans les communautés où elle sera mise en œuvre</a:t>
            </a:r>
            <a:endParaRPr sz="1800" dirty="0"/>
          </a:p>
        </p:txBody>
      </p:sp>
    </p:spTree>
    <p:extLst>
      <p:ext uri="{BB962C8B-B14F-4D97-AF65-F5344CB8AC3E}">
        <p14:creationId xmlns:p14="http://schemas.microsoft.com/office/powerpoint/2010/main" val="2024625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9" name="Google Shape;819;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en-US" sz="1800" b="1" dirty="0">
                <a:latin typeface="Calibri"/>
                <a:ea typeface="Calibri"/>
                <a:cs typeface="Calibri"/>
                <a:sym typeface="Calibri"/>
              </a:rPr>
              <a:t>REMARQUE POUR LE FACILITATEUR : </a:t>
            </a:r>
            <a:r>
              <a:rPr lang="en-US" sz="1800" dirty="0">
                <a:latin typeface="Calibri"/>
                <a:ea typeface="Calibri"/>
                <a:cs typeface="Calibri"/>
                <a:sym typeface="Calibri"/>
              </a:rPr>
              <a:t>Cette diapositive et les suivantes s'intéressent maintenant aux interventions de changement des normes en tant qu'innovations. </a:t>
            </a:r>
            <a:endParaRPr dirty="0"/>
          </a:p>
          <a:p>
            <a:pPr marL="0" marR="0" lvl="0" indent="0" algn="l" rtl="0">
              <a:lnSpc>
                <a:spcPct val="117999"/>
              </a:lnSpc>
              <a:spcBef>
                <a:spcPts val="800"/>
              </a:spcBef>
              <a:spcAft>
                <a:spcPts val="0"/>
              </a:spcAft>
              <a:buNone/>
            </a:pPr>
            <a:endParaRPr sz="1800" dirty="0">
              <a:latin typeface="Calibri"/>
              <a:ea typeface="Calibri"/>
              <a:cs typeface="Calibri"/>
              <a:sym typeface="Calibri"/>
            </a:endParaRPr>
          </a:p>
          <a:p>
            <a:pPr marL="0" marR="0" lvl="0" indent="0" algn="l" rtl="0">
              <a:lnSpc>
                <a:spcPct val="117999"/>
              </a:lnSpc>
              <a:spcBef>
                <a:spcPts val="800"/>
              </a:spcBef>
              <a:spcAft>
                <a:spcPts val="0"/>
              </a:spcAft>
              <a:buNone/>
            </a:pPr>
            <a:r>
              <a:rPr lang="en-US" sz="1800" b="1" dirty="0">
                <a:latin typeface="Calibri"/>
                <a:ea typeface="Calibri"/>
                <a:cs typeface="Calibri"/>
                <a:sym typeface="Calibri"/>
              </a:rPr>
              <a:t>REMARQUE POUR LE PRÉSENTATEUR :</a:t>
            </a:r>
            <a:endParaRPr dirty="0"/>
          </a:p>
          <a:p>
            <a:pPr marL="0" marR="0" lvl="0" indent="0" algn="l" rtl="0">
              <a:lnSpc>
                <a:spcPct val="117999"/>
              </a:lnSpc>
              <a:spcBef>
                <a:spcPts val="800"/>
              </a:spcBef>
              <a:spcAft>
                <a:spcPts val="0"/>
              </a:spcAft>
              <a:buNone/>
            </a:pPr>
            <a:endParaRPr sz="1800" dirty="0">
              <a:latin typeface="Calibri"/>
              <a:ea typeface="Calibri"/>
              <a:cs typeface="Calibri"/>
              <a:sym typeface="Calibri"/>
            </a:endParaRPr>
          </a:p>
          <a:p>
            <a:pPr marL="0" marR="0" lvl="0" indent="0" algn="l" rtl="0">
              <a:lnSpc>
                <a:spcPct val="117999"/>
              </a:lnSpc>
              <a:spcBef>
                <a:spcPts val="800"/>
              </a:spcBef>
              <a:spcAft>
                <a:spcPts val="0"/>
              </a:spcAft>
              <a:buNone/>
            </a:pPr>
            <a:r>
              <a:rPr lang="en-US" sz="1800" dirty="0">
                <a:latin typeface="Calibri"/>
                <a:ea typeface="Calibri"/>
                <a:cs typeface="Calibri"/>
                <a:sym typeface="Calibri"/>
              </a:rPr>
              <a:t>Les diapositives suivantes traitent de la nécessité de disposer d'un ensemble transférable d'activités de changement de normes.</a:t>
            </a:r>
            <a:endParaRPr dirty="0"/>
          </a:p>
          <a:p>
            <a:pPr marL="0" marR="0" lvl="0" indent="0" algn="l" rtl="0">
              <a:lnSpc>
                <a:spcPct val="117999"/>
              </a:lnSpc>
              <a:spcBef>
                <a:spcPts val="800"/>
              </a:spcBef>
              <a:spcAft>
                <a:spcPts val="0"/>
              </a:spcAft>
              <a:buNone/>
            </a:pPr>
            <a:endParaRPr sz="1800" dirty="0">
              <a:latin typeface="Calibri"/>
              <a:ea typeface="Calibri"/>
              <a:cs typeface="Calibri"/>
              <a:sym typeface="Calibri"/>
            </a:endParaRPr>
          </a:p>
          <a:p>
            <a:pPr marL="0" marR="0" lvl="0" indent="0" algn="l" rtl="0">
              <a:lnSpc>
                <a:spcPct val="117999"/>
              </a:lnSpc>
              <a:spcBef>
                <a:spcPts val="800"/>
              </a:spcBef>
              <a:spcAft>
                <a:spcPts val="0"/>
              </a:spcAft>
              <a:buNone/>
            </a:pPr>
            <a:r>
              <a:rPr lang="en-US" sz="1800" dirty="0">
                <a:latin typeface="Calibri"/>
                <a:ea typeface="Calibri"/>
                <a:cs typeface="Calibri"/>
                <a:sym typeface="Calibri"/>
              </a:rPr>
              <a:t>Les interventions de changement de normes diffèrent des autres innovations car elles visent à changer les normes de la communauté - il est donc essentiel de définir pleinement ce qui constitue une innovation visant à changer les normes. </a:t>
            </a:r>
            <a:endParaRPr dirty="0"/>
          </a:p>
          <a:p>
            <a:pPr marL="0" marR="0" lvl="0" indent="0" algn="l" rtl="0">
              <a:lnSpc>
                <a:spcPct val="117999"/>
              </a:lnSpc>
              <a:spcBef>
                <a:spcPts val="800"/>
              </a:spcBef>
              <a:spcAft>
                <a:spcPts val="0"/>
              </a:spcAft>
              <a:buNone/>
            </a:pPr>
            <a:endParaRPr sz="1800" dirty="0">
              <a:latin typeface="Calibri"/>
              <a:ea typeface="Calibri"/>
              <a:cs typeface="Calibri"/>
              <a:sym typeface="Calibri"/>
            </a:endParaRPr>
          </a:p>
          <a:p>
            <a:pPr marL="0" marR="0" lvl="0" indent="0" algn="l" rtl="0">
              <a:lnSpc>
                <a:spcPct val="117999"/>
              </a:lnSpc>
              <a:spcBef>
                <a:spcPts val="800"/>
              </a:spcBef>
              <a:spcAft>
                <a:spcPts val="0"/>
              </a:spcAft>
              <a:buNone/>
            </a:pPr>
            <a:r>
              <a:rPr lang="en-US" sz="1800" dirty="0">
                <a:latin typeface="Calibri"/>
                <a:ea typeface="Calibri"/>
                <a:cs typeface="Calibri"/>
                <a:sym typeface="Calibri"/>
              </a:rPr>
              <a:t>Il est donc essentiel de bien définir ce qu'est une innovation qui vise à faire évoluer les normes. Cela implique d'être très clair sur les éléments de ce paquet qui font évoluer les normes, sur la manière dont ces éléments font évoluer les normes et sur leurs résultats normatifs et comportementaux</a:t>
            </a:r>
            <a:endParaRPr dirty="0"/>
          </a:p>
          <a:p>
            <a:pPr marL="0" marR="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marR="0" lvl="0" indent="0" algn="l" rtl="0">
              <a:lnSpc>
                <a:spcPct val="117999"/>
              </a:lnSpc>
              <a:spcBef>
                <a:spcPts val="800"/>
              </a:spcBef>
              <a:spcAft>
                <a:spcPts val="0"/>
              </a:spcAft>
              <a:buNone/>
            </a:pPr>
            <a:r>
              <a:rPr lang="en-US" sz="1800" dirty="0">
                <a:latin typeface="Calibri"/>
                <a:ea typeface="Calibri"/>
                <a:cs typeface="Calibri"/>
                <a:sym typeface="Calibri"/>
              </a:rPr>
              <a:t>Les autres points sont explorés dans un exercice de groupe plus loin dans la section "Appliquer les concepts clés de mise à l'échelle" de la présentation.</a:t>
            </a:r>
            <a:endParaRPr i="0" dirty="0"/>
          </a:p>
        </p:txBody>
      </p:sp>
    </p:spTree>
    <p:extLst>
      <p:ext uri="{BB962C8B-B14F-4D97-AF65-F5344CB8AC3E}">
        <p14:creationId xmlns:p14="http://schemas.microsoft.com/office/powerpoint/2010/main" val="2642318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24</a:t>
            </a:fld>
            <a:endParaRPr sz="1200" b="0" i="0" u="none" strike="noStrike" cap="none" dirty="0">
              <a:solidFill>
                <a:srgbClr val="000000"/>
              </a:solidFill>
              <a:latin typeface="Arial"/>
              <a:ea typeface="Arial"/>
              <a:cs typeface="Arial"/>
              <a:sym typeface="Arial"/>
            </a:endParaRPr>
          </a:p>
        </p:txBody>
      </p:sp>
      <p:sp>
        <p:nvSpPr>
          <p:cNvPr id="840" name="Google Shape;840;p24:notes"/>
          <p:cNvSpPr txBox="1"/>
          <p:nvPr/>
        </p:nvSpPr>
        <p:spPr>
          <a:xfrm>
            <a:off x="3899000" y="8778797"/>
            <a:ext cx="2982807" cy="460438"/>
          </a:xfrm>
          <a:prstGeom prst="rect">
            <a:avLst/>
          </a:prstGeom>
          <a:noFill/>
          <a:ln>
            <a:noFill/>
          </a:ln>
        </p:spPr>
        <p:txBody>
          <a:bodyPr spcFirstLastPara="1" wrap="square" lIns="92100" tIns="46050" rIns="92100" bIns="460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24</a:t>
            </a:fld>
            <a:endParaRPr sz="1200" b="0" i="0" u="none" strike="noStrike" cap="none" dirty="0">
              <a:solidFill>
                <a:srgbClr val="000000"/>
              </a:solidFill>
              <a:latin typeface="Arial"/>
              <a:ea typeface="Arial"/>
              <a:cs typeface="Arial"/>
              <a:sym typeface="Arial"/>
            </a:endParaRPr>
          </a:p>
        </p:txBody>
      </p:sp>
      <p:sp>
        <p:nvSpPr>
          <p:cNvPr id="841" name="Google Shape;841;p24:notes"/>
          <p:cNvSpPr>
            <a:spLocks noGrp="1" noRot="1" noChangeAspect="1"/>
          </p:cNvSpPr>
          <p:nvPr>
            <p:ph type="sldImg" idx="2"/>
          </p:nvPr>
        </p:nvSpPr>
        <p:spPr>
          <a:xfrm>
            <a:off x="280988" y="679450"/>
            <a:ext cx="3573462" cy="20113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2" name="Google Shape;842;p24:notes"/>
          <p:cNvSpPr txBox="1">
            <a:spLocks noGrp="1"/>
          </p:cNvSpPr>
          <p:nvPr>
            <p:ph type="body" idx="1"/>
          </p:nvPr>
        </p:nvSpPr>
        <p:spPr>
          <a:xfrm>
            <a:off x="688340" y="4391003"/>
            <a:ext cx="5506720" cy="5018288"/>
          </a:xfrm>
          <a:prstGeom prst="rect">
            <a:avLst/>
          </a:prstGeom>
          <a:noFill/>
          <a:ln>
            <a:noFill/>
          </a:ln>
        </p:spPr>
        <p:txBody>
          <a:bodyPr spcFirstLastPara="1" wrap="square" lIns="92100" tIns="46050" rIns="92100" bIns="46050" anchor="t" anchorCtr="0">
            <a:noAutofit/>
          </a:bodyPr>
          <a:lstStyle/>
          <a:p>
            <a:pPr marL="0" lvl="0" indent="0" algn="l" rtl="0">
              <a:lnSpc>
                <a:spcPct val="117999"/>
              </a:lnSpc>
              <a:spcBef>
                <a:spcPts val="0"/>
              </a:spcBef>
              <a:spcAft>
                <a:spcPts val="0"/>
              </a:spcAft>
              <a:buNone/>
            </a:pPr>
            <a:r>
              <a:rPr lang="en-US" sz="800" b="1" i="0" dirty="0"/>
              <a:t>R</a:t>
            </a:r>
            <a:r>
              <a:rPr lang="en-US" sz="1800" b="1" dirty="0">
                <a:latin typeface="Calibri"/>
                <a:ea typeface="Calibri"/>
                <a:cs typeface="Calibri"/>
                <a:sym typeface="Calibri"/>
              </a:rPr>
              <a:t>EMARQUE POUR LE FACILITATEUR :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Cette diapositive est animée. Demandez d'abord aux participants s'ils ont entendu parler du modèle CORRECT et invitez-les à partager ce qu'ils savent. Pour une diffusion virtuelle, demandez aux participants de partager dans la zone de chat. Cliquez ensuite sur chaque mot et lisez les remarque pour le présentateur.</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b="1" dirty="0">
                <a:latin typeface="Calibri"/>
                <a:ea typeface="Calibri"/>
                <a:cs typeface="Calibri"/>
                <a:sym typeface="Calibri"/>
              </a:rPr>
              <a:t>REMARQUE POUR LE PRÉSENTATEUR:</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Combien d'entre vous ont-ils entendu parler du modèle CORRECT ? Selon le modèle CORRECT, fondé sur une analyse de la littérature sur la diffusion, les innovations présentant les caractéristiques suivantes ont le plus de chances de se développer.</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i="1" dirty="0">
                <a:latin typeface="Calibri"/>
                <a:ea typeface="Calibri"/>
                <a:cs typeface="Calibri"/>
                <a:sym typeface="Calibri"/>
              </a:rPr>
              <a:t>[cliquer]</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Fondée sur des </a:t>
            </a:r>
            <a:r>
              <a:rPr lang="en-US" sz="1800" b="1" dirty="0">
                <a:latin typeface="Calibri"/>
                <a:ea typeface="Calibri"/>
                <a:cs typeface="Calibri"/>
                <a:sym typeface="Calibri"/>
              </a:rPr>
              <a:t>preuves solides </a:t>
            </a:r>
            <a:r>
              <a:rPr lang="en-US" sz="1800" dirty="0">
                <a:latin typeface="Calibri"/>
                <a:ea typeface="Calibri"/>
                <a:cs typeface="Calibri"/>
                <a:sym typeface="Calibri"/>
              </a:rPr>
              <a:t>ou défendue par des personnes ou des institutions respectées afin d'être </a:t>
            </a:r>
            <a:r>
              <a:rPr lang="en-US" sz="1800" b="1" dirty="0">
                <a:latin typeface="Calibri"/>
                <a:ea typeface="Calibri"/>
                <a:cs typeface="Calibri"/>
                <a:sym typeface="Calibri"/>
              </a:rPr>
              <a:t>crédible.</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i="1" dirty="0">
                <a:latin typeface="Calibri"/>
                <a:ea typeface="Calibri"/>
                <a:cs typeface="Calibri"/>
                <a:sym typeface="Calibri"/>
              </a:rPr>
              <a:t>[cliquer]</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b="1" dirty="0">
                <a:latin typeface="Calibri"/>
                <a:ea typeface="Calibri"/>
                <a:cs typeface="Calibri"/>
                <a:sym typeface="Calibri"/>
              </a:rPr>
              <a:t>Observable </a:t>
            </a:r>
            <a:r>
              <a:rPr lang="en-US" sz="1800" dirty="0">
                <a:latin typeface="Calibri"/>
                <a:ea typeface="Calibri"/>
                <a:cs typeface="Calibri"/>
                <a:sym typeface="Calibri"/>
              </a:rPr>
              <a:t>pour garantir que les utilisateurs potentiels puissent </a:t>
            </a:r>
            <a:r>
              <a:rPr lang="en-US" sz="1800" b="1" dirty="0">
                <a:latin typeface="Calibri"/>
                <a:ea typeface="Calibri"/>
                <a:cs typeface="Calibri"/>
                <a:sym typeface="Calibri"/>
              </a:rPr>
              <a:t>voir les résultats dans la pratique.</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b="1"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i="1" dirty="0">
                <a:latin typeface="Calibri"/>
                <a:ea typeface="Calibri"/>
                <a:cs typeface="Calibri"/>
                <a:sym typeface="Calibri"/>
              </a:rPr>
              <a:t>[cliquer]</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b="1" dirty="0">
                <a:latin typeface="Calibri"/>
                <a:ea typeface="Calibri"/>
                <a:cs typeface="Calibri"/>
                <a:sym typeface="Calibri"/>
              </a:rPr>
              <a:t>Pertinent </a:t>
            </a:r>
            <a:r>
              <a:rPr lang="en-US" sz="1800" dirty="0">
                <a:latin typeface="Calibri"/>
                <a:ea typeface="Calibri"/>
                <a:cs typeface="Calibri"/>
                <a:sym typeface="Calibri"/>
              </a:rPr>
              <a:t>pour traiter des </a:t>
            </a:r>
            <a:r>
              <a:rPr lang="en-US" sz="1800" b="1" dirty="0">
                <a:latin typeface="Calibri"/>
                <a:ea typeface="Calibri"/>
                <a:cs typeface="Calibri"/>
                <a:sym typeface="Calibri"/>
              </a:rPr>
              <a:t>problèmes </a:t>
            </a:r>
            <a:r>
              <a:rPr lang="en-US" sz="1800" dirty="0">
                <a:latin typeface="Calibri"/>
                <a:ea typeface="Calibri"/>
                <a:cs typeface="Calibri"/>
                <a:sym typeface="Calibri"/>
              </a:rPr>
              <a:t>persistants ou fortement </a:t>
            </a:r>
            <a:r>
              <a:rPr lang="en-US" sz="1800" b="1" dirty="0">
                <a:latin typeface="Calibri"/>
                <a:ea typeface="Calibri"/>
                <a:cs typeface="Calibri"/>
                <a:sym typeface="Calibri"/>
              </a:rPr>
              <a:t>ressentis.</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i="1" dirty="0">
                <a:latin typeface="Calibri"/>
                <a:ea typeface="Calibri"/>
                <a:cs typeface="Calibri"/>
                <a:sym typeface="Calibri"/>
              </a:rPr>
              <a:t>[cliquer]</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Ont un </a:t>
            </a:r>
            <a:r>
              <a:rPr lang="en-US" sz="1800" b="1" dirty="0">
                <a:latin typeface="Calibri"/>
                <a:ea typeface="Calibri"/>
                <a:cs typeface="Calibri"/>
                <a:sym typeface="Calibri"/>
              </a:rPr>
              <a:t>avantage relatif </a:t>
            </a:r>
            <a:r>
              <a:rPr lang="en-US" sz="1800" dirty="0">
                <a:latin typeface="Calibri"/>
                <a:ea typeface="Calibri"/>
                <a:cs typeface="Calibri"/>
                <a:sym typeface="Calibri"/>
              </a:rPr>
              <a:t>par rapport aux pratiques existantes, de sorte que les utilisateurs potentiels soient convaincus que les coûts de mise en œuvre sont compensés par les avantages.</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i="1" dirty="0">
                <a:latin typeface="Calibri"/>
                <a:ea typeface="Calibri"/>
                <a:cs typeface="Calibri"/>
                <a:sym typeface="Calibri"/>
              </a:rPr>
              <a:t>[cliquer]</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b="1" dirty="0">
                <a:latin typeface="Calibri"/>
                <a:ea typeface="Calibri"/>
                <a:cs typeface="Calibri"/>
                <a:sym typeface="Calibri"/>
              </a:rPr>
              <a:t>Facile à installer </a:t>
            </a:r>
            <a:r>
              <a:rPr lang="en-US" sz="1800" dirty="0">
                <a:latin typeface="Calibri"/>
                <a:ea typeface="Calibri"/>
                <a:cs typeface="Calibri"/>
                <a:sym typeface="Calibri"/>
              </a:rPr>
              <a:t>et à comprendre plutôt que complexe.</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i="1" dirty="0">
                <a:latin typeface="Calibri"/>
                <a:ea typeface="Calibri"/>
                <a:cs typeface="Calibri"/>
                <a:sym typeface="Calibri"/>
              </a:rPr>
              <a:t>[cliquer]</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b="1" dirty="0">
                <a:latin typeface="Calibri"/>
                <a:ea typeface="Calibri"/>
                <a:cs typeface="Calibri"/>
                <a:sym typeface="Calibri"/>
              </a:rPr>
              <a:t>Compatible </a:t>
            </a:r>
            <a:r>
              <a:rPr lang="en-US" sz="1800" dirty="0">
                <a:latin typeface="Calibri"/>
                <a:ea typeface="Calibri"/>
                <a:cs typeface="Calibri"/>
                <a:sym typeface="Calibri"/>
              </a:rPr>
              <a:t>avec les </a:t>
            </a:r>
            <a:r>
              <a:rPr lang="en-US" sz="1800" b="1" dirty="0">
                <a:latin typeface="Calibri"/>
                <a:ea typeface="Calibri"/>
                <a:cs typeface="Calibri"/>
                <a:sym typeface="Calibri"/>
              </a:rPr>
              <a:t>valeurs, normes et installations établies des utilisateurs potentiels </a:t>
            </a:r>
            <a:r>
              <a:rPr lang="en-US" sz="1800" dirty="0">
                <a:latin typeface="Calibri"/>
                <a:ea typeface="Calibri"/>
                <a:cs typeface="Calibri"/>
                <a:sym typeface="Calibri"/>
              </a:rPr>
              <a:t>; s'intègre bien dans les pratiques du </a:t>
            </a:r>
            <a:r>
              <a:rPr lang="en-US" sz="1800" b="1" dirty="0">
                <a:latin typeface="Calibri"/>
                <a:ea typeface="Calibri"/>
                <a:cs typeface="Calibri"/>
                <a:sym typeface="Calibri"/>
              </a:rPr>
              <a:t>programme national.</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i="1" dirty="0">
                <a:latin typeface="Calibri"/>
                <a:ea typeface="Calibri"/>
                <a:cs typeface="Calibri"/>
                <a:sym typeface="Calibri"/>
              </a:rPr>
              <a:t>[cliquer]</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b="1" dirty="0">
                <a:latin typeface="Calibri"/>
                <a:ea typeface="Calibri"/>
                <a:cs typeface="Calibri"/>
                <a:sym typeface="Calibri"/>
              </a:rPr>
              <a:t>Peut etre testé sans engager l'</a:t>
            </a:r>
            <a:r>
              <a:rPr lang="en-US" sz="1800" dirty="0">
                <a:latin typeface="Calibri"/>
                <a:ea typeface="Calibri"/>
                <a:cs typeface="Calibri"/>
                <a:sym typeface="Calibri"/>
              </a:rPr>
              <a:t>utilisateur potentiel à une adoption complète alors que les résultats ne sont pas encore visibles.</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Enfin, nous aimerions proposer une caractéristique supplémentaire au-delà de ce modèle : l'innovation doit être suffisamment </a:t>
            </a:r>
            <a:r>
              <a:rPr lang="en-US" sz="1800" b="1" dirty="0">
                <a:latin typeface="Calibri"/>
                <a:ea typeface="Calibri"/>
                <a:cs typeface="Calibri"/>
                <a:sym typeface="Calibri"/>
              </a:rPr>
              <a:t>flexible </a:t>
            </a:r>
            <a:r>
              <a:rPr lang="en-US" sz="1800" dirty="0">
                <a:latin typeface="Calibri"/>
                <a:ea typeface="Calibri"/>
                <a:cs typeface="Calibri"/>
                <a:sym typeface="Calibri"/>
              </a:rPr>
              <a:t>pour s'adapter aux réalités de diverses circonstances.</a:t>
            </a:r>
            <a:endParaRPr sz="800" dirty="0"/>
          </a:p>
        </p:txBody>
      </p:sp>
    </p:spTree>
    <p:extLst>
      <p:ext uri="{BB962C8B-B14F-4D97-AF65-F5344CB8AC3E}">
        <p14:creationId xmlns:p14="http://schemas.microsoft.com/office/powerpoint/2010/main" val="1566335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8" name="Google Shape;848;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À la fin de la phase pilote ou de la phase d'essai initiale de l'intervention de changement de normes, une décision essentielle doit être prise quant au passage à l'échelle. C'est le premier point d'arrêt (il y en aura d'autres à différentes étapes de la mise à l'échelle).</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Deux questions essentielles se posent : Quelle est l'efficacité de l'intervention de changement de normes  ? Et l'Équipe d'appui est-elle prête ?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u="sng" dirty="0">
                <a:latin typeface="Calibri"/>
                <a:ea typeface="Calibri"/>
                <a:cs typeface="Calibri"/>
                <a:sym typeface="Calibri"/>
              </a:rPr>
              <a:t>EFFICACITÉ</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u="none" strike="noStrike"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Si l'intervention de changement de normes  n'est pas aussi efficace, il est peut-être temps de l'ajuster et de le tester à nouveau. La mise à l'échelle nécessite un investissement important et l'efficacité doit être à un niveau qui signifie que l'investissement en vaut la peine. Voici quelques questions à se poser pour évaluer l'efficacité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342900" lvl="0" indent="-342900" algn="l" rtl="0">
              <a:lnSpc>
                <a:spcPct val="117999"/>
              </a:lnSpc>
              <a:spcBef>
                <a:spcPts val="800"/>
              </a:spcBef>
              <a:spcAft>
                <a:spcPts val="0"/>
              </a:spcAft>
              <a:buSzPts val="1800"/>
              <a:buFont typeface="Arial"/>
              <a:buChar char="•"/>
            </a:pPr>
            <a:r>
              <a:rPr lang="en-US" sz="1800" dirty="0">
                <a:latin typeface="Calibri"/>
                <a:ea typeface="Calibri"/>
                <a:cs typeface="Calibri"/>
                <a:sym typeface="Calibri"/>
              </a:rPr>
              <a:t>Entraîne-t-elle un changement de normes, contribuant à des résultats de changement de comportement ?</a:t>
            </a:r>
            <a:endParaRPr dirty="0"/>
          </a:p>
          <a:p>
            <a:pPr marL="342900" lvl="0" indent="-342900" algn="l" rtl="0">
              <a:lnSpc>
                <a:spcPct val="117999"/>
              </a:lnSpc>
              <a:spcBef>
                <a:spcPts val="0"/>
              </a:spcBef>
              <a:spcAft>
                <a:spcPts val="0"/>
              </a:spcAft>
              <a:buSzPts val="1800"/>
              <a:buFont typeface="Arial"/>
              <a:buChar char="•"/>
            </a:pPr>
            <a:r>
              <a:rPr lang="en-US" sz="1800" dirty="0">
                <a:latin typeface="Calibri"/>
                <a:ea typeface="Calibri"/>
                <a:cs typeface="Calibri"/>
                <a:sym typeface="Calibri"/>
              </a:rPr>
              <a:t>Quelles sont les preuves des processus de changement de normes ? La diffusion de nouvelles idées conduit-elle à un changement de normes ? </a:t>
            </a:r>
            <a:endParaRPr dirty="0"/>
          </a:p>
          <a:p>
            <a:pPr marL="342900" lvl="0" indent="-342900" algn="l" rtl="0">
              <a:lnSpc>
                <a:spcPct val="117999"/>
              </a:lnSpc>
              <a:spcBef>
                <a:spcPts val="0"/>
              </a:spcBef>
              <a:spcAft>
                <a:spcPts val="0"/>
              </a:spcAft>
              <a:buSzPts val="1800"/>
              <a:buFont typeface="Arial"/>
              <a:buChar char="•"/>
            </a:pPr>
            <a:r>
              <a:rPr lang="en-US" sz="1800" dirty="0">
                <a:latin typeface="Calibri"/>
                <a:ea typeface="Calibri"/>
                <a:cs typeface="Calibri"/>
                <a:sym typeface="Calibri"/>
              </a:rPr>
              <a:t>La communauté accepte-t-elle l'intervention de changement de normes  ? Participera-t-elle ? Comment le savez-vous ? </a:t>
            </a:r>
            <a:endParaRPr dirty="0"/>
          </a:p>
          <a:p>
            <a:pPr marL="342900" lvl="0" indent="-342900" algn="l" rtl="0">
              <a:lnSpc>
                <a:spcPct val="117999"/>
              </a:lnSpc>
              <a:spcBef>
                <a:spcPts val="0"/>
              </a:spcBef>
              <a:spcAft>
                <a:spcPts val="0"/>
              </a:spcAft>
              <a:buSzPts val="1800"/>
              <a:buFont typeface="Arial"/>
              <a:buChar char="•"/>
            </a:pPr>
            <a:r>
              <a:rPr lang="en-US" sz="1800" dirty="0">
                <a:latin typeface="Calibri"/>
                <a:ea typeface="Calibri"/>
                <a:cs typeface="Calibri"/>
                <a:sym typeface="Calibri"/>
              </a:rPr>
              <a:t>Si l'intervention de changement de normes  est trop difficile, coûteuse, prend trop de temps, n'est pas appréciée par les autres, etc., est-ce un bon investissement ? Soyez prêt à accepter l'échec et à passer à autre chose.</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u="sng" dirty="0">
                <a:latin typeface="Calibri"/>
                <a:ea typeface="Calibri"/>
                <a:cs typeface="Calibri"/>
                <a:sym typeface="Calibri"/>
              </a:rPr>
              <a:t>PRÉPARATION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Il faut des ressources pour que la mise à l'échelle se produise. Si les ressources ne sont pas en place pour soutenir le processus de mise à l'échelle, il se peut qu'il ne se produise jamais, ou qu'il ne réussisse pas. Voici quelques questions à considérer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342900" lvl="0" indent="-342900" algn="l" rtl="0">
              <a:lnSpc>
                <a:spcPct val="117999"/>
              </a:lnSpc>
              <a:spcBef>
                <a:spcPts val="800"/>
              </a:spcBef>
              <a:spcAft>
                <a:spcPts val="0"/>
              </a:spcAft>
              <a:buSzPts val="1800"/>
              <a:buFont typeface="Arial"/>
              <a:buChar char="•"/>
            </a:pPr>
            <a:r>
              <a:rPr lang="en-US" sz="1800" dirty="0">
                <a:latin typeface="Calibri"/>
                <a:ea typeface="Calibri"/>
                <a:cs typeface="Calibri"/>
                <a:sym typeface="Calibri"/>
              </a:rPr>
              <a:t>L'Équipe d'appui est-elle prête ? </a:t>
            </a:r>
            <a:endParaRPr dirty="0"/>
          </a:p>
          <a:p>
            <a:pPr marL="342900" lvl="0" indent="-342900" algn="l" rtl="0">
              <a:lnSpc>
                <a:spcPct val="117999"/>
              </a:lnSpc>
              <a:spcBef>
                <a:spcPts val="0"/>
              </a:spcBef>
              <a:spcAft>
                <a:spcPts val="0"/>
              </a:spcAft>
              <a:buSzPts val="1800"/>
              <a:buFont typeface="Arial"/>
              <a:buChar char="•"/>
            </a:pPr>
            <a:r>
              <a:rPr lang="en-US" sz="1800" dirty="0">
                <a:latin typeface="Calibri"/>
                <a:ea typeface="Calibri"/>
                <a:cs typeface="Calibri"/>
                <a:sym typeface="Calibri"/>
              </a:rPr>
              <a:t>De combien de temps et d’argent, aurez-vous besoin pour renforcer les capacités des organisations d'utilisateurs ?</a:t>
            </a:r>
            <a:endParaRPr dirty="0"/>
          </a:p>
          <a:p>
            <a:pPr marL="342900" lvl="0" indent="-342900" algn="l" rtl="0">
              <a:lnSpc>
                <a:spcPct val="117999"/>
              </a:lnSpc>
              <a:spcBef>
                <a:spcPts val="0"/>
              </a:spcBef>
              <a:spcAft>
                <a:spcPts val="0"/>
              </a:spcAft>
              <a:buSzPts val="1800"/>
              <a:buFont typeface="Arial"/>
              <a:buChar char="•"/>
            </a:pPr>
            <a:r>
              <a:rPr lang="en-US" sz="1800" dirty="0">
                <a:latin typeface="Calibri"/>
                <a:ea typeface="Calibri"/>
                <a:cs typeface="Calibri"/>
                <a:sym typeface="Calibri"/>
              </a:rPr>
              <a:t>Les organisations d'utilisateurs ont-elles la possibilité d'intégrer les interventions de changement de normes  dans leurs projets existants ? Cela inclut les questions suivantes :</a:t>
            </a:r>
            <a:endParaRPr dirty="0"/>
          </a:p>
          <a:p>
            <a:pPr marL="342900" lvl="0" indent="-342900" algn="l" rtl="0">
              <a:lnSpc>
                <a:spcPct val="117999"/>
              </a:lnSpc>
              <a:spcBef>
                <a:spcPts val="0"/>
              </a:spcBef>
              <a:spcAft>
                <a:spcPts val="0"/>
              </a:spcAft>
              <a:buSzPts val="1800"/>
              <a:buFont typeface="Arial"/>
              <a:buChar char="•"/>
            </a:pPr>
            <a:r>
              <a:rPr lang="en-US" sz="1800" dirty="0">
                <a:latin typeface="Calibri"/>
                <a:ea typeface="Calibri"/>
                <a:cs typeface="Calibri"/>
                <a:sym typeface="Calibri"/>
              </a:rPr>
              <a:t>La volonté des donateurs et du gouvernement.</a:t>
            </a:r>
            <a:endParaRPr dirty="0"/>
          </a:p>
          <a:p>
            <a:pPr marL="342900" lvl="0" indent="-342900" algn="l" rtl="0">
              <a:lnSpc>
                <a:spcPct val="117999"/>
              </a:lnSpc>
              <a:spcBef>
                <a:spcPts val="0"/>
              </a:spcBef>
              <a:spcAft>
                <a:spcPts val="0"/>
              </a:spcAft>
              <a:buSzPts val="1800"/>
              <a:buFont typeface="Arial"/>
              <a:buChar char="•"/>
            </a:pPr>
            <a:r>
              <a:rPr lang="en-US" sz="1800" dirty="0">
                <a:latin typeface="Calibri"/>
                <a:ea typeface="Calibri"/>
                <a:cs typeface="Calibri"/>
                <a:sym typeface="Calibri"/>
              </a:rPr>
              <a:t>Disponibilité des ressources.</a:t>
            </a:r>
            <a:endParaRPr dirty="0"/>
          </a:p>
          <a:p>
            <a:pPr marL="342900" lvl="0" indent="-342900" algn="l" rtl="0">
              <a:lnSpc>
                <a:spcPct val="117999"/>
              </a:lnSpc>
              <a:spcBef>
                <a:spcPts val="0"/>
              </a:spcBef>
              <a:spcAft>
                <a:spcPts val="0"/>
              </a:spcAft>
              <a:buSzPts val="1800"/>
              <a:buFont typeface="Arial"/>
              <a:buChar char="•"/>
            </a:pPr>
            <a:r>
              <a:rPr lang="en-US" sz="1800" dirty="0">
                <a:latin typeface="Calibri"/>
                <a:ea typeface="Calibri"/>
                <a:cs typeface="Calibri"/>
                <a:sym typeface="Calibri"/>
              </a:rPr>
              <a:t>Délai adéquat pour le changement de normes.</a:t>
            </a:r>
            <a:endParaRPr dirty="0"/>
          </a:p>
        </p:txBody>
      </p:sp>
      <p:sp>
        <p:nvSpPr>
          <p:cNvPr id="849" name="Google Shape;849;p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15134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9" name="Google Shape;859;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FACILITATEUR : L</a:t>
            </a:r>
            <a:r>
              <a:rPr lang="en-US" sz="1800" dirty="0">
                <a:latin typeface="Calibri"/>
                <a:ea typeface="Calibri"/>
                <a:cs typeface="Calibri"/>
                <a:sym typeface="Calibri"/>
              </a:rPr>
              <a:t>'objectif de cette activité est d'amener les participants à réfléchir à la mise à l'échelle à partir de leur propre expérience. L'activité peut être menée en plénière avec les participants qui s'expriment par le biais de la boîte de discussion ou dans leurs petits groupes par le biais de salles de réunion. Si vous avez choisi les salles de discussion, l'icône se trouve juste derrière l'icône de chat dans la diapositive.</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b="1"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b="1" dirty="0">
                <a:latin typeface="Calibri"/>
                <a:ea typeface="Calibri"/>
                <a:cs typeface="Calibri"/>
                <a:sym typeface="Calibri"/>
              </a:rPr>
              <a:t>REMARQUE POUR LE PRÉSENTATEUR: </a:t>
            </a:r>
            <a:r>
              <a:rPr lang="en-US" sz="1800" dirty="0">
                <a:latin typeface="Calibri"/>
                <a:ea typeface="Calibri"/>
                <a:cs typeface="Calibri"/>
                <a:sym typeface="Calibri"/>
              </a:rPr>
              <a:t>Maintenant que nous avons discuté du cadre de mise à l'échelle d'une innovation abstraite modifiant les normes, parlons de certaines de vos propres expériences.</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b="1"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u="sng" dirty="0">
                <a:latin typeface="Calibri"/>
                <a:ea typeface="Calibri"/>
                <a:cs typeface="Calibri"/>
                <a:sym typeface="Calibri"/>
              </a:rPr>
              <a:t>OPTION 1 : Boite de discussion (ou micro ouvert)</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Affichez la question et invitez les participants à lever la main pour que leur micro soit activé, un par un. Les participants peuvent également partager leurs pensées dans la boîte de discussion. Après 10 minutes, concluez l'activité en prenant les notes ci-dessous.</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b="1"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u="sng" dirty="0">
                <a:latin typeface="Calibri"/>
                <a:ea typeface="Calibri"/>
                <a:cs typeface="Calibri"/>
                <a:sym typeface="Calibri"/>
              </a:rPr>
              <a:t>OPTION 2 : Salles de réunion</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Ouvrez 2 ou 3 salles de réunion pour permettre des discussions en petits groupes. A la fermeture des salles de réunion, invitez un membre de chaque groupe à partager les réflexions de son groupe. Après 10 minutes, concluez l'activité en indiquant que nous allons maintenant nous plonger dans les principes et les concepts de la mise à l'échelle et comment les appliquer aux interventions de changement de normes.</a:t>
            </a:r>
            <a:endParaRPr b="1" dirty="0"/>
          </a:p>
        </p:txBody>
      </p:sp>
    </p:spTree>
    <p:extLst>
      <p:ext uri="{BB962C8B-B14F-4D97-AF65-F5344CB8AC3E}">
        <p14:creationId xmlns:p14="http://schemas.microsoft.com/office/powerpoint/2010/main" val="4042357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4" name="Google Shape;874;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 </a:t>
            </a:r>
            <a:endParaRPr sz="1800" dirty="0">
              <a:latin typeface="Calibri"/>
              <a:ea typeface="Calibri"/>
              <a:cs typeface="Calibri"/>
              <a:sym typeface="Calibri"/>
            </a:endParaRPr>
          </a:p>
          <a:p>
            <a:pPr marL="457200" lvl="0" indent="0" algn="l" rtl="0">
              <a:lnSpc>
                <a:spcPct val="117999"/>
              </a:lnSpc>
              <a:spcBef>
                <a:spcPts val="800"/>
              </a:spcBef>
              <a:spcAft>
                <a:spcPts val="0"/>
              </a:spcAft>
              <a:buNone/>
            </a:pPr>
            <a:r>
              <a:rPr lang="en-US" sz="1800" dirty="0">
                <a:latin typeface="Calibri"/>
                <a:ea typeface="Calibri"/>
                <a:cs typeface="Calibri"/>
                <a:sym typeface="Calibri"/>
              </a:rPr>
              <a:t>Nous venons de parler de votre propre expérience de mise à l'échelle. Supposons maintenant que nous ayons une innovation pour laquelle la mise à l'échelle est un objectif à atteindre ; que devez-vous prendre en compte lorsque vous planifiez un processus de mise à l'échelle ? Vous devrez... </a:t>
            </a:r>
            <a:endParaRPr sz="1800" dirty="0">
              <a:latin typeface="Calibri"/>
              <a:ea typeface="Calibri"/>
              <a:cs typeface="Calibri"/>
              <a:sym typeface="Calibri"/>
            </a:endParaRPr>
          </a:p>
          <a:p>
            <a:pPr marL="457200" lvl="0" indent="0" algn="l" rtl="0">
              <a:lnSpc>
                <a:spcPct val="117999"/>
              </a:lnSpc>
              <a:spcBef>
                <a:spcPts val="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342900" lvl="0" indent="-342900" algn="l" rtl="0">
              <a:lnSpc>
                <a:spcPct val="117999"/>
              </a:lnSpc>
              <a:spcBef>
                <a:spcPts val="0"/>
              </a:spcBef>
              <a:spcAft>
                <a:spcPts val="0"/>
              </a:spcAft>
              <a:buSzPts val="1800"/>
              <a:buFont typeface="Arial"/>
              <a:buChar char="•"/>
            </a:pPr>
            <a:r>
              <a:rPr lang="en-US" sz="1800" dirty="0">
                <a:latin typeface="Calibri"/>
                <a:ea typeface="Calibri"/>
                <a:cs typeface="Calibri"/>
                <a:sym typeface="Calibri"/>
              </a:rPr>
              <a:t>Identifier les acteurs et alliés clés pour faire évoluer les normes dans de nouveaux contextes.</a:t>
            </a:r>
            <a:endParaRPr sz="1800" dirty="0">
              <a:latin typeface="Calibri"/>
              <a:ea typeface="Calibri"/>
              <a:cs typeface="Calibri"/>
              <a:sym typeface="Calibri"/>
            </a:endParaRPr>
          </a:p>
          <a:p>
            <a:pPr marL="342900" lvl="0" indent="-342900" algn="l" rtl="0">
              <a:lnSpc>
                <a:spcPct val="117999"/>
              </a:lnSpc>
              <a:spcBef>
                <a:spcPts val="0"/>
              </a:spcBef>
              <a:spcAft>
                <a:spcPts val="0"/>
              </a:spcAft>
              <a:buSzPts val="1800"/>
              <a:buFont typeface="Arial"/>
              <a:buChar char="•"/>
            </a:pPr>
            <a:r>
              <a:rPr lang="en-US" sz="1800" dirty="0">
                <a:latin typeface="Calibri"/>
                <a:ea typeface="Calibri"/>
                <a:cs typeface="Calibri"/>
                <a:sym typeface="Calibri"/>
              </a:rPr>
              <a:t>Être clair sur les objectifs finaux et les stratégies pour faire évoluer les processus de mise à l'échelle. </a:t>
            </a:r>
            <a:endParaRPr sz="1800" dirty="0">
              <a:latin typeface="Calibri"/>
              <a:ea typeface="Calibri"/>
              <a:cs typeface="Calibri"/>
              <a:sym typeface="Calibri"/>
            </a:endParaRPr>
          </a:p>
          <a:p>
            <a:pPr marL="342900" lvl="0" indent="-342900" algn="l" rtl="0">
              <a:lnSpc>
                <a:spcPct val="117999"/>
              </a:lnSpc>
              <a:spcBef>
                <a:spcPts val="0"/>
              </a:spcBef>
              <a:spcAft>
                <a:spcPts val="0"/>
              </a:spcAft>
              <a:buSzPts val="1800"/>
              <a:buFont typeface="Arial"/>
              <a:buChar char="•"/>
            </a:pPr>
            <a:r>
              <a:rPr lang="en-US" sz="1800" dirty="0">
                <a:latin typeface="Calibri"/>
                <a:ea typeface="Calibri"/>
                <a:cs typeface="Calibri"/>
                <a:sym typeface="Calibri"/>
              </a:rPr>
              <a:t>Déterminer dans quelle mesure les activités des interventions de changement de normes doivent être adaptées sans perdre les mécanismes qui conduisent au changement de normes et à l'efficacité.</a:t>
            </a:r>
            <a:endParaRPr sz="1800" dirty="0">
              <a:latin typeface="Calibri"/>
              <a:ea typeface="Calibri"/>
              <a:cs typeface="Calibri"/>
              <a:sym typeface="Calibri"/>
            </a:endParaRPr>
          </a:p>
          <a:p>
            <a:pPr marL="342900" lvl="0" indent="-342900" algn="l" rtl="0">
              <a:lnSpc>
                <a:spcPct val="117999"/>
              </a:lnSpc>
              <a:spcBef>
                <a:spcPts val="0"/>
              </a:spcBef>
              <a:spcAft>
                <a:spcPts val="0"/>
              </a:spcAft>
              <a:buSzPts val="1800"/>
              <a:buFont typeface="Arial"/>
              <a:buChar char="•"/>
            </a:pPr>
            <a:r>
              <a:rPr lang="en-US" sz="1800" dirty="0">
                <a:latin typeface="Calibri"/>
                <a:ea typeface="Calibri"/>
                <a:cs typeface="Calibri"/>
                <a:sym typeface="Calibri"/>
              </a:rPr>
              <a:t>Penser de manière éthique lors de la planification et de la mise en œuvre de la mise à l'échelle afin de maximiser le positif tout en minimisant le négatif.</a:t>
            </a:r>
            <a:endParaRPr sz="1800" dirty="0">
              <a:latin typeface="Calibri"/>
              <a:ea typeface="Calibri"/>
              <a:cs typeface="Calibri"/>
              <a:sym typeface="Calibri"/>
            </a:endParaRPr>
          </a:p>
          <a:p>
            <a:pPr marL="342900" lvl="0" indent="-342900" algn="l" rtl="0">
              <a:lnSpc>
                <a:spcPct val="117999"/>
              </a:lnSpc>
              <a:spcBef>
                <a:spcPts val="0"/>
              </a:spcBef>
              <a:spcAft>
                <a:spcPts val="0"/>
              </a:spcAft>
              <a:buSzPts val="1800"/>
              <a:buFont typeface="Arial"/>
              <a:buChar char="•"/>
            </a:pPr>
            <a:r>
              <a:rPr lang="en-US" sz="1800" dirty="0">
                <a:latin typeface="Calibri"/>
                <a:ea typeface="Calibri"/>
                <a:cs typeface="Calibri"/>
                <a:sym typeface="Calibri"/>
              </a:rPr>
              <a:t>Anticiper des défis similaires à ceux rencontrés pendant le pilotage lorsque vous passez à l'échelle et être prêts à les gérer.</a:t>
            </a:r>
            <a:endParaRPr sz="1800" dirty="0">
              <a:latin typeface="Calibri"/>
              <a:ea typeface="Calibri"/>
              <a:cs typeface="Calibri"/>
              <a:sym typeface="Calibri"/>
            </a:endParaRPr>
          </a:p>
          <a:p>
            <a:pPr marL="457200" lvl="0" indent="0" algn="l" rtl="0">
              <a:lnSpc>
                <a:spcPct val="117999"/>
              </a:lnSpc>
              <a:spcBef>
                <a:spcPts val="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457200" lvl="0" indent="0" algn="l" rtl="0">
              <a:lnSpc>
                <a:spcPct val="117999"/>
              </a:lnSpc>
              <a:spcBef>
                <a:spcPts val="0"/>
              </a:spcBef>
              <a:spcAft>
                <a:spcPts val="0"/>
              </a:spcAft>
              <a:buNone/>
            </a:pPr>
            <a:r>
              <a:rPr lang="en-US" sz="1800" dirty="0">
                <a:latin typeface="Calibri"/>
                <a:ea typeface="Calibri"/>
                <a:cs typeface="Calibri"/>
                <a:sym typeface="Calibri"/>
              </a:rPr>
              <a:t>Nous aborderons ces points dans les prochaines diapositives.</a:t>
            </a:r>
            <a:endParaRPr sz="1800" dirty="0">
              <a:latin typeface="Calibri"/>
              <a:ea typeface="Calibri"/>
              <a:cs typeface="Calibri"/>
              <a:sym typeface="Calibri"/>
            </a:endParaRPr>
          </a:p>
        </p:txBody>
      </p:sp>
    </p:spTree>
    <p:extLst>
      <p:ext uri="{BB962C8B-B14F-4D97-AF65-F5344CB8AC3E}">
        <p14:creationId xmlns:p14="http://schemas.microsoft.com/office/powerpoint/2010/main" val="3035704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2" name="Google Shape;882;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 </a:t>
            </a:r>
            <a:r>
              <a:rPr lang="en-US" sz="1800" dirty="0">
                <a:latin typeface="Calibri"/>
                <a:ea typeface="Calibri"/>
                <a:cs typeface="Calibri"/>
                <a:sym typeface="Calibri"/>
              </a:rPr>
              <a:t>En repensant au modèle de vagues de mise à l'échelle, innovation, introduction et expansion, nous allons passer à la phase d'introduction et discuter de la stratégie de mise à l'échelle.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342900" lvl="0" indent="-342900" algn="l" rtl="0">
              <a:lnSpc>
                <a:spcPct val="117999"/>
              </a:lnSpc>
              <a:spcBef>
                <a:spcPts val="800"/>
              </a:spcBef>
              <a:spcAft>
                <a:spcPts val="0"/>
              </a:spcAft>
              <a:buSzPts val="1800"/>
              <a:buFont typeface="Arial"/>
              <a:buChar char="•"/>
            </a:pPr>
            <a:r>
              <a:rPr lang="en-US" sz="1800" dirty="0">
                <a:latin typeface="Calibri"/>
                <a:ea typeface="Calibri"/>
                <a:cs typeface="Calibri"/>
                <a:sym typeface="Calibri"/>
              </a:rPr>
              <a:t>Qui ferait partie de l'Équipe d'appui ? Cela peut...</a:t>
            </a:r>
            <a:endParaRPr sz="1800" dirty="0">
              <a:latin typeface="Calibri"/>
              <a:ea typeface="Calibri"/>
              <a:cs typeface="Calibri"/>
              <a:sym typeface="Calibri"/>
            </a:endParaRPr>
          </a:p>
          <a:p>
            <a:pPr marL="342900" lvl="0" indent="-342900" algn="l" rtl="0">
              <a:lnSpc>
                <a:spcPct val="117999"/>
              </a:lnSpc>
              <a:spcBef>
                <a:spcPts val="800"/>
              </a:spcBef>
              <a:spcAft>
                <a:spcPts val="0"/>
              </a:spcAft>
              <a:buSzPts val="1800"/>
              <a:buFont typeface="Noto Sans Symbols"/>
              <a:buChar char="✔"/>
            </a:pPr>
            <a:r>
              <a:rPr lang="en-US" sz="1800" dirty="0">
                <a:latin typeface="Calibri"/>
                <a:ea typeface="Calibri"/>
                <a:cs typeface="Calibri"/>
                <a:sym typeface="Calibri"/>
              </a:rPr>
              <a:t>Inclure plusieurs organisations.</a:t>
            </a:r>
            <a:endParaRPr sz="1800" dirty="0">
              <a:latin typeface="Calibri"/>
              <a:ea typeface="Calibri"/>
              <a:cs typeface="Calibri"/>
              <a:sym typeface="Calibri"/>
            </a:endParaRPr>
          </a:p>
          <a:p>
            <a:pPr marL="342900" lvl="0" indent="-342900" algn="l" rtl="0">
              <a:lnSpc>
                <a:spcPct val="117999"/>
              </a:lnSpc>
              <a:spcBef>
                <a:spcPts val="0"/>
              </a:spcBef>
              <a:spcAft>
                <a:spcPts val="0"/>
              </a:spcAft>
              <a:buSzPts val="1800"/>
              <a:buFont typeface="Noto Sans Symbols"/>
              <a:buChar char="✔"/>
            </a:pPr>
            <a:r>
              <a:rPr lang="en-US" sz="1800" dirty="0">
                <a:latin typeface="Calibri"/>
                <a:ea typeface="Calibri"/>
                <a:cs typeface="Calibri"/>
                <a:sym typeface="Calibri"/>
              </a:rPr>
              <a:t>Inclure les personnes/organisations impliquées dans le développement et les tests.</a:t>
            </a:r>
            <a:endParaRPr sz="1800" dirty="0">
              <a:latin typeface="Calibri"/>
              <a:ea typeface="Calibri"/>
              <a:cs typeface="Calibri"/>
              <a:sym typeface="Calibri"/>
            </a:endParaRPr>
          </a:p>
          <a:p>
            <a:pPr marL="342900" lvl="0" indent="-342900" algn="l" rtl="0">
              <a:lnSpc>
                <a:spcPct val="117999"/>
              </a:lnSpc>
              <a:spcBef>
                <a:spcPts val="0"/>
              </a:spcBef>
              <a:spcAft>
                <a:spcPts val="0"/>
              </a:spcAft>
              <a:buSzPts val="1800"/>
              <a:buFont typeface="Noto Sans Symbols"/>
              <a:buChar char="✔"/>
            </a:pPr>
            <a:r>
              <a:rPr lang="en-US" sz="1800" dirty="0">
                <a:latin typeface="Calibri"/>
                <a:ea typeface="Calibri"/>
                <a:cs typeface="Calibri"/>
                <a:sym typeface="Calibri"/>
              </a:rPr>
              <a:t>Promouvoir l'utilisation plus large de l'innovation</a:t>
            </a:r>
            <a:br>
              <a:rPr lang="en-US" sz="1800" dirty="0">
                <a:latin typeface="Calibri"/>
                <a:ea typeface="Calibri"/>
                <a:cs typeface="Calibri"/>
                <a:sym typeface="Calibri"/>
              </a:rPr>
            </a:br>
            <a:endParaRPr sz="1800" dirty="0">
              <a:latin typeface="Calibri"/>
              <a:ea typeface="Calibri"/>
              <a:cs typeface="Calibri"/>
              <a:sym typeface="Calibri"/>
            </a:endParaRPr>
          </a:p>
          <a:p>
            <a:pPr marL="342900" lvl="0" indent="-342900" algn="l" rtl="0">
              <a:lnSpc>
                <a:spcPct val="117999"/>
              </a:lnSpc>
              <a:spcBef>
                <a:spcPts val="800"/>
              </a:spcBef>
              <a:spcAft>
                <a:spcPts val="0"/>
              </a:spcAft>
              <a:buSzPts val="1800"/>
              <a:buFont typeface="Arial"/>
              <a:buChar char="•"/>
            </a:pPr>
            <a:r>
              <a:rPr lang="en-US" sz="1800" dirty="0">
                <a:latin typeface="Calibri"/>
                <a:ea typeface="Calibri"/>
                <a:cs typeface="Calibri"/>
                <a:sym typeface="Calibri"/>
              </a:rPr>
              <a:t>Qui fait partie de l'organisation des utilisateurs pour chaque innovation, et que fait-elle ?</a:t>
            </a:r>
            <a:endParaRPr sz="1800" dirty="0">
              <a:latin typeface="Calibri"/>
              <a:ea typeface="Calibri"/>
              <a:cs typeface="Calibri"/>
              <a:sym typeface="Calibri"/>
            </a:endParaRPr>
          </a:p>
          <a:p>
            <a:pPr marL="342900" lvl="0" indent="-342900" algn="l" rtl="0">
              <a:lnSpc>
                <a:spcPct val="117999"/>
              </a:lnSpc>
              <a:spcBef>
                <a:spcPts val="800"/>
              </a:spcBef>
              <a:spcAft>
                <a:spcPts val="0"/>
              </a:spcAft>
              <a:buSzPts val="1800"/>
              <a:buFont typeface="Noto Sans Symbols"/>
              <a:buChar char="✔"/>
            </a:pPr>
            <a:r>
              <a:rPr lang="en-US" sz="1800" dirty="0">
                <a:latin typeface="Calibri"/>
                <a:ea typeface="Calibri"/>
                <a:cs typeface="Calibri"/>
                <a:sym typeface="Calibri"/>
              </a:rPr>
              <a:t>Cherche à adopter et à mettre en œuvre l'innovation.</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Fait souvent partie de l'Équipe d'appui</a:t>
            </a:r>
            <a:endParaRPr i="0" dirty="0"/>
          </a:p>
        </p:txBody>
      </p:sp>
    </p:spTree>
    <p:extLst>
      <p:ext uri="{BB962C8B-B14F-4D97-AF65-F5344CB8AC3E}">
        <p14:creationId xmlns:p14="http://schemas.microsoft.com/office/powerpoint/2010/main" val="38375532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2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300"/>
              <a:buFont typeface="Arial"/>
              <a:buNone/>
            </a:pPr>
            <a:fld id="{00000000-1234-1234-1234-123412341234}" type="slidenum">
              <a:rPr lang="en-US" sz="2300" b="0" i="0" u="none" strike="noStrike" cap="none">
                <a:solidFill>
                  <a:srgbClr val="000000"/>
                </a:solidFill>
                <a:latin typeface="Arial"/>
                <a:ea typeface="Arial"/>
                <a:cs typeface="Arial"/>
                <a:sym typeface="Arial"/>
              </a:rPr>
              <a:t>29</a:t>
            </a:fld>
            <a:endParaRPr sz="2300" b="0" i="0" u="none" strike="noStrike" cap="none" dirty="0">
              <a:solidFill>
                <a:srgbClr val="000000"/>
              </a:solidFill>
              <a:latin typeface="Arial"/>
              <a:ea typeface="Arial"/>
              <a:cs typeface="Arial"/>
              <a:sym typeface="Arial"/>
            </a:endParaRPr>
          </a:p>
        </p:txBody>
      </p:sp>
      <p:sp>
        <p:nvSpPr>
          <p:cNvPr id="906" name="Google Shape;906;p29:notes"/>
          <p:cNvSpPr>
            <a:spLocks noGrp="1" noRot="1" noChangeAspect="1"/>
          </p:cNvSpPr>
          <p:nvPr>
            <p:ph type="sldImg" idx="2"/>
          </p:nvPr>
        </p:nvSpPr>
        <p:spPr>
          <a:xfrm>
            <a:off x="279400" y="679450"/>
            <a:ext cx="3573463" cy="20113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7" name="Google Shape;907;p29:notes"/>
          <p:cNvSpPr txBox="1">
            <a:spLocks noGrp="1"/>
          </p:cNvSpPr>
          <p:nvPr>
            <p:ph type="body" idx="1"/>
          </p:nvPr>
        </p:nvSpPr>
        <p:spPr>
          <a:xfrm>
            <a:off x="917787" y="3077071"/>
            <a:ext cx="5508314" cy="693063"/>
          </a:xfrm>
          <a:prstGeom prst="rect">
            <a:avLst/>
          </a:prstGeom>
          <a:noFill/>
          <a:ln>
            <a:noFill/>
          </a:ln>
        </p:spPr>
        <p:txBody>
          <a:bodyPr spcFirstLastPara="1" wrap="square" lIns="92250" tIns="46125" rIns="92250" bIns="46125" anchor="t" anchorCtr="0">
            <a:normAutofit fontScale="25000" lnSpcReduction="20000"/>
          </a:bodyPr>
          <a:lstStyle/>
          <a:p>
            <a:pPr marL="0" lvl="0" indent="0" algn="l" rtl="0">
              <a:lnSpc>
                <a:spcPct val="97999"/>
              </a:lnSpc>
              <a:spcBef>
                <a:spcPts val="0"/>
              </a:spcBef>
              <a:spcAft>
                <a:spcPts val="0"/>
              </a:spcAft>
              <a:buNone/>
            </a:pPr>
            <a:r>
              <a:rPr lang="en-US" sz="450" b="1" dirty="0">
                <a:latin typeface="Calibri"/>
                <a:ea typeface="Calibri"/>
                <a:cs typeface="Calibri"/>
                <a:sym typeface="Calibri"/>
              </a:rPr>
              <a:t>REMARQUE POUR LE PRÉSENTATEUR : </a:t>
            </a:r>
            <a:r>
              <a:rPr lang="en-US" sz="450" dirty="0">
                <a:latin typeface="Calibri"/>
                <a:ea typeface="Calibri"/>
                <a:cs typeface="Calibri"/>
                <a:sym typeface="Calibri"/>
              </a:rPr>
              <a:t>Nous avons abordé tous les éléments du modèle de mise à l'échelle que nous avons présenté au début de la session, sauf l'environnement.</a:t>
            </a:r>
            <a:endParaRPr sz="450" dirty="0">
              <a:latin typeface="Calibri"/>
              <a:ea typeface="Calibri"/>
              <a:cs typeface="Calibri"/>
              <a:sym typeface="Calibri"/>
            </a:endParaRPr>
          </a:p>
          <a:p>
            <a:pPr marL="0" lvl="0" indent="0" algn="l" rtl="0">
              <a:lnSpc>
                <a:spcPct val="97999"/>
              </a:lnSpc>
              <a:spcBef>
                <a:spcPts val="800"/>
              </a:spcBef>
              <a:spcAft>
                <a:spcPts val="0"/>
              </a:spcAft>
              <a:buNone/>
            </a:pPr>
            <a:r>
              <a:rPr lang="en-US" sz="450" dirty="0">
                <a:latin typeface="Calibri"/>
                <a:ea typeface="Calibri"/>
                <a:cs typeface="Calibri"/>
                <a:sym typeface="Calibri"/>
              </a:rPr>
              <a:t> </a:t>
            </a:r>
            <a:endParaRPr sz="450" dirty="0">
              <a:latin typeface="Calibri"/>
              <a:ea typeface="Calibri"/>
              <a:cs typeface="Calibri"/>
              <a:sym typeface="Calibri"/>
            </a:endParaRPr>
          </a:p>
          <a:p>
            <a:pPr marL="0" lvl="0" indent="0" algn="l" rtl="0">
              <a:lnSpc>
                <a:spcPct val="97999"/>
              </a:lnSpc>
              <a:spcBef>
                <a:spcPts val="800"/>
              </a:spcBef>
              <a:spcAft>
                <a:spcPts val="0"/>
              </a:spcAft>
              <a:buNone/>
            </a:pPr>
            <a:r>
              <a:rPr lang="en-US" sz="450" dirty="0">
                <a:latin typeface="Calibri"/>
                <a:ea typeface="Calibri"/>
                <a:cs typeface="Calibri"/>
                <a:sym typeface="Calibri"/>
              </a:rPr>
              <a:t>De multiples environnements sont impliqués, et tous peuvent influencer positivement ou négativement un processus de mise à l'échelle. </a:t>
            </a:r>
            <a:endParaRPr sz="450" dirty="0">
              <a:latin typeface="Calibri"/>
              <a:ea typeface="Calibri"/>
              <a:cs typeface="Calibri"/>
              <a:sym typeface="Calibri"/>
            </a:endParaRPr>
          </a:p>
          <a:p>
            <a:pPr marL="0" lvl="0" indent="0" algn="l" rtl="0">
              <a:lnSpc>
                <a:spcPct val="97999"/>
              </a:lnSpc>
              <a:spcBef>
                <a:spcPts val="800"/>
              </a:spcBef>
              <a:spcAft>
                <a:spcPts val="0"/>
              </a:spcAft>
              <a:buNone/>
            </a:pPr>
            <a:r>
              <a:rPr lang="en-US" sz="450" dirty="0">
                <a:latin typeface="Calibri"/>
                <a:ea typeface="Calibri"/>
                <a:cs typeface="Calibri"/>
                <a:sym typeface="Calibri"/>
              </a:rPr>
              <a:t> </a:t>
            </a:r>
            <a:endParaRPr sz="450" dirty="0">
              <a:latin typeface="Calibri"/>
              <a:ea typeface="Calibri"/>
              <a:cs typeface="Calibri"/>
              <a:sym typeface="Calibri"/>
            </a:endParaRPr>
          </a:p>
          <a:p>
            <a:pPr marL="0" lvl="0" indent="0" algn="l" rtl="0">
              <a:lnSpc>
                <a:spcPct val="97999"/>
              </a:lnSpc>
              <a:spcBef>
                <a:spcPts val="800"/>
              </a:spcBef>
              <a:spcAft>
                <a:spcPts val="0"/>
              </a:spcAft>
              <a:buNone/>
            </a:pPr>
            <a:r>
              <a:rPr lang="en-US" sz="450" dirty="0">
                <a:latin typeface="Calibri"/>
                <a:ea typeface="Calibri"/>
                <a:cs typeface="Calibri"/>
                <a:sym typeface="Calibri"/>
              </a:rPr>
              <a:t>Par exemple, les politiques et les dynamiques politiques peuvent fonctionner dans les deux sens. Elles peuvent changer de direction à mi-chemin d'un processus de mise à l'échelle pluriannuel. </a:t>
            </a:r>
            <a:endParaRPr sz="450" dirty="0">
              <a:latin typeface="Calibri"/>
              <a:ea typeface="Calibri"/>
              <a:cs typeface="Calibri"/>
              <a:sym typeface="Calibri"/>
            </a:endParaRPr>
          </a:p>
          <a:p>
            <a:pPr marL="0" lvl="0" indent="0" algn="l" rtl="0">
              <a:lnSpc>
                <a:spcPct val="97999"/>
              </a:lnSpc>
              <a:spcBef>
                <a:spcPts val="800"/>
              </a:spcBef>
              <a:spcAft>
                <a:spcPts val="0"/>
              </a:spcAft>
              <a:buNone/>
            </a:pPr>
            <a:r>
              <a:rPr lang="en-US" sz="450" dirty="0">
                <a:latin typeface="Calibri"/>
                <a:ea typeface="Calibri"/>
                <a:cs typeface="Calibri"/>
                <a:sym typeface="Calibri"/>
              </a:rPr>
              <a:t> </a:t>
            </a:r>
            <a:endParaRPr sz="450" dirty="0">
              <a:latin typeface="Calibri"/>
              <a:ea typeface="Calibri"/>
              <a:cs typeface="Calibri"/>
              <a:sym typeface="Calibri"/>
            </a:endParaRPr>
          </a:p>
          <a:p>
            <a:pPr marL="0" lvl="0" indent="0" algn="l" rtl="0">
              <a:lnSpc>
                <a:spcPct val="97999"/>
              </a:lnSpc>
              <a:spcBef>
                <a:spcPts val="800"/>
              </a:spcBef>
              <a:spcAft>
                <a:spcPts val="0"/>
              </a:spcAft>
              <a:buNone/>
            </a:pPr>
            <a:r>
              <a:rPr lang="en-US" sz="450" dirty="0">
                <a:latin typeface="Calibri"/>
                <a:ea typeface="Calibri"/>
                <a:cs typeface="Calibri"/>
                <a:sym typeface="Calibri"/>
              </a:rPr>
              <a:t>(Prenons l'exemple d'un pays qui incorpore la méthode de l'allaitement maternel et de l’aménorrhée (MAMA) dans la liste des méthodes de son programme de planification familiale une année en tant que méthode moderne et qui l'inclut dans les calculs de la gestion basée sur les résultats pour allouer des fonds aux centres de santé qui proposent la MAMA. Puis, l'année suivante, MAMA reste dans la liste de la gamme des méthodes mais est éliminée de la formule de gestion basée sur les résultats, ce qui dissuade les prestataires de proposer des méthodes). </a:t>
            </a:r>
            <a:endParaRPr sz="450" dirty="0">
              <a:latin typeface="Calibri"/>
              <a:ea typeface="Calibri"/>
              <a:cs typeface="Calibri"/>
              <a:sym typeface="Calibri"/>
            </a:endParaRPr>
          </a:p>
          <a:p>
            <a:pPr marL="0" lvl="0" indent="0" algn="l" rtl="0">
              <a:lnSpc>
                <a:spcPct val="97999"/>
              </a:lnSpc>
              <a:spcBef>
                <a:spcPts val="800"/>
              </a:spcBef>
              <a:spcAft>
                <a:spcPts val="0"/>
              </a:spcAft>
              <a:buNone/>
            </a:pPr>
            <a:r>
              <a:rPr lang="en-US" sz="450" dirty="0">
                <a:latin typeface="Calibri"/>
                <a:ea typeface="Calibri"/>
                <a:cs typeface="Calibri"/>
                <a:sym typeface="Calibri"/>
              </a:rPr>
              <a:t> </a:t>
            </a:r>
            <a:endParaRPr sz="450" dirty="0">
              <a:latin typeface="Calibri"/>
              <a:ea typeface="Calibri"/>
              <a:cs typeface="Calibri"/>
              <a:sym typeface="Calibri"/>
            </a:endParaRPr>
          </a:p>
          <a:p>
            <a:pPr marL="0" lvl="0" indent="0" algn="l" rtl="0">
              <a:lnSpc>
                <a:spcPct val="97999"/>
              </a:lnSpc>
              <a:spcBef>
                <a:spcPts val="800"/>
              </a:spcBef>
              <a:spcAft>
                <a:spcPts val="0"/>
              </a:spcAft>
              <a:buNone/>
            </a:pPr>
            <a:r>
              <a:rPr lang="en-US" sz="450" dirty="0">
                <a:latin typeface="Calibri"/>
                <a:ea typeface="Calibri"/>
                <a:cs typeface="Calibri"/>
                <a:sym typeface="Calibri"/>
              </a:rPr>
              <a:t>L'environnement doit donc être régulièrement surveillé.</a:t>
            </a:r>
            <a:endParaRPr sz="550" dirty="0"/>
          </a:p>
        </p:txBody>
      </p:sp>
    </p:spTree>
    <p:extLst>
      <p:ext uri="{BB962C8B-B14F-4D97-AF65-F5344CB8AC3E}">
        <p14:creationId xmlns:p14="http://schemas.microsoft.com/office/powerpoint/2010/main" val="430127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9" name="Google Shape;569;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800"/>
              <a:buFont typeface="Helvetica Neue"/>
              <a:buNone/>
            </a:pPr>
            <a:endParaRPr sz="1800" dirty="0">
              <a:latin typeface="Calibri"/>
              <a:ea typeface="Calibri"/>
              <a:cs typeface="Calibri"/>
              <a:sym typeface="Calibri"/>
            </a:endParaRPr>
          </a:p>
          <a:p>
            <a:pPr marL="0" marR="0" lvl="0" indent="0" algn="l" rtl="0">
              <a:lnSpc>
                <a:spcPct val="117999"/>
              </a:lnSpc>
              <a:spcBef>
                <a:spcPts val="0"/>
              </a:spcBef>
              <a:spcAft>
                <a:spcPts val="0"/>
              </a:spcAft>
              <a:buSzPts val="1800"/>
              <a:buFont typeface="Calibri"/>
              <a:buNone/>
            </a:pPr>
            <a:r>
              <a:rPr lang="en-US" sz="1800" b="1" dirty="0">
                <a:latin typeface="Calibri"/>
                <a:ea typeface="Calibri"/>
                <a:cs typeface="Calibri"/>
                <a:sym typeface="Calibri"/>
              </a:rPr>
              <a:t>REMARQUE POUR LE FACILITATEUR: </a:t>
            </a:r>
            <a:r>
              <a:rPr lang="en-US" sz="1800" dirty="0">
                <a:latin typeface="Calibri"/>
                <a:ea typeface="Calibri"/>
                <a:cs typeface="Calibri"/>
                <a:sym typeface="Calibri"/>
              </a:rPr>
              <a:t>N'utilisez cette diapositive comme point de départ que si vous présentez les cinq modules ou si vous souhaitez situer ce module dans le cadre d'un programme plus large. </a:t>
            </a:r>
            <a:endParaRPr dirty="0"/>
          </a:p>
          <a:p>
            <a:pPr marL="0" marR="0" lvl="0" indent="0" algn="l" rtl="0">
              <a:lnSpc>
                <a:spcPct val="117999"/>
              </a:lnSpc>
              <a:spcBef>
                <a:spcPts val="0"/>
              </a:spcBef>
              <a:spcAft>
                <a:spcPts val="0"/>
              </a:spcAft>
              <a:buSzPts val="1800"/>
              <a:buFont typeface="Helvetica Neue"/>
              <a:buNone/>
            </a:pPr>
            <a:endParaRPr sz="1800" dirty="0">
              <a:latin typeface="Calibri"/>
              <a:ea typeface="Calibri"/>
              <a:cs typeface="Calibri"/>
              <a:sym typeface="Calibri"/>
            </a:endParaRPr>
          </a:p>
          <a:p>
            <a:pPr marL="0" marR="0" lvl="0" indent="0" algn="l" rtl="0">
              <a:lnSpc>
                <a:spcPct val="117999"/>
              </a:lnSpc>
              <a:spcBef>
                <a:spcPts val="0"/>
              </a:spcBef>
              <a:spcAft>
                <a:spcPts val="0"/>
              </a:spcAft>
              <a:buSzPts val="1800"/>
              <a:buFont typeface="Calibri"/>
              <a:buNone/>
            </a:pPr>
            <a:r>
              <a:rPr lang="en-US" sz="1800" b="1" dirty="0">
                <a:latin typeface="Calibri"/>
                <a:ea typeface="Calibri"/>
                <a:cs typeface="Calibri"/>
                <a:sym typeface="Calibri"/>
              </a:rPr>
              <a:t>REMARQUE POUR LE PRÉSENTATEUR : </a:t>
            </a:r>
            <a:r>
              <a:rPr lang="en-US" sz="1800" b="0" dirty="0">
                <a:latin typeface="Calibri"/>
                <a:ea typeface="Calibri"/>
                <a:cs typeface="Calibri"/>
                <a:sym typeface="Calibri"/>
              </a:rPr>
              <a:t>Il s'agit de la dernière formation d'un cours de 5 modules sur les interventions de changement de normes ; les modules précédents ont couvert l'importance, l'évaluation, la conception et la mesure des interventions de changement de normes. </a:t>
            </a:r>
            <a:endParaRPr b="0" dirty="0"/>
          </a:p>
        </p:txBody>
      </p:sp>
    </p:spTree>
    <p:extLst>
      <p:ext uri="{BB962C8B-B14F-4D97-AF65-F5344CB8AC3E}">
        <p14:creationId xmlns:p14="http://schemas.microsoft.com/office/powerpoint/2010/main" val="1840258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3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30</a:t>
            </a:fld>
            <a:endParaRPr sz="1200" b="0" i="0" u="none" strike="noStrike" cap="none" dirty="0">
              <a:solidFill>
                <a:srgbClr val="000000"/>
              </a:solidFill>
              <a:latin typeface="Arial"/>
              <a:ea typeface="Arial"/>
              <a:cs typeface="Arial"/>
              <a:sym typeface="Arial"/>
            </a:endParaRPr>
          </a:p>
        </p:txBody>
      </p:sp>
      <p:sp>
        <p:nvSpPr>
          <p:cNvPr id="935" name="Google Shape;935;p30:notes"/>
          <p:cNvSpPr txBox="1"/>
          <p:nvPr/>
        </p:nvSpPr>
        <p:spPr>
          <a:xfrm>
            <a:off x="3899000" y="8778797"/>
            <a:ext cx="2982807" cy="460438"/>
          </a:xfrm>
          <a:prstGeom prst="rect">
            <a:avLst/>
          </a:prstGeom>
          <a:noFill/>
          <a:ln>
            <a:noFill/>
          </a:ln>
        </p:spPr>
        <p:txBody>
          <a:bodyPr spcFirstLastPara="1" wrap="square" lIns="92100" tIns="46050" rIns="92100" bIns="460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30</a:t>
            </a:fld>
            <a:endParaRPr sz="1200" b="0" i="0" u="none" strike="noStrike" cap="none" dirty="0">
              <a:solidFill>
                <a:srgbClr val="000000"/>
              </a:solidFill>
              <a:latin typeface="Arial"/>
              <a:ea typeface="Arial"/>
              <a:cs typeface="Arial"/>
              <a:sym typeface="Arial"/>
            </a:endParaRPr>
          </a:p>
        </p:txBody>
      </p:sp>
      <p:sp>
        <p:nvSpPr>
          <p:cNvPr id="936" name="Google Shape;936;p30:notes"/>
          <p:cNvSpPr>
            <a:spLocks noGrp="1" noRot="1" noChangeAspect="1"/>
          </p:cNvSpPr>
          <p:nvPr>
            <p:ph type="sldImg" idx="2"/>
          </p:nvPr>
        </p:nvSpPr>
        <p:spPr>
          <a:xfrm>
            <a:off x="365125" y="693738"/>
            <a:ext cx="6157913" cy="34655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7" name="Google Shape;937;p30:notes"/>
          <p:cNvSpPr txBox="1">
            <a:spLocks noGrp="1"/>
          </p:cNvSpPr>
          <p:nvPr>
            <p:ph type="body" idx="1"/>
          </p:nvPr>
        </p:nvSpPr>
        <p:spPr>
          <a:xfrm>
            <a:off x="688340" y="4391003"/>
            <a:ext cx="5506720" cy="4156772"/>
          </a:xfrm>
          <a:prstGeom prst="rect">
            <a:avLst/>
          </a:prstGeom>
          <a:noFill/>
          <a:ln>
            <a:noFill/>
          </a:ln>
        </p:spPr>
        <p:txBody>
          <a:bodyPr spcFirstLastPara="1" wrap="square" lIns="92100" tIns="46050" rIns="92100" bIns="4605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Nous voyons ici trois types de stratégies de mise à l'échelle : verticale, horizontale et une approche mixte ou diversifiée. Les définitions proviennent des ressources de L’Apprentissage Collaboratif (Learning Collaborative).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Institutionnalisation ou mise à l'échelle verticale : mise à l'échelle par le biais d'un changement de politique, de stratégies organisationnelle, juridique, budgétaire ou d'autres systèmes de santé.</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Expansion ou mise à l'échelle horizontale : élargir ou reproduire une innovation, par exemple en élargissant ou en reproduisant une intervention dans des zones géographiques proches.</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Adaptation : également appelée mise à l'échelle fonctionnelle, elle consiste à tester puis à ajouter une nouvelle composante à une intervention de changement de normes déjà mise à l'échelle afin de rendre l'intervention plus pertinente dans le contexte de la mise à l'échelle.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Un quatrième type de mise à l’échelle est spontané, c'est-à-dire d’une intervention de mise à l’échelle non planifiée, qui peut se produire sans même que vous le sachiez ! Il est important de surveiller cette mise à l'échelle et de la soutenir pour qu'elle se déroule correctement.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La question est de savoir comment une innovation de changement normatif est liée à la mise à l’échelle horizontale et verticale et aux résultats de durabilité.</a:t>
            </a:r>
            <a:endParaRPr sz="1800" dirty="0">
              <a:latin typeface="Calibri"/>
              <a:ea typeface="Calibri"/>
              <a:cs typeface="Calibri"/>
              <a:sym typeface="Calibri"/>
            </a:endParaRPr>
          </a:p>
        </p:txBody>
      </p:sp>
    </p:spTree>
    <p:extLst>
      <p:ext uri="{BB962C8B-B14F-4D97-AF65-F5344CB8AC3E}">
        <p14:creationId xmlns:p14="http://schemas.microsoft.com/office/powerpoint/2010/main" val="4112708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31:notes"/>
          <p:cNvSpPr>
            <a:spLocks noGrp="1" noRot="1" noChangeAspect="1"/>
          </p:cNvSpPr>
          <p:nvPr>
            <p:ph type="sldImg" idx="2"/>
          </p:nvPr>
        </p:nvSpPr>
        <p:spPr>
          <a:xfrm>
            <a:off x="463550" y="7096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53" name="Google Shape;953;p31:notes"/>
          <p:cNvSpPr txBox="1">
            <a:spLocks noGrp="1"/>
          </p:cNvSpPr>
          <p:nvPr>
            <p:ph type="body" idx="1"/>
          </p:nvPr>
        </p:nvSpPr>
        <p:spPr>
          <a:xfrm>
            <a:off x="717277" y="4337783"/>
            <a:ext cx="5744621" cy="4416331"/>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 </a:t>
            </a:r>
            <a:r>
              <a:rPr lang="en-US" sz="1800" dirty="0">
                <a:latin typeface="Calibri"/>
                <a:ea typeface="Calibri"/>
                <a:cs typeface="Calibri"/>
                <a:sym typeface="Calibri"/>
              </a:rPr>
              <a:t>une remarque sur la stratégie : il est essentiel d'équilibrer l'</a:t>
            </a:r>
            <a:r>
              <a:rPr lang="en-US" sz="1800" b="1" dirty="0">
                <a:latin typeface="Calibri"/>
                <a:ea typeface="Calibri"/>
                <a:cs typeface="Calibri"/>
                <a:sym typeface="Calibri"/>
              </a:rPr>
              <a:t>institutionnalisation </a:t>
            </a:r>
            <a:r>
              <a:rPr lang="en-US" sz="1800" dirty="0">
                <a:latin typeface="Calibri"/>
                <a:ea typeface="Calibri"/>
                <a:cs typeface="Calibri"/>
                <a:sym typeface="Calibri"/>
              </a:rPr>
              <a:t>et l'</a:t>
            </a:r>
            <a:r>
              <a:rPr lang="en-US" sz="1800" b="1" dirty="0">
                <a:latin typeface="Calibri"/>
                <a:ea typeface="Calibri"/>
                <a:cs typeface="Calibri"/>
                <a:sym typeface="Calibri"/>
              </a:rPr>
              <a:t>expansion</a:t>
            </a:r>
            <a:r>
              <a:rPr lang="en-US" sz="1800" dirty="0">
                <a:latin typeface="Calibri"/>
                <a:ea typeface="Calibri"/>
                <a:cs typeface="Calibri"/>
                <a:sym typeface="Calibri"/>
              </a:rPr>
              <a:t>. L'expérience montre que la plupart des interventions de changement de normes sont </a:t>
            </a:r>
            <a:r>
              <a:rPr lang="en-US" sz="1800" b="1" dirty="0">
                <a:latin typeface="Calibri"/>
                <a:ea typeface="Calibri"/>
                <a:cs typeface="Calibri"/>
                <a:sym typeface="Calibri"/>
              </a:rPr>
              <a:t>adaptées </a:t>
            </a:r>
            <a:r>
              <a:rPr lang="en-US" sz="1800" dirty="0">
                <a:latin typeface="Calibri"/>
                <a:ea typeface="Calibri"/>
                <a:cs typeface="Calibri"/>
                <a:sym typeface="Calibri"/>
              </a:rPr>
              <a:t>lors de l'expansion pour faciliter leur pertinence pour les communautés et les capacités des ONG hôtes à les offrir, souvent dans le cadre de projets plus importants.</a:t>
            </a:r>
            <a:endParaRPr sz="1800" dirty="0">
              <a:latin typeface="Calibri"/>
              <a:ea typeface="Calibri"/>
              <a:cs typeface="Calibri"/>
              <a:sym typeface="Calibri"/>
            </a:endParaRPr>
          </a:p>
        </p:txBody>
      </p:sp>
      <p:sp>
        <p:nvSpPr>
          <p:cNvPr id="954" name="Google Shape;954;p3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31</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736012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32:notes"/>
          <p:cNvSpPr>
            <a:spLocks noGrp="1" noRot="1" noChangeAspect="1"/>
          </p:cNvSpPr>
          <p:nvPr>
            <p:ph type="sldImg" idx="2"/>
          </p:nvPr>
        </p:nvSpPr>
        <p:spPr>
          <a:xfrm>
            <a:off x="463550" y="7096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68" name="Google Shape;968;p32:notes"/>
          <p:cNvSpPr txBox="1">
            <a:spLocks noGrp="1"/>
          </p:cNvSpPr>
          <p:nvPr>
            <p:ph type="body" idx="1"/>
          </p:nvPr>
        </p:nvSpPr>
        <p:spPr>
          <a:xfrm>
            <a:off x="717277" y="4337783"/>
            <a:ext cx="5744621" cy="441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800"/>
              <a:buFont typeface="Calibri"/>
              <a:buNone/>
            </a:pPr>
            <a:r>
              <a:rPr lang="en-US" sz="1800" b="1" dirty="0">
                <a:latin typeface="Calibri"/>
                <a:ea typeface="Calibri"/>
                <a:cs typeface="Calibri"/>
                <a:sym typeface="Calibri"/>
              </a:rPr>
              <a:t>REMARQUE POUR LE PRÉSENTATEUR :</a:t>
            </a:r>
            <a:r>
              <a:rPr lang="en-US" sz="1800" dirty="0">
                <a:latin typeface="Calibri"/>
                <a:ea typeface="Calibri"/>
                <a:cs typeface="Calibri"/>
                <a:sym typeface="Calibri"/>
              </a:rPr>
              <a:t> une dernière remarque sur la stratégie des interventions de changement de normes et la pérennité : soyez clair sur les objectifs ultimes et définissez dès le départ ce que la durabilité (ou la pérennité) signifie pour votre innovation. Les interventions de changement de normes sont-elles conçues pour rester en place, ou vise-t-elle à faire évoluer les normes et, une fois réalisées, ne sont plus nécessaire au sein des communautés ?</a:t>
            </a:r>
            <a:endParaRPr sz="1100" b="0" dirty="0">
              <a:solidFill>
                <a:srgbClr val="FFFFFF"/>
              </a:solidFill>
            </a:endParaRPr>
          </a:p>
        </p:txBody>
      </p:sp>
      <p:sp>
        <p:nvSpPr>
          <p:cNvPr id="969" name="Google Shape;969;p3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32</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22021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5" name="Google Shape;985;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Nous allons maintenant appliquer ces concepts de manière plus concrète en nous basant sur vos propres expériences d'interventions de changement de normes.</a:t>
            </a:r>
            <a:endParaRPr dirty="0"/>
          </a:p>
        </p:txBody>
      </p:sp>
    </p:spTree>
    <p:extLst>
      <p:ext uri="{BB962C8B-B14F-4D97-AF65-F5344CB8AC3E}">
        <p14:creationId xmlns:p14="http://schemas.microsoft.com/office/powerpoint/2010/main" val="3568007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1" name="Google Shape;991;p3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Trop souvent, une intervention de changement de norme n'est pas conçue dans l'optique d'une mise à l'échelle. Elle peut être trop coûteuse, trop compliquée ou prendre trop de temps. Il est donc important de "commencer en pensant à la fin". Concevez une intervention de changement de norme en sachant que, si elle s'avère efficace, vous voudrez éventuellement la mettre à l'échelle.</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Vous trouverez dans les diapositives suivantes des conseils sur la manière de procéder.</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b="1" dirty="0">
                <a:latin typeface="Calibri"/>
                <a:ea typeface="Calibri"/>
                <a:cs typeface="Calibri"/>
                <a:sym typeface="Calibri"/>
              </a:rPr>
              <a:t> </a:t>
            </a:r>
            <a:endParaRPr sz="1800" dirty="0">
              <a:latin typeface="Calibri"/>
              <a:ea typeface="Calibri"/>
              <a:cs typeface="Calibri"/>
              <a:sym typeface="Calibri"/>
            </a:endParaRPr>
          </a:p>
        </p:txBody>
      </p:sp>
    </p:spTree>
    <p:extLst>
      <p:ext uri="{BB962C8B-B14F-4D97-AF65-F5344CB8AC3E}">
        <p14:creationId xmlns:p14="http://schemas.microsoft.com/office/powerpoint/2010/main" val="26798274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9" name="Google Shape;999;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 </a:t>
            </a:r>
            <a:r>
              <a:rPr lang="en-US" sz="1800" dirty="0">
                <a:latin typeface="Calibri"/>
                <a:ea typeface="Calibri"/>
                <a:cs typeface="Calibri"/>
                <a:sym typeface="Calibri"/>
              </a:rPr>
              <a:t>Cette diapositive montre les critères que nous avons appliqués pendant la phase de conception. Une réflexion continue pour s'assurer que l'intervention était simple à utiliser avec une formation limitée, engageante et amusante, relativement peu coûteuse à produire.</a:t>
            </a:r>
            <a:endParaRPr sz="1800" dirty="0">
              <a:latin typeface="Calibri"/>
              <a:ea typeface="Calibri"/>
              <a:cs typeface="Calibri"/>
              <a:sym typeface="Calibri"/>
            </a:endParaRPr>
          </a:p>
        </p:txBody>
      </p:sp>
    </p:spTree>
    <p:extLst>
      <p:ext uri="{BB962C8B-B14F-4D97-AF65-F5344CB8AC3E}">
        <p14:creationId xmlns:p14="http://schemas.microsoft.com/office/powerpoint/2010/main" val="42326264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3" name="Google Shape;1013;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Les matériaux « allégés » font référence au coût de production ou de reproduction d'un matériau et à la facilité avec laquelle le personnel du projet et les volontaires peuvent utiliser les matériaux et se déplacer dans la communauté avec eux. Les photos montrent un plateau de jeu villageois fabriqué avec des sacs de jute (bon marché et disponibles localement) qui est pliable et donc facile à transporter par l'utilisateur.</a:t>
            </a:r>
            <a:endParaRPr sz="2200" b="0" i="0" u="none" strike="noStrike" cap="none" dirty="0">
              <a:solidFill>
                <a:srgbClr val="000000"/>
              </a:solidFill>
              <a:latin typeface="Helvetica Neue"/>
              <a:ea typeface="Helvetica Neue"/>
              <a:cs typeface="Helvetica Neue"/>
              <a:sym typeface="Helvetica Neue"/>
            </a:endParaRPr>
          </a:p>
        </p:txBody>
      </p:sp>
      <p:sp>
        <p:nvSpPr>
          <p:cNvPr id="1014" name="Google Shape;1014;p3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36</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892898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4" name="Google Shape;1024;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 </a:t>
            </a:r>
            <a:endParaRPr sz="1800" dirty="0">
              <a:latin typeface="Calibri"/>
              <a:ea typeface="Calibri"/>
              <a:cs typeface="Calibri"/>
              <a:sym typeface="Calibri"/>
            </a:endParaRPr>
          </a:p>
          <a:p>
            <a:pPr marL="457200" lvl="0" indent="0" algn="l" rtl="0">
              <a:lnSpc>
                <a:spcPct val="117999"/>
              </a:lnSpc>
              <a:spcBef>
                <a:spcPts val="0"/>
              </a:spcBef>
              <a:spcAft>
                <a:spcPts val="0"/>
              </a:spcAft>
              <a:buNone/>
            </a:pPr>
            <a:r>
              <a:rPr lang="en-US" sz="1800" b="1" dirty="0">
                <a:latin typeface="Calibri"/>
                <a:ea typeface="Calibri"/>
                <a:cs typeface="Calibri"/>
                <a:sym typeface="Calibri"/>
              </a:rPr>
              <a:t> </a:t>
            </a:r>
            <a:endParaRPr sz="1800" dirty="0">
              <a:latin typeface="Calibri"/>
              <a:ea typeface="Calibri"/>
              <a:cs typeface="Calibri"/>
              <a:sym typeface="Calibri"/>
            </a:endParaRPr>
          </a:p>
          <a:p>
            <a:pPr marL="457200" lvl="0" indent="0" algn="l" rtl="0">
              <a:lnSpc>
                <a:spcPct val="117999"/>
              </a:lnSpc>
              <a:spcBef>
                <a:spcPts val="0"/>
              </a:spcBef>
              <a:spcAft>
                <a:spcPts val="0"/>
              </a:spcAft>
              <a:buNone/>
            </a:pPr>
            <a:r>
              <a:rPr lang="en-US" sz="1800" dirty="0">
                <a:latin typeface="Calibri"/>
                <a:ea typeface="Calibri"/>
                <a:cs typeface="Calibri"/>
                <a:sym typeface="Calibri"/>
              </a:rPr>
              <a:t>Travailler avec les plateformes </a:t>
            </a:r>
            <a:r>
              <a:rPr lang="en-US" sz="1800" b="1" dirty="0">
                <a:latin typeface="Calibri"/>
                <a:ea typeface="Calibri"/>
                <a:cs typeface="Calibri"/>
                <a:sym typeface="Calibri"/>
              </a:rPr>
              <a:t>existantes</a:t>
            </a:r>
            <a:r>
              <a:rPr lang="en-US" sz="1800" dirty="0">
                <a:latin typeface="Calibri"/>
                <a:ea typeface="Calibri"/>
                <a:cs typeface="Calibri"/>
                <a:sym typeface="Calibri"/>
              </a:rPr>
              <a:t>, les groupes et personnes influentes.</a:t>
            </a:r>
            <a:endParaRPr sz="1800" dirty="0">
              <a:latin typeface="Calibri"/>
              <a:ea typeface="Calibri"/>
              <a:cs typeface="Calibri"/>
              <a:sym typeface="Calibri"/>
            </a:endParaRPr>
          </a:p>
          <a:p>
            <a:pPr marL="457200" lvl="0" indent="0" algn="l" rtl="0">
              <a:lnSpc>
                <a:spcPct val="117999"/>
              </a:lnSpc>
              <a:spcBef>
                <a:spcPts val="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457200" lvl="0" indent="0" algn="l" rtl="0">
              <a:lnSpc>
                <a:spcPct val="117999"/>
              </a:lnSpc>
              <a:spcBef>
                <a:spcPts val="0"/>
              </a:spcBef>
              <a:spcAft>
                <a:spcPts val="0"/>
              </a:spcAft>
              <a:buNone/>
            </a:pPr>
            <a:r>
              <a:rPr lang="en-US" sz="1800" dirty="0">
                <a:latin typeface="Calibri"/>
                <a:ea typeface="Calibri"/>
                <a:cs typeface="Calibri"/>
                <a:sym typeface="Calibri"/>
              </a:rPr>
              <a:t>Ciblage </a:t>
            </a:r>
            <a:r>
              <a:rPr lang="en-US" sz="1800" b="1" dirty="0">
                <a:latin typeface="Calibri"/>
                <a:ea typeface="Calibri"/>
                <a:cs typeface="Calibri"/>
                <a:sym typeface="Calibri"/>
              </a:rPr>
              <a:t>stratégique des </a:t>
            </a:r>
            <a:r>
              <a:rPr lang="en-US" sz="1800" dirty="0">
                <a:latin typeface="Calibri"/>
                <a:ea typeface="Calibri"/>
                <a:cs typeface="Calibri"/>
                <a:sym typeface="Calibri"/>
              </a:rPr>
              <a:t>acteurs du changement. - Facile à utiliser, faible coût.</a:t>
            </a:r>
            <a:endParaRPr sz="1800" dirty="0">
              <a:latin typeface="Calibri"/>
              <a:ea typeface="Calibri"/>
              <a:cs typeface="Calibri"/>
              <a:sym typeface="Calibri"/>
            </a:endParaRPr>
          </a:p>
          <a:p>
            <a:pPr marL="457200" lvl="0" indent="0" algn="l" rtl="0">
              <a:lnSpc>
                <a:spcPct val="117999"/>
              </a:lnSpc>
              <a:spcBef>
                <a:spcPts val="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457200" lvl="0" indent="0" algn="l" rtl="0">
              <a:lnSpc>
                <a:spcPct val="117999"/>
              </a:lnSpc>
              <a:spcBef>
                <a:spcPts val="0"/>
              </a:spcBef>
              <a:spcAft>
                <a:spcPts val="0"/>
              </a:spcAft>
              <a:buNone/>
            </a:pPr>
            <a:r>
              <a:rPr lang="en-US" sz="1800" b="1" dirty="0">
                <a:latin typeface="Calibri"/>
                <a:ea typeface="Calibri"/>
                <a:cs typeface="Calibri"/>
                <a:sym typeface="Calibri"/>
              </a:rPr>
              <a:t>Une orientation minimale et un encadrement ultérieur </a:t>
            </a:r>
            <a:r>
              <a:rPr lang="en-US" sz="1800" dirty="0">
                <a:latin typeface="Calibri"/>
                <a:ea typeface="Calibri"/>
                <a:cs typeface="Calibri"/>
                <a:sym typeface="Calibri"/>
              </a:rPr>
              <a:t>des agents de changement bénévoles – « Passer le relais ».</a:t>
            </a:r>
            <a:endParaRPr sz="1800" dirty="0">
              <a:latin typeface="Calibri"/>
              <a:ea typeface="Calibri"/>
              <a:cs typeface="Calibri"/>
              <a:sym typeface="Calibri"/>
            </a:endParaRPr>
          </a:p>
          <a:p>
            <a:pPr marL="457200" lvl="0" indent="0" algn="l" rtl="0">
              <a:lnSpc>
                <a:spcPct val="117999"/>
              </a:lnSpc>
              <a:spcBef>
                <a:spcPts val="0"/>
              </a:spcBef>
              <a:spcAft>
                <a:spcPts val="0"/>
              </a:spcAft>
              <a:buNone/>
            </a:pPr>
            <a:r>
              <a:rPr lang="en-US" sz="1800" dirty="0">
                <a:latin typeface="Calibri"/>
                <a:ea typeface="Calibri"/>
                <a:cs typeface="Calibri"/>
                <a:sym typeface="Calibri"/>
              </a:rPr>
              <a:t>- Ne pas compter sur des agents de changement hautement qualifiés ; mobiliser plutôt les acteurs de la communauté.</a:t>
            </a:r>
            <a:endParaRPr sz="1800" dirty="0">
              <a:latin typeface="Calibri"/>
              <a:ea typeface="Calibri"/>
              <a:cs typeface="Calibri"/>
              <a:sym typeface="Calibri"/>
            </a:endParaRPr>
          </a:p>
          <a:p>
            <a:pPr marL="457200" lvl="0" indent="0" algn="l" rtl="0">
              <a:lnSpc>
                <a:spcPct val="117999"/>
              </a:lnSpc>
              <a:spcBef>
                <a:spcPts val="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457200" lvl="0" indent="0" algn="l" rtl="0">
              <a:lnSpc>
                <a:spcPct val="117999"/>
              </a:lnSpc>
              <a:spcBef>
                <a:spcPts val="0"/>
              </a:spcBef>
              <a:spcAft>
                <a:spcPts val="0"/>
              </a:spcAft>
              <a:buNone/>
            </a:pPr>
            <a:r>
              <a:rPr lang="en-US" sz="1800" dirty="0">
                <a:latin typeface="Calibri"/>
                <a:ea typeface="Calibri"/>
                <a:cs typeface="Calibri"/>
                <a:sym typeface="Calibri"/>
              </a:rPr>
              <a:t>Utiliser des médias tels que la radio pour </a:t>
            </a:r>
            <a:r>
              <a:rPr lang="en-US" sz="1800" b="1" dirty="0">
                <a:latin typeface="Calibri"/>
                <a:ea typeface="Calibri"/>
                <a:cs typeface="Calibri"/>
                <a:sym typeface="Calibri"/>
              </a:rPr>
              <a:t>accroître la diffusion.</a:t>
            </a:r>
            <a:endParaRPr sz="1800" dirty="0">
              <a:latin typeface="Calibri"/>
              <a:ea typeface="Calibri"/>
              <a:cs typeface="Calibri"/>
              <a:sym typeface="Calibri"/>
            </a:endParaRPr>
          </a:p>
          <a:p>
            <a:pPr marL="457200" lvl="0" indent="0" algn="l" rtl="0">
              <a:lnSpc>
                <a:spcPct val="117999"/>
              </a:lnSpc>
              <a:spcBef>
                <a:spcPts val="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457200" lvl="0" indent="0" algn="l" rtl="0">
              <a:lnSpc>
                <a:spcPct val="117999"/>
              </a:lnSpc>
              <a:spcBef>
                <a:spcPts val="0"/>
              </a:spcBef>
              <a:spcAft>
                <a:spcPts val="0"/>
              </a:spcAft>
              <a:buNone/>
            </a:pPr>
            <a:r>
              <a:rPr lang="en-US" sz="1800" dirty="0">
                <a:latin typeface="Calibri"/>
                <a:ea typeface="Calibri"/>
                <a:cs typeface="Calibri"/>
                <a:sym typeface="Calibri"/>
              </a:rPr>
              <a:t>Contrôler les propriétés de l'intervention : l'acceptabilité par la communauté et l'</a:t>
            </a:r>
            <a:r>
              <a:rPr lang="en-US" sz="1800" b="1" dirty="0">
                <a:latin typeface="Calibri"/>
                <a:ea typeface="Calibri"/>
                <a:cs typeface="Calibri"/>
                <a:sym typeface="Calibri"/>
              </a:rPr>
              <a:t>adhésion à l'</a:t>
            </a:r>
            <a:r>
              <a:rPr lang="en-US" sz="1800" dirty="0">
                <a:latin typeface="Calibri"/>
                <a:ea typeface="Calibri"/>
                <a:cs typeface="Calibri"/>
                <a:sym typeface="Calibri"/>
              </a:rPr>
              <a:t>intervention.</a:t>
            </a:r>
            <a:endParaRPr sz="1800" dirty="0">
              <a:latin typeface="Calibri"/>
              <a:ea typeface="Calibri"/>
              <a:cs typeface="Calibri"/>
              <a:sym typeface="Calibri"/>
            </a:endParaRPr>
          </a:p>
          <a:p>
            <a:pPr marL="457200" lvl="0" indent="0" algn="l" rtl="0">
              <a:lnSpc>
                <a:spcPct val="117999"/>
              </a:lnSpc>
              <a:spcBef>
                <a:spcPts val="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endParaRPr dirty="0"/>
          </a:p>
        </p:txBody>
      </p:sp>
    </p:spTree>
    <p:extLst>
      <p:ext uri="{BB962C8B-B14F-4D97-AF65-F5344CB8AC3E}">
        <p14:creationId xmlns:p14="http://schemas.microsoft.com/office/powerpoint/2010/main" val="18706425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2" name="Google Shape;1032;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 </a:t>
            </a:r>
            <a:r>
              <a:rPr lang="en-US" sz="1800" dirty="0">
                <a:latin typeface="Calibri"/>
                <a:ea typeface="Calibri"/>
                <a:cs typeface="Calibri"/>
                <a:sym typeface="Calibri"/>
              </a:rPr>
              <a:t>Il existe des stratégies générales qui peuvent être utilisées dans la conception d'une intervention de changement de normes. Dans les diapositives qui suivent, vous trouverez quelques moyens pour vous et les parties prenantes de définir la possibilité de mise à l'échelle.</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Les évaluations peuvent servir à vérifier la conception des  interventions de changement de normes. Les résultats peuvent conduire à des ajustements supplémentaires pour pouvoir mettre à l’échelle les interventions de changement de normes.</a:t>
            </a:r>
            <a:endParaRPr dirty="0"/>
          </a:p>
        </p:txBody>
      </p:sp>
    </p:spTree>
    <p:extLst>
      <p:ext uri="{BB962C8B-B14F-4D97-AF65-F5344CB8AC3E}">
        <p14:creationId xmlns:p14="http://schemas.microsoft.com/office/powerpoint/2010/main" val="24252662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8" name="Google Shape;1038;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FACILITATEUR : </a:t>
            </a:r>
            <a:r>
              <a:rPr lang="en-US" sz="1800" dirty="0">
                <a:latin typeface="Calibri"/>
                <a:ea typeface="Calibri"/>
                <a:cs typeface="Calibri"/>
                <a:sym typeface="Calibri"/>
              </a:rPr>
              <a:t>Le but de cet exercice est de faire prendre conscience de tout ce qui est nécessaire à la mise à l'échelle d'une intervention de changement de normes. Le temps estimé pour l'exercice et le débriefing est de 35 minutes.</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Matériel nécessaire : En utilisant cette diapositive, préparez une feuille Google pour chaque groupe, divisée en deux colonnes intitulées « principales composantes de l'ensemble des activités d'innovation » et « activités de soutien pour offrir la composante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b="1"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b="1" dirty="0">
                <a:latin typeface="Calibri"/>
                <a:ea typeface="Calibri"/>
                <a:cs typeface="Calibri"/>
                <a:sym typeface="Calibri"/>
              </a:rPr>
              <a:t>Processus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Passez en revue un exemple de la composante et d'activités de soutien en utilisant cette diapositive, avec l'exemple fourni ou votre propre exemple.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Organisez les participants en petits groupes de quatre à huit personnes pour travailler sur l'exercice et indiquez qu'ils disposent de 20 min pour réaliser l'activité.</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Distribuez le polycopié de cette activité</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Demandez aux groupes de choisir une intervention de changement de normes (ou chaque personne peut utiliser son propre exemple) et de compléter leur document.</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Avec chaque groupe utilisant la feuille Google préparée, les personnes doivent définir leur intervention de changement de normes à partager dans le groupe plus large, en définissant d'abord les principaux composantes de l’ensemble des activités d'innovation, puis les activités de soutien nécessaires pour offrir chaque composante.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Au bout de 20 minutes, réunissez les groupes pour qu'ils partagent leurs résultats, en accordant trois minutes par groupe.</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b="1"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b="1" dirty="0">
                <a:latin typeface="Calibri"/>
                <a:ea typeface="Calibri"/>
                <a:cs typeface="Calibri"/>
                <a:sym typeface="Calibri"/>
              </a:rPr>
              <a:t>REMARQUE POUR LE PRÉSENTATEUR:</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Le point essentiel est qu'il est important de « voir » les parties visibles d'une intervention de changement de normes, c'est-à-dire les principales stratégies de changement de comportement, ainsi que les parties « cachées » qui soutiennent la mise en œuvre de l'intervention de changement de normes - par exemple, les formations et le matériel qui font partie de ces composantes plus visibles. Une fois que l’intervention de changement de normes est bien comprise, vous pouvez commencer à réfléchir à la mise à l’échelle et aux options qui permettent de la développer.</a:t>
            </a:r>
            <a:endParaRPr dirty="0"/>
          </a:p>
        </p:txBody>
      </p:sp>
    </p:spTree>
    <p:extLst>
      <p:ext uri="{BB962C8B-B14F-4D97-AF65-F5344CB8AC3E}">
        <p14:creationId xmlns:p14="http://schemas.microsoft.com/office/powerpoint/2010/main" val="2870601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9" name="Google Shape;589;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Clr>
                <a:srgbClr val="000000"/>
              </a:buClr>
              <a:buSzPts val="1400"/>
              <a:buFont typeface="Arial"/>
              <a:buNone/>
            </a:pPr>
            <a:r>
              <a:rPr lang="en-US" sz="2200" b="1" i="0" u="none" strike="noStrike" cap="none" dirty="0">
                <a:solidFill>
                  <a:srgbClr val="000000"/>
                </a:solidFill>
                <a:latin typeface="Helvetica Neue"/>
                <a:ea typeface="Helvetica Neue"/>
                <a:cs typeface="Helvetica Neue"/>
                <a:sym typeface="Helvetica Neue"/>
              </a:rPr>
              <a:t>REMARQUE POUR LE FACILITATEUR : </a:t>
            </a:r>
            <a:r>
              <a:rPr lang="en-US" sz="2200" b="0" i="0" u="none" strike="noStrike" cap="none" dirty="0">
                <a:solidFill>
                  <a:srgbClr val="000000"/>
                </a:solidFill>
                <a:latin typeface="Helvetica Neue"/>
                <a:ea typeface="Helvetica Neue"/>
                <a:cs typeface="Helvetica Neue"/>
                <a:sym typeface="Helvetica Neue"/>
              </a:rPr>
              <a:t>Utilisez cette diapositive et les trois suivantes comme une opportunité de briser la glace entre les participants virtuels. Sélectionnez et préparez une activité pour lancer la session. Veuillez supprimer les diapositives de l'activité que vous n'utilisez pas. </a:t>
            </a:r>
            <a:endParaRPr dirty="0"/>
          </a:p>
          <a:p>
            <a:pPr marL="457200" marR="0" lvl="0" indent="-228600" algn="l" rtl="0">
              <a:lnSpc>
                <a:spcPct val="117999"/>
              </a:lnSpc>
              <a:spcBef>
                <a:spcPts val="0"/>
              </a:spcBef>
              <a:spcAft>
                <a:spcPts val="0"/>
              </a:spcAft>
              <a:buClr>
                <a:srgbClr val="000000"/>
              </a:buClr>
              <a:buSzPts val="1400"/>
              <a:buFont typeface="Arial"/>
              <a:buNone/>
            </a:pPr>
            <a:endParaRPr sz="2200" b="0" i="0" u="none" strike="noStrike" cap="none" dirty="0">
              <a:solidFill>
                <a:srgbClr val="000000"/>
              </a:solidFill>
              <a:latin typeface="Helvetica Neue"/>
              <a:ea typeface="Helvetica Neue"/>
              <a:cs typeface="Helvetica Neue"/>
              <a:sym typeface="Helvetica Neue"/>
            </a:endParaRPr>
          </a:p>
          <a:p>
            <a:pPr marL="457200" marR="0" lvl="0" indent="-228600" algn="l" rtl="0">
              <a:lnSpc>
                <a:spcPct val="117999"/>
              </a:lnSpc>
              <a:spcBef>
                <a:spcPts val="0"/>
              </a:spcBef>
              <a:spcAft>
                <a:spcPts val="0"/>
              </a:spcAft>
              <a:buClr>
                <a:srgbClr val="000000"/>
              </a:buClr>
              <a:buSzPts val="1400"/>
              <a:buFont typeface="Arial"/>
              <a:buNone/>
            </a:pPr>
            <a:r>
              <a:rPr lang="en-US" sz="2200" b="0" i="0" u="none" strike="noStrike" cap="none" dirty="0">
                <a:solidFill>
                  <a:srgbClr val="000000"/>
                </a:solidFill>
                <a:latin typeface="Helvetica Neue"/>
                <a:ea typeface="Helvetica Neue"/>
                <a:cs typeface="Helvetica Neue"/>
                <a:sym typeface="Helvetica Neue"/>
              </a:rPr>
              <a:t>Voici quelques exemples : </a:t>
            </a:r>
            <a:endParaRPr dirty="0"/>
          </a:p>
          <a:p>
            <a:pPr marL="457200" marR="0" lvl="0" indent="-228600" algn="l" rtl="0">
              <a:lnSpc>
                <a:spcPct val="117999"/>
              </a:lnSpc>
              <a:spcBef>
                <a:spcPts val="0"/>
              </a:spcBef>
              <a:spcAft>
                <a:spcPts val="0"/>
              </a:spcAft>
              <a:buClr>
                <a:srgbClr val="000000"/>
              </a:buClr>
              <a:buSzPts val="1400"/>
              <a:buFont typeface="Arial"/>
              <a:buNone/>
            </a:pPr>
            <a:r>
              <a:rPr lang="en-US" sz="2200" b="0" i="0" u="none" strike="noStrike" cap="none" dirty="0">
                <a:solidFill>
                  <a:srgbClr val="000000"/>
                </a:solidFill>
                <a:latin typeface="Helvetica Neue"/>
                <a:ea typeface="Helvetica Neue"/>
                <a:cs typeface="Helvetica Neue"/>
                <a:sym typeface="Helvetica Neue"/>
              </a:rPr>
              <a:t>1- Faites un sondage rapide pour voir où les participants se situent sur une échelle de 1 à 4 (c'est-à-dire une chose que vous savez et une chose que vous aimeriez savoir sur les normes sociales).</a:t>
            </a:r>
            <a:endParaRPr dirty="0"/>
          </a:p>
          <a:p>
            <a:pPr marL="457200" marR="0" lvl="0" indent="-228600" algn="l" rtl="0">
              <a:lnSpc>
                <a:spcPct val="117999"/>
              </a:lnSpc>
              <a:spcBef>
                <a:spcPts val="0"/>
              </a:spcBef>
              <a:spcAft>
                <a:spcPts val="0"/>
              </a:spcAft>
              <a:buClr>
                <a:srgbClr val="000000"/>
              </a:buClr>
              <a:buSzPts val="1400"/>
              <a:buFont typeface="Arial"/>
              <a:buNone/>
            </a:pPr>
            <a:r>
              <a:rPr lang="en-US" sz="2200" b="0" i="0" u="none" strike="noStrike" cap="none" dirty="0">
                <a:solidFill>
                  <a:srgbClr val="000000"/>
                </a:solidFill>
                <a:latin typeface="Helvetica Neue"/>
                <a:ea typeface="Helvetica Neue"/>
                <a:cs typeface="Helvetica Neue"/>
                <a:sym typeface="Helvetica Neue"/>
              </a:rPr>
              <a:t>2- Faites correspondre des mots et des définitions liés au sujet des normes sociales.</a:t>
            </a:r>
            <a:endParaRPr dirty="0"/>
          </a:p>
          <a:p>
            <a:pPr marL="457200" marR="0" lvl="0" indent="-228600" algn="l" rtl="0">
              <a:lnSpc>
                <a:spcPct val="117999"/>
              </a:lnSpc>
              <a:spcBef>
                <a:spcPts val="0"/>
              </a:spcBef>
              <a:spcAft>
                <a:spcPts val="0"/>
              </a:spcAft>
              <a:buClr>
                <a:srgbClr val="000000"/>
              </a:buClr>
              <a:buSzPts val="1400"/>
              <a:buFont typeface="Arial"/>
              <a:buNone/>
            </a:pPr>
            <a:r>
              <a:rPr lang="en-US" sz="2200" b="0" i="0" u="none" strike="noStrike" cap="none" dirty="0">
                <a:solidFill>
                  <a:srgbClr val="000000"/>
                </a:solidFill>
                <a:latin typeface="Helvetica Neue"/>
                <a:ea typeface="Helvetica Neue"/>
                <a:cs typeface="Helvetica Neue"/>
                <a:sym typeface="Helvetica Neue"/>
              </a:rPr>
              <a:t>3- Les normes sociales en temps réel.</a:t>
            </a:r>
            <a:endParaRPr dirty="0"/>
          </a:p>
          <a:p>
            <a:pPr marL="457200" marR="0" lvl="0" indent="-228600" algn="l" rtl="0">
              <a:lnSpc>
                <a:spcPct val="117999"/>
              </a:lnSpc>
              <a:spcBef>
                <a:spcPts val="0"/>
              </a:spcBef>
              <a:spcAft>
                <a:spcPts val="0"/>
              </a:spcAft>
              <a:buClr>
                <a:srgbClr val="000000"/>
              </a:buClr>
              <a:buSzPts val="1400"/>
              <a:buFont typeface="Arial"/>
              <a:buNone/>
            </a:pPr>
            <a:endParaRPr sz="2200" b="1" i="0" u="none" strike="noStrike" cap="none" dirty="0">
              <a:solidFill>
                <a:srgbClr val="000000"/>
              </a:solidFill>
              <a:latin typeface="Helvetica Neue"/>
              <a:ea typeface="Helvetica Neue"/>
              <a:cs typeface="Helvetica Neue"/>
              <a:sym typeface="Helvetica Neue"/>
            </a:endParaRPr>
          </a:p>
          <a:p>
            <a:pPr marL="457200" marR="0" lvl="0" indent="-228600" algn="l" rtl="0">
              <a:lnSpc>
                <a:spcPct val="117999"/>
              </a:lnSpc>
              <a:spcBef>
                <a:spcPts val="0"/>
              </a:spcBef>
              <a:spcAft>
                <a:spcPts val="0"/>
              </a:spcAft>
              <a:buClr>
                <a:srgbClr val="000000"/>
              </a:buClr>
              <a:buSzPts val="1400"/>
              <a:buFont typeface="Arial"/>
              <a:buNone/>
            </a:pPr>
            <a:r>
              <a:rPr lang="en-US" sz="2200" b="1" i="0" u="none" strike="noStrike" cap="none" dirty="0">
                <a:solidFill>
                  <a:srgbClr val="000000"/>
                </a:solidFill>
                <a:latin typeface="Helvetica Neue"/>
                <a:ea typeface="Helvetica Neue"/>
                <a:cs typeface="Helvetica Neue"/>
                <a:sym typeface="Helvetica Neue"/>
              </a:rPr>
              <a:t>REMARQUE POUR LE PRÉSENTATEUR : [</a:t>
            </a:r>
            <a:r>
              <a:rPr lang="en-US" sz="2200" b="0" i="0" u="none" strike="noStrike" cap="none" dirty="0">
                <a:solidFill>
                  <a:srgbClr val="000000"/>
                </a:solidFill>
                <a:latin typeface="Helvetica Neue"/>
                <a:ea typeface="Helvetica Neue"/>
                <a:cs typeface="Helvetica Neue"/>
                <a:sym typeface="Helvetica Neue"/>
              </a:rPr>
              <a:t>Adaptez l'introduction à votre propre présentation]</a:t>
            </a:r>
            <a:endParaRPr b="0" dirty="0"/>
          </a:p>
        </p:txBody>
      </p:sp>
    </p:spTree>
    <p:extLst>
      <p:ext uri="{BB962C8B-B14F-4D97-AF65-F5344CB8AC3E}">
        <p14:creationId xmlns:p14="http://schemas.microsoft.com/office/powerpoint/2010/main" val="2053686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4" name="Google Shape;1044;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FACILITATEUR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Dans cette partie de l'exercice, les participants évalueront si l'innovation a le potentiel pour être mise à l'échelle. Cet exercice doit utiliser les mêmes groupes que l'exercice précédent en utilisant la même intervention de changement de normes. (20 minutes, 10 pour compléter le tableau et 10 pour partager les résultats et conclure).</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b="1"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b="1" dirty="0">
                <a:latin typeface="Calibri"/>
                <a:ea typeface="Calibri"/>
                <a:cs typeface="Calibri"/>
                <a:sym typeface="Calibri"/>
              </a:rPr>
              <a:t>REMARQUE POUR LE PRÉSENTATEUR:</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Revenons à nos petits groupes pour faire une analyse rapide de l'évolutivité de l' intervention de changement de normes. Normalement, vous ferez cette analyse en groupe avec différentes parties prenantes ayant des perspectives différentes. Consacrez 10 minutes à remplir ce tableau.</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Après que les participants ont passé 10 min à discuter dans leurs groupes et à partager leur travail, dites « Si vous avez coché oui » à toutes les questions, vous êtes prêts »!  Puis concluez l'exercice avec les notes suivantes.</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u="sng" dirty="0">
                <a:latin typeface="Calibri"/>
                <a:ea typeface="Calibri"/>
                <a:cs typeface="Calibri"/>
                <a:sym typeface="Calibri"/>
              </a:rPr>
              <a:t>PERTINENCE ET AVANTAGE RELATIF : </a:t>
            </a:r>
            <a:r>
              <a:rPr lang="en-US" sz="1800" dirty="0">
                <a:latin typeface="Calibri"/>
                <a:ea typeface="Calibri"/>
                <a:cs typeface="Calibri"/>
                <a:sym typeface="Calibri"/>
              </a:rPr>
              <a:t>Si vous avez répondu « non » ou « peut-être » à certaines questions, il est temps de reconsidérer l'opportunité d'essayer la mise à l’échelle de l’ intervention de changement de normes. Peut-être faut-il la tester davantage. Peut-être n'est-elle pas assez efficace pour être mise à l'échelle et une autre intervention de changement de normes pourrait être un meilleur investissement pour la mise à l'échelle. N'OUBLIEZ PAS : toutes les interventions ne doivent ou ne devraient pas être mises à l'échelle.</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u="sng" dirty="0">
                <a:latin typeface="Calibri"/>
                <a:ea typeface="Calibri"/>
                <a:cs typeface="Calibri"/>
                <a:sym typeface="Calibri"/>
              </a:rPr>
              <a:t>LA FACILITÉ D'UTILISATION ET LA COMPATIBILITÉ AVEC LES NOUVELLES ORGANISATIONS D'UTILISATEURS :</a:t>
            </a:r>
            <a:r>
              <a:rPr lang="en-US" sz="1800" dirty="0">
                <a:latin typeface="Calibri"/>
                <a:ea typeface="Calibri"/>
                <a:cs typeface="Calibri"/>
                <a:sym typeface="Calibri"/>
              </a:rPr>
              <a:t> Si vous avez répondu « non » ou « peut-être » à certaines questions, réfléchissez à ce qui pourrait être ajusté pour améliorer la probabilité d'une mise à l'échelle réussie avec de nouvelles organisations d'utilisateurs.</a:t>
            </a:r>
            <a:endParaRPr sz="1800" dirty="0">
              <a:latin typeface="Calibri"/>
              <a:ea typeface="Calibri"/>
              <a:cs typeface="Calibri"/>
              <a:sym typeface="Calibri"/>
            </a:endParaRPr>
          </a:p>
        </p:txBody>
      </p:sp>
    </p:spTree>
    <p:extLst>
      <p:ext uri="{BB962C8B-B14F-4D97-AF65-F5344CB8AC3E}">
        <p14:creationId xmlns:p14="http://schemas.microsoft.com/office/powerpoint/2010/main" val="3568100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50" name="Google Shape;1050;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Qu'est-ce qui fait qu'une innovation peut être mise à l'échelle ?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Maintenant que vous avez une innovation de changement de normes bien définie, vous pouvez évaluer sa mise à l'échelle ou son potentiel de mise à l'échelle.</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Les facteurs clés sont les avantages pertinents et relatifs, la facilité de mise en œuvre et la compatibilité de l'innovation avec l'organisation qui l'utilisera.</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Remarquez que pendant la conception et la phase initiale, vous pouvez modifier l'ensemble de l'innovation pour qu'elle fonctionne mieux. Il est important d'évaluer la mise à l'échelle tout au long de la mise en œuvre.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Pour chaque ajustement apporté à l'ensemble des activités, pensez à différentes options et prenez des décisions en gardant à l'esprit la mise à l'échelle</a:t>
            </a:r>
            <a:endParaRPr dirty="0"/>
          </a:p>
        </p:txBody>
      </p:sp>
    </p:spTree>
    <p:extLst>
      <p:ext uri="{BB962C8B-B14F-4D97-AF65-F5344CB8AC3E}">
        <p14:creationId xmlns:p14="http://schemas.microsoft.com/office/powerpoint/2010/main" val="25476216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56" name="Google Shape;1056;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b="0" dirty="0"/>
          </a:p>
        </p:txBody>
      </p:sp>
    </p:spTree>
    <p:extLst>
      <p:ext uri="{BB962C8B-B14F-4D97-AF65-F5344CB8AC3E}">
        <p14:creationId xmlns:p14="http://schemas.microsoft.com/office/powerpoint/2010/main" val="29456859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2" name="Google Shape;1062;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b="1" dirty="0"/>
          </a:p>
        </p:txBody>
      </p:sp>
    </p:spTree>
    <p:extLst>
      <p:ext uri="{BB962C8B-B14F-4D97-AF65-F5344CB8AC3E}">
        <p14:creationId xmlns:p14="http://schemas.microsoft.com/office/powerpoint/2010/main" val="31828288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0" name="Google Shape;1070;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7327729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0" name="Google Shape;1080;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Lorsqu'une intervention de changement de normes évolue puis est reprise par une nouvelle organisation ou travaille dans un nouveau contexte, un certain niveau d'adaptation est nécessaire. Il peut s'agir simplement de changer les images de la boîte à images pour refléter la nouvelle population. Mais cela peut aussi être plus complexe.</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Le fait est que : Chaque fois que vous faites une adaptation, vous avez des options de conception. Continuez à réfléchir aux options qui sont les plus faciles à mettre à l'échelle.</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Un exemple en est la composante radio d'un projet de normes sociales de planification familiale axé sur l'équité entre les sexes et visant à diffuser de nouvelles idées à l'ensemble de la communauté. Les émissions de radio utilisaient des discussions préenregistrées de réflexions de groupe sur les rôles de genre. L'émission comportait </a:t>
            </a:r>
            <a:r>
              <a:rPr lang="fr-FR" sz="1800" dirty="0">
                <a:effectLst/>
                <a:latin typeface="Calibri" panose="020F0502020204030204" pitchFamily="34" charset="0"/>
                <a:ea typeface="Calibri" panose="020F0502020204030204" pitchFamily="34" charset="0"/>
                <a:cs typeface="Arial" panose="020B0604020202020204" pitchFamily="34" charset="0"/>
              </a:rPr>
              <a:t>également une session pour des appels interactifs avec les auditeurs. </a:t>
            </a:r>
            <a:r>
              <a:rPr lang="en-US" sz="1800" dirty="0">
                <a:latin typeface="Calibri"/>
                <a:ea typeface="Calibri"/>
                <a:cs typeface="Calibri"/>
                <a:sym typeface="Calibri"/>
              </a:rPr>
              <a:t>En surveillant les émissions, il est apparu clairement que les hommes utilisaient la tribune téléphonique, et non les femmes. Les questions soulevées par les hommes renforçaient la domination masculine que l’ intervention de changement de normes cherchait à faire évoluer.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Le personnel du projet avait plusieurs options pour ajuster cette composante : 1) Mettre fin à l'activité de la session d'appel, même si elle touchait les hommes de la communauté, qui étaient difficiles à atteindre. 2) Former les DJs radio à mieux gérer les appels. 3) Organiser des sessions d'appel spécifiquement pour les femmes et d'autres sessions pour les hommes.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Laquelle était la plus facilement mise à échelle tout en étant efficace ?</a:t>
            </a:r>
            <a:endParaRPr dirty="0"/>
          </a:p>
        </p:txBody>
      </p:sp>
    </p:spTree>
    <p:extLst>
      <p:ext uri="{BB962C8B-B14F-4D97-AF65-F5344CB8AC3E}">
        <p14:creationId xmlns:p14="http://schemas.microsoft.com/office/powerpoint/2010/main" val="2031239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0" name="Google Shape;1090;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Parce que le type d'interventions de changement de normes dont nous discutons dans ce cours est basé sur la communauté, elles peuvent ne pas avoir de liens spécifiques avec les services de santé, qui sont importants pour obtenir de nombreux résultats de santé. Si un lien n'est pas formellement établi dans la conception de l'intervention de transfert de normes, il est tout de même important de réfléchir à la manière dont les liens peuvent être établis de manière informelle ou formelle.</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A titre d'exemple, le diagramme de gauche montre l'approche des écoles des maris au Niger. L'école des maris vise à impliquer les hommes dans la santé reproductive. Les membres de ces écoles sensibilisent d'autres hommes et femmes à l'importance pour les épouses d'utiliser les services de santé reproductive des centres de santé/CSI. Mais comment les écoles des maris sont-elles liées aux services de santé ? Les écoles des maris ont prévu dans leur conception un lien avec les services. Les chefs des centres de santé rencontraient régulièrement les écoles pour discuter des problèmes de santé et des actions communautaires.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Mais d'autres interventions de changement de normes peuvent intervenir dans les communautés avec des services mais sans relier les deux.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Dans ce cas, pour une mise à l'échelle, les nouvelles organisations devront chercher des moyens, même informels, de créer des liens pour améliorer l'accès social de la communauté aux prestataires de services de santé. Cela pourrait être tout simplement, les prestataires qui utilisent des émissions de radio pour inviter la communauté à l’utilisation des services tout en répondant aux questions de santé.</a:t>
            </a:r>
            <a:endParaRPr dirty="0"/>
          </a:p>
        </p:txBody>
      </p:sp>
    </p:spTree>
    <p:extLst>
      <p:ext uri="{BB962C8B-B14F-4D97-AF65-F5344CB8AC3E}">
        <p14:creationId xmlns:p14="http://schemas.microsoft.com/office/powerpoint/2010/main" val="10953561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9" name="Google Shape;1099;p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b="0" dirty="0"/>
          </a:p>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a:t>
            </a:r>
            <a:endParaRPr b="0" dirty="0"/>
          </a:p>
          <a:p>
            <a:pPr marL="0" lvl="0" indent="0" algn="l" rtl="0">
              <a:lnSpc>
                <a:spcPct val="117999"/>
              </a:lnSpc>
              <a:spcBef>
                <a:spcPts val="0"/>
              </a:spcBef>
              <a:spcAft>
                <a:spcPts val="0"/>
              </a:spcAft>
              <a:buNone/>
            </a:pPr>
            <a:r>
              <a:rPr lang="en-US" b="0" dirty="0"/>
              <a:t>L'une des préoccupations de la mise à l'échelle est de savoir comment préparer le personnel non seulement à offrir les composantes d'une intervention de changement de normes, mais aussi à être mentalement préparé à s'engager dans un effort de changement social, en particulier lorsque le personnel du projet a des expériences passées de partage de connaissances ou de services de proximité, qui ont des objectifs différents de la mobilisation sociale et du changement social.</a:t>
            </a:r>
            <a:endParaRPr dirty="0"/>
          </a:p>
          <a:p>
            <a:pPr marL="0" lvl="0" indent="0" algn="l" rtl="0">
              <a:lnSpc>
                <a:spcPct val="117999"/>
              </a:lnSpc>
              <a:spcBef>
                <a:spcPts val="0"/>
              </a:spcBef>
              <a:spcAft>
                <a:spcPts val="0"/>
              </a:spcAft>
              <a:buNone/>
            </a:pPr>
            <a:endParaRPr b="0" dirty="0"/>
          </a:p>
          <a:p>
            <a:pPr marL="0" lvl="0" indent="0" algn="l" rtl="0">
              <a:lnSpc>
                <a:spcPct val="117999"/>
              </a:lnSpc>
              <a:spcBef>
                <a:spcPts val="0"/>
              </a:spcBef>
              <a:spcAft>
                <a:spcPts val="0"/>
              </a:spcAft>
              <a:buNone/>
            </a:pPr>
            <a:r>
              <a:rPr lang="en-US" b="0" dirty="0"/>
              <a:t>Au fur et à mesure que les expériences des interventions de changement de norme sont documentées, il est clair que les organisations doivent renforcer la pensée du changement social à de nombreux niveaux pour être efficaces dans la réalisation des objectifs des interventions de changement de norme et pour s'assurer que celles-ci ne sont pas mal mises en œuvre, créant par inadvertance des préjudices au niveau de la communauté.</a:t>
            </a:r>
            <a:endParaRPr b="0" dirty="0"/>
          </a:p>
        </p:txBody>
      </p:sp>
    </p:spTree>
    <p:extLst>
      <p:ext uri="{BB962C8B-B14F-4D97-AF65-F5344CB8AC3E}">
        <p14:creationId xmlns:p14="http://schemas.microsoft.com/office/powerpoint/2010/main" val="31671143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09" name="Google Shape;1109;p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a:t>
            </a:r>
            <a:endParaRPr dirty="0"/>
          </a:p>
          <a:p>
            <a:pPr marL="0" lvl="0" indent="0" algn="l" rtl="0">
              <a:lnSpc>
                <a:spcPct val="117999"/>
              </a:lnSpc>
              <a:spcBef>
                <a:spcPts val="0"/>
              </a:spcBef>
              <a:spcAft>
                <a:spcPts val="0"/>
              </a:spcAft>
              <a:buNone/>
            </a:pPr>
            <a:r>
              <a:rPr lang="en-US" dirty="0"/>
              <a:t>Le suivi de la fidélité est le plus souvent utilisé pour vérifier l'efficacité de la mise en œuvre des activités - leur calendrier, leur déroulement et la réalisation de ce qui était prévu. </a:t>
            </a: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r>
              <a:rPr lang="en-US" dirty="0"/>
              <a:t>Les interventions de changement de normes doivent aller au-delà du suivi des activités - au-delà du comptage et du suivi des résultats - et surveiller les effets plus intangibles du changement social, tels que les réactions de la communauté, tant positives que négatives, aux activités. </a:t>
            </a: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r>
              <a:rPr lang="en-US" dirty="0"/>
              <a:t>Les interventions de changement de normes dépendent également de la diffusion de nouvelles idées pour créer des " points de non-retour " du changement normatif. En d'autres termes, les interventions visant à modifier les normes ont pour but de changer les attitudes de la majorité des membres d'une communauté afin de créer une nouvelle norme. </a:t>
            </a: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r>
              <a:rPr lang="en-US" dirty="0"/>
              <a:t>La manière de suivre ces effets est abordée dans d'autres sections de ce cours.</a:t>
            </a: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r>
              <a:rPr lang="en-US" dirty="0"/>
              <a:t>Références :</a:t>
            </a: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r>
              <a:rPr lang="en-US" dirty="0"/>
              <a:t>Lexique des normes sociales. Février 2021. Washington, D.C. : Institute for Reproductive Health, Georgetown University pour l'Agence américaine pour le développement international (USAID)</a:t>
            </a:r>
            <a:endParaRPr dirty="0"/>
          </a:p>
        </p:txBody>
      </p:sp>
    </p:spTree>
    <p:extLst>
      <p:ext uri="{BB962C8B-B14F-4D97-AF65-F5344CB8AC3E}">
        <p14:creationId xmlns:p14="http://schemas.microsoft.com/office/powerpoint/2010/main" val="12025140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8" name="Google Shape;1118;p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Par leur nature, les interventions de changement de normes peuvent, du moins au début, susciter l'opposition de la communauté. Ce qui se passe pendant un projet pilote suit souvent l'intervention de changement de norme lorsqu'elle est mise à l'échelle. Le suivi du projet par les nouvelles organisations d'utilisateurs doit donc tenir compte de ces développements afin de pouvoir les gérer et les atténuer.</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Exemple : Une intervention de changement de normes peut inclure une composante sur le programme de vie familiale des adolescents et enseigner non seulement la santé reproductive et la planification familiale mais aussi le droit des adolescents à ces informations. En particulier lorsqu'une intervention visant à faire évoluer les normes commence à être appliquée dans une communauté, l'enseignement de tels sujets peut susciter l'opposition des parents ou des chefs religieux, qui craignent que ces connaissances ne conduisent à des expériences sexuelles.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La façon dont un projet réagit à l'opposition de la communauté déterminera si la communauté accepte ou non l'effort d'intervention de changement de normes et y adhère.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Les projets doivent s'attendre à une opposition et avoir un plan pour réagir à l'émergence de cette opposition. Est-il de la responsabilité du projet de gérer l'opposition ? La gestion doit-elle être assurée par les structures institutionnelles locales ? Il y a des choix à faire.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Parfois, les communautés vont dans l'autre sens et adoptent une nouvelle idée, qui se manifeste, par exemple, par des déclarations publiques. Encore une fois, il est important de savoir clairement où se situent les responsabilités du projet pour soutenir un changement positif lors de la mise en œuvre d'une intervention de changement de normes.</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Le personnel du projet doit réagir et doit être guidé par la pensée éthique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La réflexion éthique est le « processus d'analyse et de compréhension de multiples variables connectées dans un contexte changeant ET l'application de valeurs éthiques pour faire des choix responsables. Elle exige de faire le travail nécessaire pour comprendre clairement les questions avant de prendre des décisions ou d'entreprendre des actions qui sont éthiques ». (Thornton, 2019)</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Références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2200" b="0" i="0" dirty="0">
                <a:latin typeface="Helvetica Neue"/>
                <a:ea typeface="Helvetica Neue"/>
                <a:cs typeface="Helvetica Neue"/>
                <a:sym typeface="Helvetica Neue"/>
              </a:rPr>
              <a:t>Thornton, L. F. (2019, July 31). The complexity of ethical thinking and decision making (Part 1). </a:t>
            </a:r>
            <a:r>
              <a:rPr lang="en-US" sz="2200" b="0" i="1" dirty="0">
                <a:latin typeface="Helvetica Neue"/>
                <a:ea typeface="Helvetica Neue"/>
                <a:cs typeface="Helvetica Neue"/>
                <a:sym typeface="Helvetica Neue"/>
              </a:rPr>
              <a:t>Leading in Context</a:t>
            </a:r>
            <a:r>
              <a:rPr lang="en-US" sz="2200" b="0" i="0" dirty="0">
                <a:latin typeface="Helvetica Neue"/>
                <a:ea typeface="Helvetica Neue"/>
                <a:cs typeface="Helvetica Neue"/>
                <a:sym typeface="Helvetica Neue"/>
              </a:rPr>
              <a:t>. </a:t>
            </a:r>
            <a:r>
              <a:rPr lang="en-US" sz="2200" b="0" i="0" u="sng" strike="noStrike" dirty="0">
                <a:solidFill>
                  <a:schemeClr val="hlink"/>
                </a:solidFill>
                <a:latin typeface="Helvetica Neue"/>
                <a:ea typeface="Helvetica Neue"/>
                <a:cs typeface="Helvetica Neue"/>
                <a:sym typeface="Helvetica Neue"/>
                <a:hlinkClick r:id="rId3"/>
              </a:rPr>
              <a:t>https://leadingincontext.com/2019/07/31/the-complexity-of-ethical-thinking-and-decision-making-part-1/</a:t>
            </a:r>
            <a:r>
              <a:rPr lang="en-US" sz="2200" b="0" i="0" dirty="0">
                <a:latin typeface="Helvetica Neue"/>
                <a:ea typeface="Helvetica Neue"/>
                <a:cs typeface="Helvetica Neue"/>
                <a:sym typeface="Helvetica Neue"/>
              </a:rPr>
              <a:t>. </a:t>
            </a:r>
            <a:endParaRPr strike="sngStrike"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r>
              <a:rPr lang="en-US" dirty="0"/>
              <a:t> </a:t>
            </a:r>
            <a:endParaRPr dirty="0"/>
          </a:p>
        </p:txBody>
      </p:sp>
    </p:spTree>
    <p:extLst>
      <p:ext uri="{BB962C8B-B14F-4D97-AF65-F5344CB8AC3E}">
        <p14:creationId xmlns:p14="http://schemas.microsoft.com/office/powerpoint/2010/main" val="3843482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5" name="Google Shape;595;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a:t>REMARQUE POUR LE FACILITATEUR : </a:t>
            </a:r>
            <a:r>
              <a:rPr lang="en-US" b="0" dirty="0"/>
              <a:t>Cette diapositive énumère les différentes modalités qui peuvent être utilisées dans cette session pour faire participer les participants. </a:t>
            </a:r>
            <a:endParaRPr dirty="0"/>
          </a:p>
          <a:p>
            <a:pPr marL="0" lvl="0" indent="0" algn="l" rtl="0">
              <a:lnSpc>
                <a:spcPct val="117999"/>
              </a:lnSpc>
              <a:spcBef>
                <a:spcPts val="0"/>
              </a:spcBef>
              <a:spcAft>
                <a:spcPts val="0"/>
              </a:spcAft>
              <a:buNone/>
            </a:pPr>
            <a:endParaRPr b="1" dirty="0"/>
          </a:p>
          <a:p>
            <a:pPr marL="0" lvl="0" indent="0" algn="l" rtl="0">
              <a:lnSpc>
                <a:spcPct val="117999"/>
              </a:lnSpc>
              <a:spcBef>
                <a:spcPts val="0"/>
              </a:spcBef>
              <a:spcAft>
                <a:spcPts val="0"/>
              </a:spcAft>
              <a:buNone/>
            </a:pPr>
            <a:r>
              <a:rPr lang="en-US" b="1" dirty="0"/>
              <a:t>REMARQUE POUR LE PRÉSENTATEUR : </a:t>
            </a:r>
            <a:r>
              <a:rPr lang="en-US" b="0" dirty="0"/>
              <a:t>Comme c'est généralement le cas dans les webinaires, nos webinars s’appuierons sur des diapositives pour présenter le contenu essentiel de ce sujet, mais nous utiliserons également une variété d'activités pour vous faire participer aux discussions et au travail de groupe. </a:t>
            </a:r>
            <a:endParaRPr dirty="0"/>
          </a:p>
          <a:p>
            <a:pPr marL="0" lvl="0" indent="0" algn="l" rtl="0">
              <a:lnSpc>
                <a:spcPct val="117999"/>
              </a:lnSpc>
              <a:spcBef>
                <a:spcPts val="0"/>
              </a:spcBef>
              <a:spcAft>
                <a:spcPts val="0"/>
              </a:spcAft>
              <a:buNone/>
            </a:pPr>
            <a:endParaRPr b="0" dirty="0"/>
          </a:p>
          <a:p>
            <a:pPr marL="0" lvl="0" indent="0" algn="l" rtl="0">
              <a:lnSpc>
                <a:spcPct val="117999"/>
              </a:lnSpc>
              <a:spcBef>
                <a:spcPts val="0"/>
              </a:spcBef>
              <a:spcAft>
                <a:spcPts val="0"/>
              </a:spcAft>
              <a:buNone/>
            </a:pPr>
            <a:r>
              <a:rPr lang="en-US" sz="1800" dirty="0">
                <a:latin typeface="Calibri"/>
                <a:ea typeface="Calibri"/>
                <a:cs typeface="Calibri"/>
                <a:sym typeface="Calibri"/>
              </a:rPr>
              <a:t>Ces activités comprennent :</a:t>
            </a:r>
            <a:endParaRPr dirty="0"/>
          </a:p>
          <a:p>
            <a:pPr marL="342900" lvl="0" indent="-342900" algn="l" rtl="0">
              <a:lnSpc>
                <a:spcPct val="117999"/>
              </a:lnSpc>
              <a:spcBef>
                <a:spcPts val="800"/>
              </a:spcBef>
              <a:spcAft>
                <a:spcPts val="0"/>
              </a:spcAft>
              <a:buSzPts val="1800"/>
              <a:buFont typeface="Arial"/>
              <a:buChar char="•"/>
            </a:pPr>
            <a:r>
              <a:rPr lang="en-US" sz="1800" dirty="0">
                <a:latin typeface="Calibri"/>
                <a:ea typeface="Calibri"/>
                <a:cs typeface="Calibri"/>
                <a:sym typeface="Calibri"/>
              </a:rPr>
              <a:t>Utilisation de la boîte de discussion pour noter des questions et des commentaires.</a:t>
            </a:r>
            <a:endParaRPr dirty="0"/>
          </a:p>
          <a:p>
            <a:pPr marL="342900" lvl="0" indent="-342900" algn="l" rtl="0">
              <a:lnSpc>
                <a:spcPct val="117999"/>
              </a:lnSpc>
              <a:spcBef>
                <a:spcPts val="0"/>
              </a:spcBef>
              <a:spcAft>
                <a:spcPts val="0"/>
              </a:spcAft>
              <a:buSzPts val="1800"/>
              <a:buFont typeface="Arial"/>
              <a:buChar char="•"/>
            </a:pPr>
            <a:r>
              <a:rPr lang="en-US" sz="1800" dirty="0">
                <a:latin typeface="Calibri"/>
                <a:ea typeface="Calibri"/>
                <a:cs typeface="Calibri"/>
                <a:sym typeface="Calibri"/>
              </a:rPr>
              <a:t>Nous ferons des pauses pour vous poser des questions, ouvrir le micro pour une discussion ouverte ou vous demander de répondre à des questions via un sondage que nous projetterons sur l'écran.</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Le travail de groupe qui se déroulera dans des salles de réunions où de petites équipes pourront travailler conjointement sur une feuille Google ou partager des contributions sur un tableau blanc</a:t>
            </a:r>
            <a:endParaRPr b="0" dirty="0"/>
          </a:p>
        </p:txBody>
      </p:sp>
    </p:spTree>
    <p:extLst>
      <p:ext uri="{BB962C8B-B14F-4D97-AF65-F5344CB8AC3E}">
        <p14:creationId xmlns:p14="http://schemas.microsoft.com/office/powerpoint/2010/main" val="24910923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27" name="Google Shape;1127;p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a:t>
            </a:r>
            <a:r>
              <a:rPr lang="en-US" b="1" dirty="0"/>
              <a:t>:</a:t>
            </a:r>
            <a:endParaRPr dirty="0"/>
          </a:p>
          <a:p>
            <a:pPr marL="0" lvl="0" indent="0" algn="l" rtl="0">
              <a:lnSpc>
                <a:spcPct val="117999"/>
              </a:lnSpc>
              <a:spcBef>
                <a:spcPts val="0"/>
              </a:spcBef>
              <a:spcAft>
                <a:spcPts val="0"/>
              </a:spcAft>
              <a:buNone/>
            </a:pPr>
            <a:endParaRPr dirty="0"/>
          </a:p>
          <a:p>
            <a:pPr marL="0" marR="0" lvl="0" indent="0" algn="l" rtl="0">
              <a:lnSpc>
                <a:spcPct val="117999"/>
              </a:lnSpc>
              <a:spcBef>
                <a:spcPts val="0"/>
              </a:spcBef>
              <a:spcAft>
                <a:spcPts val="0"/>
              </a:spcAft>
              <a:buNone/>
            </a:pPr>
            <a:r>
              <a:rPr lang="en-US" sz="1800" dirty="0">
                <a:latin typeface="Calibri"/>
                <a:ea typeface="Calibri"/>
                <a:cs typeface="Calibri"/>
                <a:sym typeface="Calibri"/>
              </a:rPr>
              <a:t>Lors de la mise à l'échelle, même après que l'efficacité ait été documentée dans un effort pilote, il est important de maintenir une perspective systémique de l'évaluation. Par définition, la plupart des interventions de changement de normes travaillent à plusieurs niveaux du cadre écologique et recherchent le changement à différents niveaux, et pas seulement au niveau individuel.</a:t>
            </a:r>
            <a:endParaRPr dirty="0"/>
          </a:p>
          <a:p>
            <a:pPr marL="0" marR="0" lvl="0" indent="0" algn="l" rtl="0">
              <a:lnSpc>
                <a:spcPct val="117999"/>
              </a:lnSpc>
              <a:spcBef>
                <a:spcPts val="800"/>
              </a:spcBef>
              <a:spcAft>
                <a:spcPts val="0"/>
              </a:spcAft>
              <a:buNone/>
            </a:pPr>
            <a:endParaRPr sz="1800" dirty="0">
              <a:latin typeface="Calibri"/>
              <a:ea typeface="Calibri"/>
              <a:cs typeface="Calibri"/>
              <a:sym typeface="Calibri"/>
            </a:endParaRPr>
          </a:p>
          <a:p>
            <a:pPr marL="0" marR="0" lvl="0" indent="0" algn="l" rtl="0">
              <a:lnSpc>
                <a:spcPct val="117999"/>
              </a:lnSpc>
              <a:spcBef>
                <a:spcPts val="800"/>
              </a:spcBef>
              <a:spcAft>
                <a:spcPts val="0"/>
              </a:spcAft>
              <a:buNone/>
            </a:pPr>
            <a:r>
              <a:rPr lang="en-US" sz="1800" dirty="0">
                <a:latin typeface="Calibri"/>
                <a:ea typeface="Calibri"/>
                <a:cs typeface="Calibri"/>
                <a:sym typeface="Calibri"/>
              </a:rPr>
              <a:t>Bien qu'une évaluation complète de l'impact ne soit pas nécessaire pour la mise à l'échelle dans un nouveau contexte, il est essentiel de vérifier les résultats obtenus dans un environnement plus large, en particulier la façon dont les normes changent au niveau communautaire pendant la mise à l'échelle. </a:t>
            </a:r>
            <a:endParaRPr dirty="0"/>
          </a:p>
          <a:p>
            <a:pPr marL="0" marR="0" lvl="0" indent="0" algn="l" rtl="0">
              <a:lnSpc>
                <a:spcPct val="117999"/>
              </a:lnSpc>
              <a:spcBef>
                <a:spcPts val="800"/>
              </a:spcBef>
              <a:spcAft>
                <a:spcPts val="0"/>
              </a:spcAft>
              <a:buNone/>
            </a:pPr>
            <a:endParaRPr sz="1800" dirty="0">
              <a:latin typeface="Calibri"/>
              <a:ea typeface="Calibri"/>
              <a:cs typeface="Calibri"/>
              <a:sym typeface="Calibri"/>
            </a:endParaRPr>
          </a:p>
          <a:p>
            <a:pPr marL="0" marR="0" lvl="0" indent="0" algn="l" rtl="0">
              <a:lnSpc>
                <a:spcPct val="117999"/>
              </a:lnSpc>
              <a:spcBef>
                <a:spcPts val="800"/>
              </a:spcBef>
              <a:spcAft>
                <a:spcPts val="0"/>
              </a:spcAft>
              <a:buNone/>
            </a:pPr>
            <a:r>
              <a:rPr lang="en-US" sz="1800" dirty="0">
                <a:latin typeface="Calibri"/>
                <a:ea typeface="Calibri"/>
                <a:cs typeface="Calibri"/>
                <a:sym typeface="Calibri"/>
              </a:rPr>
              <a:t>Rappelez-vous également la diapositive précédente sur les objectifs de la mise à l'échelle : le point final d'une intervention ne correspond pas nécessairement au point de non-retour d'un changement de normes. Par conséquent, l'évaluation des efforts de mise à l'échelle devrait viser à évaluer le niveau de changement normatif qui s'est produit. </a:t>
            </a:r>
            <a:endParaRPr dirty="0"/>
          </a:p>
        </p:txBody>
      </p:sp>
    </p:spTree>
    <p:extLst>
      <p:ext uri="{BB962C8B-B14F-4D97-AF65-F5344CB8AC3E}">
        <p14:creationId xmlns:p14="http://schemas.microsoft.com/office/powerpoint/2010/main" val="33867528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37" name="Google Shape;1137;p5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27735930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3" name="Google Shape;1143;p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800"/>
              <a:buFont typeface="Arial"/>
              <a:buNone/>
            </a:pPr>
            <a:r>
              <a:rPr lang="en-US" sz="1800" b="1" dirty="0">
                <a:latin typeface="Calibri"/>
                <a:ea typeface="Calibri"/>
                <a:cs typeface="Calibri"/>
                <a:sym typeface="Calibri"/>
              </a:rPr>
              <a:t>REMARQUES POUR LE FACILITATEUR </a:t>
            </a:r>
            <a:r>
              <a:rPr lang="en-US" sz="5100" b="1" i="0" u="none" strike="noStrike" cap="none" dirty="0">
                <a:solidFill>
                  <a:srgbClr val="595959"/>
                </a:solidFill>
                <a:latin typeface="Gill Sans"/>
                <a:ea typeface="Gill Sans"/>
                <a:cs typeface="Gill Sans"/>
                <a:sym typeface="Gill Sans"/>
              </a:rPr>
              <a:t>:</a:t>
            </a:r>
            <a:endParaRPr dirty="0"/>
          </a:p>
          <a:p>
            <a:pPr marL="457200" lvl="0" indent="0" algn="l" rtl="0">
              <a:lnSpc>
                <a:spcPct val="117999"/>
              </a:lnSpc>
              <a:spcBef>
                <a:spcPts val="0"/>
              </a:spcBef>
              <a:spcAft>
                <a:spcPts val="0"/>
              </a:spcAft>
              <a:buNone/>
            </a:pPr>
            <a:r>
              <a:rPr lang="en-US" sz="1800" dirty="0">
                <a:latin typeface="Calibri"/>
                <a:ea typeface="Calibri"/>
                <a:cs typeface="Calibri"/>
                <a:sym typeface="Calibri"/>
              </a:rPr>
              <a:t>Pour conclure cette session sur la mise à l'échelle, nous revenons sur les décisions à prendre ou à ne pas prendre concernant la mise à l'échelle. Comme indiqué précédemment, le premier point de décision se situe à la fin du pilotage. Mais ce n'est pas le seul moment où il faut penser aux décisions de passage ou d'arrêt. Le passage à l'échelle dépend de nombreux facteurs, notamment :</a:t>
            </a:r>
            <a:endParaRPr sz="1800" dirty="0">
              <a:latin typeface="Calibri"/>
              <a:ea typeface="Calibri"/>
              <a:cs typeface="Calibri"/>
              <a:sym typeface="Calibri"/>
            </a:endParaRPr>
          </a:p>
          <a:p>
            <a:pPr marL="457200" lvl="0" indent="0" algn="l" rtl="0">
              <a:lnSpc>
                <a:spcPct val="117999"/>
              </a:lnSpc>
              <a:spcBef>
                <a:spcPts val="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457200" lvl="0" indent="0" algn="l" rtl="0">
              <a:lnSpc>
                <a:spcPct val="117999"/>
              </a:lnSpc>
              <a:spcBef>
                <a:spcPts val="0"/>
              </a:spcBef>
              <a:spcAft>
                <a:spcPts val="0"/>
              </a:spcAft>
              <a:buNone/>
            </a:pPr>
            <a:r>
              <a:rPr lang="en-US" sz="1800" dirty="0">
                <a:latin typeface="Calibri"/>
                <a:ea typeface="Calibri"/>
                <a:cs typeface="Calibri"/>
                <a:sym typeface="Calibri"/>
              </a:rPr>
              <a:t>1. Si l'intervention de changement de norme peut être bien adaptée à un nouveau contexte. Parfois, un autre type d'intervention peut être plus approprié. Par exemple, une intervention de changement de normes qui fonctionne très efficacement dans les milieux ruraux peut ne pas être adaptée aux milieux urbains où le contexte et les structures sociales sont si différents. </a:t>
            </a:r>
            <a:endParaRPr sz="1800" dirty="0">
              <a:latin typeface="Calibri"/>
              <a:ea typeface="Calibri"/>
              <a:cs typeface="Calibri"/>
              <a:sym typeface="Calibri"/>
            </a:endParaRPr>
          </a:p>
          <a:p>
            <a:pPr marL="457200" lvl="0" indent="0" algn="l" rtl="0">
              <a:lnSpc>
                <a:spcPct val="117999"/>
              </a:lnSpc>
              <a:spcBef>
                <a:spcPts val="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457200" lvl="0" indent="0" algn="l" rtl="0">
              <a:lnSpc>
                <a:spcPct val="117999"/>
              </a:lnSpc>
              <a:spcBef>
                <a:spcPts val="0"/>
              </a:spcBef>
              <a:spcAft>
                <a:spcPts val="0"/>
              </a:spcAft>
              <a:buNone/>
            </a:pPr>
            <a:r>
              <a:rPr lang="en-US" sz="1800" dirty="0">
                <a:latin typeface="Calibri"/>
                <a:ea typeface="Calibri"/>
                <a:cs typeface="Calibri"/>
                <a:sym typeface="Calibri"/>
              </a:rPr>
              <a:t>2. Les nouvelles organisations d'utilisateurs sont-elles adaptées à la mise en œuvre de l'intervention de changement de normes ? Vous pouvez vouloir élargir l'intervention à une nouvelle région, mais celle-ci ne dispose pas d'organisations d'utilisateurs ayant les mêmes valeurs et l'expertise nécessaires pour mettre en œuvre l'intervention de changement de normes. Par exemple, une intervention de changement de normes proposée par des ONG spécialisées dans les actions de la société civile peut ne pas être bien transférée dans des contextes où la société civile est peu développée.  </a:t>
            </a:r>
            <a:endParaRPr sz="1800" dirty="0">
              <a:latin typeface="Calibri"/>
              <a:ea typeface="Calibri"/>
              <a:cs typeface="Calibri"/>
              <a:sym typeface="Calibri"/>
            </a:endParaRPr>
          </a:p>
          <a:p>
            <a:pPr marL="457200" lvl="0" indent="0" algn="l" rtl="0">
              <a:lnSpc>
                <a:spcPct val="117999"/>
              </a:lnSpc>
              <a:spcBef>
                <a:spcPts val="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457200" lvl="0" indent="0" algn="l" rtl="0">
              <a:lnSpc>
                <a:spcPct val="117999"/>
              </a:lnSpc>
              <a:spcBef>
                <a:spcPts val="0"/>
              </a:spcBef>
              <a:spcAft>
                <a:spcPts val="0"/>
              </a:spcAft>
              <a:buNone/>
            </a:pPr>
            <a:r>
              <a:rPr lang="en-US" sz="1800" dirty="0">
                <a:latin typeface="Calibri"/>
                <a:ea typeface="Calibri"/>
                <a:cs typeface="Calibri"/>
                <a:sym typeface="Calibri"/>
              </a:rPr>
              <a:t>3. Les nouvelles communautés sont-elles prêtes à s'engager dans un processus d'intervention de changement de normes ? Il arrive que les communautés ne soient pas disposées ou en mesure de s'engager dans une intervention de changement de normes. Par exemple, une intervention de changement de normes axée sur l'engagement de la communauté dans une série d'activités peut ne pas fonctionner dans un nouveau contexte où un conflit ou une catastrophe environnementale se déroule et où les communautés sont plus axées sur la survie pour le moment.</a:t>
            </a:r>
            <a:endParaRPr sz="1800" dirty="0">
              <a:latin typeface="Calibri"/>
              <a:ea typeface="Calibri"/>
              <a:cs typeface="Calibri"/>
              <a:sym typeface="Calibri"/>
            </a:endParaRPr>
          </a:p>
          <a:p>
            <a:pPr marL="457200" lvl="0" indent="0" algn="l" rtl="0">
              <a:lnSpc>
                <a:spcPct val="117999"/>
              </a:lnSpc>
              <a:spcBef>
                <a:spcPts val="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Ensuite, nous allons prendre 15 minutes pour faire une série rapide d'études de cas « à l'échelle ou non »</a:t>
            </a:r>
            <a:endParaRPr sz="5100" b="0" i="0" u="none" strike="noStrike" cap="none" dirty="0">
              <a:solidFill>
                <a:srgbClr val="595959"/>
              </a:solidFill>
              <a:latin typeface="Gill Sans"/>
              <a:ea typeface="Gill Sans"/>
              <a:cs typeface="Gill Sans"/>
              <a:sym typeface="Gill Sans"/>
            </a:endParaRPr>
          </a:p>
        </p:txBody>
      </p:sp>
      <p:sp>
        <p:nvSpPr>
          <p:cNvPr id="1144" name="Google Shape;1144;p5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52</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175169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2" name="Google Shape;1152;p5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400" b="1" dirty="0">
                <a:latin typeface="Calibri"/>
                <a:ea typeface="Calibri"/>
                <a:cs typeface="Calibri"/>
                <a:sym typeface="Calibri"/>
              </a:rPr>
              <a:t>REMARQUE  POUR LE PRÉSENTATEUR  </a:t>
            </a:r>
            <a:r>
              <a:rPr lang="en-US" b="1" dirty="0"/>
              <a:t>: </a:t>
            </a:r>
            <a:endParaRPr dirty="0"/>
          </a:p>
          <a:p>
            <a:pPr marL="0" lvl="0" indent="0" algn="l" rtl="0">
              <a:lnSpc>
                <a:spcPct val="117999"/>
              </a:lnSpc>
              <a:spcBef>
                <a:spcPts val="0"/>
              </a:spcBef>
              <a:spcAft>
                <a:spcPts val="0"/>
              </a:spcAft>
              <a:buNone/>
            </a:pPr>
            <a:r>
              <a:rPr lang="en-US" dirty="0"/>
              <a:t>Cet exercice utilisant des études de cas permet aux participants de réfléchir aux conditions dans lesquelles la mise à l'échelle doit se faire ou non, renforçant ainsi l'idée que toute intervention de changement de norme ne doit pas être mise à l'échelle partout. Assurez-vous que les participants comprennent qu'il s'agit d'un aperçu rapide et de haut niveau de la mise à l'échelle d'une innovation-intervention de changement de norme et qu'ils ne doivent pas trop se perdre dans les détails. </a:t>
            </a: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r>
              <a:rPr lang="en-US" dirty="0"/>
              <a:t>Processus :</a:t>
            </a:r>
            <a:endParaRPr dirty="0"/>
          </a:p>
          <a:p>
            <a:pPr marL="0" lvl="0" indent="0" algn="l" rtl="0">
              <a:lnSpc>
                <a:spcPct val="117999"/>
              </a:lnSpc>
              <a:spcBef>
                <a:spcPts val="0"/>
              </a:spcBef>
              <a:spcAft>
                <a:spcPts val="0"/>
              </a:spcAft>
              <a:buNone/>
            </a:pPr>
            <a:r>
              <a:rPr lang="en-US" dirty="0"/>
              <a:t>Discussion de groupe : Organisez trois groupes et répartissez-les dans des salles séparées.</a:t>
            </a:r>
            <a:endParaRPr dirty="0"/>
          </a:p>
          <a:p>
            <a:pPr marL="0" lvl="0" indent="0" algn="l" rtl="0">
              <a:lnSpc>
                <a:spcPct val="117999"/>
              </a:lnSpc>
              <a:spcBef>
                <a:spcPts val="0"/>
              </a:spcBef>
              <a:spcAft>
                <a:spcPts val="0"/>
              </a:spcAft>
              <a:buNone/>
            </a:pPr>
            <a:r>
              <a:rPr lang="en-US" dirty="0"/>
              <a:t>Dites aux participants de se référer à leur polycopié contenant un bref aperçu du projet (y compris les résultats du pilote). Demandez-leur de répondre aux deux questions vertes (devraient-ils poursuivre ou non). Chaque groupe doit choisir un preneur de notes. Laissez-leur 15 minutes pour discuter. </a:t>
            </a:r>
            <a:endParaRPr dirty="0"/>
          </a:p>
          <a:p>
            <a:pPr marL="0" lvl="0" indent="0" algn="l" rtl="0">
              <a:lnSpc>
                <a:spcPct val="117999"/>
              </a:lnSpc>
              <a:spcBef>
                <a:spcPts val="0"/>
              </a:spcBef>
              <a:spcAft>
                <a:spcPts val="0"/>
              </a:spcAft>
              <a:buNone/>
            </a:pPr>
            <a:r>
              <a:rPr lang="en-US" dirty="0"/>
              <a:t>En plénière, demandez aux groupes de faire un compte rendu et engagez une discussion avec tous les participants, en accordant 5 minutes par cas. </a:t>
            </a:r>
            <a:endParaRPr dirty="0"/>
          </a:p>
          <a:p>
            <a:pPr marL="0" lvl="0" indent="0" algn="l" rtl="0">
              <a:lnSpc>
                <a:spcPct val="117999"/>
              </a:lnSpc>
              <a:spcBef>
                <a:spcPts val="0"/>
              </a:spcBef>
              <a:spcAft>
                <a:spcPts val="0"/>
              </a:spcAft>
              <a:buNone/>
            </a:pPr>
            <a:r>
              <a:rPr lang="en-US" dirty="0"/>
              <a:t>Après 15 minutes, réunissez les groupes pour qu'ils partagent leur travail. Donnez à chaque groupe trois minutes pour présenter, en ouvrant le micro à un groupe à la fois.</a:t>
            </a: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r>
              <a:rPr lang="en-US" dirty="0"/>
              <a:t>REMARQUE POUR LE PRÉSENTATEUR : Le point clé est le suivant : soyez attentifs lors de la mise à l'échelle ! Faites preuve d'éthique en réfléchissant aux conditions qui permettent aux communautés de lutter contre les problèmes liés aux normes et au changement normatif pour influencer le changement de comportement.</a:t>
            </a: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r>
              <a:rPr lang="en-US" dirty="0"/>
              <a:t>RÉPONSE AU CAS :</a:t>
            </a:r>
            <a:endParaRPr dirty="0"/>
          </a:p>
          <a:p>
            <a:pPr marL="0" lvl="0" indent="0" algn="l" rtl="0">
              <a:lnSpc>
                <a:spcPct val="117999"/>
              </a:lnSpc>
              <a:spcBef>
                <a:spcPts val="0"/>
              </a:spcBef>
              <a:spcAft>
                <a:spcPts val="0"/>
              </a:spcAft>
              <a:buNone/>
            </a:pPr>
            <a:r>
              <a:rPr lang="en-US" dirty="0"/>
              <a:t>TJ- Bénin - De légers ajustements de l'intervention de changement de normes ont été effectués pour impliquer davantage les hommes et améliorer la diffusion entre les hommes et d'autres ajustements. Etant donné les résultats prometteurs du pilote, le paquet TJ adapté a été de nouveau piloté dans des conditions non pilotes avec de nouvelles organisations d'utilisateurs en tant qu'exécutants. Des résultats concrets ont été observés, et le personnel de l’intervention TJ s'est senti à l'aise pour réaliser des efforts de mise à l'échelle plus importants.</a:t>
            </a:r>
            <a:endParaRPr dirty="0"/>
          </a:p>
        </p:txBody>
      </p:sp>
    </p:spTree>
    <p:extLst>
      <p:ext uri="{BB962C8B-B14F-4D97-AF65-F5344CB8AC3E}">
        <p14:creationId xmlns:p14="http://schemas.microsoft.com/office/powerpoint/2010/main" val="13658701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8" name="Google Shape;1168;p5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a:t>REMARQUES POUR LE FACILITATEUR : </a:t>
            </a:r>
            <a:r>
              <a:rPr lang="en-US" dirty="0"/>
              <a:t>Cet exercice, qui s'appuie sur des études de cas, permet aux participants de réfléchir aux conditions dans lesquelles la mise à l'échelle doit se faire ou non, renforçant ainsi l'idée que toute intervention de changement de norme ne doit pas être mise à l'échelle partout. Assurez-vous que les participants comprennent qu'il s'agit d'un examen rapide et de haut niveau de la mise à l'échelle d'une innovation-intervention de changement de norme et qu'ils ne doivent pas trop se perdre dans les détails. </a:t>
            </a: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r>
              <a:rPr lang="en-US" dirty="0"/>
              <a:t>Processus :</a:t>
            </a:r>
            <a:endParaRPr dirty="0"/>
          </a:p>
          <a:p>
            <a:pPr marL="0" lvl="0" indent="0" algn="l" rtl="0">
              <a:lnSpc>
                <a:spcPct val="117999"/>
              </a:lnSpc>
              <a:spcBef>
                <a:spcPts val="0"/>
              </a:spcBef>
              <a:spcAft>
                <a:spcPts val="0"/>
              </a:spcAft>
              <a:buNone/>
            </a:pPr>
            <a:r>
              <a:rPr lang="en-US" dirty="0"/>
              <a:t>Discussion de groupe : Organisez trois groupes et répartissez-les dans des salles séparées.</a:t>
            </a:r>
            <a:endParaRPr dirty="0"/>
          </a:p>
          <a:p>
            <a:pPr marL="0" lvl="0" indent="0" algn="l" rtl="0">
              <a:lnSpc>
                <a:spcPct val="117999"/>
              </a:lnSpc>
              <a:spcBef>
                <a:spcPts val="0"/>
              </a:spcBef>
              <a:spcAft>
                <a:spcPts val="0"/>
              </a:spcAft>
              <a:buNone/>
            </a:pPr>
            <a:r>
              <a:rPr lang="en-US" dirty="0"/>
              <a:t>Dites aux participants de se référer à leur polycopié contenant un bref aperçu du projet (y compris les résultats du pilote). Demandez-leur de répondre aux deux questions vertes (devraient-ils poursuivre ou non). Chaque groupe doit choisir un preneur de remarques. Donnez-leur 15 minutes pour discuter. </a:t>
            </a:r>
            <a:endParaRPr dirty="0"/>
          </a:p>
          <a:p>
            <a:pPr marL="0" lvl="0" indent="0" algn="l" rtl="0">
              <a:lnSpc>
                <a:spcPct val="117999"/>
              </a:lnSpc>
              <a:spcBef>
                <a:spcPts val="0"/>
              </a:spcBef>
              <a:spcAft>
                <a:spcPts val="0"/>
              </a:spcAft>
              <a:buNone/>
            </a:pPr>
            <a:r>
              <a:rPr lang="en-US" dirty="0"/>
              <a:t>En plénière, demandez aux groupes de faire un compte rendu et engagez une discussion avec tous les participants, en accordant 5 minutes par cas. </a:t>
            </a:r>
            <a:endParaRPr dirty="0"/>
          </a:p>
          <a:p>
            <a:pPr marL="0" lvl="0" indent="0" algn="l" rtl="0">
              <a:lnSpc>
                <a:spcPct val="117999"/>
              </a:lnSpc>
              <a:spcBef>
                <a:spcPts val="0"/>
              </a:spcBef>
              <a:spcAft>
                <a:spcPts val="0"/>
              </a:spcAft>
              <a:buNone/>
            </a:pPr>
            <a:r>
              <a:rPr lang="en-US" dirty="0"/>
              <a:t>Après 15 minutes, réunissez les groupes pour qu'ils partagent leur travail. Donnez à chaque groupe trois minutes pour présenter, en ouvrant le micro à un groupe à la fois.</a:t>
            </a:r>
            <a:endParaRPr dirty="0"/>
          </a:p>
          <a:p>
            <a:pPr marL="0" marR="0" lvl="0" indent="0" algn="l" rtl="0">
              <a:lnSpc>
                <a:spcPct val="117999"/>
              </a:lnSpc>
              <a:spcBef>
                <a:spcPts val="0"/>
              </a:spcBef>
              <a:spcAft>
                <a:spcPts val="0"/>
              </a:spcAft>
              <a:buNone/>
            </a:pPr>
            <a:endParaRPr sz="2200" b="0" i="0" u="none" strike="noStrike" cap="none" dirty="0">
              <a:solidFill>
                <a:srgbClr val="000000"/>
              </a:solidFill>
              <a:latin typeface="Helvetica Neue"/>
              <a:ea typeface="Helvetica Neue"/>
              <a:cs typeface="Helvetica Neue"/>
              <a:sym typeface="Helvetica Neue"/>
            </a:endParaRPr>
          </a:p>
          <a:p>
            <a:pPr marL="0" marR="0" lvl="0" indent="0" algn="l" rtl="0">
              <a:lnSpc>
                <a:spcPct val="117999"/>
              </a:lnSpc>
              <a:spcBef>
                <a:spcPts val="0"/>
              </a:spcBef>
              <a:spcAft>
                <a:spcPts val="0"/>
              </a:spcAft>
              <a:buSzPts val="2200"/>
              <a:buFont typeface="Helvetica Neue"/>
              <a:buNone/>
            </a:pPr>
            <a:endParaRPr sz="2200" b="0" i="0" u="none" strike="noStrike" cap="none" dirty="0">
              <a:solidFill>
                <a:srgbClr val="000000"/>
              </a:solidFill>
              <a:latin typeface="Helvetica Neue"/>
              <a:ea typeface="Helvetica Neue"/>
              <a:cs typeface="Helvetica Neue"/>
              <a:sym typeface="Helvetica Neue"/>
            </a:endParaRPr>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Soyez attentifs lors de la mise à l'échelle ! Faites preuve d'éthique en réfléchissant aux conditions qui permettent aux communautés de lutter contre les problèmes liés aux normes et au changement normatif pour influencer le changement de comportement.</a:t>
            </a: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r>
              <a:rPr lang="en-US" sz="1800" b="1"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b="1" dirty="0">
                <a:latin typeface="Calibri"/>
                <a:ea typeface="Calibri"/>
                <a:cs typeface="Calibri"/>
                <a:sym typeface="Calibri"/>
              </a:rPr>
              <a:t>RÉPONSE AU CAS :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b="1" dirty="0">
                <a:latin typeface="Calibri"/>
                <a:ea typeface="Calibri"/>
                <a:cs typeface="Calibri"/>
                <a:sym typeface="Calibri"/>
              </a:rPr>
              <a:t>Abandon de l'excision - Kenya : </a:t>
            </a:r>
            <a:r>
              <a:rPr lang="en-US" sz="1800" dirty="0">
                <a:latin typeface="Calibri"/>
                <a:ea typeface="Calibri"/>
                <a:cs typeface="Calibri"/>
                <a:sym typeface="Calibri"/>
              </a:rPr>
              <a:t>Le passage à l'échelle ne doit se faire que si les camps ont des populations stables avec des structures sociales stables. Les camps qui accueillent des populations de réfugiés transitoires ne doivent pas s'engager dans cette intervention de changement de normes, car ils risquent de faire plus de mal que de bien. Dans les camps où la plupart des gens restent six mois ou moins avant de repartir, il n'y a pas assez de temps pour que les gens s'engagent normativement sur le sujet très sensible de l'excision.</a:t>
            </a:r>
            <a:endParaRPr sz="1800" dirty="0">
              <a:latin typeface="Calibri"/>
              <a:ea typeface="Calibri"/>
              <a:cs typeface="Calibri"/>
              <a:sym typeface="Calibri"/>
            </a:endParaRPr>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12684929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2" name="Google Shape;1182;p5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a:t>REMARQUES POUR LE FACILITATEUR : </a:t>
            </a:r>
            <a:r>
              <a:rPr lang="en-US" b="0" dirty="0"/>
              <a:t>Cet exercice utilisant des études de cas permet aux participants de réfléchir aux conditions dans lesquelles le passage à l'échelle doit se faire ou non, renforçant ainsi l'idée que toutes les interventions de changement de normes ne doivent pas être mises à l'échelle partout. Assurez-vous que les participants comprennent qu'il s'agit d'un aperçu rapide et de haut niveau de la mise à l'échelle d'une innovation en matière de changement de normes. et qu'ils ne doivent pas trop se  perdre dans les détails. </a:t>
            </a:r>
            <a:endParaRPr dirty="0"/>
          </a:p>
          <a:p>
            <a:pPr marL="0" lvl="0" indent="0" algn="l" rtl="0">
              <a:lnSpc>
                <a:spcPct val="117999"/>
              </a:lnSpc>
              <a:spcBef>
                <a:spcPts val="0"/>
              </a:spcBef>
              <a:spcAft>
                <a:spcPts val="0"/>
              </a:spcAft>
              <a:buNone/>
            </a:pPr>
            <a:endParaRPr b="0" dirty="0"/>
          </a:p>
          <a:p>
            <a:pPr marL="0" lvl="0" indent="0" algn="l" rtl="0">
              <a:lnSpc>
                <a:spcPct val="117999"/>
              </a:lnSpc>
              <a:spcBef>
                <a:spcPts val="0"/>
              </a:spcBef>
              <a:spcAft>
                <a:spcPts val="0"/>
              </a:spcAft>
              <a:buNone/>
            </a:pPr>
            <a:endParaRPr b="0" dirty="0"/>
          </a:p>
          <a:p>
            <a:pPr marL="0" lvl="0" indent="0" algn="l" rtl="0">
              <a:lnSpc>
                <a:spcPct val="117999"/>
              </a:lnSpc>
              <a:spcBef>
                <a:spcPts val="0"/>
              </a:spcBef>
              <a:spcAft>
                <a:spcPts val="0"/>
              </a:spcAft>
              <a:buNone/>
            </a:pPr>
            <a:r>
              <a:rPr lang="en-US" b="0" dirty="0"/>
              <a:t>Processus :</a:t>
            </a:r>
            <a:endParaRPr dirty="0"/>
          </a:p>
          <a:p>
            <a:pPr marL="0" lvl="0" indent="0" algn="l" rtl="0">
              <a:lnSpc>
                <a:spcPct val="117999"/>
              </a:lnSpc>
              <a:spcBef>
                <a:spcPts val="0"/>
              </a:spcBef>
              <a:spcAft>
                <a:spcPts val="0"/>
              </a:spcAft>
              <a:buNone/>
            </a:pPr>
            <a:r>
              <a:rPr lang="en-US" b="0" dirty="0"/>
              <a:t>Discussion de groupe : Organisez trois groupes et répartissez-les dans des salles séparées.</a:t>
            </a:r>
            <a:endParaRPr dirty="0"/>
          </a:p>
          <a:p>
            <a:pPr marL="0" lvl="0" indent="0" algn="l" rtl="0">
              <a:lnSpc>
                <a:spcPct val="117999"/>
              </a:lnSpc>
              <a:spcBef>
                <a:spcPts val="0"/>
              </a:spcBef>
              <a:spcAft>
                <a:spcPts val="0"/>
              </a:spcAft>
              <a:buNone/>
            </a:pPr>
            <a:r>
              <a:rPr lang="en-US" b="0" dirty="0"/>
              <a:t>Dites aux participants de se référer à leur polycopié contenant un bref aperçu du projet (y compris les résultats du pilote). Demandez-leur de répondre aux deux questions vertes (devraient-ils poursuivre ou non). Chaque groupe doit choisir un preneur de notes. Laissez-leur 15 minutes pour discuter. </a:t>
            </a:r>
            <a:endParaRPr dirty="0"/>
          </a:p>
          <a:p>
            <a:pPr marL="0" lvl="0" indent="0" algn="l" rtl="0">
              <a:lnSpc>
                <a:spcPct val="117999"/>
              </a:lnSpc>
              <a:spcBef>
                <a:spcPts val="0"/>
              </a:spcBef>
              <a:spcAft>
                <a:spcPts val="0"/>
              </a:spcAft>
              <a:buNone/>
            </a:pPr>
            <a:r>
              <a:rPr lang="en-US" b="0" dirty="0"/>
              <a:t>En plénière, demandez aux groupes de faire un compte rendu et engagez une discussion avec tous les participants, en accordant 5 minutes par cas. </a:t>
            </a:r>
            <a:endParaRPr dirty="0"/>
          </a:p>
          <a:p>
            <a:pPr marL="0" lvl="0" indent="0" algn="l" rtl="0">
              <a:lnSpc>
                <a:spcPct val="117999"/>
              </a:lnSpc>
              <a:spcBef>
                <a:spcPts val="0"/>
              </a:spcBef>
              <a:spcAft>
                <a:spcPts val="0"/>
              </a:spcAft>
              <a:buNone/>
            </a:pPr>
            <a:r>
              <a:rPr lang="en-US" b="0" dirty="0"/>
              <a:t>Après 15 minutes, réunissez les groupes pour qu'ils partagent leur travail. Donnez à chaque groupe trois minutes pour présenter, en ouvrant le micro à un groupe à la fois.</a:t>
            </a:r>
            <a:endParaRPr dirty="0"/>
          </a:p>
          <a:p>
            <a:pPr marL="0" lvl="0" indent="0" algn="l" rtl="0">
              <a:lnSpc>
                <a:spcPct val="117999"/>
              </a:lnSpc>
              <a:spcBef>
                <a:spcPts val="0"/>
              </a:spcBef>
              <a:spcAft>
                <a:spcPts val="0"/>
              </a:spcAft>
              <a:buNone/>
            </a:pPr>
            <a:endParaRPr b="1" dirty="0"/>
          </a:p>
          <a:p>
            <a:pPr marL="0" lvl="0" indent="0" algn="l" rtl="0">
              <a:lnSpc>
                <a:spcPct val="117999"/>
              </a:lnSpc>
              <a:spcBef>
                <a:spcPts val="0"/>
              </a:spcBef>
              <a:spcAft>
                <a:spcPts val="0"/>
              </a:spcAft>
              <a:buNone/>
            </a:pPr>
            <a:r>
              <a:rPr lang="en-US" b="1" dirty="0"/>
              <a:t>REMARQUE POUR LE PRÉSENTATEUR : </a:t>
            </a:r>
            <a:r>
              <a:rPr lang="en-US" b="0" dirty="0"/>
              <a:t>Le point clé est le suivant : soyez attentifs lors de la mise à l'échelle ! Faites preuve d'éthique en réfléchissant aux conditions qui permettent aux communautés de s'attaquer aux questions relatives aux normes et au changement normatif pour influencer le changement de comportement.</a:t>
            </a:r>
            <a:endParaRPr dirty="0"/>
          </a:p>
          <a:p>
            <a:pPr marL="0" lvl="0" indent="0" algn="l" rtl="0">
              <a:lnSpc>
                <a:spcPct val="117999"/>
              </a:lnSpc>
              <a:spcBef>
                <a:spcPts val="0"/>
              </a:spcBef>
              <a:spcAft>
                <a:spcPts val="0"/>
              </a:spcAft>
              <a:buNone/>
            </a:pPr>
            <a:endParaRPr b="0" dirty="0"/>
          </a:p>
          <a:p>
            <a:pPr marL="0" lvl="0" indent="0" algn="l" rtl="0">
              <a:lnSpc>
                <a:spcPct val="117999"/>
              </a:lnSpc>
              <a:spcBef>
                <a:spcPts val="0"/>
              </a:spcBef>
              <a:spcAft>
                <a:spcPts val="0"/>
              </a:spcAft>
              <a:buNone/>
            </a:pPr>
            <a:r>
              <a:rPr lang="en-US" b="0" dirty="0"/>
              <a:t>RÉPONSE AU CAS :</a:t>
            </a:r>
            <a:endParaRPr dirty="0"/>
          </a:p>
          <a:p>
            <a:pPr marL="0" lvl="0" indent="0" algn="l" rtl="0">
              <a:lnSpc>
                <a:spcPct val="117999"/>
              </a:lnSpc>
              <a:spcBef>
                <a:spcPts val="0"/>
              </a:spcBef>
              <a:spcAft>
                <a:spcPts val="0"/>
              </a:spcAft>
              <a:buNone/>
            </a:pPr>
            <a:endParaRPr b="0" dirty="0"/>
          </a:p>
          <a:p>
            <a:pPr marL="0" lvl="0" indent="0" algn="l" rtl="0">
              <a:lnSpc>
                <a:spcPct val="117999"/>
              </a:lnSpc>
              <a:spcBef>
                <a:spcPts val="0"/>
              </a:spcBef>
              <a:spcAft>
                <a:spcPts val="0"/>
              </a:spcAft>
              <a:buNone/>
            </a:pPr>
            <a:r>
              <a:rPr lang="en-US" b="0" dirty="0"/>
              <a:t>Les écoles des maris - Niger : Le projet a été mis à l'échelle dans de nouvelles régions, mais seulement après l'élaboration de guides  pratiques pour s'assurer que les écoles seraient mises en œuvre comme prévu et seulement sous la tutelle de l'ONG qui a développé l'approche pendant le projet pilote et qui en connaissait les subtilités. Au fur et à mesure que les écoles se sont multipliées et que la gestion de l'ONG initiale est devenue trop lourde, d'autres ONG ont été mises à contribution, toutefois elles ont été soutenues par l'ONG initiale.</a:t>
            </a:r>
            <a:endParaRPr dirty="0"/>
          </a:p>
        </p:txBody>
      </p:sp>
    </p:spTree>
    <p:extLst>
      <p:ext uri="{BB962C8B-B14F-4D97-AF65-F5344CB8AC3E}">
        <p14:creationId xmlns:p14="http://schemas.microsoft.com/office/powerpoint/2010/main" val="28574816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98" name="Google Shape;1198;p5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en-US" sz="1800" b="1" dirty="0">
                <a:latin typeface="Calibri"/>
                <a:ea typeface="Calibri"/>
                <a:cs typeface="Calibri"/>
                <a:sym typeface="Calibri"/>
              </a:rPr>
              <a:t>REMARQUE POUR LE FACILITATEUR : </a:t>
            </a:r>
            <a:r>
              <a:rPr lang="en-US" sz="1800" b="0" dirty="0">
                <a:latin typeface="Calibri"/>
                <a:ea typeface="Calibri"/>
                <a:cs typeface="Calibri"/>
                <a:sym typeface="Calibri"/>
              </a:rPr>
              <a:t>Cette activité vise à fournir une réflexion finale pour revoir les thèmes clés de cette session. Préparez une feuille Google  à partager avec les participants s'ils se rendent dans des salles séparées.</a:t>
            </a:r>
            <a:endParaRPr dirty="0"/>
          </a:p>
          <a:p>
            <a:pPr marL="0" marR="0" lvl="0" indent="0" algn="l" rtl="0">
              <a:lnSpc>
                <a:spcPct val="117999"/>
              </a:lnSpc>
              <a:spcBef>
                <a:spcPts val="800"/>
              </a:spcBef>
              <a:spcAft>
                <a:spcPts val="0"/>
              </a:spcAft>
              <a:buNone/>
            </a:pPr>
            <a:endParaRPr sz="1800" b="0" dirty="0">
              <a:latin typeface="Calibri"/>
              <a:ea typeface="Calibri"/>
              <a:cs typeface="Calibri"/>
              <a:sym typeface="Calibri"/>
            </a:endParaRPr>
          </a:p>
          <a:p>
            <a:pPr marL="0" marR="0" lvl="0" indent="0" algn="l" rtl="0">
              <a:lnSpc>
                <a:spcPct val="117999"/>
              </a:lnSpc>
              <a:spcBef>
                <a:spcPts val="800"/>
              </a:spcBef>
              <a:spcAft>
                <a:spcPts val="0"/>
              </a:spcAft>
              <a:buNone/>
            </a:pPr>
            <a:r>
              <a:rPr lang="en-US" sz="1800" b="0" dirty="0">
                <a:latin typeface="Calibri"/>
                <a:ea typeface="Calibri"/>
                <a:cs typeface="Calibri"/>
                <a:sym typeface="Calibri"/>
              </a:rPr>
              <a:t>Processus :</a:t>
            </a:r>
            <a:endParaRPr dirty="0"/>
          </a:p>
          <a:p>
            <a:pPr marL="0" marR="0" lvl="0" indent="0" algn="l" rtl="0">
              <a:lnSpc>
                <a:spcPct val="117999"/>
              </a:lnSpc>
              <a:spcBef>
                <a:spcPts val="800"/>
              </a:spcBef>
              <a:spcAft>
                <a:spcPts val="0"/>
              </a:spcAft>
              <a:buNone/>
            </a:pPr>
            <a:r>
              <a:rPr lang="en-US" sz="1800" b="0" dirty="0">
                <a:latin typeface="Calibri"/>
                <a:ea typeface="Calibri"/>
                <a:cs typeface="Calibri"/>
                <a:sym typeface="Calibri"/>
              </a:rPr>
              <a:t>En plénière ou en petits groupes, demandez aux participants de discuter des trois questions, en s'appuyant sur leurs propres expériences de projet. En petits groupes, envoyez les participants dans des salles séparées pour travailler sur l'exercice et indiquez qu'ils ont 15 minutes pour terminer l'activité. Partagez le lien vers la feuille Google.</a:t>
            </a:r>
            <a:endParaRPr dirty="0"/>
          </a:p>
          <a:p>
            <a:pPr marL="0" marR="0" lvl="0" indent="0" algn="l" rtl="0">
              <a:lnSpc>
                <a:spcPct val="117999"/>
              </a:lnSpc>
              <a:spcBef>
                <a:spcPts val="800"/>
              </a:spcBef>
              <a:spcAft>
                <a:spcPts val="0"/>
              </a:spcAft>
              <a:buNone/>
            </a:pPr>
            <a:r>
              <a:rPr lang="en-US" sz="1800" b="0" dirty="0">
                <a:latin typeface="Calibri"/>
                <a:ea typeface="Calibri"/>
                <a:cs typeface="Calibri"/>
                <a:sym typeface="Calibri"/>
              </a:rPr>
              <a:t>Le facilitateur introduit l'exercice en disant : Passons un peu de temps en petits groupes pour discuter de ces trois questions ; en pensant à vos propres expériences, réfléchissez aux questions.</a:t>
            </a:r>
            <a:endParaRPr dirty="0"/>
          </a:p>
          <a:p>
            <a:pPr marL="0" marR="0" lvl="0" indent="0" algn="l" rtl="0">
              <a:lnSpc>
                <a:spcPct val="117999"/>
              </a:lnSpc>
              <a:spcBef>
                <a:spcPts val="800"/>
              </a:spcBef>
              <a:spcAft>
                <a:spcPts val="0"/>
              </a:spcAft>
              <a:buNone/>
            </a:pPr>
            <a:r>
              <a:rPr lang="en-US" sz="1800" b="0" dirty="0">
                <a:latin typeface="Calibri"/>
                <a:ea typeface="Calibri"/>
                <a:cs typeface="Calibri"/>
                <a:sym typeface="Calibri"/>
              </a:rPr>
              <a:t>Si l'exercice est réalisé en petits groupes, ramenez les participants de leurs salles de réunion pour qu'ils partagent leurs réflexions en plénière. Animez une discussion, une question à la fois, en vous appuyant sur les réflexions des petits groupes. Ouvrez le micro pour qu'un volontaire de chaque groupe partage à son tour sa réflexion.</a:t>
            </a:r>
            <a:endParaRPr sz="1800" b="0" dirty="0">
              <a:latin typeface="Calibri"/>
              <a:ea typeface="Calibri"/>
              <a:cs typeface="Calibri"/>
              <a:sym typeface="Calibri"/>
            </a:endParaRPr>
          </a:p>
          <a:p>
            <a:pPr marL="342900" marR="0" lvl="0" indent="-228600" algn="l" rtl="0">
              <a:lnSpc>
                <a:spcPct val="117999"/>
              </a:lnSpc>
              <a:spcBef>
                <a:spcPts val="800"/>
              </a:spcBef>
              <a:spcAft>
                <a:spcPts val="0"/>
              </a:spcAft>
              <a:buSzPts val="1800"/>
              <a:buFont typeface="Courier New"/>
              <a:buNone/>
            </a:pP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b="1" dirty="0">
                <a:latin typeface="Calibri"/>
                <a:ea typeface="Calibri"/>
                <a:cs typeface="Calibri"/>
                <a:sym typeface="Calibri"/>
              </a:rPr>
              <a:t>REMARQUE POUR LE PRÉSENTATEUR : </a:t>
            </a:r>
            <a:r>
              <a:rPr lang="en-US" sz="1800" dirty="0">
                <a:latin typeface="Calibri"/>
                <a:ea typeface="Calibri"/>
                <a:cs typeface="Calibri"/>
                <a:sym typeface="Calibri"/>
              </a:rPr>
              <a:t>Le point clé est que nous nous laissons souvent prendre par les aspects techniques de la mise en œuvre durant la mise à l'échelle. En raison de leur action dans l'espace normatif, cependant, la mise à l'échelle de l'intervention de changement de norme</a:t>
            </a:r>
            <a:endParaRPr dirty="0"/>
          </a:p>
          <a:p>
            <a:pPr marL="0" lvl="0" indent="0" algn="l" rtl="0">
              <a:lnSpc>
                <a:spcPct val="117999"/>
              </a:lnSpc>
              <a:spcBef>
                <a:spcPts val="0"/>
              </a:spcBef>
              <a:spcAft>
                <a:spcPts val="0"/>
              </a:spcAft>
              <a:buNone/>
            </a:pPr>
            <a:r>
              <a:rPr lang="en-US" sz="1800" dirty="0">
                <a:latin typeface="Calibri"/>
                <a:ea typeface="Calibri"/>
                <a:cs typeface="Calibri"/>
                <a:sym typeface="Calibri"/>
              </a:rPr>
              <a:t> nous oblige à penser plus largement à l'adaptation, à la gestion des risques et à la gestion de l'intervention de changement de norme d’une manière différente des autres interventions de  CSC. </a:t>
            </a:r>
            <a:endParaRPr dirty="0"/>
          </a:p>
        </p:txBody>
      </p:sp>
    </p:spTree>
    <p:extLst>
      <p:ext uri="{BB962C8B-B14F-4D97-AF65-F5344CB8AC3E}">
        <p14:creationId xmlns:p14="http://schemas.microsoft.com/office/powerpoint/2010/main" val="371019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3" name="Google Shape;1213;p5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b="1" dirty="0">
                <a:latin typeface="Calibri"/>
                <a:ea typeface="Calibri"/>
                <a:cs typeface="Calibri"/>
                <a:sym typeface="Calibri"/>
              </a:rPr>
              <a:t>REMARQUE  POUR LE PRÉSENTATEUR :</a:t>
            </a:r>
            <a:endParaRPr sz="1800" dirty="0">
              <a:latin typeface="Calibri"/>
              <a:ea typeface="Calibri"/>
              <a:cs typeface="Calibri"/>
              <a:sym typeface="Calibri"/>
            </a:endParaRPr>
          </a:p>
          <a:p>
            <a:pPr marL="342900" lvl="0" indent="-342900" algn="l" rtl="0">
              <a:lnSpc>
                <a:spcPct val="117999"/>
              </a:lnSpc>
              <a:spcBef>
                <a:spcPts val="800"/>
              </a:spcBef>
              <a:spcAft>
                <a:spcPts val="0"/>
              </a:spcAft>
              <a:buSzPts val="1800"/>
              <a:buFont typeface="Arial"/>
              <a:buChar char="•"/>
            </a:pPr>
            <a:r>
              <a:rPr lang="en-US" sz="1800" dirty="0">
                <a:latin typeface="Calibri"/>
                <a:ea typeface="Calibri"/>
                <a:cs typeface="Calibri"/>
                <a:sym typeface="Calibri"/>
              </a:rPr>
              <a:t>La mise à l'échelle est un processus planifié pour étendre une intervention de changement de normes testée à de nouvelles zones, de nouvelles communautés, et pour créer des politiques de soutien et des directives de programme, afin d'augmenter l'impact du CSC à l'échelle.</a:t>
            </a:r>
            <a:endParaRPr sz="1800" dirty="0">
              <a:latin typeface="Calibri"/>
              <a:ea typeface="Calibri"/>
              <a:cs typeface="Calibri"/>
              <a:sym typeface="Calibri"/>
            </a:endParaRPr>
          </a:p>
          <a:p>
            <a:pPr marL="228600" lvl="0" indent="0" algn="l" rtl="0">
              <a:lnSpc>
                <a:spcPct val="117999"/>
              </a:lnSpc>
              <a:spcBef>
                <a:spcPts val="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342900" lvl="0" indent="-342900" algn="l" rtl="0">
              <a:lnSpc>
                <a:spcPct val="117999"/>
              </a:lnSpc>
              <a:spcBef>
                <a:spcPts val="0"/>
              </a:spcBef>
              <a:spcAft>
                <a:spcPts val="0"/>
              </a:spcAft>
              <a:buSzPts val="1800"/>
              <a:buFont typeface="Arial"/>
              <a:buChar char="•"/>
            </a:pPr>
            <a:r>
              <a:rPr lang="en-US" sz="1800" dirty="0">
                <a:latin typeface="Calibri"/>
                <a:ea typeface="Calibri"/>
                <a:cs typeface="Calibri"/>
                <a:sym typeface="Calibri"/>
              </a:rPr>
              <a:t>Étant donné que les interventions de changement de normes fonctionnent au sein de systèmes sociaux, il y a un art et une science dans la mise à l'échelle des interventions de changement de normes conçues pour créer des changements normatifs au niveau de la communauté.</a:t>
            </a:r>
            <a:endParaRPr sz="1800" dirty="0">
              <a:latin typeface="Calibri"/>
              <a:ea typeface="Calibri"/>
              <a:cs typeface="Calibri"/>
              <a:sym typeface="Calibri"/>
            </a:endParaRPr>
          </a:p>
          <a:p>
            <a:pPr marL="342900" lvl="0" indent="-228600" algn="l" rtl="0">
              <a:lnSpc>
                <a:spcPct val="117999"/>
              </a:lnSpc>
              <a:spcBef>
                <a:spcPts val="0"/>
              </a:spcBef>
              <a:spcAft>
                <a:spcPts val="0"/>
              </a:spcAft>
              <a:buSzPts val="1800"/>
              <a:buFont typeface="Arial"/>
              <a:buNone/>
            </a:pPr>
            <a:endParaRPr sz="1800" dirty="0">
              <a:latin typeface="Calibri"/>
              <a:ea typeface="Calibri"/>
              <a:cs typeface="Calibri"/>
              <a:sym typeface="Calibri"/>
            </a:endParaRPr>
          </a:p>
          <a:p>
            <a:pPr marL="342900" lvl="0" indent="-342900" algn="l" rtl="0">
              <a:lnSpc>
                <a:spcPct val="117999"/>
              </a:lnSpc>
              <a:spcBef>
                <a:spcPts val="0"/>
              </a:spcBef>
              <a:spcAft>
                <a:spcPts val="0"/>
              </a:spcAft>
              <a:buSzPts val="1800"/>
              <a:buFont typeface="Arial"/>
              <a:buChar char="•"/>
            </a:pPr>
            <a:r>
              <a:rPr lang="en-US" sz="1800" dirty="0">
                <a:latin typeface="Calibri"/>
                <a:ea typeface="Calibri"/>
                <a:cs typeface="Calibri"/>
                <a:sym typeface="Calibri"/>
              </a:rPr>
              <a:t>Comprendre la totalité de l'innovation, y compris les processus de gestion et de soutien, garantit la transférabilité à de nouveaux contextes, de nouvelles organisations, de nouvelles équipes de ressources et de nouveaux exécutants. Le modèle ExpandNet est un bon cadre pour guider la mise à l'échelle.</a:t>
            </a:r>
            <a:endParaRPr sz="1800" dirty="0">
              <a:latin typeface="Calibri"/>
              <a:ea typeface="Calibri"/>
              <a:cs typeface="Calibri"/>
              <a:sym typeface="Calibri"/>
            </a:endParaRPr>
          </a:p>
          <a:p>
            <a:pPr marL="228600" lvl="0" indent="0" algn="l" rtl="0">
              <a:lnSpc>
                <a:spcPct val="117999"/>
              </a:lnSpc>
              <a:spcBef>
                <a:spcPts val="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342900" lvl="0" indent="-342900" algn="l" rtl="0">
              <a:lnSpc>
                <a:spcPct val="117999"/>
              </a:lnSpc>
              <a:spcBef>
                <a:spcPts val="0"/>
              </a:spcBef>
              <a:spcAft>
                <a:spcPts val="0"/>
              </a:spcAft>
              <a:buSzPts val="1800"/>
              <a:buFont typeface="Arial"/>
              <a:buChar char="•"/>
            </a:pPr>
            <a:r>
              <a:rPr lang="en-US" sz="1800" dirty="0">
                <a:latin typeface="Calibri"/>
                <a:ea typeface="Calibri"/>
                <a:cs typeface="Calibri"/>
                <a:sym typeface="Calibri"/>
              </a:rPr>
              <a:t>Avant de mettre à l'échelle une intervention de changement de norme, nous devons comprendre comment elle a obtenu des résultats normatifs et autres, et envisager l'extensibilité de l'intervention de changement de norme par de nouveaux intervenants.</a:t>
            </a:r>
            <a:endParaRPr sz="1800" dirty="0">
              <a:latin typeface="Calibri"/>
              <a:ea typeface="Calibri"/>
              <a:cs typeface="Calibri"/>
              <a:sym typeface="Calibri"/>
            </a:endParaRPr>
          </a:p>
          <a:p>
            <a:pPr marL="228600" lvl="0" indent="0" algn="l" rtl="0">
              <a:lnSpc>
                <a:spcPct val="117999"/>
              </a:lnSpc>
              <a:spcBef>
                <a:spcPts val="0"/>
              </a:spcBef>
              <a:spcAft>
                <a:spcPts val="0"/>
              </a:spcAft>
              <a:buNone/>
            </a:pPr>
            <a:r>
              <a:rPr lang="en-US" sz="1800" dirty="0">
                <a:latin typeface="Calibri"/>
                <a:ea typeface="Calibri"/>
                <a:cs typeface="Calibri"/>
                <a:sym typeface="Calibri"/>
              </a:rPr>
              <a:t> </a:t>
            </a:r>
            <a:endParaRPr sz="1800" dirty="0">
              <a:latin typeface="Calibri"/>
              <a:ea typeface="Calibri"/>
              <a:cs typeface="Calibri"/>
              <a:sym typeface="Calibri"/>
            </a:endParaRPr>
          </a:p>
          <a:p>
            <a:pPr marL="342900" lvl="0" indent="-342900" algn="l" rtl="0">
              <a:lnSpc>
                <a:spcPct val="117999"/>
              </a:lnSpc>
              <a:spcBef>
                <a:spcPts val="0"/>
              </a:spcBef>
              <a:spcAft>
                <a:spcPts val="0"/>
              </a:spcAft>
              <a:buSzPts val="1800"/>
              <a:buFont typeface="Arial"/>
              <a:buChar char="•"/>
            </a:pPr>
            <a:r>
              <a:rPr lang="en-US" sz="1800" dirty="0">
                <a:latin typeface="Calibri"/>
                <a:ea typeface="Calibri"/>
                <a:cs typeface="Calibri"/>
                <a:sym typeface="Calibri"/>
              </a:rPr>
              <a:t>Les interventions de changement de norme, qui opèrent dans l'espace normatif, font partie des efforts de CSC tout en étant uniques. Reconnaissant leurs caractéristiques uniques, et le fait que de telles approches peuvent renforcer les efforts de CSC, nous partageons sept principes directeurs pour l'intervention de changement de norme tout au long du processus de mise à l'échelle, en abordant les adaptations de la conception qui maintiennent les éléments de changement de norme ; les processus de suivi qui incluent la recherche et la gestion de la résistance sociale ; et la mesure des impacts du projet pour aborder les changements normatifs, individuels et autres.</a:t>
            </a:r>
            <a:endParaRPr sz="1800" dirty="0">
              <a:latin typeface="Calibri"/>
              <a:ea typeface="Calibri"/>
              <a:cs typeface="Calibri"/>
              <a:sym typeface="Calibri"/>
            </a:endParaRPr>
          </a:p>
          <a:p>
            <a:pPr marL="228600" lvl="0" indent="0" algn="l" rtl="0">
              <a:lnSpc>
                <a:spcPct val="117999"/>
              </a:lnSpc>
              <a:spcBef>
                <a:spcPts val="800"/>
              </a:spcBef>
              <a:spcAft>
                <a:spcPts val="0"/>
              </a:spcAft>
              <a:buNone/>
            </a:pPr>
            <a:r>
              <a:rPr lang="en-US" sz="1800" b="1"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p:txBody>
      </p:sp>
    </p:spTree>
    <p:extLst>
      <p:ext uri="{BB962C8B-B14F-4D97-AF65-F5344CB8AC3E}">
        <p14:creationId xmlns:p14="http://schemas.microsoft.com/office/powerpoint/2010/main" val="12877412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1" name="Google Shape;1221;p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2660945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7320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2" name="Google Shape;622;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endParaRPr dirty="0"/>
          </a:p>
        </p:txBody>
      </p:sp>
    </p:spTree>
    <p:extLst>
      <p:ext uri="{BB962C8B-B14F-4D97-AF65-F5344CB8AC3E}">
        <p14:creationId xmlns:p14="http://schemas.microsoft.com/office/powerpoint/2010/main" val="1901211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2" name="Google Shape;632;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PRÉSENTATEUR : </a:t>
            </a:r>
            <a:r>
              <a:rPr lang="en-US" sz="1800" dirty="0">
                <a:latin typeface="Calibri"/>
                <a:ea typeface="Calibri"/>
                <a:cs typeface="Calibri"/>
                <a:sym typeface="Calibri"/>
              </a:rPr>
              <a:t>Cette section donne une vue d'ensemble des concepts clés de la mise à l'échelle planifiée en utilisant le cadre ExpandNet comme guide, y compris la définition des interventions de changement des normes et de ses supports de mise en œuvre et les éléments supplémentaires à prendre en compte lors de la planification de la mise à l'échelle. Elle passe ensuite en revue certaines considérations techniques, de capacité et éthiques importantes pour la mise à l'échelle des interventions de changement des normes.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Puisque les interventions de changement des normes concernent non seulement les individus, mais aussi le changement normatif, elles ont des caractéristiques uniques qui conduisent à une série d'effets au niveau de la communauté qui se produisent pendant le pilotage et continuent à se manifester dans de nouvelles communautés pendant la mise à l'échelle. À cette fin, nous proposons des repères tout au long du processus de mise à l'échelle qui portent sur les adaptations des interventions de changement des normes qui se pérennisent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 </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Les éléments de changement de normes.</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Le suivi de la mise en œuvre, y compris la gestion de la résistance sociale.</a:t>
            </a:r>
            <a:endParaRPr dirty="0"/>
          </a:p>
          <a:p>
            <a:pPr marL="0" lvl="0" indent="0" algn="l" rtl="0">
              <a:lnSpc>
                <a:spcPct val="117999"/>
              </a:lnSpc>
              <a:spcBef>
                <a:spcPts val="800"/>
              </a:spcBef>
              <a:spcAft>
                <a:spcPts val="0"/>
              </a:spcAft>
              <a:buNone/>
            </a:pPr>
            <a:r>
              <a:rPr lang="en-US" sz="1800" dirty="0">
                <a:latin typeface="Calibri"/>
                <a:ea typeface="Calibri"/>
                <a:cs typeface="Calibri"/>
                <a:sym typeface="Calibri"/>
              </a:rPr>
              <a:t>La mesure d'un éventail plus large d'impacts du projet afin de prendre en compte les changements normatifs, individuels et autres.</a:t>
            </a:r>
            <a:endParaRPr dirty="0"/>
          </a:p>
        </p:txBody>
      </p:sp>
    </p:spTree>
    <p:extLst>
      <p:ext uri="{BB962C8B-B14F-4D97-AF65-F5344CB8AC3E}">
        <p14:creationId xmlns:p14="http://schemas.microsoft.com/office/powerpoint/2010/main" val="2511961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2" name="Google Shape;672;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latin typeface="Calibri"/>
                <a:ea typeface="Calibri"/>
                <a:cs typeface="Calibri"/>
                <a:sym typeface="Calibri"/>
              </a:rPr>
              <a:t>REMARQUE  POUR LE FACILITATEUR : </a:t>
            </a:r>
            <a:r>
              <a:rPr lang="en-US" sz="1800" dirty="0">
                <a:latin typeface="Calibri"/>
                <a:ea typeface="Calibri"/>
                <a:cs typeface="Calibri"/>
                <a:sym typeface="Calibri"/>
              </a:rPr>
              <a:t>Lire la diapositive</a:t>
            </a:r>
            <a:endParaRPr sz="2400" b="0" i="0" u="none" strike="noStrike" cap="none" dirty="0">
              <a:solidFill>
                <a:srgbClr val="515257"/>
              </a:solidFill>
              <a:latin typeface="Gill Sans"/>
              <a:ea typeface="Gill Sans"/>
              <a:cs typeface="Gill Sans"/>
              <a:sym typeface="Gill Sans"/>
            </a:endParaRPr>
          </a:p>
          <a:p>
            <a:pPr marL="0" lvl="0" indent="0" algn="l" rtl="0">
              <a:lnSpc>
                <a:spcPct val="117999"/>
              </a:lnSpc>
              <a:spcBef>
                <a:spcPts val="0"/>
              </a:spcBef>
              <a:spcAft>
                <a:spcPts val="0"/>
              </a:spcAft>
              <a:buSzPts val="2200"/>
              <a:buFont typeface="Helvetica Neue"/>
              <a:buNone/>
            </a:pP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2972598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0" name="Google Shape;680;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2200"/>
              <a:buFont typeface="Helvetica Neue"/>
              <a:buNone/>
            </a:pPr>
            <a:r>
              <a:rPr lang="en-US" sz="2200" b="1" i="0" u="none" strike="noStrike" cap="none" dirty="0">
                <a:solidFill>
                  <a:srgbClr val="000000"/>
                </a:solidFill>
                <a:latin typeface="Helvetica Neue"/>
                <a:ea typeface="Helvetica Neue"/>
                <a:cs typeface="Helvetica Neue"/>
                <a:sym typeface="Helvetica Neue"/>
              </a:rPr>
              <a:t>REMARQUE POUR LE FACILITATEUR : </a:t>
            </a:r>
            <a:r>
              <a:rPr lang="en-US" sz="2200" b="0" i="0" u="none" strike="noStrike" cap="none" dirty="0">
                <a:solidFill>
                  <a:srgbClr val="000000"/>
                </a:solidFill>
                <a:latin typeface="Helvetica Neue"/>
                <a:ea typeface="Helvetica Neue"/>
                <a:cs typeface="Helvetica Neue"/>
                <a:sym typeface="Helvetica Neue"/>
              </a:rPr>
              <a:t>Cet exercice a pour but d'aider les participants à évaluer eux-mêmes leur niveau de compréhension des concepts du module. </a:t>
            </a:r>
            <a:endParaRPr dirty="0"/>
          </a:p>
          <a:p>
            <a:pPr marL="0" marR="0" lvl="0" indent="0" algn="l" rtl="0">
              <a:lnSpc>
                <a:spcPct val="117999"/>
              </a:lnSpc>
              <a:spcBef>
                <a:spcPts val="0"/>
              </a:spcBef>
              <a:spcAft>
                <a:spcPts val="0"/>
              </a:spcAft>
              <a:buSzPts val="2200"/>
              <a:buFont typeface="Helvetica Neue"/>
              <a:buNone/>
            </a:pPr>
            <a:endParaRPr sz="2200" b="1" i="0" u="none" strike="noStrike" cap="none" dirty="0">
              <a:solidFill>
                <a:srgbClr val="000000"/>
              </a:solidFill>
              <a:latin typeface="Helvetica Neue"/>
              <a:ea typeface="Helvetica Neue"/>
              <a:cs typeface="Helvetica Neue"/>
              <a:sym typeface="Helvetica Neue"/>
            </a:endParaRPr>
          </a:p>
          <a:p>
            <a:pPr marL="0" marR="0" lvl="0" indent="0" algn="l" rtl="0">
              <a:lnSpc>
                <a:spcPct val="117999"/>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Helvetica Neue"/>
                <a:ea typeface="Helvetica Neue"/>
                <a:cs typeface="Helvetica Neue"/>
                <a:sym typeface="Helvetica Neue"/>
              </a:rPr>
              <a:t>Les résultats de l'exercice peuvent aider le facilitateur à ajuster « en cours de route » ou à décider de mettre l'accent sur certains points en fonction du niveau d'expérience des participants. Créez un sondage et insérez un lien dans la boîte de discussion ou utilisez la fonction de sondage sur Zoom.</a:t>
            </a:r>
            <a:endParaRPr dirty="0"/>
          </a:p>
          <a:p>
            <a:pPr marL="0" marR="0" lvl="0" indent="0" algn="l" rtl="0">
              <a:lnSpc>
                <a:spcPct val="117999"/>
              </a:lnSpc>
              <a:spcBef>
                <a:spcPts val="0"/>
              </a:spcBef>
              <a:spcAft>
                <a:spcPts val="0"/>
              </a:spcAft>
              <a:buSzPts val="2200"/>
              <a:buFont typeface="Helvetica Neue"/>
              <a:buNone/>
            </a:pPr>
            <a:endParaRPr sz="2200" b="0" i="0" u="none" strike="noStrike" cap="none" dirty="0">
              <a:solidFill>
                <a:srgbClr val="000000"/>
              </a:solidFill>
              <a:latin typeface="Helvetica Neue"/>
              <a:ea typeface="Helvetica Neue"/>
              <a:cs typeface="Helvetica Neue"/>
              <a:sym typeface="Helvetica Neue"/>
            </a:endParaRPr>
          </a:p>
          <a:p>
            <a:pPr marL="0" marR="0" lvl="0" indent="0" algn="l" rtl="0">
              <a:lnSpc>
                <a:spcPct val="117999"/>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Helvetica Neue"/>
                <a:ea typeface="Helvetica Neue"/>
                <a:cs typeface="Helvetica Neue"/>
                <a:sym typeface="Helvetica Neue"/>
              </a:rPr>
              <a:t>Exercice :</a:t>
            </a:r>
            <a:endParaRPr dirty="0"/>
          </a:p>
          <a:p>
            <a:pPr marL="0" marR="0" lvl="0" indent="0" algn="l" rtl="0">
              <a:lnSpc>
                <a:spcPct val="117999"/>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Helvetica Neue"/>
                <a:ea typeface="Helvetica Neue"/>
                <a:cs typeface="Helvetica Neue"/>
                <a:sym typeface="Helvetica Neue"/>
              </a:rPr>
              <a:t>Dites aux participants qu'ils vont remplir le sondage «  Sondage en mouvement »", pour nous aider à savoir quel est le niveau de compréhension de chacun sur la mise à l'échelle d'une intervention </a:t>
            </a:r>
            <a:endParaRPr dirty="0"/>
          </a:p>
          <a:p>
            <a:pPr marL="0" marR="0" lvl="0" indent="0" algn="l" rtl="0">
              <a:lnSpc>
                <a:spcPct val="117999"/>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Helvetica Neue"/>
                <a:ea typeface="Helvetica Neue"/>
                <a:cs typeface="Helvetica Neue"/>
                <a:sym typeface="Helvetica Neue"/>
              </a:rPr>
              <a:t>Processus</a:t>
            </a:r>
            <a:endParaRPr dirty="0"/>
          </a:p>
          <a:p>
            <a:pPr marL="0" marR="0" lvl="0" indent="0" algn="l" rtl="0">
              <a:lnSpc>
                <a:spcPct val="117999"/>
              </a:lnSpc>
              <a:spcBef>
                <a:spcPts val="0"/>
              </a:spcBef>
              <a:spcAft>
                <a:spcPts val="0"/>
              </a:spcAft>
              <a:buSzPts val="2200"/>
              <a:buFont typeface="Helvetica Neue"/>
              <a:buNone/>
            </a:pPr>
            <a:endParaRPr sz="2200" b="0" i="0" u="none" strike="noStrike" cap="none" dirty="0">
              <a:solidFill>
                <a:srgbClr val="000000"/>
              </a:solidFill>
              <a:latin typeface="Helvetica Neue"/>
              <a:ea typeface="Helvetica Neue"/>
              <a:cs typeface="Helvetica Neue"/>
              <a:sym typeface="Helvetica Neue"/>
            </a:endParaRPr>
          </a:p>
          <a:p>
            <a:pPr marL="0" marR="0" lvl="0" indent="0" algn="l" rtl="0">
              <a:lnSpc>
                <a:spcPct val="117999"/>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Helvetica Neue"/>
                <a:ea typeface="Helvetica Neue"/>
                <a:cs typeface="Helvetica Neue"/>
                <a:sym typeface="Helvetica Neue"/>
              </a:rPr>
              <a:t>Invitez les participants à évaluer leur niveau de compréhension et/ou d'expérience de la mise à l'échelle en répondant au sondage.</a:t>
            </a:r>
            <a:endParaRPr dirty="0"/>
          </a:p>
          <a:p>
            <a:pPr marL="0" marR="0" lvl="0" indent="0" algn="l" rtl="0">
              <a:lnSpc>
                <a:spcPct val="117999"/>
              </a:lnSpc>
              <a:spcBef>
                <a:spcPts val="0"/>
              </a:spcBef>
              <a:spcAft>
                <a:spcPts val="0"/>
              </a:spcAft>
              <a:buSzPts val="2200"/>
              <a:buFont typeface="Helvetica Neue"/>
              <a:buNone/>
            </a:pPr>
            <a:endParaRPr sz="2200" b="0" i="0" u="none" strike="noStrike" cap="none" dirty="0">
              <a:solidFill>
                <a:srgbClr val="000000"/>
              </a:solidFill>
              <a:latin typeface="Helvetica Neue"/>
              <a:ea typeface="Helvetica Neue"/>
              <a:cs typeface="Helvetica Neue"/>
              <a:sym typeface="Helvetica Neue"/>
            </a:endParaRPr>
          </a:p>
          <a:p>
            <a:pPr marL="0" marR="0" lvl="0" indent="0" algn="l" rtl="0">
              <a:lnSpc>
                <a:spcPct val="117999"/>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Helvetica Neue"/>
                <a:ea typeface="Helvetica Neue"/>
                <a:cs typeface="Helvetica Neue"/>
                <a:sym typeface="Helvetica Neue"/>
              </a:rPr>
              <a:t>Activez le sondage et révélez les résultats.</a:t>
            </a:r>
            <a:endParaRPr dirty="0"/>
          </a:p>
          <a:p>
            <a:pPr marL="0" marR="0" lvl="0" indent="0" algn="l" rtl="0">
              <a:lnSpc>
                <a:spcPct val="117999"/>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Helvetica Neue"/>
                <a:ea typeface="Helvetica Neue"/>
                <a:cs typeface="Helvetica Neue"/>
                <a:sym typeface="Helvetica Neue"/>
              </a:rPr>
              <a:t>Invitez les participants à partager dans la boîte de discussion quelques détails de leur expérience.</a:t>
            </a:r>
            <a:endParaRPr dirty="0"/>
          </a:p>
          <a:p>
            <a:pPr marL="0" marR="0" lvl="0" indent="0" algn="l" rtl="0">
              <a:lnSpc>
                <a:spcPct val="117999"/>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Helvetica Neue"/>
                <a:ea typeface="Helvetica Neue"/>
                <a:cs typeface="Helvetica Neue"/>
                <a:sym typeface="Helvetica Neue"/>
              </a:rPr>
              <a:t>Remerciez les participants et expliquez comment la mise à l'échelle sera abordée à l'aide de la diapositive suivante sur les objectifs du module. </a:t>
            </a:r>
            <a:endParaRPr sz="16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5777024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2_Title Slide 2">
  <p:cSld name="2_Title Slide 2">
    <p:bg>
      <p:bgPr>
        <a:solidFill>
          <a:srgbClr val="2EC3C5"/>
        </a:solidFill>
        <a:effectLst/>
      </p:bgPr>
    </p:bg>
    <p:spTree>
      <p:nvGrpSpPr>
        <p:cNvPr id="1" name="Shape 7"/>
        <p:cNvGrpSpPr/>
        <p:nvPr/>
      </p:nvGrpSpPr>
      <p:grpSpPr>
        <a:xfrm>
          <a:off x="0" y="0"/>
          <a:ext cx="0" cy="0"/>
          <a:chOff x="0" y="0"/>
          <a:chExt cx="0" cy="0"/>
        </a:xfrm>
      </p:grpSpPr>
      <p:sp>
        <p:nvSpPr>
          <p:cNvPr id="8" name="Google Shape;8;p60"/>
          <p:cNvSpPr/>
          <p:nvPr/>
        </p:nvSpPr>
        <p:spPr>
          <a:xfrm>
            <a:off x="0" y="10058400"/>
            <a:ext cx="24384000" cy="3657599"/>
          </a:xfrm>
          <a:prstGeom prst="rect">
            <a:avLst/>
          </a:prstGeom>
          <a:solidFill>
            <a:srgbClr val="FFFEFF"/>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3000"/>
              <a:buFont typeface="PT Sans"/>
              <a:buNone/>
            </a:pPr>
            <a:endParaRPr sz="3000" b="0" i="0" u="none" strike="noStrike" cap="none" dirty="0">
              <a:solidFill>
                <a:srgbClr val="FFFFFF"/>
              </a:solidFill>
              <a:latin typeface="Gill Sans"/>
              <a:ea typeface="Gill Sans"/>
              <a:cs typeface="Gill Sans"/>
              <a:sym typeface="Gill Sans"/>
            </a:endParaRPr>
          </a:p>
        </p:txBody>
      </p:sp>
      <p:pic>
        <p:nvPicPr>
          <p:cNvPr id="9" name="Google Shape;9;p60"/>
          <p:cNvPicPr preferRelativeResize="0"/>
          <p:nvPr/>
        </p:nvPicPr>
        <p:blipFill rotWithShape="1">
          <a:blip r:embed="rId2">
            <a:alphaModFix/>
          </a:blip>
          <a:srcRect/>
          <a:stretch/>
        </p:blipFill>
        <p:spPr>
          <a:xfrm>
            <a:off x="6095150" y="10160432"/>
            <a:ext cx="11851888" cy="3555568"/>
          </a:xfrm>
          <a:prstGeom prst="rect">
            <a:avLst/>
          </a:prstGeom>
          <a:noFill/>
          <a:ln>
            <a:noFill/>
          </a:ln>
        </p:spPr>
      </p:pic>
      <p:sp>
        <p:nvSpPr>
          <p:cNvPr id="10" name="Google Shape;10;p60"/>
          <p:cNvSpPr txBox="1">
            <a:spLocks noGrp="1"/>
          </p:cNvSpPr>
          <p:nvPr>
            <p:ph type="title"/>
          </p:nvPr>
        </p:nvSpPr>
        <p:spPr>
          <a:xfrm>
            <a:off x="3950640" y="3475230"/>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FFFEFF"/>
              </a:buClr>
              <a:buSzPts val="10000"/>
              <a:buFont typeface="Gill Sans"/>
              <a:buNone/>
              <a:defRPr sz="10000" b="1" i="0" u="none" strike="noStrike" cap="none">
                <a:solidFill>
                  <a:srgbClr val="FFFE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11" name="Google Shape;11;p60"/>
          <p:cNvSpPr txBox="1">
            <a:spLocks noGrp="1"/>
          </p:cNvSpPr>
          <p:nvPr>
            <p:ph type="body" idx="1"/>
          </p:nvPr>
        </p:nvSpPr>
        <p:spPr>
          <a:xfrm>
            <a:off x="4214812" y="6715698"/>
            <a:ext cx="15954376"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12" name="Google Shape;12;p60"/>
          <p:cNvPicPr preferRelativeResize="0"/>
          <p:nvPr/>
        </p:nvPicPr>
        <p:blipFill rotWithShape="1">
          <a:blip r:embed="rId3">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Content 3">
  <p:cSld name="1_Content 3 2">
    <p:bg>
      <p:bgPr>
        <a:solidFill>
          <a:srgbClr val="F4F5F7"/>
        </a:solidFill>
        <a:effectLst/>
      </p:bgPr>
    </p:bg>
    <p:spTree>
      <p:nvGrpSpPr>
        <p:cNvPr id="1" name="Shape 55"/>
        <p:cNvGrpSpPr/>
        <p:nvPr/>
      </p:nvGrpSpPr>
      <p:grpSpPr>
        <a:xfrm>
          <a:off x="0" y="0"/>
          <a:ext cx="0" cy="0"/>
          <a:chOff x="0" y="0"/>
          <a:chExt cx="0" cy="0"/>
        </a:xfrm>
      </p:grpSpPr>
      <p:sp>
        <p:nvSpPr>
          <p:cNvPr id="56" name="Google Shape;56;p69"/>
          <p:cNvSpPr/>
          <p:nvPr/>
        </p:nvSpPr>
        <p:spPr>
          <a:xfrm>
            <a:off x="0" y="0"/>
            <a:ext cx="4340404" cy="13738918"/>
          </a:xfrm>
          <a:custGeom>
            <a:avLst/>
            <a:gdLst/>
            <a:ahLst/>
            <a:cxnLst/>
            <a:rect l="l" t="t" r="r" b="b"/>
            <a:pathLst>
              <a:path w="1741842" h="5528549" extrusionOk="0">
                <a:moveTo>
                  <a:pt x="0" y="0"/>
                </a:moveTo>
                <a:lnTo>
                  <a:pt x="1741842" y="0"/>
                </a:lnTo>
                <a:lnTo>
                  <a:pt x="1741842" y="5528549"/>
                </a:lnTo>
                <a:lnTo>
                  <a:pt x="0" y="5528549"/>
                </a:lnTo>
                <a:close/>
              </a:path>
            </a:pathLst>
          </a:custGeom>
          <a:solidFill>
            <a:srgbClr val="2EC3C5"/>
          </a:solidFill>
          <a:ln>
            <a:noFill/>
          </a:ln>
        </p:spPr>
      </p:sp>
      <p:grpSp>
        <p:nvGrpSpPr>
          <p:cNvPr id="57" name="Google Shape;57;p69"/>
          <p:cNvGrpSpPr/>
          <p:nvPr/>
        </p:nvGrpSpPr>
        <p:grpSpPr>
          <a:xfrm>
            <a:off x="1694986" y="2918174"/>
            <a:ext cx="8184996" cy="5912492"/>
            <a:chOff x="691376" y="1672684"/>
            <a:chExt cx="8184995" cy="5912492"/>
          </a:xfrm>
        </p:grpSpPr>
        <p:sp>
          <p:nvSpPr>
            <p:cNvPr id="58" name="Google Shape;58;p69"/>
            <p:cNvSpPr/>
            <p:nvPr/>
          </p:nvSpPr>
          <p:spPr>
            <a:xfrm>
              <a:off x="691376" y="1672684"/>
              <a:ext cx="6646127" cy="5912492"/>
            </a:xfrm>
            <a:prstGeom prst="rect">
              <a:avLst/>
            </a:prstGeom>
            <a:solidFill>
              <a:srgbClr val="F4F5F7"/>
            </a:solidFill>
            <a:ln w="168275" cap="flat" cmpd="sng">
              <a:solidFill>
                <a:srgbClr val="2424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700"/>
                <a:buFont typeface="PT Sans"/>
                <a:buNone/>
              </a:pPr>
              <a:endParaRPr sz="700" b="0" i="0" u="none" strike="noStrike" cap="none" dirty="0">
                <a:solidFill>
                  <a:schemeClr val="lt1"/>
                </a:solidFill>
                <a:latin typeface="Gill Sans"/>
                <a:ea typeface="Gill Sans"/>
                <a:cs typeface="Gill Sans"/>
                <a:sym typeface="Gill Sans"/>
              </a:endParaRPr>
            </a:p>
          </p:txBody>
        </p:sp>
        <p:sp>
          <p:nvSpPr>
            <p:cNvPr id="59" name="Google Shape;59;p69"/>
            <p:cNvSpPr/>
            <p:nvPr/>
          </p:nvSpPr>
          <p:spPr>
            <a:xfrm>
              <a:off x="6400800" y="3172146"/>
              <a:ext cx="2475571" cy="3537045"/>
            </a:xfrm>
            <a:prstGeom prst="rect">
              <a:avLst/>
            </a:prstGeom>
            <a:solidFill>
              <a:srgbClr val="F4F5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700"/>
                <a:buFont typeface="PT Sans"/>
                <a:buNone/>
              </a:pPr>
              <a:endParaRPr sz="700" b="0" i="0" u="none" strike="noStrike" cap="none" dirty="0">
                <a:solidFill>
                  <a:schemeClr val="lt1"/>
                </a:solidFill>
                <a:latin typeface="Gill Sans"/>
                <a:ea typeface="Gill Sans"/>
                <a:cs typeface="Gill Sans"/>
                <a:sym typeface="Gill Sans"/>
              </a:endParaRPr>
            </a:p>
          </p:txBody>
        </p:sp>
      </p:grpSp>
      <p:sp>
        <p:nvSpPr>
          <p:cNvPr id="60" name="Google Shape;60;p69"/>
          <p:cNvSpPr txBox="1"/>
          <p:nvPr/>
        </p:nvSpPr>
        <p:spPr>
          <a:xfrm>
            <a:off x="2746309" y="3765176"/>
            <a:ext cx="465810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E2C22"/>
              </a:buClr>
              <a:buSzPts val="3200"/>
              <a:buFont typeface="Arial"/>
              <a:buNone/>
            </a:pPr>
            <a:r>
              <a:rPr lang="en-US" sz="3200" b="0" i="0" u="none" strike="noStrike" cap="none" dirty="0">
                <a:solidFill>
                  <a:srgbClr val="2E2C22"/>
                </a:solidFill>
                <a:latin typeface="Gill Sans"/>
                <a:ea typeface="Gill Sans"/>
                <a:cs typeface="Gill Sans"/>
                <a:sym typeface="Gill Sans"/>
              </a:rPr>
              <a:t>WHAT WE MEAN BY</a:t>
            </a:r>
            <a:endParaRPr dirty="0"/>
          </a:p>
        </p:txBody>
      </p:sp>
      <p:sp>
        <p:nvSpPr>
          <p:cNvPr id="61" name="Google Shape;61;p69"/>
          <p:cNvSpPr txBox="1">
            <a:spLocks noGrp="1"/>
          </p:cNvSpPr>
          <p:nvPr>
            <p:ph type="body" idx="1"/>
          </p:nvPr>
        </p:nvSpPr>
        <p:spPr>
          <a:xfrm>
            <a:off x="2746376" y="4706939"/>
            <a:ext cx="5402544" cy="35370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2EC3C5"/>
              </a:buClr>
              <a:buSzPts val="7200"/>
              <a:buFont typeface="Gill Sans"/>
              <a:buNone/>
              <a:defRPr sz="7200" b="1" i="0" u="none" strike="noStrike" cap="none">
                <a:solidFill>
                  <a:srgbClr val="2EC3C5"/>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62" name="Google Shape;62;p69"/>
          <p:cNvSpPr txBox="1">
            <a:spLocks noGrp="1"/>
          </p:cNvSpPr>
          <p:nvPr>
            <p:ph type="body" idx="2"/>
          </p:nvPr>
        </p:nvSpPr>
        <p:spPr>
          <a:xfrm>
            <a:off x="11018839" y="2918172"/>
            <a:ext cx="11841162" cy="80292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1pPr>
            <a:lvl2pPr marL="914400" marR="0" lvl="1"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2pPr>
            <a:lvl3pPr marL="1371600" marR="0" lvl="2"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3pPr>
            <a:lvl4pPr marL="1828800" marR="0" lvl="3"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4pPr>
            <a:lvl5pPr marL="2286000" marR="0" lvl="4"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63" name="Google Shape;63;p69"/>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ntent 3">
  <p:cSld name="1_Content 3 3">
    <p:bg>
      <p:bgPr>
        <a:solidFill>
          <a:srgbClr val="F4F5F7"/>
        </a:solidFill>
        <a:effectLst/>
      </p:bgPr>
    </p:bg>
    <p:spTree>
      <p:nvGrpSpPr>
        <p:cNvPr id="1" name="Shape 64"/>
        <p:cNvGrpSpPr/>
        <p:nvPr/>
      </p:nvGrpSpPr>
      <p:grpSpPr>
        <a:xfrm>
          <a:off x="0" y="0"/>
          <a:ext cx="0" cy="0"/>
          <a:chOff x="0" y="0"/>
          <a:chExt cx="0" cy="0"/>
        </a:xfrm>
      </p:grpSpPr>
      <p:sp>
        <p:nvSpPr>
          <p:cNvPr id="65" name="Google Shape;65;p70"/>
          <p:cNvSpPr/>
          <p:nvPr/>
        </p:nvSpPr>
        <p:spPr>
          <a:xfrm>
            <a:off x="0" y="0"/>
            <a:ext cx="4340404" cy="13738918"/>
          </a:xfrm>
          <a:custGeom>
            <a:avLst/>
            <a:gdLst/>
            <a:ahLst/>
            <a:cxnLst/>
            <a:rect l="l" t="t" r="r" b="b"/>
            <a:pathLst>
              <a:path w="1741842" h="5528549" extrusionOk="0">
                <a:moveTo>
                  <a:pt x="0" y="0"/>
                </a:moveTo>
                <a:lnTo>
                  <a:pt x="1741842" y="0"/>
                </a:lnTo>
                <a:lnTo>
                  <a:pt x="1741842" y="5528549"/>
                </a:lnTo>
                <a:lnTo>
                  <a:pt x="0" y="5528549"/>
                </a:lnTo>
                <a:close/>
              </a:path>
            </a:pathLst>
          </a:custGeom>
          <a:solidFill>
            <a:srgbClr val="2EC3C5"/>
          </a:solidFill>
          <a:ln>
            <a:noFill/>
          </a:ln>
        </p:spPr>
      </p:sp>
      <p:grpSp>
        <p:nvGrpSpPr>
          <p:cNvPr id="66" name="Google Shape;66;p70"/>
          <p:cNvGrpSpPr/>
          <p:nvPr/>
        </p:nvGrpSpPr>
        <p:grpSpPr>
          <a:xfrm>
            <a:off x="1694986" y="2918174"/>
            <a:ext cx="8184996" cy="5912492"/>
            <a:chOff x="691376" y="1672684"/>
            <a:chExt cx="8184995" cy="5912492"/>
          </a:xfrm>
        </p:grpSpPr>
        <p:sp>
          <p:nvSpPr>
            <p:cNvPr id="67" name="Google Shape;67;p70"/>
            <p:cNvSpPr/>
            <p:nvPr/>
          </p:nvSpPr>
          <p:spPr>
            <a:xfrm>
              <a:off x="691376" y="1672684"/>
              <a:ext cx="6646127" cy="5912492"/>
            </a:xfrm>
            <a:prstGeom prst="rect">
              <a:avLst/>
            </a:prstGeom>
            <a:solidFill>
              <a:srgbClr val="F4F5F7"/>
            </a:solidFill>
            <a:ln w="168275" cap="flat" cmpd="sng">
              <a:solidFill>
                <a:srgbClr val="24242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A6A7AC"/>
                </a:buClr>
                <a:buSzPts val="700"/>
                <a:buFont typeface="PT Sans"/>
                <a:buNone/>
              </a:pPr>
              <a:endParaRPr sz="700" b="0" i="0" u="none" strike="noStrike" cap="none" dirty="0">
                <a:solidFill>
                  <a:schemeClr val="lt1"/>
                </a:solidFill>
                <a:latin typeface="Gill Sans"/>
                <a:ea typeface="Gill Sans"/>
                <a:cs typeface="Gill Sans"/>
                <a:sym typeface="Gill Sans"/>
              </a:endParaRPr>
            </a:p>
          </p:txBody>
        </p:sp>
        <p:sp>
          <p:nvSpPr>
            <p:cNvPr id="68" name="Google Shape;68;p70"/>
            <p:cNvSpPr/>
            <p:nvPr/>
          </p:nvSpPr>
          <p:spPr>
            <a:xfrm>
              <a:off x="6400800" y="3172146"/>
              <a:ext cx="2475571" cy="3537045"/>
            </a:xfrm>
            <a:prstGeom prst="rect">
              <a:avLst/>
            </a:prstGeom>
            <a:solidFill>
              <a:srgbClr val="F4F5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A6A7AC"/>
                </a:buClr>
                <a:buSzPts val="700"/>
                <a:buFont typeface="PT Sans"/>
                <a:buNone/>
              </a:pPr>
              <a:endParaRPr sz="700" b="0" i="0" u="none" strike="noStrike" cap="none" dirty="0">
                <a:solidFill>
                  <a:schemeClr val="lt1"/>
                </a:solidFill>
                <a:latin typeface="Gill Sans"/>
                <a:ea typeface="Gill Sans"/>
                <a:cs typeface="Gill Sans"/>
                <a:sym typeface="Gill Sans"/>
              </a:endParaRPr>
            </a:p>
          </p:txBody>
        </p:sp>
      </p:grpSp>
      <p:sp>
        <p:nvSpPr>
          <p:cNvPr id="69" name="Google Shape;69;p70"/>
          <p:cNvSpPr txBox="1">
            <a:spLocks noGrp="1"/>
          </p:cNvSpPr>
          <p:nvPr>
            <p:ph type="body" idx="1"/>
          </p:nvPr>
        </p:nvSpPr>
        <p:spPr>
          <a:xfrm>
            <a:off x="2746376" y="3737121"/>
            <a:ext cx="5402544" cy="35370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2EC3C5"/>
              </a:buClr>
              <a:buSzPts val="7200"/>
              <a:buFont typeface="Gill Sans"/>
              <a:buNone/>
              <a:defRPr sz="7200" b="1" i="0" u="none" strike="noStrike" cap="none">
                <a:solidFill>
                  <a:srgbClr val="2EC3C5"/>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70" name="Google Shape;70;p70"/>
          <p:cNvSpPr txBox="1">
            <a:spLocks noGrp="1"/>
          </p:cNvSpPr>
          <p:nvPr>
            <p:ph type="body" idx="2"/>
          </p:nvPr>
        </p:nvSpPr>
        <p:spPr>
          <a:xfrm>
            <a:off x="11018839" y="2918172"/>
            <a:ext cx="11841162" cy="80292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1pPr>
            <a:lvl2pPr marL="914400" marR="0" lvl="1"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2pPr>
            <a:lvl3pPr marL="1371600" marR="0" lvl="2"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3pPr>
            <a:lvl4pPr marL="1828800" marR="0" lvl="3"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4pPr>
            <a:lvl5pPr marL="2286000" marR="0" lvl="4"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71" name="Google Shape;71;p70"/>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Group 3">
  <p:cSld name="Group 3">
    <p:spTree>
      <p:nvGrpSpPr>
        <p:cNvPr id="1" name="Shape 72"/>
        <p:cNvGrpSpPr/>
        <p:nvPr/>
      </p:nvGrpSpPr>
      <p:grpSpPr>
        <a:xfrm>
          <a:off x="0" y="0"/>
          <a:ext cx="0" cy="0"/>
          <a:chOff x="0" y="0"/>
          <a:chExt cx="0" cy="0"/>
        </a:xfrm>
      </p:grpSpPr>
      <p:sp>
        <p:nvSpPr>
          <p:cNvPr id="73" name="Google Shape;73;p71"/>
          <p:cNvSpPr txBox="1">
            <a:spLocks noGrp="1"/>
          </p:cNvSpPr>
          <p:nvPr>
            <p:ph type="title"/>
          </p:nvPr>
        </p:nvSpPr>
        <p:spPr>
          <a:xfrm>
            <a:off x="2121840" y="2279414"/>
            <a:ext cx="16482720" cy="217683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1" i="0" u="none" strike="noStrike" cap="none">
                <a:solidFill>
                  <a:srgbClr val="393941"/>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grpSp>
        <p:nvGrpSpPr>
          <p:cNvPr id="74" name="Google Shape;74;p71"/>
          <p:cNvGrpSpPr/>
          <p:nvPr/>
        </p:nvGrpSpPr>
        <p:grpSpPr>
          <a:xfrm>
            <a:off x="2626553" y="4456249"/>
            <a:ext cx="8521695" cy="8552093"/>
            <a:chOff x="0" y="0"/>
            <a:chExt cx="6186406" cy="8552092"/>
          </a:xfrm>
        </p:grpSpPr>
        <p:sp>
          <p:nvSpPr>
            <p:cNvPr id="75" name="Google Shape;75;p71"/>
            <p:cNvSpPr/>
            <p:nvPr/>
          </p:nvSpPr>
          <p:spPr>
            <a:xfrm>
              <a:off x="0" y="0"/>
              <a:ext cx="6186406" cy="8552092"/>
            </a:xfrm>
            <a:prstGeom prst="rect">
              <a:avLst/>
            </a:prstGeom>
            <a:noFill/>
            <a:ln w="50800" cap="flat" cmpd="sng">
              <a:solidFill>
                <a:srgbClr val="2EC3C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Gill Sans"/>
                <a:ea typeface="Gill Sans"/>
                <a:cs typeface="Gill Sans"/>
                <a:sym typeface="Gill Sans"/>
              </a:endParaRPr>
            </a:p>
          </p:txBody>
        </p:sp>
        <p:sp>
          <p:nvSpPr>
            <p:cNvPr id="76" name="Google Shape;76;p71"/>
            <p:cNvSpPr/>
            <p:nvPr/>
          </p:nvSpPr>
          <p:spPr>
            <a:xfrm>
              <a:off x="435030" y="1016862"/>
              <a:ext cx="5103661" cy="790601"/>
            </a:xfrm>
            <a:prstGeom prst="roundRect">
              <a:avLst>
                <a:gd name="adj" fmla="val 50000"/>
              </a:avLst>
            </a:prstGeom>
            <a:solidFill>
              <a:srgbClr val="29B5B7"/>
            </a:solidFill>
            <a:ln w="38100" cap="flat" cmpd="sng">
              <a:solidFill>
                <a:srgbClr val="29B5B7"/>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Gill Sans"/>
                <a:ea typeface="Gill Sans"/>
                <a:cs typeface="Gill Sans"/>
                <a:sym typeface="Gill Sans"/>
              </a:endParaRPr>
            </a:p>
          </p:txBody>
        </p:sp>
      </p:grpSp>
      <p:grpSp>
        <p:nvGrpSpPr>
          <p:cNvPr id="77" name="Google Shape;77;p71"/>
          <p:cNvGrpSpPr/>
          <p:nvPr/>
        </p:nvGrpSpPr>
        <p:grpSpPr>
          <a:xfrm>
            <a:off x="12285208" y="4456249"/>
            <a:ext cx="8521696" cy="8552093"/>
            <a:chOff x="0" y="0"/>
            <a:chExt cx="6186406" cy="8552092"/>
          </a:xfrm>
        </p:grpSpPr>
        <p:sp>
          <p:nvSpPr>
            <p:cNvPr id="78" name="Google Shape;78;p71"/>
            <p:cNvSpPr/>
            <p:nvPr/>
          </p:nvSpPr>
          <p:spPr>
            <a:xfrm>
              <a:off x="0" y="0"/>
              <a:ext cx="6186406" cy="8552092"/>
            </a:xfrm>
            <a:prstGeom prst="rect">
              <a:avLst/>
            </a:prstGeom>
            <a:noFill/>
            <a:ln w="50800" cap="flat" cmpd="sng">
              <a:solidFill>
                <a:srgbClr val="39394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Gill Sans"/>
                <a:ea typeface="Gill Sans"/>
                <a:cs typeface="Gill Sans"/>
                <a:sym typeface="Gill Sans"/>
              </a:endParaRPr>
            </a:p>
          </p:txBody>
        </p:sp>
        <p:sp>
          <p:nvSpPr>
            <p:cNvPr id="79" name="Google Shape;79;p71"/>
            <p:cNvSpPr/>
            <p:nvPr/>
          </p:nvSpPr>
          <p:spPr>
            <a:xfrm>
              <a:off x="647715" y="1066832"/>
              <a:ext cx="4890976" cy="790601"/>
            </a:xfrm>
            <a:prstGeom prst="roundRect">
              <a:avLst>
                <a:gd name="adj" fmla="val 50000"/>
              </a:avLst>
            </a:prstGeom>
            <a:solidFill>
              <a:srgbClr val="393941"/>
            </a:solidFill>
            <a:ln w="38100" cap="flat" cmpd="sng">
              <a:solidFill>
                <a:srgbClr val="39394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Gill Sans"/>
                <a:ea typeface="Gill Sans"/>
                <a:cs typeface="Gill Sans"/>
                <a:sym typeface="Gill Sans"/>
              </a:endParaRPr>
            </a:p>
          </p:txBody>
        </p:sp>
      </p:grpSp>
      <p:sp>
        <p:nvSpPr>
          <p:cNvPr id="80" name="Google Shape;80;p71"/>
          <p:cNvSpPr txBox="1">
            <a:spLocks noGrp="1"/>
          </p:cNvSpPr>
          <p:nvPr>
            <p:ph type="body" idx="1"/>
          </p:nvPr>
        </p:nvSpPr>
        <p:spPr>
          <a:xfrm>
            <a:off x="13177427" y="7116874"/>
            <a:ext cx="6737258" cy="5253037"/>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81" name="Google Shape;81;p71"/>
          <p:cNvSpPr txBox="1">
            <a:spLocks noGrp="1"/>
          </p:cNvSpPr>
          <p:nvPr>
            <p:ph type="body" idx="2"/>
          </p:nvPr>
        </p:nvSpPr>
        <p:spPr>
          <a:xfrm>
            <a:off x="3448018" y="7091889"/>
            <a:ext cx="6737258" cy="5253037"/>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82" name="Google Shape;82;p71"/>
          <p:cNvSpPr txBox="1">
            <a:spLocks noGrp="1"/>
          </p:cNvSpPr>
          <p:nvPr>
            <p:ph type="body" idx="3"/>
          </p:nvPr>
        </p:nvSpPr>
        <p:spPr>
          <a:xfrm>
            <a:off x="3828178" y="562226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1"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83" name="Google Shape;83;p71"/>
          <p:cNvSpPr txBox="1">
            <a:spLocks noGrp="1"/>
          </p:cNvSpPr>
          <p:nvPr>
            <p:ph type="body" idx="4"/>
          </p:nvPr>
        </p:nvSpPr>
        <p:spPr>
          <a:xfrm>
            <a:off x="13646487" y="5666730"/>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1"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84" name="Google Shape;84;p71"/>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Group 1">
  <p:cSld name="Group 1">
    <p:bg>
      <p:bgPr>
        <a:solidFill>
          <a:srgbClr val="F4F5F7"/>
        </a:solidFill>
        <a:effectLst/>
      </p:bgPr>
    </p:bg>
    <p:spTree>
      <p:nvGrpSpPr>
        <p:cNvPr id="1" name="Shape 85"/>
        <p:cNvGrpSpPr/>
        <p:nvPr/>
      </p:nvGrpSpPr>
      <p:grpSpPr>
        <a:xfrm>
          <a:off x="0" y="0"/>
          <a:ext cx="0" cy="0"/>
          <a:chOff x="0" y="0"/>
          <a:chExt cx="0" cy="0"/>
        </a:xfrm>
      </p:grpSpPr>
      <p:sp>
        <p:nvSpPr>
          <p:cNvPr id="86" name="Google Shape;86;p72"/>
          <p:cNvSpPr txBox="1">
            <a:spLocks noGrp="1"/>
          </p:cNvSpPr>
          <p:nvPr>
            <p:ph type="title"/>
          </p:nvPr>
        </p:nvSpPr>
        <p:spPr>
          <a:xfrm>
            <a:off x="2121841" y="1462356"/>
            <a:ext cx="20522502"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2E2C22"/>
              </a:buClr>
              <a:buSzPts val="8800"/>
              <a:buFont typeface="Gill Sans"/>
              <a:buNone/>
              <a:defRPr sz="8800" b="1" i="0" u="none" strike="noStrike" cap="none">
                <a:solidFill>
                  <a:srgbClr val="2E2C22"/>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87" name="Google Shape;87;p72"/>
          <p:cNvSpPr/>
          <p:nvPr/>
        </p:nvSpPr>
        <p:spPr>
          <a:xfrm>
            <a:off x="16352467" y="6774410"/>
            <a:ext cx="5561686" cy="790986"/>
          </a:xfrm>
          <a:prstGeom prst="roundRect">
            <a:avLst>
              <a:gd name="adj" fmla="val 50000"/>
            </a:avLst>
          </a:prstGeom>
          <a:solidFill>
            <a:srgbClr val="2EC3C6"/>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88" name="Google Shape;88;p72"/>
          <p:cNvSpPr/>
          <p:nvPr/>
        </p:nvSpPr>
        <p:spPr>
          <a:xfrm>
            <a:off x="2157490" y="3935373"/>
            <a:ext cx="6186408" cy="8552094"/>
          </a:xfrm>
          <a:prstGeom prst="rect">
            <a:avLst/>
          </a:prstGeom>
          <a:noFill/>
          <a:ln w="50800" cap="flat" cmpd="sng">
            <a:solidFill>
              <a:srgbClr val="2EC3C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89" name="Google Shape;89;p72"/>
          <p:cNvSpPr/>
          <p:nvPr/>
        </p:nvSpPr>
        <p:spPr>
          <a:xfrm>
            <a:off x="2557221" y="6774410"/>
            <a:ext cx="5486400" cy="790601"/>
          </a:xfrm>
          <a:prstGeom prst="roundRect">
            <a:avLst>
              <a:gd name="adj" fmla="val 50000"/>
            </a:avLst>
          </a:prstGeom>
          <a:solidFill>
            <a:srgbClr val="2EC3C6"/>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90" name="Google Shape;90;p72"/>
          <p:cNvSpPr/>
          <p:nvPr/>
        </p:nvSpPr>
        <p:spPr>
          <a:xfrm>
            <a:off x="9098798" y="3935373"/>
            <a:ext cx="6186408" cy="8552094"/>
          </a:xfrm>
          <a:prstGeom prst="rect">
            <a:avLst/>
          </a:prstGeom>
          <a:noFill/>
          <a:ln w="50800" cap="flat" cmpd="sng">
            <a:solidFill>
              <a:schemeClr val="dk2"/>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91" name="Google Shape;91;p72"/>
          <p:cNvSpPr/>
          <p:nvPr/>
        </p:nvSpPr>
        <p:spPr>
          <a:xfrm>
            <a:off x="9441053" y="6774410"/>
            <a:ext cx="5486400" cy="790601"/>
          </a:xfrm>
          <a:prstGeom prst="roundRect">
            <a:avLst>
              <a:gd name="adj" fmla="val 50000"/>
            </a:avLst>
          </a:prstGeom>
          <a:solidFill>
            <a:schemeClr val="dk2"/>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92" name="Google Shape;92;p72"/>
          <p:cNvSpPr/>
          <p:nvPr/>
        </p:nvSpPr>
        <p:spPr>
          <a:xfrm>
            <a:off x="16040106" y="3935373"/>
            <a:ext cx="6186408" cy="8552094"/>
          </a:xfrm>
          <a:prstGeom prst="rect">
            <a:avLst/>
          </a:prstGeom>
          <a:noFill/>
          <a:ln w="50800" cap="flat" cmpd="sng">
            <a:solidFill>
              <a:srgbClr val="2EC3C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93" name="Google Shape;93;p72"/>
          <p:cNvSpPr/>
          <p:nvPr/>
        </p:nvSpPr>
        <p:spPr>
          <a:xfrm>
            <a:off x="4215255" y="4467203"/>
            <a:ext cx="1956946" cy="1956946"/>
          </a:xfrm>
          <a:prstGeom prst="ellipse">
            <a:avLst/>
          </a:prstGeom>
          <a:solidFill>
            <a:srgbClr val="2EC3C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PT Sans"/>
              <a:buNone/>
            </a:pPr>
            <a:endParaRPr sz="1350" b="0" i="0" u="none" strike="noStrike" cap="none" dirty="0">
              <a:solidFill>
                <a:srgbClr val="FFFFFF"/>
              </a:solidFill>
              <a:latin typeface="Gill Sans"/>
              <a:ea typeface="Gill Sans"/>
              <a:cs typeface="Gill Sans"/>
              <a:sym typeface="Gill Sans"/>
            </a:endParaRPr>
          </a:p>
        </p:txBody>
      </p:sp>
      <p:sp>
        <p:nvSpPr>
          <p:cNvPr id="94" name="Google Shape;94;p72"/>
          <p:cNvSpPr/>
          <p:nvPr/>
        </p:nvSpPr>
        <p:spPr>
          <a:xfrm>
            <a:off x="11097639" y="4467203"/>
            <a:ext cx="1999854" cy="1999854"/>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PT Sans"/>
              <a:buNone/>
            </a:pPr>
            <a:endParaRPr sz="1350" b="0" i="0" u="none" strike="noStrike" cap="none" dirty="0">
              <a:solidFill>
                <a:srgbClr val="FFFFFF"/>
              </a:solidFill>
              <a:latin typeface="Gill Sans"/>
              <a:ea typeface="Gill Sans"/>
              <a:cs typeface="Gill Sans"/>
              <a:sym typeface="Gill Sans"/>
            </a:endParaRPr>
          </a:p>
        </p:txBody>
      </p:sp>
      <p:sp>
        <p:nvSpPr>
          <p:cNvPr id="95" name="Google Shape;95;p72"/>
          <p:cNvSpPr/>
          <p:nvPr/>
        </p:nvSpPr>
        <p:spPr>
          <a:xfrm>
            <a:off x="18082638" y="4467203"/>
            <a:ext cx="2056124" cy="2056124"/>
          </a:xfrm>
          <a:prstGeom prst="ellipse">
            <a:avLst/>
          </a:prstGeom>
          <a:solidFill>
            <a:srgbClr val="2EC3C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PT Sans"/>
              <a:buNone/>
            </a:pPr>
            <a:endParaRPr sz="1350" b="0" i="0" u="none" strike="noStrike" cap="none" dirty="0">
              <a:solidFill>
                <a:srgbClr val="FFFFFF"/>
              </a:solidFill>
              <a:latin typeface="Gill Sans"/>
              <a:ea typeface="Gill Sans"/>
              <a:cs typeface="Gill Sans"/>
              <a:sym typeface="Gill Sans"/>
            </a:endParaRPr>
          </a:p>
        </p:txBody>
      </p:sp>
      <p:sp>
        <p:nvSpPr>
          <p:cNvPr id="96" name="Google Shape;96;p72"/>
          <p:cNvSpPr>
            <a:spLocks noGrp="1"/>
          </p:cNvSpPr>
          <p:nvPr>
            <p:ph type="pic" idx="2"/>
          </p:nvPr>
        </p:nvSpPr>
        <p:spPr>
          <a:xfrm>
            <a:off x="4214814" y="4467203"/>
            <a:ext cx="1957388" cy="1957388"/>
          </a:xfrm>
          <a:prstGeom prst="rect">
            <a:avLst/>
          </a:prstGeom>
          <a:noFill/>
          <a:ln>
            <a:noFill/>
          </a:ln>
        </p:spPr>
      </p:sp>
      <p:sp>
        <p:nvSpPr>
          <p:cNvPr id="97" name="Google Shape;97;p72"/>
          <p:cNvSpPr>
            <a:spLocks noGrp="1"/>
          </p:cNvSpPr>
          <p:nvPr>
            <p:ph type="pic" idx="3"/>
          </p:nvPr>
        </p:nvSpPr>
        <p:spPr>
          <a:xfrm>
            <a:off x="11097638" y="4467203"/>
            <a:ext cx="1957388" cy="1957388"/>
          </a:xfrm>
          <a:prstGeom prst="rect">
            <a:avLst/>
          </a:prstGeom>
          <a:noFill/>
          <a:ln>
            <a:noFill/>
          </a:ln>
        </p:spPr>
      </p:sp>
      <p:sp>
        <p:nvSpPr>
          <p:cNvPr id="98" name="Google Shape;98;p72"/>
          <p:cNvSpPr>
            <a:spLocks noGrp="1"/>
          </p:cNvSpPr>
          <p:nvPr>
            <p:ph type="pic" idx="4"/>
          </p:nvPr>
        </p:nvSpPr>
        <p:spPr>
          <a:xfrm>
            <a:off x="18116146" y="4467203"/>
            <a:ext cx="1957388" cy="1957388"/>
          </a:xfrm>
          <a:prstGeom prst="rect">
            <a:avLst/>
          </a:prstGeom>
          <a:noFill/>
          <a:ln>
            <a:noFill/>
          </a:ln>
        </p:spPr>
      </p:sp>
      <p:sp>
        <p:nvSpPr>
          <p:cNvPr id="99" name="Google Shape;99;p72"/>
          <p:cNvSpPr txBox="1">
            <a:spLocks noGrp="1"/>
          </p:cNvSpPr>
          <p:nvPr>
            <p:ph type="body" idx="1"/>
          </p:nvPr>
        </p:nvSpPr>
        <p:spPr>
          <a:xfrm>
            <a:off x="2557221" y="7914486"/>
            <a:ext cx="5470902" cy="423308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00" name="Google Shape;100;p72"/>
          <p:cNvSpPr txBox="1">
            <a:spLocks noGrp="1"/>
          </p:cNvSpPr>
          <p:nvPr>
            <p:ph type="body" idx="5"/>
          </p:nvPr>
        </p:nvSpPr>
        <p:spPr>
          <a:xfrm>
            <a:off x="9456551" y="7914486"/>
            <a:ext cx="5470902" cy="423308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01" name="Google Shape;101;p72"/>
          <p:cNvSpPr txBox="1">
            <a:spLocks noGrp="1"/>
          </p:cNvSpPr>
          <p:nvPr>
            <p:ph type="body" idx="6"/>
          </p:nvPr>
        </p:nvSpPr>
        <p:spPr>
          <a:xfrm>
            <a:off x="16352467" y="7914486"/>
            <a:ext cx="5470902" cy="423308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02" name="Google Shape;102;p72"/>
          <p:cNvSpPr txBox="1">
            <a:spLocks noGrp="1"/>
          </p:cNvSpPr>
          <p:nvPr>
            <p:ph type="body" idx="7"/>
          </p:nvPr>
        </p:nvSpPr>
        <p:spPr>
          <a:xfrm>
            <a:off x="2351125" y="6886212"/>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1"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03" name="Google Shape;103;p72"/>
          <p:cNvSpPr txBox="1">
            <a:spLocks noGrp="1"/>
          </p:cNvSpPr>
          <p:nvPr>
            <p:ph type="body" idx="8"/>
          </p:nvPr>
        </p:nvSpPr>
        <p:spPr>
          <a:xfrm>
            <a:off x="9217893" y="6886212"/>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1"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04" name="Google Shape;104;p72"/>
          <p:cNvSpPr txBox="1">
            <a:spLocks noGrp="1"/>
          </p:cNvSpPr>
          <p:nvPr>
            <p:ph type="body" idx="9"/>
          </p:nvPr>
        </p:nvSpPr>
        <p:spPr>
          <a:xfrm>
            <a:off x="16052675" y="6886212"/>
            <a:ext cx="5486400"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1"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105" name="Google Shape;105;p72"/>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1_Text-Heavy Divider">
  <p:cSld name="2_Text-Heavy Divider">
    <p:bg>
      <p:bgPr>
        <a:solidFill>
          <a:srgbClr val="53585E"/>
        </a:solidFill>
        <a:effectLst/>
      </p:bgPr>
    </p:bg>
    <p:spTree>
      <p:nvGrpSpPr>
        <p:cNvPr id="1" name="Shape 106"/>
        <p:cNvGrpSpPr/>
        <p:nvPr/>
      </p:nvGrpSpPr>
      <p:grpSpPr>
        <a:xfrm>
          <a:off x="0" y="0"/>
          <a:ext cx="0" cy="0"/>
          <a:chOff x="0" y="0"/>
          <a:chExt cx="0" cy="0"/>
        </a:xfrm>
      </p:grpSpPr>
      <p:sp>
        <p:nvSpPr>
          <p:cNvPr id="107" name="Google Shape;107;p73"/>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6862"/>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108" name="Google Shape;108;p73"/>
          <p:cNvSpPr txBox="1">
            <a:spLocks noGrp="1"/>
          </p:cNvSpPr>
          <p:nvPr>
            <p:ph type="title"/>
          </p:nvPr>
        </p:nvSpPr>
        <p:spPr>
          <a:xfrm>
            <a:off x="3950640" y="4066678"/>
            <a:ext cx="16482719" cy="1403384"/>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109" name="Google Shape;109;p73"/>
          <p:cNvSpPr txBox="1">
            <a:spLocks noGrp="1"/>
          </p:cNvSpPr>
          <p:nvPr>
            <p:ph type="body" idx="1"/>
          </p:nvPr>
        </p:nvSpPr>
        <p:spPr>
          <a:xfrm>
            <a:off x="9096376" y="2982331"/>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10" name="Google Shape;110;p73"/>
          <p:cNvSpPr txBox="1">
            <a:spLocks noGrp="1"/>
          </p:cNvSpPr>
          <p:nvPr>
            <p:ph type="body" idx="2"/>
          </p:nvPr>
        </p:nvSpPr>
        <p:spPr>
          <a:xfrm>
            <a:off x="3950641" y="6062957"/>
            <a:ext cx="16482722" cy="376297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4000"/>
              <a:buFont typeface="Gill Sans"/>
              <a:buNone/>
              <a:defRPr sz="4000" b="0" i="0" u="none" strike="noStrike" cap="none">
                <a:solidFill>
                  <a:srgbClr val="ECEDED"/>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111" name="Google Shape;111;p73"/>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1_Group 1">
  <p:cSld name="1_Group 1">
    <p:bg>
      <p:bgPr>
        <a:solidFill>
          <a:srgbClr val="F4F5F7"/>
        </a:solidFill>
        <a:effectLst/>
      </p:bgPr>
    </p:bg>
    <p:spTree>
      <p:nvGrpSpPr>
        <p:cNvPr id="1" name="Shape 112"/>
        <p:cNvGrpSpPr/>
        <p:nvPr/>
      </p:nvGrpSpPr>
      <p:grpSpPr>
        <a:xfrm>
          <a:off x="0" y="0"/>
          <a:ext cx="0" cy="0"/>
          <a:chOff x="0" y="0"/>
          <a:chExt cx="0" cy="0"/>
        </a:xfrm>
      </p:grpSpPr>
      <p:sp>
        <p:nvSpPr>
          <p:cNvPr id="113" name="Google Shape;113;p76"/>
          <p:cNvSpPr txBox="1">
            <a:spLocks noGrp="1"/>
          </p:cNvSpPr>
          <p:nvPr>
            <p:ph type="title"/>
          </p:nvPr>
        </p:nvSpPr>
        <p:spPr>
          <a:xfrm>
            <a:off x="2121841" y="1244307"/>
            <a:ext cx="20522502"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2E2C22"/>
              </a:buClr>
              <a:buSzPts val="8800"/>
              <a:buFont typeface="Gill Sans"/>
              <a:buNone/>
              <a:defRPr sz="8800" b="1" i="0" u="none" strike="noStrike" cap="none">
                <a:solidFill>
                  <a:srgbClr val="2E2C22"/>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114" name="Google Shape;114;p76"/>
          <p:cNvSpPr/>
          <p:nvPr/>
        </p:nvSpPr>
        <p:spPr>
          <a:xfrm>
            <a:off x="16352467" y="7048732"/>
            <a:ext cx="5561686" cy="790986"/>
          </a:xfrm>
          <a:prstGeom prst="roundRect">
            <a:avLst>
              <a:gd name="adj" fmla="val 50000"/>
            </a:avLst>
          </a:prstGeom>
          <a:solidFill>
            <a:srgbClr val="30D3D5"/>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115" name="Google Shape;115;p76"/>
          <p:cNvSpPr/>
          <p:nvPr/>
        </p:nvSpPr>
        <p:spPr>
          <a:xfrm>
            <a:off x="2157490" y="4121770"/>
            <a:ext cx="6186408" cy="8552094"/>
          </a:xfrm>
          <a:prstGeom prst="rect">
            <a:avLst/>
          </a:prstGeom>
          <a:noFill/>
          <a:ln w="50800" cap="flat" cmpd="sng">
            <a:solidFill>
              <a:srgbClr val="1E9798"/>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116" name="Google Shape;116;p76"/>
          <p:cNvSpPr/>
          <p:nvPr/>
        </p:nvSpPr>
        <p:spPr>
          <a:xfrm>
            <a:off x="2857250" y="7048732"/>
            <a:ext cx="4634486" cy="790601"/>
          </a:xfrm>
          <a:prstGeom prst="roundRect">
            <a:avLst>
              <a:gd name="adj" fmla="val 50000"/>
            </a:avLst>
          </a:prstGeom>
          <a:solidFill>
            <a:srgbClr val="1E9798"/>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117" name="Google Shape;117;p76"/>
          <p:cNvSpPr/>
          <p:nvPr/>
        </p:nvSpPr>
        <p:spPr>
          <a:xfrm>
            <a:off x="9098798" y="4121770"/>
            <a:ext cx="6186408" cy="8552094"/>
          </a:xfrm>
          <a:prstGeom prst="rect">
            <a:avLst/>
          </a:prstGeom>
          <a:noFill/>
          <a:ln w="50800" cap="flat" cmpd="sng">
            <a:solidFill>
              <a:srgbClr val="29B5B7"/>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118" name="Google Shape;118;p76"/>
          <p:cNvSpPr/>
          <p:nvPr/>
        </p:nvSpPr>
        <p:spPr>
          <a:xfrm>
            <a:off x="9985361" y="7048732"/>
            <a:ext cx="4264202" cy="790601"/>
          </a:xfrm>
          <a:prstGeom prst="roundRect">
            <a:avLst>
              <a:gd name="adj" fmla="val 50000"/>
            </a:avLst>
          </a:prstGeom>
          <a:solidFill>
            <a:srgbClr val="29B5B7">
              <a:alpha val="86666"/>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119" name="Google Shape;119;p76"/>
          <p:cNvSpPr/>
          <p:nvPr/>
        </p:nvSpPr>
        <p:spPr>
          <a:xfrm>
            <a:off x="16040106" y="4121770"/>
            <a:ext cx="6186408" cy="8552094"/>
          </a:xfrm>
          <a:prstGeom prst="rect">
            <a:avLst/>
          </a:prstGeom>
          <a:noFill/>
          <a:ln w="50800" cap="flat" cmpd="sng">
            <a:solidFill>
              <a:srgbClr val="30D3D5"/>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120" name="Google Shape;120;p76"/>
          <p:cNvSpPr/>
          <p:nvPr/>
        </p:nvSpPr>
        <p:spPr>
          <a:xfrm>
            <a:off x="4215255" y="4653600"/>
            <a:ext cx="1956946" cy="1956946"/>
          </a:xfrm>
          <a:prstGeom prst="ellipse">
            <a:avLst/>
          </a:prstGeom>
          <a:solidFill>
            <a:srgbClr val="1E97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PT Sans"/>
              <a:buNone/>
            </a:pPr>
            <a:endParaRPr sz="1350" b="0" i="0" u="none" strike="noStrike" cap="none" dirty="0">
              <a:solidFill>
                <a:srgbClr val="FFFFFF"/>
              </a:solidFill>
              <a:latin typeface="Gill Sans"/>
              <a:ea typeface="Gill Sans"/>
              <a:cs typeface="Gill Sans"/>
              <a:sym typeface="Gill Sans"/>
            </a:endParaRPr>
          </a:p>
        </p:txBody>
      </p:sp>
      <p:sp>
        <p:nvSpPr>
          <p:cNvPr id="121" name="Google Shape;121;p76"/>
          <p:cNvSpPr/>
          <p:nvPr/>
        </p:nvSpPr>
        <p:spPr>
          <a:xfrm>
            <a:off x="11097639" y="4674700"/>
            <a:ext cx="1999854" cy="1999854"/>
          </a:xfrm>
          <a:prstGeom prst="ellipse">
            <a:avLst/>
          </a:prstGeom>
          <a:solidFill>
            <a:srgbClr val="29B5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PT Sans"/>
              <a:buNone/>
            </a:pPr>
            <a:endParaRPr sz="1350" b="0" i="0" u="none" strike="noStrike" cap="none" dirty="0">
              <a:solidFill>
                <a:srgbClr val="FFFFFF"/>
              </a:solidFill>
              <a:latin typeface="Gill Sans"/>
              <a:ea typeface="Gill Sans"/>
              <a:cs typeface="Gill Sans"/>
              <a:sym typeface="Gill Sans"/>
            </a:endParaRPr>
          </a:p>
        </p:txBody>
      </p:sp>
      <p:sp>
        <p:nvSpPr>
          <p:cNvPr id="122" name="Google Shape;122;p76"/>
          <p:cNvSpPr/>
          <p:nvPr/>
        </p:nvSpPr>
        <p:spPr>
          <a:xfrm>
            <a:off x="18082638" y="4672643"/>
            <a:ext cx="2056124" cy="2056124"/>
          </a:xfrm>
          <a:prstGeom prst="ellipse">
            <a:avLst/>
          </a:prstGeom>
          <a:solidFill>
            <a:srgbClr val="30D3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PT Sans"/>
              <a:buNone/>
            </a:pPr>
            <a:endParaRPr sz="1350" b="0" i="0" u="none" strike="noStrike" cap="none" dirty="0">
              <a:solidFill>
                <a:srgbClr val="FFFFFF"/>
              </a:solidFill>
              <a:latin typeface="Gill Sans"/>
              <a:ea typeface="Gill Sans"/>
              <a:cs typeface="Gill Sans"/>
              <a:sym typeface="Gill Sans"/>
            </a:endParaRPr>
          </a:p>
        </p:txBody>
      </p:sp>
      <p:sp>
        <p:nvSpPr>
          <p:cNvPr id="123" name="Google Shape;123;p76"/>
          <p:cNvSpPr>
            <a:spLocks noGrp="1"/>
          </p:cNvSpPr>
          <p:nvPr>
            <p:ph type="pic" idx="2"/>
          </p:nvPr>
        </p:nvSpPr>
        <p:spPr>
          <a:xfrm>
            <a:off x="4250888" y="4653158"/>
            <a:ext cx="1957388" cy="1957388"/>
          </a:xfrm>
          <a:prstGeom prst="rect">
            <a:avLst/>
          </a:prstGeom>
          <a:noFill/>
          <a:ln>
            <a:noFill/>
          </a:ln>
        </p:spPr>
      </p:sp>
      <p:sp>
        <p:nvSpPr>
          <p:cNvPr id="124" name="Google Shape;124;p76"/>
          <p:cNvSpPr>
            <a:spLocks noGrp="1"/>
          </p:cNvSpPr>
          <p:nvPr>
            <p:ph type="pic" idx="3"/>
          </p:nvPr>
        </p:nvSpPr>
        <p:spPr>
          <a:xfrm>
            <a:off x="11097638" y="4672643"/>
            <a:ext cx="1957388" cy="1957388"/>
          </a:xfrm>
          <a:prstGeom prst="rect">
            <a:avLst/>
          </a:prstGeom>
          <a:noFill/>
          <a:ln>
            <a:noFill/>
          </a:ln>
        </p:spPr>
      </p:sp>
      <p:sp>
        <p:nvSpPr>
          <p:cNvPr id="125" name="Google Shape;125;p76"/>
          <p:cNvSpPr>
            <a:spLocks noGrp="1"/>
          </p:cNvSpPr>
          <p:nvPr>
            <p:ph type="pic" idx="4"/>
          </p:nvPr>
        </p:nvSpPr>
        <p:spPr>
          <a:xfrm>
            <a:off x="18109224" y="4653422"/>
            <a:ext cx="1957388" cy="1957388"/>
          </a:xfrm>
          <a:prstGeom prst="rect">
            <a:avLst/>
          </a:prstGeom>
          <a:noFill/>
          <a:ln>
            <a:noFill/>
          </a:ln>
        </p:spPr>
      </p:sp>
      <p:sp>
        <p:nvSpPr>
          <p:cNvPr id="126" name="Google Shape;126;p76"/>
          <p:cNvSpPr txBox="1">
            <a:spLocks noGrp="1"/>
          </p:cNvSpPr>
          <p:nvPr>
            <p:ph type="body" idx="1"/>
          </p:nvPr>
        </p:nvSpPr>
        <p:spPr>
          <a:xfrm>
            <a:off x="2557221" y="8171223"/>
            <a:ext cx="5470902" cy="423308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27" name="Google Shape;127;p76"/>
          <p:cNvSpPr txBox="1">
            <a:spLocks noGrp="1"/>
          </p:cNvSpPr>
          <p:nvPr>
            <p:ph type="body" idx="5"/>
          </p:nvPr>
        </p:nvSpPr>
        <p:spPr>
          <a:xfrm>
            <a:off x="9456551" y="8206131"/>
            <a:ext cx="5470902" cy="423308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28" name="Google Shape;128;p76"/>
          <p:cNvSpPr txBox="1">
            <a:spLocks noGrp="1"/>
          </p:cNvSpPr>
          <p:nvPr>
            <p:ph type="body" idx="6"/>
          </p:nvPr>
        </p:nvSpPr>
        <p:spPr>
          <a:xfrm>
            <a:off x="16352467" y="8195675"/>
            <a:ext cx="5470902" cy="423308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29" name="Google Shape;129;p76"/>
          <p:cNvSpPr txBox="1">
            <a:spLocks noGrp="1"/>
          </p:cNvSpPr>
          <p:nvPr>
            <p:ph type="body" idx="7"/>
          </p:nvPr>
        </p:nvSpPr>
        <p:spPr>
          <a:xfrm>
            <a:off x="2351125" y="7190876"/>
            <a:ext cx="5799138" cy="504658"/>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1"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30" name="Google Shape;130;p76"/>
          <p:cNvSpPr txBox="1">
            <a:spLocks noGrp="1"/>
          </p:cNvSpPr>
          <p:nvPr>
            <p:ph type="body" idx="8"/>
          </p:nvPr>
        </p:nvSpPr>
        <p:spPr>
          <a:xfrm>
            <a:off x="9217893" y="7190876"/>
            <a:ext cx="5799138" cy="504658"/>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1"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31" name="Google Shape;131;p76"/>
          <p:cNvSpPr txBox="1">
            <a:spLocks noGrp="1"/>
          </p:cNvSpPr>
          <p:nvPr>
            <p:ph type="body" idx="9"/>
          </p:nvPr>
        </p:nvSpPr>
        <p:spPr>
          <a:xfrm>
            <a:off x="16052675" y="7190876"/>
            <a:ext cx="5799138" cy="504658"/>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1"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132" name="Google Shape;132;p76"/>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928">
          <p15:clr>
            <a:srgbClr val="FBAE40"/>
          </p15:clr>
        </p15:guide>
        <p15:guide id="2" pos="76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2_Group 1">
  <p:cSld name="2_Group 1">
    <p:bg>
      <p:bgPr>
        <a:solidFill>
          <a:srgbClr val="F4F5F7"/>
        </a:solidFill>
        <a:effectLst/>
      </p:bgPr>
    </p:bg>
    <p:spTree>
      <p:nvGrpSpPr>
        <p:cNvPr id="1" name="Shape 133"/>
        <p:cNvGrpSpPr/>
        <p:nvPr/>
      </p:nvGrpSpPr>
      <p:grpSpPr>
        <a:xfrm>
          <a:off x="0" y="0"/>
          <a:ext cx="0" cy="0"/>
          <a:chOff x="0" y="0"/>
          <a:chExt cx="0" cy="0"/>
        </a:xfrm>
      </p:grpSpPr>
      <p:sp>
        <p:nvSpPr>
          <p:cNvPr id="134" name="Google Shape;134;p77"/>
          <p:cNvSpPr txBox="1">
            <a:spLocks noGrp="1"/>
          </p:cNvSpPr>
          <p:nvPr>
            <p:ph type="title"/>
          </p:nvPr>
        </p:nvSpPr>
        <p:spPr>
          <a:xfrm>
            <a:off x="2121841" y="1244307"/>
            <a:ext cx="20522502"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2E2C22"/>
              </a:buClr>
              <a:buSzPts val="8800"/>
              <a:buFont typeface="Gill Sans"/>
              <a:buNone/>
              <a:defRPr sz="8800" b="1" i="0" u="none" strike="noStrike" cap="none">
                <a:solidFill>
                  <a:srgbClr val="2E2C22"/>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135" name="Google Shape;135;p77"/>
          <p:cNvSpPr/>
          <p:nvPr/>
        </p:nvSpPr>
        <p:spPr>
          <a:xfrm>
            <a:off x="2157490" y="4121770"/>
            <a:ext cx="6186408" cy="8552094"/>
          </a:xfrm>
          <a:prstGeom prst="rect">
            <a:avLst/>
          </a:prstGeom>
          <a:noFill/>
          <a:ln w="50800" cap="flat" cmpd="sng">
            <a:solidFill>
              <a:srgbClr val="1E9798"/>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136" name="Google Shape;136;p77"/>
          <p:cNvSpPr/>
          <p:nvPr/>
        </p:nvSpPr>
        <p:spPr>
          <a:xfrm>
            <a:off x="9098798" y="4121770"/>
            <a:ext cx="6186408" cy="8552094"/>
          </a:xfrm>
          <a:prstGeom prst="rect">
            <a:avLst/>
          </a:prstGeom>
          <a:noFill/>
          <a:ln w="50800" cap="flat" cmpd="sng">
            <a:solidFill>
              <a:srgbClr val="29B5B7"/>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137" name="Google Shape;137;p77"/>
          <p:cNvSpPr/>
          <p:nvPr/>
        </p:nvSpPr>
        <p:spPr>
          <a:xfrm>
            <a:off x="16040106" y="4121770"/>
            <a:ext cx="6186408" cy="8552094"/>
          </a:xfrm>
          <a:prstGeom prst="rect">
            <a:avLst/>
          </a:prstGeom>
          <a:noFill/>
          <a:ln w="50800" cap="flat" cmpd="sng">
            <a:solidFill>
              <a:srgbClr val="30D3D5"/>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138" name="Google Shape;138;p77"/>
          <p:cNvSpPr/>
          <p:nvPr/>
        </p:nvSpPr>
        <p:spPr>
          <a:xfrm>
            <a:off x="4215255" y="4653600"/>
            <a:ext cx="1956946" cy="1956946"/>
          </a:xfrm>
          <a:prstGeom prst="ellipse">
            <a:avLst/>
          </a:prstGeom>
          <a:solidFill>
            <a:srgbClr val="1E97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PT Sans"/>
              <a:buNone/>
            </a:pPr>
            <a:endParaRPr sz="1350" b="0" i="0" u="none" strike="noStrike" cap="none" dirty="0">
              <a:solidFill>
                <a:srgbClr val="FFFFFF"/>
              </a:solidFill>
              <a:latin typeface="Gill Sans"/>
              <a:ea typeface="Gill Sans"/>
              <a:cs typeface="Gill Sans"/>
              <a:sym typeface="Gill Sans"/>
            </a:endParaRPr>
          </a:p>
        </p:txBody>
      </p:sp>
      <p:sp>
        <p:nvSpPr>
          <p:cNvPr id="139" name="Google Shape;139;p77"/>
          <p:cNvSpPr/>
          <p:nvPr/>
        </p:nvSpPr>
        <p:spPr>
          <a:xfrm>
            <a:off x="11097639" y="4674700"/>
            <a:ext cx="1999854" cy="1999854"/>
          </a:xfrm>
          <a:prstGeom prst="ellipse">
            <a:avLst/>
          </a:prstGeom>
          <a:solidFill>
            <a:srgbClr val="29B5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PT Sans"/>
              <a:buNone/>
            </a:pPr>
            <a:endParaRPr sz="1350" b="0" i="0" u="none" strike="noStrike" cap="none" dirty="0">
              <a:solidFill>
                <a:srgbClr val="FFFFFF"/>
              </a:solidFill>
              <a:latin typeface="Gill Sans"/>
              <a:ea typeface="Gill Sans"/>
              <a:cs typeface="Gill Sans"/>
              <a:sym typeface="Gill Sans"/>
            </a:endParaRPr>
          </a:p>
        </p:txBody>
      </p:sp>
      <p:sp>
        <p:nvSpPr>
          <p:cNvPr id="140" name="Google Shape;140;p77"/>
          <p:cNvSpPr/>
          <p:nvPr/>
        </p:nvSpPr>
        <p:spPr>
          <a:xfrm>
            <a:off x="18082638" y="4672643"/>
            <a:ext cx="2056124" cy="2056124"/>
          </a:xfrm>
          <a:prstGeom prst="ellipse">
            <a:avLst/>
          </a:prstGeom>
          <a:solidFill>
            <a:srgbClr val="30D3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PT Sans"/>
              <a:buNone/>
            </a:pPr>
            <a:endParaRPr sz="1350" b="0" i="0" u="none" strike="noStrike" cap="none" dirty="0">
              <a:solidFill>
                <a:srgbClr val="FFFFFF"/>
              </a:solidFill>
              <a:latin typeface="Gill Sans"/>
              <a:ea typeface="Gill Sans"/>
              <a:cs typeface="Gill Sans"/>
              <a:sym typeface="Gill Sans"/>
            </a:endParaRPr>
          </a:p>
        </p:txBody>
      </p:sp>
      <p:sp>
        <p:nvSpPr>
          <p:cNvPr id="141" name="Google Shape;141;p77"/>
          <p:cNvSpPr>
            <a:spLocks noGrp="1"/>
          </p:cNvSpPr>
          <p:nvPr>
            <p:ph type="pic" idx="2"/>
          </p:nvPr>
        </p:nvSpPr>
        <p:spPr>
          <a:xfrm>
            <a:off x="4214814" y="4672643"/>
            <a:ext cx="1957388" cy="1957388"/>
          </a:xfrm>
          <a:prstGeom prst="rect">
            <a:avLst/>
          </a:prstGeom>
          <a:noFill/>
          <a:ln>
            <a:noFill/>
          </a:ln>
        </p:spPr>
      </p:sp>
      <p:sp>
        <p:nvSpPr>
          <p:cNvPr id="142" name="Google Shape;142;p77"/>
          <p:cNvSpPr>
            <a:spLocks noGrp="1"/>
          </p:cNvSpPr>
          <p:nvPr>
            <p:ph type="pic" idx="3"/>
          </p:nvPr>
        </p:nvSpPr>
        <p:spPr>
          <a:xfrm>
            <a:off x="11097638" y="4806341"/>
            <a:ext cx="1957388" cy="1957388"/>
          </a:xfrm>
          <a:prstGeom prst="rect">
            <a:avLst/>
          </a:prstGeom>
          <a:noFill/>
          <a:ln>
            <a:noFill/>
          </a:ln>
        </p:spPr>
      </p:sp>
      <p:sp>
        <p:nvSpPr>
          <p:cNvPr id="143" name="Google Shape;143;p77"/>
          <p:cNvSpPr>
            <a:spLocks noGrp="1"/>
          </p:cNvSpPr>
          <p:nvPr>
            <p:ph type="pic" idx="4"/>
          </p:nvPr>
        </p:nvSpPr>
        <p:spPr>
          <a:xfrm>
            <a:off x="18109224" y="4889207"/>
            <a:ext cx="1957388" cy="1957388"/>
          </a:xfrm>
          <a:prstGeom prst="rect">
            <a:avLst/>
          </a:prstGeom>
          <a:noFill/>
          <a:ln>
            <a:noFill/>
          </a:ln>
        </p:spPr>
      </p:sp>
      <p:sp>
        <p:nvSpPr>
          <p:cNvPr id="144" name="Google Shape;144;p77"/>
          <p:cNvSpPr txBox="1">
            <a:spLocks noGrp="1"/>
          </p:cNvSpPr>
          <p:nvPr>
            <p:ph type="body" idx="1"/>
          </p:nvPr>
        </p:nvSpPr>
        <p:spPr>
          <a:xfrm>
            <a:off x="2557221" y="7239037"/>
            <a:ext cx="5470902" cy="423308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45" name="Google Shape;145;p77"/>
          <p:cNvSpPr txBox="1">
            <a:spLocks noGrp="1"/>
          </p:cNvSpPr>
          <p:nvPr>
            <p:ph type="body" idx="5"/>
          </p:nvPr>
        </p:nvSpPr>
        <p:spPr>
          <a:xfrm>
            <a:off x="9456551" y="7273945"/>
            <a:ext cx="5470902" cy="423308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46" name="Google Shape;146;p77"/>
          <p:cNvSpPr txBox="1">
            <a:spLocks noGrp="1"/>
          </p:cNvSpPr>
          <p:nvPr>
            <p:ph type="body" idx="6"/>
          </p:nvPr>
        </p:nvSpPr>
        <p:spPr>
          <a:xfrm>
            <a:off x="16352467" y="7263489"/>
            <a:ext cx="5470902" cy="423308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147" name="Google Shape;147;p77"/>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928">
          <p15:clr>
            <a:srgbClr val="FBAE40"/>
          </p15:clr>
        </p15:guide>
        <p15:guide id="2" pos="76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Title Slide" type="title">
  <p:cSld name="TITLE">
    <p:spTree>
      <p:nvGrpSpPr>
        <p:cNvPr id="1" name="Shape 148"/>
        <p:cNvGrpSpPr/>
        <p:nvPr/>
      </p:nvGrpSpPr>
      <p:grpSpPr>
        <a:xfrm>
          <a:off x="0" y="0"/>
          <a:ext cx="0" cy="0"/>
          <a:chOff x="0" y="0"/>
          <a:chExt cx="0" cy="0"/>
        </a:xfrm>
      </p:grpSpPr>
      <p:sp>
        <p:nvSpPr>
          <p:cNvPr id="149" name="Google Shape;149;p78"/>
          <p:cNvSpPr txBox="1">
            <a:spLocks noGrp="1"/>
          </p:cNvSpPr>
          <p:nvPr>
            <p:ph type="ctrTitle"/>
          </p:nvPr>
        </p:nvSpPr>
        <p:spPr>
          <a:xfrm>
            <a:off x="3048000" y="2244726"/>
            <a:ext cx="18288000" cy="4775200"/>
          </a:xfrm>
          <a:prstGeom prst="rect">
            <a:avLst/>
          </a:prstGeom>
          <a:noFill/>
          <a:ln>
            <a:noFill/>
          </a:ln>
        </p:spPr>
        <p:txBody>
          <a:bodyPr spcFirstLastPara="1" wrap="square" lIns="91425" tIns="45700" rIns="91425" bIns="45700" anchor="b" anchorCtr="0">
            <a:noAutofit/>
          </a:bodyPr>
          <a:lstStyle>
            <a:lvl1pPr marR="0" lvl="0" algn="ctr" rtl="0">
              <a:lnSpc>
                <a:spcPct val="80000"/>
              </a:lnSpc>
              <a:spcBef>
                <a:spcPts val="0"/>
              </a:spcBef>
              <a:spcAft>
                <a:spcPts val="0"/>
              </a:spcAft>
              <a:buClr>
                <a:srgbClr val="2E2C22"/>
              </a:buClr>
              <a:buSzPts val="12000"/>
              <a:buFont typeface="Gill Sans"/>
              <a:buNone/>
              <a:defRPr sz="12000" b="1" i="0" u="none" strike="noStrike" cap="none">
                <a:solidFill>
                  <a:srgbClr val="2E2C22"/>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150" name="Google Shape;150;p78"/>
          <p:cNvSpPr txBox="1">
            <a:spLocks noGrp="1"/>
          </p:cNvSpPr>
          <p:nvPr>
            <p:ph type="subTitle" idx="1"/>
          </p:nvPr>
        </p:nvSpPr>
        <p:spPr>
          <a:xfrm>
            <a:off x="3048000" y="7204076"/>
            <a:ext cx="18288000" cy="3311524"/>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2E2C22"/>
              </a:buClr>
              <a:buSzPts val="4800"/>
              <a:buFont typeface="Gill Sans"/>
              <a:buNone/>
              <a:defRPr sz="4800" b="0" i="0" u="none" strike="noStrike" cap="none">
                <a:solidFill>
                  <a:srgbClr val="2E2C22"/>
                </a:solidFill>
                <a:latin typeface="Gill Sans"/>
                <a:ea typeface="Gill Sans"/>
                <a:cs typeface="Gill Sans"/>
                <a:sym typeface="Gill Sans"/>
              </a:defRPr>
            </a:lvl1pPr>
            <a:lvl2pPr marR="0" lvl="1"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2pPr>
            <a:lvl3pPr marR="0" lvl="2" algn="ctr"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ctr"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a:ea typeface="Gill Sans"/>
                <a:cs typeface="Gill Sans"/>
                <a:sym typeface="Gill Sans"/>
              </a:defRPr>
            </a:lvl4pPr>
            <a:lvl5pPr marR="0" lvl="4" algn="ctr"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a:ea typeface="Gill Sans"/>
                <a:cs typeface="Gill Sans"/>
                <a:sym typeface="Gill Sans"/>
              </a:defRPr>
            </a:lvl5pPr>
            <a:lvl6pPr marR="0" lvl="5" algn="ctr" rtl="0">
              <a:lnSpc>
                <a:spcPct val="100000"/>
              </a:lnSpc>
              <a:spcBef>
                <a:spcPts val="0"/>
              </a:spcBef>
              <a:spcAft>
                <a:spcPts val="0"/>
              </a:spcAft>
              <a:buClr>
                <a:srgbClr val="A6A7AC"/>
              </a:buClr>
              <a:buSzPts val="3200"/>
              <a:buFont typeface="PT Sans"/>
              <a:buNone/>
              <a:defRPr sz="3200" b="0" i="0" u="none" strike="noStrike" cap="none">
                <a:solidFill>
                  <a:srgbClr val="A6A7AC"/>
                </a:solidFill>
                <a:latin typeface="PT Sans"/>
                <a:ea typeface="PT Sans"/>
                <a:cs typeface="PT Sans"/>
                <a:sym typeface="PT Sans"/>
              </a:defRPr>
            </a:lvl6pPr>
            <a:lvl7pPr marR="0" lvl="6" algn="ctr" rtl="0">
              <a:lnSpc>
                <a:spcPct val="100000"/>
              </a:lnSpc>
              <a:spcBef>
                <a:spcPts val="0"/>
              </a:spcBef>
              <a:spcAft>
                <a:spcPts val="0"/>
              </a:spcAft>
              <a:buClr>
                <a:srgbClr val="A6A7AC"/>
              </a:buClr>
              <a:buSzPts val="3200"/>
              <a:buFont typeface="PT Sans"/>
              <a:buNone/>
              <a:defRPr sz="3200" b="0" i="0" u="none" strike="noStrike" cap="none">
                <a:solidFill>
                  <a:srgbClr val="A6A7AC"/>
                </a:solidFill>
                <a:latin typeface="PT Sans"/>
                <a:ea typeface="PT Sans"/>
                <a:cs typeface="PT Sans"/>
                <a:sym typeface="PT Sans"/>
              </a:defRPr>
            </a:lvl7pPr>
            <a:lvl8pPr marR="0" lvl="7" algn="ctr" rtl="0">
              <a:lnSpc>
                <a:spcPct val="100000"/>
              </a:lnSpc>
              <a:spcBef>
                <a:spcPts val="0"/>
              </a:spcBef>
              <a:spcAft>
                <a:spcPts val="0"/>
              </a:spcAft>
              <a:buClr>
                <a:srgbClr val="A6A7AC"/>
              </a:buClr>
              <a:buSzPts val="3200"/>
              <a:buFont typeface="PT Sans"/>
              <a:buNone/>
              <a:defRPr sz="3200" b="0" i="0" u="none" strike="noStrike" cap="none">
                <a:solidFill>
                  <a:srgbClr val="A6A7AC"/>
                </a:solidFill>
                <a:latin typeface="PT Sans"/>
                <a:ea typeface="PT Sans"/>
                <a:cs typeface="PT Sans"/>
                <a:sym typeface="PT Sans"/>
              </a:defRPr>
            </a:lvl8pPr>
            <a:lvl9pPr marR="0" lvl="8" algn="ctr" rtl="0">
              <a:lnSpc>
                <a:spcPct val="100000"/>
              </a:lnSpc>
              <a:spcBef>
                <a:spcPts val="0"/>
              </a:spcBef>
              <a:spcAft>
                <a:spcPts val="0"/>
              </a:spcAft>
              <a:buClr>
                <a:srgbClr val="A6A7AC"/>
              </a:buClr>
              <a:buSzPts val="3200"/>
              <a:buFont typeface="PT Sans"/>
              <a:buNone/>
              <a:defRPr sz="3200" b="0" i="0" u="none" strike="noStrike" cap="none">
                <a:solidFill>
                  <a:srgbClr val="A6A7AC"/>
                </a:solidFill>
                <a:latin typeface="PT Sans"/>
                <a:ea typeface="PT Sans"/>
                <a:cs typeface="PT Sans"/>
                <a:sym typeface="PT Sans"/>
              </a:defRPr>
            </a:lvl9pPr>
          </a:lstStyle>
          <a:p>
            <a:endParaRPr/>
          </a:p>
        </p:txBody>
      </p:sp>
      <p:sp>
        <p:nvSpPr>
          <p:cNvPr id="151" name="Google Shape;151;p7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1pPr>
            <a:lvl2pPr marR="0" lvl="1"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2pPr>
            <a:lvl3pPr marR="0" lvl="2"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3pPr>
            <a:lvl4pPr marR="0" lvl="3"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4pPr>
            <a:lvl5pPr marR="0" lvl="4"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2" name="Google Shape;152;p7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1pPr>
            <a:lvl2pPr marR="0" lvl="1"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2pPr>
            <a:lvl3pPr marR="0" lvl="2"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3pPr>
            <a:lvl4pPr marR="0" lvl="3"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4pPr>
            <a:lvl5pPr marR="0" lvl="4"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53" name="Google Shape;153;p78"/>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3_BLANK">
  <p:cSld name="3_BLANK">
    <p:spTree>
      <p:nvGrpSpPr>
        <p:cNvPr id="1" name="Shape 154"/>
        <p:cNvGrpSpPr/>
        <p:nvPr/>
      </p:nvGrpSpPr>
      <p:grpSpPr>
        <a:xfrm>
          <a:off x="0" y="0"/>
          <a:ext cx="0" cy="0"/>
          <a:chOff x="0" y="0"/>
          <a:chExt cx="0" cy="0"/>
        </a:xfrm>
      </p:grpSpPr>
      <p:sp>
        <p:nvSpPr>
          <p:cNvPr id="155" name="Google Shape;155;p79"/>
          <p:cNvSpPr/>
          <p:nvPr/>
        </p:nvSpPr>
        <p:spPr>
          <a:xfrm>
            <a:off x="0" y="0"/>
            <a:ext cx="7030802" cy="13716000"/>
          </a:xfrm>
          <a:prstGeom prst="rect">
            <a:avLst/>
          </a:prstGeom>
          <a:solidFill>
            <a:srgbClr val="2EC3C5"/>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56" name="Google Shape;156;p79"/>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E2C22"/>
              </a:buClr>
              <a:buSzPts val="8800"/>
              <a:buFont typeface="Gill Sans"/>
              <a:buNone/>
              <a:defRPr sz="8800" b="1" i="0" u="none" strike="noStrike" cap="none">
                <a:solidFill>
                  <a:srgbClr val="2E2C22"/>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157" name="Google Shape;157;p79"/>
          <p:cNvSpPr txBox="1">
            <a:spLocks noGrp="1"/>
          </p:cNvSpPr>
          <p:nvPr>
            <p:ph type="body" idx="1"/>
          </p:nvPr>
        </p:nvSpPr>
        <p:spPr>
          <a:xfrm>
            <a:off x="9719430" y="5309680"/>
            <a:ext cx="10959448" cy="6919912"/>
          </a:xfrm>
          <a:prstGeom prst="rect">
            <a:avLst/>
          </a:prstGeom>
          <a:noFill/>
          <a:ln>
            <a:noFill/>
          </a:ln>
        </p:spPr>
        <p:txBody>
          <a:bodyPr spcFirstLastPara="1" wrap="square" lIns="91425" tIns="45700" rIns="91425" bIns="45700" anchor="t" anchorCtr="0">
            <a:normAutofit/>
          </a:bodyPr>
          <a:lstStyle>
            <a:lvl1pPr marL="457200" marR="0" lvl="0" indent="-482600" algn="l" rtl="0">
              <a:lnSpc>
                <a:spcPct val="100000"/>
              </a:lnSpc>
              <a:spcBef>
                <a:spcPts val="0"/>
              </a:spcBef>
              <a:spcAft>
                <a:spcPts val="0"/>
              </a:spcAft>
              <a:buClr>
                <a:srgbClr val="2E2C22"/>
              </a:buClr>
              <a:buSzPts val="4000"/>
              <a:buFont typeface="Arial"/>
              <a:buChar char="•"/>
              <a:defRPr sz="4800" b="0" i="0" u="none" strike="noStrike" cap="none">
                <a:solidFill>
                  <a:srgbClr val="2E2C22"/>
                </a:solidFill>
                <a:latin typeface="Gill Sans"/>
                <a:ea typeface="Gill Sans"/>
                <a:cs typeface="Gill Sans"/>
                <a:sym typeface="Gill Sans"/>
              </a:defRPr>
            </a:lvl1pPr>
            <a:lvl2pPr marL="914400" marR="0" lvl="1" indent="-482600" algn="just" rtl="0">
              <a:lnSpc>
                <a:spcPct val="100000"/>
              </a:lnSpc>
              <a:spcBef>
                <a:spcPts val="120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58" name="Google Shape;158;p79"/>
          <p:cNvSpPr txBox="1">
            <a:spLocks noGrp="1"/>
          </p:cNvSpPr>
          <p:nvPr>
            <p:ph type="body" idx="2"/>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2E2C22"/>
              </a:buClr>
              <a:buSzPts val="3600"/>
              <a:buFont typeface="Gill Sans"/>
              <a:buNone/>
              <a:defRPr sz="3600" b="0"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159" name="Google Shape;159;p79"/>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1_Section Divider">
  <p:cSld name="1_Section Divider">
    <p:bg>
      <p:bgPr>
        <a:solidFill>
          <a:srgbClr val="2EC3C5"/>
        </a:solidFill>
        <a:effectLst/>
      </p:bgPr>
    </p:bg>
    <p:spTree>
      <p:nvGrpSpPr>
        <p:cNvPr id="1" name="Shape 160"/>
        <p:cNvGrpSpPr/>
        <p:nvPr/>
      </p:nvGrpSpPr>
      <p:grpSpPr>
        <a:xfrm>
          <a:off x="0" y="0"/>
          <a:ext cx="0" cy="0"/>
          <a:chOff x="0" y="0"/>
          <a:chExt cx="0" cy="0"/>
        </a:xfrm>
      </p:grpSpPr>
      <p:sp>
        <p:nvSpPr>
          <p:cNvPr id="161" name="Google Shape;161;p80"/>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8627"/>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62" name="Google Shape;162;p80"/>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163" name="Google Shape;163;p80"/>
          <p:cNvSpPr txBox="1">
            <a:spLocks noGrp="1"/>
          </p:cNvSpPr>
          <p:nvPr>
            <p:ph type="body" idx="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164" name="Google Shape;164;p80"/>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with Triangle">
  <p:cSld name="Blank with Triangle">
    <p:bg>
      <p:bgPr>
        <a:solidFill>
          <a:srgbClr val="F4F5F7"/>
        </a:solidFill>
        <a:effectLst/>
      </p:bgPr>
    </p:bg>
    <p:spTree>
      <p:nvGrpSpPr>
        <p:cNvPr id="1" name="Shape 13"/>
        <p:cNvGrpSpPr/>
        <p:nvPr/>
      </p:nvGrpSpPr>
      <p:grpSpPr>
        <a:xfrm>
          <a:off x="0" y="0"/>
          <a:ext cx="0" cy="0"/>
          <a:chOff x="0" y="0"/>
          <a:chExt cx="0" cy="0"/>
        </a:xfrm>
      </p:grpSpPr>
      <p:sp>
        <p:nvSpPr>
          <p:cNvPr id="14" name="Google Shape;14;p61"/>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ub Section Divider">
  <p:cSld name="Sub Section Divider">
    <p:bg>
      <p:bgPr>
        <a:solidFill>
          <a:srgbClr val="2EC3C5"/>
        </a:solidFill>
        <a:effectLst/>
      </p:bgPr>
    </p:bg>
    <p:spTree>
      <p:nvGrpSpPr>
        <p:cNvPr id="1" name="Shape 165"/>
        <p:cNvGrpSpPr/>
        <p:nvPr/>
      </p:nvGrpSpPr>
      <p:grpSpPr>
        <a:xfrm>
          <a:off x="0" y="0"/>
          <a:ext cx="0" cy="0"/>
          <a:chOff x="0" y="0"/>
          <a:chExt cx="0" cy="0"/>
        </a:xfrm>
      </p:grpSpPr>
      <p:sp>
        <p:nvSpPr>
          <p:cNvPr id="166" name="Google Shape;166;p81"/>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8627"/>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67" name="Google Shape;167;p81"/>
          <p:cNvSpPr txBox="1">
            <a:spLocks noGrp="1"/>
          </p:cNvSpPr>
          <p:nvPr>
            <p:ph type="title"/>
          </p:nvPr>
        </p:nvSpPr>
        <p:spPr>
          <a:xfrm>
            <a:off x="11412986" y="5729566"/>
            <a:ext cx="11590120"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FFEFF"/>
              </a:buClr>
              <a:buSzPts val="10000"/>
              <a:buFont typeface="Gill Sans"/>
              <a:buNone/>
              <a:defRPr sz="9600" b="1" i="0" u="none" strike="noStrike" cap="none">
                <a:solidFill>
                  <a:srgbClr val="FFFE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168" name="Google Shape;168;p81"/>
          <p:cNvSpPr txBox="1">
            <a:spLocks noGrp="1"/>
          </p:cNvSpPr>
          <p:nvPr>
            <p:ph type="body" idx="1"/>
          </p:nvPr>
        </p:nvSpPr>
        <p:spPr>
          <a:xfrm>
            <a:off x="11412703" y="489284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FFFEFF"/>
              </a:buClr>
              <a:buSzPts val="2400"/>
              <a:buFont typeface="Gill Sans"/>
              <a:buNone/>
              <a:defRPr sz="32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69" name="Google Shape;169;p81"/>
          <p:cNvSpPr>
            <a:spLocks noGrp="1"/>
          </p:cNvSpPr>
          <p:nvPr>
            <p:ph type="pic" idx="2"/>
          </p:nvPr>
        </p:nvSpPr>
        <p:spPr>
          <a:xfrm>
            <a:off x="1380894" y="2227264"/>
            <a:ext cx="9263064" cy="9261476"/>
          </a:xfrm>
          <a:prstGeom prst="ellipse">
            <a:avLst/>
          </a:prstGeom>
          <a:noFill/>
          <a:ln>
            <a:noFill/>
          </a:ln>
        </p:spPr>
      </p:sp>
      <p:pic>
        <p:nvPicPr>
          <p:cNvPr id="170" name="Google Shape;170;p81"/>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Blank with Triangle">
  <p:cSld name="1_Blank with Triangle">
    <p:bg>
      <p:bgPr>
        <a:solidFill>
          <a:srgbClr val="F4F5F7"/>
        </a:solidFill>
        <a:effectLst/>
      </p:bgPr>
    </p:bg>
    <p:spTree>
      <p:nvGrpSpPr>
        <p:cNvPr id="1" name="Shape 171"/>
        <p:cNvGrpSpPr/>
        <p:nvPr/>
      </p:nvGrpSpPr>
      <p:grpSpPr>
        <a:xfrm>
          <a:off x="0" y="0"/>
          <a:ext cx="0" cy="0"/>
          <a:chOff x="0" y="0"/>
          <a:chExt cx="0" cy="0"/>
        </a:xfrm>
      </p:grpSpPr>
      <p:sp>
        <p:nvSpPr>
          <p:cNvPr id="172" name="Google Shape;172;p82"/>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73" name="Google Shape;173;p82"/>
          <p:cNvSpPr/>
          <p:nvPr/>
        </p:nvSpPr>
        <p:spPr>
          <a:xfrm>
            <a:off x="2860047" y="3758275"/>
            <a:ext cx="2827057" cy="2827057"/>
          </a:xfrm>
          <a:prstGeom prst="ellipse">
            <a:avLst/>
          </a:prstGeom>
          <a:solidFill>
            <a:srgbClr val="2EC3C5"/>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Gill Sans"/>
              <a:ea typeface="Gill Sans"/>
              <a:cs typeface="Gill Sans"/>
              <a:sym typeface="Gill Sans"/>
            </a:endParaRPr>
          </a:p>
        </p:txBody>
      </p:sp>
      <p:sp>
        <p:nvSpPr>
          <p:cNvPr id="174" name="Google Shape;174;p82"/>
          <p:cNvSpPr/>
          <p:nvPr/>
        </p:nvSpPr>
        <p:spPr>
          <a:xfrm>
            <a:off x="18696897" y="3682075"/>
            <a:ext cx="2827056" cy="2827056"/>
          </a:xfrm>
          <a:prstGeom prst="ellipse">
            <a:avLst/>
          </a:prstGeom>
          <a:solidFill>
            <a:srgbClr val="2EC3C5"/>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175" name="Google Shape;175;p82"/>
          <p:cNvSpPr/>
          <p:nvPr/>
        </p:nvSpPr>
        <p:spPr>
          <a:xfrm>
            <a:off x="8138997" y="3656675"/>
            <a:ext cx="2827056" cy="2827056"/>
          </a:xfrm>
          <a:prstGeom prst="ellipse">
            <a:avLst/>
          </a:prstGeom>
          <a:solidFill>
            <a:srgbClr val="2EC3C5"/>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176" name="Google Shape;176;p82"/>
          <p:cNvSpPr/>
          <p:nvPr/>
        </p:nvSpPr>
        <p:spPr>
          <a:xfrm>
            <a:off x="13417946" y="3682075"/>
            <a:ext cx="2827057" cy="2827056"/>
          </a:xfrm>
          <a:prstGeom prst="ellipse">
            <a:avLst/>
          </a:prstGeom>
          <a:solidFill>
            <a:srgbClr val="2EC3C5"/>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177" name="Google Shape;177;p82"/>
          <p:cNvSpPr>
            <a:spLocks noGrp="1"/>
          </p:cNvSpPr>
          <p:nvPr>
            <p:ph type="pic" idx="2"/>
          </p:nvPr>
        </p:nvSpPr>
        <p:spPr>
          <a:xfrm>
            <a:off x="2860675" y="3656394"/>
            <a:ext cx="2825750" cy="2827337"/>
          </a:xfrm>
          <a:prstGeom prst="rect">
            <a:avLst/>
          </a:prstGeom>
          <a:noFill/>
          <a:ln>
            <a:noFill/>
          </a:ln>
        </p:spPr>
      </p:sp>
      <p:sp>
        <p:nvSpPr>
          <p:cNvPr id="178" name="Google Shape;178;p82"/>
          <p:cNvSpPr>
            <a:spLocks noGrp="1"/>
          </p:cNvSpPr>
          <p:nvPr>
            <p:ph type="pic" idx="3"/>
          </p:nvPr>
        </p:nvSpPr>
        <p:spPr>
          <a:xfrm>
            <a:off x="8140303" y="3656394"/>
            <a:ext cx="2825750" cy="2827337"/>
          </a:xfrm>
          <a:prstGeom prst="rect">
            <a:avLst/>
          </a:prstGeom>
          <a:noFill/>
          <a:ln>
            <a:noFill/>
          </a:ln>
        </p:spPr>
      </p:sp>
      <p:sp>
        <p:nvSpPr>
          <p:cNvPr id="179" name="Google Shape;179;p82"/>
          <p:cNvSpPr>
            <a:spLocks noGrp="1"/>
          </p:cNvSpPr>
          <p:nvPr>
            <p:ph type="pic" idx="4"/>
          </p:nvPr>
        </p:nvSpPr>
        <p:spPr>
          <a:xfrm>
            <a:off x="13419253" y="3656394"/>
            <a:ext cx="2825750" cy="2827337"/>
          </a:xfrm>
          <a:prstGeom prst="rect">
            <a:avLst/>
          </a:prstGeom>
          <a:noFill/>
          <a:ln>
            <a:noFill/>
          </a:ln>
        </p:spPr>
      </p:sp>
      <p:sp>
        <p:nvSpPr>
          <p:cNvPr id="180" name="Google Shape;180;p82"/>
          <p:cNvSpPr>
            <a:spLocks noGrp="1"/>
          </p:cNvSpPr>
          <p:nvPr>
            <p:ph type="pic" idx="5"/>
          </p:nvPr>
        </p:nvSpPr>
        <p:spPr>
          <a:xfrm>
            <a:off x="18696896" y="3656394"/>
            <a:ext cx="2825750" cy="2827337"/>
          </a:xfrm>
          <a:prstGeom prst="rect">
            <a:avLst/>
          </a:prstGeom>
          <a:noFill/>
          <a:ln>
            <a:noFill/>
          </a:ln>
        </p:spPr>
      </p:sp>
      <p:sp>
        <p:nvSpPr>
          <p:cNvPr id="181" name="Google Shape;181;p82"/>
          <p:cNvSpPr txBox="1">
            <a:spLocks noGrp="1"/>
          </p:cNvSpPr>
          <p:nvPr>
            <p:ph type="body" idx="1"/>
          </p:nvPr>
        </p:nvSpPr>
        <p:spPr>
          <a:xfrm>
            <a:off x="2155616" y="7989197"/>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82" name="Google Shape;182;p82"/>
          <p:cNvSpPr txBox="1">
            <a:spLocks noGrp="1"/>
          </p:cNvSpPr>
          <p:nvPr>
            <p:ph type="body" idx="6"/>
          </p:nvPr>
        </p:nvSpPr>
        <p:spPr>
          <a:xfrm>
            <a:off x="7434590" y="7989197"/>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83" name="Google Shape;183;p82"/>
          <p:cNvSpPr txBox="1">
            <a:spLocks noGrp="1"/>
          </p:cNvSpPr>
          <p:nvPr>
            <p:ph type="body" idx="7"/>
          </p:nvPr>
        </p:nvSpPr>
        <p:spPr>
          <a:xfrm>
            <a:off x="12713544" y="7989197"/>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84" name="Google Shape;184;p82"/>
          <p:cNvSpPr txBox="1">
            <a:spLocks noGrp="1"/>
          </p:cNvSpPr>
          <p:nvPr>
            <p:ph type="body" idx="8"/>
          </p:nvPr>
        </p:nvSpPr>
        <p:spPr>
          <a:xfrm>
            <a:off x="17992516" y="7989197"/>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85" name="Google Shape;185;p82"/>
          <p:cNvSpPr txBox="1">
            <a:spLocks noGrp="1"/>
          </p:cNvSpPr>
          <p:nvPr>
            <p:ph type="body" idx="9"/>
          </p:nvPr>
        </p:nvSpPr>
        <p:spPr>
          <a:xfrm>
            <a:off x="2155616" y="7105926"/>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3200"/>
              <a:buFont typeface="Gill Sans"/>
              <a:buNone/>
              <a:defRPr sz="3200" b="1"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86" name="Google Shape;186;p82"/>
          <p:cNvSpPr txBox="1">
            <a:spLocks noGrp="1"/>
          </p:cNvSpPr>
          <p:nvPr>
            <p:ph type="body" idx="13"/>
          </p:nvPr>
        </p:nvSpPr>
        <p:spPr>
          <a:xfrm>
            <a:off x="7434590" y="7105926"/>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3200"/>
              <a:buFont typeface="Gill Sans"/>
              <a:buNone/>
              <a:defRPr sz="3200" b="1"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87" name="Google Shape;187;p82"/>
          <p:cNvSpPr txBox="1">
            <a:spLocks noGrp="1"/>
          </p:cNvSpPr>
          <p:nvPr>
            <p:ph type="body" idx="14"/>
          </p:nvPr>
        </p:nvSpPr>
        <p:spPr>
          <a:xfrm>
            <a:off x="12713544" y="7105926"/>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3200"/>
              <a:buFont typeface="Gill Sans"/>
              <a:buNone/>
              <a:defRPr sz="3200" b="1"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88" name="Google Shape;188;p82"/>
          <p:cNvSpPr txBox="1">
            <a:spLocks noGrp="1"/>
          </p:cNvSpPr>
          <p:nvPr>
            <p:ph type="body" idx="15"/>
          </p:nvPr>
        </p:nvSpPr>
        <p:spPr>
          <a:xfrm>
            <a:off x="17991837" y="7105926"/>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3200"/>
              <a:buFont typeface="Gill Sans"/>
              <a:buNone/>
              <a:defRPr sz="3200" b="1"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89" name="Google Shape;189;p82"/>
          <p:cNvSpPr txBox="1">
            <a:spLocks noGrp="1"/>
          </p:cNvSpPr>
          <p:nvPr>
            <p:ph type="title"/>
          </p:nvPr>
        </p:nvSpPr>
        <p:spPr>
          <a:xfrm>
            <a:off x="2121839" y="1494364"/>
            <a:ext cx="19402113" cy="143851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E2C22"/>
              </a:buClr>
              <a:buSzPts val="10000"/>
              <a:buFont typeface="Gill Sans"/>
              <a:buNone/>
              <a:defRPr sz="10000" b="1" i="0" u="none" strike="noStrike" cap="none">
                <a:solidFill>
                  <a:srgbClr val="2E2C22"/>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pic>
        <p:nvPicPr>
          <p:cNvPr id="190" name="Google Shape;190;p82"/>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1_Text-Heavy 6">
  <p:cSld name="1_Text-Heavy 6">
    <p:bg>
      <p:bgPr>
        <a:solidFill>
          <a:srgbClr val="F4F5F7"/>
        </a:solidFill>
        <a:effectLst/>
      </p:bgPr>
    </p:bg>
    <p:spTree>
      <p:nvGrpSpPr>
        <p:cNvPr id="1" name="Shape 191"/>
        <p:cNvGrpSpPr/>
        <p:nvPr/>
      </p:nvGrpSpPr>
      <p:grpSpPr>
        <a:xfrm>
          <a:off x="0" y="0"/>
          <a:ext cx="0" cy="0"/>
          <a:chOff x="0" y="0"/>
          <a:chExt cx="0" cy="0"/>
        </a:xfrm>
      </p:grpSpPr>
      <p:sp>
        <p:nvSpPr>
          <p:cNvPr id="192" name="Google Shape;192;p83"/>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E2C22"/>
              </a:buClr>
              <a:buSzPts val="10000"/>
              <a:buFont typeface="Gill Sans"/>
              <a:buNone/>
              <a:defRPr sz="10000" b="1" i="0" u="none" strike="noStrike" cap="none">
                <a:solidFill>
                  <a:srgbClr val="2E2C22"/>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193" name="Google Shape;193;p83"/>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2E2C22"/>
              </a:buClr>
              <a:buSzPts val="4400"/>
              <a:buFont typeface="Arial"/>
              <a:buChar char="•"/>
              <a:defRPr sz="4400" b="0" i="0" u="none" strike="noStrike" cap="none">
                <a:solidFill>
                  <a:srgbClr val="2E2C22"/>
                </a:solidFill>
                <a:latin typeface="Gill Sans"/>
                <a:ea typeface="Gill Sans"/>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94" name="Google Shape;194;p83"/>
          <p:cNvSpPr>
            <a:spLocks noGrp="1"/>
          </p:cNvSpPr>
          <p:nvPr>
            <p:ph type="pic" idx="2"/>
          </p:nvPr>
        </p:nvSpPr>
        <p:spPr>
          <a:xfrm>
            <a:off x="-3058370" y="2227262"/>
            <a:ext cx="9263064" cy="9261476"/>
          </a:xfrm>
          <a:prstGeom prst="ellipse">
            <a:avLst/>
          </a:prstGeom>
          <a:noFill/>
          <a:ln>
            <a:noFill/>
          </a:ln>
        </p:spPr>
      </p:sp>
      <p:sp>
        <p:nvSpPr>
          <p:cNvPr id="195" name="Google Shape;195;p83"/>
          <p:cNvSpPr txBox="1">
            <a:spLocks noGrp="1"/>
          </p:cNvSpPr>
          <p:nvPr>
            <p:ph type="body" idx="3"/>
          </p:nvPr>
        </p:nvSpPr>
        <p:spPr>
          <a:xfrm>
            <a:off x="7349067" y="2309737"/>
            <a:ext cx="3571875" cy="5873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2E2C22"/>
              </a:buClr>
              <a:buSzPts val="3600"/>
              <a:buFont typeface="Gill Sans"/>
              <a:buNone/>
              <a:defRPr sz="3600" b="0"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196" name="Google Shape;196;p83"/>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197" name="Google Shape;197;p83"/>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ext-Heavy 1">
  <p:cSld name="1_Text-Heavy 1">
    <p:bg>
      <p:bgPr>
        <a:solidFill>
          <a:srgbClr val="F4F5F7"/>
        </a:solidFill>
        <a:effectLst/>
      </p:bgPr>
    </p:bg>
    <p:spTree>
      <p:nvGrpSpPr>
        <p:cNvPr id="1" name="Shape 198"/>
        <p:cNvGrpSpPr/>
        <p:nvPr/>
      </p:nvGrpSpPr>
      <p:grpSpPr>
        <a:xfrm>
          <a:off x="0" y="0"/>
          <a:ext cx="0" cy="0"/>
          <a:chOff x="0" y="0"/>
          <a:chExt cx="0" cy="0"/>
        </a:xfrm>
      </p:grpSpPr>
      <p:sp>
        <p:nvSpPr>
          <p:cNvPr id="199" name="Google Shape;199;p84"/>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200" name="Google Shape;200;p8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201" name="Google Shape;201;p84"/>
          <p:cNvSpPr txBox="1">
            <a:spLocks noGrp="1"/>
          </p:cNvSpPr>
          <p:nvPr>
            <p:ph type="body" idx="1"/>
          </p:nvPr>
        </p:nvSpPr>
        <p:spPr>
          <a:xfrm>
            <a:off x="2143791" y="1414465"/>
            <a:ext cx="19488990"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2E2C22"/>
              </a:buClr>
              <a:buSzPts val="10000"/>
              <a:buFont typeface="Gill Sans"/>
              <a:buNone/>
              <a:defRPr sz="10000" b="1"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202" name="Google Shape;202;p84"/>
          <p:cNvSpPr txBox="1">
            <a:spLocks noGrp="1"/>
          </p:cNvSpPr>
          <p:nvPr>
            <p:ph type="body" idx="2"/>
          </p:nvPr>
        </p:nvSpPr>
        <p:spPr>
          <a:xfrm>
            <a:off x="2143791" y="4601497"/>
            <a:ext cx="19488990" cy="699694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90000"/>
              </a:lnSpc>
              <a:spcBef>
                <a:spcPts val="0"/>
              </a:spcBef>
              <a:spcAft>
                <a:spcPts val="0"/>
              </a:spcAft>
              <a:buClr>
                <a:srgbClr val="2E2C22"/>
              </a:buClr>
              <a:buSzPts val="3600"/>
              <a:buFont typeface="Arial"/>
              <a:buNone/>
              <a:defRPr sz="4400" b="0"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203" name="Google Shape;203;p84"/>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ext-Heavy 1">
  <p:cSld name="1_Text-Heavy 1 2">
    <p:bg>
      <p:bgPr>
        <a:solidFill>
          <a:srgbClr val="F4F5F7"/>
        </a:solidFill>
        <a:effectLst/>
      </p:bgPr>
    </p:bg>
    <p:spTree>
      <p:nvGrpSpPr>
        <p:cNvPr id="1" name="Shape 204"/>
        <p:cNvGrpSpPr/>
        <p:nvPr/>
      </p:nvGrpSpPr>
      <p:grpSpPr>
        <a:xfrm>
          <a:off x="0" y="0"/>
          <a:ext cx="0" cy="0"/>
          <a:chOff x="0" y="0"/>
          <a:chExt cx="0" cy="0"/>
        </a:xfrm>
      </p:grpSpPr>
      <p:sp>
        <p:nvSpPr>
          <p:cNvPr id="205" name="Google Shape;205;p85"/>
          <p:cNvSpPr/>
          <p:nvPr/>
        </p:nvSpPr>
        <p:spPr>
          <a:xfrm>
            <a:off x="4519" y="17578"/>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206" name="Google Shape;206;p85"/>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207" name="Google Shape;207;p85"/>
          <p:cNvSpPr txBox="1">
            <a:spLocks noGrp="1"/>
          </p:cNvSpPr>
          <p:nvPr>
            <p:ph type="body" idx="1"/>
          </p:nvPr>
        </p:nvSpPr>
        <p:spPr>
          <a:xfrm>
            <a:off x="2143791" y="2336708"/>
            <a:ext cx="19488990" cy="22249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0"/>
              </a:spcBef>
              <a:spcAft>
                <a:spcPts val="0"/>
              </a:spcAft>
              <a:buClr>
                <a:srgbClr val="2E2C22"/>
              </a:buClr>
              <a:buSzPts val="10000"/>
              <a:buFont typeface="Gill Sans"/>
              <a:buNone/>
              <a:defRPr sz="8000" b="1"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208" name="Google Shape;208;p85"/>
          <p:cNvSpPr txBox="1">
            <a:spLocks noGrp="1"/>
          </p:cNvSpPr>
          <p:nvPr>
            <p:ph type="body" idx="2"/>
          </p:nvPr>
        </p:nvSpPr>
        <p:spPr>
          <a:xfrm>
            <a:off x="2133898" y="5160200"/>
            <a:ext cx="19488990" cy="6996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2E2C22"/>
              </a:buClr>
              <a:buSzPts val="3600"/>
              <a:buFont typeface="Arial"/>
              <a:buNone/>
              <a:defRPr sz="4400" b="0"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209" name="Google Shape;209;p85"/>
          <p:cNvSpPr txBox="1">
            <a:spLocks noGrp="1"/>
          </p:cNvSpPr>
          <p:nvPr>
            <p:ph type="body" idx="3"/>
          </p:nvPr>
        </p:nvSpPr>
        <p:spPr>
          <a:xfrm>
            <a:off x="2143791" y="1416866"/>
            <a:ext cx="12327712"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2800"/>
              <a:buFont typeface="Gill Sans"/>
              <a:buNone/>
              <a:defRPr sz="3600" b="0"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210" name="Google Shape;210;p85"/>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Content 3">
  <p:cSld name="1_Content 3 4">
    <p:bg>
      <p:bgPr>
        <a:solidFill>
          <a:srgbClr val="F4F5F7"/>
        </a:solidFill>
        <a:effectLst/>
      </p:bgPr>
    </p:bg>
    <p:spTree>
      <p:nvGrpSpPr>
        <p:cNvPr id="1" name="Shape 211"/>
        <p:cNvGrpSpPr/>
        <p:nvPr/>
      </p:nvGrpSpPr>
      <p:grpSpPr>
        <a:xfrm>
          <a:off x="0" y="0"/>
          <a:ext cx="0" cy="0"/>
          <a:chOff x="0" y="0"/>
          <a:chExt cx="0" cy="0"/>
        </a:xfrm>
      </p:grpSpPr>
      <p:sp>
        <p:nvSpPr>
          <p:cNvPr id="212" name="Google Shape;212;p86"/>
          <p:cNvSpPr txBox="1">
            <a:spLocks noGrp="1"/>
          </p:cNvSpPr>
          <p:nvPr>
            <p:ph type="title"/>
          </p:nvPr>
        </p:nvSpPr>
        <p:spPr>
          <a:xfrm>
            <a:off x="2121840" y="3583006"/>
            <a:ext cx="16482719"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E2C22"/>
              </a:buClr>
              <a:buSzPts val="9600"/>
              <a:buFont typeface="Gill Sans"/>
              <a:buNone/>
              <a:defRPr sz="9600" b="1" i="0" u="none" strike="noStrike" cap="none">
                <a:solidFill>
                  <a:srgbClr val="2E2C22"/>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213" name="Google Shape;213;p86"/>
          <p:cNvSpPr txBox="1">
            <a:spLocks noGrp="1"/>
          </p:cNvSpPr>
          <p:nvPr>
            <p:ph type="body" idx="1"/>
          </p:nvPr>
        </p:nvSpPr>
        <p:spPr>
          <a:xfrm>
            <a:off x="2120901" y="7134226"/>
            <a:ext cx="20915314" cy="551180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3600"/>
              <a:buFont typeface="Gill Sans"/>
              <a:buNone/>
              <a:defRPr sz="3600" b="0" i="0" u="none" strike="noStrike" cap="none">
                <a:solidFill>
                  <a:srgbClr val="2E2C22"/>
                </a:solidFill>
                <a:latin typeface="Gill Sans"/>
                <a:ea typeface="Gill Sans"/>
                <a:cs typeface="Gill Sans"/>
                <a:sym typeface="Gill Sans"/>
              </a:defRPr>
            </a:lvl1pPr>
            <a:lvl2pPr marL="914400" marR="0" lvl="1" indent="-457200" algn="just" rtl="0">
              <a:lnSpc>
                <a:spcPct val="100000"/>
              </a:lnSpc>
              <a:spcBef>
                <a:spcPts val="0"/>
              </a:spcBef>
              <a:spcAft>
                <a:spcPts val="0"/>
              </a:spcAft>
              <a:buClr>
                <a:srgbClr val="515257"/>
              </a:buClr>
              <a:buSzPts val="3600"/>
              <a:buFont typeface="Noto Sans Symbol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12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214" name="Google Shape;214;p86"/>
          <p:cNvSpPr txBox="1">
            <a:spLocks noGrp="1"/>
          </p:cNvSpPr>
          <p:nvPr>
            <p:ph type="body" idx="2"/>
          </p:nvPr>
        </p:nvSpPr>
        <p:spPr>
          <a:xfrm>
            <a:off x="2120172" y="2594297"/>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3600"/>
              <a:buFont typeface="Gill Sans"/>
              <a:buNone/>
              <a:defRPr sz="3600" b="0"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215" name="Google Shape;215;p86"/>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216" name="Google Shape;216;p86"/>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2_BLANK">
  <p:cSld name="2_BLANK">
    <p:bg>
      <p:bgPr>
        <a:solidFill>
          <a:srgbClr val="F4F5F7"/>
        </a:solidFill>
        <a:effectLst/>
      </p:bgPr>
    </p:bg>
    <p:spTree>
      <p:nvGrpSpPr>
        <p:cNvPr id="1" name="Shape 217"/>
        <p:cNvGrpSpPr/>
        <p:nvPr/>
      </p:nvGrpSpPr>
      <p:grpSpPr>
        <a:xfrm>
          <a:off x="0" y="0"/>
          <a:ext cx="0" cy="0"/>
          <a:chOff x="0" y="0"/>
          <a:chExt cx="0" cy="0"/>
        </a:xfrm>
      </p:grpSpPr>
      <p:pic>
        <p:nvPicPr>
          <p:cNvPr id="218" name="Google Shape;218;p87"/>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able">
  <p:cSld name="Table">
    <p:bg>
      <p:bgPr>
        <a:solidFill>
          <a:srgbClr val="F4F5F7"/>
        </a:solidFill>
        <a:effectLst/>
      </p:bgPr>
    </p:bg>
    <p:spTree>
      <p:nvGrpSpPr>
        <p:cNvPr id="1" name="Shape 219"/>
        <p:cNvGrpSpPr/>
        <p:nvPr/>
      </p:nvGrpSpPr>
      <p:grpSpPr>
        <a:xfrm>
          <a:off x="0" y="0"/>
          <a:ext cx="0" cy="0"/>
          <a:chOff x="0" y="0"/>
          <a:chExt cx="0" cy="0"/>
        </a:xfrm>
      </p:grpSpPr>
      <p:sp>
        <p:nvSpPr>
          <p:cNvPr id="220" name="Google Shape;220;p88"/>
          <p:cNvSpPr txBox="1">
            <a:spLocks noGrp="1"/>
          </p:cNvSpPr>
          <p:nvPr>
            <p:ph type="body" idx="1"/>
          </p:nvPr>
        </p:nvSpPr>
        <p:spPr>
          <a:xfrm>
            <a:off x="1498332" y="1414465"/>
            <a:ext cx="19488990" cy="22249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0"/>
              </a:spcBef>
              <a:spcAft>
                <a:spcPts val="0"/>
              </a:spcAft>
              <a:buClr>
                <a:srgbClr val="2E2C22"/>
              </a:buClr>
              <a:buSzPts val="10000"/>
              <a:buFont typeface="Gill Sans"/>
              <a:buNone/>
              <a:defRPr sz="10000" b="1"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221" name="Google Shape;221;p88"/>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222" name="Google Shape;222;p88"/>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able with Subtitle">
  <p:cSld name="Table with Subtitle">
    <p:bg>
      <p:bgPr>
        <a:solidFill>
          <a:srgbClr val="F4F5F7"/>
        </a:solidFill>
        <a:effectLst/>
      </p:bgPr>
    </p:bg>
    <p:spTree>
      <p:nvGrpSpPr>
        <p:cNvPr id="1" name="Shape 223"/>
        <p:cNvGrpSpPr/>
        <p:nvPr/>
      </p:nvGrpSpPr>
      <p:grpSpPr>
        <a:xfrm>
          <a:off x="0" y="0"/>
          <a:ext cx="0" cy="0"/>
          <a:chOff x="0" y="0"/>
          <a:chExt cx="0" cy="0"/>
        </a:xfrm>
      </p:grpSpPr>
      <p:sp>
        <p:nvSpPr>
          <p:cNvPr id="224" name="Google Shape;224;p89"/>
          <p:cNvSpPr txBox="1">
            <a:spLocks noGrp="1"/>
          </p:cNvSpPr>
          <p:nvPr>
            <p:ph type="body" idx="1"/>
          </p:nvPr>
        </p:nvSpPr>
        <p:spPr>
          <a:xfrm>
            <a:off x="1498332" y="1986665"/>
            <a:ext cx="19488990" cy="22249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0"/>
              </a:spcBef>
              <a:spcAft>
                <a:spcPts val="0"/>
              </a:spcAft>
              <a:buClr>
                <a:srgbClr val="2E2C22"/>
              </a:buClr>
              <a:buSzPts val="10000"/>
              <a:buFont typeface="Gill Sans"/>
              <a:buNone/>
              <a:defRPr sz="10000" b="1"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225" name="Google Shape;225;p89"/>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226" name="Google Shape;226;p89"/>
          <p:cNvSpPr txBox="1">
            <a:spLocks noGrp="1"/>
          </p:cNvSpPr>
          <p:nvPr>
            <p:ph type="body" idx="2"/>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2800"/>
              <a:buFont typeface="Gill Sans"/>
              <a:buNone/>
              <a:defRPr sz="3600" b="0"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227" name="Google Shape;227;p89"/>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3_Text-Heavy Divider">
  <p:cSld name="3_Text-Heavy Divider">
    <p:bg>
      <p:bgPr>
        <a:solidFill>
          <a:srgbClr val="53585E"/>
        </a:solidFill>
        <a:effectLst/>
      </p:bgPr>
    </p:bg>
    <p:spTree>
      <p:nvGrpSpPr>
        <p:cNvPr id="1" name="Shape 228"/>
        <p:cNvGrpSpPr/>
        <p:nvPr/>
      </p:nvGrpSpPr>
      <p:grpSpPr>
        <a:xfrm>
          <a:off x="0" y="0"/>
          <a:ext cx="0" cy="0"/>
          <a:chOff x="0" y="0"/>
          <a:chExt cx="0" cy="0"/>
        </a:xfrm>
      </p:grpSpPr>
      <p:sp>
        <p:nvSpPr>
          <p:cNvPr id="229" name="Google Shape;229;p90"/>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6862"/>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230" name="Google Shape;230;p90"/>
          <p:cNvSpPr txBox="1">
            <a:spLocks noGrp="1"/>
          </p:cNvSpPr>
          <p:nvPr>
            <p:ph type="title"/>
          </p:nvPr>
        </p:nvSpPr>
        <p:spPr>
          <a:xfrm>
            <a:off x="3950640" y="4066677"/>
            <a:ext cx="16482720" cy="1403383"/>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FFF"/>
              </a:buClr>
              <a:buSzPts val="10000"/>
              <a:buFont typeface="Gill Sans"/>
              <a:buNone/>
              <a:defRPr sz="10000" b="1" i="0" u="none" strike="noStrike" cap="none">
                <a:solidFill>
                  <a:srgbClr val="FFFF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231" name="Google Shape;231;p90"/>
          <p:cNvSpPr txBox="1">
            <a:spLocks noGrp="1"/>
          </p:cNvSpPr>
          <p:nvPr>
            <p:ph type="body" idx="1"/>
          </p:nvPr>
        </p:nvSpPr>
        <p:spPr>
          <a:xfrm>
            <a:off x="9096375" y="2982330"/>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232" name="Google Shape;232;p90"/>
          <p:cNvSpPr txBox="1">
            <a:spLocks noGrp="1"/>
          </p:cNvSpPr>
          <p:nvPr>
            <p:ph type="body" idx="2"/>
          </p:nvPr>
        </p:nvSpPr>
        <p:spPr>
          <a:xfrm>
            <a:off x="3950640" y="6062956"/>
            <a:ext cx="16482721" cy="376297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4000"/>
              <a:buFont typeface="Gill Sans"/>
              <a:buNone/>
              <a:defRPr sz="4000" b="0" i="0" u="none" strike="noStrike" cap="none">
                <a:solidFill>
                  <a:srgbClr val="ECEDED"/>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233" name="Google Shape;233;p90"/>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5"/>
        <p:cNvGrpSpPr/>
        <p:nvPr/>
      </p:nvGrpSpPr>
      <p:grpSpPr>
        <a:xfrm>
          <a:off x="0" y="0"/>
          <a:ext cx="0" cy="0"/>
          <a:chOff x="0" y="0"/>
          <a:chExt cx="0" cy="0"/>
        </a:xfrm>
      </p:grpSpPr>
      <p:pic>
        <p:nvPicPr>
          <p:cNvPr id="16" name="Google Shape;16;p62"/>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Divider 1">
  <p:cSld name="1_Divider 1">
    <p:bg>
      <p:bgPr>
        <a:solidFill>
          <a:srgbClr val="53585E"/>
        </a:solidFill>
        <a:effectLst/>
      </p:bgPr>
    </p:bg>
    <p:spTree>
      <p:nvGrpSpPr>
        <p:cNvPr id="1" name="Shape 234"/>
        <p:cNvGrpSpPr/>
        <p:nvPr/>
      </p:nvGrpSpPr>
      <p:grpSpPr>
        <a:xfrm>
          <a:off x="0" y="0"/>
          <a:ext cx="0" cy="0"/>
          <a:chOff x="0" y="0"/>
          <a:chExt cx="0" cy="0"/>
        </a:xfrm>
      </p:grpSpPr>
      <p:sp>
        <p:nvSpPr>
          <p:cNvPr id="235" name="Google Shape;235;p91"/>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6862"/>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236" name="Google Shape;236;p91"/>
          <p:cNvSpPr txBox="1">
            <a:spLocks noGrp="1"/>
          </p:cNvSpPr>
          <p:nvPr>
            <p:ph type="title"/>
          </p:nvPr>
        </p:nvSpPr>
        <p:spPr>
          <a:xfrm>
            <a:off x="4286442" y="5119966"/>
            <a:ext cx="1648271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237" name="Google Shape;237;p91"/>
          <p:cNvSpPr txBox="1">
            <a:spLocks noGrp="1"/>
          </p:cNvSpPr>
          <p:nvPr>
            <p:ph type="body" idx="1"/>
          </p:nvPr>
        </p:nvSpPr>
        <p:spPr>
          <a:xfrm>
            <a:off x="4227512" y="8457402"/>
            <a:ext cx="16616615"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238" name="Google Shape;238;p91"/>
          <p:cNvSpPr txBox="1">
            <a:spLocks noGrp="1"/>
          </p:cNvSpPr>
          <p:nvPr>
            <p:ph type="body" idx="2"/>
          </p:nvPr>
        </p:nvSpPr>
        <p:spPr>
          <a:xfrm>
            <a:off x="4227512" y="4283243"/>
            <a:ext cx="16616615"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239" name="Google Shape;239;p91"/>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Content 4">
  <p:cSld name="1_Content 4 2">
    <p:bg>
      <p:bgPr>
        <a:solidFill>
          <a:srgbClr val="F4F5F7"/>
        </a:solidFill>
        <a:effectLst/>
      </p:bgPr>
    </p:bg>
    <p:spTree>
      <p:nvGrpSpPr>
        <p:cNvPr id="1" name="Shape 240"/>
        <p:cNvGrpSpPr/>
        <p:nvPr/>
      </p:nvGrpSpPr>
      <p:grpSpPr>
        <a:xfrm>
          <a:off x="0" y="0"/>
          <a:ext cx="0" cy="0"/>
          <a:chOff x="0" y="0"/>
          <a:chExt cx="0" cy="0"/>
        </a:xfrm>
      </p:grpSpPr>
      <p:sp>
        <p:nvSpPr>
          <p:cNvPr id="241" name="Google Shape;241;p92"/>
          <p:cNvSpPr txBox="1">
            <a:spLocks noGrp="1"/>
          </p:cNvSpPr>
          <p:nvPr>
            <p:ph type="title"/>
          </p:nvPr>
        </p:nvSpPr>
        <p:spPr>
          <a:xfrm>
            <a:off x="1729581" y="3095450"/>
            <a:ext cx="20915314"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2E2C22"/>
              </a:buClr>
              <a:buSzPts val="10000"/>
              <a:buFont typeface="Gill Sans"/>
              <a:buNone/>
              <a:defRPr sz="10000" b="0" i="0" u="none" strike="noStrike" cap="none">
                <a:solidFill>
                  <a:srgbClr val="2E2C22"/>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242" name="Google Shape;242;p92"/>
          <p:cNvSpPr txBox="1">
            <a:spLocks noGrp="1"/>
          </p:cNvSpPr>
          <p:nvPr>
            <p:ph type="body" idx="1"/>
          </p:nvPr>
        </p:nvSpPr>
        <p:spPr>
          <a:xfrm>
            <a:off x="1729579" y="6256338"/>
            <a:ext cx="20914523"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2E2C22"/>
              </a:buClr>
              <a:buSzPts val="4400"/>
              <a:buFont typeface="Arial"/>
              <a:buChar char="•"/>
              <a:defRPr sz="4400" b="0" i="0" u="none" strike="noStrike" cap="none">
                <a:solidFill>
                  <a:srgbClr val="2E2C22"/>
                </a:solidFill>
                <a:latin typeface="Gill Sans"/>
                <a:ea typeface="Gill Sans"/>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243" name="Google Shape;243;p92"/>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ext-Heavy 1">
  <p:cSld name="1_Text-Heavy 1 3">
    <p:bg>
      <p:bgPr>
        <a:solidFill>
          <a:srgbClr val="F4F5F7"/>
        </a:solidFill>
        <a:effectLst/>
      </p:bgPr>
    </p:bg>
    <p:spTree>
      <p:nvGrpSpPr>
        <p:cNvPr id="1" name="Shape 244"/>
        <p:cNvGrpSpPr/>
        <p:nvPr/>
      </p:nvGrpSpPr>
      <p:grpSpPr>
        <a:xfrm>
          <a:off x="0" y="0"/>
          <a:ext cx="0" cy="0"/>
          <a:chOff x="0" y="0"/>
          <a:chExt cx="0" cy="0"/>
        </a:xfrm>
      </p:grpSpPr>
      <p:sp>
        <p:nvSpPr>
          <p:cNvPr id="245" name="Google Shape;245;p93"/>
          <p:cNvSpPr txBox="1">
            <a:spLocks noGrp="1"/>
          </p:cNvSpPr>
          <p:nvPr>
            <p:ph type="body" idx="1"/>
          </p:nvPr>
        </p:nvSpPr>
        <p:spPr>
          <a:xfrm>
            <a:off x="2143788" y="1882068"/>
            <a:ext cx="3571876" cy="5873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2E2C22"/>
              </a:buClr>
              <a:buSzPts val="2800"/>
              <a:buFont typeface="Gill Sans"/>
              <a:buNone/>
              <a:defRPr sz="2800" b="0"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246" name="Google Shape;246;p93"/>
          <p:cNvSpPr txBox="1">
            <a:spLocks noGrp="1"/>
          </p:cNvSpPr>
          <p:nvPr>
            <p:ph type="body" idx="2"/>
          </p:nvPr>
        </p:nvSpPr>
        <p:spPr>
          <a:xfrm>
            <a:off x="2143790" y="3001965"/>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2E2C22"/>
              </a:buClr>
              <a:buSzPts val="10000"/>
              <a:buFont typeface="Gill Sans"/>
              <a:buNone/>
              <a:defRPr sz="10000" b="0"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247" name="Google Shape;247;p93"/>
          <p:cNvSpPr txBox="1">
            <a:spLocks noGrp="1"/>
          </p:cNvSpPr>
          <p:nvPr>
            <p:ph type="body" idx="3"/>
          </p:nvPr>
        </p:nvSpPr>
        <p:spPr>
          <a:xfrm>
            <a:off x="2143791" y="6903205"/>
            <a:ext cx="19488989" cy="4695238"/>
          </a:xfrm>
          <a:prstGeom prst="rect">
            <a:avLst/>
          </a:prstGeom>
          <a:noFill/>
          <a:ln>
            <a:noFill/>
          </a:ln>
        </p:spPr>
        <p:txBody>
          <a:bodyPr spcFirstLastPara="1" wrap="square" lIns="91425" tIns="45700" rIns="91425" bIns="45700" anchor="t" anchorCtr="0">
            <a:noAutofit/>
          </a:bodyPr>
          <a:lstStyle>
            <a:lvl1pPr marL="457200" marR="0" lvl="0" indent="-457200" algn="l" rtl="0">
              <a:lnSpc>
                <a:spcPct val="100000"/>
              </a:lnSpc>
              <a:spcBef>
                <a:spcPts val="0"/>
              </a:spcBef>
              <a:spcAft>
                <a:spcPts val="0"/>
              </a:spcAft>
              <a:buClr>
                <a:srgbClr val="2E2C22"/>
              </a:buClr>
              <a:buSzPts val="3600"/>
              <a:buFont typeface="Arial"/>
              <a:buChar char="•"/>
              <a:defRPr sz="3600" b="0"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248" name="Google Shape;248;p93"/>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LANK">
  <p:cSld name="4_BLANK">
    <p:bg>
      <p:bgPr>
        <a:solidFill>
          <a:srgbClr val="F4F5F7"/>
        </a:solidFill>
        <a:effectLst/>
      </p:bgPr>
    </p:bg>
    <p:spTree>
      <p:nvGrpSpPr>
        <p:cNvPr id="1" name="Shape 249"/>
        <p:cNvGrpSpPr/>
        <p:nvPr/>
      </p:nvGrpSpPr>
      <p:grpSpPr>
        <a:xfrm>
          <a:off x="0" y="0"/>
          <a:ext cx="0" cy="0"/>
          <a:chOff x="0" y="0"/>
          <a:chExt cx="0" cy="0"/>
        </a:xfrm>
      </p:grpSpPr>
      <p:sp>
        <p:nvSpPr>
          <p:cNvPr id="250" name="Google Shape;250;p94"/>
          <p:cNvSpPr>
            <a:spLocks noGrp="1"/>
          </p:cNvSpPr>
          <p:nvPr>
            <p:ph type="pic" idx="2"/>
          </p:nvPr>
        </p:nvSpPr>
        <p:spPr>
          <a:xfrm>
            <a:off x="1380894" y="2227264"/>
            <a:ext cx="9263064" cy="9261476"/>
          </a:xfrm>
          <a:prstGeom prst="ellipse">
            <a:avLst/>
          </a:prstGeom>
          <a:noFill/>
          <a:ln>
            <a:noFill/>
          </a:ln>
        </p:spPr>
      </p:sp>
      <p:pic>
        <p:nvPicPr>
          <p:cNvPr id="251" name="Google Shape;251;p94"/>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BLANK">
  <p:cSld name="4_BLANK 2">
    <p:bg>
      <p:bgPr>
        <a:solidFill>
          <a:srgbClr val="F4F5F7"/>
        </a:solidFill>
        <a:effectLst/>
      </p:bgPr>
    </p:bg>
    <p:spTree>
      <p:nvGrpSpPr>
        <p:cNvPr id="1" name="Shape 252"/>
        <p:cNvGrpSpPr/>
        <p:nvPr/>
      </p:nvGrpSpPr>
      <p:grpSpPr>
        <a:xfrm>
          <a:off x="0" y="0"/>
          <a:ext cx="0" cy="0"/>
          <a:chOff x="0" y="0"/>
          <a:chExt cx="0" cy="0"/>
        </a:xfrm>
      </p:grpSpPr>
      <p:sp>
        <p:nvSpPr>
          <p:cNvPr id="253" name="Google Shape;253;p95"/>
          <p:cNvSpPr>
            <a:spLocks noGrp="1"/>
          </p:cNvSpPr>
          <p:nvPr>
            <p:ph type="pic" idx="2"/>
          </p:nvPr>
        </p:nvSpPr>
        <p:spPr>
          <a:xfrm>
            <a:off x="-3058370" y="2227264"/>
            <a:ext cx="9263064" cy="9261476"/>
          </a:xfrm>
          <a:prstGeom prst="ellipse">
            <a:avLst/>
          </a:prstGeom>
          <a:noFill/>
          <a:ln>
            <a:noFill/>
          </a:ln>
        </p:spPr>
      </p:sp>
      <p:sp>
        <p:nvSpPr>
          <p:cNvPr id="254" name="Google Shape;254;p95"/>
          <p:cNvSpPr/>
          <p:nvPr/>
        </p:nvSpPr>
        <p:spPr>
          <a:xfrm>
            <a:off x="-4499812" y="0"/>
            <a:ext cx="4499812" cy="13716000"/>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700"/>
              <a:buFont typeface="PT Sans"/>
              <a:buNone/>
            </a:pPr>
            <a:endParaRPr sz="700" b="0" i="0" u="none" strike="noStrike" cap="none" dirty="0">
              <a:solidFill>
                <a:schemeClr val="lt1"/>
              </a:solidFill>
              <a:latin typeface="Gill Sans"/>
              <a:ea typeface="Gill Sans"/>
              <a:cs typeface="Gill Sans"/>
              <a:sym typeface="Gill Sans"/>
            </a:endParaRPr>
          </a:p>
        </p:txBody>
      </p:sp>
      <p:pic>
        <p:nvPicPr>
          <p:cNvPr id="255" name="Google Shape;255;p95"/>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Group 3">
  <p:cSld name="1_Group 3">
    <p:bg>
      <p:bgPr>
        <a:solidFill>
          <a:srgbClr val="F4F5F7"/>
        </a:solidFill>
        <a:effectLst/>
      </p:bgPr>
    </p:bg>
    <p:spTree>
      <p:nvGrpSpPr>
        <p:cNvPr id="1" name="Shape 256"/>
        <p:cNvGrpSpPr/>
        <p:nvPr/>
      </p:nvGrpSpPr>
      <p:grpSpPr>
        <a:xfrm>
          <a:off x="0" y="0"/>
          <a:ext cx="0" cy="0"/>
          <a:chOff x="0" y="0"/>
          <a:chExt cx="0" cy="0"/>
        </a:xfrm>
      </p:grpSpPr>
      <p:sp>
        <p:nvSpPr>
          <p:cNvPr id="257" name="Google Shape;257;p96"/>
          <p:cNvSpPr/>
          <p:nvPr/>
        </p:nvSpPr>
        <p:spPr>
          <a:xfrm>
            <a:off x="12571803" y="4538630"/>
            <a:ext cx="8592450" cy="8552092"/>
          </a:xfrm>
          <a:prstGeom prst="roundRect">
            <a:avLst>
              <a:gd name="adj" fmla="val 16667"/>
            </a:avLst>
          </a:prstGeom>
          <a:solidFill>
            <a:srgbClr val="6C6C6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chemeClr val="lt1"/>
              </a:buClr>
              <a:buSzPts val="3600"/>
              <a:buFont typeface="PT Sans"/>
              <a:buNone/>
            </a:pPr>
            <a:endParaRPr sz="3600" b="0" i="0" u="none" strike="noStrike" cap="none" dirty="0">
              <a:solidFill>
                <a:srgbClr val="FFFFFF"/>
              </a:solidFill>
              <a:latin typeface="Gill Sans"/>
              <a:ea typeface="Gill Sans"/>
              <a:cs typeface="Gill Sans"/>
              <a:sym typeface="Gill Sans"/>
            </a:endParaRPr>
          </a:p>
        </p:txBody>
      </p:sp>
      <p:sp>
        <p:nvSpPr>
          <p:cNvPr id="258" name="Google Shape;258;p96"/>
          <p:cNvSpPr/>
          <p:nvPr/>
        </p:nvSpPr>
        <p:spPr>
          <a:xfrm>
            <a:off x="2842395" y="4538630"/>
            <a:ext cx="8592450" cy="8552092"/>
          </a:xfrm>
          <a:prstGeom prst="roundRect">
            <a:avLst>
              <a:gd name="adj" fmla="val 16667"/>
            </a:avLst>
          </a:prstGeom>
          <a:solidFill>
            <a:srgbClr val="2EC3C5"/>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chemeClr val="lt1"/>
              </a:buClr>
              <a:buSzPts val="3600"/>
              <a:buFont typeface="PT Sans"/>
              <a:buNone/>
            </a:pPr>
            <a:endParaRPr sz="3600" b="0" i="0" u="none" strike="noStrike" cap="none" dirty="0">
              <a:solidFill>
                <a:srgbClr val="FFFFFF"/>
              </a:solidFill>
              <a:latin typeface="Gill Sans"/>
              <a:ea typeface="Gill Sans"/>
              <a:cs typeface="Gill Sans"/>
              <a:sym typeface="Gill Sans"/>
            </a:endParaRPr>
          </a:p>
        </p:txBody>
      </p:sp>
      <p:sp>
        <p:nvSpPr>
          <p:cNvPr id="259" name="Google Shape;259;p96"/>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2E2C22"/>
              </a:buClr>
              <a:buSzPts val="10000"/>
              <a:buFont typeface="Gill Sans"/>
              <a:buNone/>
              <a:defRPr sz="10000" b="0" i="0" u="none" strike="noStrike" cap="none">
                <a:solidFill>
                  <a:srgbClr val="2E2C22"/>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260" name="Google Shape;260;p96"/>
          <p:cNvSpPr/>
          <p:nvPr/>
        </p:nvSpPr>
        <p:spPr>
          <a:xfrm>
            <a:off x="3477020" y="5555493"/>
            <a:ext cx="7030228" cy="790602"/>
          </a:xfrm>
          <a:prstGeom prst="roundRect">
            <a:avLst>
              <a:gd name="adj" fmla="val 50000"/>
            </a:avLst>
          </a:prstGeom>
          <a:solidFill>
            <a:srgbClr val="FFFFFF"/>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261" name="Google Shape;261;p96"/>
          <p:cNvSpPr/>
          <p:nvPr/>
        </p:nvSpPr>
        <p:spPr>
          <a:xfrm>
            <a:off x="13499401" y="5523083"/>
            <a:ext cx="6737258" cy="790602"/>
          </a:xfrm>
          <a:prstGeom prst="roundRect">
            <a:avLst>
              <a:gd name="adj" fmla="val 50000"/>
            </a:avLst>
          </a:prstGeom>
          <a:solidFill>
            <a:srgbClr val="FFFFFF"/>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262" name="Google Shape;262;p96"/>
          <p:cNvSpPr txBox="1">
            <a:spLocks noGrp="1"/>
          </p:cNvSpPr>
          <p:nvPr>
            <p:ph type="body" idx="1"/>
          </p:nvPr>
        </p:nvSpPr>
        <p:spPr>
          <a:xfrm>
            <a:off x="13499401"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FFFFFF"/>
              </a:buClr>
              <a:buSzPts val="3600"/>
              <a:buFont typeface="Gill Sans"/>
              <a:buNone/>
              <a:defRPr sz="3600" b="0" i="0" u="none" strike="noStrike" cap="none">
                <a:solidFill>
                  <a:srgbClr val="FFFFFF"/>
                </a:solidFill>
                <a:latin typeface="Gill Sans"/>
                <a:ea typeface="Gill Sans"/>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263" name="Google Shape;263;p96"/>
          <p:cNvSpPr txBox="1">
            <a:spLocks noGrp="1"/>
          </p:cNvSpPr>
          <p:nvPr>
            <p:ph type="body" idx="2"/>
          </p:nvPr>
        </p:nvSpPr>
        <p:spPr>
          <a:xfrm>
            <a:off x="3769991" y="7091891"/>
            <a:ext cx="6737258" cy="1700334"/>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FFFFFF"/>
              </a:buClr>
              <a:buSzPts val="3600"/>
              <a:buFont typeface="Gill Sans"/>
              <a:buNone/>
              <a:defRPr sz="3600" b="0" i="0" u="none" strike="noStrike" cap="none">
                <a:solidFill>
                  <a:srgbClr val="FFFFFF"/>
                </a:solidFill>
                <a:latin typeface="Gill Sans"/>
                <a:ea typeface="Gill Sans"/>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264" name="Google Shape;264;p96"/>
          <p:cNvSpPr txBox="1">
            <a:spLocks noGrp="1"/>
          </p:cNvSpPr>
          <p:nvPr>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C3C5"/>
              </a:buClr>
              <a:buSzPts val="3200"/>
              <a:buFont typeface="Gill Sans"/>
              <a:buNone/>
              <a:defRPr sz="3200" b="0" i="0" u="none" strike="noStrike" cap="none">
                <a:solidFill>
                  <a:srgbClr val="2EC3C5"/>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265" name="Google Shape;265;p96"/>
          <p:cNvSpPr txBox="1">
            <a:spLocks noGrp="1"/>
          </p:cNvSpPr>
          <p:nvPr>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6C6C6C"/>
              </a:buClr>
              <a:buSzPts val="3200"/>
              <a:buFont typeface="Gill Sans"/>
              <a:buNone/>
              <a:defRPr sz="3200" b="0" i="0" u="none" strike="noStrike" cap="none">
                <a:solidFill>
                  <a:srgbClr val="6C6C6C"/>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cxnSp>
        <p:nvCxnSpPr>
          <p:cNvPr id="266" name="Google Shape;266;p96"/>
          <p:cNvCxnSpPr/>
          <p:nvPr/>
        </p:nvCxnSpPr>
        <p:spPr>
          <a:xfrm>
            <a:off x="9636348" y="3392656"/>
            <a:ext cx="5111308" cy="0"/>
          </a:xfrm>
          <a:prstGeom prst="straightConnector1">
            <a:avLst/>
          </a:prstGeom>
          <a:noFill/>
          <a:ln w="38100" cap="flat" cmpd="sng">
            <a:solidFill>
              <a:srgbClr val="B52AB3"/>
            </a:solidFill>
            <a:prstDash val="solid"/>
            <a:round/>
            <a:headEnd type="none" w="sm" len="sm"/>
            <a:tailEnd type="none" w="sm" len="sm"/>
          </a:ln>
        </p:spPr>
      </p:cxnSp>
      <p:sp>
        <p:nvSpPr>
          <p:cNvPr id="267" name="Google Shape;267;p96"/>
          <p:cNvSpPr>
            <a:spLocks noGrp="1"/>
          </p:cNvSpPr>
          <p:nvPr>
            <p:ph type="pic" idx="5"/>
          </p:nvPr>
        </p:nvSpPr>
        <p:spPr>
          <a:xfrm>
            <a:off x="3657600" y="9328248"/>
            <a:ext cx="6849648" cy="3226452"/>
          </a:xfrm>
          <a:prstGeom prst="roundRect">
            <a:avLst>
              <a:gd name="adj" fmla="val 16667"/>
            </a:avLst>
          </a:prstGeom>
          <a:noFill/>
          <a:ln>
            <a:noFill/>
          </a:ln>
        </p:spPr>
      </p:sp>
      <p:pic>
        <p:nvPicPr>
          <p:cNvPr id="268" name="Google Shape;268;p96"/>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Divider 1">
  <p:cSld name="Divider 1">
    <p:bg>
      <p:bgPr>
        <a:solidFill>
          <a:srgbClr val="393941"/>
        </a:solidFill>
        <a:effectLst/>
      </p:bgPr>
    </p:bg>
    <p:spTree>
      <p:nvGrpSpPr>
        <p:cNvPr id="1" name="Shape 269"/>
        <p:cNvGrpSpPr/>
        <p:nvPr/>
      </p:nvGrpSpPr>
      <p:grpSpPr>
        <a:xfrm>
          <a:off x="0" y="0"/>
          <a:ext cx="0" cy="0"/>
          <a:chOff x="0" y="0"/>
          <a:chExt cx="0" cy="0"/>
        </a:xfrm>
      </p:grpSpPr>
      <p:sp>
        <p:nvSpPr>
          <p:cNvPr id="270" name="Google Shape;270;p97"/>
          <p:cNvSpPr txBox="1">
            <a:spLocks noGrp="1"/>
          </p:cNvSpPr>
          <p:nvPr>
            <p:ph type="title"/>
          </p:nvPr>
        </p:nvSpPr>
        <p:spPr>
          <a:xfrm>
            <a:off x="4286442" y="5119966"/>
            <a:ext cx="16482720" cy="2176835"/>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271" name="Google Shape;271;p97"/>
          <p:cNvSpPr txBox="1">
            <a:spLocks noGrp="1"/>
          </p:cNvSpPr>
          <p:nvPr>
            <p:ph type="body" idx="1"/>
          </p:nvPr>
        </p:nvSpPr>
        <p:spPr>
          <a:xfrm>
            <a:off x="4227512" y="8457401"/>
            <a:ext cx="16616615" cy="931863"/>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272" name="Google Shape;272;p97"/>
          <p:cNvSpPr txBox="1">
            <a:spLocks noGrp="1"/>
          </p:cNvSpPr>
          <p:nvPr>
            <p:ph type="body" idx="2"/>
          </p:nvPr>
        </p:nvSpPr>
        <p:spPr>
          <a:xfrm>
            <a:off x="4227512" y="4283242"/>
            <a:ext cx="16616615" cy="516885"/>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273" name="Google Shape;273;p97"/>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1_Text-Heavy Divider">
  <p:cSld name="1_Text-Heavy Divider">
    <p:bg>
      <p:bgPr>
        <a:solidFill>
          <a:srgbClr val="393941"/>
        </a:solidFill>
        <a:effectLst/>
      </p:bgPr>
    </p:bg>
    <p:spTree>
      <p:nvGrpSpPr>
        <p:cNvPr id="1" name="Shape 274"/>
        <p:cNvGrpSpPr/>
        <p:nvPr/>
      </p:nvGrpSpPr>
      <p:grpSpPr>
        <a:xfrm>
          <a:off x="0" y="0"/>
          <a:ext cx="0" cy="0"/>
          <a:chOff x="0" y="0"/>
          <a:chExt cx="0" cy="0"/>
        </a:xfrm>
      </p:grpSpPr>
      <p:sp>
        <p:nvSpPr>
          <p:cNvPr id="275" name="Google Shape;275;p98"/>
          <p:cNvSpPr txBox="1">
            <a:spLocks noGrp="1"/>
          </p:cNvSpPr>
          <p:nvPr>
            <p:ph type="title"/>
          </p:nvPr>
        </p:nvSpPr>
        <p:spPr>
          <a:xfrm>
            <a:off x="3950640" y="4066677"/>
            <a:ext cx="16482720" cy="1403383"/>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1" i="0" u="none" strike="noStrike" cap="none">
                <a:solidFill>
                  <a:srgbClr val="393941"/>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276" name="Google Shape;276;p98"/>
          <p:cNvSpPr txBox="1">
            <a:spLocks noGrp="1"/>
          </p:cNvSpPr>
          <p:nvPr>
            <p:ph type="sldNum" idx="12"/>
          </p:nvPr>
        </p:nvSpPr>
        <p:spPr>
          <a:xfrm>
            <a:off x="23036465" y="762695"/>
            <a:ext cx="607907" cy="381001"/>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F4F5F7"/>
              </a:buClr>
              <a:buSzPts val="2300"/>
              <a:buFont typeface="PT Sans"/>
              <a:buNone/>
              <a:defRPr sz="2300" b="0" i="0" u="none" strike="noStrike" cap="none">
                <a:solidFill>
                  <a:srgbClr val="F4F5F7"/>
                </a:solidFill>
                <a:latin typeface="PT Sans"/>
                <a:ea typeface="PT Sans"/>
                <a:cs typeface="PT Sans"/>
                <a:sym typeface="PT Sans"/>
              </a:defRPr>
            </a:lvl1pPr>
            <a:lvl2pPr marL="0" marR="0" lvl="1" indent="0" algn="just" rtl="0">
              <a:lnSpc>
                <a:spcPct val="100000"/>
              </a:lnSpc>
              <a:spcBef>
                <a:spcPts val="0"/>
              </a:spcBef>
              <a:spcAft>
                <a:spcPts val="0"/>
              </a:spcAft>
              <a:buClr>
                <a:srgbClr val="F4F5F7"/>
              </a:buClr>
              <a:buSzPts val="2300"/>
              <a:buFont typeface="PT Sans"/>
              <a:buNone/>
              <a:defRPr sz="2300" b="0" i="0" u="none" strike="noStrike" cap="none">
                <a:solidFill>
                  <a:srgbClr val="F4F5F7"/>
                </a:solidFill>
                <a:latin typeface="PT Sans"/>
                <a:ea typeface="PT Sans"/>
                <a:cs typeface="PT Sans"/>
                <a:sym typeface="PT Sans"/>
              </a:defRPr>
            </a:lvl2pPr>
            <a:lvl3pPr marL="0" marR="0" lvl="2" indent="0" algn="just" rtl="0">
              <a:lnSpc>
                <a:spcPct val="100000"/>
              </a:lnSpc>
              <a:spcBef>
                <a:spcPts val="0"/>
              </a:spcBef>
              <a:spcAft>
                <a:spcPts val="0"/>
              </a:spcAft>
              <a:buClr>
                <a:srgbClr val="F4F5F7"/>
              </a:buClr>
              <a:buSzPts val="2300"/>
              <a:buFont typeface="PT Sans"/>
              <a:buNone/>
              <a:defRPr sz="2300" b="0" i="0" u="none" strike="noStrike" cap="none">
                <a:solidFill>
                  <a:srgbClr val="F4F5F7"/>
                </a:solidFill>
                <a:latin typeface="PT Sans"/>
                <a:ea typeface="PT Sans"/>
                <a:cs typeface="PT Sans"/>
                <a:sym typeface="PT Sans"/>
              </a:defRPr>
            </a:lvl3pPr>
            <a:lvl4pPr marL="0" marR="0" lvl="3" indent="0" algn="just" rtl="0">
              <a:lnSpc>
                <a:spcPct val="100000"/>
              </a:lnSpc>
              <a:spcBef>
                <a:spcPts val="0"/>
              </a:spcBef>
              <a:spcAft>
                <a:spcPts val="0"/>
              </a:spcAft>
              <a:buClr>
                <a:srgbClr val="F4F5F7"/>
              </a:buClr>
              <a:buSzPts val="2300"/>
              <a:buFont typeface="PT Sans"/>
              <a:buNone/>
              <a:defRPr sz="2300" b="0" i="0" u="none" strike="noStrike" cap="none">
                <a:solidFill>
                  <a:srgbClr val="F4F5F7"/>
                </a:solidFill>
                <a:latin typeface="PT Sans"/>
                <a:ea typeface="PT Sans"/>
                <a:cs typeface="PT Sans"/>
                <a:sym typeface="PT Sans"/>
              </a:defRPr>
            </a:lvl4pPr>
            <a:lvl5pPr marL="0" marR="0" lvl="4" indent="0" algn="just" rtl="0">
              <a:lnSpc>
                <a:spcPct val="100000"/>
              </a:lnSpc>
              <a:spcBef>
                <a:spcPts val="0"/>
              </a:spcBef>
              <a:spcAft>
                <a:spcPts val="0"/>
              </a:spcAft>
              <a:buClr>
                <a:srgbClr val="F4F5F7"/>
              </a:buClr>
              <a:buSzPts val="2300"/>
              <a:buFont typeface="PT Sans"/>
              <a:buNone/>
              <a:defRPr sz="2300" b="0" i="0" u="none" strike="noStrike" cap="none">
                <a:solidFill>
                  <a:srgbClr val="F4F5F7"/>
                </a:solidFill>
                <a:latin typeface="PT Sans"/>
                <a:ea typeface="PT Sans"/>
                <a:cs typeface="PT Sans"/>
                <a:sym typeface="PT Sans"/>
              </a:defRPr>
            </a:lvl5pPr>
            <a:lvl6pPr marL="0" marR="0" lvl="5" indent="0" algn="just" rtl="0">
              <a:lnSpc>
                <a:spcPct val="100000"/>
              </a:lnSpc>
              <a:spcBef>
                <a:spcPts val="0"/>
              </a:spcBef>
              <a:spcAft>
                <a:spcPts val="0"/>
              </a:spcAft>
              <a:buClr>
                <a:srgbClr val="F4F5F7"/>
              </a:buClr>
              <a:buSzPts val="2300"/>
              <a:buFont typeface="PT Sans"/>
              <a:buNone/>
              <a:defRPr sz="2300" b="0" i="0" u="none" strike="noStrike" cap="none">
                <a:solidFill>
                  <a:srgbClr val="F4F5F7"/>
                </a:solidFill>
                <a:latin typeface="PT Sans"/>
                <a:ea typeface="PT Sans"/>
                <a:cs typeface="PT Sans"/>
                <a:sym typeface="PT Sans"/>
              </a:defRPr>
            </a:lvl6pPr>
            <a:lvl7pPr marL="0" marR="0" lvl="6" indent="0" algn="just" rtl="0">
              <a:lnSpc>
                <a:spcPct val="100000"/>
              </a:lnSpc>
              <a:spcBef>
                <a:spcPts val="0"/>
              </a:spcBef>
              <a:spcAft>
                <a:spcPts val="0"/>
              </a:spcAft>
              <a:buClr>
                <a:srgbClr val="F4F5F7"/>
              </a:buClr>
              <a:buSzPts val="2300"/>
              <a:buFont typeface="PT Sans"/>
              <a:buNone/>
              <a:defRPr sz="2300" b="0" i="0" u="none" strike="noStrike" cap="none">
                <a:solidFill>
                  <a:srgbClr val="F4F5F7"/>
                </a:solidFill>
                <a:latin typeface="PT Sans"/>
                <a:ea typeface="PT Sans"/>
                <a:cs typeface="PT Sans"/>
                <a:sym typeface="PT Sans"/>
              </a:defRPr>
            </a:lvl7pPr>
            <a:lvl8pPr marL="0" marR="0" lvl="7" indent="0" algn="just" rtl="0">
              <a:lnSpc>
                <a:spcPct val="100000"/>
              </a:lnSpc>
              <a:spcBef>
                <a:spcPts val="0"/>
              </a:spcBef>
              <a:spcAft>
                <a:spcPts val="0"/>
              </a:spcAft>
              <a:buClr>
                <a:srgbClr val="F4F5F7"/>
              </a:buClr>
              <a:buSzPts val="2300"/>
              <a:buFont typeface="PT Sans"/>
              <a:buNone/>
              <a:defRPr sz="2300" b="0" i="0" u="none" strike="noStrike" cap="none">
                <a:solidFill>
                  <a:srgbClr val="F4F5F7"/>
                </a:solidFill>
                <a:latin typeface="PT Sans"/>
                <a:ea typeface="PT Sans"/>
                <a:cs typeface="PT Sans"/>
                <a:sym typeface="PT Sans"/>
              </a:defRPr>
            </a:lvl8pPr>
            <a:lvl9pPr marL="0" marR="0" lvl="8" indent="0" algn="just" rtl="0">
              <a:lnSpc>
                <a:spcPct val="100000"/>
              </a:lnSpc>
              <a:spcBef>
                <a:spcPts val="0"/>
              </a:spcBef>
              <a:spcAft>
                <a:spcPts val="0"/>
              </a:spcAft>
              <a:buClr>
                <a:srgbClr val="F4F5F7"/>
              </a:buClr>
              <a:buSzPts val="2300"/>
              <a:buFont typeface="PT Sans"/>
              <a:buNone/>
              <a:defRPr sz="2300" b="0" i="0" u="none" strike="noStrike" cap="none">
                <a:solidFill>
                  <a:srgbClr val="F4F5F7"/>
                </a:solidFill>
                <a:latin typeface="PT Sans"/>
                <a:ea typeface="PT Sans"/>
                <a:cs typeface="PT Sans"/>
                <a:sym typeface="PT Sans"/>
              </a:defRPr>
            </a:lvl9pPr>
          </a:lstStyle>
          <a:p>
            <a:pPr marL="0" lvl="0" indent="0" algn="just" rtl="0">
              <a:spcBef>
                <a:spcPts val="0"/>
              </a:spcBef>
              <a:spcAft>
                <a:spcPts val="0"/>
              </a:spcAft>
              <a:buNone/>
            </a:pPr>
            <a:fld id="{00000000-1234-1234-1234-123412341234}" type="slidenum">
              <a:rPr lang="en-US"/>
              <a:t>‹#›</a:t>
            </a:fld>
            <a:endParaRPr dirty="0"/>
          </a:p>
        </p:txBody>
      </p:sp>
      <p:sp>
        <p:nvSpPr>
          <p:cNvPr id="277" name="Google Shape;277;p98"/>
          <p:cNvSpPr txBox="1"/>
          <p:nvPr/>
        </p:nvSpPr>
        <p:spPr>
          <a:xfrm>
            <a:off x="23036465" y="11803320"/>
            <a:ext cx="607907" cy="381001"/>
          </a:xfrm>
          <a:prstGeom prst="rect">
            <a:avLst/>
          </a:prstGeom>
          <a:noFill/>
          <a:ln>
            <a:noFill/>
          </a:ln>
        </p:spPr>
        <p:txBody>
          <a:bodyPr spcFirstLastPara="1" wrap="square" lIns="38100" tIns="38100" rIns="38100" bIns="38100" anchor="t" anchorCtr="0">
            <a:spAutoFit/>
          </a:bodyPr>
          <a:lstStyle/>
          <a:p>
            <a:pPr marL="0" marR="0" lvl="0" indent="0" algn="l" rtl="0">
              <a:lnSpc>
                <a:spcPct val="100000"/>
              </a:lnSpc>
              <a:spcBef>
                <a:spcPts val="0"/>
              </a:spcBef>
              <a:spcAft>
                <a:spcPts val="0"/>
              </a:spcAft>
              <a:buClr>
                <a:srgbClr val="393941"/>
              </a:buClr>
              <a:buSzPts val="2000"/>
              <a:buFont typeface="Gill Sans"/>
              <a:buNone/>
            </a:pPr>
            <a:fld id="{00000000-1234-1234-1234-123412341234}" type="slidenum">
              <a:rPr lang="en-US" sz="2000" b="0" i="0" u="none" strike="noStrike" cap="none">
                <a:solidFill>
                  <a:srgbClr val="393941"/>
                </a:solidFill>
                <a:latin typeface="Gill Sans"/>
                <a:ea typeface="Gill Sans"/>
                <a:cs typeface="Gill Sans"/>
                <a:sym typeface="Gill Sans"/>
              </a:rPr>
              <a:t>‹#›</a:t>
            </a:fld>
            <a:endParaRPr sz="2000" b="0" i="0" u="none" strike="noStrike" cap="none" dirty="0">
              <a:solidFill>
                <a:srgbClr val="393941"/>
              </a:solidFill>
              <a:latin typeface="Gill Sans"/>
              <a:ea typeface="Gill Sans"/>
              <a:cs typeface="Gill Sans"/>
              <a:sym typeface="Gill Sans"/>
            </a:endParaRPr>
          </a:p>
        </p:txBody>
      </p:sp>
      <p:sp>
        <p:nvSpPr>
          <p:cNvPr id="278" name="Google Shape;278;p98"/>
          <p:cNvSpPr txBox="1">
            <a:spLocks noGrp="1"/>
          </p:cNvSpPr>
          <p:nvPr>
            <p:ph type="body" idx="1"/>
          </p:nvPr>
        </p:nvSpPr>
        <p:spPr>
          <a:xfrm>
            <a:off x="9096375" y="2982330"/>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279" name="Google Shape;279;p98"/>
          <p:cNvSpPr txBox="1">
            <a:spLocks noGrp="1"/>
          </p:cNvSpPr>
          <p:nvPr>
            <p:ph type="body" idx="2"/>
          </p:nvPr>
        </p:nvSpPr>
        <p:spPr>
          <a:xfrm>
            <a:off x="3950640" y="6062956"/>
            <a:ext cx="16482721" cy="376297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4000"/>
              <a:buFont typeface="Gill Sans"/>
              <a:buNone/>
              <a:defRPr sz="4000" b="0" i="0" u="none" strike="noStrike" cap="none">
                <a:solidFill>
                  <a:srgbClr val="ECEDED"/>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280" name="Google Shape;280;p98"/>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with Triangle">
  <p:cSld name="Blank with Triangle">
    <p:bg>
      <p:bgPr>
        <a:solidFill>
          <a:srgbClr val="F4F5F7"/>
        </a:solidFill>
        <a:effectLst/>
      </p:bgPr>
    </p:bg>
    <p:spTree>
      <p:nvGrpSpPr>
        <p:cNvPr id="1" name="Shape 283"/>
        <p:cNvGrpSpPr/>
        <p:nvPr/>
      </p:nvGrpSpPr>
      <p:grpSpPr>
        <a:xfrm>
          <a:off x="0" y="0"/>
          <a:ext cx="0" cy="0"/>
          <a:chOff x="0" y="0"/>
          <a:chExt cx="0" cy="0"/>
        </a:xfrm>
      </p:grpSpPr>
      <p:sp>
        <p:nvSpPr>
          <p:cNvPr id="284" name="Google Shape;284;p75"/>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285" name="Google Shape;285;p75"/>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1_Group 1">
  <p:cSld name="1_Group 1">
    <p:bg>
      <p:bgPr>
        <a:solidFill>
          <a:srgbClr val="F4F5F7"/>
        </a:solidFill>
        <a:effectLst/>
      </p:bgPr>
    </p:bg>
    <p:spTree>
      <p:nvGrpSpPr>
        <p:cNvPr id="1" name="Shape 286"/>
        <p:cNvGrpSpPr/>
        <p:nvPr/>
      </p:nvGrpSpPr>
      <p:grpSpPr>
        <a:xfrm>
          <a:off x="0" y="0"/>
          <a:ext cx="0" cy="0"/>
          <a:chOff x="0" y="0"/>
          <a:chExt cx="0" cy="0"/>
        </a:xfrm>
      </p:grpSpPr>
      <p:sp>
        <p:nvSpPr>
          <p:cNvPr id="287" name="Google Shape;287;p99"/>
          <p:cNvSpPr txBox="1">
            <a:spLocks noGrp="1"/>
          </p:cNvSpPr>
          <p:nvPr>
            <p:ph type="title"/>
          </p:nvPr>
        </p:nvSpPr>
        <p:spPr>
          <a:xfrm>
            <a:off x="2121841" y="1244307"/>
            <a:ext cx="20522502"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2E2C22"/>
              </a:buClr>
              <a:buSzPts val="8800"/>
              <a:buFont typeface="Gill Sans"/>
              <a:buNone/>
              <a:defRPr sz="8800" b="1" i="0" u="none" strike="noStrike" cap="none">
                <a:solidFill>
                  <a:srgbClr val="2E2C22"/>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288" name="Google Shape;288;p99"/>
          <p:cNvSpPr/>
          <p:nvPr/>
        </p:nvSpPr>
        <p:spPr>
          <a:xfrm>
            <a:off x="16352467" y="7048732"/>
            <a:ext cx="5561686" cy="790986"/>
          </a:xfrm>
          <a:prstGeom prst="roundRect">
            <a:avLst>
              <a:gd name="adj" fmla="val 50000"/>
            </a:avLst>
          </a:prstGeom>
          <a:solidFill>
            <a:srgbClr val="30D3D5"/>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289" name="Google Shape;289;p99"/>
          <p:cNvSpPr/>
          <p:nvPr/>
        </p:nvSpPr>
        <p:spPr>
          <a:xfrm>
            <a:off x="2157490" y="4121770"/>
            <a:ext cx="6186408" cy="8552094"/>
          </a:xfrm>
          <a:prstGeom prst="rect">
            <a:avLst/>
          </a:prstGeom>
          <a:noFill/>
          <a:ln w="50800" cap="flat" cmpd="sng">
            <a:solidFill>
              <a:srgbClr val="1E9798"/>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290" name="Google Shape;290;p99"/>
          <p:cNvSpPr/>
          <p:nvPr/>
        </p:nvSpPr>
        <p:spPr>
          <a:xfrm>
            <a:off x="2857250" y="7048732"/>
            <a:ext cx="4634486" cy="790601"/>
          </a:xfrm>
          <a:prstGeom prst="roundRect">
            <a:avLst>
              <a:gd name="adj" fmla="val 50000"/>
            </a:avLst>
          </a:prstGeom>
          <a:solidFill>
            <a:srgbClr val="1E9798"/>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291" name="Google Shape;291;p99"/>
          <p:cNvSpPr/>
          <p:nvPr/>
        </p:nvSpPr>
        <p:spPr>
          <a:xfrm>
            <a:off x="9098798" y="4121770"/>
            <a:ext cx="6186408" cy="8552094"/>
          </a:xfrm>
          <a:prstGeom prst="rect">
            <a:avLst/>
          </a:prstGeom>
          <a:noFill/>
          <a:ln w="50800" cap="flat" cmpd="sng">
            <a:solidFill>
              <a:srgbClr val="29B5B7"/>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292" name="Google Shape;292;p99"/>
          <p:cNvSpPr/>
          <p:nvPr/>
        </p:nvSpPr>
        <p:spPr>
          <a:xfrm>
            <a:off x="9985361" y="7048732"/>
            <a:ext cx="4264202" cy="790601"/>
          </a:xfrm>
          <a:prstGeom prst="roundRect">
            <a:avLst>
              <a:gd name="adj" fmla="val 50000"/>
            </a:avLst>
          </a:prstGeom>
          <a:solidFill>
            <a:srgbClr val="29B5B7">
              <a:alpha val="86666"/>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293" name="Google Shape;293;p99"/>
          <p:cNvSpPr/>
          <p:nvPr/>
        </p:nvSpPr>
        <p:spPr>
          <a:xfrm>
            <a:off x="16040106" y="4121770"/>
            <a:ext cx="6186408" cy="8552094"/>
          </a:xfrm>
          <a:prstGeom prst="rect">
            <a:avLst/>
          </a:prstGeom>
          <a:noFill/>
          <a:ln w="50800" cap="flat" cmpd="sng">
            <a:solidFill>
              <a:srgbClr val="30D3D5"/>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294" name="Google Shape;294;p99"/>
          <p:cNvSpPr/>
          <p:nvPr/>
        </p:nvSpPr>
        <p:spPr>
          <a:xfrm>
            <a:off x="4215255" y="4653600"/>
            <a:ext cx="1956946" cy="1956946"/>
          </a:xfrm>
          <a:prstGeom prst="ellipse">
            <a:avLst/>
          </a:prstGeom>
          <a:solidFill>
            <a:srgbClr val="1E97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PT Sans"/>
              <a:buNone/>
            </a:pPr>
            <a:endParaRPr sz="1350" b="0" i="0" u="none" strike="noStrike" cap="none" dirty="0">
              <a:solidFill>
                <a:srgbClr val="FFFFFF"/>
              </a:solidFill>
              <a:latin typeface="Gill Sans"/>
              <a:ea typeface="Gill Sans"/>
              <a:cs typeface="Gill Sans"/>
              <a:sym typeface="Gill Sans"/>
            </a:endParaRPr>
          </a:p>
        </p:txBody>
      </p:sp>
      <p:sp>
        <p:nvSpPr>
          <p:cNvPr id="295" name="Google Shape;295;p99"/>
          <p:cNvSpPr/>
          <p:nvPr/>
        </p:nvSpPr>
        <p:spPr>
          <a:xfrm>
            <a:off x="11097639" y="4674700"/>
            <a:ext cx="1999854" cy="1999854"/>
          </a:xfrm>
          <a:prstGeom prst="ellipse">
            <a:avLst/>
          </a:prstGeom>
          <a:solidFill>
            <a:srgbClr val="29B5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PT Sans"/>
              <a:buNone/>
            </a:pPr>
            <a:endParaRPr sz="1350" b="0" i="0" u="none" strike="noStrike" cap="none" dirty="0">
              <a:solidFill>
                <a:srgbClr val="FFFFFF"/>
              </a:solidFill>
              <a:latin typeface="Gill Sans"/>
              <a:ea typeface="Gill Sans"/>
              <a:cs typeface="Gill Sans"/>
              <a:sym typeface="Gill Sans"/>
            </a:endParaRPr>
          </a:p>
        </p:txBody>
      </p:sp>
      <p:sp>
        <p:nvSpPr>
          <p:cNvPr id="296" name="Google Shape;296;p99"/>
          <p:cNvSpPr/>
          <p:nvPr/>
        </p:nvSpPr>
        <p:spPr>
          <a:xfrm>
            <a:off x="18082638" y="4672643"/>
            <a:ext cx="2056124" cy="2056124"/>
          </a:xfrm>
          <a:prstGeom prst="ellipse">
            <a:avLst/>
          </a:prstGeom>
          <a:solidFill>
            <a:srgbClr val="30D3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PT Sans"/>
              <a:buNone/>
            </a:pPr>
            <a:endParaRPr sz="1350" b="0" i="0" u="none" strike="noStrike" cap="none" dirty="0">
              <a:solidFill>
                <a:srgbClr val="FFFFFF"/>
              </a:solidFill>
              <a:latin typeface="Gill Sans"/>
              <a:ea typeface="Gill Sans"/>
              <a:cs typeface="Gill Sans"/>
              <a:sym typeface="Gill Sans"/>
            </a:endParaRPr>
          </a:p>
        </p:txBody>
      </p:sp>
      <p:sp>
        <p:nvSpPr>
          <p:cNvPr id="297" name="Google Shape;297;p99"/>
          <p:cNvSpPr>
            <a:spLocks noGrp="1"/>
          </p:cNvSpPr>
          <p:nvPr>
            <p:ph type="pic" idx="2"/>
          </p:nvPr>
        </p:nvSpPr>
        <p:spPr>
          <a:xfrm>
            <a:off x="4250888" y="4653158"/>
            <a:ext cx="1957388" cy="1957388"/>
          </a:xfrm>
          <a:prstGeom prst="rect">
            <a:avLst/>
          </a:prstGeom>
          <a:noFill/>
          <a:ln>
            <a:noFill/>
          </a:ln>
        </p:spPr>
      </p:sp>
      <p:sp>
        <p:nvSpPr>
          <p:cNvPr id="298" name="Google Shape;298;p99"/>
          <p:cNvSpPr>
            <a:spLocks noGrp="1"/>
          </p:cNvSpPr>
          <p:nvPr>
            <p:ph type="pic" idx="3"/>
          </p:nvPr>
        </p:nvSpPr>
        <p:spPr>
          <a:xfrm>
            <a:off x="11097638" y="4672643"/>
            <a:ext cx="1957388" cy="1957388"/>
          </a:xfrm>
          <a:prstGeom prst="rect">
            <a:avLst/>
          </a:prstGeom>
          <a:noFill/>
          <a:ln>
            <a:noFill/>
          </a:ln>
        </p:spPr>
      </p:sp>
      <p:sp>
        <p:nvSpPr>
          <p:cNvPr id="299" name="Google Shape;299;p99"/>
          <p:cNvSpPr>
            <a:spLocks noGrp="1"/>
          </p:cNvSpPr>
          <p:nvPr>
            <p:ph type="pic" idx="4"/>
          </p:nvPr>
        </p:nvSpPr>
        <p:spPr>
          <a:xfrm>
            <a:off x="18109224" y="4653422"/>
            <a:ext cx="1957388" cy="1957388"/>
          </a:xfrm>
          <a:prstGeom prst="rect">
            <a:avLst/>
          </a:prstGeom>
          <a:noFill/>
          <a:ln>
            <a:noFill/>
          </a:ln>
        </p:spPr>
      </p:sp>
      <p:sp>
        <p:nvSpPr>
          <p:cNvPr id="300" name="Google Shape;300;p99"/>
          <p:cNvSpPr txBox="1">
            <a:spLocks noGrp="1"/>
          </p:cNvSpPr>
          <p:nvPr>
            <p:ph type="body" idx="1"/>
          </p:nvPr>
        </p:nvSpPr>
        <p:spPr>
          <a:xfrm>
            <a:off x="2557221" y="8171223"/>
            <a:ext cx="5470902" cy="423308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301" name="Google Shape;301;p99"/>
          <p:cNvSpPr txBox="1">
            <a:spLocks noGrp="1"/>
          </p:cNvSpPr>
          <p:nvPr>
            <p:ph type="body" idx="5"/>
          </p:nvPr>
        </p:nvSpPr>
        <p:spPr>
          <a:xfrm>
            <a:off x="9456551" y="8206131"/>
            <a:ext cx="5470902" cy="423308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302" name="Google Shape;302;p99"/>
          <p:cNvSpPr txBox="1">
            <a:spLocks noGrp="1"/>
          </p:cNvSpPr>
          <p:nvPr>
            <p:ph type="body" idx="6"/>
          </p:nvPr>
        </p:nvSpPr>
        <p:spPr>
          <a:xfrm>
            <a:off x="16352467" y="8195675"/>
            <a:ext cx="5470902" cy="423308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303" name="Google Shape;303;p99"/>
          <p:cNvSpPr txBox="1">
            <a:spLocks noGrp="1"/>
          </p:cNvSpPr>
          <p:nvPr>
            <p:ph type="body" idx="7"/>
          </p:nvPr>
        </p:nvSpPr>
        <p:spPr>
          <a:xfrm>
            <a:off x="2351125" y="7190876"/>
            <a:ext cx="5799138" cy="504658"/>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1"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304" name="Google Shape;304;p99"/>
          <p:cNvSpPr txBox="1">
            <a:spLocks noGrp="1"/>
          </p:cNvSpPr>
          <p:nvPr>
            <p:ph type="body" idx="8"/>
          </p:nvPr>
        </p:nvSpPr>
        <p:spPr>
          <a:xfrm>
            <a:off x="9217893" y="7190876"/>
            <a:ext cx="5799138" cy="504658"/>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1"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305" name="Google Shape;305;p99"/>
          <p:cNvSpPr txBox="1">
            <a:spLocks noGrp="1"/>
          </p:cNvSpPr>
          <p:nvPr>
            <p:ph type="body" idx="9"/>
          </p:nvPr>
        </p:nvSpPr>
        <p:spPr>
          <a:xfrm>
            <a:off x="16052675" y="7190876"/>
            <a:ext cx="5799138" cy="504658"/>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1"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306" name="Google Shape;306;p99"/>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928">
          <p15:clr>
            <a:srgbClr val="FBAE40"/>
          </p15:clr>
        </p15:guide>
        <p15:guide id="2" pos="76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Divider">
  <p:cSld name="Section Divider">
    <p:bg>
      <p:bgPr>
        <a:solidFill>
          <a:srgbClr val="2EC3C5"/>
        </a:solidFill>
        <a:effectLst/>
      </p:bgPr>
    </p:bg>
    <p:spTree>
      <p:nvGrpSpPr>
        <p:cNvPr id="1" name="Shape 17"/>
        <p:cNvGrpSpPr/>
        <p:nvPr/>
      </p:nvGrpSpPr>
      <p:grpSpPr>
        <a:xfrm>
          <a:off x="0" y="0"/>
          <a:ext cx="0" cy="0"/>
          <a:chOff x="0" y="0"/>
          <a:chExt cx="0" cy="0"/>
        </a:xfrm>
      </p:grpSpPr>
      <p:sp>
        <p:nvSpPr>
          <p:cNvPr id="18" name="Google Shape;18;p63"/>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8627"/>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9" name="Google Shape;19;p63"/>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20" name="Google Shape;20;p63"/>
          <p:cNvSpPr txBox="1">
            <a:spLocks noGrp="1"/>
          </p:cNvSpPr>
          <p:nvPr>
            <p:ph type="body" idx="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cxnSp>
        <p:nvCxnSpPr>
          <p:cNvPr id="21" name="Google Shape;21;p63"/>
          <p:cNvCxnSpPr/>
          <p:nvPr/>
        </p:nvCxnSpPr>
        <p:spPr>
          <a:xfrm>
            <a:off x="9636346" y="4672248"/>
            <a:ext cx="5111308" cy="0"/>
          </a:xfrm>
          <a:prstGeom prst="straightConnector1">
            <a:avLst/>
          </a:prstGeom>
          <a:noFill/>
          <a:ln w="38100" cap="flat" cmpd="sng">
            <a:solidFill>
              <a:srgbClr val="FFFFFF"/>
            </a:solidFill>
            <a:prstDash val="solid"/>
            <a:round/>
            <a:headEnd type="none" w="sm" len="sm"/>
            <a:tailEnd type="none" w="sm" len="sm"/>
          </a:ln>
        </p:spPr>
      </p:cxnSp>
      <p:pic>
        <p:nvPicPr>
          <p:cNvPr id="22" name="Google Shape;22;p63"/>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2_Group 1">
  <p:cSld name="2_Group 1">
    <p:bg>
      <p:bgPr>
        <a:solidFill>
          <a:srgbClr val="F4F5F7"/>
        </a:solidFill>
        <a:effectLst/>
      </p:bgPr>
    </p:bg>
    <p:spTree>
      <p:nvGrpSpPr>
        <p:cNvPr id="1" name="Shape 307"/>
        <p:cNvGrpSpPr/>
        <p:nvPr/>
      </p:nvGrpSpPr>
      <p:grpSpPr>
        <a:xfrm>
          <a:off x="0" y="0"/>
          <a:ext cx="0" cy="0"/>
          <a:chOff x="0" y="0"/>
          <a:chExt cx="0" cy="0"/>
        </a:xfrm>
      </p:grpSpPr>
      <p:sp>
        <p:nvSpPr>
          <p:cNvPr id="308" name="Google Shape;308;p100"/>
          <p:cNvSpPr txBox="1">
            <a:spLocks noGrp="1"/>
          </p:cNvSpPr>
          <p:nvPr>
            <p:ph type="title"/>
          </p:nvPr>
        </p:nvSpPr>
        <p:spPr>
          <a:xfrm>
            <a:off x="2121841" y="1244307"/>
            <a:ext cx="20522502"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2E2C22"/>
              </a:buClr>
              <a:buSzPts val="8800"/>
              <a:buFont typeface="Gill Sans"/>
              <a:buNone/>
              <a:defRPr sz="8800" b="1" i="0" u="none" strike="noStrike" cap="none">
                <a:solidFill>
                  <a:srgbClr val="2E2C22"/>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309" name="Google Shape;309;p100"/>
          <p:cNvSpPr/>
          <p:nvPr/>
        </p:nvSpPr>
        <p:spPr>
          <a:xfrm>
            <a:off x="2157490" y="4121770"/>
            <a:ext cx="6186408" cy="8552094"/>
          </a:xfrm>
          <a:prstGeom prst="rect">
            <a:avLst/>
          </a:prstGeom>
          <a:noFill/>
          <a:ln w="50800" cap="flat" cmpd="sng">
            <a:solidFill>
              <a:srgbClr val="1E9798"/>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310" name="Google Shape;310;p100"/>
          <p:cNvSpPr/>
          <p:nvPr/>
        </p:nvSpPr>
        <p:spPr>
          <a:xfrm>
            <a:off x="9098798" y="4121770"/>
            <a:ext cx="6186408" cy="8552094"/>
          </a:xfrm>
          <a:prstGeom prst="rect">
            <a:avLst/>
          </a:prstGeom>
          <a:noFill/>
          <a:ln w="50800" cap="flat" cmpd="sng">
            <a:solidFill>
              <a:srgbClr val="29B5B7"/>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311" name="Google Shape;311;p100"/>
          <p:cNvSpPr/>
          <p:nvPr/>
        </p:nvSpPr>
        <p:spPr>
          <a:xfrm>
            <a:off x="16040106" y="4121770"/>
            <a:ext cx="6186408" cy="8552094"/>
          </a:xfrm>
          <a:prstGeom prst="rect">
            <a:avLst/>
          </a:prstGeom>
          <a:noFill/>
          <a:ln w="50800" cap="flat" cmpd="sng">
            <a:solidFill>
              <a:srgbClr val="30D3D5"/>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312" name="Google Shape;312;p100"/>
          <p:cNvSpPr/>
          <p:nvPr/>
        </p:nvSpPr>
        <p:spPr>
          <a:xfrm>
            <a:off x="4215255" y="4653600"/>
            <a:ext cx="1956946" cy="1956946"/>
          </a:xfrm>
          <a:prstGeom prst="ellipse">
            <a:avLst/>
          </a:prstGeom>
          <a:solidFill>
            <a:srgbClr val="1E97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PT Sans"/>
              <a:buNone/>
            </a:pPr>
            <a:endParaRPr sz="1350" b="0" i="0" u="none" strike="noStrike" cap="none" dirty="0">
              <a:solidFill>
                <a:srgbClr val="FFFFFF"/>
              </a:solidFill>
              <a:latin typeface="Gill Sans"/>
              <a:ea typeface="Gill Sans"/>
              <a:cs typeface="Gill Sans"/>
              <a:sym typeface="Gill Sans"/>
            </a:endParaRPr>
          </a:p>
        </p:txBody>
      </p:sp>
      <p:sp>
        <p:nvSpPr>
          <p:cNvPr id="313" name="Google Shape;313;p100"/>
          <p:cNvSpPr/>
          <p:nvPr/>
        </p:nvSpPr>
        <p:spPr>
          <a:xfrm>
            <a:off x="11097639" y="4674700"/>
            <a:ext cx="1999854" cy="1999854"/>
          </a:xfrm>
          <a:prstGeom prst="ellipse">
            <a:avLst/>
          </a:prstGeom>
          <a:solidFill>
            <a:srgbClr val="29B5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PT Sans"/>
              <a:buNone/>
            </a:pPr>
            <a:endParaRPr sz="1350" b="0" i="0" u="none" strike="noStrike" cap="none" dirty="0">
              <a:solidFill>
                <a:srgbClr val="FFFFFF"/>
              </a:solidFill>
              <a:latin typeface="Gill Sans"/>
              <a:ea typeface="Gill Sans"/>
              <a:cs typeface="Gill Sans"/>
              <a:sym typeface="Gill Sans"/>
            </a:endParaRPr>
          </a:p>
        </p:txBody>
      </p:sp>
      <p:sp>
        <p:nvSpPr>
          <p:cNvPr id="314" name="Google Shape;314;p100"/>
          <p:cNvSpPr/>
          <p:nvPr/>
        </p:nvSpPr>
        <p:spPr>
          <a:xfrm>
            <a:off x="18082638" y="4672643"/>
            <a:ext cx="2056124" cy="2056124"/>
          </a:xfrm>
          <a:prstGeom prst="ellipse">
            <a:avLst/>
          </a:prstGeom>
          <a:solidFill>
            <a:srgbClr val="30D3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PT Sans"/>
              <a:buNone/>
            </a:pPr>
            <a:endParaRPr sz="1350" b="0" i="0" u="none" strike="noStrike" cap="none" dirty="0">
              <a:solidFill>
                <a:srgbClr val="FFFFFF"/>
              </a:solidFill>
              <a:latin typeface="Gill Sans"/>
              <a:ea typeface="Gill Sans"/>
              <a:cs typeface="Gill Sans"/>
              <a:sym typeface="Gill Sans"/>
            </a:endParaRPr>
          </a:p>
        </p:txBody>
      </p:sp>
      <p:sp>
        <p:nvSpPr>
          <p:cNvPr id="315" name="Google Shape;315;p100"/>
          <p:cNvSpPr>
            <a:spLocks noGrp="1"/>
          </p:cNvSpPr>
          <p:nvPr>
            <p:ph type="pic" idx="2"/>
          </p:nvPr>
        </p:nvSpPr>
        <p:spPr>
          <a:xfrm>
            <a:off x="4214814" y="4672643"/>
            <a:ext cx="1957388" cy="1957388"/>
          </a:xfrm>
          <a:prstGeom prst="rect">
            <a:avLst/>
          </a:prstGeom>
          <a:noFill/>
          <a:ln>
            <a:noFill/>
          </a:ln>
        </p:spPr>
      </p:sp>
      <p:sp>
        <p:nvSpPr>
          <p:cNvPr id="316" name="Google Shape;316;p100"/>
          <p:cNvSpPr>
            <a:spLocks noGrp="1"/>
          </p:cNvSpPr>
          <p:nvPr>
            <p:ph type="pic" idx="3"/>
          </p:nvPr>
        </p:nvSpPr>
        <p:spPr>
          <a:xfrm>
            <a:off x="11097638" y="4806341"/>
            <a:ext cx="1957388" cy="1957388"/>
          </a:xfrm>
          <a:prstGeom prst="rect">
            <a:avLst/>
          </a:prstGeom>
          <a:noFill/>
          <a:ln>
            <a:noFill/>
          </a:ln>
        </p:spPr>
      </p:sp>
      <p:sp>
        <p:nvSpPr>
          <p:cNvPr id="317" name="Google Shape;317;p100"/>
          <p:cNvSpPr>
            <a:spLocks noGrp="1"/>
          </p:cNvSpPr>
          <p:nvPr>
            <p:ph type="pic" idx="4"/>
          </p:nvPr>
        </p:nvSpPr>
        <p:spPr>
          <a:xfrm>
            <a:off x="18109224" y="4889207"/>
            <a:ext cx="1957388" cy="1957388"/>
          </a:xfrm>
          <a:prstGeom prst="rect">
            <a:avLst/>
          </a:prstGeom>
          <a:noFill/>
          <a:ln>
            <a:noFill/>
          </a:ln>
        </p:spPr>
      </p:sp>
      <p:sp>
        <p:nvSpPr>
          <p:cNvPr id="318" name="Google Shape;318;p100"/>
          <p:cNvSpPr txBox="1">
            <a:spLocks noGrp="1"/>
          </p:cNvSpPr>
          <p:nvPr>
            <p:ph type="body" idx="1"/>
          </p:nvPr>
        </p:nvSpPr>
        <p:spPr>
          <a:xfrm>
            <a:off x="2557221" y="7239037"/>
            <a:ext cx="5470902" cy="423308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319" name="Google Shape;319;p100"/>
          <p:cNvSpPr txBox="1">
            <a:spLocks noGrp="1"/>
          </p:cNvSpPr>
          <p:nvPr>
            <p:ph type="body" idx="5"/>
          </p:nvPr>
        </p:nvSpPr>
        <p:spPr>
          <a:xfrm>
            <a:off x="9456551" y="7273945"/>
            <a:ext cx="5470902" cy="423308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320" name="Google Shape;320;p100"/>
          <p:cNvSpPr txBox="1">
            <a:spLocks noGrp="1"/>
          </p:cNvSpPr>
          <p:nvPr>
            <p:ph type="body" idx="6"/>
          </p:nvPr>
        </p:nvSpPr>
        <p:spPr>
          <a:xfrm>
            <a:off x="16352467" y="7263489"/>
            <a:ext cx="5470902" cy="423308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321" name="Google Shape;321;p100"/>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928">
          <p15:clr>
            <a:srgbClr val="FBAE40"/>
          </p15:clr>
        </p15:guide>
        <p15:guide id="2" pos="76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1_Title Slide" type="title">
  <p:cSld name="TITLE">
    <p:spTree>
      <p:nvGrpSpPr>
        <p:cNvPr id="1" name="Shape 322"/>
        <p:cNvGrpSpPr/>
        <p:nvPr/>
      </p:nvGrpSpPr>
      <p:grpSpPr>
        <a:xfrm>
          <a:off x="0" y="0"/>
          <a:ext cx="0" cy="0"/>
          <a:chOff x="0" y="0"/>
          <a:chExt cx="0" cy="0"/>
        </a:xfrm>
      </p:grpSpPr>
      <p:sp>
        <p:nvSpPr>
          <p:cNvPr id="323" name="Google Shape;323;p101"/>
          <p:cNvSpPr txBox="1">
            <a:spLocks noGrp="1"/>
          </p:cNvSpPr>
          <p:nvPr>
            <p:ph type="ctrTitle"/>
          </p:nvPr>
        </p:nvSpPr>
        <p:spPr>
          <a:xfrm>
            <a:off x="3048000" y="2244726"/>
            <a:ext cx="18288000" cy="4775200"/>
          </a:xfrm>
          <a:prstGeom prst="rect">
            <a:avLst/>
          </a:prstGeom>
          <a:noFill/>
          <a:ln>
            <a:noFill/>
          </a:ln>
        </p:spPr>
        <p:txBody>
          <a:bodyPr spcFirstLastPara="1" wrap="square" lIns="91425" tIns="45700" rIns="91425" bIns="45700" anchor="b" anchorCtr="0">
            <a:noAutofit/>
          </a:bodyPr>
          <a:lstStyle>
            <a:lvl1pPr marR="0" lvl="0" algn="ctr" rtl="0">
              <a:lnSpc>
                <a:spcPct val="80000"/>
              </a:lnSpc>
              <a:spcBef>
                <a:spcPts val="0"/>
              </a:spcBef>
              <a:spcAft>
                <a:spcPts val="0"/>
              </a:spcAft>
              <a:buClr>
                <a:srgbClr val="2E2C22"/>
              </a:buClr>
              <a:buSzPts val="12000"/>
              <a:buFont typeface="Gill Sans"/>
              <a:buNone/>
              <a:defRPr sz="12000" b="1" i="0" u="none" strike="noStrike" cap="none">
                <a:solidFill>
                  <a:srgbClr val="2E2C22"/>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324" name="Google Shape;324;p101"/>
          <p:cNvSpPr txBox="1">
            <a:spLocks noGrp="1"/>
          </p:cNvSpPr>
          <p:nvPr>
            <p:ph type="subTitle" idx="1"/>
          </p:nvPr>
        </p:nvSpPr>
        <p:spPr>
          <a:xfrm>
            <a:off x="3048000" y="7204076"/>
            <a:ext cx="18288000" cy="3311524"/>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2E2C22"/>
              </a:buClr>
              <a:buSzPts val="4800"/>
              <a:buFont typeface="Gill Sans"/>
              <a:buNone/>
              <a:defRPr sz="4800" b="0" i="0" u="none" strike="noStrike" cap="none">
                <a:solidFill>
                  <a:srgbClr val="2E2C22"/>
                </a:solidFill>
                <a:latin typeface="Gill Sans"/>
                <a:ea typeface="Gill Sans"/>
                <a:cs typeface="Gill Sans"/>
                <a:sym typeface="Gill Sans"/>
              </a:defRPr>
            </a:lvl1pPr>
            <a:lvl2pPr marR="0" lvl="1"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2pPr>
            <a:lvl3pPr marR="0" lvl="2" algn="ctr"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ctr"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a:ea typeface="Gill Sans"/>
                <a:cs typeface="Gill Sans"/>
                <a:sym typeface="Gill Sans"/>
              </a:defRPr>
            </a:lvl4pPr>
            <a:lvl5pPr marR="0" lvl="4" algn="ctr"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a:ea typeface="Gill Sans"/>
                <a:cs typeface="Gill Sans"/>
                <a:sym typeface="Gill Sans"/>
              </a:defRPr>
            </a:lvl5pPr>
            <a:lvl6pPr marR="0" lvl="5" algn="ctr" rtl="0">
              <a:lnSpc>
                <a:spcPct val="100000"/>
              </a:lnSpc>
              <a:spcBef>
                <a:spcPts val="0"/>
              </a:spcBef>
              <a:spcAft>
                <a:spcPts val="0"/>
              </a:spcAft>
              <a:buClr>
                <a:srgbClr val="A6A7AC"/>
              </a:buClr>
              <a:buSzPts val="3200"/>
              <a:buFont typeface="PT Sans"/>
              <a:buNone/>
              <a:defRPr sz="3200" b="0" i="0" u="none" strike="noStrike" cap="none">
                <a:solidFill>
                  <a:srgbClr val="A6A7AC"/>
                </a:solidFill>
                <a:latin typeface="PT Sans"/>
                <a:ea typeface="PT Sans"/>
                <a:cs typeface="PT Sans"/>
                <a:sym typeface="PT Sans"/>
              </a:defRPr>
            </a:lvl6pPr>
            <a:lvl7pPr marR="0" lvl="6" algn="ctr" rtl="0">
              <a:lnSpc>
                <a:spcPct val="100000"/>
              </a:lnSpc>
              <a:spcBef>
                <a:spcPts val="0"/>
              </a:spcBef>
              <a:spcAft>
                <a:spcPts val="0"/>
              </a:spcAft>
              <a:buClr>
                <a:srgbClr val="A6A7AC"/>
              </a:buClr>
              <a:buSzPts val="3200"/>
              <a:buFont typeface="PT Sans"/>
              <a:buNone/>
              <a:defRPr sz="3200" b="0" i="0" u="none" strike="noStrike" cap="none">
                <a:solidFill>
                  <a:srgbClr val="A6A7AC"/>
                </a:solidFill>
                <a:latin typeface="PT Sans"/>
                <a:ea typeface="PT Sans"/>
                <a:cs typeface="PT Sans"/>
                <a:sym typeface="PT Sans"/>
              </a:defRPr>
            </a:lvl7pPr>
            <a:lvl8pPr marR="0" lvl="7" algn="ctr" rtl="0">
              <a:lnSpc>
                <a:spcPct val="100000"/>
              </a:lnSpc>
              <a:spcBef>
                <a:spcPts val="0"/>
              </a:spcBef>
              <a:spcAft>
                <a:spcPts val="0"/>
              </a:spcAft>
              <a:buClr>
                <a:srgbClr val="A6A7AC"/>
              </a:buClr>
              <a:buSzPts val="3200"/>
              <a:buFont typeface="PT Sans"/>
              <a:buNone/>
              <a:defRPr sz="3200" b="0" i="0" u="none" strike="noStrike" cap="none">
                <a:solidFill>
                  <a:srgbClr val="A6A7AC"/>
                </a:solidFill>
                <a:latin typeface="PT Sans"/>
                <a:ea typeface="PT Sans"/>
                <a:cs typeface="PT Sans"/>
                <a:sym typeface="PT Sans"/>
              </a:defRPr>
            </a:lvl8pPr>
            <a:lvl9pPr marR="0" lvl="8" algn="ctr" rtl="0">
              <a:lnSpc>
                <a:spcPct val="100000"/>
              </a:lnSpc>
              <a:spcBef>
                <a:spcPts val="0"/>
              </a:spcBef>
              <a:spcAft>
                <a:spcPts val="0"/>
              </a:spcAft>
              <a:buClr>
                <a:srgbClr val="A6A7AC"/>
              </a:buClr>
              <a:buSzPts val="3200"/>
              <a:buFont typeface="PT Sans"/>
              <a:buNone/>
              <a:defRPr sz="3200" b="0" i="0" u="none" strike="noStrike" cap="none">
                <a:solidFill>
                  <a:srgbClr val="A6A7AC"/>
                </a:solidFill>
                <a:latin typeface="PT Sans"/>
                <a:ea typeface="PT Sans"/>
                <a:cs typeface="PT Sans"/>
                <a:sym typeface="PT Sans"/>
              </a:defRPr>
            </a:lvl9pPr>
          </a:lstStyle>
          <a:p>
            <a:endParaRPr/>
          </a:p>
        </p:txBody>
      </p:sp>
      <p:sp>
        <p:nvSpPr>
          <p:cNvPr id="325" name="Google Shape;325;p10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1pPr>
            <a:lvl2pPr marR="0" lvl="1"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2pPr>
            <a:lvl3pPr marR="0" lvl="2"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3pPr>
            <a:lvl4pPr marR="0" lvl="3"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4pPr>
            <a:lvl5pPr marR="0" lvl="4"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326" name="Google Shape;326;p10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1pPr>
            <a:lvl2pPr marR="0" lvl="1"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2pPr>
            <a:lvl3pPr marR="0" lvl="2"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3pPr>
            <a:lvl4pPr marR="0" lvl="3"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4pPr>
            <a:lvl5pPr marR="0" lvl="4"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327" name="Google Shape;327;p101"/>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3_BLANK">
  <p:cSld name="3_BLANK">
    <p:spTree>
      <p:nvGrpSpPr>
        <p:cNvPr id="1" name="Shape 328"/>
        <p:cNvGrpSpPr/>
        <p:nvPr/>
      </p:nvGrpSpPr>
      <p:grpSpPr>
        <a:xfrm>
          <a:off x="0" y="0"/>
          <a:ext cx="0" cy="0"/>
          <a:chOff x="0" y="0"/>
          <a:chExt cx="0" cy="0"/>
        </a:xfrm>
      </p:grpSpPr>
      <p:sp>
        <p:nvSpPr>
          <p:cNvPr id="329" name="Google Shape;329;p102"/>
          <p:cNvSpPr/>
          <p:nvPr/>
        </p:nvSpPr>
        <p:spPr>
          <a:xfrm>
            <a:off x="0" y="0"/>
            <a:ext cx="7030802" cy="13716000"/>
          </a:xfrm>
          <a:prstGeom prst="rect">
            <a:avLst/>
          </a:prstGeom>
          <a:solidFill>
            <a:srgbClr val="2EC3C5"/>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330" name="Google Shape;330;p102"/>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E2C22"/>
              </a:buClr>
              <a:buSzPts val="8800"/>
              <a:buFont typeface="Gill Sans"/>
              <a:buNone/>
              <a:defRPr sz="8800" b="1" i="0" u="none" strike="noStrike" cap="none">
                <a:solidFill>
                  <a:srgbClr val="2E2C22"/>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331" name="Google Shape;331;p102"/>
          <p:cNvSpPr txBox="1">
            <a:spLocks noGrp="1"/>
          </p:cNvSpPr>
          <p:nvPr>
            <p:ph type="body" idx="1"/>
          </p:nvPr>
        </p:nvSpPr>
        <p:spPr>
          <a:xfrm>
            <a:off x="9719430" y="5309680"/>
            <a:ext cx="10959448" cy="6919912"/>
          </a:xfrm>
          <a:prstGeom prst="rect">
            <a:avLst/>
          </a:prstGeom>
          <a:noFill/>
          <a:ln>
            <a:noFill/>
          </a:ln>
        </p:spPr>
        <p:txBody>
          <a:bodyPr spcFirstLastPara="1" wrap="square" lIns="91425" tIns="45700" rIns="91425" bIns="45700" anchor="t" anchorCtr="0">
            <a:normAutofit/>
          </a:bodyPr>
          <a:lstStyle>
            <a:lvl1pPr marL="457200" marR="0" lvl="0" indent="-482600" algn="l" rtl="0">
              <a:lnSpc>
                <a:spcPct val="100000"/>
              </a:lnSpc>
              <a:spcBef>
                <a:spcPts val="0"/>
              </a:spcBef>
              <a:spcAft>
                <a:spcPts val="0"/>
              </a:spcAft>
              <a:buClr>
                <a:srgbClr val="2E2C22"/>
              </a:buClr>
              <a:buSzPts val="4000"/>
              <a:buFont typeface="Arial"/>
              <a:buChar char="•"/>
              <a:defRPr sz="4800" b="0" i="0" u="none" strike="noStrike" cap="none">
                <a:solidFill>
                  <a:srgbClr val="2E2C22"/>
                </a:solidFill>
                <a:latin typeface="Gill Sans"/>
                <a:ea typeface="Gill Sans"/>
                <a:cs typeface="Gill Sans"/>
                <a:sym typeface="Gill Sans"/>
              </a:defRPr>
            </a:lvl1pPr>
            <a:lvl2pPr marL="914400" marR="0" lvl="1" indent="-482600" algn="just" rtl="0">
              <a:lnSpc>
                <a:spcPct val="100000"/>
              </a:lnSpc>
              <a:spcBef>
                <a:spcPts val="120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332" name="Google Shape;332;p102"/>
          <p:cNvSpPr txBox="1">
            <a:spLocks noGrp="1"/>
          </p:cNvSpPr>
          <p:nvPr>
            <p:ph type="body" idx="2"/>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2E2C22"/>
              </a:buClr>
              <a:buSzPts val="3600"/>
              <a:buFont typeface="Gill Sans"/>
              <a:buNone/>
              <a:defRPr sz="3600" b="0"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333" name="Google Shape;333;p102"/>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2_Title Slide 2">
  <p:cSld name="2_Title Slide 2">
    <p:bg>
      <p:bgPr>
        <a:solidFill>
          <a:srgbClr val="2EC3C5"/>
        </a:solidFill>
        <a:effectLst/>
      </p:bgPr>
    </p:bg>
    <p:spTree>
      <p:nvGrpSpPr>
        <p:cNvPr id="1" name="Shape 334"/>
        <p:cNvGrpSpPr/>
        <p:nvPr/>
      </p:nvGrpSpPr>
      <p:grpSpPr>
        <a:xfrm>
          <a:off x="0" y="0"/>
          <a:ext cx="0" cy="0"/>
          <a:chOff x="0" y="0"/>
          <a:chExt cx="0" cy="0"/>
        </a:xfrm>
      </p:grpSpPr>
      <p:sp>
        <p:nvSpPr>
          <p:cNvPr id="335" name="Google Shape;335;p103"/>
          <p:cNvSpPr/>
          <p:nvPr/>
        </p:nvSpPr>
        <p:spPr>
          <a:xfrm>
            <a:off x="0" y="10058400"/>
            <a:ext cx="24384000" cy="3657599"/>
          </a:xfrm>
          <a:prstGeom prst="rect">
            <a:avLst/>
          </a:prstGeom>
          <a:solidFill>
            <a:srgbClr val="FFFEFF"/>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3000"/>
              <a:buFont typeface="PT Sans"/>
              <a:buNone/>
            </a:pPr>
            <a:endParaRPr sz="3000" b="0" i="0" u="none" strike="noStrike" cap="none" dirty="0">
              <a:solidFill>
                <a:srgbClr val="FFFFFF"/>
              </a:solidFill>
              <a:latin typeface="Gill Sans"/>
              <a:ea typeface="Gill Sans"/>
              <a:cs typeface="Gill Sans"/>
              <a:sym typeface="Gill Sans"/>
            </a:endParaRPr>
          </a:p>
        </p:txBody>
      </p:sp>
      <p:pic>
        <p:nvPicPr>
          <p:cNvPr id="336" name="Google Shape;336;p103"/>
          <p:cNvPicPr preferRelativeResize="0"/>
          <p:nvPr/>
        </p:nvPicPr>
        <p:blipFill rotWithShape="1">
          <a:blip r:embed="rId2">
            <a:alphaModFix/>
          </a:blip>
          <a:srcRect/>
          <a:stretch/>
        </p:blipFill>
        <p:spPr>
          <a:xfrm>
            <a:off x="6095150" y="10160432"/>
            <a:ext cx="11851888" cy="3555568"/>
          </a:xfrm>
          <a:prstGeom prst="rect">
            <a:avLst/>
          </a:prstGeom>
          <a:noFill/>
          <a:ln>
            <a:noFill/>
          </a:ln>
        </p:spPr>
      </p:pic>
      <p:sp>
        <p:nvSpPr>
          <p:cNvPr id="337" name="Google Shape;337;p103"/>
          <p:cNvSpPr txBox="1">
            <a:spLocks noGrp="1"/>
          </p:cNvSpPr>
          <p:nvPr>
            <p:ph type="title"/>
          </p:nvPr>
        </p:nvSpPr>
        <p:spPr>
          <a:xfrm>
            <a:off x="3950640" y="3475230"/>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FFFEFF"/>
              </a:buClr>
              <a:buSzPts val="10000"/>
              <a:buFont typeface="Gill Sans"/>
              <a:buNone/>
              <a:defRPr sz="10000" b="1" i="0" u="none" strike="noStrike" cap="none">
                <a:solidFill>
                  <a:srgbClr val="FFFE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338" name="Google Shape;338;p103"/>
          <p:cNvSpPr txBox="1">
            <a:spLocks noGrp="1"/>
          </p:cNvSpPr>
          <p:nvPr>
            <p:ph type="body" idx="1"/>
          </p:nvPr>
        </p:nvSpPr>
        <p:spPr>
          <a:xfrm>
            <a:off x="4214812" y="6715698"/>
            <a:ext cx="15954376"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339" name="Google Shape;339;p103"/>
          <p:cNvPicPr preferRelativeResize="0"/>
          <p:nvPr/>
        </p:nvPicPr>
        <p:blipFill rotWithShape="1">
          <a:blip r:embed="rId3">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Divider">
  <p:cSld name="Section Divider">
    <p:bg>
      <p:bgPr>
        <a:solidFill>
          <a:srgbClr val="2EC3C5"/>
        </a:solidFill>
        <a:effectLst/>
      </p:bgPr>
    </p:bg>
    <p:spTree>
      <p:nvGrpSpPr>
        <p:cNvPr id="1" name="Shape 340"/>
        <p:cNvGrpSpPr/>
        <p:nvPr/>
      </p:nvGrpSpPr>
      <p:grpSpPr>
        <a:xfrm>
          <a:off x="0" y="0"/>
          <a:ext cx="0" cy="0"/>
          <a:chOff x="0" y="0"/>
          <a:chExt cx="0" cy="0"/>
        </a:xfrm>
      </p:grpSpPr>
      <p:sp>
        <p:nvSpPr>
          <p:cNvPr id="341" name="Google Shape;341;p104"/>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8627"/>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342" name="Google Shape;342;p104"/>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343" name="Google Shape;343;p104"/>
          <p:cNvSpPr txBox="1">
            <a:spLocks noGrp="1"/>
          </p:cNvSpPr>
          <p:nvPr>
            <p:ph type="body" idx="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cxnSp>
        <p:nvCxnSpPr>
          <p:cNvPr id="344" name="Google Shape;344;p104"/>
          <p:cNvCxnSpPr/>
          <p:nvPr/>
        </p:nvCxnSpPr>
        <p:spPr>
          <a:xfrm>
            <a:off x="9636346" y="4672248"/>
            <a:ext cx="5111308" cy="0"/>
          </a:xfrm>
          <a:prstGeom prst="straightConnector1">
            <a:avLst/>
          </a:prstGeom>
          <a:noFill/>
          <a:ln w="38100" cap="flat" cmpd="sng">
            <a:solidFill>
              <a:srgbClr val="FFFFFF"/>
            </a:solidFill>
            <a:prstDash val="solid"/>
            <a:round/>
            <a:headEnd type="none" w="sm" len="sm"/>
            <a:tailEnd type="none" w="sm" len="sm"/>
          </a:ln>
        </p:spPr>
      </p:cxnSp>
      <p:pic>
        <p:nvPicPr>
          <p:cNvPr id="345" name="Google Shape;345;p104"/>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Section Divider">
  <p:cSld name="1_Section Divider">
    <p:bg>
      <p:bgPr>
        <a:solidFill>
          <a:srgbClr val="2EC3C5"/>
        </a:solidFill>
        <a:effectLst/>
      </p:bgPr>
    </p:bg>
    <p:spTree>
      <p:nvGrpSpPr>
        <p:cNvPr id="1" name="Shape 346"/>
        <p:cNvGrpSpPr/>
        <p:nvPr/>
      </p:nvGrpSpPr>
      <p:grpSpPr>
        <a:xfrm>
          <a:off x="0" y="0"/>
          <a:ext cx="0" cy="0"/>
          <a:chOff x="0" y="0"/>
          <a:chExt cx="0" cy="0"/>
        </a:xfrm>
      </p:grpSpPr>
      <p:sp>
        <p:nvSpPr>
          <p:cNvPr id="347" name="Google Shape;347;p105"/>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8627"/>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348" name="Google Shape;348;p105"/>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349" name="Google Shape;349;p105"/>
          <p:cNvSpPr txBox="1">
            <a:spLocks noGrp="1"/>
          </p:cNvSpPr>
          <p:nvPr>
            <p:ph type="body" idx="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350" name="Google Shape;350;p105"/>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Sub Section Divider">
  <p:cSld name="Sub Section Divider">
    <p:bg>
      <p:bgPr>
        <a:solidFill>
          <a:srgbClr val="2EC3C5"/>
        </a:solidFill>
        <a:effectLst/>
      </p:bgPr>
    </p:bg>
    <p:spTree>
      <p:nvGrpSpPr>
        <p:cNvPr id="1" name="Shape 351"/>
        <p:cNvGrpSpPr/>
        <p:nvPr/>
      </p:nvGrpSpPr>
      <p:grpSpPr>
        <a:xfrm>
          <a:off x="0" y="0"/>
          <a:ext cx="0" cy="0"/>
          <a:chOff x="0" y="0"/>
          <a:chExt cx="0" cy="0"/>
        </a:xfrm>
      </p:grpSpPr>
      <p:sp>
        <p:nvSpPr>
          <p:cNvPr id="352" name="Google Shape;352;p106"/>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8627"/>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353" name="Google Shape;353;p106"/>
          <p:cNvSpPr txBox="1">
            <a:spLocks noGrp="1"/>
          </p:cNvSpPr>
          <p:nvPr>
            <p:ph type="title"/>
          </p:nvPr>
        </p:nvSpPr>
        <p:spPr>
          <a:xfrm>
            <a:off x="11412986" y="5729566"/>
            <a:ext cx="11590120"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FFEFF"/>
              </a:buClr>
              <a:buSzPts val="10000"/>
              <a:buFont typeface="Gill Sans"/>
              <a:buNone/>
              <a:defRPr sz="9600" b="1" i="0" u="none" strike="noStrike" cap="none">
                <a:solidFill>
                  <a:srgbClr val="FFFE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354" name="Google Shape;354;p106"/>
          <p:cNvSpPr txBox="1">
            <a:spLocks noGrp="1"/>
          </p:cNvSpPr>
          <p:nvPr>
            <p:ph type="body" idx="1"/>
          </p:nvPr>
        </p:nvSpPr>
        <p:spPr>
          <a:xfrm>
            <a:off x="11412703" y="489284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FFFEFF"/>
              </a:buClr>
              <a:buSzPts val="2400"/>
              <a:buFont typeface="Gill Sans"/>
              <a:buNone/>
              <a:defRPr sz="32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355" name="Google Shape;355;p106"/>
          <p:cNvSpPr>
            <a:spLocks noGrp="1"/>
          </p:cNvSpPr>
          <p:nvPr>
            <p:ph type="pic" idx="2"/>
          </p:nvPr>
        </p:nvSpPr>
        <p:spPr>
          <a:xfrm>
            <a:off x="1380894" y="2227264"/>
            <a:ext cx="9263064" cy="9261476"/>
          </a:xfrm>
          <a:prstGeom prst="ellipse">
            <a:avLst/>
          </a:prstGeom>
          <a:noFill/>
          <a:ln>
            <a:noFill/>
          </a:ln>
        </p:spPr>
      </p:sp>
      <p:pic>
        <p:nvPicPr>
          <p:cNvPr id="356" name="Google Shape;356;p106"/>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Blank with Triangle">
  <p:cSld name="1_Blank with Triangle">
    <p:bg>
      <p:bgPr>
        <a:solidFill>
          <a:srgbClr val="F4F5F7"/>
        </a:solidFill>
        <a:effectLst/>
      </p:bgPr>
    </p:bg>
    <p:spTree>
      <p:nvGrpSpPr>
        <p:cNvPr id="1" name="Shape 357"/>
        <p:cNvGrpSpPr/>
        <p:nvPr/>
      </p:nvGrpSpPr>
      <p:grpSpPr>
        <a:xfrm>
          <a:off x="0" y="0"/>
          <a:ext cx="0" cy="0"/>
          <a:chOff x="0" y="0"/>
          <a:chExt cx="0" cy="0"/>
        </a:xfrm>
      </p:grpSpPr>
      <p:sp>
        <p:nvSpPr>
          <p:cNvPr id="358" name="Google Shape;358;p107"/>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359" name="Google Shape;359;p107"/>
          <p:cNvSpPr/>
          <p:nvPr/>
        </p:nvSpPr>
        <p:spPr>
          <a:xfrm>
            <a:off x="2860047" y="3758275"/>
            <a:ext cx="2827057" cy="2827057"/>
          </a:xfrm>
          <a:prstGeom prst="ellipse">
            <a:avLst/>
          </a:prstGeom>
          <a:solidFill>
            <a:srgbClr val="2EC3C5"/>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Gill Sans"/>
              <a:ea typeface="Gill Sans"/>
              <a:cs typeface="Gill Sans"/>
              <a:sym typeface="Gill Sans"/>
            </a:endParaRPr>
          </a:p>
        </p:txBody>
      </p:sp>
      <p:sp>
        <p:nvSpPr>
          <p:cNvPr id="360" name="Google Shape;360;p107"/>
          <p:cNvSpPr/>
          <p:nvPr/>
        </p:nvSpPr>
        <p:spPr>
          <a:xfrm>
            <a:off x="18696897" y="3682075"/>
            <a:ext cx="2827056" cy="2827056"/>
          </a:xfrm>
          <a:prstGeom prst="ellipse">
            <a:avLst/>
          </a:prstGeom>
          <a:solidFill>
            <a:srgbClr val="2EC3C5"/>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361" name="Google Shape;361;p107"/>
          <p:cNvSpPr/>
          <p:nvPr/>
        </p:nvSpPr>
        <p:spPr>
          <a:xfrm>
            <a:off x="8138997" y="3656675"/>
            <a:ext cx="2827056" cy="2827056"/>
          </a:xfrm>
          <a:prstGeom prst="ellipse">
            <a:avLst/>
          </a:prstGeom>
          <a:solidFill>
            <a:srgbClr val="2EC3C5"/>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362" name="Google Shape;362;p107"/>
          <p:cNvSpPr/>
          <p:nvPr/>
        </p:nvSpPr>
        <p:spPr>
          <a:xfrm>
            <a:off x="13417946" y="3682075"/>
            <a:ext cx="2827057" cy="2827056"/>
          </a:xfrm>
          <a:prstGeom prst="ellipse">
            <a:avLst/>
          </a:prstGeom>
          <a:solidFill>
            <a:srgbClr val="2EC3C5"/>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363" name="Google Shape;363;p107"/>
          <p:cNvSpPr>
            <a:spLocks noGrp="1"/>
          </p:cNvSpPr>
          <p:nvPr>
            <p:ph type="pic" idx="2"/>
          </p:nvPr>
        </p:nvSpPr>
        <p:spPr>
          <a:xfrm>
            <a:off x="2860675" y="3656394"/>
            <a:ext cx="2825750" cy="2827337"/>
          </a:xfrm>
          <a:prstGeom prst="rect">
            <a:avLst/>
          </a:prstGeom>
          <a:noFill/>
          <a:ln>
            <a:noFill/>
          </a:ln>
        </p:spPr>
      </p:sp>
      <p:sp>
        <p:nvSpPr>
          <p:cNvPr id="364" name="Google Shape;364;p107"/>
          <p:cNvSpPr>
            <a:spLocks noGrp="1"/>
          </p:cNvSpPr>
          <p:nvPr>
            <p:ph type="pic" idx="3"/>
          </p:nvPr>
        </p:nvSpPr>
        <p:spPr>
          <a:xfrm>
            <a:off x="8140303" y="3656394"/>
            <a:ext cx="2825750" cy="2827337"/>
          </a:xfrm>
          <a:prstGeom prst="rect">
            <a:avLst/>
          </a:prstGeom>
          <a:noFill/>
          <a:ln>
            <a:noFill/>
          </a:ln>
        </p:spPr>
      </p:sp>
      <p:sp>
        <p:nvSpPr>
          <p:cNvPr id="365" name="Google Shape;365;p107"/>
          <p:cNvSpPr>
            <a:spLocks noGrp="1"/>
          </p:cNvSpPr>
          <p:nvPr>
            <p:ph type="pic" idx="4"/>
          </p:nvPr>
        </p:nvSpPr>
        <p:spPr>
          <a:xfrm>
            <a:off x="13419253" y="3656394"/>
            <a:ext cx="2825750" cy="2827337"/>
          </a:xfrm>
          <a:prstGeom prst="rect">
            <a:avLst/>
          </a:prstGeom>
          <a:noFill/>
          <a:ln>
            <a:noFill/>
          </a:ln>
        </p:spPr>
      </p:sp>
      <p:sp>
        <p:nvSpPr>
          <p:cNvPr id="366" name="Google Shape;366;p107"/>
          <p:cNvSpPr>
            <a:spLocks noGrp="1"/>
          </p:cNvSpPr>
          <p:nvPr>
            <p:ph type="pic" idx="5"/>
          </p:nvPr>
        </p:nvSpPr>
        <p:spPr>
          <a:xfrm>
            <a:off x="18696896" y="3656394"/>
            <a:ext cx="2825750" cy="2827337"/>
          </a:xfrm>
          <a:prstGeom prst="rect">
            <a:avLst/>
          </a:prstGeom>
          <a:noFill/>
          <a:ln>
            <a:noFill/>
          </a:ln>
        </p:spPr>
      </p:sp>
      <p:sp>
        <p:nvSpPr>
          <p:cNvPr id="367" name="Google Shape;367;p107"/>
          <p:cNvSpPr txBox="1">
            <a:spLocks noGrp="1"/>
          </p:cNvSpPr>
          <p:nvPr>
            <p:ph type="body" idx="1"/>
          </p:nvPr>
        </p:nvSpPr>
        <p:spPr>
          <a:xfrm>
            <a:off x="2155616" y="7989197"/>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368" name="Google Shape;368;p107"/>
          <p:cNvSpPr txBox="1">
            <a:spLocks noGrp="1"/>
          </p:cNvSpPr>
          <p:nvPr>
            <p:ph type="body" idx="6"/>
          </p:nvPr>
        </p:nvSpPr>
        <p:spPr>
          <a:xfrm>
            <a:off x="7434590" y="7989197"/>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369" name="Google Shape;369;p107"/>
          <p:cNvSpPr txBox="1">
            <a:spLocks noGrp="1"/>
          </p:cNvSpPr>
          <p:nvPr>
            <p:ph type="body" idx="7"/>
          </p:nvPr>
        </p:nvSpPr>
        <p:spPr>
          <a:xfrm>
            <a:off x="12713544" y="7989197"/>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370" name="Google Shape;370;p107"/>
          <p:cNvSpPr txBox="1">
            <a:spLocks noGrp="1"/>
          </p:cNvSpPr>
          <p:nvPr>
            <p:ph type="body" idx="8"/>
          </p:nvPr>
        </p:nvSpPr>
        <p:spPr>
          <a:xfrm>
            <a:off x="17992516" y="7989197"/>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371" name="Google Shape;371;p107"/>
          <p:cNvSpPr txBox="1">
            <a:spLocks noGrp="1"/>
          </p:cNvSpPr>
          <p:nvPr>
            <p:ph type="body" idx="9"/>
          </p:nvPr>
        </p:nvSpPr>
        <p:spPr>
          <a:xfrm>
            <a:off x="2155616" y="7105926"/>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3200"/>
              <a:buFont typeface="Gill Sans"/>
              <a:buNone/>
              <a:defRPr sz="3200" b="1"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372" name="Google Shape;372;p107"/>
          <p:cNvSpPr txBox="1">
            <a:spLocks noGrp="1"/>
          </p:cNvSpPr>
          <p:nvPr>
            <p:ph type="body" idx="13"/>
          </p:nvPr>
        </p:nvSpPr>
        <p:spPr>
          <a:xfrm>
            <a:off x="7434590" y="7105926"/>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3200"/>
              <a:buFont typeface="Gill Sans"/>
              <a:buNone/>
              <a:defRPr sz="3200" b="1"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373" name="Google Shape;373;p107"/>
          <p:cNvSpPr txBox="1">
            <a:spLocks noGrp="1"/>
          </p:cNvSpPr>
          <p:nvPr>
            <p:ph type="body" idx="14"/>
          </p:nvPr>
        </p:nvSpPr>
        <p:spPr>
          <a:xfrm>
            <a:off x="12713544" y="7105926"/>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3200"/>
              <a:buFont typeface="Gill Sans"/>
              <a:buNone/>
              <a:defRPr sz="3200" b="1"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374" name="Google Shape;374;p107"/>
          <p:cNvSpPr txBox="1">
            <a:spLocks noGrp="1"/>
          </p:cNvSpPr>
          <p:nvPr>
            <p:ph type="body" idx="15"/>
          </p:nvPr>
        </p:nvSpPr>
        <p:spPr>
          <a:xfrm>
            <a:off x="17991837" y="7105926"/>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3200"/>
              <a:buFont typeface="Gill Sans"/>
              <a:buNone/>
              <a:defRPr sz="3200" b="1"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375" name="Google Shape;375;p107"/>
          <p:cNvSpPr txBox="1">
            <a:spLocks noGrp="1"/>
          </p:cNvSpPr>
          <p:nvPr>
            <p:ph type="title"/>
          </p:nvPr>
        </p:nvSpPr>
        <p:spPr>
          <a:xfrm>
            <a:off x="2121839" y="1494364"/>
            <a:ext cx="19402113" cy="143851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E2C22"/>
              </a:buClr>
              <a:buSzPts val="10000"/>
              <a:buFont typeface="Gill Sans"/>
              <a:buNone/>
              <a:defRPr sz="10000" b="1" i="0" u="none" strike="noStrike" cap="none">
                <a:solidFill>
                  <a:srgbClr val="2E2C22"/>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pic>
        <p:nvPicPr>
          <p:cNvPr id="376" name="Google Shape;376;p107"/>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Content 3">
  <p:cSld name="Content 3">
    <p:bg>
      <p:bgPr>
        <a:solidFill>
          <a:srgbClr val="F4F5F7"/>
        </a:solidFill>
        <a:effectLst/>
      </p:bgPr>
    </p:bg>
    <p:spTree>
      <p:nvGrpSpPr>
        <p:cNvPr id="1" name="Shape 377"/>
        <p:cNvGrpSpPr/>
        <p:nvPr/>
      </p:nvGrpSpPr>
      <p:grpSpPr>
        <a:xfrm>
          <a:off x="0" y="0"/>
          <a:ext cx="0" cy="0"/>
          <a:chOff x="0" y="0"/>
          <a:chExt cx="0" cy="0"/>
        </a:xfrm>
      </p:grpSpPr>
      <p:sp>
        <p:nvSpPr>
          <p:cNvPr id="378" name="Google Shape;378;p108"/>
          <p:cNvSpPr/>
          <p:nvPr/>
        </p:nvSpPr>
        <p:spPr>
          <a:xfrm>
            <a:off x="0" y="0"/>
            <a:ext cx="4340404" cy="13738918"/>
          </a:xfrm>
          <a:custGeom>
            <a:avLst/>
            <a:gdLst/>
            <a:ahLst/>
            <a:cxnLst/>
            <a:rect l="l" t="t" r="r" b="b"/>
            <a:pathLst>
              <a:path w="1741842" h="5528549" extrusionOk="0">
                <a:moveTo>
                  <a:pt x="0" y="0"/>
                </a:moveTo>
                <a:lnTo>
                  <a:pt x="1741842" y="0"/>
                </a:lnTo>
                <a:lnTo>
                  <a:pt x="1741842" y="5528549"/>
                </a:lnTo>
                <a:lnTo>
                  <a:pt x="0" y="5528549"/>
                </a:lnTo>
                <a:close/>
              </a:path>
            </a:pathLst>
          </a:custGeom>
          <a:solidFill>
            <a:srgbClr val="2EC3C5"/>
          </a:solidFill>
          <a:ln>
            <a:noFill/>
          </a:ln>
        </p:spPr>
      </p:sp>
      <p:grpSp>
        <p:nvGrpSpPr>
          <p:cNvPr id="379" name="Google Shape;379;p108"/>
          <p:cNvGrpSpPr/>
          <p:nvPr/>
        </p:nvGrpSpPr>
        <p:grpSpPr>
          <a:xfrm>
            <a:off x="1694986" y="2918174"/>
            <a:ext cx="8184996" cy="5912492"/>
            <a:chOff x="691376" y="1672684"/>
            <a:chExt cx="8184995" cy="5912492"/>
          </a:xfrm>
        </p:grpSpPr>
        <p:sp>
          <p:nvSpPr>
            <p:cNvPr id="380" name="Google Shape;380;p108"/>
            <p:cNvSpPr/>
            <p:nvPr/>
          </p:nvSpPr>
          <p:spPr>
            <a:xfrm>
              <a:off x="691376" y="1672684"/>
              <a:ext cx="6646127" cy="5912492"/>
            </a:xfrm>
            <a:prstGeom prst="rect">
              <a:avLst/>
            </a:prstGeom>
            <a:solidFill>
              <a:srgbClr val="F4F5F7"/>
            </a:solidFill>
            <a:ln w="168275" cap="flat" cmpd="sng">
              <a:solidFill>
                <a:srgbClr val="2424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PT Sans"/>
                <a:buNone/>
              </a:pPr>
              <a:endParaRPr sz="700" b="0" i="0" u="none" strike="noStrike" cap="none" dirty="0">
                <a:solidFill>
                  <a:srgbClr val="A6A7AC"/>
                </a:solidFill>
                <a:latin typeface="Gill Sans"/>
                <a:ea typeface="Gill Sans"/>
                <a:cs typeface="Gill Sans"/>
                <a:sym typeface="Gill Sans"/>
              </a:endParaRPr>
            </a:p>
          </p:txBody>
        </p:sp>
        <p:sp>
          <p:nvSpPr>
            <p:cNvPr id="381" name="Google Shape;381;p108"/>
            <p:cNvSpPr/>
            <p:nvPr/>
          </p:nvSpPr>
          <p:spPr>
            <a:xfrm>
              <a:off x="6400800" y="3172146"/>
              <a:ext cx="2475571" cy="3537045"/>
            </a:xfrm>
            <a:prstGeom prst="rect">
              <a:avLst/>
            </a:prstGeom>
            <a:solidFill>
              <a:srgbClr val="F4F5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PT Sans"/>
                <a:buNone/>
              </a:pPr>
              <a:endParaRPr sz="700" b="0" i="0" u="none" strike="noStrike" cap="none" dirty="0">
                <a:solidFill>
                  <a:srgbClr val="A6A7AC"/>
                </a:solidFill>
                <a:latin typeface="Gill Sans"/>
                <a:ea typeface="Gill Sans"/>
                <a:cs typeface="Gill Sans"/>
                <a:sym typeface="Gill Sans"/>
              </a:endParaRPr>
            </a:p>
          </p:txBody>
        </p:sp>
      </p:grpSp>
      <p:sp>
        <p:nvSpPr>
          <p:cNvPr id="382" name="Google Shape;382;p108"/>
          <p:cNvSpPr txBox="1"/>
          <p:nvPr/>
        </p:nvSpPr>
        <p:spPr>
          <a:xfrm>
            <a:off x="2746309" y="3765176"/>
            <a:ext cx="465810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E2C22"/>
              </a:buClr>
              <a:buSzPts val="3200"/>
              <a:buFont typeface="Arial"/>
              <a:buNone/>
            </a:pPr>
            <a:r>
              <a:rPr lang="en-US" sz="3200" b="0" i="0" u="none" strike="noStrike" cap="none" dirty="0">
                <a:solidFill>
                  <a:srgbClr val="2E2C22"/>
                </a:solidFill>
                <a:latin typeface="Gill Sans"/>
                <a:ea typeface="Gill Sans"/>
                <a:cs typeface="Gill Sans"/>
                <a:sym typeface="Gill Sans"/>
              </a:rPr>
              <a:t>DEFINITION</a:t>
            </a:r>
            <a:endParaRPr dirty="0"/>
          </a:p>
        </p:txBody>
      </p:sp>
      <p:sp>
        <p:nvSpPr>
          <p:cNvPr id="383" name="Google Shape;383;p108"/>
          <p:cNvSpPr txBox="1">
            <a:spLocks noGrp="1"/>
          </p:cNvSpPr>
          <p:nvPr>
            <p:ph type="body" idx="1"/>
          </p:nvPr>
        </p:nvSpPr>
        <p:spPr>
          <a:xfrm>
            <a:off x="2746376" y="4706939"/>
            <a:ext cx="5402544" cy="35370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2EC3C5"/>
              </a:buClr>
              <a:buSzPts val="7200"/>
              <a:buFont typeface="Gill Sans"/>
              <a:buNone/>
              <a:defRPr sz="7200" b="1" i="0" u="none" strike="noStrike" cap="none">
                <a:solidFill>
                  <a:srgbClr val="2EC3C5"/>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384" name="Google Shape;384;p108"/>
          <p:cNvSpPr txBox="1">
            <a:spLocks noGrp="1"/>
          </p:cNvSpPr>
          <p:nvPr>
            <p:ph type="body" idx="2"/>
          </p:nvPr>
        </p:nvSpPr>
        <p:spPr>
          <a:xfrm>
            <a:off x="11018839" y="2918172"/>
            <a:ext cx="11841162" cy="80292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1pPr>
            <a:lvl2pPr marL="914400" marR="0" lvl="1"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2pPr>
            <a:lvl3pPr marL="1371600" marR="0" lvl="2"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3pPr>
            <a:lvl4pPr marL="1828800" marR="0" lvl="3"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4pPr>
            <a:lvl5pPr marL="2286000" marR="0" lvl="4"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385" name="Google Shape;385;p108"/>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Content 3">
  <p:cSld name="1_Content 3">
    <p:bg>
      <p:bgPr>
        <a:solidFill>
          <a:srgbClr val="F4F5F7"/>
        </a:solidFill>
        <a:effectLst/>
      </p:bgPr>
    </p:bg>
    <p:spTree>
      <p:nvGrpSpPr>
        <p:cNvPr id="1" name="Shape 386"/>
        <p:cNvGrpSpPr/>
        <p:nvPr/>
      </p:nvGrpSpPr>
      <p:grpSpPr>
        <a:xfrm>
          <a:off x="0" y="0"/>
          <a:ext cx="0" cy="0"/>
          <a:chOff x="0" y="0"/>
          <a:chExt cx="0" cy="0"/>
        </a:xfrm>
      </p:grpSpPr>
      <p:sp>
        <p:nvSpPr>
          <p:cNvPr id="387" name="Google Shape;387;p109"/>
          <p:cNvSpPr/>
          <p:nvPr/>
        </p:nvSpPr>
        <p:spPr>
          <a:xfrm>
            <a:off x="0" y="0"/>
            <a:ext cx="4340404" cy="13738918"/>
          </a:xfrm>
          <a:custGeom>
            <a:avLst/>
            <a:gdLst/>
            <a:ahLst/>
            <a:cxnLst/>
            <a:rect l="l" t="t" r="r" b="b"/>
            <a:pathLst>
              <a:path w="1741842" h="5528549" extrusionOk="0">
                <a:moveTo>
                  <a:pt x="0" y="0"/>
                </a:moveTo>
                <a:lnTo>
                  <a:pt x="1741842" y="0"/>
                </a:lnTo>
                <a:lnTo>
                  <a:pt x="1741842" y="5528549"/>
                </a:lnTo>
                <a:lnTo>
                  <a:pt x="0" y="5528549"/>
                </a:lnTo>
                <a:close/>
              </a:path>
            </a:pathLst>
          </a:custGeom>
          <a:solidFill>
            <a:srgbClr val="2EC3C5"/>
          </a:solidFill>
          <a:ln>
            <a:noFill/>
          </a:ln>
        </p:spPr>
      </p:sp>
      <p:grpSp>
        <p:nvGrpSpPr>
          <p:cNvPr id="388" name="Google Shape;388;p109"/>
          <p:cNvGrpSpPr/>
          <p:nvPr/>
        </p:nvGrpSpPr>
        <p:grpSpPr>
          <a:xfrm>
            <a:off x="1694986" y="2918174"/>
            <a:ext cx="8184996" cy="5912492"/>
            <a:chOff x="691376" y="1672684"/>
            <a:chExt cx="8184995" cy="5912492"/>
          </a:xfrm>
        </p:grpSpPr>
        <p:sp>
          <p:nvSpPr>
            <p:cNvPr id="389" name="Google Shape;389;p109"/>
            <p:cNvSpPr/>
            <p:nvPr/>
          </p:nvSpPr>
          <p:spPr>
            <a:xfrm>
              <a:off x="691376" y="1672684"/>
              <a:ext cx="6646127" cy="5912492"/>
            </a:xfrm>
            <a:prstGeom prst="rect">
              <a:avLst/>
            </a:prstGeom>
            <a:solidFill>
              <a:srgbClr val="F4F5F7"/>
            </a:solidFill>
            <a:ln w="168275" cap="flat" cmpd="sng">
              <a:solidFill>
                <a:srgbClr val="2424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PT Sans"/>
                <a:buNone/>
              </a:pPr>
              <a:endParaRPr sz="700" b="0" i="0" u="none" strike="noStrike" cap="none" dirty="0">
                <a:solidFill>
                  <a:srgbClr val="A6A7AC"/>
                </a:solidFill>
                <a:latin typeface="Gill Sans"/>
                <a:ea typeface="Gill Sans"/>
                <a:cs typeface="Gill Sans"/>
                <a:sym typeface="Gill Sans"/>
              </a:endParaRPr>
            </a:p>
          </p:txBody>
        </p:sp>
        <p:sp>
          <p:nvSpPr>
            <p:cNvPr id="390" name="Google Shape;390;p109"/>
            <p:cNvSpPr/>
            <p:nvPr/>
          </p:nvSpPr>
          <p:spPr>
            <a:xfrm>
              <a:off x="6400800" y="3172146"/>
              <a:ext cx="2475571" cy="3537045"/>
            </a:xfrm>
            <a:prstGeom prst="rect">
              <a:avLst/>
            </a:prstGeom>
            <a:solidFill>
              <a:srgbClr val="F4F5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PT Sans"/>
                <a:buNone/>
              </a:pPr>
              <a:endParaRPr sz="700" b="0" i="0" u="none" strike="noStrike" cap="none" dirty="0">
                <a:solidFill>
                  <a:srgbClr val="A6A7AC"/>
                </a:solidFill>
                <a:latin typeface="Gill Sans"/>
                <a:ea typeface="Gill Sans"/>
                <a:cs typeface="Gill Sans"/>
                <a:sym typeface="Gill Sans"/>
              </a:endParaRPr>
            </a:p>
          </p:txBody>
        </p:sp>
      </p:grpSp>
      <p:sp>
        <p:nvSpPr>
          <p:cNvPr id="391" name="Google Shape;391;p109"/>
          <p:cNvSpPr txBox="1"/>
          <p:nvPr/>
        </p:nvSpPr>
        <p:spPr>
          <a:xfrm>
            <a:off x="2746309" y="3765176"/>
            <a:ext cx="465810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E2C22"/>
              </a:buClr>
              <a:buSzPts val="3200"/>
              <a:buFont typeface="Arial"/>
              <a:buNone/>
            </a:pPr>
            <a:r>
              <a:rPr lang="en-US" sz="3200" b="0" i="0" u="none" strike="noStrike" cap="none" dirty="0">
                <a:solidFill>
                  <a:srgbClr val="2E2C22"/>
                </a:solidFill>
                <a:latin typeface="Gill Sans"/>
                <a:ea typeface="Gill Sans"/>
                <a:cs typeface="Gill Sans"/>
                <a:sym typeface="Gill Sans"/>
              </a:rPr>
              <a:t>WHAT WE MEAN BY</a:t>
            </a:r>
            <a:endParaRPr dirty="0"/>
          </a:p>
        </p:txBody>
      </p:sp>
      <p:sp>
        <p:nvSpPr>
          <p:cNvPr id="392" name="Google Shape;392;p109"/>
          <p:cNvSpPr txBox="1">
            <a:spLocks noGrp="1"/>
          </p:cNvSpPr>
          <p:nvPr>
            <p:ph type="body" idx="1"/>
          </p:nvPr>
        </p:nvSpPr>
        <p:spPr>
          <a:xfrm>
            <a:off x="2746376" y="4706939"/>
            <a:ext cx="5402544" cy="35370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2EC3C5"/>
              </a:buClr>
              <a:buSzPts val="7200"/>
              <a:buFont typeface="Gill Sans"/>
              <a:buNone/>
              <a:defRPr sz="7200" b="1" i="0" u="none" strike="noStrike" cap="none">
                <a:solidFill>
                  <a:srgbClr val="2EC3C5"/>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393" name="Google Shape;393;p109"/>
          <p:cNvSpPr txBox="1">
            <a:spLocks noGrp="1"/>
          </p:cNvSpPr>
          <p:nvPr>
            <p:ph type="body" idx="2"/>
          </p:nvPr>
        </p:nvSpPr>
        <p:spPr>
          <a:xfrm>
            <a:off x="11018839" y="2918172"/>
            <a:ext cx="11841162" cy="80292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1pPr>
            <a:lvl2pPr marL="914400" marR="0" lvl="1"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2pPr>
            <a:lvl3pPr marL="1371600" marR="0" lvl="2"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3pPr>
            <a:lvl4pPr marL="1828800" marR="0" lvl="3"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4pPr>
            <a:lvl5pPr marL="2286000" marR="0" lvl="4"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394" name="Google Shape;394;p109"/>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3"/>
        <p:cNvGrpSpPr/>
        <p:nvPr/>
      </p:nvGrpSpPr>
      <p:grpSpPr>
        <a:xfrm>
          <a:off x="0" y="0"/>
          <a:ext cx="0" cy="0"/>
          <a:chOff x="0" y="0"/>
          <a:chExt cx="0" cy="0"/>
        </a:xfrm>
      </p:grpSpPr>
      <p:sp>
        <p:nvSpPr>
          <p:cNvPr id="24" name="Google Shape;24;p6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1pPr>
            <a:lvl2pPr marR="0" lvl="1"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2pPr>
            <a:lvl3pPr marR="0" lvl="2"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3pPr>
            <a:lvl4pPr marR="0" lvl="3"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4pPr>
            <a:lvl5pPr marR="0" lvl="4"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5" name="Google Shape;25;p6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1pPr>
            <a:lvl2pPr marR="0" lvl="1"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2pPr>
            <a:lvl3pPr marR="0" lvl="2"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3pPr>
            <a:lvl4pPr marR="0" lvl="3"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4pPr>
            <a:lvl5pPr marR="0" lvl="4"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6" name="Google Shape;26;p6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1pPr>
            <a:lvl2pPr marL="0" marR="0" lvl="1" indent="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2pPr>
            <a:lvl3pPr marL="0" marR="0" lvl="2" indent="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3pPr>
            <a:lvl4pPr marL="0" marR="0" lvl="3" indent="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4pPr>
            <a:lvl5pPr marL="0" marR="0" lvl="4" indent="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5pPr>
            <a:lvl6pPr marL="0" marR="0" lvl="5" indent="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0" marR="0" lvl="6" indent="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0" marR="0" lvl="7" indent="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0" marR="0" lvl="8" indent="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pPr marL="0" lvl="0" indent="0" algn="just" rtl="0">
              <a:spcBef>
                <a:spcPts val="0"/>
              </a:spcBef>
              <a:spcAft>
                <a:spcPts val="0"/>
              </a:spcAft>
              <a:buNone/>
            </a:pPr>
            <a:fld id="{00000000-1234-1234-1234-123412341234}" type="slidenum">
              <a:rPr lang="en-US"/>
              <a:t>‹#›</a:t>
            </a:fld>
            <a:endParaRPr dirty="0"/>
          </a:p>
        </p:txBody>
      </p:sp>
      <p:pic>
        <p:nvPicPr>
          <p:cNvPr id="27" name="Google Shape;27;p64"/>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Content 3">
  <p:cSld name="1_Content 3 2">
    <p:bg>
      <p:bgPr>
        <a:solidFill>
          <a:srgbClr val="F4F5F7"/>
        </a:solidFill>
        <a:effectLst/>
      </p:bgPr>
    </p:bg>
    <p:spTree>
      <p:nvGrpSpPr>
        <p:cNvPr id="1" name="Shape 395"/>
        <p:cNvGrpSpPr/>
        <p:nvPr/>
      </p:nvGrpSpPr>
      <p:grpSpPr>
        <a:xfrm>
          <a:off x="0" y="0"/>
          <a:ext cx="0" cy="0"/>
          <a:chOff x="0" y="0"/>
          <a:chExt cx="0" cy="0"/>
        </a:xfrm>
      </p:grpSpPr>
      <p:sp>
        <p:nvSpPr>
          <p:cNvPr id="396" name="Google Shape;396;p110"/>
          <p:cNvSpPr/>
          <p:nvPr/>
        </p:nvSpPr>
        <p:spPr>
          <a:xfrm>
            <a:off x="0" y="0"/>
            <a:ext cx="4340404" cy="13738918"/>
          </a:xfrm>
          <a:custGeom>
            <a:avLst/>
            <a:gdLst/>
            <a:ahLst/>
            <a:cxnLst/>
            <a:rect l="l" t="t" r="r" b="b"/>
            <a:pathLst>
              <a:path w="1741842" h="5528549" extrusionOk="0">
                <a:moveTo>
                  <a:pt x="0" y="0"/>
                </a:moveTo>
                <a:lnTo>
                  <a:pt x="1741842" y="0"/>
                </a:lnTo>
                <a:lnTo>
                  <a:pt x="1741842" y="5528549"/>
                </a:lnTo>
                <a:lnTo>
                  <a:pt x="0" y="5528549"/>
                </a:lnTo>
                <a:close/>
              </a:path>
            </a:pathLst>
          </a:custGeom>
          <a:solidFill>
            <a:srgbClr val="2EC3C5"/>
          </a:solidFill>
          <a:ln>
            <a:noFill/>
          </a:ln>
        </p:spPr>
      </p:sp>
      <p:grpSp>
        <p:nvGrpSpPr>
          <p:cNvPr id="397" name="Google Shape;397;p110"/>
          <p:cNvGrpSpPr/>
          <p:nvPr/>
        </p:nvGrpSpPr>
        <p:grpSpPr>
          <a:xfrm>
            <a:off x="1694986" y="2918174"/>
            <a:ext cx="8184996" cy="5912492"/>
            <a:chOff x="691376" y="1672684"/>
            <a:chExt cx="8184995" cy="5912492"/>
          </a:xfrm>
        </p:grpSpPr>
        <p:sp>
          <p:nvSpPr>
            <p:cNvPr id="398" name="Google Shape;398;p110"/>
            <p:cNvSpPr/>
            <p:nvPr/>
          </p:nvSpPr>
          <p:spPr>
            <a:xfrm>
              <a:off x="691376" y="1672684"/>
              <a:ext cx="6646127" cy="5912492"/>
            </a:xfrm>
            <a:prstGeom prst="rect">
              <a:avLst/>
            </a:prstGeom>
            <a:solidFill>
              <a:srgbClr val="F4F5F7"/>
            </a:solidFill>
            <a:ln w="168275" cap="flat" cmpd="sng">
              <a:solidFill>
                <a:srgbClr val="24242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PT Sans"/>
                <a:buNone/>
              </a:pPr>
              <a:endParaRPr sz="700" b="0" i="0" u="none" strike="noStrike" cap="none" dirty="0">
                <a:solidFill>
                  <a:srgbClr val="A6A7AC"/>
                </a:solidFill>
                <a:latin typeface="Gill Sans"/>
                <a:ea typeface="Gill Sans"/>
                <a:cs typeface="Gill Sans"/>
                <a:sym typeface="Gill Sans"/>
              </a:endParaRPr>
            </a:p>
          </p:txBody>
        </p:sp>
        <p:sp>
          <p:nvSpPr>
            <p:cNvPr id="399" name="Google Shape;399;p110"/>
            <p:cNvSpPr/>
            <p:nvPr/>
          </p:nvSpPr>
          <p:spPr>
            <a:xfrm>
              <a:off x="6400800" y="3172146"/>
              <a:ext cx="2475571" cy="3537045"/>
            </a:xfrm>
            <a:prstGeom prst="rect">
              <a:avLst/>
            </a:prstGeom>
            <a:solidFill>
              <a:srgbClr val="F4F5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PT Sans"/>
                <a:buNone/>
              </a:pPr>
              <a:endParaRPr sz="700" b="0" i="0" u="none" strike="noStrike" cap="none" dirty="0">
                <a:solidFill>
                  <a:srgbClr val="A6A7AC"/>
                </a:solidFill>
                <a:latin typeface="Gill Sans"/>
                <a:ea typeface="Gill Sans"/>
                <a:cs typeface="Gill Sans"/>
                <a:sym typeface="Gill Sans"/>
              </a:endParaRPr>
            </a:p>
          </p:txBody>
        </p:sp>
      </p:grpSp>
      <p:sp>
        <p:nvSpPr>
          <p:cNvPr id="400" name="Google Shape;400;p110"/>
          <p:cNvSpPr txBox="1">
            <a:spLocks noGrp="1"/>
          </p:cNvSpPr>
          <p:nvPr>
            <p:ph type="body" idx="1"/>
          </p:nvPr>
        </p:nvSpPr>
        <p:spPr>
          <a:xfrm>
            <a:off x="2746376" y="3737121"/>
            <a:ext cx="5402544" cy="35370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2EC3C5"/>
              </a:buClr>
              <a:buSzPts val="7200"/>
              <a:buFont typeface="Gill Sans"/>
              <a:buNone/>
              <a:defRPr sz="7200" b="1" i="0" u="none" strike="noStrike" cap="none">
                <a:solidFill>
                  <a:srgbClr val="2EC3C5"/>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401" name="Google Shape;401;p110"/>
          <p:cNvSpPr txBox="1">
            <a:spLocks noGrp="1"/>
          </p:cNvSpPr>
          <p:nvPr>
            <p:ph type="body" idx="2"/>
          </p:nvPr>
        </p:nvSpPr>
        <p:spPr>
          <a:xfrm>
            <a:off x="11018839" y="2918172"/>
            <a:ext cx="11841162" cy="80292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1pPr>
            <a:lvl2pPr marL="914400" marR="0" lvl="1"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2pPr>
            <a:lvl3pPr marL="1371600" marR="0" lvl="2"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3pPr>
            <a:lvl4pPr marL="1828800" marR="0" lvl="3"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4pPr>
            <a:lvl5pPr marL="2286000" marR="0" lvl="4"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402" name="Google Shape;402;p110"/>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Content 2">
  <p:cSld name="Content 2">
    <p:bg>
      <p:bgPr>
        <a:solidFill>
          <a:srgbClr val="2EC3C5">
            <a:alpha val="12156"/>
          </a:srgbClr>
        </a:solidFill>
        <a:effectLst/>
      </p:bgPr>
    </p:bg>
    <p:spTree>
      <p:nvGrpSpPr>
        <p:cNvPr id="1" name="Shape 403"/>
        <p:cNvGrpSpPr/>
        <p:nvPr/>
      </p:nvGrpSpPr>
      <p:grpSpPr>
        <a:xfrm>
          <a:off x="0" y="0"/>
          <a:ext cx="0" cy="0"/>
          <a:chOff x="0" y="0"/>
          <a:chExt cx="0" cy="0"/>
        </a:xfrm>
      </p:grpSpPr>
      <p:sp>
        <p:nvSpPr>
          <p:cNvPr id="404" name="Google Shape;404;p111"/>
          <p:cNvSpPr/>
          <p:nvPr/>
        </p:nvSpPr>
        <p:spPr>
          <a:xfrm>
            <a:off x="1" y="0"/>
            <a:ext cx="7030802" cy="13716000"/>
          </a:xfrm>
          <a:prstGeom prst="rect">
            <a:avLst/>
          </a:prstGeom>
          <a:solidFill>
            <a:srgbClr val="2EC3C5"/>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405" name="Google Shape;405;p111"/>
          <p:cNvSpPr>
            <a:spLocks noGrp="1"/>
          </p:cNvSpPr>
          <p:nvPr>
            <p:ph type="pic" idx="2"/>
          </p:nvPr>
        </p:nvSpPr>
        <p:spPr>
          <a:xfrm>
            <a:off x="2511325" y="3446449"/>
            <a:ext cx="5862918" cy="5862918"/>
          </a:xfrm>
          <a:prstGeom prst="rect">
            <a:avLst/>
          </a:prstGeom>
          <a:noFill/>
          <a:ln>
            <a:noFill/>
          </a:ln>
        </p:spPr>
      </p:sp>
      <p:sp>
        <p:nvSpPr>
          <p:cNvPr id="406" name="Google Shape;406;p111"/>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E2C22"/>
              </a:buClr>
              <a:buSzPts val="8800"/>
              <a:buFont typeface="Gill Sans"/>
              <a:buNone/>
              <a:defRPr sz="8800" b="0" i="0" u="none" strike="noStrike" cap="none">
                <a:solidFill>
                  <a:srgbClr val="2E2C22"/>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407" name="Google Shape;407;p111"/>
          <p:cNvSpPr txBox="1">
            <a:spLocks noGrp="1"/>
          </p:cNvSpPr>
          <p:nvPr>
            <p:ph type="body" idx="1"/>
          </p:nvPr>
        </p:nvSpPr>
        <p:spPr>
          <a:xfrm>
            <a:off x="9719430" y="4463648"/>
            <a:ext cx="10959448" cy="6919912"/>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90000"/>
              </a:lnSpc>
              <a:spcBef>
                <a:spcPts val="0"/>
              </a:spcBef>
              <a:spcAft>
                <a:spcPts val="0"/>
              </a:spcAft>
              <a:buClr>
                <a:srgbClr val="2E2C22"/>
              </a:buClr>
              <a:buSzPts val="4000"/>
              <a:buFont typeface="Arial"/>
              <a:buNone/>
              <a:defRPr sz="4400" b="0" i="0" u="none" strike="noStrike" cap="none">
                <a:solidFill>
                  <a:srgbClr val="2E2C22"/>
                </a:solidFill>
                <a:latin typeface="Gill Sans"/>
                <a:ea typeface="Gill Sans"/>
                <a:cs typeface="Gill Sans"/>
                <a:sym typeface="Gill Sans"/>
              </a:defRPr>
            </a:lvl1pPr>
            <a:lvl2pPr marL="914400" marR="0" lvl="1" indent="-482600" algn="just" rtl="0">
              <a:lnSpc>
                <a:spcPct val="100000"/>
              </a:lnSpc>
              <a:spcBef>
                <a:spcPts val="240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408" name="Google Shape;408;p111"/>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3600"/>
              <a:buFont typeface="Gill Sans"/>
              <a:buNone/>
              <a:defRPr sz="3600" b="0"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409" name="Google Shape;409;p111"/>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Content 4">
  <p:cSld name="Content 4">
    <p:bg>
      <p:bgPr>
        <a:solidFill>
          <a:srgbClr val="F4F5F7"/>
        </a:solidFill>
        <a:effectLst/>
      </p:bgPr>
    </p:bg>
    <p:spTree>
      <p:nvGrpSpPr>
        <p:cNvPr id="1" name="Shape 410"/>
        <p:cNvGrpSpPr/>
        <p:nvPr/>
      </p:nvGrpSpPr>
      <p:grpSpPr>
        <a:xfrm>
          <a:off x="0" y="0"/>
          <a:ext cx="0" cy="0"/>
          <a:chOff x="0" y="0"/>
          <a:chExt cx="0" cy="0"/>
        </a:xfrm>
      </p:grpSpPr>
      <p:sp>
        <p:nvSpPr>
          <p:cNvPr id="411" name="Google Shape;411;p112"/>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412" name="Google Shape;412;p112"/>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E2C22"/>
              </a:buClr>
              <a:buSzPts val="10000"/>
              <a:buFont typeface="Gill Sans"/>
              <a:buNone/>
              <a:defRPr sz="10000" b="1" i="0" u="none" strike="noStrike" cap="none">
                <a:solidFill>
                  <a:srgbClr val="2E2C22"/>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413" name="Google Shape;413;p112"/>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2E2C22"/>
              </a:buClr>
              <a:buSzPts val="4400"/>
              <a:buFont typeface="Arial"/>
              <a:buChar char="•"/>
              <a:defRPr sz="4400" b="0" i="0" u="none" strike="noStrike" cap="none">
                <a:solidFill>
                  <a:srgbClr val="2E2C22"/>
                </a:solidFill>
                <a:latin typeface="Gill Sans"/>
                <a:ea typeface="Gill Sans"/>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414" name="Google Shape;414;p112"/>
          <p:cNvSpPr>
            <a:spLocks noGrp="1"/>
          </p:cNvSpPr>
          <p:nvPr>
            <p:ph type="pic" idx="2"/>
          </p:nvPr>
        </p:nvSpPr>
        <p:spPr>
          <a:xfrm>
            <a:off x="-3058370" y="2227264"/>
            <a:ext cx="9263064" cy="9261476"/>
          </a:xfrm>
          <a:prstGeom prst="ellipse">
            <a:avLst/>
          </a:prstGeom>
          <a:noFill/>
          <a:ln>
            <a:noFill/>
          </a:ln>
        </p:spPr>
      </p:sp>
      <p:sp>
        <p:nvSpPr>
          <p:cNvPr id="415" name="Google Shape;415;p112"/>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416" name="Google Shape;416;p112"/>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Text-Heavy 6">
  <p:cSld name="1_Text-Heavy 6">
    <p:bg>
      <p:bgPr>
        <a:solidFill>
          <a:srgbClr val="F4F5F7"/>
        </a:solidFill>
        <a:effectLst/>
      </p:bgPr>
    </p:bg>
    <p:spTree>
      <p:nvGrpSpPr>
        <p:cNvPr id="1" name="Shape 417"/>
        <p:cNvGrpSpPr/>
        <p:nvPr/>
      </p:nvGrpSpPr>
      <p:grpSpPr>
        <a:xfrm>
          <a:off x="0" y="0"/>
          <a:ext cx="0" cy="0"/>
          <a:chOff x="0" y="0"/>
          <a:chExt cx="0" cy="0"/>
        </a:xfrm>
      </p:grpSpPr>
      <p:sp>
        <p:nvSpPr>
          <p:cNvPr id="418" name="Google Shape;418;p113"/>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E2C22"/>
              </a:buClr>
              <a:buSzPts val="10000"/>
              <a:buFont typeface="Gill Sans"/>
              <a:buNone/>
              <a:defRPr sz="10000" b="1" i="0" u="none" strike="noStrike" cap="none">
                <a:solidFill>
                  <a:srgbClr val="2E2C22"/>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419" name="Google Shape;419;p113"/>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2E2C22"/>
              </a:buClr>
              <a:buSzPts val="4400"/>
              <a:buFont typeface="Arial"/>
              <a:buChar char="•"/>
              <a:defRPr sz="4400" b="0" i="0" u="none" strike="noStrike" cap="none">
                <a:solidFill>
                  <a:srgbClr val="2E2C22"/>
                </a:solidFill>
                <a:latin typeface="Gill Sans"/>
                <a:ea typeface="Gill Sans"/>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420" name="Google Shape;420;p113"/>
          <p:cNvSpPr>
            <a:spLocks noGrp="1"/>
          </p:cNvSpPr>
          <p:nvPr>
            <p:ph type="pic" idx="2"/>
          </p:nvPr>
        </p:nvSpPr>
        <p:spPr>
          <a:xfrm>
            <a:off x="-3058370" y="2227262"/>
            <a:ext cx="9263064" cy="9261476"/>
          </a:xfrm>
          <a:prstGeom prst="ellipse">
            <a:avLst/>
          </a:prstGeom>
          <a:noFill/>
          <a:ln>
            <a:noFill/>
          </a:ln>
        </p:spPr>
      </p:sp>
      <p:sp>
        <p:nvSpPr>
          <p:cNvPr id="421" name="Google Shape;421;p113"/>
          <p:cNvSpPr txBox="1">
            <a:spLocks noGrp="1"/>
          </p:cNvSpPr>
          <p:nvPr>
            <p:ph type="body" idx="3"/>
          </p:nvPr>
        </p:nvSpPr>
        <p:spPr>
          <a:xfrm>
            <a:off x="7349067" y="2309737"/>
            <a:ext cx="3571875" cy="5873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2E2C22"/>
              </a:buClr>
              <a:buSzPts val="3600"/>
              <a:buFont typeface="Gill Sans"/>
              <a:buNone/>
              <a:defRPr sz="3600" b="0"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422" name="Google Shape;422;p113"/>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423" name="Google Shape;423;p113"/>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Text-Heavy 1">
  <p:cSld name="Text-Heavy 1">
    <p:bg>
      <p:bgPr>
        <a:solidFill>
          <a:srgbClr val="F4F5F7"/>
        </a:solidFill>
        <a:effectLst/>
      </p:bgPr>
    </p:bg>
    <p:spTree>
      <p:nvGrpSpPr>
        <p:cNvPr id="1" name="Shape 424"/>
        <p:cNvGrpSpPr/>
        <p:nvPr/>
      </p:nvGrpSpPr>
      <p:grpSpPr>
        <a:xfrm>
          <a:off x="0" y="0"/>
          <a:ext cx="0" cy="0"/>
          <a:chOff x="0" y="0"/>
          <a:chExt cx="0" cy="0"/>
        </a:xfrm>
      </p:grpSpPr>
      <p:sp>
        <p:nvSpPr>
          <p:cNvPr id="425" name="Google Shape;425;p114"/>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426" name="Google Shape;426;p11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427" name="Google Shape;427;p114"/>
          <p:cNvSpPr txBox="1">
            <a:spLocks noGrp="1"/>
          </p:cNvSpPr>
          <p:nvPr>
            <p:ph type="body" idx="1"/>
          </p:nvPr>
        </p:nvSpPr>
        <p:spPr>
          <a:xfrm>
            <a:off x="2143791" y="1414465"/>
            <a:ext cx="19488990"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2E2C22"/>
              </a:buClr>
              <a:buSzPts val="10000"/>
              <a:buFont typeface="Gill Sans"/>
              <a:buNone/>
              <a:defRPr sz="10000" b="1"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428" name="Google Shape;428;p114"/>
          <p:cNvSpPr txBox="1">
            <a:spLocks noGrp="1"/>
          </p:cNvSpPr>
          <p:nvPr>
            <p:ph type="body" idx="2"/>
          </p:nvPr>
        </p:nvSpPr>
        <p:spPr>
          <a:xfrm>
            <a:off x="2143791" y="4601497"/>
            <a:ext cx="19488990" cy="699694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90000"/>
              </a:lnSpc>
              <a:spcBef>
                <a:spcPts val="0"/>
              </a:spcBef>
              <a:spcAft>
                <a:spcPts val="0"/>
              </a:spcAft>
              <a:buClr>
                <a:srgbClr val="2E2C22"/>
              </a:buClr>
              <a:buSzPts val="3600"/>
              <a:buFont typeface="Arial"/>
              <a:buNone/>
              <a:defRPr sz="4400" b="0"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429" name="Google Shape;429;p114"/>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Text-Heavy 1">
  <p:cSld name="1_Text-Heavy 1">
    <p:bg>
      <p:bgPr>
        <a:solidFill>
          <a:srgbClr val="F4F5F7"/>
        </a:solidFill>
        <a:effectLst/>
      </p:bgPr>
    </p:bg>
    <p:spTree>
      <p:nvGrpSpPr>
        <p:cNvPr id="1" name="Shape 430"/>
        <p:cNvGrpSpPr/>
        <p:nvPr/>
      </p:nvGrpSpPr>
      <p:grpSpPr>
        <a:xfrm>
          <a:off x="0" y="0"/>
          <a:ext cx="0" cy="0"/>
          <a:chOff x="0" y="0"/>
          <a:chExt cx="0" cy="0"/>
        </a:xfrm>
      </p:grpSpPr>
      <p:sp>
        <p:nvSpPr>
          <p:cNvPr id="431" name="Google Shape;431;p115"/>
          <p:cNvSpPr/>
          <p:nvPr/>
        </p:nvSpPr>
        <p:spPr>
          <a:xfrm>
            <a:off x="4519" y="17578"/>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432" name="Google Shape;432;p115"/>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433" name="Google Shape;433;p115"/>
          <p:cNvSpPr txBox="1">
            <a:spLocks noGrp="1"/>
          </p:cNvSpPr>
          <p:nvPr>
            <p:ph type="body" idx="1"/>
          </p:nvPr>
        </p:nvSpPr>
        <p:spPr>
          <a:xfrm>
            <a:off x="2143791" y="2336708"/>
            <a:ext cx="19488990" cy="22249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0"/>
              </a:spcBef>
              <a:spcAft>
                <a:spcPts val="0"/>
              </a:spcAft>
              <a:buClr>
                <a:srgbClr val="2E2C22"/>
              </a:buClr>
              <a:buSzPts val="10000"/>
              <a:buFont typeface="Gill Sans"/>
              <a:buNone/>
              <a:defRPr sz="8000" b="1"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434" name="Google Shape;434;p115"/>
          <p:cNvSpPr txBox="1">
            <a:spLocks noGrp="1"/>
          </p:cNvSpPr>
          <p:nvPr>
            <p:ph type="body" idx="2"/>
          </p:nvPr>
        </p:nvSpPr>
        <p:spPr>
          <a:xfrm>
            <a:off x="2133898" y="5160200"/>
            <a:ext cx="19488990" cy="6996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2E2C22"/>
              </a:buClr>
              <a:buSzPts val="3600"/>
              <a:buFont typeface="Arial"/>
              <a:buNone/>
              <a:defRPr sz="4400" b="0"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435" name="Google Shape;435;p115"/>
          <p:cNvSpPr txBox="1">
            <a:spLocks noGrp="1"/>
          </p:cNvSpPr>
          <p:nvPr>
            <p:ph type="body" idx="3"/>
          </p:nvPr>
        </p:nvSpPr>
        <p:spPr>
          <a:xfrm>
            <a:off x="2143791" y="1416866"/>
            <a:ext cx="12327712"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2800"/>
              <a:buFont typeface="Gill Sans"/>
              <a:buNone/>
              <a:defRPr sz="3600" b="0"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436" name="Google Shape;436;p115"/>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Content 3">
  <p:cSld name="1_Content 3 3">
    <p:bg>
      <p:bgPr>
        <a:solidFill>
          <a:srgbClr val="F4F5F7"/>
        </a:solidFill>
        <a:effectLst/>
      </p:bgPr>
    </p:bg>
    <p:spTree>
      <p:nvGrpSpPr>
        <p:cNvPr id="1" name="Shape 437"/>
        <p:cNvGrpSpPr/>
        <p:nvPr/>
      </p:nvGrpSpPr>
      <p:grpSpPr>
        <a:xfrm>
          <a:off x="0" y="0"/>
          <a:ext cx="0" cy="0"/>
          <a:chOff x="0" y="0"/>
          <a:chExt cx="0" cy="0"/>
        </a:xfrm>
      </p:grpSpPr>
      <p:sp>
        <p:nvSpPr>
          <p:cNvPr id="438" name="Google Shape;438;p116"/>
          <p:cNvSpPr txBox="1">
            <a:spLocks noGrp="1"/>
          </p:cNvSpPr>
          <p:nvPr>
            <p:ph type="title"/>
          </p:nvPr>
        </p:nvSpPr>
        <p:spPr>
          <a:xfrm>
            <a:off x="2121840" y="3583006"/>
            <a:ext cx="16482719"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E2C22"/>
              </a:buClr>
              <a:buSzPts val="9600"/>
              <a:buFont typeface="Gill Sans"/>
              <a:buNone/>
              <a:defRPr sz="9600" b="1" i="0" u="none" strike="noStrike" cap="none">
                <a:solidFill>
                  <a:srgbClr val="2E2C22"/>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439" name="Google Shape;439;p116"/>
          <p:cNvSpPr txBox="1">
            <a:spLocks noGrp="1"/>
          </p:cNvSpPr>
          <p:nvPr>
            <p:ph type="body" idx="1"/>
          </p:nvPr>
        </p:nvSpPr>
        <p:spPr>
          <a:xfrm>
            <a:off x="2120901" y="7134226"/>
            <a:ext cx="20915314" cy="551180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3600"/>
              <a:buFont typeface="Gill Sans"/>
              <a:buNone/>
              <a:defRPr sz="3600" b="0" i="0" u="none" strike="noStrike" cap="none">
                <a:solidFill>
                  <a:srgbClr val="2E2C22"/>
                </a:solidFill>
                <a:latin typeface="Gill Sans"/>
                <a:ea typeface="Gill Sans"/>
                <a:cs typeface="Gill Sans"/>
                <a:sym typeface="Gill Sans"/>
              </a:defRPr>
            </a:lvl1pPr>
            <a:lvl2pPr marL="914400" marR="0" lvl="1" indent="-457200" algn="just" rtl="0">
              <a:lnSpc>
                <a:spcPct val="100000"/>
              </a:lnSpc>
              <a:spcBef>
                <a:spcPts val="0"/>
              </a:spcBef>
              <a:spcAft>
                <a:spcPts val="0"/>
              </a:spcAft>
              <a:buClr>
                <a:srgbClr val="515257"/>
              </a:buClr>
              <a:buSzPts val="3600"/>
              <a:buFont typeface="Noto Sans Symbol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12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440" name="Google Shape;440;p116"/>
          <p:cNvSpPr txBox="1">
            <a:spLocks noGrp="1"/>
          </p:cNvSpPr>
          <p:nvPr>
            <p:ph type="body" idx="2"/>
          </p:nvPr>
        </p:nvSpPr>
        <p:spPr>
          <a:xfrm>
            <a:off x="2120172" y="2594297"/>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3600"/>
              <a:buFont typeface="Gill Sans"/>
              <a:buNone/>
              <a:defRPr sz="3600" b="0"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441" name="Google Shape;441;p116"/>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442" name="Google Shape;442;p116"/>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2_BLANK">
  <p:cSld name="2_BLANK">
    <p:bg>
      <p:bgPr>
        <a:solidFill>
          <a:srgbClr val="F4F5F7"/>
        </a:solidFill>
        <a:effectLst/>
      </p:bgPr>
    </p:bg>
    <p:spTree>
      <p:nvGrpSpPr>
        <p:cNvPr id="1" name="Shape 443"/>
        <p:cNvGrpSpPr/>
        <p:nvPr/>
      </p:nvGrpSpPr>
      <p:grpSpPr>
        <a:xfrm>
          <a:off x="0" y="0"/>
          <a:ext cx="0" cy="0"/>
          <a:chOff x="0" y="0"/>
          <a:chExt cx="0" cy="0"/>
        </a:xfrm>
      </p:grpSpPr>
      <p:pic>
        <p:nvPicPr>
          <p:cNvPr id="444" name="Google Shape;444;p117"/>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able">
  <p:cSld name="Table">
    <p:bg>
      <p:bgPr>
        <a:solidFill>
          <a:srgbClr val="F4F5F7"/>
        </a:solidFill>
        <a:effectLst/>
      </p:bgPr>
    </p:bg>
    <p:spTree>
      <p:nvGrpSpPr>
        <p:cNvPr id="1" name="Shape 445"/>
        <p:cNvGrpSpPr/>
        <p:nvPr/>
      </p:nvGrpSpPr>
      <p:grpSpPr>
        <a:xfrm>
          <a:off x="0" y="0"/>
          <a:ext cx="0" cy="0"/>
          <a:chOff x="0" y="0"/>
          <a:chExt cx="0" cy="0"/>
        </a:xfrm>
      </p:grpSpPr>
      <p:sp>
        <p:nvSpPr>
          <p:cNvPr id="446" name="Google Shape;446;p118"/>
          <p:cNvSpPr txBox="1">
            <a:spLocks noGrp="1"/>
          </p:cNvSpPr>
          <p:nvPr>
            <p:ph type="body" idx="1"/>
          </p:nvPr>
        </p:nvSpPr>
        <p:spPr>
          <a:xfrm>
            <a:off x="1498332" y="1414465"/>
            <a:ext cx="19488990" cy="22249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0"/>
              </a:spcBef>
              <a:spcAft>
                <a:spcPts val="0"/>
              </a:spcAft>
              <a:buClr>
                <a:srgbClr val="2E2C22"/>
              </a:buClr>
              <a:buSzPts val="10000"/>
              <a:buFont typeface="Gill Sans"/>
              <a:buNone/>
              <a:defRPr sz="10000" b="1"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447" name="Google Shape;447;p118"/>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448" name="Google Shape;448;p118"/>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Table with Subtitle">
  <p:cSld name="Table with Subtitle">
    <p:bg>
      <p:bgPr>
        <a:solidFill>
          <a:srgbClr val="F4F5F7"/>
        </a:solidFill>
        <a:effectLst/>
      </p:bgPr>
    </p:bg>
    <p:spTree>
      <p:nvGrpSpPr>
        <p:cNvPr id="1" name="Shape 449"/>
        <p:cNvGrpSpPr/>
        <p:nvPr/>
      </p:nvGrpSpPr>
      <p:grpSpPr>
        <a:xfrm>
          <a:off x="0" y="0"/>
          <a:ext cx="0" cy="0"/>
          <a:chOff x="0" y="0"/>
          <a:chExt cx="0" cy="0"/>
        </a:xfrm>
      </p:grpSpPr>
      <p:sp>
        <p:nvSpPr>
          <p:cNvPr id="450" name="Google Shape;450;p119"/>
          <p:cNvSpPr txBox="1">
            <a:spLocks noGrp="1"/>
          </p:cNvSpPr>
          <p:nvPr>
            <p:ph type="body" idx="1"/>
          </p:nvPr>
        </p:nvSpPr>
        <p:spPr>
          <a:xfrm>
            <a:off x="1498332" y="1986665"/>
            <a:ext cx="19488990" cy="22249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0"/>
              </a:spcBef>
              <a:spcAft>
                <a:spcPts val="0"/>
              </a:spcAft>
              <a:buClr>
                <a:srgbClr val="2E2C22"/>
              </a:buClr>
              <a:buSzPts val="10000"/>
              <a:buFont typeface="Gill Sans"/>
              <a:buNone/>
              <a:defRPr sz="10000" b="1"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451" name="Google Shape;451;p119"/>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452" name="Google Shape;452;p119"/>
          <p:cNvSpPr txBox="1">
            <a:spLocks noGrp="1"/>
          </p:cNvSpPr>
          <p:nvPr>
            <p:ph type="body" idx="2"/>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2800"/>
              <a:buFont typeface="Gill Sans"/>
              <a:buNone/>
              <a:defRPr sz="3600" b="0"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453" name="Google Shape;453;p119"/>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ntent 2">
  <p:cSld name="1_Content 2">
    <p:bg>
      <p:bgPr>
        <a:solidFill>
          <a:srgbClr val="2EC3C5">
            <a:alpha val="12156"/>
          </a:srgbClr>
        </a:solidFill>
        <a:effectLst/>
      </p:bgPr>
    </p:bg>
    <p:spTree>
      <p:nvGrpSpPr>
        <p:cNvPr id="1" name="Shape 28"/>
        <p:cNvGrpSpPr/>
        <p:nvPr/>
      </p:nvGrpSpPr>
      <p:grpSpPr>
        <a:xfrm>
          <a:off x="0" y="0"/>
          <a:ext cx="0" cy="0"/>
          <a:chOff x="0" y="0"/>
          <a:chExt cx="0" cy="0"/>
        </a:xfrm>
      </p:grpSpPr>
      <p:sp>
        <p:nvSpPr>
          <p:cNvPr id="29" name="Google Shape;29;p65"/>
          <p:cNvSpPr/>
          <p:nvPr/>
        </p:nvSpPr>
        <p:spPr>
          <a:xfrm>
            <a:off x="1" y="0"/>
            <a:ext cx="7030802" cy="13716000"/>
          </a:xfrm>
          <a:prstGeom prst="rect">
            <a:avLst/>
          </a:prstGeom>
          <a:solidFill>
            <a:srgbClr val="2EC3C5"/>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30" name="Google Shape;30;p65"/>
          <p:cNvSpPr>
            <a:spLocks noGrp="1"/>
          </p:cNvSpPr>
          <p:nvPr>
            <p:ph type="pic" idx="2"/>
          </p:nvPr>
        </p:nvSpPr>
        <p:spPr>
          <a:xfrm>
            <a:off x="2511325" y="3446449"/>
            <a:ext cx="5862918" cy="5862918"/>
          </a:xfrm>
          <a:prstGeom prst="rect">
            <a:avLst/>
          </a:prstGeom>
          <a:noFill/>
          <a:ln>
            <a:noFill/>
          </a:ln>
        </p:spPr>
      </p:sp>
      <p:sp>
        <p:nvSpPr>
          <p:cNvPr id="31" name="Google Shape;31;p65"/>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E2C22"/>
              </a:buClr>
              <a:buSzPts val="8800"/>
              <a:buFont typeface="Gill Sans"/>
              <a:buNone/>
              <a:defRPr sz="8800" b="0" i="0" u="none" strike="noStrike" cap="none">
                <a:solidFill>
                  <a:srgbClr val="2E2C22"/>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32" name="Google Shape;32;p65"/>
          <p:cNvSpPr txBox="1">
            <a:spLocks noGrp="1"/>
          </p:cNvSpPr>
          <p:nvPr>
            <p:ph type="body" idx="1"/>
          </p:nvPr>
        </p:nvSpPr>
        <p:spPr>
          <a:xfrm>
            <a:off x="9719430" y="4463648"/>
            <a:ext cx="10959448" cy="6919912"/>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90000"/>
              </a:lnSpc>
              <a:spcBef>
                <a:spcPts val="0"/>
              </a:spcBef>
              <a:spcAft>
                <a:spcPts val="0"/>
              </a:spcAft>
              <a:buClr>
                <a:srgbClr val="2E2C22"/>
              </a:buClr>
              <a:buSzPts val="4000"/>
              <a:buFont typeface="Arial"/>
              <a:buNone/>
              <a:defRPr sz="4400" b="0" i="0" u="none" strike="noStrike" cap="none">
                <a:solidFill>
                  <a:srgbClr val="2E2C22"/>
                </a:solidFill>
                <a:latin typeface="Gill Sans"/>
                <a:ea typeface="Gill Sans"/>
                <a:cs typeface="Gill Sans"/>
                <a:sym typeface="Gill Sans"/>
              </a:defRPr>
            </a:lvl1pPr>
            <a:lvl2pPr marL="914400" marR="0" lvl="1" indent="-482600" algn="just" rtl="0">
              <a:lnSpc>
                <a:spcPct val="100000"/>
              </a:lnSpc>
              <a:spcBef>
                <a:spcPts val="240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33" name="Google Shape;33;p65"/>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3600"/>
              <a:buFont typeface="Gill Sans"/>
              <a:buNone/>
              <a:defRPr sz="3600" b="0"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34" name="Google Shape;34;p65"/>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1_Text-Heavy Divider">
  <p:cSld name="1_Text-Heavy Divider">
    <p:bg>
      <p:bgPr>
        <a:solidFill>
          <a:srgbClr val="53585E"/>
        </a:solidFill>
        <a:effectLst/>
      </p:bgPr>
    </p:bg>
    <p:spTree>
      <p:nvGrpSpPr>
        <p:cNvPr id="1" name="Shape 454"/>
        <p:cNvGrpSpPr/>
        <p:nvPr/>
      </p:nvGrpSpPr>
      <p:grpSpPr>
        <a:xfrm>
          <a:off x="0" y="0"/>
          <a:ext cx="0" cy="0"/>
          <a:chOff x="0" y="0"/>
          <a:chExt cx="0" cy="0"/>
        </a:xfrm>
      </p:grpSpPr>
      <p:sp>
        <p:nvSpPr>
          <p:cNvPr id="455" name="Google Shape;455;p120"/>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6862"/>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456" name="Google Shape;456;p120"/>
          <p:cNvSpPr txBox="1">
            <a:spLocks noGrp="1"/>
          </p:cNvSpPr>
          <p:nvPr>
            <p:ph type="title"/>
          </p:nvPr>
        </p:nvSpPr>
        <p:spPr>
          <a:xfrm>
            <a:off x="3950640" y="4066678"/>
            <a:ext cx="16482719" cy="1403384"/>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457" name="Google Shape;457;p120"/>
          <p:cNvSpPr txBox="1">
            <a:spLocks noGrp="1"/>
          </p:cNvSpPr>
          <p:nvPr>
            <p:ph type="body" idx="1"/>
          </p:nvPr>
        </p:nvSpPr>
        <p:spPr>
          <a:xfrm>
            <a:off x="9096376" y="2982331"/>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458" name="Google Shape;458;p120"/>
          <p:cNvSpPr txBox="1">
            <a:spLocks noGrp="1"/>
          </p:cNvSpPr>
          <p:nvPr>
            <p:ph type="body" idx="2"/>
          </p:nvPr>
        </p:nvSpPr>
        <p:spPr>
          <a:xfrm>
            <a:off x="3950641" y="6062957"/>
            <a:ext cx="16482722" cy="376297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4000"/>
              <a:buFont typeface="Gill Sans"/>
              <a:buNone/>
              <a:defRPr sz="4000" b="0" i="0" u="none" strike="noStrike" cap="none">
                <a:solidFill>
                  <a:srgbClr val="ECEDED"/>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459" name="Google Shape;459;p120"/>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3_Text-Heavy Divider">
  <p:cSld name="3_Text-Heavy Divider">
    <p:bg>
      <p:bgPr>
        <a:solidFill>
          <a:srgbClr val="53585E"/>
        </a:solidFill>
        <a:effectLst/>
      </p:bgPr>
    </p:bg>
    <p:spTree>
      <p:nvGrpSpPr>
        <p:cNvPr id="1" name="Shape 460"/>
        <p:cNvGrpSpPr/>
        <p:nvPr/>
      </p:nvGrpSpPr>
      <p:grpSpPr>
        <a:xfrm>
          <a:off x="0" y="0"/>
          <a:ext cx="0" cy="0"/>
          <a:chOff x="0" y="0"/>
          <a:chExt cx="0" cy="0"/>
        </a:xfrm>
      </p:grpSpPr>
      <p:sp>
        <p:nvSpPr>
          <p:cNvPr id="461" name="Google Shape;461;p121"/>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6862"/>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462" name="Google Shape;462;p121"/>
          <p:cNvSpPr txBox="1">
            <a:spLocks noGrp="1"/>
          </p:cNvSpPr>
          <p:nvPr>
            <p:ph type="title"/>
          </p:nvPr>
        </p:nvSpPr>
        <p:spPr>
          <a:xfrm>
            <a:off x="3950640" y="4066677"/>
            <a:ext cx="16482720" cy="1403383"/>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FFF"/>
              </a:buClr>
              <a:buSzPts val="10000"/>
              <a:buFont typeface="Gill Sans"/>
              <a:buNone/>
              <a:defRPr sz="10000" b="1" i="0" u="none" strike="noStrike" cap="none">
                <a:solidFill>
                  <a:srgbClr val="FFFF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463" name="Google Shape;463;p121"/>
          <p:cNvSpPr txBox="1">
            <a:spLocks noGrp="1"/>
          </p:cNvSpPr>
          <p:nvPr>
            <p:ph type="body" idx="1"/>
          </p:nvPr>
        </p:nvSpPr>
        <p:spPr>
          <a:xfrm>
            <a:off x="9096375" y="2982330"/>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464" name="Google Shape;464;p121"/>
          <p:cNvSpPr txBox="1">
            <a:spLocks noGrp="1"/>
          </p:cNvSpPr>
          <p:nvPr>
            <p:ph type="body" idx="2"/>
          </p:nvPr>
        </p:nvSpPr>
        <p:spPr>
          <a:xfrm>
            <a:off x="3950640" y="6062956"/>
            <a:ext cx="16482721" cy="376297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4000"/>
              <a:buFont typeface="Gill Sans"/>
              <a:buNone/>
              <a:defRPr sz="4000" b="0" i="0" u="none" strike="noStrike" cap="none">
                <a:solidFill>
                  <a:srgbClr val="ECEDED"/>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465" name="Google Shape;465;p121"/>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Divider 1">
  <p:cSld name="Divider 1">
    <p:bg>
      <p:bgPr>
        <a:solidFill>
          <a:srgbClr val="53585E"/>
        </a:solidFill>
        <a:effectLst/>
      </p:bgPr>
    </p:bg>
    <p:spTree>
      <p:nvGrpSpPr>
        <p:cNvPr id="1" name="Shape 466"/>
        <p:cNvGrpSpPr/>
        <p:nvPr/>
      </p:nvGrpSpPr>
      <p:grpSpPr>
        <a:xfrm>
          <a:off x="0" y="0"/>
          <a:ext cx="0" cy="0"/>
          <a:chOff x="0" y="0"/>
          <a:chExt cx="0" cy="0"/>
        </a:xfrm>
      </p:grpSpPr>
      <p:sp>
        <p:nvSpPr>
          <p:cNvPr id="467" name="Google Shape;467;p122"/>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6862"/>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468" name="Google Shape;468;p122"/>
          <p:cNvSpPr txBox="1">
            <a:spLocks noGrp="1"/>
          </p:cNvSpPr>
          <p:nvPr>
            <p:ph type="title"/>
          </p:nvPr>
        </p:nvSpPr>
        <p:spPr>
          <a:xfrm>
            <a:off x="4286442" y="5119966"/>
            <a:ext cx="1648271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469" name="Google Shape;469;p122"/>
          <p:cNvSpPr txBox="1">
            <a:spLocks noGrp="1"/>
          </p:cNvSpPr>
          <p:nvPr>
            <p:ph type="body" idx="1"/>
          </p:nvPr>
        </p:nvSpPr>
        <p:spPr>
          <a:xfrm>
            <a:off x="4227512" y="8457402"/>
            <a:ext cx="16616615"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470" name="Google Shape;470;p122"/>
          <p:cNvSpPr txBox="1">
            <a:spLocks noGrp="1"/>
          </p:cNvSpPr>
          <p:nvPr>
            <p:ph type="body" idx="2"/>
          </p:nvPr>
        </p:nvSpPr>
        <p:spPr>
          <a:xfrm>
            <a:off x="4227512" y="4283243"/>
            <a:ext cx="16616615"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471" name="Google Shape;471;p122"/>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Content 4">
  <p:cSld name="1_Content 4">
    <p:bg>
      <p:bgPr>
        <a:solidFill>
          <a:srgbClr val="F4F5F7"/>
        </a:solidFill>
        <a:effectLst/>
      </p:bgPr>
    </p:bg>
    <p:spTree>
      <p:nvGrpSpPr>
        <p:cNvPr id="1" name="Shape 472"/>
        <p:cNvGrpSpPr/>
        <p:nvPr/>
      </p:nvGrpSpPr>
      <p:grpSpPr>
        <a:xfrm>
          <a:off x="0" y="0"/>
          <a:ext cx="0" cy="0"/>
          <a:chOff x="0" y="0"/>
          <a:chExt cx="0" cy="0"/>
        </a:xfrm>
      </p:grpSpPr>
      <p:sp>
        <p:nvSpPr>
          <p:cNvPr id="473" name="Google Shape;473;p123"/>
          <p:cNvSpPr txBox="1">
            <a:spLocks noGrp="1"/>
          </p:cNvSpPr>
          <p:nvPr>
            <p:ph type="title"/>
          </p:nvPr>
        </p:nvSpPr>
        <p:spPr>
          <a:xfrm>
            <a:off x="1729581" y="3095450"/>
            <a:ext cx="20915314"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2E2C22"/>
              </a:buClr>
              <a:buSzPts val="10000"/>
              <a:buFont typeface="Gill Sans"/>
              <a:buNone/>
              <a:defRPr sz="10000" b="0" i="0" u="none" strike="noStrike" cap="none">
                <a:solidFill>
                  <a:srgbClr val="2E2C22"/>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474" name="Google Shape;474;p123"/>
          <p:cNvSpPr txBox="1">
            <a:spLocks noGrp="1"/>
          </p:cNvSpPr>
          <p:nvPr>
            <p:ph type="body" idx="1"/>
          </p:nvPr>
        </p:nvSpPr>
        <p:spPr>
          <a:xfrm>
            <a:off x="1729579" y="6256338"/>
            <a:ext cx="20914523"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2E2C22"/>
              </a:buClr>
              <a:buSzPts val="4400"/>
              <a:buFont typeface="Arial"/>
              <a:buChar char="•"/>
              <a:defRPr sz="4400" b="0" i="0" u="none" strike="noStrike" cap="none">
                <a:solidFill>
                  <a:srgbClr val="2E2C22"/>
                </a:solidFill>
                <a:latin typeface="Gill Sans"/>
                <a:ea typeface="Gill Sans"/>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475" name="Google Shape;475;p123"/>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Text-Heavy 1">
  <p:cSld name="1_Text-Heavy 1 2">
    <p:bg>
      <p:bgPr>
        <a:solidFill>
          <a:srgbClr val="F4F5F7"/>
        </a:solidFill>
        <a:effectLst/>
      </p:bgPr>
    </p:bg>
    <p:spTree>
      <p:nvGrpSpPr>
        <p:cNvPr id="1" name="Shape 476"/>
        <p:cNvGrpSpPr/>
        <p:nvPr/>
      </p:nvGrpSpPr>
      <p:grpSpPr>
        <a:xfrm>
          <a:off x="0" y="0"/>
          <a:ext cx="0" cy="0"/>
          <a:chOff x="0" y="0"/>
          <a:chExt cx="0" cy="0"/>
        </a:xfrm>
      </p:grpSpPr>
      <p:sp>
        <p:nvSpPr>
          <p:cNvPr id="477" name="Google Shape;477;p124"/>
          <p:cNvSpPr txBox="1">
            <a:spLocks noGrp="1"/>
          </p:cNvSpPr>
          <p:nvPr>
            <p:ph type="body" idx="1"/>
          </p:nvPr>
        </p:nvSpPr>
        <p:spPr>
          <a:xfrm>
            <a:off x="2143788" y="1882068"/>
            <a:ext cx="3571876" cy="5873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2E2C22"/>
              </a:buClr>
              <a:buSzPts val="2800"/>
              <a:buFont typeface="Gill Sans"/>
              <a:buNone/>
              <a:defRPr sz="2800" b="0"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478" name="Google Shape;478;p124"/>
          <p:cNvSpPr txBox="1">
            <a:spLocks noGrp="1"/>
          </p:cNvSpPr>
          <p:nvPr>
            <p:ph type="body" idx="2"/>
          </p:nvPr>
        </p:nvSpPr>
        <p:spPr>
          <a:xfrm>
            <a:off x="2143790" y="3001965"/>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2E2C22"/>
              </a:buClr>
              <a:buSzPts val="10000"/>
              <a:buFont typeface="Gill Sans"/>
              <a:buNone/>
              <a:defRPr sz="10000" b="0"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479" name="Google Shape;479;p124"/>
          <p:cNvSpPr txBox="1">
            <a:spLocks noGrp="1"/>
          </p:cNvSpPr>
          <p:nvPr>
            <p:ph type="body" idx="3"/>
          </p:nvPr>
        </p:nvSpPr>
        <p:spPr>
          <a:xfrm>
            <a:off x="2143791" y="6903205"/>
            <a:ext cx="19488989" cy="4695238"/>
          </a:xfrm>
          <a:prstGeom prst="rect">
            <a:avLst/>
          </a:prstGeom>
          <a:noFill/>
          <a:ln>
            <a:noFill/>
          </a:ln>
        </p:spPr>
        <p:txBody>
          <a:bodyPr spcFirstLastPara="1" wrap="square" lIns="91425" tIns="45700" rIns="91425" bIns="45700" anchor="t" anchorCtr="0">
            <a:noAutofit/>
          </a:bodyPr>
          <a:lstStyle>
            <a:lvl1pPr marL="457200" marR="0" lvl="0" indent="-457200" algn="l" rtl="0">
              <a:lnSpc>
                <a:spcPct val="100000"/>
              </a:lnSpc>
              <a:spcBef>
                <a:spcPts val="0"/>
              </a:spcBef>
              <a:spcAft>
                <a:spcPts val="0"/>
              </a:spcAft>
              <a:buClr>
                <a:srgbClr val="2E2C22"/>
              </a:buClr>
              <a:buSzPts val="3600"/>
              <a:buFont typeface="Arial"/>
              <a:buChar char="•"/>
              <a:defRPr sz="3600" b="0" i="0" u="none" strike="noStrike" cap="none">
                <a:solidFill>
                  <a:srgbClr val="2E2C22"/>
                </a:solidFill>
                <a:latin typeface="Gill Sans"/>
                <a:ea typeface="Gill Sans"/>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480" name="Google Shape;480;p124"/>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solidFill>
          <a:srgbClr val="F4F5F7"/>
        </a:solidFill>
        <a:effectLst/>
      </p:bgPr>
    </p:bg>
    <p:spTree>
      <p:nvGrpSpPr>
        <p:cNvPr id="1" name="Shape 481"/>
        <p:cNvGrpSpPr/>
        <p:nvPr/>
      </p:nvGrpSpPr>
      <p:grpSpPr>
        <a:xfrm>
          <a:off x="0" y="0"/>
          <a:ext cx="0" cy="0"/>
          <a:chOff x="0" y="0"/>
          <a:chExt cx="0" cy="0"/>
        </a:xfrm>
      </p:grpSpPr>
      <p:sp>
        <p:nvSpPr>
          <p:cNvPr id="482" name="Google Shape;482;p125"/>
          <p:cNvSpPr>
            <a:spLocks noGrp="1"/>
          </p:cNvSpPr>
          <p:nvPr>
            <p:ph type="pic" idx="2"/>
          </p:nvPr>
        </p:nvSpPr>
        <p:spPr>
          <a:xfrm>
            <a:off x="1380894" y="2227264"/>
            <a:ext cx="9263064" cy="9261476"/>
          </a:xfrm>
          <a:prstGeom prst="ellipse">
            <a:avLst/>
          </a:prstGeom>
          <a:noFill/>
          <a:ln>
            <a:noFill/>
          </a:ln>
        </p:spPr>
      </p:sp>
      <p:pic>
        <p:nvPicPr>
          <p:cNvPr id="483" name="Google Shape;483;p125"/>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BLANK">
  <p:cSld name="1_BLANK">
    <p:bg>
      <p:bgPr>
        <a:solidFill>
          <a:srgbClr val="F4F5F7"/>
        </a:solidFill>
        <a:effectLst/>
      </p:bgPr>
    </p:bg>
    <p:spTree>
      <p:nvGrpSpPr>
        <p:cNvPr id="1" name="Shape 484"/>
        <p:cNvGrpSpPr/>
        <p:nvPr/>
      </p:nvGrpSpPr>
      <p:grpSpPr>
        <a:xfrm>
          <a:off x="0" y="0"/>
          <a:ext cx="0" cy="0"/>
          <a:chOff x="0" y="0"/>
          <a:chExt cx="0" cy="0"/>
        </a:xfrm>
      </p:grpSpPr>
      <p:sp>
        <p:nvSpPr>
          <p:cNvPr id="485" name="Google Shape;485;p126"/>
          <p:cNvSpPr>
            <a:spLocks noGrp="1"/>
          </p:cNvSpPr>
          <p:nvPr>
            <p:ph type="pic" idx="2"/>
          </p:nvPr>
        </p:nvSpPr>
        <p:spPr>
          <a:xfrm>
            <a:off x="-3058370" y="2227264"/>
            <a:ext cx="9263064" cy="9261476"/>
          </a:xfrm>
          <a:prstGeom prst="ellipse">
            <a:avLst/>
          </a:prstGeom>
          <a:noFill/>
          <a:ln>
            <a:noFill/>
          </a:ln>
        </p:spPr>
      </p:sp>
      <p:sp>
        <p:nvSpPr>
          <p:cNvPr id="486" name="Google Shape;486;p126"/>
          <p:cNvSpPr/>
          <p:nvPr/>
        </p:nvSpPr>
        <p:spPr>
          <a:xfrm>
            <a:off x="-4499812" y="0"/>
            <a:ext cx="4499812" cy="13716000"/>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PT Sans"/>
              <a:buNone/>
            </a:pPr>
            <a:endParaRPr sz="700" b="0" i="0" u="none" strike="noStrike" cap="none" dirty="0">
              <a:solidFill>
                <a:srgbClr val="A6A7AC"/>
              </a:solidFill>
              <a:latin typeface="Gill Sans"/>
              <a:ea typeface="Gill Sans"/>
              <a:cs typeface="Gill Sans"/>
              <a:sym typeface="Gill Sans"/>
            </a:endParaRPr>
          </a:p>
        </p:txBody>
      </p:sp>
      <p:pic>
        <p:nvPicPr>
          <p:cNvPr id="487" name="Google Shape;487;p126"/>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Group 3">
  <p:cSld name="Group 3">
    <p:bg>
      <p:bgPr>
        <a:solidFill>
          <a:srgbClr val="F4F5F7"/>
        </a:solidFill>
        <a:effectLst/>
      </p:bgPr>
    </p:bg>
    <p:spTree>
      <p:nvGrpSpPr>
        <p:cNvPr id="1" name="Shape 488"/>
        <p:cNvGrpSpPr/>
        <p:nvPr/>
      </p:nvGrpSpPr>
      <p:grpSpPr>
        <a:xfrm>
          <a:off x="0" y="0"/>
          <a:ext cx="0" cy="0"/>
          <a:chOff x="0" y="0"/>
          <a:chExt cx="0" cy="0"/>
        </a:xfrm>
      </p:grpSpPr>
      <p:sp>
        <p:nvSpPr>
          <p:cNvPr id="489" name="Google Shape;489;p127"/>
          <p:cNvSpPr/>
          <p:nvPr/>
        </p:nvSpPr>
        <p:spPr>
          <a:xfrm>
            <a:off x="12571803" y="4538630"/>
            <a:ext cx="8592450" cy="8552092"/>
          </a:xfrm>
          <a:prstGeom prst="roundRect">
            <a:avLst>
              <a:gd name="adj" fmla="val 16667"/>
            </a:avLst>
          </a:prstGeom>
          <a:solidFill>
            <a:srgbClr val="6C6C6C"/>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chemeClr val="lt1"/>
              </a:buClr>
              <a:buSzPts val="3600"/>
              <a:buFont typeface="PT Sans"/>
              <a:buNone/>
            </a:pPr>
            <a:endParaRPr sz="3600" b="0" i="0" u="none" strike="noStrike" cap="none" dirty="0">
              <a:solidFill>
                <a:srgbClr val="FFFFFF"/>
              </a:solidFill>
              <a:latin typeface="Gill Sans"/>
              <a:ea typeface="Gill Sans"/>
              <a:cs typeface="Gill Sans"/>
              <a:sym typeface="Gill Sans"/>
            </a:endParaRPr>
          </a:p>
        </p:txBody>
      </p:sp>
      <p:sp>
        <p:nvSpPr>
          <p:cNvPr id="490" name="Google Shape;490;p127"/>
          <p:cNvSpPr/>
          <p:nvPr/>
        </p:nvSpPr>
        <p:spPr>
          <a:xfrm>
            <a:off x="2842395" y="4538630"/>
            <a:ext cx="8592450" cy="8552092"/>
          </a:xfrm>
          <a:prstGeom prst="roundRect">
            <a:avLst>
              <a:gd name="adj" fmla="val 16667"/>
            </a:avLst>
          </a:prstGeom>
          <a:solidFill>
            <a:srgbClr val="2EC3C5"/>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chemeClr val="lt1"/>
              </a:buClr>
              <a:buSzPts val="3600"/>
              <a:buFont typeface="PT Sans"/>
              <a:buNone/>
            </a:pPr>
            <a:endParaRPr sz="3600" b="0" i="0" u="none" strike="noStrike" cap="none" dirty="0">
              <a:solidFill>
                <a:srgbClr val="FFFFFF"/>
              </a:solidFill>
              <a:latin typeface="Gill Sans"/>
              <a:ea typeface="Gill Sans"/>
              <a:cs typeface="Gill Sans"/>
              <a:sym typeface="Gill Sans"/>
            </a:endParaRPr>
          </a:p>
        </p:txBody>
      </p:sp>
      <p:sp>
        <p:nvSpPr>
          <p:cNvPr id="491" name="Google Shape;491;p127"/>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2E2C22"/>
              </a:buClr>
              <a:buSzPts val="10000"/>
              <a:buFont typeface="Gill Sans"/>
              <a:buNone/>
              <a:defRPr sz="10000" b="0" i="0" u="none" strike="noStrike" cap="none">
                <a:solidFill>
                  <a:srgbClr val="2E2C22"/>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492" name="Google Shape;492;p127"/>
          <p:cNvSpPr/>
          <p:nvPr/>
        </p:nvSpPr>
        <p:spPr>
          <a:xfrm>
            <a:off x="3477020" y="5555493"/>
            <a:ext cx="7030228" cy="790602"/>
          </a:xfrm>
          <a:prstGeom prst="roundRect">
            <a:avLst>
              <a:gd name="adj" fmla="val 50000"/>
            </a:avLst>
          </a:prstGeom>
          <a:solidFill>
            <a:srgbClr val="FFFFFF"/>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93" name="Google Shape;493;p127"/>
          <p:cNvSpPr/>
          <p:nvPr/>
        </p:nvSpPr>
        <p:spPr>
          <a:xfrm>
            <a:off x="13499401" y="5523083"/>
            <a:ext cx="6737258" cy="790602"/>
          </a:xfrm>
          <a:prstGeom prst="roundRect">
            <a:avLst>
              <a:gd name="adj" fmla="val 50000"/>
            </a:avLst>
          </a:prstGeom>
          <a:solidFill>
            <a:srgbClr val="FFFFFF"/>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94" name="Google Shape;494;p127"/>
          <p:cNvSpPr txBox="1">
            <a:spLocks noGrp="1"/>
          </p:cNvSpPr>
          <p:nvPr>
            <p:ph type="body" idx="1"/>
          </p:nvPr>
        </p:nvSpPr>
        <p:spPr>
          <a:xfrm>
            <a:off x="13499401"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FFFFFF"/>
              </a:buClr>
              <a:buSzPts val="3600"/>
              <a:buFont typeface="Gill Sans"/>
              <a:buNone/>
              <a:defRPr sz="3600" b="0" i="0" u="none" strike="noStrike" cap="none">
                <a:solidFill>
                  <a:srgbClr val="FFFFFF"/>
                </a:solidFill>
                <a:latin typeface="Gill Sans"/>
                <a:ea typeface="Gill Sans"/>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495" name="Google Shape;495;p127"/>
          <p:cNvSpPr txBox="1">
            <a:spLocks noGrp="1"/>
          </p:cNvSpPr>
          <p:nvPr>
            <p:ph type="body" idx="2"/>
          </p:nvPr>
        </p:nvSpPr>
        <p:spPr>
          <a:xfrm>
            <a:off x="3769991" y="7091891"/>
            <a:ext cx="6737258" cy="1700334"/>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FFFFFF"/>
              </a:buClr>
              <a:buSzPts val="3600"/>
              <a:buFont typeface="Gill Sans"/>
              <a:buNone/>
              <a:defRPr sz="3600" b="0" i="0" u="none" strike="noStrike" cap="none">
                <a:solidFill>
                  <a:srgbClr val="FFFFFF"/>
                </a:solidFill>
                <a:latin typeface="Gill Sans"/>
                <a:ea typeface="Gill Sans"/>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496" name="Google Shape;496;p127"/>
          <p:cNvSpPr txBox="1">
            <a:spLocks noGrp="1"/>
          </p:cNvSpPr>
          <p:nvPr>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C3C5"/>
              </a:buClr>
              <a:buSzPts val="3200"/>
              <a:buFont typeface="Gill Sans"/>
              <a:buNone/>
              <a:defRPr sz="3200" b="0" i="0" u="none" strike="noStrike" cap="none">
                <a:solidFill>
                  <a:srgbClr val="2EC3C5"/>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497" name="Google Shape;497;p127"/>
          <p:cNvSpPr txBox="1">
            <a:spLocks noGrp="1"/>
          </p:cNvSpPr>
          <p:nvPr>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6C6C6C"/>
              </a:buClr>
              <a:buSzPts val="3200"/>
              <a:buFont typeface="Gill Sans"/>
              <a:buNone/>
              <a:defRPr sz="3200" b="0" i="0" u="none" strike="noStrike" cap="none">
                <a:solidFill>
                  <a:srgbClr val="6C6C6C"/>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cxnSp>
        <p:nvCxnSpPr>
          <p:cNvPr id="498" name="Google Shape;498;p127"/>
          <p:cNvCxnSpPr/>
          <p:nvPr/>
        </p:nvCxnSpPr>
        <p:spPr>
          <a:xfrm>
            <a:off x="9636348" y="3392656"/>
            <a:ext cx="5111308" cy="0"/>
          </a:xfrm>
          <a:prstGeom prst="straightConnector1">
            <a:avLst/>
          </a:prstGeom>
          <a:noFill/>
          <a:ln w="38100" cap="flat" cmpd="sng">
            <a:solidFill>
              <a:srgbClr val="B52AB3"/>
            </a:solidFill>
            <a:prstDash val="solid"/>
            <a:round/>
            <a:headEnd type="none" w="sm" len="sm"/>
            <a:tailEnd type="none" w="sm" len="sm"/>
          </a:ln>
        </p:spPr>
      </p:cxnSp>
      <p:sp>
        <p:nvSpPr>
          <p:cNvPr id="499" name="Google Shape;499;p127"/>
          <p:cNvSpPr>
            <a:spLocks noGrp="1"/>
          </p:cNvSpPr>
          <p:nvPr>
            <p:ph type="pic" idx="5"/>
          </p:nvPr>
        </p:nvSpPr>
        <p:spPr>
          <a:xfrm>
            <a:off x="3657600" y="9328248"/>
            <a:ext cx="6849648" cy="3226452"/>
          </a:xfrm>
          <a:prstGeom prst="roundRect">
            <a:avLst>
              <a:gd name="adj" fmla="val 16667"/>
            </a:avLst>
          </a:prstGeom>
          <a:noFill/>
          <a:ln>
            <a:noFill/>
          </a:ln>
        </p:spPr>
      </p:sp>
      <p:pic>
        <p:nvPicPr>
          <p:cNvPr id="500" name="Google Shape;500;p127"/>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1_Group 3">
  <p:cSld name="1_Group 3">
    <p:spTree>
      <p:nvGrpSpPr>
        <p:cNvPr id="1" name="Shape 501"/>
        <p:cNvGrpSpPr/>
        <p:nvPr/>
      </p:nvGrpSpPr>
      <p:grpSpPr>
        <a:xfrm>
          <a:off x="0" y="0"/>
          <a:ext cx="0" cy="0"/>
          <a:chOff x="0" y="0"/>
          <a:chExt cx="0" cy="0"/>
        </a:xfrm>
      </p:grpSpPr>
      <p:sp>
        <p:nvSpPr>
          <p:cNvPr id="502" name="Google Shape;502;p128"/>
          <p:cNvSpPr txBox="1">
            <a:spLocks noGrp="1"/>
          </p:cNvSpPr>
          <p:nvPr>
            <p:ph type="title"/>
          </p:nvPr>
        </p:nvSpPr>
        <p:spPr>
          <a:xfrm>
            <a:off x="2121840" y="2279414"/>
            <a:ext cx="16482720" cy="217683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1" i="0" u="none" strike="noStrike" cap="none">
                <a:solidFill>
                  <a:srgbClr val="393941"/>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grpSp>
        <p:nvGrpSpPr>
          <p:cNvPr id="503" name="Google Shape;503;p128"/>
          <p:cNvGrpSpPr/>
          <p:nvPr/>
        </p:nvGrpSpPr>
        <p:grpSpPr>
          <a:xfrm>
            <a:off x="2626553" y="4456249"/>
            <a:ext cx="8521695" cy="8552093"/>
            <a:chOff x="0" y="0"/>
            <a:chExt cx="6186406" cy="8552092"/>
          </a:xfrm>
        </p:grpSpPr>
        <p:sp>
          <p:nvSpPr>
            <p:cNvPr id="504" name="Google Shape;504;p128"/>
            <p:cNvSpPr/>
            <p:nvPr/>
          </p:nvSpPr>
          <p:spPr>
            <a:xfrm>
              <a:off x="0" y="0"/>
              <a:ext cx="6186406" cy="8552092"/>
            </a:xfrm>
            <a:prstGeom prst="rect">
              <a:avLst/>
            </a:prstGeom>
            <a:noFill/>
            <a:ln w="50800" cap="flat" cmpd="sng">
              <a:solidFill>
                <a:srgbClr val="2EC3C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Gill Sans"/>
                <a:ea typeface="Gill Sans"/>
                <a:cs typeface="Gill Sans"/>
                <a:sym typeface="Gill Sans"/>
              </a:endParaRPr>
            </a:p>
          </p:txBody>
        </p:sp>
        <p:sp>
          <p:nvSpPr>
            <p:cNvPr id="505" name="Google Shape;505;p128"/>
            <p:cNvSpPr/>
            <p:nvPr/>
          </p:nvSpPr>
          <p:spPr>
            <a:xfrm>
              <a:off x="435030" y="1016862"/>
              <a:ext cx="5103661" cy="790601"/>
            </a:xfrm>
            <a:prstGeom prst="roundRect">
              <a:avLst>
                <a:gd name="adj" fmla="val 50000"/>
              </a:avLst>
            </a:prstGeom>
            <a:solidFill>
              <a:srgbClr val="29B5B7"/>
            </a:solidFill>
            <a:ln w="38100" cap="flat" cmpd="sng">
              <a:solidFill>
                <a:srgbClr val="29B5B7"/>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Gill Sans"/>
                <a:ea typeface="Gill Sans"/>
                <a:cs typeface="Gill Sans"/>
                <a:sym typeface="Gill Sans"/>
              </a:endParaRPr>
            </a:p>
          </p:txBody>
        </p:sp>
      </p:grpSp>
      <p:grpSp>
        <p:nvGrpSpPr>
          <p:cNvPr id="506" name="Google Shape;506;p128"/>
          <p:cNvGrpSpPr/>
          <p:nvPr/>
        </p:nvGrpSpPr>
        <p:grpSpPr>
          <a:xfrm>
            <a:off x="12285208" y="4456249"/>
            <a:ext cx="8521696" cy="8552093"/>
            <a:chOff x="0" y="0"/>
            <a:chExt cx="6186406" cy="8552092"/>
          </a:xfrm>
        </p:grpSpPr>
        <p:sp>
          <p:nvSpPr>
            <p:cNvPr id="507" name="Google Shape;507;p128"/>
            <p:cNvSpPr/>
            <p:nvPr/>
          </p:nvSpPr>
          <p:spPr>
            <a:xfrm>
              <a:off x="0" y="0"/>
              <a:ext cx="6186406" cy="8552092"/>
            </a:xfrm>
            <a:prstGeom prst="rect">
              <a:avLst/>
            </a:prstGeom>
            <a:noFill/>
            <a:ln w="50800" cap="flat" cmpd="sng">
              <a:solidFill>
                <a:srgbClr val="39394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Gill Sans"/>
                <a:ea typeface="Gill Sans"/>
                <a:cs typeface="Gill Sans"/>
                <a:sym typeface="Gill Sans"/>
              </a:endParaRPr>
            </a:p>
          </p:txBody>
        </p:sp>
        <p:sp>
          <p:nvSpPr>
            <p:cNvPr id="508" name="Google Shape;508;p128"/>
            <p:cNvSpPr/>
            <p:nvPr/>
          </p:nvSpPr>
          <p:spPr>
            <a:xfrm>
              <a:off x="647715" y="1066832"/>
              <a:ext cx="4890976" cy="790601"/>
            </a:xfrm>
            <a:prstGeom prst="roundRect">
              <a:avLst>
                <a:gd name="adj" fmla="val 50000"/>
              </a:avLst>
            </a:prstGeom>
            <a:solidFill>
              <a:srgbClr val="393941"/>
            </a:solidFill>
            <a:ln w="38100" cap="flat" cmpd="sng">
              <a:solidFill>
                <a:srgbClr val="39394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Gill Sans"/>
                <a:ea typeface="Gill Sans"/>
                <a:cs typeface="Gill Sans"/>
                <a:sym typeface="Gill Sans"/>
              </a:endParaRPr>
            </a:p>
          </p:txBody>
        </p:sp>
      </p:grpSp>
      <p:sp>
        <p:nvSpPr>
          <p:cNvPr id="509" name="Google Shape;509;p128"/>
          <p:cNvSpPr txBox="1">
            <a:spLocks noGrp="1"/>
          </p:cNvSpPr>
          <p:nvPr>
            <p:ph type="body" idx="1"/>
          </p:nvPr>
        </p:nvSpPr>
        <p:spPr>
          <a:xfrm>
            <a:off x="13177427" y="7116874"/>
            <a:ext cx="6737258" cy="5253037"/>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510" name="Google Shape;510;p128"/>
          <p:cNvSpPr txBox="1">
            <a:spLocks noGrp="1"/>
          </p:cNvSpPr>
          <p:nvPr>
            <p:ph type="body" idx="2"/>
          </p:nvPr>
        </p:nvSpPr>
        <p:spPr>
          <a:xfrm>
            <a:off x="3448018" y="7091889"/>
            <a:ext cx="6737258" cy="5253037"/>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511" name="Google Shape;511;p128"/>
          <p:cNvSpPr txBox="1">
            <a:spLocks noGrp="1"/>
          </p:cNvSpPr>
          <p:nvPr>
            <p:ph type="body" idx="3"/>
          </p:nvPr>
        </p:nvSpPr>
        <p:spPr>
          <a:xfrm>
            <a:off x="3828178" y="562226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1"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512" name="Google Shape;512;p128"/>
          <p:cNvSpPr txBox="1">
            <a:spLocks noGrp="1"/>
          </p:cNvSpPr>
          <p:nvPr>
            <p:ph type="body" idx="4"/>
          </p:nvPr>
        </p:nvSpPr>
        <p:spPr>
          <a:xfrm>
            <a:off x="13646487" y="5666730"/>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1"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513" name="Google Shape;513;p128"/>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Group 1">
  <p:cSld name="Group 1">
    <p:bg>
      <p:bgPr>
        <a:solidFill>
          <a:srgbClr val="F4F5F7"/>
        </a:solidFill>
        <a:effectLst/>
      </p:bgPr>
    </p:bg>
    <p:spTree>
      <p:nvGrpSpPr>
        <p:cNvPr id="1" name="Shape 514"/>
        <p:cNvGrpSpPr/>
        <p:nvPr/>
      </p:nvGrpSpPr>
      <p:grpSpPr>
        <a:xfrm>
          <a:off x="0" y="0"/>
          <a:ext cx="0" cy="0"/>
          <a:chOff x="0" y="0"/>
          <a:chExt cx="0" cy="0"/>
        </a:xfrm>
      </p:grpSpPr>
      <p:sp>
        <p:nvSpPr>
          <p:cNvPr id="515" name="Google Shape;515;p129"/>
          <p:cNvSpPr txBox="1">
            <a:spLocks noGrp="1"/>
          </p:cNvSpPr>
          <p:nvPr>
            <p:ph type="title"/>
          </p:nvPr>
        </p:nvSpPr>
        <p:spPr>
          <a:xfrm>
            <a:off x="2121841" y="1462356"/>
            <a:ext cx="20522502"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2E2C22"/>
              </a:buClr>
              <a:buSzPts val="8800"/>
              <a:buFont typeface="Gill Sans"/>
              <a:buNone/>
              <a:defRPr sz="8800" b="1" i="0" u="none" strike="noStrike" cap="none">
                <a:solidFill>
                  <a:srgbClr val="2E2C22"/>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516" name="Google Shape;516;p129"/>
          <p:cNvSpPr/>
          <p:nvPr/>
        </p:nvSpPr>
        <p:spPr>
          <a:xfrm>
            <a:off x="16352467" y="6774410"/>
            <a:ext cx="5561686" cy="790986"/>
          </a:xfrm>
          <a:prstGeom prst="roundRect">
            <a:avLst>
              <a:gd name="adj" fmla="val 50000"/>
            </a:avLst>
          </a:prstGeom>
          <a:solidFill>
            <a:srgbClr val="2EC3C6"/>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517" name="Google Shape;517;p129"/>
          <p:cNvSpPr/>
          <p:nvPr/>
        </p:nvSpPr>
        <p:spPr>
          <a:xfrm>
            <a:off x="2157490" y="3935373"/>
            <a:ext cx="6186408" cy="8552094"/>
          </a:xfrm>
          <a:prstGeom prst="rect">
            <a:avLst/>
          </a:prstGeom>
          <a:noFill/>
          <a:ln w="50800" cap="flat" cmpd="sng">
            <a:solidFill>
              <a:srgbClr val="2EC3C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518" name="Google Shape;518;p129"/>
          <p:cNvSpPr/>
          <p:nvPr/>
        </p:nvSpPr>
        <p:spPr>
          <a:xfrm>
            <a:off x="2557221" y="6774410"/>
            <a:ext cx="5486400" cy="790601"/>
          </a:xfrm>
          <a:prstGeom prst="roundRect">
            <a:avLst>
              <a:gd name="adj" fmla="val 50000"/>
            </a:avLst>
          </a:prstGeom>
          <a:solidFill>
            <a:srgbClr val="2EC3C6"/>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519" name="Google Shape;519;p129"/>
          <p:cNvSpPr/>
          <p:nvPr/>
        </p:nvSpPr>
        <p:spPr>
          <a:xfrm>
            <a:off x="9098798" y="3935373"/>
            <a:ext cx="6186408" cy="8552094"/>
          </a:xfrm>
          <a:prstGeom prst="rect">
            <a:avLst/>
          </a:prstGeom>
          <a:noFill/>
          <a:ln w="50800" cap="flat" cmpd="sng">
            <a:solidFill>
              <a:schemeClr val="dk2"/>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520" name="Google Shape;520;p129"/>
          <p:cNvSpPr/>
          <p:nvPr/>
        </p:nvSpPr>
        <p:spPr>
          <a:xfrm>
            <a:off x="9441053" y="6774410"/>
            <a:ext cx="5486400" cy="790601"/>
          </a:xfrm>
          <a:prstGeom prst="roundRect">
            <a:avLst>
              <a:gd name="adj" fmla="val 50000"/>
            </a:avLst>
          </a:prstGeom>
          <a:solidFill>
            <a:schemeClr val="dk2"/>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521" name="Google Shape;521;p129"/>
          <p:cNvSpPr/>
          <p:nvPr/>
        </p:nvSpPr>
        <p:spPr>
          <a:xfrm>
            <a:off x="16040106" y="3935373"/>
            <a:ext cx="6186408" cy="8552094"/>
          </a:xfrm>
          <a:prstGeom prst="rect">
            <a:avLst/>
          </a:prstGeom>
          <a:noFill/>
          <a:ln w="50800" cap="flat" cmpd="sng">
            <a:solidFill>
              <a:srgbClr val="2EC3C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522" name="Google Shape;522;p129"/>
          <p:cNvSpPr/>
          <p:nvPr/>
        </p:nvSpPr>
        <p:spPr>
          <a:xfrm>
            <a:off x="4215255" y="4467203"/>
            <a:ext cx="1956946" cy="1956946"/>
          </a:xfrm>
          <a:prstGeom prst="ellipse">
            <a:avLst/>
          </a:prstGeom>
          <a:solidFill>
            <a:srgbClr val="2EC3C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PT Sans"/>
              <a:buNone/>
            </a:pPr>
            <a:endParaRPr sz="1350" b="0" i="0" u="none" strike="noStrike" cap="none" dirty="0">
              <a:solidFill>
                <a:srgbClr val="FFFFFF"/>
              </a:solidFill>
              <a:latin typeface="Gill Sans"/>
              <a:ea typeface="Gill Sans"/>
              <a:cs typeface="Gill Sans"/>
              <a:sym typeface="Gill Sans"/>
            </a:endParaRPr>
          </a:p>
        </p:txBody>
      </p:sp>
      <p:sp>
        <p:nvSpPr>
          <p:cNvPr id="523" name="Google Shape;523;p129"/>
          <p:cNvSpPr/>
          <p:nvPr/>
        </p:nvSpPr>
        <p:spPr>
          <a:xfrm>
            <a:off x="11097639" y="4467203"/>
            <a:ext cx="1999854" cy="1999854"/>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PT Sans"/>
              <a:buNone/>
            </a:pPr>
            <a:endParaRPr sz="1350" b="0" i="0" u="none" strike="noStrike" cap="none" dirty="0">
              <a:solidFill>
                <a:srgbClr val="FFFFFF"/>
              </a:solidFill>
              <a:latin typeface="Gill Sans"/>
              <a:ea typeface="Gill Sans"/>
              <a:cs typeface="Gill Sans"/>
              <a:sym typeface="Gill Sans"/>
            </a:endParaRPr>
          </a:p>
        </p:txBody>
      </p:sp>
      <p:sp>
        <p:nvSpPr>
          <p:cNvPr id="524" name="Google Shape;524;p129"/>
          <p:cNvSpPr/>
          <p:nvPr/>
        </p:nvSpPr>
        <p:spPr>
          <a:xfrm>
            <a:off x="18082638" y="4467203"/>
            <a:ext cx="2056124" cy="2056124"/>
          </a:xfrm>
          <a:prstGeom prst="ellipse">
            <a:avLst/>
          </a:prstGeom>
          <a:solidFill>
            <a:srgbClr val="2EC3C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PT Sans"/>
              <a:buNone/>
            </a:pPr>
            <a:endParaRPr sz="1350" b="0" i="0" u="none" strike="noStrike" cap="none" dirty="0">
              <a:solidFill>
                <a:srgbClr val="FFFFFF"/>
              </a:solidFill>
              <a:latin typeface="Gill Sans"/>
              <a:ea typeface="Gill Sans"/>
              <a:cs typeface="Gill Sans"/>
              <a:sym typeface="Gill Sans"/>
            </a:endParaRPr>
          </a:p>
        </p:txBody>
      </p:sp>
      <p:sp>
        <p:nvSpPr>
          <p:cNvPr id="525" name="Google Shape;525;p129"/>
          <p:cNvSpPr>
            <a:spLocks noGrp="1"/>
          </p:cNvSpPr>
          <p:nvPr>
            <p:ph type="pic" idx="2"/>
          </p:nvPr>
        </p:nvSpPr>
        <p:spPr>
          <a:xfrm>
            <a:off x="4214814" y="4467203"/>
            <a:ext cx="1957388" cy="1957388"/>
          </a:xfrm>
          <a:prstGeom prst="rect">
            <a:avLst/>
          </a:prstGeom>
          <a:noFill/>
          <a:ln>
            <a:noFill/>
          </a:ln>
        </p:spPr>
      </p:sp>
      <p:sp>
        <p:nvSpPr>
          <p:cNvPr id="526" name="Google Shape;526;p129"/>
          <p:cNvSpPr>
            <a:spLocks noGrp="1"/>
          </p:cNvSpPr>
          <p:nvPr>
            <p:ph type="pic" idx="3"/>
          </p:nvPr>
        </p:nvSpPr>
        <p:spPr>
          <a:xfrm>
            <a:off x="11097638" y="4467203"/>
            <a:ext cx="1957388" cy="1957388"/>
          </a:xfrm>
          <a:prstGeom prst="rect">
            <a:avLst/>
          </a:prstGeom>
          <a:noFill/>
          <a:ln>
            <a:noFill/>
          </a:ln>
        </p:spPr>
      </p:sp>
      <p:sp>
        <p:nvSpPr>
          <p:cNvPr id="527" name="Google Shape;527;p129"/>
          <p:cNvSpPr>
            <a:spLocks noGrp="1"/>
          </p:cNvSpPr>
          <p:nvPr>
            <p:ph type="pic" idx="4"/>
          </p:nvPr>
        </p:nvSpPr>
        <p:spPr>
          <a:xfrm>
            <a:off x="18116146" y="4467203"/>
            <a:ext cx="1957388" cy="1957388"/>
          </a:xfrm>
          <a:prstGeom prst="rect">
            <a:avLst/>
          </a:prstGeom>
          <a:noFill/>
          <a:ln>
            <a:noFill/>
          </a:ln>
        </p:spPr>
      </p:sp>
      <p:sp>
        <p:nvSpPr>
          <p:cNvPr id="528" name="Google Shape;528;p129"/>
          <p:cNvSpPr txBox="1">
            <a:spLocks noGrp="1"/>
          </p:cNvSpPr>
          <p:nvPr>
            <p:ph type="body" idx="1"/>
          </p:nvPr>
        </p:nvSpPr>
        <p:spPr>
          <a:xfrm>
            <a:off x="2557221" y="7914486"/>
            <a:ext cx="5470902" cy="423308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529" name="Google Shape;529;p129"/>
          <p:cNvSpPr txBox="1">
            <a:spLocks noGrp="1"/>
          </p:cNvSpPr>
          <p:nvPr>
            <p:ph type="body" idx="5"/>
          </p:nvPr>
        </p:nvSpPr>
        <p:spPr>
          <a:xfrm>
            <a:off x="9456551" y="7914486"/>
            <a:ext cx="5470902" cy="423308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530" name="Google Shape;530;p129"/>
          <p:cNvSpPr txBox="1">
            <a:spLocks noGrp="1"/>
          </p:cNvSpPr>
          <p:nvPr>
            <p:ph type="body" idx="6"/>
          </p:nvPr>
        </p:nvSpPr>
        <p:spPr>
          <a:xfrm>
            <a:off x="16352467" y="7914486"/>
            <a:ext cx="5470902" cy="423308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1pPr>
            <a:lvl2pPr marL="914400" marR="0" lvl="1"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2E2C22"/>
              </a:buClr>
              <a:buSzPts val="4000"/>
              <a:buFont typeface="Arial"/>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531" name="Google Shape;531;p129"/>
          <p:cNvSpPr txBox="1">
            <a:spLocks noGrp="1"/>
          </p:cNvSpPr>
          <p:nvPr>
            <p:ph type="body" idx="7"/>
          </p:nvPr>
        </p:nvSpPr>
        <p:spPr>
          <a:xfrm>
            <a:off x="2351125" y="6886212"/>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1"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532" name="Google Shape;532;p129"/>
          <p:cNvSpPr txBox="1">
            <a:spLocks noGrp="1"/>
          </p:cNvSpPr>
          <p:nvPr>
            <p:ph type="body" idx="8"/>
          </p:nvPr>
        </p:nvSpPr>
        <p:spPr>
          <a:xfrm>
            <a:off x="9217893" y="6886212"/>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1"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533" name="Google Shape;533;p129"/>
          <p:cNvSpPr txBox="1">
            <a:spLocks noGrp="1"/>
          </p:cNvSpPr>
          <p:nvPr>
            <p:ph type="body" idx="9"/>
          </p:nvPr>
        </p:nvSpPr>
        <p:spPr>
          <a:xfrm>
            <a:off x="16052675" y="6886212"/>
            <a:ext cx="5486400"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1"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534" name="Google Shape;534;p129"/>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3">
  <p:cSld name="1_Content 3">
    <p:bg>
      <p:bgPr>
        <a:solidFill>
          <a:srgbClr val="F4F5F7"/>
        </a:solidFill>
        <a:effectLst/>
      </p:bgPr>
    </p:bg>
    <p:spTree>
      <p:nvGrpSpPr>
        <p:cNvPr id="1" name="Shape 35"/>
        <p:cNvGrpSpPr/>
        <p:nvPr/>
      </p:nvGrpSpPr>
      <p:grpSpPr>
        <a:xfrm>
          <a:off x="0" y="0"/>
          <a:ext cx="0" cy="0"/>
          <a:chOff x="0" y="0"/>
          <a:chExt cx="0" cy="0"/>
        </a:xfrm>
      </p:grpSpPr>
      <p:sp>
        <p:nvSpPr>
          <p:cNvPr id="36" name="Google Shape;36;p66"/>
          <p:cNvSpPr/>
          <p:nvPr/>
        </p:nvSpPr>
        <p:spPr>
          <a:xfrm>
            <a:off x="0" y="0"/>
            <a:ext cx="4340404" cy="13738918"/>
          </a:xfrm>
          <a:custGeom>
            <a:avLst/>
            <a:gdLst/>
            <a:ahLst/>
            <a:cxnLst/>
            <a:rect l="l" t="t" r="r" b="b"/>
            <a:pathLst>
              <a:path w="1741842" h="5528549" extrusionOk="0">
                <a:moveTo>
                  <a:pt x="0" y="0"/>
                </a:moveTo>
                <a:lnTo>
                  <a:pt x="1741842" y="0"/>
                </a:lnTo>
                <a:lnTo>
                  <a:pt x="1741842" y="5528549"/>
                </a:lnTo>
                <a:lnTo>
                  <a:pt x="0" y="5528549"/>
                </a:lnTo>
                <a:close/>
              </a:path>
            </a:pathLst>
          </a:custGeom>
          <a:solidFill>
            <a:srgbClr val="2EC3C5"/>
          </a:solidFill>
          <a:ln>
            <a:noFill/>
          </a:ln>
        </p:spPr>
      </p:sp>
      <p:grpSp>
        <p:nvGrpSpPr>
          <p:cNvPr id="37" name="Google Shape;37;p66"/>
          <p:cNvGrpSpPr/>
          <p:nvPr/>
        </p:nvGrpSpPr>
        <p:grpSpPr>
          <a:xfrm>
            <a:off x="1694986" y="2918174"/>
            <a:ext cx="8184996" cy="5912492"/>
            <a:chOff x="691376" y="1672684"/>
            <a:chExt cx="8184995" cy="5912492"/>
          </a:xfrm>
        </p:grpSpPr>
        <p:sp>
          <p:nvSpPr>
            <p:cNvPr id="38" name="Google Shape;38;p66"/>
            <p:cNvSpPr/>
            <p:nvPr/>
          </p:nvSpPr>
          <p:spPr>
            <a:xfrm>
              <a:off x="691376" y="1672684"/>
              <a:ext cx="6646127" cy="5912492"/>
            </a:xfrm>
            <a:prstGeom prst="rect">
              <a:avLst/>
            </a:prstGeom>
            <a:solidFill>
              <a:srgbClr val="F4F5F7"/>
            </a:solidFill>
            <a:ln w="168275" cap="flat" cmpd="sng">
              <a:solidFill>
                <a:srgbClr val="2424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700"/>
                <a:buFont typeface="PT Sans"/>
                <a:buNone/>
              </a:pPr>
              <a:endParaRPr sz="700" b="0" i="0" u="none" strike="noStrike" cap="none" dirty="0">
                <a:solidFill>
                  <a:schemeClr val="lt1"/>
                </a:solidFill>
                <a:latin typeface="Gill Sans"/>
                <a:ea typeface="Gill Sans"/>
                <a:cs typeface="Gill Sans"/>
                <a:sym typeface="Gill Sans"/>
              </a:endParaRPr>
            </a:p>
          </p:txBody>
        </p:sp>
        <p:sp>
          <p:nvSpPr>
            <p:cNvPr id="39" name="Google Shape;39;p66"/>
            <p:cNvSpPr/>
            <p:nvPr/>
          </p:nvSpPr>
          <p:spPr>
            <a:xfrm>
              <a:off x="6400800" y="3172146"/>
              <a:ext cx="2475571" cy="3537045"/>
            </a:xfrm>
            <a:prstGeom prst="rect">
              <a:avLst/>
            </a:prstGeom>
            <a:solidFill>
              <a:srgbClr val="F4F5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700"/>
                <a:buFont typeface="PT Sans"/>
                <a:buNone/>
              </a:pPr>
              <a:endParaRPr sz="700" b="0" i="0" u="none" strike="noStrike" cap="none" dirty="0">
                <a:solidFill>
                  <a:schemeClr val="lt1"/>
                </a:solidFill>
                <a:latin typeface="Gill Sans"/>
                <a:ea typeface="Gill Sans"/>
                <a:cs typeface="Gill Sans"/>
                <a:sym typeface="Gill Sans"/>
              </a:endParaRPr>
            </a:p>
          </p:txBody>
        </p:sp>
      </p:grpSp>
      <p:sp>
        <p:nvSpPr>
          <p:cNvPr id="40" name="Google Shape;40;p66"/>
          <p:cNvSpPr txBox="1"/>
          <p:nvPr/>
        </p:nvSpPr>
        <p:spPr>
          <a:xfrm>
            <a:off x="2746309" y="3765176"/>
            <a:ext cx="465810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E2C22"/>
              </a:buClr>
              <a:buSzPts val="3200"/>
              <a:buFont typeface="Arial"/>
              <a:buNone/>
            </a:pPr>
            <a:r>
              <a:rPr lang="en-US" sz="3200" b="0" i="0" u="none" strike="noStrike" cap="none" dirty="0">
                <a:solidFill>
                  <a:srgbClr val="2E2C22"/>
                </a:solidFill>
                <a:latin typeface="Gill Sans"/>
                <a:ea typeface="Gill Sans"/>
                <a:cs typeface="Gill Sans"/>
                <a:sym typeface="Gill Sans"/>
              </a:rPr>
              <a:t>DEFINITION</a:t>
            </a:r>
            <a:endParaRPr dirty="0"/>
          </a:p>
        </p:txBody>
      </p:sp>
      <p:sp>
        <p:nvSpPr>
          <p:cNvPr id="41" name="Google Shape;41;p66"/>
          <p:cNvSpPr txBox="1">
            <a:spLocks noGrp="1"/>
          </p:cNvSpPr>
          <p:nvPr>
            <p:ph type="body" idx="1"/>
          </p:nvPr>
        </p:nvSpPr>
        <p:spPr>
          <a:xfrm>
            <a:off x="2746376" y="4706939"/>
            <a:ext cx="5402544" cy="35370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2EC3C5"/>
              </a:buClr>
              <a:buSzPts val="7200"/>
              <a:buFont typeface="Gill Sans"/>
              <a:buNone/>
              <a:defRPr sz="7200" b="1" i="0" u="none" strike="noStrike" cap="none">
                <a:solidFill>
                  <a:srgbClr val="2EC3C5"/>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42" name="Google Shape;42;p66"/>
          <p:cNvSpPr txBox="1">
            <a:spLocks noGrp="1"/>
          </p:cNvSpPr>
          <p:nvPr>
            <p:ph type="body" idx="2"/>
          </p:nvPr>
        </p:nvSpPr>
        <p:spPr>
          <a:xfrm>
            <a:off x="11018839" y="2918172"/>
            <a:ext cx="11841162" cy="80292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1pPr>
            <a:lvl2pPr marL="914400" marR="0" lvl="1"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2pPr>
            <a:lvl3pPr marL="1371600" marR="0" lvl="2"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3pPr>
            <a:lvl4pPr marL="1828800" marR="0" lvl="3"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4pPr>
            <a:lvl5pPr marL="2286000" marR="0" lvl="4"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43" name="Google Shape;43;p66"/>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1_Divider 1">
  <p:cSld name="1_Divider 1">
    <p:bg>
      <p:bgPr>
        <a:solidFill>
          <a:srgbClr val="393941"/>
        </a:solidFill>
        <a:effectLst/>
      </p:bgPr>
    </p:bg>
    <p:spTree>
      <p:nvGrpSpPr>
        <p:cNvPr id="1" name="Shape 535"/>
        <p:cNvGrpSpPr/>
        <p:nvPr/>
      </p:nvGrpSpPr>
      <p:grpSpPr>
        <a:xfrm>
          <a:off x="0" y="0"/>
          <a:ext cx="0" cy="0"/>
          <a:chOff x="0" y="0"/>
          <a:chExt cx="0" cy="0"/>
        </a:xfrm>
      </p:grpSpPr>
      <p:sp>
        <p:nvSpPr>
          <p:cNvPr id="536" name="Google Shape;536;p130"/>
          <p:cNvSpPr txBox="1">
            <a:spLocks noGrp="1"/>
          </p:cNvSpPr>
          <p:nvPr>
            <p:ph type="title"/>
          </p:nvPr>
        </p:nvSpPr>
        <p:spPr>
          <a:xfrm>
            <a:off x="4286442" y="5119966"/>
            <a:ext cx="16482720" cy="2176835"/>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537" name="Google Shape;537;p130"/>
          <p:cNvSpPr txBox="1">
            <a:spLocks noGrp="1"/>
          </p:cNvSpPr>
          <p:nvPr>
            <p:ph type="body" idx="1"/>
          </p:nvPr>
        </p:nvSpPr>
        <p:spPr>
          <a:xfrm>
            <a:off x="4227512" y="8457401"/>
            <a:ext cx="16616615" cy="931863"/>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538" name="Google Shape;538;p130"/>
          <p:cNvSpPr txBox="1">
            <a:spLocks noGrp="1"/>
          </p:cNvSpPr>
          <p:nvPr>
            <p:ph type="body" idx="2"/>
          </p:nvPr>
        </p:nvSpPr>
        <p:spPr>
          <a:xfrm>
            <a:off x="4227512" y="4283242"/>
            <a:ext cx="16616615" cy="516885"/>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539" name="Google Shape;539;p130"/>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2_Text-Heavy Divider">
  <p:cSld name="2_Text-Heavy Divider">
    <p:bg>
      <p:bgPr>
        <a:solidFill>
          <a:srgbClr val="393941"/>
        </a:solidFill>
        <a:effectLst/>
      </p:bgPr>
    </p:bg>
    <p:spTree>
      <p:nvGrpSpPr>
        <p:cNvPr id="1" name="Shape 540"/>
        <p:cNvGrpSpPr/>
        <p:nvPr/>
      </p:nvGrpSpPr>
      <p:grpSpPr>
        <a:xfrm>
          <a:off x="0" y="0"/>
          <a:ext cx="0" cy="0"/>
          <a:chOff x="0" y="0"/>
          <a:chExt cx="0" cy="0"/>
        </a:xfrm>
      </p:grpSpPr>
      <p:sp>
        <p:nvSpPr>
          <p:cNvPr id="541" name="Google Shape;541;p131"/>
          <p:cNvSpPr txBox="1">
            <a:spLocks noGrp="1"/>
          </p:cNvSpPr>
          <p:nvPr>
            <p:ph type="title"/>
          </p:nvPr>
        </p:nvSpPr>
        <p:spPr>
          <a:xfrm>
            <a:off x="3950640" y="4066677"/>
            <a:ext cx="16482720" cy="1403383"/>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1" i="0" u="none" strike="noStrike" cap="none">
                <a:solidFill>
                  <a:srgbClr val="393941"/>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542" name="Google Shape;542;p131"/>
          <p:cNvSpPr txBox="1">
            <a:spLocks noGrp="1"/>
          </p:cNvSpPr>
          <p:nvPr>
            <p:ph type="sldNum" idx="12"/>
          </p:nvPr>
        </p:nvSpPr>
        <p:spPr>
          <a:xfrm>
            <a:off x="23036465" y="762695"/>
            <a:ext cx="607907" cy="381001"/>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F4F5F7"/>
              </a:buClr>
              <a:buSzPts val="2300"/>
              <a:buFont typeface="PT Sans"/>
              <a:buNone/>
              <a:defRPr sz="2300" b="0" i="0" u="none" strike="noStrike" cap="none">
                <a:solidFill>
                  <a:srgbClr val="F4F5F7"/>
                </a:solidFill>
                <a:latin typeface="PT Sans"/>
                <a:ea typeface="PT Sans"/>
                <a:cs typeface="PT Sans"/>
                <a:sym typeface="PT Sans"/>
              </a:defRPr>
            </a:lvl1pPr>
            <a:lvl2pPr marL="0" marR="0" lvl="1" indent="0" algn="just" rtl="0">
              <a:lnSpc>
                <a:spcPct val="100000"/>
              </a:lnSpc>
              <a:spcBef>
                <a:spcPts val="0"/>
              </a:spcBef>
              <a:spcAft>
                <a:spcPts val="0"/>
              </a:spcAft>
              <a:buClr>
                <a:srgbClr val="F4F5F7"/>
              </a:buClr>
              <a:buSzPts val="2300"/>
              <a:buFont typeface="PT Sans"/>
              <a:buNone/>
              <a:defRPr sz="2300" b="0" i="0" u="none" strike="noStrike" cap="none">
                <a:solidFill>
                  <a:srgbClr val="F4F5F7"/>
                </a:solidFill>
                <a:latin typeface="PT Sans"/>
                <a:ea typeface="PT Sans"/>
                <a:cs typeface="PT Sans"/>
                <a:sym typeface="PT Sans"/>
              </a:defRPr>
            </a:lvl2pPr>
            <a:lvl3pPr marL="0" marR="0" lvl="2" indent="0" algn="just" rtl="0">
              <a:lnSpc>
                <a:spcPct val="100000"/>
              </a:lnSpc>
              <a:spcBef>
                <a:spcPts val="0"/>
              </a:spcBef>
              <a:spcAft>
                <a:spcPts val="0"/>
              </a:spcAft>
              <a:buClr>
                <a:srgbClr val="F4F5F7"/>
              </a:buClr>
              <a:buSzPts val="2300"/>
              <a:buFont typeface="PT Sans"/>
              <a:buNone/>
              <a:defRPr sz="2300" b="0" i="0" u="none" strike="noStrike" cap="none">
                <a:solidFill>
                  <a:srgbClr val="F4F5F7"/>
                </a:solidFill>
                <a:latin typeface="PT Sans"/>
                <a:ea typeface="PT Sans"/>
                <a:cs typeface="PT Sans"/>
                <a:sym typeface="PT Sans"/>
              </a:defRPr>
            </a:lvl3pPr>
            <a:lvl4pPr marL="0" marR="0" lvl="3" indent="0" algn="just" rtl="0">
              <a:lnSpc>
                <a:spcPct val="100000"/>
              </a:lnSpc>
              <a:spcBef>
                <a:spcPts val="0"/>
              </a:spcBef>
              <a:spcAft>
                <a:spcPts val="0"/>
              </a:spcAft>
              <a:buClr>
                <a:srgbClr val="F4F5F7"/>
              </a:buClr>
              <a:buSzPts val="2300"/>
              <a:buFont typeface="PT Sans"/>
              <a:buNone/>
              <a:defRPr sz="2300" b="0" i="0" u="none" strike="noStrike" cap="none">
                <a:solidFill>
                  <a:srgbClr val="F4F5F7"/>
                </a:solidFill>
                <a:latin typeface="PT Sans"/>
                <a:ea typeface="PT Sans"/>
                <a:cs typeface="PT Sans"/>
                <a:sym typeface="PT Sans"/>
              </a:defRPr>
            </a:lvl4pPr>
            <a:lvl5pPr marL="0" marR="0" lvl="4" indent="0" algn="just" rtl="0">
              <a:lnSpc>
                <a:spcPct val="100000"/>
              </a:lnSpc>
              <a:spcBef>
                <a:spcPts val="0"/>
              </a:spcBef>
              <a:spcAft>
                <a:spcPts val="0"/>
              </a:spcAft>
              <a:buClr>
                <a:srgbClr val="F4F5F7"/>
              </a:buClr>
              <a:buSzPts val="2300"/>
              <a:buFont typeface="PT Sans"/>
              <a:buNone/>
              <a:defRPr sz="2300" b="0" i="0" u="none" strike="noStrike" cap="none">
                <a:solidFill>
                  <a:srgbClr val="F4F5F7"/>
                </a:solidFill>
                <a:latin typeface="PT Sans"/>
                <a:ea typeface="PT Sans"/>
                <a:cs typeface="PT Sans"/>
                <a:sym typeface="PT Sans"/>
              </a:defRPr>
            </a:lvl5pPr>
            <a:lvl6pPr marL="0" marR="0" lvl="5" indent="0" algn="just" rtl="0">
              <a:lnSpc>
                <a:spcPct val="100000"/>
              </a:lnSpc>
              <a:spcBef>
                <a:spcPts val="0"/>
              </a:spcBef>
              <a:spcAft>
                <a:spcPts val="0"/>
              </a:spcAft>
              <a:buClr>
                <a:srgbClr val="F4F5F7"/>
              </a:buClr>
              <a:buSzPts val="2300"/>
              <a:buFont typeface="PT Sans"/>
              <a:buNone/>
              <a:defRPr sz="2300" b="0" i="0" u="none" strike="noStrike" cap="none">
                <a:solidFill>
                  <a:srgbClr val="F4F5F7"/>
                </a:solidFill>
                <a:latin typeface="PT Sans"/>
                <a:ea typeface="PT Sans"/>
                <a:cs typeface="PT Sans"/>
                <a:sym typeface="PT Sans"/>
              </a:defRPr>
            </a:lvl6pPr>
            <a:lvl7pPr marL="0" marR="0" lvl="6" indent="0" algn="just" rtl="0">
              <a:lnSpc>
                <a:spcPct val="100000"/>
              </a:lnSpc>
              <a:spcBef>
                <a:spcPts val="0"/>
              </a:spcBef>
              <a:spcAft>
                <a:spcPts val="0"/>
              </a:spcAft>
              <a:buClr>
                <a:srgbClr val="F4F5F7"/>
              </a:buClr>
              <a:buSzPts val="2300"/>
              <a:buFont typeface="PT Sans"/>
              <a:buNone/>
              <a:defRPr sz="2300" b="0" i="0" u="none" strike="noStrike" cap="none">
                <a:solidFill>
                  <a:srgbClr val="F4F5F7"/>
                </a:solidFill>
                <a:latin typeface="PT Sans"/>
                <a:ea typeface="PT Sans"/>
                <a:cs typeface="PT Sans"/>
                <a:sym typeface="PT Sans"/>
              </a:defRPr>
            </a:lvl7pPr>
            <a:lvl8pPr marL="0" marR="0" lvl="7" indent="0" algn="just" rtl="0">
              <a:lnSpc>
                <a:spcPct val="100000"/>
              </a:lnSpc>
              <a:spcBef>
                <a:spcPts val="0"/>
              </a:spcBef>
              <a:spcAft>
                <a:spcPts val="0"/>
              </a:spcAft>
              <a:buClr>
                <a:srgbClr val="F4F5F7"/>
              </a:buClr>
              <a:buSzPts val="2300"/>
              <a:buFont typeface="PT Sans"/>
              <a:buNone/>
              <a:defRPr sz="2300" b="0" i="0" u="none" strike="noStrike" cap="none">
                <a:solidFill>
                  <a:srgbClr val="F4F5F7"/>
                </a:solidFill>
                <a:latin typeface="PT Sans"/>
                <a:ea typeface="PT Sans"/>
                <a:cs typeface="PT Sans"/>
                <a:sym typeface="PT Sans"/>
              </a:defRPr>
            </a:lvl8pPr>
            <a:lvl9pPr marL="0" marR="0" lvl="8" indent="0" algn="just" rtl="0">
              <a:lnSpc>
                <a:spcPct val="100000"/>
              </a:lnSpc>
              <a:spcBef>
                <a:spcPts val="0"/>
              </a:spcBef>
              <a:spcAft>
                <a:spcPts val="0"/>
              </a:spcAft>
              <a:buClr>
                <a:srgbClr val="F4F5F7"/>
              </a:buClr>
              <a:buSzPts val="2300"/>
              <a:buFont typeface="PT Sans"/>
              <a:buNone/>
              <a:defRPr sz="2300" b="0" i="0" u="none" strike="noStrike" cap="none">
                <a:solidFill>
                  <a:srgbClr val="F4F5F7"/>
                </a:solidFill>
                <a:latin typeface="PT Sans"/>
                <a:ea typeface="PT Sans"/>
                <a:cs typeface="PT Sans"/>
                <a:sym typeface="PT Sans"/>
              </a:defRPr>
            </a:lvl9pPr>
          </a:lstStyle>
          <a:p>
            <a:pPr marL="0" lvl="0" indent="0" algn="just" rtl="0">
              <a:spcBef>
                <a:spcPts val="0"/>
              </a:spcBef>
              <a:spcAft>
                <a:spcPts val="0"/>
              </a:spcAft>
              <a:buNone/>
            </a:pPr>
            <a:fld id="{00000000-1234-1234-1234-123412341234}" type="slidenum">
              <a:rPr lang="en-US"/>
              <a:t>‹#›</a:t>
            </a:fld>
            <a:endParaRPr dirty="0"/>
          </a:p>
        </p:txBody>
      </p:sp>
      <p:sp>
        <p:nvSpPr>
          <p:cNvPr id="543" name="Google Shape;543;p131"/>
          <p:cNvSpPr txBox="1"/>
          <p:nvPr/>
        </p:nvSpPr>
        <p:spPr>
          <a:xfrm>
            <a:off x="23036465" y="11803320"/>
            <a:ext cx="607907" cy="381001"/>
          </a:xfrm>
          <a:prstGeom prst="rect">
            <a:avLst/>
          </a:prstGeom>
          <a:noFill/>
          <a:ln>
            <a:noFill/>
          </a:ln>
        </p:spPr>
        <p:txBody>
          <a:bodyPr spcFirstLastPara="1" wrap="square" lIns="38100" tIns="38100" rIns="38100" bIns="38100" anchor="t" anchorCtr="0">
            <a:spAutoFit/>
          </a:bodyPr>
          <a:lstStyle/>
          <a:p>
            <a:pPr marL="0" marR="0" lvl="0" indent="0" algn="l" rtl="0">
              <a:lnSpc>
                <a:spcPct val="100000"/>
              </a:lnSpc>
              <a:spcBef>
                <a:spcPts val="0"/>
              </a:spcBef>
              <a:spcAft>
                <a:spcPts val="0"/>
              </a:spcAft>
              <a:buClr>
                <a:srgbClr val="393941"/>
              </a:buClr>
              <a:buSzPts val="2000"/>
              <a:buFont typeface="Gill Sans"/>
              <a:buNone/>
            </a:pPr>
            <a:fld id="{00000000-1234-1234-1234-123412341234}" type="slidenum">
              <a:rPr lang="en-US" sz="2000" b="0" i="0" u="none" strike="noStrike" cap="none">
                <a:solidFill>
                  <a:srgbClr val="393941"/>
                </a:solidFill>
                <a:latin typeface="Gill Sans"/>
                <a:ea typeface="Gill Sans"/>
                <a:cs typeface="Gill Sans"/>
                <a:sym typeface="Gill Sans"/>
              </a:rPr>
              <a:t>‹#›</a:t>
            </a:fld>
            <a:endParaRPr sz="2000" b="0" i="0" u="none" strike="noStrike" cap="none" dirty="0">
              <a:solidFill>
                <a:srgbClr val="393941"/>
              </a:solidFill>
              <a:latin typeface="Gill Sans"/>
              <a:ea typeface="Gill Sans"/>
              <a:cs typeface="Gill Sans"/>
              <a:sym typeface="Gill Sans"/>
            </a:endParaRPr>
          </a:p>
        </p:txBody>
      </p:sp>
      <p:sp>
        <p:nvSpPr>
          <p:cNvPr id="544" name="Google Shape;544;p131"/>
          <p:cNvSpPr txBox="1">
            <a:spLocks noGrp="1"/>
          </p:cNvSpPr>
          <p:nvPr>
            <p:ph type="body" idx="1"/>
          </p:nvPr>
        </p:nvSpPr>
        <p:spPr>
          <a:xfrm>
            <a:off x="9096375" y="2982330"/>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545" name="Google Shape;545;p131"/>
          <p:cNvSpPr txBox="1">
            <a:spLocks noGrp="1"/>
          </p:cNvSpPr>
          <p:nvPr>
            <p:ph type="body" idx="2"/>
          </p:nvPr>
        </p:nvSpPr>
        <p:spPr>
          <a:xfrm>
            <a:off x="3950640" y="6062956"/>
            <a:ext cx="16482721" cy="376297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4000"/>
              <a:buFont typeface="Gill Sans"/>
              <a:buNone/>
              <a:defRPr sz="4000" b="0" i="0" u="none" strike="noStrike" cap="none">
                <a:solidFill>
                  <a:srgbClr val="ECEDED"/>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546" name="Google Shape;546;p131"/>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1_BLANK">
  <p:cSld name="1_BLANK 2">
    <p:spTree>
      <p:nvGrpSpPr>
        <p:cNvPr id="1" name="Shape 547"/>
        <p:cNvGrpSpPr/>
        <p:nvPr/>
      </p:nvGrpSpPr>
      <p:grpSpPr>
        <a:xfrm>
          <a:off x="0" y="0"/>
          <a:ext cx="0" cy="0"/>
          <a:chOff x="0" y="0"/>
          <a:chExt cx="0" cy="0"/>
        </a:xfrm>
      </p:grpSpPr>
      <p:pic>
        <p:nvPicPr>
          <p:cNvPr id="548" name="Google Shape;548;p132"/>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9"/>
        <p:cNvGrpSpPr/>
        <p:nvPr/>
      </p:nvGrpSpPr>
      <p:grpSpPr>
        <a:xfrm>
          <a:off x="0" y="0"/>
          <a:ext cx="0" cy="0"/>
          <a:chOff x="0" y="0"/>
          <a:chExt cx="0" cy="0"/>
        </a:xfrm>
      </p:grpSpPr>
      <p:sp>
        <p:nvSpPr>
          <p:cNvPr id="550" name="Google Shape;550;p133"/>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1" i="0" u="none" strike="noStrike" cap="none">
                <a:solidFill>
                  <a:srgbClr val="393941"/>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551" name="Google Shape;551;p133"/>
          <p:cNvSpPr txBox="1">
            <a:spLocks noGrp="1"/>
          </p:cNvSpPr>
          <p:nvPr>
            <p:ph type="body" idx="1"/>
          </p:nvPr>
        </p:nvSpPr>
        <p:spPr>
          <a:xfrm>
            <a:off x="1219200" y="3200400"/>
            <a:ext cx="21945600" cy="975360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D1D2D5"/>
              </a:buClr>
              <a:buSzPts val="3600"/>
              <a:buFont typeface="Gill Sans"/>
              <a:buNone/>
              <a:defRPr sz="3600" b="0" i="0" u="none" strike="noStrike" cap="none">
                <a:solidFill>
                  <a:srgbClr val="D1D2D5"/>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D1D2D5"/>
              </a:buClr>
              <a:buSzPts val="3600"/>
              <a:buFont typeface="Gill Sans"/>
              <a:buNone/>
              <a:defRPr sz="3600" b="0" i="0" u="none" strike="noStrike" cap="none">
                <a:solidFill>
                  <a:srgbClr val="D1D2D5"/>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D1D2D5"/>
              </a:buClr>
              <a:buSzPts val="3600"/>
              <a:buFont typeface="Gill Sans"/>
              <a:buNone/>
              <a:defRPr sz="3600" b="0" i="0" u="none" strike="noStrike" cap="none">
                <a:solidFill>
                  <a:srgbClr val="D1D2D5"/>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D1D2D5"/>
              </a:buClr>
              <a:buSzPts val="3600"/>
              <a:buFont typeface="Gill Sans"/>
              <a:buNone/>
              <a:defRPr sz="3600" b="0" i="0" u="none" strike="noStrike" cap="none">
                <a:solidFill>
                  <a:srgbClr val="D1D2D5"/>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D1D2D5"/>
              </a:buClr>
              <a:buSzPts val="3600"/>
              <a:buFont typeface="Gill Sans"/>
              <a:buNone/>
              <a:defRPr sz="3600" b="0" i="0" u="none" strike="noStrike" cap="none">
                <a:solidFill>
                  <a:srgbClr val="D1D2D5"/>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552" name="Google Shape;552;p133"/>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bg>
      <p:bgPr>
        <a:solidFill>
          <a:srgbClr val="009457"/>
        </a:solidFill>
        <a:effectLst/>
      </p:bgPr>
    </p:bg>
    <p:spTree>
      <p:nvGrpSpPr>
        <p:cNvPr id="1" name="Shape 98"/>
        <p:cNvGrpSpPr/>
        <p:nvPr/>
      </p:nvGrpSpPr>
      <p:grpSpPr>
        <a:xfrm>
          <a:off x="0" y="0"/>
          <a:ext cx="0" cy="0"/>
          <a:chOff x="0" y="0"/>
          <a:chExt cx="0" cy="0"/>
        </a:xfrm>
      </p:grpSpPr>
      <p:sp>
        <p:nvSpPr>
          <p:cNvPr id="2" name="Rectangle 1">
            <a:extLst>
              <a:ext uri="{FF2B5EF4-FFF2-40B4-BE49-F238E27FC236}">
                <a16:creationId xmlns:a16="http://schemas.microsoft.com/office/drawing/2014/main" id="{48B6A60F-761F-7443-8CEF-DDE0BA0EA67F}"/>
              </a:ext>
            </a:extLst>
          </p:cNvPr>
          <p:cNvSpPr/>
          <p:nvPr userDrawn="1"/>
        </p:nvSpPr>
        <p:spPr>
          <a:xfrm>
            <a:off x="0" y="9886950"/>
            <a:ext cx="24384000" cy="38290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100" name="Google Shape;100;p96"/>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lvl="0" indent="0" algn="l">
              <a:lnSpc>
                <a:spcPct val="100000"/>
              </a:lnSpc>
              <a:spcBef>
                <a:spcPts val="0"/>
              </a:spcBef>
              <a:spcAft>
                <a:spcPts val="0"/>
              </a:spcAft>
              <a:buClr>
                <a:srgbClr val="393941"/>
              </a:buClr>
              <a:buSzPts val="2000"/>
              <a:buFont typeface="Gill Sans"/>
              <a:buNone/>
              <a:defRPr b="0" i="0"/>
            </a:lvl1pPr>
            <a:lvl2pPr marL="0" lvl="1" indent="0" algn="l">
              <a:lnSpc>
                <a:spcPct val="100000"/>
              </a:lnSpc>
              <a:spcBef>
                <a:spcPts val="0"/>
              </a:spcBef>
              <a:spcAft>
                <a:spcPts val="0"/>
              </a:spcAft>
              <a:buClr>
                <a:srgbClr val="393941"/>
              </a:buClr>
              <a:buSzPts val="2000"/>
              <a:buFont typeface="Gill Sans"/>
              <a:buNone/>
              <a:defRPr/>
            </a:lvl2pPr>
            <a:lvl3pPr marL="0" lvl="2" indent="0" algn="l">
              <a:lnSpc>
                <a:spcPct val="100000"/>
              </a:lnSpc>
              <a:spcBef>
                <a:spcPts val="0"/>
              </a:spcBef>
              <a:spcAft>
                <a:spcPts val="0"/>
              </a:spcAft>
              <a:buClr>
                <a:srgbClr val="393941"/>
              </a:buClr>
              <a:buSzPts val="2000"/>
              <a:buFont typeface="Gill Sans"/>
              <a:buNone/>
              <a:defRPr/>
            </a:lvl3pPr>
            <a:lvl4pPr marL="0" lvl="3" indent="0" algn="l">
              <a:lnSpc>
                <a:spcPct val="100000"/>
              </a:lnSpc>
              <a:spcBef>
                <a:spcPts val="0"/>
              </a:spcBef>
              <a:spcAft>
                <a:spcPts val="0"/>
              </a:spcAft>
              <a:buClr>
                <a:srgbClr val="393941"/>
              </a:buClr>
              <a:buSzPts val="2000"/>
              <a:buFont typeface="Gill Sans"/>
              <a:buNone/>
              <a:defRPr/>
            </a:lvl4pPr>
            <a:lvl5pPr marL="0" lvl="4" indent="0" algn="l">
              <a:lnSpc>
                <a:spcPct val="100000"/>
              </a:lnSpc>
              <a:spcBef>
                <a:spcPts val="0"/>
              </a:spcBef>
              <a:spcAft>
                <a:spcPts val="0"/>
              </a:spcAft>
              <a:buClr>
                <a:srgbClr val="393941"/>
              </a:buClr>
              <a:buSzPts val="2000"/>
              <a:buFont typeface="Gill Sans"/>
              <a:buNone/>
              <a:defRPr/>
            </a:lvl5pPr>
            <a:lvl6pPr marL="0" lvl="5" indent="0" algn="l">
              <a:lnSpc>
                <a:spcPct val="100000"/>
              </a:lnSpc>
              <a:spcBef>
                <a:spcPts val="0"/>
              </a:spcBef>
              <a:spcAft>
                <a:spcPts val="0"/>
              </a:spcAft>
              <a:buClr>
                <a:srgbClr val="393941"/>
              </a:buClr>
              <a:buSzPts val="2000"/>
              <a:buFont typeface="Gill Sans"/>
              <a:buNone/>
              <a:defRPr/>
            </a:lvl6pPr>
            <a:lvl7pPr marL="0" lvl="6" indent="0" algn="l">
              <a:lnSpc>
                <a:spcPct val="100000"/>
              </a:lnSpc>
              <a:spcBef>
                <a:spcPts val="0"/>
              </a:spcBef>
              <a:spcAft>
                <a:spcPts val="0"/>
              </a:spcAft>
              <a:buClr>
                <a:srgbClr val="393941"/>
              </a:buClr>
              <a:buSzPts val="2000"/>
              <a:buFont typeface="Gill Sans"/>
              <a:buNone/>
              <a:defRPr/>
            </a:lvl7pPr>
            <a:lvl8pPr marL="0" lvl="7" indent="0" algn="l">
              <a:lnSpc>
                <a:spcPct val="100000"/>
              </a:lnSpc>
              <a:spcBef>
                <a:spcPts val="0"/>
              </a:spcBef>
              <a:spcAft>
                <a:spcPts val="0"/>
              </a:spcAft>
              <a:buClr>
                <a:srgbClr val="393941"/>
              </a:buClr>
              <a:buSzPts val="2000"/>
              <a:buFont typeface="Gill Sans"/>
              <a:buNone/>
              <a:defRPr/>
            </a:lvl8pPr>
            <a:lvl9pPr marL="0" lvl="8" indent="0" algn="l">
              <a:lnSpc>
                <a:spcPct val="100000"/>
              </a:lnSpc>
              <a:spcBef>
                <a:spcPts val="0"/>
              </a:spcBef>
              <a:spcAft>
                <a:spcPts val="0"/>
              </a:spcAft>
              <a:buClr>
                <a:srgbClr val="393941"/>
              </a:buClr>
              <a:buSzPts val="2000"/>
              <a:buFont typeface="Gill Sans"/>
              <a:buNone/>
              <a:defRPr/>
            </a:lvl9pPr>
          </a:lstStyle>
          <a:p>
            <a:fld id="{00000000-1234-1234-1234-123412341234}" type="slidenum">
              <a:rPr lang="en-US" smtClean="0"/>
              <a:pPr/>
              <a:t>‹#›</a:t>
            </a:fld>
            <a:endParaRPr lang="en-US" dirty="0"/>
          </a:p>
        </p:txBody>
      </p:sp>
      <p:sp>
        <p:nvSpPr>
          <p:cNvPr id="102" name="Google Shape;102;p96"/>
          <p:cNvSpPr txBox="1">
            <a:spLocks noGrp="1"/>
          </p:cNvSpPr>
          <p:nvPr>
            <p:ph type="title"/>
          </p:nvPr>
        </p:nvSpPr>
        <p:spPr>
          <a:xfrm>
            <a:off x="3950640" y="3475230"/>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4400"/>
              <a:buFont typeface="Gill Sans"/>
              <a:buNone/>
              <a:defRPr sz="14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03" name="Google Shape;103;p96"/>
          <p:cNvSpPr txBox="1">
            <a:spLocks noGrp="1"/>
          </p:cNvSpPr>
          <p:nvPr>
            <p:ph type="body" idx="1"/>
          </p:nvPr>
        </p:nvSpPr>
        <p:spPr>
          <a:xfrm>
            <a:off x="4214813" y="7440316"/>
            <a:ext cx="15954374"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pic>
        <p:nvPicPr>
          <p:cNvPr id="4" name="Picture 3">
            <a:extLst>
              <a:ext uri="{FF2B5EF4-FFF2-40B4-BE49-F238E27FC236}">
                <a16:creationId xmlns:a16="http://schemas.microsoft.com/office/drawing/2014/main" id="{A8245658-AF88-0375-58E8-42282746561B}"/>
              </a:ext>
            </a:extLst>
          </p:cNvPr>
          <p:cNvPicPr>
            <a:picLocks noChangeAspect="1"/>
          </p:cNvPicPr>
          <p:nvPr userDrawn="1"/>
        </p:nvPicPr>
        <p:blipFill>
          <a:blip r:embed="rId3"/>
          <a:srcRect/>
          <a:stretch/>
        </p:blipFill>
        <p:spPr>
          <a:xfrm>
            <a:off x="3656597" y="11235478"/>
            <a:ext cx="17070806" cy="1762147"/>
          </a:xfrm>
          <a:prstGeom prst="rect">
            <a:avLst/>
          </a:prstGeom>
        </p:spPr>
      </p:pic>
    </p:spTree>
    <p:extLst>
      <p:ext uri="{BB962C8B-B14F-4D97-AF65-F5344CB8AC3E}">
        <p14:creationId xmlns:p14="http://schemas.microsoft.com/office/powerpoint/2010/main" val="165438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
        <p:cNvGrpSpPr/>
        <p:nvPr/>
      </p:nvGrpSpPr>
      <p:grpSpPr>
        <a:xfrm>
          <a:off x="0" y="0"/>
          <a:ext cx="0" cy="0"/>
          <a:chOff x="0" y="0"/>
          <a:chExt cx="0" cy="0"/>
        </a:xfrm>
      </p:grpSpPr>
      <p:sp>
        <p:nvSpPr>
          <p:cNvPr id="45" name="Google Shape;45;p67"/>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1" i="0" u="none" strike="noStrike" cap="none">
                <a:solidFill>
                  <a:srgbClr val="393941"/>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46" name="Google Shape;46;p67"/>
          <p:cNvSpPr txBox="1">
            <a:spLocks noGrp="1"/>
          </p:cNvSpPr>
          <p:nvPr>
            <p:ph type="body" idx="1"/>
          </p:nvPr>
        </p:nvSpPr>
        <p:spPr>
          <a:xfrm>
            <a:off x="1219200" y="3200400"/>
            <a:ext cx="21945600" cy="975360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D1D2D5"/>
              </a:buClr>
              <a:buSzPts val="3600"/>
              <a:buFont typeface="Gill Sans"/>
              <a:buNone/>
              <a:defRPr sz="3600" b="0" i="0" u="none" strike="noStrike" cap="none">
                <a:solidFill>
                  <a:srgbClr val="D1D2D5"/>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D1D2D5"/>
              </a:buClr>
              <a:buSzPts val="3600"/>
              <a:buFont typeface="Gill Sans"/>
              <a:buNone/>
              <a:defRPr sz="3600" b="0" i="0" u="none" strike="noStrike" cap="none">
                <a:solidFill>
                  <a:srgbClr val="D1D2D5"/>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D1D2D5"/>
              </a:buClr>
              <a:buSzPts val="3600"/>
              <a:buFont typeface="Gill Sans"/>
              <a:buNone/>
              <a:defRPr sz="3600" b="0" i="0" u="none" strike="noStrike" cap="none">
                <a:solidFill>
                  <a:srgbClr val="D1D2D5"/>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D1D2D5"/>
              </a:buClr>
              <a:buSzPts val="3600"/>
              <a:buFont typeface="Gill Sans"/>
              <a:buNone/>
              <a:defRPr sz="3600" b="0" i="0" u="none" strike="noStrike" cap="none">
                <a:solidFill>
                  <a:srgbClr val="D1D2D5"/>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D1D2D5"/>
              </a:buClr>
              <a:buSzPts val="3600"/>
              <a:buFont typeface="Gill Sans"/>
              <a:buNone/>
              <a:defRPr sz="3600" b="0" i="0" u="none" strike="noStrike" cap="none">
                <a:solidFill>
                  <a:srgbClr val="D1D2D5"/>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47" name="Google Shape;47;p67"/>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ntent 4">
  <p:cSld name="1_Content 4">
    <p:bg>
      <p:bgPr>
        <a:solidFill>
          <a:srgbClr val="F4F5F7"/>
        </a:solidFill>
        <a:effectLst/>
      </p:bgPr>
    </p:bg>
    <p:spTree>
      <p:nvGrpSpPr>
        <p:cNvPr id="1" name="Shape 48"/>
        <p:cNvGrpSpPr/>
        <p:nvPr/>
      </p:nvGrpSpPr>
      <p:grpSpPr>
        <a:xfrm>
          <a:off x="0" y="0"/>
          <a:ext cx="0" cy="0"/>
          <a:chOff x="0" y="0"/>
          <a:chExt cx="0" cy="0"/>
        </a:xfrm>
      </p:grpSpPr>
      <p:sp>
        <p:nvSpPr>
          <p:cNvPr id="49" name="Google Shape;49;p68"/>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50" name="Google Shape;50;p68"/>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E2C22"/>
              </a:buClr>
              <a:buSzPts val="10000"/>
              <a:buFont typeface="Gill Sans"/>
              <a:buNone/>
              <a:defRPr sz="10000" b="1" i="0" u="none" strike="noStrike" cap="none">
                <a:solidFill>
                  <a:srgbClr val="2E2C22"/>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51" name="Google Shape;51;p68"/>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2E2C22"/>
              </a:buClr>
              <a:buSzPts val="4400"/>
              <a:buFont typeface="Arial"/>
              <a:buChar char="•"/>
              <a:defRPr sz="4400" b="0" i="0" u="none" strike="noStrike" cap="none">
                <a:solidFill>
                  <a:srgbClr val="2E2C22"/>
                </a:solidFill>
                <a:latin typeface="Gill Sans"/>
                <a:ea typeface="Gill Sans"/>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52" name="Google Shape;52;p68"/>
          <p:cNvSpPr>
            <a:spLocks noGrp="1"/>
          </p:cNvSpPr>
          <p:nvPr>
            <p:ph type="pic" idx="2"/>
          </p:nvPr>
        </p:nvSpPr>
        <p:spPr>
          <a:xfrm>
            <a:off x="-3058370" y="2227264"/>
            <a:ext cx="9263064" cy="9261476"/>
          </a:xfrm>
          <a:prstGeom prst="ellipse">
            <a:avLst/>
          </a:prstGeom>
          <a:noFill/>
          <a:ln>
            <a:noFill/>
          </a:ln>
        </p:spPr>
      </p:sp>
      <p:sp>
        <p:nvSpPr>
          <p:cNvPr id="53" name="Google Shape;53;p68"/>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A6A7AC"/>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54" name="Google Shape;54;p68"/>
          <p:cNvPicPr preferRelativeResize="0"/>
          <p:nvPr/>
        </p:nvPicPr>
        <p:blipFill rotWithShape="1">
          <a:blip r:embed="rId2">
            <a:alphaModFix/>
          </a:blip>
          <a:srcRect/>
          <a:stretch/>
        </p:blipFill>
        <p:spPr>
          <a:xfrm>
            <a:off x="21435041" y="1"/>
            <a:ext cx="2790219" cy="96700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image" Target="../media/image1.png"/><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theme" Target="../theme/theme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8" Type="http://schemas.openxmlformats.org/officeDocument/2006/relationships/slideLayout" Target="../slideLayouts/slideLayout45.xml"/><Relationship Id="rId3"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5"/>
        <p:cNvGrpSpPr/>
        <p:nvPr/>
      </p:nvGrpSpPr>
      <p:grpSpPr>
        <a:xfrm>
          <a:off x="0" y="0"/>
          <a:ext cx="0" cy="0"/>
          <a:chOff x="0" y="0"/>
          <a:chExt cx="0" cy="0"/>
        </a:xfrm>
      </p:grpSpPr>
      <p:pic>
        <p:nvPicPr>
          <p:cNvPr id="6" name="Google Shape;6;p59"/>
          <p:cNvPicPr preferRelativeResize="0"/>
          <p:nvPr/>
        </p:nvPicPr>
        <p:blipFill rotWithShape="1">
          <a:blip r:embed="rId39">
            <a:alphaModFix/>
          </a:blip>
          <a:srcRect/>
          <a:stretch/>
        </p:blipFill>
        <p:spPr>
          <a:xfrm>
            <a:off x="21435041" y="1"/>
            <a:ext cx="2790219" cy="96700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281"/>
        <p:cNvGrpSpPr/>
        <p:nvPr/>
      </p:nvGrpSpPr>
      <p:grpSpPr>
        <a:xfrm>
          <a:off x="0" y="0"/>
          <a:ext cx="0" cy="0"/>
          <a:chOff x="0" y="0"/>
          <a:chExt cx="0" cy="0"/>
        </a:xfrm>
      </p:grpSpPr>
      <p:pic>
        <p:nvPicPr>
          <p:cNvPr id="282" name="Google Shape;282;p74"/>
          <p:cNvPicPr preferRelativeResize="0"/>
          <p:nvPr/>
        </p:nvPicPr>
        <p:blipFill rotWithShape="1">
          <a:blip r:embed="rId39">
            <a:alphaModFix/>
          </a:blip>
          <a:srcRect/>
          <a:stretch/>
        </p:blipFill>
        <p:spPr>
          <a:xfrm>
            <a:off x="21435041" y="1"/>
            <a:ext cx="2790219" cy="96700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32.jpg"/><Relationship Id="rId4" Type="http://schemas.openxmlformats.org/officeDocument/2006/relationships/image" Target="../media/image14.png"/></Relationships>
</file>

<file path=ppt/slides/_rels/slide5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5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9.jpg"/></Relationships>
</file>

<file path=ppt/slides/_rels/slide5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4.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1"/>
          <p:cNvSpPr txBox="1">
            <a:spLocks noGrp="1"/>
          </p:cNvSpPr>
          <p:nvPr>
            <p:ph type="title"/>
          </p:nvPr>
        </p:nvSpPr>
        <p:spPr>
          <a:xfrm>
            <a:off x="2575395" y="693930"/>
            <a:ext cx="19233210" cy="217683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FEFF"/>
              </a:buClr>
              <a:buSzPts val="10000"/>
              <a:buFont typeface="Gill Sans"/>
              <a:buNone/>
            </a:pPr>
            <a:r>
              <a:rPr lang="en-US" sz="10000" dirty="0"/>
              <a:t>Faire évoluer les normes sociales dans le cadre du changement social et de comportement </a:t>
            </a:r>
            <a:endParaRPr sz="10000" dirty="0"/>
          </a:p>
        </p:txBody>
      </p:sp>
      <p:sp>
        <p:nvSpPr>
          <p:cNvPr id="558" name="Google Shape;558;p1"/>
          <p:cNvSpPr txBox="1">
            <a:spLocks noGrp="1"/>
          </p:cNvSpPr>
          <p:nvPr>
            <p:ph type="body" idx="1"/>
          </p:nvPr>
        </p:nvSpPr>
        <p:spPr>
          <a:xfrm>
            <a:off x="4214812" y="6685936"/>
            <a:ext cx="15954376" cy="93186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FFFEFF"/>
              </a:buClr>
              <a:buSzPts val="3200"/>
              <a:buFont typeface="Gill Sans"/>
              <a:buNone/>
            </a:pPr>
            <a:r>
              <a:rPr lang="en-US" dirty="0"/>
              <a:t>Présentateur, Organisation</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EC3C6">
            <a:alpha val="12941"/>
          </a:srgbClr>
        </a:solidFill>
        <a:effectLst/>
      </p:bgPr>
    </p:bg>
    <p:spTree>
      <p:nvGrpSpPr>
        <p:cNvPr id="1" name="Shape 695"/>
        <p:cNvGrpSpPr/>
        <p:nvPr/>
      </p:nvGrpSpPr>
      <p:grpSpPr>
        <a:xfrm>
          <a:off x="0" y="0"/>
          <a:ext cx="0" cy="0"/>
          <a:chOff x="0" y="0"/>
          <a:chExt cx="0" cy="0"/>
        </a:xfrm>
      </p:grpSpPr>
      <p:sp>
        <p:nvSpPr>
          <p:cNvPr id="696" name="Google Shape;696;p10"/>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2CB772"/>
              </a:buClr>
              <a:buSzPts val="8800"/>
              <a:buFont typeface="Gill Sans"/>
              <a:buNone/>
            </a:pPr>
            <a:r>
              <a:rPr lang="en-US" b="1" dirty="0"/>
              <a:t>Un sondage</a:t>
            </a:r>
            <a:endParaRPr dirty="0"/>
          </a:p>
        </p:txBody>
      </p:sp>
      <p:sp>
        <p:nvSpPr>
          <p:cNvPr id="697" name="Google Shape;697;p10"/>
          <p:cNvSpPr txBox="1">
            <a:spLocks noGrp="1"/>
          </p:cNvSpPr>
          <p:nvPr>
            <p:ph type="body" idx="1"/>
          </p:nvPr>
        </p:nvSpPr>
        <p:spPr>
          <a:xfrm>
            <a:off x="9719430" y="4463648"/>
            <a:ext cx="10959448" cy="6919912"/>
          </a:xfrm>
          <a:prstGeom prst="rect">
            <a:avLst/>
          </a:prstGeom>
          <a:noFill/>
          <a:ln>
            <a:noFill/>
          </a:ln>
        </p:spPr>
        <p:txBody>
          <a:bodyPr spcFirstLastPara="1" wrap="square" lIns="91425" tIns="45700" rIns="91425" bIns="45700" anchor="t" anchorCtr="0">
            <a:normAutofit/>
          </a:bodyPr>
          <a:lstStyle/>
          <a:p>
            <a:pPr marL="0" lvl="0" indent="0" algn="l">
              <a:lnSpc>
                <a:spcPct val="100000"/>
              </a:lnSpc>
            </a:pPr>
            <a:r>
              <a:rPr lang="en-US" dirty="0"/>
              <a:t>Sur une échelle de 1 à 5, quel est votre niveau de compréhension de la mise à l'échelle d'une intervention?</a:t>
            </a:r>
            <a:endParaRPr dirty="0"/>
          </a:p>
          <a:p>
            <a:pPr marL="0" lvl="0" indent="0" algn="l" rtl="0">
              <a:lnSpc>
                <a:spcPct val="100000"/>
              </a:lnSpc>
              <a:spcBef>
                <a:spcPts val="2400"/>
              </a:spcBef>
              <a:spcAft>
                <a:spcPts val="2400"/>
              </a:spcAft>
              <a:buSzPts val="4000"/>
              <a:buNone/>
            </a:pPr>
            <a:endParaRPr dirty="0"/>
          </a:p>
        </p:txBody>
      </p:sp>
      <p:sp>
        <p:nvSpPr>
          <p:cNvPr id="698" name="Google Shape;698;p10"/>
          <p:cNvSpPr txBox="1">
            <a:spLocks noGrp="1"/>
          </p:cNvSpPr>
          <p:nvPr>
            <p:ph type="body" idx="3"/>
          </p:nvPr>
        </p:nvSpPr>
        <p:spPr>
          <a:xfrm>
            <a:off x="9719430" y="962274"/>
            <a:ext cx="9198490" cy="5778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7A7B83"/>
              </a:buClr>
              <a:buSzPts val="3600"/>
              <a:buFont typeface="Gill Sans"/>
              <a:buNone/>
            </a:pPr>
            <a:r>
              <a:rPr lang="en-US" dirty="0"/>
              <a:t>SONDAGE</a:t>
            </a:r>
            <a:endParaRPr dirty="0"/>
          </a:p>
        </p:txBody>
      </p:sp>
      <p:sp>
        <p:nvSpPr>
          <p:cNvPr id="699" name="Google Shape;699;p10"/>
          <p:cNvSpPr txBox="1"/>
          <p:nvPr/>
        </p:nvSpPr>
        <p:spPr>
          <a:xfrm>
            <a:off x="229282" y="13058930"/>
            <a:ext cx="621404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4F5F8"/>
              </a:buClr>
              <a:buSzPts val="1400"/>
              <a:buFont typeface="Gill Sans"/>
              <a:buNone/>
            </a:pPr>
            <a:r>
              <a:rPr lang="en-US" sz="1400" b="0" i="0" u="none" strike="noStrike" cap="none" dirty="0">
                <a:solidFill>
                  <a:srgbClr val="F4F5F8"/>
                </a:solidFill>
                <a:latin typeface="Gill Sans"/>
                <a:ea typeface="Gill Sans"/>
                <a:cs typeface="Gill Sans"/>
                <a:sym typeface="Gill Sans"/>
              </a:rPr>
              <a:t>Photo credit: Paula Bronstein/Getty Images/Images of Empowerment</a:t>
            </a:r>
            <a:endParaRPr sz="2300" b="0" i="0" u="none" strike="noStrike" cap="none" dirty="0">
              <a:solidFill>
                <a:srgbClr val="A6A7AC"/>
              </a:solidFill>
              <a:latin typeface="Gill Sans"/>
              <a:ea typeface="Gill Sans"/>
              <a:cs typeface="Gill Sans"/>
              <a:sym typeface="Gill Sans"/>
            </a:endParaRPr>
          </a:p>
        </p:txBody>
      </p:sp>
      <p:pic>
        <p:nvPicPr>
          <p:cNvPr id="700" name="Google Shape;700;p10" descr="A person sitting at a table&#10;&#10;Description automatically generated with medium confidence"/>
          <p:cNvPicPr preferRelativeResize="0">
            <a:picLocks noGrp="1"/>
          </p:cNvPicPr>
          <p:nvPr>
            <p:ph type="pic" idx="2"/>
          </p:nvPr>
        </p:nvPicPr>
        <p:blipFill rotWithShape="1">
          <a:blip r:embed="rId3">
            <a:alphaModFix/>
          </a:blip>
          <a:srcRect l="25948" r="7385"/>
          <a:stretch/>
        </p:blipFill>
        <p:spPr>
          <a:xfrm>
            <a:off x="2511325" y="3446449"/>
            <a:ext cx="5862918" cy="5862918"/>
          </a:xfrm>
          <a:prstGeom prst="rect">
            <a:avLst/>
          </a:prstGeom>
          <a:noFill/>
          <a:ln>
            <a:noFill/>
          </a:ln>
        </p:spPr>
      </p:pic>
      <p:grpSp>
        <p:nvGrpSpPr>
          <p:cNvPr id="701" name="Google Shape;701;p10"/>
          <p:cNvGrpSpPr/>
          <p:nvPr/>
        </p:nvGrpSpPr>
        <p:grpSpPr>
          <a:xfrm>
            <a:off x="1346003" y="1090737"/>
            <a:ext cx="3532094" cy="3532094"/>
            <a:chOff x="1368325" y="1090737"/>
            <a:chExt cx="3532094" cy="3532094"/>
          </a:xfrm>
        </p:grpSpPr>
        <p:sp>
          <p:nvSpPr>
            <p:cNvPr id="702" name="Google Shape;702;p10"/>
            <p:cNvSpPr/>
            <p:nvPr/>
          </p:nvSpPr>
          <p:spPr>
            <a:xfrm>
              <a:off x="1368325" y="1090737"/>
              <a:ext cx="3532094" cy="3532094"/>
            </a:xfrm>
            <a:prstGeom prst="ellipse">
              <a:avLst/>
            </a:prstGeom>
            <a:solidFill>
              <a:srgbClr val="2EC3C6"/>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700"/>
                <a:buFont typeface="PT Sans"/>
                <a:buNone/>
              </a:pPr>
              <a:endParaRPr sz="700" b="0" i="0" u="none" strike="noStrike" cap="none" dirty="0">
                <a:solidFill>
                  <a:srgbClr val="2EC3C6"/>
                </a:solidFill>
                <a:latin typeface="Gill Sans"/>
                <a:ea typeface="Gill Sans"/>
                <a:cs typeface="Gill Sans"/>
                <a:sym typeface="Gill Sans"/>
              </a:endParaRPr>
            </a:p>
          </p:txBody>
        </p:sp>
        <p:pic>
          <p:nvPicPr>
            <p:cNvPr id="703" name="Google Shape;703;p10" descr="Cheers outline"/>
            <p:cNvPicPr preferRelativeResize="0"/>
            <p:nvPr/>
          </p:nvPicPr>
          <p:blipFill rotWithShape="1">
            <a:blip r:embed="rId4">
              <a:alphaModFix/>
            </a:blip>
            <a:srcRect/>
            <a:stretch/>
          </p:blipFill>
          <p:spPr>
            <a:xfrm>
              <a:off x="1557715" y="1379662"/>
              <a:ext cx="3153314" cy="3153314"/>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EC3C6"/>
        </a:solidFill>
        <a:effectLst/>
      </p:bgPr>
    </p:bg>
    <p:spTree>
      <p:nvGrpSpPr>
        <p:cNvPr id="1" name="Shape 707"/>
        <p:cNvGrpSpPr/>
        <p:nvPr/>
      </p:nvGrpSpPr>
      <p:grpSpPr>
        <a:xfrm>
          <a:off x="0" y="0"/>
          <a:ext cx="0" cy="0"/>
          <a:chOff x="0" y="0"/>
          <a:chExt cx="0" cy="0"/>
        </a:xfrm>
      </p:grpSpPr>
      <p:sp>
        <p:nvSpPr>
          <p:cNvPr id="708" name="Google Shape;708;p11"/>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0000"/>
              <a:buNone/>
            </a:pPr>
            <a:r>
              <a:rPr lang="en-US" dirty="0"/>
              <a:t>Concepts de base de la mise à l'échelle </a:t>
            </a:r>
            <a:endParaRPr dirty="0"/>
          </a:p>
        </p:txBody>
      </p:sp>
      <p:sp>
        <p:nvSpPr>
          <p:cNvPr id="709" name="Google Shape;709;p11"/>
          <p:cNvSpPr txBox="1">
            <a:spLocks noGrp="1"/>
          </p:cNvSpPr>
          <p:nvPr>
            <p:ph type="body" idx="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Clr>
                <a:srgbClr val="FFFEFF"/>
              </a:buClr>
              <a:buSzPts val="2400"/>
              <a:buFont typeface="Gill Sans"/>
              <a:buNone/>
            </a:pPr>
            <a:r>
              <a:rPr lang="en-US" dirty="0"/>
              <a:t>SECTION 1</a:t>
            </a:r>
            <a:endParaRPr sz="2800" dirty="0"/>
          </a:p>
          <a:p>
            <a:pPr marL="457200" marR="0" lvl="0" indent="-228600" algn="ctr" rtl="0">
              <a:lnSpc>
                <a:spcPct val="100000"/>
              </a:lnSpc>
              <a:spcBef>
                <a:spcPts val="0"/>
              </a:spcBef>
              <a:spcAft>
                <a:spcPts val="0"/>
              </a:spcAft>
              <a:buClr>
                <a:srgbClr val="FFFEFF"/>
              </a:buClr>
              <a:buSzPts val="2400"/>
              <a:buFont typeface="Gill Sans"/>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08"/>
                                        </p:tgtEl>
                                        <p:attrNameLst>
                                          <p:attrName>style.visibility</p:attrName>
                                        </p:attrNameLst>
                                      </p:cBhvr>
                                      <p:to>
                                        <p:strVal val="visible"/>
                                      </p:to>
                                    </p:set>
                                    <p:animEffect transition="in" filter="fade">
                                      <p:cBhvr>
                                        <p:cTn id="7" dur="500"/>
                                        <p:tgtEl>
                                          <p:spTgt spid="708"/>
                                        </p:tgtEl>
                                      </p:cBhvr>
                                    </p:animEffect>
                                  </p:childTnLst>
                                </p:cTn>
                              </p:par>
                              <p:par>
                                <p:cTn id="8" presetID="10" presetClass="entr" presetSubtype="0" fill="hold" nodeType="withEffect">
                                  <p:stCondLst>
                                    <p:cond delay="0"/>
                                  </p:stCondLst>
                                  <p:childTnLst>
                                    <p:set>
                                      <p:cBhvr>
                                        <p:cTn id="9" dur="1" fill="hold">
                                          <p:stCondLst>
                                            <p:cond delay="0"/>
                                          </p:stCondLst>
                                        </p:cTn>
                                        <p:tgtEl>
                                          <p:spTgt spid="709">
                                            <p:txEl>
                                              <p:pRg st="0" end="0"/>
                                            </p:txEl>
                                          </p:spTgt>
                                        </p:tgtEl>
                                        <p:attrNameLst>
                                          <p:attrName>style.visibility</p:attrName>
                                        </p:attrNameLst>
                                      </p:cBhvr>
                                      <p:to>
                                        <p:strVal val="visible"/>
                                      </p:to>
                                    </p:set>
                                    <p:animEffect transition="in" filter="fade">
                                      <p:cBhvr>
                                        <p:cTn id="10" dur="500"/>
                                        <p:tgtEl>
                                          <p:spTgt spid="70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09">
                                            <p:txEl>
                                              <p:pRg st="1" end="1"/>
                                            </p:txEl>
                                          </p:spTgt>
                                        </p:tgtEl>
                                        <p:attrNameLst>
                                          <p:attrName>style.visibility</p:attrName>
                                        </p:attrNameLst>
                                      </p:cBhvr>
                                      <p:to>
                                        <p:strVal val="visible"/>
                                      </p:to>
                                    </p:set>
                                    <p:animEffect transition="in" filter="fade">
                                      <p:cBhvr>
                                        <p:cTn id="13" dur="500"/>
                                        <p:tgtEl>
                                          <p:spTgt spid="70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12"/>
          <p:cNvSpPr txBox="1">
            <a:spLocks noGrp="1"/>
          </p:cNvSpPr>
          <p:nvPr>
            <p:ph type="body" idx="2"/>
          </p:nvPr>
        </p:nvSpPr>
        <p:spPr>
          <a:xfrm>
            <a:off x="11018839" y="2918172"/>
            <a:ext cx="9760901" cy="802922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E2C22"/>
              </a:buClr>
              <a:buSzPts val="4800"/>
              <a:buFont typeface="Gill Sans"/>
              <a:buNone/>
            </a:pPr>
            <a:r>
              <a:rPr lang="en-US" sz="4800" dirty="0">
                <a:solidFill>
                  <a:srgbClr val="2E2C22"/>
                </a:solidFill>
              </a:rPr>
              <a:t>« Efforts délibérés pour accroître l'impact des ... innovations testées avec succès dans le cadre de projets pilotes ou expérimentaux afin d'en faire bénéficier un plus grand nombre de personnes et de favoriser l'élaboration de politiques et de programmes sur une base durable »</a:t>
            </a:r>
            <a:endParaRPr sz="4800" dirty="0">
              <a:solidFill>
                <a:srgbClr val="2E2C22"/>
              </a:solidFill>
            </a:endParaRPr>
          </a:p>
        </p:txBody>
      </p:sp>
      <p:sp>
        <p:nvSpPr>
          <p:cNvPr id="715" name="Google Shape;715;p12"/>
          <p:cNvSpPr txBox="1"/>
          <p:nvPr/>
        </p:nvSpPr>
        <p:spPr>
          <a:xfrm>
            <a:off x="13921740" y="12556490"/>
            <a:ext cx="10035540" cy="173637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E2C22"/>
              </a:buClr>
              <a:buSzPts val="2300"/>
              <a:buFont typeface="Gill Sans"/>
              <a:buNone/>
            </a:pPr>
            <a:r>
              <a:rPr lang="en-US" sz="2300" b="0" i="0" u="none" strike="noStrike" cap="none" dirty="0">
                <a:solidFill>
                  <a:srgbClr val="2E2C22"/>
                </a:solidFill>
                <a:latin typeface="Gill Sans"/>
                <a:ea typeface="Gill Sans"/>
                <a:cs typeface="Gill Sans"/>
                <a:sym typeface="Gill Sans"/>
              </a:rPr>
              <a:t>Source::</a:t>
            </a:r>
            <a:endParaRPr sz="1800" b="0" i="0" u="none" strike="noStrike" cap="none" dirty="0">
              <a:solidFill>
                <a:srgbClr val="A6A7AC"/>
              </a:solidFill>
              <a:latin typeface="Calibri"/>
              <a:ea typeface="Calibri"/>
              <a:cs typeface="Calibri"/>
              <a:sym typeface="Calibri"/>
            </a:endParaRPr>
          </a:p>
          <a:p>
            <a:pPr marL="0" marR="0" lvl="0" indent="0" algn="just" rtl="0">
              <a:lnSpc>
                <a:spcPct val="100000"/>
              </a:lnSpc>
              <a:spcBef>
                <a:spcPts val="800"/>
              </a:spcBef>
              <a:spcAft>
                <a:spcPts val="0"/>
              </a:spcAft>
              <a:buClr>
                <a:srgbClr val="A6A7AC"/>
              </a:buClr>
              <a:buSzPts val="1800"/>
              <a:buFont typeface="Calibri"/>
              <a:buNone/>
            </a:pPr>
            <a:r>
              <a:rPr lang="en-US" sz="1800" b="0" i="0" u="none" strike="noStrike" cap="none" dirty="0">
                <a:solidFill>
                  <a:srgbClr val="A6A7AC"/>
                </a:solidFill>
                <a:latin typeface="Calibri"/>
                <a:ea typeface="Calibri"/>
                <a:cs typeface="Calibri"/>
                <a:sym typeface="Calibri"/>
              </a:rPr>
              <a:t>Organisation mondiale de la Santé (OMS) et ExpandNet, Nine Steps for Developing a Scaling-Up Strategy (Genève, Suisse : OMS, 2010).</a:t>
            </a:r>
            <a:endParaRPr dirty="0"/>
          </a:p>
          <a:p>
            <a:pPr marL="0" marR="0" lvl="0" indent="0" algn="r" rtl="0">
              <a:lnSpc>
                <a:spcPct val="100000"/>
              </a:lnSpc>
              <a:spcBef>
                <a:spcPts val="1950"/>
              </a:spcBef>
              <a:spcAft>
                <a:spcPts val="0"/>
              </a:spcAft>
              <a:buClr>
                <a:srgbClr val="2E2C22"/>
              </a:buClr>
              <a:buSzPts val="2300"/>
              <a:buFont typeface="Gill Sans"/>
              <a:buNone/>
            </a:pPr>
            <a:r>
              <a:rPr lang="en-US" sz="2300" b="0" i="0" u="none" strike="noStrike" cap="none" dirty="0">
                <a:solidFill>
                  <a:srgbClr val="2E2C22"/>
                </a:solidFill>
                <a:latin typeface="Gill Sans"/>
                <a:ea typeface="Gill Sans"/>
                <a:cs typeface="Gill Sans"/>
                <a:sym typeface="Gill Sans"/>
              </a:rPr>
              <a:t>).</a:t>
            </a:r>
            <a:endParaRPr dirty="0"/>
          </a:p>
        </p:txBody>
      </p:sp>
      <p:sp>
        <p:nvSpPr>
          <p:cNvPr id="716" name="Google Shape;716;p12"/>
          <p:cNvSpPr txBox="1">
            <a:spLocks noGrp="1"/>
          </p:cNvSpPr>
          <p:nvPr>
            <p:ph type="body" idx="1"/>
          </p:nvPr>
        </p:nvSpPr>
        <p:spPr>
          <a:xfrm>
            <a:off x="2746376" y="4706939"/>
            <a:ext cx="5402544" cy="353704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EC3C6"/>
              </a:buClr>
              <a:buSzPts val="8900"/>
              <a:buFont typeface="Gill Sans"/>
              <a:buNone/>
            </a:pPr>
            <a:r>
              <a:rPr lang="en-US" sz="8900" dirty="0">
                <a:solidFill>
                  <a:srgbClr val="2EC3C6"/>
                </a:solidFill>
              </a:rPr>
              <a:t>Mise à l’échelle</a:t>
            </a:r>
            <a:endParaRPr sz="89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13"/>
          <p:cNvSpPr txBox="1">
            <a:spLocks noGrp="1"/>
          </p:cNvSpPr>
          <p:nvPr>
            <p:ph type="title"/>
          </p:nvPr>
        </p:nvSpPr>
        <p:spPr>
          <a:xfrm>
            <a:off x="2508250" y="1743074"/>
            <a:ext cx="15270480" cy="276034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EC3C6"/>
              </a:buClr>
              <a:buSzPts val="10000"/>
              <a:buFont typeface="Gill Sans"/>
              <a:buNone/>
            </a:pPr>
            <a:r>
              <a:rPr lang="en-US" sz="10000" b="1" i="0" u="none" strike="noStrike" cap="none" dirty="0">
                <a:solidFill>
                  <a:srgbClr val="2EC3C6"/>
                </a:solidFill>
                <a:latin typeface="Gill Sans"/>
                <a:ea typeface="Gill Sans"/>
                <a:cs typeface="Gill Sans"/>
                <a:sym typeface="Gill Sans"/>
              </a:rPr>
              <a:t>Concepts et principes clés de la mise à l'échelle</a:t>
            </a:r>
            <a:endParaRPr sz="10000" b="1" i="0" u="none" strike="noStrike" cap="none" dirty="0">
              <a:solidFill>
                <a:srgbClr val="2EC3C6"/>
              </a:solidFill>
              <a:latin typeface="Gill Sans"/>
              <a:ea typeface="Gill Sans"/>
              <a:cs typeface="Gill Sans"/>
              <a:sym typeface="Gill Sans"/>
            </a:endParaRPr>
          </a:p>
        </p:txBody>
      </p:sp>
      <p:sp>
        <p:nvSpPr>
          <p:cNvPr id="722" name="Google Shape;722;p13"/>
          <p:cNvSpPr txBox="1">
            <a:spLocks noGrp="1"/>
          </p:cNvSpPr>
          <p:nvPr>
            <p:ph type="body" idx="1"/>
          </p:nvPr>
        </p:nvSpPr>
        <p:spPr>
          <a:xfrm>
            <a:off x="1060450" y="5516562"/>
            <a:ext cx="20717510" cy="8199438"/>
          </a:xfrm>
          <a:prstGeom prst="rect">
            <a:avLst/>
          </a:prstGeom>
          <a:noFill/>
          <a:ln>
            <a:noFill/>
          </a:ln>
        </p:spPr>
        <p:txBody>
          <a:bodyPr spcFirstLastPara="1" wrap="square" lIns="91425" tIns="45700" rIns="91425" bIns="45700" anchor="t" anchorCtr="0">
            <a:normAutofit fontScale="85000" lnSpcReduction="10000"/>
          </a:bodyPr>
          <a:lstStyle/>
          <a:p>
            <a:pPr marL="857250" marR="0" lvl="0" indent="-857250" algn="l" rtl="0">
              <a:lnSpc>
                <a:spcPct val="110000"/>
              </a:lnSpc>
              <a:spcBef>
                <a:spcPts val="0"/>
              </a:spcBef>
              <a:spcAft>
                <a:spcPts val="0"/>
              </a:spcAft>
              <a:buClr>
                <a:srgbClr val="2E2C22"/>
              </a:buClr>
              <a:buSzPct val="100000"/>
              <a:buFont typeface="Arial"/>
              <a:buChar char="•"/>
            </a:pPr>
            <a:r>
              <a:rPr lang="en-US" sz="4800" b="1" i="0" u="none" strike="noStrike" cap="none" dirty="0">
                <a:solidFill>
                  <a:srgbClr val="2E2C22"/>
                </a:solidFill>
                <a:latin typeface="Gill Sans"/>
                <a:ea typeface="Gill Sans"/>
                <a:cs typeface="Gill Sans"/>
                <a:sym typeface="Gill Sans"/>
              </a:rPr>
              <a:t>Utiliser une approche systémique. </a:t>
            </a:r>
            <a:r>
              <a:rPr lang="en-US" sz="4800" b="0" i="0" u="none" strike="noStrike" cap="none" dirty="0">
                <a:solidFill>
                  <a:srgbClr val="2E2C22"/>
                </a:solidFill>
                <a:latin typeface="Gill Sans"/>
                <a:ea typeface="Gill Sans"/>
                <a:cs typeface="Gill Sans"/>
                <a:sym typeface="Gill Sans"/>
              </a:rPr>
              <a:t>L'ajout d'une innovation à un système affecte toutes les parties/sous-systèmes ; mise en œuvre dans un contexte ou un cadre spécifique.</a:t>
            </a:r>
            <a:endParaRPr dirty="0"/>
          </a:p>
          <a:p>
            <a:pPr marL="857250" marR="0" lvl="0" indent="-857250" algn="l" rtl="0">
              <a:lnSpc>
                <a:spcPct val="110000"/>
              </a:lnSpc>
              <a:spcBef>
                <a:spcPts val="1200"/>
              </a:spcBef>
              <a:spcAft>
                <a:spcPts val="0"/>
              </a:spcAft>
              <a:buClr>
                <a:srgbClr val="2E2C22"/>
              </a:buClr>
              <a:buSzPct val="100000"/>
              <a:buFont typeface="Arial"/>
              <a:buChar char="•"/>
            </a:pPr>
            <a:r>
              <a:rPr lang="en-US" sz="4800" b="1" i="0" u="none" strike="noStrike" cap="none" dirty="0">
                <a:solidFill>
                  <a:srgbClr val="2E2C22"/>
                </a:solidFill>
                <a:latin typeface="Gill Sans"/>
                <a:ea typeface="Gill Sans"/>
                <a:cs typeface="Gill Sans"/>
                <a:sym typeface="Gill Sans"/>
              </a:rPr>
              <a:t>Se concentrer sur la durabilité</a:t>
            </a:r>
            <a:r>
              <a:rPr lang="en-US" sz="4800" b="0" i="0" u="none" strike="noStrike" cap="none" dirty="0">
                <a:solidFill>
                  <a:srgbClr val="2E2C22"/>
                </a:solidFill>
                <a:latin typeface="Gill Sans"/>
                <a:ea typeface="Gill Sans"/>
                <a:cs typeface="Gill Sans"/>
                <a:sym typeface="Gill Sans"/>
              </a:rPr>
              <a:t>. Penser à ce qui reste après la fin d'un projet permet de se concentrer à plus long terme sur l'institutionnalisation et le maintien des ressources.</a:t>
            </a:r>
            <a:endParaRPr dirty="0"/>
          </a:p>
          <a:p>
            <a:pPr marL="857250" marR="0" lvl="0" indent="-857250" algn="l" rtl="0">
              <a:lnSpc>
                <a:spcPct val="110000"/>
              </a:lnSpc>
              <a:spcBef>
                <a:spcPts val="1200"/>
              </a:spcBef>
              <a:spcAft>
                <a:spcPts val="0"/>
              </a:spcAft>
              <a:buClr>
                <a:srgbClr val="2E2C22"/>
              </a:buClr>
              <a:buSzPct val="100000"/>
              <a:buFont typeface="Arial"/>
              <a:buChar char="•"/>
            </a:pPr>
            <a:r>
              <a:rPr lang="en-US" sz="4800" b="1" i="0" u="none" strike="noStrike" cap="none" dirty="0">
                <a:solidFill>
                  <a:srgbClr val="2E2C22"/>
                </a:solidFill>
                <a:latin typeface="Gill Sans"/>
                <a:ea typeface="Gill Sans"/>
                <a:cs typeface="Gill Sans"/>
                <a:sym typeface="Gill Sans"/>
              </a:rPr>
              <a:t>Être conscient de l'équité. </a:t>
            </a:r>
            <a:r>
              <a:rPr lang="en-US" sz="4800" b="0" i="0" u="none" strike="noStrike" cap="none" dirty="0">
                <a:solidFill>
                  <a:srgbClr val="2E2C22"/>
                </a:solidFill>
                <a:latin typeface="Gill Sans"/>
                <a:ea typeface="Gill Sans"/>
                <a:cs typeface="Gill Sans"/>
                <a:sym typeface="Gill Sans"/>
              </a:rPr>
              <a:t>Prêter attention aux besoins et aux droits des groupes vulnérables, aux services centrés sur le client.</a:t>
            </a:r>
            <a:endParaRPr dirty="0"/>
          </a:p>
          <a:p>
            <a:pPr marL="857250" marR="0" lvl="0" indent="-857250" algn="l" rtl="0">
              <a:lnSpc>
                <a:spcPct val="110000"/>
              </a:lnSpc>
              <a:spcBef>
                <a:spcPts val="1200"/>
              </a:spcBef>
              <a:spcAft>
                <a:spcPts val="0"/>
              </a:spcAft>
              <a:buClr>
                <a:srgbClr val="2E2C22"/>
              </a:buClr>
              <a:buSzPct val="100000"/>
              <a:buFont typeface="Arial"/>
              <a:buChar char="•"/>
            </a:pPr>
            <a:r>
              <a:rPr lang="en-US" sz="4800" b="1" i="0" u="none" strike="noStrike" cap="none" dirty="0">
                <a:solidFill>
                  <a:srgbClr val="2E2C22"/>
                </a:solidFill>
                <a:latin typeface="Gill Sans"/>
                <a:ea typeface="Gill Sans"/>
                <a:cs typeface="Gill Sans"/>
                <a:sym typeface="Gill Sans"/>
              </a:rPr>
              <a:t>S'appuyer sur des preuves et des approches d'apprentissage adaptatif </a:t>
            </a:r>
            <a:r>
              <a:rPr lang="en-US" sz="4800" b="0" i="0" u="none" strike="noStrike" cap="none" dirty="0">
                <a:solidFill>
                  <a:srgbClr val="2E2C22"/>
                </a:solidFill>
                <a:latin typeface="Gill Sans"/>
                <a:ea typeface="Gill Sans"/>
                <a:cs typeface="Gill Sans"/>
                <a:sym typeface="Gill Sans"/>
              </a:rPr>
              <a:t>pour guider le développement de l'innovation, les stratégies de mise à l'échelle et les approches de mise en œuvre.</a:t>
            </a:r>
            <a:endParaRPr dirty="0"/>
          </a:p>
          <a:p>
            <a:pPr marL="857250" marR="0" lvl="0" indent="-857250" algn="l" rtl="0">
              <a:lnSpc>
                <a:spcPct val="110000"/>
              </a:lnSpc>
              <a:spcBef>
                <a:spcPts val="1200"/>
              </a:spcBef>
              <a:spcAft>
                <a:spcPts val="0"/>
              </a:spcAft>
              <a:buClr>
                <a:srgbClr val="2E2C22"/>
              </a:buClr>
              <a:buSzPct val="100000"/>
              <a:buFont typeface="Arial"/>
              <a:buChar char="•"/>
            </a:pPr>
            <a:r>
              <a:rPr lang="en-US" sz="4800" b="1" i="0" u="none" strike="noStrike" cap="none" dirty="0">
                <a:solidFill>
                  <a:srgbClr val="2E2C22"/>
                </a:solidFill>
                <a:latin typeface="Gill Sans"/>
                <a:ea typeface="Gill Sans"/>
                <a:cs typeface="Gill Sans"/>
                <a:sym typeface="Gill Sans"/>
              </a:rPr>
              <a:t>Appliquer la théorie de la mise à l'échelle. </a:t>
            </a:r>
            <a:r>
              <a:rPr lang="en-US" sz="4800" b="0" i="0" u="none" strike="noStrike" cap="none" dirty="0">
                <a:solidFill>
                  <a:srgbClr val="2E2C22"/>
                </a:solidFill>
                <a:latin typeface="Gill Sans"/>
                <a:ea typeface="Gill Sans"/>
                <a:cs typeface="Gill Sans"/>
                <a:sym typeface="Gill Sans"/>
              </a:rPr>
              <a:t>Utiliser la théorie de la diffusion de l'innovation et la théorie de la complexité pour fonder les processus de mise à l'échelle. </a:t>
            </a:r>
            <a:endParaRPr dirty="0"/>
          </a:p>
          <a:p>
            <a:pPr marL="857250" marR="0" lvl="0" indent="-598170" algn="l" rtl="0">
              <a:lnSpc>
                <a:spcPct val="110000"/>
              </a:lnSpc>
              <a:spcBef>
                <a:spcPts val="1200"/>
              </a:spcBef>
              <a:spcAft>
                <a:spcPts val="0"/>
              </a:spcAft>
              <a:buClr>
                <a:srgbClr val="515257"/>
              </a:buClr>
              <a:buSzPct val="100000"/>
              <a:buFont typeface="Arial"/>
              <a:buNone/>
            </a:pPr>
            <a:endParaRPr sz="4800" b="1" i="0" u="none" strike="noStrike" cap="none" dirty="0">
              <a:solidFill>
                <a:srgbClr val="2E2C22"/>
              </a:solidFill>
              <a:latin typeface="Gill Sans"/>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14"/>
          <p:cNvSpPr txBox="1"/>
          <p:nvPr/>
        </p:nvSpPr>
        <p:spPr>
          <a:xfrm>
            <a:off x="1698929" y="4641608"/>
            <a:ext cx="7045021" cy="560253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E2C22"/>
              </a:buClr>
              <a:buSzPts val="10000"/>
              <a:buFont typeface="Gill Sans"/>
              <a:buNone/>
            </a:pPr>
            <a:r>
              <a:rPr lang="en-US" sz="10000" b="1" i="0" u="none" strike="noStrike" cap="none" dirty="0">
                <a:solidFill>
                  <a:srgbClr val="2E2C22"/>
                </a:solidFill>
                <a:latin typeface="Gill Sans"/>
                <a:ea typeface="Gill Sans"/>
                <a:cs typeface="Gill Sans"/>
                <a:sym typeface="Gill Sans"/>
              </a:rPr>
              <a:t>Mise à l'échelle : </a:t>
            </a:r>
            <a:endParaRPr dirty="0"/>
          </a:p>
          <a:p>
            <a:pPr marL="0" marR="0" lvl="0" indent="0" algn="l" rtl="0">
              <a:lnSpc>
                <a:spcPct val="90000"/>
              </a:lnSpc>
              <a:spcBef>
                <a:spcPts val="0"/>
              </a:spcBef>
              <a:spcAft>
                <a:spcPts val="0"/>
              </a:spcAft>
              <a:buClr>
                <a:srgbClr val="2E2C22"/>
              </a:buClr>
              <a:buSzPts val="10000"/>
              <a:buFont typeface="Gill Sans"/>
              <a:buNone/>
            </a:pPr>
            <a:r>
              <a:rPr lang="en-US" sz="10000" b="1" i="0" u="none" strike="noStrike" cap="none" dirty="0">
                <a:solidFill>
                  <a:srgbClr val="2E2C22"/>
                </a:solidFill>
                <a:latin typeface="Gill Sans"/>
                <a:ea typeface="Gill Sans"/>
                <a:cs typeface="Gill Sans"/>
                <a:sym typeface="Gill Sans"/>
              </a:rPr>
              <a:t>Art et </a:t>
            </a:r>
            <a:endParaRPr dirty="0"/>
          </a:p>
          <a:p>
            <a:pPr marL="0" marR="0" lvl="0" indent="0" algn="l" rtl="0">
              <a:lnSpc>
                <a:spcPct val="90000"/>
              </a:lnSpc>
              <a:spcBef>
                <a:spcPts val="0"/>
              </a:spcBef>
              <a:spcAft>
                <a:spcPts val="0"/>
              </a:spcAft>
              <a:buClr>
                <a:srgbClr val="2E2C22"/>
              </a:buClr>
              <a:buSzPts val="10000"/>
              <a:buFont typeface="Gill Sans"/>
              <a:buNone/>
            </a:pPr>
            <a:r>
              <a:rPr lang="en-US" sz="10000" b="1" i="0" u="none" strike="noStrike" cap="none" dirty="0">
                <a:solidFill>
                  <a:srgbClr val="2E2C22"/>
                </a:solidFill>
                <a:latin typeface="Gill Sans"/>
                <a:ea typeface="Gill Sans"/>
                <a:cs typeface="Gill Sans"/>
                <a:sym typeface="Gill Sans"/>
              </a:rPr>
              <a:t>Science</a:t>
            </a:r>
            <a:endParaRPr sz="10000" b="1" i="0" u="none" strike="noStrike" cap="none" dirty="0">
              <a:solidFill>
                <a:srgbClr val="2E2C22"/>
              </a:solidFill>
              <a:latin typeface="Gill Sans"/>
              <a:ea typeface="Gill Sans"/>
              <a:cs typeface="Gill Sans"/>
              <a:sym typeface="Gill Sans"/>
            </a:endParaRPr>
          </a:p>
        </p:txBody>
      </p:sp>
      <p:pic>
        <p:nvPicPr>
          <p:cNvPr id="729" name="Google Shape;729;p14" descr="Image result for chutes and ladders"/>
          <p:cNvPicPr preferRelativeResize="0"/>
          <p:nvPr/>
        </p:nvPicPr>
        <p:blipFill rotWithShape="1">
          <a:blip r:embed="rId3">
            <a:alphaModFix/>
          </a:blip>
          <a:srcRect/>
          <a:stretch/>
        </p:blipFill>
        <p:spPr>
          <a:xfrm>
            <a:off x="9604375" y="768740"/>
            <a:ext cx="11845925" cy="1209940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733"/>
        <p:cNvGrpSpPr/>
        <p:nvPr/>
      </p:nvGrpSpPr>
      <p:grpSpPr>
        <a:xfrm>
          <a:off x="0" y="0"/>
          <a:ext cx="0" cy="0"/>
          <a:chOff x="0" y="0"/>
          <a:chExt cx="0" cy="0"/>
        </a:xfrm>
      </p:grpSpPr>
      <p:pic>
        <p:nvPicPr>
          <p:cNvPr id="734" name="Google Shape;734;p15"/>
          <p:cNvPicPr preferRelativeResize="0"/>
          <p:nvPr/>
        </p:nvPicPr>
        <p:blipFill rotWithShape="1">
          <a:blip r:embed="rId3">
            <a:alphaModFix/>
          </a:blip>
          <a:srcRect r="22275"/>
          <a:stretch/>
        </p:blipFill>
        <p:spPr>
          <a:xfrm>
            <a:off x="-1296566" y="-7054724"/>
            <a:ext cx="25451966" cy="25296022"/>
          </a:xfrm>
          <a:prstGeom prst="rect">
            <a:avLst/>
          </a:prstGeom>
          <a:noFill/>
          <a:ln>
            <a:noFill/>
          </a:ln>
        </p:spPr>
      </p:pic>
      <p:sp>
        <p:nvSpPr>
          <p:cNvPr id="735" name="Google Shape;735;p15"/>
          <p:cNvSpPr txBox="1"/>
          <p:nvPr/>
        </p:nvSpPr>
        <p:spPr>
          <a:xfrm>
            <a:off x="1435524" y="8168497"/>
            <a:ext cx="10222492" cy="1523494"/>
          </a:xfrm>
          <a:prstGeom prst="rect">
            <a:avLst/>
          </a:prstGeom>
          <a:noFill/>
          <a:ln>
            <a:noFill/>
          </a:ln>
        </p:spPr>
        <p:txBody>
          <a:bodyPr spcFirstLastPara="1" wrap="square" lIns="91425" tIns="0" rIns="91425" bIns="45700" anchor="t" anchorCtr="0">
            <a:spAutoFit/>
          </a:bodyPr>
          <a:lstStyle/>
          <a:p>
            <a:pPr marL="0" marR="0" lvl="0" indent="0" algn="l" rtl="0">
              <a:lnSpc>
                <a:spcPct val="100000"/>
              </a:lnSpc>
              <a:spcBef>
                <a:spcPts val="0"/>
              </a:spcBef>
              <a:spcAft>
                <a:spcPts val="0"/>
              </a:spcAft>
              <a:buClr>
                <a:srgbClr val="2E2C22"/>
              </a:buClr>
              <a:buSzPts val="5600"/>
              <a:buFont typeface="Gill Sans"/>
              <a:buNone/>
            </a:pPr>
            <a:r>
              <a:rPr lang="en-US" sz="5600" b="1" i="0" u="none" strike="noStrike" cap="none" dirty="0">
                <a:solidFill>
                  <a:srgbClr val="2E2C22"/>
                </a:solidFill>
                <a:latin typeface="Gill Sans"/>
                <a:ea typeface="Gill Sans"/>
                <a:cs typeface="Gill Sans"/>
                <a:sym typeface="Gill Sans"/>
              </a:rPr>
              <a:t>INNOVER </a:t>
            </a:r>
            <a:endParaRPr dirty="0"/>
          </a:p>
          <a:p>
            <a:pPr marL="0" marR="0" lvl="0" indent="0" algn="l" rtl="0">
              <a:lnSpc>
                <a:spcPct val="100000"/>
              </a:lnSpc>
              <a:spcBef>
                <a:spcPts val="0"/>
              </a:spcBef>
              <a:spcAft>
                <a:spcPts val="0"/>
              </a:spcAft>
              <a:buClr>
                <a:srgbClr val="2E2C22"/>
              </a:buClr>
              <a:buSzPts val="4000"/>
              <a:buFont typeface="Gill Sans"/>
              <a:buNone/>
            </a:pPr>
            <a:r>
              <a:rPr lang="en-US" sz="4000" b="0" i="1" u="none" strike="noStrike" cap="none" dirty="0">
                <a:solidFill>
                  <a:srgbClr val="2E2C22"/>
                </a:solidFill>
                <a:latin typeface="Gill Sans"/>
                <a:ea typeface="Gill Sans"/>
                <a:cs typeface="Gill Sans"/>
                <a:sym typeface="Gill Sans"/>
              </a:rPr>
              <a:t>conceptualiser et piloter </a:t>
            </a:r>
            <a:endParaRPr dirty="0"/>
          </a:p>
        </p:txBody>
      </p:sp>
      <p:sp>
        <p:nvSpPr>
          <p:cNvPr id="736" name="Google Shape;736;p15"/>
          <p:cNvSpPr txBox="1"/>
          <p:nvPr/>
        </p:nvSpPr>
        <p:spPr>
          <a:xfrm>
            <a:off x="9127608" y="5564712"/>
            <a:ext cx="6607692" cy="2139047"/>
          </a:xfrm>
          <a:prstGeom prst="rect">
            <a:avLst/>
          </a:prstGeom>
          <a:noFill/>
          <a:ln>
            <a:noFill/>
          </a:ln>
        </p:spPr>
        <p:txBody>
          <a:bodyPr spcFirstLastPara="1" wrap="square" lIns="91425" tIns="0" rIns="91425" bIns="45700" anchor="t" anchorCtr="0">
            <a:spAutoFit/>
          </a:bodyPr>
          <a:lstStyle/>
          <a:p>
            <a:pPr marL="0" marR="0" lvl="0" indent="0" algn="l" rtl="0">
              <a:lnSpc>
                <a:spcPct val="100000"/>
              </a:lnSpc>
              <a:spcBef>
                <a:spcPts val="0"/>
              </a:spcBef>
              <a:spcAft>
                <a:spcPts val="0"/>
              </a:spcAft>
              <a:buClr>
                <a:srgbClr val="2E2C22"/>
              </a:buClr>
              <a:buSzPts val="5600"/>
              <a:buFont typeface="Gill Sans"/>
              <a:buNone/>
            </a:pPr>
            <a:r>
              <a:rPr lang="en-US" sz="5600" b="1" i="0" u="none" strike="noStrike" cap="none" dirty="0">
                <a:solidFill>
                  <a:srgbClr val="2E2C22"/>
                </a:solidFill>
                <a:latin typeface="Gill Sans"/>
                <a:ea typeface="Gill Sans"/>
                <a:cs typeface="Gill Sans"/>
                <a:sym typeface="Gill Sans"/>
              </a:rPr>
              <a:t>INTRODUIRE</a:t>
            </a:r>
            <a:endParaRPr dirty="0"/>
          </a:p>
          <a:p>
            <a:pPr marL="0" marR="0" lvl="0" indent="0" algn="l" rtl="0">
              <a:lnSpc>
                <a:spcPct val="100000"/>
              </a:lnSpc>
              <a:spcBef>
                <a:spcPts val="0"/>
              </a:spcBef>
              <a:spcAft>
                <a:spcPts val="0"/>
              </a:spcAft>
              <a:buClr>
                <a:srgbClr val="2E2C22"/>
              </a:buClr>
              <a:buSzPts val="4000"/>
              <a:buFont typeface="Gill Sans"/>
              <a:buNone/>
            </a:pPr>
            <a:r>
              <a:rPr lang="en-US" sz="4000" b="0" i="1" u="none" strike="noStrike" cap="none" dirty="0">
                <a:solidFill>
                  <a:srgbClr val="2E2C22"/>
                </a:solidFill>
                <a:latin typeface="Gill Sans"/>
                <a:ea typeface="Gill Sans"/>
                <a:cs typeface="Gill Sans"/>
                <a:sym typeface="Gill Sans"/>
              </a:rPr>
              <a:t>démontrer la mise à l'échelle dans des contextes non pilotes</a:t>
            </a:r>
            <a:endParaRPr sz="4000" b="0" i="1" u="none" strike="noStrike" cap="none" dirty="0">
              <a:solidFill>
                <a:srgbClr val="2E2C22"/>
              </a:solidFill>
              <a:latin typeface="Gill Sans"/>
              <a:ea typeface="Gill Sans"/>
              <a:cs typeface="Gill Sans"/>
              <a:sym typeface="Gill Sans"/>
            </a:endParaRPr>
          </a:p>
        </p:txBody>
      </p:sp>
      <p:sp>
        <p:nvSpPr>
          <p:cNvPr id="737" name="Google Shape;737;p15"/>
          <p:cNvSpPr txBox="1"/>
          <p:nvPr/>
        </p:nvSpPr>
        <p:spPr>
          <a:xfrm>
            <a:off x="17114663" y="3379498"/>
            <a:ext cx="7112238" cy="2139047"/>
          </a:xfrm>
          <a:prstGeom prst="rect">
            <a:avLst/>
          </a:prstGeom>
          <a:noFill/>
          <a:ln>
            <a:noFill/>
          </a:ln>
        </p:spPr>
        <p:txBody>
          <a:bodyPr spcFirstLastPara="1" wrap="square" lIns="91425" tIns="0" rIns="91425" bIns="45700" anchor="t" anchorCtr="0">
            <a:spAutoFit/>
          </a:bodyPr>
          <a:lstStyle/>
          <a:p>
            <a:pPr marL="0" marR="0" lvl="0" indent="0" algn="l" rtl="0">
              <a:lnSpc>
                <a:spcPct val="100000"/>
              </a:lnSpc>
              <a:spcBef>
                <a:spcPts val="0"/>
              </a:spcBef>
              <a:spcAft>
                <a:spcPts val="0"/>
              </a:spcAft>
              <a:buClr>
                <a:srgbClr val="2E2C22"/>
              </a:buClr>
              <a:buSzPts val="5600"/>
              <a:buFont typeface="Gill Sans"/>
              <a:buNone/>
            </a:pPr>
            <a:r>
              <a:rPr lang="en-US" sz="5600" b="1" i="0" u="none" strike="noStrike" cap="none" dirty="0">
                <a:solidFill>
                  <a:srgbClr val="2E2C22"/>
                </a:solidFill>
                <a:latin typeface="Gill Sans"/>
                <a:ea typeface="Gill Sans"/>
                <a:cs typeface="Gill Sans"/>
                <a:sym typeface="Gill Sans"/>
              </a:rPr>
              <a:t>INTÉGRER </a:t>
            </a:r>
            <a:endParaRPr dirty="0"/>
          </a:p>
          <a:p>
            <a:pPr marL="0" marR="0" lvl="0" indent="0" algn="l" rtl="0">
              <a:lnSpc>
                <a:spcPct val="100000"/>
              </a:lnSpc>
              <a:spcBef>
                <a:spcPts val="0"/>
              </a:spcBef>
              <a:spcAft>
                <a:spcPts val="0"/>
              </a:spcAft>
              <a:buClr>
                <a:srgbClr val="2E2C22"/>
              </a:buClr>
              <a:buSzPts val="4000"/>
              <a:buFont typeface="Gill Sans"/>
              <a:buNone/>
            </a:pPr>
            <a:r>
              <a:rPr lang="en-US" sz="4000" b="0" i="1" u="none" strike="noStrike" cap="none" dirty="0">
                <a:solidFill>
                  <a:srgbClr val="2E2C22"/>
                </a:solidFill>
                <a:latin typeface="Gill Sans"/>
                <a:ea typeface="Gill Sans"/>
                <a:cs typeface="Gill Sans"/>
                <a:sym typeface="Gill Sans"/>
              </a:rPr>
              <a:t>développer pour un impact durable sur la santé et la société </a:t>
            </a:r>
            <a:endParaRPr sz="4000" b="0" i="1" u="none" strike="noStrike" cap="none" dirty="0">
              <a:solidFill>
                <a:srgbClr val="2E2C22"/>
              </a:solidFill>
              <a:latin typeface="Gill Sans"/>
              <a:ea typeface="Gill Sans"/>
              <a:cs typeface="Gill Sans"/>
              <a:sym typeface="Gill Sans"/>
            </a:endParaRPr>
          </a:p>
        </p:txBody>
      </p:sp>
      <p:sp>
        <p:nvSpPr>
          <p:cNvPr id="738" name="Google Shape;738;p15"/>
          <p:cNvSpPr/>
          <p:nvPr/>
        </p:nvSpPr>
        <p:spPr>
          <a:xfrm>
            <a:off x="0" y="10034147"/>
            <a:ext cx="24384000" cy="1172449"/>
          </a:xfrm>
          <a:prstGeom prst="rect">
            <a:avLst/>
          </a:prstGeom>
          <a:solidFill>
            <a:srgbClr val="29B5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PT Sans"/>
              <a:buNone/>
            </a:pPr>
            <a:endParaRPr sz="3600" b="0" i="0" u="none" strike="noStrike" cap="none" dirty="0">
              <a:solidFill>
                <a:srgbClr val="09904F"/>
              </a:solidFill>
              <a:latin typeface="Gill Sans"/>
              <a:ea typeface="Gill Sans"/>
              <a:cs typeface="Gill Sans"/>
              <a:sym typeface="Gill Sans"/>
            </a:endParaRPr>
          </a:p>
        </p:txBody>
      </p:sp>
      <p:sp>
        <p:nvSpPr>
          <p:cNvPr id="739" name="Google Shape;739;p15"/>
          <p:cNvSpPr txBox="1"/>
          <p:nvPr/>
        </p:nvSpPr>
        <p:spPr>
          <a:xfrm>
            <a:off x="1194012" y="10153208"/>
            <a:ext cx="4317576" cy="661720"/>
          </a:xfrm>
          <a:prstGeom prst="rect">
            <a:avLst/>
          </a:prstGeom>
          <a:noFill/>
          <a:ln>
            <a:noFill/>
          </a:ln>
        </p:spPr>
        <p:txBody>
          <a:bodyPr spcFirstLastPara="1" wrap="square" lIns="91425" tIns="0" rIns="91425" bIns="45700" anchor="t" anchorCtr="0">
            <a:spAutoFit/>
          </a:bodyPr>
          <a:lstStyle/>
          <a:p>
            <a:pPr marL="0" marR="0" lvl="0" indent="0" algn="ctr" rtl="0">
              <a:lnSpc>
                <a:spcPct val="100000"/>
              </a:lnSpc>
              <a:spcBef>
                <a:spcPts val="0"/>
              </a:spcBef>
              <a:spcAft>
                <a:spcPts val="0"/>
              </a:spcAft>
              <a:buClr>
                <a:srgbClr val="FFFFFF"/>
              </a:buClr>
              <a:buSzPts val="4000"/>
              <a:buFont typeface="Gill Sans"/>
              <a:buNone/>
            </a:pPr>
            <a:r>
              <a:rPr lang="en-US" sz="4000" b="1" i="0" u="none" strike="noStrike" cap="none" dirty="0">
                <a:solidFill>
                  <a:srgbClr val="FFFFFF"/>
                </a:solidFill>
                <a:latin typeface="Gill Sans"/>
                <a:ea typeface="Gill Sans"/>
                <a:cs typeface="Gill Sans"/>
                <a:sym typeface="Gill Sans"/>
              </a:rPr>
              <a:t>PRÉCONISER</a:t>
            </a:r>
            <a:endParaRPr sz="2800" b="0" i="1" u="none" strike="noStrike" cap="none" dirty="0">
              <a:solidFill>
                <a:srgbClr val="FFFFFF"/>
              </a:solidFill>
              <a:latin typeface="Gill Sans"/>
              <a:ea typeface="Gill Sans"/>
              <a:cs typeface="Gill Sans"/>
              <a:sym typeface="Gill Sans"/>
            </a:endParaRPr>
          </a:p>
        </p:txBody>
      </p:sp>
      <p:sp>
        <p:nvSpPr>
          <p:cNvPr id="740" name="Google Shape;740;p15"/>
          <p:cNvSpPr txBox="1"/>
          <p:nvPr/>
        </p:nvSpPr>
        <p:spPr>
          <a:xfrm>
            <a:off x="9576012" y="10153208"/>
            <a:ext cx="5231976" cy="661720"/>
          </a:xfrm>
          <a:prstGeom prst="rect">
            <a:avLst/>
          </a:prstGeom>
          <a:noFill/>
          <a:ln>
            <a:noFill/>
          </a:ln>
        </p:spPr>
        <p:txBody>
          <a:bodyPr spcFirstLastPara="1" wrap="square" lIns="91425" tIns="0" rIns="91425" bIns="45700" anchor="t" anchorCtr="0">
            <a:spAutoFit/>
          </a:bodyPr>
          <a:lstStyle/>
          <a:p>
            <a:pPr marL="0" marR="0" lvl="0" indent="0" algn="ctr" rtl="0">
              <a:lnSpc>
                <a:spcPct val="100000"/>
              </a:lnSpc>
              <a:spcBef>
                <a:spcPts val="0"/>
              </a:spcBef>
              <a:spcAft>
                <a:spcPts val="0"/>
              </a:spcAft>
              <a:buClr>
                <a:srgbClr val="FFFFFF"/>
              </a:buClr>
              <a:buSzPts val="4000"/>
              <a:buFont typeface="Gill Sans"/>
              <a:buNone/>
            </a:pPr>
            <a:r>
              <a:rPr lang="en-US" sz="4000" b="1" i="0" u="none" strike="noStrike" cap="none" dirty="0">
                <a:solidFill>
                  <a:srgbClr val="FFFFFF"/>
                </a:solidFill>
                <a:latin typeface="Gill Sans"/>
                <a:ea typeface="Gill Sans"/>
                <a:cs typeface="Gill Sans"/>
                <a:sym typeface="Gill Sans"/>
              </a:rPr>
              <a:t>COLLABORER</a:t>
            </a:r>
            <a:endParaRPr sz="2800" b="0" i="1" u="none" strike="noStrike" cap="none" dirty="0">
              <a:solidFill>
                <a:srgbClr val="FFFFFF"/>
              </a:solidFill>
              <a:latin typeface="Gill Sans"/>
              <a:ea typeface="Gill Sans"/>
              <a:cs typeface="Gill Sans"/>
              <a:sym typeface="Gill Sans"/>
            </a:endParaRPr>
          </a:p>
        </p:txBody>
      </p:sp>
      <p:sp>
        <p:nvSpPr>
          <p:cNvPr id="741" name="Google Shape;741;p15"/>
          <p:cNvSpPr txBox="1"/>
          <p:nvPr/>
        </p:nvSpPr>
        <p:spPr>
          <a:xfrm>
            <a:off x="16424982" y="10064513"/>
            <a:ext cx="8491600" cy="1277273"/>
          </a:xfrm>
          <a:prstGeom prst="rect">
            <a:avLst/>
          </a:prstGeom>
          <a:noFill/>
          <a:ln>
            <a:noFill/>
          </a:ln>
        </p:spPr>
        <p:txBody>
          <a:bodyPr spcFirstLastPara="1" wrap="square" lIns="91425" tIns="0" rIns="91425" bIns="45700" anchor="t" anchorCtr="0">
            <a:spAutoFit/>
          </a:bodyPr>
          <a:lstStyle/>
          <a:p>
            <a:pPr marL="0" marR="0" lvl="0" indent="0" algn="ctr" rtl="0">
              <a:lnSpc>
                <a:spcPct val="100000"/>
              </a:lnSpc>
              <a:spcBef>
                <a:spcPts val="0"/>
              </a:spcBef>
              <a:spcAft>
                <a:spcPts val="0"/>
              </a:spcAft>
              <a:buClr>
                <a:srgbClr val="FFFFFF"/>
              </a:buClr>
              <a:buSzPts val="4000"/>
              <a:buFont typeface="Gill Sans"/>
              <a:buNone/>
            </a:pPr>
            <a:r>
              <a:rPr lang="en-US" sz="4000" b="1" i="0" u="none" strike="noStrike" cap="none" dirty="0">
                <a:solidFill>
                  <a:srgbClr val="FFFFFF"/>
                </a:solidFill>
                <a:latin typeface="Gill Sans"/>
                <a:ea typeface="Gill Sans"/>
                <a:cs typeface="Gill Sans"/>
                <a:sym typeface="Gill Sans"/>
              </a:rPr>
              <a:t>COMMUNIQUER LES RÉSULTATS</a:t>
            </a:r>
            <a:endParaRPr sz="2800" b="0" i="1" u="none" strike="noStrike" cap="none" dirty="0">
              <a:solidFill>
                <a:srgbClr val="FFFFFF"/>
              </a:solidFill>
              <a:latin typeface="Gill Sans"/>
              <a:ea typeface="Gill Sans"/>
              <a:cs typeface="Gill Sans"/>
              <a:sym typeface="Gill Sans"/>
            </a:endParaRPr>
          </a:p>
        </p:txBody>
      </p:sp>
      <p:sp>
        <p:nvSpPr>
          <p:cNvPr id="742" name="Google Shape;742;p15"/>
          <p:cNvSpPr txBox="1"/>
          <p:nvPr/>
        </p:nvSpPr>
        <p:spPr>
          <a:xfrm>
            <a:off x="16771450" y="12754251"/>
            <a:ext cx="8491599" cy="477054"/>
          </a:xfrm>
          <a:prstGeom prst="rect">
            <a:avLst/>
          </a:prstGeom>
          <a:noFill/>
          <a:ln>
            <a:noFill/>
          </a:ln>
        </p:spPr>
        <p:txBody>
          <a:bodyPr spcFirstLastPara="1" wrap="square" lIns="91425" tIns="0" rIns="91425" bIns="45700" anchor="t" anchorCtr="0">
            <a:spAutoFit/>
          </a:bodyPr>
          <a:lstStyle/>
          <a:p>
            <a:pPr marL="0" marR="0" lvl="0" indent="0" algn="l" rtl="0">
              <a:lnSpc>
                <a:spcPct val="100000"/>
              </a:lnSpc>
              <a:spcBef>
                <a:spcPts val="0"/>
              </a:spcBef>
              <a:spcAft>
                <a:spcPts val="0"/>
              </a:spcAft>
              <a:buClr>
                <a:srgbClr val="191919"/>
              </a:buClr>
              <a:buSzPts val="2800"/>
              <a:buFont typeface="Gill Sans"/>
              <a:buNone/>
            </a:pPr>
            <a:r>
              <a:rPr lang="en-US" sz="2800" b="0" i="1" u="none" strike="noStrike" cap="none" dirty="0">
                <a:solidFill>
                  <a:srgbClr val="191919"/>
                </a:solidFill>
                <a:latin typeface="Gill Sans"/>
                <a:ea typeface="Gill Sans"/>
                <a:cs typeface="Gill Sans"/>
                <a:sym typeface="Gill Sans"/>
              </a:rPr>
              <a:t>Adapté du diagramme de mise à l'échelle de PATH</a:t>
            </a:r>
            <a:endParaRPr sz="2800" b="0" i="1" u="none" strike="noStrike" cap="none" dirty="0">
              <a:solidFill>
                <a:srgbClr val="191919"/>
              </a:solidFill>
              <a:latin typeface="Gill Sans"/>
              <a:ea typeface="Gill Sans"/>
              <a:cs typeface="Gill Sans"/>
              <a:sym typeface="Gill Sans"/>
            </a:endParaRPr>
          </a:p>
        </p:txBody>
      </p:sp>
      <p:sp>
        <p:nvSpPr>
          <p:cNvPr id="743" name="Google Shape;743;p15"/>
          <p:cNvSpPr/>
          <p:nvPr/>
        </p:nvSpPr>
        <p:spPr>
          <a:xfrm>
            <a:off x="1172806" y="743245"/>
            <a:ext cx="13180503" cy="45243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E2C22"/>
              </a:buClr>
              <a:buSzPts val="7200"/>
              <a:buFont typeface="Gill Sans"/>
              <a:buNone/>
            </a:pPr>
            <a:r>
              <a:rPr lang="en-US" sz="7200" b="1" i="0" u="none" strike="noStrike" cap="none" dirty="0">
                <a:solidFill>
                  <a:srgbClr val="2E2C22"/>
                </a:solidFill>
                <a:latin typeface="Gill Sans"/>
                <a:ea typeface="Gill Sans"/>
                <a:cs typeface="Gill Sans"/>
                <a:sym typeface="Gill Sans"/>
              </a:rPr>
              <a:t>Une vue de la mise à l'échelle dans le temps : un processus multi-organisationnel et pluriannuel</a:t>
            </a:r>
            <a:endParaRPr sz="6600" b="1" i="0" u="none" strike="noStrike" cap="none" dirty="0">
              <a:solidFill>
                <a:srgbClr val="2EC3C6"/>
              </a:solidFill>
              <a:latin typeface="Gill Sans"/>
              <a:ea typeface="Gill Sans"/>
              <a:cs typeface="Gill Sans"/>
              <a:sym typeface="Gill Sans"/>
            </a:endParaRPr>
          </a:p>
        </p:txBody>
      </p:sp>
      <p:sp>
        <p:nvSpPr>
          <p:cNvPr id="744" name="Google Shape;744;p15"/>
          <p:cNvSpPr/>
          <p:nvPr/>
        </p:nvSpPr>
        <p:spPr>
          <a:xfrm>
            <a:off x="228600" y="11410704"/>
            <a:ext cx="6248400" cy="1798638"/>
          </a:xfrm>
          <a:prstGeom prst="upArrowCallout">
            <a:avLst>
              <a:gd name="adj1" fmla="val 25000"/>
              <a:gd name="adj2" fmla="val 25000"/>
              <a:gd name="adj3" fmla="val 25000"/>
              <a:gd name="adj4" fmla="val 64977"/>
            </a:avLst>
          </a:prstGeom>
          <a:solidFill>
            <a:srgbClr val="29B5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800"/>
              <a:buFont typeface="Gill Sans"/>
              <a:buNone/>
            </a:pPr>
            <a:r>
              <a:rPr lang="en-US" sz="4800" b="0" i="0" u="none" strike="noStrike" cap="none" dirty="0">
                <a:solidFill>
                  <a:srgbClr val="FFFFFF"/>
                </a:solidFill>
                <a:latin typeface="Gill Sans"/>
                <a:ea typeface="Gill Sans"/>
                <a:cs typeface="Gill Sans"/>
                <a:sym typeface="Gill Sans"/>
              </a:rPr>
              <a:t>Où se trouve votre projet ?</a:t>
            </a:r>
            <a:endParaRPr sz="4800" b="0" i="0" u="none" strike="noStrike" cap="none" dirty="0">
              <a:solidFill>
                <a:srgbClr val="FFFFFF"/>
              </a:solidFill>
              <a:latin typeface="Gill Sans"/>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6"/>
          <p:cNvSpPr txBox="1">
            <a:spLocks noGrp="1"/>
          </p:cNvSpPr>
          <p:nvPr>
            <p:ph type="body" idx="1"/>
          </p:nvPr>
        </p:nvSpPr>
        <p:spPr>
          <a:xfrm>
            <a:off x="7349281" y="4962797"/>
            <a:ext cx="15295034" cy="596741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4400"/>
              <a:buNone/>
            </a:pPr>
            <a:r>
              <a:rPr lang="en-US" sz="4800" b="1" dirty="0"/>
              <a:t>Objectifs principaux </a:t>
            </a:r>
            <a:endParaRPr dirty="0"/>
          </a:p>
          <a:p>
            <a:pPr marL="0" lvl="0" indent="0" algn="l" rtl="0">
              <a:lnSpc>
                <a:spcPct val="100000"/>
              </a:lnSpc>
              <a:spcBef>
                <a:spcPts val="1200"/>
              </a:spcBef>
              <a:spcAft>
                <a:spcPts val="0"/>
              </a:spcAft>
              <a:buSzPts val="4400"/>
              <a:buNone/>
            </a:pPr>
            <a:r>
              <a:rPr lang="en-US" sz="4800" dirty="0"/>
              <a:t>1. Impliquer les hommes dans la promotion de la santé reproductive (SR).</a:t>
            </a:r>
            <a:endParaRPr dirty="0"/>
          </a:p>
          <a:p>
            <a:pPr marL="0" lvl="0" indent="0" algn="l" rtl="0">
              <a:lnSpc>
                <a:spcPct val="100000"/>
              </a:lnSpc>
              <a:spcBef>
                <a:spcPts val="1200"/>
              </a:spcBef>
              <a:spcAft>
                <a:spcPts val="1200"/>
              </a:spcAft>
              <a:buSzPts val="4400"/>
              <a:buNone/>
            </a:pPr>
            <a:r>
              <a:rPr lang="en-US" sz="4800" dirty="0"/>
              <a:t>2. Promouvoir le changement de comportement des hommes au niveau de la communauté.</a:t>
            </a:r>
            <a:endParaRPr sz="4800" dirty="0"/>
          </a:p>
        </p:txBody>
      </p:sp>
      <p:pic>
        <p:nvPicPr>
          <p:cNvPr id="751" name="Google Shape;751;p16" descr="A group of people sitting on the ground&#10;&#10;Description automatically generated with low confidence"/>
          <p:cNvPicPr preferRelativeResize="0">
            <a:picLocks noGrp="1"/>
          </p:cNvPicPr>
          <p:nvPr>
            <p:ph type="pic" idx="2"/>
          </p:nvPr>
        </p:nvPicPr>
        <p:blipFill rotWithShape="1">
          <a:blip r:embed="rId3">
            <a:alphaModFix/>
          </a:blip>
          <a:srcRect l="-8412" r="33224"/>
          <a:stretch/>
        </p:blipFill>
        <p:spPr>
          <a:xfrm>
            <a:off x="-3058370" y="2227264"/>
            <a:ext cx="9263064" cy="9261476"/>
          </a:xfrm>
          <a:prstGeom prst="ellipse">
            <a:avLst/>
          </a:prstGeom>
          <a:noFill/>
          <a:ln>
            <a:noFill/>
          </a:ln>
        </p:spPr>
      </p:pic>
      <p:sp>
        <p:nvSpPr>
          <p:cNvPr id="752" name="Google Shape;752;p16"/>
          <p:cNvSpPr txBox="1"/>
          <p:nvPr/>
        </p:nvSpPr>
        <p:spPr>
          <a:xfrm>
            <a:off x="193431" y="13144453"/>
            <a:ext cx="6214047" cy="30777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C4C7CB"/>
              </a:buClr>
              <a:buSzPts val="1400"/>
              <a:buFont typeface="Gill Sans"/>
              <a:buNone/>
            </a:pPr>
            <a:r>
              <a:rPr lang="en-US" sz="1400" b="0" i="0" u="none" strike="noStrike" cap="none" dirty="0">
                <a:solidFill>
                  <a:srgbClr val="C4C7CB"/>
                </a:solidFill>
                <a:latin typeface="Gill Sans"/>
                <a:ea typeface="Gill Sans"/>
                <a:cs typeface="Gill Sans"/>
                <a:sym typeface="Gill Sans"/>
              </a:rPr>
              <a:t>Photo credit: Institute for Reproductive Health</a:t>
            </a:r>
            <a:endParaRPr dirty="0"/>
          </a:p>
        </p:txBody>
      </p:sp>
      <p:sp>
        <p:nvSpPr>
          <p:cNvPr id="753" name="Google Shape;753;p16"/>
          <p:cNvSpPr txBox="1"/>
          <p:nvPr/>
        </p:nvSpPr>
        <p:spPr>
          <a:xfrm>
            <a:off x="7349281" y="1779606"/>
            <a:ext cx="16804260" cy="21768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E2C22"/>
              </a:buClr>
              <a:buSzPts val="10000"/>
              <a:buFont typeface="Gill Sans"/>
              <a:buNone/>
            </a:pPr>
            <a:r>
              <a:rPr lang="en-US" sz="10000" b="1" i="0" u="none" strike="noStrike" cap="none" dirty="0">
                <a:solidFill>
                  <a:srgbClr val="2E2C22"/>
                </a:solidFill>
                <a:latin typeface="Gill Sans"/>
                <a:ea typeface="Gill Sans"/>
                <a:cs typeface="Gill Sans"/>
                <a:sym typeface="Gill Sans"/>
              </a:rPr>
              <a:t>C’est quoi les écoles des maris ?</a:t>
            </a:r>
            <a:endParaRPr sz="10000" b="1" i="0" u="none" strike="noStrike" cap="none" dirty="0">
              <a:solidFill>
                <a:srgbClr val="2E2C22"/>
              </a:solidFill>
              <a:latin typeface="Gill Sans"/>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17"/>
          <p:cNvSpPr txBox="1">
            <a:spLocks noGrp="1"/>
          </p:cNvSpPr>
          <p:nvPr>
            <p:ph type="title"/>
          </p:nvPr>
        </p:nvSpPr>
        <p:spPr>
          <a:xfrm>
            <a:off x="7349281" y="1779606"/>
            <a:ext cx="16804260" cy="21768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0000"/>
              <a:buNone/>
            </a:pPr>
            <a:r>
              <a:rPr lang="en-US" dirty="0"/>
              <a:t>C’est quoi les écoles des maris ?</a:t>
            </a:r>
            <a:br>
              <a:rPr lang="en-US" dirty="0"/>
            </a:br>
            <a:br>
              <a:rPr lang="en-US" dirty="0"/>
            </a:br>
            <a:endParaRPr dirty="0"/>
          </a:p>
        </p:txBody>
      </p:sp>
      <p:sp>
        <p:nvSpPr>
          <p:cNvPr id="760" name="Google Shape;760;p17"/>
          <p:cNvSpPr txBox="1">
            <a:spLocks noGrp="1"/>
          </p:cNvSpPr>
          <p:nvPr>
            <p:ph type="body" idx="1"/>
          </p:nvPr>
        </p:nvSpPr>
        <p:spPr>
          <a:xfrm>
            <a:off x="7349067" y="4940494"/>
            <a:ext cx="15295034" cy="5967412"/>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2E2C22"/>
              </a:buClr>
              <a:buSzPts val="4400"/>
              <a:buNone/>
            </a:pPr>
            <a:r>
              <a:rPr lang="en-US" b="1" dirty="0"/>
              <a:t>Contexte</a:t>
            </a:r>
            <a:endParaRPr b="1" dirty="0"/>
          </a:p>
          <a:p>
            <a:pPr marL="457200" lvl="0" indent="-457200" algn="l" rtl="0">
              <a:lnSpc>
                <a:spcPct val="110000"/>
              </a:lnSpc>
              <a:spcBef>
                <a:spcPts val="1200"/>
              </a:spcBef>
              <a:spcAft>
                <a:spcPts val="0"/>
              </a:spcAft>
              <a:buClr>
                <a:srgbClr val="2E2C22"/>
              </a:buClr>
              <a:buSzPts val="4400"/>
              <a:buFont typeface="Arial"/>
              <a:buChar char="•"/>
            </a:pPr>
            <a:r>
              <a:rPr lang="en-US" dirty="0"/>
              <a:t>Sont basées sur l'adhésion volontaire et la participation communautaire pour faire des hommes des acteurs directs du développement.</a:t>
            </a:r>
            <a:endParaRPr dirty="0"/>
          </a:p>
          <a:p>
            <a:pPr marL="457200" lvl="0" indent="-457200" algn="l" rtl="0">
              <a:lnSpc>
                <a:spcPct val="110000"/>
              </a:lnSpc>
              <a:spcBef>
                <a:spcPts val="1200"/>
              </a:spcBef>
              <a:spcAft>
                <a:spcPts val="0"/>
              </a:spcAft>
              <a:buClr>
                <a:srgbClr val="2E2C22"/>
              </a:buClr>
              <a:buSzPts val="4400"/>
              <a:buFont typeface="Arial"/>
              <a:buChar char="•"/>
            </a:pPr>
            <a:r>
              <a:rPr lang="en-US" dirty="0"/>
              <a:t>Offrent un espace de discussion, de décision et d'action.</a:t>
            </a:r>
            <a:endParaRPr dirty="0"/>
          </a:p>
          <a:p>
            <a:pPr marL="457200" lvl="0" indent="-457200" algn="l" rtl="0">
              <a:lnSpc>
                <a:spcPct val="110000"/>
              </a:lnSpc>
              <a:spcBef>
                <a:spcPts val="1200"/>
              </a:spcBef>
              <a:spcAft>
                <a:spcPts val="0"/>
              </a:spcAft>
              <a:buClr>
                <a:srgbClr val="2E2C22"/>
              </a:buClr>
              <a:buSzPts val="4400"/>
              <a:buFont typeface="Arial"/>
              <a:buChar char="•"/>
            </a:pPr>
            <a:r>
              <a:rPr lang="en-US" dirty="0"/>
              <a:t>Analysent et discutent des obstacles à la santé reproductive pour trouver des réponses adaptées aux contextes locaux.</a:t>
            </a:r>
            <a:endParaRPr dirty="0"/>
          </a:p>
          <a:p>
            <a:pPr marL="457200" lvl="0" indent="-457200" algn="l" rtl="0">
              <a:lnSpc>
                <a:spcPct val="110000"/>
              </a:lnSpc>
              <a:spcBef>
                <a:spcPts val="1200"/>
              </a:spcBef>
              <a:spcAft>
                <a:spcPts val="0"/>
              </a:spcAft>
              <a:buClr>
                <a:srgbClr val="2E2C22"/>
              </a:buClr>
              <a:buSzPts val="4400"/>
              <a:buFont typeface="Arial"/>
              <a:buChar char="•"/>
            </a:pPr>
            <a:r>
              <a:rPr lang="en-US" dirty="0"/>
              <a:t>Renforcent et impliquent les maris en tant qu'acteurs directs du développement de leur communauté.</a:t>
            </a:r>
            <a:endParaRPr dirty="0"/>
          </a:p>
          <a:p>
            <a:pPr marL="457200" lvl="0" indent="-457200" algn="l" rtl="0">
              <a:lnSpc>
                <a:spcPct val="110000"/>
              </a:lnSpc>
              <a:spcBef>
                <a:spcPts val="1200"/>
              </a:spcBef>
              <a:spcAft>
                <a:spcPts val="0"/>
              </a:spcAft>
              <a:buClr>
                <a:srgbClr val="2E2C22"/>
              </a:buClr>
              <a:buSzPts val="4400"/>
              <a:buFont typeface="Arial"/>
              <a:buChar char="•"/>
            </a:pPr>
            <a:r>
              <a:rPr lang="en-US" dirty="0"/>
              <a:t>Tous les membres sont égaux.</a:t>
            </a:r>
            <a:endParaRPr dirty="0"/>
          </a:p>
          <a:p>
            <a:pPr marL="457200" lvl="0" indent="-177800" algn="l" rtl="0">
              <a:lnSpc>
                <a:spcPct val="110000"/>
              </a:lnSpc>
              <a:spcBef>
                <a:spcPts val="1200"/>
              </a:spcBef>
              <a:spcAft>
                <a:spcPts val="0"/>
              </a:spcAft>
              <a:buClr>
                <a:srgbClr val="2E2C22"/>
              </a:buClr>
              <a:buSzPts val="4400"/>
              <a:buNone/>
            </a:pPr>
            <a:endParaRPr dirty="0"/>
          </a:p>
        </p:txBody>
      </p:sp>
      <p:sp>
        <p:nvSpPr>
          <p:cNvPr id="761" name="Google Shape;761;p17"/>
          <p:cNvSpPr txBox="1"/>
          <p:nvPr/>
        </p:nvSpPr>
        <p:spPr>
          <a:xfrm>
            <a:off x="193431" y="13144453"/>
            <a:ext cx="6214047" cy="30777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C3C3C3"/>
              </a:buClr>
              <a:buSzPts val="1400"/>
              <a:buFont typeface="Gill Sans"/>
              <a:buNone/>
            </a:pPr>
            <a:r>
              <a:rPr lang="en-US" sz="1400" b="0" i="0" u="none" strike="noStrike" cap="none" dirty="0">
                <a:solidFill>
                  <a:srgbClr val="C3C3C3"/>
                </a:solidFill>
                <a:latin typeface="Gill Sans"/>
                <a:ea typeface="Gill Sans"/>
                <a:cs typeface="Gill Sans"/>
                <a:sym typeface="Gill Sans"/>
              </a:rPr>
              <a:t>Photo credit: Institute for Reproductive Health</a:t>
            </a:r>
            <a:endParaRPr dirty="0"/>
          </a:p>
        </p:txBody>
      </p:sp>
      <p:pic>
        <p:nvPicPr>
          <p:cNvPr id="762" name="Google Shape;762;p17" descr="A group of people sitting on the ground&#10;&#10;Description automatically generated with low confidence"/>
          <p:cNvPicPr preferRelativeResize="0">
            <a:picLocks noGrp="1"/>
          </p:cNvPicPr>
          <p:nvPr>
            <p:ph type="pic" idx="2"/>
          </p:nvPr>
        </p:nvPicPr>
        <p:blipFill rotWithShape="1">
          <a:blip r:embed="rId3">
            <a:alphaModFix/>
          </a:blip>
          <a:srcRect l="-8412" r="33224"/>
          <a:stretch/>
        </p:blipFill>
        <p:spPr>
          <a:xfrm>
            <a:off x="-3058370" y="2227264"/>
            <a:ext cx="9263064" cy="9261476"/>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18"/>
          <p:cNvSpPr txBox="1"/>
          <p:nvPr/>
        </p:nvSpPr>
        <p:spPr>
          <a:xfrm>
            <a:off x="735635" y="790621"/>
            <a:ext cx="13500171"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Gill Sans"/>
              <a:buNone/>
            </a:pPr>
            <a:r>
              <a:rPr lang="en-US" sz="5400" b="1" i="0" u="none" strike="noStrike" cap="none" dirty="0">
                <a:solidFill>
                  <a:srgbClr val="000000"/>
                </a:solidFill>
                <a:latin typeface="Gill Sans"/>
                <a:ea typeface="Gill Sans"/>
                <a:cs typeface="Gill Sans"/>
                <a:sym typeface="Gill Sans"/>
              </a:rPr>
              <a:t>Parcours de mise à l'échelle - Écoles des maris (2007-2017)</a:t>
            </a:r>
            <a:endParaRPr sz="5400" b="1" i="0" u="none" strike="noStrike" cap="none" dirty="0">
              <a:solidFill>
                <a:srgbClr val="000000"/>
              </a:solidFill>
              <a:latin typeface="Gill Sans"/>
              <a:ea typeface="Gill Sans"/>
              <a:cs typeface="Gill Sans"/>
              <a:sym typeface="Gill Sans"/>
            </a:endParaRPr>
          </a:p>
        </p:txBody>
      </p:sp>
      <p:pic>
        <p:nvPicPr>
          <p:cNvPr id="768" name="Google Shape;768;p18"/>
          <p:cNvPicPr preferRelativeResize="0"/>
          <p:nvPr/>
        </p:nvPicPr>
        <p:blipFill rotWithShape="1">
          <a:blip r:embed="rId3">
            <a:alphaModFix/>
          </a:blip>
          <a:srcRect/>
          <a:stretch/>
        </p:blipFill>
        <p:spPr>
          <a:xfrm>
            <a:off x="735635" y="2995903"/>
            <a:ext cx="22397421" cy="103028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EC3C6"/>
        </a:solidFill>
        <a:effectLst/>
      </p:bgPr>
    </p:bg>
    <p:spTree>
      <p:nvGrpSpPr>
        <p:cNvPr id="1" name="Shape 772"/>
        <p:cNvGrpSpPr/>
        <p:nvPr/>
      </p:nvGrpSpPr>
      <p:grpSpPr>
        <a:xfrm>
          <a:off x="0" y="0"/>
          <a:ext cx="0" cy="0"/>
          <a:chOff x="0" y="0"/>
          <a:chExt cx="0" cy="0"/>
        </a:xfrm>
      </p:grpSpPr>
      <p:sp>
        <p:nvSpPr>
          <p:cNvPr id="773" name="Google Shape;773;p19"/>
          <p:cNvSpPr txBox="1">
            <a:spLocks noGrp="1"/>
          </p:cNvSpPr>
          <p:nvPr>
            <p:ph type="title"/>
          </p:nvPr>
        </p:nvSpPr>
        <p:spPr>
          <a:xfrm>
            <a:off x="3189733" y="5286982"/>
            <a:ext cx="18004534" cy="217683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0000"/>
              <a:buNone/>
            </a:pPr>
            <a:r>
              <a:rPr lang="en-US" dirty="0"/>
              <a:t>Considérations pour la planification du processus de mise à l'échelle</a:t>
            </a:r>
            <a:endParaRPr dirty="0"/>
          </a:p>
        </p:txBody>
      </p:sp>
      <p:sp>
        <p:nvSpPr>
          <p:cNvPr id="774" name="Google Shape;774;p19"/>
          <p:cNvSpPr txBox="1">
            <a:spLocks noGrp="1"/>
          </p:cNvSpPr>
          <p:nvPr>
            <p:ph type="body" idx="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Clr>
                <a:srgbClr val="FFFEFF"/>
              </a:buClr>
              <a:buSzPts val="2400"/>
              <a:buFont typeface="Gill Sans"/>
              <a:buNone/>
            </a:pPr>
            <a:r>
              <a:rPr lang="en-US" dirty="0"/>
              <a:t>SECTION 2</a:t>
            </a:r>
            <a:endParaRPr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4">
                                            <p:txEl>
                                              <p:pRg st="0" end="0"/>
                                            </p:txEl>
                                          </p:spTgt>
                                        </p:tgtEl>
                                        <p:attrNameLst>
                                          <p:attrName>style.visibility</p:attrName>
                                        </p:attrNameLst>
                                      </p:cBhvr>
                                      <p:to>
                                        <p:strVal val="visible"/>
                                      </p:to>
                                    </p:set>
                                    <p:animEffect transition="in" filter="fade">
                                      <p:cBhvr>
                                        <p:cTn id="7" dur="500"/>
                                        <p:tgtEl>
                                          <p:spTgt spid="77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73"/>
                                        </p:tgtEl>
                                        <p:attrNameLst>
                                          <p:attrName>style.visibility</p:attrName>
                                        </p:attrNameLst>
                                      </p:cBhvr>
                                      <p:to>
                                        <p:strVal val="visible"/>
                                      </p:to>
                                    </p:set>
                                    <p:animEffect transition="in" filter="fade">
                                      <p:cBhvr>
                                        <p:cTn id="10" dur="500"/>
                                        <p:tgtEl>
                                          <p:spTgt spid="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2"/>
          <p:cNvSpPr txBox="1"/>
          <p:nvPr/>
        </p:nvSpPr>
        <p:spPr>
          <a:xfrm>
            <a:off x="3598215" y="3393972"/>
            <a:ext cx="19479498" cy="1595283"/>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2E2C22"/>
              </a:buClr>
              <a:buSzPts val="10000"/>
              <a:buFont typeface="Gill Sans"/>
              <a:buNone/>
            </a:pPr>
            <a:r>
              <a:rPr lang="en-US" sz="10000" b="1" i="0" u="none" strike="noStrike" cap="none" dirty="0">
                <a:solidFill>
                  <a:srgbClr val="2E2C22"/>
                </a:solidFill>
                <a:latin typeface="Gill Sans"/>
                <a:ea typeface="Gill Sans"/>
                <a:cs typeface="Gill Sans"/>
                <a:sym typeface="Gill Sans"/>
              </a:rPr>
              <a:t>Objectifs généraux du cours</a:t>
            </a:r>
            <a:endParaRPr dirty="0"/>
          </a:p>
        </p:txBody>
      </p:sp>
      <p:sp>
        <p:nvSpPr>
          <p:cNvPr id="564" name="Google Shape;564;p2"/>
          <p:cNvSpPr txBox="1"/>
          <p:nvPr/>
        </p:nvSpPr>
        <p:spPr>
          <a:xfrm>
            <a:off x="1306286" y="5062383"/>
            <a:ext cx="21771427" cy="6924624"/>
          </a:xfrm>
          <a:prstGeom prst="rect">
            <a:avLst/>
          </a:prstGeom>
          <a:noFill/>
          <a:ln>
            <a:noFill/>
          </a:ln>
        </p:spPr>
        <p:txBody>
          <a:bodyPr spcFirstLastPara="1" wrap="square" lIns="91425" tIns="45700" rIns="91425" bIns="45700" anchor="t" anchorCtr="0">
            <a:noAutofit/>
          </a:bodyPr>
          <a:lstStyle/>
          <a:p>
            <a:pPr marL="742950" marR="0" lvl="0" indent="-742950" algn="l" rtl="0">
              <a:lnSpc>
                <a:spcPct val="100000"/>
              </a:lnSpc>
              <a:spcBef>
                <a:spcPts val="0"/>
              </a:spcBef>
              <a:spcAft>
                <a:spcPts val="0"/>
              </a:spcAft>
              <a:buClr>
                <a:srgbClr val="2E2C22"/>
              </a:buClr>
              <a:buSzPts val="4400"/>
              <a:buFont typeface="Arial"/>
              <a:buChar char="•"/>
            </a:pPr>
            <a:r>
              <a:rPr lang="en-US" sz="4400" b="0" i="0" u="none" strike="noStrike" cap="none" dirty="0">
                <a:solidFill>
                  <a:srgbClr val="2E2C22"/>
                </a:solidFill>
                <a:latin typeface="Gill Sans"/>
                <a:ea typeface="Gill Sans"/>
                <a:cs typeface="Gill Sans"/>
                <a:sym typeface="Gill Sans"/>
              </a:rPr>
              <a:t>Discuter et explorer les progrès dans la programmation des normes sociales, la relation entre les interventions de changement de normes et les efforts de changement de comportement, et leur rôle dans la programmation de la santé et d'autres secteurs.</a:t>
            </a:r>
            <a:endParaRPr dirty="0"/>
          </a:p>
          <a:p>
            <a:pPr marL="742950" marR="0" lvl="0" indent="-742950" algn="l" rtl="0">
              <a:lnSpc>
                <a:spcPct val="100000"/>
              </a:lnSpc>
              <a:spcBef>
                <a:spcPts val="1800"/>
              </a:spcBef>
              <a:spcAft>
                <a:spcPts val="0"/>
              </a:spcAft>
              <a:buClr>
                <a:srgbClr val="2E2C22"/>
              </a:buClr>
              <a:buSzPts val="4400"/>
              <a:buFont typeface="Arial"/>
              <a:buChar char="•"/>
            </a:pPr>
            <a:r>
              <a:rPr lang="en-US" sz="4400" b="0" i="0" u="none" strike="noStrike" cap="none" dirty="0">
                <a:solidFill>
                  <a:srgbClr val="2E2C22"/>
                </a:solidFill>
                <a:latin typeface="Gill Sans"/>
                <a:ea typeface="Gill Sans"/>
                <a:cs typeface="Gill Sans"/>
                <a:sym typeface="Gill Sans"/>
              </a:rPr>
              <a:t>Partager les défis et les solutions en matière de conception, de mise en œuvre et d'évaluation des projets communautaires de CSC qui s'engagent pour le changement normatif, les développent ou prévoient de les développer.</a:t>
            </a:r>
            <a:endParaRPr dirty="0"/>
          </a:p>
          <a:p>
            <a:pPr marL="742950" marR="0" lvl="0" indent="-742950" algn="l" rtl="0">
              <a:lnSpc>
                <a:spcPct val="100000"/>
              </a:lnSpc>
              <a:spcBef>
                <a:spcPts val="1800"/>
              </a:spcBef>
              <a:spcAft>
                <a:spcPts val="0"/>
              </a:spcAft>
              <a:buClr>
                <a:srgbClr val="2E2C22"/>
              </a:buClr>
              <a:buSzPts val="4400"/>
              <a:buFont typeface="Arial"/>
              <a:buChar char="•"/>
            </a:pPr>
            <a:r>
              <a:rPr lang="en-US" sz="4400" b="0" i="0" u="none" strike="noStrike" cap="none" dirty="0">
                <a:solidFill>
                  <a:srgbClr val="2E2C22"/>
                </a:solidFill>
                <a:latin typeface="Gill Sans"/>
                <a:ea typeface="Gill Sans"/>
                <a:cs typeface="Gill Sans"/>
                <a:sym typeface="Gill Sans"/>
              </a:rPr>
              <a:t>Explorer les prochaines étapes pour approfondir l'apprentissage collectif de ces interventions prometteuses à l'échelle mondiale.</a:t>
            </a:r>
            <a:endParaRPr sz="4400" b="0" i="0" u="none" strike="noStrike" cap="none" dirty="0">
              <a:solidFill>
                <a:srgbClr val="2E2C22"/>
              </a:solidFill>
              <a:latin typeface="Gill Sans"/>
              <a:ea typeface="Gill Sans"/>
              <a:cs typeface="Gill Sans"/>
              <a:sym typeface="Gill Sans"/>
            </a:endParaRPr>
          </a:p>
          <a:p>
            <a:pPr marL="742950" marR="0" lvl="0" indent="-463550" algn="l" rtl="0">
              <a:lnSpc>
                <a:spcPct val="100000"/>
              </a:lnSpc>
              <a:spcBef>
                <a:spcPts val="1800"/>
              </a:spcBef>
              <a:spcAft>
                <a:spcPts val="0"/>
              </a:spcAft>
              <a:buClr>
                <a:srgbClr val="515257"/>
              </a:buClr>
              <a:buSzPts val="4400"/>
              <a:buFont typeface="Arial"/>
              <a:buNone/>
            </a:pPr>
            <a:endParaRPr sz="4400" b="0" i="0" u="none" strike="noStrike" cap="none" dirty="0">
              <a:solidFill>
                <a:srgbClr val="2E2C22"/>
              </a:solidFill>
              <a:latin typeface="Gill Sans"/>
              <a:ea typeface="Gill Sans"/>
              <a:cs typeface="Gill Sans"/>
              <a:sym typeface="Gill Sans"/>
            </a:endParaRPr>
          </a:p>
        </p:txBody>
      </p:sp>
      <p:sp>
        <p:nvSpPr>
          <p:cNvPr id="565" name="Google Shape;565;p2"/>
          <p:cNvSpPr txBox="1"/>
          <p:nvPr/>
        </p:nvSpPr>
        <p:spPr>
          <a:xfrm>
            <a:off x="3482715" y="1918548"/>
            <a:ext cx="17418570" cy="90392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a:ea typeface="Gill Sans"/>
                <a:cs typeface="Gill Sans"/>
                <a:sym typeface="Gill Sans"/>
              </a:rPr>
              <a:t>Faire évoluer les normes sociales dans le cadre du CSC</a:t>
            </a:r>
            <a:endParaRPr dirty="0"/>
          </a:p>
        </p:txBody>
      </p:sp>
      <p:cxnSp>
        <p:nvCxnSpPr>
          <p:cNvPr id="566" name="Google Shape;566;p2"/>
          <p:cNvCxnSpPr/>
          <p:nvPr/>
        </p:nvCxnSpPr>
        <p:spPr>
          <a:xfrm rot="10800000" flipH="1">
            <a:off x="9842500" y="2895598"/>
            <a:ext cx="4718050" cy="1"/>
          </a:xfrm>
          <a:prstGeom prst="straightConnector1">
            <a:avLst/>
          </a:prstGeom>
          <a:noFill/>
          <a:ln w="28575" cap="flat" cmpd="sng">
            <a:solidFill>
              <a:srgbClr val="2EC3C5"/>
            </a:solidFill>
            <a:prstDash val="solid"/>
            <a:miter lim="4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20"/>
          <p:cNvSpPr txBox="1">
            <a:spLocks noGrp="1"/>
          </p:cNvSpPr>
          <p:nvPr>
            <p:ph type="body" idx="1"/>
          </p:nvPr>
        </p:nvSpPr>
        <p:spPr>
          <a:xfrm>
            <a:off x="1702593" y="10467975"/>
            <a:ext cx="20743069" cy="2414588"/>
          </a:xfrm>
          <a:prstGeom prst="rect">
            <a:avLst/>
          </a:prstGeom>
          <a:solidFill>
            <a:srgbClr val="2EC3C6"/>
          </a:solidFill>
          <a:ln>
            <a:noFill/>
          </a:ln>
        </p:spPr>
        <p:txBody>
          <a:bodyPr spcFirstLastPara="1" wrap="square" lIns="91425" tIns="45700" rIns="91425" bIns="45700" anchor="ctr" anchorCtr="0">
            <a:normAutofit lnSpcReduction="10000"/>
          </a:bodyPr>
          <a:lstStyle/>
          <a:p>
            <a:pPr marL="0" marR="0" lvl="0" indent="0" algn="ctr" rtl="0">
              <a:lnSpc>
                <a:spcPct val="100000"/>
              </a:lnSpc>
              <a:spcBef>
                <a:spcPts val="0"/>
              </a:spcBef>
              <a:spcAft>
                <a:spcPts val="0"/>
              </a:spcAft>
              <a:buClr>
                <a:srgbClr val="FFFFFF"/>
              </a:buClr>
              <a:buSzPts val="5400"/>
              <a:buFont typeface="Gill Sans"/>
              <a:buNone/>
            </a:pPr>
            <a:r>
              <a:rPr lang="en-US" sz="5400" b="1" i="0" u="none" strike="noStrike" cap="none" dirty="0">
                <a:solidFill>
                  <a:srgbClr val="FFFFFF"/>
                </a:solidFill>
                <a:latin typeface="Gill Sans"/>
                <a:ea typeface="Gill Sans"/>
                <a:cs typeface="Gill Sans"/>
                <a:sym typeface="Gill Sans"/>
              </a:rPr>
              <a:t>ÉLÉMENTS COMMUNS : </a:t>
            </a:r>
            <a:endParaRPr dirty="0"/>
          </a:p>
          <a:p>
            <a:pPr marL="0" marR="0" lvl="0" indent="0" algn="ctr" rtl="0">
              <a:lnSpc>
                <a:spcPct val="100000"/>
              </a:lnSpc>
              <a:spcBef>
                <a:spcPts val="0"/>
              </a:spcBef>
              <a:spcAft>
                <a:spcPts val="0"/>
              </a:spcAft>
              <a:buClr>
                <a:srgbClr val="FFFFFF"/>
              </a:buClr>
              <a:buSzPts val="5400"/>
              <a:buFont typeface="Gill Sans"/>
              <a:buNone/>
            </a:pPr>
            <a:r>
              <a:rPr lang="en-US" sz="5400" b="1" i="0" u="none" strike="noStrike" cap="none" dirty="0">
                <a:solidFill>
                  <a:srgbClr val="FFFFFF"/>
                </a:solidFill>
                <a:latin typeface="Gill Sans"/>
                <a:ea typeface="Gill Sans"/>
                <a:cs typeface="Gill Sans"/>
                <a:sym typeface="Gill Sans"/>
              </a:rPr>
              <a:t>Orientation vers les systèmes, durabilité de l'effet, gestion du changement</a:t>
            </a:r>
            <a:endParaRPr sz="5400" b="1" i="0" u="none" strike="noStrike" cap="none" dirty="0">
              <a:solidFill>
                <a:srgbClr val="FFFFFF"/>
              </a:solidFill>
              <a:latin typeface="Gill Sans"/>
              <a:ea typeface="Gill Sans"/>
              <a:cs typeface="Gill Sans"/>
              <a:sym typeface="Gill Sans"/>
            </a:endParaRPr>
          </a:p>
        </p:txBody>
      </p:sp>
      <p:sp>
        <p:nvSpPr>
          <p:cNvPr id="780" name="Google Shape;780;p20"/>
          <p:cNvSpPr txBox="1">
            <a:spLocks noGrp="1"/>
          </p:cNvSpPr>
          <p:nvPr>
            <p:ph type="body" idx="2"/>
          </p:nvPr>
        </p:nvSpPr>
        <p:spPr>
          <a:xfrm>
            <a:off x="12064207" y="5341938"/>
            <a:ext cx="10381566" cy="2133600"/>
          </a:xfrm>
          <a:prstGeom prst="rect">
            <a:avLst/>
          </a:prstGeom>
          <a:noFill/>
          <a:ln w="9525" cap="flat" cmpd="sng">
            <a:solidFill>
              <a:srgbClr val="2EC3C6"/>
            </a:solidFill>
            <a:prstDash val="solid"/>
            <a:round/>
            <a:headEnd type="none" w="sm" len="sm"/>
            <a:tailEnd type="none" w="sm" len="sm"/>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2E2C22"/>
              </a:buClr>
              <a:buSzPts val="4000"/>
              <a:buFont typeface="Gill Sans"/>
              <a:buNone/>
            </a:pPr>
            <a:r>
              <a:rPr lang="en-US" sz="4000" b="1" i="0" u="none" strike="noStrike" cap="none" dirty="0">
                <a:solidFill>
                  <a:srgbClr val="2E2C22"/>
                </a:solidFill>
                <a:latin typeface="Gill Sans"/>
                <a:ea typeface="Gill Sans"/>
                <a:cs typeface="Gill Sans"/>
                <a:sym typeface="Gill Sans"/>
              </a:rPr>
              <a:t>BROOKINGS INSTITUTION</a:t>
            </a:r>
            <a:endParaRPr dirty="0"/>
          </a:p>
        </p:txBody>
      </p:sp>
      <p:sp>
        <p:nvSpPr>
          <p:cNvPr id="781" name="Google Shape;781;p20"/>
          <p:cNvSpPr txBox="1">
            <a:spLocks noGrp="1"/>
          </p:cNvSpPr>
          <p:nvPr>
            <p:ph type="body" idx="3"/>
          </p:nvPr>
        </p:nvSpPr>
        <p:spPr>
          <a:xfrm>
            <a:off x="1702593" y="7893050"/>
            <a:ext cx="10379869" cy="2132013"/>
          </a:xfrm>
          <a:prstGeom prst="rect">
            <a:avLst/>
          </a:prstGeom>
          <a:noFill/>
          <a:ln w="9525" cap="flat" cmpd="sng">
            <a:solidFill>
              <a:srgbClr val="2EC3C6"/>
            </a:solidFill>
            <a:prstDash val="solid"/>
            <a:round/>
            <a:headEnd type="none" w="sm" len="sm"/>
            <a:tailEnd type="none" w="sm" len="sm"/>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2E2C22"/>
              </a:buClr>
              <a:buSzPts val="4000"/>
              <a:buFont typeface="Gill Sans"/>
              <a:buNone/>
            </a:pPr>
            <a:r>
              <a:rPr lang="en-US" sz="4000" b="1" i="0" u="none" strike="noStrike" cap="none" dirty="0">
                <a:solidFill>
                  <a:srgbClr val="2E2C22"/>
                </a:solidFill>
                <a:latin typeface="Gill Sans"/>
                <a:ea typeface="Gill Sans"/>
                <a:cs typeface="Gill Sans"/>
                <a:sym typeface="Gill Sans"/>
              </a:rPr>
              <a:t>MANAGEMENT SYSTEMS INTERNATIONAL (MSI)</a:t>
            </a:r>
            <a:endParaRPr dirty="0"/>
          </a:p>
        </p:txBody>
      </p:sp>
      <p:sp>
        <p:nvSpPr>
          <p:cNvPr id="782" name="Google Shape;782;p20"/>
          <p:cNvSpPr txBox="1">
            <a:spLocks noGrp="1"/>
          </p:cNvSpPr>
          <p:nvPr>
            <p:ph type="body" idx="4"/>
          </p:nvPr>
        </p:nvSpPr>
        <p:spPr>
          <a:xfrm>
            <a:off x="12065793" y="7893050"/>
            <a:ext cx="10379869" cy="2132013"/>
          </a:xfrm>
          <a:prstGeom prst="rect">
            <a:avLst/>
          </a:prstGeom>
          <a:noFill/>
          <a:ln w="9525" cap="flat" cmpd="sng">
            <a:solidFill>
              <a:srgbClr val="2EC3C6"/>
            </a:solidFill>
            <a:prstDash val="solid"/>
            <a:round/>
            <a:headEnd type="none" w="sm" len="sm"/>
            <a:tailEnd type="none" w="sm" len="sm"/>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2E2C22"/>
              </a:buClr>
              <a:buSzPts val="4000"/>
              <a:buFont typeface="Gill Sans"/>
              <a:buNone/>
            </a:pPr>
            <a:r>
              <a:rPr lang="en-US" sz="4000" b="1" i="0" u="none" strike="noStrike" cap="none" dirty="0">
                <a:solidFill>
                  <a:srgbClr val="2E2C22"/>
                </a:solidFill>
                <a:latin typeface="Gill Sans"/>
                <a:ea typeface="Gill Sans"/>
                <a:cs typeface="Gill Sans"/>
                <a:sym typeface="Gill Sans"/>
              </a:rPr>
              <a:t>MISE A L'ECHELLE DES MODELES D'IMPACT SOCIAL </a:t>
            </a:r>
            <a:endParaRPr sz="4000" b="1" i="0" u="none" strike="noStrike" cap="none" dirty="0">
              <a:solidFill>
                <a:srgbClr val="2E2C22"/>
              </a:solidFill>
              <a:latin typeface="Gill Sans"/>
              <a:ea typeface="Gill Sans"/>
              <a:cs typeface="Gill Sans"/>
              <a:sym typeface="Gill Sans"/>
            </a:endParaRPr>
          </a:p>
        </p:txBody>
      </p:sp>
      <p:sp>
        <p:nvSpPr>
          <p:cNvPr id="783" name="Google Shape;783;p20"/>
          <p:cNvSpPr txBox="1">
            <a:spLocks noGrp="1"/>
          </p:cNvSpPr>
          <p:nvPr>
            <p:ph type="body" idx="5"/>
          </p:nvPr>
        </p:nvSpPr>
        <p:spPr>
          <a:xfrm>
            <a:off x="1702593" y="5341938"/>
            <a:ext cx="10379869" cy="2133600"/>
          </a:xfrm>
          <a:prstGeom prst="rect">
            <a:avLst/>
          </a:prstGeom>
          <a:noFill/>
          <a:ln w="9525" cap="flat" cmpd="sng">
            <a:solidFill>
              <a:srgbClr val="2EC3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E2C22"/>
              </a:buClr>
              <a:buSzPts val="4000"/>
              <a:buFont typeface="Gill Sans"/>
              <a:buNone/>
            </a:pPr>
            <a:r>
              <a:rPr lang="en-US" sz="4000" b="1" i="0" u="none" strike="noStrike" cap="none" dirty="0">
                <a:solidFill>
                  <a:srgbClr val="2E2C22"/>
                </a:solidFill>
                <a:latin typeface="Gill Sans"/>
                <a:ea typeface="Gill Sans"/>
                <a:cs typeface="Gill Sans"/>
                <a:sym typeface="Gill Sans"/>
              </a:rPr>
              <a:t>EXPANDNET/ ORGANISATION MONDIALE DE LA SANTÉ (OMS)</a:t>
            </a:r>
            <a:endParaRPr sz="4000" b="1" i="0" u="none" strike="noStrike" cap="none" dirty="0">
              <a:solidFill>
                <a:srgbClr val="2E2C22"/>
              </a:solidFill>
              <a:latin typeface="Gill Sans"/>
              <a:ea typeface="Gill Sans"/>
              <a:cs typeface="Gill Sans"/>
              <a:sym typeface="Gill Sans"/>
            </a:endParaRPr>
          </a:p>
        </p:txBody>
      </p:sp>
      <p:sp>
        <p:nvSpPr>
          <p:cNvPr id="784" name="Google Shape;784;p20"/>
          <p:cNvSpPr txBox="1">
            <a:spLocks noGrp="1"/>
          </p:cNvSpPr>
          <p:nvPr>
            <p:ph type="title"/>
          </p:nvPr>
        </p:nvSpPr>
        <p:spPr>
          <a:xfrm>
            <a:off x="1702594" y="527704"/>
            <a:ext cx="20978812" cy="143827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2E2C22"/>
              </a:buClr>
              <a:buSzPts val="8800"/>
              <a:buFont typeface="Gill Sans"/>
              <a:buNone/>
            </a:pPr>
            <a:r>
              <a:rPr lang="en-US" sz="8800" b="1" i="0" u="none" strike="noStrike" cap="none" dirty="0">
                <a:solidFill>
                  <a:srgbClr val="2E2C22"/>
                </a:solidFill>
                <a:latin typeface="Gill Sans"/>
                <a:ea typeface="Gill Sans"/>
                <a:cs typeface="Gill Sans"/>
                <a:sym typeface="Gill Sans"/>
              </a:rPr>
              <a:t>Cadres communs à la santé mondiale pour guider les pratiques de mise à l'échelle</a:t>
            </a:r>
            <a:endParaRPr sz="8800" b="1" i="0" u="none" strike="noStrike" cap="none" dirty="0">
              <a:solidFill>
                <a:srgbClr val="2E2C22"/>
              </a:solidFill>
              <a:latin typeface="Gill Sans"/>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21"/>
          <p:cNvSpPr txBox="1">
            <a:spLocks noGrp="1"/>
          </p:cNvSpPr>
          <p:nvPr>
            <p:ph type="body" idx="1"/>
          </p:nvPr>
        </p:nvSpPr>
        <p:spPr>
          <a:xfrm>
            <a:off x="1536191" y="3898075"/>
            <a:ext cx="8906257" cy="705643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E2C22"/>
              </a:buClr>
              <a:buSzPts val="8800"/>
              <a:buFont typeface="Gill Sans"/>
              <a:buNone/>
            </a:pPr>
            <a:r>
              <a:rPr lang="en-US" sz="8800" b="1" i="0" u="none" strike="noStrike" cap="none" dirty="0">
                <a:solidFill>
                  <a:srgbClr val="2E2C22"/>
                </a:solidFill>
                <a:latin typeface="Gill Sans"/>
                <a:ea typeface="Gill Sans"/>
                <a:cs typeface="Gill Sans"/>
                <a:sym typeface="Gill Sans"/>
              </a:rPr>
              <a:t>Cadre pour une mise à l'échelle stratégique, adapté d'Expand Net</a:t>
            </a:r>
            <a:endParaRPr sz="8800" b="1" i="0" u="none" strike="noStrike" cap="none" dirty="0">
              <a:solidFill>
                <a:srgbClr val="2E2C22"/>
              </a:solidFill>
              <a:latin typeface="Gill Sans"/>
              <a:ea typeface="Gill Sans"/>
              <a:cs typeface="Gill Sans"/>
              <a:sym typeface="Gill Sans"/>
            </a:endParaRPr>
          </a:p>
        </p:txBody>
      </p:sp>
      <p:sp>
        <p:nvSpPr>
          <p:cNvPr id="791" name="Google Shape;791;p21"/>
          <p:cNvSpPr txBox="1"/>
          <p:nvPr/>
        </p:nvSpPr>
        <p:spPr>
          <a:xfrm>
            <a:off x="12313344" y="12229978"/>
            <a:ext cx="9863333" cy="784830"/>
          </a:xfrm>
          <a:prstGeom prst="rect">
            <a:avLst/>
          </a:prstGeom>
          <a:noFill/>
          <a:ln>
            <a:noFill/>
          </a:ln>
        </p:spPr>
        <p:txBody>
          <a:bodyPr spcFirstLastPara="1" wrap="square" lIns="38100" tIns="38100" rIns="38100" bIns="38100" anchor="ctr" anchorCtr="0">
            <a:spAutoFit/>
          </a:bodyPr>
          <a:lstStyle/>
          <a:p>
            <a:pPr marL="0" marR="0" lvl="0" indent="0" algn="l" rtl="0">
              <a:lnSpc>
                <a:spcPct val="100000"/>
              </a:lnSpc>
              <a:spcBef>
                <a:spcPts val="0"/>
              </a:spcBef>
              <a:spcAft>
                <a:spcPts val="0"/>
              </a:spcAft>
              <a:buClr>
                <a:srgbClr val="2E2C22"/>
              </a:buClr>
              <a:buSzPts val="2300"/>
              <a:buFont typeface="Gill Sans"/>
              <a:buNone/>
            </a:pPr>
            <a:r>
              <a:rPr lang="en-US" sz="2300" b="0" i="0" u="none" strike="noStrike" cap="none" dirty="0">
                <a:solidFill>
                  <a:srgbClr val="2E2C22"/>
                </a:solidFill>
                <a:latin typeface="Gill Sans"/>
                <a:ea typeface="Gill Sans"/>
                <a:cs typeface="Gill Sans"/>
                <a:sym typeface="Gill Sans"/>
              </a:rPr>
              <a:t>Source : OMS et ExpandNet, Nine Steps for Developing a Scaling-Up Strategy (Genève, Suisse : OMS, 2010).</a:t>
            </a:r>
            <a:endParaRPr dirty="0"/>
          </a:p>
        </p:txBody>
      </p:sp>
      <p:grpSp>
        <p:nvGrpSpPr>
          <p:cNvPr id="792" name="Google Shape;792;p21"/>
          <p:cNvGrpSpPr/>
          <p:nvPr/>
        </p:nvGrpSpPr>
        <p:grpSpPr>
          <a:xfrm>
            <a:off x="11217784" y="751685"/>
            <a:ext cx="11630025" cy="11215942"/>
            <a:chOff x="12072938" y="1357313"/>
            <a:chExt cx="11630025" cy="11215942"/>
          </a:xfrm>
        </p:grpSpPr>
        <p:sp>
          <p:nvSpPr>
            <p:cNvPr id="793" name="Google Shape;793;p21"/>
            <p:cNvSpPr/>
            <p:nvPr/>
          </p:nvSpPr>
          <p:spPr>
            <a:xfrm>
              <a:off x="12739123" y="9772650"/>
              <a:ext cx="10678090" cy="2586037"/>
            </a:xfrm>
            <a:prstGeom prst="roundRect">
              <a:avLst>
                <a:gd name="adj" fmla="val 16667"/>
              </a:avLst>
            </a:prstGeom>
            <a:solidFill>
              <a:srgbClr val="2EC3C6"/>
            </a:solid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A6A7AC"/>
                </a:buClr>
                <a:buSzPts val="3000"/>
                <a:buFont typeface="PT Sans"/>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794" name="Google Shape;794;p21"/>
            <p:cNvSpPr/>
            <p:nvPr/>
          </p:nvSpPr>
          <p:spPr>
            <a:xfrm>
              <a:off x="12072938" y="1357313"/>
              <a:ext cx="11630025" cy="5500687"/>
            </a:xfrm>
            <a:prstGeom prst="ellipse">
              <a:avLst/>
            </a:prstGeom>
            <a:solidFill>
              <a:srgbClr val="2EC3C6"/>
            </a:solid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A6A7AC"/>
                </a:buClr>
                <a:buSzPts val="3000"/>
                <a:buFont typeface="PT Sans"/>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795" name="Google Shape;795;p21"/>
            <p:cNvSpPr txBox="1"/>
            <p:nvPr/>
          </p:nvSpPr>
          <p:spPr>
            <a:xfrm>
              <a:off x="15056245" y="2045458"/>
              <a:ext cx="5663410" cy="1000274"/>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FDFCFE"/>
                </a:buClr>
                <a:buSzPts val="6000"/>
                <a:buFont typeface="Gill Sans"/>
                <a:buNone/>
              </a:pPr>
              <a:r>
                <a:rPr lang="en-US" sz="6000" b="1" i="0" u="none" strike="noStrike" cap="none" dirty="0">
                  <a:solidFill>
                    <a:srgbClr val="FDFCFE"/>
                  </a:solidFill>
                  <a:latin typeface="Gill Sans"/>
                  <a:ea typeface="Gill Sans"/>
                  <a:cs typeface="Gill Sans"/>
                  <a:sym typeface="Gill Sans"/>
                </a:rPr>
                <a:t>Environnement</a:t>
              </a:r>
              <a:endParaRPr sz="6000" b="1" i="0" u="none" strike="noStrike" cap="none" dirty="0">
                <a:solidFill>
                  <a:srgbClr val="FDFCFE"/>
                </a:solidFill>
                <a:latin typeface="Gill Sans"/>
                <a:ea typeface="Gill Sans"/>
                <a:cs typeface="Gill Sans"/>
                <a:sym typeface="Gill Sans"/>
              </a:endParaRPr>
            </a:p>
          </p:txBody>
        </p:sp>
        <p:sp>
          <p:nvSpPr>
            <p:cNvPr id="796" name="Google Shape;796;p21"/>
            <p:cNvSpPr/>
            <p:nvPr/>
          </p:nvSpPr>
          <p:spPr>
            <a:xfrm>
              <a:off x="12968483" y="2958115"/>
              <a:ext cx="3114675" cy="1617464"/>
            </a:xfrm>
            <a:prstGeom prst="roundRect">
              <a:avLst>
                <a:gd name="adj" fmla="val 16667"/>
              </a:avLst>
            </a:prstGeom>
            <a:solidFill>
              <a:srgbClr val="FDFCFE"/>
            </a:solid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2E2C22"/>
                </a:buClr>
                <a:buSzPts val="3000"/>
                <a:buFont typeface="Gill Sans"/>
                <a:buNone/>
              </a:pPr>
              <a:r>
                <a:rPr lang="en-US" sz="3000" b="0" i="0" u="none" strike="noStrike" cap="none" dirty="0">
                  <a:solidFill>
                    <a:srgbClr val="2E2C22"/>
                  </a:solidFill>
                  <a:latin typeface="Gill Sans"/>
                  <a:ea typeface="Gill Sans"/>
                  <a:cs typeface="Gill Sans"/>
                  <a:sym typeface="Gill Sans"/>
                </a:rPr>
                <a:t>Intervention de changement des normes</a:t>
              </a:r>
              <a:endParaRPr sz="3000" b="0" i="0" u="none" strike="noStrike" cap="none" dirty="0">
                <a:solidFill>
                  <a:srgbClr val="2E2C22"/>
                </a:solidFill>
                <a:latin typeface="Gill Sans"/>
                <a:ea typeface="Gill Sans"/>
                <a:cs typeface="Gill Sans"/>
                <a:sym typeface="Gill Sans"/>
              </a:endParaRPr>
            </a:p>
          </p:txBody>
        </p:sp>
        <p:sp>
          <p:nvSpPr>
            <p:cNvPr id="797" name="Google Shape;797;p21"/>
            <p:cNvSpPr/>
            <p:nvPr/>
          </p:nvSpPr>
          <p:spPr>
            <a:xfrm>
              <a:off x="19931062" y="3850374"/>
              <a:ext cx="3114675" cy="1106686"/>
            </a:xfrm>
            <a:prstGeom prst="roundRect">
              <a:avLst>
                <a:gd name="adj" fmla="val 16667"/>
              </a:avLst>
            </a:prstGeom>
            <a:solidFill>
              <a:srgbClr val="FDFCFE"/>
            </a:solidFill>
            <a:ln>
              <a:noFill/>
            </a:ln>
          </p:spPr>
          <p:txBody>
            <a:bodyPr spcFirstLastPara="1" wrap="square" lIns="38100" tIns="38100" rIns="38100" bIns="38100" anchor="ctr" anchorCtr="0">
              <a:spAutoFit/>
            </a:bodyPr>
            <a:lstStyle/>
            <a:p>
              <a:pPr algn="ctr">
                <a:buClr>
                  <a:srgbClr val="2E2C22"/>
                </a:buClr>
                <a:buSzPts val="3000"/>
              </a:pPr>
              <a:r>
                <a:rPr lang="en-US" sz="3000" dirty="0">
                  <a:solidFill>
                    <a:srgbClr val="2E2C22"/>
                  </a:solidFill>
                  <a:latin typeface="Gill Sans"/>
                  <a:ea typeface="Gill Sans"/>
                  <a:cs typeface="Gill Sans"/>
                  <a:sym typeface="Gill Sans"/>
                </a:rPr>
                <a:t>Organisation(s)</a:t>
              </a:r>
              <a:endParaRPr lang="en-US" sz="3200" dirty="0"/>
            </a:p>
            <a:p>
              <a:pPr marL="0" marR="0" lvl="0" indent="0" algn="ctr" rtl="0">
                <a:lnSpc>
                  <a:spcPct val="100000"/>
                </a:lnSpc>
                <a:spcBef>
                  <a:spcPts val="0"/>
                </a:spcBef>
                <a:spcAft>
                  <a:spcPts val="0"/>
                </a:spcAft>
                <a:buClr>
                  <a:srgbClr val="2E2C22"/>
                </a:buClr>
                <a:buSzPts val="3000"/>
                <a:buFont typeface="Gill Sans"/>
                <a:buNone/>
              </a:pPr>
              <a:r>
                <a:rPr lang="en-US" sz="3000" b="0" i="0" u="none" strike="noStrike" cap="none" dirty="0">
                  <a:solidFill>
                    <a:srgbClr val="2E2C22"/>
                  </a:solidFill>
                  <a:latin typeface="Gill Sans"/>
                  <a:ea typeface="Gill Sans"/>
                  <a:cs typeface="Gill Sans"/>
                  <a:sym typeface="Gill Sans"/>
                </a:rPr>
                <a:t>Utilisatrice (s)</a:t>
              </a:r>
              <a:endParaRPr sz="3000" b="0" i="0" u="none" strike="noStrike" cap="none" dirty="0">
                <a:solidFill>
                  <a:srgbClr val="2E2C22"/>
                </a:solidFill>
                <a:latin typeface="Gill Sans"/>
                <a:ea typeface="Gill Sans"/>
                <a:cs typeface="Gill Sans"/>
                <a:sym typeface="Gill Sans"/>
              </a:endParaRPr>
            </a:p>
          </p:txBody>
        </p:sp>
        <p:sp>
          <p:nvSpPr>
            <p:cNvPr id="798" name="Google Shape;798;p21"/>
            <p:cNvSpPr/>
            <p:nvPr/>
          </p:nvSpPr>
          <p:spPr>
            <a:xfrm>
              <a:off x="12968483" y="4711907"/>
              <a:ext cx="3114675" cy="595908"/>
            </a:xfrm>
            <a:prstGeom prst="roundRect">
              <a:avLst>
                <a:gd name="adj" fmla="val 16667"/>
              </a:avLst>
            </a:prstGeom>
            <a:solidFill>
              <a:srgbClr val="FDFCFE"/>
            </a:solid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2E2C22"/>
                </a:buClr>
                <a:buSzPts val="3000"/>
                <a:buFont typeface="Gill Sans"/>
                <a:buNone/>
              </a:pPr>
              <a:r>
                <a:rPr lang="en-US" sz="3000" b="0" i="0" u="none" strike="noStrike" cap="none" dirty="0">
                  <a:solidFill>
                    <a:srgbClr val="2E2C22"/>
                  </a:solidFill>
                  <a:latin typeface="Gill Sans"/>
                  <a:ea typeface="Gill Sans"/>
                  <a:cs typeface="Gill Sans"/>
                  <a:sym typeface="Gill Sans"/>
                </a:rPr>
                <a:t>Équipe ressource</a:t>
              </a:r>
              <a:endParaRPr dirty="0"/>
            </a:p>
          </p:txBody>
        </p:sp>
        <p:sp>
          <p:nvSpPr>
            <p:cNvPr id="799" name="Google Shape;799;p21"/>
            <p:cNvSpPr/>
            <p:nvPr/>
          </p:nvSpPr>
          <p:spPr>
            <a:xfrm>
              <a:off x="16083158" y="3411741"/>
              <a:ext cx="3662450" cy="1987004"/>
            </a:xfrm>
            <a:prstGeom prst="leftRightArrow">
              <a:avLst>
                <a:gd name="adj1" fmla="val 50000"/>
                <a:gd name="adj2" fmla="val 50000"/>
              </a:avLst>
            </a:prstGeom>
            <a:solidFill>
              <a:srgbClr val="1E9798"/>
            </a:solid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FDFCFE"/>
                </a:buClr>
                <a:buSzPts val="3000"/>
                <a:buFont typeface="Gill Sans"/>
                <a:buNone/>
              </a:pPr>
              <a:r>
                <a:rPr lang="en-US" sz="3000" b="0" i="0" u="none" strike="noStrike" cap="none" dirty="0">
                  <a:solidFill>
                    <a:srgbClr val="FDFCFE"/>
                  </a:solidFill>
                  <a:latin typeface="Gill Sans"/>
                  <a:ea typeface="Gill Sans"/>
                  <a:cs typeface="Gill Sans"/>
                  <a:sym typeface="Gill Sans"/>
                </a:rPr>
                <a:t>Stratégie de mise à l'échelle</a:t>
              </a:r>
              <a:endParaRPr sz="3000" b="0" i="0" u="none" strike="noStrike" cap="none" dirty="0">
                <a:solidFill>
                  <a:srgbClr val="FDFCFE"/>
                </a:solidFill>
                <a:latin typeface="Helvetica Neue Light"/>
                <a:ea typeface="Helvetica Neue Light"/>
                <a:cs typeface="Helvetica Neue Light"/>
                <a:sym typeface="Helvetica Neue Light"/>
              </a:endParaRPr>
            </a:p>
          </p:txBody>
        </p:sp>
        <p:sp>
          <p:nvSpPr>
            <p:cNvPr id="800" name="Google Shape;800;p21"/>
            <p:cNvSpPr/>
            <p:nvPr/>
          </p:nvSpPr>
          <p:spPr>
            <a:xfrm>
              <a:off x="17557195" y="4885009"/>
              <a:ext cx="714375" cy="2486728"/>
            </a:xfrm>
            <a:prstGeom prst="downArrow">
              <a:avLst>
                <a:gd name="adj1" fmla="val 50000"/>
                <a:gd name="adj2" fmla="val 50000"/>
              </a:avLst>
            </a:prstGeom>
            <a:solidFill>
              <a:srgbClr val="1E9798"/>
            </a:solid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A6A7AC"/>
                </a:buClr>
                <a:buSzPts val="3000"/>
                <a:buFont typeface="PT Sans"/>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801" name="Google Shape;801;p21"/>
            <p:cNvSpPr/>
            <p:nvPr/>
          </p:nvSpPr>
          <p:spPr>
            <a:xfrm>
              <a:off x="12739124" y="7691218"/>
              <a:ext cx="10678090" cy="1575891"/>
            </a:xfrm>
            <a:prstGeom prst="roundRect">
              <a:avLst>
                <a:gd name="adj" fmla="val 16667"/>
              </a:avLst>
            </a:prstGeom>
            <a:solidFill>
              <a:srgbClr val="2EC3C6"/>
            </a:solid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A6A7AC"/>
                </a:buClr>
                <a:buSzPts val="3000"/>
                <a:buFont typeface="PT Sans"/>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802" name="Google Shape;802;p21"/>
            <p:cNvSpPr txBox="1"/>
            <p:nvPr/>
          </p:nvSpPr>
          <p:spPr>
            <a:xfrm>
              <a:off x="14445484" y="7769531"/>
              <a:ext cx="6937797" cy="815608"/>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FDFCFE"/>
                </a:buClr>
                <a:buSzPts val="4800"/>
                <a:buFont typeface="Gill Sans"/>
                <a:buNone/>
              </a:pPr>
              <a:r>
                <a:rPr lang="en-US" sz="4800" b="1" i="0" u="none" strike="noStrike" cap="none" dirty="0">
                  <a:solidFill>
                    <a:srgbClr val="FDFCFE"/>
                  </a:solidFill>
                  <a:latin typeface="Gill Sans"/>
                  <a:ea typeface="Gill Sans"/>
                  <a:cs typeface="Gill Sans"/>
                  <a:sym typeface="Gill Sans"/>
                </a:rPr>
                <a:t>Type de mise à l'échelle</a:t>
              </a:r>
              <a:endParaRPr sz="4800" b="1" i="0" u="none" strike="noStrike" cap="none" dirty="0">
                <a:solidFill>
                  <a:srgbClr val="FDFCFE"/>
                </a:solidFill>
                <a:latin typeface="Gill Sans"/>
                <a:ea typeface="Gill Sans"/>
                <a:cs typeface="Gill Sans"/>
                <a:sym typeface="Gill Sans"/>
              </a:endParaRPr>
            </a:p>
          </p:txBody>
        </p:sp>
        <p:sp>
          <p:nvSpPr>
            <p:cNvPr id="803" name="Google Shape;803;p21"/>
            <p:cNvSpPr txBox="1"/>
            <p:nvPr/>
          </p:nvSpPr>
          <p:spPr>
            <a:xfrm>
              <a:off x="14814180" y="8578440"/>
              <a:ext cx="6200415" cy="5693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FDFCFE"/>
                </a:buClr>
                <a:buSzPts val="3200"/>
                <a:buFont typeface="Gill Sans"/>
                <a:buNone/>
              </a:pPr>
              <a:r>
                <a:rPr lang="en-US" sz="3200" b="0" i="0" u="none" strike="noStrike" cap="none" dirty="0">
                  <a:solidFill>
                    <a:srgbClr val="FDFCFE"/>
                  </a:solidFill>
                  <a:latin typeface="Gill Sans"/>
                  <a:ea typeface="Gill Sans"/>
                  <a:cs typeface="Gill Sans"/>
                  <a:sym typeface="Gill Sans"/>
                </a:rPr>
                <a:t>Horizontal, vertical, et/ou adaptation</a:t>
              </a:r>
              <a:endParaRPr sz="3200" b="0" i="0" u="none" strike="noStrike" cap="none" dirty="0">
                <a:solidFill>
                  <a:srgbClr val="FDFCFE"/>
                </a:solidFill>
                <a:latin typeface="Gill Sans"/>
                <a:ea typeface="Gill Sans"/>
                <a:cs typeface="Gill Sans"/>
                <a:sym typeface="Gill Sans"/>
              </a:endParaRPr>
            </a:p>
          </p:txBody>
        </p:sp>
        <p:sp>
          <p:nvSpPr>
            <p:cNvPr id="804" name="Google Shape;804;p21"/>
            <p:cNvSpPr txBox="1"/>
            <p:nvPr/>
          </p:nvSpPr>
          <p:spPr>
            <a:xfrm>
              <a:off x="15147616" y="9624746"/>
              <a:ext cx="5480668" cy="815608"/>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FDFCFE"/>
                </a:buClr>
                <a:buSzPts val="4800"/>
                <a:buFont typeface="Gill Sans"/>
                <a:buNone/>
              </a:pPr>
              <a:r>
                <a:rPr lang="en-US" sz="4800" b="1" i="0" u="none" strike="noStrike" cap="none" dirty="0">
                  <a:solidFill>
                    <a:srgbClr val="FDFCFE"/>
                  </a:solidFill>
                  <a:latin typeface="Gill Sans"/>
                  <a:ea typeface="Gill Sans"/>
                  <a:cs typeface="Gill Sans"/>
                  <a:sym typeface="Gill Sans"/>
                </a:rPr>
                <a:t>Choix stratégiques</a:t>
              </a:r>
              <a:endParaRPr sz="4800" b="1" i="0" u="none" strike="noStrike" cap="none" dirty="0">
                <a:solidFill>
                  <a:srgbClr val="FDFCFE"/>
                </a:solidFill>
                <a:latin typeface="Gill Sans"/>
                <a:ea typeface="Gill Sans"/>
                <a:cs typeface="Gill Sans"/>
                <a:sym typeface="Gill Sans"/>
              </a:endParaRPr>
            </a:p>
          </p:txBody>
        </p:sp>
        <p:sp>
          <p:nvSpPr>
            <p:cNvPr id="805" name="Google Shape;805;p21"/>
            <p:cNvSpPr/>
            <p:nvPr/>
          </p:nvSpPr>
          <p:spPr>
            <a:xfrm>
              <a:off x="12968483" y="10979797"/>
              <a:ext cx="2725455" cy="1106686"/>
            </a:xfrm>
            <a:prstGeom prst="roundRect">
              <a:avLst>
                <a:gd name="adj" fmla="val 16667"/>
              </a:avLst>
            </a:prstGeom>
            <a:solidFill>
              <a:srgbClr val="FDFCFE"/>
            </a:solid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2E2C22"/>
                </a:buClr>
                <a:buSzPts val="3000"/>
                <a:buFont typeface="Gill Sans"/>
                <a:buNone/>
              </a:pPr>
              <a:r>
                <a:rPr lang="en-US" sz="3000" b="0" i="0" u="none" strike="noStrike" cap="none" dirty="0">
                  <a:solidFill>
                    <a:srgbClr val="2E2C22"/>
                  </a:solidFill>
                  <a:latin typeface="Gill Sans"/>
                  <a:ea typeface="Gill Sans"/>
                  <a:cs typeface="Gill Sans"/>
                  <a:sym typeface="Gill Sans"/>
                </a:rPr>
                <a:t>Processus organisationnels</a:t>
              </a:r>
              <a:endParaRPr sz="3000" b="0" i="0" u="none" strike="noStrike" cap="none" dirty="0">
                <a:solidFill>
                  <a:srgbClr val="2E2C22"/>
                </a:solidFill>
                <a:latin typeface="Gill Sans"/>
                <a:ea typeface="Gill Sans"/>
                <a:cs typeface="Gill Sans"/>
                <a:sym typeface="Gill Sans"/>
              </a:endParaRPr>
            </a:p>
          </p:txBody>
        </p:sp>
        <p:sp>
          <p:nvSpPr>
            <p:cNvPr id="806" name="Google Shape;806;p21"/>
            <p:cNvSpPr/>
            <p:nvPr/>
          </p:nvSpPr>
          <p:spPr>
            <a:xfrm>
              <a:off x="15895010" y="10445013"/>
              <a:ext cx="2621590" cy="2128242"/>
            </a:xfrm>
            <a:prstGeom prst="roundRect">
              <a:avLst>
                <a:gd name="adj" fmla="val 16667"/>
              </a:avLst>
            </a:prstGeom>
            <a:solidFill>
              <a:srgbClr val="FDFCFE"/>
            </a:solid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2E2C22"/>
                </a:buClr>
                <a:buSzPts val="3000"/>
                <a:buFont typeface="Gill Sans"/>
                <a:buNone/>
              </a:pPr>
              <a:r>
                <a:rPr lang="en-US" sz="3000" b="0" i="0" u="none" strike="noStrike" cap="none" dirty="0">
                  <a:solidFill>
                    <a:srgbClr val="2E2C22"/>
                  </a:solidFill>
                  <a:latin typeface="Gill Sans"/>
                  <a:ea typeface="Gill Sans"/>
                  <a:cs typeface="Gill Sans"/>
                  <a:sym typeface="Gill Sans"/>
                </a:rPr>
                <a:t>Mobilisation des coûts/ressources</a:t>
              </a:r>
              <a:endParaRPr sz="3000" b="0" i="0" u="none" strike="noStrike" cap="none" dirty="0">
                <a:solidFill>
                  <a:srgbClr val="2E2C22"/>
                </a:solidFill>
                <a:latin typeface="Gill Sans"/>
                <a:ea typeface="Gill Sans"/>
                <a:cs typeface="Gill Sans"/>
                <a:sym typeface="Gill Sans"/>
              </a:endParaRPr>
            </a:p>
          </p:txBody>
        </p:sp>
        <p:sp>
          <p:nvSpPr>
            <p:cNvPr id="807" name="Google Shape;807;p21"/>
            <p:cNvSpPr/>
            <p:nvPr/>
          </p:nvSpPr>
          <p:spPr>
            <a:xfrm>
              <a:off x="20424147" y="10955791"/>
              <a:ext cx="2621590" cy="1106686"/>
            </a:xfrm>
            <a:prstGeom prst="roundRect">
              <a:avLst>
                <a:gd name="adj" fmla="val 16667"/>
              </a:avLst>
            </a:prstGeom>
            <a:solidFill>
              <a:srgbClr val="FDFCFE"/>
            </a:solid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2E2C22"/>
                </a:buClr>
                <a:buSzPts val="3000"/>
                <a:buFont typeface="Gill Sans"/>
                <a:buNone/>
              </a:pPr>
              <a:r>
                <a:rPr lang="en-US" sz="3000" b="0" i="0" u="none" strike="noStrike" cap="none" dirty="0">
                  <a:solidFill>
                    <a:srgbClr val="2E2C22"/>
                  </a:solidFill>
                  <a:latin typeface="Gill Sans"/>
                  <a:ea typeface="Gill Sans"/>
                  <a:cs typeface="Gill Sans"/>
                  <a:sym typeface="Gill Sans"/>
                </a:rPr>
                <a:t>Diffusion</a:t>
              </a:r>
              <a:endParaRPr dirty="0"/>
            </a:p>
            <a:p>
              <a:pPr marL="0" marR="0" lvl="0" indent="0" algn="ctr" rtl="0">
                <a:lnSpc>
                  <a:spcPct val="100000"/>
                </a:lnSpc>
                <a:spcBef>
                  <a:spcPts val="0"/>
                </a:spcBef>
                <a:spcAft>
                  <a:spcPts val="0"/>
                </a:spcAft>
                <a:buClr>
                  <a:srgbClr val="2E2C22"/>
                </a:buClr>
                <a:buSzPts val="3000"/>
                <a:buFont typeface="Gill Sans"/>
                <a:buNone/>
              </a:pPr>
              <a:r>
                <a:rPr lang="en-US" sz="3000" b="0" i="0" u="none" strike="noStrike" cap="none" dirty="0">
                  <a:solidFill>
                    <a:srgbClr val="2E2C22"/>
                  </a:solidFill>
                  <a:latin typeface="Gill Sans"/>
                  <a:ea typeface="Gill Sans"/>
                  <a:cs typeface="Gill Sans"/>
                  <a:sym typeface="Gill Sans"/>
                </a:rPr>
                <a:t>&amp; Plaidoyer</a:t>
              </a:r>
              <a:endParaRPr dirty="0"/>
            </a:p>
          </p:txBody>
        </p:sp>
        <p:sp>
          <p:nvSpPr>
            <p:cNvPr id="808" name="Google Shape;808;p21"/>
            <p:cNvSpPr/>
            <p:nvPr/>
          </p:nvSpPr>
          <p:spPr>
            <a:xfrm>
              <a:off x="18697031" y="10979797"/>
              <a:ext cx="1514475" cy="1082680"/>
            </a:xfrm>
            <a:prstGeom prst="roundRect">
              <a:avLst>
                <a:gd name="adj" fmla="val 16667"/>
              </a:avLst>
            </a:prstGeom>
            <a:solidFill>
              <a:srgbClr val="FDFCFE"/>
            </a:solid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A6A7AC"/>
                </a:buClr>
                <a:buSzPts val="3000"/>
                <a:buFont typeface="PT Sans"/>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809" name="Google Shape;809;p21"/>
            <p:cNvSpPr/>
            <p:nvPr/>
          </p:nvSpPr>
          <p:spPr>
            <a:xfrm>
              <a:off x="18981724" y="11290304"/>
              <a:ext cx="917239"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E2C22"/>
                </a:buClr>
                <a:buSzPts val="3000"/>
                <a:buFont typeface="Gill Sans"/>
                <a:buNone/>
              </a:pPr>
              <a:r>
                <a:rPr lang="en-US" sz="3000" b="0" i="0" u="none" strike="noStrike" cap="none" dirty="0">
                  <a:solidFill>
                    <a:srgbClr val="2E2C22"/>
                  </a:solidFill>
                  <a:latin typeface="Gill Sans"/>
                  <a:ea typeface="Gill Sans"/>
                  <a:cs typeface="Gill Sans"/>
                  <a:sym typeface="Gill Sans"/>
                </a:rPr>
                <a:t>M&amp;E</a:t>
              </a:r>
              <a:endParaRPr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22"/>
          <p:cNvSpPr txBox="1">
            <a:spLocks noGrp="1"/>
          </p:cNvSpPr>
          <p:nvPr>
            <p:ph type="body" idx="1"/>
          </p:nvPr>
        </p:nvSpPr>
        <p:spPr>
          <a:xfrm>
            <a:off x="2746376" y="4706939"/>
            <a:ext cx="5402544" cy="353704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2E2C22"/>
              </a:buClr>
              <a:buSzPts val="7200"/>
              <a:buFont typeface="Gill Sans"/>
              <a:buNone/>
            </a:pPr>
            <a:r>
              <a:rPr lang="en-US" dirty="0"/>
              <a:t>Une  innovation</a:t>
            </a:r>
            <a:endParaRPr dirty="0"/>
          </a:p>
        </p:txBody>
      </p:sp>
      <p:sp>
        <p:nvSpPr>
          <p:cNvPr id="815" name="Google Shape;815;p22"/>
          <p:cNvSpPr txBox="1">
            <a:spLocks noGrp="1"/>
          </p:cNvSpPr>
          <p:nvPr>
            <p:ph type="body" idx="2"/>
          </p:nvPr>
        </p:nvSpPr>
        <p:spPr>
          <a:xfrm>
            <a:off x="11018839" y="2918172"/>
            <a:ext cx="11841162" cy="8029228"/>
          </a:xfrm>
          <a:prstGeom prst="rect">
            <a:avLst/>
          </a:prstGeom>
          <a:noFill/>
          <a:ln>
            <a:noFill/>
          </a:ln>
        </p:spPr>
        <p:txBody>
          <a:bodyPr spcFirstLastPara="1" wrap="square" lIns="91425" tIns="45700" rIns="91425" bIns="45700" anchor="t" anchorCtr="0">
            <a:noAutofit/>
          </a:bodyPr>
          <a:lstStyle/>
          <a:p>
            <a:pPr marL="571500" lvl="0" indent="-571500" algn="l" rtl="0">
              <a:lnSpc>
                <a:spcPct val="100000"/>
              </a:lnSpc>
              <a:spcBef>
                <a:spcPts val="0"/>
              </a:spcBef>
              <a:spcAft>
                <a:spcPts val="0"/>
              </a:spcAft>
              <a:buClr>
                <a:srgbClr val="2E2C22"/>
              </a:buClr>
              <a:buSzPts val="4400"/>
              <a:buFont typeface="Arial"/>
              <a:buChar char="•"/>
            </a:pPr>
            <a:r>
              <a:rPr lang="en-US" sz="4400" dirty="0"/>
              <a:t>Un projet ou une initiative qui est nouveau ou perçu comme nouveau dans un contexte spécifique.</a:t>
            </a:r>
            <a:endParaRPr dirty="0"/>
          </a:p>
          <a:p>
            <a:pPr marL="571500" lvl="0" indent="-571500" algn="l" rtl="0">
              <a:lnSpc>
                <a:spcPct val="100000"/>
              </a:lnSpc>
              <a:spcBef>
                <a:spcPts val="0"/>
              </a:spcBef>
              <a:spcAft>
                <a:spcPts val="0"/>
              </a:spcAft>
              <a:buClr>
                <a:srgbClr val="2E2C22"/>
              </a:buClr>
              <a:buSzPts val="4400"/>
              <a:buFont typeface="Arial"/>
              <a:buChar char="•"/>
            </a:pPr>
            <a:r>
              <a:rPr lang="en-US" sz="4400" dirty="0"/>
              <a:t>Une pratique (par exemple, un produit ou une approche, comme une campagne centrée sur la communauté ou une initiative de médias sociaux, qui change les normes par nature) et les processus logistiques nécessaires pour une mise en œuvre réussie.</a:t>
            </a:r>
            <a:endParaRPr dirty="0"/>
          </a:p>
          <a:p>
            <a:pPr marL="571500" lvl="0" indent="-571500" algn="l" rtl="0">
              <a:lnSpc>
                <a:spcPct val="100000"/>
              </a:lnSpc>
              <a:spcBef>
                <a:spcPts val="0"/>
              </a:spcBef>
              <a:spcAft>
                <a:spcPts val="0"/>
              </a:spcAft>
              <a:buClr>
                <a:srgbClr val="2E2C22"/>
              </a:buClr>
              <a:buSzPts val="4400"/>
              <a:buFont typeface="Arial"/>
              <a:buChar char="•"/>
            </a:pPr>
            <a:r>
              <a:rPr lang="en-US" sz="4400" dirty="0"/>
              <a:t>Un ensemble transférable avec des modifications contextuelles.</a:t>
            </a:r>
            <a:endParaRPr sz="4400" dirty="0"/>
          </a:p>
        </p:txBody>
      </p:sp>
      <p:sp>
        <p:nvSpPr>
          <p:cNvPr id="816" name="Google Shape;816;p22"/>
          <p:cNvSpPr txBox="1"/>
          <p:nvPr/>
        </p:nvSpPr>
        <p:spPr>
          <a:xfrm>
            <a:off x="2611580" y="4276052"/>
            <a:ext cx="464820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r>
              <a:rPr lang="en-US" sz="2300" b="0" i="0" u="none" strike="noStrike" cap="none" dirty="0">
                <a:solidFill>
                  <a:srgbClr val="A6A7AC"/>
                </a:solidFill>
                <a:latin typeface="PT Sans"/>
                <a:ea typeface="PT Sans"/>
                <a:cs typeface="PT Sans"/>
                <a:sym typeface="PT Sans"/>
              </a:rPr>
              <a:t>ce que nous voulons dire par</a:t>
            </a:r>
            <a:endParaRPr sz="2300" b="0" i="0" u="none" strike="noStrike" cap="none" dirty="0">
              <a:solidFill>
                <a:srgbClr val="A6A7AC"/>
              </a:solidFill>
              <a:latin typeface="PT Sans"/>
              <a:ea typeface="PT Sans"/>
              <a:cs typeface="PT Sans"/>
              <a:sym typeface="PT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23"/>
          <p:cNvSpPr txBox="1">
            <a:spLocks noGrp="1"/>
          </p:cNvSpPr>
          <p:nvPr>
            <p:ph type="title"/>
          </p:nvPr>
        </p:nvSpPr>
        <p:spPr>
          <a:xfrm>
            <a:off x="1222756" y="287439"/>
            <a:ext cx="20751800" cy="120015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2EC3C6"/>
              </a:buClr>
              <a:buSzPts val="10000"/>
              <a:buFont typeface="Gill Sans"/>
              <a:buNone/>
            </a:pPr>
            <a:r>
              <a:rPr lang="en-US" sz="10000" b="1" i="0" u="none" strike="noStrike" cap="none" dirty="0">
                <a:solidFill>
                  <a:srgbClr val="2EC3C6"/>
                </a:solidFill>
                <a:latin typeface="Gill Sans"/>
                <a:ea typeface="Gill Sans"/>
                <a:cs typeface="Gill Sans"/>
                <a:sym typeface="Gill Sans"/>
              </a:rPr>
              <a:t>Interventions de changement des normes : considérations relatives à l’innovation</a:t>
            </a:r>
            <a:endParaRPr sz="10000" b="1" i="0" u="none" strike="noStrike" cap="none" dirty="0">
              <a:solidFill>
                <a:srgbClr val="2EC3C6"/>
              </a:solidFill>
              <a:latin typeface="Gill Sans"/>
              <a:ea typeface="Gill Sans"/>
              <a:cs typeface="Gill Sans"/>
              <a:sym typeface="Gill Sans"/>
            </a:endParaRPr>
          </a:p>
        </p:txBody>
      </p:sp>
      <p:sp>
        <p:nvSpPr>
          <p:cNvPr id="822" name="Google Shape;822;p23"/>
          <p:cNvSpPr txBox="1">
            <a:spLocks noGrp="1"/>
          </p:cNvSpPr>
          <p:nvPr>
            <p:ph type="body" idx="1"/>
          </p:nvPr>
        </p:nvSpPr>
        <p:spPr>
          <a:xfrm>
            <a:off x="1565657" y="4424585"/>
            <a:ext cx="11309096" cy="52276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E2C22"/>
              </a:buClr>
              <a:buSzPts val="4400"/>
              <a:buFont typeface="Gill Sans"/>
              <a:buNone/>
            </a:pPr>
            <a:r>
              <a:rPr lang="en-US" sz="4400" b="1" i="0" u="none" strike="noStrike" cap="none" dirty="0">
                <a:solidFill>
                  <a:srgbClr val="2E2C22"/>
                </a:solidFill>
                <a:latin typeface="Gill Sans"/>
                <a:ea typeface="Gill Sans"/>
                <a:cs typeface="Gill Sans"/>
                <a:sym typeface="Gill Sans"/>
              </a:rPr>
              <a:t>Soyez explicite dans la définition de l'innovation, y compris l'ensemble des mesures et leurs supports de mise en œuvre</a:t>
            </a:r>
            <a:endParaRPr sz="4400" b="1" i="0" u="none" strike="noStrike" cap="none" dirty="0">
              <a:solidFill>
                <a:srgbClr val="2E2C22"/>
              </a:solidFill>
              <a:latin typeface="Gill Sans"/>
              <a:ea typeface="Gill Sans"/>
              <a:cs typeface="Gill Sans"/>
              <a:sym typeface="Gill Sans"/>
            </a:endParaRPr>
          </a:p>
          <a:p>
            <a:pPr marL="685800" marR="0" lvl="0" indent="-685800" algn="l" rtl="0">
              <a:lnSpc>
                <a:spcPct val="100000"/>
              </a:lnSpc>
              <a:spcBef>
                <a:spcPts val="1800"/>
              </a:spcBef>
              <a:spcAft>
                <a:spcPts val="0"/>
              </a:spcAft>
              <a:buClr>
                <a:srgbClr val="2E2C22"/>
              </a:buClr>
              <a:buSzPts val="4400"/>
              <a:buFont typeface="Arial"/>
              <a:buChar char="•"/>
            </a:pPr>
            <a:r>
              <a:rPr lang="en-US" sz="4400" b="0" i="0" u="none" strike="noStrike" cap="none" dirty="0">
                <a:solidFill>
                  <a:srgbClr val="2E2C22"/>
                </a:solidFill>
                <a:latin typeface="Gill Sans"/>
                <a:ea typeface="Gill Sans"/>
                <a:cs typeface="Gill Sans"/>
                <a:sym typeface="Gill Sans"/>
              </a:rPr>
              <a:t>Quelles sont les parties de l'ensemble de mesures qui font évoluer les normes ? </a:t>
            </a:r>
            <a:endParaRPr dirty="0"/>
          </a:p>
          <a:p>
            <a:pPr marL="685800" marR="0" lvl="0" indent="-685800" algn="l" rtl="0">
              <a:lnSpc>
                <a:spcPct val="100000"/>
              </a:lnSpc>
              <a:spcBef>
                <a:spcPts val="1800"/>
              </a:spcBef>
              <a:spcAft>
                <a:spcPts val="0"/>
              </a:spcAft>
              <a:buClr>
                <a:srgbClr val="2E2C22"/>
              </a:buClr>
              <a:buSzPts val="4400"/>
              <a:buFont typeface="Arial"/>
              <a:buChar char="•"/>
            </a:pPr>
            <a:r>
              <a:rPr lang="en-US" sz="4400" b="0" i="0" u="none" strike="noStrike" cap="none" dirty="0">
                <a:solidFill>
                  <a:srgbClr val="2E2C22"/>
                </a:solidFill>
                <a:latin typeface="Gill Sans"/>
                <a:ea typeface="Gill Sans"/>
                <a:cs typeface="Gill Sans"/>
                <a:sym typeface="Gill Sans"/>
              </a:rPr>
              <a:t>Quelles sont les voies de changement des normes et les résultats attendus (théorie du changement) ?</a:t>
            </a:r>
            <a:endParaRPr dirty="0"/>
          </a:p>
          <a:p>
            <a:pPr marL="0" marR="0" lvl="0" indent="0" algn="l" rtl="0">
              <a:lnSpc>
                <a:spcPct val="100000"/>
              </a:lnSpc>
              <a:spcBef>
                <a:spcPts val="1800"/>
              </a:spcBef>
              <a:spcAft>
                <a:spcPts val="0"/>
              </a:spcAft>
              <a:buClr>
                <a:srgbClr val="2E2C22"/>
              </a:buClr>
              <a:buSzPts val="4400"/>
              <a:buFont typeface="Gill Sans"/>
              <a:buNone/>
            </a:pPr>
            <a:r>
              <a:rPr lang="en-US" sz="4400" b="1" i="0" u="none" strike="noStrike" cap="none" dirty="0">
                <a:solidFill>
                  <a:srgbClr val="2E2C22"/>
                </a:solidFill>
                <a:latin typeface="Gill Sans"/>
                <a:ea typeface="Gill Sans"/>
                <a:cs typeface="Gill Sans"/>
                <a:sym typeface="Gill Sans"/>
              </a:rPr>
              <a:t>Faire participer les parties prenantes de différents niveaux à la définition de l'innovation.</a:t>
            </a:r>
            <a:endParaRPr dirty="0"/>
          </a:p>
          <a:p>
            <a:pPr marL="685800" marR="0" lvl="0" indent="-406400" algn="l" rtl="0">
              <a:lnSpc>
                <a:spcPct val="100000"/>
              </a:lnSpc>
              <a:spcBef>
                <a:spcPts val="1800"/>
              </a:spcBef>
              <a:spcAft>
                <a:spcPts val="0"/>
              </a:spcAft>
              <a:buClr>
                <a:srgbClr val="515257"/>
              </a:buClr>
              <a:buSzPts val="4400"/>
              <a:buFont typeface="Noto Sans Symbols"/>
              <a:buNone/>
            </a:pPr>
            <a:endParaRPr sz="4400" b="0" i="0" u="none" strike="noStrike" cap="none" dirty="0">
              <a:solidFill>
                <a:srgbClr val="2E2C22"/>
              </a:solidFill>
              <a:latin typeface="Gill Sans"/>
              <a:ea typeface="Gill Sans"/>
              <a:cs typeface="Gill Sans"/>
              <a:sym typeface="Gill Sans"/>
            </a:endParaRPr>
          </a:p>
        </p:txBody>
      </p:sp>
      <p:sp>
        <p:nvSpPr>
          <p:cNvPr id="823" name="Google Shape;823;p23"/>
          <p:cNvSpPr txBox="1"/>
          <p:nvPr/>
        </p:nvSpPr>
        <p:spPr>
          <a:xfrm>
            <a:off x="14575536" y="12265762"/>
            <a:ext cx="8718943" cy="8309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595959"/>
              </a:buClr>
              <a:buSzPts val="2400"/>
              <a:buFont typeface="Twentieth Century"/>
              <a:buNone/>
            </a:pPr>
            <a:r>
              <a:rPr lang="en-US" sz="2400" b="0" i="0" u="none" strike="noStrike" cap="none" dirty="0">
                <a:solidFill>
                  <a:srgbClr val="595959"/>
                </a:solidFill>
                <a:latin typeface="Twentieth Century"/>
                <a:ea typeface="Twentieth Century"/>
                <a:cs typeface="Twentieth Century"/>
                <a:sym typeface="Twentieth Century"/>
              </a:rPr>
              <a:t>Source : OMS et ExpandNet, Nine Steps for Developing a Scaling-Up Strategy (Genève, Suisse : OMS, 2010), page 9.</a:t>
            </a:r>
            <a:endParaRPr sz="2400" b="0" i="0" u="none" strike="noStrike" cap="none" dirty="0">
              <a:solidFill>
                <a:srgbClr val="595959"/>
              </a:solidFill>
              <a:latin typeface="Twentieth Century"/>
              <a:ea typeface="Twentieth Century"/>
              <a:cs typeface="Twentieth Century"/>
              <a:sym typeface="Twentieth Century"/>
            </a:endParaRPr>
          </a:p>
        </p:txBody>
      </p:sp>
      <p:grpSp>
        <p:nvGrpSpPr>
          <p:cNvPr id="824" name="Google Shape;824;p23"/>
          <p:cNvGrpSpPr/>
          <p:nvPr/>
        </p:nvGrpSpPr>
        <p:grpSpPr>
          <a:xfrm>
            <a:off x="12874753" y="4424585"/>
            <a:ext cx="10668307" cy="6738715"/>
            <a:chOff x="6022848" y="275992"/>
            <a:chExt cx="6160683" cy="2209800"/>
          </a:xfrm>
        </p:grpSpPr>
        <p:grpSp>
          <p:nvGrpSpPr>
            <p:cNvPr id="825" name="Google Shape;825;p23"/>
            <p:cNvGrpSpPr/>
            <p:nvPr/>
          </p:nvGrpSpPr>
          <p:grpSpPr>
            <a:xfrm>
              <a:off x="6022848" y="275992"/>
              <a:ext cx="6160683" cy="2209800"/>
              <a:chOff x="5876926" y="3784213"/>
              <a:chExt cx="6160683" cy="2209800"/>
            </a:xfrm>
          </p:grpSpPr>
          <p:sp>
            <p:nvSpPr>
              <p:cNvPr id="826" name="Google Shape;826;p23"/>
              <p:cNvSpPr/>
              <p:nvPr/>
            </p:nvSpPr>
            <p:spPr>
              <a:xfrm>
                <a:off x="5876926" y="3784213"/>
                <a:ext cx="6160683" cy="2209800"/>
              </a:xfrm>
              <a:prstGeom prst="ellipse">
                <a:avLst/>
              </a:prstGeom>
              <a:noFill/>
              <a:ln w="57150" cap="flat" cmpd="sng">
                <a:solidFill>
                  <a:srgbClr val="2EC3C6"/>
                </a:solidFill>
                <a:prstDash val="solid"/>
                <a:round/>
                <a:headEnd type="none" w="sm" len="sm"/>
                <a:tailEnd type="none" w="sm" len="sm"/>
              </a:ln>
            </p:spPr>
            <p:txBody>
              <a:bodyPr spcFirstLastPara="1" wrap="square" lIns="137150" tIns="68575" rIns="137150" bIns="68575" anchor="ctr" anchorCtr="0">
                <a:noAutofit/>
              </a:bodyPr>
              <a:lstStyle/>
              <a:p>
                <a:pPr marL="0" marR="0" lvl="0" indent="0" algn="ctr" rtl="0">
                  <a:lnSpc>
                    <a:spcPct val="100000"/>
                  </a:lnSpc>
                  <a:spcBef>
                    <a:spcPts val="0"/>
                  </a:spcBef>
                  <a:spcAft>
                    <a:spcPts val="0"/>
                  </a:spcAft>
                  <a:buClr>
                    <a:srgbClr val="A6A7AC"/>
                  </a:buClr>
                  <a:buSzPts val="4000"/>
                  <a:buFont typeface="PT Sans"/>
                  <a:buNone/>
                </a:pPr>
                <a:endParaRPr sz="4000" b="0" i="0" u="none" strike="noStrike" cap="none" dirty="0">
                  <a:solidFill>
                    <a:srgbClr val="000000"/>
                  </a:solidFill>
                  <a:latin typeface="Gill Sans"/>
                  <a:ea typeface="Gill Sans"/>
                  <a:cs typeface="Gill Sans"/>
                  <a:sym typeface="Gill Sans"/>
                </a:endParaRPr>
              </a:p>
            </p:txBody>
          </p:sp>
          <p:grpSp>
            <p:nvGrpSpPr>
              <p:cNvPr id="827" name="Google Shape;827;p23"/>
              <p:cNvGrpSpPr/>
              <p:nvPr/>
            </p:nvGrpSpPr>
            <p:grpSpPr>
              <a:xfrm>
                <a:off x="6537814" y="4055347"/>
                <a:ext cx="5079534" cy="1423617"/>
                <a:chOff x="3634061" y="371591"/>
                <a:chExt cx="5079534" cy="1423617"/>
              </a:xfrm>
            </p:grpSpPr>
            <p:sp>
              <p:nvSpPr>
                <p:cNvPr id="828" name="Google Shape;828;p23"/>
                <p:cNvSpPr/>
                <p:nvPr/>
              </p:nvSpPr>
              <p:spPr>
                <a:xfrm>
                  <a:off x="3634061" y="1303083"/>
                  <a:ext cx="1539875" cy="492125"/>
                </a:xfrm>
                <a:prstGeom prst="roundRect">
                  <a:avLst>
                    <a:gd name="adj" fmla="val 16667"/>
                  </a:avLst>
                </a:prstGeom>
                <a:noFill/>
                <a:ln w="38100" cap="flat" cmpd="sng">
                  <a:solidFill>
                    <a:srgbClr val="2EC3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2800"/>
                    <a:buFont typeface="PT Sans"/>
                    <a:buNone/>
                  </a:pPr>
                  <a:endParaRPr sz="2800" b="0" i="0" u="none" strike="noStrike" cap="none" dirty="0">
                    <a:solidFill>
                      <a:srgbClr val="595959"/>
                    </a:solidFill>
                    <a:latin typeface="Gill Sans"/>
                    <a:ea typeface="Gill Sans"/>
                    <a:cs typeface="Gill Sans"/>
                    <a:sym typeface="Gill Sans"/>
                  </a:endParaRPr>
                </a:p>
              </p:txBody>
            </p:sp>
            <p:cxnSp>
              <p:nvCxnSpPr>
                <p:cNvPr id="829" name="Google Shape;829;p23"/>
                <p:cNvCxnSpPr/>
                <p:nvPr/>
              </p:nvCxnSpPr>
              <p:spPr>
                <a:xfrm>
                  <a:off x="4253459" y="1131888"/>
                  <a:ext cx="1588" cy="146050"/>
                </a:xfrm>
                <a:prstGeom prst="straightConnector1">
                  <a:avLst/>
                </a:prstGeom>
                <a:noFill/>
                <a:ln w="38100" cap="flat" cmpd="sng">
                  <a:solidFill>
                    <a:srgbClr val="2EC3C6"/>
                  </a:solidFill>
                  <a:prstDash val="solid"/>
                  <a:round/>
                  <a:headEnd type="none" w="med" len="med"/>
                  <a:tailEnd type="none" w="med" len="med"/>
                </a:ln>
              </p:spPr>
            </p:cxnSp>
            <p:cxnSp>
              <p:nvCxnSpPr>
                <p:cNvPr id="830" name="Google Shape;830;p23"/>
                <p:cNvCxnSpPr/>
                <p:nvPr/>
              </p:nvCxnSpPr>
              <p:spPr>
                <a:xfrm>
                  <a:off x="4545559" y="1131888"/>
                  <a:ext cx="1588" cy="146050"/>
                </a:xfrm>
                <a:prstGeom prst="straightConnector1">
                  <a:avLst/>
                </a:prstGeom>
                <a:noFill/>
                <a:ln w="38100" cap="flat" cmpd="sng">
                  <a:solidFill>
                    <a:srgbClr val="2EC3C6"/>
                  </a:solidFill>
                  <a:prstDash val="solid"/>
                  <a:round/>
                  <a:headEnd type="none" w="med" len="med"/>
                  <a:tailEnd type="none" w="med" len="med"/>
                </a:ln>
              </p:spPr>
            </p:cxnSp>
            <p:grpSp>
              <p:nvGrpSpPr>
                <p:cNvPr id="831" name="Google Shape;831;p23"/>
                <p:cNvGrpSpPr/>
                <p:nvPr/>
              </p:nvGrpSpPr>
              <p:grpSpPr>
                <a:xfrm>
                  <a:off x="3637236" y="371591"/>
                  <a:ext cx="5076359" cy="1380216"/>
                  <a:chOff x="2209800" y="676391"/>
                  <a:chExt cx="5076359" cy="1380216"/>
                </a:xfrm>
              </p:grpSpPr>
              <p:sp>
                <p:nvSpPr>
                  <p:cNvPr id="832" name="Google Shape;832;p23"/>
                  <p:cNvSpPr/>
                  <p:nvPr/>
                </p:nvSpPr>
                <p:spPr>
                  <a:xfrm>
                    <a:off x="5789147" y="1036637"/>
                    <a:ext cx="1497012" cy="946150"/>
                  </a:xfrm>
                  <a:prstGeom prst="roundRect">
                    <a:avLst>
                      <a:gd name="adj" fmla="val 16667"/>
                    </a:avLst>
                  </a:prstGeom>
                  <a:noFill/>
                  <a:ln w="38100" cap="flat" cmpd="sng">
                    <a:solidFill>
                      <a:srgbClr val="2EC3C6"/>
                    </a:solidFill>
                    <a:prstDash val="solid"/>
                    <a:round/>
                    <a:headEnd type="none" w="sm" len="sm"/>
                    <a:tailEnd type="none" w="sm" len="sm"/>
                  </a:ln>
                </p:spPr>
                <p:txBody>
                  <a:bodyPr spcFirstLastPara="1" wrap="square" lIns="137150" tIns="68575" rIns="137150" bIns="68575" anchor="ctr" anchorCtr="0">
                    <a:noAutofit/>
                  </a:bodyPr>
                  <a:lstStyle/>
                  <a:p>
                    <a:pPr marL="0" marR="0" lvl="0" indent="0" algn="ctr" rtl="0">
                      <a:lnSpc>
                        <a:spcPct val="80000"/>
                      </a:lnSpc>
                      <a:spcBef>
                        <a:spcPts val="0"/>
                      </a:spcBef>
                      <a:spcAft>
                        <a:spcPts val="0"/>
                      </a:spcAft>
                      <a:buClr>
                        <a:srgbClr val="A6A7AC"/>
                      </a:buClr>
                      <a:buSzPts val="2800"/>
                      <a:buFont typeface="PT Sans"/>
                      <a:buNone/>
                    </a:pPr>
                    <a:endParaRPr sz="2800" b="0" i="0" u="none" strike="noStrike" cap="none" dirty="0">
                      <a:solidFill>
                        <a:srgbClr val="2E2C22"/>
                      </a:solidFill>
                      <a:latin typeface="Gill Sans"/>
                      <a:ea typeface="Gill Sans"/>
                      <a:cs typeface="Gill Sans"/>
                      <a:sym typeface="Gill Sans"/>
                    </a:endParaRPr>
                  </a:p>
                  <a:p>
                    <a:pPr marL="0" marR="0" lvl="0" indent="0" algn="ctr" rtl="0">
                      <a:lnSpc>
                        <a:spcPct val="80000"/>
                      </a:lnSpc>
                      <a:spcBef>
                        <a:spcPts val="0"/>
                      </a:spcBef>
                      <a:spcAft>
                        <a:spcPts val="0"/>
                      </a:spcAft>
                      <a:buClr>
                        <a:srgbClr val="2E2C22"/>
                      </a:buClr>
                      <a:buSzPts val="2800"/>
                      <a:buFont typeface="Gill Sans"/>
                      <a:buNone/>
                    </a:pPr>
                    <a:r>
                      <a:rPr lang="en-US" sz="2800" b="0" i="0" u="none" strike="noStrike" cap="none" dirty="0">
                        <a:solidFill>
                          <a:srgbClr val="2E2C22"/>
                        </a:solidFill>
                        <a:latin typeface="Gill Sans"/>
                        <a:ea typeface="Gill Sans"/>
                        <a:cs typeface="Gill Sans"/>
                        <a:sym typeface="Gill Sans"/>
                      </a:rPr>
                      <a:t>Organisation(s) utilisatrice(s)</a:t>
                    </a:r>
                    <a:endParaRPr sz="2400" b="0" i="0" u="none" strike="noStrike" cap="none" dirty="0">
                      <a:solidFill>
                        <a:srgbClr val="2E2C22"/>
                      </a:solidFill>
                      <a:latin typeface="Gill Sans"/>
                      <a:ea typeface="Gill Sans"/>
                      <a:cs typeface="Gill Sans"/>
                      <a:sym typeface="Gill Sans"/>
                    </a:endParaRPr>
                  </a:p>
                </p:txBody>
              </p:sp>
              <p:sp>
                <p:nvSpPr>
                  <p:cNvPr id="833" name="Google Shape;833;p23"/>
                  <p:cNvSpPr/>
                  <p:nvPr/>
                </p:nvSpPr>
                <p:spPr>
                  <a:xfrm>
                    <a:off x="3867730" y="676391"/>
                    <a:ext cx="1752600" cy="292100"/>
                  </a:xfrm>
                  <a:prstGeom prst="rect">
                    <a:avLst/>
                  </a:prstGeom>
                </p:spPr>
                <p:txBody>
                  <a:bodyPr>
                    <a:prstTxWarp prst="textPlain">
                      <a:avLst/>
                    </a:prstTxWarp>
                  </a:bodyPr>
                  <a:lstStyle/>
                  <a:p>
                    <a:pPr lvl="0" algn="ctr"/>
                    <a:r>
                      <a:rPr b="1" i="0" dirty="0">
                        <a:ln>
                          <a:noFill/>
                        </a:ln>
                        <a:solidFill>
                          <a:srgbClr val="000000"/>
                        </a:solidFill>
                        <a:latin typeface="Gill Sans"/>
                      </a:rPr>
                      <a:t>Environnement</a:t>
                    </a:r>
                  </a:p>
                </p:txBody>
              </p:sp>
              <p:sp>
                <p:nvSpPr>
                  <p:cNvPr id="834" name="Google Shape;834;p23"/>
                  <p:cNvSpPr/>
                  <p:nvPr/>
                </p:nvSpPr>
                <p:spPr>
                  <a:xfrm>
                    <a:off x="3980533" y="1108869"/>
                    <a:ext cx="1600200" cy="947738"/>
                  </a:xfrm>
                  <a:custGeom>
                    <a:avLst/>
                    <a:gdLst/>
                    <a:ahLst/>
                    <a:cxnLst/>
                    <a:rect l="l" t="t" r="r" b="b"/>
                    <a:pathLst>
                      <a:path w="1086" h="706" extrusionOk="0">
                        <a:moveTo>
                          <a:pt x="0" y="353"/>
                        </a:moveTo>
                        <a:lnTo>
                          <a:pt x="241" y="706"/>
                        </a:lnTo>
                        <a:lnTo>
                          <a:pt x="241" y="543"/>
                        </a:lnTo>
                        <a:lnTo>
                          <a:pt x="844" y="543"/>
                        </a:lnTo>
                        <a:lnTo>
                          <a:pt x="844" y="706"/>
                        </a:lnTo>
                        <a:lnTo>
                          <a:pt x="1086" y="353"/>
                        </a:lnTo>
                        <a:lnTo>
                          <a:pt x="844" y="0"/>
                        </a:lnTo>
                        <a:lnTo>
                          <a:pt x="844" y="163"/>
                        </a:lnTo>
                        <a:lnTo>
                          <a:pt x="241" y="163"/>
                        </a:lnTo>
                        <a:lnTo>
                          <a:pt x="241" y="0"/>
                        </a:lnTo>
                        <a:lnTo>
                          <a:pt x="0" y="353"/>
                        </a:lnTo>
                        <a:close/>
                      </a:path>
                    </a:pathLst>
                  </a:custGeom>
                  <a:noFill/>
                  <a:ln w="38100" cap="rnd" cmpd="sng">
                    <a:solidFill>
                      <a:srgbClr val="2EC3C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A6A7AC"/>
                      </a:buClr>
                      <a:buSzPts val="2800"/>
                      <a:buFont typeface="PT Sans"/>
                      <a:buNone/>
                    </a:pPr>
                    <a:endParaRPr sz="2800" b="0" i="0" u="none" strike="noStrike" cap="none" dirty="0">
                      <a:solidFill>
                        <a:srgbClr val="000000"/>
                      </a:solidFill>
                      <a:latin typeface="Gill Sans"/>
                      <a:ea typeface="Gill Sans"/>
                      <a:cs typeface="Gill Sans"/>
                      <a:sym typeface="Gill Sans"/>
                    </a:endParaRPr>
                  </a:p>
                </p:txBody>
              </p:sp>
              <p:sp>
                <p:nvSpPr>
                  <p:cNvPr id="835" name="Google Shape;835;p23"/>
                  <p:cNvSpPr/>
                  <p:nvPr/>
                </p:nvSpPr>
                <p:spPr>
                  <a:xfrm>
                    <a:off x="2209800" y="992188"/>
                    <a:ext cx="1701275" cy="407987"/>
                  </a:xfrm>
                  <a:prstGeom prst="roundRect">
                    <a:avLst>
                      <a:gd name="adj" fmla="val 16667"/>
                    </a:avLst>
                  </a:prstGeom>
                  <a:solidFill>
                    <a:srgbClr val="29B5B7"/>
                  </a:solidFill>
                  <a:ln w="28575" cap="flat" cmpd="sng">
                    <a:solidFill>
                      <a:srgbClr val="2EC3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4F5F7"/>
                      </a:buClr>
                      <a:buSzPts val="2800"/>
                      <a:buFont typeface="Gill Sans"/>
                      <a:buNone/>
                    </a:pPr>
                    <a:r>
                      <a:rPr lang="en-US" sz="2800" b="0" i="0" u="none" strike="noStrike" cap="none" dirty="0">
                        <a:solidFill>
                          <a:srgbClr val="F4F5F7"/>
                        </a:solidFill>
                        <a:latin typeface="Gill Sans"/>
                        <a:ea typeface="Gill Sans"/>
                        <a:cs typeface="Gill Sans"/>
                        <a:sym typeface="Gill Sans"/>
                      </a:rPr>
                      <a:t>Interventions visant à faire évoluer les normes - Innovation</a:t>
                    </a:r>
                    <a:endParaRPr sz="2800" b="0" i="0" u="none" strike="noStrike" cap="none" dirty="0">
                      <a:solidFill>
                        <a:srgbClr val="F4F5F7"/>
                      </a:solidFill>
                      <a:latin typeface="Gill Sans"/>
                      <a:ea typeface="Gill Sans"/>
                      <a:cs typeface="Gill Sans"/>
                      <a:sym typeface="Gill Sans"/>
                    </a:endParaRPr>
                  </a:p>
                </p:txBody>
              </p:sp>
              <p:sp>
                <p:nvSpPr>
                  <p:cNvPr id="836" name="Google Shape;836;p23"/>
                  <p:cNvSpPr txBox="1"/>
                  <p:nvPr/>
                </p:nvSpPr>
                <p:spPr>
                  <a:xfrm>
                    <a:off x="4056733" y="1308893"/>
                    <a:ext cx="1460500" cy="299755"/>
                  </a:xfrm>
                  <a:prstGeom prst="rect">
                    <a:avLst/>
                  </a:prstGeom>
                  <a:noFill/>
                  <a:ln>
                    <a:noFill/>
                  </a:ln>
                </p:spPr>
                <p:txBody>
                  <a:bodyPr spcFirstLastPara="1" wrap="square" lIns="137150" tIns="68575" rIns="137150" bIns="68575" anchor="t" anchorCtr="0">
                    <a:spAutoFit/>
                  </a:bodyPr>
                  <a:lstStyle/>
                  <a:p>
                    <a:pPr marL="0" marR="0" lvl="0" indent="0" algn="ctr" rtl="0">
                      <a:lnSpc>
                        <a:spcPct val="90000"/>
                      </a:lnSpc>
                      <a:spcBef>
                        <a:spcPts val="0"/>
                      </a:spcBef>
                      <a:spcAft>
                        <a:spcPts val="0"/>
                      </a:spcAft>
                      <a:buClr>
                        <a:srgbClr val="2E2C22"/>
                      </a:buClr>
                      <a:buSzPts val="2800"/>
                      <a:buFont typeface="Gill Sans"/>
                      <a:buNone/>
                    </a:pPr>
                    <a:r>
                      <a:rPr lang="en-US" sz="2800" b="0" i="0" u="none" strike="noStrike" cap="none" dirty="0">
                        <a:solidFill>
                          <a:srgbClr val="2E2C22"/>
                        </a:solidFill>
                        <a:latin typeface="Gill Sans"/>
                        <a:ea typeface="Gill Sans"/>
                        <a:cs typeface="Gill Sans"/>
                        <a:sym typeface="Gill Sans"/>
                      </a:rPr>
                      <a:t>Stratégie de mise à l'échelle</a:t>
                    </a:r>
                    <a:endParaRPr sz="4000" b="0" i="0" u="none" strike="noStrike" cap="none" dirty="0">
                      <a:solidFill>
                        <a:srgbClr val="2E2C22"/>
                      </a:solidFill>
                      <a:latin typeface="Gill Sans"/>
                      <a:ea typeface="Gill Sans"/>
                      <a:cs typeface="Gill Sans"/>
                      <a:sym typeface="Gill Sans"/>
                    </a:endParaRPr>
                  </a:p>
                </p:txBody>
              </p:sp>
            </p:grpSp>
          </p:grpSp>
        </p:grpSp>
        <p:sp>
          <p:nvSpPr>
            <p:cNvPr id="837" name="Google Shape;837;p23"/>
            <p:cNvSpPr txBox="1"/>
            <p:nvPr/>
          </p:nvSpPr>
          <p:spPr>
            <a:xfrm>
              <a:off x="6608898" y="1526928"/>
              <a:ext cx="1779288" cy="1715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E2C22"/>
                </a:buClr>
                <a:buSzPts val="2800"/>
                <a:buFont typeface="Gill Sans"/>
                <a:buNone/>
              </a:pPr>
              <a:r>
                <a:rPr lang="en-US" sz="2800" b="0" i="0" u="none" strike="noStrike" cap="none" dirty="0">
                  <a:solidFill>
                    <a:srgbClr val="2E2C22"/>
                  </a:solidFill>
                  <a:latin typeface="Gill Sans"/>
                  <a:ea typeface="Gill Sans"/>
                  <a:cs typeface="Gill Sans"/>
                  <a:sym typeface="Gill Sans"/>
                </a:rPr>
                <a:t>Équipe ressource</a:t>
              </a:r>
              <a:endParaRPr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24"/>
          <p:cNvSpPr txBox="1">
            <a:spLocks noGrp="1"/>
          </p:cNvSpPr>
          <p:nvPr>
            <p:ph type="body" idx="1"/>
          </p:nvPr>
        </p:nvSpPr>
        <p:spPr>
          <a:xfrm>
            <a:off x="2252600" y="4230896"/>
            <a:ext cx="7440040" cy="4748511"/>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80000"/>
              </a:lnSpc>
              <a:spcBef>
                <a:spcPts val="0"/>
              </a:spcBef>
              <a:spcAft>
                <a:spcPts val="0"/>
              </a:spcAft>
              <a:buClr>
                <a:srgbClr val="2EC3C6"/>
              </a:buClr>
              <a:buSzPct val="100000"/>
              <a:buFont typeface="Gill Sans"/>
              <a:buNone/>
            </a:pPr>
            <a:r>
              <a:rPr lang="en-US" sz="8800" dirty="0">
                <a:solidFill>
                  <a:srgbClr val="2EC3C6"/>
                </a:solidFill>
              </a:rPr>
              <a:t>Votre innovation répond aux critères CORRECT :</a:t>
            </a:r>
            <a:endParaRPr dirty="0"/>
          </a:p>
        </p:txBody>
      </p:sp>
      <p:sp>
        <p:nvSpPr>
          <p:cNvPr id="845" name="Google Shape;845;p24"/>
          <p:cNvSpPr txBox="1">
            <a:spLocks noGrp="1"/>
          </p:cNvSpPr>
          <p:nvPr>
            <p:ph type="body" idx="2"/>
          </p:nvPr>
        </p:nvSpPr>
        <p:spPr>
          <a:xfrm>
            <a:off x="10945687" y="2843386"/>
            <a:ext cx="11841162" cy="802922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2E2C22"/>
              </a:buClr>
              <a:buSzPts val="7200"/>
              <a:buFont typeface="Gill Sans"/>
              <a:buNone/>
            </a:pPr>
            <a:r>
              <a:rPr lang="en-US" sz="7200" b="1" dirty="0"/>
              <a:t>C</a:t>
            </a:r>
            <a:r>
              <a:rPr lang="en-US" sz="7200" dirty="0"/>
              <a:t>rédible</a:t>
            </a:r>
            <a:endParaRPr dirty="0"/>
          </a:p>
          <a:p>
            <a:pPr marL="0" lvl="0" indent="0" algn="l" rtl="0">
              <a:lnSpc>
                <a:spcPct val="100000"/>
              </a:lnSpc>
              <a:spcBef>
                <a:spcPts val="0"/>
              </a:spcBef>
              <a:spcAft>
                <a:spcPts val="0"/>
              </a:spcAft>
              <a:buClr>
                <a:srgbClr val="2E2C22"/>
              </a:buClr>
              <a:buSzPts val="7200"/>
              <a:buFont typeface="Gill Sans"/>
              <a:buNone/>
            </a:pPr>
            <a:r>
              <a:rPr lang="en-US" sz="7200" b="1" dirty="0"/>
              <a:t>O</a:t>
            </a:r>
            <a:r>
              <a:rPr lang="en-US" sz="7200" dirty="0"/>
              <a:t>bservable </a:t>
            </a:r>
            <a:endParaRPr dirty="0"/>
          </a:p>
          <a:p>
            <a:pPr marL="0" lvl="0" indent="0" algn="l" rtl="0">
              <a:lnSpc>
                <a:spcPct val="100000"/>
              </a:lnSpc>
              <a:spcBef>
                <a:spcPts val="0"/>
              </a:spcBef>
              <a:spcAft>
                <a:spcPts val="0"/>
              </a:spcAft>
              <a:buClr>
                <a:srgbClr val="2E2C22"/>
              </a:buClr>
              <a:buSzPts val="7200"/>
              <a:buFont typeface="Gill Sans"/>
              <a:buNone/>
            </a:pPr>
            <a:r>
              <a:rPr lang="en-US" sz="7200" dirty="0"/>
              <a:t>Problèmes</a:t>
            </a:r>
            <a:r>
              <a:rPr lang="en-US" sz="7200" b="1" dirty="0"/>
              <a:t> R</a:t>
            </a:r>
            <a:r>
              <a:rPr lang="en-US" sz="7200" dirty="0"/>
              <a:t>essentis</a:t>
            </a:r>
            <a:endParaRPr dirty="0"/>
          </a:p>
          <a:p>
            <a:pPr marL="0" lvl="0" indent="0" algn="l" rtl="0">
              <a:lnSpc>
                <a:spcPct val="100000"/>
              </a:lnSpc>
              <a:spcBef>
                <a:spcPts val="0"/>
              </a:spcBef>
              <a:spcAft>
                <a:spcPts val="0"/>
              </a:spcAft>
              <a:buClr>
                <a:srgbClr val="2E2C22"/>
              </a:buClr>
              <a:buSzPts val="7200"/>
              <a:buFont typeface="Gill Sans"/>
              <a:buNone/>
            </a:pPr>
            <a:r>
              <a:rPr lang="en-US" sz="7200" dirty="0"/>
              <a:t>Avantage</a:t>
            </a:r>
            <a:r>
              <a:rPr lang="en-US" sz="7200" b="1" dirty="0"/>
              <a:t> R</a:t>
            </a:r>
            <a:r>
              <a:rPr lang="en-US" sz="7200" dirty="0"/>
              <a:t>elatif</a:t>
            </a:r>
            <a:endParaRPr dirty="0"/>
          </a:p>
          <a:p>
            <a:pPr marL="0" lvl="0" indent="0" algn="l" rtl="0">
              <a:lnSpc>
                <a:spcPct val="100000"/>
              </a:lnSpc>
              <a:spcBef>
                <a:spcPts val="0"/>
              </a:spcBef>
              <a:spcAft>
                <a:spcPts val="0"/>
              </a:spcAft>
              <a:buClr>
                <a:srgbClr val="2E2C22"/>
              </a:buClr>
              <a:buSzPts val="7200"/>
              <a:buFont typeface="Gill Sans"/>
              <a:buNone/>
            </a:pPr>
            <a:r>
              <a:rPr lang="en-US" sz="7200" dirty="0"/>
              <a:t>Facile à installer (</a:t>
            </a:r>
            <a:r>
              <a:rPr lang="en-US" sz="7200" b="1" dirty="0"/>
              <a:t>E</a:t>
            </a:r>
            <a:r>
              <a:rPr lang="en-US" sz="7200" dirty="0"/>
              <a:t>asy)</a:t>
            </a:r>
            <a:endParaRPr dirty="0"/>
          </a:p>
          <a:p>
            <a:pPr marL="0" lvl="0" indent="0" algn="l" rtl="0">
              <a:lnSpc>
                <a:spcPct val="100000"/>
              </a:lnSpc>
              <a:spcBef>
                <a:spcPts val="0"/>
              </a:spcBef>
              <a:spcAft>
                <a:spcPts val="0"/>
              </a:spcAft>
              <a:buClr>
                <a:srgbClr val="2E2C22"/>
              </a:buClr>
              <a:buSzPts val="7200"/>
              <a:buFont typeface="Gill Sans"/>
              <a:buNone/>
            </a:pPr>
            <a:r>
              <a:rPr lang="en-US" sz="7200" b="1" dirty="0"/>
              <a:t>C</a:t>
            </a:r>
            <a:r>
              <a:rPr lang="en-US" sz="7200" dirty="0"/>
              <a:t>ompatible </a:t>
            </a:r>
            <a:endParaRPr dirty="0"/>
          </a:p>
          <a:p>
            <a:pPr marL="0" lvl="0" indent="0" algn="l" rtl="0">
              <a:lnSpc>
                <a:spcPct val="100000"/>
              </a:lnSpc>
              <a:spcBef>
                <a:spcPts val="0"/>
              </a:spcBef>
              <a:spcAft>
                <a:spcPts val="0"/>
              </a:spcAft>
              <a:buClr>
                <a:srgbClr val="2E2C22"/>
              </a:buClr>
              <a:buSzPts val="7200"/>
              <a:buFont typeface="Gill Sans"/>
              <a:buNone/>
            </a:pPr>
            <a:r>
              <a:rPr lang="en-US" sz="7200" b="1" dirty="0"/>
              <a:t>T</a:t>
            </a:r>
            <a:r>
              <a:rPr lang="en-US" sz="7200" dirty="0"/>
              <a:t>estable </a:t>
            </a:r>
            <a:endParaRPr dirty="0"/>
          </a:p>
          <a:p>
            <a:pPr marL="0" lvl="0" indent="0" algn="l" rtl="0">
              <a:lnSpc>
                <a:spcPct val="100000"/>
              </a:lnSpc>
              <a:spcBef>
                <a:spcPts val="0"/>
              </a:spcBef>
              <a:spcAft>
                <a:spcPts val="0"/>
              </a:spcAft>
              <a:buClr>
                <a:srgbClr val="2E2C22"/>
              </a:buClr>
              <a:buSzPts val="4000"/>
              <a:buFont typeface="Gill Sans"/>
              <a:buNone/>
            </a:pPr>
            <a:endParaRPr sz="4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4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4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4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4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25"/>
          <p:cNvSpPr txBox="1">
            <a:spLocks noGrp="1"/>
          </p:cNvSpPr>
          <p:nvPr>
            <p:ph type="title"/>
          </p:nvPr>
        </p:nvSpPr>
        <p:spPr>
          <a:xfrm>
            <a:off x="706220" y="1737842"/>
            <a:ext cx="22691662" cy="217683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E2C22"/>
              </a:buClr>
              <a:buSzPts val="5400"/>
              <a:buFont typeface="Gill Sans"/>
              <a:buNone/>
            </a:pPr>
            <a:r>
              <a:rPr lang="en-US" sz="5400" dirty="0">
                <a:solidFill>
                  <a:srgbClr val="2E2C22"/>
                </a:solidFill>
              </a:rPr>
              <a:t>Il se peut que vous aimiez vraiment l'intervention-innovation qui changent la norme, mais avant de passer à l'échelle, il est important de considérer.				</a:t>
            </a:r>
            <a:endParaRPr sz="5400" dirty="0">
              <a:solidFill>
                <a:srgbClr val="2E2C22"/>
              </a:solidFill>
            </a:endParaRPr>
          </a:p>
        </p:txBody>
      </p:sp>
      <p:sp>
        <p:nvSpPr>
          <p:cNvPr id="852" name="Google Shape;852;p25"/>
          <p:cNvSpPr txBox="1">
            <a:spLocks noGrp="1"/>
          </p:cNvSpPr>
          <p:nvPr>
            <p:ph type="body" idx="1"/>
          </p:nvPr>
        </p:nvSpPr>
        <p:spPr>
          <a:xfrm>
            <a:off x="12467979" y="6348603"/>
            <a:ext cx="8061158" cy="525303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2E2C22"/>
              </a:buClr>
              <a:buSzPts val="4800"/>
              <a:buFont typeface="Gill Sans"/>
              <a:buNone/>
            </a:pPr>
            <a:r>
              <a:rPr lang="en-US" sz="4800" b="1" dirty="0">
                <a:solidFill>
                  <a:srgbClr val="2E2C22"/>
                </a:solidFill>
              </a:rPr>
              <a:t>L’équipe de ressource est-elle prête ? </a:t>
            </a:r>
            <a:endParaRPr dirty="0"/>
          </a:p>
          <a:p>
            <a:pPr marL="576072" lvl="0" indent="-576072" algn="l" rtl="0">
              <a:lnSpc>
                <a:spcPct val="100000"/>
              </a:lnSpc>
              <a:spcBef>
                <a:spcPts val="600"/>
              </a:spcBef>
              <a:spcAft>
                <a:spcPts val="0"/>
              </a:spcAft>
              <a:buClr>
                <a:srgbClr val="2E2C22"/>
              </a:buClr>
              <a:buSzPts val="4000"/>
              <a:buFont typeface="Arial"/>
              <a:buChar char="•"/>
            </a:pPr>
            <a:r>
              <a:rPr lang="en-US" sz="4000" dirty="0">
                <a:solidFill>
                  <a:srgbClr val="2E2C22"/>
                </a:solidFill>
              </a:rPr>
              <a:t>Dans quelle mesure devrez-vous renforcer les capacités des organisations utilisatrices ?</a:t>
            </a:r>
            <a:endParaRPr dirty="0"/>
          </a:p>
          <a:p>
            <a:pPr marL="576072" lvl="0" indent="-576072" algn="l" rtl="0">
              <a:lnSpc>
                <a:spcPct val="100000"/>
              </a:lnSpc>
              <a:spcBef>
                <a:spcPts val="600"/>
              </a:spcBef>
              <a:spcAft>
                <a:spcPts val="0"/>
              </a:spcAft>
              <a:buClr>
                <a:srgbClr val="2E2C22"/>
              </a:buClr>
              <a:buSzPts val="4000"/>
              <a:buFont typeface="Arial"/>
              <a:buChar char="•"/>
            </a:pPr>
            <a:r>
              <a:rPr lang="en-US" sz="4000" dirty="0">
                <a:solidFill>
                  <a:srgbClr val="2E2C22"/>
                </a:solidFill>
              </a:rPr>
              <a:t>Les organisations utilisatrices ont-elles la flexibilité d'intégrer l'intervention de changement de normes dans leurs projets existants ?</a:t>
            </a:r>
            <a:endParaRPr sz="6000" dirty="0">
              <a:solidFill>
                <a:srgbClr val="595959"/>
              </a:solidFill>
            </a:endParaRPr>
          </a:p>
          <a:p>
            <a:pPr marL="0" lvl="0" indent="0" algn="just" rtl="0">
              <a:lnSpc>
                <a:spcPct val="100000"/>
              </a:lnSpc>
              <a:spcBef>
                <a:spcPts val="600"/>
              </a:spcBef>
              <a:spcAft>
                <a:spcPts val="0"/>
              </a:spcAft>
              <a:buClr>
                <a:srgbClr val="515257"/>
              </a:buClr>
              <a:buSzPts val="4000"/>
              <a:buFont typeface="Gill Sans"/>
              <a:buNone/>
            </a:pPr>
            <a:endParaRPr sz="4000" dirty="0"/>
          </a:p>
        </p:txBody>
      </p:sp>
      <p:sp>
        <p:nvSpPr>
          <p:cNvPr id="853" name="Google Shape;853;p25"/>
          <p:cNvSpPr txBox="1">
            <a:spLocks noGrp="1"/>
          </p:cNvSpPr>
          <p:nvPr>
            <p:ph type="body" idx="2"/>
          </p:nvPr>
        </p:nvSpPr>
        <p:spPr>
          <a:xfrm>
            <a:off x="3072978" y="6479643"/>
            <a:ext cx="7975638" cy="664336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29B5B7"/>
              </a:buClr>
              <a:buSzPts val="4800"/>
              <a:buFont typeface="Gill Sans"/>
              <a:buNone/>
            </a:pPr>
            <a:r>
              <a:rPr lang="en-US" sz="4800" b="1" dirty="0">
                <a:solidFill>
                  <a:srgbClr val="29B5B7"/>
                </a:solidFill>
              </a:rPr>
              <a:t>Quelle est l'efficacité de l’intervention de changement de normes ?</a:t>
            </a:r>
            <a:endParaRPr b="1" dirty="0">
              <a:solidFill>
                <a:srgbClr val="29B5B7"/>
              </a:solidFill>
            </a:endParaRPr>
          </a:p>
          <a:p>
            <a:pPr marL="571500" lvl="0" indent="-571500" algn="l" rtl="0">
              <a:lnSpc>
                <a:spcPct val="100000"/>
              </a:lnSpc>
              <a:spcBef>
                <a:spcPts val="600"/>
              </a:spcBef>
              <a:spcAft>
                <a:spcPts val="0"/>
              </a:spcAft>
              <a:buClr>
                <a:srgbClr val="2E2C22"/>
              </a:buClr>
              <a:buSzPts val="4000"/>
              <a:buFont typeface="Arial"/>
              <a:buChar char="•"/>
            </a:pPr>
            <a:r>
              <a:rPr lang="en-US" sz="4000" dirty="0">
                <a:solidFill>
                  <a:srgbClr val="2E2C22"/>
                </a:solidFill>
              </a:rPr>
              <a:t>Est-ce que cela conduit à un changement de normes et contribue à un changement de comportement ?</a:t>
            </a:r>
            <a:endParaRPr dirty="0"/>
          </a:p>
          <a:p>
            <a:pPr marL="571500" lvl="0" indent="-571500" algn="l" rtl="0">
              <a:lnSpc>
                <a:spcPct val="100000"/>
              </a:lnSpc>
              <a:spcBef>
                <a:spcPts val="600"/>
              </a:spcBef>
              <a:spcAft>
                <a:spcPts val="0"/>
              </a:spcAft>
              <a:buClr>
                <a:srgbClr val="2E2C22"/>
              </a:buClr>
              <a:buSzPts val="4000"/>
              <a:buFont typeface="Arial"/>
              <a:buChar char="•"/>
            </a:pPr>
            <a:r>
              <a:rPr lang="en-US" sz="4000" dirty="0">
                <a:solidFill>
                  <a:srgbClr val="2E2C22"/>
                </a:solidFill>
              </a:rPr>
              <a:t>Quelles sont les preuves des processus de changement de normes ? </a:t>
            </a:r>
            <a:endParaRPr dirty="0"/>
          </a:p>
          <a:p>
            <a:pPr marL="571500" lvl="0" indent="-571500" algn="l" rtl="0">
              <a:lnSpc>
                <a:spcPct val="100000"/>
              </a:lnSpc>
              <a:spcBef>
                <a:spcPts val="600"/>
              </a:spcBef>
              <a:spcAft>
                <a:spcPts val="0"/>
              </a:spcAft>
              <a:buClr>
                <a:srgbClr val="2E2C22"/>
              </a:buClr>
              <a:buSzPts val="4000"/>
              <a:buFont typeface="Arial"/>
              <a:buChar char="•"/>
            </a:pPr>
            <a:r>
              <a:rPr lang="en-US" sz="4000" dirty="0">
                <a:solidFill>
                  <a:srgbClr val="2E2C22"/>
                </a:solidFill>
              </a:rPr>
              <a:t>La communauté accepte-t-elle l'intervention de changement de normes ? </a:t>
            </a:r>
            <a:endParaRPr sz="4000" dirty="0">
              <a:solidFill>
                <a:srgbClr val="2E2C22"/>
              </a:solidFill>
            </a:endParaRPr>
          </a:p>
        </p:txBody>
      </p:sp>
      <p:sp>
        <p:nvSpPr>
          <p:cNvPr id="854" name="Google Shape;854;p25"/>
          <p:cNvSpPr txBox="1">
            <a:spLocks noGrp="1"/>
          </p:cNvSpPr>
          <p:nvPr>
            <p:ph type="body" idx="3"/>
          </p:nvPr>
        </p:nvSpPr>
        <p:spPr>
          <a:xfrm>
            <a:off x="3824089" y="5654494"/>
            <a:ext cx="5799138" cy="504658"/>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100000"/>
              </a:lnSpc>
              <a:spcBef>
                <a:spcPts val="0"/>
              </a:spcBef>
              <a:spcAft>
                <a:spcPts val="0"/>
              </a:spcAft>
              <a:buClr>
                <a:srgbClr val="FFFEFF"/>
              </a:buClr>
              <a:buSzPct val="100000"/>
              <a:buFont typeface="Gill Sans"/>
              <a:buNone/>
            </a:pPr>
            <a:r>
              <a:rPr lang="en-US" dirty="0"/>
              <a:t>EFFICACITÉ</a:t>
            </a:r>
            <a:endParaRPr dirty="0"/>
          </a:p>
        </p:txBody>
      </p:sp>
      <p:sp>
        <p:nvSpPr>
          <p:cNvPr id="855" name="Google Shape;855;p25"/>
          <p:cNvSpPr txBox="1">
            <a:spLocks noGrp="1"/>
          </p:cNvSpPr>
          <p:nvPr>
            <p:ph type="body" idx="4"/>
          </p:nvPr>
        </p:nvSpPr>
        <p:spPr>
          <a:xfrm>
            <a:off x="13598989" y="5654494"/>
            <a:ext cx="5799138" cy="504658"/>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100000"/>
              </a:lnSpc>
              <a:spcBef>
                <a:spcPts val="0"/>
              </a:spcBef>
              <a:spcAft>
                <a:spcPts val="0"/>
              </a:spcAft>
              <a:buClr>
                <a:srgbClr val="FFFEFF"/>
              </a:buClr>
              <a:buSzPct val="100000"/>
              <a:buFont typeface="Gill Sans"/>
              <a:buNone/>
            </a:pPr>
            <a:r>
              <a:rPr lang="en-US" dirty="0"/>
              <a:t>PRÉPARATION</a:t>
            </a:r>
            <a:endParaRPr dirty="0"/>
          </a:p>
        </p:txBody>
      </p:sp>
      <p:sp>
        <p:nvSpPr>
          <p:cNvPr id="856" name="Google Shape;856;p25"/>
          <p:cNvSpPr/>
          <p:nvPr/>
        </p:nvSpPr>
        <p:spPr>
          <a:xfrm>
            <a:off x="1647589" y="48166"/>
            <a:ext cx="10152138" cy="120032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EC3C6"/>
              </a:buClr>
              <a:buSzPts val="7200"/>
              <a:buFont typeface="Gill Sans"/>
              <a:buNone/>
            </a:pPr>
            <a:r>
              <a:rPr lang="en-US" sz="7200" b="1" i="0" u="none" strike="noStrike" cap="none" dirty="0">
                <a:solidFill>
                  <a:srgbClr val="2EC3C6"/>
                </a:solidFill>
                <a:latin typeface="Gill Sans"/>
                <a:ea typeface="Gill Sans"/>
                <a:cs typeface="Gill Sans"/>
                <a:sym typeface="Gill Sans"/>
              </a:rPr>
              <a:t>HEURE DE DÉCISION</a:t>
            </a:r>
            <a:endParaRPr sz="2300" b="0" i="0" u="none" strike="noStrike" cap="none" dirty="0">
              <a:solidFill>
                <a:srgbClr val="A6A7AC"/>
              </a:solidFill>
              <a:latin typeface="PT Sans"/>
              <a:ea typeface="PT Sans"/>
              <a:cs typeface="PT Sans"/>
              <a:sym typeface="PT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pic>
        <p:nvPicPr>
          <p:cNvPr id="861" name="Google Shape;861;p26" descr="Graphical user interface, application&#10;&#10;Description automatically generated"/>
          <p:cNvPicPr preferRelativeResize="0">
            <a:picLocks noGrp="1"/>
          </p:cNvPicPr>
          <p:nvPr>
            <p:ph type="pic" idx="2"/>
          </p:nvPr>
        </p:nvPicPr>
        <p:blipFill rotWithShape="1">
          <a:blip r:embed="rId3">
            <a:alphaModFix/>
          </a:blip>
          <a:srcRect/>
          <a:stretch/>
        </p:blipFill>
        <p:spPr>
          <a:xfrm>
            <a:off x="2511325" y="3446449"/>
            <a:ext cx="5862918" cy="5862918"/>
          </a:xfrm>
          <a:prstGeom prst="rect">
            <a:avLst/>
          </a:prstGeom>
          <a:noFill/>
          <a:ln>
            <a:noFill/>
          </a:ln>
        </p:spPr>
      </p:pic>
      <p:sp>
        <p:nvSpPr>
          <p:cNvPr id="862" name="Google Shape;862;p26"/>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8800"/>
              <a:buNone/>
            </a:pPr>
            <a:r>
              <a:rPr lang="en-US" b="1" dirty="0"/>
              <a:t>Selon votre propre expérience...</a:t>
            </a:r>
            <a:endParaRPr dirty="0"/>
          </a:p>
        </p:txBody>
      </p:sp>
      <p:sp>
        <p:nvSpPr>
          <p:cNvPr id="863" name="Google Shape;863;p26"/>
          <p:cNvSpPr txBox="1">
            <a:spLocks noGrp="1"/>
          </p:cNvSpPr>
          <p:nvPr>
            <p:ph type="body" idx="1"/>
          </p:nvPr>
        </p:nvSpPr>
        <p:spPr>
          <a:xfrm>
            <a:off x="9719430" y="5067152"/>
            <a:ext cx="12500490" cy="7697872"/>
          </a:xfrm>
          <a:prstGeom prst="rect">
            <a:avLst/>
          </a:prstGeom>
          <a:noFill/>
          <a:ln>
            <a:noFill/>
          </a:ln>
        </p:spPr>
        <p:txBody>
          <a:bodyPr spcFirstLastPara="1" wrap="square" lIns="91425" tIns="45700" rIns="91425" bIns="45700" anchor="t" anchorCtr="0">
            <a:noAutofit/>
          </a:bodyPr>
          <a:lstStyle/>
          <a:p>
            <a:pPr marL="742950" lvl="0" indent="-742950" algn="l" rtl="0">
              <a:lnSpc>
                <a:spcPct val="100000"/>
              </a:lnSpc>
              <a:spcBef>
                <a:spcPts val="0"/>
              </a:spcBef>
              <a:spcAft>
                <a:spcPts val="0"/>
              </a:spcAft>
              <a:buClr>
                <a:srgbClr val="2E2C22"/>
              </a:buClr>
              <a:buSzPts val="4000"/>
              <a:buFont typeface="Gill Sans"/>
              <a:buAutoNum type="arabicPeriod"/>
            </a:pPr>
            <a:r>
              <a:rPr lang="en-US" sz="4800" dirty="0"/>
              <a:t>En pensant aux vagues de mise à l'échelle (innovation, introduction, intégration à grande échelle), jusqu'où vous êtes-vous aventuré dans la mise à l'échelle ? </a:t>
            </a:r>
            <a:endParaRPr dirty="0"/>
          </a:p>
          <a:p>
            <a:pPr marL="742950" lvl="0" indent="-742950" algn="l" rtl="0">
              <a:lnSpc>
                <a:spcPct val="100000"/>
              </a:lnSpc>
              <a:spcBef>
                <a:spcPts val="1200"/>
              </a:spcBef>
              <a:spcAft>
                <a:spcPts val="1200"/>
              </a:spcAft>
              <a:buClr>
                <a:srgbClr val="2E2C22"/>
              </a:buClr>
              <a:buSzPts val="4000"/>
              <a:buFont typeface="Gill Sans"/>
              <a:buAutoNum type="arabicPeriod"/>
            </a:pPr>
            <a:r>
              <a:rPr lang="en-US" sz="4800" dirty="0"/>
              <a:t>Avez-vous déjà dû arrêter et ajuster une innovation lors du passage à une nouvelle région ? Les difficultés étaient-elles liées au fait d'être CORRECT ? Ou d'autres facteurs ?</a:t>
            </a:r>
            <a:endParaRPr sz="4800" dirty="0"/>
          </a:p>
        </p:txBody>
      </p:sp>
      <p:sp>
        <p:nvSpPr>
          <p:cNvPr id="864" name="Google Shape;864;p26"/>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dirty="0"/>
              <a:t>ACTIVITÉ</a:t>
            </a:r>
            <a:endParaRPr dirty="0"/>
          </a:p>
        </p:txBody>
      </p:sp>
      <p:pic>
        <p:nvPicPr>
          <p:cNvPr id="865" name="Google Shape;865;p26"/>
          <p:cNvPicPr preferRelativeResize="0"/>
          <p:nvPr/>
        </p:nvPicPr>
        <p:blipFill rotWithShape="1">
          <a:blip r:embed="rId4">
            <a:alphaModFix/>
          </a:blip>
          <a:srcRect/>
          <a:stretch/>
        </p:blipFill>
        <p:spPr>
          <a:xfrm>
            <a:off x="2526064" y="3435495"/>
            <a:ext cx="5835485" cy="5873872"/>
          </a:xfrm>
          <a:custGeom>
            <a:avLst/>
            <a:gdLst/>
            <a:ahLst/>
            <a:cxnLst/>
            <a:rect l="l" t="t" r="r" b="b"/>
            <a:pathLst>
              <a:path w="5862918" h="5862918" extrusionOk="0">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a:noFill/>
          <a:ln>
            <a:noFill/>
          </a:ln>
        </p:spPr>
      </p:pic>
      <p:grpSp>
        <p:nvGrpSpPr>
          <p:cNvPr id="866" name="Google Shape;866;p26"/>
          <p:cNvGrpSpPr/>
          <p:nvPr/>
        </p:nvGrpSpPr>
        <p:grpSpPr>
          <a:xfrm>
            <a:off x="760017" y="1281805"/>
            <a:ext cx="3532094" cy="3532094"/>
            <a:chOff x="1368325" y="1090737"/>
            <a:chExt cx="3532094" cy="3532094"/>
          </a:xfrm>
        </p:grpSpPr>
        <p:sp>
          <p:nvSpPr>
            <p:cNvPr id="867" name="Google Shape;867;p26"/>
            <p:cNvSpPr/>
            <p:nvPr/>
          </p:nvSpPr>
          <p:spPr>
            <a:xfrm>
              <a:off x="1368325" y="1090737"/>
              <a:ext cx="3532094" cy="3532094"/>
            </a:xfrm>
            <a:prstGeom prst="ellipse">
              <a:avLst/>
            </a:prstGeom>
            <a:solidFill>
              <a:srgbClr val="2EC3C6"/>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700"/>
                <a:buFont typeface="PT Sans"/>
                <a:buNone/>
              </a:pPr>
              <a:endParaRPr sz="700" b="0" i="0" u="none" strike="noStrike" cap="none" dirty="0">
                <a:solidFill>
                  <a:srgbClr val="2EC3C5"/>
                </a:solidFill>
                <a:latin typeface="Gill Sans"/>
                <a:ea typeface="Gill Sans"/>
                <a:cs typeface="Gill Sans"/>
                <a:sym typeface="Gill Sans"/>
              </a:endParaRPr>
            </a:p>
          </p:txBody>
        </p:sp>
        <p:pic>
          <p:nvPicPr>
            <p:cNvPr id="868" name="Google Shape;868;p26" descr="Cheers outline"/>
            <p:cNvPicPr preferRelativeResize="0"/>
            <p:nvPr/>
          </p:nvPicPr>
          <p:blipFill rotWithShape="1">
            <a:blip r:embed="rId5">
              <a:alphaModFix/>
            </a:blip>
            <a:srcRect/>
            <a:stretch/>
          </p:blipFill>
          <p:spPr>
            <a:xfrm>
              <a:off x="1557715" y="1379662"/>
              <a:ext cx="3153314" cy="3153314"/>
            </a:xfrm>
            <a:prstGeom prst="rect">
              <a:avLst/>
            </a:prstGeom>
            <a:noFill/>
            <a:ln>
              <a:noFill/>
            </a:ln>
          </p:spPr>
        </p:pic>
      </p:grpSp>
      <p:grpSp>
        <p:nvGrpSpPr>
          <p:cNvPr id="869" name="Google Shape;869;p26"/>
          <p:cNvGrpSpPr/>
          <p:nvPr/>
        </p:nvGrpSpPr>
        <p:grpSpPr>
          <a:xfrm>
            <a:off x="2372432" y="7635525"/>
            <a:ext cx="2526654" cy="2526654"/>
            <a:chOff x="4873724" y="7829843"/>
            <a:chExt cx="2526654" cy="2526654"/>
          </a:xfrm>
        </p:grpSpPr>
        <p:sp>
          <p:nvSpPr>
            <p:cNvPr id="870" name="Google Shape;870;p26"/>
            <p:cNvSpPr/>
            <p:nvPr/>
          </p:nvSpPr>
          <p:spPr>
            <a:xfrm>
              <a:off x="4873724" y="7829843"/>
              <a:ext cx="2526654" cy="2526654"/>
            </a:xfrm>
            <a:prstGeom prst="ellipse">
              <a:avLst/>
            </a:prstGeom>
            <a:solidFill>
              <a:srgbClr val="2EC3C6"/>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700"/>
                <a:buFont typeface="PT Sans"/>
                <a:buNone/>
              </a:pPr>
              <a:endParaRPr sz="700" b="0" i="0" u="none" strike="noStrike" cap="none" dirty="0">
                <a:solidFill>
                  <a:schemeClr val="lt1"/>
                </a:solidFill>
                <a:latin typeface="Gill Sans"/>
                <a:ea typeface="Gill Sans"/>
                <a:cs typeface="Gill Sans"/>
                <a:sym typeface="Gill Sans"/>
              </a:endParaRPr>
            </a:p>
          </p:txBody>
        </p:sp>
        <p:sp>
          <p:nvSpPr>
            <p:cNvPr id="871" name="Google Shape;871;p26"/>
            <p:cNvSpPr txBox="1"/>
            <p:nvPr/>
          </p:nvSpPr>
          <p:spPr>
            <a:xfrm>
              <a:off x="4923163" y="8935683"/>
              <a:ext cx="242777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800"/>
                <a:buFont typeface="Gill Sans"/>
                <a:buNone/>
              </a:pPr>
              <a:r>
                <a:rPr lang="en-US" sz="2800" b="0" i="0" u="none" strike="noStrike" cap="none" dirty="0">
                  <a:solidFill>
                    <a:srgbClr val="FFFFFF"/>
                  </a:solidFill>
                  <a:latin typeface="Gill Sans"/>
                  <a:ea typeface="Gill Sans"/>
                  <a:cs typeface="Gill Sans"/>
                  <a:sym typeface="Gill Sans"/>
                </a:rPr>
                <a:t>CHAT</a:t>
              </a:r>
              <a:endParaRPr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27"/>
          <p:cNvSpPr txBox="1">
            <a:spLocks noGrp="1"/>
          </p:cNvSpPr>
          <p:nvPr>
            <p:ph type="title"/>
          </p:nvPr>
        </p:nvSpPr>
        <p:spPr>
          <a:xfrm>
            <a:off x="5814395" y="898308"/>
            <a:ext cx="16131205" cy="2176836"/>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SzPct val="111111"/>
              <a:buNone/>
            </a:pPr>
            <a:r>
              <a:rPr lang="en-US" b="1" dirty="0"/>
              <a:t>Planification d'un processus de mise à l'échelle</a:t>
            </a:r>
            <a:endParaRPr b="1" dirty="0"/>
          </a:p>
        </p:txBody>
      </p:sp>
      <p:sp>
        <p:nvSpPr>
          <p:cNvPr id="877" name="Google Shape;877;p27"/>
          <p:cNvSpPr txBox="1">
            <a:spLocks noGrp="1"/>
          </p:cNvSpPr>
          <p:nvPr>
            <p:ph type="body" idx="1"/>
          </p:nvPr>
        </p:nvSpPr>
        <p:spPr>
          <a:xfrm>
            <a:off x="7349067" y="4212771"/>
            <a:ext cx="15295034" cy="7609115"/>
          </a:xfrm>
          <a:prstGeom prst="rect">
            <a:avLst/>
          </a:prstGeom>
          <a:noFill/>
          <a:ln>
            <a:noFill/>
          </a:ln>
        </p:spPr>
        <p:txBody>
          <a:bodyPr spcFirstLastPara="1" wrap="square" lIns="91425" tIns="45700" rIns="91425" bIns="45700" anchor="t" anchorCtr="0">
            <a:noAutofit/>
          </a:bodyPr>
          <a:lstStyle/>
          <a:p>
            <a:pPr marL="1143000" lvl="0" indent="-914400" algn="l" rtl="0">
              <a:lnSpc>
                <a:spcPct val="100000"/>
              </a:lnSpc>
              <a:spcBef>
                <a:spcPts val="0"/>
              </a:spcBef>
              <a:spcAft>
                <a:spcPts val="0"/>
              </a:spcAft>
              <a:buClr>
                <a:srgbClr val="2E2C22"/>
              </a:buClr>
              <a:buSzPts val="4400"/>
              <a:buFont typeface="Arial"/>
              <a:buChar char="•"/>
            </a:pPr>
            <a:r>
              <a:rPr lang="en-US" dirty="0"/>
              <a:t>Identifier les </a:t>
            </a:r>
            <a:r>
              <a:rPr lang="en-US" b="1" dirty="0"/>
              <a:t>acteurs clés et les parties prenantes </a:t>
            </a:r>
            <a:r>
              <a:rPr lang="en-US" dirty="0"/>
              <a:t>pour faire évoluer les normes dans de nouveaux contextes.</a:t>
            </a:r>
            <a:endParaRPr dirty="0"/>
          </a:p>
          <a:p>
            <a:pPr marL="1143000" lvl="0" indent="-914400" algn="l" rtl="0">
              <a:lnSpc>
                <a:spcPct val="100000"/>
              </a:lnSpc>
              <a:spcBef>
                <a:spcPts val="0"/>
              </a:spcBef>
              <a:spcAft>
                <a:spcPts val="0"/>
              </a:spcAft>
              <a:buClr>
                <a:srgbClr val="2E2C22"/>
              </a:buClr>
              <a:buSzPts val="4400"/>
              <a:buFont typeface="Arial"/>
              <a:buChar char="•"/>
            </a:pPr>
            <a:r>
              <a:rPr lang="en-US" dirty="0"/>
              <a:t>Être clair sur les </a:t>
            </a:r>
            <a:r>
              <a:rPr lang="en-US" b="1" dirty="0"/>
              <a:t>objectifs finaux et les stratégies </a:t>
            </a:r>
            <a:r>
              <a:rPr lang="en-US" dirty="0"/>
              <a:t>pour faire évoluer les processus de mise à l'échelle. </a:t>
            </a:r>
            <a:endParaRPr dirty="0"/>
          </a:p>
          <a:p>
            <a:pPr marL="1143000" lvl="0" indent="-914400" algn="l" rtl="0">
              <a:lnSpc>
                <a:spcPct val="100000"/>
              </a:lnSpc>
              <a:spcBef>
                <a:spcPts val="0"/>
              </a:spcBef>
              <a:spcAft>
                <a:spcPts val="0"/>
              </a:spcAft>
              <a:buClr>
                <a:srgbClr val="2E2C22"/>
              </a:buClr>
              <a:buSzPts val="4400"/>
              <a:buFont typeface="Arial"/>
              <a:buChar char="•"/>
            </a:pPr>
            <a:r>
              <a:rPr lang="en-US" dirty="0"/>
              <a:t>Déterminer dans quelle mesure les interventions de changement des normes doivent être </a:t>
            </a:r>
            <a:r>
              <a:rPr lang="en-US" b="1" dirty="0"/>
              <a:t>adaptées</a:t>
            </a:r>
            <a:r>
              <a:rPr lang="en-US" dirty="0"/>
              <a:t> sans que cela ne nuise à leur efficacité.</a:t>
            </a:r>
            <a:endParaRPr dirty="0"/>
          </a:p>
          <a:p>
            <a:pPr marL="1143000" lvl="0" indent="-914400" algn="l" rtl="0">
              <a:lnSpc>
                <a:spcPct val="100000"/>
              </a:lnSpc>
              <a:spcBef>
                <a:spcPts val="0"/>
              </a:spcBef>
              <a:spcAft>
                <a:spcPts val="0"/>
              </a:spcAft>
              <a:buClr>
                <a:srgbClr val="2E2C22"/>
              </a:buClr>
              <a:buSzPts val="4400"/>
              <a:buFont typeface="Arial"/>
              <a:buChar char="•"/>
            </a:pPr>
            <a:r>
              <a:rPr lang="en-US" b="1" dirty="0"/>
              <a:t>Penser de manière éthique </a:t>
            </a:r>
            <a:r>
              <a:rPr lang="en-US" dirty="0"/>
              <a:t>pendant la planification et la mise en œuvre de la mise à l'échelle.</a:t>
            </a:r>
            <a:endParaRPr dirty="0"/>
          </a:p>
          <a:p>
            <a:pPr marL="1143000" lvl="0" indent="-914400" algn="l" rtl="0">
              <a:lnSpc>
                <a:spcPct val="100000"/>
              </a:lnSpc>
              <a:spcBef>
                <a:spcPts val="0"/>
              </a:spcBef>
              <a:spcAft>
                <a:spcPts val="0"/>
              </a:spcAft>
              <a:buClr>
                <a:srgbClr val="2E2C22"/>
              </a:buClr>
              <a:buSzPts val="4400"/>
              <a:buFont typeface="Arial"/>
              <a:buChar char="•"/>
            </a:pPr>
            <a:r>
              <a:rPr lang="en-US" b="1" dirty="0"/>
              <a:t>Anticiper des défis similaires </a:t>
            </a:r>
            <a:r>
              <a:rPr lang="en-US" dirty="0"/>
              <a:t>à ceux rencontrés lors de la phase pilote lorsque vous passez à l'échelle.</a:t>
            </a:r>
            <a:endParaRPr dirty="0"/>
          </a:p>
        </p:txBody>
      </p:sp>
      <p:pic>
        <p:nvPicPr>
          <p:cNvPr id="878" name="Google Shape;878;p27"/>
          <p:cNvPicPr preferRelativeResize="0">
            <a:picLocks noGrp="1"/>
          </p:cNvPicPr>
          <p:nvPr>
            <p:ph type="pic" idx="2"/>
          </p:nvPr>
        </p:nvPicPr>
        <p:blipFill rotWithShape="1">
          <a:blip r:embed="rId3">
            <a:alphaModFix/>
          </a:blip>
          <a:srcRect l="-4763" r="38084"/>
          <a:stretch/>
        </p:blipFill>
        <p:spPr>
          <a:xfrm>
            <a:off x="-3058370" y="2227264"/>
            <a:ext cx="9263064" cy="9261476"/>
          </a:xfrm>
          <a:prstGeom prst="ellipse">
            <a:avLst/>
          </a:prstGeom>
          <a:noFill/>
          <a:ln>
            <a:noFill/>
          </a:ln>
        </p:spPr>
      </p:pic>
      <p:sp>
        <p:nvSpPr>
          <p:cNvPr id="879" name="Google Shape;879;p27"/>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E2C22"/>
              </a:buClr>
              <a:buSzPts val="1400"/>
              <a:buFont typeface="Gill Sans"/>
              <a:buNone/>
            </a:pPr>
            <a:r>
              <a:rPr lang="en-US" sz="1400" b="0" i="0" u="none" strike="noStrike" cap="none" dirty="0">
                <a:solidFill>
                  <a:srgbClr val="2E2C22"/>
                </a:solidFill>
                <a:latin typeface="Gill Sans"/>
                <a:ea typeface="Gill Sans"/>
                <a:cs typeface="Gill Sans"/>
                <a:sym typeface="Gill Sans"/>
              </a:rPr>
              <a:t>Crédit photo : https://www.gettyimages.com/detail/photo/mature-counselor-listens-compassionately-to-royalty-free-image/1207514066?adppopup=true</a:t>
            </a:r>
            <a:endParaRPr sz="1400" b="0" i="0" u="none" strike="noStrike" cap="none" dirty="0">
              <a:solidFill>
                <a:srgbClr val="2E2C22"/>
              </a:solidFill>
              <a:latin typeface="Gill Sans"/>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28"/>
          <p:cNvSpPr txBox="1">
            <a:spLocks noGrp="1"/>
          </p:cNvSpPr>
          <p:nvPr>
            <p:ph type="title"/>
          </p:nvPr>
        </p:nvSpPr>
        <p:spPr>
          <a:xfrm>
            <a:off x="2121840" y="1055038"/>
            <a:ext cx="21732691" cy="1198562"/>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2E2C22"/>
              </a:buClr>
              <a:buSzPts val="10000"/>
              <a:buFont typeface="Gill Sans"/>
              <a:buNone/>
            </a:pPr>
            <a:r>
              <a:rPr lang="en-US" sz="10000" b="1" i="0" u="none" strike="noStrike" cap="none" dirty="0">
                <a:solidFill>
                  <a:srgbClr val="2E2C22"/>
                </a:solidFill>
                <a:latin typeface="Gill Sans"/>
                <a:ea typeface="Gill Sans"/>
                <a:cs typeface="Gill Sans"/>
                <a:sym typeface="Gill Sans"/>
              </a:rPr>
              <a:t>Acteurs clés : Organisations utilisatrices et Équipe ressource</a:t>
            </a:r>
            <a:endParaRPr sz="10000" b="1" i="0" u="none" strike="noStrike" cap="none" dirty="0">
              <a:solidFill>
                <a:srgbClr val="2E2C22"/>
              </a:solidFill>
              <a:latin typeface="Gill Sans"/>
              <a:ea typeface="Gill Sans"/>
              <a:cs typeface="Gill Sans"/>
              <a:sym typeface="Gill Sans"/>
            </a:endParaRPr>
          </a:p>
        </p:txBody>
      </p:sp>
      <p:sp>
        <p:nvSpPr>
          <p:cNvPr id="885" name="Google Shape;885;p28"/>
          <p:cNvSpPr txBox="1"/>
          <p:nvPr/>
        </p:nvSpPr>
        <p:spPr>
          <a:xfrm>
            <a:off x="16969182" y="12650545"/>
            <a:ext cx="6885349" cy="80021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595959"/>
              </a:buClr>
              <a:buSzPts val="2300"/>
              <a:buFont typeface="Gill Sans"/>
              <a:buNone/>
            </a:pPr>
            <a:r>
              <a:rPr lang="en-US" sz="2300" b="0" i="0" u="none" strike="noStrike" cap="none" dirty="0">
                <a:solidFill>
                  <a:srgbClr val="595959"/>
                </a:solidFill>
                <a:latin typeface="Gill Sans"/>
                <a:ea typeface="Gill Sans"/>
                <a:cs typeface="Gill Sans"/>
                <a:sym typeface="Gill Sans"/>
              </a:rPr>
              <a:t>Source : OMS et ExpandNet, Nine Steps for Developing a Scaling-Up Strategy (Genève, Suisse : OMS, 2010).</a:t>
            </a:r>
            <a:endParaRPr dirty="0"/>
          </a:p>
        </p:txBody>
      </p:sp>
      <p:sp>
        <p:nvSpPr>
          <p:cNvPr id="886" name="Google Shape;886;p28"/>
          <p:cNvSpPr txBox="1"/>
          <p:nvPr/>
        </p:nvSpPr>
        <p:spPr>
          <a:xfrm>
            <a:off x="12550893" y="5648433"/>
            <a:ext cx="9964165" cy="2950358"/>
          </a:xfrm>
          <a:prstGeom prst="rect">
            <a:avLst/>
          </a:prstGeom>
          <a:solidFill>
            <a:srgbClr val="DADBDD"/>
          </a:solidFill>
          <a:ln>
            <a:noFill/>
          </a:ln>
        </p:spPr>
        <p:txBody>
          <a:bodyPr spcFirstLastPara="1" wrap="square" lIns="548625" tIns="182875" rIns="548625" bIns="182875" anchor="ctr" anchorCtr="0">
            <a:normAutofit/>
          </a:bodyPr>
          <a:lstStyle/>
          <a:p>
            <a:pPr marL="478631" marR="0" lvl="0" indent="-478631" algn="l" rtl="0">
              <a:lnSpc>
                <a:spcPct val="100000"/>
              </a:lnSpc>
              <a:spcBef>
                <a:spcPts val="0"/>
              </a:spcBef>
              <a:spcAft>
                <a:spcPts val="0"/>
              </a:spcAft>
              <a:buClr>
                <a:srgbClr val="000000"/>
              </a:buClr>
              <a:buSzPts val="2160"/>
              <a:buFont typeface="Noto Sans Symbols"/>
              <a:buChar char="✔"/>
            </a:pPr>
            <a:r>
              <a:rPr lang="en-US" sz="3600" b="0" i="0" u="none" strike="noStrike" cap="none" dirty="0">
                <a:solidFill>
                  <a:srgbClr val="000000"/>
                </a:solidFill>
                <a:latin typeface="Gill Sans"/>
                <a:ea typeface="Gill Sans"/>
                <a:cs typeface="Gill Sans"/>
                <a:sym typeface="Gill Sans"/>
              </a:rPr>
              <a:t>Cherche à adopter et à mettre en œuvre l'innovation.</a:t>
            </a:r>
            <a:endParaRPr dirty="0"/>
          </a:p>
          <a:p>
            <a:pPr marL="478631" marR="0" lvl="0" indent="-478631" algn="l" rtl="0">
              <a:lnSpc>
                <a:spcPct val="100000"/>
              </a:lnSpc>
              <a:spcBef>
                <a:spcPts val="1050"/>
              </a:spcBef>
              <a:spcAft>
                <a:spcPts val="0"/>
              </a:spcAft>
              <a:buClr>
                <a:srgbClr val="000000"/>
              </a:buClr>
              <a:buSzPts val="2160"/>
              <a:buFont typeface="Noto Sans Symbols"/>
              <a:buChar char="✔"/>
            </a:pPr>
            <a:r>
              <a:rPr lang="en-US" sz="3600" b="0" i="0" u="none" strike="noStrike" cap="none" dirty="0">
                <a:solidFill>
                  <a:srgbClr val="000000"/>
                </a:solidFill>
                <a:latin typeface="Gill Sans"/>
                <a:ea typeface="Gill Sans"/>
                <a:cs typeface="Gill Sans"/>
                <a:sym typeface="Gill Sans"/>
              </a:rPr>
              <a:t>Fait souvent partie de l'équipe ressource.</a:t>
            </a:r>
            <a:endParaRPr sz="3600" b="0" i="0" u="none" strike="noStrike" cap="none" dirty="0">
              <a:solidFill>
                <a:srgbClr val="000000"/>
              </a:solidFill>
              <a:latin typeface="Gill Sans"/>
              <a:ea typeface="Gill Sans"/>
              <a:cs typeface="Gill Sans"/>
              <a:sym typeface="Gill Sans"/>
            </a:endParaRPr>
          </a:p>
        </p:txBody>
      </p:sp>
      <p:sp>
        <p:nvSpPr>
          <p:cNvPr id="887" name="Google Shape;887;p28"/>
          <p:cNvSpPr txBox="1"/>
          <p:nvPr/>
        </p:nvSpPr>
        <p:spPr>
          <a:xfrm>
            <a:off x="1868943" y="5412751"/>
            <a:ext cx="9964165" cy="2951102"/>
          </a:xfrm>
          <a:prstGeom prst="rect">
            <a:avLst/>
          </a:prstGeom>
          <a:solidFill>
            <a:srgbClr val="DADBDD"/>
          </a:solidFill>
          <a:ln>
            <a:noFill/>
          </a:ln>
        </p:spPr>
        <p:txBody>
          <a:bodyPr spcFirstLastPara="1" wrap="square" lIns="548625" tIns="182875" rIns="548625" bIns="182875" anchor="ctr" anchorCtr="0">
            <a:noAutofit/>
          </a:bodyPr>
          <a:lstStyle/>
          <a:p>
            <a:pPr marL="478631" marR="0" lvl="0" indent="-478631" algn="l" rtl="0">
              <a:lnSpc>
                <a:spcPct val="100000"/>
              </a:lnSpc>
              <a:spcBef>
                <a:spcPts val="0"/>
              </a:spcBef>
              <a:spcAft>
                <a:spcPts val="0"/>
              </a:spcAft>
              <a:buClr>
                <a:srgbClr val="000000"/>
              </a:buClr>
              <a:buSzPts val="2160"/>
              <a:buFont typeface="Noto Sans Symbols"/>
              <a:buChar char="✔"/>
            </a:pPr>
            <a:r>
              <a:rPr lang="en-US" sz="3600" b="0" i="0" u="none" strike="noStrike" cap="none" dirty="0">
                <a:solidFill>
                  <a:srgbClr val="000000"/>
                </a:solidFill>
                <a:latin typeface="Gill Sans"/>
                <a:ea typeface="Gill Sans"/>
                <a:cs typeface="Gill Sans"/>
                <a:sym typeface="Gill Sans"/>
              </a:rPr>
              <a:t>Peut inclure plusieurs organisations.</a:t>
            </a:r>
            <a:endParaRPr dirty="0"/>
          </a:p>
          <a:p>
            <a:pPr marL="478631" marR="0" lvl="0" indent="-478631" algn="l" rtl="0">
              <a:lnSpc>
                <a:spcPct val="100000"/>
              </a:lnSpc>
              <a:spcBef>
                <a:spcPts val="1050"/>
              </a:spcBef>
              <a:spcAft>
                <a:spcPts val="0"/>
              </a:spcAft>
              <a:buClr>
                <a:srgbClr val="000000"/>
              </a:buClr>
              <a:buSzPts val="2160"/>
              <a:buFont typeface="Noto Sans Symbols"/>
              <a:buChar char="✔"/>
            </a:pPr>
            <a:r>
              <a:rPr lang="en-US" sz="3600" b="0" i="0" u="none" strike="noStrike" cap="none" dirty="0">
                <a:solidFill>
                  <a:srgbClr val="000000"/>
                </a:solidFill>
                <a:latin typeface="Gill Sans"/>
                <a:ea typeface="Gill Sans"/>
                <a:cs typeface="Gill Sans"/>
                <a:sym typeface="Gill Sans"/>
              </a:rPr>
              <a:t>Individus/organisations impliqués dans le développement et les essais.</a:t>
            </a:r>
            <a:endParaRPr dirty="0"/>
          </a:p>
          <a:p>
            <a:pPr marL="478631" marR="0" lvl="0" indent="-478631" algn="l" rtl="0">
              <a:lnSpc>
                <a:spcPct val="100000"/>
              </a:lnSpc>
              <a:spcBef>
                <a:spcPts val="1050"/>
              </a:spcBef>
              <a:spcAft>
                <a:spcPts val="0"/>
              </a:spcAft>
              <a:buClr>
                <a:srgbClr val="000000"/>
              </a:buClr>
              <a:buSzPts val="2160"/>
              <a:buFont typeface="Noto Sans Symbols"/>
              <a:buChar char="✔"/>
            </a:pPr>
            <a:r>
              <a:rPr lang="en-US" sz="3600" b="0" i="0" u="none" strike="noStrike" cap="none" dirty="0">
                <a:solidFill>
                  <a:srgbClr val="000000"/>
                </a:solidFill>
                <a:latin typeface="Gill Sans"/>
                <a:ea typeface="Gill Sans"/>
                <a:cs typeface="Gill Sans"/>
                <a:sym typeface="Gill Sans"/>
              </a:rPr>
              <a:t>Cherche à promouvoir une utilisation plus large.</a:t>
            </a:r>
            <a:endParaRPr dirty="0"/>
          </a:p>
        </p:txBody>
      </p:sp>
      <p:sp>
        <p:nvSpPr>
          <p:cNvPr id="888" name="Google Shape;888;p28"/>
          <p:cNvSpPr txBox="1"/>
          <p:nvPr/>
        </p:nvSpPr>
        <p:spPr>
          <a:xfrm>
            <a:off x="12578937" y="4566446"/>
            <a:ext cx="9936122" cy="925004"/>
          </a:xfrm>
          <a:prstGeom prst="rect">
            <a:avLst/>
          </a:prstGeom>
          <a:solidFill>
            <a:srgbClr val="2EC3C6"/>
          </a:solidFill>
          <a:ln>
            <a:noFill/>
          </a:ln>
        </p:spPr>
        <p:txBody>
          <a:bodyPr spcFirstLastPara="1" wrap="square" lIns="182875" tIns="91425" rIns="182875" bIns="91425" anchor="ctr" anchorCtr="0">
            <a:noAutofit/>
          </a:bodyPr>
          <a:lstStyle/>
          <a:p>
            <a:pPr marL="0" marR="0" lvl="0" indent="0" algn="ctr" rtl="0">
              <a:lnSpc>
                <a:spcPct val="100000"/>
              </a:lnSpc>
              <a:spcBef>
                <a:spcPts val="0"/>
              </a:spcBef>
              <a:spcAft>
                <a:spcPts val="0"/>
              </a:spcAft>
              <a:buClr>
                <a:srgbClr val="FFFEFF"/>
              </a:buClr>
              <a:buSzPts val="2880"/>
              <a:buFont typeface="Gill Sans"/>
              <a:buNone/>
            </a:pPr>
            <a:r>
              <a:rPr lang="en-US" sz="4600" b="1" i="0" u="none" strike="noStrike" cap="none" dirty="0">
                <a:solidFill>
                  <a:srgbClr val="FFFEFF"/>
                </a:solidFill>
                <a:latin typeface="Gill Sans"/>
                <a:ea typeface="Gill Sans"/>
                <a:cs typeface="Gill Sans"/>
                <a:sym typeface="Gill Sans"/>
              </a:rPr>
              <a:t>Organisation Utilisatrice</a:t>
            </a:r>
            <a:endParaRPr sz="4600" dirty="0"/>
          </a:p>
        </p:txBody>
      </p:sp>
      <p:sp>
        <p:nvSpPr>
          <p:cNvPr id="889" name="Google Shape;889;p28"/>
          <p:cNvSpPr txBox="1"/>
          <p:nvPr/>
        </p:nvSpPr>
        <p:spPr>
          <a:xfrm>
            <a:off x="2121840" y="4494053"/>
            <a:ext cx="9964165" cy="925004"/>
          </a:xfrm>
          <a:prstGeom prst="rect">
            <a:avLst/>
          </a:prstGeom>
          <a:solidFill>
            <a:srgbClr val="1E9798"/>
          </a:solidFill>
          <a:ln>
            <a:noFill/>
          </a:ln>
        </p:spPr>
        <p:txBody>
          <a:bodyPr spcFirstLastPara="1" wrap="square" lIns="182875" tIns="91425" rIns="182875" bIns="91425" anchor="ctr" anchorCtr="0">
            <a:noAutofit/>
          </a:bodyPr>
          <a:lstStyle/>
          <a:p>
            <a:pPr marL="0" marR="0" lvl="0" indent="0" algn="ctr" rtl="0">
              <a:lnSpc>
                <a:spcPct val="100000"/>
              </a:lnSpc>
              <a:spcBef>
                <a:spcPts val="0"/>
              </a:spcBef>
              <a:spcAft>
                <a:spcPts val="0"/>
              </a:spcAft>
              <a:buClr>
                <a:srgbClr val="FFFEFF"/>
              </a:buClr>
              <a:buSzPts val="2880"/>
              <a:buFont typeface="Gill Sans"/>
              <a:buNone/>
            </a:pPr>
            <a:r>
              <a:rPr lang="en-US" sz="4800" b="1" i="0" u="none" strike="noStrike" cap="none" dirty="0">
                <a:solidFill>
                  <a:srgbClr val="FFFEFF"/>
                </a:solidFill>
                <a:latin typeface="Gill Sans"/>
                <a:ea typeface="Gill Sans"/>
                <a:cs typeface="Gill Sans"/>
                <a:sym typeface="Gill Sans"/>
              </a:rPr>
              <a:t>Équipe ressource</a:t>
            </a:r>
            <a:endParaRPr sz="4800" b="1" i="0" u="none" strike="noStrike" cap="none" dirty="0">
              <a:solidFill>
                <a:srgbClr val="FFFEFF"/>
              </a:solidFill>
              <a:latin typeface="Gill Sans"/>
              <a:ea typeface="Gill Sans"/>
              <a:cs typeface="Gill Sans"/>
              <a:sym typeface="Gill Sans"/>
            </a:endParaRPr>
          </a:p>
        </p:txBody>
      </p:sp>
      <p:grpSp>
        <p:nvGrpSpPr>
          <p:cNvPr id="890" name="Google Shape;890;p28"/>
          <p:cNvGrpSpPr/>
          <p:nvPr/>
        </p:nvGrpSpPr>
        <p:grpSpPr>
          <a:xfrm>
            <a:off x="7103922" y="9158239"/>
            <a:ext cx="10668307" cy="3941642"/>
            <a:chOff x="6022848" y="275992"/>
            <a:chExt cx="6160683" cy="2209800"/>
          </a:xfrm>
        </p:grpSpPr>
        <p:grpSp>
          <p:nvGrpSpPr>
            <p:cNvPr id="891" name="Google Shape;891;p28"/>
            <p:cNvGrpSpPr/>
            <p:nvPr/>
          </p:nvGrpSpPr>
          <p:grpSpPr>
            <a:xfrm>
              <a:off x="6022848" y="275992"/>
              <a:ext cx="6160683" cy="2209800"/>
              <a:chOff x="5876926" y="3784213"/>
              <a:chExt cx="6160683" cy="2209800"/>
            </a:xfrm>
          </p:grpSpPr>
          <p:sp>
            <p:nvSpPr>
              <p:cNvPr id="892" name="Google Shape;892;p28"/>
              <p:cNvSpPr/>
              <p:nvPr/>
            </p:nvSpPr>
            <p:spPr>
              <a:xfrm>
                <a:off x="5876926" y="3784213"/>
                <a:ext cx="6160683" cy="2209800"/>
              </a:xfrm>
              <a:prstGeom prst="ellipse">
                <a:avLst/>
              </a:prstGeom>
              <a:solidFill>
                <a:srgbClr val="FDFCFE"/>
              </a:solidFill>
              <a:ln w="57150" cap="flat" cmpd="sng">
                <a:solidFill>
                  <a:srgbClr val="2EC3C6"/>
                </a:solidFill>
                <a:prstDash val="solid"/>
                <a:round/>
                <a:headEnd type="none" w="sm" len="sm"/>
                <a:tailEnd type="none" w="sm" len="sm"/>
              </a:ln>
            </p:spPr>
            <p:txBody>
              <a:bodyPr spcFirstLastPara="1" wrap="square" lIns="137150" tIns="68575" rIns="137150" bIns="68575" anchor="ctr" anchorCtr="0">
                <a:noAutofit/>
              </a:bodyPr>
              <a:lstStyle/>
              <a:p>
                <a:pPr marL="0" marR="0" lvl="0" indent="0" algn="ctr" rtl="0">
                  <a:lnSpc>
                    <a:spcPct val="100000"/>
                  </a:lnSpc>
                  <a:spcBef>
                    <a:spcPts val="0"/>
                  </a:spcBef>
                  <a:spcAft>
                    <a:spcPts val="0"/>
                  </a:spcAft>
                  <a:buClr>
                    <a:srgbClr val="A6A7AC"/>
                  </a:buClr>
                  <a:buSzPts val="4000"/>
                  <a:buFont typeface="PT Sans"/>
                  <a:buNone/>
                </a:pPr>
                <a:endParaRPr sz="4000" b="0" i="0" u="none" strike="noStrike" cap="none" dirty="0">
                  <a:solidFill>
                    <a:srgbClr val="000000"/>
                  </a:solidFill>
                  <a:latin typeface="Gill Sans"/>
                  <a:ea typeface="Gill Sans"/>
                  <a:cs typeface="Gill Sans"/>
                  <a:sym typeface="Gill Sans"/>
                </a:endParaRPr>
              </a:p>
            </p:txBody>
          </p:sp>
          <p:grpSp>
            <p:nvGrpSpPr>
              <p:cNvPr id="893" name="Google Shape;893;p28"/>
              <p:cNvGrpSpPr/>
              <p:nvPr/>
            </p:nvGrpSpPr>
            <p:grpSpPr>
              <a:xfrm>
                <a:off x="6537814" y="4055347"/>
                <a:ext cx="5079534" cy="1423617"/>
                <a:chOff x="3634061" y="371591"/>
                <a:chExt cx="5079534" cy="1423617"/>
              </a:xfrm>
            </p:grpSpPr>
            <p:sp>
              <p:nvSpPr>
                <p:cNvPr id="894" name="Google Shape;894;p28"/>
                <p:cNvSpPr/>
                <p:nvPr/>
              </p:nvSpPr>
              <p:spPr>
                <a:xfrm>
                  <a:off x="3634061" y="1303083"/>
                  <a:ext cx="1539875" cy="492125"/>
                </a:xfrm>
                <a:prstGeom prst="roundRect">
                  <a:avLst>
                    <a:gd name="adj" fmla="val 16667"/>
                  </a:avLst>
                </a:prstGeom>
                <a:solidFill>
                  <a:srgbClr val="2EC3C6"/>
                </a:solidFill>
                <a:ln w="38100" cap="flat" cmpd="sng">
                  <a:solidFill>
                    <a:srgbClr val="2EC3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2800"/>
                    <a:buFont typeface="PT Sans"/>
                    <a:buNone/>
                  </a:pPr>
                  <a:endParaRPr sz="2800" b="0" i="0" u="none" strike="noStrike" cap="none" dirty="0">
                    <a:solidFill>
                      <a:srgbClr val="F4F5F7"/>
                    </a:solidFill>
                    <a:latin typeface="Gill Sans"/>
                    <a:ea typeface="Gill Sans"/>
                    <a:cs typeface="Gill Sans"/>
                    <a:sym typeface="Gill Sans"/>
                  </a:endParaRPr>
                </a:p>
              </p:txBody>
            </p:sp>
            <p:cxnSp>
              <p:nvCxnSpPr>
                <p:cNvPr id="895" name="Google Shape;895;p28"/>
                <p:cNvCxnSpPr/>
                <p:nvPr/>
              </p:nvCxnSpPr>
              <p:spPr>
                <a:xfrm>
                  <a:off x="4253459" y="1131888"/>
                  <a:ext cx="1588" cy="146050"/>
                </a:xfrm>
                <a:prstGeom prst="straightConnector1">
                  <a:avLst/>
                </a:prstGeom>
                <a:noFill/>
                <a:ln w="38100" cap="flat" cmpd="sng">
                  <a:solidFill>
                    <a:srgbClr val="2EC3C6"/>
                  </a:solidFill>
                  <a:prstDash val="solid"/>
                  <a:round/>
                  <a:headEnd type="none" w="med" len="med"/>
                  <a:tailEnd type="none" w="med" len="med"/>
                </a:ln>
              </p:spPr>
            </p:cxnSp>
            <p:cxnSp>
              <p:nvCxnSpPr>
                <p:cNvPr id="896" name="Google Shape;896;p28"/>
                <p:cNvCxnSpPr/>
                <p:nvPr/>
              </p:nvCxnSpPr>
              <p:spPr>
                <a:xfrm>
                  <a:off x="4545559" y="1131888"/>
                  <a:ext cx="1588" cy="146050"/>
                </a:xfrm>
                <a:prstGeom prst="straightConnector1">
                  <a:avLst/>
                </a:prstGeom>
                <a:noFill/>
                <a:ln w="38100" cap="flat" cmpd="sng">
                  <a:solidFill>
                    <a:srgbClr val="2EC3C6"/>
                  </a:solidFill>
                  <a:prstDash val="solid"/>
                  <a:round/>
                  <a:headEnd type="none" w="med" len="med"/>
                  <a:tailEnd type="none" w="med" len="med"/>
                </a:ln>
              </p:spPr>
            </p:cxnSp>
            <p:grpSp>
              <p:nvGrpSpPr>
                <p:cNvPr id="897" name="Google Shape;897;p28"/>
                <p:cNvGrpSpPr/>
                <p:nvPr/>
              </p:nvGrpSpPr>
              <p:grpSpPr>
                <a:xfrm>
                  <a:off x="3637236" y="371591"/>
                  <a:ext cx="5076359" cy="1380216"/>
                  <a:chOff x="2209800" y="676391"/>
                  <a:chExt cx="5076359" cy="1380216"/>
                </a:xfrm>
              </p:grpSpPr>
              <p:sp>
                <p:nvSpPr>
                  <p:cNvPr id="898" name="Google Shape;898;p28"/>
                  <p:cNvSpPr/>
                  <p:nvPr/>
                </p:nvSpPr>
                <p:spPr>
                  <a:xfrm>
                    <a:off x="5789147" y="1036637"/>
                    <a:ext cx="1497012" cy="946150"/>
                  </a:xfrm>
                  <a:prstGeom prst="roundRect">
                    <a:avLst>
                      <a:gd name="adj" fmla="val 16667"/>
                    </a:avLst>
                  </a:prstGeom>
                  <a:solidFill>
                    <a:srgbClr val="2EC3C6"/>
                  </a:solidFill>
                  <a:ln w="38100" cap="flat" cmpd="sng">
                    <a:solidFill>
                      <a:srgbClr val="2EC3C6"/>
                    </a:solidFill>
                    <a:prstDash val="solid"/>
                    <a:round/>
                    <a:headEnd type="none" w="sm" len="sm"/>
                    <a:tailEnd type="none" w="sm" len="sm"/>
                  </a:ln>
                </p:spPr>
                <p:txBody>
                  <a:bodyPr spcFirstLastPara="1" wrap="square" lIns="137150" tIns="68575" rIns="137150" bIns="68575" anchor="ctr" anchorCtr="0">
                    <a:noAutofit/>
                  </a:bodyPr>
                  <a:lstStyle/>
                  <a:p>
                    <a:pPr marL="0" marR="0" lvl="0" indent="0" algn="ctr" rtl="0">
                      <a:lnSpc>
                        <a:spcPct val="80000"/>
                      </a:lnSpc>
                      <a:spcBef>
                        <a:spcPts val="0"/>
                      </a:spcBef>
                      <a:spcAft>
                        <a:spcPts val="0"/>
                      </a:spcAft>
                      <a:buClr>
                        <a:srgbClr val="A6A7AC"/>
                      </a:buClr>
                      <a:buSzPts val="2800"/>
                      <a:buFont typeface="PT Sans"/>
                      <a:buNone/>
                    </a:pPr>
                    <a:endParaRPr sz="2800" b="0" i="0" u="none" strike="noStrike" cap="none" dirty="0">
                      <a:solidFill>
                        <a:srgbClr val="F4F5F7"/>
                      </a:solidFill>
                      <a:latin typeface="Gill Sans"/>
                      <a:ea typeface="Gill Sans"/>
                      <a:cs typeface="Gill Sans"/>
                      <a:sym typeface="Gill Sans"/>
                    </a:endParaRPr>
                  </a:p>
                  <a:p>
                    <a:pPr marL="0" marR="0" lvl="0" indent="0" algn="ctr" rtl="0">
                      <a:lnSpc>
                        <a:spcPct val="80000"/>
                      </a:lnSpc>
                      <a:spcBef>
                        <a:spcPts val="0"/>
                      </a:spcBef>
                      <a:spcAft>
                        <a:spcPts val="0"/>
                      </a:spcAft>
                      <a:buClr>
                        <a:srgbClr val="F4F5F7"/>
                      </a:buClr>
                      <a:buSzPts val="2800"/>
                      <a:buFont typeface="Gill Sans"/>
                      <a:buNone/>
                    </a:pPr>
                    <a:r>
                      <a:rPr lang="en-US" sz="2800" b="0" i="0" u="none" strike="noStrike" cap="none" dirty="0">
                        <a:solidFill>
                          <a:srgbClr val="F4F5F7"/>
                        </a:solidFill>
                        <a:latin typeface="Gill Sans"/>
                        <a:ea typeface="Gill Sans"/>
                        <a:cs typeface="Gill Sans"/>
                        <a:sym typeface="Gill Sans"/>
                      </a:rPr>
                      <a:t>Organisation(s) utilisatrice(s)</a:t>
                    </a:r>
                    <a:endParaRPr sz="2400" b="0" i="0" u="none" strike="noStrike" cap="none" dirty="0">
                      <a:solidFill>
                        <a:srgbClr val="F4F5F7"/>
                      </a:solidFill>
                      <a:latin typeface="Gill Sans"/>
                      <a:ea typeface="Gill Sans"/>
                      <a:cs typeface="Gill Sans"/>
                      <a:sym typeface="Gill Sans"/>
                    </a:endParaRPr>
                  </a:p>
                </p:txBody>
              </p:sp>
              <p:sp>
                <p:nvSpPr>
                  <p:cNvPr id="899" name="Google Shape;899;p28"/>
                  <p:cNvSpPr/>
                  <p:nvPr/>
                </p:nvSpPr>
                <p:spPr>
                  <a:xfrm>
                    <a:off x="3867730" y="676391"/>
                    <a:ext cx="1752600" cy="292100"/>
                  </a:xfrm>
                  <a:prstGeom prst="rect">
                    <a:avLst/>
                  </a:prstGeom>
                </p:spPr>
                <p:txBody>
                  <a:bodyPr>
                    <a:prstTxWarp prst="textPlain">
                      <a:avLst/>
                    </a:prstTxWarp>
                  </a:bodyPr>
                  <a:lstStyle/>
                  <a:p>
                    <a:pPr lvl="0" algn="ctr"/>
                    <a:r>
                      <a:rPr b="1" i="0" dirty="0">
                        <a:ln>
                          <a:noFill/>
                        </a:ln>
                        <a:solidFill>
                          <a:srgbClr val="000000"/>
                        </a:solidFill>
                        <a:latin typeface="Gill Sans"/>
                      </a:rPr>
                      <a:t>Environnement</a:t>
                    </a:r>
                  </a:p>
                </p:txBody>
              </p:sp>
              <p:sp>
                <p:nvSpPr>
                  <p:cNvPr id="900" name="Google Shape;900;p28"/>
                  <p:cNvSpPr/>
                  <p:nvPr/>
                </p:nvSpPr>
                <p:spPr>
                  <a:xfrm>
                    <a:off x="3980533" y="1108869"/>
                    <a:ext cx="1600200" cy="947738"/>
                  </a:xfrm>
                  <a:custGeom>
                    <a:avLst/>
                    <a:gdLst/>
                    <a:ahLst/>
                    <a:cxnLst/>
                    <a:rect l="l" t="t" r="r" b="b"/>
                    <a:pathLst>
                      <a:path w="1086" h="706" extrusionOk="0">
                        <a:moveTo>
                          <a:pt x="0" y="353"/>
                        </a:moveTo>
                        <a:lnTo>
                          <a:pt x="241" y="706"/>
                        </a:lnTo>
                        <a:lnTo>
                          <a:pt x="241" y="543"/>
                        </a:lnTo>
                        <a:lnTo>
                          <a:pt x="844" y="543"/>
                        </a:lnTo>
                        <a:lnTo>
                          <a:pt x="844" y="706"/>
                        </a:lnTo>
                        <a:lnTo>
                          <a:pt x="1086" y="353"/>
                        </a:lnTo>
                        <a:lnTo>
                          <a:pt x="844" y="0"/>
                        </a:lnTo>
                        <a:lnTo>
                          <a:pt x="844" y="163"/>
                        </a:lnTo>
                        <a:lnTo>
                          <a:pt x="241" y="163"/>
                        </a:lnTo>
                        <a:lnTo>
                          <a:pt x="241" y="0"/>
                        </a:lnTo>
                        <a:lnTo>
                          <a:pt x="0" y="353"/>
                        </a:lnTo>
                        <a:close/>
                      </a:path>
                    </a:pathLst>
                  </a:custGeom>
                  <a:noFill/>
                  <a:ln w="38100" cap="rnd" cmpd="sng">
                    <a:solidFill>
                      <a:srgbClr val="2EC3C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A6A7AC"/>
                      </a:buClr>
                      <a:buSzPts val="2800"/>
                      <a:buFont typeface="PT Sans"/>
                      <a:buNone/>
                    </a:pPr>
                    <a:endParaRPr sz="2800" b="0" i="0" u="none" strike="noStrike" cap="none" dirty="0">
                      <a:solidFill>
                        <a:srgbClr val="000000"/>
                      </a:solidFill>
                      <a:latin typeface="Gill Sans"/>
                      <a:ea typeface="Gill Sans"/>
                      <a:cs typeface="Gill Sans"/>
                      <a:sym typeface="Gill Sans"/>
                    </a:endParaRPr>
                  </a:p>
                </p:txBody>
              </p:sp>
              <p:sp>
                <p:nvSpPr>
                  <p:cNvPr id="901" name="Google Shape;901;p28"/>
                  <p:cNvSpPr/>
                  <p:nvPr/>
                </p:nvSpPr>
                <p:spPr>
                  <a:xfrm>
                    <a:off x="2209800" y="992188"/>
                    <a:ext cx="1701275" cy="407987"/>
                  </a:xfrm>
                  <a:prstGeom prst="roundRect">
                    <a:avLst>
                      <a:gd name="adj" fmla="val 16667"/>
                    </a:avLst>
                  </a:prstGeom>
                  <a:noFill/>
                  <a:ln w="28575" cap="flat" cmpd="sng">
                    <a:solidFill>
                      <a:srgbClr val="2EC3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E2C22"/>
                      </a:buClr>
                      <a:buSzPts val="2800"/>
                      <a:buFont typeface="Gill Sans"/>
                      <a:buNone/>
                    </a:pPr>
                    <a:r>
                      <a:rPr lang="en-US" sz="2800" b="0" i="0" u="none" strike="noStrike" cap="none" dirty="0">
                        <a:solidFill>
                          <a:srgbClr val="2E2C22"/>
                        </a:solidFill>
                        <a:latin typeface="Gill Sans"/>
                        <a:ea typeface="Gill Sans"/>
                        <a:cs typeface="Gill Sans"/>
                        <a:sym typeface="Gill Sans"/>
                      </a:rPr>
                      <a:t>Intervention de changement de normes - Innovation</a:t>
                    </a:r>
                    <a:endParaRPr sz="2800" b="0" i="0" u="none" strike="noStrike" cap="none" dirty="0">
                      <a:solidFill>
                        <a:srgbClr val="2E2C22"/>
                      </a:solidFill>
                      <a:latin typeface="Gill Sans"/>
                      <a:ea typeface="Gill Sans"/>
                      <a:cs typeface="Gill Sans"/>
                      <a:sym typeface="Gill Sans"/>
                    </a:endParaRPr>
                  </a:p>
                </p:txBody>
              </p:sp>
              <p:sp>
                <p:nvSpPr>
                  <p:cNvPr id="902" name="Google Shape;902;p28"/>
                  <p:cNvSpPr txBox="1"/>
                  <p:nvPr/>
                </p:nvSpPr>
                <p:spPr>
                  <a:xfrm>
                    <a:off x="4056733" y="1308893"/>
                    <a:ext cx="1460500" cy="512467"/>
                  </a:xfrm>
                  <a:prstGeom prst="rect">
                    <a:avLst/>
                  </a:prstGeom>
                  <a:noFill/>
                  <a:ln>
                    <a:noFill/>
                  </a:ln>
                </p:spPr>
                <p:txBody>
                  <a:bodyPr spcFirstLastPara="1" wrap="square" lIns="137150" tIns="68575" rIns="137150" bIns="68575" anchor="t" anchorCtr="0">
                    <a:spAutoFit/>
                  </a:bodyPr>
                  <a:lstStyle/>
                  <a:p>
                    <a:pPr marL="0" marR="0" lvl="0" indent="0" algn="ctr" rtl="0">
                      <a:lnSpc>
                        <a:spcPct val="90000"/>
                      </a:lnSpc>
                      <a:spcBef>
                        <a:spcPts val="0"/>
                      </a:spcBef>
                      <a:spcAft>
                        <a:spcPts val="0"/>
                      </a:spcAft>
                      <a:buClr>
                        <a:srgbClr val="2E2C22"/>
                      </a:buClr>
                      <a:buSzPts val="2800"/>
                      <a:buFont typeface="Gill Sans"/>
                      <a:buNone/>
                    </a:pPr>
                    <a:r>
                      <a:rPr lang="en-US" sz="2800" b="0" i="0" u="none" strike="noStrike" cap="none" dirty="0">
                        <a:solidFill>
                          <a:srgbClr val="2E2C22"/>
                        </a:solidFill>
                        <a:latin typeface="Gill Sans"/>
                        <a:ea typeface="Gill Sans"/>
                        <a:cs typeface="Gill Sans"/>
                        <a:sym typeface="Gill Sans"/>
                      </a:rPr>
                      <a:t>Stratégie de mise à l'échelle</a:t>
                    </a:r>
                    <a:endParaRPr sz="4000" b="0" i="0" u="none" strike="noStrike" cap="none" dirty="0">
                      <a:solidFill>
                        <a:srgbClr val="2E2C22"/>
                      </a:solidFill>
                      <a:latin typeface="Gill Sans"/>
                      <a:ea typeface="Gill Sans"/>
                      <a:cs typeface="Gill Sans"/>
                      <a:sym typeface="Gill Sans"/>
                    </a:endParaRPr>
                  </a:p>
                </p:txBody>
              </p:sp>
            </p:grpSp>
          </p:grpSp>
        </p:grpSp>
        <p:sp>
          <p:nvSpPr>
            <p:cNvPr id="903" name="Google Shape;903;p28"/>
            <p:cNvSpPr txBox="1"/>
            <p:nvPr/>
          </p:nvSpPr>
          <p:spPr>
            <a:xfrm>
              <a:off x="6541015" y="1578014"/>
              <a:ext cx="1779288" cy="293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4F5F7"/>
                </a:buClr>
                <a:buSzPts val="2800"/>
                <a:buFont typeface="Gill Sans"/>
                <a:buNone/>
              </a:pPr>
              <a:r>
                <a:rPr lang="en-US" sz="2800" b="0" i="0" u="none" strike="noStrike" cap="none" dirty="0">
                  <a:solidFill>
                    <a:srgbClr val="F4F5F7"/>
                  </a:solidFill>
                  <a:latin typeface="Gill Sans"/>
                  <a:ea typeface="Gill Sans"/>
                  <a:cs typeface="Gill Sans"/>
                  <a:sym typeface="Gill Sans"/>
                </a:rPr>
                <a:t>Équipe ressource</a:t>
              </a:r>
              <a:endParaRPr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29"/>
          <p:cNvSpPr/>
          <p:nvPr/>
        </p:nvSpPr>
        <p:spPr>
          <a:xfrm>
            <a:off x="4241800" y="-152400"/>
            <a:ext cx="16306800" cy="7924800"/>
          </a:xfrm>
          <a:prstGeom prst="ellipse">
            <a:avLst/>
          </a:prstGeom>
          <a:solidFill>
            <a:srgbClr val="FDFCFE"/>
          </a:solidFill>
          <a:ln w="57150" cap="flat" cmpd="sng">
            <a:solidFill>
              <a:srgbClr val="29B5B7"/>
            </a:solidFill>
            <a:prstDash val="solid"/>
            <a:round/>
            <a:headEnd type="none" w="sm" len="sm"/>
            <a:tailEnd type="none" w="sm" len="sm"/>
          </a:ln>
        </p:spPr>
        <p:txBody>
          <a:bodyPr spcFirstLastPara="1" wrap="square" lIns="182850" tIns="91425" rIns="182850" bIns="91425" anchor="ctr" anchorCtr="0">
            <a:noAutofit/>
          </a:bodyPr>
          <a:lstStyle/>
          <a:p>
            <a:pPr marL="0" marR="0" lvl="0" indent="0" algn="ctr" rtl="0">
              <a:lnSpc>
                <a:spcPct val="100000"/>
              </a:lnSpc>
              <a:spcBef>
                <a:spcPts val="0"/>
              </a:spcBef>
              <a:spcAft>
                <a:spcPts val="0"/>
              </a:spcAft>
              <a:buClr>
                <a:srgbClr val="A6A7AC"/>
              </a:buClr>
              <a:buSzPts val="4800"/>
              <a:buFont typeface="PT Sans"/>
              <a:buNone/>
            </a:pPr>
            <a:endParaRPr sz="4800" b="0" i="0" u="none" strike="noStrike" cap="none" dirty="0">
              <a:solidFill>
                <a:srgbClr val="A6A7AC"/>
              </a:solidFill>
              <a:latin typeface="Century Gothic"/>
              <a:ea typeface="Century Gothic"/>
              <a:cs typeface="Century Gothic"/>
              <a:sym typeface="Century Gothic"/>
            </a:endParaRPr>
          </a:p>
        </p:txBody>
      </p:sp>
      <p:sp>
        <p:nvSpPr>
          <p:cNvPr id="910" name="Google Shape;910;p29"/>
          <p:cNvSpPr/>
          <p:nvPr/>
        </p:nvSpPr>
        <p:spPr>
          <a:xfrm>
            <a:off x="9245598" y="178845"/>
            <a:ext cx="6502401" cy="1066799"/>
          </a:xfrm>
          <a:prstGeom prst="rect">
            <a:avLst/>
          </a:prstGeom>
        </p:spPr>
        <p:txBody>
          <a:bodyPr>
            <a:prstTxWarp prst="textPlain">
              <a:avLst/>
            </a:prstTxWarp>
          </a:bodyPr>
          <a:lstStyle/>
          <a:p>
            <a:pPr lvl="0" algn="ctr"/>
            <a:r>
              <a:rPr b="1" i="0" dirty="0">
                <a:ln>
                  <a:noFill/>
                </a:ln>
                <a:solidFill>
                  <a:srgbClr val="2E2C22"/>
                </a:solidFill>
                <a:latin typeface="Gill Sans"/>
              </a:rPr>
              <a:t>E</a:t>
            </a:r>
            <a:r>
              <a:rPr lang="fr-FR" b="1" i="0" dirty="0">
                <a:ln>
                  <a:noFill/>
                </a:ln>
                <a:solidFill>
                  <a:srgbClr val="2E2C22"/>
                </a:solidFill>
                <a:latin typeface="Gill Sans"/>
              </a:rPr>
              <a:t>n</a:t>
            </a:r>
            <a:r>
              <a:rPr b="1" i="0" dirty="0" err="1">
                <a:ln>
                  <a:noFill/>
                </a:ln>
                <a:solidFill>
                  <a:srgbClr val="2E2C22"/>
                </a:solidFill>
                <a:latin typeface="Gill Sans"/>
              </a:rPr>
              <a:t>vironnement</a:t>
            </a:r>
            <a:endParaRPr b="1" i="0" dirty="0">
              <a:ln>
                <a:noFill/>
              </a:ln>
              <a:solidFill>
                <a:srgbClr val="2E2C22"/>
              </a:solidFill>
              <a:latin typeface="Gill Sans"/>
            </a:endParaRPr>
          </a:p>
        </p:txBody>
      </p:sp>
      <p:sp>
        <p:nvSpPr>
          <p:cNvPr id="911" name="Google Shape;911;p29"/>
          <p:cNvSpPr/>
          <p:nvPr/>
        </p:nvSpPr>
        <p:spPr>
          <a:xfrm>
            <a:off x="7608889" y="6330951"/>
            <a:ext cx="3003550" cy="1009650"/>
          </a:xfrm>
          <a:prstGeom prst="roundRect">
            <a:avLst>
              <a:gd name="adj" fmla="val 16667"/>
            </a:avLst>
          </a:prstGeom>
          <a:noFill/>
          <a:ln w="38100" cap="flat" cmpd="sng">
            <a:solidFill>
              <a:srgbClr val="2EC3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E2C22"/>
              </a:buClr>
              <a:buSzPts val="2400"/>
              <a:buFont typeface="Gill Sans"/>
              <a:buNone/>
            </a:pPr>
            <a:r>
              <a:rPr lang="en-US" sz="2400" b="1" i="0" u="none" strike="noStrike" cap="none" dirty="0">
                <a:solidFill>
                  <a:srgbClr val="2E2C22"/>
                </a:solidFill>
                <a:latin typeface="Gill Sans"/>
                <a:ea typeface="Gill Sans"/>
                <a:cs typeface="Gill Sans"/>
                <a:sym typeface="Gill Sans"/>
              </a:rPr>
              <a:t>Équipe ressource</a:t>
            </a:r>
            <a:endParaRPr dirty="0"/>
          </a:p>
        </p:txBody>
      </p:sp>
      <p:cxnSp>
        <p:nvCxnSpPr>
          <p:cNvPr id="912" name="Google Shape;912;p29"/>
          <p:cNvCxnSpPr/>
          <p:nvPr/>
        </p:nvCxnSpPr>
        <p:spPr>
          <a:xfrm>
            <a:off x="8694738" y="6029326"/>
            <a:ext cx="0" cy="301624"/>
          </a:xfrm>
          <a:prstGeom prst="straightConnector1">
            <a:avLst/>
          </a:prstGeom>
          <a:noFill/>
          <a:ln w="38100" cap="flat" cmpd="sng">
            <a:solidFill>
              <a:srgbClr val="2EC3C6"/>
            </a:solidFill>
            <a:prstDash val="solid"/>
            <a:round/>
            <a:headEnd type="none" w="med" len="med"/>
            <a:tailEnd type="none" w="med" len="med"/>
          </a:ln>
        </p:spPr>
      </p:cxnSp>
      <p:sp>
        <p:nvSpPr>
          <p:cNvPr id="913" name="Google Shape;913;p29"/>
          <p:cNvSpPr/>
          <p:nvPr/>
        </p:nvSpPr>
        <p:spPr>
          <a:xfrm>
            <a:off x="7608889" y="5207000"/>
            <a:ext cx="3003550" cy="838200"/>
          </a:xfrm>
          <a:prstGeom prst="roundRect">
            <a:avLst>
              <a:gd name="adj" fmla="val 16667"/>
            </a:avLst>
          </a:prstGeom>
          <a:noFill/>
          <a:ln w="38100" cap="flat" cmpd="sng">
            <a:solidFill>
              <a:srgbClr val="2EC3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E2C22"/>
              </a:buClr>
              <a:buSzPts val="2400"/>
              <a:buFont typeface="Gill Sans"/>
              <a:buNone/>
            </a:pPr>
            <a:r>
              <a:rPr lang="en-US" sz="2400" b="0" i="0" u="none" strike="noStrike" cap="none" dirty="0">
                <a:solidFill>
                  <a:srgbClr val="2E2C22"/>
                </a:solidFill>
                <a:latin typeface="Gill Sans"/>
                <a:ea typeface="Gill Sans"/>
                <a:cs typeface="Gill Sans"/>
                <a:sym typeface="Gill Sans"/>
              </a:rPr>
              <a:t>Intervention de changement de normes - Innovation</a:t>
            </a:r>
            <a:endParaRPr sz="2400" b="0" i="0" u="none" strike="noStrike" cap="none" dirty="0">
              <a:solidFill>
                <a:srgbClr val="2E2C22"/>
              </a:solidFill>
              <a:latin typeface="Gill Sans"/>
              <a:ea typeface="Gill Sans"/>
              <a:cs typeface="Gill Sans"/>
              <a:sym typeface="Gill Sans"/>
            </a:endParaRPr>
          </a:p>
        </p:txBody>
      </p:sp>
      <p:sp>
        <p:nvSpPr>
          <p:cNvPr id="914" name="Google Shape;914;p29"/>
          <p:cNvSpPr/>
          <p:nvPr/>
        </p:nvSpPr>
        <p:spPr>
          <a:xfrm>
            <a:off x="14141451" y="5407027"/>
            <a:ext cx="3079750" cy="1949450"/>
          </a:xfrm>
          <a:prstGeom prst="roundRect">
            <a:avLst>
              <a:gd name="adj" fmla="val 16667"/>
            </a:avLst>
          </a:prstGeom>
          <a:noFill/>
          <a:ln w="38100" cap="flat" cmpd="sng">
            <a:solidFill>
              <a:srgbClr val="2EC3C6"/>
            </a:solidFill>
            <a:prstDash val="solid"/>
            <a:round/>
            <a:headEnd type="none" w="sm" len="sm"/>
            <a:tailEnd type="none" w="sm" len="sm"/>
          </a:ln>
        </p:spPr>
        <p:txBody>
          <a:bodyPr spcFirstLastPara="1" wrap="square" lIns="182850" tIns="91425" rIns="182850" bIns="91425" anchor="ctr" anchorCtr="0">
            <a:noAutofit/>
          </a:bodyPr>
          <a:lstStyle/>
          <a:p>
            <a:pPr marL="0" marR="0" lvl="0" indent="0" algn="ctr" rtl="0">
              <a:lnSpc>
                <a:spcPct val="80000"/>
              </a:lnSpc>
              <a:spcBef>
                <a:spcPts val="0"/>
              </a:spcBef>
              <a:spcAft>
                <a:spcPts val="0"/>
              </a:spcAft>
              <a:buClr>
                <a:srgbClr val="2E2C22"/>
              </a:buClr>
              <a:buSzPts val="2400"/>
              <a:buFont typeface="Gill Sans"/>
              <a:buNone/>
            </a:pPr>
            <a:r>
              <a:rPr lang="en-US" sz="2400" b="1" i="0" u="none" strike="noStrike" cap="none" dirty="0">
                <a:solidFill>
                  <a:srgbClr val="2E2C22"/>
                </a:solidFill>
                <a:latin typeface="Gill Sans"/>
                <a:ea typeface="Gill Sans"/>
                <a:cs typeface="Gill Sans"/>
                <a:sym typeface="Gill Sans"/>
              </a:rPr>
              <a:t>Organisation(s) utilisatrice(s)</a:t>
            </a:r>
            <a:endParaRPr sz="2400" b="1" i="0" u="none" strike="noStrike" cap="none" dirty="0">
              <a:solidFill>
                <a:srgbClr val="2E2C22"/>
              </a:solidFill>
              <a:latin typeface="Gill Sans"/>
              <a:ea typeface="Gill Sans"/>
              <a:cs typeface="Gill Sans"/>
              <a:sym typeface="Gill Sans"/>
            </a:endParaRPr>
          </a:p>
        </p:txBody>
      </p:sp>
      <p:grpSp>
        <p:nvGrpSpPr>
          <p:cNvPr id="915" name="Google Shape;915;p29"/>
          <p:cNvGrpSpPr/>
          <p:nvPr/>
        </p:nvGrpSpPr>
        <p:grpSpPr>
          <a:xfrm>
            <a:off x="10841038" y="5407027"/>
            <a:ext cx="3108324" cy="1949450"/>
            <a:chOff x="2301" y="897"/>
            <a:chExt cx="1086" cy="706"/>
          </a:xfrm>
        </p:grpSpPr>
        <p:sp>
          <p:nvSpPr>
            <p:cNvPr id="916" name="Google Shape;916;p29"/>
            <p:cNvSpPr/>
            <p:nvPr/>
          </p:nvSpPr>
          <p:spPr>
            <a:xfrm>
              <a:off x="2301" y="897"/>
              <a:ext cx="1086" cy="706"/>
            </a:xfrm>
            <a:custGeom>
              <a:avLst/>
              <a:gdLst/>
              <a:ahLst/>
              <a:cxnLst/>
              <a:rect l="l" t="t" r="r" b="b"/>
              <a:pathLst>
                <a:path w="1086" h="706" extrusionOk="0">
                  <a:moveTo>
                    <a:pt x="0" y="353"/>
                  </a:moveTo>
                  <a:lnTo>
                    <a:pt x="241" y="706"/>
                  </a:lnTo>
                  <a:lnTo>
                    <a:pt x="241" y="543"/>
                  </a:lnTo>
                  <a:lnTo>
                    <a:pt x="844" y="543"/>
                  </a:lnTo>
                  <a:lnTo>
                    <a:pt x="844" y="706"/>
                  </a:lnTo>
                  <a:lnTo>
                    <a:pt x="1086" y="353"/>
                  </a:lnTo>
                  <a:lnTo>
                    <a:pt x="844" y="0"/>
                  </a:lnTo>
                  <a:lnTo>
                    <a:pt x="844" y="163"/>
                  </a:lnTo>
                  <a:lnTo>
                    <a:pt x="241" y="163"/>
                  </a:lnTo>
                  <a:lnTo>
                    <a:pt x="241" y="0"/>
                  </a:lnTo>
                  <a:lnTo>
                    <a:pt x="0" y="353"/>
                  </a:lnTo>
                  <a:close/>
                </a:path>
              </a:pathLst>
            </a:custGeom>
            <a:noFill/>
            <a:ln w="38100" cap="flat" cmpd="sng">
              <a:solidFill>
                <a:srgbClr val="2EC3C6"/>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A6A7AC"/>
                </a:buClr>
                <a:buSzPts val="3200"/>
                <a:buFont typeface="PT Sans"/>
                <a:buNone/>
              </a:pPr>
              <a:endParaRPr sz="3200" b="0" i="0" u="none" strike="noStrike" cap="none" dirty="0">
                <a:solidFill>
                  <a:srgbClr val="2E2C22"/>
                </a:solidFill>
                <a:latin typeface="Century Gothic"/>
                <a:ea typeface="Century Gothic"/>
                <a:cs typeface="Century Gothic"/>
                <a:sym typeface="Century Gothic"/>
              </a:endParaRPr>
            </a:p>
          </p:txBody>
        </p:sp>
        <p:sp>
          <p:nvSpPr>
            <p:cNvPr id="917" name="Google Shape;917;p29"/>
            <p:cNvSpPr/>
            <p:nvPr/>
          </p:nvSpPr>
          <p:spPr>
            <a:xfrm>
              <a:off x="2301" y="897"/>
              <a:ext cx="1086" cy="706"/>
            </a:xfrm>
            <a:custGeom>
              <a:avLst/>
              <a:gdLst/>
              <a:ahLst/>
              <a:cxnLst/>
              <a:rect l="l" t="t" r="r" b="b"/>
              <a:pathLst>
                <a:path w="1086" h="706" extrusionOk="0">
                  <a:moveTo>
                    <a:pt x="0" y="353"/>
                  </a:moveTo>
                  <a:lnTo>
                    <a:pt x="241" y="706"/>
                  </a:lnTo>
                  <a:lnTo>
                    <a:pt x="241" y="543"/>
                  </a:lnTo>
                  <a:lnTo>
                    <a:pt x="844" y="543"/>
                  </a:lnTo>
                  <a:lnTo>
                    <a:pt x="844" y="706"/>
                  </a:lnTo>
                  <a:lnTo>
                    <a:pt x="1086" y="353"/>
                  </a:lnTo>
                  <a:lnTo>
                    <a:pt x="844" y="0"/>
                  </a:lnTo>
                  <a:lnTo>
                    <a:pt x="844" y="163"/>
                  </a:lnTo>
                  <a:lnTo>
                    <a:pt x="241" y="163"/>
                  </a:lnTo>
                  <a:lnTo>
                    <a:pt x="241" y="0"/>
                  </a:lnTo>
                  <a:lnTo>
                    <a:pt x="0" y="353"/>
                  </a:lnTo>
                  <a:close/>
                </a:path>
              </a:pathLst>
            </a:custGeom>
            <a:noFill/>
            <a:ln w="38100" cap="rnd" cmpd="sng">
              <a:solidFill>
                <a:srgbClr val="2EC3C6"/>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A6A7AC"/>
                </a:buClr>
                <a:buSzPts val="3200"/>
                <a:buFont typeface="PT Sans"/>
                <a:buNone/>
              </a:pPr>
              <a:endParaRPr sz="3200" b="0" i="0" u="none" strike="noStrike" cap="none" dirty="0">
                <a:solidFill>
                  <a:srgbClr val="2E2C22"/>
                </a:solidFill>
                <a:latin typeface="Century Gothic"/>
                <a:ea typeface="Century Gothic"/>
                <a:cs typeface="Century Gothic"/>
                <a:sym typeface="Century Gothic"/>
              </a:endParaRPr>
            </a:p>
          </p:txBody>
        </p:sp>
      </p:grpSp>
      <p:cxnSp>
        <p:nvCxnSpPr>
          <p:cNvPr id="918" name="Google Shape;918;p29"/>
          <p:cNvCxnSpPr/>
          <p:nvPr/>
        </p:nvCxnSpPr>
        <p:spPr>
          <a:xfrm>
            <a:off x="9297988" y="6029326"/>
            <a:ext cx="0" cy="301624"/>
          </a:xfrm>
          <a:prstGeom prst="straightConnector1">
            <a:avLst/>
          </a:prstGeom>
          <a:noFill/>
          <a:ln w="38100" cap="flat" cmpd="sng">
            <a:solidFill>
              <a:srgbClr val="2EC3C6"/>
            </a:solidFill>
            <a:prstDash val="solid"/>
            <a:round/>
            <a:headEnd type="none" w="med" len="med"/>
            <a:tailEnd type="none" w="med" len="med"/>
          </a:ln>
        </p:spPr>
      </p:cxnSp>
      <p:sp>
        <p:nvSpPr>
          <p:cNvPr id="919" name="Google Shape;919;p29"/>
          <p:cNvSpPr/>
          <p:nvPr/>
        </p:nvSpPr>
        <p:spPr>
          <a:xfrm>
            <a:off x="10363200" y="1422400"/>
            <a:ext cx="3937000" cy="1549400"/>
          </a:xfrm>
          <a:prstGeom prst="ellipse">
            <a:avLst/>
          </a:prstGeom>
          <a:solidFill>
            <a:srgbClr val="2EC3C6"/>
          </a:solidFill>
          <a:ln w="57150" cap="flat" cmpd="sng">
            <a:solidFill>
              <a:srgbClr val="2EC3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DFCFE"/>
              </a:buClr>
              <a:buSzPts val="3200"/>
              <a:buFont typeface="Gill Sans"/>
              <a:buNone/>
            </a:pPr>
            <a:r>
              <a:rPr lang="en-US" sz="3200" b="1" i="0" u="none" strike="noStrike" cap="none" dirty="0">
                <a:solidFill>
                  <a:srgbClr val="FDFCFE"/>
                </a:solidFill>
                <a:latin typeface="Gill Sans"/>
                <a:ea typeface="Gill Sans"/>
                <a:cs typeface="Gill Sans"/>
                <a:sym typeface="Gill Sans"/>
              </a:rPr>
              <a:t>Santé et </a:t>
            </a:r>
            <a:endParaRPr dirty="0"/>
          </a:p>
          <a:p>
            <a:pPr marL="0" marR="0" lvl="0" indent="0" algn="ctr" rtl="0">
              <a:lnSpc>
                <a:spcPct val="100000"/>
              </a:lnSpc>
              <a:spcBef>
                <a:spcPts val="0"/>
              </a:spcBef>
              <a:spcAft>
                <a:spcPts val="0"/>
              </a:spcAft>
              <a:buClr>
                <a:srgbClr val="FDFCFE"/>
              </a:buClr>
              <a:buSzPts val="3200"/>
              <a:buFont typeface="Gill Sans"/>
              <a:buNone/>
            </a:pPr>
            <a:r>
              <a:rPr lang="en-US" sz="3200" b="1" i="0" u="none" strike="noStrike" cap="none" dirty="0">
                <a:solidFill>
                  <a:srgbClr val="FDFCFE"/>
                </a:solidFill>
                <a:latin typeface="Gill Sans"/>
                <a:ea typeface="Gill Sans"/>
                <a:cs typeface="Gill Sans"/>
                <a:sym typeface="Gill Sans"/>
              </a:rPr>
              <a:t>autres secteurs</a:t>
            </a:r>
            <a:endParaRPr sz="3200" b="1" i="0" u="none" strike="noStrike" cap="none" dirty="0">
              <a:solidFill>
                <a:srgbClr val="FDFCFE"/>
              </a:solidFill>
              <a:latin typeface="Gill Sans"/>
              <a:ea typeface="Gill Sans"/>
              <a:cs typeface="Gill Sans"/>
              <a:sym typeface="Gill Sans"/>
            </a:endParaRPr>
          </a:p>
        </p:txBody>
      </p:sp>
      <p:sp>
        <p:nvSpPr>
          <p:cNvPr id="920" name="Google Shape;920;p29"/>
          <p:cNvSpPr/>
          <p:nvPr/>
        </p:nvSpPr>
        <p:spPr>
          <a:xfrm>
            <a:off x="16618713" y="3852164"/>
            <a:ext cx="3719561" cy="1773936"/>
          </a:xfrm>
          <a:prstGeom prst="ellipse">
            <a:avLst/>
          </a:prstGeom>
          <a:solidFill>
            <a:srgbClr val="2EC3C6"/>
          </a:solidFill>
          <a:ln w="57150" cap="flat" cmpd="sng">
            <a:solidFill>
              <a:srgbClr val="2EC3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3200"/>
              <a:buFont typeface="PT Sans"/>
              <a:buNone/>
            </a:pPr>
            <a:endParaRPr sz="3200" b="1" i="0" u="none" strike="noStrike" cap="none" dirty="0">
              <a:solidFill>
                <a:srgbClr val="FDFCFE"/>
              </a:solidFill>
              <a:latin typeface="Gill Sans"/>
              <a:ea typeface="Gill Sans"/>
              <a:cs typeface="Gill Sans"/>
              <a:sym typeface="Gill Sans"/>
            </a:endParaRPr>
          </a:p>
          <a:p>
            <a:pPr marL="0" marR="0" lvl="0" indent="0" algn="ctr" rtl="0">
              <a:lnSpc>
                <a:spcPct val="100000"/>
              </a:lnSpc>
              <a:spcBef>
                <a:spcPts val="0"/>
              </a:spcBef>
              <a:spcAft>
                <a:spcPts val="0"/>
              </a:spcAft>
              <a:buClr>
                <a:srgbClr val="FDFCFE"/>
              </a:buClr>
              <a:buSzPts val="3200"/>
              <a:buFont typeface="Gill Sans"/>
              <a:buNone/>
            </a:pPr>
            <a:r>
              <a:rPr lang="en-US" sz="3200" b="1" i="0" u="none" strike="noStrike" cap="none" dirty="0">
                <a:solidFill>
                  <a:srgbClr val="FDFCFE"/>
                </a:solidFill>
                <a:latin typeface="Gill Sans"/>
                <a:ea typeface="Gill Sans"/>
                <a:cs typeface="Gill Sans"/>
                <a:sym typeface="Gill Sans"/>
              </a:rPr>
              <a:t>Besoins et droits des</a:t>
            </a:r>
            <a:endParaRPr dirty="0"/>
          </a:p>
          <a:p>
            <a:pPr marL="0" marR="0" lvl="0" indent="0" algn="ctr" rtl="0">
              <a:lnSpc>
                <a:spcPct val="100000"/>
              </a:lnSpc>
              <a:spcBef>
                <a:spcPts val="0"/>
              </a:spcBef>
              <a:spcAft>
                <a:spcPts val="0"/>
              </a:spcAft>
              <a:buClr>
                <a:srgbClr val="FDFCFE"/>
              </a:buClr>
              <a:buSzPts val="3200"/>
              <a:buFont typeface="Gill Sans"/>
              <a:buNone/>
            </a:pPr>
            <a:r>
              <a:rPr lang="en-US" sz="3200" b="1" i="0" u="none" strike="noStrike" cap="none" dirty="0">
                <a:solidFill>
                  <a:srgbClr val="FDFCFE"/>
                </a:solidFill>
                <a:latin typeface="Gill Sans"/>
                <a:ea typeface="Gill Sans"/>
                <a:cs typeface="Gill Sans"/>
                <a:sym typeface="Gill Sans"/>
              </a:rPr>
              <a:t> personnes</a:t>
            </a:r>
            <a:endParaRPr sz="3200" b="1" i="0" u="none" strike="noStrike" cap="none" dirty="0">
              <a:solidFill>
                <a:srgbClr val="FDFCFE"/>
              </a:solidFill>
              <a:latin typeface="Gill Sans"/>
              <a:ea typeface="Gill Sans"/>
              <a:cs typeface="Gill Sans"/>
              <a:sym typeface="Gill Sans"/>
            </a:endParaRPr>
          </a:p>
        </p:txBody>
      </p:sp>
      <p:sp>
        <p:nvSpPr>
          <p:cNvPr id="921" name="Google Shape;921;p29"/>
          <p:cNvSpPr/>
          <p:nvPr/>
        </p:nvSpPr>
        <p:spPr>
          <a:xfrm>
            <a:off x="14096999" y="2002536"/>
            <a:ext cx="4406149" cy="1981200"/>
          </a:xfrm>
          <a:prstGeom prst="ellipse">
            <a:avLst/>
          </a:prstGeom>
          <a:solidFill>
            <a:srgbClr val="2EC3C6"/>
          </a:solidFill>
          <a:ln w="57150" cap="flat" cmpd="sng">
            <a:solidFill>
              <a:srgbClr val="2EC3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DFCFE"/>
              </a:buClr>
              <a:buSzPts val="3200"/>
              <a:buFont typeface="Gill Sans"/>
              <a:buNone/>
            </a:pPr>
            <a:r>
              <a:rPr lang="en-US" sz="3200" b="1" i="0" u="none" strike="noStrike" cap="none" dirty="0">
                <a:solidFill>
                  <a:srgbClr val="FDFCFE"/>
                </a:solidFill>
                <a:latin typeface="Gill Sans"/>
                <a:ea typeface="Gill Sans"/>
                <a:cs typeface="Gill Sans"/>
                <a:sym typeface="Gill Sans"/>
              </a:rPr>
              <a:t>Contexte socio-économique et </a:t>
            </a:r>
            <a:endParaRPr dirty="0"/>
          </a:p>
          <a:p>
            <a:pPr marL="0" marR="0" lvl="0" indent="0" algn="ctr" rtl="0">
              <a:lnSpc>
                <a:spcPct val="100000"/>
              </a:lnSpc>
              <a:spcBef>
                <a:spcPts val="0"/>
              </a:spcBef>
              <a:spcAft>
                <a:spcPts val="0"/>
              </a:spcAft>
              <a:buClr>
                <a:srgbClr val="FDFCFE"/>
              </a:buClr>
              <a:buSzPts val="3200"/>
              <a:buFont typeface="Gill Sans"/>
              <a:buNone/>
            </a:pPr>
            <a:r>
              <a:rPr lang="en-US" sz="3200" b="1" i="0" u="none" strike="noStrike" cap="none" dirty="0">
                <a:solidFill>
                  <a:srgbClr val="FDFCFE"/>
                </a:solidFill>
                <a:latin typeface="Gill Sans"/>
                <a:ea typeface="Gill Sans"/>
                <a:cs typeface="Gill Sans"/>
                <a:sym typeface="Gill Sans"/>
              </a:rPr>
              <a:t>culturel</a:t>
            </a:r>
            <a:endParaRPr sz="3200" b="1" i="0" u="none" strike="noStrike" cap="none" dirty="0">
              <a:solidFill>
                <a:srgbClr val="FDFCFE"/>
              </a:solidFill>
              <a:latin typeface="Gill Sans"/>
              <a:ea typeface="Gill Sans"/>
              <a:cs typeface="Gill Sans"/>
              <a:sym typeface="Gill Sans"/>
            </a:endParaRPr>
          </a:p>
        </p:txBody>
      </p:sp>
      <p:sp>
        <p:nvSpPr>
          <p:cNvPr id="922" name="Google Shape;922;p29"/>
          <p:cNvSpPr/>
          <p:nvPr/>
        </p:nvSpPr>
        <p:spPr>
          <a:xfrm>
            <a:off x="6567426" y="1961695"/>
            <a:ext cx="3810000" cy="1371600"/>
          </a:xfrm>
          <a:prstGeom prst="ellipse">
            <a:avLst/>
          </a:prstGeom>
          <a:solidFill>
            <a:srgbClr val="2EC3C6"/>
          </a:solidFill>
          <a:ln w="57150" cap="flat" cmpd="sng">
            <a:solidFill>
              <a:srgbClr val="2EC3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DFCFE"/>
              </a:buClr>
              <a:buSzPts val="3200"/>
              <a:buFont typeface="Gill Sans"/>
              <a:buNone/>
            </a:pPr>
            <a:r>
              <a:rPr lang="en-US" sz="3200" b="1" i="0" u="none" strike="noStrike" cap="none" dirty="0">
                <a:solidFill>
                  <a:srgbClr val="FDFCFE"/>
                </a:solidFill>
                <a:latin typeface="Gill Sans"/>
                <a:ea typeface="Gill Sans"/>
                <a:cs typeface="Gill Sans"/>
                <a:sym typeface="Gill Sans"/>
              </a:rPr>
              <a:t>Bureaucratie</a:t>
            </a:r>
            <a:endParaRPr sz="3200" b="1" i="0" u="none" strike="noStrike" cap="none" dirty="0">
              <a:solidFill>
                <a:srgbClr val="FDFCFE"/>
              </a:solidFill>
              <a:latin typeface="Gill Sans"/>
              <a:ea typeface="Gill Sans"/>
              <a:cs typeface="Gill Sans"/>
              <a:sym typeface="Gill Sans"/>
            </a:endParaRPr>
          </a:p>
        </p:txBody>
      </p:sp>
      <p:sp>
        <p:nvSpPr>
          <p:cNvPr id="923" name="Google Shape;923;p29"/>
          <p:cNvSpPr/>
          <p:nvPr/>
        </p:nvSpPr>
        <p:spPr>
          <a:xfrm>
            <a:off x="4800600" y="3521075"/>
            <a:ext cx="3810000" cy="1524000"/>
          </a:xfrm>
          <a:prstGeom prst="ellipse">
            <a:avLst/>
          </a:prstGeom>
          <a:solidFill>
            <a:srgbClr val="2EC3C6"/>
          </a:solidFill>
          <a:ln w="57150" cap="flat" cmpd="sng">
            <a:solidFill>
              <a:srgbClr val="2EC3C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DFCFE"/>
              </a:buClr>
              <a:buSzPts val="3200"/>
              <a:buFont typeface="Gill Sans"/>
              <a:buNone/>
            </a:pPr>
            <a:r>
              <a:rPr lang="en-US" sz="3200" b="1" i="0" u="none" strike="noStrike" cap="none" dirty="0">
                <a:solidFill>
                  <a:srgbClr val="FDFCFE"/>
                </a:solidFill>
                <a:latin typeface="Gill Sans"/>
                <a:ea typeface="Gill Sans"/>
                <a:cs typeface="Gill Sans"/>
                <a:sym typeface="Gill Sans"/>
              </a:rPr>
              <a:t>Politique</a:t>
            </a:r>
            <a:endParaRPr dirty="0"/>
          </a:p>
        </p:txBody>
      </p:sp>
      <p:cxnSp>
        <p:nvCxnSpPr>
          <p:cNvPr id="924" name="Google Shape;924;p29"/>
          <p:cNvCxnSpPr/>
          <p:nvPr/>
        </p:nvCxnSpPr>
        <p:spPr>
          <a:xfrm>
            <a:off x="12478512" y="2993136"/>
            <a:ext cx="0" cy="2590800"/>
          </a:xfrm>
          <a:prstGeom prst="straightConnector1">
            <a:avLst/>
          </a:prstGeom>
          <a:noFill/>
          <a:ln w="57150" cap="flat" cmpd="sng">
            <a:solidFill>
              <a:srgbClr val="29B5B7"/>
            </a:solidFill>
            <a:prstDash val="solid"/>
            <a:round/>
            <a:headEnd type="none" w="med" len="med"/>
            <a:tailEnd type="triangle" w="med" len="med"/>
          </a:ln>
        </p:spPr>
      </p:cxnSp>
      <p:cxnSp>
        <p:nvCxnSpPr>
          <p:cNvPr id="925" name="Google Shape;925;p29"/>
          <p:cNvCxnSpPr/>
          <p:nvPr/>
        </p:nvCxnSpPr>
        <p:spPr>
          <a:xfrm>
            <a:off x="10248074" y="3257550"/>
            <a:ext cx="1943926" cy="1771649"/>
          </a:xfrm>
          <a:prstGeom prst="straightConnector1">
            <a:avLst/>
          </a:prstGeom>
          <a:noFill/>
          <a:ln w="57150" cap="flat" cmpd="sng">
            <a:solidFill>
              <a:srgbClr val="29B5B7"/>
            </a:solidFill>
            <a:prstDash val="solid"/>
            <a:round/>
            <a:headEnd type="none" w="med" len="med"/>
            <a:tailEnd type="triangle" w="med" len="med"/>
          </a:ln>
        </p:spPr>
      </p:cxnSp>
      <p:cxnSp>
        <p:nvCxnSpPr>
          <p:cNvPr id="926" name="Google Shape;926;p29"/>
          <p:cNvCxnSpPr/>
          <p:nvPr/>
        </p:nvCxnSpPr>
        <p:spPr>
          <a:xfrm flipH="1">
            <a:off x="12715056" y="4745735"/>
            <a:ext cx="3769535" cy="607471"/>
          </a:xfrm>
          <a:prstGeom prst="straightConnector1">
            <a:avLst/>
          </a:prstGeom>
          <a:noFill/>
          <a:ln w="57150" cap="flat" cmpd="sng">
            <a:solidFill>
              <a:srgbClr val="29B5B7"/>
            </a:solidFill>
            <a:prstDash val="solid"/>
            <a:round/>
            <a:headEnd type="none" w="med" len="med"/>
            <a:tailEnd type="triangle" w="med" len="med"/>
          </a:ln>
        </p:spPr>
      </p:cxnSp>
      <p:cxnSp>
        <p:nvCxnSpPr>
          <p:cNvPr id="927" name="Google Shape;927;p29"/>
          <p:cNvCxnSpPr/>
          <p:nvPr/>
        </p:nvCxnSpPr>
        <p:spPr>
          <a:xfrm flipH="1">
            <a:off x="12714226" y="3503071"/>
            <a:ext cx="1687566" cy="1549400"/>
          </a:xfrm>
          <a:prstGeom prst="straightConnector1">
            <a:avLst/>
          </a:prstGeom>
          <a:noFill/>
          <a:ln w="57150" cap="flat" cmpd="sng">
            <a:solidFill>
              <a:srgbClr val="29B5B7"/>
            </a:solidFill>
            <a:prstDash val="solid"/>
            <a:round/>
            <a:headEnd type="none" w="med" len="med"/>
            <a:tailEnd type="triangle" w="med" len="med"/>
          </a:ln>
        </p:spPr>
      </p:cxnSp>
      <p:cxnSp>
        <p:nvCxnSpPr>
          <p:cNvPr id="928" name="Google Shape;928;p29"/>
          <p:cNvCxnSpPr/>
          <p:nvPr/>
        </p:nvCxnSpPr>
        <p:spPr>
          <a:xfrm>
            <a:off x="8472426" y="4547491"/>
            <a:ext cx="3694174" cy="735708"/>
          </a:xfrm>
          <a:prstGeom prst="straightConnector1">
            <a:avLst/>
          </a:prstGeom>
          <a:noFill/>
          <a:ln w="57150" cap="flat" cmpd="sng">
            <a:solidFill>
              <a:srgbClr val="29B5B7"/>
            </a:solidFill>
            <a:prstDash val="solid"/>
            <a:round/>
            <a:headEnd type="none" w="med" len="med"/>
            <a:tailEnd type="triangle" w="med" len="med"/>
          </a:ln>
        </p:spPr>
      </p:cxnSp>
      <p:sp>
        <p:nvSpPr>
          <p:cNvPr id="929" name="Google Shape;929;p29"/>
          <p:cNvSpPr txBox="1"/>
          <p:nvPr/>
        </p:nvSpPr>
        <p:spPr>
          <a:xfrm>
            <a:off x="3962400" y="8956677"/>
            <a:ext cx="16611600"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5600"/>
              <a:buFont typeface="Arial"/>
              <a:buNone/>
            </a:pPr>
            <a:endParaRPr sz="5600" b="1" i="0" u="none" strike="noStrike" cap="none" dirty="0">
              <a:solidFill>
                <a:srgbClr val="A1A6AB"/>
              </a:solidFill>
              <a:latin typeface="Gill Sans"/>
              <a:ea typeface="Gill Sans"/>
              <a:cs typeface="Gill Sans"/>
              <a:sym typeface="Gill Sans"/>
            </a:endParaRPr>
          </a:p>
        </p:txBody>
      </p:sp>
      <p:sp>
        <p:nvSpPr>
          <p:cNvPr id="930" name="Google Shape;930;p29"/>
          <p:cNvSpPr txBox="1"/>
          <p:nvPr/>
        </p:nvSpPr>
        <p:spPr>
          <a:xfrm>
            <a:off x="11099800" y="5938298"/>
            <a:ext cx="2540000" cy="849455"/>
          </a:xfrm>
          <a:prstGeom prst="rect">
            <a:avLst/>
          </a:prstGeom>
          <a:noFill/>
          <a:ln>
            <a:noFill/>
          </a:ln>
        </p:spPr>
        <p:txBody>
          <a:bodyPr spcFirstLastPara="1" wrap="square" lIns="182850" tIns="91425" rIns="182850" bIns="91425" anchor="t" anchorCtr="0">
            <a:spAutoFit/>
          </a:bodyPr>
          <a:lstStyle/>
          <a:p>
            <a:pPr marL="0" marR="0" lvl="0" indent="0" algn="ctr" rtl="0">
              <a:lnSpc>
                <a:spcPct val="90000"/>
              </a:lnSpc>
              <a:spcBef>
                <a:spcPts val="0"/>
              </a:spcBef>
              <a:spcAft>
                <a:spcPts val="0"/>
              </a:spcAft>
              <a:buClr>
                <a:srgbClr val="2E2C22"/>
              </a:buClr>
              <a:buSzPts val="2400"/>
              <a:buFont typeface="Gill Sans"/>
              <a:buNone/>
            </a:pPr>
            <a:r>
              <a:rPr lang="en-US" sz="2400" b="1" i="0" u="none" strike="noStrike" cap="none" dirty="0">
                <a:solidFill>
                  <a:srgbClr val="2E2C22"/>
                </a:solidFill>
                <a:latin typeface="Gill Sans"/>
                <a:ea typeface="Gill Sans"/>
                <a:cs typeface="Gill Sans"/>
                <a:sym typeface="Gill Sans"/>
              </a:rPr>
              <a:t>Stratégie de mise à l’échelle</a:t>
            </a:r>
            <a:endParaRPr sz="2400" b="0" i="0" u="none" strike="noStrike" cap="none" dirty="0">
              <a:solidFill>
                <a:srgbClr val="2E2C22"/>
              </a:solidFill>
              <a:latin typeface="Gill Sans"/>
              <a:ea typeface="Gill Sans"/>
              <a:cs typeface="Gill Sans"/>
              <a:sym typeface="Gill Sans"/>
            </a:endParaRPr>
          </a:p>
        </p:txBody>
      </p:sp>
      <p:sp>
        <p:nvSpPr>
          <p:cNvPr id="931" name="Google Shape;931;p29"/>
          <p:cNvSpPr txBox="1"/>
          <p:nvPr/>
        </p:nvSpPr>
        <p:spPr>
          <a:xfrm>
            <a:off x="1756612" y="8757698"/>
            <a:ext cx="21729030" cy="1153086"/>
          </a:xfrm>
          <a:prstGeom prst="rect">
            <a:avLst/>
          </a:prstGeom>
          <a:solidFill>
            <a:srgbClr val="2EC3C6"/>
          </a:solidFill>
          <a:ln>
            <a:noFill/>
          </a:ln>
        </p:spPr>
        <p:txBody>
          <a:bodyPr spcFirstLastPara="1" wrap="square" lIns="182875" tIns="91425" rIns="182875" bIns="91425" anchor="ctr" anchorCtr="0">
            <a:noAutofit/>
          </a:bodyPr>
          <a:lstStyle/>
          <a:p>
            <a:pPr marL="0" marR="0" lvl="0" indent="0" algn="ctr" rtl="0">
              <a:lnSpc>
                <a:spcPct val="100000"/>
              </a:lnSpc>
              <a:spcBef>
                <a:spcPts val="0"/>
              </a:spcBef>
              <a:spcAft>
                <a:spcPts val="0"/>
              </a:spcAft>
              <a:buClr>
                <a:srgbClr val="FFFEFF"/>
              </a:buClr>
              <a:buSzPts val="2880"/>
              <a:buFont typeface="Gill Sans"/>
              <a:buNone/>
            </a:pPr>
            <a:r>
              <a:rPr lang="en-US" sz="4800" b="1" i="0" u="none" strike="noStrike" cap="none" dirty="0">
                <a:solidFill>
                  <a:srgbClr val="FFFEFF"/>
                </a:solidFill>
                <a:latin typeface="Gill Sans"/>
                <a:ea typeface="Gill Sans"/>
                <a:cs typeface="Gill Sans"/>
                <a:sym typeface="Gill Sans"/>
              </a:rPr>
              <a:t>ENVIRONNEMENT</a:t>
            </a:r>
            <a:endParaRPr dirty="0"/>
          </a:p>
        </p:txBody>
      </p:sp>
      <p:sp>
        <p:nvSpPr>
          <p:cNvPr id="932" name="Google Shape;932;p29"/>
          <p:cNvSpPr txBox="1"/>
          <p:nvPr/>
        </p:nvSpPr>
        <p:spPr>
          <a:xfrm>
            <a:off x="1756612" y="10130588"/>
            <a:ext cx="21729030" cy="2742725"/>
          </a:xfrm>
          <a:prstGeom prst="rect">
            <a:avLst/>
          </a:prstGeom>
          <a:solidFill>
            <a:srgbClr val="DADBDD"/>
          </a:solidFill>
          <a:ln>
            <a:noFill/>
          </a:ln>
        </p:spPr>
        <p:txBody>
          <a:bodyPr spcFirstLastPara="1" wrap="square" lIns="548625" tIns="182875" rIns="548625" bIns="182875" anchor="ctr" anchorCtr="0">
            <a:normAutofit/>
          </a:bodyPr>
          <a:lstStyle/>
          <a:p>
            <a:pPr marL="0" marR="0" lvl="0" indent="0" algn="ctr" rtl="0">
              <a:lnSpc>
                <a:spcPct val="100000"/>
              </a:lnSpc>
              <a:spcBef>
                <a:spcPts val="0"/>
              </a:spcBef>
              <a:spcAft>
                <a:spcPts val="0"/>
              </a:spcAft>
              <a:buClr>
                <a:srgbClr val="000000"/>
              </a:buClr>
              <a:buSzPts val="2640"/>
              <a:buFont typeface="Noto Sans Symbols"/>
              <a:buNone/>
            </a:pPr>
            <a:r>
              <a:rPr lang="en-US" sz="4400" b="0" i="0" u="none" strike="noStrike" cap="none" dirty="0">
                <a:solidFill>
                  <a:srgbClr val="000000"/>
                </a:solidFill>
                <a:latin typeface="Gill Sans"/>
                <a:ea typeface="Gill Sans"/>
                <a:cs typeface="Gill Sans"/>
                <a:sym typeface="Gill Sans"/>
              </a:rPr>
              <a:t>Conditions et institutions qui sont externes aux organisations utilisatrices, mais qui affectent fondamentalement le processus de mise à l'échelle.</a:t>
            </a:r>
            <a:endParaRPr dirty="0"/>
          </a:p>
          <a:p>
            <a:pPr marL="0" marR="0" lvl="0" indent="0" algn="ctr" rtl="0">
              <a:lnSpc>
                <a:spcPct val="100000"/>
              </a:lnSpc>
              <a:spcBef>
                <a:spcPts val="525"/>
              </a:spcBef>
              <a:spcAft>
                <a:spcPts val="0"/>
              </a:spcAft>
              <a:buClr>
                <a:srgbClr val="000000"/>
              </a:buClr>
              <a:buSzPts val="2640"/>
              <a:buFont typeface="Noto Sans Symbols"/>
              <a:buNone/>
            </a:pPr>
            <a:r>
              <a:rPr lang="en-US" sz="4400" b="0" i="0" u="none" strike="noStrike" cap="none" dirty="0">
                <a:solidFill>
                  <a:srgbClr val="000000"/>
                </a:solidFill>
                <a:latin typeface="Gill Sans"/>
                <a:ea typeface="Gill Sans"/>
                <a:cs typeface="Gill Sans"/>
                <a:sym typeface="Gill Sans"/>
              </a:rPr>
              <a:t>L'environnement est en constante évolution et doit faire l'objet d'un suivi régulier. </a:t>
            </a:r>
            <a:endParaRPr sz="4400" b="0" i="0" u="none" strike="noStrike" cap="none" dirty="0">
              <a:solidFill>
                <a:srgbClr val="000000"/>
              </a:solidFill>
              <a:latin typeface="Gill Sans"/>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6" name="Google Shape;576;p3"/>
          <p:cNvSpPr txBox="1"/>
          <p:nvPr/>
        </p:nvSpPr>
        <p:spPr>
          <a:xfrm>
            <a:off x="999654" y="623673"/>
            <a:ext cx="20650977" cy="140338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E2C22"/>
              </a:buClr>
              <a:buSzPts val="10000"/>
              <a:buFont typeface="Gill Sans"/>
              <a:buNone/>
            </a:pPr>
            <a:r>
              <a:rPr lang="en-US" sz="10000" b="1" i="0" u="none" strike="noStrike" cap="none" dirty="0">
                <a:solidFill>
                  <a:srgbClr val="2E2C22"/>
                </a:solidFill>
                <a:latin typeface="Gill Sans"/>
                <a:ea typeface="Gill Sans"/>
                <a:cs typeface="Gill Sans"/>
                <a:sym typeface="Gill Sans"/>
              </a:rPr>
              <a:t>Évolution des normes sociales dans le cadre du CSC</a:t>
            </a:r>
            <a:endParaRPr dirty="0"/>
          </a:p>
        </p:txBody>
      </p:sp>
      <p:pic>
        <p:nvPicPr>
          <p:cNvPr id="3" name="Image 2">
            <a:extLst>
              <a:ext uri="{FF2B5EF4-FFF2-40B4-BE49-F238E27FC236}">
                <a16:creationId xmlns:a16="http://schemas.microsoft.com/office/drawing/2014/main" id="{17E00D1F-8AC5-0EFB-9305-B153A3F50D30}"/>
              </a:ext>
            </a:extLst>
          </p:cNvPr>
          <p:cNvPicPr>
            <a:picLocks noChangeAspect="1"/>
          </p:cNvPicPr>
          <p:nvPr/>
        </p:nvPicPr>
        <p:blipFill>
          <a:blip r:embed="rId3"/>
          <a:stretch>
            <a:fillRect/>
          </a:stretch>
        </p:blipFill>
        <p:spPr>
          <a:xfrm>
            <a:off x="1866511" y="3475643"/>
            <a:ext cx="21111476" cy="102403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cxnSp>
        <p:nvCxnSpPr>
          <p:cNvPr id="939" name="Google Shape;939;p30"/>
          <p:cNvCxnSpPr/>
          <p:nvPr/>
        </p:nvCxnSpPr>
        <p:spPr>
          <a:xfrm rot="10800000">
            <a:off x="5200327" y="4755193"/>
            <a:ext cx="0" cy="1732549"/>
          </a:xfrm>
          <a:prstGeom prst="straightConnector1">
            <a:avLst/>
          </a:prstGeom>
          <a:noFill/>
          <a:ln w="254000" cap="flat" cmpd="sng">
            <a:solidFill>
              <a:srgbClr val="F4F5F7"/>
            </a:solidFill>
            <a:prstDash val="solid"/>
            <a:round/>
            <a:headEnd type="none" w="med" len="med"/>
            <a:tailEnd type="triangle" w="med" len="med"/>
          </a:ln>
        </p:spPr>
      </p:cxnSp>
      <p:sp>
        <p:nvSpPr>
          <p:cNvPr id="940" name="Google Shape;940;p30"/>
          <p:cNvSpPr txBox="1">
            <a:spLocks noGrp="1"/>
          </p:cNvSpPr>
          <p:nvPr>
            <p:ph type="title"/>
          </p:nvPr>
        </p:nvSpPr>
        <p:spPr>
          <a:xfrm>
            <a:off x="1060920" y="1307909"/>
            <a:ext cx="22262159" cy="2176836"/>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2E2C22"/>
              </a:buClr>
              <a:buSzPts val="8800"/>
              <a:buFont typeface="Gill Sans"/>
              <a:buNone/>
            </a:pPr>
            <a:r>
              <a:rPr lang="en-US" dirty="0"/>
              <a:t>Trois principaux types de stratégies de mise à l'échelle</a:t>
            </a:r>
            <a:endParaRPr dirty="0"/>
          </a:p>
        </p:txBody>
      </p:sp>
      <p:sp>
        <p:nvSpPr>
          <p:cNvPr id="941" name="Google Shape;941;p30"/>
          <p:cNvSpPr txBox="1">
            <a:spLocks noGrp="1"/>
          </p:cNvSpPr>
          <p:nvPr>
            <p:ph type="body" idx="1"/>
          </p:nvPr>
        </p:nvSpPr>
        <p:spPr>
          <a:xfrm>
            <a:off x="2557221" y="7914486"/>
            <a:ext cx="5470902" cy="4233088"/>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100000"/>
              </a:lnSpc>
              <a:spcBef>
                <a:spcPts val="0"/>
              </a:spcBef>
              <a:spcAft>
                <a:spcPts val="0"/>
              </a:spcAft>
              <a:buClr>
                <a:srgbClr val="2E2C22"/>
              </a:buClr>
              <a:buSzPct val="100000"/>
              <a:buFont typeface="Arial"/>
              <a:buNone/>
            </a:pPr>
            <a:r>
              <a:rPr lang="en-US" dirty="0"/>
              <a:t>(Mise à l’échelle verticale)</a:t>
            </a:r>
            <a:endParaRPr dirty="0"/>
          </a:p>
          <a:p>
            <a:pPr marL="0" lvl="0" indent="0" algn="ctr" rtl="0">
              <a:lnSpc>
                <a:spcPct val="100000"/>
              </a:lnSpc>
              <a:spcBef>
                <a:spcPts val="0"/>
              </a:spcBef>
              <a:spcAft>
                <a:spcPts val="0"/>
              </a:spcAft>
              <a:buClr>
                <a:srgbClr val="2E2C22"/>
              </a:buClr>
              <a:buSzPct val="100000"/>
              <a:buFont typeface="Arial"/>
              <a:buNone/>
            </a:pPr>
            <a:endParaRPr dirty="0"/>
          </a:p>
          <a:p>
            <a:pPr marL="0" lvl="0" indent="0" algn="ctr" rtl="0">
              <a:lnSpc>
                <a:spcPct val="100000"/>
              </a:lnSpc>
              <a:spcBef>
                <a:spcPts val="0"/>
              </a:spcBef>
              <a:spcAft>
                <a:spcPts val="0"/>
              </a:spcAft>
              <a:buClr>
                <a:srgbClr val="2E2C22"/>
              </a:buClr>
              <a:buSzPct val="100000"/>
              <a:buFont typeface="Arial"/>
              <a:buNone/>
            </a:pPr>
            <a:r>
              <a:rPr lang="en-US" dirty="0"/>
              <a:t>Politique</a:t>
            </a:r>
            <a:endParaRPr dirty="0"/>
          </a:p>
          <a:p>
            <a:pPr marL="0" lvl="0" indent="0" algn="ctr" rtl="0">
              <a:lnSpc>
                <a:spcPct val="100000"/>
              </a:lnSpc>
              <a:spcBef>
                <a:spcPts val="0"/>
              </a:spcBef>
              <a:spcAft>
                <a:spcPts val="0"/>
              </a:spcAft>
              <a:buClr>
                <a:srgbClr val="2E2C22"/>
              </a:buClr>
              <a:buSzPct val="100000"/>
              <a:buFont typeface="Arial"/>
              <a:buNone/>
            </a:pPr>
            <a:r>
              <a:rPr lang="en-US" dirty="0"/>
              <a:t>Stratégies organisationnelles</a:t>
            </a:r>
            <a:endParaRPr dirty="0"/>
          </a:p>
          <a:p>
            <a:pPr marL="0" lvl="0" indent="0" algn="ctr" rtl="0">
              <a:lnSpc>
                <a:spcPct val="100000"/>
              </a:lnSpc>
              <a:spcBef>
                <a:spcPts val="0"/>
              </a:spcBef>
              <a:spcAft>
                <a:spcPts val="0"/>
              </a:spcAft>
              <a:buClr>
                <a:srgbClr val="2E2C22"/>
              </a:buClr>
              <a:buSzPct val="100000"/>
              <a:buFont typeface="Arial"/>
              <a:buNone/>
            </a:pPr>
            <a:r>
              <a:rPr lang="en-US" dirty="0"/>
              <a:t>Institutionnelles </a:t>
            </a:r>
            <a:endParaRPr dirty="0"/>
          </a:p>
          <a:p>
            <a:pPr marL="0" lvl="0" indent="0" algn="ctr" rtl="0">
              <a:lnSpc>
                <a:spcPct val="100000"/>
              </a:lnSpc>
              <a:spcBef>
                <a:spcPts val="0"/>
              </a:spcBef>
              <a:spcAft>
                <a:spcPts val="0"/>
              </a:spcAft>
              <a:buClr>
                <a:srgbClr val="2E2C22"/>
              </a:buClr>
              <a:buSzPct val="100000"/>
              <a:buFont typeface="Arial"/>
              <a:buNone/>
            </a:pPr>
            <a:r>
              <a:rPr lang="en-US" dirty="0"/>
              <a:t>Juridiques</a:t>
            </a:r>
            <a:endParaRPr dirty="0"/>
          </a:p>
          <a:p>
            <a:pPr marL="0" lvl="0" indent="0" algn="ctr" rtl="0">
              <a:lnSpc>
                <a:spcPct val="100000"/>
              </a:lnSpc>
              <a:spcBef>
                <a:spcPts val="0"/>
              </a:spcBef>
              <a:spcAft>
                <a:spcPts val="0"/>
              </a:spcAft>
              <a:buClr>
                <a:srgbClr val="2E2C22"/>
              </a:buClr>
              <a:buSzPct val="100000"/>
              <a:buFont typeface="Arial"/>
              <a:buNone/>
            </a:pPr>
            <a:endParaRPr dirty="0"/>
          </a:p>
          <a:p>
            <a:pPr marL="0" lvl="0" indent="0" algn="ctr" rtl="0">
              <a:lnSpc>
                <a:spcPct val="100000"/>
              </a:lnSpc>
              <a:spcBef>
                <a:spcPts val="0"/>
              </a:spcBef>
              <a:spcAft>
                <a:spcPts val="0"/>
              </a:spcAft>
              <a:buClr>
                <a:srgbClr val="2E2C22"/>
              </a:buClr>
              <a:buSzPct val="100000"/>
              <a:buFont typeface="Arial"/>
              <a:buNone/>
            </a:pPr>
            <a:endParaRPr dirty="0"/>
          </a:p>
        </p:txBody>
      </p:sp>
      <p:sp>
        <p:nvSpPr>
          <p:cNvPr id="942" name="Google Shape;942;p30"/>
          <p:cNvSpPr txBox="1">
            <a:spLocks noGrp="1"/>
          </p:cNvSpPr>
          <p:nvPr>
            <p:ph type="body" idx="5"/>
          </p:nvPr>
        </p:nvSpPr>
        <p:spPr>
          <a:xfrm>
            <a:off x="9456551" y="7914486"/>
            <a:ext cx="5470902" cy="4233088"/>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2E2C22"/>
              </a:buClr>
              <a:buSzPts val="4000"/>
              <a:buFont typeface="Arial"/>
              <a:buNone/>
            </a:pPr>
            <a:r>
              <a:rPr lang="en-US" dirty="0"/>
              <a:t>(Mise à l’échelle horizontale)</a:t>
            </a:r>
            <a:endParaRPr dirty="0"/>
          </a:p>
          <a:p>
            <a:pPr marL="0" lvl="0" indent="0" algn="ctr" rtl="0">
              <a:lnSpc>
                <a:spcPct val="100000"/>
              </a:lnSpc>
              <a:spcBef>
                <a:spcPts val="0"/>
              </a:spcBef>
              <a:spcAft>
                <a:spcPts val="0"/>
              </a:spcAft>
              <a:buClr>
                <a:srgbClr val="2E2C22"/>
              </a:buClr>
              <a:buSzPts val="4000"/>
              <a:buFont typeface="Arial"/>
              <a:buNone/>
            </a:pPr>
            <a:endParaRPr dirty="0"/>
          </a:p>
          <a:p>
            <a:pPr marL="0" lvl="0" indent="0" algn="ctr" rtl="0">
              <a:lnSpc>
                <a:spcPct val="100000"/>
              </a:lnSpc>
              <a:spcBef>
                <a:spcPts val="0"/>
              </a:spcBef>
              <a:spcAft>
                <a:spcPts val="0"/>
              </a:spcAft>
              <a:buClr>
                <a:srgbClr val="2E2C22"/>
              </a:buClr>
              <a:buSzPts val="4000"/>
              <a:buFont typeface="Arial"/>
              <a:buNone/>
            </a:pPr>
            <a:r>
              <a:rPr lang="en-US" dirty="0"/>
              <a:t>Expansion</a:t>
            </a:r>
            <a:endParaRPr dirty="0"/>
          </a:p>
          <a:p>
            <a:pPr marL="0" lvl="0" indent="0" algn="ctr" rtl="0">
              <a:lnSpc>
                <a:spcPct val="100000"/>
              </a:lnSpc>
              <a:spcBef>
                <a:spcPts val="0"/>
              </a:spcBef>
              <a:spcAft>
                <a:spcPts val="0"/>
              </a:spcAft>
              <a:buClr>
                <a:srgbClr val="2E2C22"/>
              </a:buClr>
              <a:buSzPts val="4000"/>
              <a:buFont typeface="Arial"/>
              <a:buNone/>
            </a:pPr>
            <a:endParaRPr dirty="0"/>
          </a:p>
          <a:p>
            <a:pPr marL="0" lvl="0" indent="0" algn="ctr" rtl="0">
              <a:lnSpc>
                <a:spcPct val="100000"/>
              </a:lnSpc>
              <a:spcBef>
                <a:spcPts val="0"/>
              </a:spcBef>
              <a:spcAft>
                <a:spcPts val="0"/>
              </a:spcAft>
              <a:buClr>
                <a:srgbClr val="2E2C22"/>
              </a:buClr>
              <a:buSzPts val="4000"/>
              <a:buFont typeface="Arial"/>
              <a:buNone/>
            </a:pPr>
            <a:r>
              <a:rPr lang="en-US" dirty="0"/>
              <a:t>Réplication </a:t>
            </a:r>
            <a:endParaRPr dirty="0"/>
          </a:p>
          <a:p>
            <a:pPr marL="0" lvl="0" indent="0" algn="ctr" rtl="0">
              <a:lnSpc>
                <a:spcPct val="100000"/>
              </a:lnSpc>
              <a:spcBef>
                <a:spcPts val="0"/>
              </a:spcBef>
              <a:spcAft>
                <a:spcPts val="0"/>
              </a:spcAft>
              <a:buClr>
                <a:srgbClr val="2E2C22"/>
              </a:buClr>
              <a:buSzPts val="4000"/>
              <a:buFont typeface="Arial"/>
              <a:buNone/>
            </a:pPr>
            <a:endParaRPr dirty="0"/>
          </a:p>
        </p:txBody>
      </p:sp>
      <p:sp>
        <p:nvSpPr>
          <p:cNvPr id="943" name="Google Shape;943;p30"/>
          <p:cNvSpPr txBox="1">
            <a:spLocks noGrp="1"/>
          </p:cNvSpPr>
          <p:nvPr>
            <p:ph type="body" idx="6"/>
          </p:nvPr>
        </p:nvSpPr>
        <p:spPr>
          <a:xfrm>
            <a:off x="16352467" y="7914486"/>
            <a:ext cx="5470902" cy="4233088"/>
          </a:xfrm>
          <a:prstGeom prst="rect">
            <a:avLst/>
          </a:prstGeom>
          <a:noFill/>
          <a:ln>
            <a:noFill/>
          </a:ln>
        </p:spPr>
        <p:txBody>
          <a:bodyPr spcFirstLastPara="1" wrap="square" lIns="91425" tIns="45700" rIns="91425" bIns="45700" anchor="t" anchorCtr="0">
            <a:normAutofit fontScale="85000" lnSpcReduction="10000"/>
          </a:bodyPr>
          <a:lstStyle/>
          <a:p>
            <a:pPr marL="0" lvl="0" indent="0" algn="ctr" rtl="0">
              <a:lnSpc>
                <a:spcPct val="100000"/>
              </a:lnSpc>
              <a:spcBef>
                <a:spcPts val="0"/>
              </a:spcBef>
              <a:spcAft>
                <a:spcPts val="0"/>
              </a:spcAft>
              <a:buClr>
                <a:srgbClr val="2E2C22"/>
              </a:buClr>
              <a:buSzPct val="100000"/>
              <a:buFont typeface="Arial"/>
              <a:buNone/>
            </a:pPr>
            <a:r>
              <a:rPr lang="en-US" dirty="0"/>
              <a:t>(Mise à l’échelle diversifiée)</a:t>
            </a:r>
            <a:endParaRPr dirty="0"/>
          </a:p>
          <a:p>
            <a:pPr marL="0" lvl="0" indent="0" algn="ctr" rtl="0">
              <a:lnSpc>
                <a:spcPct val="100000"/>
              </a:lnSpc>
              <a:spcBef>
                <a:spcPts val="0"/>
              </a:spcBef>
              <a:spcAft>
                <a:spcPts val="0"/>
              </a:spcAft>
              <a:buClr>
                <a:srgbClr val="2E2C22"/>
              </a:buClr>
              <a:buSzPct val="100000"/>
              <a:buFont typeface="Arial"/>
              <a:buNone/>
            </a:pPr>
            <a:endParaRPr sz="4300" dirty="0"/>
          </a:p>
          <a:p>
            <a:pPr marL="0" lvl="0" indent="0" algn="ctr" rtl="0">
              <a:lnSpc>
                <a:spcPct val="100000"/>
              </a:lnSpc>
              <a:spcBef>
                <a:spcPts val="0"/>
              </a:spcBef>
              <a:spcAft>
                <a:spcPts val="0"/>
              </a:spcAft>
              <a:buClr>
                <a:srgbClr val="2E2C22"/>
              </a:buClr>
              <a:buSzPct val="100000"/>
              <a:buFont typeface="Arial"/>
              <a:buNone/>
            </a:pPr>
            <a:r>
              <a:rPr lang="en-US" sz="4300" dirty="0"/>
              <a:t>Adapter les interventions de changement de norme/ l'innovation pour s'adapter aux nouvelles organisations et aux nouveaux contextes </a:t>
            </a:r>
            <a:r>
              <a:rPr lang="en-US" dirty="0"/>
              <a:t>sociaux.</a:t>
            </a:r>
            <a:endParaRPr dirty="0"/>
          </a:p>
        </p:txBody>
      </p:sp>
      <p:sp>
        <p:nvSpPr>
          <p:cNvPr id="944" name="Google Shape;944;p30"/>
          <p:cNvSpPr txBox="1">
            <a:spLocks noGrp="1"/>
          </p:cNvSpPr>
          <p:nvPr>
            <p:ph type="body" idx="7"/>
          </p:nvPr>
        </p:nvSpPr>
        <p:spPr>
          <a:xfrm>
            <a:off x="2429205" y="6851804"/>
            <a:ext cx="5799138" cy="97032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FFFEFF"/>
              </a:buClr>
              <a:buSzPts val="3600"/>
              <a:buFont typeface="Gill Sans"/>
              <a:buNone/>
            </a:pPr>
            <a:r>
              <a:rPr lang="en-US" sz="3600" dirty="0"/>
              <a:t>Institutionnalisation</a:t>
            </a:r>
            <a:endParaRPr sz="3600" dirty="0"/>
          </a:p>
        </p:txBody>
      </p:sp>
      <p:sp>
        <p:nvSpPr>
          <p:cNvPr id="945" name="Google Shape;945;p30"/>
          <p:cNvSpPr txBox="1">
            <a:spLocks noGrp="1"/>
          </p:cNvSpPr>
          <p:nvPr>
            <p:ph type="body" idx="8"/>
          </p:nvPr>
        </p:nvSpPr>
        <p:spPr>
          <a:xfrm>
            <a:off x="9217893" y="6760364"/>
            <a:ext cx="5799138" cy="929301"/>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FFFEFF"/>
              </a:buClr>
              <a:buSzPts val="4400"/>
              <a:buFont typeface="Gill Sans"/>
              <a:buNone/>
            </a:pPr>
            <a:r>
              <a:rPr lang="en-US" sz="4400" dirty="0"/>
              <a:t>Expansion</a:t>
            </a:r>
            <a:endParaRPr dirty="0"/>
          </a:p>
        </p:txBody>
      </p:sp>
      <p:sp>
        <p:nvSpPr>
          <p:cNvPr id="946" name="Google Shape;946;p30"/>
          <p:cNvSpPr txBox="1">
            <a:spLocks noGrp="1"/>
          </p:cNvSpPr>
          <p:nvPr>
            <p:ph type="body" idx="9"/>
          </p:nvPr>
        </p:nvSpPr>
        <p:spPr>
          <a:xfrm>
            <a:off x="16398239" y="6760364"/>
            <a:ext cx="5486400" cy="873715"/>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FFFEFF"/>
              </a:buClr>
              <a:buSzPts val="4400"/>
              <a:buFont typeface="Gill Sans"/>
              <a:buNone/>
            </a:pPr>
            <a:r>
              <a:rPr lang="en-US" sz="4400" dirty="0"/>
              <a:t>Adaptation</a:t>
            </a:r>
            <a:endParaRPr dirty="0"/>
          </a:p>
        </p:txBody>
      </p:sp>
      <p:sp>
        <p:nvSpPr>
          <p:cNvPr id="947" name="Google Shape;947;p30"/>
          <p:cNvSpPr txBox="1"/>
          <p:nvPr/>
        </p:nvSpPr>
        <p:spPr>
          <a:xfrm>
            <a:off x="15934908" y="6815228"/>
            <a:ext cx="5486400" cy="504658"/>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ctr" rtl="0">
              <a:lnSpc>
                <a:spcPct val="100000"/>
              </a:lnSpc>
              <a:spcBef>
                <a:spcPts val="0"/>
              </a:spcBef>
              <a:spcAft>
                <a:spcPts val="0"/>
              </a:spcAft>
              <a:buClr>
                <a:srgbClr val="FFFEFF"/>
              </a:buClr>
              <a:buSzPct val="100000"/>
              <a:buFont typeface="Gill Sans"/>
              <a:buNone/>
            </a:pPr>
            <a:endParaRPr sz="3200" b="1" i="0" u="none" strike="noStrike" cap="none" dirty="0">
              <a:solidFill>
                <a:srgbClr val="FFFEFF"/>
              </a:solidFill>
              <a:latin typeface="Gill Sans"/>
              <a:ea typeface="Gill Sans"/>
              <a:cs typeface="Gill Sans"/>
              <a:sym typeface="Gill Sans"/>
            </a:endParaRPr>
          </a:p>
        </p:txBody>
      </p:sp>
      <p:cxnSp>
        <p:nvCxnSpPr>
          <p:cNvPr id="948" name="Google Shape;948;p30"/>
          <p:cNvCxnSpPr/>
          <p:nvPr/>
        </p:nvCxnSpPr>
        <p:spPr>
          <a:xfrm>
            <a:off x="10924675" y="5512628"/>
            <a:ext cx="1949116" cy="0"/>
          </a:xfrm>
          <a:prstGeom prst="straightConnector1">
            <a:avLst/>
          </a:prstGeom>
          <a:noFill/>
          <a:ln w="254000" cap="flat" cmpd="sng">
            <a:solidFill>
              <a:srgbClr val="F4F5F7"/>
            </a:solidFill>
            <a:prstDash val="solid"/>
            <a:round/>
            <a:headEnd type="none" w="med" len="med"/>
            <a:tailEnd type="triangle" w="med" len="med"/>
          </a:ln>
        </p:spPr>
      </p:cxnSp>
      <p:cxnSp>
        <p:nvCxnSpPr>
          <p:cNvPr id="949" name="Google Shape;949;p30"/>
          <p:cNvCxnSpPr/>
          <p:nvPr/>
        </p:nvCxnSpPr>
        <p:spPr>
          <a:xfrm>
            <a:off x="17181095" y="5860987"/>
            <a:ext cx="2790243" cy="0"/>
          </a:xfrm>
          <a:prstGeom prst="straightConnector1">
            <a:avLst/>
          </a:prstGeom>
          <a:noFill/>
          <a:ln w="254000" cap="flat" cmpd="sng">
            <a:solidFill>
              <a:srgbClr val="F4F5F7"/>
            </a:solidFill>
            <a:prstDash val="solid"/>
            <a:round/>
            <a:headEnd type="none" w="med" len="med"/>
            <a:tailEnd type="triangle" w="med" len="med"/>
          </a:ln>
        </p:spPr>
      </p:cxnSp>
      <p:cxnSp>
        <p:nvCxnSpPr>
          <p:cNvPr id="950" name="Google Shape;950;p30"/>
          <p:cNvCxnSpPr/>
          <p:nvPr/>
        </p:nvCxnSpPr>
        <p:spPr>
          <a:xfrm rot="10800000" flipH="1">
            <a:off x="17686421" y="4570706"/>
            <a:ext cx="1997242" cy="1604216"/>
          </a:xfrm>
          <a:prstGeom prst="straightConnector1">
            <a:avLst/>
          </a:prstGeom>
          <a:noFill/>
          <a:ln w="254000" cap="flat" cmpd="sng">
            <a:solidFill>
              <a:srgbClr val="F4F5F7"/>
            </a:solidFill>
            <a:prstDash val="solid"/>
            <a:round/>
            <a:headEnd type="none" w="med" len="med"/>
            <a:tailEnd type="triangl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31"/>
          <p:cNvSpPr txBox="1">
            <a:spLocks noGrp="1"/>
          </p:cNvSpPr>
          <p:nvPr>
            <p:ph type="title"/>
          </p:nvPr>
        </p:nvSpPr>
        <p:spPr>
          <a:xfrm>
            <a:off x="1161894" y="706848"/>
            <a:ext cx="24002394" cy="228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E2C22"/>
              </a:buClr>
              <a:buSzPts val="10000"/>
              <a:buFont typeface="Gill Sans"/>
              <a:buNone/>
            </a:pPr>
            <a:r>
              <a:rPr lang="en-US" sz="10000" b="1" i="0" u="none" strike="noStrike" cap="none" dirty="0">
                <a:solidFill>
                  <a:srgbClr val="2E2C22"/>
                </a:solidFill>
                <a:latin typeface="Gill Sans"/>
                <a:ea typeface="Gill Sans"/>
                <a:cs typeface="Gill Sans"/>
                <a:sym typeface="Gill Sans"/>
              </a:rPr>
              <a:t>La mise à l'échelle requiert un équilibre stratégique</a:t>
            </a:r>
            <a:endParaRPr sz="10000" b="1" i="0" u="none" strike="noStrike" cap="none" dirty="0">
              <a:solidFill>
                <a:srgbClr val="2E2C22"/>
              </a:solidFill>
              <a:latin typeface="Gill Sans"/>
              <a:ea typeface="Gill Sans"/>
              <a:cs typeface="Gill Sans"/>
              <a:sym typeface="Gill Sans"/>
            </a:endParaRPr>
          </a:p>
        </p:txBody>
      </p:sp>
      <p:cxnSp>
        <p:nvCxnSpPr>
          <p:cNvPr id="957" name="Google Shape;957;p31"/>
          <p:cNvCxnSpPr/>
          <p:nvPr/>
        </p:nvCxnSpPr>
        <p:spPr>
          <a:xfrm rot="10800000" flipH="1">
            <a:off x="6800073" y="6326894"/>
            <a:ext cx="6854212" cy="5722765"/>
          </a:xfrm>
          <a:prstGeom prst="straightConnector1">
            <a:avLst/>
          </a:prstGeom>
          <a:noFill/>
          <a:ln w="76200" cap="flat" cmpd="sng">
            <a:solidFill>
              <a:srgbClr val="2EC3C6"/>
            </a:solidFill>
            <a:prstDash val="lgDash"/>
            <a:round/>
            <a:headEnd type="none" w="med" len="med"/>
            <a:tailEnd type="triangle" w="med" len="med"/>
          </a:ln>
        </p:spPr>
      </p:cxnSp>
      <p:sp>
        <p:nvSpPr>
          <p:cNvPr id="958" name="Google Shape;958;p31"/>
          <p:cNvSpPr txBox="1"/>
          <p:nvPr/>
        </p:nvSpPr>
        <p:spPr>
          <a:xfrm>
            <a:off x="6729366" y="12342709"/>
            <a:ext cx="8993004" cy="90396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2E2C22"/>
              </a:buClr>
              <a:buSzPts val="4800"/>
              <a:buFont typeface="Gill Sans"/>
              <a:buNone/>
            </a:pPr>
            <a:r>
              <a:rPr lang="en-US" sz="4800" b="1" i="0" u="none" strike="noStrike" cap="none" dirty="0">
                <a:solidFill>
                  <a:srgbClr val="2E2C22"/>
                </a:solidFill>
                <a:latin typeface="Gill Sans"/>
                <a:ea typeface="Gill Sans"/>
                <a:cs typeface="Gill Sans"/>
                <a:sym typeface="Gill Sans"/>
              </a:rPr>
              <a:t>EXPANSION/REPLICATION</a:t>
            </a:r>
            <a:endParaRPr sz="4800" b="0" i="0" u="none" strike="noStrike" cap="none" dirty="0">
              <a:solidFill>
                <a:srgbClr val="2E2C22"/>
              </a:solidFill>
              <a:latin typeface="Gill Sans"/>
              <a:ea typeface="Gill Sans"/>
              <a:cs typeface="Gill Sans"/>
              <a:sym typeface="Gill Sans"/>
            </a:endParaRPr>
          </a:p>
        </p:txBody>
      </p:sp>
      <p:sp>
        <p:nvSpPr>
          <p:cNvPr id="959" name="Google Shape;959;p31"/>
          <p:cNvSpPr txBox="1"/>
          <p:nvPr/>
        </p:nvSpPr>
        <p:spPr>
          <a:xfrm rot="-5400000">
            <a:off x="1081592" y="7625291"/>
            <a:ext cx="8142175" cy="12926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E2C22"/>
              </a:buClr>
              <a:buSzPts val="2400"/>
              <a:buFont typeface="Gill Sans"/>
              <a:buNone/>
            </a:pPr>
            <a:r>
              <a:rPr lang="en-US" sz="2400" b="1" i="0" u="none" strike="noStrike" cap="none" dirty="0">
                <a:solidFill>
                  <a:srgbClr val="2E2C22"/>
                </a:solidFill>
                <a:latin typeface="Gill Sans"/>
                <a:ea typeface="Gill Sans"/>
                <a:cs typeface="Gill Sans"/>
                <a:sym typeface="Gill Sans"/>
              </a:rPr>
              <a:t>INSTITUTIONNALISATION</a:t>
            </a:r>
            <a:endParaRPr dirty="0"/>
          </a:p>
          <a:p>
            <a:pPr marL="0" marR="0" lvl="0" indent="0" algn="l" rtl="0">
              <a:lnSpc>
                <a:spcPct val="100000"/>
              </a:lnSpc>
              <a:spcBef>
                <a:spcPts val="0"/>
              </a:spcBef>
              <a:spcAft>
                <a:spcPts val="0"/>
              </a:spcAft>
              <a:buClr>
                <a:srgbClr val="2E2C22"/>
              </a:buClr>
              <a:buSzPts val="2400"/>
              <a:buFont typeface="Gill Sans"/>
              <a:buNone/>
            </a:pPr>
            <a:r>
              <a:rPr lang="en-US" sz="2400" b="1" i="0" u="none" strike="noStrike" cap="none" dirty="0">
                <a:solidFill>
                  <a:srgbClr val="2E2C22"/>
                </a:solidFill>
                <a:latin typeface="Gill Sans"/>
                <a:ea typeface="Gill Sans"/>
                <a:cs typeface="Gill Sans"/>
                <a:sym typeface="Gill Sans"/>
              </a:rPr>
              <a:t>(POLITIQUE, STRATÉGIQUE, INSTITUTIONNELLE, JURIDIQUE)</a:t>
            </a:r>
            <a:endParaRPr sz="2400" b="0" i="0" u="none" strike="noStrike" cap="none" dirty="0">
              <a:solidFill>
                <a:srgbClr val="2E2C22"/>
              </a:solidFill>
              <a:latin typeface="Gill Sans"/>
              <a:ea typeface="Gill Sans"/>
              <a:cs typeface="Gill Sans"/>
              <a:sym typeface="Gill Sans"/>
            </a:endParaRPr>
          </a:p>
        </p:txBody>
      </p:sp>
      <p:cxnSp>
        <p:nvCxnSpPr>
          <p:cNvPr id="960" name="Google Shape;960;p31"/>
          <p:cNvCxnSpPr/>
          <p:nvPr/>
        </p:nvCxnSpPr>
        <p:spPr>
          <a:xfrm>
            <a:off x="6673432" y="12146406"/>
            <a:ext cx="9474871" cy="14992"/>
          </a:xfrm>
          <a:prstGeom prst="straightConnector1">
            <a:avLst/>
          </a:prstGeom>
          <a:noFill/>
          <a:ln w="76200" cap="flat" cmpd="sng">
            <a:solidFill>
              <a:srgbClr val="29B5B7"/>
            </a:solidFill>
            <a:prstDash val="solid"/>
            <a:round/>
            <a:headEnd type="none" w="med" len="med"/>
            <a:tailEnd type="triangle" w="med" len="med"/>
          </a:ln>
        </p:spPr>
      </p:cxnSp>
      <p:cxnSp>
        <p:nvCxnSpPr>
          <p:cNvPr id="961" name="Google Shape;961;p31"/>
          <p:cNvCxnSpPr/>
          <p:nvPr/>
        </p:nvCxnSpPr>
        <p:spPr>
          <a:xfrm rot="10800000">
            <a:off x="6673432" y="3544576"/>
            <a:ext cx="45662" cy="8601830"/>
          </a:xfrm>
          <a:prstGeom prst="straightConnector1">
            <a:avLst/>
          </a:prstGeom>
          <a:noFill/>
          <a:ln w="76200" cap="flat" cmpd="sng">
            <a:solidFill>
              <a:srgbClr val="29B5B7"/>
            </a:solidFill>
            <a:prstDash val="solid"/>
            <a:round/>
            <a:headEnd type="none" w="med" len="med"/>
            <a:tailEnd type="triangle" w="med" len="med"/>
          </a:ln>
        </p:spPr>
      </p:cxnSp>
      <p:sp>
        <p:nvSpPr>
          <p:cNvPr id="962" name="Google Shape;962;p31"/>
          <p:cNvSpPr txBox="1"/>
          <p:nvPr/>
        </p:nvSpPr>
        <p:spPr>
          <a:xfrm rot="-2366557">
            <a:off x="8938051" y="8668608"/>
            <a:ext cx="4575632" cy="1554272"/>
          </a:xfrm>
          <a:prstGeom prst="rect">
            <a:avLst/>
          </a:prstGeom>
          <a:noFill/>
          <a:ln>
            <a:noFill/>
          </a:ln>
        </p:spPr>
        <p:txBody>
          <a:bodyPr spcFirstLastPara="1" wrap="square" lIns="38100" tIns="38100" rIns="38100" bIns="38100" anchor="ctr" anchorCtr="0">
            <a:spAutoFit/>
          </a:bodyPr>
          <a:lstStyle/>
          <a:p>
            <a:pPr marL="0" marR="0" lvl="0" indent="0" algn="l" rtl="0">
              <a:lnSpc>
                <a:spcPct val="100000"/>
              </a:lnSpc>
              <a:spcBef>
                <a:spcPts val="0"/>
              </a:spcBef>
              <a:spcAft>
                <a:spcPts val="0"/>
              </a:spcAft>
              <a:buClr>
                <a:srgbClr val="2EC3C6"/>
              </a:buClr>
              <a:buSzPts val="3200"/>
              <a:buFont typeface="Gill Sans"/>
              <a:buNone/>
            </a:pPr>
            <a:r>
              <a:rPr lang="en-US" sz="3200" b="1" i="0" u="none" strike="noStrike" cap="none" dirty="0">
                <a:solidFill>
                  <a:srgbClr val="2EC3C6"/>
                </a:solidFill>
                <a:latin typeface="Gill Sans"/>
                <a:ea typeface="Gill Sans"/>
                <a:cs typeface="Gill Sans"/>
                <a:sym typeface="Gill Sans"/>
              </a:rPr>
              <a:t>ADAPTATION À DE NOUVEAUX CONTEXTES</a:t>
            </a:r>
            <a:endParaRPr sz="3200" b="1" i="0" u="none" strike="noStrike" cap="none" dirty="0">
              <a:solidFill>
                <a:srgbClr val="2EC3C6"/>
              </a:solidFill>
              <a:latin typeface="Gill Sans"/>
              <a:ea typeface="Gill Sans"/>
              <a:cs typeface="Gill Sans"/>
              <a:sym typeface="Gill Sans"/>
            </a:endParaRPr>
          </a:p>
        </p:txBody>
      </p:sp>
      <p:grpSp>
        <p:nvGrpSpPr>
          <p:cNvPr id="963" name="Google Shape;963;p31"/>
          <p:cNvGrpSpPr/>
          <p:nvPr/>
        </p:nvGrpSpPr>
        <p:grpSpPr>
          <a:xfrm>
            <a:off x="13322505" y="3094741"/>
            <a:ext cx="4799730" cy="4385644"/>
            <a:chOff x="14859754" y="1680712"/>
            <a:chExt cx="6089904" cy="5564512"/>
          </a:xfrm>
        </p:grpSpPr>
        <p:sp>
          <p:nvSpPr>
            <p:cNvPr id="964" name="Google Shape;964;p31"/>
            <p:cNvSpPr/>
            <p:nvPr/>
          </p:nvSpPr>
          <p:spPr>
            <a:xfrm>
              <a:off x="14859754" y="1680712"/>
              <a:ext cx="6089904" cy="5564512"/>
            </a:xfrm>
            <a:prstGeom prst="sun">
              <a:avLst>
                <a:gd name="adj" fmla="val 25000"/>
              </a:avLst>
            </a:prstGeom>
            <a:solidFill>
              <a:srgbClr val="2EC3C6"/>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A6A7AC"/>
                </a:buClr>
                <a:buSzPts val="6000"/>
                <a:buFont typeface="PT Sans"/>
                <a:buNone/>
              </a:pPr>
              <a:endParaRPr sz="6000" b="0" i="0" u="none" strike="noStrike" cap="none" dirty="0">
                <a:solidFill>
                  <a:srgbClr val="FFFFFF"/>
                </a:solidFill>
                <a:latin typeface="Gill Sans"/>
                <a:ea typeface="Gill Sans"/>
                <a:cs typeface="Gill Sans"/>
                <a:sym typeface="Gill Sans"/>
              </a:endParaRPr>
            </a:p>
          </p:txBody>
        </p:sp>
        <p:sp>
          <p:nvSpPr>
            <p:cNvPr id="965" name="Google Shape;965;p31"/>
            <p:cNvSpPr/>
            <p:nvPr/>
          </p:nvSpPr>
          <p:spPr>
            <a:xfrm>
              <a:off x="15642820" y="3625175"/>
              <a:ext cx="4523772" cy="1679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Gill Sans"/>
                <a:buNone/>
              </a:pPr>
              <a:r>
                <a:rPr lang="en-US" sz="4000" b="1" i="0" u="none" strike="noStrike" cap="none" dirty="0">
                  <a:solidFill>
                    <a:srgbClr val="FFFFFF"/>
                  </a:solidFill>
                  <a:latin typeface="Gill Sans"/>
                  <a:ea typeface="Gill Sans"/>
                  <a:cs typeface="Gill Sans"/>
                  <a:sym typeface="Gill Sans"/>
                </a:rPr>
                <a:t>MISE À L'ÉCHELLE</a:t>
              </a:r>
              <a:endParaRPr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32"/>
          <p:cNvSpPr/>
          <p:nvPr/>
        </p:nvSpPr>
        <p:spPr>
          <a:xfrm>
            <a:off x="17198546" y="1162396"/>
            <a:ext cx="6925478" cy="6072122"/>
          </a:xfrm>
          <a:prstGeom prst="rect">
            <a:avLst/>
          </a:prstGeom>
          <a:solidFill>
            <a:srgbClr val="2EC3C6"/>
          </a:solid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A6A7AC"/>
              </a:buClr>
              <a:buSzPts val="3000"/>
              <a:buFont typeface="PT Sans"/>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972" name="Google Shape;972;p32"/>
          <p:cNvSpPr txBox="1">
            <a:spLocks noGrp="1"/>
          </p:cNvSpPr>
          <p:nvPr>
            <p:ph type="title"/>
          </p:nvPr>
        </p:nvSpPr>
        <p:spPr>
          <a:xfrm>
            <a:off x="1152144" y="624124"/>
            <a:ext cx="15965424" cy="227765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E2C22"/>
              </a:buClr>
              <a:buSzPts val="10000"/>
              <a:buFont typeface="Gill Sans"/>
              <a:buNone/>
            </a:pPr>
            <a:r>
              <a:rPr lang="en-US" sz="10000" b="1" i="0" u="none" strike="noStrike" cap="none" dirty="0">
                <a:solidFill>
                  <a:srgbClr val="2E2C22"/>
                </a:solidFill>
                <a:latin typeface="Gill Sans"/>
                <a:ea typeface="Gill Sans"/>
                <a:cs typeface="Gill Sans"/>
                <a:sym typeface="Gill Sans"/>
              </a:rPr>
              <a:t>Pérennité</a:t>
            </a:r>
            <a:br>
              <a:rPr lang="en-US" sz="10000" b="1" i="0" u="none" strike="noStrike" cap="none" dirty="0">
                <a:solidFill>
                  <a:srgbClr val="2E2C22"/>
                </a:solidFill>
                <a:latin typeface="Gill Sans"/>
                <a:ea typeface="Gill Sans"/>
                <a:cs typeface="Gill Sans"/>
                <a:sym typeface="Gill Sans"/>
              </a:rPr>
            </a:br>
            <a:r>
              <a:rPr lang="en-US" sz="7200" b="0" i="0" u="none" strike="noStrike" cap="none" dirty="0">
                <a:solidFill>
                  <a:srgbClr val="2EC3C6"/>
                </a:solidFill>
                <a:latin typeface="Gill Sans"/>
                <a:ea typeface="Gill Sans"/>
                <a:cs typeface="Gill Sans"/>
                <a:sym typeface="Gill Sans"/>
              </a:rPr>
              <a:t>Clarifier les objectifs de l’intervention</a:t>
            </a:r>
            <a:endParaRPr sz="10000" b="0" i="0" u="none" strike="noStrike" cap="none" dirty="0">
              <a:solidFill>
                <a:srgbClr val="2EC3C6"/>
              </a:solidFill>
              <a:latin typeface="Gill Sans"/>
              <a:ea typeface="Gill Sans"/>
              <a:cs typeface="Gill Sans"/>
              <a:sym typeface="Gill Sans"/>
            </a:endParaRPr>
          </a:p>
        </p:txBody>
      </p:sp>
      <p:cxnSp>
        <p:nvCxnSpPr>
          <p:cNvPr id="973" name="Google Shape;973;p32"/>
          <p:cNvCxnSpPr/>
          <p:nvPr/>
        </p:nvCxnSpPr>
        <p:spPr>
          <a:xfrm rot="10800000" flipH="1">
            <a:off x="6800073" y="3810337"/>
            <a:ext cx="10271833" cy="8239320"/>
          </a:xfrm>
          <a:prstGeom prst="straightConnector1">
            <a:avLst/>
          </a:prstGeom>
          <a:noFill/>
          <a:ln w="76200" cap="flat" cmpd="sng">
            <a:solidFill>
              <a:srgbClr val="2EC3C6"/>
            </a:solidFill>
            <a:prstDash val="lgDash"/>
            <a:round/>
            <a:headEnd type="none" w="med" len="med"/>
            <a:tailEnd type="triangle" w="med" len="med"/>
          </a:ln>
        </p:spPr>
      </p:cxnSp>
      <p:sp>
        <p:nvSpPr>
          <p:cNvPr id="974" name="Google Shape;974;p32"/>
          <p:cNvSpPr txBox="1"/>
          <p:nvPr/>
        </p:nvSpPr>
        <p:spPr>
          <a:xfrm>
            <a:off x="6729366" y="12342709"/>
            <a:ext cx="8993004" cy="90396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2E2C22"/>
              </a:buClr>
              <a:buSzPts val="4800"/>
              <a:buFont typeface="Gill Sans"/>
              <a:buNone/>
            </a:pPr>
            <a:r>
              <a:rPr lang="en-US" sz="4800" b="1" i="0" u="none" strike="noStrike" cap="none" dirty="0">
                <a:solidFill>
                  <a:srgbClr val="2E2C22"/>
                </a:solidFill>
                <a:latin typeface="Gill Sans"/>
                <a:ea typeface="Gill Sans"/>
                <a:cs typeface="Gill Sans"/>
                <a:sym typeface="Gill Sans"/>
              </a:rPr>
              <a:t>EXPANSION/REPLICATION</a:t>
            </a:r>
            <a:endParaRPr sz="4800" b="0" i="0" u="none" strike="noStrike" cap="none" dirty="0">
              <a:solidFill>
                <a:srgbClr val="2E2C22"/>
              </a:solidFill>
              <a:latin typeface="Gill Sans"/>
              <a:ea typeface="Gill Sans"/>
              <a:cs typeface="Gill Sans"/>
              <a:sym typeface="Gill Sans"/>
            </a:endParaRPr>
          </a:p>
        </p:txBody>
      </p:sp>
      <p:sp>
        <p:nvSpPr>
          <p:cNvPr id="975" name="Google Shape;975;p32"/>
          <p:cNvSpPr txBox="1"/>
          <p:nvPr/>
        </p:nvSpPr>
        <p:spPr>
          <a:xfrm rot="-5400000">
            <a:off x="1356327" y="7332042"/>
            <a:ext cx="8336069" cy="12926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E2C22"/>
              </a:buClr>
              <a:buSzPts val="2400"/>
              <a:buFont typeface="Gill Sans"/>
              <a:buNone/>
            </a:pPr>
            <a:r>
              <a:rPr lang="en-US" sz="2400" b="1" i="0" u="none" strike="noStrike" cap="none" dirty="0">
                <a:solidFill>
                  <a:srgbClr val="2E2C22"/>
                </a:solidFill>
                <a:latin typeface="Gill Sans"/>
                <a:ea typeface="Gill Sans"/>
                <a:cs typeface="Gill Sans"/>
                <a:sym typeface="Gill Sans"/>
              </a:rPr>
              <a:t>INSTITUTIONNALISATION</a:t>
            </a:r>
            <a:endParaRPr dirty="0"/>
          </a:p>
          <a:p>
            <a:pPr marL="0" marR="0" lvl="0" indent="0" algn="l" rtl="0">
              <a:lnSpc>
                <a:spcPct val="100000"/>
              </a:lnSpc>
              <a:spcBef>
                <a:spcPts val="0"/>
              </a:spcBef>
              <a:spcAft>
                <a:spcPts val="0"/>
              </a:spcAft>
              <a:buClr>
                <a:srgbClr val="2E2C22"/>
              </a:buClr>
              <a:buSzPts val="2400"/>
              <a:buFont typeface="Gill Sans"/>
              <a:buNone/>
            </a:pPr>
            <a:r>
              <a:rPr lang="en-US" sz="2400" b="1" i="0" u="none" strike="noStrike" cap="none" dirty="0">
                <a:solidFill>
                  <a:srgbClr val="2E2C22"/>
                </a:solidFill>
                <a:latin typeface="Gill Sans"/>
                <a:ea typeface="Gill Sans"/>
                <a:cs typeface="Gill Sans"/>
                <a:sym typeface="Gill Sans"/>
              </a:rPr>
              <a:t>(POLITIQUE, STRATÉGIQUE, INSTITUTIONNELLE, JURIDIQUE)</a:t>
            </a:r>
            <a:endParaRPr sz="2400" b="0" i="0" u="none" strike="noStrike" cap="none" dirty="0">
              <a:solidFill>
                <a:srgbClr val="2E2C22"/>
              </a:solidFill>
              <a:latin typeface="Gill Sans"/>
              <a:ea typeface="Gill Sans"/>
              <a:cs typeface="Gill Sans"/>
              <a:sym typeface="Gill Sans"/>
            </a:endParaRPr>
          </a:p>
        </p:txBody>
      </p:sp>
      <p:cxnSp>
        <p:nvCxnSpPr>
          <p:cNvPr id="976" name="Google Shape;976;p32"/>
          <p:cNvCxnSpPr/>
          <p:nvPr/>
        </p:nvCxnSpPr>
        <p:spPr>
          <a:xfrm>
            <a:off x="6671150" y="12092555"/>
            <a:ext cx="9474871" cy="14992"/>
          </a:xfrm>
          <a:prstGeom prst="straightConnector1">
            <a:avLst/>
          </a:prstGeom>
          <a:noFill/>
          <a:ln w="76200" cap="flat" cmpd="sng">
            <a:solidFill>
              <a:srgbClr val="29B5B7"/>
            </a:solidFill>
            <a:prstDash val="solid"/>
            <a:round/>
            <a:headEnd type="none" w="med" len="med"/>
            <a:tailEnd type="triangle" w="med" len="med"/>
          </a:ln>
        </p:spPr>
      </p:cxnSp>
      <p:cxnSp>
        <p:nvCxnSpPr>
          <p:cNvPr id="977" name="Google Shape;977;p32"/>
          <p:cNvCxnSpPr/>
          <p:nvPr/>
        </p:nvCxnSpPr>
        <p:spPr>
          <a:xfrm rot="10800000">
            <a:off x="6673432" y="3544576"/>
            <a:ext cx="45662" cy="8601830"/>
          </a:xfrm>
          <a:prstGeom prst="straightConnector1">
            <a:avLst/>
          </a:prstGeom>
          <a:noFill/>
          <a:ln w="76200" cap="flat" cmpd="sng">
            <a:solidFill>
              <a:srgbClr val="29B5B7"/>
            </a:solidFill>
            <a:prstDash val="solid"/>
            <a:round/>
            <a:headEnd type="none" w="med" len="med"/>
            <a:tailEnd type="triangle" w="med" len="med"/>
          </a:ln>
        </p:spPr>
      </p:cxnSp>
      <p:sp>
        <p:nvSpPr>
          <p:cNvPr id="978" name="Google Shape;978;p32"/>
          <p:cNvSpPr txBox="1"/>
          <p:nvPr/>
        </p:nvSpPr>
        <p:spPr>
          <a:xfrm rot="-2366557">
            <a:off x="8447179" y="9124145"/>
            <a:ext cx="4873954" cy="1554272"/>
          </a:xfrm>
          <a:prstGeom prst="rect">
            <a:avLst/>
          </a:prstGeom>
          <a:noFill/>
          <a:ln>
            <a:noFill/>
          </a:ln>
        </p:spPr>
        <p:txBody>
          <a:bodyPr spcFirstLastPara="1" wrap="square" lIns="38100" tIns="38100" rIns="38100" bIns="38100" anchor="ctr" anchorCtr="0">
            <a:spAutoFit/>
          </a:bodyPr>
          <a:lstStyle/>
          <a:p>
            <a:pPr marL="0" marR="0" lvl="0" indent="0" algn="l" rtl="0">
              <a:lnSpc>
                <a:spcPct val="100000"/>
              </a:lnSpc>
              <a:spcBef>
                <a:spcPts val="0"/>
              </a:spcBef>
              <a:spcAft>
                <a:spcPts val="0"/>
              </a:spcAft>
              <a:buClr>
                <a:srgbClr val="2EC3C6"/>
              </a:buClr>
              <a:buSzPts val="3200"/>
              <a:buFont typeface="Gill Sans"/>
              <a:buNone/>
            </a:pPr>
            <a:r>
              <a:rPr lang="en-US" sz="3200" b="1" i="0" u="none" strike="noStrike" cap="none" dirty="0">
                <a:solidFill>
                  <a:srgbClr val="2EC3C6"/>
                </a:solidFill>
                <a:latin typeface="Gill Sans"/>
                <a:ea typeface="Gill Sans"/>
                <a:cs typeface="Gill Sans"/>
                <a:sym typeface="Gill Sans"/>
              </a:rPr>
              <a:t>ADAPTATION À DE NOUVEAUX CONTEXTES</a:t>
            </a:r>
            <a:endParaRPr sz="3200" b="1" i="0" u="none" strike="noStrike" cap="none" dirty="0">
              <a:solidFill>
                <a:srgbClr val="2EC3C6"/>
              </a:solidFill>
              <a:latin typeface="Gill Sans"/>
              <a:ea typeface="Gill Sans"/>
              <a:cs typeface="Gill Sans"/>
              <a:sym typeface="Gill Sans"/>
            </a:endParaRPr>
          </a:p>
        </p:txBody>
      </p:sp>
      <p:grpSp>
        <p:nvGrpSpPr>
          <p:cNvPr id="979" name="Google Shape;979;p32"/>
          <p:cNvGrpSpPr/>
          <p:nvPr/>
        </p:nvGrpSpPr>
        <p:grpSpPr>
          <a:xfrm>
            <a:off x="11775250" y="4134072"/>
            <a:ext cx="4799730" cy="4385644"/>
            <a:chOff x="14859754" y="1680712"/>
            <a:chExt cx="6089904" cy="5564512"/>
          </a:xfrm>
        </p:grpSpPr>
        <p:sp>
          <p:nvSpPr>
            <p:cNvPr id="980" name="Google Shape;980;p32"/>
            <p:cNvSpPr/>
            <p:nvPr/>
          </p:nvSpPr>
          <p:spPr>
            <a:xfrm>
              <a:off x="14859754" y="1680712"/>
              <a:ext cx="6089904" cy="5564512"/>
            </a:xfrm>
            <a:prstGeom prst="sun">
              <a:avLst>
                <a:gd name="adj" fmla="val 25000"/>
              </a:avLst>
            </a:prstGeom>
            <a:solidFill>
              <a:srgbClr val="2EC3C6"/>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A6A7AC"/>
                </a:buClr>
                <a:buSzPts val="6000"/>
                <a:buFont typeface="PT Sans"/>
                <a:buNone/>
              </a:pPr>
              <a:endParaRPr sz="6000" b="0" i="0" u="none" strike="noStrike" cap="none" dirty="0">
                <a:solidFill>
                  <a:srgbClr val="FFFFFF"/>
                </a:solidFill>
                <a:latin typeface="Gill Sans"/>
                <a:ea typeface="Gill Sans"/>
                <a:cs typeface="Gill Sans"/>
                <a:sym typeface="Gill Sans"/>
              </a:endParaRPr>
            </a:p>
          </p:txBody>
        </p:sp>
        <p:sp>
          <p:nvSpPr>
            <p:cNvPr id="981" name="Google Shape;981;p32"/>
            <p:cNvSpPr/>
            <p:nvPr/>
          </p:nvSpPr>
          <p:spPr>
            <a:xfrm>
              <a:off x="15642820" y="3625175"/>
              <a:ext cx="4523772" cy="24601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Gill Sans"/>
                <a:buNone/>
              </a:pPr>
              <a:r>
                <a:rPr lang="en-US" sz="4000" b="1" i="0" u="none" strike="noStrike" cap="none" dirty="0">
                  <a:solidFill>
                    <a:srgbClr val="FFFFFF"/>
                  </a:solidFill>
                  <a:latin typeface="Gill Sans"/>
                  <a:ea typeface="Gill Sans"/>
                  <a:cs typeface="Gill Sans"/>
                  <a:sym typeface="Gill Sans"/>
                </a:rPr>
                <a:t>MISE À L'ÉCHELLE</a:t>
              </a:r>
              <a:endParaRPr dirty="0"/>
            </a:p>
            <a:p>
              <a:pPr marL="0" marR="0" lvl="0" indent="0" algn="ctr" rtl="0">
                <a:lnSpc>
                  <a:spcPct val="100000"/>
                </a:lnSpc>
                <a:spcBef>
                  <a:spcPts val="0"/>
                </a:spcBef>
                <a:spcAft>
                  <a:spcPts val="0"/>
                </a:spcAft>
                <a:buClr>
                  <a:srgbClr val="FFFFFF"/>
                </a:buClr>
                <a:buSzPts val="4000"/>
                <a:buFont typeface="Gill Sans"/>
                <a:buNone/>
              </a:pPr>
              <a:r>
                <a:rPr lang="en-US" sz="4000" b="1" i="0" u="none" strike="noStrike" cap="none" dirty="0">
                  <a:solidFill>
                    <a:srgbClr val="FFFFFF"/>
                  </a:solidFill>
                  <a:latin typeface="Gill Sans"/>
                  <a:ea typeface="Gill Sans"/>
                  <a:cs typeface="Gill Sans"/>
                  <a:sym typeface="Gill Sans"/>
                </a:rPr>
                <a:t>UP</a:t>
              </a:r>
              <a:endParaRPr dirty="0"/>
            </a:p>
          </p:txBody>
        </p:sp>
      </p:grpSp>
      <p:sp>
        <p:nvSpPr>
          <p:cNvPr id="982" name="Google Shape;982;p32"/>
          <p:cNvSpPr/>
          <p:nvPr/>
        </p:nvSpPr>
        <p:spPr>
          <a:xfrm>
            <a:off x="17299638" y="1381710"/>
            <a:ext cx="5932218" cy="563231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4F5F7"/>
              </a:buClr>
              <a:buSzPts val="3600"/>
              <a:buFont typeface="Gill Sans"/>
              <a:buNone/>
            </a:pPr>
            <a:r>
              <a:rPr lang="en-US" sz="3600" b="1" i="0" u="none" strike="noStrike" cap="none" dirty="0">
                <a:solidFill>
                  <a:srgbClr val="F4F5F7"/>
                </a:solidFill>
                <a:latin typeface="Gill Sans"/>
                <a:ea typeface="Gill Sans"/>
                <a:cs typeface="Gill Sans"/>
                <a:sym typeface="Gill Sans"/>
              </a:rPr>
              <a:t>La pérennité des activités des interventions de changement de normes ?</a:t>
            </a:r>
            <a:endParaRPr dirty="0"/>
          </a:p>
          <a:p>
            <a:pPr marL="0" marR="0" lvl="0" indent="0" algn="ctr" rtl="0">
              <a:lnSpc>
                <a:spcPct val="100000"/>
              </a:lnSpc>
              <a:spcBef>
                <a:spcPts val="0"/>
              </a:spcBef>
              <a:spcAft>
                <a:spcPts val="0"/>
              </a:spcAft>
              <a:buClr>
                <a:srgbClr val="F4F5F7"/>
              </a:buClr>
              <a:buSzPts val="3600"/>
              <a:buFont typeface="Gill Sans"/>
              <a:buNone/>
            </a:pPr>
            <a:r>
              <a:rPr lang="en-US" sz="3600" b="1" i="0" u="none" strike="noStrike" cap="none" dirty="0">
                <a:solidFill>
                  <a:srgbClr val="F4F5F7"/>
                </a:solidFill>
                <a:latin typeface="Gill Sans"/>
                <a:ea typeface="Gill Sans"/>
                <a:cs typeface="Gill Sans"/>
                <a:sym typeface="Gill Sans"/>
              </a:rPr>
              <a:t>OU</a:t>
            </a:r>
            <a:endParaRPr dirty="0"/>
          </a:p>
          <a:p>
            <a:pPr marL="0" marR="0" lvl="0" indent="0" algn="ctr" rtl="0">
              <a:lnSpc>
                <a:spcPct val="100000"/>
              </a:lnSpc>
              <a:spcBef>
                <a:spcPts val="0"/>
              </a:spcBef>
              <a:spcAft>
                <a:spcPts val="0"/>
              </a:spcAft>
              <a:buClr>
                <a:srgbClr val="F4F5F7"/>
              </a:buClr>
              <a:buSzPts val="3600"/>
              <a:buFont typeface="Gill Sans"/>
              <a:buNone/>
            </a:pPr>
            <a:r>
              <a:rPr lang="en-US" sz="3600" b="1" i="0" u="none" strike="noStrike" cap="none" dirty="0">
                <a:solidFill>
                  <a:srgbClr val="F4F5F7"/>
                </a:solidFill>
                <a:latin typeface="Gill Sans"/>
                <a:ea typeface="Gill Sans"/>
                <a:cs typeface="Gill Sans"/>
                <a:sym typeface="Gill Sans"/>
              </a:rPr>
              <a:t>Pérennité des changements normatifs (les interventions de changement de normes sont-elles encore nécessaires ?)</a:t>
            </a:r>
            <a:endParaRPr sz="3600" b="1" i="0" u="none" strike="noStrike" cap="none" dirty="0">
              <a:solidFill>
                <a:srgbClr val="F4F5F7"/>
              </a:solidFill>
              <a:latin typeface="Gill Sans"/>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33"/>
          <p:cNvSpPr txBox="1">
            <a:spLocks noGrp="1"/>
          </p:cNvSpPr>
          <p:nvPr>
            <p:ph type="title"/>
          </p:nvPr>
        </p:nvSpPr>
        <p:spPr>
          <a:xfrm>
            <a:off x="4495799" y="5286981"/>
            <a:ext cx="17776372" cy="571847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0000"/>
              <a:buNone/>
            </a:pPr>
            <a:r>
              <a:rPr lang="en-US" dirty="0"/>
              <a:t>Conseils pour la conception d'interventions de changement de normes en vue d'une mise à l'échelle</a:t>
            </a:r>
            <a:endParaRPr dirty="0"/>
          </a:p>
        </p:txBody>
      </p:sp>
      <p:sp>
        <p:nvSpPr>
          <p:cNvPr id="988" name="Google Shape;988;p33"/>
          <p:cNvSpPr txBox="1">
            <a:spLocks noGrp="1"/>
          </p:cNvSpPr>
          <p:nvPr>
            <p:ph type="body" idx="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Clr>
                <a:srgbClr val="FFFEFF"/>
              </a:buClr>
              <a:buSzPts val="2400"/>
              <a:buFont typeface="Gill Sans"/>
              <a:buNone/>
            </a:pPr>
            <a:r>
              <a:rPr lang="en-US" dirty="0"/>
              <a:t>SECTION 3</a:t>
            </a:r>
            <a:endParaRPr sz="2800" dirty="0"/>
          </a:p>
          <a:p>
            <a:pPr marL="457200" marR="0" lvl="0" indent="-228600" algn="ctr" rtl="0">
              <a:lnSpc>
                <a:spcPct val="100000"/>
              </a:lnSpc>
              <a:spcBef>
                <a:spcPts val="0"/>
              </a:spcBef>
              <a:spcAft>
                <a:spcPts val="0"/>
              </a:spcAft>
              <a:buClr>
                <a:srgbClr val="FFFEFF"/>
              </a:buClr>
              <a:buSzPts val="2400"/>
              <a:buFont typeface="Gill Sans"/>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87"/>
                                        </p:tgtEl>
                                        <p:attrNameLst>
                                          <p:attrName>style.visibility</p:attrName>
                                        </p:attrNameLst>
                                      </p:cBhvr>
                                      <p:to>
                                        <p:strVal val="visible"/>
                                      </p:to>
                                    </p:set>
                                    <p:animEffect transition="in" filter="fade">
                                      <p:cBhvr>
                                        <p:cTn id="7" dur="500"/>
                                        <p:tgtEl>
                                          <p:spTgt spid="987"/>
                                        </p:tgtEl>
                                      </p:cBhvr>
                                    </p:animEffect>
                                  </p:childTnLst>
                                </p:cTn>
                              </p:par>
                              <p:par>
                                <p:cTn id="8" presetID="10" presetClass="entr" presetSubtype="0" fill="hold" nodeType="withEffect">
                                  <p:stCondLst>
                                    <p:cond delay="0"/>
                                  </p:stCondLst>
                                  <p:childTnLst>
                                    <p:set>
                                      <p:cBhvr>
                                        <p:cTn id="9" dur="1" fill="hold">
                                          <p:stCondLst>
                                            <p:cond delay="0"/>
                                          </p:stCondLst>
                                        </p:cTn>
                                        <p:tgtEl>
                                          <p:spTgt spid="988">
                                            <p:txEl>
                                              <p:pRg st="0" end="0"/>
                                            </p:txEl>
                                          </p:spTgt>
                                        </p:tgtEl>
                                        <p:attrNameLst>
                                          <p:attrName>style.visibility</p:attrName>
                                        </p:attrNameLst>
                                      </p:cBhvr>
                                      <p:to>
                                        <p:strVal val="visible"/>
                                      </p:to>
                                    </p:set>
                                    <p:animEffect transition="in" filter="fade">
                                      <p:cBhvr>
                                        <p:cTn id="10" dur="500"/>
                                        <p:tgtEl>
                                          <p:spTgt spid="98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88">
                                            <p:txEl>
                                              <p:pRg st="1" end="1"/>
                                            </p:txEl>
                                          </p:spTgt>
                                        </p:tgtEl>
                                        <p:attrNameLst>
                                          <p:attrName>style.visibility</p:attrName>
                                        </p:attrNameLst>
                                      </p:cBhvr>
                                      <p:to>
                                        <p:strVal val="visible"/>
                                      </p:to>
                                    </p:set>
                                    <p:animEffect transition="in" filter="fade">
                                      <p:cBhvr>
                                        <p:cTn id="13" dur="500"/>
                                        <p:tgtEl>
                                          <p:spTgt spid="98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992"/>
        <p:cNvGrpSpPr/>
        <p:nvPr/>
      </p:nvGrpSpPr>
      <p:grpSpPr>
        <a:xfrm>
          <a:off x="0" y="0"/>
          <a:ext cx="0" cy="0"/>
          <a:chOff x="0" y="0"/>
          <a:chExt cx="0" cy="0"/>
        </a:xfrm>
      </p:grpSpPr>
      <p:sp>
        <p:nvSpPr>
          <p:cNvPr id="993" name="Google Shape;993;p34"/>
          <p:cNvSpPr txBox="1">
            <a:spLocks noGrp="1"/>
          </p:cNvSpPr>
          <p:nvPr>
            <p:ph type="title"/>
          </p:nvPr>
        </p:nvSpPr>
        <p:spPr>
          <a:xfrm>
            <a:off x="6454588" y="1138845"/>
            <a:ext cx="17929412" cy="41150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0000"/>
              <a:buNone/>
            </a:pPr>
            <a:r>
              <a:rPr lang="en-US" b="1" dirty="0"/>
              <a:t>Conception de l’innovation en matière de changement de normes</a:t>
            </a:r>
            <a:br>
              <a:rPr lang="en-US" dirty="0"/>
            </a:br>
            <a:endParaRPr dirty="0"/>
          </a:p>
        </p:txBody>
      </p:sp>
      <p:sp>
        <p:nvSpPr>
          <p:cNvPr id="994" name="Google Shape;994;p34"/>
          <p:cNvSpPr txBox="1">
            <a:spLocks noGrp="1"/>
          </p:cNvSpPr>
          <p:nvPr>
            <p:ph type="body" idx="1"/>
          </p:nvPr>
        </p:nvSpPr>
        <p:spPr>
          <a:xfrm>
            <a:off x="8937082" y="6609743"/>
            <a:ext cx="15295034" cy="5967412"/>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0"/>
              </a:spcBef>
              <a:spcAft>
                <a:spcPts val="0"/>
              </a:spcAft>
              <a:buSzPts val="4400"/>
              <a:buNone/>
            </a:pPr>
            <a:r>
              <a:rPr lang="en-US" sz="6000" b="1" dirty="0">
                <a:solidFill>
                  <a:srgbClr val="2EC3C6"/>
                </a:solidFill>
              </a:rPr>
              <a:t>Le principe KISS :</a:t>
            </a:r>
            <a:endParaRPr dirty="0"/>
          </a:p>
          <a:p>
            <a:pPr marL="457200" lvl="0" indent="0" algn="l" rtl="0">
              <a:lnSpc>
                <a:spcPct val="100000"/>
              </a:lnSpc>
              <a:spcBef>
                <a:spcPts val="0"/>
              </a:spcBef>
              <a:spcAft>
                <a:spcPts val="0"/>
              </a:spcAft>
              <a:buSzPts val="4400"/>
              <a:buNone/>
            </a:pPr>
            <a:r>
              <a:rPr lang="en-US" sz="6000" b="1" dirty="0"/>
              <a:t>K</a:t>
            </a:r>
            <a:r>
              <a:rPr lang="en-US" sz="6000" dirty="0"/>
              <a:t>eep </a:t>
            </a:r>
            <a:r>
              <a:rPr lang="en-US" sz="6000" b="1" dirty="0"/>
              <a:t>I</a:t>
            </a:r>
            <a:r>
              <a:rPr lang="en-US" sz="6000" dirty="0"/>
              <a:t>t </a:t>
            </a:r>
            <a:r>
              <a:rPr lang="en-US" sz="6000" b="1" dirty="0"/>
              <a:t>S</a:t>
            </a:r>
            <a:r>
              <a:rPr lang="en-US" sz="6000" dirty="0"/>
              <a:t>imple and </a:t>
            </a:r>
            <a:r>
              <a:rPr lang="en-US" sz="6000" b="1" dirty="0"/>
              <a:t>S</a:t>
            </a:r>
            <a:r>
              <a:rPr lang="en-US" sz="6000" dirty="0"/>
              <a:t>calable…(ne compliquons pas les choses)</a:t>
            </a:r>
            <a:endParaRPr dirty="0"/>
          </a:p>
          <a:p>
            <a:pPr marL="457200" lvl="0" indent="0" algn="l" rtl="0">
              <a:lnSpc>
                <a:spcPct val="100000"/>
              </a:lnSpc>
              <a:spcBef>
                <a:spcPts val="0"/>
              </a:spcBef>
              <a:spcAft>
                <a:spcPts val="0"/>
              </a:spcAft>
              <a:buSzPts val="4400"/>
              <a:buNone/>
            </a:pPr>
            <a:r>
              <a:rPr lang="en-US" sz="6000" dirty="0"/>
              <a:t>Commencer en pensant à la fin.</a:t>
            </a:r>
            <a:endParaRPr dirty="0"/>
          </a:p>
          <a:p>
            <a:pPr marL="457200" lvl="0" indent="0" algn="l" rtl="0">
              <a:lnSpc>
                <a:spcPct val="100000"/>
              </a:lnSpc>
              <a:spcBef>
                <a:spcPts val="0"/>
              </a:spcBef>
              <a:spcAft>
                <a:spcPts val="0"/>
              </a:spcAft>
              <a:buSzPts val="4400"/>
              <a:buNone/>
            </a:pPr>
            <a:endParaRPr sz="5400" dirty="0"/>
          </a:p>
          <a:p>
            <a:pPr marL="457200" lvl="0" indent="0" algn="l" rtl="0">
              <a:lnSpc>
                <a:spcPct val="100000"/>
              </a:lnSpc>
              <a:spcBef>
                <a:spcPts val="0"/>
              </a:spcBef>
              <a:spcAft>
                <a:spcPts val="0"/>
              </a:spcAft>
              <a:buSzPts val="4400"/>
              <a:buNone/>
            </a:pPr>
            <a:endParaRPr sz="5400" dirty="0"/>
          </a:p>
        </p:txBody>
      </p:sp>
      <p:pic>
        <p:nvPicPr>
          <p:cNvPr id="995" name="Google Shape;995;p34"/>
          <p:cNvPicPr preferRelativeResize="0">
            <a:picLocks noGrp="1"/>
          </p:cNvPicPr>
          <p:nvPr>
            <p:ph type="pic" idx="2"/>
          </p:nvPr>
        </p:nvPicPr>
        <p:blipFill rotWithShape="1">
          <a:blip r:embed="rId3">
            <a:alphaModFix/>
          </a:blip>
          <a:srcRect l="14280" r="14279"/>
          <a:stretch/>
        </p:blipFill>
        <p:spPr>
          <a:xfrm>
            <a:off x="703452" y="5217058"/>
            <a:ext cx="7038412" cy="7723563"/>
          </a:xfrm>
          <a:prstGeom prst="ellipse">
            <a:avLst/>
          </a:prstGeom>
          <a:solidFill>
            <a:srgbClr val="FFFFFF"/>
          </a:solidFill>
          <a:ln>
            <a:noFill/>
          </a:ln>
        </p:spPr>
      </p:pic>
      <p:sp>
        <p:nvSpPr>
          <p:cNvPr id="996" name="Google Shape;996;p34"/>
          <p:cNvSpPr txBox="1"/>
          <p:nvPr/>
        </p:nvSpPr>
        <p:spPr>
          <a:xfrm>
            <a:off x="703452" y="13226143"/>
            <a:ext cx="823363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3C3C3"/>
              </a:buClr>
              <a:buSzPts val="1400"/>
              <a:buFont typeface="Gill Sans"/>
              <a:buNone/>
            </a:pPr>
            <a:r>
              <a:rPr lang="en-US" sz="1400" b="0" i="0" u="none" strike="noStrike" cap="none" dirty="0">
                <a:solidFill>
                  <a:srgbClr val="C3C3C3"/>
                </a:solidFill>
                <a:latin typeface="Gill Sans"/>
                <a:ea typeface="Gill Sans"/>
                <a:cs typeface="Gill Sans"/>
                <a:sym typeface="Gill Sans"/>
              </a:rPr>
              <a:t>Photo credit: BRO Vector</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35"/>
          <p:cNvSpPr txBox="1">
            <a:spLocks noGrp="1"/>
          </p:cNvSpPr>
          <p:nvPr>
            <p:ph type="title"/>
          </p:nvPr>
        </p:nvSpPr>
        <p:spPr>
          <a:xfrm>
            <a:off x="2121841" y="1813583"/>
            <a:ext cx="20522502" cy="2176836"/>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2E2C22"/>
              </a:buClr>
              <a:buSzPts val="8800"/>
              <a:buFont typeface="Gill Sans"/>
              <a:buNone/>
            </a:pPr>
            <a:r>
              <a:rPr lang="en-US" dirty="0">
                <a:solidFill>
                  <a:srgbClr val="2E2C22"/>
                </a:solidFill>
              </a:rPr>
              <a:t>Innovations allégées</a:t>
            </a:r>
            <a:endParaRPr dirty="0"/>
          </a:p>
        </p:txBody>
      </p:sp>
      <p:sp>
        <p:nvSpPr>
          <p:cNvPr id="1002" name="Google Shape;1002;p35"/>
          <p:cNvSpPr txBox="1">
            <a:spLocks noGrp="1"/>
          </p:cNvSpPr>
          <p:nvPr>
            <p:ph type="body" idx="1"/>
          </p:nvPr>
        </p:nvSpPr>
        <p:spPr>
          <a:xfrm>
            <a:off x="2557221" y="7914486"/>
            <a:ext cx="5470902" cy="4233088"/>
          </a:xfrm>
          <a:prstGeom prst="rect">
            <a:avLst/>
          </a:prstGeom>
          <a:noFill/>
          <a:ln>
            <a:noFill/>
          </a:ln>
        </p:spPr>
        <p:txBody>
          <a:bodyPr spcFirstLastPara="1" wrap="square" lIns="91425" tIns="45700" rIns="91425" bIns="45700" anchor="t" anchorCtr="0">
            <a:normAutofit/>
          </a:bodyPr>
          <a:lstStyle/>
          <a:p>
            <a:pPr marL="571500" lvl="0" indent="-571500" algn="l" rtl="0">
              <a:lnSpc>
                <a:spcPct val="100000"/>
              </a:lnSpc>
              <a:spcBef>
                <a:spcPts val="0"/>
              </a:spcBef>
              <a:spcAft>
                <a:spcPts val="0"/>
              </a:spcAft>
              <a:buClr>
                <a:srgbClr val="262626"/>
              </a:buClr>
              <a:buSzPts val="4000"/>
              <a:buFont typeface="Arial"/>
              <a:buChar char="•"/>
            </a:pPr>
            <a:r>
              <a:rPr lang="en-US" dirty="0">
                <a:solidFill>
                  <a:srgbClr val="262626"/>
                </a:solidFill>
              </a:rPr>
              <a:t>Matériels simples.</a:t>
            </a:r>
            <a:endParaRPr dirty="0"/>
          </a:p>
          <a:p>
            <a:pPr marL="571500" lvl="0" indent="-571500" algn="l" rtl="0">
              <a:lnSpc>
                <a:spcPct val="100000"/>
              </a:lnSpc>
              <a:spcBef>
                <a:spcPts val="0"/>
              </a:spcBef>
              <a:spcAft>
                <a:spcPts val="0"/>
              </a:spcAft>
              <a:buClr>
                <a:srgbClr val="262626"/>
              </a:buClr>
              <a:buSzPts val="4000"/>
              <a:buFont typeface="Arial"/>
              <a:buChar char="•"/>
            </a:pPr>
            <a:r>
              <a:rPr lang="en-US" dirty="0">
                <a:solidFill>
                  <a:srgbClr val="262626"/>
                </a:solidFill>
              </a:rPr>
              <a:t>Faciles à utiliser.</a:t>
            </a:r>
            <a:endParaRPr dirty="0"/>
          </a:p>
          <a:p>
            <a:pPr marL="571500" lvl="0" indent="-571500" algn="l" rtl="0">
              <a:lnSpc>
                <a:spcPct val="100000"/>
              </a:lnSpc>
              <a:spcBef>
                <a:spcPts val="0"/>
              </a:spcBef>
              <a:spcAft>
                <a:spcPts val="0"/>
              </a:spcAft>
              <a:buClr>
                <a:srgbClr val="262626"/>
              </a:buClr>
              <a:buSzPts val="4000"/>
              <a:buFont typeface="Arial"/>
              <a:buChar char="•"/>
            </a:pPr>
            <a:r>
              <a:rPr lang="en-US" dirty="0">
                <a:solidFill>
                  <a:srgbClr val="262626"/>
                </a:solidFill>
              </a:rPr>
              <a:t>Utilisation des plateformes existantes.</a:t>
            </a:r>
            <a:endParaRPr dirty="0"/>
          </a:p>
        </p:txBody>
      </p:sp>
      <p:sp>
        <p:nvSpPr>
          <p:cNvPr id="1003" name="Google Shape;1003;p35"/>
          <p:cNvSpPr txBox="1">
            <a:spLocks noGrp="1"/>
          </p:cNvSpPr>
          <p:nvPr>
            <p:ph type="body" idx="5"/>
          </p:nvPr>
        </p:nvSpPr>
        <p:spPr>
          <a:xfrm>
            <a:off x="9456551" y="7914486"/>
            <a:ext cx="5470902" cy="4233088"/>
          </a:xfrm>
          <a:prstGeom prst="rect">
            <a:avLst/>
          </a:prstGeom>
          <a:noFill/>
          <a:ln>
            <a:noFill/>
          </a:ln>
        </p:spPr>
        <p:txBody>
          <a:bodyPr spcFirstLastPara="1" wrap="square" lIns="91425" tIns="45700" rIns="91425" bIns="45700" anchor="t" anchorCtr="0">
            <a:noAutofit/>
          </a:bodyPr>
          <a:lstStyle/>
          <a:p>
            <a:pPr marL="571500" lvl="0" indent="-571500" algn="l" rtl="0">
              <a:lnSpc>
                <a:spcPct val="100000"/>
              </a:lnSpc>
              <a:spcBef>
                <a:spcPts val="0"/>
              </a:spcBef>
              <a:spcAft>
                <a:spcPts val="0"/>
              </a:spcAft>
              <a:buClr>
                <a:srgbClr val="262626"/>
              </a:buClr>
              <a:buSzPts val="4000"/>
              <a:buFont typeface="Arial"/>
              <a:buChar char="•"/>
            </a:pPr>
            <a:r>
              <a:rPr lang="en-US" dirty="0">
                <a:solidFill>
                  <a:srgbClr val="262626"/>
                </a:solidFill>
              </a:rPr>
              <a:t>Catalyser un dialogue réfléchi.</a:t>
            </a:r>
            <a:endParaRPr dirty="0"/>
          </a:p>
          <a:p>
            <a:pPr marL="571500" lvl="0" indent="-571500" algn="l" rtl="0">
              <a:lnSpc>
                <a:spcPct val="100000"/>
              </a:lnSpc>
              <a:spcBef>
                <a:spcPts val="0"/>
              </a:spcBef>
              <a:spcAft>
                <a:spcPts val="0"/>
              </a:spcAft>
              <a:buClr>
                <a:srgbClr val="262626"/>
              </a:buClr>
              <a:buSzPts val="4000"/>
              <a:buFont typeface="Arial"/>
              <a:buChar char="•"/>
            </a:pPr>
            <a:r>
              <a:rPr lang="en-US" dirty="0">
                <a:solidFill>
                  <a:srgbClr val="262626"/>
                </a:solidFill>
              </a:rPr>
              <a:t>Activités amusantes et engageantes pour assurer l'utilisation.</a:t>
            </a:r>
            <a:endParaRPr dirty="0"/>
          </a:p>
          <a:p>
            <a:pPr marL="571500" lvl="0" indent="-571500" algn="l" rtl="0">
              <a:lnSpc>
                <a:spcPct val="100000"/>
              </a:lnSpc>
              <a:spcBef>
                <a:spcPts val="0"/>
              </a:spcBef>
              <a:spcAft>
                <a:spcPts val="0"/>
              </a:spcAft>
              <a:buClr>
                <a:srgbClr val="262626"/>
              </a:buClr>
              <a:buSzPts val="4000"/>
              <a:buFont typeface="Arial"/>
              <a:buChar char="•"/>
            </a:pPr>
            <a:r>
              <a:rPr lang="en-US" dirty="0">
                <a:solidFill>
                  <a:srgbClr val="262626"/>
                </a:solidFill>
              </a:rPr>
              <a:t>Ancré dans une connaissance approfondie du contexte.</a:t>
            </a:r>
            <a:endParaRPr dirty="0"/>
          </a:p>
        </p:txBody>
      </p:sp>
      <p:sp>
        <p:nvSpPr>
          <p:cNvPr id="1004" name="Google Shape;1004;p35"/>
          <p:cNvSpPr txBox="1">
            <a:spLocks noGrp="1"/>
          </p:cNvSpPr>
          <p:nvPr>
            <p:ph type="body" idx="6"/>
          </p:nvPr>
        </p:nvSpPr>
        <p:spPr>
          <a:xfrm>
            <a:off x="16352466" y="7914486"/>
            <a:ext cx="5830877" cy="4233088"/>
          </a:xfrm>
          <a:prstGeom prst="rect">
            <a:avLst/>
          </a:prstGeom>
          <a:noFill/>
          <a:ln>
            <a:noFill/>
          </a:ln>
        </p:spPr>
        <p:txBody>
          <a:bodyPr spcFirstLastPara="1" wrap="square" lIns="91425" tIns="45700" rIns="91425" bIns="45700" anchor="t" anchorCtr="0">
            <a:noAutofit/>
          </a:bodyPr>
          <a:lstStyle/>
          <a:p>
            <a:pPr marL="571500" lvl="0" indent="-571500" algn="l" rtl="0">
              <a:lnSpc>
                <a:spcPct val="100000"/>
              </a:lnSpc>
              <a:spcBef>
                <a:spcPts val="0"/>
              </a:spcBef>
              <a:spcAft>
                <a:spcPts val="0"/>
              </a:spcAft>
              <a:buClr>
                <a:srgbClr val="2E2C22"/>
              </a:buClr>
              <a:buSzPts val="4000"/>
              <a:buFont typeface="Arial"/>
              <a:buChar char="•"/>
            </a:pPr>
            <a:r>
              <a:rPr lang="en-US" dirty="0"/>
              <a:t>Matériels peu coûteux.</a:t>
            </a:r>
            <a:endParaRPr dirty="0"/>
          </a:p>
          <a:p>
            <a:pPr marL="571500" lvl="0" indent="-571500" algn="l" rtl="0">
              <a:lnSpc>
                <a:spcPct val="100000"/>
              </a:lnSpc>
              <a:spcBef>
                <a:spcPts val="0"/>
              </a:spcBef>
              <a:spcAft>
                <a:spcPts val="0"/>
              </a:spcAft>
              <a:buClr>
                <a:srgbClr val="2E2C22"/>
              </a:buClr>
              <a:buSzPts val="4000"/>
              <a:buFont typeface="Arial"/>
              <a:buChar char="•"/>
            </a:pPr>
            <a:r>
              <a:rPr lang="en-US" dirty="0"/>
              <a:t>Possibilité d'intégration dans des programmes multisectoriels.</a:t>
            </a:r>
            <a:endParaRPr dirty="0"/>
          </a:p>
          <a:p>
            <a:pPr marL="571500" lvl="0" indent="-571500" algn="l" rtl="0">
              <a:lnSpc>
                <a:spcPct val="100000"/>
              </a:lnSpc>
              <a:spcBef>
                <a:spcPts val="0"/>
              </a:spcBef>
              <a:spcAft>
                <a:spcPts val="0"/>
              </a:spcAft>
              <a:buClr>
                <a:srgbClr val="2E2C22"/>
              </a:buClr>
              <a:buSzPts val="4000"/>
              <a:buFont typeface="Arial"/>
              <a:buChar char="•"/>
            </a:pPr>
            <a:r>
              <a:rPr lang="en-US" dirty="0"/>
              <a:t>Besoin minimal de soutien et de supervision après la formation de base.</a:t>
            </a:r>
            <a:endParaRPr dirty="0"/>
          </a:p>
          <a:p>
            <a:pPr marL="571500" lvl="0" indent="-317500" algn="l" rtl="0">
              <a:lnSpc>
                <a:spcPct val="100000"/>
              </a:lnSpc>
              <a:spcBef>
                <a:spcPts val="0"/>
              </a:spcBef>
              <a:spcAft>
                <a:spcPts val="0"/>
              </a:spcAft>
              <a:buClr>
                <a:srgbClr val="2E2C22"/>
              </a:buClr>
              <a:buSzPts val="4000"/>
              <a:buFont typeface="Arial"/>
              <a:buNone/>
            </a:pPr>
            <a:endParaRPr dirty="0"/>
          </a:p>
        </p:txBody>
      </p:sp>
      <p:sp>
        <p:nvSpPr>
          <p:cNvPr id="1005" name="Google Shape;1005;p35"/>
          <p:cNvSpPr txBox="1">
            <a:spLocks noGrp="1"/>
          </p:cNvSpPr>
          <p:nvPr>
            <p:ph type="body" idx="7"/>
          </p:nvPr>
        </p:nvSpPr>
        <p:spPr>
          <a:xfrm>
            <a:off x="2557221" y="6606711"/>
            <a:ext cx="5799138" cy="1161471"/>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FEFF"/>
              </a:buClr>
              <a:buSzPts val="4000"/>
              <a:buFont typeface="Gill Sans"/>
              <a:buNone/>
            </a:pPr>
            <a:r>
              <a:rPr lang="en-US" sz="4000" dirty="0"/>
              <a:t>SIMPLE	</a:t>
            </a:r>
            <a:endParaRPr dirty="0"/>
          </a:p>
        </p:txBody>
      </p:sp>
      <p:sp>
        <p:nvSpPr>
          <p:cNvPr id="1006" name="Google Shape;1006;p35"/>
          <p:cNvSpPr txBox="1">
            <a:spLocks noGrp="1"/>
          </p:cNvSpPr>
          <p:nvPr>
            <p:ph type="body" idx="8"/>
          </p:nvPr>
        </p:nvSpPr>
        <p:spPr>
          <a:xfrm>
            <a:off x="9217893" y="6722796"/>
            <a:ext cx="5799138" cy="929301"/>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FEFF"/>
              </a:buClr>
              <a:buSzPts val="4000"/>
              <a:buFont typeface="Gill Sans"/>
              <a:buNone/>
            </a:pPr>
            <a:r>
              <a:rPr lang="en-US" sz="4000" dirty="0"/>
              <a:t>ACCEPTABLE</a:t>
            </a:r>
            <a:endParaRPr dirty="0"/>
          </a:p>
        </p:txBody>
      </p:sp>
      <p:sp>
        <p:nvSpPr>
          <p:cNvPr id="1007" name="Google Shape;1007;p35"/>
          <p:cNvSpPr txBox="1">
            <a:spLocks noGrp="1"/>
          </p:cNvSpPr>
          <p:nvPr>
            <p:ph type="body" idx="9"/>
          </p:nvPr>
        </p:nvSpPr>
        <p:spPr>
          <a:xfrm>
            <a:off x="16389557" y="6730191"/>
            <a:ext cx="5486400" cy="914510"/>
          </a:xfrm>
          <a:prstGeom prst="rect">
            <a:avLst/>
          </a:prstGeom>
          <a:noFill/>
          <a:ln>
            <a:noFill/>
          </a:ln>
        </p:spPr>
        <p:txBody>
          <a:bodyPr spcFirstLastPara="1" wrap="square" lIns="91425" tIns="45700" rIns="91425" bIns="45700" anchor="ctr" anchorCtr="0">
            <a:normAutofit fontScale="77500" lnSpcReduction="20000"/>
          </a:bodyPr>
          <a:lstStyle/>
          <a:p>
            <a:pPr marL="0" lvl="0" indent="0" algn="ctr" rtl="0">
              <a:lnSpc>
                <a:spcPct val="100000"/>
              </a:lnSpc>
              <a:spcBef>
                <a:spcPts val="0"/>
              </a:spcBef>
              <a:spcAft>
                <a:spcPts val="0"/>
              </a:spcAft>
              <a:buClr>
                <a:srgbClr val="FFFEFF"/>
              </a:buClr>
              <a:buSzPct val="100000"/>
              <a:buFont typeface="Gill Sans"/>
              <a:buNone/>
            </a:pPr>
            <a:r>
              <a:rPr lang="en-US" sz="4000" dirty="0"/>
              <a:t>FAIBLE EN RESSOURCES</a:t>
            </a:r>
            <a:endParaRPr dirty="0"/>
          </a:p>
        </p:txBody>
      </p:sp>
      <p:pic>
        <p:nvPicPr>
          <p:cNvPr id="1008" name="Google Shape;1008;p35" descr="A picture containing room, sitting, sign, standing&#10;&#10;Description automatically generated"/>
          <p:cNvPicPr preferRelativeResize="0"/>
          <p:nvPr/>
        </p:nvPicPr>
        <p:blipFill rotWithShape="1">
          <a:blip r:embed="rId3">
            <a:alphaModFix/>
          </a:blip>
          <a:srcRect/>
          <a:stretch/>
        </p:blipFill>
        <p:spPr>
          <a:xfrm>
            <a:off x="17911012" y="4594350"/>
            <a:ext cx="2446420" cy="2446420"/>
          </a:xfrm>
          <a:prstGeom prst="rect">
            <a:avLst/>
          </a:prstGeom>
          <a:noFill/>
          <a:ln>
            <a:noFill/>
          </a:ln>
        </p:spPr>
      </p:pic>
      <p:pic>
        <p:nvPicPr>
          <p:cNvPr id="1009" name="Google Shape;1009;p35" descr="A picture containing drawing, light&#10;&#10;Description automatically generated"/>
          <p:cNvPicPr preferRelativeResize="0"/>
          <p:nvPr/>
        </p:nvPicPr>
        <p:blipFill rotWithShape="1">
          <a:blip r:embed="rId4">
            <a:alphaModFix/>
          </a:blip>
          <a:srcRect/>
          <a:stretch/>
        </p:blipFill>
        <p:spPr>
          <a:xfrm>
            <a:off x="4259180" y="4473031"/>
            <a:ext cx="2021306" cy="2021306"/>
          </a:xfrm>
          <a:prstGeom prst="rect">
            <a:avLst/>
          </a:prstGeom>
          <a:noFill/>
          <a:ln>
            <a:noFill/>
          </a:ln>
        </p:spPr>
      </p:pic>
      <p:pic>
        <p:nvPicPr>
          <p:cNvPr id="1010" name="Google Shape;1010;p35" descr="A close up of a logo&#10;&#10;Description automatically generated"/>
          <p:cNvPicPr preferRelativeResize="0"/>
          <p:nvPr/>
        </p:nvPicPr>
        <p:blipFill rotWithShape="1">
          <a:blip r:embed="rId5">
            <a:alphaModFix/>
          </a:blip>
          <a:srcRect/>
          <a:stretch/>
        </p:blipFill>
        <p:spPr>
          <a:xfrm>
            <a:off x="11077405" y="4329656"/>
            <a:ext cx="2060516" cy="20605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36"/>
          <p:cNvSpPr/>
          <p:nvPr/>
        </p:nvSpPr>
        <p:spPr>
          <a:xfrm>
            <a:off x="7309961" y="8966071"/>
            <a:ext cx="8995258" cy="528987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2700"/>
              <a:buFont typeface="PT Sans"/>
              <a:buNone/>
            </a:pPr>
            <a:endParaRPr sz="2700" b="0" i="0" u="none" strike="noStrike" cap="none" dirty="0">
              <a:solidFill>
                <a:srgbClr val="FFFFFF"/>
              </a:solidFill>
              <a:latin typeface="Calibri"/>
              <a:ea typeface="Calibri"/>
              <a:cs typeface="Calibri"/>
              <a:sym typeface="Calibri"/>
            </a:endParaRPr>
          </a:p>
        </p:txBody>
      </p:sp>
      <p:pic>
        <p:nvPicPr>
          <p:cNvPr id="1017" name="Google Shape;1017;p36"/>
          <p:cNvPicPr preferRelativeResize="0"/>
          <p:nvPr/>
        </p:nvPicPr>
        <p:blipFill rotWithShape="1">
          <a:blip r:embed="rId3">
            <a:alphaModFix/>
          </a:blip>
          <a:srcRect/>
          <a:stretch/>
        </p:blipFill>
        <p:spPr>
          <a:xfrm>
            <a:off x="5610509" y="3160073"/>
            <a:ext cx="11177875" cy="8383406"/>
          </a:xfrm>
          <a:prstGeom prst="rect">
            <a:avLst/>
          </a:prstGeom>
          <a:noFill/>
          <a:ln w="76200" cap="flat" cmpd="sng">
            <a:solidFill>
              <a:srgbClr val="2EC3C6"/>
            </a:solidFill>
            <a:prstDash val="solid"/>
            <a:round/>
            <a:headEnd type="none" w="sm" len="sm"/>
            <a:tailEnd type="none" w="sm" len="sm"/>
          </a:ln>
        </p:spPr>
      </p:pic>
      <p:pic>
        <p:nvPicPr>
          <p:cNvPr id="1018" name="Google Shape;1018;p36"/>
          <p:cNvPicPr preferRelativeResize="0"/>
          <p:nvPr/>
        </p:nvPicPr>
        <p:blipFill rotWithShape="1">
          <a:blip r:embed="rId4">
            <a:alphaModFix/>
          </a:blip>
          <a:srcRect l="43739"/>
          <a:stretch/>
        </p:blipFill>
        <p:spPr>
          <a:xfrm>
            <a:off x="15528912" y="3741475"/>
            <a:ext cx="6781907" cy="9260536"/>
          </a:xfrm>
          <a:prstGeom prst="rect">
            <a:avLst/>
          </a:prstGeom>
          <a:noFill/>
          <a:ln w="76200" cap="flat" cmpd="sng">
            <a:solidFill>
              <a:srgbClr val="2EC3C6"/>
            </a:solidFill>
            <a:prstDash val="solid"/>
            <a:miter lim="800000"/>
            <a:headEnd type="none" w="sm" len="sm"/>
            <a:tailEnd type="none" w="sm" len="sm"/>
          </a:ln>
        </p:spPr>
      </p:pic>
      <p:sp>
        <p:nvSpPr>
          <p:cNvPr id="1019" name="Google Shape;1019;p36"/>
          <p:cNvSpPr txBox="1"/>
          <p:nvPr/>
        </p:nvSpPr>
        <p:spPr>
          <a:xfrm>
            <a:off x="15711808" y="9102683"/>
            <a:ext cx="6119804" cy="740454"/>
          </a:xfrm>
          <a:prstGeom prst="rect">
            <a:avLst/>
          </a:prstGeom>
          <a:noFill/>
          <a:ln>
            <a:noFill/>
          </a:ln>
        </p:spPr>
        <p:txBody>
          <a:bodyPr spcFirstLastPara="1" wrap="square" lIns="0" tIns="91425" rIns="0" bIns="91425" anchor="t" anchorCtr="0">
            <a:noAutofit/>
          </a:bodyPr>
          <a:lstStyle/>
          <a:p>
            <a:pPr marL="927100" marR="0" lvl="0" indent="0" algn="l" rtl="0">
              <a:lnSpc>
                <a:spcPct val="90000"/>
              </a:lnSpc>
              <a:spcBef>
                <a:spcPts val="0"/>
              </a:spcBef>
              <a:spcAft>
                <a:spcPts val="0"/>
              </a:spcAft>
              <a:buClr>
                <a:schemeClr val="lt1"/>
              </a:buClr>
              <a:buSzPts val="3200"/>
              <a:buFont typeface="Arial"/>
              <a:buNone/>
            </a:pPr>
            <a:endParaRPr sz="4000" b="1" i="0" u="none" strike="noStrike" cap="none" dirty="0">
              <a:solidFill>
                <a:srgbClr val="000000"/>
              </a:solidFill>
              <a:latin typeface="Century Gothic"/>
              <a:ea typeface="Century Gothic"/>
              <a:cs typeface="Century Gothic"/>
              <a:sym typeface="Century Gothic"/>
            </a:endParaRPr>
          </a:p>
        </p:txBody>
      </p:sp>
      <p:sp>
        <p:nvSpPr>
          <p:cNvPr id="1020" name="Google Shape;1020;p36"/>
          <p:cNvSpPr txBox="1"/>
          <p:nvPr/>
        </p:nvSpPr>
        <p:spPr>
          <a:xfrm>
            <a:off x="1788317" y="1303540"/>
            <a:ext cx="20522502" cy="2176836"/>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2E2C22"/>
              </a:buClr>
              <a:buSzPts val="8800"/>
              <a:buFont typeface="Gill Sans"/>
              <a:buNone/>
            </a:pPr>
            <a:r>
              <a:rPr lang="en-US" sz="8800" b="1" i="0" u="none" strike="noStrike" cap="none" dirty="0">
                <a:solidFill>
                  <a:srgbClr val="2E2C22"/>
                </a:solidFill>
                <a:latin typeface="Gill Sans"/>
                <a:ea typeface="Gill Sans"/>
                <a:cs typeface="Gill Sans"/>
                <a:sym typeface="Gill Sans"/>
              </a:rPr>
              <a:t>Matériels allégés</a:t>
            </a:r>
            <a:endParaRPr dirty="0"/>
          </a:p>
        </p:txBody>
      </p:sp>
      <p:sp>
        <p:nvSpPr>
          <p:cNvPr id="1021" name="Google Shape;1021;p36"/>
          <p:cNvSpPr txBox="1"/>
          <p:nvPr/>
        </p:nvSpPr>
        <p:spPr>
          <a:xfrm>
            <a:off x="193431" y="13144453"/>
            <a:ext cx="6214047" cy="30777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C3C3C3"/>
              </a:buClr>
              <a:buSzPts val="1400"/>
              <a:buFont typeface="Gill Sans"/>
              <a:buNone/>
            </a:pPr>
            <a:r>
              <a:rPr lang="en-US" sz="1400" b="0" i="0" u="none" strike="noStrike" cap="none" dirty="0">
                <a:solidFill>
                  <a:srgbClr val="C3C3C3"/>
                </a:solidFill>
                <a:latin typeface="Gill Sans"/>
                <a:ea typeface="Gill Sans"/>
                <a:cs typeface="Gill Sans"/>
                <a:sym typeface="Gill Sans"/>
              </a:rPr>
              <a:t>Photo credit: Institute for Reproductive Health</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37"/>
          <p:cNvSpPr txBox="1">
            <a:spLocks noGrp="1"/>
          </p:cNvSpPr>
          <p:nvPr>
            <p:ph type="title"/>
          </p:nvPr>
        </p:nvSpPr>
        <p:spPr>
          <a:xfrm>
            <a:off x="7196881" y="1419050"/>
            <a:ext cx="15295613" cy="2176836"/>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10000"/>
              <a:buFont typeface="Gill Sans"/>
              <a:buNone/>
            </a:pPr>
            <a:r>
              <a:rPr lang="en-US" b="1" dirty="0"/>
              <a:t>Stratégies allégées</a:t>
            </a:r>
            <a:endParaRPr dirty="0"/>
          </a:p>
        </p:txBody>
      </p:sp>
      <p:sp>
        <p:nvSpPr>
          <p:cNvPr id="1027" name="Google Shape;1027;p37"/>
          <p:cNvSpPr txBox="1">
            <a:spLocks noGrp="1"/>
          </p:cNvSpPr>
          <p:nvPr>
            <p:ph type="body" idx="1"/>
          </p:nvPr>
        </p:nvSpPr>
        <p:spPr>
          <a:xfrm>
            <a:off x="7463367" y="3094038"/>
            <a:ext cx="15295034" cy="5967412"/>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0000"/>
              </a:buClr>
              <a:buSzPts val="4400"/>
              <a:buFont typeface="Arial"/>
              <a:buChar char="•"/>
            </a:pPr>
            <a:r>
              <a:rPr lang="en-US" dirty="0"/>
              <a:t>Travailler avec les plateformes </a:t>
            </a:r>
            <a:r>
              <a:rPr lang="en-US" b="1" dirty="0"/>
              <a:t>existantes</a:t>
            </a:r>
            <a:r>
              <a:rPr lang="en-US" dirty="0"/>
              <a:t>, les groupes et les membres influents de la communauté.</a:t>
            </a:r>
            <a:endParaRPr dirty="0"/>
          </a:p>
          <a:p>
            <a:pPr marL="457200" marR="0" lvl="0" indent="-457200" algn="l" rtl="0">
              <a:lnSpc>
                <a:spcPct val="100000"/>
              </a:lnSpc>
              <a:spcBef>
                <a:spcPts val="0"/>
              </a:spcBef>
              <a:spcAft>
                <a:spcPts val="0"/>
              </a:spcAft>
              <a:buClr>
                <a:srgbClr val="000000"/>
              </a:buClr>
              <a:buSzPts val="4400"/>
              <a:buFont typeface="Arial"/>
              <a:buChar char="•"/>
            </a:pPr>
            <a:r>
              <a:rPr lang="en-US" dirty="0"/>
              <a:t>Ciblage </a:t>
            </a:r>
            <a:r>
              <a:rPr lang="en-US" b="1" dirty="0"/>
              <a:t>stratégique </a:t>
            </a:r>
            <a:r>
              <a:rPr lang="en-US" dirty="0"/>
              <a:t>des acteurs du changement.</a:t>
            </a:r>
            <a:endParaRPr dirty="0"/>
          </a:p>
          <a:p>
            <a:pPr marL="457200" marR="0" lvl="0" indent="-457200" algn="l" rtl="0">
              <a:lnSpc>
                <a:spcPct val="100000"/>
              </a:lnSpc>
              <a:spcBef>
                <a:spcPts val="0"/>
              </a:spcBef>
              <a:spcAft>
                <a:spcPts val="0"/>
              </a:spcAft>
              <a:buClr>
                <a:srgbClr val="000000"/>
              </a:buClr>
              <a:buSzPts val="4400"/>
              <a:buFont typeface="Arial"/>
              <a:buChar char="•"/>
            </a:pPr>
            <a:r>
              <a:rPr lang="en-US" b="1" dirty="0"/>
              <a:t>Orientation et encadrement minimaux</a:t>
            </a:r>
            <a:r>
              <a:rPr lang="en-US" dirty="0"/>
              <a:t>.</a:t>
            </a:r>
            <a:endParaRPr dirty="0"/>
          </a:p>
          <a:p>
            <a:pPr marL="457200" marR="0" lvl="0" indent="-457200" algn="l" rtl="0">
              <a:lnSpc>
                <a:spcPct val="100000"/>
              </a:lnSpc>
              <a:spcBef>
                <a:spcPts val="0"/>
              </a:spcBef>
              <a:spcAft>
                <a:spcPts val="0"/>
              </a:spcAft>
              <a:buClr>
                <a:srgbClr val="000000"/>
              </a:buClr>
              <a:buSzPts val="4400"/>
              <a:buFont typeface="Arial"/>
              <a:buChar char="•"/>
            </a:pPr>
            <a:r>
              <a:rPr lang="en-US" dirty="0"/>
              <a:t>Utiliser les médias pour </a:t>
            </a:r>
            <a:r>
              <a:rPr lang="en-US" b="1" dirty="0"/>
              <a:t>accroître la diffusion</a:t>
            </a:r>
            <a:r>
              <a:rPr lang="en-US" dirty="0"/>
              <a:t>. </a:t>
            </a:r>
            <a:endParaRPr dirty="0"/>
          </a:p>
          <a:p>
            <a:pPr marL="457200" marR="0" lvl="0" indent="-457200" algn="l" rtl="0">
              <a:lnSpc>
                <a:spcPct val="100000"/>
              </a:lnSpc>
              <a:spcBef>
                <a:spcPts val="0"/>
              </a:spcBef>
              <a:spcAft>
                <a:spcPts val="0"/>
              </a:spcAft>
              <a:buClr>
                <a:srgbClr val="000000"/>
              </a:buClr>
              <a:buSzPts val="4400"/>
              <a:buFont typeface="Arial"/>
              <a:buChar char="•"/>
            </a:pPr>
            <a:r>
              <a:rPr lang="en-US" dirty="0"/>
              <a:t>Contrôler l'acceptabilité de la communauté et </a:t>
            </a:r>
            <a:r>
              <a:rPr lang="en-US" b="1" dirty="0"/>
              <a:t>l'adhésion</a:t>
            </a:r>
            <a:r>
              <a:rPr lang="en-US" dirty="0"/>
              <a:t> à l'intervention.</a:t>
            </a:r>
            <a:endParaRPr dirty="0"/>
          </a:p>
        </p:txBody>
      </p:sp>
      <p:pic>
        <p:nvPicPr>
          <p:cNvPr id="1028" name="Google Shape;1028;p37"/>
          <p:cNvPicPr preferRelativeResize="0">
            <a:picLocks noGrp="1"/>
          </p:cNvPicPr>
          <p:nvPr>
            <p:ph type="pic" idx="2"/>
          </p:nvPr>
        </p:nvPicPr>
        <p:blipFill rotWithShape="1">
          <a:blip r:embed="rId3">
            <a:alphaModFix/>
          </a:blip>
          <a:srcRect t="12506" b="12505"/>
          <a:stretch/>
        </p:blipFill>
        <p:spPr>
          <a:xfrm>
            <a:off x="-3058370" y="2227264"/>
            <a:ext cx="9263064" cy="9261476"/>
          </a:xfrm>
          <a:prstGeom prst="ellipse">
            <a:avLst/>
          </a:prstGeom>
          <a:noFill/>
          <a:ln>
            <a:noFill/>
          </a:ln>
        </p:spPr>
      </p:pic>
      <p:sp>
        <p:nvSpPr>
          <p:cNvPr id="1029" name="Google Shape;1029;p37"/>
          <p:cNvSpPr txBox="1"/>
          <p:nvPr/>
        </p:nvSpPr>
        <p:spPr>
          <a:xfrm>
            <a:off x="193431" y="13144453"/>
            <a:ext cx="6214047" cy="30777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C3C3C3"/>
              </a:buClr>
              <a:buSzPts val="1400"/>
              <a:buFont typeface="Gill Sans"/>
              <a:buNone/>
            </a:pPr>
            <a:r>
              <a:rPr lang="en-US" sz="1400" b="0" i="0" u="none" strike="noStrike" cap="none" dirty="0">
                <a:solidFill>
                  <a:srgbClr val="C3C3C3"/>
                </a:solidFill>
                <a:latin typeface="Gill Sans"/>
                <a:ea typeface="Gill Sans"/>
                <a:cs typeface="Gill Sans"/>
                <a:sym typeface="Gill Sans"/>
              </a:rPr>
              <a:t>Photo credit: Institute for Reproductive Health</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EC3C6"/>
        </a:solidFill>
        <a:effectLst/>
      </p:bgPr>
    </p:bg>
    <p:spTree>
      <p:nvGrpSpPr>
        <p:cNvPr id="1" name="Shape 1033"/>
        <p:cNvGrpSpPr/>
        <p:nvPr/>
      </p:nvGrpSpPr>
      <p:grpSpPr>
        <a:xfrm>
          <a:off x="0" y="0"/>
          <a:ext cx="0" cy="0"/>
          <a:chOff x="0" y="0"/>
          <a:chExt cx="0" cy="0"/>
        </a:xfrm>
      </p:grpSpPr>
      <p:sp>
        <p:nvSpPr>
          <p:cNvPr id="1034" name="Google Shape;1034;p38"/>
          <p:cNvSpPr txBox="1">
            <a:spLocks noGrp="1"/>
          </p:cNvSpPr>
          <p:nvPr>
            <p:ph type="title"/>
          </p:nvPr>
        </p:nvSpPr>
        <p:spPr>
          <a:xfrm>
            <a:off x="5124450" y="5286982"/>
            <a:ext cx="14135101" cy="217683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0000"/>
              <a:buNone/>
            </a:pPr>
            <a:r>
              <a:rPr lang="en-US" dirty="0"/>
              <a:t>Évaluer la conception de l’intervention de changement de normes pour la mise à l’échelle</a:t>
            </a:r>
            <a:endParaRPr dirty="0"/>
          </a:p>
        </p:txBody>
      </p:sp>
      <p:sp>
        <p:nvSpPr>
          <p:cNvPr id="1035" name="Google Shape;1035;p38"/>
          <p:cNvSpPr txBox="1">
            <a:spLocks noGrp="1"/>
          </p:cNvSpPr>
          <p:nvPr>
            <p:ph type="body" idx="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Clr>
                <a:srgbClr val="FFFEFF"/>
              </a:buClr>
              <a:buSzPts val="2400"/>
              <a:buFont typeface="Gill Sans"/>
              <a:buNone/>
            </a:pPr>
            <a:r>
              <a:rPr lang="en-US" dirty="0"/>
              <a:t>SECTION 4</a:t>
            </a:r>
            <a:endParaRPr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500"/>
                                        <p:tgtEl>
                                          <p:spTgt spid="1034"/>
                                        </p:tgtEl>
                                      </p:cBhvr>
                                    </p:animEffect>
                                  </p:childTnLst>
                                </p:cTn>
                              </p:par>
                              <p:par>
                                <p:cTn id="8" presetID="10" presetClass="entr" presetSubtype="0" fill="hold" nodeType="withEffect">
                                  <p:stCondLst>
                                    <p:cond delay="0"/>
                                  </p:stCondLst>
                                  <p:childTnLst>
                                    <p:set>
                                      <p:cBhvr>
                                        <p:cTn id="9" dur="1" fill="hold">
                                          <p:stCondLst>
                                            <p:cond delay="0"/>
                                          </p:stCondLst>
                                        </p:cTn>
                                        <p:tgtEl>
                                          <p:spTgt spid="1035">
                                            <p:txEl>
                                              <p:pRg st="0" end="0"/>
                                            </p:txEl>
                                          </p:spTgt>
                                        </p:tgtEl>
                                        <p:attrNameLst>
                                          <p:attrName>style.visibility</p:attrName>
                                        </p:attrNameLst>
                                      </p:cBhvr>
                                      <p:to>
                                        <p:strVal val="visible"/>
                                      </p:to>
                                    </p:set>
                                    <p:animEffect transition="in" filter="fade">
                                      <p:cBhvr>
                                        <p:cTn id="10" dur="500"/>
                                        <p:tgtEl>
                                          <p:spTgt spid="10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graphicFrame>
        <p:nvGraphicFramePr>
          <p:cNvPr id="1040" name="Google Shape;1040;p39"/>
          <p:cNvGraphicFramePr/>
          <p:nvPr>
            <p:extLst>
              <p:ext uri="{D42A27DB-BD31-4B8C-83A1-F6EECF244321}">
                <p14:modId xmlns:p14="http://schemas.microsoft.com/office/powerpoint/2010/main" val="657432543"/>
              </p:ext>
            </p:extLst>
          </p:nvPr>
        </p:nvGraphicFramePr>
        <p:xfrm>
          <a:off x="1374600" y="1399547"/>
          <a:ext cx="21634800" cy="9083100"/>
        </p:xfrm>
        <a:graphic>
          <a:graphicData uri="http://schemas.openxmlformats.org/drawingml/2006/table">
            <a:tbl>
              <a:tblPr bandRow="1">
                <a:gradFill>
                  <a:gsLst>
                    <a:gs pos="0">
                      <a:srgbClr val="99FDFF"/>
                    </a:gs>
                    <a:gs pos="35000">
                      <a:srgbClr val="B8FEFE"/>
                    </a:gs>
                    <a:gs pos="100000">
                      <a:srgbClr val="E1FDFF"/>
                    </a:gs>
                  </a:gsLst>
                  <a:lin ang="16200000" scaled="0"/>
                </a:gradFill>
                <a:tableStyleId>{91453F68-C072-40ED-98A6-478E7B36AFC9}</a:tableStyleId>
              </a:tblPr>
              <a:tblGrid>
                <a:gridCol w="11404100">
                  <a:extLst>
                    <a:ext uri="{9D8B030D-6E8A-4147-A177-3AD203B41FA5}">
                      <a16:colId xmlns:a16="http://schemas.microsoft.com/office/drawing/2014/main" val="20000"/>
                    </a:ext>
                  </a:extLst>
                </a:gridCol>
                <a:gridCol w="10230700">
                  <a:extLst>
                    <a:ext uri="{9D8B030D-6E8A-4147-A177-3AD203B41FA5}">
                      <a16:colId xmlns:a16="http://schemas.microsoft.com/office/drawing/2014/main" val="20001"/>
                    </a:ext>
                  </a:extLst>
                </a:gridCol>
              </a:tblGrid>
              <a:tr h="1935875">
                <a:tc>
                  <a:txBody>
                    <a:bodyPr/>
                    <a:lstStyle/>
                    <a:p>
                      <a:pPr marL="0" marR="0" lvl="0" indent="0" algn="l" rtl="0">
                        <a:lnSpc>
                          <a:spcPct val="100000"/>
                        </a:lnSpc>
                        <a:spcBef>
                          <a:spcPts val="0"/>
                        </a:spcBef>
                        <a:spcAft>
                          <a:spcPts val="0"/>
                        </a:spcAft>
                        <a:buClr>
                          <a:srgbClr val="FFFFFF"/>
                        </a:buClr>
                        <a:buSzPts val="4000"/>
                        <a:buFont typeface="Gill Sans"/>
                        <a:buNone/>
                      </a:pPr>
                      <a:r>
                        <a:rPr lang="en-US" sz="4000" b="1" u="none" strike="noStrike" cap="none" dirty="0">
                          <a:solidFill>
                            <a:srgbClr val="FFFFFF"/>
                          </a:solidFill>
                          <a:latin typeface="Gill Sans"/>
                          <a:ea typeface="Gill Sans"/>
                          <a:cs typeface="Gill Sans"/>
                          <a:sym typeface="Gill Sans"/>
                        </a:rPr>
                        <a:t>PRINCIPALES COMPOSANTES DE L’ENSEMBLE DES ACTIVITÉS D’INNOVATION</a:t>
                      </a:r>
                      <a:endParaRPr dirty="0"/>
                    </a:p>
                  </a:txBody>
                  <a:tcPr marL="365750" marR="182875" marT="91450" marB="91450" anchor="ctr">
                    <a:lnL w="12700" cap="flat" cmpd="sng">
                      <a:solidFill>
                        <a:srgbClr val="2E2C22"/>
                      </a:solidFill>
                      <a:prstDash val="solid"/>
                      <a:round/>
                      <a:headEnd type="none" w="sm" len="sm"/>
                      <a:tailEnd type="none" w="sm" len="sm"/>
                    </a:lnL>
                    <a:lnR w="12700" cap="flat" cmpd="sng">
                      <a:solidFill>
                        <a:srgbClr val="2E2C22"/>
                      </a:solidFill>
                      <a:prstDash val="solid"/>
                      <a:round/>
                      <a:headEnd type="none" w="sm" len="sm"/>
                      <a:tailEnd type="none" w="sm" len="sm"/>
                    </a:lnR>
                    <a:lnT w="12700" cap="flat" cmpd="sng">
                      <a:solidFill>
                        <a:srgbClr val="2E2C22"/>
                      </a:solidFill>
                      <a:prstDash val="solid"/>
                      <a:round/>
                      <a:headEnd type="none" w="sm" len="sm"/>
                      <a:tailEnd type="none" w="sm" len="sm"/>
                    </a:lnT>
                    <a:lnB w="12700" cap="flat" cmpd="sng">
                      <a:solidFill>
                        <a:srgbClr val="2E2C22"/>
                      </a:solidFill>
                      <a:prstDash val="solid"/>
                      <a:round/>
                      <a:headEnd type="none" w="sm" len="sm"/>
                      <a:tailEnd type="none" w="sm" len="sm"/>
                    </a:lnB>
                    <a:solidFill>
                      <a:srgbClr val="2EC3C6"/>
                    </a:solidFill>
                  </a:tcPr>
                </a:tc>
                <a:tc>
                  <a:txBody>
                    <a:bodyPr/>
                    <a:lstStyle/>
                    <a:p>
                      <a:pPr marL="0" marR="0" lvl="0" indent="0" algn="l" rtl="0">
                        <a:lnSpc>
                          <a:spcPct val="100000"/>
                        </a:lnSpc>
                        <a:spcBef>
                          <a:spcPts val="0"/>
                        </a:spcBef>
                        <a:spcAft>
                          <a:spcPts val="0"/>
                        </a:spcAft>
                        <a:buClr>
                          <a:srgbClr val="FFFFFF"/>
                        </a:buClr>
                        <a:buSzPts val="4000"/>
                        <a:buFont typeface="Gill Sans"/>
                        <a:buNone/>
                      </a:pPr>
                      <a:r>
                        <a:rPr lang="en-US" sz="4000" b="1" u="none" strike="noStrike" cap="none" dirty="0">
                          <a:solidFill>
                            <a:srgbClr val="FFFFFF"/>
                          </a:solidFill>
                          <a:latin typeface="Gill Sans"/>
                          <a:ea typeface="Gill Sans"/>
                          <a:cs typeface="Gill Sans"/>
                          <a:sym typeface="Gill Sans"/>
                        </a:rPr>
                        <a:t>ACTIVITÉS DE SOUTIEN POUR OFFRIR LA COMPOSANTE</a:t>
                      </a:r>
                      <a:endParaRPr dirty="0"/>
                    </a:p>
                  </a:txBody>
                  <a:tcPr marL="365750" marR="182875" marT="91450" marB="91450" anchor="ctr">
                    <a:lnL w="12700" cap="flat" cmpd="sng">
                      <a:solidFill>
                        <a:srgbClr val="2E2C22"/>
                      </a:solidFill>
                      <a:prstDash val="solid"/>
                      <a:round/>
                      <a:headEnd type="none" w="sm" len="sm"/>
                      <a:tailEnd type="none" w="sm" len="sm"/>
                    </a:lnL>
                    <a:lnR w="12700" cap="flat" cmpd="sng">
                      <a:solidFill>
                        <a:srgbClr val="2E2C22"/>
                      </a:solidFill>
                      <a:prstDash val="solid"/>
                      <a:round/>
                      <a:headEnd type="none" w="sm" len="sm"/>
                      <a:tailEnd type="none" w="sm" len="sm"/>
                    </a:lnR>
                    <a:lnT w="12700" cap="flat" cmpd="sng">
                      <a:solidFill>
                        <a:srgbClr val="2E2C22"/>
                      </a:solidFill>
                      <a:prstDash val="solid"/>
                      <a:round/>
                      <a:headEnd type="none" w="sm" len="sm"/>
                      <a:tailEnd type="none" w="sm" len="sm"/>
                    </a:lnT>
                    <a:lnB w="12700" cap="flat" cmpd="sng">
                      <a:solidFill>
                        <a:srgbClr val="2E2C22"/>
                      </a:solidFill>
                      <a:prstDash val="solid"/>
                      <a:round/>
                      <a:headEnd type="none" w="sm" len="sm"/>
                      <a:tailEnd type="none" w="sm" len="sm"/>
                    </a:lnB>
                    <a:solidFill>
                      <a:srgbClr val="2EC3C6"/>
                    </a:solidFill>
                  </a:tcPr>
                </a:tc>
                <a:extLst>
                  <a:ext uri="{0D108BD9-81ED-4DB2-BD59-A6C34878D82A}">
                    <a16:rowId xmlns:a16="http://schemas.microsoft.com/office/drawing/2014/main" val="10000"/>
                  </a:ext>
                </a:extLst>
              </a:tr>
              <a:tr h="2094925">
                <a:tc>
                  <a:txBody>
                    <a:bodyPr/>
                    <a:lstStyle/>
                    <a:p>
                      <a:pPr marL="0" marR="0" lvl="0" indent="0" algn="l" rtl="0">
                        <a:lnSpc>
                          <a:spcPct val="100000"/>
                        </a:lnSpc>
                        <a:spcBef>
                          <a:spcPts val="0"/>
                        </a:spcBef>
                        <a:spcAft>
                          <a:spcPts val="0"/>
                        </a:spcAft>
                        <a:buClr>
                          <a:srgbClr val="2E2C22"/>
                        </a:buClr>
                        <a:buSzPts val="4400"/>
                        <a:buFont typeface="Gill Sans"/>
                        <a:buNone/>
                      </a:pPr>
                      <a:r>
                        <a:rPr lang="en-US" sz="4400" i="1" u="none" strike="noStrike" cap="none" dirty="0">
                          <a:solidFill>
                            <a:srgbClr val="2E2C22"/>
                          </a:solidFill>
                          <a:latin typeface="Gill Sans"/>
                          <a:ea typeface="Gill Sans"/>
                          <a:cs typeface="Gill Sans"/>
                          <a:sym typeface="Gill Sans"/>
                        </a:rPr>
                        <a:t>Activités/stratégies clés, par exemple, </a:t>
                      </a:r>
                      <a:r>
                        <a:rPr lang="en-US" sz="4400" b="0" i="0" u="none" strike="noStrike" cap="none" dirty="0">
                          <a:solidFill>
                            <a:srgbClr val="2E2C22"/>
                          </a:solidFill>
                          <a:latin typeface="Gill Sans"/>
                          <a:ea typeface="Gill Sans"/>
                          <a:cs typeface="Gill Sans"/>
                          <a:sym typeface="Gill Sans"/>
                        </a:rPr>
                        <a:t>sensibilisation au niveau communautaire, campagne dans les médias, mise en relation avec des services.</a:t>
                      </a:r>
                      <a:endParaRPr sz="4400" b="0" i="0" u="none" strike="noStrike" cap="none" dirty="0">
                        <a:solidFill>
                          <a:srgbClr val="2E2C22"/>
                        </a:solidFill>
                        <a:latin typeface="Gill Sans"/>
                        <a:ea typeface="Gill Sans"/>
                        <a:cs typeface="Gill Sans"/>
                        <a:sym typeface="Gill Sans"/>
                      </a:endParaRPr>
                    </a:p>
                  </a:txBody>
                  <a:tcPr marL="365750" marR="182875" marT="91450" marB="91450" anchor="ctr">
                    <a:lnL w="12700" cap="flat" cmpd="sng">
                      <a:solidFill>
                        <a:srgbClr val="2E2C22"/>
                      </a:solidFill>
                      <a:prstDash val="solid"/>
                      <a:round/>
                      <a:headEnd type="none" w="sm" len="sm"/>
                      <a:tailEnd type="none" w="sm" len="sm"/>
                    </a:lnL>
                    <a:lnR w="12700" cap="flat" cmpd="sng">
                      <a:solidFill>
                        <a:srgbClr val="2E2C22"/>
                      </a:solidFill>
                      <a:prstDash val="solid"/>
                      <a:round/>
                      <a:headEnd type="none" w="sm" len="sm"/>
                      <a:tailEnd type="none" w="sm" len="sm"/>
                    </a:lnR>
                    <a:lnT w="12700" cap="flat" cmpd="sng">
                      <a:solidFill>
                        <a:srgbClr val="2E2C22"/>
                      </a:solidFill>
                      <a:prstDash val="solid"/>
                      <a:round/>
                      <a:headEnd type="none" w="sm" len="sm"/>
                      <a:tailEnd type="none" w="sm" len="sm"/>
                    </a:lnT>
                    <a:lnB w="12700" cap="flat" cmpd="sng">
                      <a:solidFill>
                        <a:srgbClr val="2E2C22"/>
                      </a:solidFill>
                      <a:prstDash val="solid"/>
                      <a:round/>
                      <a:headEnd type="none" w="sm" len="sm"/>
                      <a:tailEnd type="none" w="sm" len="sm"/>
                    </a:lnB>
                    <a:solidFill>
                      <a:srgbClr val="FDFCFE"/>
                    </a:solidFill>
                  </a:tcPr>
                </a:tc>
                <a:tc>
                  <a:txBody>
                    <a:bodyPr/>
                    <a:lstStyle/>
                    <a:p>
                      <a:pPr marL="0" marR="0" lvl="0" indent="0" algn="l" rtl="0">
                        <a:lnSpc>
                          <a:spcPct val="100000"/>
                        </a:lnSpc>
                        <a:spcBef>
                          <a:spcPts val="0"/>
                        </a:spcBef>
                        <a:spcAft>
                          <a:spcPts val="0"/>
                        </a:spcAft>
                        <a:buClr>
                          <a:srgbClr val="2E2C22"/>
                        </a:buClr>
                        <a:buSzPts val="4400"/>
                        <a:buFont typeface="Gill Sans"/>
                        <a:buNone/>
                      </a:pPr>
                      <a:r>
                        <a:rPr lang="en-US" sz="4400" i="1" u="none" strike="noStrike" cap="none" dirty="0">
                          <a:solidFill>
                            <a:srgbClr val="2E2C22"/>
                          </a:solidFill>
                          <a:latin typeface="Gill Sans"/>
                          <a:ea typeface="Gill Sans"/>
                          <a:cs typeface="Gill Sans"/>
                          <a:sym typeface="Gill Sans"/>
                        </a:rPr>
                        <a:t>Les actions de soutien nécessaires, par exemple, la formation, le matériel.</a:t>
                      </a:r>
                      <a:endParaRPr dirty="0"/>
                    </a:p>
                  </a:txBody>
                  <a:tcPr marL="365750" marR="182875" marT="91450" marB="91450" anchor="ctr">
                    <a:lnL w="12700" cap="flat" cmpd="sng">
                      <a:solidFill>
                        <a:srgbClr val="2E2C22"/>
                      </a:solidFill>
                      <a:prstDash val="solid"/>
                      <a:round/>
                      <a:headEnd type="none" w="sm" len="sm"/>
                      <a:tailEnd type="none" w="sm" len="sm"/>
                    </a:lnL>
                    <a:lnR w="12700" cap="flat" cmpd="sng">
                      <a:solidFill>
                        <a:srgbClr val="2E2C22"/>
                      </a:solidFill>
                      <a:prstDash val="solid"/>
                      <a:round/>
                      <a:headEnd type="none" w="sm" len="sm"/>
                      <a:tailEnd type="none" w="sm" len="sm"/>
                    </a:lnR>
                    <a:lnT w="12700" cap="flat" cmpd="sng">
                      <a:solidFill>
                        <a:srgbClr val="2E2C22"/>
                      </a:solidFill>
                      <a:prstDash val="solid"/>
                      <a:round/>
                      <a:headEnd type="none" w="sm" len="sm"/>
                      <a:tailEnd type="none" w="sm" len="sm"/>
                    </a:lnT>
                    <a:lnB w="12700" cap="flat" cmpd="sng">
                      <a:solidFill>
                        <a:srgbClr val="2E2C22"/>
                      </a:solidFill>
                      <a:prstDash val="solid"/>
                      <a:round/>
                      <a:headEnd type="none" w="sm" len="sm"/>
                      <a:tailEnd type="none" w="sm" len="sm"/>
                    </a:lnB>
                    <a:solidFill>
                      <a:srgbClr val="FDFCFE"/>
                    </a:solidFill>
                  </a:tcPr>
                </a:tc>
                <a:extLst>
                  <a:ext uri="{0D108BD9-81ED-4DB2-BD59-A6C34878D82A}">
                    <a16:rowId xmlns:a16="http://schemas.microsoft.com/office/drawing/2014/main" val="10001"/>
                  </a:ext>
                </a:extLst>
              </a:tr>
              <a:tr h="2888550">
                <a:tc>
                  <a:txBody>
                    <a:bodyPr/>
                    <a:lstStyle/>
                    <a:p>
                      <a:pPr marL="0" marR="0" lvl="0" indent="0" algn="l" rtl="0">
                        <a:lnSpc>
                          <a:spcPct val="100000"/>
                        </a:lnSpc>
                        <a:spcBef>
                          <a:spcPts val="0"/>
                        </a:spcBef>
                        <a:spcAft>
                          <a:spcPts val="0"/>
                        </a:spcAft>
                        <a:buClr>
                          <a:srgbClr val="393941"/>
                        </a:buClr>
                        <a:buSzPts val="4400"/>
                        <a:buFont typeface="Gill Sans"/>
                        <a:buNone/>
                      </a:pPr>
                      <a:r>
                        <a:rPr lang="en-US" sz="4400" u="none" strike="noStrike" cap="none" dirty="0">
                          <a:solidFill>
                            <a:srgbClr val="393941"/>
                          </a:solidFill>
                          <a:latin typeface="Gill Sans"/>
                          <a:ea typeface="Gill Sans"/>
                          <a:cs typeface="Gill Sans"/>
                          <a:sym typeface="Gill Sans"/>
                        </a:rPr>
                        <a:t>Exemple : Un modèle de mentorat dans lequel les anciens de la communauté travaillent avec les jeunes hommes pour faire évoluer les normes qui perpétuent la violence comme moyen de discipline des enfants.</a:t>
                      </a:r>
                      <a:endParaRPr sz="4400" u="none" strike="noStrike" cap="none" dirty="0">
                        <a:solidFill>
                          <a:srgbClr val="393941"/>
                        </a:solidFill>
                        <a:latin typeface="Gill Sans"/>
                        <a:ea typeface="Gill Sans"/>
                        <a:cs typeface="Gill Sans"/>
                        <a:sym typeface="Gill Sans"/>
                      </a:endParaRPr>
                    </a:p>
                  </a:txBody>
                  <a:tcPr marL="365750" marR="182875" marT="91450" marB="91450" anchor="ctr">
                    <a:lnL w="12700" cap="flat" cmpd="sng">
                      <a:solidFill>
                        <a:srgbClr val="2E2C22"/>
                      </a:solidFill>
                      <a:prstDash val="solid"/>
                      <a:round/>
                      <a:headEnd type="none" w="sm" len="sm"/>
                      <a:tailEnd type="none" w="sm" len="sm"/>
                    </a:lnL>
                    <a:lnR w="12700" cap="flat" cmpd="sng">
                      <a:solidFill>
                        <a:srgbClr val="2E2C22"/>
                      </a:solidFill>
                      <a:prstDash val="solid"/>
                      <a:round/>
                      <a:headEnd type="none" w="sm" len="sm"/>
                      <a:tailEnd type="none" w="sm" len="sm"/>
                    </a:lnR>
                    <a:lnT w="12700" cap="flat" cmpd="sng">
                      <a:solidFill>
                        <a:srgbClr val="2E2C22"/>
                      </a:solidFill>
                      <a:prstDash val="solid"/>
                      <a:round/>
                      <a:headEnd type="none" w="sm" len="sm"/>
                      <a:tailEnd type="none" w="sm" len="sm"/>
                    </a:lnT>
                    <a:lnB w="12700" cap="flat" cmpd="sng">
                      <a:solidFill>
                        <a:srgbClr val="2E2C22"/>
                      </a:solidFill>
                      <a:prstDash val="solid"/>
                      <a:round/>
                      <a:headEnd type="none" w="sm" len="sm"/>
                      <a:tailEnd type="none" w="sm" len="sm"/>
                    </a:lnB>
                    <a:solidFill>
                      <a:srgbClr val="FDFCFE"/>
                    </a:solidFill>
                  </a:tcPr>
                </a:tc>
                <a:tc>
                  <a:txBody>
                    <a:bodyPr/>
                    <a:lstStyle/>
                    <a:p>
                      <a:pPr marL="0" marR="0" lvl="0" indent="0" algn="l" rtl="0">
                        <a:lnSpc>
                          <a:spcPct val="100000"/>
                        </a:lnSpc>
                        <a:spcBef>
                          <a:spcPts val="0"/>
                        </a:spcBef>
                        <a:spcAft>
                          <a:spcPts val="0"/>
                        </a:spcAft>
                        <a:buClr>
                          <a:srgbClr val="393941"/>
                        </a:buClr>
                        <a:buSzPts val="4400"/>
                        <a:buFont typeface="Gill Sans"/>
                        <a:buNone/>
                      </a:pPr>
                      <a:r>
                        <a:rPr lang="en-US" sz="4400" u="none" strike="noStrike" cap="none" dirty="0">
                          <a:solidFill>
                            <a:srgbClr val="393941"/>
                          </a:solidFill>
                          <a:latin typeface="Gill Sans"/>
                          <a:ea typeface="Gill Sans"/>
                          <a:cs typeface="Gill Sans"/>
                          <a:sym typeface="Gill Sans"/>
                        </a:rPr>
                        <a:t>Exemple : Une formation de haute qualité pour les formateurs, et une formation de haute qualité pour les mentors afin de s'assurer que les approches de changement de normes sont clairement mises en évidence pendant le mentorat.</a:t>
                      </a:r>
                      <a:endParaRPr sz="4400" u="none" strike="noStrike" cap="none" dirty="0">
                        <a:solidFill>
                          <a:srgbClr val="393941"/>
                        </a:solidFill>
                        <a:latin typeface="Gill Sans"/>
                        <a:ea typeface="Gill Sans"/>
                        <a:cs typeface="Gill Sans"/>
                        <a:sym typeface="Gill Sans"/>
                      </a:endParaRPr>
                    </a:p>
                  </a:txBody>
                  <a:tcPr marL="365750" marR="182875" marT="91450" marB="91450" anchor="ctr">
                    <a:lnL w="12700" cap="flat" cmpd="sng">
                      <a:solidFill>
                        <a:srgbClr val="2E2C22"/>
                      </a:solidFill>
                      <a:prstDash val="solid"/>
                      <a:round/>
                      <a:headEnd type="none" w="sm" len="sm"/>
                      <a:tailEnd type="none" w="sm" len="sm"/>
                    </a:lnL>
                    <a:lnR w="12700" cap="flat" cmpd="sng">
                      <a:solidFill>
                        <a:srgbClr val="2E2C22"/>
                      </a:solidFill>
                      <a:prstDash val="solid"/>
                      <a:round/>
                      <a:headEnd type="none" w="sm" len="sm"/>
                      <a:tailEnd type="none" w="sm" len="sm"/>
                    </a:lnR>
                    <a:lnT w="12700" cap="flat" cmpd="sng">
                      <a:solidFill>
                        <a:srgbClr val="2E2C22"/>
                      </a:solidFill>
                      <a:prstDash val="solid"/>
                      <a:round/>
                      <a:headEnd type="none" w="sm" len="sm"/>
                      <a:tailEnd type="none" w="sm" len="sm"/>
                    </a:lnT>
                    <a:lnB w="12700" cap="flat" cmpd="sng">
                      <a:solidFill>
                        <a:srgbClr val="2E2C22"/>
                      </a:solidFill>
                      <a:prstDash val="solid"/>
                      <a:round/>
                      <a:headEnd type="none" w="sm" len="sm"/>
                      <a:tailEnd type="none" w="sm" len="sm"/>
                    </a:lnB>
                    <a:solidFill>
                      <a:srgbClr val="FDFCFE"/>
                    </a:solidFill>
                  </a:tcPr>
                </a:tc>
                <a:extLst>
                  <a:ext uri="{0D108BD9-81ED-4DB2-BD59-A6C34878D82A}">
                    <a16:rowId xmlns:a16="http://schemas.microsoft.com/office/drawing/2014/main" val="10002"/>
                  </a:ext>
                </a:extLst>
              </a:tr>
            </a:tbl>
          </a:graphicData>
        </a:graphic>
      </p:graphicFrame>
      <p:sp>
        <p:nvSpPr>
          <p:cNvPr id="1041" name="Google Shape;1041;p39"/>
          <p:cNvSpPr/>
          <p:nvPr/>
        </p:nvSpPr>
        <p:spPr>
          <a:xfrm>
            <a:off x="1562100" y="197808"/>
            <a:ext cx="20945364" cy="1201739"/>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2E2C22"/>
              </a:buClr>
              <a:buSzPts val="7200"/>
              <a:buFont typeface="Gill Sans"/>
              <a:buNone/>
            </a:pPr>
            <a:r>
              <a:rPr lang="en-US" sz="7200" b="1" i="0" u="none" strike="noStrike" cap="none" dirty="0">
                <a:solidFill>
                  <a:srgbClr val="2E2C22"/>
                </a:solidFill>
                <a:latin typeface="Gill Sans"/>
                <a:ea typeface="Gill Sans"/>
                <a:cs typeface="Gill Sans"/>
                <a:sym typeface="Gill Sans"/>
              </a:rPr>
              <a:t>Partie 1 : Définir les activités d’innovation</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EC3C5"/>
        </a:solidFill>
        <a:effectLst/>
      </p:bgPr>
    </p:bg>
    <p:spTree>
      <p:nvGrpSpPr>
        <p:cNvPr id="1" name="Shape 590"/>
        <p:cNvGrpSpPr/>
        <p:nvPr/>
      </p:nvGrpSpPr>
      <p:grpSpPr>
        <a:xfrm>
          <a:off x="0" y="0"/>
          <a:ext cx="0" cy="0"/>
          <a:chOff x="0" y="0"/>
          <a:chExt cx="0" cy="0"/>
        </a:xfrm>
      </p:grpSpPr>
      <p:sp>
        <p:nvSpPr>
          <p:cNvPr id="591" name="Google Shape;591;p4"/>
          <p:cNvSpPr txBox="1">
            <a:spLocks noGrp="1"/>
          </p:cNvSpPr>
          <p:nvPr>
            <p:ph type="title"/>
          </p:nvPr>
        </p:nvSpPr>
        <p:spPr>
          <a:xfrm>
            <a:off x="4495799" y="5286982"/>
            <a:ext cx="15773401" cy="362841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0000"/>
              <a:buNone/>
            </a:pPr>
            <a:r>
              <a:rPr lang="en-US" dirty="0"/>
              <a:t> Mots de Bienvenue &amp; Introduction</a:t>
            </a:r>
            <a:br>
              <a:rPr lang="en-US" dirty="0"/>
            </a:br>
            <a:endParaRPr dirty="0"/>
          </a:p>
        </p:txBody>
      </p:sp>
      <p:sp>
        <p:nvSpPr>
          <p:cNvPr id="592" name="Google Shape;592;p4"/>
          <p:cNvSpPr txBox="1">
            <a:spLocks noGrp="1"/>
          </p:cNvSpPr>
          <p:nvPr>
            <p:ph type="body" idx="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Clr>
                <a:srgbClr val="FFFEFF"/>
              </a:buClr>
              <a:buSzPts val="2400"/>
              <a:buFont typeface="Gill Sans"/>
              <a:buNone/>
            </a:pPr>
            <a:r>
              <a:rPr lang="en-US" dirty="0"/>
              <a:t>Évolution des normes sociales dans le cadre du CSC</a:t>
            </a:r>
            <a:endParaRPr dirty="0"/>
          </a:p>
          <a:p>
            <a:pPr marL="457200" marR="0" lvl="0" indent="-228600" algn="ctr" rtl="0">
              <a:lnSpc>
                <a:spcPct val="100000"/>
              </a:lnSpc>
              <a:spcBef>
                <a:spcPts val="0"/>
              </a:spcBef>
              <a:spcAft>
                <a:spcPts val="0"/>
              </a:spcAft>
              <a:buClr>
                <a:srgbClr val="FFFEFF"/>
              </a:buClr>
              <a:buSzPts val="2400"/>
              <a:buFont typeface="Gill Sans"/>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2">
                                            <p:txEl>
                                              <p:pRg st="0" end="0"/>
                                            </p:txEl>
                                          </p:spTgt>
                                        </p:tgtEl>
                                        <p:attrNameLst>
                                          <p:attrName>style.visibility</p:attrName>
                                        </p:attrNameLst>
                                      </p:cBhvr>
                                      <p:to>
                                        <p:strVal val="visible"/>
                                      </p:to>
                                    </p:set>
                                    <p:animEffect transition="in" filter="fade">
                                      <p:cBhvr>
                                        <p:cTn id="7" dur="500"/>
                                        <p:tgtEl>
                                          <p:spTgt spid="59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92">
                                            <p:txEl>
                                              <p:pRg st="1" end="1"/>
                                            </p:txEl>
                                          </p:spTgt>
                                        </p:tgtEl>
                                        <p:attrNameLst>
                                          <p:attrName>style.visibility</p:attrName>
                                        </p:attrNameLst>
                                      </p:cBhvr>
                                      <p:to>
                                        <p:strVal val="visible"/>
                                      </p:to>
                                    </p:set>
                                    <p:animEffect transition="in" filter="fade">
                                      <p:cBhvr>
                                        <p:cTn id="10" dur="500"/>
                                        <p:tgtEl>
                                          <p:spTgt spid="59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91"/>
                                        </p:tgtEl>
                                        <p:attrNameLst>
                                          <p:attrName>style.visibility</p:attrName>
                                        </p:attrNameLst>
                                      </p:cBhvr>
                                      <p:to>
                                        <p:strVal val="visible"/>
                                      </p:to>
                                    </p:set>
                                    <p:animEffect transition="in" filter="fade">
                                      <p:cBhvr>
                                        <p:cTn id="13" dur="500"/>
                                        <p:tgtEl>
                                          <p:spTgt spid="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graphicFrame>
        <p:nvGraphicFramePr>
          <p:cNvPr id="1046" name="Google Shape;1046;p40"/>
          <p:cNvGraphicFramePr/>
          <p:nvPr>
            <p:extLst>
              <p:ext uri="{D42A27DB-BD31-4B8C-83A1-F6EECF244321}">
                <p14:modId xmlns:p14="http://schemas.microsoft.com/office/powerpoint/2010/main" val="2768209611"/>
              </p:ext>
            </p:extLst>
          </p:nvPr>
        </p:nvGraphicFramePr>
        <p:xfrm>
          <a:off x="1066800" y="2505075"/>
          <a:ext cx="23317200" cy="11534025"/>
        </p:xfrm>
        <a:graphic>
          <a:graphicData uri="http://schemas.openxmlformats.org/drawingml/2006/table">
            <a:tbl>
              <a:tblPr bandRow="1">
                <a:noFill/>
                <a:tableStyleId>{91453F68-C072-40ED-98A6-478E7B36AFC9}</a:tableStyleId>
              </a:tblPr>
              <a:tblGrid>
                <a:gridCol w="13535575">
                  <a:extLst>
                    <a:ext uri="{9D8B030D-6E8A-4147-A177-3AD203B41FA5}">
                      <a16:colId xmlns:a16="http://schemas.microsoft.com/office/drawing/2014/main" val="20000"/>
                    </a:ext>
                  </a:extLst>
                </a:gridCol>
                <a:gridCol w="4989150">
                  <a:extLst>
                    <a:ext uri="{9D8B030D-6E8A-4147-A177-3AD203B41FA5}">
                      <a16:colId xmlns:a16="http://schemas.microsoft.com/office/drawing/2014/main" val="20001"/>
                    </a:ext>
                  </a:extLst>
                </a:gridCol>
                <a:gridCol w="4792475">
                  <a:extLst>
                    <a:ext uri="{9D8B030D-6E8A-4147-A177-3AD203B41FA5}">
                      <a16:colId xmlns:a16="http://schemas.microsoft.com/office/drawing/2014/main" val="20002"/>
                    </a:ext>
                  </a:extLst>
                </a:gridCol>
              </a:tblGrid>
              <a:tr h="1649325">
                <a:tc>
                  <a:txBody>
                    <a:bodyPr/>
                    <a:lstStyle/>
                    <a:p>
                      <a:pPr marL="0" marR="0" lvl="0" indent="0" algn="l" rtl="0">
                        <a:lnSpc>
                          <a:spcPct val="100000"/>
                        </a:lnSpc>
                        <a:spcBef>
                          <a:spcPts val="0"/>
                        </a:spcBef>
                        <a:spcAft>
                          <a:spcPts val="0"/>
                        </a:spcAft>
                        <a:buClr>
                          <a:srgbClr val="FFFFFF"/>
                        </a:buClr>
                        <a:buSzPts val="4000"/>
                        <a:buFont typeface="Gill Sans"/>
                        <a:buNone/>
                      </a:pPr>
                      <a:r>
                        <a:rPr lang="en-US" sz="4000" b="1" u="none" strike="noStrike" cap="none" dirty="0">
                          <a:solidFill>
                            <a:srgbClr val="FFFFFF"/>
                          </a:solidFill>
                          <a:latin typeface="Gill Sans"/>
                          <a:ea typeface="Gill Sans"/>
                          <a:cs typeface="Gill Sans"/>
                          <a:sym typeface="Gill Sans"/>
                        </a:rPr>
                        <a:t>POTENTIALITE DE LA MISE À L’ÉCHELLE DES INTERVENTIONS DE CHANGEMENT DE NORMES </a:t>
                      </a:r>
                      <a:endParaRPr dirty="0"/>
                    </a:p>
                  </a:txBody>
                  <a:tcPr marL="457200" marR="182875" marT="91450" marB="91450" anchor="ctr">
                    <a:lnL w="12700" cap="flat" cmpd="sng">
                      <a:solidFill>
                        <a:srgbClr val="2E2C22"/>
                      </a:solidFill>
                      <a:prstDash val="solid"/>
                      <a:round/>
                      <a:headEnd type="none" w="sm" len="sm"/>
                      <a:tailEnd type="none" w="sm" len="sm"/>
                    </a:lnL>
                    <a:lnR w="12700" cap="flat" cmpd="sng">
                      <a:solidFill>
                        <a:srgbClr val="2E2C22"/>
                      </a:solidFill>
                      <a:prstDash val="solid"/>
                      <a:round/>
                      <a:headEnd type="none" w="sm" len="sm"/>
                      <a:tailEnd type="none" w="sm" len="sm"/>
                    </a:lnR>
                    <a:lnT w="12700" cap="flat" cmpd="sng">
                      <a:solidFill>
                        <a:srgbClr val="2E2C22"/>
                      </a:solidFill>
                      <a:prstDash val="solid"/>
                      <a:round/>
                      <a:headEnd type="none" w="sm" len="sm"/>
                      <a:tailEnd type="none" w="sm" len="sm"/>
                    </a:lnT>
                    <a:lnB w="12700" cap="flat" cmpd="sng">
                      <a:solidFill>
                        <a:srgbClr val="2E2C22"/>
                      </a:solidFill>
                      <a:prstDash val="solid"/>
                      <a:round/>
                      <a:headEnd type="none" w="sm" len="sm"/>
                      <a:tailEnd type="none" w="sm" len="sm"/>
                    </a:lnB>
                    <a:solidFill>
                      <a:srgbClr val="2EC3C6"/>
                    </a:solidFill>
                  </a:tcPr>
                </a:tc>
                <a:tc>
                  <a:txBody>
                    <a:bodyPr/>
                    <a:lstStyle/>
                    <a:p>
                      <a:pPr marL="0" marR="0" lvl="0" indent="0" algn="l" rtl="0">
                        <a:lnSpc>
                          <a:spcPct val="100000"/>
                        </a:lnSpc>
                        <a:spcBef>
                          <a:spcPts val="0"/>
                        </a:spcBef>
                        <a:spcAft>
                          <a:spcPts val="0"/>
                        </a:spcAft>
                        <a:buClr>
                          <a:srgbClr val="FFFFFF"/>
                        </a:buClr>
                        <a:buSzPts val="4000"/>
                        <a:buFont typeface="Gill Sans"/>
                        <a:buNone/>
                      </a:pPr>
                      <a:r>
                        <a:rPr lang="en-US" sz="4000" b="1" u="none" strike="noStrike" cap="none" dirty="0">
                          <a:solidFill>
                            <a:srgbClr val="FFFFFF"/>
                          </a:solidFill>
                          <a:latin typeface="Gill Sans"/>
                          <a:ea typeface="Gill Sans"/>
                          <a:cs typeface="Gill Sans"/>
                          <a:sym typeface="Gill Sans"/>
                        </a:rPr>
                        <a:t>OUI/NON/PEUT-ÊTRE</a:t>
                      </a:r>
                      <a:endParaRPr dirty="0"/>
                    </a:p>
                  </a:txBody>
                  <a:tcPr marL="457200" marR="182875" marT="91450" marB="91450" anchor="ctr">
                    <a:lnL w="12700" cap="flat" cmpd="sng">
                      <a:solidFill>
                        <a:srgbClr val="2E2C22"/>
                      </a:solidFill>
                      <a:prstDash val="solid"/>
                      <a:round/>
                      <a:headEnd type="none" w="sm" len="sm"/>
                      <a:tailEnd type="none" w="sm" len="sm"/>
                    </a:lnL>
                    <a:lnR w="12700" cap="flat" cmpd="sng">
                      <a:solidFill>
                        <a:srgbClr val="2E2C22"/>
                      </a:solidFill>
                      <a:prstDash val="solid"/>
                      <a:round/>
                      <a:headEnd type="none" w="sm" len="sm"/>
                      <a:tailEnd type="none" w="sm" len="sm"/>
                    </a:lnR>
                    <a:lnT w="12700" cap="flat" cmpd="sng">
                      <a:solidFill>
                        <a:srgbClr val="2E2C22"/>
                      </a:solidFill>
                      <a:prstDash val="solid"/>
                      <a:round/>
                      <a:headEnd type="none" w="sm" len="sm"/>
                      <a:tailEnd type="none" w="sm" len="sm"/>
                    </a:lnT>
                    <a:lnB w="12700" cap="flat" cmpd="sng">
                      <a:solidFill>
                        <a:srgbClr val="2E2C22"/>
                      </a:solidFill>
                      <a:prstDash val="solid"/>
                      <a:round/>
                      <a:headEnd type="none" w="sm" len="sm"/>
                      <a:tailEnd type="none" w="sm" len="sm"/>
                    </a:lnB>
                    <a:solidFill>
                      <a:srgbClr val="2EC3C6"/>
                    </a:solidFill>
                  </a:tcPr>
                </a:tc>
                <a:tc>
                  <a:txBody>
                    <a:bodyPr/>
                    <a:lstStyle/>
                    <a:p>
                      <a:pPr marL="0" marR="0" lvl="0" indent="0" algn="l" rtl="0">
                        <a:lnSpc>
                          <a:spcPct val="100000"/>
                        </a:lnSpc>
                        <a:spcBef>
                          <a:spcPts val="0"/>
                        </a:spcBef>
                        <a:spcAft>
                          <a:spcPts val="0"/>
                        </a:spcAft>
                        <a:buClr>
                          <a:srgbClr val="FFFFFF"/>
                        </a:buClr>
                        <a:buSzPts val="4000"/>
                        <a:buFont typeface="Gill Sans"/>
                        <a:buNone/>
                      </a:pPr>
                      <a:r>
                        <a:rPr lang="en-US" sz="4000" b="1" u="none" strike="noStrike" cap="none" dirty="0">
                          <a:solidFill>
                            <a:srgbClr val="FFFFFF"/>
                          </a:solidFill>
                          <a:latin typeface="Gill Sans"/>
                          <a:ea typeface="Gill Sans"/>
                          <a:cs typeface="Gill Sans"/>
                          <a:sym typeface="Gill Sans"/>
                        </a:rPr>
                        <a:t>COMMENTAIRES/</a:t>
                      </a:r>
                      <a:endParaRPr dirty="0"/>
                    </a:p>
                    <a:p>
                      <a:pPr marL="0" marR="0" lvl="0" indent="0" algn="l" rtl="0">
                        <a:lnSpc>
                          <a:spcPct val="100000"/>
                        </a:lnSpc>
                        <a:spcBef>
                          <a:spcPts val="0"/>
                        </a:spcBef>
                        <a:spcAft>
                          <a:spcPts val="0"/>
                        </a:spcAft>
                        <a:buClr>
                          <a:srgbClr val="FFFFFF"/>
                        </a:buClr>
                        <a:buSzPts val="4000"/>
                        <a:buFont typeface="Gill Sans"/>
                        <a:buNone/>
                      </a:pPr>
                      <a:r>
                        <a:rPr lang="en-US" sz="4000" b="1" u="none" strike="noStrike" cap="none" dirty="0">
                          <a:solidFill>
                            <a:srgbClr val="FFFFFF"/>
                          </a:solidFill>
                          <a:latin typeface="Gill Sans"/>
                          <a:ea typeface="Gill Sans"/>
                          <a:cs typeface="Gill Sans"/>
                          <a:sym typeface="Gill Sans"/>
                        </a:rPr>
                        <a:t>PRÉOCCUPATIONS</a:t>
                      </a:r>
                      <a:endParaRPr dirty="0"/>
                    </a:p>
                  </a:txBody>
                  <a:tcPr marL="457200" marR="182875" marT="91450" marB="91450" anchor="ctr">
                    <a:lnL w="12700" cap="flat" cmpd="sng">
                      <a:solidFill>
                        <a:srgbClr val="2E2C22"/>
                      </a:solidFill>
                      <a:prstDash val="solid"/>
                      <a:round/>
                      <a:headEnd type="none" w="sm" len="sm"/>
                      <a:tailEnd type="none" w="sm" len="sm"/>
                    </a:lnL>
                    <a:lnR w="12700" cap="flat" cmpd="sng">
                      <a:solidFill>
                        <a:srgbClr val="2E2C22"/>
                      </a:solidFill>
                      <a:prstDash val="solid"/>
                      <a:round/>
                      <a:headEnd type="none" w="sm" len="sm"/>
                      <a:tailEnd type="none" w="sm" len="sm"/>
                    </a:lnR>
                    <a:lnT w="12700" cap="flat" cmpd="sng">
                      <a:solidFill>
                        <a:srgbClr val="2E2C22"/>
                      </a:solidFill>
                      <a:prstDash val="solid"/>
                      <a:round/>
                      <a:headEnd type="none" w="sm" len="sm"/>
                      <a:tailEnd type="none" w="sm" len="sm"/>
                    </a:lnT>
                    <a:lnB w="12700" cap="flat" cmpd="sng">
                      <a:solidFill>
                        <a:srgbClr val="2E2C22"/>
                      </a:solidFill>
                      <a:prstDash val="solid"/>
                      <a:round/>
                      <a:headEnd type="none" w="sm" len="sm"/>
                      <a:tailEnd type="none" w="sm" len="sm"/>
                    </a:lnB>
                    <a:solidFill>
                      <a:srgbClr val="2EC3C6"/>
                    </a:solidFill>
                  </a:tcPr>
                </a:tc>
                <a:extLst>
                  <a:ext uri="{0D108BD9-81ED-4DB2-BD59-A6C34878D82A}">
                    <a16:rowId xmlns:a16="http://schemas.microsoft.com/office/drawing/2014/main" val="10000"/>
                  </a:ext>
                </a:extLst>
              </a:tr>
              <a:tr h="3142525">
                <a:tc>
                  <a:txBody>
                    <a:bodyPr/>
                    <a:lstStyle/>
                    <a:p>
                      <a:pPr marL="0" marR="0" lvl="0" indent="0" algn="l" rtl="0">
                        <a:lnSpc>
                          <a:spcPct val="100000"/>
                        </a:lnSpc>
                        <a:spcBef>
                          <a:spcPts val="0"/>
                        </a:spcBef>
                        <a:spcAft>
                          <a:spcPts val="0"/>
                        </a:spcAft>
                        <a:buClr>
                          <a:srgbClr val="2E2C22"/>
                        </a:buClr>
                        <a:buSzPts val="3600"/>
                        <a:buFont typeface="Gill Sans"/>
                        <a:buNone/>
                      </a:pPr>
                      <a:r>
                        <a:rPr lang="en-US" sz="3600" b="1" u="none" strike="noStrike" cap="none" dirty="0">
                          <a:solidFill>
                            <a:srgbClr val="2E2C22"/>
                          </a:solidFill>
                          <a:latin typeface="Gill Sans"/>
                          <a:ea typeface="Gill Sans"/>
                          <a:cs typeface="Gill Sans"/>
                          <a:sym typeface="Gill Sans"/>
                        </a:rPr>
                        <a:t>Pertinence et avantage relatif</a:t>
                      </a:r>
                      <a:endParaRPr dirty="0"/>
                    </a:p>
                    <a:p>
                      <a:pPr marL="342900" marR="0" lvl="0" indent="-342900" algn="l" rtl="0">
                        <a:lnSpc>
                          <a:spcPct val="100000"/>
                        </a:lnSpc>
                        <a:spcBef>
                          <a:spcPts val="0"/>
                        </a:spcBef>
                        <a:spcAft>
                          <a:spcPts val="0"/>
                        </a:spcAft>
                        <a:buClr>
                          <a:srgbClr val="2E2C22"/>
                        </a:buClr>
                        <a:buSzPts val="3600"/>
                        <a:buFont typeface="Arial"/>
                        <a:buChar char="•"/>
                      </a:pPr>
                      <a:r>
                        <a:rPr lang="en-US" sz="3600" b="0" u="none" strike="noStrike" cap="none" dirty="0">
                          <a:solidFill>
                            <a:srgbClr val="2E2C22"/>
                          </a:solidFill>
                          <a:latin typeface="Gill Sans"/>
                          <a:ea typeface="Gill Sans"/>
                          <a:cs typeface="Gill Sans"/>
                          <a:sym typeface="Gill Sans"/>
                        </a:rPr>
                        <a:t>Répond aux problèmes perçus ?</a:t>
                      </a:r>
                      <a:endParaRPr dirty="0"/>
                    </a:p>
                    <a:p>
                      <a:pPr marL="342900" marR="0" lvl="0" indent="-342900" algn="l" rtl="0">
                        <a:lnSpc>
                          <a:spcPct val="100000"/>
                        </a:lnSpc>
                        <a:spcBef>
                          <a:spcPts val="0"/>
                        </a:spcBef>
                        <a:spcAft>
                          <a:spcPts val="0"/>
                        </a:spcAft>
                        <a:buClr>
                          <a:srgbClr val="2E2C22"/>
                        </a:buClr>
                        <a:buSzPts val="3600"/>
                        <a:buFont typeface="Arial"/>
                        <a:buChar char="•"/>
                      </a:pPr>
                      <a:r>
                        <a:rPr lang="en-US" sz="3600" b="0" u="none" strike="noStrike" cap="none" dirty="0">
                          <a:solidFill>
                            <a:srgbClr val="2E2C22"/>
                          </a:solidFill>
                          <a:latin typeface="Gill Sans"/>
                          <a:ea typeface="Gill Sans"/>
                          <a:cs typeface="Gill Sans"/>
                          <a:sym typeface="Gill Sans"/>
                        </a:rPr>
                        <a:t>Tient compte de la communauté, de la culture, du genre et d'autres facteurs sociaux ? </a:t>
                      </a:r>
                      <a:endParaRPr dirty="0"/>
                    </a:p>
                    <a:p>
                      <a:pPr marL="342900" marR="0" lvl="0" indent="-342900" algn="l" rtl="0">
                        <a:lnSpc>
                          <a:spcPct val="100000"/>
                        </a:lnSpc>
                        <a:spcBef>
                          <a:spcPts val="0"/>
                        </a:spcBef>
                        <a:spcAft>
                          <a:spcPts val="0"/>
                        </a:spcAft>
                        <a:buClr>
                          <a:srgbClr val="2E2C22"/>
                        </a:buClr>
                        <a:buSzPts val="3600"/>
                        <a:buFont typeface="Arial"/>
                        <a:buChar char="•"/>
                      </a:pPr>
                      <a:r>
                        <a:rPr lang="en-US" sz="3600" b="0" u="none" strike="noStrike" cap="none" dirty="0">
                          <a:solidFill>
                            <a:srgbClr val="2E2C22"/>
                          </a:solidFill>
                          <a:latin typeface="Gill Sans"/>
                          <a:ea typeface="Gill Sans"/>
                          <a:cs typeface="Gill Sans"/>
                          <a:sym typeface="Gill Sans"/>
                        </a:rPr>
                        <a:t>Testé et démontré comme étant efficace ?</a:t>
                      </a:r>
                      <a:endParaRPr sz="3600" u="none" strike="noStrike" cap="none" dirty="0">
                        <a:solidFill>
                          <a:srgbClr val="2E2C22"/>
                        </a:solidFill>
                        <a:latin typeface="Gill Sans"/>
                        <a:ea typeface="Gill Sans"/>
                        <a:cs typeface="Gill Sans"/>
                        <a:sym typeface="Gill Sans"/>
                      </a:endParaRPr>
                    </a:p>
                  </a:txBody>
                  <a:tcPr marL="457200" marR="182875" marT="91450" marB="91450" anchor="ctr">
                    <a:lnL w="12700" cap="flat" cmpd="sng">
                      <a:solidFill>
                        <a:srgbClr val="2E2C22"/>
                      </a:solidFill>
                      <a:prstDash val="solid"/>
                      <a:round/>
                      <a:headEnd type="none" w="sm" len="sm"/>
                      <a:tailEnd type="none" w="sm" len="sm"/>
                    </a:lnL>
                    <a:lnR w="12700" cap="flat" cmpd="sng">
                      <a:solidFill>
                        <a:srgbClr val="2E2C22"/>
                      </a:solidFill>
                      <a:prstDash val="solid"/>
                      <a:round/>
                      <a:headEnd type="none" w="sm" len="sm"/>
                      <a:tailEnd type="none" w="sm" len="sm"/>
                    </a:lnR>
                    <a:lnT w="12700" cap="flat" cmpd="sng">
                      <a:solidFill>
                        <a:srgbClr val="2E2C22"/>
                      </a:solidFill>
                      <a:prstDash val="solid"/>
                      <a:round/>
                      <a:headEnd type="none" w="sm" len="sm"/>
                      <a:tailEnd type="none" w="sm" len="sm"/>
                    </a:lnT>
                    <a:lnB w="12700" cap="flat" cmpd="sng">
                      <a:solidFill>
                        <a:srgbClr val="2E2C22"/>
                      </a:solidFill>
                      <a:prstDash val="solid"/>
                      <a:round/>
                      <a:headEnd type="none" w="sm" len="sm"/>
                      <a:tailEnd type="none" w="sm" len="sm"/>
                    </a:lnB>
                    <a:solidFill>
                      <a:srgbClr val="FDFCFE"/>
                    </a:solidFill>
                  </a:tcPr>
                </a:tc>
                <a:tc>
                  <a:txBody>
                    <a:bodyPr/>
                    <a:lstStyle/>
                    <a:p>
                      <a:pPr marL="0" marR="0" lvl="0" indent="0" algn="l" rtl="0">
                        <a:lnSpc>
                          <a:spcPct val="100000"/>
                        </a:lnSpc>
                        <a:spcBef>
                          <a:spcPts val="0"/>
                        </a:spcBef>
                        <a:spcAft>
                          <a:spcPts val="0"/>
                        </a:spcAft>
                        <a:buClr>
                          <a:schemeClr val="lt1"/>
                        </a:buClr>
                        <a:buSzPts val="4400"/>
                        <a:buFont typeface="Gill Sans"/>
                        <a:buNone/>
                      </a:pPr>
                      <a:endParaRPr sz="4400" u="none" strike="noStrike" cap="none" dirty="0">
                        <a:solidFill>
                          <a:srgbClr val="393941"/>
                        </a:solidFill>
                        <a:latin typeface="Gill Sans"/>
                        <a:ea typeface="Gill Sans"/>
                        <a:cs typeface="Gill Sans"/>
                        <a:sym typeface="Gill Sans"/>
                      </a:endParaRPr>
                    </a:p>
                  </a:txBody>
                  <a:tcPr marL="457200" marR="182875" marT="91450" marB="91450" anchor="ctr">
                    <a:lnL w="12700" cap="flat" cmpd="sng">
                      <a:solidFill>
                        <a:srgbClr val="2E2C22"/>
                      </a:solidFill>
                      <a:prstDash val="solid"/>
                      <a:round/>
                      <a:headEnd type="none" w="sm" len="sm"/>
                      <a:tailEnd type="none" w="sm" len="sm"/>
                    </a:lnL>
                    <a:lnR w="12700" cap="flat" cmpd="sng">
                      <a:solidFill>
                        <a:srgbClr val="2E2C22"/>
                      </a:solidFill>
                      <a:prstDash val="solid"/>
                      <a:round/>
                      <a:headEnd type="none" w="sm" len="sm"/>
                      <a:tailEnd type="none" w="sm" len="sm"/>
                    </a:lnR>
                    <a:lnT w="12700" cap="flat" cmpd="sng">
                      <a:solidFill>
                        <a:srgbClr val="2E2C22"/>
                      </a:solidFill>
                      <a:prstDash val="solid"/>
                      <a:round/>
                      <a:headEnd type="none" w="sm" len="sm"/>
                      <a:tailEnd type="none" w="sm" len="sm"/>
                    </a:lnT>
                    <a:lnB w="12700" cap="flat" cmpd="sng">
                      <a:solidFill>
                        <a:srgbClr val="2E2C22"/>
                      </a:solidFill>
                      <a:prstDash val="solid"/>
                      <a:round/>
                      <a:headEnd type="none" w="sm" len="sm"/>
                      <a:tailEnd type="none" w="sm" len="sm"/>
                    </a:lnB>
                    <a:solidFill>
                      <a:srgbClr val="FDFCFE"/>
                    </a:solidFill>
                  </a:tcPr>
                </a:tc>
                <a:tc>
                  <a:txBody>
                    <a:bodyPr/>
                    <a:lstStyle/>
                    <a:p>
                      <a:pPr marL="0" marR="0" lvl="0" indent="0" algn="l" rtl="0">
                        <a:lnSpc>
                          <a:spcPct val="100000"/>
                        </a:lnSpc>
                        <a:spcBef>
                          <a:spcPts val="0"/>
                        </a:spcBef>
                        <a:spcAft>
                          <a:spcPts val="0"/>
                        </a:spcAft>
                        <a:buClr>
                          <a:schemeClr val="lt1"/>
                        </a:buClr>
                        <a:buSzPts val="4400"/>
                        <a:buFont typeface="Gill Sans"/>
                        <a:buNone/>
                      </a:pPr>
                      <a:endParaRPr sz="4400" u="none" strike="noStrike" cap="none" dirty="0">
                        <a:solidFill>
                          <a:srgbClr val="393941"/>
                        </a:solidFill>
                        <a:latin typeface="Gill Sans"/>
                        <a:ea typeface="Gill Sans"/>
                        <a:cs typeface="Gill Sans"/>
                        <a:sym typeface="Gill Sans"/>
                      </a:endParaRPr>
                    </a:p>
                  </a:txBody>
                  <a:tcPr marL="457200" marR="182875" marT="91450" marB="91450" anchor="ctr">
                    <a:lnL w="12700" cap="flat" cmpd="sng">
                      <a:solidFill>
                        <a:srgbClr val="2E2C22"/>
                      </a:solidFill>
                      <a:prstDash val="solid"/>
                      <a:round/>
                      <a:headEnd type="none" w="sm" len="sm"/>
                      <a:tailEnd type="none" w="sm" len="sm"/>
                    </a:lnL>
                    <a:lnR w="12700" cap="flat" cmpd="sng">
                      <a:solidFill>
                        <a:srgbClr val="2E2C22"/>
                      </a:solidFill>
                      <a:prstDash val="solid"/>
                      <a:round/>
                      <a:headEnd type="none" w="sm" len="sm"/>
                      <a:tailEnd type="none" w="sm" len="sm"/>
                    </a:lnR>
                    <a:lnT w="12700" cap="flat" cmpd="sng">
                      <a:solidFill>
                        <a:srgbClr val="2E2C22"/>
                      </a:solidFill>
                      <a:prstDash val="solid"/>
                      <a:round/>
                      <a:headEnd type="none" w="sm" len="sm"/>
                      <a:tailEnd type="none" w="sm" len="sm"/>
                    </a:lnT>
                    <a:lnB w="12700" cap="flat" cmpd="sng">
                      <a:solidFill>
                        <a:srgbClr val="2E2C22"/>
                      </a:solidFill>
                      <a:prstDash val="solid"/>
                      <a:round/>
                      <a:headEnd type="none" w="sm" len="sm"/>
                      <a:tailEnd type="none" w="sm" len="sm"/>
                    </a:lnB>
                    <a:solidFill>
                      <a:srgbClr val="FDFCFE"/>
                    </a:solidFill>
                  </a:tcPr>
                </a:tc>
                <a:extLst>
                  <a:ext uri="{0D108BD9-81ED-4DB2-BD59-A6C34878D82A}">
                    <a16:rowId xmlns:a16="http://schemas.microsoft.com/office/drawing/2014/main" val="10001"/>
                  </a:ext>
                </a:extLst>
              </a:tr>
              <a:tr h="2844100">
                <a:tc>
                  <a:txBody>
                    <a:bodyPr/>
                    <a:lstStyle/>
                    <a:p>
                      <a:pPr marL="0" marR="0" lvl="0" indent="0" algn="l" rtl="0">
                        <a:lnSpc>
                          <a:spcPct val="100000"/>
                        </a:lnSpc>
                        <a:spcBef>
                          <a:spcPts val="0"/>
                        </a:spcBef>
                        <a:spcAft>
                          <a:spcPts val="0"/>
                        </a:spcAft>
                        <a:buClr>
                          <a:srgbClr val="2E2C22"/>
                        </a:buClr>
                        <a:buSzPts val="3600"/>
                        <a:buFont typeface="Gill Sans"/>
                        <a:buNone/>
                      </a:pPr>
                      <a:r>
                        <a:rPr lang="en-US" sz="3600" b="1" u="none" strike="noStrike" cap="none" dirty="0">
                          <a:solidFill>
                            <a:srgbClr val="2E2C22"/>
                          </a:solidFill>
                          <a:latin typeface="Gill Sans"/>
                          <a:ea typeface="Gill Sans"/>
                          <a:cs typeface="Gill Sans"/>
                          <a:sym typeface="Gill Sans"/>
                        </a:rPr>
                        <a:t>Facilité d'utilisation par d'autres organisations/programmes</a:t>
                      </a:r>
                      <a:endParaRPr sz="3600" b="1" u="none" strike="noStrike" cap="none" dirty="0">
                        <a:solidFill>
                          <a:srgbClr val="2E2C22"/>
                        </a:solidFill>
                        <a:latin typeface="Gill Sans"/>
                        <a:ea typeface="Gill Sans"/>
                        <a:cs typeface="Gill Sans"/>
                        <a:sym typeface="Gill Sans"/>
                      </a:endParaRPr>
                    </a:p>
                    <a:p>
                      <a:pPr marL="342900" marR="0" lvl="0" indent="-342900" algn="l" rtl="0">
                        <a:lnSpc>
                          <a:spcPct val="100000"/>
                        </a:lnSpc>
                        <a:spcBef>
                          <a:spcPts val="0"/>
                        </a:spcBef>
                        <a:spcAft>
                          <a:spcPts val="0"/>
                        </a:spcAft>
                        <a:buClr>
                          <a:srgbClr val="2E2C22"/>
                        </a:buClr>
                        <a:buSzPts val="3600"/>
                        <a:buFont typeface="Arial"/>
                        <a:buChar char="•"/>
                      </a:pPr>
                      <a:r>
                        <a:rPr lang="en-US" sz="3600" u="none" strike="noStrike" cap="none" dirty="0">
                          <a:solidFill>
                            <a:srgbClr val="2E2C22"/>
                          </a:solidFill>
                          <a:latin typeface="Gill Sans"/>
                          <a:ea typeface="Gill Sans"/>
                          <a:cs typeface="Gill Sans"/>
                          <a:sym typeface="Gill Sans"/>
                        </a:rPr>
                        <a:t>Simple à utiliser ?</a:t>
                      </a:r>
                      <a:endParaRPr dirty="0"/>
                    </a:p>
                    <a:p>
                      <a:pPr marL="342900" marR="0" lvl="0" indent="-342900" algn="l" rtl="0">
                        <a:lnSpc>
                          <a:spcPct val="100000"/>
                        </a:lnSpc>
                        <a:spcBef>
                          <a:spcPts val="0"/>
                        </a:spcBef>
                        <a:spcAft>
                          <a:spcPts val="0"/>
                        </a:spcAft>
                        <a:buClr>
                          <a:srgbClr val="2E2C22"/>
                        </a:buClr>
                        <a:buSzPts val="3600"/>
                        <a:buFont typeface="Arial"/>
                        <a:buChar char="•"/>
                      </a:pPr>
                      <a:r>
                        <a:rPr lang="en-US" sz="3600" u="none" strike="noStrike" cap="none" dirty="0">
                          <a:solidFill>
                            <a:srgbClr val="2E2C22"/>
                          </a:solidFill>
                          <a:latin typeface="Gill Sans"/>
                          <a:ea typeface="Gill Sans"/>
                          <a:cs typeface="Gill Sans"/>
                          <a:sym typeface="Gill Sans"/>
                        </a:rPr>
                        <a:t>Facile à intégrer dans les programmes existants ?</a:t>
                      </a:r>
                      <a:endParaRPr dirty="0"/>
                    </a:p>
                    <a:p>
                      <a:pPr marL="342900" marR="0" lvl="0" indent="-342900" algn="l" rtl="0">
                        <a:lnSpc>
                          <a:spcPct val="100000"/>
                        </a:lnSpc>
                        <a:spcBef>
                          <a:spcPts val="0"/>
                        </a:spcBef>
                        <a:spcAft>
                          <a:spcPts val="0"/>
                        </a:spcAft>
                        <a:buClr>
                          <a:srgbClr val="2E2C22"/>
                        </a:buClr>
                        <a:buSzPts val="3600"/>
                        <a:buFont typeface="Arial"/>
                        <a:buChar char="•"/>
                      </a:pPr>
                      <a:r>
                        <a:rPr lang="en-US" sz="3600" u="none" strike="noStrike" cap="none" dirty="0">
                          <a:solidFill>
                            <a:srgbClr val="2E2C22"/>
                          </a:solidFill>
                          <a:latin typeface="Gill Sans"/>
                          <a:ea typeface="Gill Sans"/>
                          <a:cs typeface="Gill Sans"/>
                          <a:sym typeface="Gill Sans"/>
                        </a:rPr>
                        <a:t>Coût raisonnable de mise en œuvre (humain, matériel, financier) </a:t>
                      </a:r>
                      <a:r>
                        <a:rPr lang="en-US" sz="3600" u="none" strike="noStrike" cap="none" dirty="0">
                          <a:solidFill>
                            <a:srgbClr val="2E2C22"/>
                          </a:solidFill>
                        </a:rPr>
                        <a:t>?</a:t>
                      </a:r>
                      <a:endParaRPr dirty="0"/>
                    </a:p>
                  </a:txBody>
                  <a:tcPr marL="457200" marR="182875" marT="91450" marB="91450" anchor="ctr">
                    <a:lnL w="12700" cap="flat" cmpd="sng">
                      <a:solidFill>
                        <a:srgbClr val="2E2C22"/>
                      </a:solidFill>
                      <a:prstDash val="solid"/>
                      <a:round/>
                      <a:headEnd type="none" w="sm" len="sm"/>
                      <a:tailEnd type="none" w="sm" len="sm"/>
                    </a:lnL>
                    <a:lnR w="12700" cap="flat" cmpd="sng">
                      <a:solidFill>
                        <a:srgbClr val="2E2C22"/>
                      </a:solidFill>
                      <a:prstDash val="solid"/>
                      <a:round/>
                      <a:headEnd type="none" w="sm" len="sm"/>
                      <a:tailEnd type="none" w="sm" len="sm"/>
                    </a:lnR>
                    <a:lnT w="12700" cap="flat" cmpd="sng">
                      <a:solidFill>
                        <a:srgbClr val="2E2C22"/>
                      </a:solidFill>
                      <a:prstDash val="solid"/>
                      <a:round/>
                      <a:headEnd type="none" w="sm" len="sm"/>
                      <a:tailEnd type="none" w="sm" len="sm"/>
                    </a:lnT>
                    <a:lnB w="12700" cap="flat" cmpd="sng">
                      <a:solidFill>
                        <a:srgbClr val="2E2C22"/>
                      </a:solidFill>
                      <a:prstDash val="solid"/>
                      <a:round/>
                      <a:headEnd type="none" w="sm" len="sm"/>
                      <a:tailEnd type="none" w="sm" len="sm"/>
                    </a:lnB>
                    <a:solidFill>
                      <a:srgbClr val="FDFCFE"/>
                    </a:solidFill>
                  </a:tcPr>
                </a:tc>
                <a:tc>
                  <a:txBody>
                    <a:bodyPr/>
                    <a:lstStyle/>
                    <a:p>
                      <a:pPr marL="0" marR="0" lvl="0" indent="0" algn="l" rtl="0">
                        <a:lnSpc>
                          <a:spcPct val="100000"/>
                        </a:lnSpc>
                        <a:spcBef>
                          <a:spcPts val="0"/>
                        </a:spcBef>
                        <a:spcAft>
                          <a:spcPts val="0"/>
                        </a:spcAft>
                        <a:buClr>
                          <a:schemeClr val="lt1"/>
                        </a:buClr>
                        <a:buSzPts val="4400"/>
                        <a:buFont typeface="Gill Sans"/>
                        <a:buNone/>
                      </a:pPr>
                      <a:endParaRPr sz="4400" u="none" strike="noStrike" cap="none" dirty="0">
                        <a:solidFill>
                          <a:srgbClr val="393941"/>
                        </a:solidFill>
                        <a:latin typeface="Gill Sans"/>
                        <a:ea typeface="Gill Sans"/>
                        <a:cs typeface="Gill Sans"/>
                        <a:sym typeface="Gill Sans"/>
                      </a:endParaRPr>
                    </a:p>
                  </a:txBody>
                  <a:tcPr marL="457200" marR="182875" marT="91450" marB="91450" anchor="ctr">
                    <a:lnL w="12700" cap="flat" cmpd="sng">
                      <a:solidFill>
                        <a:srgbClr val="2E2C22"/>
                      </a:solidFill>
                      <a:prstDash val="solid"/>
                      <a:round/>
                      <a:headEnd type="none" w="sm" len="sm"/>
                      <a:tailEnd type="none" w="sm" len="sm"/>
                    </a:lnL>
                    <a:lnR w="12700" cap="flat" cmpd="sng">
                      <a:solidFill>
                        <a:srgbClr val="2E2C22"/>
                      </a:solidFill>
                      <a:prstDash val="solid"/>
                      <a:round/>
                      <a:headEnd type="none" w="sm" len="sm"/>
                      <a:tailEnd type="none" w="sm" len="sm"/>
                    </a:lnR>
                    <a:lnT w="12700" cap="flat" cmpd="sng">
                      <a:solidFill>
                        <a:srgbClr val="2E2C22"/>
                      </a:solidFill>
                      <a:prstDash val="solid"/>
                      <a:round/>
                      <a:headEnd type="none" w="sm" len="sm"/>
                      <a:tailEnd type="none" w="sm" len="sm"/>
                    </a:lnT>
                    <a:lnB w="12700" cap="flat" cmpd="sng">
                      <a:solidFill>
                        <a:srgbClr val="2E2C22"/>
                      </a:solidFill>
                      <a:prstDash val="solid"/>
                      <a:round/>
                      <a:headEnd type="none" w="sm" len="sm"/>
                      <a:tailEnd type="none" w="sm" len="sm"/>
                    </a:lnB>
                    <a:solidFill>
                      <a:srgbClr val="FDFCFE"/>
                    </a:solidFill>
                  </a:tcPr>
                </a:tc>
                <a:tc>
                  <a:txBody>
                    <a:bodyPr/>
                    <a:lstStyle/>
                    <a:p>
                      <a:pPr marL="0" marR="0" lvl="0" indent="0" algn="l" rtl="0">
                        <a:lnSpc>
                          <a:spcPct val="100000"/>
                        </a:lnSpc>
                        <a:spcBef>
                          <a:spcPts val="0"/>
                        </a:spcBef>
                        <a:spcAft>
                          <a:spcPts val="0"/>
                        </a:spcAft>
                        <a:buClr>
                          <a:schemeClr val="lt1"/>
                        </a:buClr>
                        <a:buSzPts val="4400"/>
                        <a:buFont typeface="Gill Sans"/>
                        <a:buNone/>
                      </a:pPr>
                      <a:endParaRPr sz="4400" u="none" strike="noStrike" cap="none" dirty="0">
                        <a:solidFill>
                          <a:srgbClr val="393941"/>
                        </a:solidFill>
                        <a:latin typeface="Gill Sans"/>
                        <a:ea typeface="Gill Sans"/>
                        <a:cs typeface="Gill Sans"/>
                        <a:sym typeface="Gill Sans"/>
                      </a:endParaRPr>
                    </a:p>
                  </a:txBody>
                  <a:tcPr marL="457200" marR="182875" marT="91450" marB="91450" anchor="ctr">
                    <a:lnL w="12700" cap="flat" cmpd="sng">
                      <a:solidFill>
                        <a:srgbClr val="2E2C22"/>
                      </a:solidFill>
                      <a:prstDash val="solid"/>
                      <a:round/>
                      <a:headEnd type="none" w="sm" len="sm"/>
                      <a:tailEnd type="none" w="sm" len="sm"/>
                    </a:lnL>
                    <a:lnR w="12700" cap="flat" cmpd="sng">
                      <a:solidFill>
                        <a:srgbClr val="2E2C22"/>
                      </a:solidFill>
                      <a:prstDash val="solid"/>
                      <a:round/>
                      <a:headEnd type="none" w="sm" len="sm"/>
                      <a:tailEnd type="none" w="sm" len="sm"/>
                    </a:lnR>
                    <a:lnT w="12700" cap="flat" cmpd="sng">
                      <a:solidFill>
                        <a:srgbClr val="2E2C22"/>
                      </a:solidFill>
                      <a:prstDash val="solid"/>
                      <a:round/>
                      <a:headEnd type="none" w="sm" len="sm"/>
                      <a:tailEnd type="none" w="sm" len="sm"/>
                    </a:lnT>
                    <a:lnB w="12700" cap="flat" cmpd="sng">
                      <a:solidFill>
                        <a:srgbClr val="2E2C22"/>
                      </a:solidFill>
                      <a:prstDash val="solid"/>
                      <a:round/>
                      <a:headEnd type="none" w="sm" len="sm"/>
                      <a:tailEnd type="none" w="sm" len="sm"/>
                    </a:lnB>
                    <a:solidFill>
                      <a:srgbClr val="FDFCFE"/>
                    </a:solidFill>
                  </a:tcPr>
                </a:tc>
                <a:extLst>
                  <a:ext uri="{0D108BD9-81ED-4DB2-BD59-A6C34878D82A}">
                    <a16:rowId xmlns:a16="http://schemas.microsoft.com/office/drawing/2014/main" val="10002"/>
                  </a:ext>
                </a:extLst>
              </a:tr>
              <a:tr h="2796150">
                <a:tc>
                  <a:txBody>
                    <a:bodyPr/>
                    <a:lstStyle/>
                    <a:p>
                      <a:pPr marL="0" marR="0" lvl="0" indent="0" algn="l" rtl="0">
                        <a:lnSpc>
                          <a:spcPct val="100000"/>
                        </a:lnSpc>
                        <a:spcBef>
                          <a:spcPts val="0"/>
                        </a:spcBef>
                        <a:spcAft>
                          <a:spcPts val="0"/>
                        </a:spcAft>
                        <a:buClr>
                          <a:srgbClr val="2E2C22"/>
                        </a:buClr>
                        <a:buSzPts val="3600"/>
                        <a:buFont typeface="Gill Sans"/>
                        <a:buNone/>
                      </a:pPr>
                      <a:r>
                        <a:rPr lang="en-US" sz="3600" b="1" u="none" strike="noStrike" cap="none" dirty="0">
                          <a:solidFill>
                            <a:srgbClr val="2E2C22"/>
                          </a:solidFill>
                          <a:latin typeface="Gill Sans"/>
                          <a:ea typeface="Gill Sans"/>
                          <a:cs typeface="Gill Sans"/>
                          <a:sym typeface="Gill Sans"/>
                        </a:rPr>
                        <a:t>Compatibilité avec la nouvelle organisation utilisatrice</a:t>
                      </a:r>
                      <a:endParaRPr sz="3600" b="1" u="none" strike="noStrike" cap="none" dirty="0">
                        <a:solidFill>
                          <a:srgbClr val="2E2C22"/>
                        </a:solidFill>
                        <a:latin typeface="Gill Sans"/>
                        <a:ea typeface="Gill Sans"/>
                        <a:cs typeface="Gill Sans"/>
                        <a:sym typeface="Gill Sans"/>
                      </a:endParaRPr>
                    </a:p>
                    <a:p>
                      <a:pPr marL="342900" marR="0" lvl="0" indent="-342900" algn="l" rtl="0">
                        <a:lnSpc>
                          <a:spcPct val="100000"/>
                        </a:lnSpc>
                        <a:spcBef>
                          <a:spcPts val="0"/>
                        </a:spcBef>
                        <a:spcAft>
                          <a:spcPts val="0"/>
                        </a:spcAft>
                        <a:buClr>
                          <a:srgbClr val="2E2C22"/>
                        </a:buClr>
                        <a:buSzPts val="3600"/>
                        <a:buFont typeface="Arial"/>
                        <a:buChar char="•"/>
                      </a:pPr>
                      <a:r>
                        <a:rPr lang="en-US" sz="3600" u="none" strike="noStrike" cap="none" dirty="0">
                          <a:solidFill>
                            <a:srgbClr val="2E2C22"/>
                          </a:solidFill>
                        </a:rPr>
                        <a:t>S'aligne sur les objectifs de développement de la nouvelle organisation ?</a:t>
                      </a:r>
                      <a:endParaRPr dirty="0"/>
                    </a:p>
                    <a:p>
                      <a:pPr marL="342900" marR="0" lvl="0" indent="-342900" algn="l" rtl="0">
                        <a:lnSpc>
                          <a:spcPct val="100000"/>
                        </a:lnSpc>
                        <a:spcBef>
                          <a:spcPts val="0"/>
                        </a:spcBef>
                        <a:spcAft>
                          <a:spcPts val="0"/>
                        </a:spcAft>
                        <a:buClr>
                          <a:srgbClr val="2E2C22"/>
                        </a:buClr>
                        <a:buSzPts val="3600"/>
                        <a:buFont typeface="Arial"/>
                        <a:buChar char="•"/>
                      </a:pPr>
                      <a:r>
                        <a:rPr lang="en-US" sz="3600" u="none" strike="noStrike" cap="none" dirty="0">
                          <a:solidFill>
                            <a:srgbClr val="2E2C22"/>
                          </a:solidFill>
                        </a:rPr>
                        <a:t>Alignement sur ses valeurs organisationnelles ?</a:t>
                      </a:r>
                      <a:endParaRPr dirty="0"/>
                    </a:p>
                    <a:p>
                      <a:pPr marL="342900" marR="0" lvl="0" indent="-342900" algn="l" rtl="0">
                        <a:lnSpc>
                          <a:spcPct val="100000"/>
                        </a:lnSpc>
                        <a:spcBef>
                          <a:spcPts val="0"/>
                        </a:spcBef>
                        <a:spcAft>
                          <a:spcPts val="0"/>
                        </a:spcAft>
                        <a:buClr>
                          <a:srgbClr val="2E2C22"/>
                        </a:buClr>
                        <a:buSzPts val="3600"/>
                        <a:buFont typeface="Arial"/>
                        <a:buChar char="•"/>
                      </a:pPr>
                      <a:r>
                        <a:rPr lang="en-US" sz="3600" u="none" strike="noStrike" cap="none" dirty="0">
                          <a:solidFill>
                            <a:srgbClr val="2E2C22"/>
                          </a:solidFill>
                        </a:rPr>
                        <a:t>Capacité suffisante pour absorber les nouvelles activités </a:t>
                      </a:r>
                      <a:r>
                        <a:rPr lang="en-US" sz="3600" b="0" u="none" strike="noStrike" cap="none" dirty="0">
                          <a:solidFill>
                            <a:srgbClr val="2E2C22"/>
                          </a:solidFill>
                          <a:latin typeface="Gill Sans"/>
                          <a:ea typeface="Gill Sans"/>
                          <a:cs typeface="Gill Sans"/>
                          <a:sym typeface="Gill Sans"/>
                        </a:rPr>
                        <a:t>?</a:t>
                      </a:r>
                      <a:endParaRPr dirty="0"/>
                    </a:p>
                  </a:txBody>
                  <a:tcPr marL="457200" marR="182875" marT="91450" marB="91450" anchor="ctr">
                    <a:lnL w="12700" cap="flat" cmpd="sng">
                      <a:solidFill>
                        <a:srgbClr val="2E2C22"/>
                      </a:solidFill>
                      <a:prstDash val="solid"/>
                      <a:round/>
                      <a:headEnd type="none" w="sm" len="sm"/>
                      <a:tailEnd type="none" w="sm" len="sm"/>
                    </a:lnL>
                    <a:lnR w="12700" cap="flat" cmpd="sng">
                      <a:solidFill>
                        <a:srgbClr val="2E2C22"/>
                      </a:solidFill>
                      <a:prstDash val="solid"/>
                      <a:round/>
                      <a:headEnd type="none" w="sm" len="sm"/>
                      <a:tailEnd type="none" w="sm" len="sm"/>
                    </a:lnR>
                    <a:lnT w="12700" cap="flat" cmpd="sng">
                      <a:solidFill>
                        <a:srgbClr val="2E2C22"/>
                      </a:solidFill>
                      <a:prstDash val="solid"/>
                      <a:round/>
                      <a:headEnd type="none" w="sm" len="sm"/>
                      <a:tailEnd type="none" w="sm" len="sm"/>
                    </a:lnT>
                    <a:lnB w="12700" cap="flat" cmpd="sng">
                      <a:solidFill>
                        <a:srgbClr val="2E2C22"/>
                      </a:solidFill>
                      <a:prstDash val="solid"/>
                      <a:round/>
                      <a:headEnd type="none" w="sm" len="sm"/>
                      <a:tailEnd type="none" w="sm" len="sm"/>
                    </a:lnB>
                    <a:solidFill>
                      <a:srgbClr val="FDFCFE"/>
                    </a:solidFill>
                  </a:tcPr>
                </a:tc>
                <a:tc>
                  <a:txBody>
                    <a:bodyPr/>
                    <a:lstStyle/>
                    <a:p>
                      <a:pPr marL="0" marR="0" lvl="0" indent="0" algn="l" rtl="0">
                        <a:lnSpc>
                          <a:spcPct val="100000"/>
                        </a:lnSpc>
                        <a:spcBef>
                          <a:spcPts val="0"/>
                        </a:spcBef>
                        <a:spcAft>
                          <a:spcPts val="0"/>
                        </a:spcAft>
                        <a:buClr>
                          <a:schemeClr val="lt1"/>
                        </a:buClr>
                        <a:buSzPts val="4400"/>
                        <a:buFont typeface="Gill Sans"/>
                        <a:buNone/>
                      </a:pPr>
                      <a:endParaRPr sz="4400" u="none" strike="noStrike" cap="none" dirty="0">
                        <a:solidFill>
                          <a:srgbClr val="393941"/>
                        </a:solidFill>
                        <a:latin typeface="Gill Sans"/>
                        <a:ea typeface="Gill Sans"/>
                        <a:cs typeface="Gill Sans"/>
                        <a:sym typeface="Gill Sans"/>
                      </a:endParaRPr>
                    </a:p>
                  </a:txBody>
                  <a:tcPr marL="457200" marR="182875" marT="91450" marB="91450" anchor="ctr">
                    <a:lnL w="12700" cap="flat" cmpd="sng">
                      <a:solidFill>
                        <a:srgbClr val="2E2C22"/>
                      </a:solidFill>
                      <a:prstDash val="solid"/>
                      <a:round/>
                      <a:headEnd type="none" w="sm" len="sm"/>
                      <a:tailEnd type="none" w="sm" len="sm"/>
                    </a:lnL>
                    <a:lnR w="12700" cap="flat" cmpd="sng">
                      <a:solidFill>
                        <a:srgbClr val="2E2C22"/>
                      </a:solidFill>
                      <a:prstDash val="solid"/>
                      <a:round/>
                      <a:headEnd type="none" w="sm" len="sm"/>
                      <a:tailEnd type="none" w="sm" len="sm"/>
                    </a:lnR>
                    <a:lnT w="12700" cap="flat" cmpd="sng">
                      <a:solidFill>
                        <a:srgbClr val="2E2C22"/>
                      </a:solidFill>
                      <a:prstDash val="solid"/>
                      <a:round/>
                      <a:headEnd type="none" w="sm" len="sm"/>
                      <a:tailEnd type="none" w="sm" len="sm"/>
                    </a:lnT>
                    <a:lnB w="12700" cap="flat" cmpd="sng">
                      <a:solidFill>
                        <a:srgbClr val="2E2C22"/>
                      </a:solidFill>
                      <a:prstDash val="solid"/>
                      <a:round/>
                      <a:headEnd type="none" w="sm" len="sm"/>
                      <a:tailEnd type="none" w="sm" len="sm"/>
                    </a:lnB>
                    <a:solidFill>
                      <a:srgbClr val="FDFCFE"/>
                    </a:solidFill>
                  </a:tcPr>
                </a:tc>
                <a:tc>
                  <a:txBody>
                    <a:bodyPr/>
                    <a:lstStyle/>
                    <a:p>
                      <a:pPr marL="0" marR="0" lvl="0" indent="0" algn="l" rtl="0">
                        <a:lnSpc>
                          <a:spcPct val="100000"/>
                        </a:lnSpc>
                        <a:spcBef>
                          <a:spcPts val="0"/>
                        </a:spcBef>
                        <a:spcAft>
                          <a:spcPts val="0"/>
                        </a:spcAft>
                        <a:buClr>
                          <a:schemeClr val="lt1"/>
                        </a:buClr>
                        <a:buSzPts val="4400"/>
                        <a:buFont typeface="Gill Sans"/>
                        <a:buNone/>
                      </a:pPr>
                      <a:endParaRPr sz="4400" u="none" strike="noStrike" cap="none" dirty="0">
                        <a:solidFill>
                          <a:srgbClr val="393941"/>
                        </a:solidFill>
                        <a:latin typeface="Gill Sans"/>
                        <a:ea typeface="Gill Sans"/>
                        <a:cs typeface="Gill Sans"/>
                        <a:sym typeface="Gill Sans"/>
                      </a:endParaRPr>
                    </a:p>
                  </a:txBody>
                  <a:tcPr marL="457200" marR="182875" marT="91450" marB="91450" anchor="ctr">
                    <a:lnL w="12700" cap="flat" cmpd="sng">
                      <a:solidFill>
                        <a:srgbClr val="2E2C22"/>
                      </a:solidFill>
                      <a:prstDash val="solid"/>
                      <a:round/>
                      <a:headEnd type="none" w="sm" len="sm"/>
                      <a:tailEnd type="none" w="sm" len="sm"/>
                    </a:lnL>
                    <a:lnR w="12700" cap="flat" cmpd="sng">
                      <a:solidFill>
                        <a:srgbClr val="2E2C22"/>
                      </a:solidFill>
                      <a:prstDash val="solid"/>
                      <a:round/>
                      <a:headEnd type="none" w="sm" len="sm"/>
                      <a:tailEnd type="none" w="sm" len="sm"/>
                    </a:lnR>
                    <a:lnT w="12700" cap="flat" cmpd="sng">
                      <a:solidFill>
                        <a:srgbClr val="2E2C22"/>
                      </a:solidFill>
                      <a:prstDash val="solid"/>
                      <a:round/>
                      <a:headEnd type="none" w="sm" len="sm"/>
                      <a:tailEnd type="none" w="sm" len="sm"/>
                    </a:lnT>
                    <a:lnB w="12700" cap="flat" cmpd="sng">
                      <a:solidFill>
                        <a:srgbClr val="2E2C22"/>
                      </a:solidFill>
                      <a:prstDash val="solid"/>
                      <a:round/>
                      <a:headEnd type="none" w="sm" len="sm"/>
                      <a:tailEnd type="none" w="sm" len="sm"/>
                    </a:lnB>
                    <a:solidFill>
                      <a:srgbClr val="FDFCFE"/>
                    </a:solidFill>
                  </a:tcPr>
                </a:tc>
                <a:extLst>
                  <a:ext uri="{0D108BD9-81ED-4DB2-BD59-A6C34878D82A}">
                    <a16:rowId xmlns:a16="http://schemas.microsoft.com/office/drawing/2014/main" val="10003"/>
                  </a:ext>
                </a:extLst>
              </a:tr>
            </a:tbl>
          </a:graphicData>
        </a:graphic>
      </p:graphicFrame>
      <p:sp>
        <p:nvSpPr>
          <p:cNvPr id="1047" name="Google Shape;1047;p40"/>
          <p:cNvSpPr/>
          <p:nvPr/>
        </p:nvSpPr>
        <p:spPr>
          <a:xfrm>
            <a:off x="1180360" y="134596"/>
            <a:ext cx="23203640" cy="246345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2E2C22"/>
              </a:buClr>
              <a:buSzPts val="7200"/>
              <a:buFont typeface="Gill Sans"/>
              <a:buNone/>
            </a:pPr>
            <a:r>
              <a:rPr lang="en-US" sz="7200" b="1" i="0" u="none" strike="noStrike" cap="none" dirty="0">
                <a:solidFill>
                  <a:srgbClr val="2E2C22"/>
                </a:solidFill>
                <a:latin typeface="Gill Sans"/>
                <a:ea typeface="Gill Sans"/>
                <a:cs typeface="Gill Sans"/>
                <a:sym typeface="Gill Sans"/>
              </a:rPr>
              <a:t>Partie I1 : Évaluer la potentialité de la mise à l’échelle des interventions de changement de normes </a:t>
            </a:r>
            <a:endParaRPr sz="7200" b="1" i="0" u="none" strike="noStrike" cap="none" dirty="0">
              <a:solidFill>
                <a:srgbClr val="2E2C22"/>
              </a:solidFill>
              <a:latin typeface="Gill Sans"/>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41"/>
          <p:cNvSpPr txBox="1">
            <a:spLocks noGrp="1"/>
          </p:cNvSpPr>
          <p:nvPr>
            <p:ph type="body" idx="1"/>
          </p:nvPr>
        </p:nvSpPr>
        <p:spPr>
          <a:xfrm>
            <a:off x="9456040" y="2089138"/>
            <a:ext cx="14245208" cy="1069417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EC3C6"/>
              </a:buClr>
              <a:buSzPts val="4000"/>
              <a:buFont typeface="Gill Sans"/>
              <a:buNone/>
            </a:pPr>
            <a:r>
              <a:rPr lang="en-US" sz="4000" b="1" i="0" u="none" strike="noStrike" cap="none" dirty="0">
                <a:solidFill>
                  <a:srgbClr val="2EC3C6"/>
                </a:solidFill>
                <a:latin typeface="Gill Sans"/>
                <a:ea typeface="Gill Sans"/>
                <a:cs typeface="Gill Sans"/>
                <a:sym typeface="Gill Sans"/>
              </a:rPr>
              <a:t>Pertinence et avantage relatif</a:t>
            </a:r>
            <a:endParaRPr dirty="0"/>
          </a:p>
          <a:p>
            <a:pPr marL="571500" marR="0" lvl="0" indent="-571500" algn="l" rtl="0">
              <a:lnSpc>
                <a:spcPct val="100000"/>
              </a:lnSpc>
              <a:spcBef>
                <a:spcPts val="300"/>
              </a:spcBef>
              <a:spcAft>
                <a:spcPts val="0"/>
              </a:spcAft>
              <a:buClr>
                <a:srgbClr val="2E2C22"/>
              </a:buClr>
              <a:buSzPts val="4000"/>
              <a:buFont typeface="Noto Sans Symbols"/>
              <a:buChar char="❑"/>
            </a:pPr>
            <a:r>
              <a:rPr lang="en-US" sz="4000" b="0" i="0" u="none" strike="noStrike" cap="none" dirty="0">
                <a:solidFill>
                  <a:srgbClr val="2E2C22"/>
                </a:solidFill>
                <a:latin typeface="Gill Sans"/>
                <a:ea typeface="Gill Sans"/>
                <a:cs typeface="Gill Sans"/>
                <a:sym typeface="Gill Sans"/>
              </a:rPr>
              <a:t>Répond aux problèmes perçus.</a:t>
            </a:r>
            <a:endParaRPr dirty="0"/>
          </a:p>
          <a:p>
            <a:pPr marL="571500" marR="0" lvl="0" indent="-571500" algn="l" rtl="0">
              <a:lnSpc>
                <a:spcPct val="100000"/>
              </a:lnSpc>
              <a:spcBef>
                <a:spcPts val="300"/>
              </a:spcBef>
              <a:spcAft>
                <a:spcPts val="0"/>
              </a:spcAft>
              <a:buClr>
                <a:srgbClr val="2E2C22"/>
              </a:buClr>
              <a:buSzPts val="4000"/>
              <a:buFont typeface="Noto Sans Symbols"/>
              <a:buChar char="❑"/>
            </a:pPr>
            <a:r>
              <a:rPr lang="en-US" sz="4000" b="0" i="0" u="none" strike="noStrike" cap="none" dirty="0">
                <a:solidFill>
                  <a:srgbClr val="2E2C22"/>
                </a:solidFill>
                <a:latin typeface="Gill Sans"/>
                <a:ea typeface="Gill Sans"/>
                <a:cs typeface="Gill Sans"/>
                <a:sym typeface="Gill Sans"/>
              </a:rPr>
              <a:t>Tient compte de la communauté, de la culture, du genre et d'autres facteurs sociaux.</a:t>
            </a:r>
            <a:endParaRPr dirty="0"/>
          </a:p>
          <a:p>
            <a:pPr marL="571500" marR="0" lvl="0" indent="-571500" algn="l" rtl="0">
              <a:lnSpc>
                <a:spcPct val="100000"/>
              </a:lnSpc>
              <a:spcBef>
                <a:spcPts val="300"/>
              </a:spcBef>
              <a:spcAft>
                <a:spcPts val="0"/>
              </a:spcAft>
              <a:buClr>
                <a:srgbClr val="2E2C22"/>
              </a:buClr>
              <a:buSzPts val="4000"/>
              <a:buFont typeface="Noto Sans Symbols"/>
              <a:buChar char="❑"/>
            </a:pPr>
            <a:r>
              <a:rPr lang="en-US" sz="4000" b="0" i="0" u="none" strike="noStrike" cap="none" dirty="0">
                <a:solidFill>
                  <a:srgbClr val="2E2C22"/>
                </a:solidFill>
                <a:latin typeface="Gill Sans"/>
                <a:ea typeface="Gill Sans"/>
                <a:cs typeface="Gill Sans"/>
                <a:sym typeface="Gill Sans"/>
              </a:rPr>
              <a:t>Suffisamment efficace pour contribuer à réduire les problèmes identifiés.</a:t>
            </a:r>
            <a:endParaRPr dirty="0"/>
          </a:p>
          <a:p>
            <a:pPr marL="0" marR="0" lvl="0" indent="0" algn="l" rtl="0">
              <a:lnSpc>
                <a:spcPct val="100000"/>
              </a:lnSpc>
              <a:spcBef>
                <a:spcPts val="300"/>
              </a:spcBef>
              <a:spcAft>
                <a:spcPts val="0"/>
              </a:spcAft>
              <a:buClr>
                <a:srgbClr val="515257"/>
              </a:buClr>
              <a:buSzPts val="4000"/>
              <a:buFont typeface="Gill Sans"/>
              <a:buNone/>
            </a:pPr>
            <a:endParaRPr sz="4000" b="0" i="0" u="none" strike="noStrike" cap="none" dirty="0">
              <a:solidFill>
                <a:srgbClr val="515257"/>
              </a:solidFill>
              <a:latin typeface="Gill Sans"/>
              <a:ea typeface="Gill Sans"/>
              <a:cs typeface="Gill Sans"/>
              <a:sym typeface="Gill Sans"/>
            </a:endParaRPr>
          </a:p>
          <a:p>
            <a:pPr marL="0" marR="0" lvl="0" indent="0" algn="l" rtl="0">
              <a:lnSpc>
                <a:spcPct val="100000"/>
              </a:lnSpc>
              <a:spcBef>
                <a:spcPts val="300"/>
              </a:spcBef>
              <a:spcAft>
                <a:spcPts val="0"/>
              </a:spcAft>
              <a:buClr>
                <a:srgbClr val="2EC3C6"/>
              </a:buClr>
              <a:buSzPts val="4000"/>
              <a:buFont typeface="Gill Sans"/>
              <a:buNone/>
            </a:pPr>
            <a:r>
              <a:rPr lang="en-US" sz="4000" b="1" i="0" u="none" strike="noStrike" cap="none" dirty="0">
                <a:solidFill>
                  <a:srgbClr val="2EC3C6"/>
                </a:solidFill>
                <a:latin typeface="Gill Sans"/>
                <a:ea typeface="Gill Sans"/>
                <a:cs typeface="Gill Sans"/>
                <a:sym typeface="Gill Sans"/>
              </a:rPr>
              <a:t>Facilité</a:t>
            </a:r>
            <a:endParaRPr dirty="0"/>
          </a:p>
          <a:p>
            <a:pPr marL="571500" marR="0" lvl="0" indent="-571500" algn="l" rtl="0">
              <a:lnSpc>
                <a:spcPct val="100000"/>
              </a:lnSpc>
              <a:spcBef>
                <a:spcPts val="300"/>
              </a:spcBef>
              <a:spcAft>
                <a:spcPts val="0"/>
              </a:spcAft>
              <a:buClr>
                <a:srgbClr val="2E2C22"/>
              </a:buClr>
              <a:buSzPts val="4000"/>
              <a:buFont typeface="Noto Sans Symbols"/>
              <a:buChar char="❑"/>
            </a:pPr>
            <a:r>
              <a:rPr lang="en-US" sz="4000" b="0" i="0" u="none" strike="noStrike" cap="none" dirty="0">
                <a:solidFill>
                  <a:srgbClr val="2E2C22"/>
                </a:solidFill>
                <a:latin typeface="Gill Sans"/>
                <a:ea typeface="Gill Sans"/>
                <a:cs typeface="Gill Sans"/>
                <a:sym typeface="Gill Sans"/>
              </a:rPr>
              <a:t>Simple à utiliser.</a:t>
            </a:r>
            <a:endParaRPr dirty="0"/>
          </a:p>
          <a:p>
            <a:pPr marL="571500" marR="0" lvl="0" indent="-571500" algn="l" rtl="0">
              <a:lnSpc>
                <a:spcPct val="100000"/>
              </a:lnSpc>
              <a:spcBef>
                <a:spcPts val="300"/>
              </a:spcBef>
              <a:spcAft>
                <a:spcPts val="0"/>
              </a:spcAft>
              <a:buClr>
                <a:srgbClr val="2E2C22"/>
              </a:buClr>
              <a:buSzPts val="4000"/>
              <a:buFont typeface="Noto Sans Symbols"/>
              <a:buChar char="❑"/>
            </a:pPr>
            <a:r>
              <a:rPr lang="en-US" sz="4000" b="0" i="0" u="none" strike="noStrike" cap="none" dirty="0">
                <a:solidFill>
                  <a:srgbClr val="2E2C22"/>
                </a:solidFill>
                <a:latin typeface="Gill Sans"/>
                <a:ea typeface="Gill Sans"/>
                <a:cs typeface="Gill Sans"/>
                <a:sym typeface="Gill Sans"/>
              </a:rPr>
              <a:t>Facile à intégrer dans un programme existant.</a:t>
            </a:r>
            <a:endParaRPr dirty="0"/>
          </a:p>
          <a:p>
            <a:pPr marL="571500" marR="0" lvl="0" indent="-571500" algn="l" rtl="0">
              <a:lnSpc>
                <a:spcPct val="100000"/>
              </a:lnSpc>
              <a:spcBef>
                <a:spcPts val="300"/>
              </a:spcBef>
              <a:spcAft>
                <a:spcPts val="0"/>
              </a:spcAft>
              <a:buClr>
                <a:srgbClr val="2E2C22"/>
              </a:buClr>
              <a:buSzPts val="4000"/>
              <a:buFont typeface="Noto Sans Symbols"/>
              <a:buChar char="❑"/>
            </a:pPr>
            <a:r>
              <a:rPr lang="en-US" sz="4000" b="0" i="0" u="none" strike="noStrike" cap="none" dirty="0">
                <a:solidFill>
                  <a:srgbClr val="2E2C22"/>
                </a:solidFill>
                <a:latin typeface="Gill Sans"/>
                <a:ea typeface="Gill Sans"/>
                <a:cs typeface="Gill Sans"/>
                <a:sym typeface="Gill Sans"/>
              </a:rPr>
              <a:t>Coût raisonnable de mise en œuvre (humain, matériel, financier).</a:t>
            </a:r>
            <a:endParaRPr dirty="0"/>
          </a:p>
          <a:p>
            <a:pPr marL="0" marR="0" lvl="0" indent="0" algn="l" rtl="0">
              <a:lnSpc>
                <a:spcPct val="100000"/>
              </a:lnSpc>
              <a:spcBef>
                <a:spcPts val="300"/>
              </a:spcBef>
              <a:spcAft>
                <a:spcPts val="0"/>
              </a:spcAft>
              <a:buClr>
                <a:srgbClr val="515257"/>
              </a:buClr>
              <a:buSzPts val="4000"/>
              <a:buFont typeface="Gill Sans"/>
              <a:buNone/>
            </a:pPr>
            <a:endParaRPr sz="4000" b="0" i="0" u="none" strike="noStrike" cap="none" dirty="0">
              <a:solidFill>
                <a:srgbClr val="515257"/>
              </a:solidFill>
              <a:latin typeface="Gill Sans"/>
              <a:ea typeface="Gill Sans"/>
              <a:cs typeface="Gill Sans"/>
              <a:sym typeface="Gill Sans"/>
            </a:endParaRPr>
          </a:p>
          <a:p>
            <a:pPr marL="0" marR="0" lvl="0" indent="0" algn="l" rtl="0">
              <a:lnSpc>
                <a:spcPct val="100000"/>
              </a:lnSpc>
              <a:spcBef>
                <a:spcPts val="300"/>
              </a:spcBef>
              <a:spcAft>
                <a:spcPts val="0"/>
              </a:spcAft>
              <a:buClr>
                <a:srgbClr val="2EC3C6"/>
              </a:buClr>
              <a:buSzPts val="4000"/>
              <a:buFont typeface="Gill Sans"/>
              <a:buNone/>
            </a:pPr>
            <a:r>
              <a:rPr lang="en-US" sz="4000" b="1" i="0" u="none" strike="noStrike" cap="none" dirty="0">
                <a:solidFill>
                  <a:srgbClr val="2EC3C6"/>
                </a:solidFill>
                <a:latin typeface="Gill Sans"/>
                <a:ea typeface="Gill Sans"/>
                <a:cs typeface="Gill Sans"/>
                <a:sym typeface="Gill Sans"/>
              </a:rPr>
              <a:t>Compatible avec l'organisation hôte</a:t>
            </a:r>
            <a:endParaRPr dirty="0"/>
          </a:p>
          <a:p>
            <a:pPr marL="571500" marR="0" lvl="0" indent="-571500" algn="l" rtl="0">
              <a:lnSpc>
                <a:spcPct val="100000"/>
              </a:lnSpc>
              <a:spcBef>
                <a:spcPts val="300"/>
              </a:spcBef>
              <a:spcAft>
                <a:spcPts val="0"/>
              </a:spcAft>
              <a:buClr>
                <a:srgbClr val="2E2C22"/>
              </a:buClr>
              <a:buSzPts val="4000"/>
              <a:buFont typeface="Noto Sans Symbols"/>
              <a:buChar char="❑"/>
            </a:pPr>
            <a:r>
              <a:rPr lang="en-US" sz="4000" b="0" i="0" u="none" strike="noStrike" cap="none" dirty="0">
                <a:solidFill>
                  <a:srgbClr val="2E2C22"/>
                </a:solidFill>
                <a:latin typeface="Gill Sans"/>
                <a:ea typeface="Gill Sans"/>
                <a:cs typeface="Gill Sans"/>
                <a:sym typeface="Gill Sans"/>
              </a:rPr>
              <a:t>S'aligne sur les objectifs de développement de l'organisation hôte</a:t>
            </a:r>
            <a:endParaRPr dirty="0"/>
          </a:p>
          <a:p>
            <a:pPr marL="571500" marR="0" lvl="0" indent="-571500" algn="l" rtl="0">
              <a:lnSpc>
                <a:spcPct val="100000"/>
              </a:lnSpc>
              <a:spcBef>
                <a:spcPts val="300"/>
              </a:spcBef>
              <a:spcAft>
                <a:spcPts val="0"/>
              </a:spcAft>
              <a:buClr>
                <a:srgbClr val="2E2C22"/>
              </a:buClr>
              <a:buSzPts val="4000"/>
              <a:buFont typeface="Noto Sans Symbols"/>
              <a:buChar char="❑"/>
            </a:pPr>
            <a:r>
              <a:rPr lang="en-US" sz="4000" b="0" i="0" u="none" strike="noStrike" cap="none" dirty="0">
                <a:solidFill>
                  <a:srgbClr val="2E2C22"/>
                </a:solidFill>
                <a:latin typeface="Gill Sans"/>
                <a:ea typeface="Gill Sans"/>
                <a:cs typeface="Gill Sans"/>
                <a:sym typeface="Gill Sans"/>
              </a:rPr>
              <a:t>S'aligne sur les valeurs.</a:t>
            </a:r>
            <a:endParaRPr dirty="0"/>
          </a:p>
          <a:p>
            <a:pPr marL="571500" marR="0" lvl="0" indent="-571500" algn="l" rtl="0">
              <a:lnSpc>
                <a:spcPct val="100000"/>
              </a:lnSpc>
              <a:spcBef>
                <a:spcPts val="300"/>
              </a:spcBef>
              <a:spcAft>
                <a:spcPts val="0"/>
              </a:spcAft>
              <a:buClr>
                <a:srgbClr val="2E2C22"/>
              </a:buClr>
              <a:buSzPts val="4000"/>
              <a:buFont typeface="Noto Sans Symbols"/>
              <a:buChar char="❑"/>
            </a:pPr>
            <a:r>
              <a:rPr lang="en-US" sz="4000" b="0" i="0" u="none" strike="noStrike" cap="none" dirty="0">
                <a:solidFill>
                  <a:srgbClr val="2E2C22"/>
                </a:solidFill>
                <a:latin typeface="Gill Sans"/>
                <a:ea typeface="Gill Sans"/>
                <a:cs typeface="Gill Sans"/>
                <a:sym typeface="Gill Sans"/>
              </a:rPr>
              <a:t>Capacité adéquate pour assumer les nouvelles activités.</a:t>
            </a:r>
            <a:endParaRPr dirty="0"/>
          </a:p>
        </p:txBody>
      </p:sp>
      <p:sp>
        <p:nvSpPr>
          <p:cNvPr id="1053" name="Google Shape;1053;p41"/>
          <p:cNvSpPr txBox="1"/>
          <p:nvPr/>
        </p:nvSpPr>
        <p:spPr>
          <a:xfrm>
            <a:off x="1166783" y="2089138"/>
            <a:ext cx="7905027" cy="217683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E2C22"/>
              </a:buClr>
              <a:buSzPts val="9600"/>
              <a:buFont typeface="Gill Sans"/>
              <a:buNone/>
            </a:pPr>
            <a:r>
              <a:rPr lang="en-US" sz="9600" b="1" i="0" u="none" strike="noStrike" cap="none" dirty="0">
                <a:solidFill>
                  <a:srgbClr val="2E2C22"/>
                </a:solidFill>
                <a:latin typeface="Gill Sans"/>
                <a:ea typeface="Gill Sans"/>
                <a:cs typeface="Gill Sans"/>
                <a:sym typeface="Gill Sans"/>
              </a:rPr>
              <a:t>Évaluation de la mise à l'échelle : </a:t>
            </a:r>
            <a:r>
              <a:rPr lang="en-US" sz="9600" b="0" i="0" u="none" strike="noStrike" cap="none" dirty="0">
                <a:solidFill>
                  <a:srgbClr val="2E2C22"/>
                </a:solidFill>
                <a:latin typeface="Gill Sans"/>
                <a:ea typeface="Gill Sans"/>
                <a:cs typeface="Gill Sans"/>
                <a:sym typeface="Gill Sans"/>
              </a:rPr>
              <a:t>Pertinence, facilité et compatibilité </a:t>
            </a:r>
            <a:endParaRPr sz="9600" b="0" i="0" u="none" strike="noStrike" cap="none" dirty="0">
              <a:solidFill>
                <a:srgbClr val="2E2C22"/>
              </a:solidFill>
              <a:latin typeface="Gill Sans"/>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EC3C6"/>
        </a:solidFill>
        <a:effectLst/>
      </p:bgPr>
    </p:bg>
    <p:spTree>
      <p:nvGrpSpPr>
        <p:cNvPr id="1" name="Shape 1057"/>
        <p:cNvGrpSpPr/>
        <p:nvPr/>
      </p:nvGrpSpPr>
      <p:grpSpPr>
        <a:xfrm>
          <a:off x="0" y="0"/>
          <a:ext cx="0" cy="0"/>
          <a:chOff x="0" y="0"/>
          <a:chExt cx="0" cy="0"/>
        </a:xfrm>
      </p:grpSpPr>
      <p:sp>
        <p:nvSpPr>
          <p:cNvPr id="1058" name="Google Shape;1058;p42"/>
          <p:cNvSpPr txBox="1">
            <a:spLocks noGrp="1"/>
          </p:cNvSpPr>
          <p:nvPr>
            <p:ph type="title"/>
          </p:nvPr>
        </p:nvSpPr>
        <p:spPr>
          <a:xfrm>
            <a:off x="3345181" y="5286982"/>
            <a:ext cx="17693638" cy="250370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0000"/>
              <a:buNone/>
            </a:pPr>
            <a:r>
              <a:rPr lang="en-US" dirty="0"/>
              <a:t>Sept indicateurs pour l'adaptation, le suivi et l'évaluation de la conception</a:t>
            </a:r>
            <a:endParaRPr dirty="0"/>
          </a:p>
        </p:txBody>
      </p:sp>
      <p:sp>
        <p:nvSpPr>
          <p:cNvPr id="1059" name="Google Shape;1059;p42"/>
          <p:cNvSpPr txBox="1">
            <a:spLocks noGrp="1"/>
          </p:cNvSpPr>
          <p:nvPr>
            <p:ph type="body" idx="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Clr>
                <a:srgbClr val="FFFEFF"/>
              </a:buClr>
              <a:buSzPts val="2400"/>
              <a:buFont typeface="Gill Sans"/>
              <a:buNone/>
            </a:pPr>
            <a:r>
              <a:rPr lang="en-US" dirty="0"/>
              <a:t>SECTION 5</a:t>
            </a:r>
            <a:endParaRPr sz="2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58"/>
                                        </p:tgtEl>
                                        <p:attrNameLst>
                                          <p:attrName>style.visibility</p:attrName>
                                        </p:attrNameLst>
                                      </p:cBhvr>
                                      <p:to>
                                        <p:strVal val="visible"/>
                                      </p:to>
                                    </p:set>
                                    <p:animEffect transition="in" filter="fade">
                                      <p:cBhvr>
                                        <p:cTn id="7" dur="500"/>
                                        <p:tgtEl>
                                          <p:spTgt spid="1058"/>
                                        </p:tgtEl>
                                      </p:cBhvr>
                                    </p:animEffect>
                                  </p:childTnLst>
                                </p:cTn>
                              </p:par>
                              <p:par>
                                <p:cTn id="8" presetID="10" presetClass="entr" presetSubtype="0" fill="hold" nodeType="withEffect">
                                  <p:stCondLst>
                                    <p:cond delay="0"/>
                                  </p:stCondLst>
                                  <p:childTnLst>
                                    <p:set>
                                      <p:cBhvr>
                                        <p:cTn id="9" dur="1" fill="hold">
                                          <p:stCondLst>
                                            <p:cond delay="0"/>
                                          </p:stCondLst>
                                        </p:cTn>
                                        <p:tgtEl>
                                          <p:spTgt spid="1059">
                                            <p:txEl>
                                              <p:pRg st="0" end="0"/>
                                            </p:txEl>
                                          </p:spTgt>
                                        </p:tgtEl>
                                        <p:attrNameLst>
                                          <p:attrName>style.visibility</p:attrName>
                                        </p:attrNameLst>
                                      </p:cBhvr>
                                      <p:to>
                                        <p:strVal val="visible"/>
                                      </p:to>
                                    </p:set>
                                    <p:animEffect transition="in" filter="fade">
                                      <p:cBhvr>
                                        <p:cTn id="10" dur="500"/>
                                        <p:tgtEl>
                                          <p:spTgt spid="10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43"/>
          <p:cNvSpPr txBox="1">
            <a:spLocks noGrp="1"/>
          </p:cNvSpPr>
          <p:nvPr>
            <p:ph type="title"/>
          </p:nvPr>
        </p:nvSpPr>
        <p:spPr>
          <a:xfrm>
            <a:off x="475882" y="243670"/>
            <a:ext cx="23432236" cy="3392019"/>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10000"/>
              <a:buFont typeface="Gill Sans"/>
              <a:buNone/>
            </a:pPr>
            <a:r>
              <a:rPr lang="en-US" b="1" dirty="0"/>
              <a:t>Sept indicateurs pour la mise à l'échelle des interventions de changement de normes</a:t>
            </a:r>
            <a:endParaRPr b="1" dirty="0"/>
          </a:p>
        </p:txBody>
      </p:sp>
      <p:sp>
        <p:nvSpPr>
          <p:cNvPr id="1065" name="Google Shape;1065;p43"/>
          <p:cNvSpPr txBox="1">
            <a:spLocks noGrp="1"/>
          </p:cNvSpPr>
          <p:nvPr>
            <p:ph type="body" idx="1"/>
          </p:nvPr>
        </p:nvSpPr>
        <p:spPr>
          <a:xfrm>
            <a:off x="6634999" y="3967823"/>
            <a:ext cx="17555569" cy="936937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456"/>
              <a:buNone/>
            </a:pPr>
            <a:r>
              <a:rPr lang="en-US" sz="3600" b="1" dirty="0">
                <a:solidFill>
                  <a:srgbClr val="2EC3C6"/>
                </a:solidFill>
              </a:rPr>
              <a:t>ADAPTATION DE LA CONCEPTION DE L’INTERVENTION PENDANT LA MISE À  L’ÉCHELLE</a:t>
            </a:r>
            <a:endParaRPr sz="3600" b="1" dirty="0">
              <a:solidFill>
                <a:srgbClr val="2EC3C6"/>
              </a:solidFill>
            </a:endParaRPr>
          </a:p>
          <a:p>
            <a:pPr marL="742950" lvl="0" indent="-742950" algn="l" rtl="0">
              <a:lnSpc>
                <a:spcPct val="100000"/>
              </a:lnSpc>
              <a:spcBef>
                <a:spcPts val="0"/>
              </a:spcBef>
              <a:spcAft>
                <a:spcPts val="0"/>
              </a:spcAft>
              <a:buClr>
                <a:srgbClr val="2E2C22"/>
              </a:buClr>
              <a:buSzPts val="3456"/>
              <a:buFont typeface="Gill Sans"/>
              <a:buAutoNum type="arabicPeriod"/>
            </a:pPr>
            <a:r>
              <a:rPr lang="en-US" sz="3600" dirty="0"/>
              <a:t>Comprendre la théorie du changement de l'intervention de changement de norme, ses valeurs sous-jacentes et ses mécanismes de changement, pour un transfert efficace vers de nouvelles organisations.</a:t>
            </a:r>
            <a:endParaRPr dirty="0"/>
          </a:p>
          <a:p>
            <a:pPr marL="742950" lvl="0" indent="-742950" algn="l" rtl="0">
              <a:lnSpc>
                <a:spcPct val="100000"/>
              </a:lnSpc>
              <a:spcBef>
                <a:spcPts val="0"/>
              </a:spcBef>
              <a:spcAft>
                <a:spcPts val="0"/>
              </a:spcAft>
              <a:buClr>
                <a:srgbClr val="2E2C22"/>
              </a:buClr>
              <a:buSzPts val="3456"/>
              <a:buFont typeface="Gill Sans"/>
              <a:buAutoNum type="arabicPeriod"/>
            </a:pPr>
            <a:r>
              <a:rPr lang="en-US" sz="3600" dirty="0"/>
              <a:t>Ne pas oublier que l'adaptation est une option, et se souvenir du principe KISS !</a:t>
            </a:r>
            <a:endParaRPr dirty="0"/>
          </a:p>
          <a:p>
            <a:pPr marL="742950" lvl="0" indent="-742950" algn="l" rtl="0">
              <a:lnSpc>
                <a:spcPct val="100000"/>
              </a:lnSpc>
              <a:spcBef>
                <a:spcPts val="0"/>
              </a:spcBef>
              <a:spcAft>
                <a:spcPts val="0"/>
              </a:spcAft>
              <a:buClr>
                <a:srgbClr val="2E2C22"/>
              </a:buClr>
              <a:buSzPts val="3456"/>
              <a:buFont typeface="Gill Sans"/>
              <a:buAutoNum type="arabicPeriod"/>
            </a:pPr>
            <a:r>
              <a:rPr lang="en-US" sz="3600" dirty="0"/>
              <a:t>De nombreuses interventions de changement de normes opèrent en dehors des systèmes de santé et requièrent de liens.</a:t>
            </a:r>
            <a:endParaRPr dirty="0"/>
          </a:p>
          <a:p>
            <a:pPr marL="0" lvl="0" indent="0" algn="l" rtl="0">
              <a:lnSpc>
                <a:spcPct val="100000"/>
              </a:lnSpc>
              <a:spcBef>
                <a:spcPts val="0"/>
              </a:spcBef>
              <a:spcAft>
                <a:spcPts val="0"/>
              </a:spcAft>
              <a:buSzPts val="3456"/>
              <a:buNone/>
            </a:pPr>
            <a:r>
              <a:rPr lang="en-US" sz="3600" b="1" dirty="0">
                <a:solidFill>
                  <a:srgbClr val="2EC3C6"/>
                </a:solidFill>
              </a:rPr>
              <a:t>SUIVI DANS DE NOUVEAUX CONTEXTES</a:t>
            </a:r>
            <a:endParaRPr sz="3600" b="1" dirty="0">
              <a:solidFill>
                <a:srgbClr val="2EC3C6"/>
              </a:solidFill>
            </a:endParaRPr>
          </a:p>
          <a:p>
            <a:pPr marL="742950" lvl="0" indent="-742950" algn="l" rtl="0">
              <a:lnSpc>
                <a:spcPct val="100000"/>
              </a:lnSpc>
              <a:spcBef>
                <a:spcPts val="0"/>
              </a:spcBef>
              <a:spcAft>
                <a:spcPts val="0"/>
              </a:spcAft>
              <a:buClr>
                <a:srgbClr val="2E2C22"/>
              </a:buClr>
              <a:buSzPts val="3456"/>
              <a:buFont typeface="Gill Sans"/>
              <a:buAutoNum type="arabicPeriod" startAt="4"/>
            </a:pPr>
            <a:r>
              <a:rPr lang="en-US" sz="3600" dirty="0"/>
              <a:t>Veiller à ce que le nouveau personnel ait des compétences techniques et en matière de changement social.</a:t>
            </a:r>
            <a:endParaRPr dirty="0"/>
          </a:p>
          <a:p>
            <a:pPr marL="742950" lvl="0" indent="-742950" algn="l" rtl="0">
              <a:lnSpc>
                <a:spcPct val="100000"/>
              </a:lnSpc>
              <a:spcBef>
                <a:spcPts val="0"/>
              </a:spcBef>
              <a:spcAft>
                <a:spcPts val="0"/>
              </a:spcAft>
              <a:buClr>
                <a:srgbClr val="2E2C22"/>
              </a:buClr>
              <a:buSzPts val="3456"/>
              <a:buFont typeface="Gill Sans"/>
              <a:buAutoNum type="arabicPeriod" startAt="4"/>
            </a:pPr>
            <a:r>
              <a:rPr lang="en-US" sz="3600" dirty="0"/>
              <a:t>Vérifier si les activités de l'intervention de changement de normes conduisent à un changement social et à la diffusion d'idées au niveau de la communauté.</a:t>
            </a:r>
            <a:endParaRPr dirty="0"/>
          </a:p>
          <a:p>
            <a:pPr marL="742950" lvl="0" indent="-742950" algn="l" rtl="0">
              <a:lnSpc>
                <a:spcPct val="100000"/>
              </a:lnSpc>
              <a:spcBef>
                <a:spcPts val="0"/>
              </a:spcBef>
              <a:spcAft>
                <a:spcPts val="0"/>
              </a:spcAft>
              <a:buClr>
                <a:srgbClr val="2E2C22"/>
              </a:buClr>
              <a:buSzPts val="3456"/>
              <a:buFont typeface="Gill Sans"/>
              <a:buAutoNum type="arabicPeriod" startAt="4"/>
            </a:pPr>
            <a:r>
              <a:rPr lang="en-US" sz="3600" dirty="0"/>
              <a:t>Suivre le système social récepteur pour déceler toute opposition inattendue et autres effets imprévus.</a:t>
            </a:r>
            <a:endParaRPr dirty="0"/>
          </a:p>
          <a:p>
            <a:pPr marL="0" lvl="0" indent="0" algn="l" rtl="0">
              <a:lnSpc>
                <a:spcPct val="100000"/>
              </a:lnSpc>
              <a:spcBef>
                <a:spcPts val="0"/>
              </a:spcBef>
              <a:spcAft>
                <a:spcPts val="0"/>
              </a:spcAft>
              <a:buSzPts val="3456"/>
              <a:buNone/>
            </a:pPr>
            <a:r>
              <a:rPr lang="en-US" sz="3600" b="1" dirty="0">
                <a:solidFill>
                  <a:srgbClr val="2EC3C6"/>
                </a:solidFill>
              </a:rPr>
              <a:t>ÉVALUATION</a:t>
            </a:r>
            <a:endParaRPr dirty="0"/>
          </a:p>
          <a:p>
            <a:pPr marL="742950" lvl="0" indent="-742950" algn="l" rtl="0">
              <a:lnSpc>
                <a:spcPct val="100000"/>
              </a:lnSpc>
              <a:spcBef>
                <a:spcPts val="0"/>
              </a:spcBef>
              <a:spcAft>
                <a:spcPts val="0"/>
              </a:spcAft>
              <a:buClr>
                <a:srgbClr val="2E2C22"/>
              </a:buClr>
              <a:buSzPts val="3456"/>
              <a:buFont typeface="Gill Sans"/>
              <a:buAutoNum type="arabicPeriod" startAt="7"/>
            </a:pPr>
            <a:r>
              <a:rPr lang="en-US" sz="3600" dirty="0"/>
              <a:t>Mesurer les résultats de manière multidimensionnelle et aller au-delà de l'individu.</a:t>
            </a:r>
            <a:endParaRPr dirty="0"/>
          </a:p>
        </p:txBody>
      </p:sp>
      <p:pic>
        <p:nvPicPr>
          <p:cNvPr id="1066" name="Google Shape;1066;p43"/>
          <p:cNvPicPr preferRelativeResize="0">
            <a:picLocks noGrp="1"/>
          </p:cNvPicPr>
          <p:nvPr>
            <p:ph type="pic" idx="2"/>
          </p:nvPr>
        </p:nvPicPr>
        <p:blipFill rotWithShape="1">
          <a:blip r:embed="rId3">
            <a:alphaModFix/>
          </a:blip>
          <a:srcRect l="11664" r="25825"/>
          <a:stretch/>
        </p:blipFill>
        <p:spPr>
          <a:xfrm>
            <a:off x="718681" y="5995966"/>
            <a:ext cx="5056095" cy="5313094"/>
          </a:xfrm>
          <a:prstGeom prst="ellipse">
            <a:avLst/>
          </a:prstGeom>
          <a:noFill/>
          <a:ln>
            <a:noFill/>
          </a:ln>
        </p:spPr>
      </p:pic>
      <p:sp>
        <p:nvSpPr>
          <p:cNvPr id="1067" name="Google Shape;1067;p43"/>
          <p:cNvSpPr txBox="1"/>
          <p:nvPr/>
        </p:nvSpPr>
        <p:spPr>
          <a:xfrm>
            <a:off x="193431" y="13144453"/>
            <a:ext cx="621404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Gill Sans"/>
              <a:buNone/>
            </a:pPr>
            <a:r>
              <a:rPr lang="en-US" sz="1400" b="0" i="0" u="none" strike="noStrike" cap="none" dirty="0">
                <a:solidFill>
                  <a:schemeClr val="lt1"/>
                </a:solidFill>
                <a:latin typeface="Gill Sans"/>
                <a:ea typeface="Gill Sans"/>
                <a:cs typeface="Gill Sans"/>
                <a:sym typeface="Gill Sans"/>
              </a:rPr>
              <a:t>Photo credit: Aknarin Thika / EyeEm</a:t>
            </a:r>
            <a:endParaRPr sz="1400" b="0" i="0" u="none" strike="noStrike" cap="none" dirty="0">
              <a:solidFill>
                <a:schemeClr val="lt1"/>
              </a:solidFill>
              <a:latin typeface="Gill Sans"/>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44"/>
          <p:cNvSpPr txBox="1">
            <a:spLocks noGrp="1"/>
          </p:cNvSpPr>
          <p:nvPr>
            <p:ph type="title"/>
          </p:nvPr>
        </p:nvSpPr>
        <p:spPr>
          <a:xfrm>
            <a:off x="5001173" y="2011265"/>
            <a:ext cx="18615538" cy="21780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E2C22"/>
              </a:buClr>
              <a:buSzPts val="7200"/>
              <a:buFont typeface="Gill Sans"/>
              <a:buNone/>
            </a:pPr>
            <a:r>
              <a:rPr lang="en-US" sz="7200" b="1" i="0" u="none" strike="noStrike" cap="none" dirty="0">
                <a:solidFill>
                  <a:srgbClr val="2E2C22"/>
                </a:solidFill>
                <a:latin typeface="Gill Sans"/>
                <a:ea typeface="Gill Sans"/>
                <a:cs typeface="Gill Sans"/>
                <a:sym typeface="Gill Sans"/>
              </a:rPr>
              <a:t>Comprendre la TdC de l’intervention de changement de normes, ses valeurs sous-jacentes et le mécanisme de changement pour un passage efficace à de nouvelles organisations</a:t>
            </a:r>
            <a:endParaRPr sz="7200" b="1" i="0" u="none" strike="noStrike" cap="none" dirty="0">
              <a:solidFill>
                <a:srgbClr val="2E2C22"/>
              </a:solidFill>
              <a:latin typeface="Gill Sans"/>
              <a:ea typeface="Gill Sans"/>
              <a:cs typeface="Gill Sans"/>
              <a:sym typeface="Gill Sans"/>
            </a:endParaRPr>
          </a:p>
        </p:txBody>
      </p:sp>
      <p:sp>
        <p:nvSpPr>
          <p:cNvPr id="1073" name="Google Shape;1073;p44"/>
          <p:cNvSpPr txBox="1">
            <a:spLocks noGrp="1"/>
          </p:cNvSpPr>
          <p:nvPr>
            <p:ph type="body" idx="1"/>
          </p:nvPr>
        </p:nvSpPr>
        <p:spPr>
          <a:xfrm>
            <a:off x="6392238" y="7139433"/>
            <a:ext cx="14471322" cy="3914049"/>
          </a:xfrm>
          <a:prstGeom prst="rect">
            <a:avLst/>
          </a:prstGeom>
          <a:noFill/>
          <a:ln>
            <a:noFill/>
          </a:ln>
        </p:spPr>
        <p:txBody>
          <a:bodyPr spcFirstLastPara="1" wrap="square" lIns="91425" tIns="45700" rIns="91425" bIns="45700" anchor="t" anchorCtr="0">
            <a:noAutofit/>
          </a:bodyPr>
          <a:lstStyle/>
          <a:p>
            <a:pPr marL="571500" marR="0" lvl="0" indent="-5715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a:ea typeface="Gill Sans"/>
                <a:cs typeface="Gill Sans"/>
                <a:sym typeface="Gill Sans"/>
              </a:rPr>
              <a:t>Les nouveaux utilisateurs doivent comprendre comment fonctionne l'intervention de changement de normes - non seulement ses éléments essentiels, mais aussi les concepts et les valeurs qui la sous-tendent.</a:t>
            </a:r>
            <a:endParaRPr dirty="0"/>
          </a:p>
          <a:p>
            <a:pPr marL="571500" marR="0" lvl="0" indent="-5715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a:ea typeface="Gill Sans"/>
                <a:cs typeface="Gill Sans"/>
                <a:sym typeface="Gill Sans"/>
              </a:rPr>
              <a:t>Les membres de l'équipe d’appui doivent s'assurer que les nouveaux intervenants comprennent les fondements de l'intervention de changement des normes – sa TdC et ses mécanismes de changement des normes.</a:t>
            </a:r>
            <a:endParaRPr sz="3600" b="0" i="0" u="none" strike="noStrike" cap="none" dirty="0">
              <a:solidFill>
                <a:srgbClr val="2E2C22"/>
              </a:solidFill>
              <a:latin typeface="Gill Sans"/>
              <a:ea typeface="Gill Sans"/>
              <a:cs typeface="Gill Sans"/>
              <a:sym typeface="Gill Sans"/>
            </a:endParaRPr>
          </a:p>
        </p:txBody>
      </p:sp>
      <p:sp>
        <p:nvSpPr>
          <p:cNvPr id="1074" name="Google Shape;1074;p44"/>
          <p:cNvSpPr txBox="1">
            <a:spLocks noGrp="1"/>
          </p:cNvSpPr>
          <p:nvPr>
            <p:ph type="body" idx="2"/>
          </p:nvPr>
        </p:nvSpPr>
        <p:spPr>
          <a:xfrm>
            <a:off x="6965955" y="690075"/>
            <a:ext cx="13323887" cy="577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a:ea typeface="Gill Sans"/>
                <a:cs typeface="Gill Sans"/>
                <a:sym typeface="Gill Sans"/>
              </a:rPr>
              <a:t>INDICATEURS POUR LA CONCEPTION ET LA MISE À L’ÉCHELLE DE L’INTERVENTION</a:t>
            </a:r>
            <a:endParaRPr dirty="0"/>
          </a:p>
        </p:txBody>
      </p:sp>
      <p:sp>
        <p:nvSpPr>
          <p:cNvPr id="1075" name="Google Shape;1075;p44"/>
          <p:cNvSpPr txBox="1"/>
          <p:nvPr/>
        </p:nvSpPr>
        <p:spPr>
          <a:xfrm>
            <a:off x="6392238" y="11307931"/>
            <a:ext cx="8345738" cy="1600438"/>
          </a:xfrm>
          <a:prstGeom prst="rect">
            <a:avLst/>
          </a:prstGeom>
          <a:noFill/>
          <a:ln>
            <a:noFill/>
          </a:ln>
        </p:spPr>
        <p:txBody>
          <a:bodyPr spcFirstLastPara="1" wrap="square" lIns="38100" tIns="38100" rIns="38100" bIns="38100" anchor="ctr" anchorCtr="0">
            <a:spAutoFit/>
          </a:bodyPr>
          <a:lstStyle/>
          <a:p>
            <a:pPr marL="0" marR="0" lvl="6" indent="0" algn="l" rtl="0">
              <a:lnSpc>
                <a:spcPct val="100000"/>
              </a:lnSpc>
              <a:spcBef>
                <a:spcPts val="0"/>
              </a:spcBef>
              <a:spcAft>
                <a:spcPts val="0"/>
              </a:spcAft>
              <a:buClr>
                <a:srgbClr val="2EC3C6"/>
              </a:buClr>
              <a:buSzPts val="3300"/>
              <a:buFont typeface="Gill Sans"/>
              <a:buNone/>
            </a:pPr>
            <a:r>
              <a:rPr lang="en-US" sz="3300" b="0" i="1" u="none" strike="noStrike" cap="none" dirty="0">
                <a:solidFill>
                  <a:srgbClr val="2EC3C6"/>
                </a:solidFill>
                <a:latin typeface="Gill Sans"/>
                <a:ea typeface="Gill Sans"/>
                <a:cs typeface="Gill Sans"/>
                <a:sym typeface="Gill Sans"/>
              </a:rPr>
              <a:t>Ce n'est pas parce que vous savez où vous allez que vous savez comment vous y arriverez !</a:t>
            </a:r>
            <a:endParaRPr sz="3300" b="0" i="1" u="none" strike="noStrike" cap="none" dirty="0">
              <a:solidFill>
                <a:srgbClr val="2EC3C6"/>
              </a:solidFill>
              <a:latin typeface="Gill Sans"/>
              <a:ea typeface="Gill Sans"/>
              <a:cs typeface="Gill Sans"/>
              <a:sym typeface="Gill Sans"/>
            </a:endParaRPr>
          </a:p>
          <a:p>
            <a:pPr marL="0" marR="0" lvl="0" indent="0" algn="l" rtl="0">
              <a:lnSpc>
                <a:spcPct val="100000"/>
              </a:lnSpc>
              <a:spcBef>
                <a:spcPts val="0"/>
              </a:spcBef>
              <a:spcAft>
                <a:spcPts val="0"/>
              </a:spcAft>
              <a:buClr>
                <a:srgbClr val="A6A7AC"/>
              </a:buClr>
              <a:buSzPts val="3300"/>
              <a:buFont typeface="PT Sans"/>
              <a:buNone/>
            </a:pPr>
            <a:endParaRPr sz="3300" b="0" i="0" u="none" strike="noStrike" cap="none" dirty="0">
              <a:solidFill>
                <a:srgbClr val="2EC3C6"/>
              </a:solidFill>
              <a:latin typeface="Gill Sans"/>
              <a:ea typeface="Gill Sans"/>
              <a:cs typeface="Gill Sans"/>
              <a:sym typeface="Gill Sans"/>
            </a:endParaRPr>
          </a:p>
        </p:txBody>
      </p:sp>
      <p:sp>
        <p:nvSpPr>
          <p:cNvPr id="1076" name="Google Shape;1076;p44"/>
          <p:cNvSpPr/>
          <p:nvPr/>
        </p:nvSpPr>
        <p:spPr>
          <a:xfrm>
            <a:off x="2004814" y="2067950"/>
            <a:ext cx="2996359" cy="2996357"/>
          </a:xfrm>
          <a:prstGeom prst="ellipse">
            <a:avLst/>
          </a:prstGeom>
          <a:solidFill>
            <a:srgbClr val="2EC3C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1400"/>
              <a:buFont typeface="PT Sans"/>
              <a:buNone/>
            </a:pPr>
            <a:endParaRPr sz="1400" b="0" i="0" u="none" strike="noStrike" cap="none" dirty="0">
              <a:solidFill>
                <a:srgbClr val="FFFFFF"/>
              </a:solidFill>
              <a:latin typeface="Roboto"/>
              <a:ea typeface="Roboto"/>
              <a:cs typeface="Roboto"/>
              <a:sym typeface="Roboto"/>
            </a:endParaRPr>
          </a:p>
        </p:txBody>
      </p:sp>
      <p:sp>
        <p:nvSpPr>
          <p:cNvPr id="1077" name="Google Shape;1077;p44"/>
          <p:cNvSpPr/>
          <p:nvPr/>
        </p:nvSpPr>
        <p:spPr>
          <a:xfrm>
            <a:off x="3581974" y="2745072"/>
            <a:ext cx="1041399" cy="1642111"/>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ECEDEF"/>
              </a:buClr>
              <a:buSzPts val="21600"/>
              <a:buFont typeface="Georgia"/>
              <a:buNone/>
            </a:pPr>
            <a:r>
              <a:rPr lang="en-US" sz="21600" b="1" i="0" u="none" strike="noStrike" cap="none" dirty="0">
                <a:solidFill>
                  <a:srgbClr val="ECEDEF"/>
                </a:solidFill>
                <a:latin typeface="Georgia"/>
                <a:ea typeface="Georgia"/>
                <a:cs typeface="Georgia"/>
                <a:sym typeface="Georgia"/>
              </a:rPr>
              <a:t>1</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45"/>
          <p:cNvSpPr/>
          <p:nvPr/>
        </p:nvSpPr>
        <p:spPr>
          <a:xfrm>
            <a:off x="6392794" y="8550382"/>
            <a:ext cx="15660382"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EC3C6"/>
              </a:buClr>
              <a:buSzPts val="3300"/>
              <a:buFont typeface="Gill Sans"/>
              <a:buNone/>
            </a:pPr>
            <a:r>
              <a:rPr lang="en-US" sz="3300" b="1" i="1" u="none" strike="noStrike" cap="none" dirty="0">
                <a:solidFill>
                  <a:srgbClr val="2EC3C6"/>
                </a:solidFill>
                <a:latin typeface="Gill Sans"/>
                <a:ea typeface="Gill Sans"/>
                <a:cs typeface="Gill Sans"/>
                <a:sym typeface="Gill Sans"/>
              </a:rPr>
              <a:t>Le principe KISS :</a:t>
            </a:r>
            <a:br>
              <a:rPr lang="en-US" sz="3300" b="0" i="1" u="none" strike="noStrike" cap="none" dirty="0">
                <a:solidFill>
                  <a:srgbClr val="2EC3C6"/>
                </a:solidFill>
                <a:latin typeface="Gill Sans"/>
                <a:ea typeface="Gill Sans"/>
                <a:cs typeface="Gill Sans"/>
                <a:sym typeface="Gill Sans"/>
              </a:rPr>
            </a:br>
            <a:r>
              <a:rPr lang="en-US" sz="3300" b="1" i="1" u="none" strike="noStrike" cap="none" dirty="0">
                <a:solidFill>
                  <a:srgbClr val="2EC3C6"/>
                </a:solidFill>
                <a:latin typeface="Gill Sans"/>
                <a:ea typeface="Gill Sans"/>
                <a:cs typeface="Gill Sans"/>
                <a:sym typeface="Gill Sans"/>
              </a:rPr>
              <a:t>Ne compliquons pas les choses</a:t>
            </a:r>
            <a:endParaRPr sz="3300" b="0" i="1" u="none" strike="noStrike" cap="none" dirty="0">
              <a:solidFill>
                <a:srgbClr val="2EC3C6"/>
              </a:solidFill>
              <a:latin typeface="Gill Sans"/>
              <a:ea typeface="Gill Sans"/>
              <a:cs typeface="Gill Sans"/>
              <a:sym typeface="Gill Sans"/>
            </a:endParaRPr>
          </a:p>
        </p:txBody>
      </p:sp>
      <p:sp>
        <p:nvSpPr>
          <p:cNvPr id="1083" name="Google Shape;1083;p45"/>
          <p:cNvSpPr txBox="1">
            <a:spLocks noGrp="1"/>
          </p:cNvSpPr>
          <p:nvPr>
            <p:ph type="title"/>
          </p:nvPr>
        </p:nvSpPr>
        <p:spPr>
          <a:xfrm>
            <a:off x="6000480" y="2050680"/>
            <a:ext cx="15248562" cy="21780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E2C22"/>
              </a:buClr>
              <a:buSzPts val="7200"/>
              <a:buFont typeface="Gill Sans"/>
              <a:buNone/>
            </a:pPr>
            <a:r>
              <a:rPr lang="en-US" sz="7200" b="1" i="0" u="none" strike="noStrike" cap="none" dirty="0">
                <a:solidFill>
                  <a:srgbClr val="2E2C22"/>
                </a:solidFill>
                <a:latin typeface="Gill Sans"/>
                <a:ea typeface="Gill Sans"/>
                <a:cs typeface="Gill Sans"/>
                <a:sym typeface="Gill Sans"/>
              </a:rPr>
              <a:t>Ne pas oublier que l’adaptation est une option, mais se souvenir du principe KISS !</a:t>
            </a:r>
            <a:br>
              <a:rPr lang="en-US" sz="7200" b="1" i="0" u="none" strike="noStrike" cap="none" dirty="0">
                <a:solidFill>
                  <a:srgbClr val="2E2C22"/>
                </a:solidFill>
                <a:latin typeface="Gill Sans"/>
                <a:ea typeface="Gill Sans"/>
                <a:cs typeface="Gill Sans"/>
                <a:sym typeface="Gill Sans"/>
              </a:rPr>
            </a:br>
            <a:endParaRPr sz="7200" b="1" i="0" u="none" strike="noStrike" cap="none" dirty="0">
              <a:solidFill>
                <a:srgbClr val="2E2C22"/>
              </a:solidFill>
              <a:latin typeface="Gill Sans"/>
              <a:ea typeface="Gill Sans"/>
              <a:cs typeface="Gill Sans"/>
              <a:sym typeface="Gill Sans"/>
            </a:endParaRPr>
          </a:p>
        </p:txBody>
      </p:sp>
      <p:sp>
        <p:nvSpPr>
          <p:cNvPr id="1084" name="Google Shape;1084;p45"/>
          <p:cNvSpPr txBox="1">
            <a:spLocks noGrp="1"/>
          </p:cNvSpPr>
          <p:nvPr>
            <p:ph type="body" idx="1"/>
          </p:nvPr>
        </p:nvSpPr>
        <p:spPr>
          <a:xfrm>
            <a:off x="6407478" y="5536176"/>
            <a:ext cx="14841564" cy="2178051"/>
          </a:xfrm>
          <a:prstGeom prst="rect">
            <a:avLst/>
          </a:prstGeom>
          <a:noFill/>
          <a:ln>
            <a:noFill/>
          </a:ln>
        </p:spPr>
        <p:txBody>
          <a:bodyPr spcFirstLastPara="1" wrap="square" lIns="91425" tIns="45700" rIns="91425" bIns="45700" anchor="t" anchorCtr="0">
            <a:noAutofit/>
          </a:bodyPr>
          <a:lstStyle/>
          <a:p>
            <a:pPr marL="571500" marR="0" lvl="0" indent="-5715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a:ea typeface="Gill Sans"/>
                <a:cs typeface="Gill Sans"/>
                <a:sym typeface="Gill Sans"/>
              </a:rPr>
              <a:t>Maintenir le principe  KISS dans les adaptations d'interventions.</a:t>
            </a:r>
            <a:endParaRPr dirty="0"/>
          </a:p>
          <a:p>
            <a:pPr marL="571500" marR="0" lvl="0" indent="-5715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a:ea typeface="Gill Sans"/>
                <a:cs typeface="Gill Sans"/>
                <a:sym typeface="Gill Sans"/>
              </a:rPr>
              <a:t>Évaluer les options d'adaptation en utilisant une optique de mise à l'échelle.</a:t>
            </a:r>
            <a:endParaRPr dirty="0"/>
          </a:p>
          <a:p>
            <a:pPr marL="571500" marR="0" lvl="0" indent="-5715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a:ea typeface="Gill Sans"/>
                <a:cs typeface="Gill Sans"/>
                <a:sym typeface="Gill Sans"/>
              </a:rPr>
              <a:t>Prenez en compte les réalités de la mise à l'échelle dans vos décisions.</a:t>
            </a:r>
            <a:endParaRPr sz="3600" b="0" i="0" u="none" strike="noStrike" cap="none" dirty="0">
              <a:solidFill>
                <a:srgbClr val="2E2C22"/>
              </a:solidFill>
              <a:latin typeface="Gill Sans"/>
              <a:ea typeface="Gill Sans"/>
              <a:cs typeface="Gill Sans"/>
              <a:sym typeface="Gill Sans"/>
            </a:endParaRPr>
          </a:p>
          <a:p>
            <a:pPr marL="571500" marR="0" lvl="0" indent="-342900" algn="l" rtl="0">
              <a:lnSpc>
                <a:spcPct val="100000"/>
              </a:lnSpc>
              <a:spcBef>
                <a:spcPts val="0"/>
              </a:spcBef>
              <a:spcAft>
                <a:spcPts val="0"/>
              </a:spcAft>
              <a:buClr>
                <a:srgbClr val="515257"/>
              </a:buClr>
              <a:buSzPts val="3600"/>
              <a:buFont typeface="Arial"/>
              <a:buNone/>
            </a:pPr>
            <a:endParaRPr sz="3600" b="0" i="0" u="none" strike="noStrike" cap="none" dirty="0">
              <a:solidFill>
                <a:srgbClr val="2E2C22"/>
              </a:solidFill>
              <a:latin typeface="Gill Sans"/>
              <a:ea typeface="Gill Sans"/>
              <a:cs typeface="Gill Sans"/>
              <a:sym typeface="Gill Sans"/>
            </a:endParaRPr>
          </a:p>
          <a:p>
            <a:pPr marL="571500" marR="0" lvl="0" indent="-342900" algn="l" rtl="0">
              <a:lnSpc>
                <a:spcPct val="100000"/>
              </a:lnSpc>
              <a:spcBef>
                <a:spcPts val="0"/>
              </a:spcBef>
              <a:spcAft>
                <a:spcPts val="0"/>
              </a:spcAft>
              <a:buClr>
                <a:srgbClr val="515257"/>
              </a:buClr>
              <a:buSzPts val="3600"/>
              <a:buFont typeface="Arial"/>
              <a:buNone/>
            </a:pPr>
            <a:endParaRPr sz="3600" b="0" i="0" u="none" strike="noStrike" cap="none" dirty="0">
              <a:solidFill>
                <a:srgbClr val="2E2C22"/>
              </a:solidFill>
              <a:latin typeface="Gill Sans"/>
              <a:ea typeface="Gill Sans"/>
              <a:cs typeface="Gill Sans"/>
              <a:sym typeface="Gill Sans"/>
            </a:endParaRPr>
          </a:p>
        </p:txBody>
      </p:sp>
      <p:sp>
        <p:nvSpPr>
          <p:cNvPr id="1085" name="Google Shape;1085;p45"/>
          <p:cNvSpPr/>
          <p:nvPr/>
        </p:nvSpPr>
        <p:spPr>
          <a:xfrm>
            <a:off x="2004814" y="2067950"/>
            <a:ext cx="2996359" cy="2996357"/>
          </a:xfrm>
          <a:prstGeom prst="ellipse">
            <a:avLst/>
          </a:prstGeom>
          <a:solidFill>
            <a:srgbClr val="2EC3C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1400"/>
              <a:buFont typeface="PT Sans"/>
              <a:buNone/>
            </a:pPr>
            <a:endParaRPr sz="1400" b="0" i="0" u="none" strike="noStrike" cap="none" dirty="0">
              <a:solidFill>
                <a:srgbClr val="FFFFFF"/>
              </a:solidFill>
              <a:latin typeface="Roboto"/>
              <a:ea typeface="Roboto"/>
              <a:cs typeface="Roboto"/>
              <a:sym typeface="Roboto"/>
            </a:endParaRPr>
          </a:p>
        </p:txBody>
      </p:sp>
      <p:sp>
        <p:nvSpPr>
          <p:cNvPr id="1086" name="Google Shape;1086;p45"/>
          <p:cNvSpPr/>
          <p:nvPr/>
        </p:nvSpPr>
        <p:spPr>
          <a:xfrm>
            <a:off x="3350817" y="2745072"/>
            <a:ext cx="1041399" cy="1642111"/>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ECEDEF"/>
              </a:buClr>
              <a:buSzPts val="21600"/>
              <a:buFont typeface="Georgia"/>
              <a:buNone/>
            </a:pPr>
            <a:r>
              <a:rPr lang="en-US" sz="21600" b="1" i="0" u="none" strike="noStrike" cap="none" dirty="0">
                <a:solidFill>
                  <a:srgbClr val="ECEDEF"/>
                </a:solidFill>
                <a:latin typeface="Georgia"/>
                <a:ea typeface="Georgia"/>
                <a:cs typeface="Georgia"/>
                <a:sym typeface="Georgia"/>
              </a:rPr>
              <a:t>2</a:t>
            </a:r>
            <a:endParaRPr dirty="0"/>
          </a:p>
        </p:txBody>
      </p:sp>
      <p:sp>
        <p:nvSpPr>
          <p:cNvPr id="1087" name="Google Shape;1087;p45"/>
          <p:cNvSpPr txBox="1"/>
          <p:nvPr/>
        </p:nvSpPr>
        <p:spPr>
          <a:xfrm>
            <a:off x="6407478" y="607909"/>
            <a:ext cx="13323887" cy="577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a:ea typeface="Gill Sans"/>
                <a:cs typeface="Gill Sans"/>
                <a:sym typeface="Gill Sans"/>
              </a:rPr>
              <a:t>INDICATEURS POUR LA CONCEPTION ET LA MISE À L’ÉCHELLE DE L’INTERVENTION</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46"/>
          <p:cNvSpPr txBox="1">
            <a:spLocks noGrp="1"/>
          </p:cNvSpPr>
          <p:nvPr>
            <p:ph type="title"/>
          </p:nvPr>
        </p:nvSpPr>
        <p:spPr>
          <a:xfrm>
            <a:off x="6391017" y="2700019"/>
            <a:ext cx="17222017" cy="24479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E2C22"/>
              </a:buClr>
              <a:buSzPts val="7200"/>
              <a:buFont typeface="Gill Sans"/>
              <a:buNone/>
            </a:pPr>
            <a:r>
              <a:rPr lang="en-US" sz="7200" b="1" i="0" u="none" strike="noStrike" cap="none" dirty="0">
                <a:solidFill>
                  <a:srgbClr val="2E2C22"/>
                </a:solidFill>
                <a:latin typeface="Gill Sans"/>
                <a:ea typeface="Gill Sans"/>
                <a:cs typeface="Gill Sans"/>
                <a:sym typeface="Gill Sans"/>
              </a:rPr>
              <a:t>De nombreuses interventions de changement de normes fonctionnent en dehors des systèmes de santé ou d'autres services et doivent établir des liens.</a:t>
            </a:r>
            <a:br>
              <a:rPr lang="en-US" sz="7200" b="1" i="0" u="none" strike="noStrike" cap="none" dirty="0">
                <a:solidFill>
                  <a:srgbClr val="2E2C22"/>
                </a:solidFill>
                <a:latin typeface="Gill Sans"/>
                <a:ea typeface="Gill Sans"/>
                <a:cs typeface="Gill Sans"/>
                <a:sym typeface="Gill Sans"/>
              </a:rPr>
            </a:br>
            <a:endParaRPr sz="7200" b="1" i="0" u="none" strike="noStrike" cap="none" dirty="0">
              <a:solidFill>
                <a:srgbClr val="2E2C22"/>
              </a:solidFill>
              <a:latin typeface="Gill Sans"/>
              <a:ea typeface="Gill Sans"/>
              <a:cs typeface="Gill Sans"/>
              <a:sym typeface="Gill Sans"/>
            </a:endParaRPr>
          </a:p>
        </p:txBody>
      </p:sp>
      <p:sp>
        <p:nvSpPr>
          <p:cNvPr id="1093" name="Google Shape;1093;p46"/>
          <p:cNvSpPr txBox="1">
            <a:spLocks noGrp="1"/>
          </p:cNvSpPr>
          <p:nvPr>
            <p:ph type="body" idx="1"/>
          </p:nvPr>
        </p:nvSpPr>
        <p:spPr>
          <a:xfrm>
            <a:off x="6391017" y="8568057"/>
            <a:ext cx="13104812" cy="24479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a:ea typeface="Gill Sans"/>
                <a:cs typeface="Gill Sans"/>
                <a:sym typeface="Gill Sans"/>
              </a:rPr>
              <a:t>Dans de nouveaux contextes, il convient d'établir ou de négocier des liens entre les services pour des stratégies de changement de comportement plus efficaces et un effet durable</a:t>
            </a:r>
            <a:endParaRPr sz="3600" b="0" i="0" u="none" strike="noStrike" cap="none" dirty="0">
              <a:solidFill>
                <a:srgbClr val="2E2C22"/>
              </a:solidFill>
              <a:latin typeface="Gill Sans"/>
              <a:ea typeface="Gill Sans"/>
              <a:cs typeface="Gill Sans"/>
              <a:sym typeface="Gill Sans"/>
            </a:endParaRPr>
          </a:p>
        </p:txBody>
      </p:sp>
      <p:sp>
        <p:nvSpPr>
          <p:cNvPr id="1094" name="Google Shape;1094;p46"/>
          <p:cNvSpPr/>
          <p:nvPr/>
        </p:nvSpPr>
        <p:spPr>
          <a:xfrm>
            <a:off x="2004814" y="2067950"/>
            <a:ext cx="2996359" cy="2996357"/>
          </a:xfrm>
          <a:prstGeom prst="ellipse">
            <a:avLst/>
          </a:prstGeom>
          <a:solidFill>
            <a:srgbClr val="2EC3C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1400"/>
              <a:buFont typeface="PT Sans"/>
              <a:buNone/>
            </a:pPr>
            <a:endParaRPr sz="1400" b="0" i="0" u="none" strike="noStrike" cap="none" dirty="0">
              <a:solidFill>
                <a:srgbClr val="FFFFFF"/>
              </a:solidFill>
              <a:latin typeface="Roboto"/>
              <a:ea typeface="Roboto"/>
              <a:cs typeface="Roboto"/>
              <a:sym typeface="Roboto"/>
            </a:endParaRPr>
          </a:p>
        </p:txBody>
      </p:sp>
      <p:sp>
        <p:nvSpPr>
          <p:cNvPr id="1095" name="Google Shape;1095;p46"/>
          <p:cNvSpPr/>
          <p:nvPr/>
        </p:nvSpPr>
        <p:spPr>
          <a:xfrm>
            <a:off x="3244137" y="2700019"/>
            <a:ext cx="1041399" cy="1642111"/>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ECEDEF"/>
              </a:buClr>
              <a:buSzPts val="21600"/>
              <a:buFont typeface="Georgia"/>
              <a:buNone/>
            </a:pPr>
            <a:r>
              <a:rPr lang="en-US" sz="21600" b="1" i="0" u="none" strike="noStrike" cap="none" dirty="0">
                <a:solidFill>
                  <a:srgbClr val="ECEDEF"/>
                </a:solidFill>
                <a:latin typeface="Georgia"/>
                <a:ea typeface="Georgia"/>
                <a:cs typeface="Georgia"/>
                <a:sym typeface="Georgia"/>
              </a:rPr>
              <a:t>3</a:t>
            </a:r>
            <a:endParaRPr dirty="0"/>
          </a:p>
        </p:txBody>
      </p:sp>
      <p:sp>
        <p:nvSpPr>
          <p:cNvPr id="1096" name="Google Shape;1096;p46"/>
          <p:cNvSpPr txBox="1"/>
          <p:nvPr/>
        </p:nvSpPr>
        <p:spPr>
          <a:xfrm>
            <a:off x="5719885" y="816983"/>
            <a:ext cx="13323887" cy="577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a:ea typeface="Gill Sans"/>
                <a:cs typeface="Gill Sans"/>
                <a:sym typeface="Gill Sans"/>
              </a:rPr>
              <a:t>INDICATEURS POUR LA CONCEPTION ET LA MISE À L’ÉCHELLE DE L’INTERVENTION</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47"/>
          <p:cNvSpPr txBox="1"/>
          <p:nvPr/>
        </p:nvSpPr>
        <p:spPr>
          <a:xfrm>
            <a:off x="6479698" y="11301259"/>
            <a:ext cx="11503502" cy="1600438"/>
          </a:xfrm>
          <a:prstGeom prst="rect">
            <a:avLst/>
          </a:prstGeom>
          <a:noFill/>
          <a:ln>
            <a:noFill/>
          </a:ln>
        </p:spPr>
        <p:txBody>
          <a:bodyPr spcFirstLastPara="1" wrap="square" lIns="38100" tIns="38100" rIns="38100" bIns="38100" anchor="ctr" anchorCtr="0">
            <a:spAutoFit/>
          </a:bodyPr>
          <a:lstStyle/>
          <a:p>
            <a:pPr marL="0" marR="0" lvl="0" indent="0" algn="l" rtl="0">
              <a:lnSpc>
                <a:spcPct val="100000"/>
              </a:lnSpc>
              <a:spcBef>
                <a:spcPts val="0"/>
              </a:spcBef>
              <a:spcAft>
                <a:spcPts val="0"/>
              </a:spcAft>
              <a:buClr>
                <a:srgbClr val="2EC3C6"/>
              </a:buClr>
              <a:buSzPts val="3300"/>
              <a:buFont typeface="Gill Sans"/>
              <a:buNone/>
            </a:pPr>
            <a:r>
              <a:rPr lang="en-US" sz="3300" b="0" i="1" u="none" strike="noStrike" cap="none" dirty="0">
                <a:solidFill>
                  <a:srgbClr val="2EC3C6"/>
                </a:solidFill>
                <a:latin typeface="Gill Sans"/>
                <a:ea typeface="Gill Sans"/>
                <a:cs typeface="Gill Sans"/>
                <a:sym typeface="Gill Sans"/>
              </a:rPr>
              <a:t>L'apprentissage régulier, l'exploration, la réflexion et la remise en question des hypothèses sont essentiels pour le développement des compétences en matière de changement social. </a:t>
            </a:r>
            <a:endParaRPr sz="3300" b="0" i="1" u="none" strike="noStrike" cap="none" dirty="0">
              <a:solidFill>
                <a:srgbClr val="2EC3C6"/>
              </a:solidFill>
              <a:latin typeface="Gill Sans"/>
              <a:ea typeface="Gill Sans"/>
              <a:cs typeface="Gill Sans"/>
              <a:sym typeface="Gill Sans"/>
            </a:endParaRPr>
          </a:p>
        </p:txBody>
      </p:sp>
      <p:sp>
        <p:nvSpPr>
          <p:cNvPr id="1102" name="Google Shape;1102;p47"/>
          <p:cNvSpPr txBox="1">
            <a:spLocks noGrp="1"/>
          </p:cNvSpPr>
          <p:nvPr>
            <p:ph type="title"/>
          </p:nvPr>
        </p:nvSpPr>
        <p:spPr>
          <a:xfrm>
            <a:off x="6403498" y="2378711"/>
            <a:ext cx="16746015" cy="21780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E2C22"/>
              </a:buClr>
              <a:buSzPts val="7200"/>
              <a:buFont typeface="Gill Sans"/>
              <a:buNone/>
            </a:pPr>
            <a:r>
              <a:rPr lang="en-US" sz="7200" b="1" i="0" u="none" strike="noStrike" cap="none" dirty="0">
                <a:solidFill>
                  <a:srgbClr val="2E2C22"/>
                </a:solidFill>
                <a:latin typeface="Gill Sans"/>
                <a:ea typeface="Gill Sans"/>
                <a:cs typeface="Gill Sans"/>
                <a:sym typeface="Gill Sans"/>
              </a:rPr>
              <a:t>S'assurer que le nouveau personnel possède des compétences techniques ET des compétences en matière de changement social.</a:t>
            </a:r>
            <a:br>
              <a:rPr lang="en-US" sz="7200" b="1" i="0" u="none" strike="noStrike" cap="none" dirty="0">
                <a:solidFill>
                  <a:srgbClr val="2E2C22"/>
                </a:solidFill>
                <a:latin typeface="Gill Sans"/>
                <a:ea typeface="Gill Sans"/>
                <a:cs typeface="Gill Sans"/>
                <a:sym typeface="Gill Sans"/>
              </a:rPr>
            </a:br>
            <a:endParaRPr sz="7200" b="1" i="0" u="none" strike="noStrike" cap="none" dirty="0">
              <a:solidFill>
                <a:srgbClr val="2E2C22"/>
              </a:solidFill>
              <a:latin typeface="Gill Sans"/>
              <a:ea typeface="Gill Sans"/>
              <a:cs typeface="Gill Sans"/>
              <a:sym typeface="Gill Sans"/>
            </a:endParaRPr>
          </a:p>
        </p:txBody>
      </p:sp>
      <p:sp>
        <p:nvSpPr>
          <p:cNvPr id="1103" name="Google Shape;1103;p47"/>
          <p:cNvSpPr txBox="1">
            <a:spLocks noGrp="1"/>
          </p:cNvSpPr>
          <p:nvPr>
            <p:ph type="body" idx="1"/>
          </p:nvPr>
        </p:nvSpPr>
        <p:spPr>
          <a:xfrm>
            <a:off x="6188345" y="7620000"/>
            <a:ext cx="15328742" cy="3078480"/>
          </a:xfrm>
          <a:prstGeom prst="rect">
            <a:avLst/>
          </a:prstGeom>
          <a:noFill/>
          <a:ln>
            <a:noFill/>
          </a:ln>
        </p:spPr>
        <p:txBody>
          <a:bodyPr spcFirstLastPara="1" wrap="square" lIns="91425" tIns="45700" rIns="91425" bIns="45700" anchor="t" anchorCtr="0">
            <a:noAutofit/>
          </a:bodyPr>
          <a:lstStyle/>
          <a:p>
            <a:pPr marL="571500" marR="0" lvl="0" indent="-5715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a:ea typeface="Gill Sans"/>
                <a:cs typeface="Gill Sans"/>
                <a:sym typeface="Gill Sans"/>
              </a:rPr>
              <a:t>Investir dès le départ dans les agents de première ligne et les autres membres du personnel en clarifiant les valeurs, le genre et d'autres normes, ainsi que leur rôle en tant qu'agents du changement.</a:t>
            </a:r>
            <a:endParaRPr dirty="0"/>
          </a:p>
          <a:p>
            <a:pPr marL="571500" marR="0" lvl="0" indent="-5715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a:ea typeface="Gill Sans"/>
                <a:cs typeface="Gill Sans"/>
                <a:sym typeface="Gill Sans"/>
              </a:rPr>
              <a:t>Les agents de première ligne sont essentiels pour les activités de changement de normes ; envisager des exercices de clarification des normes tout au long de la mise en œuvre pour renforcer la connaissance.</a:t>
            </a:r>
            <a:endParaRPr sz="3600" b="0" i="0" u="none" strike="noStrike" cap="none" dirty="0">
              <a:solidFill>
                <a:srgbClr val="2E2C22"/>
              </a:solidFill>
              <a:latin typeface="Gill Sans"/>
              <a:ea typeface="Gill Sans"/>
              <a:cs typeface="Gill Sans"/>
              <a:sym typeface="Gill Sans"/>
            </a:endParaRPr>
          </a:p>
        </p:txBody>
      </p:sp>
      <p:sp>
        <p:nvSpPr>
          <p:cNvPr id="1104" name="Google Shape;1104;p47"/>
          <p:cNvSpPr/>
          <p:nvPr/>
        </p:nvSpPr>
        <p:spPr>
          <a:xfrm>
            <a:off x="2004814" y="2067950"/>
            <a:ext cx="2996359" cy="2996357"/>
          </a:xfrm>
          <a:prstGeom prst="ellipse">
            <a:avLst/>
          </a:prstGeom>
          <a:solidFill>
            <a:srgbClr val="2EC3C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1400"/>
              <a:buFont typeface="PT Sans"/>
              <a:buNone/>
            </a:pPr>
            <a:endParaRPr sz="1400" b="0" i="0" u="none" strike="noStrike" cap="none" dirty="0">
              <a:solidFill>
                <a:srgbClr val="FFFFFF"/>
              </a:solidFill>
              <a:latin typeface="Roboto"/>
              <a:ea typeface="Roboto"/>
              <a:cs typeface="Roboto"/>
              <a:sym typeface="Roboto"/>
            </a:endParaRPr>
          </a:p>
        </p:txBody>
      </p:sp>
      <p:sp>
        <p:nvSpPr>
          <p:cNvPr id="1105" name="Google Shape;1105;p47"/>
          <p:cNvSpPr/>
          <p:nvPr/>
        </p:nvSpPr>
        <p:spPr>
          <a:xfrm>
            <a:off x="3176906" y="2684144"/>
            <a:ext cx="1041399" cy="1642111"/>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ECEDEF"/>
              </a:buClr>
              <a:buSzPts val="21600"/>
              <a:buFont typeface="Georgia"/>
              <a:buNone/>
            </a:pPr>
            <a:r>
              <a:rPr lang="en-US" sz="21600" b="1" i="0" u="none" strike="noStrike" cap="none" dirty="0">
                <a:solidFill>
                  <a:srgbClr val="ECEDEF"/>
                </a:solidFill>
                <a:latin typeface="Georgia"/>
                <a:ea typeface="Georgia"/>
                <a:cs typeface="Georgia"/>
                <a:sym typeface="Georgia"/>
              </a:rPr>
              <a:t>4</a:t>
            </a:r>
            <a:endParaRPr dirty="0"/>
          </a:p>
        </p:txBody>
      </p:sp>
      <p:sp>
        <p:nvSpPr>
          <p:cNvPr id="1106" name="Google Shape;1106;p47"/>
          <p:cNvSpPr txBox="1"/>
          <p:nvPr/>
        </p:nvSpPr>
        <p:spPr>
          <a:xfrm>
            <a:off x="6479698" y="1068219"/>
            <a:ext cx="13323887" cy="577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a:ea typeface="Gill Sans"/>
                <a:cs typeface="Gill Sans"/>
                <a:sym typeface="Gill Sans"/>
              </a:rPr>
              <a:t>INDICATEURS POUR LA CONCEPTION ET LA MISE À L’ÉCHELLE DE L’INTERVENTION</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48"/>
          <p:cNvSpPr txBox="1">
            <a:spLocks noGrp="1"/>
          </p:cNvSpPr>
          <p:nvPr>
            <p:ph type="title"/>
          </p:nvPr>
        </p:nvSpPr>
        <p:spPr>
          <a:xfrm>
            <a:off x="6173265" y="2148205"/>
            <a:ext cx="16015851" cy="21780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E2C22"/>
              </a:buClr>
              <a:buSzPts val="7200"/>
              <a:buFont typeface="Gill Sans"/>
              <a:buNone/>
            </a:pPr>
            <a:r>
              <a:rPr lang="en-US" sz="7200" b="1" i="0" u="none" strike="noStrike" cap="none" dirty="0">
                <a:solidFill>
                  <a:srgbClr val="2E2C22"/>
                </a:solidFill>
                <a:latin typeface="Gill Sans"/>
                <a:ea typeface="Gill Sans"/>
                <a:cs typeface="Gill Sans"/>
                <a:sym typeface="Gill Sans"/>
              </a:rPr>
              <a:t>Vérifier si les activités d'intervention visant à faire évoluer les normes entraînent un changement social et une diffusion des idées au niveau communautaire</a:t>
            </a:r>
            <a:endParaRPr sz="7200" b="1" i="0" u="none" strike="noStrike" cap="none" dirty="0">
              <a:solidFill>
                <a:srgbClr val="2E2C22"/>
              </a:solidFill>
              <a:latin typeface="Gill Sans"/>
              <a:ea typeface="Gill Sans"/>
              <a:cs typeface="Gill Sans"/>
              <a:sym typeface="Gill Sans"/>
            </a:endParaRPr>
          </a:p>
        </p:txBody>
      </p:sp>
      <p:sp>
        <p:nvSpPr>
          <p:cNvPr id="1112" name="Google Shape;1112;p48"/>
          <p:cNvSpPr txBox="1">
            <a:spLocks noGrp="1"/>
          </p:cNvSpPr>
          <p:nvPr>
            <p:ph type="body" idx="1"/>
          </p:nvPr>
        </p:nvSpPr>
        <p:spPr>
          <a:xfrm>
            <a:off x="6401435" y="7990209"/>
            <a:ext cx="14065885" cy="4727575"/>
          </a:xfrm>
          <a:prstGeom prst="rect">
            <a:avLst/>
          </a:prstGeom>
          <a:noFill/>
          <a:ln>
            <a:noFill/>
          </a:ln>
        </p:spPr>
        <p:txBody>
          <a:bodyPr spcFirstLastPara="1" wrap="square" lIns="91425" tIns="45700" rIns="91425" bIns="45700" anchor="t" anchorCtr="0">
            <a:normAutofit/>
          </a:bodyPr>
          <a:lstStyle/>
          <a:p>
            <a:pPr marL="571500" marR="0" lvl="0" indent="-5715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a:ea typeface="Gill Sans"/>
                <a:cs typeface="Gill Sans"/>
                <a:sym typeface="Gill Sans"/>
              </a:rPr>
              <a:t>Le suivi de la fidélité d'une intervention de changement de normes va au-delà du suivi des activités. </a:t>
            </a:r>
            <a:endParaRPr dirty="0"/>
          </a:p>
          <a:p>
            <a:pPr marL="571500" marR="0" lvl="0" indent="-5715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a:ea typeface="Gill Sans"/>
                <a:cs typeface="Gill Sans"/>
                <a:sym typeface="Gill Sans"/>
              </a:rPr>
              <a:t>L'intervention de changement de normes produit-elle un changement social observable, par exemple un débat public plus important sur des questions sensibles ?</a:t>
            </a:r>
            <a:endParaRPr dirty="0"/>
          </a:p>
          <a:p>
            <a:pPr marL="571500" marR="0" lvl="0" indent="-5715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a:ea typeface="Gill Sans"/>
                <a:cs typeface="Gill Sans"/>
                <a:sym typeface="Gill Sans"/>
              </a:rPr>
              <a:t>L'intervention de changement de normes diffuse-t-elle efficacement de nouvelles idées et des comportements modèles auprès des personnes qui ne sont pas directement touchées par l'intervention?</a:t>
            </a:r>
            <a:endParaRPr sz="3600" b="0" i="0" u="none" strike="noStrike" cap="none" dirty="0">
              <a:solidFill>
                <a:srgbClr val="2E2C22"/>
              </a:solidFill>
              <a:latin typeface="Gill Sans"/>
              <a:ea typeface="Gill Sans"/>
              <a:cs typeface="Gill Sans"/>
              <a:sym typeface="Gill Sans"/>
            </a:endParaRPr>
          </a:p>
        </p:txBody>
      </p:sp>
      <p:sp>
        <p:nvSpPr>
          <p:cNvPr id="1113" name="Google Shape;1113;p48"/>
          <p:cNvSpPr/>
          <p:nvPr/>
        </p:nvSpPr>
        <p:spPr>
          <a:xfrm>
            <a:off x="2004814" y="2067950"/>
            <a:ext cx="2996359" cy="2996357"/>
          </a:xfrm>
          <a:prstGeom prst="ellipse">
            <a:avLst/>
          </a:prstGeom>
          <a:solidFill>
            <a:srgbClr val="2EC3C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1400"/>
              <a:buFont typeface="PT Sans"/>
              <a:buNone/>
            </a:pPr>
            <a:endParaRPr sz="1400" b="0" i="0" u="none" strike="noStrike" cap="none" dirty="0">
              <a:solidFill>
                <a:srgbClr val="FFFFFF"/>
              </a:solidFill>
              <a:latin typeface="Roboto"/>
              <a:ea typeface="Roboto"/>
              <a:cs typeface="Roboto"/>
              <a:sym typeface="Roboto"/>
            </a:endParaRPr>
          </a:p>
        </p:txBody>
      </p:sp>
      <p:sp>
        <p:nvSpPr>
          <p:cNvPr id="1114" name="Google Shape;1114;p48"/>
          <p:cNvSpPr/>
          <p:nvPr/>
        </p:nvSpPr>
        <p:spPr>
          <a:xfrm>
            <a:off x="3176906" y="2684144"/>
            <a:ext cx="1041399" cy="1642111"/>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ECEDEF"/>
              </a:buClr>
              <a:buSzPts val="21600"/>
              <a:buFont typeface="Georgia"/>
              <a:buNone/>
            </a:pPr>
            <a:r>
              <a:rPr lang="en-US" sz="21600" b="1" i="0" u="none" strike="noStrike" cap="none" dirty="0">
                <a:solidFill>
                  <a:srgbClr val="ECEDEF"/>
                </a:solidFill>
                <a:latin typeface="Georgia"/>
                <a:ea typeface="Georgia"/>
                <a:cs typeface="Georgia"/>
                <a:sym typeface="Georgia"/>
              </a:rPr>
              <a:t>5</a:t>
            </a:r>
            <a:endParaRPr dirty="0"/>
          </a:p>
        </p:txBody>
      </p:sp>
      <p:sp>
        <p:nvSpPr>
          <p:cNvPr id="1115" name="Google Shape;1115;p48"/>
          <p:cNvSpPr txBox="1"/>
          <p:nvPr/>
        </p:nvSpPr>
        <p:spPr>
          <a:xfrm>
            <a:off x="6096402" y="998216"/>
            <a:ext cx="13323887" cy="577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a:ea typeface="Gill Sans"/>
                <a:cs typeface="Gill Sans"/>
                <a:sym typeface="Gill Sans"/>
              </a:rPr>
              <a:t>INDICATEURS POUR LA CONCEPTION ET LA MISE À L’ÉCHELLE DE L’INTERVENTION</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49"/>
          <p:cNvSpPr txBox="1">
            <a:spLocks noGrp="1"/>
          </p:cNvSpPr>
          <p:nvPr>
            <p:ph type="title"/>
          </p:nvPr>
        </p:nvSpPr>
        <p:spPr>
          <a:xfrm>
            <a:off x="6196759" y="2477103"/>
            <a:ext cx="16686501" cy="21780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E2C22"/>
              </a:buClr>
              <a:buSzPts val="7200"/>
              <a:buFont typeface="Gill Sans"/>
              <a:buNone/>
            </a:pPr>
            <a:r>
              <a:rPr lang="en-US" sz="7200" b="1" i="0" u="none" strike="noStrike" cap="none" dirty="0">
                <a:solidFill>
                  <a:srgbClr val="2E2C22"/>
                </a:solidFill>
                <a:latin typeface="Gill Sans"/>
                <a:ea typeface="Gill Sans"/>
                <a:cs typeface="Gill Sans"/>
                <a:sym typeface="Gill Sans"/>
              </a:rPr>
              <a:t>Surveiller le système social bénéficiaire en cas d'opposition inattendue ou d'autres changements</a:t>
            </a:r>
            <a:br>
              <a:rPr lang="en-US" sz="7200" b="1" i="0" u="none" strike="noStrike" cap="none" dirty="0">
                <a:solidFill>
                  <a:srgbClr val="2E2C22"/>
                </a:solidFill>
                <a:latin typeface="Gill Sans"/>
                <a:ea typeface="Gill Sans"/>
                <a:cs typeface="Gill Sans"/>
                <a:sym typeface="Gill Sans"/>
              </a:rPr>
            </a:br>
            <a:endParaRPr sz="7200" b="1" i="0" u="none" strike="noStrike" cap="none" dirty="0">
              <a:solidFill>
                <a:srgbClr val="2E2C22"/>
              </a:solidFill>
              <a:latin typeface="Gill Sans"/>
              <a:ea typeface="Gill Sans"/>
              <a:cs typeface="Gill Sans"/>
              <a:sym typeface="Gill Sans"/>
            </a:endParaRPr>
          </a:p>
        </p:txBody>
      </p:sp>
      <p:sp>
        <p:nvSpPr>
          <p:cNvPr id="1121" name="Google Shape;1121;p49"/>
          <p:cNvSpPr txBox="1">
            <a:spLocks noGrp="1"/>
          </p:cNvSpPr>
          <p:nvPr>
            <p:ph type="body" idx="1"/>
          </p:nvPr>
        </p:nvSpPr>
        <p:spPr>
          <a:xfrm>
            <a:off x="6407478" y="6353883"/>
            <a:ext cx="14151282" cy="5291270"/>
          </a:xfrm>
          <a:prstGeom prst="rect">
            <a:avLst/>
          </a:prstGeom>
          <a:noFill/>
          <a:ln>
            <a:noFill/>
          </a:ln>
        </p:spPr>
        <p:txBody>
          <a:bodyPr spcFirstLastPara="1" wrap="square" lIns="91425" tIns="45700" rIns="91425" bIns="45700" anchor="t" anchorCtr="0">
            <a:noAutofit/>
          </a:bodyPr>
          <a:lstStyle/>
          <a:p>
            <a:pPr marL="571500" marR="0" lvl="0" indent="-5715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a:ea typeface="Gill Sans"/>
                <a:cs typeface="Gill Sans"/>
                <a:sym typeface="Gill Sans"/>
              </a:rPr>
              <a:t>Les agents de première ligne et la communauté en général peuvent être affectés.</a:t>
            </a:r>
            <a:endParaRPr dirty="0"/>
          </a:p>
          <a:p>
            <a:pPr marL="571500" marR="0" lvl="0" indent="-5715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a:ea typeface="Gill Sans"/>
                <a:cs typeface="Gill Sans"/>
                <a:sym typeface="Gill Sans"/>
              </a:rPr>
              <a:t>Déterminer la réponse du projet d'intervention à l'évolution des normes.</a:t>
            </a:r>
            <a:endParaRPr dirty="0"/>
          </a:p>
          <a:p>
            <a:pPr marL="571500" marR="0" lvl="0" indent="-5715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a:ea typeface="Gill Sans"/>
                <a:cs typeface="Gill Sans"/>
                <a:sym typeface="Gill Sans"/>
              </a:rPr>
              <a:t>Connaître la position de votre organisation vis-à-vis de l'atténuation des réactions sociales lorsque les structures de pouvoir sont menacées.</a:t>
            </a:r>
            <a:endParaRPr dirty="0"/>
          </a:p>
          <a:p>
            <a:pPr marL="571500" marR="0" lvl="0" indent="-5715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a:ea typeface="Gill Sans"/>
                <a:cs typeface="Gill Sans"/>
                <a:sym typeface="Gill Sans"/>
              </a:rPr>
              <a:t>Être prêt à soutenir les premiers changements positifs - comportements positifs ou négatifs, proclamations publiques - dès qu'ils apparaissent.</a:t>
            </a:r>
            <a:endParaRPr sz="3600" b="0" i="0" u="none" strike="noStrike" cap="none" dirty="0">
              <a:solidFill>
                <a:srgbClr val="2E2C22"/>
              </a:solidFill>
              <a:latin typeface="Gill Sans"/>
              <a:ea typeface="Gill Sans"/>
              <a:cs typeface="Gill Sans"/>
              <a:sym typeface="Gill Sans"/>
            </a:endParaRPr>
          </a:p>
        </p:txBody>
      </p:sp>
      <p:sp>
        <p:nvSpPr>
          <p:cNvPr id="1122" name="Google Shape;1122;p49"/>
          <p:cNvSpPr/>
          <p:nvPr/>
        </p:nvSpPr>
        <p:spPr>
          <a:xfrm>
            <a:off x="2004814" y="2067950"/>
            <a:ext cx="2996359" cy="2996357"/>
          </a:xfrm>
          <a:prstGeom prst="ellipse">
            <a:avLst/>
          </a:prstGeom>
          <a:solidFill>
            <a:srgbClr val="2EC3C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1400"/>
              <a:buFont typeface="PT Sans"/>
              <a:buNone/>
            </a:pPr>
            <a:endParaRPr sz="1400" b="0" i="0" u="none" strike="noStrike" cap="none" dirty="0">
              <a:solidFill>
                <a:srgbClr val="FFFFFF"/>
              </a:solidFill>
              <a:latin typeface="Roboto"/>
              <a:ea typeface="Roboto"/>
              <a:cs typeface="Roboto"/>
              <a:sym typeface="Roboto"/>
            </a:endParaRPr>
          </a:p>
        </p:txBody>
      </p:sp>
      <p:sp>
        <p:nvSpPr>
          <p:cNvPr id="1123" name="Google Shape;1123;p49"/>
          <p:cNvSpPr/>
          <p:nvPr/>
        </p:nvSpPr>
        <p:spPr>
          <a:xfrm>
            <a:off x="3200400" y="3020449"/>
            <a:ext cx="1041399" cy="1642111"/>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ECEDEF"/>
              </a:buClr>
              <a:buSzPts val="21600"/>
              <a:buFont typeface="Georgia"/>
              <a:buNone/>
            </a:pPr>
            <a:r>
              <a:rPr lang="en-US" sz="21600" b="1" i="0" u="none" strike="noStrike" cap="none" dirty="0">
                <a:solidFill>
                  <a:srgbClr val="ECEDEF"/>
                </a:solidFill>
                <a:latin typeface="Georgia"/>
                <a:ea typeface="Georgia"/>
                <a:cs typeface="Georgia"/>
                <a:sym typeface="Georgia"/>
              </a:rPr>
              <a:t>6</a:t>
            </a:r>
            <a:endParaRPr dirty="0"/>
          </a:p>
        </p:txBody>
      </p:sp>
      <p:sp>
        <p:nvSpPr>
          <p:cNvPr id="1124" name="Google Shape;1124;p49"/>
          <p:cNvSpPr txBox="1"/>
          <p:nvPr/>
        </p:nvSpPr>
        <p:spPr>
          <a:xfrm>
            <a:off x="6361758" y="413572"/>
            <a:ext cx="13323887" cy="577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a:ea typeface="Gill Sans"/>
                <a:cs typeface="Gill Sans"/>
                <a:sym typeface="Gill Sans"/>
              </a:rPr>
              <a:t>INDICATEURS POUR LA CONCEPTION ET LA MISE À L’ÉCHELLE DE L’INTERVENTION</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EC3C6">
            <a:alpha val="14509"/>
          </a:srgbClr>
        </a:solidFill>
        <a:effectLst/>
      </p:bgPr>
    </p:bg>
    <p:spTree>
      <p:nvGrpSpPr>
        <p:cNvPr id="1" name="Shape 596"/>
        <p:cNvGrpSpPr/>
        <p:nvPr/>
      </p:nvGrpSpPr>
      <p:grpSpPr>
        <a:xfrm>
          <a:off x="0" y="0"/>
          <a:ext cx="0" cy="0"/>
          <a:chOff x="0" y="0"/>
          <a:chExt cx="0" cy="0"/>
        </a:xfrm>
      </p:grpSpPr>
      <p:sp>
        <p:nvSpPr>
          <p:cNvPr id="597" name="Google Shape;597;p5"/>
          <p:cNvSpPr/>
          <p:nvPr/>
        </p:nvSpPr>
        <p:spPr>
          <a:xfrm>
            <a:off x="0" y="0"/>
            <a:ext cx="4340404" cy="13738918"/>
          </a:xfrm>
          <a:custGeom>
            <a:avLst/>
            <a:gdLst/>
            <a:ahLst/>
            <a:cxnLst/>
            <a:rect l="l" t="t" r="r" b="b"/>
            <a:pathLst>
              <a:path w="1741842" h="5528549" extrusionOk="0">
                <a:moveTo>
                  <a:pt x="0" y="0"/>
                </a:moveTo>
                <a:lnTo>
                  <a:pt x="1741842" y="0"/>
                </a:lnTo>
                <a:lnTo>
                  <a:pt x="1741842" y="5528549"/>
                </a:lnTo>
                <a:lnTo>
                  <a:pt x="0" y="5528549"/>
                </a:lnTo>
                <a:close/>
              </a:path>
            </a:pathLst>
          </a:custGeom>
          <a:solidFill>
            <a:srgbClr val="2EC3C6"/>
          </a:solidFill>
          <a:ln>
            <a:noFill/>
          </a:ln>
        </p:spPr>
      </p:sp>
      <p:sp>
        <p:nvSpPr>
          <p:cNvPr id="598" name="Google Shape;598;p5"/>
          <p:cNvSpPr txBox="1"/>
          <p:nvPr/>
        </p:nvSpPr>
        <p:spPr>
          <a:xfrm>
            <a:off x="3824390" y="2366163"/>
            <a:ext cx="9089568" cy="5189538"/>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rgbClr val="262626"/>
              </a:buClr>
              <a:buSzPts val="8000"/>
              <a:buFont typeface="Gill Sans"/>
              <a:buNone/>
            </a:pPr>
            <a:r>
              <a:rPr lang="en-US" sz="8000" b="1" i="0" u="none" strike="noStrike" cap="none" dirty="0">
                <a:solidFill>
                  <a:srgbClr val="262626"/>
                </a:solidFill>
                <a:latin typeface="Gill Sans"/>
                <a:ea typeface="Gill Sans"/>
                <a:cs typeface="Gill Sans"/>
                <a:sym typeface="Gill Sans"/>
              </a:rPr>
              <a:t> </a:t>
            </a:r>
            <a:endParaRPr dirty="0"/>
          </a:p>
        </p:txBody>
      </p:sp>
      <p:sp>
        <p:nvSpPr>
          <p:cNvPr id="599" name="Google Shape;599;p5"/>
          <p:cNvSpPr txBox="1"/>
          <p:nvPr/>
        </p:nvSpPr>
        <p:spPr>
          <a:xfrm>
            <a:off x="5303574" y="1335293"/>
            <a:ext cx="16482720" cy="140338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E2C22"/>
              </a:buClr>
              <a:buSzPts val="8800"/>
              <a:buFont typeface="Gill Sans"/>
              <a:buNone/>
            </a:pPr>
            <a:r>
              <a:rPr lang="en-US" sz="8800" b="1" i="0" u="none" strike="noStrike" cap="none" dirty="0">
                <a:solidFill>
                  <a:srgbClr val="2E2C22"/>
                </a:solidFill>
                <a:latin typeface="Gill Sans"/>
                <a:ea typeface="Gill Sans"/>
                <a:cs typeface="Gill Sans"/>
                <a:sym typeface="Gill Sans"/>
              </a:rPr>
              <a:t>Outils virtuels</a:t>
            </a:r>
            <a:endParaRPr sz="8800" b="1" i="0" u="none" strike="noStrike" cap="none" dirty="0">
              <a:solidFill>
                <a:srgbClr val="2E2C22"/>
              </a:solidFill>
              <a:latin typeface="Gill Sans"/>
              <a:ea typeface="Gill Sans"/>
              <a:cs typeface="Gill Sans"/>
              <a:sym typeface="Gill Sans"/>
            </a:endParaRPr>
          </a:p>
        </p:txBody>
      </p:sp>
      <p:cxnSp>
        <p:nvCxnSpPr>
          <p:cNvPr id="600" name="Google Shape;600;p5"/>
          <p:cNvCxnSpPr/>
          <p:nvPr/>
        </p:nvCxnSpPr>
        <p:spPr>
          <a:xfrm>
            <a:off x="8056236" y="6963150"/>
            <a:ext cx="0" cy="1407636"/>
          </a:xfrm>
          <a:prstGeom prst="straightConnector1">
            <a:avLst/>
          </a:prstGeom>
          <a:noFill/>
          <a:ln w="63500" cap="flat" cmpd="sng">
            <a:solidFill>
              <a:srgbClr val="2EC3C6"/>
            </a:solidFill>
            <a:prstDash val="dot"/>
            <a:round/>
            <a:headEnd type="none" w="sm" len="sm"/>
            <a:tailEnd type="none" w="sm" len="sm"/>
          </a:ln>
        </p:spPr>
      </p:cxnSp>
      <p:cxnSp>
        <p:nvCxnSpPr>
          <p:cNvPr id="601" name="Google Shape;601;p5"/>
          <p:cNvCxnSpPr/>
          <p:nvPr/>
        </p:nvCxnSpPr>
        <p:spPr>
          <a:xfrm>
            <a:off x="13533186" y="6963150"/>
            <a:ext cx="0" cy="1407636"/>
          </a:xfrm>
          <a:prstGeom prst="straightConnector1">
            <a:avLst/>
          </a:prstGeom>
          <a:noFill/>
          <a:ln w="63500" cap="flat" cmpd="sng">
            <a:solidFill>
              <a:srgbClr val="2EC3C6"/>
            </a:solidFill>
            <a:prstDash val="dot"/>
            <a:round/>
            <a:headEnd type="none" w="sm" len="sm"/>
            <a:tailEnd type="none" w="sm" len="sm"/>
          </a:ln>
        </p:spPr>
      </p:cxnSp>
      <p:grpSp>
        <p:nvGrpSpPr>
          <p:cNvPr id="602" name="Google Shape;602;p5"/>
          <p:cNvGrpSpPr/>
          <p:nvPr/>
        </p:nvGrpSpPr>
        <p:grpSpPr>
          <a:xfrm>
            <a:off x="5623301" y="8370786"/>
            <a:ext cx="4890870" cy="4386900"/>
            <a:chOff x="5623300" y="8706270"/>
            <a:chExt cx="5341286" cy="4790904"/>
          </a:xfrm>
        </p:grpSpPr>
        <p:pic>
          <p:nvPicPr>
            <p:cNvPr id="603" name="Google Shape;603;p5"/>
            <p:cNvPicPr preferRelativeResize="0"/>
            <p:nvPr/>
          </p:nvPicPr>
          <p:blipFill rotWithShape="1">
            <a:blip r:embed="rId3">
              <a:alphaModFix/>
            </a:blip>
            <a:srcRect b="13432"/>
            <a:stretch/>
          </p:blipFill>
          <p:spPr>
            <a:xfrm>
              <a:off x="5623300" y="9302223"/>
              <a:ext cx="5341286" cy="4194951"/>
            </a:xfrm>
            <a:prstGeom prst="rect">
              <a:avLst/>
            </a:prstGeom>
            <a:noFill/>
            <a:ln>
              <a:noFill/>
            </a:ln>
          </p:spPr>
        </p:pic>
        <p:sp>
          <p:nvSpPr>
            <p:cNvPr id="604" name="Google Shape;604;p5"/>
            <p:cNvSpPr/>
            <p:nvPr/>
          </p:nvSpPr>
          <p:spPr>
            <a:xfrm>
              <a:off x="5623300" y="8706270"/>
              <a:ext cx="5341286" cy="591671"/>
            </a:xfrm>
            <a:prstGeom prst="rect">
              <a:avLst/>
            </a:prstGeom>
            <a:solidFill>
              <a:srgbClr val="2BB5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Gill Sans"/>
                <a:buNone/>
              </a:pPr>
              <a:r>
                <a:rPr lang="en-US" sz="2400" b="0" i="0" u="none" strike="noStrike" cap="none" dirty="0">
                  <a:solidFill>
                    <a:srgbClr val="FFFFFF"/>
                  </a:solidFill>
                  <a:latin typeface="Gill Sans"/>
                  <a:ea typeface="Gill Sans"/>
                  <a:cs typeface="Gill Sans"/>
                  <a:sym typeface="Gill Sans"/>
                </a:rPr>
                <a:t>GOOGLE SHEETS</a:t>
              </a:r>
              <a:endParaRPr dirty="0"/>
            </a:p>
          </p:txBody>
        </p:sp>
      </p:grpSp>
      <p:sp>
        <p:nvSpPr>
          <p:cNvPr id="605" name="Google Shape;605;p5"/>
          <p:cNvSpPr/>
          <p:nvPr/>
        </p:nvSpPr>
        <p:spPr>
          <a:xfrm>
            <a:off x="11099500" y="8375223"/>
            <a:ext cx="4890870" cy="541777"/>
          </a:xfrm>
          <a:prstGeom prst="rect">
            <a:avLst/>
          </a:prstGeom>
          <a:solidFill>
            <a:srgbClr val="2BB5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Gill Sans"/>
              <a:buNone/>
            </a:pPr>
            <a:r>
              <a:rPr lang="en-US" sz="2400" b="0" i="0" u="none" strike="noStrike" cap="none" dirty="0">
                <a:solidFill>
                  <a:srgbClr val="FFFFFF"/>
                </a:solidFill>
                <a:latin typeface="Gill Sans"/>
                <a:ea typeface="Gill Sans"/>
                <a:cs typeface="Gill Sans"/>
                <a:sym typeface="Gill Sans"/>
              </a:rPr>
              <a:t>CHAT</a:t>
            </a:r>
            <a:endParaRPr dirty="0"/>
          </a:p>
        </p:txBody>
      </p:sp>
      <p:cxnSp>
        <p:nvCxnSpPr>
          <p:cNvPr id="606" name="Google Shape;606;p5"/>
          <p:cNvCxnSpPr/>
          <p:nvPr/>
        </p:nvCxnSpPr>
        <p:spPr>
          <a:xfrm>
            <a:off x="4340404" y="3774922"/>
            <a:ext cx="12688422" cy="0"/>
          </a:xfrm>
          <a:prstGeom prst="straightConnector1">
            <a:avLst/>
          </a:prstGeom>
          <a:noFill/>
          <a:ln w="63500" cap="flat" cmpd="sng">
            <a:solidFill>
              <a:srgbClr val="2EC3C6"/>
            </a:solidFill>
            <a:prstDash val="dot"/>
            <a:round/>
            <a:headEnd type="none" w="sm" len="sm"/>
            <a:tailEnd type="none" w="sm" len="sm"/>
          </a:ln>
        </p:spPr>
      </p:cxnSp>
      <p:grpSp>
        <p:nvGrpSpPr>
          <p:cNvPr id="607" name="Google Shape;607;p5"/>
          <p:cNvGrpSpPr/>
          <p:nvPr/>
        </p:nvGrpSpPr>
        <p:grpSpPr>
          <a:xfrm>
            <a:off x="5623301" y="3442587"/>
            <a:ext cx="4890870" cy="4391542"/>
            <a:chOff x="5623300" y="3796698"/>
            <a:chExt cx="5341286" cy="4795973"/>
          </a:xfrm>
        </p:grpSpPr>
        <p:pic>
          <p:nvPicPr>
            <p:cNvPr id="608" name="Google Shape;608;p5"/>
            <p:cNvPicPr preferRelativeResize="0"/>
            <p:nvPr/>
          </p:nvPicPr>
          <p:blipFill rotWithShape="1">
            <a:blip r:embed="rId4">
              <a:alphaModFix/>
            </a:blip>
            <a:srcRect/>
            <a:stretch/>
          </p:blipFill>
          <p:spPr>
            <a:xfrm>
              <a:off x="5623300" y="4388370"/>
              <a:ext cx="5341286" cy="4204301"/>
            </a:xfrm>
            <a:prstGeom prst="rect">
              <a:avLst/>
            </a:prstGeom>
            <a:noFill/>
            <a:ln>
              <a:noFill/>
            </a:ln>
          </p:spPr>
        </p:pic>
        <p:sp>
          <p:nvSpPr>
            <p:cNvPr id="609" name="Google Shape;609;p5"/>
            <p:cNvSpPr/>
            <p:nvPr/>
          </p:nvSpPr>
          <p:spPr>
            <a:xfrm>
              <a:off x="5623300" y="3796698"/>
              <a:ext cx="5341286" cy="591671"/>
            </a:xfrm>
            <a:prstGeom prst="rect">
              <a:avLst/>
            </a:prstGeom>
            <a:solidFill>
              <a:srgbClr val="2BB5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Gill Sans"/>
                <a:buNone/>
              </a:pPr>
              <a:r>
                <a:rPr lang="en-US" sz="2400" b="0" i="0" u="none" strike="noStrike" cap="none" dirty="0">
                  <a:solidFill>
                    <a:srgbClr val="FFFFFF"/>
                  </a:solidFill>
                  <a:latin typeface="Gill Sans"/>
                  <a:ea typeface="Gill Sans"/>
                  <a:cs typeface="Gill Sans"/>
                  <a:sym typeface="Gill Sans"/>
                </a:rPr>
                <a:t>POLLS</a:t>
              </a:r>
              <a:endParaRPr dirty="0"/>
            </a:p>
          </p:txBody>
        </p:sp>
      </p:grpSp>
      <p:grpSp>
        <p:nvGrpSpPr>
          <p:cNvPr id="610" name="Google Shape;610;p5"/>
          <p:cNvGrpSpPr/>
          <p:nvPr/>
        </p:nvGrpSpPr>
        <p:grpSpPr>
          <a:xfrm>
            <a:off x="11099499" y="3444426"/>
            <a:ext cx="4893514" cy="4395672"/>
            <a:chOff x="11674476" y="3796698"/>
            <a:chExt cx="5344172" cy="4800483"/>
          </a:xfrm>
        </p:grpSpPr>
        <p:pic>
          <p:nvPicPr>
            <p:cNvPr id="611" name="Google Shape;611;p5"/>
            <p:cNvPicPr preferRelativeResize="0"/>
            <p:nvPr/>
          </p:nvPicPr>
          <p:blipFill rotWithShape="1">
            <a:blip r:embed="rId5">
              <a:alphaModFix/>
            </a:blip>
            <a:srcRect l="15687" r="14634"/>
            <a:stretch/>
          </p:blipFill>
          <p:spPr>
            <a:xfrm>
              <a:off x="11677363" y="4392880"/>
              <a:ext cx="5341285" cy="4204301"/>
            </a:xfrm>
            <a:prstGeom prst="rect">
              <a:avLst/>
            </a:prstGeom>
            <a:noFill/>
            <a:ln w="9525" cap="flat" cmpd="sng">
              <a:solidFill>
                <a:schemeClr val="dk1"/>
              </a:solidFill>
              <a:prstDash val="solid"/>
              <a:round/>
              <a:headEnd type="none" w="sm" len="sm"/>
              <a:tailEnd type="none" w="sm" len="sm"/>
            </a:ln>
          </p:spPr>
        </p:pic>
        <p:sp>
          <p:nvSpPr>
            <p:cNvPr id="612" name="Google Shape;612;p5"/>
            <p:cNvSpPr/>
            <p:nvPr/>
          </p:nvSpPr>
          <p:spPr>
            <a:xfrm>
              <a:off x="11674476" y="3796698"/>
              <a:ext cx="5341286" cy="591671"/>
            </a:xfrm>
            <a:prstGeom prst="rect">
              <a:avLst/>
            </a:prstGeom>
            <a:solidFill>
              <a:srgbClr val="2BB5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Gill Sans"/>
                <a:buNone/>
              </a:pPr>
              <a:r>
                <a:rPr lang="en-US" sz="2400" b="0" i="0" u="none" strike="noStrike" cap="none" dirty="0">
                  <a:solidFill>
                    <a:srgbClr val="FFFFFF"/>
                  </a:solidFill>
                  <a:latin typeface="Gill Sans"/>
                  <a:ea typeface="Gill Sans"/>
                  <a:cs typeface="Gill Sans"/>
                  <a:sym typeface="Gill Sans"/>
                </a:rPr>
                <a:t>BREAKOUT ROOMS</a:t>
              </a:r>
              <a:endParaRPr dirty="0"/>
            </a:p>
          </p:txBody>
        </p:sp>
      </p:grpSp>
      <p:grpSp>
        <p:nvGrpSpPr>
          <p:cNvPr id="613" name="Google Shape;613;p5"/>
          <p:cNvGrpSpPr/>
          <p:nvPr/>
        </p:nvGrpSpPr>
        <p:grpSpPr>
          <a:xfrm>
            <a:off x="16470765" y="3442587"/>
            <a:ext cx="4890870" cy="4395286"/>
            <a:chOff x="16335852" y="3796698"/>
            <a:chExt cx="5341286" cy="4800062"/>
          </a:xfrm>
        </p:grpSpPr>
        <p:sp>
          <p:nvSpPr>
            <p:cNvPr id="614" name="Google Shape;614;p5"/>
            <p:cNvSpPr/>
            <p:nvPr/>
          </p:nvSpPr>
          <p:spPr>
            <a:xfrm>
              <a:off x="16335852" y="3796698"/>
              <a:ext cx="5341286" cy="591671"/>
            </a:xfrm>
            <a:prstGeom prst="rect">
              <a:avLst/>
            </a:prstGeom>
            <a:solidFill>
              <a:srgbClr val="2BB5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Gill Sans"/>
                <a:buNone/>
              </a:pPr>
              <a:r>
                <a:rPr lang="en-US" sz="2400" b="0" i="0" u="none" strike="noStrike" cap="none" dirty="0">
                  <a:solidFill>
                    <a:srgbClr val="FFFFFF"/>
                  </a:solidFill>
                  <a:latin typeface="Gill Sans"/>
                  <a:ea typeface="Gill Sans"/>
                  <a:cs typeface="Gill Sans"/>
                  <a:sym typeface="Gill Sans"/>
                </a:rPr>
                <a:t>WHITEBOARD</a:t>
              </a:r>
              <a:endParaRPr dirty="0"/>
            </a:p>
          </p:txBody>
        </p:sp>
        <p:pic>
          <p:nvPicPr>
            <p:cNvPr id="615" name="Google Shape;615;p5"/>
            <p:cNvPicPr preferRelativeResize="0"/>
            <p:nvPr/>
          </p:nvPicPr>
          <p:blipFill rotWithShape="1">
            <a:blip r:embed="rId6">
              <a:alphaModFix/>
            </a:blip>
            <a:srcRect/>
            <a:stretch/>
          </p:blipFill>
          <p:spPr>
            <a:xfrm>
              <a:off x="16335852" y="4388369"/>
              <a:ext cx="5341286" cy="4208391"/>
            </a:xfrm>
            <a:prstGeom prst="rect">
              <a:avLst/>
            </a:prstGeom>
            <a:noFill/>
            <a:ln>
              <a:noFill/>
            </a:ln>
          </p:spPr>
        </p:pic>
      </p:grpSp>
      <p:grpSp>
        <p:nvGrpSpPr>
          <p:cNvPr id="616" name="Google Shape;616;p5"/>
          <p:cNvGrpSpPr/>
          <p:nvPr/>
        </p:nvGrpSpPr>
        <p:grpSpPr>
          <a:xfrm>
            <a:off x="480197" y="1990947"/>
            <a:ext cx="3532094" cy="3532094"/>
            <a:chOff x="480196" y="5603617"/>
            <a:chExt cx="3532094" cy="3532094"/>
          </a:xfrm>
        </p:grpSpPr>
        <p:pic>
          <p:nvPicPr>
            <p:cNvPr id="617" name="Google Shape;617;p5"/>
            <p:cNvPicPr preferRelativeResize="0"/>
            <p:nvPr/>
          </p:nvPicPr>
          <p:blipFill rotWithShape="1">
            <a:blip r:embed="rId7">
              <a:alphaModFix/>
            </a:blip>
            <a:srcRect/>
            <a:stretch/>
          </p:blipFill>
          <p:spPr>
            <a:xfrm>
              <a:off x="959756" y="6510088"/>
              <a:ext cx="2528330" cy="2007792"/>
            </a:xfrm>
            <a:prstGeom prst="rect">
              <a:avLst/>
            </a:prstGeom>
            <a:noFill/>
            <a:ln>
              <a:noFill/>
            </a:ln>
          </p:spPr>
        </p:pic>
        <p:sp>
          <p:nvSpPr>
            <p:cNvPr id="618" name="Google Shape;618;p5"/>
            <p:cNvSpPr/>
            <p:nvPr/>
          </p:nvSpPr>
          <p:spPr>
            <a:xfrm>
              <a:off x="480196" y="5603617"/>
              <a:ext cx="3532094" cy="3532094"/>
            </a:xfrm>
            <a:prstGeom prst="ellipse">
              <a:avLst/>
            </a:prstGeom>
            <a:no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700"/>
                <a:buFont typeface="PT Sans"/>
                <a:buNone/>
              </a:pPr>
              <a:endParaRPr sz="700" b="0" i="0" u="none" strike="noStrike" cap="none" dirty="0">
                <a:solidFill>
                  <a:schemeClr val="lt1"/>
                </a:solidFill>
                <a:latin typeface="Gill Sans"/>
                <a:ea typeface="Gill Sans"/>
                <a:cs typeface="Gill Sans"/>
                <a:sym typeface="Gill Sans"/>
              </a:endParaRPr>
            </a:p>
          </p:txBody>
        </p:sp>
      </p:grpSp>
      <p:pic>
        <p:nvPicPr>
          <p:cNvPr id="619" name="Google Shape;619;p5" descr="Graphical user interface, application&#10;&#10;Description automatically generated"/>
          <p:cNvPicPr preferRelativeResize="0"/>
          <p:nvPr/>
        </p:nvPicPr>
        <p:blipFill rotWithShape="1">
          <a:blip r:embed="rId8">
            <a:alphaModFix/>
          </a:blip>
          <a:srcRect l="679" t="33414" r="37169"/>
          <a:stretch/>
        </p:blipFill>
        <p:spPr>
          <a:xfrm>
            <a:off x="11102674" y="8918262"/>
            <a:ext cx="4878570" cy="3836056"/>
          </a:xfrm>
          <a:prstGeom prst="rect">
            <a:avLst/>
          </a:prstGeom>
          <a:solidFill>
            <a:srgbClr val="242424"/>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pic>
        <p:nvPicPr>
          <p:cNvPr id="1129" name="Google Shape;1129;p50"/>
          <p:cNvPicPr preferRelativeResize="0"/>
          <p:nvPr/>
        </p:nvPicPr>
        <p:blipFill rotWithShape="1">
          <a:blip r:embed="rId3">
            <a:alphaModFix/>
          </a:blip>
          <a:srcRect/>
          <a:stretch/>
        </p:blipFill>
        <p:spPr>
          <a:xfrm>
            <a:off x="6635665" y="8316205"/>
            <a:ext cx="11331389" cy="5203190"/>
          </a:xfrm>
          <a:prstGeom prst="rect">
            <a:avLst/>
          </a:prstGeom>
          <a:noFill/>
          <a:ln>
            <a:noFill/>
          </a:ln>
        </p:spPr>
      </p:pic>
      <p:sp>
        <p:nvSpPr>
          <p:cNvPr id="1130" name="Google Shape;1130;p50"/>
          <p:cNvSpPr txBox="1">
            <a:spLocks noGrp="1"/>
          </p:cNvSpPr>
          <p:nvPr>
            <p:ph type="title"/>
          </p:nvPr>
        </p:nvSpPr>
        <p:spPr>
          <a:xfrm>
            <a:off x="6355714" y="2752480"/>
            <a:ext cx="17499367" cy="21780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E2C22"/>
              </a:buClr>
              <a:buSzPts val="7200"/>
              <a:buFont typeface="Gill Sans"/>
              <a:buNone/>
            </a:pPr>
            <a:r>
              <a:rPr lang="en-US" sz="7200" b="1" i="0" u="none" strike="noStrike" cap="none" dirty="0">
                <a:solidFill>
                  <a:srgbClr val="2E2C22"/>
                </a:solidFill>
                <a:latin typeface="Gill Sans"/>
                <a:ea typeface="Gill Sans"/>
                <a:cs typeface="Gill Sans"/>
                <a:sym typeface="Gill Sans"/>
              </a:rPr>
              <a:t>Mesurer les multiples dimensions des résultats et aller au-delà de l'individu.</a:t>
            </a:r>
            <a:endParaRPr sz="7200" b="1" i="0" u="none" strike="noStrike" cap="none" dirty="0">
              <a:solidFill>
                <a:srgbClr val="2E2C22"/>
              </a:solidFill>
              <a:latin typeface="Gill Sans"/>
              <a:ea typeface="Gill Sans"/>
              <a:cs typeface="Gill Sans"/>
              <a:sym typeface="Gill Sans"/>
            </a:endParaRPr>
          </a:p>
        </p:txBody>
      </p:sp>
      <p:sp>
        <p:nvSpPr>
          <p:cNvPr id="1131" name="Google Shape;1131;p50"/>
          <p:cNvSpPr txBox="1">
            <a:spLocks noGrp="1"/>
          </p:cNvSpPr>
          <p:nvPr>
            <p:ph type="body" idx="1"/>
          </p:nvPr>
        </p:nvSpPr>
        <p:spPr>
          <a:xfrm>
            <a:off x="6401434" y="6096000"/>
            <a:ext cx="15803245" cy="1750940"/>
          </a:xfrm>
          <a:prstGeom prst="rect">
            <a:avLst/>
          </a:prstGeom>
          <a:noFill/>
          <a:ln>
            <a:noFill/>
          </a:ln>
        </p:spPr>
        <p:txBody>
          <a:bodyPr spcFirstLastPara="1" wrap="square" lIns="91425" tIns="45700" rIns="91425" bIns="45700" anchor="t" anchorCtr="0">
            <a:normAutofit fontScale="77500" lnSpcReduction="20000"/>
          </a:bodyPr>
          <a:lstStyle/>
          <a:p>
            <a:pPr marL="571500" marR="0" lvl="0" indent="-571500" algn="l" rtl="0">
              <a:lnSpc>
                <a:spcPct val="120000"/>
              </a:lnSpc>
              <a:spcBef>
                <a:spcPts val="0"/>
              </a:spcBef>
              <a:spcAft>
                <a:spcPts val="0"/>
              </a:spcAft>
              <a:buClr>
                <a:srgbClr val="2E2C22"/>
              </a:buClr>
              <a:buSzPct val="100000"/>
              <a:buFont typeface="Arial"/>
              <a:buChar char="•"/>
            </a:pPr>
            <a:r>
              <a:rPr lang="en-US" sz="3600" b="0" i="0" u="none" strike="noStrike" cap="none" dirty="0">
                <a:solidFill>
                  <a:srgbClr val="2E2C22"/>
                </a:solidFill>
                <a:latin typeface="Gill Sans"/>
                <a:ea typeface="Gill Sans"/>
                <a:cs typeface="Gill Sans"/>
                <a:sym typeface="Gill Sans"/>
              </a:rPr>
              <a:t>Définir le changement normatif attendu ; pas seulement le changement de comportement individuel.</a:t>
            </a:r>
            <a:endParaRPr dirty="0"/>
          </a:p>
          <a:p>
            <a:pPr marL="571500" marR="0" lvl="0" indent="-571500" algn="l" rtl="0">
              <a:lnSpc>
                <a:spcPct val="120000"/>
              </a:lnSpc>
              <a:spcBef>
                <a:spcPts val="0"/>
              </a:spcBef>
              <a:spcAft>
                <a:spcPts val="0"/>
              </a:spcAft>
              <a:buClr>
                <a:srgbClr val="2E2C22"/>
              </a:buClr>
              <a:buSzPct val="100000"/>
              <a:buFont typeface="Arial"/>
              <a:buChar char="•"/>
            </a:pPr>
            <a:r>
              <a:rPr lang="en-US" sz="3600" b="0" i="0" u="none" strike="noStrike" cap="none" dirty="0">
                <a:solidFill>
                  <a:srgbClr val="2E2C22"/>
                </a:solidFill>
                <a:latin typeface="Gill Sans"/>
                <a:ea typeface="Gill Sans"/>
                <a:cs typeface="Gill Sans"/>
                <a:sym typeface="Gill Sans"/>
              </a:rPr>
              <a:t>Points de fin d'intervention ≠ points de non-retour du changement normatif.</a:t>
            </a:r>
            <a:endParaRPr sz="3600" b="0" i="0" u="none" strike="noStrike" cap="none" dirty="0">
              <a:solidFill>
                <a:srgbClr val="2E2C22"/>
              </a:solidFill>
              <a:latin typeface="Gill Sans"/>
              <a:ea typeface="Gill Sans"/>
              <a:cs typeface="Gill Sans"/>
              <a:sym typeface="Gill Sans"/>
            </a:endParaRPr>
          </a:p>
        </p:txBody>
      </p:sp>
      <p:sp>
        <p:nvSpPr>
          <p:cNvPr id="1132" name="Google Shape;1132;p50"/>
          <p:cNvSpPr/>
          <p:nvPr/>
        </p:nvSpPr>
        <p:spPr>
          <a:xfrm>
            <a:off x="2004814" y="2067950"/>
            <a:ext cx="2996359" cy="2996357"/>
          </a:xfrm>
          <a:prstGeom prst="ellipse">
            <a:avLst/>
          </a:prstGeom>
          <a:solidFill>
            <a:srgbClr val="2EC3C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1400"/>
              <a:buFont typeface="PT Sans"/>
              <a:buNone/>
            </a:pPr>
            <a:endParaRPr sz="1400" b="0" i="0" u="none" strike="noStrike" cap="none" dirty="0">
              <a:solidFill>
                <a:srgbClr val="FFFFFF"/>
              </a:solidFill>
              <a:latin typeface="Roboto"/>
              <a:ea typeface="Roboto"/>
              <a:cs typeface="Roboto"/>
              <a:sym typeface="Roboto"/>
            </a:endParaRPr>
          </a:p>
        </p:txBody>
      </p:sp>
      <p:sp>
        <p:nvSpPr>
          <p:cNvPr id="1133" name="Google Shape;1133;p50"/>
          <p:cNvSpPr/>
          <p:nvPr/>
        </p:nvSpPr>
        <p:spPr>
          <a:xfrm>
            <a:off x="3396313" y="2745104"/>
            <a:ext cx="1041399" cy="1642111"/>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ECEDEF"/>
              </a:buClr>
              <a:buSzPts val="21600"/>
              <a:buFont typeface="Georgia"/>
              <a:buNone/>
            </a:pPr>
            <a:r>
              <a:rPr lang="en-US" sz="21600" b="1" i="0" u="none" strike="noStrike" cap="none" dirty="0">
                <a:solidFill>
                  <a:srgbClr val="ECEDEF"/>
                </a:solidFill>
                <a:latin typeface="Georgia"/>
                <a:ea typeface="Georgia"/>
                <a:cs typeface="Georgia"/>
                <a:sym typeface="Georgia"/>
              </a:rPr>
              <a:t>7</a:t>
            </a:r>
            <a:endParaRPr dirty="0"/>
          </a:p>
        </p:txBody>
      </p:sp>
      <p:sp>
        <p:nvSpPr>
          <p:cNvPr id="1134" name="Google Shape;1134;p50"/>
          <p:cNvSpPr txBox="1"/>
          <p:nvPr/>
        </p:nvSpPr>
        <p:spPr>
          <a:xfrm>
            <a:off x="6222140" y="1009160"/>
            <a:ext cx="13323887" cy="577850"/>
          </a:xfrm>
          <a:prstGeom prst="rect">
            <a:avLst/>
          </a:prstGeom>
          <a:noFill/>
          <a:ln>
            <a:noFill/>
          </a:ln>
        </p:spPr>
        <p:txBody>
          <a:bodyPr spcFirstLastPara="1" wrap="square" lIns="91425" tIns="45700" rIns="91425" bIns="45700" anchor="t" anchorCtr="0">
            <a:noAutofit/>
          </a:bodyPr>
          <a:lstStyle/>
          <a:p>
            <a:pPr lvl="0">
              <a:buClr>
                <a:srgbClr val="2E2C22"/>
              </a:buClr>
              <a:buSzPts val="3600"/>
            </a:pPr>
            <a:r>
              <a:rPr lang="en-US" sz="3600" dirty="0">
                <a:solidFill>
                  <a:srgbClr val="2E2C22"/>
                </a:solidFill>
                <a:latin typeface="Gill Sans"/>
                <a:ea typeface="Gill Sans"/>
                <a:cs typeface="Gill Sans"/>
                <a:sym typeface="Gill Sans"/>
              </a:rPr>
              <a:t>INDICATEURS POUR </a:t>
            </a:r>
            <a:r>
              <a:rPr lang="en-US" sz="3600" b="0" i="0" u="none" strike="noStrike" cap="none" dirty="0">
                <a:solidFill>
                  <a:srgbClr val="2E2C22"/>
                </a:solidFill>
                <a:latin typeface="Gill Sans"/>
                <a:ea typeface="Gill Sans"/>
                <a:cs typeface="Gill Sans"/>
                <a:sym typeface="Gill Sans"/>
              </a:rPr>
              <a:t>LA CONCEPTION ET LA MISE À L’ÉCHELLE DE L’INTERVENTION</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2EC3C6"/>
        </a:solidFill>
        <a:effectLst/>
      </p:bgPr>
    </p:bg>
    <p:spTree>
      <p:nvGrpSpPr>
        <p:cNvPr id="1" name="Shape 1138"/>
        <p:cNvGrpSpPr/>
        <p:nvPr/>
      </p:nvGrpSpPr>
      <p:grpSpPr>
        <a:xfrm>
          <a:off x="0" y="0"/>
          <a:ext cx="0" cy="0"/>
          <a:chOff x="0" y="0"/>
          <a:chExt cx="0" cy="0"/>
        </a:xfrm>
      </p:grpSpPr>
      <p:sp>
        <p:nvSpPr>
          <p:cNvPr id="1139" name="Google Shape;1139;p51"/>
          <p:cNvSpPr txBox="1">
            <a:spLocks noGrp="1"/>
          </p:cNvSpPr>
          <p:nvPr>
            <p:ph type="title"/>
          </p:nvPr>
        </p:nvSpPr>
        <p:spPr>
          <a:xfrm>
            <a:off x="5302623" y="6255170"/>
            <a:ext cx="15392399" cy="217683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0000"/>
              <a:buNone/>
            </a:pPr>
            <a:r>
              <a:rPr lang="en-US" dirty="0"/>
              <a:t>Réflexions finales et points clés à retenir</a:t>
            </a:r>
            <a:endParaRPr dirty="0"/>
          </a:p>
        </p:txBody>
      </p:sp>
      <p:sp>
        <p:nvSpPr>
          <p:cNvPr id="1140" name="Google Shape;1140;p51"/>
          <p:cNvSpPr txBox="1">
            <a:spLocks noGrp="1"/>
          </p:cNvSpPr>
          <p:nvPr>
            <p:ph type="body" idx="1"/>
          </p:nvPr>
        </p:nvSpPr>
        <p:spPr>
          <a:xfrm>
            <a:off x="6376756" y="2836517"/>
            <a:ext cx="12664279" cy="525247"/>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Clr>
                <a:srgbClr val="FFFEFF"/>
              </a:buClr>
              <a:buSzPts val="2400"/>
              <a:buFont typeface="Gill Sans"/>
              <a:buNone/>
            </a:pPr>
            <a:r>
              <a:rPr lang="en-US" dirty="0"/>
              <a:t>MISE À L'ÉCHELLE DES INTERVENTIONS DE CHANGEMENT DE NORMES</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39"/>
                                        </p:tgtEl>
                                        <p:attrNameLst>
                                          <p:attrName>style.visibility</p:attrName>
                                        </p:attrNameLst>
                                      </p:cBhvr>
                                      <p:to>
                                        <p:strVal val="visible"/>
                                      </p:to>
                                    </p:set>
                                    <p:animEffect transition="in" filter="fade">
                                      <p:cBhvr>
                                        <p:cTn id="7" dur="500"/>
                                        <p:tgtEl>
                                          <p:spTgt spid="1139"/>
                                        </p:tgtEl>
                                      </p:cBhvr>
                                    </p:animEffect>
                                  </p:childTnLst>
                                </p:cTn>
                              </p:par>
                              <p:par>
                                <p:cTn id="8" presetID="10" presetClass="entr" presetSubtype="0" fill="hold" nodeType="withEffect">
                                  <p:stCondLst>
                                    <p:cond delay="0"/>
                                  </p:stCondLst>
                                  <p:childTnLst>
                                    <p:set>
                                      <p:cBhvr>
                                        <p:cTn id="9" dur="1" fill="hold">
                                          <p:stCondLst>
                                            <p:cond delay="0"/>
                                          </p:stCondLst>
                                        </p:cTn>
                                        <p:tgtEl>
                                          <p:spTgt spid="1140">
                                            <p:txEl>
                                              <p:pRg st="0" end="0"/>
                                            </p:txEl>
                                          </p:spTgt>
                                        </p:tgtEl>
                                        <p:attrNameLst>
                                          <p:attrName>style.visibility</p:attrName>
                                        </p:attrNameLst>
                                      </p:cBhvr>
                                      <p:to>
                                        <p:strVal val="visible"/>
                                      </p:to>
                                    </p:set>
                                    <p:animEffect transition="in" filter="fade">
                                      <p:cBhvr>
                                        <p:cTn id="10" dur="500"/>
                                        <p:tgtEl>
                                          <p:spTgt spid="11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52"/>
          <p:cNvSpPr txBox="1">
            <a:spLocks noGrp="1"/>
          </p:cNvSpPr>
          <p:nvPr>
            <p:ph type="title"/>
          </p:nvPr>
        </p:nvSpPr>
        <p:spPr>
          <a:xfrm>
            <a:off x="7349067" y="1138844"/>
            <a:ext cx="15295613" cy="21768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0000"/>
              <a:buNone/>
            </a:pPr>
            <a:r>
              <a:rPr lang="en-US" sz="7200" b="1" dirty="0"/>
              <a:t>À chaque moment de l'expansion de la nouvelle vague, faites une pause pour vous demander s'il faut poursuivre la mise à l'échelle</a:t>
            </a:r>
            <a:endParaRPr sz="7200" b="1" dirty="0"/>
          </a:p>
        </p:txBody>
      </p:sp>
      <p:sp>
        <p:nvSpPr>
          <p:cNvPr id="1147" name="Google Shape;1147;p52"/>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rmAutofit/>
          </a:bodyPr>
          <a:lstStyle/>
          <a:p>
            <a:pPr marL="571500" lvl="0" indent="-571500" algn="l" rtl="0">
              <a:lnSpc>
                <a:spcPct val="110000"/>
              </a:lnSpc>
              <a:spcBef>
                <a:spcPts val="0"/>
              </a:spcBef>
              <a:spcAft>
                <a:spcPts val="0"/>
              </a:spcAft>
              <a:buClr>
                <a:srgbClr val="2E2C22"/>
              </a:buClr>
              <a:buSzPts val="4400"/>
              <a:buFont typeface="Arial"/>
              <a:buChar char="•"/>
            </a:pPr>
            <a:r>
              <a:rPr lang="en-US" dirty="0"/>
              <a:t>L'intervention de changement de normes fait-elle effectivement évoluer les normes dans le nouveau contexte ? </a:t>
            </a:r>
            <a:endParaRPr dirty="0"/>
          </a:p>
          <a:p>
            <a:pPr marL="571500" lvl="0" indent="-571500" algn="l" rtl="0">
              <a:lnSpc>
                <a:spcPct val="110000"/>
              </a:lnSpc>
              <a:spcBef>
                <a:spcPts val="0"/>
              </a:spcBef>
              <a:spcAft>
                <a:spcPts val="0"/>
              </a:spcAft>
              <a:buClr>
                <a:srgbClr val="2E2C22"/>
              </a:buClr>
              <a:buSzPts val="4400"/>
              <a:buFont typeface="Arial"/>
              <a:buChar char="•"/>
            </a:pPr>
            <a:r>
              <a:rPr lang="en-US" dirty="0"/>
              <a:t>Les nouvelles organisations utilisatrices sont-elles en mesure d'offrir l'intervention de changement de normes comme prévu ? </a:t>
            </a:r>
            <a:endParaRPr dirty="0"/>
          </a:p>
          <a:p>
            <a:pPr marL="571500" lvl="0" indent="-571500" algn="l" rtl="0">
              <a:lnSpc>
                <a:spcPct val="110000"/>
              </a:lnSpc>
              <a:spcBef>
                <a:spcPts val="0"/>
              </a:spcBef>
              <a:spcAft>
                <a:spcPts val="0"/>
              </a:spcAft>
              <a:buClr>
                <a:srgbClr val="2E2C22"/>
              </a:buClr>
              <a:buSzPts val="4400"/>
              <a:buFont typeface="Arial"/>
              <a:buChar char="•"/>
            </a:pPr>
            <a:r>
              <a:rPr lang="en-US" dirty="0"/>
              <a:t>Quelle est la capacité de la communauté dans les nouvelles régions à gérer les effets de l'intervention de changement de normes ?</a:t>
            </a:r>
            <a:endParaRPr dirty="0"/>
          </a:p>
        </p:txBody>
      </p:sp>
      <p:pic>
        <p:nvPicPr>
          <p:cNvPr id="1148" name="Google Shape;1148;p52"/>
          <p:cNvPicPr preferRelativeResize="0">
            <a:picLocks noGrp="1"/>
          </p:cNvPicPr>
          <p:nvPr>
            <p:ph type="pic" idx="2"/>
          </p:nvPr>
        </p:nvPicPr>
        <p:blipFill rotWithShape="1">
          <a:blip r:embed="rId3">
            <a:alphaModFix/>
          </a:blip>
          <a:srcRect l="9821" t="1742" r="23502" b="-1741"/>
          <a:stretch/>
        </p:blipFill>
        <p:spPr>
          <a:xfrm>
            <a:off x="-1913997" y="1492250"/>
            <a:ext cx="9263064" cy="9261476"/>
          </a:xfrm>
          <a:prstGeom prst="ellipse">
            <a:avLst/>
          </a:prstGeom>
          <a:noFill/>
          <a:ln>
            <a:noFill/>
          </a:ln>
        </p:spPr>
      </p:pic>
      <p:sp>
        <p:nvSpPr>
          <p:cNvPr id="1149" name="Google Shape;1149;p52"/>
          <p:cNvSpPr txBox="1"/>
          <p:nvPr/>
        </p:nvSpPr>
        <p:spPr>
          <a:xfrm>
            <a:off x="193431" y="13144453"/>
            <a:ext cx="621404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3C3C3"/>
              </a:buClr>
              <a:buSzPts val="1400"/>
              <a:buFont typeface="Gill Sans"/>
              <a:buNone/>
            </a:pPr>
            <a:r>
              <a:rPr lang="en-US" sz="1400" b="0" i="0" u="none" strike="noStrike" cap="none" dirty="0">
                <a:solidFill>
                  <a:srgbClr val="C3C3C3"/>
                </a:solidFill>
                <a:latin typeface="Gill Sans"/>
                <a:ea typeface="Gill Sans"/>
                <a:cs typeface="Gill Sans"/>
                <a:sym typeface="Gill Sans"/>
              </a:rPr>
              <a:t>Photo credit: Mayur Kakade</a:t>
            </a:r>
            <a:endParaRPr sz="1400" b="0" i="0" u="none" strike="noStrike" cap="none" dirty="0">
              <a:solidFill>
                <a:srgbClr val="C3C3C3"/>
              </a:solidFill>
              <a:latin typeface="Gill Sans"/>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53"/>
          <p:cNvSpPr txBox="1">
            <a:spLocks noGrp="1"/>
          </p:cNvSpPr>
          <p:nvPr>
            <p:ph type="body" idx="1"/>
          </p:nvPr>
        </p:nvSpPr>
        <p:spPr>
          <a:xfrm>
            <a:off x="8513136" y="2316217"/>
            <a:ext cx="16009757" cy="9749902"/>
          </a:xfrm>
          <a:prstGeom prst="rect">
            <a:avLst/>
          </a:prstGeom>
          <a:noFill/>
          <a:ln>
            <a:noFill/>
          </a:ln>
        </p:spPr>
        <p:txBody>
          <a:bodyPr spcFirstLastPara="1" wrap="square" lIns="91425" tIns="45700" rIns="91425" bIns="45700" anchor="t" anchorCtr="0">
            <a:normAutofit/>
          </a:bodyPr>
          <a:lstStyle/>
          <a:p>
            <a:pPr marL="571500" lvl="0" indent="-571500" algn="l" rtl="0">
              <a:lnSpc>
                <a:spcPct val="110000"/>
              </a:lnSpc>
              <a:spcBef>
                <a:spcPts val="0"/>
              </a:spcBef>
              <a:spcAft>
                <a:spcPts val="0"/>
              </a:spcAft>
              <a:buClr>
                <a:srgbClr val="2E2C22"/>
              </a:buClr>
              <a:buSzPts val="4000"/>
              <a:buFont typeface="Arial"/>
              <a:buChar char="•"/>
            </a:pPr>
            <a:r>
              <a:rPr lang="en-US" dirty="0"/>
              <a:t>Tékponon Jikuagou (TJ) traite des obstacles liés à la communication et au genre qui empêchent de parler en public et en privé de la planification familiale et d'engager les hommes de la même manière que les femmes sur ce sujet.</a:t>
            </a:r>
            <a:endParaRPr dirty="0"/>
          </a:p>
          <a:p>
            <a:pPr marL="571500" lvl="0" indent="-571500" algn="l" rtl="0">
              <a:lnSpc>
                <a:spcPct val="110000"/>
              </a:lnSpc>
              <a:spcBef>
                <a:spcPts val="2400"/>
              </a:spcBef>
              <a:spcAft>
                <a:spcPts val="0"/>
              </a:spcAft>
              <a:buClr>
                <a:srgbClr val="2E2C22"/>
              </a:buClr>
              <a:buSzPts val="4000"/>
              <a:buFont typeface="Arial"/>
              <a:buChar char="•"/>
            </a:pPr>
            <a:r>
              <a:rPr lang="en-US" dirty="0"/>
              <a:t>L'évaluation d'impact du pilote a montré une efficacité encourageante. Les hommes ont été moins influencés que les femmes par l'évolution des normes. Pourtant, TJ a cherché un engagement égalitaire entre les genres pour répondre aux besoins de planification familiale et d'utilisation des méthodes.</a:t>
            </a:r>
            <a:endParaRPr dirty="0"/>
          </a:p>
          <a:p>
            <a:pPr marL="571500" lvl="0" indent="-571500" algn="l" rtl="0">
              <a:lnSpc>
                <a:spcPct val="110000"/>
              </a:lnSpc>
              <a:spcBef>
                <a:spcPts val="2400"/>
              </a:spcBef>
              <a:spcAft>
                <a:spcPts val="2400"/>
              </a:spcAft>
              <a:buClr>
                <a:srgbClr val="2E2C22"/>
              </a:buClr>
              <a:buSzPts val="4000"/>
              <a:buFont typeface="Arial"/>
              <a:buChar char="•"/>
            </a:pPr>
            <a:r>
              <a:rPr lang="en-US" dirty="0"/>
              <a:t>La mise à l'échelle doit-elle se poursuivre ? Si oui, dans quelles conditions ?</a:t>
            </a:r>
            <a:endParaRPr dirty="0"/>
          </a:p>
        </p:txBody>
      </p:sp>
      <p:pic>
        <p:nvPicPr>
          <p:cNvPr id="1155" name="Google Shape;1155;p53" descr="Graphical user interface, application&#10;&#10;Description automatically generated"/>
          <p:cNvPicPr preferRelativeResize="0">
            <a:picLocks noGrp="1"/>
          </p:cNvPicPr>
          <p:nvPr>
            <p:ph type="pic" idx="2"/>
          </p:nvPr>
        </p:nvPicPr>
        <p:blipFill rotWithShape="1">
          <a:blip r:embed="rId3">
            <a:alphaModFix/>
          </a:blip>
          <a:srcRect/>
          <a:stretch/>
        </p:blipFill>
        <p:spPr>
          <a:xfrm>
            <a:off x="2511325" y="3446449"/>
            <a:ext cx="5862918" cy="5862918"/>
          </a:xfrm>
          <a:prstGeom prst="rect">
            <a:avLst/>
          </a:prstGeom>
          <a:noFill/>
          <a:ln>
            <a:noFill/>
          </a:ln>
        </p:spPr>
      </p:pic>
      <p:grpSp>
        <p:nvGrpSpPr>
          <p:cNvPr id="1156" name="Google Shape;1156;p53"/>
          <p:cNvGrpSpPr/>
          <p:nvPr/>
        </p:nvGrpSpPr>
        <p:grpSpPr>
          <a:xfrm>
            <a:off x="760017" y="1281805"/>
            <a:ext cx="3532094" cy="3532094"/>
            <a:chOff x="1368325" y="1090737"/>
            <a:chExt cx="3532094" cy="3532094"/>
          </a:xfrm>
        </p:grpSpPr>
        <p:sp>
          <p:nvSpPr>
            <p:cNvPr id="1157" name="Google Shape;1157;p53"/>
            <p:cNvSpPr/>
            <p:nvPr/>
          </p:nvSpPr>
          <p:spPr>
            <a:xfrm>
              <a:off x="1368325" y="1090737"/>
              <a:ext cx="3532094" cy="3532094"/>
            </a:xfrm>
            <a:prstGeom prst="ellipse">
              <a:avLst/>
            </a:prstGeom>
            <a:solidFill>
              <a:srgbClr val="2EC3C6"/>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700"/>
                <a:buFont typeface="PT Sans"/>
                <a:buNone/>
              </a:pPr>
              <a:endParaRPr sz="700" b="0" i="0" u="none" strike="noStrike" cap="none" dirty="0">
                <a:solidFill>
                  <a:srgbClr val="2EC3C5"/>
                </a:solidFill>
                <a:latin typeface="Gill Sans"/>
                <a:ea typeface="Gill Sans"/>
                <a:cs typeface="Gill Sans"/>
                <a:sym typeface="Gill Sans"/>
              </a:endParaRPr>
            </a:p>
          </p:txBody>
        </p:sp>
        <p:pic>
          <p:nvPicPr>
            <p:cNvPr id="1158" name="Google Shape;1158;p53" descr="Cheers outline"/>
            <p:cNvPicPr preferRelativeResize="0"/>
            <p:nvPr/>
          </p:nvPicPr>
          <p:blipFill rotWithShape="1">
            <a:blip r:embed="rId4">
              <a:alphaModFix/>
            </a:blip>
            <a:srcRect/>
            <a:stretch/>
          </p:blipFill>
          <p:spPr>
            <a:xfrm>
              <a:off x="1557715" y="1379662"/>
              <a:ext cx="3153314" cy="3153314"/>
            </a:xfrm>
            <a:prstGeom prst="rect">
              <a:avLst/>
            </a:prstGeom>
            <a:noFill/>
            <a:ln>
              <a:noFill/>
            </a:ln>
          </p:spPr>
        </p:pic>
      </p:grpSp>
      <p:pic>
        <p:nvPicPr>
          <p:cNvPr id="1159" name="Google Shape;1159;p53" descr="A person holding a baby&#10;&#10;Description automatically generated with medium confidence"/>
          <p:cNvPicPr preferRelativeResize="0"/>
          <p:nvPr/>
        </p:nvPicPr>
        <p:blipFill rotWithShape="1">
          <a:blip r:embed="rId5">
            <a:alphaModFix/>
          </a:blip>
          <a:srcRect l="22355" t="479" r="2644" b="-478"/>
          <a:stretch/>
        </p:blipFill>
        <p:spPr>
          <a:xfrm>
            <a:off x="20720720" y="10461917"/>
            <a:ext cx="4216998" cy="4276165"/>
          </a:xfrm>
          <a:custGeom>
            <a:avLst/>
            <a:gdLst/>
            <a:ahLst/>
            <a:cxnLst/>
            <a:rect l="l" t="t" r="r" b="b"/>
            <a:pathLst>
              <a:path w="5862918" h="5862918" extrusionOk="0">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a:noFill/>
          <a:ln>
            <a:noFill/>
          </a:ln>
        </p:spPr>
      </p:pic>
      <p:sp>
        <p:nvSpPr>
          <p:cNvPr id="1160" name="Google Shape;1160;p53"/>
          <p:cNvSpPr txBox="1"/>
          <p:nvPr/>
        </p:nvSpPr>
        <p:spPr>
          <a:xfrm>
            <a:off x="229282" y="13196351"/>
            <a:ext cx="6214047" cy="30777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DFCFE"/>
              </a:buClr>
              <a:buSzPts val="1400"/>
              <a:buFont typeface="Gill Sans"/>
              <a:buNone/>
            </a:pPr>
            <a:r>
              <a:rPr lang="en-US" sz="1400" b="0" i="0" u="none" strike="noStrike" cap="none" dirty="0">
                <a:solidFill>
                  <a:srgbClr val="FDFCFE"/>
                </a:solidFill>
                <a:latin typeface="Gill Sans"/>
                <a:ea typeface="Gill Sans"/>
                <a:cs typeface="Gill Sans"/>
                <a:sym typeface="Gill Sans"/>
              </a:rPr>
              <a:t>Photo credit: Institute for Reproductive Health</a:t>
            </a:r>
            <a:endParaRPr dirty="0"/>
          </a:p>
        </p:txBody>
      </p:sp>
      <p:sp>
        <p:nvSpPr>
          <p:cNvPr id="1161" name="Google Shape;1161;p53"/>
          <p:cNvSpPr txBox="1">
            <a:spLocks noGrp="1"/>
          </p:cNvSpPr>
          <p:nvPr>
            <p:ph type="body" idx="3"/>
          </p:nvPr>
        </p:nvSpPr>
        <p:spPr>
          <a:xfrm>
            <a:off x="7073152" y="361415"/>
            <a:ext cx="14767859" cy="47809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b="1" dirty="0"/>
              <a:t>ACTIVITÉ DE GROUPE - METTRE À L'ÉCHELLE OU NON</a:t>
            </a:r>
            <a:endParaRPr dirty="0"/>
          </a:p>
        </p:txBody>
      </p:sp>
      <p:sp>
        <p:nvSpPr>
          <p:cNvPr id="1162" name="Google Shape;1162;p53"/>
          <p:cNvSpPr txBox="1">
            <a:spLocks noGrp="1"/>
          </p:cNvSpPr>
          <p:nvPr>
            <p:ph type="title"/>
          </p:nvPr>
        </p:nvSpPr>
        <p:spPr>
          <a:xfrm>
            <a:off x="7585044" y="1116000"/>
            <a:ext cx="13744073" cy="1477637"/>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2CB772"/>
              </a:buClr>
              <a:buSzPts val="8800"/>
              <a:buFont typeface="Gill Sans"/>
              <a:buNone/>
            </a:pPr>
            <a:r>
              <a:rPr lang="en-US" b="1" dirty="0"/>
              <a:t>Tékponon Jikuagou (TJ)</a:t>
            </a:r>
            <a:endParaRPr dirty="0"/>
          </a:p>
        </p:txBody>
      </p:sp>
      <p:grpSp>
        <p:nvGrpSpPr>
          <p:cNvPr id="1163" name="Google Shape;1163;p53"/>
          <p:cNvGrpSpPr/>
          <p:nvPr/>
        </p:nvGrpSpPr>
        <p:grpSpPr>
          <a:xfrm>
            <a:off x="2372432" y="7635525"/>
            <a:ext cx="2526654" cy="2526654"/>
            <a:chOff x="4873724" y="7829843"/>
            <a:chExt cx="2526654" cy="2526654"/>
          </a:xfrm>
        </p:grpSpPr>
        <p:sp>
          <p:nvSpPr>
            <p:cNvPr id="1164" name="Google Shape;1164;p53"/>
            <p:cNvSpPr/>
            <p:nvPr/>
          </p:nvSpPr>
          <p:spPr>
            <a:xfrm>
              <a:off x="4873724" y="7829843"/>
              <a:ext cx="2526654" cy="2526654"/>
            </a:xfrm>
            <a:prstGeom prst="ellipse">
              <a:avLst/>
            </a:prstGeom>
            <a:solidFill>
              <a:srgbClr val="2EC3C6"/>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700"/>
                <a:buFont typeface="PT Sans"/>
                <a:buNone/>
              </a:pPr>
              <a:endParaRPr sz="700" b="0" i="0" u="none" strike="noStrike" cap="none" dirty="0">
                <a:solidFill>
                  <a:schemeClr val="lt1"/>
                </a:solidFill>
                <a:latin typeface="Gill Sans"/>
                <a:ea typeface="Gill Sans"/>
                <a:cs typeface="Gill Sans"/>
                <a:sym typeface="Gill Sans"/>
              </a:endParaRPr>
            </a:p>
          </p:txBody>
        </p:sp>
        <p:sp>
          <p:nvSpPr>
            <p:cNvPr id="1165" name="Google Shape;1165;p53"/>
            <p:cNvSpPr txBox="1"/>
            <p:nvPr/>
          </p:nvSpPr>
          <p:spPr>
            <a:xfrm>
              <a:off x="4923164" y="8703191"/>
              <a:ext cx="2427776"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800"/>
                <a:buFont typeface="Gill Sans"/>
                <a:buNone/>
              </a:pPr>
              <a:r>
                <a:rPr lang="en-US" sz="2800" b="0" i="0" u="none" strike="noStrike" cap="none" dirty="0">
                  <a:solidFill>
                    <a:srgbClr val="FFFFFF"/>
                  </a:solidFill>
                  <a:latin typeface="Gill Sans"/>
                  <a:ea typeface="Gill Sans"/>
                  <a:cs typeface="Gill Sans"/>
                  <a:sym typeface="Gill Sans"/>
                </a:rPr>
                <a:t>BREAKOUT ROOMS</a:t>
              </a:r>
              <a:endParaRPr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54"/>
          <p:cNvSpPr txBox="1">
            <a:spLocks noGrp="1"/>
          </p:cNvSpPr>
          <p:nvPr>
            <p:ph type="title"/>
          </p:nvPr>
        </p:nvSpPr>
        <p:spPr>
          <a:xfrm>
            <a:off x="7652855" y="1056134"/>
            <a:ext cx="15554617" cy="21768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8800"/>
              <a:buNone/>
            </a:pPr>
            <a:r>
              <a:rPr lang="en-US" sz="8000" b="1" dirty="0"/>
              <a:t>Abandon de l'excision génitale féminine, Kenya</a:t>
            </a:r>
            <a:endParaRPr sz="8000" dirty="0"/>
          </a:p>
        </p:txBody>
      </p:sp>
      <p:sp>
        <p:nvSpPr>
          <p:cNvPr id="1171" name="Google Shape;1171;p54"/>
          <p:cNvSpPr txBox="1">
            <a:spLocks noGrp="1"/>
          </p:cNvSpPr>
          <p:nvPr>
            <p:ph type="body" idx="1"/>
          </p:nvPr>
        </p:nvSpPr>
        <p:spPr>
          <a:xfrm>
            <a:off x="9719430" y="3446449"/>
            <a:ext cx="13488042" cy="9119306"/>
          </a:xfrm>
          <a:prstGeom prst="rect">
            <a:avLst/>
          </a:prstGeom>
          <a:noFill/>
          <a:ln>
            <a:noFill/>
          </a:ln>
        </p:spPr>
        <p:txBody>
          <a:bodyPr spcFirstLastPara="1" wrap="square" lIns="91425" tIns="45700" rIns="91425" bIns="45700" anchor="t" anchorCtr="0">
            <a:normAutofit fontScale="92500" lnSpcReduction="20000"/>
          </a:bodyPr>
          <a:lstStyle/>
          <a:p>
            <a:pPr marL="571500" lvl="0" indent="-571500" algn="l" rtl="0">
              <a:lnSpc>
                <a:spcPct val="120000"/>
              </a:lnSpc>
              <a:spcBef>
                <a:spcPts val="0"/>
              </a:spcBef>
              <a:spcAft>
                <a:spcPts val="0"/>
              </a:spcAft>
              <a:buClr>
                <a:srgbClr val="2E2C22"/>
              </a:buClr>
              <a:buSzPct val="98280"/>
              <a:buFont typeface="Arial"/>
              <a:buChar char="•"/>
            </a:pPr>
            <a:r>
              <a:rPr lang="en-US" dirty="0"/>
              <a:t>La population de trois camps de réfugiés provenait d'un pays où l'excision était universelle et socialement importante mais avait des conséquences sanitaires et sociales importantes. Les camps étaient stables ; la plupart des résidents avaient vécu cinq ans ou plus dans les camps.</a:t>
            </a:r>
            <a:endParaRPr dirty="0"/>
          </a:p>
          <a:p>
            <a:pPr marL="571500" lvl="0" indent="-571500" algn="l" rtl="0">
              <a:lnSpc>
                <a:spcPct val="120000"/>
              </a:lnSpc>
              <a:spcBef>
                <a:spcPts val="2400"/>
              </a:spcBef>
              <a:spcAft>
                <a:spcPts val="0"/>
              </a:spcAft>
              <a:buClr>
                <a:srgbClr val="2E2C22"/>
              </a:buClr>
              <a:buSzPct val="98280"/>
              <a:buFont typeface="Arial"/>
              <a:buChar char="•"/>
            </a:pPr>
            <a:r>
              <a:rPr lang="en-US" dirty="0"/>
              <a:t>Le projet pilote a montré que les activités d'abandon de l'excision étaient efficaces - de nouvelles attitudes et attentes de la communauté à l'égard de l'excision ont vu le jour. Les activités d'intervention visant à faire évoluer les normes ont été appréciées par les communautés du camp.</a:t>
            </a:r>
            <a:endParaRPr dirty="0"/>
          </a:p>
          <a:p>
            <a:pPr marL="571500" lvl="0" indent="-571500" algn="l" rtl="0">
              <a:lnSpc>
                <a:spcPct val="120000"/>
              </a:lnSpc>
              <a:spcBef>
                <a:spcPts val="2400"/>
              </a:spcBef>
              <a:spcAft>
                <a:spcPts val="2400"/>
              </a:spcAft>
              <a:buClr>
                <a:srgbClr val="2E2C22"/>
              </a:buClr>
              <a:buSzPct val="98280"/>
              <a:buFont typeface="Arial"/>
              <a:buChar char="•"/>
            </a:pPr>
            <a:r>
              <a:rPr lang="en-US" dirty="0"/>
              <a:t>Faut-il envisager une mise à l'échelle dans de nouveaux camps de réfugiés ? Si oui, dans quelles conditions ?</a:t>
            </a:r>
            <a:endParaRPr dirty="0"/>
          </a:p>
        </p:txBody>
      </p:sp>
      <p:sp>
        <p:nvSpPr>
          <p:cNvPr id="1172" name="Google Shape;1172;p54"/>
          <p:cNvSpPr txBox="1">
            <a:spLocks noGrp="1"/>
          </p:cNvSpPr>
          <p:nvPr>
            <p:ph type="body" idx="3"/>
          </p:nvPr>
        </p:nvSpPr>
        <p:spPr>
          <a:xfrm>
            <a:off x="8821822" y="299931"/>
            <a:ext cx="13670922" cy="76839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b="1" dirty="0"/>
              <a:t>ACTIVITÉ DE GROUPE - METTRE À L'ÉCHELLE OU NON</a:t>
            </a:r>
            <a:endParaRPr dirty="0"/>
          </a:p>
          <a:p>
            <a:pPr marL="0" lvl="0" indent="0" algn="l" rtl="0">
              <a:lnSpc>
                <a:spcPct val="100000"/>
              </a:lnSpc>
              <a:spcBef>
                <a:spcPts val="0"/>
              </a:spcBef>
              <a:spcAft>
                <a:spcPts val="0"/>
              </a:spcAft>
              <a:buSzPts val="3600"/>
              <a:buNone/>
            </a:pPr>
            <a:endParaRPr dirty="0"/>
          </a:p>
        </p:txBody>
      </p:sp>
      <p:pic>
        <p:nvPicPr>
          <p:cNvPr id="1173" name="Google Shape;1173;p54" descr="Graphical user interface, application&#10;&#10;Description automatically generated"/>
          <p:cNvPicPr preferRelativeResize="0">
            <a:picLocks noGrp="1"/>
          </p:cNvPicPr>
          <p:nvPr>
            <p:ph type="pic" idx="2"/>
          </p:nvPr>
        </p:nvPicPr>
        <p:blipFill rotWithShape="1">
          <a:blip r:embed="rId3">
            <a:alphaModFix/>
          </a:blip>
          <a:srcRect/>
          <a:stretch/>
        </p:blipFill>
        <p:spPr>
          <a:xfrm>
            <a:off x="2511325" y="3446449"/>
            <a:ext cx="5862918" cy="5862918"/>
          </a:xfrm>
          <a:prstGeom prst="rect">
            <a:avLst/>
          </a:prstGeom>
          <a:noFill/>
          <a:ln>
            <a:noFill/>
          </a:ln>
        </p:spPr>
      </p:pic>
      <p:grpSp>
        <p:nvGrpSpPr>
          <p:cNvPr id="1174" name="Google Shape;1174;p54"/>
          <p:cNvGrpSpPr/>
          <p:nvPr/>
        </p:nvGrpSpPr>
        <p:grpSpPr>
          <a:xfrm>
            <a:off x="760017" y="1281805"/>
            <a:ext cx="3532094" cy="3532094"/>
            <a:chOff x="1368325" y="1090737"/>
            <a:chExt cx="3532094" cy="3532094"/>
          </a:xfrm>
        </p:grpSpPr>
        <p:sp>
          <p:nvSpPr>
            <p:cNvPr id="1175" name="Google Shape;1175;p54"/>
            <p:cNvSpPr/>
            <p:nvPr/>
          </p:nvSpPr>
          <p:spPr>
            <a:xfrm>
              <a:off x="1368325" y="1090737"/>
              <a:ext cx="3532094" cy="3532094"/>
            </a:xfrm>
            <a:prstGeom prst="ellipse">
              <a:avLst/>
            </a:prstGeom>
            <a:solidFill>
              <a:srgbClr val="2EC3C6"/>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700"/>
                <a:buFont typeface="PT Sans"/>
                <a:buNone/>
              </a:pPr>
              <a:endParaRPr sz="700" b="0" i="0" u="none" strike="noStrike" cap="none" dirty="0">
                <a:solidFill>
                  <a:srgbClr val="2EC3C5"/>
                </a:solidFill>
                <a:latin typeface="Gill Sans"/>
                <a:ea typeface="Gill Sans"/>
                <a:cs typeface="Gill Sans"/>
                <a:sym typeface="Gill Sans"/>
              </a:endParaRPr>
            </a:p>
          </p:txBody>
        </p:sp>
        <p:pic>
          <p:nvPicPr>
            <p:cNvPr id="1176" name="Google Shape;1176;p54" descr="Cheers outline"/>
            <p:cNvPicPr preferRelativeResize="0"/>
            <p:nvPr/>
          </p:nvPicPr>
          <p:blipFill rotWithShape="1">
            <a:blip r:embed="rId4">
              <a:alphaModFix/>
            </a:blip>
            <a:srcRect/>
            <a:stretch/>
          </p:blipFill>
          <p:spPr>
            <a:xfrm>
              <a:off x="1557715" y="1379662"/>
              <a:ext cx="3153314" cy="3153314"/>
            </a:xfrm>
            <a:prstGeom prst="rect">
              <a:avLst/>
            </a:prstGeom>
            <a:noFill/>
            <a:ln>
              <a:noFill/>
            </a:ln>
          </p:spPr>
        </p:pic>
      </p:grpSp>
      <p:grpSp>
        <p:nvGrpSpPr>
          <p:cNvPr id="1177" name="Google Shape;1177;p54"/>
          <p:cNvGrpSpPr/>
          <p:nvPr/>
        </p:nvGrpSpPr>
        <p:grpSpPr>
          <a:xfrm>
            <a:off x="2372432" y="7635525"/>
            <a:ext cx="2526654" cy="2526654"/>
            <a:chOff x="4873724" y="7829843"/>
            <a:chExt cx="2526654" cy="2526654"/>
          </a:xfrm>
        </p:grpSpPr>
        <p:sp>
          <p:nvSpPr>
            <p:cNvPr id="1178" name="Google Shape;1178;p54"/>
            <p:cNvSpPr/>
            <p:nvPr/>
          </p:nvSpPr>
          <p:spPr>
            <a:xfrm>
              <a:off x="4873724" y="7829843"/>
              <a:ext cx="2526654" cy="2526654"/>
            </a:xfrm>
            <a:prstGeom prst="ellipse">
              <a:avLst/>
            </a:prstGeom>
            <a:solidFill>
              <a:srgbClr val="2EC3C6"/>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700"/>
                <a:buFont typeface="PT Sans"/>
                <a:buNone/>
              </a:pPr>
              <a:endParaRPr sz="700" b="0" i="0" u="none" strike="noStrike" cap="none" dirty="0">
                <a:solidFill>
                  <a:schemeClr val="lt1"/>
                </a:solidFill>
                <a:latin typeface="Gill Sans"/>
                <a:ea typeface="Gill Sans"/>
                <a:cs typeface="Gill Sans"/>
                <a:sym typeface="Gill Sans"/>
              </a:endParaRPr>
            </a:p>
          </p:txBody>
        </p:sp>
        <p:sp>
          <p:nvSpPr>
            <p:cNvPr id="1179" name="Google Shape;1179;p54"/>
            <p:cNvSpPr txBox="1"/>
            <p:nvPr/>
          </p:nvSpPr>
          <p:spPr>
            <a:xfrm>
              <a:off x="4923164" y="8703191"/>
              <a:ext cx="2427776"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800"/>
                <a:buFont typeface="Gill Sans"/>
                <a:buNone/>
              </a:pPr>
              <a:r>
                <a:rPr lang="en-US" sz="2800" b="0" i="0" u="none" strike="noStrike" cap="none" dirty="0">
                  <a:solidFill>
                    <a:srgbClr val="FFFFFF"/>
                  </a:solidFill>
                  <a:latin typeface="Gill Sans"/>
                  <a:ea typeface="Gill Sans"/>
                  <a:cs typeface="Gill Sans"/>
                  <a:sym typeface="Gill Sans"/>
                </a:rPr>
                <a:t>BREAKOUT ROOMS</a:t>
              </a:r>
              <a:endParaRPr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pic>
        <p:nvPicPr>
          <p:cNvPr id="1184" name="Google Shape;1184;p55" descr="A picture containing person, group, people, crowd&#10;&#10;Description automatically generated"/>
          <p:cNvPicPr preferRelativeResize="0"/>
          <p:nvPr/>
        </p:nvPicPr>
        <p:blipFill rotWithShape="1">
          <a:blip r:embed="rId3">
            <a:alphaModFix/>
          </a:blip>
          <a:srcRect l="16713" r="16712"/>
          <a:stretch/>
        </p:blipFill>
        <p:spPr>
          <a:xfrm>
            <a:off x="21251731" y="10162179"/>
            <a:ext cx="3957874" cy="4114802"/>
          </a:xfrm>
          <a:custGeom>
            <a:avLst/>
            <a:gdLst/>
            <a:ahLst/>
            <a:cxnLst/>
            <a:rect l="l" t="t" r="r" b="b"/>
            <a:pathLst>
              <a:path w="5862918" h="5862918" extrusionOk="0">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a:noFill/>
          <a:ln>
            <a:noFill/>
          </a:ln>
        </p:spPr>
      </p:pic>
      <p:pic>
        <p:nvPicPr>
          <p:cNvPr id="1185" name="Google Shape;1185;p55" descr="Graphical user interface, application&#10;&#10;Description automatically generated"/>
          <p:cNvPicPr preferRelativeResize="0">
            <a:picLocks noGrp="1"/>
          </p:cNvPicPr>
          <p:nvPr>
            <p:ph type="pic" idx="2"/>
          </p:nvPr>
        </p:nvPicPr>
        <p:blipFill rotWithShape="1">
          <a:blip r:embed="rId4">
            <a:alphaModFix/>
          </a:blip>
          <a:srcRect/>
          <a:stretch/>
        </p:blipFill>
        <p:spPr>
          <a:xfrm>
            <a:off x="2511325" y="3446449"/>
            <a:ext cx="5862918" cy="5862918"/>
          </a:xfrm>
          <a:prstGeom prst="rect">
            <a:avLst/>
          </a:prstGeom>
          <a:noFill/>
          <a:ln>
            <a:noFill/>
          </a:ln>
        </p:spPr>
      </p:pic>
      <p:sp>
        <p:nvSpPr>
          <p:cNvPr id="1186" name="Google Shape;1186;p55"/>
          <p:cNvSpPr txBox="1">
            <a:spLocks noGrp="1"/>
          </p:cNvSpPr>
          <p:nvPr>
            <p:ph type="title"/>
          </p:nvPr>
        </p:nvSpPr>
        <p:spPr>
          <a:xfrm>
            <a:off x="9719429" y="1881233"/>
            <a:ext cx="13715164" cy="21768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8800"/>
              <a:buNone/>
            </a:pPr>
            <a:r>
              <a:rPr lang="en-US" b="1" dirty="0"/>
              <a:t>Écoles des maris, Niger</a:t>
            </a:r>
            <a:endParaRPr dirty="0"/>
          </a:p>
        </p:txBody>
      </p:sp>
      <p:sp>
        <p:nvSpPr>
          <p:cNvPr id="1187" name="Google Shape;1187;p55"/>
          <p:cNvSpPr txBox="1">
            <a:spLocks noGrp="1"/>
          </p:cNvSpPr>
          <p:nvPr>
            <p:ph type="body" idx="1"/>
          </p:nvPr>
        </p:nvSpPr>
        <p:spPr>
          <a:xfrm>
            <a:off x="8513136" y="4268813"/>
            <a:ext cx="13872090" cy="8222238"/>
          </a:xfrm>
          <a:prstGeom prst="rect">
            <a:avLst/>
          </a:prstGeom>
          <a:noFill/>
          <a:ln>
            <a:noFill/>
          </a:ln>
        </p:spPr>
        <p:txBody>
          <a:bodyPr spcFirstLastPara="1" wrap="square" lIns="91425" tIns="45700" rIns="91425" bIns="45700" anchor="t" anchorCtr="0">
            <a:normAutofit fontScale="62500" lnSpcReduction="20000"/>
          </a:bodyPr>
          <a:lstStyle/>
          <a:p>
            <a:pPr marL="571500" lvl="0" indent="-571500" algn="l" rtl="0">
              <a:lnSpc>
                <a:spcPct val="120000"/>
              </a:lnSpc>
              <a:spcBef>
                <a:spcPts val="0"/>
              </a:spcBef>
              <a:spcAft>
                <a:spcPts val="0"/>
              </a:spcAft>
              <a:buClr>
                <a:srgbClr val="2E2C22"/>
              </a:buClr>
              <a:buSzPct val="120754"/>
              <a:buFont typeface="Arial"/>
              <a:buChar char="•"/>
            </a:pPr>
            <a:r>
              <a:rPr lang="en-US" sz="5300" dirty="0"/>
              <a:t>Dans une société extrêmement patriarcale où les taux de mortalité maternelle sont élevés, les écoles des maris visaient à inciter les hommes à promouvoir le recours aux soins de santé reproductive par leurs épouses. Dans ce contexte, les hommes et les femmes se méfiaient de ces services et les craignaient, et les hommes étaient les décideurs.</a:t>
            </a:r>
            <a:endParaRPr dirty="0"/>
          </a:p>
          <a:p>
            <a:pPr marL="571500" lvl="0" indent="-571500" algn="l" rtl="0">
              <a:lnSpc>
                <a:spcPct val="120000"/>
              </a:lnSpc>
              <a:spcBef>
                <a:spcPts val="2400"/>
              </a:spcBef>
              <a:spcAft>
                <a:spcPts val="0"/>
              </a:spcAft>
              <a:buClr>
                <a:srgbClr val="2E2C22"/>
              </a:buClr>
              <a:buSzPct val="120754"/>
              <a:buFont typeface="Arial"/>
              <a:buChar char="•"/>
            </a:pPr>
            <a:r>
              <a:rPr lang="en-US" sz="5300" dirty="0"/>
              <a:t>L'étude d'efficacité dans la région de Zinder a démontré, lors de la phase pilote, que l'approche était très efficace pour augmenter l'utilisation des soins de SR, et les preuves qualitatives ont montré une plus grande communication au sein du couple et une prise de décision conjointe autour de l'utilisation des soins de SR.</a:t>
            </a:r>
            <a:endParaRPr dirty="0"/>
          </a:p>
          <a:p>
            <a:pPr marL="571500" lvl="0" indent="-571500" algn="l" rtl="0">
              <a:lnSpc>
                <a:spcPct val="120000"/>
              </a:lnSpc>
              <a:spcBef>
                <a:spcPts val="2400"/>
              </a:spcBef>
              <a:spcAft>
                <a:spcPts val="2400"/>
              </a:spcAft>
              <a:buClr>
                <a:srgbClr val="2E2C22"/>
              </a:buClr>
              <a:buSzPct val="120754"/>
              <a:buFont typeface="Arial"/>
              <a:buChar char="•"/>
            </a:pPr>
            <a:r>
              <a:rPr lang="en-US" sz="5300" dirty="0"/>
              <a:t>Cette intervention d'engagement des hommes et de changement de normes en matière de rôles de genre devrait-elle être étendue à de nouvelles régions du pays ? Si oui, dans quelles conditions ?</a:t>
            </a:r>
            <a:endParaRPr dirty="0"/>
          </a:p>
        </p:txBody>
      </p:sp>
      <p:sp>
        <p:nvSpPr>
          <p:cNvPr id="1188" name="Google Shape;1188;p55"/>
          <p:cNvSpPr txBox="1">
            <a:spLocks noGrp="1"/>
          </p:cNvSpPr>
          <p:nvPr>
            <p:ph type="body" idx="3"/>
          </p:nvPr>
        </p:nvSpPr>
        <p:spPr>
          <a:xfrm>
            <a:off x="9719430" y="1092639"/>
            <a:ext cx="14085450" cy="5778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b="1" dirty="0"/>
              <a:t>ACTIVITÉ DE GROUPE - METTRE À L'ÉCHELLE OU NON</a:t>
            </a:r>
            <a:endParaRPr dirty="0"/>
          </a:p>
          <a:p>
            <a:pPr marL="0" lvl="0" indent="0" algn="l" rtl="0">
              <a:lnSpc>
                <a:spcPct val="100000"/>
              </a:lnSpc>
              <a:spcBef>
                <a:spcPts val="0"/>
              </a:spcBef>
              <a:spcAft>
                <a:spcPts val="0"/>
              </a:spcAft>
              <a:buSzPts val="3600"/>
              <a:buNone/>
            </a:pPr>
            <a:endParaRPr dirty="0"/>
          </a:p>
        </p:txBody>
      </p:sp>
      <p:grpSp>
        <p:nvGrpSpPr>
          <p:cNvPr id="1189" name="Google Shape;1189;p55"/>
          <p:cNvGrpSpPr/>
          <p:nvPr/>
        </p:nvGrpSpPr>
        <p:grpSpPr>
          <a:xfrm>
            <a:off x="760017" y="1281805"/>
            <a:ext cx="3532094" cy="3532094"/>
            <a:chOff x="1368325" y="1090737"/>
            <a:chExt cx="3532094" cy="3532094"/>
          </a:xfrm>
        </p:grpSpPr>
        <p:sp>
          <p:nvSpPr>
            <p:cNvPr id="1190" name="Google Shape;1190;p55"/>
            <p:cNvSpPr/>
            <p:nvPr/>
          </p:nvSpPr>
          <p:spPr>
            <a:xfrm>
              <a:off x="1368325" y="1090737"/>
              <a:ext cx="3532094" cy="3532094"/>
            </a:xfrm>
            <a:prstGeom prst="ellipse">
              <a:avLst/>
            </a:prstGeom>
            <a:solidFill>
              <a:srgbClr val="2EC3C6"/>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700"/>
                <a:buFont typeface="PT Sans"/>
                <a:buNone/>
              </a:pPr>
              <a:endParaRPr sz="700" b="0" i="0" u="none" strike="noStrike" cap="none" dirty="0">
                <a:solidFill>
                  <a:srgbClr val="2EC3C5"/>
                </a:solidFill>
                <a:latin typeface="Gill Sans"/>
                <a:ea typeface="Gill Sans"/>
                <a:cs typeface="Gill Sans"/>
                <a:sym typeface="Gill Sans"/>
              </a:endParaRPr>
            </a:p>
          </p:txBody>
        </p:sp>
        <p:pic>
          <p:nvPicPr>
            <p:cNvPr id="1191" name="Google Shape;1191;p55" descr="Cheers outline"/>
            <p:cNvPicPr preferRelativeResize="0"/>
            <p:nvPr/>
          </p:nvPicPr>
          <p:blipFill rotWithShape="1">
            <a:blip r:embed="rId5">
              <a:alphaModFix/>
            </a:blip>
            <a:srcRect/>
            <a:stretch/>
          </p:blipFill>
          <p:spPr>
            <a:xfrm>
              <a:off x="1557715" y="1379662"/>
              <a:ext cx="3153314" cy="3153314"/>
            </a:xfrm>
            <a:prstGeom prst="rect">
              <a:avLst/>
            </a:prstGeom>
            <a:noFill/>
            <a:ln>
              <a:noFill/>
            </a:ln>
          </p:spPr>
        </p:pic>
      </p:grpSp>
      <p:sp>
        <p:nvSpPr>
          <p:cNvPr id="1192" name="Google Shape;1192;p55"/>
          <p:cNvSpPr txBox="1"/>
          <p:nvPr/>
        </p:nvSpPr>
        <p:spPr>
          <a:xfrm>
            <a:off x="229282" y="13141487"/>
            <a:ext cx="6214047" cy="30777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4F5F7"/>
              </a:buClr>
              <a:buSzPts val="1400"/>
              <a:buFont typeface="Gill Sans"/>
              <a:buNone/>
            </a:pPr>
            <a:r>
              <a:rPr lang="en-US" sz="1400" b="0" i="0" u="none" strike="noStrike" cap="none" dirty="0">
                <a:solidFill>
                  <a:srgbClr val="F4F5F7"/>
                </a:solidFill>
                <a:latin typeface="Gill Sans"/>
                <a:ea typeface="Gill Sans"/>
                <a:cs typeface="Gill Sans"/>
                <a:sym typeface="Gill Sans"/>
              </a:rPr>
              <a:t>Photo credit: </a:t>
            </a:r>
            <a:r>
              <a:rPr lang="en-US" sz="1400" b="0" i="0" u="none" strike="noStrike" cap="none" dirty="0">
                <a:solidFill>
                  <a:srgbClr val="FDFCFE"/>
                </a:solidFill>
                <a:latin typeface="Gill Sans"/>
                <a:ea typeface="Gill Sans"/>
                <a:cs typeface="Gill Sans"/>
                <a:sym typeface="Gill Sans"/>
              </a:rPr>
              <a:t>Institute for Reproductive Health</a:t>
            </a:r>
            <a:endParaRPr sz="1400" b="0" i="0" u="none" strike="noStrike" cap="none" dirty="0">
              <a:solidFill>
                <a:srgbClr val="F4F5F7"/>
              </a:solidFill>
              <a:latin typeface="Gill Sans"/>
              <a:ea typeface="Gill Sans"/>
              <a:cs typeface="Gill Sans"/>
              <a:sym typeface="Gill Sans"/>
            </a:endParaRPr>
          </a:p>
        </p:txBody>
      </p:sp>
      <p:grpSp>
        <p:nvGrpSpPr>
          <p:cNvPr id="1193" name="Google Shape;1193;p55"/>
          <p:cNvGrpSpPr/>
          <p:nvPr/>
        </p:nvGrpSpPr>
        <p:grpSpPr>
          <a:xfrm>
            <a:off x="2372432" y="7635525"/>
            <a:ext cx="2526654" cy="2526654"/>
            <a:chOff x="4873724" y="7829843"/>
            <a:chExt cx="2526654" cy="2526654"/>
          </a:xfrm>
        </p:grpSpPr>
        <p:sp>
          <p:nvSpPr>
            <p:cNvPr id="1194" name="Google Shape;1194;p55"/>
            <p:cNvSpPr/>
            <p:nvPr/>
          </p:nvSpPr>
          <p:spPr>
            <a:xfrm>
              <a:off x="4873724" y="7829843"/>
              <a:ext cx="2526654" cy="2526654"/>
            </a:xfrm>
            <a:prstGeom prst="ellipse">
              <a:avLst/>
            </a:prstGeom>
            <a:solidFill>
              <a:srgbClr val="2EC3C6"/>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700"/>
                <a:buFont typeface="PT Sans"/>
                <a:buNone/>
              </a:pPr>
              <a:endParaRPr sz="700" b="0" i="0" u="none" strike="noStrike" cap="none" dirty="0">
                <a:solidFill>
                  <a:schemeClr val="lt1"/>
                </a:solidFill>
                <a:latin typeface="Gill Sans"/>
                <a:ea typeface="Gill Sans"/>
                <a:cs typeface="Gill Sans"/>
                <a:sym typeface="Gill Sans"/>
              </a:endParaRPr>
            </a:p>
          </p:txBody>
        </p:sp>
        <p:sp>
          <p:nvSpPr>
            <p:cNvPr id="1195" name="Google Shape;1195;p55"/>
            <p:cNvSpPr txBox="1"/>
            <p:nvPr/>
          </p:nvSpPr>
          <p:spPr>
            <a:xfrm>
              <a:off x="4923164" y="8703191"/>
              <a:ext cx="2427776"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800"/>
                <a:buFont typeface="Gill Sans"/>
                <a:buNone/>
              </a:pPr>
              <a:r>
                <a:rPr lang="en-US" sz="2800" b="0" i="0" u="none" strike="noStrike" cap="none" dirty="0">
                  <a:solidFill>
                    <a:srgbClr val="FFFFFF"/>
                  </a:solidFill>
                  <a:latin typeface="Gill Sans"/>
                  <a:ea typeface="Gill Sans"/>
                  <a:cs typeface="Gill Sans"/>
                  <a:sym typeface="Gill Sans"/>
                </a:rPr>
                <a:t>BREAKOUT ROOMS</a:t>
              </a:r>
              <a:endParaRPr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56"/>
          <p:cNvSpPr txBox="1">
            <a:spLocks noGrp="1"/>
          </p:cNvSpPr>
          <p:nvPr>
            <p:ph type="title"/>
          </p:nvPr>
        </p:nvSpPr>
        <p:spPr>
          <a:xfrm>
            <a:off x="9359178" y="1269613"/>
            <a:ext cx="14654755" cy="21768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8800"/>
              <a:buNone/>
            </a:pPr>
            <a:r>
              <a:rPr lang="en-US" sz="8000" b="1" dirty="0"/>
              <a:t>Résumons : Quelques questions de réflexion</a:t>
            </a:r>
            <a:br>
              <a:rPr lang="en-US" sz="8000" b="1" dirty="0"/>
            </a:br>
            <a:endParaRPr dirty="0"/>
          </a:p>
        </p:txBody>
      </p:sp>
      <p:sp>
        <p:nvSpPr>
          <p:cNvPr id="1201" name="Google Shape;1201;p56"/>
          <p:cNvSpPr txBox="1">
            <a:spLocks noGrp="1"/>
          </p:cNvSpPr>
          <p:nvPr>
            <p:ph type="body" idx="1"/>
          </p:nvPr>
        </p:nvSpPr>
        <p:spPr>
          <a:xfrm>
            <a:off x="9719430" y="4669179"/>
            <a:ext cx="13715162" cy="7899317"/>
          </a:xfrm>
          <a:prstGeom prst="rect">
            <a:avLst/>
          </a:prstGeom>
          <a:noFill/>
          <a:ln>
            <a:noFill/>
          </a:ln>
        </p:spPr>
        <p:txBody>
          <a:bodyPr spcFirstLastPara="1" wrap="square" lIns="91425" tIns="45700" rIns="91425" bIns="45700" anchor="t" anchorCtr="0">
            <a:normAutofit fontScale="70000" lnSpcReduction="20000"/>
          </a:bodyPr>
          <a:lstStyle/>
          <a:p>
            <a:pPr marL="742950" lvl="0" indent="-742950" algn="l" rtl="0">
              <a:lnSpc>
                <a:spcPct val="120000"/>
              </a:lnSpc>
              <a:spcBef>
                <a:spcPts val="0"/>
              </a:spcBef>
              <a:spcAft>
                <a:spcPts val="0"/>
              </a:spcAft>
              <a:buClr>
                <a:srgbClr val="2E2C22"/>
              </a:buClr>
              <a:buSzPct val="119047"/>
              <a:buFont typeface="Gill Sans"/>
              <a:buAutoNum type="arabicPeriod"/>
            </a:pPr>
            <a:r>
              <a:rPr lang="en-US" sz="4800" dirty="0"/>
              <a:t>Lorsque vous passez à l'échelle, comment adaptez-vous l'intervention de changement de normes ?</a:t>
            </a:r>
            <a:endParaRPr dirty="0"/>
          </a:p>
          <a:p>
            <a:pPr marL="1657350" lvl="1" indent="-742950" algn="l" rtl="0">
              <a:lnSpc>
                <a:spcPct val="120000"/>
              </a:lnSpc>
              <a:spcBef>
                <a:spcPts val="2400"/>
              </a:spcBef>
              <a:spcAft>
                <a:spcPts val="0"/>
              </a:spcAft>
              <a:buClr>
                <a:srgbClr val="2E2C22"/>
              </a:buClr>
              <a:buSzPct val="129870"/>
              <a:buFont typeface="Arial"/>
              <a:buChar char="•"/>
            </a:pPr>
            <a:r>
              <a:rPr lang="en-US" sz="4400" dirty="0">
                <a:solidFill>
                  <a:srgbClr val="2E2C22"/>
                </a:solidFill>
              </a:rPr>
              <a:t>Aux nouveaux contextes organisationnels ? </a:t>
            </a:r>
            <a:endParaRPr dirty="0"/>
          </a:p>
          <a:p>
            <a:pPr marL="1657350" lvl="1" indent="-742950" algn="l" rtl="0">
              <a:lnSpc>
                <a:spcPct val="120000"/>
              </a:lnSpc>
              <a:spcBef>
                <a:spcPts val="0"/>
              </a:spcBef>
              <a:spcAft>
                <a:spcPts val="0"/>
              </a:spcAft>
              <a:buClr>
                <a:srgbClr val="2E2C22"/>
              </a:buClr>
              <a:buSzPct val="129870"/>
              <a:buFont typeface="Arial"/>
              <a:buChar char="•"/>
            </a:pPr>
            <a:r>
              <a:rPr lang="en-US" sz="4400" dirty="0">
                <a:solidFill>
                  <a:srgbClr val="2E2C22"/>
                </a:solidFill>
              </a:rPr>
              <a:t>Tout en maintenant la fidélité au changement normatif ?</a:t>
            </a:r>
            <a:endParaRPr sz="4400" dirty="0">
              <a:solidFill>
                <a:srgbClr val="2E2C22"/>
              </a:solidFill>
            </a:endParaRPr>
          </a:p>
          <a:p>
            <a:pPr marL="742950" lvl="0" indent="-742950" algn="l" rtl="0">
              <a:lnSpc>
                <a:spcPct val="120000"/>
              </a:lnSpc>
              <a:spcBef>
                <a:spcPts val="0"/>
              </a:spcBef>
              <a:spcAft>
                <a:spcPts val="0"/>
              </a:spcAft>
              <a:buClr>
                <a:srgbClr val="2E2C22"/>
              </a:buClr>
              <a:buSzPct val="119047"/>
              <a:buFont typeface="Gill Sans"/>
              <a:buAutoNum type="arabicPeriod"/>
            </a:pPr>
            <a:r>
              <a:rPr lang="en-US" sz="4800" dirty="0"/>
              <a:t>Quelles sont les stratégies de gestion des risques pour les organisations qui mettent en œuvre une intervention de changement de normes ?</a:t>
            </a:r>
            <a:endParaRPr dirty="0"/>
          </a:p>
          <a:p>
            <a:pPr marL="1657350" lvl="1" indent="-742950" algn="l" rtl="0">
              <a:lnSpc>
                <a:spcPct val="120000"/>
              </a:lnSpc>
              <a:spcBef>
                <a:spcPts val="2400"/>
              </a:spcBef>
              <a:spcAft>
                <a:spcPts val="0"/>
              </a:spcAft>
              <a:buClr>
                <a:srgbClr val="2E2C22"/>
              </a:buClr>
              <a:buSzPct val="129870"/>
              <a:buFont typeface="Arial"/>
              <a:buChar char="•"/>
            </a:pPr>
            <a:r>
              <a:rPr lang="en-US" sz="4400" dirty="0">
                <a:solidFill>
                  <a:srgbClr val="2E2C22"/>
                </a:solidFill>
              </a:rPr>
              <a:t>Qui gère les réactions négatives et comment ?</a:t>
            </a:r>
            <a:endParaRPr dirty="0"/>
          </a:p>
          <a:p>
            <a:pPr marL="1657350" lvl="1" indent="-742950" algn="l" rtl="0">
              <a:lnSpc>
                <a:spcPct val="120000"/>
              </a:lnSpc>
              <a:spcBef>
                <a:spcPts val="0"/>
              </a:spcBef>
              <a:spcAft>
                <a:spcPts val="0"/>
              </a:spcAft>
              <a:buClr>
                <a:srgbClr val="2E2C22"/>
              </a:buClr>
              <a:buSzPct val="129870"/>
              <a:buFont typeface="Arial"/>
              <a:buChar char="•"/>
            </a:pPr>
            <a:r>
              <a:rPr lang="en-US" sz="4400" dirty="0">
                <a:solidFill>
                  <a:srgbClr val="2E2C22"/>
                </a:solidFill>
              </a:rPr>
              <a:t>Comment l'intervention de changement de normes soutiendra-t-elle des changements positifs, éventuellement au-delà du mandat de l'innovation ?</a:t>
            </a:r>
            <a:endParaRPr sz="4400" dirty="0">
              <a:solidFill>
                <a:srgbClr val="2E2C22"/>
              </a:solidFill>
            </a:endParaRPr>
          </a:p>
          <a:p>
            <a:pPr marL="742950" lvl="0" indent="-742950" algn="l" rtl="0">
              <a:lnSpc>
                <a:spcPct val="120000"/>
              </a:lnSpc>
              <a:spcBef>
                <a:spcPts val="0"/>
              </a:spcBef>
              <a:spcAft>
                <a:spcPts val="0"/>
              </a:spcAft>
              <a:buClr>
                <a:srgbClr val="2E2C22"/>
              </a:buClr>
              <a:buSzPct val="119047"/>
              <a:buFont typeface="Gill Sans"/>
              <a:buAutoNum type="arabicPeriod"/>
            </a:pPr>
            <a:r>
              <a:rPr lang="en-US" sz="4800" dirty="0"/>
              <a:t>Quelles sont, selon vous, les différences entre les interventions de changement de normes et les autres interventions de changement social et comportemental?</a:t>
            </a:r>
            <a:endParaRPr dirty="0"/>
          </a:p>
          <a:p>
            <a:pPr marL="0" lvl="0" indent="0" algn="just" rtl="0">
              <a:lnSpc>
                <a:spcPct val="120000"/>
              </a:lnSpc>
              <a:spcBef>
                <a:spcPts val="2400"/>
              </a:spcBef>
              <a:spcAft>
                <a:spcPts val="2400"/>
              </a:spcAft>
              <a:buSzPct val="129870"/>
              <a:buNone/>
            </a:pPr>
            <a:endParaRPr dirty="0"/>
          </a:p>
        </p:txBody>
      </p:sp>
      <p:sp>
        <p:nvSpPr>
          <p:cNvPr id="1202" name="Google Shape;1202;p56"/>
          <p:cNvSpPr txBox="1">
            <a:spLocks noGrp="1"/>
          </p:cNvSpPr>
          <p:nvPr>
            <p:ph type="body" idx="3"/>
          </p:nvPr>
        </p:nvSpPr>
        <p:spPr>
          <a:xfrm>
            <a:off x="9719429" y="569654"/>
            <a:ext cx="9198490" cy="5778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7A7B83"/>
              </a:buClr>
              <a:buSzPts val="3600"/>
              <a:buFont typeface="Gill Sans"/>
              <a:buNone/>
            </a:pPr>
            <a:r>
              <a:rPr lang="en-US" dirty="0"/>
              <a:t>ACTIVITÉ DE GROUPE</a:t>
            </a:r>
            <a:endParaRPr dirty="0"/>
          </a:p>
        </p:txBody>
      </p:sp>
      <p:pic>
        <p:nvPicPr>
          <p:cNvPr id="1203" name="Google Shape;1203;p56" descr="Graphical user interface, application&#10;&#10;Description automatically generated"/>
          <p:cNvPicPr preferRelativeResize="0">
            <a:picLocks noGrp="1"/>
          </p:cNvPicPr>
          <p:nvPr>
            <p:ph type="pic" idx="2"/>
          </p:nvPr>
        </p:nvPicPr>
        <p:blipFill rotWithShape="1">
          <a:blip r:embed="rId3">
            <a:alphaModFix/>
          </a:blip>
          <a:srcRect/>
          <a:stretch/>
        </p:blipFill>
        <p:spPr>
          <a:xfrm>
            <a:off x="2511325" y="3446449"/>
            <a:ext cx="5862918" cy="5862918"/>
          </a:xfrm>
          <a:prstGeom prst="rect">
            <a:avLst/>
          </a:prstGeom>
          <a:noFill/>
          <a:ln>
            <a:noFill/>
          </a:ln>
        </p:spPr>
      </p:pic>
      <p:grpSp>
        <p:nvGrpSpPr>
          <p:cNvPr id="1204" name="Google Shape;1204;p56"/>
          <p:cNvGrpSpPr/>
          <p:nvPr/>
        </p:nvGrpSpPr>
        <p:grpSpPr>
          <a:xfrm>
            <a:off x="760017" y="1281805"/>
            <a:ext cx="3532094" cy="3532094"/>
            <a:chOff x="1368325" y="1090737"/>
            <a:chExt cx="3532094" cy="3532094"/>
          </a:xfrm>
        </p:grpSpPr>
        <p:sp>
          <p:nvSpPr>
            <p:cNvPr id="1205" name="Google Shape;1205;p56"/>
            <p:cNvSpPr/>
            <p:nvPr/>
          </p:nvSpPr>
          <p:spPr>
            <a:xfrm>
              <a:off x="1368325" y="1090737"/>
              <a:ext cx="3532094" cy="3532094"/>
            </a:xfrm>
            <a:prstGeom prst="ellipse">
              <a:avLst/>
            </a:prstGeom>
            <a:solidFill>
              <a:srgbClr val="2EC3C6"/>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700"/>
                <a:buFont typeface="PT Sans"/>
                <a:buNone/>
              </a:pPr>
              <a:endParaRPr sz="700" b="0" i="0" u="none" strike="noStrike" cap="none" dirty="0">
                <a:solidFill>
                  <a:srgbClr val="2EC3C5"/>
                </a:solidFill>
                <a:latin typeface="Gill Sans"/>
                <a:ea typeface="Gill Sans"/>
                <a:cs typeface="Gill Sans"/>
                <a:sym typeface="Gill Sans"/>
              </a:endParaRPr>
            </a:p>
          </p:txBody>
        </p:sp>
        <p:pic>
          <p:nvPicPr>
            <p:cNvPr id="1206" name="Google Shape;1206;p56" descr="Cheers outline"/>
            <p:cNvPicPr preferRelativeResize="0"/>
            <p:nvPr/>
          </p:nvPicPr>
          <p:blipFill rotWithShape="1">
            <a:blip r:embed="rId4">
              <a:alphaModFix/>
            </a:blip>
            <a:srcRect/>
            <a:stretch/>
          </p:blipFill>
          <p:spPr>
            <a:xfrm>
              <a:off x="1557715" y="1379662"/>
              <a:ext cx="3153314" cy="3153314"/>
            </a:xfrm>
            <a:prstGeom prst="rect">
              <a:avLst/>
            </a:prstGeom>
            <a:noFill/>
            <a:ln>
              <a:noFill/>
            </a:ln>
          </p:spPr>
        </p:pic>
      </p:grpSp>
      <p:grpSp>
        <p:nvGrpSpPr>
          <p:cNvPr id="1207" name="Google Shape;1207;p56"/>
          <p:cNvGrpSpPr/>
          <p:nvPr/>
        </p:nvGrpSpPr>
        <p:grpSpPr>
          <a:xfrm>
            <a:off x="2372432" y="7635525"/>
            <a:ext cx="2526654" cy="2526654"/>
            <a:chOff x="4873724" y="7829843"/>
            <a:chExt cx="2526654" cy="2526654"/>
          </a:xfrm>
        </p:grpSpPr>
        <p:sp>
          <p:nvSpPr>
            <p:cNvPr id="1208" name="Google Shape;1208;p56"/>
            <p:cNvSpPr/>
            <p:nvPr/>
          </p:nvSpPr>
          <p:spPr>
            <a:xfrm>
              <a:off x="4873724" y="7829843"/>
              <a:ext cx="2526654" cy="2526654"/>
            </a:xfrm>
            <a:prstGeom prst="ellipse">
              <a:avLst/>
            </a:prstGeom>
            <a:solidFill>
              <a:srgbClr val="2EC3C6"/>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700"/>
                <a:buFont typeface="PT Sans"/>
                <a:buNone/>
              </a:pPr>
              <a:endParaRPr sz="700" b="0" i="0" u="none" strike="noStrike" cap="none" dirty="0">
                <a:solidFill>
                  <a:schemeClr val="lt1"/>
                </a:solidFill>
                <a:latin typeface="Gill Sans"/>
                <a:ea typeface="Gill Sans"/>
                <a:cs typeface="Gill Sans"/>
                <a:sym typeface="Gill Sans"/>
              </a:endParaRPr>
            </a:p>
          </p:txBody>
        </p:sp>
        <p:sp>
          <p:nvSpPr>
            <p:cNvPr id="1209" name="Google Shape;1209;p56"/>
            <p:cNvSpPr txBox="1"/>
            <p:nvPr/>
          </p:nvSpPr>
          <p:spPr>
            <a:xfrm>
              <a:off x="4923164" y="8703191"/>
              <a:ext cx="2427776"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800"/>
                <a:buFont typeface="Gill Sans"/>
                <a:buNone/>
              </a:pPr>
              <a:r>
                <a:rPr lang="en-US" sz="2800" b="0" i="0" u="none" strike="noStrike" cap="none" dirty="0">
                  <a:solidFill>
                    <a:srgbClr val="FFFFFF"/>
                  </a:solidFill>
                  <a:latin typeface="Gill Sans"/>
                  <a:ea typeface="Gill Sans"/>
                  <a:cs typeface="Gill Sans"/>
                  <a:sym typeface="Gill Sans"/>
                </a:rPr>
                <a:t>BREAKOUT ROOMS</a:t>
              </a:r>
              <a:endParaRPr dirty="0"/>
            </a:p>
          </p:txBody>
        </p:sp>
      </p:grpSp>
      <p:sp>
        <p:nvSpPr>
          <p:cNvPr id="1210" name="Google Shape;1210;p56"/>
          <p:cNvSpPr/>
          <p:nvPr/>
        </p:nvSpPr>
        <p:spPr>
          <a:xfrm>
            <a:off x="9359178" y="12469215"/>
            <a:ext cx="13934253" cy="1255728"/>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2E2C22"/>
              </a:buClr>
              <a:buSzPts val="4000"/>
              <a:buFont typeface="Gill Sans"/>
              <a:buNone/>
            </a:pPr>
            <a:r>
              <a:rPr lang="en-US" sz="2800" b="0" i="1" u="none" strike="noStrike" cap="none" dirty="0">
                <a:solidFill>
                  <a:srgbClr val="2E2C22"/>
                </a:solidFill>
                <a:latin typeface="Gill Sans"/>
                <a:ea typeface="Gill Sans"/>
                <a:cs typeface="Gill Sans"/>
                <a:sym typeface="Gill Sans"/>
              </a:rPr>
              <a:t>Conseil : Il n'y a pas de réponses correctes ou incorrectes ; chaque intervention de changement de normes et les systèmes de la communauté réceptrice sont différents ! Les systèmes communautaires d'accueil sont différents !</a:t>
            </a:r>
            <a:endParaRPr sz="2800" b="0" i="1" u="none" strike="noStrike" cap="none" dirty="0">
              <a:solidFill>
                <a:srgbClr val="2E2C22"/>
              </a:solidFill>
              <a:latin typeface="Gill Sans"/>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53585D"/>
        </a:solidFill>
        <a:effectLst/>
      </p:bgPr>
    </p:bg>
    <p:spTree>
      <p:nvGrpSpPr>
        <p:cNvPr id="1" name="Shape 1214"/>
        <p:cNvGrpSpPr/>
        <p:nvPr/>
      </p:nvGrpSpPr>
      <p:grpSpPr>
        <a:xfrm>
          <a:off x="0" y="0"/>
          <a:ext cx="0" cy="0"/>
          <a:chOff x="0" y="0"/>
          <a:chExt cx="0" cy="0"/>
        </a:xfrm>
      </p:grpSpPr>
      <p:sp>
        <p:nvSpPr>
          <p:cNvPr id="1215" name="Google Shape;1215;p57"/>
          <p:cNvSpPr txBox="1">
            <a:spLocks noGrp="1"/>
          </p:cNvSpPr>
          <p:nvPr>
            <p:ph type="title"/>
          </p:nvPr>
        </p:nvSpPr>
        <p:spPr>
          <a:xfrm>
            <a:off x="3149696" y="1413520"/>
            <a:ext cx="18801784" cy="140338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9904F"/>
              </a:buClr>
              <a:buSzPts val="10000"/>
              <a:buNone/>
            </a:pPr>
            <a:r>
              <a:rPr lang="en-US" b="1" dirty="0">
                <a:solidFill>
                  <a:srgbClr val="FFFFFF"/>
                </a:solidFill>
              </a:rPr>
              <a:t>Principaux points à retenir</a:t>
            </a:r>
            <a:endParaRPr b="1" dirty="0">
              <a:solidFill>
                <a:srgbClr val="FFFFFF"/>
              </a:solidFill>
            </a:endParaRPr>
          </a:p>
        </p:txBody>
      </p:sp>
      <p:sp>
        <p:nvSpPr>
          <p:cNvPr id="1216" name="Google Shape;1216;p57"/>
          <p:cNvSpPr txBox="1">
            <a:spLocks noGrp="1"/>
          </p:cNvSpPr>
          <p:nvPr>
            <p:ph type="body" idx="1"/>
          </p:nvPr>
        </p:nvSpPr>
        <p:spPr>
          <a:xfrm>
            <a:off x="8765007" y="797570"/>
            <a:ext cx="8844152" cy="615950"/>
          </a:xfrm>
          <a:prstGeom prst="rect">
            <a:avLst/>
          </a:prstGeom>
          <a:noFill/>
          <a:ln>
            <a:noFill/>
          </a:ln>
        </p:spPr>
        <p:txBody>
          <a:bodyPr spcFirstLastPara="1" wrap="square" lIns="91425" tIns="45700" rIns="91425" bIns="45700" anchor="t" anchorCtr="0">
            <a:normAutofit fontScale="55000" lnSpcReduction="20000"/>
          </a:bodyPr>
          <a:lstStyle/>
          <a:p>
            <a:pPr marL="457200" marR="0" lvl="0" indent="-228600" algn="ctr" rtl="0">
              <a:lnSpc>
                <a:spcPct val="100000"/>
              </a:lnSpc>
              <a:spcBef>
                <a:spcPts val="0"/>
              </a:spcBef>
              <a:spcAft>
                <a:spcPts val="0"/>
              </a:spcAft>
              <a:buClr>
                <a:srgbClr val="ECEDED"/>
              </a:buClr>
              <a:buSzPct val="161616"/>
              <a:buFont typeface="Gill Sans"/>
              <a:buNone/>
            </a:pPr>
            <a:r>
              <a:rPr lang="en-US" sz="3600" dirty="0">
                <a:solidFill>
                  <a:srgbClr val="FFFFFF"/>
                </a:solidFill>
              </a:rPr>
              <a:t>MISE A L'ECHELLE DES INTERVENTIONS DE CHANGEMENT DE NORMES</a:t>
            </a:r>
            <a:endParaRPr sz="3600" dirty="0">
              <a:solidFill>
                <a:srgbClr val="FFFFFF"/>
              </a:solidFill>
            </a:endParaRPr>
          </a:p>
        </p:txBody>
      </p:sp>
      <p:cxnSp>
        <p:nvCxnSpPr>
          <p:cNvPr id="1217" name="Google Shape;1217;p57"/>
          <p:cNvCxnSpPr/>
          <p:nvPr/>
        </p:nvCxnSpPr>
        <p:spPr>
          <a:xfrm>
            <a:off x="9367405" y="2845292"/>
            <a:ext cx="5111308" cy="0"/>
          </a:xfrm>
          <a:prstGeom prst="straightConnector1">
            <a:avLst/>
          </a:prstGeom>
          <a:noFill/>
          <a:ln w="38100" cap="flat" cmpd="sng">
            <a:solidFill>
              <a:srgbClr val="2EC3C6"/>
            </a:solidFill>
            <a:prstDash val="solid"/>
            <a:round/>
            <a:headEnd type="none" w="sm" len="sm"/>
            <a:tailEnd type="none" w="sm" len="sm"/>
          </a:ln>
        </p:spPr>
      </p:cxnSp>
      <p:sp>
        <p:nvSpPr>
          <p:cNvPr id="1218" name="Google Shape;1218;p57"/>
          <p:cNvSpPr txBox="1"/>
          <p:nvPr/>
        </p:nvSpPr>
        <p:spPr>
          <a:xfrm>
            <a:off x="717176" y="3288597"/>
            <a:ext cx="23666824" cy="7138806"/>
          </a:xfrm>
          <a:prstGeom prst="rect">
            <a:avLst/>
          </a:prstGeom>
          <a:noFill/>
          <a:ln>
            <a:noFill/>
          </a:ln>
        </p:spPr>
        <p:txBody>
          <a:bodyPr spcFirstLastPara="1" wrap="square" lIns="91425" tIns="45700" rIns="91425" bIns="45700" anchor="t" anchorCtr="0">
            <a:noAutofit/>
          </a:bodyPr>
          <a:lstStyle/>
          <a:p>
            <a:pPr marL="571500" marR="0" lvl="0" indent="-571500" algn="l" rtl="0">
              <a:lnSpc>
                <a:spcPct val="100000"/>
              </a:lnSpc>
              <a:spcBef>
                <a:spcPts val="0"/>
              </a:spcBef>
              <a:spcAft>
                <a:spcPts val="0"/>
              </a:spcAft>
              <a:buClr>
                <a:srgbClr val="FFFFFF"/>
              </a:buClr>
              <a:buSzPts val="4400"/>
              <a:buFont typeface="Arial"/>
              <a:buChar char="•"/>
            </a:pPr>
            <a:r>
              <a:rPr lang="en-US" sz="4400" b="0" i="0" u="none" strike="noStrike" cap="none" dirty="0">
                <a:solidFill>
                  <a:srgbClr val="FFFFFF"/>
                </a:solidFill>
                <a:latin typeface="Gill Sans"/>
                <a:ea typeface="Gill Sans"/>
                <a:cs typeface="Gill Sans"/>
                <a:sym typeface="Gill Sans"/>
              </a:rPr>
              <a:t>La mise à l'échelle est un processus planifié pour étendre une intervention de changement de normes testée à de nouvelles zones, de nouvelles communautés, et pour créer une politique de soutien et des directives de programme, afin d'atteindre un impact à l'échelle.</a:t>
            </a:r>
            <a:endParaRPr dirty="0"/>
          </a:p>
          <a:p>
            <a:pPr marL="571500" marR="0" lvl="0" indent="-571500" algn="l" rtl="0">
              <a:lnSpc>
                <a:spcPct val="100000"/>
              </a:lnSpc>
              <a:spcBef>
                <a:spcPts val="1200"/>
              </a:spcBef>
              <a:spcAft>
                <a:spcPts val="0"/>
              </a:spcAft>
              <a:buClr>
                <a:srgbClr val="FFFFFF"/>
              </a:buClr>
              <a:buSzPts val="4400"/>
              <a:buFont typeface="Arial"/>
              <a:buChar char="•"/>
            </a:pPr>
            <a:r>
              <a:rPr lang="en-US" sz="4400" b="0" i="0" u="none" strike="noStrike" cap="none" dirty="0">
                <a:solidFill>
                  <a:srgbClr val="FFFFFF"/>
                </a:solidFill>
                <a:latin typeface="Gill Sans"/>
                <a:ea typeface="Gill Sans"/>
                <a:cs typeface="Gill Sans"/>
                <a:sym typeface="Gill Sans"/>
              </a:rPr>
              <a:t>La mise à l'échelle d'une intervention de changement de normes est à la fois un art et une science.</a:t>
            </a:r>
            <a:endParaRPr dirty="0"/>
          </a:p>
          <a:p>
            <a:pPr marL="571500" marR="0" lvl="0" indent="-571500" algn="l" rtl="0">
              <a:lnSpc>
                <a:spcPct val="100000"/>
              </a:lnSpc>
              <a:spcBef>
                <a:spcPts val="1200"/>
              </a:spcBef>
              <a:spcAft>
                <a:spcPts val="0"/>
              </a:spcAft>
              <a:buClr>
                <a:srgbClr val="FFFFFF"/>
              </a:buClr>
              <a:buSzPts val="4400"/>
              <a:buFont typeface="Arial"/>
              <a:buChar char="•"/>
            </a:pPr>
            <a:r>
              <a:rPr lang="en-US" sz="4400" b="0" i="0" u="none" strike="noStrike" cap="none" dirty="0">
                <a:solidFill>
                  <a:srgbClr val="FFFFFF"/>
                </a:solidFill>
                <a:latin typeface="Gill Sans"/>
                <a:ea typeface="Gill Sans"/>
                <a:cs typeface="Gill Sans"/>
                <a:sym typeface="Gill Sans"/>
              </a:rPr>
              <a:t>Comprendre la totalité de l'innovation garantit la transférabilité à de nouveaux contextes, de nouvelles organisations, de nouvelles équipes de ressources et de nouveaux intervenants.</a:t>
            </a:r>
            <a:endParaRPr dirty="0"/>
          </a:p>
          <a:p>
            <a:pPr marL="571500" marR="0" lvl="0" indent="-571500" algn="l" rtl="0">
              <a:lnSpc>
                <a:spcPct val="100000"/>
              </a:lnSpc>
              <a:spcBef>
                <a:spcPts val="1200"/>
              </a:spcBef>
              <a:spcAft>
                <a:spcPts val="0"/>
              </a:spcAft>
              <a:buClr>
                <a:srgbClr val="FFFFFF"/>
              </a:buClr>
              <a:buSzPts val="4400"/>
              <a:buFont typeface="Arial"/>
              <a:buChar char="•"/>
            </a:pPr>
            <a:r>
              <a:rPr lang="en-US" sz="4400" b="0" i="0" u="none" strike="noStrike" cap="none" dirty="0">
                <a:solidFill>
                  <a:srgbClr val="FFFFFF"/>
                </a:solidFill>
                <a:latin typeface="Gill Sans"/>
                <a:ea typeface="Gill Sans"/>
                <a:cs typeface="Gill Sans"/>
                <a:sym typeface="Gill Sans"/>
              </a:rPr>
              <a:t>Avant de mettre à l'échelle une intervention de changement de norme, il faut comprendre comment elle a obtenu des résultats normatifs et autres.</a:t>
            </a:r>
            <a:endParaRPr dirty="0"/>
          </a:p>
          <a:p>
            <a:pPr marL="571500" marR="0" lvl="0" indent="-571500" algn="l" rtl="0">
              <a:lnSpc>
                <a:spcPct val="100000"/>
              </a:lnSpc>
              <a:spcBef>
                <a:spcPts val="1200"/>
              </a:spcBef>
              <a:spcAft>
                <a:spcPts val="0"/>
              </a:spcAft>
              <a:buClr>
                <a:srgbClr val="FFFFFF"/>
              </a:buClr>
              <a:buSzPts val="4400"/>
              <a:buFont typeface="Arial"/>
              <a:buChar char="•"/>
            </a:pPr>
            <a:r>
              <a:rPr lang="en-US" sz="4400" b="0" i="0" u="none" strike="noStrike" cap="none" dirty="0">
                <a:solidFill>
                  <a:srgbClr val="FFFFFF"/>
                </a:solidFill>
                <a:latin typeface="Gill Sans"/>
                <a:ea typeface="Gill Sans"/>
                <a:cs typeface="Gill Sans"/>
                <a:sym typeface="Gill Sans"/>
              </a:rPr>
              <a:t>Les interventions de changement de norme, qui opèrent dans l'espace normatif, font partie des efforts de CSC tout en étant uniques.</a:t>
            </a:r>
            <a:endParaRPr dirty="0"/>
          </a:p>
          <a:p>
            <a:pPr marL="571500" marR="0" lvl="0" indent="-571500" algn="l" rtl="0">
              <a:lnSpc>
                <a:spcPct val="100000"/>
              </a:lnSpc>
              <a:spcBef>
                <a:spcPts val="1200"/>
              </a:spcBef>
              <a:spcAft>
                <a:spcPts val="0"/>
              </a:spcAft>
              <a:buClr>
                <a:srgbClr val="FFFFFF"/>
              </a:buClr>
              <a:buSzPts val="4400"/>
              <a:buFont typeface="Arial"/>
              <a:buChar char="•"/>
            </a:pPr>
            <a:r>
              <a:rPr lang="en-US" sz="4400" b="0" i="0" u="none" strike="noStrike" cap="none" dirty="0">
                <a:solidFill>
                  <a:srgbClr val="FFFFFF"/>
                </a:solidFill>
                <a:latin typeface="Gill Sans"/>
                <a:ea typeface="Gill Sans"/>
                <a:cs typeface="Gill Sans"/>
                <a:sym typeface="Gill Sans"/>
              </a:rPr>
              <a:t>Utiliser les sept indicateurs pour les interventions de changement de normes tout au long du processus de mise à l'échelle, depuis la conception/adaptation et la mise en œuvre, jusqu'au suivi et à l'évaluation de la diffusion et des changements sociaux lors de la mise à l'échelle de l'intervention de changement de normes.</a:t>
            </a:r>
            <a:endParaRPr sz="4400" b="0" i="0" u="none" strike="noStrike" cap="none" dirty="0">
              <a:solidFill>
                <a:srgbClr val="FFFFFF"/>
              </a:solidFill>
              <a:latin typeface="Gill Sans"/>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58"/>
          <p:cNvSpPr txBox="1"/>
          <p:nvPr/>
        </p:nvSpPr>
        <p:spPr>
          <a:xfrm>
            <a:off x="1467828" y="3943033"/>
            <a:ext cx="20768228" cy="9510711"/>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a:ea typeface="Gill Sans"/>
                <a:cs typeface="Gill Sans"/>
                <a:sym typeface="Gill Sans"/>
              </a:rPr>
              <a:t>The Social Norms Learning Collaborative. Considerations for Scaling Up Norms-Shifting Interventions for Adolescent and Youth Sexual and Reproductive Health. Washington, DC: Institute for Reproductive Health, Georgetown University, 2019. </a:t>
            </a:r>
            <a:endParaRPr dirty="0"/>
          </a:p>
          <a:p>
            <a:pPr marL="457200" marR="0" lvl="0" indent="-457200" algn="l" rtl="0">
              <a:lnSpc>
                <a:spcPct val="100000"/>
              </a:lnSpc>
              <a:spcBef>
                <a:spcPts val="2400"/>
              </a:spcBef>
              <a:spcAft>
                <a:spcPts val="0"/>
              </a:spcAft>
              <a:buClr>
                <a:srgbClr val="2E2C22"/>
              </a:buClr>
              <a:buSzPts val="3600"/>
              <a:buFont typeface="Arial"/>
              <a:buChar char="•"/>
            </a:pPr>
            <a:r>
              <a:rPr lang="en-US" sz="3600" b="0" i="0" u="none" strike="noStrike" cap="none" dirty="0">
                <a:solidFill>
                  <a:srgbClr val="2E2C22"/>
                </a:solidFill>
                <a:latin typeface="Gill Sans"/>
                <a:ea typeface="Gill Sans"/>
                <a:cs typeface="Gill Sans"/>
                <a:sym typeface="Gill Sans"/>
              </a:rPr>
              <a:t>The Community for Understanding Scale Up (CUSP). On the Cusp of Change: Effective Scaling of Social Norms Programming for Gender Equality. CUSP, 2017. </a:t>
            </a:r>
            <a:endParaRPr dirty="0"/>
          </a:p>
          <a:p>
            <a:pPr marL="457200" marR="0" lvl="0" indent="-457200" algn="l" rtl="0">
              <a:lnSpc>
                <a:spcPct val="100000"/>
              </a:lnSpc>
              <a:spcBef>
                <a:spcPts val="2400"/>
              </a:spcBef>
              <a:spcAft>
                <a:spcPts val="0"/>
              </a:spcAft>
              <a:buClr>
                <a:srgbClr val="2E2C22"/>
              </a:buClr>
              <a:buSzPts val="3600"/>
              <a:buFont typeface="Arial"/>
              <a:buChar char="•"/>
            </a:pPr>
            <a:r>
              <a:rPr lang="en-US" sz="3600" b="0" i="0" u="none" strike="noStrike" cap="none" dirty="0">
                <a:solidFill>
                  <a:srgbClr val="2E2C22"/>
                </a:solidFill>
                <a:latin typeface="Gill Sans"/>
                <a:ea typeface="Gill Sans"/>
                <a:cs typeface="Gill Sans"/>
                <a:sym typeface="Gill Sans"/>
              </a:rPr>
              <a:t>The Community for Understanding Scale Up (CUSP). “Social Norm Change at Scale: CUSP’s Collective Insights,” in CUSP 2018 Case Study Collection (CUSP, 2018). </a:t>
            </a:r>
            <a:endParaRPr dirty="0"/>
          </a:p>
          <a:p>
            <a:pPr marL="457200" marR="0" lvl="0" indent="-457200" algn="l" rtl="0">
              <a:lnSpc>
                <a:spcPct val="100000"/>
              </a:lnSpc>
              <a:spcBef>
                <a:spcPts val="2400"/>
              </a:spcBef>
              <a:spcAft>
                <a:spcPts val="0"/>
              </a:spcAft>
              <a:buClr>
                <a:srgbClr val="2E2C22"/>
              </a:buClr>
              <a:buSzPts val="3600"/>
              <a:buFont typeface="Arial"/>
              <a:buChar char="•"/>
            </a:pPr>
            <a:r>
              <a:rPr lang="en-US" sz="3600" b="0" i="0" u="none" strike="noStrike" cap="none" dirty="0">
                <a:solidFill>
                  <a:srgbClr val="2E2C22"/>
                </a:solidFill>
                <a:latin typeface="Gill Sans"/>
                <a:ea typeface="Gill Sans"/>
                <a:cs typeface="Gill Sans"/>
                <a:sym typeface="Gill Sans"/>
              </a:rPr>
              <a:t>Carter, Becky, Marina Apgar, and Shandana Khan Mohmand. “Guidance Note on Scaling up Social Norm Change.” K4D Emerging Issues Report. Brighton, UK: Institute of Development Studies, 2019. </a:t>
            </a:r>
            <a:endParaRPr dirty="0"/>
          </a:p>
          <a:p>
            <a:pPr marL="457200" marR="0" lvl="0" indent="-457200" algn="l" rtl="0">
              <a:lnSpc>
                <a:spcPct val="100000"/>
              </a:lnSpc>
              <a:spcBef>
                <a:spcPts val="2400"/>
              </a:spcBef>
              <a:spcAft>
                <a:spcPts val="0"/>
              </a:spcAft>
              <a:buClr>
                <a:srgbClr val="2E2C22"/>
              </a:buClr>
              <a:buSzPts val="3600"/>
              <a:buFont typeface="Arial"/>
              <a:buChar char="•"/>
            </a:pPr>
            <a:r>
              <a:rPr lang="en-US" sz="3600" b="0" i="0" u="none" strike="noStrike" cap="none" dirty="0">
                <a:solidFill>
                  <a:srgbClr val="2E2C22"/>
                </a:solidFill>
                <a:latin typeface="Gill Sans"/>
                <a:ea typeface="Gill Sans"/>
                <a:cs typeface="Gill Sans"/>
                <a:sym typeface="Gill Sans"/>
              </a:rPr>
              <a:t>Weber, Audrey and Betsy Costenbader. “What’s Documentation Got to Do With It? Examining the Evidence on Scale-Up of Social Norms Interventions for Adolescent and Youth Reproductive Health.” R&amp;E Search for Evidence, Oct. 16, 2019. </a:t>
            </a:r>
            <a:endParaRPr dirty="0"/>
          </a:p>
        </p:txBody>
      </p:sp>
      <p:sp>
        <p:nvSpPr>
          <p:cNvPr id="1224" name="Google Shape;1224;p58"/>
          <p:cNvSpPr txBox="1"/>
          <p:nvPr/>
        </p:nvSpPr>
        <p:spPr>
          <a:xfrm>
            <a:off x="2274652" y="1717358"/>
            <a:ext cx="11863388" cy="2225675"/>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2EC3C6"/>
              </a:buClr>
              <a:buSzPts val="10000"/>
              <a:buFont typeface="Gill Sans"/>
              <a:buNone/>
            </a:pPr>
            <a:r>
              <a:rPr lang="en-US" sz="10000" b="1" i="0" u="none" strike="noStrike" cap="none" dirty="0">
                <a:solidFill>
                  <a:srgbClr val="2EC3C6"/>
                </a:solidFill>
                <a:latin typeface="Gill Sans"/>
                <a:ea typeface="Gill Sans"/>
                <a:cs typeface="Gill Sans"/>
                <a:sym typeface="Gill Sans"/>
              </a:rPr>
              <a:t>Ressources</a:t>
            </a:r>
            <a:r>
              <a:rPr lang="en-US" sz="3600" b="0" i="0" u="none" strike="noStrike" cap="none" dirty="0">
                <a:solidFill>
                  <a:srgbClr val="2EC3C6"/>
                </a:solidFill>
                <a:latin typeface="Gill Sans"/>
                <a:ea typeface="Gill Sans"/>
                <a:cs typeface="Gill Sans"/>
                <a:sym typeface="Gill Sans"/>
              </a:rPr>
              <a:t> </a:t>
            </a:r>
            <a:endParaRPr dirty="0"/>
          </a:p>
        </p:txBody>
      </p:sp>
      <p:sp>
        <p:nvSpPr>
          <p:cNvPr id="1225" name="Google Shape;1225;p58"/>
          <p:cNvSpPr txBox="1"/>
          <p:nvPr/>
        </p:nvSpPr>
        <p:spPr>
          <a:xfrm>
            <a:off x="2274652" y="1103313"/>
            <a:ext cx="6784975" cy="5873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a:ea typeface="Gill Sans"/>
                <a:cs typeface="Gill Sans"/>
                <a:sym typeface="Gill Sans"/>
              </a:rPr>
              <a:t>MISE À L’ÉCHELLE</a:t>
            </a:r>
            <a:endParaRPr dirty="0"/>
          </a:p>
        </p:txBody>
      </p:sp>
      <p:sp>
        <p:nvSpPr>
          <p:cNvPr id="1226" name="Google Shape;1226;p58"/>
          <p:cNvSpPr txBox="1"/>
          <p:nvPr/>
        </p:nvSpPr>
        <p:spPr>
          <a:xfrm>
            <a:off x="6289545" y="10077494"/>
            <a:ext cx="3571875" cy="5873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A7B83"/>
              </a:buClr>
              <a:buSzPts val="4000"/>
              <a:buFont typeface="Gill Sans"/>
              <a:buNone/>
            </a:pPr>
            <a:endParaRPr sz="4000" b="0" i="0" u="none" strike="noStrike" cap="none" dirty="0">
              <a:solidFill>
                <a:srgbClr val="7A7B83"/>
              </a:solidFill>
              <a:latin typeface="Gill Sans"/>
              <a:ea typeface="Gill Sans"/>
              <a:cs typeface="Gill Sans"/>
              <a:sym typeface="Gill Sans"/>
            </a:endParaRPr>
          </a:p>
        </p:txBody>
      </p:sp>
      <p:cxnSp>
        <p:nvCxnSpPr>
          <p:cNvPr id="1227" name="Google Shape;1227;p58"/>
          <p:cNvCxnSpPr/>
          <p:nvPr/>
        </p:nvCxnSpPr>
        <p:spPr>
          <a:xfrm>
            <a:off x="2274652" y="3601204"/>
            <a:ext cx="5111308" cy="0"/>
          </a:xfrm>
          <a:prstGeom prst="straightConnector1">
            <a:avLst/>
          </a:prstGeom>
          <a:noFill/>
          <a:ln w="38100" cap="flat" cmpd="sng">
            <a:solidFill>
              <a:srgbClr val="2EC3C6"/>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053843" y="3602880"/>
            <a:ext cx="18276314" cy="3077972"/>
          </a:xfrm>
        </p:spPr>
        <p:txBody>
          <a:bodyPr>
            <a:noAutofit/>
          </a:bodyPr>
          <a:lstStyle/>
          <a:p>
            <a:pPr>
              <a:lnSpc>
                <a:spcPct val="85000"/>
              </a:lnSpc>
            </a:pPr>
            <a:r>
              <a:rPr lang="en-US" sz="10000" b="1" dirty="0">
                <a:latin typeface="Gill Sans MT" panose="020B0502020104020203" pitchFamily="34" charset="0"/>
              </a:rPr>
              <a:t> </a:t>
            </a:r>
          </a:p>
        </p:txBody>
      </p:sp>
      <p:sp>
        <p:nvSpPr>
          <p:cNvPr id="5" name="Text Placeholder 4">
            <a:extLst>
              <a:ext uri="{FF2B5EF4-FFF2-40B4-BE49-F238E27FC236}">
                <a16:creationId xmlns:a16="http://schemas.microsoft.com/office/drawing/2014/main" id="{F473C7FB-16BC-BAC1-32AB-F43A14BF1F3F}"/>
              </a:ext>
            </a:extLst>
          </p:cNvPr>
          <p:cNvSpPr>
            <a:spLocks noGrp="1"/>
          </p:cNvSpPr>
          <p:nvPr>
            <p:ph type="body" idx="1"/>
          </p:nvPr>
        </p:nvSpPr>
        <p:spPr/>
        <p:txBody>
          <a:bodyPr/>
          <a:lstStyle/>
          <a:p>
            <a:endParaRPr lang="en-US"/>
          </a:p>
        </p:txBody>
      </p:sp>
      <p:sp>
        <p:nvSpPr>
          <p:cNvPr id="6" name="Text Placeholder 2">
            <a:extLst>
              <a:ext uri="{FF2B5EF4-FFF2-40B4-BE49-F238E27FC236}">
                <a16:creationId xmlns:a16="http://schemas.microsoft.com/office/drawing/2014/main" id="{F3FBC6C4-8523-2AD6-9D7E-2DA99A80EA7A}"/>
              </a:ext>
            </a:extLst>
          </p:cNvPr>
          <p:cNvSpPr txBox="1">
            <a:spLocks/>
          </p:cNvSpPr>
          <p:nvPr/>
        </p:nvSpPr>
        <p:spPr>
          <a:xfrm>
            <a:off x="1663955" y="1975104"/>
            <a:ext cx="17115344" cy="89625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pPr algn="l"/>
            <a:r>
              <a:rPr lang="en-US" i="1" dirty="0"/>
              <a:t> </a:t>
            </a:r>
            <a:r>
              <a:rPr lang="en-US" dirty="0"/>
              <a:t> Le </a:t>
            </a:r>
            <a:r>
              <a:rPr lang="en-US" dirty="0" err="1"/>
              <a:t>programme</a:t>
            </a:r>
            <a:r>
              <a:rPr lang="en-US" dirty="0"/>
              <a:t> de formation aux </a:t>
            </a:r>
            <a:r>
              <a:rPr lang="en-US" dirty="0" err="1"/>
              <a:t>normes</a:t>
            </a:r>
            <a:r>
              <a:rPr lang="en-US" dirty="0"/>
              <a:t> </a:t>
            </a:r>
            <a:r>
              <a:rPr lang="en-US" dirty="0" err="1"/>
              <a:t>sociales</a:t>
            </a:r>
            <a:r>
              <a:rPr lang="en-US" dirty="0"/>
              <a:t> du </a:t>
            </a:r>
            <a:r>
              <a:rPr lang="en-US" dirty="0" err="1"/>
              <a:t>projet</a:t>
            </a:r>
            <a:r>
              <a:rPr lang="en-US" dirty="0"/>
              <a:t> Passages a </a:t>
            </a:r>
            <a:r>
              <a:rPr lang="en-US" dirty="0" err="1"/>
              <a:t>été</a:t>
            </a:r>
            <a:r>
              <a:rPr lang="en-US" dirty="0"/>
              <a:t> </a:t>
            </a:r>
            <a:r>
              <a:rPr lang="en-US" dirty="0" err="1"/>
              <a:t>préparé</a:t>
            </a:r>
            <a:r>
              <a:rPr lang="en-US" dirty="0"/>
              <a:t> par </a:t>
            </a:r>
            <a:r>
              <a:rPr lang="en-US" dirty="0" err="1"/>
              <a:t>l'Institute</a:t>
            </a:r>
            <a:r>
              <a:rPr lang="en-US" dirty="0"/>
              <a:t> for Reproductive Health, Université de Georgetown (IRH) et le Centre pour </a:t>
            </a:r>
            <a:r>
              <a:rPr lang="en-US" dirty="0" err="1"/>
              <a:t>l'égalité</a:t>
            </a:r>
            <a:r>
              <a:rPr lang="en-US" dirty="0"/>
              <a:t> des sexes et la </a:t>
            </a:r>
            <a:r>
              <a:rPr lang="en-US" dirty="0" err="1"/>
              <a:t>santé</a:t>
            </a:r>
            <a:r>
              <a:rPr lang="en-US" dirty="0"/>
              <a:t> de </a:t>
            </a:r>
            <a:r>
              <a:rPr lang="en-US" dirty="0" err="1"/>
              <a:t>l'Université</a:t>
            </a:r>
            <a:r>
              <a:rPr lang="en-US" dirty="0"/>
              <a:t> de </a:t>
            </a:r>
            <a:r>
              <a:rPr lang="en-US" dirty="0" err="1"/>
              <a:t>Californie</a:t>
            </a:r>
            <a:r>
              <a:rPr lang="en-US" dirty="0"/>
              <a:t> </a:t>
            </a:r>
            <a:r>
              <a:rPr lang="en-US" dirty="0" err="1"/>
              <a:t>à</a:t>
            </a:r>
            <a:r>
              <a:rPr lang="en-US" dirty="0"/>
              <a:t> San Diego (GEH, UCSD) dans le cadre du </a:t>
            </a:r>
            <a:r>
              <a:rPr lang="en-US" dirty="0" err="1"/>
              <a:t>projet</a:t>
            </a:r>
            <a:r>
              <a:rPr lang="en-US" dirty="0"/>
              <a:t> Passages. Ce </a:t>
            </a:r>
            <a:r>
              <a:rPr lang="en-US" dirty="0" err="1"/>
              <a:t>lexique</a:t>
            </a:r>
            <a:r>
              <a:rPr lang="en-US" dirty="0"/>
              <a:t> et le </a:t>
            </a:r>
            <a:r>
              <a:rPr lang="en-US" dirty="0" err="1"/>
              <a:t>projet</a:t>
            </a:r>
            <a:r>
              <a:rPr lang="en-US" dirty="0"/>
              <a:t> Passages </a:t>
            </a:r>
            <a:r>
              <a:rPr lang="en-US" dirty="0" err="1"/>
              <a:t>ont</a:t>
            </a:r>
            <a:r>
              <a:rPr lang="en-US" dirty="0"/>
              <a:t> </a:t>
            </a:r>
            <a:r>
              <a:rPr lang="en-US" dirty="0" err="1"/>
              <a:t>été</a:t>
            </a:r>
            <a:r>
              <a:rPr lang="en-US" dirty="0"/>
              <a:t> </a:t>
            </a:r>
            <a:r>
              <a:rPr lang="en-US" dirty="0" err="1"/>
              <a:t>rendus</a:t>
            </a:r>
            <a:r>
              <a:rPr lang="en-US" dirty="0"/>
              <a:t> </a:t>
            </a:r>
            <a:r>
              <a:rPr lang="en-US" dirty="0" err="1"/>
              <a:t>possibles</a:t>
            </a:r>
            <a:r>
              <a:rPr lang="en-US" dirty="0"/>
              <a:t> grâce au </a:t>
            </a:r>
            <a:r>
              <a:rPr lang="en-US" dirty="0" err="1"/>
              <a:t>soutien</a:t>
            </a:r>
            <a:r>
              <a:rPr lang="en-US" dirty="0"/>
              <a:t> </a:t>
            </a:r>
            <a:r>
              <a:rPr lang="en-US" dirty="0" err="1"/>
              <a:t>généreux</a:t>
            </a:r>
            <a:r>
              <a:rPr lang="en-US" dirty="0"/>
              <a:t> du </a:t>
            </a:r>
            <a:r>
              <a:rPr lang="en-US" dirty="0" err="1"/>
              <a:t>peuple</a:t>
            </a:r>
            <a:r>
              <a:rPr lang="en-US" dirty="0"/>
              <a:t> </a:t>
            </a:r>
            <a:r>
              <a:rPr lang="en-US" dirty="0" err="1"/>
              <a:t>américain</a:t>
            </a:r>
            <a:r>
              <a:rPr lang="en-US" dirty="0"/>
              <a:t> par </a:t>
            </a:r>
            <a:r>
              <a:rPr lang="en-US" dirty="0" err="1"/>
              <a:t>l'intermédiaire</a:t>
            </a:r>
            <a:r>
              <a:rPr lang="en-US" dirty="0"/>
              <a:t> de </a:t>
            </a:r>
            <a:r>
              <a:rPr lang="en-US" dirty="0" err="1"/>
              <a:t>l'Agence</a:t>
            </a:r>
            <a:r>
              <a:rPr lang="en-US" dirty="0"/>
              <a:t> des </a:t>
            </a:r>
            <a:r>
              <a:rPr lang="en-US" dirty="0" err="1"/>
              <a:t>États</a:t>
            </a:r>
            <a:r>
              <a:rPr lang="en-US" dirty="0"/>
              <a:t>-Unis pour le </a:t>
            </a:r>
            <a:r>
              <a:rPr lang="en-US" dirty="0" err="1"/>
              <a:t>développement</a:t>
            </a:r>
            <a:r>
              <a:rPr lang="en-US" dirty="0"/>
              <a:t> international (USAID) dans le cadre de </a:t>
            </a:r>
            <a:r>
              <a:rPr lang="en-US" dirty="0" err="1"/>
              <a:t>l'accord</a:t>
            </a:r>
            <a:r>
              <a:rPr lang="en-US" dirty="0"/>
              <a:t> de </a:t>
            </a:r>
            <a:r>
              <a:rPr lang="en-US" dirty="0" err="1"/>
              <a:t>coopération</a:t>
            </a:r>
            <a:r>
              <a:rPr lang="en-US" dirty="0"/>
              <a:t> n° AID-OAA-A-15-00042. Le </a:t>
            </a:r>
            <a:r>
              <a:rPr lang="en-US" dirty="0" err="1"/>
              <a:t>programme</a:t>
            </a:r>
            <a:r>
              <a:rPr lang="en-US" dirty="0"/>
              <a:t> de formation a </a:t>
            </a:r>
            <a:r>
              <a:rPr lang="en-US" dirty="0" err="1"/>
              <a:t>été</a:t>
            </a:r>
            <a:r>
              <a:rPr lang="en-US" dirty="0"/>
              <a:t> </a:t>
            </a:r>
            <a:r>
              <a:rPr lang="en-US" dirty="0" err="1"/>
              <a:t>traduit</a:t>
            </a:r>
            <a:r>
              <a:rPr lang="en-US" dirty="0"/>
              <a:t> </a:t>
            </a:r>
            <a:r>
              <a:rPr lang="en-US" dirty="0" err="1"/>
              <a:t>en</a:t>
            </a:r>
            <a:r>
              <a:rPr lang="en-US" dirty="0"/>
              <a:t> </a:t>
            </a:r>
            <a:r>
              <a:rPr lang="en-US" dirty="0" err="1"/>
              <a:t>français</a:t>
            </a:r>
            <a:r>
              <a:rPr lang="en-US" dirty="0"/>
              <a:t> par le </a:t>
            </a:r>
            <a:r>
              <a:rPr lang="en-US" dirty="0" err="1"/>
              <a:t>projet</a:t>
            </a:r>
            <a:r>
              <a:rPr lang="en-US" dirty="0"/>
              <a:t> Breakthrough ACTION dans le cadre de </a:t>
            </a:r>
            <a:r>
              <a:rPr lang="en-US" dirty="0" err="1"/>
              <a:t>l'accord</a:t>
            </a:r>
            <a:r>
              <a:rPr lang="en-US" dirty="0"/>
              <a:t> de </a:t>
            </a:r>
            <a:r>
              <a:rPr lang="en-US" dirty="0" err="1"/>
              <a:t>coopération</a:t>
            </a:r>
            <a:r>
              <a:rPr lang="en-US" dirty="0"/>
              <a:t> n° AID-OAA-A-17-00017. Le </a:t>
            </a:r>
            <a:r>
              <a:rPr lang="en-US" dirty="0" err="1"/>
              <a:t>contenu</a:t>
            </a:r>
            <a:r>
              <a:rPr lang="en-US" dirty="0"/>
              <a:t> </a:t>
            </a:r>
            <a:r>
              <a:rPr lang="en-US" dirty="0" err="1"/>
              <a:t>est</a:t>
            </a:r>
            <a:r>
              <a:rPr lang="en-US" dirty="0"/>
              <a:t> la </a:t>
            </a:r>
            <a:r>
              <a:rPr lang="en-US" dirty="0" err="1"/>
              <a:t>responsabilité</a:t>
            </a:r>
            <a:r>
              <a:rPr lang="en-US" dirty="0"/>
              <a:t> de </a:t>
            </a:r>
            <a:r>
              <a:rPr lang="en-US" dirty="0" err="1"/>
              <a:t>l'IRH</a:t>
            </a:r>
            <a:r>
              <a:rPr lang="en-US" dirty="0"/>
              <a:t> et du GEH et ne </a:t>
            </a:r>
            <a:r>
              <a:rPr lang="en-US" dirty="0" err="1"/>
              <a:t>reflète</a:t>
            </a:r>
            <a:r>
              <a:rPr lang="en-US" dirty="0"/>
              <a:t> pas </a:t>
            </a:r>
            <a:r>
              <a:rPr lang="en-US" dirty="0" err="1"/>
              <a:t>nécessairement</a:t>
            </a:r>
            <a:r>
              <a:rPr lang="en-US" dirty="0"/>
              <a:t> les opinions de </a:t>
            </a:r>
            <a:r>
              <a:rPr lang="en-US" dirty="0" err="1"/>
              <a:t>l'Université</a:t>
            </a:r>
            <a:r>
              <a:rPr lang="en-US" dirty="0"/>
              <a:t> de Georgetown, de </a:t>
            </a:r>
            <a:r>
              <a:rPr lang="en-US" dirty="0" err="1"/>
              <a:t>l'UCSD</a:t>
            </a:r>
            <a:r>
              <a:rPr lang="en-US" dirty="0"/>
              <a:t>, de </a:t>
            </a:r>
            <a:r>
              <a:rPr lang="en-US" dirty="0" err="1"/>
              <a:t>l'USAID</a:t>
            </a:r>
            <a:r>
              <a:rPr lang="en-US" dirty="0"/>
              <a:t> </a:t>
            </a:r>
            <a:r>
              <a:rPr lang="en-US" dirty="0" err="1"/>
              <a:t>ou</a:t>
            </a:r>
            <a:r>
              <a:rPr lang="en-US" dirty="0"/>
              <a:t> du </a:t>
            </a:r>
            <a:r>
              <a:rPr lang="en-US" dirty="0" err="1"/>
              <a:t>gouvernement</a:t>
            </a:r>
            <a:r>
              <a:rPr lang="en-US" dirty="0"/>
              <a:t> des </a:t>
            </a:r>
            <a:r>
              <a:rPr lang="en-US" dirty="0" err="1"/>
              <a:t>États</a:t>
            </a:r>
            <a:r>
              <a:rPr lang="en-US" dirty="0"/>
              <a:t>-Unis.</a:t>
            </a:r>
            <a:endParaRPr lang="en-US" dirty="0">
              <a:latin typeface="Gill Sans MT" panose="020B0502020104020203" pitchFamily="34" charset="0"/>
            </a:endParaRPr>
          </a:p>
        </p:txBody>
      </p:sp>
    </p:spTree>
    <p:custDataLst>
      <p:tags r:id="rId1"/>
    </p:custDataLst>
    <p:extLst>
      <p:ext uri="{BB962C8B-B14F-4D97-AF65-F5344CB8AC3E}">
        <p14:creationId xmlns:p14="http://schemas.microsoft.com/office/powerpoint/2010/main" val="325561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23"/>
        <p:cNvGrpSpPr/>
        <p:nvPr/>
      </p:nvGrpSpPr>
      <p:grpSpPr>
        <a:xfrm>
          <a:off x="0" y="0"/>
          <a:ext cx="0" cy="0"/>
          <a:chOff x="0" y="0"/>
          <a:chExt cx="0" cy="0"/>
        </a:xfrm>
      </p:grpSpPr>
      <p:pic>
        <p:nvPicPr>
          <p:cNvPr id="624" name="Google Shape;624;p6"/>
          <p:cNvPicPr preferRelativeResize="0"/>
          <p:nvPr/>
        </p:nvPicPr>
        <p:blipFill rotWithShape="1">
          <a:blip r:embed="rId3">
            <a:alphaModFix/>
          </a:blip>
          <a:srcRect t="14679" b="28742"/>
          <a:stretch/>
        </p:blipFill>
        <p:spPr>
          <a:xfrm>
            <a:off x="0" y="-176464"/>
            <a:ext cx="24384000" cy="10347159"/>
          </a:xfrm>
          <a:prstGeom prst="rect">
            <a:avLst/>
          </a:prstGeom>
          <a:noFill/>
          <a:ln>
            <a:noFill/>
          </a:ln>
        </p:spPr>
      </p:pic>
      <p:sp>
        <p:nvSpPr>
          <p:cNvPr id="625" name="Google Shape;625;p6"/>
          <p:cNvSpPr/>
          <p:nvPr/>
        </p:nvSpPr>
        <p:spPr>
          <a:xfrm>
            <a:off x="-158740" y="-176464"/>
            <a:ext cx="24384000" cy="10332720"/>
          </a:xfrm>
          <a:prstGeom prst="rect">
            <a:avLst/>
          </a:prstGeom>
          <a:solidFill>
            <a:srgbClr val="2EC3C5">
              <a:alpha val="69803"/>
            </a:srgbClr>
          </a:solid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A6A7AC"/>
              </a:buClr>
              <a:buSzPts val="3000"/>
              <a:buFont typeface="PT Sans"/>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626" name="Google Shape;626;p6"/>
          <p:cNvSpPr txBox="1">
            <a:spLocks noGrp="1"/>
          </p:cNvSpPr>
          <p:nvPr>
            <p:ph type="title"/>
          </p:nvPr>
        </p:nvSpPr>
        <p:spPr>
          <a:xfrm>
            <a:off x="3950640" y="3703830"/>
            <a:ext cx="16482720" cy="217683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FFFF"/>
              </a:buClr>
              <a:buSzPts val="10000"/>
              <a:buFont typeface="Gill Sans"/>
              <a:buNone/>
            </a:pPr>
            <a:r>
              <a:rPr lang="en-US" sz="10000" dirty="0">
                <a:solidFill>
                  <a:srgbClr val="FFFFFF"/>
                </a:solidFill>
              </a:rPr>
              <a:t>Mise à l'échelle des interventions de changement de normes</a:t>
            </a:r>
            <a:endParaRPr sz="10000" dirty="0">
              <a:solidFill>
                <a:srgbClr val="FFFFFF"/>
              </a:solidFill>
            </a:endParaRPr>
          </a:p>
        </p:txBody>
      </p:sp>
      <p:sp>
        <p:nvSpPr>
          <p:cNvPr id="627" name="Google Shape;627;p6"/>
          <p:cNvSpPr txBox="1">
            <a:spLocks noGrp="1"/>
          </p:cNvSpPr>
          <p:nvPr>
            <p:ph type="body" idx="1"/>
          </p:nvPr>
        </p:nvSpPr>
        <p:spPr>
          <a:xfrm>
            <a:off x="4214812" y="2588576"/>
            <a:ext cx="15954376" cy="93186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FFFFFF"/>
              </a:buClr>
              <a:buSzPts val="3600"/>
              <a:buFont typeface="Gill Sans"/>
              <a:buNone/>
            </a:pPr>
            <a:r>
              <a:rPr lang="en-US" sz="3600" dirty="0">
                <a:solidFill>
                  <a:srgbClr val="FFFFFF"/>
                </a:solidFill>
              </a:rPr>
              <a:t>MODULE CINQ</a:t>
            </a:r>
            <a:endParaRPr dirty="0"/>
          </a:p>
        </p:txBody>
      </p:sp>
      <p:sp>
        <p:nvSpPr>
          <p:cNvPr id="628" name="Google Shape;628;p6"/>
          <p:cNvSpPr txBox="1"/>
          <p:nvPr/>
        </p:nvSpPr>
        <p:spPr>
          <a:xfrm>
            <a:off x="193431" y="13144453"/>
            <a:ext cx="6214047" cy="30777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3585D"/>
              </a:buClr>
              <a:buSzPts val="1400"/>
              <a:buFont typeface="Gill Sans"/>
              <a:buNone/>
            </a:pPr>
            <a:r>
              <a:rPr lang="en-US" sz="1400" b="0" i="0" u="none" strike="noStrike" cap="none" dirty="0">
                <a:solidFill>
                  <a:srgbClr val="53585D"/>
                </a:solidFill>
                <a:latin typeface="Gill Sans"/>
                <a:ea typeface="Gill Sans"/>
                <a:cs typeface="Gill Sans"/>
                <a:sym typeface="Gill Sans"/>
              </a:rPr>
              <a:t>Photo credit: IRH </a:t>
            </a:r>
            <a:endParaRPr dirty="0"/>
          </a:p>
        </p:txBody>
      </p:sp>
      <p:pic>
        <p:nvPicPr>
          <p:cNvPr id="629" name="Google Shape;629;p6"/>
          <p:cNvPicPr preferRelativeResize="0"/>
          <p:nvPr/>
        </p:nvPicPr>
        <p:blipFill rotWithShape="1">
          <a:blip r:embed="rId4">
            <a:alphaModFix/>
          </a:blip>
          <a:srcRect/>
          <a:stretch/>
        </p:blipFill>
        <p:spPr>
          <a:xfrm>
            <a:off x="21435041" y="1"/>
            <a:ext cx="2790219" cy="96700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633"/>
        <p:cNvGrpSpPr/>
        <p:nvPr/>
      </p:nvGrpSpPr>
      <p:grpSpPr>
        <a:xfrm>
          <a:off x="0" y="0"/>
          <a:ext cx="0" cy="0"/>
          <a:chOff x="0" y="0"/>
          <a:chExt cx="0" cy="0"/>
        </a:xfrm>
      </p:grpSpPr>
      <p:grpSp>
        <p:nvGrpSpPr>
          <p:cNvPr id="634" name="Google Shape;634;p7"/>
          <p:cNvGrpSpPr/>
          <p:nvPr/>
        </p:nvGrpSpPr>
        <p:grpSpPr>
          <a:xfrm>
            <a:off x="11014742" y="937066"/>
            <a:ext cx="8715052" cy="2120963"/>
            <a:chOff x="11014742" y="951720"/>
            <a:chExt cx="8715052" cy="2120963"/>
          </a:xfrm>
        </p:grpSpPr>
        <p:sp>
          <p:nvSpPr>
            <p:cNvPr id="635" name="Google Shape;635;p7"/>
            <p:cNvSpPr/>
            <p:nvPr/>
          </p:nvSpPr>
          <p:spPr>
            <a:xfrm>
              <a:off x="13481604" y="1316733"/>
              <a:ext cx="6248190"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E9798"/>
                </a:buClr>
                <a:buSzPts val="4000"/>
                <a:buFont typeface="Gill Sans"/>
                <a:buNone/>
              </a:pPr>
              <a:r>
                <a:rPr lang="en-US" sz="4000" b="0" i="0" u="none" strike="noStrike" cap="none" dirty="0">
                  <a:solidFill>
                    <a:srgbClr val="1E9798"/>
                  </a:solidFill>
                  <a:latin typeface="Gill Sans"/>
                  <a:ea typeface="Gill Sans"/>
                  <a:cs typeface="Gill Sans"/>
                  <a:sym typeface="Gill Sans"/>
                </a:rPr>
                <a:t>Concepts de base de la mise à l'échelle.</a:t>
              </a:r>
              <a:endParaRPr sz="4000" b="0" i="0" u="none" strike="noStrike" cap="none" dirty="0">
                <a:solidFill>
                  <a:srgbClr val="1E9798"/>
                </a:solidFill>
                <a:latin typeface="Gill Sans"/>
                <a:ea typeface="Gill Sans"/>
                <a:cs typeface="Gill Sans"/>
                <a:sym typeface="Gill Sans"/>
              </a:endParaRPr>
            </a:p>
          </p:txBody>
        </p:sp>
        <p:grpSp>
          <p:nvGrpSpPr>
            <p:cNvPr id="636" name="Google Shape;636;p7"/>
            <p:cNvGrpSpPr/>
            <p:nvPr/>
          </p:nvGrpSpPr>
          <p:grpSpPr>
            <a:xfrm>
              <a:off x="11014742" y="982161"/>
              <a:ext cx="2365822" cy="2090522"/>
              <a:chOff x="451994" y="2386596"/>
              <a:chExt cx="1385139" cy="1223957"/>
            </a:xfrm>
          </p:grpSpPr>
          <p:sp>
            <p:nvSpPr>
              <p:cNvPr id="637" name="Google Shape;637;p7"/>
              <p:cNvSpPr/>
              <p:nvPr/>
            </p:nvSpPr>
            <p:spPr>
              <a:xfrm>
                <a:off x="451994" y="2386596"/>
                <a:ext cx="1198604" cy="1198604"/>
              </a:xfrm>
              <a:prstGeom prst="ellipse">
                <a:avLst/>
              </a:prstGeom>
              <a:solidFill>
                <a:srgbClr val="1E97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1800"/>
                  <a:buFont typeface="PT Sans"/>
                  <a:buNone/>
                </a:pPr>
                <a:endParaRPr sz="1800" b="0" i="0" u="none" strike="noStrike" cap="none" dirty="0">
                  <a:solidFill>
                    <a:srgbClr val="FFFFFF"/>
                  </a:solidFill>
                  <a:latin typeface="Roboto"/>
                  <a:ea typeface="Roboto"/>
                  <a:cs typeface="Roboto"/>
                  <a:sym typeface="Roboto"/>
                </a:endParaRPr>
              </a:p>
            </p:txBody>
          </p:sp>
          <p:sp>
            <p:nvSpPr>
              <p:cNvPr id="638" name="Google Shape;638;p7"/>
              <p:cNvSpPr/>
              <p:nvPr/>
            </p:nvSpPr>
            <p:spPr>
              <a:xfrm>
                <a:off x="1122897" y="2484323"/>
                <a:ext cx="714236" cy="1126230"/>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4F5F8"/>
                  </a:buClr>
                  <a:buSzPts val="12500"/>
                  <a:buFont typeface="Georgia"/>
                  <a:buNone/>
                </a:pPr>
                <a:r>
                  <a:rPr lang="en-US" sz="12500" b="1" i="0" u="none" strike="noStrike" cap="none" dirty="0">
                    <a:solidFill>
                      <a:srgbClr val="F4F5F8"/>
                    </a:solidFill>
                    <a:latin typeface="Georgia"/>
                    <a:ea typeface="Georgia"/>
                    <a:cs typeface="Georgia"/>
                    <a:sym typeface="Georgia"/>
                  </a:rPr>
                  <a:t>1</a:t>
                </a:r>
                <a:endParaRPr dirty="0"/>
              </a:p>
            </p:txBody>
          </p:sp>
          <p:sp>
            <p:nvSpPr>
              <p:cNvPr id="639" name="Google Shape;639;p7"/>
              <p:cNvSpPr/>
              <p:nvPr/>
            </p:nvSpPr>
            <p:spPr>
              <a:xfrm>
                <a:off x="638529" y="2651107"/>
                <a:ext cx="586858" cy="216236"/>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7F7F7"/>
                  </a:buClr>
                  <a:buSzPts val="2400"/>
                  <a:buFont typeface="Georgia"/>
                  <a:buNone/>
                </a:pPr>
                <a:r>
                  <a:rPr lang="en-US" sz="2400" b="0" i="0" u="none" strike="noStrike" cap="none" dirty="0">
                    <a:solidFill>
                      <a:srgbClr val="F7F7F7"/>
                    </a:solidFill>
                    <a:latin typeface="Georgia"/>
                    <a:ea typeface="Georgia"/>
                    <a:cs typeface="Georgia"/>
                    <a:sym typeface="Georgia"/>
                  </a:rPr>
                  <a:t>Section</a:t>
                </a:r>
                <a:endParaRPr dirty="0"/>
              </a:p>
            </p:txBody>
          </p:sp>
        </p:grpSp>
        <p:sp>
          <p:nvSpPr>
            <p:cNvPr id="640" name="Google Shape;640;p7"/>
            <p:cNvSpPr/>
            <p:nvPr/>
          </p:nvSpPr>
          <p:spPr>
            <a:xfrm>
              <a:off x="12509832" y="951720"/>
              <a:ext cx="1233863" cy="1233863"/>
            </a:xfrm>
            <a:custGeom>
              <a:avLst/>
              <a:gdLst/>
              <a:ahLst/>
              <a:cxnLst/>
              <a:rect l="l" t="t" r="r" b="b"/>
              <a:pathLst>
                <a:path w="120000" h="120000" extrusionOk="0">
                  <a:moveTo>
                    <a:pt x="12721" y="33150"/>
                  </a:moveTo>
                  <a:lnTo>
                    <a:pt x="12721" y="33150"/>
                  </a:lnTo>
                  <a:cubicBezTo>
                    <a:pt x="22027" y="16763"/>
                    <a:pt x="39156" y="6363"/>
                    <a:pt x="57989" y="5666"/>
                  </a:cubicBezTo>
                  <a:cubicBezTo>
                    <a:pt x="76822" y="4969"/>
                    <a:pt x="94673" y="14074"/>
                    <a:pt x="105165" y="29728"/>
                  </a:cubicBezTo>
                  <a:lnTo>
                    <a:pt x="110373" y="27682"/>
                  </a:lnTo>
                  <a:lnTo>
                    <a:pt x="109334" y="40608"/>
                  </a:lnTo>
                  <a:lnTo>
                    <a:pt x="97359" y="32797"/>
                  </a:lnTo>
                  <a:lnTo>
                    <a:pt x="102565" y="30750"/>
                  </a:lnTo>
                  <a:lnTo>
                    <a:pt x="102565" y="30750"/>
                  </a:lnTo>
                  <a:cubicBezTo>
                    <a:pt x="92487" y="16085"/>
                    <a:pt x="75569" y="7640"/>
                    <a:pt x="57791" y="8401"/>
                  </a:cubicBezTo>
                  <a:cubicBezTo>
                    <a:pt x="40012" y="9162"/>
                    <a:pt x="23878" y="19022"/>
                    <a:pt x="15090" y="34496"/>
                  </a:cubicBezTo>
                  <a:close/>
                </a:path>
              </a:pathLst>
            </a:custGeom>
            <a:solidFill>
              <a:srgbClr val="1E9798"/>
            </a:solidFill>
            <a:ln w="9525" cap="flat" cmpd="sng">
              <a:solidFill>
                <a:srgbClr val="1E9798"/>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A6A7AC"/>
                </a:buClr>
                <a:buSzPts val="1200"/>
                <a:buFont typeface="PT Sans"/>
                <a:buNone/>
              </a:pPr>
              <a:endParaRPr sz="1200" b="0" i="0" u="none" strike="noStrike" cap="none" dirty="0">
                <a:solidFill>
                  <a:srgbClr val="A6A7AC"/>
                </a:solidFill>
                <a:latin typeface="Gill Sans"/>
                <a:ea typeface="Gill Sans"/>
                <a:cs typeface="Gill Sans"/>
                <a:sym typeface="Gill Sans"/>
              </a:endParaRPr>
            </a:p>
          </p:txBody>
        </p:sp>
      </p:grpSp>
      <p:grpSp>
        <p:nvGrpSpPr>
          <p:cNvPr id="641" name="Google Shape;641;p7"/>
          <p:cNvGrpSpPr/>
          <p:nvPr/>
        </p:nvGrpSpPr>
        <p:grpSpPr>
          <a:xfrm>
            <a:off x="11014742" y="3360718"/>
            <a:ext cx="9187784" cy="2115095"/>
            <a:chOff x="11014742" y="3375372"/>
            <a:chExt cx="9187784" cy="2115095"/>
          </a:xfrm>
        </p:grpSpPr>
        <p:grpSp>
          <p:nvGrpSpPr>
            <p:cNvPr id="642" name="Google Shape;642;p7"/>
            <p:cNvGrpSpPr/>
            <p:nvPr/>
          </p:nvGrpSpPr>
          <p:grpSpPr>
            <a:xfrm>
              <a:off x="11014742" y="3399945"/>
              <a:ext cx="2161720" cy="2090522"/>
              <a:chOff x="451994" y="2386596"/>
              <a:chExt cx="1265642" cy="1223957"/>
            </a:xfrm>
          </p:grpSpPr>
          <p:sp>
            <p:nvSpPr>
              <p:cNvPr id="643" name="Google Shape;643;p7"/>
              <p:cNvSpPr/>
              <p:nvPr/>
            </p:nvSpPr>
            <p:spPr>
              <a:xfrm>
                <a:off x="451994" y="2386596"/>
                <a:ext cx="1198604" cy="1198604"/>
              </a:xfrm>
              <a:prstGeom prst="ellipse">
                <a:avLst/>
              </a:prstGeom>
              <a:solidFill>
                <a:srgbClr val="24A8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1800"/>
                  <a:buFont typeface="PT Sans"/>
                  <a:buNone/>
                </a:pPr>
                <a:endParaRPr sz="1800" b="0" i="0" u="none" strike="noStrike" cap="none" dirty="0">
                  <a:solidFill>
                    <a:srgbClr val="FFFFFF"/>
                  </a:solidFill>
                  <a:latin typeface="Roboto"/>
                  <a:ea typeface="Roboto"/>
                  <a:cs typeface="Roboto"/>
                  <a:sym typeface="Roboto"/>
                </a:endParaRPr>
              </a:p>
            </p:txBody>
          </p:sp>
          <p:sp>
            <p:nvSpPr>
              <p:cNvPr id="644" name="Google Shape;644;p7"/>
              <p:cNvSpPr/>
              <p:nvPr/>
            </p:nvSpPr>
            <p:spPr>
              <a:xfrm>
                <a:off x="1003399" y="2484323"/>
                <a:ext cx="714237" cy="1126230"/>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4F5F8"/>
                  </a:buClr>
                  <a:buSzPts val="12500"/>
                  <a:buFont typeface="Georgia"/>
                  <a:buNone/>
                </a:pPr>
                <a:r>
                  <a:rPr lang="en-US" sz="12500" b="1" i="0" u="none" strike="noStrike" cap="none" dirty="0">
                    <a:solidFill>
                      <a:srgbClr val="F4F5F8"/>
                    </a:solidFill>
                    <a:latin typeface="Georgia"/>
                    <a:ea typeface="Georgia"/>
                    <a:cs typeface="Georgia"/>
                    <a:sym typeface="Georgia"/>
                  </a:rPr>
                  <a:t>2</a:t>
                </a:r>
                <a:endParaRPr dirty="0"/>
              </a:p>
            </p:txBody>
          </p:sp>
          <p:sp>
            <p:nvSpPr>
              <p:cNvPr id="645" name="Google Shape;645;p7"/>
              <p:cNvSpPr/>
              <p:nvPr/>
            </p:nvSpPr>
            <p:spPr>
              <a:xfrm>
                <a:off x="638529" y="2651107"/>
                <a:ext cx="586859" cy="216236"/>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7F7F7"/>
                  </a:buClr>
                  <a:buSzPts val="2400"/>
                  <a:buFont typeface="Georgia"/>
                  <a:buNone/>
                </a:pPr>
                <a:r>
                  <a:rPr lang="en-US" sz="2400" b="0" i="0" u="none" strike="noStrike" cap="none" dirty="0">
                    <a:solidFill>
                      <a:srgbClr val="F7F7F7"/>
                    </a:solidFill>
                    <a:latin typeface="Georgia"/>
                    <a:ea typeface="Georgia"/>
                    <a:cs typeface="Georgia"/>
                    <a:sym typeface="Georgia"/>
                  </a:rPr>
                  <a:t>Section</a:t>
                </a:r>
                <a:endParaRPr dirty="0"/>
              </a:p>
            </p:txBody>
          </p:sp>
        </p:grpSp>
        <p:sp>
          <p:nvSpPr>
            <p:cNvPr id="646" name="Google Shape;646;p7"/>
            <p:cNvSpPr/>
            <p:nvPr/>
          </p:nvSpPr>
          <p:spPr>
            <a:xfrm>
              <a:off x="13481602" y="3779119"/>
              <a:ext cx="6720924"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4A8A9"/>
                </a:buClr>
                <a:buSzPts val="4000"/>
                <a:buFont typeface="Gill Sans"/>
                <a:buNone/>
              </a:pPr>
              <a:r>
                <a:rPr lang="en-US" sz="4000" b="0" i="0" u="none" strike="noStrike" cap="none" dirty="0">
                  <a:solidFill>
                    <a:srgbClr val="24A8A9"/>
                  </a:solidFill>
                  <a:latin typeface="Gill Sans"/>
                  <a:ea typeface="Gill Sans"/>
                  <a:cs typeface="Gill Sans"/>
                  <a:sym typeface="Gill Sans"/>
                </a:rPr>
                <a:t>Considérations pour la planification des processus de mise à l'échelle.</a:t>
              </a:r>
              <a:endParaRPr sz="4000" b="0" i="0" u="none" strike="noStrike" cap="none" dirty="0">
                <a:solidFill>
                  <a:srgbClr val="24A8A9"/>
                </a:solidFill>
                <a:latin typeface="Gill Sans"/>
                <a:ea typeface="Gill Sans"/>
                <a:cs typeface="Gill Sans"/>
                <a:sym typeface="Gill Sans"/>
              </a:endParaRPr>
            </a:p>
          </p:txBody>
        </p:sp>
        <p:sp>
          <p:nvSpPr>
            <p:cNvPr id="647" name="Google Shape;647;p7"/>
            <p:cNvSpPr/>
            <p:nvPr/>
          </p:nvSpPr>
          <p:spPr>
            <a:xfrm>
              <a:off x="12509832" y="3375372"/>
              <a:ext cx="1233863" cy="1233863"/>
            </a:xfrm>
            <a:custGeom>
              <a:avLst/>
              <a:gdLst/>
              <a:ahLst/>
              <a:cxnLst/>
              <a:rect l="l" t="t" r="r" b="b"/>
              <a:pathLst>
                <a:path w="120000" h="120000" extrusionOk="0">
                  <a:moveTo>
                    <a:pt x="12721" y="33150"/>
                  </a:moveTo>
                  <a:lnTo>
                    <a:pt x="12721" y="33150"/>
                  </a:lnTo>
                  <a:cubicBezTo>
                    <a:pt x="22027" y="16763"/>
                    <a:pt x="39156" y="6363"/>
                    <a:pt x="57989" y="5666"/>
                  </a:cubicBezTo>
                  <a:cubicBezTo>
                    <a:pt x="76822" y="4969"/>
                    <a:pt x="94673" y="14074"/>
                    <a:pt x="105165" y="29728"/>
                  </a:cubicBezTo>
                  <a:lnTo>
                    <a:pt x="110373" y="27682"/>
                  </a:lnTo>
                  <a:lnTo>
                    <a:pt x="109334" y="40608"/>
                  </a:lnTo>
                  <a:lnTo>
                    <a:pt x="97359" y="32797"/>
                  </a:lnTo>
                  <a:lnTo>
                    <a:pt x="102565" y="30750"/>
                  </a:lnTo>
                  <a:lnTo>
                    <a:pt x="102565" y="30750"/>
                  </a:lnTo>
                  <a:cubicBezTo>
                    <a:pt x="92487" y="16085"/>
                    <a:pt x="75569" y="7640"/>
                    <a:pt x="57791" y="8401"/>
                  </a:cubicBezTo>
                  <a:cubicBezTo>
                    <a:pt x="40012" y="9162"/>
                    <a:pt x="23878" y="19022"/>
                    <a:pt x="15090" y="34496"/>
                  </a:cubicBezTo>
                  <a:close/>
                </a:path>
              </a:pathLst>
            </a:custGeom>
            <a:solidFill>
              <a:srgbClr val="24A8A9"/>
            </a:solidFill>
            <a:ln w="9525" cap="flat" cmpd="sng">
              <a:solidFill>
                <a:srgbClr val="24A8A9"/>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A6A7AC"/>
                </a:buClr>
                <a:buSzPts val="1200"/>
                <a:buFont typeface="PT Sans"/>
                <a:buNone/>
              </a:pPr>
              <a:endParaRPr sz="1200" b="0" i="0" u="none" strike="noStrike" cap="none" dirty="0">
                <a:solidFill>
                  <a:srgbClr val="A6A7AC"/>
                </a:solidFill>
                <a:latin typeface="Gill Sans"/>
                <a:ea typeface="Gill Sans"/>
                <a:cs typeface="Gill Sans"/>
                <a:sym typeface="Gill Sans"/>
              </a:endParaRPr>
            </a:p>
          </p:txBody>
        </p:sp>
      </p:grpSp>
      <p:grpSp>
        <p:nvGrpSpPr>
          <p:cNvPr id="648" name="Google Shape;648;p7"/>
          <p:cNvGrpSpPr/>
          <p:nvPr/>
        </p:nvGrpSpPr>
        <p:grpSpPr>
          <a:xfrm>
            <a:off x="11014742" y="5667513"/>
            <a:ext cx="11018780" cy="2144095"/>
            <a:chOff x="11014742" y="5682167"/>
            <a:chExt cx="9530683" cy="2144095"/>
          </a:xfrm>
        </p:grpSpPr>
        <p:grpSp>
          <p:nvGrpSpPr>
            <p:cNvPr id="649" name="Google Shape;649;p7"/>
            <p:cNvGrpSpPr/>
            <p:nvPr/>
          </p:nvGrpSpPr>
          <p:grpSpPr>
            <a:xfrm>
              <a:off x="11014742" y="5735740"/>
              <a:ext cx="2161720" cy="2090522"/>
              <a:chOff x="451994" y="2386596"/>
              <a:chExt cx="1265642" cy="1223957"/>
            </a:xfrm>
          </p:grpSpPr>
          <p:sp>
            <p:nvSpPr>
              <p:cNvPr id="650" name="Google Shape;650;p7"/>
              <p:cNvSpPr/>
              <p:nvPr/>
            </p:nvSpPr>
            <p:spPr>
              <a:xfrm>
                <a:off x="451994" y="2386596"/>
                <a:ext cx="1198604" cy="1198604"/>
              </a:xfrm>
              <a:prstGeom prst="ellipse">
                <a:avLst/>
              </a:prstGeom>
              <a:solidFill>
                <a:srgbClr val="29B5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1800"/>
                  <a:buFont typeface="PT Sans"/>
                  <a:buNone/>
                </a:pPr>
                <a:endParaRPr sz="1800" b="0" i="0" u="none" strike="noStrike" cap="none" dirty="0">
                  <a:solidFill>
                    <a:srgbClr val="FFFFFF"/>
                  </a:solidFill>
                  <a:latin typeface="Roboto"/>
                  <a:ea typeface="Roboto"/>
                  <a:cs typeface="Roboto"/>
                  <a:sym typeface="Roboto"/>
                </a:endParaRPr>
              </a:p>
            </p:txBody>
          </p:sp>
          <p:sp>
            <p:nvSpPr>
              <p:cNvPr id="651" name="Google Shape;651;p7"/>
              <p:cNvSpPr/>
              <p:nvPr/>
            </p:nvSpPr>
            <p:spPr>
              <a:xfrm>
                <a:off x="1003399" y="2484323"/>
                <a:ext cx="714237" cy="1126230"/>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4F5F8"/>
                  </a:buClr>
                  <a:buSzPts val="12500"/>
                  <a:buFont typeface="Georgia"/>
                  <a:buNone/>
                </a:pPr>
                <a:r>
                  <a:rPr lang="en-US" sz="12500" b="1" i="0" u="none" strike="noStrike" cap="none" dirty="0">
                    <a:solidFill>
                      <a:srgbClr val="F4F5F8"/>
                    </a:solidFill>
                    <a:latin typeface="Georgia"/>
                    <a:ea typeface="Georgia"/>
                    <a:cs typeface="Georgia"/>
                    <a:sym typeface="Georgia"/>
                  </a:rPr>
                  <a:t>3</a:t>
                </a:r>
                <a:endParaRPr dirty="0"/>
              </a:p>
            </p:txBody>
          </p:sp>
          <p:sp>
            <p:nvSpPr>
              <p:cNvPr id="652" name="Google Shape;652;p7"/>
              <p:cNvSpPr/>
              <p:nvPr/>
            </p:nvSpPr>
            <p:spPr>
              <a:xfrm>
                <a:off x="638529" y="2651107"/>
                <a:ext cx="586859" cy="216236"/>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7F7F7"/>
                  </a:buClr>
                  <a:buSzPts val="2400"/>
                  <a:buFont typeface="Georgia"/>
                  <a:buNone/>
                </a:pPr>
                <a:r>
                  <a:rPr lang="en-US" sz="2400" b="0" i="0" u="none" strike="noStrike" cap="none" dirty="0">
                    <a:solidFill>
                      <a:srgbClr val="F7F7F7"/>
                    </a:solidFill>
                    <a:latin typeface="Georgia"/>
                    <a:ea typeface="Georgia"/>
                    <a:cs typeface="Georgia"/>
                    <a:sym typeface="Georgia"/>
                  </a:rPr>
                  <a:t>Section</a:t>
                </a:r>
                <a:endParaRPr dirty="0"/>
              </a:p>
            </p:txBody>
          </p:sp>
        </p:grpSp>
        <p:sp>
          <p:nvSpPr>
            <p:cNvPr id="653" name="Google Shape;653;p7"/>
            <p:cNvSpPr/>
            <p:nvPr/>
          </p:nvSpPr>
          <p:spPr>
            <a:xfrm>
              <a:off x="13481602" y="5875211"/>
              <a:ext cx="7063823" cy="19389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9B5B7"/>
                </a:buClr>
                <a:buSzPts val="4000"/>
                <a:buFont typeface="Gill Sans"/>
                <a:buNone/>
              </a:pPr>
              <a:r>
                <a:rPr lang="en-US" sz="4000" b="0" i="0" u="none" strike="noStrike" cap="none" dirty="0">
                  <a:solidFill>
                    <a:srgbClr val="29B5B7"/>
                  </a:solidFill>
                  <a:latin typeface="Gill Sans"/>
                  <a:ea typeface="Gill Sans"/>
                  <a:cs typeface="Gill Sans"/>
                  <a:sym typeface="Gill Sans"/>
                </a:rPr>
                <a:t>Conseils pour la planification et la gestion de la mise à l'échelle des interventions de changement des normes.</a:t>
              </a:r>
              <a:endParaRPr dirty="0"/>
            </a:p>
          </p:txBody>
        </p:sp>
        <p:sp>
          <p:nvSpPr>
            <p:cNvPr id="654" name="Google Shape;654;p7"/>
            <p:cNvSpPr/>
            <p:nvPr/>
          </p:nvSpPr>
          <p:spPr>
            <a:xfrm>
              <a:off x="12509832" y="5682167"/>
              <a:ext cx="1233863" cy="1233863"/>
            </a:xfrm>
            <a:custGeom>
              <a:avLst/>
              <a:gdLst/>
              <a:ahLst/>
              <a:cxnLst/>
              <a:rect l="l" t="t" r="r" b="b"/>
              <a:pathLst>
                <a:path w="120000" h="120000" extrusionOk="0">
                  <a:moveTo>
                    <a:pt x="14108" y="29869"/>
                  </a:moveTo>
                  <a:lnTo>
                    <a:pt x="14108" y="29869"/>
                  </a:lnTo>
                  <a:cubicBezTo>
                    <a:pt x="23904" y="15358"/>
                    <a:pt x="40161" y="6359"/>
                    <a:pt x="57824" y="5671"/>
                  </a:cubicBezTo>
                  <a:cubicBezTo>
                    <a:pt x="75487" y="4983"/>
                    <a:pt x="92413" y="12689"/>
                    <a:pt x="103339" y="26393"/>
                  </a:cubicBezTo>
                  <a:lnTo>
                    <a:pt x="107792" y="24370"/>
                  </a:lnTo>
                  <a:lnTo>
                    <a:pt x="108968" y="37746"/>
                  </a:lnTo>
                  <a:lnTo>
                    <a:pt x="96536" y="29485"/>
                  </a:lnTo>
                  <a:lnTo>
                    <a:pt x="100985" y="27463"/>
                  </a:lnTo>
                  <a:lnTo>
                    <a:pt x="100985" y="27463"/>
                  </a:lnTo>
                  <a:cubicBezTo>
                    <a:pt x="90435" y="14736"/>
                    <a:pt x="74339" y="7665"/>
                    <a:pt x="57610" y="8407"/>
                  </a:cubicBezTo>
                  <a:cubicBezTo>
                    <a:pt x="40881" y="9149"/>
                    <a:pt x="25505" y="17617"/>
                    <a:pt x="16175" y="31226"/>
                  </a:cubicBezTo>
                  <a:close/>
                </a:path>
              </a:pathLst>
            </a:custGeom>
            <a:solidFill>
              <a:srgbClr val="29B5B7"/>
            </a:solidFill>
            <a:ln w="9525" cap="flat" cmpd="sng">
              <a:solidFill>
                <a:srgbClr val="29B5B7"/>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A6A7AC"/>
                </a:buClr>
                <a:buSzPts val="1200"/>
                <a:buFont typeface="PT Sans"/>
                <a:buNone/>
              </a:pPr>
              <a:endParaRPr sz="1200" b="0" i="0" u="none" strike="noStrike" cap="none" dirty="0">
                <a:solidFill>
                  <a:srgbClr val="A6A7AC"/>
                </a:solidFill>
                <a:latin typeface="Gill Sans"/>
                <a:ea typeface="Gill Sans"/>
                <a:cs typeface="Gill Sans"/>
                <a:sym typeface="Gill Sans"/>
              </a:endParaRPr>
            </a:p>
          </p:txBody>
        </p:sp>
      </p:grpSp>
      <p:grpSp>
        <p:nvGrpSpPr>
          <p:cNvPr id="655" name="Google Shape;655;p7"/>
          <p:cNvGrpSpPr/>
          <p:nvPr/>
        </p:nvGrpSpPr>
        <p:grpSpPr>
          <a:xfrm>
            <a:off x="11014742" y="8102056"/>
            <a:ext cx="11018780" cy="2077660"/>
            <a:chOff x="11014742" y="8116710"/>
            <a:chExt cx="8715054" cy="2077660"/>
          </a:xfrm>
        </p:grpSpPr>
        <p:sp>
          <p:nvSpPr>
            <p:cNvPr id="656" name="Google Shape;656;p7"/>
            <p:cNvSpPr/>
            <p:nvPr/>
          </p:nvSpPr>
          <p:spPr>
            <a:xfrm>
              <a:off x="13481604" y="8481724"/>
              <a:ext cx="6248192"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EC3C5"/>
                </a:buClr>
                <a:buSzPts val="4000"/>
                <a:buFont typeface="Gill Sans"/>
                <a:buNone/>
              </a:pPr>
              <a:r>
                <a:rPr lang="en-US" sz="4000" b="0" i="0" u="none" strike="noStrike" cap="none" dirty="0">
                  <a:solidFill>
                    <a:srgbClr val="2EC3C5"/>
                  </a:solidFill>
                  <a:latin typeface="Gill Sans"/>
                  <a:ea typeface="Gill Sans"/>
                  <a:cs typeface="Gill Sans"/>
                  <a:sym typeface="Gill Sans"/>
                </a:rPr>
                <a:t>Évaluation de la conception des interventions de changement des normes en vue de leur mettre à l'échelle.</a:t>
              </a:r>
              <a:endParaRPr sz="4000" b="0" i="0" u="none" strike="noStrike" cap="none" dirty="0">
                <a:solidFill>
                  <a:srgbClr val="2EC3C5"/>
                </a:solidFill>
                <a:latin typeface="Gill Sans"/>
                <a:ea typeface="Gill Sans"/>
                <a:cs typeface="Gill Sans"/>
                <a:sym typeface="Gill Sans"/>
              </a:endParaRPr>
            </a:p>
          </p:txBody>
        </p:sp>
        <p:grpSp>
          <p:nvGrpSpPr>
            <p:cNvPr id="657" name="Google Shape;657;p7"/>
            <p:cNvGrpSpPr/>
            <p:nvPr/>
          </p:nvGrpSpPr>
          <p:grpSpPr>
            <a:xfrm>
              <a:off x="11014742" y="8147151"/>
              <a:ext cx="2073293" cy="2047219"/>
              <a:chOff x="451994" y="2386596"/>
              <a:chExt cx="1213870" cy="1198604"/>
            </a:xfrm>
          </p:grpSpPr>
          <p:sp>
            <p:nvSpPr>
              <p:cNvPr id="658" name="Google Shape;658;p7"/>
              <p:cNvSpPr/>
              <p:nvPr/>
            </p:nvSpPr>
            <p:spPr>
              <a:xfrm>
                <a:off x="451994" y="2386596"/>
                <a:ext cx="1198604" cy="1198604"/>
              </a:xfrm>
              <a:prstGeom prst="ellipse">
                <a:avLst/>
              </a:prstGeom>
              <a:solidFill>
                <a:srgbClr val="2EC3C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1800"/>
                  <a:buFont typeface="PT Sans"/>
                  <a:buNone/>
                </a:pPr>
                <a:endParaRPr sz="1800" b="0" i="0" u="none" strike="noStrike" cap="none" dirty="0">
                  <a:solidFill>
                    <a:srgbClr val="FFFFFF"/>
                  </a:solidFill>
                  <a:latin typeface="Roboto"/>
                  <a:ea typeface="Roboto"/>
                  <a:cs typeface="Roboto"/>
                  <a:sym typeface="Roboto"/>
                </a:endParaRPr>
              </a:p>
            </p:txBody>
          </p:sp>
          <p:sp>
            <p:nvSpPr>
              <p:cNvPr id="659" name="Google Shape;659;p7"/>
              <p:cNvSpPr/>
              <p:nvPr/>
            </p:nvSpPr>
            <p:spPr>
              <a:xfrm>
                <a:off x="951628" y="2435284"/>
                <a:ext cx="714236" cy="1126230"/>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4F5F8"/>
                  </a:buClr>
                  <a:buSzPts val="12500"/>
                  <a:buFont typeface="Georgia"/>
                  <a:buNone/>
                </a:pPr>
                <a:r>
                  <a:rPr lang="en-US" sz="12500" b="1" i="0" u="none" strike="noStrike" cap="none" dirty="0">
                    <a:solidFill>
                      <a:srgbClr val="F4F5F8"/>
                    </a:solidFill>
                    <a:latin typeface="Georgia"/>
                    <a:ea typeface="Georgia"/>
                    <a:cs typeface="Georgia"/>
                    <a:sym typeface="Georgia"/>
                  </a:rPr>
                  <a:t>4</a:t>
                </a:r>
                <a:endParaRPr dirty="0"/>
              </a:p>
            </p:txBody>
          </p:sp>
          <p:sp>
            <p:nvSpPr>
              <p:cNvPr id="660" name="Google Shape;660;p7"/>
              <p:cNvSpPr/>
              <p:nvPr/>
            </p:nvSpPr>
            <p:spPr>
              <a:xfrm>
                <a:off x="638529" y="2651107"/>
                <a:ext cx="586858" cy="216236"/>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7F7F7"/>
                  </a:buClr>
                  <a:buSzPts val="2400"/>
                  <a:buFont typeface="Georgia"/>
                  <a:buNone/>
                </a:pPr>
                <a:r>
                  <a:rPr lang="en-US" sz="2400" b="0" i="0" u="none" strike="noStrike" cap="none" dirty="0">
                    <a:solidFill>
                      <a:srgbClr val="F7F7F7"/>
                    </a:solidFill>
                    <a:latin typeface="Georgia"/>
                    <a:ea typeface="Georgia"/>
                    <a:cs typeface="Georgia"/>
                    <a:sym typeface="Georgia"/>
                  </a:rPr>
                  <a:t>Section</a:t>
                </a:r>
                <a:endParaRPr dirty="0"/>
              </a:p>
            </p:txBody>
          </p:sp>
        </p:grpSp>
        <p:sp>
          <p:nvSpPr>
            <p:cNvPr id="661" name="Google Shape;661;p7"/>
            <p:cNvSpPr/>
            <p:nvPr/>
          </p:nvSpPr>
          <p:spPr>
            <a:xfrm>
              <a:off x="12507485" y="8116710"/>
              <a:ext cx="1233863" cy="1233863"/>
            </a:xfrm>
            <a:custGeom>
              <a:avLst/>
              <a:gdLst/>
              <a:ahLst/>
              <a:cxnLst/>
              <a:rect l="l" t="t" r="r" b="b"/>
              <a:pathLst>
                <a:path w="120000" h="120000" extrusionOk="0">
                  <a:moveTo>
                    <a:pt x="15210" y="27841"/>
                  </a:moveTo>
                  <a:cubicBezTo>
                    <a:pt x="25206" y="14503"/>
                    <a:pt x="40861" y="6344"/>
                    <a:pt x="57747" y="5673"/>
                  </a:cubicBezTo>
                  <a:cubicBezTo>
                    <a:pt x="74633" y="5002"/>
                    <a:pt x="90912" y="11892"/>
                    <a:pt x="101980" y="24393"/>
                  </a:cubicBezTo>
                  <a:lnTo>
                    <a:pt x="106009" y="22391"/>
                  </a:lnTo>
                  <a:lnTo>
                    <a:pt x="108511" y="35891"/>
                  </a:lnTo>
                  <a:lnTo>
                    <a:pt x="95716" y="27506"/>
                  </a:lnTo>
                  <a:lnTo>
                    <a:pt x="99739" y="25507"/>
                  </a:lnTo>
                  <a:lnTo>
                    <a:pt x="99739" y="25507"/>
                  </a:lnTo>
                  <a:cubicBezTo>
                    <a:pt x="89034" y="13967"/>
                    <a:pt x="73535" y="7690"/>
                    <a:pt x="57523" y="8409"/>
                  </a:cubicBezTo>
                  <a:cubicBezTo>
                    <a:pt x="41512" y="9129"/>
                    <a:pt x="26681" y="16768"/>
                    <a:pt x="17128" y="29217"/>
                  </a:cubicBezTo>
                  <a:close/>
                </a:path>
              </a:pathLst>
            </a:custGeom>
            <a:solidFill>
              <a:srgbClr val="2EC3C5"/>
            </a:solidFill>
            <a:ln w="9525" cap="flat" cmpd="sng">
              <a:solidFill>
                <a:srgbClr val="2EC3C5"/>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A6A7AC"/>
                </a:buClr>
                <a:buSzPts val="1200"/>
                <a:buFont typeface="PT Sans"/>
                <a:buNone/>
              </a:pPr>
              <a:endParaRPr sz="1200" b="0" i="0" u="none" strike="noStrike" cap="none" dirty="0">
                <a:solidFill>
                  <a:srgbClr val="A6A7AC"/>
                </a:solidFill>
                <a:latin typeface="Gill Sans"/>
                <a:ea typeface="Gill Sans"/>
                <a:cs typeface="Gill Sans"/>
                <a:sym typeface="Gill Sans"/>
              </a:endParaRPr>
            </a:p>
          </p:txBody>
        </p:sp>
      </p:grpSp>
      <p:sp>
        <p:nvSpPr>
          <p:cNvPr id="662" name="Google Shape;662;p7"/>
          <p:cNvSpPr txBox="1"/>
          <p:nvPr/>
        </p:nvSpPr>
        <p:spPr>
          <a:xfrm>
            <a:off x="1394611" y="4571252"/>
            <a:ext cx="8294512" cy="34092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E2C22"/>
              </a:buClr>
              <a:buSzPts val="10000"/>
              <a:buFont typeface="Gill Sans"/>
              <a:buNone/>
            </a:pPr>
            <a:r>
              <a:rPr lang="en-US" sz="10000" b="1" i="0" u="none" strike="noStrike" cap="none" dirty="0">
                <a:solidFill>
                  <a:srgbClr val="2E2C22"/>
                </a:solidFill>
                <a:latin typeface="Gill Sans"/>
                <a:ea typeface="Gill Sans"/>
                <a:cs typeface="Gill Sans"/>
                <a:sym typeface="Gill Sans"/>
              </a:rPr>
              <a:t>Vue d'ensemble </a:t>
            </a:r>
            <a:endParaRPr dirty="0"/>
          </a:p>
          <a:p>
            <a:pPr marL="0" marR="0" lvl="0" indent="0" algn="l" rtl="0">
              <a:lnSpc>
                <a:spcPct val="90000"/>
              </a:lnSpc>
              <a:spcBef>
                <a:spcPts val="0"/>
              </a:spcBef>
              <a:spcAft>
                <a:spcPts val="0"/>
              </a:spcAft>
              <a:buClr>
                <a:srgbClr val="2E2C22"/>
              </a:buClr>
              <a:buSzPts val="10000"/>
              <a:buFont typeface="Gill Sans"/>
              <a:buNone/>
            </a:pPr>
            <a:r>
              <a:rPr lang="en-US" sz="10000" b="1" i="0" u="none" strike="noStrike" cap="none" dirty="0">
                <a:solidFill>
                  <a:srgbClr val="2E2C22"/>
                </a:solidFill>
                <a:latin typeface="Gill Sans"/>
                <a:ea typeface="Gill Sans"/>
                <a:cs typeface="Gill Sans"/>
                <a:sym typeface="Gill Sans"/>
              </a:rPr>
              <a:t>De l’Évaluation des normes sociales</a:t>
            </a:r>
            <a:br>
              <a:rPr lang="en-US" sz="10000" b="1" i="0" u="none" strike="noStrike" cap="none" dirty="0">
                <a:solidFill>
                  <a:srgbClr val="2E2C22"/>
                </a:solidFill>
                <a:latin typeface="Gill Sans"/>
                <a:ea typeface="Gill Sans"/>
                <a:cs typeface="Gill Sans"/>
                <a:sym typeface="Gill Sans"/>
              </a:rPr>
            </a:br>
            <a:endParaRPr sz="10000" b="1" i="0" u="none" strike="noStrike" cap="none" dirty="0">
              <a:solidFill>
                <a:srgbClr val="2E2C22"/>
              </a:solidFill>
              <a:latin typeface="Gill Sans"/>
              <a:ea typeface="Gill Sans"/>
              <a:cs typeface="Gill Sans"/>
              <a:sym typeface="Gill Sans"/>
            </a:endParaRPr>
          </a:p>
        </p:txBody>
      </p:sp>
      <p:grpSp>
        <p:nvGrpSpPr>
          <p:cNvPr id="663" name="Google Shape;663;p7"/>
          <p:cNvGrpSpPr/>
          <p:nvPr/>
        </p:nvGrpSpPr>
        <p:grpSpPr>
          <a:xfrm>
            <a:off x="11014742" y="10483306"/>
            <a:ext cx="11018780" cy="2108103"/>
            <a:chOff x="11014742" y="8116710"/>
            <a:chExt cx="11018780" cy="2108103"/>
          </a:xfrm>
        </p:grpSpPr>
        <p:sp>
          <p:nvSpPr>
            <p:cNvPr id="664" name="Google Shape;664;p7"/>
            <p:cNvSpPr/>
            <p:nvPr/>
          </p:nvSpPr>
          <p:spPr>
            <a:xfrm>
              <a:off x="13481604" y="8481724"/>
              <a:ext cx="8551918"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0D3D5"/>
                </a:buClr>
                <a:buSzPts val="4000"/>
                <a:buFont typeface="Gill Sans"/>
                <a:buNone/>
              </a:pPr>
              <a:r>
                <a:rPr lang="en-US" sz="4000" b="0" i="0" u="none" strike="noStrike" cap="none" dirty="0">
                  <a:solidFill>
                    <a:srgbClr val="30D3D5"/>
                  </a:solidFill>
                  <a:latin typeface="Gill Sans"/>
                  <a:ea typeface="Gill Sans"/>
                  <a:cs typeface="Gill Sans"/>
                  <a:sym typeface="Gill Sans"/>
                </a:rPr>
                <a:t>Sept indicateurs pour l'adaptation, le suivi et l'évaluation de la conception.</a:t>
              </a:r>
              <a:endParaRPr dirty="0"/>
            </a:p>
          </p:txBody>
        </p:sp>
        <p:grpSp>
          <p:nvGrpSpPr>
            <p:cNvPr id="665" name="Google Shape;665;p7"/>
            <p:cNvGrpSpPr/>
            <p:nvPr/>
          </p:nvGrpSpPr>
          <p:grpSpPr>
            <a:xfrm>
              <a:off x="11014742" y="8147152"/>
              <a:ext cx="2161718" cy="2077661"/>
              <a:chOff x="451994" y="2386596"/>
              <a:chExt cx="1265641" cy="1216427"/>
            </a:xfrm>
          </p:grpSpPr>
          <p:sp>
            <p:nvSpPr>
              <p:cNvPr id="666" name="Google Shape;666;p7"/>
              <p:cNvSpPr/>
              <p:nvPr/>
            </p:nvSpPr>
            <p:spPr>
              <a:xfrm>
                <a:off x="451994" y="2386596"/>
                <a:ext cx="1198604" cy="1198604"/>
              </a:xfrm>
              <a:prstGeom prst="ellipse">
                <a:avLst/>
              </a:prstGeom>
              <a:solidFill>
                <a:srgbClr val="30D3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1800"/>
                  <a:buFont typeface="PT Sans"/>
                  <a:buNone/>
                </a:pPr>
                <a:endParaRPr sz="1800" b="0" i="0" u="none" strike="noStrike" cap="none" dirty="0">
                  <a:solidFill>
                    <a:srgbClr val="FFFFFF"/>
                  </a:solidFill>
                  <a:latin typeface="Roboto"/>
                  <a:ea typeface="Roboto"/>
                  <a:cs typeface="Roboto"/>
                  <a:sym typeface="Roboto"/>
                </a:endParaRPr>
              </a:p>
            </p:txBody>
          </p:sp>
          <p:sp>
            <p:nvSpPr>
              <p:cNvPr id="667" name="Google Shape;667;p7"/>
              <p:cNvSpPr/>
              <p:nvPr/>
            </p:nvSpPr>
            <p:spPr>
              <a:xfrm>
                <a:off x="1003399" y="2476793"/>
                <a:ext cx="714236" cy="1126230"/>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4F5F8"/>
                  </a:buClr>
                  <a:buSzPts val="12500"/>
                  <a:buFont typeface="Georgia"/>
                  <a:buNone/>
                </a:pPr>
                <a:r>
                  <a:rPr lang="en-US" sz="12500" b="1" i="0" u="none" strike="noStrike" cap="none" dirty="0">
                    <a:solidFill>
                      <a:srgbClr val="F4F5F8"/>
                    </a:solidFill>
                    <a:latin typeface="Georgia"/>
                    <a:ea typeface="Georgia"/>
                    <a:cs typeface="Georgia"/>
                    <a:sym typeface="Georgia"/>
                  </a:rPr>
                  <a:t>5</a:t>
                </a:r>
                <a:endParaRPr dirty="0"/>
              </a:p>
            </p:txBody>
          </p:sp>
          <p:sp>
            <p:nvSpPr>
              <p:cNvPr id="668" name="Google Shape;668;p7"/>
              <p:cNvSpPr/>
              <p:nvPr/>
            </p:nvSpPr>
            <p:spPr>
              <a:xfrm>
                <a:off x="638529" y="2651107"/>
                <a:ext cx="586858" cy="216236"/>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7F7F7"/>
                  </a:buClr>
                  <a:buSzPts val="2400"/>
                  <a:buFont typeface="Georgia"/>
                  <a:buNone/>
                </a:pPr>
                <a:r>
                  <a:rPr lang="en-US" sz="2400" b="0" i="0" u="none" strike="noStrike" cap="none" dirty="0">
                    <a:solidFill>
                      <a:srgbClr val="F7F7F7"/>
                    </a:solidFill>
                    <a:latin typeface="Georgia"/>
                    <a:ea typeface="Georgia"/>
                    <a:cs typeface="Georgia"/>
                    <a:sym typeface="Georgia"/>
                  </a:rPr>
                  <a:t>Section</a:t>
                </a:r>
                <a:endParaRPr dirty="0"/>
              </a:p>
            </p:txBody>
          </p:sp>
        </p:grpSp>
        <p:sp>
          <p:nvSpPr>
            <p:cNvPr id="669" name="Google Shape;669;p7"/>
            <p:cNvSpPr/>
            <p:nvPr/>
          </p:nvSpPr>
          <p:spPr>
            <a:xfrm>
              <a:off x="12507485" y="8116710"/>
              <a:ext cx="1233863" cy="1233863"/>
            </a:xfrm>
            <a:custGeom>
              <a:avLst/>
              <a:gdLst/>
              <a:ahLst/>
              <a:cxnLst/>
              <a:rect l="l" t="t" r="r" b="b"/>
              <a:pathLst>
                <a:path w="120000" h="120000" extrusionOk="0">
                  <a:moveTo>
                    <a:pt x="12721" y="33150"/>
                  </a:moveTo>
                  <a:lnTo>
                    <a:pt x="12721" y="33150"/>
                  </a:lnTo>
                  <a:cubicBezTo>
                    <a:pt x="22027" y="16763"/>
                    <a:pt x="39156" y="6363"/>
                    <a:pt x="57989" y="5666"/>
                  </a:cubicBezTo>
                  <a:cubicBezTo>
                    <a:pt x="76822" y="4969"/>
                    <a:pt x="94673" y="14074"/>
                    <a:pt x="105165" y="29728"/>
                  </a:cubicBezTo>
                  <a:lnTo>
                    <a:pt x="110373" y="27682"/>
                  </a:lnTo>
                  <a:lnTo>
                    <a:pt x="109334" y="40608"/>
                  </a:lnTo>
                  <a:lnTo>
                    <a:pt x="97359" y="32797"/>
                  </a:lnTo>
                  <a:lnTo>
                    <a:pt x="102565" y="30750"/>
                  </a:lnTo>
                  <a:lnTo>
                    <a:pt x="102565" y="30750"/>
                  </a:lnTo>
                  <a:cubicBezTo>
                    <a:pt x="92487" y="16085"/>
                    <a:pt x="75569" y="7640"/>
                    <a:pt x="57791" y="8401"/>
                  </a:cubicBezTo>
                  <a:cubicBezTo>
                    <a:pt x="40012" y="9162"/>
                    <a:pt x="23878" y="19022"/>
                    <a:pt x="15090" y="34496"/>
                  </a:cubicBezTo>
                  <a:close/>
                </a:path>
              </a:pathLst>
            </a:custGeom>
            <a:solidFill>
              <a:srgbClr val="30D3D5"/>
            </a:solidFill>
            <a:ln w="9525" cap="flat" cmpd="sng">
              <a:solidFill>
                <a:srgbClr val="30D3D5"/>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A6A7AC"/>
                </a:buClr>
                <a:buSzPts val="1200"/>
                <a:buFont typeface="PT Sans"/>
                <a:buNone/>
              </a:pPr>
              <a:endParaRPr sz="1200" b="0" i="0" u="none" strike="noStrike" cap="none" dirty="0">
                <a:solidFill>
                  <a:srgbClr val="A6A7AC"/>
                </a:solidFill>
                <a:latin typeface="Gill Sans"/>
                <a:ea typeface="Gill Sans"/>
                <a:cs typeface="Gill Sans"/>
                <a:sym typeface="Gill Sans"/>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fade">
                                      <p:cBhvr>
                                        <p:cTn id="7" dur="500"/>
                                        <p:tgtEl>
                                          <p:spTgt spid="6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1"/>
                                        </p:tgtEl>
                                        <p:attrNameLst>
                                          <p:attrName>style.visibility</p:attrName>
                                        </p:attrNameLst>
                                      </p:cBhvr>
                                      <p:to>
                                        <p:strVal val="visible"/>
                                      </p:to>
                                    </p:set>
                                    <p:animEffect transition="in" filter="fade">
                                      <p:cBhvr>
                                        <p:cTn id="12" dur="500"/>
                                        <p:tgtEl>
                                          <p:spTgt spid="6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8"/>
                                        </p:tgtEl>
                                        <p:attrNameLst>
                                          <p:attrName>style.visibility</p:attrName>
                                        </p:attrNameLst>
                                      </p:cBhvr>
                                      <p:to>
                                        <p:strVal val="visible"/>
                                      </p:to>
                                    </p:set>
                                    <p:animEffect transition="in" filter="fade">
                                      <p:cBhvr>
                                        <p:cTn id="17" dur="500"/>
                                        <p:tgtEl>
                                          <p:spTgt spid="6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5"/>
                                        </p:tgtEl>
                                        <p:attrNameLst>
                                          <p:attrName>style.visibility</p:attrName>
                                        </p:attrNameLst>
                                      </p:cBhvr>
                                      <p:to>
                                        <p:strVal val="visible"/>
                                      </p:to>
                                    </p:set>
                                    <p:animEffect transition="in" filter="fade">
                                      <p:cBhvr>
                                        <p:cTn id="22" dur="500"/>
                                        <p:tgtEl>
                                          <p:spTgt spid="6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3"/>
                                        </p:tgtEl>
                                        <p:attrNameLst>
                                          <p:attrName>style.visibility</p:attrName>
                                        </p:attrNameLst>
                                      </p:cBhvr>
                                      <p:to>
                                        <p:strVal val="visible"/>
                                      </p:to>
                                    </p:set>
                                    <p:animEffect transition="in" filter="fade">
                                      <p:cBhvr>
                                        <p:cTn id="27" dur="500"/>
                                        <p:tgtEl>
                                          <p:spTgt spid="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673"/>
        <p:cNvGrpSpPr/>
        <p:nvPr/>
      </p:nvGrpSpPr>
      <p:grpSpPr>
        <a:xfrm>
          <a:off x="0" y="0"/>
          <a:ext cx="0" cy="0"/>
          <a:chOff x="0" y="0"/>
          <a:chExt cx="0" cy="0"/>
        </a:xfrm>
      </p:grpSpPr>
      <p:sp>
        <p:nvSpPr>
          <p:cNvPr id="674" name="Google Shape;674;p8"/>
          <p:cNvSpPr txBox="1">
            <a:spLocks noGrp="1"/>
          </p:cNvSpPr>
          <p:nvPr>
            <p:ph type="body" idx="1"/>
          </p:nvPr>
        </p:nvSpPr>
        <p:spPr>
          <a:xfrm>
            <a:off x="1647217" y="4028160"/>
            <a:ext cx="21089566" cy="71856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a:ea typeface="Gill Sans"/>
                <a:cs typeface="Gill Sans"/>
                <a:sym typeface="Gill Sans"/>
              </a:rPr>
              <a:t>Au cours de cette session, les participants vont  : </a:t>
            </a:r>
            <a:endParaRPr dirty="0"/>
          </a:p>
          <a:p>
            <a:pPr marL="742950" marR="0" lvl="0" indent="-742950" algn="l" rtl="0">
              <a:lnSpc>
                <a:spcPct val="100000"/>
              </a:lnSpc>
              <a:spcBef>
                <a:spcPts val="1800"/>
              </a:spcBef>
              <a:spcAft>
                <a:spcPts val="0"/>
              </a:spcAft>
              <a:buClr>
                <a:srgbClr val="2E2C22"/>
              </a:buClr>
              <a:buSzPts val="4000"/>
              <a:buFont typeface="Gill Sans"/>
              <a:buAutoNum type="arabicPeriod"/>
            </a:pPr>
            <a:r>
              <a:rPr lang="en-US" sz="4000" b="0" i="0" u="none" strike="noStrike" cap="none" dirty="0">
                <a:solidFill>
                  <a:srgbClr val="2E2C22"/>
                </a:solidFill>
                <a:latin typeface="Gill Sans"/>
                <a:ea typeface="Gill Sans"/>
                <a:cs typeface="Gill Sans"/>
                <a:sym typeface="Gill Sans"/>
              </a:rPr>
              <a:t>Discuter des concepts et considérations clés de la mise à l'échelle qui influencent l'adaptation, l'expansion et l'institutionnalisation des interventions de changement de normes. </a:t>
            </a:r>
            <a:endParaRPr dirty="0"/>
          </a:p>
          <a:p>
            <a:pPr marL="742950" marR="0" lvl="0" indent="-742950" algn="l" rtl="0">
              <a:lnSpc>
                <a:spcPct val="100000"/>
              </a:lnSpc>
              <a:spcBef>
                <a:spcPts val="1800"/>
              </a:spcBef>
              <a:spcAft>
                <a:spcPts val="0"/>
              </a:spcAft>
              <a:buClr>
                <a:srgbClr val="2E2C22"/>
              </a:buClr>
              <a:buSzPts val="4000"/>
              <a:buFont typeface="Gill Sans"/>
              <a:buAutoNum type="arabicPeriod"/>
            </a:pPr>
            <a:r>
              <a:rPr lang="en-US" sz="4000" b="0" i="0" u="none" strike="noStrike" cap="none" dirty="0">
                <a:solidFill>
                  <a:srgbClr val="2E2C22"/>
                </a:solidFill>
                <a:latin typeface="Gill Sans"/>
                <a:ea typeface="Gill Sans"/>
                <a:cs typeface="Gill Sans"/>
                <a:sym typeface="Gill Sans"/>
              </a:rPr>
              <a:t>Développer une perspective de la nature temporelle (vagues) de la mise à l'échelle et des questions techniques et de gestion connexes à aborder.</a:t>
            </a:r>
            <a:endParaRPr dirty="0"/>
          </a:p>
          <a:p>
            <a:pPr marL="742950" marR="0" lvl="0" indent="-742950" algn="l" rtl="0">
              <a:lnSpc>
                <a:spcPct val="100000"/>
              </a:lnSpc>
              <a:spcBef>
                <a:spcPts val="1800"/>
              </a:spcBef>
              <a:spcAft>
                <a:spcPts val="0"/>
              </a:spcAft>
              <a:buClr>
                <a:srgbClr val="2E2C22"/>
              </a:buClr>
              <a:buSzPts val="4000"/>
              <a:buFont typeface="Gill Sans"/>
              <a:buAutoNum type="arabicPeriod"/>
            </a:pPr>
            <a:r>
              <a:rPr lang="en-US" sz="4000" b="0" i="0" u="none" strike="noStrike" cap="none" dirty="0">
                <a:solidFill>
                  <a:srgbClr val="2E2C22"/>
                </a:solidFill>
                <a:latin typeface="Gill Sans"/>
                <a:ea typeface="Gill Sans"/>
                <a:cs typeface="Gill Sans"/>
                <a:sym typeface="Gill Sans"/>
              </a:rPr>
              <a:t>Définir les sept principes directeurs pour la conception et l'adaptation des interventions de changement de normes, le suivi de la mise en œuvre, la diffusion des nouvelles idées et des changements sociaux, et l'évaluation des interventions de changement de normes lors de leur mise à l'échelle.</a:t>
            </a:r>
            <a:endParaRPr dirty="0"/>
          </a:p>
          <a:p>
            <a:pPr marL="742950" marR="0" lvl="0" indent="-742950" algn="l" rtl="0">
              <a:lnSpc>
                <a:spcPct val="100000"/>
              </a:lnSpc>
              <a:spcBef>
                <a:spcPts val="1800"/>
              </a:spcBef>
              <a:spcAft>
                <a:spcPts val="0"/>
              </a:spcAft>
              <a:buClr>
                <a:srgbClr val="2E2C22"/>
              </a:buClr>
              <a:buSzPts val="4000"/>
              <a:buFont typeface="Gill Sans"/>
              <a:buAutoNum type="arabicPeriod"/>
            </a:pPr>
            <a:r>
              <a:rPr lang="en-US" sz="4000" b="0" i="0" u="none" strike="noStrike" cap="none" dirty="0">
                <a:solidFill>
                  <a:srgbClr val="2E2C22"/>
                </a:solidFill>
                <a:latin typeface="Gill Sans"/>
                <a:ea typeface="Gill Sans"/>
                <a:cs typeface="Gill Sans"/>
                <a:sym typeface="Gill Sans"/>
              </a:rPr>
              <a:t>Commencer à appliquer les concepts, la nature temporelle et les sept principes directeurs à leurs propres projets.</a:t>
            </a:r>
            <a:endParaRPr dirty="0"/>
          </a:p>
          <a:p>
            <a:pPr marL="0" marR="0" lvl="0" indent="0" algn="just" rtl="0">
              <a:lnSpc>
                <a:spcPct val="100000"/>
              </a:lnSpc>
              <a:spcBef>
                <a:spcPts val="1800"/>
              </a:spcBef>
              <a:spcAft>
                <a:spcPts val="0"/>
              </a:spcAft>
              <a:buClr>
                <a:srgbClr val="515257"/>
              </a:buClr>
              <a:buSzPts val="3600"/>
              <a:buFont typeface="Gill Sans"/>
              <a:buNone/>
            </a:pPr>
            <a:endParaRPr sz="3600" b="0" i="0" u="none" strike="noStrike" cap="none" dirty="0">
              <a:solidFill>
                <a:srgbClr val="2E2C22"/>
              </a:solidFill>
              <a:latin typeface="Gill Sans"/>
              <a:ea typeface="Gill Sans"/>
              <a:cs typeface="Gill Sans"/>
              <a:sym typeface="Gill Sans"/>
            </a:endParaRPr>
          </a:p>
        </p:txBody>
      </p:sp>
      <p:sp>
        <p:nvSpPr>
          <p:cNvPr id="675" name="Google Shape;675;p8"/>
          <p:cNvSpPr/>
          <p:nvPr/>
        </p:nvSpPr>
        <p:spPr>
          <a:xfrm>
            <a:off x="1647217" y="338529"/>
            <a:ext cx="21089566" cy="3054486"/>
          </a:xfrm>
          <a:prstGeom prst="rect">
            <a:avLst/>
          </a:prstGeom>
          <a:solidFill>
            <a:srgbClr val="2EC3C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700"/>
              <a:buFont typeface="Arial"/>
              <a:buNone/>
            </a:pPr>
            <a:endParaRPr sz="700" b="0" i="0" u="none" strike="noStrike" cap="none" dirty="0">
              <a:solidFill>
                <a:srgbClr val="A6A7AC"/>
              </a:solidFill>
              <a:latin typeface="Arial"/>
              <a:ea typeface="Arial"/>
              <a:cs typeface="Arial"/>
              <a:sym typeface="Arial"/>
            </a:endParaRPr>
          </a:p>
        </p:txBody>
      </p:sp>
      <p:sp>
        <p:nvSpPr>
          <p:cNvPr id="676" name="Google Shape;676;p8"/>
          <p:cNvSpPr txBox="1"/>
          <p:nvPr/>
        </p:nvSpPr>
        <p:spPr>
          <a:xfrm>
            <a:off x="1647217" y="1598411"/>
            <a:ext cx="20915314" cy="156779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FFFF"/>
              </a:buClr>
              <a:buSzPts val="10000"/>
              <a:buFont typeface="Gill Sans"/>
              <a:buNone/>
            </a:pPr>
            <a:r>
              <a:rPr lang="en-US" sz="9600" b="1" i="0" u="none" strike="noStrike" cap="none" dirty="0">
                <a:solidFill>
                  <a:srgbClr val="FFFFFF"/>
                </a:solidFill>
                <a:latin typeface="Gill Sans"/>
                <a:ea typeface="Gill Sans"/>
                <a:cs typeface="Gill Sans"/>
                <a:sym typeface="Gill Sans"/>
              </a:rPr>
              <a:t>Objectifs d'apprentissage</a:t>
            </a:r>
            <a:endParaRPr sz="9600" b="1" i="0" u="none" strike="noStrike" cap="none" dirty="0">
              <a:solidFill>
                <a:srgbClr val="FFFFFF"/>
              </a:solidFill>
              <a:latin typeface="Gill Sans"/>
              <a:ea typeface="Gill Sans"/>
              <a:cs typeface="Gill Sans"/>
              <a:sym typeface="Gill Sans"/>
            </a:endParaRPr>
          </a:p>
        </p:txBody>
      </p:sp>
      <p:sp>
        <p:nvSpPr>
          <p:cNvPr id="677" name="Google Shape;677;p8"/>
          <p:cNvSpPr txBox="1"/>
          <p:nvPr/>
        </p:nvSpPr>
        <p:spPr>
          <a:xfrm>
            <a:off x="4474043" y="693537"/>
            <a:ext cx="17041251" cy="67806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3600"/>
              <a:buFont typeface="Gill Sans"/>
              <a:buNone/>
            </a:pPr>
            <a:r>
              <a:rPr lang="en-US" sz="3600" b="0" i="0" u="none" strike="noStrike" cap="none" dirty="0">
                <a:solidFill>
                  <a:srgbClr val="FFFFFF"/>
                </a:solidFill>
                <a:latin typeface="Gill Sans"/>
                <a:ea typeface="Gill Sans"/>
                <a:cs typeface="Gill Sans"/>
                <a:sym typeface="Gill Sans"/>
              </a:rPr>
              <a:t>MISE À L'ÉCHELLE DES INTERVENTIONS DE CHANGEMENT DE NORMES</a:t>
            </a:r>
            <a:endParaRPr sz="3600" b="0" i="0" u="none" strike="noStrike" cap="none" dirty="0">
              <a:solidFill>
                <a:srgbClr val="FFFFFF"/>
              </a:solidFill>
              <a:latin typeface="Gill Sans"/>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Google Shape;682;p9" descr="Graphical user interface, text, application&#10;&#10;Description automatically generated"/>
          <p:cNvPicPr preferRelativeResize="0">
            <a:picLocks noGrp="1"/>
          </p:cNvPicPr>
          <p:nvPr>
            <p:ph type="pic" idx="2"/>
          </p:nvPr>
        </p:nvPicPr>
        <p:blipFill rotWithShape="1">
          <a:blip r:embed="rId3">
            <a:alphaModFix/>
          </a:blip>
          <a:srcRect/>
          <a:stretch/>
        </p:blipFill>
        <p:spPr>
          <a:xfrm>
            <a:off x="2511325" y="3446449"/>
            <a:ext cx="5862918" cy="5862918"/>
          </a:xfrm>
          <a:prstGeom prst="rect">
            <a:avLst/>
          </a:prstGeom>
          <a:noFill/>
          <a:ln>
            <a:noFill/>
          </a:ln>
        </p:spPr>
      </p:pic>
      <p:sp>
        <p:nvSpPr>
          <p:cNvPr id="683" name="Google Shape;683;p9"/>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2CB772"/>
              </a:buClr>
              <a:buSzPts val="8800"/>
              <a:buFont typeface="Gill Sans"/>
              <a:buNone/>
            </a:pPr>
            <a:r>
              <a:rPr lang="en-US" b="1" dirty="0"/>
              <a:t>Un sondage</a:t>
            </a:r>
            <a:endParaRPr dirty="0"/>
          </a:p>
        </p:txBody>
      </p:sp>
      <p:sp>
        <p:nvSpPr>
          <p:cNvPr id="684" name="Google Shape;684;p9"/>
          <p:cNvSpPr txBox="1">
            <a:spLocks noGrp="1"/>
          </p:cNvSpPr>
          <p:nvPr>
            <p:ph type="body" idx="1"/>
          </p:nvPr>
        </p:nvSpPr>
        <p:spPr>
          <a:xfrm>
            <a:off x="9719430" y="4463648"/>
            <a:ext cx="10959448" cy="6919912"/>
          </a:xfrm>
          <a:prstGeom prst="rect">
            <a:avLst/>
          </a:prstGeom>
          <a:noFill/>
          <a:ln>
            <a:noFill/>
          </a:ln>
        </p:spPr>
        <p:txBody>
          <a:bodyPr spcFirstLastPara="1" wrap="square" lIns="91425" tIns="45700" rIns="91425" bIns="45700" anchor="t" anchorCtr="0">
            <a:normAutofit/>
          </a:bodyPr>
          <a:lstStyle/>
          <a:p>
            <a:pPr marL="0" lvl="0" indent="0" algn="l">
              <a:lnSpc>
                <a:spcPct val="100000"/>
              </a:lnSpc>
              <a:spcAft>
                <a:spcPts val="2400"/>
              </a:spcAft>
            </a:pPr>
            <a:r>
              <a:rPr lang="en-US" dirty="0"/>
              <a:t>Sur une échelle de 1 à 5, quel est votre niveau de compréhension de la mise à l'échelle d'une intervention?</a:t>
            </a:r>
            <a:endParaRPr dirty="0"/>
          </a:p>
        </p:txBody>
      </p:sp>
      <p:sp>
        <p:nvSpPr>
          <p:cNvPr id="685" name="Google Shape;685;p9"/>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7A7B83"/>
              </a:buClr>
              <a:buSzPts val="3600"/>
              <a:buFont typeface="Gill Sans"/>
              <a:buNone/>
            </a:pPr>
            <a:r>
              <a:rPr lang="en-US" dirty="0"/>
              <a:t>SONDAGE</a:t>
            </a:r>
            <a:endParaRPr dirty="0"/>
          </a:p>
        </p:txBody>
      </p:sp>
      <p:grpSp>
        <p:nvGrpSpPr>
          <p:cNvPr id="686" name="Google Shape;686;p9"/>
          <p:cNvGrpSpPr/>
          <p:nvPr/>
        </p:nvGrpSpPr>
        <p:grpSpPr>
          <a:xfrm>
            <a:off x="1368325" y="1090737"/>
            <a:ext cx="3532094" cy="3532094"/>
            <a:chOff x="480196" y="5603617"/>
            <a:chExt cx="3532094" cy="3532094"/>
          </a:xfrm>
        </p:grpSpPr>
        <p:sp>
          <p:nvSpPr>
            <p:cNvPr id="687" name="Google Shape;687;p9"/>
            <p:cNvSpPr/>
            <p:nvPr/>
          </p:nvSpPr>
          <p:spPr>
            <a:xfrm>
              <a:off x="480196" y="5603617"/>
              <a:ext cx="3532094" cy="3532094"/>
            </a:xfrm>
            <a:prstGeom prst="ellipse">
              <a:avLst/>
            </a:prstGeom>
            <a:solidFill>
              <a:srgbClr val="2EC3C6"/>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700"/>
                <a:buFont typeface="PT Sans"/>
                <a:buNone/>
              </a:pPr>
              <a:endParaRPr sz="700" b="0" i="0" u="none" strike="noStrike" cap="none" dirty="0">
                <a:solidFill>
                  <a:schemeClr val="lt1"/>
                </a:solidFill>
                <a:latin typeface="Gill Sans"/>
                <a:ea typeface="Gill Sans"/>
                <a:cs typeface="Gill Sans"/>
                <a:sym typeface="Gill Sans"/>
              </a:endParaRPr>
            </a:p>
          </p:txBody>
        </p:sp>
        <p:pic>
          <p:nvPicPr>
            <p:cNvPr id="688" name="Google Shape;688;p9"/>
            <p:cNvPicPr preferRelativeResize="0"/>
            <p:nvPr/>
          </p:nvPicPr>
          <p:blipFill rotWithShape="1">
            <a:blip r:embed="rId4">
              <a:alphaModFix/>
            </a:blip>
            <a:srcRect/>
            <a:stretch/>
          </p:blipFill>
          <p:spPr>
            <a:xfrm>
              <a:off x="959756" y="6510088"/>
              <a:ext cx="2528330" cy="2007792"/>
            </a:xfrm>
            <a:prstGeom prst="rect">
              <a:avLst/>
            </a:prstGeom>
            <a:noFill/>
            <a:ln>
              <a:noFill/>
            </a:ln>
          </p:spPr>
        </p:pic>
      </p:grpSp>
      <p:grpSp>
        <p:nvGrpSpPr>
          <p:cNvPr id="689" name="Google Shape;689;p9"/>
          <p:cNvGrpSpPr/>
          <p:nvPr/>
        </p:nvGrpSpPr>
        <p:grpSpPr>
          <a:xfrm>
            <a:off x="2372432" y="7651593"/>
            <a:ext cx="2526654" cy="2526654"/>
            <a:chOff x="4969172" y="7651592"/>
            <a:chExt cx="2526654" cy="2526654"/>
          </a:xfrm>
        </p:grpSpPr>
        <p:sp>
          <p:nvSpPr>
            <p:cNvPr id="690" name="Google Shape;690;p9"/>
            <p:cNvSpPr/>
            <p:nvPr/>
          </p:nvSpPr>
          <p:spPr>
            <a:xfrm>
              <a:off x="4969172" y="7651592"/>
              <a:ext cx="2526654" cy="2526654"/>
            </a:xfrm>
            <a:prstGeom prst="ellipse">
              <a:avLst/>
            </a:prstGeom>
            <a:solidFill>
              <a:srgbClr val="2EC3C6"/>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700"/>
                <a:buFont typeface="PT Sans"/>
                <a:buNone/>
              </a:pPr>
              <a:endParaRPr sz="700" b="0" i="0" u="none" strike="noStrike" cap="none" dirty="0">
                <a:solidFill>
                  <a:schemeClr val="lt1"/>
                </a:solidFill>
                <a:latin typeface="Gill Sans"/>
                <a:ea typeface="Gill Sans"/>
                <a:cs typeface="Gill Sans"/>
                <a:sym typeface="Gill Sans"/>
              </a:endParaRPr>
            </a:p>
          </p:txBody>
        </p:sp>
        <p:sp>
          <p:nvSpPr>
            <p:cNvPr id="691" name="Google Shape;691;p9"/>
            <p:cNvSpPr txBox="1"/>
            <p:nvPr/>
          </p:nvSpPr>
          <p:spPr>
            <a:xfrm>
              <a:off x="5660069" y="8644936"/>
              <a:ext cx="1144865"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700"/>
                <a:buFont typeface="Gill Sans"/>
                <a:buNone/>
              </a:pPr>
              <a:r>
                <a:rPr lang="en-US" sz="2700" b="0" i="0" u="none" strike="noStrike" cap="none" dirty="0">
                  <a:solidFill>
                    <a:srgbClr val="FFFFFF"/>
                  </a:solidFill>
                  <a:latin typeface="Gill Sans"/>
                  <a:ea typeface="Gill Sans"/>
                  <a:cs typeface="Gill Sans"/>
                  <a:sym typeface="Gill Sans"/>
                </a:rPr>
                <a:t>POLLS</a:t>
              </a:r>
              <a:endParaRPr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ASSAGES TEMPLATE">
  <a:themeElements>
    <a:clrScheme name="Passages Color Scheme">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EDEDEE"/>
      </a:hlink>
      <a:folHlink>
        <a:srgbClr val="51525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ASSAGES TEMPLATE">
  <a:themeElements>
    <a:clrScheme name="Passages Color Scheme">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EDEDEE"/>
      </a:hlink>
      <a:folHlink>
        <a:srgbClr val="51525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CAF04E58DDB1147BACE8AD971ACB810" ma:contentTypeVersion="16" ma:contentTypeDescription="Create a new document." ma:contentTypeScope="" ma:versionID="165779e993b81606853fcae254bdc6c6">
  <xsd:schema xmlns:xsd="http://www.w3.org/2001/XMLSchema" xmlns:xs="http://www.w3.org/2001/XMLSchema" xmlns:p="http://schemas.microsoft.com/office/2006/metadata/properties" xmlns:ns2="b3e394f4-7e1b-40dc-9710-f85171a654f0" xmlns:ns3="9c6dacaa-8659-40a6-ae4b-db94d906a001" targetNamespace="http://schemas.microsoft.com/office/2006/metadata/properties" ma:root="true" ma:fieldsID="9ad812ca541bd85cc4953484cbcd9895" ns2:_="" ns3:_="">
    <xsd:import namespace="b3e394f4-7e1b-40dc-9710-f85171a654f0"/>
    <xsd:import namespace="9c6dacaa-8659-40a6-ae4b-db94d906a0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e394f4-7e1b-40dc-9710-f85171a654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c6dacaa-8659-40a6-ae4b-db94d906a00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ee0e095-a9ee-45a3-ad98-fc47b39f0f4e}" ma:internalName="TaxCatchAll" ma:showField="CatchAllData" ma:web="9c6dacaa-8659-40a6-ae4b-db94d906a0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4A6C15-2D67-4296-B27D-D6CCF41D35C2}">
  <ds:schemaRefs>
    <ds:schemaRef ds:uri="http://schemas.microsoft.com/sharepoint/v3/contenttype/forms"/>
  </ds:schemaRefs>
</ds:datastoreItem>
</file>

<file path=customXml/itemProps2.xml><?xml version="1.0" encoding="utf-8"?>
<ds:datastoreItem xmlns:ds="http://schemas.openxmlformats.org/officeDocument/2006/customXml" ds:itemID="{64D3AA18-1412-4C13-9F23-2C09C07DE1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e394f4-7e1b-40dc-9710-f85171a654f0"/>
    <ds:schemaRef ds:uri="9c6dacaa-8659-40a6-ae4b-db94d906a0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295</TotalTime>
  <Words>14413</Words>
  <Application>Microsoft Office PowerPoint</Application>
  <PresentationFormat>Custom</PresentationFormat>
  <Paragraphs>892</Paragraphs>
  <Slides>59</Slides>
  <Notes>59</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59</vt:i4>
      </vt:variant>
    </vt:vector>
  </HeadingPairs>
  <TitlesOfParts>
    <vt:vector size="75" baseType="lpstr">
      <vt:lpstr>Gill Sans MT</vt:lpstr>
      <vt:lpstr>Courier New</vt:lpstr>
      <vt:lpstr>Helvetica Neue Light</vt:lpstr>
      <vt:lpstr>Arial</vt:lpstr>
      <vt:lpstr>Roboto</vt:lpstr>
      <vt:lpstr>Century Gothic</vt:lpstr>
      <vt:lpstr>PT Sans</vt:lpstr>
      <vt:lpstr>Gill Sans</vt:lpstr>
      <vt:lpstr>Montserrat SemiBold</vt:lpstr>
      <vt:lpstr>Calibri</vt:lpstr>
      <vt:lpstr>Twentieth Century</vt:lpstr>
      <vt:lpstr>Noto Sans Symbols</vt:lpstr>
      <vt:lpstr>Helvetica Neue</vt:lpstr>
      <vt:lpstr>Georgia</vt:lpstr>
      <vt:lpstr>PASSAGES TEMPLATE</vt:lpstr>
      <vt:lpstr>1_PASSAGES TEMPLATE</vt:lpstr>
      <vt:lpstr>Faire évoluer les normes sociales dans le cadre du changement social et de comportement </vt:lpstr>
      <vt:lpstr>PowerPoint Presentation</vt:lpstr>
      <vt:lpstr>PowerPoint Presentation</vt:lpstr>
      <vt:lpstr> Mots de Bienvenue &amp; Introduction </vt:lpstr>
      <vt:lpstr>PowerPoint Presentation</vt:lpstr>
      <vt:lpstr>Mise à l'échelle des interventions de changement de normes</vt:lpstr>
      <vt:lpstr>PowerPoint Presentation</vt:lpstr>
      <vt:lpstr>PowerPoint Presentation</vt:lpstr>
      <vt:lpstr>Un sondage</vt:lpstr>
      <vt:lpstr>Un sondage</vt:lpstr>
      <vt:lpstr>Concepts de base de la mise à l'échelle </vt:lpstr>
      <vt:lpstr>PowerPoint Presentation</vt:lpstr>
      <vt:lpstr>Concepts et principes clés de la mise à l'échelle</vt:lpstr>
      <vt:lpstr>PowerPoint Presentation</vt:lpstr>
      <vt:lpstr>PowerPoint Presentation</vt:lpstr>
      <vt:lpstr>PowerPoint Presentation</vt:lpstr>
      <vt:lpstr>C’est quoi les écoles des maris ?  </vt:lpstr>
      <vt:lpstr>PowerPoint Presentation</vt:lpstr>
      <vt:lpstr>Considérations pour la planification du processus de mise à l'échelle</vt:lpstr>
      <vt:lpstr>Cadres communs à la santé mondiale pour guider les pratiques de mise à l'échelle</vt:lpstr>
      <vt:lpstr>PowerPoint Presentation</vt:lpstr>
      <vt:lpstr>PowerPoint Presentation</vt:lpstr>
      <vt:lpstr>Interventions de changement des normes : considérations relatives à l’innovation</vt:lpstr>
      <vt:lpstr>PowerPoint Presentation</vt:lpstr>
      <vt:lpstr>Il se peut que vous aimiez vraiment l'intervention-innovation qui changent la norme, mais avant de passer à l'échelle, il est important de considérer.    </vt:lpstr>
      <vt:lpstr>Selon votre propre expérience...</vt:lpstr>
      <vt:lpstr>Planification d'un processus de mise à l'échelle</vt:lpstr>
      <vt:lpstr>Acteurs clés : Organisations utilisatrices et Équipe ressource</vt:lpstr>
      <vt:lpstr>PowerPoint Presentation</vt:lpstr>
      <vt:lpstr>Trois principaux types de stratégies de mise à l'échelle</vt:lpstr>
      <vt:lpstr>La mise à l'échelle requiert un équilibre stratégique</vt:lpstr>
      <vt:lpstr>Pérennité Clarifier les objectifs de l’intervention</vt:lpstr>
      <vt:lpstr>Conseils pour la conception d'interventions de changement de normes en vue d'une mise à l'échelle</vt:lpstr>
      <vt:lpstr>Conception de l’innovation en matière de changement de normes </vt:lpstr>
      <vt:lpstr>Innovations allégées</vt:lpstr>
      <vt:lpstr>PowerPoint Presentation</vt:lpstr>
      <vt:lpstr>Stratégies allégées</vt:lpstr>
      <vt:lpstr>Évaluer la conception de l’intervention de changement de normes pour la mise à l’échelle</vt:lpstr>
      <vt:lpstr>PowerPoint Presentation</vt:lpstr>
      <vt:lpstr>PowerPoint Presentation</vt:lpstr>
      <vt:lpstr>PowerPoint Presentation</vt:lpstr>
      <vt:lpstr>Sept indicateurs pour l'adaptation, le suivi et l'évaluation de la conception</vt:lpstr>
      <vt:lpstr>Sept indicateurs pour la mise à l'échelle des interventions de changement de normes</vt:lpstr>
      <vt:lpstr>Comprendre la TdC de l’intervention de changement de normes, ses valeurs sous-jacentes et le mécanisme de changement pour un passage efficace à de nouvelles organisations</vt:lpstr>
      <vt:lpstr>Ne pas oublier que l’adaptation est une option, mais se souvenir du principe KISS ! </vt:lpstr>
      <vt:lpstr>De nombreuses interventions de changement de normes fonctionnent en dehors des systèmes de santé ou d'autres services et doivent établir des liens. </vt:lpstr>
      <vt:lpstr>S'assurer que le nouveau personnel possède des compétences techniques ET des compétences en matière de changement social. </vt:lpstr>
      <vt:lpstr>Vérifier si les activités d'intervention visant à faire évoluer les normes entraînent un changement social et une diffusion des idées au niveau communautaire</vt:lpstr>
      <vt:lpstr>Surveiller le système social bénéficiaire en cas d'opposition inattendue ou d'autres changements </vt:lpstr>
      <vt:lpstr>Mesurer les multiples dimensions des résultats et aller au-delà de l'individu.</vt:lpstr>
      <vt:lpstr>Réflexions finales et points clés à retenir</vt:lpstr>
      <vt:lpstr>À chaque moment de l'expansion de la nouvelle vague, faites une pause pour vous demander s'il faut poursuivre la mise à l'échelle</vt:lpstr>
      <vt:lpstr>Tékponon Jikuagou (TJ)</vt:lpstr>
      <vt:lpstr>Abandon de l'excision génitale féminine, Kenya</vt:lpstr>
      <vt:lpstr>Écoles des maris, Niger</vt:lpstr>
      <vt:lpstr>Résumons : Quelques questions de réflexion </vt:lpstr>
      <vt:lpstr>Principaux points à retenir</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Faire évoluer les normes sociales dans le cadre du changement social et de comportement</dc:title>
  <dc:creator>Susan Igras;Jamie Greenberg</dc:creator>
  <cp:lastModifiedBy>Catherine Marie Tier</cp:lastModifiedBy>
  <cp:revision>43</cp:revision>
  <dcterms:created xsi:type="dcterms:W3CDTF">2020-05-19T01:16:32Z</dcterms:created>
  <dcterms:modified xsi:type="dcterms:W3CDTF">2022-09-27T20:25:49Z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C2A5D7B4-EEAE-48A5-98C8-C4F98ECEA018</vt:lpwstr>
  </property>
  <property fmtid="{D5CDD505-2E9C-101B-9397-08002B2CF9AE}" pid="3" name="ArticulatePath">
    <vt:lpwstr>Section 2-Assessing_Norms_5.28.20</vt:lpwstr>
  </property>
  <property fmtid="{D5CDD505-2E9C-101B-9397-08002B2CF9AE}" pid="4" name="ContentTypeId">
    <vt:lpwstr>0x0101003CAF04E58DDB1147BACE8AD971ACB810</vt:lpwstr>
  </property>
  <property fmtid="{D5CDD505-2E9C-101B-9397-08002B2CF9AE}" pid="5" name="MediaServiceImageTags">
    <vt:lpwstr/>
  </property>
</Properties>
</file>