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1.xml" ContentType="application/vnd.openxmlformats-officedocument.presentationml.tags+xml"/>
  <Override PartName="/ppt/notesSlides/notesSlide8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4"/>
  </p:sldMasterIdLst>
  <p:notesMasterIdLst>
    <p:notesMasterId r:id="rId89"/>
  </p:notesMasterIdLst>
  <p:sldIdLst>
    <p:sldId id="256" r:id="rId5"/>
    <p:sldId id="257" r:id="rId6"/>
    <p:sldId id="258" r:id="rId7"/>
    <p:sldId id="260" r:id="rId8"/>
    <p:sldId id="261" r:id="rId9"/>
    <p:sldId id="262" r:id="rId10"/>
    <p:sldId id="263"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5" r:id="rId39"/>
    <p:sldId id="296" r:id="rId40"/>
    <p:sldId id="297" r:id="rId41"/>
    <p:sldId id="298" r:id="rId42"/>
    <p:sldId id="299" r:id="rId43"/>
    <p:sldId id="302" r:id="rId44"/>
    <p:sldId id="300" r:id="rId45"/>
    <p:sldId id="303" r:id="rId46"/>
    <p:sldId id="304" r:id="rId47"/>
    <p:sldId id="305" r:id="rId48"/>
    <p:sldId id="306"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46"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5" r:id="rId85"/>
    <p:sldId id="343" r:id="rId86"/>
    <p:sldId id="344" r:id="rId87"/>
    <p:sldId id="347" r:id="rId88"/>
  </p:sldIdLst>
  <p:sldSz cx="24384000"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14136">
          <p15:clr>
            <a:srgbClr val="A4A3A4"/>
          </p15:clr>
        </p15:guide>
        <p15:guide id="3" pos="1464" userDrawn="1">
          <p15:clr>
            <a:srgbClr val="A4A3A4"/>
          </p15:clr>
        </p15:guide>
        <p15:guide id="4" orient="horz" pos="2112" userDrawn="1">
          <p15:clr>
            <a:srgbClr val="A4A3A4"/>
          </p15:clr>
        </p15:guide>
        <p15:guide id="5" orient="horz" pos="1440" userDrawn="1">
          <p15:clr>
            <a:srgbClr val="A4A3A4"/>
          </p15:clr>
        </p15:guide>
        <p15:guide id="6" orient="horz" pos="3264" userDrawn="1">
          <p15:clr>
            <a:srgbClr val="A4A3A4"/>
          </p15:clr>
        </p15:guide>
        <p15:guide id="7" pos="468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8" roundtripDataSignature="AMtx7mgiAy3k47ZIpo0vB5bjy/7zIeueR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Power" initials="" lastIdx="76" clrIdx="0"/>
  <p:cmAuthor id="1" name="Jamie Greenberg" initials="" lastIdx="44" clrIdx="1"/>
  <p:cmAuthor id="2" name="Anneka Van Scoyoc" initials="" lastIdx="16" clrIdx="2"/>
  <p:cmAuthor id="3" name="Sarah Calabi" initials="" lastIdx="39" clrIdx="3"/>
  <p:cmAuthor id="4" name="Reshma Naik" initials="" lastIdx="8" clrIdx="4"/>
  <p:cmAuthor id="5" name="Courtney McLarnon" initials="" lastIdx="8" clrIdx="5"/>
  <p:cmAuthor id="6" name="Susan Igras" initials="" lastIdx="16" clrIdx="6"/>
  <p:cmAuthor id="7" name="Heidi Worley" initials="" lastIdx="1" clrIdx="7"/>
  <p:cmAuthor id="8" name="Jeannette Cachan" initials="" lastIdx="1" clrIdx="8"/>
  <p:cmAuthor id="9" name="Jamie Greenberg" initials="JMG" lastIdx="10" clrIdx="9"/>
  <p:cmAuthor id="10" name="Christine Power" initials="CP" lastIdx="27" clrIdx="10"/>
  <p:cmAuthor id="11" name="Yasamin Khalili" initials="YK" lastIdx="3" clrIdx="11"/>
  <p:cmAuthor id="12" name="Sarah Calabi" initials="SC" lastIdx="3"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C22"/>
    <a:srgbClr val="F3EEC7"/>
    <a:srgbClr val="CBB303"/>
    <a:srgbClr val="009457"/>
    <a:srgbClr val="FBFCFF"/>
    <a:srgbClr val="D7BC00"/>
    <a:srgbClr val="CEB501"/>
    <a:srgbClr val="AB9701"/>
    <a:srgbClr val="C2AB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20B8CB-B9C7-2241-9A9C-86F8009E96A8}" v="3" dt="2022-09-08T15:38:28.591"/>
  </p1510:revLst>
</p1510:revInfo>
</file>

<file path=ppt/tableStyles.xml><?xml version="1.0" encoding="utf-8"?>
<a:tblStyleLst xmlns:a="http://schemas.openxmlformats.org/drawingml/2006/main" def="{0FA4CE82-B960-4AB7-B5D3-AF739FB73ECC}">
  <a:tblStyle styleId="{0FA4CE82-B960-4AB7-B5D3-AF739FB73EC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31BC37-9876-41B5-BC81-B111BACC82C9}" styleName="Table_1">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418B81B-E733-4C98-A115-E3B8A1D51AB2}"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2928845-139A-4231-9E85-0FA7047CDCFF}" styleName="Table_3">
    <a:wholeTbl>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wholeTbl>
    <a:band1H>
      <a:tcTxStyle b="off" i="off"/>
      <a:tcStyle>
        <a:tcBdr/>
      </a:tcStyle>
    </a:band1H>
    <a:band2H>
      <a:tcTxStyle b="off" i="off"/>
      <a:tcStyle>
        <a:tcBdr/>
        <a:fill>
          <a:solidFill>
            <a:srgbClr val="E3E5E8"/>
          </a:solidFill>
        </a:fill>
      </a:tcStyle>
    </a:band2H>
    <a:band1V>
      <a:tcTxStyle b="off" i="off"/>
      <a:tcStyle>
        <a:tcBdr/>
      </a:tcStyle>
    </a:band1V>
    <a:band2V>
      <a:tcTxStyle b="off" i="off"/>
      <a:tcStyle>
        <a:tcBdr/>
      </a:tcStyle>
    </a:band2V>
    <a:lastCol>
      <a:tcTxStyle b="off" i="off"/>
      <a:tcStyle>
        <a:tcBdr/>
      </a:tcStyle>
    </a:lastCol>
    <a:firstCol>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398CCE"/>
          </a:solidFill>
        </a:fill>
      </a:tcStyle>
    </a:firstCol>
    <a:lastRow>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3797C6"/>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lastRow>
    <a:seCell>
      <a:tcTxStyle b="off" i="off"/>
      <a:tcStyle>
        <a:tcBdr/>
      </a:tcStyle>
    </a:seCell>
    <a:swCell>
      <a:tcTxStyle b="off" i="off"/>
      <a:tcStyle>
        <a:tcBdr/>
      </a:tcStyle>
    </a:swCell>
    <a:firstRow>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b="off" i="off"/>
      <a:tcStyle>
        <a:tcBdr/>
      </a:tcStyle>
    </a:neCell>
    <a:nwCell>
      <a:tcTxStyle b="off" i="off"/>
      <a:tcStyle>
        <a:tcBdr/>
      </a:tcStyle>
    </a:nwCell>
  </a:tblStyle>
  <a:tblStyle styleId="{CB81A6CB-52BE-4CC5-B299-FC6A9DC84397}" styleName="Table_4">
    <a:wholeTbl>
      <a:tcTxStyle b="off" i="off">
        <a:font>
          <a:latin typeface="Gill Sans MT"/>
          <a:ea typeface="Gill Sans MT"/>
          <a:cs typeface="Gill Sans MT"/>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b="off"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Gill Sans MT"/>
          <a:ea typeface="Gill Sans MT"/>
          <a:cs typeface="Gill Sans MT"/>
        </a:font>
        <a:schemeClr val="dk1"/>
      </a:tcTxStyle>
      <a:tcStyle>
        <a:tcBdr/>
        <a:fill>
          <a:solidFill>
            <a:schemeClr val="accent1"/>
          </a:solidFill>
        </a:fill>
      </a:tcStyle>
    </a:firstRow>
    <a:neCell>
      <a:tcTxStyle b="off" i="off"/>
      <a:tcStyle>
        <a:tcBdr/>
      </a:tcStyle>
    </a:neCell>
    <a:nwCell>
      <a:tcTxStyle b="off" i="off"/>
      <a:tcStyle>
        <a:tcBdr/>
      </a:tcStyle>
    </a:nwCell>
  </a:tblStyle>
  <a:tblStyle styleId="{2CF743E8-2E7D-4E91-917C-F98E83105F9B}" styleName="Table_5">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lt1">
              <a:alpha val="20000"/>
            </a:schemeClr>
          </a:solidFill>
        </a:fill>
      </a:tcStyle>
    </a:band1H>
    <a:band2H>
      <a:tcTxStyle b="off" i="off"/>
      <a:tcStyle>
        <a:tcBdr/>
      </a:tcStyle>
    </a:band2H>
    <a:band1V>
      <a:tcTxStyle b="off" i="off"/>
      <a:tcStyle>
        <a:tcBdr/>
        <a:fill>
          <a:solidFill>
            <a:schemeClr val="l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l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l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057613DA-7489-4063-9BDD-1C88C1BEA20D}" styleName="Table_6">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EE9"/>
          </a:solidFill>
        </a:fill>
      </a:tcStyle>
    </a:wholeTbl>
    <a:band1H>
      <a:tcTxStyle b="off" i="off"/>
      <a:tcStyle>
        <a:tcBdr/>
        <a:fill>
          <a:solidFill>
            <a:srgbClr val="CBDCD0"/>
          </a:solidFill>
        </a:fill>
      </a:tcStyle>
    </a:band1H>
    <a:band2H>
      <a:tcTxStyle b="off" i="off"/>
      <a:tcStyle>
        <a:tcBdr/>
      </a:tcStyle>
    </a:band2H>
    <a:band1V>
      <a:tcTxStyle b="off" i="off"/>
      <a:tcStyle>
        <a:tcBdr/>
        <a:fill>
          <a:solidFill>
            <a:srgbClr val="CBDCD0"/>
          </a:solidFill>
        </a:fill>
      </a:tcStyle>
    </a:band1V>
    <a:band2V>
      <a:tcTxStyle b="off" i="off"/>
      <a:tcStyle>
        <a:tcBdr/>
      </a:tcStyle>
    </a:band2V>
    <a:lastCol>
      <a:tcTxStyle b="on" i="off">
        <a:font>
          <a:latin typeface="Gill Sans MT"/>
          <a:ea typeface="Gill Sans MT"/>
          <a:cs typeface="Gill Sans MT"/>
        </a:font>
        <a:schemeClr val="lt1"/>
      </a:tcTxStyle>
      <a:tcStyle>
        <a:tcBdr/>
        <a:fill>
          <a:solidFill>
            <a:schemeClr val="accent1"/>
          </a:solidFill>
        </a:fill>
      </a:tcStyle>
    </a:lastCol>
    <a:firstCol>
      <a:tcTxStyle b="on" i="off">
        <a:font>
          <a:latin typeface="Gill Sans MT"/>
          <a:ea typeface="Gill Sans MT"/>
          <a:cs typeface="Gill Sans MT"/>
        </a:font>
        <a:schemeClr val="lt1"/>
      </a:tcTxStyle>
      <a:tcStyle>
        <a:tcBdr/>
        <a:fill>
          <a:solidFill>
            <a:schemeClr val="accent1"/>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15" autoAdjust="0"/>
    <p:restoredTop sz="79457" autoAdjust="0"/>
  </p:normalViewPr>
  <p:slideViewPr>
    <p:cSldViewPr snapToGrid="0">
      <p:cViewPr varScale="1">
        <p:scale>
          <a:sx n="32" d="100"/>
          <a:sy n="32" d="100"/>
        </p:scale>
        <p:origin x="1404" y="90"/>
      </p:cViewPr>
      <p:guideLst>
        <p:guide orient="horz" pos="4320"/>
        <p:guide pos="14136"/>
        <p:guide pos="1464"/>
        <p:guide orient="horz" pos="2112"/>
        <p:guide orient="horz" pos="1440"/>
        <p:guide orient="horz" pos="3264"/>
        <p:guide pos="46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5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49" Type="http://schemas.openxmlformats.org/officeDocument/2006/relationships/commentAuthors" Target="commentAuthors.xml"/><Relationship Id="rId5" Type="http://schemas.openxmlformats.org/officeDocument/2006/relationships/slide" Target="slides/slid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15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148" Type="http://customschemas.google.com/relationships/presentationmetadata" Target="metadata"/><Relationship Id="rId15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16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4822255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sz="1800" b="1" dirty="0">
                <a:effectLst/>
                <a:latin typeface="Times New Roman" panose="02020603050405020304" pitchFamily="18" charset="0"/>
                <a:ea typeface="Times New Roman" panose="02020603050405020304" pitchFamily="18" charset="0"/>
              </a:rPr>
              <a:t>REMARQUE POUR </a:t>
            </a:r>
            <a:r>
              <a:rPr lang="fr-FR" sz="1800" b="1" noProof="0" dirty="0">
                <a:effectLst/>
                <a:latin typeface="Times New Roman" panose="02020603050405020304" pitchFamily="18" charset="0"/>
                <a:ea typeface="Times New Roman" panose="02020603050405020304" pitchFamily="18" charset="0"/>
              </a:rPr>
              <a:t>LE FACILITATEUR : </a:t>
            </a:r>
            <a:r>
              <a:rPr lang="fr-FR" sz="1800" noProof="0" dirty="0">
                <a:effectLst/>
                <a:latin typeface="Times New Roman" panose="02020603050405020304" pitchFamily="18" charset="0"/>
                <a:ea typeface="Times New Roman" panose="02020603050405020304" pitchFamily="18" charset="0"/>
              </a:rPr>
              <a:t>N'utilisez cette diapositive comme point de départ que si vous présentez les cinq modules </a:t>
            </a:r>
            <a:r>
              <a:rPr lang="fr-FR" sz="1800" b="1" noProof="0" dirty="0">
                <a:effectLst/>
                <a:latin typeface="Times New Roman" panose="02020603050405020304" pitchFamily="18" charset="0"/>
                <a:ea typeface="Times New Roman" panose="02020603050405020304" pitchFamily="18" charset="0"/>
              </a:rPr>
              <a:t>ou si vous </a:t>
            </a:r>
            <a:r>
              <a:rPr lang="fr-FR" sz="1800" noProof="0" dirty="0">
                <a:effectLst/>
                <a:latin typeface="Times New Roman" panose="02020603050405020304" pitchFamily="18" charset="0"/>
                <a:ea typeface="Times New Roman" panose="02020603050405020304" pitchFamily="18" charset="0"/>
              </a:rPr>
              <a:t>souhaitez situer ce module dans le cadre d'un programme plus large. Si vous utilisez cette diapositive, veillez à indiquer le nom du présentateur et de l'organisation.</a:t>
            </a:r>
            <a:endParaRPr lang="fr-FR" sz="1800" noProof="0" dirty="0"/>
          </a:p>
        </p:txBody>
      </p:sp>
    </p:spTree>
    <p:extLst>
      <p:ext uri="{BB962C8B-B14F-4D97-AF65-F5344CB8AC3E}">
        <p14:creationId xmlns:p14="http://schemas.microsoft.com/office/powerpoint/2010/main" val="1234235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4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Les normes sociales sont différentes des attitudes ou des croyances individuelles - pas ce que je crois, mais plutôt ce que je pense que les autres croient.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Exemple : Je crois qu'il est bon d'utiliser la planification familiale. Je crois que les autres croient que l'utilisation de la planification familiale est une bonne/une mauvaise chose.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deuxième phrase représente ce que les autres attendent ou veulent que je fasse ; cela crée une norme de ce qui est un comportement approprié.</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Les « autres » font partie du groupe de référence d'une personne (diapositive suivante).</a:t>
            </a:r>
            <a:endParaRPr dirty="0"/>
          </a:p>
        </p:txBody>
      </p:sp>
    </p:spTree>
    <p:extLst>
      <p:ext uri="{BB962C8B-B14F-4D97-AF65-F5344CB8AC3E}">
        <p14:creationId xmlns:p14="http://schemas.microsoft.com/office/powerpoint/2010/main" val="342887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4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fr-FR" sz="1800" b="1" dirty="0">
                <a:effectLst/>
                <a:latin typeface="Times New Roman" panose="02020603050405020304" pitchFamily="18" charset="0"/>
                <a:ea typeface="Times New Roman" panose="02020603050405020304" pitchFamily="18" charset="0"/>
              </a:rPr>
              <a:t>REMARQUE POUR LE PRÉSENTATEUR </a:t>
            </a:r>
            <a:r>
              <a:rPr lang="en-US" sz="1800" b="1" dirty="0">
                <a:latin typeface="Gill Sans"/>
                <a:ea typeface="Gill Sans"/>
                <a:cs typeface="Gill Sans"/>
                <a:sym typeface="Gill Sans"/>
              </a:rPr>
              <a:t>:</a:t>
            </a:r>
            <a:endParaRPr lang="en-US" sz="1800" dirty="0"/>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Les normes sociales sont spécifiques au contexte et définies par rapport à un groupe de référence - ceux qui comptent pour un individu dans une situation spécifique. Les groupes de référence sont les personnes influentes, les individus ou les groupes de pairs qui soutiennent les croyances communautaires autour des normes sociales. Certaines personnes définissent le groupe de référence comme un groupe social important qui peut exercer une influence considérable sur le comportement. Les groupes de référence :</a:t>
            </a: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Fournissent des informations et des conseils.</a:t>
            </a: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Influencent les attitudes, les comportements et les décisions d'un groupe spécifique.</a:t>
            </a: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Peuvent récompenser ou punir un comportement.</a:t>
            </a: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Sont considérés comme des autorités communautaires ou des personnes influentes dans un groupe.</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Les détenteurs de pouvoir au sein des groupes de référence sont ceux qui ont une influence disproportionnée sur les comportements et les croyances d'un groupe - par exemple, ils peuvent appliquer des sanctions en cas de déviation des normes.</a:t>
            </a:r>
          </a:p>
        </p:txBody>
      </p:sp>
    </p:spTree>
    <p:extLst>
      <p:ext uri="{BB962C8B-B14F-4D97-AF65-F5344CB8AC3E}">
        <p14:creationId xmlns:p14="http://schemas.microsoft.com/office/powerpoint/2010/main" val="300954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p4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fr-FR" sz="1800" b="1" dirty="0">
                <a:effectLst/>
                <a:latin typeface="Times New Roman" panose="02020603050405020304" pitchFamily="18" charset="0"/>
                <a:ea typeface="Times New Roman" panose="02020603050405020304" pitchFamily="18" charset="0"/>
              </a:rPr>
              <a:t>REMARQUE POUR LE PRÉSENTATEUR:</a:t>
            </a:r>
            <a:r>
              <a:rPr lang="fr-FR" sz="1800" dirty="0">
                <a:effectLst/>
                <a:latin typeface="Times New Roman" panose="02020603050405020304" pitchFamily="18" charset="0"/>
                <a:ea typeface="Times New Roman" panose="02020603050405020304" pitchFamily="18" charset="0"/>
              </a:rPr>
              <a:t> Lire la diapositive.</a:t>
            </a:r>
            <a:endParaRPr sz="2400" dirty="0"/>
          </a:p>
        </p:txBody>
      </p:sp>
    </p:spTree>
    <p:extLst>
      <p:ext uri="{BB962C8B-B14F-4D97-AF65-F5344CB8AC3E}">
        <p14:creationId xmlns:p14="http://schemas.microsoft.com/office/powerpoint/2010/main" val="6717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Cette diapositive montre l'optique du CSC qui est axée sur la normativité.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QUI - Accent sur la communauté.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COMMENT - Orientation normative.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QUOI - Espaces sûrs et réflexion critique. Ne pas se concentrer uniquement sur le comportement du groupe cible mais sur ceux qui l'influencent.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OBJECTIF - La modification de la dynamique du pouvoir est au cœur du changement des normes - pouvoir sur, pouvoir de, pouvoir dans, pouvoir avec.</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CONCEPTION - Nous supposons trop souvent quelles normes ont la plus grande influence, mais il vaut mieux demander à la communauté. La diffusion - lorsqu'un nombre suffisant de membres adoptent un nouveau comportement, de nouvelles attitudes ou de nouvelles croyances - est essentielle pour atteindre un point de basculement du changement normatif.</a:t>
            </a:r>
            <a:endParaRPr lang="en-US" sz="1800" dirty="0"/>
          </a:p>
        </p:txBody>
      </p:sp>
      <p:sp>
        <p:nvSpPr>
          <p:cNvPr id="305" name="Google Shape;3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25928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1" name="Google Shape;311;p4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fr-FR" sz="1800" b="1" dirty="0">
                <a:effectLst/>
                <a:latin typeface="Times New Roman" panose="02020603050405020304" pitchFamily="18" charset="0"/>
                <a:ea typeface="Times New Roman" panose="02020603050405020304" pitchFamily="18" charset="0"/>
              </a:rPr>
              <a:t>REMARQUE POUR LE PRÉSENTATEUR :</a:t>
            </a:r>
            <a:r>
              <a:rPr lang="fr-FR" sz="1800" dirty="0">
                <a:effectLst/>
                <a:latin typeface="Times New Roman" panose="02020603050405020304" pitchFamily="18" charset="0"/>
                <a:ea typeface="Times New Roman" panose="02020603050405020304" pitchFamily="18" charset="0"/>
              </a:rPr>
              <a:t> Commençons notre discussion par un aperçu du suivi et de l'évaluation. Avant de commencer, d'après votre expérience, quelles sont les principales différences entre le suivi et l'évaluation (S&amp;E) ? </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17999"/>
              </a:lnSpc>
              <a:spcBef>
                <a:spcPts val="800"/>
              </a:spcBef>
              <a:spcAft>
                <a:spcPts val="800"/>
              </a:spcAft>
              <a:buSzPts val="1400"/>
              <a:buNone/>
            </a:pPr>
            <a:endParaRPr sz="1600" dirty="0"/>
          </a:p>
        </p:txBody>
      </p:sp>
    </p:spTree>
    <p:extLst>
      <p:ext uri="{BB962C8B-B14F-4D97-AF65-F5344CB8AC3E}">
        <p14:creationId xmlns:p14="http://schemas.microsoft.com/office/powerpoint/2010/main" val="2409914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7" name="Google Shape;317;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fr-FR" sz="1800" b="1" dirty="0">
                <a:effectLst/>
                <a:latin typeface="Times New Roman" panose="02020603050405020304" pitchFamily="18" charset="0"/>
                <a:ea typeface="Times New Roman" panose="02020603050405020304" pitchFamily="18" charset="0"/>
              </a:rPr>
              <a:t>REMARQUE POUR LE FACILITATEUR : </a:t>
            </a:r>
            <a:r>
              <a:rPr lang="fr-FR" sz="1800" dirty="0">
                <a:effectLst/>
                <a:latin typeface="Times New Roman" panose="02020603050405020304" pitchFamily="18" charset="0"/>
                <a:ea typeface="Times New Roman" panose="02020603050405020304" pitchFamily="18" charset="0"/>
              </a:rPr>
              <a:t>Après la discussion sur la diapositive précédente, présentez cette diapositive avec des définitions.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80010"/>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Le suivi est...</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800" dirty="0">
                <a:effectLst/>
                <a:latin typeface="Times New Roman" panose="02020603050405020304" pitchFamily="18" charset="0"/>
                <a:ea typeface="Times New Roman" panose="02020603050405020304" pitchFamily="18" charset="0"/>
              </a:rPr>
              <a:t>Processus systématique et routinier de collecte d'informations à partir de différentes parties d'un programme.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800" dirty="0">
                <a:effectLst/>
                <a:latin typeface="Times New Roman" panose="02020603050405020304" pitchFamily="18" charset="0"/>
                <a:ea typeface="Times New Roman" panose="02020603050405020304" pitchFamily="18" charset="0"/>
              </a:rPr>
              <a:t>Généralement axé sur les résultats à court terme.</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800" dirty="0">
                <a:effectLst/>
                <a:latin typeface="Times New Roman" panose="02020603050405020304" pitchFamily="18" charset="0"/>
                <a:ea typeface="Times New Roman" panose="02020603050405020304" pitchFamily="18" charset="0"/>
              </a:rPr>
              <a:t>Généralement menées par des personnes impliquées dans le programme.</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L'évaluation est...</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800" dirty="0">
                <a:effectLst/>
                <a:latin typeface="Times New Roman" panose="02020603050405020304" pitchFamily="18" charset="0"/>
                <a:ea typeface="Times New Roman" panose="02020603050405020304" pitchFamily="18" charset="0"/>
              </a:rPr>
              <a:t>Évaluation d'un cycle complet de programmes.</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800" dirty="0">
                <a:effectLst/>
                <a:latin typeface="Times New Roman" panose="02020603050405020304" pitchFamily="18" charset="0"/>
                <a:ea typeface="Times New Roman" panose="02020603050405020304" pitchFamily="18" charset="0"/>
              </a:rPr>
              <a:t>Généralement à long terme.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800" dirty="0">
                <a:effectLst/>
                <a:latin typeface="Times New Roman" panose="02020603050405020304" pitchFamily="18" charset="0"/>
                <a:ea typeface="Times New Roman" panose="02020603050405020304" pitchFamily="18" charset="0"/>
              </a:rPr>
              <a:t>Souvent menées par des personnes extérieures impartiales ayant une expérience du S&amp;E.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Elle peut également être participative, les initiés ayant une connaissance historique et contextuelle et une expérience de la mise en œuvre</a:t>
            </a:r>
            <a:endParaRPr sz="2200" b="0" i="0" dirty="0">
              <a:latin typeface="Helvetica Neue"/>
              <a:ea typeface="Helvetica Neue"/>
              <a:cs typeface="Helvetica Neue"/>
              <a:sym typeface="Helvetica Neue"/>
            </a:endParaRPr>
          </a:p>
        </p:txBody>
      </p:sp>
    </p:spTree>
    <p:extLst>
      <p:ext uri="{BB962C8B-B14F-4D97-AF65-F5344CB8AC3E}">
        <p14:creationId xmlns:p14="http://schemas.microsoft.com/office/powerpoint/2010/main" val="2365500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fr-FR" b="1" dirty="0"/>
              <a:t>REMARQUE POUR LE PRÉSENTATEUR :</a:t>
            </a:r>
          </a:p>
          <a:p>
            <a:pPr marL="0" lvl="0" indent="0" algn="l" rtl="0">
              <a:lnSpc>
                <a:spcPct val="117999"/>
              </a:lnSpc>
              <a:spcBef>
                <a:spcPts val="0"/>
              </a:spcBef>
              <a:spcAft>
                <a:spcPts val="0"/>
              </a:spcAft>
              <a:buSzPts val="1400"/>
              <a:buNone/>
            </a:pPr>
            <a:r>
              <a:rPr lang="fr-FR" b="0" dirty="0"/>
              <a:t>Réfléchissons maintenant au S&amp;E des interventions de changement des normes : Comment le S&amp;E classique doit-il être adapté aux interventions de changement des normes ?</a:t>
            </a:r>
          </a:p>
          <a:p>
            <a:pPr marL="0" lvl="0" indent="0" algn="l" rtl="0">
              <a:lnSpc>
                <a:spcPct val="117999"/>
              </a:lnSpc>
              <a:spcBef>
                <a:spcPts val="0"/>
              </a:spcBef>
              <a:spcAft>
                <a:spcPts val="0"/>
              </a:spcAft>
              <a:buSzPts val="1400"/>
              <a:buNone/>
            </a:pPr>
            <a:endParaRPr lang="fr-FR" b="0" dirty="0"/>
          </a:p>
          <a:p>
            <a:pPr marL="0" lvl="0" indent="0" algn="l" rtl="0">
              <a:lnSpc>
                <a:spcPct val="117999"/>
              </a:lnSpc>
              <a:spcBef>
                <a:spcPts val="0"/>
              </a:spcBef>
              <a:spcAft>
                <a:spcPts val="0"/>
              </a:spcAft>
              <a:buSzPts val="1400"/>
              <a:buNone/>
            </a:pPr>
            <a:r>
              <a:rPr lang="fr-FR" b="0" dirty="0"/>
              <a:t>Comme nous en avons discuté, les interventions de changement des normes  fonctionnent dans la complexité. Il y a des éléments supplémentaires à suivre ou à contrôler.</a:t>
            </a:r>
          </a:p>
          <a:p>
            <a:pPr marL="0" lvl="0" indent="0" algn="l" rtl="0">
              <a:lnSpc>
                <a:spcPct val="117999"/>
              </a:lnSpc>
              <a:spcBef>
                <a:spcPts val="0"/>
              </a:spcBef>
              <a:spcAft>
                <a:spcPts val="0"/>
              </a:spcAft>
              <a:buSzPts val="1400"/>
              <a:buNone/>
            </a:pPr>
            <a:endParaRPr lang="fr-FR" b="0" dirty="0"/>
          </a:p>
          <a:p>
            <a:pPr marL="0" lvl="0" indent="0" algn="l" rtl="0">
              <a:lnSpc>
                <a:spcPct val="117999"/>
              </a:lnSpc>
              <a:spcBef>
                <a:spcPts val="0"/>
              </a:spcBef>
              <a:spcAft>
                <a:spcPts val="0"/>
              </a:spcAft>
              <a:buSzPts val="1400"/>
              <a:buNone/>
            </a:pPr>
            <a:r>
              <a:rPr lang="fr-FR" b="0" dirty="0"/>
              <a:t>[Lisez les points clés de la diapositive].</a:t>
            </a:r>
          </a:p>
          <a:p>
            <a:pPr marL="0" lvl="0" indent="0" algn="l" rtl="0">
              <a:lnSpc>
                <a:spcPct val="117999"/>
              </a:lnSpc>
              <a:spcBef>
                <a:spcPts val="0"/>
              </a:spcBef>
              <a:spcAft>
                <a:spcPts val="0"/>
              </a:spcAft>
              <a:buSzPts val="1400"/>
              <a:buNone/>
            </a:pPr>
            <a:endParaRPr lang="fr-FR" b="0" dirty="0"/>
          </a:p>
          <a:p>
            <a:pPr marL="0" lvl="0" indent="0" algn="l" rtl="0">
              <a:lnSpc>
                <a:spcPct val="117999"/>
              </a:lnSpc>
              <a:spcBef>
                <a:spcPts val="0"/>
              </a:spcBef>
              <a:spcAft>
                <a:spcPts val="0"/>
              </a:spcAft>
              <a:buSzPts val="1400"/>
              <a:buNone/>
            </a:pPr>
            <a:r>
              <a:rPr lang="fr-FR" b="0" dirty="0"/>
              <a:t>L'une des lacunes importantes de l'évaluation des interventions de changement des normes  est que les normes ne sont pas souvent identifiées au début des projets, elles sont plutôt supposées.</a:t>
            </a:r>
          </a:p>
          <a:p>
            <a:pPr marL="0" lvl="0" indent="0" algn="l" rtl="0">
              <a:lnSpc>
                <a:spcPct val="117999"/>
              </a:lnSpc>
              <a:spcBef>
                <a:spcPts val="0"/>
              </a:spcBef>
              <a:spcAft>
                <a:spcPts val="0"/>
              </a:spcAft>
              <a:buSzPts val="1400"/>
              <a:buNone/>
            </a:pPr>
            <a:endParaRPr lang="fr-FR" b="0" dirty="0"/>
          </a:p>
          <a:p>
            <a:pPr marL="0" lvl="0" indent="0" algn="l" rtl="0">
              <a:lnSpc>
                <a:spcPct val="117999"/>
              </a:lnSpc>
              <a:spcBef>
                <a:spcPts val="0"/>
              </a:spcBef>
              <a:spcAft>
                <a:spcPts val="0"/>
              </a:spcAft>
              <a:buSzPts val="1400"/>
              <a:buNone/>
            </a:pPr>
            <a:r>
              <a:rPr lang="fr-FR" b="0" dirty="0"/>
              <a:t>[Lisez les points clés de la diapositive.]</a:t>
            </a:r>
          </a:p>
          <a:p>
            <a:pPr marL="0" lvl="0" indent="0" algn="l" rtl="0">
              <a:lnSpc>
                <a:spcPct val="117999"/>
              </a:lnSpc>
              <a:spcBef>
                <a:spcPts val="0"/>
              </a:spcBef>
              <a:spcAft>
                <a:spcPts val="0"/>
              </a:spcAft>
              <a:buSzPts val="1400"/>
              <a:buNone/>
            </a:pPr>
            <a:endParaRPr lang="fr-FR" b="0" dirty="0"/>
          </a:p>
          <a:p>
            <a:pPr marL="0" lvl="0" indent="0" algn="l" rtl="0">
              <a:lnSpc>
                <a:spcPct val="117999"/>
              </a:lnSpc>
              <a:spcBef>
                <a:spcPts val="0"/>
              </a:spcBef>
              <a:spcAft>
                <a:spcPts val="0"/>
              </a:spcAft>
              <a:buSzPts val="1400"/>
              <a:buNone/>
            </a:pPr>
            <a:r>
              <a:rPr lang="fr-FR" b="0" dirty="0"/>
              <a:t>De plus, alors que les activités peuvent être conçues pour faire évoluer les normes, elles ne sont pas formulées comme telles et sont donc perdues ou oubliées au moment de l'évaluation.</a:t>
            </a:r>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71555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Parlons de l'influence des environnements complexes.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Que vous apprend cette bande dessinée sur la conception, la mise en œuvre et l'évaluation des projets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800" dirty="0">
                <a:effectLst/>
                <a:latin typeface="Times New Roman" panose="02020603050405020304" pitchFamily="18" charset="0"/>
                <a:ea typeface="Times New Roman" panose="02020603050405020304" pitchFamily="18" charset="0"/>
              </a:rPr>
              <a:t>Conception et objectifs bien articulés (groupe 1).</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800" dirty="0">
                <a:effectLst/>
                <a:latin typeface="Times New Roman" panose="02020603050405020304" pitchFamily="18" charset="0"/>
                <a:ea typeface="Times New Roman" panose="02020603050405020304" pitchFamily="18" charset="0"/>
              </a:rPr>
              <a:t>Des changements dans l'environnement qui influencent les plans originaux (panneaux 2, 3, 4, 5).</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Lorsque le moment de l'évaluation de fin de parcours arrive, .... (Panel 6).</a:t>
            </a:r>
            <a:endParaRPr dirty="0"/>
          </a:p>
        </p:txBody>
      </p:sp>
      <p:sp>
        <p:nvSpPr>
          <p:cNvPr id="336" name="Google Shape;336;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2300"/>
              <a:buFont typeface="PT Sans"/>
              <a:buNone/>
            </a:pPr>
            <a:fld id="{00000000-1234-1234-1234-123412341234}" type="slidenum">
              <a:rPr lang="en-US" sz="2300" b="0" i="0" u="none" strike="noStrike" cap="none">
                <a:solidFill>
                  <a:srgbClr val="A6A7AC"/>
                </a:solidFill>
                <a:latin typeface="PT Sans"/>
                <a:ea typeface="PT Sans"/>
                <a:cs typeface="PT Sans"/>
                <a:sym typeface="PT Sans"/>
              </a:rPr>
              <a:t>17</a:t>
            </a:fld>
            <a:endParaRPr sz="2300" b="0" i="0" u="none" strike="noStrike" cap="none" dirty="0">
              <a:solidFill>
                <a:srgbClr val="A6A7AC"/>
              </a:solidFill>
              <a:latin typeface="PT Sans"/>
              <a:ea typeface="PT Sans"/>
              <a:cs typeface="PT Sans"/>
              <a:sym typeface="PT Sans"/>
            </a:endParaRPr>
          </a:p>
        </p:txBody>
      </p:sp>
    </p:spTree>
    <p:extLst>
      <p:ext uri="{BB962C8B-B14F-4D97-AF65-F5344CB8AC3E}">
        <p14:creationId xmlns:p14="http://schemas.microsoft.com/office/powerpoint/2010/main" val="2729936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Le mode de fonctionnement des systèmes complexes nous donne quelques indices sur ce à quoi il faut s'attendre :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Calibri" panose="020F0502020204030204" pitchFamily="34" charset="0"/>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D'abord, attendez-vous à l'inattendu !</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Au fur et à mesure que les différents éléments du système interagissent, certains ou certaines parties du système peuvent évoluer plus rapidement que d'autres, et des résultats inattendus se présenteront. Adaptez votre approche pour en tenir compte et soyez attentif au contexte local.</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Un suivi fréquent aide les responsables de la mise en œuvre à suivre les événements à mesure qu'ils se déroulent et à y réagir. </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Le suivi fournit des informations en temps réel qui permettent non seulement de suivre, mais aussi de réagir, notamment en ajustant les stratégies, afin de garantir que l'INS continue à progresser vers ses objectifs finaux. </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80010"/>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80010"/>
            <a:r>
              <a:rPr lang="fr-FR" sz="1800" b="1" dirty="0">
                <a:effectLst/>
                <a:latin typeface="Times New Roman" panose="02020603050405020304" pitchFamily="18" charset="0"/>
                <a:ea typeface="Times New Roman" panose="02020603050405020304" pitchFamily="18" charset="0"/>
              </a:rPr>
              <a:t>Exemple </a:t>
            </a:r>
            <a:r>
              <a:rPr lang="fr-FR" sz="1800" dirty="0">
                <a:effectLst/>
                <a:latin typeface="Times New Roman" panose="02020603050405020304" pitchFamily="18" charset="0"/>
                <a:ea typeface="Times New Roman" panose="02020603050405020304" pitchFamily="18" charset="0"/>
              </a:rPr>
              <a:t>: Nous savons qu'il faut s'attendre à certaines réactions de la part des communautés, comme par exemple une réaction sociale de la part des communautés lorsque les hommes assument une plus grande partie des tâches ménagères. Mais la forme sous laquelle ces réactions se manifesteront n'est pas toujours prévisible. Alors que les parents d'un homme peuvent protester contre ceux qui promeuvent de nouvelles idées et dire qu'il est "non viril" d'aider sa femme, il peut y avoir d'autres réactions, comme ses collègues de travail qui lui disent que c'est une chose positive. Ces points de vue contradictoires aident les programmeurs à faire avancer les discussions sur les normes. Si vous n'observez pas activement les réactions des communautés, vous n'identifierez probablement jamais de nouvelles opportunités pour faire avancer le projet d'interventions de changement de normes.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Cela vaut également pour l'adaptation des interventions de changement des normes. S'il est possible d'impliquer de nouveaux alliés, tels que les enseignants, dans le travail de changement des normes, de petites adaptations peuvent rendre le projet plus efficace. Un projet pourrait commencer par travailler dans les écoles pour obtenir le soutien des dirigeants, puis passer au travail avec les parents.</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Au fur et à mesure que les activités du projet s'approfondissent dans les communautés, l'environnement complexe peut changer avec le temps, et une nouvelle série d'activités peut être possible, par exemple, réunir les parents, les enseignants et les étudiants.</a:t>
            </a:r>
            <a:endParaRPr dirty="0"/>
          </a:p>
        </p:txBody>
      </p:sp>
      <p:sp>
        <p:nvSpPr>
          <p:cNvPr id="343" name="Google Shape;343;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Gill Sans"/>
                <a:ea typeface="Gill Sans"/>
                <a:cs typeface="Gill Sans"/>
                <a:sym typeface="Gill Sans"/>
              </a:rPr>
              <a:t>18</a:t>
            </a:fld>
            <a:endParaRPr sz="1200" b="0" i="0" u="none" strike="noStrike" cap="none" dirty="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615860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Ces dernières années, le S&amp;E a évolué vers le MEL.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Il est extrêmement important de se concentrer sur l'apprentissage lorsque l'on travaille dans des environnements complexes, en recherchant activement les changements dans l'environnement qui influencent la mise en œuvre.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Cela rend également l'apprentissage important lorsque l'on travaille dans l'espace normatif, notamment en ce qui concerne la façon dont les communautés reçoivent et réagissent à la mise en œuvre des interventions de changement des normes.</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[Lire la diapositive.]</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306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fr-FR" sz="1800" b="1" noProof="0" dirty="0">
                <a:effectLst/>
                <a:latin typeface="Times New Roman" panose="02020603050405020304" pitchFamily="18" charset="0"/>
                <a:ea typeface="Times New Roman" panose="02020603050405020304" pitchFamily="18" charset="0"/>
              </a:rPr>
              <a:t>REMARQUE POUR LE FACILITATEUR </a:t>
            </a:r>
            <a:r>
              <a:rPr lang="fr-FR" sz="1800" b="0" noProof="0" dirty="0">
                <a:effectLst/>
                <a:latin typeface="Times New Roman" panose="02020603050405020304" pitchFamily="18" charset="0"/>
                <a:ea typeface="Times New Roman" panose="02020603050405020304" pitchFamily="18" charset="0"/>
              </a:rPr>
              <a:t>: Il s'agit des objectifs de la formation sur les normes sociales, qui comprend plusieurs modules. Ne l'utilisez comme diapositive de départ que si vous présentez les cinq modules ou si </a:t>
            </a:r>
            <a:r>
              <a:rPr lang="fr-FR" sz="1800" noProof="0" dirty="0">
                <a:effectLst/>
                <a:latin typeface="Times New Roman" panose="02020603050405020304" pitchFamily="18" charset="0"/>
                <a:ea typeface="Times New Roman" panose="02020603050405020304" pitchFamily="18" charset="0"/>
              </a:rPr>
              <a:t>vous voulez situer ce module dans le cadre plus large du programme. </a:t>
            </a:r>
          </a:p>
          <a:p>
            <a:pPr marL="80010"/>
            <a:r>
              <a:rPr lang="fr-FR" sz="1800" noProof="0" dirty="0">
                <a:effectLst/>
                <a:latin typeface="Times New Roman" panose="02020603050405020304" pitchFamily="18" charset="0"/>
                <a:ea typeface="Times New Roman" panose="02020603050405020304" pitchFamily="18" charset="0"/>
              </a:rPr>
              <a:t> </a:t>
            </a:r>
          </a:p>
          <a:p>
            <a:pPr marL="80010"/>
            <a:r>
              <a:rPr lang="fr-FR" sz="1800" b="1" noProof="0" dirty="0">
                <a:effectLst/>
                <a:latin typeface="Times New Roman" panose="02020603050405020304" pitchFamily="18" charset="0"/>
                <a:ea typeface="Times New Roman" panose="02020603050405020304" pitchFamily="18" charset="0"/>
              </a:rPr>
              <a:t>REMARQUE POUR LE PRÉSENTATEUR:</a:t>
            </a:r>
            <a:r>
              <a:rPr lang="fr-FR" sz="1800" noProof="0" dirty="0">
                <a:effectLst/>
                <a:latin typeface="Times New Roman" panose="02020603050405020304" pitchFamily="18" charset="0"/>
                <a:ea typeface="Times New Roman" panose="02020603050405020304" pitchFamily="18" charset="0"/>
              </a:rPr>
              <a:t> Lire le contenu des diapositives.</a:t>
            </a:r>
          </a:p>
        </p:txBody>
      </p:sp>
    </p:spTree>
    <p:extLst>
      <p:ext uri="{BB962C8B-B14F-4D97-AF65-F5344CB8AC3E}">
        <p14:creationId xmlns:p14="http://schemas.microsoft.com/office/powerpoint/2010/main" val="4135800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Ces dernières années, le S&amp;E a évolué vers le MEL.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Il est extrêmement important de se concentrer sur l'apprentissage lorsque l'on travaille dans des environnements complexes, en recherchant activement les changements dans l'environnement qui influencent la mise en œuvre.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Cela rend également l'apprentissage important lorsque l'on travaille dans l'espace normatif, notamment en ce qui concerne la façon dont les communautés reçoivent et réagissent à la mise en œuvre des interventions de changement des normes.</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[Lire la diapositive.]</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9457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5" name="Google Shape;365;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fr-FR" sz="1800" b="1" dirty="0">
                <a:effectLst/>
                <a:latin typeface="Times New Roman" panose="02020603050405020304" pitchFamily="18" charset="0"/>
                <a:ea typeface="Times New Roman" panose="02020603050405020304" pitchFamily="18" charset="0"/>
              </a:rPr>
              <a:t>REMARQUE POUR LE PRÉSENTATEUR: </a:t>
            </a:r>
            <a:r>
              <a:rPr lang="fr-FR" sz="1800" dirty="0">
                <a:effectLst/>
                <a:latin typeface="Times New Roman" panose="02020603050405020304" pitchFamily="18" charset="0"/>
                <a:ea typeface="Times New Roman" panose="02020603050405020304" pitchFamily="18" charset="0"/>
              </a:rPr>
              <a:t>Le suivi des projets ne se limite pas au suivi des activités.</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80010"/>
            <a:r>
              <a:rPr lang="fr-FR" sz="1800" i="1" dirty="0">
                <a:effectLst/>
                <a:latin typeface="Times New Roman" panose="02020603050405020304" pitchFamily="18" charset="0"/>
                <a:ea typeface="Times New Roman" panose="02020603050405020304" pitchFamily="18" charset="0"/>
              </a:rPr>
              <a:t>Facultatif </a:t>
            </a:r>
            <a:r>
              <a:rPr lang="fr-FR" sz="1800" dirty="0">
                <a:effectLst/>
                <a:latin typeface="Times New Roman" panose="02020603050405020304" pitchFamily="18" charset="0"/>
                <a:ea typeface="Times New Roman" panose="02020603050405020304" pitchFamily="18" charset="0"/>
              </a:rPr>
              <a:t>: Demandez aux participants ce qui leur vient à l'esprit lorsqu'ils pensent au suivi d'un projet. Leurs réponses peuvent être des mots simples ou des concepts</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1608540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FACILITATEUR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Cette diapositive est animée - montrez le titre et demandez au groupe : « A votre avis, qu'est-ce que l'accent mis sur le suivi de l'évolution des normes permet aux programmes de saisir »? Après quelques discussions entre les participants, animez les points à l'écran un par un pour les partager avec le groupe. À la fin, après avoir partagé les points, vous pouvez faire participer à nouveau le groupe en lui demandant : « Dans vos propres expériences de projet, lesquels de ces points sont généralement suivis dans les systèmes de suivi de projet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REMARQUE POUR LE PRÉSENTATEUR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Tout d'abord, le suivi permet aux programmes de savoir comment les activités du programme sont mises en œuvre, si elles se déroulent comme prévu, quels problèmes se sont posés et comment ils ont été traités. Étant donné l'objectif des interventions de changement des normes de catalyser les changements sociaux dans les communautés et les systèmes sociaux plus larges, le suivi des interventions de changement des normes va au-delà de la première question. Pour le suivi des normes à un niveau élevé, il faut rechercher les signes de changements de normes, les signes de changements dans le soutien social (ou les réactions négatives), et la façon dont cela a un impact sur les programmes, leurs participants et leurs acteurs.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RÉFÉRENCE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Mercy Corps, </a:t>
            </a:r>
            <a:r>
              <a:rPr lang="fr-FR" sz="1800" i="1" dirty="0">
                <a:effectLst/>
                <a:latin typeface="Times New Roman" panose="02020603050405020304" pitchFamily="18" charset="0"/>
                <a:ea typeface="Times New Roman" panose="02020603050405020304" pitchFamily="18" charset="0"/>
              </a:rPr>
              <a:t>Managing Complexity : Adaptive Management at Mercy Corps</a:t>
            </a:r>
            <a:r>
              <a:rPr lang="fr-FR" sz="1800" dirty="0">
                <a:effectLst/>
                <a:latin typeface="Times New Roman" panose="02020603050405020304" pitchFamily="18" charset="0"/>
                <a:ea typeface="Times New Roman" panose="02020603050405020304" pitchFamily="18" charset="0"/>
              </a:rPr>
              <a:t>, 2020, https://www.mercycorps.org/sites/default/files/2020-01/Adaptive%20management%20paper_external.pdf.</a:t>
            </a:r>
            <a:endParaRPr dirty="0"/>
          </a:p>
        </p:txBody>
      </p:sp>
    </p:spTree>
    <p:extLst>
      <p:ext uri="{BB962C8B-B14F-4D97-AF65-F5344CB8AC3E}">
        <p14:creationId xmlns:p14="http://schemas.microsoft.com/office/powerpoint/2010/main" val="2221636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4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fr-FR" sz="1800" b="1" dirty="0">
                <a:effectLst/>
                <a:latin typeface="Times New Roman" panose="02020603050405020304" pitchFamily="18" charset="0"/>
                <a:ea typeface="Times New Roman" panose="02020603050405020304" pitchFamily="18" charset="0"/>
              </a:rPr>
              <a:t>REMARQUE POUR LE PRÉSENTATEUR : </a:t>
            </a:r>
            <a:endParaRPr lang="en-US" sz="1800" dirty="0">
              <a:effectLst/>
              <a:latin typeface="Times New Roman" panose="02020603050405020304" pitchFamily="18" charset="0"/>
              <a:ea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Nous fournissons ici un cadre pour le suivi des normes dans les programmes, appelé signes de changement de normes.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La première est le changement perçu dans la prévalence d'une norme ou lorsqu'il n'est plus courant (typique) de faire quelque chose. Ainsi, si les gens commencent à croire qu'il est devenu courant de ne pas suivre la norme, ce changement peut indiquer que la norme est en train de changer.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La seconde est la perception d'un changement dans le soutien social (ou le retour de bâton) pour un comportement hors norme et par qui. Les changements dans ces perceptions d'approbation ou de désapprobation peuvent indiquer qu'une norme est en train de changer.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Et enfin, le désaccord sur une norme. Les normes sociales sont des croyances partagées sur les comportements qui sont communs et appropriés au sein d'un groupe. Si les croyances des individus commencent à différer les unes des autres au point qu'il n'y a plus de consensus autour d'une norme, cela peut indiquer qu'une norme est en train de changer.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80010"/>
            <a:r>
              <a:rPr lang="fr-FR" sz="1800" b="1" dirty="0">
                <a:effectLst/>
                <a:latin typeface="Times New Roman" panose="02020603050405020304" pitchFamily="18" charset="0"/>
                <a:ea typeface="Times New Roman" panose="02020603050405020304" pitchFamily="18" charset="0"/>
              </a:rPr>
              <a:t>RÉFÉRENCE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The Learning Collaborative to Advance Normative Change, Approaches &amp; Insights for Monitoring of Shifts in Social Norms (Washington, DC : Institute for Reproductive Health, Georgetown University, 2020).</a:t>
            </a:r>
            <a:endParaRPr dirty="0"/>
          </a:p>
        </p:txBody>
      </p:sp>
    </p:spTree>
    <p:extLst>
      <p:ext uri="{BB962C8B-B14F-4D97-AF65-F5344CB8AC3E}">
        <p14:creationId xmlns:p14="http://schemas.microsoft.com/office/powerpoint/2010/main" val="2895809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4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Pour ce même cadre, présentant les premiers signes de changement de norme, nous donnons quelques exemples de questions.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première est le changement perçu dans la prévalence d'une norme ou le moment où il n'est plus courant (typique) de faire quelque chose. Ainsi, par exemple, pour le mariage des enfants, une question type pourrait être la suivante : Pensez-vous que la plupart des filles [population concernée par l'intervention] de votre communauté se marient avant l'âge de 15 ans ? Cela a-t-il changé au fil du temps ? Pourquoi/pourquoi pas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seconde est le changement perçu dans le soutien social (ou le retour de bâton) pour un comportement hors norme et par qui. Dans cet exemple, une question pourrait être posée : Parlerait-on négativement des filles dans votre communauté si elles ne se mariaient pas avant l'âge de 15 ans ? Par qui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Et enfin, un signe de changement est qu'il n'y a plus de consensus autour d'une norme. Dans cet exemple, une question type pourrait être la suivante : Les gens sont-ils en désaccord sur le fait que la plupart des filles se marient avant l'âge de 15 ans ou sur le fait que les filles subiraient une réaction sociale négative si elles retardaient leur mariage jusqu'à l'âge de 15 ans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RÉFÉRENCE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The Learning Collaborative to Advance Normative Change, Approaches &amp; Insights for Monitoring of Shifts in Social Norms (Washington, DC : Institute for Reproductive Health, Georgetown University, 2020).</a:t>
            </a:r>
            <a:endParaRPr dirty="0"/>
          </a:p>
        </p:txBody>
      </p:sp>
    </p:spTree>
    <p:extLst>
      <p:ext uri="{BB962C8B-B14F-4D97-AF65-F5344CB8AC3E}">
        <p14:creationId xmlns:p14="http://schemas.microsoft.com/office/powerpoint/2010/main" val="4236648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0" name="Google Shape;410;p4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r>
              <a:rPr lang="fr-FR" sz="1800" dirty="0">
                <a:effectLst/>
                <a:latin typeface="Times New Roman" panose="02020603050405020304" pitchFamily="18" charset="0"/>
                <a:ea typeface="Times New Roman" panose="02020603050405020304" pitchFamily="18" charset="0"/>
              </a:rPr>
              <a:t> L’évolution des normes est un processus qui prend du temps. Comme il est peu probable de voir une transformation complète des normes dans le cadre d'un projet à court terme, il est utile de concevoir des systèmes de suivi pour mieux comprendre le processus de changement. Comparées aux données quantitatives, les données qualitatives fournissent un aperçu plus nuancé de la manière dont les normes changent, des points de friction et de ce qui fonctionne bien. Les indicateurs et systèmes quantitatifs ainsi que les données qualitatives peuvent fournir des informations utiles pour le suivi de l'évolution des normes.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62086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6" name="Google Shape;416;p4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fr-FR" sz="1800" b="1" dirty="0">
                <a:effectLst/>
                <a:latin typeface="Times New Roman" panose="02020603050405020304" pitchFamily="18" charset="0"/>
                <a:ea typeface="Times New Roman" panose="02020603050405020304" pitchFamily="18" charset="0"/>
              </a:rPr>
              <a:t>REMARQUE POUR LE PRÉSENTATEUR : </a:t>
            </a:r>
            <a:r>
              <a:rPr lang="fr-FR" sz="1800" dirty="0">
                <a:effectLst/>
                <a:latin typeface="Times New Roman" panose="02020603050405020304" pitchFamily="18" charset="0"/>
                <a:ea typeface="Times New Roman" panose="02020603050405020304" pitchFamily="18" charset="0"/>
              </a:rPr>
              <a:t>Lire la diapositive. </a:t>
            </a:r>
            <a:endParaRPr sz="16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808662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3" name="Google Shape;423;p4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endParaRPr sz="16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581388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p4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diffusion organisée est un processus qui permet de comprendre comment une innovation (en idée ou en pratique) se répand largement au sein d'un groupe de personnes. La diffusion est utilisée pour comprendre comment les changements se propagent dans la population - au-delà de ceux qui participent directement à un nombre suffisant d'autres personnes pour provoquer un changement généralisé au niveau collectif. Les projets peuvent avoir des stratégies de diffusion planifiées, et la diffusion se produit également en dehors des résultats du projet et de manière imprévisible, en particulier pour le changement social.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Par conséquent, la diffusion des changements de normes est complexe et difficile à suivre par le biais du suivi de routine des programmes. </a:t>
            </a:r>
            <a:r>
              <a:rPr lang="fr-FR" sz="1800" dirty="0">
                <a:effectLst/>
                <a:latin typeface="Times New Roman" panose="02020603050405020304" pitchFamily="18" charset="0"/>
                <a:ea typeface="Times New Roman" panose="02020603050405020304" pitchFamily="18" charset="0"/>
              </a:rPr>
              <a:t>Les programmes dont la stratégie de diffusion est organisée peuvent toutefois suivre certaines des façons dont ils s'attendent à ce que ces changements se déroulent, ce qui peut aider les équipes à comprendre l'évolution des normes au fil du temps lorsque cela est combiné à une recherche d'évaluation.</a:t>
            </a:r>
            <a:endParaRPr dirty="0"/>
          </a:p>
        </p:txBody>
      </p:sp>
    </p:spTree>
    <p:extLst>
      <p:ext uri="{BB962C8B-B14F-4D97-AF65-F5344CB8AC3E}">
        <p14:creationId xmlns:p14="http://schemas.microsoft.com/office/powerpoint/2010/main" val="1060221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6" name="Google Shape;436;p4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En fonction de l'état d'avancement de votre programme, vous pouvez vous lancer dans l'intégration d'indicateurs pour suivre l'évolution des normes de différentes manières, en considérant ce qui est possible pour vous. Nous vous suggérons de le faire comme suit :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Évaluez la manière dont vous saisissez actuellement les changements de normes, si tant est que vous le fassiez.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Considérez où vous en êtes dans la mise en œuvre de votre programme (conception, mi-mise en œuvre, presque terminé) et ce qu'il est possible d'ajuster et d'apprendre.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Développez des indicateurs qui reflètent le modèle logique/la théorie du changement de votre programme existant afin d'aider à saisir les changements de normes.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Intégrez les indicateurs dans le plan MEL de votre programme. Réfléchissez au type d'indicateur et aux changements de normes que vous cherchez à surveiller. </a:t>
            </a: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Réfléchissez aux meilleures méthodes pour votre programme afin de collecter des informations sur chaque indicateur et établissez un plan.</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17999"/>
              </a:lnSpc>
              <a:spcBef>
                <a:spcPts val="800"/>
              </a:spcBef>
              <a:spcAft>
                <a:spcPts val="0"/>
              </a:spcAft>
              <a:buSzPts val="1400"/>
              <a:buNone/>
            </a:pPr>
            <a:endParaRPr lang="en-US" sz="1800" b="1"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a:t>
            </a:r>
            <a:r>
              <a:rPr lang="en-US" sz="1800" dirty="0">
                <a:latin typeface="Gill Sans"/>
                <a:ea typeface="Gill Sans"/>
                <a:cs typeface="Gill Sans"/>
                <a:sym typeface="Gill Sans"/>
              </a:rPr>
              <a:t> </a:t>
            </a:r>
            <a:endParaRPr dirty="0"/>
          </a:p>
          <a:p>
            <a:pPr marL="0" marR="0" lvl="0" indent="0" algn="l" rtl="0">
              <a:lnSpc>
                <a:spcPct val="117999"/>
              </a:lnSpc>
              <a:spcBef>
                <a:spcPts val="800"/>
              </a:spcBef>
              <a:spcAft>
                <a:spcPts val="800"/>
              </a:spcAft>
              <a:buSzPts val="1400"/>
              <a:buNone/>
            </a:pPr>
            <a:r>
              <a:rPr lang="en-US" sz="1800" b="0" i="0" u="none" strike="noStrike" cap="none" dirty="0">
                <a:solidFill>
                  <a:srgbClr val="000000"/>
                </a:solidFill>
                <a:latin typeface="Helvetica Neue Light"/>
                <a:ea typeface="Helvetica Neue Light"/>
                <a:cs typeface="Helvetica Neue Light"/>
                <a:sym typeface="Helvetica Neue Light"/>
              </a:rPr>
              <a:t>The Learning Collaborative to Advance Normative Change and Breakthrough ACTION, </a:t>
            </a:r>
            <a:r>
              <a:rPr lang="en-US" sz="1800" i="1" dirty="0"/>
              <a:t>Getting Practical Integrating Social Norms into Social and Behavior Change Programs</a:t>
            </a:r>
            <a:r>
              <a:rPr lang="en-US" sz="1800" dirty="0"/>
              <a:t>, 2021, </a:t>
            </a:r>
            <a:r>
              <a:rPr lang="en-US" sz="1800" dirty="0">
                <a:latin typeface="Gill Sans"/>
                <a:ea typeface="Gill Sans"/>
                <a:cs typeface="Gill Sans"/>
                <a:sym typeface="Gill Sans"/>
              </a:rPr>
              <a:t>https://www.alignplatform.org/sites/default/files/2021-01/getting_practical_tool_january_2021_english.pdf.</a:t>
            </a:r>
            <a:endParaRPr dirty="0"/>
          </a:p>
        </p:txBody>
      </p:sp>
    </p:spTree>
    <p:extLst>
      <p:ext uri="{BB962C8B-B14F-4D97-AF65-F5344CB8AC3E}">
        <p14:creationId xmlns:p14="http://schemas.microsoft.com/office/powerpoint/2010/main" val="201078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fr-FR" sz="1800" b="1" noProof="0" dirty="0">
                <a:effectLst/>
                <a:latin typeface="Times New Roman" panose="02020603050405020304" pitchFamily="18" charset="0"/>
                <a:ea typeface="Times New Roman" panose="02020603050405020304" pitchFamily="18" charset="0"/>
              </a:rPr>
              <a:t>REMARQUE POUR LE FACILITATEUR : </a:t>
            </a:r>
            <a:r>
              <a:rPr lang="fr-FR" sz="1800" noProof="0" dirty="0">
                <a:effectLst/>
                <a:latin typeface="Times New Roman" panose="02020603050405020304" pitchFamily="18" charset="0"/>
                <a:ea typeface="Times New Roman" panose="02020603050405020304" pitchFamily="18" charset="0"/>
              </a:rPr>
              <a:t>N'utilisez cette diapositive comme point de départ que si vous présentez les cinq modules ou si vous souhaitez situer ce module dans le cadre d'un programme plus large. </a:t>
            </a:r>
          </a:p>
          <a:p>
            <a:pPr marL="80010"/>
            <a:r>
              <a:rPr lang="fr-FR" sz="1800" noProof="0" dirty="0">
                <a:effectLst/>
                <a:latin typeface="Times New Roman" panose="02020603050405020304" pitchFamily="18" charset="0"/>
                <a:ea typeface="Times New Roman" panose="02020603050405020304" pitchFamily="18" charset="0"/>
              </a:rPr>
              <a:t> </a:t>
            </a:r>
          </a:p>
          <a:p>
            <a:pPr marL="80010"/>
            <a:r>
              <a:rPr lang="fr-FR" sz="1800" b="1" noProof="0" dirty="0">
                <a:effectLst/>
                <a:latin typeface="Times New Roman" panose="02020603050405020304" pitchFamily="18" charset="0"/>
                <a:ea typeface="Times New Roman" panose="02020603050405020304" pitchFamily="18" charset="0"/>
              </a:rPr>
              <a:t>REMARQUE POUR LE PRÉSENTATEUR :</a:t>
            </a:r>
            <a:r>
              <a:rPr lang="fr-FR" sz="1800" noProof="0" dirty="0">
                <a:effectLst/>
                <a:latin typeface="Times New Roman" panose="02020603050405020304" pitchFamily="18" charset="0"/>
                <a:ea typeface="Times New Roman" panose="02020603050405020304" pitchFamily="18" charset="0"/>
              </a:rPr>
              <a:t> Cette formation fait partie d'un cours en cinq modules sur les interventions visant à faire évoluer les normes ; à titre d'information, lorsque nous parlons d'interventions visant à faire évoluer les normes,  nous voulons dire des interventions qui sont autonomes ou qui peuvent être des activités intégrées dans une intervention de CSC plus large. Les modules suivants couvrent l'introduction, l'évaluation, la conception, la mesure et la mise à l'échelle des interventions de changement des normes</a:t>
            </a:r>
            <a:r>
              <a:rPr lang="fr-FR" sz="1800" b="1" noProof="0" dirty="0">
                <a:effectLst/>
                <a:latin typeface="Times New Roman" panose="02020603050405020304" pitchFamily="18" charset="0"/>
                <a:ea typeface="Times New Roman" panose="02020603050405020304" pitchFamily="18" charset="0"/>
              </a:rPr>
              <a:t>. </a:t>
            </a:r>
            <a:endParaRPr lang="fr-FR" sz="1800" noProof="0" dirty="0"/>
          </a:p>
        </p:txBody>
      </p:sp>
      <p:sp>
        <p:nvSpPr>
          <p:cNvPr id="131" name="Google Shape;1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71252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FACILITATEUR : </a:t>
            </a:r>
            <a:r>
              <a:rPr lang="fr-FR" sz="1800" dirty="0">
                <a:effectLst/>
                <a:latin typeface="Times New Roman" panose="02020603050405020304" pitchFamily="18" charset="0"/>
                <a:ea typeface="Times New Roman" panose="02020603050405020304" pitchFamily="18" charset="0"/>
              </a:rPr>
              <a:t>Cette diapositive est facultative.</a:t>
            </a:r>
          </a:p>
          <a:p>
            <a:r>
              <a:rPr lang="fr-FR" sz="1800" dirty="0">
                <a:effectLst/>
                <a:latin typeface="Times New Roman" panose="02020603050405020304" pitchFamily="18" charset="0"/>
                <a:ea typeface="Times New Roman" panose="02020603050405020304" pitchFamily="18" charset="0"/>
              </a:rPr>
              <a:t> </a:t>
            </a:r>
          </a:p>
          <a:p>
            <a:r>
              <a:rPr lang="fr-FR" sz="1800" b="1" dirty="0">
                <a:effectLst/>
                <a:latin typeface="Times New Roman" panose="02020603050405020304" pitchFamily="18" charset="0"/>
                <a:ea typeface="Times New Roman" panose="02020603050405020304" pitchFamily="18" charset="0"/>
              </a:rPr>
              <a:t>REMARQUE POUR LE PRÉSENTATEUR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Voici un bel exemple de collecte d'informations à partir de réunions de réflexion sur l'apprentissage avec le personnel.  </a:t>
            </a:r>
          </a:p>
          <a:p>
            <a:r>
              <a:rPr lang="fr-FR" sz="1800" dirty="0">
                <a:effectLst/>
                <a:latin typeface="Times New Roman" panose="02020603050405020304" pitchFamily="18" charset="0"/>
                <a:ea typeface="Times New Roman" panose="02020603050405020304" pitchFamily="18" charset="0"/>
              </a:rPr>
              <a:t> </a:t>
            </a:r>
          </a:p>
          <a:p>
            <a:r>
              <a:rPr lang="fr-FR" sz="1800" u="sng" dirty="0">
                <a:effectLst/>
                <a:latin typeface="Times New Roman" panose="02020603050405020304" pitchFamily="18" charset="0"/>
                <a:ea typeface="Times New Roman" panose="02020603050405020304" pitchFamily="18" charset="0"/>
              </a:rPr>
              <a:t>La colonne de gauche </a:t>
            </a:r>
            <a:r>
              <a:rPr lang="fr-FR" sz="1800" dirty="0">
                <a:effectLst/>
                <a:latin typeface="Times New Roman" panose="02020603050405020304" pitchFamily="18" charset="0"/>
                <a:ea typeface="Times New Roman" panose="02020603050405020304" pitchFamily="18" charset="0"/>
              </a:rPr>
              <a:t>reflète les stratégies clés de l'approche Bien grandir !  </a:t>
            </a:r>
          </a:p>
          <a:p>
            <a:r>
              <a:rPr lang="fr-FR" sz="1800" dirty="0">
                <a:effectLst/>
                <a:latin typeface="Times New Roman" panose="02020603050405020304" pitchFamily="18" charset="0"/>
                <a:ea typeface="Times New Roman" panose="02020603050405020304" pitchFamily="18" charset="0"/>
              </a:rPr>
              <a:t> </a:t>
            </a:r>
          </a:p>
          <a:p>
            <a:r>
              <a:rPr lang="fr-FR" sz="1800" u="sng" dirty="0">
                <a:effectLst/>
                <a:latin typeface="Times New Roman" panose="02020603050405020304" pitchFamily="18" charset="0"/>
                <a:ea typeface="Times New Roman" panose="02020603050405020304" pitchFamily="18" charset="0"/>
              </a:rPr>
              <a:t>La ligne supérieure </a:t>
            </a:r>
            <a:r>
              <a:rPr lang="fr-FR" sz="1800" dirty="0">
                <a:effectLst/>
                <a:latin typeface="Times New Roman" panose="02020603050405020304" pitchFamily="18" charset="0"/>
                <a:ea typeface="Times New Roman" panose="02020603050405020304" pitchFamily="18" charset="0"/>
              </a:rPr>
              <a:t>guide les réflexions pour les différentes stratégies.  </a:t>
            </a:r>
          </a:p>
          <a:p>
            <a:r>
              <a:rPr lang="fr-FR" sz="1800" dirty="0">
                <a:effectLst/>
                <a:latin typeface="Times New Roman" panose="02020603050405020304" pitchFamily="18" charset="0"/>
                <a:ea typeface="Times New Roman" panose="02020603050405020304" pitchFamily="18" charset="0"/>
              </a:rPr>
              <a:t>Bien que ce soit la combinaison de stratégies qui fasse fonctionner l'approche, il est souvent plus pratique de réfléchir à la séparation des différentes stratégies, car leurs contextes peuvent être différents. Dans cet exemple, certaines activités sont mises en œuvre en milieu scolaire, d'autres dans des centres communautaires et de santé.</a:t>
            </a:r>
          </a:p>
          <a:p>
            <a:r>
              <a:rPr lang="fr-FR" sz="1800" dirty="0">
                <a:effectLst/>
                <a:latin typeface="Times New Roman" panose="02020603050405020304" pitchFamily="18" charset="0"/>
                <a:ea typeface="Times New Roman" panose="02020603050405020304" pitchFamily="18" charset="0"/>
              </a:rPr>
              <a:t>Voici un exemple de réflexion sur un problème de projet dans un domaine et de test d'une nouvelle façon de le mettre en œuvre</a:t>
            </a:r>
            <a:endParaRPr lang="fr-FR" dirty="0"/>
          </a:p>
        </p:txBody>
      </p:sp>
    </p:spTree>
    <p:extLst>
      <p:ext uri="{BB962C8B-B14F-4D97-AF65-F5344CB8AC3E}">
        <p14:creationId xmlns:p14="http://schemas.microsoft.com/office/powerpoint/2010/main" val="1175007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7" name="Google Shape;447;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Dans la section suivante, nous allons parler de l'application des programmes d'apprentissage. Les programmes d'apprentissage, par essence, sont un ensemble de questions directement liées au travail de projet auxquelles les praticiens cherchent à répondre au cours du travail. Répondant à ces questions, ils permettent aux projets de fonctionner plus efficacement. Les questions des programmes d'apprentissage ont tendance à se concentrer sur la compréhension du « comment » et du  « pourquoi » au-delà des résultats de base, afin que vous puissiez apprendre, vous adapter et être plus efficace dans votre travail.</a:t>
            </a:r>
            <a:endParaRPr dirty="0"/>
          </a:p>
        </p:txBody>
      </p:sp>
    </p:spTree>
    <p:extLst>
      <p:ext uri="{BB962C8B-B14F-4D97-AF65-F5344CB8AC3E}">
        <p14:creationId xmlns:p14="http://schemas.microsoft.com/office/powerpoint/2010/main" val="217508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7" name="Google Shape;457;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Passons à une autre approche d'apprentissage pendant la mise en œuvre : les études d'apprentissage.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Un programme d'apprentissage, c'est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Une série de questions générales.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Directement lié au travail.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Qui, lorsqu'on y répond, permet au projet de fonctionner plus efficacement.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Hiérarchiser les questions du court au long terme.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Questions d'apprentissage</a:t>
            </a:r>
            <a:r>
              <a:rPr lang="fr-FR" sz="1800" dirty="0">
                <a:effectLst/>
                <a:latin typeface="Times New Roman" panose="02020603050405020304" pitchFamily="18" charset="0"/>
                <a:ea typeface="Times New Roman" panose="02020603050405020304" pitchFamily="18" charset="0"/>
                <a:sym typeface="Wingdings" panose="05000000000000000000" pitchFamily="2" charset="2"/>
              </a:rPr>
              <a:t></a:t>
            </a:r>
            <a:r>
              <a:rPr lang="fr-FR" sz="1800" dirty="0">
                <a:effectLst/>
                <a:latin typeface="Times New Roman" panose="02020603050405020304" pitchFamily="18" charset="0"/>
                <a:ea typeface="Times New Roman" panose="02020603050405020304" pitchFamily="18" charset="0"/>
              </a:rPr>
              <a:t> Priorisé et souvent avec des « domaines thématiques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Activités d'apprentissage</a:t>
            </a:r>
            <a:r>
              <a:rPr lang="fr-FR" sz="1800" dirty="0">
                <a:effectLst/>
                <a:latin typeface="Times New Roman" panose="02020603050405020304" pitchFamily="18" charset="0"/>
                <a:ea typeface="Times New Roman" panose="02020603050405020304" pitchFamily="18" charset="0"/>
                <a:sym typeface="Wingdings" panose="05000000000000000000" pitchFamily="2" charset="2"/>
              </a:rPr>
              <a:t></a:t>
            </a:r>
            <a:r>
              <a:rPr lang="fr-FR" sz="1800" dirty="0">
                <a:effectLst/>
                <a:latin typeface="Times New Roman" panose="02020603050405020304" pitchFamily="18" charset="0"/>
                <a:ea typeface="Times New Roman" panose="02020603050405020304" pitchFamily="18" charset="0"/>
              </a:rPr>
              <a:t> Efforts tels que des études de suivi et d'évaluation rapides, de revues documentaires, une évaluation ciblée de la stratégie, des parties de données (pour donner un sens aux données), des sessions de réflexion sur l'apprentissage.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Produits d'apprentissage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fr-FR" sz="1800" dirty="0">
                <a:effectLst/>
                <a:latin typeface="Times New Roman" panose="02020603050405020304" pitchFamily="18" charset="0"/>
                <a:ea typeface="Times New Roman" panose="02020603050405020304" pitchFamily="18" charset="0"/>
              </a:rPr>
              <a:t> Souvent interprétatifs et adaptés à des questions spécifiques ; il peut s'agir de jeux de diapositives présentant des données de suivi et d'autres données de manière visuelle (visualisation des données) ; de rapports/de courts résumés, de webinaires pour partager les résultats et discuter.</a:t>
            </a:r>
            <a:endParaRPr dirty="0"/>
          </a:p>
        </p:txBody>
      </p:sp>
    </p:spTree>
    <p:extLst>
      <p:ext uri="{BB962C8B-B14F-4D97-AF65-F5344CB8AC3E}">
        <p14:creationId xmlns:p14="http://schemas.microsoft.com/office/powerpoint/2010/main" val="2402278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fr-FR" sz="1800" b="1" dirty="0">
                <a:effectLst/>
                <a:latin typeface="Times New Roman" panose="02020603050405020304" pitchFamily="18" charset="0"/>
                <a:ea typeface="Times New Roman" panose="02020603050405020304" pitchFamily="18" charset="0"/>
              </a:rPr>
              <a:t>REMARQUE POUR LE PRÉSENTATEUR :</a:t>
            </a: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sz="1800" b="0" dirty="0">
                <a:latin typeface="Gill Sans"/>
                <a:ea typeface="Gill Sans"/>
                <a:cs typeface="Gill Sans"/>
                <a:sym typeface="Gill Sans"/>
              </a:rPr>
              <a:t>Les programmes d'apprentissage peuvent aider à guider l'apprentissage sur une série de questions de mise en œuvre et d'ajustements nécessaires :La mise en œuvre de stratégies existantes ou nouvelles.</a:t>
            </a: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La facilité de mise en œuvre des stratégies.</a:t>
            </a: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Comment les bénéficiaires apprécient (ou non) la stratégie </a:t>
            </a:r>
            <a:r>
              <a:rPr lang="fr-FR" sz="1800" b="0" dirty="0">
                <a:effectLst/>
                <a:latin typeface="Times New Roman" panose="02020603050405020304" pitchFamily="18" charset="0"/>
                <a:ea typeface="Times New Roman" panose="02020603050405020304" pitchFamily="18" charset="0"/>
              </a:rPr>
              <a:t>des interventions de changement des normes.</a:t>
            </a: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Si les activités conduisent aux changements sociaux, comportementaux, structurels ou autres changements.</a:t>
            </a: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Les tests de stratégie peuvent être effectués à l'aide de courtes et rapides études. </a:t>
            </a: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Par exemple, dans le cadre d'une étude rapide au Bénin, nous voulions savoir comment les volontaires s'y prenaient pour faciliter les histoires et les jeux qui engageaient les groupes dans des activités de réflexion. Nous avons demandé au personnel de terrain de recueillir des informations auprès des travailleurs de première ligne (auto-évaluation par les volontaires-facilitateurs de leur capacité à faciliter les histoires et les jeux utilisés par les interventions de changement de normes pour engager les groupes dans des activités de réflexion) lors de leurs visites de supervision. </a:t>
            </a: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Dans une autre étude rapide au Bénin, nous voulions tester une stratégie de projet consistant à utiliser des appels radio pour discuter des rôles des femmes et des hommes dans la planification de leur famille. Nous avons demandé aux superviseurs de terrain d'écouter les émissions de radio hebdomadaires pendant trois mois afin de surveiller les questions et les réponses ainsi que le ton des intervenants (pour savoir si les femmes et les hommes participaient de manière égale et pour évaluer si les intervenants évoluaient vers l'égalité des genres ou non). </a:t>
            </a:r>
            <a:endParaRPr b="0" dirty="0"/>
          </a:p>
        </p:txBody>
      </p:sp>
    </p:spTree>
    <p:extLst>
      <p:ext uri="{BB962C8B-B14F-4D97-AF65-F5344CB8AC3E}">
        <p14:creationId xmlns:p14="http://schemas.microsoft.com/office/powerpoint/2010/main" val="439152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0" name="Google Shape;470;p4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800"/>
              </a:spcBef>
              <a:spcAft>
                <a:spcPts val="0"/>
              </a:spcAft>
              <a:buSzPts val="1400"/>
              <a:buNone/>
            </a:pPr>
            <a:r>
              <a:rPr lang="fr-FR" sz="1800" b="1" dirty="0">
                <a:latin typeface="Gill Sans"/>
                <a:ea typeface="Gill Sans"/>
                <a:cs typeface="Gill Sans"/>
                <a:sym typeface="Gill Sans"/>
              </a:rPr>
              <a:t>REMARQUE POUR LE FACILITATEUR : </a:t>
            </a:r>
            <a:r>
              <a:rPr lang="fr-FR" sz="1800" b="0" dirty="0">
                <a:latin typeface="Gill Sans"/>
                <a:ea typeface="Gill Sans"/>
                <a:cs typeface="Gill Sans"/>
                <a:sym typeface="Gill Sans"/>
              </a:rPr>
              <a:t>Cet exercice vise à discuter de l'utilisation des agendas d'apprentissage et des études rapides dans les expériences passées des participants.</a:t>
            </a:r>
          </a:p>
          <a:p>
            <a:pPr marL="0" marR="0" lvl="0" indent="0" algn="l" rtl="0">
              <a:lnSpc>
                <a:spcPct val="117999"/>
              </a:lnSpc>
              <a:spcBef>
                <a:spcPts val="80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Processus</a:t>
            </a: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Organisez les participants en petits groupes de quatre pour réfléchir et discuter des deux questions de la diapositive.</a:t>
            </a:r>
          </a:p>
          <a:p>
            <a:pPr marL="0" marR="0" lvl="0" indent="0" algn="l" rtl="0">
              <a:lnSpc>
                <a:spcPct val="117999"/>
              </a:lnSpc>
              <a:spcBef>
                <a:spcPts val="80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Invitez des volontaires à partager les réponses en séance plénière.</a:t>
            </a:r>
          </a:p>
          <a:p>
            <a:pPr marL="0" marR="0" lvl="0" indent="0" algn="l" rtl="0">
              <a:lnSpc>
                <a:spcPct val="117999"/>
              </a:lnSpc>
              <a:spcBef>
                <a:spcPts val="80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Discussion et clôture</a:t>
            </a: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Les programmes d'apprentissage peuvent aider à cibler les ressources du projet utilisées pour mieux comprendre ce qui se passe dans les communautés qui bénéficient des interventions de changement de normes.</a:t>
            </a:r>
          </a:p>
          <a:p>
            <a:pPr marL="0" marR="0" lvl="0" indent="0" algn="l" rtl="0">
              <a:lnSpc>
                <a:spcPct val="117999"/>
              </a:lnSpc>
              <a:spcBef>
                <a:spcPts val="80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Les études rapides ne sont pas forcément très élaborées, mais juste assez systématiques pour vous permettre de tirer des conclusions et de répondre aux questions essentielles que vous vous posez.</a:t>
            </a:r>
          </a:p>
          <a:p>
            <a:pPr marL="0" marR="0" lvl="0" indent="0" algn="l" rtl="0">
              <a:lnSpc>
                <a:spcPct val="117999"/>
              </a:lnSpc>
              <a:spcBef>
                <a:spcPts val="80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En définitive, elles peuvent améliorer considérablement les performances d'un projet, car elles peuvent conduire à des ajustements de stratégie susceptibles d'influencer l'impact.</a:t>
            </a:r>
            <a:endParaRPr b="0" dirty="0"/>
          </a:p>
        </p:txBody>
      </p:sp>
    </p:spTree>
    <p:extLst>
      <p:ext uri="{BB962C8B-B14F-4D97-AF65-F5344CB8AC3E}">
        <p14:creationId xmlns:p14="http://schemas.microsoft.com/office/powerpoint/2010/main" val="1948266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 name="Google Shape;496;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chemeClr val="dk1"/>
              </a:buClr>
              <a:buSzPts val="1200"/>
              <a:buFont typeface="Calibri"/>
              <a:buNone/>
            </a:pPr>
            <a:r>
              <a:rPr lang="fr-FR" sz="1800" b="1" dirty="0">
                <a:effectLst/>
                <a:latin typeface="Times New Roman" panose="02020603050405020304" pitchFamily="18" charset="0"/>
                <a:ea typeface="Times New Roman" panose="02020603050405020304" pitchFamily="18" charset="0"/>
              </a:rPr>
              <a:t>REMARQUE POUR LE PRÉSENTATEUR : </a:t>
            </a:r>
            <a:r>
              <a:rPr lang="fr-FR" sz="1800" dirty="0">
                <a:effectLst/>
                <a:latin typeface="Times New Roman" panose="02020603050405020304" pitchFamily="18" charset="0"/>
                <a:ea typeface="Times New Roman" panose="02020603050405020304" pitchFamily="18" charset="0"/>
              </a:rPr>
              <a:t>Voici une brève présentation de TJ, une intervention visant à faire évoluer les normes afin de remédier au faible recours à la planification familiale moderne au Bénin. TJ a utilisé un programme d'apprentissage pour guider sa phase de mise à l'échelle</a:t>
            </a:r>
            <a:endParaRPr sz="2400" dirty="0">
              <a:solidFill>
                <a:schemeClr val="dk1"/>
              </a:solidFill>
              <a:latin typeface="Gill Sans"/>
              <a:ea typeface="Gill Sans"/>
              <a:cs typeface="Gill Sans"/>
              <a:sym typeface="Gill Sans"/>
            </a:endParaRPr>
          </a:p>
        </p:txBody>
      </p:sp>
    </p:spTree>
    <p:extLst>
      <p:ext uri="{BB962C8B-B14F-4D97-AF65-F5344CB8AC3E}">
        <p14:creationId xmlns:p14="http://schemas.microsoft.com/office/powerpoint/2010/main" val="2614320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5" name="Google Shape;505;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 Lire la diapositive.</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TJ est une intervention sur les normes sociales qui visait à remédier à la faible utilisation des méthodes modernes de PF. Pour ce faire, TJ a cherché à changer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Les normes concernant la taille de la famille.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Les normes concernant la prise de décision de la famille pour la recherche de soins de santé, y compris les tabous de communication pour les couples et les rôles de genre liés à la recherche de soins de santé reproductive.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Les normes concernant l'approbation par la communauté du recours à la planification familiale.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TJ a été intégré à des projets dans d'autres secteurs, ce qui offre des avantages intersectoriels, car certaines des normes abordées sous-tendent des comportements dans plus d'un secteur.</a:t>
            </a:r>
            <a:endParaRPr dirty="0"/>
          </a:p>
        </p:txBody>
      </p:sp>
    </p:spTree>
    <p:extLst>
      <p:ext uri="{BB962C8B-B14F-4D97-AF65-F5344CB8AC3E}">
        <p14:creationId xmlns:p14="http://schemas.microsoft.com/office/powerpoint/2010/main" val="4166970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fontScale="55000" lnSpcReduction="20000"/>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Cette diapositive donne un aperçu des cinq composantes de l'ensemble des réseaux sociaux de TJ. Elle présente les composantes du paquet que nous avons développé.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Les communautés identifient les groupes et les individus socialement influents grâce à un exercice de cartographie et de classement.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Les groupes, y compris ces personnes influentes, s'engagent dans un dialogue réfléchi. Les idées issues de ce dialogue réfléchi sont ensuite encouragées à être partagées en dehors du groupe, ce qui permet de les diffuser.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Les personnes influentes engagent leur communauté à répondre aux besoins non satisfaits en matière de PF, en identifiant les actions qu'elles peuvent entreprendre pour aider les autres membres de la communauté à identifier et à surmonter les obstacles.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La radio élargit l'exposition aux histoires et aux discussions par le biais d'émissions, soutenant l'acceptabilité sociale de la discussion et de l'utilisation de la PF.</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Les prestataires de services de planning familial, qui ont participé à l'exercice de cartographie communautaire, se mettent en relation avec les groupes influents pour répondre aux questions sur la PF. Les personnes d'influence peuvent également mettre les membres de la communauté en contact avec ces prestataires pour obtenir des services de PF.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Chacune de ces composantes est accompagnée d'un guide pratique, qui fournit des instructions et des conseils pour la mise en œuvre</a:t>
            </a:r>
            <a:endParaRPr sz="1240" dirty="0"/>
          </a:p>
        </p:txBody>
      </p:sp>
    </p:spTree>
    <p:extLst>
      <p:ext uri="{BB962C8B-B14F-4D97-AF65-F5344CB8AC3E}">
        <p14:creationId xmlns:p14="http://schemas.microsoft.com/office/powerpoint/2010/main" val="2336010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0" name="Google Shape;570;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fr-FR" sz="1800" b="1" dirty="0">
                <a:effectLst/>
                <a:latin typeface="Times New Roman" panose="02020603050405020304" pitchFamily="18" charset="0"/>
                <a:ea typeface="Times New Roman" panose="02020603050405020304" pitchFamily="18" charset="0"/>
              </a:rPr>
              <a:t>REMARQUE POUR LE PRÉSENTATEUR </a:t>
            </a:r>
            <a:r>
              <a:rPr lang="en-US" sz="1800" b="1" dirty="0">
                <a:latin typeface="Gill Sans"/>
                <a:ea typeface="Gill Sans"/>
                <a:cs typeface="Gill Sans"/>
                <a:sym typeface="Gill Sans"/>
              </a:rPr>
              <a:t>:</a:t>
            </a:r>
            <a:endParaRPr dirty="0"/>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Voici un exemple de questions sélectionnées à partir d'un programme d'apprentissage pour le projet TJ, utilisé pendant une phase de mise à l'échelle/expansion de 18 mois.  </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Le projet TJ est une approche de diffusion de réseau social conçue pour briser les barrières sociales qui empêchent les hommes et les femmes qui veulent espacer les naissances de le faire, souvent par crainte de la désapprobation sociale et des sanctions au sein de leur couple, de leur famille et de leurs pairs.</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L'approche a très bien fonctionné dans sa phase pilote. Lors de la phase d'extension, on s'est inquiété du fait que les ONG qui voulaient essayer TJ ne travaillaient pas vraiment dans le domaine de la santé, mais plutôt dans celui de l'alphabétisation, de l'eau, de l'assainissement et de la nutrition au niveau communautaire. Et aucune n'avait travaillé avec des hommes. Notre principale question était donc de savoir si l'approche pouvait être efficace et avoir les mêmes effets lorsqu'elle était mise à l'échelle par un nouvel ensemble d'ONG.</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Ces questions d'apprentissage cruciales ont été examinées :</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Comment les organisations de mise en œuvre pouvaient maintenir des approches synchronisées avec le genre et quels défis et leçons ont été tirés de l'utilisation de ces approches.</a:t>
            </a: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Quels changements sociaux et autres se sont produits dans les communautés où  TJ a été mise en œuvre.</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A partir de ces questions, ainsi que d'autres, nous avons pu planifier différentes études rapides sur deux ans pour y répondre.</a:t>
            </a:r>
            <a:endParaRPr dirty="0"/>
          </a:p>
        </p:txBody>
      </p:sp>
    </p:spTree>
    <p:extLst>
      <p:ext uri="{BB962C8B-B14F-4D97-AF65-F5344CB8AC3E}">
        <p14:creationId xmlns:p14="http://schemas.microsoft.com/office/powerpoint/2010/main" val="569321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 name="Google Shape;581;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En utilisant TJ comme étude de cas, nous commencerons à réfléchir à la manière dont le suivi et les études rapides pourraient répondre aux questions d'apprentissage de TJ. Nous réfléchirons aux points suivants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Quelles sont les méthodes potentielles de collecte d'informations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Qui serait chargé de mener les études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Qui serait chargé de procéder aux ajustements au programme ?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1071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fr-FR" sz="1800" b="1" dirty="0">
                <a:latin typeface="Gill Sans"/>
                <a:ea typeface="Gill Sans"/>
                <a:cs typeface="Gill Sans"/>
                <a:sym typeface="Gill Sans"/>
              </a:rPr>
              <a:t>REMARQUE POUR LE PRÉSENTATEUR : </a:t>
            </a:r>
            <a:r>
              <a:rPr lang="fr-FR" sz="1800" b="0" dirty="0">
                <a:latin typeface="Gill Sans"/>
                <a:ea typeface="Gill Sans"/>
                <a:cs typeface="Gill Sans"/>
                <a:sym typeface="Gill Sans"/>
              </a:rPr>
              <a:t>Nous en sommes à notre quatrième module sur la mesure des changements normatifs dans les environnements complexes</a:t>
            </a:r>
            <a:endParaRPr b="0" dirty="0"/>
          </a:p>
        </p:txBody>
      </p:sp>
    </p:spTree>
    <p:extLst>
      <p:ext uri="{BB962C8B-B14F-4D97-AF65-F5344CB8AC3E}">
        <p14:creationId xmlns:p14="http://schemas.microsoft.com/office/powerpoint/2010/main" val="2218178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5" name="Google Shape;615;p4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Pour le programme d'apprentissage de JT, nous voulions savoir si l'approche de JT pouvait être mise en œuvre par de nouvelles ONG. Voici un exemple de la façon dont l'étude d'apprentissage s'est penchée sur cette question, à savoir par des exécutants évaluant leur capacité à proposer des activités de JT, y compris des approches synchronisées avec le genre. C'est un exemple des questions auxquelles vous venez de répondre dans notre activité.</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Q : </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Quelles sont les méthodes possibles pour collecter des informations ?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R </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Une enquête quantitative rapide.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Q </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Qui serait responsable de la réalisation des études ?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R </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Les ONG ont demandé aux facilitateurs de réaliser cette étude.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Q </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Qui serait chargé d'apporter des ajustements au programme ? </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R </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Les ONG ont utilisé ces informations pour proposer des formations de remise à niveau sur les approches synchronisées entre les genres, que les facilitateurs se disent moins à l'aise de dispenser.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Ceci pour vous donner une idée de la manière dont l'apprentissage peut être organisé tout au long du cycle d'un projet. Ces études rapides fournissent des informations en temps réel pour résoudre les problèmes et améliorer les performances.</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800"/>
              </a:spcBef>
              <a:spcAft>
                <a:spcPts val="0"/>
              </a:spcAft>
              <a:buSzPts val="1400"/>
              <a:buNone/>
            </a:pPr>
            <a:endParaRPr dirty="0"/>
          </a:p>
        </p:txBody>
      </p:sp>
    </p:spTree>
    <p:extLst>
      <p:ext uri="{BB962C8B-B14F-4D97-AF65-F5344CB8AC3E}">
        <p14:creationId xmlns:p14="http://schemas.microsoft.com/office/powerpoint/2010/main" val="2846363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FACILITATEUR : </a:t>
            </a:r>
            <a:br>
              <a:rPr lang="fr-FR" sz="1800" b="1" dirty="0">
                <a:effectLst/>
                <a:latin typeface="Times New Roman" panose="02020603050405020304" pitchFamily="18" charset="0"/>
                <a:ea typeface="Times New Roman" panose="02020603050405020304" pitchFamily="18" charset="0"/>
              </a:rPr>
            </a:br>
            <a:r>
              <a:rPr lang="fr-FR" sz="1800" dirty="0">
                <a:effectLst/>
                <a:latin typeface="Times New Roman" panose="02020603050405020304" pitchFamily="18" charset="0"/>
                <a:ea typeface="Times New Roman" panose="02020603050405020304" pitchFamily="18" charset="0"/>
              </a:rPr>
              <a:t>Répartissez les participants en petits groupes d'environ huit personnes (en fonction de la taille du groupe complet) et demandez-leur de réfléchir aux trois questions ci-dessous, en tenant compte de la manière dont ils peuvent répondre aux quatre questions d'apprentissage de TJ (les participants peuvent se référer aux documents pour trouver à la fois les questions auxquelles ils répondent et les questions d'apprentissage de TJ).</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Quelles sont les méthodes potentielles de collecte d'informations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Qui serait chargé de mener les études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Qui serait chargé de procéder aux ajustements du programme ?</a:t>
            </a:r>
            <a:endParaRPr dirty="0"/>
          </a:p>
        </p:txBody>
      </p:sp>
    </p:spTree>
    <p:extLst>
      <p:ext uri="{BB962C8B-B14F-4D97-AF65-F5344CB8AC3E}">
        <p14:creationId xmlns:p14="http://schemas.microsoft.com/office/powerpoint/2010/main" val="2671716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4" name="Google Shape;624;p4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fr-FR" sz="1600" b="1" dirty="0">
                <a:effectLst/>
                <a:latin typeface="Times New Roman" panose="02020603050405020304" pitchFamily="18" charset="0"/>
                <a:ea typeface="Times New Roman" panose="02020603050405020304" pitchFamily="18" charset="0"/>
              </a:rPr>
              <a:t>REMARQUE POUR LE PRÉSENTATEUR</a:t>
            </a:r>
            <a:r>
              <a:rPr lang="en-US" sz="1600" b="1" dirty="0">
                <a:latin typeface="Gill Sans"/>
                <a:ea typeface="Gill Sans"/>
                <a:cs typeface="Gill Sans"/>
                <a:sym typeface="Gill Sans"/>
              </a:rPr>
              <a:t>:</a:t>
            </a: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600" dirty="0">
                <a:latin typeface="Gill Sans"/>
                <a:ea typeface="Gill Sans"/>
                <a:cs typeface="Gill Sans"/>
                <a:sym typeface="Gill Sans"/>
              </a:rPr>
              <a:t>Pour le programme d'apprentissage de JT, nous voulions connaître les changements sociaux et autres qui émergent lors de la mise en œuvre de JT à grande échelle par de nouvelles ONG. Voici un exemple de la façon dont l'étude d'apprentissage a abordé cette question à l'aide de réflexions guidées</a:t>
            </a:r>
          </a:p>
          <a:p>
            <a:pPr marL="0" marR="0" lvl="0" indent="0" algn="l" rtl="0">
              <a:lnSpc>
                <a:spcPct val="117999"/>
              </a:lnSpc>
              <a:spcBef>
                <a:spcPts val="800"/>
              </a:spcBef>
              <a:spcAft>
                <a:spcPts val="0"/>
              </a:spcAft>
              <a:buSzPts val="1400"/>
              <a:buNone/>
            </a:pPr>
            <a:endParaRPr lang="fr-F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600" dirty="0">
                <a:latin typeface="Gill Sans"/>
                <a:ea typeface="Gill Sans"/>
                <a:cs typeface="Gill Sans"/>
                <a:sym typeface="Gill Sans"/>
              </a:rPr>
              <a:t>Q : Quelles sont les méthodes potentielles de collecte d'informations ? R : Réflexions guidées du personnel, où l'on a constaté que les volontaires étaient critiqués par leurs pairs.</a:t>
            </a:r>
          </a:p>
          <a:p>
            <a:pPr marL="0" marR="0" lvl="0" indent="0" algn="l" rtl="0">
              <a:lnSpc>
                <a:spcPct val="117999"/>
              </a:lnSpc>
              <a:spcBef>
                <a:spcPts val="800"/>
              </a:spcBef>
              <a:spcAft>
                <a:spcPts val="0"/>
              </a:spcAft>
              <a:buSzPts val="1400"/>
              <a:buNone/>
            </a:pPr>
            <a:r>
              <a:rPr lang="fr-FR" sz="1600" dirty="0">
                <a:latin typeface="Gill Sans"/>
                <a:ea typeface="Gill Sans"/>
                <a:cs typeface="Gill Sans"/>
                <a:sym typeface="Gill Sans"/>
              </a:rPr>
              <a:t>Q : Qui serait responsable de la réalisation des études ? R : Les ONG qui mettent en œuvre les JT ont mené ces réflexions guidées.</a:t>
            </a:r>
          </a:p>
          <a:p>
            <a:pPr marL="0" marR="0" lvl="0" indent="0" algn="l" rtl="0">
              <a:lnSpc>
                <a:spcPct val="117999"/>
              </a:lnSpc>
              <a:spcBef>
                <a:spcPts val="800"/>
              </a:spcBef>
              <a:spcAft>
                <a:spcPts val="0"/>
              </a:spcAft>
              <a:buSzPts val="1400"/>
              <a:buNone/>
            </a:pPr>
            <a:r>
              <a:rPr lang="fr-FR" sz="1600" dirty="0">
                <a:latin typeface="Gill Sans"/>
                <a:ea typeface="Gill Sans"/>
                <a:cs typeface="Gill Sans"/>
                <a:sym typeface="Gill Sans"/>
              </a:rPr>
              <a:t>Q : Qui serait chargé d'adapter le programme ? R : Les ONG ont utilisé ces informations pour proposer des séances de discussion avec les agents de première ligne sur la manière de gérer l'opposition. Ces solutions comprenaient : </a:t>
            </a:r>
          </a:p>
          <a:p>
            <a:pPr marL="0" marR="0" lvl="0" indent="0" algn="l" rtl="0">
              <a:lnSpc>
                <a:spcPct val="117999"/>
              </a:lnSpc>
              <a:spcBef>
                <a:spcPts val="800"/>
              </a:spcBef>
              <a:spcAft>
                <a:spcPts val="0"/>
              </a:spcAft>
              <a:buSzPts val="1400"/>
              <a:buNone/>
            </a:pPr>
            <a:r>
              <a:rPr lang="fr-FR" sz="1600" dirty="0">
                <a:latin typeface="Gill Sans"/>
                <a:ea typeface="Gill Sans"/>
                <a:cs typeface="Gill Sans"/>
                <a:sym typeface="Gill Sans"/>
              </a:rPr>
              <a:t>Faire en sorte que les superviseurs discutent avec les groupes et les leaders communautaires de l'importance du service que les volontaires offrent librement.</a:t>
            </a:r>
          </a:p>
          <a:p>
            <a:pPr marL="0" marR="0" lvl="0" indent="0" algn="l" rtl="0">
              <a:lnSpc>
                <a:spcPct val="117999"/>
              </a:lnSpc>
              <a:spcBef>
                <a:spcPts val="800"/>
              </a:spcBef>
              <a:spcAft>
                <a:spcPts val="0"/>
              </a:spcAft>
              <a:buSzPts val="1400"/>
              <a:buNone/>
            </a:pPr>
            <a:r>
              <a:rPr lang="fr-FR" sz="1600" dirty="0">
                <a:latin typeface="Gill Sans"/>
                <a:ea typeface="Gill Sans"/>
                <a:cs typeface="Gill Sans"/>
                <a:sym typeface="Gill Sans"/>
              </a:rPr>
              <a:t>Demander aux agents de première ligne de faire des jeux de rôle avec leurs superviseurs pour s'entraîner à répondre aux réactions négatives.</a:t>
            </a:r>
          </a:p>
          <a:p>
            <a:pPr marL="0" marR="0" lvl="0" indent="0" algn="l" rtl="0">
              <a:lnSpc>
                <a:spcPct val="117999"/>
              </a:lnSpc>
              <a:spcBef>
                <a:spcPts val="800"/>
              </a:spcBef>
              <a:spcAft>
                <a:spcPts val="0"/>
              </a:spcAft>
              <a:buSzPts val="1400"/>
              <a:buNone/>
            </a:pPr>
            <a:endParaRPr lang="fr-F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600" dirty="0">
                <a:latin typeface="Gill Sans"/>
                <a:ea typeface="Gill Sans"/>
                <a:cs typeface="Gill Sans"/>
                <a:sym typeface="Gill Sans"/>
              </a:rPr>
              <a:t>Ceci n'est qu'un aperçu de la manière dont l'apprentissage peut être organisé tout au long du cycle d'un projet. Ces études rapides fournissent des informations en temps réel permettant de résoudre les problèmes et d'améliorer la performance.</a:t>
            </a:r>
            <a:endParaRPr dirty="0"/>
          </a:p>
        </p:txBody>
      </p:sp>
    </p:spTree>
    <p:extLst>
      <p:ext uri="{BB962C8B-B14F-4D97-AF65-F5344CB8AC3E}">
        <p14:creationId xmlns:p14="http://schemas.microsoft.com/office/powerpoint/2010/main" val="1115414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a381c998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ga381c9980e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Avant de passer à la section suivante, consacrée à l'évaluation, quels sont les principaux enseignements à tirer de l'apprentissage et de l'utilisation des programmes d'apprentissage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t>
            </a:r>
            <a:r>
              <a:rPr lang="fr-FR" sz="1800" i="1" dirty="0">
                <a:effectLst/>
                <a:latin typeface="Times New Roman" panose="02020603050405020304" pitchFamily="18" charset="0"/>
                <a:ea typeface="Times New Roman" panose="02020603050405020304" pitchFamily="18" charset="0"/>
              </a:rPr>
              <a:t>Laisser les participants répondre soit en personne, soit dans la boîte de discussion avant de cliquer sur les puces à l'écran</a:t>
            </a:r>
            <a:r>
              <a:rPr lang="fr-F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2664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1" name="Google Shape;641;p4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fr-FR" sz="1800" b="1" dirty="0">
                <a:effectLst/>
                <a:latin typeface="Times New Roman" panose="02020603050405020304" pitchFamily="18" charset="0"/>
                <a:ea typeface="Times New Roman" panose="02020603050405020304" pitchFamily="18" charset="0"/>
              </a:rPr>
              <a:t>REMARQUE POUR LE FACILITATEUR: </a:t>
            </a:r>
            <a:r>
              <a:rPr lang="fr-FR" sz="1800" dirty="0">
                <a:effectLst/>
                <a:latin typeface="Times New Roman" panose="02020603050405020304" pitchFamily="18" charset="0"/>
                <a:ea typeface="Times New Roman" panose="02020603050405020304" pitchFamily="18" charset="0"/>
              </a:rPr>
              <a:t>Cette diapositive est cachée et a pour objectif de vous aider à planifier cette formation.</a:t>
            </a:r>
            <a:endParaRPr dirty="0"/>
          </a:p>
        </p:txBody>
      </p:sp>
    </p:spTree>
    <p:extLst>
      <p:ext uri="{BB962C8B-B14F-4D97-AF65-F5344CB8AC3E}">
        <p14:creationId xmlns:p14="http://schemas.microsoft.com/office/powerpoint/2010/main" val="1795440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REMARQUE POUR LE FACILITATEUR : </a:t>
            </a:r>
            <a:r>
              <a:rPr lang="fr-FR" sz="1800" dirty="0">
                <a:latin typeface="Gill Sans"/>
                <a:ea typeface="Gill Sans"/>
                <a:cs typeface="Gill Sans"/>
                <a:sym typeface="Gill Sans"/>
              </a:rPr>
              <a:t>Si cette présentation doit être faite en deux parties, c'est ici que la deuxième partie commencera. En fonction de votre public et de la première session, décidez quelle section de la « vue d'ensemble des diapositives sur les normes sociales » vous allez répéter ici pour rappeler aux participants les concepts de base.</a:t>
            </a:r>
          </a:p>
          <a:p>
            <a:pPr marL="0" marR="0" lvl="0" indent="0" algn="l" rtl="0">
              <a:lnSpc>
                <a:spcPct val="117999"/>
              </a:lnSpc>
              <a:spcBef>
                <a:spcPts val="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1" dirty="0">
                <a:latin typeface="Gill Sans"/>
                <a:ea typeface="Gill Sans"/>
                <a:cs typeface="Gill Sans"/>
                <a:sym typeface="Gill Sans"/>
              </a:rPr>
              <a:t>REMARQUE POUR LE PRÉSENTATEUR :</a:t>
            </a:r>
          </a:p>
          <a:p>
            <a:pPr marL="0" marR="0" lvl="0" indent="0" algn="l" rtl="0">
              <a:lnSpc>
                <a:spcPct val="117999"/>
              </a:lnSpc>
              <a:spcBef>
                <a:spcPts val="0"/>
              </a:spcBef>
              <a:spcAft>
                <a:spcPts val="0"/>
              </a:spcAft>
              <a:buSzPts val="1400"/>
              <a:buNone/>
            </a:pPr>
            <a:r>
              <a:rPr lang="fr-FR" sz="1800" dirty="0">
                <a:latin typeface="Gill Sans"/>
                <a:ea typeface="Gill Sans"/>
                <a:cs typeface="Gill Sans"/>
                <a:sym typeface="Gill Sans"/>
              </a:rPr>
              <a:t>Maintenant que nous avons discuté du suivi des interventions de changement de normes et de l'utilisation des informations recueillies pour améliorer la mise en œuvre du programme, nous allons nous concentrer sur l'évaluation. </a:t>
            </a:r>
          </a:p>
          <a:p>
            <a:pPr marL="0" marR="0" lvl="0" indent="0" algn="l" rtl="0">
              <a:lnSpc>
                <a:spcPct val="117999"/>
              </a:lnSpc>
              <a:spcBef>
                <a:spcPts val="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dirty="0">
                <a:latin typeface="Gill Sans"/>
                <a:ea typeface="Gill Sans"/>
                <a:cs typeface="Gill Sans"/>
                <a:sym typeface="Gill Sans"/>
              </a:rPr>
              <a:t>L'évaluation comprendra souvent des enquêtes de base et des enquêtes finales. Afin de générer des informations utiles sur les interventions de changement de normes , nous avons besoin de bonnes mesures (c'est-à-dire des mesures valides et fiables) pour les normes sociales.</a:t>
            </a:r>
            <a:endParaRPr dirty="0"/>
          </a:p>
        </p:txBody>
      </p:sp>
    </p:spTree>
    <p:extLst>
      <p:ext uri="{BB962C8B-B14F-4D97-AF65-F5344CB8AC3E}">
        <p14:creationId xmlns:p14="http://schemas.microsoft.com/office/powerpoint/2010/main" val="1073412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 name="Google Shape;680;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Comme nous l'avons vu précédemment, nous avons regroupé les « moments » où la MEL entre en jeu dans le cycle du projet, de la conception au suivi et à l'évaluation de l'impact.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Pour l'évaluation de l'impact, au départ, nous mesurerons et vérifierons les normes sociales et rechercherons les possibilités d'intervention. À la fin du projet, nous évaluerons l'évolution des normes et leur corrélation avec les attitudes et les comportements.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Examinons comment évaluer les changements de normes et mesurer les normes de manière qualitative et quantitative.</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9222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6" name="Google Shape;686;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2832224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5" name="Google Shape;695;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Une chose que l'on confond souvent : les attitudes individuelles et les normes sociales. Vous voyez ici que la première question de l'exemple évalue une attitude, tandis que les deux autres mesurent des normes.</a:t>
            </a:r>
            <a:endParaRPr dirty="0"/>
          </a:p>
        </p:txBody>
      </p:sp>
    </p:spTree>
    <p:extLst>
      <p:ext uri="{BB962C8B-B14F-4D97-AF65-F5344CB8AC3E}">
        <p14:creationId xmlns:p14="http://schemas.microsoft.com/office/powerpoint/2010/main" val="3291804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1" name="Google Shape;701;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r>
              <a:rPr lang="fr-FR" sz="1800" dirty="0">
                <a:effectLst/>
                <a:latin typeface="Times New Roman" panose="02020603050405020304" pitchFamily="18" charset="0"/>
                <a:ea typeface="Times New Roman" panose="02020603050405020304" pitchFamily="18" charset="0"/>
              </a:rPr>
              <a:t>Une mesure normative devrait....</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Évaluer les croyances sur ce que font les autres et ce qu'ils approuvent (ce qui est typique et approprié).</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Prendre en compte le groupe de référence, c'est-à-dire les personnes qui influencent le respect de la norme sociale.</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Considérer les sanctions qui maintiennent une norme, ou la régulation sociale de l'approbation ou de la désapprobation anticipée par les autres. </a:t>
            </a:r>
            <a:endParaRPr lang="en-US" sz="1800" dirty="0">
              <a:effectLst/>
              <a:latin typeface="Times New Roman" panose="02020603050405020304" pitchFamily="18" charset="0"/>
              <a:ea typeface="Times New Roman" panose="02020603050405020304" pitchFamily="18" charset="0"/>
            </a:endParaRPr>
          </a:p>
          <a:p>
            <a:pPr marL="342900" marR="0" lvl="0" indent="-254000" algn="l" rtl="0">
              <a:lnSpc>
                <a:spcPct val="117999"/>
              </a:lnSpc>
              <a:spcBef>
                <a:spcPts val="800"/>
              </a:spcBef>
              <a:spcAft>
                <a:spcPts val="800"/>
              </a:spcAft>
              <a:buSzPts val="1400"/>
              <a:buFont typeface="Arial"/>
              <a:buNone/>
            </a:pPr>
            <a:endParaRPr dirty="0"/>
          </a:p>
        </p:txBody>
      </p:sp>
    </p:spTree>
    <p:extLst>
      <p:ext uri="{BB962C8B-B14F-4D97-AF65-F5344CB8AC3E}">
        <p14:creationId xmlns:p14="http://schemas.microsoft.com/office/powerpoint/2010/main" val="3293379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0010"/>
            <a:r>
              <a:rPr lang="en-US" sz="1800" b="1" dirty="0">
                <a:effectLst/>
                <a:latin typeface="Times New Roman" panose="02020603050405020304" pitchFamily="18" charset="0"/>
                <a:ea typeface="Times New Roman" panose="02020603050405020304" pitchFamily="18" charset="0"/>
              </a:rPr>
              <a:t>REMARQUE POUR LE FACILITATEUR : </a:t>
            </a:r>
            <a:r>
              <a:rPr lang="en-US" sz="1800" b="0" dirty="0">
                <a:effectLst/>
                <a:latin typeface="Times New Roman" panose="02020603050405020304" pitchFamily="18" charset="0"/>
                <a:ea typeface="Times New Roman" panose="02020603050405020304" pitchFamily="18" charset="0"/>
              </a:rPr>
              <a:t>Après avoir lu les notes </a:t>
            </a:r>
            <a:r>
              <a:rPr lang="en-US" sz="1800" dirty="0">
                <a:effectLst/>
                <a:latin typeface="Times New Roman" panose="02020603050405020304" pitchFamily="18" charset="0"/>
                <a:ea typeface="Times New Roman" panose="02020603050405020304" pitchFamily="18" charset="0"/>
              </a:rPr>
              <a:t>de cette diapositive lors de la présentation, arrêtez-vous et laissez du temps pour des questions ou des clarifications de la part du groupe. </a:t>
            </a:r>
          </a:p>
          <a:p>
            <a:pPr marL="80010"/>
            <a:endParaRPr lang="en-US" sz="1800" b="1" dirty="0">
              <a:effectLst/>
              <a:latin typeface="Times New Roman" panose="02020603050405020304" pitchFamily="18" charset="0"/>
              <a:ea typeface="Times New Roman" panose="02020603050405020304" pitchFamily="18" charset="0"/>
            </a:endParaRPr>
          </a:p>
          <a:p>
            <a:pPr marL="80010"/>
            <a:r>
              <a:rPr lang="en-US" sz="1800" b="1" dirty="0">
                <a:effectLst/>
                <a:latin typeface="Times New Roman" panose="02020603050405020304" pitchFamily="18" charset="0"/>
                <a:ea typeface="Times New Roman" panose="02020603050405020304" pitchFamily="18" charset="0"/>
              </a:rPr>
              <a:t>REMARQUE POUR LE PRÉSENTATEUR :</a:t>
            </a:r>
            <a:r>
              <a:rPr lang="en-US" sz="1800" dirty="0">
                <a:effectLst/>
                <a:latin typeface="Times New Roman" panose="02020603050405020304" pitchFamily="18" charset="0"/>
                <a:ea typeface="Times New Roman" panose="02020603050405020304" pitchFamily="18" charset="0"/>
              </a:rPr>
              <a:t> Lire la diapositive</a:t>
            </a:r>
            <a:endParaRPr sz="1600" dirty="0">
              <a:latin typeface="Gill Sans"/>
              <a:ea typeface="Gill Sans"/>
              <a:cs typeface="Gill Sans"/>
              <a:sym typeface="Gill Sans"/>
            </a:endParaRPr>
          </a:p>
          <a:p>
            <a:pPr marL="0" lvl="0" indent="0" algn="l" rtl="0">
              <a:lnSpc>
                <a:spcPct val="117999"/>
              </a:lnSpc>
              <a:spcBef>
                <a:spcPts val="800"/>
              </a:spcBef>
              <a:spcAft>
                <a:spcPts val="0"/>
              </a:spcAft>
              <a:buSzPts val="1400"/>
              <a:buFont typeface="Helvetica Neue Light"/>
              <a:buNone/>
            </a:pPr>
            <a:endParaRPr dirty="0"/>
          </a:p>
          <a:p>
            <a:pPr marL="457200" marR="0" lvl="0" indent="-22860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4098386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9" name="Google Shape;719;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FACILITATEUR: </a:t>
            </a:r>
            <a:r>
              <a:rPr lang="fr-FR" sz="1800" dirty="0">
                <a:effectLst/>
                <a:latin typeface="Times New Roman" panose="02020603050405020304" pitchFamily="18" charset="0"/>
                <a:ea typeface="Times New Roman" panose="02020603050405020304" pitchFamily="18" charset="0"/>
              </a:rPr>
              <a:t>Diapositive animée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REMARQUE POUR LE PRÉSENTATEUR:</a:t>
            </a:r>
            <a:r>
              <a:rPr lang="fr-FR" sz="1800" dirty="0">
                <a:effectLst/>
                <a:latin typeface="Times New Roman" panose="02020603050405020304" pitchFamily="18" charset="0"/>
                <a:ea typeface="Times New Roman" panose="02020603050405020304" pitchFamily="18" charset="0"/>
              </a:rPr>
              <a:t> Cette diapositive présente un résumé des caractéristiques d'une mesure prometteuse des normes sociales.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Une mesure prometteuse fait référence à un scénario spécifique et à un résultat attendu. (</a:t>
            </a:r>
            <a:r>
              <a:rPr lang="fr-FR" sz="1800" i="1" dirty="0">
                <a:effectLst/>
                <a:latin typeface="Times New Roman" panose="02020603050405020304" pitchFamily="18" charset="0"/>
                <a:ea typeface="Times New Roman" panose="02020603050405020304" pitchFamily="18" charset="0"/>
              </a:rPr>
              <a:t>CLIQUEZ pour l'animation</a:t>
            </a:r>
            <a:r>
              <a:rPr lang="fr-F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Elle est spécifique au comportement. (</a:t>
            </a:r>
            <a:r>
              <a:rPr lang="fr-FR" sz="1800" i="1" dirty="0">
                <a:effectLst/>
                <a:latin typeface="Times New Roman" panose="02020603050405020304" pitchFamily="18" charset="0"/>
                <a:ea typeface="Times New Roman" panose="02020603050405020304" pitchFamily="18" charset="0"/>
              </a:rPr>
              <a:t>CLIQUEZ pour l'animation</a:t>
            </a:r>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Et sur le groupe de référence pour ce comportement. (</a:t>
            </a:r>
            <a:r>
              <a:rPr lang="fr-FR" sz="1800" i="1" dirty="0">
                <a:effectLst/>
                <a:latin typeface="Times New Roman" panose="02020603050405020304" pitchFamily="18" charset="0"/>
                <a:ea typeface="Times New Roman" panose="02020603050405020304" pitchFamily="18" charset="0"/>
              </a:rPr>
              <a:t>CLIQUEZ pour l'animation</a:t>
            </a:r>
            <a:r>
              <a:rPr lang="fr-F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Elle peut mesurer à la fois des normes injonctives et descriptives. (</a:t>
            </a:r>
            <a:r>
              <a:rPr lang="fr-FR" sz="1800" i="1" dirty="0">
                <a:effectLst/>
                <a:latin typeface="Times New Roman" panose="02020603050405020304" pitchFamily="18" charset="0"/>
                <a:ea typeface="Times New Roman" panose="02020603050405020304" pitchFamily="18" charset="0"/>
              </a:rPr>
              <a:t>CLIQUEZ pour l'animation</a:t>
            </a:r>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Elle prend parfois en compte les sanctions, c'est-à-dire des récompenses ou des punitions associées à l'adhésion à la norme. (</a:t>
            </a:r>
            <a:r>
              <a:rPr lang="fr-FR" sz="1800" i="1" dirty="0">
                <a:effectLst/>
                <a:latin typeface="Times New Roman" panose="02020603050405020304" pitchFamily="18" charset="0"/>
                <a:ea typeface="Times New Roman" panose="02020603050405020304" pitchFamily="18" charset="0"/>
              </a:rPr>
              <a:t>CLIQUEZ pour l'animation</a:t>
            </a:r>
            <a:r>
              <a:rPr lang="fr-F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La mesure peut prendre différentes formes, telles que des items uniques, des échelles ou des indices, ou des vignettes. (</a:t>
            </a:r>
            <a:r>
              <a:rPr lang="fr-FR" sz="1800" i="1" dirty="0">
                <a:effectLst/>
                <a:latin typeface="Times New Roman" panose="02020603050405020304" pitchFamily="18" charset="0"/>
                <a:ea typeface="Times New Roman" panose="02020603050405020304" pitchFamily="18" charset="0"/>
              </a:rPr>
              <a:t>CLIQUEZ pour l'animation</a:t>
            </a:r>
            <a:r>
              <a:rPr lang="fr-F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Times New Roman" panose="02020603050405020304" pitchFamily="18" charset="0"/>
                <a:ea typeface="Times New Roman" panose="02020603050405020304" pitchFamily="18" charset="0"/>
              </a:rPr>
              <a:t>Parfois, les normes collectives sont mesurées. Avec cette méthode, les chercheurs regroupent les attitudes (ou les comportements) au niveau d'un groupe (comme une communauté) et développent une variable qui représente les attitudes ou les comportements combinés à utiliser comme mesure des normes.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RÉFÉRENCE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Learning Collaborative to Advance Normative Change, Ressources pour mesurer les normes sociales : A Practical Guide for Program Implementers (Washington, DC : Institute for Reproductive Health, Georgetown University, 2019)</a:t>
            </a:r>
            <a:r>
              <a:rPr lang="fr-FR" sz="1800" b="1" dirty="0">
                <a:effectLst/>
                <a:latin typeface="Times New Roman" panose="02020603050405020304" pitchFamily="18" charset="0"/>
                <a:ea typeface="Times New Roman" panose="02020603050405020304" pitchFamily="18" charset="0"/>
              </a:rPr>
              <a:t>. </a:t>
            </a:r>
            <a:endParaRPr dirty="0"/>
          </a:p>
        </p:txBody>
      </p:sp>
      <p:sp>
        <p:nvSpPr>
          <p:cNvPr id="720" name="Google Shape;720;p4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50</a:t>
            </a:fld>
            <a:endParaRPr sz="1200" b="0" i="0" u="none" strike="noStrike" cap="none" dirty="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8389808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6" name="Google Shape;726;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fr-FR" sz="1800" b="1" dirty="0">
                <a:effectLst/>
                <a:latin typeface="Times New Roman" panose="02020603050405020304" pitchFamily="18" charset="0"/>
                <a:ea typeface="Times New Roman" panose="02020603050405020304" pitchFamily="18" charset="0"/>
              </a:rPr>
              <a:t>REMARQUE POUR LE PRÉSENTATEUR </a:t>
            </a:r>
            <a:r>
              <a:rPr lang="en-US" sz="1800" dirty="0">
                <a:latin typeface="Gill Sans"/>
                <a:ea typeface="Gill Sans"/>
                <a:cs typeface="Gill Sans"/>
                <a:sym typeface="Gill Sans"/>
              </a:rPr>
              <a:t>:</a:t>
            </a:r>
            <a:endParaRPr dirty="0"/>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Les normes peuvent être mesurées :</a:t>
            </a: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À l'aide de différents formats, notamment des questions à un seul élément, des échelles, des vignettes, des discussions de groupe, des entretiens approfondis et des méthodes participatives.</a:t>
            </a: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Directement ou indirectement.</a:t>
            </a: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Et en tenant compte de leurs composantes clés (norme injonctive ou descriptive, groupe de référence, sanctions, force et sensibilité). </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Nous parlerons de chacune d'entre elles plus en détail, en commençant par les différentes techniques. La combinaison des techniques de mesure dépendra de la manière dont MEL est conçu.</a:t>
            </a:r>
            <a:endParaRPr dirty="0"/>
          </a:p>
        </p:txBody>
      </p:sp>
    </p:spTree>
    <p:extLst>
      <p:ext uri="{BB962C8B-B14F-4D97-AF65-F5344CB8AC3E}">
        <p14:creationId xmlns:p14="http://schemas.microsoft.com/office/powerpoint/2010/main" val="19177153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3" name="Google Shape;733;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Maintenant que nous avons discuté du suivi des interventions visant à modifier les normes et de l'utilisation des informations recueillies pour améliorer la mise en œuvre du programme, nous allons nous concentrer sur l'évaluation.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L'évaluation comprendra souvent des enquêtes de base et des enquêtes finales. Afin de générer des informations utiles sur les interventions de changement des normes, nous avons besoin de bonnes mesures (c'est-à-dire des mesures qui sont valides et fiables) pour les normes sociales.</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800"/>
              </a:spcBef>
              <a:spcAft>
                <a:spcPts val="0"/>
              </a:spcAft>
              <a:buSzPts val="1400"/>
              <a:buNone/>
            </a:pPr>
            <a:endParaRPr dirty="0"/>
          </a:p>
        </p:txBody>
      </p:sp>
    </p:spTree>
    <p:extLst>
      <p:ext uri="{BB962C8B-B14F-4D97-AF65-F5344CB8AC3E}">
        <p14:creationId xmlns:p14="http://schemas.microsoft.com/office/powerpoint/2010/main" val="3322684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1" name="Google Shape;741;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Une technique couramment utilisée pour mesurer les normes sociales est la mesure à élément unique, qui interroge les répondants sur un seul concept. Voici un exemple de mesure à un seul élément d'une norme sociale et de sa fréquence dans la population interrogée. [LIRE LA DIAPOSITIVE].</a:t>
            </a:r>
            <a:endParaRPr sz="1800" dirty="0">
              <a:latin typeface="Gill Sans"/>
              <a:ea typeface="Gill Sans"/>
              <a:cs typeface="Gill Sans"/>
              <a:sym typeface="Gill Sans"/>
            </a:endParaRPr>
          </a:p>
        </p:txBody>
      </p:sp>
      <p:sp>
        <p:nvSpPr>
          <p:cNvPr id="742" name="Google Shape;742;p4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53</a:t>
            </a:fld>
            <a:endParaRPr sz="1200" b="0" i="0" u="none" strike="noStrike" cap="none" dirty="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099033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9" name="Google Shape;749;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r>
              <a:rPr lang="fr-F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Les échelles mesurent des niveaux d'intensité, comme le degré d'accord ou de désaccord d'une personne avec une déclaration particulière.  </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Vous voyez ici un exemple d'échelle. Des déclarations reflétant les normes de genre sont lues et les personnes interrogées sont invitées à dire dans quelle mesure cette croyance est répandue dans leur communauté.  </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[Lisez un élément/une affirmation dans le tableau. Et le pourcentage de la communauté qui est d'accord avec l'affirmation].</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Ceci est tiré du travail effectué au Népal par Cari Jo Clark et ses collègues.</a:t>
            </a:r>
          </a:p>
          <a:p>
            <a:pPr marL="0" marR="0" lvl="0" indent="0" algn="l" rtl="0">
              <a:lnSpc>
                <a:spcPct val="117999"/>
              </a:lnSpc>
              <a:spcBef>
                <a:spcPts val="800"/>
              </a:spcBef>
              <a:spcAft>
                <a:spcPts val="0"/>
              </a:spcAft>
              <a:buSzPts val="1400"/>
              <a:buNone/>
            </a:pPr>
            <a:endParaRPr lang="fr-F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RÉFÉRENCES :</a:t>
            </a:r>
          </a:p>
          <a:p>
            <a:pPr marL="0" marR="0" lvl="0" indent="0" algn="l" rtl="0">
              <a:lnSpc>
                <a:spcPct val="117999"/>
              </a:lnSpc>
              <a:spcBef>
                <a:spcPts val="800"/>
              </a:spcBef>
              <a:spcAft>
                <a:spcPts val="0"/>
              </a:spcAft>
              <a:buSzPts val="1400"/>
              <a:buNone/>
            </a:pPr>
            <a:r>
              <a:rPr lang="fr-FR" sz="1800" dirty="0">
                <a:latin typeface="Gill Sans"/>
                <a:ea typeface="Gill Sans"/>
                <a:cs typeface="Gill Sans"/>
                <a:sym typeface="Gill Sans"/>
              </a:rPr>
              <a:t>Cari Jo Clark et ses collègues, " Social Norms and Women's Risk of Intimate Partner Violence in Nepal ", Social Science and Medicine 202 (2018):162-169, https://doi.org/10.1016/j.socscimed.2018.02.017.</a:t>
            </a:r>
          </a:p>
        </p:txBody>
      </p:sp>
      <p:sp>
        <p:nvSpPr>
          <p:cNvPr id="750" name="Google Shape;75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54</a:t>
            </a:fld>
            <a:endParaRPr sz="1200" b="0" i="0" u="none" strike="noStrike" cap="none" dirty="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818790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7" name="Google Shape;757;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17999"/>
              </a:lnSpc>
              <a:spcBef>
                <a:spcPts val="800"/>
              </a:spcBef>
              <a:spcAft>
                <a:spcPts val="0"/>
              </a:spcAft>
              <a:buSzPts val="1400"/>
              <a:buNone/>
            </a:pPr>
            <a:endParaRP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Les vignettes sont un moyen populaire de mesurer les normes sociales car elles permettent de saisir le contexte social et les nuances. Elles peuvent être utilisées pour la collecte de données qualitatives et quantitatives. Les vignettes présentent un court scénario hypothétique et posent ensuite des questions aux répondants sur ce scénario. </a:t>
            </a:r>
          </a:p>
          <a:p>
            <a:pPr marL="0" marR="0" lvl="0" indent="0" algn="l" rtl="0">
              <a:lnSpc>
                <a:spcPct val="117999"/>
              </a:lnSpc>
              <a:spcBef>
                <a:spcPts val="80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Les conseils pour les vignettes consistent à s'assurer de ce qui suit </a:t>
            </a: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Développer une vignette pour chaque comportement.</a:t>
            </a: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Développer un guide de discussion de groupe.</a:t>
            </a: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Inclure des situations et des personnages communs qui ne peuvent être associés à des personnes réelles. </a:t>
            </a: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Inclure des groupes de référence.</a:t>
            </a:r>
          </a:p>
          <a:p>
            <a:pPr marL="0" marR="0" lvl="0" indent="0" algn="l" rtl="0">
              <a:lnSpc>
                <a:spcPct val="117999"/>
              </a:lnSpc>
              <a:spcBef>
                <a:spcPts val="80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Les participants à l'étude les apprécient, mais leur élaboration demande un certain effort pour s'assurer qu'elles sont adaptées au contexte, et leur analyse prend plus de temps.</a:t>
            </a:r>
          </a:p>
          <a:p>
            <a:pPr marL="0" marR="0" lvl="0" indent="0" algn="l" rtl="0">
              <a:lnSpc>
                <a:spcPct val="117999"/>
              </a:lnSpc>
              <a:spcBef>
                <a:spcPts val="80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fr-FR" sz="1800" b="0" dirty="0">
                <a:latin typeface="Gill Sans"/>
                <a:ea typeface="Gill Sans"/>
                <a:cs typeface="Gill Sans"/>
                <a:sym typeface="Gill Sans"/>
              </a:rPr>
              <a:t>A droite, un exemple de formule pour créer une vignette</a:t>
            </a:r>
            <a:endParaRPr b="0" dirty="0"/>
          </a:p>
        </p:txBody>
      </p:sp>
      <p:sp>
        <p:nvSpPr>
          <p:cNvPr id="758" name="Google Shape;758;p4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55</a:t>
            </a:fld>
            <a:endParaRPr sz="1200" b="0" i="0" u="none" strike="noStrike" cap="none" dirty="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933559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5" name="Google Shape;765;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342900">
              <a:buFont typeface="+mj-lt"/>
              <a:buAutoNum type="arabicPeriod"/>
            </a:pPr>
            <a:r>
              <a:rPr lang="en-US" sz="1600" dirty="0">
                <a:latin typeface="Gill Sans"/>
                <a:ea typeface="Gill Sans"/>
                <a:cs typeface="Gill Sans"/>
                <a:sym typeface="Gill Sans"/>
              </a:rPr>
              <a:t>[</a:t>
            </a: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Voici un exemple de vignette tirée du travail de CARE en Ethiopie sur le mariage des enfants.</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0" lvl="0" indent="0">
              <a:buFont typeface="+mj-lt"/>
              <a:buNone/>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Lire l'exemple</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endParaRPr>
          </a:p>
          <a:p>
            <a:pPr marL="0" lvl="0" indent="0">
              <a:buFont typeface="+mj-lt"/>
              <a:buNone/>
            </a:pPr>
            <a:endParaRPr lang="en-US" sz="1800" dirty="0">
              <a:effectLst/>
              <a:latin typeface="Times New Roman" panose="02020603050405020304" pitchFamily="18" charset="0"/>
              <a:ea typeface="Times New Roman" panose="02020603050405020304" pitchFamily="18" charset="0"/>
            </a:endParaRPr>
          </a:p>
          <a:p>
            <a:pPr marL="0" lvl="0" indent="0">
              <a:buFont typeface="+mj-lt"/>
              <a:buNone/>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Cliquez pour l'animation</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Rehima est une étudiante de 16 ans qui vit avec ses parents. Elle va à l'école et aide sa mère dans les tâches ménagères. Un jour, Hindiya, le cousin de Rehima, vient rendre visite à la famille de Rehima. Hindiya et Rehima ont à peu près le même âge. Hindiya annonce qu'elle est fiancée et qu'elle se mariera dans un mois. Elle suggère aussi fortement à Rehima de se marier rapidement, car elle devient assez âgée pour se marier. Hindiya révèle qu'elle connaît également quelqu'un de leur village qui souhaite épouser Rehima.</a:t>
            </a:r>
            <a:endParaRPr lang="en-US" sz="1800" dirty="0">
              <a:effectLst/>
              <a:latin typeface="Times New Roman" panose="02020603050405020304" pitchFamily="18" charset="0"/>
              <a:ea typeface="Times New Roman" panose="02020603050405020304" pitchFamily="18" charset="0"/>
            </a:endParaRPr>
          </a:p>
          <a:p>
            <a:pPr marL="0" lvl="0" indent="0">
              <a:buFont typeface="+mj-lt"/>
              <a:buNone/>
            </a:pPr>
            <a:r>
              <a:rPr lang="fr-FR" sz="1800" dirty="0">
                <a:effectLst/>
                <a:latin typeface="Calibri" panose="020F0502020204030204" pitchFamily="34" charset="0"/>
                <a:ea typeface="Calibri" panose="020F0502020204030204" pitchFamily="34" charset="0"/>
                <a:cs typeface="Arial" panose="020B0604020202020204" pitchFamily="34" charset="0"/>
              </a:rPr>
              <a:t>Dans une vignette, vous poserez maintenant les questions suivantes aux personnes interrogées :</a:t>
            </a:r>
            <a:endParaRPr lang="en-US" sz="1800" dirty="0">
              <a:effectLst/>
              <a:latin typeface="Times New Roman" panose="02020603050405020304" pitchFamily="18" charset="0"/>
              <a:ea typeface="Times New Roman" panose="02020603050405020304" pitchFamily="18" charset="0"/>
            </a:endParaRPr>
          </a:p>
          <a:p>
            <a:pPr marL="0" lvl="0" indent="0">
              <a:buFont typeface="+mj-lt"/>
              <a:buNone/>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lvl="0" indent="0">
              <a:buFont typeface="+mj-lt"/>
              <a:buNone/>
            </a:pPr>
            <a:r>
              <a:rPr lang="fr-FR" sz="1800" dirty="0">
                <a:effectLst/>
                <a:latin typeface="Calibri" panose="020F0502020204030204" pitchFamily="34" charset="0"/>
                <a:ea typeface="Calibri" panose="020F0502020204030204" pitchFamily="34" charset="0"/>
                <a:cs typeface="Arial" panose="020B0604020202020204" pitchFamily="34" charset="0"/>
              </a:rPr>
              <a:t>[Cliquez pour l'animation]</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Que feraient la plupart des adolescentes à la place de Rehima dans cette situation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[Cliquez pour l'animation]</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Qu'est-ce que Hindiya et la plupart des autres filles attendraient de Rehima dans cette situation ?</a:t>
            </a:r>
            <a:br>
              <a:rPr lang="fr-FR" sz="1800" dirty="0">
                <a:effectLst/>
                <a:latin typeface="Calibri" panose="020F0502020204030204" pitchFamily="34" charset="0"/>
                <a:ea typeface="Calibri" panose="020F0502020204030204" pitchFamily="34" charset="0"/>
                <a:cs typeface="Arial" panose="020B0604020202020204" pitchFamily="34" charset="0"/>
              </a:rPr>
            </a:b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Cliquez pour l'animation</a:t>
            </a:r>
            <a:r>
              <a:rPr lang="fr-FR" sz="1800" dirty="0">
                <a:effectLst/>
                <a:latin typeface="Calibri" panose="020F0502020204030204" pitchFamily="34" charset="0"/>
                <a:ea typeface="Calibri" panose="020F0502020204030204" pitchFamily="34" charset="0"/>
                <a:cs typeface="Arial" panose="020B0604020202020204" pitchFamily="34" charset="0"/>
              </a:rPr>
              <a:t>]</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Mais Rehima ne veut pas se marier jeune. Elle annonce qu'elle ne veut pas se marier à cet âge. Voici d'autres questions à poser :</a:t>
            </a:r>
            <a:br>
              <a:rPr lang="fr-FR" sz="1800" dirty="0">
                <a:effectLst/>
                <a:latin typeface="Calibri" panose="020F0502020204030204" pitchFamily="34" charset="0"/>
                <a:ea typeface="Calibri" panose="020F0502020204030204" pitchFamily="34" charset="0"/>
                <a:cs typeface="Arial" panose="020B0604020202020204" pitchFamily="34" charset="0"/>
              </a:rPr>
            </a:b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Cliquez pour l'animation</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Que diraient Hindiya et la plupart des autres filles de la décision de Rehima ?</a:t>
            </a:r>
            <a:br>
              <a:rPr lang="fr-FR" sz="1800" i="1" dirty="0">
                <a:effectLst/>
                <a:latin typeface="Calibri" panose="020F0502020204030204" pitchFamily="34" charset="0"/>
                <a:ea typeface="Calibri" panose="020F0502020204030204" pitchFamily="34" charset="0"/>
                <a:cs typeface="Arial" panose="020B0604020202020204" pitchFamily="34" charset="0"/>
              </a:rPr>
            </a:br>
            <a:br>
              <a:rPr lang="fr-FR" sz="1800" i="1"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Cliquez pour l'animation</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Les opinions et réactions de ses pairs feront-elles changer Rehima d'avis sur son refus du mariage ?</a:t>
            </a:r>
            <a:br>
              <a:rPr lang="fr-FR" sz="1800" i="1" dirty="0">
                <a:effectLst/>
                <a:latin typeface="Calibri" panose="020F0502020204030204" pitchFamily="34" charset="0"/>
                <a:ea typeface="Calibri" panose="020F0502020204030204" pitchFamily="34" charset="0"/>
                <a:cs typeface="Arial" panose="020B0604020202020204" pitchFamily="34" charset="0"/>
              </a:rPr>
            </a:br>
            <a:br>
              <a:rPr lang="fr-FR" sz="1800" i="1" dirty="0">
                <a:effectLst/>
                <a:latin typeface="Calibri" panose="020F0502020204030204" pitchFamily="34" charset="0"/>
                <a:ea typeface="Calibri" panose="020F0502020204030204" pitchFamily="34" charset="0"/>
                <a:cs typeface="Arial" panose="020B0604020202020204" pitchFamily="34" charset="0"/>
              </a:rPr>
            </a:br>
            <a:r>
              <a:rPr lang="fr-FR" sz="1800" i="1" dirty="0">
                <a:effectLst/>
                <a:latin typeface="Calibri" panose="020F0502020204030204" pitchFamily="34" charset="0"/>
                <a:ea typeface="Calibri" panose="020F0502020204030204" pitchFamily="34" charset="0"/>
                <a:cs typeface="Arial" panose="020B0604020202020204" pitchFamily="34" charset="0"/>
              </a:rPr>
              <a:t>[Cliquez pour l'animation</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Y a-t-il des circonstances dans lesquelles il serait considéré comme plus ou moins acceptable pour Rehima de ne pas se marier à son âge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17999"/>
              </a:lnSpc>
              <a:spcBef>
                <a:spcPts val="0"/>
              </a:spcBef>
              <a:spcAft>
                <a:spcPts val="800"/>
              </a:spcAft>
              <a:buSzPts val="1400"/>
              <a:buNone/>
            </a:pPr>
            <a:endParaRPr dirty="0"/>
          </a:p>
        </p:txBody>
      </p:sp>
    </p:spTree>
    <p:extLst>
      <p:ext uri="{BB962C8B-B14F-4D97-AF65-F5344CB8AC3E}">
        <p14:creationId xmlns:p14="http://schemas.microsoft.com/office/powerpoint/2010/main" val="4108562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3" name="Google Shape;773;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FACILITATEUR: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Chaque réponse est animée. Cliquez pour que chacune d'elles s'affiche afin de pouvoir lire facilement les exemples à l'écran.</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REMARQUE POUR LE PRÉSENTATEUR:</a:t>
            </a:r>
            <a:r>
              <a:rPr lang="fr-FR" sz="1800" dirty="0">
                <a:effectLst/>
                <a:latin typeface="Times New Roman" panose="02020603050405020304" pitchFamily="18" charset="0"/>
                <a:ea typeface="Times New Roman" panose="02020603050405020304" pitchFamily="18" charset="0"/>
              </a:rPr>
              <a:t> Voici quelques-unes des réponses que l'exemple de la vignette précédente pourrait générer.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t>
            </a:r>
            <a:r>
              <a:rPr lang="fr-FR" sz="1800" i="1" dirty="0">
                <a:effectLst/>
                <a:latin typeface="Times New Roman" panose="02020603050405020304" pitchFamily="18" charset="0"/>
                <a:ea typeface="Times New Roman" panose="02020603050405020304" pitchFamily="18" charset="0"/>
              </a:rPr>
              <a:t>Lire les réponses</a:t>
            </a:r>
            <a:r>
              <a:rPr lang="fr-F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Comme vous pouvez le constater, cette technique permet d'obtenir de riches informations sur les normes descriptives et injonctives, les sanctions et les exceptions.</a:t>
            </a:r>
            <a:endParaRPr dirty="0"/>
          </a:p>
        </p:txBody>
      </p:sp>
    </p:spTree>
    <p:extLst>
      <p:ext uri="{BB962C8B-B14F-4D97-AF65-F5344CB8AC3E}">
        <p14:creationId xmlns:p14="http://schemas.microsoft.com/office/powerpoint/2010/main" val="14198269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2" name="Google Shape;782;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Examinons maintenant les mesures sous un angle différent : les mesures directes et indirectes.</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55599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0" name="Google Shape;790;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Une façon utile de penser aux mesures des normes est de savoir s'il s'agit d'approches indirectes ( par procuration ) ou directes.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Les mesures indirectes ou par procuration évaluent les attitudes, les intentions et les comportements ou pratiques.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Les mesures directes évaluent les attentes sociales de ce que font les autres. Elles mesurent les normes descriptives, ou la perception qu'ont les répondants de ce que font les autres, et les normes injonctives, ou la perception qu'ont les répondants de ce que devraient faire les autres.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Nous allons maintenant vous montrer quelques exemples de mesures directes et indirectes pour deux comportements : la vaccination des enfants et l'utilisation des soins de santé.</a:t>
            </a:r>
            <a:endParaRPr dirty="0"/>
          </a:p>
        </p:txBody>
      </p:sp>
    </p:spTree>
    <p:extLst>
      <p:ext uri="{BB962C8B-B14F-4D97-AF65-F5344CB8AC3E}">
        <p14:creationId xmlns:p14="http://schemas.microsoft.com/office/powerpoint/2010/main" val="3251785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effectLst/>
                <a:latin typeface="Times New Roman" panose="02020603050405020304" pitchFamily="18" charset="0"/>
                <a:ea typeface="Times New Roman" panose="02020603050405020304" pitchFamily="18" charset="0"/>
              </a:rPr>
              <a:t>REMARQUE POUR LE PRÉSENTATEUR : </a:t>
            </a:r>
            <a:r>
              <a:rPr lang="fr-FR" sz="1800" b="0" dirty="0">
                <a:latin typeface="Gill Sans"/>
                <a:ea typeface="Gill Sans"/>
                <a:cs typeface="Gill Sans"/>
                <a:sym typeface="Gill Sans"/>
              </a:rPr>
              <a:t>Cette section se focalise sur la manière dont les différents éléments de suivi, d'évaluation et d'apprentissage soutiennent les interventions de changement des normes. </a:t>
            </a: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Les interventions de changement des normes fonctionnent au sein de systèmes sociaux complexes et peuvent donc avoir des effets inattendus, y compris une opposition sociale au début des projets et de nouvelles possibilités sociales à explorer par les communautés à la fin d'un projet. Par exemple, après une réflexion critique sur les nouvelles idées, les communautés peuvent adopter une nouvelle idée normative, ou s'y opposer fermement, ou les deux réactions peuvent se produire simultanément.  </a:t>
            </a: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Ces types de dynamiques définissent comment le suivi, l'évaluation et l'apprentissage des interventions de changement des normes diffèrent des autres projets. Dans cette section...</a:t>
            </a: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Nous donnerons un aperçu du suivi et de l'évaluation et examinerons les stratégies de collecte et d'utilisation des informations pour améliorer la mise en œuvre des interventions de changement des normes dans des contextes complexes. </a:t>
            </a: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Ensuite, nous nous concentrerons sur le suivi du projet et les études rapides, qui fournissent une base pour l'apprentissage et la gestion adaptative des interventions de changement des normes pendant leur mise en œuvre. Nous verrons comment le suivi dans un contexte social complexe implique de rechercher des signes de changement de normes et d'aborder les réactions sociales, l'opposition ou d'autres résultats inattendus au fur et à mesure qu'ils apparaissent. Nous examinerons comment la réalisation d'études d'apprentissage rapide permet d'évaluer en temps réel les stratégies des interventions de changement des normes. Les deux fournissent des données pour la prise de décision qui sont organisées à différents moments de la mise en œuvre du projet.  </a:t>
            </a: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Ensuite, nous discuterons de l'évaluation des changements normatifs, pour passer à...</a:t>
            </a:r>
          </a:p>
          <a:p>
            <a:pPr marL="0" marR="0" lvl="0" indent="0" algn="l" rtl="0">
              <a:lnSpc>
                <a:spcPct val="117999"/>
              </a:lnSpc>
              <a:spcBef>
                <a:spcPts val="0"/>
              </a:spcBef>
              <a:spcAft>
                <a:spcPts val="0"/>
              </a:spcAft>
              <a:buSzPts val="1400"/>
              <a:buNone/>
            </a:pPr>
            <a:endParaRPr lang="fr-FR" sz="18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800" b="0" dirty="0">
                <a:latin typeface="Gill Sans"/>
                <a:ea typeface="Gill Sans"/>
                <a:cs typeface="Gill Sans"/>
                <a:sym typeface="Gill Sans"/>
              </a:rPr>
              <a:t>Une discussion sur la mesure où nous examinerons les approches quantitatives et qualitatives pour mesurer le changement normatif résultant de la mise en œuvre d'un projet de changement des normes. </a:t>
            </a:r>
            <a:endParaRPr b="0" dirty="0"/>
          </a:p>
        </p:txBody>
      </p:sp>
    </p:spTree>
    <p:extLst>
      <p:ext uri="{BB962C8B-B14F-4D97-AF65-F5344CB8AC3E}">
        <p14:creationId xmlns:p14="http://schemas.microsoft.com/office/powerpoint/2010/main" val="25673385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2" name="Google Shape;802;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r>
              <a:rPr lang="fr-FR" sz="1800" u="sng" dirty="0">
                <a:effectLst/>
                <a:latin typeface="Calibri" panose="020F0502020204030204" pitchFamily="34" charset="0"/>
                <a:ea typeface="Calibri" panose="020F0502020204030204" pitchFamily="34" charset="0"/>
                <a:cs typeface="Arial" panose="020B0604020202020204" pitchFamily="34" charset="0"/>
              </a:rPr>
              <a:t>Comportement : vaccination des enfants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Norme descriptive qui peut être mesurée par le pourcentage de répondants qui pensent que la plupart des enfants de la communauté ne sont pas vaccinés.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Norme injonctive qui peut être mesurée par le pourcentage de répondants qui croient que les chefs religieux s'opposent à la vaccination.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r>
              <a:rPr lang="fr-FR" sz="1800" u="sng" dirty="0">
                <a:effectLst/>
                <a:latin typeface="Calibri" panose="020F0502020204030204" pitchFamily="34" charset="0"/>
                <a:ea typeface="Calibri" panose="020F0502020204030204" pitchFamily="34" charset="0"/>
                <a:cs typeface="Arial" panose="020B0604020202020204" pitchFamily="34" charset="0"/>
              </a:rPr>
              <a:t>Comportement : Recours aux soins de santé</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Norme descriptive qui peut être mesurée par le pourcentage de répondants qui pensent que les mères en ville emmènent leurs enfants au dispensaire.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Une norme injonctive qui peut être mesurée par le pourcentage de personnes interrogées estimant que les pères qui emmènent leurs enfants au dispensaire sont faibles.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0686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6" name="Google Shape;816;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Vous voyez ici le type d'indicateurs indirects utilisés pour évaluer le changement de normes. Ces indicateurs sont souvent recueillis dans le cadre d'enquêtes sur les connaissances, les attitudes et les comportements, et les informations recueillies sont utilisées pour créer une mesure composite ou un indice représentant les normes collectives.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Le concept d'espace social délimité est important pour la mesure et dépendra du projet. Un espace social est un espace physique ou virtuel dont les limites sont définies par l'évaluateur, comme un centre social, un média social en ligne ou tout autre lieu de rassemblement où les gens se réunissent et interagissent.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Un indice est une mesure composite qui résume les réponses aux déclarations/questions en fonction de leur relation empirique avec les normes.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Voici un exemple.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lire le tableau</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62816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6" name="Google Shape;826;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Nous avons commencé notre discussion en comparant les normes descriptives et injonctives et les différences entre elles. Revenons-y et concentrons-nous sur les indicateurs de chacune d'elles pour clore cette partie de la présentation.</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Il est bon de distinguer ces deux types de normes car 1) elles peuvent avoir des influences différentes sur un comportement et 2) sur le plan programmatique, une intervention de CSC pourrait traiter différemment les croyances normatives qui sont descriptives (ce que font les autres) et celles qui sont injonctives (ce que les autres pensent que vous devriez faire et si non...).</a:t>
            </a:r>
            <a:endParaRPr lang="en-US" dirty="0"/>
          </a:p>
        </p:txBody>
      </p:sp>
    </p:spTree>
    <p:extLst>
      <p:ext uri="{BB962C8B-B14F-4D97-AF65-F5344CB8AC3E}">
        <p14:creationId xmlns:p14="http://schemas.microsoft.com/office/powerpoint/2010/main" val="16914186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4" name="Google Shape;834;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Vous trouverez ici une formule pour élaborer des questions visant à mesurer les normes descriptives et injonctives, ainsi qu'un exemple pour chacune d'entre elles. Les mesures directes comprennent des questions sur les normes descriptives (ce que vous pensez que les autres font) et les normes injonctives (ce que vous pensez que les autres approuvent).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1800" i="1" dirty="0">
                <a:effectLst/>
                <a:latin typeface="Times New Roman" panose="02020603050405020304" pitchFamily="18" charset="0"/>
                <a:ea typeface="Times New Roman" panose="02020603050405020304" pitchFamily="18" charset="0"/>
                <a:cs typeface="Times New Roman" panose="02020603050405020304" pitchFamily="18" charset="0"/>
              </a:rPr>
              <a:t>LIRE LA DIAPOSITIVE</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3937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7" name="Google Shape;847;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Voici un exemple de mesure d'une norme descriptive liée à la mutilation génitale féminine/excision (MGF/E).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t>
            </a:r>
            <a:r>
              <a:rPr lang="fr-FR" sz="1800" i="1" dirty="0">
                <a:effectLst/>
                <a:latin typeface="Times New Roman" panose="02020603050405020304" pitchFamily="18" charset="0"/>
                <a:ea typeface="Times New Roman" panose="02020603050405020304" pitchFamily="18" charset="0"/>
              </a:rPr>
              <a:t>LIRE LA DIAPOSITIVE</a:t>
            </a:r>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59194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3" name="Google Shape;853;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Et maintenant, un exemple de norme injonctive liée aux MGF/E.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[LIRE LA DIAPOSITIVE]</a:t>
            </a:r>
            <a:endParaRPr dirty="0"/>
          </a:p>
        </p:txBody>
      </p:sp>
    </p:spTree>
    <p:extLst>
      <p:ext uri="{BB962C8B-B14F-4D97-AF65-F5344CB8AC3E}">
        <p14:creationId xmlns:p14="http://schemas.microsoft.com/office/powerpoint/2010/main" val="12039332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3" name="Google Shape;853;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Et maintenant, un exemple de norme injonctive liée aux MGF/E.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[LIRE LA DIAPOSITIVE]</a:t>
            </a:r>
            <a:endParaRPr dirty="0"/>
          </a:p>
        </p:txBody>
      </p:sp>
    </p:spTree>
    <p:extLst>
      <p:ext uri="{BB962C8B-B14F-4D97-AF65-F5344CB8AC3E}">
        <p14:creationId xmlns:p14="http://schemas.microsoft.com/office/powerpoint/2010/main" val="17986057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48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3" name="Google Shape;873;p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6088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0" name="Google Shape;88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FACILITATEUR: </a:t>
            </a:r>
            <a:r>
              <a:rPr lang="fr-FR" sz="1800" dirty="0">
                <a:effectLst/>
                <a:latin typeface="Times New Roman" panose="02020603050405020304" pitchFamily="18" charset="0"/>
                <a:ea typeface="Times New Roman" panose="02020603050405020304" pitchFamily="18" charset="0"/>
              </a:rPr>
              <a:t>L'objectif de cette diapositive est de permettre aux participants de discerner et d'envisager des moyens pratiques de mesurer les normes descriptives et injonctives. Les mesures présentées comportent des erreurs courantes, et vous demanderez aux participants de les corriger.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Affichez une question à la fois et demandez aux participants :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Comment l'amélioreriez-vous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Quelles sont les mesures directes et indirectes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CLÉ DE RÉPONSE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SzPts val="800"/>
              <a:buFont typeface="+mj-lt"/>
              <a:buAutoNum type="arabicPeriod"/>
            </a:pPr>
            <a:r>
              <a:rPr lang="fr-FR" sz="1800" dirty="0">
                <a:effectLst/>
                <a:latin typeface="Times New Roman" panose="02020603050405020304" pitchFamily="18" charset="0"/>
                <a:ea typeface="Times New Roman" panose="02020603050405020304" pitchFamily="18" charset="0"/>
              </a:rPr>
              <a:t>Mesure révisée : La plupart des femmes enceintes de votre communauté mangent-elles en dernier ? OU Pensez-vous que la plupart/certaines/aucune des femmes enceintes de votre communauté mangent en dernier ? </a:t>
            </a:r>
            <a:endParaRPr lang="en-US" sz="1800" dirty="0">
              <a:effectLst/>
              <a:latin typeface="Times New Roman" panose="02020603050405020304" pitchFamily="18" charset="0"/>
              <a:ea typeface="Times New Roman" panose="02020603050405020304" pitchFamily="18" charset="0"/>
            </a:endParaRPr>
          </a:p>
          <a:p>
            <a:pPr marL="342900" lvl="0" indent="-342900">
              <a:buSzPts val="800"/>
              <a:buFont typeface="+mj-lt"/>
              <a:buAutoNum type="arabicPeriod"/>
            </a:pPr>
            <a:r>
              <a:rPr lang="fr-FR" sz="1800" dirty="0">
                <a:effectLst/>
                <a:latin typeface="Times New Roman" panose="02020603050405020304" pitchFamily="18" charset="0"/>
                <a:ea typeface="Times New Roman" panose="02020603050405020304" pitchFamily="18" charset="0"/>
              </a:rPr>
              <a:t>Mesure révisée : La plupart/certains/aucun des chefs religieux de votre communauté donnent-ils des œufs à leurs enfants ? ET La plupart/quelques-uns/aucun des amis de votre communauté donnent-ils des œufs à leurs enfants tous les jours ?</a:t>
            </a:r>
            <a:endParaRPr lang="en-US" sz="1800" dirty="0">
              <a:effectLst/>
              <a:latin typeface="Times New Roman" panose="02020603050405020304" pitchFamily="18" charset="0"/>
              <a:ea typeface="Times New Roman" panose="02020603050405020304" pitchFamily="18" charset="0"/>
            </a:endParaRPr>
          </a:p>
          <a:p>
            <a:pPr marL="342900" lvl="0" indent="-342900">
              <a:buSzPts val="800"/>
              <a:buFont typeface="+mj-lt"/>
              <a:buAutoNum type="arabicPeriod"/>
            </a:pPr>
            <a:r>
              <a:rPr lang="fr-FR" sz="1800" dirty="0">
                <a:effectLst/>
                <a:latin typeface="Times New Roman" panose="02020603050405020304" pitchFamily="18" charset="0"/>
                <a:ea typeface="Times New Roman" panose="02020603050405020304" pitchFamily="18" charset="0"/>
              </a:rPr>
              <a:t>Mesure révisée : Parmi les filles de la classe supérieure de votre école, diriez-vous qu'aucune/quelques-unes/la plupart/toutes portent un masque de protection ?</a:t>
            </a:r>
            <a:endParaRPr lang="en-US" sz="1800" dirty="0">
              <a:effectLst/>
              <a:latin typeface="Times New Roman" panose="02020603050405020304" pitchFamily="18" charset="0"/>
              <a:ea typeface="Times New Roman" panose="02020603050405020304" pitchFamily="18" charset="0"/>
            </a:endParaRPr>
          </a:p>
          <a:p>
            <a:pPr marL="342900" lvl="0" indent="-342900">
              <a:buSzPts val="800"/>
              <a:buFont typeface="+mj-lt"/>
              <a:buAutoNum type="arabicPeriod"/>
            </a:pPr>
            <a:r>
              <a:rPr lang="fr-FR" sz="1800" dirty="0">
                <a:effectLst/>
                <a:latin typeface="Times New Roman" panose="02020603050405020304" pitchFamily="18" charset="0"/>
                <a:ea typeface="Times New Roman" panose="02020603050405020304" pitchFamily="18" charset="0"/>
              </a:rPr>
              <a:t>Mesure révisée : Est-ce que tous/la plupart/certains/aucun des membres de votre groupe de soutien aux mères/grands-mères de votre communauté/belles-mères de votre communauté approuvent l'allaitement maternel jusqu'à ce que l'enfant ait 2 ans ?</a:t>
            </a:r>
            <a:endParaRPr lang="en-US" sz="1800" dirty="0">
              <a:effectLst/>
              <a:latin typeface="Times New Roman" panose="02020603050405020304" pitchFamily="18" charset="0"/>
              <a:ea typeface="Times New Roman" panose="02020603050405020304" pitchFamily="18" charset="0"/>
            </a:endParaRPr>
          </a:p>
          <a:p>
            <a:pPr marL="342900" lvl="0" indent="-342900">
              <a:buSzPts val="800"/>
              <a:buFont typeface="+mj-lt"/>
              <a:buAutoNum type="arabicPeriod"/>
            </a:pPr>
            <a:r>
              <a:rPr lang="fr-FR" sz="1800" dirty="0">
                <a:effectLst/>
                <a:latin typeface="Times New Roman" panose="02020603050405020304" pitchFamily="18" charset="0"/>
                <a:ea typeface="Times New Roman" panose="02020603050405020304" pitchFamily="18" charset="0"/>
              </a:rPr>
              <a:t>Mesure révisée : Est-ce que la totalité/la plupart/certains/aucun des membres de votre famille désapprouveraient que vous mangiez avant votre mari ? ET Est-ce que tous/la plupart/quelques-uns/aucun des membres de votre famille désapprouveraient le fait que vous conserviez du grain de semence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Mesure révisée : Est-ce que tous/la plupart/certains/aucun des membres de votre groupe s'attendent à ce qu'une femme ne discute pas avec son mari, même si elle ne partage pas son point de vue ?</a:t>
            </a:r>
            <a:endParaRPr dirty="0"/>
          </a:p>
        </p:txBody>
      </p:sp>
    </p:spTree>
    <p:extLst>
      <p:ext uri="{BB962C8B-B14F-4D97-AF65-F5344CB8AC3E}">
        <p14:creationId xmlns:p14="http://schemas.microsoft.com/office/powerpoint/2010/main" val="14076385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2" name="Google Shape;892;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Certains programmes préfèrent mesurer les sanctions afin d'identifier l'existence d'une norme et de suivre le changement.</a:t>
            </a:r>
            <a:endParaRPr dirty="0"/>
          </a:p>
        </p:txBody>
      </p:sp>
    </p:spTree>
    <p:extLst>
      <p:ext uri="{BB962C8B-B14F-4D97-AF65-F5344CB8AC3E}">
        <p14:creationId xmlns:p14="http://schemas.microsoft.com/office/powerpoint/2010/main" val="255970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fr-FR" sz="1600" b="1" dirty="0">
                <a:latin typeface="Gill Sans"/>
                <a:ea typeface="Gill Sans"/>
                <a:cs typeface="Gill Sans"/>
                <a:sym typeface="Gill Sans"/>
              </a:rPr>
              <a:t>REMARQUE POUR LE FACILITATEUR : </a:t>
            </a:r>
            <a:r>
              <a:rPr lang="fr-FR" sz="1600" b="0" dirty="0">
                <a:latin typeface="Gill Sans"/>
                <a:ea typeface="Gill Sans"/>
                <a:cs typeface="Gill Sans"/>
                <a:sym typeface="Gill Sans"/>
              </a:rPr>
              <a:t>Cet exercice a pour but d'aider les participants à auto-évaluer leur niveau de compréhension des concepts de  MEL. Les résultats de l'exercice peuvent aider le facilitateur à s'adapter « en cours de route » ou à décider de mettre l'accent sur certains points ou de les atténuer, en fonction du niveau d'expérience des participants avec MEL.</a:t>
            </a:r>
          </a:p>
          <a:p>
            <a:pPr marL="0" marR="0" lvl="0" indent="0" algn="l" rtl="0">
              <a:lnSpc>
                <a:spcPct val="117999"/>
              </a:lnSpc>
              <a:spcBef>
                <a:spcPts val="0"/>
              </a:spcBef>
              <a:spcAft>
                <a:spcPts val="0"/>
              </a:spcAft>
              <a:buSzPts val="1400"/>
              <a:buNone/>
            </a:pPr>
            <a:endParaRPr lang="fr-FR" sz="1600" b="1"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600" b="1" dirty="0">
                <a:latin typeface="Gill Sans"/>
                <a:ea typeface="Gill Sans"/>
                <a:cs typeface="Gill Sans"/>
                <a:sym typeface="Gill Sans"/>
              </a:rPr>
              <a:t>Exercice</a:t>
            </a: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Enquête mobile : Quel est votre niveau de compréhension du suivi, de l'évaluation et de l'apprentissage ?</a:t>
            </a:r>
          </a:p>
          <a:p>
            <a:pPr marL="0" marR="0" lvl="0" indent="0" algn="l" rtl="0">
              <a:lnSpc>
                <a:spcPct val="117999"/>
              </a:lnSpc>
              <a:spcBef>
                <a:spcPts val="0"/>
              </a:spcBef>
              <a:spcAft>
                <a:spcPts val="0"/>
              </a:spcAft>
              <a:buSzPts val="1400"/>
              <a:buNone/>
            </a:pPr>
            <a:endParaRPr lang="fr-FR" sz="1600" b="1"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600" b="1" dirty="0">
                <a:latin typeface="Gill Sans"/>
                <a:ea typeface="Gill Sans"/>
                <a:cs typeface="Gill Sans"/>
                <a:sym typeface="Gill Sans"/>
              </a:rPr>
              <a:t>Préparation</a:t>
            </a: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Préparez un tableau à feuilles mobiles pour noter les résultats du sondage en mouvement. </a:t>
            </a:r>
          </a:p>
          <a:p>
            <a:pPr marL="0" marR="0" lvl="0" indent="0" algn="l" rtl="0">
              <a:lnSpc>
                <a:spcPct val="117999"/>
              </a:lnSpc>
              <a:spcBef>
                <a:spcPts val="0"/>
              </a:spcBef>
              <a:spcAft>
                <a:spcPts val="0"/>
              </a:spcAft>
              <a:buSzPts val="1400"/>
              <a:buNone/>
            </a:pPr>
            <a:endParaRPr lang="fr-FR" sz="16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600" b="1" dirty="0">
                <a:latin typeface="Gill Sans"/>
                <a:ea typeface="Gill Sans"/>
                <a:cs typeface="Gill Sans"/>
                <a:sym typeface="Gill Sans"/>
              </a:rPr>
              <a:t>Exercice</a:t>
            </a: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Demandez aux participants de s'aligner sur la même ligne imaginaire. Dites-leur d'évaluer leur degré de compréhension des trois concepts. </a:t>
            </a:r>
          </a:p>
          <a:p>
            <a:pPr marL="0" marR="0" lvl="0" indent="0" algn="l" rtl="0">
              <a:lnSpc>
                <a:spcPct val="117999"/>
              </a:lnSpc>
              <a:spcBef>
                <a:spcPts val="0"/>
              </a:spcBef>
              <a:spcAft>
                <a:spcPts val="0"/>
              </a:spcAft>
              <a:buSzPts val="1400"/>
              <a:buNone/>
            </a:pPr>
            <a:endParaRPr lang="fr-FR" sz="16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600" b="1" dirty="0">
                <a:latin typeface="Gill Sans"/>
                <a:ea typeface="Gill Sans"/>
                <a:cs typeface="Gill Sans"/>
                <a:sym typeface="Gill Sans"/>
              </a:rPr>
              <a:t>SUIVI : </a:t>
            </a:r>
            <a:r>
              <a:rPr lang="fr-FR" sz="1600" b="0" dirty="0">
                <a:latin typeface="Gill Sans"/>
                <a:ea typeface="Gill Sans"/>
                <a:cs typeface="Gill Sans"/>
                <a:sym typeface="Gill Sans"/>
              </a:rPr>
              <a:t>Dites-leur que s'ils se tiennent près de la chaise, cela signifie qu'ils ont « très bien compris ». S'ils se placent devant la porte, cela signifie qu'ils n'ont « pas du tout compris ». Ils peuvent se placer n'importe où entre les deux et doivent le faire sans se parler. Une fois qu'ils se sont placés, demandez à quelques participants pourquoi ils se tiennent là où ils se tiennent. Choisissez des participants à différents endroits de la ligne, en demandant à diverses personnes d'expliquer :</a:t>
            </a:r>
          </a:p>
          <a:p>
            <a:pPr marL="0" marR="0" lvl="0" indent="0" algn="l" rtl="0">
              <a:lnSpc>
                <a:spcPct val="117999"/>
              </a:lnSpc>
              <a:spcBef>
                <a:spcPts val="0"/>
              </a:spcBef>
              <a:spcAft>
                <a:spcPts val="0"/>
              </a:spcAft>
              <a:buSzPts val="1400"/>
              <a:buNone/>
            </a:pPr>
            <a:endParaRPr lang="fr-FR" sz="16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Pourquoi ils ont le sentiment d'avoir « peu ou pas compris ».</a:t>
            </a: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Pourquoi ils ont « une certaine compréhension » (demandez : "Qu'est-ce que vous comprenez ? Qu'est-ce que vous voulez savoir de plus ?)</a:t>
            </a: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Une autre personne expliquera pourquoi elle a une grande compréhension du suivi et de l'évaluation. </a:t>
            </a:r>
          </a:p>
          <a:p>
            <a:pPr marL="0" marR="0" lvl="0" indent="0" algn="l" rtl="0">
              <a:lnSpc>
                <a:spcPct val="117999"/>
              </a:lnSpc>
              <a:spcBef>
                <a:spcPts val="0"/>
              </a:spcBef>
              <a:spcAft>
                <a:spcPts val="0"/>
              </a:spcAft>
              <a:buSzPts val="1400"/>
              <a:buNone/>
            </a:pPr>
            <a:endParaRPr lang="fr-FR" sz="16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Sur le tableau de papier, remarquez combien de participants n'ont « pas du tout compris », combien ont « une certaine compréhension » et combien ont « très bien compris ». </a:t>
            </a:r>
          </a:p>
          <a:p>
            <a:pPr marL="0" marR="0" lvl="0" indent="0" algn="l" rtl="0">
              <a:lnSpc>
                <a:spcPct val="117999"/>
              </a:lnSpc>
              <a:spcBef>
                <a:spcPts val="0"/>
              </a:spcBef>
              <a:spcAft>
                <a:spcPts val="0"/>
              </a:spcAft>
              <a:buSzPts val="1400"/>
              <a:buNone/>
            </a:pPr>
            <a:endParaRPr lang="fr-FR" sz="1600" b="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Répétez cet exercice pour l'ÉVALUATION.</a:t>
            </a: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Répétez cet exercice pour l'APPRENTISSAGE.</a:t>
            </a:r>
          </a:p>
          <a:p>
            <a:pPr marL="0" marR="0" lvl="0" indent="0" algn="l" rtl="0">
              <a:lnSpc>
                <a:spcPct val="117999"/>
              </a:lnSpc>
              <a:spcBef>
                <a:spcPts val="0"/>
              </a:spcBef>
              <a:spcAft>
                <a:spcPts val="0"/>
              </a:spcAft>
              <a:buSzPts val="1400"/>
              <a:buNone/>
            </a:pPr>
            <a:endParaRPr lang="fr-FR" sz="1600" b="1"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r>
              <a:rPr lang="fr-FR" sz="1600" b="1" dirty="0">
                <a:latin typeface="Gill Sans"/>
                <a:ea typeface="Gill Sans"/>
                <a:cs typeface="Gill Sans"/>
                <a:sym typeface="Gill Sans"/>
              </a:rPr>
              <a:t>Discussion et clôture</a:t>
            </a: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Points à soulever lors de la discussion et de la conclusion : </a:t>
            </a: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Le suivi et l'évaluation sont une manière plus systématique de faire ce que beaucoup d'entre nous font déjà en termes de suivi de la mise en œuvre d'un projet et d'évaluation de la performance ou de l'impact. Beaucoup de gens sous-estiment l'expérience et la compréhension qu'ils ont de ces questions. </a:t>
            </a: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Dans cette salle, il y a déjà beaucoup d'expérience et de compréhension en matière de suivi et d'évaluation. Nous ferons en sorte de nous appuyer sur ces acquis lorsque nous discuterons du suivi et de l'évaluation des interventions de changement des normes . Et nous vous encourageons à faire usage de ces connaissances et à apprendre les uns des autres.</a:t>
            </a:r>
          </a:p>
          <a:p>
            <a:pPr marL="0" marR="0" lvl="0" indent="0" algn="l" rtl="0">
              <a:lnSpc>
                <a:spcPct val="117999"/>
              </a:lnSpc>
              <a:spcBef>
                <a:spcPts val="0"/>
              </a:spcBef>
              <a:spcAft>
                <a:spcPts val="0"/>
              </a:spcAft>
              <a:buSzPts val="1400"/>
              <a:buNone/>
            </a:pPr>
            <a:r>
              <a:rPr lang="fr-FR" sz="1600" b="0" dirty="0">
                <a:latin typeface="Gill Sans"/>
                <a:ea typeface="Gill Sans"/>
                <a:cs typeface="Gill Sans"/>
                <a:sym typeface="Gill Sans"/>
              </a:rPr>
              <a:t>Nous mettrons également l'accent sur l'APPRENTISSAGE du suivi et de l'évaluation et sur l'utilisation des informations pour la prise de décision tout au long d'un projet. Comme vous le verrez, les interventions de changement des normes en particulier devraient intégrer l'apprentissage dans leurs systèmes de suivi et d'évaluation.</a:t>
            </a:r>
          </a:p>
          <a:p>
            <a:pPr marL="0" marR="0" lvl="0" indent="0" algn="l" rtl="0">
              <a:lnSpc>
                <a:spcPct val="117999"/>
              </a:lnSpc>
              <a:spcBef>
                <a:spcPts val="800"/>
              </a:spcBef>
              <a:spcAft>
                <a:spcPts val="0"/>
              </a:spcAft>
              <a:buSzPts val="1600"/>
              <a:buFont typeface="Arial"/>
              <a:buNone/>
            </a:pPr>
            <a:endParaRPr sz="1600" b="1"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4213669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0" name="Google Shape;900;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Vous vous souviendrez des sessions précédentes que les normes sont renforcées par des sanctions (qui peuvent être positives ou négatives) auxquelles les individus s'attendent s'ils se conforment - ou ne se conforment pas - aux normes.</a:t>
            </a:r>
            <a:endParaRPr dirty="0"/>
          </a:p>
        </p:txBody>
      </p:sp>
      <p:sp>
        <p:nvSpPr>
          <p:cNvPr id="901" name="Google Shape;901;p6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70</a:t>
            </a:fld>
            <a:endParaRPr sz="1200" b="0" i="0" u="none" strike="noStrike" cap="none" dirty="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7434909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0" name="Google Shape;910;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r>
              <a:rPr lang="fr-FR" sz="1800" dirty="0">
                <a:effectLst/>
                <a:latin typeface="Times New Roman" panose="02020603050405020304" pitchFamily="18" charset="0"/>
                <a:ea typeface="Times New Roman" panose="02020603050405020304" pitchFamily="18" charset="0"/>
              </a:rPr>
              <a:t>Voici un exemple de la manière de mesurer les sanctions. Le projet Parivartan en Inde visait à accroître l'acceptabilité de la mobilité des filles, notamment la liberté de se déplacer dans les espaces publics et de pratiquer des sports collectifs.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t>
            </a:r>
            <a:r>
              <a:rPr lang="fr-FR" sz="1800" i="1" dirty="0">
                <a:effectLst/>
                <a:latin typeface="Times New Roman" panose="02020603050405020304" pitchFamily="18" charset="0"/>
                <a:ea typeface="Times New Roman" panose="02020603050405020304" pitchFamily="18" charset="0"/>
              </a:rPr>
              <a:t>LIRE LA DIAPOSITIVE</a:t>
            </a:r>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RÉFÉRENCES </a:t>
            </a:r>
            <a:r>
              <a:rPr lang="fr-F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17999"/>
              </a:lnSpc>
              <a:spcBef>
                <a:spcPts val="0"/>
              </a:spcBef>
              <a:spcAft>
                <a:spcPts val="0"/>
              </a:spcAft>
              <a:buSzPts val="1400"/>
              <a:buNone/>
            </a:pPr>
            <a:r>
              <a:rPr lang="en-US" sz="1600" dirty="0">
                <a:latin typeface="Gill Sans"/>
                <a:ea typeface="Gill Sans"/>
                <a:cs typeface="Gill Sans"/>
                <a:sym typeface="Gill Sans"/>
              </a:rPr>
              <a:t>Learning Collaborative to Advance Normative Change, </a:t>
            </a:r>
            <a:r>
              <a:rPr lang="en-US" sz="1600" i="1" dirty="0">
                <a:latin typeface="Gill Sans"/>
                <a:ea typeface="Gill Sans"/>
                <a:cs typeface="Gill Sans"/>
                <a:sym typeface="Gill Sans"/>
              </a:rPr>
              <a:t>Resources for Measuring Social Norms: A Practical Guide for Program Implementers</a:t>
            </a:r>
            <a:r>
              <a:rPr lang="en-US" sz="1600" dirty="0">
                <a:latin typeface="Gill Sans"/>
                <a:ea typeface="Gill Sans"/>
                <a:cs typeface="Gill Sans"/>
                <a:sym typeface="Gill Sans"/>
              </a:rPr>
              <a:t> (Washington, DC: Institute for Reproductive Health, Georgetown University, 2019). </a:t>
            </a:r>
            <a:endParaRPr dirty="0"/>
          </a:p>
          <a:p>
            <a:pPr marL="0" lvl="0" indent="0" algn="l" rtl="0">
              <a:lnSpc>
                <a:spcPct val="117999"/>
              </a:lnSpc>
              <a:spcBef>
                <a:spcPts val="800"/>
              </a:spcBef>
              <a:spcAft>
                <a:spcPts val="0"/>
              </a:spcAft>
              <a:buSzPts val="1400"/>
              <a:buNone/>
            </a:pPr>
            <a:endParaRPr dirty="0"/>
          </a:p>
        </p:txBody>
      </p:sp>
    </p:spTree>
    <p:extLst>
      <p:ext uri="{BB962C8B-B14F-4D97-AF65-F5344CB8AC3E}">
        <p14:creationId xmlns:p14="http://schemas.microsoft.com/office/powerpoint/2010/main" val="14926856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7" name="Google Shape;917;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fr-FR" sz="1800" b="1" dirty="0">
                <a:effectLst/>
                <a:latin typeface="Times New Roman" panose="02020603050405020304" pitchFamily="18" charset="0"/>
                <a:ea typeface="Times New Roman" panose="02020603050405020304" pitchFamily="18" charset="0"/>
              </a:rPr>
              <a:t>REMARQUE POUR LE PRÉSENTATEUR:  </a:t>
            </a:r>
            <a:r>
              <a:rPr lang="fr-FR" sz="1800" dirty="0">
                <a:effectLst/>
                <a:latin typeface="Times New Roman" panose="02020603050405020304" pitchFamily="18" charset="0"/>
                <a:ea typeface="Times New Roman" panose="02020603050405020304" pitchFamily="18" charset="0"/>
              </a:rPr>
              <a:t>Toutes les normes ne sont pas égales. Il est également important de comprendre à quel point une norme est forte, à quel point elle est répandue (prévalence) et si les gens se soucient des sanctions (sensibilité). Si une personne ne se soucie pas vraiment de la sanction (par exemple, si les autres élèves se moquent d'elle), cette sanction ne sera pas un moyen efficace de faire respecter les normes.</a:t>
            </a:r>
            <a:endParaRPr dirty="0"/>
          </a:p>
        </p:txBody>
      </p:sp>
    </p:spTree>
    <p:extLst>
      <p:ext uri="{BB962C8B-B14F-4D97-AF65-F5344CB8AC3E}">
        <p14:creationId xmlns:p14="http://schemas.microsoft.com/office/powerpoint/2010/main" val="8409508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5" name="Google Shape;925;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r>
              <a:rPr lang="fr-FR" sz="1800" dirty="0">
                <a:effectLst/>
                <a:latin typeface="Times New Roman" panose="02020603050405020304" pitchFamily="18" charset="0"/>
                <a:ea typeface="Times New Roman" panose="02020603050405020304" pitchFamily="18" charset="0"/>
              </a:rPr>
              <a:t>Voici des exemples de questions que vous pouvez poser pour déterminer la force et la prévalence d'une norme.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t>
            </a:r>
            <a:r>
              <a:rPr lang="fr-FR" sz="1800" i="1" dirty="0">
                <a:effectLst/>
                <a:latin typeface="Times New Roman" panose="02020603050405020304" pitchFamily="18" charset="0"/>
                <a:ea typeface="Times New Roman" panose="02020603050405020304" pitchFamily="18" charset="0"/>
              </a:rPr>
              <a:t>LIRE LA DIAPOSITIVE</a:t>
            </a:r>
            <a:r>
              <a:rPr lang="fr-F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Ces questions peuvent être posées dans une enquête quantitative ou utilisées dans un groupe de discussion ou un entretien individuel.</a:t>
            </a:r>
            <a:endParaRPr lang="en-US" dirty="0"/>
          </a:p>
        </p:txBody>
      </p:sp>
    </p:spTree>
    <p:extLst>
      <p:ext uri="{BB962C8B-B14F-4D97-AF65-F5344CB8AC3E}">
        <p14:creationId xmlns:p14="http://schemas.microsoft.com/office/powerpoint/2010/main" val="18223860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1" name="Google Shape;931;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Tout le monde ne sera pas influencé de la même manière par les récompenses ou les sanctions liées au respect ou au non-respect d'une norme particulière. C'est ce que nous appelons la sensibilité. Si une personne est très sensible aux récompenses ou aux sanctions, son comportement est plus susceptible d'être influencé par la norme, ou y est plus sensible.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Les vignettes sont un excellent moyen de mesurer la sensibilité aux sanctions. Cette vignette, utilisée pour mesurer les sanctions relatives à l'éducation des filles, a été utilisée dans le cadre du projet Abidboru de CARE en Ethiopie.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t>
            </a:r>
            <a:r>
              <a:rPr lang="fr-FR" sz="1800" i="1" dirty="0">
                <a:effectLst/>
                <a:latin typeface="Times New Roman" panose="02020603050405020304" pitchFamily="18" charset="0"/>
                <a:ea typeface="Times New Roman" panose="02020603050405020304" pitchFamily="18" charset="0"/>
              </a:rPr>
              <a:t>LIRE LA DIAPOSITIVE</a:t>
            </a:r>
            <a:r>
              <a:rPr lang="fr-F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RÉFÉRENCES : </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Learning Collaborative to Advance Normative Change, </a:t>
            </a:r>
            <a:r>
              <a:rPr lang="en-US" sz="1800" i="1" dirty="0">
                <a:latin typeface="Gill Sans"/>
                <a:ea typeface="Gill Sans"/>
                <a:cs typeface="Gill Sans"/>
                <a:sym typeface="Gill Sans"/>
              </a:rPr>
              <a:t>Resources for Measuring Social Norms: A Practical Guide for Program Implementers</a:t>
            </a:r>
            <a:r>
              <a:rPr lang="en-US" sz="1800" dirty="0">
                <a:latin typeface="Gill Sans"/>
                <a:ea typeface="Gill Sans"/>
                <a:cs typeface="Gill Sans"/>
                <a:sym typeface="Gill Sans"/>
              </a:rPr>
              <a:t> (Washington, DC: Institute for Reproductive Health, Georgetown University, 2019). </a:t>
            </a:r>
            <a:endParaRPr lang="en-US" sz="1800" dirty="0"/>
          </a:p>
        </p:txBody>
      </p:sp>
    </p:spTree>
    <p:extLst>
      <p:ext uri="{BB962C8B-B14F-4D97-AF65-F5344CB8AC3E}">
        <p14:creationId xmlns:p14="http://schemas.microsoft.com/office/powerpoint/2010/main" val="212920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8" name="Google Shape;938;p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Nous allons maintenant aborder une dernière série de concepts qui doivent souvent être mesurés dans l'évaluation des interventions de changement des normes. Il s'agit des groupes de référence et des détenteurs de pouvoir.</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800"/>
              </a:spcBef>
              <a:spcAft>
                <a:spcPts val="0"/>
              </a:spcAft>
              <a:buSzPts val="1400"/>
              <a:buNone/>
            </a:pPr>
            <a:endParaRPr dirty="0"/>
          </a:p>
        </p:txBody>
      </p:sp>
    </p:spTree>
    <p:extLst>
      <p:ext uri="{BB962C8B-B14F-4D97-AF65-F5344CB8AC3E}">
        <p14:creationId xmlns:p14="http://schemas.microsoft.com/office/powerpoint/2010/main" val="15733145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6" name="Google Shape;946;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REMARQUE POUR LE PRÉSENTATEUR : </a:t>
            </a:r>
          </a:p>
          <a:p>
            <a:pPr marL="0" marR="0" lvl="0" indent="0" algn="l" rtl="0">
              <a:lnSpc>
                <a:spcPct val="117999"/>
              </a:lnSpc>
              <a:spcBef>
                <a:spcPts val="0"/>
              </a:spcBef>
              <a:spcAft>
                <a:spcPts val="800"/>
              </a:spcAft>
              <a:buSzPts val="1400"/>
              <a:buNone/>
            </a:pPr>
            <a:r>
              <a:rPr lang="fr-FR" sz="1800" dirty="0">
                <a:latin typeface="Gill Sans"/>
                <a:ea typeface="Gill Sans"/>
                <a:cs typeface="Gill Sans"/>
                <a:sym typeface="Gill Sans"/>
              </a:rPr>
              <a:t>Au début de cette session, nous avons appris que les groupes de référence influencent le respect des normes par le biais du modèle social et de son application.</a:t>
            </a:r>
            <a:endParaRPr dirty="0"/>
          </a:p>
        </p:txBody>
      </p:sp>
      <p:sp>
        <p:nvSpPr>
          <p:cNvPr id="947" name="Google Shape;947;p6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76</a:t>
            </a:fld>
            <a:endParaRPr sz="1200" b="0" i="0" u="none" strike="noStrike" cap="none" dirty="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87205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8" name="Google Shape;958;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N'oubliez pas que tous les groupes de référence n'ont pas la même influence. Voyons maintenant des questions qui explorent différentes voies d'influence - modélisation, application et sensibilité. Comme nous venons de le voir, la sensibilité est le degré auquel l'opinion d'une personne compte suffisamment pour encourager le respect des normes.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59" name="Google Shape;959;p6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77</a:t>
            </a:fld>
            <a:endParaRPr sz="1200" b="0" i="0" u="none" strike="noStrike" cap="none" dirty="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4901846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0" name="Google Shape;980;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Voici un exemple d'élicitation de groupes de référence par le biais d'un recensement de cartographie de réseaux sociaux. Les groupes de référence étant essentiels au maintien du comportement visé, leur identification permet de mieux concevoir l'intervention. Cet exemple d'un projet de planning familial utilise cette grille pour obtenir les noms des membres d'un groupe de référence pour l'analyse du réseau social.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Au fur et à mesure que le répondant nomme chaque personne de son réseau, l'enquêteur lui pose les questions suivantes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"Quelle est votre relation avec (prénom de la personne) ? Vous pouvez mentionner plus d'un type de relation. Par exemple, cette personne peut être à la fois votre tante et votre prestaire de soins de santé."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"Est-ce que (prénom de la personne) fait partie de votre ménage ? Si ce n'est pas le cas, cette personne vit-elle ailleurs ?" Si la réponse est "ailleurs", demandez "Dans quelle ville vit (le prénom de la personne) ?".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"Au cours des trois derniers mois, avez-vous parlé avec (prénom de la personne) de l'espacement des naissances ou d'une méthode qui vous permettrait de retarder ou d'éviter une grossesse ?"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 votre avis, diriez-vous que (prénom de la personne) approuve les personnes qui utilisent une méthode de planification familiale pour espacer leurs naissances ?".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 votre avis, diriez-vous que (prénom de la personne) utilise une méthode de planification familiale pour espacer ses naissances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81" name="Google Shape;981;p6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78</a:t>
            </a:fld>
            <a:endParaRPr sz="1200" b="0" i="0" u="none" strike="noStrike" cap="none" dirty="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084411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9" name="Google Shape;989;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Voici un exemple d'une autre façon d'obtenir un groupe de référence, sous la forme d'une seule question d'enquête. L'exemple est tiré du projet Masculinité, Famille, et Foi mis en œuvre par le Projet Passages en République démocratique du Congo. </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17999"/>
              </a:lnSpc>
              <a:spcBef>
                <a:spcPts val="800"/>
              </a:spcBef>
              <a:spcAft>
                <a:spcPts val="0"/>
              </a:spcAft>
              <a:buClr>
                <a:srgbClr val="000000"/>
              </a:buClr>
              <a:buSzPts val="1600"/>
              <a:buFont typeface="Helvetica Neue Light"/>
              <a:buNone/>
            </a:pPr>
            <a:endParaRPr dirty="0"/>
          </a:p>
        </p:txBody>
      </p:sp>
    </p:spTree>
    <p:extLst>
      <p:ext uri="{BB962C8B-B14F-4D97-AF65-F5344CB8AC3E}">
        <p14:creationId xmlns:p14="http://schemas.microsoft.com/office/powerpoint/2010/main" val="722689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4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fr-FR" sz="2000" b="1" dirty="0">
                <a:latin typeface="Gill Sans"/>
                <a:ea typeface="Gill Sans"/>
                <a:cs typeface="Gill Sans"/>
                <a:sym typeface="Gill Sans"/>
              </a:rPr>
              <a:t>REMARQUE POUR LE FACILITATEUR : </a:t>
            </a:r>
            <a:r>
              <a:rPr lang="fr-FR" sz="2000" b="0" dirty="0">
                <a:latin typeface="Gill Sans"/>
                <a:ea typeface="Gill Sans"/>
                <a:cs typeface="Gill Sans"/>
                <a:sym typeface="Gill Sans"/>
              </a:rPr>
              <a:t>Cette diapositive est cachée et a pour but de vous aider à planifier cette formation. </a:t>
            </a:r>
            <a:endParaRPr b="0" dirty="0"/>
          </a:p>
        </p:txBody>
      </p:sp>
    </p:spTree>
    <p:extLst>
      <p:ext uri="{BB962C8B-B14F-4D97-AF65-F5344CB8AC3E}">
        <p14:creationId xmlns:p14="http://schemas.microsoft.com/office/powerpoint/2010/main" val="33670715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5" name="Google Shape;995;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Les détenteurs de pouvoir sont les personnes qui ont une influence directe ou indirecte sur la capacité d'une personne à adopter un comportement. Cette question, tirée d'une évaluation au Nigeria, a été conçue pour détecter l'influence des détenteurs de pouvoir sur l'utilisation de la contraception.</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 </a:t>
            </a:r>
            <a:endParaRPr dirty="0"/>
          </a:p>
          <a:p>
            <a:pPr marL="0" marR="0" lvl="0" indent="0" algn="l" rtl="0">
              <a:lnSpc>
                <a:spcPct val="117999"/>
              </a:lnSpc>
              <a:spcBef>
                <a:spcPts val="800"/>
              </a:spcBef>
              <a:spcAft>
                <a:spcPts val="0"/>
              </a:spcAft>
              <a:buClr>
                <a:srgbClr val="000000"/>
              </a:buClr>
              <a:buSzPts val="1600"/>
              <a:buFont typeface="Helvetica Neue Light"/>
              <a:buNone/>
            </a:pPr>
            <a:endParaRPr dirty="0"/>
          </a:p>
        </p:txBody>
      </p:sp>
    </p:spTree>
    <p:extLst>
      <p:ext uri="{BB962C8B-B14F-4D97-AF65-F5344CB8AC3E}">
        <p14:creationId xmlns:p14="http://schemas.microsoft.com/office/powerpoint/2010/main" val="28887758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2" name="Google Shape;1022;p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 guide de mesure des normes sociales produit par Learning Collaborative fournit des conseils et des exemples de mesures pour chaque étape du cycle de mesure du programme : explorer, définir et aligner, mesurer, et comprendre et agir.</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Times New Roman" panose="02020603050405020304" pitchFamily="18" charset="0"/>
                <a:ea typeface="Times New Roman" panose="02020603050405020304" pitchFamily="18" charset="0"/>
              </a:rPr>
              <a:t>RÉFÉRENCE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The Learning Collaborative to Advance Normative Change, </a:t>
            </a:r>
            <a:r>
              <a:rPr lang="fr-FR" sz="1800" i="1" dirty="0">
                <a:effectLst/>
                <a:latin typeface="Times New Roman" panose="02020603050405020304" pitchFamily="18" charset="0"/>
                <a:ea typeface="Times New Roman" panose="02020603050405020304" pitchFamily="18" charset="0"/>
              </a:rPr>
              <a:t>Ressources pour la mesure des normes sociales : Un guide pratique pour les responsables de la mise en œuvre des programmes </a:t>
            </a:r>
            <a:r>
              <a:rPr lang="fr-FR" sz="1800" dirty="0">
                <a:effectLst/>
                <a:latin typeface="Times New Roman" panose="02020603050405020304" pitchFamily="18" charset="0"/>
                <a:ea typeface="Times New Roman" panose="02020603050405020304" pitchFamily="18" charset="0"/>
              </a:rPr>
              <a:t>(Washington, DC : Institut pour la santé reproductive, Université de Georgetown, 2019),</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https://www.alignplatform.org/resources/resources-measuring-social-norms-practical-guide-programme-implementers.</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37243078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1" name="Google Shape;1001;p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Nous avons couvert beaucoup de terrain de mesure aujourd'hui. Voici les points que j'aimerais que vous gardiez à l'esprit lorsque vous évaluez des interventions visant à modifier les normes.</a:t>
            </a:r>
            <a:br>
              <a:rPr lang="fr-FR" sz="1800" dirty="0">
                <a:effectLst/>
                <a:latin typeface="Times New Roman" panose="02020603050405020304" pitchFamily="18" charset="0"/>
                <a:ea typeface="Times New Roman" panose="02020603050405020304" pitchFamily="18" charset="0"/>
              </a:rPr>
            </a:br>
            <a:br>
              <a:rPr lang="fr-FR" sz="1800" dirty="0">
                <a:effectLst/>
                <a:latin typeface="Times New Roman" panose="02020603050405020304" pitchFamily="18" charset="0"/>
                <a:ea typeface="Times New Roman" panose="02020603050405020304" pitchFamily="18" charset="0"/>
              </a:rPr>
            </a:br>
            <a:r>
              <a:rPr lang="fr-FR" sz="1800" dirty="0">
                <a:effectLst/>
                <a:latin typeface="Times New Roman" panose="02020603050405020304" pitchFamily="18" charset="0"/>
                <a:ea typeface="Times New Roman" panose="02020603050405020304" pitchFamily="18" charset="0"/>
              </a:rPr>
              <a:t>[</a:t>
            </a:r>
            <a:r>
              <a:rPr lang="fr-FR" sz="1800" i="1" dirty="0">
                <a:effectLst/>
                <a:latin typeface="Times New Roman" panose="02020603050405020304" pitchFamily="18" charset="0"/>
                <a:ea typeface="Times New Roman" panose="02020603050405020304" pitchFamily="18" charset="0"/>
              </a:rPr>
              <a:t>LIRE LA DIAPOSITIVE</a:t>
            </a:r>
            <a:r>
              <a:rPr lang="fr-FR" sz="1800" dirty="0">
                <a:effectLst/>
                <a:latin typeface="Times New Roman" panose="02020603050405020304" pitchFamily="18" charset="0"/>
                <a:ea typeface="Times New Roman" panose="02020603050405020304" pitchFamily="18" charset="0"/>
              </a:rPr>
              <a:t>]</a:t>
            </a:r>
            <a:endParaRPr dirty="0"/>
          </a:p>
        </p:txBody>
      </p:sp>
    </p:spTree>
    <p:extLst>
      <p:ext uri="{BB962C8B-B14F-4D97-AF65-F5344CB8AC3E}">
        <p14:creationId xmlns:p14="http://schemas.microsoft.com/office/powerpoint/2010/main" val="6568749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9" name="Google Shape;1009;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a:t>
            </a:r>
            <a:r>
              <a:rPr lang="en-US" sz="1800" dirty="0">
                <a:latin typeface="Gill Sans"/>
                <a:ea typeface="Gill Sans"/>
                <a:cs typeface="Gill Sans"/>
                <a:sym typeface="Gill Sans"/>
              </a:rPr>
              <a:t>:</a:t>
            </a:r>
          </a:p>
          <a:p>
            <a:pPr marL="0" marR="0" lvl="0" indent="0" algn="l" rtl="0">
              <a:lnSpc>
                <a:spcPct val="117999"/>
              </a:lnSpc>
              <a:spcBef>
                <a:spcPts val="0"/>
              </a:spcBef>
              <a:spcAft>
                <a:spcPts val="0"/>
              </a:spcAft>
              <a:buSzPts val="1400"/>
              <a:buNone/>
            </a:pPr>
            <a:r>
              <a:rPr lang="fr-FR" sz="1800" dirty="0">
                <a:latin typeface="Gill Sans"/>
                <a:ea typeface="Gill Sans"/>
                <a:cs typeface="Gill Sans"/>
                <a:sym typeface="Gill Sans"/>
              </a:rPr>
              <a:t>J'aimerais attirer votre attention sur quelques ressources utiles pour la mesure des normes. Vous pouvez vous rendre sur la page Learning Collaborative du site ALIGN et y trouver :</a:t>
            </a:r>
          </a:p>
          <a:p>
            <a:pPr marL="285750" marR="0" lvl="0" indent="-285750" algn="l" rtl="0">
              <a:lnSpc>
                <a:spcPct val="117999"/>
              </a:lnSpc>
              <a:spcBef>
                <a:spcPts val="0"/>
              </a:spcBef>
              <a:spcAft>
                <a:spcPts val="0"/>
              </a:spcAft>
              <a:buSzPts val="1400"/>
              <a:buFont typeface="Arial" panose="020B0604020202020204" pitchFamily="34" charset="0"/>
              <a:buChar char="•"/>
            </a:pPr>
            <a:r>
              <a:rPr lang="fr-FR" sz="1800" dirty="0">
                <a:latin typeface="Gill Sans"/>
                <a:ea typeface="Gill Sans"/>
                <a:cs typeface="Gill Sans"/>
                <a:sym typeface="Gill Sans"/>
              </a:rPr>
              <a:t>Une carte des projets sur les normes sociales et leurs approches de mesure (vous pouvez faire une recherche par pays et par type de programme).</a:t>
            </a:r>
            <a:endParaRPr lang="en-US" sz="1800" dirty="0">
              <a:latin typeface="Gill Sans"/>
              <a:ea typeface="Gill Sans"/>
              <a:cs typeface="Gill Sans"/>
              <a:sym typeface="Gill Sans"/>
            </a:endParaRPr>
          </a:p>
          <a:p>
            <a:pPr marL="285750" marR="0" lvl="0" indent="-285750" algn="l" rtl="0">
              <a:lnSpc>
                <a:spcPct val="117999"/>
              </a:lnSpc>
              <a:spcBef>
                <a:spcPts val="0"/>
              </a:spcBef>
              <a:spcAft>
                <a:spcPts val="0"/>
              </a:spcAft>
              <a:buSzPts val="1400"/>
              <a:buFont typeface="Arial" panose="020B0604020202020204" pitchFamily="34" charset="0"/>
              <a:buChar char="•"/>
            </a:pPr>
            <a:r>
              <a:rPr lang="fr-FR" sz="1800" dirty="0">
                <a:latin typeface="Gill Sans"/>
                <a:ea typeface="Gill Sans"/>
                <a:cs typeface="Gill Sans"/>
                <a:sym typeface="Gill Sans"/>
              </a:rPr>
              <a:t>L'outil d'exploration des normes sociales (discuté dans une session précédente) est une ressource utile pour la recherche formative.</a:t>
            </a:r>
          </a:p>
          <a:p>
            <a:pPr marL="285750" marR="0" lvl="0" indent="-285750" algn="l" rtl="0">
              <a:lnSpc>
                <a:spcPct val="117999"/>
              </a:lnSpc>
              <a:spcBef>
                <a:spcPts val="0"/>
              </a:spcBef>
              <a:spcAft>
                <a:spcPts val="0"/>
              </a:spcAft>
              <a:buSzPts val="1400"/>
              <a:buFont typeface="Arial" panose="020B0604020202020204" pitchFamily="34" charset="0"/>
              <a:buChar char="•"/>
            </a:pPr>
            <a:r>
              <a:rPr lang="fr-FR" sz="1800" dirty="0">
                <a:latin typeface="Gill Sans"/>
                <a:ea typeface="Gill Sans"/>
                <a:cs typeface="Gill Sans"/>
                <a:sym typeface="Gill Sans"/>
              </a:rPr>
              <a:t>Un rapport sur l'évaluation des coûts des INS du Projet Passages.</a:t>
            </a:r>
          </a:p>
          <a:p>
            <a:pPr marL="285750" marR="0" lvl="0" indent="-285750" algn="l" rtl="0">
              <a:lnSpc>
                <a:spcPct val="117999"/>
              </a:lnSpc>
              <a:spcBef>
                <a:spcPts val="0"/>
              </a:spcBef>
              <a:spcAft>
                <a:spcPts val="0"/>
              </a:spcAft>
              <a:buSzPts val="1400"/>
              <a:buFont typeface="Arial" panose="020B0604020202020204" pitchFamily="34" charset="0"/>
              <a:buChar char="•"/>
            </a:pPr>
            <a:r>
              <a:rPr lang="fr-FR" sz="1800" dirty="0">
                <a:latin typeface="Gill Sans"/>
                <a:ea typeface="Gill Sans"/>
                <a:cs typeface="Gill Sans"/>
                <a:sym typeface="Gill Sans"/>
              </a:rPr>
              <a:t>Un guide pratique pour mesurer les normes sociales développé par les membres de L’Apprentissage Collaboratif (Learning Collaborative).</a:t>
            </a:r>
          </a:p>
          <a:p>
            <a:pPr marL="0" marR="0" lvl="0" indent="0" algn="l" rtl="0">
              <a:lnSpc>
                <a:spcPct val="117999"/>
              </a:lnSpc>
              <a:spcBef>
                <a:spcPts val="0"/>
              </a:spcBef>
              <a:spcAft>
                <a:spcPts val="0"/>
              </a:spcAft>
              <a:buSzPts val="1400"/>
              <a:buFont typeface="Arial" panose="020B0604020202020204" pitchFamily="34" charset="0"/>
              <a:buNone/>
            </a:pPr>
            <a:endParaRPr lang="fr-FR" sz="1800" dirty="0">
              <a:latin typeface="Gill Sans"/>
              <a:ea typeface="Gill Sans"/>
              <a:cs typeface="Gill Sans"/>
              <a:sym typeface="Gill Sans"/>
            </a:endParaRPr>
          </a:p>
          <a:p>
            <a:pPr marL="0" marR="0" lvl="0" indent="0" algn="l" rtl="0">
              <a:lnSpc>
                <a:spcPct val="117999"/>
              </a:lnSpc>
              <a:spcBef>
                <a:spcPts val="0"/>
              </a:spcBef>
              <a:spcAft>
                <a:spcPts val="0"/>
              </a:spcAft>
              <a:buSzPts val="1400"/>
              <a:buFont typeface="Arial" panose="020B0604020202020204" pitchFamily="34" charset="0"/>
              <a:buNone/>
            </a:pPr>
            <a:r>
              <a:rPr lang="fr-FR" sz="1800" dirty="0">
                <a:latin typeface="Gill Sans"/>
                <a:ea typeface="Gill Sans"/>
                <a:cs typeface="Gill Sans"/>
                <a:sym typeface="Gill Sans"/>
              </a:rPr>
              <a:t>Une grande partie du contenu que j'ai partagé avec vous aujourd'hui provient de la compilation des expériences et des meilleures pratiques des membres de l’Apprentissage Collaboratif documentées dans ce guide.</a:t>
            </a:r>
            <a:endParaRPr lang="en-US" sz="180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endParaRPr lang="en-US" sz="180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REFERENCES:</a:t>
            </a:r>
            <a:endParaRPr dirty="0"/>
          </a:p>
          <a:p>
            <a:pPr marL="0" marR="0" lvl="0" indent="0" algn="l" rtl="0">
              <a:lnSpc>
                <a:spcPct val="117999"/>
              </a:lnSpc>
              <a:spcBef>
                <a:spcPts val="800"/>
              </a:spcBef>
              <a:spcAft>
                <a:spcPts val="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Advancing Learning and Innovation on Gender Norms (ALIGN), </a:t>
            </a:r>
            <a:r>
              <a:rPr lang="en-US" sz="1800" dirty="0">
                <a:latin typeface="Gill Sans"/>
                <a:ea typeface="Gill Sans"/>
                <a:cs typeface="Gill Sans"/>
                <a:sym typeface="Gill Sans"/>
              </a:rPr>
              <a:t>https://www.alignplatform.org/.</a:t>
            </a:r>
            <a:endParaRPr dirty="0"/>
          </a:p>
          <a:p>
            <a:pPr marL="0" marR="0" lvl="0" indent="0" algn="l" rtl="0">
              <a:lnSpc>
                <a:spcPct val="117999"/>
              </a:lnSpc>
              <a:spcBef>
                <a:spcPts val="800"/>
              </a:spcBef>
              <a:spcAft>
                <a:spcPts val="80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Evidence-Based Measures of Empowerment for Research on Gender Equality (EMERGE), University of California San Diego, </a:t>
            </a:r>
            <a:r>
              <a:rPr lang="en-US" sz="1800" dirty="0">
                <a:latin typeface="Gill Sans"/>
                <a:ea typeface="Gill Sans"/>
                <a:cs typeface="Gill Sans"/>
                <a:sym typeface="Gill Sans"/>
              </a:rPr>
              <a:t>http://emerge.ucsd.edu/.</a:t>
            </a:r>
            <a:endParaRPr dirty="0"/>
          </a:p>
        </p:txBody>
      </p:sp>
    </p:spTree>
    <p:extLst>
      <p:ext uri="{BB962C8B-B14F-4D97-AF65-F5344CB8AC3E}">
        <p14:creationId xmlns:p14="http://schemas.microsoft.com/office/powerpoint/2010/main" val="1884456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732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3" name="Google Shape;273;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Times New Roman" panose="02020603050405020304" pitchFamily="18" charset="0"/>
                <a:ea typeface="Times New Roman" panose="02020603050405020304" pitchFamily="18" charset="0"/>
              </a:rPr>
              <a:t>REMARQUE POUR LE PRÉSENTATEUR:</a:t>
            </a:r>
            <a:r>
              <a:rPr lang="fr-FR" sz="1800" dirty="0">
                <a:effectLst/>
                <a:latin typeface="Times New Roman" panose="02020603050405020304" pitchFamily="18" charset="0"/>
                <a:ea typeface="Times New Roman" panose="02020603050405020304" pitchFamily="18" charset="0"/>
              </a:rPr>
              <a:t> Commençons notre discussion par un rappel des concepts de base des normes sociales de notre programme.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257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solidFill>
          <a:srgbClr val="CBB303"/>
        </a:solidFill>
        <a:effectLst/>
      </p:bgPr>
    </p:bg>
    <p:spTree>
      <p:nvGrpSpPr>
        <p:cNvPr id="1" name="Shape 6"/>
        <p:cNvGrpSpPr/>
        <p:nvPr/>
      </p:nvGrpSpPr>
      <p:grpSpPr>
        <a:xfrm>
          <a:off x="0" y="0"/>
          <a:ext cx="0" cy="0"/>
          <a:chOff x="0" y="0"/>
          <a:chExt cx="0" cy="0"/>
        </a:xfrm>
      </p:grpSpPr>
      <p:sp>
        <p:nvSpPr>
          <p:cNvPr id="7" name="Google Shape;7;p487"/>
          <p:cNvSpPr/>
          <p:nvPr/>
        </p:nvSpPr>
        <p:spPr>
          <a:xfrm>
            <a:off x="0" y="10160430"/>
            <a:ext cx="24384001" cy="3555569"/>
          </a:xfrm>
          <a:prstGeom prst="rect">
            <a:avLst/>
          </a:prstGeom>
          <a:solidFill>
            <a:srgbClr val="FFFE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dirty="0">
              <a:solidFill>
                <a:srgbClr val="FFFFFF"/>
              </a:solidFill>
              <a:latin typeface="Gill Sans"/>
              <a:ea typeface="Gill Sans"/>
              <a:cs typeface="Gill Sans"/>
              <a:sym typeface="Gill Sans"/>
            </a:endParaRPr>
          </a:p>
        </p:txBody>
      </p:sp>
      <p:sp>
        <p:nvSpPr>
          <p:cNvPr id="8" name="Google Shape;8;p487"/>
          <p:cNvSpPr txBox="1">
            <a:spLocks noGrp="1"/>
          </p:cNvSpPr>
          <p:nvPr>
            <p:ph type="sldNum" idx="12"/>
          </p:nvPr>
        </p:nvSpPr>
        <p:spPr>
          <a:xfrm>
            <a:off x="23036466" y="762697"/>
            <a:ext cx="607908" cy="38472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1pPr>
            <a:lvl2pPr marL="0" marR="0" lvl="1"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2pPr>
            <a:lvl3pPr marL="0" marR="0" lvl="2"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3pPr>
            <a:lvl4pPr marL="0" marR="0" lvl="3"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4pPr>
            <a:lvl5pPr marL="0" marR="0" lvl="4"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5pPr>
            <a:lvl6pPr marL="0" marR="0" lvl="5"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6pPr>
            <a:lvl7pPr marL="0" marR="0" lvl="6"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7pPr>
            <a:lvl8pPr marL="0" marR="0" lvl="7"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8pPr>
            <a:lvl9pPr marL="0" marR="0" lvl="8"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dirty="0"/>
          </a:p>
        </p:txBody>
      </p:sp>
      <p:pic>
        <p:nvPicPr>
          <p:cNvPr id="9" name="Google Shape;9;p487"/>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0" name="Google Shape;10;p487"/>
          <p:cNvSpPr txBox="1">
            <a:spLocks noGrp="1"/>
          </p:cNvSpPr>
          <p:nvPr>
            <p:ph type="title"/>
          </p:nvPr>
        </p:nvSpPr>
        <p:spPr>
          <a:xfrm>
            <a:off x="3950640" y="3475230"/>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1" name="Google Shape;11;p487"/>
          <p:cNvSpPr txBox="1">
            <a:spLocks noGrp="1"/>
          </p:cNvSpPr>
          <p:nvPr>
            <p:ph type="body" idx="1"/>
          </p:nvPr>
        </p:nvSpPr>
        <p:spPr>
          <a:xfrm>
            <a:off x="4214812" y="7440316"/>
            <a:ext cx="1595437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able">
  <p:cSld name="Table">
    <p:bg>
      <p:bgPr>
        <a:solidFill>
          <a:srgbClr val="F4F5F7"/>
        </a:solidFill>
        <a:effectLst/>
      </p:bgPr>
    </p:bg>
    <p:spTree>
      <p:nvGrpSpPr>
        <p:cNvPr id="1" name="Shape 47"/>
        <p:cNvGrpSpPr/>
        <p:nvPr/>
      </p:nvGrpSpPr>
      <p:grpSpPr>
        <a:xfrm>
          <a:off x="0" y="0"/>
          <a:ext cx="0" cy="0"/>
          <a:chOff x="0" y="0"/>
          <a:chExt cx="0" cy="0"/>
        </a:xfrm>
      </p:grpSpPr>
      <p:sp>
        <p:nvSpPr>
          <p:cNvPr id="48" name="Google Shape;48;p495"/>
          <p:cNvSpPr txBox="1">
            <a:spLocks noGrp="1"/>
          </p:cNvSpPr>
          <p:nvPr>
            <p:ph type="body" idx="1"/>
          </p:nvPr>
        </p:nvSpPr>
        <p:spPr>
          <a:xfrm>
            <a:off x="1498332" y="1414465"/>
            <a:ext cx="19488989"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9" name="Google Shape;49;p495"/>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4">
  <p:cSld name="2_Content 4">
    <p:bg>
      <p:bgPr>
        <a:solidFill>
          <a:srgbClr val="F4F5F7"/>
        </a:solidFill>
        <a:effectLst/>
      </p:bgPr>
    </p:bg>
    <p:spTree>
      <p:nvGrpSpPr>
        <p:cNvPr id="1" name="Shape 50"/>
        <p:cNvGrpSpPr/>
        <p:nvPr/>
      </p:nvGrpSpPr>
      <p:grpSpPr>
        <a:xfrm>
          <a:off x="0" y="0"/>
          <a:ext cx="0" cy="0"/>
          <a:chOff x="0" y="0"/>
          <a:chExt cx="0" cy="0"/>
        </a:xfrm>
      </p:grpSpPr>
      <p:sp>
        <p:nvSpPr>
          <p:cNvPr id="51" name="Google Shape;51;p496"/>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sp>
        <p:nvSpPr>
          <p:cNvPr id="52" name="Google Shape;52;p496"/>
          <p:cNvSpPr txBox="1">
            <a:spLocks noGrp="1"/>
          </p:cNvSpPr>
          <p:nvPr>
            <p:ph type="title"/>
          </p:nvPr>
        </p:nvSpPr>
        <p:spPr>
          <a:xfrm>
            <a:off x="7349281" y="3095450"/>
            <a:ext cx="1529561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53" name="Google Shape;53;p496"/>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4" name="Google Shape;54;p496"/>
          <p:cNvSpPr>
            <a:spLocks noGrp="1"/>
          </p:cNvSpPr>
          <p:nvPr>
            <p:ph type="pic" idx="2"/>
          </p:nvPr>
        </p:nvSpPr>
        <p:spPr>
          <a:xfrm>
            <a:off x="-3058370"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5" name="Google Shape;55;p496"/>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 3">
  <p:cSld name="2_Content 3 2">
    <p:bg>
      <p:bgPr>
        <a:solidFill>
          <a:srgbClr val="F4F5F7"/>
        </a:solidFill>
        <a:effectLst/>
      </p:bgPr>
    </p:bg>
    <p:spTree>
      <p:nvGrpSpPr>
        <p:cNvPr id="1" name="Shape 56"/>
        <p:cNvGrpSpPr/>
        <p:nvPr/>
      </p:nvGrpSpPr>
      <p:grpSpPr>
        <a:xfrm>
          <a:off x="0" y="0"/>
          <a:ext cx="0" cy="0"/>
          <a:chOff x="0" y="0"/>
          <a:chExt cx="0" cy="0"/>
        </a:xfrm>
      </p:grpSpPr>
      <p:sp>
        <p:nvSpPr>
          <p:cNvPr id="57" name="Google Shape;57;p497"/>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58" name="Google Shape;58;p497"/>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9" name="Google Shape;59;p497"/>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0" name="Google Shape;60;p497"/>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able with Subtitle">
  <p:cSld name="Table with Subtitle">
    <p:bg>
      <p:bgPr>
        <a:solidFill>
          <a:srgbClr val="F4F5F7"/>
        </a:solidFill>
        <a:effectLst/>
      </p:bgPr>
    </p:bg>
    <p:spTree>
      <p:nvGrpSpPr>
        <p:cNvPr id="1" name="Shape 61"/>
        <p:cNvGrpSpPr/>
        <p:nvPr/>
      </p:nvGrpSpPr>
      <p:grpSpPr>
        <a:xfrm>
          <a:off x="0" y="0"/>
          <a:ext cx="0" cy="0"/>
          <a:chOff x="0" y="0"/>
          <a:chExt cx="0" cy="0"/>
        </a:xfrm>
      </p:grpSpPr>
      <p:sp>
        <p:nvSpPr>
          <p:cNvPr id="62" name="Google Shape;62;p498"/>
          <p:cNvSpPr txBox="1">
            <a:spLocks noGrp="1"/>
          </p:cNvSpPr>
          <p:nvPr>
            <p:ph type="body" idx="1"/>
          </p:nvPr>
        </p:nvSpPr>
        <p:spPr>
          <a:xfrm>
            <a:off x="1304369" y="1986665"/>
            <a:ext cx="19488989"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3" name="Google Shape;63;p498"/>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sp>
        <p:nvSpPr>
          <p:cNvPr id="64" name="Google Shape;64;p498"/>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ext-Heavy 1">
  <p:cSld name="2_Text-Heavy 1">
    <p:bg>
      <p:bgPr>
        <a:solidFill>
          <a:srgbClr val="F4F5F7"/>
        </a:solidFill>
        <a:effectLst/>
      </p:bgPr>
    </p:bg>
    <p:spTree>
      <p:nvGrpSpPr>
        <p:cNvPr id="1" name="Shape 65"/>
        <p:cNvGrpSpPr/>
        <p:nvPr/>
      </p:nvGrpSpPr>
      <p:grpSpPr>
        <a:xfrm>
          <a:off x="0" y="0"/>
          <a:ext cx="0" cy="0"/>
          <a:chOff x="0" y="0"/>
          <a:chExt cx="0" cy="0"/>
        </a:xfrm>
      </p:grpSpPr>
      <p:sp>
        <p:nvSpPr>
          <p:cNvPr id="66" name="Google Shape;66;p499"/>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sp>
        <p:nvSpPr>
          <p:cNvPr id="67" name="Google Shape;67;p499"/>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sp>
        <p:nvSpPr>
          <p:cNvPr id="68" name="Google Shape;68;p499"/>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9" name="Google Shape;69;p499"/>
          <p:cNvSpPr txBox="1">
            <a:spLocks noGrp="1"/>
          </p:cNvSpPr>
          <p:nvPr>
            <p:ph type="body" idx="2"/>
          </p:nvPr>
        </p:nvSpPr>
        <p:spPr>
          <a:xfrm>
            <a:off x="2143791" y="4601497"/>
            <a:ext cx="19488989" cy="699694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90000"/>
              </a:lnSpc>
              <a:spcBef>
                <a:spcPts val="0"/>
              </a:spcBef>
              <a:spcAft>
                <a:spcPts val="0"/>
              </a:spcAft>
              <a:buClr>
                <a:srgbClr val="2E2C22"/>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4">
  <p:cSld name="2_Content 4 2">
    <p:bg>
      <p:bgPr>
        <a:solidFill>
          <a:srgbClr val="F4F5F7"/>
        </a:solidFill>
        <a:effectLst/>
      </p:bgPr>
    </p:bg>
    <p:spTree>
      <p:nvGrpSpPr>
        <p:cNvPr id="1" name="Shape 70"/>
        <p:cNvGrpSpPr/>
        <p:nvPr/>
      </p:nvGrpSpPr>
      <p:grpSpPr>
        <a:xfrm>
          <a:off x="0" y="0"/>
          <a:ext cx="0" cy="0"/>
          <a:chOff x="0" y="0"/>
          <a:chExt cx="0" cy="0"/>
        </a:xfrm>
      </p:grpSpPr>
      <p:sp>
        <p:nvSpPr>
          <p:cNvPr id="71" name="Google Shape;71;p500"/>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2" name="Google Shape;72;p500"/>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ext-Heavy 1">
  <p:cSld name="2_Text-Heavy 1 2">
    <p:bg>
      <p:bgPr>
        <a:solidFill>
          <a:srgbClr val="F4F5F7"/>
        </a:solidFill>
        <a:effectLst/>
      </p:bgPr>
    </p:bg>
    <p:spTree>
      <p:nvGrpSpPr>
        <p:cNvPr id="1" name="Shape 73"/>
        <p:cNvGrpSpPr/>
        <p:nvPr/>
      </p:nvGrpSpPr>
      <p:grpSpPr>
        <a:xfrm>
          <a:off x="0" y="0"/>
          <a:ext cx="0" cy="0"/>
          <a:chOff x="0" y="0"/>
          <a:chExt cx="0" cy="0"/>
        </a:xfrm>
      </p:grpSpPr>
      <p:sp>
        <p:nvSpPr>
          <p:cNvPr id="74" name="Google Shape;74;p501"/>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sp>
        <p:nvSpPr>
          <p:cNvPr id="75" name="Google Shape;75;p501"/>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sp>
        <p:nvSpPr>
          <p:cNvPr id="76" name="Google Shape;76;p501"/>
          <p:cNvSpPr txBox="1">
            <a:spLocks noGrp="1"/>
          </p:cNvSpPr>
          <p:nvPr>
            <p:ph type="body" idx="1"/>
          </p:nvPr>
        </p:nvSpPr>
        <p:spPr>
          <a:xfrm>
            <a:off x="2143791" y="2336708"/>
            <a:ext cx="19488989"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7" name="Google Shape;77;p501"/>
          <p:cNvSpPr txBox="1">
            <a:spLocks noGrp="1"/>
          </p:cNvSpPr>
          <p:nvPr>
            <p:ph type="body" idx="2"/>
          </p:nvPr>
        </p:nvSpPr>
        <p:spPr>
          <a:xfrm>
            <a:off x="2133898" y="5160200"/>
            <a:ext cx="19488989" cy="6996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2E2C22"/>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8" name="Google Shape;78;p501"/>
          <p:cNvSpPr txBox="1">
            <a:spLocks noGrp="1"/>
          </p:cNvSpPr>
          <p:nvPr>
            <p:ph type="body" idx="3"/>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rgbClr val="F4F5F7"/>
        </a:solidFill>
        <a:effectLst/>
      </p:bgPr>
    </p:bg>
    <p:spTree>
      <p:nvGrpSpPr>
        <p:cNvPr id="1" name="Shape 79"/>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Text-Heavy Divider">
  <p:cSld name="2_Text-Heavy Divider">
    <p:bg>
      <p:bgPr>
        <a:solidFill>
          <a:srgbClr val="393941"/>
        </a:solidFill>
        <a:effectLst/>
      </p:bgPr>
    </p:bg>
    <p:spTree>
      <p:nvGrpSpPr>
        <p:cNvPr id="1" name="Shape 80"/>
        <p:cNvGrpSpPr/>
        <p:nvPr/>
      </p:nvGrpSpPr>
      <p:grpSpPr>
        <a:xfrm>
          <a:off x="0" y="0"/>
          <a:ext cx="0" cy="0"/>
          <a:chOff x="0" y="0"/>
          <a:chExt cx="0" cy="0"/>
        </a:xfrm>
      </p:grpSpPr>
      <p:sp>
        <p:nvSpPr>
          <p:cNvPr id="81" name="Google Shape;81;p503"/>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2" name="Google Shape;82;p503"/>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3" name="Google Shape;83;p503"/>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ext-Heavy 1">
  <p:cSld name="2_Text-Heavy 1 3">
    <p:bg>
      <p:bgPr>
        <a:solidFill>
          <a:srgbClr val="F4F5F7"/>
        </a:solidFill>
        <a:effectLst/>
      </p:bgPr>
    </p:bg>
    <p:spTree>
      <p:nvGrpSpPr>
        <p:cNvPr id="1" name="Shape 94"/>
        <p:cNvGrpSpPr/>
        <p:nvPr/>
      </p:nvGrpSpPr>
      <p:grpSpPr>
        <a:xfrm>
          <a:off x="0" y="0"/>
          <a:ext cx="0" cy="0"/>
          <a:chOff x="0" y="0"/>
          <a:chExt cx="0" cy="0"/>
        </a:xfrm>
      </p:grpSpPr>
      <p:sp>
        <p:nvSpPr>
          <p:cNvPr id="95" name="Google Shape;95;p506"/>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6" name="Google Shape;96;p506"/>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2E2C22"/>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506"/>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2E2C22"/>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with Triangle">
  <p:cSld name="Blank with Triangle">
    <p:bg>
      <p:bgPr>
        <a:solidFill>
          <a:srgbClr val="F4F5F7"/>
        </a:solidFill>
        <a:effectLst/>
      </p:bgPr>
    </p:bg>
    <p:spTree>
      <p:nvGrpSpPr>
        <p:cNvPr id="1" name="Shape 12"/>
        <p:cNvGrpSpPr/>
        <p:nvPr/>
      </p:nvGrpSpPr>
      <p:grpSpPr>
        <a:xfrm>
          <a:off x="0" y="0"/>
          <a:ext cx="0" cy="0"/>
          <a:chOff x="0" y="0"/>
          <a:chExt cx="0" cy="0"/>
        </a:xfrm>
      </p:grpSpPr>
      <p:sp>
        <p:nvSpPr>
          <p:cNvPr id="13" name="Google Shape;13;p488"/>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p:cSld name="2_BLANK">
    <p:bg>
      <p:bgPr>
        <a:solidFill>
          <a:srgbClr val="F4F5F7"/>
        </a:solidFill>
        <a:effectLst/>
      </p:bgPr>
    </p:bg>
    <p:spTree>
      <p:nvGrpSpPr>
        <p:cNvPr id="1" name="Shape 98"/>
        <p:cNvGrpSpPr/>
        <p:nvPr/>
      </p:nvGrpSpPr>
      <p:grpSpPr>
        <a:xfrm>
          <a:off x="0" y="0"/>
          <a:ext cx="0" cy="0"/>
          <a:chOff x="0" y="0"/>
          <a:chExt cx="0" cy="0"/>
        </a:xfrm>
      </p:grpSpPr>
      <p:sp>
        <p:nvSpPr>
          <p:cNvPr id="99" name="Google Shape;99;p507"/>
          <p:cNvSpPr>
            <a:spLocks noGrp="1"/>
          </p:cNvSpPr>
          <p:nvPr>
            <p:ph type="pic" idx="2"/>
          </p:nvPr>
        </p:nvSpPr>
        <p:spPr>
          <a:xfrm>
            <a:off x="1380894"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p:cSld name="2_BLANK 2">
    <p:bg>
      <p:bgPr>
        <a:solidFill>
          <a:srgbClr val="F4F5F7"/>
        </a:solidFill>
        <a:effectLst/>
      </p:bgPr>
    </p:bg>
    <p:spTree>
      <p:nvGrpSpPr>
        <p:cNvPr id="1" name="Shape 100"/>
        <p:cNvGrpSpPr/>
        <p:nvPr/>
      </p:nvGrpSpPr>
      <p:grpSpPr>
        <a:xfrm>
          <a:off x="0" y="0"/>
          <a:ext cx="0" cy="0"/>
          <a:chOff x="0" y="0"/>
          <a:chExt cx="0" cy="0"/>
        </a:xfrm>
      </p:grpSpPr>
      <p:sp>
        <p:nvSpPr>
          <p:cNvPr id="101" name="Google Shape;101;p508"/>
          <p:cNvSpPr>
            <a:spLocks noGrp="1"/>
          </p:cNvSpPr>
          <p:nvPr>
            <p:ph type="pic" idx="2"/>
          </p:nvPr>
        </p:nvSpPr>
        <p:spPr>
          <a:xfrm>
            <a:off x="-3058370"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2" name="Google Shape;102;p508"/>
          <p:cNvSpPr/>
          <p:nvPr/>
        </p:nvSpPr>
        <p:spPr>
          <a:xfrm>
            <a:off x="-4499812" y="0"/>
            <a:ext cx="4499812" cy="137160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dirty="0">
              <a:solidFill>
                <a:schemeClr val="lt1"/>
              </a:solidFill>
              <a:latin typeface="Gill Sans"/>
              <a:ea typeface="Gill Sans"/>
              <a:cs typeface="Gill Sans"/>
              <a:sym typeface="Gill San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Group 3">
  <p:cSld name="2_Group 3">
    <p:bg>
      <p:bgPr>
        <a:solidFill>
          <a:srgbClr val="F4F5F7"/>
        </a:solidFill>
        <a:effectLst/>
      </p:bgPr>
    </p:bg>
    <p:spTree>
      <p:nvGrpSpPr>
        <p:cNvPr id="1" name="Shape 103"/>
        <p:cNvGrpSpPr/>
        <p:nvPr/>
      </p:nvGrpSpPr>
      <p:grpSpPr>
        <a:xfrm>
          <a:off x="0" y="0"/>
          <a:ext cx="0" cy="0"/>
          <a:chOff x="0" y="0"/>
          <a:chExt cx="0" cy="0"/>
        </a:xfrm>
      </p:grpSpPr>
      <p:sp>
        <p:nvSpPr>
          <p:cNvPr id="104" name="Google Shape;104;p509"/>
          <p:cNvSpPr/>
          <p:nvPr/>
        </p:nvSpPr>
        <p:spPr>
          <a:xfrm>
            <a:off x="12571803" y="4538630"/>
            <a:ext cx="8592450" cy="8552092"/>
          </a:xfrm>
          <a:prstGeom prst="roundRect">
            <a:avLst>
              <a:gd name="adj" fmla="val 16667"/>
            </a:avLst>
          </a:prstGeom>
          <a:solidFill>
            <a:srgbClr val="6C6C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105" name="Google Shape;105;p509"/>
          <p:cNvSpPr/>
          <p:nvPr/>
        </p:nvSpPr>
        <p:spPr>
          <a:xfrm>
            <a:off x="2842395" y="4538630"/>
            <a:ext cx="8592450" cy="8552092"/>
          </a:xfrm>
          <a:prstGeom prst="roundRect">
            <a:avLst>
              <a:gd name="adj" fmla="val 16667"/>
            </a:avLst>
          </a:prstGeom>
          <a:solidFill>
            <a:srgbClr val="CBB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106" name="Google Shape;106;p509"/>
          <p:cNvSpPr txBox="1">
            <a:spLocks noGrp="1"/>
          </p:cNvSpPr>
          <p:nvPr>
            <p:ph type="title"/>
          </p:nvPr>
        </p:nvSpPr>
        <p:spPr>
          <a:xfrm>
            <a:off x="3950642" y="1723364"/>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7" name="Google Shape;107;p509"/>
          <p:cNvSpPr/>
          <p:nvPr/>
        </p:nvSpPr>
        <p:spPr>
          <a:xfrm>
            <a:off x="3477020" y="5555493"/>
            <a:ext cx="703022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MT" panose="020B0502020104020203" pitchFamily="34" charset="77"/>
              <a:ea typeface="Helvetica Neue Light"/>
              <a:cs typeface="Helvetica Neue Light"/>
              <a:sym typeface="Helvetica Neue Light"/>
            </a:endParaRPr>
          </a:p>
        </p:txBody>
      </p:sp>
      <p:sp>
        <p:nvSpPr>
          <p:cNvPr id="108" name="Google Shape;108;p509"/>
          <p:cNvSpPr/>
          <p:nvPr/>
        </p:nvSpPr>
        <p:spPr>
          <a:xfrm>
            <a:off x="13499402" y="5523083"/>
            <a:ext cx="673725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MT" panose="020B0502020104020203" pitchFamily="34" charset="77"/>
              <a:ea typeface="Helvetica Neue Light"/>
              <a:cs typeface="Helvetica Neue Light"/>
              <a:sym typeface="Helvetica Neue Light"/>
            </a:endParaRPr>
          </a:p>
        </p:txBody>
      </p:sp>
      <p:sp>
        <p:nvSpPr>
          <p:cNvPr id="109" name="Google Shape;109;p509"/>
          <p:cNvSpPr txBox="1">
            <a:spLocks noGrp="1"/>
          </p:cNvSpPr>
          <p:nvPr>
            <p:ph type="body" idx="1"/>
          </p:nvPr>
        </p:nvSpPr>
        <p:spPr>
          <a:xfrm>
            <a:off x="13499402"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0" name="Google Shape;110;p509"/>
          <p:cNvSpPr txBox="1">
            <a:spLocks noGrp="1"/>
          </p:cNvSpPr>
          <p:nvPr>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1" name="Google Shape;111;p509"/>
          <p:cNvSpPr txBox="1">
            <a:spLocks noGrp="1"/>
          </p:cNvSpPr>
          <p:nvPr>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CBB303"/>
              </a:buClr>
              <a:buSzPts val="3200"/>
              <a:buFont typeface="Gill Sans"/>
              <a:buNone/>
              <a:defRPr sz="3200" b="0" i="0" u="none" strike="noStrike" cap="none">
                <a:solidFill>
                  <a:srgbClr val="CBB30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2" name="Google Shape;112;p509"/>
          <p:cNvSpPr txBox="1">
            <a:spLocks noGrp="1"/>
          </p:cNvSpPr>
          <p:nvPr>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6C6C6C"/>
              </a:buClr>
              <a:buSzPts val="3200"/>
              <a:buFont typeface="Gill Sans"/>
              <a:buNone/>
              <a:defRPr sz="3200" b="0" i="0" u="none" strike="noStrike" cap="none">
                <a:solidFill>
                  <a:srgbClr val="6C6C6C"/>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13" name="Google Shape;113;p509"/>
          <p:cNvCxnSpPr/>
          <p:nvPr/>
        </p:nvCxnSpPr>
        <p:spPr>
          <a:xfrm>
            <a:off x="9636348" y="3392656"/>
            <a:ext cx="5111308" cy="0"/>
          </a:xfrm>
          <a:prstGeom prst="straightConnector1">
            <a:avLst/>
          </a:prstGeom>
          <a:noFill/>
          <a:ln w="38100" cap="flat" cmpd="sng">
            <a:solidFill>
              <a:schemeClr val="accent6"/>
            </a:solidFill>
            <a:prstDash val="solid"/>
            <a:round/>
            <a:headEnd type="none" w="sm" len="sm"/>
            <a:tailEnd type="none" w="sm" len="sm"/>
          </a:ln>
        </p:spPr>
      </p:cxnSp>
      <p:sp>
        <p:nvSpPr>
          <p:cNvPr id="114" name="Google Shape;114;p509"/>
          <p:cNvSpPr>
            <a:spLocks noGrp="1"/>
          </p:cNvSpPr>
          <p:nvPr>
            <p:ph type="pic" idx="5"/>
          </p:nvPr>
        </p:nvSpPr>
        <p:spPr>
          <a:xfrm>
            <a:off x="3657600" y="9328248"/>
            <a:ext cx="6849648" cy="3226452"/>
          </a:xfrm>
          <a:prstGeom prst="roundRect">
            <a:avLst>
              <a:gd name="adj" fmla="val 16667"/>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Group 3" preserve="1">
  <p:cSld name="1_Group 3">
    <p:bg>
      <p:bgPr>
        <a:solidFill>
          <a:srgbClr val="F4F5F7"/>
        </a:solidFill>
        <a:effectLst/>
      </p:bgPr>
    </p:bg>
    <p:spTree>
      <p:nvGrpSpPr>
        <p:cNvPr id="1" name="Shape 103"/>
        <p:cNvGrpSpPr/>
        <p:nvPr/>
      </p:nvGrpSpPr>
      <p:grpSpPr>
        <a:xfrm>
          <a:off x="0" y="0"/>
          <a:ext cx="0" cy="0"/>
          <a:chOff x="0" y="0"/>
          <a:chExt cx="0" cy="0"/>
        </a:xfrm>
      </p:grpSpPr>
      <p:sp>
        <p:nvSpPr>
          <p:cNvPr id="104" name="Google Shape;104;p509"/>
          <p:cNvSpPr/>
          <p:nvPr/>
        </p:nvSpPr>
        <p:spPr>
          <a:xfrm>
            <a:off x="12571803" y="4538630"/>
            <a:ext cx="8592450" cy="8552092"/>
          </a:xfrm>
          <a:prstGeom prst="roundRect">
            <a:avLst>
              <a:gd name="adj" fmla="val 16667"/>
            </a:avLst>
          </a:prstGeom>
          <a:solidFill>
            <a:srgbClr val="6C6C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105" name="Google Shape;105;p509"/>
          <p:cNvSpPr/>
          <p:nvPr/>
        </p:nvSpPr>
        <p:spPr>
          <a:xfrm>
            <a:off x="2842395" y="4538630"/>
            <a:ext cx="8592450" cy="8552092"/>
          </a:xfrm>
          <a:prstGeom prst="roundRect">
            <a:avLst>
              <a:gd name="adj" fmla="val 16667"/>
            </a:avLst>
          </a:prstGeom>
          <a:solidFill>
            <a:srgbClr val="00945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106" name="Google Shape;106;p509"/>
          <p:cNvSpPr txBox="1">
            <a:spLocks noGrp="1"/>
          </p:cNvSpPr>
          <p:nvPr>
            <p:ph type="title"/>
          </p:nvPr>
        </p:nvSpPr>
        <p:spPr>
          <a:xfrm>
            <a:off x="3950642" y="1723364"/>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7" name="Google Shape;107;p509"/>
          <p:cNvSpPr/>
          <p:nvPr/>
        </p:nvSpPr>
        <p:spPr>
          <a:xfrm>
            <a:off x="3477020" y="5555493"/>
            <a:ext cx="703022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MT" panose="020B0502020104020203" pitchFamily="34" charset="77"/>
              <a:ea typeface="Helvetica Neue Light"/>
              <a:cs typeface="Helvetica Neue Light"/>
              <a:sym typeface="Helvetica Neue Light"/>
            </a:endParaRPr>
          </a:p>
        </p:txBody>
      </p:sp>
      <p:sp>
        <p:nvSpPr>
          <p:cNvPr id="108" name="Google Shape;108;p509"/>
          <p:cNvSpPr/>
          <p:nvPr/>
        </p:nvSpPr>
        <p:spPr>
          <a:xfrm>
            <a:off x="13499402" y="5523083"/>
            <a:ext cx="673725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MT" panose="020B0502020104020203" pitchFamily="34" charset="77"/>
              <a:ea typeface="Helvetica Neue Light"/>
              <a:cs typeface="Helvetica Neue Light"/>
              <a:sym typeface="Helvetica Neue Light"/>
            </a:endParaRPr>
          </a:p>
        </p:txBody>
      </p:sp>
      <p:sp>
        <p:nvSpPr>
          <p:cNvPr id="109" name="Google Shape;109;p509"/>
          <p:cNvSpPr txBox="1">
            <a:spLocks noGrp="1"/>
          </p:cNvSpPr>
          <p:nvPr>
            <p:ph type="body" idx="1"/>
          </p:nvPr>
        </p:nvSpPr>
        <p:spPr>
          <a:xfrm>
            <a:off x="13499402"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0" name="Google Shape;110;p509"/>
          <p:cNvSpPr txBox="1">
            <a:spLocks noGrp="1"/>
          </p:cNvSpPr>
          <p:nvPr>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1" name="Google Shape;111;p509"/>
          <p:cNvSpPr txBox="1">
            <a:spLocks noGrp="1"/>
          </p:cNvSpPr>
          <p:nvPr>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CBB303"/>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2" name="Google Shape;112;p509"/>
          <p:cNvSpPr txBox="1">
            <a:spLocks noGrp="1"/>
          </p:cNvSpPr>
          <p:nvPr>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6C6C6C"/>
              </a:buClr>
              <a:buSzPts val="3200"/>
              <a:buFont typeface="Gill Sans"/>
              <a:buNone/>
              <a:defRPr sz="3200" b="0" i="0" u="none" strike="noStrike" cap="none">
                <a:solidFill>
                  <a:srgbClr val="6C6C6C"/>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13" name="Google Shape;113;p509"/>
          <p:cNvCxnSpPr/>
          <p:nvPr/>
        </p:nvCxnSpPr>
        <p:spPr>
          <a:xfrm>
            <a:off x="9636348" y="3392656"/>
            <a:ext cx="5111308" cy="0"/>
          </a:xfrm>
          <a:prstGeom prst="straightConnector1">
            <a:avLst/>
          </a:prstGeom>
          <a:noFill/>
          <a:ln w="38100" cap="flat" cmpd="sng">
            <a:solidFill>
              <a:schemeClr val="bg1">
                <a:lumMod val="75000"/>
              </a:schemeClr>
            </a:solidFill>
            <a:prstDash val="solid"/>
            <a:round/>
            <a:headEnd type="none" w="sm" len="sm"/>
            <a:tailEnd type="none" w="sm" len="sm"/>
          </a:ln>
        </p:spPr>
      </p:cxnSp>
      <p:sp>
        <p:nvSpPr>
          <p:cNvPr id="114" name="Google Shape;114;p509"/>
          <p:cNvSpPr>
            <a:spLocks noGrp="1"/>
          </p:cNvSpPr>
          <p:nvPr>
            <p:ph type="pic" idx="5"/>
          </p:nvPr>
        </p:nvSpPr>
        <p:spPr>
          <a:xfrm>
            <a:off x="3657600" y="9328248"/>
            <a:ext cx="6849648" cy="3226452"/>
          </a:xfrm>
          <a:prstGeom prst="roundRect">
            <a:avLst>
              <a:gd name="adj" fmla="val 16667"/>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56293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rgbClr val="009457"/>
        </a:solidFill>
        <a:effectLst/>
      </p:bgPr>
    </p:bg>
    <p:spTree>
      <p:nvGrpSpPr>
        <p:cNvPr id="1" name="Shape 98"/>
        <p:cNvGrpSpPr/>
        <p:nvPr/>
      </p:nvGrpSpPr>
      <p:grpSpPr>
        <a:xfrm>
          <a:off x="0" y="0"/>
          <a:ext cx="0" cy="0"/>
          <a:chOff x="0" y="0"/>
          <a:chExt cx="0" cy="0"/>
        </a:xfrm>
      </p:grpSpPr>
      <p:sp>
        <p:nvSpPr>
          <p:cNvPr id="2" name="Rectangle 1">
            <a:extLst>
              <a:ext uri="{FF2B5EF4-FFF2-40B4-BE49-F238E27FC236}">
                <a16:creationId xmlns:a16="http://schemas.microsoft.com/office/drawing/2014/main" id="{48B6A60F-761F-7443-8CEF-DDE0BA0EA67F}"/>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0" name="Google Shape;100;p9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102" name="Google Shape;102;p96"/>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3" name="Google Shape;103;p96"/>
          <p:cNvSpPr txBox="1">
            <a:spLocks noGrp="1"/>
          </p:cNvSpPr>
          <p:nvPr>
            <p:ph type="body" idx="1"/>
          </p:nvPr>
        </p:nvSpPr>
        <p:spPr>
          <a:xfrm>
            <a:off x="4214813" y="7440316"/>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pic>
        <p:nvPicPr>
          <p:cNvPr id="4" name="Picture 3">
            <a:extLst>
              <a:ext uri="{FF2B5EF4-FFF2-40B4-BE49-F238E27FC236}">
                <a16:creationId xmlns:a16="http://schemas.microsoft.com/office/drawing/2014/main" id="{A8245658-AF88-0375-58E8-42282746561B}"/>
              </a:ext>
            </a:extLst>
          </p:cNvPr>
          <p:cNvPicPr>
            <a:picLocks noChangeAspect="1"/>
          </p:cNvPicPr>
          <p:nvPr userDrawn="1"/>
        </p:nvPicPr>
        <p:blipFill>
          <a:blip r:embed="rId3"/>
          <a:srcRect/>
          <a:stretch/>
        </p:blipFill>
        <p:spPr>
          <a:xfrm>
            <a:off x="3656597" y="11235478"/>
            <a:ext cx="17070806" cy="1762147"/>
          </a:xfrm>
          <a:prstGeom prst="rect">
            <a:avLst/>
          </a:prstGeom>
        </p:spPr>
      </p:pic>
    </p:spTree>
    <p:extLst>
      <p:ext uri="{BB962C8B-B14F-4D97-AF65-F5344CB8AC3E}">
        <p14:creationId xmlns:p14="http://schemas.microsoft.com/office/powerpoint/2010/main" val="1250983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ntent 2">
  <p:cSld name="2_Content 2">
    <p:bg>
      <p:bgPr>
        <a:solidFill>
          <a:srgbClr val="CBB303">
            <a:alpha val="22745"/>
          </a:srgbClr>
        </a:solidFill>
        <a:effectLst/>
      </p:bgPr>
    </p:bg>
    <p:spTree>
      <p:nvGrpSpPr>
        <p:cNvPr id="1" name="Shape 18"/>
        <p:cNvGrpSpPr/>
        <p:nvPr/>
      </p:nvGrpSpPr>
      <p:grpSpPr>
        <a:xfrm>
          <a:off x="0" y="0"/>
          <a:ext cx="0" cy="0"/>
          <a:chOff x="0" y="0"/>
          <a:chExt cx="0" cy="0"/>
        </a:xfrm>
      </p:grpSpPr>
      <p:sp>
        <p:nvSpPr>
          <p:cNvPr id="19" name="Google Shape;19;p490"/>
          <p:cNvSpPr/>
          <p:nvPr/>
        </p:nvSpPr>
        <p:spPr>
          <a:xfrm>
            <a:off x="1" y="0"/>
            <a:ext cx="7030802" cy="13716000"/>
          </a:xfrm>
          <a:prstGeom prst="rect">
            <a:avLst/>
          </a:prstGeom>
          <a:solidFill>
            <a:srgbClr val="CBB30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sp>
        <p:nvSpPr>
          <p:cNvPr id="20" name="Google Shape;20;p490"/>
          <p:cNvSpPr>
            <a:spLocks noGrp="1"/>
          </p:cNvSpPr>
          <p:nvPr>
            <p:ph type="pic" idx="2"/>
          </p:nvPr>
        </p:nvSpPr>
        <p:spPr>
          <a:xfrm>
            <a:off x="2511325" y="3446449"/>
            <a:ext cx="5862918" cy="5862918"/>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 name="Google Shape;21;p490"/>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 name="Google Shape;22;p490"/>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90000"/>
              </a:lnSpc>
              <a:spcBef>
                <a:spcPts val="0"/>
              </a:spcBef>
              <a:spcAft>
                <a:spcPts val="0"/>
              </a:spcAft>
              <a:buClr>
                <a:srgbClr val="2E2C22"/>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240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 name="Google Shape;23;p490"/>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1">
  <p:cSld name="2_Divider 1">
    <p:bg>
      <p:bgPr>
        <a:solidFill>
          <a:srgbClr val="393941"/>
        </a:solidFill>
        <a:effectLst/>
      </p:bgPr>
    </p:bg>
    <p:spTree>
      <p:nvGrpSpPr>
        <p:cNvPr id="1" name="Shape 24"/>
        <p:cNvGrpSpPr/>
        <p:nvPr/>
      </p:nvGrpSpPr>
      <p:grpSpPr>
        <a:xfrm>
          <a:off x="0" y="0"/>
          <a:ext cx="0" cy="0"/>
          <a:chOff x="0" y="0"/>
          <a:chExt cx="0" cy="0"/>
        </a:xfrm>
      </p:grpSpPr>
      <p:sp>
        <p:nvSpPr>
          <p:cNvPr id="26" name="Google Shape;26;p491"/>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7" name="Google Shape;27;p491"/>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8" name="Google Shape;28;p491"/>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ub Section Divider">
  <p:cSld name="Sub Section Divider">
    <p:bg>
      <p:bgPr>
        <a:solidFill>
          <a:srgbClr val="CBB303"/>
        </a:solidFill>
        <a:effectLst/>
      </p:bgPr>
    </p:bg>
    <p:spTree>
      <p:nvGrpSpPr>
        <p:cNvPr id="1" name="Shape 29"/>
        <p:cNvGrpSpPr/>
        <p:nvPr/>
      </p:nvGrpSpPr>
      <p:grpSpPr>
        <a:xfrm>
          <a:off x="0" y="0"/>
          <a:ext cx="0" cy="0"/>
          <a:chOff x="0" y="0"/>
          <a:chExt cx="0" cy="0"/>
        </a:xfrm>
      </p:grpSpPr>
      <p:sp>
        <p:nvSpPr>
          <p:cNvPr id="30" name="Google Shape;30;p492"/>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sp>
        <p:nvSpPr>
          <p:cNvPr id="31" name="Google Shape;31;p492"/>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32" name="Google Shape;32;p492"/>
          <p:cNvSpPr txBox="1">
            <a:spLocks noGrp="1"/>
          </p:cNvSpPr>
          <p:nvPr>
            <p:ph type="body" idx="1"/>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3" name="Google Shape;33;p492"/>
          <p:cNvSpPr>
            <a:spLocks noGrp="1"/>
          </p:cNvSpPr>
          <p:nvPr>
            <p:ph type="pic" idx="2"/>
          </p:nvPr>
        </p:nvSpPr>
        <p:spPr>
          <a:xfrm>
            <a:off x="1380894"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3">
  <p:cSld name="2_Content 3">
    <p:bg>
      <p:bgPr>
        <a:solidFill>
          <a:srgbClr val="F4F5F7"/>
        </a:solidFill>
        <a:effectLst/>
      </p:bgPr>
    </p:bg>
    <p:spTree>
      <p:nvGrpSpPr>
        <p:cNvPr id="1" name="Shape 34"/>
        <p:cNvGrpSpPr/>
        <p:nvPr/>
      </p:nvGrpSpPr>
      <p:grpSpPr>
        <a:xfrm>
          <a:off x="0" y="0"/>
          <a:ext cx="0" cy="0"/>
          <a:chOff x="0" y="0"/>
          <a:chExt cx="0" cy="0"/>
        </a:xfrm>
      </p:grpSpPr>
      <p:sp>
        <p:nvSpPr>
          <p:cNvPr id="35" name="Google Shape;35;p493"/>
          <p:cNvSpPr/>
          <p:nvPr/>
        </p:nvSpPr>
        <p:spPr>
          <a:xfrm>
            <a:off x="0" y="1"/>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CBB303"/>
          </a:solidFill>
          <a:ln>
            <a:noFill/>
          </a:ln>
        </p:spPr>
      </p:sp>
      <p:grpSp>
        <p:nvGrpSpPr>
          <p:cNvPr id="36" name="Google Shape;36;p493"/>
          <p:cNvGrpSpPr/>
          <p:nvPr/>
        </p:nvGrpSpPr>
        <p:grpSpPr>
          <a:xfrm>
            <a:off x="1694986" y="2918174"/>
            <a:ext cx="8184996" cy="5912492"/>
            <a:chOff x="691376" y="1672684"/>
            <a:chExt cx="8184995" cy="5912492"/>
          </a:xfrm>
        </p:grpSpPr>
        <p:sp>
          <p:nvSpPr>
            <p:cNvPr id="37" name="Google Shape;37;p493"/>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dirty="0">
                <a:solidFill>
                  <a:schemeClr val="lt1"/>
                </a:solidFill>
                <a:latin typeface="Gill Sans MT" panose="020B0502020104020203" pitchFamily="34" charset="77"/>
                <a:ea typeface="Gill Sans"/>
                <a:cs typeface="Gill Sans"/>
                <a:sym typeface="Gill Sans"/>
              </a:endParaRPr>
            </a:p>
          </p:txBody>
        </p:sp>
        <p:sp>
          <p:nvSpPr>
            <p:cNvPr id="38" name="Google Shape;38;p493"/>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dirty="0">
                <a:solidFill>
                  <a:schemeClr val="lt1"/>
                </a:solidFill>
                <a:latin typeface="Gill Sans MT" panose="020B0502020104020203" pitchFamily="34" charset="77"/>
                <a:ea typeface="Gill Sans"/>
                <a:cs typeface="Gill Sans"/>
                <a:sym typeface="Gill Sans"/>
              </a:endParaRPr>
            </a:p>
          </p:txBody>
        </p:sp>
      </p:grpSp>
      <p:sp>
        <p:nvSpPr>
          <p:cNvPr id="39" name="Google Shape;39;p493"/>
          <p:cNvSpPr txBox="1"/>
          <p:nvPr/>
        </p:nvSpPr>
        <p:spPr>
          <a:xfrm>
            <a:off x="2746309" y="3765176"/>
            <a:ext cx="46581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2E2C22"/>
                </a:solidFill>
                <a:latin typeface="Gill Sans MT" panose="020B0502020104020203" pitchFamily="34" charset="77"/>
                <a:ea typeface="Gill Sans"/>
                <a:cs typeface="Gill Sans"/>
                <a:sym typeface="Gill Sans"/>
              </a:rPr>
              <a:t>DEFINITION</a:t>
            </a:r>
            <a:endParaRPr dirty="0">
              <a:latin typeface="Gill Sans MT" panose="020B0502020104020203" pitchFamily="34" charset="77"/>
            </a:endParaRPr>
          </a:p>
        </p:txBody>
      </p:sp>
      <p:sp>
        <p:nvSpPr>
          <p:cNvPr id="40" name="Google Shape;40;p493"/>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CBB303"/>
              </a:buClr>
              <a:buSzPts val="7200"/>
              <a:buFont typeface="Gill Sans"/>
              <a:buNone/>
              <a:defRPr sz="7200" b="1" i="0" u="none" strike="noStrike" cap="none">
                <a:solidFill>
                  <a:srgbClr val="CBB30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1" name="Google Shape;41;p493"/>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34"/>
        <p:cNvGrpSpPr/>
        <p:nvPr/>
      </p:nvGrpSpPr>
      <p:grpSpPr>
        <a:xfrm>
          <a:off x="0" y="0"/>
          <a:ext cx="0" cy="0"/>
          <a:chOff x="0" y="0"/>
          <a:chExt cx="0" cy="0"/>
        </a:xfrm>
      </p:grpSpPr>
      <p:sp>
        <p:nvSpPr>
          <p:cNvPr id="35" name="Google Shape;35;p493"/>
          <p:cNvSpPr/>
          <p:nvPr/>
        </p:nvSpPr>
        <p:spPr>
          <a:xfrm>
            <a:off x="0" y="1"/>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009457"/>
          </a:solidFill>
          <a:ln>
            <a:noFill/>
          </a:ln>
        </p:spPr>
      </p:sp>
      <p:grpSp>
        <p:nvGrpSpPr>
          <p:cNvPr id="36" name="Google Shape;36;p493"/>
          <p:cNvGrpSpPr/>
          <p:nvPr/>
        </p:nvGrpSpPr>
        <p:grpSpPr>
          <a:xfrm>
            <a:off x="1694986" y="2918174"/>
            <a:ext cx="8184996" cy="5912492"/>
            <a:chOff x="691376" y="1672684"/>
            <a:chExt cx="8184995" cy="5912492"/>
          </a:xfrm>
        </p:grpSpPr>
        <p:sp>
          <p:nvSpPr>
            <p:cNvPr id="37" name="Google Shape;37;p493"/>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dirty="0">
                <a:solidFill>
                  <a:schemeClr val="lt1"/>
                </a:solidFill>
                <a:latin typeface="Gill Sans"/>
                <a:ea typeface="Gill Sans"/>
                <a:cs typeface="Gill Sans"/>
                <a:sym typeface="Gill Sans"/>
              </a:endParaRPr>
            </a:p>
          </p:txBody>
        </p:sp>
        <p:sp>
          <p:nvSpPr>
            <p:cNvPr id="38" name="Google Shape;38;p493"/>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dirty="0">
                <a:solidFill>
                  <a:schemeClr val="lt1"/>
                </a:solidFill>
                <a:latin typeface="Gill Sans"/>
                <a:ea typeface="Gill Sans"/>
                <a:cs typeface="Gill Sans"/>
                <a:sym typeface="Gill Sans"/>
              </a:endParaRPr>
            </a:p>
          </p:txBody>
        </p:sp>
      </p:grpSp>
      <p:sp>
        <p:nvSpPr>
          <p:cNvPr id="39" name="Google Shape;39;p493"/>
          <p:cNvSpPr txBox="1"/>
          <p:nvPr/>
        </p:nvSpPr>
        <p:spPr>
          <a:xfrm>
            <a:off x="2746309" y="3765176"/>
            <a:ext cx="46581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2E2C22"/>
                </a:solidFill>
                <a:latin typeface="Gill Sans MT" panose="020B0502020104020203" pitchFamily="34" charset="77"/>
                <a:ea typeface="Gill Sans"/>
                <a:cs typeface="Gill Sans"/>
                <a:sym typeface="Gill Sans"/>
              </a:rPr>
              <a:t>DEFINITION</a:t>
            </a:r>
            <a:endParaRPr dirty="0">
              <a:latin typeface="Gill Sans MT" panose="020B0502020104020203" pitchFamily="34" charset="77"/>
            </a:endParaRPr>
          </a:p>
        </p:txBody>
      </p:sp>
      <p:sp>
        <p:nvSpPr>
          <p:cNvPr id="40" name="Google Shape;40;p493"/>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CBB303"/>
              </a:buClr>
              <a:buSzPts val="7200"/>
              <a:buFont typeface="Gill Sans"/>
              <a:buNone/>
              <a:defRPr sz="7200" b="1"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1" name="Google Shape;41;p493"/>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0286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bg>
      <p:bgPr>
        <a:solidFill>
          <a:srgbClr val="CBB303"/>
        </a:solidFill>
        <a:effectLst/>
      </p:bgPr>
    </p:bg>
    <p:spTree>
      <p:nvGrpSpPr>
        <p:cNvPr id="1" name="Shape 42"/>
        <p:cNvGrpSpPr/>
        <p:nvPr/>
      </p:nvGrpSpPr>
      <p:grpSpPr>
        <a:xfrm>
          <a:off x="0" y="0"/>
          <a:ext cx="0" cy="0"/>
          <a:chOff x="0" y="0"/>
          <a:chExt cx="0" cy="0"/>
        </a:xfrm>
      </p:grpSpPr>
      <p:sp>
        <p:nvSpPr>
          <p:cNvPr id="43" name="Google Shape;43;p494"/>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sp>
        <p:nvSpPr>
          <p:cNvPr id="44" name="Google Shape;44;p494"/>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5" name="Google Shape;45;p49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46" name="Google Shape;46;p494"/>
          <p:cNvCxnSpPr/>
          <p:nvPr/>
        </p:nvCxnSpPr>
        <p:spPr>
          <a:xfrm>
            <a:off x="9636348" y="4672248"/>
            <a:ext cx="5111308" cy="0"/>
          </a:xfrm>
          <a:prstGeom prst="straightConnector1">
            <a:avLst/>
          </a:prstGeom>
          <a:noFill/>
          <a:ln w="38100" cap="flat" cmpd="sng">
            <a:solidFill>
              <a:srgbClr val="FFFFFF"/>
            </a:solidFill>
            <a:prstDash val="solid"/>
            <a:round/>
            <a:headEnd type="none" w="sm" len="sm"/>
            <a:tailEnd type="none" w="sm" len="sm"/>
          </a:ln>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Divider" preserve="1">
  <p:cSld name="1_Section Divider">
    <p:bg>
      <p:bgPr>
        <a:solidFill>
          <a:srgbClr val="CBB303"/>
        </a:solidFill>
        <a:effectLst/>
      </p:bgPr>
    </p:bg>
    <p:spTree>
      <p:nvGrpSpPr>
        <p:cNvPr id="1" name="Shape 42"/>
        <p:cNvGrpSpPr/>
        <p:nvPr/>
      </p:nvGrpSpPr>
      <p:grpSpPr>
        <a:xfrm>
          <a:off x="0" y="0"/>
          <a:ext cx="0" cy="0"/>
          <a:chOff x="0" y="0"/>
          <a:chExt cx="0" cy="0"/>
        </a:xfrm>
      </p:grpSpPr>
      <p:sp>
        <p:nvSpPr>
          <p:cNvPr id="43" name="Google Shape;43;p494"/>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sp>
        <p:nvSpPr>
          <p:cNvPr id="44" name="Google Shape;44;p494"/>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5" name="Google Shape;45;p49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8387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73" r:id="rId7"/>
    <p:sldLayoutId id="2147483656" r:id="rId8"/>
    <p:sldLayoutId id="2147483672"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8" r:id="rId19"/>
    <p:sldLayoutId id="2147483669" r:id="rId20"/>
    <p:sldLayoutId id="2147483670" r:id="rId21"/>
    <p:sldLayoutId id="2147483671" r:id="rId22"/>
    <p:sldLayoutId id="2147483674" r:id="rId23"/>
    <p:sldLayoutId id="214748367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38.jpg"/><Relationship Id="rId4" Type="http://schemas.openxmlformats.org/officeDocument/2006/relationships/image" Target="../media/image42.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hyperlink" Target="https://irh.org/social-norms-exploration/" TargetMode="External"/><Relationship Id="rId2" Type="http://schemas.openxmlformats.org/officeDocument/2006/relationships/notesSlide" Target="../notesSlides/notesSlide83.xml"/><Relationship Id="rId1" Type="http://schemas.openxmlformats.org/officeDocument/2006/relationships/slideLayout" Target="../slideLayouts/slideLayout14.xml"/><Relationship Id="rId6" Type="http://schemas.openxmlformats.org/officeDocument/2006/relationships/hyperlink" Target="https://emerge.ucsd.edu/" TargetMode="External"/><Relationship Id="rId5" Type="http://schemas.openxmlformats.org/officeDocument/2006/relationships/hyperlink" Target="https://www.alignplatform.org/resources/resources-measuring-social-norms-practical-guide-programme-implementers" TargetMode="External"/><Relationship Id="rId4" Type="http://schemas.openxmlformats.org/officeDocument/2006/relationships/hyperlink" Target="https://www.alignplatform.org/resources/costing-norms-shifting-interventions-primer-passages-project"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118"/>
        <p:cNvGrpSpPr/>
        <p:nvPr/>
      </p:nvGrpSpPr>
      <p:grpSpPr>
        <a:xfrm>
          <a:off x="0" y="0"/>
          <a:ext cx="0" cy="0"/>
          <a:chOff x="0" y="0"/>
          <a:chExt cx="0" cy="0"/>
        </a:xfrm>
      </p:grpSpPr>
      <p:sp>
        <p:nvSpPr>
          <p:cNvPr id="119" name="Google Shape;119;p1"/>
          <p:cNvSpPr txBox="1">
            <a:spLocks noGrp="1"/>
          </p:cNvSpPr>
          <p:nvPr>
            <p:ph type="title"/>
          </p:nvPr>
        </p:nvSpPr>
        <p:spPr>
          <a:xfrm>
            <a:off x="2710293" y="1773680"/>
            <a:ext cx="18648103"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EFF"/>
              </a:buClr>
              <a:buSzPts val="14400"/>
              <a:buFont typeface="Gill Sans"/>
              <a:buNone/>
            </a:pPr>
            <a:r>
              <a:rPr lang="fr-FR" sz="10000" dirty="0"/>
              <a:t>L’</a:t>
            </a:r>
            <a:r>
              <a:rPr lang="fr-FR" sz="10000" dirty="0">
                <a:latin typeface="Gill Sans MT" panose="020B0502020104020203" pitchFamily="34" charset="77"/>
                <a:sym typeface="Gill Sans"/>
              </a:rPr>
              <a:t>Évolution des normes sociales dans le cadre du changement social et de comportement</a:t>
            </a:r>
            <a:endParaRPr sz="10000" dirty="0">
              <a:solidFill>
                <a:srgbClr val="FFFFFF"/>
              </a:solidFill>
              <a:latin typeface="Gill Sans MT" panose="020B0502020104020203" pitchFamily="34" charset="77"/>
              <a:sym typeface="Gill Sans"/>
            </a:endParaRPr>
          </a:p>
        </p:txBody>
      </p:sp>
      <p:sp>
        <p:nvSpPr>
          <p:cNvPr id="120" name="Google Shape;120;p1"/>
          <p:cNvSpPr txBox="1">
            <a:spLocks noGrp="1"/>
          </p:cNvSpPr>
          <p:nvPr>
            <p:ph type="body" idx="1"/>
          </p:nvPr>
        </p:nvSpPr>
        <p:spPr>
          <a:xfrm>
            <a:off x="4214812" y="7440316"/>
            <a:ext cx="15954376" cy="93186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FFFEFF"/>
              </a:buClr>
              <a:buSzPts val="3200"/>
              <a:buFont typeface="Gill Sans"/>
              <a:buNone/>
            </a:pPr>
            <a:r>
              <a:rPr lang="en-US" dirty="0"/>
              <a:t>PRÉSENTATEUR, ORGANISATION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6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Font typeface="Gill Sans"/>
              <a:buNone/>
            </a:pPr>
            <a:r>
              <a:rPr lang="en-US" sz="8800" dirty="0">
                <a:latin typeface="Gill Sans MT" panose="020B0502020104020203" pitchFamily="34" charset="77"/>
              </a:rPr>
              <a:t>Normes sociales</a:t>
            </a:r>
            <a:endParaRPr sz="8800" dirty="0">
              <a:latin typeface="Gill Sans MT" panose="020B0502020104020203" pitchFamily="34" charset="77"/>
            </a:endParaRPr>
          </a:p>
        </p:txBody>
      </p:sp>
      <p:sp>
        <p:nvSpPr>
          <p:cNvPr id="283" name="Google Shape;283;p466"/>
          <p:cNvSpPr txBox="1">
            <a:spLocks noGrp="1"/>
          </p:cNvSpPr>
          <p:nvPr>
            <p:ph type="body" idx="2"/>
          </p:nvPr>
        </p:nvSpPr>
        <p:spPr>
          <a:xfrm>
            <a:off x="11003340" y="3460612"/>
            <a:ext cx="9578408" cy="8029228"/>
          </a:xfrm>
          <a:prstGeom prst="rect">
            <a:avLst/>
          </a:prstGeom>
          <a:noFill/>
          <a:ln>
            <a:noFill/>
          </a:ln>
        </p:spPr>
        <p:txBody>
          <a:bodyPr spcFirstLastPara="1" wrap="square" lIns="91425" tIns="45700" rIns="91425" bIns="45700" anchor="t" anchorCtr="0">
            <a:noAutofit/>
          </a:bodyPr>
          <a:lstStyle/>
          <a:p>
            <a:pPr marL="571500" lvl="0" indent="-571500" algn="l" rtl="0">
              <a:lnSpc>
                <a:spcPct val="110000"/>
              </a:lnSpc>
              <a:spcBef>
                <a:spcPts val="0"/>
              </a:spcBef>
              <a:spcAft>
                <a:spcPts val="0"/>
              </a:spcAft>
              <a:buClr>
                <a:srgbClr val="000000"/>
              </a:buClr>
              <a:buSzPts val="4800"/>
              <a:buFont typeface="Arial"/>
              <a:buChar char="•"/>
            </a:pPr>
            <a:r>
              <a:rPr lang="fr-FR" sz="4400" dirty="0">
                <a:solidFill>
                  <a:srgbClr val="2E2C22"/>
                </a:solidFill>
                <a:latin typeface="Gill Sans MT" panose="020B0502020104020203" pitchFamily="34" charset="77"/>
              </a:rPr>
              <a:t>Ce que les membres d'un groupe croient être un comportement typique (ce que les autres font) et approprié (ce que les autres attendent de moi).</a:t>
            </a:r>
          </a:p>
          <a:p>
            <a:pPr marL="571500" lvl="0" indent="-571500" algn="l" rtl="0">
              <a:lnSpc>
                <a:spcPct val="110000"/>
              </a:lnSpc>
              <a:spcBef>
                <a:spcPts val="0"/>
              </a:spcBef>
              <a:spcAft>
                <a:spcPts val="0"/>
              </a:spcAft>
              <a:buClr>
                <a:srgbClr val="000000"/>
              </a:buClr>
              <a:buSzPts val="4800"/>
              <a:buFont typeface="Arial"/>
              <a:buChar char="•"/>
            </a:pPr>
            <a:r>
              <a:rPr lang="fr-FR" sz="4400" dirty="0">
                <a:solidFill>
                  <a:srgbClr val="2E2C22"/>
                </a:solidFill>
                <a:latin typeface="Gill Sans MT" panose="020B0502020104020203" pitchFamily="34" charset="77"/>
              </a:rPr>
              <a:t>Souvent défini par rapport à un groupe de référence.</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7"/>
          <p:cNvSpPr txBox="1">
            <a:spLocks noGrp="1"/>
          </p:cNvSpPr>
          <p:nvPr>
            <p:ph type="body" idx="1"/>
          </p:nvPr>
        </p:nvSpPr>
        <p:spPr>
          <a:xfrm>
            <a:off x="2006600" y="4198348"/>
            <a:ext cx="19489738" cy="12353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44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Ceux qui comptent pour un individu dans une situation spécifique.</a:t>
            </a:r>
            <a:endParaRPr dirty="0">
              <a:latin typeface="Gill Sans MT" panose="020B0502020104020203" pitchFamily="34" charset="77"/>
            </a:endParaRPr>
          </a:p>
        </p:txBody>
      </p:sp>
      <p:sp>
        <p:nvSpPr>
          <p:cNvPr id="290" name="Google Shape;290;p467"/>
          <p:cNvSpPr txBox="1">
            <a:spLocks noGrp="1"/>
          </p:cNvSpPr>
          <p:nvPr>
            <p:ph type="body" idx="2"/>
          </p:nvPr>
        </p:nvSpPr>
        <p:spPr>
          <a:xfrm>
            <a:off x="2006599" y="1719263"/>
            <a:ext cx="20217970" cy="330218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E2C22"/>
              </a:buClr>
              <a:buSzPct val="100000"/>
              <a:buFont typeface="Gill Sans"/>
              <a:buNone/>
            </a:pPr>
            <a:r>
              <a:rPr lang="fr-FR" sz="8000" b="1" i="0" u="none" strike="noStrike" cap="none" dirty="0">
                <a:solidFill>
                  <a:srgbClr val="2E2C22"/>
                </a:solidFill>
                <a:latin typeface="Gill Sans MT" panose="020B0502020104020203" pitchFamily="34" charset="77"/>
                <a:ea typeface="Gill Sans"/>
                <a:cs typeface="Gill Sans"/>
                <a:sym typeface="Gill Sans"/>
              </a:rPr>
              <a:t>Les normes sociales sont transmises et renforcées par des groupes de référence :</a:t>
            </a:r>
            <a:endParaRPr sz="8000" b="0" i="0" u="none" strike="noStrike" cap="none" dirty="0">
              <a:solidFill>
                <a:srgbClr val="2E2C22"/>
              </a:solidFill>
              <a:latin typeface="Gill Sans MT" panose="020B0502020104020203" pitchFamily="34" charset="77"/>
              <a:ea typeface="Gill Sans"/>
              <a:cs typeface="Gill Sans"/>
              <a:sym typeface="Gill Sans"/>
            </a:endParaRPr>
          </a:p>
        </p:txBody>
      </p:sp>
      <p:pic>
        <p:nvPicPr>
          <p:cNvPr id="291" name="Google Shape;291;p467"/>
          <p:cNvPicPr preferRelativeResize="0"/>
          <p:nvPr/>
        </p:nvPicPr>
        <p:blipFill rotWithShape="1">
          <a:blip r:embed="rId3">
            <a:alphaModFix/>
          </a:blip>
          <a:srcRect/>
          <a:stretch/>
        </p:blipFill>
        <p:spPr>
          <a:xfrm>
            <a:off x="4901983" y="5072437"/>
            <a:ext cx="14183399" cy="7978162"/>
          </a:xfrm>
          <a:prstGeom prst="rect">
            <a:avLst/>
          </a:prstGeom>
          <a:noFill/>
          <a:ln>
            <a:noFill/>
          </a:ln>
        </p:spPr>
      </p:pic>
      <p:sp>
        <p:nvSpPr>
          <p:cNvPr id="292" name="Google Shape;292;p467"/>
          <p:cNvSpPr/>
          <p:nvPr/>
        </p:nvSpPr>
        <p:spPr>
          <a:xfrm>
            <a:off x="5501396" y="10614629"/>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dirty="0">
                <a:solidFill>
                  <a:srgbClr val="454545"/>
                </a:solidFill>
                <a:latin typeface="Gill Sans MT" panose="020B0502020104020203" pitchFamily="34" charset="77"/>
                <a:ea typeface="Gill Sans"/>
                <a:cs typeface="Gill Sans"/>
                <a:sym typeface="Gill Sans"/>
              </a:rPr>
              <a:t>PARTENAIRE</a:t>
            </a:r>
            <a:endParaRPr dirty="0">
              <a:latin typeface="Gill Sans MT" panose="020B0502020104020203" pitchFamily="34" charset="77"/>
            </a:endParaRPr>
          </a:p>
        </p:txBody>
      </p:sp>
      <p:sp>
        <p:nvSpPr>
          <p:cNvPr id="293" name="Google Shape;293;p467"/>
          <p:cNvSpPr/>
          <p:nvPr/>
        </p:nvSpPr>
        <p:spPr>
          <a:xfrm>
            <a:off x="8058677" y="10614627"/>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dirty="0">
                <a:solidFill>
                  <a:srgbClr val="454545"/>
                </a:solidFill>
                <a:latin typeface="Gill Sans MT" panose="020B0502020104020203" pitchFamily="34" charset="77"/>
                <a:ea typeface="Gill Sans"/>
                <a:cs typeface="Gill Sans"/>
                <a:sym typeface="Gill Sans"/>
              </a:rPr>
              <a:t>CÉLÉBRITÉ</a:t>
            </a:r>
            <a:endParaRPr dirty="0">
              <a:latin typeface="Gill Sans MT" panose="020B0502020104020203" pitchFamily="34" charset="77"/>
            </a:endParaRPr>
          </a:p>
        </p:txBody>
      </p:sp>
      <p:sp>
        <p:nvSpPr>
          <p:cNvPr id="294" name="Google Shape;294;p467"/>
          <p:cNvSpPr/>
          <p:nvPr/>
        </p:nvSpPr>
        <p:spPr>
          <a:xfrm>
            <a:off x="10615957" y="10614626"/>
            <a:ext cx="2557281" cy="1209511"/>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lvl="0" algn="ctr">
              <a:buClr>
                <a:srgbClr val="454545"/>
              </a:buClr>
              <a:buSzPts val="2200"/>
            </a:pPr>
            <a:r>
              <a:rPr lang="en-US" sz="2200" b="1" dirty="0">
                <a:solidFill>
                  <a:srgbClr val="454545"/>
                </a:solidFill>
                <a:latin typeface="Gill Sans MT" panose="020B0502020104020203" pitchFamily="34" charset="77"/>
                <a:ea typeface="Gill Sans"/>
                <a:cs typeface="Gill Sans"/>
                <a:sym typeface="Gill Sans"/>
              </a:rPr>
              <a:t>RESPONSABLE DE LA SANTÉ</a:t>
            </a:r>
            <a:endParaRPr dirty="0">
              <a:latin typeface="Gill Sans MT" panose="020B0502020104020203" pitchFamily="34" charset="77"/>
            </a:endParaRPr>
          </a:p>
        </p:txBody>
      </p:sp>
      <p:sp>
        <p:nvSpPr>
          <p:cNvPr id="295" name="Google Shape;295;p467"/>
          <p:cNvSpPr/>
          <p:nvPr/>
        </p:nvSpPr>
        <p:spPr>
          <a:xfrm>
            <a:off x="13450178" y="10911999"/>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dirty="0">
                <a:solidFill>
                  <a:srgbClr val="454545"/>
                </a:solidFill>
                <a:latin typeface="Gill Sans MT" panose="020B0502020104020203" pitchFamily="34" charset="77"/>
                <a:ea typeface="Gill Sans"/>
                <a:cs typeface="Gill Sans"/>
                <a:sym typeface="Gill Sans"/>
              </a:rPr>
              <a:t>LEADER RELIGIEUX</a:t>
            </a:r>
            <a:endParaRPr dirty="0">
              <a:latin typeface="Gill Sans MT" panose="020B0502020104020203" pitchFamily="34" charset="77"/>
            </a:endParaRPr>
          </a:p>
        </p:txBody>
      </p:sp>
      <p:sp>
        <p:nvSpPr>
          <p:cNvPr id="296" name="Google Shape;296;p467"/>
          <p:cNvSpPr/>
          <p:nvPr/>
        </p:nvSpPr>
        <p:spPr>
          <a:xfrm>
            <a:off x="15730522" y="10614627"/>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lvl="0" algn="ctr">
              <a:buClr>
                <a:srgbClr val="454545"/>
              </a:buClr>
              <a:buSzPts val="2200"/>
            </a:pPr>
            <a:r>
              <a:rPr lang="fr-FR" sz="2200" b="1" dirty="0">
                <a:solidFill>
                  <a:srgbClr val="454545"/>
                </a:solidFill>
                <a:latin typeface="Gill Sans MT" panose="020B0502020104020203" pitchFamily="34" charset="77"/>
                <a:ea typeface="Gill Sans"/>
                <a:cs typeface="Gill Sans"/>
                <a:sym typeface="Gill Sans"/>
              </a:rPr>
              <a:t>PERSONNE ÂGÉE DE LA FAMILLE</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92"/>
                                        </p:tgtEl>
                                        <p:attrNameLst>
                                          <p:attrName>style.visibility</p:attrName>
                                        </p:attrNameLst>
                                      </p:cBhvr>
                                      <p:to>
                                        <p:strVal val="visible"/>
                                      </p:to>
                                    </p:set>
                                    <p:anim calcmode="lin" valueType="num">
                                      <p:cBhvr additive="base">
                                        <p:cTn id="11" dur="1000"/>
                                        <p:tgtEl>
                                          <p:spTgt spid="292"/>
                                        </p:tgtEl>
                                        <p:attrNameLst>
                                          <p:attrName>ppt_y</p:attrName>
                                        </p:attrNameLst>
                                      </p:cBhvr>
                                      <p:tavLst>
                                        <p:tav tm="0">
                                          <p:val>
                                            <p:strVal val="#ppt_y+1"/>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293"/>
                                        </p:tgtEl>
                                        <p:attrNameLst>
                                          <p:attrName>style.visibility</p:attrName>
                                        </p:attrNameLst>
                                      </p:cBhvr>
                                      <p:to>
                                        <p:strVal val="visible"/>
                                      </p:to>
                                    </p:set>
                                    <p:anim calcmode="lin" valueType="num">
                                      <p:cBhvr additive="base">
                                        <p:cTn id="15" dur="1000"/>
                                        <p:tgtEl>
                                          <p:spTgt spid="293"/>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294"/>
                                        </p:tgtEl>
                                        <p:attrNameLst>
                                          <p:attrName>style.visibility</p:attrName>
                                        </p:attrNameLst>
                                      </p:cBhvr>
                                      <p:to>
                                        <p:strVal val="visible"/>
                                      </p:to>
                                    </p:set>
                                    <p:anim calcmode="lin" valueType="num">
                                      <p:cBhvr additive="base">
                                        <p:cTn id="19" dur="1000"/>
                                        <p:tgtEl>
                                          <p:spTgt spid="294"/>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95"/>
                                        </p:tgtEl>
                                        <p:attrNameLst>
                                          <p:attrName>style.visibility</p:attrName>
                                        </p:attrNameLst>
                                      </p:cBhvr>
                                      <p:to>
                                        <p:strVal val="visible"/>
                                      </p:to>
                                    </p:set>
                                    <p:anim calcmode="lin" valueType="num">
                                      <p:cBhvr additive="base">
                                        <p:cTn id="23" dur="1000"/>
                                        <p:tgtEl>
                                          <p:spTgt spid="295"/>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2" presetClass="entr" presetSubtype="4" fill="hold" nodeType="afterEffect">
                                  <p:stCondLst>
                                    <p:cond delay="0"/>
                                  </p:stCondLst>
                                  <p:childTnLst>
                                    <p:set>
                                      <p:cBhvr>
                                        <p:cTn id="26" dur="1" fill="hold">
                                          <p:stCondLst>
                                            <p:cond delay="0"/>
                                          </p:stCondLst>
                                        </p:cTn>
                                        <p:tgtEl>
                                          <p:spTgt spid="296"/>
                                        </p:tgtEl>
                                        <p:attrNameLst>
                                          <p:attrName>style.visibility</p:attrName>
                                        </p:attrNameLst>
                                      </p:cBhvr>
                                      <p:to>
                                        <p:strVal val="visible"/>
                                      </p:to>
                                    </p:set>
                                    <p:anim calcmode="lin" valueType="num">
                                      <p:cBhvr additive="base">
                                        <p:cTn id="27" dur="1000"/>
                                        <p:tgtEl>
                                          <p:spTgt spid="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8"/>
          <p:cNvSpPr txBox="1">
            <a:spLocks noGrp="1"/>
          </p:cNvSpPr>
          <p:nvPr>
            <p:ph type="body" idx="1"/>
          </p:nvPr>
        </p:nvSpPr>
        <p:spPr>
          <a:xfrm>
            <a:off x="2746376" y="4706939"/>
            <a:ext cx="7354554" cy="35370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9457"/>
              </a:buClr>
              <a:buSzPts val="9600"/>
              <a:buFont typeface="Gill Sans"/>
              <a:buNone/>
            </a:pPr>
            <a:r>
              <a:rPr lang="fr-FR" sz="6000" b="1" dirty="0">
                <a:latin typeface="Gill Sans MT" panose="020B0502020104020203" pitchFamily="34" charset="77"/>
                <a:sym typeface="Gill Sans"/>
              </a:rPr>
              <a:t>Interventions communautaires de changement de normes</a:t>
            </a:r>
            <a:endParaRPr sz="6000" dirty="0">
              <a:latin typeface="Gill Sans MT" panose="020B0502020104020203" pitchFamily="34" charset="77"/>
            </a:endParaRPr>
          </a:p>
        </p:txBody>
      </p:sp>
      <p:sp>
        <p:nvSpPr>
          <p:cNvPr id="302" name="Google Shape;302;p468"/>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685800" lvl="0" indent="-685800" algn="l">
              <a:lnSpc>
                <a:spcPct val="110000"/>
              </a:lnSpc>
              <a:buSzPts val="4800"/>
              <a:buFont typeface="Arial"/>
              <a:buChar char="•"/>
            </a:pPr>
            <a:r>
              <a:rPr lang="fr-FR" sz="4800" dirty="0"/>
              <a:t>Utilisent une analyse des normes sociales.</a:t>
            </a:r>
          </a:p>
          <a:p>
            <a:pPr marL="685800" lvl="0" indent="-685800" algn="l">
              <a:lnSpc>
                <a:spcPct val="110000"/>
              </a:lnSpc>
              <a:buSzPts val="4800"/>
              <a:buFont typeface="Arial"/>
              <a:buChar char="•"/>
            </a:pPr>
            <a:r>
              <a:rPr lang="fr-FR" sz="4800" dirty="0"/>
              <a:t>Sont intentionnellement conçus pour promouvoir le changement collectif en encourageant les communautés à réfléchir sur les facteurs sociaux et culturels et à les remettre en question.</a:t>
            </a:r>
          </a:p>
          <a:p>
            <a:pPr marL="685800" lvl="0" indent="-685800" algn="l">
              <a:lnSpc>
                <a:spcPct val="110000"/>
              </a:lnSpc>
              <a:buSzPts val="4800"/>
              <a:buFont typeface="Arial"/>
              <a:buChar char="•"/>
            </a:pPr>
            <a:r>
              <a:rPr lang="fr-FR" sz="4800" dirty="0"/>
              <a:t>Résultent en de nouvelles normes positives ancrées dans les valeurs de ce groupe.</a:t>
            </a:r>
            <a:endParaRPr dirty="0">
              <a:latin typeface="Gill Sans MT" panose="020B0502020104020203" pitchFamily="34" charset="77"/>
            </a:endParaRPr>
          </a:p>
          <a:p>
            <a:pPr marL="0" lvl="0" indent="0" algn="l" rtl="0">
              <a:lnSpc>
                <a:spcPct val="110000"/>
              </a:lnSpc>
              <a:spcBef>
                <a:spcPts val="0"/>
              </a:spcBef>
              <a:spcAft>
                <a:spcPts val="0"/>
              </a:spcAft>
              <a:buClr>
                <a:srgbClr val="2E2C22"/>
              </a:buClr>
              <a:buSzPts val="4800"/>
              <a:buFont typeface="Gill Sans"/>
              <a:buNone/>
            </a:pPr>
            <a:endParaRPr sz="4800" dirty="0">
              <a:solidFill>
                <a:srgbClr val="2E2C22"/>
              </a:solidFill>
              <a:latin typeface="Gill Sans MT" panose="020B0502020104020203" pitchFamily="34" charset="77"/>
              <a:sym typeface="Gill Sans"/>
            </a:endParaRPr>
          </a:p>
          <a:p>
            <a:pPr marL="0" lvl="0" indent="0" algn="r" rtl="0">
              <a:lnSpc>
                <a:spcPct val="110000"/>
              </a:lnSpc>
              <a:spcBef>
                <a:spcPts val="0"/>
              </a:spcBef>
              <a:spcAft>
                <a:spcPts val="0"/>
              </a:spcAft>
              <a:buClr>
                <a:srgbClr val="2E2C22"/>
              </a:buClr>
              <a:buSzPts val="4800"/>
              <a:buFont typeface="Gill Sans"/>
              <a:buNone/>
            </a:pPr>
            <a:r>
              <a:rPr lang="en-US" i="1" dirty="0">
                <a:solidFill>
                  <a:srgbClr val="2E2C22"/>
                </a:solidFill>
                <a:latin typeface="Gill Sans MT" panose="020B0502020104020203" pitchFamily="34" charset="77"/>
                <a:sym typeface="Gill Sans"/>
              </a:rPr>
              <a:t>-Learning Collaborative (2017)</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animEffect transition="in" filter="fade">
                                      <p:cBhvr>
                                        <p:cTn id="7" dur="500"/>
                                        <p:tgtEl>
                                          <p:spTgt spid="30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2">
                                            <p:txEl>
                                              <p:pRg st="1" end="1"/>
                                            </p:txEl>
                                          </p:spTgt>
                                        </p:tgtEl>
                                        <p:attrNameLst>
                                          <p:attrName>style.visibility</p:attrName>
                                        </p:attrNameLst>
                                      </p:cBhvr>
                                      <p:to>
                                        <p:strVal val="visible"/>
                                      </p:to>
                                    </p:set>
                                    <p:animEffect transition="in" filter="fade">
                                      <p:cBhvr>
                                        <p:cTn id="10" dur="500"/>
                                        <p:tgtEl>
                                          <p:spTgt spid="30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2">
                                            <p:txEl>
                                              <p:pRg st="2" end="2"/>
                                            </p:txEl>
                                          </p:spTgt>
                                        </p:tgtEl>
                                        <p:attrNameLst>
                                          <p:attrName>style.visibility</p:attrName>
                                        </p:attrNameLst>
                                      </p:cBhvr>
                                      <p:to>
                                        <p:strVal val="visible"/>
                                      </p:to>
                                    </p:set>
                                    <p:animEffect transition="in" filter="fade">
                                      <p:cBhvr>
                                        <p:cTn id="13" dur="500"/>
                                        <p:tgtEl>
                                          <p:spTgt spid="30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2">
                                            <p:txEl>
                                              <p:pRg st="4" end="4"/>
                                            </p:txEl>
                                          </p:spTgt>
                                        </p:tgtEl>
                                        <p:attrNameLst>
                                          <p:attrName>style.visibility</p:attrName>
                                        </p:attrNameLst>
                                      </p:cBhvr>
                                      <p:to>
                                        <p:strVal val="visible"/>
                                      </p:to>
                                    </p:set>
                                    <p:animEffect transition="in" filter="fade">
                                      <p:cBhvr>
                                        <p:cTn id="16" dur="500"/>
                                        <p:tgtEl>
                                          <p:spTgt spid="3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06"/>
        <p:cNvGrpSpPr/>
        <p:nvPr/>
      </p:nvGrpSpPr>
      <p:grpSpPr>
        <a:xfrm>
          <a:off x="0" y="0"/>
          <a:ext cx="0" cy="0"/>
          <a:chOff x="0" y="0"/>
          <a:chExt cx="0" cy="0"/>
        </a:xfrm>
      </p:grpSpPr>
      <p:sp>
        <p:nvSpPr>
          <p:cNvPr id="307" name="Google Shape;307;p11"/>
          <p:cNvSpPr txBox="1">
            <a:spLocks noGrp="1"/>
          </p:cNvSpPr>
          <p:nvPr>
            <p:ph type="title"/>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393941"/>
              </a:buClr>
              <a:buSzPts val="10000"/>
              <a:buFont typeface="Gill Sans"/>
              <a:buNone/>
            </a:pPr>
            <a:r>
              <a:rPr lang="en-US" sz="10000" b="1" i="0" u="none" strike="noStrike" cap="none" dirty="0">
                <a:solidFill>
                  <a:srgbClr val="393941"/>
                </a:solidFill>
                <a:latin typeface="Gill Sans"/>
                <a:ea typeface="Gill Sans"/>
                <a:cs typeface="Gill Sans"/>
                <a:sym typeface="Gill Sans"/>
              </a:rPr>
              <a:t> </a:t>
            </a:r>
            <a:endParaRPr sz="10000" b="1" i="0" u="none" strike="noStrike" cap="none" dirty="0">
              <a:solidFill>
                <a:srgbClr val="393941"/>
              </a:solidFill>
              <a:latin typeface="Gill Sans"/>
              <a:ea typeface="Gill Sans"/>
              <a:cs typeface="Gill Sans"/>
              <a:sym typeface="Gill Sans"/>
            </a:endParaRPr>
          </a:p>
        </p:txBody>
      </p:sp>
      <p:graphicFrame>
        <p:nvGraphicFramePr>
          <p:cNvPr id="308" name="Google Shape;308;p11"/>
          <p:cNvGraphicFramePr/>
          <p:nvPr>
            <p:extLst>
              <p:ext uri="{D42A27DB-BD31-4B8C-83A1-F6EECF244321}">
                <p14:modId xmlns:p14="http://schemas.microsoft.com/office/powerpoint/2010/main" val="1822789085"/>
              </p:ext>
            </p:extLst>
          </p:nvPr>
        </p:nvGraphicFramePr>
        <p:xfrm>
          <a:off x="1471200" y="637436"/>
          <a:ext cx="21441600" cy="12062550"/>
        </p:xfrm>
        <a:graphic>
          <a:graphicData uri="http://schemas.openxmlformats.org/drawingml/2006/table">
            <a:tbl>
              <a:tblPr firstRow="1" bandRow="1">
                <a:noFill/>
                <a:tableStyleId>{2E31BC37-9876-41B5-BC81-B111BACC82C9}</a:tableStyleId>
              </a:tblPr>
              <a:tblGrid>
                <a:gridCol w="3786650">
                  <a:extLst>
                    <a:ext uri="{9D8B030D-6E8A-4147-A177-3AD203B41FA5}">
                      <a16:colId xmlns:a16="http://schemas.microsoft.com/office/drawing/2014/main" val="20000"/>
                    </a:ext>
                  </a:extLst>
                </a:gridCol>
                <a:gridCol w="17654950">
                  <a:extLst>
                    <a:ext uri="{9D8B030D-6E8A-4147-A177-3AD203B41FA5}">
                      <a16:colId xmlns:a16="http://schemas.microsoft.com/office/drawing/2014/main" val="20001"/>
                    </a:ext>
                  </a:extLst>
                </a:gridCol>
              </a:tblGrid>
              <a:tr h="1901925">
                <a:tc gridSpan="2">
                  <a:txBody>
                    <a:bodyPr/>
                    <a:lstStyle/>
                    <a:p>
                      <a:pPr marL="0" marR="0" lvl="0" indent="0" algn="ctr" rtl="0">
                        <a:lnSpc>
                          <a:spcPct val="100000"/>
                        </a:lnSpc>
                        <a:spcBef>
                          <a:spcPts val="0"/>
                        </a:spcBef>
                        <a:spcAft>
                          <a:spcPts val="0"/>
                        </a:spcAft>
                        <a:buClr>
                          <a:srgbClr val="FFFFFF"/>
                        </a:buClr>
                        <a:buSzPts val="4800"/>
                        <a:buFont typeface="Arial"/>
                        <a:buNone/>
                      </a:pPr>
                      <a:r>
                        <a:rPr lang="en-US" sz="4800" b="1" i="0" u="none" strike="noStrike" cap="none" dirty="0">
                          <a:solidFill>
                            <a:srgbClr val="FFFFFF"/>
                          </a:solidFill>
                          <a:latin typeface="Gill Sans MT" panose="020B0502020104020203" pitchFamily="34" charset="77"/>
                          <a:ea typeface="Gill Sans"/>
                          <a:cs typeface="Gill Sans"/>
                          <a:sym typeface="Gill Sans"/>
                        </a:rPr>
                        <a:t>CSC AXÉ SUR LES NORMES</a:t>
                      </a:r>
                      <a:endParaRPr sz="4800" u="none" strike="noStrike" cap="none" dirty="0">
                        <a:latin typeface="Gill Sans MT" panose="020B0502020104020203" pitchFamily="34" charset="77"/>
                        <a:ea typeface="Gill Sans"/>
                        <a:cs typeface="Gill Sans"/>
                        <a:sym typeface="Gill Sans"/>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457"/>
                    </a:solidFill>
                  </a:tcPr>
                </a:tc>
                <a:tc hMerge="1">
                  <a:txBody>
                    <a:bodyPr/>
                    <a:lstStyle/>
                    <a:p>
                      <a:endParaRPr lang="en-US"/>
                    </a:p>
                  </a:txBody>
                  <a:tcPr/>
                </a:tc>
                <a:extLst>
                  <a:ext uri="{0D108BD9-81ED-4DB2-BD59-A6C34878D82A}">
                    <a16:rowId xmlns:a16="http://schemas.microsoft.com/office/drawing/2014/main" val="10000"/>
                  </a:ext>
                </a:extLst>
              </a:tr>
              <a:tr h="1901925">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dirty="0">
                          <a:solidFill>
                            <a:srgbClr val="2E2C22"/>
                          </a:solidFill>
                          <a:latin typeface="Gill Sans MT" panose="020B0502020104020203" pitchFamily="34" charset="77"/>
                        </a:rPr>
                        <a:t>QUI</a:t>
                      </a:r>
                      <a:endParaRPr dirty="0">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u="none" strike="noStrike" cap="none" dirty="0">
                          <a:solidFill>
                            <a:srgbClr val="2E2C22"/>
                          </a:solidFill>
                        </a:rPr>
                        <a:t>L'individu et la communauté comme lieu de changement.</a:t>
                      </a:r>
                      <a:endParaRPr sz="4000" u="none" strike="noStrike" cap="none" dirty="0">
                        <a:solidFill>
                          <a:srgbClr val="2E2C22"/>
                        </a:solidFill>
                      </a:endParaRPr>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69750">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dirty="0">
                          <a:solidFill>
                            <a:srgbClr val="2E2C22"/>
                          </a:solidFill>
                          <a:latin typeface="Gill Sans MT" panose="020B0502020104020203" pitchFamily="34" charset="77"/>
                        </a:rPr>
                        <a:t>QUOI</a:t>
                      </a:r>
                      <a:endParaRPr dirty="0">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581025" marR="0" lvl="0" indent="-555625"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rPr>
                        <a:t>Utilise une combinaison de canaux médiatiques et d'espaces sociaux pour favoriser une réflexion critique ancrée dans les valeurs culturelles.</a:t>
                      </a:r>
                    </a:p>
                    <a:p>
                      <a:pPr marL="581025" marR="0" lvl="0" indent="-555625"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rPr>
                        <a:t>Travaille à différents niveaux de l'écologie sociale.</a:t>
                      </a:r>
                    </a:p>
                    <a:p>
                      <a:pPr marL="581025" marR="0" lvl="0" indent="-555625"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rPr>
                        <a:t>Se fonde sur l'évaluation des normes sociales et l'identification des normes pertinentes ; diffusion planifiée des nouvelles idées.</a:t>
                      </a:r>
                      <a:endParaRPr dirty="0"/>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829900">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dirty="0">
                          <a:solidFill>
                            <a:srgbClr val="2E2C22"/>
                          </a:solidFill>
                          <a:latin typeface="Gill Sans MT" panose="020B0502020104020203" pitchFamily="34" charset="77"/>
                        </a:rPr>
                        <a:t>COMMENT</a:t>
                      </a:r>
                      <a:endParaRPr dirty="0">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u="none" strike="noStrike" cap="none" dirty="0">
                          <a:solidFill>
                            <a:srgbClr val="2E2C22"/>
                          </a:solidFill>
                        </a:rPr>
                        <a:t>Les stratégies de changement de comportement portent sur les perceptions et les attentes normatives, ainsi que sur les comportements nouveaux et alternatifs.</a:t>
                      </a:r>
                      <a:endParaRPr sz="4000" u="none" strike="noStrike" cap="none" dirty="0">
                        <a:solidFill>
                          <a:srgbClr val="2E2C22"/>
                        </a:solidFill>
                      </a:endParaRPr>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559050">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dirty="0">
                          <a:solidFill>
                            <a:srgbClr val="2E2C22"/>
                          </a:solidFill>
                          <a:latin typeface="Gill Sans MT" panose="020B0502020104020203" pitchFamily="34" charset="77"/>
                        </a:rPr>
                        <a:t>BUT</a:t>
                      </a:r>
                      <a:endParaRPr dirty="0">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u="none" strike="noStrike" cap="none" dirty="0">
                          <a:solidFill>
                            <a:srgbClr val="2E2C22"/>
                          </a:solidFill>
                        </a:rPr>
                        <a:t>Redistribuer le pouvoir et l'influence sociale afin de soutenir les comportements de santé et l'utilisation des services par les individus.</a:t>
                      </a:r>
                      <a:endParaRPr sz="4000" u="none" strike="noStrike" cap="none" dirty="0">
                        <a:solidFill>
                          <a:srgbClr val="2E2C22"/>
                        </a:solidFill>
                      </a:endParaRPr>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312"/>
        <p:cNvGrpSpPr/>
        <p:nvPr/>
      </p:nvGrpSpPr>
      <p:grpSpPr>
        <a:xfrm>
          <a:off x="0" y="0"/>
          <a:ext cx="0" cy="0"/>
          <a:chOff x="0" y="0"/>
          <a:chExt cx="0" cy="0"/>
        </a:xfrm>
      </p:grpSpPr>
      <p:sp>
        <p:nvSpPr>
          <p:cNvPr id="313" name="Google Shape;313;p469"/>
          <p:cNvSpPr txBox="1">
            <a:spLocks noGrp="1"/>
          </p:cNvSpPr>
          <p:nvPr>
            <p:ph type="title"/>
          </p:nvPr>
        </p:nvSpPr>
        <p:spPr>
          <a:xfrm>
            <a:off x="4076696" y="5261582"/>
            <a:ext cx="16230600" cy="2176836"/>
          </a:xfrm>
          <a:prstGeom prst="rect">
            <a:avLst/>
          </a:prstGeom>
          <a:noFill/>
          <a:ln>
            <a:noFill/>
          </a:ln>
        </p:spPr>
        <p:txBody>
          <a:bodyPr spcFirstLastPara="1" wrap="square" lIns="91425" tIns="45700" rIns="91425" bIns="45700" anchor="t" anchorCtr="0">
            <a:noAutofit/>
          </a:bodyPr>
          <a:lstStyle/>
          <a:p>
            <a:pPr lvl="0"/>
            <a:r>
              <a:rPr lang="fr-FR" dirty="0"/>
              <a:t>Vue d'ensemble : Suivi et évaluation </a:t>
            </a:r>
            <a:endParaRPr b="1" dirty="0"/>
          </a:p>
        </p:txBody>
      </p:sp>
      <p:sp>
        <p:nvSpPr>
          <p:cNvPr id="314" name="Google Shape;314;p469"/>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dirty="0"/>
              <a:t>SECTION 1</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wipe(down)">
                                      <p:cBhvr>
                                        <p:cTn id="7" dur="500"/>
                                        <p:tgtEl>
                                          <p:spTgt spid="3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
                                            <p:txEl>
                                              <p:pRg st="0" end="0"/>
                                            </p:txEl>
                                          </p:spTgt>
                                        </p:tgtEl>
                                        <p:attrNameLst>
                                          <p:attrName>style.visibility</p:attrName>
                                        </p:attrNameLst>
                                      </p:cBhvr>
                                      <p:to>
                                        <p:strVal val="visible"/>
                                      </p:to>
                                    </p:set>
                                    <p:animEffect transition="in" filter="wipe(down)">
                                      <p:cBhvr>
                                        <p:cTn id="10" dur="500"/>
                                        <p:tgtEl>
                                          <p:spTgt spid="3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3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2"/>
          <p:cNvSpPr txBox="1">
            <a:spLocks noGrp="1"/>
          </p:cNvSpPr>
          <p:nvPr>
            <p:ph type="title"/>
          </p:nvPr>
        </p:nvSpPr>
        <p:spPr>
          <a:xfrm>
            <a:off x="1905000" y="3585037"/>
            <a:ext cx="9134475" cy="217646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CBB303"/>
              </a:buClr>
              <a:buSzPts val="9600"/>
              <a:buFont typeface="Gill Sans"/>
              <a:buNone/>
            </a:pPr>
            <a:r>
              <a:rPr lang="en-US" sz="10000" b="1" dirty="0">
                <a:solidFill>
                  <a:srgbClr val="CBB303"/>
                </a:solidFill>
                <a:latin typeface="Gill Sans MT" panose="020B0502020104020203" pitchFamily="34" charset="77"/>
                <a:ea typeface="Gill Sans"/>
                <a:cs typeface="Gill Sans"/>
                <a:sym typeface="Gill Sans"/>
              </a:rPr>
              <a:t>Suivi</a:t>
            </a:r>
            <a:r>
              <a:rPr lang="en-US" sz="10000" b="1" i="0" u="none" strike="noStrike" cap="none" dirty="0">
                <a:solidFill>
                  <a:srgbClr val="CBB303"/>
                </a:solidFill>
                <a:latin typeface="Gill Sans MT" panose="020B0502020104020203" pitchFamily="34" charset="77"/>
                <a:ea typeface="Gill Sans"/>
                <a:cs typeface="Gill Sans"/>
                <a:sym typeface="Gill Sans"/>
              </a:rPr>
              <a:t> </a:t>
            </a:r>
            <a:endParaRPr sz="100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320" name="Google Shape;320;p12"/>
          <p:cNvSpPr txBox="1">
            <a:spLocks noGrp="1"/>
          </p:cNvSpPr>
          <p:nvPr>
            <p:ph type="body" idx="1"/>
          </p:nvPr>
        </p:nvSpPr>
        <p:spPr>
          <a:xfrm>
            <a:off x="1905000" y="5491624"/>
            <a:ext cx="9414753" cy="5511800"/>
          </a:xfrm>
          <a:prstGeom prst="rect">
            <a:avLst/>
          </a:prstGeom>
          <a:noFill/>
          <a:ln>
            <a:noFill/>
          </a:ln>
        </p:spPr>
        <p:txBody>
          <a:bodyPr spcFirstLastPara="1" wrap="square" lIns="91425" tIns="45700" rIns="91425" bIns="45700" anchor="t" anchorCtr="0">
            <a:normAutofit fontScale="92500"/>
          </a:bodyPr>
          <a:lstStyle/>
          <a:p>
            <a:pPr marL="571500" lvl="0" indent="-571500">
              <a:buClr>
                <a:srgbClr val="2E2C22"/>
              </a:buClr>
              <a:buSzPts val="4000"/>
              <a:buFont typeface="Arial"/>
              <a:buChar char="•"/>
            </a:pPr>
            <a:r>
              <a:rPr lang="fr-FR" sz="4400" dirty="0">
                <a:solidFill>
                  <a:srgbClr val="2E2C22"/>
                </a:solidFill>
                <a:latin typeface="Gill Sans MT" panose="020B0502020104020203" pitchFamily="34" charset="77"/>
                <a:ea typeface="Gill Sans"/>
                <a:cs typeface="Gill Sans"/>
                <a:sym typeface="Gill Sans"/>
              </a:rPr>
              <a:t>Processus systématique et routinier de collecte d'informations provenant de différentes parties d'un programme. </a:t>
            </a:r>
          </a:p>
          <a:p>
            <a:pPr marL="571500" lvl="0" indent="-571500">
              <a:buClr>
                <a:srgbClr val="2E2C22"/>
              </a:buClr>
              <a:buSzPts val="4000"/>
              <a:buFont typeface="Arial"/>
              <a:buChar char="•"/>
            </a:pPr>
            <a:r>
              <a:rPr lang="fr-FR" sz="4400" dirty="0">
                <a:solidFill>
                  <a:srgbClr val="2E2C22"/>
                </a:solidFill>
                <a:latin typeface="Gill Sans MT" panose="020B0502020104020203" pitchFamily="34" charset="77"/>
                <a:ea typeface="Gill Sans"/>
                <a:cs typeface="Gill Sans"/>
                <a:sym typeface="Gill Sans"/>
              </a:rPr>
              <a:t>Généralement axé sur les résultats à court terme.</a:t>
            </a:r>
          </a:p>
          <a:p>
            <a:pPr marL="571500" lvl="0" indent="-571500">
              <a:buClr>
                <a:srgbClr val="2E2C22"/>
              </a:buClr>
              <a:buSzPts val="4000"/>
              <a:buFont typeface="Arial"/>
              <a:buChar char="•"/>
            </a:pPr>
            <a:r>
              <a:rPr lang="fr-FR" sz="4400" dirty="0">
                <a:solidFill>
                  <a:srgbClr val="2E2C22"/>
                </a:solidFill>
                <a:latin typeface="Gill Sans MT" panose="020B0502020104020203" pitchFamily="34" charset="77"/>
                <a:ea typeface="Gill Sans"/>
                <a:cs typeface="Gill Sans"/>
                <a:sym typeface="Gill Sans"/>
              </a:rPr>
              <a:t>Généralement mené par des personnes impliquées dans le programme.</a:t>
            </a:r>
          </a:p>
        </p:txBody>
      </p:sp>
      <p:sp>
        <p:nvSpPr>
          <p:cNvPr id="321" name="Google Shape;321;p12"/>
          <p:cNvSpPr txBox="1">
            <a:spLocks noGrp="1"/>
          </p:cNvSpPr>
          <p:nvPr>
            <p:ph type="body" idx="2"/>
          </p:nvPr>
        </p:nvSpPr>
        <p:spPr>
          <a:xfrm>
            <a:off x="1905000" y="2596024"/>
            <a:ext cx="4446588"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DÉFINITIONS</a:t>
            </a:r>
            <a:endParaRPr sz="36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322" name="Google Shape;322;p12"/>
          <p:cNvSpPr txBox="1"/>
          <p:nvPr/>
        </p:nvSpPr>
        <p:spPr>
          <a:xfrm>
            <a:off x="13596361" y="3615988"/>
            <a:ext cx="9135773" cy="21768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9904F"/>
              </a:buClr>
              <a:buSzPts val="9600"/>
              <a:buFont typeface="Gill Sans"/>
              <a:buNone/>
            </a:pPr>
            <a:r>
              <a:rPr lang="en-US" sz="9600" b="1" dirty="0">
                <a:solidFill>
                  <a:srgbClr val="CBB303"/>
                </a:solidFill>
                <a:latin typeface="Gill Sans MT" panose="020B0502020104020203" pitchFamily="34" charset="77"/>
                <a:ea typeface="Gill Sans"/>
                <a:cs typeface="Gill Sans"/>
                <a:sym typeface="Gill Sans"/>
              </a:rPr>
              <a:t>É</a:t>
            </a:r>
            <a:r>
              <a:rPr lang="en-US" sz="9600" b="1" i="0" u="none" strike="noStrike" cap="none" dirty="0">
                <a:solidFill>
                  <a:srgbClr val="CBB303"/>
                </a:solidFill>
                <a:latin typeface="Gill Sans MT" panose="020B0502020104020203" pitchFamily="34" charset="77"/>
                <a:ea typeface="Gill Sans"/>
                <a:cs typeface="Gill Sans"/>
                <a:sym typeface="Gill Sans"/>
              </a:rPr>
              <a:t>valuation </a:t>
            </a:r>
            <a:endParaRPr sz="14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323" name="Google Shape;323;p1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dirty="0">
              <a:solidFill>
                <a:srgbClr val="515257"/>
              </a:solidFill>
              <a:latin typeface="Gill Sans MT" panose="020B0502020104020203" pitchFamily="34" charset="77"/>
              <a:ea typeface="Gill Sans"/>
              <a:cs typeface="Gill Sans"/>
              <a:sym typeface="Gill Sans"/>
            </a:endParaRPr>
          </a:p>
        </p:txBody>
      </p:sp>
      <p:sp>
        <p:nvSpPr>
          <p:cNvPr id="324" name="Google Shape;324;p1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dirty="0">
              <a:solidFill>
                <a:srgbClr val="515257"/>
              </a:solidFill>
              <a:latin typeface="Gill Sans MT" panose="020B0502020104020203" pitchFamily="34" charset="77"/>
              <a:ea typeface="Gill Sans"/>
              <a:cs typeface="Gill Sans"/>
              <a:sym typeface="Gill Sans"/>
            </a:endParaRPr>
          </a:p>
        </p:txBody>
      </p:sp>
      <p:sp>
        <p:nvSpPr>
          <p:cNvPr id="325" name="Google Shape;325;p12"/>
          <p:cNvSpPr txBox="1"/>
          <p:nvPr/>
        </p:nvSpPr>
        <p:spPr>
          <a:xfrm>
            <a:off x="13597298" y="5523000"/>
            <a:ext cx="9877827" cy="5511800"/>
          </a:xfrm>
          <a:prstGeom prst="rect">
            <a:avLst/>
          </a:prstGeom>
          <a:noFill/>
          <a:ln>
            <a:noFill/>
          </a:ln>
        </p:spPr>
        <p:txBody>
          <a:bodyPr spcFirstLastPara="1" wrap="square" lIns="91425" tIns="45700" rIns="91425" bIns="45700" anchor="t" anchorCtr="0">
            <a:noAutofit/>
          </a:bodyPr>
          <a:lstStyle/>
          <a:p>
            <a:pPr marL="571500" lvl="0" indent="-571500">
              <a:buSzPts val="4000"/>
              <a:buFont typeface="Arial"/>
              <a:buChar char="•"/>
            </a:pPr>
            <a:r>
              <a:rPr lang="fr-FR" sz="4400" dirty="0">
                <a:solidFill>
                  <a:srgbClr val="2E2C22"/>
                </a:solidFill>
                <a:latin typeface="Gill Sans MT" panose="020B0502020104020203" pitchFamily="34" charset="77"/>
                <a:ea typeface="Gill Sans"/>
                <a:cs typeface="Gill Sans"/>
                <a:sym typeface="Gill Sans"/>
              </a:rPr>
              <a:t>Évaluation de l'ensemble d'un cycle de programme.</a:t>
            </a:r>
          </a:p>
          <a:p>
            <a:pPr marL="571500" lvl="0" indent="-571500">
              <a:buSzPts val="4000"/>
              <a:buFont typeface="Arial"/>
              <a:buChar char="•"/>
            </a:pPr>
            <a:r>
              <a:rPr lang="fr-FR" sz="4400" dirty="0">
                <a:solidFill>
                  <a:srgbClr val="2E2C22"/>
                </a:solidFill>
                <a:latin typeface="Gill Sans MT" panose="020B0502020104020203" pitchFamily="34" charset="77"/>
                <a:ea typeface="Gill Sans"/>
                <a:cs typeface="Gill Sans"/>
                <a:sym typeface="Gill Sans"/>
              </a:rPr>
              <a:t>Généralement à long terme. </a:t>
            </a:r>
          </a:p>
          <a:p>
            <a:pPr marL="571500" lvl="0" indent="-571500">
              <a:buSzPts val="4000"/>
              <a:buFont typeface="Arial"/>
              <a:buChar char="•"/>
            </a:pPr>
            <a:r>
              <a:rPr lang="fr-FR" sz="4400" dirty="0">
                <a:solidFill>
                  <a:srgbClr val="2E2C22"/>
                </a:solidFill>
                <a:latin typeface="Gill Sans MT" panose="020B0502020104020203" pitchFamily="34" charset="77"/>
                <a:ea typeface="Gill Sans"/>
                <a:cs typeface="Gill Sans"/>
                <a:sym typeface="Gill Sans"/>
              </a:rPr>
              <a:t>Souvent menée par des personnes extérieures impartiales ayant une expérience du S&amp;E.</a:t>
            </a:r>
          </a:p>
          <a:p>
            <a:pPr marL="571500" lvl="0" indent="-571500">
              <a:buSzPts val="4000"/>
              <a:buFont typeface="Arial"/>
              <a:buChar char="•"/>
            </a:pPr>
            <a:r>
              <a:rPr lang="fr-FR" sz="4400" dirty="0">
                <a:solidFill>
                  <a:srgbClr val="2E2C22"/>
                </a:solidFill>
                <a:latin typeface="Gill Sans MT" panose="020B0502020104020203" pitchFamily="34" charset="77"/>
                <a:ea typeface="Gill Sans"/>
                <a:cs typeface="Gill Sans"/>
                <a:sym typeface="Gill Sans"/>
              </a:rPr>
              <a:t>Peut également être participative, avec des personnes de l'intérieur ayant des connaissances historiques et contextuelles et une expérience de la mise en œuvre.</a:t>
            </a:r>
            <a:endParaRPr sz="44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326" name="Google Shape;326;p12"/>
          <p:cNvCxnSpPr/>
          <p:nvPr/>
        </p:nvCxnSpPr>
        <p:spPr>
          <a:xfrm>
            <a:off x="11889645" y="3583006"/>
            <a:ext cx="0" cy="7688635"/>
          </a:xfrm>
          <a:prstGeom prst="straightConnector1">
            <a:avLst/>
          </a:prstGeom>
          <a:noFill/>
          <a:ln w="76200" cap="flat" cmpd="sng">
            <a:solidFill>
              <a:srgbClr val="000000"/>
            </a:solidFill>
            <a:prstDash val="solid"/>
            <a:miter lim="4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500"/>
                                        <p:tgtEl>
                                          <p:spTgt spid="320"/>
                                        </p:tgtEl>
                                      </p:cBhvr>
                                    </p:animEffect>
                                  </p:childTnLst>
                                </p:cTn>
                              </p:par>
                              <p:par>
                                <p:cTn id="8" presetID="10" presetClass="entr" presetSubtype="0" fill="hold" nodeType="withEffect">
                                  <p:stCondLst>
                                    <p:cond delay="0"/>
                                  </p:stCondLst>
                                  <p:childTnLst>
                                    <p:set>
                                      <p:cBhvr>
                                        <p:cTn id="9" dur="1" fill="hold">
                                          <p:stCondLst>
                                            <p:cond delay="0"/>
                                          </p:stCondLst>
                                        </p:cTn>
                                        <p:tgtEl>
                                          <p:spTgt spid="325"/>
                                        </p:tgtEl>
                                        <p:attrNameLst>
                                          <p:attrName>style.visibility</p:attrName>
                                        </p:attrNameLst>
                                      </p:cBhvr>
                                      <p:to>
                                        <p:strVal val="visible"/>
                                      </p:to>
                                    </p:set>
                                    <p:animEffect transition="in" filter="fade">
                                      <p:cBhvr>
                                        <p:cTn id="10"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3"/>
          <p:cNvSpPr txBox="1">
            <a:spLocks noGrp="1"/>
          </p:cNvSpPr>
          <p:nvPr>
            <p:ph type="body" idx="1"/>
          </p:nvPr>
        </p:nvSpPr>
        <p:spPr>
          <a:xfrm>
            <a:off x="1394928" y="460138"/>
            <a:ext cx="21594143" cy="222494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393941"/>
              </a:buClr>
              <a:buSzPct val="108108"/>
              <a:buFont typeface="Gill Sans"/>
              <a:buNone/>
            </a:pPr>
            <a:r>
              <a:rPr lang="en-US" sz="8000" b="1" dirty="0">
                <a:solidFill>
                  <a:srgbClr val="2E2C22"/>
                </a:solidFill>
                <a:latin typeface="Gill Sans MT" panose="020B0502020104020203" pitchFamily="34" charset="77"/>
              </a:rPr>
              <a:t>Suivi et évaluation (S&amp;E) des interventions de changement de normes</a:t>
            </a:r>
            <a:endParaRPr sz="8000" dirty="0">
              <a:solidFill>
                <a:srgbClr val="2E2C22"/>
              </a:solidFill>
              <a:latin typeface="Gill Sans MT" panose="020B0502020104020203" pitchFamily="34" charset="77"/>
            </a:endParaRPr>
          </a:p>
        </p:txBody>
      </p:sp>
      <p:graphicFrame>
        <p:nvGraphicFramePr>
          <p:cNvPr id="332" name="Google Shape;332;p13"/>
          <p:cNvGraphicFramePr/>
          <p:nvPr>
            <p:extLst>
              <p:ext uri="{D42A27DB-BD31-4B8C-83A1-F6EECF244321}">
                <p14:modId xmlns:p14="http://schemas.microsoft.com/office/powerpoint/2010/main" val="3668228516"/>
              </p:ext>
            </p:extLst>
          </p:nvPr>
        </p:nvGraphicFramePr>
        <p:xfrm>
          <a:off x="1592575" y="2685084"/>
          <a:ext cx="20840700" cy="10408920"/>
        </p:xfrm>
        <a:graphic>
          <a:graphicData uri="http://schemas.openxmlformats.org/drawingml/2006/table">
            <a:tbl>
              <a:tblPr>
                <a:noFill/>
                <a:tableStyleId>{1418B81B-E733-4C98-A115-E3B8A1D51AB2}</a:tableStyleId>
              </a:tblPr>
              <a:tblGrid>
                <a:gridCol w="3504975">
                  <a:extLst>
                    <a:ext uri="{9D8B030D-6E8A-4147-A177-3AD203B41FA5}">
                      <a16:colId xmlns:a16="http://schemas.microsoft.com/office/drawing/2014/main" val="20000"/>
                    </a:ext>
                  </a:extLst>
                </a:gridCol>
                <a:gridCol w="6483925">
                  <a:extLst>
                    <a:ext uri="{9D8B030D-6E8A-4147-A177-3AD203B41FA5}">
                      <a16:colId xmlns:a16="http://schemas.microsoft.com/office/drawing/2014/main" val="20001"/>
                    </a:ext>
                  </a:extLst>
                </a:gridCol>
                <a:gridCol w="10851800">
                  <a:extLst>
                    <a:ext uri="{9D8B030D-6E8A-4147-A177-3AD203B41FA5}">
                      <a16:colId xmlns:a16="http://schemas.microsoft.com/office/drawing/2014/main" val="20002"/>
                    </a:ext>
                  </a:extLst>
                </a:gridCol>
              </a:tblGrid>
              <a:tr h="1785225">
                <a:tc>
                  <a:txBody>
                    <a:bodyPr/>
                    <a:lstStyle/>
                    <a:p>
                      <a:pPr marL="0" marR="0" lvl="0" indent="0" algn="l" rtl="0">
                        <a:lnSpc>
                          <a:spcPct val="100000"/>
                        </a:lnSpc>
                        <a:spcBef>
                          <a:spcPts val="0"/>
                        </a:spcBef>
                        <a:spcAft>
                          <a:spcPts val="0"/>
                        </a:spcAft>
                        <a:buClr>
                          <a:schemeClr val="lt1"/>
                        </a:buClr>
                        <a:buSzPts val="4000"/>
                        <a:buFont typeface="Gill Sans"/>
                        <a:buNone/>
                      </a:pPr>
                      <a:endParaRPr sz="4000" b="1" i="0" u="none" strike="noStrike" cap="none" dirty="0">
                        <a:solidFill>
                          <a:srgbClr val="FFFEFF"/>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EFF"/>
                        </a:buClr>
                        <a:buSzPts val="3600"/>
                        <a:buFont typeface="Gill Sans"/>
                        <a:buNone/>
                      </a:pPr>
                      <a:r>
                        <a:rPr lang="en-US" sz="4000" b="1" i="0" u="none" strike="noStrike" cap="none" dirty="0">
                          <a:solidFill>
                            <a:srgbClr val="FFFEFF"/>
                          </a:solidFill>
                          <a:latin typeface="Gill Sans MT" panose="020B0502020104020203" pitchFamily="34" charset="77"/>
                          <a:ea typeface="Gill Sans"/>
                          <a:cs typeface="Gill Sans"/>
                          <a:sym typeface="Gill Sans"/>
                        </a:rPr>
                        <a:t>PROGRAMME TYPIQUE</a:t>
                      </a:r>
                      <a:endParaRPr sz="4000" b="1" i="0" u="none" strike="noStrike" cap="none" dirty="0">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EFF"/>
                        </a:buClr>
                        <a:buSzPts val="3600"/>
                        <a:buFont typeface="Gill Sans"/>
                        <a:buNone/>
                      </a:pPr>
                      <a:r>
                        <a:rPr lang="fr-FR" sz="4000" b="1" i="0" u="none" strike="noStrike" cap="none" dirty="0">
                          <a:solidFill>
                            <a:srgbClr val="FFFEFF"/>
                          </a:solidFill>
                          <a:latin typeface="Gill Sans MT" panose="020B0502020104020203" pitchFamily="34" charset="77"/>
                          <a:ea typeface="Gill Sans"/>
                          <a:cs typeface="Gill Sans"/>
                          <a:sym typeface="Gill Sans"/>
                        </a:rPr>
                        <a:t>POUR LES INTERVENTIONS DE CHANGEMENT DE NORMES OPÉRANT DANS DES ENVIRONNEMENTS SOCIAUX COMPLEXES</a:t>
                      </a:r>
                      <a:endParaRPr sz="4000" b="1" i="0" u="none" strike="noStrike" cap="none" dirty="0">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3929775">
                <a:tc>
                  <a:txBody>
                    <a:bodyPr/>
                    <a:lstStyle/>
                    <a:p>
                      <a:pPr marL="23813" marR="0" lvl="0" indent="0" algn="l" rtl="0">
                        <a:lnSpc>
                          <a:spcPct val="100000"/>
                        </a:lnSpc>
                        <a:spcBef>
                          <a:spcPts val="0"/>
                        </a:spcBef>
                        <a:spcAft>
                          <a:spcPts val="0"/>
                        </a:spcAft>
                        <a:buClr>
                          <a:srgbClr val="2E2C22"/>
                        </a:buClr>
                        <a:buSzPts val="3600"/>
                        <a:buFont typeface="Arial"/>
                        <a:buNone/>
                      </a:pPr>
                      <a:r>
                        <a:rPr lang="en-US" sz="4000" b="1" i="0" u="none" strike="noStrike" cap="none" dirty="0">
                          <a:solidFill>
                            <a:srgbClr val="2E2C22"/>
                          </a:solidFill>
                          <a:latin typeface="Gill Sans MT" panose="020B0502020104020203" pitchFamily="34" charset="77"/>
                          <a:ea typeface="Gill Sans"/>
                          <a:cs typeface="Gill Sans"/>
                          <a:sym typeface="Gill Sans"/>
                        </a:rPr>
                        <a:t>Suivi </a:t>
                      </a:r>
                      <a:endParaRPr sz="4000" b="1" i="0" u="none" strike="noStrike" cap="none" dirty="0">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82880" marR="0" lvl="0" indent="0"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Les données et les idées issues du suivi peuvent servir à l'évaluation du programme et à l'apprentissage du programme.</a:t>
                      </a:r>
                      <a:endParaRPr sz="3600" b="0" i="0" u="none" strike="noStrike" cap="none" dirty="0">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2E2C22"/>
                        </a:buClr>
                        <a:buSzPts val="3600"/>
                        <a:buFont typeface="Arial"/>
                        <a:buChar char="•"/>
                      </a:pPr>
                      <a:r>
                        <a:rPr lang="fr-FR" sz="3600" b="0" i="0" u="none" strike="noStrike" cap="none" dirty="0">
                          <a:solidFill>
                            <a:srgbClr val="2E2C22"/>
                          </a:solidFill>
                          <a:latin typeface="Gill Sans MT" panose="020B0502020104020203" pitchFamily="34" charset="77"/>
                          <a:ea typeface="Gill Sans"/>
                          <a:cs typeface="Gill Sans"/>
                          <a:sym typeface="Gill Sans"/>
                        </a:rPr>
                        <a:t>Comprendre si les éléments du programme sont mis en œuvre tels qu'ils ont été conçus, s'ils se complètent les uns les autres, s'ils se rejoignent pour soutenir le changement.</a:t>
                      </a:r>
                    </a:p>
                    <a:p>
                      <a:pPr marL="457200" marR="0" lvl="0" indent="-457200" algn="l" rtl="0">
                        <a:lnSpc>
                          <a:spcPct val="100000"/>
                        </a:lnSpc>
                        <a:spcBef>
                          <a:spcPts val="0"/>
                        </a:spcBef>
                        <a:spcAft>
                          <a:spcPts val="0"/>
                        </a:spcAft>
                        <a:buClr>
                          <a:srgbClr val="2E2C22"/>
                        </a:buClr>
                        <a:buSzPts val="3600"/>
                        <a:buFont typeface="Arial"/>
                        <a:buChar char="•"/>
                      </a:pPr>
                      <a:r>
                        <a:rPr lang="fr-FR" sz="3600" b="0" i="0" u="none" strike="noStrike" cap="none" dirty="0">
                          <a:solidFill>
                            <a:srgbClr val="2E2C22"/>
                          </a:solidFill>
                          <a:latin typeface="Gill Sans MT" panose="020B0502020104020203" pitchFamily="34" charset="77"/>
                          <a:ea typeface="Gill Sans"/>
                          <a:cs typeface="Gill Sans"/>
                          <a:sym typeface="Gill Sans"/>
                        </a:rPr>
                        <a:t>Suivre les effets attendus et inattendus du changement social (changement individuel des adaptateurs précoces, opposants sociaux et actions collectives).</a:t>
                      </a: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81400">
                <a:tc>
                  <a:txBody>
                    <a:bodyPr/>
                    <a:lstStyle/>
                    <a:p>
                      <a:pPr marL="0" marR="0" lvl="0" indent="0" algn="l" rtl="0">
                        <a:lnSpc>
                          <a:spcPct val="100000"/>
                        </a:lnSpc>
                        <a:spcBef>
                          <a:spcPts val="0"/>
                        </a:spcBef>
                        <a:spcAft>
                          <a:spcPts val="0"/>
                        </a:spcAft>
                        <a:buClr>
                          <a:srgbClr val="2E2C22"/>
                        </a:buClr>
                        <a:buSzPts val="3600"/>
                        <a:buFont typeface="Arial"/>
                        <a:buNone/>
                      </a:pPr>
                      <a:r>
                        <a:rPr lang="en-US" sz="4000" b="1" i="0" u="none" strike="noStrike" cap="none" dirty="0">
                          <a:solidFill>
                            <a:srgbClr val="2E2C22"/>
                          </a:solidFill>
                          <a:latin typeface="Gill Sans MT" panose="020B0502020104020203" pitchFamily="34" charset="77"/>
                          <a:ea typeface="Gill Sans"/>
                          <a:cs typeface="Gill Sans"/>
                          <a:sym typeface="Gill Sans"/>
                        </a:rPr>
                        <a:t>Évaluation </a:t>
                      </a:r>
                      <a:endParaRPr sz="4000" b="1" i="0" u="none" strike="noStrike" cap="none" dirty="0">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82880" marR="0" lvl="0" indent="0"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Les données et les idées issues de l'évaluation permettent d'évaluer l'efficacité d'un programme de CSC et sa mise en œuvre future.</a:t>
                      </a:r>
                      <a:endParaRPr sz="3600" b="0" i="0" u="none" strike="noStrike" cap="none" dirty="0">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2E2C22"/>
                        </a:buClr>
                        <a:buSzPts val="3600"/>
                        <a:buFont typeface="Arial"/>
                        <a:buChar char="•"/>
                      </a:pPr>
                      <a:r>
                        <a:rPr lang="fr-FR" sz="3600" b="0" i="0" u="none" strike="noStrike" cap="none" dirty="0">
                          <a:solidFill>
                            <a:srgbClr val="2E2C22"/>
                          </a:solidFill>
                          <a:latin typeface="Gill Sans MT" panose="020B0502020104020203" pitchFamily="34" charset="77"/>
                          <a:ea typeface="Gill Sans"/>
                          <a:cs typeface="Gill Sans"/>
                          <a:sym typeface="Gill Sans"/>
                        </a:rPr>
                        <a:t>La mesure dans laquelle les changements normatifs se produisent doit être reflétée dans les évaluations de base et finales.</a:t>
                      </a:r>
                    </a:p>
                    <a:p>
                      <a:pPr marL="457200" marR="0" lvl="0" indent="-457200" algn="l" rtl="0">
                        <a:lnSpc>
                          <a:spcPct val="100000"/>
                        </a:lnSpc>
                        <a:spcBef>
                          <a:spcPts val="0"/>
                        </a:spcBef>
                        <a:spcAft>
                          <a:spcPts val="0"/>
                        </a:spcAft>
                        <a:buClr>
                          <a:srgbClr val="2E2C22"/>
                        </a:buClr>
                        <a:buSzPts val="3600"/>
                        <a:buFont typeface="Arial"/>
                        <a:buChar char="•"/>
                      </a:pPr>
                      <a:r>
                        <a:rPr lang="fr-FR" sz="3600" b="0" i="0" u="none" strike="noStrike" cap="none" dirty="0">
                          <a:solidFill>
                            <a:srgbClr val="2E2C22"/>
                          </a:solidFill>
                          <a:latin typeface="Gill Sans MT" panose="020B0502020104020203" pitchFamily="34" charset="77"/>
                          <a:ea typeface="Gill Sans"/>
                          <a:cs typeface="Gill Sans"/>
                          <a:sym typeface="Gill Sans"/>
                        </a:rPr>
                        <a:t>Concentrez-vous sur les normes qui sont explicitement abordées et sur le niveau de changement normatif attendu à la fin du projet.</a:t>
                      </a:r>
                      <a:endParaRPr sz="3600" u="none" strike="noStrike" cap="none" dirty="0">
                        <a:solidFill>
                          <a:srgbClr val="2E2C22"/>
                        </a:solidFill>
                        <a:latin typeface="Gill Sans MT" panose="020B0502020104020203" pitchFamily="34" charset="77"/>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14"/>
          <p:cNvPicPr preferRelativeResize="0"/>
          <p:nvPr/>
        </p:nvPicPr>
        <p:blipFill rotWithShape="1">
          <a:blip r:embed="rId3">
            <a:alphaModFix/>
          </a:blip>
          <a:srcRect/>
          <a:stretch/>
        </p:blipFill>
        <p:spPr>
          <a:xfrm>
            <a:off x="8507186" y="1668235"/>
            <a:ext cx="14894043" cy="10915650"/>
          </a:xfrm>
          <a:prstGeom prst="rect">
            <a:avLst/>
          </a:prstGeom>
          <a:noFill/>
          <a:ln w="76200" cap="flat" cmpd="sng">
            <a:solidFill>
              <a:srgbClr val="CBB303"/>
            </a:solidFill>
            <a:prstDash val="solid"/>
            <a:round/>
            <a:headEnd type="none" w="sm" len="sm"/>
            <a:tailEnd type="none" w="sm" len="sm"/>
          </a:ln>
        </p:spPr>
      </p:pic>
      <p:sp>
        <p:nvSpPr>
          <p:cNvPr id="339" name="Google Shape;339;p14"/>
          <p:cNvSpPr txBox="1"/>
          <p:nvPr/>
        </p:nvSpPr>
        <p:spPr>
          <a:xfrm>
            <a:off x="509424" y="3859108"/>
            <a:ext cx="7997762" cy="75509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904F"/>
              </a:buClr>
              <a:buSzPts val="7500"/>
              <a:buFont typeface="Gill Sans"/>
              <a:buNone/>
            </a:pPr>
            <a:r>
              <a:rPr lang="fr-FR" sz="8000" b="1" i="0" u="none" strike="noStrike" cap="none" dirty="0">
                <a:solidFill>
                  <a:srgbClr val="2E2C22"/>
                </a:solidFill>
                <a:latin typeface="Gill Sans MT" panose="020B0502020104020203" pitchFamily="34" charset="77"/>
                <a:ea typeface="Gill Sans"/>
                <a:cs typeface="Gill Sans"/>
                <a:sym typeface="Gill Sans"/>
              </a:rPr>
              <a:t>Les projets se déroulent dans </a:t>
            </a:r>
            <a:r>
              <a:rPr lang="fr-FR" sz="8000" b="1" i="0" u="none" strike="noStrike" cap="none" dirty="0">
                <a:solidFill>
                  <a:srgbClr val="CBB303"/>
                </a:solidFill>
                <a:latin typeface="Gill Sans MT" panose="020B0502020104020203" pitchFamily="34" charset="77"/>
                <a:ea typeface="Gill Sans"/>
                <a:cs typeface="Gill Sans"/>
                <a:sym typeface="Gill Sans"/>
              </a:rPr>
              <a:t>des environnements complexes ! </a:t>
            </a:r>
            <a:endParaRPr lang="fr-FR" sz="1600" b="1" i="0" u="none" strike="noStrike" cap="none" dirty="0">
              <a:solidFill>
                <a:srgbClr val="CBB303"/>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6" name="Google Shape;346;p15"/>
          <p:cNvSpPr txBox="1">
            <a:spLocks noGrp="1"/>
          </p:cNvSpPr>
          <p:nvPr>
            <p:ph type="title"/>
          </p:nvPr>
        </p:nvSpPr>
        <p:spPr>
          <a:xfrm>
            <a:off x="7349067" y="1287235"/>
            <a:ext cx="15295612"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000"/>
              <a:buFont typeface="Gill Sans"/>
              <a:buNone/>
            </a:pPr>
            <a:r>
              <a:rPr lang="fr-FR" b="1" dirty="0">
                <a:solidFill>
                  <a:srgbClr val="2E2C22"/>
                </a:solidFill>
                <a:latin typeface="Gill Sans MT" panose="020B0502020104020203" pitchFamily="34" charset="77"/>
              </a:rPr>
              <a:t>Comment se préparer à des environnements complexes</a:t>
            </a:r>
            <a:br>
              <a:rPr lang="en-US" b="1" dirty="0">
                <a:solidFill>
                  <a:srgbClr val="2E2C22"/>
                </a:solidFill>
                <a:latin typeface="Gill Sans MT" panose="020B0502020104020203" pitchFamily="34" charset="77"/>
              </a:rPr>
            </a:br>
            <a:endParaRPr b="1" dirty="0">
              <a:solidFill>
                <a:srgbClr val="2E2C22"/>
              </a:solidFill>
              <a:latin typeface="Gill Sans MT" panose="020B0502020104020203" pitchFamily="34" charset="77"/>
            </a:endParaRPr>
          </a:p>
        </p:txBody>
      </p:sp>
      <p:sp>
        <p:nvSpPr>
          <p:cNvPr id="347" name="Google Shape;347;p15"/>
          <p:cNvSpPr txBox="1">
            <a:spLocks noGrp="1"/>
          </p:cNvSpPr>
          <p:nvPr>
            <p:ph type="body" idx="1"/>
          </p:nvPr>
        </p:nvSpPr>
        <p:spPr>
          <a:xfrm>
            <a:off x="7349067" y="5562122"/>
            <a:ext cx="15295034" cy="6514264"/>
          </a:xfrm>
          <a:prstGeom prst="rect">
            <a:avLst/>
          </a:prstGeom>
          <a:noFill/>
          <a:ln>
            <a:noFill/>
          </a:ln>
        </p:spPr>
        <p:txBody>
          <a:bodyPr spcFirstLastPara="1" wrap="square" lIns="91425" tIns="45700" rIns="91425" bIns="45700" anchor="t" anchorCtr="0">
            <a:noAutofit/>
          </a:bodyPr>
          <a:lstStyle/>
          <a:p>
            <a:pPr marL="920750" lvl="0" indent="-914400" algn="l" rtl="0">
              <a:lnSpc>
                <a:spcPct val="100000"/>
              </a:lnSpc>
              <a:spcBef>
                <a:spcPts val="0"/>
              </a:spcBef>
              <a:spcAft>
                <a:spcPts val="0"/>
              </a:spcAft>
              <a:buClr>
                <a:srgbClr val="000000"/>
              </a:buClr>
              <a:buSzPts val="4000"/>
              <a:buFont typeface="Gill Sans"/>
              <a:buChar char="•"/>
            </a:pPr>
            <a:r>
              <a:rPr lang="fr-FR" sz="4000" dirty="0">
                <a:solidFill>
                  <a:srgbClr val="2E2C22"/>
                </a:solidFill>
                <a:latin typeface="Gill Sans MT" panose="020B0502020104020203" pitchFamily="34" charset="77"/>
              </a:rPr>
              <a:t>Attendez-vous à l'inattendu.</a:t>
            </a:r>
          </a:p>
          <a:p>
            <a:pPr marL="920750" lvl="0" indent="-914400" algn="l" rtl="0">
              <a:lnSpc>
                <a:spcPct val="100000"/>
              </a:lnSpc>
              <a:spcBef>
                <a:spcPts val="0"/>
              </a:spcBef>
              <a:spcAft>
                <a:spcPts val="0"/>
              </a:spcAft>
              <a:buClr>
                <a:srgbClr val="000000"/>
              </a:buClr>
              <a:buSzPts val="4000"/>
              <a:buFont typeface="Gill Sans"/>
              <a:buChar char="•"/>
            </a:pPr>
            <a:r>
              <a:rPr lang="fr-FR" sz="4000" dirty="0">
                <a:solidFill>
                  <a:srgbClr val="2E2C22"/>
                </a:solidFill>
                <a:latin typeface="Gill Sans MT" panose="020B0502020104020203" pitchFamily="34" charset="77"/>
              </a:rPr>
              <a:t>Certains systèmes ou parties de systèmes peuvent évoluer plus rapidement que d'autres. Adaptez votre approche et prêtez attention au contexte local.</a:t>
            </a:r>
          </a:p>
          <a:p>
            <a:pPr marL="920750" lvl="0" indent="-914400" algn="l" rtl="0">
              <a:lnSpc>
                <a:spcPct val="100000"/>
              </a:lnSpc>
              <a:spcBef>
                <a:spcPts val="0"/>
              </a:spcBef>
              <a:spcAft>
                <a:spcPts val="0"/>
              </a:spcAft>
              <a:buClr>
                <a:srgbClr val="000000"/>
              </a:buClr>
              <a:buSzPts val="4000"/>
              <a:buFont typeface="Gill Sans"/>
              <a:buChar char="•"/>
            </a:pPr>
            <a:r>
              <a:rPr lang="fr-FR" sz="4000" dirty="0">
                <a:solidFill>
                  <a:srgbClr val="2E2C22"/>
                </a:solidFill>
                <a:latin typeface="Gill Sans MT" panose="020B0502020104020203" pitchFamily="34" charset="77"/>
              </a:rPr>
              <a:t>Utilisez la surveillance pour suivre et réagir aux événements de changement de normes au fur et à mesure de leur déroulement ; voyez ce qui émerge et comment cela affecte la mise en œuvre du projet.</a:t>
            </a:r>
          </a:p>
          <a:p>
            <a:pPr marL="920750" lvl="0" indent="-914400" algn="l" rtl="0">
              <a:lnSpc>
                <a:spcPct val="100000"/>
              </a:lnSpc>
              <a:spcBef>
                <a:spcPts val="0"/>
              </a:spcBef>
              <a:spcAft>
                <a:spcPts val="0"/>
              </a:spcAft>
              <a:buClr>
                <a:srgbClr val="000000"/>
              </a:buClr>
              <a:buSzPts val="4000"/>
              <a:buFont typeface="Gill Sans"/>
              <a:buChar char="•"/>
            </a:pPr>
            <a:r>
              <a:rPr lang="fr-FR" sz="4000" dirty="0">
                <a:solidFill>
                  <a:srgbClr val="2E2C22"/>
                </a:solidFill>
                <a:latin typeface="Gill Sans MT" panose="020B0502020104020203" pitchFamily="34" charset="77"/>
              </a:rPr>
              <a:t>Soyez prêt à adapter les stratégies d’interventions de </a:t>
            </a:r>
            <a:r>
              <a:rPr lang="fr-FR" sz="4000" dirty="0"/>
              <a:t>changement de normes lorsque le contexte évolue.</a:t>
            </a:r>
            <a:endParaRPr sz="4000" dirty="0"/>
          </a:p>
          <a:p>
            <a:pPr marL="920750" lvl="0" indent="-914400" algn="l" rtl="0">
              <a:lnSpc>
                <a:spcPct val="100000"/>
              </a:lnSpc>
              <a:spcBef>
                <a:spcPts val="2000"/>
              </a:spcBef>
              <a:spcAft>
                <a:spcPts val="0"/>
              </a:spcAft>
              <a:buClr>
                <a:srgbClr val="515257"/>
              </a:buClr>
              <a:buSzPts val="4000"/>
              <a:buFont typeface="Gill Sans"/>
              <a:buNone/>
            </a:pPr>
            <a:endParaRPr sz="4000"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515257"/>
              </a:buClr>
              <a:buSzPts val="4000"/>
              <a:buFont typeface="Gill Sans"/>
              <a:buNone/>
            </a:pPr>
            <a:endParaRPr sz="4000" dirty="0">
              <a:solidFill>
                <a:srgbClr val="2E2C22"/>
              </a:solidFill>
              <a:latin typeface="Gill Sans MT" panose="020B0502020104020203" pitchFamily="34" charset="77"/>
            </a:endParaRPr>
          </a:p>
        </p:txBody>
      </p:sp>
      <p:pic>
        <p:nvPicPr>
          <p:cNvPr id="4" name="Picture Placeholder 3">
            <a:extLst>
              <a:ext uri="{FF2B5EF4-FFF2-40B4-BE49-F238E27FC236}">
                <a16:creationId xmlns:a16="http://schemas.microsoft.com/office/drawing/2014/main" id="{3B8FC4CD-7FD7-A142-9715-A90F5F929878}"/>
              </a:ext>
            </a:extLst>
          </p:cNvPr>
          <p:cNvPicPr>
            <a:picLocks noGrp="1" noChangeAspect="1"/>
          </p:cNvPicPr>
          <p:nvPr>
            <p:ph type="pic" idx="2"/>
          </p:nvPr>
        </p:nvPicPr>
        <p:blipFill rotWithShape="1">
          <a:blip r:embed="rId3"/>
          <a:srcRect l="-9704" t="3030" r="9704" b="3030"/>
          <a:stretch/>
        </p:blipFill>
        <p:spPr>
          <a:xfrm>
            <a:off x="-515959" y="305927"/>
            <a:ext cx="7657356" cy="7656043"/>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6"/>
          <p:cNvSpPr txBox="1">
            <a:spLocks noGrp="1"/>
          </p:cNvSpPr>
          <p:nvPr>
            <p:ph type="title"/>
          </p:nvPr>
        </p:nvSpPr>
        <p:spPr>
          <a:xfrm>
            <a:off x="2120901" y="1792762"/>
            <a:ext cx="10937874" cy="3324262"/>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9904F"/>
              </a:buClr>
              <a:buSzPts val="9600"/>
              <a:buFont typeface="Gill Sans"/>
              <a:buNone/>
            </a:pPr>
            <a:r>
              <a:rPr lang="fr-FR" b="1" dirty="0">
                <a:solidFill>
                  <a:srgbClr val="2E2C22"/>
                </a:solidFill>
                <a:latin typeface="Gill Sans MT" panose="020B0502020104020203" pitchFamily="34" charset="77"/>
              </a:rPr>
              <a:t>L'apprentissage dans le cadre du S&amp;E</a:t>
            </a:r>
            <a:endParaRPr b="1" dirty="0">
              <a:solidFill>
                <a:srgbClr val="2E2C22"/>
              </a:solidFill>
              <a:latin typeface="Gill Sans MT" panose="020B0502020104020203" pitchFamily="34" charset="77"/>
            </a:endParaRPr>
          </a:p>
        </p:txBody>
      </p:sp>
      <p:sp>
        <p:nvSpPr>
          <p:cNvPr id="355" name="Google Shape;355;p16"/>
          <p:cNvSpPr txBox="1">
            <a:spLocks noGrp="1"/>
          </p:cNvSpPr>
          <p:nvPr>
            <p:ph type="body" idx="1"/>
          </p:nvPr>
        </p:nvSpPr>
        <p:spPr>
          <a:xfrm>
            <a:off x="2119961" y="4731009"/>
            <a:ext cx="11580937" cy="7833060"/>
          </a:xfrm>
          <a:prstGeom prst="rect">
            <a:avLst/>
          </a:prstGeom>
          <a:noFill/>
          <a:ln>
            <a:noFill/>
          </a:ln>
        </p:spPr>
        <p:txBody>
          <a:bodyPr spcFirstLastPara="1" wrap="square" lIns="91425" tIns="45700" rIns="91425" bIns="45700" anchor="t" anchorCtr="0">
            <a:noAutofit/>
          </a:bodyPr>
          <a:lstStyle/>
          <a:p>
            <a:pPr marL="571500" lvl="0" indent="-571500" algn="l" rtl="0">
              <a:spcBef>
                <a:spcPts val="0"/>
              </a:spcBef>
              <a:spcAft>
                <a:spcPts val="0"/>
              </a:spcAft>
              <a:buClr>
                <a:srgbClr val="000000"/>
              </a:buClr>
              <a:buSzPts val="4000"/>
              <a:buFont typeface="Arial"/>
              <a:buChar char="•"/>
            </a:pPr>
            <a:r>
              <a:rPr lang="fr-FR" sz="4400" dirty="0">
                <a:solidFill>
                  <a:srgbClr val="2E2C22"/>
                </a:solidFill>
                <a:latin typeface="Gill Sans MT" panose="020B0502020104020203" pitchFamily="34" charset="77"/>
              </a:rPr>
              <a:t>Manière flexible, exploratoire et itérative d'intégrer les observations et les connaissances émergentes dans un programme sur une base continue.</a:t>
            </a:r>
          </a:p>
          <a:p>
            <a:pPr marL="571500" lvl="0" indent="-571500" algn="l" rtl="0">
              <a:spcBef>
                <a:spcPts val="0"/>
              </a:spcBef>
              <a:spcAft>
                <a:spcPts val="0"/>
              </a:spcAft>
              <a:buClr>
                <a:srgbClr val="000000"/>
              </a:buClr>
              <a:buSzPts val="4000"/>
              <a:buFont typeface="Arial"/>
              <a:buChar char="•"/>
            </a:pPr>
            <a:r>
              <a:rPr lang="fr-FR" sz="4400" dirty="0">
                <a:solidFill>
                  <a:srgbClr val="2E2C22"/>
                </a:solidFill>
                <a:latin typeface="Gill Sans MT" panose="020B0502020104020203" pitchFamily="34" charset="77"/>
              </a:rPr>
              <a:t>Cycles réguliers d'apprentissage.</a:t>
            </a:r>
          </a:p>
          <a:p>
            <a:pPr marL="571500" lvl="0" indent="-571500" algn="l" rtl="0">
              <a:spcBef>
                <a:spcPts val="0"/>
              </a:spcBef>
              <a:spcAft>
                <a:spcPts val="0"/>
              </a:spcAft>
              <a:buClr>
                <a:srgbClr val="000000"/>
              </a:buClr>
              <a:buSzPts val="4000"/>
              <a:buFont typeface="Arial"/>
              <a:buChar char="•"/>
            </a:pPr>
            <a:r>
              <a:rPr lang="fr-FR" sz="4400" dirty="0">
                <a:solidFill>
                  <a:srgbClr val="2E2C22"/>
                </a:solidFill>
                <a:latin typeface="Gill Sans MT" panose="020B0502020104020203" pitchFamily="34" charset="77"/>
              </a:rPr>
              <a:t>Reconnaît que le personnel proche d'un programme est celui qui connaît le mieux les circonstances.</a:t>
            </a:r>
          </a:p>
          <a:p>
            <a:pPr marL="571500" lvl="0" indent="-571500" algn="l" rtl="0">
              <a:spcBef>
                <a:spcPts val="0"/>
              </a:spcBef>
              <a:spcAft>
                <a:spcPts val="0"/>
              </a:spcAft>
              <a:buClr>
                <a:srgbClr val="000000"/>
              </a:buClr>
              <a:buSzPts val="4000"/>
              <a:buFont typeface="Arial"/>
              <a:buChar char="•"/>
            </a:pPr>
            <a:r>
              <a:rPr lang="fr-FR" sz="4400" dirty="0">
                <a:solidFill>
                  <a:srgbClr val="2E2C22"/>
                </a:solidFill>
                <a:latin typeface="Gill Sans MT" panose="020B0502020104020203" pitchFamily="34" charset="77"/>
              </a:rPr>
              <a:t>Utilise le suivi et l'apprentissage pour ajuster les programmes au fur et à mesure de leur mise en œuvre afin de mettre l'apprentissage en action.</a:t>
            </a:r>
            <a:endParaRPr sz="4000" dirty="0">
              <a:solidFill>
                <a:srgbClr val="2E2C22"/>
              </a:solidFill>
              <a:latin typeface="Gill Sans MT" panose="020B0502020104020203" pitchFamily="34" charset="77"/>
            </a:endParaRPr>
          </a:p>
        </p:txBody>
      </p:sp>
      <p:pic>
        <p:nvPicPr>
          <p:cNvPr id="356" name="Google Shape;356;p16"/>
          <p:cNvPicPr preferRelativeResize="0"/>
          <p:nvPr/>
        </p:nvPicPr>
        <p:blipFill rotWithShape="1">
          <a:blip r:embed="rId3">
            <a:alphaModFix/>
          </a:blip>
          <a:srcRect/>
          <a:stretch/>
        </p:blipFill>
        <p:spPr>
          <a:xfrm>
            <a:off x="14009053" y="2441402"/>
            <a:ext cx="9406759" cy="88331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124"/>
        <p:cNvGrpSpPr/>
        <p:nvPr/>
      </p:nvGrpSpPr>
      <p:grpSpPr>
        <a:xfrm>
          <a:off x="0" y="0"/>
          <a:ext cx="0" cy="0"/>
          <a:chOff x="0" y="0"/>
          <a:chExt cx="0" cy="0"/>
        </a:xfrm>
      </p:grpSpPr>
      <p:sp>
        <p:nvSpPr>
          <p:cNvPr id="125" name="Google Shape;125;p2"/>
          <p:cNvSpPr txBox="1"/>
          <p:nvPr/>
        </p:nvSpPr>
        <p:spPr>
          <a:xfrm>
            <a:off x="1701869" y="3386116"/>
            <a:ext cx="20915314" cy="1312428"/>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393941"/>
              </a:buClr>
              <a:buSzPts val="10000"/>
              <a:buFont typeface="Gill Sans"/>
              <a:buNone/>
            </a:pPr>
            <a:r>
              <a:rPr lang="fr-FR" sz="10000" b="1" i="0" u="none" strike="noStrike" cap="none" dirty="0">
                <a:solidFill>
                  <a:srgbClr val="2E2C22"/>
                </a:solidFill>
                <a:latin typeface="Gill Sans MT" panose="020B0502020104020203" pitchFamily="34" charset="77"/>
                <a:ea typeface="Gill Sans"/>
                <a:cs typeface="Gill Sans"/>
                <a:sym typeface="Gill Sans"/>
              </a:rPr>
              <a:t>Objectifs généraux du cours</a:t>
            </a:r>
            <a:endParaRPr lang="fr-FR" dirty="0">
              <a:latin typeface="Gill Sans MT" panose="020B0502020104020203" pitchFamily="34" charset="77"/>
            </a:endParaRPr>
          </a:p>
        </p:txBody>
      </p:sp>
      <p:sp>
        <p:nvSpPr>
          <p:cNvPr id="126" name="Google Shape;126;p2"/>
          <p:cNvSpPr txBox="1"/>
          <p:nvPr/>
        </p:nvSpPr>
        <p:spPr>
          <a:xfrm>
            <a:off x="1701868" y="5177388"/>
            <a:ext cx="21406105" cy="5967412"/>
          </a:xfrm>
          <a:prstGeom prst="rect">
            <a:avLst/>
          </a:prstGeom>
          <a:noFill/>
          <a:ln>
            <a:noFill/>
          </a:ln>
        </p:spPr>
        <p:txBody>
          <a:bodyPr spcFirstLastPara="1" wrap="square" lIns="91425" tIns="45700" rIns="91425" bIns="45700" anchor="t" anchorCtr="0">
            <a:noAutofit/>
          </a:bodyPr>
          <a:lstStyle/>
          <a:p>
            <a:pPr marL="742950" marR="0" lvl="0" indent="-742950" algn="l" rtl="0">
              <a:lnSpc>
                <a:spcPct val="100000"/>
              </a:lnSpc>
              <a:spcBef>
                <a:spcPts val="0"/>
              </a:spcBef>
              <a:spcAft>
                <a:spcPts val="0"/>
              </a:spcAft>
              <a:buClr>
                <a:srgbClr val="000000"/>
              </a:buClr>
              <a:buSzPts val="4400"/>
              <a:buFont typeface="Gill Sans"/>
              <a:buAutoNum type="arabicPeriod"/>
            </a:pPr>
            <a:r>
              <a:rPr lang="fr-FR" sz="4800" b="0" i="0" u="none" strike="noStrike" cap="none" dirty="0">
                <a:solidFill>
                  <a:srgbClr val="2E2C22"/>
                </a:solidFill>
                <a:latin typeface="Gill Sans MT" panose="020B0502020104020203" pitchFamily="34" charset="77"/>
                <a:ea typeface="Gill Sans"/>
                <a:cs typeface="Gill Sans"/>
                <a:sym typeface="Gill Sans"/>
              </a:rPr>
              <a:t>Discuter et explorer les avancées dans la programmation des normes sociales, la relation entre les interventions de changement de normes et les efforts de changement de comportement, et le rôle des normes sociales dans la programmation </a:t>
            </a:r>
            <a:r>
              <a:rPr lang="fr-FR" sz="4800" dirty="0">
                <a:solidFill>
                  <a:srgbClr val="2E2C22"/>
                </a:solidFill>
                <a:latin typeface="Gill Sans MT" panose="020B0502020104020203" pitchFamily="34" charset="77"/>
                <a:ea typeface="Gill Sans"/>
                <a:cs typeface="Gill Sans"/>
                <a:sym typeface="Gill Sans"/>
              </a:rPr>
              <a:t>des projets de </a:t>
            </a:r>
            <a:r>
              <a:rPr lang="fr-FR" sz="4800" b="0" i="0" u="none" strike="noStrike" cap="none" dirty="0">
                <a:solidFill>
                  <a:srgbClr val="2E2C22"/>
                </a:solidFill>
                <a:latin typeface="Gill Sans MT" panose="020B0502020104020203" pitchFamily="34" charset="77"/>
                <a:ea typeface="Gill Sans"/>
                <a:cs typeface="Gill Sans"/>
                <a:sym typeface="Gill Sans"/>
              </a:rPr>
              <a:t>santé et d'autres secteurs. </a:t>
            </a:r>
          </a:p>
          <a:p>
            <a:pPr marL="742950" marR="0" lvl="0" indent="-742950" algn="l" rtl="0">
              <a:lnSpc>
                <a:spcPct val="100000"/>
              </a:lnSpc>
              <a:spcBef>
                <a:spcPts val="0"/>
              </a:spcBef>
              <a:spcAft>
                <a:spcPts val="0"/>
              </a:spcAft>
              <a:buClr>
                <a:srgbClr val="000000"/>
              </a:buClr>
              <a:buSzPts val="4400"/>
              <a:buFont typeface="Gill Sans"/>
              <a:buAutoNum type="arabicPeriod"/>
            </a:pPr>
            <a:r>
              <a:rPr lang="fr-FR" sz="4800" b="0" i="0" u="none" strike="noStrike" cap="none" dirty="0">
                <a:solidFill>
                  <a:srgbClr val="2E2C22"/>
                </a:solidFill>
                <a:latin typeface="Gill Sans MT" panose="020B0502020104020203" pitchFamily="34" charset="77"/>
                <a:ea typeface="Gill Sans"/>
                <a:cs typeface="Gill Sans"/>
                <a:sym typeface="Gill Sans"/>
              </a:rPr>
              <a:t>Partager les défis et les solutions en matière de conception, de mise en œuvre et d'évaluation pour les projets communautaires de changement social et de comportement (CSC) qui s'engagent dans des efforts de changement normatif, les étendent ou </a:t>
            </a:r>
            <a:r>
              <a:rPr lang="fr-FR" sz="4800" dirty="0">
                <a:solidFill>
                  <a:srgbClr val="2E2C22"/>
                </a:solidFill>
                <a:latin typeface="Gill Sans MT" panose="020B0502020104020203" pitchFamily="34" charset="77"/>
                <a:sym typeface="Gill Sans"/>
              </a:rPr>
              <a:t>qui p</a:t>
            </a:r>
            <a:r>
              <a:rPr lang="fr-FR" sz="4800" b="0" i="0" u="none" strike="noStrike" cap="none" dirty="0">
                <a:solidFill>
                  <a:srgbClr val="2E2C22"/>
                </a:solidFill>
                <a:latin typeface="Gill Sans MT" panose="020B0502020104020203" pitchFamily="34" charset="77"/>
                <a:ea typeface="Gill Sans"/>
                <a:cs typeface="Gill Sans"/>
                <a:sym typeface="Gill Sans"/>
              </a:rPr>
              <a:t>révoient de les étendre.</a:t>
            </a:r>
          </a:p>
          <a:p>
            <a:pPr marL="742950" marR="0" lvl="0" indent="-742950" algn="l" rtl="0">
              <a:lnSpc>
                <a:spcPct val="100000"/>
              </a:lnSpc>
              <a:spcBef>
                <a:spcPts val="0"/>
              </a:spcBef>
              <a:spcAft>
                <a:spcPts val="0"/>
              </a:spcAft>
              <a:buClr>
                <a:srgbClr val="000000"/>
              </a:buClr>
              <a:buSzPts val="4400"/>
              <a:buFont typeface="Gill Sans"/>
              <a:buAutoNum type="arabicPeriod"/>
            </a:pPr>
            <a:r>
              <a:rPr lang="fr-FR" sz="4800" b="0" i="0" u="none" strike="noStrike" cap="none" dirty="0">
                <a:solidFill>
                  <a:srgbClr val="2E2C22"/>
                </a:solidFill>
                <a:latin typeface="Gill Sans MT" panose="020B0502020104020203" pitchFamily="34" charset="77"/>
                <a:ea typeface="Gill Sans"/>
                <a:cs typeface="Gill Sans"/>
                <a:sym typeface="Gill Sans"/>
              </a:rPr>
              <a:t>Explorer les prochaines étapes pour approfondir l'apprentissage collectif de ces interventions prometteuses au niveau mondial.</a:t>
            </a:r>
            <a:endParaRPr dirty="0">
              <a:latin typeface="Gill Sans MT" panose="020B0502020104020203" pitchFamily="34" charset="77"/>
            </a:endParaRPr>
          </a:p>
        </p:txBody>
      </p:sp>
      <p:sp>
        <p:nvSpPr>
          <p:cNvPr id="127" name="Google Shape;127;p2"/>
          <p:cNvSpPr txBox="1"/>
          <p:nvPr/>
        </p:nvSpPr>
        <p:spPr>
          <a:xfrm>
            <a:off x="3482715" y="1143484"/>
            <a:ext cx="17418570" cy="6388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E2C22"/>
              </a:buClr>
              <a:buSzPts val="3600"/>
              <a:buFont typeface="Arial"/>
              <a:buNone/>
            </a:pPr>
            <a:r>
              <a:rPr lang="fr-FR" sz="3600" b="0" i="0" u="none" strike="noStrike" cap="none" dirty="0">
                <a:solidFill>
                  <a:srgbClr val="2E2C22"/>
                </a:solidFill>
                <a:latin typeface="Gill Sans MT" panose="020B0502020104020203" pitchFamily="34" charset="77"/>
                <a:ea typeface="Gill Sans"/>
                <a:cs typeface="Gill Sans"/>
                <a:sym typeface="Gill Sans"/>
              </a:rPr>
              <a:t>ÉVOLUTION DES NORMES SOCIALES DANS LE CADRE DU CHANGEMENT SOCIAL ET DE COMPORTEMENT</a:t>
            </a:r>
            <a:endParaRPr dirty="0">
              <a:latin typeface="Gill Sans MT" panose="020B0502020104020203" pitchFamily="34" charset="77"/>
            </a:endParaRPr>
          </a:p>
        </p:txBody>
      </p:sp>
      <p:cxnSp>
        <p:nvCxnSpPr>
          <p:cNvPr id="128" name="Google Shape;128;p2"/>
          <p:cNvCxnSpPr/>
          <p:nvPr/>
        </p:nvCxnSpPr>
        <p:spPr>
          <a:xfrm>
            <a:off x="9878290" y="2907273"/>
            <a:ext cx="4572000" cy="2"/>
          </a:xfrm>
          <a:prstGeom prst="straightConnector1">
            <a:avLst/>
          </a:prstGeom>
          <a:noFill/>
          <a:ln w="28575" cap="flat" cmpd="sng">
            <a:solidFill>
              <a:srgbClr val="CBB303"/>
            </a:solidFill>
            <a:prstDash val="solid"/>
            <a:miter lim="4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7"/>
          <p:cNvSpPr txBox="1">
            <a:spLocks noGrp="1"/>
          </p:cNvSpPr>
          <p:nvPr>
            <p:ph type="body" idx="1"/>
          </p:nvPr>
        </p:nvSpPr>
        <p:spPr>
          <a:xfrm>
            <a:off x="1672530" y="455460"/>
            <a:ext cx="21038939" cy="222494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393941"/>
              </a:buClr>
              <a:buSzPct val="108108"/>
              <a:buFont typeface="Gill Sans"/>
              <a:buNone/>
            </a:pPr>
            <a:r>
              <a:rPr lang="fr-FR" sz="8000" dirty="0">
                <a:latin typeface="Gill Sans MT" panose="020B0502020104020203" pitchFamily="34" charset="77"/>
                <a:sym typeface="Gill Sans"/>
              </a:rPr>
              <a:t>Ajout de moments de mesure des interventions de changement de normes</a:t>
            </a:r>
            <a:endParaRPr sz="8000" dirty="0">
              <a:latin typeface="Gill Sans MT" panose="020B0502020104020203" pitchFamily="34" charset="77"/>
            </a:endParaRPr>
          </a:p>
        </p:txBody>
      </p:sp>
      <p:graphicFrame>
        <p:nvGraphicFramePr>
          <p:cNvPr id="362" name="Google Shape;362;p17"/>
          <p:cNvGraphicFramePr/>
          <p:nvPr>
            <p:extLst>
              <p:ext uri="{D42A27DB-BD31-4B8C-83A1-F6EECF244321}">
                <p14:modId xmlns:p14="http://schemas.microsoft.com/office/powerpoint/2010/main" val="4193203610"/>
              </p:ext>
            </p:extLst>
          </p:nvPr>
        </p:nvGraphicFramePr>
        <p:xfrm>
          <a:off x="289932" y="2680406"/>
          <a:ext cx="23662888" cy="10574747"/>
        </p:xfrm>
        <a:graphic>
          <a:graphicData uri="http://schemas.openxmlformats.org/drawingml/2006/table">
            <a:tbl>
              <a:tblPr>
                <a:noFill/>
                <a:tableStyleId>{1418B81B-E733-4C98-A115-E3B8A1D51AB2}</a:tableStyleId>
              </a:tblPr>
              <a:tblGrid>
                <a:gridCol w="5348819">
                  <a:extLst>
                    <a:ext uri="{9D8B030D-6E8A-4147-A177-3AD203B41FA5}">
                      <a16:colId xmlns:a16="http://schemas.microsoft.com/office/drawing/2014/main" val="20000"/>
                    </a:ext>
                  </a:extLst>
                </a:gridCol>
                <a:gridCol w="8471679">
                  <a:extLst>
                    <a:ext uri="{9D8B030D-6E8A-4147-A177-3AD203B41FA5}">
                      <a16:colId xmlns:a16="http://schemas.microsoft.com/office/drawing/2014/main" val="20001"/>
                    </a:ext>
                  </a:extLst>
                </a:gridCol>
                <a:gridCol w="9842390">
                  <a:extLst>
                    <a:ext uri="{9D8B030D-6E8A-4147-A177-3AD203B41FA5}">
                      <a16:colId xmlns:a16="http://schemas.microsoft.com/office/drawing/2014/main" val="20002"/>
                    </a:ext>
                  </a:extLst>
                </a:gridCol>
              </a:tblGrid>
              <a:tr h="1547697">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NIVEAU</a:t>
                      </a:r>
                      <a:endParaRPr sz="4000" b="1" u="none" strike="noStrike" cap="none" dirty="0">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OBJECTIFS D'APPRENTISSAGE</a:t>
                      </a:r>
                      <a:endParaRPr sz="4000" b="1" u="none" strike="noStrike" cap="none" dirty="0">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MÉTHODES</a:t>
                      </a:r>
                      <a:endParaRPr sz="4000" b="1" u="none" strike="noStrike" cap="none" dirty="0">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574025">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chemeClr val="bg1">
                              <a:lumMod val="75000"/>
                            </a:schemeClr>
                          </a:solidFill>
                          <a:latin typeface="Gill Sans MT" panose="020B0502020104020203" pitchFamily="34" charset="77"/>
                          <a:ea typeface="Gill Sans"/>
                          <a:cs typeface="Gill Sans"/>
                          <a:sym typeface="Gill Sans"/>
                        </a:rPr>
                        <a:t>Évaluation formative</a:t>
                      </a:r>
                      <a:endParaRPr sz="4000" b="0" u="none" strike="noStrike" cap="none" dirty="0">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chemeClr val="bg1">
                              <a:lumMod val="75000"/>
                            </a:schemeClr>
                          </a:solidFill>
                          <a:latin typeface="Gill Sans MT" panose="020B0502020104020203" pitchFamily="34" charset="77"/>
                          <a:ea typeface="Gill Sans"/>
                          <a:cs typeface="Gill Sans"/>
                          <a:sym typeface="Gill Sans"/>
                        </a:rPr>
                        <a:t>Identifier les éventuelles normes sociales, sanctions, groupes de référence.</a:t>
                      </a:r>
                      <a:endParaRPr sz="4000" u="none" strike="noStrike" cap="none" dirty="0">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chemeClr val="bg1">
                              <a:lumMod val="75000"/>
                            </a:schemeClr>
                          </a:solidFill>
                          <a:latin typeface="Gill Sans MT" panose="020B0502020104020203" pitchFamily="34" charset="77"/>
                          <a:ea typeface="Gill Sans"/>
                          <a:cs typeface="Gill Sans"/>
                          <a:sym typeface="Gill Sans"/>
                        </a:rPr>
                        <a:t>Revue de la littérature, discussions communautaires.</a:t>
                      </a: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213855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Suivi</a:t>
                      </a: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EEC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Observer les signes de changement de normes, surveiller les réactions négatives.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EEC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Suivi des activités, observation directe/indirecte, études rapides pour tester les stratégies.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EEC7"/>
                    </a:solidFill>
                  </a:tcPr>
                </a:tc>
                <a:extLst>
                  <a:ext uri="{0D108BD9-81ED-4DB2-BD59-A6C34878D82A}">
                    <a16:rowId xmlns:a16="http://schemas.microsoft.com/office/drawing/2014/main" val="10002"/>
                  </a:ext>
                </a:extLst>
              </a:tr>
              <a:tr h="42233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chemeClr val="bg1">
                              <a:lumMod val="75000"/>
                            </a:schemeClr>
                          </a:solidFill>
                          <a:latin typeface="Gill Sans MT" panose="020B0502020104020203" pitchFamily="34" charset="77"/>
                          <a:ea typeface="Gill Sans"/>
                          <a:cs typeface="Gill Sans"/>
                          <a:sym typeface="Gill Sans"/>
                        </a:rPr>
                        <a:t>Évaluation de l'impact </a:t>
                      </a:r>
                      <a:endParaRPr sz="4000" b="0" u="none" strike="noStrike" cap="none" dirty="0">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chemeClr val="bg1">
                              <a:lumMod val="75000"/>
                            </a:schemeClr>
                          </a:solidFill>
                          <a:latin typeface="Gill Sans MT" panose="020B0502020104020203" pitchFamily="34" charset="77"/>
                          <a:ea typeface="Gill Sans"/>
                          <a:cs typeface="Gill Sans"/>
                          <a:sym typeface="Gill Sans"/>
                        </a:rPr>
                        <a:t>Évaluation de base : vérifier les normes sociales, la force des normes, identifier les "failles" dans les normes et les possibilités d'intervention.</a:t>
                      </a:r>
                    </a:p>
                    <a:p>
                      <a:pPr marL="0" marR="0" lvl="0" indent="0" algn="l" rtl="0">
                        <a:lnSpc>
                          <a:spcPct val="100000"/>
                        </a:lnSpc>
                        <a:spcBef>
                          <a:spcPts val="0"/>
                        </a:spcBef>
                        <a:spcAft>
                          <a:spcPts val="0"/>
                        </a:spcAft>
                        <a:buClr>
                          <a:srgbClr val="2E2C22"/>
                        </a:buClr>
                        <a:buSzPts val="4000"/>
                        <a:buFont typeface="Gill Sans"/>
                        <a:buNone/>
                      </a:pPr>
                      <a:endParaRPr lang="fr-FR" sz="4000" b="0" i="0" u="none" strike="noStrike" cap="none" dirty="0">
                        <a:solidFill>
                          <a:schemeClr val="bg1">
                            <a:lumMod val="75000"/>
                          </a:schemeClr>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chemeClr val="bg1">
                              <a:lumMod val="75000"/>
                            </a:schemeClr>
                          </a:solidFill>
                          <a:latin typeface="Gill Sans MT" panose="020B0502020104020203" pitchFamily="34" charset="77"/>
                          <a:ea typeface="Gill Sans"/>
                          <a:cs typeface="Gill Sans"/>
                          <a:sym typeface="Gill Sans"/>
                        </a:rPr>
                        <a:t>Évaluation finale : changements dans les normes sociales ; corrélations avec les attitudes et les comportements.</a:t>
                      </a:r>
                      <a:r>
                        <a:rPr lang="en-US" sz="4000" b="0" u="none" strike="noStrike" cap="none" dirty="0">
                          <a:solidFill>
                            <a:schemeClr val="bg1">
                              <a:lumMod val="75000"/>
                            </a:schemeClr>
                          </a:solidFill>
                          <a:latin typeface="Gill Sans MT" panose="020B0502020104020203" pitchFamily="34" charset="77"/>
                          <a:ea typeface="Gill Sans"/>
                          <a:cs typeface="Gill Sans"/>
                          <a:sym typeface="Gill Sans"/>
                        </a:rPr>
                        <a:t>.</a:t>
                      </a:r>
                      <a:endParaRPr sz="4000" b="0" u="none" strike="noStrike" cap="none" dirty="0">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chemeClr val="bg1">
                              <a:lumMod val="75000"/>
                            </a:schemeClr>
                          </a:solidFill>
                          <a:latin typeface="Gill Sans MT" panose="020B0502020104020203" pitchFamily="34" charset="77"/>
                          <a:ea typeface="Gill Sans"/>
                          <a:cs typeface="Gill Sans"/>
                          <a:sym typeface="Gill Sans"/>
                        </a:rPr>
                        <a:t>Enquêtes quantitatives, entretiens et discussions qualitatifs utilisant des vignettes et des questions axées sur les normes.</a:t>
                      </a:r>
                      <a:endParaRPr sz="4000" b="0" u="none" strike="noStrike" cap="none" dirty="0">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366"/>
        <p:cNvGrpSpPr/>
        <p:nvPr/>
      </p:nvGrpSpPr>
      <p:grpSpPr>
        <a:xfrm>
          <a:off x="0" y="0"/>
          <a:ext cx="0" cy="0"/>
          <a:chOff x="0" y="0"/>
          <a:chExt cx="0" cy="0"/>
        </a:xfrm>
      </p:grpSpPr>
      <p:sp>
        <p:nvSpPr>
          <p:cNvPr id="367" name="Google Shape;367;p18"/>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p>
            <a:pPr lvl="0">
              <a:lnSpc>
                <a:spcPct val="90000"/>
              </a:lnSpc>
            </a:pPr>
            <a:r>
              <a:rPr lang="fr-FR" dirty="0"/>
              <a:t>Suivi des projets d'évolution normative</a:t>
            </a:r>
            <a:endParaRPr b="1" dirty="0">
              <a:latin typeface="Gill Sans MT" panose="020B0502020104020203" pitchFamily="34" charset="77"/>
            </a:endParaRPr>
          </a:p>
        </p:txBody>
      </p:sp>
      <p:sp>
        <p:nvSpPr>
          <p:cNvPr id="368" name="Google Shape;368;p18"/>
          <p:cNvSpPr txBox="1">
            <a:spLocks noGrp="1"/>
          </p:cNvSpPr>
          <p:nvPr>
            <p:ph type="body" idx="1"/>
          </p:nvPr>
        </p:nvSpPr>
        <p:spPr>
          <a:xfrm>
            <a:off x="6349862" y="8347316"/>
            <a:ext cx="11684271" cy="516886"/>
          </a:xfrm>
          <a:prstGeom prst="rect">
            <a:avLst/>
          </a:prstGeom>
          <a:noFill/>
          <a:ln>
            <a:noFill/>
          </a:ln>
        </p:spPr>
        <p:txBody>
          <a:bodyPr spcFirstLastPara="1" wrap="square" lIns="91425" tIns="45700" rIns="91425" bIns="45700" anchor="t" anchorCtr="0">
            <a:noAutofit/>
          </a:bodyPr>
          <a:lstStyle/>
          <a:p>
            <a:pPr marL="0" lvl="0" indent="0">
              <a:buSzPts val="4500"/>
            </a:pPr>
            <a:r>
              <a:rPr lang="fr-FR" sz="4400" dirty="0"/>
              <a:t>Il ne s'agit pas seulement du suivi des activités !</a:t>
            </a:r>
            <a:endParaRPr sz="4400" dirty="0">
              <a:latin typeface="Gill Sans MT" panose="020B0502020104020203" pitchFamily="34" charset="77"/>
            </a:endParaRPr>
          </a:p>
        </p:txBody>
      </p:sp>
      <p:sp>
        <p:nvSpPr>
          <p:cNvPr id="369" name="Google Shape;369;p18"/>
          <p:cNvSpPr txBox="1"/>
          <p:nvPr/>
        </p:nvSpPr>
        <p:spPr>
          <a:xfrm>
            <a:off x="3883694" y="3657603"/>
            <a:ext cx="16616615" cy="859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EFF"/>
              </a:buClr>
              <a:buSzPts val="3600"/>
              <a:buFont typeface="Gill Sans"/>
              <a:buNone/>
            </a:pPr>
            <a:r>
              <a:rPr lang="en-US" sz="4000" b="0" i="0" u="none" strike="noStrike" cap="none" dirty="0">
                <a:solidFill>
                  <a:srgbClr val="FFFEFF"/>
                </a:solidFill>
                <a:latin typeface="Gill Sans MT" panose="020B0502020104020203" pitchFamily="34" charset="77"/>
                <a:ea typeface="Gill Sans"/>
                <a:cs typeface="Gill Sans"/>
                <a:sym typeface="Gill Sans"/>
              </a:rPr>
              <a:t>SECTION 2</a:t>
            </a:r>
            <a:endParaRPr sz="2800" b="0" i="0" u="none" strike="noStrike" cap="none" dirty="0">
              <a:solidFill>
                <a:srgbClr val="FFFEFF"/>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wipe(down)">
                                      <p:cBhvr>
                                        <p:cTn id="7" dur="500"/>
                                        <p:tgtEl>
                                          <p:spTgt spid="36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
                                            <p:txEl>
                                              <p:pRg st="0" end="0"/>
                                            </p:txEl>
                                          </p:spTgt>
                                        </p:tgtEl>
                                        <p:attrNameLst>
                                          <p:attrName>style.visibility</p:attrName>
                                        </p:attrNameLst>
                                      </p:cBhvr>
                                      <p:to>
                                        <p:strVal val="visible"/>
                                      </p:to>
                                    </p:set>
                                    <p:animEffect transition="in" filter="wipe(down)">
                                      <p:cBhvr>
                                        <p:cTn id="10" dur="500"/>
                                        <p:tgtEl>
                                          <p:spTgt spid="368">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9"/>
                                        </p:tgtEl>
                                        <p:attrNameLst>
                                          <p:attrName>style.visibility</p:attrName>
                                        </p:attrNameLst>
                                      </p:cBhvr>
                                      <p:to>
                                        <p:strVal val="visible"/>
                                      </p:to>
                                    </p:set>
                                    <p:animEffect transition="in" filter="wipe(down)">
                                      <p:cBhvr>
                                        <p:cTn id="13" dur="5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p:bldP spid="368" grpId="0" build="p"/>
      <p:bldP spid="3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Google Shape;375;p20"/>
          <p:cNvSpPr txBox="1">
            <a:spLocks noGrp="1"/>
          </p:cNvSpPr>
          <p:nvPr>
            <p:ph type="title"/>
          </p:nvPr>
        </p:nvSpPr>
        <p:spPr>
          <a:xfrm>
            <a:off x="9719430" y="1959434"/>
            <a:ext cx="14664570" cy="217683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904F"/>
              </a:buClr>
              <a:buSzPts val="9600"/>
              <a:buFont typeface="Gill Sans"/>
              <a:buNone/>
            </a:pPr>
            <a:r>
              <a:rPr lang="fr-FR" b="1" dirty="0">
                <a:solidFill>
                  <a:srgbClr val="2E2C22"/>
                </a:solidFill>
                <a:latin typeface="Gill Sans MT" panose="020B0502020104020203" pitchFamily="34" charset="77"/>
                <a:sym typeface="Gill Sans"/>
              </a:rPr>
              <a:t>Le suivi de l'évolution des normes indique aux programmes...</a:t>
            </a:r>
            <a:endParaRPr b="1" dirty="0">
              <a:solidFill>
                <a:srgbClr val="2E2C22"/>
              </a:solidFill>
              <a:latin typeface="Gill Sans MT" panose="020B0502020104020203" pitchFamily="34" charset="77"/>
              <a:sym typeface="Gill Sans"/>
            </a:endParaRPr>
          </a:p>
        </p:txBody>
      </p:sp>
      <p:sp>
        <p:nvSpPr>
          <p:cNvPr id="376" name="Google Shape;376;p20"/>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7B83"/>
              </a:buClr>
              <a:buSzPts val="3600"/>
              <a:buFont typeface="Gill Sans"/>
              <a:buNone/>
            </a:pPr>
            <a:r>
              <a:rPr lang="en-US" dirty="0">
                <a:solidFill>
                  <a:srgbClr val="2E2C22"/>
                </a:solidFill>
                <a:latin typeface="Gill Sans MT" panose="020B0502020104020203" pitchFamily="34" charset="77"/>
                <a:sym typeface="Gill Sans"/>
              </a:rPr>
              <a:t>DISCUSSION EN PLÉNIÈRE</a:t>
            </a:r>
            <a:endParaRPr dirty="0">
              <a:solidFill>
                <a:srgbClr val="2E2C22"/>
              </a:solidFill>
              <a:latin typeface="Gill Sans MT" panose="020B0502020104020203" pitchFamily="34" charset="77"/>
            </a:endParaRPr>
          </a:p>
        </p:txBody>
      </p:sp>
      <p:sp>
        <p:nvSpPr>
          <p:cNvPr id="377" name="Google Shape;377;p20"/>
          <p:cNvSpPr txBox="1"/>
          <p:nvPr/>
        </p:nvSpPr>
        <p:spPr>
          <a:xfrm>
            <a:off x="229282" y="13058930"/>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4F5F8"/>
                </a:solidFill>
                <a:latin typeface="Gill Sans MT" panose="020B0502020104020203" pitchFamily="34" charset="77"/>
                <a:ea typeface="Gill Sans"/>
                <a:cs typeface="Gill Sans"/>
                <a:sym typeface="Gill Sans"/>
              </a:rPr>
              <a:t>Photo credit: Yagazie Emezi/Getty Images/Images of Empowerment</a:t>
            </a:r>
            <a:endParaRPr dirty="0">
              <a:latin typeface="Gill Sans MT" panose="020B0502020104020203" pitchFamily="34" charset="77"/>
            </a:endParaRPr>
          </a:p>
        </p:txBody>
      </p:sp>
      <p:sp>
        <p:nvSpPr>
          <p:cNvPr id="381" name="Google Shape;381;p20"/>
          <p:cNvSpPr txBox="1">
            <a:spLocks noGrp="1"/>
          </p:cNvSpPr>
          <p:nvPr>
            <p:ph type="body" idx="1"/>
          </p:nvPr>
        </p:nvSpPr>
        <p:spPr>
          <a:xfrm>
            <a:off x="9719429" y="5395257"/>
            <a:ext cx="13745005" cy="9019878"/>
          </a:xfrm>
          <a:prstGeom prst="rect">
            <a:avLst/>
          </a:prstGeom>
          <a:noFill/>
          <a:ln>
            <a:noFill/>
          </a:ln>
        </p:spPr>
        <p:txBody>
          <a:bodyPr spcFirstLastPara="1" wrap="square" lIns="91425" tIns="45700" rIns="91425" bIns="45700" anchor="t" anchorCtr="0">
            <a:noAutofit/>
          </a:bodyPr>
          <a:lstStyle/>
          <a:p>
            <a:pPr marL="571500" lvl="0" indent="-571500" algn="l">
              <a:lnSpc>
                <a:spcPct val="100000"/>
              </a:lnSpc>
              <a:spcBef>
                <a:spcPts val="600"/>
              </a:spcBef>
              <a:buClr>
                <a:srgbClr val="000000"/>
              </a:buClr>
              <a:buFont typeface="Arial"/>
              <a:buChar char="•"/>
            </a:pPr>
            <a:r>
              <a:rPr lang="fr-FR" sz="4000" dirty="0"/>
              <a:t>Comment les activités du projet ont été mises en œuvre ; quels goulots d'étranglement sont apparus et comment les programmes les ont traités. </a:t>
            </a:r>
          </a:p>
          <a:p>
            <a:pPr marL="571500" lvl="0" indent="-571500" algn="l">
              <a:lnSpc>
                <a:spcPct val="100000"/>
              </a:lnSpc>
              <a:spcBef>
                <a:spcPts val="600"/>
              </a:spcBef>
              <a:buClr>
                <a:srgbClr val="000000"/>
              </a:buClr>
              <a:buFont typeface="Arial"/>
              <a:buChar char="•"/>
            </a:pPr>
            <a:r>
              <a:rPr lang="fr-FR" sz="4000" dirty="0"/>
              <a:t>Quels signes de changement social sont observés au niveau de la communauté. </a:t>
            </a:r>
          </a:p>
          <a:p>
            <a:pPr marL="571500" lvl="0" indent="-571500" algn="l">
              <a:lnSpc>
                <a:spcPct val="100000"/>
              </a:lnSpc>
              <a:spcBef>
                <a:spcPts val="600"/>
              </a:spcBef>
              <a:buClr>
                <a:srgbClr val="000000"/>
              </a:buClr>
              <a:buFont typeface="Arial"/>
              <a:buChar char="•"/>
            </a:pPr>
            <a:r>
              <a:rPr lang="fr-FR" sz="4000" dirty="0"/>
              <a:t>Quels sont les signes de changement social qui soutiennent/ne soutiennent pas les objectifs du projet.</a:t>
            </a:r>
          </a:p>
          <a:p>
            <a:pPr marL="571500" lvl="0" indent="-571500" algn="l">
              <a:lnSpc>
                <a:spcPct val="100000"/>
              </a:lnSpc>
              <a:spcBef>
                <a:spcPts val="600"/>
              </a:spcBef>
              <a:buClr>
                <a:srgbClr val="000000"/>
              </a:buClr>
              <a:buFont typeface="Arial"/>
              <a:buChar char="•"/>
            </a:pPr>
            <a:r>
              <a:rPr lang="fr-FR" sz="4000" dirty="0"/>
              <a:t>Comment les participants au programme, les agents de santé de première ligne, le personnel et les communautés plus larges ont réagi à ces changements. </a:t>
            </a:r>
          </a:p>
          <a:p>
            <a:pPr marL="571500" lvl="0" indent="-571500" algn="l">
              <a:lnSpc>
                <a:spcPct val="100000"/>
              </a:lnSpc>
              <a:spcBef>
                <a:spcPts val="600"/>
              </a:spcBef>
              <a:buClr>
                <a:srgbClr val="000000"/>
              </a:buClr>
              <a:buFont typeface="Arial"/>
              <a:buChar char="•"/>
            </a:pPr>
            <a:r>
              <a:rPr lang="fr-FR" sz="4000" dirty="0"/>
              <a:t>Comment les programmes affectent les personnes et les parties prenantes, les choses, les systèmes et les pratiques.</a:t>
            </a:r>
          </a:p>
          <a:p>
            <a:pPr marL="571500" lvl="0" indent="-317500" algn="l" rtl="0">
              <a:lnSpc>
                <a:spcPct val="100000"/>
              </a:lnSpc>
              <a:spcBef>
                <a:spcPts val="4400"/>
              </a:spcBef>
              <a:spcAft>
                <a:spcPts val="0"/>
              </a:spcAft>
              <a:buClr>
                <a:srgbClr val="000000"/>
              </a:buClr>
              <a:buSzPts val="4000"/>
              <a:buFont typeface="Arial"/>
              <a:buNone/>
            </a:pPr>
            <a:endParaRPr sz="4000" dirty="0">
              <a:latin typeface="Gill Sans MT" panose="020B0502020104020203" pitchFamily="34" charset="77"/>
            </a:endParaRPr>
          </a:p>
          <a:p>
            <a:pPr marL="571500" lvl="0" indent="-317500" algn="l" rtl="0">
              <a:lnSpc>
                <a:spcPct val="100000"/>
              </a:lnSpc>
              <a:spcBef>
                <a:spcPts val="2000"/>
              </a:spcBef>
              <a:spcAft>
                <a:spcPts val="0"/>
              </a:spcAft>
              <a:buClr>
                <a:srgbClr val="000000"/>
              </a:buClr>
              <a:buSzPts val="4000"/>
              <a:buFont typeface="Arial"/>
              <a:buNone/>
            </a:pPr>
            <a:endParaRPr sz="4000" dirty="0">
              <a:latin typeface="Gill Sans MT" panose="020B0502020104020203" pitchFamily="34" charset="77"/>
            </a:endParaRPr>
          </a:p>
          <a:p>
            <a:pPr marL="571500" lvl="0" indent="-317500" algn="l" rtl="0">
              <a:lnSpc>
                <a:spcPct val="100000"/>
              </a:lnSpc>
              <a:spcBef>
                <a:spcPts val="2000"/>
              </a:spcBef>
              <a:spcAft>
                <a:spcPts val="0"/>
              </a:spcAft>
              <a:buClr>
                <a:srgbClr val="000000"/>
              </a:buClr>
              <a:buSzPts val="4000"/>
              <a:buFont typeface="Arial"/>
              <a:buNone/>
            </a:pPr>
            <a:endParaRPr sz="4000" dirty="0">
              <a:latin typeface="Gill Sans MT" panose="020B0502020104020203" pitchFamily="34" charset="77"/>
            </a:endParaRPr>
          </a:p>
        </p:txBody>
      </p:sp>
      <p:pic>
        <p:nvPicPr>
          <p:cNvPr id="5" name="Picture Placeholder 4" descr="A picture containing tree, outdoor, person, posing&#10;&#10;Description automatically generated">
            <a:extLst>
              <a:ext uri="{FF2B5EF4-FFF2-40B4-BE49-F238E27FC236}">
                <a16:creationId xmlns:a16="http://schemas.microsoft.com/office/drawing/2014/main" id="{A0ACFB07-17BD-AD41-9F30-F80A2644EF2E}"/>
              </a:ext>
            </a:extLst>
          </p:cNvPr>
          <p:cNvPicPr>
            <a:picLocks noGrp="1" noChangeAspect="1"/>
          </p:cNvPicPr>
          <p:nvPr>
            <p:ph type="pic" idx="2"/>
          </p:nvPr>
        </p:nvPicPr>
        <p:blipFill>
          <a:blip r:embed="rId3"/>
          <a:srcRect t="16197" b="16197"/>
          <a:stretch>
            <a:fillRect/>
          </a:stretch>
        </p:blipFill>
        <p:spPr/>
      </p:pic>
      <p:grpSp>
        <p:nvGrpSpPr>
          <p:cNvPr id="378" name="Google Shape;378;p20"/>
          <p:cNvGrpSpPr/>
          <p:nvPr/>
        </p:nvGrpSpPr>
        <p:grpSpPr>
          <a:xfrm>
            <a:off x="1368325" y="1092639"/>
            <a:ext cx="3532094" cy="3532094"/>
            <a:chOff x="1368325" y="1083283"/>
            <a:chExt cx="3532094" cy="3532094"/>
          </a:xfrm>
        </p:grpSpPr>
        <p:sp>
          <p:nvSpPr>
            <p:cNvPr id="379" name="Google Shape;379;p20"/>
            <p:cNvSpPr/>
            <p:nvPr/>
          </p:nvSpPr>
          <p:spPr>
            <a:xfrm>
              <a:off x="1368325" y="1083283"/>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dirty="0">
                <a:solidFill>
                  <a:schemeClr val="lt1"/>
                </a:solidFill>
                <a:latin typeface="Gill Sans"/>
                <a:ea typeface="Gill Sans"/>
                <a:cs typeface="Gill Sans"/>
                <a:sym typeface="Gill Sans"/>
              </a:endParaRPr>
            </a:p>
          </p:txBody>
        </p:sp>
        <p:pic>
          <p:nvPicPr>
            <p:cNvPr id="380" name="Google Shape;380;p20"/>
            <p:cNvPicPr preferRelativeResize="0"/>
            <p:nvPr/>
          </p:nvPicPr>
          <p:blipFill rotWithShape="1">
            <a:blip r:embed="rId4">
              <a:alphaModFix/>
            </a:blip>
            <a:srcRect/>
            <a:stretch/>
          </p:blipFill>
          <p:spPr>
            <a:xfrm>
              <a:off x="1902078" y="1869704"/>
              <a:ext cx="2431692" cy="190063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71"/>
          <p:cNvSpPr txBox="1">
            <a:spLocks noGrp="1"/>
          </p:cNvSpPr>
          <p:nvPr>
            <p:ph type="body" idx="1"/>
          </p:nvPr>
        </p:nvSpPr>
        <p:spPr>
          <a:xfrm>
            <a:off x="1498332" y="403749"/>
            <a:ext cx="19488989" cy="222494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393941"/>
              </a:buClr>
              <a:buSzPts val="10000"/>
              <a:buFont typeface="Gill Sans"/>
              <a:buNone/>
            </a:pPr>
            <a:r>
              <a:rPr lang="fr-FR" sz="8000" dirty="0">
                <a:latin typeface="Gill Sans MT" panose="020B0502020104020203" pitchFamily="34" charset="77"/>
              </a:rPr>
              <a:t>Signes de changements de normes à suivre</a:t>
            </a:r>
            <a:endParaRPr sz="8000" dirty="0">
              <a:latin typeface="Gill Sans MT" panose="020B0502020104020203" pitchFamily="34" charset="77"/>
            </a:endParaRPr>
          </a:p>
        </p:txBody>
      </p:sp>
      <p:graphicFrame>
        <p:nvGraphicFramePr>
          <p:cNvPr id="401" name="Google Shape;401;p471"/>
          <p:cNvGraphicFramePr/>
          <p:nvPr>
            <p:extLst>
              <p:ext uri="{D42A27DB-BD31-4B8C-83A1-F6EECF244321}">
                <p14:modId xmlns:p14="http://schemas.microsoft.com/office/powerpoint/2010/main" val="2985771017"/>
              </p:ext>
            </p:extLst>
          </p:nvPr>
        </p:nvGraphicFramePr>
        <p:xfrm>
          <a:off x="1498332" y="3372655"/>
          <a:ext cx="21444800" cy="9939596"/>
        </p:xfrm>
        <a:graphic>
          <a:graphicData uri="http://schemas.openxmlformats.org/drawingml/2006/table">
            <a:tbl>
              <a:tblPr>
                <a:noFill/>
                <a:tableStyleId>{0FA4CE82-B960-4AB7-B5D3-AF739FB73ECC}</a:tableStyleId>
              </a:tblPr>
              <a:tblGrid>
                <a:gridCol w="7368575">
                  <a:extLst>
                    <a:ext uri="{9D8B030D-6E8A-4147-A177-3AD203B41FA5}">
                      <a16:colId xmlns:a16="http://schemas.microsoft.com/office/drawing/2014/main" val="20000"/>
                    </a:ext>
                  </a:extLst>
                </a:gridCol>
                <a:gridCol w="14076225">
                  <a:extLst>
                    <a:ext uri="{9D8B030D-6E8A-4147-A177-3AD203B41FA5}">
                      <a16:colId xmlns:a16="http://schemas.microsoft.com/office/drawing/2014/main" val="20001"/>
                    </a:ext>
                  </a:extLst>
                </a:gridCol>
              </a:tblGrid>
              <a:tr h="1188500">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dirty="0">
                          <a:solidFill>
                            <a:srgbClr val="FFFFFF"/>
                          </a:solidFill>
                          <a:latin typeface="Gill Sans MT" panose="020B0502020104020203" pitchFamily="34" charset="77"/>
                          <a:ea typeface="Gill Sans"/>
                          <a:cs typeface="Gill Sans"/>
                          <a:sym typeface="Gill Sans"/>
                        </a:rPr>
                        <a:t>PREMIERS SIGNES DE CHANGEMENT</a:t>
                      </a:r>
                      <a:endParaRPr sz="36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dirty="0">
                          <a:solidFill>
                            <a:srgbClr val="FFFFFF"/>
                          </a:solidFill>
                          <a:latin typeface="Gill Sans MT" panose="020B0502020104020203" pitchFamily="34" charset="77"/>
                          <a:ea typeface="Gill Sans"/>
                          <a:cs typeface="Gill Sans"/>
                          <a:sym typeface="Gill Sans"/>
                        </a:rPr>
                        <a:t>EXPLICATION</a:t>
                      </a:r>
                      <a:endParaRPr sz="36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CBB303"/>
                    </a:solidFill>
                  </a:tcPr>
                </a:tc>
                <a:extLst>
                  <a:ext uri="{0D108BD9-81ED-4DB2-BD59-A6C34878D82A}">
                    <a16:rowId xmlns:a16="http://schemas.microsoft.com/office/drawing/2014/main" val="10000"/>
                  </a:ext>
                </a:extLst>
              </a:tr>
              <a:tr h="2529625">
                <a:tc>
                  <a:txBody>
                    <a:bodyPr/>
                    <a:lstStyle/>
                    <a:p>
                      <a:pPr marL="25400" marR="0" lvl="0" indent="0" algn="l" rtl="0">
                        <a:lnSpc>
                          <a:spcPct val="100000"/>
                        </a:lnSpc>
                        <a:spcBef>
                          <a:spcPts val="0"/>
                        </a:spcBef>
                        <a:spcAft>
                          <a:spcPts val="0"/>
                        </a:spcAft>
                        <a:buClr>
                          <a:srgbClr val="2E2C22"/>
                        </a:buClr>
                        <a:buSzPts val="4000"/>
                        <a:buFont typeface="Gill Sans"/>
                        <a:buNone/>
                      </a:pPr>
                      <a:r>
                        <a:rPr lang="fr-FR" sz="4000" b="1" u="none" strike="noStrike" cap="none" dirty="0">
                          <a:solidFill>
                            <a:srgbClr val="2E2C22"/>
                          </a:solidFill>
                          <a:latin typeface="Gill Sans MT" panose="020B0502020104020203" pitchFamily="34" charset="77"/>
                          <a:ea typeface="Gill Sans"/>
                          <a:cs typeface="Gill Sans"/>
                          <a:sym typeface="Gill Sans"/>
                        </a:rPr>
                        <a:t>Une norme n'est plus courante.</a:t>
                      </a:r>
                      <a:endParaRPr sz="4000" b="1"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fr-FR" sz="3600" dirty="0">
                          <a:solidFill>
                            <a:srgbClr val="363636"/>
                          </a:solidFill>
                          <a:latin typeface="Gill Sans MT" panose="020B0502020104020203" pitchFamily="34" charset="77"/>
                        </a:rPr>
                        <a:t>Lorsqu'une pratique est une norme sociale, les gens pensent que la plupart des autres personnes suivent cette norme. Si les gens commencent à croire qu'il est devenu courant de ne pas suivre la norme, ce changement peut indiquer que la norme est en train de changer.</a:t>
                      </a:r>
                      <a:endParaRPr sz="3600" dirty="0">
                        <a:solidFill>
                          <a:srgbClr val="363636"/>
                        </a:solidFill>
                        <a:latin typeface="Gill Sans MT" panose="020B0502020104020203" pitchFamily="34" charset="77"/>
                      </a:endParaRPr>
                    </a:p>
                  </a:txBody>
                  <a:tcPr marL="91425" marR="91425" marT="91425" marB="91425"/>
                </a:tc>
                <a:extLst>
                  <a:ext uri="{0D108BD9-81ED-4DB2-BD59-A6C34878D82A}">
                    <a16:rowId xmlns:a16="http://schemas.microsoft.com/office/drawing/2014/main" val="10001"/>
                  </a:ext>
                </a:extLst>
              </a:tr>
              <a:tr h="2438400">
                <a:tc>
                  <a:txBody>
                    <a:bodyPr/>
                    <a:lstStyle/>
                    <a:p>
                      <a:pPr marL="0" marR="0" lvl="0" indent="0" algn="l" rtl="0">
                        <a:lnSpc>
                          <a:spcPct val="100000"/>
                        </a:lnSpc>
                        <a:spcBef>
                          <a:spcPts val="0"/>
                        </a:spcBef>
                        <a:spcAft>
                          <a:spcPts val="0"/>
                        </a:spcAft>
                        <a:buClr>
                          <a:srgbClr val="2E2C22"/>
                        </a:buClr>
                        <a:buSzPts val="4000"/>
                        <a:buFont typeface="Gill Sans"/>
                        <a:buNone/>
                      </a:pPr>
                      <a:r>
                        <a:rPr lang="fr-FR" sz="4000" b="1" u="none" strike="noStrike" cap="none" dirty="0">
                          <a:solidFill>
                            <a:srgbClr val="2E2C22"/>
                          </a:solidFill>
                          <a:latin typeface="Gill Sans MT" panose="020B0502020104020203" pitchFamily="34" charset="77"/>
                          <a:ea typeface="Gill Sans"/>
                          <a:cs typeface="Gill Sans"/>
                          <a:sym typeface="Gill Sans"/>
                        </a:rPr>
                        <a:t>Une norme n'est plus acceptée.</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fr-FR" sz="3600" dirty="0">
                          <a:solidFill>
                            <a:srgbClr val="363636"/>
                          </a:solidFill>
                          <a:latin typeface="Gill Sans MT" panose="020B0502020104020203" pitchFamily="34" charset="77"/>
                        </a:rPr>
                        <a:t>Lorsqu'une pratique est une norme sociale, les gens pensent que les autres désapprouveront s'ils ne suivent pas la norme. Des changements dans ces perceptions peuvent indiquer qu'une norme est en train de changer.</a:t>
                      </a:r>
                      <a:endParaRPr sz="3600" dirty="0">
                        <a:solidFill>
                          <a:srgbClr val="363636"/>
                        </a:solidFill>
                        <a:latin typeface="Gill Sans MT" panose="020B0502020104020203" pitchFamily="34" charset="77"/>
                      </a:endParaRPr>
                    </a:p>
                  </a:txBody>
                  <a:tcPr marL="91425" marR="91425" marT="91425" marB="91425"/>
                </a:tc>
                <a:extLst>
                  <a:ext uri="{0D108BD9-81ED-4DB2-BD59-A6C34878D82A}">
                    <a16:rowId xmlns:a16="http://schemas.microsoft.com/office/drawing/2014/main" val="10002"/>
                  </a:ext>
                </a:extLst>
              </a:tr>
              <a:tr h="3017300">
                <a:tc>
                  <a:txBody>
                    <a:bodyPr/>
                    <a:lstStyle/>
                    <a:p>
                      <a:pPr marL="0" marR="0" lvl="0" indent="0" algn="l" rtl="0">
                        <a:lnSpc>
                          <a:spcPct val="100000"/>
                        </a:lnSpc>
                        <a:spcBef>
                          <a:spcPts val="0"/>
                        </a:spcBef>
                        <a:spcAft>
                          <a:spcPts val="0"/>
                        </a:spcAft>
                        <a:buClr>
                          <a:srgbClr val="2E2C22"/>
                        </a:buClr>
                        <a:buSzPts val="4000"/>
                        <a:buFont typeface="Gill Sans"/>
                        <a:buNone/>
                      </a:pPr>
                      <a:r>
                        <a:rPr lang="fr-FR" sz="4000" b="1" u="none" strike="noStrike" cap="none" dirty="0">
                          <a:solidFill>
                            <a:srgbClr val="2E2C22"/>
                          </a:solidFill>
                          <a:latin typeface="Gill Sans MT" panose="020B0502020104020203" pitchFamily="34" charset="77"/>
                          <a:ea typeface="Gill Sans"/>
                          <a:cs typeface="Gill Sans"/>
                          <a:sym typeface="Gill Sans"/>
                        </a:rPr>
                        <a:t>Il n'y a plus de consensus autour d'une norme. </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2000"/>
                        </a:spcBef>
                        <a:spcAft>
                          <a:spcPts val="0"/>
                        </a:spcAft>
                        <a:buNone/>
                      </a:pPr>
                      <a:r>
                        <a:rPr lang="fr-FR" sz="3600" dirty="0">
                          <a:solidFill>
                            <a:srgbClr val="363636"/>
                          </a:solidFill>
                          <a:latin typeface="Gill Sans MT" panose="020B0502020104020203" pitchFamily="34" charset="77"/>
                        </a:rPr>
                        <a:t>Les normes sociales sont des croyances partagées sur les comportements qui sont communs et appropriés au sein d'un groupe. Si les croyances des individus commencent à différer les unes des autres - il n'y a plus de consensus sur une norme - cela peut indiquer qu'une norme est en train de changer.</a:t>
                      </a:r>
                      <a:endParaRPr sz="3600" dirty="0">
                        <a:solidFill>
                          <a:srgbClr val="363636"/>
                        </a:solidFill>
                        <a:latin typeface="Gill Sans MT" panose="020B0502020104020203" pitchFamily="34" charset="77"/>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72"/>
          <p:cNvSpPr txBox="1">
            <a:spLocks noGrp="1"/>
          </p:cNvSpPr>
          <p:nvPr>
            <p:ph type="body" idx="1"/>
          </p:nvPr>
        </p:nvSpPr>
        <p:spPr>
          <a:xfrm>
            <a:off x="2011287" y="472745"/>
            <a:ext cx="22007127"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fr-FR" sz="8000" dirty="0">
                <a:latin typeface="Gill Sans MT" panose="020B0502020104020203" pitchFamily="34" charset="77"/>
              </a:rPr>
              <a:t>Exemple de normes relatives au mariage des enfants</a:t>
            </a:r>
            <a:endParaRPr dirty="0">
              <a:latin typeface="Gill Sans MT" panose="020B0502020104020203" pitchFamily="34" charset="77"/>
            </a:endParaRPr>
          </a:p>
        </p:txBody>
      </p:sp>
      <p:graphicFrame>
        <p:nvGraphicFramePr>
          <p:cNvPr id="407" name="Google Shape;407;p472"/>
          <p:cNvGraphicFramePr/>
          <p:nvPr>
            <p:extLst>
              <p:ext uri="{D42A27DB-BD31-4B8C-83A1-F6EECF244321}">
                <p14:modId xmlns:p14="http://schemas.microsoft.com/office/powerpoint/2010/main" val="3332528585"/>
              </p:ext>
            </p:extLst>
          </p:nvPr>
        </p:nvGraphicFramePr>
        <p:xfrm>
          <a:off x="1632146" y="2907468"/>
          <a:ext cx="21444800" cy="10335787"/>
        </p:xfrm>
        <a:graphic>
          <a:graphicData uri="http://schemas.openxmlformats.org/drawingml/2006/table">
            <a:tbl>
              <a:tblPr>
                <a:noFill/>
                <a:tableStyleId>{0FA4CE82-B960-4AB7-B5D3-AF739FB73ECC}</a:tableStyleId>
              </a:tblPr>
              <a:tblGrid>
                <a:gridCol w="5345825">
                  <a:extLst>
                    <a:ext uri="{9D8B030D-6E8A-4147-A177-3AD203B41FA5}">
                      <a16:colId xmlns:a16="http://schemas.microsoft.com/office/drawing/2014/main" val="20000"/>
                    </a:ext>
                  </a:extLst>
                </a:gridCol>
                <a:gridCol w="16098975">
                  <a:extLst>
                    <a:ext uri="{9D8B030D-6E8A-4147-A177-3AD203B41FA5}">
                      <a16:colId xmlns:a16="http://schemas.microsoft.com/office/drawing/2014/main" val="20001"/>
                    </a:ext>
                  </a:extLst>
                </a:gridCol>
              </a:tblGrid>
              <a:tr h="1188500">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dirty="0">
                          <a:solidFill>
                            <a:srgbClr val="FFFFFF"/>
                          </a:solidFill>
                          <a:latin typeface="Gill Sans MT" panose="020B0502020104020203" pitchFamily="34" charset="77"/>
                          <a:ea typeface="Gill Sans"/>
                          <a:cs typeface="Gill Sans"/>
                          <a:sym typeface="Gill Sans"/>
                        </a:rPr>
                        <a:t>PREMIERS SIGNES DE CHANGEMENT</a:t>
                      </a:r>
                      <a:endParaRPr sz="36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dirty="0">
                          <a:solidFill>
                            <a:srgbClr val="FFFFFF"/>
                          </a:solidFill>
                          <a:latin typeface="Gill Sans MT" panose="020B0502020104020203" pitchFamily="34" charset="77"/>
                          <a:ea typeface="Gill Sans"/>
                          <a:cs typeface="Gill Sans"/>
                          <a:sym typeface="Gill Sans"/>
                        </a:rPr>
                        <a:t>QUESTIONS TYPES</a:t>
                      </a:r>
                      <a:endParaRPr sz="36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2155590">
                <a:tc>
                  <a:txBody>
                    <a:bodyPr/>
                    <a:lstStyle/>
                    <a:p>
                      <a:pPr marL="25400" marR="0" lvl="0" indent="0" algn="l" rtl="0">
                        <a:lnSpc>
                          <a:spcPct val="100000"/>
                        </a:lnSpc>
                        <a:spcBef>
                          <a:spcPts val="0"/>
                        </a:spcBef>
                        <a:spcAft>
                          <a:spcPts val="0"/>
                        </a:spcAft>
                        <a:buClr>
                          <a:srgbClr val="2E2C22"/>
                        </a:buClr>
                        <a:buSzPts val="4000"/>
                        <a:buFont typeface="Gill Sans"/>
                        <a:buNone/>
                      </a:pPr>
                      <a:r>
                        <a:rPr lang="fr-FR" sz="4000" b="1" u="none" strike="noStrike" cap="none" dirty="0">
                          <a:solidFill>
                            <a:srgbClr val="2E2C22"/>
                          </a:solidFill>
                          <a:latin typeface="Gill Sans MT" panose="020B0502020104020203" pitchFamily="34" charset="77"/>
                          <a:ea typeface="Gill Sans"/>
                          <a:cs typeface="Gill Sans"/>
                          <a:sym typeface="Gill Sans"/>
                        </a:rPr>
                        <a:t>Une norme n'est plus courante.</a:t>
                      </a:r>
                      <a:endParaRPr sz="4000" b="1"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2E2C22"/>
                        </a:buClr>
                        <a:buSzPts val="32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Pensez-vous que la plupart des filles de votre communauté se marient avant l'âge de 15 ans ? Cela a-t-il changé avec le temps ? Pourquoi/pourquoi pas ? </a:t>
                      </a:r>
                    </a:p>
                    <a:p>
                      <a:pPr marL="457200" marR="0" lvl="0" indent="-457200" algn="l" rtl="0">
                        <a:lnSpc>
                          <a:spcPct val="100000"/>
                        </a:lnSpc>
                        <a:spcBef>
                          <a:spcPts val="0"/>
                        </a:spcBef>
                        <a:spcAft>
                          <a:spcPts val="0"/>
                        </a:spcAft>
                        <a:buClr>
                          <a:srgbClr val="2E2C22"/>
                        </a:buClr>
                        <a:buSzPts val="32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Ce changement est-il le même dans les différents groupes de personnes ?</a:t>
                      </a:r>
                      <a:endParaRPr sz="3200" dirty="0">
                        <a:latin typeface="Gill Sans MT" panose="020B0502020104020203" pitchFamily="34" charset="77"/>
                      </a:endParaRPr>
                    </a:p>
                  </a:txBody>
                  <a:tcPr marL="365750" marR="365750" marT="228600" marB="22860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945156">
                <a:tc>
                  <a:txBody>
                    <a:bodyPr/>
                    <a:lstStyle/>
                    <a:p>
                      <a:pPr marL="0" marR="0" lvl="0" indent="0" algn="l" rtl="0">
                        <a:lnSpc>
                          <a:spcPct val="100000"/>
                        </a:lnSpc>
                        <a:spcBef>
                          <a:spcPts val="0"/>
                        </a:spcBef>
                        <a:spcAft>
                          <a:spcPts val="0"/>
                        </a:spcAft>
                        <a:buClr>
                          <a:srgbClr val="2E2C22"/>
                        </a:buClr>
                        <a:buSzPts val="4000"/>
                        <a:buFont typeface="Gill Sans"/>
                        <a:buNone/>
                      </a:pPr>
                      <a:r>
                        <a:rPr lang="fr-FR" sz="4000" b="1" u="none" strike="noStrike" cap="none" dirty="0">
                          <a:solidFill>
                            <a:srgbClr val="2E2C22"/>
                          </a:solidFill>
                          <a:latin typeface="Gill Sans MT" panose="020B0502020104020203" pitchFamily="34" charset="77"/>
                          <a:ea typeface="Gill Sans"/>
                          <a:cs typeface="Gill Sans"/>
                          <a:sym typeface="Gill Sans"/>
                        </a:rPr>
                        <a:t>Une norme n'est plus acceptée.</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lvl="0" indent="-457200" algn="l" rtl="0">
                        <a:lnSpc>
                          <a:spcPct val="115000"/>
                        </a:lnSpc>
                        <a:spcBef>
                          <a:spcPts val="0"/>
                        </a:spcBef>
                        <a:spcAft>
                          <a:spcPts val="0"/>
                        </a:spcAft>
                        <a:buFont typeface="Arial" panose="020B0604020202020204" pitchFamily="34" charset="0"/>
                        <a:buChar char="•"/>
                      </a:pPr>
                      <a:r>
                        <a:rPr lang="fr-FR" sz="3200" dirty="0">
                          <a:solidFill>
                            <a:srgbClr val="363636"/>
                          </a:solidFill>
                          <a:latin typeface="Gill Sans MT" panose="020B0502020104020203" pitchFamily="34" charset="77"/>
                          <a:ea typeface="Gill Sans"/>
                          <a:cs typeface="Gill Sans"/>
                          <a:sym typeface="Gill Sans"/>
                        </a:rPr>
                        <a:t>Si les filles se marient avant l'âge de 15 ans, votre communauté parlerait-elle d'elles de manière négative ou agirait-elle de manière négative à leur égard ? Cette réaction est-elle la même dans les différents groupes de personnes ?</a:t>
                      </a:r>
                    </a:p>
                    <a:p>
                      <a:pPr marL="457200" lvl="0" indent="-457200" algn="l" rtl="0">
                        <a:lnSpc>
                          <a:spcPct val="115000"/>
                        </a:lnSpc>
                        <a:spcBef>
                          <a:spcPts val="0"/>
                        </a:spcBef>
                        <a:spcAft>
                          <a:spcPts val="0"/>
                        </a:spcAft>
                        <a:buFont typeface="Arial" panose="020B0604020202020204" pitchFamily="34" charset="0"/>
                        <a:buChar char="•"/>
                      </a:pPr>
                      <a:r>
                        <a:rPr lang="fr-FR" sz="3200" dirty="0">
                          <a:solidFill>
                            <a:srgbClr val="363636"/>
                          </a:solidFill>
                          <a:latin typeface="Gill Sans MT" panose="020B0502020104020203" pitchFamily="34" charset="77"/>
                          <a:ea typeface="Gill Sans"/>
                          <a:cs typeface="Gill Sans"/>
                          <a:sym typeface="Gill Sans"/>
                        </a:rPr>
                        <a:t>Cette réaction négative a-t-elle changé au fil du temps ? De la part de quels groupes/personnes ? </a:t>
                      </a:r>
                    </a:p>
                    <a:p>
                      <a:pPr marL="457200" lvl="0" indent="-457200" algn="l" rtl="0">
                        <a:lnSpc>
                          <a:spcPct val="115000"/>
                        </a:lnSpc>
                        <a:spcBef>
                          <a:spcPts val="0"/>
                        </a:spcBef>
                        <a:spcAft>
                          <a:spcPts val="0"/>
                        </a:spcAft>
                        <a:buFont typeface="Arial" panose="020B0604020202020204" pitchFamily="34" charset="0"/>
                        <a:buChar char="•"/>
                      </a:pPr>
                      <a:r>
                        <a:rPr lang="fr-FR" sz="3200" dirty="0">
                          <a:solidFill>
                            <a:srgbClr val="363636"/>
                          </a:solidFill>
                          <a:latin typeface="Gill Sans MT" panose="020B0502020104020203" pitchFamily="34" charset="77"/>
                          <a:ea typeface="Gill Sans"/>
                          <a:cs typeface="Gill Sans"/>
                          <a:sym typeface="Gill Sans"/>
                        </a:rPr>
                        <a:t>Y a-t-il eu des changements dans la volonté des gens </a:t>
                      </a:r>
                      <a:r>
                        <a:rPr lang="fr-FR" sz="3200" b="0" i="0" u="none" strike="noStrike" cap="none" dirty="0">
                          <a:solidFill>
                            <a:srgbClr val="363636"/>
                          </a:solidFill>
                          <a:latin typeface="Gill Sans MT" panose="020B0502020104020203" pitchFamily="34" charset="77"/>
                          <a:ea typeface="Gill Sans"/>
                          <a:cs typeface="Gill Sans"/>
                          <a:sym typeface="Gill Sans"/>
                        </a:rPr>
                        <a:t>à </a:t>
                      </a:r>
                      <a:r>
                        <a:rPr lang="fr-FR" sz="3200" dirty="0">
                          <a:solidFill>
                            <a:srgbClr val="363636"/>
                          </a:solidFill>
                          <a:latin typeface="Gill Sans MT" panose="020B0502020104020203" pitchFamily="34" charset="77"/>
                          <a:ea typeface="Gill Sans"/>
                          <a:cs typeface="Gill Sans"/>
                          <a:sym typeface="Gill Sans"/>
                        </a:rPr>
                        <a:t>parler ouvertement du report du mariage des filles ?</a:t>
                      </a:r>
                      <a:endParaRPr sz="3200" dirty="0">
                        <a:latin typeface="Gill Sans MT" panose="020B0502020104020203" pitchFamily="34" charset="77"/>
                        <a:ea typeface="Gill Sans"/>
                        <a:cs typeface="Gill Sans"/>
                        <a:sym typeface="Gill Sans"/>
                      </a:endParaRPr>
                    </a:p>
                  </a:txBody>
                  <a:tcPr marL="365750" marR="365750" marT="228600" marB="22860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03439">
                <a:tc>
                  <a:txBody>
                    <a:bodyPr/>
                    <a:lstStyle/>
                    <a:p>
                      <a:pPr marL="0" marR="0" lvl="0" indent="0" algn="l" rtl="0">
                        <a:lnSpc>
                          <a:spcPct val="100000"/>
                        </a:lnSpc>
                        <a:spcBef>
                          <a:spcPts val="0"/>
                        </a:spcBef>
                        <a:spcAft>
                          <a:spcPts val="0"/>
                        </a:spcAft>
                        <a:buClr>
                          <a:srgbClr val="2E2C22"/>
                        </a:buClr>
                        <a:buSzPts val="4000"/>
                        <a:buFont typeface="Gill Sans"/>
                        <a:buNone/>
                      </a:pPr>
                      <a:r>
                        <a:rPr lang="fr-FR" sz="4000" b="1" u="none" strike="noStrike" cap="none" dirty="0">
                          <a:solidFill>
                            <a:srgbClr val="2E2C22"/>
                          </a:solidFill>
                          <a:latin typeface="Gill Sans MT" panose="020B0502020104020203" pitchFamily="34" charset="77"/>
                          <a:ea typeface="Gill Sans"/>
                          <a:cs typeface="Gill Sans"/>
                          <a:sym typeface="Gill Sans"/>
                        </a:rPr>
                        <a:t>Il n'y a plus de consensus autour d'une norme. </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571500" lvl="0" indent="-571500" algn="l" rtl="0">
                        <a:lnSpc>
                          <a:spcPct val="115000"/>
                        </a:lnSpc>
                        <a:spcBef>
                          <a:spcPts val="0"/>
                        </a:spcBef>
                        <a:spcAft>
                          <a:spcPts val="0"/>
                        </a:spcAft>
                        <a:buFont typeface="Arial" panose="020B0604020202020204" pitchFamily="34" charset="0"/>
                        <a:buChar char="•"/>
                      </a:pPr>
                      <a:r>
                        <a:rPr lang="fr-FR" sz="3200" dirty="0">
                          <a:solidFill>
                            <a:srgbClr val="363636"/>
                          </a:solidFill>
                          <a:latin typeface="Gill Sans MT" panose="020B0502020104020203" pitchFamily="34" charset="77"/>
                          <a:ea typeface="Gill Sans"/>
                          <a:cs typeface="Gill Sans"/>
                          <a:sym typeface="Gill Sans"/>
                        </a:rPr>
                        <a:t>La communauté est-elle moins d'accord qu'avant sur : 1) si les filles se marient avant l'âge de 15 ans et 2) si les filles subissent une pression sociale si elles retardent le mariage jusqu'à ce qu'elles soient plus âgées ?</a:t>
                      </a:r>
                    </a:p>
                  </a:txBody>
                  <a:tcPr marL="365750" marR="365750" marT="228600" marB="22860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73"/>
          <p:cNvSpPr txBox="1">
            <a:spLocks noGrp="1"/>
          </p:cNvSpPr>
          <p:nvPr>
            <p:ph type="body" idx="1"/>
          </p:nvPr>
        </p:nvSpPr>
        <p:spPr>
          <a:xfrm>
            <a:off x="1498332" y="1414465"/>
            <a:ext cx="20656946"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12612"/>
              <a:buFont typeface="Gill Sans"/>
              <a:buNone/>
            </a:pPr>
            <a:r>
              <a:rPr lang="fr-FR" sz="8000" dirty="0">
                <a:latin typeface="Gill Sans MT" panose="020B0502020104020203" pitchFamily="34" charset="77"/>
              </a:rPr>
              <a:t>Méthodes et approches de suivi</a:t>
            </a:r>
            <a:endParaRPr sz="8000" dirty="0">
              <a:latin typeface="Gill Sans MT" panose="020B0502020104020203" pitchFamily="34" charset="77"/>
            </a:endParaRPr>
          </a:p>
        </p:txBody>
      </p:sp>
      <p:graphicFrame>
        <p:nvGraphicFramePr>
          <p:cNvPr id="413" name="Google Shape;413;p473"/>
          <p:cNvGraphicFramePr/>
          <p:nvPr>
            <p:extLst>
              <p:ext uri="{D42A27DB-BD31-4B8C-83A1-F6EECF244321}">
                <p14:modId xmlns:p14="http://schemas.microsoft.com/office/powerpoint/2010/main" val="3151398307"/>
              </p:ext>
            </p:extLst>
          </p:nvPr>
        </p:nvGraphicFramePr>
        <p:xfrm>
          <a:off x="1498332" y="3303494"/>
          <a:ext cx="20656950" cy="8118757"/>
        </p:xfrm>
        <a:graphic>
          <a:graphicData uri="http://schemas.openxmlformats.org/drawingml/2006/table">
            <a:tbl>
              <a:tblPr>
                <a:noFill/>
                <a:tableStyleId>{0FA4CE82-B960-4AB7-B5D3-AF739FB73ECC}</a:tableStyleId>
              </a:tblPr>
              <a:tblGrid>
                <a:gridCol w="10209650">
                  <a:extLst>
                    <a:ext uri="{9D8B030D-6E8A-4147-A177-3AD203B41FA5}">
                      <a16:colId xmlns:a16="http://schemas.microsoft.com/office/drawing/2014/main" val="20000"/>
                    </a:ext>
                  </a:extLst>
                </a:gridCol>
                <a:gridCol w="10447300">
                  <a:extLst>
                    <a:ext uri="{9D8B030D-6E8A-4147-A177-3AD203B41FA5}">
                      <a16:colId xmlns:a16="http://schemas.microsoft.com/office/drawing/2014/main" val="20001"/>
                    </a:ext>
                  </a:extLst>
                </a:gridCol>
              </a:tblGrid>
              <a:tr h="1565293">
                <a:tc>
                  <a:txBody>
                    <a:bodyPr/>
                    <a:lstStyle/>
                    <a:p>
                      <a:pPr marL="0" marR="0" lvl="0" indent="0" algn="ctr" rtl="0">
                        <a:lnSpc>
                          <a:spcPct val="100000"/>
                        </a:lnSpc>
                        <a:spcBef>
                          <a:spcPts val="0"/>
                        </a:spcBef>
                        <a:spcAft>
                          <a:spcPts val="0"/>
                        </a:spcAft>
                        <a:buClr>
                          <a:srgbClr val="F4F5F8"/>
                        </a:buClr>
                        <a:buSzPts val="4800"/>
                        <a:buFont typeface="Gill Sans"/>
                        <a:buNone/>
                      </a:pPr>
                      <a:r>
                        <a:rPr lang="en-US" sz="4000" b="1" u="none" strike="noStrike" cap="none" dirty="0">
                          <a:solidFill>
                            <a:srgbClr val="FBFCFF"/>
                          </a:solidFill>
                          <a:latin typeface="Gill Sans MT" panose="020B0502020104020203" pitchFamily="34" charset="77"/>
                          <a:ea typeface="Gill Sans"/>
                          <a:cs typeface="Gill Sans"/>
                          <a:sym typeface="Gill Sans"/>
                        </a:rPr>
                        <a:t>MÉTHODES </a:t>
                      </a:r>
                      <a:endParaRPr sz="4000" b="1" u="none" strike="noStrike" cap="none" dirty="0">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4F5F8"/>
                        </a:buClr>
                        <a:buSzPts val="4800"/>
                        <a:buFont typeface="Gill Sans"/>
                        <a:buNone/>
                      </a:pPr>
                      <a:r>
                        <a:rPr lang="en-US" sz="4000" b="1" u="none" strike="noStrike" cap="none" dirty="0">
                          <a:solidFill>
                            <a:srgbClr val="FBFCFF"/>
                          </a:solidFill>
                          <a:latin typeface="Gill Sans MT" panose="020B0502020104020203" pitchFamily="34" charset="77"/>
                          <a:ea typeface="Gill Sans"/>
                          <a:cs typeface="Gill Sans"/>
                          <a:sym typeface="Gill Sans"/>
                        </a:rPr>
                        <a:t>OUTILS ET APPROCHES </a:t>
                      </a:r>
                      <a:endParaRPr sz="4000" b="1" u="none" strike="noStrike" cap="none" dirty="0">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6553464">
                <a:tc>
                  <a:txBody>
                    <a:bodyPr/>
                    <a:lstStyle/>
                    <a:p>
                      <a:pPr marL="646112"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Suivi des activités.</a:t>
                      </a:r>
                    </a:p>
                    <a:p>
                      <a:pPr marL="646112"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Observation par les agents de première ligne et les superviseurs de terrain.</a:t>
                      </a:r>
                    </a:p>
                    <a:p>
                      <a:pPr marL="646112"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Méthodes qualitatives (par exemple, entretiens, groupes de discussion). </a:t>
                      </a:r>
                    </a:p>
                    <a:p>
                      <a:pPr marL="646112"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Surveillance par la communauté des signes de changement de normes (par exemple, feedback du programme).</a:t>
                      </a:r>
                      <a:endParaRPr sz="400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701675"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Systèmes de suivi avec indicateurs de changement de normes.</a:t>
                      </a:r>
                    </a:p>
                    <a:p>
                      <a:pPr marL="701675"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Des études rapides pour tester de nouvelles stratégies.</a:t>
                      </a:r>
                    </a:p>
                    <a:p>
                      <a:pPr marL="701675"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Réflexions périodiques sur l'apprentissage guidé avec le personnel.</a:t>
                      </a:r>
                    </a:p>
                    <a:p>
                      <a:pPr marL="701675"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Des vérifications périodiques avec les moniteurs communautaires.</a:t>
                      </a: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74"/>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Indicateurs quantitatifs </a:t>
            </a:r>
          </a:p>
        </p:txBody>
      </p:sp>
      <p:sp>
        <p:nvSpPr>
          <p:cNvPr id="419" name="Google Shape;419;p474"/>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EXEMPLE D'INDICATEUR</a:t>
            </a:r>
            <a:endParaRPr dirty="0">
              <a:latin typeface="Gill Sans MT" panose="020B0502020104020203" pitchFamily="34" charset="77"/>
            </a:endParaRPr>
          </a:p>
        </p:txBody>
      </p:sp>
      <p:graphicFrame>
        <p:nvGraphicFramePr>
          <p:cNvPr id="420" name="Google Shape;420;p474"/>
          <p:cNvGraphicFramePr/>
          <p:nvPr>
            <p:extLst>
              <p:ext uri="{D42A27DB-BD31-4B8C-83A1-F6EECF244321}">
                <p14:modId xmlns:p14="http://schemas.microsoft.com/office/powerpoint/2010/main" val="1823406066"/>
              </p:ext>
            </p:extLst>
          </p:nvPr>
        </p:nvGraphicFramePr>
        <p:xfrm>
          <a:off x="1498332" y="3878247"/>
          <a:ext cx="20656950" cy="8229600"/>
        </p:xfrm>
        <a:graphic>
          <a:graphicData uri="http://schemas.openxmlformats.org/drawingml/2006/table">
            <a:tbl>
              <a:tblPr>
                <a:noFill/>
                <a:tableStyleId>{0FA4CE82-B960-4AB7-B5D3-AF739FB73ECC}</a:tableStyleId>
              </a:tblPr>
              <a:tblGrid>
                <a:gridCol w="5568895">
                  <a:extLst>
                    <a:ext uri="{9D8B030D-6E8A-4147-A177-3AD203B41FA5}">
                      <a16:colId xmlns:a16="http://schemas.microsoft.com/office/drawing/2014/main" val="20000"/>
                    </a:ext>
                  </a:extLst>
                </a:gridCol>
                <a:gridCol w="7308905">
                  <a:extLst>
                    <a:ext uri="{9D8B030D-6E8A-4147-A177-3AD203B41FA5}">
                      <a16:colId xmlns:a16="http://schemas.microsoft.com/office/drawing/2014/main" val="20001"/>
                    </a:ext>
                  </a:extLst>
                </a:gridCol>
                <a:gridCol w="7779150">
                  <a:extLst>
                    <a:ext uri="{9D8B030D-6E8A-4147-A177-3AD203B41FA5}">
                      <a16:colId xmlns:a16="http://schemas.microsoft.com/office/drawing/2014/main" val="20002"/>
                    </a:ext>
                  </a:extLst>
                </a:gridCol>
              </a:tblGrid>
              <a:tr h="2271450">
                <a:tc>
                  <a:txBody>
                    <a:bodyPr/>
                    <a:lstStyle/>
                    <a:p>
                      <a:pPr marL="0" marR="0" lvl="0" indent="0" algn="ctr" rtl="0">
                        <a:lnSpc>
                          <a:spcPct val="100000"/>
                        </a:lnSpc>
                        <a:spcBef>
                          <a:spcPts val="0"/>
                        </a:spcBef>
                        <a:spcAft>
                          <a:spcPts val="0"/>
                        </a:spcAft>
                        <a:buClr>
                          <a:srgbClr val="FBFCFF"/>
                        </a:buClr>
                        <a:buSzPts val="4800"/>
                        <a:buFont typeface="Gill Sans"/>
                        <a:buNone/>
                      </a:pPr>
                      <a:r>
                        <a:rPr lang="fr-FR" sz="4000" b="1" u="none" strike="noStrike" cap="none" dirty="0">
                          <a:solidFill>
                            <a:srgbClr val="FBFCFF"/>
                          </a:solidFill>
                          <a:latin typeface="Gill Sans MT" panose="020B0502020104020203" pitchFamily="34" charset="77"/>
                          <a:ea typeface="Gill Sans"/>
                          <a:cs typeface="Gill Sans"/>
                          <a:sym typeface="Gill Sans"/>
                        </a:rPr>
                        <a:t>EXEMPLE DE SIGNE DE CHANGEMENT DE NORME</a:t>
                      </a:r>
                      <a:endParaRPr sz="4000" b="1" u="none" strike="noStrike" cap="none" dirty="0">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BFCFF"/>
                        </a:buClr>
                        <a:buSzPts val="4800"/>
                        <a:buFont typeface="Gill Sans"/>
                        <a:buNone/>
                      </a:pPr>
                      <a:r>
                        <a:rPr lang="en-US" sz="4000" b="1" u="none" strike="noStrike" cap="none" dirty="0">
                          <a:solidFill>
                            <a:srgbClr val="FBFCFF"/>
                          </a:solidFill>
                          <a:latin typeface="Gill Sans MT" panose="020B0502020104020203" pitchFamily="34" charset="77"/>
                          <a:ea typeface="Gill Sans"/>
                          <a:cs typeface="Gill Sans"/>
                          <a:sym typeface="Gill Sans"/>
                        </a:rPr>
                        <a:t>EXEMPLE D'INDICATEUR</a:t>
                      </a: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BFCFF"/>
                        </a:buClr>
                        <a:buSzPts val="4800"/>
                        <a:buFont typeface="Gill Sans"/>
                        <a:buNone/>
                      </a:pPr>
                      <a:r>
                        <a:rPr lang="fr-FR" sz="4000" b="1" u="none" strike="noStrike" cap="none" dirty="0">
                          <a:solidFill>
                            <a:srgbClr val="FBFCFF"/>
                          </a:solidFill>
                          <a:latin typeface="Gill Sans MT" panose="020B0502020104020203" pitchFamily="34" charset="77"/>
                          <a:ea typeface="Gill Sans"/>
                          <a:cs typeface="Gill Sans"/>
                          <a:sym typeface="Gill Sans"/>
                        </a:rPr>
                        <a:t>EXEMPLES DE MÉTHODES DE COLLECTE D'INFORMATIONS </a:t>
                      </a:r>
                      <a:endParaRPr sz="4000" b="1" u="none" strike="noStrike" cap="none" dirty="0">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352050">
                <a:tc>
                  <a:txBody>
                    <a:bodyPr/>
                    <a:lstStyle/>
                    <a:p>
                      <a:pPr marL="74612" marR="0" lvl="0" indent="0" algn="l" rtl="0">
                        <a:lnSpc>
                          <a:spcPct val="100000"/>
                        </a:lnSpc>
                        <a:spcBef>
                          <a:spcPts val="0"/>
                        </a:spcBef>
                        <a:spcAft>
                          <a:spcPts val="0"/>
                        </a:spcAft>
                        <a:buClr>
                          <a:srgbClr val="2E2C22"/>
                        </a:buClr>
                        <a:buSzPts val="4000"/>
                        <a:buFont typeface="Arial"/>
                        <a:buNone/>
                      </a:pPr>
                      <a:r>
                        <a:rPr lang="fr-FR" sz="4000" b="1" u="none" strike="noStrike" cap="none" dirty="0">
                          <a:solidFill>
                            <a:srgbClr val="2E2C22"/>
                          </a:solidFill>
                          <a:latin typeface="Gill Sans MT" panose="020B0502020104020203" pitchFamily="34" charset="77"/>
                          <a:ea typeface="Gill Sans"/>
                          <a:cs typeface="Gill Sans"/>
                          <a:sym typeface="Gill Sans"/>
                        </a:rPr>
                        <a:t>Une norme n'est plus acceptée.</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30175" marR="0" lvl="0" indent="0" algn="l" rtl="0">
                        <a:lnSpc>
                          <a:spcPct val="100000"/>
                        </a:lnSpc>
                        <a:spcBef>
                          <a:spcPts val="0"/>
                        </a:spcBef>
                        <a:spcAft>
                          <a:spcPts val="0"/>
                        </a:spcAft>
                        <a:buClr>
                          <a:srgbClr val="2E2C22"/>
                        </a:buClr>
                        <a:buSzPts val="4000"/>
                        <a:buFont typeface="Arial"/>
                        <a:buNone/>
                      </a:pPr>
                      <a:r>
                        <a:rPr lang="fr-FR" sz="4000" u="none" strike="noStrike" cap="none" dirty="0">
                          <a:solidFill>
                            <a:srgbClr val="2E2C22"/>
                          </a:solidFill>
                          <a:latin typeface="Gill Sans MT" panose="020B0502020104020203" pitchFamily="34" charset="77"/>
                          <a:ea typeface="Gill Sans"/>
                          <a:cs typeface="Gill Sans"/>
                          <a:sym typeface="Gill Sans"/>
                        </a:rPr>
                        <a:t>Pourcentage de personnes de cette communauté qui déclarent que la plupart des personnes qui sont importantes pour elles approuveraient le fait de retarder le mariage de leurs jeunes filles.</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701675"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Indicateur de résultat intermédiaire pour le programme dans le plan de suivi. </a:t>
                      </a:r>
                    </a:p>
                    <a:p>
                      <a:pPr marL="701675"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Enquêtes avant et en cours de programme</a:t>
                      </a:r>
                    </a:p>
                    <a:p>
                      <a:pPr marL="701675" marR="0" lvl="0" indent="-571500"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Entretiens à la sortie des activités du programme.</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75"/>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Indicateurs qualitatifs</a:t>
            </a:r>
            <a:endParaRPr sz="8000" dirty="0">
              <a:latin typeface="Gill Sans MT" panose="020B0502020104020203" pitchFamily="34" charset="77"/>
            </a:endParaRPr>
          </a:p>
        </p:txBody>
      </p:sp>
      <p:sp>
        <p:nvSpPr>
          <p:cNvPr id="426" name="Google Shape;426;p475"/>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EXEMPLE D'INDICATEUR</a:t>
            </a:r>
          </a:p>
        </p:txBody>
      </p:sp>
      <p:graphicFrame>
        <p:nvGraphicFramePr>
          <p:cNvPr id="427" name="Google Shape;427;p475"/>
          <p:cNvGraphicFramePr/>
          <p:nvPr>
            <p:extLst>
              <p:ext uri="{D42A27DB-BD31-4B8C-83A1-F6EECF244321}">
                <p14:modId xmlns:p14="http://schemas.microsoft.com/office/powerpoint/2010/main" val="2019453719"/>
              </p:ext>
            </p:extLst>
          </p:nvPr>
        </p:nvGraphicFramePr>
        <p:xfrm>
          <a:off x="1498332" y="3910446"/>
          <a:ext cx="20656950" cy="7581900"/>
        </p:xfrm>
        <a:graphic>
          <a:graphicData uri="http://schemas.openxmlformats.org/drawingml/2006/table">
            <a:tbl>
              <a:tblPr>
                <a:noFill/>
                <a:tableStyleId>{0FA4CE82-B960-4AB7-B5D3-AF739FB73ECC}</a:tableStyleId>
              </a:tblPr>
              <a:tblGrid>
                <a:gridCol w="5816875">
                  <a:extLst>
                    <a:ext uri="{9D8B030D-6E8A-4147-A177-3AD203B41FA5}">
                      <a16:colId xmlns:a16="http://schemas.microsoft.com/office/drawing/2014/main" val="20000"/>
                    </a:ext>
                  </a:extLst>
                </a:gridCol>
                <a:gridCol w="7256875">
                  <a:extLst>
                    <a:ext uri="{9D8B030D-6E8A-4147-A177-3AD203B41FA5}">
                      <a16:colId xmlns:a16="http://schemas.microsoft.com/office/drawing/2014/main" val="20001"/>
                    </a:ext>
                  </a:extLst>
                </a:gridCol>
                <a:gridCol w="7583200">
                  <a:extLst>
                    <a:ext uri="{9D8B030D-6E8A-4147-A177-3AD203B41FA5}">
                      <a16:colId xmlns:a16="http://schemas.microsoft.com/office/drawing/2014/main" val="20002"/>
                    </a:ext>
                  </a:extLst>
                </a:gridCol>
              </a:tblGrid>
              <a:tr h="2266950">
                <a:tc>
                  <a:txBody>
                    <a:bodyPr/>
                    <a:lstStyle/>
                    <a:p>
                      <a:pPr marL="0" marR="0" lvl="0" indent="0" algn="ctr" rtl="0">
                        <a:lnSpc>
                          <a:spcPct val="100000"/>
                        </a:lnSpc>
                        <a:spcBef>
                          <a:spcPts val="0"/>
                        </a:spcBef>
                        <a:spcAft>
                          <a:spcPts val="0"/>
                        </a:spcAft>
                        <a:buClr>
                          <a:srgbClr val="FBFCFF"/>
                        </a:buClr>
                        <a:buSzPts val="4800"/>
                        <a:buFont typeface="Gill Sans"/>
                        <a:buNone/>
                      </a:pPr>
                      <a:r>
                        <a:rPr lang="fr-FR" sz="4000" b="1" u="none" strike="noStrike" cap="none" dirty="0">
                          <a:solidFill>
                            <a:srgbClr val="FBFCFF"/>
                          </a:solidFill>
                          <a:latin typeface="Gill Sans MT" panose="020B0502020104020203" pitchFamily="34" charset="77"/>
                          <a:ea typeface="Gill Sans"/>
                          <a:cs typeface="Gill Sans"/>
                          <a:sym typeface="Gill Sans"/>
                        </a:rPr>
                        <a:t>EXEMPLE DE SIGNE DE CHANGEMENT DE NORME</a:t>
                      </a:r>
                      <a:endParaRPr sz="4000" b="1" u="none" strike="noStrike" cap="none" dirty="0">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BFCFF"/>
                        </a:buClr>
                        <a:buSzPts val="4800"/>
                        <a:buFont typeface="Gill Sans"/>
                        <a:buNone/>
                      </a:pPr>
                      <a:r>
                        <a:rPr lang="en-US" sz="4000" b="1" u="none" strike="noStrike" cap="none" dirty="0">
                          <a:solidFill>
                            <a:srgbClr val="FBFCFF"/>
                          </a:solidFill>
                          <a:latin typeface="Gill Sans MT" panose="020B0502020104020203" pitchFamily="34" charset="77"/>
                          <a:ea typeface="Gill Sans"/>
                          <a:cs typeface="Gill Sans"/>
                          <a:sym typeface="Gill Sans"/>
                        </a:rPr>
                        <a:t>EXEMPLE D'INDICATEUR</a:t>
                      </a: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BFCFF"/>
                        </a:buClr>
                        <a:buSzPts val="4800"/>
                        <a:buFont typeface="Gill Sans"/>
                        <a:buNone/>
                      </a:pPr>
                      <a:r>
                        <a:rPr lang="fr-FR" sz="4000" b="1" u="none" strike="noStrike" cap="none" dirty="0">
                          <a:solidFill>
                            <a:srgbClr val="FBFCFF"/>
                          </a:solidFill>
                          <a:latin typeface="Gill Sans MT" panose="020B0502020104020203" pitchFamily="34" charset="77"/>
                          <a:ea typeface="Gill Sans"/>
                          <a:cs typeface="Gill Sans"/>
                          <a:sym typeface="Gill Sans"/>
                        </a:rPr>
                        <a:t>EXEMPLES DE MÉTHODES DE COLLECTE D'INFORMATIONS </a:t>
                      </a:r>
                      <a:endParaRPr sz="4000" b="1" u="none" strike="noStrike" cap="none" dirty="0">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686300">
                <a:tc>
                  <a:txBody>
                    <a:bodyPr/>
                    <a:lstStyle/>
                    <a:p>
                      <a:pPr marL="74612" marR="0" lvl="0" indent="0" algn="l" rtl="0">
                        <a:lnSpc>
                          <a:spcPct val="100000"/>
                        </a:lnSpc>
                        <a:spcBef>
                          <a:spcPts val="0"/>
                        </a:spcBef>
                        <a:spcAft>
                          <a:spcPts val="0"/>
                        </a:spcAft>
                        <a:buClr>
                          <a:srgbClr val="2E2C22"/>
                        </a:buClr>
                        <a:buSzPts val="4000"/>
                        <a:buFont typeface="Arial"/>
                        <a:buNone/>
                      </a:pPr>
                      <a:r>
                        <a:rPr lang="fr-FR" sz="4000" b="1" u="none" strike="noStrike" cap="none" dirty="0">
                          <a:solidFill>
                            <a:srgbClr val="2E2C22"/>
                          </a:solidFill>
                          <a:latin typeface="Gill Sans MT" panose="020B0502020104020203" pitchFamily="34" charset="77"/>
                          <a:ea typeface="Gill Sans"/>
                          <a:cs typeface="Gill Sans"/>
                          <a:sym typeface="Gill Sans"/>
                        </a:rPr>
                        <a:t>Une norme n'est plus acceptée.</a:t>
                      </a:r>
                      <a:endParaRPr lang="fr-FR" sz="4000"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30175" marR="0" lvl="0" indent="0" algn="l" rtl="0">
                        <a:lnSpc>
                          <a:spcPct val="100000"/>
                        </a:lnSpc>
                        <a:spcBef>
                          <a:spcPts val="0"/>
                        </a:spcBef>
                        <a:spcAft>
                          <a:spcPts val="0"/>
                        </a:spcAft>
                        <a:buClr>
                          <a:srgbClr val="2E2C22"/>
                        </a:buClr>
                        <a:buSzPts val="4000"/>
                        <a:buFont typeface="Arial"/>
                        <a:buNone/>
                      </a:pPr>
                      <a:r>
                        <a:rPr lang="fr-FR" sz="4000" u="none" strike="noStrike" cap="none" dirty="0">
                          <a:solidFill>
                            <a:srgbClr val="2E2C22"/>
                          </a:solidFill>
                          <a:latin typeface="Gill Sans MT" panose="020B0502020104020203" pitchFamily="34" charset="77"/>
                          <a:ea typeface="Gill Sans"/>
                          <a:cs typeface="Gill Sans"/>
                          <a:sym typeface="Gill Sans"/>
                        </a:rPr>
                        <a:t>La norme sociale de [désapprobation du mariage précoce] évolue dans le sens souhaité. </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647700" marR="0" lvl="0" indent="-458788"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Entretiens programmatiques.</a:t>
                      </a:r>
                    </a:p>
                    <a:p>
                      <a:pPr marL="647700" marR="0" lvl="0" indent="-458788"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Observation des activités.</a:t>
                      </a:r>
                    </a:p>
                    <a:p>
                      <a:pPr marL="647700" marR="0" lvl="0" indent="-458788" algn="l" rtl="0">
                        <a:lnSpc>
                          <a:spcPct val="100000"/>
                        </a:lnSpc>
                        <a:spcBef>
                          <a:spcPts val="0"/>
                        </a:spcBef>
                        <a:spcAft>
                          <a:spcPts val="0"/>
                        </a:spcAft>
                        <a:buClr>
                          <a:srgbClr val="2E2C22"/>
                        </a:buClr>
                        <a:buSzPts val="4000"/>
                        <a:buFont typeface="Arial"/>
                        <a:buChar char="•"/>
                      </a:pPr>
                      <a:r>
                        <a:rPr lang="fr-FR" sz="4000" u="none" strike="noStrike" cap="none" dirty="0">
                          <a:solidFill>
                            <a:srgbClr val="2E2C22"/>
                          </a:solidFill>
                          <a:latin typeface="Gill Sans MT" panose="020B0502020104020203" pitchFamily="34" charset="77"/>
                          <a:ea typeface="Gill Sans"/>
                          <a:cs typeface="Gill Sans"/>
                          <a:sym typeface="Gill Sans"/>
                        </a:rPr>
                        <a:t>Anecdotes et impressions du personnel.</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76"/>
          <p:cNvSpPr txBox="1">
            <a:spLocks noGrp="1"/>
          </p:cNvSpPr>
          <p:nvPr>
            <p:ph type="body" idx="1"/>
          </p:nvPr>
        </p:nvSpPr>
        <p:spPr>
          <a:xfrm>
            <a:off x="1920766" y="177031"/>
            <a:ext cx="19488989" cy="252022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ct val="100000"/>
              <a:buNone/>
            </a:pPr>
            <a:r>
              <a:rPr lang="fr-FR" dirty="0">
                <a:latin typeface="Gill Sans MT" panose="020B0502020104020203" pitchFamily="34" charset="77"/>
              </a:rPr>
              <a:t>Suivi de la diffusion dans les programmes de changement de normes</a:t>
            </a:r>
            <a:endParaRPr dirty="0">
              <a:latin typeface="Gill Sans MT" panose="020B0502020104020203" pitchFamily="34" charset="77"/>
            </a:endParaRPr>
          </a:p>
        </p:txBody>
      </p:sp>
      <p:sp>
        <p:nvSpPr>
          <p:cNvPr id="433" name="Google Shape;433;p476"/>
          <p:cNvSpPr txBox="1">
            <a:spLocks noGrp="1"/>
          </p:cNvSpPr>
          <p:nvPr>
            <p:ph type="body" idx="2"/>
          </p:nvPr>
        </p:nvSpPr>
        <p:spPr>
          <a:xfrm>
            <a:off x="1920766" y="5438027"/>
            <a:ext cx="19488989" cy="6996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4400"/>
              <a:buNone/>
            </a:pPr>
            <a:r>
              <a:rPr lang="fr-FR" dirty="0">
                <a:latin typeface="Gill Sans MT" panose="020B0502020104020203" pitchFamily="34" charset="77"/>
              </a:rPr>
              <a:t>Les interventions de changement de normes peuvent avoir des stratégies de diffusion planifiées, et la diffusion se produit également en dehors des résultats du projet, de manière imprévisible, en particulier pour le changement social. </a:t>
            </a:r>
          </a:p>
          <a:p>
            <a:pPr marL="0" lvl="0" indent="0" algn="l" rtl="0">
              <a:lnSpc>
                <a:spcPct val="100000"/>
              </a:lnSpc>
              <a:spcBef>
                <a:spcPts val="0"/>
              </a:spcBef>
              <a:spcAft>
                <a:spcPts val="0"/>
              </a:spcAft>
              <a:buClr>
                <a:srgbClr val="000000"/>
              </a:buClr>
              <a:buSzPts val="4400"/>
              <a:buNone/>
            </a:pPr>
            <a:endParaRPr lang="fr-FR" dirty="0">
              <a:latin typeface="Gill Sans MT" panose="020B0502020104020203" pitchFamily="34" charset="77"/>
            </a:endParaRPr>
          </a:p>
          <a:p>
            <a:pPr marL="0" lvl="0" indent="0" algn="l" rtl="0">
              <a:lnSpc>
                <a:spcPct val="100000"/>
              </a:lnSpc>
              <a:spcBef>
                <a:spcPts val="0"/>
              </a:spcBef>
              <a:spcAft>
                <a:spcPts val="0"/>
              </a:spcAft>
              <a:buClr>
                <a:srgbClr val="000000"/>
              </a:buClr>
              <a:buSzPts val="4400"/>
              <a:buNone/>
            </a:pPr>
            <a:r>
              <a:rPr lang="fr-FR" dirty="0">
                <a:latin typeface="Gill Sans MT" panose="020B0502020104020203" pitchFamily="34" charset="77"/>
              </a:rPr>
              <a:t>Par conséquent, la diffusion du changement de normes est complexe et difficile à suivre par le biais du suivi de routine du programme. </a:t>
            </a:r>
          </a:p>
          <a:p>
            <a:pPr marL="0" lvl="0" indent="0" algn="l" rtl="0">
              <a:lnSpc>
                <a:spcPct val="100000"/>
              </a:lnSpc>
              <a:spcBef>
                <a:spcPts val="0"/>
              </a:spcBef>
              <a:spcAft>
                <a:spcPts val="0"/>
              </a:spcAft>
              <a:buClr>
                <a:srgbClr val="000000"/>
              </a:buClr>
              <a:buSzPts val="4400"/>
              <a:buNone/>
            </a:pPr>
            <a:endParaRPr lang="fr-FR" dirty="0">
              <a:latin typeface="Gill Sans MT" panose="020B0502020104020203" pitchFamily="34" charset="77"/>
            </a:endParaRPr>
          </a:p>
          <a:p>
            <a:pPr marL="0" lvl="0" indent="0" algn="l" rtl="0">
              <a:lnSpc>
                <a:spcPct val="100000"/>
              </a:lnSpc>
              <a:spcBef>
                <a:spcPts val="0"/>
              </a:spcBef>
              <a:spcAft>
                <a:spcPts val="0"/>
              </a:spcAft>
              <a:buClr>
                <a:srgbClr val="000000"/>
              </a:buClr>
              <a:buSzPts val="4400"/>
              <a:buNone/>
            </a:pPr>
            <a:r>
              <a:rPr lang="fr-FR" dirty="0">
                <a:latin typeface="Gill Sans MT" panose="020B0502020104020203" pitchFamily="34" charset="77"/>
              </a:rPr>
              <a:t>Les programmes dont la stratégie de diffusion est organisée peuvent suivre la manière dont ils s'attendent à ce que ces changements se déroulent, ce qui peut aider les équipes à comprendre l'évolution des normes au fil du temps lorsqu'elle est combinée à une recherche d'évaluation.</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77"/>
          <p:cNvSpPr txBox="1">
            <a:spLocks noGrp="1"/>
          </p:cNvSpPr>
          <p:nvPr>
            <p:ph type="body" idx="1"/>
          </p:nvPr>
        </p:nvSpPr>
        <p:spPr>
          <a:xfrm>
            <a:off x="1853860" y="309616"/>
            <a:ext cx="19488989" cy="2224946"/>
          </a:xfrm>
          <a:prstGeom prst="rect">
            <a:avLst/>
          </a:prstGeom>
          <a:noFill/>
          <a:ln>
            <a:noFill/>
          </a:ln>
        </p:spPr>
        <p:txBody>
          <a:bodyPr spcFirstLastPara="1" wrap="square" lIns="91425" tIns="45700" rIns="91425" bIns="45700" anchor="t" anchorCtr="0">
            <a:noAutofit/>
          </a:bodyPr>
          <a:lstStyle/>
          <a:p>
            <a:pPr marL="0" lvl="0" indent="0">
              <a:spcBef>
                <a:spcPts val="2000"/>
              </a:spcBef>
              <a:buClr>
                <a:srgbClr val="000000"/>
              </a:buClr>
              <a:buSzPts val="4000"/>
            </a:pPr>
            <a:r>
              <a:rPr lang="fr-FR" dirty="0"/>
              <a:t>Développer ou ajuster votre plan de suivi pour saisir les changements de normes</a:t>
            </a:r>
          </a:p>
        </p:txBody>
      </p:sp>
      <p:sp>
        <p:nvSpPr>
          <p:cNvPr id="439" name="Google Shape;439;p477"/>
          <p:cNvSpPr txBox="1">
            <a:spLocks noGrp="1"/>
          </p:cNvSpPr>
          <p:nvPr>
            <p:ph type="body" idx="2"/>
          </p:nvPr>
        </p:nvSpPr>
        <p:spPr>
          <a:xfrm>
            <a:off x="2143791" y="4877816"/>
            <a:ext cx="19488989" cy="6996946"/>
          </a:xfrm>
          <a:prstGeom prst="rect">
            <a:avLst/>
          </a:prstGeom>
          <a:noFill/>
          <a:ln>
            <a:noFill/>
          </a:ln>
        </p:spPr>
        <p:txBody>
          <a:bodyPr spcFirstLastPara="1" wrap="square" lIns="91425" tIns="45700" rIns="91425" bIns="45700" anchor="t" anchorCtr="0">
            <a:noAutofit/>
          </a:bodyPr>
          <a:lstStyle/>
          <a:p>
            <a:pPr marL="742950" lvl="0" indent="-742950" algn="l">
              <a:lnSpc>
                <a:spcPct val="100000"/>
              </a:lnSpc>
              <a:spcBef>
                <a:spcPts val="600"/>
              </a:spcBef>
              <a:buClr>
                <a:srgbClr val="000000"/>
              </a:buClr>
              <a:buSzPts val="4000"/>
              <a:buFont typeface="Gill Sans"/>
              <a:buAutoNum type="arabicPeriod"/>
            </a:pPr>
            <a:r>
              <a:rPr lang="fr-FR" dirty="0"/>
              <a:t>Évaluez comment vous saisissez actuellement les changements de normes, si tant est que ce soit le cas. </a:t>
            </a:r>
          </a:p>
          <a:p>
            <a:pPr marL="742950" lvl="0" indent="-742950" algn="l">
              <a:lnSpc>
                <a:spcPct val="100000"/>
              </a:lnSpc>
              <a:spcBef>
                <a:spcPts val="600"/>
              </a:spcBef>
              <a:buClr>
                <a:srgbClr val="000000"/>
              </a:buClr>
              <a:buSzPts val="4000"/>
              <a:buFont typeface="Gill Sans"/>
              <a:buAutoNum type="arabicPeriod"/>
            </a:pPr>
            <a:r>
              <a:rPr lang="fr-FR" dirty="0"/>
              <a:t>Considérez où vous en êtes dans la mise en œuvre de votre programme (conception, mi-mise en œuvre, presque terminé) et ce qu'il est possible d'ajuster et d'apprendre. </a:t>
            </a:r>
          </a:p>
          <a:p>
            <a:pPr marL="742950" lvl="0" indent="-742950" algn="l">
              <a:lnSpc>
                <a:spcPct val="100000"/>
              </a:lnSpc>
              <a:spcBef>
                <a:spcPts val="600"/>
              </a:spcBef>
              <a:buClr>
                <a:srgbClr val="000000"/>
              </a:buClr>
              <a:buSzPts val="4000"/>
              <a:buFont typeface="Gill Sans"/>
              <a:buAutoNum type="arabicPeriod"/>
            </a:pPr>
            <a:r>
              <a:rPr lang="fr-FR" dirty="0"/>
              <a:t>Développez des indicateurs qui reflètent le modèle logique/théorie du changement de votre programme existant afin d'aider à saisir les changements de normes. </a:t>
            </a:r>
          </a:p>
          <a:p>
            <a:pPr marL="742950" lvl="0" indent="-742950" algn="l">
              <a:lnSpc>
                <a:spcPct val="100000"/>
              </a:lnSpc>
              <a:spcBef>
                <a:spcPts val="600"/>
              </a:spcBef>
              <a:buClr>
                <a:srgbClr val="000000"/>
              </a:buClr>
              <a:buSzPts val="4000"/>
              <a:buFont typeface="Gill Sans"/>
              <a:buAutoNum type="arabicPeriod"/>
            </a:pPr>
            <a:r>
              <a:rPr lang="fr-FR" dirty="0"/>
              <a:t>Intégrez les indicateurs dans le plan MEL de votre programme. Réfléchissez au type d'indicateur et à l'évolution des normes que vous souhaitez suivre. </a:t>
            </a:r>
          </a:p>
          <a:p>
            <a:pPr marL="742950" lvl="0" indent="-742950" algn="l">
              <a:lnSpc>
                <a:spcPct val="100000"/>
              </a:lnSpc>
              <a:spcBef>
                <a:spcPts val="600"/>
              </a:spcBef>
              <a:buClr>
                <a:srgbClr val="000000"/>
              </a:buClr>
              <a:buSzPts val="4000"/>
              <a:buFont typeface="Gill Sans"/>
              <a:buAutoNum type="arabicPeriod"/>
            </a:pPr>
            <a:r>
              <a:rPr lang="fr-FR" dirty="0"/>
              <a:t>Réfléchissez aux meilleures méthodes de collecte d'informations sur chaque indicateur pour votre programme et élaborez un plan.</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132"/>
        <p:cNvGrpSpPr/>
        <p:nvPr/>
      </p:nvGrpSpPr>
      <p:grpSpPr>
        <a:xfrm>
          <a:off x="0" y="0"/>
          <a:ext cx="0" cy="0"/>
          <a:chOff x="0" y="0"/>
          <a:chExt cx="0" cy="0"/>
        </a:xfrm>
      </p:grpSpPr>
      <p:sp>
        <p:nvSpPr>
          <p:cNvPr id="134" name="Google Shape;134;p3"/>
          <p:cNvSpPr txBox="1"/>
          <p:nvPr/>
        </p:nvSpPr>
        <p:spPr>
          <a:xfrm>
            <a:off x="1551320" y="473280"/>
            <a:ext cx="18854256" cy="14033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10000"/>
              <a:buFont typeface="Arial"/>
              <a:buNone/>
            </a:pPr>
            <a:r>
              <a:rPr lang="fr-FR" sz="10000" b="1" i="0" u="none" strike="noStrike" cap="none" dirty="0">
                <a:solidFill>
                  <a:srgbClr val="2E2C22"/>
                </a:solidFill>
                <a:latin typeface="Gill Sans MT" panose="020B0502020104020203" pitchFamily="34" charset="77"/>
                <a:ea typeface="Gill Sans"/>
                <a:cs typeface="Gill Sans"/>
                <a:sym typeface="Gill Sans"/>
              </a:rPr>
              <a:t>Evolution des normes sociales dans le cadre du CSC </a:t>
            </a:r>
            <a:endParaRPr dirty="0">
              <a:latin typeface="Gill Sans MT" panose="020B0502020104020203" pitchFamily="34" charset="77"/>
            </a:endParaRPr>
          </a:p>
        </p:txBody>
      </p:sp>
      <p:sp>
        <p:nvSpPr>
          <p:cNvPr id="138" name="Google Shape;138;p3"/>
          <p:cNvSpPr txBox="1"/>
          <p:nvPr/>
        </p:nvSpPr>
        <p:spPr>
          <a:xfrm>
            <a:off x="3387498"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endParaRPr dirty="0"/>
          </a:p>
        </p:txBody>
      </p:sp>
      <p:sp>
        <p:nvSpPr>
          <p:cNvPr id="139" name="Google Shape;139;p3"/>
          <p:cNvSpPr txBox="1"/>
          <p:nvPr/>
        </p:nvSpPr>
        <p:spPr>
          <a:xfrm>
            <a:off x="7301772"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endParaRPr dirty="0"/>
          </a:p>
        </p:txBody>
      </p:sp>
      <p:pic>
        <p:nvPicPr>
          <p:cNvPr id="3" name="Image 2">
            <a:extLst>
              <a:ext uri="{FF2B5EF4-FFF2-40B4-BE49-F238E27FC236}">
                <a16:creationId xmlns:a16="http://schemas.microsoft.com/office/drawing/2014/main" id="{AA392B5C-6C82-3B87-2833-91DDF57066B4}"/>
              </a:ext>
            </a:extLst>
          </p:cNvPr>
          <p:cNvPicPr>
            <a:picLocks noChangeAspect="1"/>
          </p:cNvPicPr>
          <p:nvPr/>
        </p:nvPicPr>
        <p:blipFill>
          <a:blip r:embed="rId3"/>
          <a:stretch>
            <a:fillRect/>
          </a:stretch>
        </p:blipFill>
        <p:spPr>
          <a:xfrm>
            <a:off x="844781" y="3880625"/>
            <a:ext cx="22694438" cy="9095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E7E9A1"/>
        </a:solidFill>
        <a:effectLst/>
      </p:bgPr>
    </p:bg>
    <p:spTree>
      <p:nvGrpSpPr>
        <p:cNvPr id="1" name="Shape 443"/>
        <p:cNvGrpSpPr/>
        <p:nvPr/>
      </p:nvGrpSpPr>
      <p:grpSpPr>
        <a:xfrm>
          <a:off x="0" y="0"/>
          <a:ext cx="0" cy="0"/>
          <a:chOff x="0" y="0"/>
          <a:chExt cx="0" cy="0"/>
        </a:xfrm>
      </p:grpSpPr>
      <p:graphicFrame>
        <p:nvGraphicFramePr>
          <p:cNvPr id="444" name="Google Shape;444;p21"/>
          <p:cNvGraphicFramePr/>
          <p:nvPr>
            <p:extLst>
              <p:ext uri="{D42A27DB-BD31-4B8C-83A1-F6EECF244321}">
                <p14:modId xmlns:p14="http://schemas.microsoft.com/office/powerpoint/2010/main" val="2188548076"/>
              </p:ext>
            </p:extLst>
          </p:nvPr>
        </p:nvGraphicFramePr>
        <p:xfrm>
          <a:off x="0" y="1"/>
          <a:ext cx="24383999" cy="17858927"/>
        </p:xfrm>
        <a:graphic>
          <a:graphicData uri="http://schemas.openxmlformats.org/drawingml/2006/table">
            <a:tbl>
              <a:tblPr firstRow="1" bandRow="1">
                <a:noFill/>
                <a:tableStyleId>{72928845-139A-4231-9E85-0FA7047CDCFF}</a:tableStyleId>
              </a:tblPr>
              <a:tblGrid>
                <a:gridCol w="3972910">
                  <a:extLst>
                    <a:ext uri="{9D8B030D-6E8A-4147-A177-3AD203B41FA5}">
                      <a16:colId xmlns:a16="http://schemas.microsoft.com/office/drawing/2014/main" val="20000"/>
                    </a:ext>
                  </a:extLst>
                </a:gridCol>
                <a:gridCol w="3142265">
                  <a:extLst>
                    <a:ext uri="{9D8B030D-6E8A-4147-A177-3AD203B41FA5}">
                      <a16:colId xmlns:a16="http://schemas.microsoft.com/office/drawing/2014/main" val="20001"/>
                    </a:ext>
                  </a:extLst>
                </a:gridCol>
                <a:gridCol w="3400425">
                  <a:extLst>
                    <a:ext uri="{9D8B030D-6E8A-4147-A177-3AD203B41FA5}">
                      <a16:colId xmlns:a16="http://schemas.microsoft.com/office/drawing/2014/main" val="20002"/>
                    </a:ext>
                  </a:extLst>
                </a:gridCol>
                <a:gridCol w="3343275">
                  <a:extLst>
                    <a:ext uri="{9D8B030D-6E8A-4147-A177-3AD203B41FA5}">
                      <a16:colId xmlns:a16="http://schemas.microsoft.com/office/drawing/2014/main" val="20003"/>
                    </a:ext>
                  </a:extLst>
                </a:gridCol>
                <a:gridCol w="3371849">
                  <a:extLst>
                    <a:ext uri="{9D8B030D-6E8A-4147-A177-3AD203B41FA5}">
                      <a16:colId xmlns:a16="http://schemas.microsoft.com/office/drawing/2014/main" val="20004"/>
                    </a:ext>
                  </a:extLst>
                </a:gridCol>
                <a:gridCol w="3600450">
                  <a:extLst>
                    <a:ext uri="{9D8B030D-6E8A-4147-A177-3AD203B41FA5}">
                      <a16:colId xmlns:a16="http://schemas.microsoft.com/office/drawing/2014/main" val="20005"/>
                    </a:ext>
                  </a:extLst>
                </a:gridCol>
                <a:gridCol w="3552825">
                  <a:extLst>
                    <a:ext uri="{9D8B030D-6E8A-4147-A177-3AD203B41FA5}">
                      <a16:colId xmlns:a16="http://schemas.microsoft.com/office/drawing/2014/main" val="20006"/>
                    </a:ext>
                  </a:extLst>
                </a:gridCol>
              </a:tblGrid>
              <a:tr h="2195695">
                <a:tc gridSpan="7">
                  <a:txBody>
                    <a:bodyPr/>
                    <a:lstStyle/>
                    <a:p>
                      <a:pPr marL="0" marR="0" lvl="0" indent="0" algn="ctr" rtl="0">
                        <a:lnSpc>
                          <a:spcPct val="100000"/>
                        </a:lnSpc>
                        <a:spcBef>
                          <a:spcPts val="0"/>
                        </a:spcBef>
                        <a:spcAft>
                          <a:spcPts val="0"/>
                        </a:spcAft>
                        <a:buClr>
                          <a:schemeClr val="lt1"/>
                        </a:buClr>
                        <a:buSzPts val="3200"/>
                        <a:buFont typeface="Gill Sans"/>
                        <a:buNone/>
                      </a:pPr>
                      <a:r>
                        <a:rPr lang="fr-FR" sz="4400" b="0" i="0" u="none" strike="noStrike" cap="none" dirty="0">
                          <a:latin typeface="Gill Sans MT" panose="020B0502020104020203" pitchFamily="34" charset="77"/>
                          <a:ea typeface="Gill Sans"/>
                          <a:cs typeface="Gill Sans"/>
                          <a:sym typeface="Gill Sans"/>
                        </a:rPr>
                        <a:t>Matrice pour guider les réunions trimestrielles de réflexion sur l'apprentissage avec le personnel de Growing Up Great (Bien grandir) ! </a:t>
                      </a:r>
                    </a:p>
                    <a:p>
                      <a:pPr marL="0" marR="0" lvl="0" indent="0" algn="ctr" rtl="0">
                        <a:lnSpc>
                          <a:spcPct val="100000"/>
                        </a:lnSpc>
                        <a:spcBef>
                          <a:spcPts val="0"/>
                        </a:spcBef>
                        <a:spcAft>
                          <a:spcPts val="0"/>
                        </a:spcAft>
                        <a:buClr>
                          <a:schemeClr val="lt1"/>
                        </a:buClr>
                        <a:buSzPts val="3200"/>
                        <a:buFont typeface="Gill Sans"/>
                        <a:buNone/>
                      </a:pPr>
                      <a:r>
                        <a:rPr lang="fr-FR" sz="4400" b="0" i="0" u="none" strike="noStrike" cap="none" dirty="0">
                          <a:latin typeface="Gill Sans MT" panose="020B0502020104020203" pitchFamily="34" charset="77"/>
                          <a:ea typeface="Gill Sans"/>
                          <a:cs typeface="Gill Sans"/>
                          <a:sym typeface="Gill Sans"/>
                        </a:rPr>
                        <a:t>(Adaptée de Mercy Corps et Save the Children- RDC)</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68575" marR="68575" marT="0" marB="0" anchor="ctr">
                    <a:lnB w="9525" cap="flat" cmpd="sng">
                      <a:solidFill>
                        <a:srgbClr val="000000">
                          <a:alpha val="0"/>
                        </a:srgbClr>
                      </a:solidFill>
                      <a:prstDash val="solid"/>
                      <a:round/>
                      <a:headEnd type="none" w="sm" len="sm"/>
                      <a:tailEnd type="none" w="sm" len="sm"/>
                    </a:lnB>
                    <a:solidFill>
                      <a:srgbClr val="CBB30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387476">
                <a:tc>
                  <a:txBody>
                    <a:bodyPr/>
                    <a:lstStyle/>
                    <a:p>
                      <a:pPr marL="0" marR="0" lvl="0" indent="0" algn="l" rtl="0">
                        <a:lnSpc>
                          <a:spcPct val="100000"/>
                        </a:lnSpc>
                        <a:spcBef>
                          <a:spcPts val="0"/>
                        </a:spcBef>
                        <a:spcAft>
                          <a:spcPts val="0"/>
                        </a:spcAft>
                        <a:buClr>
                          <a:srgbClr val="2E2C22"/>
                        </a:buClr>
                        <a:buSzPts val="2400"/>
                        <a:buFont typeface="Gill Sans"/>
                        <a:buNone/>
                      </a:pPr>
                      <a:r>
                        <a:rPr lang="fr-FR" sz="3200" b="0" i="0" u="none" strike="noStrike" cap="none" noProof="0" dirty="0">
                          <a:solidFill>
                            <a:srgbClr val="2E2C22"/>
                          </a:solidFill>
                          <a:latin typeface="Gill Sans MT" panose="020B0502020104020203" pitchFamily="34" charset="77"/>
                          <a:ea typeface="Gill Sans"/>
                          <a:cs typeface="Gill Sans"/>
                          <a:sym typeface="Gill Sans"/>
                        </a:rPr>
                        <a:t> </a:t>
                      </a:r>
                    </a:p>
                    <a:p>
                      <a:pPr marL="0" marR="0" lvl="0" indent="0" algn="l" rtl="0">
                        <a:lnSpc>
                          <a:spcPct val="100000"/>
                        </a:lnSpc>
                        <a:spcBef>
                          <a:spcPts val="0"/>
                        </a:spcBef>
                        <a:spcAft>
                          <a:spcPts val="0"/>
                        </a:spcAft>
                        <a:buClr>
                          <a:srgbClr val="2E2C22"/>
                        </a:buClr>
                        <a:buSzPts val="2800"/>
                        <a:buFont typeface="Gill Sans"/>
                        <a:buNone/>
                      </a:pPr>
                      <a:r>
                        <a:rPr lang="fr-FR" sz="3200" b="0" i="0" u="none" strike="noStrike" cap="none" noProof="0" dirty="0">
                          <a:solidFill>
                            <a:srgbClr val="2E2C22"/>
                          </a:solidFill>
                          <a:latin typeface="Gill Sans MT" panose="020B0502020104020203" pitchFamily="34" charset="77"/>
                          <a:ea typeface="Gill Sans"/>
                          <a:cs typeface="Gill Sans"/>
                          <a:sym typeface="Gill Sans"/>
                        </a:rPr>
                        <a:t>Composantes du projet Bien grandir!</a:t>
                      </a:r>
                      <a:endParaRPr lang="fr-FR" sz="3200" u="none" strike="noStrike" cap="none" noProof="0" dirty="0">
                        <a:solidFill>
                          <a:srgbClr val="2E2C22"/>
                        </a:solidFill>
                        <a:latin typeface="Gill Sans MT" panose="020B0502020104020203" pitchFamily="34" charset="77"/>
                      </a:endParaRPr>
                    </a:p>
                    <a:p>
                      <a:pPr marL="0" marR="0" lvl="0" indent="0" algn="l" rtl="0">
                        <a:lnSpc>
                          <a:spcPct val="100000"/>
                        </a:lnSpc>
                        <a:spcBef>
                          <a:spcPts val="0"/>
                        </a:spcBef>
                        <a:spcAft>
                          <a:spcPts val="0"/>
                        </a:spcAft>
                        <a:buClr>
                          <a:schemeClr val="lt1"/>
                        </a:buClr>
                        <a:buSzPts val="2800"/>
                        <a:buFont typeface="Gill Sans"/>
                        <a:buNone/>
                      </a:pPr>
                      <a:endParaRPr lang="fr-FR" sz="3200" b="0" i="0" u="none" strike="noStrike" cap="none" noProof="0" dirty="0">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Qu'est-ce qui marche ?</a:t>
                      </a:r>
                    </a:p>
                    <a:p>
                      <a:pPr marL="0" marR="0" lvl="0" indent="0" algn="l" rtl="0">
                        <a:lnSpc>
                          <a:spcPct val="100000"/>
                        </a:lnSpc>
                        <a:spcBef>
                          <a:spcPts val="0"/>
                        </a:spcBef>
                        <a:spcAft>
                          <a:spcPts val="0"/>
                        </a:spcAft>
                        <a:buClr>
                          <a:srgbClr val="2E2C22"/>
                        </a:buClr>
                        <a:buSzPts val="2400"/>
                        <a:buFont typeface="Arial"/>
                        <a:buNone/>
                      </a:pPr>
                      <a:r>
                        <a:rPr lang="fr-FR" sz="3200" b="0" i="0" u="none" strike="noStrike" cap="none" dirty="0">
                          <a:solidFill>
                            <a:srgbClr val="2E2C22"/>
                          </a:solidFill>
                          <a:latin typeface="Gill Sans MT" panose="020B0502020104020203" pitchFamily="34" charset="77"/>
                          <a:ea typeface="Gill Sans"/>
                          <a:cs typeface="Gill Sans"/>
                          <a:sym typeface="Gill Sans"/>
                        </a:rPr>
                        <a:t>  (réussites)</a:t>
                      </a:r>
                    </a:p>
                    <a:p>
                      <a:pPr marL="342900" marR="0" lvl="0" indent="-342900" algn="l" rtl="0">
                        <a:lnSpc>
                          <a:spcPct val="100000"/>
                        </a:lnSpc>
                        <a:spcBef>
                          <a:spcPts val="0"/>
                        </a:spcBef>
                        <a:spcAft>
                          <a:spcPts val="0"/>
                        </a:spcAft>
                        <a:buClr>
                          <a:srgbClr val="2E2C22"/>
                        </a:buClr>
                        <a:buSzPts val="2400"/>
                        <a:buFont typeface="Arial"/>
                        <a:buChar char="•"/>
                      </a:pPr>
                      <a:endParaRPr lang="fr-F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Qu'est-ce qui ne marche pas (défis)</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Comment notre travail affecte-t-il les personnes et les parties prenantes, les choses, les systèmes et les pratiques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Quels signes de changement social avez-vous observés au cours des trois derniers mois ?  </a:t>
                      </a:r>
                    </a:p>
                    <a:p>
                      <a:pPr marL="342900" marR="0" lvl="0" indent="-342900" algn="l" rtl="0">
                        <a:lnSpc>
                          <a:spcPct val="100000"/>
                        </a:lnSpc>
                        <a:spcBef>
                          <a:spcPts val="0"/>
                        </a:spcBef>
                        <a:spcAft>
                          <a:spcPts val="0"/>
                        </a:spcAft>
                        <a:buClr>
                          <a:srgbClr val="2E2C22"/>
                        </a:buClr>
                        <a:buSzPts val="2400"/>
                        <a:buFont typeface="Arial"/>
                        <a:buChar char="•"/>
                      </a:pPr>
                      <a:endParaRPr lang="fr-F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Lesquels soutiennent/ne soutiennent pas les objectifs du projet ?</a:t>
                      </a:r>
                      <a:endParaRPr sz="3200" u="none" strike="noStrike" cap="none" dirty="0">
                        <a:solidFill>
                          <a:srgbClr val="2E2C22"/>
                        </a:solidFill>
                        <a:latin typeface="Gill Sans MT" panose="020B0502020104020203" pitchFamily="34" charset="77"/>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Comment les agents de première ligne ont-ils réagi à ces changements ?  </a:t>
                      </a:r>
                    </a:p>
                    <a:p>
                      <a:pPr marL="342900" marR="0" lvl="0" indent="-342900" algn="l" rtl="0">
                        <a:lnSpc>
                          <a:spcPct val="100000"/>
                        </a:lnSpc>
                        <a:spcBef>
                          <a:spcPts val="0"/>
                        </a:spcBef>
                        <a:spcAft>
                          <a:spcPts val="0"/>
                        </a:spcAft>
                        <a:buClr>
                          <a:srgbClr val="2E2C22"/>
                        </a:buClr>
                        <a:buSzPts val="2400"/>
                        <a:buFont typeface="Arial"/>
                        <a:buChar char="•"/>
                      </a:pPr>
                      <a:endParaRPr lang="fr-F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Comment le personnel a-t-il réagi ?</a:t>
                      </a: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Si cela ne marche pas bien : Pouvez-vous imaginer faire l'activité d'une manière complètement différente ?  </a:t>
                      </a:r>
                    </a:p>
                    <a:p>
                      <a:pPr marL="342900" marR="0" lvl="0" indent="-342900" algn="l" rtl="0">
                        <a:lnSpc>
                          <a:spcPct val="100000"/>
                        </a:lnSpc>
                        <a:spcBef>
                          <a:spcPts val="0"/>
                        </a:spcBef>
                        <a:spcAft>
                          <a:spcPts val="0"/>
                        </a:spcAft>
                        <a:buClr>
                          <a:srgbClr val="2E2C22"/>
                        </a:buClr>
                        <a:buSzPts val="2400"/>
                        <a:buFont typeface="Arial"/>
                        <a:buChar char="•"/>
                      </a:pPr>
                      <a:endParaRPr lang="fr-F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Quelle pourrait en être la valeur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dirty="0">
                          <a:solidFill>
                            <a:srgbClr val="2E2C22"/>
                          </a:solidFill>
                          <a:latin typeface="Gill Sans MT" panose="020B0502020104020203" pitchFamily="34" charset="77"/>
                          <a:ea typeface="Gill Sans"/>
                          <a:cs typeface="Gill Sans"/>
                          <a:sym typeface="Gill Sans"/>
                        </a:rPr>
                        <a:t>Changements proposés et prochaines étapes</a:t>
                      </a:r>
                      <a:r>
                        <a:rPr lang="en-US" sz="3200" b="0" i="0" u="none" strike="noStrike" cap="none" dirty="0">
                          <a:solidFill>
                            <a:srgbClr val="2E2C22"/>
                          </a:solidFill>
                          <a:latin typeface="Gill Sans MT" panose="020B0502020104020203" pitchFamily="34" charset="77"/>
                          <a:ea typeface="Gill Sans"/>
                          <a:cs typeface="Gill Sans"/>
                          <a:sym typeface="Gill Sans"/>
                        </a:rPr>
                        <a:t>.</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extLst>
                  <a:ext uri="{0D108BD9-81ED-4DB2-BD59-A6C34878D82A}">
                    <a16:rowId xmlns:a16="http://schemas.microsoft.com/office/drawing/2014/main" val="10001"/>
                  </a:ext>
                </a:extLst>
              </a:tr>
              <a:tr h="3726028">
                <a:tc>
                  <a:txBody>
                    <a:bodyPr/>
                    <a:lstStyle/>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noProof="0" dirty="0">
                          <a:solidFill>
                            <a:srgbClr val="2E2C22"/>
                          </a:solidFill>
                          <a:latin typeface="Gill Sans MT" panose="020B0502020104020203" pitchFamily="34" charset="77"/>
                          <a:ea typeface="Gill Sans"/>
                          <a:cs typeface="Gill Sans"/>
                          <a:sym typeface="Gill Sans"/>
                        </a:rPr>
                        <a:t>Session de discussion vidéo avec les parents</a:t>
                      </a: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fr-FR" sz="3200" b="0" i="0" u="none" strike="noStrike" cap="none" dirty="0">
                          <a:solidFill>
                            <a:srgbClr val="2E2C22"/>
                          </a:solidFill>
                          <a:latin typeface="Gill Sans MT" panose="020B0502020104020203" pitchFamily="34" charset="77"/>
                          <a:ea typeface="Gill Sans"/>
                          <a:cs typeface="Gill Sans"/>
                          <a:sym typeface="Gill Sans"/>
                        </a:rPr>
                        <a:t>Faible participation, surtout des pères.</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fr-FR" sz="3200" b="0" i="0" u="none" strike="noStrike" cap="none" dirty="0">
                          <a:solidFill>
                            <a:srgbClr val="2E2C22"/>
                          </a:solidFill>
                          <a:latin typeface="Gill Sans MT" panose="020B0502020104020203" pitchFamily="34" charset="77"/>
                          <a:ea typeface="Gill Sans"/>
                          <a:cs typeface="Gill Sans"/>
                          <a:sym typeface="Gill Sans"/>
                        </a:rPr>
                        <a:t>Stratégie clé pour atteindre les parents et modéliser des foyers équitables du point de vue du genre</a:t>
                      </a:r>
                      <a:r>
                        <a:rPr lang="en-US" sz="3200" b="0" i="0" u="none" strike="noStrike" cap="none" dirty="0">
                          <a:solidFill>
                            <a:srgbClr val="2E2C22"/>
                          </a:solidFill>
                          <a:latin typeface="Gill Sans MT" panose="020B0502020104020203" pitchFamily="34" charset="77"/>
                          <a:ea typeface="Gill Sans"/>
                          <a:cs typeface="Gill Sans"/>
                          <a:sym typeface="Gill Sans"/>
                        </a:rPr>
                        <a:t>.</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r>
                        <a:rPr lang="fr-FR" sz="3200" b="0" i="0" u="none" strike="noStrike" cap="none" dirty="0">
                          <a:solidFill>
                            <a:srgbClr val="2E2C22"/>
                          </a:solidFill>
                          <a:latin typeface="Gill Sans MT" panose="020B0502020104020203" pitchFamily="34" charset="77"/>
                          <a:ea typeface="Gill Sans"/>
                          <a:cs typeface="Gill Sans"/>
                          <a:sym typeface="Gill Sans"/>
                        </a:rPr>
                        <a:t>Aucun changement n'a été observé au cours du dernier trimestre.</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r>
                        <a:rPr lang="fr-FR" sz="3200" b="0" i="0" u="none" strike="noStrike" cap="none" dirty="0">
                          <a:solidFill>
                            <a:srgbClr val="2E2C22"/>
                          </a:solidFill>
                          <a:latin typeface="Gill Sans MT" panose="020B0502020104020203" pitchFamily="34" charset="77"/>
                          <a:ea typeface="Gill Sans"/>
                          <a:cs typeface="Gill Sans"/>
                          <a:sym typeface="Gill Sans"/>
                        </a:rPr>
                        <a:t>Il n'y a rien à signaler.</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fr-FR" sz="3200" b="0" i="0" u="none" strike="noStrike" cap="none" dirty="0">
                          <a:solidFill>
                            <a:srgbClr val="2E2C22"/>
                          </a:solidFill>
                          <a:latin typeface="Gill Sans MT" panose="020B0502020104020203" pitchFamily="34" charset="77"/>
                          <a:ea typeface="Gill Sans"/>
                          <a:cs typeface="Gill Sans"/>
                          <a:sym typeface="Gill Sans"/>
                        </a:rPr>
                        <a:t>Fusionner avec la journée du jeu communautaire pour voir si la participation est meilleure.</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fr-FR" sz="3200" b="0" i="0" u="none" strike="noStrike" cap="none" dirty="0">
                          <a:solidFill>
                            <a:srgbClr val="2E2C22"/>
                          </a:solidFill>
                          <a:latin typeface="Gill Sans MT" panose="020B0502020104020203" pitchFamily="34" charset="77"/>
                          <a:ea typeface="Gill Sans"/>
                          <a:cs typeface="Gill Sans"/>
                          <a:sym typeface="Gill Sans"/>
                        </a:rPr>
                        <a:t>Test d'ajout de vidéos à la communauté quotidienne le jour du match.</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843651">
                <a:tc>
                  <a:txBody>
                    <a:bodyPr/>
                    <a:lstStyle/>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noProof="0" dirty="0">
                          <a:solidFill>
                            <a:srgbClr val="2E2C22"/>
                          </a:solidFill>
                          <a:latin typeface="Gill Sans MT" panose="020B0502020104020203" pitchFamily="34" charset="77"/>
                          <a:ea typeface="Gill Sans"/>
                          <a:cs typeface="Gill Sans"/>
                          <a:sym typeface="Gill Sans"/>
                        </a:rPr>
                        <a:t>Clubs VYA </a:t>
                      </a: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extLst>
                  <a:ext uri="{0D108BD9-81ED-4DB2-BD59-A6C34878D82A}">
                    <a16:rowId xmlns:a16="http://schemas.microsoft.com/office/drawing/2014/main" val="10003"/>
                  </a:ext>
                </a:extLst>
              </a:tr>
              <a:tr h="1288459">
                <a:tc>
                  <a:txBody>
                    <a:bodyPr/>
                    <a:lstStyle/>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noProof="0" dirty="0">
                          <a:solidFill>
                            <a:srgbClr val="2E2C22"/>
                          </a:solidFill>
                          <a:latin typeface="Gill Sans MT" panose="020B0502020104020203" pitchFamily="34" charset="77"/>
                          <a:ea typeface="Gill Sans"/>
                          <a:cs typeface="Gill Sans"/>
                          <a:sym typeface="Gill Sans"/>
                        </a:rPr>
                        <a:t>Responsables de club </a:t>
                      </a: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2129159">
                <a:tc>
                  <a:txBody>
                    <a:bodyPr/>
                    <a:lstStyle/>
                    <a:p>
                      <a:pPr marL="342900" marR="0" lvl="0" indent="-342900" algn="l" rtl="0">
                        <a:lnSpc>
                          <a:spcPct val="100000"/>
                        </a:lnSpc>
                        <a:spcBef>
                          <a:spcPts val="0"/>
                        </a:spcBef>
                        <a:spcAft>
                          <a:spcPts val="0"/>
                        </a:spcAft>
                        <a:buClr>
                          <a:srgbClr val="2E2C22"/>
                        </a:buClr>
                        <a:buSzPts val="2400"/>
                        <a:buFont typeface="Arial"/>
                        <a:buChar char="•"/>
                      </a:pPr>
                      <a:r>
                        <a:rPr lang="fr-FR" sz="3200" b="0" i="0" u="none" strike="noStrike" cap="none" noProof="0" dirty="0">
                          <a:solidFill>
                            <a:srgbClr val="2E2C22"/>
                          </a:solidFill>
                          <a:latin typeface="Gill Sans MT" panose="020B0502020104020203" pitchFamily="34" charset="77"/>
                          <a:ea typeface="Gill Sans"/>
                          <a:cs typeface="Gill Sans"/>
                          <a:sym typeface="Gill Sans"/>
                        </a:rPr>
                        <a:t>Intégration de du projet Bien grandir ! dans les cours par les enseignants</a:t>
                      </a: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extLst>
                  <a:ext uri="{0D108BD9-81ED-4DB2-BD59-A6C34878D82A}">
                    <a16:rowId xmlns:a16="http://schemas.microsoft.com/office/drawing/2014/main" val="10005"/>
                  </a:ext>
                </a:extLst>
              </a:tr>
              <a:tr h="1288459">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…et plus</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448"/>
        <p:cNvGrpSpPr/>
        <p:nvPr/>
      </p:nvGrpSpPr>
      <p:grpSpPr>
        <a:xfrm>
          <a:off x="0" y="0"/>
          <a:ext cx="0" cy="0"/>
          <a:chOff x="0" y="0"/>
          <a:chExt cx="0" cy="0"/>
        </a:xfrm>
      </p:grpSpPr>
      <p:sp>
        <p:nvSpPr>
          <p:cNvPr id="449" name="Google Shape;449;p22"/>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None/>
            </a:pPr>
            <a:endParaRPr sz="2300" b="0" i="0" u="none" strike="noStrike" cap="none" dirty="0">
              <a:solidFill>
                <a:srgbClr val="A6A7AC"/>
              </a:solidFill>
              <a:latin typeface="PT Sans"/>
              <a:ea typeface="PT Sans"/>
              <a:cs typeface="PT Sans"/>
              <a:sym typeface="PT Sans"/>
            </a:endParaRPr>
          </a:p>
        </p:txBody>
      </p:sp>
      <p:pic>
        <p:nvPicPr>
          <p:cNvPr id="450" name="Google Shape;450;p22"/>
          <p:cNvPicPr preferRelativeResize="0"/>
          <p:nvPr/>
        </p:nvPicPr>
        <p:blipFill rotWithShape="1">
          <a:blip r:embed="rId3">
            <a:alphaModFix/>
          </a:blip>
          <a:srcRect l="31664" r="1658"/>
          <a:stretch/>
        </p:blipFill>
        <p:spPr>
          <a:xfrm>
            <a:off x="1380894" y="2227264"/>
            <a:ext cx="9263064" cy="9261476"/>
          </a:xfrm>
          <a:prstGeom prst="ellipse">
            <a:avLst/>
          </a:prstGeom>
          <a:noFill/>
          <a:ln>
            <a:noFill/>
          </a:ln>
        </p:spPr>
      </p:pic>
      <p:sp>
        <p:nvSpPr>
          <p:cNvPr id="451" name="Google Shape;451;p22"/>
          <p:cNvSpPr txBox="1"/>
          <p:nvPr/>
        </p:nvSpPr>
        <p:spPr>
          <a:xfrm>
            <a:off x="193431" y="13144453"/>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Jonathan Torgovnik/Getty Images/Images of Empowerment</a:t>
            </a:r>
            <a:endParaRPr dirty="0">
              <a:latin typeface="Gill Sans MT" panose="020B0502020104020203" pitchFamily="34" charset="77"/>
            </a:endParaRPr>
          </a:p>
        </p:txBody>
      </p:sp>
      <p:sp>
        <p:nvSpPr>
          <p:cNvPr id="452" name="Google Shape;452;p22"/>
          <p:cNvSpPr txBox="1">
            <a:spLocks noGrp="1"/>
          </p:cNvSpPr>
          <p:nvPr>
            <p:ph type="title"/>
          </p:nvPr>
        </p:nvSpPr>
        <p:spPr>
          <a:xfrm>
            <a:off x="11658430" y="2675564"/>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solidFill>
                  <a:srgbClr val="FBFCFF"/>
                </a:solidFill>
                <a:latin typeface="Gill Sans MT" panose="020B0502020104020203" pitchFamily="34" charset="77"/>
              </a:rPr>
              <a:t>Utiliser des programmes d'apprentissage</a:t>
            </a:r>
            <a:endParaRPr dirty="0">
              <a:latin typeface="Gill Sans MT" panose="020B0502020104020203" pitchFamily="34" charset="77"/>
            </a:endParaRPr>
          </a:p>
        </p:txBody>
      </p:sp>
      <p:sp>
        <p:nvSpPr>
          <p:cNvPr id="453" name="Google Shape;453;p22"/>
          <p:cNvSpPr txBox="1"/>
          <p:nvPr/>
        </p:nvSpPr>
        <p:spPr>
          <a:xfrm>
            <a:off x="11262889" y="7682976"/>
            <a:ext cx="11985661" cy="33574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BFCFF"/>
              </a:buClr>
              <a:buSzPts val="4500"/>
              <a:buFont typeface="Gill Sans"/>
              <a:buNone/>
            </a:pPr>
            <a:r>
              <a:rPr lang="fr-FR" sz="4400" b="0" i="0" u="none" strike="noStrike" cap="none" dirty="0">
                <a:solidFill>
                  <a:srgbClr val="FBFCFF"/>
                </a:solidFill>
                <a:latin typeface="Gill Sans MT" panose="020B0502020104020203" pitchFamily="34" charset="77"/>
                <a:ea typeface="Gill Sans"/>
                <a:cs typeface="Gill Sans"/>
                <a:sym typeface="Gill Sans"/>
              </a:rPr>
              <a:t>Les programmes d'apprentissage guident le suivi et les études rapides, qui répondent à des questions sur des problèmes de mise en œuvre spécifiques. </a:t>
            </a:r>
          </a:p>
        </p:txBody>
      </p:sp>
      <p:cxnSp>
        <p:nvCxnSpPr>
          <p:cNvPr id="454" name="Google Shape;454;p22"/>
          <p:cNvCxnSpPr/>
          <p:nvPr/>
        </p:nvCxnSpPr>
        <p:spPr>
          <a:xfrm>
            <a:off x="11337796" y="7249548"/>
            <a:ext cx="9860628" cy="0"/>
          </a:xfrm>
          <a:prstGeom prst="straightConnector1">
            <a:avLst/>
          </a:prstGeom>
          <a:noFill/>
          <a:ln w="139700" cap="flat" cmpd="sng">
            <a:solidFill>
              <a:srgbClr val="FFFFF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458"/>
        <p:cNvGrpSpPr/>
        <p:nvPr/>
      </p:nvGrpSpPr>
      <p:grpSpPr>
        <a:xfrm>
          <a:off x="0" y="0"/>
          <a:ext cx="0" cy="0"/>
          <a:chOff x="0" y="0"/>
          <a:chExt cx="0" cy="0"/>
        </a:xfrm>
      </p:grpSpPr>
      <p:pic>
        <p:nvPicPr>
          <p:cNvPr id="459" name="Google Shape;459;p24"/>
          <p:cNvPicPr preferRelativeResize="0"/>
          <p:nvPr/>
        </p:nvPicPr>
        <p:blipFill rotWithShape="1">
          <a:blip r:embed="rId3">
            <a:alphaModFix/>
          </a:blip>
          <a:srcRect/>
          <a:stretch/>
        </p:blipFill>
        <p:spPr>
          <a:xfrm>
            <a:off x="9808890" y="1375892"/>
            <a:ext cx="14046593" cy="11385785"/>
          </a:xfrm>
          <a:prstGeom prst="rect">
            <a:avLst/>
          </a:prstGeom>
          <a:noFill/>
          <a:ln w="76200" cap="flat" cmpd="sng">
            <a:solidFill>
              <a:srgbClr val="CBB303"/>
            </a:solidFill>
            <a:prstDash val="solid"/>
            <a:round/>
            <a:headEnd type="none" w="sm" len="sm"/>
            <a:tailEnd type="none" w="sm" len="sm"/>
          </a:ln>
        </p:spPr>
      </p:pic>
      <p:sp>
        <p:nvSpPr>
          <p:cNvPr id="460" name="Google Shape;460;p24"/>
          <p:cNvSpPr txBox="1"/>
          <p:nvPr/>
        </p:nvSpPr>
        <p:spPr>
          <a:xfrm>
            <a:off x="8961112" y="12761677"/>
            <a:ext cx="8227628" cy="384721"/>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chemeClr val="dk2"/>
              </a:buClr>
              <a:buSzPts val="2800"/>
              <a:buFont typeface="Gill Sans"/>
              <a:buNone/>
            </a:pPr>
            <a:r>
              <a:rPr lang="en-US" sz="2000" b="0" i="0" u="none" strike="noStrike" cap="none" dirty="0">
                <a:solidFill>
                  <a:srgbClr val="FBFCFF"/>
                </a:solidFill>
                <a:latin typeface="Gill Sans"/>
                <a:ea typeface="Gill Sans"/>
                <a:cs typeface="Gill Sans"/>
                <a:sym typeface="Gill Sans"/>
              </a:rPr>
              <a:t>Visual by Kat Haugh, from the USAID Learning Lab </a:t>
            </a:r>
            <a:endParaRPr sz="2000" b="0" i="0" u="none" strike="noStrike" cap="none" dirty="0">
              <a:solidFill>
                <a:srgbClr val="FBFCFF"/>
              </a:solidFill>
              <a:latin typeface="Gill Sans"/>
              <a:ea typeface="Gill Sans"/>
              <a:cs typeface="Gill Sans"/>
              <a:sym typeface="Gill Sans"/>
            </a:endParaRPr>
          </a:p>
        </p:txBody>
      </p:sp>
      <p:sp>
        <p:nvSpPr>
          <p:cNvPr id="461" name="Google Shape;461;p24"/>
          <p:cNvSpPr txBox="1"/>
          <p:nvPr/>
        </p:nvSpPr>
        <p:spPr>
          <a:xfrm>
            <a:off x="401996" y="2447326"/>
            <a:ext cx="8983005" cy="6724918"/>
          </a:xfrm>
          <a:prstGeom prst="rect">
            <a:avLst/>
          </a:prstGeom>
          <a:noFill/>
          <a:ln>
            <a:noFill/>
          </a:ln>
        </p:spPr>
        <p:txBody>
          <a:bodyPr spcFirstLastPara="1" wrap="square" lIns="38100" tIns="38100" rIns="38100" bIns="38100" anchor="ctr" anchorCtr="0">
            <a:spAutoFit/>
          </a:bodyPr>
          <a:lstStyle/>
          <a:p>
            <a:pPr marL="0" marR="0" lvl="0" indent="0" algn="l" rtl="0">
              <a:lnSpc>
                <a:spcPct val="90000"/>
              </a:lnSpc>
              <a:spcBef>
                <a:spcPts val="0"/>
              </a:spcBef>
              <a:spcAft>
                <a:spcPts val="0"/>
              </a:spcAft>
              <a:buClr>
                <a:schemeClr val="accent1"/>
              </a:buClr>
              <a:buSzPts val="11500"/>
              <a:buFont typeface="Gill Sans"/>
              <a:buNone/>
            </a:pPr>
            <a:r>
              <a:rPr lang="en-US" sz="9600" b="1" i="0" u="none" strike="noStrike" cap="none" dirty="0">
                <a:solidFill>
                  <a:srgbClr val="2E2C22"/>
                </a:solidFill>
                <a:latin typeface="Gill Sans MT" panose="020B0502020104020203" pitchFamily="34" charset="77"/>
                <a:ea typeface="Gill Sans"/>
                <a:cs typeface="Gill Sans"/>
                <a:sym typeface="Gill Sans"/>
              </a:rPr>
              <a:t>Qu'est-ce qu'un programme d'apprentissage ?</a:t>
            </a:r>
            <a:endParaRPr sz="9600" b="1" i="0" u="none" strike="noStrike" cap="none" dirty="0">
              <a:solidFill>
                <a:srgbClr val="CBB303"/>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465"/>
        <p:cNvGrpSpPr/>
        <p:nvPr/>
      </p:nvGrpSpPr>
      <p:grpSpPr>
        <a:xfrm>
          <a:off x="0" y="0"/>
          <a:ext cx="0" cy="0"/>
          <a:chOff x="0" y="0"/>
          <a:chExt cx="0" cy="0"/>
        </a:xfrm>
      </p:grpSpPr>
      <p:sp>
        <p:nvSpPr>
          <p:cNvPr id="466" name="Google Shape;466;p23"/>
          <p:cNvSpPr txBox="1">
            <a:spLocks noGrp="1"/>
          </p:cNvSpPr>
          <p:nvPr>
            <p:ph type="body" idx="1"/>
          </p:nvPr>
        </p:nvSpPr>
        <p:spPr>
          <a:xfrm>
            <a:off x="2143790" y="1414465"/>
            <a:ext cx="19830385" cy="339001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15257"/>
              </a:buClr>
              <a:buSzPts val="4000"/>
              <a:buNone/>
            </a:pPr>
            <a:r>
              <a:rPr lang="fr-FR" dirty="0">
                <a:latin typeface="Gill Sans MT" panose="020B0502020104020203" pitchFamily="34" charset="77"/>
              </a:rPr>
              <a:t>Test de stratégie par le biais des programmes d'apprentissage</a:t>
            </a:r>
          </a:p>
        </p:txBody>
      </p:sp>
      <p:sp>
        <p:nvSpPr>
          <p:cNvPr id="467" name="Google Shape;467;p23"/>
          <p:cNvSpPr txBox="1">
            <a:spLocks noGrp="1"/>
          </p:cNvSpPr>
          <p:nvPr>
            <p:ph type="body" idx="2"/>
          </p:nvPr>
        </p:nvSpPr>
        <p:spPr>
          <a:xfrm>
            <a:off x="2143791" y="4804475"/>
            <a:ext cx="19488989" cy="6996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fr-FR" dirty="0">
                <a:latin typeface="Gill Sans MT" panose="020B0502020104020203" pitchFamily="34" charset="77"/>
              </a:rPr>
              <a:t>Les programmes d'apprentissage peuvent aider à guider l'apprentissage sur une série de questions de mise en œuvre et d'ajustements nécessaires : </a:t>
            </a:r>
            <a:endParaRPr sz="4000" dirty="0">
              <a:latin typeface="Gill Sans MT" panose="020B0502020104020203" pitchFamily="34" charset="77"/>
            </a:endParaRPr>
          </a:p>
          <a:p>
            <a:pPr marL="571500" lvl="0" indent="-571500" algn="l" rtl="0">
              <a:lnSpc>
                <a:spcPct val="100000"/>
              </a:lnSpc>
              <a:spcBef>
                <a:spcPts val="1000"/>
              </a:spcBef>
              <a:spcAft>
                <a:spcPts val="0"/>
              </a:spcAft>
              <a:buClr>
                <a:srgbClr val="000000"/>
              </a:buClr>
              <a:buSzPts val="4000"/>
              <a:buFont typeface="Arial"/>
              <a:buChar char="•"/>
            </a:pPr>
            <a:r>
              <a:rPr lang="fr-FR" dirty="0">
                <a:latin typeface="Gill Sans MT" panose="020B0502020104020203" pitchFamily="34" charset="77"/>
              </a:rPr>
              <a:t>La mise en œuvre de stratégies existantes ou nouvelles.</a:t>
            </a:r>
          </a:p>
          <a:p>
            <a:pPr marL="571500" lvl="0" indent="-571500" algn="l" rtl="0">
              <a:lnSpc>
                <a:spcPct val="100000"/>
              </a:lnSpc>
              <a:spcBef>
                <a:spcPts val="1000"/>
              </a:spcBef>
              <a:spcAft>
                <a:spcPts val="0"/>
              </a:spcAft>
              <a:buClr>
                <a:srgbClr val="000000"/>
              </a:buClr>
              <a:buSzPts val="4000"/>
              <a:buFont typeface="Arial"/>
              <a:buChar char="•"/>
            </a:pPr>
            <a:r>
              <a:rPr lang="fr-FR" dirty="0">
                <a:latin typeface="Gill Sans MT" panose="020B0502020104020203" pitchFamily="34" charset="77"/>
              </a:rPr>
              <a:t>La facilité de mise en œuvre des stratégies.</a:t>
            </a:r>
          </a:p>
          <a:p>
            <a:pPr marL="571500" lvl="0" indent="-571500" algn="l" rtl="0">
              <a:lnSpc>
                <a:spcPct val="100000"/>
              </a:lnSpc>
              <a:spcBef>
                <a:spcPts val="1000"/>
              </a:spcBef>
              <a:spcAft>
                <a:spcPts val="0"/>
              </a:spcAft>
              <a:buClr>
                <a:srgbClr val="000000"/>
              </a:buClr>
              <a:buSzPts val="4000"/>
              <a:buFont typeface="Arial"/>
              <a:buChar char="•"/>
            </a:pPr>
            <a:r>
              <a:rPr lang="fr-FR" dirty="0">
                <a:latin typeface="Gill Sans MT" panose="020B0502020104020203" pitchFamily="34" charset="77"/>
              </a:rPr>
              <a:t>Comment les bénéficiaires apprécient (ou non) la stratégie des interventions de changement des normes.</a:t>
            </a:r>
          </a:p>
          <a:p>
            <a:pPr marL="571500" lvl="0" indent="-571500" algn="l" rtl="0">
              <a:lnSpc>
                <a:spcPct val="100000"/>
              </a:lnSpc>
              <a:spcBef>
                <a:spcPts val="1000"/>
              </a:spcBef>
              <a:spcAft>
                <a:spcPts val="0"/>
              </a:spcAft>
              <a:buClr>
                <a:srgbClr val="000000"/>
              </a:buClr>
              <a:buSzPts val="4000"/>
              <a:buFont typeface="Arial"/>
              <a:buChar char="•"/>
            </a:pPr>
            <a:r>
              <a:rPr lang="fr-FR" dirty="0">
                <a:latin typeface="Gill Sans MT" panose="020B0502020104020203" pitchFamily="34" charset="77"/>
              </a:rPr>
              <a:t>Si les activités conduisent aux changements sociaux, de comportement, structurels ou autres changements.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478"/>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9904F"/>
              </a:buClr>
              <a:buSzPts val="8800"/>
              <a:buFont typeface="Gill Sans"/>
              <a:buNone/>
            </a:pPr>
            <a:r>
              <a:rPr lang="en-US" b="1" dirty="0">
                <a:latin typeface="Gill Sans MT" panose="020B0502020104020203" pitchFamily="34" charset="77"/>
              </a:rPr>
              <a:t>Programmes d’app</a:t>
            </a:r>
            <a:r>
              <a:rPr lang="en-US" b="1" dirty="0"/>
              <a:t>rentissage</a:t>
            </a:r>
            <a:endParaRPr b="1" dirty="0">
              <a:latin typeface="Gill Sans MT" panose="020B0502020104020203" pitchFamily="34" charset="77"/>
            </a:endParaRPr>
          </a:p>
        </p:txBody>
      </p:sp>
      <p:sp>
        <p:nvSpPr>
          <p:cNvPr id="474" name="Google Shape;474;p478"/>
          <p:cNvSpPr txBox="1">
            <a:spLocks noGrp="1"/>
          </p:cNvSpPr>
          <p:nvPr>
            <p:ph type="body" idx="1"/>
          </p:nvPr>
        </p:nvSpPr>
        <p:spPr>
          <a:xfrm>
            <a:off x="9719429" y="4463648"/>
            <a:ext cx="11610595" cy="6919912"/>
          </a:xfrm>
          <a:prstGeom prst="rect">
            <a:avLst/>
          </a:prstGeom>
          <a:noFill/>
          <a:ln>
            <a:noFill/>
          </a:ln>
        </p:spPr>
        <p:txBody>
          <a:bodyPr spcFirstLastPara="1" wrap="square" lIns="91425" tIns="45700" rIns="91425" bIns="45700" anchor="t" anchorCtr="0">
            <a:normAutofit fontScale="92500" lnSpcReduction="10000"/>
          </a:bodyPr>
          <a:lstStyle/>
          <a:p>
            <a:pPr marL="742950" lvl="0" indent="-742950" algn="l">
              <a:lnSpc>
                <a:spcPct val="100000"/>
              </a:lnSpc>
              <a:buClr>
                <a:srgbClr val="000000"/>
              </a:buClr>
              <a:buFont typeface="Gill Sans"/>
              <a:buAutoNum type="arabicPeriod"/>
            </a:pPr>
            <a:r>
              <a:rPr lang="fr-FR" dirty="0"/>
              <a:t>Avez-vous déjà utilisé des programmes d'apprentissage pour concentrer les efforts de collecte d'informations tout en suivant la mise en œuvre du projet et le changement social ? Quels ont été les avantages et les défis ?</a:t>
            </a:r>
          </a:p>
          <a:p>
            <a:pPr marL="742950" lvl="0" indent="-742950" algn="l">
              <a:lnSpc>
                <a:spcPct val="100000"/>
              </a:lnSpc>
              <a:buClr>
                <a:srgbClr val="000000"/>
              </a:buClr>
              <a:buFont typeface="Gill Sans"/>
              <a:buAutoNum type="arabicPeriod"/>
            </a:pPr>
            <a:endParaRPr lang="fr-FR" dirty="0"/>
          </a:p>
          <a:p>
            <a:pPr marL="742950" lvl="0" indent="-742950" algn="l">
              <a:lnSpc>
                <a:spcPct val="100000"/>
              </a:lnSpc>
              <a:buClr>
                <a:srgbClr val="000000"/>
              </a:buClr>
              <a:buFont typeface="Gill Sans"/>
              <a:buAutoNum type="arabicPeriod"/>
            </a:pPr>
            <a:r>
              <a:rPr lang="fr-FR" dirty="0"/>
              <a:t>Étant donné la nature intangible du changement social (c'est-à-dire que le changement social n'est pas facilement quantifiable), quels types de suivi et d'études rapides ont été ou pourraient être réalisés ? Et par qui ? Quels pourraient être les défis ?</a:t>
            </a:r>
            <a:endParaRPr lang="en-US" dirty="0"/>
          </a:p>
        </p:txBody>
      </p:sp>
      <p:sp>
        <p:nvSpPr>
          <p:cNvPr id="475" name="Google Shape;475;p478"/>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A7B83"/>
              </a:buClr>
              <a:buSzPts val="3600"/>
              <a:buFont typeface="Gill Sans"/>
              <a:buNone/>
            </a:pPr>
            <a:r>
              <a:rPr lang="en-US" dirty="0">
                <a:latin typeface="Gill Sans MT" panose="020B0502020104020203" pitchFamily="34" charset="77"/>
              </a:rPr>
              <a:t>DISCUSSION DE GROUPE</a:t>
            </a:r>
            <a:endParaRPr dirty="0">
              <a:latin typeface="Gill Sans MT" panose="020B0502020104020203" pitchFamily="34" charset="77"/>
            </a:endParaRPr>
          </a:p>
        </p:txBody>
      </p:sp>
      <p:sp>
        <p:nvSpPr>
          <p:cNvPr id="479" name="Google Shape;479;p478"/>
          <p:cNvSpPr txBox="1"/>
          <p:nvPr/>
        </p:nvSpPr>
        <p:spPr>
          <a:xfrm>
            <a:off x="193431" y="13267545"/>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a:solidFill>
                  <a:srgbClr val="FFFFFF"/>
                </a:solidFill>
                <a:latin typeface="Gill Sans MT" panose="020B0502020104020203" pitchFamily="34" charset="77"/>
                <a:ea typeface="Gill Sans"/>
                <a:cs typeface="Gill Sans"/>
                <a:sym typeface="Gill Sans"/>
              </a:rPr>
              <a:t>Oliver Rossi/Getty Images</a:t>
            </a:r>
            <a:endParaRPr dirty="0">
              <a:latin typeface="Gill Sans MT" panose="020B0502020104020203" pitchFamily="34" charset="77"/>
            </a:endParaRPr>
          </a:p>
        </p:txBody>
      </p:sp>
      <p:pic>
        <p:nvPicPr>
          <p:cNvPr id="9" name="Picture Placeholder 8">
            <a:extLst>
              <a:ext uri="{FF2B5EF4-FFF2-40B4-BE49-F238E27FC236}">
                <a16:creationId xmlns:a16="http://schemas.microsoft.com/office/drawing/2014/main" id="{086F2ED0-C119-DE47-A24D-CACE638E4D22}"/>
              </a:ext>
            </a:extLst>
          </p:cNvPr>
          <p:cNvPicPr>
            <a:picLocks noGrp="1" noChangeAspect="1"/>
          </p:cNvPicPr>
          <p:nvPr>
            <p:ph type="pic" idx="2"/>
          </p:nvPr>
        </p:nvPicPr>
        <p:blipFill>
          <a:blip r:embed="rId3"/>
          <a:srcRect l="16667" r="16667"/>
          <a:stretch/>
        </p:blipFill>
        <p:spPr>
          <a:xfrm>
            <a:off x="2511325" y="3446449"/>
            <a:ext cx="5862918" cy="5862918"/>
          </a:xfrm>
        </p:spPr>
      </p:pic>
      <p:grpSp>
        <p:nvGrpSpPr>
          <p:cNvPr id="476" name="Google Shape;476;p478"/>
          <p:cNvGrpSpPr/>
          <p:nvPr/>
        </p:nvGrpSpPr>
        <p:grpSpPr>
          <a:xfrm>
            <a:off x="1368325" y="1092639"/>
            <a:ext cx="3532094" cy="3532094"/>
            <a:chOff x="1368325" y="1083283"/>
            <a:chExt cx="3532094" cy="3532094"/>
          </a:xfrm>
        </p:grpSpPr>
        <p:sp>
          <p:nvSpPr>
            <p:cNvPr id="477" name="Google Shape;477;p478"/>
            <p:cNvSpPr/>
            <p:nvPr/>
          </p:nvSpPr>
          <p:spPr>
            <a:xfrm>
              <a:off x="1368325" y="1083283"/>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dirty="0">
                <a:solidFill>
                  <a:schemeClr val="lt1"/>
                </a:solidFill>
                <a:latin typeface="Gill Sans"/>
                <a:ea typeface="Gill Sans"/>
                <a:cs typeface="Gill Sans"/>
                <a:sym typeface="Gill Sans"/>
              </a:endParaRPr>
            </a:p>
          </p:txBody>
        </p:sp>
        <p:pic>
          <p:nvPicPr>
            <p:cNvPr id="478" name="Google Shape;478;p478"/>
            <p:cNvPicPr preferRelativeResize="0"/>
            <p:nvPr/>
          </p:nvPicPr>
          <p:blipFill rotWithShape="1">
            <a:blip r:embed="rId4">
              <a:alphaModFix/>
            </a:blip>
            <a:srcRect/>
            <a:stretch/>
          </p:blipFill>
          <p:spPr>
            <a:xfrm>
              <a:off x="1902078" y="1869704"/>
              <a:ext cx="2431692" cy="190063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497"/>
        <p:cNvGrpSpPr/>
        <p:nvPr/>
      </p:nvGrpSpPr>
      <p:grpSpPr>
        <a:xfrm>
          <a:off x="0" y="0"/>
          <a:ext cx="0" cy="0"/>
          <a:chOff x="0" y="0"/>
          <a:chExt cx="0" cy="0"/>
        </a:xfrm>
      </p:grpSpPr>
      <p:pic>
        <p:nvPicPr>
          <p:cNvPr id="499" name="Google Shape;499;p26"/>
          <p:cNvPicPr preferRelativeResize="0"/>
          <p:nvPr/>
        </p:nvPicPr>
        <p:blipFill rotWithShape="1">
          <a:blip r:embed="rId3">
            <a:alphaModFix/>
          </a:blip>
          <a:srcRect l="12494" r="12494"/>
          <a:stretch/>
        </p:blipFill>
        <p:spPr>
          <a:xfrm>
            <a:off x="1380894" y="2227264"/>
            <a:ext cx="9263064" cy="9261476"/>
          </a:xfrm>
          <a:prstGeom prst="ellipse">
            <a:avLst/>
          </a:prstGeom>
          <a:noFill/>
          <a:ln>
            <a:noFill/>
          </a:ln>
        </p:spPr>
      </p:pic>
      <p:sp>
        <p:nvSpPr>
          <p:cNvPr id="500" name="Google Shape;500;p26"/>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Institute for Reproductive Health</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501" name="Google Shape;501;p26"/>
          <p:cNvSpPr txBox="1">
            <a:spLocks noGrp="1"/>
          </p:cNvSpPr>
          <p:nvPr>
            <p:ph type="title"/>
          </p:nvPr>
        </p:nvSpPr>
        <p:spPr>
          <a:xfrm>
            <a:off x="11412986" y="6106084"/>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solidFill>
                  <a:srgbClr val="FFFFFF"/>
                </a:solidFill>
                <a:latin typeface="Gill Sans MT" panose="020B0502020104020203" pitchFamily="34" charset="77"/>
              </a:rPr>
              <a:t>TÉKPONON JIKUAGOU</a:t>
            </a:r>
            <a:endParaRPr dirty="0">
              <a:latin typeface="Gill Sans MT" panose="020B0502020104020203" pitchFamily="34" charset="77"/>
            </a:endParaRPr>
          </a:p>
        </p:txBody>
      </p:sp>
      <p:sp>
        <p:nvSpPr>
          <p:cNvPr id="502" name="Google Shape;502;p26"/>
          <p:cNvSpPr txBox="1">
            <a:spLocks noGrp="1"/>
          </p:cNvSpPr>
          <p:nvPr>
            <p:ph type="body" idx="1"/>
          </p:nvPr>
        </p:nvSpPr>
        <p:spPr>
          <a:xfrm>
            <a:off x="11318835" y="4284072"/>
            <a:ext cx="11684271" cy="5168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FFFEFF"/>
              </a:buClr>
              <a:buSzPts val="2400"/>
              <a:buFont typeface="Gill Sans"/>
              <a:buNone/>
            </a:pPr>
            <a:r>
              <a:rPr lang="fr-FR" sz="3600" dirty="0">
                <a:latin typeface="Gill Sans MT" panose="020B0502020104020203" pitchFamily="34" charset="77"/>
              </a:rPr>
              <a:t>ÉTUDE DE CAS SUR LE PROGRAMME D'APPRENTISSAGE</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06"/>
        <p:cNvGrpSpPr/>
        <p:nvPr/>
      </p:nvGrpSpPr>
      <p:grpSpPr>
        <a:xfrm>
          <a:off x="0" y="0"/>
          <a:ext cx="0" cy="0"/>
          <a:chOff x="0" y="0"/>
          <a:chExt cx="0" cy="0"/>
        </a:xfrm>
      </p:grpSpPr>
      <p:sp>
        <p:nvSpPr>
          <p:cNvPr id="507" name="Google Shape;507;p27"/>
          <p:cNvSpPr txBox="1">
            <a:spLocks noGrp="1"/>
          </p:cNvSpPr>
          <p:nvPr>
            <p:ph type="title"/>
          </p:nvPr>
        </p:nvSpPr>
        <p:spPr>
          <a:xfrm>
            <a:off x="7349280" y="3095450"/>
            <a:ext cx="15981993"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10000"/>
              <a:buFont typeface="Gill Sans"/>
              <a:buNone/>
            </a:pPr>
            <a:r>
              <a:rPr lang="en-US" b="1" dirty="0"/>
              <a:t>Vue d'ensemble du projet</a:t>
            </a:r>
            <a:endParaRPr b="1" dirty="0"/>
          </a:p>
        </p:txBody>
      </p:sp>
      <p:sp>
        <p:nvSpPr>
          <p:cNvPr id="508" name="Google Shape;508;p27"/>
          <p:cNvSpPr txBox="1">
            <a:spLocks noGrp="1"/>
          </p:cNvSpPr>
          <p:nvPr>
            <p:ph type="body" idx="1"/>
          </p:nvPr>
        </p:nvSpPr>
        <p:spPr>
          <a:xfrm>
            <a:off x="7349067" y="4653138"/>
            <a:ext cx="15295034" cy="5967412"/>
          </a:xfrm>
          <a:prstGeom prst="rect">
            <a:avLst/>
          </a:prstGeom>
          <a:noFill/>
          <a:ln>
            <a:noFill/>
          </a:ln>
        </p:spPr>
        <p:txBody>
          <a:bodyPr spcFirstLastPara="1" wrap="square" lIns="91425" tIns="45700" rIns="91425" bIns="45700" anchor="t" anchorCtr="0">
            <a:normAutofit/>
          </a:bodyPr>
          <a:lstStyle/>
          <a:p>
            <a:pPr marL="635000" marR="0" lvl="0" indent="-604838" algn="l" rtl="0">
              <a:lnSpc>
                <a:spcPct val="110000"/>
              </a:lnSpc>
              <a:spcBef>
                <a:spcPts val="0"/>
              </a:spcBef>
              <a:spcAft>
                <a:spcPts val="0"/>
              </a:spcAft>
              <a:buClr>
                <a:srgbClr val="000000"/>
              </a:buClr>
              <a:buSzPts val="4000"/>
              <a:buFont typeface="Arial"/>
              <a:buChar char="•"/>
            </a:pPr>
            <a:r>
              <a:rPr lang="fr-FR" sz="4000" b="1" u="none" strike="noStrike" cap="none" dirty="0"/>
              <a:t>Lieu : </a:t>
            </a:r>
            <a:r>
              <a:rPr lang="fr-FR" sz="4000" u="none" strike="noStrike" cap="none" dirty="0"/>
              <a:t>Bénin. </a:t>
            </a:r>
          </a:p>
          <a:p>
            <a:pPr marL="635000" marR="0" lvl="0" indent="-604838" algn="l" rtl="0">
              <a:lnSpc>
                <a:spcPct val="110000"/>
              </a:lnSpc>
              <a:spcBef>
                <a:spcPts val="0"/>
              </a:spcBef>
              <a:spcAft>
                <a:spcPts val="0"/>
              </a:spcAft>
              <a:buClr>
                <a:srgbClr val="000000"/>
              </a:buClr>
              <a:buSzPts val="4000"/>
              <a:buFont typeface="Arial"/>
              <a:buChar char="•"/>
            </a:pPr>
            <a:r>
              <a:rPr lang="fr-FR" sz="4000" b="1" u="none" strike="noStrike" cap="none" dirty="0"/>
              <a:t>Objectif : </a:t>
            </a:r>
            <a:r>
              <a:rPr lang="fr-FR" sz="4000" u="none" strike="noStrike" cap="none" dirty="0"/>
              <a:t>Aborder les faibles taux d'utilisation des méthodes modernes de planification familiale. </a:t>
            </a:r>
          </a:p>
          <a:p>
            <a:pPr marL="635000" marR="0" lvl="0" indent="-604838" algn="l" rtl="0">
              <a:lnSpc>
                <a:spcPct val="110000"/>
              </a:lnSpc>
              <a:spcBef>
                <a:spcPts val="0"/>
              </a:spcBef>
              <a:spcAft>
                <a:spcPts val="0"/>
              </a:spcAft>
              <a:buClr>
                <a:srgbClr val="000000"/>
              </a:buClr>
              <a:buSzPts val="4000"/>
              <a:buFont typeface="Arial"/>
              <a:buChar char="•"/>
            </a:pPr>
            <a:r>
              <a:rPr lang="fr-FR" sz="4000" b="1" u="none" strike="noStrike" cap="none" dirty="0"/>
              <a:t>Accent mis sur les normes : </a:t>
            </a:r>
            <a:r>
              <a:rPr lang="fr-FR" sz="4000" u="none" strike="noStrike" cap="none" dirty="0"/>
              <a:t>Réduire les barrières normatives liées à la recherche de la santé reproductive. </a:t>
            </a:r>
          </a:p>
          <a:p>
            <a:pPr marL="635000" marR="0" lvl="0" indent="-604838" algn="l" rtl="0">
              <a:lnSpc>
                <a:spcPct val="110000"/>
              </a:lnSpc>
              <a:spcBef>
                <a:spcPts val="0"/>
              </a:spcBef>
              <a:spcAft>
                <a:spcPts val="0"/>
              </a:spcAft>
              <a:buClr>
                <a:srgbClr val="000000"/>
              </a:buClr>
              <a:buSzPts val="4000"/>
              <a:buFont typeface="Arial"/>
              <a:buChar char="•"/>
            </a:pPr>
            <a:r>
              <a:rPr lang="fr-FR" sz="4000" b="1" u="none" strike="noStrike" cap="none" dirty="0"/>
              <a:t>Valeur ajoutée : </a:t>
            </a:r>
            <a:r>
              <a:rPr lang="fr-FR" sz="4000" u="none" strike="noStrike" cap="none" dirty="0"/>
              <a:t>L'intégration de TJ dans des projets non liés à la planification familiale (par exemple, la nutrition) a eu des avantages intersectoriels. </a:t>
            </a:r>
            <a:endParaRPr sz="3600" u="none" strike="noStrike" cap="none" dirty="0"/>
          </a:p>
        </p:txBody>
      </p:sp>
      <p:pic>
        <p:nvPicPr>
          <p:cNvPr id="509" name="Google Shape;509;p27"/>
          <p:cNvPicPr preferRelativeResize="0">
            <a:picLocks noGrp="1"/>
          </p:cNvPicPr>
          <p:nvPr>
            <p:ph type="pic" idx="2"/>
          </p:nvPr>
        </p:nvPicPr>
        <p:blipFill rotWithShape="1">
          <a:blip r:embed="rId3">
            <a:alphaModFix/>
          </a:blip>
          <a:srcRect l="7311" r="17676"/>
          <a:stretch/>
        </p:blipFill>
        <p:spPr>
          <a:xfrm>
            <a:off x="-2601170" y="2227264"/>
            <a:ext cx="9263064" cy="9261476"/>
          </a:xfrm>
          <a:prstGeom prst="ellipse">
            <a:avLst/>
          </a:prstGeom>
          <a:noFill/>
          <a:ln>
            <a:noFill/>
          </a:ln>
        </p:spPr>
      </p:pic>
      <p:sp>
        <p:nvSpPr>
          <p:cNvPr id="510" name="Google Shape;510;p27"/>
          <p:cNvSpPr txBox="1">
            <a:spLocks noGrp="1"/>
          </p:cNvSpPr>
          <p:nvPr>
            <p:ph type="body" idx="1"/>
          </p:nvPr>
        </p:nvSpPr>
        <p:spPr>
          <a:xfrm>
            <a:off x="7349067" y="2111398"/>
            <a:ext cx="8856663" cy="587375"/>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TÉKPONON JIKUAGOU</a:t>
            </a:r>
            <a:endParaRPr dirty="0"/>
          </a:p>
          <a:p>
            <a:pPr marL="0" marR="0" lvl="0" indent="0" algn="just" rtl="0">
              <a:lnSpc>
                <a:spcPct val="100000"/>
              </a:lnSpc>
              <a:spcBef>
                <a:spcPts val="0"/>
              </a:spcBef>
              <a:spcAft>
                <a:spcPts val="0"/>
              </a:spcAft>
              <a:buClr>
                <a:srgbClr val="515257"/>
              </a:buClr>
              <a:buSzPts val="3600"/>
              <a:buFont typeface="Gill Sans"/>
              <a:buNone/>
            </a:pPr>
            <a:endParaRPr sz="3600" b="0" i="0" u="none" strike="noStrike" cap="none" dirty="0">
              <a:solidFill>
                <a:srgbClr val="2E2C22"/>
              </a:solidFill>
              <a:latin typeface="Gill Sans"/>
              <a:ea typeface="Gill Sans"/>
              <a:cs typeface="Gill Sans"/>
              <a:sym typeface="Gill Sans"/>
            </a:endParaRPr>
          </a:p>
        </p:txBody>
      </p:sp>
      <p:sp>
        <p:nvSpPr>
          <p:cNvPr id="511" name="Google Shape;511;p27"/>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2E2C22"/>
                </a:solidFill>
                <a:latin typeface="Gill Sans"/>
                <a:ea typeface="Gill Sans"/>
                <a:cs typeface="Gill Sans"/>
                <a:sym typeface="Gill Sans"/>
              </a:rPr>
              <a:t>Photo credit: Institute for Reproductive Health</a:t>
            </a:r>
            <a:endParaRPr dirty="0"/>
          </a:p>
          <a:p>
            <a:pPr marL="0" marR="0" lvl="0" indent="0" algn="l" rtl="0">
              <a:lnSpc>
                <a:spcPct val="100000"/>
              </a:lnSpc>
              <a:spcBef>
                <a:spcPts val="0"/>
              </a:spcBef>
              <a:spcAft>
                <a:spcPts val="0"/>
              </a:spcAft>
              <a:buNone/>
            </a:pPr>
            <a:endParaRPr sz="1400" b="0" i="0" u="none" strike="noStrike" cap="none" dirty="0">
              <a:solidFill>
                <a:srgbClr val="2E2C22"/>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15"/>
        <p:cNvGrpSpPr/>
        <p:nvPr/>
      </p:nvGrpSpPr>
      <p:grpSpPr>
        <a:xfrm>
          <a:off x="0" y="0"/>
          <a:ext cx="0" cy="0"/>
          <a:chOff x="0" y="0"/>
          <a:chExt cx="0" cy="0"/>
        </a:xfrm>
      </p:grpSpPr>
      <p:sp>
        <p:nvSpPr>
          <p:cNvPr id="516" name="Google Shape;516;p28"/>
          <p:cNvSpPr/>
          <p:nvPr/>
        </p:nvSpPr>
        <p:spPr>
          <a:xfrm>
            <a:off x="10034000"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Gill Sans"/>
              <a:ea typeface="Gill Sans"/>
              <a:cs typeface="Gill Sans"/>
              <a:sym typeface="Gill Sans"/>
            </a:endParaRPr>
          </a:p>
        </p:txBody>
      </p:sp>
      <p:sp>
        <p:nvSpPr>
          <p:cNvPr id="517" name="Google Shape;517;p28"/>
          <p:cNvSpPr/>
          <p:nvPr/>
        </p:nvSpPr>
        <p:spPr>
          <a:xfrm>
            <a:off x="19025206"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Gill Sans"/>
              <a:ea typeface="Gill Sans"/>
              <a:cs typeface="Gill Sans"/>
              <a:sym typeface="Gill Sans"/>
            </a:endParaRPr>
          </a:p>
        </p:txBody>
      </p:sp>
      <p:sp>
        <p:nvSpPr>
          <p:cNvPr id="518" name="Google Shape;518;p28"/>
          <p:cNvSpPr/>
          <p:nvPr/>
        </p:nvSpPr>
        <p:spPr>
          <a:xfrm>
            <a:off x="14520941"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Gill Sans"/>
              <a:ea typeface="Gill Sans"/>
              <a:cs typeface="Gill Sans"/>
              <a:sym typeface="Gill Sans"/>
            </a:endParaRPr>
          </a:p>
        </p:txBody>
      </p:sp>
      <p:sp>
        <p:nvSpPr>
          <p:cNvPr id="519" name="Google Shape;519;p28"/>
          <p:cNvSpPr/>
          <p:nvPr/>
        </p:nvSpPr>
        <p:spPr>
          <a:xfrm>
            <a:off x="5554149"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Gill Sans"/>
              <a:ea typeface="Gill Sans"/>
              <a:cs typeface="Gill Sans"/>
              <a:sym typeface="Gill Sans"/>
            </a:endParaRPr>
          </a:p>
        </p:txBody>
      </p:sp>
      <p:sp>
        <p:nvSpPr>
          <p:cNvPr id="520" name="Google Shape;520;p28"/>
          <p:cNvSpPr/>
          <p:nvPr/>
        </p:nvSpPr>
        <p:spPr>
          <a:xfrm>
            <a:off x="1067209" y="6464594"/>
            <a:ext cx="4294552" cy="5981405"/>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Gill Sans"/>
              <a:ea typeface="Gill Sans"/>
              <a:cs typeface="Gill Sans"/>
              <a:sym typeface="Gill Sans"/>
            </a:endParaRPr>
          </a:p>
        </p:txBody>
      </p:sp>
      <p:sp>
        <p:nvSpPr>
          <p:cNvPr id="521" name="Google Shape;521;p28"/>
          <p:cNvSpPr txBox="1"/>
          <p:nvPr/>
        </p:nvSpPr>
        <p:spPr>
          <a:xfrm>
            <a:off x="1474916" y="9517113"/>
            <a:ext cx="3518305" cy="346526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fr-FR" sz="4000" b="0" i="0" u="none" strike="noStrike" cap="none" dirty="0">
                <a:solidFill>
                  <a:srgbClr val="FBFCFF"/>
                </a:solidFill>
                <a:latin typeface="Gill Sans MT" panose="020B0502020104020203" pitchFamily="34" charset="77"/>
                <a:ea typeface="Gill Sans"/>
                <a:cs typeface="Gill Sans"/>
                <a:sym typeface="Gill Sans"/>
              </a:rPr>
              <a:t>Engager les communautés dans la cartographie sociale</a:t>
            </a:r>
            <a:endParaRPr sz="1100" b="0" i="0" u="none" strike="noStrike" cap="none" dirty="0">
              <a:solidFill>
                <a:srgbClr val="FBFCFF"/>
              </a:solidFill>
              <a:latin typeface="Gill Sans MT" panose="020B0502020104020203" pitchFamily="34" charset="77"/>
              <a:ea typeface="Gill Sans"/>
              <a:cs typeface="Gill Sans"/>
              <a:sym typeface="Gill Sans"/>
            </a:endParaRPr>
          </a:p>
        </p:txBody>
      </p:sp>
      <p:sp>
        <p:nvSpPr>
          <p:cNvPr id="522" name="Google Shape;522;p28"/>
          <p:cNvSpPr txBox="1"/>
          <p:nvPr/>
        </p:nvSpPr>
        <p:spPr>
          <a:xfrm>
            <a:off x="14935709" y="9517113"/>
            <a:ext cx="3590403" cy="28135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fr-FR" sz="4000" b="0" i="0" u="none" strike="noStrike" cap="none" dirty="0">
                <a:solidFill>
                  <a:srgbClr val="FBFCFF"/>
                </a:solidFill>
                <a:latin typeface="Gill Sans MT" panose="020B0502020104020203" pitchFamily="34" charset="77"/>
                <a:ea typeface="Gill Sans"/>
                <a:cs typeface="Gill Sans"/>
                <a:sym typeface="Gill Sans"/>
              </a:rPr>
              <a:t>Utiliser la radio pour créer un environnement favorable</a:t>
            </a:r>
            <a:endParaRPr sz="1100" b="0" i="0" u="none" strike="noStrike" cap="none" dirty="0">
              <a:solidFill>
                <a:srgbClr val="FBFCFF"/>
              </a:solidFill>
              <a:latin typeface="Gill Sans MT" panose="020B0502020104020203" pitchFamily="34" charset="77"/>
              <a:ea typeface="Gill Sans"/>
              <a:cs typeface="Gill Sans"/>
              <a:sym typeface="Gill Sans"/>
            </a:endParaRPr>
          </a:p>
        </p:txBody>
      </p:sp>
      <p:sp>
        <p:nvSpPr>
          <p:cNvPr id="523" name="Google Shape;523;p28"/>
          <p:cNvSpPr txBox="1"/>
          <p:nvPr/>
        </p:nvSpPr>
        <p:spPr>
          <a:xfrm>
            <a:off x="6080925" y="9517113"/>
            <a:ext cx="3231070" cy="28135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fr-FR" sz="4000" b="0" i="0" u="none" strike="noStrike" cap="none" dirty="0">
                <a:solidFill>
                  <a:srgbClr val="FBFCFF"/>
                </a:solidFill>
                <a:latin typeface="Gill Sans MT" panose="020B0502020104020203" pitchFamily="34" charset="77"/>
                <a:ea typeface="Gill Sans"/>
                <a:cs typeface="Gill Sans"/>
                <a:sym typeface="Gill Sans"/>
              </a:rPr>
              <a:t>Soutenir les groupes influents dans un dialogue réfléchi</a:t>
            </a:r>
            <a:endParaRPr sz="1100" b="0" i="0" u="none" strike="noStrike" cap="none" dirty="0">
              <a:solidFill>
                <a:srgbClr val="FBFCFF"/>
              </a:solidFill>
              <a:latin typeface="Gill Sans MT" panose="020B0502020104020203" pitchFamily="34" charset="77"/>
              <a:ea typeface="Gill Sans"/>
              <a:cs typeface="Gill Sans"/>
              <a:sym typeface="Gill Sans"/>
            </a:endParaRPr>
          </a:p>
        </p:txBody>
      </p:sp>
      <p:sp>
        <p:nvSpPr>
          <p:cNvPr id="524" name="Google Shape;524;p28"/>
          <p:cNvSpPr txBox="1"/>
          <p:nvPr/>
        </p:nvSpPr>
        <p:spPr>
          <a:xfrm>
            <a:off x="10637190" y="9517113"/>
            <a:ext cx="3473075" cy="339351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fr-FR" sz="4000" b="0" i="0" u="none" strike="noStrike" cap="none" dirty="0">
                <a:solidFill>
                  <a:srgbClr val="FBFCFF"/>
                </a:solidFill>
                <a:latin typeface="Gill Sans MT" panose="020B0502020104020203" pitchFamily="34" charset="77"/>
                <a:ea typeface="Gill Sans"/>
                <a:cs typeface="Gill Sans"/>
                <a:sym typeface="Gill Sans"/>
              </a:rPr>
              <a:t>Encourager les personnes influentes à agir</a:t>
            </a:r>
            <a:endParaRPr sz="1100" b="0" i="0" u="none" strike="noStrike" cap="none" dirty="0">
              <a:solidFill>
                <a:srgbClr val="FBFCFF"/>
              </a:solidFill>
              <a:latin typeface="Gill Sans MT" panose="020B0502020104020203" pitchFamily="34" charset="77"/>
              <a:ea typeface="Gill Sans"/>
              <a:cs typeface="Gill Sans"/>
              <a:sym typeface="Gill Sans"/>
            </a:endParaRPr>
          </a:p>
        </p:txBody>
      </p:sp>
      <p:sp>
        <p:nvSpPr>
          <p:cNvPr id="525" name="Google Shape;525;p28"/>
          <p:cNvSpPr txBox="1"/>
          <p:nvPr/>
        </p:nvSpPr>
        <p:spPr>
          <a:xfrm>
            <a:off x="19172670" y="9324073"/>
            <a:ext cx="3736414" cy="2861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fr-FR" sz="4000" b="0" i="0" u="none" strike="noStrike" cap="none" dirty="0">
                <a:solidFill>
                  <a:srgbClr val="FBFCFF"/>
                </a:solidFill>
                <a:latin typeface="Gill Sans MT" panose="020B0502020104020203" pitchFamily="34" charset="77"/>
                <a:ea typeface="Gill Sans"/>
                <a:cs typeface="Gill Sans"/>
                <a:sym typeface="Gill Sans"/>
              </a:rPr>
              <a:t>Lier les prestataires de services de planification familiale aux groupes influents</a:t>
            </a:r>
            <a:endParaRPr sz="1100" b="0" i="0" u="none" strike="noStrike" cap="none" dirty="0">
              <a:solidFill>
                <a:srgbClr val="FBFCFF"/>
              </a:solidFill>
              <a:latin typeface="Gill Sans MT" panose="020B0502020104020203" pitchFamily="34" charset="77"/>
              <a:ea typeface="Gill Sans"/>
              <a:cs typeface="Gill Sans"/>
              <a:sym typeface="Gill Sans"/>
            </a:endParaRPr>
          </a:p>
        </p:txBody>
      </p:sp>
      <p:grpSp>
        <p:nvGrpSpPr>
          <p:cNvPr id="526" name="Google Shape;526;p28"/>
          <p:cNvGrpSpPr/>
          <p:nvPr/>
        </p:nvGrpSpPr>
        <p:grpSpPr>
          <a:xfrm>
            <a:off x="1634402" y="6984894"/>
            <a:ext cx="2869081" cy="2225786"/>
            <a:chOff x="3581400" y="2088624"/>
            <a:chExt cx="2295264" cy="1780629"/>
          </a:xfrm>
        </p:grpSpPr>
        <p:sp>
          <p:nvSpPr>
            <p:cNvPr id="527" name="Google Shape;527;p28"/>
            <p:cNvSpPr/>
            <p:nvPr/>
          </p:nvSpPr>
          <p:spPr>
            <a:xfrm>
              <a:off x="3581400" y="2438400"/>
              <a:ext cx="1331594" cy="1331594"/>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FFFFFF"/>
                </a:solidFill>
                <a:latin typeface="Gill Sans"/>
                <a:ea typeface="Gill Sans"/>
                <a:cs typeface="Gill Sans"/>
                <a:sym typeface="Gill Sans"/>
              </a:endParaRPr>
            </a:p>
          </p:txBody>
        </p:sp>
        <p:sp>
          <p:nvSpPr>
            <p:cNvPr id="528" name="Google Shape;528;p28"/>
            <p:cNvSpPr/>
            <p:nvPr/>
          </p:nvSpPr>
          <p:spPr>
            <a:xfrm>
              <a:off x="5177112" y="2088624"/>
              <a:ext cx="699552" cy="699552"/>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FFFFFF"/>
                </a:solidFill>
                <a:latin typeface="Gill Sans"/>
                <a:ea typeface="Gill Sans"/>
                <a:cs typeface="Gill Sans"/>
                <a:sym typeface="Gill Sans"/>
              </a:endParaRPr>
            </a:p>
          </p:txBody>
        </p:sp>
        <p:sp>
          <p:nvSpPr>
            <p:cNvPr id="529" name="Google Shape;529;p28"/>
            <p:cNvSpPr/>
            <p:nvPr/>
          </p:nvSpPr>
          <p:spPr>
            <a:xfrm>
              <a:off x="5096710" y="3290877"/>
              <a:ext cx="578376" cy="578376"/>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FFFFFF"/>
                </a:solidFill>
                <a:latin typeface="Gill Sans"/>
                <a:ea typeface="Gill Sans"/>
                <a:cs typeface="Gill Sans"/>
                <a:sym typeface="Gill Sans"/>
              </a:endParaRPr>
            </a:p>
          </p:txBody>
        </p:sp>
        <p:cxnSp>
          <p:nvCxnSpPr>
            <p:cNvPr id="530" name="Google Shape;530;p28"/>
            <p:cNvCxnSpPr>
              <a:stCxn id="527" idx="7"/>
              <a:endCxn id="528" idx="2"/>
            </p:cNvCxnSpPr>
            <p:nvPr/>
          </p:nvCxnSpPr>
          <p:spPr>
            <a:xfrm rot="10800000" flipH="1">
              <a:off x="4717987" y="2438407"/>
              <a:ext cx="459000" cy="195000"/>
            </a:xfrm>
            <a:prstGeom prst="straightConnector1">
              <a:avLst/>
            </a:prstGeom>
            <a:noFill/>
            <a:ln w="57150" cap="flat" cmpd="sng">
              <a:solidFill>
                <a:srgbClr val="FBFCFF"/>
              </a:solidFill>
              <a:prstDash val="solid"/>
              <a:round/>
              <a:headEnd type="none" w="sm" len="sm"/>
              <a:tailEnd type="none" w="sm" len="sm"/>
            </a:ln>
          </p:spPr>
        </p:cxnSp>
        <p:cxnSp>
          <p:nvCxnSpPr>
            <p:cNvPr id="531" name="Google Shape;531;p28"/>
            <p:cNvCxnSpPr>
              <a:endCxn id="529" idx="2"/>
            </p:cNvCxnSpPr>
            <p:nvPr/>
          </p:nvCxnSpPr>
          <p:spPr>
            <a:xfrm>
              <a:off x="4800910" y="3429465"/>
              <a:ext cx="295800" cy="150600"/>
            </a:xfrm>
            <a:prstGeom prst="straightConnector1">
              <a:avLst/>
            </a:prstGeom>
            <a:noFill/>
            <a:ln w="57150" cap="flat" cmpd="sng">
              <a:solidFill>
                <a:srgbClr val="FBFCFF"/>
              </a:solidFill>
              <a:prstDash val="solid"/>
              <a:round/>
              <a:headEnd type="none" w="sm" len="sm"/>
              <a:tailEnd type="none" w="sm" len="sm"/>
            </a:ln>
          </p:spPr>
        </p:cxnSp>
      </p:grpSp>
      <p:grpSp>
        <p:nvGrpSpPr>
          <p:cNvPr id="532" name="Google Shape;532;p28"/>
          <p:cNvGrpSpPr/>
          <p:nvPr/>
        </p:nvGrpSpPr>
        <p:grpSpPr>
          <a:xfrm>
            <a:off x="15353029" y="7167566"/>
            <a:ext cx="2173561" cy="1552543"/>
            <a:chOff x="6705600" y="6477000"/>
            <a:chExt cx="2133602" cy="1524000"/>
          </a:xfrm>
        </p:grpSpPr>
        <p:sp>
          <p:nvSpPr>
            <p:cNvPr id="533" name="Google Shape;533;p28"/>
            <p:cNvSpPr/>
            <p:nvPr/>
          </p:nvSpPr>
          <p:spPr>
            <a:xfrm>
              <a:off x="6705600" y="6901017"/>
              <a:ext cx="2133602" cy="1099983"/>
            </a:xfrm>
            <a:prstGeom prst="roundRect">
              <a:avLst>
                <a:gd name="adj" fmla="val 16667"/>
              </a:avLst>
            </a:prstGeom>
            <a:solidFill>
              <a:srgbClr val="FBF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FFFFFF"/>
                </a:solidFill>
                <a:latin typeface="Gill Sans"/>
                <a:ea typeface="Gill Sans"/>
                <a:cs typeface="Gill Sans"/>
                <a:sym typeface="Gill Sans"/>
              </a:endParaRPr>
            </a:p>
          </p:txBody>
        </p:sp>
        <p:sp>
          <p:nvSpPr>
            <p:cNvPr id="534" name="Google Shape;534;p28"/>
            <p:cNvSpPr/>
            <p:nvPr/>
          </p:nvSpPr>
          <p:spPr>
            <a:xfrm>
              <a:off x="6858000" y="7066097"/>
              <a:ext cx="752203" cy="769821"/>
            </a:xfrm>
            <a:prstGeom prst="ellipse">
              <a:avLst/>
            </a:prstGeom>
            <a:solidFill>
              <a:srgbClr val="CBB303"/>
            </a:solidFill>
            <a:ln w="57150" cap="flat" cmpd="sng">
              <a:solidFill>
                <a:srgbClr val="ECC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FFFFFF"/>
                </a:solidFill>
                <a:latin typeface="Gill Sans"/>
                <a:ea typeface="Gill Sans"/>
                <a:cs typeface="Gill Sans"/>
                <a:sym typeface="Gill Sans"/>
              </a:endParaRPr>
            </a:p>
          </p:txBody>
        </p:sp>
        <p:sp>
          <p:nvSpPr>
            <p:cNvPr id="535" name="Google Shape;535;p28"/>
            <p:cNvSpPr/>
            <p:nvPr/>
          </p:nvSpPr>
          <p:spPr>
            <a:xfrm>
              <a:off x="7934597" y="7066097"/>
              <a:ext cx="752203" cy="769821"/>
            </a:xfrm>
            <a:prstGeom prst="ellipse">
              <a:avLst/>
            </a:prstGeom>
            <a:solidFill>
              <a:srgbClr val="CBB303"/>
            </a:solidFill>
            <a:ln w="57150" cap="flat" cmpd="sng">
              <a:solidFill>
                <a:srgbClr val="ECC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FFFFFF"/>
                </a:solidFill>
                <a:latin typeface="Gill Sans"/>
                <a:ea typeface="Gill Sans"/>
                <a:cs typeface="Gill Sans"/>
                <a:sym typeface="Gill Sans"/>
              </a:endParaRPr>
            </a:p>
          </p:txBody>
        </p:sp>
        <p:cxnSp>
          <p:nvCxnSpPr>
            <p:cNvPr id="536" name="Google Shape;536;p28"/>
            <p:cNvCxnSpPr/>
            <p:nvPr/>
          </p:nvCxnSpPr>
          <p:spPr>
            <a:xfrm>
              <a:off x="7162800" y="6610190"/>
              <a:ext cx="1274878" cy="0"/>
            </a:xfrm>
            <a:prstGeom prst="straightConnector1">
              <a:avLst/>
            </a:prstGeom>
            <a:noFill/>
            <a:ln w="152400" cap="flat" cmpd="sng">
              <a:solidFill>
                <a:srgbClr val="FBFCFF"/>
              </a:solidFill>
              <a:prstDash val="solid"/>
              <a:round/>
              <a:headEnd type="none" w="sm" len="sm"/>
              <a:tailEnd type="none" w="sm" len="sm"/>
            </a:ln>
          </p:spPr>
        </p:cxnSp>
        <p:cxnSp>
          <p:nvCxnSpPr>
            <p:cNvPr id="537" name="Google Shape;537;p28"/>
            <p:cNvCxnSpPr/>
            <p:nvPr/>
          </p:nvCxnSpPr>
          <p:spPr>
            <a:xfrm rot="10800000">
              <a:off x="7239000" y="6477000"/>
              <a:ext cx="0" cy="424019"/>
            </a:xfrm>
            <a:prstGeom prst="straightConnector1">
              <a:avLst/>
            </a:prstGeom>
            <a:noFill/>
            <a:ln w="152400" cap="flat" cmpd="sng">
              <a:solidFill>
                <a:srgbClr val="FBFCFF"/>
              </a:solidFill>
              <a:prstDash val="solid"/>
              <a:round/>
              <a:headEnd type="none" w="sm" len="sm"/>
              <a:tailEnd type="none" w="sm" len="sm"/>
            </a:ln>
          </p:spPr>
        </p:cxnSp>
        <p:cxnSp>
          <p:nvCxnSpPr>
            <p:cNvPr id="538" name="Google Shape;538;p28"/>
            <p:cNvCxnSpPr/>
            <p:nvPr/>
          </p:nvCxnSpPr>
          <p:spPr>
            <a:xfrm rot="10800000">
              <a:off x="8370743" y="6477000"/>
              <a:ext cx="0" cy="424017"/>
            </a:xfrm>
            <a:prstGeom prst="straightConnector1">
              <a:avLst/>
            </a:prstGeom>
            <a:noFill/>
            <a:ln w="152400" cap="flat" cmpd="sng">
              <a:solidFill>
                <a:srgbClr val="FBFCFF"/>
              </a:solidFill>
              <a:prstDash val="solid"/>
              <a:round/>
              <a:headEnd type="none" w="sm" len="sm"/>
              <a:tailEnd type="none" w="sm" len="sm"/>
            </a:ln>
          </p:spPr>
        </p:cxnSp>
        <p:sp>
          <p:nvSpPr>
            <p:cNvPr id="539" name="Google Shape;539;p28"/>
            <p:cNvSpPr/>
            <p:nvPr/>
          </p:nvSpPr>
          <p:spPr>
            <a:xfrm>
              <a:off x="7620000" y="7162800"/>
              <a:ext cx="299882" cy="122595"/>
            </a:xfrm>
            <a:prstGeom prst="roundRect">
              <a:avLst>
                <a:gd name="adj" fmla="val 16667"/>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FFFFFF"/>
                </a:solidFill>
                <a:latin typeface="Gill Sans"/>
                <a:ea typeface="Gill Sans"/>
                <a:cs typeface="Gill Sans"/>
                <a:sym typeface="Gill Sans"/>
              </a:endParaRPr>
            </a:p>
          </p:txBody>
        </p:sp>
      </p:grpSp>
      <p:grpSp>
        <p:nvGrpSpPr>
          <p:cNvPr id="540" name="Google Shape;540;p28"/>
          <p:cNvGrpSpPr/>
          <p:nvPr/>
        </p:nvGrpSpPr>
        <p:grpSpPr>
          <a:xfrm>
            <a:off x="6098580" y="6759324"/>
            <a:ext cx="3213414" cy="2194118"/>
            <a:chOff x="6192269" y="3657600"/>
            <a:chExt cx="2570731" cy="1755295"/>
          </a:xfrm>
        </p:grpSpPr>
        <p:sp>
          <p:nvSpPr>
            <p:cNvPr id="541" name="Google Shape;541;p28"/>
            <p:cNvSpPr/>
            <p:nvPr/>
          </p:nvSpPr>
          <p:spPr>
            <a:xfrm>
              <a:off x="6248398" y="3657600"/>
              <a:ext cx="2514602" cy="166659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FFFFFF"/>
                </a:solidFill>
                <a:latin typeface="Gill Sans"/>
                <a:ea typeface="Gill Sans"/>
                <a:cs typeface="Gill Sans"/>
                <a:sym typeface="Gill Sans"/>
              </a:endParaRPr>
            </a:p>
          </p:txBody>
        </p:sp>
        <p:pic>
          <p:nvPicPr>
            <p:cNvPr id="542" name="Google Shape;542;p28" descr="C:\Users\ss3222\Desktop\image-page-001.jpg"/>
            <p:cNvPicPr preferRelativeResize="0"/>
            <p:nvPr/>
          </p:nvPicPr>
          <p:blipFill rotWithShape="1">
            <a:blip r:embed="rId3">
              <a:alphaModFix/>
            </a:blip>
            <a:srcRect/>
            <a:stretch/>
          </p:blipFill>
          <p:spPr>
            <a:xfrm>
              <a:off x="6192269" y="3868273"/>
              <a:ext cx="1085119" cy="1534311"/>
            </a:xfrm>
            <a:prstGeom prst="rect">
              <a:avLst/>
            </a:prstGeom>
            <a:noFill/>
            <a:ln w="9525" cap="flat" cmpd="sng">
              <a:solidFill>
                <a:srgbClr val="949523"/>
              </a:solidFill>
              <a:prstDash val="solid"/>
              <a:round/>
              <a:headEnd type="none" w="sm" len="sm"/>
              <a:tailEnd type="none" w="sm" len="sm"/>
            </a:ln>
          </p:spPr>
        </p:pic>
        <p:pic>
          <p:nvPicPr>
            <p:cNvPr id="543" name="Google Shape;543;p28"/>
            <p:cNvPicPr preferRelativeResize="0"/>
            <p:nvPr/>
          </p:nvPicPr>
          <p:blipFill rotWithShape="1">
            <a:blip r:embed="rId4">
              <a:alphaModFix/>
            </a:blip>
            <a:srcRect/>
            <a:stretch/>
          </p:blipFill>
          <p:spPr>
            <a:xfrm>
              <a:off x="7534118" y="3878584"/>
              <a:ext cx="1076482" cy="1534311"/>
            </a:xfrm>
            <a:prstGeom prst="rect">
              <a:avLst/>
            </a:prstGeom>
            <a:noFill/>
            <a:ln w="9525" cap="flat" cmpd="sng">
              <a:solidFill>
                <a:srgbClr val="949523"/>
              </a:solidFill>
              <a:prstDash val="solid"/>
              <a:round/>
              <a:headEnd type="none" w="sm" len="sm"/>
              <a:tailEnd type="none" w="sm" len="sm"/>
            </a:ln>
          </p:spPr>
        </p:pic>
      </p:grpSp>
      <p:grpSp>
        <p:nvGrpSpPr>
          <p:cNvPr id="544" name="Google Shape;544;p28"/>
          <p:cNvGrpSpPr/>
          <p:nvPr/>
        </p:nvGrpSpPr>
        <p:grpSpPr>
          <a:xfrm>
            <a:off x="20024540" y="7001807"/>
            <a:ext cx="2617109" cy="1809750"/>
            <a:chOff x="6630461" y="9296400"/>
            <a:chExt cx="2093686" cy="1447800"/>
          </a:xfrm>
        </p:grpSpPr>
        <p:sp>
          <p:nvSpPr>
            <p:cNvPr id="545" name="Google Shape;545;p28"/>
            <p:cNvSpPr/>
            <p:nvPr/>
          </p:nvSpPr>
          <p:spPr>
            <a:xfrm>
              <a:off x="6630461" y="9296400"/>
              <a:ext cx="1331594" cy="1331594"/>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FFFFFF"/>
                </a:solidFill>
                <a:latin typeface="Gill Sans"/>
                <a:ea typeface="Gill Sans"/>
                <a:cs typeface="Gill Sans"/>
                <a:sym typeface="Gill Sans"/>
              </a:endParaRPr>
            </a:p>
          </p:txBody>
        </p:sp>
        <p:sp>
          <p:nvSpPr>
            <p:cNvPr id="546" name="Google Shape;546;p28"/>
            <p:cNvSpPr/>
            <p:nvPr/>
          </p:nvSpPr>
          <p:spPr>
            <a:xfrm>
              <a:off x="8145771" y="10165824"/>
              <a:ext cx="578376" cy="578376"/>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FFFFFF"/>
                </a:solidFill>
                <a:latin typeface="Gill Sans"/>
                <a:ea typeface="Gill Sans"/>
                <a:cs typeface="Gill Sans"/>
                <a:sym typeface="Gill Sans"/>
              </a:endParaRPr>
            </a:p>
          </p:txBody>
        </p:sp>
        <p:cxnSp>
          <p:nvCxnSpPr>
            <p:cNvPr id="547" name="Google Shape;547;p28"/>
            <p:cNvCxnSpPr>
              <a:endCxn id="546" idx="2"/>
            </p:cNvCxnSpPr>
            <p:nvPr/>
          </p:nvCxnSpPr>
          <p:spPr>
            <a:xfrm>
              <a:off x="7849971" y="10304412"/>
              <a:ext cx="295800" cy="150600"/>
            </a:xfrm>
            <a:prstGeom prst="straightConnector1">
              <a:avLst/>
            </a:prstGeom>
            <a:noFill/>
            <a:ln w="57150" cap="flat" cmpd="sng">
              <a:solidFill>
                <a:srgbClr val="FBFCFF"/>
              </a:solidFill>
              <a:prstDash val="solid"/>
              <a:round/>
              <a:headEnd type="none" w="sm" len="sm"/>
              <a:tailEnd type="none" w="sm" len="sm"/>
            </a:ln>
          </p:spPr>
        </p:cxnSp>
      </p:grpSp>
      <p:sp>
        <p:nvSpPr>
          <p:cNvPr id="548" name="Google Shape;548;p28"/>
          <p:cNvSpPr/>
          <p:nvPr/>
        </p:nvSpPr>
        <p:spPr>
          <a:xfrm>
            <a:off x="11099644" y="7201781"/>
            <a:ext cx="1880579" cy="1880576"/>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dirty="0">
              <a:solidFill>
                <a:srgbClr val="A6A7AC"/>
              </a:solidFill>
              <a:latin typeface="Gill Sans"/>
              <a:ea typeface="Gill Sans"/>
              <a:cs typeface="Gill Sans"/>
              <a:sym typeface="Gill Sans"/>
            </a:endParaRPr>
          </a:p>
        </p:txBody>
      </p:sp>
      <p:sp>
        <p:nvSpPr>
          <p:cNvPr id="549" name="Google Shape;549;p28"/>
          <p:cNvSpPr txBox="1"/>
          <p:nvPr/>
        </p:nvSpPr>
        <p:spPr>
          <a:xfrm>
            <a:off x="2887530" y="257058"/>
            <a:ext cx="18608940" cy="21768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393941"/>
              </a:buClr>
              <a:buSzPts val="10000"/>
              <a:buFont typeface="Gill Sans"/>
              <a:buNone/>
            </a:pPr>
            <a:r>
              <a:rPr lang="en-US" sz="12000" b="1" i="0" u="none" strike="noStrike" cap="none" dirty="0">
                <a:solidFill>
                  <a:srgbClr val="2E2C22"/>
                </a:solidFill>
                <a:latin typeface="Gill Sans MT" panose="020B0502020104020203" pitchFamily="34" charset="77"/>
                <a:ea typeface="Gill Sans"/>
                <a:cs typeface="Gill Sans"/>
                <a:sym typeface="Gill Sans"/>
              </a:rPr>
              <a:t>Ensemble des réseaux sociaux</a:t>
            </a:r>
            <a:endParaRPr dirty="0">
              <a:latin typeface="Gill Sans MT" panose="020B0502020104020203" pitchFamily="34" charset="77"/>
            </a:endParaRPr>
          </a:p>
        </p:txBody>
      </p:sp>
      <p:sp>
        <p:nvSpPr>
          <p:cNvPr id="550" name="Google Shape;550;p28"/>
          <p:cNvSpPr txBox="1"/>
          <p:nvPr/>
        </p:nvSpPr>
        <p:spPr>
          <a:xfrm>
            <a:off x="7948667" y="3986119"/>
            <a:ext cx="8856133" cy="587375"/>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None/>
            </a:pPr>
            <a:r>
              <a:rPr lang="en-US" sz="3200" b="0" i="0" u="none" strike="noStrike" cap="none" dirty="0">
                <a:solidFill>
                  <a:srgbClr val="2E2C22"/>
                </a:solidFill>
                <a:latin typeface="Gill Sans MT" panose="020B0502020104020203" pitchFamily="34" charset="77"/>
                <a:ea typeface="Gill Sans"/>
                <a:cs typeface="Gill Sans"/>
                <a:sym typeface="Gill Sans"/>
              </a:rPr>
              <a:t>ÉTUDE DE CAS</a:t>
            </a:r>
            <a:endParaRPr dirty="0">
              <a:latin typeface="Gill Sans MT" panose="020B0502020104020203" pitchFamily="34" charset="77"/>
            </a:endParaRPr>
          </a:p>
          <a:p>
            <a:pPr marL="0" marR="0" lvl="0" indent="0" algn="ctr" rtl="0">
              <a:lnSpc>
                <a:spcPct val="100000"/>
              </a:lnSpc>
              <a:spcBef>
                <a:spcPts val="0"/>
              </a:spcBef>
              <a:spcAft>
                <a:spcPts val="0"/>
              </a:spcAft>
              <a:buNone/>
            </a:pPr>
            <a:endParaRPr sz="32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551" name="Google Shape;551;p28"/>
          <p:cNvSpPr txBox="1"/>
          <p:nvPr/>
        </p:nvSpPr>
        <p:spPr>
          <a:xfrm>
            <a:off x="4728927" y="4739162"/>
            <a:ext cx="15295612" cy="536793"/>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393941"/>
              </a:buClr>
              <a:buSzPts val="10000"/>
              <a:buFont typeface="Gill Sans"/>
              <a:buNone/>
            </a:pPr>
            <a:r>
              <a:rPr lang="en-US" sz="7200" b="1" i="0" u="none" strike="noStrike" cap="none" dirty="0">
                <a:solidFill>
                  <a:srgbClr val="2E2C22"/>
                </a:solidFill>
                <a:latin typeface="Gill Sans MT" panose="020B0502020104020203" pitchFamily="34" charset="77"/>
                <a:ea typeface="Gill Sans"/>
                <a:cs typeface="Gill Sans"/>
                <a:sym typeface="Gill Sans"/>
              </a:rPr>
              <a:t>Tékponon Jikuagou</a:t>
            </a:r>
            <a:endParaRPr sz="72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552" name="Google Shape;552;p28" descr="Home with solid fill"/>
          <p:cNvPicPr preferRelativeResize="0"/>
          <p:nvPr/>
        </p:nvPicPr>
        <p:blipFill rotWithShape="1">
          <a:blip r:embed="rId5">
            <a:alphaModFix/>
          </a:blip>
          <a:srcRect/>
          <a:stretch/>
        </p:blipFill>
        <p:spPr>
          <a:xfrm>
            <a:off x="1660848" y="8044235"/>
            <a:ext cx="678181" cy="678181"/>
          </a:xfrm>
          <a:prstGeom prst="rect">
            <a:avLst/>
          </a:prstGeom>
          <a:noFill/>
          <a:ln>
            <a:noFill/>
          </a:ln>
        </p:spPr>
      </p:pic>
      <p:pic>
        <p:nvPicPr>
          <p:cNvPr id="553" name="Google Shape;553;p28" descr="Home with solid fill"/>
          <p:cNvPicPr preferRelativeResize="0"/>
          <p:nvPr/>
        </p:nvPicPr>
        <p:blipFill rotWithShape="1">
          <a:blip r:embed="rId5">
            <a:alphaModFix/>
          </a:blip>
          <a:srcRect/>
          <a:stretch/>
        </p:blipFill>
        <p:spPr>
          <a:xfrm>
            <a:off x="2025058" y="7517293"/>
            <a:ext cx="678181" cy="678181"/>
          </a:xfrm>
          <a:prstGeom prst="rect">
            <a:avLst/>
          </a:prstGeom>
          <a:noFill/>
          <a:ln>
            <a:noFill/>
          </a:ln>
        </p:spPr>
      </p:pic>
      <p:pic>
        <p:nvPicPr>
          <p:cNvPr id="554" name="Google Shape;554;p28" descr="Home with solid fill"/>
          <p:cNvPicPr preferRelativeResize="0"/>
          <p:nvPr/>
        </p:nvPicPr>
        <p:blipFill rotWithShape="1">
          <a:blip r:embed="rId5">
            <a:alphaModFix/>
          </a:blip>
          <a:srcRect/>
          <a:stretch/>
        </p:blipFill>
        <p:spPr>
          <a:xfrm>
            <a:off x="2613994" y="7695524"/>
            <a:ext cx="678181" cy="678181"/>
          </a:xfrm>
          <a:prstGeom prst="rect">
            <a:avLst/>
          </a:prstGeom>
          <a:noFill/>
          <a:ln>
            <a:noFill/>
          </a:ln>
        </p:spPr>
      </p:pic>
      <p:pic>
        <p:nvPicPr>
          <p:cNvPr id="555" name="Google Shape;555;p28" descr="Home with solid fill"/>
          <p:cNvPicPr preferRelativeResize="0"/>
          <p:nvPr/>
        </p:nvPicPr>
        <p:blipFill rotWithShape="1">
          <a:blip r:embed="rId5">
            <a:alphaModFix/>
          </a:blip>
          <a:srcRect/>
          <a:stretch/>
        </p:blipFill>
        <p:spPr>
          <a:xfrm>
            <a:off x="2273032" y="8214718"/>
            <a:ext cx="678181" cy="678181"/>
          </a:xfrm>
          <a:prstGeom prst="rect">
            <a:avLst/>
          </a:prstGeom>
          <a:noFill/>
          <a:ln>
            <a:noFill/>
          </a:ln>
        </p:spPr>
      </p:pic>
      <p:pic>
        <p:nvPicPr>
          <p:cNvPr id="556" name="Google Shape;556;p28" descr="Man with solid fill"/>
          <p:cNvPicPr preferRelativeResize="0"/>
          <p:nvPr/>
        </p:nvPicPr>
        <p:blipFill rotWithShape="1">
          <a:blip r:embed="rId6">
            <a:alphaModFix/>
          </a:blip>
          <a:srcRect/>
          <a:stretch/>
        </p:blipFill>
        <p:spPr>
          <a:xfrm>
            <a:off x="3621959" y="8571069"/>
            <a:ext cx="538143" cy="538143"/>
          </a:xfrm>
          <a:prstGeom prst="rect">
            <a:avLst/>
          </a:prstGeom>
          <a:noFill/>
          <a:ln>
            <a:noFill/>
          </a:ln>
        </p:spPr>
      </p:pic>
      <p:pic>
        <p:nvPicPr>
          <p:cNvPr id="557" name="Google Shape;557;p28" descr="Woman with solid fill"/>
          <p:cNvPicPr preferRelativeResize="0"/>
          <p:nvPr/>
        </p:nvPicPr>
        <p:blipFill rotWithShape="1">
          <a:blip r:embed="rId7">
            <a:alphaModFix/>
          </a:blip>
          <a:srcRect/>
          <a:stretch/>
        </p:blipFill>
        <p:spPr>
          <a:xfrm>
            <a:off x="3702110" y="7089008"/>
            <a:ext cx="662121" cy="662121"/>
          </a:xfrm>
          <a:prstGeom prst="rect">
            <a:avLst/>
          </a:prstGeom>
          <a:noFill/>
          <a:ln>
            <a:noFill/>
          </a:ln>
        </p:spPr>
      </p:pic>
      <p:pic>
        <p:nvPicPr>
          <p:cNvPr id="558" name="Google Shape;558;p28" descr="Man with solid fill"/>
          <p:cNvPicPr preferRelativeResize="0"/>
          <p:nvPr/>
        </p:nvPicPr>
        <p:blipFill rotWithShape="1">
          <a:blip r:embed="rId6">
            <a:alphaModFix/>
          </a:blip>
          <a:srcRect/>
          <a:stretch/>
        </p:blipFill>
        <p:spPr>
          <a:xfrm>
            <a:off x="21005627" y="7859334"/>
            <a:ext cx="538143" cy="538143"/>
          </a:xfrm>
          <a:prstGeom prst="rect">
            <a:avLst/>
          </a:prstGeom>
          <a:noFill/>
          <a:ln>
            <a:noFill/>
          </a:ln>
        </p:spPr>
      </p:pic>
      <p:pic>
        <p:nvPicPr>
          <p:cNvPr id="559" name="Google Shape;559;p28" descr="Woman with solid fill"/>
          <p:cNvPicPr preferRelativeResize="0"/>
          <p:nvPr/>
        </p:nvPicPr>
        <p:blipFill rotWithShape="1">
          <a:blip r:embed="rId7">
            <a:alphaModFix/>
          </a:blip>
          <a:srcRect/>
          <a:stretch/>
        </p:blipFill>
        <p:spPr>
          <a:xfrm>
            <a:off x="20651497" y="7201561"/>
            <a:ext cx="863017" cy="863017"/>
          </a:xfrm>
          <a:prstGeom prst="rect">
            <a:avLst/>
          </a:prstGeom>
          <a:noFill/>
          <a:ln>
            <a:noFill/>
          </a:ln>
        </p:spPr>
      </p:pic>
      <p:pic>
        <p:nvPicPr>
          <p:cNvPr id="560" name="Google Shape;560;p28" descr="Woman with solid fill"/>
          <p:cNvPicPr preferRelativeResize="0"/>
          <p:nvPr/>
        </p:nvPicPr>
        <p:blipFill rotWithShape="1">
          <a:blip r:embed="rId7">
            <a:alphaModFix/>
          </a:blip>
          <a:srcRect/>
          <a:stretch/>
        </p:blipFill>
        <p:spPr>
          <a:xfrm>
            <a:off x="20101163" y="7353961"/>
            <a:ext cx="863017" cy="863017"/>
          </a:xfrm>
          <a:prstGeom prst="rect">
            <a:avLst/>
          </a:prstGeom>
          <a:noFill/>
          <a:ln>
            <a:noFill/>
          </a:ln>
        </p:spPr>
      </p:pic>
      <p:pic>
        <p:nvPicPr>
          <p:cNvPr id="561" name="Google Shape;561;p28" descr="Man with solid fill"/>
          <p:cNvPicPr preferRelativeResize="0"/>
          <p:nvPr/>
        </p:nvPicPr>
        <p:blipFill rotWithShape="1">
          <a:blip r:embed="rId6">
            <a:alphaModFix/>
          </a:blip>
          <a:srcRect/>
          <a:stretch/>
        </p:blipFill>
        <p:spPr>
          <a:xfrm>
            <a:off x="20479095" y="7866581"/>
            <a:ext cx="662159" cy="662159"/>
          </a:xfrm>
          <a:prstGeom prst="rect">
            <a:avLst/>
          </a:prstGeom>
          <a:noFill/>
          <a:ln>
            <a:noFill/>
          </a:ln>
        </p:spPr>
      </p:pic>
      <p:pic>
        <p:nvPicPr>
          <p:cNvPr id="562" name="Google Shape;562;p28" descr="Woman with solid fill"/>
          <p:cNvPicPr preferRelativeResize="0"/>
          <p:nvPr/>
        </p:nvPicPr>
        <p:blipFill rotWithShape="1">
          <a:blip r:embed="rId7">
            <a:alphaModFix/>
          </a:blip>
          <a:srcRect/>
          <a:stretch/>
        </p:blipFill>
        <p:spPr>
          <a:xfrm>
            <a:off x="21951444" y="8184782"/>
            <a:ext cx="530579" cy="530579"/>
          </a:xfrm>
          <a:prstGeom prst="rect">
            <a:avLst/>
          </a:prstGeom>
          <a:noFill/>
          <a:ln>
            <a:noFill/>
          </a:ln>
        </p:spPr>
      </p:pic>
      <p:pic>
        <p:nvPicPr>
          <p:cNvPr id="563" name="Google Shape;563;p28" descr="Man with solid fill"/>
          <p:cNvPicPr preferRelativeResize="0"/>
          <p:nvPr/>
        </p:nvPicPr>
        <p:blipFill rotWithShape="1">
          <a:blip r:embed="rId6">
            <a:alphaModFix/>
          </a:blip>
          <a:srcRect/>
          <a:stretch/>
        </p:blipFill>
        <p:spPr>
          <a:xfrm>
            <a:off x="11205788" y="8131207"/>
            <a:ext cx="662159" cy="662159"/>
          </a:xfrm>
          <a:prstGeom prst="rect">
            <a:avLst/>
          </a:prstGeom>
          <a:noFill/>
          <a:ln>
            <a:noFill/>
          </a:ln>
        </p:spPr>
      </p:pic>
      <p:pic>
        <p:nvPicPr>
          <p:cNvPr id="564" name="Google Shape;564;p28" descr="Man with solid fill"/>
          <p:cNvPicPr preferRelativeResize="0"/>
          <p:nvPr/>
        </p:nvPicPr>
        <p:blipFill rotWithShape="1">
          <a:blip r:embed="rId6">
            <a:alphaModFix/>
          </a:blip>
          <a:srcRect/>
          <a:stretch/>
        </p:blipFill>
        <p:spPr>
          <a:xfrm>
            <a:off x="11012180" y="7676963"/>
            <a:ext cx="662159" cy="662159"/>
          </a:xfrm>
          <a:prstGeom prst="rect">
            <a:avLst/>
          </a:prstGeom>
          <a:noFill/>
          <a:ln>
            <a:noFill/>
          </a:ln>
        </p:spPr>
      </p:pic>
      <p:pic>
        <p:nvPicPr>
          <p:cNvPr id="565" name="Google Shape;565;p28" descr="Man with solid fill"/>
          <p:cNvPicPr preferRelativeResize="0"/>
          <p:nvPr/>
        </p:nvPicPr>
        <p:blipFill rotWithShape="1">
          <a:blip r:embed="rId6">
            <a:alphaModFix/>
          </a:blip>
          <a:srcRect/>
          <a:stretch/>
        </p:blipFill>
        <p:spPr>
          <a:xfrm>
            <a:off x="12116348" y="7751129"/>
            <a:ext cx="662159" cy="662159"/>
          </a:xfrm>
          <a:prstGeom prst="rect">
            <a:avLst/>
          </a:prstGeom>
          <a:noFill/>
          <a:ln>
            <a:noFill/>
          </a:ln>
        </p:spPr>
      </p:pic>
      <p:pic>
        <p:nvPicPr>
          <p:cNvPr id="566" name="Google Shape;566;p28" descr="Man with solid fill"/>
          <p:cNvPicPr preferRelativeResize="0"/>
          <p:nvPr/>
        </p:nvPicPr>
        <p:blipFill rotWithShape="1">
          <a:blip r:embed="rId6">
            <a:alphaModFix/>
          </a:blip>
          <a:srcRect/>
          <a:stretch/>
        </p:blipFill>
        <p:spPr>
          <a:xfrm>
            <a:off x="12367614" y="7998786"/>
            <a:ext cx="662159" cy="662159"/>
          </a:xfrm>
          <a:prstGeom prst="rect">
            <a:avLst/>
          </a:prstGeom>
          <a:noFill/>
          <a:ln>
            <a:noFill/>
          </a:ln>
        </p:spPr>
      </p:pic>
      <p:pic>
        <p:nvPicPr>
          <p:cNvPr id="567" name="Google Shape;567;p28"/>
          <p:cNvPicPr preferRelativeResize="0"/>
          <p:nvPr/>
        </p:nvPicPr>
        <p:blipFill rotWithShape="1">
          <a:blip r:embed="rId8">
            <a:alphaModFix/>
          </a:blip>
          <a:srcRect/>
          <a:stretch/>
        </p:blipFill>
        <p:spPr>
          <a:xfrm>
            <a:off x="11402435" y="7392077"/>
            <a:ext cx="1198181" cy="11980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71"/>
        <p:cNvGrpSpPr/>
        <p:nvPr/>
      </p:nvGrpSpPr>
      <p:grpSpPr>
        <a:xfrm>
          <a:off x="0" y="0"/>
          <a:ext cx="0" cy="0"/>
          <a:chOff x="0" y="0"/>
          <a:chExt cx="0" cy="0"/>
        </a:xfrm>
      </p:grpSpPr>
      <p:sp>
        <p:nvSpPr>
          <p:cNvPr id="572" name="Google Shape;572;p29"/>
          <p:cNvSpPr txBox="1"/>
          <p:nvPr/>
        </p:nvSpPr>
        <p:spPr>
          <a:xfrm>
            <a:off x="7331395" y="1414555"/>
            <a:ext cx="15109506" cy="812709"/>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rgbClr val="515257"/>
              </a:buClr>
              <a:buSzPts val="3600"/>
              <a:buFont typeface="Arial"/>
              <a:buNone/>
            </a:pPr>
            <a:r>
              <a:rPr lang="en-US" sz="3600" b="0" i="0" u="none" strike="noStrike" cap="none" dirty="0">
                <a:solidFill>
                  <a:srgbClr val="2E2C22"/>
                </a:solidFill>
                <a:latin typeface="Gill Sans MT" panose="020B0502020104020203" pitchFamily="34" charset="77"/>
                <a:ea typeface="Gill Sans"/>
                <a:cs typeface="Gill Sans"/>
                <a:sym typeface="Gill Sans"/>
              </a:rPr>
              <a:t>TÉKPONEN JIKUAGOU</a:t>
            </a:r>
            <a:endParaRPr dirty="0">
              <a:latin typeface="Gill Sans MT" panose="020B0502020104020203" pitchFamily="34" charset="77"/>
            </a:endParaRPr>
          </a:p>
          <a:p>
            <a:pPr marL="0" marR="0" lvl="0" indent="0" algn="just" rtl="0">
              <a:lnSpc>
                <a:spcPct val="90000"/>
              </a:lnSpc>
              <a:spcBef>
                <a:spcPts val="0"/>
              </a:spcBef>
              <a:spcAft>
                <a:spcPts val="0"/>
              </a:spcAft>
              <a:buClr>
                <a:srgbClr val="515257"/>
              </a:buClr>
              <a:buSzPts val="36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573" name="Google Shape;573;p29"/>
          <p:cNvSpPr txBox="1"/>
          <p:nvPr/>
        </p:nvSpPr>
        <p:spPr>
          <a:xfrm>
            <a:off x="7288866" y="2227265"/>
            <a:ext cx="15507339" cy="4227660"/>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rgbClr val="09904F"/>
              </a:buClr>
              <a:buSzPts val="8800"/>
              <a:buFont typeface="Gill Sans"/>
              <a:buNone/>
            </a:pPr>
            <a:r>
              <a:rPr lang="fr-FR" sz="8800" b="1" i="0" u="none" strike="noStrike" cap="none" dirty="0">
                <a:solidFill>
                  <a:srgbClr val="2E2C22"/>
                </a:solidFill>
                <a:latin typeface="Gill Sans MT" panose="020B0502020104020203" pitchFamily="34" charset="77"/>
                <a:ea typeface="Gill Sans"/>
                <a:cs typeface="Gill Sans"/>
                <a:sym typeface="Gill Sans"/>
              </a:rPr>
              <a:t>Un programme d'apprentissage pour le projet TJ</a:t>
            </a:r>
            <a:endParaRPr sz="14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90000"/>
              </a:lnSpc>
              <a:spcBef>
                <a:spcPts val="0"/>
              </a:spcBef>
              <a:spcAft>
                <a:spcPts val="0"/>
              </a:spcAft>
              <a:buClr>
                <a:srgbClr val="09904F"/>
              </a:buClr>
              <a:buSzPts val="8800"/>
              <a:buFont typeface="Gill Sans"/>
              <a:buNone/>
            </a:pPr>
            <a:endParaRPr sz="4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15257"/>
              </a:buClr>
              <a:buSzPts val="4400"/>
              <a:buFont typeface="Gill Sans"/>
              <a:buNone/>
            </a:pPr>
            <a:r>
              <a:rPr lang="fr-FR" sz="4400" b="1" i="0" u="none" strike="noStrike" cap="none" dirty="0">
                <a:solidFill>
                  <a:srgbClr val="2E2C22"/>
                </a:solidFill>
                <a:latin typeface="Gill Sans MT" panose="020B0502020104020203" pitchFamily="34" charset="77"/>
                <a:ea typeface="Gill Sans"/>
                <a:cs typeface="Gill Sans"/>
                <a:sym typeface="Gill Sans"/>
              </a:rPr>
              <a:t>NOTRE QUESTION CLÉ :</a:t>
            </a:r>
          </a:p>
          <a:p>
            <a:pPr marL="0" marR="0" lvl="0" indent="0" algn="l" rtl="0">
              <a:lnSpc>
                <a:spcPct val="100000"/>
              </a:lnSpc>
              <a:spcBef>
                <a:spcPts val="0"/>
              </a:spcBef>
              <a:spcAft>
                <a:spcPts val="0"/>
              </a:spcAft>
              <a:buClr>
                <a:srgbClr val="515257"/>
              </a:buClr>
              <a:buSzPts val="4400"/>
              <a:buFont typeface="Gill Sans"/>
              <a:buNone/>
            </a:pPr>
            <a:r>
              <a:rPr lang="fr-FR" sz="4400" b="1" dirty="0">
                <a:solidFill>
                  <a:srgbClr val="2E2C22"/>
                </a:solidFill>
                <a:latin typeface="Gill Sans MT" panose="020B0502020104020203" pitchFamily="34" charset="77"/>
                <a:ea typeface="Gill Sans"/>
                <a:cs typeface="Gill Sans"/>
                <a:sym typeface="Gill Sans"/>
              </a:rPr>
              <a:t>TJ</a:t>
            </a:r>
            <a:r>
              <a:rPr lang="fr-FR" sz="4400" b="1" i="0" u="none" strike="noStrike" cap="none" dirty="0">
                <a:solidFill>
                  <a:srgbClr val="2E2C22"/>
                </a:solidFill>
                <a:latin typeface="Gill Sans MT" panose="020B0502020104020203" pitchFamily="34" charset="77"/>
                <a:ea typeface="Gill Sans"/>
                <a:cs typeface="Gill Sans"/>
                <a:sym typeface="Gill Sans"/>
              </a:rPr>
              <a:t> pourrait-il être étendu à un nouvel ensemble d'ONG et avoir les mêmes effets de changement social que ceux observés à l'origine ?</a:t>
            </a:r>
            <a:endParaRPr sz="44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574" name="Google Shape;574;p29"/>
          <p:cNvSpPr txBox="1"/>
          <p:nvPr/>
        </p:nvSpPr>
        <p:spPr>
          <a:xfrm>
            <a:off x="7310130" y="6812826"/>
            <a:ext cx="15152035" cy="48318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3585F"/>
              </a:buClr>
              <a:buSzPts val="4000"/>
              <a:buFont typeface="Gill Sans"/>
              <a:buNone/>
            </a:pPr>
            <a:r>
              <a:rPr lang="en-US" sz="4400" b="1" i="0" u="none" strike="noStrike" cap="none" dirty="0">
                <a:solidFill>
                  <a:srgbClr val="CBB303"/>
                </a:solidFill>
                <a:latin typeface="Gill Sans MT" panose="020B0502020104020203" pitchFamily="34" charset="77"/>
                <a:ea typeface="Gill Sans"/>
                <a:cs typeface="Gill Sans"/>
                <a:sym typeface="Gill Sans"/>
              </a:rPr>
              <a:t>Questions d'apprentissage sélectionnées</a:t>
            </a:r>
            <a:endParaRPr sz="4400" b="1" i="0" u="none" strike="noStrike" cap="none"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3585F"/>
              </a:buClr>
              <a:buSzPts val="3200"/>
              <a:buFont typeface="Gill Sans"/>
              <a:buNone/>
            </a:pPr>
            <a:r>
              <a:rPr lang="fr-FR" sz="3600" b="1" i="0" u="none" strike="noStrike" cap="none" dirty="0">
                <a:solidFill>
                  <a:srgbClr val="2E2C22"/>
                </a:solidFill>
                <a:latin typeface="Gill Sans MT" panose="020B0502020104020203" pitchFamily="34" charset="77"/>
                <a:ea typeface="Gill Sans"/>
                <a:cs typeface="Gill Sans"/>
                <a:sym typeface="Gill Sans"/>
              </a:rPr>
              <a:t>Comment une mise en œuvre élargie peut-elle maintenir des approches synchronisées avec le genre ?</a:t>
            </a:r>
          </a:p>
          <a:p>
            <a:pPr marL="0" marR="0" lvl="0" indent="0" algn="l" rtl="0">
              <a:lnSpc>
                <a:spcPct val="100000"/>
              </a:lnSpc>
              <a:spcBef>
                <a:spcPts val="0"/>
              </a:spcBef>
              <a:spcAft>
                <a:spcPts val="0"/>
              </a:spcAft>
              <a:buClr>
                <a:srgbClr val="53585F"/>
              </a:buClr>
              <a:buSzPts val="3200"/>
              <a:buFont typeface="Gill Sans"/>
              <a:buNone/>
            </a:pPr>
            <a:r>
              <a:rPr lang="fr-FR" sz="3600" i="0" u="none" strike="noStrike" cap="none" dirty="0">
                <a:solidFill>
                  <a:srgbClr val="2E2C22"/>
                </a:solidFill>
                <a:latin typeface="Gill Sans MT" panose="020B0502020104020203" pitchFamily="34" charset="77"/>
                <a:ea typeface="Gill Sans"/>
                <a:cs typeface="Gill Sans"/>
                <a:sym typeface="Gill Sans"/>
              </a:rPr>
              <a:t>De nouveaux partenaires utilisent pour la première fois des approches synchronisées avec le genre :  Quels sont leurs principaux défis, avantages et leçons apprises dans l'utilisation des approches synchronisées avec le genre ?</a:t>
            </a:r>
          </a:p>
          <a:p>
            <a:pPr marL="0" marR="0" lvl="0" indent="0" algn="l" rtl="0">
              <a:lnSpc>
                <a:spcPct val="100000"/>
              </a:lnSpc>
              <a:spcBef>
                <a:spcPts val="0"/>
              </a:spcBef>
              <a:spcAft>
                <a:spcPts val="0"/>
              </a:spcAft>
              <a:buClr>
                <a:srgbClr val="53585F"/>
              </a:buClr>
              <a:buSzPts val="3200"/>
              <a:buFont typeface="Gill Sans"/>
              <a:buNone/>
            </a:pPr>
            <a:r>
              <a:rPr lang="fr-FR" sz="3600" b="1" i="0" u="none" strike="noStrike" cap="none" dirty="0">
                <a:solidFill>
                  <a:srgbClr val="2E2C22"/>
                </a:solidFill>
                <a:latin typeface="Gill Sans MT" panose="020B0502020104020203" pitchFamily="34" charset="77"/>
                <a:ea typeface="Gill Sans"/>
                <a:cs typeface="Gill Sans"/>
                <a:sym typeface="Gill Sans"/>
              </a:rPr>
              <a:t> </a:t>
            </a:r>
          </a:p>
          <a:p>
            <a:pPr marL="0" marR="0" lvl="0" indent="0" algn="l" rtl="0">
              <a:lnSpc>
                <a:spcPct val="100000"/>
              </a:lnSpc>
              <a:spcBef>
                <a:spcPts val="0"/>
              </a:spcBef>
              <a:spcAft>
                <a:spcPts val="0"/>
              </a:spcAft>
              <a:buClr>
                <a:srgbClr val="53585F"/>
              </a:buClr>
              <a:buSzPts val="3200"/>
              <a:buFont typeface="Gill Sans"/>
              <a:buNone/>
            </a:pPr>
            <a:r>
              <a:rPr lang="fr-FR" sz="3600" b="1" i="0" u="none" strike="noStrike" cap="none" dirty="0">
                <a:solidFill>
                  <a:srgbClr val="2E2C22"/>
                </a:solidFill>
                <a:latin typeface="Gill Sans MT" panose="020B0502020104020203" pitchFamily="34" charset="77"/>
                <a:ea typeface="Gill Sans"/>
                <a:cs typeface="Gill Sans"/>
                <a:sym typeface="Gill Sans"/>
              </a:rPr>
              <a:t>Quels changements sociaux et autres se produisent dans les communautés d'accueil suite à la mise en œuvre de TJ ?</a:t>
            </a:r>
            <a:endParaRPr sz="44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575" name="Google Shape;575;p29"/>
          <p:cNvPicPr preferRelativeResize="0">
            <a:picLocks noGrp="1"/>
          </p:cNvPicPr>
          <p:nvPr>
            <p:ph type="pic" idx="2"/>
          </p:nvPr>
        </p:nvPicPr>
        <p:blipFill rotWithShape="1">
          <a:blip r:embed="rId3">
            <a:alphaModFix/>
          </a:blip>
          <a:srcRect l="-12434" r="37423"/>
          <a:stretch/>
        </p:blipFill>
        <p:spPr>
          <a:xfrm>
            <a:off x="-3058370" y="2227264"/>
            <a:ext cx="9263064" cy="9261476"/>
          </a:xfrm>
          <a:prstGeom prst="ellipse">
            <a:avLst/>
          </a:prstGeom>
          <a:noFill/>
          <a:ln>
            <a:noFill/>
          </a:ln>
        </p:spPr>
      </p:pic>
      <p:sp>
        <p:nvSpPr>
          <p:cNvPr id="576" name="Google Shape;576;p29"/>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2E2C22"/>
                </a:solidFill>
                <a:latin typeface="Gill Sans MT" panose="020B0502020104020203" pitchFamily="34" charset="77"/>
                <a:ea typeface="Gill Sans"/>
                <a:cs typeface="Gill Sans"/>
                <a:sym typeface="Gill Sans"/>
              </a:rPr>
              <a:t>Photo credit: </a:t>
            </a:r>
            <a:r>
              <a:rPr lang="en-US" sz="1400" b="0" i="0" u="none" strike="noStrike" cap="none" dirty="0">
                <a:solidFill>
                  <a:srgbClr val="000000"/>
                </a:solidFill>
                <a:latin typeface="Gill Sans MT" panose="020B0502020104020203" pitchFamily="34" charset="77"/>
                <a:ea typeface="Gill Sans"/>
                <a:cs typeface="Gill Sans"/>
                <a:sym typeface="Gill Sans"/>
              </a:rPr>
              <a:t>Institute for Reproductive Health</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14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577" name="Google Shape;577;p29"/>
          <p:cNvCxnSpPr/>
          <p:nvPr/>
        </p:nvCxnSpPr>
        <p:spPr>
          <a:xfrm>
            <a:off x="7331395" y="6582161"/>
            <a:ext cx="13583427" cy="0"/>
          </a:xfrm>
          <a:prstGeom prst="straightConnector1">
            <a:avLst/>
          </a:prstGeom>
          <a:noFill/>
          <a:ln w="57150" cap="flat" cmpd="sng">
            <a:solidFill>
              <a:srgbClr val="CBB303"/>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82"/>
        <p:cNvGrpSpPr/>
        <p:nvPr/>
      </p:nvGrpSpPr>
      <p:grpSpPr>
        <a:xfrm>
          <a:off x="0" y="0"/>
          <a:ext cx="0" cy="0"/>
          <a:chOff x="0" y="0"/>
          <a:chExt cx="0" cy="0"/>
        </a:xfrm>
      </p:grpSpPr>
      <p:sp>
        <p:nvSpPr>
          <p:cNvPr id="583" name="Google Shape;583;p30"/>
          <p:cNvSpPr txBox="1"/>
          <p:nvPr/>
        </p:nvSpPr>
        <p:spPr>
          <a:xfrm>
            <a:off x="1084604" y="1390048"/>
            <a:ext cx="12430125" cy="49851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904F"/>
              </a:buClr>
              <a:buSzPts val="8000"/>
              <a:buFont typeface="Gill Sans"/>
              <a:buNone/>
            </a:pPr>
            <a:r>
              <a:rPr lang="fr-FR" sz="8000" b="1" i="0" u="none" strike="noStrike" cap="none" dirty="0">
                <a:solidFill>
                  <a:srgbClr val="2E2C22"/>
                </a:solidFill>
                <a:latin typeface="Gill Sans MT" panose="020B0502020104020203" pitchFamily="34" charset="77"/>
                <a:ea typeface="Gill Sans"/>
                <a:cs typeface="Gill Sans"/>
                <a:sym typeface="Gill Sans"/>
              </a:rPr>
              <a:t>Comment le suivi et les études rapides peuvent-ils répondre aux questions d'apprentissage de TJ ? </a:t>
            </a:r>
            <a:endParaRPr sz="8000" b="1" i="0" u="none" strike="noStrike" cap="none" dirty="0">
              <a:solidFill>
                <a:srgbClr val="2E2C22"/>
              </a:solidFill>
              <a:latin typeface="Gill Sans MT" panose="020B0502020104020203" pitchFamily="34" charset="77"/>
              <a:ea typeface="Gill Sans"/>
              <a:cs typeface="Gill Sans"/>
              <a:sym typeface="Gill Sans"/>
            </a:endParaRPr>
          </a:p>
        </p:txBody>
      </p:sp>
      <p:sp>
        <p:nvSpPr>
          <p:cNvPr id="584" name="Google Shape;584;p30"/>
          <p:cNvSpPr txBox="1"/>
          <p:nvPr/>
        </p:nvSpPr>
        <p:spPr>
          <a:xfrm>
            <a:off x="2001685" y="6858000"/>
            <a:ext cx="10190315" cy="6434603"/>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515257"/>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Compte tenu de notre programme et des rôles de MEL </a:t>
            </a:r>
            <a:r>
              <a:rPr lang="en-US" sz="4000" b="0" i="0" u="none" strike="noStrike" cap="none" dirty="0">
                <a:solidFill>
                  <a:srgbClr val="2E2C22"/>
                </a:solidFill>
                <a:latin typeface="Gill Sans MT" panose="020B0502020104020203" pitchFamily="34" charset="77"/>
                <a:ea typeface="Gill Sans"/>
                <a:cs typeface="Gill Sans"/>
                <a:sym typeface="Gill Sans"/>
              </a:rPr>
              <a:t>:</a:t>
            </a:r>
            <a:endParaRPr dirty="0">
              <a:solidFill>
                <a:srgbClr val="2E2C22"/>
              </a:solidFill>
              <a:latin typeface="Gill Sans MT" panose="020B0502020104020203" pitchFamily="34" charset="77"/>
            </a:endParaRPr>
          </a:p>
          <a:p>
            <a:pPr marL="742950" marR="0" lvl="0" indent="-742950" algn="l" rtl="0">
              <a:spcBef>
                <a:spcPts val="1200"/>
              </a:spcBef>
              <a:spcAft>
                <a:spcPts val="0"/>
              </a:spcAft>
              <a:buClr>
                <a:srgbClr val="2E2C22"/>
              </a:buClr>
              <a:buSzPts val="4000"/>
              <a:buFont typeface="Gill Sans"/>
              <a:buAutoNum type="arabicPeriod"/>
            </a:pPr>
            <a:r>
              <a:rPr lang="fr-FR" sz="4000" b="0" i="0" u="none" strike="noStrike" cap="none" dirty="0">
                <a:solidFill>
                  <a:srgbClr val="2E2C22"/>
                </a:solidFill>
                <a:latin typeface="Gill Sans MT" panose="020B0502020104020203" pitchFamily="34" charset="77"/>
                <a:ea typeface="Gill Sans"/>
                <a:cs typeface="Gill Sans"/>
                <a:sym typeface="Gill Sans"/>
              </a:rPr>
              <a:t>Quelles sont les méthodes potentielles de collecte d'informations ?</a:t>
            </a:r>
          </a:p>
          <a:p>
            <a:pPr marL="742950" marR="0" lvl="0" indent="-742950" algn="l" rtl="0">
              <a:spcBef>
                <a:spcPts val="1200"/>
              </a:spcBef>
              <a:spcAft>
                <a:spcPts val="0"/>
              </a:spcAft>
              <a:buClr>
                <a:srgbClr val="2E2C22"/>
              </a:buClr>
              <a:buSzPts val="4000"/>
              <a:buFont typeface="Gill Sans"/>
              <a:buAutoNum type="arabicPeriod"/>
            </a:pPr>
            <a:r>
              <a:rPr lang="fr-FR" sz="4000" b="0" i="0" u="none" strike="noStrike" cap="none" dirty="0">
                <a:solidFill>
                  <a:srgbClr val="2E2C22"/>
                </a:solidFill>
                <a:latin typeface="Gill Sans MT" panose="020B0502020104020203" pitchFamily="34" charset="77"/>
                <a:ea typeface="Gill Sans"/>
                <a:cs typeface="Gill Sans"/>
                <a:sym typeface="Gill Sans"/>
              </a:rPr>
              <a:t>Qui serait responsable de la réalisation des études ?</a:t>
            </a:r>
          </a:p>
          <a:p>
            <a:pPr marL="742950" marR="0" lvl="0" indent="-742950" algn="l" rtl="0">
              <a:spcBef>
                <a:spcPts val="1200"/>
              </a:spcBef>
              <a:spcAft>
                <a:spcPts val="0"/>
              </a:spcAft>
              <a:buClr>
                <a:srgbClr val="2E2C22"/>
              </a:buClr>
              <a:buSzPts val="4000"/>
              <a:buFont typeface="Gill Sans"/>
              <a:buAutoNum type="arabicPeriod"/>
            </a:pPr>
            <a:r>
              <a:rPr lang="fr-FR" sz="4000" b="0" i="0" u="none" strike="noStrike" cap="none" dirty="0">
                <a:solidFill>
                  <a:srgbClr val="2E2C22"/>
                </a:solidFill>
                <a:latin typeface="Gill Sans MT" panose="020B0502020104020203" pitchFamily="34" charset="77"/>
                <a:ea typeface="Gill Sans"/>
                <a:cs typeface="Gill Sans"/>
                <a:sym typeface="Gill Sans"/>
              </a:rPr>
              <a:t>Qui serait chargé des </a:t>
            </a:r>
            <a:r>
              <a:rPr lang="fr-FR" sz="4000" dirty="0">
                <a:solidFill>
                  <a:srgbClr val="2E2C22"/>
                </a:solidFill>
                <a:latin typeface="Gill Sans MT" panose="020B0502020104020203" pitchFamily="34" charset="77"/>
                <a:ea typeface="Gill Sans"/>
                <a:cs typeface="Gill Sans"/>
                <a:sym typeface="Gill Sans"/>
              </a:rPr>
              <a:t>ajustements du </a:t>
            </a:r>
            <a:r>
              <a:rPr lang="fr-FR" sz="4000" b="0" i="0" u="none" strike="noStrike" cap="none" dirty="0">
                <a:solidFill>
                  <a:srgbClr val="2E2C22"/>
                </a:solidFill>
                <a:latin typeface="Gill Sans MT" panose="020B0502020104020203" pitchFamily="34" charset="77"/>
                <a:ea typeface="Gill Sans"/>
                <a:cs typeface="Gill Sans"/>
                <a:sym typeface="Gill Sans"/>
              </a:rPr>
              <a:t>programme ? </a:t>
            </a:r>
            <a:endParaRPr sz="40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585" name="Google Shape;585;p30"/>
          <p:cNvSpPr txBox="1"/>
          <p:nvPr/>
        </p:nvSpPr>
        <p:spPr>
          <a:xfrm>
            <a:off x="2209799" y="661639"/>
            <a:ext cx="9097888" cy="72840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3585F"/>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TEKPONON JIKUAGO</a:t>
            </a:r>
            <a:endParaRPr sz="3600" b="0" i="0" u="none" strike="noStrike" cap="none" dirty="0">
              <a:solidFill>
                <a:srgbClr val="2E2C22"/>
              </a:solidFill>
              <a:latin typeface="Gill Sans MT" panose="020B0502020104020203" pitchFamily="34" charset="77"/>
              <a:ea typeface="Gill Sans"/>
              <a:cs typeface="Gill Sans"/>
              <a:sym typeface="Gill Sans"/>
            </a:endParaRPr>
          </a:p>
        </p:txBody>
      </p:sp>
      <p:pic>
        <p:nvPicPr>
          <p:cNvPr id="586" name="Google Shape;586;p30"/>
          <p:cNvPicPr preferRelativeResize="0"/>
          <p:nvPr/>
        </p:nvPicPr>
        <p:blipFill rotWithShape="1">
          <a:blip r:embed="rId3">
            <a:alphaModFix/>
          </a:blip>
          <a:srcRect/>
          <a:stretch/>
        </p:blipFill>
        <p:spPr>
          <a:xfrm>
            <a:off x="13514729" y="1994310"/>
            <a:ext cx="10190315" cy="97273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1"/>
        <p:cNvGrpSpPr/>
        <p:nvPr/>
      </p:nvGrpSpPr>
      <p:grpSpPr>
        <a:xfrm>
          <a:off x="0" y="0"/>
          <a:ext cx="0" cy="0"/>
          <a:chOff x="0" y="0"/>
          <a:chExt cx="0" cy="0"/>
        </a:xfrm>
      </p:grpSpPr>
      <p:pic>
        <p:nvPicPr>
          <p:cNvPr id="182" name="Google Shape;182;p4"/>
          <p:cNvPicPr preferRelativeResize="0"/>
          <p:nvPr/>
        </p:nvPicPr>
        <p:blipFill>
          <a:blip r:embed="rId3">
            <a:extLst>
              <a:ext uri="{BEBA8EAE-BF5A-486C-A8C5-ECC9F3942E4B}">
                <a14:imgProps xmlns:a14="http://schemas.microsoft.com/office/drawing/2010/main">
                  <a14:imgLayer r:embed="rId4">
                    <a14:imgEffect>
                      <a14:saturation sat="0"/>
                    </a14:imgEffect>
                  </a14:imgLayer>
                </a14:imgProps>
              </a:ext>
            </a:extLst>
          </a:blip>
          <a:srcRect t="18914" b="18914"/>
          <a:stretch/>
        </p:blipFill>
        <p:spPr>
          <a:xfrm>
            <a:off x="0" y="0"/>
            <a:ext cx="24384001" cy="10106525"/>
          </a:xfrm>
          <a:prstGeom prst="rect">
            <a:avLst/>
          </a:prstGeom>
          <a:noFill/>
          <a:ln>
            <a:noFill/>
          </a:ln>
        </p:spPr>
      </p:pic>
      <p:sp>
        <p:nvSpPr>
          <p:cNvPr id="183" name="Google Shape;183;p4"/>
          <p:cNvSpPr/>
          <p:nvPr/>
        </p:nvSpPr>
        <p:spPr>
          <a:xfrm>
            <a:off x="-1" y="0"/>
            <a:ext cx="24384001" cy="10149840"/>
          </a:xfrm>
          <a:prstGeom prst="rect">
            <a:avLst/>
          </a:prstGeom>
          <a:solidFill>
            <a:srgbClr val="CBB303">
              <a:alpha val="74117"/>
            </a:srgbClr>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84" name="Google Shape;184;p4"/>
          <p:cNvSpPr txBox="1">
            <a:spLocks noGrp="1"/>
          </p:cNvSpPr>
          <p:nvPr>
            <p:ph type="title"/>
          </p:nvPr>
        </p:nvSpPr>
        <p:spPr>
          <a:xfrm>
            <a:off x="2180094" y="2762136"/>
            <a:ext cx="20023809"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FFF"/>
              </a:buClr>
              <a:buSzPts val="10000"/>
              <a:buFont typeface="Gill Sans"/>
              <a:buNone/>
            </a:pPr>
            <a:r>
              <a:rPr lang="fr-FR" sz="10000" b="1" dirty="0">
                <a:solidFill>
                  <a:srgbClr val="FFFFFF"/>
                </a:solidFill>
                <a:latin typeface="Gill Sans MT" panose="020B0502020104020203" pitchFamily="34" charset="77"/>
              </a:rPr>
              <a:t>Mesurer les changements normatifs dans des environnements complexes </a:t>
            </a:r>
            <a:endParaRPr sz="10000" b="1" dirty="0">
              <a:solidFill>
                <a:srgbClr val="FFFFFF"/>
              </a:solidFill>
              <a:latin typeface="Gill Sans MT" panose="020B0502020104020203" pitchFamily="34" charset="77"/>
            </a:endParaRPr>
          </a:p>
        </p:txBody>
      </p:sp>
      <p:sp>
        <p:nvSpPr>
          <p:cNvPr id="185" name="Google Shape;185;p4"/>
          <p:cNvSpPr txBox="1">
            <a:spLocks noGrp="1"/>
          </p:cNvSpPr>
          <p:nvPr>
            <p:ph type="body" idx="1"/>
          </p:nvPr>
        </p:nvSpPr>
        <p:spPr>
          <a:xfrm>
            <a:off x="4214812" y="6858000"/>
            <a:ext cx="15954376" cy="9318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FFF"/>
              </a:buClr>
              <a:buSzPts val="4300"/>
              <a:buFont typeface="Gill Sans"/>
              <a:buNone/>
            </a:pPr>
            <a:r>
              <a:rPr lang="fr-FR" sz="4300" dirty="0">
                <a:solidFill>
                  <a:srgbClr val="FFFFFF"/>
                </a:solidFill>
                <a:latin typeface="Gill Sans MT" panose="020B0502020104020203" pitchFamily="34" charset="77"/>
              </a:rPr>
              <a:t>Méthode mixte de suivi, d'évaluation et d'apprentissage</a:t>
            </a:r>
            <a:endParaRPr dirty="0">
              <a:latin typeface="Gill Sans MT" panose="020B0502020104020203" pitchFamily="34" charset="77"/>
            </a:endParaRPr>
          </a:p>
        </p:txBody>
      </p:sp>
      <p:sp>
        <p:nvSpPr>
          <p:cNvPr id="186" name="Google Shape;186;p4"/>
          <p:cNvSpPr txBox="1">
            <a:spLocks noGrp="1"/>
          </p:cNvSpPr>
          <p:nvPr>
            <p:ph type="body" idx="1"/>
          </p:nvPr>
        </p:nvSpPr>
        <p:spPr>
          <a:xfrm>
            <a:off x="3883025" y="1954172"/>
            <a:ext cx="16617950" cy="931864"/>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FFFFFF"/>
              </a:buClr>
              <a:buSzPts val="3600"/>
              <a:buFont typeface="Gill Sans"/>
              <a:buNone/>
            </a:pPr>
            <a:r>
              <a:rPr lang="en-US" sz="3600" b="0" i="0" u="none" strike="noStrike" cap="none" dirty="0">
                <a:solidFill>
                  <a:srgbClr val="FFFFFF"/>
                </a:solidFill>
                <a:latin typeface="Gill Sans MT" panose="020B0502020104020203" pitchFamily="34" charset="77"/>
                <a:sym typeface="Gill Sans"/>
              </a:rPr>
              <a:t>MODULE 4</a:t>
            </a:r>
            <a:endParaRPr sz="3600" b="0" i="0" u="none" strike="noStrike" cap="none" dirty="0">
              <a:solidFill>
                <a:srgbClr val="515257"/>
              </a:solidFill>
              <a:latin typeface="Gill Sans MT" panose="020B0502020104020203" pitchFamily="34" charset="77"/>
              <a:sym typeface="Gill Sans"/>
            </a:endParaRPr>
          </a:p>
        </p:txBody>
      </p:sp>
      <p:sp>
        <p:nvSpPr>
          <p:cNvPr id="187" name="Google Shape;187;p4"/>
          <p:cNvSpPr txBox="1"/>
          <p:nvPr/>
        </p:nvSpPr>
        <p:spPr>
          <a:xfrm>
            <a:off x="229282" y="13201748"/>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6C6C6C"/>
                </a:solidFill>
                <a:latin typeface="Gill Sans"/>
                <a:ea typeface="Gill Sans"/>
                <a:cs typeface="Gill Sans"/>
                <a:sym typeface="Gill Sans"/>
              </a:rPr>
              <a:t>Photo credit: </a:t>
            </a:r>
            <a:r>
              <a:rPr lang="en-US" dirty="0">
                <a:solidFill>
                  <a:srgbClr val="6C6C6C"/>
                </a:solidFill>
                <a:latin typeface="Gill Sans"/>
                <a:ea typeface="Gill Sans"/>
                <a:cs typeface="Gill Sans"/>
                <a:sym typeface="Gill Sans"/>
              </a:rPr>
              <a:t>RyanJLane/Getty Images</a:t>
            </a:r>
            <a:endParaRPr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616"/>
        <p:cNvGrpSpPr/>
        <p:nvPr/>
      </p:nvGrpSpPr>
      <p:grpSpPr>
        <a:xfrm>
          <a:off x="0" y="0"/>
          <a:ext cx="0" cy="0"/>
          <a:chOff x="0" y="0"/>
          <a:chExt cx="0" cy="0"/>
        </a:xfrm>
      </p:grpSpPr>
      <p:sp>
        <p:nvSpPr>
          <p:cNvPr id="617" name="Google Shape;617;p481"/>
          <p:cNvSpPr txBox="1"/>
          <p:nvPr/>
        </p:nvSpPr>
        <p:spPr>
          <a:xfrm>
            <a:off x="6204695" y="349627"/>
            <a:ext cx="17705892" cy="44129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9904F"/>
              </a:buClr>
              <a:buSzPts val="8800"/>
              <a:buFont typeface="Gill Sans"/>
              <a:buNone/>
            </a:pPr>
            <a:r>
              <a:rPr lang="fr-FR" sz="6600" b="1" dirty="0">
                <a:solidFill>
                  <a:srgbClr val="2E2C22"/>
                </a:solidFill>
                <a:latin typeface="Gill Sans MT" panose="020B0502020104020203" pitchFamily="34" charset="77"/>
                <a:ea typeface="Gill Sans"/>
                <a:cs typeface="Gill Sans"/>
                <a:sym typeface="Gill Sans"/>
              </a:rPr>
              <a:t>QUESTION D'APPRENTISSAGE : </a:t>
            </a:r>
          </a:p>
          <a:p>
            <a:pPr marL="0" marR="0" lvl="0" indent="0" algn="l" rtl="0">
              <a:lnSpc>
                <a:spcPct val="90000"/>
              </a:lnSpc>
              <a:spcBef>
                <a:spcPts val="0"/>
              </a:spcBef>
              <a:spcAft>
                <a:spcPts val="0"/>
              </a:spcAft>
              <a:buClr>
                <a:srgbClr val="09904F"/>
              </a:buClr>
              <a:buSzPts val="8800"/>
              <a:buFont typeface="Gill Sans"/>
              <a:buNone/>
            </a:pPr>
            <a:r>
              <a:rPr lang="fr-FR" sz="6600" b="1" dirty="0">
                <a:solidFill>
                  <a:srgbClr val="2E2C22"/>
                </a:solidFill>
                <a:latin typeface="Gill Sans MT" panose="020B0502020104020203" pitchFamily="34" charset="77"/>
                <a:ea typeface="Gill Sans"/>
                <a:cs typeface="Gill Sans"/>
                <a:sym typeface="Gill Sans"/>
              </a:rPr>
              <a:t>Comment maintenir la qualité de la mise en œuvre de JT, en particulier les approches synchronisées entre les genres ?</a:t>
            </a:r>
            <a:endParaRPr sz="3600" dirty="0">
              <a:latin typeface="Gill Sans MT" panose="020B0502020104020203" pitchFamily="34" charset="77"/>
            </a:endParaRPr>
          </a:p>
        </p:txBody>
      </p:sp>
      <p:sp>
        <p:nvSpPr>
          <p:cNvPr id="618" name="Google Shape;618;p481"/>
          <p:cNvSpPr txBox="1"/>
          <p:nvPr/>
        </p:nvSpPr>
        <p:spPr>
          <a:xfrm>
            <a:off x="6407478" y="5299565"/>
            <a:ext cx="18179306" cy="775182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8800"/>
              <a:buNone/>
            </a:pPr>
            <a:r>
              <a:rPr lang="fr-FR" sz="3600" dirty="0">
                <a:solidFill>
                  <a:srgbClr val="2E2C22"/>
                </a:solidFill>
                <a:latin typeface="Gill Sans MT" panose="020B0502020104020203" pitchFamily="34" charset="77"/>
                <a:ea typeface="Gill Sans"/>
                <a:cs typeface="Gill Sans"/>
                <a:sym typeface="Gill Sans"/>
              </a:rPr>
              <a:t>Méthode</a:t>
            </a:r>
          </a:p>
          <a:p>
            <a:pPr marL="0" lvl="0" indent="0" algn="l" rtl="0">
              <a:spcBef>
                <a:spcPts val="0"/>
              </a:spcBef>
              <a:spcAft>
                <a:spcPts val="0"/>
              </a:spcAft>
              <a:buSzPts val="8800"/>
              <a:buNone/>
            </a:pPr>
            <a:r>
              <a:rPr lang="fr-FR" sz="3600" dirty="0">
                <a:solidFill>
                  <a:srgbClr val="2E2C22"/>
                </a:solidFill>
                <a:latin typeface="Gill Sans MT" panose="020B0502020104020203" pitchFamily="34" charset="77"/>
                <a:ea typeface="Gill Sans"/>
                <a:cs typeface="Gill Sans"/>
                <a:sym typeface="Gill Sans"/>
              </a:rPr>
              <a:t>Outil d'auto-évaluation des capacités</a:t>
            </a:r>
          </a:p>
          <a:p>
            <a:pPr marL="0" lvl="0" indent="0" algn="l" rtl="0">
              <a:spcBef>
                <a:spcPts val="0"/>
              </a:spcBef>
              <a:spcAft>
                <a:spcPts val="0"/>
              </a:spcAft>
              <a:buSzPts val="8800"/>
              <a:buNone/>
            </a:pPr>
            <a:endParaRPr lang="fr-FR" sz="3600" dirty="0">
              <a:solidFill>
                <a:srgbClr val="2E2C22"/>
              </a:solidFill>
              <a:latin typeface="Gill Sans MT" panose="020B0502020104020203" pitchFamily="34" charset="77"/>
              <a:ea typeface="Gill Sans"/>
              <a:cs typeface="Gill Sans"/>
              <a:sym typeface="Gill Sans"/>
            </a:endParaRPr>
          </a:p>
          <a:p>
            <a:pPr marL="0" lvl="0" indent="0" algn="l" rtl="0">
              <a:spcBef>
                <a:spcPts val="0"/>
              </a:spcBef>
              <a:spcAft>
                <a:spcPts val="0"/>
              </a:spcAft>
              <a:buSzPts val="8800"/>
              <a:buNone/>
            </a:pPr>
            <a:r>
              <a:rPr lang="fr-FR" sz="3600" dirty="0">
                <a:solidFill>
                  <a:srgbClr val="2E2C22"/>
                </a:solidFill>
                <a:latin typeface="Gill Sans MT" panose="020B0502020104020203" pitchFamily="34" charset="77"/>
                <a:ea typeface="Gill Sans"/>
                <a:cs typeface="Gill Sans"/>
                <a:sym typeface="Gill Sans"/>
              </a:rPr>
              <a:t>Étude quantitative rapide à mi-parcours du projet dans laquelle :</a:t>
            </a:r>
          </a:p>
          <a:p>
            <a:pPr marL="0" lvl="0" indent="0" algn="l" rtl="0">
              <a:spcBef>
                <a:spcPts val="0"/>
              </a:spcBef>
              <a:spcAft>
                <a:spcPts val="0"/>
              </a:spcAft>
              <a:buSzPts val="8800"/>
              <a:buNone/>
            </a:pPr>
            <a:r>
              <a:rPr lang="fr-FR" sz="3600" dirty="0">
                <a:solidFill>
                  <a:srgbClr val="2E2C22"/>
                </a:solidFill>
                <a:latin typeface="Gill Sans MT" panose="020B0502020104020203" pitchFamily="34" charset="77"/>
                <a:ea typeface="Gill Sans"/>
                <a:cs typeface="Gill Sans"/>
                <a:sym typeface="Gill Sans"/>
              </a:rPr>
              <a:t>Les facilitateurs ont auto-évalué leur capacité (échelle de Likert) à proposer différentes activités de TJ. Couplé aux évaluations des superviseurs (échelle de Likert) des capacités des facilitateurs.</a:t>
            </a:r>
          </a:p>
          <a:p>
            <a:pPr marL="0" lvl="0" indent="0" algn="l" rtl="0">
              <a:spcBef>
                <a:spcPts val="0"/>
              </a:spcBef>
              <a:spcAft>
                <a:spcPts val="0"/>
              </a:spcAft>
              <a:buSzPts val="8800"/>
              <a:buNone/>
            </a:pPr>
            <a:endParaRPr lang="fr-FR" sz="3600" dirty="0">
              <a:solidFill>
                <a:srgbClr val="2E2C22"/>
              </a:solidFill>
              <a:latin typeface="Gill Sans MT" panose="020B0502020104020203" pitchFamily="34" charset="77"/>
              <a:ea typeface="Gill Sans"/>
              <a:cs typeface="Gill Sans"/>
              <a:sym typeface="Gill Sans"/>
            </a:endParaRPr>
          </a:p>
          <a:p>
            <a:pPr marL="0" lvl="0" indent="0" algn="l" rtl="0">
              <a:spcBef>
                <a:spcPts val="0"/>
              </a:spcBef>
              <a:spcAft>
                <a:spcPts val="0"/>
              </a:spcAft>
              <a:buSzPts val="8800"/>
              <a:buNone/>
            </a:pPr>
            <a:r>
              <a:rPr lang="fr-FR" sz="3600" dirty="0">
                <a:solidFill>
                  <a:srgbClr val="2E2C22"/>
                </a:solidFill>
                <a:latin typeface="Gill Sans MT" panose="020B0502020104020203" pitchFamily="34" charset="77"/>
                <a:ea typeface="Gill Sans"/>
                <a:cs typeface="Gill Sans"/>
                <a:sym typeface="Gill Sans"/>
              </a:rPr>
              <a:t>Principaux enseignements</a:t>
            </a:r>
          </a:p>
          <a:p>
            <a:pPr marL="0" lvl="0" indent="0" algn="l" rtl="0">
              <a:spcBef>
                <a:spcPts val="0"/>
              </a:spcBef>
              <a:spcAft>
                <a:spcPts val="0"/>
              </a:spcAft>
              <a:buSzPts val="8800"/>
              <a:buNone/>
            </a:pPr>
            <a:r>
              <a:rPr lang="fr-FR" sz="3600" dirty="0">
                <a:solidFill>
                  <a:srgbClr val="2E2C22"/>
                </a:solidFill>
                <a:latin typeface="Gill Sans MT" panose="020B0502020104020203" pitchFamily="34" charset="77"/>
                <a:ea typeface="Gill Sans"/>
                <a:cs typeface="Gill Sans"/>
                <a:sym typeface="Gill Sans"/>
              </a:rPr>
              <a:t>Les nouveaux utilisateurs de l'approche TJ, même s'ils ne sont pas expérimentés dans le travail de planification familiale, peuvent proposer l'approche avec une grande qualité.  </a:t>
            </a:r>
          </a:p>
          <a:p>
            <a:pPr marL="0" lvl="0" indent="0" algn="l" rtl="0">
              <a:spcBef>
                <a:spcPts val="0"/>
              </a:spcBef>
              <a:spcAft>
                <a:spcPts val="0"/>
              </a:spcAft>
              <a:buSzPts val="8800"/>
              <a:buNone/>
            </a:pPr>
            <a:r>
              <a:rPr lang="fr-FR" sz="3600" dirty="0">
                <a:solidFill>
                  <a:srgbClr val="2E2C22"/>
                </a:solidFill>
                <a:latin typeface="Gill Sans MT" panose="020B0502020104020203" pitchFamily="34" charset="77"/>
                <a:ea typeface="Gill Sans"/>
                <a:cs typeface="Gill Sans"/>
                <a:sym typeface="Gill Sans"/>
              </a:rPr>
              <a:t>Comment cela a été utilisé ?</a:t>
            </a:r>
          </a:p>
          <a:p>
            <a:pPr marL="0" lvl="0" indent="0" algn="l" rtl="0">
              <a:spcBef>
                <a:spcPts val="0"/>
              </a:spcBef>
              <a:spcAft>
                <a:spcPts val="0"/>
              </a:spcAft>
              <a:buSzPts val="8800"/>
              <a:buNone/>
            </a:pPr>
            <a:r>
              <a:rPr lang="fr-FR" sz="3600" dirty="0">
                <a:solidFill>
                  <a:srgbClr val="2E2C22"/>
                </a:solidFill>
                <a:latin typeface="Gill Sans MT" panose="020B0502020104020203" pitchFamily="34" charset="77"/>
                <a:ea typeface="Gill Sans"/>
                <a:cs typeface="Gill Sans"/>
                <a:sym typeface="Gill Sans"/>
              </a:rPr>
              <a:t>Des formations de remise à niveau ont été organisées sur les approches synchronisées entre les genres, que les facilitateurs se sentaient moins capables de bien réaliser.</a:t>
            </a:r>
            <a:endParaRPr sz="4000" i="0" u="none" strike="noStrike" cap="none" dirty="0">
              <a:solidFill>
                <a:srgbClr val="2E2C22"/>
              </a:solidFill>
              <a:latin typeface="Gill Sans MT" panose="020B0502020104020203" pitchFamily="34" charset="77"/>
              <a:ea typeface="Gill Sans"/>
              <a:cs typeface="Gill Sans"/>
              <a:sym typeface="Gill Sans"/>
            </a:endParaRPr>
          </a:p>
        </p:txBody>
      </p:sp>
      <p:pic>
        <p:nvPicPr>
          <p:cNvPr id="619" name="Google Shape;619;p481"/>
          <p:cNvPicPr preferRelativeResize="0">
            <a:picLocks noGrp="1"/>
          </p:cNvPicPr>
          <p:nvPr>
            <p:ph type="pic" idx="2"/>
          </p:nvPr>
        </p:nvPicPr>
        <p:blipFill rotWithShape="1">
          <a:blip r:embed="rId3">
            <a:alphaModFix/>
          </a:blip>
          <a:srcRect l="40318" r="-15330"/>
          <a:stretch/>
        </p:blipFill>
        <p:spPr>
          <a:xfrm flipH="1">
            <a:off x="-3058370" y="2227264"/>
            <a:ext cx="9263064" cy="9261476"/>
          </a:xfrm>
          <a:prstGeom prst="ellipse">
            <a:avLst/>
          </a:prstGeom>
          <a:noFill/>
          <a:ln>
            <a:noFill/>
          </a:ln>
        </p:spPr>
      </p:pic>
      <p:cxnSp>
        <p:nvCxnSpPr>
          <p:cNvPr id="620" name="Google Shape;620;p481"/>
          <p:cNvCxnSpPr/>
          <p:nvPr/>
        </p:nvCxnSpPr>
        <p:spPr>
          <a:xfrm>
            <a:off x="6649769" y="4762552"/>
            <a:ext cx="13583427" cy="0"/>
          </a:xfrm>
          <a:prstGeom prst="straightConnector1">
            <a:avLst/>
          </a:prstGeom>
          <a:noFill/>
          <a:ln w="57150" cap="flat" cmpd="sng">
            <a:solidFill>
              <a:srgbClr val="CBB303"/>
            </a:solidFill>
            <a:prstDash val="solid"/>
            <a:round/>
            <a:headEnd type="none" w="sm" len="sm"/>
            <a:tailEnd type="none" w="sm" len="sm"/>
          </a:ln>
        </p:spPr>
      </p:cxnSp>
      <p:sp>
        <p:nvSpPr>
          <p:cNvPr id="621" name="Google Shape;621;p481"/>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2E2C22"/>
                </a:solidFill>
                <a:latin typeface="Gill Sans MT" panose="020B0502020104020203" pitchFamily="34" charset="77"/>
                <a:ea typeface="Gill Sans"/>
                <a:cs typeface="Gill Sans"/>
                <a:sym typeface="Gill Sans"/>
              </a:rPr>
              <a:t>Photo credit: </a:t>
            </a:r>
            <a:r>
              <a:rPr lang="en-US" sz="1400" b="0" i="0" u="none" strike="noStrike" cap="none" dirty="0">
                <a:solidFill>
                  <a:srgbClr val="000000"/>
                </a:solidFill>
                <a:latin typeface="Gill Sans MT" panose="020B0502020104020203" pitchFamily="34" charset="77"/>
                <a:ea typeface="Gill Sans"/>
                <a:cs typeface="Gill Sans"/>
                <a:sym typeface="Gill Sans"/>
              </a:rPr>
              <a:t>Institute for Reproductive Health</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1400" b="0" i="0" u="none" strike="noStrike" cap="none" dirty="0">
              <a:solidFill>
                <a:srgbClr val="2E2C22"/>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2" name="Google Shape;592;p31"/>
          <p:cNvSpPr txBox="1">
            <a:spLocks noGrp="1"/>
          </p:cNvSpPr>
          <p:nvPr>
            <p:ph type="title"/>
          </p:nvPr>
        </p:nvSpPr>
        <p:spPr>
          <a:xfrm>
            <a:off x="9719429" y="1670489"/>
            <a:ext cx="14254996" cy="35320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CB772"/>
              </a:buClr>
              <a:buSzPts val="8800"/>
              <a:buFont typeface="Gill Sans"/>
              <a:buNone/>
            </a:pPr>
            <a:r>
              <a:rPr lang="fr-FR" sz="8000" b="1" dirty="0">
                <a:latin typeface="Gill Sans MT" panose="020B0502020104020203" pitchFamily="34" charset="77"/>
              </a:rPr>
              <a:t>Comment le suivi et les études rapides peuvent-ils répondre aux questions d'apprentissage de TJ ?</a:t>
            </a:r>
            <a:endParaRPr sz="8000" b="1" dirty="0">
              <a:latin typeface="Gill Sans MT" panose="020B0502020104020203" pitchFamily="34" charset="77"/>
            </a:endParaRPr>
          </a:p>
        </p:txBody>
      </p:sp>
      <p:sp>
        <p:nvSpPr>
          <p:cNvPr id="593" name="Google Shape;593;p31"/>
          <p:cNvSpPr txBox="1">
            <a:spLocks noGrp="1"/>
          </p:cNvSpPr>
          <p:nvPr>
            <p:ph type="body" idx="1"/>
          </p:nvPr>
        </p:nvSpPr>
        <p:spPr>
          <a:xfrm>
            <a:off x="9719429" y="6377908"/>
            <a:ext cx="10959448" cy="691991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15257"/>
              </a:buClr>
              <a:buSzPts val="4200"/>
              <a:buNone/>
            </a:pPr>
            <a:r>
              <a:rPr lang="fr-FR" sz="4200" b="1" dirty="0">
                <a:latin typeface="Gill Sans MT" panose="020B0502020104020203" pitchFamily="34" charset="77"/>
              </a:rPr>
              <a:t>Discussion de groupe : </a:t>
            </a:r>
            <a:r>
              <a:rPr lang="fr-FR" sz="4200" dirty="0">
                <a:latin typeface="Gill Sans MT" panose="020B0502020104020203" pitchFamily="34" charset="77"/>
              </a:rPr>
              <a:t>15 minutes</a:t>
            </a:r>
          </a:p>
          <a:p>
            <a:pPr marL="0" lvl="0" indent="0" algn="l" rtl="0">
              <a:lnSpc>
                <a:spcPct val="100000"/>
              </a:lnSpc>
              <a:spcBef>
                <a:spcPts val="0"/>
              </a:spcBef>
              <a:spcAft>
                <a:spcPts val="0"/>
              </a:spcAft>
              <a:buClr>
                <a:srgbClr val="515257"/>
              </a:buClr>
              <a:buSzPts val="4200"/>
              <a:buNone/>
            </a:pPr>
            <a:r>
              <a:rPr lang="fr-FR" sz="4200" b="1" dirty="0">
                <a:latin typeface="Gill Sans MT" panose="020B0502020104020203" pitchFamily="34" charset="77"/>
              </a:rPr>
              <a:t>Débriefing en plénière : </a:t>
            </a:r>
            <a:r>
              <a:rPr lang="fr-FR" sz="4200" dirty="0">
                <a:latin typeface="Gill Sans MT" panose="020B0502020104020203" pitchFamily="34" charset="77"/>
              </a:rPr>
              <a:t>5 minutes</a:t>
            </a:r>
            <a:endParaRPr sz="4200" dirty="0">
              <a:latin typeface="Gill Sans MT" panose="020B0502020104020203" pitchFamily="34" charset="77"/>
            </a:endParaRPr>
          </a:p>
          <a:p>
            <a:pPr marL="742950" lvl="0" indent="-742950" algn="l" rtl="0">
              <a:lnSpc>
                <a:spcPct val="100000"/>
              </a:lnSpc>
              <a:spcBef>
                <a:spcPts val="1200"/>
              </a:spcBef>
              <a:spcAft>
                <a:spcPts val="0"/>
              </a:spcAft>
              <a:buSzPts val="4200"/>
              <a:buFont typeface="Gill Sans"/>
              <a:buAutoNum type="arabicPeriod"/>
            </a:pPr>
            <a:r>
              <a:rPr lang="fr-FR" sz="4200" dirty="0">
                <a:latin typeface="Gill Sans MT" panose="020B0502020104020203" pitchFamily="34" charset="77"/>
              </a:rPr>
              <a:t>Discutez dans votre petit groupe.</a:t>
            </a:r>
          </a:p>
          <a:p>
            <a:pPr marL="742950" lvl="0" indent="-742950" algn="l" rtl="0">
              <a:lnSpc>
                <a:spcPct val="100000"/>
              </a:lnSpc>
              <a:spcBef>
                <a:spcPts val="1200"/>
              </a:spcBef>
              <a:spcAft>
                <a:spcPts val="0"/>
              </a:spcAft>
              <a:buSzPts val="4200"/>
              <a:buFont typeface="Gill Sans"/>
              <a:buAutoNum type="arabicPeriod"/>
            </a:pPr>
            <a:r>
              <a:rPr lang="fr-FR" sz="4200" dirty="0">
                <a:latin typeface="Gill Sans MT" panose="020B0502020104020203" pitchFamily="34" charset="77"/>
              </a:rPr>
              <a:t>Notez vos réponses sur une feuille du tableau à feuilles mobiles. </a:t>
            </a:r>
          </a:p>
          <a:p>
            <a:pPr marL="742950" lvl="0" indent="-742950" algn="l" rtl="0">
              <a:lnSpc>
                <a:spcPct val="100000"/>
              </a:lnSpc>
              <a:spcBef>
                <a:spcPts val="1200"/>
              </a:spcBef>
              <a:spcAft>
                <a:spcPts val="0"/>
              </a:spcAft>
              <a:buSzPts val="4200"/>
              <a:buFont typeface="Gill Sans"/>
              <a:buAutoNum type="arabicPeriod"/>
            </a:pPr>
            <a:r>
              <a:rPr lang="fr-FR" sz="4200" dirty="0">
                <a:latin typeface="Gill Sans MT" panose="020B0502020104020203" pitchFamily="34" charset="77"/>
              </a:rPr>
              <a:t>Désignez un preneur de notes et un rapporteur pour partager en plénière.</a:t>
            </a:r>
            <a:endParaRPr sz="4200" dirty="0">
              <a:latin typeface="Gill Sans MT" panose="020B0502020104020203" pitchFamily="34" charset="77"/>
            </a:endParaRPr>
          </a:p>
        </p:txBody>
      </p:sp>
      <p:sp>
        <p:nvSpPr>
          <p:cNvPr id="594" name="Google Shape;594;p31"/>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dirty="0">
                <a:latin typeface="Gill Sans MT" panose="020B0502020104020203" pitchFamily="34" charset="77"/>
              </a:rPr>
              <a:t>ACTIVITÉ DE GROUPE</a:t>
            </a:r>
            <a:endParaRPr dirty="0">
              <a:latin typeface="Gill Sans MT" panose="020B0502020104020203" pitchFamily="34" charset="77"/>
            </a:endParaRPr>
          </a:p>
        </p:txBody>
      </p:sp>
      <p:sp>
        <p:nvSpPr>
          <p:cNvPr id="595" name="Google Shape;595;p31"/>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Yagazie Emezi/Getty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pic>
        <p:nvPicPr>
          <p:cNvPr id="7" name="Picture Placeholder 6" descr="A person sitting in a tent&#10;&#10;Description automatically generated with medium confidence">
            <a:extLst>
              <a:ext uri="{FF2B5EF4-FFF2-40B4-BE49-F238E27FC236}">
                <a16:creationId xmlns:a16="http://schemas.microsoft.com/office/drawing/2014/main" id="{98481734-6504-5E4D-B3A9-DF8BF4984617}"/>
              </a:ext>
            </a:extLst>
          </p:cNvPr>
          <p:cNvPicPr>
            <a:picLocks noGrp="1" noChangeAspect="1"/>
          </p:cNvPicPr>
          <p:nvPr>
            <p:ph type="pic" idx="2"/>
          </p:nvPr>
        </p:nvPicPr>
        <p:blipFill>
          <a:blip r:embed="rId3"/>
          <a:srcRect l="16694" r="16694"/>
          <a:stretch>
            <a:fillRect/>
          </a:stretch>
        </p:blipFill>
        <p:spPr/>
      </p:pic>
      <p:grpSp>
        <p:nvGrpSpPr>
          <p:cNvPr id="596" name="Google Shape;596;p31"/>
          <p:cNvGrpSpPr/>
          <p:nvPr/>
        </p:nvGrpSpPr>
        <p:grpSpPr>
          <a:xfrm>
            <a:off x="1346003" y="1090737"/>
            <a:ext cx="3532094" cy="3532094"/>
            <a:chOff x="1368325" y="1090737"/>
            <a:chExt cx="3532094" cy="3532094"/>
          </a:xfrm>
        </p:grpSpPr>
        <p:sp>
          <p:nvSpPr>
            <p:cNvPr id="597" name="Google Shape;597;p31"/>
            <p:cNvSpPr/>
            <p:nvPr/>
          </p:nvSpPr>
          <p:spPr>
            <a:xfrm>
              <a:off x="1368325" y="1090737"/>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dirty="0">
                <a:solidFill>
                  <a:srgbClr val="2EC3C5"/>
                </a:solidFill>
                <a:latin typeface="Gill Sans"/>
                <a:ea typeface="Gill Sans"/>
                <a:cs typeface="Gill Sans"/>
                <a:sym typeface="Gill Sans"/>
              </a:endParaRPr>
            </a:p>
          </p:txBody>
        </p:sp>
        <p:pic>
          <p:nvPicPr>
            <p:cNvPr id="598" name="Google Shape;598;p31" descr="Cheers outline"/>
            <p:cNvPicPr preferRelativeResize="0"/>
            <p:nvPr/>
          </p:nvPicPr>
          <p:blipFill rotWithShape="1">
            <a:blip r:embed="rId4">
              <a:alphaModFix/>
            </a:blip>
            <a:srcRect/>
            <a:stretch/>
          </p:blipFill>
          <p:spPr>
            <a:xfrm>
              <a:off x="1557715" y="1379662"/>
              <a:ext cx="3153314" cy="315331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625"/>
        <p:cNvGrpSpPr/>
        <p:nvPr/>
      </p:nvGrpSpPr>
      <p:grpSpPr>
        <a:xfrm>
          <a:off x="0" y="0"/>
          <a:ext cx="0" cy="0"/>
          <a:chOff x="0" y="0"/>
          <a:chExt cx="0" cy="0"/>
        </a:xfrm>
      </p:grpSpPr>
      <p:sp>
        <p:nvSpPr>
          <p:cNvPr id="626" name="Google Shape;626;p482"/>
          <p:cNvSpPr txBox="1"/>
          <p:nvPr/>
        </p:nvSpPr>
        <p:spPr>
          <a:xfrm>
            <a:off x="7288866" y="1240779"/>
            <a:ext cx="15507339" cy="35693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Font typeface="Arial"/>
              <a:buNone/>
            </a:pPr>
            <a:r>
              <a:rPr lang="fr-FR" sz="6600" b="1" dirty="0">
                <a:solidFill>
                  <a:srgbClr val="2E2C22"/>
                </a:solidFill>
                <a:latin typeface="Gill Sans MT" panose="020B0502020104020203" pitchFamily="34" charset="77"/>
                <a:ea typeface="Gill Sans"/>
                <a:cs typeface="Gill Sans"/>
                <a:sym typeface="Gill Sans"/>
              </a:rPr>
              <a:t>QUESTION D'APPRENTISSAGE : Quels sont les changements sociaux et autres qui se produisent ?</a:t>
            </a:r>
            <a:endParaRPr sz="66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627" name="Google Shape;627;p482"/>
          <p:cNvSpPr txBox="1"/>
          <p:nvPr/>
        </p:nvSpPr>
        <p:spPr>
          <a:xfrm>
            <a:off x="7288875" y="4910930"/>
            <a:ext cx="15172200" cy="758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8800"/>
              <a:buNone/>
            </a:pPr>
            <a:r>
              <a:rPr lang="en-US" sz="3600" b="1" dirty="0">
                <a:solidFill>
                  <a:srgbClr val="CBB303"/>
                </a:solidFill>
                <a:latin typeface="Gill Sans MT" panose="020B0502020104020203" pitchFamily="34" charset="77"/>
                <a:ea typeface="Gill Sans"/>
                <a:cs typeface="Gill Sans"/>
                <a:sym typeface="Gill Sans"/>
              </a:rPr>
              <a:t>Méthode</a:t>
            </a:r>
          </a:p>
          <a:p>
            <a:pPr marL="0" lvl="0" indent="0" algn="l" rtl="0">
              <a:lnSpc>
                <a:spcPct val="90000"/>
              </a:lnSpc>
              <a:spcBef>
                <a:spcPts val="0"/>
              </a:spcBef>
              <a:spcAft>
                <a:spcPts val="0"/>
              </a:spcAft>
              <a:buSzPts val="8800"/>
              <a:buNone/>
            </a:pPr>
            <a:r>
              <a:rPr lang="fr-FR" sz="3600" b="1" dirty="0">
                <a:solidFill>
                  <a:srgbClr val="2E2C22"/>
                </a:solidFill>
                <a:latin typeface="Gill Sans MT" panose="020B0502020104020203" pitchFamily="34" charset="77"/>
                <a:ea typeface="Gill Sans"/>
                <a:cs typeface="Gill Sans"/>
                <a:sym typeface="Gill Sans"/>
              </a:rPr>
              <a:t>Discussions de groupe avec le personnel</a:t>
            </a:r>
            <a:r>
              <a:rPr lang="en-US" sz="3600" b="1" dirty="0">
                <a:solidFill>
                  <a:srgbClr val="2E2C22"/>
                </a:solidFill>
                <a:latin typeface="Gill Sans MT" panose="020B0502020104020203" pitchFamily="34" charset="77"/>
                <a:ea typeface="Gill Sans"/>
                <a:cs typeface="Gill Sans"/>
                <a:sym typeface="Gill Sans"/>
              </a:rPr>
              <a:t>.</a:t>
            </a:r>
            <a:endParaRPr sz="3600" b="1" dirty="0">
              <a:solidFill>
                <a:srgbClr val="2E2C22"/>
              </a:solidFill>
              <a:latin typeface="Gill Sans MT" panose="020B0502020104020203" pitchFamily="34" charset="77"/>
              <a:ea typeface="Gill Sans"/>
              <a:cs typeface="Gill Sans"/>
              <a:sym typeface="Gill Sans"/>
            </a:endParaRPr>
          </a:p>
          <a:p>
            <a:pPr marL="0" lvl="0" indent="0" algn="l" rtl="0">
              <a:lnSpc>
                <a:spcPct val="90000"/>
              </a:lnSpc>
              <a:spcBef>
                <a:spcPts val="0"/>
              </a:spcBef>
              <a:spcAft>
                <a:spcPts val="0"/>
              </a:spcAft>
              <a:buClr>
                <a:srgbClr val="09904F"/>
              </a:buClr>
              <a:buSzPts val="8800"/>
              <a:buFont typeface="Gill Sans"/>
              <a:buNone/>
            </a:pPr>
            <a:endParaRPr sz="3600" dirty="0">
              <a:latin typeface="Gill Sans MT" panose="020B0502020104020203" pitchFamily="34" charset="77"/>
            </a:endParaRPr>
          </a:p>
          <a:p>
            <a:pPr marL="0" marR="0" lvl="0" indent="0" algn="l" rtl="0">
              <a:lnSpc>
                <a:spcPct val="100000"/>
              </a:lnSpc>
              <a:spcBef>
                <a:spcPts val="0"/>
              </a:spcBef>
              <a:spcAft>
                <a:spcPts val="0"/>
              </a:spcAft>
              <a:buNone/>
            </a:pPr>
            <a:r>
              <a:rPr lang="fr-FR" sz="3600" dirty="0">
                <a:latin typeface="Gill Sans MT" panose="020B0502020104020203" pitchFamily="34" charset="77"/>
              </a:rPr>
              <a:t>Lors des réunions semestrielles du personnel, nous avons organisé des séances de réflexion guidées afin de recueillir les observations et les analyses du personnel sur le changement.</a:t>
            </a:r>
            <a:endParaRPr sz="360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1" dirty="0">
                <a:solidFill>
                  <a:srgbClr val="CBB303"/>
                </a:solidFill>
                <a:latin typeface="Gill Sans MT" panose="020B0502020104020203" pitchFamily="34" charset="77"/>
                <a:ea typeface="Gill Sans"/>
                <a:cs typeface="Gill Sans"/>
                <a:sym typeface="Gill Sans"/>
              </a:rPr>
              <a:t>Apprentissage clé</a:t>
            </a:r>
          </a:p>
          <a:p>
            <a:pPr marL="0" marR="0" lvl="0" indent="0" algn="l" rtl="0">
              <a:lnSpc>
                <a:spcPct val="100000"/>
              </a:lnSpc>
              <a:spcBef>
                <a:spcPts val="0"/>
              </a:spcBef>
              <a:spcAft>
                <a:spcPts val="0"/>
              </a:spcAft>
              <a:buNone/>
            </a:pPr>
            <a:r>
              <a:rPr lang="fr-FR" sz="3600" b="0" i="0" u="none" strike="noStrike" cap="none" dirty="0">
                <a:solidFill>
                  <a:srgbClr val="2E2C22"/>
                </a:solidFill>
                <a:latin typeface="Gill Sans MT" panose="020B0502020104020203" pitchFamily="34" charset="77"/>
                <a:ea typeface="Gill Sans"/>
                <a:cs typeface="Gill Sans"/>
                <a:sym typeface="Gill Sans"/>
              </a:rPr>
              <a:t>Lors d'une réunion, nous avons appris que les volontaires, hommes et femmes, étaient critiqués par leurs pairs, certains subissant des pressions pour mettre fin aux discussions sur la planification familiale.</a:t>
            </a:r>
            <a:endParaRPr sz="3600" b="0" i="0" u="sng" strike="noStrike" cap="none" dirty="0">
              <a:solidFill>
                <a:srgbClr val="2E2C22"/>
              </a:solidFill>
              <a:latin typeface="Gill Sans MT" panose="020B0502020104020203" pitchFamily="34" charset="77"/>
              <a:ea typeface="Gill Sans"/>
              <a:cs typeface="Gill Sans"/>
              <a:sym typeface="Gill Sans"/>
            </a:endParaRPr>
          </a:p>
          <a:p>
            <a:pPr marL="0" lvl="0" indent="0" algn="l" rtl="0">
              <a:lnSpc>
                <a:spcPct val="90000"/>
              </a:lnSpc>
              <a:spcBef>
                <a:spcPts val="0"/>
              </a:spcBef>
              <a:spcAft>
                <a:spcPts val="0"/>
              </a:spcAft>
              <a:buClr>
                <a:srgbClr val="000000"/>
              </a:buClr>
              <a:buSzPts val="8800"/>
              <a:buFont typeface="Arial"/>
              <a:buNone/>
            </a:pPr>
            <a:endParaRPr lang="fr-FR" sz="3600" b="1" dirty="0">
              <a:solidFill>
                <a:srgbClr val="CBB303"/>
              </a:solidFill>
              <a:latin typeface="Gill Sans MT" panose="020B0502020104020203" pitchFamily="34" charset="77"/>
              <a:ea typeface="Gill Sans"/>
              <a:cs typeface="Gill Sans"/>
              <a:sym typeface="Gill Sans"/>
            </a:endParaRPr>
          </a:p>
          <a:p>
            <a:pPr marL="0" lvl="0" indent="0" algn="l" rtl="0">
              <a:lnSpc>
                <a:spcPct val="90000"/>
              </a:lnSpc>
              <a:spcBef>
                <a:spcPts val="0"/>
              </a:spcBef>
              <a:spcAft>
                <a:spcPts val="0"/>
              </a:spcAft>
              <a:buClr>
                <a:srgbClr val="000000"/>
              </a:buClr>
              <a:buSzPts val="8800"/>
              <a:buFont typeface="Arial"/>
              <a:buNone/>
            </a:pPr>
            <a:r>
              <a:rPr lang="fr-FR" sz="3600" b="1" dirty="0">
                <a:solidFill>
                  <a:srgbClr val="CBB303"/>
                </a:solidFill>
                <a:latin typeface="Gill Sans MT" panose="020B0502020104020203" pitchFamily="34" charset="77"/>
                <a:ea typeface="Gill Sans"/>
                <a:cs typeface="Gill Sans"/>
                <a:sym typeface="Gill Sans"/>
              </a:rPr>
              <a:t>Comment cela a été utilisé</a:t>
            </a:r>
          </a:p>
          <a:p>
            <a:pPr marL="0" lvl="0" indent="0" algn="l" rtl="0">
              <a:lnSpc>
                <a:spcPct val="90000"/>
              </a:lnSpc>
              <a:spcBef>
                <a:spcPts val="0"/>
              </a:spcBef>
              <a:spcAft>
                <a:spcPts val="0"/>
              </a:spcAft>
              <a:buClr>
                <a:srgbClr val="000000"/>
              </a:buClr>
              <a:buSzPts val="8800"/>
              <a:buFont typeface="Arial"/>
              <a:buNone/>
            </a:pPr>
            <a:r>
              <a:rPr lang="fr-FR" sz="3600" b="0" i="0" u="none" strike="noStrike" cap="none" dirty="0">
                <a:solidFill>
                  <a:srgbClr val="2E2C22"/>
                </a:solidFill>
                <a:latin typeface="Gill Sans MT" panose="020B0502020104020203" pitchFamily="34" charset="77"/>
                <a:ea typeface="Gill Sans"/>
                <a:cs typeface="Gill Sans"/>
                <a:sym typeface="Gill Sans"/>
              </a:rPr>
              <a:t>Nous avons organisé une série de discussions avec les agents de première ligne pour parler de la manière de gérer l'opposition. </a:t>
            </a:r>
            <a:r>
              <a:rPr lang="en-US" sz="3600" b="0" i="0" u="none" strike="noStrike" cap="none" dirty="0">
                <a:solidFill>
                  <a:srgbClr val="2E2C22"/>
                </a:solidFill>
                <a:latin typeface="Gill Sans MT" panose="020B0502020104020203" pitchFamily="34" charset="77"/>
                <a:ea typeface="Gill Sans"/>
                <a:cs typeface="Gill Sans"/>
                <a:sym typeface="Gill Sans"/>
              </a:rPr>
              <a:t>  </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b="0" i="0" u="none" strike="noStrike" cap="none" dirty="0">
              <a:solidFill>
                <a:srgbClr val="CBB303"/>
              </a:solidFill>
              <a:latin typeface="Gill Sans MT" panose="020B0502020104020203" pitchFamily="34" charset="77"/>
              <a:ea typeface="Gill Sans"/>
              <a:cs typeface="Gill Sans"/>
              <a:sym typeface="Gill Sans"/>
            </a:endParaRPr>
          </a:p>
        </p:txBody>
      </p:sp>
      <p:pic>
        <p:nvPicPr>
          <p:cNvPr id="628" name="Google Shape;628;p482"/>
          <p:cNvPicPr preferRelativeResize="0">
            <a:picLocks noGrp="1"/>
          </p:cNvPicPr>
          <p:nvPr>
            <p:ph type="pic" idx="2"/>
          </p:nvPr>
        </p:nvPicPr>
        <p:blipFill rotWithShape="1">
          <a:blip r:embed="rId3">
            <a:alphaModFix/>
          </a:blip>
          <a:srcRect l="12494" r="12494"/>
          <a:stretch/>
        </p:blipFill>
        <p:spPr>
          <a:xfrm>
            <a:off x="-3058370" y="2227264"/>
            <a:ext cx="9263064" cy="9261476"/>
          </a:xfrm>
          <a:prstGeom prst="ellipse">
            <a:avLst/>
          </a:prstGeom>
          <a:noFill/>
          <a:ln>
            <a:noFill/>
          </a:ln>
        </p:spPr>
      </p:pic>
      <p:sp>
        <p:nvSpPr>
          <p:cNvPr id="629" name="Google Shape;629;p482"/>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2E2C22"/>
                </a:solidFill>
                <a:latin typeface="Gill Sans MT" panose="020B0502020104020203" pitchFamily="34" charset="77"/>
                <a:ea typeface="Gill Sans"/>
                <a:cs typeface="Gill Sans"/>
                <a:sym typeface="Gill Sans"/>
              </a:rPr>
              <a:t>Photo credit: </a:t>
            </a:r>
            <a:r>
              <a:rPr lang="en-US" sz="1400" b="0" i="0" u="none" strike="noStrike" cap="none" dirty="0">
                <a:solidFill>
                  <a:srgbClr val="000000"/>
                </a:solidFill>
                <a:latin typeface="Gill Sans MT" panose="020B0502020104020203" pitchFamily="34" charset="77"/>
                <a:ea typeface="Gill Sans"/>
                <a:cs typeface="Gill Sans"/>
                <a:sym typeface="Gill Sans"/>
              </a:rPr>
              <a:t>Institute for Reproductive Health</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14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630" name="Google Shape;630;p482"/>
          <p:cNvCxnSpPr/>
          <p:nvPr/>
        </p:nvCxnSpPr>
        <p:spPr>
          <a:xfrm>
            <a:off x="7331395" y="4479637"/>
            <a:ext cx="13699805" cy="0"/>
          </a:xfrm>
          <a:prstGeom prst="straightConnector1">
            <a:avLst/>
          </a:prstGeom>
          <a:noFill/>
          <a:ln w="57150" cap="flat" cmpd="sng">
            <a:solidFill>
              <a:srgbClr val="CBB303"/>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634"/>
        <p:cNvGrpSpPr/>
        <p:nvPr/>
      </p:nvGrpSpPr>
      <p:grpSpPr>
        <a:xfrm>
          <a:off x="0" y="0"/>
          <a:ext cx="0" cy="0"/>
          <a:chOff x="0" y="0"/>
          <a:chExt cx="0" cy="0"/>
        </a:xfrm>
      </p:grpSpPr>
      <p:sp>
        <p:nvSpPr>
          <p:cNvPr id="635" name="Google Shape;635;ga381c9980e_0_0"/>
          <p:cNvSpPr txBox="1"/>
          <p:nvPr/>
        </p:nvSpPr>
        <p:spPr>
          <a:xfrm>
            <a:off x="2266929" y="2210000"/>
            <a:ext cx="19238359" cy="3144838"/>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90000"/>
              </a:lnSpc>
              <a:spcBef>
                <a:spcPts val="0"/>
              </a:spcBef>
              <a:spcAft>
                <a:spcPts val="0"/>
              </a:spcAft>
              <a:buClr>
                <a:srgbClr val="09904F"/>
              </a:buClr>
              <a:buSzPts val="8800"/>
              <a:buFont typeface="Gill Sans"/>
              <a:buNone/>
            </a:pPr>
            <a:r>
              <a:rPr lang="fr-FR" sz="8000" b="1" i="0" u="none" strike="noStrike" cap="none" dirty="0">
                <a:solidFill>
                  <a:srgbClr val="2E2C22"/>
                </a:solidFill>
                <a:latin typeface="Gill Sans MT" panose="020B0502020104020203" pitchFamily="34" charset="77"/>
                <a:ea typeface="Gill Sans"/>
                <a:cs typeface="Gill Sans"/>
                <a:sym typeface="Gill Sans"/>
              </a:rPr>
              <a:t>Quelles sont vos principales conclusions sur l'utilisation des programmes d'apprentissage pour les interventions de changement</a:t>
            </a:r>
            <a:r>
              <a:rPr lang="fr-FR" sz="8000" b="1" dirty="0">
                <a:solidFill>
                  <a:srgbClr val="2E2C22"/>
                </a:solidFill>
                <a:latin typeface="Gill Sans MT" panose="020B0502020104020203" pitchFamily="34" charset="77"/>
                <a:sym typeface="Gill Sans"/>
              </a:rPr>
              <a:t> de normes </a:t>
            </a:r>
            <a:r>
              <a:rPr lang="en-US" sz="8000" b="1" dirty="0">
                <a:solidFill>
                  <a:srgbClr val="2E2C22"/>
                </a:solidFill>
                <a:latin typeface="Gill Sans MT" panose="020B0502020104020203" pitchFamily="34" charset="77"/>
                <a:sym typeface="Gill Sans"/>
              </a:rPr>
              <a:t>?</a:t>
            </a:r>
            <a:endParaRPr sz="8000" b="1" dirty="0">
              <a:solidFill>
                <a:srgbClr val="2E2C22"/>
              </a:solidFill>
              <a:latin typeface="Gill Sans MT" panose="020B0502020104020203" pitchFamily="34" charset="77"/>
            </a:endParaRPr>
          </a:p>
        </p:txBody>
      </p:sp>
      <p:sp>
        <p:nvSpPr>
          <p:cNvPr id="636" name="Google Shape;636;ga381c9980e_0_0"/>
          <p:cNvSpPr txBox="1"/>
          <p:nvPr/>
        </p:nvSpPr>
        <p:spPr>
          <a:xfrm>
            <a:off x="2399502" y="5606237"/>
            <a:ext cx="18571064" cy="81097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6000" b="1" i="0" u="none" strike="noStrike" cap="none" dirty="0">
                <a:solidFill>
                  <a:srgbClr val="CBB303"/>
                </a:solidFill>
                <a:latin typeface="Gill Sans MT" panose="020B0502020104020203" pitchFamily="34" charset="77"/>
                <a:ea typeface="Gill Sans"/>
                <a:cs typeface="Gill Sans"/>
                <a:sym typeface="Gill Sans"/>
              </a:rPr>
              <a:t>EN RÉSUMÉ</a:t>
            </a:r>
          </a:p>
          <a:p>
            <a:pPr marL="0" marR="0" lvl="0" indent="0" algn="l" rtl="0">
              <a:lnSpc>
                <a:spcPct val="100000"/>
              </a:lnSpc>
              <a:spcBef>
                <a:spcPts val="0"/>
              </a:spcBef>
              <a:spcAft>
                <a:spcPts val="0"/>
              </a:spcAft>
              <a:buNone/>
            </a:pPr>
            <a:endParaRPr sz="3200" b="0" i="0" u="none" strike="noStrike" cap="none"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fr-FR" sz="3600" b="0" i="0" u="none" strike="noStrike" cap="none" dirty="0">
                <a:solidFill>
                  <a:srgbClr val="000000"/>
                </a:solidFill>
                <a:latin typeface="Gill Sans MT" panose="020B0502020104020203" pitchFamily="34" charset="77"/>
                <a:ea typeface="Gill Sans"/>
                <a:cs typeface="Gill Sans"/>
                <a:sym typeface="Gill Sans"/>
              </a:rPr>
              <a:t>Adopter une approche « apprentissage-réflexion-action » pour le suivi des projets.</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3600" b="0" i="0" u="none" strike="noStrike" cap="none" dirty="0">
              <a:solidFill>
                <a:srgbClr val="000000"/>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000000"/>
              </a:buClr>
              <a:buSzPts val="3600"/>
              <a:buFont typeface="Gill Sans"/>
              <a:buChar char="●"/>
            </a:pPr>
            <a:r>
              <a:rPr lang="fr-FR" sz="3600" b="0" i="0" u="none" strike="noStrike" cap="none" dirty="0">
                <a:solidFill>
                  <a:srgbClr val="000000"/>
                </a:solidFill>
                <a:latin typeface="Gill Sans MT" panose="020B0502020104020203" pitchFamily="34" charset="77"/>
                <a:ea typeface="Gill Sans"/>
                <a:cs typeface="Gill Sans"/>
                <a:sym typeface="Gill Sans"/>
              </a:rPr>
              <a:t>Crée une souplesse de pensée qui encourage une réflexion en temps réel et fondée sur les faits. </a:t>
            </a:r>
          </a:p>
          <a:p>
            <a:pPr marL="457200" marR="0" lvl="0" indent="-457200" algn="l" rtl="0">
              <a:lnSpc>
                <a:spcPct val="100000"/>
              </a:lnSpc>
              <a:spcBef>
                <a:spcPts val="0"/>
              </a:spcBef>
              <a:spcAft>
                <a:spcPts val="0"/>
              </a:spcAft>
              <a:buClr>
                <a:srgbClr val="000000"/>
              </a:buClr>
              <a:buSzPts val="3600"/>
              <a:buFont typeface="Gill Sans"/>
              <a:buChar char="●"/>
            </a:pPr>
            <a:endParaRPr lang="fr-FR" sz="3600" b="0" i="0" u="none" strike="noStrike" cap="none" dirty="0">
              <a:solidFill>
                <a:srgbClr val="000000"/>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000000"/>
              </a:buClr>
              <a:buSzPts val="3600"/>
              <a:buFont typeface="Gill Sans"/>
              <a:buChar char="●"/>
            </a:pPr>
            <a:r>
              <a:rPr lang="fr-FR" sz="3600" b="0" i="0" u="none" strike="noStrike" cap="none" dirty="0">
                <a:solidFill>
                  <a:srgbClr val="000000"/>
                </a:solidFill>
                <a:latin typeface="Gill Sans MT" panose="020B0502020104020203" pitchFamily="34" charset="77"/>
                <a:ea typeface="Gill Sans"/>
                <a:cs typeface="Gill Sans"/>
                <a:sym typeface="Gill Sans"/>
              </a:rPr>
              <a:t>Encourage les ajustements de stratégie et d'autres programmes en cours de route.</a:t>
            </a:r>
          </a:p>
          <a:p>
            <a:pPr marL="457200" marR="0" lvl="0" indent="-457200" algn="l" rtl="0">
              <a:lnSpc>
                <a:spcPct val="100000"/>
              </a:lnSpc>
              <a:spcBef>
                <a:spcPts val="0"/>
              </a:spcBef>
              <a:spcAft>
                <a:spcPts val="0"/>
              </a:spcAft>
              <a:buClr>
                <a:srgbClr val="000000"/>
              </a:buClr>
              <a:buSzPts val="3600"/>
              <a:buFont typeface="Gill Sans"/>
              <a:buChar char="●"/>
            </a:pPr>
            <a:endParaRPr lang="fr-FR" sz="3600" b="0" i="0" u="none" strike="noStrike" cap="none" dirty="0">
              <a:solidFill>
                <a:srgbClr val="000000"/>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000000"/>
              </a:buClr>
              <a:buSzPts val="3600"/>
              <a:buFont typeface="Gill Sans"/>
              <a:buChar char="●"/>
            </a:pPr>
            <a:r>
              <a:rPr lang="fr-FR" sz="3600" b="0" i="0" u="none" strike="noStrike" cap="none" dirty="0">
                <a:solidFill>
                  <a:srgbClr val="000000"/>
                </a:solidFill>
                <a:latin typeface="Gill Sans MT" panose="020B0502020104020203" pitchFamily="34" charset="77"/>
                <a:ea typeface="Gill Sans"/>
                <a:cs typeface="Gill Sans"/>
                <a:sym typeface="Gill Sans"/>
              </a:rPr>
              <a:t>Permet de mieux cibler les ressources de suivi pour se concentrer sur les questions clés de la mise en œuvre.</a:t>
            </a:r>
            <a:endParaRPr sz="3200" b="0" i="0" u="none" strike="noStrike" cap="none" dirty="0">
              <a:solidFill>
                <a:srgbClr val="CBB303"/>
              </a:solidFill>
              <a:latin typeface="Gill Sans MT" panose="020B0502020104020203" pitchFamily="34" charset="77"/>
              <a:ea typeface="Gill Sans"/>
              <a:cs typeface="Gill Sans"/>
              <a:sym typeface="Gill Sans"/>
            </a:endParaRPr>
          </a:p>
        </p:txBody>
      </p:sp>
      <p:cxnSp>
        <p:nvCxnSpPr>
          <p:cNvPr id="637" name="Google Shape;637;ga381c9980e_0_0"/>
          <p:cNvCxnSpPr/>
          <p:nvPr/>
        </p:nvCxnSpPr>
        <p:spPr>
          <a:xfrm>
            <a:off x="2399502" y="5169878"/>
            <a:ext cx="17108025" cy="0"/>
          </a:xfrm>
          <a:prstGeom prst="straightConnector1">
            <a:avLst/>
          </a:prstGeom>
          <a:noFill/>
          <a:ln w="57150" cap="flat" cmpd="sng">
            <a:solidFill>
              <a:srgbClr val="CBB303"/>
            </a:solidFill>
            <a:prstDash val="solid"/>
            <a:round/>
            <a:headEnd type="none" w="sm" len="sm"/>
            <a:tailEnd type="none" w="sm" len="sm"/>
          </a:ln>
        </p:spPr>
      </p:cxnSp>
      <p:sp>
        <p:nvSpPr>
          <p:cNvPr id="638" name="Google Shape;638;ga381c9980e_0_0"/>
          <p:cNvSpPr txBox="1"/>
          <p:nvPr/>
        </p:nvSpPr>
        <p:spPr>
          <a:xfrm>
            <a:off x="2266928" y="1406959"/>
            <a:ext cx="14878071" cy="55164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SUIVI DES INTERVENTIONS DE CHANGEMENT DES NORMES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CBB303"/>
        </a:solidFill>
        <a:effectLst/>
      </p:bgPr>
    </p:bg>
    <p:spTree>
      <p:nvGrpSpPr>
        <p:cNvPr id="1" name="Shape 642"/>
        <p:cNvGrpSpPr/>
        <p:nvPr/>
      </p:nvGrpSpPr>
      <p:grpSpPr>
        <a:xfrm>
          <a:off x="0" y="0"/>
          <a:ext cx="0" cy="0"/>
          <a:chOff x="0" y="0"/>
          <a:chExt cx="0" cy="0"/>
        </a:xfrm>
      </p:grpSpPr>
      <p:sp>
        <p:nvSpPr>
          <p:cNvPr id="643" name="Google Shape;643;p483"/>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0000"/>
              <a:buFont typeface="Gill Sans"/>
              <a:buNone/>
            </a:pPr>
            <a:r>
              <a:rPr lang="en-US" b="1" dirty="0">
                <a:solidFill>
                  <a:srgbClr val="FFFFFF"/>
                </a:solidFill>
              </a:rPr>
              <a:t>Session II</a:t>
            </a:r>
            <a:endParaRPr dirty="0"/>
          </a:p>
        </p:txBody>
      </p:sp>
      <p:sp>
        <p:nvSpPr>
          <p:cNvPr id="644" name="Google Shape;644;p483"/>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3200"/>
              <a:buFont typeface="Gill Sans"/>
              <a:buNone/>
            </a:pPr>
            <a:endParaRPr dirty="0"/>
          </a:p>
        </p:txBody>
      </p:sp>
      <p:sp>
        <p:nvSpPr>
          <p:cNvPr id="645" name="Google Shape;645;p483"/>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2400"/>
              <a:buFont typeface="Gill Sans"/>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649"/>
        <p:cNvGrpSpPr/>
        <p:nvPr/>
      </p:nvGrpSpPr>
      <p:grpSpPr>
        <a:xfrm>
          <a:off x="0" y="0"/>
          <a:ext cx="0" cy="0"/>
          <a:chOff x="0" y="0"/>
          <a:chExt cx="0" cy="0"/>
        </a:xfrm>
      </p:grpSpPr>
      <p:sp>
        <p:nvSpPr>
          <p:cNvPr id="650" name="Google Shape;650;p34"/>
          <p:cNvSpPr txBox="1">
            <a:spLocks noGrp="1"/>
          </p:cNvSpPr>
          <p:nvPr>
            <p:ph type="title"/>
          </p:nvPr>
        </p:nvSpPr>
        <p:spPr>
          <a:xfrm>
            <a:off x="5195451" y="4734084"/>
            <a:ext cx="14678892" cy="2176836"/>
          </a:xfrm>
          <a:prstGeom prst="rect">
            <a:avLst/>
          </a:prstGeom>
          <a:noFill/>
          <a:ln>
            <a:noFill/>
          </a:ln>
        </p:spPr>
        <p:txBody>
          <a:bodyPr spcFirstLastPara="1" wrap="square" lIns="91425" tIns="45700" rIns="91425" bIns="45700" anchor="t" anchorCtr="0">
            <a:noAutofit/>
          </a:bodyPr>
          <a:lstStyle/>
          <a:p>
            <a:pPr lvl="0">
              <a:lnSpc>
                <a:spcPct val="90000"/>
              </a:lnSpc>
            </a:pPr>
            <a:r>
              <a:rPr lang="en-US" b="1" dirty="0">
                <a:latin typeface="Gill Sans MT" panose="020B0502020104020203" pitchFamily="34" charset="77"/>
              </a:rPr>
              <a:t>Évaluation</a:t>
            </a:r>
            <a:r>
              <a:rPr lang="en-US" dirty="0"/>
              <a:t> des changements de normes</a:t>
            </a:r>
            <a:endParaRPr b="1" dirty="0">
              <a:latin typeface="Gill Sans MT" panose="020B0502020104020203" pitchFamily="34" charset="77"/>
            </a:endParaRPr>
          </a:p>
        </p:txBody>
      </p:sp>
      <p:sp>
        <p:nvSpPr>
          <p:cNvPr id="651" name="Google Shape;651;p34"/>
          <p:cNvSpPr txBox="1"/>
          <p:nvPr/>
        </p:nvSpPr>
        <p:spPr>
          <a:xfrm>
            <a:off x="6692761" y="9519705"/>
            <a:ext cx="11684271" cy="516886"/>
          </a:xfrm>
          <a:prstGeom prst="rect">
            <a:avLst/>
          </a:prstGeom>
          <a:noFill/>
          <a:ln>
            <a:noFill/>
          </a:ln>
        </p:spPr>
        <p:txBody>
          <a:bodyPr spcFirstLastPara="1" wrap="square" lIns="91425" tIns="45700" rIns="91425" bIns="45700" anchor="t" anchorCtr="0">
            <a:noAutofit/>
          </a:bodyPr>
          <a:lstStyle/>
          <a:p>
            <a:pPr lvl="0" algn="ctr">
              <a:buClr>
                <a:srgbClr val="FFFEFF"/>
              </a:buClr>
              <a:buSzPts val="4500"/>
            </a:pPr>
            <a:r>
              <a:rPr lang="fr-FR" sz="4400" dirty="0">
                <a:solidFill>
                  <a:srgbClr val="FFFEFF"/>
                </a:solidFill>
                <a:latin typeface="Gill Sans MT" panose="020B0502020104020203" pitchFamily="34" charset="77"/>
                <a:ea typeface="Gill Sans"/>
                <a:cs typeface="Gill Sans"/>
                <a:sym typeface="Gill Sans"/>
              </a:rPr>
              <a:t>Évaluation de base et finale</a:t>
            </a:r>
            <a:endParaRPr dirty="0">
              <a:latin typeface="Gill Sans MT" panose="020B0502020104020203" pitchFamily="34" charset="77"/>
            </a:endParaRPr>
          </a:p>
        </p:txBody>
      </p:sp>
      <p:sp>
        <p:nvSpPr>
          <p:cNvPr id="652" name="Google Shape;652;p3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dirty="0">
                <a:latin typeface="Gill Sans MT" panose="020B0502020104020203" pitchFamily="34" charset="77"/>
              </a:rPr>
              <a:t>SECTION 3</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wipe(down)">
                                      <p:cBhvr>
                                        <p:cTn id="7" dur="500"/>
                                        <p:tgtEl>
                                          <p:spTgt spid="6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51"/>
                                        </p:tgtEl>
                                        <p:attrNameLst>
                                          <p:attrName>style.visibility</p:attrName>
                                        </p:attrNameLst>
                                      </p:cBhvr>
                                      <p:to>
                                        <p:strVal val="visible"/>
                                      </p:to>
                                    </p:set>
                                    <p:animEffect transition="in" filter="wipe(down)">
                                      <p:cBhvr>
                                        <p:cTn id="10" dur="500"/>
                                        <p:tgtEl>
                                          <p:spTgt spid="65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52">
                                            <p:txEl>
                                              <p:pRg st="0" end="0"/>
                                            </p:txEl>
                                          </p:spTgt>
                                        </p:tgtEl>
                                        <p:attrNameLst>
                                          <p:attrName>style.visibility</p:attrName>
                                        </p:attrNameLst>
                                      </p:cBhvr>
                                      <p:to>
                                        <p:strVal val="visible"/>
                                      </p:to>
                                    </p:set>
                                    <p:animEffect transition="in" filter="wipe(down)">
                                      <p:cBhvr>
                                        <p:cTn id="13" dur="500"/>
                                        <p:tgtEl>
                                          <p:spTgt spid="6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0"/>
      <p:bldP spid="651" grpId="0"/>
      <p:bldP spid="65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36"/>
          <p:cNvSpPr txBox="1">
            <a:spLocks noGrp="1"/>
          </p:cNvSpPr>
          <p:nvPr>
            <p:ph type="body" idx="1"/>
          </p:nvPr>
        </p:nvSpPr>
        <p:spPr>
          <a:xfrm>
            <a:off x="1498332" y="1414465"/>
            <a:ext cx="19488989" cy="222494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393941"/>
              </a:buClr>
              <a:buSzPts val="10000"/>
              <a:buFont typeface="Gill Sans"/>
              <a:buNone/>
            </a:pPr>
            <a:r>
              <a:rPr lang="fr-FR" sz="8000" dirty="0">
                <a:solidFill>
                  <a:srgbClr val="000000"/>
                </a:solidFill>
                <a:latin typeface="Gill Sans MT" panose="020B0502020104020203" pitchFamily="34" charset="77"/>
              </a:rPr>
              <a:t>Moments de la mesure des interventions de changement </a:t>
            </a:r>
            <a:r>
              <a:rPr lang="fr-FR" sz="8000" dirty="0">
                <a:solidFill>
                  <a:srgbClr val="000000"/>
                </a:solidFill>
              </a:rPr>
              <a:t>de n</a:t>
            </a:r>
            <a:r>
              <a:rPr lang="fr-FR" sz="8000" dirty="0">
                <a:solidFill>
                  <a:srgbClr val="000000"/>
                </a:solidFill>
                <a:latin typeface="Gill Sans MT" panose="020B0502020104020203" pitchFamily="34" charset="77"/>
              </a:rPr>
              <a:t>ormes</a:t>
            </a:r>
            <a:endParaRPr lang="en-US" sz="8000" dirty="0">
              <a:latin typeface="Gill Sans MT" panose="020B0502020104020203" pitchFamily="34" charset="77"/>
            </a:endParaRPr>
          </a:p>
        </p:txBody>
      </p:sp>
      <p:graphicFrame>
        <p:nvGraphicFramePr>
          <p:cNvPr id="683" name="Google Shape;683;p36"/>
          <p:cNvGraphicFramePr/>
          <p:nvPr>
            <p:extLst>
              <p:ext uri="{D42A27DB-BD31-4B8C-83A1-F6EECF244321}">
                <p14:modId xmlns:p14="http://schemas.microsoft.com/office/powerpoint/2010/main" val="1477225886"/>
              </p:ext>
            </p:extLst>
          </p:nvPr>
        </p:nvGraphicFramePr>
        <p:xfrm>
          <a:off x="542925" y="3417251"/>
          <a:ext cx="22678033" cy="10727375"/>
        </p:xfrm>
        <a:graphic>
          <a:graphicData uri="http://schemas.openxmlformats.org/drawingml/2006/table">
            <a:tbl>
              <a:tblPr>
                <a:noFill/>
                <a:tableStyleId>{1418B81B-E733-4C98-A115-E3B8A1D51AB2}</a:tableStyleId>
              </a:tblPr>
              <a:tblGrid>
                <a:gridCol w="4714875">
                  <a:extLst>
                    <a:ext uri="{9D8B030D-6E8A-4147-A177-3AD203B41FA5}">
                      <a16:colId xmlns:a16="http://schemas.microsoft.com/office/drawing/2014/main" val="20000"/>
                    </a:ext>
                  </a:extLst>
                </a:gridCol>
                <a:gridCol w="7668235">
                  <a:extLst>
                    <a:ext uri="{9D8B030D-6E8A-4147-A177-3AD203B41FA5}">
                      <a16:colId xmlns:a16="http://schemas.microsoft.com/office/drawing/2014/main" val="20001"/>
                    </a:ext>
                  </a:extLst>
                </a:gridCol>
                <a:gridCol w="10294923">
                  <a:extLst>
                    <a:ext uri="{9D8B030D-6E8A-4147-A177-3AD203B41FA5}">
                      <a16:colId xmlns:a16="http://schemas.microsoft.com/office/drawing/2014/main" val="20002"/>
                    </a:ext>
                  </a:extLst>
                </a:gridCol>
              </a:tblGrid>
              <a:tr h="1623066">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STAGE</a:t>
                      </a:r>
                      <a:endParaRPr sz="1100" b="1" u="none" strike="noStrike" cap="none" dirty="0">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OBJECTIFS D'APPRENTISSAGE</a:t>
                      </a:r>
                      <a:endParaRPr sz="4000" b="1" u="none" strike="noStrike" cap="none" dirty="0">
                        <a:solidFill>
                          <a:srgbClr val="FFFFFF"/>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MÉTHODES</a:t>
                      </a:r>
                      <a:endParaRPr lang="en-US" sz="4000" b="1" u="none" strike="noStrike" cap="none" dirty="0">
                        <a:solidFill>
                          <a:srgbClr val="FFFFFF"/>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98468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Évaluation formative</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Identifier les éventuelles normes sociales, sanctions, groupes de référence.</a:t>
                      </a:r>
                      <a:endParaRPr sz="400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Analyse documentaire ; discussions communautaires.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98468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Suivi</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Observer les signes de changement de normes ; surveiller les conséquences</a:t>
                      </a:r>
                      <a:endParaRPr sz="400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Suivi des activités ; observation directe/indirecte ; études rapides pour tester les stratégies.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134949">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Evaluation de l’impact</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0D9"/>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Au début : vérifier les normes sociales et la force des normes ; identifier les « failles » dans les normes et les possibilités d'intervention.</a:t>
                      </a:r>
                    </a:p>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A la fin : changements dans les normes sociales ; corrélations avec les attitudes et les comportements.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0D9"/>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Enquêtes quantitatives ; entretiens et discussions qualitatifs utilisant des vignettes et des questions axées sur les normes.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0D9"/>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687"/>
        <p:cNvGrpSpPr/>
        <p:nvPr/>
      </p:nvGrpSpPr>
      <p:grpSpPr>
        <a:xfrm>
          <a:off x="0" y="0"/>
          <a:ext cx="0" cy="0"/>
          <a:chOff x="0" y="0"/>
          <a:chExt cx="0" cy="0"/>
        </a:xfrm>
      </p:grpSpPr>
      <p:sp>
        <p:nvSpPr>
          <p:cNvPr id="689" name="Google Shape;689;p37"/>
          <p:cNvSpPr txBox="1">
            <a:spLocks noGrp="1"/>
          </p:cNvSpPr>
          <p:nvPr>
            <p:ph type="title"/>
          </p:nvPr>
        </p:nvSpPr>
        <p:spPr>
          <a:xfrm>
            <a:off x="11219023" y="5094136"/>
            <a:ext cx="10649085"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000"/>
              <a:buNone/>
            </a:pPr>
            <a:r>
              <a:rPr lang="fr-FR" sz="9600" b="1" dirty="0">
                <a:solidFill>
                  <a:srgbClr val="FBFCFF"/>
                </a:solidFill>
                <a:latin typeface="Gill Sans MT" panose="020B0502020104020203" pitchFamily="34" charset="77"/>
              </a:rPr>
              <a:t>Comment mesurons-nous les normes sociales ?</a:t>
            </a:r>
            <a:endParaRPr dirty="0">
              <a:latin typeface="Gill Sans MT" panose="020B0502020104020203" pitchFamily="34" charset="77"/>
            </a:endParaRPr>
          </a:p>
        </p:txBody>
      </p:sp>
      <p:sp>
        <p:nvSpPr>
          <p:cNvPr id="691" name="Google Shape;691;p37"/>
          <p:cNvSpPr txBox="1"/>
          <p:nvPr/>
        </p:nvSpPr>
        <p:spPr>
          <a:xfrm>
            <a:off x="175846" y="13153223"/>
            <a:ext cx="5974894"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a:solidFill>
                  <a:srgbClr val="FFFFFF"/>
                </a:solidFill>
                <a:latin typeface="Gill Sans MT" panose="020B0502020104020203" pitchFamily="34" charset="77"/>
                <a:ea typeface="Gill Sans"/>
                <a:cs typeface="Gill Sans"/>
                <a:sym typeface="Gill Sans"/>
              </a:rPr>
              <a:t>Jovan mandic/Getty Images</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pic>
        <p:nvPicPr>
          <p:cNvPr id="692" name="Google Shape;692;p37"/>
          <p:cNvPicPr preferRelativeResize="0"/>
          <p:nvPr/>
        </p:nvPicPr>
        <p:blipFill rotWithShape="1">
          <a:blip r:embed="rId3"/>
          <a:srcRect l="4636" r="28686"/>
          <a:stretch/>
        </p:blipFill>
        <p:spPr>
          <a:xfrm>
            <a:off x="1380894" y="2227264"/>
            <a:ext cx="9263064" cy="926147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graphicFrame>
        <p:nvGraphicFramePr>
          <p:cNvPr id="697" name="Google Shape;697;p41"/>
          <p:cNvGraphicFramePr/>
          <p:nvPr>
            <p:extLst>
              <p:ext uri="{D42A27DB-BD31-4B8C-83A1-F6EECF244321}">
                <p14:modId xmlns:p14="http://schemas.microsoft.com/office/powerpoint/2010/main" val="2322977990"/>
              </p:ext>
            </p:extLst>
          </p:nvPr>
        </p:nvGraphicFramePr>
        <p:xfrm>
          <a:off x="1020460" y="3111892"/>
          <a:ext cx="20517175" cy="8616825"/>
        </p:xfrm>
        <a:graphic>
          <a:graphicData uri="http://schemas.openxmlformats.org/drawingml/2006/table">
            <a:tbl>
              <a:tblPr>
                <a:noFill/>
                <a:tableStyleId>{1418B81B-E733-4C98-A115-E3B8A1D51AB2}</a:tableStyleId>
              </a:tblPr>
              <a:tblGrid>
                <a:gridCol w="5658175">
                  <a:extLst>
                    <a:ext uri="{9D8B030D-6E8A-4147-A177-3AD203B41FA5}">
                      <a16:colId xmlns:a16="http://schemas.microsoft.com/office/drawing/2014/main" val="20000"/>
                    </a:ext>
                  </a:extLst>
                </a:gridCol>
                <a:gridCol w="5372100">
                  <a:extLst>
                    <a:ext uri="{9D8B030D-6E8A-4147-A177-3AD203B41FA5}">
                      <a16:colId xmlns:a16="http://schemas.microsoft.com/office/drawing/2014/main" val="20001"/>
                    </a:ext>
                  </a:extLst>
                </a:gridCol>
                <a:gridCol w="9486900">
                  <a:extLst>
                    <a:ext uri="{9D8B030D-6E8A-4147-A177-3AD203B41FA5}">
                      <a16:colId xmlns:a16="http://schemas.microsoft.com/office/drawing/2014/main" val="20002"/>
                    </a:ext>
                  </a:extLst>
                </a:gridCol>
              </a:tblGrid>
              <a:tr h="1347325">
                <a:tc>
                  <a:txBody>
                    <a:bodyPr/>
                    <a:lstStyle/>
                    <a:p>
                      <a:pPr marL="0" marR="0" lvl="0" indent="0" algn="l" rtl="0">
                        <a:lnSpc>
                          <a:spcPct val="100000"/>
                        </a:lnSpc>
                        <a:spcBef>
                          <a:spcPts val="0"/>
                        </a:spcBef>
                        <a:spcAft>
                          <a:spcPts val="0"/>
                        </a:spcAft>
                        <a:buClr>
                          <a:srgbClr val="FFFFFF"/>
                        </a:buClr>
                        <a:buSzPts val="4800"/>
                        <a:buFont typeface="Gill Sans"/>
                        <a:buNone/>
                      </a:pPr>
                      <a:r>
                        <a:rPr lang="fr-FR" sz="4000" b="1" i="0" u="none" strike="noStrike" cap="none" noProof="0" dirty="0">
                          <a:solidFill>
                            <a:srgbClr val="FFFFFF"/>
                          </a:solidFill>
                          <a:latin typeface="Gill Sans MT" panose="020B0502020104020203" pitchFamily="34" charset="77"/>
                          <a:ea typeface="Gill Sans"/>
                          <a:cs typeface="Gill Sans"/>
                          <a:sym typeface="Gill Sans"/>
                        </a:rPr>
                        <a:t>TYPE  DE MESURE</a:t>
                      </a:r>
                      <a:endParaRPr lang="fr-FR" sz="4000" b="1" u="none" strike="noStrike" cap="none" noProof="0" dirty="0">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fr-FR" sz="4000" b="1" i="0" u="none" strike="noStrike" cap="none" noProof="0" dirty="0">
                          <a:solidFill>
                            <a:srgbClr val="FFFFFF"/>
                          </a:solidFill>
                          <a:latin typeface="Gill Sans MT" panose="020B0502020104020203" pitchFamily="34" charset="77"/>
                          <a:ea typeface="Gill Sans"/>
                          <a:cs typeface="Gill Sans"/>
                          <a:sym typeface="Gill Sans"/>
                        </a:rPr>
                        <a:t>MESURE</a:t>
                      </a:r>
                      <a:endParaRPr lang="fr-FR" sz="4000" b="1" u="none" strike="noStrike" cap="none" noProof="0" dirty="0">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fr-FR" sz="4000" b="1" i="0" u="none" strike="noStrike" cap="none" noProof="0" dirty="0">
                          <a:solidFill>
                            <a:srgbClr val="FFFFFF"/>
                          </a:solidFill>
                          <a:latin typeface="Gill Sans MT" panose="020B0502020104020203" pitchFamily="34" charset="77"/>
                          <a:ea typeface="Gill Sans"/>
                          <a:cs typeface="Gill Sans"/>
                          <a:sym typeface="Gill Sans"/>
                        </a:rPr>
                        <a:t>EXEMPLE DE QUESTION</a:t>
                      </a:r>
                      <a:endParaRPr lang="fr-FR" sz="4000" b="1" u="none" strike="noStrike" cap="none" noProof="0" dirty="0">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851650">
                <a:tc>
                  <a:txBody>
                    <a:bodyPr/>
                    <a:lstStyle/>
                    <a:p>
                      <a:pPr marL="0" marR="0" lvl="0" indent="0" algn="l" rtl="0">
                        <a:lnSpc>
                          <a:spcPct val="100000"/>
                        </a:lnSpc>
                        <a:spcBef>
                          <a:spcPts val="0"/>
                        </a:spcBef>
                        <a:spcAft>
                          <a:spcPts val="0"/>
                        </a:spcAft>
                        <a:buClr>
                          <a:srgbClr val="2E2C22"/>
                        </a:buClr>
                        <a:buSzPts val="4400"/>
                        <a:buFont typeface="Gill Sans"/>
                        <a:buNone/>
                      </a:pPr>
                      <a:r>
                        <a:rPr lang="fr-FR" sz="4000" b="0" i="0" u="none" strike="noStrike" cap="none" noProof="0" dirty="0">
                          <a:solidFill>
                            <a:srgbClr val="2E2C22"/>
                          </a:solidFill>
                          <a:latin typeface="Gill Sans MT" panose="020B0502020104020203" pitchFamily="34" charset="77"/>
                          <a:ea typeface="Gill Sans"/>
                          <a:cs typeface="Gill Sans"/>
                          <a:sym typeface="Gill Sans"/>
                        </a:rPr>
                        <a:t>Mesures individuelles</a:t>
                      </a:r>
                      <a:endParaRPr lang="fr-FR" sz="1800" u="none" strike="noStrike" cap="none" noProof="0"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fr-FR" sz="4000" b="0" i="0" u="none" strike="noStrike" cap="none" noProof="0" dirty="0">
                          <a:solidFill>
                            <a:srgbClr val="2E2C22"/>
                          </a:solidFill>
                          <a:latin typeface="Gill Sans MT" panose="020B0502020104020203" pitchFamily="34" charset="77"/>
                          <a:ea typeface="Gill Sans"/>
                          <a:cs typeface="Gill Sans"/>
                          <a:sym typeface="Gill Sans"/>
                        </a:rPr>
                        <a:t>Attitude</a:t>
                      </a:r>
                      <a:endParaRPr lang="fr-FR" sz="1800" u="none" strike="noStrike" cap="none" noProof="0"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fr-FR" sz="4000" b="1" i="0" u="none" strike="noStrike" cap="none" noProof="0" dirty="0">
                          <a:solidFill>
                            <a:srgbClr val="2E2C22"/>
                          </a:solidFill>
                          <a:latin typeface="Gill Sans MT" panose="020B0502020104020203" pitchFamily="34" charset="77"/>
                          <a:ea typeface="Gill Sans"/>
                          <a:cs typeface="Gill Sans"/>
                          <a:sym typeface="Gill Sans"/>
                        </a:rPr>
                        <a:t>Les personnes de votre âge devraient-elles porter des masques en public ?</a:t>
                      </a:r>
                      <a:endParaRPr lang="fr-FR" sz="1800" u="none" strike="noStrike" cap="none" noProof="0"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834650">
                <a:tc rowSpan="2">
                  <a:txBody>
                    <a:bodyPr/>
                    <a:lstStyle/>
                    <a:p>
                      <a:pPr marL="0" marR="0" lvl="0" indent="0" algn="l" rtl="0">
                        <a:lnSpc>
                          <a:spcPct val="100000"/>
                        </a:lnSpc>
                        <a:spcBef>
                          <a:spcPts val="0"/>
                        </a:spcBef>
                        <a:spcAft>
                          <a:spcPts val="0"/>
                        </a:spcAft>
                        <a:buClr>
                          <a:srgbClr val="2E2C22"/>
                        </a:buClr>
                        <a:buSzPts val="4400"/>
                        <a:buFont typeface="Gill Sans"/>
                        <a:buNone/>
                      </a:pPr>
                      <a:r>
                        <a:rPr lang="fr-FR" sz="4000" b="0" i="0" u="none" strike="noStrike" cap="none" noProof="0" dirty="0">
                          <a:solidFill>
                            <a:srgbClr val="2E2C22"/>
                          </a:solidFill>
                          <a:latin typeface="Gill Sans MT" panose="020B0502020104020203" pitchFamily="34" charset="77"/>
                          <a:ea typeface="Gill Sans"/>
                          <a:cs typeface="Gill Sans"/>
                          <a:sym typeface="Gill Sans"/>
                        </a:rPr>
                        <a:t>Mesures des normes sociales</a:t>
                      </a:r>
                      <a:endParaRPr lang="fr-FR" sz="1800" u="none" strike="noStrike" cap="none" noProof="0"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fr-FR" sz="4000" b="0" i="0" u="none" strike="noStrike" cap="none" noProof="0" dirty="0">
                          <a:solidFill>
                            <a:srgbClr val="2E2C22"/>
                          </a:solidFill>
                          <a:latin typeface="Gill Sans MT" panose="020B0502020104020203" pitchFamily="34" charset="77"/>
                          <a:ea typeface="Gill Sans"/>
                          <a:cs typeface="Gill Sans"/>
                          <a:sym typeface="Gill Sans"/>
                        </a:rPr>
                        <a:t>Norme descriptive</a:t>
                      </a:r>
                      <a:endParaRPr lang="fr-FR" sz="1800" u="none" strike="noStrike" cap="none" noProof="0"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fr-FR" sz="4000" b="0" i="0" u="none" strike="noStrike" cap="none" noProof="0" dirty="0">
                          <a:solidFill>
                            <a:srgbClr val="2E2C22"/>
                          </a:solidFill>
                          <a:latin typeface="Gill Sans MT" panose="020B0502020104020203" pitchFamily="34" charset="77"/>
                          <a:ea typeface="Gill Sans"/>
                          <a:cs typeface="Gill Sans"/>
                          <a:sym typeface="Gill Sans"/>
                        </a:rPr>
                        <a:t>Le port de masques en public est-il habituel chez les adultes de votre communauté ?</a:t>
                      </a:r>
                      <a:r>
                        <a:rPr lang="fr-FR" sz="4000" u="none" strike="noStrike" cap="none" noProof="0" dirty="0">
                          <a:solidFill>
                            <a:srgbClr val="2E2C22"/>
                          </a:solidFill>
                          <a:latin typeface="Gill Sans MT" panose="020B0502020104020203" pitchFamily="34" charset="77"/>
                          <a:ea typeface="Gill Sans"/>
                          <a:cs typeface="Gill Sans"/>
                          <a:sym typeface="Gill Sans"/>
                        </a:rPr>
                        <a:t>?</a:t>
                      </a:r>
                      <a:endParaRPr lang="fr-FR" sz="1800" u="none" strike="noStrike" cap="none" noProof="0"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5146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4400"/>
                        <a:buFont typeface="Gill Sans"/>
                        <a:buNone/>
                      </a:pPr>
                      <a:r>
                        <a:rPr lang="fr-FR" sz="4000" b="0" i="0" u="none" strike="noStrike" cap="none" noProof="0" dirty="0">
                          <a:solidFill>
                            <a:srgbClr val="2E2C22"/>
                          </a:solidFill>
                          <a:latin typeface="Gill Sans MT" panose="020B0502020104020203" pitchFamily="34" charset="77"/>
                          <a:ea typeface="Gill Sans"/>
                          <a:cs typeface="Gill Sans"/>
                          <a:sym typeface="Gill Sans"/>
                        </a:rPr>
                        <a:t>Norme injonctive</a:t>
                      </a:r>
                      <a:endParaRPr lang="fr-FR" sz="1800" u="none" strike="noStrike" cap="none" noProof="0"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fr-FR" sz="4000" b="0" i="0" u="none" strike="noStrike" cap="none" noProof="0" dirty="0">
                          <a:solidFill>
                            <a:srgbClr val="2E2C22"/>
                          </a:solidFill>
                          <a:latin typeface="Gill Sans MT" panose="020B0502020104020203" pitchFamily="34" charset="77"/>
                          <a:ea typeface="Gill Sans"/>
                          <a:cs typeface="Gill Sans"/>
                          <a:sym typeface="Gill Sans"/>
                        </a:rPr>
                        <a:t>Le port de masques en public est-il approuvé par les adultes de votre communauté ?</a:t>
                      </a:r>
                      <a:endParaRPr lang="fr-FR" sz="1800" u="none" strike="noStrike" cap="none" noProof="0"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698" name="Google Shape;698;p41"/>
          <p:cNvSpPr txBox="1">
            <a:spLocks noGrp="1"/>
          </p:cNvSpPr>
          <p:nvPr>
            <p:ph type="body" idx="1"/>
          </p:nvPr>
        </p:nvSpPr>
        <p:spPr>
          <a:xfrm>
            <a:off x="1401056" y="500065"/>
            <a:ext cx="21001451" cy="222494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393941"/>
              </a:buClr>
              <a:buSzPct val="108108"/>
              <a:buFont typeface="Gill Sans"/>
              <a:buNone/>
            </a:pPr>
            <a:r>
              <a:rPr lang="fr-FR" sz="8000" dirty="0">
                <a:latin typeface="Gill Sans MT" panose="020B0502020104020203" pitchFamily="34" charset="77"/>
              </a:rPr>
              <a:t>Mesures des normes individuelles et sociales</a:t>
            </a:r>
            <a:endParaRPr sz="8000"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42"/>
          <p:cNvSpPr txBox="1">
            <a:spLocks noGrp="1"/>
          </p:cNvSpPr>
          <p:nvPr>
            <p:ph type="body" idx="1"/>
          </p:nvPr>
        </p:nvSpPr>
        <p:spPr>
          <a:xfrm>
            <a:off x="2143790" y="267292"/>
            <a:ext cx="21270391" cy="222494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515257"/>
              </a:buClr>
              <a:buSzPts val="4000"/>
              <a:buNone/>
            </a:pPr>
            <a:r>
              <a:rPr lang="fr-FR" sz="8800" dirty="0">
                <a:latin typeface="Gill Sans MT" panose="020B0502020104020203" pitchFamily="34" charset="77"/>
              </a:rPr>
              <a:t>Principaux composants des normes à mesurer</a:t>
            </a:r>
            <a:endParaRPr lang="en-US" sz="8800" dirty="0">
              <a:latin typeface="Gill Sans MT" panose="020B0502020104020203" pitchFamily="34" charset="77"/>
            </a:endParaRPr>
          </a:p>
        </p:txBody>
      </p:sp>
      <p:sp>
        <p:nvSpPr>
          <p:cNvPr id="704" name="Google Shape;704;p42"/>
          <p:cNvSpPr txBox="1">
            <a:spLocks noGrp="1"/>
          </p:cNvSpPr>
          <p:nvPr>
            <p:ph type="body" idx="2"/>
          </p:nvPr>
        </p:nvSpPr>
        <p:spPr>
          <a:xfrm>
            <a:off x="1831989" y="2946004"/>
            <a:ext cx="9366804" cy="69969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000"/>
              <a:buNone/>
            </a:pPr>
            <a:r>
              <a:rPr lang="fr-FR" sz="4800" dirty="0">
                <a:latin typeface="Gill Sans MT" panose="020B0502020104020203" pitchFamily="34" charset="77"/>
              </a:rPr>
              <a:t>Les normes sont des croyances au sujet des autres </a:t>
            </a:r>
            <a:r>
              <a:rPr lang="en-US" sz="4800" dirty="0">
                <a:latin typeface="Gill Sans MT" panose="020B0502020104020203" pitchFamily="34" charset="77"/>
              </a:rPr>
              <a:t>:</a:t>
            </a:r>
            <a:endParaRPr sz="4800" dirty="0">
              <a:latin typeface="Gill Sans MT" panose="020B0502020104020203" pitchFamily="34" charset="77"/>
            </a:endParaRPr>
          </a:p>
          <a:p>
            <a:pPr marL="571500" lvl="0" indent="-571500" algn="l" rtl="0">
              <a:lnSpc>
                <a:spcPct val="90000"/>
              </a:lnSpc>
              <a:spcBef>
                <a:spcPts val="2000"/>
              </a:spcBef>
              <a:spcAft>
                <a:spcPts val="0"/>
              </a:spcAft>
              <a:buSzPts val="4000"/>
              <a:buFont typeface="Arial"/>
              <a:buChar char="•"/>
            </a:pPr>
            <a:r>
              <a:rPr lang="fr-FR" sz="4800" dirty="0">
                <a:latin typeface="Gill Sans MT" panose="020B0502020104020203" pitchFamily="34" charset="77"/>
              </a:rPr>
              <a:t>Ce que les autres font.</a:t>
            </a:r>
          </a:p>
          <a:p>
            <a:pPr marL="571500" lvl="0" indent="-571500" algn="l" rtl="0">
              <a:lnSpc>
                <a:spcPct val="90000"/>
              </a:lnSpc>
              <a:spcBef>
                <a:spcPts val="2000"/>
              </a:spcBef>
              <a:spcAft>
                <a:spcPts val="0"/>
              </a:spcAft>
              <a:buSzPts val="4000"/>
              <a:buFont typeface="Arial"/>
              <a:buChar char="•"/>
            </a:pPr>
            <a:r>
              <a:rPr lang="fr-FR" sz="4800" dirty="0">
                <a:latin typeface="Gill Sans MT" panose="020B0502020104020203" pitchFamily="34" charset="77"/>
              </a:rPr>
              <a:t>Ce que les autres désapprouvent/approuvent de faire</a:t>
            </a:r>
            <a:r>
              <a:rPr lang="en-US" sz="4800" dirty="0">
                <a:latin typeface="Gill Sans MT" panose="020B0502020104020203" pitchFamily="34" charset="77"/>
              </a:rPr>
              <a:t>.</a:t>
            </a:r>
            <a:endParaRPr sz="4800" dirty="0">
              <a:latin typeface="Gill Sans MT" panose="020B0502020104020203" pitchFamily="34" charset="77"/>
            </a:endParaRPr>
          </a:p>
          <a:p>
            <a:pPr marL="0" lvl="0" indent="0" algn="l" rtl="0">
              <a:lnSpc>
                <a:spcPct val="90000"/>
              </a:lnSpc>
              <a:spcBef>
                <a:spcPts val="2000"/>
              </a:spcBef>
              <a:spcAft>
                <a:spcPts val="0"/>
              </a:spcAft>
              <a:buSzPts val="4000"/>
              <a:buNone/>
            </a:pPr>
            <a:endParaRPr dirty="0">
              <a:latin typeface="Gill Sans MT" panose="020B0502020104020203" pitchFamily="34" charset="77"/>
            </a:endParaRPr>
          </a:p>
          <a:p>
            <a:pPr marL="114300" lvl="0" indent="-114300" algn="l" rtl="0">
              <a:lnSpc>
                <a:spcPct val="90000"/>
              </a:lnSpc>
              <a:spcBef>
                <a:spcPts val="2000"/>
              </a:spcBef>
              <a:spcAft>
                <a:spcPts val="0"/>
              </a:spcAft>
              <a:buSzPts val="4000"/>
              <a:buFont typeface="Noto Sans Symbols"/>
              <a:buChar char="✔"/>
            </a:pPr>
            <a:r>
              <a:rPr lang="fr-FR" sz="4800" dirty="0">
                <a:solidFill>
                  <a:srgbClr val="2E2C22"/>
                </a:solidFill>
                <a:latin typeface="Gill Sans MT" panose="020B0502020104020203" pitchFamily="34" charset="77"/>
                <a:sym typeface="Gill Sans"/>
              </a:rPr>
              <a:t>Les normes apparaissent au sein d'un groupe de référence.</a:t>
            </a:r>
          </a:p>
          <a:p>
            <a:pPr marL="114300" lvl="0" indent="-114300" algn="l" rtl="0">
              <a:lnSpc>
                <a:spcPct val="90000"/>
              </a:lnSpc>
              <a:spcBef>
                <a:spcPts val="2000"/>
              </a:spcBef>
              <a:spcAft>
                <a:spcPts val="0"/>
              </a:spcAft>
              <a:buSzPts val="4000"/>
              <a:buFont typeface="Noto Sans Symbols"/>
              <a:buChar char="✔"/>
            </a:pPr>
            <a:r>
              <a:rPr lang="fr-FR" sz="4800" dirty="0">
                <a:solidFill>
                  <a:srgbClr val="2E2C22"/>
                </a:solidFill>
                <a:latin typeface="Gill Sans MT" panose="020B0502020104020203" pitchFamily="34" charset="77"/>
                <a:sym typeface="Gill Sans"/>
              </a:rPr>
              <a:t>Les normes sont maintenues par la régulation sociale.</a:t>
            </a:r>
          </a:p>
          <a:p>
            <a:pPr marL="0" lvl="0" indent="0" algn="r" rtl="0">
              <a:lnSpc>
                <a:spcPct val="90000"/>
              </a:lnSpc>
              <a:spcBef>
                <a:spcPts val="4400"/>
              </a:spcBef>
              <a:spcAft>
                <a:spcPts val="0"/>
              </a:spcAft>
              <a:buSzPts val="4000"/>
              <a:buNone/>
            </a:pPr>
            <a:endParaRPr sz="4800" dirty="0">
              <a:latin typeface="Gill Sans MT" panose="020B0502020104020203" pitchFamily="34" charset="77"/>
            </a:endParaRPr>
          </a:p>
          <a:p>
            <a:pPr marL="0" marR="0" lvl="0" indent="0" algn="just" rtl="0">
              <a:lnSpc>
                <a:spcPct val="90000"/>
              </a:lnSpc>
              <a:spcBef>
                <a:spcPts val="0"/>
              </a:spcBef>
              <a:spcAft>
                <a:spcPts val="2400"/>
              </a:spcAft>
              <a:buClr>
                <a:srgbClr val="515257"/>
              </a:buClr>
              <a:buSzPts val="3600"/>
              <a:buFont typeface="Arial"/>
              <a:buNone/>
            </a:pPr>
            <a:endParaRPr sz="4800" dirty="0">
              <a:latin typeface="Gill Sans MT" panose="020B0502020104020203" pitchFamily="34" charset="77"/>
            </a:endParaRPr>
          </a:p>
        </p:txBody>
      </p:sp>
      <p:sp>
        <p:nvSpPr>
          <p:cNvPr id="705" name="Google Shape;705;p42"/>
          <p:cNvSpPr/>
          <p:nvPr/>
        </p:nvSpPr>
        <p:spPr>
          <a:xfrm>
            <a:off x="14816348" y="3136246"/>
            <a:ext cx="7966609" cy="8393223"/>
          </a:xfrm>
          <a:prstGeom prst="diamond">
            <a:avLst/>
          </a:prstGeom>
          <a:solidFill>
            <a:srgbClr val="DCDD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3600"/>
              <a:buFont typeface="PT Sans"/>
              <a:buNone/>
            </a:pPr>
            <a:endParaRPr sz="3600" b="0" i="0" u="none" strike="noStrike" cap="none" dirty="0">
              <a:solidFill>
                <a:srgbClr val="000000"/>
              </a:solidFill>
              <a:latin typeface="PT Sans"/>
              <a:ea typeface="PT Sans"/>
              <a:cs typeface="PT Sans"/>
              <a:sym typeface="PT Sans"/>
            </a:endParaRPr>
          </a:p>
        </p:txBody>
      </p:sp>
      <p:sp>
        <p:nvSpPr>
          <p:cNvPr id="706" name="Google Shape;706;p42"/>
          <p:cNvSpPr/>
          <p:nvPr/>
        </p:nvSpPr>
        <p:spPr>
          <a:xfrm>
            <a:off x="15018456" y="4518990"/>
            <a:ext cx="3397916" cy="2617784"/>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CBB303"/>
          </a:solidFill>
          <a:ln w="25400" cap="flat" cmpd="sng">
            <a:solidFill>
              <a:schemeClr val="lt1"/>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fr-FR" sz="3600" b="1" i="0" u="none" strike="noStrike" cap="none" dirty="0">
                <a:solidFill>
                  <a:srgbClr val="FFFFFF"/>
                </a:solidFill>
                <a:latin typeface="Gill Sans MT" panose="020B0502020104020203" pitchFamily="34" charset="77"/>
                <a:ea typeface="PT Sans"/>
                <a:cs typeface="PT Sans"/>
                <a:sym typeface="PT Sans"/>
              </a:rPr>
              <a:t>Ce que fait la personne interrogée.</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07" name="Google Shape;707;p42"/>
          <p:cNvSpPr/>
          <p:nvPr/>
        </p:nvSpPr>
        <p:spPr>
          <a:xfrm>
            <a:off x="18661086" y="4518990"/>
            <a:ext cx="3518467" cy="2617784"/>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CBB303"/>
          </a:solidFill>
          <a:ln w="25400" cap="flat" cmpd="sng">
            <a:solidFill>
              <a:schemeClr val="lt1"/>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fr-FR" sz="3600" b="1" i="0" u="none" strike="noStrike" cap="none" dirty="0">
                <a:solidFill>
                  <a:srgbClr val="FFFFFF"/>
                </a:solidFill>
                <a:latin typeface="Gill Sans MT" panose="020B0502020104020203" pitchFamily="34" charset="77"/>
                <a:ea typeface="PT Sans"/>
                <a:cs typeface="PT Sans"/>
                <a:sym typeface="PT Sans"/>
              </a:rPr>
              <a:t>Ce que la personne interrogée pense qu'elle devrait faire</a:t>
            </a:r>
            <a:r>
              <a:rPr lang="en-US" sz="3600" b="1" i="0" u="none" strike="noStrike" cap="none" dirty="0">
                <a:solidFill>
                  <a:srgbClr val="FFFFFF"/>
                </a:solidFill>
                <a:latin typeface="Gill Sans MT" panose="020B0502020104020203" pitchFamily="34" charset="77"/>
                <a:ea typeface="PT Sans"/>
                <a:cs typeface="PT Sans"/>
                <a:sym typeface="PT Sans"/>
              </a:rPr>
              <a:t>.</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08" name="Google Shape;708;p42"/>
          <p:cNvSpPr/>
          <p:nvPr/>
        </p:nvSpPr>
        <p:spPr>
          <a:xfrm>
            <a:off x="14980787" y="7527813"/>
            <a:ext cx="3390951" cy="3732132"/>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882086"/>
          </a:solidFill>
          <a:ln w="25400" cap="flat" cmpd="sng">
            <a:solidFill>
              <a:schemeClr val="accent5"/>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fr-FR" sz="3600" b="1" i="0" u="none" strike="noStrike" cap="none" dirty="0">
                <a:solidFill>
                  <a:srgbClr val="FFFFFF"/>
                </a:solidFill>
                <a:latin typeface="Gill Sans MT" panose="020B0502020104020203" pitchFamily="34" charset="77"/>
                <a:ea typeface="PT Sans"/>
                <a:cs typeface="PT Sans"/>
                <a:sym typeface="PT Sans"/>
              </a:rPr>
              <a:t>Ce que la personne interrogée pense que les autres font</a:t>
            </a:r>
            <a:r>
              <a:rPr lang="en-US" sz="3600" b="1" i="0" u="none" strike="noStrike" cap="none" dirty="0">
                <a:solidFill>
                  <a:srgbClr val="FFFFFF"/>
                </a:solidFill>
                <a:latin typeface="Gill Sans MT" panose="020B0502020104020203" pitchFamily="34" charset="77"/>
                <a:ea typeface="PT Sans"/>
                <a:cs typeface="PT Sans"/>
                <a:sym typeface="PT Sans"/>
              </a:rPr>
              <a:t>.</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09" name="Google Shape;709;p42"/>
          <p:cNvSpPr/>
          <p:nvPr/>
        </p:nvSpPr>
        <p:spPr>
          <a:xfrm>
            <a:off x="18528085" y="7603575"/>
            <a:ext cx="3518467" cy="3732132"/>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882086"/>
          </a:solidFill>
          <a:ln w="25400" cap="flat" cmpd="sng">
            <a:solidFill>
              <a:schemeClr val="accent5"/>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fr-FR" sz="3600" b="1" i="0" u="none" strike="noStrike" cap="none" dirty="0">
                <a:solidFill>
                  <a:srgbClr val="FFFFFF"/>
                </a:solidFill>
                <a:latin typeface="Gill Sans MT" panose="020B0502020104020203" pitchFamily="34" charset="77"/>
                <a:ea typeface="PT Sans"/>
                <a:cs typeface="PT Sans"/>
                <a:sym typeface="PT Sans"/>
              </a:rPr>
              <a:t>Ce que la personne interrogée pense que les autres pensent qu'elle devrait faire.</a:t>
            </a:r>
          </a:p>
        </p:txBody>
      </p:sp>
      <p:sp>
        <p:nvSpPr>
          <p:cNvPr id="710" name="Google Shape;710;p42"/>
          <p:cNvSpPr txBox="1"/>
          <p:nvPr/>
        </p:nvSpPr>
        <p:spPr>
          <a:xfrm>
            <a:off x="14816348" y="3602515"/>
            <a:ext cx="324133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dirty="0">
                <a:solidFill>
                  <a:srgbClr val="000000"/>
                </a:solidFill>
                <a:latin typeface="Gill Sans MT" panose="020B0502020104020203" pitchFamily="34" charset="77"/>
                <a:ea typeface="Gill Sans"/>
                <a:cs typeface="Gill Sans"/>
                <a:sym typeface="Gill Sans"/>
              </a:rPr>
              <a:t>Comportement</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11" name="Google Shape;711;p42"/>
          <p:cNvSpPr txBox="1"/>
          <p:nvPr/>
        </p:nvSpPr>
        <p:spPr>
          <a:xfrm>
            <a:off x="18938182" y="3692672"/>
            <a:ext cx="296427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dirty="0">
                <a:solidFill>
                  <a:srgbClr val="000000"/>
                </a:solidFill>
                <a:latin typeface="Gill Sans MT" panose="020B0502020104020203" pitchFamily="34" charset="77"/>
                <a:ea typeface="Gill Sans"/>
                <a:cs typeface="Gill Sans"/>
                <a:sym typeface="Gill Sans"/>
              </a:rPr>
              <a:t>Attitude</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12" name="Google Shape;712;p42"/>
          <p:cNvSpPr txBox="1"/>
          <p:nvPr/>
        </p:nvSpPr>
        <p:spPr>
          <a:xfrm>
            <a:off x="12569030" y="5574474"/>
            <a:ext cx="254167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dirty="0">
                <a:solidFill>
                  <a:srgbClr val="000000"/>
                </a:solidFill>
                <a:latin typeface="Gill Sans MT" panose="020B0502020104020203" pitchFamily="34" charset="77"/>
                <a:ea typeface="Gill Sans"/>
                <a:cs typeface="Gill Sans"/>
                <a:sym typeface="Gill Sans"/>
              </a:rPr>
              <a:t>Individuel</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13" name="Google Shape;713;p42"/>
          <p:cNvSpPr/>
          <p:nvPr/>
        </p:nvSpPr>
        <p:spPr>
          <a:xfrm>
            <a:off x="14258997" y="7272831"/>
            <a:ext cx="9366804" cy="3788933"/>
          </a:xfrm>
          <a:prstGeom prst="ellipse">
            <a:avLst/>
          </a:prstGeom>
          <a:noFill/>
          <a:ln w="133350" cap="flat" cmpd="sng">
            <a:solidFill>
              <a:srgbClr val="ECC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3600"/>
              <a:buFont typeface="PT Sans"/>
              <a:buNone/>
            </a:pPr>
            <a:endParaRPr sz="3600" b="0" i="0" u="none" strike="noStrike" cap="none" dirty="0">
              <a:solidFill>
                <a:srgbClr val="FFFFFF"/>
              </a:solidFill>
              <a:latin typeface="PT Sans"/>
              <a:ea typeface="PT Sans"/>
              <a:cs typeface="PT Sans"/>
              <a:sym typeface="PT Sans"/>
            </a:endParaRPr>
          </a:p>
        </p:txBody>
      </p:sp>
      <p:sp>
        <p:nvSpPr>
          <p:cNvPr id="714" name="Google Shape;714;p42"/>
          <p:cNvSpPr txBox="1"/>
          <p:nvPr/>
        </p:nvSpPr>
        <p:spPr>
          <a:xfrm>
            <a:off x="12192000" y="8740433"/>
            <a:ext cx="262527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dirty="0">
                <a:solidFill>
                  <a:srgbClr val="000000"/>
                </a:solidFill>
                <a:latin typeface="Gill Sans MT" panose="020B0502020104020203" pitchFamily="34" charset="77"/>
                <a:ea typeface="Gill Sans"/>
                <a:cs typeface="Gill Sans"/>
                <a:sym typeface="Gill Sans"/>
              </a:rPr>
              <a:t>Groupe</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15" name="Google Shape;715;p42"/>
          <p:cNvSpPr txBox="1"/>
          <p:nvPr/>
        </p:nvSpPr>
        <p:spPr>
          <a:xfrm>
            <a:off x="14623988" y="11471764"/>
            <a:ext cx="410454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dirty="0">
                <a:solidFill>
                  <a:srgbClr val="000000"/>
                </a:solidFill>
                <a:latin typeface="Gill Sans"/>
                <a:ea typeface="Gill Sans"/>
                <a:cs typeface="Gill Sans"/>
                <a:sym typeface="Gill Sans"/>
              </a:rPr>
              <a:t>Norme descriptive</a:t>
            </a:r>
            <a:endParaRPr sz="1400" b="0" i="0" u="none" strike="noStrike" cap="none" dirty="0">
              <a:solidFill>
                <a:srgbClr val="000000"/>
              </a:solidFill>
              <a:latin typeface="Gill Sans"/>
              <a:ea typeface="Gill Sans"/>
              <a:cs typeface="Gill Sans"/>
              <a:sym typeface="Gill Sans"/>
            </a:endParaRPr>
          </a:p>
        </p:txBody>
      </p:sp>
      <p:sp>
        <p:nvSpPr>
          <p:cNvPr id="716" name="Google Shape;716;p42"/>
          <p:cNvSpPr txBox="1"/>
          <p:nvPr/>
        </p:nvSpPr>
        <p:spPr>
          <a:xfrm>
            <a:off x="18528085" y="11527187"/>
            <a:ext cx="410454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dirty="0">
                <a:solidFill>
                  <a:srgbClr val="000000"/>
                </a:solidFill>
                <a:latin typeface="Gill Sans"/>
                <a:ea typeface="Gill Sans"/>
                <a:cs typeface="Gill Sans"/>
                <a:sym typeface="Gill Sans"/>
              </a:rPr>
              <a:t>Nome injonctive</a:t>
            </a:r>
            <a:endParaRPr sz="1400" b="0" i="0" u="none" strike="noStrike" cap="none" dirty="0">
              <a:solidFill>
                <a:srgbClr val="000000"/>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191"/>
        <p:cNvGrpSpPr/>
        <p:nvPr/>
      </p:nvGrpSpPr>
      <p:grpSpPr>
        <a:xfrm>
          <a:off x="0" y="0"/>
          <a:ext cx="0" cy="0"/>
          <a:chOff x="0" y="0"/>
          <a:chExt cx="0" cy="0"/>
        </a:xfrm>
      </p:grpSpPr>
      <p:sp>
        <p:nvSpPr>
          <p:cNvPr id="192" name="Google Shape;192;p5"/>
          <p:cNvSpPr/>
          <p:nvPr/>
        </p:nvSpPr>
        <p:spPr>
          <a:xfrm>
            <a:off x="1647217" y="1365387"/>
            <a:ext cx="21089566" cy="305448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dirty="0">
              <a:solidFill>
                <a:schemeClr val="lt1"/>
              </a:solidFill>
              <a:latin typeface="Gill Sans"/>
              <a:ea typeface="Gill Sans"/>
              <a:cs typeface="Gill Sans"/>
              <a:sym typeface="Gill Sans"/>
            </a:endParaRPr>
          </a:p>
        </p:txBody>
      </p:sp>
      <p:sp>
        <p:nvSpPr>
          <p:cNvPr id="193" name="Google Shape;193;p5"/>
          <p:cNvSpPr txBox="1">
            <a:spLocks noGrp="1"/>
          </p:cNvSpPr>
          <p:nvPr>
            <p:ph type="title"/>
          </p:nvPr>
        </p:nvSpPr>
        <p:spPr>
          <a:xfrm>
            <a:off x="3601516" y="2824339"/>
            <a:ext cx="16481425" cy="140335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Gill Sans"/>
              <a:buNone/>
            </a:pPr>
            <a:r>
              <a:rPr lang="en-US" sz="10000" b="1" i="0" u="none" strike="noStrike" cap="none" dirty="0">
                <a:solidFill>
                  <a:srgbClr val="FFFFFF"/>
                </a:solidFill>
                <a:latin typeface="Gill Sans MT" panose="020B0502020104020203" pitchFamily="34" charset="77"/>
                <a:ea typeface="Gill Sans"/>
                <a:cs typeface="Gill Sans"/>
                <a:sym typeface="Gill Sans"/>
              </a:rPr>
              <a:t>Objectifs d'apprentissage</a:t>
            </a:r>
            <a:endParaRPr sz="10000" b="1" i="0" u="none" strike="noStrike" cap="none" dirty="0">
              <a:solidFill>
                <a:srgbClr val="FFFFFF"/>
              </a:solidFill>
              <a:latin typeface="Gill Sans MT" panose="020B0502020104020203" pitchFamily="34" charset="77"/>
              <a:ea typeface="Gill Sans"/>
              <a:cs typeface="Gill Sans"/>
              <a:sym typeface="Gill Sans"/>
            </a:endParaRPr>
          </a:p>
        </p:txBody>
      </p:sp>
      <p:sp>
        <p:nvSpPr>
          <p:cNvPr id="194" name="Google Shape;194;p5"/>
          <p:cNvSpPr txBox="1">
            <a:spLocks noGrp="1"/>
          </p:cNvSpPr>
          <p:nvPr>
            <p:ph type="body" idx="1"/>
          </p:nvPr>
        </p:nvSpPr>
        <p:spPr>
          <a:xfrm>
            <a:off x="1647217" y="5425938"/>
            <a:ext cx="21089566" cy="69246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Au cours de cette session, les participants seront en mesure d'accomplir les tâches suivantes </a:t>
            </a:r>
            <a:r>
              <a:rPr lang="en-US" sz="4000" b="0" i="0" u="none" strike="noStrike" cap="none" dirty="0">
                <a:solidFill>
                  <a:srgbClr val="2E2C22"/>
                </a:solidFill>
                <a:latin typeface="Gill Sans MT" panose="020B0502020104020203" pitchFamily="34" charset="77"/>
                <a:ea typeface="Gill Sans"/>
                <a:cs typeface="Gill Sans"/>
                <a:sym typeface="Gill Sans"/>
              </a:rPr>
              <a:t>: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1800"/>
              </a:spcBef>
              <a:spcAft>
                <a:spcPts val="0"/>
              </a:spcAft>
              <a:buClr>
                <a:srgbClr val="2E2C22"/>
              </a:buClr>
              <a:buSzPts val="4000"/>
              <a:buFont typeface="Gill Sans"/>
              <a:buAutoNum type="arabicPeriod"/>
            </a:pPr>
            <a:r>
              <a:rPr lang="fr-FR" sz="4000" b="0" i="0" u="none" strike="noStrike" cap="none" dirty="0">
                <a:solidFill>
                  <a:srgbClr val="2E2C22"/>
                </a:solidFill>
                <a:latin typeface="Gill Sans MT" panose="020B0502020104020203" pitchFamily="34" charset="77"/>
                <a:ea typeface="Gill Sans"/>
                <a:cs typeface="Gill Sans"/>
                <a:sym typeface="Gill Sans"/>
              </a:rPr>
              <a:t>Identifier les éléments fondamentaux du suivi et de l'apprentissage pour évaluer et traiter les signes de changement de normes au niveau du programme.</a:t>
            </a:r>
          </a:p>
          <a:p>
            <a:pPr marL="742950" marR="0" lvl="0" indent="-742950" algn="l" rtl="0">
              <a:lnSpc>
                <a:spcPct val="100000"/>
              </a:lnSpc>
              <a:spcBef>
                <a:spcPts val="1800"/>
              </a:spcBef>
              <a:spcAft>
                <a:spcPts val="0"/>
              </a:spcAft>
              <a:buClr>
                <a:srgbClr val="2E2C22"/>
              </a:buClr>
              <a:buSzPts val="4000"/>
              <a:buFont typeface="Gill Sans"/>
              <a:buAutoNum type="arabicPeriod"/>
            </a:pPr>
            <a:r>
              <a:rPr lang="fr-FR" sz="4000" b="0" i="0" u="none" strike="noStrike" cap="none" dirty="0">
                <a:solidFill>
                  <a:srgbClr val="2E2C22"/>
                </a:solidFill>
                <a:latin typeface="Gill Sans MT" panose="020B0502020104020203" pitchFamily="34" charset="77"/>
                <a:ea typeface="Gill Sans"/>
                <a:cs typeface="Gill Sans"/>
                <a:sym typeface="Gill Sans"/>
              </a:rPr>
              <a:t>Distinguer les approches de collecte de données, y compris les types d'indicateurs, pour le suivi des activités afin de suivre l'évolution des normes, les effets de diffusion et la qualité de la mise en œuvre.</a:t>
            </a:r>
          </a:p>
          <a:p>
            <a:pPr marL="742950" marR="0" lvl="0" indent="-742950" algn="l" rtl="0">
              <a:lnSpc>
                <a:spcPct val="100000"/>
              </a:lnSpc>
              <a:spcBef>
                <a:spcPts val="1800"/>
              </a:spcBef>
              <a:spcAft>
                <a:spcPts val="0"/>
              </a:spcAft>
              <a:buClr>
                <a:srgbClr val="2E2C22"/>
              </a:buClr>
              <a:buSzPts val="4000"/>
              <a:buFont typeface="Gill Sans"/>
              <a:buAutoNum type="arabicPeriod"/>
            </a:pPr>
            <a:r>
              <a:rPr lang="fr-FR" sz="4000" b="0" i="0" u="none" strike="noStrike" cap="none" dirty="0">
                <a:solidFill>
                  <a:srgbClr val="2E2C22"/>
                </a:solidFill>
                <a:latin typeface="Gill Sans MT" panose="020B0502020104020203" pitchFamily="34" charset="77"/>
                <a:ea typeface="Gill Sans"/>
                <a:cs typeface="Gill Sans"/>
                <a:sym typeface="Gill Sans"/>
              </a:rPr>
              <a:t>Passer en revue et examiner les types de mesures à utiliser dans les évaluations de base et finales, des normes sociales. </a:t>
            </a:r>
          </a:p>
          <a:p>
            <a:pPr marL="742950" marR="0" lvl="0" indent="-742950" algn="l" rtl="0">
              <a:lnSpc>
                <a:spcPct val="100000"/>
              </a:lnSpc>
              <a:spcBef>
                <a:spcPts val="1800"/>
              </a:spcBef>
              <a:spcAft>
                <a:spcPts val="0"/>
              </a:spcAft>
              <a:buClr>
                <a:srgbClr val="2E2C22"/>
              </a:buClr>
              <a:buSzPts val="4000"/>
              <a:buFont typeface="Gill Sans"/>
              <a:buAutoNum type="arabicPeriod"/>
            </a:pPr>
            <a:r>
              <a:rPr lang="fr-FR" sz="4000" b="0" i="0" u="none" strike="noStrike" cap="none" dirty="0">
                <a:solidFill>
                  <a:srgbClr val="2E2C22"/>
                </a:solidFill>
                <a:latin typeface="Gill Sans MT" panose="020B0502020104020203" pitchFamily="34" charset="77"/>
                <a:ea typeface="Gill Sans"/>
                <a:cs typeface="Gill Sans"/>
                <a:sym typeface="Gill Sans"/>
              </a:rPr>
              <a:t>Utiliser une étude de cas pour s'exercer à adapter un système de suivi, d'évaluation et d'apprentissage (MEL) d'un projet de changement social et de comportement (CSC) axé sur les normes. </a:t>
            </a:r>
            <a:endParaRPr sz="40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195" name="Google Shape;195;p5"/>
          <p:cNvSpPr txBox="1"/>
          <p:nvPr/>
        </p:nvSpPr>
        <p:spPr>
          <a:xfrm>
            <a:off x="3100287" y="1897266"/>
            <a:ext cx="17418570" cy="34716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FFF"/>
              </a:buClr>
              <a:buSzPts val="4300"/>
              <a:buFont typeface="Gill Sans"/>
              <a:buNone/>
            </a:pPr>
            <a:r>
              <a:rPr lang="fr-FR" sz="3600" dirty="0">
                <a:solidFill>
                  <a:srgbClr val="FFFFFF"/>
                </a:solidFill>
                <a:latin typeface="Gill Sans MT" panose="020B0502020104020203" pitchFamily="34" charset="77"/>
              </a:rPr>
              <a:t>Méthode mixte de suivi, d'évaluation et d'apprentissage</a:t>
            </a:r>
            <a:endParaRPr lang="fr-FR" sz="6600"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DEDEE"/>
        </a:solidFill>
        <a:effectLst/>
      </p:bgPr>
    </p:bg>
    <p:spTree>
      <p:nvGrpSpPr>
        <p:cNvPr id="1" name="Shape 721"/>
        <p:cNvGrpSpPr/>
        <p:nvPr/>
      </p:nvGrpSpPr>
      <p:grpSpPr>
        <a:xfrm>
          <a:off x="0" y="0"/>
          <a:ext cx="0" cy="0"/>
          <a:chOff x="0" y="0"/>
          <a:chExt cx="0" cy="0"/>
        </a:xfrm>
      </p:grpSpPr>
      <p:sp>
        <p:nvSpPr>
          <p:cNvPr id="722" name="Google Shape;722;p43"/>
          <p:cNvSpPr txBox="1">
            <a:spLocks noGrp="1"/>
          </p:cNvSpPr>
          <p:nvPr>
            <p:ph type="body" idx="1"/>
          </p:nvPr>
        </p:nvSpPr>
        <p:spPr>
          <a:xfrm>
            <a:off x="2143791" y="385765"/>
            <a:ext cx="19488989" cy="222494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4000"/>
              <a:buNone/>
            </a:pPr>
            <a:r>
              <a:rPr lang="fr-FR" dirty="0">
                <a:latin typeface="Gill Sans MT" panose="020B0502020104020203" pitchFamily="34" charset="77"/>
              </a:rPr>
              <a:t>Caractéristiques d'une mesure prometteuse des normes sociales</a:t>
            </a:r>
            <a:endParaRPr dirty="0">
              <a:latin typeface="Gill Sans MT" panose="020B0502020104020203" pitchFamily="34" charset="77"/>
            </a:endParaRPr>
          </a:p>
        </p:txBody>
      </p:sp>
      <p:sp>
        <p:nvSpPr>
          <p:cNvPr id="723" name="Google Shape;723;p43"/>
          <p:cNvSpPr txBox="1">
            <a:spLocks noGrp="1"/>
          </p:cNvSpPr>
          <p:nvPr>
            <p:ph type="body" idx="2"/>
          </p:nvPr>
        </p:nvSpPr>
        <p:spPr>
          <a:xfrm>
            <a:off x="2143791" y="4870637"/>
            <a:ext cx="19488989" cy="6996946"/>
          </a:xfrm>
          <a:prstGeom prst="rect">
            <a:avLst/>
          </a:prstGeom>
          <a:noFill/>
          <a:ln>
            <a:noFill/>
          </a:ln>
        </p:spPr>
        <p:txBody>
          <a:bodyPr spcFirstLastPara="1" wrap="square" lIns="91425" tIns="45700" rIns="91425" bIns="45700" anchor="t" anchorCtr="0">
            <a:noAutofit/>
          </a:bodyPr>
          <a:lstStyle/>
          <a:p>
            <a:pPr marL="914400" lvl="0" indent="-914400" algn="l">
              <a:lnSpc>
                <a:spcPct val="100000"/>
              </a:lnSpc>
              <a:buClr>
                <a:srgbClr val="000000"/>
              </a:buClr>
              <a:buSzPts val="4000"/>
              <a:buFont typeface="Gill Sans"/>
              <a:buAutoNum type="arabicPeriod"/>
            </a:pPr>
            <a:r>
              <a:rPr lang="fr-FR" dirty="0"/>
              <a:t>Est spécifique à un scénario concret et au résultat attendu. </a:t>
            </a:r>
          </a:p>
          <a:p>
            <a:pPr marL="914400" lvl="0" indent="-914400" algn="l">
              <a:lnSpc>
                <a:spcPct val="100000"/>
              </a:lnSpc>
              <a:buClr>
                <a:srgbClr val="000000"/>
              </a:buClr>
              <a:buSzPts val="4000"/>
              <a:buFont typeface="Gill Sans"/>
              <a:buAutoNum type="arabicPeriod"/>
            </a:pPr>
            <a:r>
              <a:rPr lang="fr-FR" dirty="0"/>
              <a:t>Se réfère à des comportements spécifiques. </a:t>
            </a:r>
          </a:p>
          <a:p>
            <a:pPr marL="914400" lvl="0" indent="-914400" algn="l">
              <a:lnSpc>
                <a:spcPct val="100000"/>
              </a:lnSpc>
              <a:buClr>
                <a:srgbClr val="000000"/>
              </a:buClr>
              <a:buSzPts val="4000"/>
              <a:buFont typeface="Gill Sans"/>
              <a:buAutoNum type="arabicPeriod"/>
            </a:pPr>
            <a:r>
              <a:rPr lang="fr-FR" dirty="0"/>
              <a:t>Se réfère à un groupe de référence. Sinon, il s'agit d'une attitude individuelle.</a:t>
            </a:r>
          </a:p>
          <a:p>
            <a:pPr marL="914400" lvl="0" indent="-914400" algn="l">
              <a:lnSpc>
                <a:spcPct val="100000"/>
              </a:lnSpc>
              <a:buClr>
                <a:srgbClr val="000000"/>
              </a:buClr>
              <a:buSzPts val="4000"/>
              <a:buFont typeface="Gill Sans"/>
              <a:buAutoNum type="arabicPeriod"/>
            </a:pPr>
            <a:r>
              <a:rPr lang="fr-FR" dirty="0"/>
              <a:t>Mesure à la fois les normes injonctives et descriptives.</a:t>
            </a:r>
          </a:p>
          <a:p>
            <a:pPr marL="914400" lvl="0" indent="-914400" algn="l">
              <a:lnSpc>
                <a:spcPct val="100000"/>
              </a:lnSpc>
              <a:buClr>
                <a:srgbClr val="000000"/>
              </a:buClr>
              <a:buSzPts val="4000"/>
              <a:buFont typeface="Gill Sans"/>
              <a:buAutoNum type="arabicPeriod"/>
            </a:pPr>
            <a:r>
              <a:rPr lang="fr-FR" dirty="0"/>
              <a:t>Détermine si des sanctions existent et dans quelle mesure elles sont importantes.</a:t>
            </a:r>
          </a:p>
          <a:p>
            <a:pPr marL="914400" lvl="0" indent="-914400" algn="l">
              <a:lnSpc>
                <a:spcPct val="100000"/>
              </a:lnSpc>
              <a:buClr>
                <a:srgbClr val="000000"/>
              </a:buClr>
              <a:buSzPts val="4000"/>
              <a:buFont typeface="Gill Sans"/>
              <a:buAutoNum type="arabicPeriod"/>
            </a:pPr>
            <a:r>
              <a:rPr lang="fr-FR" dirty="0"/>
              <a:t>Peut prendre différentes formes.</a:t>
            </a:r>
          </a:p>
          <a:p>
            <a:pPr marL="914400" lvl="0" indent="-914400" algn="l">
              <a:lnSpc>
                <a:spcPct val="100000"/>
              </a:lnSpc>
              <a:buClr>
                <a:srgbClr val="000000"/>
              </a:buClr>
              <a:buSzPts val="4000"/>
              <a:buFont typeface="Gill Sans"/>
              <a:buAutoNum type="arabicPeriod"/>
            </a:pPr>
            <a:r>
              <a:rPr lang="fr-FR" dirty="0"/>
              <a:t>Peut mesurer les normes collectives (attitudes agrégées plutôt que normes perçues.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
                                            <p:txEl>
                                              <p:pRg st="0" end="0"/>
                                            </p:txEl>
                                          </p:spTgt>
                                        </p:tgtEl>
                                        <p:attrNameLst>
                                          <p:attrName>style.visibility</p:attrName>
                                        </p:attrNameLst>
                                      </p:cBhvr>
                                      <p:to>
                                        <p:strVal val="visible"/>
                                      </p:to>
                                    </p:set>
                                    <p:animEffect transition="in" filter="fade">
                                      <p:cBhvr>
                                        <p:cTn id="7" dur="500"/>
                                        <p:tgtEl>
                                          <p:spTgt spid="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3">
                                            <p:txEl>
                                              <p:pRg st="1" end="1"/>
                                            </p:txEl>
                                          </p:spTgt>
                                        </p:tgtEl>
                                        <p:attrNameLst>
                                          <p:attrName>style.visibility</p:attrName>
                                        </p:attrNameLst>
                                      </p:cBhvr>
                                      <p:to>
                                        <p:strVal val="visible"/>
                                      </p:to>
                                    </p:set>
                                    <p:animEffect transition="in" filter="fade">
                                      <p:cBhvr>
                                        <p:cTn id="12" dur="500"/>
                                        <p:tgtEl>
                                          <p:spTgt spid="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3">
                                            <p:txEl>
                                              <p:pRg st="2" end="2"/>
                                            </p:txEl>
                                          </p:spTgt>
                                        </p:tgtEl>
                                        <p:attrNameLst>
                                          <p:attrName>style.visibility</p:attrName>
                                        </p:attrNameLst>
                                      </p:cBhvr>
                                      <p:to>
                                        <p:strVal val="visible"/>
                                      </p:to>
                                    </p:set>
                                    <p:animEffect transition="in" filter="fade">
                                      <p:cBhvr>
                                        <p:cTn id="17" dur="500"/>
                                        <p:tgtEl>
                                          <p:spTgt spid="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3">
                                            <p:txEl>
                                              <p:pRg st="3" end="3"/>
                                            </p:txEl>
                                          </p:spTgt>
                                        </p:tgtEl>
                                        <p:attrNameLst>
                                          <p:attrName>style.visibility</p:attrName>
                                        </p:attrNameLst>
                                      </p:cBhvr>
                                      <p:to>
                                        <p:strVal val="visible"/>
                                      </p:to>
                                    </p:set>
                                    <p:animEffect transition="in" filter="fade">
                                      <p:cBhvr>
                                        <p:cTn id="22" dur="500"/>
                                        <p:tgtEl>
                                          <p:spTgt spid="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3">
                                            <p:txEl>
                                              <p:pRg st="4" end="4"/>
                                            </p:txEl>
                                          </p:spTgt>
                                        </p:tgtEl>
                                        <p:attrNameLst>
                                          <p:attrName>style.visibility</p:attrName>
                                        </p:attrNameLst>
                                      </p:cBhvr>
                                      <p:to>
                                        <p:strVal val="visible"/>
                                      </p:to>
                                    </p:set>
                                    <p:animEffect transition="in" filter="fade">
                                      <p:cBhvr>
                                        <p:cTn id="27" dur="500"/>
                                        <p:tgtEl>
                                          <p:spTgt spid="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23">
                                            <p:txEl>
                                              <p:pRg st="5" end="5"/>
                                            </p:txEl>
                                          </p:spTgt>
                                        </p:tgtEl>
                                        <p:attrNameLst>
                                          <p:attrName>style.visibility</p:attrName>
                                        </p:attrNameLst>
                                      </p:cBhvr>
                                      <p:to>
                                        <p:strVal val="visible"/>
                                      </p:to>
                                    </p:set>
                                    <p:animEffect transition="in" filter="fade">
                                      <p:cBhvr>
                                        <p:cTn id="32" dur="500"/>
                                        <p:tgtEl>
                                          <p:spTgt spid="7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23">
                                            <p:txEl>
                                              <p:pRg st="6" end="6"/>
                                            </p:txEl>
                                          </p:spTgt>
                                        </p:tgtEl>
                                        <p:attrNameLst>
                                          <p:attrName>style.visibility</p:attrName>
                                        </p:attrNameLst>
                                      </p:cBhvr>
                                      <p:to>
                                        <p:strVal val="visible"/>
                                      </p:to>
                                    </p:set>
                                    <p:animEffect transition="in" filter="fade">
                                      <p:cBhvr>
                                        <p:cTn id="37" dur="500"/>
                                        <p:tgtEl>
                                          <p:spTgt spid="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DEDEE"/>
        </a:solidFill>
        <a:effectLst/>
      </p:bgPr>
    </p:bg>
    <p:spTree>
      <p:nvGrpSpPr>
        <p:cNvPr id="1" name="Shape 727"/>
        <p:cNvGrpSpPr/>
        <p:nvPr/>
      </p:nvGrpSpPr>
      <p:grpSpPr>
        <a:xfrm>
          <a:off x="0" y="0"/>
          <a:ext cx="0" cy="0"/>
          <a:chOff x="0" y="0"/>
          <a:chExt cx="0" cy="0"/>
        </a:xfrm>
      </p:grpSpPr>
      <p:sp>
        <p:nvSpPr>
          <p:cNvPr id="728" name="Google Shape;728;p44"/>
          <p:cNvSpPr txBox="1">
            <a:spLocks noGrp="1"/>
          </p:cNvSpPr>
          <p:nvPr>
            <p:ph type="title"/>
          </p:nvPr>
        </p:nvSpPr>
        <p:spPr>
          <a:xfrm>
            <a:off x="7235768" y="1138846"/>
            <a:ext cx="15295612"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904F"/>
              </a:buClr>
              <a:buSzPts val="12000"/>
              <a:buFont typeface="Gill Sans"/>
              <a:buNone/>
            </a:pPr>
            <a:r>
              <a:rPr lang="fr-FR" b="1" dirty="0">
                <a:latin typeface="Gill Sans MT" panose="020B0502020104020203" pitchFamily="34" charset="77"/>
              </a:rPr>
              <a:t>Techniques de mesure des normes</a:t>
            </a:r>
            <a:endParaRPr b="1" dirty="0">
              <a:latin typeface="Gill Sans MT" panose="020B0502020104020203" pitchFamily="34" charset="77"/>
            </a:endParaRPr>
          </a:p>
        </p:txBody>
      </p:sp>
      <p:sp>
        <p:nvSpPr>
          <p:cNvPr id="729" name="Google Shape;729;p44"/>
          <p:cNvSpPr txBox="1">
            <a:spLocks noGrp="1"/>
          </p:cNvSpPr>
          <p:nvPr>
            <p:ph type="body" idx="1"/>
          </p:nvPr>
        </p:nvSpPr>
        <p:spPr>
          <a:xfrm>
            <a:off x="7709856" y="4466282"/>
            <a:ext cx="16336918" cy="7693292"/>
          </a:xfrm>
          <a:prstGeom prst="rect">
            <a:avLst/>
          </a:prstGeom>
          <a:noFill/>
          <a:ln>
            <a:noFill/>
          </a:ln>
        </p:spPr>
        <p:txBody>
          <a:bodyPr spcFirstLastPara="1" wrap="square" lIns="91425" tIns="45700" rIns="91425" bIns="45700" anchor="t" anchorCtr="0">
            <a:noAutofit/>
          </a:bodyPr>
          <a:lstStyle/>
          <a:p>
            <a:pPr marL="596900" indent="-571500" algn="just">
              <a:buSzPts val="4000"/>
            </a:pPr>
            <a:r>
              <a:rPr lang="fr-FR" sz="4000" dirty="0">
                <a:latin typeface="Gill Sans MT" panose="020B0502020104020203" pitchFamily="34" charset="77"/>
              </a:rPr>
              <a:t>Les normes peuvent être mesurées par</a:t>
            </a:r>
            <a:r>
              <a:rPr lang="fr-FR" sz="4000" dirty="0">
                <a:solidFill>
                  <a:schemeClr val="accent4">
                    <a:lumMod val="75000"/>
                  </a:schemeClr>
                </a:solidFill>
                <a:latin typeface="Gill Sans MT" panose="020B0502020104020203" pitchFamily="34" charset="77"/>
              </a:rPr>
              <a:t> :</a:t>
            </a:r>
            <a:endParaRPr lang="en-US" sz="4000" dirty="0">
              <a:solidFill>
                <a:schemeClr val="accent4">
                  <a:lumMod val="75000"/>
                </a:schemeClr>
              </a:solidFill>
              <a:latin typeface="Gill Sans MT" panose="020B0502020104020203" pitchFamily="34" charset="77"/>
            </a:endParaRPr>
          </a:p>
          <a:p>
            <a:pPr marL="1533525" indent="-571500">
              <a:spcBef>
                <a:spcPts val="2600"/>
              </a:spcBef>
              <a:buSzPts val="4000"/>
              <a:buFont typeface="Wingdings" pitchFamily="2" charset="2"/>
              <a:buChar char="§"/>
            </a:pPr>
            <a:r>
              <a:rPr lang="fr-FR" sz="4000" dirty="0">
                <a:latin typeface="Gill Sans MT" panose="020B0502020104020203" pitchFamily="34" charset="77"/>
              </a:rPr>
              <a:t>Des questions à un seul élément.</a:t>
            </a:r>
          </a:p>
          <a:p>
            <a:pPr marL="1533525" indent="-571500">
              <a:spcBef>
                <a:spcPts val="2600"/>
              </a:spcBef>
              <a:buSzPts val="4000"/>
              <a:buFont typeface="Wingdings" pitchFamily="2" charset="2"/>
              <a:buChar char="§"/>
            </a:pPr>
            <a:r>
              <a:rPr lang="fr-FR" sz="4000" dirty="0">
                <a:latin typeface="Gill Sans MT" panose="020B0502020104020203" pitchFamily="34" charset="77"/>
              </a:rPr>
              <a:t>Des échelles.</a:t>
            </a:r>
          </a:p>
          <a:p>
            <a:pPr marL="1533525" indent="-571500">
              <a:spcBef>
                <a:spcPts val="2600"/>
              </a:spcBef>
              <a:buSzPts val="4000"/>
              <a:buFont typeface="Wingdings" pitchFamily="2" charset="2"/>
              <a:buChar char="§"/>
            </a:pPr>
            <a:r>
              <a:rPr lang="fr-FR" sz="4000" dirty="0">
                <a:latin typeface="Gill Sans MT" panose="020B0502020104020203" pitchFamily="34" charset="77"/>
              </a:rPr>
              <a:t>Des vignettes.</a:t>
            </a:r>
          </a:p>
          <a:p>
            <a:pPr marL="1533525" indent="-571500">
              <a:spcBef>
                <a:spcPts val="2600"/>
              </a:spcBef>
              <a:buSzPts val="4000"/>
              <a:buFont typeface="Wingdings" pitchFamily="2" charset="2"/>
              <a:buChar char="§"/>
            </a:pPr>
            <a:r>
              <a:rPr lang="fr-FR" sz="4000" dirty="0">
                <a:latin typeface="Gill Sans MT" panose="020B0502020104020203" pitchFamily="34" charset="77"/>
              </a:rPr>
              <a:t>Des discussions de groupe, des entretiens approfondis et des méthodes participatives</a:t>
            </a:r>
            <a:r>
              <a:rPr lang="en-US" sz="4000" dirty="0">
                <a:latin typeface="Gill Sans MT" panose="020B0502020104020203" pitchFamily="34" charset="77"/>
              </a:rPr>
              <a:t>.</a:t>
            </a:r>
            <a:endParaRPr sz="4000" dirty="0">
              <a:latin typeface="Gill Sans MT" panose="020B0502020104020203" pitchFamily="34" charset="77"/>
            </a:endParaRPr>
          </a:p>
          <a:p>
            <a:pPr marL="571500" indent="-571500" algn="just">
              <a:spcBef>
                <a:spcPts val="600"/>
              </a:spcBef>
              <a:buSzPts val="4000"/>
            </a:pPr>
            <a:r>
              <a:rPr lang="fr-FR" sz="4000" dirty="0">
                <a:latin typeface="Gill Sans MT" panose="020B0502020104020203" pitchFamily="34" charset="77"/>
              </a:rPr>
              <a:t>En utilisant des approches directes et indirectes.</a:t>
            </a:r>
          </a:p>
          <a:p>
            <a:pPr marL="571500" indent="-571500" algn="just">
              <a:spcBef>
                <a:spcPts val="600"/>
              </a:spcBef>
              <a:buSzPts val="4000"/>
            </a:pPr>
            <a:r>
              <a:rPr lang="fr-FR" sz="4000" dirty="0">
                <a:latin typeface="Gill Sans MT" panose="020B0502020104020203" pitchFamily="34" charset="77"/>
              </a:rPr>
              <a:t>Prise en compte de leurs composantes clés.</a:t>
            </a:r>
          </a:p>
        </p:txBody>
      </p:sp>
      <p:pic>
        <p:nvPicPr>
          <p:cNvPr id="730" name="Google Shape;730;p44" descr="Two people looking at a whiteboard&#10;&#10;Description automatically generated with medium confidence"/>
          <p:cNvPicPr preferRelativeResize="0">
            <a:picLocks noGrp="1"/>
          </p:cNvPicPr>
          <p:nvPr>
            <p:ph type="pic" idx="2"/>
          </p:nvPr>
        </p:nvPicPr>
        <p:blipFill rotWithShape="1">
          <a:blip r:embed="rId3">
            <a:alphaModFix/>
          </a:blip>
          <a:srcRect l="-14462" t="1438" r="40752" b="-1437"/>
          <a:stretch/>
        </p:blipFill>
        <p:spPr>
          <a:xfrm>
            <a:off x="-3058370" y="2227264"/>
            <a:ext cx="9263064" cy="9261476"/>
          </a:xfrm>
          <a:prstGeom prst="ellipse">
            <a:avLst/>
          </a:prstGeom>
          <a:solidFill>
            <a:srgbClr val="000000"/>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734"/>
        <p:cNvGrpSpPr/>
        <p:nvPr/>
      </p:nvGrpSpPr>
      <p:grpSpPr>
        <a:xfrm>
          <a:off x="0" y="0"/>
          <a:ext cx="0" cy="0"/>
          <a:chOff x="0" y="0"/>
          <a:chExt cx="0" cy="0"/>
        </a:xfrm>
      </p:grpSpPr>
      <p:pic>
        <p:nvPicPr>
          <p:cNvPr id="735" name="Google Shape;735;p45"/>
          <p:cNvPicPr preferRelativeResize="0"/>
          <p:nvPr/>
        </p:nvPicPr>
        <p:blipFill rotWithShape="1">
          <a:blip r:embed="rId3">
            <a:alphaModFix/>
          </a:blip>
          <a:srcRect l="16688" r="16688"/>
          <a:stretch/>
        </p:blipFill>
        <p:spPr>
          <a:xfrm>
            <a:off x="1380894" y="2227264"/>
            <a:ext cx="9263064" cy="9261476"/>
          </a:xfrm>
          <a:prstGeom prst="ellipse">
            <a:avLst/>
          </a:prstGeom>
          <a:noFill/>
          <a:ln>
            <a:noFill/>
          </a:ln>
        </p:spPr>
      </p:pic>
      <p:sp>
        <p:nvSpPr>
          <p:cNvPr id="736" name="Google Shape;736;p45"/>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Yagazie Emezi/Getty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737" name="Google Shape;737;p45"/>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FEFF"/>
              </a:buClr>
              <a:buSzPts val="10000"/>
              <a:buFont typeface="Gill Sans"/>
              <a:buNone/>
            </a:pPr>
            <a:r>
              <a:rPr lang="en-US" dirty="0">
                <a:latin typeface="Gill Sans MT" panose="020B0502020104020203" pitchFamily="34" charset="77"/>
              </a:rPr>
              <a:t>Types de mesure</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46"/>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Un seul élément</a:t>
            </a:r>
            <a:endParaRPr sz="8000" dirty="0">
              <a:latin typeface="Gill Sans MT" panose="020B0502020104020203" pitchFamily="34" charset="77"/>
            </a:endParaRPr>
          </a:p>
        </p:txBody>
      </p:sp>
      <p:sp>
        <p:nvSpPr>
          <p:cNvPr id="745" name="Google Shape;745;p46"/>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TECHNIQUES</a:t>
            </a:r>
            <a:endParaRPr dirty="0">
              <a:latin typeface="Gill Sans MT" panose="020B0502020104020203" pitchFamily="34" charset="77"/>
            </a:endParaRPr>
          </a:p>
        </p:txBody>
      </p:sp>
      <p:graphicFrame>
        <p:nvGraphicFramePr>
          <p:cNvPr id="746" name="Google Shape;746;p46"/>
          <p:cNvGraphicFramePr/>
          <p:nvPr>
            <p:extLst>
              <p:ext uri="{D42A27DB-BD31-4B8C-83A1-F6EECF244321}">
                <p14:modId xmlns:p14="http://schemas.microsoft.com/office/powerpoint/2010/main" val="1913666996"/>
              </p:ext>
            </p:extLst>
          </p:nvPr>
        </p:nvGraphicFramePr>
        <p:xfrm>
          <a:off x="1498331" y="3770901"/>
          <a:ext cx="21206685" cy="7025965"/>
        </p:xfrm>
        <a:graphic>
          <a:graphicData uri="http://schemas.openxmlformats.org/drawingml/2006/table">
            <a:tbl>
              <a:tblPr firstRow="1" firstCol="1" bandRow="1">
                <a:noFill/>
                <a:tableStyleId>{CB81A6CB-52BE-4CC5-B299-FC6A9DC84397}</a:tableStyleId>
              </a:tblPr>
              <a:tblGrid>
                <a:gridCol w="9845965">
                  <a:extLst>
                    <a:ext uri="{9D8B030D-6E8A-4147-A177-3AD203B41FA5}">
                      <a16:colId xmlns:a16="http://schemas.microsoft.com/office/drawing/2014/main" val="20000"/>
                    </a:ext>
                  </a:extLst>
                </a:gridCol>
                <a:gridCol w="11360720">
                  <a:extLst>
                    <a:ext uri="{9D8B030D-6E8A-4147-A177-3AD203B41FA5}">
                      <a16:colId xmlns:a16="http://schemas.microsoft.com/office/drawing/2014/main" val="20001"/>
                    </a:ext>
                  </a:extLst>
                </a:gridCol>
              </a:tblGrid>
              <a:tr h="1915524">
                <a:tc gridSpan="2">
                  <a:txBody>
                    <a:bodyPr/>
                    <a:lstStyle/>
                    <a:p>
                      <a:pPr marL="164465" marR="0" lvl="0" indent="-164465" algn="l" rtl="0">
                        <a:lnSpc>
                          <a:spcPct val="115000"/>
                        </a:lnSpc>
                        <a:spcBef>
                          <a:spcPts val="0"/>
                        </a:spcBef>
                        <a:spcAft>
                          <a:spcPts val="0"/>
                        </a:spcAft>
                        <a:buClr>
                          <a:srgbClr val="FFFFFF"/>
                        </a:buClr>
                        <a:buSzPts val="3600"/>
                        <a:buFont typeface="Gill Sans"/>
                        <a:buNone/>
                      </a:pPr>
                      <a:r>
                        <a:rPr lang="en-US" sz="3600" u="none" strike="noStrike" cap="none" dirty="0">
                          <a:solidFill>
                            <a:srgbClr val="FFFFFF"/>
                          </a:solidFill>
                          <a:latin typeface="Gill Sans MT" panose="020B0502020104020203" pitchFamily="34" charset="77"/>
                        </a:rPr>
                        <a:t> </a:t>
                      </a:r>
                      <a:r>
                        <a:rPr lang="fr-FR" sz="3600" u="none" strike="noStrike" cap="none" dirty="0">
                          <a:solidFill>
                            <a:srgbClr val="FFFFFF"/>
                          </a:solidFill>
                          <a:latin typeface="Gill Sans MT" panose="020B0502020104020203" pitchFamily="34" charset="77"/>
                        </a:rPr>
                        <a:t>J'aimerais maintenant savoir ce que font réellement les membres de votre congrégation. Pensez à ce qui est un comportement normal ou typique lorsque vous répondez à ces affirmations. Pensez-vous que ces affirmations sont vraies pour la plupart, beaucoup, quelques-uns ou aucun des couples nouvellement mariés ou des nouveaux parents de cette assemblée ?</a:t>
                      </a:r>
                      <a:endParaRPr sz="3600" b="0" i="0" u="none" strike="noStrike" cap="none" dirty="0">
                        <a:solidFill>
                          <a:srgbClr val="FFFFFF"/>
                        </a:solidFill>
                        <a:latin typeface="Gill Sans MT" panose="020B0502020104020203" pitchFamily="34" charset="77"/>
                        <a:ea typeface="Gill Sans"/>
                        <a:cs typeface="Gill Sans"/>
                        <a:sym typeface="Gill Sans"/>
                      </a:endParaRPr>
                    </a:p>
                  </a:txBody>
                  <a:tcPr marL="328925" marR="146050"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hMerge="1">
                  <a:txBody>
                    <a:bodyPr/>
                    <a:lstStyle/>
                    <a:p>
                      <a:endParaRPr lang="en-US"/>
                    </a:p>
                  </a:txBody>
                  <a:tcPr/>
                </a:tc>
                <a:extLst>
                  <a:ext uri="{0D108BD9-81ED-4DB2-BD59-A6C34878D82A}">
                    <a16:rowId xmlns:a16="http://schemas.microsoft.com/office/drawing/2014/main" val="10000"/>
                  </a:ext>
                </a:extLst>
              </a:tr>
              <a:tr h="4368025">
                <a:tc>
                  <a:txBody>
                    <a:bodyPr/>
                    <a:lstStyle/>
                    <a:p>
                      <a:pPr marL="0" marR="0" lvl="0" indent="0" algn="l" rtl="0">
                        <a:lnSpc>
                          <a:spcPct val="100000"/>
                        </a:lnSpc>
                        <a:spcBef>
                          <a:spcPts val="0"/>
                        </a:spcBef>
                        <a:spcAft>
                          <a:spcPts val="0"/>
                        </a:spcAft>
                        <a:buClr>
                          <a:srgbClr val="2E2C22"/>
                        </a:buClr>
                        <a:buSzPts val="3600"/>
                        <a:buFont typeface="Gill Sans"/>
                        <a:buNone/>
                      </a:pPr>
                      <a:r>
                        <a:rPr lang="fr-FR" sz="3600" b="1" i="0" u="none" strike="noStrike" cap="none" dirty="0">
                          <a:solidFill>
                            <a:srgbClr val="2E2C22"/>
                          </a:solidFill>
                          <a:latin typeface="Gill Sans MT" panose="020B0502020104020203" pitchFamily="34" charset="77"/>
                          <a:ea typeface="Gill Sans"/>
                          <a:cs typeface="Gill Sans"/>
                          <a:sym typeface="Gill Sans"/>
                        </a:rPr>
                        <a:t>Un mari bat sa femme.</a:t>
                      </a:r>
                      <a:endParaRPr sz="3600" b="1" i="0" u="none" strike="noStrike" cap="none" dirty="0">
                        <a:solidFill>
                          <a:srgbClr val="2E2C22"/>
                        </a:solidFill>
                        <a:latin typeface="Gill Sans MT" panose="020B0502020104020203" pitchFamily="34" charset="77"/>
                        <a:ea typeface="Gill Sans"/>
                        <a:cs typeface="Gill Sans"/>
                        <a:sym typeface="Gill Sans"/>
                      </a:endParaRPr>
                    </a:p>
                  </a:txBody>
                  <a:tcPr marL="328925" marR="146050"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F5F7"/>
                    </a:solidFill>
                  </a:tcPr>
                </a:tc>
                <a:tc>
                  <a:txBody>
                    <a:bodyPr/>
                    <a:lstStyle/>
                    <a:p>
                      <a:pPr marL="164465" marR="0" lvl="0" indent="-164465"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Aucun ....... ........................ 1</a:t>
                      </a:r>
                    </a:p>
                    <a:p>
                      <a:pPr marL="164465" marR="0" lvl="0" indent="-164465"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Certains........................... .... 2</a:t>
                      </a:r>
                    </a:p>
                    <a:p>
                      <a:pPr marL="164465" marR="0" lvl="0" indent="-164465"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Plusieurs.......................... .......3</a:t>
                      </a:r>
                    </a:p>
                    <a:p>
                      <a:pPr marL="164465" marR="0" lvl="0" indent="-164465"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La plupart........................... ......4</a:t>
                      </a:r>
                      <a:endParaRPr sz="3600" b="0" i="0" u="none" strike="noStrike" cap="none" dirty="0">
                        <a:solidFill>
                          <a:srgbClr val="2E2C22"/>
                        </a:solidFill>
                        <a:latin typeface="Gill Sans MT" panose="020B0502020104020203" pitchFamily="34" charset="77"/>
                        <a:ea typeface="Gill Sans"/>
                        <a:cs typeface="Gill Sans"/>
                        <a:sym typeface="Gill Sans"/>
                      </a:endParaRPr>
                    </a:p>
                  </a:txBody>
                  <a:tcPr marL="328925" marR="146050"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F5F7"/>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graphicFrame>
        <p:nvGraphicFramePr>
          <p:cNvPr id="752" name="Google Shape;752;p47"/>
          <p:cNvGraphicFramePr/>
          <p:nvPr>
            <p:extLst>
              <p:ext uri="{D42A27DB-BD31-4B8C-83A1-F6EECF244321}">
                <p14:modId xmlns:p14="http://schemas.microsoft.com/office/powerpoint/2010/main" val="3761862043"/>
              </p:ext>
            </p:extLst>
          </p:nvPr>
        </p:nvGraphicFramePr>
        <p:xfrm>
          <a:off x="616236" y="2283352"/>
          <a:ext cx="21253180" cy="9149295"/>
        </p:xfrm>
        <a:graphic>
          <a:graphicData uri="http://schemas.openxmlformats.org/drawingml/2006/table">
            <a:tbl>
              <a:tblPr firstRow="1" bandRow="1">
                <a:noFill/>
                <a:tableStyleId>{2CF743E8-2E7D-4E91-917C-F98E83105F9B}</a:tableStyleId>
              </a:tblPr>
              <a:tblGrid>
                <a:gridCol w="12079125">
                  <a:extLst>
                    <a:ext uri="{9D8B030D-6E8A-4147-A177-3AD203B41FA5}">
                      <a16:colId xmlns:a16="http://schemas.microsoft.com/office/drawing/2014/main" val="20000"/>
                    </a:ext>
                  </a:extLst>
                </a:gridCol>
                <a:gridCol w="3315850">
                  <a:extLst>
                    <a:ext uri="{9D8B030D-6E8A-4147-A177-3AD203B41FA5}">
                      <a16:colId xmlns:a16="http://schemas.microsoft.com/office/drawing/2014/main" val="20001"/>
                    </a:ext>
                  </a:extLst>
                </a:gridCol>
                <a:gridCol w="2929025">
                  <a:extLst>
                    <a:ext uri="{9D8B030D-6E8A-4147-A177-3AD203B41FA5}">
                      <a16:colId xmlns:a16="http://schemas.microsoft.com/office/drawing/2014/main" val="20002"/>
                    </a:ext>
                  </a:extLst>
                </a:gridCol>
                <a:gridCol w="2929180">
                  <a:extLst>
                    <a:ext uri="{9D8B030D-6E8A-4147-A177-3AD203B41FA5}">
                      <a16:colId xmlns:a16="http://schemas.microsoft.com/office/drawing/2014/main" val="20003"/>
                    </a:ext>
                  </a:extLst>
                </a:gridCol>
              </a:tblGrid>
              <a:tr h="898325">
                <a:tc>
                  <a:txBody>
                    <a:bodyPr/>
                    <a:lstStyle/>
                    <a:p>
                      <a:pPr marL="0" marR="0" lvl="0" indent="0" algn="ctr" rtl="0">
                        <a:lnSpc>
                          <a:spcPct val="100000"/>
                        </a:lnSpc>
                        <a:spcBef>
                          <a:spcPts val="0"/>
                        </a:spcBef>
                        <a:spcAft>
                          <a:spcPts val="0"/>
                        </a:spcAft>
                        <a:buClr>
                          <a:schemeClr val="lt1"/>
                        </a:buClr>
                        <a:buSzPts val="2800"/>
                        <a:buFont typeface="Gill Sans"/>
                        <a:buNone/>
                      </a:pPr>
                      <a:endParaRPr sz="4000" b="0" i="0" u="none" strike="noStrike" cap="none" dirty="0">
                        <a:solidFill>
                          <a:srgbClr val="525357"/>
                        </a:solidFill>
                        <a:latin typeface="Gill Sans"/>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gridSpan="3">
                  <a:txBody>
                    <a:bodyPr/>
                    <a:lstStyle/>
                    <a:p>
                      <a:pPr marL="0" marR="0" lvl="0" indent="0" algn="ctr" rtl="0">
                        <a:lnSpc>
                          <a:spcPct val="100000"/>
                        </a:lnSpc>
                        <a:spcBef>
                          <a:spcPts val="0"/>
                        </a:spcBef>
                        <a:spcAft>
                          <a:spcPts val="0"/>
                        </a:spcAft>
                        <a:buClr>
                          <a:srgbClr val="FFFFFF"/>
                        </a:buClr>
                        <a:buSzPts val="3200"/>
                        <a:buFont typeface="Gill Sans"/>
                        <a:buNone/>
                      </a:pPr>
                      <a:r>
                        <a:rPr lang="en-US" sz="4000" u="none" strike="noStrike" cap="none" dirty="0">
                          <a:solidFill>
                            <a:srgbClr val="FFFFFF"/>
                          </a:solidFill>
                        </a:rPr>
                        <a:t>POURCENTAGE DE LA COMMUNAUTÉ</a:t>
                      </a:r>
                      <a:endParaRPr sz="4000" b="0" i="0" u="none" strike="noStrike" cap="none" dirty="0">
                        <a:solidFill>
                          <a:srgbClr val="FFFFFF"/>
                        </a:solidFill>
                        <a:latin typeface="Gill Sans"/>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38125">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Élément</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Aucun</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Certains</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La plupart/tous</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fr-FR" sz="3600" u="none" strike="noStrike" cap="none" dirty="0">
                          <a:solidFill>
                            <a:srgbClr val="000000"/>
                          </a:solidFill>
                          <a:latin typeface="Gill Sans MT" panose="020B0502020104020203" pitchFamily="34" charset="77"/>
                        </a:rPr>
                        <a:t>Un mari qui aide sa femme dans les tâches ménagères ne sera pas respecté par sa famille.</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32</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37</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31</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fr-FR" sz="3600" u="none" strike="noStrike" cap="none" dirty="0">
                          <a:solidFill>
                            <a:srgbClr val="000000"/>
                          </a:solidFill>
                          <a:latin typeface="Gill Sans MT" panose="020B0502020104020203" pitchFamily="34" charset="77"/>
                        </a:rPr>
                        <a:t>Un homme qui prend des décisions importantes conjointement avec sa femme sera considéré comme un homme faible par sa famille.</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31</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42</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28</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3"/>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fr-FR" sz="3600" u="none" strike="noStrike" cap="none" dirty="0">
                          <a:solidFill>
                            <a:srgbClr val="000000"/>
                          </a:solidFill>
                          <a:latin typeface="Gill Sans MT" panose="020B0502020104020203" pitchFamily="34" charset="77"/>
                        </a:rPr>
                        <a:t>La famille d'un homme pensera qu'il est un fils déloyal s'il suit l'avis de sa femme plutôt que celui de sa mère.</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18</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43</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39</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fr-FR" sz="3600" u="none" strike="noStrike" cap="none" dirty="0">
                          <a:solidFill>
                            <a:srgbClr val="000000"/>
                          </a:solidFill>
                          <a:latin typeface="Gill Sans MT" panose="020B0502020104020203" pitchFamily="34" charset="77"/>
                        </a:rPr>
                        <a:t>Une femme qui exprime ouvertement ses désirs sexuels à son mari est perçue comme étant vulgaire.</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34</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38</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28</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5"/>
                  </a:ext>
                </a:extLst>
              </a:tr>
            </a:tbl>
          </a:graphicData>
        </a:graphic>
      </p:graphicFrame>
      <p:sp>
        <p:nvSpPr>
          <p:cNvPr id="753" name="Google Shape;753;p47"/>
          <p:cNvSpPr txBox="1">
            <a:spLocks noGrp="1"/>
          </p:cNvSpPr>
          <p:nvPr>
            <p:ph type="body" idx="1"/>
          </p:nvPr>
        </p:nvSpPr>
        <p:spPr>
          <a:xfrm>
            <a:off x="1498331" y="1126240"/>
            <a:ext cx="19488989" cy="157804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Échelles</a:t>
            </a:r>
            <a:endParaRPr sz="8000" dirty="0">
              <a:latin typeface="Gill Sans MT" panose="020B0502020104020203" pitchFamily="34" charset="77"/>
            </a:endParaRPr>
          </a:p>
        </p:txBody>
      </p:sp>
      <p:sp>
        <p:nvSpPr>
          <p:cNvPr id="754" name="Google Shape;754;p47"/>
          <p:cNvSpPr txBox="1">
            <a:spLocks noGrp="1"/>
          </p:cNvSpPr>
          <p:nvPr>
            <p:ph type="body" idx="2"/>
          </p:nvPr>
        </p:nvSpPr>
        <p:spPr>
          <a:xfrm>
            <a:off x="1265459" y="423341"/>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TECHNIQUES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aphicFrame>
        <p:nvGraphicFramePr>
          <p:cNvPr id="760" name="Google Shape;760;p48"/>
          <p:cNvGraphicFramePr/>
          <p:nvPr>
            <p:extLst>
              <p:ext uri="{D42A27DB-BD31-4B8C-83A1-F6EECF244321}">
                <p14:modId xmlns:p14="http://schemas.microsoft.com/office/powerpoint/2010/main" val="1768873313"/>
              </p:ext>
            </p:extLst>
          </p:nvPr>
        </p:nvGraphicFramePr>
        <p:xfrm>
          <a:off x="1653384" y="2762655"/>
          <a:ext cx="21387336" cy="9265920"/>
        </p:xfrm>
        <a:graphic>
          <a:graphicData uri="http://schemas.openxmlformats.org/drawingml/2006/table">
            <a:tbl>
              <a:tblPr firstRow="1" firstCol="1" bandRow="1">
                <a:noFill/>
                <a:tableStyleId>{2E31BC37-9876-41B5-BC81-B111BACC82C9}</a:tableStyleId>
              </a:tblPr>
              <a:tblGrid>
                <a:gridCol w="21387336">
                  <a:extLst>
                    <a:ext uri="{9D8B030D-6E8A-4147-A177-3AD203B41FA5}">
                      <a16:colId xmlns:a16="http://schemas.microsoft.com/office/drawing/2014/main" val="20000"/>
                    </a:ext>
                  </a:extLst>
                </a:gridCol>
              </a:tblGrid>
              <a:tr h="1219825">
                <a:tc>
                  <a:txBody>
                    <a:bodyPr/>
                    <a:lstStyle/>
                    <a:p>
                      <a:pPr marL="0" marR="0" lvl="0" indent="0" algn="ctr" rtl="0">
                        <a:lnSpc>
                          <a:spcPct val="100000"/>
                        </a:lnSpc>
                        <a:spcBef>
                          <a:spcPts val="0"/>
                        </a:spcBef>
                        <a:spcAft>
                          <a:spcPts val="0"/>
                        </a:spcAft>
                        <a:buClr>
                          <a:srgbClr val="FFFFFF"/>
                        </a:buClr>
                        <a:buSzPts val="3200"/>
                        <a:buFont typeface="Gill Sans"/>
                        <a:buNone/>
                      </a:pPr>
                      <a:r>
                        <a:rPr lang="fr-FR" sz="3200" b="1" i="0" u="none" strike="noStrike" cap="none" dirty="0">
                          <a:solidFill>
                            <a:srgbClr val="FFFFFF"/>
                          </a:solidFill>
                          <a:latin typeface="Gill Sans MT" panose="020B0502020104020203" pitchFamily="34" charset="77"/>
                          <a:ea typeface="Gill Sans"/>
                          <a:cs typeface="Gill Sans"/>
                          <a:sym typeface="Gill Sans"/>
                        </a:rPr>
                        <a:t>Comportement cible souhaité :  </a:t>
                      </a:r>
                    </a:p>
                    <a:p>
                      <a:pPr marL="0" marR="0" lvl="0" indent="0" algn="ctr" rtl="0">
                        <a:lnSpc>
                          <a:spcPct val="100000"/>
                        </a:lnSpc>
                        <a:spcBef>
                          <a:spcPts val="0"/>
                        </a:spcBef>
                        <a:spcAft>
                          <a:spcPts val="0"/>
                        </a:spcAft>
                        <a:buClr>
                          <a:srgbClr val="FFFFFF"/>
                        </a:buClr>
                        <a:buSzPts val="3200"/>
                        <a:buFont typeface="Gill Sans"/>
                        <a:buNone/>
                      </a:pPr>
                      <a:r>
                        <a:rPr lang="fr-FR" sz="3200" b="1" i="0" u="none" strike="noStrike" cap="none" dirty="0">
                          <a:solidFill>
                            <a:srgbClr val="FFFFFF"/>
                          </a:solidFill>
                          <a:latin typeface="Gill Sans MT" panose="020B0502020104020203" pitchFamily="34" charset="77"/>
                          <a:ea typeface="Gill Sans"/>
                          <a:cs typeface="Gill Sans"/>
                          <a:sym typeface="Gill Sans"/>
                        </a:rPr>
                        <a:t>Les parents parlent de la puberté à leurs très jeunes adolescents</a:t>
                      </a:r>
                      <a:endParaRPr sz="1200" dirty="0">
                        <a:latin typeface="Gill Sans MT" panose="020B0502020104020203" pitchFamily="34" charset="77"/>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235200">
                <a:tc>
                  <a:txBody>
                    <a:bodyPr/>
                    <a:lstStyle/>
                    <a:p>
                      <a:pPr marL="742950" marR="0" lvl="0" indent="-742950" algn="l" rtl="0">
                        <a:lnSpc>
                          <a:spcPct val="100000"/>
                        </a:lnSpc>
                        <a:spcBef>
                          <a:spcPts val="0"/>
                        </a:spcBef>
                        <a:spcAft>
                          <a:spcPts val="0"/>
                        </a:spcAft>
                        <a:buClr>
                          <a:srgbClr val="2E2C22"/>
                        </a:buClr>
                        <a:buSzPts val="3200"/>
                        <a:buFont typeface="Gill Sans"/>
                        <a:buAutoNum type="arabicPeriod"/>
                      </a:pPr>
                      <a:r>
                        <a:rPr lang="fr-FR" sz="2800" b="0" i="0" u="none" strike="noStrike" cap="none" dirty="0">
                          <a:solidFill>
                            <a:srgbClr val="2E2C22"/>
                          </a:solidFill>
                          <a:latin typeface="Gill Sans MT" panose="020B0502020104020203" pitchFamily="34" charset="77"/>
                          <a:ea typeface="Gill Sans"/>
                          <a:cs typeface="Gill Sans"/>
                          <a:sym typeface="Gill Sans"/>
                        </a:rPr>
                        <a:t>Quels sont les facteurs qui favorisent ce comportement ? Lesquels sont socioculturels ?</a:t>
                      </a:r>
                    </a:p>
                    <a:p>
                      <a:pPr marL="742950" marR="0" lvl="0" indent="-742950" algn="l" rtl="0">
                        <a:lnSpc>
                          <a:spcPct val="100000"/>
                        </a:lnSpc>
                        <a:spcBef>
                          <a:spcPts val="0"/>
                        </a:spcBef>
                        <a:spcAft>
                          <a:spcPts val="0"/>
                        </a:spcAft>
                        <a:buClr>
                          <a:srgbClr val="2E2C22"/>
                        </a:buClr>
                        <a:buSzPts val="3200"/>
                        <a:buFont typeface="Gill Sans"/>
                        <a:buAutoNum type="arabicPeriod"/>
                      </a:pPr>
                      <a:r>
                        <a:rPr lang="fr-FR" sz="2800" b="0" i="0" u="none" strike="noStrike" cap="none" dirty="0">
                          <a:solidFill>
                            <a:srgbClr val="2E2C22"/>
                          </a:solidFill>
                          <a:latin typeface="Gill Sans MT" panose="020B0502020104020203" pitchFamily="34" charset="77"/>
                          <a:ea typeface="Gill Sans"/>
                          <a:cs typeface="Gill Sans"/>
                          <a:sym typeface="Gill Sans"/>
                        </a:rPr>
                        <a:t>Comportement normatif social identifié : Comportement normatif que vous souhaiteriez modifier, par exemple, les parents ne parlent pas de la puberté aux jeunes adolescents.</a:t>
                      </a:r>
                      <a:endParaRPr sz="28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741475">
                <a:tc>
                  <a:txBody>
                    <a:bodyPr/>
                    <a:lstStyle/>
                    <a:p>
                      <a:pPr marL="0" marR="0" lvl="0" indent="0" algn="l" rtl="0">
                        <a:lnSpc>
                          <a:spcPct val="100000"/>
                        </a:lnSpc>
                        <a:spcBef>
                          <a:spcPts val="0"/>
                        </a:spcBef>
                        <a:spcAft>
                          <a:spcPts val="0"/>
                        </a:spcAft>
                        <a:buClr>
                          <a:srgbClr val="FFFFFF"/>
                        </a:buClr>
                        <a:buSzPts val="3200"/>
                        <a:buFont typeface="Gill Sans"/>
                        <a:buNone/>
                      </a:pPr>
                      <a:r>
                        <a:rPr lang="fr-FR" sz="2800" b="1" i="0" u="none" strike="noStrike" cap="none" dirty="0">
                          <a:solidFill>
                            <a:srgbClr val="FFFFFF"/>
                          </a:solidFill>
                          <a:latin typeface="Gill Sans MT" panose="020B0502020104020203" pitchFamily="34" charset="77"/>
                          <a:ea typeface="Gill Sans"/>
                          <a:cs typeface="Gill Sans"/>
                          <a:sym typeface="Gill Sans"/>
                        </a:rPr>
                        <a:t>Normes descriptives : Perceptions de ce qui est un comportement commun.</a:t>
                      </a:r>
                      <a:endParaRPr sz="2800" b="1" i="0"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2"/>
                  </a:ext>
                </a:extLst>
              </a:tr>
              <a:tr h="1949350">
                <a:tc>
                  <a:txBody>
                    <a:bodyPr/>
                    <a:lstStyle/>
                    <a:p>
                      <a:pPr marL="742950" marR="0" lvl="0" indent="-742950" algn="l" rtl="0">
                        <a:lnSpc>
                          <a:spcPct val="100000"/>
                        </a:lnSpc>
                        <a:spcBef>
                          <a:spcPts val="0"/>
                        </a:spcBef>
                        <a:spcAft>
                          <a:spcPts val="0"/>
                        </a:spcAft>
                        <a:buClr>
                          <a:srgbClr val="2E2C22"/>
                        </a:buClr>
                        <a:buSzPts val="3200"/>
                        <a:buFont typeface="Gill Sans"/>
                        <a:buAutoNum type="arabicPeriod" startAt="3"/>
                      </a:pPr>
                      <a:r>
                        <a:rPr lang="fr-FR" sz="2800" b="0" i="0" u="none" strike="noStrike" cap="none" dirty="0">
                          <a:solidFill>
                            <a:srgbClr val="2E2C22"/>
                          </a:solidFill>
                          <a:latin typeface="Gill Sans MT" panose="020B0502020104020203" pitchFamily="34" charset="77"/>
                          <a:ea typeface="Gill Sans"/>
                          <a:cs typeface="Gill Sans"/>
                          <a:sym typeface="Gill Sans"/>
                        </a:rPr>
                        <a:t>A votre avis, combien de personnes pratiquent ce comportement ? [ peu | quelques-uns | beaucoup | la plupart ]</a:t>
                      </a:r>
                    </a:p>
                    <a:p>
                      <a:pPr marL="742950" marR="0" lvl="0" indent="-742950" algn="l" rtl="0">
                        <a:lnSpc>
                          <a:spcPct val="100000"/>
                        </a:lnSpc>
                        <a:spcBef>
                          <a:spcPts val="0"/>
                        </a:spcBef>
                        <a:spcAft>
                          <a:spcPts val="0"/>
                        </a:spcAft>
                        <a:buClr>
                          <a:srgbClr val="2E2C22"/>
                        </a:buClr>
                        <a:buSzPts val="3200"/>
                        <a:buFont typeface="Gill Sans"/>
                        <a:buAutoNum type="arabicPeriod" startAt="3"/>
                      </a:pPr>
                      <a:r>
                        <a:rPr lang="fr-FR" sz="2800" b="0" i="0" u="none" strike="noStrike" cap="none" dirty="0">
                          <a:solidFill>
                            <a:srgbClr val="2E2C22"/>
                          </a:solidFill>
                          <a:latin typeface="Gill Sans MT" panose="020B0502020104020203" pitchFamily="34" charset="77"/>
                          <a:ea typeface="Gill Sans"/>
                          <a:cs typeface="Gill Sans"/>
                          <a:sym typeface="Gill Sans"/>
                        </a:rPr>
                        <a:t>Quels sont les avantages de la pratique de ce comportement ? Quels en sont les inconvénients ? </a:t>
                      </a:r>
                    </a:p>
                    <a:p>
                      <a:pPr marL="0" marR="0" lvl="0" indent="0" algn="l" rtl="0">
                        <a:lnSpc>
                          <a:spcPct val="100000"/>
                        </a:lnSpc>
                        <a:spcBef>
                          <a:spcPts val="0"/>
                        </a:spcBef>
                        <a:spcAft>
                          <a:spcPts val="0"/>
                        </a:spcAft>
                        <a:buClr>
                          <a:srgbClr val="2E2C22"/>
                        </a:buClr>
                        <a:buSzPts val="3200"/>
                        <a:buFont typeface="Gill Sans"/>
                        <a:buNone/>
                      </a:pPr>
                      <a:r>
                        <a:rPr lang="fr-FR" sz="2800" b="0" i="0" u="none" strike="noStrike" cap="none" dirty="0">
                          <a:solidFill>
                            <a:srgbClr val="2E2C22"/>
                          </a:solidFill>
                          <a:latin typeface="Gill Sans MT" panose="020B0502020104020203" pitchFamily="34" charset="77"/>
                          <a:ea typeface="Gill Sans"/>
                          <a:cs typeface="Gill Sans"/>
                          <a:sym typeface="Gill Sans"/>
                        </a:rPr>
                        <a:t>a. Combien de personnes considèrent ce comportement comme avantageux ? [peu | quelques-uns | beaucoup | la plupart</a:t>
                      </a:r>
                    </a:p>
                    <a:p>
                      <a:pPr marL="0" marR="0" lvl="0" indent="0" algn="l" rtl="0">
                        <a:lnSpc>
                          <a:spcPct val="100000"/>
                        </a:lnSpc>
                        <a:spcBef>
                          <a:spcPts val="0"/>
                        </a:spcBef>
                        <a:spcAft>
                          <a:spcPts val="0"/>
                        </a:spcAft>
                        <a:buClr>
                          <a:srgbClr val="2E2C22"/>
                        </a:buClr>
                        <a:buSzPts val="3200"/>
                        <a:buFont typeface="Gill Sans"/>
                        <a:buNone/>
                      </a:pPr>
                      <a:r>
                        <a:rPr lang="fr-FR" sz="2800" b="0" i="0" u="none" strike="noStrike" cap="none" dirty="0">
                          <a:solidFill>
                            <a:srgbClr val="2E2C22"/>
                          </a:solidFill>
                          <a:latin typeface="Gill Sans MT" panose="020B0502020104020203" pitchFamily="34" charset="77"/>
                          <a:ea typeface="Gill Sans"/>
                          <a:cs typeface="Gill Sans"/>
                          <a:sym typeface="Gill Sans"/>
                        </a:rPr>
                        <a:t>b. Ces avantages/désavantages sont-ils plus forts pour certains groupes communautaires que pour d'autres </a:t>
                      </a:r>
                      <a:endParaRPr sz="1200" dirty="0">
                        <a:latin typeface="Gill Sans MT" panose="020B0502020104020203" pitchFamily="34" charset="77"/>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3"/>
                  </a:ext>
                </a:extLst>
              </a:tr>
              <a:tr h="741475">
                <a:tc>
                  <a:txBody>
                    <a:bodyPr/>
                    <a:lstStyle/>
                    <a:p>
                      <a:pPr marL="0" marR="0" lvl="0" indent="0" algn="l" rtl="0">
                        <a:lnSpc>
                          <a:spcPct val="100000"/>
                        </a:lnSpc>
                        <a:spcBef>
                          <a:spcPts val="0"/>
                        </a:spcBef>
                        <a:spcAft>
                          <a:spcPts val="0"/>
                        </a:spcAft>
                        <a:buClr>
                          <a:srgbClr val="FFFFFF"/>
                        </a:buClr>
                        <a:buSzPts val="3200"/>
                        <a:buFont typeface="Gill Sans"/>
                        <a:buNone/>
                      </a:pPr>
                      <a:r>
                        <a:rPr lang="fr-FR" sz="2800" b="1" i="0" u="none" strike="noStrike" cap="none" dirty="0">
                          <a:solidFill>
                            <a:srgbClr val="FFFFFF"/>
                          </a:solidFill>
                          <a:latin typeface="Gill Sans MT" panose="020B0502020104020203" pitchFamily="34" charset="77"/>
                          <a:ea typeface="Gill Sans"/>
                          <a:cs typeface="Gill Sans"/>
                          <a:sym typeface="Gill Sans"/>
                        </a:rPr>
                        <a:t>Normes injonctives : Perceptions de ce que d'autres personnes pensent être un comportement approuvé.</a:t>
                      </a:r>
                      <a:endParaRPr sz="2800" b="1" i="0"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4"/>
                  </a:ext>
                </a:extLst>
              </a:tr>
              <a:tr h="1222518">
                <a:tc>
                  <a:txBody>
                    <a:bodyPr/>
                    <a:lstStyle/>
                    <a:p>
                      <a:pPr marL="742950" marR="0" lvl="0" indent="-742950" algn="l" rtl="0">
                        <a:lnSpc>
                          <a:spcPct val="100000"/>
                        </a:lnSpc>
                        <a:spcBef>
                          <a:spcPts val="0"/>
                        </a:spcBef>
                        <a:spcAft>
                          <a:spcPts val="0"/>
                        </a:spcAft>
                        <a:buClr>
                          <a:srgbClr val="2E2C22"/>
                        </a:buClr>
                        <a:buSzPts val="3200"/>
                        <a:buFont typeface="Gill Sans"/>
                        <a:buAutoNum type="arabicPeriod" startAt="5"/>
                      </a:pPr>
                      <a:r>
                        <a:rPr lang="fr-FR" sz="2800" b="0" i="0" u="none" strike="noStrike" cap="none" dirty="0">
                          <a:solidFill>
                            <a:srgbClr val="2E2C22"/>
                          </a:solidFill>
                          <a:latin typeface="Gill Sans MT" panose="020B0502020104020203" pitchFamily="34" charset="77"/>
                          <a:ea typeface="Gill Sans"/>
                          <a:cs typeface="Gill Sans"/>
                          <a:sym typeface="Gill Sans"/>
                        </a:rPr>
                        <a:t>Combien de personnes dans votre communauté approuvent ce comportement ? [ peu | quelques-uns | beaucoup | la plupart ]</a:t>
                      </a:r>
                    </a:p>
                    <a:p>
                      <a:pPr marL="742950" marR="0" lvl="0" indent="-742950" algn="l" rtl="0">
                        <a:lnSpc>
                          <a:spcPct val="100000"/>
                        </a:lnSpc>
                        <a:spcBef>
                          <a:spcPts val="0"/>
                        </a:spcBef>
                        <a:spcAft>
                          <a:spcPts val="0"/>
                        </a:spcAft>
                        <a:buClr>
                          <a:srgbClr val="2E2C22"/>
                        </a:buClr>
                        <a:buSzPts val="3200"/>
                        <a:buFont typeface="Gill Sans"/>
                        <a:buAutoNum type="arabicPeriod" startAt="5"/>
                      </a:pPr>
                      <a:r>
                        <a:rPr lang="fr-FR" sz="2800" b="0" i="0" u="none" strike="noStrike" cap="none" dirty="0">
                          <a:solidFill>
                            <a:srgbClr val="2E2C22"/>
                          </a:solidFill>
                          <a:latin typeface="Gill Sans MT" panose="020B0502020104020203" pitchFamily="34" charset="77"/>
                          <a:ea typeface="Gill Sans"/>
                          <a:cs typeface="Gill Sans"/>
                          <a:sym typeface="Gill Sans"/>
                        </a:rPr>
                        <a:t>Que se passe-t-il si vous ne pratiquez pas ce comportement ?</a:t>
                      </a:r>
                    </a:p>
                    <a:p>
                      <a:pPr marL="0" marR="0" lvl="0" indent="0" algn="l" rtl="0">
                        <a:lnSpc>
                          <a:spcPct val="100000"/>
                        </a:lnSpc>
                        <a:spcBef>
                          <a:spcPts val="0"/>
                        </a:spcBef>
                        <a:spcAft>
                          <a:spcPts val="0"/>
                        </a:spcAft>
                        <a:buClr>
                          <a:srgbClr val="2E2C22"/>
                        </a:buClr>
                        <a:buSzPts val="3200"/>
                        <a:buFont typeface="Gill Sans"/>
                        <a:buNone/>
                      </a:pPr>
                      <a:r>
                        <a:rPr lang="fr-FR" sz="2800" b="0" i="0" u="none" strike="noStrike" cap="none" dirty="0">
                          <a:solidFill>
                            <a:srgbClr val="2E2C22"/>
                          </a:solidFill>
                          <a:latin typeface="Gill Sans MT" panose="020B0502020104020203" pitchFamily="34" charset="77"/>
                          <a:ea typeface="Gill Sans"/>
                          <a:cs typeface="Gill Sans"/>
                          <a:sym typeface="Gill Sans"/>
                        </a:rPr>
                        <a:t>a. Combien de personnes dans votre communauté sanctionneraient les gens s'ils ne pratiquaient pas ce comportement ?</a:t>
                      </a:r>
                    </a:p>
                    <a:p>
                      <a:pPr marL="0" marR="0" lvl="0" indent="0" algn="l" rtl="0">
                        <a:lnSpc>
                          <a:spcPct val="100000"/>
                        </a:lnSpc>
                        <a:spcBef>
                          <a:spcPts val="0"/>
                        </a:spcBef>
                        <a:spcAft>
                          <a:spcPts val="0"/>
                        </a:spcAft>
                        <a:buClr>
                          <a:srgbClr val="2E2C22"/>
                        </a:buClr>
                        <a:buSzPts val="3200"/>
                        <a:buFont typeface="Gill Sans"/>
                        <a:buNone/>
                      </a:pPr>
                      <a:r>
                        <a:rPr lang="fr-FR" sz="2800" b="0" i="0" u="none" strike="noStrike" cap="none" dirty="0">
                          <a:solidFill>
                            <a:srgbClr val="2E2C22"/>
                          </a:solidFill>
                          <a:latin typeface="Gill Sans MT" panose="020B0502020104020203" pitchFamily="34" charset="77"/>
                          <a:ea typeface="Gill Sans"/>
                          <a:cs typeface="Gill Sans"/>
                          <a:sym typeface="Gill Sans"/>
                        </a:rPr>
                        <a:t>b. Ces sanctions sont-elles plus fortes pour certains groupes communautaires que pour d'autres </a:t>
                      </a:r>
                      <a:endParaRPr sz="2800" u="none" strike="noStrike" cap="none" dirty="0">
                        <a:solidFill>
                          <a:srgbClr val="2E2C22"/>
                        </a:solidFill>
                        <a:latin typeface="Gill Sans MT" panose="020B0502020104020203" pitchFamily="34" charset="77"/>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5"/>
                  </a:ext>
                </a:extLst>
              </a:tr>
            </a:tbl>
          </a:graphicData>
        </a:graphic>
      </p:graphicFrame>
      <p:sp>
        <p:nvSpPr>
          <p:cNvPr id="761" name="Google Shape;761;p48"/>
          <p:cNvSpPr txBox="1">
            <a:spLocks noGrp="1"/>
          </p:cNvSpPr>
          <p:nvPr>
            <p:ph type="body" idx="1"/>
          </p:nvPr>
        </p:nvSpPr>
        <p:spPr>
          <a:xfrm>
            <a:off x="1343280" y="1259411"/>
            <a:ext cx="19488989" cy="150324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Vignettes</a:t>
            </a:r>
            <a:endParaRPr sz="8000" dirty="0">
              <a:latin typeface="Gill Sans MT" panose="020B0502020104020203" pitchFamily="34" charset="77"/>
            </a:endParaRPr>
          </a:p>
        </p:txBody>
      </p:sp>
      <p:sp>
        <p:nvSpPr>
          <p:cNvPr id="762" name="Google Shape;762;p48"/>
          <p:cNvSpPr txBox="1">
            <a:spLocks noGrp="1"/>
          </p:cNvSpPr>
          <p:nvPr>
            <p:ph type="body" idx="2"/>
          </p:nvPr>
        </p:nvSpPr>
        <p:spPr>
          <a:xfrm>
            <a:off x="1343280" y="463475"/>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TECHNIQUES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9"/>
          <p:cNvSpPr txBox="1">
            <a:spLocks noGrp="1"/>
          </p:cNvSpPr>
          <p:nvPr>
            <p:ph type="body" idx="1"/>
          </p:nvPr>
        </p:nvSpPr>
        <p:spPr>
          <a:xfrm>
            <a:off x="1980506" y="1235050"/>
            <a:ext cx="19488989" cy="153219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10000" b="1" dirty="0">
                <a:latin typeface="Gill Sans MT" panose="020B0502020104020203" pitchFamily="34" charset="77"/>
              </a:rPr>
              <a:t>Le mariage des enfants</a:t>
            </a:r>
            <a:endParaRPr dirty="0">
              <a:latin typeface="Gill Sans MT" panose="020B0502020104020203" pitchFamily="34" charset="77"/>
            </a:endParaRPr>
          </a:p>
        </p:txBody>
      </p:sp>
      <p:sp>
        <p:nvSpPr>
          <p:cNvPr id="768" name="Google Shape;768;p49"/>
          <p:cNvSpPr txBox="1">
            <a:spLocks noGrp="1"/>
          </p:cNvSpPr>
          <p:nvPr>
            <p:ph type="body" idx="2"/>
          </p:nvPr>
        </p:nvSpPr>
        <p:spPr>
          <a:xfrm>
            <a:off x="1980506" y="2767240"/>
            <a:ext cx="21348926" cy="69961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fr-FR" sz="3600" dirty="0">
                <a:latin typeface="Gill Sans MT" panose="020B0502020104020203" pitchFamily="34" charset="77"/>
              </a:rPr>
              <a:t>Rehima est une étudiante de 16 ans qui vit avec ses parents. Elle va à l'école et aide sa mère dans les tâches ménagères. Un jour, Hindiya, le cousin de Rehima, vient rendre visite à la famille de Rehima. Elles ont à peu près le même âge. Hindiya annonce qu'elle est fiancée et qu'elle se mariera dans un mois. Elle suggère fortement à Rehima de se marier elle aussi rapidement, car elle devient assez âgée pour se marier. Hindiya révèle qu'elle connaît également quelqu'un de leur village qui souhaite épouser Rehima.</a:t>
            </a:r>
            <a:endParaRPr lang="fr-FR" dirty="0">
              <a:latin typeface="Gill Sans MT" panose="020B0502020104020203" pitchFamily="34" charset="77"/>
            </a:endParaRPr>
          </a:p>
          <a:p>
            <a:pPr marL="742950" lvl="0" indent="-742950" algn="l" rtl="0">
              <a:lnSpc>
                <a:spcPct val="100000"/>
              </a:lnSpc>
              <a:spcBef>
                <a:spcPts val="2400"/>
              </a:spcBef>
              <a:spcAft>
                <a:spcPts val="0"/>
              </a:spcAft>
              <a:buSzPts val="3600"/>
              <a:buFont typeface="Gill Sans"/>
              <a:buAutoNum type="arabicPeriod"/>
            </a:pPr>
            <a:r>
              <a:rPr lang="fr-FR" sz="3600" dirty="0">
                <a:latin typeface="Gill Sans MT" panose="020B0502020104020203" pitchFamily="34" charset="77"/>
              </a:rPr>
              <a:t>Que feraient la plupart des adolescentes à la place de Rehima dans cette situation ?</a:t>
            </a:r>
          </a:p>
          <a:p>
            <a:pPr marL="742950" lvl="0" indent="-742950" algn="l" rtl="0">
              <a:lnSpc>
                <a:spcPct val="100000"/>
              </a:lnSpc>
              <a:spcBef>
                <a:spcPts val="2400"/>
              </a:spcBef>
              <a:spcAft>
                <a:spcPts val="0"/>
              </a:spcAft>
              <a:buSzPts val="3600"/>
              <a:buFont typeface="Gill Sans"/>
              <a:buAutoNum type="arabicPeriod"/>
            </a:pPr>
            <a:r>
              <a:rPr lang="fr-FR" sz="3600" dirty="0">
                <a:latin typeface="Gill Sans MT" panose="020B0502020104020203" pitchFamily="34" charset="77"/>
              </a:rPr>
              <a:t>Qu'est-ce que Hindiya et la plupart des autres filles attendraient de Rehima dans cette situation ?</a:t>
            </a:r>
            <a:endParaRPr lang="fr-FR" dirty="0">
              <a:latin typeface="Gill Sans MT" panose="020B0502020104020203" pitchFamily="34" charset="77"/>
            </a:endParaRPr>
          </a:p>
          <a:p>
            <a:pPr marL="0" lvl="0" indent="0" algn="l" rtl="0">
              <a:lnSpc>
                <a:spcPct val="100000"/>
              </a:lnSpc>
              <a:spcBef>
                <a:spcPts val="4200"/>
              </a:spcBef>
              <a:spcAft>
                <a:spcPts val="0"/>
              </a:spcAft>
              <a:buSzPts val="3600"/>
              <a:buNone/>
            </a:pPr>
            <a:r>
              <a:rPr lang="fr-FR" sz="3600" dirty="0">
                <a:latin typeface="Gill Sans MT" panose="020B0502020104020203" pitchFamily="34" charset="77"/>
              </a:rPr>
              <a:t>Mais Rehima ne veut pas se marier jeune. Elle annonce qu'elle ne veut pas se marier à cet âge</a:t>
            </a:r>
            <a:endParaRPr lang="fr-FR" dirty="0">
              <a:latin typeface="Gill Sans MT" panose="020B0502020104020203" pitchFamily="34" charset="77"/>
            </a:endParaRPr>
          </a:p>
          <a:p>
            <a:pPr marL="742950" lvl="0" indent="-742950" algn="l" rtl="0">
              <a:lnSpc>
                <a:spcPct val="100000"/>
              </a:lnSpc>
              <a:spcBef>
                <a:spcPts val="2400"/>
              </a:spcBef>
              <a:spcAft>
                <a:spcPts val="0"/>
              </a:spcAft>
              <a:buSzPts val="3600"/>
              <a:buFont typeface="Gill Sans"/>
              <a:buAutoNum type="arabicPeriod" startAt="3"/>
            </a:pPr>
            <a:r>
              <a:rPr lang="fr-FR" sz="3600" dirty="0">
                <a:latin typeface="Gill Sans MT" panose="020B0502020104020203" pitchFamily="34" charset="77"/>
              </a:rPr>
              <a:t>Que diraient Hindiya et la plupart des autres filles de la décision de Rehima ?</a:t>
            </a:r>
          </a:p>
          <a:p>
            <a:pPr marL="742950" lvl="0" indent="-742950" algn="l" rtl="0">
              <a:lnSpc>
                <a:spcPct val="100000"/>
              </a:lnSpc>
              <a:spcBef>
                <a:spcPts val="2400"/>
              </a:spcBef>
              <a:spcAft>
                <a:spcPts val="0"/>
              </a:spcAft>
              <a:buSzPts val="3600"/>
              <a:buFont typeface="Gill Sans"/>
              <a:buAutoNum type="arabicPeriod" startAt="3"/>
            </a:pPr>
            <a:r>
              <a:rPr lang="fr-FR" sz="3600" dirty="0">
                <a:latin typeface="Gill Sans MT" panose="020B0502020104020203" pitchFamily="34" charset="77"/>
              </a:rPr>
              <a:t>Les opinions et réactions de ses camarades feraient-elles changer d'avis à Rehima sur son refus du mariage ?</a:t>
            </a:r>
          </a:p>
          <a:p>
            <a:pPr marL="742950" lvl="0" indent="-742950" algn="l" rtl="0">
              <a:lnSpc>
                <a:spcPct val="100000"/>
              </a:lnSpc>
              <a:spcBef>
                <a:spcPts val="2400"/>
              </a:spcBef>
              <a:spcAft>
                <a:spcPts val="0"/>
              </a:spcAft>
              <a:buSzPts val="3600"/>
              <a:buFont typeface="Gill Sans"/>
              <a:buAutoNum type="arabicPeriod" startAt="3"/>
            </a:pPr>
            <a:r>
              <a:rPr lang="fr-FR" sz="3600" dirty="0">
                <a:latin typeface="Gill Sans MT" panose="020B0502020104020203" pitchFamily="34" charset="77"/>
              </a:rPr>
              <a:t>Y a-t-il des circonstances où il serait considéré comme plus ou moins acceptable pour Rehima de ne pas se marier à son âge ?</a:t>
            </a:r>
          </a:p>
        </p:txBody>
      </p:sp>
      <p:sp>
        <p:nvSpPr>
          <p:cNvPr id="769" name="Google Shape;769;p49"/>
          <p:cNvSpPr txBox="1">
            <a:spLocks noGrp="1"/>
          </p:cNvSpPr>
          <p:nvPr>
            <p:ph type="body" idx="3"/>
          </p:nvPr>
        </p:nvSpPr>
        <p:spPr>
          <a:xfrm>
            <a:off x="1980506" y="647674"/>
            <a:ext cx="12327712"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EXEMPLE DE VIGNETTE</a:t>
            </a:r>
            <a:endParaRPr dirty="0">
              <a:latin typeface="Gill Sans MT" panose="020B0502020104020203" pitchFamily="34" charset="77"/>
            </a:endParaRPr>
          </a:p>
        </p:txBody>
      </p:sp>
      <p:sp>
        <p:nvSpPr>
          <p:cNvPr id="770" name="Google Shape;770;p49"/>
          <p:cNvSpPr txBox="1"/>
          <p:nvPr/>
        </p:nvSpPr>
        <p:spPr>
          <a:xfrm>
            <a:off x="6542495" y="12298925"/>
            <a:ext cx="1700784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dirty="0">
                <a:solidFill>
                  <a:srgbClr val="525357"/>
                </a:solidFill>
                <a:latin typeface="Gill Sans MT" panose="020B0502020104020203" pitchFamily="34" charset="77"/>
                <a:ea typeface="Gill Sans"/>
                <a:cs typeface="Gill Sans"/>
                <a:sym typeface="Gill Sans"/>
              </a:rPr>
              <a:t>Addis Continental Institute of Public Health and CARE Ethiopia, </a:t>
            </a:r>
            <a:r>
              <a:rPr lang="en-US" sz="2200" b="0" i="1" u="none" strike="noStrike" cap="none" dirty="0">
                <a:solidFill>
                  <a:srgbClr val="525357"/>
                </a:solidFill>
                <a:latin typeface="Gill Sans MT" panose="020B0502020104020203" pitchFamily="34" charset="77"/>
                <a:ea typeface="Gill Sans"/>
                <a:cs typeface="Gill Sans"/>
                <a:sym typeface="Gill Sans"/>
              </a:rPr>
              <a:t>Abdiboru Project: The Context and Social Norms on Girls’ Marriage, Education and Nutrition – a Qualitative Study</a:t>
            </a:r>
            <a:r>
              <a:rPr lang="en-US" sz="2200" b="0" i="0" u="none" strike="noStrike" cap="none" dirty="0">
                <a:solidFill>
                  <a:srgbClr val="525357"/>
                </a:solidFill>
                <a:latin typeface="Gill Sans MT" panose="020B0502020104020203" pitchFamily="34" charset="77"/>
                <a:ea typeface="Gill Sans"/>
                <a:cs typeface="Gill Sans"/>
                <a:sym typeface="Gill Sans"/>
              </a:rPr>
              <a:t> (Addis Ababa, Ethiopia: CARE Ethiopia, 2016)</a:t>
            </a:r>
            <a:r>
              <a:rPr lang="en-US" sz="2200" b="0" i="1" u="none" strike="noStrike" cap="none" dirty="0">
                <a:solidFill>
                  <a:srgbClr val="525357"/>
                </a:solidFill>
                <a:latin typeface="Gill Sans MT" panose="020B0502020104020203" pitchFamily="34" charset="77"/>
                <a:ea typeface="Gill Sans"/>
                <a:cs typeface="Gill Sans"/>
                <a:sym typeface="Gill Sans"/>
              </a:rPr>
              <a:t>.</a:t>
            </a:r>
            <a:r>
              <a:rPr lang="en-US" sz="2200" b="0" i="0" u="none" strike="noStrike" cap="none" dirty="0">
                <a:solidFill>
                  <a:srgbClr val="525357"/>
                </a:solidFill>
                <a:latin typeface="Gill Sans MT" panose="020B0502020104020203" pitchFamily="34" charset="77"/>
                <a:ea typeface="Gill Sans"/>
                <a:cs typeface="Gill Sans"/>
                <a:sym typeface="Gill Sans"/>
              </a:rPr>
              <a:t> </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50"/>
          <p:cNvSpPr txBox="1">
            <a:spLocks noGrp="1"/>
          </p:cNvSpPr>
          <p:nvPr>
            <p:ph type="body" idx="1"/>
          </p:nvPr>
        </p:nvSpPr>
        <p:spPr>
          <a:xfrm>
            <a:off x="1947849" y="1085850"/>
            <a:ext cx="19488989" cy="169626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10000" dirty="0"/>
              <a:t>Le m</a:t>
            </a:r>
            <a:r>
              <a:rPr lang="en-US" sz="10000" b="1" dirty="0">
                <a:latin typeface="Gill Sans MT" panose="020B0502020104020203" pitchFamily="34" charset="77"/>
              </a:rPr>
              <a:t>ariage des enfants</a:t>
            </a:r>
            <a:endParaRPr sz="10000" dirty="0">
              <a:latin typeface="Gill Sans MT" panose="020B0502020104020203" pitchFamily="34" charset="77"/>
            </a:endParaRPr>
          </a:p>
        </p:txBody>
      </p:sp>
      <p:sp>
        <p:nvSpPr>
          <p:cNvPr id="776" name="Google Shape;776;p50"/>
          <p:cNvSpPr txBox="1">
            <a:spLocks noGrp="1"/>
          </p:cNvSpPr>
          <p:nvPr>
            <p:ph type="body" idx="3"/>
          </p:nvPr>
        </p:nvSpPr>
        <p:spPr>
          <a:xfrm>
            <a:off x="1947849" y="336549"/>
            <a:ext cx="12327712"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RÉPONSES</a:t>
            </a:r>
            <a:endParaRPr dirty="0">
              <a:latin typeface="Gill Sans MT" panose="020B0502020104020203" pitchFamily="34" charset="77"/>
            </a:endParaRPr>
          </a:p>
        </p:txBody>
      </p:sp>
      <p:sp>
        <p:nvSpPr>
          <p:cNvPr id="777" name="Google Shape;777;p50"/>
          <p:cNvSpPr txBox="1">
            <a:spLocks noGrp="1"/>
          </p:cNvSpPr>
          <p:nvPr>
            <p:ph type="sldNum" idx="12"/>
          </p:nvPr>
        </p:nvSpPr>
        <p:spPr>
          <a:xfrm>
            <a:off x="23775988" y="762000"/>
            <a:ext cx="608012" cy="323850"/>
          </a:xfrm>
          <a:prstGeom prst="rect">
            <a:avLst/>
          </a:prstGeom>
          <a:noFill/>
          <a:ln>
            <a:noFill/>
          </a:ln>
        </p:spPr>
        <p:txBody>
          <a:bodyPr spcFirstLastPara="1" wrap="square" lIns="38100" tIns="38100" rIns="38100" bIns="381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000000"/>
                </a:solidFill>
                <a:latin typeface="Gill Sans"/>
                <a:ea typeface="Gill Sans"/>
                <a:cs typeface="Gill Sans"/>
                <a:sym typeface="Gill Sans"/>
              </a:rPr>
              <a:t>57</a:t>
            </a:fld>
            <a:endParaRPr sz="1600" b="0" i="0" u="none" strike="noStrike" cap="none" dirty="0">
              <a:solidFill>
                <a:srgbClr val="000000"/>
              </a:solidFill>
              <a:latin typeface="Gill Sans"/>
              <a:ea typeface="Gill Sans"/>
              <a:cs typeface="Gill Sans"/>
              <a:sym typeface="Gill Sans"/>
            </a:endParaRPr>
          </a:p>
        </p:txBody>
      </p:sp>
      <p:sp>
        <p:nvSpPr>
          <p:cNvPr id="778" name="Google Shape;778;p50"/>
          <p:cNvSpPr txBox="1"/>
          <p:nvPr/>
        </p:nvSpPr>
        <p:spPr>
          <a:xfrm>
            <a:off x="7072154" y="11512871"/>
            <a:ext cx="1700784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dirty="0">
                <a:solidFill>
                  <a:srgbClr val="525357"/>
                </a:solidFill>
                <a:latin typeface="Gill Sans MT" panose="020B0502020104020203" pitchFamily="34" charset="77"/>
                <a:ea typeface="Gill Sans"/>
                <a:cs typeface="Gill Sans"/>
                <a:sym typeface="Gill Sans"/>
              </a:rPr>
              <a:t>Addis Continental Institute of Public Health and CARE Ethiopia, </a:t>
            </a:r>
            <a:r>
              <a:rPr lang="en-US" sz="2200" b="0" i="1" u="none" strike="noStrike" cap="none" dirty="0">
                <a:solidFill>
                  <a:srgbClr val="525357"/>
                </a:solidFill>
                <a:latin typeface="Gill Sans MT" panose="020B0502020104020203" pitchFamily="34" charset="77"/>
                <a:ea typeface="Gill Sans"/>
                <a:cs typeface="Gill Sans"/>
                <a:sym typeface="Gill Sans"/>
              </a:rPr>
              <a:t>Abdiboru Project: The Context and Social Norms on Girls’ Marriage, Education and Nutrition – a Qualitative Study</a:t>
            </a:r>
            <a:r>
              <a:rPr lang="en-US" sz="2200" b="0" i="0" u="none" strike="noStrike" cap="none" dirty="0">
                <a:solidFill>
                  <a:srgbClr val="525357"/>
                </a:solidFill>
                <a:latin typeface="Gill Sans MT" panose="020B0502020104020203" pitchFamily="34" charset="77"/>
                <a:ea typeface="Gill Sans"/>
                <a:cs typeface="Gill Sans"/>
                <a:sym typeface="Gill Sans"/>
              </a:rPr>
              <a:t> (Addis Ababa, Ethiopia: CARE Ethiopia, 2016)</a:t>
            </a:r>
            <a:r>
              <a:rPr lang="en-US" sz="2200" b="0" i="1" u="none" strike="noStrike" cap="none" dirty="0">
                <a:solidFill>
                  <a:srgbClr val="525357"/>
                </a:solidFill>
                <a:latin typeface="Gill Sans MT" panose="020B0502020104020203" pitchFamily="34" charset="77"/>
                <a:ea typeface="Gill Sans"/>
                <a:cs typeface="Gill Sans"/>
                <a:sym typeface="Gill Sans"/>
              </a:rPr>
              <a:t>.</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79" name="Google Shape;779;p50"/>
          <p:cNvSpPr txBox="1"/>
          <p:nvPr/>
        </p:nvSpPr>
        <p:spPr>
          <a:xfrm>
            <a:off x="1733840" y="3179204"/>
            <a:ext cx="20288682" cy="7701166"/>
          </a:xfrm>
          <a:prstGeom prst="rect">
            <a:avLst/>
          </a:prstGeom>
          <a:noFill/>
          <a:ln>
            <a:noFill/>
          </a:ln>
        </p:spPr>
        <p:txBody>
          <a:bodyPr spcFirstLastPara="1" wrap="square" lIns="91425" tIns="45700" rIns="91425" bIns="45700" anchor="t" anchorCtr="0">
            <a:noAutofit/>
          </a:bodyPr>
          <a:lstStyle/>
          <a:p>
            <a:pPr lvl="0">
              <a:buClr>
                <a:srgbClr val="2E2C22"/>
              </a:buClr>
              <a:buSzPts val="3600"/>
            </a:pPr>
            <a:r>
              <a:rPr lang="fr-FR" sz="3600" dirty="0">
                <a:solidFill>
                  <a:srgbClr val="2E2C22"/>
                </a:solidFill>
                <a:latin typeface="Gill Sans MT" panose="020B0502020104020203" pitchFamily="34" charset="77"/>
                <a:ea typeface="Gill Sans"/>
                <a:cs typeface="Gill Sans"/>
                <a:sym typeface="Gill Sans"/>
              </a:rPr>
              <a:t>Le père et la mère prennent toutes les décisions concernant le mariage. Il n'est pas acceptable que l'on se marie de son propre gré. (norme descriptive)</a:t>
            </a:r>
          </a:p>
          <a:p>
            <a:pPr lvl="0">
              <a:buClr>
                <a:srgbClr val="2E2C22"/>
              </a:buClr>
              <a:buSzPts val="3600"/>
            </a:pPr>
            <a:r>
              <a:rPr lang="fr-FR" sz="3600" dirty="0">
                <a:solidFill>
                  <a:srgbClr val="2E2C22"/>
                </a:solidFill>
                <a:latin typeface="Gill Sans MT" panose="020B0502020104020203" pitchFamily="34" charset="77"/>
                <a:ea typeface="Gill Sans"/>
                <a:cs typeface="Gill Sans"/>
                <a:sym typeface="Gill Sans"/>
              </a:rPr>
              <a:t>Les parents prennent la décision afin d'éviter toute mauvaise rumeur dans la société concernant la fille. (norme injonctive)</a:t>
            </a:r>
          </a:p>
          <a:p>
            <a:pPr lvl="0">
              <a:buClr>
                <a:srgbClr val="2E2C22"/>
              </a:buClr>
              <a:buSzPts val="3600"/>
            </a:pPr>
            <a:r>
              <a:rPr lang="fr-FR" sz="3600" dirty="0">
                <a:solidFill>
                  <a:srgbClr val="2E2C22"/>
                </a:solidFill>
                <a:latin typeface="Gill Sans MT" panose="020B0502020104020203" pitchFamily="34" charset="77"/>
                <a:ea typeface="Gill Sans"/>
                <a:cs typeface="Gill Sans"/>
                <a:sym typeface="Gill Sans"/>
              </a:rPr>
              <a:t>Sa mère lui dit que si elle fait cela (suivre ses propres désirs), les voisins médiront d'elle et se moqueront d'elle. (sanctions à l'égard de la fille)</a:t>
            </a:r>
          </a:p>
          <a:p>
            <a:pPr lvl="0">
              <a:buClr>
                <a:srgbClr val="2E2C22"/>
              </a:buClr>
              <a:buSzPts val="3600"/>
            </a:pPr>
            <a:r>
              <a:rPr lang="fr-FR" sz="3600" dirty="0">
                <a:solidFill>
                  <a:srgbClr val="2E2C22"/>
                </a:solidFill>
                <a:latin typeface="Gill Sans MT" panose="020B0502020104020203" pitchFamily="34" charset="77"/>
                <a:ea typeface="Gill Sans"/>
                <a:cs typeface="Gill Sans"/>
                <a:sym typeface="Gill Sans"/>
              </a:rPr>
              <a:t>Même si une fille est suffisamment grande et est éligible pour le mariage mais qu'elle déclare qu'elle ne veut pas se marier, alors nous lui ordonnons de rester à l'intérieur de la maison et nous lui ordonnons également de ne pas se déplacer à l'extérieur. (sévérité des sanctions)</a:t>
            </a:r>
          </a:p>
          <a:p>
            <a:pPr lvl="0">
              <a:buClr>
                <a:srgbClr val="2E2C22"/>
              </a:buClr>
              <a:buSzPts val="3600"/>
            </a:pPr>
            <a:r>
              <a:rPr lang="fr-FR" sz="3600" dirty="0">
                <a:solidFill>
                  <a:srgbClr val="2E2C22"/>
                </a:solidFill>
                <a:latin typeface="Gill Sans MT" panose="020B0502020104020203" pitchFamily="34" charset="77"/>
                <a:ea typeface="Gill Sans"/>
                <a:cs typeface="Gill Sans"/>
                <a:sym typeface="Gill Sans"/>
              </a:rPr>
              <a:t>Certaines filles rejettent les propositions de mariage. Par exemple, si le futur marié vient voir la fille et qu'elle ne l'aime pas, elle peut rejeter la demande. (exceptions)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xEl>
                                              <p:pRg st="0" end="0"/>
                                            </p:txEl>
                                          </p:spTgt>
                                        </p:tgtEl>
                                        <p:attrNameLst>
                                          <p:attrName>style.visibility</p:attrName>
                                        </p:attrNameLst>
                                      </p:cBhvr>
                                      <p:to>
                                        <p:strVal val="visible"/>
                                      </p:to>
                                    </p:set>
                                    <p:animEffect transition="in" filter="fade">
                                      <p:cBhvr>
                                        <p:cTn id="7" dur="500"/>
                                        <p:tgtEl>
                                          <p:spTgt spid="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xEl>
                                              <p:pRg st="1" end="1"/>
                                            </p:txEl>
                                          </p:spTgt>
                                        </p:tgtEl>
                                        <p:attrNameLst>
                                          <p:attrName>style.visibility</p:attrName>
                                        </p:attrNameLst>
                                      </p:cBhvr>
                                      <p:to>
                                        <p:strVal val="visible"/>
                                      </p:to>
                                    </p:set>
                                    <p:animEffect transition="in" filter="fade">
                                      <p:cBhvr>
                                        <p:cTn id="12" dur="500"/>
                                        <p:tgtEl>
                                          <p:spTgt spid="7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9">
                                            <p:txEl>
                                              <p:pRg st="2" end="2"/>
                                            </p:txEl>
                                          </p:spTgt>
                                        </p:tgtEl>
                                        <p:attrNameLst>
                                          <p:attrName>style.visibility</p:attrName>
                                        </p:attrNameLst>
                                      </p:cBhvr>
                                      <p:to>
                                        <p:strVal val="visible"/>
                                      </p:to>
                                    </p:set>
                                    <p:animEffect transition="in" filter="fade">
                                      <p:cBhvr>
                                        <p:cTn id="17" dur="500"/>
                                        <p:tgtEl>
                                          <p:spTgt spid="7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9">
                                            <p:txEl>
                                              <p:pRg st="3" end="3"/>
                                            </p:txEl>
                                          </p:spTgt>
                                        </p:tgtEl>
                                        <p:attrNameLst>
                                          <p:attrName>style.visibility</p:attrName>
                                        </p:attrNameLst>
                                      </p:cBhvr>
                                      <p:to>
                                        <p:strVal val="visible"/>
                                      </p:to>
                                    </p:set>
                                    <p:animEffect transition="in" filter="fade">
                                      <p:cBhvr>
                                        <p:cTn id="22" dur="500"/>
                                        <p:tgtEl>
                                          <p:spTgt spid="7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9">
                                            <p:txEl>
                                              <p:pRg st="4" end="4"/>
                                            </p:txEl>
                                          </p:spTgt>
                                        </p:tgtEl>
                                        <p:attrNameLst>
                                          <p:attrName>style.visibility</p:attrName>
                                        </p:attrNameLst>
                                      </p:cBhvr>
                                      <p:to>
                                        <p:strVal val="visible"/>
                                      </p:to>
                                    </p:set>
                                    <p:animEffect transition="in" filter="fade">
                                      <p:cBhvr>
                                        <p:cTn id="27" dur="500"/>
                                        <p:tgtEl>
                                          <p:spTgt spid="7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783"/>
        <p:cNvGrpSpPr/>
        <p:nvPr/>
      </p:nvGrpSpPr>
      <p:grpSpPr>
        <a:xfrm>
          <a:off x="0" y="0"/>
          <a:ext cx="0" cy="0"/>
          <a:chOff x="0" y="0"/>
          <a:chExt cx="0" cy="0"/>
        </a:xfrm>
      </p:grpSpPr>
      <p:sp>
        <p:nvSpPr>
          <p:cNvPr id="784" name="Google Shape;784;p51"/>
          <p:cNvSpPr txBox="1">
            <a:spLocks noGrp="1"/>
          </p:cNvSpPr>
          <p:nvPr>
            <p:ph type="title"/>
          </p:nvPr>
        </p:nvSpPr>
        <p:spPr>
          <a:xfrm>
            <a:off x="11412986" y="5729565"/>
            <a:ext cx="10176153" cy="23450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000"/>
              <a:buNone/>
            </a:pPr>
            <a:r>
              <a:rPr lang="en-US" sz="9600" b="1" dirty="0">
                <a:latin typeface="Gill Sans MT" panose="020B0502020104020203" pitchFamily="34" charset="77"/>
              </a:rPr>
              <a:t>Mesures indirectes et directes </a:t>
            </a:r>
            <a:endParaRPr sz="9600" b="1" dirty="0">
              <a:solidFill>
                <a:srgbClr val="FBFCFF"/>
              </a:solidFill>
              <a:latin typeface="Gill Sans MT" panose="020B0502020104020203" pitchFamily="34" charset="77"/>
            </a:endParaRPr>
          </a:p>
        </p:txBody>
      </p:sp>
      <p:sp>
        <p:nvSpPr>
          <p:cNvPr id="786" name="Google Shape;786;p51"/>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Yagazie Emezi/Getty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pic>
        <p:nvPicPr>
          <p:cNvPr id="787" name="Google Shape;787;p51"/>
          <p:cNvPicPr preferRelativeResize="0"/>
          <p:nvPr/>
        </p:nvPicPr>
        <p:blipFill rotWithShape="1">
          <a:blip r:embed="rId3">
            <a:alphaModFix/>
          </a:blip>
          <a:srcRect l="18049" r="18050"/>
          <a:stretch/>
        </p:blipFill>
        <p:spPr>
          <a:xfrm>
            <a:off x="1380894" y="2227264"/>
            <a:ext cx="9263064" cy="926147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52"/>
          <p:cNvSpPr txBox="1">
            <a:spLocks noGrp="1"/>
          </p:cNvSpPr>
          <p:nvPr>
            <p:ph type="title"/>
          </p:nvPr>
        </p:nvSpPr>
        <p:spPr>
          <a:xfrm>
            <a:off x="3550023" y="3616187"/>
            <a:ext cx="10156825" cy="21764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BB303"/>
              </a:buClr>
              <a:buSzPts val="9600"/>
              <a:buFont typeface="Gill Sans"/>
              <a:buNone/>
            </a:pPr>
            <a:r>
              <a:rPr lang="en-US" sz="10000" b="1" i="0" u="none" strike="noStrike" cap="none" dirty="0">
                <a:solidFill>
                  <a:srgbClr val="CBB303"/>
                </a:solidFill>
                <a:latin typeface="Gill Sans MT" panose="020B0502020104020203" pitchFamily="34" charset="77"/>
                <a:ea typeface="Gill Sans"/>
                <a:cs typeface="Gill Sans"/>
                <a:sym typeface="Gill Sans"/>
              </a:rPr>
              <a:t>Mesures indirectes</a:t>
            </a:r>
            <a:endParaRPr sz="100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793" name="Google Shape;793;p52"/>
          <p:cNvSpPr txBox="1">
            <a:spLocks noGrp="1"/>
          </p:cNvSpPr>
          <p:nvPr>
            <p:ph type="body" idx="1"/>
          </p:nvPr>
        </p:nvSpPr>
        <p:spPr>
          <a:xfrm>
            <a:off x="3550024" y="6767476"/>
            <a:ext cx="7089276" cy="4504164"/>
          </a:xfrm>
          <a:prstGeom prst="rect">
            <a:avLst/>
          </a:prstGeom>
          <a:noFill/>
          <a:ln>
            <a:noFill/>
          </a:ln>
        </p:spPr>
        <p:txBody>
          <a:bodyPr spcFirstLastPara="1" wrap="square" lIns="91425" tIns="45700" rIns="91425" bIns="45700" anchor="t" anchorCtr="0">
            <a:normAutofit/>
          </a:bodyPr>
          <a:lstStyle/>
          <a:p>
            <a:pPr lvl="0">
              <a:buClr>
                <a:srgbClr val="2E2C22"/>
              </a:buClr>
              <a:buSzPts val="4000"/>
            </a:pPr>
            <a:r>
              <a:rPr lang="fr-FR" sz="4000" dirty="0">
                <a:solidFill>
                  <a:srgbClr val="2E2C22"/>
                </a:solidFill>
                <a:latin typeface="Gill Sans MT" panose="020B0502020104020203" pitchFamily="34" charset="77"/>
                <a:ea typeface="Gill Sans"/>
                <a:cs typeface="Gill Sans"/>
                <a:sym typeface="Gill Sans"/>
              </a:rPr>
              <a:t>En général, axées sur les changements dans les : </a:t>
            </a:r>
            <a:endParaRPr sz="4000" b="0" i="0" u="none" strike="sngStrike" cap="none" dirty="0">
              <a:solidFill>
                <a:schemeClr val="accent4">
                  <a:lumMod val="75000"/>
                </a:schemeClr>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2E2C22"/>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Attitudes.</a:t>
            </a:r>
          </a:p>
          <a:p>
            <a:pPr marL="571500" marR="0" lvl="0" indent="-571500" algn="l" rtl="0">
              <a:lnSpc>
                <a:spcPct val="100000"/>
              </a:lnSpc>
              <a:spcBef>
                <a:spcPts val="1800"/>
              </a:spcBef>
              <a:spcAft>
                <a:spcPts val="0"/>
              </a:spcAft>
              <a:buClr>
                <a:srgbClr val="2E2C22"/>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Intentions.</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lvl="0" indent="-571500">
              <a:spcBef>
                <a:spcPts val="1800"/>
              </a:spcBef>
              <a:buClr>
                <a:srgbClr val="2E2C22"/>
              </a:buClr>
              <a:buSzPts val="4000"/>
              <a:buFont typeface="Arial"/>
              <a:buChar char="•"/>
            </a:pPr>
            <a:r>
              <a:rPr lang="en-US" sz="4000" dirty="0">
                <a:solidFill>
                  <a:srgbClr val="2E2C22"/>
                </a:solidFill>
                <a:latin typeface="Gill Sans MT" panose="020B0502020104020203" pitchFamily="34" charset="77"/>
                <a:ea typeface="Gill Sans"/>
                <a:cs typeface="Gill Sans"/>
                <a:sym typeface="Gill Sans"/>
              </a:rPr>
              <a:t>Comportements /pratiques.</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515257"/>
              </a:buClr>
              <a:buSzPts val="4000"/>
              <a:buFont typeface="Gill Sans"/>
              <a:buNone/>
            </a:pPr>
            <a:endParaRPr sz="4000" b="0" i="0" u="none" strike="noStrike" cap="none" dirty="0">
              <a:solidFill>
                <a:srgbClr val="000000"/>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515257"/>
              </a:buClr>
              <a:buSzPts val="4000"/>
              <a:buFont typeface="Gill Sans"/>
              <a:buNone/>
            </a:pPr>
            <a:endParaRPr sz="40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94" name="Google Shape;794;p52"/>
          <p:cNvSpPr txBox="1">
            <a:spLocks noGrp="1"/>
          </p:cNvSpPr>
          <p:nvPr>
            <p:ph type="body" idx="2"/>
          </p:nvPr>
        </p:nvSpPr>
        <p:spPr>
          <a:xfrm>
            <a:off x="3577732" y="2593837"/>
            <a:ext cx="4446588"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DÉFINITIONS</a:t>
            </a:r>
            <a:endParaRPr sz="36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795" name="Google Shape;795;p52"/>
          <p:cNvSpPr txBox="1"/>
          <p:nvPr/>
        </p:nvSpPr>
        <p:spPr>
          <a:xfrm>
            <a:off x="14104655" y="3615815"/>
            <a:ext cx="9135773" cy="21768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904F"/>
              </a:buClr>
              <a:buSzPts val="9600"/>
              <a:buFont typeface="Gill Sans"/>
              <a:buNone/>
            </a:pPr>
            <a:r>
              <a:rPr lang="en-US" sz="9600" b="1" i="0" u="none" strike="noStrike" cap="none" dirty="0">
                <a:solidFill>
                  <a:srgbClr val="CBB303"/>
                </a:solidFill>
                <a:latin typeface="Gill Sans MT" panose="020B0502020104020203" pitchFamily="34" charset="77"/>
                <a:ea typeface="Gill Sans"/>
                <a:cs typeface="Gill Sans"/>
                <a:sym typeface="Gill Sans"/>
              </a:rPr>
              <a:t>Mesures directes</a:t>
            </a:r>
            <a:endParaRPr sz="14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796" name="Google Shape;796;p5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dirty="0">
              <a:solidFill>
                <a:srgbClr val="515257"/>
              </a:solidFill>
              <a:latin typeface="Gill Sans MT" panose="020B0502020104020203" pitchFamily="34" charset="77"/>
              <a:ea typeface="Gill Sans"/>
              <a:cs typeface="Gill Sans"/>
              <a:sym typeface="Gill Sans"/>
            </a:endParaRPr>
          </a:p>
        </p:txBody>
      </p:sp>
      <p:sp>
        <p:nvSpPr>
          <p:cNvPr id="797" name="Google Shape;797;p5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dirty="0">
              <a:solidFill>
                <a:srgbClr val="515257"/>
              </a:solidFill>
              <a:latin typeface="Gill Sans MT" panose="020B0502020104020203" pitchFamily="34" charset="77"/>
              <a:ea typeface="Gill Sans"/>
              <a:cs typeface="Gill Sans"/>
              <a:sym typeface="Gill Sans"/>
            </a:endParaRPr>
          </a:p>
        </p:txBody>
      </p:sp>
      <p:sp>
        <p:nvSpPr>
          <p:cNvPr id="798" name="Google Shape;798;p52"/>
          <p:cNvSpPr txBox="1"/>
          <p:nvPr/>
        </p:nvSpPr>
        <p:spPr>
          <a:xfrm>
            <a:off x="14104655" y="6726587"/>
            <a:ext cx="8060401" cy="4545054"/>
          </a:xfrm>
          <a:prstGeom prst="rect">
            <a:avLst/>
          </a:prstGeom>
          <a:noFill/>
          <a:ln>
            <a:noFill/>
          </a:ln>
        </p:spPr>
        <p:txBody>
          <a:bodyPr spcFirstLastPara="1" wrap="square" lIns="91425" tIns="45700" rIns="91425" bIns="45700" anchor="t" anchorCtr="0">
            <a:normAutofit/>
          </a:bodyPr>
          <a:lstStyle/>
          <a:p>
            <a:pPr lvl="0">
              <a:buSzPts val="4000"/>
            </a:pPr>
            <a:r>
              <a:rPr lang="fr-FR" sz="4000" dirty="0">
                <a:solidFill>
                  <a:srgbClr val="2E2C22"/>
                </a:solidFill>
                <a:latin typeface="Gill Sans MT" panose="020B0502020104020203" pitchFamily="34" charset="77"/>
                <a:ea typeface="Gill Sans"/>
                <a:cs typeface="Gill Sans"/>
                <a:sym typeface="Gill Sans"/>
              </a:rPr>
              <a:t>Axées généralement sur les attentes de ce que font les autres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lvl="0" indent="-571500">
              <a:spcBef>
                <a:spcPts val="1800"/>
              </a:spcBef>
              <a:buSzPts val="4000"/>
              <a:buFont typeface="Arial"/>
              <a:buChar char="•"/>
            </a:pPr>
            <a:r>
              <a:rPr lang="fr-FR" sz="4000" dirty="0">
                <a:solidFill>
                  <a:srgbClr val="2E2C22"/>
                </a:solidFill>
                <a:latin typeface="Gill Sans MT" panose="020B0502020104020203" pitchFamily="34" charset="77"/>
                <a:ea typeface="Gill Sans"/>
                <a:cs typeface="Gill Sans"/>
                <a:sym typeface="Gill Sans"/>
              </a:rPr>
              <a:t>Normes descriptives (ce que font les autres).</a:t>
            </a:r>
          </a:p>
          <a:p>
            <a:pPr marL="571500" lvl="0" indent="-571500">
              <a:spcBef>
                <a:spcPts val="1800"/>
              </a:spcBef>
              <a:buSzPts val="4000"/>
              <a:buFont typeface="Arial"/>
              <a:buChar char="•"/>
            </a:pPr>
            <a:r>
              <a:rPr lang="fr-FR" sz="4000" dirty="0">
                <a:solidFill>
                  <a:srgbClr val="2E2C22"/>
                </a:solidFill>
                <a:latin typeface="Gill Sans MT" panose="020B0502020104020203" pitchFamily="34" charset="77"/>
                <a:ea typeface="Gill Sans"/>
                <a:cs typeface="Gill Sans"/>
                <a:sym typeface="Gill Sans"/>
              </a:rPr>
              <a:t>Normes injonctives (ce que les autres devraient faire).</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000000"/>
              </a:buClr>
              <a:buSzPts val="4000"/>
              <a:buFont typeface="Gill Sans"/>
              <a:buNone/>
            </a:pPr>
            <a:endParaRPr sz="40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799" name="Google Shape;799;p52"/>
          <p:cNvCxnSpPr/>
          <p:nvPr/>
        </p:nvCxnSpPr>
        <p:spPr>
          <a:xfrm>
            <a:off x="11889645" y="3583006"/>
            <a:ext cx="0" cy="7688635"/>
          </a:xfrm>
          <a:prstGeom prst="straightConnector1">
            <a:avLst/>
          </a:prstGeom>
          <a:noFill/>
          <a:ln w="76200" cap="flat" cmpd="sng">
            <a:solidFill>
              <a:srgbClr val="000000"/>
            </a:solidFill>
            <a:prstDash val="solid"/>
            <a:miter lim="4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3"/>
                                        </p:tgtEl>
                                        <p:attrNameLst>
                                          <p:attrName>style.visibility</p:attrName>
                                        </p:attrNameLst>
                                      </p:cBhvr>
                                      <p:to>
                                        <p:strVal val="visible"/>
                                      </p:to>
                                    </p:set>
                                    <p:animEffect transition="in" filter="fade">
                                      <p:cBhvr>
                                        <p:cTn id="7" dur="500"/>
                                        <p:tgtEl>
                                          <p:spTgt spid="793"/>
                                        </p:tgtEl>
                                      </p:cBhvr>
                                    </p:animEffect>
                                  </p:childTnLst>
                                </p:cTn>
                              </p:par>
                              <p:par>
                                <p:cTn id="8" presetID="10" presetClass="entr" presetSubtype="0" fill="hold" nodeType="withEffect">
                                  <p:stCondLst>
                                    <p:cond delay="0"/>
                                  </p:stCondLst>
                                  <p:childTnLst>
                                    <p:set>
                                      <p:cBhvr>
                                        <p:cTn id="9" dur="1" fill="hold">
                                          <p:stCondLst>
                                            <p:cond delay="0"/>
                                          </p:stCondLst>
                                        </p:cTn>
                                        <p:tgtEl>
                                          <p:spTgt spid="798"/>
                                        </p:tgtEl>
                                        <p:attrNameLst>
                                          <p:attrName>style.visibility</p:attrName>
                                        </p:attrNameLst>
                                      </p:cBhvr>
                                      <p:to>
                                        <p:strVal val="visible"/>
                                      </p:to>
                                    </p:set>
                                    <p:animEffect transition="in" filter="fade">
                                      <p:cBhvr>
                                        <p:cTn id="10" dur="500"/>
                                        <p:tgtEl>
                                          <p:spTgt spid="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199"/>
        <p:cNvGrpSpPr/>
        <p:nvPr/>
      </p:nvGrpSpPr>
      <p:grpSpPr>
        <a:xfrm>
          <a:off x="0" y="0"/>
          <a:ext cx="0" cy="0"/>
          <a:chOff x="0" y="0"/>
          <a:chExt cx="0" cy="0"/>
        </a:xfrm>
      </p:grpSpPr>
      <p:grpSp>
        <p:nvGrpSpPr>
          <p:cNvPr id="200" name="Google Shape;200;p6"/>
          <p:cNvGrpSpPr/>
          <p:nvPr/>
        </p:nvGrpSpPr>
        <p:grpSpPr>
          <a:xfrm>
            <a:off x="11014742" y="3301209"/>
            <a:ext cx="12886659" cy="2120963"/>
            <a:chOff x="11014742" y="951720"/>
            <a:chExt cx="12886659" cy="2120963"/>
          </a:xfrm>
        </p:grpSpPr>
        <p:sp>
          <p:nvSpPr>
            <p:cNvPr id="201" name="Google Shape;201;p6"/>
            <p:cNvSpPr/>
            <p:nvPr/>
          </p:nvSpPr>
          <p:spPr>
            <a:xfrm>
              <a:off x="13481605" y="1316733"/>
              <a:ext cx="10419796"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4400" b="0" i="0" u="none" strike="noStrike" cap="none" dirty="0">
                  <a:solidFill>
                    <a:srgbClr val="AB9701"/>
                  </a:solidFill>
                  <a:latin typeface="Gill Sans MT" panose="020B0502020104020203" pitchFamily="34" charset="77"/>
                  <a:ea typeface="Gill Sans"/>
                  <a:cs typeface="Gill Sans"/>
                  <a:sym typeface="Gill Sans"/>
                </a:rPr>
                <a:t>Vue d'ensemble du suivi et de l'évaluation</a:t>
              </a:r>
              <a:endParaRPr sz="4400" b="0" i="0" u="none" strike="noStrike" cap="none" dirty="0">
                <a:solidFill>
                  <a:srgbClr val="AB9701"/>
                </a:solidFill>
                <a:latin typeface="Gill Sans MT" panose="020B0502020104020203" pitchFamily="34" charset="77"/>
                <a:ea typeface="Gill Sans"/>
                <a:cs typeface="Gill Sans"/>
                <a:sym typeface="Gill Sans"/>
              </a:endParaRPr>
            </a:p>
          </p:txBody>
        </p:sp>
        <p:grpSp>
          <p:nvGrpSpPr>
            <p:cNvPr id="202" name="Google Shape;202;p6"/>
            <p:cNvGrpSpPr/>
            <p:nvPr/>
          </p:nvGrpSpPr>
          <p:grpSpPr>
            <a:xfrm>
              <a:off x="11014742" y="982161"/>
              <a:ext cx="2365822" cy="2090522"/>
              <a:chOff x="451994" y="2386596"/>
              <a:chExt cx="1385139" cy="1223957"/>
            </a:xfrm>
          </p:grpSpPr>
          <p:sp>
            <p:nvSpPr>
              <p:cNvPr id="203" name="Google Shape;203;p6"/>
              <p:cNvSpPr/>
              <p:nvPr/>
            </p:nvSpPr>
            <p:spPr>
              <a:xfrm>
                <a:off x="451994" y="2386596"/>
                <a:ext cx="1198604" cy="1198604"/>
              </a:xfrm>
              <a:prstGeom prst="ellipse">
                <a:avLst/>
              </a:prstGeom>
              <a:solidFill>
                <a:srgbClr val="AB97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Gill Sans"/>
                  <a:ea typeface="Gill Sans"/>
                  <a:cs typeface="Gill Sans"/>
                  <a:sym typeface="Gill Sans"/>
                </a:endParaRPr>
              </a:p>
            </p:txBody>
          </p:sp>
          <p:sp>
            <p:nvSpPr>
              <p:cNvPr id="204" name="Google Shape;204;p6"/>
              <p:cNvSpPr/>
              <p:nvPr/>
            </p:nvSpPr>
            <p:spPr>
              <a:xfrm>
                <a:off x="1122897" y="2484323"/>
                <a:ext cx="714236"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9"/>
                  </a:buClr>
                  <a:buSzPts val="12500"/>
                  <a:buFont typeface="Arial"/>
                  <a:buNone/>
                </a:pPr>
                <a:r>
                  <a:rPr lang="en-US" sz="12500" b="1" i="0" u="none" strike="noStrike" cap="none" dirty="0">
                    <a:solidFill>
                      <a:srgbClr val="F4F5F9"/>
                    </a:solidFill>
                    <a:latin typeface="Georgia"/>
                    <a:ea typeface="Georgia"/>
                    <a:cs typeface="Georgia"/>
                    <a:sym typeface="Georgia"/>
                  </a:rPr>
                  <a:t>1</a:t>
                </a:r>
                <a:endParaRPr dirty="0"/>
              </a:p>
            </p:txBody>
          </p:sp>
          <p:sp>
            <p:nvSpPr>
              <p:cNvPr id="205" name="Google Shape;205;p6"/>
              <p:cNvSpPr/>
              <p:nvPr/>
            </p:nvSpPr>
            <p:spPr>
              <a:xfrm>
                <a:off x="638529" y="2651107"/>
                <a:ext cx="586858"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Arial"/>
                  <a:buNone/>
                </a:pPr>
                <a:r>
                  <a:rPr lang="en-US" sz="2400" b="0" i="0" u="none" strike="noStrike" cap="none" dirty="0">
                    <a:solidFill>
                      <a:srgbClr val="F7F7F7"/>
                    </a:solidFill>
                    <a:latin typeface="Gill Sans"/>
                    <a:ea typeface="Gill Sans"/>
                    <a:cs typeface="Gill Sans"/>
                    <a:sym typeface="Gill Sans"/>
                  </a:rPr>
                  <a:t>Section</a:t>
                </a:r>
                <a:endParaRPr dirty="0"/>
              </a:p>
            </p:txBody>
          </p:sp>
        </p:grpSp>
        <p:sp>
          <p:nvSpPr>
            <p:cNvPr id="206" name="Google Shape;206;p6"/>
            <p:cNvSpPr/>
            <p:nvPr/>
          </p:nvSpPr>
          <p:spPr>
            <a:xfrm>
              <a:off x="12509832" y="951720"/>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AB9701"/>
            </a:solidFill>
            <a:ln w="9525" cap="flat" cmpd="sng">
              <a:solidFill>
                <a:srgbClr val="AB970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dirty="0">
                <a:solidFill>
                  <a:srgbClr val="A6A7AC"/>
                </a:solidFill>
                <a:latin typeface="Gill Sans"/>
                <a:ea typeface="Gill Sans"/>
                <a:cs typeface="Gill Sans"/>
                <a:sym typeface="Gill Sans"/>
              </a:endParaRPr>
            </a:p>
          </p:txBody>
        </p:sp>
      </p:grpSp>
      <p:grpSp>
        <p:nvGrpSpPr>
          <p:cNvPr id="207" name="Google Shape;207;p6"/>
          <p:cNvGrpSpPr/>
          <p:nvPr/>
        </p:nvGrpSpPr>
        <p:grpSpPr>
          <a:xfrm>
            <a:off x="11014742" y="5724861"/>
            <a:ext cx="12683459" cy="2115095"/>
            <a:chOff x="11014742" y="3375372"/>
            <a:chExt cx="12683459" cy="2115095"/>
          </a:xfrm>
        </p:grpSpPr>
        <p:grpSp>
          <p:nvGrpSpPr>
            <p:cNvPr id="208" name="Google Shape;208;p6"/>
            <p:cNvGrpSpPr/>
            <p:nvPr/>
          </p:nvGrpSpPr>
          <p:grpSpPr>
            <a:xfrm>
              <a:off x="11014742" y="3399945"/>
              <a:ext cx="2161720" cy="2090522"/>
              <a:chOff x="451994" y="2386596"/>
              <a:chExt cx="1265642" cy="1223957"/>
            </a:xfrm>
          </p:grpSpPr>
          <p:sp>
            <p:nvSpPr>
              <p:cNvPr id="209" name="Google Shape;209;p6"/>
              <p:cNvSpPr/>
              <p:nvPr/>
            </p:nvSpPr>
            <p:spPr>
              <a:xfrm>
                <a:off x="451994" y="2386596"/>
                <a:ext cx="1198604" cy="1198604"/>
              </a:xfrm>
              <a:prstGeom prst="ellipse">
                <a:avLst/>
              </a:prstGeom>
              <a:solidFill>
                <a:srgbClr val="C2AB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Gill Sans"/>
                  <a:ea typeface="Gill Sans"/>
                  <a:cs typeface="Gill Sans"/>
                  <a:sym typeface="Gill Sans"/>
                </a:endParaRPr>
              </a:p>
            </p:txBody>
          </p:sp>
          <p:sp>
            <p:nvSpPr>
              <p:cNvPr id="210" name="Google Shape;210;p6"/>
              <p:cNvSpPr/>
              <p:nvPr/>
            </p:nvSpPr>
            <p:spPr>
              <a:xfrm>
                <a:off x="1003399" y="2484323"/>
                <a:ext cx="714237"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9"/>
                  </a:buClr>
                  <a:buSzPts val="12500"/>
                  <a:buFont typeface="Arial"/>
                  <a:buNone/>
                </a:pPr>
                <a:r>
                  <a:rPr lang="en-US" sz="12500" b="1" i="0" u="none" strike="noStrike" cap="none" dirty="0">
                    <a:solidFill>
                      <a:srgbClr val="F4F5F9"/>
                    </a:solidFill>
                    <a:latin typeface="Georgia"/>
                    <a:ea typeface="Georgia"/>
                    <a:cs typeface="Georgia"/>
                    <a:sym typeface="Georgia"/>
                  </a:rPr>
                  <a:t>2</a:t>
                </a:r>
                <a:endParaRPr dirty="0"/>
              </a:p>
            </p:txBody>
          </p:sp>
          <p:sp>
            <p:nvSpPr>
              <p:cNvPr id="211" name="Google Shape;211;p6"/>
              <p:cNvSpPr/>
              <p:nvPr/>
            </p:nvSpPr>
            <p:spPr>
              <a:xfrm>
                <a:off x="638529" y="2651107"/>
                <a:ext cx="586859"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Arial"/>
                  <a:buNone/>
                </a:pPr>
                <a:r>
                  <a:rPr lang="en-US" sz="2400" b="0" i="0" u="none" strike="noStrike" cap="none" dirty="0">
                    <a:solidFill>
                      <a:srgbClr val="F7F7F7"/>
                    </a:solidFill>
                    <a:latin typeface="Gill Sans"/>
                    <a:ea typeface="Gill Sans"/>
                    <a:cs typeface="Gill Sans"/>
                    <a:sym typeface="Gill Sans"/>
                  </a:rPr>
                  <a:t>Section</a:t>
                </a:r>
                <a:endParaRPr dirty="0"/>
              </a:p>
            </p:txBody>
          </p:sp>
        </p:grpSp>
        <p:sp>
          <p:nvSpPr>
            <p:cNvPr id="212" name="Google Shape;212;p6"/>
            <p:cNvSpPr/>
            <p:nvPr/>
          </p:nvSpPr>
          <p:spPr>
            <a:xfrm>
              <a:off x="13481602" y="3779119"/>
              <a:ext cx="10216599"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4400" b="0" i="0" u="none" strike="noStrike" cap="none" dirty="0">
                  <a:solidFill>
                    <a:srgbClr val="C2AB03"/>
                  </a:solidFill>
                  <a:latin typeface="Gill Sans MT" panose="020B0502020104020203" pitchFamily="34" charset="77"/>
                  <a:ea typeface="Gill Sans"/>
                  <a:cs typeface="Gill Sans"/>
                  <a:sym typeface="Gill Sans"/>
                </a:rPr>
                <a:t>Suivi des projets d'évolution normative</a:t>
              </a:r>
              <a:endParaRPr dirty="0">
                <a:solidFill>
                  <a:srgbClr val="C2AB03"/>
                </a:solidFill>
                <a:latin typeface="Gill Sans MT" panose="020B0502020104020203" pitchFamily="34" charset="77"/>
              </a:endParaRPr>
            </a:p>
          </p:txBody>
        </p:sp>
        <p:sp>
          <p:nvSpPr>
            <p:cNvPr id="213" name="Google Shape;213;p6"/>
            <p:cNvSpPr/>
            <p:nvPr/>
          </p:nvSpPr>
          <p:spPr>
            <a:xfrm>
              <a:off x="12509832" y="3375372"/>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C2AB03"/>
            </a:solidFill>
            <a:ln w="9525" cap="flat" cmpd="sng">
              <a:solidFill>
                <a:srgbClr val="C2AB03"/>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dirty="0">
                <a:solidFill>
                  <a:srgbClr val="A6A7AC"/>
                </a:solidFill>
                <a:latin typeface="Gill Sans"/>
                <a:ea typeface="Gill Sans"/>
                <a:cs typeface="Gill Sans"/>
                <a:sym typeface="Gill Sans"/>
              </a:endParaRPr>
            </a:p>
          </p:txBody>
        </p:sp>
      </p:grpSp>
      <p:grpSp>
        <p:nvGrpSpPr>
          <p:cNvPr id="214" name="Google Shape;214;p6"/>
          <p:cNvGrpSpPr/>
          <p:nvPr/>
        </p:nvGrpSpPr>
        <p:grpSpPr>
          <a:xfrm>
            <a:off x="11014742" y="8031656"/>
            <a:ext cx="11271100" cy="2312982"/>
            <a:chOff x="11014742" y="5682167"/>
            <a:chExt cx="11271100" cy="2312982"/>
          </a:xfrm>
        </p:grpSpPr>
        <p:grpSp>
          <p:nvGrpSpPr>
            <p:cNvPr id="215" name="Google Shape;215;p6"/>
            <p:cNvGrpSpPr/>
            <p:nvPr/>
          </p:nvGrpSpPr>
          <p:grpSpPr>
            <a:xfrm>
              <a:off x="11014742" y="5735740"/>
              <a:ext cx="2161720" cy="2090522"/>
              <a:chOff x="451994" y="2386596"/>
              <a:chExt cx="1265642" cy="1223957"/>
            </a:xfrm>
          </p:grpSpPr>
          <p:sp>
            <p:nvSpPr>
              <p:cNvPr id="216" name="Google Shape;216;p6"/>
              <p:cNvSpPr/>
              <p:nvPr/>
            </p:nvSpPr>
            <p:spPr>
              <a:xfrm>
                <a:off x="451994" y="2386596"/>
                <a:ext cx="1198604" cy="1198604"/>
              </a:xfrm>
              <a:prstGeom prst="ellipse">
                <a:avLst/>
              </a:prstGeom>
              <a:solidFill>
                <a:srgbClr val="D7B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Gill Sans"/>
                  <a:ea typeface="Gill Sans"/>
                  <a:cs typeface="Gill Sans"/>
                  <a:sym typeface="Gill Sans"/>
                </a:endParaRPr>
              </a:p>
            </p:txBody>
          </p:sp>
          <p:sp>
            <p:nvSpPr>
              <p:cNvPr id="217" name="Google Shape;217;p6"/>
              <p:cNvSpPr/>
              <p:nvPr/>
            </p:nvSpPr>
            <p:spPr>
              <a:xfrm>
                <a:off x="1003399" y="2484323"/>
                <a:ext cx="714237"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9"/>
                  </a:buClr>
                  <a:buSzPts val="12500"/>
                  <a:buFont typeface="Arial"/>
                  <a:buNone/>
                </a:pPr>
                <a:r>
                  <a:rPr lang="en-US" sz="12500" b="1" i="0" u="none" strike="noStrike" cap="none" dirty="0">
                    <a:solidFill>
                      <a:srgbClr val="F4F5F9"/>
                    </a:solidFill>
                    <a:latin typeface="Georgia"/>
                    <a:ea typeface="Georgia"/>
                    <a:cs typeface="Georgia"/>
                    <a:sym typeface="Georgia"/>
                  </a:rPr>
                  <a:t>3</a:t>
                </a:r>
                <a:endParaRPr dirty="0"/>
              </a:p>
            </p:txBody>
          </p:sp>
          <p:sp>
            <p:nvSpPr>
              <p:cNvPr id="218" name="Google Shape;218;p6"/>
              <p:cNvSpPr/>
              <p:nvPr/>
            </p:nvSpPr>
            <p:spPr>
              <a:xfrm>
                <a:off x="638529" y="2651107"/>
                <a:ext cx="586859"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Arial"/>
                  <a:buNone/>
                </a:pPr>
                <a:r>
                  <a:rPr lang="en-US" sz="2400" b="0" i="0" u="none" strike="noStrike" cap="none" dirty="0">
                    <a:solidFill>
                      <a:srgbClr val="F7F7F7"/>
                    </a:solidFill>
                    <a:latin typeface="Gill Sans"/>
                    <a:ea typeface="Gill Sans"/>
                    <a:cs typeface="Gill Sans"/>
                    <a:sym typeface="Gill Sans"/>
                  </a:rPr>
                  <a:t>Section</a:t>
                </a:r>
                <a:endParaRPr dirty="0"/>
              </a:p>
            </p:txBody>
          </p:sp>
        </p:grpSp>
        <p:sp>
          <p:nvSpPr>
            <p:cNvPr id="219" name="Google Shape;219;p6"/>
            <p:cNvSpPr/>
            <p:nvPr/>
          </p:nvSpPr>
          <p:spPr>
            <a:xfrm>
              <a:off x="13481602" y="6056157"/>
              <a:ext cx="8804240"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4400" b="0" i="0" u="none" strike="noStrike" cap="none" dirty="0">
                  <a:solidFill>
                    <a:srgbClr val="D7BC00"/>
                  </a:solidFill>
                  <a:latin typeface="Gill Sans MT" panose="020B0502020104020203" pitchFamily="34" charset="77"/>
                  <a:ea typeface="Gill Sans"/>
                  <a:cs typeface="Gill Sans"/>
                  <a:sym typeface="Gill Sans"/>
                </a:rPr>
                <a:t>Évaluation et mesure des changements normatifs</a:t>
              </a:r>
              <a:endParaRPr lang="en-US" sz="4400" b="0" i="0" u="none" strike="noStrike" cap="none" dirty="0">
                <a:solidFill>
                  <a:srgbClr val="D7BC00"/>
                </a:solidFill>
                <a:latin typeface="Gill Sans MT" panose="020B0502020104020203" pitchFamily="34" charset="77"/>
                <a:ea typeface="Gill Sans"/>
                <a:cs typeface="Gill Sans"/>
                <a:sym typeface="Gill Sans"/>
              </a:endParaRPr>
            </a:p>
          </p:txBody>
        </p:sp>
        <p:sp>
          <p:nvSpPr>
            <p:cNvPr id="220" name="Google Shape;220;p6"/>
            <p:cNvSpPr/>
            <p:nvPr/>
          </p:nvSpPr>
          <p:spPr>
            <a:xfrm>
              <a:off x="12509832" y="5682167"/>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D7BC00"/>
            </a:solidFill>
            <a:ln w="9525" cap="flat" cmpd="sng">
              <a:solidFill>
                <a:srgbClr val="D7BC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dirty="0">
                <a:solidFill>
                  <a:srgbClr val="A6A7AC"/>
                </a:solidFill>
                <a:latin typeface="Gill Sans"/>
                <a:ea typeface="Gill Sans"/>
                <a:cs typeface="Gill Sans"/>
                <a:sym typeface="Gill Sans"/>
              </a:endParaRPr>
            </a:p>
          </p:txBody>
        </p:sp>
      </p:grpSp>
      <p:sp>
        <p:nvSpPr>
          <p:cNvPr id="221" name="Google Shape;221;p6"/>
          <p:cNvSpPr txBox="1"/>
          <p:nvPr/>
        </p:nvSpPr>
        <p:spPr>
          <a:xfrm>
            <a:off x="2017344" y="3590158"/>
            <a:ext cx="7560456" cy="338281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MT" panose="020B0502020104020203" pitchFamily="34" charset="77"/>
                <a:ea typeface="Gill Sans"/>
                <a:cs typeface="Gill Sans"/>
                <a:sym typeface="Gill Sans"/>
              </a:rPr>
              <a:t>Sommaire</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fade">
                                      <p:cBhvr>
                                        <p:cTn id="12" dur="500"/>
                                        <p:tgtEl>
                                          <p:spTgt spid="2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gtEl>
                                        <p:attrNameLst>
                                          <p:attrName>style.visibility</p:attrName>
                                        </p:attrNameLst>
                                      </p:cBhvr>
                                      <p:to>
                                        <p:strVal val="visible"/>
                                      </p:to>
                                    </p:set>
                                    <p:animEffect transition="in" filter="fade">
                                      <p:cBhvr>
                                        <p:cTn id="1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53"/>
          <p:cNvSpPr txBox="1">
            <a:spLocks noGrp="1"/>
          </p:cNvSpPr>
          <p:nvPr>
            <p:ph type="title"/>
          </p:nvPr>
        </p:nvSpPr>
        <p:spPr>
          <a:xfrm>
            <a:off x="1019909" y="3588380"/>
            <a:ext cx="8580140" cy="21288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9600"/>
              <a:buFont typeface="Gill Sans"/>
              <a:buNone/>
            </a:pPr>
            <a:r>
              <a:rPr lang="fr-FR" sz="10000" b="1" i="0" u="none" strike="noStrike" cap="none" dirty="0">
                <a:solidFill>
                  <a:srgbClr val="393941"/>
                </a:solidFill>
                <a:latin typeface="Gill Sans MT" panose="020B0502020104020203" pitchFamily="34" charset="77"/>
                <a:ea typeface="Gill Sans"/>
                <a:cs typeface="Gill Sans"/>
                <a:sym typeface="Gill Sans"/>
              </a:rPr>
              <a:t>Exemples d'indicateurs directs du changement de normes</a:t>
            </a:r>
            <a:endParaRPr sz="10000" b="1" i="0" u="none" strike="noStrike" cap="none" dirty="0">
              <a:solidFill>
                <a:srgbClr val="393941"/>
              </a:solidFill>
              <a:latin typeface="Gill Sans MT" panose="020B0502020104020203" pitchFamily="34" charset="77"/>
              <a:ea typeface="Gill Sans"/>
              <a:cs typeface="Gill Sans"/>
              <a:sym typeface="Gill Sans"/>
            </a:endParaRPr>
          </a:p>
        </p:txBody>
      </p:sp>
      <p:sp>
        <p:nvSpPr>
          <p:cNvPr id="806" name="Google Shape;806;p53"/>
          <p:cNvSpPr/>
          <p:nvPr/>
        </p:nvSpPr>
        <p:spPr>
          <a:xfrm>
            <a:off x="10916459" y="3769961"/>
            <a:ext cx="5085542" cy="2128887"/>
          </a:xfrm>
          <a:prstGeom prst="rect">
            <a:avLst/>
          </a:prstGeom>
          <a:solidFill>
            <a:srgbClr val="DCDDE0"/>
          </a:solidFill>
          <a:ln>
            <a:solidFill>
              <a:schemeClr val="bg1">
                <a:lumMod val="75000"/>
              </a:schemeClr>
            </a:solidFill>
          </a:ln>
          <a:effectLst>
            <a:outerShdw blurRad="12700" dist="12700" dir="5400000" rotWithShape="0">
              <a:srgbClr val="000000">
                <a:alpha val="49411"/>
              </a:srgbClr>
            </a:outerShdw>
          </a:effectLst>
        </p:spPr>
        <p:txBody>
          <a:bodyPr spcFirstLastPara="1" wrap="square" lIns="91425" tIns="45700" rIns="91425" bIns="45700" anchor="ctr" anchorCtr="0">
            <a:noAutofit/>
          </a:bodyPr>
          <a:lstStyle/>
          <a:p>
            <a:pPr lvl="0" algn="ctr">
              <a:buSzPts val="4000"/>
            </a:pPr>
            <a:r>
              <a:rPr lang="en-US" sz="4000" b="1" dirty="0">
                <a:latin typeface="Gill Sans MT" panose="020B0502020104020203" pitchFamily="34" charset="77"/>
                <a:ea typeface="Gill Sans"/>
                <a:cs typeface="Gill Sans"/>
                <a:sym typeface="Gill Sans"/>
              </a:rPr>
              <a:t>VACCINATION DES ENFANTS</a:t>
            </a:r>
            <a:endParaRPr sz="1400" b="1" i="0" u="none" strike="noStrike" cap="none" dirty="0">
              <a:solidFill>
                <a:srgbClr val="000000"/>
              </a:solidFill>
              <a:latin typeface="Gill Sans MT" panose="020B0502020104020203" pitchFamily="34" charset="77"/>
              <a:ea typeface="Gill Sans"/>
              <a:cs typeface="Gill Sans"/>
              <a:sym typeface="Gill Sans"/>
            </a:endParaRPr>
          </a:p>
        </p:txBody>
      </p:sp>
      <p:sp>
        <p:nvSpPr>
          <p:cNvPr id="807" name="Google Shape;807;p53"/>
          <p:cNvSpPr/>
          <p:nvPr/>
        </p:nvSpPr>
        <p:spPr>
          <a:xfrm>
            <a:off x="10402233" y="7458522"/>
            <a:ext cx="3069173" cy="4652593"/>
          </a:xfrm>
          <a:prstGeom prst="rect">
            <a:avLst/>
          </a:prstGeom>
          <a:solidFill>
            <a:srgbClr val="CBB303"/>
          </a:solidFill>
          <a:ln>
            <a:noFill/>
          </a:ln>
        </p:spPr>
        <p:txBody>
          <a:bodyPr spcFirstLastPara="1" wrap="square" lIns="91425" tIns="45700" rIns="91425" bIns="45700" anchor="ctr" anchorCtr="0">
            <a:noAutofit/>
          </a:bodyPr>
          <a:lstStyle/>
          <a:p>
            <a:pPr lvl="0" algn="ctr">
              <a:buClr>
                <a:srgbClr val="FFFFFF"/>
              </a:buClr>
              <a:buSzPts val="3600"/>
            </a:pPr>
            <a:r>
              <a:rPr lang="fr-FR" sz="3600" dirty="0">
                <a:solidFill>
                  <a:srgbClr val="FFFFFF"/>
                </a:solidFill>
                <a:latin typeface="Gill Sans MT" panose="020B0502020104020203" pitchFamily="34" charset="77"/>
                <a:ea typeface="Gill Sans"/>
                <a:cs typeface="Gill Sans"/>
                <a:sym typeface="Gill Sans"/>
              </a:rPr>
              <a:t>NORME DESCRIPTIVE :</a:t>
            </a:r>
          </a:p>
          <a:p>
            <a:pPr lvl="0" algn="ctr">
              <a:buClr>
                <a:srgbClr val="FFFFFF"/>
              </a:buClr>
              <a:buSzPts val="3600"/>
            </a:pPr>
            <a:r>
              <a:rPr lang="fr-FR" sz="3600" dirty="0">
                <a:solidFill>
                  <a:srgbClr val="FFFFFF"/>
                </a:solidFill>
                <a:latin typeface="Gill Sans MT" panose="020B0502020104020203" pitchFamily="34" charset="77"/>
                <a:ea typeface="Gill Sans"/>
                <a:cs typeface="Gill Sans"/>
                <a:sym typeface="Gill Sans"/>
              </a:rPr>
              <a:t>Perception selon laquelle la plupart des enfants ne sont pas vaccinés</a:t>
            </a:r>
            <a:r>
              <a:rPr lang="en-US" sz="3600" b="0" i="0" u="none" strike="noStrike" cap="none" dirty="0">
                <a:solidFill>
                  <a:srgbClr val="FFFFFF"/>
                </a:solidFill>
                <a:latin typeface="Gill Sans MT" panose="020B0502020104020203" pitchFamily="34" charset="77"/>
                <a:ea typeface="Gill Sans"/>
                <a:cs typeface="Gill Sans"/>
                <a:sym typeface="Gill Sans"/>
              </a:rPr>
              <a:t>.</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808" name="Google Shape;808;p53"/>
          <p:cNvSpPr/>
          <p:nvPr/>
        </p:nvSpPr>
        <p:spPr>
          <a:xfrm>
            <a:off x="16909492" y="7458521"/>
            <a:ext cx="3142864" cy="4652593"/>
          </a:xfrm>
          <a:prstGeom prst="rect">
            <a:avLst/>
          </a:prstGeom>
          <a:solidFill>
            <a:srgbClr val="CBB303"/>
          </a:solidFill>
          <a:ln>
            <a:noFill/>
          </a:ln>
        </p:spPr>
        <p:txBody>
          <a:bodyPr spcFirstLastPara="1" wrap="square" lIns="91425" tIns="45700" rIns="91425" bIns="45700" anchor="ctr" anchorCtr="0">
            <a:noAutofit/>
          </a:bodyPr>
          <a:lstStyle/>
          <a:p>
            <a:pPr lvl="0" algn="ctr">
              <a:buClr>
                <a:srgbClr val="FFFFFF"/>
              </a:buClr>
              <a:buSzPts val="3600"/>
            </a:pPr>
            <a:r>
              <a:rPr lang="fr-FR" sz="3600" dirty="0">
                <a:solidFill>
                  <a:srgbClr val="FFFFFF"/>
                </a:solidFill>
                <a:latin typeface="Gill Sans MT" panose="020B0502020104020203" pitchFamily="34" charset="77"/>
                <a:ea typeface="Gill Sans"/>
                <a:cs typeface="Gill Sans"/>
                <a:sym typeface="Gill Sans"/>
              </a:rPr>
              <a:t>NORME DESCRIPTIVE :</a:t>
            </a:r>
          </a:p>
          <a:p>
            <a:pPr lvl="0" algn="ctr">
              <a:buClr>
                <a:srgbClr val="FFFFFF"/>
              </a:buClr>
              <a:buSzPts val="3600"/>
            </a:pPr>
            <a:r>
              <a:rPr lang="fr-FR" sz="3600" dirty="0">
                <a:solidFill>
                  <a:srgbClr val="FFFFFF"/>
                </a:solidFill>
                <a:latin typeface="Gill Sans MT" panose="020B0502020104020203" pitchFamily="34" charset="77"/>
                <a:ea typeface="Gill Sans"/>
                <a:cs typeface="Gill Sans"/>
                <a:sym typeface="Gill Sans"/>
              </a:rPr>
              <a:t>Les mères de ma ville emmènent leurs enfants au dispensaire.</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809" name="Google Shape;809;p53"/>
          <p:cNvSpPr/>
          <p:nvPr/>
        </p:nvSpPr>
        <p:spPr>
          <a:xfrm>
            <a:off x="20249647" y="7458521"/>
            <a:ext cx="3522823" cy="4652593"/>
          </a:xfrm>
          <a:prstGeom prst="rect">
            <a:avLst/>
          </a:prstGeom>
          <a:solidFill>
            <a:srgbClr val="CBB303"/>
          </a:solidFill>
          <a:ln>
            <a:noFill/>
          </a:ln>
        </p:spPr>
        <p:txBody>
          <a:bodyPr spcFirstLastPara="1" wrap="square" lIns="91425" tIns="45700" rIns="91425" bIns="45700" anchor="ctr" anchorCtr="0">
            <a:noAutofit/>
          </a:bodyPr>
          <a:lstStyle/>
          <a:p>
            <a:pPr lvl="0" algn="ctr">
              <a:buClr>
                <a:srgbClr val="FFFFFF"/>
              </a:buClr>
              <a:buSzPts val="3600"/>
            </a:pPr>
            <a:r>
              <a:rPr lang="fr-FR" sz="3600" dirty="0">
                <a:solidFill>
                  <a:srgbClr val="FFFFFF"/>
                </a:solidFill>
                <a:latin typeface="Gill Sans MT" panose="020B0502020104020203" pitchFamily="34" charset="77"/>
                <a:ea typeface="Gill Sans"/>
                <a:cs typeface="Gill Sans"/>
                <a:sym typeface="Gill Sans"/>
              </a:rPr>
              <a:t>NORME INJONCTIVE :</a:t>
            </a:r>
          </a:p>
          <a:p>
            <a:pPr lvl="0" algn="ctr">
              <a:buClr>
                <a:srgbClr val="FFFFFF"/>
              </a:buClr>
              <a:buSzPts val="3600"/>
            </a:pPr>
            <a:r>
              <a:rPr lang="fr-FR" sz="3600" dirty="0">
                <a:solidFill>
                  <a:srgbClr val="FFFFFF"/>
                </a:solidFill>
                <a:latin typeface="Gill Sans MT" panose="020B0502020104020203" pitchFamily="34" charset="77"/>
                <a:ea typeface="Gill Sans"/>
                <a:cs typeface="Gill Sans"/>
                <a:sym typeface="Gill Sans"/>
              </a:rPr>
              <a:t>Les pères qui emmènent leurs enfants au dispensaire sont considérés comme faibles.</a:t>
            </a:r>
            <a:r>
              <a:rPr lang="en-US" sz="3600" b="0" i="0" u="none" strike="noStrike" cap="none" dirty="0">
                <a:solidFill>
                  <a:srgbClr val="FFFFFF"/>
                </a:solidFill>
                <a:latin typeface="Gill Sans MT" panose="020B0502020104020203" pitchFamily="34" charset="77"/>
                <a:ea typeface="Gill Sans"/>
                <a:cs typeface="Gill Sans"/>
                <a:sym typeface="Gill Sans"/>
              </a:rPr>
              <a:t> </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810" name="Google Shape;810;p53"/>
          <p:cNvSpPr/>
          <p:nvPr/>
        </p:nvSpPr>
        <p:spPr>
          <a:xfrm>
            <a:off x="13654709" y="7458522"/>
            <a:ext cx="2743200" cy="4652593"/>
          </a:xfrm>
          <a:prstGeom prst="rect">
            <a:avLst/>
          </a:prstGeom>
          <a:solidFill>
            <a:srgbClr val="CBB303"/>
          </a:solidFill>
          <a:ln>
            <a:noFill/>
          </a:ln>
        </p:spPr>
        <p:txBody>
          <a:bodyPr spcFirstLastPara="1" wrap="square" lIns="91425" tIns="45700" rIns="91425" bIns="45700" anchor="ctr" anchorCtr="0">
            <a:noAutofit/>
          </a:bodyPr>
          <a:lstStyle/>
          <a:p>
            <a:pPr lvl="0" algn="ctr">
              <a:buClr>
                <a:srgbClr val="FFFFFF"/>
              </a:buClr>
              <a:buSzPts val="3600"/>
            </a:pPr>
            <a:r>
              <a:rPr lang="fr-FR" sz="3600" dirty="0">
                <a:solidFill>
                  <a:srgbClr val="FFFFFF"/>
                </a:solidFill>
                <a:latin typeface="Gill Sans MT" panose="020B0502020104020203" pitchFamily="34" charset="77"/>
                <a:ea typeface="Gill Sans"/>
                <a:cs typeface="Gill Sans"/>
                <a:sym typeface="Gill Sans"/>
              </a:rPr>
              <a:t>NORME INJONCTIVE :</a:t>
            </a:r>
          </a:p>
          <a:p>
            <a:pPr lvl="0" algn="ctr">
              <a:buClr>
                <a:srgbClr val="FFFFFF"/>
              </a:buClr>
              <a:buSzPts val="3600"/>
            </a:pPr>
            <a:r>
              <a:rPr lang="fr-FR" sz="3600" dirty="0">
                <a:solidFill>
                  <a:srgbClr val="FFFFFF"/>
                </a:solidFill>
                <a:latin typeface="Gill Sans MT" panose="020B0502020104020203" pitchFamily="34" charset="77"/>
                <a:ea typeface="Gill Sans"/>
                <a:cs typeface="Gill Sans"/>
                <a:sym typeface="Gill Sans"/>
              </a:rPr>
              <a:t>Les chefs religieux s'opposent à la vaccination</a:t>
            </a:r>
            <a:r>
              <a:rPr lang="en-US" sz="3600" b="0" i="0" u="none" strike="noStrike" cap="none" dirty="0">
                <a:solidFill>
                  <a:srgbClr val="FFFFFF"/>
                </a:solidFill>
                <a:latin typeface="Gill Sans MT" panose="020B0502020104020203" pitchFamily="34" charset="77"/>
                <a:ea typeface="Gill Sans"/>
                <a:cs typeface="Gill Sans"/>
                <a:sym typeface="Gill Sans"/>
              </a:rPr>
              <a:t>.</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811" name="Google Shape;811;p53"/>
          <p:cNvSpPr/>
          <p:nvPr/>
        </p:nvSpPr>
        <p:spPr>
          <a:xfrm rot="-5400000">
            <a:off x="12842352" y="4456941"/>
            <a:ext cx="1173277" cy="4461089"/>
          </a:xfrm>
          <a:prstGeom prst="rightBrace">
            <a:avLst>
              <a:gd name="adj1" fmla="val 8333"/>
              <a:gd name="adj2" fmla="val 50000"/>
            </a:avLst>
          </a:prstGeom>
          <a:noFill/>
          <a:ln w="12700" cap="flat" cmpd="sng">
            <a:solidFill>
              <a:srgbClr val="00000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1800"/>
              <a:buFont typeface="PT Sans"/>
              <a:buNone/>
            </a:pPr>
            <a:endParaRPr sz="1800" b="0" i="0" u="none" strike="noStrike" cap="none" dirty="0">
              <a:solidFill>
                <a:srgbClr val="000000"/>
              </a:solidFill>
              <a:latin typeface="Gill Sans MT" panose="020B0502020104020203" pitchFamily="34" charset="77"/>
              <a:ea typeface="PT Sans"/>
              <a:cs typeface="PT Sans"/>
              <a:sym typeface="PT Sans"/>
            </a:endParaRPr>
          </a:p>
        </p:txBody>
      </p:sp>
      <p:sp>
        <p:nvSpPr>
          <p:cNvPr id="812" name="Google Shape;812;p53"/>
          <p:cNvSpPr/>
          <p:nvPr/>
        </p:nvSpPr>
        <p:spPr>
          <a:xfrm>
            <a:off x="17166855" y="3769961"/>
            <a:ext cx="5327385" cy="2128887"/>
          </a:xfrm>
          <a:prstGeom prst="rect">
            <a:avLst/>
          </a:prstGeom>
          <a:solidFill>
            <a:srgbClr val="DCDDE0"/>
          </a:solidFill>
          <a:ln>
            <a:solidFill>
              <a:schemeClr val="bg1">
                <a:lumMod val="75000"/>
              </a:schemeClr>
            </a:solidFill>
          </a:ln>
          <a:effectLst>
            <a:outerShdw blurRad="12700" dist="12700" dir="5400000" rotWithShape="0">
              <a:srgbClr val="000000">
                <a:alpha val="49411"/>
              </a:srgbClr>
            </a:outerShdw>
          </a:effectLst>
        </p:spPr>
        <p:txBody>
          <a:bodyPr spcFirstLastPara="1" wrap="square" lIns="91425" tIns="45700" rIns="91425" bIns="45700" anchor="ctr" anchorCtr="0">
            <a:noAutofit/>
          </a:bodyPr>
          <a:lstStyle/>
          <a:p>
            <a:pPr lvl="0" algn="ctr">
              <a:buSzPts val="4000"/>
            </a:pPr>
            <a:r>
              <a:rPr lang="fr-FR" sz="4000" b="1" dirty="0">
                <a:latin typeface="Gill Sans MT" panose="020B0502020104020203" pitchFamily="34" charset="77"/>
                <a:ea typeface="Gill Sans"/>
                <a:cs typeface="Gill Sans"/>
                <a:sym typeface="Gill Sans"/>
              </a:rPr>
              <a:t>RECOURS AUX SOINS DE SANTÉ</a:t>
            </a:r>
            <a:endParaRPr sz="1400" b="1" i="0" u="none" strike="noStrike" cap="none" dirty="0">
              <a:solidFill>
                <a:srgbClr val="000000"/>
              </a:solidFill>
              <a:latin typeface="Gill Sans MT" panose="020B0502020104020203" pitchFamily="34" charset="77"/>
              <a:ea typeface="Gill Sans"/>
              <a:cs typeface="Gill Sans"/>
              <a:sym typeface="Gill Sans"/>
            </a:endParaRPr>
          </a:p>
        </p:txBody>
      </p:sp>
      <p:sp>
        <p:nvSpPr>
          <p:cNvPr id="12" name="Google Shape;812;p53">
            <a:extLst>
              <a:ext uri="{FF2B5EF4-FFF2-40B4-BE49-F238E27FC236}">
                <a16:creationId xmlns:a16="http://schemas.microsoft.com/office/drawing/2014/main" id="{96306B3A-6CAA-9247-945E-D97FF3971439}"/>
              </a:ext>
            </a:extLst>
          </p:cNvPr>
          <p:cNvSpPr/>
          <p:nvPr/>
        </p:nvSpPr>
        <p:spPr>
          <a:xfrm>
            <a:off x="13920195" y="1381453"/>
            <a:ext cx="5327385" cy="959010"/>
          </a:xfrm>
          <a:prstGeom prst="rect">
            <a:avLst/>
          </a:prstGeom>
          <a:solidFill>
            <a:schemeClr val="bg1">
              <a:lumMod val="75000"/>
            </a:schemeClr>
          </a:solidFill>
          <a:ln>
            <a:noFill/>
          </a:ln>
          <a:effectLst>
            <a:outerShdw blurRad="12700" dist="12700" dir="5400000" rotWithShape="0">
              <a:srgbClr val="000000">
                <a:alpha val="49411"/>
              </a:srgbClr>
            </a:outerShdw>
          </a:effectLst>
        </p:spPr>
        <p:txBody>
          <a:bodyPr spcFirstLastPara="1" wrap="square" lIns="91425" tIns="45700" rIns="91425" bIns="45700" anchor="ctr" anchorCtr="0">
            <a:noAutofit/>
          </a:bodyPr>
          <a:lstStyle/>
          <a:p>
            <a:pPr lvl="0" algn="ctr">
              <a:buSzPts val="4000"/>
            </a:pPr>
            <a:r>
              <a:rPr lang="en-US" sz="4000" b="1" dirty="0">
                <a:solidFill>
                  <a:srgbClr val="FBFCFF"/>
                </a:solidFill>
                <a:latin typeface="Gill Sans MT" panose="020B0502020104020203" pitchFamily="34" charset="77"/>
                <a:ea typeface="Gill Sans"/>
                <a:cs typeface="Gill Sans"/>
                <a:sym typeface="Gill Sans"/>
              </a:rPr>
              <a:t>COMPORTEMENTS</a:t>
            </a:r>
            <a:endParaRPr sz="1400" b="1" i="0" u="none" strike="noStrike" cap="none" dirty="0">
              <a:solidFill>
                <a:srgbClr val="FBFCFF"/>
              </a:solidFill>
              <a:latin typeface="Gill Sans MT" panose="020B0502020104020203" pitchFamily="34" charset="77"/>
              <a:ea typeface="Gill Sans"/>
              <a:cs typeface="Gill Sans"/>
              <a:sym typeface="Gill Sans"/>
            </a:endParaRPr>
          </a:p>
        </p:txBody>
      </p:sp>
      <p:sp>
        <p:nvSpPr>
          <p:cNvPr id="13" name="Google Shape;813;p53">
            <a:extLst>
              <a:ext uri="{FF2B5EF4-FFF2-40B4-BE49-F238E27FC236}">
                <a16:creationId xmlns:a16="http://schemas.microsoft.com/office/drawing/2014/main" id="{86E32B8A-1A13-9947-B7BA-099571F0B906}"/>
              </a:ext>
            </a:extLst>
          </p:cNvPr>
          <p:cNvSpPr/>
          <p:nvPr/>
        </p:nvSpPr>
        <p:spPr>
          <a:xfrm rot="-5400000">
            <a:off x="16104382" y="1308941"/>
            <a:ext cx="959010" cy="3599868"/>
          </a:xfrm>
          <a:prstGeom prst="rightBrace">
            <a:avLst>
              <a:gd name="adj1" fmla="val 8333"/>
              <a:gd name="adj2" fmla="val 50440"/>
            </a:avLst>
          </a:prstGeom>
          <a:noFill/>
          <a:ln w="12700" cap="flat" cmpd="sng">
            <a:solidFill>
              <a:srgbClr val="00000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1800"/>
              <a:buFont typeface="PT Sans"/>
              <a:buNone/>
            </a:pPr>
            <a:endParaRPr sz="1800" b="0" i="0" u="none" strike="noStrike" cap="none" dirty="0">
              <a:solidFill>
                <a:srgbClr val="000000"/>
              </a:solidFill>
              <a:latin typeface="Gill Sans MT" panose="020B0502020104020203" pitchFamily="34" charset="77"/>
              <a:ea typeface="PT Sans"/>
              <a:cs typeface="PT Sans"/>
              <a:sym typeface="PT Sans"/>
            </a:endParaRPr>
          </a:p>
        </p:txBody>
      </p:sp>
      <p:sp>
        <p:nvSpPr>
          <p:cNvPr id="14" name="Google Shape;811;p53">
            <a:extLst>
              <a:ext uri="{FF2B5EF4-FFF2-40B4-BE49-F238E27FC236}">
                <a16:creationId xmlns:a16="http://schemas.microsoft.com/office/drawing/2014/main" id="{6BCD6F1B-C563-6C42-AE14-D91CE77907BC}"/>
              </a:ext>
            </a:extLst>
          </p:cNvPr>
          <p:cNvSpPr/>
          <p:nvPr/>
        </p:nvSpPr>
        <p:spPr>
          <a:xfrm rot="-5400000">
            <a:off x="19227654" y="4456941"/>
            <a:ext cx="1173277" cy="4461089"/>
          </a:xfrm>
          <a:prstGeom prst="rightBrace">
            <a:avLst>
              <a:gd name="adj1" fmla="val 8333"/>
              <a:gd name="adj2" fmla="val 50000"/>
            </a:avLst>
          </a:prstGeom>
          <a:noFill/>
          <a:ln w="12700" cap="flat" cmpd="sng">
            <a:solidFill>
              <a:srgbClr val="00000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1800"/>
              <a:buFont typeface="PT Sans"/>
              <a:buNone/>
            </a:pPr>
            <a:endParaRPr sz="1800" b="0" i="0" u="none" strike="noStrike" cap="none" dirty="0">
              <a:solidFill>
                <a:srgbClr val="000000"/>
              </a:solidFill>
              <a:latin typeface="Gill Sans MT" panose="020B0502020104020203" pitchFamily="34" charset="77"/>
              <a:ea typeface="PT Sans"/>
              <a:cs typeface="PT Sans"/>
              <a:sym typeface="PT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animBg="1"/>
      <p:bldP spid="807" grpId="0" animBg="1"/>
      <p:bldP spid="808" grpId="0" animBg="1"/>
      <p:bldP spid="809" grpId="0" animBg="1"/>
      <p:bldP spid="810" grpId="0" animBg="1"/>
      <p:bldP spid="811" grpId="0" animBg="1"/>
      <p:bldP spid="812" grpId="0" animBg="1"/>
      <p:bldP spid="12" grpId="0" animBg="1"/>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54"/>
          <p:cNvSpPr txBox="1">
            <a:spLocks noGrp="1"/>
          </p:cNvSpPr>
          <p:nvPr>
            <p:ph type="body" idx="1"/>
          </p:nvPr>
        </p:nvSpPr>
        <p:spPr>
          <a:xfrm>
            <a:off x="1885194" y="307796"/>
            <a:ext cx="22028095" cy="222494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393941"/>
              </a:buClr>
              <a:buSzPct val="108108"/>
              <a:buFont typeface="Gill Sans"/>
              <a:buNone/>
            </a:pPr>
            <a:r>
              <a:rPr lang="fr-FR" sz="8000" dirty="0">
                <a:latin typeface="Gill Sans MT" panose="020B0502020104020203" pitchFamily="34" charset="77"/>
              </a:rPr>
              <a:t>Indicateurs indirects du changement de normes</a:t>
            </a:r>
            <a:endParaRPr sz="8000" dirty="0">
              <a:latin typeface="Gill Sans MT" panose="020B0502020104020203" pitchFamily="34" charset="77"/>
            </a:endParaRPr>
          </a:p>
        </p:txBody>
      </p:sp>
      <p:graphicFrame>
        <p:nvGraphicFramePr>
          <p:cNvPr id="819" name="Google Shape;819;p54"/>
          <p:cNvGraphicFramePr/>
          <p:nvPr>
            <p:extLst>
              <p:ext uri="{D42A27DB-BD31-4B8C-83A1-F6EECF244321}">
                <p14:modId xmlns:p14="http://schemas.microsoft.com/office/powerpoint/2010/main" val="1846704695"/>
              </p:ext>
            </p:extLst>
          </p:nvPr>
        </p:nvGraphicFramePr>
        <p:xfrm>
          <a:off x="1498332" y="3046550"/>
          <a:ext cx="21742675" cy="2918775"/>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306000">
                <a:tc>
                  <a:txBody>
                    <a:bodyPr/>
                    <a:lstStyle/>
                    <a:p>
                      <a:pPr marL="0" marR="0" lvl="0" indent="0" algn="l" rtl="0">
                        <a:lnSpc>
                          <a:spcPct val="100000"/>
                        </a:lnSpc>
                        <a:spcBef>
                          <a:spcPts val="0"/>
                        </a:spcBef>
                        <a:spcAft>
                          <a:spcPts val="0"/>
                        </a:spcAft>
                        <a:buClr>
                          <a:srgbClr val="FFFFFF"/>
                        </a:buClr>
                        <a:buSzPts val="44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APPROCHE</a:t>
                      </a:r>
                      <a:endParaRPr sz="4000" b="1" u="none" strike="noStrike" cap="none" dirty="0">
                        <a:latin typeface="Gill Sans MT" panose="020B0502020104020203" pitchFamily="34" charset="77"/>
                      </a:endParaRPr>
                    </a:p>
                  </a:txBody>
                  <a:tcPr marL="365775"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4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EXEMPLE D'INDICATEUR</a:t>
                      </a:r>
                      <a:endParaRPr sz="4000" b="1" u="none" strike="noStrike" cap="none" dirty="0">
                        <a:solidFill>
                          <a:srgbClr val="FFFFFF"/>
                        </a:solidFill>
                        <a:latin typeface="Gill Sans MT" panose="020B0502020104020203" pitchFamily="34" charset="77"/>
                      </a:endParaRPr>
                    </a:p>
                  </a:txBody>
                  <a:tcPr marL="365775"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612775">
                <a:tc>
                  <a:txBody>
                    <a:bodyPr/>
                    <a:lstStyle/>
                    <a:p>
                      <a:pPr marL="45720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Attitudes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0" algn="l" rtl="0">
                        <a:lnSpc>
                          <a:spcPct val="100000"/>
                        </a:lnSpc>
                        <a:spcBef>
                          <a:spcPts val="0"/>
                        </a:spcBef>
                        <a:spcAft>
                          <a:spcPts val="0"/>
                        </a:spcAft>
                        <a:buClr>
                          <a:srgbClr val="2E2C22"/>
                        </a:buClr>
                        <a:buSzPts val="36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Pourcentage de personnes interrogées qui sont d'accord pour dire que les enfants de 6 à 23 mois devraient manger quotidiennement un aliment d'origine animale.</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graphicFrame>
        <p:nvGraphicFramePr>
          <p:cNvPr id="820" name="Google Shape;820;p54"/>
          <p:cNvGraphicFramePr/>
          <p:nvPr>
            <p:extLst>
              <p:ext uri="{D42A27DB-BD31-4B8C-83A1-F6EECF244321}">
                <p14:modId xmlns:p14="http://schemas.microsoft.com/office/powerpoint/2010/main" val="1378812530"/>
              </p:ext>
            </p:extLst>
          </p:nvPr>
        </p:nvGraphicFramePr>
        <p:xfrm>
          <a:off x="1498332" y="6274753"/>
          <a:ext cx="21742675" cy="1920250"/>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851650">
                <a:tc>
                  <a:txBody>
                    <a:bodyPr/>
                    <a:lstStyle/>
                    <a:p>
                      <a:pPr marL="457200" marR="0" lvl="0" indent="0" algn="l" rtl="0">
                        <a:lnSpc>
                          <a:spcPct val="100000"/>
                        </a:lnSpc>
                        <a:spcBef>
                          <a:spcPts val="0"/>
                        </a:spcBef>
                        <a:spcAft>
                          <a:spcPts val="0"/>
                        </a:spcAft>
                        <a:buClr>
                          <a:srgbClr val="2E2C22"/>
                        </a:buClr>
                        <a:buSzPts val="4000"/>
                        <a:buFont typeface="Gill Sans"/>
                        <a:buNone/>
                      </a:pPr>
                      <a:r>
                        <a:rPr lang="fr-FR" sz="4000" b="0" i="0" u="none" strike="noStrike" cap="none" noProof="0" dirty="0">
                          <a:solidFill>
                            <a:srgbClr val="2E2C22"/>
                          </a:solidFill>
                          <a:latin typeface="Gill Sans MT" panose="020B0502020104020203" pitchFamily="34" charset="77"/>
                          <a:ea typeface="Gill Sans"/>
                          <a:cs typeface="Gill Sans"/>
                          <a:sym typeface="Gill Sans"/>
                        </a:rPr>
                        <a:t>Intentions/ situation hypothétique</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0" algn="l" rtl="0">
                        <a:lnSpc>
                          <a:spcPct val="100000"/>
                        </a:lnSpc>
                        <a:spcBef>
                          <a:spcPts val="0"/>
                        </a:spcBef>
                        <a:spcAft>
                          <a:spcPts val="0"/>
                        </a:spcAft>
                        <a:buClr>
                          <a:srgbClr val="2E2C22"/>
                        </a:buClr>
                        <a:buSzPts val="36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Pourcentage de personnes interrogées qui sont d'accord avec l'affirmation : Je vais acheter une chèvre pour avoir du lait quand j'aurai un enfant.</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821" name="Google Shape;821;p54"/>
          <p:cNvGraphicFramePr/>
          <p:nvPr>
            <p:extLst>
              <p:ext uri="{D42A27DB-BD31-4B8C-83A1-F6EECF244321}">
                <p14:modId xmlns:p14="http://schemas.microsoft.com/office/powerpoint/2010/main" val="2285616886"/>
              </p:ext>
            </p:extLst>
          </p:nvPr>
        </p:nvGraphicFramePr>
        <p:xfrm>
          <a:off x="1498332" y="8497106"/>
          <a:ext cx="21742675" cy="1546600"/>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546600">
                <a:tc>
                  <a:txBody>
                    <a:bodyPr/>
                    <a:lstStyle/>
                    <a:p>
                      <a:pPr marL="45720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Pratiques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0" algn="l" rtl="0">
                        <a:lnSpc>
                          <a:spcPct val="100000"/>
                        </a:lnSpc>
                        <a:spcBef>
                          <a:spcPts val="0"/>
                        </a:spcBef>
                        <a:spcAft>
                          <a:spcPts val="0"/>
                        </a:spcAft>
                        <a:buClr>
                          <a:srgbClr val="2E2C22"/>
                        </a:buClr>
                        <a:buSzPts val="36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Pourcentage d'enfants (par âge) ayant consommé des aliments d'origine animale au cours des dernières 24 heures.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822" name="Google Shape;822;p54"/>
          <p:cNvGraphicFramePr/>
          <p:nvPr>
            <p:extLst>
              <p:ext uri="{D42A27DB-BD31-4B8C-83A1-F6EECF244321}">
                <p14:modId xmlns:p14="http://schemas.microsoft.com/office/powerpoint/2010/main" val="3127245990"/>
              </p:ext>
            </p:extLst>
          </p:nvPr>
        </p:nvGraphicFramePr>
        <p:xfrm>
          <a:off x="1498332" y="11071322"/>
          <a:ext cx="21742675" cy="1615978"/>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615978">
                <a:tc>
                  <a:txBody>
                    <a:bodyPr/>
                    <a:lstStyle/>
                    <a:p>
                      <a:pPr marL="457200" marR="0" lvl="0" indent="0" algn="l" rtl="0">
                        <a:lnSpc>
                          <a:spcPct val="100000"/>
                        </a:lnSpc>
                        <a:spcBef>
                          <a:spcPts val="0"/>
                        </a:spcBef>
                        <a:spcAft>
                          <a:spcPts val="0"/>
                        </a:spcAft>
                        <a:buClr>
                          <a:srgbClr val="000000"/>
                        </a:buClr>
                        <a:buSzPts val="4000"/>
                        <a:buFont typeface="Gill Sans"/>
                        <a:buNone/>
                      </a:pPr>
                      <a:r>
                        <a:rPr lang="fr-FR" sz="4000" b="0" i="0" u="none" strike="noStrike" cap="none" noProof="0" dirty="0">
                          <a:solidFill>
                            <a:srgbClr val="000000"/>
                          </a:solidFill>
                          <a:latin typeface="Gill Sans MT" panose="020B0502020104020203" pitchFamily="34" charset="77"/>
                          <a:ea typeface="Gill Sans"/>
                          <a:cs typeface="Gill Sans"/>
                          <a:sym typeface="Gill Sans"/>
                        </a:rPr>
                        <a:t>Normes collectives</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0D9">
                        <a:alpha val="45490"/>
                      </a:srgbClr>
                    </a:solidFill>
                  </a:tcPr>
                </a:tc>
                <a:tc>
                  <a:txBody>
                    <a:bodyPr/>
                    <a:lstStyle/>
                    <a:p>
                      <a:pPr marL="457200" marR="0" lvl="0" indent="0" algn="l" rtl="0">
                        <a:lnSpc>
                          <a:spcPct val="100000"/>
                        </a:lnSpc>
                        <a:spcBef>
                          <a:spcPts val="0"/>
                        </a:spcBef>
                        <a:spcAft>
                          <a:spcPts val="0"/>
                        </a:spcAft>
                        <a:buClr>
                          <a:srgbClr val="000000"/>
                        </a:buClr>
                        <a:buSzPts val="3600"/>
                        <a:buFont typeface="Gill Sans"/>
                        <a:buNone/>
                      </a:pPr>
                      <a:r>
                        <a:rPr lang="fr-FR" sz="4000" b="0" i="0" u="none" strike="noStrike" cap="none" noProof="0" dirty="0">
                          <a:solidFill>
                            <a:srgbClr val="000000"/>
                          </a:solidFill>
                          <a:latin typeface="Gill Sans MT" panose="020B0502020104020203" pitchFamily="34" charset="77"/>
                          <a:ea typeface="Gill Sans"/>
                          <a:cs typeface="Gill Sans"/>
                          <a:sym typeface="Gill Sans"/>
                        </a:rPr>
                        <a:t>Agrégation d'attitudes/comportements dans un espace social délimité.</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0D9">
                        <a:alpha val="45490"/>
                      </a:srgbClr>
                    </a:solidFill>
                  </a:tcPr>
                </a:tc>
                <a:extLst>
                  <a:ext uri="{0D108BD9-81ED-4DB2-BD59-A6C34878D82A}">
                    <a16:rowId xmlns:a16="http://schemas.microsoft.com/office/drawing/2014/main" val="10000"/>
                  </a:ext>
                </a:extLst>
              </a:tr>
            </a:tbl>
          </a:graphicData>
        </a:graphic>
      </p:graphicFrame>
      <p:sp>
        <p:nvSpPr>
          <p:cNvPr id="823" name="Google Shape;823;p54"/>
          <p:cNvSpPr/>
          <p:nvPr/>
        </p:nvSpPr>
        <p:spPr>
          <a:xfrm rot="5400000">
            <a:off x="11785677" y="7362509"/>
            <a:ext cx="812645" cy="6390010"/>
          </a:xfrm>
          <a:prstGeom prst="rightBrace">
            <a:avLst>
              <a:gd name="adj1" fmla="val 50529"/>
              <a:gd name="adj2" fmla="val 50000"/>
            </a:avLst>
          </a:prstGeom>
          <a:noFill/>
          <a:ln w="38100" cap="flat" cmpd="sng">
            <a:solidFill>
              <a:srgbClr val="CBB303"/>
            </a:solidFill>
            <a:prstDash val="solid"/>
            <a:round/>
            <a:headEnd type="none" w="sm" len="sm"/>
            <a:tailEnd type="none" w="sm" len="sm"/>
          </a:ln>
          <a:effectLst>
            <a:outerShdw blurRad="25400" rotWithShape="0">
              <a:srgbClr val="000000">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500"/>
                                        <p:tgtEl>
                                          <p:spTgt spid="8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0"/>
                                        </p:tgtEl>
                                        <p:attrNameLst>
                                          <p:attrName>style.visibility</p:attrName>
                                        </p:attrNameLst>
                                      </p:cBhvr>
                                      <p:to>
                                        <p:strVal val="visible"/>
                                      </p:to>
                                    </p:set>
                                    <p:animEffect transition="in" filter="fade">
                                      <p:cBhvr>
                                        <p:cTn id="12" dur="500"/>
                                        <p:tgtEl>
                                          <p:spTgt spid="8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1"/>
                                        </p:tgtEl>
                                        <p:attrNameLst>
                                          <p:attrName>style.visibility</p:attrName>
                                        </p:attrNameLst>
                                      </p:cBhvr>
                                      <p:to>
                                        <p:strVal val="visible"/>
                                      </p:to>
                                    </p:set>
                                    <p:animEffect transition="in" filter="fade">
                                      <p:cBhvr>
                                        <p:cTn id="17" dur="500"/>
                                        <p:tgtEl>
                                          <p:spTgt spid="8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3"/>
                                        </p:tgtEl>
                                        <p:attrNameLst>
                                          <p:attrName>style.visibility</p:attrName>
                                        </p:attrNameLst>
                                      </p:cBhvr>
                                      <p:to>
                                        <p:strVal val="visible"/>
                                      </p:to>
                                    </p:set>
                                    <p:animEffect transition="in" filter="fade">
                                      <p:cBhvr>
                                        <p:cTn id="22" dur="500"/>
                                        <p:tgtEl>
                                          <p:spTgt spid="8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2"/>
                                        </p:tgtEl>
                                        <p:attrNameLst>
                                          <p:attrName>style.visibility</p:attrName>
                                        </p:attrNameLst>
                                      </p:cBhvr>
                                      <p:to>
                                        <p:strVal val="visible"/>
                                      </p:to>
                                    </p:set>
                                    <p:animEffect transition="in" filter="fade">
                                      <p:cBhvr>
                                        <p:cTn id="27" dur="5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827"/>
        <p:cNvGrpSpPr/>
        <p:nvPr/>
      </p:nvGrpSpPr>
      <p:grpSpPr>
        <a:xfrm>
          <a:off x="0" y="0"/>
          <a:ext cx="0" cy="0"/>
          <a:chOff x="0" y="0"/>
          <a:chExt cx="0" cy="0"/>
        </a:xfrm>
      </p:grpSpPr>
      <p:pic>
        <p:nvPicPr>
          <p:cNvPr id="828" name="Google Shape;828;p55"/>
          <p:cNvPicPr preferRelativeResize="0"/>
          <p:nvPr/>
        </p:nvPicPr>
        <p:blipFill>
          <a:blip r:embed="rId3"/>
          <a:srcRect l="16661" r="16661"/>
          <a:stretch/>
        </p:blipFill>
        <p:spPr>
          <a:xfrm>
            <a:off x="1380894" y="2227264"/>
            <a:ext cx="9263064" cy="9261476"/>
          </a:xfrm>
          <a:prstGeom prst="ellipse">
            <a:avLst/>
          </a:prstGeom>
          <a:noFill/>
          <a:ln>
            <a:noFill/>
          </a:ln>
        </p:spPr>
      </p:pic>
      <p:sp>
        <p:nvSpPr>
          <p:cNvPr id="829" name="Google Shape;829;p55"/>
          <p:cNvSpPr txBox="1"/>
          <p:nvPr/>
        </p:nvSpPr>
        <p:spPr>
          <a:xfrm>
            <a:off x="193431" y="13232376"/>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a:solidFill>
                  <a:srgbClr val="FFFFFF"/>
                </a:solidFill>
                <a:latin typeface="Gill Sans MT" panose="020B0502020104020203" pitchFamily="34" charset="77"/>
                <a:ea typeface="Gill Sans"/>
                <a:cs typeface="Gill Sans"/>
                <a:sym typeface="Gill Sans"/>
              </a:rPr>
              <a:t>Ezra Bailey/Getty Images</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830" name="Google Shape;830;p55"/>
          <p:cNvSpPr txBox="1">
            <a:spLocks noGrp="1"/>
          </p:cNvSpPr>
          <p:nvPr>
            <p:ph type="title"/>
          </p:nvPr>
        </p:nvSpPr>
        <p:spPr>
          <a:xfrm>
            <a:off x="11412986" y="4985647"/>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fr-FR" dirty="0">
                <a:latin typeface="Gill Sans MT" panose="020B0502020104020203" pitchFamily="34" charset="77"/>
              </a:rPr>
              <a:t>Mesure des normes descriptives et injonctives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56"/>
          <p:cNvSpPr txBox="1">
            <a:spLocks noGrp="1"/>
          </p:cNvSpPr>
          <p:nvPr>
            <p:ph type="title"/>
          </p:nvPr>
        </p:nvSpPr>
        <p:spPr>
          <a:xfrm>
            <a:off x="2070848" y="2915147"/>
            <a:ext cx="9134475" cy="217646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CBB303"/>
              </a:buClr>
              <a:buSzPts val="9600"/>
              <a:buFont typeface="Gill Sans"/>
              <a:buNone/>
            </a:pPr>
            <a:r>
              <a:rPr lang="en-US" sz="9600" b="1" i="0" u="none" strike="noStrike" cap="none" dirty="0">
                <a:solidFill>
                  <a:srgbClr val="CBB303"/>
                </a:solidFill>
                <a:latin typeface="Gill Sans MT" panose="020B0502020104020203" pitchFamily="34" charset="77"/>
                <a:ea typeface="Gill Sans"/>
                <a:cs typeface="Gill Sans"/>
                <a:sym typeface="Gill Sans"/>
              </a:rPr>
              <a:t>Normes descriptives</a:t>
            </a:r>
            <a:endParaRPr sz="96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837" name="Google Shape;837;p56"/>
          <p:cNvSpPr txBox="1">
            <a:spLocks noGrp="1"/>
          </p:cNvSpPr>
          <p:nvPr>
            <p:ph type="body" idx="1"/>
          </p:nvPr>
        </p:nvSpPr>
        <p:spPr>
          <a:xfrm>
            <a:off x="2070848" y="5615485"/>
            <a:ext cx="9136063" cy="1242515"/>
          </a:xfrm>
          <a:prstGeom prst="rect">
            <a:avLst/>
          </a:prstGeom>
          <a:noFill/>
          <a:ln>
            <a:noFill/>
          </a:ln>
        </p:spPr>
        <p:txBody>
          <a:bodyPr spcFirstLastPara="1" wrap="square" lIns="91425" tIns="45700" rIns="91425" bIns="45700" anchor="t" anchorCtr="0">
            <a:normAutofit fontScale="92500" lnSpcReduction="20000"/>
          </a:bodyPr>
          <a:lstStyle/>
          <a:p>
            <a:pPr lvl="0">
              <a:buClr>
                <a:srgbClr val="CBB303"/>
              </a:buClr>
              <a:buSzPct val="108108"/>
            </a:pPr>
            <a:r>
              <a:rPr lang="en-US" sz="4800" b="1" i="0" u="none" strike="noStrike" cap="none" dirty="0">
                <a:solidFill>
                  <a:srgbClr val="CBB303"/>
                </a:solidFill>
                <a:latin typeface="Gill Sans MT" panose="020B0502020104020203" pitchFamily="34" charset="77"/>
                <a:ea typeface="Gill Sans"/>
                <a:cs typeface="Gill Sans"/>
                <a:sym typeface="Gill Sans"/>
              </a:rPr>
              <a:t>(</a:t>
            </a:r>
            <a:r>
              <a:rPr lang="fr-FR" sz="4800" b="1" dirty="0">
                <a:solidFill>
                  <a:srgbClr val="CBB303"/>
                </a:solidFill>
                <a:latin typeface="Gill Sans MT" panose="020B0502020104020203" pitchFamily="34" charset="77"/>
                <a:ea typeface="Gill Sans"/>
                <a:cs typeface="Gill Sans"/>
                <a:sym typeface="Gill Sans"/>
              </a:rPr>
              <a:t>Ce que vous pensez que les autres font.)</a:t>
            </a:r>
            <a:endParaRPr sz="4800" b="0" i="0" u="none" strike="noStrike" cap="none" dirty="0">
              <a:solidFill>
                <a:srgbClr val="515257"/>
              </a:solidFill>
              <a:latin typeface="Gill Sans MT" panose="020B0502020104020203" pitchFamily="34" charset="77"/>
              <a:ea typeface="Gill Sans"/>
              <a:cs typeface="Gill Sans"/>
              <a:sym typeface="Gill Sans"/>
            </a:endParaRPr>
          </a:p>
        </p:txBody>
      </p:sp>
      <p:sp>
        <p:nvSpPr>
          <p:cNvPr id="838" name="Google Shape;838;p56"/>
          <p:cNvSpPr txBox="1">
            <a:spLocks noGrp="1"/>
          </p:cNvSpPr>
          <p:nvPr>
            <p:ph type="body" idx="2"/>
          </p:nvPr>
        </p:nvSpPr>
        <p:spPr>
          <a:xfrm>
            <a:off x="2070848" y="1756452"/>
            <a:ext cx="4446588"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FORMULES</a:t>
            </a:r>
            <a:endParaRPr sz="36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839" name="Google Shape;839;p56"/>
          <p:cNvSpPr txBox="1"/>
          <p:nvPr/>
        </p:nvSpPr>
        <p:spPr>
          <a:xfrm>
            <a:off x="12853370" y="2914775"/>
            <a:ext cx="9135773" cy="21768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9904F"/>
              </a:buClr>
              <a:buSzPts val="9600"/>
              <a:buFont typeface="Gill Sans"/>
              <a:buNone/>
            </a:pPr>
            <a:r>
              <a:rPr lang="en-US" sz="9600" b="1" i="0" u="none" strike="noStrike" cap="none" dirty="0">
                <a:solidFill>
                  <a:srgbClr val="CBB303"/>
                </a:solidFill>
                <a:latin typeface="Gill Sans MT" panose="020B0502020104020203" pitchFamily="34" charset="77"/>
                <a:ea typeface="Gill Sans"/>
                <a:cs typeface="Gill Sans"/>
                <a:sym typeface="Gill Sans"/>
              </a:rPr>
              <a:t>Normes injonctives</a:t>
            </a:r>
            <a:endParaRPr sz="96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840" name="Google Shape;840;p56"/>
          <p:cNvSpPr txBox="1"/>
          <p:nvPr/>
        </p:nvSpPr>
        <p:spPr>
          <a:xfrm>
            <a:off x="12853370" y="4976934"/>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dirty="0">
              <a:solidFill>
                <a:srgbClr val="515257"/>
              </a:solidFill>
              <a:latin typeface="Gill Sans MT" panose="020B0502020104020203" pitchFamily="34" charset="77"/>
              <a:ea typeface="Gill Sans"/>
              <a:cs typeface="Gill Sans"/>
              <a:sym typeface="Gill Sans"/>
            </a:endParaRPr>
          </a:p>
        </p:txBody>
      </p:sp>
      <p:sp>
        <p:nvSpPr>
          <p:cNvPr id="841" name="Google Shape;841;p56"/>
          <p:cNvSpPr txBox="1"/>
          <p:nvPr/>
        </p:nvSpPr>
        <p:spPr>
          <a:xfrm>
            <a:off x="12854309" y="5615871"/>
            <a:ext cx="10900636" cy="1718217"/>
          </a:xfrm>
          <a:prstGeom prst="rect">
            <a:avLst/>
          </a:prstGeom>
          <a:noFill/>
          <a:ln>
            <a:noFill/>
          </a:ln>
        </p:spPr>
        <p:txBody>
          <a:bodyPr spcFirstLastPara="1" wrap="square" lIns="91425" tIns="45700" rIns="91425" bIns="45700" anchor="t" anchorCtr="0">
            <a:normAutofit/>
          </a:bodyPr>
          <a:lstStyle/>
          <a:p>
            <a:pPr lvl="0">
              <a:buClr>
                <a:srgbClr val="09904F"/>
              </a:buClr>
              <a:buSzPts val="5400"/>
            </a:pPr>
            <a:r>
              <a:rPr lang="en-US" sz="4800" b="1" dirty="0">
                <a:solidFill>
                  <a:srgbClr val="CBB303"/>
                </a:solidFill>
                <a:latin typeface="Gill Sans MT" panose="020B0502020104020203" pitchFamily="34" charset="77"/>
                <a:ea typeface="Gill Sans"/>
                <a:cs typeface="Gill Sans"/>
                <a:sym typeface="Gill Sans"/>
              </a:rPr>
              <a:t>(</a:t>
            </a:r>
            <a:r>
              <a:rPr lang="fr-FR" sz="4800" b="1" dirty="0">
                <a:solidFill>
                  <a:srgbClr val="CBB303"/>
                </a:solidFill>
                <a:latin typeface="Gill Sans MT" panose="020B0502020104020203" pitchFamily="34" charset="77"/>
                <a:ea typeface="Gill Sans"/>
                <a:cs typeface="Gill Sans"/>
                <a:sym typeface="Gill Sans"/>
              </a:rPr>
              <a:t>Ce que vous pensez que les autres approuvent ou désapprouvent)</a:t>
            </a:r>
            <a:endParaRPr sz="4800" dirty="0">
              <a:latin typeface="Gill Sans MT" panose="020B0502020104020203" pitchFamily="34" charset="77"/>
            </a:endParaRPr>
          </a:p>
        </p:txBody>
      </p:sp>
      <p:cxnSp>
        <p:nvCxnSpPr>
          <p:cNvPr id="842" name="Google Shape;842;p56"/>
          <p:cNvCxnSpPr/>
          <p:nvPr/>
        </p:nvCxnSpPr>
        <p:spPr>
          <a:xfrm>
            <a:off x="11889645" y="2881966"/>
            <a:ext cx="0" cy="9540161"/>
          </a:xfrm>
          <a:prstGeom prst="straightConnector1">
            <a:avLst/>
          </a:prstGeom>
          <a:noFill/>
          <a:ln w="76200" cap="flat" cmpd="sng">
            <a:solidFill>
              <a:srgbClr val="000000"/>
            </a:solidFill>
            <a:prstDash val="solid"/>
            <a:miter lim="400000"/>
            <a:headEnd type="none" w="sm" len="sm"/>
            <a:tailEnd type="none" w="sm" len="sm"/>
          </a:ln>
        </p:spPr>
      </p:cxnSp>
      <p:sp>
        <p:nvSpPr>
          <p:cNvPr id="843" name="Google Shape;843;p56"/>
          <p:cNvSpPr/>
          <p:nvPr/>
        </p:nvSpPr>
        <p:spPr>
          <a:xfrm>
            <a:off x="1895750" y="7334088"/>
            <a:ext cx="8854121" cy="4401164"/>
          </a:xfrm>
          <a:prstGeom prst="rect">
            <a:avLst/>
          </a:prstGeom>
          <a:noFill/>
          <a:ln>
            <a:noFill/>
          </a:ln>
        </p:spPr>
        <p:txBody>
          <a:bodyPr spcFirstLastPara="1" wrap="square" lIns="91425" tIns="45700" rIns="91425" bIns="45700" anchor="t" anchorCtr="0">
            <a:spAutoFit/>
          </a:bodyPr>
          <a:lstStyle/>
          <a:p>
            <a:pPr marL="571500" lvl="0" indent="-571500">
              <a:buClr>
                <a:srgbClr val="515257"/>
              </a:buClr>
              <a:buSzPts val="4400"/>
              <a:buFont typeface="Arial"/>
              <a:buChar char="•"/>
            </a:pPr>
            <a:r>
              <a:rPr lang="fr-FR" sz="4000" dirty="0">
                <a:solidFill>
                  <a:srgbClr val="2E2C22"/>
                </a:solidFill>
                <a:latin typeface="Gill Sans MT" panose="020B0502020104020203" pitchFamily="34" charset="77"/>
                <a:ea typeface="Gill Sans"/>
                <a:cs typeface="Gill Sans"/>
                <a:sym typeface="Gill Sans"/>
              </a:rPr>
              <a:t>Quelle proportion de [groupe concerné] pensez-vous [avoir un comportement] ?</a:t>
            </a:r>
          </a:p>
          <a:p>
            <a:pPr marL="571500" lvl="0" indent="-571500">
              <a:buClr>
                <a:srgbClr val="515257"/>
              </a:buClr>
              <a:buSzPts val="4400"/>
              <a:buFont typeface="Arial"/>
              <a:buChar char="•"/>
            </a:pPr>
            <a:r>
              <a:rPr lang="fr-FR" sz="4000" dirty="0">
                <a:solidFill>
                  <a:srgbClr val="2E2C22"/>
                </a:solidFill>
                <a:latin typeface="Gill Sans MT" panose="020B0502020104020203" pitchFamily="34" charset="77"/>
                <a:ea typeface="Gill Sans"/>
                <a:cs typeface="Gill Sans"/>
                <a:sym typeface="Gill Sans"/>
              </a:rPr>
              <a:t>Quelle proportion des [autres personnes de votre congrégation] pensez-vous qu'ils [ont été testés pour le VIH/utilisent des préservatifs] ?</a:t>
            </a:r>
            <a:endParaRPr dirty="0">
              <a:latin typeface="Gill Sans MT" panose="020B0502020104020203" pitchFamily="34" charset="77"/>
            </a:endParaRPr>
          </a:p>
        </p:txBody>
      </p:sp>
      <p:sp>
        <p:nvSpPr>
          <p:cNvPr id="844" name="Google Shape;844;p56"/>
          <p:cNvSpPr/>
          <p:nvPr/>
        </p:nvSpPr>
        <p:spPr>
          <a:xfrm>
            <a:off x="12853370" y="7349887"/>
            <a:ext cx="9988895" cy="5016718"/>
          </a:xfrm>
          <a:prstGeom prst="rect">
            <a:avLst/>
          </a:prstGeom>
          <a:noFill/>
          <a:ln>
            <a:noFill/>
          </a:ln>
        </p:spPr>
        <p:txBody>
          <a:bodyPr spcFirstLastPara="1" wrap="square" lIns="91425" tIns="45700" rIns="91425" bIns="45700" anchor="t" anchorCtr="0">
            <a:spAutoFit/>
          </a:bodyPr>
          <a:lstStyle/>
          <a:p>
            <a:pPr marL="571500" lvl="0" indent="-571500">
              <a:buClr>
                <a:srgbClr val="515257"/>
              </a:buClr>
              <a:buSzPts val="4400"/>
              <a:buFont typeface="Arial"/>
              <a:buChar char="•"/>
            </a:pPr>
            <a:r>
              <a:rPr lang="fr-FR" sz="4000" dirty="0">
                <a:solidFill>
                  <a:srgbClr val="2E2C22"/>
                </a:solidFill>
                <a:latin typeface="Gill Sans MT" panose="020B0502020104020203" pitchFamily="34" charset="77"/>
                <a:ea typeface="Gill Sans"/>
                <a:cs typeface="Gill Sans"/>
                <a:sym typeface="Gill Sans"/>
              </a:rPr>
              <a:t>Dans quelle mesure [les membres d'un groupe pertinent] vous approuvent-ils/encouragent-ils à [adopter un comportement] ?</a:t>
            </a:r>
          </a:p>
          <a:p>
            <a:pPr marL="571500" lvl="0" indent="-571500">
              <a:buClr>
                <a:srgbClr val="515257"/>
              </a:buClr>
              <a:buSzPts val="4400"/>
              <a:buFont typeface="Arial"/>
              <a:buChar char="•"/>
            </a:pPr>
            <a:r>
              <a:rPr lang="fr-FR" sz="4000" dirty="0">
                <a:solidFill>
                  <a:srgbClr val="2E2C22"/>
                </a:solidFill>
                <a:latin typeface="Gill Sans MT" panose="020B0502020104020203" pitchFamily="34" charset="77"/>
                <a:ea typeface="Gill Sans"/>
                <a:cs typeface="Gill Sans"/>
                <a:sym typeface="Gill Sans"/>
              </a:rPr>
              <a:t>Dans quelle mesure [les anciens de votre congrégation] approuvent-ils/ vous encouragent-ils à [faire un test de dépistage du VIH/utiliser des préservatifs] ?</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0"/>
      <p:bldP spid="84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57"/>
          <p:cNvSpPr txBox="1">
            <a:spLocks noGrp="1"/>
          </p:cNvSpPr>
          <p:nvPr>
            <p:ph type="body" idx="1"/>
          </p:nvPr>
        </p:nvSpPr>
        <p:spPr>
          <a:xfrm>
            <a:off x="1573325" y="128232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Mesure des normes descriptives</a:t>
            </a:r>
            <a:endParaRPr sz="8000" dirty="0">
              <a:latin typeface="Gill Sans MT" panose="020B0502020104020203" pitchFamily="34" charset="77"/>
            </a:endParaRPr>
          </a:p>
        </p:txBody>
      </p:sp>
      <p:graphicFrame>
        <p:nvGraphicFramePr>
          <p:cNvPr id="850" name="Google Shape;850;p57"/>
          <p:cNvGraphicFramePr/>
          <p:nvPr>
            <p:extLst>
              <p:ext uri="{D42A27DB-BD31-4B8C-83A1-F6EECF244321}">
                <p14:modId xmlns:p14="http://schemas.microsoft.com/office/powerpoint/2010/main" val="1074777712"/>
              </p:ext>
            </p:extLst>
          </p:nvPr>
        </p:nvGraphicFramePr>
        <p:xfrm>
          <a:off x="1573325" y="3380291"/>
          <a:ext cx="21237350" cy="7843525"/>
        </p:xfrm>
        <a:graphic>
          <a:graphicData uri="http://schemas.openxmlformats.org/drawingml/2006/table">
            <a:tbl>
              <a:tblPr>
                <a:noFill/>
                <a:tableStyleId>{1418B81B-E733-4C98-A115-E3B8A1D51AB2}</a:tableStyleId>
              </a:tblPr>
              <a:tblGrid>
                <a:gridCol w="3282375">
                  <a:extLst>
                    <a:ext uri="{9D8B030D-6E8A-4147-A177-3AD203B41FA5}">
                      <a16:colId xmlns:a16="http://schemas.microsoft.com/office/drawing/2014/main" val="20000"/>
                    </a:ext>
                  </a:extLst>
                </a:gridCol>
                <a:gridCol w="5687575">
                  <a:extLst>
                    <a:ext uri="{9D8B030D-6E8A-4147-A177-3AD203B41FA5}">
                      <a16:colId xmlns:a16="http://schemas.microsoft.com/office/drawing/2014/main" val="20001"/>
                    </a:ext>
                  </a:extLst>
                </a:gridCol>
                <a:gridCol w="12267400">
                  <a:extLst>
                    <a:ext uri="{9D8B030D-6E8A-4147-A177-3AD203B41FA5}">
                      <a16:colId xmlns:a16="http://schemas.microsoft.com/office/drawing/2014/main" val="20002"/>
                    </a:ext>
                  </a:extLst>
                </a:gridCol>
              </a:tblGrid>
              <a:tr h="3119125">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TYPE DE NORME</a:t>
                      </a:r>
                      <a:endParaRPr sz="40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defTabSz="914400" rtl="0" eaLnBrk="1" fontAlgn="auto" latinLnBrk="0" hangingPunct="1">
                        <a:lnSpc>
                          <a:spcPct val="100000"/>
                        </a:lnSpc>
                        <a:spcBef>
                          <a:spcPts val="0"/>
                        </a:spcBef>
                        <a:spcAft>
                          <a:spcPts val="0"/>
                        </a:spcAft>
                        <a:buClr>
                          <a:srgbClr val="FFFFFF"/>
                        </a:buClr>
                        <a:buSzPts val="4000"/>
                        <a:buFont typeface="Gill Sans"/>
                        <a:buNone/>
                        <a:tabLst/>
                        <a:defRPr/>
                      </a:pPr>
                      <a:r>
                        <a:rPr lang="en-US" sz="4000" b="1" i="0" u="none" strike="noStrike" cap="none" dirty="0">
                          <a:solidFill>
                            <a:srgbClr val="FFFFFF"/>
                          </a:solidFill>
                          <a:latin typeface="Gill Sans MT" panose="020B0502020104020203" pitchFamily="34" charset="77"/>
                          <a:ea typeface="Gill Sans"/>
                          <a:cs typeface="Gill Sans"/>
                          <a:sym typeface="Gill Sans"/>
                        </a:rPr>
                        <a:t>QUE VOULEZ-VOUS SAVOIR ?</a:t>
                      </a:r>
                      <a:endParaRPr sz="40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Arial"/>
                        <a:buNone/>
                      </a:pPr>
                      <a:r>
                        <a:rPr lang="fr-FR" sz="4000" b="1" i="0" u="none" strike="noStrike" cap="none" dirty="0">
                          <a:solidFill>
                            <a:srgbClr val="FFFFFF"/>
                          </a:solidFill>
                          <a:latin typeface="Gill Sans MT" panose="020B0502020104020203" pitchFamily="34" charset="77"/>
                          <a:ea typeface="Gill Sans"/>
                          <a:cs typeface="Gill Sans"/>
                          <a:sym typeface="Gill Sans"/>
                        </a:rPr>
                        <a:t>INDICATEUR DE L'ÉCHANTILLON (CHANGEMENT DANS LE % DE RÉPONDANTS D'ACCORD ENTRE LE DÉBUT ET LA FIN DE L'ENQUÊTE)</a:t>
                      </a:r>
                      <a:endParaRPr sz="40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6978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Norme descriptive</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Ce que les gens perçoivent comme un comportement commun dans leur communauté/groupe de référence.</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1"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La plupart des gens de ma communauté pratiquent l'excision.</a:t>
                      </a:r>
                    </a:p>
                    <a:p>
                      <a:pPr marL="0" marR="0" lvl="1"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 </a:t>
                      </a:r>
                    </a:p>
                    <a:p>
                      <a:pPr marL="0" marR="0" lvl="1"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La plupart de mes amis pratiquent l'excision.</a:t>
                      </a:r>
                    </a:p>
                    <a:p>
                      <a:pPr marL="0" marR="0" lvl="1" indent="0" algn="l" rtl="0">
                        <a:lnSpc>
                          <a:spcPct val="100000"/>
                        </a:lnSpc>
                        <a:spcBef>
                          <a:spcPts val="0"/>
                        </a:spcBef>
                        <a:spcAft>
                          <a:spcPts val="0"/>
                        </a:spcAft>
                        <a:buClr>
                          <a:srgbClr val="2E2C22"/>
                        </a:buClr>
                        <a:buSzPts val="4000"/>
                        <a:buFont typeface="Gill Sans"/>
                        <a:buNone/>
                      </a:pPr>
                      <a:endParaRPr lang="fr-FR" sz="4000" b="0" i="0" u="none" strike="noStrike" cap="none" dirty="0">
                        <a:solidFill>
                          <a:srgbClr val="2E2C22"/>
                        </a:solidFill>
                        <a:latin typeface="Gill Sans MT" panose="020B0502020104020203" pitchFamily="34" charset="77"/>
                        <a:ea typeface="Gill Sans"/>
                        <a:cs typeface="Gill Sans"/>
                        <a:sym typeface="Gill Sans"/>
                      </a:endParaRPr>
                    </a:p>
                    <a:p>
                      <a:pPr marL="0" marR="0" lvl="1"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La plupart des femmes ici ne travailleraient pas comme chauffeurs ou maçons.</a:t>
                      </a: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58"/>
          <p:cNvSpPr txBox="1">
            <a:spLocks noGrp="1"/>
          </p:cNvSpPr>
          <p:nvPr>
            <p:ph type="body" idx="1"/>
          </p:nvPr>
        </p:nvSpPr>
        <p:spPr>
          <a:xfrm>
            <a:off x="1573325" y="1241332"/>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Mesure des normes injonctives</a:t>
            </a:r>
            <a:endParaRPr sz="8000" dirty="0">
              <a:latin typeface="Gill Sans MT" panose="020B0502020104020203" pitchFamily="34" charset="77"/>
            </a:endParaRPr>
          </a:p>
        </p:txBody>
      </p:sp>
      <p:graphicFrame>
        <p:nvGraphicFramePr>
          <p:cNvPr id="856" name="Google Shape;856;p58"/>
          <p:cNvGraphicFramePr/>
          <p:nvPr>
            <p:extLst>
              <p:ext uri="{D42A27DB-BD31-4B8C-83A1-F6EECF244321}">
                <p14:modId xmlns:p14="http://schemas.microsoft.com/office/powerpoint/2010/main" val="243113421"/>
              </p:ext>
            </p:extLst>
          </p:nvPr>
        </p:nvGraphicFramePr>
        <p:xfrm>
          <a:off x="1573325" y="3331959"/>
          <a:ext cx="21237350" cy="7733800"/>
        </p:xfrm>
        <a:graphic>
          <a:graphicData uri="http://schemas.openxmlformats.org/drawingml/2006/table">
            <a:tbl>
              <a:tblPr>
                <a:noFill/>
                <a:tableStyleId>{1418B81B-E733-4C98-A115-E3B8A1D51AB2}</a:tableStyleId>
              </a:tblPr>
              <a:tblGrid>
                <a:gridCol w="4873425">
                  <a:extLst>
                    <a:ext uri="{9D8B030D-6E8A-4147-A177-3AD203B41FA5}">
                      <a16:colId xmlns:a16="http://schemas.microsoft.com/office/drawing/2014/main" val="20000"/>
                    </a:ext>
                  </a:extLst>
                </a:gridCol>
                <a:gridCol w="5541275">
                  <a:extLst>
                    <a:ext uri="{9D8B030D-6E8A-4147-A177-3AD203B41FA5}">
                      <a16:colId xmlns:a16="http://schemas.microsoft.com/office/drawing/2014/main" val="20001"/>
                    </a:ext>
                  </a:extLst>
                </a:gridCol>
                <a:gridCol w="10822650">
                  <a:extLst>
                    <a:ext uri="{9D8B030D-6E8A-4147-A177-3AD203B41FA5}">
                      <a16:colId xmlns:a16="http://schemas.microsoft.com/office/drawing/2014/main" val="20002"/>
                    </a:ext>
                  </a:extLst>
                </a:gridCol>
              </a:tblGrid>
              <a:tr h="3009400">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TYPE DE NORME</a:t>
                      </a:r>
                      <a:endParaRPr sz="2000" b="1" u="none" strike="noStrike" cap="none" dirty="0">
                        <a:solidFill>
                          <a:srgbClr val="FFFFFF"/>
                        </a:solidFill>
                        <a:latin typeface="Gill Sans MT" panose="020B0502020104020203" pitchFamily="34" charset="77"/>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QUE VOULEZ-VOUS SAVOIR ?</a:t>
                      </a:r>
                      <a:endParaRPr sz="2000" b="1" u="none" strike="noStrike" cap="none" dirty="0">
                        <a:solidFill>
                          <a:srgbClr val="FFFFFF"/>
                        </a:solidFill>
                        <a:latin typeface="Gill Sans MT" panose="020B0502020104020203" pitchFamily="34" charset="77"/>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Arial"/>
                        <a:buNone/>
                      </a:pPr>
                      <a:r>
                        <a:rPr lang="fr-FR" sz="4000" b="1" i="0" u="none" strike="noStrike" cap="none" dirty="0">
                          <a:solidFill>
                            <a:srgbClr val="FFFFFF"/>
                          </a:solidFill>
                          <a:latin typeface="Gill Sans MT" panose="020B0502020104020203" pitchFamily="34" charset="77"/>
                          <a:ea typeface="Gill Sans"/>
                          <a:cs typeface="Gill Sans"/>
                          <a:sym typeface="Gill Sans"/>
                        </a:rPr>
                        <a:t>INDICATEUR DE L'ÉCHANTILLON (CHANGEMENT DANS LE % DE RÉPONDANTS D'ACCORD ENTRE LE DÉBUT ET LA FIN DE L'ENQUÊTE)</a:t>
                      </a:r>
                      <a:endParaRPr lang="fr-FR" sz="4000" b="1" u="none" strike="noStrike" cap="none" dirty="0">
                        <a:solidFill>
                          <a:srgbClr val="FFFFFF"/>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697800">
                <a:tc>
                  <a:txBody>
                    <a:bodyPr/>
                    <a:lstStyle/>
                    <a:p>
                      <a:pPr marL="28575" marR="0" lvl="0" indent="0" algn="l" rtl="0">
                        <a:lnSpc>
                          <a:spcPct val="100000"/>
                        </a:lnSpc>
                        <a:spcBef>
                          <a:spcPts val="0"/>
                        </a:spcBef>
                        <a:spcAft>
                          <a:spcPts val="0"/>
                        </a:spcAft>
                        <a:buClr>
                          <a:srgbClr val="2E2C22"/>
                        </a:buClr>
                        <a:buSzPts val="3600"/>
                        <a:buFont typeface="Arial"/>
                        <a:buNone/>
                      </a:pPr>
                      <a:r>
                        <a:rPr lang="en-US" sz="4000" b="0" i="0" u="none" strike="noStrike" cap="none" dirty="0">
                          <a:solidFill>
                            <a:srgbClr val="2E2C22"/>
                          </a:solidFill>
                          <a:latin typeface="Gill Sans MT" panose="020B0502020104020203" pitchFamily="34" charset="77"/>
                          <a:ea typeface="Gill Sans"/>
                          <a:cs typeface="Gill Sans"/>
                          <a:sym typeface="Gill Sans"/>
                        </a:rPr>
                        <a:t>Norme injonctive</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28575"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Ce que les gens perçoivent comme un comportement approprié dans leur communauté/groupe de référence.</a:t>
                      </a:r>
                      <a:endParaRPr lang="en-US"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28575" marR="0" lvl="1" indent="0" algn="l" rtl="0">
                        <a:lnSpc>
                          <a:spcPct val="100000"/>
                        </a:lnSpc>
                        <a:spcBef>
                          <a:spcPts val="0"/>
                        </a:spcBef>
                        <a:spcAft>
                          <a:spcPts val="0"/>
                        </a:spcAft>
                        <a:buClr>
                          <a:srgbClr val="2E2C22"/>
                        </a:buClr>
                        <a:buSzPts val="14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L’excision est appropriée pour les familles de ma communauté.</a:t>
                      </a:r>
                      <a:r>
                        <a:rPr lang="en-US" sz="4000" b="0" i="0" u="none" strike="noStrike" cap="none" dirty="0">
                          <a:solidFill>
                            <a:srgbClr val="2E2C22"/>
                          </a:solidFill>
                          <a:latin typeface="Gill Sans MT" panose="020B0502020104020203" pitchFamily="34" charset="77"/>
                          <a:ea typeface="Gill Sans"/>
                          <a:cs typeface="Gill Sans"/>
                          <a:sym typeface="Gill Sans"/>
                        </a:rPr>
                        <a:t>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28575" marR="0" lvl="1"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Le commerce sur les marchés, la coiffure et la vente d'aliments sont des activités qui conviennent aux femmes ; la conduite automobile et le métier de maçon ne conviennent pas.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58"/>
          <p:cNvSpPr txBox="1">
            <a:spLocks noGrp="1"/>
          </p:cNvSpPr>
          <p:nvPr>
            <p:ph type="body" idx="1"/>
          </p:nvPr>
        </p:nvSpPr>
        <p:spPr>
          <a:xfrm>
            <a:off x="1573325" y="1241332"/>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Mesure des normes injonctives</a:t>
            </a:r>
            <a:endParaRPr sz="8000" dirty="0">
              <a:latin typeface="Gill Sans MT" panose="020B0502020104020203" pitchFamily="34" charset="77"/>
            </a:endParaRPr>
          </a:p>
        </p:txBody>
      </p:sp>
      <p:graphicFrame>
        <p:nvGraphicFramePr>
          <p:cNvPr id="856" name="Google Shape;856;p58"/>
          <p:cNvGraphicFramePr/>
          <p:nvPr>
            <p:extLst>
              <p:ext uri="{D42A27DB-BD31-4B8C-83A1-F6EECF244321}">
                <p14:modId xmlns:p14="http://schemas.microsoft.com/office/powerpoint/2010/main" val="2809021754"/>
              </p:ext>
            </p:extLst>
          </p:nvPr>
        </p:nvGraphicFramePr>
        <p:xfrm>
          <a:off x="1573325" y="3331959"/>
          <a:ext cx="21237350" cy="7733800"/>
        </p:xfrm>
        <a:graphic>
          <a:graphicData uri="http://schemas.openxmlformats.org/drawingml/2006/table">
            <a:tbl>
              <a:tblPr>
                <a:noFill/>
                <a:tableStyleId>{1418B81B-E733-4C98-A115-E3B8A1D51AB2}</a:tableStyleId>
              </a:tblPr>
              <a:tblGrid>
                <a:gridCol w="4873425">
                  <a:extLst>
                    <a:ext uri="{9D8B030D-6E8A-4147-A177-3AD203B41FA5}">
                      <a16:colId xmlns:a16="http://schemas.microsoft.com/office/drawing/2014/main" val="20000"/>
                    </a:ext>
                  </a:extLst>
                </a:gridCol>
                <a:gridCol w="5541275">
                  <a:extLst>
                    <a:ext uri="{9D8B030D-6E8A-4147-A177-3AD203B41FA5}">
                      <a16:colId xmlns:a16="http://schemas.microsoft.com/office/drawing/2014/main" val="20001"/>
                    </a:ext>
                  </a:extLst>
                </a:gridCol>
                <a:gridCol w="10822650">
                  <a:extLst>
                    <a:ext uri="{9D8B030D-6E8A-4147-A177-3AD203B41FA5}">
                      <a16:colId xmlns:a16="http://schemas.microsoft.com/office/drawing/2014/main" val="20002"/>
                    </a:ext>
                  </a:extLst>
                </a:gridCol>
              </a:tblGrid>
              <a:tr h="3009400">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TYPE DE NORME</a:t>
                      </a:r>
                      <a:endParaRPr sz="2000" b="1" u="none" strike="noStrike" cap="none" dirty="0">
                        <a:solidFill>
                          <a:srgbClr val="FFFFFF"/>
                        </a:solidFill>
                        <a:latin typeface="Gill Sans MT" panose="020B0502020104020203" pitchFamily="34" charset="77"/>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QUE VOULEZ-VOUS SAVOIR ?</a:t>
                      </a:r>
                      <a:endParaRPr sz="2000" b="1" u="none" strike="noStrike" cap="none" dirty="0">
                        <a:solidFill>
                          <a:srgbClr val="FFFFFF"/>
                        </a:solidFill>
                        <a:latin typeface="Gill Sans MT" panose="020B0502020104020203" pitchFamily="34" charset="77"/>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Arial"/>
                        <a:buNone/>
                      </a:pPr>
                      <a:r>
                        <a:rPr lang="fr-FR" sz="4000" b="1" i="0" u="none" strike="noStrike" cap="none" dirty="0">
                          <a:solidFill>
                            <a:srgbClr val="FFFFFF"/>
                          </a:solidFill>
                          <a:latin typeface="Gill Sans MT" panose="020B0502020104020203" pitchFamily="34" charset="77"/>
                          <a:ea typeface="Gill Sans"/>
                          <a:cs typeface="Gill Sans"/>
                          <a:sym typeface="Gill Sans"/>
                        </a:rPr>
                        <a:t>INDICATEUR DE L'ÉCHANTILLON (CHANGEMENT DANS LE % DE RÉPONDANTS D'ACCORD ENTRE LE DÉBUT ET LA FIN DE L'ENQUÊTE)</a:t>
                      </a:r>
                      <a:endParaRPr lang="fr-FR" sz="4000" b="1" u="none" strike="noStrike" cap="none" dirty="0">
                        <a:solidFill>
                          <a:srgbClr val="FFFFFF"/>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697800">
                <a:tc>
                  <a:txBody>
                    <a:bodyPr/>
                    <a:lstStyle/>
                    <a:p>
                      <a:pPr marL="28575" marR="0" lvl="0" indent="0" algn="l" rtl="0">
                        <a:lnSpc>
                          <a:spcPct val="100000"/>
                        </a:lnSpc>
                        <a:spcBef>
                          <a:spcPts val="0"/>
                        </a:spcBef>
                        <a:spcAft>
                          <a:spcPts val="0"/>
                        </a:spcAft>
                        <a:buClr>
                          <a:srgbClr val="2E2C22"/>
                        </a:buClr>
                        <a:buSzPts val="3600"/>
                        <a:buFont typeface="Arial"/>
                        <a:buNone/>
                      </a:pPr>
                      <a:r>
                        <a:rPr lang="en-US" sz="4000" b="0" i="0" u="none" strike="noStrike" cap="none" dirty="0">
                          <a:solidFill>
                            <a:srgbClr val="2E2C22"/>
                          </a:solidFill>
                          <a:latin typeface="Gill Sans MT" panose="020B0502020104020203" pitchFamily="34" charset="77"/>
                          <a:ea typeface="Gill Sans"/>
                          <a:cs typeface="Gill Sans"/>
                          <a:sym typeface="Gill Sans"/>
                        </a:rPr>
                        <a:t>Norme injonctive</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28575"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Ce que les gens perçoivent comme un comportement approprié dans leur communauté/groupe de référence.</a:t>
                      </a:r>
                      <a:endParaRPr lang="en-US"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28575" marR="0" lvl="1" indent="0" algn="l" rtl="0">
                        <a:lnSpc>
                          <a:spcPct val="100000"/>
                        </a:lnSpc>
                        <a:spcBef>
                          <a:spcPts val="0"/>
                        </a:spcBef>
                        <a:spcAft>
                          <a:spcPts val="0"/>
                        </a:spcAft>
                        <a:buClr>
                          <a:srgbClr val="2E2C22"/>
                        </a:buClr>
                        <a:buSzPts val="14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Il est approprié pour les familles de ma communauté de pratiquer l'excision.</a:t>
                      </a:r>
                    </a:p>
                    <a:p>
                      <a:pPr marL="28575" marR="0" lvl="1" indent="0" algn="l" rtl="0">
                        <a:lnSpc>
                          <a:spcPct val="100000"/>
                        </a:lnSpc>
                        <a:spcBef>
                          <a:spcPts val="0"/>
                        </a:spcBef>
                        <a:spcAft>
                          <a:spcPts val="0"/>
                        </a:spcAft>
                        <a:buClr>
                          <a:srgbClr val="2E2C22"/>
                        </a:buClr>
                        <a:buSzPts val="14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 </a:t>
                      </a:r>
                    </a:p>
                    <a:p>
                      <a:pPr marL="28575" marR="0" lvl="1" indent="0" algn="l" rtl="0">
                        <a:lnSpc>
                          <a:spcPct val="100000"/>
                        </a:lnSpc>
                        <a:spcBef>
                          <a:spcPts val="0"/>
                        </a:spcBef>
                        <a:spcAft>
                          <a:spcPts val="0"/>
                        </a:spcAft>
                        <a:buClr>
                          <a:srgbClr val="2E2C22"/>
                        </a:buClr>
                        <a:buSzPts val="14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Le commerce sur les marchés, la coiffure et la vente d'aliments sont des activités qui conviennent aux femmes ; conduire ou être maçon ne conviennent pas.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0397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rgbClr val="EDEDEE"/>
        </a:solidFill>
        <a:effectLst/>
      </p:bgPr>
    </p:bg>
    <p:spTree>
      <p:nvGrpSpPr>
        <p:cNvPr id="1" name="Shape 874"/>
        <p:cNvGrpSpPr/>
        <p:nvPr/>
      </p:nvGrpSpPr>
      <p:grpSpPr>
        <a:xfrm>
          <a:off x="0" y="0"/>
          <a:ext cx="0" cy="0"/>
          <a:chOff x="0" y="0"/>
          <a:chExt cx="0" cy="0"/>
        </a:xfrm>
      </p:grpSpPr>
      <p:sp>
        <p:nvSpPr>
          <p:cNvPr id="875" name="Google Shape;875;p485"/>
          <p:cNvSpPr/>
          <p:nvPr/>
        </p:nvSpPr>
        <p:spPr>
          <a:xfrm>
            <a:off x="0" y="-1727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None/>
            </a:pPr>
            <a:endParaRPr sz="2300" b="0" i="0" u="none" strike="noStrike" cap="none" dirty="0">
              <a:solidFill>
                <a:srgbClr val="A6A7AC"/>
              </a:solidFill>
              <a:latin typeface="Gill Sans MT" panose="020B0502020104020203" pitchFamily="34" charset="77"/>
              <a:ea typeface="PT Sans"/>
              <a:cs typeface="PT Sans"/>
              <a:sym typeface="PT Sans"/>
            </a:endParaRPr>
          </a:p>
        </p:txBody>
      </p:sp>
      <p:graphicFrame>
        <p:nvGraphicFramePr>
          <p:cNvPr id="876" name="Google Shape;876;p485"/>
          <p:cNvGraphicFramePr/>
          <p:nvPr>
            <p:extLst>
              <p:ext uri="{D42A27DB-BD31-4B8C-83A1-F6EECF244321}">
                <p14:modId xmlns:p14="http://schemas.microsoft.com/office/powerpoint/2010/main" val="4145861059"/>
              </p:ext>
            </p:extLst>
          </p:nvPr>
        </p:nvGraphicFramePr>
        <p:xfrm>
          <a:off x="116732" y="725116"/>
          <a:ext cx="24267268" cy="12721625"/>
        </p:xfrm>
        <a:graphic>
          <a:graphicData uri="http://schemas.openxmlformats.org/drawingml/2006/table">
            <a:tbl>
              <a:tblPr>
                <a:noFill/>
                <a:tableStyleId>{2E31BC37-9876-41B5-BC81-B111BACC82C9}</a:tableStyleId>
              </a:tblPr>
              <a:tblGrid>
                <a:gridCol w="2900469">
                  <a:extLst>
                    <a:ext uri="{9D8B030D-6E8A-4147-A177-3AD203B41FA5}">
                      <a16:colId xmlns:a16="http://schemas.microsoft.com/office/drawing/2014/main" val="20000"/>
                    </a:ext>
                  </a:extLst>
                </a:gridCol>
                <a:gridCol w="4241668">
                  <a:extLst>
                    <a:ext uri="{9D8B030D-6E8A-4147-A177-3AD203B41FA5}">
                      <a16:colId xmlns:a16="http://schemas.microsoft.com/office/drawing/2014/main" val="20001"/>
                    </a:ext>
                  </a:extLst>
                </a:gridCol>
                <a:gridCol w="17125131">
                  <a:extLst>
                    <a:ext uri="{9D8B030D-6E8A-4147-A177-3AD203B41FA5}">
                      <a16:colId xmlns:a16="http://schemas.microsoft.com/office/drawing/2014/main" val="20002"/>
                    </a:ext>
                  </a:extLst>
                </a:gridCol>
              </a:tblGrid>
              <a:tr h="5940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1</a:t>
                      </a:r>
                      <a:endParaRPr sz="2000" b="0" i="0" u="none" strike="noStrike" cap="none" dirty="0">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Mesure originale</a:t>
                      </a:r>
                      <a:endParaRPr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fr-FR" sz="3200" u="none" strike="noStrike" cap="none" dirty="0">
                          <a:solidFill>
                            <a:srgbClr val="2E2C22"/>
                          </a:solidFill>
                        </a:rPr>
                        <a:t>Pensez-vous que la plupart des femmes enceintes mangent en dernier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0"/>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Votre mesure révisée</a:t>
                      </a:r>
                      <a:endParaRPr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1"/>
                  </a:ext>
                </a:extLst>
              </a:tr>
              <a:tr h="1313050">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2</a:t>
                      </a:r>
                      <a:endParaRPr sz="2000" b="0" i="0" u="none" strike="noStrike" cap="none" dirty="0">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Mesure originale</a:t>
                      </a:r>
                      <a:endParaRPr lang="en-US"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fr-FR" sz="3200" u="none" strike="noStrike" cap="none" dirty="0">
                          <a:solidFill>
                            <a:srgbClr val="2E2C22"/>
                          </a:solidFill>
                        </a:rPr>
                        <a:t>Selon vous, combien de vos amis et de vos chefs religieux donnent des œufs à leurs enfants tous les jours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2"/>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Votre mesure révisée</a:t>
                      </a:r>
                      <a:endParaRPr lang="en-US"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3"/>
                  </a:ext>
                </a:extLst>
              </a:tr>
              <a:tr h="8768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3</a:t>
                      </a:r>
                      <a:endParaRPr sz="2000" b="0" i="0" u="none" strike="noStrike" cap="none" dirty="0">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Mesure originale</a:t>
                      </a:r>
                      <a:endParaRPr lang="en-US"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r>
                        <a:rPr lang="fr-FR" sz="3200" b="0" i="0" u="none" strike="noStrike" cap="none" dirty="0">
                          <a:solidFill>
                            <a:schemeClr val="lt1"/>
                          </a:solidFill>
                          <a:latin typeface="Gill Sans MT"/>
                          <a:sym typeface="Arial"/>
                        </a:rPr>
                        <a:t>Parmi les filles que vous admirez, pensez-vous que la plupart portent des masques ?</a:t>
                      </a:r>
                      <a:br>
                        <a:rPr lang="en-US" sz="3200" dirty="0"/>
                      </a:b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4"/>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Votre mesure révisée</a:t>
                      </a:r>
                      <a:endParaRPr lang="en-US"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5"/>
                  </a:ext>
                </a:extLst>
              </a:tr>
              <a:tr h="8768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4</a:t>
                      </a:r>
                      <a:endParaRPr sz="2000" b="0" i="0" u="none" strike="noStrike" cap="none" dirty="0">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Mesure originale</a:t>
                      </a:r>
                      <a:endParaRPr lang="en-US"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fr-FR" sz="3200" u="none" strike="noStrike" cap="none" dirty="0">
                          <a:solidFill>
                            <a:srgbClr val="2E2C22"/>
                          </a:solidFill>
                        </a:rPr>
                        <a:t>Les membres de votre communauté approuvent-ils l'allaitement maternel jusqu'à ce que l'enfant ait 2 ans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6"/>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Votre mesure révisée</a:t>
                      </a:r>
                      <a:endParaRPr lang="en-US"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7"/>
                  </a:ext>
                </a:extLst>
              </a:tr>
              <a:tr h="8768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5</a:t>
                      </a:r>
                      <a:endParaRPr sz="2000" b="0" i="0" u="none" strike="noStrike" cap="none" dirty="0">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Mesure originale</a:t>
                      </a:r>
                      <a:endParaRPr lang="en-US"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fr-FR" sz="3200" u="none" strike="noStrike" cap="none" dirty="0">
                          <a:solidFill>
                            <a:srgbClr val="2E2C22"/>
                          </a:solidFill>
                        </a:rPr>
                        <a:t>Les membres de ma famille désapprouveraient si je mangeais avant mon mari ou si je conservais des graines de semences</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8"/>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Votre mesure révisée</a:t>
                      </a:r>
                      <a:endParaRPr lang="en-US"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9"/>
                  </a:ext>
                </a:extLst>
              </a:tr>
              <a:tr h="1313050">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6</a:t>
                      </a:r>
                      <a:endParaRPr sz="2000" b="0" i="0" u="none" strike="noStrike" cap="none" dirty="0">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Mesure originale</a:t>
                      </a:r>
                      <a:endParaRPr lang="en-US"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fr-FR" sz="3200" u="none" strike="noStrike" cap="none" dirty="0">
                          <a:solidFill>
                            <a:srgbClr val="2E2C22"/>
                          </a:solidFill>
                        </a:rPr>
                        <a:t>Une femme ne doit pas discuter avec son mari, même si elle ne partage pas son point de vue.</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10"/>
                  </a:ext>
                </a:extLst>
              </a:tr>
              <a:tr h="4064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Votre mesure révisée</a:t>
                      </a:r>
                      <a:endParaRPr lang="en-US"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11"/>
                  </a:ext>
                </a:extLst>
              </a:tr>
            </a:tbl>
          </a:graphicData>
        </a:graphic>
      </p:graphicFrame>
      <p:sp>
        <p:nvSpPr>
          <p:cNvPr id="877" name="Google Shape;877;p485"/>
          <p:cNvSpPr txBox="1"/>
          <p:nvPr/>
        </p:nvSpPr>
        <p:spPr>
          <a:xfrm>
            <a:off x="661482" y="0"/>
            <a:ext cx="2005843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i="0" u="none" strike="noStrike" cap="none" dirty="0">
                <a:solidFill>
                  <a:srgbClr val="CBB303"/>
                </a:solidFill>
                <a:latin typeface="Gill Sans MT" panose="020B0502020104020203" pitchFamily="34" charset="77"/>
                <a:ea typeface="Gill Sans"/>
                <a:cs typeface="Gill Sans"/>
                <a:sym typeface="Gill Sans"/>
              </a:rPr>
              <a:t>Corriger le formulaire de prise de notes de mon groupe de discussion de mesure </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3EEC7"/>
        </a:solidFill>
        <a:effectLst/>
      </p:bgPr>
    </p:bg>
    <p:spTree>
      <p:nvGrpSpPr>
        <p:cNvPr id="1" name="Shape 881"/>
        <p:cNvGrpSpPr/>
        <p:nvPr/>
      </p:nvGrpSpPr>
      <p:grpSpPr>
        <a:xfrm>
          <a:off x="0" y="0"/>
          <a:ext cx="0" cy="0"/>
          <a:chOff x="0" y="0"/>
          <a:chExt cx="0" cy="0"/>
        </a:xfrm>
      </p:grpSpPr>
      <p:sp>
        <p:nvSpPr>
          <p:cNvPr id="883" name="Google Shape;883;p59"/>
          <p:cNvSpPr txBox="1">
            <a:spLocks noGrp="1"/>
          </p:cNvSpPr>
          <p:nvPr>
            <p:ph type="title"/>
          </p:nvPr>
        </p:nvSpPr>
        <p:spPr>
          <a:xfrm>
            <a:off x="8357734" y="1379662"/>
            <a:ext cx="11610596" cy="140839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00"/>
              </a:buClr>
              <a:buSzPts val="8800"/>
              <a:buFont typeface="Gill Sans"/>
              <a:buNone/>
            </a:pPr>
            <a:r>
              <a:rPr lang="en-US" b="1" dirty="0">
                <a:latin typeface="Gill Sans MT" panose="020B0502020104020203" pitchFamily="34" charset="77"/>
              </a:rPr>
              <a:t>Rectifier ma mesure </a:t>
            </a:r>
            <a:endParaRPr b="1" dirty="0">
              <a:latin typeface="Gill Sans MT" panose="020B0502020104020203" pitchFamily="34" charset="77"/>
            </a:endParaRPr>
          </a:p>
        </p:txBody>
      </p:sp>
      <p:sp>
        <p:nvSpPr>
          <p:cNvPr id="884" name="Google Shape;884;p59"/>
          <p:cNvSpPr txBox="1">
            <a:spLocks noGrp="1"/>
          </p:cNvSpPr>
          <p:nvPr>
            <p:ph type="body" idx="1"/>
          </p:nvPr>
        </p:nvSpPr>
        <p:spPr>
          <a:xfrm>
            <a:off x="8138231" y="2389455"/>
            <a:ext cx="15743056" cy="6919912"/>
          </a:xfrm>
          <a:prstGeom prst="rect">
            <a:avLst/>
          </a:prstGeom>
          <a:noFill/>
          <a:ln>
            <a:noFill/>
          </a:ln>
        </p:spPr>
        <p:txBody>
          <a:bodyPr spcFirstLastPara="1" wrap="square" lIns="91425" tIns="45700" rIns="91425" bIns="45700" anchor="t" anchorCtr="0">
            <a:noAutofit/>
          </a:bodyPr>
          <a:lstStyle/>
          <a:p>
            <a:pPr marL="0" lvl="0" indent="0" algn="l">
              <a:lnSpc>
                <a:spcPct val="100000"/>
              </a:lnSpc>
              <a:buClr>
                <a:srgbClr val="000000"/>
              </a:buClr>
            </a:pPr>
            <a:r>
              <a:rPr lang="fr-FR" sz="4800" dirty="0"/>
              <a:t>Comment pouvons-nous améliorer ces mesures normatives ?</a:t>
            </a:r>
          </a:p>
          <a:p>
            <a:pPr marL="1328738" lvl="0" indent="-798513" algn="l">
              <a:lnSpc>
                <a:spcPct val="100000"/>
              </a:lnSpc>
              <a:spcBef>
                <a:spcPts val="2400"/>
              </a:spcBef>
              <a:buClr>
                <a:srgbClr val="000000"/>
              </a:buClr>
              <a:buFont typeface="Gill Sans"/>
              <a:buAutoNum type="arabicPeriod"/>
            </a:pPr>
            <a:r>
              <a:rPr lang="fr-FR" sz="4000" dirty="0"/>
              <a:t>Pensez-vous que la plupart des femmes enceintes mangent en dernier ?</a:t>
            </a:r>
          </a:p>
          <a:p>
            <a:pPr marL="1328738" lvl="0" indent="-798513" algn="l">
              <a:lnSpc>
                <a:spcPct val="100000"/>
              </a:lnSpc>
              <a:spcBef>
                <a:spcPts val="2400"/>
              </a:spcBef>
              <a:buClr>
                <a:srgbClr val="000000"/>
              </a:buClr>
              <a:buFont typeface="Gill Sans"/>
              <a:buAutoNum type="arabicPeriod"/>
            </a:pPr>
            <a:r>
              <a:rPr lang="fr-FR" sz="4000" dirty="0"/>
              <a:t>Parmi vos amis et vos chefs religieux, combien diriez-vous qu'ils donnent des œufs à leurs enfants tous les jours ?</a:t>
            </a:r>
          </a:p>
          <a:p>
            <a:pPr marL="1328738" lvl="0" indent="-798513" algn="l">
              <a:lnSpc>
                <a:spcPct val="100000"/>
              </a:lnSpc>
              <a:spcBef>
                <a:spcPts val="2400"/>
              </a:spcBef>
              <a:buClr>
                <a:srgbClr val="000000"/>
              </a:buClr>
              <a:buFont typeface="Gill Sans"/>
              <a:buAutoNum type="arabicPeriod"/>
            </a:pPr>
            <a:r>
              <a:rPr lang="fr-FR" sz="4000" dirty="0"/>
              <a:t>Parmi les filles que vous admirez, pensez-vous que la plupart portent des masques ?</a:t>
            </a:r>
          </a:p>
          <a:p>
            <a:pPr marL="1328738" lvl="0" indent="-798513" algn="l">
              <a:lnSpc>
                <a:spcPct val="100000"/>
              </a:lnSpc>
              <a:spcBef>
                <a:spcPts val="2400"/>
              </a:spcBef>
              <a:buClr>
                <a:srgbClr val="000000"/>
              </a:buClr>
              <a:buFont typeface="Gill Sans"/>
              <a:buAutoNum type="arabicPeriod"/>
            </a:pPr>
            <a:r>
              <a:rPr lang="fr-FR" sz="4000" dirty="0"/>
              <a:t>Les membres de votre communauté approuvent-ils l'allaitement maternel jusqu'à ce que l'enfant ait 2 ans ?</a:t>
            </a:r>
          </a:p>
          <a:p>
            <a:pPr marL="1328738" lvl="0" indent="-798513" algn="l">
              <a:lnSpc>
                <a:spcPct val="100000"/>
              </a:lnSpc>
              <a:spcBef>
                <a:spcPts val="2400"/>
              </a:spcBef>
              <a:buClr>
                <a:srgbClr val="000000"/>
              </a:buClr>
              <a:buFont typeface="Gill Sans"/>
              <a:buAutoNum type="arabicPeriod"/>
            </a:pPr>
            <a:r>
              <a:rPr lang="fr-FR" sz="4000" dirty="0"/>
              <a:t>Les membres de ma famille désapprouveraient si je mangeais avant mon mari ou si je conservais des graines de semence.</a:t>
            </a:r>
          </a:p>
          <a:p>
            <a:pPr marL="1328738" lvl="0" indent="-798513" algn="l">
              <a:lnSpc>
                <a:spcPct val="100000"/>
              </a:lnSpc>
              <a:spcBef>
                <a:spcPts val="2400"/>
              </a:spcBef>
              <a:buClr>
                <a:srgbClr val="000000"/>
              </a:buClr>
              <a:buFont typeface="Gill Sans"/>
              <a:buAutoNum type="arabicPeriod"/>
            </a:pPr>
            <a:r>
              <a:rPr lang="fr-FR" sz="4000" dirty="0"/>
              <a:t>Une femme ne doit pas discuter avec son mari, même si elle ne partage pas son point de vue.</a:t>
            </a:r>
            <a:endParaRPr lang="fr-FR" dirty="0"/>
          </a:p>
        </p:txBody>
      </p:sp>
      <p:sp>
        <p:nvSpPr>
          <p:cNvPr id="885" name="Google Shape;885;p59"/>
          <p:cNvSpPr txBox="1">
            <a:spLocks noGrp="1"/>
          </p:cNvSpPr>
          <p:nvPr>
            <p:ph type="body" idx="3"/>
          </p:nvPr>
        </p:nvSpPr>
        <p:spPr>
          <a:xfrm>
            <a:off x="9563787" y="353337"/>
            <a:ext cx="9198490" cy="5778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3600"/>
              <a:buFont typeface="Gill Sans"/>
              <a:buNone/>
            </a:pPr>
            <a:r>
              <a:rPr lang="en-US" dirty="0">
                <a:latin typeface="Gill Sans MT" panose="020B0502020104020203" pitchFamily="34" charset="77"/>
              </a:rPr>
              <a:t>ACTIVITÉ EN PLÉNIÈRE</a:t>
            </a:r>
            <a:endParaRPr dirty="0">
              <a:latin typeface="Gill Sans MT" panose="020B0502020104020203" pitchFamily="34" charset="77"/>
            </a:endParaRPr>
          </a:p>
        </p:txBody>
      </p:sp>
      <p:sp>
        <p:nvSpPr>
          <p:cNvPr id="889" name="Google Shape;889;p59"/>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Yagazie Emezi/Getty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pic>
        <p:nvPicPr>
          <p:cNvPr id="5" name="Picture Placeholder 4" descr="A person sitting at a table&#10;&#10;Description automatically generated">
            <a:extLst>
              <a:ext uri="{FF2B5EF4-FFF2-40B4-BE49-F238E27FC236}">
                <a16:creationId xmlns:a16="http://schemas.microsoft.com/office/drawing/2014/main" id="{2BA2C620-3100-024E-86BC-F1E86A8B33C4}"/>
              </a:ext>
            </a:extLst>
          </p:cNvPr>
          <p:cNvPicPr>
            <a:picLocks noGrp="1" noChangeAspect="1"/>
          </p:cNvPicPr>
          <p:nvPr>
            <p:ph type="pic" idx="2"/>
          </p:nvPr>
        </p:nvPicPr>
        <p:blipFill>
          <a:blip r:embed="rId3"/>
          <a:srcRect l="15309" r="15309"/>
          <a:stretch>
            <a:fillRect/>
          </a:stretch>
        </p:blipFill>
        <p:spPr/>
      </p:pic>
      <p:grpSp>
        <p:nvGrpSpPr>
          <p:cNvPr id="886" name="Google Shape;886;p59"/>
          <p:cNvGrpSpPr/>
          <p:nvPr/>
        </p:nvGrpSpPr>
        <p:grpSpPr>
          <a:xfrm>
            <a:off x="1368325" y="1090737"/>
            <a:ext cx="3532094" cy="3532094"/>
            <a:chOff x="1368325" y="1090737"/>
            <a:chExt cx="3532094" cy="3532094"/>
          </a:xfrm>
        </p:grpSpPr>
        <p:sp>
          <p:nvSpPr>
            <p:cNvPr id="887" name="Google Shape;887;p59"/>
            <p:cNvSpPr/>
            <p:nvPr/>
          </p:nvSpPr>
          <p:spPr>
            <a:xfrm>
              <a:off x="1368325" y="1090737"/>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dirty="0">
                <a:solidFill>
                  <a:srgbClr val="2EC3C5"/>
                </a:solidFill>
                <a:latin typeface="Gill Sans"/>
                <a:ea typeface="Gill Sans"/>
                <a:cs typeface="Gill Sans"/>
                <a:sym typeface="Gill Sans"/>
              </a:endParaRPr>
            </a:p>
          </p:txBody>
        </p:sp>
        <p:pic>
          <p:nvPicPr>
            <p:cNvPr id="888" name="Google Shape;888;p59" descr="Cheers outline"/>
            <p:cNvPicPr preferRelativeResize="0"/>
            <p:nvPr/>
          </p:nvPicPr>
          <p:blipFill rotWithShape="1">
            <a:blip r:embed="rId4">
              <a:alphaModFix/>
            </a:blip>
            <a:srcRect/>
            <a:stretch/>
          </p:blipFill>
          <p:spPr>
            <a:xfrm>
              <a:off x="1557715" y="1379662"/>
              <a:ext cx="3153314" cy="315331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4">
                                            <p:txEl>
                                              <p:pRg st="0" end="0"/>
                                            </p:txEl>
                                          </p:spTgt>
                                        </p:tgtEl>
                                        <p:attrNameLst>
                                          <p:attrName>style.visibility</p:attrName>
                                        </p:attrNameLst>
                                      </p:cBhvr>
                                      <p:to>
                                        <p:strVal val="visible"/>
                                      </p:to>
                                    </p:set>
                                    <p:animEffect transition="in" filter="fade">
                                      <p:cBhvr>
                                        <p:cTn id="7" dur="500"/>
                                        <p:tgtEl>
                                          <p:spTgt spid="8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4">
                                            <p:txEl>
                                              <p:pRg st="6" end="6"/>
                                            </p:txEl>
                                          </p:spTgt>
                                        </p:tgtEl>
                                        <p:attrNameLst>
                                          <p:attrName>style.visibility</p:attrName>
                                        </p:attrNameLst>
                                      </p:cBhvr>
                                      <p:to>
                                        <p:strVal val="visible"/>
                                      </p:to>
                                    </p:set>
                                    <p:animEffect transition="in" filter="fade">
                                      <p:cBhvr>
                                        <p:cTn id="12" dur="500"/>
                                        <p:tgtEl>
                                          <p:spTgt spid="884">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4">
                                            <p:txEl>
                                              <p:pRg st="1" end="1"/>
                                            </p:txEl>
                                          </p:spTgt>
                                        </p:tgtEl>
                                        <p:attrNameLst>
                                          <p:attrName>style.visibility</p:attrName>
                                        </p:attrNameLst>
                                      </p:cBhvr>
                                      <p:to>
                                        <p:strVal val="visible"/>
                                      </p:to>
                                    </p:set>
                                    <p:animEffect transition="in" filter="fade">
                                      <p:cBhvr>
                                        <p:cTn id="17" dur="500"/>
                                        <p:tgtEl>
                                          <p:spTgt spid="88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4">
                                            <p:txEl>
                                              <p:pRg st="2" end="2"/>
                                            </p:txEl>
                                          </p:spTgt>
                                        </p:tgtEl>
                                        <p:attrNameLst>
                                          <p:attrName>style.visibility</p:attrName>
                                        </p:attrNameLst>
                                      </p:cBhvr>
                                      <p:to>
                                        <p:strVal val="visible"/>
                                      </p:to>
                                    </p:set>
                                    <p:animEffect transition="in" filter="fade">
                                      <p:cBhvr>
                                        <p:cTn id="22" dur="500"/>
                                        <p:tgtEl>
                                          <p:spTgt spid="88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4">
                                            <p:txEl>
                                              <p:pRg st="3" end="3"/>
                                            </p:txEl>
                                          </p:spTgt>
                                        </p:tgtEl>
                                        <p:attrNameLst>
                                          <p:attrName>style.visibility</p:attrName>
                                        </p:attrNameLst>
                                      </p:cBhvr>
                                      <p:to>
                                        <p:strVal val="visible"/>
                                      </p:to>
                                    </p:set>
                                    <p:animEffect transition="in" filter="fade">
                                      <p:cBhvr>
                                        <p:cTn id="27" dur="500"/>
                                        <p:tgtEl>
                                          <p:spTgt spid="88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4">
                                            <p:txEl>
                                              <p:pRg st="4" end="4"/>
                                            </p:txEl>
                                          </p:spTgt>
                                        </p:tgtEl>
                                        <p:attrNameLst>
                                          <p:attrName>style.visibility</p:attrName>
                                        </p:attrNameLst>
                                      </p:cBhvr>
                                      <p:to>
                                        <p:strVal val="visible"/>
                                      </p:to>
                                    </p:set>
                                    <p:animEffect transition="in" filter="fade">
                                      <p:cBhvr>
                                        <p:cTn id="32" dur="500"/>
                                        <p:tgtEl>
                                          <p:spTgt spid="88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4">
                                            <p:txEl>
                                              <p:pRg st="5" end="5"/>
                                            </p:txEl>
                                          </p:spTgt>
                                        </p:tgtEl>
                                        <p:attrNameLst>
                                          <p:attrName>style.visibility</p:attrName>
                                        </p:attrNameLst>
                                      </p:cBhvr>
                                      <p:to>
                                        <p:strVal val="visible"/>
                                      </p:to>
                                    </p:set>
                                    <p:animEffect transition="in" filter="fade">
                                      <p:cBhvr>
                                        <p:cTn id="37" dur="500"/>
                                        <p:tgtEl>
                                          <p:spTgt spid="8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893"/>
        <p:cNvGrpSpPr/>
        <p:nvPr/>
      </p:nvGrpSpPr>
      <p:grpSpPr>
        <a:xfrm>
          <a:off x="0" y="0"/>
          <a:ext cx="0" cy="0"/>
          <a:chOff x="0" y="0"/>
          <a:chExt cx="0" cy="0"/>
        </a:xfrm>
      </p:grpSpPr>
      <p:pic>
        <p:nvPicPr>
          <p:cNvPr id="894" name="Google Shape;894;p60"/>
          <p:cNvPicPr preferRelativeResize="0"/>
          <p:nvPr/>
        </p:nvPicPr>
        <p:blipFill rotWithShape="1">
          <a:blip r:embed="rId3">
            <a:alphaModFix/>
          </a:blip>
          <a:srcRect l="27634" t="13166" r="14466"/>
          <a:stretch/>
        </p:blipFill>
        <p:spPr>
          <a:xfrm>
            <a:off x="1380894" y="2227264"/>
            <a:ext cx="9263064" cy="9261476"/>
          </a:xfrm>
          <a:prstGeom prst="ellipse">
            <a:avLst/>
          </a:prstGeom>
          <a:noFill/>
          <a:ln>
            <a:noFill/>
          </a:ln>
        </p:spPr>
      </p:pic>
      <p:sp>
        <p:nvSpPr>
          <p:cNvPr id="895" name="Google Shape;895;p60"/>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Jonathan Torgovnik/Getty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896" name="Google Shape;896;p60"/>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latin typeface="Gill Sans MT" panose="020B0502020104020203" pitchFamily="34" charset="77"/>
              </a:rPr>
              <a:t>Mesure des sanctions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B303">
            <a:alpha val="22745"/>
          </a:srgbClr>
        </a:solidFill>
        <a:effectLst/>
      </p:bgPr>
    </p:bg>
    <p:spTree>
      <p:nvGrpSpPr>
        <p:cNvPr id="1" name="Shape 225"/>
        <p:cNvGrpSpPr/>
        <p:nvPr/>
      </p:nvGrpSpPr>
      <p:grpSpPr>
        <a:xfrm>
          <a:off x="0" y="0"/>
          <a:ext cx="0" cy="0"/>
          <a:chOff x="0" y="0"/>
          <a:chExt cx="0" cy="0"/>
        </a:xfrm>
      </p:grpSpPr>
      <p:sp>
        <p:nvSpPr>
          <p:cNvPr id="227" name="Google Shape;227;p8"/>
          <p:cNvSpPr txBox="1">
            <a:spLocks noGrp="1"/>
          </p:cNvSpPr>
          <p:nvPr>
            <p:ph type="title"/>
          </p:nvPr>
        </p:nvSpPr>
        <p:spPr>
          <a:xfrm>
            <a:off x="9719429" y="1959434"/>
            <a:ext cx="12153245"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CB772"/>
              </a:buClr>
              <a:buSzPts val="8800"/>
              <a:buFont typeface="Gill Sans"/>
              <a:buNone/>
            </a:pPr>
            <a:r>
              <a:rPr lang="en-US" b="1" dirty="0">
                <a:solidFill>
                  <a:srgbClr val="2E2C22"/>
                </a:solidFill>
                <a:latin typeface="Gill Sans MT" panose="020B0502020104020203" pitchFamily="34" charset="77"/>
              </a:rPr>
              <a:t>Un sondage en mouvement</a:t>
            </a:r>
            <a:endParaRPr b="1" dirty="0">
              <a:solidFill>
                <a:srgbClr val="2E2C22"/>
              </a:solidFill>
              <a:latin typeface="Gill Sans MT" panose="020B0502020104020203" pitchFamily="34" charset="77"/>
            </a:endParaRPr>
          </a:p>
        </p:txBody>
      </p:sp>
      <p:sp>
        <p:nvSpPr>
          <p:cNvPr id="228" name="Google Shape;228;p8"/>
          <p:cNvSpPr txBox="1">
            <a:spLocks noGrp="1"/>
          </p:cNvSpPr>
          <p:nvPr>
            <p:ph type="body" idx="1"/>
          </p:nvPr>
        </p:nvSpPr>
        <p:spPr>
          <a:xfrm>
            <a:off x="9719430" y="4463648"/>
            <a:ext cx="10959448" cy="35299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2400"/>
              </a:spcAft>
              <a:buSzPts val="4000"/>
              <a:buNone/>
            </a:pPr>
            <a:r>
              <a:rPr lang="fr-FR" dirty="0">
                <a:solidFill>
                  <a:srgbClr val="2E2C22"/>
                </a:solidFill>
                <a:latin typeface="Gill Sans MT" panose="020B0502020104020203" pitchFamily="34" charset="77"/>
              </a:rPr>
              <a:t>Quel est votre niveau de compréhension du suivi, de l'évaluation et de l'apprentissage ?</a:t>
            </a:r>
            <a:endParaRPr dirty="0">
              <a:latin typeface="Gill Sans MT" panose="020B0502020104020203" pitchFamily="34" charset="77"/>
            </a:endParaRPr>
          </a:p>
        </p:txBody>
      </p:sp>
      <p:sp>
        <p:nvSpPr>
          <p:cNvPr id="229" name="Google Shape;229;p8"/>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dirty="0">
                <a:solidFill>
                  <a:srgbClr val="2E2C22"/>
                </a:solidFill>
                <a:latin typeface="Gill Sans MT" panose="020B0502020104020203" pitchFamily="34" charset="77"/>
              </a:rPr>
              <a:t>ACTIVITÉ EN PLÉNIÈRE</a:t>
            </a:r>
            <a:endParaRPr dirty="0">
              <a:latin typeface="Gill Sans MT" panose="020B0502020104020203" pitchFamily="34" charset="77"/>
            </a:endParaRPr>
          </a:p>
        </p:txBody>
      </p:sp>
      <p:grpSp>
        <p:nvGrpSpPr>
          <p:cNvPr id="230" name="Google Shape;230;p8"/>
          <p:cNvGrpSpPr/>
          <p:nvPr/>
        </p:nvGrpSpPr>
        <p:grpSpPr>
          <a:xfrm>
            <a:off x="1368325" y="1090737"/>
            <a:ext cx="3532094" cy="3532094"/>
            <a:chOff x="480196" y="5603617"/>
            <a:chExt cx="3532094" cy="3532094"/>
          </a:xfrm>
        </p:grpSpPr>
        <p:sp>
          <p:nvSpPr>
            <p:cNvPr id="231" name="Google Shape;231;p8"/>
            <p:cNvSpPr/>
            <p:nvPr/>
          </p:nvSpPr>
          <p:spPr>
            <a:xfrm>
              <a:off x="480196" y="5603617"/>
              <a:ext cx="3532094" cy="3532094"/>
            </a:xfrm>
            <a:prstGeom prst="ellipse">
              <a:avLst/>
            </a:prstGeom>
            <a:solidFill>
              <a:srgbClr val="009457"/>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dirty="0">
                <a:solidFill>
                  <a:srgbClr val="A6A7AC"/>
                </a:solidFill>
                <a:latin typeface="Gill Sans"/>
                <a:ea typeface="Gill Sans"/>
                <a:cs typeface="Gill Sans"/>
                <a:sym typeface="Gill Sans"/>
              </a:endParaRPr>
            </a:p>
          </p:txBody>
        </p:sp>
        <p:pic>
          <p:nvPicPr>
            <p:cNvPr id="232" name="Google Shape;232;p8"/>
            <p:cNvPicPr preferRelativeResize="0"/>
            <p:nvPr/>
          </p:nvPicPr>
          <p:blipFill rotWithShape="1">
            <a:blip r:embed="rId3">
              <a:alphaModFix/>
            </a:blip>
            <a:srcRect/>
            <a:stretch/>
          </p:blipFill>
          <p:spPr>
            <a:xfrm>
              <a:off x="959756" y="6510088"/>
              <a:ext cx="2528330" cy="2007792"/>
            </a:xfrm>
            <a:prstGeom prst="rect">
              <a:avLst/>
            </a:prstGeom>
            <a:noFill/>
            <a:ln>
              <a:noFill/>
            </a:ln>
          </p:spPr>
        </p:pic>
      </p:grpSp>
      <p:sp>
        <p:nvSpPr>
          <p:cNvPr id="233" name="Google Shape;233;p8"/>
          <p:cNvSpPr txBox="1"/>
          <p:nvPr/>
        </p:nvSpPr>
        <p:spPr>
          <a:xfrm>
            <a:off x="229282" y="13058930"/>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4F5F8"/>
                </a:solidFill>
                <a:latin typeface="Gill Sans MT" panose="020B0502020104020203" pitchFamily="34" charset="77"/>
                <a:ea typeface="Gill Sans"/>
                <a:cs typeface="Gill Sans"/>
                <a:sym typeface="Gill Sans"/>
              </a:rPr>
              <a:t>Photo credit: Nina Robinson/Getty Images/Images of Empowerment</a:t>
            </a:r>
            <a:endParaRPr dirty="0">
              <a:latin typeface="Gill Sans MT" panose="020B0502020104020203" pitchFamily="34" charset="77"/>
            </a:endParaRPr>
          </a:p>
        </p:txBody>
      </p:sp>
      <p:pic>
        <p:nvPicPr>
          <p:cNvPr id="7" name="Picture Placeholder 6" descr="A person sitting at a table&#10;&#10;Description automatically generated with medium confidence">
            <a:extLst>
              <a:ext uri="{FF2B5EF4-FFF2-40B4-BE49-F238E27FC236}">
                <a16:creationId xmlns:a16="http://schemas.microsoft.com/office/drawing/2014/main" id="{3C3133A1-AA13-4548-B3F3-5608BAC35F37}"/>
              </a:ext>
            </a:extLst>
          </p:cNvPr>
          <p:cNvPicPr>
            <a:picLocks noGrp="1" noChangeAspect="1"/>
          </p:cNvPicPr>
          <p:nvPr>
            <p:ph type="pic" idx="2"/>
          </p:nvPr>
        </p:nvPicPr>
        <p:blipFill>
          <a:blip r:embed="rId4"/>
          <a:srcRect l="108" r="108"/>
          <a:stretch>
            <a:fillRect/>
          </a:stretch>
        </p:blipFill>
        <p:spPr/>
      </p:pic>
      <p:grpSp>
        <p:nvGrpSpPr>
          <p:cNvPr id="234" name="Google Shape;234;p8"/>
          <p:cNvGrpSpPr/>
          <p:nvPr/>
        </p:nvGrpSpPr>
        <p:grpSpPr>
          <a:xfrm>
            <a:off x="1346003" y="1090737"/>
            <a:ext cx="3532094" cy="3532094"/>
            <a:chOff x="1368325" y="1090737"/>
            <a:chExt cx="3532094" cy="3532094"/>
          </a:xfrm>
        </p:grpSpPr>
        <p:sp>
          <p:nvSpPr>
            <p:cNvPr id="235" name="Google Shape;235;p8"/>
            <p:cNvSpPr/>
            <p:nvPr/>
          </p:nvSpPr>
          <p:spPr>
            <a:xfrm>
              <a:off x="1368325" y="1090737"/>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dirty="0">
                <a:solidFill>
                  <a:srgbClr val="2EC3C5"/>
                </a:solidFill>
                <a:latin typeface="Gill Sans"/>
                <a:ea typeface="Gill Sans"/>
                <a:cs typeface="Gill Sans"/>
                <a:sym typeface="Gill Sans"/>
              </a:endParaRPr>
            </a:p>
          </p:txBody>
        </p:sp>
        <p:pic>
          <p:nvPicPr>
            <p:cNvPr id="236" name="Google Shape;236;p8" descr="Cheers outline"/>
            <p:cNvPicPr preferRelativeResize="0"/>
            <p:nvPr/>
          </p:nvPicPr>
          <p:blipFill rotWithShape="1">
            <a:blip r:embed="rId5">
              <a:alphaModFix/>
            </a:blip>
            <a:srcRect/>
            <a:stretch/>
          </p:blipFill>
          <p:spPr>
            <a:xfrm>
              <a:off x="1557715" y="1379662"/>
              <a:ext cx="3153314" cy="315331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61"/>
          <p:cNvSpPr txBox="1">
            <a:spLocks noGrp="1"/>
          </p:cNvSpPr>
          <p:nvPr>
            <p:ph type="title"/>
          </p:nvPr>
        </p:nvSpPr>
        <p:spPr>
          <a:xfrm>
            <a:off x="7349281" y="3095450"/>
            <a:ext cx="15295612" cy="2176836"/>
          </a:xfrm>
          <a:prstGeom prst="rect">
            <a:avLst/>
          </a:prstGeom>
          <a:noFill/>
          <a:ln>
            <a:noFill/>
          </a:ln>
        </p:spPr>
        <p:txBody>
          <a:bodyPr spcFirstLastPara="1" wrap="square" lIns="182875" tIns="91425" rIns="182875" bIns="91425" anchor="ctr" anchorCtr="0">
            <a:normAutofit/>
          </a:bodyPr>
          <a:lstStyle/>
          <a:p>
            <a:pPr marL="0" lvl="0" indent="0" algn="l" rtl="0">
              <a:lnSpc>
                <a:spcPct val="90000"/>
              </a:lnSpc>
              <a:spcBef>
                <a:spcPts val="0"/>
              </a:spcBef>
              <a:spcAft>
                <a:spcPts val="0"/>
              </a:spcAft>
              <a:buClr>
                <a:srgbClr val="009457"/>
              </a:buClr>
              <a:buSzPts val="12000"/>
              <a:buFont typeface="Gill Sans"/>
              <a:buNone/>
            </a:pPr>
            <a:r>
              <a:rPr lang="en-US" b="1" dirty="0">
                <a:latin typeface="Gill Sans MT" panose="020B0502020104020203" pitchFamily="34" charset="77"/>
              </a:rPr>
              <a:t>Sanctions</a:t>
            </a:r>
            <a:endParaRPr b="1" dirty="0">
              <a:latin typeface="Gill Sans MT" panose="020B0502020104020203" pitchFamily="34" charset="77"/>
            </a:endParaRPr>
          </a:p>
        </p:txBody>
      </p:sp>
      <p:sp>
        <p:nvSpPr>
          <p:cNvPr id="904" name="Google Shape;904;p61"/>
          <p:cNvSpPr txBox="1">
            <a:spLocks noGrp="1"/>
          </p:cNvSpPr>
          <p:nvPr>
            <p:ph type="body" idx="1"/>
          </p:nvPr>
        </p:nvSpPr>
        <p:spPr>
          <a:xfrm>
            <a:off x="7349281" y="5521328"/>
            <a:ext cx="15295034" cy="5967412"/>
          </a:xfrm>
          <a:prstGeom prst="rect">
            <a:avLst/>
          </a:prstGeom>
          <a:noFill/>
          <a:ln>
            <a:noFill/>
          </a:ln>
        </p:spPr>
        <p:txBody>
          <a:bodyPr spcFirstLastPara="1" wrap="square" lIns="182875" tIns="91425" rIns="182875" bIns="91425" anchor="t" anchorCtr="0">
            <a:noAutofit/>
          </a:bodyPr>
          <a:lstStyle/>
          <a:p>
            <a:pPr marL="457200" lvl="0" indent="-342900" algn="l" rtl="0">
              <a:spcBef>
                <a:spcPts val="0"/>
              </a:spcBef>
              <a:spcAft>
                <a:spcPts val="0"/>
              </a:spcAft>
              <a:buSzPts val="4400"/>
              <a:buFont typeface="Arial"/>
              <a:buChar char="•"/>
            </a:pPr>
            <a:r>
              <a:rPr lang="fr-FR" dirty="0">
                <a:latin typeface="Gill Sans MT" panose="020B0502020104020203" pitchFamily="34" charset="77"/>
              </a:rPr>
              <a:t>Si vous ne vous conformez pas aux normes, vous vous exposez à des sanctions ou à des punitions négatives - ou vous prévoyez de les subir.</a:t>
            </a:r>
          </a:p>
          <a:p>
            <a:pPr marL="457200" lvl="0" indent="-342900" algn="l" rtl="0">
              <a:spcBef>
                <a:spcPts val="0"/>
              </a:spcBef>
              <a:spcAft>
                <a:spcPts val="0"/>
              </a:spcAft>
              <a:buSzPts val="4400"/>
              <a:buFont typeface="Arial"/>
              <a:buChar char="•"/>
            </a:pPr>
            <a:r>
              <a:rPr lang="fr-FR" dirty="0">
                <a:latin typeface="Gill Sans MT" panose="020B0502020104020203" pitchFamily="34" charset="77"/>
              </a:rPr>
              <a:t>Si vous vous conformez aux normes sociales, vous recevez des </a:t>
            </a:r>
            <a:r>
              <a:rPr lang="fr-FR" dirty="0"/>
              <a:t>avantages</a:t>
            </a:r>
            <a:r>
              <a:rPr lang="fr-FR" dirty="0">
                <a:latin typeface="Gill Sans MT" panose="020B0502020104020203" pitchFamily="34" charset="77"/>
              </a:rPr>
              <a:t> ou des récompenses positives - ou vous prévoyez de les subir.</a:t>
            </a:r>
            <a:endParaRPr dirty="0">
              <a:latin typeface="Gill Sans MT" panose="020B0502020104020203" pitchFamily="34" charset="77"/>
            </a:endParaRPr>
          </a:p>
        </p:txBody>
      </p:sp>
      <p:pic>
        <p:nvPicPr>
          <p:cNvPr id="905" name="Google Shape;905;p61"/>
          <p:cNvPicPr preferRelativeResize="0">
            <a:picLocks noGrp="1"/>
          </p:cNvPicPr>
          <p:nvPr>
            <p:ph type="pic" idx="2"/>
          </p:nvPr>
        </p:nvPicPr>
        <p:blipFill>
          <a:blip r:embed="rId3"/>
          <a:srcRect l="16661" r="16661"/>
          <a:stretch/>
        </p:blipFill>
        <p:spPr>
          <a:xfrm>
            <a:off x="-3058370" y="2227264"/>
            <a:ext cx="9263064" cy="9261476"/>
          </a:xfrm>
          <a:prstGeom prst="ellipse">
            <a:avLst/>
          </a:prstGeom>
          <a:solidFill>
            <a:srgbClr val="000000"/>
          </a:solidFill>
          <a:ln>
            <a:noFill/>
          </a:ln>
        </p:spPr>
      </p:pic>
      <p:sp>
        <p:nvSpPr>
          <p:cNvPr id="906" name="Google Shape;906;p61"/>
          <p:cNvSpPr txBox="1"/>
          <p:nvPr/>
        </p:nvSpPr>
        <p:spPr>
          <a:xfrm>
            <a:off x="193431" y="13144453"/>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6C6C6C"/>
                </a:solidFill>
                <a:latin typeface="Gill Sans"/>
                <a:ea typeface="Gill Sans"/>
                <a:cs typeface="Gill Sans"/>
                <a:sym typeface="Gill Sans"/>
              </a:rPr>
              <a:t>Photo credit: </a:t>
            </a:r>
            <a:r>
              <a:rPr lang="en-US" dirty="0">
                <a:solidFill>
                  <a:srgbClr val="6C6C6C"/>
                </a:solidFill>
                <a:latin typeface="Gill Sans"/>
                <a:ea typeface="Gill Sans"/>
                <a:cs typeface="Gill Sans"/>
                <a:sym typeface="Gill Sans"/>
              </a:rPr>
              <a:t>Triloks/Getty Images</a:t>
            </a:r>
            <a:endParaRPr sz="1400" b="0" i="0" u="none" strike="noStrike" cap="none" dirty="0">
              <a:solidFill>
                <a:srgbClr val="6C6C6C"/>
              </a:solidFill>
              <a:latin typeface="Gill Sans"/>
              <a:ea typeface="Gill Sans"/>
              <a:cs typeface="Gill Sans"/>
              <a:sym typeface="Gill Sans"/>
            </a:endParaRPr>
          </a:p>
        </p:txBody>
      </p:sp>
      <p:sp>
        <p:nvSpPr>
          <p:cNvPr id="907" name="Google Shape;907;p61"/>
          <p:cNvSpPr txBox="1"/>
          <p:nvPr/>
        </p:nvSpPr>
        <p:spPr>
          <a:xfrm>
            <a:off x="7349281" y="2630884"/>
            <a:ext cx="707986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MESURES DIRECTES</a:t>
            </a:r>
            <a:endParaRPr dirty="0">
              <a:solidFill>
                <a:srgbClr val="2E2C22"/>
              </a:solidFill>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2"/>
          <p:cNvSpPr txBox="1">
            <a:spLocks noGrp="1"/>
          </p:cNvSpPr>
          <p:nvPr>
            <p:ph type="body" idx="1"/>
          </p:nvPr>
        </p:nvSpPr>
        <p:spPr>
          <a:xfrm>
            <a:off x="1980506" y="1441764"/>
            <a:ext cx="18120796" cy="2224946"/>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00000"/>
              </a:lnSpc>
              <a:spcBef>
                <a:spcPts val="0"/>
              </a:spcBef>
              <a:spcAft>
                <a:spcPts val="0"/>
              </a:spcAft>
              <a:buClr>
                <a:srgbClr val="393941"/>
              </a:buClr>
              <a:buSzPts val="10000"/>
              <a:buFont typeface="Gill Sans"/>
              <a:buNone/>
            </a:pPr>
            <a:r>
              <a:rPr lang="fr-FR" dirty="0">
                <a:latin typeface="Gill Sans MT" panose="020B0502020104020203" pitchFamily="34" charset="77"/>
              </a:rPr>
              <a:t>Mesure des sanctions dans le projet Parivartan de l'ICRW (centre international de recherche sur les femmes)</a:t>
            </a:r>
            <a:endParaRPr dirty="0">
              <a:latin typeface="Gill Sans MT" panose="020B0502020104020203" pitchFamily="34" charset="77"/>
            </a:endParaRPr>
          </a:p>
        </p:txBody>
      </p:sp>
      <p:sp>
        <p:nvSpPr>
          <p:cNvPr id="913" name="Google Shape;913;p62"/>
          <p:cNvSpPr txBox="1">
            <a:spLocks noGrp="1"/>
          </p:cNvSpPr>
          <p:nvPr>
            <p:ph type="body" idx="2"/>
          </p:nvPr>
        </p:nvSpPr>
        <p:spPr>
          <a:xfrm>
            <a:off x="2007179" y="3880565"/>
            <a:ext cx="20269161" cy="752025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3600"/>
              <a:buNone/>
            </a:pPr>
            <a:r>
              <a:rPr lang="fr-FR" dirty="0">
                <a:latin typeface="Gill Sans MT" panose="020B0502020104020203" pitchFamily="34" charset="77"/>
              </a:rPr>
              <a:t>Si l'on vous donne plus de liberté pour vous déplacer dans les espaces publics et faire du sport, quelle est la probabilité que les conséquences suivantes se produisent ? Il n'y a pas de bonne ou de mauvaise réponse. </a:t>
            </a:r>
          </a:p>
          <a:p>
            <a:pPr marL="0" lvl="0" indent="0" algn="l" rtl="0">
              <a:lnSpc>
                <a:spcPct val="100000"/>
              </a:lnSpc>
              <a:spcBef>
                <a:spcPts val="1200"/>
              </a:spcBef>
              <a:spcAft>
                <a:spcPts val="0"/>
              </a:spcAft>
              <a:buSzPts val="3600"/>
              <a:buNone/>
            </a:pPr>
            <a:r>
              <a:rPr lang="fr-FR" dirty="0">
                <a:latin typeface="Gill Sans MT" panose="020B0502020104020203" pitchFamily="34" charset="77"/>
              </a:rPr>
              <a:t>Réponses :</a:t>
            </a:r>
          </a:p>
          <a:p>
            <a:pPr marL="0" lvl="0" indent="0" algn="l" rtl="0">
              <a:lnSpc>
                <a:spcPct val="100000"/>
              </a:lnSpc>
              <a:spcBef>
                <a:spcPts val="1200"/>
              </a:spcBef>
              <a:spcAft>
                <a:spcPts val="0"/>
              </a:spcAft>
              <a:buSzPts val="3600"/>
              <a:buNone/>
            </a:pPr>
            <a:r>
              <a:rPr lang="fr-FR" i="1" dirty="0">
                <a:latin typeface="Gill Sans MT" panose="020B0502020104020203" pitchFamily="34" charset="77"/>
              </a:rPr>
              <a:t>Très probable : 1, Assez probable : 2, Pas probable : 3</a:t>
            </a:r>
            <a:r>
              <a:rPr lang="fr-FR" dirty="0">
                <a:latin typeface="Gill Sans MT" panose="020B0502020104020203" pitchFamily="34" charset="77"/>
              </a:rPr>
              <a:t>.</a:t>
            </a:r>
            <a:endParaRPr dirty="0">
              <a:latin typeface="Gill Sans MT" panose="020B0502020104020203" pitchFamily="34" charset="77"/>
            </a:endParaRPr>
          </a:p>
          <a:p>
            <a:pPr marL="742950" lvl="0" indent="-742950" algn="l" rtl="0">
              <a:lnSpc>
                <a:spcPct val="100000"/>
              </a:lnSpc>
              <a:spcBef>
                <a:spcPts val="1200"/>
              </a:spcBef>
              <a:spcAft>
                <a:spcPts val="0"/>
              </a:spcAft>
              <a:buSzPts val="4400"/>
              <a:buFont typeface="Gill Sans"/>
              <a:buAutoNum type="alphaUcPeriod"/>
            </a:pPr>
            <a:r>
              <a:rPr lang="fr-FR" dirty="0">
                <a:latin typeface="Gill Sans MT" panose="020B0502020104020203" pitchFamily="34" charset="77"/>
              </a:rPr>
              <a:t>Vous serez harcelée par des garçons ou des hommes du quartier.</a:t>
            </a:r>
          </a:p>
          <a:p>
            <a:pPr marL="742950" lvl="0" indent="-742950" algn="l" rtl="0">
              <a:lnSpc>
                <a:spcPct val="100000"/>
              </a:lnSpc>
              <a:spcBef>
                <a:spcPts val="1200"/>
              </a:spcBef>
              <a:spcAft>
                <a:spcPts val="0"/>
              </a:spcAft>
              <a:buSzPts val="4400"/>
              <a:buFont typeface="Gill Sans"/>
              <a:buAutoNum type="alphaUcPeriod"/>
            </a:pPr>
            <a:r>
              <a:rPr lang="fr-FR" dirty="0">
                <a:latin typeface="Gill Sans MT" panose="020B0502020104020203" pitchFamily="34" charset="77"/>
              </a:rPr>
              <a:t>Vous pourriez faire face à plus de disputes/conflits avec vos parents.</a:t>
            </a:r>
          </a:p>
          <a:p>
            <a:pPr marL="742950" lvl="0" indent="-742950" algn="l" rtl="0">
              <a:lnSpc>
                <a:spcPct val="100000"/>
              </a:lnSpc>
              <a:spcBef>
                <a:spcPts val="1200"/>
              </a:spcBef>
              <a:spcAft>
                <a:spcPts val="0"/>
              </a:spcAft>
              <a:buSzPts val="4400"/>
              <a:buFont typeface="Gill Sans"/>
              <a:buAutoNum type="alphaUcPeriod"/>
            </a:pPr>
            <a:r>
              <a:rPr lang="fr-FR" dirty="0">
                <a:latin typeface="Gill Sans MT" panose="020B0502020104020203" pitchFamily="34" charset="77"/>
              </a:rPr>
              <a:t>Il vous sera peut-être plus difficile de vous marier.</a:t>
            </a:r>
          </a:p>
          <a:p>
            <a:pPr marL="742950" lvl="0" indent="-742950" algn="l" rtl="0">
              <a:lnSpc>
                <a:spcPct val="100000"/>
              </a:lnSpc>
              <a:spcBef>
                <a:spcPts val="1200"/>
              </a:spcBef>
              <a:spcAft>
                <a:spcPts val="0"/>
              </a:spcAft>
              <a:buSzPts val="4400"/>
              <a:buFont typeface="Gill Sans"/>
              <a:buAutoNum type="alphaUcPeriod"/>
            </a:pPr>
            <a:r>
              <a:rPr lang="fr-FR" dirty="0">
                <a:latin typeface="Gill Sans MT" panose="020B0502020104020203" pitchFamily="34" charset="77"/>
              </a:rPr>
              <a:t>Vous serez peut-être considérée comme une personne arrogante et désobéissante.</a:t>
            </a:r>
            <a:endParaRPr dirty="0">
              <a:latin typeface="Gill Sans MT" panose="020B0502020104020203" pitchFamily="34" charset="77"/>
            </a:endParaRPr>
          </a:p>
        </p:txBody>
      </p:sp>
      <p:sp>
        <p:nvSpPr>
          <p:cNvPr id="914" name="Google Shape;914;p62"/>
          <p:cNvSpPr txBox="1">
            <a:spLocks noGrp="1"/>
          </p:cNvSpPr>
          <p:nvPr>
            <p:ph type="body" idx="3"/>
          </p:nvPr>
        </p:nvSpPr>
        <p:spPr>
          <a:xfrm>
            <a:off x="1980506" y="484889"/>
            <a:ext cx="12327712" cy="58737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EXEMPLE</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918"/>
        <p:cNvGrpSpPr/>
        <p:nvPr/>
      </p:nvGrpSpPr>
      <p:grpSpPr>
        <a:xfrm>
          <a:off x="0" y="0"/>
          <a:ext cx="0" cy="0"/>
          <a:chOff x="0" y="0"/>
          <a:chExt cx="0" cy="0"/>
        </a:xfrm>
      </p:grpSpPr>
      <p:pic>
        <p:nvPicPr>
          <p:cNvPr id="919" name="Google Shape;919;p63"/>
          <p:cNvPicPr preferRelativeResize="0"/>
          <p:nvPr/>
        </p:nvPicPr>
        <p:blipFill rotWithShape="1">
          <a:blip r:embed="rId3"/>
          <a:srcRect l="9940" r="23382"/>
          <a:stretch/>
        </p:blipFill>
        <p:spPr>
          <a:xfrm>
            <a:off x="1380894" y="2227264"/>
            <a:ext cx="9263064" cy="9261476"/>
          </a:xfrm>
          <a:prstGeom prst="ellipse">
            <a:avLst/>
          </a:prstGeom>
          <a:noFill/>
          <a:ln>
            <a:noFill/>
          </a:ln>
        </p:spPr>
      </p:pic>
      <p:sp>
        <p:nvSpPr>
          <p:cNvPr id="920" name="Google Shape;920;p63"/>
          <p:cNvSpPr txBox="1"/>
          <p:nvPr/>
        </p:nvSpPr>
        <p:spPr>
          <a:xfrm>
            <a:off x="193431" y="13214792"/>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a:solidFill>
                  <a:srgbClr val="FFFFFF"/>
                </a:solidFill>
                <a:latin typeface="Gill Sans MT" panose="020B0502020104020203" pitchFamily="34" charset="77"/>
                <a:ea typeface="Gill Sans"/>
                <a:cs typeface="Gill Sans"/>
                <a:sym typeface="Gill Sans"/>
              </a:rPr>
              <a:t>Tim Robberts/Getty Images</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921" name="Google Shape;921;p63"/>
          <p:cNvSpPr txBox="1">
            <a:spLocks noGrp="1"/>
          </p:cNvSpPr>
          <p:nvPr>
            <p:ph type="title"/>
          </p:nvPr>
        </p:nvSpPr>
        <p:spPr>
          <a:xfrm>
            <a:off x="11412986" y="4681164"/>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latin typeface="Gill Sans MT" panose="020B0502020104020203" pitchFamily="34" charset="77"/>
              </a:rPr>
              <a:t>Force, prévalence et sensibilité</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64"/>
          <p:cNvSpPr txBox="1">
            <a:spLocks noGrp="1"/>
          </p:cNvSpPr>
          <p:nvPr>
            <p:ph type="body" idx="1"/>
          </p:nvPr>
        </p:nvSpPr>
        <p:spPr>
          <a:xfrm>
            <a:off x="1109225" y="317185"/>
            <a:ext cx="19488989" cy="1180875"/>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393941"/>
              </a:buClr>
              <a:buSzPts val="10000"/>
              <a:buFont typeface="Gill Sans"/>
              <a:buNone/>
            </a:pPr>
            <a:r>
              <a:rPr lang="fr-FR" sz="8000" dirty="0">
                <a:latin typeface="Gill Sans MT" panose="020B0502020104020203" pitchFamily="34" charset="77"/>
              </a:rPr>
              <a:t>Mesurer la force et la prévalence</a:t>
            </a:r>
            <a:endParaRPr sz="8000" dirty="0">
              <a:latin typeface="Gill Sans MT" panose="020B0502020104020203" pitchFamily="34" charset="77"/>
            </a:endParaRPr>
          </a:p>
        </p:txBody>
      </p:sp>
      <p:graphicFrame>
        <p:nvGraphicFramePr>
          <p:cNvPr id="928" name="Google Shape;928;p64"/>
          <p:cNvGraphicFramePr/>
          <p:nvPr>
            <p:extLst>
              <p:ext uri="{D42A27DB-BD31-4B8C-83A1-F6EECF244321}">
                <p14:modId xmlns:p14="http://schemas.microsoft.com/office/powerpoint/2010/main" val="1469538697"/>
              </p:ext>
            </p:extLst>
          </p:nvPr>
        </p:nvGraphicFramePr>
        <p:xfrm>
          <a:off x="1109225" y="1498060"/>
          <a:ext cx="21566200" cy="10387800"/>
        </p:xfrm>
        <a:graphic>
          <a:graphicData uri="http://schemas.openxmlformats.org/drawingml/2006/table">
            <a:tbl>
              <a:tblPr>
                <a:noFill/>
                <a:tableStyleId>{1418B81B-E733-4C98-A115-E3B8A1D51AB2}</a:tableStyleId>
              </a:tblPr>
              <a:tblGrid>
                <a:gridCol w="4554075">
                  <a:extLst>
                    <a:ext uri="{9D8B030D-6E8A-4147-A177-3AD203B41FA5}">
                      <a16:colId xmlns:a16="http://schemas.microsoft.com/office/drawing/2014/main" val="20000"/>
                    </a:ext>
                  </a:extLst>
                </a:gridCol>
                <a:gridCol w="17012125">
                  <a:extLst>
                    <a:ext uri="{9D8B030D-6E8A-4147-A177-3AD203B41FA5}">
                      <a16:colId xmlns:a16="http://schemas.microsoft.com/office/drawing/2014/main" val="20001"/>
                    </a:ext>
                  </a:extLst>
                </a:gridCol>
              </a:tblGrid>
              <a:tr h="1243800">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APPROCHE</a:t>
                      </a:r>
                      <a:endParaRPr sz="2000" b="1" u="none" strike="noStrike" cap="none" dirty="0">
                        <a:solidFill>
                          <a:srgbClr val="FFFFFF"/>
                        </a:solidFill>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dirty="0">
                          <a:solidFill>
                            <a:srgbClr val="FFFFFF"/>
                          </a:solidFill>
                          <a:latin typeface="Gill Sans MT" panose="020B0502020104020203" pitchFamily="34" charset="77"/>
                          <a:ea typeface="Gill Sans"/>
                          <a:cs typeface="Gill Sans"/>
                          <a:sym typeface="Gill Sans"/>
                        </a:rPr>
                        <a:t>EXEMPLES DE QUESTIONS </a:t>
                      </a:r>
                      <a:endParaRPr sz="2000" b="1" u="none" strike="noStrike" cap="none" dirty="0">
                        <a:solidFill>
                          <a:srgbClr val="FFFFFF"/>
                        </a:solidFill>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385525">
                <a:tc>
                  <a:txBody>
                    <a:bodyPr/>
                    <a:lstStyle/>
                    <a:p>
                      <a:pPr marL="0" marR="0" lvl="0" indent="0"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Mesurer la force de la norme</a:t>
                      </a:r>
                      <a:endParaRPr sz="36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Dans quelle mesure les gens sont-ils d'accord pour qu'un parent frappe un enfant qui se comporte mal ? [pas d'accord, d’accord dans certaines circonstances, tout à fait d'accord].</a:t>
                      </a:r>
                      <a:endParaRPr sz="36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4004600">
                <a:tc>
                  <a:txBody>
                    <a:bodyPr/>
                    <a:lstStyle/>
                    <a:p>
                      <a:pPr marL="0" marR="0" lvl="0" indent="0"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Mesurer la prévalence de la norme</a:t>
                      </a:r>
                      <a:endParaRPr lang="en-US" sz="36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Je vais vous lire quelques opinions avec lesquelles beaucoup de gens dans notre société sont d'accord. Pouvez-vous me dire dans quelle mesure ces attitudes existent parmi les gens de votre quartier </a:t>
                      </a:r>
                      <a:r>
                        <a:rPr lang="en-US" sz="3600" b="0" i="0" u="none" strike="noStrike" cap="none" dirty="0">
                          <a:solidFill>
                            <a:srgbClr val="2E2C22"/>
                          </a:solidFill>
                          <a:latin typeface="Gill Sans MT" panose="020B0502020104020203" pitchFamily="34" charset="77"/>
                          <a:ea typeface="Gill Sans"/>
                          <a:cs typeface="Gill Sans"/>
                          <a:sym typeface="Gill Sans"/>
                        </a:rPr>
                        <a:t>?</a:t>
                      </a:r>
                      <a:br>
                        <a:rPr lang="en-US" sz="3600" b="0" i="0" u="none" strike="noStrike" cap="none" dirty="0">
                          <a:solidFill>
                            <a:srgbClr val="2E2C22"/>
                          </a:solidFill>
                          <a:latin typeface="Gill Sans MT" panose="020B0502020104020203" pitchFamily="34" charset="77"/>
                          <a:ea typeface="Gill Sans"/>
                          <a:cs typeface="Gill Sans"/>
                          <a:sym typeface="Gill Sans"/>
                        </a:rPr>
                      </a:br>
                      <a:endParaRPr sz="36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Arial"/>
                        <a:buChar char="•"/>
                      </a:pPr>
                      <a:r>
                        <a:rPr lang="fr-FR" sz="3600" b="0" i="0" u="none" strike="noStrike" cap="none" dirty="0">
                          <a:solidFill>
                            <a:srgbClr val="2E2C22"/>
                          </a:solidFill>
                          <a:latin typeface="Gill Sans MT" panose="020B0502020104020203" pitchFamily="34" charset="77"/>
                          <a:ea typeface="Gill Sans"/>
                          <a:cs typeface="Gill Sans"/>
                          <a:sym typeface="Gill Sans"/>
                        </a:rPr>
                        <a:t>Un homme qui bat sa femme n'a pas sa place dans son quartier. [pas d'accord, d’accord dans certaines circonstances, totalement d’accord ].</a:t>
                      </a:r>
                    </a:p>
                    <a:p>
                      <a:pPr marL="571500" marR="0" lvl="0" indent="-571500" algn="l" rtl="0">
                        <a:lnSpc>
                          <a:spcPct val="100000"/>
                        </a:lnSpc>
                        <a:spcBef>
                          <a:spcPts val="0"/>
                        </a:spcBef>
                        <a:spcAft>
                          <a:spcPts val="0"/>
                        </a:spcAft>
                        <a:buClr>
                          <a:srgbClr val="2E2C22"/>
                        </a:buClr>
                        <a:buSzPts val="3600"/>
                        <a:buFont typeface="Arial"/>
                        <a:buChar char="•"/>
                      </a:pPr>
                      <a:r>
                        <a:rPr lang="fr-FR" sz="3600" b="0" i="0" u="none" strike="noStrike" cap="none" dirty="0">
                          <a:solidFill>
                            <a:srgbClr val="2E2C22"/>
                          </a:solidFill>
                          <a:latin typeface="Gill Sans MT" panose="020B0502020104020203" pitchFamily="34" charset="77"/>
                          <a:ea typeface="Gill Sans"/>
                          <a:cs typeface="Gill Sans"/>
                          <a:sym typeface="Gill Sans"/>
                        </a:rPr>
                        <a:t>Lors d'une dispute, un homme qui écoute le point de vue de sa femme est considéré comme « pas assez viril » par ses voisins et ses proches. [ne pas soutenir, soutenir dans certaines circonstances, soutenir fortement].</a:t>
                      </a:r>
                    </a:p>
                    <a:p>
                      <a:pPr marL="571500" marR="0" lvl="0" indent="-571500" algn="l" rtl="0">
                        <a:lnSpc>
                          <a:spcPct val="100000"/>
                        </a:lnSpc>
                        <a:spcBef>
                          <a:spcPts val="0"/>
                        </a:spcBef>
                        <a:spcAft>
                          <a:spcPts val="0"/>
                        </a:spcAft>
                        <a:buClr>
                          <a:srgbClr val="2E2C22"/>
                        </a:buClr>
                        <a:buSzPts val="3600"/>
                        <a:buFont typeface="Arial"/>
                        <a:buChar char="•"/>
                      </a:pPr>
                      <a:r>
                        <a:rPr lang="fr-FR" sz="3600" b="0" i="0" u="none" strike="noStrike" cap="none" dirty="0">
                          <a:solidFill>
                            <a:srgbClr val="2E2C22"/>
                          </a:solidFill>
                          <a:latin typeface="Gill Sans MT" panose="020B0502020104020203" pitchFamily="34" charset="77"/>
                          <a:ea typeface="Gill Sans"/>
                          <a:cs typeface="Gill Sans"/>
                          <a:sym typeface="Gill Sans"/>
                        </a:rPr>
                        <a:t>Une femme qui répond à son mari s'attire une mauvaise réputation auprès de ses proches. [ne pas soutenir, soutenir dans certaines circonstances, soutenir fortement].</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65"/>
          <p:cNvSpPr txBox="1">
            <a:spLocks noGrp="1"/>
          </p:cNvSpPr>
          <p:nvPr>
            <p:ph type="body" idx="1"/>
          </p:nvPr>
        </p:nvSpPr>
        <p:spPr>
          <a:xfrm>
            <a:off x="2133898" y="1363942"/>
            <a:ext cx="20983277" cy="2224946"/>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393941"/>
              </a:buClr>
              <a:buSzPts val="10000"/>
              <a:buFont typeface="Gill Sans"/>
              <a:buNone/>
            </a:pPr>
            <a:r>
              <a:rPr lang="fr-FR" dirty="0">
                <a:latin typeface="Gill Sans MT" panose="020B0502020104020203" pitchFamily="34" charset="77"/>
              </a:rPr>
              <a:t>Mesurer la sensibilité dans le projet Abdiboru de CARE</a:t>
            </a:r>
            <a:endParaRPr dirty="0">
              <a:latin typeface="Gill Sans MT" panose="020B0502020104020203" pitchFamily="34" charset="77"/>
            </a:endParaRPr>
          </a:p>
        </p:txBody>
      </p:sp>
      <p:sp>
        <p:nvSpPr>
          <p:cNvPr id="934" name="Google Shape;934;p65"/>
          <p:cNvSpPr txBox="1">
            <a:spLocks noGrp="1"/>
          </p:cNvSpPr>
          <p:nvPr>
            <p:ph type="body" idx="2"/>
          </p:nvPr>
        </p:nvSpPr>
        <p:spPr>
          <a:xfrm>
            <a:off x="2133898" y="3588888"/>
            <a:ext cx="20983277" cy="78708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25357"/>
              </a:buClr>
              <a:buSzPts val="3400"/>
              <a:buNone/>
            </a:pPr>
            <a:r>
              <a:rPr lang="fr-FR" sz="4000" dirty="0">
                <a:latin typeface="Gill Sans MT" panose="020B0502020104020203" pitchFamily="34" charset="77"/>
                <a:sym typeface="Gill Sans"/>
              </a:rPr>
              <a:t>Halima [15 ans] est une élève en classe de 5ème. Après avoir terminé la huitième année, ses parents indiquent qu'Halima n'a pas besoin de continuer l'école car elle a suffisamment d'éducation pour qu'une fille puisse vivre sa vie. Ils disent qu'elle doit aider la famille et qu'elle peut trouver un emploi avec son niveau d'éducation actuel. Son père ordonne qu'elle n'aille plus à l'école. (contexte) </a:t>
            </a:r>
          </a:p>
          <a:p>
            <a:pPr marL="0" lvl="0" indent="0" algn="l" rtl="0">
              <a:lnSpc>
                <a:spcPct val="100000"/>
              </a:lnSpc>
              <a:spcBef>
                <a:spcPts val="0"/>
              </a:spcBef>
              <a:spcAft>
                <a:spcPts val="0"/>
              </a:spcAft>
              <a:buClr>
                <a:srgbClr val="525357"/>
              </a:buClr>
              <a:buSzPts val="3400"/>
              <a:buNone/>
            </a:pPr>
            <a:r>
              <a:rPr lang="fr-FR" sz="4000" dirty="0">
                <a:latin typeface="Gill Sans MT" panose="020B0502020104020203" pitchFamily="34" charset="77"/>
                <a:sym typeface="Gill Sans"/>
              </a:rPr>
              <a:t>Halima décide d'aller à l'encontre de la volonté de ses parents et de continuer à aller à l'école (non-respect de la norme). </a:t>
            </a:r>
            <a:r>
              <a:rPr lang="en-US" sz="4000" dirty="0">
                <a:latin typeface="Gill Sans MT" panose="020B0502020104020203" pitchFamily="34" charset="77"/>
                <a:sym typeface="Gill Sans"/>
              </a:rPr>
              <a:t> </a:t>
            </a:r>
            <a:br>
              <a:rPr lang="en-US" sz="4000" dirty="0">
                <a:latin typeface="Gill Sans MT" panose="020B0502020104020203" pitchFamily="34" charset="77"/>
                <a:sym typeface="Gill Sans"/>
              </a:rPr>
            </a:br>
            <a:endParaRPr sz="4000" dirty="0">
              <a:latin typeface="Gill Sans MT" panose="020B0502020104020203" pitchFamily="34" charset="77"/>
              <a:sym typeface="Gill Sans"/>
            </a:endParaRPr>
          </a:p>
          <a:p>
            <a:pPr marL="742950" lvl="4" indent="-742950" algn="l" rtl="0">
              <a:lnSpc>
                <a:spcPct val="100000"/>
              </a:lnSpc>
              <a:spcBef>
                <a:spcPts val="0"/>
              </a:spcBef>
              <a:spcAft>
                <a:spcPts val="0"/>
              </a:spcAft>
              <a:buClr>
                <a:srgbClr val="525357"/>
              </a:buClr>
              <a:buSzPts val="4000"/>
              <a:buFont typeface="Gill Sans"/>
              <a:buAutoNum type="alphaUcPeriod"/>
            </a:pPr>
            <a:r>
              <a:rPr lang="fr-FR" sz="4000" dirty="0">
                <a:solidFill>
                  <a:srgbClr val="2E2C22"/>
                </a:solidFill>
                <a:latin typeface="Gill Sans MT" panose="020B0502020104020203" pitchFamily="34" charset="77"/>
                <a:sym typeface="Gill Sans"/>
              </a:rPr>
              <a:t>Que feraient/diraient les parents d'Halima à leur fille dans cette situation ? La réaction du père et de la mère serait-elle différente ? (sanctions) </a:t>
            </a:r>
          </a:p>
          <a:p>
            <a:pPr marL="742950" lvl="4" indent="-742950" algn="l" rtl="0">
              <a:lnSpc>
                <a:spcPct val="100000"/>
              </a:lnSpc>
              <a:spcBef>
                <a:spcPts val="0"/>
              </a:spcBef>
              <a:spcAft>
                <a:spcPts val="0"/>
              </a:spcAft>
              <a:buClr>
                <a:srgbClr val="525357"/>
              </a:buClr>
              <a:buSzPts val="4000"/>
              <a:buFont typeface="Gill Sans"/>
              <a:buAutoNum type="alphaUcPeriod"/>
            </a:pPr>
            <a:r>
              <a:rPr lang="fr-FR" sz="4000" dirty="0">
                <a:solidFill>
                  <a:srgbClr val="2E2C22"/>
                </a:solidFill>
                <a:latin typeface="Gill Sans MT" panose="020B0502020104020203" pitchFamily="34" charset="77"/>
                <a:sym typeface="Gill Sans"/>
              </a:rPr>
              <a:t>Halima continuerait-elle à aller à l'école si ce n'était pas la réaction de ses parents ? (sensibilité aux sanctions) </a:t>
            </a:r>
          </a:p>
          <a:p>
            <a:pPr marL="742950" lvl="4" indent="-742950" algn="l" rtl="0">
              <a:lnSpc>
                <a:spcPct val="100000"/>
              </a:lnSpc>
              <a:spcBef>
                <a:spcPts val="0"/>
              </a:spcBef>
              <a:spcAft>
                <a:spcPts val="0"/>
              </a:spcAft>
              <a:buClr>
                <a:srgbClr val="525357"/>
              </a:buClr>
              <a:buSzPts val="4000"/>
              <a:buFont typeface="Gill Sans"/>
              <a:buAutoNum type="alphaUcPeriod"/>
            </a:pPr>
            <a:r>
              <a:rPr lang="fr-FR" sz="4000" dirty="0">
                <a:solidFill>
                  <a:srgbClr val="2E2C22"/>
                </a:solidFill>
                <a:latin typeface="Gill Sans MT" panose="020B0502020104020203" pitchFamily="34" charset="77"/>
                <a:sym typeface="Gill Sans"/>
              </a:rPr>
              <a:t>Dans quelles conditions Halima serait-elle en mesure de poursuivre sa scolarité ? (exceptions)</a:t>
            </a:r>
            <a:endParaRPr sz="4000" dirty="0">
              <a:solidFill>
                <a:srgbClr val="2E2C22"/>
              </a:solidFill>
              <a:latin typeface="Gill Sans MT" panose="020B0502020104020203" pitchFamily="34" charset="77"/>
              <a:sym typeface="Gill Sans"/>
            </a:endParaRPr>
          </a:p>
        </p:txBody>
      </p:sp>
      <p:sp>
        <p:nvSpPr>
          <p:cNvPr id="935" name="Google Shape;935;p65"/>
          <p:cNvSpPr txBox="1">
            <a:spLocks noGrp="1"/>
          </p:cNvSpPr>
          <p:nvPr>
            <p:ph type="body" idx="3"/>
          </p:nvPr>
        </p:nvSpPr>
        <p:spPr>
          <a:xfrm>
            <a:off x="1856826" y="480873"/>
            <a:ext cx="12327712"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EXEMPLE -VIGNETTE ET QUESTIONS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939"/>
        <p:cNvGrpSpPr/>
        <p:nvPr/>
      </p:nvGrpSpPr>
      <p:grpSpPr>
        <a:xfrm>
          <a:off x="0" y="0"/>
          <a:ext cx="0" cy="0"/>
          <a:chOff x="0" y="0"/>
          <a:chExt cx="0" cy="0"/>
        </a:xfrm>
      </p:grpSpPr>
      <p:pic>
        <p:nvPicPr>
          <p:cNvPr id="940" name="Google Shape;940;p66"/>
          <p:cNvPicPr preferRelativeResize="0"/>
          <p:nvPr/>
        </p:nvPicPr>
        <p:blipFill rotWithShape="1">
          <a:blip r:embed="rId3">
            <a:alphaModFix/>
          </a:blip>
          <a:srcRect l="16661" r="16660"/>
          <a:stretch/>
        </p:blipFill>
        <p:spPr>
          <a:xfrm>
            <a:off x="1380894" y="2227264"/>
            <a:ext cx="9263064" cy="9261476"/>
          </a:xfrm>
          <a:prstGeom prst="ellipse">
            <a:avLst/>
          </a:prstGeom>
          <a:noFill/>
          <a:ln>
            <a:noFill/>
          </a:ln>
        </p:spPr>
      </p:pic>
      <p:sp>
        <p:nvSpPr>
          <p:cNvPr id="941" name="Google Shape;941;p66"/>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a:ea typeface="Gill Sans"/>
                <a:cs typeface="Gill Sans"/>
                <a:sym typeface="Gill Sans"/>
              </a:rPr>
              <a:t>Photo credit: Jonathan Torgovnik/Getty Images/Images of Empowerment</a:t>
            </a:r>
            <a:endParaRPr dirty="0"/>
          </a:p>
          <a:p>
            <a:pPr marL="0" marR="0" lvl="0" indent="0" algn="l" rtl="0">
              <a:lnSpc>
                <a:spcPct val="100000"/>
              </a:lnSpc>
              <a:spcBef>
                <a:spcPts val="0"/>
              </a:spcBef>
              <a:spcAft>
                <a:spcPts val="0"/>
              </a:spcAft>
              <a:buNone/>
            </a:pPr>
            <a:endParaRPr sz="1400" b="0" i="0" u="none" strike="noStrike" cap="none" dirty="0">
              <a:solidFill>
                <a:srgbClr val="FFFFFF"/>
              </a:solidFill>
              <a:latin typeface="Gill Sans"/>
              <a:ea typeface="Gill Sans"/>
              <a:cs typeface="Gill Sans"/>
              <a:sym typeface="Gill Sans"/>
            </a:endParaRPr>
          </a:p>
        </p:txBody>
      </p:sp>
      <p:sp>
        <p:nvSpPr>
          <p:cNvPr id="942" name="Google Shape;942;p66"/>
          <p:cNvSpPr txBox="1">
            <a:spLocks noGrp="1"/>
          </p:cNvSpPr>
          <p:nvPr>
            <p:ph type="title"/>
          </p:nvPr>
        </p:nvSpPr>
        <p:spPr>
          <a:xfrm>
            <a:off x="11412985" y="4691855"/>
            <a:ext cx="12218539"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fr-FR" dirty="0">
                <a:latin typeface="Gill Sans MT" panose="020B0502020104020203" pitchFamily="34" charset="77"/>
              </a:rPr>
              <a:t>Mesurer les groupes de référence et les détenteurs de pouvoir</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67"/>
          <p:cNvPicPr preferRelativeResize="0"/>
          <p:nvPr/>
        </p:nvPicPr>
        <p:blipFill rotWithShape="1">
          <a:blip r:embed="rId3">
            <a:alphaModFix/>
          </a:blip>
          <a:srcRect l="47390" t="10255" r="3986" b="16823"/>
          <a:stretch/>
        </p:blipFill>
        <p:spPr>
          <a:xfrm>
            <a:off x="7285932" y="6236208"/>
            <a:ext cx="4357167" cy="4356420"/>
          </a:xfrm>
          <a:prstGeom prst="ellipse">
            <a:avLst/>
          </a:prstGeom>
          <a:noFill/>
          <a:ln w="76200" cap="flat" cmpd="sng">
            <a:solidFill>
              <a:srgbClr val="CBB303"/>
            </a:solidFill>
            <a:prstDash val="solid"/>
            <a:round/>
            <a:headEnd type="none" w="sm" len="sm"/>
            <a:tailEnd type="none" w="sm" len="sm"/>
          </a:ln>
        </p:spPr>
      </p:pic>
      <p:sp>
        <p:nvSpPr>
          <p:cNvPr id="950" name="Google Shape;950;p67"/>
          <p:cNvSpPr txBox="1">
            <a:spLocks noGrp="1"/>
          </p:cNvSpPr>
          <p:nvPr>
            <p:ph type="title"/>
          </p:nvPr>
        </p:nvSpPr>
        <p:spPr>
          <a:xfrm>
            <a:off x="2248694" y="772699"/>
            <a:ext cx="15295564" cy="2176462"/>
          </a:xfrm>
          <a:prstGeom prst="rect">
            <a:avLst/>
          </a:prstGeom>
          <a:noFill/>
          <a:ln>
            <a:noFill/>
          </a:ln>
        </p:spPr>
        <p:txBody>
          <a:bodyPr spcFirstLastPara="1" wrap="square" lIns="182875" tIns="91425" rIns="182875" bIns="91425" anchor="ctr" anchorCtr="0">
            <a:normAutofit/>
          </a:bodyPr>
          <a:lstStyle/>
          <a:p>
            <a:pPr marL="0" marR="0" lvl="0" indent="0" algn="l" rtl="0">
              <a:lnSpc>
                <a:spcPct val="80000"/>
              </a:lnSpc>
              <a:spcBef>
                <a:spcPts val="0"/>
              </a:spcBef>
              <a:spcAft>
                <a:spcPts val="0"/>
              </a:spcAft>
              <a:buClr>
                <a:srgbClr val="CBB303"/>
              </a:buClr>
              <a:buSzPts val="10800"/>
              <a:buFont typeface="Gill Sans"/>
              <a:buNone/>
            </a:pPr>
            <a:r>
              <a:rPr lang="en-US" sz="10800" b="1" i="0" u="none" strike="noStrike" cap="none" dirty="0">
                <a:solidFill>
                  <a:srgbClr val="CBB303"/>
                </a:solidFill>
                <a:latin typeface="Gill Sans MT" panose="020B0502020104020203" pitchFamily="34" charset="77"/>
                <a:ea typeface="Gill Sans"/>
                <a:cs typeface="Gill Sans"/>
                <a:sym typeface="Gill Sans"/>
              </a:rPr>
              <a:t>Groupes de référence</a:t>
            </a:r>
            <a:endParaRPr sz="100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951" name="Google Shape;951;p67"/>
          <p:cNvSpPr txBox="1">
            <a:spLocks noGrp="1"/>
          </p:cNvSpPr>
          <p:nvPr>
            <p:ph type="body" idx="1"/>
          </p:nvPr>
        </p:nvSpPr>
        <p:spPr>
          <a:xfrm>
            <a:off x="2580855" y="2949161"/>
            <a:ext cx="18124487" cy="2176463"/>
          </a:xfrm>
          <a:prstGeom prst="rect">
            <a:avLst/>
          </a:prstGeom>
          <a:noFill/>
          <a:ln>
            <a:noFill/>
          </a:ln>
        </p:spPr>
        <p:txBody>
          <a:bodyPr spcFirstLastPara="1" wrap="square" lIns="182875" tIns="91425" rIns="182875" bIns="91425" anchor="t" anchorCtr="0">
            <a:noAutofit/>
          </a:bodyPr>
          <a:lstStyle/>
          <a:p>
            <a:pPr marL="114300" marR="0" lvl="0" indent="0" algn="l" rtl="0">
              <a:lnSpc>
                <a:spcPct val="100000"/>
              </a:lnSpc>
              <a:spcBef>
                <a:spcPts val="0"/>
              </a:spcBef>
              <a:spcAft>
                <a:spcPts val="0"/>
              </a:spcAft>
              <a:buClr>
                <a:srgbClr val="000000"/>
              </a:buClr>
              <a:buSzPts val="5400"/>
              <a:buFont typeface="Gill Sans"/>
              <a:buNone/>
            </a:pPr>
            <a:r>
              <a:rPr lang="fr-FR" sz="5400" b="0" i="0" u="none" strike="noStrike" cap="none" dirty="0">
                <a:solidFill>
                  <a:srgbClr val="000000"/>
                </a:solidFill>
                <a:latin typeface="Gill Sans MT" panose="020B0502020104020203" pitchFamily="34" charset="77"/>
                <a:ea typeface="Gill Sans"/>
                <a:cs typeface="Gill Sans"/>
                <a:sym typeface="Gill Sans"/>
              </a:rPr>
              <a:t>Les membres du groupe de référence influencent la probabilité qu'un individu se conforme aux normes par le biais du modelage et de </a:t>
            </a:r>
            <a:r>
              <a:rPr lang="fr-FR" sz="5400" dirty="0">
                <a:latin typeface="Gill Sans MT" panose="020B0502020104020203" pitchFamily="34" charset="77"/>
                <a:ea typeface="Gill Sans"/>
                <a:cs typeface="Gill Sans"/>
                <a:sym typeface="Gill Sans"/>
              </a:rPr>
              <a:t>son </a:t>
            </a:r>
            <a:r>
              <a:rPr lang="fr-FR" sz="5400" b="0" i="0" u="none" strike="noStrike" cap="none" dirty="0">
                <a:solidFill>
                  <a:srgbClr val="000000"/>
                </a:solidFill>
                <a:latin typeface="Gill Sans MT" panose="020B0502020104020203" pitchFamily="34" charset="77"/>
                <a:ea typeface="Gill Sans"/>
                <a:cs typeface="Gill Sans"/>
                <a:sym typeface="Gill Sans"/>
              </a:rPr>
              <a:t>application.</a:t>
            </a:r>
            <a:r>
              <a:rPr lang="en-US" sz="5400" b="0" i="0" u="none" strike="noStrike" cap="none" dirty="0">
                <a:solidFill>
                  <a:srgbClr val="000000"/>
                </a:solidFill>
                <a:latin typeface="Gill Sans MT" panose="020B0502020104020203" pitchFamily="34" charset="77"/>
                <a:ea typeface="Gill Sans"/>
                <a:cs typeface="Gill Sans"/>
                <a:sym typeface="Gill Sans"/>
              </a:rPr>
              <a:t> </a:t>
            </a:r>
            <a:endParaRPr sz="3600" b="0" i="0" u="none" strike="noStrike" cap="none" dirty="0">
              <a:solidFill>
                <a:srgbClr val="000000"/>
              </a:solidFill>
              <a:latin typeface="Gill Sans MT" panose="020B0502020104020203" pitchFamily="34" charset="77"/>
              <a:ea typeface="Gill Sans"/>
              <a:cs typeface="Gill Sans"/>
              <a:sym typeface="Gill Sans"/>
            </a:endParaRPr>
          </a:p>
        </p:txBody>
      </p:sp>
      <p:pic>
        <p:nvPicPr>
          <p:cNvPr id="952" name="Google Shape;952;p67"/>
          <p:cNvPicPr preferRelativeResize="0"/>
          <p:nvPr/>
        </p:nvPicPr>
        <p:blipFill rotWithShape="1">
          <a:blip r:embed="rId4"/>
          <a:srcRect l="19362" t="10584" r="31154" b="6382"/>
          <a:stretch/>
        </p:blipFill>
        <p:spPr>
          <a:xfrm>
            <a:off x="16539660" y="6236208"/>
            <a:ext cx="4357167" cy="4356420"/>
          </a:xfrm>
          <a:prstGeom prst="ellipse">
            <a:avLst/>
          </a:prstGeom>
          <a:noFill/>
          <a:ln w="76200" cap="flat" cmpd="sng">
            <a:solidFill>
              <a:srgbClr val="CBB303"/>
            </a:solidFill>
            <a:prstDash val="solid"/>
            <a:round/>
            <a:headEnd type="none" w="sm" len="sm"/>
            <a:tailEnd type="none" w="sm" len="sm"/>
          </a:ln>
        </p:spPr>
      </p:pic>
      <p:pic>
        <p:nvPicPr>
          <p:cNvPr id="953" name="Google Shape;953;p67"/>
          <p:cNvPicPr preferRelativeResize="0"/>
          <p:nvPr/>
        </p:nvPicPr>
        <p:blipFill>
          <a:blip r:embed="rId5"/>
          <a:srcRect l="16661" r="16661"/>
          <a:stretch/>
        </p:blipFill>
        <p:spPr>
          <a:xfrm>
            <a:off x="11912796" y="6236208"/>
            <a:ext cx="4357167" cy="4356420"/>
          </a:xfrm>
          <a:prstGeom prst="ellipse">
            <a:avLst/>
          </a:prstGeom>
          <a:noFill/>
          <a:ln w="76200" cap="flat" cmpd="sng">
            <a:solidFill>
              <a:srgbClr val="CBB303"/>
            </a:solidFill>
            <a:prstDash val="solid"/>
            <a:round/>
            <a:headEnd type="none" w="sm" len="sm"/>
            <a:tailEnd type="none" w="sm" len="sm"/>
          </a:ln>
        </p:spPr>
      </p:pic>
      <p:sp>
        <p:nvSpPr>
          <p:cNvPr id="954" name="Google Shape;954;p67"/>
          <p:cNvSpPr txBox="1"/>
          <p:nvPr/>
        </p:nvSpPr>
        <p:spPr>
          <a:xfrm>
            <a:off x="193432" y="12486085"/>
            <a:ext cx="5662246" cy="954067"/>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6C6C6C"/>
                </a:solidFill>
                <a:latin typeface="Gill Sans MT" panose="020B0502020104020203" pitchFamily="34" charset="77"/>
                <a:ea typeface="Gill Sans"/>
                <a:cs typeface="Gill Sans"/>
                <a:sym typeface="Gill Sans"/>
              </a:rPr>
              <a:t>1-Photo credit: </a:t>
            </a:r>
            <a:r>
              <a:rPr lang="en-US" dirty="0">
                <a:solidFill>
                  <a:srgbClr val="6C6C6C"/>
                </a:solidFill>
                <a:latin typeface="Gill Sans MT" panose="020B0502020104020203" pitchFamily="34" charset="77"/>
                <a:ea typeface="Gill Sans"/>
                <a:cs typeface="Gill Sans"/>
                <a:sym typeface="Gill Sans"/>
              </a:rPr>
              <a:t>FilippoBacci/Getty Images</a:t>
            </a:r>
            <a:endParaRPr dirty="0">
              <a:latin typeface="Gill Sans MT" panose="020B0502020104020203" pitchFamily="34" charset="77"/>
            </a:endParaRPr>
          </a:p>
          <a:p>
            <a:pPr marL="0" marR="0" lvl="0" indent="0" algn="l" rtl="0">
              <a:lnSpc>
                <a:spcPct val="100000"/>
              </a:lnSpc>
              <a:spcBef>
                <a:spcPts val="0"/>
              </a:spcBef>
              <a:spcAft>
                <a:spcPts val="0"/>
              </a:spcAft>
              <a:buNone/>
            </a:pPr>
            <a:r>
              <a:rPr lang="en-US" sz="1400" b="0" i="0" u="none" strike="noStrike" cap="none" dirty="0">
                <a:solidFill>
                  <a:srgbClr val="6C6C6C"/>
                </a:solidFill>
                <a:latin typeface="Gill Sans MT" panose="020B0502020104020203" pitchFamily="34" charset="77"/>
                <a:ea typeface="Gill Sans"/>
                <a:cs typeface="Gill Sans"/>
                <a:sym typeface="Gill Sans"/>
              </a:rPr>
              <a:t>2-Photo credit: Paula Bronstein/Getty Images/Images of Empowerment</a:t>
            </a:r>
            <a:endParaRPr sz="1400" b="0" i="0" u="none" strike="noStrike" cap="none" dirty="0">
              <a:solidFill>
                <a:srgbClr val="6C6C6C"/>
              </a:solidFill>
              <a:latin typeface="Gill Sans MT" panose="020B0502020104020203" pitchFamily="34" charset="77"/>
              <a:ea typeface="Gill Sans"/>
              <a:cs typeface="Gill Sans"/>
              <a:sym typeface="Gill Sans"/>
            </a:endParaRPr>
          </a:p>
          <a:p>
            <a:r>
              <a:rPr lang="en-US" dirty="0">
                <a:solidFill>
                  <a:srgbClr val="6C6C6C"/>
                </a:solidFill>
                <a:latin typeface="Gill Sans"/>
                <a:ea typeface="Gill Sans"/>
                <a:cs typeface="Gill Sans"/>
                <a:sym typeface="Gill Sans"/>
              </a:rPr>
              <a:t>3-Photo credit: Triloks/Getty Images</a:t>
            </a:r>
            <a:endParaRPr dirty="0">
              <a:latin typeface="Gill Sans MT" panose="020B0502020104020203" pitchFamily="34" charset="77"/>
            </a:endParaRPr>
          </a:p>
          <a:p>
            <a:pPr lvl="0"/>
            <a:r>
              <a:rPr lang="en-US" sz="1400" b="0" i="0" u="none" strike="noStrike" cap="none" dirty="0">
                <a:solidFill>
                  <a:srgbClr val="6C6C6C"/>
                </a:solidFill>
                <a:latin typeface="Gill Sans MT" panose="020B0502020104020203" pitchFamily="34" charset="77"/>
                <a:ea typeface="Gill Sans"/>
                <a:cs typeface="Gill Sans"/>
                <a:sym typeface="Gill Sans"/>
              </a:rPr>
              <a:t>4-Photo credit: </a:t>
            </a:r>
            <a:r>
              <a:rPr lang="en-US" dirty="0">
                <a:solidFill>
                  <a:srgbClr val="6C6C6C"/>
                </a:solidFill>
                <a:latin typeface="Gill Sans MT" panose="020B0502020104020203" pitchFamily="34" charset="77"/>
                <a:ea typeface="Gill Sans"/>
                <a:cs typeface="Gill Sans"/>
                <a:sym typeface="Gill Sans"/>
              </a:rPr>
              <a:t>Filadendron/Getty Images</a:t>
            </a:r>
            <a:endParaRPr dirty="0">
              <a:latin typeface="Gill Sans MT" panose="020B0502020104020203" pitchFamily="34" charset="77"/>
            </a:endParaRPr>
          </a:p>
        </p:txBody>
      </p:sp>
      <p:pic>
        <p:nvPicPr>
          <p:cNvPr id="955" name="Google Shape;955;p67"/>
          <p:cNvPicPr preferRelativeResize="0"/>
          <p:nvPr/>
        </p:nvPicPr>
        <p:blipFill rotWithShape="1">
          <a:blip r:embed="rId6"/>
          <a:srcRect l="13023" t="19686" r="33997" b="860"/>
          <a:stretch/>
        </p:blipFill>
        <p:spPr>
          <a:xfrm>
            <a:off x="2659068" y="6236208"/>
            <a:ext cx="4357167" cy="4356420"/>
          </a:xfrm>
          <a:prstGeom prst="ellipse">
            <a:avLst/>
          </a:prstGeom>
          <a:noFill/>
          <a:ln w="76200" cap="flat" cmpd="sng">
            <a:solidFill>
              <a:srgbClr val="CBB303"/>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960"/>
        <p:cNvGrpSpPr/>
        <p:nvPr/>
      </p:nvGrpSpPr>
      <p:grpSpPr>
        <a:xfrm>
          <a:off x="0" y="0"/>
          <a:ext cx="0" cy="0"/>
          <a:chOff x="0" y="0"/>
          <a:chExt cx="0" cy="0"/>
        </a:xfrm>
      </p:grpSpPr>
      <p:grpSp>
        <p:nvGrpSpPr>
          <p:cNvPr id="961" name="Google Shape;961;p68"/>
          <p:cNvGrpSpPr/>
          <p:nvPr/>
        </p:nvGrpSpPr>
        <p:grpSpPr>
          <a:xfrm>
            <a:off x="2009179" y="3888436"/>
            <a:ext cx="20365641" cy="6693681"/>
            <a:chOff x="0" y="225"/>
            <a:chExt cx="20365641" cy="6693681"/>
          </a:xfrm>
        </p:grpSpPr>
        <p:cxnSp>
          <p:nvCxnSpPr>
            <p:cNvPr id="962" name="Google Shape;962;p68"/>
            <p:cNvCxnSpPr/>
            <p:nvPr/>
          </p:nvCxnSpPr>
          <p:spPr>
            <a:xfrm>
              <a:off x="0" y="6693906"/>
              <a:ext cx="20322780" cy="0"/>
            </a:xfrm>
            <a:prstGeom prst="straightConnector1">
              <a:avLst/>
            </a:prstGeom>
            <a:noFill/>
            <a:ln w="25400" cap="flat" cmpd="sng">
              <a:solidFill>
                <a:srgbClr val="000000"/>
              </a:solidFill>
              <a:prstDash val="solid"/>
              <a:round/>
              <a:headEnd type="none" w="sm" len="sm"/>
              <a:tailEnd type="none" w="sm" len="sm"/>
            </a:ln>
          </p:spPr>
        </p:cxnSp>
        <p:cxnSp>
          <p:nvCxnSpPr>
            <p:cNvPr id="963" name="Google Shape;963;p68"/>
            <p:cNvCxnSpPr/>
            <p:nvPr/>
          </p:nvCxnSpPr>
          <p:spPr>
            <a:xfrm>
              <a:off x="0" y="4426691"/>
              <a:ext cx="20322780" cy="0"/>
            </a:xfrm>
            <a:prstGeom prst="straightConnector1">
              <a:avLst/>
            </a:prstGeom>
            <a:noFill/>
            <a:ln w="25400" cap="flat" cmpd="sng">
              <a:solidFill>
                <a:srgbClr val="000000"/>
              </a:solidFill>
              <a:prstDash val="solid"/>
              <a:round/>
              <a:headEnd type="none" w="sm" len="sm"/>
              <a:tailEnd type="none" w="sm" len="sm"/>
            </a:ln>
          </p:spPr>
        </p:cxnSp>
        <p:cxnSp>
          <p:nvCxnSpPr>
            <p:cNvPr id="964" name="Google Shape;964;p68"/>
            <p:cNvCxnSpPr/>
            <p:nvPr/>
          </p:nvCxnSpPr>
          <p:spPr>
            <a:xfrm>
              <a:off x="0" y="2159477"/>
              <a:ext cx="20322780" cy="0"/>
            </a:xfrm>
            <a:prstGeom prst="straightConnector1">
              <a:avLst/>
            </a:prstGeom>
            <a:noFill/>
            <a:ln w="25400" cap="flat" cmpd="sng">
              <a:solidFill>
                <a:srgbClr val="000000"/>
              </a:solidFill>
              <a:prstDash val="solid"/>
              <a:round/>
              <a:headEnd type="none" w="sm" len="sm"/>
              <a:tailEnd type="none" w="sm" len="sm"/>
            </a:ln>
          </p:spPr>
        </p:cxnSp>
        <p:sp>
          <p:nvSpPr>
            <p:cNvPr id="965" name="Google Shape;965;p68"/>
            <p:cNvSpPr/>
            <p:nvPr/>
          </p:nvSpPr>
          <p:spPr>
            <a:xfrm>
              <a:off x="5611619" y="845389"/>
              <a:ext cx="14526634" cy="95428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966" name="Google Shape;966;p68"/>
            <p:cNvSpPr txBox="1"/>
            <p:nvPr/>
          </p:nvSpPr>
          <p:spPr>
            <a:xfrm>
              <a:off x="5839007" y="845389"/>
              <a:ext cx="14526634" cy="954281"/>
            </a:xfrm>
            <a:prstGeom prst="rect">
              <a:avLst/>
            </a:prstGeom>
            <a:noFill/>
            <a:ln>
              <a:noFill/>
            </a:ln>
          </p:spPr>
          <p:txBody>
            <a:bodyPr spcFirstLastPara="1" wrap="square" lIns="102850" tIns="102850" rIns="102850" bIns="102850" anchor="b" anchorCtr="0">
              <a:noAutofit/>
            </a:bodyPr>
            <a:lstStyle/>
            <a:p>
              <a:pPr marL="0" marR="0" lvl="0" indent="0" algn="l" rtl="0">
                <a:lnSpc>
                  <a:spcPct val="90000"/>
                </a:lnSpc>
                <a:spcBef>
                  <a:spcPts val="0"/>
                </a:spcBef>
                <a:spcAft>
                  <a:spcPts val="0"/>
                </a:spcAft>
                <a:buClr>
                  <a:srgbClr val="393941"/>
                </a:buClr>
                <a:buSzPts val="5400"/>
                <a:buFont typeface="PT Sans"/>
                <a:buNone/>
              </a:pPr>
              <a:r>
                <a:rPr lang="fr-FR" sz="5400" b="0" i="0" u="none" strike="noStrike" cap="none" dirty="0">
                  <a:solidFill>
                    <a:srgbClr val="2E2C22"/>
                  </a:solidFill>
                  <a:latin typeface="Gill Sans MT" panose="020B0502020104020203" pitchFamily="34" charset="77"/>
                  <a:ea typeface="Gill Sans"/>
                  <a:cs typeface="Gill Sans"/>
                  <a:sym typeface="Gill Sans"/>
                </a:rPr>
                <a:t>Selon vous, quel pourcentage des filles de votre école utilise la contraception </a:t>
              </a:r>
              <a:endParaRPr sz="54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967" name="Google Shape;967;p68"/>
            <p:cNvSpPr/>
            <p:nvPr/>
          </p:nvSpPr>
          <p:spPr>
            <a:xfrm>
              <a:off x="0" y="225"/>
              <a:ext cx="5283923" cy="2159251"/>
            </a:xfrm>
            <a:prstGeom prst="round2SameRect">
              <a:avLst>
                <a:gd name="adj1" fmla="val 16670"/>
                <a:gd name="adj2" fmla="val 0"/>
              </a:avLst>
            </a:prstGeom>
            <a:solidFill>
              <a:srgbClr val="CBB3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968" name="Google Shape;968;p68"/>
            <p:cNvSpPr txBox="1"/>
            <p:nvPr/>
          </p:nvSpPr>
          <p:spPr>
            <a:xfrm>
              <a:off x="105425" y="105650"/>
              <a:ext cx="5073073" cy="205382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4800"/>
                <a:buFont typeface="Gill Sans"/>
                <a:buNone/>
              </a:pPr>
              <a:r>
                <a:rPr lang="en-US" sz="4800" b="1" i="0" u="none" strike="noStrike" cap="none" dirty="0">
                  <a:solidFill>
                    <a:srgbClr val="FFFFFF"/>
                  </a:solidFill>
                  <a:latin typeface="Gill Sans MT" panose="020B0502020104020203" pitchFamily="34" charset="77"/>
                  <a:ea typeface="Gill Sans"/>
                  <a:cs typeface="Gill Sans"/>
                  <a:sym typeface="Gill Sans"/>
                </a:rPr>
                <a:t>Modélisation </a:t>
              </a:r>
              <a:endParaRPr sz="4800" b="1" i="0" u="none" strike="noStrike" cap="none" dirty="0">
                <a:solidFill>
                  <a:srgbClr val="FFFFFF"/>
                </a:solidFill>
                <a:latin typeface="Gill Sans MT" panose="020B0502020104020203" pitchFamily="34" charset="77"/>
                <a:ea typeface="Gill Sans"/>
                <a:cs typeface="Gill Sans"/>
                <a:sym typeface="Gill Sans"/>
              </a:endParaRPr>
            </a:p>
          </p:txBody>
        </p:sp>
        <p:sp>
          <p:nvSpPr>
            <p:cNvPr id="969" name="Google Shape;969;p68"/>
            <p:cNvSpPr/>
            <p:nvPr/>
          </p:nvSpPr>
          <p:spPr>
            <a:xfrm>
              <a:off x="5564472" y="2565514"/>
              <a:ext cx="14477757" cy="1422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970" name="Google Shape;970;p68"/>
            <p:cNvSpPr txBox="1"/>
            <p:nvPr/>
          </p:nvSpPr>
          <p:spPr>
            <a:xfrm>
              <a:off x="5839007" y="2565514"/>
              <a:ext cx="14477757" cy="1422838"/>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393941"/>
                </a:buClr>
                <a:buSzPts val="5400"/>
                <a:buFont typeface="PT Sans"/>
                <a:buNone/>
              </a:pPr>
              <a:r>
                <a:rPr lang="fr-FR" sz="5400" b="0" i="0" u="none" strike="noStrike" cap="none" dirty="0">
                  <a:solidFill>
                    <a:srgbClr val="2E2C22"/>
                  </a:solidFill>
                  <a:latin typeface="Gill Sans MT" panose="020B0502020104020203" pitchFamily="34" charset="77"/>
                  <a:ea typeface="Gill Sans"/>
                  <a:cs typeface="Gill Sans"/>
                  <a:sym typeface="Gill Sans"/>
                </a:rPr>
                <a:t>Votre mère approuve-t-elle que vous utilisiez la contraception ?</a:t>
              </a:r>
              <a:endParaRPr sz="14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971" name="Google Shape;971;p68"/>
            <p:cNvSpPr/>
            <p:nvPr/>
          </p:nvSpPr>
          <p:spPr>
            <a:xfrm>
              <a:off x="0" y="2267440"/>
              <a:ext cx="5283923" cy="2159251"/>
            </a:xfrm>
            <a:prstGeom prst="round2SameRect">
              <a:avLst>
                <a:gd name="adj1" fmla="val 16670"/>
                <a:gd name="adj2" fmla="val 0"/>
              </a:avLst>
            </a:prstGeom>
            <a:solidFill>
              <a:srgbClr val="CBB3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972" name="Google Shape;972;p68"/>
            <p:cNvSpPr txBox="1"/>
            <p:nvPr/>
          </p:nvSpPr>
          <p:spPr>
            <a:xfrm>
              <a:off x="105425" y="2372865"/>
              <a:ext cx="5073073" cy="205382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4800"/>
                <a:buFont typeface="Gill Sans"/>
                <a:buNone/>
              </a:pPr>
              <a:r>
                <a:rPr lang="en-US" sz="4800" b="1" i="0" u="none" strike="noStrike" cap="none" dirty="0">
                  <a:solidFill>
                    <a:srgbClr val="FFFFFF"/>
                  </a:solidFill>
                  <a:latin typeface="Gill Sans MT" panose="020B0502020104020203" pitchFamily="34" charset="77"/>
                  <a:ea typeface="Gill Sans"/>
                  <a:cs typeface="Gill Sans"/>
                  <a:sym typeface="Gill Sans"/>
                </a:rPr>
                <a:t>Détenteur du pouvoir</a:t>
              </a:r>
              <a:endParaRPr sz="1400" b="1" i="0" u="none" strike="noStrike" cap="none" dirty="0">
                <a:solidFill>
                  <a:srgbClr val="000000"/>
                </a:solidFill>
                <a:latin typeface="Gill Sans MT" panose="020B0502020104020203" pitchFamily="34" charset="77"/>
                <a:ea typeface="Gill Sans"/>
                <a:cs typeface="Gill Sans"/>
                <a:sym typeface="Gill Sans"/>
              </a:endParaRPr>
            </a:p>
          </p:txBody>
        </p:sp>
        <p:sp>
          <p:nvSpPr>
            <p:cNvPr id="973" name="Google Shape;973;p68"/>
            <p:cNvSpPr/>
            <p:nvPr/>
          </p:nvSpPr>
          <p:spPr>
            <a:xfrm>
              <a:off x="5839007" y="4534654"/>
              <a:ext cx="13928689" cy="215925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974" name="Google Shape;974;p68"/>
            <p:cNvSpPr txBox="1"/>
            <p:nvPr/>
          </p:nvSpPr>
          <p:spPr>
            <a:xfrm>
              <a:off x="5839007" y="4534654"/>
              <a:ext cx="13928689" cy="2159251"/>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393941"/>
                </a:buClr>
                <a:buSzPts val="5400"/>
                <a:buFont typeface="PT Sans"/>
                <a:buNone/>
              </a:pPr>
              <a:r>
                <a:rPr lang="fr-FR" sz="5400" b="0" i="0" u="none" strike="noStrike" cap="none" dirty="0">
                  <a:solidFill>
                    <a:srgbClr val="2E2C22"/>
                  </a:solidFill>
                  <a:latin typeface="Gill Sans MT" panose="020B0502020104020203" pitchFamily="34" charset="77"/>
                  <a:ea typeface="Gill Sans"/>
                  <a:cs typeface="Gill Sans"/>
                  <a:sym typeface="Gill Sans"/>
                </a:rPr>
                <a:t>A quel point l'opinion de votre mère compte-t-elle pour vous ?</a:t>
              </a:r>
              <a:endParaRPr sz="5400" b="0" i="1" u="none" strike="noStrike" cap="none" dirty="0">
                <a:solidFill>
                  <a:srgbClr val="2E2C22"/>
                </a:solidFill>
                <a:latin typeface="Gill Sans MT" panose="020B0502020104020203" pitchFamily="34" charset="77"/>
                <a:ea typeface="Gill Sans"/>
                <a:cs typeface="Gill Sans"/>
                <a:sym typeface="Gill Sans"/>
              </a:endParaRPr>
            </a:p>
          </p:txBody>
        </p:sp>
        <p:sp>
          <p:nvSpPr>
            <p:cNvPr id="975" name="Google Shape;975;p68"/>
            <p:cNvSpPr/>
            <p:nvPr/>
          </p:nvSpPr>
          <p:spPr>
            <a:xfrm>
              <a:off x="0" y="4534654"/>
              <a:ext cx="5283923" cy="2159251"/>
            </a:xfrm>
            <a:prstGeom prst="round2SameRect">
              <a:avLst>
                <a:gd name="adj1" fmla="val 16670"/>
                <a:gd name="adj2" fmla="val 0"/>
              </a:avLst>
            </a:prstGeom>
            <a:solidFill>
              <a:srgbClr val="CBB3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976" name="Google Shape;976;p68"/>
            <p:cNvSpPr txBox="1"/>
            <p:nvPr/>
          </p:nvSpPr>
          <p:spPr>
            <a:xfrm>
              <a:off x="105425" y="4640079"/>
              <a:ext cx="5073073" cy="205382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4800"/>
                <a:buFont typeface="Gill Sans"/>
                <a:buNone/>
              </a:pPr>
              <a:r>
                <a:rPr lang="en-US" sz="4800" b="1" i="0" u="none" strike="noStrike" cap="none" dirty="0">
                  <a:solidFill>
                    <a:srgbClr val="FFFFFF"/>
                  </a:solidFill>
                  <a:latin typeface="Gill Sans MT" panose="020B0502020104020203" pitchFamily="34" charset="77"/>
                  <a:ea typeface="Gill Sans"/>
                  <a:cs typeface="Gill Sans"/>
                  <a:sym typeface="Gill Sans"/>
                </a:rPr>
                <a:t>Probabilité de conformité</a:t>
              </a:r>
              <a:endParaRPr sz="1400" b="1" i="0" u="none" strike="noStrike" cap="none" dirty="0">
                <a:solidFill>
                  <a:srgbClr val="000000"/>
                </a:solidFill>
                <a:latin typeface="Gill Sans MT" panose="020B0502020104020203" pitchFamily="34" charset="77"/>
                <a:ea typeface="Gill Sans"/>
                <a:cs typeface="Gill Sans"/>
                <a:sym typeface="Gill Sans"/>
              </a:endParaRPr>
            </a:p>
          </p:txBody>
        </p:sp>
      </p:grpSp>
      <p:sp>
        <p:nvSpPr>
          <p:cNvPr id="977" name="Google Shape;977;p68"/>
          <p:cNvSpPr txBox="1">
            <a:spLocks noGrp="1"/>
          </p:cNvSpPr>
          <p:nvPr>
            <p:ph type="body" idx="1"/>
          </p:nvPr>
        </p:nvSpPr>
        <p:spPr>
          <a:xfrm>
            <a:off x="1462854" y="472805"/>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fr-FR" dirty="0">
                <a:latin typeface="Gill Sans MT" panose="020B0502020104020203" pitchFamily="34" charset="77"/>
              </a:rPr>
              <a:t>Tous les groupes de référence n’ont pas la même influence</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69"/>
          <p:cNvSpPr txBox="1">
            <a:spLocks noGrp="1"/>
          </p:cNvSpPr>
          <p:nvPr>
            <p:ph type="title"/>
          </p:nvPr>
        </p:nvSpPr>
        <p:spPr>
          <a:xfrm>
            <a:off x="1828341" y="1628637"/>
            <a:ext cx="20365232" cy="21768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9457"/>
              </a:buClr>
              <a:buSzPts val="10000"/>
              <a:buFont typeface="Gill Sans"/>
              <a:buNone/>
            </a:pPr>
            <a:r>
              <a:rPr lang="fr-FR" dirty="0">
                <a:latin typeface="Gill Sans MT" panose="020B0502020104020203" pitchFamily="34" charset="77"/>
              </a:rPr>
              <a:t>Elicitation du groupe de référence</a:t>
            </a:r>
            <a:br>
              <a:rPr lang="en-US" dirty="0">
                <a:latin typeface="Gill Sans MT" panose="020B0502020104020203" pitchFamily="34" charset="77"/>
              </a:rPr>
            </a:br>
            <a:endParaRPr dirty="0">
              <a:latin typeface="Gill Sans MT" panose="020B0502020104020203" pitchFamily="34" charset="77"/>
            </a:endParaRPr>
          </a:p>
        </p:txBody>
      </p:sp>
      <p:sp>
        <p:nvSpPr>
          <p:cNvPr id="984" name="Google Shape;984;p69"/>
          <p:cNvSpPr txBox="1">
            <a:spLocks noGrp="1"/>
          </p:cNvSpPr>
          <p:nvPr>
            <p:ph type="body" idx="2"/>
          </p:nvPr>
        </p:nvSpPr>
        <p:spPr>
          <a:xfrm>
            <a:off x="1828341" y="422996"/>
            <a:ext cx="14132551" cy="558849"/>
          </a:xfrm>
          <a:prstGeom prst="rect">
            <a:avLst/>
          </a:prstGeom>
          <a:noFill/>
          <a:ln>
            <a:noFill/>
          </a:ln>
        </p:spPr>
        <p:txBody>
          <a:bodyPr spcFirstLastPara="1" wrap="square" lIns="91425" tIns="45700" rIns="91425" bIns="45700" anchor="t" anchorCtr="0">
            <a:noAutofit/>
          </a:bodyPr>
          <a:lstStyle/>
          <a:p>
            <a:pPr marL="31750" lvl="0" indent="0" algn="just" rtl="0">
              <a:lnSpc>
                <a:spcPct val="100000"/>
              </a:lnSpc>
              <a:spcBef>
                <a:spcPts val="0"/>
              </a:spcBef>
              <a:spcAft>
                <a:spcPts val="0"/>
              </a:spcAft>
              <a:buSzPts val="3600"/>
              <a:buNone/>
            </a:pPr>
            <a:r>
              <a:rPr lang="fr-FR" dirty="0">
                <a:latin typeface="Gill Sans MT" panose="020B0502020104020203" pitchFamily="34" charset="77"/>
              </a:rPr>
              <a:t>RECENSEMENT DE LA CARTOGRAPHIE DES RÉSEAUX SOCIAUX</a:t>
            </a:r>
            <a:endParaRPr sz="1800" dirty="0">
              <a:latin typeface="Gill Sans MT" panose="020B0502020104020203" pitchFamily="34" charset="77"/>
            </a:endParaRPr>
          </a:p>
        </p:txBody>
      </p:sp>
      <p:sp>
        <p:nvSpPr>
          <p:cNvPr id="985" name="Google Shape;985;p69"/>
          <p:cNvSpPr txBox="1"/>
          <p:nvPr/>
        </p:nvSpPr>
        <p:spPr>
          <a:xfrm>
            <a:off x="1920688" y="2893488"/>
            <a:ext cx="20272885" cy="47293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2000"/>
              </a:spcBef>
              <a:spcAft>
                <a:spcPts val="0"/>
              </a:spcAft>
              <a:buNone/>
            </a:pPr>
            <a:r>
              <a:rPr lang="fr-FR" sz="4000" b="0" i="0" u="none" strike="noStrike" cap="none" dirty="0">
                <a:solidFill>
                  <a:srgbClr val="2E2C22"/>
                </a:solidFill>
                <a:latin typeface="Gill Sans MT" panose="020B0502020104020203" pitchFamily="34" charset="77"/>
                <a:ea typeface="Gill Sans"/>
                <a:cs typeface="Gill Sans"/>
                <a:sym typeface="Gill Sans"/>
              </a:rPr>
              <a:t>Nous allons maintenant parler des personnes de votre réseau - les personnes avec lesquelles vous interagissez, celles qui vous soutiennent, celles que vous considérez comme faisant partie de votre monde. Les personnes que vous mentionnez peuvent vivre dans ce village ou ailleurs.</a:t>
            </a:r>
          </a:p>
          <a:p>
            <a:pPr marL="0" marR="0" lvl="0" indent="0" algn="l" rtl="0">
              <a:lnSpc>
                <a:spcPct val="100000"/>
              </a:lnSpc>
              <a:spcBef>
                <a:spcPts val="2000"/>
              </a:spcBef>
              <a:spcAft>
                <a:spcPts val="0"/>
              </a:spcAft>
              <a:buNone/>
            </a:pPr>
            <a:endParaRPr lang="fr-FR" sz="4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2000"/>
              </a:spcBef>
              <a:spcAft>
                <a:spcPts val="0"/>
              </a:spcAft>
              <a:buNone/>
            </a:pPr>
            <a:r>
              <a:rPr lang="fr-FR" sz="4000" b="0" i="0" u="none" strike="noStrike" cap="none" dirty="0">
                <a:solidFill>
                  <a:srgbClr val="2E2C22"/>
                </a:solidFill>
                <a:latin typeface="Gill Sans MT" panose="020B0502020104020203" pitchFamily="34" charset="77"/>
                <a:ea typeface="Gill Sans"/>
                <a:cs typeface="Gill Sans"/>
                <a:sym typeface="Gill Sans"/>
              </a:rPr>
              <a:t>GRILLE DU RÉSEAU MATÉRIEL/PRATIQUE/ÉMOTIONNEL</a:t>
            </a:r>
            <a:endParaRPr sz="40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986" name="Google Shape;986;p69"/>
          <p:cNvPicPr preferRelativeResize="0"/>
          <p:nvPr/>
        </p:nvPicPr>
        <p:blipFill rotWithShape="1">
          <a:blip r:embed="rId3">
            <a:alphaModFix/>
          </a:blip>
          <a:srcRect b="64487"/>
          <a:stretch/>
        </p:blipFill>
        <p:spPr>
          <a:xfrm>
            <a:off x="1941581" y="7622870"/>
            <a:ext cx="20231098" cy="3762800"/>
          </a:xfrm>
          <a:prstGeom prst="rect">
            <a:avLst/>
          </a:prstGeom>
          <a:solidFill>
            <a:srgbClr val="CBB303"/>
          </a:solid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70"/>
          <p:cNvSpPr txBox="1">
            <a:spLocks noGrp="1"/>
          </p:cNvSpPr>
          <p:nvPr>
            <p:ph type="body" idx="1"/>
          </p:nvPr>
        </p:nvSpPr>
        <p:spPr>
          <a:xfrm>
            <a:off x="2357799" y="685528"/>
            <a:ext cx="21027494"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fr-FR" sz="8000" dirty="0">
                <a:latin typeface="Gill Sans MT" panose="020B0502020104020203" pitchFamily="34" charset="77"/>
              </a:rPr>
              <a:t>Mesure des groupes de référence dans le cadre du projet Masculinité, Famille, et Foi</a:t>
            </a:r>
            <a:endParaRPr dirty="0">
              <a:latin typeface="Gill Sans MT" panose="020B0502020104020203" pitchFamily="34" charset="77"/>
            </a:endParaRPr>
          </a:p>
        </p:txBody>
      </p:sp>
      <p:graphicFrame>
        <p:nvGraphicFramePr>
          <p:cNvPr id="992" name="Google Shape;992;p70"/>
          <p:cNvGraphicFramePr/>
          <p:nvPr>
            <p:extLst>
              <p:ext uri="{D42A27DB-BD31-4B8C-83A1-F6EECF244321}">
                <p14:modId xmlns:p14="http://schemas.microsoft.com/office/powerpoint/2010/main" val="3319814643"/>
              </p:ext>
            </p:extLst>
          </p:nvPr>
        </p:nvGraphicFramePr>
        <p:xfrm>
          <a:off x="2202157" y="3053567"/>
          <a:ext cx="19061000" cy="8805360"/>
        </p:xfrm>
        <a:graphic>
          <a:graphicData uri="http://schemas.openxmlformats.org/drawingml/2006/table">
            <a:tbl>
              <a:tblPr>
                <a:noFill/>
                <a:tableStyleId>{1418B81B-E733-4C98-A115-E3B8A1D51AB2}</a:tableStyleId>
              </a:tblPr>
              <a:tblGrid>
                <a:gridCol w="19061000">
                  <a:extLst>
                    <a:ext uri="{9D8B030D-6E8A-4147-A177-3AD203B41FA5}">
                      <a16:colId xmlns:a16="http://schemas.microsoft.com/office/drawing/2014/main" val="20000"/>
                    </a:ext>
                  </a:extLst>
                </a:gridCol>
              </a:tblGrid>
              <a:tr h="1108100">
                <a:tc>
                  <a:txBody>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dirty="0">
                          <a:solidFill>
                            <a:srgbClr val="FFFFFF"/>
                          </a:solidFill>
                          <a:latin typeface="Gill Sans MT" panose="020B0502020104020203" pitchFamily="34" charset="77"/>
                          <a:ea typeface="Gill Sans"/>
                          <a:cs typeface="Gill Sans"/>
                          <a:sym typeface="Gill Sans"/>
                        </a:rPr>
                        <a:t>EXEMPLE</a:t>
                      </a:r>
                      <a:endParaRPr sz="2000" b="1" u="none" strike="noStrike" cap="none" dirty="0">
                        <a:solidFill>
                          <a:srgbClr val="FFFFFF"/>
                        </a:solidFill>
                        <a:latin typeface="Gill Sans MT" panose="020B0502020104020203" pitchFamily="34" charset="77"/>
                        <a:ea typeface="Gill Sans"/>
                        <a:cs typeface="Gill Sans"/>
                        <a:sym typeface="Gill Sans"/>
                      </a:endParaRPr>
                    </a:p>
                  </a:txBody>
                  <a:tcPr marL="45720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6929748">
                <a:tc>
                  <a:txBody>
                    <a:bodyPr/>
                    <a:lstStyle/>
                    <a:p>
                      <a:pPr marL="0" marR="0" lvl="0" indent="0"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Dans les questions liées à la planification familiale, quelle est l'opinion qui compte pour vous ?</a:t>
                      </a:r>
                    </a:p>
                    <a:p>
                      <a:pPr marL="0" marR="0" lvl="0" indent="0" algn="l" rtl="0">
                        <a:lnSpc>
                          <a:spcPct val="100000"/>
                        </a:lnSpc>
                        <a:spcBef>
                          <a:spcPts val="0"/>
                        </a:spcBef>
                        <a:spcAft>
                          <a:spcPts val="0"/>
                        </a:spcAft>
                        <a:buClr>
                          <a:srgbClr val="2E2C22"/>
                        </a:buClr>
                        <a:buSzPts val="3600"/>
                        <a:buFont typeface="Gill Sans"/>
                        <a:buNone/>
                      </a:pPr>
                      <a:r>
                        <a:rPr lang="fr-FR" sz="3600" b="0" i="0" u="none" strike="noStrike" cap="none" dirty="0">
                          <a:solidFill>
                            <a:srgbClr val="2E2C22"/>
                          </a:solidFill>
                          <a:latin typeface="Gill Sans MT" panose="020B0502020104020203" pitchFamily="34" charset="77"/>
                          <a:ea typeface="Gill Sans"/>
                          <a:cs typeface="Gill Sans"/>
                          <a:sym typeface="Gill Sans"/>
                        </a:rPr>
                        <a:t>Ne lisez pas les options. Cochez toutes les options qui sont applicables.</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Mari 1,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Amis 2,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Mère 3,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Père 4,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Belle-mère 5,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Beau-père 6,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Leader religieux 7,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Sœur 8,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Frère 9,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Autre parent de sexe féminin 10,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Autre parent de sexe masculin 11, </a:t>
                      </a:r>
                    </a:p>
                    <a:p>
                      <a:pPr marL="571500" marR="0" lvl="0" indent="-571500" algn="l" rtl="0">
                        <a:lnSpc>
                          <a:spcPct val="100000"/>
                        </a:lnSpc>
                        <a:spcBef>
                          <a:spcPts val="0"/>
                        </a:spcBef>
                        <a:spcAft>
                          <a:spcPts val="0"/>
                        </a:spcAft>
                        <a:buClr>
                          <a:srgbClr val="2E2C22"/>
                        </a:buClr>
                        <a:buSzPts val="3600"/>
                        <a:buFont typeface="Noto Sans Symbols"/>
                        <a:buChar char="❑"/>
                      </a:pPr>
                      <a:r>
                        <a:rPr lang="fr-FR" sz="3600" b="0" i="0" u="none" strike="noStrike" cap="none" dirty="0">
                          <a:solidFill>
                            <a:srgbClr val="2E2C22"/>
                          </a:solidFill>
                          <a:latin typeface="Gill Sans MT" panose="020B0502020104020203" pitchFamily="34" charset="77"/>
                          <a:ea typeface="Gill Sans"/>
                          <a:cs typeface="Gill Sans"/>
                          <a:sym typeface="Gill Sans"/>
                        </a:rPr>
                        <a:t>Autre 88, précisez</a:t>
                      </a:r>
                      <a:r>
                        <a:rPr lang="en-US" sz="3600" b="0" i="0" u="none" strike="noStrike" cap="none" dirty="0">
                          <a:solidFill>
                            <a:srgbClr val="2E2C22"/>
                          </a:solidFill>
                          <a:latin typeface="Gill Sans MT" panose="020B0502020104020203" pitchFamily="34" charset="77"/>
                          <a:ea typeface="Gill Sans"/>
                          <a:cs typeface="Gill Sans"/>
                          <a:sym typeface="Gill Sans"/>
                        </a:rPr>
                        <a:t>___</a:t>
                      </a:r>
                      <a:endParaRPr sz="3600" b="0" i="0" u="none" strike="noStrike" cap="none" dirty="0">
                        <a:solidFill>
                          <a:srgbClr val="2E2C22"/>
                        </a:solidFill>
                        <a:latin typeface="Gill Sans MT" panose="020B0502020104020203" pitchFamily="34" charset="77"/>
                        <a:ea typeface="Gill Sans"/>
                        <a:cs typeface="Gill Sans"/>
                        <a:sym typeface="Gill Sans"/>
                      </a:endParaRPr>
                    </a:p>
                  </a:txBody>
                  <a:tcPr marL="457200" marR="81500" marT="16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CBB303"/>
        </a:solidFill>
        <a:effectLst/>
      </p:bgPr>
    </p:bg>
    <p:spTree>
      <p:nvGrpSpPr>
        <p:cNvPr id="1" name="Shape 267"/>
        <p:cNvGrpSpPr/>
        <p:nvPr/>
      </p:nvGrpSpPr>
      <p:grpSpPr>
        <a:xfrm>
          <a:off x="0" y="0"/>
          <a:ext cx="0" cy="0"/>
          <a:chOff x="0" y="0"/>
          <a:chExt cx="0" cy="0"/>
        </a:xfrm>
      </p:grpSpPr>
      <p:sp>
        <p:nvSpPr>
          <p:cNvPr id="268" name="Google Shape;268;p46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0000"/>
              <a:buFont typeface="Gill Sans"/>
              <a:buNone/>
            </a:pPr>
            <a:r>
              <a:rPr lang="en-US" b="1" dirty="0">
                <a:solidFill>
                  <a:srgbClr val="F4F5F9"/>
                </a:solidFill>
              </a:rPr>
              <a:t>Session I</a:t>
            </a:r>
            <a:endParaRPr dirty="0"/>
          </a:p>
        </p:txBody>
      </p:sp>
      <p:sp>
        <p:nvSpPr>
          <p:cNvPr id="269" name="Google Shape;269;p46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3200"/>
              <a:buFont typeface="Gill Sans"/>
              <a:buNone/>
            </a:pPr>
            <a:endParaRPr dirty="0"/>
          </a:p>
        </p:txBody>
      </p:sp>
      <p:sp>
        <p:nvSpPr>
          <p:cNvPr id="270" name="Google Shape;270;p46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2400"/>
              <a:buFont typeface="Gill Sans"/>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72"/>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fr-FR" sz="8000" dirty="0">
                <a:latin typeface="Gill Sans MT" panose="020B0502020104020203" pitchFamily="34" charset="77"/>
              </a:rPr>
              <a:t>Mesurer les détenteurs de pouvoir dans l'initiative de santé reproductive urbaine au Nigeria</a:t>
            </a:r>
            <a:endParaRPr dirty="0">
              <a:latin typeface="Gill Sans MT" panose="020B0502020104020203" pitchFamily="34" charset="77"/>
            </a:endParaRPr>
          </a:p>
        </p:txBody>
      </p:sp>
      <p:graphicFrame>
        <p:nvGraphicFramePr>
          <p:cNvPr id="998" name="Google Shape;998;p72"/>
          <p:cNvGraphicFramePr/>
          <p:nvPr>
            <p:extLst>
              <p:ext uri="{D42A27DB-BD31-4B8C-83A1-F6EECF244321}">
                <p14:modId xmlns:p14="http://schemas.microsoft.com/office/powerpoint/2010/main" val="2388362221"/>
              </p:ext>
            </p:extLst>
          </p:nvPr>
        </p:nvGraphicFramePr>
        <p:xfrm>
          <a:off x="2209800" y="4816288"/>
          <a:ext cx="18009450" cy="3403775"/>
        </p:xfrm>
        <a:graphic>
          <a:graphicData uri="http://schemas.openxmlformats.org/drawingml/2006/table">
            <a:tbl>
              <a:tblPr>
                <a:noFill/>
                <a:tableStyleId>{1418B81B-E733-4C98-A115-E3B8A1D51AB2}</a:tableStyleId>
              </a:tblPr>
              <a:tblGrid>
                <a:gridCol w="18009450">
                  <a:extLst>
                    <a:ext uri="{9D8B030D-6E8A-4147-A177-3AD203B41FA5}">
                      <a16:colId xmlns:a16="http://schemas.microsoft.com/office/drawing/2014/main" val="20000"/>
                    </a:ext>
                  </a:extLst>
                </a:gridCol>
              </a:tblGrid>
              <a:tr h="1453875">
                <a:tc>
                  <a:txBody>
                    <a:bodyPr/>
                    <a:lstStyle/>
                    <a:p>
                      <a:pPr marL="0" marR="0" lvl="0" indent="0" algn="l" rtl="0">
                        <a:lnSpc>
                          <a:spcPct val="100000"/>
                        </a:lnSpc>
                        <a:spcBef>
                          <a:spcPts val="0"/>
                        </a:spcBef>
                        <a:spcAft>
                          <a:spcPts val="0"/>
                        </a:spcAft>
                        <a:buClr>
                          <a:srgbClr val="F4F5F8"/>
                        </a:buClr>
                        <a:buSzPts val="4000"/>
                        <a:buFont typeface="Arial"/>
                        <a:buNone/>
                      </a:pPr>
                      <a:r>
                        <a:rPr lang="en-US" sz="4000" b="1" i="0" u="none" strike="noStrike" cap="none" dirty="0">
                          <a:solidFill>
                            <a:srgbClr val="F4F5F8"/>
                          </a:solidFill>
                          <a:latin typeface="Gill Sans MT" panose="020B0502020104020203" pitchFamily="34" charset="77"/>
                          <a:ea typeface="Gill Sans"/>
                          <a:cs typeface="Gill Sans"/>
                          <a:sym typeface="Gill Sans"/>
                        </a:rPr>
                        <a:t>EXEMPLE </a:t>
                      </a:r>
                      <a:endParaRPr sz="2000" b="1" u="none" strike="noStrike" cap="none" dirty="0">
                        <a:solidFill>
                          <a:srgbClr val="F4F5F8"/>
                        </a:solidFill>
                        <a:latin typeface="Gill Sans MT" panose="020B0502020104020203" pitchFamily="34" charset="77"/>
                        <a:ea typeface="Gill Sans"/>
                        <a:cs typeface="Gill Sans"/>
                        <a:sym typeface="Gill Sans"/>
                      </a:endParaRPr>
                    </a:p>
                  </a:txBody>
                  <a:tcPr marL="45720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949900">
                <a:tc>
                  <a:txBody>
                    <a:bodyPr/>
                    <a:lstStyle/>
                    <a:p>
                      <a:pPr marL="0" marR="0" lvl="0" indent="0" algn="l" rtl="0">
                        <a:lnSpc>
                          <a:spcPct val="100000"/>
                        </a:lnSpc>
                        <a:spcBef>
                          <a:spcPts val="0"/>
                        </a:spcBef>
                        <a:spcAft>
                          <a:spcPts val="0"/>
                        </a:spcAft>
                        <a:buClr>
                          <a:srgbClr val="2E2C22"/>
                        </a:buClr>
                        <a:buSzPts val="4000"/>
                        <a:buFont typeface="Gill Sans"/>
                        <a:buNone/>
                      </a:pPr>
                      <a:r>
                        <a:rPr lang="fr-FR" sz="4000" b="0" i="0" u="none" strike="noStrike" cap="none" dirty="0">
                          <a:solidFill>
                            <a:srgbClr val="2E2C22"/>
                          </a:solidFill>
                          <a:latin typeface="Gill Sans MT" panose="020B0502020104020203" pitchFamily="34" charset="77"/>
                          <a:ea typeface="Gill Sans"/>
                          <a:cs typeface="Gill Sans"/>
                          <a:sym typeface="Gill Sans"/>
                        </a:rPr>
                        <a:t>Si vous vouliez utiliser une méthode de planification familiale, auriez-vous besoin de la permission de quelqu'un ?</a:t>
                      </a:r>
                      <a:endParaRPr sz="2000" u="none" strike="noStrike" cap="none" dirty="0">
                        <a:solidFill>
                          <a:srgbClr val="2E2C22"/>
                        </a:solidFill>
                        <a:latin typeface="Gill Sans MT" panose="020B0502020104020203" pitchFamily="34" charset="77"/>
                        <a:ea typeface="Gill Sans"/>
                        <a:cs typeface="Gill Sans"/>
                        <a:sym typeface="Gill Sans"/>
                      </a:endParaRPr>
                    </a:p>
                  </a:txBody>
                  <a:tcPr marL="457200" marR="156475" marT="78250" marB="78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75"/>
          <p:cNvPicPr preferRelativeResize="0"/>
          <p:nvPr/>
        </p:nvPicPr>
        <p:blipFill rotWithShape="1">
          <a:blip r:embed="rId3">
            <a:alphaModFix/>
          </a:blip>
          <a:srcRect l="50660" t="21325" r="10389" b="39392"/>
          <a:stretch/>
        </p:blipFill>
        <p:spPr>
          <a:xfrm>
            <a:off x="1319734" y="6894897"/>
            <a:ext cx="9886559" cy="5605344"/>
          </a:xfrm>
          <a:prstGeom prst="rect">
            <a:avLst/>
          </a:prstGeom>
          <a:noFill/>
          <a:ln>
            <a:noFill/>
          </a:ln>
        </p:spPr>
      </p:pic>
      <p:sp>
        <p:nvSpPr>
          <p:cNvPr id="1025" name="Google Shape;1025;p75"/>
          <p:cNvSpPr txBox="1">
            <a:spLocks noGrp="1"/>
          </p:cNvSpPr>
          <p:nvPr>
            <p:ph type="title"/>
          </p:nvPr>
        </p:nvSpPr>
        <p:spPr>
          <a:xfrm>
            <a:off x="1319343" y="860661"/>
            <a:ext cx="9886950" cy="2178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8000"/>
              <a:buFont typeface="Gill Sans"/>
              <a:buNone/>
            </a:pPr>
            <a:r>
              <a:rPr lang="fr-FR" sz="7200" b="1" i="0" u="none" strike="noStrike" cap="none" dirty="0">
                <a:solidFill>
                  <a:srgbClr val="2E2C22"/>
                </a:solidFill>
                <a:latin typeface="Gill Sans MT" panose="020B0502020104020203" pitchFamily="34" charset="77"/>
                <a:ea typeface="Gill Sans"/>
                <a:cs typeface="Gill Sans"/>
                <a:sym typeface="Gill Sans"/>
              </a:rPr>
              <a:t>Ressources pour la mesure des normes sociales : Guide pratique pour les responsables de programmes</a:t>
            </a:r>
            <a:endParaRPr sz="72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1026" name="Google Shape;1026;p75"/>
          <p:cNvPicPr preferRelativeResize="0"/>
          <p:nvPr/>
        </p:nvPicPr>
        <p:blipFill rotWithShape="1">
          <a:blip r:embed="rId4">
            <a:alphaModFix/>
          </a:blip>
          <a:srcRect/>
          <a:stretch/>
        </p:blipFill>
        <p:spPr>
          <a:xfrm>
            <a:off x="11622505" y="860661"/>
            <a:ext cx="11684719" cy="11639580"/>
          </a:xfrm>
          <a:prstGeom prst="rect">
            <a:avLst/>
          </a:prstGeom>
          <a:noFill/>
          <a:ln>
            <a:noFill/>
          </a:ln>
        </p:spPr>
      </p:pic>
      <p:sp>
        <p:nvSpPr>
          <p:cNvPr id="1027" name="Google Shape;1027;p75"/>
          <p:cNvSpPr txBox="1"/>
          <p:nvPr/>
        </p:nvSpPr>
        <p:spPr>
          <a:xfrm>
            <a:off x="1319343" y="12823427"/>
            <a:ext cx="9326880" cy="5693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141617"/>
              </a:buClr>
              <a:buSzPts val="3200"/>
              <a:buFont typeface="Calibri"/>
              <a:buNone/>
            </a:pPr>
            <a:r>
              <a:rPr lang="en-US" sz="3200" b="0" i="0" u="none" strike="noStrike" cap="none" dirty="0">
                <a:solidFill>
                  <a:srgbClr val="141617"/>
                </a:solidFill>
                <a:latin typeface="Gill Sans MT" panose="020B0502020104020203" pitchFamily="34" charset="77"/>
                <a:ea typeface="Gill Sans"/>
                <a:cs typeface="Gill Sans"/>
                <a:sym typeface="Gill Sans"/>
              </a:rPr>
              <a:t>ALIGN Resource</a:t>
            </a:r>
            <a:endParaRPr sz="3200" b="0" i="0" u="none" strike="noStrike" cap="none" dirty="0">
              <a:solidFill>
                <a:srgbClr val="141617"/>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53585E"/>
        </a:solidFill>
        <a:effectLst/>
      </p:bgPr>
    </p:bg>
    <p:spTree>
      <p:nvGrpSpPr>
        <p:cNvPr id="1" name="Shape 1002"/>
        <p:cNvGrpSpPr/>
        <p:nvPr/>
      </p:nvGrpSpPr>
      <p:grpSpPr>
        <a:xfrm>
          <a:off x="0" y="0"/>
          <a:ext cx="0" cy="0"/>
          <a:chOff x="0" y="0"/>
          <a:chExt cx="0" cy="0"/>
        </a:xfrm>
      </p:grpSpPr>
      <p:sp>
        <p:nvSpPr>
          <p:cNvPr id="1003" name="Google Shape;1003;p73"/>
          <p:cNvSpPr txBox="1">
            <a:spLocks noGrp="1"/>
          </p:cNvSpPr>
          <p:nvPr>
            <p:ph type="title"/>
          </p:nvPr>
        </p:nvSpPr>
        <p:spPr>
          <a:xfrm>
            <a:off x="3598215" y="3020286"/>
            <a:ext cx="16482719" cy="1403383"/>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09904F"/>
              </a:buClr>
              <a:buSzPts val="10000"/>
              <a:buFont typeface="Gill Sans"/>
              <a:buNone/>
            </a:pPr>
            <a:r>
              <a:rPr lang="en-US" b="1" dirty="0">
                <a:solidFill>
                  <a:srgbClr val="F4F5F8"/>
                </a:solidFill>
                <a:latin typeface="Gill Sans MT" panose="020B0502020104020203" pitchFamily="34" charset="77"/>
              </a:rPr>
              <a:t>Principaux points à retenir</a:t>
            </a:r>
            <a:endParaRPr b="1" dirty="0">
              <a:solidFill>
                <a:srgbClr val="F4F5F8"/>
              </a:solidFill>
              <a:latin typeface="Gill Sans MT" panose="020B0502020104020203" pitchFamily="34" charset="77"/>
            </a:endParaRPr>
          </a:p>
        </p:txBody>
      </p:sp>
      <p:sp>
        <p:nvSpPr>
          <p:cNvPr id="1004" name="Google Shape;1004;p73"/>
          <p:cNvSpPr txBox="1">
            <a:spLocks noGrp="1"/>
          </p:cNvSpPr>
          <p:nvPr>
            <p:ph type="body" idx="1"/>
          </p:nvPr>
        </p:nvSpPr>
        <p:spPr>
          <a:xfrm>
            <a:off x="5518208" y="803118"/>
            <a:ext cx="13347583" cy="963937"/>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00000"/>
              </a:lnSpc>
              <a:spcBef>
                <a:spcPts val="0"/>
              </a:spcBef>
              <a:spcAft>
                <a:spcPts val="0"/>
              </a:spcAft>
              <a:buClr>
                <a:schemeClr val="dk2"/>
              </a:buClr>
              <a:buSzPts val="3600"/>
              <a:buFont typeface="Gill Sans"/>
              <a:buNone/>
            </a:pPr>
            <a:r>
              <a:rPr lang="fr-FR" sz="3600" dirty="0">
                <a:solidFill>
                  <a:srgbClr val="F4F5F8"/>
                </a:solidFill>
                <a:latin typeface="Gill Sans MT" panose="020B0502020104020203" pitchFamily="34" charset="77"/>
              </a:rPr>
              <a:t>MESURER LES CHANGEMENTS NORMATIFS DANS DES ENVIRONNEMENTS COMPLEXES </a:t>
            </a:r>
            <a:endParaRPr dirty="0">
              <a:solidFill>
                <a:srgbClr val="F4F5F8"/>
              </a:solidFill>
              <a:latin typeface="Gill Sans MT" panose="020B0502020104020203" pitchFamily="34" charset="77"/>
            </a:endParaRPr>
          </a:p>
        </p:txBody>
      </p:sp>
      <p:sp>
        <p:nvSpPr>
          <p:cNvPr id="1005" name="Google Shape;1005;p73"/>
          <p:cNvSpPr txBox="1">
            <a:spLocks noGrp="1"/>
          </p:cNvSpPr>
          <p:nvPr>
            <p:ph type="body" idx="2"/>
          </p:nvPr>
        </p:nvSpPr>
        <p:spPr>
          <a:xfrm>
            <a:off x="1964013" y="5676900"/>
            <a:ext cx="20807756" cy="6924624"/>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0"/>
              </a:spcBef>
              <a:spcAft>
                <a:spcPts val="0"/>
              </a:spcAft>
              <a:buClr>
                <a:srgbClr val="FFFFFF"/>
              </a:buClr>
              <a:buSzPts val="4000"/>
              <a:buFont typeface="Arial"/>
              <a:buChar char="•"/>
            </a:pPr>
            <a:r>
              <a:rPr lang="fr-FR" dirty="0">
                <a:solidFill>
                  <a:srgbClr val="F4F5F8"/>
                </a:solidFill>
                <a:latin typeface="Gill Sans MT" panose="020B0502020104020203" pitchFamily="34" charset="77"/>
              </a:rPr>
              <a:t>Mesurer soit la norme descriptive (perceptions du comportement typique) soit la norme injonctive (perceptions de ce qui est approprié) ou idéalement les deux.</a:t>
            </a:r>
          </a:p>
          <a:p>
            <a:pPr marL="571500" lvl="0" indent="-571500" algn="l" rtl="0">
              <a:lnSpc>
                <a:spcPct val="100000"/>
              </a:lnSpc>
              <a:spcBef>
                <a:spcPts val="0"/>
              </a:spcBef>
              <a:spcAft>
                <a:spcPts val="0"/>
              </a:spcAft>
              <a:buClr>
                <a:srgbClr val="FFFFFF"/>
              </a:buClr>
              <a:buSzPts val="4000"/>
              <a:buFont typeface="Arial"/>
              <a:buChar char="•"/>
            </a:pPr>
            <a:r>
              <a:rPr lang="fr-FR" dirty="0">
                <a:solidFill>
                  <a:srgbClr val="F4F5F8"/>
                </a:solidFill>
                <a:latin typeface="Gill Sans MT" panose="020B0502020104020203" pitchFamily="34" charset="77"/>
              </a:rPr>
              <a:t>Se référer à un groupe de référence. Sinon, il s'agit d'une attitude individuelle.</a:t>
            </a:r>
          </a:p>
          <a:p>
            <a:pPr marL="571500" lvl="0" indent="-571500" algn="l" rtl="0">
              <a:lnSpc>
                <a:spcPct val="100000"/>
              </a:lnSpc>
              <a:spcBef>
                <a:spcPts val="0"/>
              </a:spcBef>
              <a:spcAft>
                <a:spcPts val="0"/>
              </a:spcAft>
              <a:buClr>
                <a:srgbClr val="FFFFFF"/>
              </a:buClr>
              <a:buSzPts val="4000"/>
              <a:buFont typeface="Arial"/>
              <a:buChar char="•"/>
            </a:pPr>
            <a:r>
              <a:rPr lang="fr-FR" dirty="0">
                <a:solidFill>
                  <a:srgbClr val="F4F5F8"/>
                </a:solidFill>
                <a:latin typeface="Gill Sans MT" panose="020B0502020104020203" pitchFamily="34" charset="77"/>
              </a:rPr>
              <a:t>Utiliser l'approche la mieux adaptée aux répondants (c'est-à-dire un seul élément, des échelles,  des indices, des vignettes ou d'autres méthodes participatives). </a:t>
            </a:r>
          </a:p>
          <a:p>
            <a:pPr marL="571500" lvl="0" indent="-571500" algn="l" rtl="0">
              <a:lnSpc>
                <a:spcPct val="100000"/>
              </a:lnSpc>
              <a:spcBef>
                <a:spcPts val="0"/>
              </a:spcBef>
              <a:spcAft>
                <a:spcPts val="0"/>
              </a:spcAft>
              <a:buClr>
                <a:srgbClr val="FFFFFF"/>
              </a:buClr>
              <a:buSzPts val="4000"/>
              <a:buFont typeface="Arial"/>
              <a:buChar char="•"/>
            </a:pPr>
            <a:r>
              <a:rPr lang="fr-FR" dirty="0">
                <a:solidFill>
                  <a:srgbClr val="F4F5F8"/>
                </a:solidFill>
                <a:latin typeface="Gill Sans MT" panose="020B0502020104020203" pitchFamily="34" charset="77"/>
              </a:rPr>
              <a:t>Le changement social est complexe ; les méthodes de suivi et d'évaluation doivent tenir compte de cette complexité. </a:t>
            </a:r>
          </a:p>
          <a:p>
            <a:pPr marL="571500" lvl="0" indent="-571500" algn="l" rtl="0">
              <a:lnSpc>
                <a:spcPct val="100000"/>
              </a:lnSpc>
              <a:spcBef>
                <a:spcPts val="0"/>
              </a:spcBef>
              <a:spcAft>
                <a:spcPts val="0"/>
              </a:spcAft>
              <a:buClr>
                <a:srgbClr val="FFFFFF"/>
              </a:buClr>
              <a:buSzPts val="4000"/>
              <a:buFont typeface="Arial"/>
              <a:buChar char="•"/>
            </a:pPr>
            <a:r>
              <a:rPr lang="fr-FR" dirty="0">
                <a:solidFill>
                  <a:srgbClr val="F4F5F8"/>
                </a:solidFill>
                <a:latin typeface="Gill Sans MT" panose="020B0502020104020203" pitchFamily="34" charset="77"/>
              </a:rPr>
              <a:t>Collecter et utiliser les données en temps réel pour guider la mise en œuvre. </a:t>
            </a:r>
          </a:p>
          <a:p>
            <a:pPr marL="571500" lvl="0" indent="-571500" algn="l" rtl="0">
              <a:lnSpc>
                <a:spcPct val="100000"/>
              </a:lnSpc>
              <a:spcBef>
                <a:spcPts val="0"/>
              </a:spcBef>
              <a:spcAft>
                <a:spcPts val="0"/>
              </a:spcAft>
              <a:buClr>
                <a:srgbClr val="FFFFFF"/>
              </a:buClr>
              <a:buSzPts val="4000"/>
              <a:buFont typeface="Arial"/>
              <a:buChar char="•"/>
            </a:pPr>
            <a:r>
              <a:rPr lang="fr-FR" dirty="0">
                <a:solidFill>
                  <a:srgbClr val="F4F5F8"/>
                </a:solidFill>
                <a:latin typeface="Gill Sans MT" panose="020B0502020104020203" pitchFamily="34" charset="77"/>
              </a:rPr>
              <a:t>Renforcer la capacité d'adaptation et créer une culture de gestion adaptative pour favoriser le changement de normes.</a:t>
            </a:r>
            <a:endParaRPr dirty="0">
              <a:solidFill>
                <a:srgbClr val="F4F5F8"/>
              </a:solidFill>
              <a:latin typeface="Gill Sans MT" panose="020B0502020104020203" pitchFamily="34" charset="77"/>
            </a:endParaRPr>
          </a:p>
          <a:p>
            <a:pPr marL="0" lvl="0" indent="0" algn="ctr" rtl="0">
              <a:lnSpc>
                <a:spcPct val="100000"/>
              </a:lnSpc>
              <a:spcBef>
                <a:spcPts val="1800"/>
              </a:spcBef>
              <a:spcAft>
                <a:spcPts val="0"/>
              </a:spcAft>
              <a:buClr>
                <a:srgbClr val="FFFFFF"/>
              </a:buClr>
              <a:buSzPts val="4000"/>
              <a:buFont typeface="Gill Sans"/>
              <a:buNone/>
            </a:pPr>
            <a:endParaRPr dirty="0">
              <a:solidFill>
                <a:srgbClr val="F4F5F8"/>
              </a:solidFill>
              <a:latin typeface="Gill Sans MT" panose="020B0502020104020203" pitchFamily="34" charset="77"/>
            </a:endParaRPr>
          </a:p>
        </p:txBody>
      </p:sp>
      <p:cxnSp>
        <p:nvCxnSpPr>
          <p:cNvPr id="1006" name="Google Shape;1006;p73"/>
          <p:cNvCxnSpPr/>
          <p:nvPr/>
        </p:nvCxnSpPr>
        <p:spPr>
          <a:xfrm>
            <a:off x="9636346" y="4807856"/>
            <a:ext cx="5111308" cy="0"/>
          </a:xfrm>
          <a:prstGeom prst="straightConnector1">
            <a:avLst/>
          </a:prstGeom>
          <a:noFill/>
          <a:ln w="38100" cap="flat" cmpd="sng">
            <a:solidFill>
              <a:srgbClr val="CBB303"/>
            </a:solidFill>
            <a:prstDash val="solid"/>
            <a:round/>
            <a:headEnd type="none" w="sm" len="sm"/>
            <a:tailEnd type="none" w="sm" len="sm"/>
          </a:ln>
        </p:spPr>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1010"/>
        <p:cNvGrpSpPr/>
        <p:nvPr/>
      </p:nvGrpSpPr>
      <p:grpSpPr>
        <a:xfrm>
          <a:off x="0" y="0"/>
          <a:ext cx="0" cy="0"/>
          <a:chOff x="0" y="0"/>
          <a:chExt cx="0" cy="0"/>
        </a:xfrm>
      </p:grpSpPr>
      <p:sp>
        <p:nvSpPr>
          <p:cNvPr id="1011" name="Google Shape;1011;p74"/>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393941"/>
              </a:buClr>
              <a:buSzPts val="10000"/>
              <a:buFont typeface="Gill Sans"/>
              <a:buNone/>
            </a:pPr>
            <a:r>
              <a:rPr lang="en-US" dirty="0">
                <a:solidFill>
                  <a:schemeClr val="accent6"/>
                </a:solidFill>
                <a:latin typeface="Gill Sans MT" panose="020B0502020104020203" pitchFamily="34" charset="77"/>
              </a:rPr>
              <a:t>Ressources </a:t>
            </a:r>
            <a:endParaRPr dirty="0">
              <a:solidFill>
                <a:schemeClr val="accent6"/>
              </a:solidFill>
              <a:latin typeface="Gill Sans MT" panose="020B0502020104020203" pitchFamily="34" charset="77"/>
            </a:endParaRPr>
          </a:p>
        </p:txBody>
      </p:sp>
      <p:sp>
        <p:nvSpPr>
          <p:cNvPr id="1012" name="Google Shape;1012;p74"/>
          <p:cNvSpPr txBox="1"/>
          <p:nvPr/>
        </p:nvSpPr>
        <p:spPr>
          <a:xfrm>
            <a:off x="6289545" y="10077494"/>
            <a:ext cx="3571875" cy="587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7B83"/>
              </a:buClr>
              <a:buSzPts val="4000"/>
              <a:buFont typeface="Gill Sans"/>
              <a:buNone/>
            </a:pPr>
            <a:endParaRPr sz="4000" b="0" i="0" u="none" strike="noStrike" cap="none" dirty="0">
              <a:solidFill>
                <a:srgbClr val="7A7B83"/>
              </a:solidFill>
              <a:latin typeface="Gill Sans"/>
              <a:ea typeface="Gill Sans"/>
              <a:cs typeface="Gill Sans"/>
              <a:sym typeface="Gill Sans"/>
            </a:endParaRPr>
          </a:p>
        </p:txBody>
      </p:sp>
      <p:sp>
        <p:nvSpPr>
          <p:cNvPr id="1019" name="Google Shape;1019;p74"/>
          <p:cNvSpPr txBox="1">
            <a:spLocks noGrp="1"/>
          </p:cNvSpPr>
          <p:nvPr>
            <p:ph type="body" idx="2"/>
          </p:nvPr>
        </p:nvSpPr>
        <p:spPr>
          <a:xfrm>
            <a:off x="2143791" y="2839414"/>
            <a:ext cx="21172696" cy="9921546"/>
          </a:xfrm>
          <a:prstGeom prst="rect">
            <a:avLst/>
          </a:prstGeom>
          <a:noFill/>
          <a:ln>
            <a:noFill/>
          </a:ln>
        </p:spPr>
        <p:txBody>
          <a:bodyPr spcFirstLastPara="1" wrap="square" lIns="91425" tIns="45700" rIns="91425" bIns="45700" anchor="t" anchorCtr="0">
            <a:noAutofit/>
          </a:bodyPr>
          <a:lstStyle/>
          <a:p>
            <a:pPr marL="800100" lvl="0" indent="-571500" algn="l">
              <a:buFont typeface="Arial" panose="020B0604020202020204" pitchFamily="34" charset="0"/>
              <a:buChar char="•"/>
            </a:pPr>
            <a:r>
              <a:rPr lang="en-US" sz="3600" dirty="0"/>
              <a:t>“Map of social norms-focused projects and their measurement approaches: Who is doing what </a:t>
            </a:r>
            <a:br>
              <a:rPr lang="en-US" sz="3600" dirty="0"/>
            </a:br>
            <a:r>
              <a:rPr lang="en-US" sz="3600" dirty="0"/>
              <a:t>and where.” </a:t>
            </a:r>
            <a:r>
              <a:rPr lang="en-US" sz="3600" i="1" dirty="0"/>
              <a:t>ALiGN: Advancing Learning and Innovation on Gender Norms.</a:t>
            </a:r>
            <a:r>
              <a:rPr lang="en-US" sz="3600" dirty="0"/>
              <a:t> Overseas Development Institute (ODI), 2002. https://www.alignplatform.org/learning-collaborative/case-studies</a:t>
            </a:r>
          </a:p>
          <a:p>
            <a:pPr marL="800100" lvl="0" indent="-571500" algn="l">
              <a:buFont typeface="Arial" panose="020B0604020202020204" pitchFamily="34" charset="0"/>
              <a:buChar char="•"/>
            </a:pPr>
            <a:r>
              <a:rPr lang="en-US" sz="3600" dirty="0"/>
              <a:t>Passages Project and the Social Norms Learning Collaborative. </a:t>
            </a:r>
            <a:r>
              <a:rPr lang="en-US" sz="3600" i="1" dirty="0"/>
              <a:t>Social Norms Exploration Tool</a:t>
            </a:r>
            <a:r>
              <a:rPr lang="en-US" sz="3600" dirty="0"/>
              <a:t>. Washington, DC: Institute for Reproductive Health, Georgetown University, 2020.  </a:t>
            </a:r>
            <a:r>
              <a:rPr lang="en-US" sz="3600" u="sng" dirty="0">
                <a:hlinkClick r:id="rId3"/>
              </a:rPr>
              <a:t>https://irh.org/social-norms-exploration/</a:t>
            </a:r>
            <a:r>
              <a:rPr lang="en-US" sz="3600" dirty="0"/>
              <a:t> </a:t>
            </a:r>
          </a:p>
          <a:p>
            <a:pPr marL="800100" lvl="0" indent="-571500" algn="l">
              <a:buFont typeface="Arial" panose="020B0604020202020204" pitchFamily="34" charset="0"/>
              <a:buChar char="•"/>
            </a:pPr>
            <a:r>
              <a:rPr lang="en-US" sz="3600" dirty="0"/>
              <a:t>Passages Project</a:t>
            </a:r>
            <a:r>
              <a:rPr lang="en-US" sz="3600" i="1" dirty="0"/>
              <a:t>. Costing of Norms-Shifting Interventions: A Primer from the Passages Project</a:t>
            </a:r>
            <a:r>
              <a:rPr lang="en-US" sz="3600" dirty="0"/>
              <a:t>. Washington, D.C.: Institute for Reproductive Health, Georgetown University for the U.S. Agency for International Development (USAID), 2020. </a:t>
            </a:r>
            <a:r>
              <a:rPr lang="en-US" sz="3600" u="sng" dirty="0">
                <a:hlinkClick r:id="rId4"/>
              </a:rPr>
              <a:t>https://www.alignplatform.org/resources/costing-norms-shifting-interventions-primer-passages-project</a:t>
            </a:r>
            <a:endParaRPr lang="en-US" sz="3600" dirty="0"/>
          </a:p>
          <a:p>
            <a:pPr marL="800100" lvl="0" indent="-571500" algn="l">
              <a:buFont typeface="Arial" panose="020B0604020202020204" pitchFamily="34" charset="0"/>
              <a:buChar char="•"/>
            </a:pPr>
            <a:r>
              <a:rPr lang="en-US" sz="3600" dirty="0"/>
              <a:t>The Social Norms Learning Collaborative. </a:t>
            </a:r>
            <a:r>
              <a:rPr lang="en-US" sz="3600" i="1" dirty="0"/>
              <a:t>Resources for Measuring Social Norms: A Practical Guide for Program Implementers</a:t>
            </a:r>
            <a:r>
              <a:rPr lang="en-US" sz="3600" dirty="0"/>
              <a:t>. Washington, DC: Institute for Reproductive Health, Georgetown University, 2019. </a:t>
            </a:r>
            <a:r>
              <a:rPr lang="en-US" sz="3600" u="sng" dirty="0">
                <a:hlinkClick r:id="rId5"/>
              </a:rPr>
              <a:t>https://www.alignplatform.org/resources/resources-measuring-social-norms-practical-guide-programme-implementers</a:t>
            </a:r>
            <a:endParaRPr lang="en-US" sz="3600" dirty="0"/>
          </a:p>
          <a:p>
            <a:pPr marL="800100" lvl="0" indent="-571500" algn="l">
              <a:buFont typeface="Arial" panose="020B0604020202020204" pitchFamily="34" charset="0"/>
              <a:buChar char="•"/>
            </a:pPr>
            <a:r>
              <a:rPr lang="en-US" sz="3600" dirty="0"/>
              <a:t>Center on Gender Equity and Health.</a:t>
            </a:r>
            <a:r>
              <a:rPr lang="en-US" sz="3600" i="1" dirty="0"/>
              <a:t> Evidence-based Measures of Empowerment for Research on Gender Equality (EMERGE). </a:t>
            </a:r>
            <a:r>
              <a:rPr lang="en-US" sz="3600" dirty="0"/>
              <a:t>University of California, San Diego, 2020. </a:t>
            </a:r>
            <a:r>
              <a:rPr lang="en-US" sz="3600" u="sng" dirty="0">
                <a:hlinkClick r:id="rId6"/>
              </a:rPr>
              <a:t>https://emerge.ucsd.edu/</a:t>
            </a:r>
            <a:r>
              <a:rPr lang="en-US" sz="3600" dirty="0"/>
              <a:t> </a:t>
            </a:r>
          </a:p>
          <a:p>
            <a:pPr marL="800100" lvl="0" indent="-571500" algn="l">
              <a:buFont typeface="Arial" panose="020B0604020202020204" pitchFamily="34" charset="0"/>
              <a:buChar char="•"/>
            </a:pPr>
            <a:r>
              <a:rPr lang="en-US" sz="3600" dirty="0"/>
              <a:t>The Social Norms Learning Collaborative. </a:t>
            </a:r>
            <a:r>
              <a:rPr lang="en-US" sz="3600" i="1" dirty="0"/>
              <a:t>Monitoring Shifts in Social Norms: A Guidance Note for Program Implementers</a:t>
            </a:r>
            <a:r>
              <a:rPr lang="en-US" sz="3600" dirty="0"/>
              <a:t>. Washington, DC: 2021. https://www.alignplatform.org/resources/monitoring-shifts-social-norms-guidance-note-program-implementers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053843" y="3602880"/>
            <a:ext cx="18276314" cy="3077972"/>
          </a:xfrm>
        </p:spPr>
        <p:txBody>
          <a:bodyPr>
            <a:noAutofit/>
          </a:bodyPr>
          <a:lstStyle/>
          <a:p>
            <a:pPr>
              <a:lnSpc>
                <a:spcPct val="85000"/>
              </a:lnSpc>
            </a:pPr>
            <a:r>
              <a:rPr lang="en-US" sz="10000" b="1" dirty="0">
                <a:latin typeface="Gill Sans MT" panose="020B0502020104020203" pitchFamily="34" charset="0"/>
              </a:rPr>
              <a:t> </a:t>
            </a:r>
          </a:p>
        </p:txBody>
      </p:sp>
      <p:sp>
        <p:nvSpPr>
          <p:cNvPr id="5" name="Text Placeholder 4">
            <a:extLst>
              <a:ext uri="{FF2B5EF4-FFF2-40B4-BE49-F238E27FC236}">
                <a16:creationId xmlns:a16="http://schemas.microsoft.com/office/drawing/2014/main" id="{16457759-0815-18CD-BDE9-09CA3C00F451}"/>
              </a:ext>
            </a:extLst>
          </p:cNvPr>
          <p:cNvSpPr>
            <a:spLocks noGrp="1"/>
          </p:cNvSpPr>
          <p:nvPr>
            <p:ph type="body" idx="1"/>
          </p:nvPr>
        </p:nvSpPr>
        <p:spPr/>
        <p:txBody>
          <a:bodyPr/>
          <a:lstStyle/>
          <a:p>
            <a:endParaRPr lang="en-US"/>
          </a:p>
        </p:txBody>
      </p:sp>
      <p:sp>
        <p:nvSpPr>
          <p:cNvPr id="6" name="Text Placeholder 2">
            <a:extLst>
              <a:ext uri="{FF2B5EF4-FFF2-40B4-BE49-F238E27FC236}">
                <a16:creationId xmlns:a16="http://schemas.microsoft.com/office/drawing/2014/main" id="{00E6F9DC-717A-6467-20B0-DCA53A3725C9}"/>
              </a:ext>
            </a:extLst>
          </p:cNvPr>
          <p:cNvSpPr txBox="1">
            <a:spLocks/>
          </p:cNvSpPr>
          <p:nvPr/>
        </p:nvSpPr>
        <p:spPr>
          <a:xfrm>
            <a:off x="1663955" y="1975104"/>
            <a:ext cx="17115344" cy="8962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algn="l"/>
            <a:r>
              <a:rPr lang="en-US" dirty="0"/>
              <a:t>  Le </a:t>
            </a:r>
            <a:r>
              <a:rPr lang="en-US" dirty="0" err="1"/>
              <a:t>programme</a:t>
            </a:r>
            <a:r>
              <a:rPr lang="en-US" dirty="0"/>
              <a:t> de formation aux </a:t>
            </a:r>
            <a:r>
              <a:rPr lang="en-US" dirty="0" err="1"/>
              <a:t>normes</a:t>
            </a:r>
            <a:r>
              <a:rPr lang="en-US" dirty="0"/>
              <a:t> </a:t>
            </a:r>
            <a:r>
              <a:rPr lang="en-US" dirty="0" err="1"/>
              <a:t>sociales</a:t>
            </a:r>
            <a:r>
              <a:rPr lang="en-US" dirty="0"/>
              <a:t> du </a:t>
            </a:r>
            <a:r>
              <a:rPr lang="en-US" dirty="0" err="1"/>
              <a:t>projet</a:t>
            </a:r>
            <a:r>
              <a:rPr lang="en-US" dirty="0"/>
              <a:t> Passages a </a:t>
            </a:r>
            <a:r>
              <a:rPr lang="en-US" dirty="0" err="1"/>
              <a:t>été</a:t>
            </a:r>
            <a:r>
              <a:rPr lang="en-US" dirty="0"/>
              <a:t> </a:t>
            </a:r>
            <a:r>
              <a:rPr lang="en-US" dirty="0" err="1"/>
              <a:t>préparé</a:t>
            </a:r>
            <a:r>
              <a:rPr lang="en-US" dirty="0"/>
              <a:t> par </a:t>
            </a:r>
            <a:r>
              <a:rPr lang="en-US" dirty="0" err="1"/>
              <a:t>l'Institute</a:t>
            </a:r>
            <a:r>
              <a:rPr lang="en-US" dirty="0"/>
              <a:t> for Reproductive Health, Université de Georgetown (IRH) et le Centre pour </a:t>
            </a:r>
            <a:r>
              <a:rPr lang="en-US" dirty="0" err="1"/>
              <a:t>l'égalité</a:t>
            </a:r>
            <a:r>
              <a:rPr lang="en-US" dirty="0"/>
              <a:t> des sexes et la </a:t>
            </a:r>
            <a:r>
              <a:rPr lang="en-US" dirty="0" err="1"/>
              <a:t>santé</a:t>
            </a:r>
            <a:r>
              <a:rPr lang="en-US" dirty="0"/>
              <a:t> de </a:t>
            </a:r>
            <a:r>
              <a:rPr lang="en-US" dirty="0" err="1"/>
              <a:t>l'Université</a:t>
            </a:r>
            <a:r>
              <a:rPr lang="en-US" dirty="0"/>
              <a:t> de </a:t>
            </a:r>
            <a:r>
              <a:rPr lang="en-US" dirty="0" err="1"/>
              <a:t>Californie</a:t>
            </a:r>
            <a:r>
              <a:rPr lang="en-US" dirty="0"/>
              <a:t> </a:t>
            </a:r>
            <a:r>
              <a:rPr lang="en-US" dirty="0" err="1"/>
              <a:t>à</a:t>
            </a:r>
            <a:r>
              <a:rPr lang="en-US" dirty="0"/>
              <a:t> San Diego (GEH, UCSD) dans le cadre du </a:t>
            </a:r>
            <a:r>
              <a:rPr lang="en-US" dirty="0" err="1"/>
              <a:t>projet</a:t>
            </a:r>
            <a:r>
              <a:rPr lang="en-US" dirty="0"/>
              <a:t> Passages. Ce </a:t>
            </a:r>
            <a:r>
              <a:rPr lang="en-US" dirty="0" err="1"/>
              <a:t>lexique</a:t>
            </a:r>
            <a:r>
              <a:rPr lang="en-US" dirty="0"/>
              <a:t> et le </a:t>
            </a:r>
            <a:r>
              <a:rPr lang="en-US" dirty="0" err="1"/>
              <a:t>projet</a:t>
            </a:r>
            <a:r>
              <a:rPr lang="en-US" dirty="0"/>
              <a:t> Passages </a:t>
            </a:r>
            <a:r>
              <a:rPr lang="en-US" dirty="0" err="1"/>
              <a:t>ont</a:t>
            </a:r>
            <a:r>
              <a:rPr lang="en-US" dirty="0"/>
              <a:t> </a:t>
            </a:r>
            <a:r>
              <a:rPr lang="en-US" dirty="0" err="1"/>
              <a:t>été</a:t>
            </a:r>
            <a:r>
              <a:rPr lang="en-US" dirty="0"/>
              <a:t> </a:t>
            </a:r>
            <a:r>
              <a:rPr lang="en-US" dirty="0" err="1"/>
              <a:t>rendus</a:t>
            </a:r>
            <a:r>
              <a:rPr lang="en-US" dirty="0"/>
              <a:t> </a:t>
            </a:r>
            <a:r>
              <a:rPr lang="en-US" dirty="0" err="1"/>
              <a:t>possibles</a:t>
            </a:r>
            <a:r>
              <a:rPr lang="en-US" dirty="0"/>
              <a:t> grâce au </a:t>
            </a:r>
            <a:r>
              <a:rPr lang="en-US" dirty="0" err="1"/>
              <a:t>soutien</a:t>
            </a:r>
            <a:r>
              <a:rPr lang="en-US" dirty="0"/>
              <a:t> </a:t>
            </a:r>
            <a:r>
              <a:rPr lang="en-US" dirty="0" err="1"/>
              <a:t>généreux</a:t>
            </a:r>
            <a:r>
              <a:rPr lang="en-US" dirty="0"/>
              <a:t> du </a:t>
            </a:r>
            <a:r>
              <a:rPr lang="en-US" dirty="0" err="1"/>
              <a:t>peuple</a:t>
            </a:r>
            <a:r>
              <a:rPr lang="en-US" dirty="0"/>
              <a:t> </a:t>
            </a:r>
            <a:r>
              <a:rPr lang="en-US" dirty="0" err="1"/>
              <a:t>américain</a:t>
            </a:r>
            <a:r>
              <a:rPr lang="en-US" dirty="0"/>
              <a:t> par </a:t>
            </a:r>
            <a:r>
              <a:rPr lang="en-US" dirty="0" err="1"/>
              <a:t>l'intermédiaire</a:t>
            </a:r>
            <a:r>
              <a:rPr lang="en-US" dirty="0"/>
              <a:t> de </a:t>
            </a:r>
            <a:r>
              <a:rPr lang="en-US" dirty="0" err="1"/>
              <a:t>l'Agence</a:t>
            </a:r>
            <a:r>
              <a:rPr lang="en-US" dirty="0"/>
              <a:t> des </a:t>
            </a:r>
            <a:r>
              <a:rPr lang="en-US" dirty="0" err="1"/>
              <a:t>États</a:t>
            </a:r>
            <a:r>
              <a:rPr lang="en-US" dirty="0"/>
              <a:t>-Unis pour le </a:t>
            </a:r>
            <a:r>
              <a:rPr lang="en-US" dirty="0" err="1"/>
              <a:t>développement</a:t>
            </a:r>
            <a:r>
              <a:rPr lang="en-US" dirty="0"/>
              <a:t> international (USAID) dans le cadre de </a:t>
            </a:r>
            <a:r>
              <a:rPr lang="en-US" dirty="0" err="1"/>
              <a:t>l'accord</a:t>
            </a:r>
            <a:r>
              <a:rPr lang="en-US" dirty="0"/>
              <a:t> de </a:t>
            </a:r>
            <a:r>
              <a:rPr lang="en-US" dirty="0" err="1"/>
              <a:t>coopération</a:t>
            </a:r>
            <a:r>
              <a:rPr lang="en-US" dirty="0"/>
              <a:t> n° AID-OAA-A-15-00042. Le </a:t>
            </a:r>
            <a:r>
              <a:rPr lang="en-US" dirty="0" err="1"/>
              <a:t>programme</a:t>
            </a:r>
            <a:r>
              <a:rPr lang="en-US" dirty="0"/>
              <a:t> de formation a </a:t>
            </a:r>
            <a:r>
              <a:rPr lang="en-US" dirty="0" err="1"/>
              <a:t>été</a:t>
            </a:r>
            <a:r>
              <a:rPr lang="en-US" dirty="0"/>
              <a:t> </a:t>
            </a:r>
            <a:r>
              <a:rPr lang="en-US" dirty="0" err="1"/>
              <a:t>traduit</a:t>
            </a:r>
            <a:r>
              <a:rPr lang="en-US" dirty="0"/>
              <a:t> </a:t>
            </a:r>
            <a:r>
              <a:rPr lang="en-US" dirty="0" err="1"/>
              <a:t>en</a:t>
            </a:r>
            <a:r>
              <a:rPr lang="en-US" dirty="0"/>
              <a:t> </a:t>
            </a:r>
            <a:r>
              <a:rPr lang="en-US" dirty="0" err="1"/>
              <a:t>français</a:t>
            </a:r>
            <a:r>
              <a:rPr lang="en-US" dirty="0"/>
              <a:t> par le </a:t>
            </a:r>
            <a:r>
              <a:rPr lang="en-US" dirty="0" err="1"/>
              <a:t>projet</a:t>
            </a:r>
            <a:r>
              <a:rPr lang="en-US" dirty="0"/>
              <a:t> Breakthrough ACTION dans le cadre de </a:t>
            </a:r>
            <a:r>
              <a:rPr lang="en-US" dirty="0" err="1"/>
              <a:t>l'accord</a:t>
            </a:r>
            <a:r>
              <a:rPr lang="en-US" dirty="0"/>
              <a:t> de </a:t>
            </a:r>
            <a:r>
              <a:rPr lang="en-US" dirty="0" err="1"/>
              <a:t>coopération</a:t>
            </a:r>
            <a:r>
              <a:rPr lang="en-US" dirty="0"/>
              <a:t> n° AID-OAA-A-17-00017. Le </a:t>
            </a:r>
            <a:r>
              <a:rPr lang="en-US" dirty="0" err="1"/>
              <a:t>contenu</a:t>
            </a:r>
            <a:r>
              <a:rPr lang="en-US" dirty="0"/>
              <a:t> </a:t>
            </a:r>
            <a:r>
              <a:rPr lang="en-US" dirty="0" err="1"/>
              <a:t>est</a:t>
            </a:r>
            <a:r>
              <a:rPr lang="en-US" dirty="0"/>
              <a:t> la </a:t>
            </a:r>
            <a:r>
              <a:rPr lang="en-US" dirty="0" err="1"/>
              <a:t>responsabilité</a:t>
            </a:r>
            <a:r>
              <a:rPr lang="en-US" dirty="0"/>
              <a:t> de </a:t>
            </a:r>
            <a:r>
              <a:rPr lang="en-US" dirty="0" err="1"/>
              <a:t>l'IRH</a:t>
            </a:r>
            <a:r>
              <a:rPr lang="en-US" dirty="0"/>
              <a:t> et du GEH et ne </a:t>
            </a:r>
            <a:r>
              <a:rPr lang="en-US" dirty="0" err="1"/>
              <a:t>reflète</a:t>
            </a:r>
            <a:r>
              <a:rPr lang="en-US" dirty="0"/>
              <a:t> pas </a:t>
            </a:r>
            <a:r>
              <a:rPr lang="en-US" dirty="0" err="1"/>
              <a:t>nécessairement</a:t>
            </a:r>
            <a:r>
              <a:rPr lang="en-US" dirty="0"/>
              <a:t> les opinions de </a:t>
            </a:r>
            <a:r>
              <a:rPr lang="en-US" dirty="0" err="1"/>
              <a:t>l'Université</a:t>
            </a:r>
            <a:r>
              <a:rPr lang="en-US" dirty="0"/>
              <a:t> de Georgetown, de </a:t>
            </a:r>
            <a:r>
              <a:rPr lang="en-US" dirty="0" err="1"/>
              <a:t>l'UCSD</a:t>
            </a:r>
            <a:r>
              <a:rPr lang="en-US" dirty="0"/>
              <a:t>, de </a:t>
            </a:r>
            <a:r>
              <a:rPr lang="en-US" dirty="0" err="1"/>
              <a:t>l'USAID</a:t>
            </a:r>
            <a:r>
              <a:rPr lang="en-US" dirty="0"/>
              <a:t> </a:t>
            </a:r>
            <a:r>
              <a:rPr lang="en-US" dirty="0" err="1"/>
              <a:t>ou</a:t>
            </a:r>
            <a:r>
              <a:rPr lang="en-US" dirty="0"/>
              <a:t> du </a:t>
            </a:r>
            <a:r>
              <a:rPr lang="en-US" dirty="0" err="1"/>
              <a:t>gouvernement</a:t>
            </a:r>
            <a:r>
              <a:rPr lang="en-US" dirty="0"/>
              <a:t> des </a:t>
            </a:r>
            <a:r>
              <a:rPr lang="en-US" dirty="0" err="1"/>
              <a:t>États</a:t>
            </a:r>
            <a:r>
              <a:rPr lang="en-US" dirty="0"/>
              <a:t>-Unis.</a:t>
            </a:r>
            <a:endParaRPr lang="en-US" dirty="0">
              <a:latin typeface="Gill Sans MT" panose="020B0502020104020203" pitchFamily="34" charset="0"/>
            </a:endParaRPr>
          </a:p>
        </p:txBody>
      </p:sp>
    </p:spTree>
    <p:custDataLst>
      <p:tags r:id="rId1"/>
    </p:custDataLst>
    <p:extLst>
      <p:ext uri="{BB962C8B-B14F-4D97-AF65-F5344CB8AC3E}">
        <p14:creationId xmlns:p14="http://schemas.microsoft.com/office/powerpoint/2010/main" val="325561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274"/>
        <p:cNvGrpSpPr/>
        <p:nvPr/>
      </p:nvGrpSpPr>
      <p:grpSpPr>
        <a:xfrm>
          <a:off x="0" y="0"/>
          <a:ext cx="0" cy="0"/>
          <a:chOff x="0" y="0"/>
          <a:chExt cx="0" cy="0"/>
        </a:xfrm>
      </p:grpSpPr>
      <p:sp>
        <p:nvSpPr>
          <p:cNvPr id="277" name="Google Shape;277;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r>
              <a:rPr lang="en-US" dirty="0"/>
              <a:t>Revue des concepts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wipe(down)">
                                      <p:cBhvr>
                                        <p:cTn id="7"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8_PASSAGES TEMPLATE">
  <a:themeElements>
    <a:clrScheme name="Custom 1">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2B6FB6"/>
      </a:hlink>
      <a:folHlink>
        <a:srgbClr val="5152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c6dacaa-8659-40a6-ae4b-db94d906a001" xsi:nil="true"/>
    <lcf76f155ced4ddcb4097134ff3c332f xmlns="b3e394f4-7e1b-40dc-9710-f85171a654f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AF04E58DDB1147BACE8AD971ACB810" ma:contentTypeVersion="16" ma:contentTypeDescription="Create a new document." ma:contentTypeScope="" ma:versionID="165779e993b81606853fcae254bdc6c6">
  <xsd:schema xmlns:xsd="http://www.w3.org/2001/XMLSchema" xmlns:xs="http://www.w3.org/2001/XMLSchema" xmlns:p="http://schemas.microsoft.com/office/2006/metadata/properties" xmlns:ns2="b3e394f4-7e1b-40dc-9710-f85171a654f0" xmlns:ns3="9c6dacaa-8659-40a6-ae4b-db94d906a001" targetNamespace="http://schemas.microsoft.com/office/2006/metadata/properties" ma:root="true" ma:fieldsID="9ad812ca541bd85cc4953484cbcd9895" ns2:_="" ns3:_="">
    <xsd:import namespace="b3e394f4-7e1b-40dc-9710-f85171a654f0"/>
    <xsd:import namespace="9c6dacaa-8659-40a6-ae4b-db94d906a0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e394f4-7e1b-40dc-9710-f85171a654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6dacaa-8659-40a6-ae4b-db94d906a0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ee0e095-a9ee-45a3-ad98-fc47b39f0f4e}" ma:internalName="TaxCatchAll" ma:showField="CatchAllData" ma:web="9c6dacaa-8659-40a6-ae4b-db94d906a0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C9D183-3E8B-47B4-913E-337238D5AFED}">
  <ds:schemaRefs>
    <ds:schemaRef ds:uri="http://schemas.microsoft.com/sharepoint/v3/contenttype/forms"/>
  </ds:schemaRefs>
</ds:datastoreItem>
</file>

<file path=customXml/itemProps2.xml><?xml version="1.0" encoding="utf-8"?>
<ds:datastoreItem xmlns:ds="http://schemas.openxmlformats.org/officeDocument/2006/customXml" ds:itemID="{ADD0C514-7823-47CE-A145-33ADA8FEA29B}">
  <ds:schemaRefs>
    <ds:schemaRef ds:uri="http://purl.org/dc/elements/1.1/"/>
    <ds:schemaRef ds:uri="http://schemas.microsoft.com/office/2006/metadata/properties"/>
    <ds:schemaRef ds:uri="http://www.w3.org/XML/1998/namespace"/>
    <ds:schemaRef ds:uri="http://purl.org/dc/dcmitype/"/>
    <ds:schemaRef ds:uri="b3e394f4-7e1b-40dc-9710-f85171a654f0"/>
    <ds:schemaRef ds:uri="http://schemas.microsoft.com/office/2006/documentManagement/types"/>
    <ds:schemaRef ds:uri="http://schemas.microsoft.com/office/infopath/2007/PartnerControls"/>
    <ds:schemaRef ds:uri="http://schemas.openxmlformats.org/package/2006/metadata/core-properties"/>
    <ds:schemaRef ds:uri="9c6dacaa-8659-40a6-ae4b-db94d906a001"/>
    <ds:schemaRef ds:uri="http://purl.org/dc/terms/"/>
  </ds:schemaRefs>
</ds:datastoreItem>
</file>

<file path=customXml/itemProps3.xml><?xml version="1.0" encoding="utf-8"?>
<ds:datastoreItem xmlns:ds="http://schemas.openxmlformats.org/officeDocument/2006/customXml" ds:itemID="{741A4A03-A45F-4472-8AE4-13300E23B4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e394f4-7e1b-40dc-9710-f85171a654f0"/>
    <ds:schemaRef ds:uri="9c6dacaa-8659-40a6-ae4b-db94d906a0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5345</TotalTime>
  <Words>17270</Words>
  <Application>Microsoft Office PowerPoint</Application>
  <PresentationFormat>Custom</PresentationFormat>
  <Paragraphs>1218</Paragraphs>
  <Slides>84</Slides>
  <Notes>84</Notes>
  <HiddenSlides>4</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84</vt:i4>
      </vt:variant>
    </vt:vector>
  </HeadingPairs>
  <TitlesOfParts>
    <vt:vector size="98" baseType="lpstr">
      <vt:lpstr>Arial</vt:lpstr>
      <vt:lpstr>Calibri</vt:lpstr>
      <vt:lpstr>Georgia</vt:lpstr>
      <vt:lpstr>Gill Sans</vt:lpstr>
      <vt:lpstr>Gill Sans MT</vt:lpstr>
      <vt:lpstr>Helvetica Neue</vt:lpstr>
      <vt:lpstr>Helvetica Neue Light</vt:lpstr>
      <vt:lpstr>Montserrat SemiBold</vt:lpstr>
      <vt:lpstr>Noto Sans Symbols</vt:lpstr>
      <vt:lpstr>PT Sans</vt:lpstr>
      <vt:lpstr>Symbol</vt:lpstr>
      <vt:lpstr>Times New Roman</vt:lpstr>
      <vt:lpstr>Wingdings</vt:lpstr>
      <vt:lpstr>8_PASSAGES TEMPLATE</vt:lpstr>
      <vt:lpstr>L’Évolution des normes sociales dans le cadre du changement social et de comportement</vt:lpstr>
      <vt:lpstr>PowerPoint Presentation</vt:lpstr>
      <vt:lpstr>PowerPoint Presentation</vt:lpstr>
      <vt:lpstr>Mesurer les changements normatifs dans des environnements complexes </vt:lpstr>
      <vt:lpstr>Objectifs d'apprentissage</vt:lpstr>
      <vt:lpstr>PowerPoint Presentation</vt:lpstr>
      <vt:lpstr>Un sondage en mouvement</vt:lpstr>
      <vt:lpstr>Session I</vt:lpstr>
      <vt:lpstr>Revue des concepts</vt:lpstr>
      <vt:lpstr>PowerPoint Presentation</vt:lpstr>
      <vt:lpstr>PowerPoint Presentation</vt:lpstr>
      <vt:lpstr>PowerPoint Presentation</vt:lpstr>
      <vt:lpstr> </vt:lpstr>
      <vt:lpstr>Vue d'ensemble : Suivi et évaluation </vt:lpstr>
      <vt:lpstr>Suivi </vt:lpstr>
      <vt:lpstr>PowerPoint Presentation</vt:lpstr>
      <vt:lpstr>PowerPoint Presentation</vt:lpstr>
      <vt:lpstr>Comment se préparer à des environnements complexes </vt:lpstr>
      <vt:lpstr>L'apprentissage dans le cadre du S&amp;E</vt:lpstr>
      <vt:lpstr>PowerPoint Presentation</vt:lpstr>
      <vt:lpstr>Suivi des projets d'évolution normative</vt:lpstr>
      <vt:lpstr>Le suivi de l'évolution des normes indique aux programmes...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Utiliser des programmes d'apprentissage</vt:lpstr>
      <vt:lpstr>PowerPoint Presentation</vt:lpstr>
      <vt:lpstr>PowerPoint Presentation</vt:lpstr>
      <vt:lpstr>Programmes d’apprentissage</vt:lpstr>
      <vt:lpstr>TÉKPONON JIKUAGOU</vt:lpstr>
      <vt:lpstr>Vue d'ensemble du projet</vt:lpstr>
      <vt:lpstr>PowerPoint Presentation</vt:lpstr>
      <vt:lpstr>PowerPoint Presentation</vt:lpstr>
      <vt:lpstr>PowerPoint Presentation</vt:lpstr>
      <vt:lpstr>PowerPoint Presentation</vt:lpstr>
      <vt:lpstr>Comment le suivi et les études rapides peuvent-ils répondre aux questions d'apprentissage de TJ ?</vt:lpstr>
      <vt:lpstr>PowerPoint Presentation</vt:lpstr>
      <vt:lpstr>PowerPoint Presentation</vt:lpstr>
      <vt:lpstr>Session II</vt:lpstr>
      <vt:lpstr>Évaluation des changements de normes</vt:lpstr>
      <vt:lpstr>PowerPoint Presentation</vt:lpstr>
      <vt:lpstr>Comment mesurons-nous les normes sociales ?</vt:lpstr>
      <vt:lpstr>PowerPoint Presentation</vt:lpstr>
      <vt:lpstr>PowerPoint Presentation</vt:lpstr>
      <vt:lpstr>PowerPoint Presentation</vt:lpstr>
      <vt:lpstr>Techniques de mesure des normes</vt:lpstr>
      <vt:lpstr>Types de mesure</vt:lpstr>
      <vt:lpstr>PowerPoint Presentation</vt:lpstr>
      <vt:lpstr>PowerPoint Presentation</vt:lpstr>
      <vt:lpstr>PowerPoint Presentation</vt:lpstr>
      <vt:lpstr>PowerPoint Presentation</vt:lpstr>
      <vt:lpstr>PowerPoint Presentation</vt:lpstr>
      <vt:lpstr>Mesures indirectes et directes </vt:lpstr>
      <vt:lpstr>Mesures indirectes</vt:lpstr>
      <vt:lpstr>Exemples d'indicateurs directs du changement de normes</vt:lpstr>
      <vt:lpstr>PowerPoint Presentation</vt:lpstr>
      <vt:lpstr>Mesure des normes descriptives et injonctives</vt:lpstr>
      <vt:lpstr>Normes descriptives</vt:lpstr>
      <vt:lpstr>PowerPoint Presentation</vt:lpstr>
      <vt:lpstr>PowerPoint Presentation</vt:lpstr>
      <vt:lpstr>PowerPoint Presentation</vt:lpstr>
      <vt:lpstr>PowerPoint Presentation</vt:lpstr>
      <vt:lpstr>Rectifier ma mesure </vt:lpstr>
      <vt:lpstr>Mesure des sanctions</vt:lpstr>
      <vt:lpstr>Sanctions</vt:lpstr>
      <vt:lpstr>PowerPoint Presentation</vt:lpstr>
      <vt:lpstr>Force, prévalence et sensibilité</vt:lpstr>
      <vt:lpstr>PowerPoint Presentation</vt:lpstr>
      <vt:lpstr>PowerPoint Presentation</vt:lpstr>
      <vt:lpstr>Mesurer les groupes de référence et les détenteurs de pouvoir</vt:lpstr>
      <vt:lpstr>Groupes de référence</vt:lpstr>
      <vt:lpstr>PowerPoint Presentation</vt:lpstr>
      <vt:lpstr>Elicitation du groupe de référence </vt:lpstr>
      <vt:lpstr>PowerPoint Presentation</vt:lpstr>
      <vt:lpstr>PowerPoint Presentation</vt:lpstr>
      <vt:lpstr>Ressources pour la mesure des normes sociales : Guide pratique pour les responsables de programmes</vt:lpstr>
      <vt:lpstr>Principaux points à retenir</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Shifting Social Norms as Part of Social and Behavior Change</dc:title>
  <dc:creator>Rebecka Lundgren;Susan Igras</dc:creator>
  <cp:lastModifiedBy>Catherine Marie Tier</cp:lastModifiedBy>
  <cp:revision>135</cp:revision>
  <dcterms:created xsi:type="dcterms:W3CDTF">2020-05-19T01:16:32Z</dcterms:created>
  <dcterms:modified xsi:type="dcterms:W3CDTF">2022-09-27T20:16:33Z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04B6A73C-E56F-4DC5-8B9E-980F7BD3B79A</vt:lpwstr>
  </property>
  <property fmtid="{D5CDD505-2E9C-101B-9397-08002B2CF9AE}" pid="3" name="ArticulatePath">
    <vt:lpwstr>JC-Monitoring Learning Evaluation_Section 3June</vt:lpwstr>
  </property>
  <property fmtid="{D5CDD505-2E9C-101B-9397-08002B2CF9AE}" pid="4" name="ContentTypeId">
    <vt:lpwstr>0x0101003CAF04E58DDB1147BACE8AD971ACB810</vt:lpwstr>
  </property>
  <property fmtid="{D5CDD505-2E9C-101B-9397-08002B2CF9AE}" pid="5" name="MediaServiceImageTags">
    <vt:lpwstr/>
  </property>
</Properties>
</file>