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tags/tag19.xml" ContentType="application/vnd.openxmlformats-officedocument.presentationml.tags+xml"/>
  <Override PartName="/ppt/notesSlides/notesSlide31.xml" ContentType="application/vnd.openxmlformats-officedocument.presentationml.notesSlide+xml"/>
  <Override PartName="/ppt/tags/tag20.xml" ContentType="application/vnd.openxmlformats-officedocument.presentationml.tags+xml"/>
  <Override PartName="/ppt/notesSlides/notesSlide32.xml" ContentType="application/vnd.openxmlformats-officedocument.presentationml.notesSlide+xml"/>
  <Override PartName="/ppt/tags/tag21.xml" ContentType="application/vnd.openxmlformats-officedocument.presentationml.tags+xml"/>
  <Override PartName="/ppt/notesSlides/notesSlide33.xml" ContentType="application/vnd.openxmlformats-officedocument.presentationml.notesSlide+xml"/>
  <Override PartName="/ppt/tags/tag22.xml" ContentType="application/vnd.openxmlformats-officedocument.presentationml.tags+xml"/>
  <Override PartName="/ppt/notesSlides/notesSlide34.xml" ContentType="application/vnd.openxmlformats-officedocument.presentationml.notesSlide+xml"/>
  <Override PartName="/ppt/tags/tag23.xml" ContentType="application/vnd.openxmlformats-officedocument.presentationml.tags+xml"/>
  <Override PartName="/ppt/notesSlides/notesSlide35.xml" ContentType="application/vnd.openxmlformats-officedocument.presentationml.notesSlide+xml"/>
  <Override PartName="/ppt/tags/tag24.xml" ContentType="application/vnd.openxmlformats-officedocument.presentationml.tags+xml"/>
  <Override PartName="/ppt/notesSlides/notesSlide36.xml" ContentType="application/vnd.openxmlformats-officedocument.presentationml.notesSlide+xml"/>
  <Override PartName="/ppt/tags/tag25.xml" ContentType="application/vnd.openxmlformats-officedocument.presentationml.tags+xml"/>
  <Override PartName="/ppt/notesSlides/notesSlide37.xml" ContentType="application/vnd.openxmlformats-officedocument.presentationml.notesSlide+xml"/>
  <Override PartName="/ppt/tags/tag26.xml" ContentType="application/vnd.openxmlformats-officedocument.presentationml.tags+xml"/>
  <Override PartName="/ppt/notesSlides/notesSlide38.xml" ContentType="application/vnd.openxmlformats-officedocument.presentationml.notesSlide+xml"/>
  <Override PartName="/ppt/tags/tag27.xml" ContentType="application/vnd.openxmlformats-officedocument.presentationml.tags+xml"/>
  <Override PartName="/ppt/notesSlides/notesSlide39.xml" ContentType="application/vnd.openxmlformats-officedocument.presentationml.notesSlide+xml"/>
  <Override PartName="/ppt/tags/tag28.xml" ContentType="application/vnd.openxmlformats-officedocument.presentationml.tags+xml"/>
  <Override PartName="/ppt/notesSlides/notesSlide40.xml" ContentType="application/vnd.openxmlformats-officedocument.presentationml.notesSlide+xml"/>
  <Override PartName="/ppt/tags/tag29.xml" ContentType="application/vnd.openxmlformats-officedocument.presentationml.tags+xml"/>
  <Override PartName="/ppt/notesSlides/notesSlide41.xml" ContentType="application/vnd.openxmlformats-officedocument.presentationml.notesSlide+xml"/>
  <Override PartName="/ppt/tags/tag30.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1.xml" ContentType="application/vnd.openxmlformats-officedocument.presentationml.tags+xml"/>
  <Override PartName="/ppt/notesSlides/notesSlide44.xml" ContentType="application/vnd.openxmlformats-officedocument.presentationml.notesSlide+xml"/>
  <Override PartName="/ppt/tags/tag32.xml" ContentType="application/vnd.openxmlformats-officedocument.presentationml.tags+xml"/>
  <Override PartName="/ppt/notesSlides/notesSlide45.xml" ContentType="application/vnd.openxmlformats-officedocument.presentationml.notesSlide+xml"/>
  <Override PartName="/ppt/tags/tag33.xml" ContentType="application/vnd.openxmlformats-officedocument.presentationml.tags+xml"/>
  <Override PartName="/ppt/notesSlides/notesSlide46.xml" ContentType="application/vnd.openxmlformats-officedocument.presentationml.notesSlide+xml"/>
  <Override PartName="/ppt/tags/tag34.xml" ContentType="application/vnd.openxmlformats-officedocument.presentationml.tags+xml"/>
  <Override PartName="/ppt/notesSlides/notesSlide47.xml" ContentType="application/vnd.openxmlformats-officedocument.presentationml.notesSlide+xml"/>
  <Override PartName="/ppt/tags/tag35.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36.xml" ContentType="application/vnd.openxmlformats-officedocument.presentationml.tags+xml"/>
  <Override PartName="/ppt/notesSlides/notesSlide50.xml" ContentType="application/vnd.openxmlformats-officedocument.presentationml.notesSlide+xml"/>
  <Override PartName="/ppt/tags/tag37.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38.xml" ContentType="application/vnd.openxmlformats-officedocument.presentationml.tags+xml"/>
  <Override PartName="/ppt/notesSlides/notesSlide54.xml" ContentType="application/vnd.openxmlformats-officedocument.presentationml.notesSlide+xml"/>
  <Override PartName="/ppt/tags/tag39.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40.xml" ContentType="application/vnd.openxmlformats-officedocument.presentationml.tags+xml"/>
  <Override PartName="/ppt/notesSlides/notesSlide60.xml" ContentType="application/vnd.openxmlformats-officedocument.presentationml.notesSlide+xml"/>
  <Override PartName="/ppt/tags/tag4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42.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43.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44.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45.xml" ContentType="application/vnd.openxmlformats-officedocument.presentationml.tags+xml"/>
  <Override PartName="/ppt/notesSlides/notesSlide81.xml" ContentType="application/vnd.openxmlformats-officedocument.presentationml.notesSlide+xml"/>
  <Override PartName="/ppt/tags/tag46.xml" ContentType="application/vnd.openxmlformats-officedocument.presentationml.tags+xml"/>
  <Override PartName="/ppt/notesSlides/notesSlide82.xml" ContentType="application/vnd.openxmlformats-officedocument.presentationml.notesSlide+xml"/>
  <Override PartName="/ppt/tags/tag47.xml" ContentType="application/vnd.openxmlformats-officedocument.presentationml.tags+xml"/>
  <Override PartName="/ppt/notesSlides/notesSlide83.xml" ContentType="application/vnd.openxmlformats-officedocument.presentationml.notesSlide+xml"/>
  <Override PartName="/ppt/tags/tag48.xml" ContentType="application/vnd.openxmlformats-officedocument.presentationml.tags+xml"/>
  <Override PartName="/ppt/notesSlides/notesSlide84.xml" ContentType="application/vnd.openxmlformats-officedocument.presentationml.notesSlide+xml"/>
  <Override PartName="/ppt/tags/tag49.xml" ContentType="application/vnd.openxmlformats-officedocument.presentationml.tags+xml"/>
  <Override PartName="/ppt/notesSlides/notesSlide8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38" r:id="rId4"/>
    <p:sldMasterId id="2147484595" r:id="rId5"/>
  </p:sldMasterIdLst>
  <p:notesMasterIdLst>
    <p:notesMasterId r:id="rId91"/>
  </p:notesMasterIdLst>
  <p:handoutMasterIdLst>
    <p:handoutMasterId r:id="rId92"/>
  </p:handoutMasterIdLst>
  <p:sldIdLst>
    <p:sldId id="4186" r:id="rId6"/>
    <p:sldId id="4195" r:id="rId7"/>
    <p:sldId id="4194" r:id="rId8"/>
    <p:sldId id="4187" r:id="rId9"/>
    <p:sldId id="4190" r:id="rId10"/>
    <p:sldId id="4108" r:id="rId11"/>
    <p:sldId id="4188" r:id="rId12"/>
    <p:sldId id="4126" r:id="rId13"/>
    <p:sldId id="4061" r:id="rId14"/>
    <p:sldId id="4251" r:id="rId15"/>
    <p:sldId id="4252" r:id="rId16"/>
    <p:sldId id="4253" r:id="rId17"/>
    <p:sldId id="4254" r:id="rId18"/>
    <p:sldId id="4084" r:id="rId19"/>
    <p:sldId id="4068" r:id="rId20"/>
    <p:sldId id="4255" r:id="rId21"/>
    <p:sldId id="4062" r:id="rId22"/>
    <p:sldId id="4065" r:id="rId23"/>
    <p:sldId id="4242" r:id="rId24"/>
    <p:sldId id="4063" r:id="rId25"/>
    <p:sldId id="264" r:id="rId26"/>
    <p:sldId id="4067" r:id="rId27"/>
    <p:sldId id="4138" r:id="rId28"/>
    <p:sldId id="4069" r:id="rId29"/>
    <p:sldId id="4070" r:id="rId30"/>
    <p:sldId id="4177" r:id="rId31"/>
    <p:sldId id="284" r:id="rId32"/>
    <p:sldId id="4056" r:id="rId33"/>
    <p:sldId id="327" r:id="rId34"/>
    <p:sldId id="273" r:id="rId35"/>
    <p:sldId id="274" r:id="rId36"/>
    <p:sldId id="4073" r:id="rId37"/>
    <p:sldId id="4074" r:id="rId38"/>
    <p:sldId id="4075" r:id="rId39"/>
    <p:sldId id="4076" r:id="rId40"/>
    <p:sldId id="4077" r:id="rId41"/>
    <p:sldId id="4078" r:id="rId42"/>
    <p:sldId id="4079" r:id="rId43"/>
    <p:sldId id="4080" r:id="rId44"/>
    <p:sldId id="4081" r:id="rId45"/>
    <p:sldId id="4142" r:id="rId46"/>
    <p:sldId id="4082" r:id="rId47"/>
    <p:sldId id="4220" r:id="rId48"/>
    <p:sldId id="3964" r:id="rId49"/>
    <p:sldId id="4086" r:id="rId50"/>
    <p:sldId id="4085" r:id="rId51"/>
    <p:sldId id="288" r:id="rId52"/>
    <p:sldId id="4134" r:id="rId53"/>
    <p:sldId id="4249" r:id="rId54"/>
    <p:sldId id="4088" r:id="rId55"/>
    <p:sldId id="4143" r:id="rId56"/>
    <p:sldId id="4222" r:id="rId57"/>
    <p:sldId id="4204" r:id="rId58"/>
    <p:sldId id="4145" r:id="rId59"/>
    <p:sldId id="4146" r:id="rId60"/>
    <p:sldId id="4205" r:id="rId61"/>
    <p:sldId id="4206" r:id="rId62"/>
    <p:sldId id="4207" r:id="rId63"/>
    <p:sldId id="4210" r:id="rId64"/>
    <p:sldId id="4178" r:id="rId65"/>
    <p:sldId id="4179" r:id="rId66"/>
    <p:sldId id="4223" r:id="rId67"/>
    <p:sldId id="4227" r:id="rId68"/>
    <p:sldId id="4229" r:id="rId69"/>
    <p:sldId id="4245" r:id="rId70"/>
    <p:sldId id="4247" r:id="rId71"/>
    <p:sldId id="4237" r:id="rId72"/>
    <p:sldId id="4214" r:id="rId73"/>
    <p:sldId id="4230" r:id="rId74"/>
    <p:sldId id="4231" r:id="rId75"/>
    <p:sldId id="4243" r:id="rId76"/>
    <p:sldId id="4232" r:id="rId77"/>
    <p:sldId id="4233" r:id="rId78"/>
    <p:sldId id="4239" r:id="rId79"/>
    <p:sldId id="4240" r:id="rId80"/>
    <p:sldId id="4153" r:id="rId81"/>
    <p:sldId id="4215" r:id="rId82"/>
    <p:sldId id="4155" r:id="rId83"/>
    <p:sldId id="4216" r:id="rId84"/>
    <p:sldId id="4225" r:id="rId85"/>
    <p:sldId id="4160" r:id="rId86"/>
    <p:sldId id="4256" r:id="rId87"/>
    <p:sldId id="4167" r:id="rId88"/>
    <p:sldId id="4250" r:id="rId89"/>
    <p:sldId id="339" r:id="rId90"/>
  </p:sldIdLst>
  <p:sldSz cx="24384000" cy="13716000"/>
  <p:notesSz cx="6858000" cy="9144000"/>
  <p:custDataLst>
    <p:tags r:id="rId93"/>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p:defaultTextStyle>
  <p:extLst>
    <p:ext uri="{521415D9-36F7-43E2-AB2F-B90AF26B5E84}">
      <p14:sectionLst xmlns:p14="http://schemas.microsoft.com/office/powerpoint/2010/main">
        <p14:section name="Introduction and Overview" id="{A28B9FCC-B512-4695-993D-DF259464C2DD}">
          <p14:sldIdLst>
            <p14:sldId id="4186"/>
            <p14:sldId id="4195"/>
            <p14:sldId id="4194"/>
            <p14:sldId id="4187"/>
            <p14:sldId id="4190"/>
            <p14:sldId id="4108"/>
            <p14:sldId id="4188"/>
            <p14:sldId id="4126"/>
            <p14:sldId id="4061"/>
          </p14:sldIdLst>
        </p14:section>
        <p14:section name="Social Norms Concepts - Overview" id="{BA0F9EF1-09D6-46E2-A809-420AFD56DD59}">
          <p14:sldIdLst>
            <p14:sldId id="4251"/>
            <p14:sldId id="4252"/>
            <p14:sldId id="4253"/>
            <p14:sldId id="4254"/>
            <p14:sldId id="4084"/>
            <p14:sldId id="4068"/>
            <p14:sldId id="4255"/>
          </p14:sldIdLst>
        </p14:section>
        <p14:section name="Norms-Shifting Interventions" id="{D02A6BDD-6F50-444E-8DFF-0D555B436EAD}">
          <p14:sldIdLst>
            <p14:sldId id="4062"/>
            <p14:sldId id="4065"/>
            <p14:sldId id="4242"/>
            <p14:sldId id="4063"/>
            <p14:sldId id="264"/>
            <p14:sldId id="4067"/>
            <p14:sldId id="4138"/>
            <p14:sldId id="4069"/>
            <p14:sldId id="4070"/>
            <p14:sldId id="4177"/>
            <p14:sldId id="284"/>
            <p14:sldId id="4056"/>
            <p14:sldId id="327"/>
            <p14:sldId id="273"/>
            <p14:sldId id="274"/>
            <p14:sldId id="4073"/>
            <p14:sldId id="4074"/>
            <p14:sldId id="4075"/>
            <p14:sldId id="4076"/>
            <p14:sldId id="4077"/>
            <p14:sldId id="4078"/>
            <p14:sldId id="4079"/>
            <p14:sldId id="4080"/>
            <p14:sldId id="4081"/>
            <p14:sldId id="4142"/>
            <p14:sldId id="4082"/>
            <p14:sldId id="4220"/>
          </p14:sldIdLst>
        </p14:section>
        <p14:section name="Group Work" id="{4B6C3176-02AD-4A2A-A817-0E029B359C29}">
          <p14:sldIdLst>
            <p14:sldId id="3964"/>
            <p14:sldId id="4086"/>
            <p14:sldId id="4085"/>
            <p14:sldId id="288"/>
            <p14:sldId id="4134"/>
            <p14:sldId id="4249"/>
            <p14:sldId id="4088"/>
            <p14:sldId id="4143"/>
            <p14:sldId id="4222"/>
            <p14:sldId id="4204"/>
          </p14:sldIdLst>
        </p14:section>
        <p14:section name="Some Pitfalls of NSI Design" id="{94CF6256-7191-4242-87D8-65A710479CD3}">
          <p14:sldIdLst>
            <p14:sldId id="4145"/>
            <p14:sldId id="4146"/>
            <p14:sldId id="4205"/>
            <p14:sldId id="4206"/>
            <p14:sldId id="4207"/>
            <p14:sldId id="4210"/>
            <p14:sldId id="4178"/>
            <p14:sldId id="4179"/>
            <p14:sldId id="4223"/>
            <p14:sldId id="4227"/>
          </p14:sldIdLst>
        </p14:section>
        <p14:section name="Ethics in NSIs" id="{AB7897B4-A4B2-4AF8-BE64-792C2E1A58A1}">
          <p14:sldIdLst>
            <p14:sldId id="4229"/>
            <p14:sldId id="4245"/>
            <p14:sldId id="4247"/>
            <p14:sldId id="4237"/>
            <p14:sldId id="4214"/>
            <p14:sldId id="4230"/>
            <p14:sldId id="4231"/>
            <p14:sldId id="4243"/>
            <p14:sldId id="4232"/>
            <p14:sldId id="4233"/>
            <p14:sldId id="4239"/>
            <p14:sldId id="4240"/>
            <p14:sldId id="4153"/>
            <p14:sldId id="4215"/>
            <p14:sldId id="4155"/>
            <p14:sldId id="4216"/>
            <p14:sldId id="4225"/>
            <p14:sldId id="4160"/>
            <p14:sldId id="4256"/>
          </p14:sldIdLst>
        </p14:section>
        <p14:section name="Supplemental Slides - Ethical Decision-Making" id="{220CC468-B3C8-4103-835F-441E64D6183C}">
          <p14:sldIdLst>
            <p14:sldId id="4167"/>
            <p14:sldId id="4250"/>
            <p14:sldId id="339"/>
          </p14:sldIdLst>
        </p14:section>
      </p14:sectionLst>
    </p:ext>
    <p:ext uri="{EFAFB233-063F-42B5-8137-9DF3F51BA10A}">
      <p15:sldGuideLst xmlns:p15="http://schemas.microsoft.com/office/powerpoint/2012/main">
        <p15:guide id="1" orient="horz" pos="4320" userDrawn="1">
          <p15:clr>
            <a:srgbClr val="A4A3A4"/>
          </p15:clr>
        </p15:guide>
        <p15:guide id="2" pos="7680" userDrawn="1">
          <p15:clr>
            <a:srgbClr val="A4A3A4"/>
          </p15:clr>
        </p15:guide>
        <p15:guide id="3" pos="1267" userDrawn="1">
          <p15:clr>
            <a:srgbClr val="A4A3A4"/>
          </p15:clr>
        </p15:guide>
        <p15:guide id="4" pos="1019" userDrawn="1">
          <p15:clr>
            <a:srgbClr val="A4A3A4"/>
          </p15:clr>
        </p15:guide>
        <p15:guide id="5" orient="horz" pos="3192" userDrawn="1">
          <p15:clr>
            <a:srgbClr val="A4A3A4"/>
          </p15:clr>
        </p15:guide>
        <p15:guide id="6" orient="horz" pos="7470" userDrawn="1">
          <p15:clr>
            <a:srgbClr val="A4A3A4"/>
          </p15:clr>
        </p15:guide>
        <p15:guide id="7" orient="horz" pos="286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jalee Kohli" initials="" lastIdx="9" clrIdx="10"/>
  <p:cmAuthor id="1" name="Susan Igras" initials="" lastIdx="13" clrIdx="12"/>
  <p:cmAuthor id="2" name="Anneka Van Scoyoc" initials="" lastIdx="4" clrIdx="11"/>
  <p:cmAuthor id="3" name="Jeannette Cachan" initials="" lastIdx="14" clrIdx="16"/>
  <p:cmAuthor id="4" name="Courtney McLarnon" initials="CM" lastIdx="108" clrIdx="3">
    <p:extLst>
      <p:ext uri="{19B8F6BF-5375-455C-9EA6-DF929625EA0E}">
        <p15:presenceInfo xmlns:p15="http://schemas.microsoft.com/office/powerpoint/2012/main" userId="Courtney McLarnon" providerId="None"/>
      </p:ext>
    </p:extLst>
  </p:cmAuthor>
  <p:cmAuthor id="5" name="Jamie Greenberg" initials="JMG" lastIdx="174" clrIdx="4">
    <p:extLst>
      <p:ext uri="{19B8F6BF-5375-455C-9EA6-DF929625EA0E}">
        <p15:presenceInfo xmlns:p15="http://schemas.microsoft.com/office/powerpoint/2012/main" userId="Jamie Greenberg" providerId="None"/>
      </p:ext>
    </p:extLst>
  </p:cmAuthor>
  <p:cmAuthor id="6" name="Nana Apenem Dagadu" initials="NAD" lastIdx="6" clrIdx="5">
    <p:extLst>
      <p:ext uri="{19B8F6BF-5375-455C-9EA6-DF929625EA0E}">
        <p15:presenceInfo xmlns:p15="http://schemas.microsoft.com/office/powerpoint/2012/main" userId="S-1-5-21-1644491937-1532298954-725345543-134854" providerId="AD"/>
      </p:ext>
    </p:extLst>
  </p:cmAuthor>
  <p:cmAuthor id="7" name=" " initials="" lastIdx="91" clrIdx="14">
    <p:extLst>
      <p:ext uri="{19B8F6BF-5375-455C-9EA6-DF929625EA0E}">
        <p15:presenceInfo xmlns:p15="http://schemas.microsoft.com/office/powerpoint/2012/main" userId=" " providerId="None"/>
      </p:ext>
    </p:extLst>
  </p:cmAuthor>
  <p:cmAuthor id="8" name="Hill, Sammie" initials="HS" lastIdx="2" clrIdx="7">
    <p:extLst>
      <p:ext uri="{19B8F6BF-5375-455C-9EA6-DF929625EA0E}">
        <p15:presenceInfo xmlns:p15="http://schemas.microsoft.com/office/powerpoint/2012/main" userId="S::sammie.hill@fleishman.com::364cc9ef-d23f-4926-9fce-b8d3c98c0937" providerId="AD"/>
      </p:ext>
    </p:extLst>
  </p:cmAuthor>
  <p:cmAuthor id="9" name="Anjalee Kohli" initials="ak" lastIdx="7" clrIdx="9">
    <p:extLst>
      <p:ext uri="{19B8F6BF-5375-455C-9EA6-DF929625EA0E}">
        <p15:presenceInfo xmlns:p15="http://schemas.microsoft.com/office/powerpoint/2012/main" userId="Anjalee Kohli" providerId="None"/>
      </p:ext>
    </p:extLst>
  </p:cmAuthor>
  <p:cmAuthor id="10" name="Susan Igras" initials="SI" lastIdx="4" clrIdx="13">
    <p:extLst>
      <p:ext uri="{19B8F6BF-5375-455C-9EA6-DF929625EA0E}">
        <p15:presenceInfo xmlns:p15="http://schemas.microsoft.com/office/powerpoint/2012/main" userId="Susan Igras" providerId="None"/>
      </p:ext>
    </p:extLst>
  </p:cmAuthor>
  <p:cmAuthor id="11" name="Christine Power" initials="CP" lastIdx="135" clrIdx="15">
    <p:extLst>
      <p:ext uri="{19B8F6BF-5375-455C-9EA6-DF929625EA0E}">
        <p15:presenceInfo xmlns:p15="http://schemas.microsoft.com/office/powerpoint/2012/main" userId="S::cpower@prb.org::8e0d33fb-66ad-46a1-a73c-48fec8619f4d" providerId="AD"/>
      </p:ext>
    </p:extLst>
  </p:cmAuthor>
  <p:cmAuthor id="12" name="Sarah Calabi" initials="SC" lastIdx="52" clrIdx="17">
    <p:extLst>
      <p:ext uri="{19B8F6BF-5375-455C-9EA6-DF929625EA0E}">
        <p15:presenceInfo xmlns:p15="http://schemas.microsoft.com/office/powerpoint/2012/main" userId="392cc90e3b1f6286" providerId="Windows Live"/>
      </p:ext>
    </p:extLst>
  </p:cmAuthor>
  <p:cmAuthor id="13" name="Anneka Van Scoyoc" initials="AVS" lastIdx="71" clrIdx="18">
    <p:extLst>
      <p:ext uri="{19B8F6BF-5375-455C-9EA6-DF929625EA0E}">
        <p15:presenceInfo xmlns:p15="http://schemas.microsoft.com/office/powerpoint/2012/main" userId="S::avanscoyoc@prb.org::bc2a629d-6bfc-4b8c-ba6d-9bb461275727" providerId="AD"/>
      </p:ext>
    </p:extLst>
  </p:cmAuthor>
  <p:cmAuthor id="14" name="Yasamin Khalili" initials="YK" lastIdx="2" clrIdx="19">
    <p:extLst>
      <p:ext uri="{19B8F6BF-5375-455C-9EA6-DF929625EA0E}">
        <p15:presenceInfo xmlns:p15="http://schemas.microsoft.com/office/powerpoint/2012/main" userId="S::ykhalili@costar.com::cec00d12-fb00-4db3-937f-2df3454e5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E2C22"/>
    <a:srgbClr val="D39F04"/>
    <a:srgbClr val="D02ED4"/>
    <a:srgbClr val="9B239A"/>
    <a:srgbClr val="681668"/>
    <a:srgbClr val="811C81"/>
    <a:srgbClr val="8B1F8A"/>
    <a:srgbClr val="921F92"/>
    <a:srgbClr val="9D239C"/>
    <a:srgbClr val="8F1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7BECFD-2A14-0F40-BCAC-569AD67283D3}" v="7" dt="2022-09-08T15:37:49.88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78" autoAdjust="0"/>
    <p:restoredTop sz="81616" autoAdjust="0"/>
  </p:normalViewPr>
  <p:slideViewPr>
    <p:cSldViewPr snapToGrid="0" snapToObjects="1">
      <p:cViewPr varScale="1">
        <p:scale>
          <a:sx n="50" d="100"/>
          <a:sy n="50" d="100"/>
        </p:scale>
        <p:origin x="184" y="184"/>
      </p:cViewPr>
      <p:guideLst>
        <p:guide orient="horz" pos="4320"/>
        <p:guide pos="7680"/>
        <p:guide pos="1267"/>
        <p:guide pos="1019"/>
        <p:guide orient="horz" pos="3192"/>
        <p:guide orient="horz" pos="7470"/>
        <p:guide orient="horz" pos="2862"/>
      </p:guideLst>
    </p:cSldViewPr>
  </p:slideViewPr>
  <p:notesTextViewPr>
    <p:cViewPr>
      <p:scale>
        <a:sx n="1" d="1"/>
        <a:sy n="1" d="1"/>
      </p:scale>
      <p:origin x="0" y="0"/>
    </p:cViewPr>
  </p:notesTextViewPr>
  <p:sorterViewPr>
    <p:cViewPr>
      <p:scale>
        <a:sx n="29" d="50"/>
        <a:sy n="29" d="50"/>
      </p:scale>
      <p:origin x="0" y="-23333"/>
    </p:cViewPr>
  </p:sorterViewPr>
  <p:notesViewPr>
    <p:cSldViewPr snapToGrid="0" snapToObjects="1">
      <p:cViewPr varScale="1">
        <p:scale>
          <a:sx n="70" d="100"/>
          <a:sy n="70" d="100"/>
        </p:scale>
        <p:origin x="1692" y="5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commentAuthors" Target="commentAuthors.xml"/><Relationship Id="rId9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tags" Target="tags/tag1.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oke Huffman" userId="2f6355a5-54a6-4a6c-bca4-eee6716baf16" providerId="ADAL" clId="{F17BECFD-2A14-0F40-BCAC-569AD67283D3}"/>
    <pc:docChg chg="undo custSel addSld delSld modSld">
      <pc:chgData name="Brooke Huffman" userId="2f6355a5-54a6-4a6c-bca4-eee6716baf16" providerId="ADAL" clId="{F17BECFD-2A14-0F40-BCAC-569AD67283D3}" dt="2022-09-08T15:39:50.117" v="13" actId="114"/>
      <pc:docMkLst>
        <pc:docMk/>
      </pc:docMkLst>
      <pc:sldChg chg="addSp delSp modSp add mod setBg">
        <pc:chgData name="Brooke Huffman" userId="2f6355a5-54a6-4a6c-bca4-eee6716baf16" providerId="ADAL" clId="{F17BECFD-2A14-0F40-BCAC-569AD67283D3}" dt="2022-09-08T15:39:50.117" v="13" actId="114"/>
        <pc:sldMkLst>
          <pc:docMk/>
          <pc:sldMk cId="3255610185" sldId="339"/>
        </pc:sldMkLst>
        <pc:spChg chg="add del mod">
          <ac:chgData name="Brooke Huffman" userId="2f6355a5-54a6-4a6c-bca4-eee6716baf16" providerId="ADAL" clId="{F17BECFD-2A14-0F40-BCAC-569AD67283D3}" dt="2022-09-08T15:39:50.117" v="13" actId="114"/>
          <ac:spMkLst>
            <pc:docMk/>
            <pc:sldMk cId="3255610185" sldId="339"/>
            <ac:spMk id="3" creationId="{00000000-0000-0000-0000-000000000000}"/>
          </ac:spMkLst>
        </pc:spChg>
        <pc:spChg chg="add del mod">
          <ac:chgData name="Brooke Huffman" userId="2f6355a5-54a6-4a6c-bca4-eee6716baf16" providerId="ADAL" clId="{F17BECFD-2A14-0F40-BCAC-569AD67283D3}" dt="2022-09-08T15:37:25.880" v="5" actId="478"/>
          <ac:spMkLst>
            <pc:docMk/>
            <pc:sldMk cId="3255610185" sldId="339"/>
            <ac:spMk id="5" creationId="{D1068B5E-7AF8-5F94-3A04-C91A12445838}"/>
          </ac:spMkLst>
        </pc:spChg>
      </pc:sldChg>
      <pc:sldChg chg="add del">
        <pc:chgData name="Brooke Huffman" userId="2f6355a5-54a6-4a6c-bca4-eee6716baf16" providerId="ADAL" clId="{F17BECFD-2A14-0F40-BCAC-569AD67283D3}" dt="2022-09-08T15:37:35.489" v="7"/>
        <pc:sldMkLst>
          <pc:docMk/>
          <pc:sldMk cId="972676315" sldId="40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6F8C8-A872-8240-9216-7A6EE3647A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C57A928-E8EF-BB40-9325-E109AC35C5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AFA641-B8FB-F441-B433-E15EC5443B5A}" type="datetimeFigureOut">
              <a:rPr lang="en-US" smtClean="0"/>
              <a:t>9/8/22</a:t>
            </a:fld>
            <a:endParaRPr lang="en-US" dirty="0"/>
          </a:p>
        </p:txBody>
      </p:sp>
      <p:sp>
        <p:nvSpPr>
          <p:cNvPr id="4" name="Footer Placeholder 3">
            <a:extLst>
              <a:ext uri="{FF2B5EF4-FFF2-40B4-BE49-F238E27FC236}">
                <a16:creationId xmlns:a16="http://schemas.microsoft.com/office/drawing/2014/main" id="{05C0B3B7-CD88-FB4E-A26F-85424A8CAF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68A853A-3365-FD40-A6F8-5B9236BDB9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D226AD-CE19-0744-949C-49EF2E5C89B7}" type="slidenum">
              <a:rPr lang="en-US" smtClean="0"/>
              <a:t>‹#›</a:t>
            </a:fld>
            <a:endParaRPr lang="en-US" dirty="0"/>
          </a:p>
        </p:txBody>
      </p:sp>
    </p:spTree>
    <p:extLst>
      <p:ext uri="{BB962C8B-B14F-4D97-AF65-F5344CB8AC3E}">
        <p14:creationId xmlns:p14="http://schemas.microsoft.com/office/powerpoint/2010/main" val="22159345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3" name="Shape 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10453897"/>
      </p:ext>
    </p:extLst>
  </p:cSld>
  <p:clrMap bg1="lt1" tx1="dk1" bg2="lt2" tx2="dk2" accent1="accent1" accent2="accent2" accent3="accent3" accent4="accent4" accent5="accent5" accent6="accent6" hlink="hlink" folHlink="folHlink"/>
  <p:hf sldNum="0" hdr="0" ftr="0" dt="0"/>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alignplatform.org/historyandchange#continue"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9"/>
        <p:cNvGrpSpPr/>
        <p:nvPr/>
      </p:nvGrpSpPr>
      <p:grpSpPr>
        <a:xfrm>
          <a:off x="0" y="0"/>
          <a:ext cx="0" cy="0"/>
          <a:chOff x="0" y="0"/>
          <a:chExt cx="0" cy="0"/>
        </a:xfrm>
      </p:grpSpPr>
      <p:sp>
        <p:nvSpPr>
          <p:cNvPr id="4390" name="Google Shape;43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91" name="Google Shape;439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dirty="0"/>
          </a:p>
        </p:txBody>
      </p:sp>
    </p:spTree>
    <p:extLst>
      <p:ext uri="{BB962C8B-B14F-4D97-AF65-F5344CB8AC3E}">
        <p14:creationId xmlns:p14="http://schemas.microsoft.com/office/powerpoint/2010/main" val="3534866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1"/>
        <p:cNvGrpSpPr/>
        <p:nvPr/>
      </p:nvGrpSpPr>
      <p:grpSpPr>
        <a:xfrm>
          <a:off x="0" y="0"/>
          <a:ext cx="0" cy="0"/>
          <a:chOff x="0" y="0"/>
          <a:chExt cx="0" cy="0"/>
        </a:xfrm>
      </p:grpSpPr>
      <p:sp>
        <p:nvSpPr>
          <p:cNvPr id="4532" name="Google Shape;453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3" name="Google Shape;4533;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Les diapositives suivantes donnent un aperçu des normes sociales du Module 1 de ce programme. Si les participants ont récemment parcouru le Module 1, vous pouvez choisir de parcourir ces diapositives à un rythme plus rapide.</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80864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7"/>
        <p:cNvGrpSpPr/>
        <p:nvPr/>
      </p:nvGrpSpPr>
      <p:grpSpPr>
        <a:xfrm>
          <a:off x="0" y="0"/>
          <a:ext cx="0" cy="0"/>
          <a:chOff x="0" y="0"/>
          <a:chExt cx="0" cy="0"/>
        </a:xfrm>
      </p:grpSpPr>
      <p:sp>
        <p:nvSpPr>
          <p:cNvPr id="4538" name="Google Shape;453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9" name="Google Shape;4539;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Cette diapositive est animée.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Il s'agit d'une définition plus formelle des normes sociales.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a:t>
            </a:r>
            <a:r>
              <a:rPr lang="fr-FR" sz="1800" i="1" dirty="0">
                <a:effectLst/>
                <a:latin typeface="Calibri" panose="020F0502020204030204" pitchFamily="34" charset="0"/>
                <a:ea typeface="Calibri" panose="020F0502020204030204" pitchFamily="34" charset="0"/>
                <a:cs typeface="Arial" panose="020B0604020202020204" pitchFamily="34" charset="0"/>
              </a:rPr>
              <a:t>Cliquer pour l'animation 1- Lire le paragraphe</a:t>
            </a:r>
            <a:r>
              <a:rPr lang="fr-FR" sz="1800" dirty="0">
                <a:effectLst/>
                <a:latin typeface="Calibri" panose="020F0502020204030204" pitchFamily="34" charset="0"/>
                <a:ea typeface="Calibri" panose="020F0502020204030204" pitchFamily="34" charset="0"/>
                <a:cs typeface="Arial" panose="020B0604020202020204" pitchFamily="34" charset="0"/>
              </a:rPr>
              <a:t>] : Souvent non respectées consciemment, les normes sont des règles tacites de comportement.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i="1" dirty="0">
                <a:effectLst/>
                <a:latin typeface="Calibri" panose="020F0502020204030204" pitchFamily="34" charset="0"/>
                <a:ea typeface="Calibri" panose="020F0502020204030204" pitchFamily="34" charset="0"/>
                <a:cs typeface="Arial" panose="020B0604020202020204" pitchFamily="34" charset="0"/>
              </a:rPr>
              <a:t>[Il convient de </a:t>
            </a:r>
            <a:r>
              <a:rPr lang="fr-FR" sz="1800" dirty="0">
                <a:effectLst/>
                <a:latin typeface="Calibri" panose="020F0502020204030204" pitchFamily="34" charset="0"/>
                <a:ea typeface="Calibri" panose="020F0502020204030204" pitchFamily="34" charset="0"/>
                <a:cs typeface="Arial" panose="020B0604020202020204" pitchFamily="34" charset="0"/>
              </a:rPr>
              <a:t>noter que les normes peuvent être intégrées dans les institutions formelles par une codification dans la loi ainsi que dans les politiques institutionnelles.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a:t>
            </a:r>
            <a:r>
              <a:rPr lang="fr-FR" sz="1800" i="1" dirty="0">
                <a:effectLst/>
                <a:latin typeface="Calibri" panose="020F0502020204030204" pitchFamily="34" charset="0"/>
                <a:ea typeface="Calibri" panose="020F0502020204030204" pitchFamily="34" charset="0"/>
                <a:cs typeface="Arial" panose="020B0604020202020204" pitchFamily="34" charset="0"/>
              </a:rPr>
              <a:t>Lire des exemples, si le temps le permet</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En voici quelques exemples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mj-lt"/>
              <a:buAutoNum type="arabicPeriod"/>
            </a:pPr>
            <a:r>
              <a:rPr lang="fr-FR" sz="1800" dirty="0">
                <a:effectLst/>
                <a:latin typeface="Calibri" panose="020F0502020204030204" pitchFamily="34" charset="0"/>
                <a:ea typeface="Calibri" panose="020F0502020204030204" pitchFamily="34" charset="0"/>
                <a:cs typeface="Arial" panose="020B0604020202020204" pitchFamily="34" charset="0"/>
              </a:rPr>
              <a:t>Certaines politiques scolaires ne permettent pas aux filles non mariées qui tombent enceintes et donnent naissance à un enfant de retourner terminer leurs études. Les garçons qui ont mis les filles enceintes sont autorisés à poursuivre leurs études. Quelles sont les normes en vigueur ici ? Lesquelles sont institutionnalisées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mj-lt"/>
              <a:buAutoNum type="arabicPeriod"/>
            </a:pPr>
            <a:r>
              <a:rPr lang="fr-FR" sz="1800" dirty="0">
                <a:effectLst/>
                <a:latin typeface="Calibri" panose="020F0502020204030204" pitchFamily="34" charset="0"/>
                <a:ea typeface="Calibri" panose="020F0502020204030204" pitchFamily="34" charset="0"/>
                <a:cs typeface="Arial" panose="020B0604020202020204" pitchFamily="34" charset="0"/>
              </a:rPr>
              <a:t>Certains établissements de santé exigent la permission du conjoint pour les services de contraception. Quelles normes peuvent être appliquées ici ? Comment ont-elles été institutionnalisées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sz="2200" b="0" i="0" u="none" dirty="0">
              <a:latin typeface="Helvetica Neue"/>
              <a:ea typeface="Helvetica Neue"/>
              <a:cs typeface="Helvetica Neue"/>
              <a:sym typeface="Helvetica Neue"/>
            </a:endParaRPr>
          </a:p>
        </p:txBody>
      </p:sp>
    </p:spTree>
    <p:extLst>
      <p:ext uri="{BB962C8B-B14F-4D97-AF65-F5344CB8AC3E}">
        <p14:creationId xmlns:p14="http://schemas.microsoft.com/office/powerpoint/2010/main" val="1123941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2"/>
        <p:cNvGrpSpPr/>
        <p:nvPr/>
      </p:nvGrpSpPr>
      <p:grpSpPr>
        <a:xfrm>
          <a:off x="0" y="0"/>
          <a:ext cx="0" cy="0"/>
          <a:chOff x="0" y="0"/>
          <a:chExt cx="0" cy="0"/>
        </a:xfrm>
      </p:grpSpPr>
      <p:sp>
        <p:nvSpPr>
          <p:cNvPr id="4553" name="Google Shape;455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54" name="Google Shape;4554;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Lisez la diapositive.</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555" name="Google Shape;4555;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A6A7AC"/>
              </a:buClr>
              <a:buSzPts val="2300"/>
              <a:buFont typeface="PT Sans"/>
              <a:buNone/>
              <a:tabLst/>
              <a:defRPr/>
            </a:pPr>
            <a:fld id="{00000000-1234-1234-1234-123412341234}" type="slidenum">
              <a:rPr kumimoji="0" lang="en-US" sz="2300" b="0" i="0" u="none" strike="noStrike" kern="0" cap="none" spc="0" normalizeH="0" baseline="0" noProof="0">
                <a:ln>
                  <a:noFill/>
                </a:ln>
                <a:solidFill>
                  <a:srgbClr val="A6A7AC"/>
                </a:solidFill>
                <a:effectLst/>
                <a:uLnTx/>
                <a:uFillTx/>
                <a:latin typeface="PT Sans"/>
                <a:ea typeface="PT Sans"/>
                <a:cs typeface="PT Sans"/>
                <a:sym typeface="PT Sans"/>
              </a:rPr>
              <a:pPr marL="0" marR="0" lvl="0" indent="0" algn="just" defTabSz="914400" rtl="0" eaLnBrk="1" fontAlgn="auto" latinLnBrk="0" hangingPunct="1">
                <a:lnSpc>
                  <a:spcPct val="100000"/>
                </a:lnSpc>
                <a:spcBef>
                  <a:spcPts val="0"/>
                </a:spcBef>
                <a:spcAft>
                  <a:spcPts val="0"/>
                </a:spcAft>
                <a:buClr>
                  <a:srgbClr val="A6A7AC"/>
                </a:buClr>
                <a:buSzPts val="2300"/>
                <a:buFont typeface="PT Sans"/>
                <a:buNone/>
                <a:tabLst/>
                <a:defRPr/>
              </a:pPr>
              <a:t>12</a:t>
            </a:fld>
            <a:endParaRPr kumimoji="0" sz="2300" b="0" i="0" u="none" strike="noStrike" kern="0" cap="none" spc="0" normalizeH="0" baseline="0" noProof="0" dirty="0">
              <a:ln>
                <a:noFill/>
              </a:ln>
              <a:solidFill>
                <a:srgbClr val="A6A7AC"/>
              </a:solidFill>
              <a:effectLst/>
              <a:uLnTx/>
              <a:uFillTx/>
              <a:latin typeface="PT Sans"/>
              <a:ea typeface="PT Sans"/>
              <a:cs typeface="PT Sans"/>
              <a:sym typeface="PT Sans"/>
            </a:endParaRPr>
          </a:p>
        </p:txBody>
      </p:sp>
    </p:spTree>
    <p:extLst>
      <p:ext uri="{BB962C8B-B14F-4D97-AF65-F5344CB8AC3E}">
        <p14:creationId xmlns:p14="http://schemas.microsoft.com/office/powerpoint/2010/main" val="2450420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0"/>
        <p:cNvGrpSpPr/>
        <p:nvPr/>
      </p:nvGrpSpPr>
      <p:grpSpPr>
        <a:xfrm>
          <a:off x="0" y="0"/>
          <a:ext cx="0" cy="0"/>
          <a:chOff x="0" y="0"/>
          <a:chExt cx="0" cy="0"/>
        </a:xfrm>
      </p:grpSpPr>
      <p:sp>
        <p:nvSpPr>
          <p:cNvPr id="4561" name="Google Shape;4561;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dirty="0">
                <a:effectLst/>
                <a:latin typeface="Calibri" panose="020F0502020204030204" pitchFamily="34" charset="0"/>
                <a:ea typeface="Calibri" panose="020F0502020204030204" pitchFamily="34" charset="0"/>
                <a:cs typeface="Arial" panose="020B0604020202020204" pitchFamily="34" charset="0"/>
              </a:rPr>
              <a:t> Les normes sociales sont différentes des attitudes ou des croyances individuelles - pas ce que je crois, mais ce que je pense que les autres croient.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Exemple : Je crois qu'il est bon d'utiliser la planification familiale. Je crois que les autres croient que l'utilisation de la PF est une bonne/une mauvaise chose.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La deuxième phrase représente ce que les autres attendent ou veulent que je fasse ; cela crée une norme de ce qui est un comportement approprié.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Les « autres » font partie de mon groupe de référence (défini sur la prochaine diapositive).</a:t>
            </a:r>
            <a:endParaRPr dirty="0"/>
          </a:p>
        </p:txBody>
      </p:sp>
      <p:sp>
        <p:nvSpPr>
          <p:cNvPr id="4562" name="Google Shape;456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4208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7"/>
        <p:cNvGrpSpPr/>
        <p:nvPr/>
      </p:nvGrpSpPr>
      <p:grpSpPr>
        <a:xfrm>
          <a:off x="0" y="0"/>
          <a:ext cx="0" cy="0"/>
          <a:chOff x="0" y="0"/>
          <a:chExt cx="0" cy="0"/>
        </a:xfrm>
      </p:grpSpPr>
      <p:sp>
        <p:nvSpPr>
          <p:cNvPr id="4568" name="Google Shape;456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69" name="Google Shape;4569;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dirty="0">
                <a:effectLst/>
                <a:latin typeface="Calibri" panose="020F0502020204030204" pitchFamily="34" charset="0"/>
                <a:ea typeface="Calibri" panose="020F0502020204030204" pitchFamily="34" charset="0"/>
                <a:cs typeface="Arial" panose="020B0604020202020204" pitchFamily="34" charset="0"/>
              </a:rPr>
              <a:t>Il s'agit d'un aperçu des deux types de normes sociales sur lesquelles nous nous concentrons lorsque nous discutons de l'évaluation des normes.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Cette diapositive traite de la norme consistant à toujours se laver les mains avant de manger et de deux types de normes en action autour de cette norme.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a:t>
            </a:r>
            <a:r>
              <a:rPr lang="fr-FR" sz="1800" i="1" dirty="0">
                <a:effectLst/>
                <a:latin typeface="Calibri" panose="020F0502020204030204" pitchFamily="34" charset="0"/>
                <a:ea typeface="Calibri" panose="020F0502020204030204" pitchFamily="34" charset="0"/>
                <a:cs typeface="Arial" panose="020B0604020202020204" pitchFamily="34" charset="0"/>
              </a:rPr>
              <a:t>Demandez aux participants</a:t>
            </a:r>
            <a:r>
              <a:rPr lang="fr-FR" sz="1800" dirty="0">
                <a:effectLst/>
                <a:latin typeface="Calibri" panose="020F0502020204030204" pitchFamily="34" charset="0"/>
                <a:ea typeface="Calibri" panose="020F0502020204030204" pitchFamily="34" charset="0"/>
                <a:cs typeface="Arial" panose="020B0604020202020204" pitchFamily="34" charset="0"/>
              </a:rPr>
              <a:t>] Que voyez-vous sur chaque image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normes descriptives sont ce que font les autres : les nombreux enfants qui voient les autres se laver les mains.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normes injonctives définissent ce qui constitue un comportement approprié : un enseignant ou un parent vous demande de quitter la table et de vous laver les mains avant de rejoindre la table.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Imaginez que vous êtes un enfant. Comment les normes descriptives et injonctives concernant le lavage des mains avant de manger ont-elles influencé votre comportement ou celui des autres personnes présentes dans cette salle </a:t>
            </a:r>
            <a:r>
              <a:rPr lang="en-US" sz="1800" dirty="0">
                <a:effectLst/>
                <a:latin typeface="Calibri" panose="020F0502020204030204" pitchFamily="34" charset="0"/>
                <a:ea typeface="Calibri" panose="020F0502020204030204" pitchFamily="34" charset="0"/>
              </a:rPr>
              <a:t>?</a:t>
            </a:r>
            <a:endParaRPr lang="en-US" dirty="0"/>
          </a:p>
        </p:txBody>
      </p:sp>
    </p:spTree>
    <p:extLst>
      <p:ext uri="{BB962C8B-B14F-4D97-AF65-F5344CB8AC3E}">
        <p14:creationId xmlns:p14="http://schemas.microsoft.com/office/powerpoint/2010/main" val="3608980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9"/>
        <p:cNvGrpSpPr/>
        <p:nvPr/>
      </p:nvGrpSpPr>
      <p:grpSpPr>
        <a:xfrm>
          <a:off x="0" y="0"/>
          <a:ext cx="0" cy="0"/>
          <a:chOff x="0" y="0"/>
          <a:chExt cx="0" cy="0"/>
        </a:xfrm>
      </p:grpSpPr>
      <p:sp>
        <p:nvSpPr>
          <p:cNvPr id="4590" name="Google Shape;4590;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dirty="0">
                <a:effectLst/>
                <a:latin typeface="Calibri" panose="020F0502020204030204" pitchFamily="34" charset="0"/>
                <a:ea typeface="Calibri" panose="020F0502020204030204" pitchFamily="34" charset="0"/>
                <a:cs typeface="Arial" panose="020B0604020202020204" pitchFamily="34" charset="0"/>
              </a:rPr>
              <a:t>Après ces définitions des normes sociales, nous allons nous pencher sur l'application des normes. Les normes sociales sont transmises et appliquées par des groupes de référence - un groupe de référence est un groupe de personnes, une communauté - d'un village à une large communauté religieuse - pour lesquels ces comportements sont pertinents. Certains définissent le groupe de référence comme un groupe social valorisé.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L'important, c'est que les groupes de référence peuvent exercer une influence considérable sur le comportement, et que nous ne sommes peut-être pas particulièrement influencés par le comportement d'individus avec lesquels nous n'interagissons pas ou dont nous n'apprécions pas l'approbation ou la désapprobation.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591" name="Google Shape;459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7239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6"/>
        <p:cNvGrpSpPr/>
        <p:nvPr/>
      </p:nvGrpSpPr>
      <p:grpSpPr>
        <a:xfrm>
          <a:off x="0" y="0"/>
          <a:ext cx="0" cy="0"/>
          <a:chOff x="0" y="0"/>
          <a:chExt cx="0" cy="0"/>
        </a:xfrm>
      </p:grpSpPr>
      <p:sp>
        <p:nvSpPr>
          <p:cNvPr id="4597" name="Google Shape;4597;p2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98" name="Google Shape;4598;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dirty="0">
                <a:effectLst/>
                <a:latin typeface="Calibri" panose="020F0502020204030204" pitchFamily="34" charset="0"/>
                <a:ea typeface="Calibri" panose="020F0502020204030204" pitchFamily="34" charset="0"/>
                <a:cs typeface="Arial" panose="020B0604020202020204" pitchFamily="34" charset="0"/>
              </a:rPr>
              <a:t>Cette diapositive rassemble les définitions de certains des termes clés auxquels nous ferons référence tout au long du module. Comme vous pouvez le constater, tous ces termes peuvent influencer le comportement, qu'ils soient indépendants (comme les croyances et les attitudes) ou interdépendants (comme les normes sociales et de genre).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17999"/>
              </a:lnSpc>
              <a:spcBef>
                <a:spcPts val="0"/>
              </a:spcBef>
              <a:spcAft>
                <a:spcPts val="0"/>
              </a:spcAft>
              <a:buSzPts val="2200"/>
              <a:buFont typeface="Helvetica Neue"/>
              <a:buNone/>
            </a:pPr>
            <a:endParaRPr dirty="0"/>
          </a:p>
        </p:txBody>
      </p:sp>
    </p:spTree>
    <p:extLst>
      <p:ext uri="{BB962C8B-B14F-4D97-AF65-F5344CB8AC3E}">
        <p14:creationId xmlns:p14="http://schemas.microsoft.com/office/powerpoint/2010/main" val="2347932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dirty="0">
                <a:effectLst/>
                <a:latin typeface="Calibri" panose="020F0502020204030204" pitchFamily="34" charset="0"/>
                <a:ea typeface="Calibri" panose="020F0502020204030204" pitchFamily="34" charset="0"/>
                <a:cs typeface="Arial" panose="020B0604020202020204" pitchFamily="34" charset="0"/>
              </a:rPr>
              <a:t>Cette diapositive rassemble les définitions de certains des termes clés auxquels nous ferons référence tout au long du module. Comme vous pouvez le constater, tous ces termes peuvent influencer le comportement, qu'ils soient indépendants (comme les croyances et les attitudes) ou interdépendants (comme les normes sociales et de genre).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baseline="0" dirty="0"/>
              <a:t> </a:t>
            </a:r>
            <a:endParaRPr lang="en-US" dirty="0"/>
          </a:p>
        </p:txBody>
      </p:sp>
    </p:spTree>
    <p:extLst>
      <p:ext uri="{BB962C8B-B14F-4D97-AF65-F5344CB8AC3E}">
        <p14:creationId xmlns:p14="http://schemas.microsoft.com/office/powerpoint/2010/main" val="3023135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Cette activité de réflexion vise à révéler si les participants croient que les normes peuvent être modifiées</a:t>
            </a: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fr-FR" sz="1800" b="1" dirty="0">
                <a:effectLst/>
                <a:latin typeface="Calibri" panose="020F0502020204030204" pitchFamily="34" charset="0"/>
                <a:ea typeface="Calibri" panose="020F0502020204030204" pitchFamily="34" charset="0"/>
              </a:rPr>
              <a:t>Préparation préalable : </a:t>
            </a:r>
            <a:r>
              <a:rPr lang="fr-FR" sz="1800" b="0" dirty="0">
                <a:effectLst/>
                <a:latin typeface="Calibri" panose="020F0502020204030204" pitchFamily="34" charset="0"/>
                <a:ea typeface="Calibri" panose="020F0502020204030204" pitchFamily="34" charset="0"/>
              </a:rPr>
              <a:t>Programmez ce sondage dans votre plate-forme de conférence virtuelle. Les participants peuvent également utiliser la fonction de chat pour faire part de leurs commentaires</a:t>
            </a:r>
            <a:r>
              <a:rPr lang="en-US" sz="1800" b="0" dirty="0">
                <a:effectLst/>
                <a:latin typeface="Calibri" panose="020F0502020204030204" pitchFamily="34" charset="0"/>
                <a:ea typeface="Calibri" panose="020F0502020204030204" pitchFamily="34" charset="0"/>
              </a:rPr>
              <a:t>.</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L'activité. </a:t>
            </a:r>
            <a:r>
              <a:rPr lang="fr-FR" sz="1800" dirty="0">
                <a:effectLst/>
                <a:latin typeface="Calibri" panose="020F0502020204030204" pitchFamily="34" charset="0"/>
                <a:ea typeface="Calibri" panose="020F0502020204030204" pitchFamily="34" charset="0"/>
                <a:cs typeface="Arial" panose="020B0604020202020204" pitchFamily="34" charset="0"/>
              </a:rPr>
              <a:t>Demandez à toutes les personnes présentes dans la salle de réfléchir pendant 30 secondes à cette question et de garder en tête ce qu'elles pensent sur une échelle de 1 à 5. </a:t>
            </a:r>
            <a:r>
              <a:rPr lang="fr-FR" sz="1800" b="1" dirty="0">
                <a:effectLst/>
                <a:latin typeface="Calibri" panose="020F0502020204030204" pitchFamily="34" charset="0"/>
                <a:ea typeface="Calibri" panose="020F0502020204030204" pitchFamily="34" charset="0"/>
                <a:cs typeface="Arial" panose="020B0604020202020204" pitchFamily="34" charset="0"/>
              </a:rPr>
              <a:t>[10 minutes]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sz="3600" b="0" baseline="0" dirty="0"/>
          </a:p>
        </p:txBody>
      </p:sp>
    </p:spTree>
    <p:extLst>
      <p:ext uri="{BB962C8B-B14F-4D97-AF65-F5344CB8AC3E}">
        <p14:creationId xmlns:p14="http://schemas.microsoft.com/office/powerpoint/2010/main" val="1112800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Demandez aux participants de dresser la liste des difficultés qu'ils ont observées dans l'évolution des normes sur une durée de projet de trois à cinq ans. Le changement de normes peut prendre plus de temps. Comment concevoir un projet qui puisse conduire à des changements progressifs dans le temps </a:t>
            </a:r>
            <a:r>
              <a:rPr lang="en-US" sz="1800" dirty="0">
                <a:effectLst/>
                <a:latin typeface="Calibri" panose="020F0502020204030204" pitchFamily="34" charset="0"/>
                <a:ea typeface="Calibri" panose="020F0502020204030204" pitchFamily="34" charset="0"/>
              </a:rPr>
              <a:t>. </a:t>
            </a:r>
          </a:p>
          <a:p>
            <a:endParaRPr lang="en-US" sz="1800" b="0" baseline="0" dirty="0">
              <a:effectLst/>
              <a:latin typeface="Calibri" panose="020F0502020204030204" pitchFamily="34" charset="0"/>
            </a:endParaRPr>
          </a:p>
          <a:p>
            <a:pPr>
              <a:spcAft>
                <a:spcPts val="800"/>
              </a:spcAft>
            </a:pPr>
            <a:r>
              <a:rPr lang="fr-FR" sz="3600" b="1" dirty="0">
                <a:effectLst/>
                <a:latin typeface="Calibri" panose="020F0502020204030204" pitchFamily="34" charset="0"/>
                <a:ea typeface="Calibri" panose="020F0502020204030204" pitchFamily="34" charset="0"/>
              </a:rPr>
              <a:t>Vous pouvez prendre note de ces difficultés pour y revenir plus tard dans la session.</a:t>
            </a:r>
            <a:r>
              <a:rPr lang="en-US" sz="360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cs typeface="Arial" panose="020B0604020202020204" pitchFamily="34" charset="0"/>
              </a:rPr>
              <a:t>Il s'agit d'une activité rapide permettant de recueillir des idées et des observations qui pourront être exploitées tout au long de la présentation.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sz="3600" b="0" baseline="0" dirty="0"/>
          </a:p>
        </p:txBody>
      </p:sp>
    </p:spTree>
    <p:extLst>
      <p:ext uri="{BB962C8B-B14F-4D97-AF65-F5344CB8AC3E}">
        <p14:creationId xmlns:p14="http://schemas.microsoft.com/office/powerpoint/2010/main" val="30257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9"/>
        <p:cNvGrpSpPr/>
        <p:nvPr/>
      </p:nvGrpSpPr>
      <p:grpSpPr>
        <a:xfrm>
          <a:off x="0" y="0"/>
          <a:ext cx="0" cy="0"/>
          <a:chOff x="0" y="0"/>
          <a:chExt cx="0" cy="0"/>
        </a:xfrm>
      </p:grpSpPr>
      <p:sp>
        <p:nvSpPr>
          <p:cNvPr id="4490" name="Google Shape;449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1" name="Google Shape;4491;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rPr>
              <a:t>REMARQUE POUR LE PRÉSENTATEUR : </a:t>
            </a:r>
            <a:r>
              <a:rPr lang="fr-FR" sz="1800" dirty="0">
                <a:solidFill>
                  <a:srgbClr val="000000"/>
                </a:solidFill>
                <a:effectLst/>
                <a:latin typeface="Calibri" panose="020F0502020204030204" pitchFamily="34" charset="0"/>
                <a:ea typeface="Calibri" panose="020F0502020204030204" pitchFamily="34" charset="0"/>
              </a:rPr>
              <a:t>Dans cette formation, lorsque nous parlons d'une «  intervention communautaire visant à modifier les normes », nous voulons dire une intervention axée sur l'amélioration des résultats comportementaux, au moins en partie, en modifiant les normes sociales.</a:t>
            </a:r>
            <a:endParaRPr dirty="0"/>
          </a:p>
        </p:txBody>
      </p:sp>
    </p:spTree>
    <p:extLst>
      <p:ext uri="{BB962C8B-B14F-4D97-AF65-F5344CB8AC3E}">
        <p14:creationId xmlns:p14="http://schemas.microsoft.com/office/powerpoint/2010/main" val="2214993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dirty="0">
                <a:effectLst/>
                <a:latin typeface="Calibri" panose="020F0502020204030204" pitchFamily="34" charset="0"/>
                <a:ea typeface="Calibri" panose="020F0502020204030204" pitchFamily="34" charset="0"/>
                <a:cs typeface="Arial" panose="020B0604020202020204" pitchFamily="34" charset="0"/>
              </a:rPr>
              <a:t>Nous allons maintenant discuter de la manière dont les normes sociales et de genre évoluent grâce aux programmes, en nous appuyant sur les enseignements tirés des programmes et de la recherche.</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6225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800"/>
              </a:spcAft>
              <a:buClrTx/>
              <a:buSzTx/>
              <a:buFontTx/>
              <a:buNone/>
              <a:tabLst/>
              <a:defRPr/>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dirty="0">
                <a:effectLst/>
                <a:latin typeface="Calibri" panose="020F0502020204030204" pitchFamily="34" charset="0"/>
                <a:ea typeface="Calibri" panose="020F0502020204030204" pitchFamily="34" charset="0"/>
                <a:cs typeface="Arial" panose="020B0604020202020204" pitchFamily="34" charset="0"/>
              </a:rPr>
              <a:t>Vous pouvez commencer par demander aux participants de décrire ce qu'ils voient dans la bande dessinée - pourquoi pensent-ils que les gens se conforment aux normes ? En fonction de la taille du groupe, ils peuvent partager à l'aide de la fonction « chat » ou couper le son et contribuer</a:t>
            </a:r>
          </a:p>
          <a:p>
            <a:pPr marL="0" marR="0" lvl="0" indent="0" defTabSz="457200" eaLnBrk="1" fontAlgn="auto" latinLnBrk="0" hangingPunct="1">
              <a:lnSpc>
                <a:spcPct val="117999"/>
              </a:lnSpc>
              <a:spcBef>
                <a:spcPts val="0"/>
              </a:spcBef>
              <a:spcAft>
                <a:spcPts val="800"/>
              </a:spcAft>
              <a:buClrTx/>
              <a:buSzTx/>
              <a:buFontTx/>
              <a:buNone/>
              <a:tabLst/>
              <a:defRPr/>
            </a:pPr>
            <a:endParaRPr lang="fr-FR" sz="1800" dirty="0">
              <a:effectLst/>
              <a:latin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Il y a plusieurs raisons pour lesquelles les gens se conforment aux normes sociales.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Arial" panose="020B0604020202020204" pitchFamily="34" charset="0"/>
              </a:rPr>
              <a:t>L'une des raisons est que les gens ne savent pas qu'ils le font. Toutes les personnes portant des t-shirts « sois toi-même » peuvent croire qu'elles expriment leur personnalité et leur individualité sans se rendre compte qu'elles adhèrent aux attentes sociales.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Arial" panose="020B0604020202020204" pitchFamily="34" charset="0"/>
              </a:rPr>
              <a:t>Une personne peut être sanctionnée (traitée de tous les noms, exclue d'un groupe) pour s'être comportée différemment. Nous voyons que la personne qui se tient seule ne porte pas les mêmes vêtements que les autres. En conséquence, elle est séparée du groupe ; on la dévisage et on l'insulte.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L'identité d'un individu et d'un groupe peut être validée par l'adhésion à la norme, même lorsque celle-ci va à l'encontre de l'idée que l'on se fait de soi. Nous voyons ici que les gens portent des t-shirts « sois toi-même » tout en se conformant à la norme qui consiste à porter un t-shirt et ce t-shirt en particulier. C'est une autre raison pour laquelle les gens se conforment aux normes - ils veulent faire partie d'un groupe</a:t>
            </a:r>
            <a:endParaRPr lang="en-US" sz="1200" dirty="0"/>
          </a:p>
        </p:txBody>
      </p:sp>
    </p:spTree>
    <p:extLst>
      <p:ext uri="{BB962C8B-B14F-4D97-AF65-F5344CB8AC3E}">
        <p14:creationId xmlns:p14="http://schemas.microsoft.com/office/powerpoint/2010/main" val="2261343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800"/>
              </a:spcAft>
              <a:buClrTx/>
              <a:buSzTx/>
              <a:buFontTx/>
              <a:buNone/>
              <a:tabLst/>
              <a:defRPr/>
            </a:pPr>
            <a:r>
              <a:rPr lang="fr-FR" sz="1800" b="1" dirty="0">
                <a:effectLst/>
                <a:latin typeface="Calibri" panose="020F0502020204030204" pitchFamily="34" charset="0"/>
                <a:ea typeface="Calibri" panose="020F0502020204030204" pitchFamily="34" charset="0"/>
                <a:cs typeface="Arial" panose="020B0604020202020204" pitchFamily="34" charset="0"/>
              </a:rPr>
              <a:t>NOTES POUR LE FACILITATEUR : </a:t>
            </a:r>
            <a:r>
              <a:rPr lang="fr-FR" sz="1800" dirty="0">
                <a:effectLst/>
                <a:latin typeface="Calibri" panose="020F0502020204030204" pitchFamily="34" charset="0"/>
                <a:ea typeface="Calibri" panose="020F0502020204030204" pitchFamily="34" charset="0"/>
                <a:cs typeface="Arial" panose="020B0604020202020204" pitchFamily="34" charset="0"/>
              </a:rPr>
              <a:t>Cette diapositive et la précédente couvrent des concepts similaires de différentes manières. Le facilitateur peut en choisir une ou présenter les deux. Cette diapositive peut être une bonne option pour un public qui n'aurait pas de lien avec le dessin animé.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aseline="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dirty="0">
                <a:effectLst/>
                <a:latin typeface="Calibri" panose="020F0502020204030204" pitchFamily="34" charset="0"/>
                <a:ea typeface="Calibri" panose="020F0502020204030204" pitchFamily="34" charset="0"/>
                <a:cs typeface="Arial" panose="020B0604020202020204" pitchFamily="34" charset="0"/>
              </a:rPr>
              <a:t> Les gens se conforment aux normes pour de nombreuses raisons différentes.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b="1" dirty="0">
                <a:effectLst/>
                <a:latin typeface="Calibri" panose="020F0502020204030204" pitchFamily="34" charset="0"/>
                <a:ea typeface="Calibri" panose="020F0502020204030204" pitchFamily="34" charset="0"/>
                <a:cs typeface="Arial" panose="020B0604020202020204" pitchFamily="34" charset="0"/>
              </a:rPr>
              <a:t>Les normes sont souvent cachées et non examinées</a:t>
            </a:r>
            <a:r>
              <a:rPr lang="fr-FR" sz="1800" dirty="0">
                <a:effectLst/>
                <a:latin typeface="Calibri" panose="020F0502020204030204" pitchFamily="34" charset="0"/>
                <a:ea typeface="Calibri" panose="020F0502020204030204" pitchFamily="34" charset="0"/>
                <a:cs typeface="Arial" panose="020B0604020202020204" pitchFamily="34" charset="0"/>
              </a:rPr>
              <a:t>. Les gens peuvent suivre des normes sans s'en rendre compte. Les gens ont souvent du mal à identifier les normes parce qu'elles se développent et sont appliquées dans un espace social, au lieu d'être explicitement discutées et identifiées.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b="1" dirty="0">
                <a:effectLst/>
                <a:latin typeface="Calibri" panose="020F0502020204030204" pitchFamily="34" charset="0"/>
                <a:ea typeface="Calibri" panose="020F0502020204030204" pitchFamily="34" charset="0"/>
                <a:cs typeface="Arial" panose="020B0604020202020204" pitchFamily="34" charset="0"/>
              </a:rPr>
              <a:t>Les détenteurs du pouvoir souhaitent conserver leur pouvoir et leurs privilèges et peuvent faire respecter les normes.</a:t>
            </a:r>
            <a:r>
              <a:rPr lang="fr-FR" sz="1800" dirty="0">
                <a:effectLst/>
                <a:latin typeface="Calibri" panose="020F0502020204030204" pitchFamily="34" charset="0"/>
                <a:ea typeface="Calibri" panose="020F0502020204030204" pitchFamily="34" charset="0"/>
                <a:cs typeface="Arial" panose="020B0604020202020204" pitchFamily="34" charset="0"/>
              </a:rPr>
              <a:t> Dans tout contexte et dans toutes les relations, il y a des personnes qui bénéficient du statu quo du pouvoir. Leur pouvoir peut être spécifique à une situation ou historique. Lorsque les normes ou les comportements changent, cela peut permettre aux gens de mieux se faire entendre et d'avoir plus de possibilités, et entraîner des changements qui mettent les détenteurs du pouvoir mal à l'aise, même s'ils sont plus équitables. En cherchant à maintenir leurs positions, les détenteurs du pouvoir peuvent appliquer des sanctions, fournir des avantages ou démontrer leur force et leur résistance au changement de normes.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b="1" dirty="0">
                <a:effectLst/>
                <a:latin typeface="Calibri" panose="020F0502020204030204" pitchFamily="34" charset="0"/>
                <a:ea typeface="Calibri" panose="020F0502020204030204" pitchFamily="34" charset="0"/>
                <a:cs typeface="Arial" panose="020B0604020202020204" pitchFamily="34" charset="0"/>
              </a:rPr>
              <a:t>Les gens peuvent avoir un pouvoir insuffisant pour résister aux normes.</a:t>
            </a:r>
            <a:r>
              <a:rPr lang="fr-FR" sz="1800" dirty="0">
                <a:effectLst/>
                <a:latin typeface="Calibri" panose="020F0502020204030204" pitchFamily="34" charset="0"/>
                <a:ea typeface="Calibri" panose="020F0502020204030204" pitchFamily="34" charset="0"/>
                <a:cs typeface="Arial" panose="020B0604020202020204" pitchFamily="34" charset="0"/>
              </a:rPr>
              <a:t> Les personnes qui ont moins de pouvoir et qui respectent des normes qu'elles préféreraient ne pas suivre ou avec lesquelles elles ne sont pas d'accord peuvent ne pas avoir la possibilité ou la force de se comporter différemment de la norme. Ce manque de pouvoir peut conduire les gens à respecter des normes avec lesquelles ils ne sont pas d'accord ou à ne pas suivre la norme en secret.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b="1" dirty="0">
                <a:effectLst/>
                <a:latin typeface="Calibri" panose="020F0502020204030204" pitchFamily="34" charset="0"/>
                <a:ea typeface="Calibri" panose="020F0502020204030204" pitchFamily="34" charset="0"/>
                <a:cs typeface="Arial" panose="020B0604020202020204" pitchFamily="34" charset="0"/>
              </a:rPr>
              <a:t>Les gens peuvent craindre des sanctions négatives ou rechercher des avantages ou des récompenses.</a:t>
            </a:r>
            <a:r>
              <a:rPr lang="fr-FR" sz="1800" dirty="0">
                <a:effectLst/>
                <a:latin typeface="Calibri" panose="020F0502020204030204" pitchFamily="34" charset="0"/>
                <a:ea typeface="Calibri" panose="020F0502020204030204" pitchFamily="34" charset="0"/>
                <a:cs typeface="Arial" panose="020B0604020202020204" pitchFamily="34" charset="0"/>
              </a:rPr>
              <a:t> Les gens peuvent se conformer aux normes parce qu'ils ne veulent pas subir de sanctions négatives ou parce qu'ils veulent ou ont besoin des avantages associés à l'adhésion à la norme. Les sanctions peuvent être sociales (par exemple, stigmatisation, discipline, pression sociale, réprimandes, perte de privilèges ou d'opportunités) ou intervenir à d'autres niveaux. Les récompenses comprennent l'accès aux services, aux espaces sociaux, aux relations, à l'emploi, aux ressources matérielles, etc.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mj-lt"/>
              <a:buAutoNum type="arabicPeriod"/>
            </a:pPr>
            <a:r>
              <a:rPr lang="fr-FR" sz="1800" b="1" dirty="0">
                <a:effectLst/>
                <a:latin typeface="Calibri" panose="020F0502020204030204" pitchFamily="34" charset="0"/>
                <a:ea typeface="Calibri" panose="020F0502020204030204" pitchFamily="34" charset="0"/>
                <a:cs typeface="Arial" panose="020B0604020202020204" pitchFamily="34" charset="0"/>
              </a:rPr>
              <a:t>Le désir de se conformer à un sentiment d'identité sociale est fort</a:t>
            </a:r>
            <a:r>
              <a:rPr lang="fr-FR" sz="1800" dirty="0">
                <a:effectLst/>
                <a:latin typeface="Calibri" panose="020F0502020204030204" pitchFamily="34" charset="0"/>
                <a:ea typeface="Calibri" panose="020F0502020204030204" pitchFamily="34" charset="0"/>
                <a:cs typeface="Arial" panose="020B0604020202020204" pitchFamily="34" charset="0"/>
              </a:rPr>
              <a:t>. Comme nous l'avons vu dans la bande dessinée, les gens peuvent se conformer à des normes afin de correspondre à une certaine identité sociale qui est importante pour eux. Il peut s'agir d'"être un bon conjoint" ou d'adhérer à une norme pour être socialement accepté par les autres membres de son groupe de pairs, de sa famille ou de sa communauté. Une personne peut vouloir être considérée comme bonne et adhérer aux principes de sa religion.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b="1" dirty="0">
                <a:effectLst/>
                <a:latin typeface="Calibri" panose="020F0502020204030204" pitchFamily="34" charset="0"/>
                <a:ea typeface="Calibri" panose="020F0502020204030204" pitchFamily="34" charset="0"/>
                <a:cs typeface="Arial" panose="020B0604020202020204" pitchFamily="34" charset="0"/>
              </a:rPr>
              <a:t>Les gens peuvent vouloir s'organiser dans un but commun</a:t>
            </a:r>
            <a:r>
              <a:rPr lang="fr-FR" sz="1800" dirty="0">
                <a:effectLst/>
                <a:latin typeface="Calibri" panose="020F0502020204030204" pitchFamily="34" charset="0"/>
                <a:ea typeface="Calibri" panose="020F0502020204030204" pitchFamily="34" charset="0"/>
                <a:cs typeface="Arial" panose="020B0604020202020204" pitchFamily="34" charset="0"/>
              </a:rPr>
              <a:t>. Les gens se conforment également à des normes afin d'atteindre des objectifs communs. Ils peuvent choisir de ne pas s'écarter d'une norme, même s'ils ne sont pas d'accord avec elle, en raison des autres avantages, opportunités ou objectifs qui sont atteints. Par exemple, avec le coronavirus, on a demandé aux gens de respecter une distanciation physique et de porter des masques dans de nombreux contextes. Cette mesure présentait un avantage individuel et social, et de nombreuses personnes ont pu s'y conformer, même si cela était inconfortable, afin de contribuer à arrêter ou à limiter la propagation de la maladie.</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57509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dirty="0">
                <a:effectLst/>
                <a:latin typeface="Calibri" panose="020F0502020204030204" pitchFamily="34" charset="0"/>
                <a:ea typeface="Calibri" panose="020F0502020204030204" pitchFamily="34" charset="0"/>
                <a:cs typeface="Arial" panose="020B0604020202020204" pitchFamily="34" charset="0"/>
              </a:rPr>
              <a:t>Il existe différentes raisons pour lesquelles les normes influencent le comportement. Nous sommes encore en train d'apprendre ce qui fonctionne pour différentes normes, comportements et groupes. Une analyse documentaire (Bell &amp; Cox, 2015) a identifié quatre raisons pour lesquelles les normes influencent le comportement qui peuvent fonctionner séparément ou ensemble pour faire évoluer les normes.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L'incertitude </a:t>
            </a:r>
            <a:r>
              <a:rPr lang="fr-FR" sz="1800" dirty="0">
                <a:effectLst/>
                <a:latin typeface="Calibri" panose="020F0502020204030204" pitchFamily="34" charset="0"/>
                <a:ea typeface="Calibri" panose="020F0502020204030204" pitchFamily="34" charset="0"/>
                <a:cs typeface="Arial" panose="020B0604020202020204" pitchFamily="34" charset="0"/>
              </a:rPr>
              <a:t>décrit une situation dans laquelle une personne suit ce que font les autres parce qu'elle n'est pas sûre de l'action à entreprendre. Dans ce cas, une personne peut ne pas connaître sa propre préférence. Par exemple, une personne peut être témoin du fait qu'un parent frappe ses enfants et ne rien dire parce que les autres ne le font pas.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L'identité </a:t>
            </a:r>
            <a:r>
              <a:rPr lang="fr-FR" sz="1800" dirty="0">
                <a:effectLst/>
                <a:latin typeface="Calibri" panose="020F0502020204030204" pitchFamily="34" charset="0"/>
                <a:ea typeface="Calibri" panose="020F0502020204030204" pitchFamily="34" charset="0"/>
                <a:cs typeface="Arial" panose="020B0604020202020204" pitchFamily="34" charset="0"/>
              </a:rPr>
              <a:t>décrit une situation dans laquelle les gens reconnaissent qu'une norme est valable, importante ou de valeur pour eux et pour les autres. Ces normes façonnent les croyances sur la façon dont une personne doit agir et peuvent conduire les gens à adhérer à la norme même si les autres ne le font pas. La conformité aux normes liée à l'identité est liée à ces facteurs : (1) la norme est liée aux valeurs individuelles, (2) la conformité valide l'identité de soi, et (3) un manque d'alternatives - où les individus se conforment parce qu'ils ne peuvent pas imaginer ou accéder à des alternatives. Par exemple, un adolescent peut boire de l'alcool avec ses pairs pour faire partie du groupe, car faire partie du groupe est important pour son identité.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La récompense </a:t>
            </a:r>
            <a:r>
              <a:rPr lang="fr-FR" sz="1800" dirty="0">
                <a:effectLst/>
                <a:latin typeface="Calibri" panose="020F0502020204030204" pitchFamily="34" charset="0"/>
                <a:ea typeface="Calibri" panose="020F0502020204030204" pitchFamily="34" charset="0"/>
                <a:cs typeface="Arial" panose="020B0604020202020204" pitchFamily="34" charset="0"/>
              </a:rPr>
              <a:t>décrit une situation dans laquelle le comportement des personnes est influencé par les récompenses qui sont associées à la (non-)conformité. Les conséquences peuvent prendre différentes formes : réputation, économie, émotions, appartenance à un groupe, etc. Cette influence crée une attente de récompenses de différentes manières, notamment : (1) modèle de rôle ; (2) pression sociale, encouragement subtil ou application active ; ou (3) anticipation des récompenses. Par exemple, une femme peut être louée et bien considérée dans sa communauté parce qu'elle s'occupe bien de son foyer, ce qui est associé aux rôles féminins.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b="1" dirty="0">
                <a:effectLst/>
                <a:latin typeface="Calibri" panose="020F0502020204030204" pitchFamily="34" charset="0"/>
                <a:ea typeface="Calibri" panose="020F0502020204030204" pitchFamily="34" charset="0"/>
                <a:cs typeface="Arial" panose="020B0604020202020204" pitchFamily="34" charset="0"/>
              </a:rPr>
              <a:t>L'application des normes </a:t>
            </a:r>
            <a:r>
              <a:rPr lang="fr-FR" sz="1800" dirty="0">
                <a:effectLst/>
                <a:latin typeface="Calibri" panose="020F0502020204030204" pitchFamily="34" charset="0"/>
                <a:ea typeface="Calibri" panose="020F0502020204030204" pitchFamily="34" charset="0"/>
                <a:cs typeface="Arial" panose="020B0604020202020204" pitchFamily="34" charset="0"/>
              </a:rPr>
              <a:t>décrit une situation dans laquelle le comportement d'une personne est influencé par les sanctions qui sont associées à la (non-)conformité. Là encore, les conséquences peuvent prendre différentes formes - réputation, économie, émotions, appartenance à un groupe - et l'influence crée l'obligation de différentes manières, notamment : (1) le modèle de rôle ; (2) la pression sociale, l'encouragement subtil ou l'application active ; ou (3) l'anticipation des sanctions. Par exemple, un couple peut constater que les autres n'achèteront pas leurs produits parce que le mari et la femme cultivent ensemble dans un environnement où seules les femmes cultivent.</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60899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Avant de passer à la diapositive suivante, le facilitateur peut demander au groupe : « Pouvez-vous penser à une occasion où vous avez fait quelque chose qui s'écartait d'une norme » ? Demandez à quelques personnes de partager avant de passer à la section suivante.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Pouvez-vous penser à une occasion où vous avez fait quelque chose qui s'écartait d'une norme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a:t>
            </a:r>
            <a:r>
              <a:rPr lang="fr-FR" sz="1800" i="1" dirty="0">
                <a:effectLst/>
                <a:latin typeface="Calibri" panose="020F0502020204030204" pitchFamily="34" charset="0"/>
                <a:ea typeface="Calibri" panose="020F0502020204030204" pitchFamily="34" charset="0"/>
                <a:cs typeface="Arial" panose="020B0604020202020204" pitchFamily="34" charset="0"/>
              </a:rPr>
              <a:t>Pause pour discussion</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Nous savons que les gens sont capables d'agir contre les normes. Ici, dans la bande dessinée, nous voyons un mouton qui se lève pour dire qu'il y a d'autres façons d'être - qu'ils peuvent réfléchir et décider qui ils veulent être plutôt que de suivre le groupe.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Nous avons donc vu qu'avec des connaissances, des attitudes et une forte efficacité personnelle, les gens peuvent choisir de ne pas respecter les normes. Ils peuvent le faire individuellement ou en groupe, où leur efficacité personnelle et collective peut soutenir le changement. Les gens peuvent également transgresser les normes lorsqu'ils sont soutenus, sachant que le soutien se poursuivra même s'ils ne respectent pas une norme.</a:t>
            </a:r>
            <a:endParaRPr lang="en-US" sz="1200" dirty="0"/>
          </a:p>
        </p:txBody>
      </p:sp>
    </p:spTree>
    <p:extLst>
      <p:ext uri="{BB962C8B-B14F-4D97-AF65-F5344CB8AC3E}">
        <p14:creationId xmlns:p14="http://schemas.microsoft.com/office/powerpoint/2010/main" val="3468357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dirty="0">
                <a:effectLst/>
                <a:latin typeface="Calibri" panose="020F0502020204030204" pitchFamily="34" charset="0"/>
                <a:ea typeface="Calibri" panose="020F0502020204030204" pitchFamily="34" charset="0"/>
                <a:cs typeface="Arial" panose="020B0604020202020204" pitchFamily="34" charset="0"/>
              </a:rPr>
              <a:t>Nous allons maintenant nous concentrer sur notre défi de conception : Comment pouvons-nous concevoir des programmes pour faire évoluer les normes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Notre objectif dans la programmation des normes est de former de nouvelles normes, de modifier ou de transformer les normes existantes, et de changer les comportements. Le point final de la programmation des normes est de changer à la fois les normes et les comportements, avec l'objectif à long terme de maintenir le changement pour améliorer les résultats.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54574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Les participants se répartiront en groupes ou discuteront à leur table, selon la configuration. Ils peuvent utiliser des notes autocollantes pour noter leurs idées et les accrocher aux murs ou un tableau de papier pour chaque groupe.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dirty="0">
                <a:effectLst/>
                <a:latin typeface="Calibri" panose="020F0502020204030204" pitchFamily="34" charset="0"/>
                <a:ea typeface="Calibri" panose="020F0502020204030204" pitchFamily="34" charset="0"/>
                <a:cs typeface="Arial" panose="020B0604020202020204" pitchFamily="34" charset="0"/>
              </a:rPr>
              <a:t>Nous voulons avoir une discussion sur les interventions classiques de CSC pour savoir si et comment elles incluent des stratégies pour changer les normes. L'intérêt de cette conversation est que les gens savent souvent, mais sans le dire, en quoi la programmation des normes est différente ; ce fait peut rendre difficile la conception de la programmation des normes. Il est important de comprendre que la programmation des normes fait partie du travail de CSC et n'en est pas séparée.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programmes de changement social et de comportement qui adoptent une approche individuelle, sans se concentrer sur l'aspect social, sont souvent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Se concentrer sur les connaissances, la qualité, la couverture ou l'accès.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Aborder les attitudes et les comportements individuels, même si c'est dans le cadre d'un groupe, sans explorer les facteurs sociaux qui limitent le changement de comportement.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mesure de base est largement axée sur l'individu (attitude, croyance, comportement) plutôt que sur la manière dont l'environnement impose et maintient les comportements et les normes.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Omettre les normes de la voie du changement de l'intervention/du projet, même si les gens comprennent que les normes sont importantes.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La programmation des normes fait partie du CSC et constitue un effort explicite pour inclure des stratégies visant à modifier les normes sociales.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14562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interventions de changement des normes cherchent à influencer le comportement en encourageant l'examen des normes existantes par rapport aux nouvelles idées et aux nouveaux comportements souhaités. L'homme que vous voyez à droite a de nombreuses influences normatives sur son comportement lorsqu'il décide du nombre d'enfants qu'il aura.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Un programme qui cherche à faire évoluer les normes et à influencer les comportements s'appuie souvent sur les idées suivantes, que nous avons évoquées dans des diapositives précédentes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normes sociales influencent la façon dont les gens pensent, perçoivent et se comportent.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gens se conforment à une norme s'ils pensent que les autres la suivent, ou s'ils pensent que les autres attendent ou préfèrent qu'ils le fassent.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Une attitude individuelle peut différer de la norme sociale, de sorte que les interventions qui se concentrent exclusivement sur les attitudes individuelles peuvent ne pas suffire à modifier les comportements.</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23495">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 comportement peut être modifié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indent="23495">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En corrigeant les perceptions normatives incorrectes - qu'elles soient descriptives ou injonctives.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indent="23495">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En catalysant des normes différentes.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En soutenant l'action collective lorsqu'elle émerge.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sz="quarter" idx="10"/>
          </p:nvPr>
        </p:nvSpPr>
        <p:spPr/>
        <p:txBody>
          <a:bodyPr/>
          <a:lstStyle/>
          <a:p>
            <a:pPr algn="l" rtl="0"/>
            <a:fld id="{906441BE-77DC-4425-8B21-C633344AC199}" type="slidenum">
              <a:rPr/>
              <a:pPr algn="l" rtl="0"/>
              <a:t>27</a:t>
            </a:fld>
            <a:endParaRPr lang="fr-FR" dirty="0"/>
          </a:p>
        </p:txBody>
      </p:sp>
    </p:spTree>
    <p:extLst>
      <p:ext uri="{BB962C8B-B14F-4D97-AF65-F5344CB8AC3E}">
        <p14:creationId xmlns:p14="http://schemas.microsoft.com/office/powerpoint/2010/main" val="1336220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REMARQUES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Voici une autre façon de comprendre les interventions communautaires de changement de normes. Nous nous concentrons ici sur les interventions communautaires, mais il existe également d'autres approches pour faire évoluer les normes, dont nous parlerons brièvement plus tard.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Qui sont les participants à une intervention de changement des normes ? Les individus et la </a:t>
            </a:r>
            <a:r>
              <a:rPr lang="fr-FR" sz="1800" b="1" dirty="0">
                <a:effectLst/>
                <a:latin typeface="Calibri" panose="020F0502020204030204" pitchFamily="34" charset="0"/>
                <a:ea typeface="Calibri" panose="020F0502020204030204" pitchFamily="34" charset="0"/>
                <a:cs typeface="Arial" panose="020B0604020202020204" pitchFamily="34" charset="0"/>
              </a:rPr>
              <a:t>communauté</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Quelles sont les stratégies d'une intervention de changement des normes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Utiliser une combinaison de canaux médiatiques et d'</a:t>
            </a:r>
            <a:r>
              <a:rPr lang="fr-FR" sz="1800" b="1" dirty="0">
                <a:effectLst/>
                <a:latin typeface="Calibri" panose="020F0502020204030204" pitchFamily="34" charset="0"/>
                <a:ea typeface="Calibri" panose="020F0502020204030204" pitchFamily="34" charset="0"/>
                <a:cs typeface="Times New Roman" panose="02020603050405020304" pitchFamily="18" charset="0"/>
              </a:rPr>
              <a:t>espaces sociaux pour favoriser une réflexion critique ancrée dans les valeurs culturelles</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Travailler à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différents niveaux de l'écologie sociale</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Fonder les efforts sur l'</a:t>
            </a:r>
            <a:r>
              <a:rPr lang="fr-FR" sz="1800" b="1" dirty="0">
                <a:effectLst/>
                <a:latin typeface="Calibri" panose="020F0502020204030204" pitchFamily="34" charset="0"/>
                <a:ea typeface="Calibri" panose="020F0502020204030204" pitchFamily="34" charset="0"/>
                <a:cs typeface="Times New Roman" panose="02020603050405020304" pitchFamily="18" charset="0"/>
              </a:rPr>
              <a:t>évaluation des normes sociales</a:t>
            </a:r>
            <a:r>
              <a:rPr lang="fr-FR" sz="1800" dirty="0">
                <a:effectLst/>
                <a:latin typeface="Calibri" panose="020F0502020204030204" pitchFamily="34" charset="0"/>
                <a:ea typeface="Calibri" panose="020F0502020204030204" pitchFamily="34" charset="0"/>
                <a:cs typeface="Times New Roman" panose="02020603050405020304" pitchFamily="18" charset="0"/>
              </a:rPr>
              <a:t>, l'identification des normes pertinentes et la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diffusion planifiée </a:t>
            </a:r>
            <a:r>
              <a:rPr lang="fr-FR" sz="1800" dirty="0">
                <a:effectLst/>
                <a:latin typeface="Calibri" panose="020F0502020204030204" pitchFamily="34" charset="0"/>
                <a:ea typeface="Calibri" panose="020F0502020204030204" pitchFamily="34" charset="0"/>
                <a:cs typeface="Times New Roman" panose="02020603050405020304" pitchFamily="18" charset="0"/>
              </a:rPr>
              <a:t>des nouvelles idées.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Comment une intervention de changement de norme peut-elle modifier un comportement ? Les stratégies de changement de comportement portent sur les perceptions et les attentes </a:t>
            </a:r>
            <a:r>
              <a:rPr lang="fr-FR" sz="1800" b="1" dirty="0">
                <a:effectLst/>
                <a:latin typeface="Calibri" panose="020F0502020204030204" pitchFamily="34" charset="0"/>
                <a:ea typeface="Calibri" panose="020F0502020204030204" pitchFamily="34" charset="0"/>
                <a:cs typeface="Arial" panose="020B0604020202020204" pitchFamily="34" charset="0"/>
              </a:rPr>
              <a:t>normatives ; les comportements nouveaux, alternatifs</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Quel est l'objectif général d'une intervention de changement de norme</a:t>
            </a:r>
            <a:r>
              <a:rPr lang="fr-FR" sz="1800" dirty="0">
                <a:effectLst/>
                <a:latin typeface="Calibri" panose="020F0502020204030204" pitchFamily="34" charset="0"/>
                <a:ea typeface="Calibri" panose="020F0502020204030204" pitchFamily="34" charset="0"/>
                <a:cs typeface="Arial" panose="020B0604020202020204" pitchFamily="34" charset="0"/>
              </a:rPr>
              <a:t> ? En fin de compte, les interventions de changement de normes cherchent à redistribuer le pouvoir et l'influence sociale afin de soutenir les comportements de santé et l'utilisation des services des individus.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REMARQUES POUR LE FACILITATEUR : </a:t>
            </a:r>
            <a:r>
              <a:rPr lang="fr-FR" sz="1800" dirty="0">
                <a:effectLst/>
                <a:latin typeface="Calibri" panose="020F0502020204030204" pitchFamily="34" charset="0"/>
                <a:ea typeface="Calibri" panose="020F0502020204030204" pitchFamily="34" charset="0"/>
                <a:cs typeface="Arial" panose="020B0604020202020204" pitchFamily="34" charset="0"/>
              </a:rPr>
              <a:t>Le texte suivant est une explication facultative plus approfondie des interventions communautaires et des interventions communautaires de changement de normes.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De nombreux programmes communautaires visent à influencer les comportements mais ne le font pas en modifiant les normes sociales. Par exemple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Arial" panose="020B0604020202020204" pitchFamily="34" charset="0"/>
              </a:rPr>
              <a:t>Les programmes qui se concentrent sur d'autres facteurs contribuant au changement normatif, tels que la réforme des politiques ou les réalités macro/environnementales (par exemple, la pauvreté). Exemple : Un programme peut plaider en faveur d'un renforcement de la législation relative à la violence entre partenaires intimes, mais ne s'attaque pas aux normes qui considèrent ce comportement comme une affaire privée ou familiale, ce qui nuit à l'application de la loi. Pourtant, les changements de politiques et de lois peuvent déclencher des processus de changement de normes - les différences ne sont pas nettes. </a:t>
            </a:r>
            <a:br>
              <a:rPr lang="fr-FR" sz="1800" dirty="0">
                <a:effectLst/>
                <a:latin typeface="Calibri" panose="020F0502020204030204" pitchFamily="34" charset="0"/>
                <a:ea typeface="Calibri" panose="020F0502020204030204" pitchFamily="34" charset="0"/>
                <a:cs typeface="Arial" panose="020B0604020202020204" pitchFamily="34" charset="0"/>
              </a:rPr>
            </a:b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Arial" panose="020B0604020202020204" pitchFamily="34" charset="0"/>
              </a:rPr>
              <a:t>Programmes qui ciblent les attitudes et les comportements des individus, mais qui ne traitent pas des normes sociales de la communauté qui façonnent ces comportements. Exemple : Un programme peut engager les familles dans des discussions sur les effets néfastes de l'excision sur les filles, mais ne pas s'attaquer aux normes sociales qui promeuvent l'excision comme une condition préalable au mariage. Dans ce cas, l'attitude personnelle d'une famille à l'égard de l'excision peut changer alors que son comportement continue d'être influencé par la norme communautaire dominante.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Arial" panose="020B0604020202020204" pitchFamily="34" charset="0"/>
              </a:rPr>
              <a:t>Les programmes qui ont un niveau élevé de participation communautaire mais qui n'engagent pas les communautés dans une réflexion critique ou ne génèrent pas de masse critique. Exemple : Un atelier ou une formation peut améliorer les connaissances sur la transmission et la prévention du VIH, mais ne prévoit pas de temps de débat et de réflexion sur les raisons de cette situation, ce qui permettrait aux communautés d'établir de nouvelles normes en matière de comportement sexuel.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indent="-228600">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S'il est important de comprendre ce qui distingue les interventions de changement de normes, les praticiens doivent garder à l'esprit que de nombreux types de programmes communautaires sont nécessaires pour faciliter le changement social. L'objectif n'est pas de transformer chaque programme communautaire en un programme de normes sociales, mais de voir comment les normes sociales influencent le comportement et d'intégrer une approche de changement de normes si nécessaire</a:t>
            </a:r>
            <a:endParaRPr dirty="0"/>
          </a:p>
        </p:txBody>
      </p:sp>
      <p:sp>
        <p:nvSpPr>
          <p:cNvPr id="201" name="Google Shape;20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9939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REMARQUES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 Cette diapositive est animée.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dirty="0">
                <a:effectLst/>
                <a:latin typeface="Calibri" panose="020F0502020204030204" pitchFamily="34" charset="0"/>
                <a:ea typeface="Calibri" panose="020F0502020204030204" pitchFamily="34" charset="0"/>
                <a:cs typeface="Arial" panose="020B0604020202020204" pitchFamily="34" charset="0"/>
              </a:rPr>
              <a:t>Nous décrivons ici la méthodologie de l'analyse documentaire qui a conduit aux caractéristiques des interventions de changement de norme, dont nous parlerons ensuite.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Réalisée en 2017 par le biais de l’apprentissage collaboratif.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Arial" panose="020B0604020202020204" pitchFamily="34" charset="0"/>
              </a:rPr>
              <a:t>Réalisé en 2017 par le biais de l’apprentissage collaboratif.</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Arial" panose="020B0604020202020204" pitchFamily="34" charset="0"/>
              </a:rPr>
              <a:t>Ont été inclus 29 articles, portant sur des interventions dans des pays à revenu faible ou intermédiaire, principalement de la littérature grise.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Les domaines thématiques comprenaient : la santé reproductive des adolescents et des jeunes, la prévention du VIH, la prévention de la violence pour les mutilations génitales féminines, la prévention de la violence à l'égard des femmes, les approches de la santé fondées sur l'égalité des genres, l'engagement des hommes, le marketing social, la participation et la mobilisation communautaire autour du VIH</a:t>
            </a:r>
            <a:endParaRPr lang="en-US"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478B6-614A-4835-8898-AF8AFBE272D7}"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87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1"/>
        <p:cNvGrpSpPr/>
        <p:nvPr/>
      </p:nvGrpSpPr>
      <p:grpSpPr>
        <a:xfrm>
          <a:off x="0" y="0"/>
          <a:ext cx="0" cy="0"/>
          <a:chOff x="0" y="0"/>
          <a:chExt cx="0" cy="0"/>
        </a:xfrm>
      </p:grpSpPr>
      <p:sp>
        <p:nvSpPr>
          <p:cNvPr id="4462" name="Google Shape;4462;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en-US" sz="1800" dirty="0">
                <a:effectLst/>
                <a:latin typeface="Calibri" panose="020F0502020204030204" pitchFamily="34" charset="0"/>
                <a:ea typeface="Calibri" panose="020F0502020204030204" pitchFamily="34" charset="0"/>
                <a:cs typeface="Arial" panose="020B0604020202020204" pitchFamily="34" charset="0"/>
              </a:rPr>
              <a:t>Cette formation fait partie d'un cours de cinq modules sur les interventions de changement de normes ; ce module couvre la conception des interventions de changement de normes. À titre d'information, lorsque nous parlons d'interventions visant à faire évoluer les normes, il peut s'agir d'interventions autonomes ou d'activités intégrées dans une intervention de CSC plus large. </a:t>
            </a:r>
          </a:p>
          <a:p>
            <a:pPr marL="0" lvl="0" indent="0" algn="l" rtl="0">
              <a:lnSpc>
                <a:spcPct val="117999"/>
              </a:lnSpc>
              <a:spcBef>
                <a:spcPts val="0"/>
              </a:spcBef>
              <a:spcAft>
                <a:spcPts val="0"/>
              </a:spcAft>
              <a:buSzPts val="2200"/>
              <a:buFont typeface="Helvetica Neue"/>
              <a:buNone/>
            </a:pPr>
            <a:endParaRPr dirty="0"/>
          </a:p>
        </p:txBody>
      </p:sp>
      <p:sp>
        <p:nvSpPr>
          <p:cNvPr id="4463" name="Google Shape;446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51065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Nous allons explorer certaines caractéristiques communes des interventions communautaires de changement de normes identifiés par l'analyse documentaire dont nous venons de parler. Vos polycopiés contiennent également ces informations. Notez que nous ne disons pas que les neuf caractéristiques sont nécessaires pour qu'une intervention soit une intervention de changement de normes réussie ; nous ne savons pas non plus si certaines sont plus importantes que d'autres ou si une seule suffit à faire évoluer les normes.</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11623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Lisez la diapositive. Si nécessaire, vous trouverez ci-dessous des informations supplémentaires pour rédiger vos notes de présentation et répondre aux questions des participants.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La caractéristique qui est apparue le plus souvent comme faisant partie d'une intervention de changement de normes est qu'elle cherche à obtenir un changement au niveau de la communauté, plutôt qu'au niveau individuel.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Bien que cela puisse sembler évident, dans la pratique, les programmes peuvent parfois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Confondre les résultats individuels avec les résultats au niveau de la communauté.</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Ne parviennent pas à articuler ou à mesurer les résultats qu'ils recherchent au niveau de la communauté.</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        Utiliser des approches au niveau individuel pour rechercher un changement au niveau communautaire. Dans de nombreux cas, les interventions censées faire évoluer les normes peuvent être considérées comme « réussies » parce qu'elles obtiennent des résultats positifs en changeant les attitudes et les perceptions individuelles, mais il n'est pas clair si les normes et les comportements connexes au niveau de la communauté changent en conséquence</a:t>
            </a: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8651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Lisez la diapositive. Si nécessaire, vous trouverez ci-dessous des informations supplémentaires pour rédiger vos notes de présentation et répondre aux questions des participants.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Une autre caractéristique commune est que les interventions de changement de normes travaillent avec plusieurs types de personnes à différents niveaux du système écologique. Elles utilisent de multiples stratégies pour engager différents groupes dans une réflexion critique - ce qui est important, car il est de plus en plus évident que des comportements préjudiciables tels que la violence à l'égard des femmes persistent même lorsque des mesures juridiques et politiques ont été prises pour résoudre le problème.</a:t>
            </a: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267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a:t>
            </a:r>
            <a:r>
              <a:rPr lang="fr-FR" sz="1800" dirty="0">
                <a:effectLst/>
                <a:latin typeface="Calibri" panose="020F0502020204030204" pitchFamily="34" charset="0"/>
                <a:ea typeface="Calibri" panose="020F0502020204030204" pitchFamily="34" charset="0"/>
                <a:cs typeface="Arial" panose="020B0604020202020204" pitchFamily="34" charset="0"/>
              </a:rPr>
              <a:t>: Lisez la diapositive. Si nécessaire, vous trouverez ci-dessous des informations supplémentaires pour rédiger vos notes de présentation et répondre aux questions des participants.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en-US" sz="1800" b="1"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fr-FR" sz="1800" dirty="0">
                <a:effectLst/>
                <a:latin typeface="Calibri" panose="020F0502020204030204" pitchFamily="34" charset="0"/>
                <a:ea typeface="Calibri" panose="020F0502020204030204" pitchFamily="34" charset="0"/>
              </a:rPr>
              <a:t>Cette caractéristique est liée à une grande partie des travaux et de la littérature antérieurs sur les normes sociales, qui portent sur des situations où il existe une différence entre la norme descriptive perçue (ce que nous pensons que les autres croient ou font) et la norme ou le comportement réel (ce que les autres croient ou font réellement), qui est plus sain que celui perçu. Dans ces cas, l'approche consiste à accroître la visibilité de la norme de comportement réelle. Un exemple courant est celui des interventions sur la consommation d'alcool dans les universités, où les étudiants croient qu'une grande partie de leur communauté boit beaucoup.</a:t>
            </a:r>
            <a:endParaRPr kumimoji="0" lang="en-US" sz="2400" b="0" i="0" u="none" strike="noStrike" kern="0" cap="none" spc="0" normalizeH="0" baseline="0" noProof="0" dirty="0">
              <a:ln>
                <a:noFill/>
              </a:ln>
              <a:solidFill>
                <a:sysClr val="windowText" lastClr="000000"/>
              </a:solidFill>
              <a:effectLst/>
              <a:uLnTx/>
              <a:uFillTx/>
              <a:latin typeface="Gill Sans Infant MT"/>
              <a:sym typeface="Helvetica Neue"/>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4666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Lisez la diapositive. Si nécessaire, vous trouverez ci-dessous des informations supplémentaires pour rédiger vos notes de présentation et répondre aux questions des participants.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Il a été constaté que le fait de s'attaquer aux déséquilibres de pouvoir et aux inégalités, notamment en ce qui concerne le genre et les groupes marginalisés, est essentiel pour créer un changement social à long terme, en particulier pour les femmes et les filles. Dans le cadre de la santé sexuelle et reproductive et des programmes axés sur le développement des adolescents et des jeunes, il s'agit généralement d'un attribut important des programmes de changement des normes.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Toutes les interventions visant à faire évoluer les normes ne doivent pas nécessairement posséder cet attribut pour être efficaces, mais il ne faut pas le négliger lorsqu'on cherche à obtenir des résultats améliorés et équitables.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5018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Lisez la diapositive. Si nécessaire, vous trouverez ci-dessous des informations supplémentaires pour rédiger vos notes de présentation et répondre aux questions des participants.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Il a été constaté que de nombreuses interventions visant à faire évoluer les normes ont pour caractéristique de fournir aux membres de la communauté/du groupe un espace pour réfléchir de manière critique à leurs propres idées et comportements et pour réfléchir aux normes anciennes et nouvelles. Cela va au-delà des formations, des campagnes ponctuelles ou du travail de proximité ad hoc. De tels espaces favorisent la réflexion de manière créative, dynamique et engageante et sont importants pour démanteler les anciennes normes et en créer de nouvelles. Cela permet également de regrouper les changements au sein de la communauté/du groupe afin de créer des changements plus significatifs et durables.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5046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Lisez la diapositive. Si nécessaire, vous trouverez ci-dessous des informations supplémentaires pour rédiger vos notes de présentation et répondre aux questions des participants.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On pense parfois à tort que démanteler les normes et en créer de nouvelles signifie transférer les croyances de quelqu'un d'autre sur une communauté, en qualifiant les pratiques d'une communauté ou d'un groupe de "négatives". Si la discussion de nouvelles idées peut susciter une certaine résistance au début, il est possible, et en fait préférable, d'ancrer les nouvelles normes dans les systèmes de valeurs propres aux communautés, en particulier si la réflexion critique est menée par des personnes qui sont des sources fiables et crédibles. Par exemple, une communauté qui valorise les familles fortes peut être tolérante à l'égard de la violence entre partenaires intimes en tant que comportement soutenant cette valeur. La réflexion critique peut contribuer à démanteler les normes relatives à la violence entre partenaires intimes en ancrant l'exploration de nouvelles normes non violentes dans cette même valeur des familles fortes.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La réflexion aide les gens à identifier les valeurs que leurs normes et comportements servent et celles qu'ils ne servent pas, ainsi que la manière dont ils pourraient mieux vivre leurs valeurs si les choses changeaient. </a:t>
            </a: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7748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Lisez la diapositive. Si nécessaire, vous trouverez ci-dessous des informations supplémentaires pour rédiger vos notes de présentation et répondre aux questions des participants.</a:t>
            </a:r>
          </a:p>
          <a:p>
            <a:pPr marL="0" marR="0">
              <a:spcBef>
                <a:spcPts val="0"/>
              </a:spcBef>
              <a:spcAft>
                <a:spcPts val="800"/>
              </a:spcAft>
            </a:pP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en-US" sz="1800" b="1"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fr-FR" sz="1800" dirty="0">
                <a:effectLst/>
                <a:latin typeface="Calibri" panose="020F0502020204030204" pitchFamily="34" charset="0"/>
                <a:ea typeface="Calibri" panose="020F0502020204030204" pitchFamily="34" charset="0"/>
              </a:rPr>
              <a:t>Cette caractéristique provient de programmes qui ont utilisé un processus de diagnostic pour identifier les normes qui sous-tendent les comportements d'intérêt. Nous pouvons faire des hypothèses sur les normes qui sous-tendent certains comportements, et le diagnostic peut révéler que plusieurs normes sous-tendent le même comportement ou qu'un comportement est sous-tendu par des normes différentes de celles que nous avions supposées. Nous pouvons également supposer que les comportements eux-mêmes sont les normes, alors que les normes sociales font référence aux règles comportementales, et non au comportement lui-même. L'évaluation des normes sociales peut clarifier ces points et nous permettre d'identifier les personnes dont un programme entend modifier les comportements et qui représentent les groupes de référence pertinents. </a:t>
            </a: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5558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Lisez la diapositive. Si nécessaire, vous trouverez ci-dessous des informations supplémentaires pour rédiger vos notes de présentation et répondre aux questions des participants.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La caractéristique de la diffusion organisée est une technique populaire pour susciter des changements de normes sociales. Cela signifie que le changement commence avec un groupe central, qui en engage ensuite d'autres. Cette diffusion peut se faire de différentes manières et par différents canaux, mais elle cherche à faire évoluer les normes au-delà des personnes directement engagées dans les activités du programme. Il s'agit d'une technique de génération et de diffusion de normes sociales qui a été utilisée avec succès par Tostan autour de l'excision et par Raising Voices et d'autres avec SASA !, une approche visant à réduire la violence contre les femmes et à prévenir le VIH. Elle se distingue de la diffusion spontanée, qui n'est pas planifiée.</a:t>
            </a: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2869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Lisez la diapositive. Si nécessaire, vous trouverez ci-dessous des informations supplémentaires pour rédiger vos notes de présentation et répondre aux questions des participants.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NOTES AU FACILITATEUR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Cette caractéristique peut être essentielle pour comprendre les programmes de changement de normes. Pendant longtemps, les programmes ont été conçus sur la base de l'hypothèse simple selon laquelle, pour changer un problème, il faut mettre en évidence ce problème et essayer de le résoudre.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S'il est certainement important d'explorer les conséquences des comportements négatifs, la théorie des normes sociales nous montre que le fait de se concentrer sur le comportement négatif peut en fait renforcer et consolider ce comportement en augmentant sa visibilité et en donnant l'impression aux membres de la communauté que le comportement négatif est largement pratiqué par d'autres. Par exemple, si un programme fait prendre conscience qu'une grande partie de la communauté pense que frapper sa femme est acceptable, cela peut augmenter l'acceptation de la violence liée au sexe. Dans ce contexte, et pour d'autres raisons, il est bénéfique pour les communautés de discuter et d'explorer les nouvelles normes vers lesquelles elles souhaitent tendre et de mettre en avant les pratiques positives qui ont déjà cours dans la communauté.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7914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5"/>
        <p:cNvGrpSpPr/>
        <p:nvPr/>
      </p:nvGrpSpPr>
      <p:grpSpPr>
        <a:xfrm>
          <a:off x="0" y="0"/>
          <a:ext cx="0" cy="0"/>
          <a:chOff x="0" y="0"/>
          <a:chExt cx="0" cy="0"/>
        </a:xfrm>
      </p:grpSpPr>
      <p:sp>
        <p:nvSpPr>
          <p:cNvPr id="4426" name="Google Shape;4426;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27" name="Google Shape;44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3270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Cette activité donne aux participants l'occasion de s'engager et de réfléchir aux caractéristiques dans le cadre de leur propre travail.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Préparation à l'avance.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 facilitateur peut vouloir inclure le polycopié de la fiche des caractéristiques comme référence pour ce travail. Créez une feuille Google comme indiqué sur la diapositive cachée suivante. Dans leurs petits groupes, les participants réfléchiront aux différentes caractéristiques d'un programme sur lequel ils travaillent. En s'inspirant de cet exemple, ils cocheront la case de la caractéristique pour indiquer en quoi le projet auquel ils pensent correspond à cette caractéristique.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questions de débriefing suivent sur la prochaine diapositive visible.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Si les participants n'ont pas de projet commun, demandez-leur de discuter dans leur groupe et de choisir un exemple..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questions de débriefing figurent sur la diapositive suivante.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Si les participants n'ont pas de projet commun, demandez-leur de discuter dans leur groupe et de choisir un exemple.</a:t>
            </a:r>
            <a:endParaRPr lang="en-US" dirty="0"/>
          </a:p>
        </p:txBody>
      </p:sp>
    </p:spTree>
    <p:extLst>
      <p:ext uri="{BB962C8B-B14F-4D97-AF65-F5344CB8AC3E}">
        <p14:creationId xmlns:p14="http://schemas.microsoft.com/office/powerpoint/2010/main" val="4154809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sz="1800" b="1" dirty="0">
                <a:effectLst/>
                <a:latin typeface="Calibri" panose="020F0502020204030204" pitchFamily="34" charset="0"/>
                <a:ea typeface="Calibri" panose="020F0502020204030204" pitchFamily="34" charset="0"/>
              </a:rPr>
              <a:t>Remarque virtuelle au facilitateur - diapositive cachée</a:t>
            </a:r>
          </a:p>
        </p:txBody>
      </p:sp>
    </p:spTree>
    <p:extLst>
      <p:ext uri="{BB962C8B-B14F-4D97-AF65-F5344CB8AC3E}">
        <p14:creationId xmlns:p14="http://schemas.microsoft.com/office/powerpoint/2010/main" val="2596526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dirty="0">
                <a:effectLst/>
                <a:latin typeface="Calibri" panose="020F0502020204030204" pitchFamily="34" charset="0"/>
                <a:ea typeface="Calibri" panose="020F0502020204030204" pitchFamily="34" charset="0"/>
                <a:cs typeface="Arial" panose="020B0604020202020204" pitchFamily="34" charset="0"/>
              </a:rPr>
              <a:t>Lorsque les participants ont fini d'afficher les points sur le tableau de papier, observez les modèles avec les participants. Quelles caractéristiques sont communes, et lesquelles ne le sont pas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Demandez aux participants de partager leurs expériences en utilisant les questions ci-dessus comme guide pour en savoir plus sur ce que les gens font, sur les défis à relever et sur les lacunes éventuelles.</a:t>
            </a:r>
            <a:endParaRPr lang="en-US" dirty="0"/>
          </a:p>
        </p:txBody>
      </p:sp>
    </p:spTree>
    <p:extLst>
      <p:ext uri="{BB962C8B-B14F-4D97-AF65-F5344CB8AC3E}">
        <p14:creationId xmlns:p14="http://schemas.microsoft.com/office/powerpoint/2010/main" val="20022346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5"/>
        <p:cNvGrpSpPr/>
        <p:nvPr/>
      </p:nvGrpSpPr>
      <p:grpSpPr>
        <a:xfrm>
          <a:off x="0" y="0"/>
          <a:ext cx="0" cy="0"/>
          <a:chOff x="0" y="0"/>
          <a:chExt cx="0" cy="0"/>
        </a:xfrm>
      </p:grpSpPr>
      <p:sp>
        <p:nvSpPr>
          <p:cNvPr id="5186" name="Google Shape;5186;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87" name="Google Shape;5187;p9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fr-FR" sz="1800" dirty="0">
                <a:effectLst/>
                <a:latin typeface="Calibri" panose="020F0502020204030204" pitchFamily="34" charset="0"/>
                <a:ea typeface="Calibri" panose="020F0502020204030204" pitchFamily="34" charset="0"/>
              </a:rPr>
              <a:t>Jusqu'à présent, nous avons parlé du changement de normes d'un point de vue communautaire. Ce n'est pas la seule façon de changer les normes. Comme vous vous en souvenez peut-être, lors des sessions précédentes, nous avons discuté du cadre de la fleur pour les normes, qui s'appuie sur le modèle socio-écologique pour montrer comment les normes fonctionnent à différents niveaux et comment les stratégies de changement de normes et de comportement doivent exister à différents niveaux. </a:t>
            </a:r>
          </a:p>
          <a:p>
            <a:pPr marL="0" marR="0">
              <a:spcBef>
                <a:spcPts val="0"/>
              </a:spcBef>
              <a:spcAft>
                <a:spcPts val="800"/>
              </a:spcAft>
            </a:pPr>
            <a:endParaRPr lang="fr-FR" sz="1800" dirty="0">
              <a:effectLst/>
              <a:latin typeface="Calibri" panose="020F0502020204030204" pitchFamily="34" charset="0"/>
              <a:ea typeface="Calibri" panose="020F050202020403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De nombreux travaux importants sont en cours pour aborder le changement social et structurel par le biais d'autres mécanismes, distincts ou complémentaires des efforts communautaires. Il est important de noter à nouveau que les changements politiques et structurels PEUVENT changer les normes, mais ne le font pas toujours. Exemple facultatif : les lois interdisant l'excision peuvent inciter les gens à la pratiquer ; les lois rendant obligatoire le port de la ceinture de sécurité ont modifié les normes relatives à leur utilisation.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Quelques exemples de différentes approches du changement de normes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APPROCHES DE CHANGEMENT STRUCTUREL, y compris le changement des lois et des politiques, l'application des lois et des politiques. Comprend les opportunités économiques, la distribution des richesses, la qualité et l'éducation inclusive.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MOBILISATION SOCIALE, y compris l'augmentation de la voix, de la responsabilité et de la représentation.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PROTECTION SOCIALE.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DES PROCESSUS D'ASPIRATION À L'ÉGALITÉ DANS LES INSTITUTIONS SOCIÉTALES. Une approche de changement des normes fondée sur les aspirations "fournit l'inspiration qui génère la motivation, les ressources et un nouveau sens de ce qui est possible". Un exemple est le discours de Martin Luther King "I have a dream" (J’ai fait un rêve), qui porte sur les aspirations et décrit un objectif audacieux et de nouvelles réalités sociales et structurelles possibles qui ont favorisé un mouvement de changement social aux États-Unis.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MOUVEMENTS SOCIAUX ET LE LEADERSHIP.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DES APPROCHES SOCIALES ET DES MÉDIAS DE MASSE.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Nous n'allons pas entrer dans le détail de ces stratégies, mais il serait bon de demander aux participants s’ils ont travaillé sur l'un de ces types de programmes de normes. Quel était le programme et quelle a été leur expérience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923182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dirty="0">
                <a:effectLst/>
                <a:latin typeface="Calibri" panose="020F0502020204030204" pitchFamily="34" charset="0"/>
                <a:ea typeface="Calibri" panose="020F0502020204030204" pitchFamily="34" charset="0"/>
                <a:cs typeface="Arial" panose="020B0604020202020204" pitchFamily="34" charset="0"/>
              </a:rPr>
              <a:t>Rappelez aux participants que les informations relatives à l'étude de cas présentée se trouvent dans les polycopiés, ainsi que des informations supplémentaires.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a:t>
            </a:r>
            <a:r>
              <a:rPr lang="fr-FR" sz="1800" dirty="0">
                <a:effectLst/>
                <a:latin typeface="Calibri" panose="020F0502020204030204" pitchFamily="34" charset="0"/>
                <a:ea typeface="Calibri" panose="020F0502020204030204" pitchFamily="34" charset="0"/>
                <a:cs typeface="Arial" panose="020B0604020202020204" pitchFamily="34" charset="0"/>
              </a:rPr>
              <a:t> Nous voulons maintenant appliquer ce que nous avons appris sur les normes sociales et la conception de programmes à un exemple réel de programme. Nous avons un document d'une page qui résume ce projet. Commençons par explorer le projet ensemble avant de nous répartir en groupes pour en discuter plus en détail.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Parivartan for Girls est un projet développé et mis en œuvre par STRIVE à la London School of Hygiene and Tropical Medicine, ICRW, et Apnalaya en Inde. Il s'agit d'un programme de sport et de mentorat dans une communauté où les gens vivent dans l'insécurité économique et dans des espaces confinés.</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3511867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EMARQUE POUR LE PRÉSENTATEUR : </a:t>
            </a:r>
            <a:r>
              <a:rPr lang="fr-FR" sz="1800" dirty="0">
                <a:effectLst/>
                <a:latin typeface="Calibri" panose="020F0502020204030204" pitchFamily="34" charset="0"/>
                <a:ea typeface="Calibri" panose="020F0502020204030204" pitchFamily="34" charset="0"/>
                <a:cs typeface="Arial" panose="020B0604020202020204" pitchFamily="34" charset="0"/>
              </a:rPr>
              <a:t>Le projet a été lancé en raison des préoccupations concernant la manière dont les barrières structurelles et sociales limitaient la santé, le développement et les opportunités des adolescentes.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Les restrictions à la liberté des filles </a:t>
            </a:r>
            <a:r>
              <a:rPr lang="fr-FR" sz="1800" dirty="0">
                <a:effectLst/>
                <a:latin typeface="Calibri" panose="020F0502020204030204" pitchFamily="34" charset="0"/>
                <a:ea typeface="Calibri" panose="020F0502020204030204" pitchFamily="34" charset="0"/>
                <a:cs typeface="Arial" panose="020B0604020202020204" pitchFamily="34" charset="0"/>
              </a:rPr>
              <a:t>de se déplacer librement dans les espaces publics contribuent à l'abandon scolaire, aux mariages précoces, à une santé et un bien-être négatifs de l'adolescence à l'âge adulte. Ces restrictions incluent l'interdiction pour les adolescentes de fréquenter les espaces publics, de participer à certaines activités, notamment sportives, ou de fréquenter des garçons. Les filles ont généralement plus de responsabilités à la maison, de sorte que même lorsqu'elles vont à l'école, on attend d'elles qu'elles rentrent directement chez elles pour être en sécurité et s'acquitter de leurs responsabilités.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Dans ce contexte, le discours populaire associe la sécurité des femmes à la pudeur de leurs vêtements.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L'honneur de la famille est souvent considéré comme étant logé dans le corps des filles et des femmes. Cela signifie qu'elles sont socialisées à craindre non seulement la violence potentielle dans les espaces publics, mais aussi la menace d'une censure publique qui aurait un impact sur leur "réputation".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La peur du harcèlement sexuel maintient les privilèges masculins, diminue le sentiment de sécurité et d'appartenance des femmes dans les lieux publics et restreint leur liberté de mouvement.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La peur et le contrôle social limitent considérablement la capacité individuelle des filles à accéder aux espaces publics, ce qui constitue un obstacle structurel à toute intervention visant à accroître l'éducation des femmes et leur participation en tant que citoyennes dans la société.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Ces normes qui limitent la sécurité, le respect et la bonne conduite d'une fille limitent également ses possibilités. Elles sont imposées par l'</a:t>
            </a:r>
            <a:r>
              <a:rPr lang="fr-FR" sz="1800" b="1" dirty="0">
                <a:effectLst/>
                <a:latin typeface="Calibri" panose="020F0502020204030204" pitchFamily="34" charset="0"/>
                <a:ea typeface="Calibri" panose="020F0502020204030204" pitchFamily="34" charset="0"/>
                <a:cs typeface="Arial" panose="020B0604020202020204" pitchFamily="34" charset="0"/>
              </a:rPr>
              <a:t>autosurveillance</a:t>
            </a:r>
            <a:r>
              <a:rPr lang="fr-FR" sz="1800" dirty="0">
                <a:effectLst/>
                <a:latin typeface="Calibri" panose="020F0502020204030204" pitchFamily="34" charset="0"/>
                <a:ea typeface="Calibri" panose="020F0502020204030204" pitchFamily="34" charset="0"/>
                <a:cs typeface="Arial" panose="020B0604020202020204" pitchFamily="34" charset="0"/>
              </a:rPr>
              <a:t>, c'est-à-dire qu'on lui inculque dès son plus jeune âge l'obéissance et le respect et qu'on attend d'elle qu'elle reste à la maison, surtout à partir d'un certain âge. Elle est également obligée par le </a:t>
            </a:r>
            <a:r>
              <a:rPr lang="fr-FR" sz="1800" b="1" dirty="0">
                <a:effectLst/>
                <a:latin typeface="Calibri" panose="020F0502020204030204" pitchFamily="34" charset="0"/>
                <a:ea typeface="Calibri" panose="020F0502020204030204" pitchFamily="34" charset="0"/>
                <a:cs typeface="Arial" panose="020B0604020202020204" pitchFamily="34" charset="0"/>
              </a:rPr>
              <a:t>contrôle de </a:t>
            </a:r>
            <a:r>
              <a:rPr lang="fr-FR" sz="1800" dirty="0">
                <a:effectLst/>
                <a:latin typeface="Calibri" panose="020F0502020204030204" pitchFamily="34" charset="0"/>
                <a:ea typeface="Calibri" panose="020F0502020204030204" pitchFamily="34" charset="0"/>
                <a:cs typeface="Arial" panose="020B0604020202020204" pitchFamily="34" charset="0"/>
              </a:rPr>
              <a:t>ses actions par les membres de la communauté, notamment sa famille et sa famille élargie, les amis de la famille, les voisins, les dirigeants de la communauté et toute autre personne qui la connaît ou connaît la famille. Ils peuvent la voir faire des choses qui ne sont pas socialement acceptables et le signaleront à ses parents qui la disciplineront ou lui parleront directement de son comportement</a:t>
            </a:r>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13392451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Parivartan est un programme basé sur le sport qui s'adresse aux filles âgées de 12 à 16 ans. Il est basé dans une communauté vivant dans un quartier à très faible revenu de Mumbai. Lorsque le programme a démarré, l'équipe voulait répondre à deux questions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Arial" panose="020B0604020202020204" pitchFamily="34" charset="0"/>
              </a:rPr>
              <a:t>Le programme peut-il faire évoluer les normes qui restreignent la liberté des filles de se déplacer librement dans les espaces publics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Calibri" panose="020F050202020403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Arial" panose="020B0604020202020204" pitchFamily="34" charset="0"/>
              </a:rPr>
              <a:t>Peut-il améliorer l'estime de soi, la confiance en soi et les aspirations scolaires des filles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457200" algn="l"/>
              </a:tabLs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informations sur l'étude de cas que nous venons d'examiner se trouvent dans vos polycopiés. Veuillez sortir ou imprimer le document relatif au cas Parivartan lorsque nous passerons à un exercice de groupe.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a:t>
            </a:r>
            <a:endParaRPr lang="en-US" dirty="0">
              <a:solidFill>
                <a:srgbClr val="C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3412303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8" name="Google Shape;358;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Examinons l'intervention. Parivartan comprenait quatre composantes principales. [Lisez-les tels qu'ils sont énumérés et décrits sur la diapositive.]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MENTORS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Des jeunes femmes relativement progressistes issues des bidonvilles ont servi de mentors à des filles plus jeunes.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Animer des sessions de réflexion sur le genre.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Entraîneur kabaddi.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PROGRAMME D'ÉTUDES SUR LE GENRE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N'a délibérément pas fait participer les garçons et les hommes.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Une fois par semaine pendant 1,5 heure sur 15 mois.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Alternance de sessions : cartes préparées et réflexion en groupe.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Sujets : gestion des émotions, fixation d'objectifs, égalité des sexes, puberté, réaction à la violence.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KABBADDI</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Séances de sport dans les écoles avec un mur d'enceinte, un agent de sécurité.</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Jeu/coaching hebdomadaire de 2 heures.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Tournoi public.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PARENTS ET COMMUNAUTÉ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Groupes de parents avec séances de réflexion mensuelles.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Parmi les sujets abordés figurent les compétences en matière de communication, la valeur des filles et de leur éducation, les avantages du mariage tardif et les problèmes liés au harcèlement sexuel.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Le conseil consultatif communautaire fournit des conseils sur l'approche et la mise en œuvre du programme et sur l'engagement communautaire</a:t>
            </a:r>
            <a:endParaRPr dirty="0"/>
          </a:p>
        </p:txBody>
      </p:sp>
    </p:spTree>
    <p:extLst>
      <p:ext uri="{BB962C8B-B14F-4D97-AF65-F5344CB8AC3E}">
        <p14:creationId xmlns:p14="http://schemas.microsoft.com/office/powerpoint/2010/main" val="42819474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Réfléchissez à la manière dont vous souhaitez structurer le feedback des participants. Nous vous recommandons de former des groupes de cinq à huit personnes, avec un animateur dans chaque groupe. Vous trouverez ci-dessous des REMARQUES POUR  ces animateurs. Si cela vous est utile, projetez une feuille Google (en utilisant le modèle de la diapositive cachée suivante) avec une ligne pour chaque question afin de prendre des notes.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RÉPONSES POSSIBLES À L'ACTIVITÉ DE GROUPE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1. Nommez le(s) comportement(s) que le projet cherche à influencer</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Comportement/pratiques des filles : liberté de mobilité ; augmenter l'estime de soi, la confiance en soi et les aspirations scolaires des filles.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2. Nommez la ou les normes que le projet cherche à modifier.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normes sont résumées dans votre document, y compris les sanctions pour la violation de chaque norme.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filles et les garçons ne devraient pas interagir après la puberté.</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espaces publics sont pour les hommes.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Après la puberté, les filles doivent rester à la maison et s'occuper des tâches domestiques.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sports sont pour les garçons.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bonnes filles (les bonnes familles) ne permettent pas à leurs filles de fréquenter les espaces publics (avec des garçons/hommes).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3. Nommez les groupes de référence pour ces normes/comportements. Nommez les détenteurs du pouvoir.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Groupes de référence : pères, mères, voisins/amis proches, famille élargie.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détenteurs du pouvoir : les pères, les dirigeants de la communauté.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 projet engage ces groupes de référence de différentes manières ; comment ont-ils conçu le programme pour aborder les normes et les comportements ? Nous y reviendrons à la fin du partage.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4. Nommez les activités qui traitent des normes. Comment s'y prennent-elles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normes sont abordées de différentes manières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Établir des modèles et créer de nouveaux groupes de référence en recrutant et en formant des adolescentes plus âgées qui démontrent les qualités que le projet cherche à développer pour devenir des mentors. En leur donnant des compétences, un statut et un rôle consultatif auprès des jeunes adolescentes, on renforce les compétences des mentors et on influence la façon dont les filles et leurs parents envisagent leur avenir.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Recruter les filles pour le programme dans des familles qui n'étaient pas les plus strictes avec leurs filles, travaillant ainsi dans le cadre des normes existantes. Ils ont sélectionné des familles susceptibles de considérer le programme comme un avantage ou une valeur pour les filles, même si elles n'étaient pas en mesure de pratiquer ou de soutenir l'indépendance des filles par elles-mêmes. Le projet a permis aux parents et aux filles de décider de leur participation, et les mères ont pu choisir de participer et de soutenir secrètement leurs filles lorsque les pères ne les soutenaient pas encore. Ces mères étaient conscientes du risque potentiel et ont pris les décisions de manière indépendante, amenant leurs maris lentement, lorsqu'elles pouvaient démontrer que leurs filles conciliaient travail, respect et réussite.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Utiliser le sport comme stratégie pour donner confiance aux filles, les faire jouer et les mettre en réseau. ET pour remettre en question les idées de la communauté selon lesquelles les filles ne sont pas faites pour le sport et selon lesquelles la présence des filles dans les espaces sociaux est mauvaise ou à haut risque. Pour travailler au sein de la structure de la communauté, le programme a été organisé sur le terrain de l'école, entouré de murs, afin que le public ne puisse pas voir la pratique des filles. Cela a permis aux filles de jouer et de créer une camaraderie, sans le jugement de la communauté.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Faire en sorte que les filles se rendent à l'école en groupe, avec leur mentor. Cela garantissait leur sécurité et empêchait les gens de répandre des rumeurs selon lesquelles les filles circulaient seules et en profitaient pour faire des bêtises, etc. En outre, cela a indirectement modifié la norme selon laquelle les filles ne doivent pas être présentes dans les espaces publics, car les membres de la communauté se sont habitués à voir des groupes de filles aller et venir à l'école pour faire du sport. C'est devenu acceptable.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Organisation d'un événement sportif communautaire : les parents et la communauté ont été invités à assister à des matchs de kabaddi pour célébrer les filles. Cela a indirectement incité les membres de la communauté à voir les filles faire du sport différemment de ce qu'ils voyaient auparavant, à s'enthousiasmer pour les encourager et à soutenir les filles et leur transformation.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L'utilisation d'un programme d'études transformateur de genre pour délibérer, réfléchir et discuter des normes et des attentes existantes à l'égard des filles, pour développer de nouvelles valeurs et de nouveaux idéaux et pour encourager les filles à faire part de leur apprentissage à leurs frères, sœurs et à leurs parents. Cela a également permis de créer des réseaux au sein des groupes de filles.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Nous pouvons constater la créativité et le travail de changement de normes du programme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S'est engagé avec les gens là où ils étaient (sans atteindre les familles les plus strictes).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Prise en compte des structures de sécurité sociale et des attentes, tout en intégrant des stratégies visant à modifier et à soutenir les transformations des filles, de leurs groupes de référence et des détenteurs du pouvoir.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Travailler avec des adolescentes plus âgées en tant que mentors, permettant aux jeunes filles d'avoir une vision réaliste de leur avenir.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Permettre aux mères/parents de décider de l'inscription des filles, de la manière de les soutenir et de la communication à donner sur leur soutien au programme. Les parents/mères ont fait cela en fonction de leurs propres priorités et expériences et ont développé leurs propres stratégies de sécurité et de soutien pour les filles, tout en amenant peu à peu leurs maris à l’accepter, s'ils n'étaient pas d'accord au départ.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Maintenir la sécurité comme une priorité tout en recherchant un changement visible.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Travailler à des niveaux individuel, familial et communautaire.</a:t>
            </a:r>
            <a:endParaRPr lang="en-US" dirty="0"/>
          </a:p>
        </p:txBody>
      </p:sp>
    </p:spTree>
    <p:extLst>
      <p:ext uri="{BB962C8B-B14F-4D97-AF65-F5344CB8AC3E}">
        <p14:creationId xmlns:p14="http://schemas.microsoft.com/office/powerpoint/2010/main" val="3013519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7"/>
        <p:cNvGrpSpPr/>
        <p:nvPr/>
      </p:nvGrpSpPr>
      <p:grpSpPr>
        <a:xfrm>
          <a:off x="0" y="0"/>
          <a:ext cx="0" cy="0"/>
          <a:chOff x="0" y="0"/>
          <a:chExt cx="0" cy="0"/>
        </a:xfrm>
      </p:grpSpPr>
      <p:sp>
        <p:nvSpPr>
          <p:cNvPr id="4938" name="Google Shape;4938;p6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39" name="Google Shape;4939;p60:notes"/>
          <p:cNvSpPr txBox="1">
            <a:spLocks noGrp="1"/>
          </p:cNvSpPr>
          <p:nvPr>
            <p:ph type="body" idx="1"/>
          </p:nvPr>
        </p:nvSpPr>
        <p:spPr>
          <a:xfrm>
            <a:off x="1219200" y="3257550"/>
            <a:ext cx="6705600" cy="30861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8125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8"/>
        <p:cNvGrpSpPr/>
        <p:nvPr/>
      </p:nvGrpSpPr>
      <p:grpSpPr>
        <a:xfrm>
          <a:off x="0" y="0"/>
          <a:ext cx="0" cy="0"/>
          <a:chOff x="0" y="0"/>
          <a:chExt cx="0" cy="0"/>
        </a:xfrm>
      </p:grpSpPr>
      <p:sp>
        <p:nvSpPr>
          <p:cNvPr id="4409" name="Google Shape;44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10" name="Google Shape;4410;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fr-FR" sz="1800" b="1" dirty="0">
                <a:solidFill>
                  <a:srgbClr val="000000"/>
                </a:solidFill>
                <a:effectLst/>
                <a:latin typeface="Calibri" panose="020F0502020204030204" pitchFamily="34" charset="0"/>
                <a:ea typeface="Calibri" panose="020F0502020204030204" pitchFamily="34" charset="0"/>
              </a:rPr>
              <a:t>REMARQUE POUR LE FACILITATEUR : </a:t>
            </a:r>
            <a:r>
              <a:rPr lang="fr-FR" sz="1800" b="0" dirty="0">
                <a:solidFill>
                  <a:srgbClr val="000000"/>
                </a:solidFill>
                <a:effectLst/>
                <a:latin typeface="Calibri" panose="020F0502020204030204" pitchFamily="34" charset="0"/>
                <a:ea typeface="Calibri" panose="020F0502020204030204" pitchFamily="34" charset="0"/>
              </a:rPr>
              <a:t>Récapitulez les outils que vous utiliserez. </a:t>
            </a:r>
            <a:endParaRPr b="0" dirty="0"/>
          </a:p>
        </p:txBody>
      </p:sp>
    </p:spTree>
    <p:extLst>
      <p:ext uri="{BB962C8B-B14F-4D97-AF65-F5344CB8AC3E}">
        <p14:creationId xmlns:p14="http://schemas.microsoft.com/office/powerpoint/2010/main" val="20881481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L'évaluation du programme Parivartan permet de tirer plusieurs leçons sur la manière de concevoir et de mettre en œuvre un programme de changement de normes qui peut servir de guide. Ces leçons sont également soutenues par des apprentissages similaires dans d'autres programmes communautaires de changement de normes.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b="1" dirty="0">
                <a:effectLst/>
                <a:latin typeface="Calibri" panose="020F0502020204030204" pitchFamily="34" charset="0"/>
                <a:ea typeface="Calibri" panose="020F0502020204030204" pitchFamily="34" charset="0"/>
                <a:cs typeface="Arial" panose="020B0604020202020204" pitchFamily="34" charset="0"/>
              </a:rPr>
              <a:t>Les sports accompagnés de séances de réflexion pour les filles et les parents peuvent être transformateurs.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La question de savoir si le sport peut remplir cette fonction a fait l'objet de débats. À Parivatan, nous constatons que lorsque les sports sont mis en œuvre d'une manière qui renforce la camaraderie et la confiance et qu'ils sont pratiqués d'une manière acceptable tout en obtenant le soutien des parents et de la communauté, ils peuvent conduire à un changement transformateur (ou en faire partie).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b="1" dirty="0">
                <a:effectLst/>
                <a:latin typeface="Calibri" panose="020F0502020204030204" pitchFamily="34" charset="0"/>
                <a:ea typeface="Calibri" panose="020F0502020204030204" pitchFamily="34" charset="0"/>
                <a:cs typeface="Arial" panose="020B0604020202020204" pitchFamily="34" charset="0"/>
              </a:rPr>
              <a:t>Élaborer et mettre en œuvre des programmes avec des partenaires de confiance, locaux et intégrés à la communauté.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Parivartan était un partenariat entre des organisations non gouvernementales internationales (ONGI) et des organisations non gouvernementales (ONG) locales partenaires. Ils ont conçu le programme en collaboration, en respectant les structures et les attentes de la communauté tout en étant stratégique sur la façon de faciliter les changements de normes pour l'opportunité et le bien-être des filles.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b="1" dirty="0">
                <a:effectLst/>
                <a:latin typeface="Calibri" panose="020F0502020204030204" pitchFamily="34" charset="0"/>
                <a:ea typeface="Calibri" panose="020F0502020204030204" pitchFamily="34" charset="0"/>
                <a:cs typeface="Arial" panose="020B0604020202020204" pitchFamily="34" charset="0"/>
              </a:rPr>
              <a:t>Investir dans ceux qui, dans la communauté, sont les plus prêts à changer.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 programme a mobilisé les filles et les familles les plus susceptibles de le soutenir, qui voulaient participer et qui étaient enthousiastes ou intéressées par le programme. Ils n'ont pas atteint les familles les plus conservatrices qui n'auraient pas été favorables au programme. L'idée n'était pas d'exclure ces filles, mais plutôt d'atteindre celles qui étaient susceptibles de changer en premier, ce qui a permis de modifier les attentes des pères et des mères et les comportements des filles - en leur montrant qu'elles pouvaient saisir leur chance, s'instruire et avoir confiance en elles, tout en démontrant indirectement que les filles pouvaient participer tout en étant respectées dans la communauté.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b="1" dirty="0">
                <a:effectLst/>
                <a:latin typeface="Calibri" panose="020F0502020204030204" pitchFamily="34" charset="0"/>
                <a:ea typeface="Calibri" panose="020F0502020204030204" pitchFamily="34" charset="0"/>
                <a:cs typeface="Arial" panose="020B0604020202020204" pitchFamily="34" charset="0"/>
              </a:rPr>
              <a:t>Favoriser la capacité d’action collective afin de cultiver la capacité d’action individuelle.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filles ont développé des réseaux, travaillé ensemble en équipe et en discussion, et établi des relations avec des mentors plutôt que de travailler avec chaque fille individuellement. Les parents et la communauté ont également participé aux groupes de discussion afin de pouvoir s'entraider.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b="1" dirty="0">
                <a:effectLst/>
                <a:latin typeface="Calibri" panose="020F0502020204030204" pitchFamily="34" charset="0"/>
                <a:ea typeface="Calibri" panose="020F0502020204030204" pitchFamily="34" charset="0"/>
                <a:cs typeface="Arial" panose="020B0604020202020204" pitchFamily="34" charset="0"/>
              </a:rPr>
              <a:t>Veiller à ce que les stratégies du programme soient adaptées à la culture.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stratégies ont été structurées de manière à être acceptables tout en offrant aux filles des espaces d'interaction très différents. Des activités ont été prévues pour les parents et la communauté afin de les faire participer au programme. Un conseil consultatif communautaire a guidé la structure. Les filles faisaient du sport et participaient au programme dans l'école, qui était un espace privé sûr et acceptable, avec un gardien plutôt qu'un espace public.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mj-lt"/>
              <a:buAutoNum type="arabicPeriod"/>
            </a:pPr>
            <a:r>
              <a:rPr lang="fr-FR" sz="1800" b="1" dirty="0">
                <a:effectLst/>
                <a:latin typeface="Calibri" panose="020F0502020204030204" pitchFamily="34" charset="0"/>
                <a:ea typeface="Calibri" panose="020F0502020204030204" pitchFamily="34" charset="0"/>
                <a:cs typeface="Arial" panose="020B0604020202020204" pitchFamily="34" charset="0"/>
              </a:rPr>
              <a:t>Rendre le changement visible dans les interactions quotidiennes.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Le programme a structuré le changement de manière à ce qu'il soit visible. L'équipe voulait amener la communauté avec elle et révéler au fil du temps que les filles pouvaient participer au programme, défier les attentes sociales, tout en maintenant la sécurité et le respect. Pour ce faire, les mentors et les filles ont marché ensemble jusqu'à l'école où elles ont participé aux activités sportives et au programme d'études, et ont organisé une journée sportive publique où la communauté et la famille ont pu célébrer les filles. Lorsqu'elles se rendent à l'école à pied, elles évitent les espaces où se trouvent des groupes d'hommes. Les mentors ont également servi de modèles aux filles et à la communauté, en leur montrant ce qui était possible. Au fil du temps, il est devenu normal de voir les filles se déplacer. Les mentors ont gagné en réputation en travaillant avec une ONG de confiance, en donnant l'exemple d'un bon comportement et en agissant comme des mentors pour les jeunes filles. Les parents ont noué des relations avec les mentors, ce qui leur a permis de faire confiance au programme</a:t>
            </a:r>
            <a:endParaRPr lang="en-US" dirty="0"/>
          </a:p>
        </p:txBody>
      </p:sp>
    </p:spTree>
    <p:extLst>
      <p:ext uri="{BB962C8B-B14F-4D97-AF65-F5344CB8AC3E}">
        <p14:creationId xmlns:p14="http://schemas.microsoft.com/office/powerpoint/2010/main" val="28330557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dirty="0">
                <a:effectLst/>
                <a:latin typeface="Calibri" panose="020F0502020204030204" pitchFamily="34" charset="0"/>
                <a:ea typeface="Calibri" panose="020F0502020204030204" pitchFamily="34" charset="0"/>
                <a:cs typeface="Arial" panose="020B0604020202020204" pitchFamily="34" charset="0"/>
              </a:rPr>
              <a:t>[Cette diapositive est facultative, si le temps le permet].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Cette diapositive résume certaines des normes de genre que Parivartan a cherché à aborder.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La diapositive montre également les différentes stratégies pour faire respecter les normes, principalement par la peur et le contrôle social. Comme vous le verrez, de nombreuses sanctions sont associées à des dommages/violences physiques, sexuels et sociaux pour le bien-être des filles et de leurs familles. Ce sont des punitions sévères en cas de déviation et le programme a dû travailler au sein des structures de la communauté et des détenteurs du pouvoir et développer des stratégies qui permettraient au programme de progresser tout en assurant la sécurité des filles.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85623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8"/>
        <p:cNvGrpSpPr/>
        <p:nvPr/>
      </p:nvGrpSpPr>
      <p:grpSpPr>
        <a:xfrm>
          <a:off x="0" y="0"/>
          <a:ext cx="0" cy="0"/>
          <a:chOff x="0" y="0"/>
          <a:chExt cx="0" cy="0"/>
        </a:xfrm>
      </p:grpSpPr>
      <p:sp>
        <p:nvSpPr>
          <p:cNvPr id="4959" name="Google Shape;4959;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60" name="Google Shape;4960;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dirty="0">
                <a:effectLst/>
                <a:latin typeface="Calibri" panose="020F0502020204030204" pitchFamily="34" charset="0"/>
                <a:ea typeface="Calibri" panose="020F0502020204030204" pitchFamily="34" charset="0"/>
                <a:cs typeface="Arial" panose="020B0604020202020204" pitchFamily="34" charset="0"/>
              </a:rPr>
              <a:t>(Cette diapositive est facultative si le temps le permet).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Cette diapositive montre comment les attributs des interventions communautaires de changement de normes sont révélés dans les stratégies du programme Parivartan. Cette diapositive peut être utile si vous souhaitez montrer comment les caractéristiques sont effectivement réalisées dans un programme</a:t>
            </a:r>
            <a:endParaRPr dirty="0"/>
          </a:p>
        </p:txBody>
      </p:sp>
    </p:spTree>
    <p:extLst>
      <p:ext uri="{BB962C8B-B14F-4D97-AF65-F5344CB8AC3E}">
        <p14:creationId xmlns:p14="http://schemas.microsoft.com/office/powerpoint/2010/main" val="21910665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0"/>
        <p:cNvGrpSpPr/>
        <p:nvPr/>
      </p:nvGrpSpPr>
      <p:grpSpPr>
        <a:xfrm>
          <a:off x="0" y="0"/>
          <a:ext cx="0" cy="0"/>
          <a:chOff x="0" y="0"/>
          <a:chExt cx="0" cy="0"/>
        </a:xfrm>
      </p:grpSpPr>
      <p:sp>
        <p:nvSpPr>
          <p:cNvPr id="4971" name="Google Shape;4971;p6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FACILIATEUR : </a:t>
            </a:r>
            <a:r>
              <a:rPr lang="fr-FR" sz="1800" dirty="0">
                <a:effectLst/>
                <a:latin typeface="Calibri" panose="020F0502020204030204" pitchFamily="34" charset="0"/>
                <a:ea typeface="Calibri" panose="020F0502020204030204" pitchFamily="34" charset="0"/>
                <a:cs typeface="Arial" panose="020B0604020202020204" pitchFamily="34" charset="0"/>
              </a:rPr>
              <a:t>Si cette présentation doit être faite en deux parties, c'est ici que la deuxième partie commencera. En fonction de votre auditoire et de la première session, décidez quelles diapositives de la "vue d'ensemble des normes sociales" - s'il y en a - vous répéterez ici pour rappeler aux participants les concepts de base.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972" name="Google Shape;4972;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80104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dirty="0">
                <a:effectLst/>
                <a:latin typeface="Calibri" panose="020F0502020204030204" pitchFamily="34" charset="0"/>
                <a:ea typeface="Calibri" panose="020F0502020204030204" pitchFamily="34" charset="0"/>
                <a:cs typeface="Arial" panose="020B0604020202020204" pitchFamily="34" charset="0"/>
              </a:rPr>
              <a:t>Nous allons maintenant nous attaquer à certains pièges courants dans la conception de stratégies de changement de normes. Ces pièges décrivent des erreurs courantes dans les programmes de normes qui peuvent nous aider à réfléchir plus profondément à ce qui pourrait fonctionner ou non dans nos contextes pour les comportements et les normes d'intérêt.</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547180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Il s'agit d'une liste de pièges courants adaptée d'un article de Cislaghi et Heise sur les huit pièges courants des interventions de changement des normes. Nous allons les passer en revue brièvement dans les prochaines diapositives, puis nous nous diviserons en petits groupes pour en discuter plus en détail.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RÉFÉRENCES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Beniamino Cislaghi et Lori Heise, « Théorie et pratique des interventions sur les normes sociales : Eight Common Pitfalls », </a:t>
            </a:r>
            <a:r>
              <a:rPr lang="fr-FR" sz="1800" i="1" dirty="0">
                <a:effectLst/>
                <a:latin typeface="Calibri" panose="020F0502020204030204" pitchFamily="34" charset="0"/>
                <a:ea typeface="Calibri" panose="020F0502020204030204" pitchFamily="34" charset="0"/>
                <a:cs typeface="Arial" panose="020B0604020202020204" pitchFamily="34" charset="0"/>
              </a:rPr>
              <a:t>Global Health </a:t>
            </a:r>
            <a:r>
              <a:rPr lang="fr-FR" sz="1800" dirty="0">
                <a:effectLst/>
                <a:latin typeface="Calibri" panose="020F0502020204030204" pitchFamily="34" charset="0"/>
                <a:ea typeface="Calibri" panose="020F0502020204030204" pitchFamily="34" charset="0"/>
                <a:cs typeface="Arial" panose="020B0604020202020204" pitchFamily="34" charset="0"/>
              </a:rPr>
              <a:t>14, no 1 (2018) : 83.</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993519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Lisez la diapositive. Animer les diapositives en commençant par l'exemple, puis l'explication du piège.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Sur cette diapositive, la citation du haut est une attitude personnelle, et la seconde reflète une norme. Pourquoi le fait de confondre les deux pourrait-il être un problème dans la conception du CSC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a:t>
            </a:r>
            <a:r>
              <a:rPr lang="fr-FR" sz="1800" i="1" dirty="0">
                <a:effectLst/>
                <a:latin typeface="Calibri" panose="020F0502020204030204" pitchFamily="34" charset="0"/>
                <a:ea typeface="Calibri" panose="020F0502020204030204" pitchFamily="34" charset="0"/>
                <a:cs typeface="Arial" panose="020B0604020202020204" pitchFamily="34" charset="0"/>
              </a:rPr>
              <a:t>laisser place à une brève discussion</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u="sng" dirty="0">
                <a:effectLst/>
                <a:latin typeface="Calibri" panose="020F0502020204030204" pitchFamily="34" charset="0"/>
                <a:ea typeface="Calibri" panose="020F0502020204030204" pitchFamily="34" charset="0"/>
                <a:cs typeface="Arial" panose="020B0604020202020204" pitchFamily="34" charset="0"/>
              </a:rPr>
              <a:t>Explication </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La différence entre les deux est importante : le désalignement entre l'attitude et la norme peut influencer les actions de plusieurs personnes dans un groupe, au point que chacun dans le groupe peut avoir une attitude personnelle protectrice (« Je crois que les filles devraient avoir au moins 18 ans avant de se marier ») mais penser que tout le monde a une position différente (« Les gens autour de moi marient leurs filles dès qu'elles atteignent la puberté et attendent de moi que je fasse de même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Ce phénomène est communément appelé l'ignorance pluraliste.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u="sng" dirty="0">
                <a:effectLst/>
                <a:latin typeface="Calibri" panose="020F0502020204030204" pitchFamily="34" charset="0"/>
                <a:ea typeface="Calibri" panose="020F0502020204030204" pitchFamily="34" charset="0"/>
                <a:cs typeface="Arial" panose="020B0604020202020204" pitchFamily="34" charset="0"/>
              </a:rPr>
              <a:t>De manière programmatique </a:t>
            </a:r>
            <a:r>
              <a:rPr lang="fr-FR" sz="1800" dirty="0">
                <a:effectLst/>
                <a:latin typeface="Calibri" panose="020F0502020204030204" pitchFamily="34" charset="0"/>
                <a:ea typeface="Calibri" panose="020F0502020204030204" pitchFamily="34" charset="0"/>
                <a:cs typeface="Arial" panose="020B0604020202020204" pitchFamily="34" charset="0"/>
              </a:rPr>
              <a:t>: Lorsque la plupart des personnes d'un groupe ont des attitudes et des normes contrastées, une intervention peut aboutir à un changement en révélant la perception erronée qui maintient les personnes liées à la norme nuisible. En d'autres termes, en montrant que la plupart des personnes du groupe ont les mêmes attitudes personnelles, les interventions peuvent contribuer à démanteler la norme nuisible. La différence entre les attitudes et les normes a également des implications pour la mesure des normes sociales.</a:t>
            </a:r>
            <a:endParaRPr lang="en-US" dirty="0"/>
          </a:p>
        </p:txBody>
      </p:sp>
    </p:spTree>
    <p:extLst>
      <p:ext uri="{BB962C8B-B14F-4D97-AF65-F5344CB8AC3E}">
        <p14:creationId xmlns:p14="http://schemas.microsoft.com/office/powerpoint/2010/main" val="3173418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Les diapositives sont animées avec un exemple d'abord, puis l'explication du piège.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citations du haut et du bas reflètent des normes. Celle du milieu est une attitude personnelle. Toutes sont "bonnes" dans la mesure où elles concernent les comportements de santé. Et toutes sont protectrices, qu'il s'agisse d'une attitude ou d'une norme. Pensez-vous que les concepteurs de programmes ont des préjugés implicites, qu'ils recherchent des problèmes dans les communautés plutôt que des facteurs de protection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a:t>
            </a:r>
            <a:r>
              <a:rPr lang="fr-FR" sz="1800" i="1" dirty="0">
                <a:effectLst/>
                <a:latin typeface="Calibri" panose="020F0502020204030204" pitchFamily="34" charset="0"/>
                <a:ea typeface="Calibri" panose="020F0502020204030204" pitchFamily="34" charset="0"/>
                <a:cs typeface="Arial" panose="020B0604020202020204" pitchFamily="34" charset="0"/>
              </a:rPr>
              <a:t>Laisser place à une brève discussion].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u="sng" dirty="0">
                <a:effectLst/>
                <a:latin typeface="Calibri" panose="020F0502020204030204" pitchFamily="34" charset="0"/>
                <a:ea typeface="Calibri" panose="020F0502020204030204" pitchFamily="34" charset="0"/>
                <a:cs typeface="Arial" panose="020B0604020202020204" pitchFamily="34" charset="0"/>
              </a:rPr>
              <a:t>Explication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La littérature sur les normes sociales, en particulier dans les domaines de la psychologie sociale, de l'économie et de la science de la mise en œuvre, a tendance à se concentrer principalement sur la discordance entre les attitudes et les normes. Les normes et les attitudes, cependant, peuvent être alignées : non seulement les gens peuvent croire que l'on attend d'eux qu'ils se conforment à une pratique nuisible, mais ils peuvent aussi avoir une attitude personnelle positive envers cette pratique.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Prenons l'exemple de l'excision, par exemple. Dans certains endroits, les gens peuvent penser que « exciser leur fille » est à la fois ce que l'on attend d'eux et une bonne chose à faire, indépendamment de ce que font les autres. Il est essentiel de découvrir la relation entre les attitudes et les normes des gens pour concevoir une intervention. Si la correction des perceptions erronées (comme dans l'exemple de la consommation d'alcool sur le campus) peut être une stratégie appropriée lorsque les normes et les attitudes sont discordantes, elle ne servira à rien lorsque les attitudes des gens s'alignent sur la norme. Dans ce cas, les praticiens devront peut-être d'abord travailler avec les communautés pour modifier les attitudes d'un noyau d'individus, puis les aider à devenir des agents de changement locaux, en s'adressant à l'ensemble du groupe. Cela peut se faire, par exemple, en fournissant au groupe des informations sur les conséquences néfastes d'une pratique donnée et en les invitant à réfléchir de manière critique aux raisons de cette pratique. Ensuite, les praticiens pourraient aider les participants à concevoir des stratégies pour motiver d'autres personnes dans leur environnement à rejoindre leur mouvement de changement (un processus qui a été appelé « diffusion organisée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Un autre préjugé implicite en matière de développement consiste à considérer la « culture » uniquement comme une source de problèmes plutôt que comme un espace de solutions possibles. Or, dans tout contexte culturel donné, il existe probablement des normes potentiellement nuisibles et d'autres potentiellement protectrices. Lorsque les praticiens conçoivent leurs interventions, ils ont intérêt à comprendre les rôles protecteurs et nuisibles des normes sociales existantes. Les interventions efficaces pourraient travailler avec les populations locales pour concevoir des stratégies visant à renforcer les normes protectrices, en s'appuyant sur les valeurs culturelles et les visions du monde existantes. </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316770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Pas d'animation comme les autres diapositives sur les pièges.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u="sng" dirty="0">
                <a:effectLst/>
                <a:latin typeface="Calibri" panose="020F0502020204030204" pitchFamily="34" charset="0"/>
                <a:ea typeface="Calibri" panose="020F0502020204030204" pitchFamily="34" charset="0"/>
                <a:cs typeface="Arial" panose="020B0604020202020204" pitchFamily="34" charset="0"/>
              </a:rPr>
              <a:t>Explication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Jusqu'à présent, la plupart des études ont investi plus de temps, de réflexion et de ressources dans la mesure de la prévalence d'une norme (c'est-à-dire le nombre de personnes d'un groupe spécifique qui ont une croyance normative X), que dans la mesure de son influence (c'est-à-dire le nombre de personnes qui font Y en raison de la norme sociale). Par exemple, il existe des normes dans de nombreuses cultures selon lesquelles les relations sexuelles avant le mariage ne sont pas acceptables. Mais dans de nombreuses communautés, l'adhésion à cette norme n'a pas beaucoup d'importance pour les adolescents qui ont des rapports sexuels avant le mariage, mais elle a une grande importance pour la probabilité que les adolescents s'engagent dans un comportement de recherche d'informations sur la santé sexuelle.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Mesurer la force d'une norme est également important, mais plus compliqué à réaliser. C'est important à deux égards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mj-lt"/>
              <a:buAutoNum type="arabicPeriod"/>
            </a:pPr>
            <a:r>
              <a:rPr lang="fr-FR" sz="1800" dirty="0">
                <a:effectLst/>
                <a:latin typeface="Calibri" panose="020F0502020204030204" pitchFamily="34" charset="0"/>
                <a:ea typeface="Calibri" panose="020F0502020204030204" pitchFamily="34" charset="0"/>
                <a:cs typeface="Arial" panose="020B0604020202020204" pitchFamily="34" charset="0"/>
              </a:rPr>
              <a:t>Si les normes conduisent à des comportements privés, beaucoup n'en parleront pas ou ne les admettront pas. Un exemple : Tout le monde croit que le lavage des mains est important pour arrêter les épidémies de choléra. Mais dans une maison, le lavage des mains peut n'être pratiqué qu'avec les petits enfants et non avec les adultes, car les gens pensent que les adultes sont « plus forts » et ne sont pas sujets aux maladies.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Les gens se concentrent davantage sur les effets directs des normes que sur les effets indirects. Un exemple : Il est courant de rechercher uniquement une norme que les gens sont censés faire (par exemple, marier leurs filles jeunes) par opposition aux normes opérant en amont pour influencer les comportements (par exemple, le maintien de l'honneur de la famille auprès des autres familles ou l'importance d'accepter des prétendants importants à tout moment, même lorsque la fille est encore une enfant). Nous appelons les situations où la norme et le comportement sont appariés une "relation directe" entre la pratique et la norme. En pratique, les interventions de CSC devraient être informées par une recherche exploratoire formative, spécifiquement conçue pour développer une compréhension approfondie des relations entre les diverses constellations de normes et leurs effets directs et/ou indirects sur les pratiques d'intérêt</a:t>
            </a:r>
            <a:endParaRPr lang="en-US" dirty="0"/>
          </a:p>
        </p:txBody>
      </p:sp>
    </p:spTree>
    <p:extLst>
      <p:ext uri="{BB962C8B-B14F-4D97-AF65-F5344CB8AC3E}">
        <p14:creationId xmlns:p14="http://schemas.microsoft.com/office/powerpoint/2010/main" val="21732606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Les diapositives sont animées avec un exemple d'abord, puis l'explication du piège.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Cette citation reflète un résultat d'une analyse des obstacles. Quels pourraient être les avantages de l'intégration d'un tel fait dans une campagne de CSC ? Quel pourrait être l'inconvénient, d'un point de vue normatif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a:t>
            </a:r>
            <a:r>
              <a:rPr lang="fr-FR" sz="1800" i="1" dirty="0">
                <a:effectLst/>
                <a:latin typeface="Calibri" panose="020F0502020204030204" pitchFamily="34" charset="0"/>
                <a:ea typeface="Calibri" panose="020F0502020204030204" pitchFamily="34" charset="0"/>
                <a:cs typeface="Arial" panose="020B0604020202020204" pitchFamily="34" charset="0"/>
              </a:rPr>
              <a:t>Laisser la place à une brève discussion</a:t>
            </a: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u="sng" dirty="0">
                <a:effectLst/>
                <a:latin typeface="Calibri" panose="020F0502020204030204" pitchFamily="34" charset="0"/>
                <a:ea typeface="Calibri" panose="020F0502020204030204" pitchFamily="34" charset="0"/>
                <a:cs typeface="Arial" panose="020B0604020202020204" pitchFamily="34" charset="0"/>
              </a:rPr>
              <a:t>Explication </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il est assez courant de faire connaître accidentellement la prévalence d'une norme néfaste ; le défi consiste à trouver un équilibre dans les messages. Alors que les évaluations formatives peuvent fournir des informations importantes sur les comportements réels et les attentes des autres, la manière dont une campagne de CSC utilise ces informations nécessite une certaine réflexion. Il peut être risqué de concevoir des messages de campagne qui soulignent le grand nombre de personnes se conformant à une pratique néfaste, car cela pourrait involontairement renforcer cette pratique. La théorie des normes sociales peut aider à reconnaître les risques liés à la conception de campagnes qui mettent en évidence le grand nombre de personnes qui se conforment à une pratique nuisible. Les personnes concernées par un problème tentent souvent d'inciter au changement en faisant connaître l'ampleur du problème : « Dans le monde, une femme sur trois est maltraitée par son partenaire » ou « L'Américain moyen consomme 44,7 gallons de soda sucré chaque année ». Étant donné que les normes descriptives (croyances sur ce que font les autres) peuvent influencer le comportement des gens, de telles campagnes peuvent involontairement renforcer une pratique. Au niveau communautaire, nous ne savons pas qui est le plus susceptible d'être influencé par de tels messages. Si ces messages peuvent influencer ceux qui ont déjà des attitudes personnelles en faveur de la pratique néfaste, il existe un risque concret que des messages similaires se retournent contre eux, poussant de nouvelles personnes à se conformer à la norme néfaste. C'est une autre raison pour laquelle il faut surveiller attentivement la mise en œuvre des interventions de changement des normes.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71247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endParaRPr lang="en-US" dirty="0"/>
          </a:p>
        </p:txBody>
      </p:sp>
    </p:spTree>
    <p:extLst>
      <p:ext uri="{BB962C8B-B14F-4D97-AF65-F5344CB8AC3E}">
        <p14:creationId xmlns:p14="http://schemas.microsoft.com/office/powerpoint/2010/main" val="10995982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fr-FR" sz="1800" b="1" dirty="0">
                <a:effectLst/>
                <a:latin typeface="Calibri" panose="020F0502020204030204" pitchFamily="34" charset="0"/>
                <a:ea typeface="Calibri" panose="020F0502020204030204" pitchFamily="34" charset="0"/>
              </a:rPr>
              <a:t>Remarque pour le facilitateur</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rPr>
              <a:t>Répartissez les participants en groupes de cinq à huit personnes, avec un facilitateur. Demandez à un volontaire de rapporter les points de discussion de haut niveau. </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rPr>
              <a:t>À l'aide de la diapositive cachée suivante, créez un modèle de prise de notes sur Google Sheet qui permet aux participants de répondre aux questions de la diapositive pour chacun des quatre pièges dont nous avons discuté. Le facilitateur peut prendre des notes ou désigner un preneur de notes parmi les membres du groupe.</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rPr>
              <a:t>Les participants répondront à ces questions individuellement dans leur feuille de travail et partageront dans leurs groupes pour les noter sur la feuille de groupe.</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rPr>
              <a:t>Discutez pendant 15 à 20 minutes. Partagez en plénière, en allouant trois minutes par groupe et en demandant au facilitateur de faire un résumé. La diapositive 69, facultative, fournit des incitations à une discussion plus approfondie. </a:t>
            </a:r>
          </a:p>
          <a:p>
            <a:pPr marL="0" marR="0">
              <a:spcBef>
                <a:spcPts val="0"/>
              </a:spcBef>
              <a:spcAft>
                <a:spcPts val="800"/>
              </a:spcAft>
            </a:pPr>
            <a:r>
              <a:rPr lang="fr-FR" sz="1800" b="1" dirty="0">
                <a:effectLst/>
                <a:latin typeface="Calibri" panose="020F0502020204030204" pitchFamily="34" charset="0"/>
                <a:ea typeface="Calibri" panose="020F0502020204030204" pitchFamily="34" charset="0"/>
              </a:rPr>
              <a:t> </a:t>
            </a:r>
          </a:p>
          <a:p>
            <a:pPr marL="0" marR="0">
              <a:spcBef>
                <a:spcPts val="0"/>
              </a:spcBef>
              <a:spcAft>
                <a:spcPts val="800"/>
              </a:spcAft>
            </a:pPr>
            <a:r>
              <a:rPr lang="fr-FR" sz="1800" b="1" dirty="0">
                <a:effectLst/>
                <a:latin typeface="Calibri" panose="020F0502020204030204" pitchFamily="34" charset="0"/>
                <a:ea typeface="Calibri" panose="020F0502020204030204" pitchFamily="34" charset="0"/>
              </a:rPr>
              <a:t>REMARQUE POUR LE PRÉSENTATEUR :</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rPr>
              <a:t>Pour traiter les pièges, nous allons réfléchir à l'étude de cas Parivartan en petits groupes. Nous répondrons aux questions suivantes : </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rPr>
              <a:t>En quoi ce piège est-il important pour la conception de normes ?</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rPr>
              <a:t>Comment un programme pourrait-il mal tourner si nous ne gardons pas ce piège à l'esprit ? Pour la deuxième question, proposez des suggestions sur ce qu'une équipe de conception peut faire pour s'assurer qu'elle ne passe pas à côté de cet écueil dans ses efforts de planification</a:t>
            </a:r>
            <a:endParaRPr lang="en-US" b="0" dirty="0"/>
          </a:p>
        </p:txBody>
      </p:sp>
    </p:spTree>
    <p:extLst>
      <p:ext uri="{BB962C8B-B14F-4D97-AF65-F5344CB8AC3E}">
        <p14:creationId xmlns:p14="http://schemas.microsoft.com/office/powerpoint/2010/main" val="1136749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rPr>
              <a:t>[</a:t>
            </a:r>
            <a:r>
              <a:rPr lang="fr-FR" sz="1800" b="1" dirty="0">
                <a:effectLst/>
                <a:latin typeface="Calibri" panose="020F0502020204030204" pitchFamily="34" charset="0"/>
                <a:ea typeface="Calibri" panose="020F0502020204030204" pitchFamily="34" charset="0"/>
              </a:rPr>
              <a:t>DIAPOSITIVE VIRTUELLE CACHÉE]</a:t>
            </a:r>
          </a:p>
          <a:p>
            <a:endParaRPr lang="fr-FR" sz="1800" b="1" dirty="0">
              <a:effectLst/>
              <a:latin typeface="Calibri" panose="020F0502020204030204" pitchFamily="34" charset="0"/>
              <a:ea typeface="Calibri" panose="020F0502020204030204" pitchFamily="34" charset="0"/>
            </a:endParaRPr>
          </a:p>
          <a:p>
            <a:r>
              <a:rPr lang="fr-FR" sz="1800" b="1" dirty="0">
                <a:effectLst/>
                <a:latin typeface="Calibri" panose="020F0502020204030204" pitchFamily="34" charset="0"/>
                <a:ea typeface="Calibri" panose="020F0502020204030204" pitchFamily="34" charset="0"/>
              </a:rPr>
              <a:t>NOTE AU FACILITATEUR : </a:t>
            </a:r>
            <a:r>
              <a:rPr lang="fr-FR" sz="1800" b="0" dirty="0">
                <a:effectLst/>
                <a:latin typeface="Calibri" panose="020F0502020204030204" pitchFamily="34" charset="0"/>
                <a:ea typeface="Calibri" panose="020F0502020204030204" pitchFamily="34" charset="0"/>
              </a:rPr>
              <a:t>Utilisez cette diapositive cachée pour mettre en place une feuille Google pour la prise de remarques en petits groupes. </a:t>
            </a:r>
          </a:p>
        </p:txBody>
      </p:sp>
    </p:spTree>
    <p:extLst>
      <p:ext uri="{BB962C8B-B14F-4D97-AF65-F5344CB8AC3E}">
        <p14:creationId xmlns:p14="http://schemas.microsoft.com/office/powerpoint/2010/main" val="24300711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sz="1800" b="1" dirty="0">
                <a:effectLst/>
                <a:latin typeface="Calibri" panose="020F0502020204030204" pitchFamily="34" charset="0"/>
                <a:ea typeface="Calibri" panose="020F0502020204030204" pitchFamily="34" charset="0"/>
              </a:rPr>
              <a:t>REMARQUE POUR LE FACILITATEUR : </a:t>
            </a:r>
            <a:r>
              <a:rPr lang="fr-FR" sz="1800" b="0" dirty="0">
                <a:effectLst/>
                <a:latin typeface="Calibri" panose="020F0502020204030204" pitchFamily="34" charset="0"/>
                <a:ea typeface="Calibri" panose="020F0502020204030204" pitchFamily="34" charset="0"/>
              </a:rPr>
              <a:t>Pour ce compte rendu, demandez aux participants de partager leurs conclusions. Puis demandez-leur de réfléchir à ces questions</a:t>
            </a:r>
            <a:r>
              <a:rPr lang="fr-FR" sz="1800" b="1" dirty="0">
                <a:effectLst/>
                <a:latin typeface="Calibri" panose="020F0502020204030204" pitchFamily="34" charset="0"/>
                <a:ea typeface="Calibri" panose="020F0502020204030204" pitchFamily="34" charset="0"/>
              </a:rPr>
              <a:t>. </a:t>
            </a:r>
            <a:r>
              <a:rPr lang="fr-FR" sz="1800" b="0" dirty="0">
                <a:effectLst/>
                <a:latin typeface="Calibri" panose="020F0502020204030204" pitchFamily="34" charset="0"/>
                <a:ea typeface="Calibri" panose="020F0502020204030204" pitchFamily="34" charset="0"/>
              </a:rPr>
              <a:t>C'est un bon moment pour parler du rejet des normes. Cette diapositive est facultative si vous n'avez pas le temps de rédiger un rapport détaillé. </a:t>
            </a:r>
            <a:endParaRPr lang="en-US" sz="1800" b="0" dirty="0">
              <a:effectLst/>
              <a:latin typeface="Calibri" panose="020F0502020204030204" pitchFamily="34" charset="0"/>
            </a:endParaRPr>
          </a:p>
        </p:txBody>
      </p:sp>
    </p:spTree>
    <p:extLst>
      <p:ext uri="{BB962C8B-B14F-4D97-AF65-F5344CB8AC3E}">
        <p14:creationId xmlns:p14="http://schemas.microsoft.com/office/powerpoint/2010/main" val="15664024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Nous proposons également un cinquième piège ici : supposer que, parce que vous avez fait la conception de la meilleure pratique avec des informations solides axées sur les normes, que l'intervention se déroulera comme prévu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Toutes les interventions fonctionnent dans des systèmes ouverts, et vous ne pouvez jamais savoir à l'avance comment une communauté va réagir à une intervention. C'est pourquoi il est si important d'inclure dans les conceptions un moyen de surveiller les réactions de la communauté aux interventions. Cela vous permet de comprendre les réactions aux interventions et d'atténuer/gérer les problèmes négatifs qui pourraient survenir avant qu'ils ne deviennent de gros problèmes.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880738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4"/>
        <p:cNvGrpSpPr/>
        <p:nvPr/>
      </p:nvGrpSpPr>
      <p:grpSpPr>
        <a:xfrm>
          <a:off x="0" y="0"/>
          <a:ext cx="0" cy="0"/>
          <a:chOff x="0" y="0"/>
          <a:chExt cx="0" cy="0"/>
        </a:xfrm>
      </p:grpSpPr>
      <p:sp>
        <p:nvSpPr>
          <p:cNvPr id="5025" name="Google Shape;5025;p72: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26" name="Google Shape;5026;p72:notes"/>
          <p:cNvSpPr txBox="1">
            <a:spLocks noGrp="1"/>
          </p:cNvSpPr>
          <p:nvPr>
            <p:ph type="body" idx="1"/>
          </p:nvPr>
        </p:nvSpPr>
        <p:spPr>
          <a:xfrm>
            <a:off x="926677" y="4387136"/>
            <a:ext cx="5096722" cy="4156234"/>
          </a:xfrm>
          <a:prstGeom prst="rect">
            <a:avLst/>
          </a:prstGeom>
          <a:noFill/>
          <a:ln>
            <a:noFill/>
          </a:ln>
        </p:spPr>
        <p:txBody>
          <a:bodyPr spcFirstLastPara="1" wrap="square" lIns="92476" tIns="46226" rIns="92476" bIns="46226"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Nous allons discuter de l'éthique dans le contexte de la conception et de la mise en œuvre des interventions de changement de normes. Cette section pourrait et devrait être beaucoup plus complète, avec plus de réflexion et de délibération. Malheureusement, nous n'entrerons pas dans les détails, mais nous souhaitons aborder l'éthique et son importance et réfléchir à ce que cela signifie pour nous en tant que cadre dans lequel vous pourrez vous engager à l'avenir.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Un exemple : Une intervention de changement des normes conçue par une ONG internationale vise à modifier une norme largement répandue relative au mariage des enfants, un changement de comportement axé sur les droits de l'enfant qui intéresse le gouvernement central et l'agence de financement, mais qui n'intéresse pas nécessairement les administrateurs du gouvernement local, les dirigeants communautaires et les familles, y compris les jeunes filles, qui apprécient le mariage précoce comme un moyen de maintenir la légitimité de la famille et de protéger la jeune fille de rencontres illégitimes avec des hommes dans leurs communautés. Dans de telles réalités, quelles voix et valeurs, et à quels niveaux, les programmateurs doivent-ils prendre en compte lors de la conception des interventions ? Qui devrait décider des normes à promouvoir et des stratégies à employer ? Qui devrait être responsable de la gestion de la résistance et des réactions négatives qui surviennent souvent ? Au moment de la mise en œuvre, une organisation doit-elle mettre en œuvre une intervention de changement des normes en sachant qu'il existe un risque que les participants perçoivent le changement comme étant dirigé de l'extérieur ou qu'ils aillent trop vite ou trop tôt, ce qui fait souffrir les agents du changement ou les premiers adeptes ? Nous allons essayer de répondre à ces questions dans les prochaines diapositives. </a:t>
            </a:r>
            <a:endParaRPr lang="en-US" dirty="0"/>
          </a:p>
        </p:txBody>
      </p:sp>
    </p:spTree>
    <p:extLst>
      <p:ext uri="{BB962C8B-B14F-4D97-AF65-F5344CB8AC3E}">
        <p14:creationId xmlns:p14="http://schemas.microsoft.com/office/powerpoint/2010/main" val="38681238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Après l'étude de cas, il y a des questions pour lancer la discussion. Posez aux participants quelques questions à la fois sur l'étude de cas, en leur laissant le temps de réfléchir et de partager leurs opinions sur ce qui devrait se passer ou ce qu'ils considèrent comme problématique. L'objectif est de stimuler la réflexion et de montrer que la voie à suivre n'est pas claire.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Nous allons donner un exemple de dilemme éthique dans une question hypothétique dans un pays fictif.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familles, les dirigeants communautaires et les gouvernements locaux de « Risva » accordent une grande importance au moment et à la célébration du mariage. Le mariage consolide les liens familiaux et communautaires. Les filles se marient généralement entre 14 et 16 ans ; par conséquent, le mariage protège une fille de relations sexuelles avec des hommes et des garçons de la communauté qui la considèrent comme mature.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ONG internationales, le gouvernement central de Risva et les bailleurs de fonds conviennent que le mariage avant 18 ans est une violation des droits de l'enfant. Ensemble, ils ont conçu un projet visant à modifier les normes qui permettent le mariage des enfants et prévoient de travailler dans cette région.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Maintenant, parlons de cette étude de cas. Voici quelques questions que nous allons examiner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Dans ce contexte, où il existe des points de vue différents sur l'acceptabilité, la valeur ou l'importance du mariage des enfants, quelle(s) voix les programmateurs doivent-ils prendre en compte lors de la conception de l'intervention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Qui devrait être impliqué et décider des normes à promouvoir et de celles à changer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Qui devrait être impliqué et décider de la conception de stratégies de programme pour changer les normes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Qui est responsable de toute résistance qui survient lors de la mise en œuvre du programme ? Par exemple, la résistance du personnel du programme ? Des filles ? Des membres de la famille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L'organisme de mise en œuvre doit-il poursuivre la mise en œuvre même s'il y a un risque que les participants soient mécontents et perçoivent le changement comme venant de l'extérieur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Quelles obligations l'ONGI, le gouvernement central et les bailleurs de fonds ont-ils envers la culture, les traditions et les désirs locaux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a:t>
            </a:r>
            <a:r>
              <a:rPr lang="fr-FR" sz="1800" i="1" dirty="0">
                <a:effectLst/>
                <a:latin typeface="Calibri" panose="020F0502020204030204" pitchFamily="34" charset="0"/>
                <a:ea typeface="Calibri" panose="020F0502020204030204" pitchFamily="34" charset="0"/>
                <a:cs typeface="Arial" panose="020B0604020202020204" pitchFamily="34" charset="0"/>
              </a:rPr>
              <a:t>Après discussion</a:t>
            </a: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Cette discussion soulève certains des défis auxquels nous sommes confrontés dans la conception et la mise en œuvre d'interventions visant à modifier les normes. Ces questions ne sont pas faciles à aborder et il n'existe pas toujours de réponses claires et prédéterminées.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Nous consacrerons le reste de la session à la réflexion éthique dans le contexte de la conception et de la mise en œuvre d'interventions visant à modifier les normes. Cette partie pourrait être plus longue, avec plus de réflexion et de délibération. Cette partie de la formation est un début, pour stimuler la réflexion et apprendre de la façon dont vous vous engagez avec la pensée éthique dans votre travail. Nous souhaitons également partager certains de nos enseignements tirés de la mise en œuvre d'interventions visant à modifier les normes, en travaillant avec des partenaires et des collègues qui ont réfléchi à cette question, et partager des exemples de ce que cela signifie et pourquoi c'est important.</a:t>
            </a:r>
            <a:endParaRPr lang="en-US" sz="1800" b="1" dirty="0"/>
          </a:p>
        </p:txBody>
      </p:sp>
    </p:spTree>
    <p:extLst>
      <p:ext uri="{BB962C8B-B14F-4D97-AF65-F5344CB8AC3E}">
        <p14:creationId xmlns:p14="http://schemas.microsoft.com/office/powerpoint/2010/main" val="34251623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La réflexion éthique est « le processus d'analyse et de compréhension de multiples variables liées dans un contexte changeant ET l'application de valeurs éthiques pour faire des choix responsables. Elle exige de faire le travail nécessaire pour comprendre clairement les problèmes avant de prendre des décisions ou d'entreprendre des actions qui soient éthiques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La réflexion éthique est à la fois un processus de compréhension de tous les facteurs en jeu dans une intervention et une application de cette compréhension. Y a-t-il des réflexions sur cette définition ? Dans le contexte de notre discussion sur le mariage des enfants, cette définition pourrait-elle nous aider à réfléchir à la manière de résoudre les énigmes éthiques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indent="0">
              <a:buSzPts val="2400"/>
            </a:pPr>
            <a:endParaRPr lang="en-US" sz="2400" dirty="0"/>
          </a:p>
        </p:txBody>
      </p:sp>
    </p:spTree>
    <p:extLst>
      <p:ext uri="{BB962C8B-B14F-4D97-AF65-F5344CB8AC3E}">
        <p14:creationId xmlns:p14="http://schemas.microsoft.com/office/powerpoint/2010/main" val="27858340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4"/>
        <p:cNvGrpSpPr/>
        <p:nvPr/>
      </p:nvGrpSpPr>
      <p:grpSpPr>
        <a:xfrm>
          <a:off x="0" y="0"/>
          <a:ext cx="0" cy="0"/>
          <a:chOff x="0" y="0"/>
          <a:chExt cx="0" cy="0"/>
        </a:xfrm>
      </p:grpSpPr>
      <p:sp>
        <p:nvSpPr>
          <p:cNvPr id="5105" name="Google Shape;5105;p84: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06" name="Google Shape;5106;p84:notes"/>
          <p:cNvSpPr txBox="1">
            <a:spLocks noGrp="1"/>
          </p:cNvSpPr>
          <p:nvPr>
            <p:ph type="body" idx="1"/>
          </p:nvPr>
        </p:nvSpPr>
        <p:spPr>
          <a:xfrm>
            <a:off x="926677" y="4387136"/>
            <a:ext cx="5096722" cy="4156234"/>
          </a:xfrm>
          <a:prstGeom prst="rect">
            <a:avLst/>
          </a:prstGeom>
          <a:noFill/>
          <a:ln>
            <a:noFill/>
          </a:ln>
        </p:spPr>
        <p:txBody>
          <a:bodyPr spcFirstLastPara="1" wrap="square" lIns="92476" tIns="46226" rIns="92476" bIns="46226"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Voici quelques exemples d'application de la pensée éthique à nos programmes ; cette liste n’est pas exhaustive.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Développer les </a:t>
            </a:r>
            <a:r>
              <a:rPr lang="fr-FR" sz="1800" dirty="0">
                <a:effectLst/>
                <a:latin typeface="Calibri" panose="020F0502020204030204" pitchFamily="34" charset="0"/>
                <a:ea typeface="Calibri" panose="020F0502020204030204" pitchFamily="34" charset="0"/>
                <a:cs typeface="Arial" panose="020B0604020202020204" pitchFamily="34" charset="0"/>
              </a:rPr>
              <a:t>cadres d'</a:t>
            </a:r>
            <a:r>
              <a:rPr lang="fr-FR" sz="1800" b="1" dirty="0">
                <a:effectLst/>
                <a:latin typeface="Calibri" panose="020F0502020204030204" pitchFamily="34" charset="0"/>
                <a:ea typeface="Calibri" panose="020F0502020204030204" pitchFamily="34" charset="0"/>
                <a:cs typeface="Arial" panose="020B0604020202020204" pitchFamily="34" charset="0"/>
              </a:rPr>
              <a:t>évaluation formative</a:t>
            </a: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Explorer non seulement les lacunes techniques et les besoins individuels, mais aussi les systèmes de valeurs et les configurations sociales et de pouvoir à tous les niveaux socio-écologiques.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Utiliser des approches participatives pour engager les communautés dans l'analyse de leurs problèmes de santé et des normes qui ont un impact négatif sur la santé.</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Valoriser les stratégies alternatives </a:t>
            </a:r>
            <a:r>
              <a:rPr lang="fr-FR" sz="1800" dirty="0">
                <a:effectLst/>
                <a:latin typeface="Calibri" panose="020F0502020204030204" pitchFamily="34" charset="0"/>
                <a:ea typeface="Calibri" panose="020F0502020204030204" pitchFamily="34" charset="0"/>
                <a:cs typeface="Arial" panose="020B0604020202020204" pitchFamily="34" charset="0"/>
              </a:rPr>
              <a:t>pour influencer les facteurs normatifs auprès des communautés.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Inclure un éventail de voix importantes</a:t>
            </a:r>
            <a:r>
              <a:rPr lang="fr-FR" sz="1800" dirty="0">
                <a:effectLst/>
                <a:latin typeface="Calibri" panose="020F0502020204030204" pitchFamily="34" charset="0"/>
                <a:ea typeface="Calibri" panose="020F0502020204030204" pitchFamily="34" charset="0"/>
                <a:cs typeface="Arial" panose="020B0604020202020204" pitchFamily="34" charset="0"/>
              </a:rPr>
              <a:t>, y compris des groupes plus marginalisés.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Effectuer des </a:t>
            </a:r>
            <a:r>
              <a:rPr lang="fr-FR" sz="1800" b="1" dirty="0">
                <a:effectLst/>
                <a:latin typeface="Calibri" panose="020F0502020204030204" pitchFamily="34" charset="0"/>
                <a:ea typeface="Calibri" panose="020F0502020204030204" pitchFamily="34" charset="0"/>
                <a:cs typeface="Arial" panose="020B0604020202020204" pitchFamily="34" charset="0"/>
              </a:rPr>
              <a:t>contrôles internes de la conception</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Qui est inclus en tant que participant et qui ne l'est pas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Quelles structures de pouvoir sont les plus touchées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indent="0"/>
            <a:endParaRPr lang="en-US" dirty="0"/>
          </a:p>
        </p:txBody>
      </p:sp>
    </p:spTree>
    <p:extLst>
      <p:ext uri="{BB962C8B-B14F-4D97-AF65-F5344CB8AC3E}">
        <p14:creationId xmlns:p14="http://schemas.microsoft.com/office/powerpoint/2010/main" val="10250405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en-US" sz="1800" b="1" dirty="0">
                <a:effectLst/>
                <a:latin typeface="Calibri" panose="020F0502020204030204" pitchFamily="34" charset="0"/>
                <a:ea typeface="Calibri" panose="020F0502020204030204" pitchFamily="34" charset="0"/>
              </a:rPr>
              <a:t>NOTE </a:t>
            </a: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La diapositive est animée.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u="sng" dirty="0">
                <a:effectLst/>
                <a:latin typeface="Calibri" panose="020F0502020204030204" pitchFamily="34" charset="0"/>
                <a:ea typeface="Calibri" panose="020F0502020204030204" pitchFamily="34" charset="0"/>
                <a:cs typeface="Arial" panose="020B0604020202020204" pitchFamily="34" charset="0"/>
              </a:rPr>
              <a:t>[Avec seulement "Valeurs" sur la diapositive</a:t>
            </a:r>
            <a:r>
              <a:rPr lang="fr-FR" sz="1800" dirty="0">
                <a:effectLst/>
                <a:latin typeface="Calibri" panose="020F0502020204030204" pitchFamily="34" charset="0"/>
                <a:ea typeface="Calibri" panose="020F0502020204030204" pitchFamily="34" charset="0"/>
                <a:cs typeface="Arial" panose="020B0604020202020204" pitchFamily="34" charset="0"/>
              </a:rPr>
              <a:t>, déclarez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Il pourrait être utile pour nous d'avoir certaines valeurs liées à la pensée éthique alors que nous nous engageons à la fois dans le processus et l'application de la pensée éthique aux interventions de changement de normes. Pouvez-vous penser à des valeurs que vous utilisez dans votre propre travail ou au sein de votre organisation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(Donnez aux gens le temps de partager, peut-être de définir la valeur, de dire ce qu'elle signifie dans leur travail ou pourquoi ils pensent qu'elle est importante).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u="sng" dirty="0">
                <a:effectLst/>
                <a:latin typeface="Calibri" panose="020F0502020204030204" pitchFamily="34" charset="0"/>
                <a:ea typeface="Calibri" panose="020F0502020204030204" pitchFamily="34" charset="0"/>
                <a:cs typeface="Arial" panose="020B0604020202020204" pitchFamily="34" charset="0"/>
              </a:rPr>
              <a:t>(Cliquez maintenant pour afficher les 10 valeurs).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Voici une liste de valeurs communes que nous retrouvons dans la réflexion éthique d'autres domaines, par exemple dans le domaine des droits de l'homme, de la santé publique ou de la justice sociale. Elles sont appliquées différemment mais peuvent être utiles à notre travail. Nous ne prendrons pas le temps de définir ces valeurs, mais vous pouvez y réfléchir davantage en vous référant aux ressources à la fin de cette présentation et aux expériences dans d'autres secteurs.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62458" indent="-231229" defTabSz="924916">
              <a:defRPr/>
            </a:pPr>
            <a:endParaRPr lang="en-US" dirty="0"/>
          </a:p>
        </p:txBody>
      </p:sp>
    </p:spTree>
    <p:extLst>
      <p:ext uri="{BB962C8B-B14F-4D97-AF65-F5344CB8AC3E}">
        <p14:creationId xmlns:p14="http://schemas.microsoft.com/office/powerpoint/2010/main" val="19406841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Examinons </a:t>
            </a:r>
            <a:r>
              <a:rPr lang="fr-FR" sz="1800" dirty="0">
                <a:effectLst/>
                <a:latin typeface="Calibri" panose="020F0502020204030204" pitchFamily="34" charset="0"/>
                <a:ea typeface="Calibri" panose="020F0502020204030204" pitchFamily="34" charset="0"/>
                <a:cs typeface="Arial" panose="020B0604020202020204" pitchFamily="34" charset="0"/>
              </a:rPr>
              <a:t>maintenant la pensée éthique dans une intervention réelle de changement de normes.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4169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5"/>
        <p:cNvGrpSpPr/>
        <p:nvPr/>
      </p:nvGrpSpPr>
      <p:grpSpPr>
        <a:xfrm>
          <a:off x="0" y="0"/>
          <a:ext cx="0" cy="0"/>
          <a:chOff x="0" y="0"/>
          <a:chExt cx="0" cy="0"/>
        </a:xfrm>
      </p:grpSpPr>
      <p:sp>
        <p:nvSpPr>
          <p:cNvPr id="4396" name="Google Shape;439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fr-FR" sz="2400" b="1" dirty="0">
                <a:solidFill>
                  <a:srgbClr val="000000"/>
                </a:solidFill>
                <a:effectLst/>
                <a:latin typeface="Calibri" panose="020F0502020204030204" pitchFamily="34" charset="0"/>
                <a:ea typeface="Calibri" panose="020F0502020204030204" pitchFamily="34" charset="0"/>
              </a:rPr>
              <a:t>REMARQUE POUR LE FACILITATEUR </a:t>
            </a:r>
            <a:r>
              <a:rPr lang="fr-FR" sz="2400" b="0" dirty="0">
                <a:solidFill>
                  <a:srgbClr val="000000"/>
                </a:solidFill>
                <a:effectLst/>
                <a:latin typeface="Calibri" panose="020F0502020204030204" pitchFamily="34" charset="0"/>
                <a:ea typeface="Calibri" panose="020F0502020204030204" pitchFamily="34" charset="0"/>
              </a:rPr>
              <a:t>: Si vous menez votre session virtuelle en deux parties, la première commence ici. Remarquez que vous pouvez répéter les diapositives sur les outils virtuels, et les diapositives de présentation de base, au début de votre deuxième session. </a:t>
            </a:r>
            <a:endParaRPr b="0" dirty="0"/>
          </a:p>
        </p:txBody>
      </p:sp>
      <p:sp>
        <p:nvSpPr>
          <p:cNvPr id="4397" name="Google Shape;439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32325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Dans de nombreuses régions du monde, la violence domestique et d'autres formes de violence sont des comportements acceptés, incontestés et sont considérés de manière normative comme un mécanisme de discipline et de contrôle.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Bell Bajao ! est un projet développé et mis en œuvre par Breakthrough India entre 2008 et 2011. La réflexion éthique a joué un rôle important dans les décisions prises par le programme lors de la conception de son approche visant à faire évoluer les normes. Le programme a connu un tel succès qu'il a été étendu à de nombreux autres pays, avec quelques adaptations.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Bell Bajao ! a cherché à rendre la violence domestique inacceptable et à faire en sorte que les hommes fassent partie de la solution. Pour rompre avec le schéma binaire prédominant selon lequel les hommes sont les auteurs de la violence et les femmes les victimes, Bell Bajao ! a demandé aux hommes de jouer un rôle dans la lutte contre la violence, en s'éloignant des cadres dominants de la masculinité et du machisme. Comment ont-ils abordé ce problème difficile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4524884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La conception de Bell Bajao ! s'est inspirée de la recherche-action existante, qui par définition implique les communautés. Ils voulaient en savoir plus sur la violence domestique, comment les gens la définissaient, s'ils la considéraient comme importante, et quelles étaient les attentes typiques des hommes, des femmes, des familles et des communautés en matière de violence domestique. La recherche formative pour ce projet a révélé que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gens ont une compréhension superficielle de ce qui constitue la violence domestique. L'étendue de la violence domestique n'était pas entièrement comprise.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hommes avaient le pouvoir sur leurs épouses et étaient les chefs de famille. Cet aspect est important pour la manière dont la violence domestique se produit dans les ménages.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On attendait des hommes qu'ils soient machos. Cette norme influençait la façon dont les hommes mettaient en scène leur masculinité, notamment par la violence.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violence domestique était considérée comme une affaire privée. Dans ces communautés, cela déterminait si les membres des familles et des communautés allaient intervenir - ou non.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Intervenir dans les cas de violence domestique créerait de nouveaux problèmes et entraînerait un préjudice personnel. Cette norme communautaire a constitué un obstacle à l'intervention dans les cas de violence domestique.</a:t>
            </a:r>
            <a:endParaRPr lang="en-US" dirty="0"/>
          </a:p>
        </p:txBody>
      </p:sp>
    </p:spTree>
    <p:extLst>
      <p:ext uri="{BB962C8B-B14F-4D97-AF65-F5344CB8AC3E}">
        <p14:creationId xmlns:p14="http://schemas.microsoft.com/office/powerpoint/2010/main" val="28994582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L'approche de Bell Bajao était une campagne culturelle, organisationnelle et médiatique fondée sur les normes, les croyances, les attitudes et les comportements de la communauté en matière de violence domestique et d'intervention dans ce domaine. Leurs messages ont été conçus pour atteindre des communautés entières en mettant l'accent sur le changement de comportement des hommes et des garçons. Les stratégies de Bell Bajao comprenaient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b="1" dirty="0">
                <a:effectLst/>
                <a:latin typeface="Calibri" panose="020F0502020204030204" pitchFamily="34" charset="0"/>
                <a:ea typeface="Calibri" panose="020F0502020204030204" pitchFamily="34" charset="0"/>
                <a:cs typeface="Times New Roman" panose="02020603050405020304" pitchFamily="18" charset="0"/>
              </a:rPr>
              <a:t>Un site web interactif</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b="1" dirty="0">
                <a:effectLst/>
                <a:latin typeface="Calibri" panose="020F0502020204030204" pitchFamily="34" charset="0"/>
                <a:ea typeface="Calibri" panose="020F0502020204030204" pitchFamily="34" charset="0"/>
                <a:cs typeface="Times New Roman" panose="02020603050405020304" pitchFamily="18" charset="0"/>
              </a:rPr>
              <a:t>Présence en ligne, notamment </a:t>
            </a:r>
            <a:r>
              <a:rPr lang="fr-FR" sz="1800" dirty="0">
                <a:effectLst/>
                <a:latin typeface="Calibri" panose="020F0502020204030204" pitchFamily="34" charset="0"/>
                <a:ea typeface="Calibri" panose="020F0502020204030204" pitchFamily="34" charset="0"/>
                <a:cs typeface="Times New Roman" panose="02020603050405020304" pitchFamily="18" charset="0"/>
              </a:rPr>
              <a:t>sur Facebook, Twitter, YouTube. Leurs vidéos sont faciles à trouver sur YouTube et sont très intéressantes à regarder.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b="1" dirty="0">
                <a:effectLst/>
                <a:latin typeface="Calibri" panose="020F0502020204030204" pitchFamily="34" charset="0"/>
                <a:ea typeface="Calibri" panose="020F0502020204030204" pitchFamily="34" charset="0"/>
                <a:cs typeface="Times New Roman" panose="02020603050405020304" pitchFamily="18" charset="0"/>
              </a:rPr>
              <a:t>Une campagne médiatique de masse </a:t>
            </a:r>
            <a:r>
              <a:rPr lang="fr-FR" sz="1800" dirty="0">
                <a:effectLst/>
                <a:latin typeface="Calibri" panose="020F0502020204030204" pitchFamily="34" charset="0"/>
                <a:ea typeface="Calibri" panose="020F0502020204030204" pitchFamily="34" charset="0"/>
                <a:cs typeface="Times New Roman" panose="02020603050405020304" pitchFamily="18" charset="0"/>
              </a:rPr>
              <a:t>comprenant des messages d'intérêt public à la télévision, à la radio et dans la presse écrite, inspirés d'histoires vraies.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activités de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mobilisation communautaire</a:t>
            </a:r>
            <a:r>
              <a:rPr lang="fr-FR" sz="1800" dirty="0">
                <a:effectLst/>
                <a:latin typeface="Calibri" panose="020F0502020204030204" pitchFamily="34" charset="0"/>
                <a:ea typeface="Calibri" panose="020F0502020204030204" pitchFamily="34" charset="0"/>
                <a:cs typeface="Times New Roman" panose="02020603050405020304" pitchFamily="18" charset="0"/>
              </a:rPr>
              <a:t>, qui comprennent la formation des dirigeants, la sensibilisation de masse, les camions mobiles vidéo, les événements éducatifs et conversationnels en face à face.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b="1" dirty="0">
                <a:effectLst/>
                <a:latin typeface="Calibri" panose="020F0502020204030204" pitchFamily="34" charset="0"/>
                <a:ea typeface="Calibri" panose="020F0502020204030204" pitchFamily="34" charset="0"/>
                <a:cs typeface="Arial" panose="020B0604020202020204" pitchFamily="34" charset="0"/>
              </a:rPr>
              <a:t>Célébrités </a:t>
            </a:r>
            <a:r>
              <a:rPr lang="fr-FR" sz="1800" dirty="0">
                <a:effectLst/>
                <a:latin typeface="Calibri" panose="020F0502020204030204" pitchFamily="34" charset="0"/>
                <a:ea typeface="Calibri" panose="020F0502020204030204" pitchFamily="34" charset="0"/>
                <a:cs typeface="Arial" panose="020B0604020202020204" pitchFamily="34" charset="0"/>
              </a:rPr>
              <a:t>soutenant les messages de Bell Bajao.</a:t>
            </a:r>
            <a:endParaRPr lang="en-US" dirty="0"/>
          </a:p>
        </p:txBody>
      </p:sp>
    </p:spTree>
    <p:extLst>
      <p:ext uri="{BB962C8B-B14F-4D97-AF65-F5344CB8AC3E}">
        <p14:creationId xmlns:p14="http://schemas.microsoft.com/office/powerpoint/2010/main" val="3218827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En passant en revue les réalisations de Bell Bajao, gardez à l'esprit que Breakthrough India considère que leur ancrage dans l'éthique est essentiel à la réussite de la conception et de la mise en œuvre du programme.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réalisations du programme incluent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messages d'intérêt public ont touché plus de 130 millions de personnes en deux 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Meilleure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connaissance </a:t>
            </a:r>
            <a:r>
              <a:rPr lang="fr-FR" sz="1800" dirty="0">
                <a:effectLst/>
                <a:latin typeface="Calibri" panose="020F0502020204030204" pitchFamily="34" charset="0"/>
                <a:ea typeface="Calibri" panose="020F0502020204030204" pitchFamily="34" charset="0"/>
                <a:cs typeface="Times New Roman" panose="02020603050405020304" pitchFamily="18" charset="0"/>
              </a:rPr>
              <a:t>de la violence domestique.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Changement des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attitudes </a:t>
            </a:r>
            <a:r>
              <a:rPr lang="fr-FR" sz="1800" dirty="0">
                <a:effectLst/>
                <a:latin typeface="Calibri" panose="020F0502020204030204" pitchFamily="34" charset="0"/>
                <a:ea typeface="Calibri" panose="020F0502020204030204" pitchFamily="34" charset="0"/>
                <a:cs typeface="Times New Roman" panose="02020603050405020304" pitchFamily="18" charset="0"/>
              </a:rPr>
              <a:t>individuelles et communautaires à l'égard de la violence domestique.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conversations sur la violence domestique - et l'intervention en cas de violence domestique - ont été normalisées.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La politique soutient les </a:t>
            </a:r>
            <a:r>
              <a:rPr lang="fr-FR" sz="1800" b="1" dirty="0">
                <a:effectLst/>
                <a:latin typeface="Calibri" panose="020F0502020204030204" pitchFamily="34" charset="0"/>
                <a:ea typeface="Calibri" panose="020F0502020204030204" pitchFamily="34" charset="0"/>
                <a:cs typeface="Arial" panose="020B0604020202020204" pitchFamily="34" charset="0"/>
              </a:rPr>
              <a:t>lois </a:t>
            </a:r>
            <a:r>
              <a:rPr lang="fr-FR" sz="1800" dirty="0">
                <a:effectLst/>
                <a:latin typeface="Calibri" panose="020F0502020204030204" pitchFamily="34" charset="0"/>
                <a:ea typeface="Calibri" panose="020F0502020204030204" pitchFamily="34" charset="0"/>
                <a:cs typeface="Arial" panose="020B0604020202020204" pitchFamily="34" charset="0"/>
              </a:rPr>
              <a:t>efficaces et les femmes qui cherchent à obtenir </a:t>
            </a:r>
            <a:r>
              <a:rPr lang="fr-FR" sz="1800" b="1" dirty="0">
                <a:effectLst/>
                <a:latin typeface="Calibri" panose="020F0502020204030204" pitchFamily="34" charset="0"/>
                <a:ea typeface="Calibri" panose="020F0502020204030204" pitchFamily="34" charset="0"/>
                <a:cs typeface="Arial" panose="020B0604020202020204" pitchFamily="34" charset="0"/>
              </a:rPr>
              <a:t>justice</a:t>
            </a:r>
            <a:r>
              <a:rPr lang="fr-FR" sz="1800" dirty="0">
                <a:effectLst/>
                <a:latin typeface="Calibri" panose="020F0502020204030204" pitchFamily="34" charset="0"/>
                <a:ea typeface="Calibri" panose="020F050202020403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26406128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a:t>
            </a:r>
            <a:r>
              <a:rPr lang="fr-FR" sz="1800" dirty="0">
                <a:effectLst/>
                <a:latin typeface="Calibri" panose="020F0502020204030204" pitchFamily="34" charset="0"/>
                <a:ea typeface="Calibri" panose="020F0502020204030204" pitchFamily="34" charset="0"/>
                <a:cs typeface="Arial" panose="020B0604020202020204" pitchFamily="34" charset="0"/>
              </a:rPr>
              <a:t>: Il s'agit d'une activité en petits groupes de 30 minutes. Nous voulons que les participants réfléchissent à l'étude de cas et aux valeurs éthiques que Breakthrough India a prises en compte dans la conception du programme, comment ils l'ont fait et si cela a fait une différence. Les étapes sont décrites ci-dessous. Répartissez les participants en petits groupes de cinq à huit personnes.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u="sng" dirty="0">
                <a:effectLst/>
                <a:latin typeface="Calibri" panose="020F0502020204030204" pitchFamily="34" charset="0"/>
                <a:ea typeface="Calibri" panose="020F0502020204030204" pitchFamily="34" charset="0"/>
                <a:cs typeface="Arial" panose="020B0604020202020204" pitchFamily="34" charset="0"/>
              </a:rPr>
              <a:t>Étape 1 </a:t>
            </a:r>
            <a:r>
              <a:rPr lang="fr-FR" sz="1800" dirty="0">
                <a:effectLst/>
                <a:latin typeface="Calibri" panose="020F0502020204030204" pitchFamily="34" charset="0"/>
                <a:ea typeface="Calibri" panose="020F0502020204030204" pitchFamily="34" charset="0"/>
                <a:cs typeface="Arial" panose="020B0604020202020204" pitchFamily="34" charset="0"/>
              </a:rPr>
              <a:t>: Donnez aux participants quatre à cinq minutes pour lire l'étude de cas. Demandez-leur de souligner les valeurs que Breakthrough/Bell Bajao ! a prises en compte lors de la conception du programme et comment ces valeurs ont influencé la conception du programme.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u="sng" dirty="0">
                <a:effectLst/>
                <a:latin typeface="Calibri" panose="020F0502020204030204" pitchFamily="34" charset="0"/>
                <a:ea typeface="Calibri" panose="020F0502020204030204" pitchFamily="34" charset="0"/>
                <a:cs typeface="Arial" panose="020B0604020202020204" pitchFamily="34" charset="0"/>
              </a:rPr>
              <a:t>Étape 2 : </a:t>
            </a:r>
            <a:r>
              <a:rPr lang="fr-FR" sz="1800" dirty="0">
                <a:effectLst/>
                <a:latin typeface="Calibri" panose="020F0502020204030204" pitchFamily="34" charset="0"/>
                <a:ea typeface="Calibri" panose="020F0502020204030204" pitchFamily="34" charset="0"/>
                <a:cs typeface="Arial" panose="020B0604020202020204" pitchFamily="34" charset="0"/>
              </a:rPr>
              <a:t>Discussion : Passez en revue les questions dans votre petit groupe et animez une discussion en demandant aux participants de partager leurs réponses aux questions ci-dessus. (environ 10 minutes)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u="sng" dirty="0">
                <a:effectLst/>
                <a:latin typeface="Calibri" panose="020F0502020204030204" pitchFamily="34" charset="0"/>
                <a:ea typeface="Calibri" panose="020F0502020204030204" pitchFamily="34" charset="0"/>
                <a:cs typeface="Arial" panose="020B0604020202020204" pitchFamily="34" charset="0"/>
              </a:rPr>
              <a:t>Étape 3 </a:t>
            </a:r>
            <a:r>
              <a:rPr lang="fr-FR" sz="1800" dirty="0">
                <a:effectLst/>
                <a:latin typeface="Calibri" panose="020F0502020204030204" pitchFamily="34" charset="0"/>
                <a:ea typeface="Calibri" panose="020F0502020204030204" pitchFamily="34" charset="0"/>
                <a:cs typeface="Arial" panose="020B0604020202020204" pitchFamily="34" charset="0"/>
              </a:rPr>
              <a:t>: Passez maintenant à la discussion pour savoir si les participants pensent que les valeurs ont fait une différence dans les décisions prises lors de la conception du programme. Pourquoi ou pourquoi pas ? Pensent-ils que Bell Bajao ! aurait pris les mêmes décisions sans les valeurs éthiques ?</a:t>
            </a:r>
            <a:endParaRPr lang="en-US" dirty="0"/>
          </a:p>
        </p:txBody>
      </p:sp>
    </p:spTree>
    <p:extLst>
      <p:ext uri="{BB962C8B-B14F-4D97-AF65-F5344CB8AC3E}">
        <p14:creationId xmlns:p14="http://schemas.microsoft.com/office/powerpoint/2010/main" val="36399752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Étape 4 : Demandez à un volontaire de partager les pensées et réflexions de haut niveau de la discussion en petits groupes.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24463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Alors pourquoi discuter de l'éthique en pensant aux interventions de changement de normes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interventions de changement de normes sont complexes et s'attaquent aux différences de pouvoir entre les organisations, les communautés et les groupes. La conception et la mise en œuvre des interventions de changement de normes font intervenir de nombreux participants différents, des organisations extérieures et intérieures, des membres de la communauté et d'autres personnes.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gens se demandent souvent s'il est éthique ou acceptable pour les organisations, en particulier les organisations extérieures ou occidentales, de s'engager dans les normes, de réfléchir à l'évolution des normes ou de concevoir des stratégies pour y parvenir.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Il s'agit d'un espace stimulant qui aborde la justice, les droits, la culture, la communauté et la collaboration.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interventions de changement de normes s'engagent directement avec différents types de pouvoir, y compris des organisations extérieures, des organisations intérieures et des participants de différents types, et il existe un risque que les voix locales ne soient pas entendues ou dominées.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Il est également important de se rappeler que même si nous n'en avons pas l'intention, nous pouvons affecter les normes et les relations dans les communautés. Cela est inhérent à l'interaction. Ce que font les interventions de changement de normes, c'est le rendre intentionnel et stratégique pour améliorer les résultats.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Nous devons encore réfléchir à la question de savoir qui peut identifier les normes et les comportements à changer, comment les changer, quelles nouvelles valeurs ou quels nouveaux comportements promouvoir, quel risque de préjudice nous sommes prêts à accepter, etc. Aucun de ces sujets n'est facile, mais ils constituent la base de notre travail. Être explicite nous permet de nous assurer qu'au sein de l'organisation, dans les collaborations et dans notre travail avec les communautés, nous sommes responsables de nos valeurs et de notre éthique, en plus du projet lui-même.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792788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7"/>
        <p:cNvGrpSpPr/>
        <p:nvPr/>
      </p:nvGrpSpPr>
      <p:grpSpPr>
        <a:xfrm>
          <a:off x="0" y="0"/>
          <a:ext cx="0" cy="0"/>
          <a:chOff x="0" y="0"/>
          <a:chExt cx="0" cy="0"/>
        </a:xfrm>
      </p:grpSpPr>
      <p:sp>
        <p:nvSpPr>
          <p:cNvPr id="5038" name="Google Shape;5038;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39" name="Google Shape;5039;p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Cette citation est tirée d'un essai intitulé « Comment et pourquoi l'histoire importe-t-elle pour la politique de développement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 cours de l'histoire dans une société en développement est trop souvent considéré comme "le problème", comme l'incarnation de l'inertie, des méthodes traditionnelles, comme quelque chose qu'il faut changer ou transformer... Des politiques plus intelligentes et réalistes </a:t>
            </a:r>
            <a:r>
              <a:rPr lang="fr-FR" sz="1800" b="1" dirty="0">
                <a:effectLst/>
                <a:latin typeface="Calibri" panose="020F0502020204030204" pitchFamily="34" charset="0"/>
                <a:ea typeface="Calibri" panose="020F0502020204030204" pitchFamily="34" charset="0"/>
                <a:cs typeface="Arial" panose="020B0604020202020204" pitchFamily="34" charset="0"/>
              </a:rPr>
              <a:t>partiraient du principe que la société réceptrice et son élan historique sont beaucoup plus puissants et importants </a:t>
            </a:r>
            <a:r>
              <a:rPr lang="fr-FR" sz="1800" dirty="0">
                <a:effectLst/>
                <a:latin typeface="Calibri" panose="020F0502020204030204" pitchFamily="34" charset="0"/>
                <a:ea typeface="Calibri" panose="020F0502020204030204" pitchFamily="34" charset="0"/>
                <a:cs typeface="Arial" panose="020B0604020202020204" pitchFamily="34" charset="0"/>
              </a:rPr>
              <a:t>que les politiques appliquées, et que ces dernières [politiques] n'ont vraiment une chance de réussir que si elles peuvent </a:t>
            </a:r>
            <a:r>
              <a:rPr lang="fr-FR" sz="1800" b="1" dirty="0">
                <a:effectLst/>
                <a:latin typeface="Calibri" panose="020F0502020204030204" pitchFamily="34" charset="0"/>
                <a:ea typeface="Calibri" panose="020F0502020204030204" pitchFamily="34" charset="0"/>
                <a:cs typeface="Arial" panose="020B0604020202020204" pitchFamily="34" charset="0"/>
              </a:rPr>
              <a:t>travailler avec le flux et l'élan de l'histoire de la société pour encourager les types d'adaptations sélectives souhaités."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 Qu’en pensez-vous ?</a:t>
            </a:r>
            <a:endParaRPr dirty="0"/>
          </a:p>
        </p:txBody>
      </p:sp>
    </p:spTree>
    <p:extLst>
      <p:ext uri="{BB962C8B-B14F-4D97-AF65-F5344CB8AC3E}">
        <p14:creationId xmlns:p14="http://schemas.microsoft.com/office/powerpoint/2010/main" val="40065399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normes et l'égalité sociales et de genre reflètent des attitudes et des comportements ancrés dans des systèmes de croyances qui ont une longue histoire et des racines profondes. Par conséquent, les gens peuvent s'identifier à eux et les considérer comme une partie fondamentale de leurs relations et de leur communauté. Par conséquent, il est souvent difficile de faire évoluer rapidement les comportements vers l'équité entre les genres. Ce fait crée une certaine complexité dans le travail de lutte contre les inégalités et de changement des normes, ce qui nécessite une collaboration et un partenariat étroit avec les communautés pour définir l'objectif et les stratégies de changement des normes.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normes et les comportements peuvent survivre à leurs fonctions et perdurer même lorsqu'ils ne reflètent plus les valeurs et les désirs de la communauté. Cela peut se produire parce que les normes ne sont pas toujours identifiées, exprimées ou visibles. Les gens peuvent les utiliser et les considérer comme acquises, sans jamais remettre en question leur existence. Dans ce cas, les gens peuvent vouloir changer les normes ou le comportement eux-mêmes une fois qu'on leur donne l'occasion de réfléchir et de discuter ensemble.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adeptes précoces modifient leurs comportements plus tôt que le reste de la communauté. Lorsqu'ils le font, ils évoluent dans un environnement social et structurel qui n'est pas en phase avec ces changements. Cela peut mettre les adeptes précoces en danger, nécessitant un soutien de l'organisation et de la communauté.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Arial" panose="020B0604020202020204" pitchFamily="34" charset="0"/>
              </a:rPr>
              <a:t>Le changement de normes peut être passionnant pour les communautés si elles mènent activement les réflexions et les discussions sur l'avenir qu'elles souhaitent pour elles-mêmes et leurs communautés. Le changement de normes peut également être un processus vulnérable, exigeant que les gens s'engagent dans les inégalités et les préjudices. Il y a un risque de fracturer les relations sociales. Le changement de normes peut également être une source de guérison et d'espoir. Il peut également être risqué, car il peut entraîner un retour de bâton, une résistance ou des efforts visant à arrêter le changement ou à appliquer ou créer des sanctions.</a:t>
            </a:r>
            <a:endParaRPr lang="en-US" dirty="0"/>
          </a:p>
        </p:txBody>
      </p:sp>
    </p:spTree>
    <p:extLst>
      <p:ext uri="{BB962C8B-B14F-4D97-AF65-F5344CB8AC3E}">
        <p14:creationId xmlns:p14="http://schemas.microsoft.com/office/powerpoint/2010/main" val="38717892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0"/>
        <p:cNvGrpSpPr/>
        <p:nvPr/>
      </p:nvGrpSpPr>
      <p:grpSpPr>
        <a:xfrm>
          <a:off x="0" y="0"/>
          <a:ext cx="0" cy="0"/>
          <a:chOff x="0" y="0"/>
          <a:chExt cx="0" cy="0"/>
        </a:xfrm>
      </p:grpSpPr>
      <p:sp>
        <p:nvSpPr>
          <p:cNvPr id="5051" name="Google Shape;5051;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52" name="Google Shape;5052;p7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 changement de normes repose sur les « facteurs cruciaux que sont ... la persévérance et la bravoure des individus, le soutien de la famille immédiate et de la communauté ... et les modèles et le leadership de ceux qui ont le pouvoir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Cette citation provient de la plateforme ALiGN, qui a publié un article sur l'histoire et le changement en ce qui concerne les normes de genre. Elle est reprise ici parce qu'elle décrit bien ce qu'il faut pour que les normes changent et pour que des individus et des groupes d'individus soient à l'origine du changement, notamment en tant qu'adeptes précoces et autres personnes poussant à un changement qui n'est peut-être pas encore largement accepté.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RÉFÉRENCE : </a:t>
            </a:r>
            <a:r>
              <a:rPr lang="fr-FR" sz="1800" dirty="0">
                <a:effectLst/>
                <a:latin typeface="Calibri" panose="020F0502020204030204" pitchFamily="34" charset="0"/>
                <a:ea typeface="Calibri" panose="020F0502020204030204" pitchFamily="34" charset="0"/>
                <a:cs typeface="Arial" panose="020B0604020202020204" pitchFamily="34" charset="0"/>
              </a:rPr>
              <a:t>ALiGN, « Histoire et changement</a:t>
            </a:r>
            <a:r>
              <a:rPr lang="fr-FR" sz="1800" dirty="0">
                <a:effectLst/>
                <a:latin typeface="Calibri" panose="020F0502020204030204" pitchFamily="34" charset="0"/>
                <a:ea typeface="Calibri" panose="020F0502020204030204" pitchFamily="34" charset="0"/>
                <a:cs typeface="Arial" panose="020B0604020202020204" pitchFamily="34" charset="0"/>
                <a:hlinkClick r:id="rId3"/>
              </a:rPr>
              <a:t> » </a:t>
            </a:r>
            <a:r>
              <a:rPr lang="fr-FR" sz="1800" u="sng" dirty="0">
                <a:solidFill>
                  <a:srgbClr val="2B6FB6"/>
                </a:solidFill>
                <a:effectLst/>
                <a:latin typeface="Calibri" panose="020F0502020204030204" pitchFamily="34" charset="0"/>
                <a:ea typeface="Calibri" panose="020F0502020204030204" pitchFamily="34" charset="0"/>
                <a:cs typeface="Arial" panose="020B0604020202020204" pitchFamily="34" charset="0"/>
                <a:hlinkClick r:id="rId3"/>
              </a:rPr>
              <a:t> https://www.alignplatform.org/historyandchange#continue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dirty="0"/>
          </a:p>
        </p:txBody>
      </p:sp>
    </p:spTree>
    <p:extLst>
      <p:ext uri="{BB962C8B-B14F-4D97-AF65-F5344CB8AC3E}">
        <p14:creationId xmlns:p14="http://schemas.microsoft.com/office/powerpoint/2010/main" val="4292849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dirty="0">
                <a:effectLst/>
                <a:latin typeface="Calibri" panose="020F0502020204030204" pitchFamily="34" charset="0"/>
                <a:ea typeface="Calibri" panose="020F0502020204030204" pitchFamily="34" charset="0"/>
                <a:cs typeface="Arial" panose="020B0604020202020204" pitchFamily="34" charset="0"/>
              </a:rPr>
              <a:t>: Cette section reprend les concepts clés et les enseignements de la recherche formative pour se concentrer sur la conception de programmes de normes. La section couvrira les points suivants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­Approches et questions à prendre en compte dans la conception d'interventions visant à modifier les normes par le biais d'études de cas, de travaux de groupe et de partage d'expériences.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stratégies que les interventions de changement des normes communautaires ont utilisées pour faire évoluer les normes dans le domaine de la santé et entre les secteurs.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­L'importance des fondements éthiques pour la conception et la mise en œuvre de programmes normalisés.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8479826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30691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Ces différents domaines ont besoin de ressources et d'un ensemble de politiques, d'interventions et de soutien pour fonctionner efficacement. Par exemple, les normes de genre ne peuvent évoluer dans un domaine (par exemple, l'éducation) que si les opportunités économiques sont présentes et si la voix et le leadership politiques soutiennent les aspirations éducatives pour un travail décent et l'égalité des genres. Les écoles seules ne peuvent pas surmonter ces obstacles. Nous avons paraphrasé ce passage d'un article de la plateforme ALiGN sur « histoire et changement » des normes sociales (https://www.alignplatform.org/historyandchange#continue).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processus de conception menés par les données et la co-conception aideront à identifier les stratégies.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Faites attention aux pièges courants qui peuvent induire en erreur la conception du programme.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Ancrez votre travail dans les valeurs et l'éthique. N'oubliez pas que les valeurs et l'éthique peuvent être différentes selon les contextes, et que les praticiens doivent en être conscients.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Prévoyez, surveillez et répondez aux réactions négatives.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Prévoyez une certaine flexibilité pour permettre des changements positifs au fur et à mesure de leur apparition : le suivi et l'évaluation itératifs ainsi que la gestion adaptative sont importants.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041124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89789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à inclure dans les formations axées sur la prise de décisions éthiques en matière de programmation.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RÉFÉRENCES </a:t>
            </a:r>
            <a:r>
              <a:rPr lang="fr-FR" sz="1800" dirty="0">
                <a:effectLst/>
                <a:latin typeface="Calibri" panose="020F0502020204030204" pitchFamily="34" charset="0"/>
                <a:ea typeface="Calibri" panose="020F0502020204030204" pitchFamily="34" charset="0"/>
                <a:cs typeface="Arial" panose="020B0604020202020204" pitchFamily="34" charset="0"/>
              </a:rPr>
              <a:t>: Comité consultatif national d'éthique de la Nouvelle-Zélande, </a:t>
            </a:r>
            <a:r>
              <a:rPr lang="fr-FR" sz="1800" i="1" dirty="0">
                <a:effectLst/>
                <a:latin typeface="Calibri" panose="020F0502020204030204" pitchFamily="34" charset="0"/>
                <a:ea typeface="Calibri" panose="020F0502020204030204" pitchFamily="34" charset="0"/>
                <a:cs typeface="Arial" panose="020B0604020202020204" pitchFamily="34" charset="0"/>
              </a:rPr>
              <a:t>Getting Through Together : Ethical Values for a Pandemic </a:t>
            </a:r>
            <a:r>
              <a:rPr lang="fr-FR" sz="1800" dirty="0">
                <a:effectLst/>
                <a:latin typeface="Calibri" panose="020F0502020204030204" pitchFamily="34" charset="0"/>
                <a:ea typeface="Calibri" panose="020F0502020204030204" pitchFamily="34" charset="0"/>
                <a:cs typeface="Arial" panose="020B0604020202020204" pitchFamily="34" charset="0"/>
              </a:rPr>
              <a:t>(Wellington, Nouvelle-Zélande : Ministère de la Santé, 2007), https://neac.health.govt.nz/system/files/documents/publications/getting-through-together-jul07.pdf.</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543386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à inclure dans les formations axées sur la prise de décisions éthiques en matière de programmation.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b="1" dirty="0">
                <a:effectLst/>
                <a:latin typeface="Calibri" panose="020F0502020204030204" pitchFamily="34" charset="0"/>
                <a:ea typeface="Calibri" panose="020F0502020204030204" pitchFamily="34" charset="0"/>
                <a:cs typeface="Arial" panose="020B0604020202020204" pitchFamily="34" charset="0"/>
              </a:rPr>
              <a:t>RÉFÉRENCES </a:t>
            </a:r>
            <a:r>
              <a:rPr lang="fr-FR" sz="1800" dirty="0">
                <a:effectLst/>
                <a:latin typeface="Calibri" panose="020F0502020204030204" pitchFamily="34" charset="0"/>
                <a:ea typeface="Calibri" panose="020F0502020204030204" pitchFamily="34" charset="0"/>
                <a:cs typeface="Arial" panose="020B0604020202020204" pitchFamily="34" charset="0"/>
              </a:rPr>
              <a:t>: Comité consultatif national d'éthique de la Nouvelle-Zélande, </a:t>
            </a:r>
            <a:r>
              <a:rPr lang="fr-FR" sz="1800" i="1" dirty="0">
                <a:effectLst/>
                <a:latin typeface="Calibri" panose="020F0502020204030204" pitchFamily="34" charset="0"/>
                <a:ea typeface="Calibri" panose="020F0502020204030204" pitchFamily="34" charset="0"/>
                <a:cs typeface="Arial" panose="020B0604020202020204" pitchFamily="34" charset="0"/>
              </a:rPr>
              <a:t>Getting Through Together : Ethical Values for a Pandemic </a:t>
            </a:r>
            <a:r>
              <a:rPr lang="fr-FR" sz="1800" dirty="0">
                <a:effectLst/>
                <a:latin typeface="Calibri" panose="020F0502020204030204" pitchFamily="34" charset="0"/>
                <a:ea typeface="Calibri" panose="020F0502020204030204" pitchFamily="34" charset="0"/>
                <a:cs typeface="Arial" panose="020B0604020202020204" pitchFamily="34" charset="0"/>
              </a:rPr>
              <a:t>(Wellington, Nouvelle-Zélande : Ministère de la Santé, 2007), https://neac.health.govt.nz/system/files/documents/publications/getting-through-together-jul07.pdf.</a:t>
            </a:r>
            <a:endParaRPr lang="en-US" i="0" dirty="0"/>
          </a:p>
        </p:txBody>
      </p:sp>
    </p:spTree>
    <p:extLst>
      <p:ext uri="{BB962C8B-B14F-4D97-AF65-F5344CB8AC3E}">
        <p14:creationId xmlns:p14="http://schemas.microsoft.com/office/powerpoint/2010/main" val="3727151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7320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dirty="0">
                <a:effectLst/>
                <a:latin typeface="Calibri" panose="020F0502020204030204" pitchFamily="34" charset="0"/>
                <a:ea typeface="Calibri" panose="020F0502020204030204" pitchFamily="34" charset="0"/>
                <a:cs typeface="Arial" panose="020B0604020202020204" pitchFamily="34" charset="0"/>
              </a:rPr>
              <a:t>Lisez la diapositive.</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7669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latin typeface="+mj-lt"/>
              </a:defRPr>
            </a:lvl1pPr>
          </a:lstStyle>
          <a:p>
            <a:r>
              <a:rPr dirty="0"/>
              <a:t>Title Text</a:t>
            </a:r>
            <a:r>
              <a:rPr lang="en-US" dirty="0"/>
              <a:t> Title Text Title Text Title Text Title Text Title Text Title Text</a:t>
            </a:r>
            <a:endParaRPr dirty="0"/>
          </a:p>
        </p:txBody>
      </p:sp>
      <p:sp>
        <p:nvSpPr>
          <p:cNvPr id="5" name="Shape 137">
            <a:extLst>
              <a:ext uri="{FF2B5EF4-FFF2-40B4-BE49-F238E27FC236}">
                <a16:creationId xmlns:a16="http://schemas.microsoft.com/office/drawing/2014/main" id="{EE8BABF7-7F4D-49AD-8676-509A2B7E95D6}"/>
              </a:ext>
            </a:extLst>
          </p:cNvPr>
          <p:cNvSpPr/>
          <p:nvPr userDrawn="1"/>
        </p:nvSpPr>
        <p:spPr>
          <a:xfrm>
            <a:off x="16352467" y="7048732"/>
            <a:ext cx="5561686" cy="790986"/>
          </a:xfrm>
          <a:prstGeom prst="roundRect">
            <a:avLst>
              <a:gd name="adj" fmla="val 50000"/>
            </a:avLst>
          </a:prstGeom>
          <a:solidFill>
            <a:srgbClr val="B52AB3"/>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881D88"/>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0" name="Shape 137">
            <a:extLst>
              <a:ext uri="{FF2B5EF4-FFF2-40B4-BE49-F238E27FC236}">
                <a16:creationId xmlns:a16="http://schemas.microsoft.com/office/drawing/2014/main" id="{6DB8A5D2-001A-48B2-9984-B2B54B4E1A3D}"/>
              </a:ext>
            </a:extLst>
          </p:cNvPr>
          <p:cNvSpPr/>
          <p:nvPr/>
        </p:nvSpPr>
        <p:spPr>
          <a:xfrm>
            <a:off x="2857250" y="7048732"/>
            <a:ext cx="4634486" cy="790601"/>
          </a:xfrm>
          <a:prstGeom prst="roundRect">
            <a:avLst>
              <a:gd name="adj" fmla="val 50000"/>
            </a:avLst>
          </a:prstGeom>
          <a:solidFill>
            <a:srgbClr val="881D88"/>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A224A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4" name="Shape 146">
            <a:extLst>
              <a:ext uri="{FF2B5EF4-FFF2-40B4-BE49-F238E27FC236}">
                <a16:creationId xmlns:a16="http://schemas.microsoft.com/office/drawing/2014/main" id="{DF5D0450-FCB6-4472-900A-76E1FFC5E684}"/>
              </a:ext>
            </a:extLst>
          </p:cNvPr>
          <p:cNvSpPr/>
          <p:nvPr/>
        </p:nvSpPr>
        <p:spPr>
          <a:xfrm>
            <a:off x="9985361" y="7048732"/>
            <a:ext cx="4264202" cy="790601"/>
          </a:xfrm>
          <a:prstGeom prst="roundRect">
            <a:avLst>
              <a:gd name="adj" fmla="val 50000"/>
            </a:avLst>
          </a:prstGeom>
          <a:solidFill>
            <a:srgbClr val="A224A1">
              <a:alpha val="86667"/>
            </a:srgbClr>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userDrawn="1"/>
        </p:nvSpPr>
        <p:spPr>
          <a:xfrm>
            <a:off x="16040106" y="4121770"/>
            <a:ext cx="6186408" cy="8552094"/>
          </a:xfrm>
          <a:prstGeom prst="rect">
            <a:avLst/>
          </a:prstGeom>
          <a:noFill/>
          <a:ln w="50800" cap="flat">
            <a:solidFill>
              <a:srgbClr val="B52AB3"/>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881D8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A224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B52AB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userDrawn="1">
            <p:ph type="pic" sz="quarter" idx="10"/>
          </p:nvPr>
        </p:nvSpPr>
        <p:spPr>
          <a:xfrm>
            <a:off x="4250888" y="4665385"/>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userDrawn="1">
            <p:ph type="pic" sz="quarter" idx="11"/>
          </p:nvPr>
        </p:nvSpPr>
        <p:spPr>
          <a:xfrm>
            <a:off x="11097638" y="4806341"/>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userDrawn="1">
            <p:ph type="pic" sz="quarter" idx="12"/>
          </p:nvPr>
        </p:nvSpPr>
        <p:spPr>
          <a:xfrm>
            <a:off x="18109224" y="4889207"/>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userDrawn="1">
            <p:ph type="body" sz="quarter" idx="13"/>
          </p:nvPr>
        </p:nvSpPr>
        <p:spPr>
          <a:xfrm>
            <a:off x="2557221" y="8171223"/>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userDrawn="1">
            <p:ph type="body" sz="quarter" idx="14"/>
          </p:nvPr>
        </p:nvSpPr>
        <p:spPr>
          <a:xfrm>
            <a:off x="9456551" y="8206131"/>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userDrawn="1">
            <p:ph type="body" sz="quarter" idx="15"/>
          </p:nvPr>
        </p:nvSpPr>
        <p:spPr>
          <a:xfrm>
            <a:off x="16352467" y="8195675"/>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37">
            <a:extLst>
              <a:ext uri="{FF2B5EF4-FFF2-40B4-BE49-F238E27FC236}">
                <a16:creationId xmlns:a16="http://schemas.microsoft.com/office/drawing/2014/main" id="{DE3023A2-A617-44B6-B920-D82F2790B9A8}"/>
              </a:ext>
            </a:extLst>
          </p:cNvPr>
          <p:cNvSpPr>
            <a:spLocks noGrp="1"/>
          </p:cNvSpPr>
          <p:nvPr userDrawn="1">
            <p:ph type="body" sz="quarter" idx="16" hasCustomPrompt="1"/>
          </p:nvPr>
        </p:nvSpPr>
        <p:spPr>
          <a:xfrm>
            <a:off x="235112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39" name="Text Placeholder 37">
            <a:extLst>
              <a:ext uri="{FF2B5EF4-FFF2-40B4-BE49-F238E27FC236}">
                <a16:creationId xmlns:a16="http://schemas.microsoft.com/office/drawing/2014/main" id="{EC035091-BBCC-4434-A8FF-47E30D75516B}"/>
              </a:ext>
            </a:extLst>
          </p:cNvPr>
          <p:cNvSpPr>
            <a:spLocks noGrp="1"/>
          </p:cNvSpPr>
          <p:nvPr userDrawn="1">
            <p:ph type="body" sz="quarter" idx="17" hasCustomPrompt="1"/>
          </p:nvPr>
        </p:nvSpPr>
        <p:spPr>
          <a:xfrm>
            <a:off x="9217893"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40" name="Text Placeholder 37">
            <a:extLst>
              <a:ext uri="{FF2B5EF4-FFF2-40B4-BE49-F238E27FC236}">
                <a16:creationId xmlns:a16="http://schemas.microsoft.com/office/drawing/2014/main" id="{BD1CA44D-4632-458A-99A3-839559DEB605}"/>
              </a:ext>
            </a:extLst>
          </p:cNvPr>
          <p:cNvSpPr>
            <a:spLocks noGrp="1"/>
          </p:cNvSpPr>
          <p:nvPr userDrawn="1">
            <p:ph type="body" sz="quarter" idx="18" hasCustomPrompt="1"/>
          </p:nvPr>
        </p:nvSpPr>
        <p:spPr>
          <a:xfrm>
            <a:off x="1605267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74313904"/>
      </p:ext>
    </p:extLst>
  </p:cSld>
  <p:clrMapOvr>
    <a:masterClrMapping/>
  </p:clrMapOvr>
  <p:transition spd="med"/>
  <p:extLst>
    <p:ext uri="{DCECCB84-F9BA-43D5-87BE-67443E8EF086}">
      <p15:sldGuideLst xmlns:p15="http://schemas.microsoft.com/office/powerpoint/2012/main">
        <p15:guide id="1" orient="horz" pos="2928">
          <p15:clr>
            <a:srgbClr val="FBAE40"/>
          </p15:clr>
        </p15:guide>
        <p15:guide id="2" pos="76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with Triangle">
    <p:bg>
      <p:bgPr>
        <a:solidFill>
          <a:srgbClr val="F4F5F7"/>
        </a:solidFill>
        <a:effectLst/>
      </p:bgPr>
    </p:bg>
    <p:spTree>
      <p:nvGrpSpPr>
        <p:cNvPr id="1" name=""/>
        <p:cNvGrpSpPr/>
        <p:nvPr/>
      </p:nvGrpSpPr>
      <p:grpSpPr>
        <a:xfrm>
          <a:off x="0" y="0"/>
          <a:ext cx="0" cy="0"/>
          <a:chOff x="0" y="0"/>
          <a:chExt cx="0" cy="0"/>
        </a:xfrm>
      </p:grpSpPr>
      <p:sp>
        <p:nvSpPr>
          <p:cNvPr id="8" name="Google Shape;180;p107">
            <a:extLst>
              <a:ext uri="{FF2B5EF4-FFF2-40B4-BE49-F238E27FC236}">
                <a16:creationId xmlns:a16="http://schemas.microsoft.com/office/drawing/2014/main" id="{428A94BD-1501-4F4D-B1FC-7F74692737D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3" name="Shape 196">
            <a:extLst>
              <a:ext uri="{FF2B5EF4-FFF2-40B4-BE49-F238E27FC236}">
                <a16:creationId xmlns:a16="http://schemas.microsoft.com/office/drawing/2014/main" id="{6970C658-A92B-CA4E-A570-9510BD768D8C}"/>
              </a:ext>
            </a:extLst>
          </p:cNvPr>
          <p:cNvSpPr/>
          <p:nvPr userDrawn="1"/>
        </p:nvSpPr>
        <p:spPr>
          <a:xfrm>
            <a:off x="2860047" y="3758275"/>
            <a:ext cx="2827057" cy="2827057"/>
          </a:xfrm>
          <a:prstGeom prst="ellipse">
            <a:avLst/>
          </a:prstGeom>
          <a:solidFill>
            <a:srgbClr val="B52AB3"/>
          </a:solidFill>
          <a:ln w="3175"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Gill Sans MT" panose="020B0502020104020203"/>
              <a:sym typeface="Helvetica Light"/>
            </a:endParaRPr>
          </a:p>
        </p:txBody>
      </p:sp>
      <p:sp>
        <p:nvSpPr>
          <p:cNvPr id="4" name="Shape 204">
            <a:extLst>
              <a:ext uri="{FF2B5EF4-FFF2-40B4-BE49-F238E27FC236}">
                <a16:creationId xmlns:a16="http://schemas.microsoft.com/office/drawing/2014/main" id="{7332672C-817D-D64D-B7EB-0A80F322B34E}"/>
              </a:ext>
            </a:extLst>
          </p:cNvPr>
          <p:cNvSpPr/>
          <p:nvPr userDrawn="1"/>
        </p:nvSpPr>
        <p:spPr>
          <a:xfrm>
            <a:off x="18696897" y="3682075"/>
            <a:ext cx="2827056" cy="2827056"/>
          </a:xfrm>
          <a:prstGeom prst="ellipse">
            <a:avLst/>
          </a:prstGeom>
          <a:solidFill>
            <a:srgbClr val="B52AB3"/>
          </a:solidFill>
          <a:ln w="3175">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5" name="Shape 211">
            <a:extLst>
              <a:ext uri="{FF2B5EF4-FFF2-40B4-BE49-F238E27FC236}">
                <a16:creationId xmlns:a16="http://schemas.microsoft.com/office/drawing/2014/main" id="{5E88FDBE-D17A-9944-9D93-9655CD95D5AD}"/>
              </a:ext>
            </a:extLst>
          </p:cNvPr>
          <p:cNvSpPr/>
          <p:nvPr userDrawn="1"/>
        </p:nvSpPr>
        <p:spPr>
          <a:xfrm>
            <a:off x="8138997" y="3656675"/>
            <a:ext cx="2827056" cy="2827056"/>
          </a:xfrm>
          <a:prstGeom prst="ellipse">
            <a:avLst/>
          </a:prstGeom>
          <a:solidFill>
            <a:srgbClr val="B52AB3"/>
          </a:solidFill>
          <a:ln w="3175">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6" name="Shape 218">
            <a:extLst>
              <a:ext uri="{FF2B5EF4-FFF2-40B4-BE49-F238E27FC236}">
                <a16:creationId xmlns:a16="http://schemas.microsoft.com/office/drawing/2014/main" id="{D7781F29-DC28-B348-BC66-E01F0FAE5FD8}"/>
              </a:ext>
            </a:extLst>
          </p:cNvPr>
          <p:cNvSpPr/>
          <p:nvPr userDrawn="1"/>
        </p:nvSpPr>
        <p:spPr>
          <a:xfrm>
            <a:off x="13417946" y="3682075"/>
            <a:ext cx="2827057" cy="2827056"/>
          </a:xfrm>
          <a:prstGeom prst="ellipse">
            <a:avLst/>
          </a:prstGeom>
          <a:solidFill>
            <a:srgbClr val="B52AB3"/>
          </a:solidFill>
          <a:ln w="3175">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 name="Picture Placeholder 23">
            <a:extLst>
              <a:ext uri="{FF2B5EF4-FFF2-40B4-BE49-F238E27FC236}">
                <a16:creationId xmlns:a16="http://schemas.microsoft.com/office/drawing/2014/main" id="{5B46DCAF-570D-F144-A604-67F232D8355C}"/>
              </a:ext>
            </a:extLst>
          </p:cNvPr>
          <p:cNvSpPr>
            <a:spLocks noGrp="1"/>
          </p:cNvSpPr>
          <p:nvPr>
            <p:ph type="pic" sz="quarter" idx="10"/>
          </p:nvPr>
        </p:nvSpPr>
        <p:spPr>
          <a:xfrm>
            <a:off x="2860675" y="3682075"/>
            <a:ext cx="2825750" cy="2827337"/>
          </a:xfrm>
          <a:prstGeom prst="rect">
            <a:avLst/>
          </a:prstGeom>
        </p:spPr>
        <p:txBody>
          <a:bodyPr/>
          <a:lstStyle/>
          <a:p>
            <a:endParaRPr lang="en-US" dirty="0"/>
          </a:p>
        </p:txBody>
      </p:sp>
      <p:sp>
        <p:nvSpPr>
          <p:cNvPr id="9" name="Picture Placeholder 23">
            <a:extLst>
              <a:ext uri="{FF2B5EF4-FFF2-40B4-BE49-F238E27FC236}">
                <a16:creationId xmlns:a16="http://schemas.microsoft.com/office/drawing/2014/main" id="{1DDD8839-3C36-C940-967B-E831D12BF9FB}"/>
              </a:ext>
            </a:extLst>
          </p:cNvPr>
          <p:cNvSpPr>
            <a:spLocks noGrp="1"/>
          </p:cNvSpPr>
          <p:nvPr>
            <p:ph type="pic" sz="quarter" idx="11"/>
          </p:nvPr>
        </p:nvSpPr>
        <p:spPr>
          <a:xfrm>
            <a:off x="8140303" y="3682075"/>
            <a:ext cx="2825750" cy="2827337"/>
          </a:xfrm>
          <a:prstGeom prst="rect">
            <a:avLst/>
          </a:prstGeom>
        </p:spPr>
        <p:txBody>
          <a:bodyPr/>
          <a:lstStyle/>
          <a:p>
            <a:endParaRPr lang="en-US" dirty="0"/>
          </a:p>
        </p:txBody>
      </p:sp>
      <p:sp>
        <p:nvSpPr>
          <p:cNvPr id="10" name="Picture Placeholder 23">
            <a:extLst>
              <a:ext uri="{FF2B5EF4-FFF2-40B4-BE49-F238E27FC236}">
                <a16:creationId xmlns:a16="http://schemas.microsoft.com/office/drawing/2014/main" id="{B42D1641-23CD-0246-97CA-A5454B3235F8}"/>
              </a:ext>
            </a:extLst>
          </p:cNvPr>
          <p:cNvSpPr>
            <a:spLocks noGrp="1"/>
          </p:cNvSpPr>
          <p:nvPr>
            <p:ph type="pic" sz="quarter" idx="12"/>
          </p:nvPr>
        </p:nvSpPr>
        <p:spPr>
          <a:xfrm>
            <a:off x="13419253" y="3682075"/>
            <a:ext cx="2825750" cy="2827337"/>
          </a:xfrm>
          <a:prstGeom prst="rect">
            <a:avLst/>
          </a:prstGeom>
        </p:spPr>
        <p:txBody>
          <a:bodyPr/>
          <a:lstStyle/>
          <a:p>
            <a:endParaRPr lang="en-US" dirty="0"/>
          </a:p>
        </p:txBody>
      </p:sp>
      <p:sp>
        <p:nvSpPr>
          <p:cNvPr id="11" name="Picture Placeholder 23">
            <a:extLst>
              <a:ext uri="{FF2B5EF4-FFF2-40B4-BE49-F238E27FC236}">
                <a16:creationId xmlns:a16="http://schemas.microsoft.com/office/drawing/2014/main" id="{FB6A86E1-D624-0242-84E5-85FE1C00975A}"/>
              </a:ext>
            </a:extLst>
          </p:cNvPr>
          <p:cNvSpPr>
            <a:spLocks noGrp="1"/>
          </p:cNvSpPr>
          <p:nvPr>
            <p:ph type="pic" sz="quarter" idx="13"/>
          </p:nvPr>
        </p:nvSpPr>
        <p:spPr>
          <a:xfrm>
            <a:off x="18696896" y="3682075"/>
            <a:ext cx="2825750" cy="2827337"/>
          </a:xfrm>
          <a:prstGeom prst="rect">
            <a:avLst/>
          </a:prstGeom>
        </p:spPr>
        <p:txBody>
          <a:bodyPr/>
          <a:lstStyle/>
          <a:p>
            <a:endParaRPr lang="en-US" dirty="0"/>
          </a:p>
        </p:txBody>
      </p:sp>
      <p:sp>
        <p:nvSpPr>
          <p:cNvPr id="12" name="Text Placeholder 28">
            <a:extLst>
              <a:ext uri="{FF2B5EF4-FFF2-40B4-BE49-F238E27FC236}">
                <a16:creationId xmlns:a16="http://schemas.microsoft.com/office/drawing/2014/main" id="{547AC6BE-8D32-BF40-9975-CF5A374C63AE}"/>
              </a:ext>
            </a:extLst>
          </p:cNvPr>
          <p:cNvSpPr>
            <a:spLocks noGrp="1"/>
          </p:cNvSpPr>
          <p:nvPr>
            <p:ph type="body" sz="quarter" idx="14"/>
          </p:nvPr>
        </p:nvSpPr>
        <p:spPr>
          <a:xfrm>
            <a:off x="2155616" y="7989197"/>
            <a:ext cx="4235868" cy="4316458"/>
          </a:xfrm>
          <a:prstGeom prst="rect">
            <a:avLst/>
          </a:prstGeom>
        </p:spPr>
        <p:txBody>
          <a:bodyPr>
            <a:normAutofit/>
          </a:bodyPr>
          <a:lstStyle>
            <a:lvl1pPr indent="0" algn="ctr">
              <a:defRPr sz="4000">
                <a:latin typeface="+mn-lt"/>
              </a:defRPr>
            </a:lvl1pPr>
            <a:lvl2pPr indent="0" algn="ctr">
              <a:defRPr sz="4000">
                <a:latin typeface="+mn-lt"/>
              </a:defRPr>
            </a:lvl2pPr>
            <a:lvl3pPr indent="0" algn="ctr">
              <a:defRPr sz="4000">
                <a:latin typeface="+mn-lt"/>
              </a:defRPr>
            </a:lvl3pPr>
            <a:lvl4pPr indent="0" algn="ctr">
              <a:defRPr sz="4000">
                <a:latin typeface="+mn-lt"/>
              </a:defRPr>
            </a:lvl4pPr>
            <a:lvl5pPr indent="0" algn="ctr">
              <a:defRPr sz="4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8">
            <a:extLst>
              <a:ext uri="{FF2B5EF4-FFF2-40B4-BE49-F238E27FC236}">
                <a16:creationId xmlns:a16="http://schemas.microsoft.com/office/drawing/2014/main" id="{915800A5-8B7F-0346-BE6D-7F37BA1ACC36}"/>
              </a:ext>
            </a:extLst>
          </p:cNvPr>
          <p:cNvSpPr>
            <a:spLocks noGrp="1"/>
          </p:cNvSpPr>
          <p:nvPr>
            <p:ph type="body" sz="quarter" idx="15"/>
          </p:nvPr>
        </p:nvSpPr>
        <p:spPr>
          <a:xfrm>
            <a:off x="7434590" y="7989197"/>
            <a:ext cx="4235868" cy="4316458"/>
          </a:xfrm>
          <a:prstGeom prst="rect">
            <a:avLst/>
          </a:prstGeom>
        </p:spPr>
        <p:txBody>
          <a:bodyPr>
            <a:normAutofit/>
          </a:bodyPr>
          <a:lstStyle>
            <a:lvl1pPr indent="0" algn="ctr">
              <a:defRPr sz="4000">
                <a:latin typeface="+mn-lt"/>
              </a:defRPr>
            </a:lvl1pPr>
            <a:lvl2pPr indent="0" algn="ctr">
              <a:defRPr sz="4000">
                <a:latin typeface="+mn-lt"/>
              </a:defRPr>
            </a:lvl2pPr>
            <a:lvl3pPr indent="0" algn="ctr">
              <a:defRPr sz="4000">
                <a:latin typeface="+mn-lt"/>
              </a:defRPr>
            </a:lvl3pPr>
            <a:lvl4pPr indent="0" algn="ctr">
              <a:defRPr sz="4000">
                <a:latin typeface="+mn-lt"/>
              </a:defRPr>
            </a:lvl4pPr>
            <a:lvl5pPr indent="0" algn="ctr">
              <a:defRPr sz="4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8">
            <a:extLst>
              <a:ext uri="{FF2B5EF4-FFF2-40B4-BE49-F238E27FC236}">
                <a16:creationId xmlns:a16="http://schemas.microsoft.com/office/drawing/2014/main" id="{82AC2B69-6F47-AE47-B7EA-0A890D4F544A}"/>
              </a:ext>
            </a:extLst>
          </p:cNvPr>
          <p:cNvSpPr>
            <a:spLocks noGrp="1"/>
          </p:cNvSpPr>
          <p:nvPr>
            <p:ph type="body" sz="quarter" idx="16"/>
          </p:nvPr>
        </p:nvSpPr>
        <p:spPr>
          <a:xfrm>
            <a:off x="12713544" y="7989197"/>
            <a:ext cx="4235868" cy="4316458"/>
          </a:xfrm>
          <a:prstGeom prst="rect">
            <a:avLst/>
          </a:prstGeom>
        </p:spPr>
        <p:txBody>
          <a:bodyPr>
            <a:normAutofit/>
          </a:bodyPr>
          <a:lstStyle>
            <a:lvl1pPr indent="0" algn="ctr">
              <a:defRPr sz="4000">
                <a:latin typeface="+mn-lt"/>
              </a:defRPr>
            </a:lvl1pPr>
            <a:lvl2pPr indent="0" algn="ctr">
              <a:defRPr sz="4000">
                <a:latin typeface="+mn-lt"/>
              </a:defRPr>
            </a:lvl2pPr>
            <a:lvl3pPr indent="0" algn="ctr">
              <a:defRPr sz="4000">
                <a:latin typeface="+mn-lt"/>
              </a:defRPr>
            </a:lvl3pPr>
            <a:lvl4pPr indent="0" algn="ctr">
              <a:defRPr sz="4000">
                <a:latin typeface="+mn-lt"/>
              </a:defRPr>
            </a:lvl4pPr>
            <a:lvl5pPr indent="0" algn="ctr">
              <a:defRPr sz="4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8">
            <a:extLst>
              <a:ext uri="{FF2B5EF4-FFF2-40B4-BE49-F238E27FC236}">
                <a16:creationId xmlns:a16="http://schemas.microsoft.com/office/drawing/2014/main" id="{091DF577-3085-9E4B-A812-3BD1D99B2869}"/>
              </a:ext>
            </a:extLst>
          </p:cNvPr>
          <p:cNvSpPr>
            <a:spLocks noGrp="1"/>
          </p:cNvSpPr>
          <p:nvPr>
            <p:ph type="body" sz="quarter" idx="17"/>
          </p:nvPr>
        </p:nvSpPr>
        <p:spPr>
          <a:xfrm>
            <a:off x="17992516" y="7989197"/>
            <a:ext cx="4235868" cy="4316458"/>
          </a:xfrm>
          <a:prstGeom prst="rect">
            <a:avLst/>
          </a:prstGeom>
        </p:spPr>
        <p:txBody>
          <a:bodyPr>
            <a:normAutofit/>
          </a:bodyPr>
          <a:lstStyle>
            <a:lvl1pPr indent="0" algn="ctr">
              <a:defRPr sz="4000">
                <a:latin typeface="+mn-lt"/>
              </a:defRPr>
            </a:lvl1pPr>
            <a:lvl2pPr indent="0" algn="ctr">
              <a:defRPr sz="4000">
                <a:latin typeface="+mn-lt"/>
              </a:defRPr>
            </a:lvl2pPr>
            <a:lvl3pPr indent="0" algn="ctr">
              <a:defRPr sz="4000">
                <a:latin typeface="+mn-lt"/>
              </a:defRPr>
            </a:lvl3pPr>
            <a:lvl4pPr indent="0" algn="ctr">
              <a:defRPr sz="4000">
                <a:latin typeface="+mn-lt"/>
              </a:defRPr>
            </a:lvl4pPr>
            <a:lvl5pPr indent="0" algn="ctr">
              <a:defRPr sz="4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37">
            <a:extLst>
              <a:ext uri="{FF2B5EF4-FFF2-40B4-BE49-F238E27FC236}">
                <a16:creationId xmlns:a16="http://schemas.microsoft.com/office/drawing/2014/main" id="{4EE28BB3-5EA3-4449-9935-E693D512AD35}"/>
              </a:ext>
            </a:extLst>
          </p:cNvPr>
          <p:cNvSpPr>
            <a:spLocks noGrp="1"/>
          </p:cNvSpPr>
          <p:nvPr>
            <p:ph type="body" sz="quarter" idx="18" hasCustomPrompt="1"/>
          </p:nvPr>
        </p:nvSpPr>
        <p:spPr>
          <a:xfrm>
            <a:off x="2155616" y="7105926"/>
            <a:ext cx="4235868" cy="504658"/>
          </a:xfrm>
          <a:prstGeom prst="rect">
            <a:avLst/>
          </a:prstGeom>
        </p:spPr>
        <p:txBody>
          <a:bodyPr>
            <a:normAutofit/>
          </a:bodyPr>
          <a:lstStyle>
            <a:lvl1pPr algn="ctr">
              <a:defRPr sz="3200" b="1" spc="300">
                <a:solidFill>
                  <a:srgbClr val="393941"/>
                </a:solidFill>
                <a:latin typeface="+mj-lt"/>
              </a:defRPr>
            </a:lvl1pPr>
          </a:lstStyle>
          <a:p>
            <a:pPr lvl="0"/>
            <a:r>
              <a:rPr lang="en-US" dirty="0"/>
              <a:t>HEADING</a:t>
            </a:r>
          </a:p>
        </p:txBody>
      </p:sp>
      <p:sp>
        <p:nvSpPr>
          <p:cNvPr id="17" name="Text Placeholder 37">
            <a:extLst>
              <a:ext uri="{FF2B5EF4-FFF2-40B4-BE49-F238E27FC236}">
                <a16:creationId xmlns:a16="http://schemas.microsoft.com/office/drawing/2014/main" id="{DECCF15A-2CF5-904A-A077-C631EA02E544}"/>
              </a:ext>
            </a:extLst>
          </p:cNvPr>
          <p:cNvSpPr>
            <a:spLocks noGrp="1"/>
          </p:cNvSpPr>
          <p:nvPr>
            <p:ph type="body" sz="quarter" idx="19" hasCustomPrompt="1"/>
          </p:nvPr>
        </p:nvSpPr>
        <p:spPr>
          <a:xfrm>
            <a:off x="7434590" y="7105926"/>
            <a:ext cx="4235868" cy="504658"/>
          </a:xfrm>
          <a:prstGeom prst="rect">
            <a:avLst/>
          </a:prstGeom>
        </p:spPr>
        <p:txBody>
          <a:bodyPr>
            <a:normAutofit/>
          </a:bodyPr>
          <a:lstStyle>
            <a:lvl1pPr algn="ctr">
              <a:defRPr sz="3200" b="1" spc="300">
                <a:solidFill>
                  <a:srgbClr val="393941"/>
                </a:solidFill>
                <a:latin typeface="+mj-lt"/>
              </a:defRPr>
            </a:lvl1pPr>
          </a:lstStyle>
          <a:p>
            <a:pPr lvl="0"/>
            <a:r>
              <a:rPr lang="en-US" dirty="0"/>
              <a:t>HEADING</a:t>
            </a:r>
          </a:p>
        </p:txBody>
      </p:sp>
      <p:sp>
        <p:nvSpPr>
          <p:cNvPr id="18" name="Text Placeholder 37">
            <a:extLst>
              <a:ext uri="{FF2B5EF4-FFF2-40B4-BE49-F238E27FC236}">
                <a16:creationId xmlns:a16="http://schemas.microsoft.com/office/drawing/2014/main" id="{8368C800-A615-2A42-81E2-85C93440257B}"/>
              </a:ext>
            </a:extLst>
          </p:cNvPr>
          <p:cNvSpPr>
            <a:spLocks noGrp="1"/>
          </p:cNvSpPr>
          <p:nvPr>
            <p:ph type="body" sz="quarter" idx="20" hasCustomPrompt="1"/>
          </p:nvPr>
        </p:nvSpPr>
        <p:spPr>
          <a:xfrm>
            <a:off x="12713544" y="7105926"/>
            <a:ext cx="4235868" cy="504658"/>
          </a:xfrm>
          <a:prstGeom prst="rect">
            <a:avLst/>
          </a:prstGeom>
        </p:spPr>
        <p:txBody>
          <a:bodyPr>
            <a:normAutofit/>
          </a:bodyPr>
          <a:lstStyle>
            <a:lvl1pPr algn="ctr">
              <a:defRPr sz="3200" b="1" spc="300">
                <a:solidFill>
                  <a:srgbClr val="393941"/>
                </a:solidFill>
                <a:latin typeface="+mj-lt"/>
              </a:defRPr>
            </a:lvl1pPr>
          </a:lstStyle>
          <a:p>
            <a:pPr lvl="0"/>
            <a:r>
              <a:rPr lang="en-US" dirty="0"/>
              <a:t>HEADING</a:t>
            </a:r>
          </a:p>
        </p:txBody>
      </p:sp>
      <p:sp>
        <p:nvSpPr>
          <p:cNvPr id="19" name="Text Placeholder 37">
            <a:extLst>
              <a:ext uri="{FF2B5EF4-FFF2-40B4-BE49-F238E27FC236}">
                <a16:creationId xmlns:a16="http://schemas.microsoft.com/office/drawing/2014/main" id="{EF2EE0FE-AEEF-4243-BC9A-8B9BEC76B4FB}"/>
              </a:ext>
            </a:extLst>
          </p:cNvPr>
          <p:cNvSpPr>
            <a:spLocks noGrp="1"/>
          </p:cNvSpPr>
          <p:nvPr>
            <p:ph type="body" sz="quarter" idx="21" hasCustomPrompt="1"/>
          </p:nvPr>
        </p:nvSpPr>
        <p:spPr>
          <a:xfrm>
            <a:off x="17991837" y="7105926"/>
            <a:ext cx="4235868" cy="504658"/>
          </a:xfrm>
          <a:prstGeom prst="rect">
            <a:avLst/>
          </a:prstGeom>
        </p:spPr>
        <p:txBody>
          <a:bodyPr>
            <a:normAutofit/>
          </a:bodyPr>
          <a:lstStyle>
            <a:lvl1pPr algn="ctr">
              <a:defRPr sz="3200" b="1" spc="300">
                <a:solidFill>
                  <a:srgbClr val="393941"/>
                </a:solidFill>
                <a:latin typeface="+mj-lt"/>
              </a:defRPr>
            </a:lvl1pPr>
          </a:lstStyle>
          <a:p>
            <a:pPr lvl="0"/>
            <a:r>
              <a:rPr lang="en-US" dirty="0"/>
              <a:t>HEADING</a:t>
            </a:r>
          </a:p>
        </p:txBody>
      </p:sp>
      <p:sp>
        <p:nvSpPr>
          <p:cNvPr id="20" name="Title 1">
            <a:extLst>
              <a:ext uri="{FF2B5EF4-FFF2-40B4-BE49-F238E27FC236}">
                <a16:creationId xmlns:a16="http://schemas.microsoft.com/office/drawing/2014/main" id="{D690AE98-5215-8441-BFFA-AE904641CF31}"/>
              </a:ext>
            </a:extLst>
          </p:cNvPr>
          <p:cNvSpPr>
            <a:spLocks noGrp="1"/>
          </p:cNvSpPr>
          <p:nvPr>
            <p:ph type="title" hasCustomPrompt="1"/>
          </p:nvPr>
        </p:nvSpPr>
        <p:spPr>
          <a:xfrm>
            <a:off x="2121839" y="1494364"/>
            <a:ext cx="19402113" cy="1438518"/>
          </a:xfrm>
          <a:prstGeom prst="rect">
            <a:avLst/>
          </a:prstGeom>
        </p:spPr>
        <p:txBody>
          <a:bodyPr/>
          <a:lstStyle>
            <a:lvl1pPr marL="0" marR="0" indent="0" algn="l" defTabSz="685800" rtl="0" eaLnBrk="1" fontAlgn="auto" latinLnBrk="0" hangingPunct="0">
              <a:lnSpc>
                <a:spcPct val="80000"/>
              </a:lnSpc>
              <a:spcBef>
                <a:spcPts val="0"/>
              </a:spcBef>
              <a:spcAft>
                <a:spcPts val="0"/>
              </a:spcAft>
              <a:buClrTx/>
              <a:buSzTx/>
              <a:buFontTx/>
              <a:buNone/>
              <a:tabLst/>
              <a:defRPr/>
            </a:lvl1pPr>
          </a:lstStyle>
          <a:p>
            <a:pPr marL="0" marR="0" lvl="0" indent="0" algn="l" defTabSz="685800" rtl="0" eaLnBrk="1" fontAlgn="auto" latinLnBrk="0" hangingPunct="0">
              <a:lnSpc>
                <a:spcPct val="80000"/>
              </a:lnSpc>
              <a:spcBef>
                <a:spcPts val="0"/>
              </a:spcBef>
              <a:spcAft>
                <a:spcPts val="0"/>
              </a:spcAft>
              <a:buClrTx/>
              <a:buSzTx/>
              <a:buFontTx/>
              <a:buNone/>
              <a:tabLst/>
              <a:defRPr/>
            </a:pPr>
            <a:r>
              <a:rPr kumimoji="0" lang="en-GB" sz="10000" b="1" i="0" u="none" strike="noStrike" kern="0" cap="none" spc="75" normalizeH="0" baseline="0" noProof="0" dirty="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58965090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Content 3">
    <p:bg>
      <p:bgPr>
        <a:solidFill>
          <a:srgbClr val="F4F5F7"/>
        </a:solidFill>
        <a:effectLst/>
      </p:bgPr>
    </p:bg>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B52AB3"/>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7"/>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sp>
          <p:nvSpPr>
            <p:cNvPr id="9" name="Rectangle 8">
              <a:extLst>
                <a:ext uri="{FF2B5EF4-FFF2-40B4-BE49-F238E27FC236}">
                  <a16:creationId xmlns:a16="http://schemas.microsoft.com/office/drawing/2014/main" id="{BFCA2492-A0E9-8C44-96B4-49371D0AD2D3}"/>
                </a:ext>
              </a:extLst>
            </p:cNvPr>
            <p:cNvSpPr/>
            <p:nvPr userDrawn="1"/>
          </p:nvSpPr>
          <p:spPr>
            <a:xfrm>
              <a:off x="6400800" y="3172146"/>
              <a:ext cx="2475571" cy="3537045"/>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grpSp>
      <p:sp>
        <p:nvSpPr>
          <p:cNvPr id="2" name="TextBox 1">
            <a:extLst>
              <a:ext uri="{FF2B5EF4-FFF2-40B4-BE49-F238E27FC236}">
                <a16:creationId xmlns:a16="http://schemas.microsoft.com/office/drawing/2014/main" id="{714875C8-1628-B546-9EE9-2886652493F4}"/>
              </a:ext>
            </a:extLst>
          </p:cNvPr>
          <p:cNvSpPr txBox="1"/>
          <p:nvPr userDrawn="1"/>
        </p:nvSpPr>
        <p:spPr>
          <a:xfrm>
            <a:off x="2746309" y="3765176"/>
            <a:ext cx="4658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0" i="0" spc="100" baseline="0" dirty="0">
                <a:solidFill>
                  <a:srgbClr val="2E2C22"/>
                </a:solidFill>
                <a:latin typeface="Gill Sans MT" panose="020B0502020104020203" pitchFamily="34" charset="77"/>
                <a:cs typeface="Gill Sans" panose="020B0502020104020203" pitchFamily="34" charset="-79"/>
              </a:rPr>
              <a:t>DEFINITION</a:t>
            </a:r>
          </a:p>
        </p:txBody>
      </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4706939"/>
            <a:ext cx="5402544" cy="3537046"/>
          </a:xfrm>
        </p:spPr>
        <p:txBody>
          <a:bodyPr>
            <a:normAutofit/>
          </a:bodyPr>
          <a:lstStyle>
            <a:lvl1pPr marL="0" indent="0">
              <a:buNone/>
              <a:defRPr sz="7200" b="1" i="0">
                <a:solidFill>
                  <a:srgbClr val="B52AB3"/>
                </a:solidFill>
                <a:latin typeface="Gill Sans MT" panose="020B0502020104020203" pitchFamily="34" charset="77"/>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buNone/>
              <a:defRPr sz="4000" b="0" i="0">
                <a:solidFill>
                  <a:srgbClr val="000000"/>
                </a:solidFill>
                <a:latin typeface="Gill Sans MT" panose="020B0502020104020203" pitchFamily="34" charset="77"/>
              </a:defRPr>
            </a:lvl1pPr>
            <a:lvl2pPr marL="0" indent="0">
              <a:buNone/>
              <a:defRPr sz="4000" b="0" i="0">
                <a:solidFill>
                  <a:srgbClr val="000000"/>
                </a:solidFill>
                <a:latin typeface="Gill Sans MT" panose="020B0502020104020203" pitchFamily="34" charset="77"/>
              </a:defRPr>
            </a:lvl2pPr>
            <a:lvl3pPr marL="0" indent="0">
              <a:buNone/>
              <a:defRPr sz="4000" b="0" i="0">
                <a:solidFill>
                  <a:srgbClr val="000000"/>
                </a:solidFill>
              </a:defRPr>
            </a:lvl3pPr>
            <a:lvl4pPr marL="0" indent="0">
              <a:buNone/>
              <a:defRPr sz="4000" b="0" i="0">
                <a:solidFill>
                  <a:srgbClr val="000000"/>
                </a:solidFill>
              </a:defRPr>
            </a:lvl4pPr>
            <a:lvl5pPr marL="0" indent="0">
              <a:buNone/>
              <a:defRPr sz="4000" b="0" i="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56150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3_Content 3">
    <p:bg>
      <p:bgPr>
        <a:solidFill>
          <a:srgbClr val="F4F5F7"/>
        </a:solidFill>
        <a:effectLst/>
      </p:bgPr>
    </p:bg>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B52AB3"/>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7"/>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sp>
          <p:nvSpPr>
            <p:cNvPr id="9" name="Rectangle 8">
              <a:extLst>
                <a:ext uri="{FF2B5EF4-FFF2-40B4-BE49-F238E27FC236}">
                  <a16:creationId xmlns:a16="http://schemas.microsoft.com/office/drawing/2014/main" id="{BFCA2492-A0E9-8C44-96B4-49371D0AD2D3}"/>
                </a:ext>
              </a:extLst>
            </p:cNvPr>
            <p:cNvSpPr/>
            <p:nvPr userDrawn="1"/>
          </p:nvSpPr>
          <p:spPr>
            <a:xfrm>
              <a:off x="6400800" y="3172146"/>
              <a:ext cx="2475571" cy="3537045"/>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gr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3737121"/>
            <a:ext cx="5402544" cy="3537046"/>
          </a:xfrm>
        </p:spPr>
        <p:txBody>
          <a:bodyPr>
            <a:normAutofit/>
          </a:bodyPr>
          <a:lstStyle>
            <a:lvl1pPr marL="0" indent="0">
              <a:buNone/>
              <a:defRPr sz="7200" b="1" i="0">
                <a:solidFill>
                  <a:srgbClr val="B52AB3"/>
                </a:solidFill>
                <a:latin typeface="Gill Sans MT" panose="020B0502020104020203" pitchFamily="34" charset="77"/>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buNone/>
              <a:defRPr sz="4000" b="0" i="0">
                <a:solidFill>
                  <a:srgbClr val="000000"/>
                </a:solidFill>
                <a:latin typeface="Gill Sans MT" panose="020B0502020104020203" pitchFamily="34" charset="77"/>
              </a:defRPr>
            </a:lvl1pPr>
            <a:lvl2pPr marL="0" indent="0">
              <a:buNone/>
              <a:defRPr sz="4000" b="0" i="0">
                <a:solidFill>
                  <a:srgbClr val="000000"/>
                </a:solidFill>
                <a:latin typeface="Gill Sans MT" panose="020B0502020104020203" pitchFamily="34" charset="77"/>
              </a:defRPr>
            </a:lvl2pPr>
            <a:lvl3pPr marL="0" indent="0">
              <a:buNone/>
              <a:defRPr sz="4000" b="0" i="0">
                <a:solidFill>
                  <a:srgbClr val="000000"/>
                </a:solidFill>
              </a:defRPr>
            </a:lvl3pPr>
            <a:lvl4pPr marL="0" indent="0">
              <a:buNone/>
              <a:defRPr sz="4000" b="0" i="0">
                <a:solidFill>
                  <a:srgbClr val="000000"/>
                </a:solidFill>
              </a:defRPr>
            </a:lvl4pPr>
            <a:lvl5pPr marL="0" indent="0">
              <a:buNone/>
              <a:defRPr sz="4000" b="0" i="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113605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Content 2">
    <p:bg>
      <p:bgPr>
        <a:solidFill>
          <a:srgbClr val="B52AB3">
            <a:alpha val="12430"/>
          </a:srgbClr>
        </a:solidFill>
        <a:effectLst/>
      </p:bgPr>
    </p:bg>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B52AB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sp>
        <p:nvSpPr>
          <p:cNvPr id="8" name="Google Shape;22;p80">
            <a:extLst>
              <a:ext uri="{FF2B5EF4-FFF2-40B4-BE49-F238E27FC236}">
                <a16:creationId xmlns:a16="http://schemas.microsoft.com/office/drawing/2014/main" id="{DF0C1394-ED4D-F248-B1E0-29A2526B3F88}"/>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59BA880D-86EF-5D4A-B7E2-ABADF4C9D14B}"/>
              </a:ext>
            </a:extLst>
          </p:cNvPr>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lvl1pPr marL="0" marR="0" lvl="0" indent="0" algn="just" rtl="0">
              <a:lnSpc>
                <a:spcPct val="90000"/>
              </a:lnSpc>
              <a:spcBef>
                <a:spcPts val="0"/>
              </a:spcBef>
              <a:spcAft>
                <a:spcPts val="2400"/>
              </a:spcAft>
              <a:buClr>
                <a:srgbClr val="FFFFFF"/>
              </a:buClr>
              <a:buSzPts val="40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29FE66CD-A143-534C-9CC9-C1D255E4A166}"/>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85173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Content 4">
    <p:bg>
      <p:bgPr>
        <a:solidFill>
          <a:srgbClr val="F4F5F7"/>
        </a:solidFill>
        <a:effectLst/>
      </p:bgPr>
    </p:bg>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0000"/>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000000"/>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 name="Picture Placeholder 2">
            <a:extLst>
              <a:ext uri="{FF2B5EF4-FFF2-40B4-BE49-F238E27FC236}">
                <a16:creationId xmlns:a16="http://schemas.microsoft.com/office/drawing/2014/main" id="{3169BAAB-41D7-274D-B3EF-D94DA0971B4C}"/>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7" name="Google Shape;180;p107">
            <a:extLst>
              <a:ext uri="{FF2B5EF4-FFF2-40B4-BE49-F238E27FC236}">
                <a16:creationId xmlns:a16="http://schemas.microsoft.com/office/drawing/2014/main" id="{B3316747-C9F0-994B-B6E1-4D15FA6B419A}"/>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112875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ext-Heavy 6">
    <p:bg>
      <p:bgPr>
        <a:solidFill>
          <a:srgbClr val="F4F5F7"/>
        </a:solidFill>
        <a:effectLst/>
      </p:bgPr>
    </p:bg>
    <p:spTree>
      <p:nvGrpSpPr>
        <p:cNvPr id="1" name=""/>
        <p:cNvGrpSpPr/>
        <p:nvPr/>
      </p:nvGrpSpPr>
      <p:grpSpPr>
        <a:xfrm>
          <a:off x="0" y="0"/>
          <a:ext cx="0" cy="0"/>
          <a:chOff x="0" y="0"/>
          <a:chExt cx="0" cy="0"/>
        </a:xfrm>
      </p:grpSpPr>
      <p:sp>
        <p:nvSpPr>
          <p:cNvPr id="7" name="Google Shape;130;p101">
            <a:extLst>
              <a:ext uri="{FF2B5EF4-FFF2-40B4-BE49-F238E27FC236}">
                <a16:creationId xmlns:a16="http://schemas.microsoft.com/office/drawing/2014/main" id="{D6715403-A861-E240-854B-F3D31345B038}"/>
              </a:ext>
            </a:extLst>
          </p:cNvPr>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 name="Google Shape;131;p101">
            <a:extLst>
              <a:ext uri="{FF2B5EF4-FFF2-40B4-BE49-F238E27FC236}">
                <a16:creationId xmlns:a16="http://schemas.microsoft.com/office/drawing/2014/main" id="{DD314740-E055-714F-83BC-9CEA7E162DDD}"/>
              </a:ext>
            </a:extLst>
          </p:cNvPr>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Picture Placeholder 2">
            <a:extLst>
              <a:ext uri="{FF2B5EF4-FFF2-40B4-BE49-F238E27FC236}">
                <a16:creationId xmlns:a16="http://schemas.microsoft.com/office/drawing/2014/main" id="{26B786C6-042F-9B49-9C87-94B70C16E0D8}"/>
              </a:ext>
            </a:extLst>
          </p:cNvPr>
          <p:cNvSpPr>
            <a:spLocks noGrp="1"/>
          </p:cNvSpPr>
          <p:nvPr>
            <p:ph type="pic" sz="quarter" idx="10"/>
          </p:nvPr>
        </p:nvSpPr>
        <p:spPr>
          <a:xfrm>
            <a:off x="-3058370" y="2227262"/>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13" name="Text Placeholder 9">
            <a:extLst>
              <a:ext uri="{FF2B5EF4-FFF2-40B4-BE49-F238E27FC236}">
                <a16:creationId xmlns:a16="http://schemas.microsoft.com/office/drawing/2014/main" id="{E6F918A2-C677-6540-8A9D-05CB60972C47}"/>
              </a:ext>
            </a:extLst>
          </p:cNvPr>
          <p:cNvSpPr>
            <a:spLocks noGrp="1"/>
          </p:cNvSpPr>
          <p:nvPr>
            <p:ph type="body" sz="quarter" idx="11" hasCustomPrompt="1"/>
          </p:nvPr>
        </p:nvSpPr>
        <p:spPr>
          <a:xfrm>
            <a:off x="7349067" y="2309737"/>
            <a:ext cx="3571875" cy="587375"/>
          </a:xfrm>
          <a:prstGeom prst="rect">
            <a:avLst/>
          </a:prstGeom>
        </p:spPr>
        <p:txBody>
          <a:bodyPr>
            <a:noAutofit/>
          </a:bodyPr>
          <a:lstStyle>
            <a:lvl1pPr algn="l">
              <a:defRPr sz="3600" b="0" i="0">
                <a:solidFill>
                  <a:srgbClr val="2E2C22"/>
                </a:solidFill>
                <a:latin typeface="Gill Sans MT" panose="020B0502020104020203" pitchFamily="34" charset="77"/>
              </a:defRPr>
            </a:lvl1pPr>
          </a:lstStyle>
          <a:p>
            <a:pPr lvl="0"/>
            <a:r>
              <a:rPr lang="en-US" dirty="0"/>
              <a:t>SECTION NAME</a:t>
            </a:r>
          </a:p>
        </p:txBody>
      </p:sp>
      <p:sp>
        <p:nvSpPr>
          <p:cNvPr id="9" name="Google Shape;180;p107">
            <a:extLst>
              <a:ext uri="{FF2B5EF4-FFF2-40B4-BE49-F238E27FC236}">
                <a16:creationId xmlns:a16="http://schemas.microsoft.com/office/drawing/2014/main" id="{9DC93418-78B5-2344-989C-AB54B1C070FF}"/>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963156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1414465"/>
            <a:ext cx="19488990" cy="2224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0" marR="0" lvl="0" indent="0" algn="just"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7504738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8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95;p94">
            <a:extLst>
              <a:ext uri="{FF2B5EF4-FFF2-40B4-BE49-F238E27FC236}">
                <a16:creationId xmlns:a16="http://schemas.microsoft.com/office/drawing/2014/main" id="{4C901C11-DC7F-6B49-8411-58EECDFB71C1}"/>
              </a:ext>
            </a:extLst>
          </p:cNvPr>
          <p:cNvSpPr txBox="1">
            <a:spLocks noGrp="1"/>
          </p:cNvSpPr>
          <p:nvPr>
            <p:ph type="body" idx="1"/>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23012989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3" preserve="1">
  <p:cSld name="1_Content 3">
    <p:bg>
      <p:bgPr>
        <a:solidFill>
          <a:srgbClr val="F4F5F7"/>
        </a:solidFill>
        <a:effectLst/>
      </p:bgPr>
    </p:bg>
    <p:spTree>
      <p:nvGrpSpPr>
        <p:cNvPr id="1" name="Shape 2255"/>
        <p:cNvGrpSpPr/>
        <p:nvPr/>
      </p:nvGrpSpPr>
      <p:grpSpPr>
        <a:xfrm>
          <a:off x="0" y="0"/>
          <a:ext cx="0" cy="0"/>
          <a:chOff x="0" y="0"/>
          <a:chExt cx="0" cy="0"/>
        </a:xfrm>
      </p:grpSpPr>
      <p:sp>
        <p:nvSpPr>
          <p:cNvPr id="2256" name="Google Shape;2256;p231"/>
          <p:cNvSpPr txBox="1">
            <a:spLocks noGrp="1"/>
          </p:cNvSpPr>
          <p:nvPr>
            <p:ph type="title"/>
          </p:nvPr>
        </p:nvSpPr>
        <p:spPr>
          <a:xfrm>
            <a:off x="2121840" y="3583006"/>
            <a:ext cx="16482719"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BB673"/>
              </a:buClr>
              <a:buSzPts val="9600"/>
              <a:buFont typeface="Gill Sans"/>
              <a:buNone/>
              <a:defRPr sz="96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59" name="Google Shape;2259;p231"/>
          <p:cNvSpPr txBox="1">
            <a:spLocks noGrp="1"/>
          </p:cNvSpPr>
          <p:nvPr>
            <p:ph type="body" idx="1"/>
          </p:nvPr>
        </p:nvSpPr>
        <p:spPr>
          <a:xfrm>
            <a:off x="2120901" y="7134226"/>
            <a:ext cx="20915314"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60" name="Google Shape;2260;p231"/>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180;p107">
            <a:extLst>
              <a:ext uri="{FF2B5EF4-FFF2-40B4-BE49-F238E27FC236}">
                <a16:creationId xmlns:a16="http://schemas.microsoft.com/office/drawing/2014/main" id="{D120F398-3D9B-4B44-8C52-BE76E506CA3D}"/>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26763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899120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latin typeface="+mj-lt"/>
              </a:defRPr>
            </a:lvl1pPr>
          </a:lstStyle>
          <a:p>
            <a:r>
              <a:rPr dirty="0"/>
              <a:t>Title Text</a:t>
            </a:r>
            <a:r>
              <a:rPr lang="en-US" dirty="0"/>
              <a:t> Title Text Title Text Title Text Title Text Title Text Title Text</a:t>
            </a:r>
            <a:endParaRPr dirty="0"/>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881D88"/>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A224A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p:nvSpPr>
        <p:spPr>
          <a:xfrm>
            <a:off x="16040106" y="4121770"/>
            <a:ext cx="6186408" cy="8552094"/>
          </a:xfrm>
          <a:prstGeom prst="rect">
            <a:avLst/>
          </a:prstGeom>
          <a:noFill/>
          <a:ln w="50800" cap="flat">
            <a:solidFill>
              <a:srgbClr val="B52AB3"/>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881D8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A224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B52AB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p:ph type="pic" sz="quarter" idx="10"/>
          </p:nvPr>
        </p:nvSpPr>
        <p:spPr>
          <a:xfrm>
            <a:off x="4214814" y="4695933"/>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p:ph type="pic" sz="quarter" idx="11"/>
          </p:nvPr>
        </p:nvSpPr>
        <p:spPr>
          <a:xfrm>
            <a:off x="11097638" y="4806341"/>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p:ph type="pic" sz="quarter" idx="12"/>
          </p:nvPr>
        </p:nvSpPr>
        <p:spPr>
          <a:xfrm>
            <a:off x="18109224" y="4889207"/>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p:ph type="body" sz="quarter" idx="13"/>
          </p:nvPr>
        </p:nvSpPr>
        <p:spPr>
          <a:xfrm>
            <a:off x="2557221" y="7239037"/>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p:ph type="body" sz="quarter" idx="14"/>
          </p:nvPr>
        </p:nvSpPr>
        <p:spPr>
          <a:xfrm>
            <a:off x="9456551" y="7273945"/>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p:ph type="body" sz="quarter" idx="15"/>
          </p:nvPr>
        </p:nvSpPr>
        <p:spPr>
          <a:xfrm>
            <a:off x="16352467" y="7263489"/>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45710596"/>
      </p:ext>
    </p:extLst>
  </p:cSld>
  <p:clrMapOvr>
    <a:masterClrMapping/>
  </p:clrMapOvr>
  <p:transition spd="med"/>
  <p:extLst>
    <p:ext uri="{DCECCB84-F9BA-43D5-87BE-67443E8EF086}">
      <p15:sldGuideLst xmlns:p15="http://schemas.microsoft.com/office/powerpoint/2012/main">
        <p15:guide id="1" orient="horz" pos="2928">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ab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4144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9366312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able with Subtit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9866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95;p94">
            <a:extLst>
              <a:ext uri="{FF2B5EF4-FFF2-40B4-BE49-F238E27FC236}">
                <a16:creationId xmlns:a16="http://schemas.microsoft.com/office/drawing/2014/main" id="{FB5E0CD2-E362-2047-B7E4-C93C7A34B877}"/>
              </a:ext>
            </a:extLst>
          </p:cNvPr>
          <p:cNvSpPr txBox="1">
            <a:spLocks noGrp="1"/>
          </p:cNvSpPr>
          <p:nvPr>
            <p:ph type="body" idx="1"/>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4574311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_Text-Heavy Divider" preserve="1">
  <p:cSld name="1_Text-Heavy Divider">
    <p:bg>
      <p:bgPr>
        <a:solidFill>
          <a:srgbClr val="53585E"/>
        </a:solidFill>
        <a:effectLst/>
      </p:bgPr>
    </p:bg>
    <p:spTree>
      <p:nvGrpSpPr>
        <p:cNvPr id="1" name="Shape 1714"/>
        <p:cNvGrpSpPr/>
        <p:nvPr/>
      </p:nvGrpSpPr>
      <p:grpSpPr>
        <a:xfrm>
          <a:off x="0" y="0"/>
          <a:ext cx="0" cy="0"/>
          <a:chOff x="0" y="0"/>
          <a:chExt cx="0" cy="0"/>
        </a:xfrm>
      </p:grpSpPr>
      <p:sp>
        <p:nvSpPr>
          <p:cNvPr id="5" name="Google Shape;180;p107">
            <a:extLst>
              <a:ext uri="{FF2B5EF4-FFF2-40B4-BE49-F238E27FC236}">
                <a16:creationId xmlns:a16="http://schemas.microsoft.com/office/drawing/2014/main" id="{EC642FC5-2B02-8D40-BFD4-B492CE0934AE}"/>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1715" name="Google Shape;1715;p361"/>
          <p:cNvSpPr txBox="1">
            <a:spLocks noGrp="1"/>
          </p:cNvSpPr>
          <p:nvPr>
            <p:ph type="title"/>
          </p:nvPr>
        </p:nvSpPr>
        <p:spPr>
          <a:xfrm>
            <a:off x="3950640" y="4066678"/>
            <a:ext cx="16482719"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717" name="Google Shape;1717;p361"/>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718" name="Google Shape;1718;p361"/>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062266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Text-Heavy Divider">
    <p:bg>
      <p:bgPr>
        <a:solidFill>
          <a:srgbClr val="53585E"/>
        </a:solidFill>
        <a:effectLst/>
      </p:bgPr>
    </p:bg>
    <p:spTree>
      <p:nvGrpSpPr>
        <p:cNvPr id="1" name=""/>
        <p:cNvGrpSpPr/>
        <p:nvPr/>
      </p:nvGrpSpPr>
      <p:grpSpPr>
        <a:xfrm>
          <a:off x="0" y="0"/>
          <a:ext cx="0" cy="0"/>
          <a:chOff x="0" y="0"/>
          <a:chExt cx="0" cy="0"/>
        </a:xfrm>
      </p:grpSpPr>
      <p:sp>
        <p:nvSpPr>
          <p:cNvPr id="5" name="Google Shape;180;p107">
            <a:extLst>
              <a:ext uri="{FF2B5EF4-FFF2-40B4-BE49-F238E27FC236}">
                <a16:creationId xmlns:a16="http://schemas.microsoft.com/office/drawing/2014/main" id="{E492D1DB-AB8E-D64D-A055-C999815F83F1}"/>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39" name="Shape 39"/>
          <p:cNvSpPr>
            <a:spLocks noGrp="1"/>
          </p:cNvSpPr>
          <p:nvPr>
            <p:ph type="title" hasCustomPrompt="1"/>
          </p:nvPr>
        </p:nvSpPr>
        <p:spPr>
          <a:xfrm>
            <a:off x="3950640" y="4066677"/>
            <a:ext cx="16482720" cy="1403383"/>
          </a:xfrm>
          <a:prstGeom prst="rect">
            <a:avLst/>
          </a:prstGeom>
        </p:spPr>
        <p:txBody>
          <a:bodyPr/>
          <a:lstStyle>
            <a:lvl1pPr algn="ctr">
              <a:defRPr lang="en-US" dirty="0"/>
            </a:lvl1pPr>
          </a:lstStyle>
          <a:p>
            <a:r>
              <a:rPr lang="en-US" dirty="0">
                <a:latin typeface="+mj-lt"/>
              </a:rPr>
              <a:t>Slide Title Slide Title</a:t>
            </a:r>
          </a:p>
        </p:txBody>
      </p:sp>
      <p:sp>
        <p:nvSpPr>
          <p:cNvPr id="3" name="Text Placeholder 2">
            <a:extLst>
              <a:ext uri="{FF2B5EF4-FFF2-40B4-BE49-F238E27FC236}">
                <a16:creationId xmlns:a16="http://schemas.microsoft.com/office/drawing/2014/main" id="{5AE250C5-6E03-438C-AD38-FAE0E70F6658}"/>
              </a:ext>
            </a:extLst>
          </p:cNvPr>
          <p:cNvSpPr>
            <a:spLocks noGrp="1"/>
          </p:cNvSpPr>
          <p:nvPr>
            <p:ph type="body" sz="quarter" idx="10" hasCustomPrompt="1"/>
          </p:nvPr>
        </p:nvSpPr>
        <p:spPr>
          <a:xfrm>
            <a:off x="9096375" y="2982330"/>
            <a:ext cx="5486400" cy="615950"/>
          </a:xfrm>
          <a:prstGeom prst="rect">
            <a:avLst/>
          </a:prstGeom>
        </p:spPr>
        <p:txBody>
          <a:bodyPr>
            <a:normAutofit/>
          </a:bodyPr>
          <a:lstStyle>
            <a:lvl1pPr algn="ctr">
              <a:defRPr sz="3200">
                <a:solidFill>
                  <a:schemeClr val="tx1">
                    <a:lumMod val="20000"/>
                    <a:lumOff val="80000"/>
                  </a:schemeClr>
                </a:solidFill>
                <a:latin typeface="+mj-lt"/>
              </a:defRPr>
            </a:lvl1pPr>
          </a:lstStyle>
          <a:p>
            <a:pPr lvl="0"/>
            <a:r>
              <a:rPr lang="en-US" dirty="0"/>
              <a:t>SECTION TITLE</a:t>
            </a:r>
          </a:p>
        </p:txBody>
      </p:sp>
      <p:sp>
        <p:nvSpPr>
          <p:cNvPr id="23" name="Text Placeholder 14">
            <a:extLst>
              <a:ext uri="{FF2B5EF4-FFF2-40B4-BE49-F238E27FC236}">
                <a16:creationId xmlns:a16="http://schemas.microsoft.com/office/drawing/2014/main" id="{9E5BD2CD-A92E-4FEF-A83D-AD7677D2CEF7}"/>
              </a:ext>
            </a:extLst>
          </p:cNvPr>
          <p:cNvSpPr>
            <a:spLocks noGrp="1"/>
          </p:cNvSpPr>
          <p:nvPr>
            <p:ph type="body" sz="quarter" idx="12" hasCustomPrompt="1"/>
          </p:nvPr>
        </p:nvSpPr>
        <p:spPr>
          <a:xfrm>
            <a:off x="3950640" y="6062956"/>
            <a:ext cx="16482721" cy="3762970"/>
          </a:xfrm>
          <a:prstGeom prst="rect">
            <a:avLst/>
          </a:prstGeom>
        </p:spPr>
        <p:txBody>
          <a:bodyPr>
            <a:noAutofit/>
          </a:bodyPr>
          <a:lstStyle>
            <a:lvl1pPr algn="ctr">
              <a:defRPr sz="4000">
                <a:solidFill>
                  <a:schemeClr val="tx1">
                    <a:lumMod val="20000"/>
                    <a:lumOff val="80000"/>
                  </a:schemeClr>
                </a:solidFill>
                <a:latin typeface="+mn-lt"/>
              </a:defRPr>
            </a:lvl1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60560795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Divider 1" preserve="1">
  <p:cSld name="Divider 1">
    <p:bg>
      <p:bgPr>
        <a:solidFill>
          <a:srgbClr val="53585E"/>
        </a:solidFill>
        <a:effectLst/>
      </p:bgPr>
    </p:bg>
    <p:spTree>
      <p:nvGrpSpPr>
        <p:cNvPr id="1" name="Shape 2197"/>
        <p:cNvGrpSpPr/>
        <p:nvPr/>
      </p:nvGrpSpPr>
      <p:grpSpPr>
        <a:xfrm>
          <a:off x="0" y="0"/>
          <a:ext cx="0" cy="0"/>
          <a:chOff x="0" y="0"/>
          <a:chExt cx="0" cy="0"/>
        </a:xfrm>
      </p:grpSpPr>
      <p:sp>
        <p:nvSpPr>
          <p:cNvPr id="8" name="Google Shape;180;p107">
            <a:extLst>
              <a:ext uri="{FF2B5EF4-FFF2-40B4-BE49-F238E27FC236}">
                <a16:creationId xmlns:a16="http://schemas.microsoft.com/office/drawing/2014/main" id="{7030ABF8-0D7C-BE40-BBDE-49C708A3D41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2207" name="Google Shape;2207;p225"/>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08" name="Google Shape;2208;p225"/>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09" name="Google Shape;2209;p225"/>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968536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ontent 4" preserve="1">
  <p:cSld name="1_Content 4">
    <p:bg>
      <p:bgPr>
        <a:solidFill>
          <a:srgbClr val="F4F5F7"/>
        </a:solidFill>
        <a:effectLst/>
      </p:bgPr>
    </p:bg>
    <p:spTree>
      <p:nvGrpSpPr>
        <p:cNvPr id="1" name="Shape 2261"/>
        <p:cNvGrpSpPr/>
        <p:nvPr/>
      </p:nvGrpSpPr>
      <p:grpSpPr>
        <a:xfrm>
          <a:off x="0" y="0"/>
          <a:ext cx="0" cy="0"/>
          <a:chOff x="0" y="0"/>
          <a:chExt cx="0" cy="0"/>
        </a:xfrm>
      </p:grpSpPr>
      <p:sp>
        <p:nvSpPr>
          <p:cNvPr id="2263" name="Google Shape;2263;p232"/>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64" name="Google Shape;2264;p232"/>
          <p:cNvSpPr txBox="1">
            <a:spLocks noGrp="1"/>
          </p:cNvSpPr>
          <p:nvPr>
            <p:ph type="body" idx="1"/>
          </p:nvPr>
        </p:nvSpPr>
        <p:spPr>
          <a:xfrm>
            <a:off x="1729579" y="6256338"/>
            <a:ext cx="20914523"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236145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ext-Heavy 1" preserve="1">
  <p:cSld name="1_Text-Heavy 1">
    <p:bg>
      <p:bgPr>
        <a:solidFill>
          <a:srgbClr val="F4F5F7"/>
        </a:solidFill>
        <a:effectLst/>
      </p:bgPr>
    </p:bg>
    <p:spTree>
      <p:nvGrpSpPr>
        <p:cNvPr id="1" name="Shape 2338"/>
        <p:cNvGrpSpPr/>
        <p:nvPr/>
      </p:nvGrpSpPr>
      <p:grpSpPr>
        <a:xfrm>
          <a:off x="0" y="0"/>
          <a:ext cx="0" cy="0"/>
          <a:chOff x="0" y="0"/>
          <a:chExt cx="0" cy="0"/>
        </a:xfrm>
      </p:grpSpPr>
      <p:sp>
        <p:nvSpPr>
          <p:cNvPr id="2341" name="Google Shape;2341;p239"/>
          <p:cNvSpPr txBox="1">
            <a:spLocks noGrp="1"/>
          </p:cNvSpPr>
          <p:nvPr>
            <p:ph type="body" idx="1"/>
          </p:nvPr>
        </p:nvSpPr>
        <p:spPr>
          <a:xfrm>
            <a:off x="2143788" y="1882068"/>
            <a:ext cx="3571876"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2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2" name="Google Shape;2342;p239"/>
          <p:cNvSpPr txBox="1">
            <a:spLocks noGrp="1"/>
          </p:cNvSpPr>
          <p:nvPr>
            <p:ph type="body" idx="2"/>
          </p:nvPr>
        </p:nvSpPr>
        <p:spPr>
          <a:xfrm>
            <a:off x="2143790" y="3001965"/>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3" name="Google Shape;2343;p239"/>
          <p:cNvSpPr txBox="1">
            <a:spLocks noGrp="1"/>
          </p:cNvSpPr>
          <p:nvPr>
            <p:ph type="body" idx="3"/>
          </p:nvPr>
        </p:nvSpPr>
        <p:spPr>
          <a:xfrm>
            <a:off x="2143791" y="6903205"/>
            <a:ext cx="19488989" cy="4695238"/>
          </a:xfrm>
          <a:prstGeom prst="rect">
            <a:avLst/>
          </a:prstGeom>
          <a:noFill/>
          <a:ln>
            <a:noFill/>
          </a:ln>
        </p:spPr>
        <p:txBody>
          <a:bodyPr spcFirstLastPara="1" wrap="square" lIns="91425" tIns="45700" rIns="91425" bIns="45700" anchor="t" anchorCtr="0">
            <a:noAutofit/>
          </a:bodyPr>
          <a:lstStyle>
            <a:lvl1pPr marL="457200" marR="0" lvl="0" indent="-457200" algn="just" rtl="0">
              <a:lnSpc>
                <a:spcPct val="100000"/>
              </a:lnSpc>
              <a:spcBef>
                <a:spcPts val="0"/>
              </a:spcBef>
              <a:spcAft>
                <a:spcPts val="0"/>
              </a:spcAft>
              <a:buClr>
                <a:srgbClr val="515257"/>
              </a:buClr>
              <a:buSzPts val="3600"/>
              <a:buFont typeface="Arial"/>
              <a:buChar char="•"/>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52560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ANK" preserve="1" userDrawn="1">
  <p:cSld name="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36859645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2" name="Rectangle 1">
            <a:extLst>
              <a:ext uri="{FF2B5EF4-FFF2-40B4-BE49-F238E27FC236}">
                <a16:creationId xmlns:a16="http://schemas.microsoft.com/office/drawing/2014/main" id="{ED5CB651-4C78-DC4C-9104-873DDB9DD3B3}"/>
              </a:ext>
            </a:extLst>
          </p:cNvPr>
          <p:cNvSpPr/>
          <p:nvPr userDrawn="1"/>
        </p:nvSpPr>
        <p:spPr>
          <a:xfrm>
            <a:off x="-4499812" y="0"/>
            <a:ext cx="4499812"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08660052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Group 3" preserve="1" userDrawn="1">
  <p:cSld name="Group 3">
    <p:bg>
      <p:bgPr>
        <a:solidFill>
          <a:srgbClr val="F4F5F7"/>
        </a:solidFill>
        <a:effectLst/>
      </p:bgPr>
    </p:bg>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B52AB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bg1">
                    <a:lumMod val="5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rgbClr val="B52AB3"/>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06D7648-78C7-0F43-BB8E-4CF6CECA30F6}"/>
              </a:ext>
            </a:extLst>
          </p:cNvPr>
          <p:cNvSpPr>
            <a:spLocks noGrp="1"/>
          </p:cNvSpPr>
          <p:nvPr>
            <p:ph type="pic" sz="quarter" idx="10"/>
          </p:nvPr>
        </p:nvSpPr>
        <p:spPr>
          <a:xfrm>
            <a:off x="3657600" y="9328248"/>
            <a:ext cx="6849648" cy="3226452"/>
          </a:xfrm>
          <a:prstGeom prst="roundRect">
            <a:avLst/>
          </a:prstGeom>
        </p:spPr>
        <p:txBody>
          <a:bodyPr/>
          <a:lstStyle>
            <a:lvl1pPr>
              <a:defRPr b="0" i="0">
                <a:latin typeface="Gill Sans MT" panose="020B0502020104020203" pitchFamily="34" charset="77"/>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4059903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fld id="{C32ABA43-6AFE-4B4C-8056-6B908A28995E}" type="datetimeFigureOut">
              <a:rPr kumimoji="0" lang="en-US" sz="2300" b="0" i="0" u="none" strike="noStrike" kern="0" cap="none" spc="0" normalizeH="0" baseline="0" noProof="0" smtClean="0">
                <a:ln>
                  <a:noFill/>
                </a:ln>
                <a:solidFill>
                  <a:srgbClr val="A6A7AC"/>
                </a:solidFill>
                <a:effectLst/>
                <a:uLnTx/>
                <a:uFillTx/>
                <a:latin typeface="PT San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9/8/22</a:t>
            </a:fld>
            <a:endParaRPr kumimoji="0" lang="en-US" sz="2300" b="0" i="0" u="none" strike="noStrike" kern="0" cap="none" spc="0" normalizeH="0" baseline="0" noProof="0" dirty="0">
              <a:ln>
                <a:noFill/>
              </a:ln>
              <a:solidFill>
                <a:srgbClr val="A6A7AC"/>
              </a:solidFill>
              <a:effectLst/>
              <a:uLnTx/>
              <a:uFillTx/>
              <a:latin typeface="PT Sans"/>
              <a:sym typeface="PT Sans"/>
            </a:endParaRPr>
          </a:p>
        </p:txBody>
      </p:sp>
      <p:sp>
        <p:nvSpPr>
          <p:cNvPr id="5" name="Footer Placeholder 4"/>
          <p:cNvSpPr>
            <a:spLocks noGrp="1"/>
          </p:cNvSpPr>
          <p:nvPr>
            <p:ph type="ftr" sz="quarter" idx="11"/>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2300" b="0" i="0" u="none" strike="noStrike" kern="0" cap="none" spc="0" normalizeH="0" baseline="0" noProof="0" dirty="0">
              <a:ln>
                <a:noFill/>
              </a:ln>
              <a:solidFill>
                <a:srgbClr val="A6A7AC"/>
              </a:solidFill>
              <a:effectLst/>
              <a:uLnTx/>
              <a:uFillTx/>
              <a:latin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48576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solidFill>
          <a:srgbClr val="009457"/>
        </a:solidFill>
        <a:effectLst/>
      </p:bgPr>
    </p:bg>
    <p:spTree>
      <p:nvGrpSpPr>
        <p:cNvPr id="1" name="Shape 98"/>
        <p:cNvGrpSpPr/>
        <p:nvPr/>
      </p:nvGrpSpPr>
      <p:grpSpPr>
        <a:xfrm>
          <a:off x="0" y="0"/>
          <a:ext cx="0" cy="0"/>
          <a:chOff x="0" y="0"/>
          <a:chExt cx="0" cy="0"/>
        </a:xfrm>
      </p:grpSpPr>
      <p:sp>
        <p:nvSpPr>
          <p:cNvPr id="2" name="Rectangle 1">
            <a:extLst>
              <a:ext uri="{FF2B5EF4-FFF2-40B4-BE49-F238E27FC236}">
                <a16:creationId xmlns:a16="http://schemas.microsoft.com/office/drawing/2014/main" id="{48B6A60F-761F-7443-8CEF-DDE0BA0EA67F}"/>
              </a:ext>
            </a:extLst>
          </p:cNvPr>
          <p:cNvSpPr/>
          <p:nvPr userDrawn="1"/>
        </p:nvSpPr>
        <p:spPr>
          <a:xfrm>
            <a:off x="0" y="9886950"/>
            <a:ext cx="24384000" cy="3829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00" name="Google Shape;100;p96"/>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sp>
        <p:nvSpPr>
          <p:cNvPr id="102" name="Google Shape;102;p96"/>
          <p:cNvSpPr txBox="1">
            <a:spLocks noGrp="1"/>
          </p:cNvSpPr>
          <p:nvPr>
            <p:ph type="title"/>
          </p:nvPr>
        </p:nvSpPr>
        <p:spPr>
          <a:xfrm>
            <a:off x="3950640" y="3475230"/>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4400"/>
              <a:buFont typeface="Gill Sans"/>
              <a:buNone/>
              <a:defRPr sz="14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03" name="Google Shape;103;p96"/>
          <p:cNvSpPr txBox="1">
            <a:spLocks noGrp="1"/>
          </p:cNvSpPr>
          <p:nvPr>
            <p:ph type="body" idx="1"/>
          </p:nvPr>
        </p:nvSpPr>
        <p:spPr>
          <a:xfrm>
            <a:off x="4214813" y="7440316"/>
            <a:ext cx="15954374"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pic>
        <p:nvPicPr>
          <p:cNvPr id="4" name="Picture 3">
            <a:extLst>
              <a:ext uri="{FF2B5EF4-FFF2-40B4-BE49-F238E27FC236}">
                <a16:creationId xmlns:a16="http://schemas.microsoft.com/office/drawing/2014/main" id="{A8245658-AF88-0375-58E8-42282746561B}"/>
              </a:ext>
            </a:extLst>
          </p:cNvPr>
          <p:cNvPicPr>
            <a:picLocks noChangeAspect="1"/>
          </p:cNvPicPr>
          <p:nvPr userDrawn="1"/>
        </p:nvPicPr>
        <p:blipFill>
          <a:blip r:embed="rId3"/>
          <a:srcRect/>
          <a:stretch/>
        </p:blipFill>
        <p:spPr>
          <a:xfrm>
            <a:off x="3656597" y="11235478"/>
            <a:ext cx="17070806" cy="1762147"/>
          </a:xfrm>
          <a:prstGeom prst="rect">
            <a:avLst/>
          </a:prstGeom>
        </p:spPr>
      </p:pic>
    </p:spTree>
    <p:extLst>
      <p:ext uri="{BB962C8B-B14F-4D97-AF65-F5344CB8AC3E}">
        <p14:creationId xmlns:p14="http://schemas.microsoft.com/office/powerpoint/2010/main" val="2163246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roup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062D-08B0-9A4A-AB2A-474470FD3C9E}"/>
              </a:ext>
            </a:extLst>
          </p:cNvPr>
          <p:cNvSpPr>
            <a:spLocks noGrp="1"/>
          </p:cNvSpPr>
          <p:nvPr>
            <p:ph type="title" hasCustomPrompt="1"/>
          </p:nvPr>
        </p:nvSpPr>
        <p:spPr>
          <a:xfrm>
            <a:off x="2121840" y="2279414"/>
            <a:ext cx="16482720" cy="2176835"/>
          </a:xfrm>
          <a:prstGeom prst="rect">
            <a:avLst/>
          </a:prstGeom>
        </p:spPr>
        <p:txBody>
          <a:bodyPr/>
          <a:lstStyle>
            <a:lvl1pPr marL="0" marR="0" indent="0" algn="l" defTabSz="685800" rtl="0" eaLnBrk="1" fontAlgn="auto" latinLnBrk="0" hangingPunct="0">
              <a:lnSpc>
                <a:spcPct val="80000"/>
              </a:lnSpc>
              <a:spcBef>
                <a:spcPts val="0"/>
              </a:spcBef>
              <a:spcAft>
                <a:spcPts val="0"/>
              </a:spcAft>
              <a:buClrTx/>
              <a:buSzTx/>
              <a:buFontTx/>
              <a:buNone/>
              <a:tabLst/>
              <a:defRPr/>
            </a:lvl1pPr>
          </a:lstStyle>
          <a:p>
            <a:pPr marL="0" marR="0" lvl="0" indent="0" algn="l" defTabSz="685800" rtl="0" eaLnBrk="1" fontAlgn="auto" latinLnBrk="0" hangingPunct="0">
              <a:lnSpc>
                <a:spcPct val="80000"/>
              </a:lnSpc>
              <a:spcBef>
                <a:spcPts val="0"/>
              </a:spcBef>
              <a:spcAft>
                <a:spcPts val="0"/>
              </a:spcAft>
              <a:buClrTx/>
              <a:buSzTx/>
              <a:buFontTx/>
              <a:buNone/>
              <a:tabLst/>
              <a:defRPr/>
            </a:pPr>
            <a:r>
              <a:rPr kumimoji="0" lang="en-GB" sz="10000" b="1" i="0" u="none" strike="noStrike" kern="0" cap="none" spc="75" normalizeH="0" baseline="0" noProof="0" dirty="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grpSp>
        <p:nvGrpSpPr>
          <p:cNvPr id="5" name="Group 142">
            <a:extLst>
              <a:ext uri="{FF2B5EF4-FFF2-40B4-BE49-F238E27FC236}">
                <a16:creationId xmlns:a16="http://schemas.microsoft.com/office/drawing/2014/main" id="{0BFD2755-CD3F-42B5-AF2F-D025DE67592E}"/>
              </a:ext>
            </a:extLst>
          </p:cNvPr>
          <p:cNvGrpSpPr/>
          <p:nvPr userDrawn="1"/>
        </p:nvGrpSpPr>
        <p:grpSpPr>
          <a:xfrm>
            <a:off x="2626553" y="4538630"/>
            <a:ext cx="8521695" cy="8552093"/>
            <a:chOff x="0" y="0"/>
            <a:chExt cx="6186406" cy="8552092"/>
          </a:xfrm>
        </p:grpSpPr>
        <p:sp>
          <p:nvSpPr>
            <p:cNvPr id="7" name="Shape 136">
              <a:extLst>
                <a:ext uri="{FF2B5EF4-FFF2-40B4-BE49-F238E27FC236}">
                  <a16:creationId xmlns:a16="http://schemas.microsoft.com/office/drawing/2014/main" id="{A38032B0-A6E6-4AA6-B1B5-9C8A1AB11A15}"/>
                </a:ext>
              </a:extLst>
            </p:cNvPr>
            <p:cNvSpPr/>
            <p:nvPr/>
          </p:nvSpPr>
          <p:spPr>
            <a:xfrm>
              <a:off x="0" y="0"/>
              <a:ext cx="6186406" cy="8552092"/>
            </a:xfrm>
            <a:prstGeom prst="rect">
              <a:avLst/>
            </a:prstGeom>
            <a:noFill/>
            <a:ln w="50800" cap="flat">
              <a:solidFill>
                <a:srgbClr val="00945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 name="Shape 137">
              <a:extLst>
                <a:ext uri="{FF2B5EF4-FFF2-40B4-BE49-F238E27FC236}">
                  <a16:creationId xmlns:a16="http://schemas.microsoft.com/office/drawing/2014/main" id="{6557AE7E-C1B0-4FB6-971E-B07976E24416}"/>
                </a:ext>
              </a:extLst>
            </p:cNvPr>
            <p:cNvSpPr/>
            <p:nvPr/>
          </p:nvSpPr>
          <p:spPr>
            <a:xfrm>
              <a:off x="435030" y="1016862"/>
              <a:ext cx="5103661" cy="790601"/>
            </a:xfrm>
            <a:prstGeom prst="roundRect">
              <a:avLst>
                <a:gd name="adj" fmla="val 50000"/>
              </a:avLst>
            </a:prstGeom>
            <a:solidFill>
              <a:srgbClr val="009457"/>
            </a:solidFill>
            <a:ln w="38100" cap="flat">
              <a:solidFill>
                <a:srgbClr val="00945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grpSp>
      <p:grpSp>
        <p:nvGrpSpPr>
          <p:cNvPr id="11" name="Group 150">
            <a:extLst>
              <a:ext uri="{FF2B5EF4-FFF2-40B4-BE49-F238E27FC236}">
                <a16:creationId xmlns:a16="http://schemas.microsoft.com/office/drawing/2014/main" id="{0F50CA4E-B8FF-45E3-A00F-A7E90488E0A5}"/>
              </a:ext>
            </a:extLst>
          </p:cNvPr>
          <p:cNvGrpSpPr/>
          <p:nvPr userDrawn="1"/>
        </p:nvGrpSpPr>
        <p:grpSpPr>
          <a:xfrm>
            <a:off x="12285208" y="4456249"/>
            <a:ext cx="8521696" cy="8552093"/>
            <a:chOff x="0" y="0"/>
            <a:chExt cx="6186406" cy="8552092"/>
          </a:xfrm>
        </p:grpSpPr>
        <p:sp>
          <p:nvSpPr>
            <p:cNvPr id="13" name="Shape 145">
              <a:extLst>
                <a:ext uri="{FF2B5EF4-FFF2-40B4-BE49-F238E27FC236}">
                  <a16:creationId xmlns:a16="http://schemas.microsoft.com/office/drawing/2014/main" id="{7A145CD8-5478-4972-94A4-28622FE0408E}"/>
                </a:ext>
              </a:extLst>
            </p:cNvPr>
            <p:cNvSpPr/>
            <p:nvPr/>
          </p:nvSpPr>
          <p:spPr>
            <a:xfrm>
              <a:off x="0" y="0"/>
              <a:ext cx="6186406" cy="8552092"/>
            </a:xfrm>
            <a:prstGeom prst="rect">
              <a:avLst/>
            </a:prstGeom>
            <a:noFill/>
            <a:ln w="508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5" name="Shape 146">
              <a:extLst>
                <a:ext uri="{FF2B5EF4-FFF2-40B4-BE49-F238E27FC236}">
                  <a16:creationId xmlns:a16="http://schemas.microsoft.com/office/drawing/2014/main" id="{651E32B9-B79D-4BFD-86F2-02934964727B}"/>
                </a:ext>
              </a:extLst>
            </p:cNvPr>
            <p:cNvSpPr/>
            <p:nvPr/>
          </p:nvSpPr>
          <p:spPr>
            <a:xfrm>
              <a:off x="647715" y="1066832"/>
              <a:ext cx="4890976" cy="790601"/>
            </a:xfrm>
            <a:prstGeom prst="roundRect">
              <a:avLst>
                <a:gd name="adj" fmla="val 50000"/>
              </a:avLst>
            </a:prstGeom>
            <a:solidFill>
              <a:srgbClr val="393941"/>
            </a:solidFill>
            <a:ln w="381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grpSp>
      <p:sp>
        <p:nvSpPr>
          <p:cNvPr id="20" name="Text Placeholder 19">
            <a:extLst>
              <a:ext uri="{FF2B5EF4-FFF2-40B4-BE49-F238E27FC236}">
                <a16:creationId xmlns:a16="http://schemas.microsoft.com/office/drawing/2014/main" id="{A756E2D1-02C4-4D50-B04C-1FBD59E9B152}"/>
              </a:ext>
            </a:extLst>
          </p:cNvPr>
          <p:cNvSpPr>
            <a:spLocks noGrp="1"/>
          </p:cNvSpPr>
          <p:nvPr>
            <p:ph type="body" sz="quarter" idx="10" hasCustomPrompt="1"/>
          </p:nvPr>
        </p:nvSpPr>
        <p:spPr>
          <a:xfrm>
            <a:off x="13177427" y="7116874"/>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p>
        </p:txBody>
      </p:sp>
      <p:sp>
        <p:nvSpPr>
          <p:cNvPr id="21" name="Text Placeholder 19">
            <a:extLst>
              <a:ext uri="{FF2B5EF4-FFF2-40B4-BE49-F238E27FC236}">
                <a16:creationId xmlns:a16="http://schemas.microsoft.com/office/drawing/2014/main" id="{5E9A1071-EF93-45BE-B608-8F05979EC6DA}"/>
              </a:ext>
            </a:extLst>
          </p:cNvPr>
          <p:cNvSpPr>
            <a:spLocks noGrp="1"/>
          </p:cNvSpPr>
          <p:nvPr>
            <p:ph type="body" sz="quarter" idx="11" hasCustomPrompt="1"/>
          </p:nvPr>
        </p:nvSpPr>
        <p:spPr>
          <a:xfrm>
            <a:off x="3448018" y="7091889"/>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p>
        </p:txBody>
      </p:sp>
      <p:sp>
        <p:nvSpPr>
          <p:cNvPr id="22" name="Text Placeholder 37">
            <a:extLst>
              <a:ext uri="{FF2B5EF4-FFF2-40B4-BE49-F238E27FC236}">
                <a16:creationId xmlns:a16="http://schemas.microsoft.com/office/drawing/2014/main" id="{B96815F7-6121-4EE8-A1EE-8B9619B593EA}"/>
              </a:ext>
            </a:extLst>
          </p:cNvPr>
          <p:cNvSpPr>
            <a:spLocks noGrp="1"/>
          </p:cNvSpPr>
          <p:nvPr>
            <p:ph type="body" sz="quarter" idx="16" hasCustomPrompt="1"/>
          </p:nvPr>
        </p:nvSpPr>
        <p:spPr>
          <a:xfrm>
            <a:off x="3917078" y="5698463"/>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dirty="0"/>
              <a:t>HEADING</a:t>
            </a:r>
          </a:p>
        </p:txBody>
      </p:sp>
      <p:sp>
        <p:nvSpPr>
          <p:cNvPr id="23" name="Text Placeholder 37">
            <a:extLst>
              <a:ext uri="{FF2B5EF4-FFF2-40B4-BE49-F238E27FC236}">
                <a16:creationId xmlns:a16="http://schemas.microsoft.com/office/drawing/2014/main" id="{E55F6E35-30B5-48C9-9BAC-53128597733D}"/>
              </a:ext>
            </a:extLst>
          </p:cNvPr>
          <p:cNvSpPr>
            <a:spLocks noGrp="1"/>
          </p:cNvSpPr>
          <p:nvPr>
            <p:ph type="body" sz="quarter" idx="17" hasCustomPrompt="1"/>
          </p:nvPr>
        </p:nvSpPr>
        <p:spPr>
          <a:xfrm>
            <a:off x="13646487" y="5742930"/>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dirty="0"/>
              <a:t>HEADING</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64734008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Text-Heavy 6">
    <p:spTree>
      <p:nvGrpSpPr>
        <p:cNvPr id="1" name=""/>
        <p:cNvGrpSpPr/>
        <p:nvPr/>
      </p:nvGrpSpPr>
      <p:grpSpPr>
        <a:xfrm>
          <a:off x="0" y="0"/>
          <a:ext cx="0" cy="0"/>
          <a:chOff x="0" y="0"/>
          <a:chExt cx="0" cy="0"/>
        </a:xfrm>
      </p:grpSpPr>
      <p:sp>
        <p:nvSpPr>
          <p:cNvPr id="7" name="Google Shape;130;p101">
            <a:extLst>
              <a:ext uri="{FF2B5EF4-FFF2-40B4-BE49-F238E27FC236}">
                <a16:creationId xmlns:a16="http://schemas.microsoft.com/office/drawing/2014/main" id="{D6715403-A861-E240-854B-F3D31345B038}"/>
              </a:ext>
            </a:extLst>
          </p:cNvPr>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 name="Google Shape;131;p101">
            <a:extLst>
              <a:ext uri="{FF2B5EF4-FFF2-40B4-BE49-F238E27FC236}">
                <a16:creationId xmlns:a16="http://schemas.microsoft.com/office/drawing/2014/main" id="{DD314740-E055-714F-83BC-9CEA7E162DDD}"/>
              </a:ext>
            </a:extLst>
          </p:cNvPr>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 name="Google Shape;180;p107">
            <a:extLst>
              <a:ext uri="{FF2B5EF4-FFF2-40B4-BE49-F238E27FC236}">
                <a16:creationId xmlns:a16="http://schemas.microsoft.com/office/drawing/2014/main" id="{490BD64A-E835-0C43-BA40-6C86022B7925}"/>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18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0" name="Picture Placeholder 2">
            <a:extLst>
              <a:ext uri="{FF2B5EF4-FFF2-40B4-BE49-F238E27FC236}">
                <a16:creationId xmlns:a16="http://schemas.microsoft.com/office/drawing/2014/main" id="{26B786C6-042F-9B49-9C87-94B70C16E0D8}"/>
              </a:ext>
            </a:extLst>
          </p:cNvPr>
          <p:cNvSpPr>
            <a:spLocks noGrp="1"/>
          </p:cNvSpPr>
          <p:nvPr>
            <p:ph type="pic" sz="quarter" idx="10"/>
          </p:nvPr>
        </p:nvSpPr>
        <p:spPr>
          <a:xfrm>
            <a:off x="-3058370" y="2227262"/>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13" name="Text Placeholder 9">
            <a:extLst>
              <a:ext uri="{FF2B5EF4-FFF2-40B4-BE49-F238E27FC236}">
                <a16:creationId xmlns:a16="http://schemas.microsoft.com/office/drawing/2014/main" id="{E6F918A2-C677-6540-8A9D-05CB60972C47}"/>
              </a:ext>
            </a:extLst>
          </p:cNvPr>
          <p:cNvSpPr>
            <a:spLocks noGrp="1"/>
          </p:cNvSpPr>
          <p:nvPr>
            <p:ph type="body" sz="quarter" idx="11" hasCustomPrompt="1"/>
          </p:nvPr>
        </p:nvSpPr>
        <p:spPr>
          <a:xfrm>
            <a:off x="7349067" y="2309737"/>
            <a:ext cx="3571875" cy="587375"/>
          </a:xfrm>
          <a:prstGeom prst="rect">
            <a:avLst/>
          </a:prstGeom>
        </p:spPr>
        <p:txBody>
          <a:bodyPr>
            <a:normAutofit/>
          </a:bodyPr>
          <a:lstStyle>
            <a:lvl1pPr>
              <a:defRPr sz="3200">
                <a:latin typeface="+mj-lt"/>
              </a:defRPr>
            </a:lvl1pPr>
          </a:lstStyle>
          <a:p>
            <a:pPr lvl="0"/>
            <a:r>
              <a:rPr lang="en-US" dirty="0"/>
              <a:t>SECTION NAME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21752133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8988102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Divider 1">
  <p:cSld name="Divider 1">
    <p:bg>
      <p:bgPr>
        <a:solidFill>
          <a:srgbClr val="009457"/>
        </a:solidFill>
        <a:effectLst/>
      </p:bgPr>
    </p:bg>
    <p:spTree>
      <p:nvGrpSpPr>
        <p:cNvPr id="1" name="Shape 2794"/>
        <p:cNvGrpSpPr/>
        <p:nvPr/>
      </p:nvGrpSpPr>
      <p:grpSpPr>
        <a:xfrm>
          <a:off x="0" y="0"/>
          <a:ext cx="0" cy="0"/>
          <a:chOff x="0" y="0"/>
          <a:chExt cx="0" cy="0"/>
        </a:xfrm>
      </p:grpSpPr>
      <p:sp>
        <p:nvSpPr>
          <p:cNvPr id="2795" name="Google Shape;2795;p112"/>
          <p:cNvSpPr txBox="1">
            <a:spLocks noGrp="1"/>
          </p:cNvSpPr>
          <p:nvPr>
            <p:ph type="title"/>
          </p:nvPr>
        </p:nvSpPr>
        <p:spPr>
          <a:xfrm>
            <a:off x="4286442" y="5119966"/>
            <a:ext cx="16482719" cy="2176835"/>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2796" name="Google Shape;2796;p112"/>
          <p:cNvSpPr txBox="1">
            <a:spLocks noGrp="1"/>
          </p:cNvSpPr>
          <p:nvPr>
            <p:ph type="body" idx="1"/>
          </p:nvPr>
        </p:nvSpPr>
        <p:spPr>
          <a:xfrm>
            <a:off x="4227512" y="8457401"/>
            <a:ext cx="16616615" cy="931863"/>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797" name="Google Shape;2797;p112"/>
          <p:cNvSpPr txBox="1">
            <a:spLocks noGrp="1"/>
          </p:cNvSpPr>
          <p:nvPr>
            <p:ph type="body" idx="2"/>
          </p:nvPr>
        </p:nvSpPr>
        <p:spPr>
          <a:xfrm>
            <a:off x="4227512" y="4283242"/>
            <a:ext cx="16616615" cy="516885"/>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 name="Google Shape;180;p107">
            <a:extLst>
              <a:ext uri="{FF2B5EF4-FFF2-40B4-BE49-F238E27FC236}">
                <a16:creationId xmlns:a16="http://schemas.microsoft.com/office/drawing/2014/main" id="{061758FC-D4AF-DA4E-9A5B-5D56A175B02F}"/>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139261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Group 3" userDrawn="1">
  <p:cSld name="1_Group 3">
    <p:spTree>
      <p:nvGrpSpPr>
        <p:cNvPr id="1" name="Shape 3050"/>
        <p:cNvGrpSpPr/>
        <p:nvPr/>
      </p:nvGrpSpPr>
      <p:grpSpPr>
        <a:xfrm>
          <a:off x="0" y="0"/>
          <a:ext cx="0" cy="0"/>
          <a:chOff x="0" y="0"/>
          <a:chExt cx="0" cy="0"/>
        </a:xfrm>
      </p:grpSpPr>
      <p:sp>
        <p:nvSpPr>
          <p:cNvPr id="13" name="Google Shape;180;p107">
            <a:extLst>
              <a:ext uri="{FF2B5EF4-FFF2-40B4-BE49-F238E27FC236}">
                <a16:creationId xmlns:a16="http://schemas.microsoft.com/office/drawing/2014/main" id="{BFDF0788-ED48-4F40-9FC0-B8BDED3D29D3}"/>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14" name="Rounded Rectangle 13">
            <a:extLst>
              <a:ext uri="{FF2B5EF4-FFF2-40B4-BE49-F238E27FC236}">
                <a16:creationId xmlns:a16="http://schemas.microsoft.com/office/drawing/2014/main" id="{894F1A7B-47F6-7343-9513-1770B00366BF}"/>
              </a:ext>
            </a:extLst>
          </p:cNvPr>
          <p:cNvSpPr/>
          <p:nvPr userDrawn="1"/>
        </p:nvSpPr>
        <p:spPr>
          <a:xfrm>
            <a:off x="12571803" y="4538630"/>
            <a:ext cx="8592450" cy="8552092"/>
          </a:xfrm>
          <a:prstGeom prst="roundRect">
            <a:avLst/>
          </a:prstGeom>
          <a:solidFill>
            <a:srgbClr val="00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5" name="Rounded Rectangle 14">
            <a:extLst>
              <a:ext uri="{FF2B5EF4-FFF2-40B4-BE49-F238E27FC236}">
                <a16:creationId xmlns:a16="http://schemas.microsoft.com/office/drawing/2014/main" id="{22F88440-C2AB-C246-8B06-FE6CCDF96941}"/>
              </a:ext>
            </a:extLst>
          </p:cNvPr>
          <p:cNvSpPr/>
          <p:nvPr userDrawn="1"/>
        </p:nvSpPr>
        <p:spPr>
          <a:xfrm>
            <a:off x="2842395" y="4538630"/>
            <a:ext cx="8592450" cy="8552092"/>
          </a:xfrm>
          <a:prstGeom prst="roundRect">
            <a:avLst/>
          </a:prstGeom>
          <a:solidFill>
            <a:srgbClr val="006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6" name="Google Shape;37;p84">
            <a:extLst>
              <a:ext uri="{FF2B5EF4-FFF2-40B4-BE49-F238E27FC236}">
                <a16:creationId xmlns:a16="http://schemas.microsoft.com/office/drawing/2014/main" id="{19F59227-5137-B846-8AF4-7215FEA17000}"/>
              </a:ext>
            </a:extLst>
          </p:cNvPr>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7" name="Google Shape;40;p84">
            <a:extLst>
              <a:ext uri="{FF2B5EF4-FFF2-40B4-BE49-F238E27FC236}">
                <a16:creationId xmlns:a16="http://schemas.microsoft.com/office/drawing/2014/main" id="{453040E1-550B-274E-8497-8A65C58EB695}"/>
              </a:ext>
            </a:extLst>
          </p:cNvPr>
          <p:cNvSpPr/>
          <p:nvPr userDrawn="1"/>
        </p:nvSpPr>
        <p:spPr>
          <a:xfrm>
            <a:off x="3623506" y="5241168"/>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8" name="Google Shape;43;p84">
            <a:extLst>
              <a:ext uri="{FF2B5EF4-FFF2-40B4-BE49-F238E27FC236}">
                <a16:creationId xmlns:a16="http://schemas.microsoft.com/office/drawing/2014/main" id="{C9EDA570-72E2-2243-8CA4-4A21F62D4C20}"/>
              </a:ext>
            </a:extLst>
          </p:cNvPr>
          <p:cNvSpPr/>
          <p:nvPr userDrawn="1"/>
        </p:nvSpPr>
        <p:spPr>
          <a:xfrm>
            <a:off x="13499399" y="5208758"/>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9" name="Google Shape;44;p84">
            <a:extLst>
              <a:ext uri="{FF2B5EF4-FFF2-40B4-BE49-F238E27FC236}">
                <a16:creationId xmlns:a16="http://schemas.microsoft.com/office/drawing/2014/main" id="{CD9009F9-09C1-D345-A383-5B15159C57C5}"/>
              </a:ext>
            </a:extLst>
          </p:cNvPr>
          <p:cNvSpPr txBox="1">
            <a:spLocks noGrp="1"/>
          </p:cNvSpPr>
          <p:nvPr>
            <p:ph type="body" idx="1"/>
          </p:nvPr>
        </p:nvSpPr>
        <p:spPr>
          <a:xfrm>
            <a:off x="13499399"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 name="Google Shape;45;p84">
            <a:extLst>
              <a:ext uri="{FF2B5EF4-FFF2-40B4-BE49-F238E27FC236}">
                <a16:creationId xmlns:a16="http://schemas.microsoft.com/office/drawing/2014/main" id="{28BE2991-4E6D-D940-A4BC-C5CDBDB0F73D}"/>
              </a:ext>
            </a:extLst>
          </p:cNvPr>
          <p:cNvSpPr txBox="1">
            <a:spLocks noGrp="1"/>
          </p:cNvSpPr>
          <p:nvPr>
            <p:ph type="body" idx="2"/>
          </p:nvPr>
        </p:nvSpPr>
        <p:spPr>
          <a:xfrm>
            <a:off x="3769991" y="7091891"/>
            <a:ext cx="6737258" cy="154397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 name="Google Shape;46;p84">
            <a:extLst>
              <a:ext uri="{FF2B5EF4-FFF2-40B4-BE49-F238E27FC236}">
                <a16:creationId xmlns:a16="http://schemas.microsoft.com/office/drawing/2014/main" id="{B9864139-A25F-3742-AC70-459A7EB636B0}"/>
              </a:ext>
            </a:extLst>
          </p:cNvPr>
          <p:cNvSpPr txBox="1">
            <a:spLocks noGrp="1"/>
          </p:cNvSpPr>
          <p:nvPr>
            <p:ph type="body" idx="3"/>
          </p:nvPr>
        </p:nvSpPr>
        <p:spPr>
          <a:xfrm>
            <a:off x="4239051" y="5384140"/>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6F4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47;p84">
            <a:extLst>
              <a:ext uri="{FF2B5EF4-FFF2-40B4-BE49-F238E27FC236}">
                <a16:creationId xmlns:a16="http://schemas.microsoft.com/office/drawing/2014/main" id="{99962063-04D0-CF40-8921-C3E95692EF0D}"/>
              </a:ext>
            </a:extLst>
          </p:cNvPr>
          <p:cNvSpPr txBox="1">
            <a:spLocks noGrp="1"/>
          </p:cNvSpPr>
          <p:nvPr>
            <p:ph type="body" idx="4"/>
          </p:nvPr>
        </p:nvSpPr>
        <p:spPr>
          <a:xfrm>
            <a:off x="13968459" y="5351728"/>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 name="Picture Placeholder 2">
            <a:extLst>
              <a:ext uri="{FF2B5EF4-FFF2-40B4-BE49-F238E27FC236}">
                <a16:creationId xmlns:a16="http://schemas.microsoft.com/office/drawing/2014/main" id="{D1E74250-DAAB-C842-A704-856E270B44DF}"/>
              </a:ext>
            </a:extLst>
          </p:cNvPr>
          <p:cNvSpPr>
            <a:spLocks noGrp="1"/>
          </p:cNvSpPr>
          <p:nvPr>
            <p:ph type="pic" sz="quarter" idx="10"/>
          </p:nvPr>
        </p:nvSpPr>
        <p:spPr>
          <a:xfrm>
            <a:off x="3770313" y="9058443"/>
            <a:ext cx="6737350" cy="3226452"/>
          </a:xfrm>
          <a:prstGeom prst="roundRect">
            <a:avLst/>
          </a:prstGeom>
        </p:spPr>
        <p:txBody>
          <a:bodyPr/>
          <a:lstStyle/>
          <a:p>
            <a:endParaRPr lang="en-U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578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2" name="Google Shape;23;p80">
            <a:extLst>
              <a:ext uri="{FF2B5EF4-FFF2-40B4-BE49-F238E27FC236}">
                <a16:creationId xmlns:a16="http://schemas.microsoft.com/office/drawing/2014/main" id="{E119E989-399D-4B47-85BD-48F1B2A374A9}"/>
              </a:ext>
            </a:extLst>
          </p:cNvPr>
          <p:cNvSpPr/>
          <p:nvPr userDrawn="1"/>
        </p:nvSpPr>
        <p:spPr>
          <a:xfrm>
            <a:off x="0" y="0"/>
            <a:ext cx="7030802" cy="13716000"/>
          </a:xfrm>
          <a:prstGeom prst="rect">
            <a:avLst/>
          </a:prstGeom>
          <a:solidFill>
            <a:srgbClr val="B52AB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3" name="Google Shape;22;p80">
            <a:extLst>
              <a:ext uri="{FF2B5EF4-FFF2-40B4-BE49-F238E27FC236}">
                <a16:creationId xmlns:a16="http://schemas.microsoft.com/office/drawing/2014/main" id="{1F09052B-E7F1-4E4E-B123-24DE1B885887}"/>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 name="Google Shape;24;p80">
            <a:extLst>
              <a:ext uri="{FF2B5EF4-FFF2-40B4-BE49-F238E27FC236}">
                <a16:creationId xmlns:a16="http://schemas.microsoft.com/office/drawing/2014/main" id="{B6631DE7-3AE9-864D-9F2B-F9A8F3AA5FE0}"/>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91440" marR="0" lvl="0" indent="-91440" algn="l" rtl="0">
              <a:lnSpc>
                <a:spcPct val="100000"/>
              </a:lnSpc>
              <a:spcBef>
                <a:spcPts val="0"/>
              </a:spcBef>
              <a:spcAft>
                <a:spcPts val="1200"/>
              </a:spcAft>
              <a:buClr>
                <a:schemeClr val="bg1">
                  <a:lumMod val="10000"/>
                </a:schemeClr>
              </a:buClr>
              <a:buSzPts val="4000"/>
              <a:buFont typeface="Arial"/>
              <a:buChar char="•"/>
              <a:defRPr sz="4800" b="0" i="0" u="none" strike="noStrike" cap="none">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 name="Google Shape;25;p80">
            <a:extLst>
              <a:ext uri="{FF2B5EF4-FFF2-40B4-BE49-F238E27FC236}">
                <a16:creationId xmlns:a16="http://schemas.microsoft.com/office/drawing/2014/main" id="{18CD75FF-96EE-5A47-B346-CCA31D7D11DD}"/>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80067939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rgbClr val="B52AB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F92989-4D76-4C1B-BE09-28ECC3D586FA}"/>
              </a:ext>
            </a:extLst>
          </p:cNvPr>
          <p:cNvSpPr/>
          <p:nvPr userDrawn="1"/>
        </p:nvSpPr>
        <p:spPr>
          <a:xfrm>
            <a:off x="0" y="10058400"/>
            <a:ext cx="24384000" cy="3657599"/>
          </a:xfrm>
          <a:prstGeom prst="rect">
            <a:avLst/>
          </a:prstGeom>
          <a:solidFill>
            <a:srgbClr val="FFFE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Gill Sans MT" panose="020B0502020104020203" pitchFamily="34" charset="77"/>
              <a:ea typeface="Helvetica Light"/>
              <a:cs typeface="Helvetica Light"/>
              <a:sym typeface="Helvetica Light"/>
            </a:endParaRPr>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150" y="10160432"/>
            <a:ext cx="11851888" cy="3555568"/>
          </a:xfrm>
          <a:prstGeom prst="rect">
            <a:avLst/>
          </a:prstGeom>
        </p:spPr>
      </p:pic>
      <p:sp>
        <p:nvSpPr>
          <p:cNvPr id="10" name="Title 9">
            <a:extLst>
              <a:ext uri="{FF2B5EF4-FFF2-40B4-BE49-F238E27FC236}">
                <a16:creationId xmlns:a16="http://schemas.microsoft.com/office/drawing/2014/main" id="{898313A3-E47E-4D96-84FB-418B0C5CE3C5}"/>
              </a:ext>
            </a:extLst>
          </p:cNvPr>
          <p:cNvSpPr>
            <a:spLocks noGrp="1"/>
          </p:cNvSpPr>
          <p:nvPr>
            <p:ph type="title" hasCustomPrompt="1"/>
          </p:nvPr>
        </p:nvSpPr>
        <p:spPr>
          <a:xfrm>
            <a:off x="3950640" y="3475230"/>
            <a:ext cx="16482720" cy="2176836"/>
          </a:xfrm>
          <a:prstGeom prst="rect">
            <a:avLst/>
          </a:prstGeom>
        </p:spPr>
        <p:txBody>
          <a:bodyPr>
            <a:noAutofit/>
          </a:bodyPr>
          <a:lstStyle>
            <a:lvl1pPr algn="ctr">
              <a:lnSpc>
                <a:spcPct val="90000"/>
              </a:lnSpc>
              <a:defRPr sz="14400">
                <a:solidFill>
                  <a:srgbClr val="FFFEFF"/>
                </a:solidFill>
                <a:latin typeface="+mj-lt"/>
              </a:defRPr>
            </a:lvl1pPr>
          </a:lstStyle>
          <a:p>
            <a:r>
              <a:rPr lang="en-US" dirty="0"/>
              <a:t>Presentation Title Presentation Title</a:t>
            </a:r>
          </a:p>
        </p:txBody>
      </p:sp>
      <p:sp>
        <p:nvSpPr>
          <p:cNvPr id="13" name="Text Placeholder 12">
            <a:extLst>
              <a:ext uri="{FF2B5EF4-FFF2-40B4-BE49-F238E27FC236}">
                <a16:creationId xmlns:a16="http://schemas.microsoft.com/office/drawing/2014/main" id="{25D46153-06E3-46AB-A73B-E63268AD6CD6}"/>
              </a:ext>
            </a:extLst>
          </p:cNvPr>
          <p:cNvSpPr>
            <a:spLocks noGrp="1"/>
          </p:cNvSpPr>
          <p:nvPr>
            <p:ph type="body" sz="quarter" idx="11" hasCustomPrompt="1"/>
          </p:nvPr>
        </p:nvSpPr>
        <p:spPr>
          <a:xfrm>
            <a:off x="4214812" y="7440316"/>
            <a:ext cx="15954376" cy="931864"/>
          </a:xfrm>
          <a:prstGeom prst="rect">
            <a:avLst/>
          </a:prstGeom>
        </p:spPr>
        <p:txBody>
          <a:bodyPr>
            <a:normAutofit/>
          </a:bodyPr>
          <a:lstStyle>
            <a:lvl1pPr algn="ctr">
              <a:defRPr sz="3200" spc="300">
                <a:solidFill>
                  <a:srgbClr val="FFFEFF"/>
                </a:solidFill>
                <a:latin typeface="+mj-lt"/>
              </a:defRPr>
            </a:lvl1pPr>
          </a:lstStyle>
          <a:p>
            <a:pPr lvl="0"/>
            <a:r>
              <a:rPr lang="en-US" dirty="0"/>
              <a:t>PRESENTER NAME, ORGANIZATION</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0939698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rgbClr val="B52AB3"/>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SECTION NUMBER</a:t>
            </a:r>
            <a:endParaRPr dirty="0"/>
          </a:p>
        </p:txBody>
      </p:sp>
      <p:cxnSp>
        <p:nvCxnSpPr>
          <p:cNvPr id="6" name="Straight Connector 5">
            <a:extLst>
              <a:ext uri="{FF2B5EF4-FFF2-40B4-BE49-F238E27FC236}">
                <a16:creationId xmlns:a16="http://schemas.microsoft.com/office/drawing/2014/main" id="{5919E92C-A04F-414B-B08B-718A5DF405EA}"/>
              </a:ext>
            </a:extLst>
          </p:cNvPr>
          <p:cNvCxnSpPr>
            <a:cxnSpLocks/>
          </p:cNvCxnSpPr>
          <p:nvPr userDrawn="1"/>
        </p:nvCxnSpPr>
        <p:spPr>
          <a:xfrm>
            <a:off x="9636346" y="4672248"/>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0897078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bg>
      <p:bgPr>
        <a:solidFill>
          <a:srgbClr val="B52AB3"/>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Click to add subtitle</a:t>
            </a:r>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51125254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ub Section Divider">
    <p:bg>
      <p:bgPr>
        <a:solidFill>
          <a:srgbClr val="B52AB3"/>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FFEFF"/>
              </a:buClr>
              <a:buSzPts val="10000"/>
              <a:buFont typeface="Gill Sans"/>
              <a:buNone/>
              <a:defRPr sz="96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11412703" y="489284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EFF"/>
              </a:buClr>
              <a:buSzPts val="24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 name="Picture Placeholder 2">
            <a:extLst>
              <a:ext uri="{FF2B5EF4-FFF2-40B4-BE49-F238E27FC236}">
                <a16:creationId xmlns:a16="http://schemas.microsoft.com/office/drawing/2014/main" id="{603E3728-209F-504D-A329-F0BD9C1698AE}"/>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60220958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Triangle">
    <p:bg>
      <p:bgPr>
        <a:solidFill>
          <a:srgbClr val="F4F5F7"/>
        </a:solidFill>
        <a:effectLst/>
      </p:bgPr>
    </p:bg>
    <p:spTree>
      <p:nvGrpSpPr>
        <p:cNvPr id="1" name=""/>
        <p:cNvGrpSpPr/>
        <p:nvPr/>
      </p:nvGrpSpPr>
      <p:grpSpPr>
        <a:xfrm>
          <a:off x="0" y="0"/>
          <a:ext cx="0" cy="0"/>
          <a:chOff x="0" y="0"/>
          <a:chExt cx="0" cy="0"/>
        </a:xfrm>
      </p:grpSpPr>
      <p:sp>
        <p:nvSpPr>
          <p:cNvPr id="8" name="Google Shape;180;p107">
            <a:extLst>
              <a:ext uri="{FF2B5EF4-FFF2-40B4-BE49-F238E27FC236}">
                <a16:creationId xmlns:a16="http://schemas.microsoft.com/office/drawing/2014/main" id="{428A94BD-1501-4F4D-B1FC-7F74692737D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35165117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2.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4F5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036797"/>
      </p:ext>
    </p:extLst>
  </p:cSld>
  <p:clrMap bg1="dk1" tx1="lt1" bg2="dk2" tx2="lt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94" r:id="rId10"/>
    <p:sldLayoutId id="2147484548" r:id="rId11"/>
    <p:sldLayoutId id="2147484593" r:id="rId12"/>
    <p:sldLayoutId id="2147484549" r:id="rId13"/>
    <p:sldLayoutId id="2147484550" r:id="rId14"/>
    <p:sldLayoutId id="2147484551" r:id="rId15"/>
    <p:sldLayoutId id="2147484552" r:id="rId16"/>
    <p:sldLayoutId id="2147484553" r:id="rId17"/>
    <p:sldLayoutId id="2147484554" r:id="rId18"/>
    <p:sldLayoutId id="2147484555" r:id="rId19"/>
    <p:sldLayoutId id="2147484556" r:id="rId20"/>
    <p:sldLayoutId id="2147484557" r:id="rId21"/>
    <p:sldLayoutId id="2147484558" r:id="rId22"/>
    <p:sldLayoutId id="2147484559" r:id="rId23"/>
    <p:sldLayoutId id="2147484560" r:id="rId24"/>
    <p:sldLayoutId id="2147484561" r:id="rId25"/>
    <p:sldLayoutId id="2147484562" r:id="rId26"/>
    <p:sldLayoutId id="2147484563" r:id="rId27"/>
    <p:sldLayoutId id="2147484564" r:id="rId28"/>
    <p:sldLayoutId id="2147484565" r:id="rId29"/>
    <p:sldLayoutId id="2147484601" r:id="rId30"/>
  </p:sldLayoutIdLst>
  <p:transition spd="med"/>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665939053"/>
      </p:ext>
    </p:extLst>
  </p:cSld>
  <p:clrMap bg1="dk1" tx1="lt1" bg2="dk2" tx2="lt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Lst>
  <p:transition spd="med"/>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20.emf"/><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20.emf"/><Relationship Id="rId5" Type="http://schemas.openxmlformats.org/officeDocument/2006/relationships/image" Target="../media/image21.jp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20.emf"/><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1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1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notesSlide" Target="../notesSlides/notesSlide30.xml"/><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slideLayout" Target="../slideLayouts/slideLayout9.xml"/><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tags" Target="../tags/tag18.xml"/><Relationship Id="rId6" Type="http://schemas.openxmlformats.org/officeDocument/2006/relationships/image" Target="../media/image28.svg"/><Relationship Id="rId11" Type="http://schemas.openxmlformats.org/officeDocument/2006/relationships/image" Target="../media/image33.png"/><Relationship Id="rId24" Type="http://schemas.openxmlformats.org/officeDocument/2006/relationships/image" Target="../media/image46.sv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sv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tags" Target="../tags/tag20.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ags" Target="../tags/tag22.xml"/><Relationship Id="rId4" Type="http://schemas.openxmlformats.org/officeDocument/2006/relationships/image" Target="../media/image50.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51.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24.xml"/><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xml"/><Relationship Id="rId1" Type="http://schemas.openxmlformats.org/officeDocument/2006/relationships/tags" Target="../tags/tag25.xml"/><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xml"/><Relationship Id="rId1" Type="http://schemas.openxmlformats.org/officeDocument/2006/relationships/tags" Target="../tags/tag26.xml"/><Relationship Id="rId4" Type="http://schemas.openxmlformats.org/officeDocument/2006/relationships/image" Target="../media/image54.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28.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xml"/><Relationship Id="rId1" Type="http://schemas.openxmlformats.org/officeDocument/2006/relationships/tags" Target="../tags/tag2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tags" Target="../tags/tag30.xml"/><Relationship Id="rId5" Type="http://schemas.openxmlformats.org/officeDocument/2006/relationships/image" Target="../media/image20.emf"/><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tags" Target="../tags/tag31.xml"/><Relationship Id="rId4" Type="http://schemas.openxmlformats.org/officeDocument/2006/relationships/image" Target="../media/image58.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59.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5.xml"/><Relationship Id="rId1" Type="http://schemas.openxmlformats.org/officeDocument/2006/relationships/tags" Target="../tags/tag33.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7.xml"/><Relationship Id="rId7" Type="http://schemas.openxmlformats.org/officeDocument/2006/relationships/image" Target="../media/image64.svg"/><Relationship Id="rId2" Type="http://schemas.openxmlformats.org/officeDocument/2006/relationships/slideLayout" Target="../slideLayouts/slideLayout10.xml"/><Relationship Id="rId1" Type="http://schemas.openxmlformats.org/officeDocument/2006/relationships/tags" Target="../tags/tag34.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3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xml"/><Relationship Id="rId1" Type="http://schemas.openxmlformats.org/officeDocument/2006/relationships/tags" Target="../tags/tag3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9.xml"/><Relationship Id="rId1" Type="http://schemas.openxmlformats.org/officeDocument/2006/relationships/tags" Target="../tags/tag37.xml"/></Relationships>
</file>

<file path=ppt/slides/_rels/slide5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45.png"/><Relationship Id="rId12" Type="http://schemas.openxmlformats.org/officeDocument/2006/relationships/image" Target="../media/image40.sv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28.svg"/><Relationship Id="rId11" Type="http://schemas.openxmlformats.org/officeDocument/2006/relationships/image" Target="../media/image39.png"/><Relationship Id="rId5" Type="http://schemas.openxmlformats.org/officeDocument/2006/relationships/image" Target="../media/image27.png"/><Relationship Id="rId10" Type="http://schemas.openxmlformats.org/officeDocument/2006/relationships/image" Target="../media/image38.svg"/><Relationship Id="rId4" Type="http://schemas.openxmlformats.org/officeDocument/2006/relationships/image" Target="../media/image30.svg"/><Relationship Id="rId9" Type="http://schemas.openxmlformats.org/officeDocument/2006/relationships/image" Target="../media/image3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9.xml"/><Relationship Id="rId1" Type="http://schemas.openxmlformats.org/officeDocument/2006/relationships/tags" Target="../tags/tag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xml"/><Relationship Id="rId1" Type="http://schemas.openxmlformats.org/officeDocument/2006/relationships/tags" Target="../tags/tag4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xml"/><Relationship Id="rId1" Type="http://schemas.openxmlformats.org/officeDocument/2006/relationships/tags" Target="../tags/tag41.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9.xml"/><Relationship Id="rId1" Type="http://schemas.openxmlformats.org/officeDocument/2006/relationships/tags" Target="../tags/tag4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18.svg"/><Relationship Id="rId4" Type="http://schemas.openxmlformats.org/officeDocument/2006/relationships/image" Target="../media/image17.png"/></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9.xml"/><Relationship Id="rId1" Type="http://schemas.openxmlformats.org/officeDocument/2006/relationships/tags" Target="../tags/tag4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4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9.xml"/><Relationship Id="rId1" Type="http://schemas.openxmlformats.org/officeDocument/2006/relationships/tags" Target="../tags/tag46.xml"/><Relationship Id="rId4" Type="http://schemas.openxmlformats.org/officeDocument/2006/relationships/hyperlink" Target="https://www.alignplatform.org/resources/social-norms-and-aysrh-building-bridge-theory-program-design" TargetMode="Externa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9.xml"/><Relationship Id="rId1" Type="http://schemas.openxmlformats.org/officeDocument/2006/relationships/tags" Target="../tags/tag4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9.xml"/><Relationship Id="rId1" Type="http://schemas.openxmlformats.org/officeDocument/2006/relationships/tags" Target="../tags/tag4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0.xml"/><Relationship Id="rId1" Type="http://schemas.openxmlformats.org/officeDocument/2006/relationships/tags" Target="../tags/tag4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92"/>
        <p:cNvGrpSpPr/>
        <p:nvPr/>
      </p:nvGrpSpPr>
      <p:grpSpPr>
        <a:xfrm>
          <a:off x="0" y="0"/>
          <a:ext cx="0" cy="0"/>
          <a:chOff x="0" y="0"/>
          <a:chExt cx="0" cy="0"/>
        </a:xfrm>
      </p:grpSpPr>
      <p:sp>
        <p:nvSpPr>
          <p:cNvPr id="4394" name="Google Shape;4394;p1"/>
          <p:cNvSpPr txBox="1">
            <a:spLocks noGrp="1"/>
          </p:cNvSpPr>
          <p:nvPr>
            <p:ph type="title"/>
          </p:nvPr>
        </p:nvSpPr>
        <p:spPr>
          <a:xfrm>
            <a:off x="2362450" y="745268"/>
            <a:ext cx="18368184" cy="2176836"/>
          </a:xfrm>
          <a:prstGeom prst="rect">
            <a:avLst/>
          </a:prstGeom>
          <a:noFill/>
          <a:ln>
            <a:noFill/>
          </a:ln>
        </p:spPr>
        <p:txBody>
          <a:bodyPr spcFirstLastPara="1" wrap="square" lIns="91425" tIns="45700" rIns="91425" bIns="45700" anchor="t" anchorCtr="0">
            <a:noAutofit/>
          </a:bodyPr>
          <a:lstStyle/>
          <a:p>
            <a:pPr lvl="0">
              <a:buClr>
                <a:srgbClr val="FFFEFF"/>
              </a:buClr>
              <a:buSzPts val="14400"/>
            </a:pPr>
            <a:r>
              <a:rPr lang="fr-FR" sz="10000" dirty="0">
                <a:latin typeface="Gill Sans MT" panose="020B0502020104020203" pitchFamily="34" charset="0"/>
                <a:sym typeface="Gill Sans"/>
              </a:rPr>
              <a:t>L’évolution des normes sociales dans le cadre du changement social et de comportement</a:t>
            </a:r>
            <a:endParaRPr lang="en-US" sz="10000" dirty="0">
              <a:latin typeface="Gill Sans MT" panose="020B0502020104020203" pitchFamily="34" charset="0"/>
              <a:sym typeface="Gill Sans"/>
            </a:endParaRPr>
          </a:p>
        </p:txBody>
      </p:sp>
      <p:sp>
        <p:nvSpPr>
          <p:cNvPr id="4393" name="Google Shape;4393;p1"/>
          <p:cNvSpPr txBox="1">
            <a:spLocks noGrp="1"/>
          </p:cNvSpPr>
          <p:nvPr>
            <p:ph type="body" sz="quarter" idx="11"/>
          </p:nvPr>
        </p:nvSpPr>
        <p:spPr>
          <a:xfrm>
            <a:off x="4214812" y="6624721"/>
            <a:ext cx="15954376" cy="93186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FEFF"/>
              </a:buClr>
              <a:buSzPts val="3200"/>
              <a:buFont typeface="Gill Sans"/>
              <a:buNone/>
            </a:pPr>
            <a:r>
              <a:rPr lang="en-US" sz="4000" dirty="0">
                <a:latin typeface="Gill Sans MT" panose="020B0502020104020203" pitchFamily="34" charset="0"/>
              </a:rPr>
              <a:t>Présentateur, Organisation</a:t>
            </a:r>
            <a:endParaRPr sz="4000" dirty="0">
              <a:latin typeface="Gill Sans MT" panose="020B0502020104020203" pitchFamily="34" charset="0"/>
              <a:sym typeface="Gill Sans"/>
            </a:endParaRPr>
          </a:p>
        </p:txBody>
      </p:sp>
    </p:spTree>
    <p:extLst>
      <p:ext uri="{BB962C8B-B14F-4D97-AF65-F5344CB8AC3E}">
        <p14:creationId xmlns:p14="http://schemas.microsoft.com/office/powerpoint/2010/main" val="259804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4534"/>
        <p:cNvGrpSpPr/>
        <p:nvPr/>
      </p:nvGrpSpPr>
      <p:grpSpPr>
        <a:xfrm>
          <a:off x="0" y="0"/>
          <a:ext cx="0" cy="0"/>
          <a:chOff x="0" y="0"/>
          <a:chExt cx="0" cy="0"/>
        </a:xfrm>
      </p:grpSpPr>
      <p:sp>
        <p:nvSpPr>
          <p:cNvPr id="4535" name="Google Shape;4535;p14"/>
          <p:cNvSpPr txBox="1">
            <a:spLocks noGrp="1"/>
          </p:cNvSpPr>
          <p:nvPr>
            <p:ph type="title"/>
          </p:nvPr>
        </p:nvSpPr>
        <p:spPr>
          <a:xfrm>
            <a:off x="2681180" y="5119966"/>
            <a:ext cx="19021641" cy="2176835"/>
          </a:xfrm>
          <a:prstGeom prst="rect">
            <a:avLst/>
          </a:prstGeom>
          <a:noFill/>
          <a:ln>
            <a:noFill/>
          </a:ln>
        </p:spPr>
        <p:txBody>
          <a:bodyPr spcFirstLastPara="1" wrap="square" lIns="91425" tIns="45700" rIns="91425" bIns="45700" anchor="t" anchorCtr="0">
            <a:noAutofit/>
          </a:bodyPr>
          <a:lstStyle/>
          <a:p>
            <a:pPr lvl="0">
              <a:lnSpc>
                <a:spcPct val="90000"/>
              </a:lnSpc>
            </a:pPr>
            <a:r>
              <a:rPr lang="fr-FR" dirty="0">
                <a:latin typeface="Gill Sans MT" panose="020B0502020104020203" pitchFamily="34" charset="0"/>
              </a:rPr>
              <a:t>Vue d'ensemble des normes sociales et de leur relation avec le comportement</a:t>
            </a:r>
            <a:endParaRPr dirty="0">
              <a:latin typeface="Gill Sans MT" panose="020B0502020104020203" pitchFamily="34" charset="0"/>
              <a:sym typeface="Gill Sans"/>
            </a:endParaRPr>
          </a:p>
        </p:txBody>
      </p:sp>
      <p:sp>
        <p:nvSpPr>
          <p:cNvPr id="2" name="Text Placeholder 1">
            <a:extLst>
              <a:ext uri="{FF2B5EF4-FFF2-40B4-BE49-F238E27FC236}">
                <a16:creationId xmlns:a16="http://schemas.microsoft.com/office/drawing/2014/main" id="{40C7F3A3-CCF6-C440-9EFD-0C1380400920}"/>
              </a:ext>
            </a:extLst>
          </p:cNvPr>
          <p:cNvSpPr>
            <a:spLocks noGrp="1"/>
          </p:cNvSpPr>
          <p:nvPr>
            <p:ph type="body" idx="1"/>
          </p:nvPr>
        </p:nvSpPr>
        <p:spPr>
          <a:xfrm>
            <a:off x="3883693" y="3637280"/>
            <a:ext cx="16616615" cy="1162847"/>
          </a:xfrm>
        </p:spPr>
        <p:txBody>
          <a:bodyPr>
            <a:normAutofit/>
          </a:bodyPr>
          <a:lstStyle/>
          <a:p>
            <a:r>
              <a:rPr lang="fr-FR" sz="3600" dirty="0"/>
              <a:t>POURQUOI LES NORMES SOCIALES SONT IMPORTANTES </a:t>
            </a:r>
            <a:endParaRPr lang="en-US" sz="3600" dirty="0"/>
          </a:p>
        </p:txBody>
      </p:sp>
    </p:spTree>
    <p:extLst>
      <p:ext uri="{BB962C8B-B14F-4D97-AF65-F5344CB8AC3E}">
        <p14:creationId xmlns:p14="http://schemas.microsoft.com/office/powerpoint/2010/main" val="97927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35"/>
                                        </p:tgtEl>
                                        <p:attrNameLst>
                                          <p:attrName>style.visibility</p:attrName>
                                        </p:attrNameLst>
                                      </p:cBhvr>
                                      <p:to>
                                        <p:strVal val="visible"/>
                                      </p:to>
                                    </p:set>
                                    <p:animEffect transition="in" filter="wipe(down)">
                                      <p:cBhvr>
                                        <p:cTn id="7" dur="500"/>
                                        <p:tgtEl>
                                          <p:spTgt spid="45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5" grpId="0"/>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40"/>
        <p:cNvGrpSpPr/>
        <p:nvPr/>
      </p:nvGrpSpPr>
      <p:grpSpPr>
        <a:xfrm>
          <a:off x="0" y="0"/>
          <a:ext cx="0" cy="0"/>
          <a:chOff x="0" y="0"/>
          <a:chExt cx="0" cy="0"/>
        </a:xfrm>
      </p:grpSpPr>
      <p:sp>
        <p:nvSpPr>
          <p:cNvPr id="13" name="Google Shape;4541;p15">
            <a:extLst>
              <a:ext uri="{FF2B5EF4-FFF2-40B4-BE49-F238E27FC236}">
                <a16:creationId xmlns:a16="http://schemas.microsoft.com/office/drawing/2014/main" id="{00EA88B8-AB53-5D4A-AED6-0F6F247AF982}"/>
              </a:ext>
            </a:extLst>
          </p:cNvPr>
          <p:cNvSpPr txBox="1">
            <a:spLocks/>
          </p:cNvSpPr>
          <p:nvPr/>
        </p:nvSpPr>
        <p:spPr>
          <a:xfrm>
            <a:off x="2121840" y="2432542"/>
            <a:ext cx="16482719"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90000"/>
              </a:lnSpc>
              <a:spcBef>
                <a:spcPts val="0"/>
              </a:spcBef>
              <a:spcAft>
                <a:spcPts val="0"/>
              </a:spcAft>
              <a:buClr>
                <a:srgbClr val="09904F"/>
              </a:buClr>
              <a:buSzPts val="9600"/>
              <a:buFont typeface="Gill Sans"/>
              <a:buNone/>
              <a:tabLst/>
              <a:defRPr/>
            </a:pPr>
            <a:r>
              <a:rPr kumimoji="0" lang="en-US" sz="10000" b="1" i="0" u="none" strike="noStrike" kern="0" cap="none" spc="0" normalizeH="0" baseline="0" noProof="0" dirty="0">
                <a:ln>
                  <a:noFill/>
                </a:ln>
                <a:solidFill>
                  <a:srgbClr val="09904F"/>
                </a:solidFill>
                <a:effectLst/>
                <a:uLnTx/>
                <a:uFillTx/>
                <a:latin typeface="Gill Sans MT" panose="020B0502020104020203" pitchFamily="34" charset="0"/>
                <a:sym typeface="Gill Sans"/>
              </a:rPr>
              <a:t>Normes sociales</a:t>
            </a:r>
            <a:endParaRPr kumimoji="0" lang="en-US" sz="10000" b="1" i="0" u="none" strike="noStrike" kern="0" cap="none" spc="0" normalizeH="0" baseline="0" noProof="0" dirty="0">
              <a:ln>
                <a:noFill/>
              </a:ln>
              <a:solidFill>
                <a:srgbClr val="393941"/>
              </a:solidFill>
              <a:effectLst/>
              <a:uLnTx/>
              <a:uFillTx/>
              <a:latin typeface="Gill Sans MT" panose="020B0502020104020203" pitchFamily="34" charset="0"/>
              <a:sym typeface="Gill Sans"/>
            </a:endParaRPr>
          </a:p>
        </p:txBody>
      </p:sp>
      <p:sp>
        <p:nvSpPr>
          <p:cNvPr id="14" name="Google Shape;4542;p15">
            <a:extLst>
              <a:ext uri="{FF2B5EF4-FFF2-40B4-BE49-F238E27FC236}">
                <a16:creationId xmlns:a16="http://schemas.microsoft.com/office/drawing/2014/main" id="{408A115E-266E-004B-B84D-ECFD5966A92E}"/>
              </a:ext>
            </a:extLst>
          </p:cNvPr>
          <p:cNvSpPr txBox="1">
            <a:spLocks/>
          </p:cNvSpPr>
          <p:nvPr/>
        </p:nvSpPr>
        <p:spPr>
          <a:xfrm>
            <a:off x="2121840" y="4577604"/>
            <a:ext cx="19509906" cy="2474469"/>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lvl="0" algn="l" hangingPunct="1">
              <a:buClr>
                <a:srgbClr val="515257"/>
              </a:buClr>
              <a:buSzPts val="4000"/>
              <a:defRPr/>
            </a:pPr>
            <a:r>
              <a:rPr lang="fr-FR" sz="5400" b="1" dirty="0">
                <a:solidFill>
                  <a:srgbClr val="2E2C22"/>
                </a:solidFill>
                <a:latin typeface="Gill Sans MT" panose="020B0502020104020203" pitchFamily="34" charset="0"/>
                <a:sym typeface="Gill Sans"/>
              </a:rPr>
              <a:t>Les normes sociales </a:t>
            </a:r>
            <a:r>
              <a:rPr lang="fr-FR" sz="5400" dirty="0">
                <a:solidFill>
                  <a:srgbClr val="2E2C22"/>
                </a:solidFill>
                <a:latin typeface="Gill Sans MT" panose="020B0502020104020203" pitchFamily="34" charset="0"/>
                <a:sym typeface="Gill Sans"/>
              </a:rPr>
              <a:t>sont les règles </a:t>
            </a:r>
            <a:r>
              <a:rPr lang="fr-FR" sz="5400" b="1" dirty="0">
                <a:solidFill>
                  <a:srgbClr val="2E2C22"/>
                </a:solidFill>
                <a:latin typeface="Gill Sans MT" panose="020B0502020104020203" pitchFamily="34" charset="0"/>
                <a:sym typeface="Gill Sans"/>
              </a:rPr>
              <a:t>informelles, souvent implicites, </a:t>
            </a:r>
            <a:r>
              <a:rPr lang="fr-FR" sz="5400" dirty="0">
                <a:solidFill>
                  <a:srgbClr val="2E2C22"/>
                </a:solidFill>
                <a:latin typeface="Gill Sans MT" panose="020B0502020104020203" pitchFamily="34" charset="0"/>
                <a:sym typeface="Gill Sans"/>
              </a:rPr>
              <a:t>que la plupart des gens</a:t>
            </a:r>
            <a:r>
              <a:rPr lang="fr-FR" sz="5400" b="1" dirty="0">
                <a:solidFill>
                  <a:srgbClr val="2E2C22"/>
                </a:solidFill>
                <a:latin typeface="Gill Sans MT" panose="020B0502020104020203" pitchFamily="34" charset="0"/>
                <a:sym typeface="Gill Sans"/>
              </a:rPr>
              <a:t> acceptent et respectent. </a:t>
            </a:r>
            <a:r>
              <a:rPr lang="fr-FR" sz="5400" dirty="0">
                <a:solidFill>
                  <a:srgbClr val="2E2C22"/>
                </a:solidFill>
                <a:latin typeface="Gill Sans MT" panose="020B0502020104020203" pitchFamily="34" charset="0"/>
                <a:sym typeface="Gill Sans"/>
              </a:rPr>
              <a:t>Elles sont influencées par des systèmes de croyances, par la perception de ce que les autres attendent et font, et parfois par la perception de récompenses et de sanctions</a:t>
            </a:r>
            <a:endParaRPr kumimoji="0" lang="en-US" sz="4800" i="0" u="none" strike="noStrike" kern="0" cap="none" spc="0" normalizeH="0" baseline="0" noProof="0" dirty="0">
              <a:ln>
                <a:noFill/>
              </a:ln>
              <a:solidFill>
                <a:srgbClr val="2E2C22"/>
              </a:solidFill>
              <a:effectLst/>
              <a:uLnTx/>
              <a:uFillTx/>
              <a:latin typeface="Gill Sans MT" panose="020B0502020104020203" pitchFamily="34" charset="0"/>
              <a:sym typeface="Gill Sans"/>
            </a:endParaRPr>
          </a:p>
        </p:txBody>
      </p:sp>
      <p:sp>
        <p:nvSpPr>
          <p:cNvPr id="15" name="Google Shape;4543;p15">
            <a:extLst>
              <a:ext uri="{FF2B5EF4-FFF2-40B4-BE49-F238E27FC236}">
                <a16:creationId xmlns:a16="http://schemas.microsoft.com/office/drawing/2014/main" id="{6EB79C2B-2475-4A41-8FF5-88A5D5DA2CD7}"/>
              </a:ext>
            </a:extLst>
          </p:cNvPr>
          <p:cNvSpPr txBox="1">
            <a:spLocks/>
          </p:cNvSpPr>
          <p:nvPr/>
        </p:nvSpPr>
        <p:spPr>
          <a:xfrm>
            <a:off x="2121840" y="775240"/>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just" defTabSz="825500" rtl="0" eaLnBrk="1" fontAlgn="auto" latinLnBrk="0" hangingPunct="1">
              <a:lnSpc>
                <a:spcPct val="100000"/>
              </a:lnSpc>
              <a:spcBef>
                <a:spcPts val="0"/>
              </a:spcBef>
              <a:spcAft>
                <a:spcPts val="0"/>
              </a:spcAft>
              <a:buClr>
                <a:srgbClr val="7A7B83"/>
              </a:buClr>
              <a:buSzPts val="3600"/>
              <a:buFont typeface="Gill Sans"/>
              <a:buNone/>
              <a:tabLst/>
              <a:defRPr/>
            </a:pPr>
            <a:r>
              <a:rPr kumimoji="0" lang="en-US" sz="3600" b="0" i="0" u="none" strike="noStrike" kern="0" cap="none" spc="100" normalizeH="0" baseline="0" noProof="0" dirty="0">
                <a:ln>
                  <a:noFill/>
                </a:ln>
                <a:solidFill>
                  <a:srgbClr val="2E2C22"/>
                </a:solidFill>
                <a:effectLst/>
                <a:uLnTx/>
                <a:uFillTx/>
                <a:latin typeface="Gill Sans MT" panose="020B0502020104020203" pitchFamily="34" charset="0"/>
                <a:sym typeface="Gill Sans"/>
              </a:rPr>
              <a:t>DÉFINITION</a:t>
            </a:r>
          </a:p>
        </p:txBody>
      </p:sp>
      <p:sp>
        <p:nvSpPr>
          <p:cNvPr id="16" name="Google Shape;4544;p15">
            <a:extLst>
              <a:ext uri="{FF2B5EF4-FFF2-40B4-BE49-F238E27FC236}">
                <a16:creationId xmlns:a16="http://schemas.microsoft.com/office/drawing/2014/main" id="{A3EEE812-791B-D44F-98A0-E57AE9AE877B}"/>
              </a:ext>
            </a:extLst>
          </p:cNvPr>
          <p:cNvSpPr txBox="1"/>
          <p:nvPr/>
        </p:nvSpPr>
        <p:spPr>
          <a:xfrm>
            <a:off x="2120172" y="9494770"/>
            <a:ext cx="19509906" cy="2779455"/>
          </a:xfrm>
          <a:prstGeom prst="rect">
            <a:avLst/>
          </a:prstGeom>
          <a:noFill/>
          <a:ln>
            <a:noFill/>
          </a:ln>
        </p:spPr>
        <p:txBody>
          <a:bodyPr spcFirstLastPara="1" wrap="square" lIns="91425" tIns="45700" rIns="91425" bIns="45700" anchor="t" anchorCtr="0">
            <a:normAutofit/>
          </a:bodyPr>
          <a:lstStyle/>
          <a:p>
            <a:pPr lvl="0" algn="l" defTabSz="914400" hangingPunct="1">
              <a:buClr>
                <a:srgbClr val="515257"/>
              </a:buClr>
              <a:buSzPts val="4000"/>
              <a:defRPr/>
            </a:pPr>
            <a:r>
              <a:rPr lang="fr-FR" sz="5400" dirty="0">
                <a:solidFill>
                  <a:srgbClr val="2E2C22"/>
                </a:solidFill>
                <a:latin typeface="Gill Sans MT" panose="020B0502020104020203" pitchFamily="34" charset="0"/>
                <a:ea typeface="Gill Sans"/>
                <a:cs typeface="Gill Sans"/>
                <a:sym typeface="Gill Sans"/>
              </a:rPr>
              <a:t>Les normes sont ancrées dans les institutions </a:t>
            </a:r>
            <a:r>
              <a:rPr lang="fr-FR" sz="5400" b="1" dirty="0">
                <a:solidFill>
                  <a:srgbClr val="2E2C22"/>
                </a:solidFill>
                <a:latin typeface="Gill Sans MT" panose="020B0502020104020203" pitchFamily="34" charset="0"/>
                <a:ea typeface="Gill Sans"/>
                <a:cs typeface="Gill Sans"/>
                <a:sym typeface="Gill Sans"/>
              </a:rPr>
              <a:t>formelles et informelles,</a:t>
            </a:r>
            <a:r>
              <a:rPr lang="fr-FR" sz="5400" dirty="0">
                <a:solidFill>
                  <a:srgbClr val="2E2C22"/>
                </a:solidFill>
                <a:latin typeface="Gill Sans MT" panose="020B0502020104020203" pitchFamily="34" charset="0"/>
                <a:ea typeface="Gill Sans"/>
                <a:cs typeface="Gill Sans"/>
                <a:sym typeface="Gill Sans"/>
              </a:rPr>
              <a:t> produites et reproduites par </a:t>
            </a:r>
            <a:r>
              <a:rPr lang="fr-FR" sz="5400" b="1" dirty="0">
                <a:solidFill>
                  <a:srgbClr val="2E2C22"/>
                </a:solidFill>
                <a:latin typeface="Gill Sans MT" panose="020B0502020104020203" pitchFamily="34" charset="0"/>
                <a:ea typeface="Gill Sans"/>
                <a:cs typeface="Gill Sans"/>
                <a:sym typeface="Gill Sans"/>
              </a:rPr>
              <a:t>l'interaction sociale</a:t>
            </a:r>
            <a:r>
              <a:rPr lang="fr-FR" sz="5400" dirty="0">
                <a:solidFill>
                  <a:srgbClr val="2E2C22"/>
                </a:solidFill>
                <a:latin typeface="Gill Sans MT" panose="020B0502020104020203" pitchFamily="34" charset="0"/>
                <a:ea typeface="Gill Sans"/>
                <a:cs typeface="Gill Sans"/>
                <a:sym typeface="Gill Sans"/>
              </a:rPr>
              <a:t>. </a:t>
            </a:r>
          </a:p>
          <a:p>
            <a:pPr lvl="0" algn="l" defTabSz="914400" hangingPunct="1">
              <a:buClr>
                <a:srgbClr val="515257"/>
              </a:buClr>
              <a:buSzPts val="4000"/>
              <a:defRPr/>
            </a:pPr>
            <a:r>
              <a:rPr lang="fr-FR" sz="5400" dirty="0">
                <a:solidFill>
                  <a:srgbClr val="2E2C22"/>
                </a:solidFill>
                <a:latin typeface="Gill Sans MT" panose="020B0502020104020203" pitchFamily="34" charset="0"/>
                <a:ea typeface="Gill Sans"/>
                <a:cs typeface="Gill Sans"/>
                <a:sym typeface="Gill Sans"/>
              </a:rPr>
              <a:t>- ALIGN, Institut de développement d'outre-mer</a:t>
            </a:r>
            <a:endParaRPr kumimoji="0" sz="5400" b="1"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endParaRPr>
          </a:p>
        </p:txBody>
      </p:sp>
    </p:spTree>
    <p:extLst>
      <p:ext uri="{BB962C8B-B14F-4D97-AF65-F5344CB8AC3E}">
        <p14:creationId xmlns:p14="http://schemas.microsoft.com/office/powerpoint/2010/main" val="83032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56"/>
        <p:cNvGrpSpPr/>
        <p:nvPr/>
      </p:nvGrpSpPr>
      <p:grpSpPr>
        <a:xfrm>
          <a:off x="0" y="0"/>
          <a:ext cx="0" cy="0"/>
          <a:chOff x="0" y="0"/>
          <a:chExt cx="0" cy="0"/>
        </a:xfrm>
      </p:grpSpPr>
      <p:sp>
        <p:nvSpPr>
          <p:cNvPr id="7" name="Google Shape;4541;p15">
            <a:extLst>
              <a:ext uri="{FF2B5EF4-FFF2-40B4-BE49-F238E27FC236}">
                <a16:creationId xmlns:a16="http://schemas.microsoft.com/office/drawing/2014/main" id="{E1B89A41-4536-074A-BDCC-C8DCDB427268}"/>
              </a:ext>
            </a:extLst>
          </p:cNvPr>
          <p:cNvSpPr txBox="1">
            <a:spLocks/>
          </p:cNvSpPr>
          <p:nvPr/>
        </p:nvSpPr>
        <p:spPr>
          <a:xfrm>
            <a:off x="6758611" y="478448"/>
            <a:ext cx="16482719" cy="2888384"/>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90000"/>
              </a:lnSpc>
              <a:spcBef>
                <a:spcPts val="0"/>
              </a:spcBef>
              <a:spcAft>
                <a:spcPts val="0"/>
              </a:spcAft>
              <a:buClr>
                <a:srgbClr val="09904F"/>
              </a:buClr>
              <a:buSzTx/>
              <a:buFontTx/>
              <a:buNone/>
              <a:tabLst/>
              <a:defRPr/>
            </a:pPr>
            <a:r>
              <a:rPr kumimoji="0" lang="en-US" sz="10000" b="1" i="0" u="none" strike="noStrike" kern="0" cap="none" spc="0" normalizeH="0" baseline="0" noProof="0" dirty="0">
                <a:ln>
                  <a:noFill/>
                </a:ln>
                <a:solidFill>
                  <a:srgbClr val="09904F"/>
                </a:solidFill>
                <a:effectLst/>
                <a:uLnTx/>
                <a:uFillTx/>
                <a:latin typeface="Gill Sans MT" panose="020B0502020104020203" pitchFamily="34" charset="0"/>
                <a:sym typeface="Montserrat-SemiBold"/>
              </a:rPr>
              <a:t>Normes de genre/</a:t>
            </a:r>
            <a:r>
              <a:rPr lang="en-US" dirty="0">
                <a:solidFill>
                  <a:srgbClr val="09904F"/>
                </a:solidFill>
                <a:latin typeface="Gill Sans MT" panose="020B0502020104020203" pitchFamily="34" charset="0"/>
              </a:rPr>
              <a:t>Normes liées au genre</a:t>
            </a:r>
          </a:p>
        </p:txBody>
      </p:sp>
      <p:sp>
        <p:nvSpPr>
          <p:cNvPr id="8" name="Google Shape;4542;p15">
            <a:extLst>
              <a:ext uri="{FF2B5EF4-FFF2-40B4-BE49-F238E27FC236}">
                <a16:creationId xmlns:a16="http://schemas.microsoft.com/office/drawing/2014/main" id="{12336120-2AC5-B04F-8A93-33C68B55E78F}"/>
              </a:ext>
            </a:extLst>
          </p:cNvPr>
          <p:cNvSpPr txBox="1">
            <a:spLocks/>
          </p:cNvSpPr>
          <p:nvPr/>
        </p:nvSpPr>
        <p:spPr>
          <a:xfrm>
            <a:off x="6407478" y="3366832"/>
            <a:ext cx="17976521" cy="9777622"/>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l" defTabSz="825500" rtl="0" eaLnBrk="1" fontAlgn="auto" latinLnBrk="0" hangingPunct="1">
              <a:lnSpc>
                <a:spcPct val="100000"/>
              </a:lnSpc>
              <a:spcBef>
                <a:spcPts val="0"/>
              </a:spcBef>
              <a:spcAft>
                <a:spcPts val="0"/>
              </a:spcAft>
              <a:buClrTx/>
              <a:buSzPts val="4000"/>
              <a:buFontTx/>
              <a:buNone/>
              <a:tabLst/>
              <a:defRPr/>
            </a:pPr>
            <a:r>
              <a:rPr kumimoji="0" lang="fr-FR" sz="5400" b="0" i="0" u="none" strike="noStrike" kern="0" cap="none" spc="0" normalizeH="0" baseline="0" noProof="0" dirty="0">
                <a:ln>
                  <a:noFill/>
                </a:ln>
                <a:solidFill>
                  <a:srgbClr val="2E2C22"/>
                </a:solidFill>
                <a:effectLst/>
                <a:uLnTx/>
                <a:uFillTx/>
                <a:latin typeface="Gill Sans MT" panose="020B0502020104020203" pitchFamily="34" charset="0"/>
                <a:sym typeface="PT Sans"/>
              </a:rPr>
              <a:t>Normes sociales qui régissent les </a:t>
            </a:r>
            <a:r>
              <a:rPr kumimoji="0" lang="fr-FR" sz="5400" b="1" i="0" u="none" strike="noStrike" kern="0" cap="none" spc="0" normalizeH="0" baseline="0" noProof="0" dirty="0">
                <a:ln>
                  <a:noFill/>
                </a:ln>
                <a:solidFill>
                  <a:srgbClr val="2E2C22"/>
                </a:solidFill>
                <a:effectLst/>
                <a:uLnTx/>
                <a:uFillTx/>
                <a:latin typeface="Gill Sans MT" panose="020B0502020104020203" pitchFamily="34" charset="0"/>
                <a:sym typeface="PT Sans"/>
              </a:rPr>
              <a:t>attributs et les comportements</a:t>
            </a:r>
            <a:r>
              <a:rPr kumimoji="0" lang="fr-FR" sz="5400" b="0" i="0" u="none" strike="noStrike" kern="0" cap="none" spc="0" normalizeH="0" baseline="0" noProof="0" dirty="0">
                <a:ln>
                  <a:noFill/>
                </a:ln>
                <a:solidFill>
                  <a:srgbClr val="2E2C22"/>
                </a:solidFill>
                <a:effectLst/>
                <a:uLnTx/>
                <a:uFillTx/>
                <a:latin typeface="Gill Sans MT" panose="020B0502020104020203" pitchFamily="34" charset="0"/>
                <a:sym typeface="PT Sans"/>
              </a:rPr>
              <a:t> qui sont valorisés et considérés comme acceptables pour les personnes d'un sexe donné dans une culture ou un groupe social donné.</a:t>
            </a:r>
          </a:p>
          <a:p>
            <a:pPr marL="0" marR="0" lvl="0" indent="0" algn="l" defTabSz="825500" rtl="0" eaLnBrk="1" fontAlgn="auto" latinLnBrk="0" hangingPunct="1">
              <a:lnSpc>
                <a:spcPct val="100000"/>
              </a:lnSpc>
              <a:spcBef>
                <a:spcPts val="0"/>
              </a:spcBef>
              <a:spcAft>
                <a:spcPts val="0"/>
              </a:spcAft>
              <a:buClrTx/>
              <a:buSzPts val="4000"/>
              <a:buFontTx/>
              <a:buNone/>
              <a:tabLst/>
              <a:defRPr/>
            </a:pPr>
            <a:endParaRPr kumimoji="0" lang="fr-FR" sz="5400" b="0" i="0" u="none" strike="noStrike" kern="0" cap="none" spc="0" normalizeH="0" baseline="0" noProof="0" dirty="0">
              <a:ln>
                <a:noFill/>
              </a:ln>
              <a:solidFill>
                <a:srgbClr val="2E2C22"/>
              </a:solidFill>
              <a:effectLst/>
              <a:uLnTx/>
              <a:uFillTx/>
              <a:latin typeface="Gill Sans MT" panose="020B0502020104020203" pitchFamily="34" charset="0"/>
              <a:sym typeface="PT Sans"/>
            </a:endParaRPr>
          </a:p>
          <a:p>
            <a:pPr marL="0" marR="0" lvl="0" indent="0" algn="l" defTabSz="825500" rtl="0" eaLnBrk="1" fontAlgn="auto" latinLnBrk="0" hangingPunct="1">
              <a:lnSpc>
                <a:spcPct val="100000"/>
              </a:lnSpc>
              <a:spcBef>
                <a:spcPts val="0"/>
              </a:spcBef>
              <a:spcAft>
                <a:spcPts val="0"/>
              </a:spcAft>
              <a:buClrTx/>
              <a:buSzPts val="4000"/>
              <a:buFontTx/>
              <a:buNone/>
              <a:tabLst/>
              <a:defRPr/>
            </a:pPr>
            <a:r>
              <a:rPr kumimoji="0" lang="fr-FR" sz="5400" b="0" i="0" u="none" strike="noStrike" kern="0" cap="none" spc="0" normalizeH="0" baseline="0" noProof="0" dirty="0">
                <a:ln>
                  <a:noFill/>
                </a:ln>
                <a:solidFill>
                  <a:srgbClr val="2E2C22"/>
                </a:solidFill>
                <a:effectLst/>
                <a:uLnTx/>
                <a:uFillTx/>
                <a:latin typeface="Gill Sans MT" panose="020B0502020104020203" pitchFamily="34" charset="0"/>
                <a:sym typeface="PT Sans"/>
              </a:rPr>
              <a:t>Elles sont apprises et renforcées de l'enfance à l'âge adulte par l'observation, l'instruction, les sanctions positives et négatives, les médias, la religion et d'autres institutions sociales.</a:t>
            </a:r>
          </a:p>
          <a:p>
            <a:pPr marL="0" marR="0" lvl="0" indent="0" algn="l" defTabSz="825500" rtl="0" eaLnBrk="1" fontAlgn="auto" latinLnBrk="0" hangingPunct="1">
              <a:lnSpc>
                <a:spcPct val="100000"/>
              </a:lnSpc>
              <a:spcBef>
                <a:spcPts val="0"/>
              </a:spcBef>
              <a:spcAft>
                <a:spcPts val="0"/>
              </a:spcAft>
              <a:buClrTx/>
              <a:buSzPts val="4000"/>
              <a:buFontTx/>
              <a:buNone/>
              <a:tabLst/>
              <a:defRPr/>
            </a:pPr>
            <a:endParaRPr kumimoji="0" lang="fr-FR" sz="5400" b="0" i="0" u="none" strike="noStrike" kern="0" cap="none" spc="0" normalizeH="0" baseline="0" noProof="0" dirty="0">
              <a:ln>
                <a:noFill/>
              </a:ln>
              <a:solidFill>
                <a:srgbClr val="2E2C22"/>
              </a:solidFill>
              <a:effectLst/>
              <a:uLnTx/>
              <a:uFillTx/>
              <a:latin typeface="Gill Sans MT" panose="020B0502020104020203" pitchFamily="34" charset="0"/>
              <a:sym typeface="PT Sans"/>
            </a:endParaRPr>
          </a:p>
          <a:p>
            <a:pPr marL="0" marR="0" lvl="0" indent="0" algn="l" defTabSz="825500" rtl="0" eaLnBrk="1" fontAlgn="auto" latinLnBrk="0" hangingPunct="1">
              <a:lnSpc>
                <a:spcPct val="100000"/>
              </a:lnSpc>
              <a:spcBef>
                <a:spcPts val="0"/>
              </a:spcBef>
              <a:spcAft>
                <a:spcPts val="0"/>
              </a:spcAft>
              <a:buClrTx/>
              <a:buSzPts val="4000"/>
              <a:buFontTx/>
              <a:buNone/>
              <a:tabLst/>
              <a:defRPr/>
            </a:pPr>
            <a:r>
              <a:rPr kumimoji="0" lang="fr-FR" sz="5400" b="0" i="0" u="none" strike="noStrike" kern="0" cap="none" spc="0" normalizeH="0" baseline="0" noProof="0" dirty="0">
                <a:ln>
                  <a:noFill/>
                </a:ln>
                <a:solidFill>
                  <a:srgbClr val="2E2C22"/>
                </a:solidFill>
                <a:effectLst/>
                <a:uLnTx/>
                <a:uFillTx/>
                <a:latin typeface="Gill Sans MT" panose="020B0502020104020203" pitchFamily="34" charset="0"/>
                <a:sym typeface="PT Sans"/>
              </a:rPr>
              <a:t>Elles peuvent être si répandues que les gens </a:t>
            </a:r>
            <a:r>
              <a:rPr lang="fr-FR" sz="5400" dirty="0">
                <a:solidFill>
                  <a:srgbClr val="2E2C22"/>
                </a:solidFill>
                <a:latin typeface="Gill Sans MT" panose="020B0502020104020203" pitchFamily="34" charset="0"/>
              </a:rPr>
              <a:t>pensent, à tort, qu'elles sont « naturelles » ou « imposées » et donc </a:t>
            </a:r>
            <a:r>
              <a:rPr kumimoji="0" lang="fr-FR" sz="5400" b="0" i="0" u="none" strike="noStrike" kern="0" cap="none" spc="0" normalizeH="0" baseline="0" noProof="0" dirty="0">
                <a:ln>
                  <a:noFill/>
                </a:ln>
                <a:solidFill>
                  <a:srgbClr val="2E2C22"/>
                </a:solidFill>
                <a:effectLst/>
                <a:uLnTx/>
                <a:uFillTx/>
                <a:latin typeface="Gill Sans MT" panose="020B0502020104020203" pitchFamily="34" charset="0"/>
                <a:sym typeface="PT Sans"/>
              </a:rPr>
              <a:t>immuables.</a:t>
            </a:r>
            <a:endPar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PT Sans"/>
            </a:endParaRPr>
          </a:p>
        </p:txBody>
      </p:sp>
      <p:sp>
        <p:nvSpPr>
          <p:cNvPr id="9" name="Google Shape;4543;p15">
            <a:extLst>
              <a:ext uri="{FF2B5EF4-FFF2-40B4-BE49-F238E27FC236}">
                <a16:creationId xmlns:a16="http://schemas.microsoft.com/office/drawing/2014/main" id="{CF9B3775-7E1C-4E4B-A052-2D8D30606F9D}"/>
              </a:ext>
            </a:extLst>
          </p:cNvPr>
          <p:cNvSpPr txBox="1">
            <a:spLocks/>
          </p:cNvSpPr>
          <p:nvPr/>
        </p:nvSpPr>
        <p:spPr>
          <a:xfrm>
            <a:off x="2803432" y="189523"/>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just" defTabSz="825500" rtl="0" eaLnBrk="1" fontAlgn="auto" latinLnBrk="0" hangingPunct="1">
              <a:lnSpc>
                <a:spcPct val="100000"/>
              </a:lnSpc>
              <a:spcBef>
                <a:spcPts val="0"/>
              </a:spcBef>
              <a:spcAft>
                <a:spcPts val="0"/>
              </a:spcAft>
              <a:buClr>
                <a:srgbClr val="7A7B83"/>
              </a:buClr>
              <a:buSzPts val="3600"/>
              <a:buFont typeface="Gill Sans"/>
              <a:buNone/>
              <a:tabLst/>
              <a:defRPr/>
            </a:pPr>
            <a:r>
              <a:rPr kumimoji="0" lang="en-US" sz="3600" b="0" i="0" u="none" strike="noStrike" kern="0" cap="none" spc="100" normalizeH="0" baseline="0" noProof="0" dirty="0">
                <a:ln>
                  <a:noFill/>
                </a:ln>
                <a:solidFill>
                  <a:srgbClr val="2E2C22"/>
                </a:solidFill>
                <a:effectLst/>
                <a:uLnTx/>
                <a:uFillTx/>
                <a:latin typeface="Gill Sans MT" panose="020B0502020104020203" pitchFamily="34" charset="0"/>
                <a:sym typeface="Gill Sans"/>
              </a:rPr>
              <a:t>DÉFINITION</a:t>
            </a:r>
          </a:p>
        </p:txBody>
      </p:sp>
      <p:sp>
        <p:nvSpPr>
          <p:cNvPr id="12" name="TextBox 11">
            <a:extLst>
              <a:ext uri="{FF2B5EF4-FFF2-40B4-BE49-F238E27FC236}">
                <a16:creationId xmlns:a16="http://schemas.microsoft.com/office/drawing/2014/main" id="{880A6483-26B8-1645-B2DA-BC7CC82064CB}"/>
              </a:ext>
            </a:extLst>
          </p:cNvPr>
          <p:cNvSpPr txBox="1"/>
          <p:nvPr/>
        </p:nvSpPr>
        <p:spPr>
          <a:xfrm>
            <a:off x="193431" y="13144453"/>
            <a:ext cx="6214047" cy="307777"/>
          </a:xfrm>
          <a:prstGeom prst="rect">
            <a:avLst/>
          </a:prstGeom>
          <a:noFill/>
        </p:spPr>
        <p:txBody>
          <a:bodyPr wrap="square" rtlCol="0">
            <a:spAutoFit/>
          </a:bodyPr>
          <a:lstStyle/>
          <a:p>
            <a:pPr marL="0" marR="0" lvl="0" indent="0" algn="just"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A6A7AC">
                    <a:lumMod val="75000"/>
                  </a:srgbClr>
                </a:solidFill>
                <a:effectLst/>
                <a:uLnTx/>
                <a:uFillTx/>
                <a:latin typeface="Gill Sans MT" panose="020B0502020104020203" pitchFamily="34" charset="77"/>
                <a:sym typeface="PT Sans"/>
              </a:rPr>
              <a:t>Photo credit: Yagazie Emezi/Getty Images/Images of Empowerment</a:t>
            </a:r>
          </a:p>
        </p:txBody>
      </p:sp>
      <p:pic>
        <p:nvPicPr>
          <p:cNvPr id="18" name="Picture Placeholder 17">
            <a:extLst>
              <a:ext uri="{FF2B5EF4-FFF2-40B4-BE49-F238E27FC236}">
                <a16:creationId xmlns:a16="http://schemas.microsoft.com/office/drawing/2014/main" id="{3B8983A4-45BB-954E-932E-3E0C2FCA5CD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040" r="20708"/>
          <a:stretch/>
        </p:blipFill>
        <p:spPr>
          <a:xfrm>
            <a:off x="-3058370" y="2227262"/>
            <a:ext cx="9263064" cy="9261476"/>
          </a:xfrm>
        </p:spPr>
      </p:pic>
    </p:spTree>
    <p:extLst>
      <p:ext uri="{BB962C8B-B14F-4D97-AF65-F5344CB8AC3E}">
        <p14:creationId xmlns:p14="http://schemas.microsoft.com/office/powerpoint/2010/main" val="306822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63"/>
        <p:cNvGrpSpPr/>
        <p:nvPr/>
      </p:nvGrpSpPr>
      <p:grpSpPr>
        <a:xfrm>
          <a:off x="0" y="0"/>
          <a:ext cx="0" cy="0"/>
          <a:chOff x="0" y="0"/>
          <a:chExt cx="0" cy="0"/>
        </a:xfrm>
      </p:grpSpPr>
      <p:sp>
        <p:nvSpPr>
          <p:cNvPr id="12" name="Google Shape;4564;p18">
            <a:extLst>
              <a:ext uri="{FF2B5EF4-FFF2-40B4-BE49-F238E27FC236}">
                <a16:creationId xmlns:a16="http://schemas.microsoft.com/office/drawing/2014/main" id="{0E54FC1B-674E-8D45-8F56-0299ACFF4DBD}"/>
              </a:ext>
            </a:extLst>
          </p:cNvPr>
          <p:cNvSpPr txBox="1">
            <a:spLocks/>
          </p:cNvSpPr>
          <p:nvPr/>
        </p:nvSpPr>
        <p:spPr>
          <a:xfrm>
            <a:off x="2121840" y="3483894"/>
            <a:ext cx="19848474"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90000"/>
              </a:lnSpc>
              <a:spcBef>
                <a:spcPts val="0"/>
              </a:spcBef>
              <a:spcAft>
                <a:spcPts val="0"/>
              </a:spcAft>
              <a:buClr>
                <a:srgbClr val="09904F"/>
              </a:buClr>
              <a:buSzPts val="9600"/>
              <a:buFont typeface="Gill Sans"/>
              <a:buNone/>
              <a:tabLst/>
              <a:defRPr/>
            </a:pPr>
            <a:r>
              <a:rPr kumimoji="0" lang="en-US" sz="10000" b="1" i="0" u="none" strike="noStrike" kern="0" cap="none" spc="0" normalizeH="0" baseline="0" noProof="0" dirty="0">
                <a:ln>
                  <a:noFill/>
                </a:ln>
                <a:solidFill>
                  <a:srgbClr val="09904F"/>
                </a:solidFill>
                <a:effectLst/>
                <a:uLnTx/>
                <a:uFillTx/>
                <a:latin typeface="Gill Sans MT" panose="020B0502020104020203" pitchFamily="34" charset="0"/>
                <a:sym typeface="Gill Sans"/>
              </a:rPr>
              <a:t>Les normes sociales sont...</a:t>
            </a:r>
          </a:p>
        </p:txBody>
      </p:sp>
      <p:sp>
        <p:nvSpPr>
          <p:cNvPr id="13" name="Google Shape;4565;p18">
            <a:extLst>
              <a:ext uri="{FF2B5EF4-FFF2-40B4-BE49-F238E27FC236}">
                <a16:creationId xmlns:a16="http://schemas.microsoft.com/office/drawing/2014/main" id="{3AC19ED8-C386-9F49-898A-94122CD47A26}"/>
              </a:ext>
            </a:extLst>
          </p:cNvPr>
          <p:cNvSpPr txBox="1">
            <a:spLocks/>
          </p:cNvSpPr>
          <p:nvPr/>
        </p:nvSpPr>
        <p:spPr>
          <a:xfrm>
            <a:off x="2120901" y="5385636"/>
            <a:ext cx="20023481" cy="5511800"/>
          </a:xfrm>
          <a:prstGeom prst="rect">
            <a:avLst/>
          </a:prstGeom>
          <a:noFill/>
          <a:ln>
            <a:noFill/>
          </a:ln>
        </p:spPr>
        <p:txBody>
          <a:bodyPr spcFirstLastPara="1" wrap="square" lIns="91425" tIns="45700" rIns="91425" bIns="45700" anchor="t" anchorCtr="0">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marR="0" lvl="0" indent="-571500" algn="l" defTabSz="825500" rtl="0" eaLnBrk="1" fontAlgn="auto" latinLnBrk="0" hangingPunct="1">
              <a:lnSpc>
                <a:spcPct val="100000"/>
              </a:lnSpc>
              <a:spcBef>
                <a:spcPts val="0"/>
              </a:spcBef>
              <a:spcAft>
                <a:spcPts val="0"/>
              </a:spcAft>
              <a:buClr>
                <a:srgbClr val="515257"/>
              </a:buClr>
              <a:buSzPts val="4800"/>
              <a:buFont typeface="Arial"/>
              <a:buChar char="•"/>
              <a:tabLst/>
              <a:defRPr/>
            </a:pPr>
            <a:r>
              <a:rPr kumimoji="0" lang="fr-FR" sz="6000" b="0" i="0" u="none" strike="noStrike" kern="0" cap="none" spc="0" normalizeH="0" baseline="0" noProof="0" dirty="0">
                <a:ln>
                  <a:noFill/>
                </a:ln>
                <a:solidFill>
                  <a:srgbClr val="2E2C22"/>
                </a:solidFill>
                <a:effectLst/>
                <a:uLnTx/>
                <a:uFillTx/>
                <a:latin typeface="Gill Sans MT" panose="020B0502020104020203" pitchFamily="34" charset="0"/>
                <a:sym typeface="Gill Sans"/>
              </a:rPr>
              <a:t>Ce que les membres d'un groupe considèrent comme un comportement typique (ce que les autres font) et approprié (ce que les autres attendent de moi).</a:t>
            </a:r>
          </a:p>
          <a:p>
            <a:pPr marL="571500" marR="0" lvl="0" indent="-571500" algn="l" defTabSz="825500" rtl="0" eaLnBrk="1" fontAlgn="auto" latinLnBrk="0" hangingPunct="1">
              <a:lnSpc>
                <a:spcPct val="100000"/>
              </a:lnSpc>
              <a:spcBef>
                <a:spcPts val="0"/>
              </a:spcBef>
              <a:spcAft>
                <a:spcPts val="0"/>
              </a:spcAft>
              <a:buClr>
                <a:srgbClr val="515257"/>
              </a:buClr>
              <a:buSzPts val="4800"/>
              <a:buFont typeface="Arial"/>
              <a:buChar char="•"/>
              <a:tabLst/>
              <a:defRPr/>
            </a:pPr>
            <a:r>
              <a:rPr kumimoji="0" lang="fr-FR" sz="6000" b="0" i="0" u="none" strike="noStrike" kern="0" cap="none" spc="0" normalizeH="0" baseline="0" noProof="0" dirty="0">
                <a:ln>
                  <a:noFill/>
                </a:ln>
                <a:solidFill>
                  <a:srgbClr val="2E2C22"/>
                </a:solidFill>
                <a:effectLst/>
                <a:uLnTx/>
                <a:uFillTx/>
                <a:latin typeface="Gill Sans MT" panose="020B0502020104020203" pitchFamily="34" charset="0"/>
                <a:sym typeface="Gill Sans"/>
              </a:rPr>
              <a:t>Souvent défini par rapport à un groupe de référence.</a:t>
            </a:r>
            <a:endParaRPr kumimoji="0" lang="en-US" sz="4800" b="0" i="0" u="none" strike="noStrike" kern="0" cap="none" spc="0" normalizeH="0" baseline="0" noProof="0" dirty="0">
              <a:ln>
                <a:noFill/>
              </a:ln>
              <a:solidFill>
                <a:srgbClr val="2E2C22"/>
              </a:solidFill>
              <a:effectLst/>
              <a:uLnTx/>
              <a:uFillTx/>
              <a:latin typeface="Gill Sans MT" panose="020B0502020104020203" pitchFamily="34" charset="0"/>
              <a:sym typeface="Gill Sans"/>
            </a:endParaRPr>
          </a:p>
        </p:txBody>
      </p:sp>
      <p:sp>
        <p:nvSpPr>
          <p:cNvPr id="14" name="Google Shape;4566;p18">
            <a:extLst>
              <a:ext uri="{FF2B5EF4-FFF2-40B4-BE49-F238E27FC236}">
                <a16:creationId xmlns:a16="http://schemas.microsoft.com/office/drawing/2014/main" id="{298ECB8A-7880-7241-9CED-7F2211420754}"/>
              </a:ext>
            </a:extLst>
          </p:cNvPr>
          <p:cNvSpPr txBox="1">
            <a:spLocks/>
          </p:cNvSpPr>
          <p:nvPr/>
        </p:nvSpPr>
        <p:spPr>
          <a:xfrm>
            <a:off x="2120171" y="2305371"/>
            <a:ext cx="8299175"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just" defTabSz="825500" rtl="0" eaLnBrk="1" fontAlgn="auto" latinLnBrk="0" hangingPunct="1">
              <a:lnSpc>
                <a:spcPct val="100000"/>
              </a:lnSpc>
              <a:spcBef>
                <a:spcPts val="0"/>
              </a:spcBef>
              <a:spcAft>
                <a:spcPts val="0"/>
              </a:spcAft>
              <a:buClr>
                <a:srgbClr val="7A7B83"/>
              </a:buClr>
              <a:buSzPts val="3600"/>
              <a:buFont typeface="Gill Sans"/>
              <a:buNone/>
              <a:tabLst/>
              <a:defRPr/>
            </a:pPr>
            <a:r>
              <a:rPr kumimoji="0" lang="en-US" sz="3600" b="0" i="0" u="none" strike="noStrike" kern="0" cap="none" spc="100" normalizeH="0" baseline="0" noProof="0" dirty="0">
                <a:ln>
                  <a:noFill/>
                </a:ln>
                <a:solidFill>
                  <a:srgbClr val="2E2C22"/>
                </a:solidFill>
                <a:effectLst/>
                <a:uLnTx/>
                <a:uFillTx/>
                <a:latin typeface="Gill Sans MT" panose="020B0502020104020203" pitchFamily="34" charset="0"/>
                <a:sym typeface="Gill Sans"/>
              </a:rPr>
              <a:t>DÉFINITION</a:t>
            </a:r>
          </a:p>
        </p:txBody>
      </p:sp>
    </p:spTree>
    <p:extLst>
      <p:ext uri="{BB962C8B-B14F-4D97-AF65-F5344CB8AC3E}">
        <p14:creationId xmlns:p14="http://schemas.microsoft.com/office/powerpoint/2010/main" val="404062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70"/>
        <p:cNvGrpSpPr/>
        <p:nvPr/>
      </p:nvGrpSpPr>
      <p:grpSpPr>
        <a:xfrm>
          <a:off x="0" y="0"/>
          <a:ext cx="0" cy="0"/>
          <a:chOff x="0" y="0"/>
          <a:chExt cx="0" cy="0"/>
        </a:xfrm>
      </p:grpSpPr>
      <p:sp>
        <p:nvSpPr>
          <p:cNvPr id="12" name="Title 11">
            <a:extLst>
              <a:ext uri="{FF2B5EF4-FFF2-40B4-BE49-F238E27FC236}">
                <a16:creationId xmlns:a16="http://schemas.microsoft.com/office/drawing/2014/main" id="{F6AFA18B-4AD8-304C-8DE3-D4F5DA8255F8}"/>
              </a:ext>
            </a:extLst>
          </p:cNvPr>
          <p:cNvSpPr>
            <a:spLocks noGrp="1"/>
          </p:cNvSpPr>
          <p:nvPr>
            <p:ph type="title"/>
          </p:nvPr>
        </p:nvSpPr>
        <p:spPr/>
        <p:txBody>
          <a:bodyPr/>
          <a:lstStyle/>
          <a:p>
            <a:pPr>
              <a:lnSpc>
                <a:spcPct val="90000"/>
              </a:lnSpc>
            </a:pPr>
            <a:r>
              <a:rPr lang="en-US" b="1" dirty="0">
                <a:solidFill>
                  <a:srgbClr val="2E2C22"/>
                </a:solidFill>
              </a:rPr>
              <a:t>Types de normes sociales</a:t>
            </a:r>
            <a:endParaRPr lang="en-US" dirty="0">
              <a:solidFill>
                <a:srgbClr val="2E2C22"/>
              </a:solidFill>
            </a:endParaRPr>
          </a:p>
        </p:txBody>
      </p:sp>
      <p:sp>
        <p:nvSpPr>
          <p:cNvPr id="28" name="Google Shape;919;p14">
            <a:extLst>
              <a:ext uri="{FF2B5EF4-FFF2-40B4-BE49-F238E27FC236}">
                <a16:creationId xmlns:a16="http://schemas.microsoft.com/office/drawing/2014/main" id="{AB3BD177-1F97-5A40-B637-3A183E134B06}"/>
              </a:ext>
            </a:extLst>
          </p:cNvPr>
          <p:cNvSpPr txBox="1">
            <a:spLocks noGrp="1"/>
          </p:cNvSpPr>
          <p:nvPr>
            <p:ph type="body" idx="1"/>
          </p:nvPr>
        </p:nvSpPr>
        <p:spPr>
          <a:xfrm>
            <a:off x="13499399" y="6739598"/>
            <a:ext cx="6737258" cy="5253038"/>
          </a:xfrm>
          <a:prstGeom prst="rect">
            <a:avLst/>
          </a:prstGeom>
          <a:noFill/>
          <a:ln>
            <a:noFill/>
          </a:ln>
        </p:spPr>
        <p:txBody>
          <a:bodyPr spcFirstLastPara="1" wrap="square" lIns="91426" tIns="45700" rIns="91426" bIns="45700" anchor="t" anchorCtr="0">
            <a:noAutofit/>
          </a:bodyPr>
          <a:lstStyle/>
          <a:p>
            <a:pPr marL="0" indent="0" algn="ctr">
              <a:buSzPts val="4000"/>
            </a:pPr>
            <a:r>
              <a:rPr lang="fr-FR" sz="4800" dirty="0"/>
              <a:t>Perception de ce que les autres attendent de moi.</a:t>
            </a:r>
            <a:endParaRPr sz="4400" dirty="0"/>
          </a:p>
        </p:txBody>
      </p:sp>
      <p:sp>
        <p:nvSpPr>
          <p:cNvPr id="30" name="Google Shape;920;p14">
            <a:extLst>
              <a:ext uri="{FF2B5EF4-FFF2-40B4-BE49-F238E27FC236}">
                <a16:creationId xmlns:a16="http://schemas.microsoft.com/office/drawing/2014/main" id="{E1F3C61F-5E8D-7745-85E4-689D2D65488C}"/>
              </a:ext>
            </a:extLst>
          </p:cNvPr>
          <p:cNvSpPr txBox="1">
            <a:spLocks noGrp="1"/>
          </p:cNvSpPr>
          <p:nvPr>
            <p:ph type="body" idx="2"/>
          </p:nvPr>
        </p:nvSpPr>
        <p:spPr>
          <a:xfrm>
            <a:off x="3769991" y="6714614"/>
            <a:ext cx="6737258" cy="1543977"/>
          </a:xfrm>
          <a:prstGeom prst="rect">
            <a:avLst/>
          </a:prstGeom>
          <a:noFill/>
          <a:ln>
            <a:noFill/>
          </a:ln>
        </p:spPr>
        <p:txBody>
          <a:bodyPr spcFirstLastPara="1" wrap="square" lIns="91426" tIns="45700" rIns="91426" bIns="45700" anchor="t" anchorCtr="0">
            <a:noAutofit/>
          </a:bodyPr>
          <a:lstStyle/>
          <a:p>
            <a:pPr marL="0" indent="0" algn="ctr">
              <a:buSzPts val="4000"/>
            </a:pPr>
            <a:r>
              <a:rPr lang="fr-FR" sz="4800" dirty="0"/>
              <a:t>Perception de ce que font les autres.</a:t>
            </a:r>
            <a:endParaRPr sz="4400" dirty="0"/>
          </a:p>
        </p:txBody>
      </p:sp>
      <p:sp>
        <p:nvSpPr>
          <p:cNvPr id="15" name="Text Placeholder 14">
            <a:extLst>
              <a:ext uri="{FF2B5EF4-FFF2-40B4-BE49-F238E27FC236}">
                <a16:creationId xmlns:a16="http://schemas.microsoft.com/office/drawing/2014/main" id="{DCFB9C10-F004-4345-B968-27A1A4492D2F}"/>
              </a:ext>
            </a:extLst>
          </p:cNvPr>
          <p:cNvSpPr>
            <a:spLocks noGrp="1"/>
          </p:cNvSpPr>
          <p:nvPr>
            <p:ph type="body" idx="3"/>
          </p:nvPr>
        </p:nvSpPr>
        <p:spPr/>
        <p:txBody>
          <a:bodyPr>
            <a:normAutofit fontScale="92500" lnSpcReduction="10000"/>
          </a:bodyPr>
          <a:lstStyle/>
          <a:p>
            <a:r>
              <a:rPr lang="en-US" b="1" dirty="0"/>
              <a:t>NORMES DESCRIPTIVES</a:t>
            </a:r>
            <a:endParaRPr lang="en-US" dirty="0"/>
          </a:p>
        </p:txBody>
      </p:sp>
      <p:sp>
        <p:nvSpPr>
          <p:cNvPr id="16" name="Text Placeholder 15">
            <a:extLst>
              <a:ext uri="{FF2B5EF4-FFF2-40B4-BE49-F238E27FC236}">
                <a16:creationId xmlns:a16="http://schemas.microsoft.com/office/drawing/2014/main" id="{1CD65F51-0477-3C45-9187-E4A6EBFDDD86}"/>
              </a:ext>
            </a:extLst>
          </p:cNvPr>
          <p:cNvSpPr>
            <a:spLocks noGrp="1"/>
          </p:cNvSpPr>
          <p:nvPr>
            <p:ph type="body" idx="4"/>
          </p:nvPr>
        </p:nvSpPr>
        <p:spPr/>
        <p:txBody>
          <a:bodyPr>
            <a:normAutofit fontScale="92500" lnSpcReduction="10000"/>
          </a:bodyPr>
          <a:lstStyle/>
          <a:p>
            <a:r>
              <a:rPr lang="en-US" b="1" dirty="0"/>
              <a:t>NORMES INJONCTIVES</a:t>
            </a:r>
            <a:endParaRPr lang="en-US" dirty="0"/>
          </a:p>
        </p:txBody>
      </p:sp>
      <p:pic>
        <p:nvPicPr>
          <p:cNvPr id="31" name="Picture Placeholder 10" descr="A picture containing person, indoor&#10;&#10;Description automatically generated">
            <a:extLst>
              <a:ext uri="{FF2B5EF4-FFF2-40B4-BE49-F238E27FC236}">
                <a16:creationId xmlns:a16="http://schemas.microsoft.com/office/drawing/2014/main" id="{AF0360D5-6291-3D43-AA07-793BBEAAE21E}"/>
              </a:ext>
            </a:extLst>
          </p:cNvPr>
          <p:cNvPicPr>
            <a:picLocks noGrp="1" noChangeAspect="1"/>
          </p:cNvPicPr>
          <p:nvPr>
            <p:ph type="pic" sz="quarter" idx="10"/>
          </p:nvPr>
        </p:nvPicPr>
        <p:blipFill rotWithShape="1">
          <a:blip r:embed="rId3"/>
          <a:srcRect t="13925" b="13925"/>
          <a:stretch/>
        </p:blipFill>
        <p:spPr/>
      </p:pic>
      <p:cxnSp>
        <p:nvCxnSpPr>
          <p:cNvPr id="27" name="Straight Connector 26">
            <a:extLst>
              <a:ext uri="{FF2B5EF4-FFF2-40B4-BE49-F238E27FC236}">
                <a16:creationId xmlns:a16="http://schemas.microsoft.com/office/drawing/2014/main" id="{68CB45B0-E1DB-5246-A7A3-BF00783EC781}"/>
              </a:ext>
            </a:extLst>
          </p:cNvPr>
          <p:cNvCxnSpPr>
            <a:cxnSpLocks/>
          </p:cNvCxnSpPr>
          <p:nvPr/>
        </p:nvCxnSpPr>
        <p:spPr>
          <a:xfrm>
            <a:off x="9636348" y="3392656"/>
            <a:ext cx="5111308"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1EC013E-D80A-A443-A12D-EE3015BEADEB}"/>
              </a:ext>
            </a:extLst>
          </p:cNvPr>
          <p:cNvPicPr>
            <a:picLocks noChangeAspect="1"/>
          </p:cNvPicPr>
          <p:nvPr/>
        </p:nvPicPr>
        <p:blipFill>
          <a:blip r:embed="rId4"/>
          <a:srcRect/>
          <a:stretch/>
        </p:blipFill>
        <p:spPr>
          <a:xfrm>
            <a:off x="13499399" y="9061190"/>
            <a:ext cx="6916322" cy="3220958"/>
          </a:xfrm>
          <a:prstGeom prst="rect">
            <a:avLst/>
          </a:prstGeom>
        </p:spPr>
      </p:pic>
      <p:sp>
        <p:nvSpPr>
          <p:cNvPr id="32" name="TextBox 31">
            <a:extLst>
              <a:ext uri="{FF2B5EF4-FFF2-40B4-BE49-F238E27FC236}">
                <a16:creationId xmlns:a16="http://schemas.microsoft.com/office/drawing/2014/main" id="{CB62446F-D31C-1D42-931D-393E8CAFF33B}"/>
              </a:ext>
            </a:extLst>
          </p:cNvPr>
          <p:cNvSpPr txBox="1"/>
          <p:nvPr/>
        </p:nvSpPr>
        <p:spPr>
          <a:xfrm>
            <a:off x="4031596" y="13262945"/>
            <a:ext cx="6214047" cy="307777"/>
          </a:xfrm>
          <a:prstGeom prst="rect">
            <a:avLst/>
          </a:prstGeom>
          <a:noFill/>
        </p:spPr>
        <p:txBody>
          <a:bodyPr wrap="square" rtlCol="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9457"/>
                </a:solidFill>
                <a:effectLst/>
                <a:uLnTx/>
                <a:uFillTx/>
                <a:latin typeface="Gill Sans MT" panose="020B0502020104020203" pitchFamily="34" charset="77"/>
                <a:sym typeface="PT Sans"/>
              </a:rPr>
              <a:t>Photo credit: Getty Images/AfricaImages</a:t>
            </a:r>
          </a:p>
        </p:txBody>
      </p:sp>
    </p:spTree>
    <p:extLst>
      <p:ext uri="{BB962C8B-B14F-4D97-AF65-F5344CB8AC3E}">
        <p14:creationId xmlns:p14="http://schemas.microsoft.com/office/powerpoint/2010/main" val="239279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92"/>
        <p:cNvGrpSpPr/>
        <p:nvPr/>
      </p:nvGrpSpPr>
      <p:grpSpPr>
        <a:xfrm>
          <a:off x="0" y="0"/>
          <a:ext cx="0" cy="0"/>
          <a:chOff x="0" y="0"/>
          <a:chExt cx="0" cy="0"/>
        </a:xfrm>
      </p:grpSpPr>
      <p:sp>
        <p:nvSpPr>
          <p:cNvPr id="12" name="Google Shape;4593;p21">
            <a:extLst>
              <a:ext uri="{FF2B5EF4-FFF2-40B4-BE49-F238E27FC236}">
                <a16:creationId xmlns:a16="http://schemas.microsoft.com/office/drawing/2014/main" id="{4C0FD73E-04A7-DE48-BCCE-261766A0607B}"/>
              </a:ext>
            </a:extLst>
          </p:cNvPr>
          <p:cNvSpPr txBox="1">
            <a:spLocks/>
          </p:cNvSpPr>
          <p:nvPr/>
        </p:nvSpPr>
        <p:spPr>
          <a:xfrm>
            <a:off x="2120172" y="2998577"/>
            <a:ext cx="20369125" cy="2809099"/>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90000"/>
              </a:lnSpc>
              <a:spcBef>
                <a:spcPts val="0"/>
              </a:spcBef>
              <a:spcAft>
                <a:spcPts val="0"/>
              </a:spcAft>
              <a:buClr>
                <a:srgbClr val="09904F"/>
              </a:buClr>
              <a:buSzTx/>
              <a:buFontTx/>
              <a:buNone/>
              <a:tabLst/>
              <a:defRPr/>
            </a:pPr>
            <a:r>
              <a:rPr kumimoji="0" lang="fr-FR" sz="10000" b="1" i="0" u="none" strike="noStrike" kern="0" cap="none" spc="0" normalizeH="0" baseline="0" noProof="0" dirty="0">
                <a:ln>
                  <a:noFill/>
                </a:ln>
                <a:solidFill>
                  <a:srgbClr val="09904F"/>
                </a:solidFill>
                <a:effectLst/>
                <a:uLnTx/>
                <a:uFillTx/>
                <a:latin typeface="Gill Sans MT" panose="020B0502020104020203" pitchFamily="34" charset="0"/>
                <a:sym typeface="Montserrat-SemiBold"/>
              </a:rPr>
              <a:t>Les groupes de référence sont </a:t>
            </a:r>
            <a:r>
              <a:rPr kumimoji="0" lang="en-US" sz="10000" b="1" i="0" u="none" strike="noStrike" kern="0" cap="none" spc="0" normalizeH="0" baseline="0" noProof="0" dirty="0">
                <a:ln>
                  <a:noFill/>
                </a:ln>
                <a:solidFill>
                  <a:srgbClr val="09904F"/>
                </a:solidFill>
                <a:effectLst/>
                <a:uLnTx/>
                <a:uFillTx/>
                <a:latin typeface="Gill Sans MT" panose="020B0502020104020203" pitchFamily="34" charset="0"/>
                <a:sym typeface="Montserrat-SemiBold"/>
              </a:rPr>
              <a:t>…</a:t>
            </a:r>
            <a:endParaRPr kumimoji="0" lang="en-US" sz="10000" b="1" i="0" u="none" strike="noStrike" kern="0" cap="none" spc="0" normalizeH="0" baseline="0" noProof="0" dirty="0">
              <a:ln>
                <a:noFill/>
              </a:ln>
              <a:solidFill>
                <a:srgbClr val="393941"/>
              </a:solidFill>
              <a:effectLst/>
              <a:uLnTx/>
              <a:uFillTx/>
              <a:latin typeface="Gill Sans MT" panose="020B0502020104020203" pitchFamily="34" charset="0"/>
              <a:sym typeface="Gill Sans"/>
            </a:endParaRPr>
          </a:p>
        </p:txBody>
      </p:sp>
      <p:sp>
        <p:nvSpPr>
          <p:cNvPr id="13" name="Google Shape;4594;p21">
            <a:extLst>
              <a:ext uri="{FF2B5EF4-FFF2-40B4-BE49-F238E27FC236}">
                <a16:creationId xmlns:a16="http://schemas.microsoft.com/office/drawing/2014/main" id="{5685769A-FA87-B740-8E3C-C9AA3A9BED72}"/>
              </a:ext>
            </a:extLst>
          </p:cNvPr>
          <p:cNvSpPr txBox="1">
            <a:spLocks/>
          </p:cNvSpPr>
          <p:nvPr/>
        </p:nvSpPr>
        <p:spPr>
          <a:xfrm>
            <a:off x="2120901" y="5891258"/>
            <a:ext cx="19868242" cy="5511800"/>
          </a:xfrm>
          <a:prstGeom prst="rect">
            <a:avLst/>
          </a:prstGeom>
          <a:noFill/>
          <a:ln>
            <a:noFill/>
          </a:ln>
        </p:spPr>
        <p:txBody>
          <a:bodyPr spcFirstLastPara="1" wrap="square" lIns="91425" tIns="45700" rIns="91425" bIns="45700" anchor="t" anchorCtr="0">
            <a:normAutofit lnSpcReduction="10000"/>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857250" marR="0" lvl="0" indent="-857250" algn="l" defTabSz="825500" rtl="0" eaLnBrk="1" fontAlgn="auto" latinLnBrk="0" hangingPunct="1">
              <a:lnSpc>
                <a:spcPct val="100000"/>
              </a:lnSpc>
              <a:spcBef>
                <a:spcPts val="0"/>
              </a:spcBef>
              <a:spcAft>
                <a:spcPts val="0"/>
              </a:spcAft>
              <a:buClr>
                <a:srgbClr val="515257"/>
              </a:buClr>
              <a:buSzPts val="4400"/>
              <a:buFont typeface="Arial" panose="020B0604020202020204" pitchFamily="34" charset="0"/>
              <a:buChar char="•"/>
              <a:tabLst/>
              <a:defRPr/>
            </a:pPr>
            <a:r>
              <a:rPr kumimoji="0" lang="fr-FR" sz="7200" b="0" i="0" u="none" strike="noStrike" kern="0" cap="none" spc="0" normalizeH="0" baseline="0" noProof="0" dirty="0">
                <a:ln>
                  <a:noFill/>
                </a:ln>
                <a:solidFill>
                  <a:srgbClr val="2E2C22"/>
                </a:solidFill>
                <a:effectLst/>
                <a:uLnTx/>
                <a:uFillTx/>
                <a:latin typeface="Gill Sans MT" panose="020B0502020104020203" pitchFamily="34" charset="0"/>
                <a:sym typeface="Gill Sans"/>
              </a:rPr>
              <a:t>Ceux qui transmettent et font respecter les normes sociales.</a:t>
            </a:r>
          </a:p>
          <a:p>
            <a:pPr marL="857250" marR="0" lvl="0" indent="-857250" algn="l" defTabSz="825500" rtl="0" eaLnBrk="1" fontAlgn="auto" latinLnBrk="0" hangingPunct="1">
              <a:lnSpc>
                <a:spcPct val="100000"/>
              </a:lnSpc>
              <a:spcBef>
                <a:spcPts val="0"/>
              </a:spcBef>
              <a:spcAft>
                <a:spcPts val="0"/>
              </a:spcAft>
              <a:buClr>
                <a:srgbClr val="515257"/>
              </a:buClr>
              <a:buSzPts val="4400"/>
              <a:buFont typeface="Arial" panose="020B0604020202020204" pitchFamily="34" charset="0"/>
              <a:buChar char="•"/>
              <a:tabLst/>
              <a:defRPr/>
            </a:pPr>
            <a:r>
              <a:rPr kumimoji="0" lang="fr-FR" sz="7200" b="0" i="0" u="none" strike="noStrike" kern="0" cap="none" spc="0" normalizeH="0" baseline="0" noProof="0" dirty="0">
                <a:ln>
                  <a:noFill/>
                </a:ln>
                <a:solidFill>
                  <a:srgbClr val="2E2C22"/>
                </a:solidFill>
                <a:effectLst/>
                <a:uLnTx/>
                <a:uFillTx/>
                <a:latin typeface="Gill Sans MT" panose="020B0502020104020203" pitchFamily="34" charset="0"/>
                <a:sym typeface="Gill Sans"/>
              </a:rPr>
              <a:t>Un groupe de personnes dont les comportements et les croyances influencent mes comportements et mes croyances</a:t>
            </a:r>
            <a:r>
              <a:rPr kumimoji="0" lang="fr-FR" sz="7200" b="0" i="0" u="none" strike="noStrike" kern="0" cap="none" spc="0" normalizeH="0" baseline="0" noProof="0" dirty="0">
                <a:ln>
                  <a:noFill/>
                </a:ln>
                <a:solidFill>
                  <a:srgbClr val="0070C0"/>
                </a:solidFill>
                <a:effectLst/>
                <a:uLnTx/>
                <a:uFillTx/>
                <a:latin typeface="Gill Sans MT" panose="020B0502020104020203" pitchFamily="34" charset="0"/>
                <a:sym typeface="Gill Sans"/>
              </a:rPr>
              <a:t>…</a:t>
            </a:r>
            <a:endParaRPr kumimoji="0" lang="en-US" sz="7200" b="0" i="0" u="none" strike="noStrike" kern="0" cap="none" spc="0" normalizeH="0" baseline="0" noProof="0" dirty="0">
              <a:ln>
                <a:noFill/>
              </a:ln>
              <a:solidFill>
                <a:srgbClr val="0070C0"/>
              </a:solidFill>
              <a:effectLst/>
              <a:uLnTx/>
              <a:uFillTx/>
              <a:latin typeface="Gill Sans MT" panose="020B0502020104020203" pitchFamily="34" charset="0"/>
              <a:sym typeface="Gill Sans"/>
            </a:endParaRPr>
          </a:p>
        </p:txBody>
      </p:sp>
      <p:sp>
        <p:nvSpPr>
          <p:cNvPr id="14" name="Google Shape;4595;p21">
            <a:extLst>
              <a:ext uri="{FF2B5EF4-FFF2-40B4-BE49-F238E27FC236}">
                <a16:creationId xmlns:a16="http://schemas.microsoft.com/office/drawing/2014/main" id="{C06F9DFB-D4E0-9441-AC80-7BA344F15FFE}"/>
              </a:ext>
            </a:extLst>
          </p:cNvPr>
          <p:cNvSpPr txBox="1">
            <a:spLocks/>
          </p:cNvSpPr>
          <p:nvPr/>
        </p:nvSpPr>
        <p:spPr>
          <a:xfrm>
            <a:off x="2120172" y="1744532"/>
            <a:ext cx="4446588" cy="1254498"/>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just" defTabSz="825500" rtl="0" eaLnBrk="1" fontAlgn="auto" latinLnBrk="0" hangingPunct="1">
              <a:lnSpc>
                <a:spcPct val="100000"/>
              </a:lnSpc>
              <a:spcBef>
                <a:spcPts val="0"/>
              </a:spcBef>
              <a:spcAft>
                <a:spcPts val="0"/>
              </a:spcAft>
              <a:buClr>
                <a:srgbClr val="7A7B83"/>
              </a:buClr>
              <a:buSzPts val="3600"/>
              <a:buFont typeface="Gill Sans"/>
              <a:buNone/>
              <a:tabLst/>
              <a:defRPr/>
            </a:pPr>
            <a:r>
              <a:rPr kumimoji="0" lang="en-US" sz="3600" b="0" i="0" u="none" strike="noStrike" kern="0" cap="none" spc="100" normalizeH="0" baseline="0" noProof="0" dirty="0">
                <a:ln>
                  <a:noFill/>
                </a:ln>
                <a:solidFill>
                  <a:srgbClr val="2E2C22"/>
                </a:solidFill>
                <a:effectLst/>
                <a:uLnTx/>
                <a:uFillTx/>
                <a:latin typeface="Gill Sans MT" panose="020B0502020104020203" pitchFamily="34" charset="0"/>
                <a:sym typeface="Gill Sans"/>
              </a:rPr>
              <a:t>DÉFINITION</a:t>
            </a:r>
          </a:p>
        </p:txBody>
      </p:sp>
    </p:spTree>
    <p:extLst>
      <p:ext uri="{BB962C8B-B14F-4D97-AF65-F5344CB8AC3E}">
        <p14:creationId xmlns:p14="http://schemas.microsoft.com/office/powerpoint/2010/main" val="315963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99"/>
        <p:cNvGrpSpPr/>
        <p:nvPr/>
      </p:nvGrpSpPr>
      <p:grpSpPr>
        <a:xfrm>
          <a:off x="0" y="0"/>
          <a:ext cx="0" cy="0"/>
          <a:chOff x="0" y="0"/>
          <a:chExt cx="0" cy="0"/>
        </a:xfrm>
      </p:grpSpPr>
      <p:sp>
        <p:nvSpPr>
          <p:cNvPr id="8" name="Google Shape;4600;p22">
            <a:extLst>
              <a:ext uri="{FF2B5EF4-FFF2-40B4-BE49-F238E27FC236}">
                <a16:creationId xmlns:a16="http://schemas.microsoft.com/office/drawing/2014/main" id="{2C86055A-2371-6B46-913F-3C86247CC402}"/>
              </a:ext>
            </a:extLst>
          </p:cNvPr>
          <p:cNvSpPr txBox="1"/>
          <p:nvPr/>
        </p:nvSpPr>
        <p:spPr>
          <a:xfrm>
            <a:off x="11044988" y="12272696"/>
            <a:ext cx="13029387" cy="1077178"/>
          </a:xfrm>
          <a:prstGeom prst="rect">
            <a:avLst/>
          </a:prstGeom>
          <a:noFill/>
          <a:ln>
            <a:noFill/>
          </a:ln>
        </p:spPr>
        <p:txBody>
          <a:bodyPr spcFirstLastPara="1" wrap="square" lIns="91425" tIns="45700" rIns="91425" bIns="45700" anchor="t" anchorCtr="0">
            <a:spAutoFit/>
          </a:bodyPr>
          <a:lstStyle/>
          <a:p>
            <a:pPr lvl="0" algn="l" defTabSz="914400" hangingPunct="1">
              <a:buClr>
                <a:srgbClr val="525357"/>
              </a:buClr>
              <a:buSzPts val="3200"/>
              <a:defRPr/>
            </a:pPr>
            <a:r>
              <a:rPr kumimoji="0" lang="en-US" sz="3200" b="0" i="0" u="none" strike="noStrike" kern="0" cap="none" spc="0" normalizeH="0" baseline="0" noProof="0" dirty="0">
                <a:ln>
                  <a:noFill/>
                </a:ln>
                <a:solidFill>
                  <a:srgbClr val="525357"/>
                </a:solidFill>
                <a:effectLst/>
                <a:uLnTx/>
                <a:uFillTx/>
                <a:latin typeface="Gill Sans MT" panose="020B0502020104020203" pitchFamily="34" charset="0"/>
                <a:ea typeface="Gill Sans"/>
                <a:cs typeface="Gill Sans"/>
                <a:sym typeface="Gill Sans"/>
              </a:rPr>
              <a:t>Adapté de Social Norms Learning Collaborative, Social Norms and AYSRH : Building a Bridge from Theory to Program Design, mai 2019.</a:t>
            </a:r>
            <a:endParaRPr kumimoji="0" lang="en-US"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graphicFrame>
        <p:nvGraphicFramePr>
          <p:cNvPr id="11" name="Google Shape;979;p21">
            <a:extLst>
              <a:ext uri="{FF2B5EF4-FFF2-40B4-BE49-F238E27FC236}">
                <a16:creationId xmlns:a16="http://schemas.microsoft.com/office/drawing/2014/main" id="{79A12096-5076-0747-B4B3-6ABDA19040F5}"/>
              </a:ext>
            </a:extLst>
          </p:cNvPr>
          <p:cNvGraphicFramePr/>
          <p:nvPr>
            <p:extLst>
              <p:ext uri="{D42A27DB-BD31-4B8C-83A1-F6EECF244321}">
                <p14:modId xmlns:p14="http://schemas.microsoft.com/office/powerpoint/2010/main" val="856515048"/>
              </p:ext>
            </p:extLst>
          </p:nvPr>
        </p:nvGraphicFramePr>
        <p:xfrm>
          <a:off x="1037913" y="2856922"/>
          <a:ext cx="22211826" cy="8523086"/>
        </p:xfrm>
        <a:graphic>
          <a:graphicData uri="http://schemas.openxmlformats.org/drawingml/2006/table">
            <a:tbl>
              <a:tblPr firstRow="1" bandRow="1">
                <a:noFill/>
              </a:tblPr>
              <a:tblGrid>
                <a:gridCol w="3876987">
                  <a:extLst>
                    <a:ext uri="{9D8B030D-6E8A-4147-A177-3AD203B41FA5}">
                      <a16:colId xmlns:a16="http://schemas.microsoft.com/office/drawing/2014/main" val="20000"/>
                    </a:ext>
                  </a:extLst>
                </a:gridCol>
                <a:gridCol w="4686300">
                  <a:extLst>
                    <a:ext uri="{9D8B030D-6E8A-4147-A177-3AD203B41FA5}">
                      <a16:colId xmlns:a16="http://schemas.microsoft.com/office/drawing/2014/main" val="20001"/>
                    </a:ext>
                  </a:extLst>
                </a:gridCol>
                <a:gridCol w="13648539">
                  <a:extLst>
                    <a:ext uri="{9D8B030D-6E8A-4147-A177-3AD203B41FA5}">
                      <a16:colId xmlns:a16="http://schemas.microsoft.com/office/drawing/2014/main" val="20002"/>
                    </a:ext>
                  </a:extLst>
                </a:gridCol>
              </a:tblGrid>
              <a:tr h="1541704">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spc="0" dirty="0">
                          <a:solidFill>
                            <a:srgbClr val="FFFFFF"/>
                          </a:solidFill>
                          <a:latin typeface="Gill Sans MT" panose="020B0502020104020203" pitchFamily="34" charset="77"/>
                          <a:ea typeface="Gill Sans"/>
                          <a:cs typeface="Gill Sans" panose="020B0502020104020203" pitchFamily="34" charset="-79"/>
                          <a:sym typeface="Gill Sans"/>
                        </a:rPr>
                        <a:t>TERME</a:t>
                      </a:r>
                      <a:endParaRPr sz="6000" b="1" i="0" spc="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12700" cap="flat" cmpd="sng">
                      <a:solidFill>
                        <a:srgbClr val="009457"/>
                      </a:solidFill>
                      <a:prstDash val="solid"/>
                      <a:round/>
                      <a:headEnd type="none" w="sm" len="sm"/>
                      <a:tailEnd type="none" w="sm" len="sm"/>
                    </a:lnB>
                    <a:lnTlToBr w="12700" cmpd="sng">
                      <a:noFill/>
                      <a:prstDash val="solid"/>
                    </a:lnTlToBr>
                    <a:lnBlToTr w="12700" cmpd="sng">
                      <a:noFill/>
                      <a:prstDash val="solid"/>
                    </a:lnBlToTr>
                    <a:solidFill>
                      <a:srgbClr val="009457"/>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spc="0" dirty="0">
                          <a:solidFill>
                            <a:srgbClr val="FFFFFF"/>
                          </a:solidFill>
                          <a:latin typeface="Gill Sans MT" panose="020B0502020104020203" pitchFamily="34" charset="77"/>
                          <a:ea typeface="Gill Sans"/>
                          <a:cs typeface="Gill Sans" panose="020B0502020104020203" pitchFamily="34" charset="-79"/>
                          <a:sym typeface="Gill Sans"/>
                        </a:rPr>
                        <a:t>DÉFINITION</a:t>
                      </a:r>
                      <a:endParaRPr sz="6000" b="1" i="0" spc="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12700" cap="flat" cmpd="sng">
                      <a:solidFill>
                        <a:srgbClr val="009457"/>
                      </a:solidFill>
                      <a:prstDash val="solid"/>
                      <a:round/>
                      <a:headEnd type="none" w="sm" len="sm"/>
                      <a:tailEnd type="none" w="sm" len="sm"/>
                    </a:lnB>
                    <a:lnTlToBr w="12700" cmpd="sng">
                      <a:noFill/>
                      <a:prstDash val="solid"/>
                    </a:lnTlToBr>
                    <a:lnBlToTr w="12700" cmpd="sng">
                      <a:noFill/>
                      <a:prstDash val="solid"/>
                    </a:lnBlToTr>
                    <a:solidFill>
                      <a:srgbClr val="009457"/>
                    </a:solidFill>
                  </a:tcPr>
                </a:tc>
                <a:extLst>
                  <a:ext uri="{0D108BD9-81ED-4DB2-BD59-A6C34878D82A}">
                    <a16:rowId xmlns:a16="http://schemas.microsoft.com/office/drawing/2014/main" val="10000"/>
                  </a:ext>
                </a:extLst>
              </a:tr>
              <a:tr h="895740">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Comportement</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Ce que je fais.</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045030">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Attitude ou croyance</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fr-FR"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Ce que je préfère et ce que je sais.</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371600">
                <a:tc row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fr-FR"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Normes sociales et de genre</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Norme descriptive</a:t>
                      </a: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rtl="0">
                        <a:lnSpc>
                          <a:spcPct val="100000"/>
                        </a:lnSpc>
                        <a:spcBef>
                          <a:spcPts val="0"/>
                        </a:spcBef>
                        <a:spcAft>
                          <a:spcPts val="0"/>
                        </a:spcAft>
                        <a:buClr>
                          <a:srgbClr val="393941"/>
                        </a:buClr>
                        <a:buSzPts val="4000"/>
                        <a:buFont typeface="Gill Sans"/>
                        <a:buNone/>
                      </a:pPr>
                      <a:r>
                        <a:rPr lang="fr-FR" sz="3600" b="0" i="1" u="none" strike="noStrike" cap="none" spc="0" dirty="0">
                          <a:solidFill>
                            <a:srgbClr val="2E2C22"/>
                          </a:solidFill>
                          <a:latin typeface="Gill Sans MT" panose="020B0502020104020203" pitchFamily="34" charset="77"/>
                          <a:ea typeface="Gill Sans"/>
                          <a:cs typeface="Gill Sans" panose="020B0502020104020203" pitchFamily="34" charset="-79"/>
                          <a:sym typeface="Gill Sans"/>
                        </a:rPr>
                        <a:t>Ce que je pense que les autres font.</a:t>
                      </a:r>
                      <a:endParaRPr lang="en-US" sz="3600" b="0" i="1" u="none" strike="noStrike" cap="none" spc="0" dirty="0">
                        <a:solidFill>
                          <a:srgbClr val="2E2C22"/>
                        </a:solidFill>
                        <a:latin typeface="Gill Sans MT" panose="020B0502020104020203" pitchFamily="34" charset="77"/>
                        <a:ea typeface="Gill Sans"/>
                        <a:cs typeface="Gill Sans" panose="020B0502020104020203" pitchFamily="34" charset="-79"/>
                        <a:sym typeface="Gill Sans"/>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1371600">
                <a:tc v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Norme injonctive</a:t>
                      </a: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fr-FR"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Ce que je pense que les autres approuveront/désapprouveront que je fasse.</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2053572">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Groupe de référence</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fr-FR"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Les personnes dont l'opinion compte pour moi (pour un comportement ou un contexte particulier). </a:t>
                      </a:r>
                    </a:p>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fr-FR"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Les personnes qui me récompensent ou me sanctionnent pour mon comportement.</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5730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52A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1590170" y="5383235"/>
            <a:ext cx="21203654" cy="2176836"/>
          </a:xfrm>
        </p:spPr>
        <p:txBody>
          <a:bodyPr/>
          <a:lstStyle/>
          <a:p>
            <a:pPr>
              <a:lnSpc>
                <a:spcPct val="90000"/>
              </a:lnSpc>
            </a:pPr>
            <a:r>
              <a:rPr lang="fr-FR" dirty="0"/>
              <a:t>Évolution des normes grâce à la programmation basée sur la communauté</a:t>
            </a:r>
            <a:endParaRPr lang="en-US" dirty="0"/>
          </a:p>
        </p:txBody>
      </p:sp>
      <p:sp>
        <p:nvSpPr>
          <p:cNvPr id="4" name="Text Placeholder 3">
            <a:extLst>
              <a:ext uri="{FF2B5EF4-FFF2-40B4-BE49-F238E27FC236}">
                <a16:creationId xmlns:a16="http://schemas.microsoft.com/office/drawing/2014/main" id="{23397D92-EE3D-458D-BF19-F3E22793F4AA}"/>
              </a:ext>
            </a:extLst>
          </p:cNvPr>
          <p:cNvSpPr>
            <a:spLocks noGrp="1"/>
          </p:cNvSpPr>
          <p:nvPr>
            <p:ph type="body" idx="2"/>
          </p:nvPr>
        </p:nvSpPr>
        <p:spPr/>
        <p:txBody>
          <a:bodyPr>
            <a:normAutofit fontScale="92500" lnSpcReduction="20000"/>
          </a:bodyPr>
          <a:lstStyle/>
          <a:p>
            <a:r>
              <a:rPr lang="en-US" sz="3600" dirty="0"/>
              <a:t>SECTION 1</a:t>
            </a:r>
            <a:endParaRPr lang="en-US" sz="2400" dirty="0"/>
          </a:p>
        </p:txBody>
      </p:sp>
    </p:spTree>
    <p:custDataLst>
      <p:tags r:id="rId1"/>
    </p:custDataLst>
    <p:extLst>
      <p:ext uri="{BB962C8B-B14F-4D97-AF65-F5344CB8AC3E}">
        <p14:creationId xmlns:p14="http://schemas.microsoft.com/office/powerpoint/2010/main" val="146294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Graphical user interface, text, application&#10;&#10;Description automatically generated">
            <a:extLst>
              <a:ext uri="{FF2B5EF4-FFF2-40B4-BE49-F238E27FC236}">
                <a16:creationId xmlns:a16="http://schemas.microsoft.com/office/drawing/2014/main" id="{EF41389A-8DAE-3F41-9813-3E624F5F713A}"/>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D8EA29E8-4CD7-44F8-AB6A-1356B6290160}"/>
              </a:ext>
            </a:extLst>
          </p:cNvPr>
          <p:cNvSpPr>
            <a:spLocks noGrp="1"/>
          </p:cNvSpPr>
          <p:nvPr>
            <p:ph type="title"/>
          </p:nvPr>
        </p:nvSpPr>
        <p:spPr>
          <a:xfrm>
            <a:off x="9719430" y="1959434"/>
            <a:ext cx="12943380" cy="2176836"/>
          </a:xfrm>
        </p:spPr>
        <p:txBody>
          <a:bodyPr/>
          <a:lstStyle/>
          <a:p>
            <a:pPr>
              <a:lnSpc>
                <a:spcPct val="90000"/>
              </a:lnSpc>
            </a:pPr>
            <a:r>
              <a:rPr lang="fr-FR" b="1" dirty="0"/>
              <a:t>Les normes sociales en temps réel ! </a:t>
            </a:r>
            <a:endParaRPr lang="en-US" dirty="0"/>
          </a:p>
        </p:txBody>
      </p:sp>
      <p:sp>
        <p:nvSpPr>
          <p:cNvPr id="4"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9719429" y="5049838"/>
            <a:ext cx="12726649" cy="6919912"/>
          </a:xfrm>
        </p:spPr>
        <p:txBody>
          <a:bodyPr>
            <a:normAutofit/>
          </a:bodyPr>
          <a:lstStyle/>
          <a:p>
            <a:pPr marL="571500" indent="-571500" algn="l">
              <a:lnSpc>
                <a:spcPct val="100000"/>
              </a:lnSpc>
              <a:spcAft>
                <a:spcPts val="1200"/>
              </a:spcAft>
              <a:buClr>
                <a:srgbClr val="2E2C22"/>
              </a:buClr>
              <a:buFont typeface="Arial" panose="020B0604020202020204" pitchFamily="34" charset="0"/>
              <a:buChar char="•"/>
            </a:pPr>
            <a:r>
              <a:rPr lang="fr-FR" dirty="0"/>
              <a:t>Passez 30 secondes à réfléchir à cette question :</a:t>
            </a:r>
          </a:p>
          <a:p>
            <a:pPr marL="571500" indent="-571500" algn="l">
              <a:lnSpc>
                <a:spcPct val="100000"/>
              </a:lnSpc>
              <a:spcAft>
                <a:spcPts val="1200"/>
              </a:spcAft>
              <a:buClr>
                <a:srgbClr val="2E2C22"/>
              </a:buClr>
              <a:buFont typeface="Arial" panose="020B0604020202020204" pitchFamily="34" charset="0"/>
              <a:buChar char="•"/>
            </a:pPr>
            <a:r>
              <a:rPr lang="fr-FR" dirty="0"/>
              <a:t>Sur une échelle de 1 à 5, pensez-vous que les normes sociales peuvent être modifiées par des programmes communautaires ?</a:t>
            </a:r>
            <a:endParaRPr lang="en-US" dirty="0"/>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p:txBody>
          <a:bodyPr/>
          <a:lstStyle/>
          <a:p>
            <a:r>
              <a:rPr lang="en-US" dirty="0"/>
              <a:t>ACTIVITÉ EN PLÉNIÈRE</a:t>
            </a:r>
          </a:p>
        </p:txBody>
      </p:sp>
      <p:grpSp>
        <p:nvGrpSpPr>
          <p:cNvPr id="12" name="Group 11">
            <a:extLst>
              <a:ext uri="{FF2B5EF4-FFF2-40B4-BE49-F238E27FC236}">
                <a16:creationId xmlns:a16="http://schemas.microsoft.com/office/drawing/2014/main" id="{058D611D-0C50-5640-8688-E5FEC4CF03CB}"/>
              </a:ext>
            </a:extLst>
          </p:cNvPr>
          <p:cNvGrpSpPr/>
          <p:nvPr/>
        </p:nvGrpSpPr>
        <p:grpSpPr>
          <a:xfrm>
            <a:off x="760017" y="1281805"/>
            <a:ext cx="3532094" cy="3532094"/>
            <a:chOff x="1368325" y="1090737"/>
            <a:chExt cx="3532094" cy="3532094"/>
          </a:xfrm>
        </p:grpSpPr>
        <p:sp>
          <p:nvSpPr>
            <p:cNvPr id="14" name="Oval 13">
              <a:extLst>
                <a:ext uri="{FF2B5EF4-FFF2-40B4-BE49-F238E27FC236}">
                  <a16:creationId xmlns:a16="http://schemas.microsoft.com/office/drawing/2014/main" id="{F8BCABCA-8E82-AB4E-A219-8CA6A9200CDA}"/>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5" name="Graphic 14" descr="Cheers outline">
              <a:extLst>
                <a:ext uri="{FF2B5EF4-FFF2-40B4-BE49-F238E27FC236}">
                  <a16:creationId xmlns:a16="http://schemas.microsoft.com/office/drawing/2014/main" id="{48AED524-3B4E-494F-BFF7-04B0A82240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sp>
        <p:nvSpPr>
          <p:cNvPr id="17" name="Left-Right Arrow 3">
            <a:extLst>
              <a:ext uri="{FF2B5EF4-FFF2-40B4-BE49-F238E27FC236}">
                <a16:creationId xmlns:a16="http://schemas.microsoft.com/office/drawing/2014/main" id="{F08BCF1B-6973-904E-9883-9E6D893F2CCA}"/>
              </a:ext>
            </a:extLst>
          </p:cNvPr>
          <p:cNvSpPr/>
          <p:nvPr/>
        </p:nvSpPr>
        <p:spPr>
          <a:xfrm>
            <a:off x="9936161" y="8033519"/>
            <a:ext cx="12726649" cy="1069925"/>
          </a:xfrm>
          <a:prstGeom prst="leftRightArrow">
            <a:avLst/>
          </a:prstGeom>
          <a:solidFill>
            <a:srgbClr val="7A7C83"/>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w="38100">
                <a:solidFill>
                  <a:srgbClr val="2BB673"/>
                </a:solidFill>
              </a:ln>
              <a:solidFill>
                <a:srgbClr val="FFFFFF"/>
              </a:solidFill>
              <a:effectLst/>
              <a:uLnTx/>
              <a:uFillTx/>
              <a:latin typeface="Helvetica Light"/>
              <a:ea typeface="Helvetica Light"/>
              <a:cs typeface="Helvetica Light"/>
              <a:sym typeface="Helvetica Light"/>
            </a:endParaRPr>
          </a:p>
        </p:txBody>
      </p:sp>
      <p:graphicFrame>
        <p:nvGraphicFramePr>
          <p:cNvPr id="18" name="Table 13">
            <a:extLst>
              <a:ext uri="{FF2B5EF4-FFF2-40B4-BE49-F238E27FC236}">
                <a16:creationId xmlns:a16="http://schemas.microsoft.com/office/drawing/2014/main" id="{BF4D72C3-9AE5-A444-922B-E01D5913FCFC}"/>
              </a:ext>
            </a:extLst>
          </p:cNvPr>
          <p:cNvGraphicFramePr>
            <a:graphicFrameLocks noGrp="1"/>
          </p:cNvGraphicFramePr>
          <p:nvPr>
            <p:extLst>
              <p:ext uri="{D42A27DB-BD31-4B8C-83A1-F6EECF244321}">
                <p14:modId xmlns:p14="http://schemas.microsoft.com/office/powerpoint/2010/main" val="771418072"/>
              </p:ext>
            </p:extLst>
          </p:nvPr>
        </p:nvGraphicFramePr>
        <p:xfrm>
          <a:off x="9194478" y="8968532"/>
          <a:ext cx="14244585" cy="2889053"/>
        </p:xfrm>
        <a:graphic>
          <a:graphicData uri="http://schemas.openxmlformats.org/drawingml/2006/table">
            <a:tbl>
              <a:tblPr firstRow="1" bandRow="1">
                <a:tableStyleId>{5940675A-B579-460E-94D1-54222C63F5DA}</a:tableStyleId>
              </a:tblPr>
              <a:tblGrid>
                <a:gridCol w="2848917">
                  <a:extLst>
                    <a:ext uri="{9D8B030D-6E8A-4147-A177-3AD203B41FA5}">
                      <a16:colId xmlns:a16="http://schemas.microsoft.com/office/drawing/2014/main" val="4193564713"/>
                    </a:ext>
                  </a:extLst>
                </a:gridCol>
                <a:gridCol w="2848917">
                  <a:extLst>
                    <a:ext uri="{9D8B030D-6E8A-4147-A177-3AD203B41FA5}">
                      <a16:colId xmlns:a16="http://schemas.microsoft.com/office/drawing/2014/main" val="3644504679"/>
                    </a:ext>
                  </a:extLst>
                </a:gridCol>
                <a:gridCol w="2848917">
                  <a:extLst>
                    <a:ext uri="{9D8B030D-6E8A-4147-A177-3AD203B41FA5}">
                      <a16:colId xmlns:a16="http://schemas.microsoft.com/office/drawing/2014/main" val="636782504"/>
                    </a:ext>
                  </a:extLst>
                </a:gridCol>
                <a:gridCol w="2848917">
                  <a:extLst>
                    <a:ext uri="{9D8B030D-6E8A-4147-A177-3AD203B41FA5}">
                      <a16:colId xmlns:a16="http://schemas.microsoft.com/office/drawing/2014/main" val="776216420"/>
                    </a:ext>
                  </a:extLst>
                </a:gridCol>
                <a:gridCol w="2848917">
                  <a:extLst>
                    <a:ext uri="{9D8B030D-6E8A-4147-A177-3AD203B41FA5}">
                      <a16:colId xmlns:a16="http://schemas.microsoft.com/office/drawing/2014/main" val="199532930"/>
                    </a:ext>
                  </a:extLst>
                </a:gridCol>
              </a:tblGrid>
              <a:tr h="1681539">
                <a:tc>
                  <a:txBody>
                    <a:bodyPr/>
                    <a:lstStyle/>
                    <a:p>
                      <a:pPr algn="ctr"/>
                      <a:r>
                        <a:rPr lang="en-US" sz="4000" spc="0" dirty="0">
                          <a:solidFill>
                            <a:srgbClr val="2E2C22"/>
                          </a:solidFill>
                        </a:rPr>
                        <a:t>5</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4000" spc="0" dirty="0">
                          <a:solidFill>
                            <a:srgbClr val="2E2C22"/>
                          </a:solidFill>
                        </a:rPr>
                        <a:t>4</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4000" spc="0" dirty="0">
                          <a:solidFill>
                            <a:srgbClr val="2E2C22"/>
                          </a:solidFill>
                        </a:rPr>
                        <a:t>3</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4000" spc="0" dirty="0">
                          <a:solidFill>
                            <a:srgbClr val="2E2C22"/>
                          </a:solidFill>
                        </a:rPr>
                        <a:t>2</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4000" spc="0" dirty="0">
                          <a:solidFill>
                            <a:srgbClr val="2E2C22"/>
                          </a:solidFill>
                        </a:rPr>
                        <a:t>1</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3613530"/>
                  </a:ext>
                </a:extLst>
              </a:tr>
              <a:tr h="1207514">
                <a:tc>
                  <a:txBody>
                    <a:bodyPr/>
                    <a:lstStyle/>
                    <a:p>
                      <a:pPr algn="ctr"/>
                      <a:r>
                        <a:rPr lang="en-US" spc="0" dirty="0">
                          <a:solidFill>
                            <a:srgbClr val="2E2C22"/>
                          </a:solidFill>
                        </a:rPr>
                        <a:t>Definitely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pc="0" dirty="0">
                          <a:solidFill>
                            <a:srgbClr val="2E2C22"/>
                          </a:solidFill>
                        </a:rPr>
                        <a:t>It’s possible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pc="0" dirty="0">
                          <a:solidFill>
                            <a:srgbClr val="2E2C22"/>
                          </a:solidFill>
                        </a:rPr>
                        <a:t>Not sure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pc="0" dirty="0">
                          <a:solidFill>
                            <a:srgbClr val="2E2C22"/>
                          </a:solidFill>
                        </a:rPr>
                        <a:t>I doubt it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pc="0" dirty="0">
                          <a:solidFill>
                            <a:srgbClr val="2E2C22"/>
                          </a:solidFill>
                        </a:rPr>
                        <a:t>It’s impossible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5987976"/>
                  </a:ext>
                </a:extLst>
              </a:tr>
            </a:tbl>
          </a:graphicData>
        </a:graphic>
      </p:graphicFrame>
      <p:grpSp>
        <p:nvGrpSpPr>
          <p:cNvPr id="11" name="Group 10">
            <a:extLst>
              <a:ext uri="{FF2B5EF4-FFF2-40B4-BE49-F238E27FC236}">
                <a16:creationId xmlns:a16="http://schemas.microsoft.com/office/drawing/2014/main" id="{95C26EF8-A85B-434B-B62F-A21E2330E771}"/>
              </a:ext>
            </a:extLst>
          </p:cNvPr>
          <p:cNvGrpSpPr/>
          <p:nvPr/>
        </p:nvGrpSpPr>
        <p:grpSpPr>
          <a:xfrm>
            <a:off x="2372432" y="7651593"/>
            <a:ext cx="2526654" cy="2526654"/>
            <a:chOff x="4969172" y="7651592"/>
            <a:chExt cx="2526654" cy="2526654"/>
          </a:xfrm>
        </p:grpSpPr>
        <p:sp>
          <p:nvSpPr>
            <p:cNvPr id="13" name="Oval 12">
              <a:extLst>
                <a:ext uri="{FF2B5EF4-FFF2-40B4-BE49-F238E27FC236}">
                  <a16:creationId xmlns:a16="http://schemas.microsoft.com/office/drawing/2014/main" id="{E7D6A7FA-F36F-DB44-A618-3C0F2452C5EE}"/>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9" name="TextBox 18">
              <a:extLst>
                <a:ext uri="{FF2B5EF4-FFF2-40B4-BE49-F238E27FC236}">
                  <a16:creationId xmlns:a16="http://schemas.microsoft.com/office/drawing/2014/main" id="{B54695A4-75C7-C547-AB03-2191B369C2EC}"/>
                </a:ext>
              </a:extLst>
            </p:cNvPr>
            <p:cNvSpPr txBox="1"/>
            <p:nvPr/>
          </p:nvSpPr>
          <p:spPr>
            <a:xfrm>
              <a:off x="5724989" y="8706921"/>
              <a:ext cx="1015021" cy="523220"/>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POLL</a:t>
              </a:r>
            </a:p>
          </p:txBody>
        </p:sp>
      </p:grpSp>
      <p:sp>
        <p:nvSpPr>
          <p:cNvPr id="6" name="TextBox 5">
            <a:extLst>
              <a:ext uri="{FF2B5EF4-FFF2-40B4-BE49-F238E27FC236}">
                <a16:creationId xmlns:a16="http://schemas.microsoft.com/office/drawing/2014/main" id="{29AF11D5-5D5D-E24B-8FD7-A38546FD523F}"/>
              </a:ext>
            </a:extLst>
          </p:cNvPr>
          <p:cNvSpPr txBox="1"/>
          <p:nvPr/>
        </p:nvSpPr>
        <p:spPr>
          <a:xfrm>
            <a:off x="23857758" y="7359394"/>
            <a:ext cx="1345186" cy="50321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fr-FR" sz="2300" b="0" i="0" u="none" strike="noStrike" cap="none" spc="0" normalizeH="0" baseline="0" dirty="0">
                <a:ln>
                  <a:noFill/>
                </a:ln>
                <a:solidFill>
                  <a:srgbClr val="A6A7AC"/>
                </a:solidFill>
                <a:effectLst/>
                <a:uFillTx/>
                <a:latin typeface="PT Sans"/>
                <a:ea typeface="PT Sans"/>
                <a:cs typeface="PT Sans"/>
                <a:sym typeface="PT Sans"/>
              </a:rPr>
              <a:t>5</a:t>
            </a:r>
          </a:p>
          <a:p>
            <a:pPr marL="0" marR="0" indent="0" algn="just" defTabSz="825500" rtl="0" fontAlgn="auto" latinLnBrk="0" hangingPunct="0">
              <a:lnSpc>
                <a:spcPct val="100000"/>
              </a:lnSpc>
              <a:spcBef>
                <a:spcPts val="0"/>
              </a:spcBef>
              <a:spcAft>
                <a:spcPts val="0"/>
              </a:spcAft>
              <a:buClrTx/>
              <a:buSzTx/>
              <a:buFontTx/>
              <a:buNone/>
              <a:tabLst/>
            </a:pPr>
            <a:r>
              <a:rPr kumimoji="0" lang="fr-FR" sz="2300" b="0" i="0" u="none" strike="noStrike" cap="none" spc="0" normalizeH="0" baseline="0" dirty="0">
                <a:ln>
                  <a:noFill/>
                </a:ln>
                <a:solidFill>
                  <a:srgbClr val="A6A7AC"/>
                </a:solidFill>
                <a:effectLst/>
                <a:uFillTx/>
                <a:latin typeface="PT Sans"/>
                <a:ea typeface="PT Sans"/>
                <a:cs typeface="PT Sans"/>
                <a:sym typeface="PT Sans"/>
              </a:rPr>
              <a:t>Définitivement</a:t>
            </a:r>
          </a:p>
          <a:p>
            <a:pPr marL="0" marR="0" indent="0" algn="just" defTabSz="825500" rtl="0" fontAlgn="auto" latinLnBrk="0" hangingPunct="0">
              <a:lnSpc>
                <a:spcPct val="100000"/>
              </a:lnSpc>
              <a:spcBef>
                <a:spcPts val="0"/>
              </a:spcBef>
              <a:spcAft>
                <a:spcPts val="0"/>
              </a:spcAft>
              <a:buClrTx/>
              <a:buSzTx/>
              <a:buFontTx/>
              <a:buNone/>
              <a:tabLst/>
            </a:pPr>
            <a:r>
              <a:rPr kumimoji="0" lang="fr-FR" sz="2300" b="0" i="0" u="none" strike="noStrike" cap="none" spc="0" normalizeH="0" baseline="0" dirty="0">
                <a:ln>
                  <a:noFill/>
                </a:ln>
                <a:solidFill>
                  <a:srgbClr val="A6A7AC"/>
                </a:solidFill>
                <a:effectLst/>
                <a:uFillTx/>
                <a:latin typeface="PT Sans"/>
                <a:ea typeface="PT Sans"/>
                <a:cs typeface="PT Sans"/>
                <a:sym typeface="PT Sans"/>
              </a:rPr>
              <a:t>4</a:t>
            </a:r>
          </a:p>
          <a:p>
            <a:pPr marL="0" marR="0" indent="0" algn="just" defTabSz="825500" rtl="0" fontAlgn="auto" latinLnBrk="0" hangingPunct="0">
              <a:lnSpc>
                <a:spcPct val="100000"/>
              </a:lnSpc>
              <a:spcBef>
                <a:spcPts val="0"/>
              </a:spcBef>
              <a:spcAft>
                <a:spcPts val="0"/>
              </a:spcAft>
              <a:buClrTx/>
              <a:buSzTx/>
              <a:buFontTx/>
              <a:buNone/>
              <a:tabLst/>
            </a:pPr>
            <a:r>
              <a:rPr kumimoji="0" lang="fr-FR" sz="2300" b="0" i="0" u="none" strike="noStrike" cap="none" spc="0" normalizeH="0" baseline="0" dirty="0">
                <a:ln>
                  <a:noFill/>
                </a:ln>
                <a:solidFill>
                  <a:srgbClr val="A6A7AC"/>
                </a:solidFill>
                <a:effectLst/>
                <a:uFillTx/>
                <a:latin typeface="PT Sans"/>
                <a:ea typeface="PT Sans"/>
                <a:cs typeface="PT Sans"/>
                <a:sym typeface="PT Sans"/>
              </a:rPr>
              <a:t>C'est possible</a:t>
            </a:r>
          </a:p>
          <a:p>
            <a:pPr marL="0" marR="0" indent="0" algn="just" defTabSz="825500" rtl="0" fontAlgn="auto" latinLnBrk="0" hangingPunct="0">
              <a:lnSpc>
                <a:spcPct val="100000"/>
              </a:lnSpc>
              <a:spcBef>
                <a:spcPts val="0"/>
              </a:spcBef>
              <a:spcAft>
                <a:spcPts val="0"/>
              </a:spcAft>
              <a:buClrTx/>
              <a:buSzTx/>
              <a:buFontTx/>
              <a:buNone/>
              <a:tabLst/>
            </a:pPr>
            <a:r>
              <a:rPr kumimoji="0" lang="fr-FR" sz="2300" b="0" i="0" u="none" strike="noStrike" cap="none" spc="0" normalizeH="0" baseline="0" dirty="0">
                <a:ln>
                  <a:noFill/>
                </a:ln>
                <a:solidFill>
                  <a:srgbClr val="A6A7AC"/>
                </a:solidFill>
                <a:effectLst/>
                <a:uFillTx/>
                <a:latin typeface="PT Sans"/>
                <a:ea typeface="PT Sans"/>
                <a:cs typeface="PT Sans"/>
                <a:sym typeface="PT Sans"/>
              </a:rPr>
              <a:t>3</a:t>
            </a:r>
          </a:p>
          <a:p>
            <a:pPr marL="0" marR="0" indent="0" algn="just" defTabSz="825500" rtl="0" fontAlgn="auto" latinLnBrk="0" hangingPunct="0">
              <a:lnSpc>
                <a:spcPct val="100000"/>
              </a:lnSpc>
              <a:spcBef>
                <a:spcPts val="0"/>
              </a:spcBef>
              <a:spcAft>
                <a:spcPts val="0"/>
              </a:spcAft>
              <a:buClrTx/>
              <a:buSzTx/>
              <a:buFontTx/>
              <a:buNone/>
              <a:tabLst/>
            </a:pPr>
            <a:r>
              <a:rPr kumimoji="0" lang="fr-FR" sz="2300" b="0" i="0" u="none" strike="noStrike" cap="none" spc="0" normalizeH="0" baseline="0" dirty="0">
                <a:ln>
                  <a:noFill/>
                </a:ln>
                <a:solidFill>
                  <a:srgbClr val="A6A7AC"/>
                </a:solidFill>
                <a:effectLst/>
                <a:uFillTx/>
                <a:latin typeface="PT Sans"/>
                <a:ea typeface="PT Sans"/>
                <a:cs typeface="PT Sans"/>
                <a:sym typeface="PT Sans"/>
              </a:rPr>
              <a:t>Pas sûr</a:t>
            </a:r>
          </a:p>
          <a:p>
            <a:pPr marL="0" marR="0" indent="0" algn="just" defTabSz="825500" rtl="0" fontAlgn="auto" latinLnBrk="0" hangingPunct="0">
              <a:lnSpc>
                <a:spcPct val="100000"/>
              </a:lnSpc>
              <a:spcBef>
                <a:spcPts val="0"/>
              </a:spcBef>
              <a:spcAft>
                <a:spcPts val="0"/>
              </a:spcAft>
              <a:buClrTx/>
              <a:buSzTx/>
              <a:buFontTx/>
              <a:buNone/>
              <a:tabLst/>
            </a:pPr>
            <a:r>
              <a:rPr kumimoji="0" lang="fr-FR" sz="2300" b="0" i="0" u="none" strike="noStrike" cap="none" spc="0" normalizeH="0" baseline="0" dirty="0">
                <a:ln>
                  <a:noFill/>
                </a:ln>
                <a:solidFill>
                  <a:srgbClr val="A6A7AC"/>
                </a:solidFill>
                <a:effectLst/>
                <a:uFillTx/>
                <a:latin typeface="PT Sans"/>
                <a:ea typeface="PT Sans"/>
                <a:cs typeface="PT Sans"/>
                <a:sym typeface="PT Sans"/>
              </a:rPr>
              <a:t>2</a:t>
            </a:r>
          </a:p>
          <a:p>
            <a:pPr marL="0" marR="0" indent="0" algn="just" defTabSz="825500" rtl="0" fontAlgn="auto" latinLnBrk="0" hangingPunct="0">
              <a:lnSpc>
                <a:spcPct val="100000"/>
              </a:lnSpc>
              <a:spcBef>
                <a:spcPts val="0"/>
              </a:spcBef>
              <a:spcAft>
                <a:spcPts val="0"/>
              </a:spcAft>
              <a:buClrTx/>
              <a:buSzTx/>
              <a:buFontTx/>
              <a:buNone/>
              <a:tabLst/>
            </a:pPr>
            <a:r>
              <a:rPr kumimoji="0" lang="fr-FR" sz="2300" b="0" i="0" u="none" strike="noStrike" cap="none" spc="0" normalizeH="0" baseline="0" dirty="0">
                <a:ln>
                  <a:noFill/>
                </a:ln>
                <a:solidFill>
                  <a:srgbClr val="A6A7AC"/>
                </a:solidFill>
                <a:effectLst/>
                <a:uFillTx/>
                <a:latin typeface="PT Sans"/>
                <a:ea typeface="PT Sans"/>
                <a:cs typeface="PT Sans"/>
                <a:sym typeface="PT Sans"/>
              </a:rPr>
              <a:t>J'en doute</a:t>
            </a:r>
          </a:p>
          <a:p>
            <a:pPr marL="0" marR="0" indent="0" algn="just" defTabSz="825500" rtl="0" fontAlgn="auto" latinLnBrk="0" hangingPunct="0">
              <a:lnSpc>
                <a:spcPct val="100000"/>
              </a:lnSpc>
              <a:spcBef>
                <a:spcPts val="0"/>
              </a:spcBef>
              <a:spcAft>
                <a:spcPts val="0"/>
              </a:spcAft>
              <a:buClrTx/>
              <a:buSzTx/>
              <a:buFontTx/>
              <a:buNone/>
              <a:tabLst/>
            </a:pPr>
            <a:r>
              <a:rPr kumimoji="0" lang="fr-FR" sz="2300" b="0" i="0" u="none" strike="noStrike" cap="none" spc="0" normalizeH="0" baseline="0" dirty="0">
                <a:ln>
                  <a:noFill/>
                </a:ln>
                <a:solidFill>
                  <a:srgbClr val="A6A7AC"/>
                </a:solidFill>
                <a:effectLst/>
                <a:uFillTx/>
                <a:latin typeface="PT Sans"/>
                <a:ea typeface="PT Sans"/>
                <a:cs typeface="PT Sans"/>
                <a:sym typeface="PT Sans"/>
              </a:rPr>
              <a:t>1 </a:t>
            </a:r>
          </a:p>
          <a:p>
            <a:pPr marL="0" marR="0" indent="0" algn="just" defTabSz="825500" rtl="0" fontAlgn="auto" latinLnBrk="0" hangingPunct="0">
              <a:lnSpc>
                <a:spcPct val="100000"/>
              </a:lnSpc>
              <a:spcBef>
                <a:spcPts val="0"/>
              </a:spcBef>
              <a:spcAft>
                <a:spcPts val="0"/>
              </a:spcAft>
              <a:buClrTx/>
              <a:buSzTx/>
              <a:buFontTx/>
              <a:buNone/>
              <a:tabLst/>
            </a:pPr>
            <a:r>
              <a:rPr kumimoji="0" lang="fr-FR" sz="2300" b="0" i="0" u="none" strike="noStrike" cap="none" spc="0" normalizeH="0" baseline="0" dirty="0">
                <a:ln>
                  <a:noFill/>
                </a:ln>
                <a:solidFill>
                  <a:srgbClr val="A6A7AC"/>
                </a:solidFill>
                <a:effectLst/>
                <a:uFillTx/>
                <a:latin typeface="PT Sans"/>
                <a:ea typeface="PT Sans"/>
                <a:cs typeface="PT Sans"/>
                <a:sym typeface="PT Sans"/>
              </a:rPr>
              <a:t>c'est impossible</a:t>
            </a:r>
            <a:endParaRPr kumimoji="0" lang="en-US" sz="2300" b="0" i="0" u="none" strike="noStrike" cap="none" spc="0" normalizeH="0" baseline="0" dirty="0">
              <a:ln>
                <a:noFill/>
              </a:ln>
              <a:solidFill>
                <a:srgbClr val="A6A7AC"/>
              </a:solidFill>
              <a:effectLst/>
              <a:uFillTx/>
              <a:latin typeface="PT Sans"/>
              <a:ea typeface="PT Sans"/>
              <a:cs typeface="PT Sans"/>
              <a:sym typeface="PT Sans"/>
            </a:endParaRPr>
          </a:p>
        </p:txBody>
      </p:sp>
    </p:spTree>
    <p:custDataLst>
      <p:tags r:id="rId1"/>
    </p:custDataLst>
    <p:extLst>
      <p:ext uri="{BB962C8B-B14F-4D97-AF65-F5344CB8AC3E}">
        <p14:creationId xmlns:p14="http://schemas.microsoft.com/office/powerpoint/2010/main" val="11360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28729A51-7D34-FD46-BC62-8423491B1503}"/>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867" b="1867"/>
          <a:stretch/>
        </p:blipFill>
        <p:spPr>
          <a:xfrm>
            <a:off x="2511325" y="3446449"/>
            <a:ext cx="5862918" cy="5862918"/>
          </a:xfrm>
        </p:spPr>
      </p:pic>
      <p:sp>
        <p:nvSpPr>
          <p:cNvPr id="10" name="Text Placeholder 9">
            <a:extLst>
              <a:ext uri="{FF2B5EF4-FFF2-40B4-BE49-F238E27FC236}">
                <a16:creationId xmlns:a16="http://schemas.microsoft.com/office/drawing/2014/main" id="{6337FA4C-F8E0-334B-964A-4E40FFADCA7B}"/>
              </a:ext>
            </a:extLst>
          </p:cNvPr>
          <p:cNvSpPr>
            <a:spLocks noGrp="1"/>
          </p:cNvSpPr>
          <p:nvPr>
            <p:ph type="body" idx="3"/>
          </p:nvPr>
        </p:nvSpPr>
        <p:spPr/>
        <p:txBody>
          <a:bodyPr/>
          <a:lstStyle/>
          <a:p>
            <a:r>
              <a:rPr lang="en-US" dirty="0"/>
              <a:t>DISCUSSION EN PLÉNIÈRE</a:t>
            </a:r>
          </a:p>
          <a:p>
            <a:endParaRPr lang="en-US" dirty="0"/>
          </a:p>
        </p:txBody>
      </p:sp>
      <p:sp>
        <p:nvSpPr>
          <p:cNvPr id="13" name="Title 12">
            <a:extLst>
              <a:ext uri="{FF2B5EF4-FFF2-40B4-BE49-F238E27FC236}">
                <a16:creationId xmlns:a16="http://schemas.microsoft.com/office/drawing/2014/main" id="{FB47D1AD-1719-8A44-B1B0-A885B61566FE}"/>
              </a:ext>
            </a:extLst>
          </p:cNvPr>
          <p:cNvSpPr>
            <a:spLocks noGrp="1"/>
          </p:cNvSpPr>
          <p:nvPr>
            <p:ph type="title"/>
          </p:nvPr>
        </p:nvSpPr>
        <p:spPr/>
        <p:txBody>
          <a:bodyPr/>
          <a:lstStyle/>
          <a:p>
            <a:pPr>
              <a:lnSpc>
                <a:spcPct val="90000"/>
              </a:lnSpc>
            </a:pPr>
            <a:r>
              <a:rPr lang="fr-FR" b="1" dirty="0"/>
              <a:t>Qu'avez-vous observé dans l'évolution des normes dans le cadre d'un projet ?</a:t>
            </a:r>
            <a:endParaRPr lang="en-US" dirty="0"/>
          </a:p>
        </p:txBody>
      </p:sp>
      <p:grpSp>
        <p:nvGrpSpPr>
          <p:cNvPr id="16" name="Group 15">
            <a:extLst>
              <a:ext uri="{FF2B5EF4-FFF2-40B4-BE49-F238E27FC236}">
                <a16:creationId xmlns:a16="http://schemas.microsoft.com/office/drawing/2014/main" id="{C7BAA51C-2040-754F-98A4-2D431752A41D}"/>
              </a:ext>
            </a:extLst>
          </p:cNvPr>
          <p:cNvGrpSpPr/>
          <p:nvPr/>
        </p:nvGrpSpPr>
        <p:grpSpPr>
          <a:xfrm>
            <a:off x="2372432" y="7651593"/>
            <a:ext cx="2526654" cy="2526654"/>
            <a:chOff x="4969172" y="7651592"/>
            <a:chExt cx="2526654" cy="2526654"/>
          </a:xfrm>
        </p:grpSpPr>
        <p:sp>
          <p:nvSpPr>
            <p:cNvPr id="17" name="Oval 16">
              <a:extLst>
                <a:ext uri="{FF2B5EF4-FFF2-40B4-BE49-F238E27FC236}">
                  <a16:creationId xmlns:a16="http://schemas.microsoft.com/office/drawing/2014/main" id="{EDEFED32-B7F9-304D-B361-600F7D997A38}"/>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8" name="TextBox 17">
              <a:extLst>
                <a:ext uri="{FF2B5EF4-FFF2-40B4-BE49-F238E27FC236}">
                  <a16:creationId xmlns:a16="http://schemas.microsoft.com/office/drawing/2014/main" id="{94918768-48B9-EA4F-9BC5-0B54FE0625EB}"/>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grpSp>
        <p:nvGrpSpPr>
          <p:cNvPr id="19" name="Group 18">
            <a:extLst>
              <a:ext uri="{FF2B5EF4-FFF2-40B4-BE49-F238E27FC236}">
                <a16:creationId xmlns:a16="http://schemas.microsoft.com/office/drawing/2014/main" id="{D1352E43-B582-6F42-BE15-843DAFEE10AC}"/>
              </a:ext>
            </a:extLst>
          </p:cNvPr>
          <p:cNvGrpSpPr/>
          <p:nvPr/>
        </p:nvGrpSpPr>
        <p:grpSpPr>
          <a:xfrm>
            <a:off x="745278" y="1271130"/>
            <a:ext cx="3532094" cy="3532094"/>
            <a:chOff x="1368325" y="1083283"/>
            <a:chExt cx="3532094" cy="3532094"/>
          </a:xfrm>
        </p:grpSpPr>
        <p:sp>
          <p:nvSpPr>
            <p:cNvPr id="20" name="Oval 19">
              <a:extLst>
                <a:ext uri="{FF2B5EF4-FFF2-40B4-BE49-F238E27FC236}">
                  <a16:creationId xmlns:a16="http://schemas.microsoft.com/office/drawing/2014/main" id="{E5B9F51A-8E4B-0742-88F4-67882607E080}"/>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21" name="Picture 20">
              <a:extLst>
                <a:ext uri="{FF2B5EF4-FFF2-40B4-BE49-F238E27FC236}">
                  <a16:creationId xmlns:a16="http://schemas.microsoft.com/office/drawing/2014/main" id="{901740B4-D761-B54A-8F1F-308CF93B22A4}"/>
                </a:ext>
              </a:extLst>
            </p:cNvPr>
            <p:cNvPicPr>
              <a:picLocks noChangeAspect="1"/>
            </p:cNvPicPr>
            <p:nvPr/>
          </p:nvPicPr>
          <p:blipFill>
            <a:blip r:embed="rId5"/>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174204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Shape 4492"/>
        <p:cNvGrpSpPr/>
        <p:nvPr/>
      </p:nvGrpSpPr>
      <p:grpSpPr>
        <a:xfrm>
          <a:off x="0" y="0"/>
          <a:ext cx="0" cy="0"/>
          <a:chOff x="0" y="0"/>
          <a:chExt cx="0" cy="0"/>
        </a:xfrm>
      </p:grpSpPr>
      <p:sp>
        <p:nvSpPr>
          <p:cNvPr id="4494" name="Google Shape;4494;p9"/>
          <p:cNvSpPr txBox="1">
            <a:spLocks noGrp="1"/>
          </p:cNvSpPr>
          <p:nvPr>
            <p:ph type="body" idx="4294967295"/>
          </p:nvPr>
        </p:nvSpPr>
        <p:spPr>
          <a:xfrm>
            <a:off x="1723094" y="5529870"/>
            <a:ext cx="21441706" cy="6613286"/>
          </a:xfrm>
          <a:prstGeom prst="rect">
            <a:avLst/>
          </a:prstGeom>
          <a:noFill/>
          <a:ln>
            <a:noFill/>
          </a:ln>
        </p:spPr>
        <p:txBody>
          <a:bodyPr spcFirstLastPara="1" wrap="square" lIns="91425" tIns="45700" rIns="91425" bIns="45700" anchor="t" anchorCtr="0">
            <a:normAutofit fontScale="92500"/>
          </a:bodyPr>
          <a:lstStyle/>
          <a:p>
            <a:pPr marL="742950" lvl="0" indent="-546100" algn="l" rtl="0">
              <a:spcBef>
                <a:spcPts val="0"/>
              </a:spcBef>
              <a:spcAft>
                <a:spcPts val="0"/>
              </a:spcAft>
              <a:buClr>
                <a:srgbClr val="2E2C22"/>
              </a:buClr>
              <a:buSzPts val="1700"/>
              <a:buFont typeface="Gill Sans"/>
              <a:buAutoNum type="arabicPeriod"/>
            </a:pPr>
            <a:r>
              <a:rPr lang="fr-FR" sz="4800" b="0" dirty="0">
                <a:solidFill>
                  <a:srgbClr val="2E2C22"/>
                </a:solidFill>
                <a:latin typeface="Gill Sans MT" panose="020B0502020104020203" pitchFamily="34" charset="0"/>
              </a:rPr>
              <a:t>Discuter et explorer les progrès réalisés dans la programmation des normes sociales, la relation des interventions de changement des normes avec les efforts de changement de comportement, et leur rôle dans la programmation de la santé et des autres secteurs. </a:t>
            </a:r>
          </a:p>
          <a:p>
            <a:pPr marL="742950" lvl="0" indent="-546100" algn="l" rtl="0">
              <a:spcBef>
                <a:spcPts val="2400"/>
              </a:spcBef>
              <a:spcAft>
                <a:spcPts val="0"/>
              </a:spcAft>
              <a:buClr>
                <a:srgbClr val="2E2C22"/>
              </a:buClr>
              <a:buSzPts val="1700"/>
              <a:buFont typeface="Gill Sans"/>
              <a:buAutoNum type="arabicPeriod"/>
            </a:pPr>
            <a:r>
              <a:rPr lang="fr-FR" sz="4800" b="0" dirty="0">
                <a:solidFill>
                  <a:srgbClr val="2E2C22"/>
                </a:solidFill>
                <a:latin typeface="Gill Sans MT" panose="020B0502020104020203" pitchFamily="34" charset="0"/>
              </a:rPr>
              <a:t>Partager les défis et les solutions dans la conception, la mise en œuvre et l'évaluation des projets communautaires de CSC qui s'engagent, s'étendent ou prévoient d'étendre les efforts de changement normatif.</a:t>
            </a:r>
          </a:p>
          <a:p>
            <a:pPr marL="742950" lvl="0" indent="-546100" algn="l" rtl="0">
              <a:spcBef>
                <a:spcPts val="2400"/>
              </a:spcBef>
              <a:spcAft>
                <a:spcPts val="0"/>
              </a:spcAft>
              <a:buClr>
                <a:srgbClr val="2E2C22"/>
              </a:buClr>
              <a:buSzPts val="1700"/>
              <a:buFont typeface="Gill Sans"/>
              <a:buAutoNum type="arabicPeriod"/>
            </a:pPr>
            <a:r>
              <a:rPr lang="fr-FR" sz="4800" b="0" dirty="0">
                <a:solidFill>
                  <a:srgbClr val="2E2C22"/>
                </a:solidFill>
                <a:latin typeface="Gill Sans MT" panose="020B0502020104020203" pitchFamily="34" charset="0"/>
              </a:rPr>
              <a:t>Explorer les prochaines étapes pour approfondir l'apprentissage collectif de ces interventions prometteuses au niveau mondial.</a:t>
            </a:r>
            <a:endParaRPr lang="fr-FR" sz="4800" b="0" dirty="0">
              <a:latin typeface="Gill Sans MT" panose="020B0502020104020203" pitchFamily="34" charset="0"/>
            </a:endParaRPr>
          </a:p>
          <a:p>
            <a:pPr lvl="0" algn="l">
              <a:spcAft>
                <a:spcPts val="2400"/>
              </a:spcAft>
            </a:pPr>
            <a:endParaRPr sz="4800" dirty="0">
              <a:solidFill>
                <a:srgbClr val="2E2C22"/>
              </a:solidFill>
              <a:sym typeface="Gill Sans"/>
            </a:endParaRPr>
          </a:p>
          <a:p>
            <a:pPr marL="742950" lvl="0" indent="-463550" algn="l" rtl="0">
              <a:spcBef>
                <a:spcPts val="1800"/>
              </a:spcBef>
              <a:spcAft>
                <a:spcPts val="0"/>
              </a:spcAft>
              <a:buClr>
                <a:srgbClr val="ECEDED"/>
              </a:buClr>
              <a:buSzPts val="4400"/>
              <a:buFont typeface="Arial"/>
              <a:buNone/>
            </a:pPr>
            <a:endParaRPr sz="4000" dirty="0">
              <a:solidFill>
                <a:srgbClr val="2E2C22"/>
              </a:solidFill>
              <a:latin typeface="Gill Sans MT" panose="020B0502020104020203" pitchFamily="34" charset="0"/>
              <a:sym typeface="Gill Sans"/>
            </a:endParaRPr>
          </a:p>
          <a:p>
            <a:pPr marL="571500" lvl="0" indent="-292100" algn="ctr" rtl="0">
              <a:spcBef>
                <a:spcPts val="1800"/>
              </a:spcBef>
              <a:spcAft>
                <a:spcPts val="0"/>
              </a:spcAft>
              <a:buClr>
                <a:srgbClr val="ECEDED"/>
              </a:buClr>
              <a:buSzPts val="4400"/>
              <a:buFont typeface="Arial"/>
              <a:buNone/>
            </a:pPr>
            <a:endParaRPr sz="4000" dirty="0">
              <a:solidFill>
                <a:srgbClr val="2E2C22"/>
              </a:solidFill>
              <a:latin typeface="Gill Sans MT" panose="020B0502020104020203" pitchFamily="34" charset="0"/>
              <a:sym typeface="Gill Sans"/>
            </a:endParaRPr>
          </a:p>
        </p:txBody>
      </p:sp>
      <p:sp>
        <p:nvSpPr>
          <p:cNvPr id="9" name="Google Shape;812;p3">
            <a:extLst>
              <a:ext uri="{FF2B5EF4-FFF2-40B4-BE49-F238E27FC236}">
                <a16:creationId xmlns:a16="http://schemas.microsoft.com/office/drawing/2014/main" id="{5DA90495-D64A-634A-AB54-A9FE200046FE}"/>
              </a:ext>
            </a:extLst>
          </p:cNvPr>
          <p:cNvSpPr txBox="1">
            <a:spLocks/>
          </p:cNvSpPr>
          <p:nvPr/>
        </p:nvSpPr>
        <p:spPr>
          <a:xfrm>
            <a:off x="1734343" y="3311696"/>
            <a:ext cx="20915314" cy="156779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lvl="0" defTabSz="914400" hangingPunct="1">
              <a:lnSpc>
                <a:spcPct val="90000"/>
              </a:lnSpc>
              <a:buClr>
                <a:srgbClr val="09904F"/>
              </a:buClr>
              <a:defRPr/>
            </a:pPr>
            <a:r>
              <a:rPr lang="en-US" b="1" dirty="0">
                <a:solidFill>
                  <a:srgbClr val="2E2C22"/>
                </a:solidFill>
              </a:rPr>
              <a:t>Objectifs généraux du cours</a:t>
            </a:r>
            <a:endParaRPr kumimoji="0" lang="en-US" sz="10000" b="1" i="0" u="none" strike="noStrike" kern="0" cap="none" spc="0" normalizeH="0" baseline="0" noProof="0" dirty="0">
              <a:ln>
                <a:noFill/>
              </a:ln>
              <a:solidFill>
                <a:srgbClr val="2E2C22"/>
              </a:solidFill>
              <a:effectLst/>
              <a:uLnTx/>
              <a:uFillTx/>
              <a:latin typeface="Gill Sans MT" panose="020B0502020104020203" pitchFamily="34" charset="77"/>
              <a:cs typeface="Gill Sans"/>
              <a:sym typeface="Gill Sans"/>
            </a:endParaRPr>
          </a:p>
        </p:txBody>
      </p:sp>
      <p:sp>
        <p:nvSpPr>
          <p:cNvPr id="10" name="Google Shape;814;p3">
            <a:extLst>
              <a:ext uri="{FF2B5EF4-FFF2-40B4-BE49-F238E27FC236}">
                <a16:creationId xmlns:a16="http://schemas.microsoft.com/office/drawing/2014/main" id="{C88409D9-8FBE-FB47-B546-6A72661007A4}"/>
              </a:ext>
            </a:extLst>
          </p:cNvPr>
          <p:cNvSpPr txBox="1"/>
          <p:nvPr/>
        </p:nvSpPr>
        <p:spPr>
          <a:xfrm>
            <a:off x="5299658" y="977567"/>
            <a:ext cx="16108059" cy="1445925"/>
          </a:xfrm>
          <a:prstGeom prst="rect">
            <a:avLst/>
          </a:prstGeom>
          <a:noFill/>
          <a:ln>
            <a:noFill/>
          </a:ln>
        </p:spPr>
        <p:txBody>
          <a:bodyPr spcFirstLastPara="1" wrap="square" lIns="91426" tIns="45700" rIns="91426" bIns="45700" anchor="t" anchorCtr="0">
            <a:noAutofit/>
          </a:bodyPr>
          <a:lstStyle/>
          <a:p>
            <a:pPr algn="ctr" defTabSz="914400" hangingPunct="1">
              <a:buClr>
                <a:srgbClr val="53585F"/>
              </a:buClr>
              <a:buSzPts val="3600"/>
            </a:pPr>
            <a:r>
              <a:rPr lang="en-US" sz="3600" dirty="0">
                <a:solidFill>
                  <a:srgbClr val="2E2C22"/>
                </a:solidFill>
                <a:latin typeface="Gill Sans MT" panose="020B0502020104020203" pitchFamily="34" charset="77"/>
                <a:cs typeface="Gill Sans"/>
                <a:sym typeface="Gill Sans"/>
              </a:rPr>
              <a:t>L’évolution des normes  sociales </a:t>
            </a:r>
            <a:r>
              <a:rPr lang="en-US" sz="3600" dirty="0">
                <a:solidFill>
                  <a:srgbClr val="2E2C22"/>
                </a:solidFill>
                <a:latin typeface="Gill Sans MT" panose="020B0502020104020203" pitchFamily="34" charset="77"/>
                <a:ea typeface="Gill Sans"/>
                <a:cs typeface="Gill Sans"/>
                <a:sym typeface="Gill Sans"/>
              </a:rPr>
              <a:t>dans le cadre du changement social et de comportement</a:t>
            </a:r>
          </a:p>
        </p:txBody>
      </p:sp>
      <p:sp>
        <p:nvSpPr>
          <p:cNvPr id="11" name="Shape 65">
            <a:extLst>
              <a:ext uri="{FF2B5EF4-FFF2-40B4-BE49-F238E27FC236}">
                <a16:creationId xmlns:a16="http://schemas.microsoft.com/office/drawing/2014/main" id="{CB666ABD-5858-EE48-8D0C-C32C873C79A2}"/>
              </a:ext>
            </a:extLst>
          </p:cNvPr>
          <p:cNvSpPr/>
          <p:nvPr/>
        </p:nvSpPr>
        <p:spPr>
          <a:xfrm>
            <a:off x="9878290" y="2907273"/>
            <a:ext cx="4572000" cy="2"/>
          </a:xfrm>
          <a:prstGeom prst="line">
            <a:avLst/>
          </a:prstGeom>
          <a:ln w="28575">
            <a:solidFill>
              <a:srgbClr val="B52AB3"/>
            </a:solidFill>
            <a:miter lim="400000"/>
          </a:ln>
        </p:spPr>
        <p:txBody>
          <a:bodyPr lIns="38100" tIns="38100" rIns="38100" bIns="38100" anchor="ctr">
            <a:noAutofit/>
          </a:bodyPr>
          <a:lstStyle/>
          <a:p>
            <a:pPr algn="ctr">
              <a:defRPr sz="3000">
                <a:solidFill>
                  <a:srgbClr val="000000"/>
                </a:solidFill>
                <a:latin typeface="Helvetica Light"/>
                <a:ea typeface="Helvetica Light"/>
                <a:cs typeface="Helvetica Light"/>
                <a:sym typeface="Helvetica Light"/>
              </a:defRPr>
            </a:pPr>
            <a:endParaRPr sz="3000" dirty="0"/>
          </a:p>
        </p:txBody>
      </p:sp>
    </p:spTree>
    <p:extLst>
      <p:ext uri="{BB962C8B-B14F-4D97-AF65-F5344CB8AC3E}">
        <p14:creationId xmlns:p14="http://schemas.microsoft.com/office/powerpoint/2010/main" val="29281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52A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p:txBody>
          <a:bodyPr/>
          <a:lstStyle/>
          <a:p>
            <a:pPr>
              <a:lnSpc>
                <a:spcPct val="90000"/>
              </a:lnSpc>
            </a:pPr>
            <a:r>
              <a:rPr lang="fr-FR" dirty="0"/>
              <a:t>Évolution du genre et des autres normes sociales</a:t>
            </a:r>
            <a:endParaRPr lang="en-US" dirty="0"/>
          </a:p>
        </p:txBody>
      </p:sp>
      <p:sp>
        <p:nvSpPr>
          <p:cNvPr id="4" name="Text Placeholder 3">
            <a:extLst>
              <a:ext uri="{FF2B5EF4-FFF2-40B4-BE49-F238E27FC236}">
                <a16:creationId xmlns:a16="http://schemas.microsoft.com/office/drawing/2014/main" id="{23397D92-EE3D-458D-BF19-F3E22793F4AA}"/>
              </a:ext>
            </a:extLst>
          </p:cNvPr>
          <p:cNvSpPr>
            <a:spLocks noGrp="1"/>
          </p:cNvSpPr>
          <p:nvPr>
            <p:ph type="body" idx="2"/>
          </p:nvPr>
        </p:nvSpPr>
        <p:spPr/>
        <p:txBody>
          <a:bodyPr>
            <a:normAutofit fontScale="92500" lnSpcReduction="20000"/>
          </a:bodyPr>
          <a:lstStyle/>
          <a:p>
            <a:r>
              <a:rPr lang="en-US" sz="3600" dirty="0"/>
              <a:t>SECTION 2</a:t>
            </a:r>
            <a:endParaRPr lang="en-US" sz="2400" dirty="0"/>
          </a:p>
        </p:txBody>
      </p:sp>
    </p:spTree>
    <p:custDataLst>
      <p:tags r:id="rId1"/>
    </p:custDataLst>
    <p:extLst>
      <p:ext uri="{BB962C8B-B14F-4D97-AF65-F5344CB8AC3E}">
        <p14:creationId xmlns:p14="http://schemas.microsoft.com/office/powerpoint/2010/main" val="362917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4F5"/>
        </a:solidFill>
        <a:effectLst/>
      </p:bgPr>
    </p:bg>
    <p:spTree>
      <p:nvGrpSpPr>
        <p:cNvPr id="1" name=""/>
        <p:cNvGrpSpPr/>
        <p:nvPr/>
      </p:nvGrpSpPr>
      <p:grpSpPr>
        <a:xfrm>
          <a:off x="0" y="0"/>
          <a:ext cx="0" cy="0"/>
          <a:chOff x="0" y="0"/>
          <a:chExt cx="0" cy="0"/>
        </a:xfrm>
      </p:grpSpPr>
      <p:pic>
        <p:nvPicPr>
          <p:cNvPr id="14" name="Picture Placeholder 13" descr="A screenshot of a computer&#10;&#10;Description automatically generated with low confidence">
            <a:extLst>
              <a:ext uri="{FF2B5EF4-FFF2-40B4-BE49-F238E27FC236}">
                <a16:creationId xmlns:a16="http://schemas.microsoft.com/office/drawing/2014/main" id="{61B62653-012B-434B-957D-ABBFCB866245}"/>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867" b="1867"/>
          <a:stretch>
            <a:fillRect/>
          </a:stretch>
        </p:blipFill>
        <p:spPr/>
      </p:pic>
      <p:sp>
        <p:nvSpPr>
          <p:cNvPr id="2" name="Title 1">
            <a:extLst>
              <a:ext uri="{FF2B5EF4-FFF2-40B4-BE49-F238E27FC236}">
                <a16:creationId xmlns:a16="http://schemas.microsoft.com/office/drawing/2014/main" id="{5324BD2C-EDEE-4776-B828-223875ABC336}"/>
              </a:ext>
            </a:extLst>
          </p:cNvPr>
          <p:cNvSpPr>
            <a:spLocks noGrp="1"/>
          </p:cNvSpPr>
          <p:nvPr>
            <p:ph type="title"/>
          </p:nvPr>
        </p:nvSpPr>
        <p:spPr>
          <a:xfrm>
            <a:off x="9719430" y="1959434"/>
            <a:ext cx="13194358" cy="2176836"/>
          </a:xfrm>
        </p:spPr>
        <p:txBody>
          <a:bodyPr/>
          <a:lstStyle/>
          <a:p>
            <a:pPr>
              <a:lnSpc>
                <a:spcPct val="90000"/>
              </a:lnSpc>
            </a:pPr>
            <a:r>
              <a:rPr lang="fr-FR" b="1" dirty="0"/>
              <a:t>Pourquoi les gens se conforment-ils aux normes </a:t>
            </a:r>
            <a:r>
              <a:rPr lang="en-US" b="1" dirty="0"/>
              <a:t>? </a:t>
            </a:r>
            <a:endParaRPr lang="en-US" dirty="0"/>
          </a:p>
        </p:txBody>
      </p:sp>
      <p:sp>
        <p:nvSpPr>
          <p:cNvPr id="4" name="Text Placeholder 3">
            <a:extLst>
              <a:ext uri="{FF2B5EF4-FFF2-40B4-BE49-F238E27FC236}">
                <a16:creationId xmlns:a16="http://schemas.microsoft.com/office/drawing/2014/main" id="{C350744C-F559-FC4F-A2AD-219386CEEBC0}"/>
              </a:ext>
            </a:extLst>
          </p:cNvPr>
          <p:cNvSpPr>
            <a:spLocks noGrp="1"/>
          </p:cNvSpPr>
          <p:nvPr>
            <p:ph type="body" idx="3"/>
          </p:nvPr>
        </p:nvSpPr>
        <p:spPr/>
        <p:txBody>
          <a:bodyPr/>
          <a:lstStyle/>
          <a:p>
            <a:r>
              <a:rPr lang="en-US" dirty="0"/>
              <a:t>DISCUSSION EN PLÉNIÈRE</a:t>
            </a:r>
          </a:p>
          <a:p>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9430" y="5643050"/>
            <a:ext cx="10755958" cy="7873362"/>
          </a:xfrm>
          <a:prstGeom prst="rect">
            <a:avLst/>
          </a:prstGeom>
        </p:spPr>
      </p:pic>
      <p:grpSp>
        <p:nvGrpSpPr>
          <p:cNvPr id="7" name="Group 6">
            <a:extLst>
              <a:ext uri="{FF2B5EF4-FFF2-40B4-BE49-F238E27FC236}">
                <a16:creationId xmlns:a16="http://schemas.microsoft.com/office/drawing/2014/main" id="{2A3D63E6-483E-9A49-8BFE-CE752D78820F}"/>
              </a:ext>
            </a:extLst>
          </p:cNvPr>
          <p:cNvGrpSpPr/>
          <p:nvPr/>
        </p:nvGrpSpPr>
        <p:grpSpPr>
          <a:xfrm>
            <a:off x="2372432" y="7651593"/>
            <a:ext cx="2526654" cy="2526654"/>
            <a:chOff x="4969172" y="7651592"/>
            <a:chExt cx="2526654" cy="2526654"/>
          </a:xfrm>
        </p:grpSpPr>
        <p:sp>
          <p:nvSpPr>
            <p:cNvPr id="9" name="Oval 8">
              <a:extLst>
                <a:ext uri="{FF2B5EF4-FFF2-40B4-BE49-F238E27FC236}">
                  <a16:creationId xmlns:a16="http://schemas.microsoft.com/office/drawing/2014/main" id="{DF0CC218-C031-1A4D-ABD4-0ACE2EE488F3}"/>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0" name="TextBox 9">
              <a:extLst>
                <a:ext uri="{FF2B5EF4-FFF2-40B4-BE49-F238E27FC236}">
                  <a16:creationId xmlns:a16="http://schemas.microsoft.com/office/drawing/2014/main" id="{577E53BC-BB86-CC49-BDD6-486109B60157}"/>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grpSp>
        <p:nvGrpSpPr>
          <p:cNvPr id="15" name="Group 14">
            <a:extLst>
              <a:ext uri="{FF2B5EF4-FFF2-40B4-BE49-F238E27FC236}">
                <a16:creationId xmlns:a16="http://schemas.microsoft.com/office/drawing/2014/main" id="{76BEE1CB-5253-874A-B06F-7EFC31BF7294}"/>
              </a:ext>
            </a:extLst>
          </p:cNvPr>
          <p:cNvGrpSpPr/>
          <p:nvPr/>
        </p:nvGrpSpPr>
        <p:grpSpPr>
          <a:xfrm>
            <a:off x="745278" y="1271130"/>
            <a:ext cx="3532094" cy="3532094"/>
            <a:chOff x="1368325" y="1083283"/>
            <a:chExt cx="3532094" cy="3532094"/>
          </a:xfrm>
        </p:grpSpPr>
        <p:sp>
          <p:nvSpPr>
            <p:cNvPr id="16" name="Oval 15">
              <a:extLst>
                <a:ext uri="{FF2B5EF4-FFF2-40B4-BE49-F238E27FC236}">
                  <a16:creationId xmlns:a16="http://schemas.microsoft.com/office/drawing/2014/main" id="{B961F083-6A2E-6A46-A372-701DE6353FBE}"/>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7" name="Picture 16">
              <a:extLst>
                <a:ext uri="{FF2B5EF4-FFF2-40B4-BE49-F238E27FC236}">
                  <a16:creationId xmlns:a16="http://schemas.microsoft.com/office/drawing/2014/main" id="{0FEB2AC8-A152-A44C-8952-F5CADEE85D70}"/>
                </a:ext>
              </a:extLst>
            </p:cNvPr>
            <p:cNvPicPr>
              <a:picLocks noChangeAspect="1"/>
            </p:cNvPicPr>
            <p:nvPr/>
          </p:nvPicPr>
          <p:blipFill>
            <a:blip r:embed="rId6"/>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393735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ED1F66F-A5BF-7847-A0BA-EF44F87BEE8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7654" t="23250" r="13501" b="-5"/>
          <a:stretch/>
        </p:blipFill>
        <p:spPr>
          <a:xfrm>
            <a:off x="2511325" y="3446449"/>
            <a:ext cx="5862918" cy="5862918"/>
          </a:xfrm>
        </p:spPr>
      </p:pic>
      <p:sp>
        <p:nvSpPr>
          <p:cNvPr id="2" name="Title 1">
            <a:extLst>
              <a:ext uri="{FF2B5EF4-FFF2-40B4-BE49-F238E27FC236}">
                <a16:creationId xmlns:a16="http://schemas.microsoft.com/office/drawing/2014/main" id="{5324BD2C-EDEE-4776-B828-223875ABC336}"/>
              </a:ext>
            </a:extLst>
          </p:cNvPr>
          <p:cNvSpPr>
            <a:spLocks noGrp="1"/>
          </p:cNvSpPr>
          <p:nvPr>
            <p:ph type="title"/>
          </p:nvPr>
        </p:nvSpPr>
        <p:spPr>
          <a:xfrm>
            <a:off x="9232491" y="1959434"/>
            <a:ext cx="15456310" cy="2176836"/>
          </a:xfrm>
        </p:spPr>
        <p:txBody>
          <a:bodyPr/>
          <a:lstStyle/>
          <a:p>
            <a:pPr>
              <a:lnSpc>
                <a:spcPct val="90000"/>
              </a:lnSpc>
            </a:pPr>
            <a:r>
              <a:rPr lang="fr-FR" b="1" dirty="0"/>
              <a:t>Pourquoi les gens se conforment-ils aux normes ? </a:t>
            </a:r>
            <a:endParaRPr lang="en-US" dirty="0"/>
          </a:p>
        </p:txBody>
      </p:sp>
      <p:sp>
        <p:nvSpPr>
          <p:cNvPr id="3" name="Text Placeholder 2">
            <a:extLst>
              <a:ext uri="{FF2B5EF4-FFF2-40B4-BE49-F238E27FC236}">
                <a16:creationId xmlns:a16="http://schemas.microsoft.com/office/drawing/2014/main" id="{1CAD2F80-6508-7F4C-965B-5610FA456B53}"/>
              </a:ext>
            </a:extLst>
          </p:cNvPr>
          <p:cNvSpPr>
            <a:spLocks noGrp="1"/>
          </p:cNvSpPr>
          <p:nvPr>
            <p:ph type="body" idx="1"/>
          </p:nvPr>
        </p:nvSpPr>
        <p:spPr>
          <a:xfrm>
            <a:off x="9719429" y="5162894"/>
            <a:ext cx="13013961" cy="8289336"/>
          </a:xfrm>
        </p:spPr>
        <p:txBody>
          <a:bodyPr>
            <a:normAutofit/>
          </a:bodyPr>
          <a:lstStyle/>
          <a:p>
            <a:pPr marL="742950" indent="-742950" algn="l">
              <a:lnSpc>
                <a:spcPct val="100000"/>
              </a:lnSpc>
              <a:spcAft>
                <a:spcPts val="0"/>
              </a:spcAft>
              <a:buClr>
                <a:srgbClr val="2E2C22"/>
              </a:buClr>
              <a:buFont typeface="+mj-lt"/>
              <a:buAutoNum type="arabicPeriod"/>
            </a:pPr>
            <a:r>
              <a:rPr lang="fr-FR" sz="4800" dirty="0"/>
              <a:t>La nature souvent cachée et non analysée des normes.</a:t>
            </a:r>
          </a:p>
          <a:p>
            <a:pPr marL="742950" indent="-742950" algn="l">
              <a:lnSpc>
                <a:spcPct val="100000"/>
              </a:lnSpc>
              <a:spcAft>
                <a:spcPts val="0"/>
              </a:spcAft>
              <a:buClr>
                <a:srgbClr val="2E2C22"/>
              </a:buClr>
              <a:buFont typeface="+mj-lt"/>
              <a:buAutoNum type="arabicPeriod"/>
            </a:pPr>
            <a:r>
              <a:rPr lang="fr-FR" sz="4800" dirty="0"/>
              <a:t>Le désir des détenteurs du pouvoir de maintenir leur pouvoir et leurs privilèges.</a:t>
            </a:r>
          </a:p>
          <a:p>
            <a:pPr marL="742950" indent="-742950" algn="l">
              <a:lnSpc>
                <a:spcPct val="100000"/>
              </a:lnSpc>
              <a:spcAft>
                <a:spcPts val="0"/>
              </a:spcAft>
              <a:buClr>
                <a:srgbClr val="2E2C22"/>
              </a:buClr>
              <a:buFont typeface="+mj-lt"/>
              <a:buAutoNum type="arabicPeriod"/>
            </a:pPr>
            <a:r>
              <a:rPr lang="fr-FR" sz="4800" dirty="0"/>
              <a:t>Pouvoir insuffisant pour résister aux normes.</a:t>
            </a:r>
          </a:p>
          <a:p>
            <a:pPr marL="742950" indent="-742950" algn="l">
              <a:lnSpc>
                <a:spcPct val="100000"/>
              </a:lnSpc>
              <a:spcAft>
                <a:spcPts val="0"/>
              </a:spcAft>
              <a:buClr>
                <a:srgbClr val="2E2C22"/>
              </a:buClr>
              <a:buFont typeface="+mj-lt"/>
              <a:buAutoNum type="arabicPeriod"/>
            </a:pPr>
            <a:r>
              <a:rPr lang="fr-FR" sz="4800" dirty="0"/>
              <a:t>Peur des sanctions négatives ou désir d'avantages ou de récompenses.</a:t>
            </a:r>
          </a:p>
          <a:p>
            <a:pPr marL="742950" indent="-742950" algn="l">
              <a:lnSpc>
                <a:spcPct val="100000"/>
              </a:lnSpc>
              <a:spcAft>
                <a:spcPts val="0"/>
              </a:spcAft>
              <a:buClr>
                <a:srgbClr val="2E2C22"/>
              </a:buClr>
              <a:buFont typeface="+mj-lt"/>
              <a:buAutoNum type="arabicPeriod"/>
            </a:pPr>
            <a:r>
              <a:rPr lang="fr-FR" sz="4800" dirty="0"/>
              <a:t>Désir de se conformer à un sentiment d'identité sociale.</a:t>
            </a:r>
          </a:p>
          <a:p>
            <a:pPr marL="742950" indent="-742950" algn="l">
              <a:lnSpc>
                <a:spcPct val="100000"/>
              </a:lnSpc>
              <a:spcAft>
                <a:spcPts val="0"/>
              </a:spcAft>
              <a:buClr>
                <a:srgbClr val="2E2C22"/>
              </a:buClr>
              <a:buFont typeface="+mj-lt"/>
              <a:buAutoNum type="arabicPeriod"/>
            </a:pPr>
            <a:r>
              <a:rPr lang="fr-FR" sz="4800" dirty="0"/>
              <a:t>Le désir de s'organiser dans un but commun.</a:t>
            </a:r>
            <a:r>
              <a:rPr lang="en-US" sz="4800" dirty="0"/>
              <a:t>.</a:t>
            </a:r>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p:txBody>
      </p:sp>
      <p:sp>
        <p:nvSpPr>
          <p:cNvPr id="7" name="TextBox 6">
            <a:extLst>
              <a:ext uri="{FF2B5EF4-FFF2-40B4-BE49-F238E27FC236}">
                <a16:creationId xmlns:a16="http://schemas.microsoft.com/office/drawing/2014/main" id="{C71BB90E-FD90-D04D-A08F-1B08CBF804E0}"/>
              </a:ext>
            </a:extLst>
          </p:cNvPr>
          <p:cNvSpPr txBox="1"/>
          <p:nvPr/>
        </p:nvSpPr>
        <p:spPr>
          <a:xfrm>
            <a:off x="193431" y="13144453"/>
            <a:ext cx="6214047" cy="307777"/>
          </a:xfrm>
          <a:prstGeom prst="rect">
            <a:avLst/>
          </a:prstGeom>
          <a:noFill/>
        </p:spPr>
        <p:txBody>
          <a:bodyPr wrap="square" rtlCol="0">
            <a:spAutoFit/>
          </a:bodyPr>
          <a:lstStyle/>
          <a:p>
            <a:r>
              <a:rPr lang="en-US" sz="1400" dirty="0">
                <a:solidFill>
                  <a:srgbClr val="F4F5F9"/>
                </a:solidFill>
                <a:latin typeface="Gill Sans MT" panose="020B0502020104020203" pitchFamily="34" charset="77"/>
              </a:rPr>
              <a:t>Photo credit: Blend Images - JGI/Jamie Grill/Getty Images</a:t>
            </a:r>
          </a:p>
        </p:txBody>
      </p:sp>
      <p:sp>
        <p:nvSpPr>
          <p:cNvPr id="10" name="Text Placeholder 3">
            <a:extLst>
              <a:ext uri="{FF2B5EF4-FFF2-40B4-BE49-F238E27FC236}">
                <a16:creationId xmlns:a16="http://schemas.microsoft.com/office/drawing/2014/main" id="{CD6FFDFF-CE77-074B-80C4-002E66E84AA1}"/>
              </a:ext>
            </a:extLst>
          </p:cNvPr>
          <p:cNvSpPr>
            <a:spLocks noGrp="1"/>
          </p:cNvSpPr>
          <p:nvPr>
            <p:ph type="body" idx="3"/>
          </p:nvPr>
        </p:nvSpPr>
        <p:spPr>
          <a:xfrm>
            <a:off x="9719430" y="1092639"/>
            <a:ext cx="9198490" cy="577850"/>
          </a:xfrm>
        </p:spPr>
        <p:txBody>
          <a:bodyPr/>
          <a:lstStyle/>
          <a:p>
            <a:r>
              <a:rPr lang="en-US" dirty="0"/>
              <a:t>DISCUSSION EN PLÉNIÈRE</a:t>
            </a:r>
          </a:p>
          <a:p>
            <a:endParaRPr lang="en-US" dirty="0"/>
          </a:p>
          <a:p>
            <a:endParaRPr lang="en-US" dirty="0"/>
          </a:p>
        </p:txBody>
      </p:sp>
      <p:grpSp>
        <p:nvGrpSpPr>
          <p:cNvPr id="14" name="Group 13">
            <a:extLst>
              <a:ext uri="{FF2B5EF4-FFF2-40B4-BE49-F238E27FC236}">
                <a16:creationId xmlns:a16="http://schemas.microsoft.com/office/drawing/2014/main" id="{372ED407-C664-3E46-B678-9D0EF5F6BC42}"/>
              </a:ext>
            </a:extLst>
          </p:cNvPr>
          <p:cNvGrpSpPr/>
          <p:nvPr/>
        </p:nvGrpSpPr>
        <p:grpSpPr>
          <a:xfrm>
            <a:off x="745278" y="1271130"/>
            <a:ext cx="3532094" cy="3532094"/>
            <a:chOff x="1368325" y="1083283"/>
            <a:chExt cx="3532094" cy="3532094"/>
          </a:xfrm>
        </p:grpSpPr>
        <p:sp>
          <p:nvSpPr>
            <p:cNvPr id="15" name="Oval 14">
              <a:extLst>
                <a:ext uri="{FF2B5EF4-FFF2-40B4-BE49-F238E27FC236}">
                  <a16:creationId xmlns:a16="http://schemas.microsoft.com/office/drawing/2014/main" id="{C4FD9F3B-C32A-FF43-833E-D5F23633D971}"/>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6" name="Picture 15">
              <a:extLst>
                <a:ext uri="{FF2B5EF4-FFF2-40B4-BE49-F238E27FC236}">
                  <a16:creationId xmlns:a16="http://schemas.microsoft.com/office/drawing/2014/main" id="{F7DA6C7D-5E4C-7943-92F0-85BBDD5DD784}"/>
                </a:ext>
              </a:extLst>
            </p:cNvPr>
            <p:cNvPicPr>
              <a:picLocks noChangeAspect="1"/>
            </p:cNvPicPr>
            <p:nvPr/>
          </p:nvPicPr>
          <p:blipFill>
            <a:blip r:embed="rId5"/>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316837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8FDE84-29D9-5940-AFA5-7E77C3A5F5A8}"/>
              </a:ext>
            </a:extLst>
          </p:cNvPr>
          <p:cNvSpPr>
            <a:spLocks noGrp="1"/>
          </p:cNvSpPr>
          <p:nvPr>
            <p:ph type="title" idx="4294967295"/>
          </p:nvPr>
        </p:nvSpPr>
        <p:spPr>
          <a:xfrm>
            <a:off x="1338263" y="1081985"/>
            <a:ext cx="23045737" cy="1438275"/>
          </a:xfrm>
          <a:prstGeom prst="rect">
            <a:avLst/>
          </a:prstGeom>
        </p:spPr>
        <p:txBody>
          <a:bodyPr>
            <a:noAutofit/>
          </a:bodyPr>
          <a:lstStyle/>
          <a:p>
            <a:r>
              <a:rPr lang="fr-FR" sz="6600" dirty="0">
                <a:solidFill>
                  <a:srgbClr val="B52AB3"/>
                </a:solidFill>
                <a:latin typeface="Gill Sans MT" panose="020B0502020104020203" pitchFamily="34" charset="77"/>
              </a:rPr>
              <a:t>4 raisons courantes pour lesquelles les normes influencent le comportement</a:t>
            </a:r>
            <a:endParaRPr lang="en-US" sz="6600" dirty="0">
              <a:solidFill>
                <a:srgbClr val="B52AB3"/>
              </a:solidFill>
              <a:latin typeface="Gill Sans MT" panose="020B0502020104020203" pitchFamily="34" charset="77"/>
            </a:endParaRPr>
          </a:p>
        </p:txBody>
      </p:sp>
      <p:graphicFrame>
        <p:nvGraphicFramePr>
          <p:cNvPr id="5" name="Table 4">
            <a:extLst>
              <a:ext uri="{FF2B5EF4-FFF2-40B4-BE49-F238E27FC236}">
                <a16:creationId xmlns:a16="http://schemas.microsoft.com/office/drawing/2014/main" id="{D733C6F9-6A88-44AC-A0C1-A74480CDB636}"/>
              </a:ext>
            </a:extLst>
          </p:cNvPr>
          <p:cNvGraphicFramePr>
            <a:graphicFrameLocks noGrp="1"/>
          </p:cNvGraphicFramePr>
          <p:nvPr>
            <p:extLst>
              <p:ext uri="{D42A27DB-BD31-4B8C-83A1-F6EECF244321}">
                <p14:modId xmlns:p14="http://schemas.microsoft.com/office/powerpoint/2010/main" val="3369817303"/>
              </p:ext>
            </p:extLst>
          </p:nvPr>
        </p:nvGraphicFramePr>
        <p:xfrm>
          <a:off x="1501588" y="2832100"/>
          <a:ext cx="21380823" cy="9082777"/>
        </p:xfrm>
        <a:graphic>
          <a:graphicData uri="http://schemas.openxmlformats.org/drawingml/2006/table">
            <a:tbl>
              <a:tblPr firstRow="1" firstCol="1"/>
              <a:tblGrid>
                <a:gridCol w="3987383">
                  <a:extLst>
                    <a:ext uri="{9D8B030D-6E8A-4147-A177-3AD203B41FA5}">
                      <a16:colId xmlns:a16="http://schemas.microsoft.com/office/drawing/2014/main" val="1513842849"/>
                    </a:ext>
                  </a:extLst>
                </a:gridCol>
                <a:gridCol w="7335040">
                  <a:extLst>
                    <a:ext uri="{9D8B030D-6E8A-4147-A177-3AD203B41FA5}">
                      <a16:colId xmlns:a16="http://schemas.microsoft.com/office/drawing/2014/main" val="2558781469"/>
                    </a:ext>
                  </a:extLst>
                </a:gridCol>
                <a:gridCol w="10058400">
                  <a:extLst>
                    <a:ext uri="{9D8B030D-6E8A-4147-A177-3AD203B41FA5}">
                      <a16:colId xmlns:a16="http://schemas.microsoft.com/office/drawing/2014/main" val="3503975465"/>
                    </a:ext>
                  </a:extLst>
                </a:gridCol>
              </a:tblGrid>
              <a:tr h="1232915">
                <a:tc>
                  <a:txBody>
                    <a:bodyPr/>
                    <a:lstStyle/>
                    <a:p>
                      <a:pPr marL="0" marR="0" algn="l">
                        <a:spcBef>
                          <a:spcPts val="0"/>
                        </a:spcBef>
                        <a:spcAft>
                          <a:spcPts val="0"/>
                        </a:spcAft>
                      </a:pPr>
                      <a:r>
                        <a:rPr lang="en-US" sz="4000" b="1" spc="0" dirty="0">
                          <a:solidFill>
                            <a:srgbClr val="FFFEFF"/>
                          </a:solidFill>
                          <a:effectLst/>
                          <a:latin typeface="+mn-lt"/>
                          <a:ea typeface="Times New Roman" panose="02020603050405020304" pitchFamily="18" charset="0"/>
                          <a:cs typeface="Times New Roman" panose="02020603050405020304" pitchFamily="18" charset="0"/>
                        </a:rPr>
                        <a:t>RAISon</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B52AB3"/>
                    </a:solidFill>
                  </a:tcPr>
                </a:tc>
                <a:tc>
                  <a:txBody>
                    <a:bodyPr/>
                    <a:lstStyle/>
                    <a:p>
                      <a:pPr marL="0" marR="0" algn="l">
                        <a:spcBef>
                          <a:spcPts val="0"/>
                        </a:spcBef>
                        <a:spcAft>
                          <a:spcPts val="0"/>
                        </a:spcAft>
                      </a:pPr>
                      <a:r>
                        <a:rPr lang="en-US" sz="4000" b="1" spc="0" dirty="0">
                          <a:solidFill>
                            <a:srgbClr val="FFFEFF"/>
                          </a:solidFill>
                          <a:effectLst/>
                          <a:latin typeface="+mn-lt"/>
                          <a:ea typeface="Times New Roman" panose="02020603050405020304" pitchFamily="18" charset="0"/>
                          <a:cs typeface="Times New Roman" panose="02020603050405020304" pitchFamily="18" charset="0"/>
                        </a:rPr>
                        <a:t>DESCRIPTION</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B52AB3"/>
                    </a:solidFill>
                  </a:tcPr>
                </a:tc>
                <a:tc>
                  <a:txBody>
                    <a:bodyPr/>
                    <a:lstStyle/>
                    <a:p>
                      <a:pPr marL="0" marR="0" algn="l">
                        <a:spcBef>
                          <a:spcPts val="0"/>
                        </a:spcBef>
                        <a:spcAft>
                          <a:spcPts val="0"/>
                        </a:spcAft>
                      </a:pPr>
                      <a:r>
                        <a:rPr lang="en-US" sz="4000" b="1" spc="0" dirty="0">
                          <a:solidFill>
                            <a:srgbClr val="FFFEFF"/>
                          </a:solidFill>
                          <a:effectLst/>
                          <a:latin typeface="+mn-lt"/>
                          <a:ea typeface="Times New Roman" panose="02020603050405020304" pitchFamily="18" charset="0"/>
                          <a:cs typeface="Times New Roman" panose="02020603050405020304" pitchFamily="18" charset="0"/>
                        </a:rPr>
                        <a:t> ExEmple</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B52AB3"/>
                    </a:solidFill>
                  </a:tcPr>
                </a:tc>
                <a:extLst>
                  <a:ext uri="{0D108BD9-81ED-4DB2-BD59-A6C34878D82A}">
                    <a16:rowId xmlns:a16="http://schemas.microsoft.com/office/drawing/2014/main" val="2829099374"/>
                  </a:ext>
                </a:extLst>
              </a:tr>
              <a:tr h="1851928">
                <a:tc>
                  <a:txBody>
                    <a:bodyPr/>
                    <a:lstStyle/>
                    <a:p>
                      <a:pPr algn="l"/>
                      <a:r>
                        <a:rPr lang="fr-FR" sz="4000" cap="none" spc="0" noProof="0" dirty="0">
                          <a:solidFill>
                            <a:srgbClr val="3C3B4D"/>
                          </a:solidFill>
                        </a:rPr>
                        <a:t>Incertitude</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3600" b="0" i="0" u="none" strike="noStrike" cap="none" spc="0" baseline="0" noProof="0" dirty="0">
                          <a:ln>
                            <a:noFill/>
                          </a:ln>
                          <a:solidFill>
                            <a:srgbClr val="000000"/>
                          </a:solidFill>
                          <a:effectLst/>
                          <a:uFillTx/>
                          <a:latin typeface="+mj-lt"/>
                          <a:ea typeface="Times New Roman" panose="02020603050405020304" pitchFamily="18" charset="0"/>
                          <a:cs typeface="Times New Roman" panose="02020603050405020304" pitchFamily="18" charset="0"/>
                          <a:sym typeface="PT Sans"/>
                        </a:rPr>
                        <a:t>Observer le comportement des autres lorsqu'on n'est pas sûr de la meilleure marche à suivre.</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tc>
                  <a:txBody>
                    <a:bodyPr/>
                    <a:lstStyle/>
                    <a:p>
                      <a:pPr marL="241300" marR="0" indent="0" algn="l">
                        <a:spcBef>
                          <a:spcPts val="0"/>
                        </a:spcBef>
                        <a:spcAft>
                          <a:spcPts val="0"/>
                        </a:spcAft>
                        <a:tabLst/>
                      </a:pPr>
                      <a:r>
                        <a:rPr lang="fr-FR" sz="3600" cap="none" spc="0" baseline="0" noProof="0" dirty="0">
                          <a:solidFill>
                            <a:srgbClr val="000000"/>
                          </a:solidFill>
                          <a:effectLst/>
                          <a:latin typeface="+mj-lt"/>
                          <a:ea typeface="Times New Roman" panose="02020603050405020304" pitchFamily="18" charset="0"/>
                          <a:cs typeface="Times New Roman" panose="02020603050405020304" pitchFamily="18" charset="0"/>
                        </a:rPr>
                        <a:t>Être témoin d'un parent qui frappe ses enfants et ne rien dire parce que les autres sont également silencieux.</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extLst>
                  <a:ext uri="{0D108BD9-81ED-4DB2-BD59-A6C34878D82A}">
                    <a16:rowId xmlns:a16="http://schemas.microsoft.com/office/drawing/2014/main" val="3973455604"/>
                  </a:ext>
                </a:extLst>
              </a:tr>
              <a:tr h="1791694">
                <a:tc>
                  <a:txBody>
                    <a:bodyPr/>
                    <a:lstStyle/>
                    <a:p>
                      <a:pPr algn="l"/>
                      <a:r>
                        <a:rPr lang="fr-FR" sz="4000" cap="none" spc="0" noProof="0" dirty="0">
                          <a:solidFill>
                            <a:srgbClr val="3C3B4D"/>
                          </a:solidFill>
                        </a:rPr>
                        <a:t>Identité</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3600" b="0" i="0" u="none" strike="noStrike" cap="none" spc="0" baseline="0" noProof="0" dirty="0">
                          <a:ln>
                            <a:noFill/>
                          </a:ln>
                          <a:solidFill>
                            <a:srgbClr val="000000"/>
                          </a:solidFill>
                          <a:effectLst/>
                          <a:uFillTx/>
                          <a:latin typeface="+mj-lt"/>
                          <a:ea typeface="Times New Roman" panose="02020603050405020304" pitchFamily="18" charset="0"/>
                          <a:cs typeface="Times New Roman" panose="02020603050405020304" pitchFamily="18" charset="0"/>
                          <a:sym typeface="PT Sans"/>
                        </a:rPr>
                        <a:t>Conformité pour démontrer l'appartenance à un groupe.</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tc>
                  <a:txBody>
                    <a:bodyPr/>
                    <a:lstStyle/>
                    <a:p>
                      <a:pPr marL="241300" marR="0" indent="0" algn="l" defTabSz="825500" latinLnBrk="0">
                        <a:lnSpc>
                          <a:spcPct val="100000"/>
                        </a:lnSpc>
                        <a:spcBef>
                          <a:spcPts val="0"/>
                        </a:spcBef>
                        <a:spcAft>
                          <a:spcPts val="0"/>
                        </a:spcAft>
                        <a:buClrTx/>
                        <a:buSzTx/>
                        <a:buFontTx/>
                        <a:buNone/>
                        <a:tabLst/>
                      </a:pPr>
                      <a:r>
                        <a:rPr lang="fr-FR" sz="3600" b="0" i="0" u="none" strike="noStrike" cap="none" spc="0" baseline="0" noProof="0" dirty="0">
                          <a:ln>
                            <a:noFill/>
                          </a:ln>
                          <a:solidFill>
                            <a:srgbClr val="000000"/>
                          </a:solidFill>
                          <a:effectLst/>
                          <a:uFillTx/>
                          <a:latin typeface="+mj-lt"/>
                          <a:ea typeface="Times New Roman" panose="02020603050405020304" pitchFamily="18" charset="0"/>
                          <a:cs typeface="Times New Roman" panose="02020603050405020304" pitchFamily="18" charset="0"/>
                          <a:sym typeface="Montserrat-Regular"/>
                        </a:rPr>
                        <a:t>Adolescent qui boit de l'alcool avec ses pairs pour faire partie du groupe.</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extLst>
                  <a:ext uri="{0D108BD9-81ED-4DB2-BD59-A6C34878D82A}">
                    <a16:rowId xmlns:a16="http://schemas.microsoft.com/office/drawing/2014/main" val="2300866016"/>
                  </a:ext>
                </a:extLst>
              </a:tr>
              <a:tr h="1791694">
                <a:tc>
                  <a:txBody>
                    <a:bodyPr/>
                    <a:lstStyle/>
                    <a:p>
                      <a:pPr algn="l"/>
                      <a:r>
                        <a:rPr lang="fr-FR" sz="4000" cap="none" spc="0" noProof="0" dirty="0">
                          <a:solidFill>
                            <a:srgbClr val="3C3B4D"/>
                          </a:solidFill>
                        </a:rPr>
                        <a:t>Récompense</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3600" b="0" i="0" u="none" strike="noStrike" cap="none" spc="0" baseline="0" noProof="0" dirty="0">
                          <a:ln>
                            <a:noFill/>
                          </a:ln>
                          <a:solidFill>
                            <a:srgbClr val="000000"/>
                          </a:solidFill>
                          <a:effectLst/>
                          <a:uFillTx/>
                          <a:latin typeface="+mj-lt"/>
                          <a:ea typeface="Times New Roman" panose="02020603050405020304" pitchFamily="18" charset="0"/>
                          <a:cs typeface="Times New Roman" panose="02020603050405020304" pitchFamily="18" charset="0"/>
                          <a:sym typeface="PT Sans"/>
                        </a:rPr>
                        <a:t>L'anticipation des récompenses pour la conformité.</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tc>
                  <a:txBody>
                    <a:bodyPr/>
                    <a:lstStyle/>
                    <a:p>
                      <a:pPr marL="241300" marR="0" indent="0" algn="l" defTabSz="825500" latinLnBrk="0">
                        <a:lnSpc>
                          <a:spcPct val="100000"/>
                        </a:lnSpc>
                        <a:spcBef>
                          <a:spcPts val="0"/>
                        </a:spcBef>
                        <a:spcAft>
                          <a:spcPts val="0"/>
                        </a:spcAft>
                        <a:buClrTx/>
                        <a:buSzTx/>
                        <a:buFontTx/>
                        <a:buNone/>
                        <a:tabLst/>
                      </a:pPr>
                      <a:r>
                        <a:rPr lang="fr-FR" sz="3600" b="0" i="0" u="none" strike="noStrike" cap="none" spc="0" baseline="0" noProof="0" dirty="0">
                          <a:ln>
                            <a:noFill/>
                          </a:ln>
                          <a:solidFill>
                            <a:srgbClr val="000000"/>
                          </a:solidFill>
                          <a:effectLst/>
                          <a:uFillTx/>
                          <a:latin typeface="+mj-lt"/>
                          <a:ea typeface="Times New Roman" panose="02020603050405020304" pitchFamily="18" charset="0"/>
                          <a:cs typeface="Times New Roman" panose="02020603050405020304" pitchFamily="18" charset="0"/>
                          <a:sym typeface="Montserrat-Regular"/>
                        </a:rPr>
                        <a:t>Une femme est louée et bien considérée dans une communauté parce qu'elle s'occupe bien de sa maison.</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extLst>
                  <a:ext uri="{0D108BD9-81ED-4DB2-BD59-A6C34878D82A}">
                    <a16:rowId xmlns:a16="http://schemas.microsoft.com/office/drawing/2014/main" val="3739745029"/>
                  </a:ext>
                </a:extLst>
              </a:tr>
              <a:tr h="1791694">
                <a:tc>
                  <a:txBody>
                    <a:bodyPr/>
                    <a:lstStyle/>
                    <a:p>
                      <a:pPr algn="l"/>
                      <a:r>
                        <a:rPr lang="fr-FR" sz="4000" cap="none" spc="0" noProof="0" dirty="0">
                          <a:solidFill>
                            <a:srgbClr val="3C3B4D"/>
                          </a:solidFill>
                        </a:rPr>
                        <a:t>Application des normes</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3600" b="0" i="0" u="none" strike="noStrike" cap="none" spc="0" baseline="0" noProof="0" dirty="0">
                          <a:ln>
                            <a:noFill/>
                          </a:ln>
                          <a:solidFill>
                            <a:srgbClr val="000000"/>
                          </a:solidFill>
                          <a:effectLst/>
                          <a:uFillTx/>
                          <a:latin typeface="+mj-lt"/>
                          <a:ea typeface="Times New Roman" panose="02020603050405020304" pitchFamily="18" charset="0"/>
                          <a:cs typeface="Times New Roman" panose="02020603050405020304" pitchFamily="18" charset="0"/>
                          <a:sym typeface="PT Sans"/>
                        </a:rPr>
                        <a:t>Les actions collectives et individuelles forcent la conformité.</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tc>
                  <a:txBody>
                    <a:bodyPr/>
                    <a:lstStyle/>
                    <a:p>
                      <a:pPr marL="241300" marR="0" indent="0" algn="l" defTabSz="825500" latinLnBrk="0">
                        <a:lnSpc>
                          <a:spcPct val="100000"/>
                        </a:lnSpc>
                        <a:spcBef>
                          <a:spcPts val="0"/>
                        </a:spcBef>
                        <a:spcAft>
                          <a:spcPts val="0"/>
                        </a:spcAft>
                        <a:buClrTx/>
                        <a:buSzTx/>
                        <a:buFontTx/>
                        <a:buNone/>
                        <a:tabLst/>
                      </a:pPr>
                      <a:r>
                        <a:rPr lang="fr-FR" sz="3600" b="0" i="0" u="none" strike="noStrike" cap="none" spc="0" baseline="0" noProof="0" dirty="0">
                          <a:ln>
                            <a:noFill/>
                          </a:ln>
                          <a:solidFill>
                            <a:srgbClr val="000000"/>
                          </a:solidFill>
                          <a:effectLst/>
                          <a:uFillTx/>
                          <a:latin typeface="+mj-lt"/>
                          <a:ea typeface="Times New Roman" panose="02020603050405020304" pitchFamily="18" charset="0"/>
                          <a:cs typeface="Times New Roman" panose="02020603050405020304" pitchFamily="18" charset="0"/>
                          <a:sym typeface="Montserrat-Regular"/>
                        </a:rPr>
                        <a:t>Certains n'achèteront pas les produits d'une famille parce que le mari et la femme cultivent ensemble dans un environnement où seules les femmes cultivent.</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extLst>
                  <a:ext uri="{0D108BD9-81ED-4DB2-BD59-A6C34878D82A}">
                    <a16:rowId xmlns:a16="http://schemas.microsoft.com/office/drawing/2014/main" val="3233153084"/>
                  </a:ext>
                </a:extLst>
              </a:tr>
            </a:tbl>
          </a:graphicData>
        </a:graphic>
      </p:graphicFrame>
      <p:sp>
        <p:nvSpPr>
          <p:cNvPr id="7" name="Rectangle 6">
            <a:extLst>
              <a:ext uri="{FF2B5EF4-FFF2-40B4-BE49-F238E27FC236}">
                <a16:creationId xmlns:a16="http://schemas.microsoft.com/office/drawing/2014/main" id="{2E2F76ED-DDC6-4AD2-A580-970BBAAFE9B5}"/>
              </a:ext>
            </a:extLst>
          </p:cNvPr>
          <p:cNvSpPr/>
          <p:nvPr/>
        </p:nvSpPr>
        <p:spPr>
          <a:xfrm>
            <a:off x="2505901" y="12226717"/>
            <a:ext cx="20267087" cy="1154162"/>
          </a:xfrm>
          <a:prstGeom prst="rect">
            <a:avLst/>
          </a:prstGeom>
        </p:spPr>
        <p:txBody>
          <a:bodyPr wrap="none">
            <a:spAutoFit/>
          </a:bodyPr>
          <a:lstStyle/>
          <a:p>
            <a:pPr marL="0" marR="0" lvl="0" indent="0" algn="r" defTabSz="825500" rtl="0" eaLnBrk="1" fontAlgn="auto" latinLnBrk="0" hangingPunct="0">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David C. Bell and Mary L. Cox, “Social Norms: Do We Love Norms Too Much?” Journal of Family Theory &amp; Review 7, no. 1 (2015): 28-46.</a:t>
            </a:r>
          </a:p>
          <a:p>
            <a:pPr marL="0" marR="0" lvl="0" indent="0" algn="r" defTabSz="825500" rtl="0" eaLnBrk="1" fontAlgn="auto" latinLnBrk="0" hangingPunct="0">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Sophie Legros and Beniamino Cislaghi, “Mapping the Social-Norms Literature: An Overview of Reviews,” Perspectives on Psychological Science 15, no. 1 (2020), 62–80.</a:t>
            </a:r>
          </a:p>
          <a:p>
            <a:pPr lvl="0" algn="r">
              <a:defRPr/>
            </a:pPr>
            <a:r>
              <a:rPr lang="en-US" dirty="0">
                <a:solidFill>
                  <a:srgbClr val="D9D9D9">
                    <a:lumMod val="10000"/>
                  </a:srgbClr>
                </a:solidFill>
                <a:latin typeface="Gill Sans MT" panose="020B0502020104020203"/>
              </a:rPr>
              <a:t>.</a:t>
            </a:r>
            <a:endPar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endParaRPr>
          </a:p>
        </p:txBody>
      </p:sp>
    </p:spTree>
    <p:custDataLst>
      <p:tags r:id="rId1"/>
    </p:custDataLst>
    <p:extLst>
      <p:ext uri="{BB962C8B-B14F-4D97-AF65-F5344CB8AC3E}">
        <p14:creationId xmlns:p14="http://schemas.microsoft.com/office/powerpoint/2010/main" val="320903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4BD2C-EDEE-4776-B828-223875ABC336}"/>
              </a:ext>
            </a:extLst>
          </p:cNvPr>
          <p:cNvSpPr>
            <a:spLocks noGrp="1"/>
          </p:cNvSpPr>
          <p:nvPr>
            <p:ph type="title" idx="4294967295"/>
          </p:nvPr>
        </p:nvSpPr>
        <p:spPr>
          <a:xfrm>
            <a:off x="1689160" y="3233596"/>
            <a:ext cx="10987088" cy="7518026"/>
          </a:xfrm>
          <a:prstGeom prst="rect">
            <a:avLst/>
          </a:prstGeom>
        </p:spPr>
        <p:txBody>
          <a:bodyPr/>
          <a:lstStyle/>
          <a:p>
            <a:pPr>
              <a:lnSpc>
                <a:spcPct val="90000"/>
              </a:lnSpc>
            </a:pPr>
            <a:r>
              <a:rPr lang="fr-FR" sz="8800" dirty="0">
                <a:solidFill>
                  <a:srgbClr val="2E2C22"/>
                </a:solidFill>
                <a:latin typeface="Gill Sans MT" panose="020B0502020104020203" pitchFamily="34" charset="77"/>
                <a:cs typeface="Gill Sans"/>
                <a:sym typeface="Gill Sans"/>
              </a:rPr>
              <a:t>Les gens peuvent enfreindre les normes si leurs connaissances, leur attitude, leur auto-efficacité ou leur pouvoir personnel sont forts. </a:t>
            </a:r>
            <a:endParaRPr lang="en-US" sz="8800" dirty="0">
              <a:solidFill>
                <a:srgbClr val="2E2C22"/>
              </a:solidFill>
            </a:endParaRPr>
          </a:p>
        </p:txBody>
      </p:sp>
      <p:pic>
        <p:nvPicPr>
          <p:cNvPr id="1026" name="Picture 2" descr="Inspirational sheep | The far side gallery, Far side cartoons, The far 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3621" y="418631"/>
            <a:ext cx="9945502" cy="13147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117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52A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p:txBody>
          <a:bodyPr/>
          <a:lstStyle/>
          <a:p>
            <a:pPr>
              <a:lnSpc>
                <a:spcPct val="90000"/>
              </a:lnSpc>
            </a:pPr>
            <a:r>
              <a:rPr lang="fr-FR" dirty="0"/>
              <a:t>Conception de programmes visant à faire évoluer les normes sociales</a:t>
            </a:r>
            <a:br>
              <a:rPr lang="en-US" dirty="0"/>
            </a:br>
            <a:endParaRPr lang="en-US" dirty="0"/>
          </a:p>
        </p:txBody>
      </p:sp>
      <p:sp>
        <p:nvSpPr>
          <p:cNvPr id="4" name="Text Placeholder 3">
            <a:extLst>
              <a:ext uri="{FF2B5EF4-FFF2-40B4-BE49-F238E27FC236}">
                <a16:creationId xmlns:a16="http://schemas.microsoft.com/office/drawing/2014/main" id="{23397D92-EE3D-458D-BF19-F3E22793F4AA}"/>
              </a:ext>
            </a:extLst>
          </p:cNvPr>
          <p:cNvSpPr>
            <a:spLocks noGrp="1"/>
          </p:cNvSpPr>
          <p:nvPr>
            <p:ph type="body" idx="2"/>
          </p:nvPr>
        </p:nvSpPr>
        <p:spPr>
          <a:xfrm>
            <a:off x="6349865" y="3589553"/>
            <a:ext cx="11684271" cy="516886"/>
          </a:xfrm>
        </p:spPr>
        <p:txBody>
          <a:bodyPr>
            <a:normAutofit fontScale="92500" lnSpcReduction="20000"/>
          </a:bodyPr>
          <a:lstStyle/>
          <a:p>
            <a:r>
              <a:rPr lang="en-US" sz="3600" dirty="0"/>
              <a:t>SECTION 3</a:t>
            </a:r>
          </a:p>
        </p:txBody>
      </p:sp>
    </p:spTree>
    <p:custDataLst>
      <p:tags r:id="rId1"/>
    </p:custDataLst>
    <p:extLst>
      <p:ext uri="{BB962C8B-B14F-4D97-AF65-F5344CB8AC3E}">
        <p14:creationId xmlns:p14="http://schemas.microsoft.com/office/powerpoint/2010/main" val="347807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screenshot of a computer&#10;&#10;Description automatically generated with low confidence">
            <a:extLst>
              <a:ext uri="{FF2B5EF4-FFF2-40B4-BE49-F238E27FC236}">
                <a16:creationId xmlns:a16="http://schemas.microsoft.com/office/drawing/2014/main" id="{59D671D1-E6CF-C641-896F-98BA7D87B740}"/>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867" b="1867"/>
          <a:stretch>
            <a:fillRect/>
          </a:stretch>
        </p:blipFill>
        <p:spPr/>
      </p:pic>
      <p:sp>
        <p:nvSpPr>
          <p:cNvPr id="3" name="Title 2">
            <a:extLst>
              <a:ext uri="{FF2B5EF4-FFF2-40B4-BE49-F238E27FC236}">
                <a16:creationId xmlns:a16="http://schemas.microsoft.com/office/drawing/2014/main" id="{D8EA29E8-4CD7-44F8-AB6A-1356B6290160}"/>
              </a:ext>
            </a:extLst>
          </p:cNvPr>
          <p:cNvSpPr>
            <a:spLocks noGrp="1"/>
          </p:cNvSpPr>
          <p:nvPr>
            <p:ph type="title"/>
          </p:nvPr>
        </p:nvSpPr>
        <p:spPr>
          <a:xfrm>
            <a:off x="9719430" y="1959434"/>
            <a:ext cx="14664570" cy="2176836"/>
          </a:xfrm>
        </p:spPr>
        <p:txBody>
          <a:bodyPr/>
          <a:lstStyle/>
          <a:p>
            <a:pPr>
              <a:lnSpc>
                <a:spcPct val="90000"/>
              </a:lnSpc>
            </a:pPr>
            <a:r>
              <a:rPr lang="en-US" b="1" dirty="0"/>
              <a:t>Ce qui fait que les interventions CHANGENT LES NORMES ?</a:t>
            </a:r>
            <a:endParaRPr lang="en-US" dirty="0"/>
          </a:p>
        </p:txBody>
      </p:sp>
      <p:sp>
        <p:nvSpPr>
          <p:cNvPr id="4"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9719429" y="6377908"/>
            <a:ext cx="11606853" cy="6919912"/>
          </a:xfrm>
        </p:spPr>
        <p:txBody>
          <a:bodyPr>
            <a:normAutofit/>
          </a:bodyPr>
          <a:lstStyle/>
          <a:p>
            <a:pPr marL="742950" indent="-742950" algn="l">
              <a:lnSpc>
                <a:spcPct val="100000"/>
              </a:lnSpc>
              <a:spcAft>
                <a:spcPts val="1200"/>
              </a:spcAft>
              <a:buClr>
                <a:srgbClr val="2E2C22"/>
              </a:buClr>
              <a:buFont typeface="+mj-lt"/>
              <a:buAutoNum type="arabicPeriod"/>
            </a:pPr>
            <a:r>
              <a:rPr lang="fr-FR" dirty="0"/>
              <a:t>Pensez aux projets de CSC que vous connaissez. </a:t>
            </a:r>
          </a:p>
          <a:p>
            <a:pPr marL="1657350" lvl="1" indent="-742950" algn="l">
              <a:spcAft>
                <a:spcPts val="1200"/>
              </a:spcAft>
              <a:buClr>
                <a:srgbClr val="2E2C22"/>
              </a:buClr>
              <a:buFont typeface="+mj-lt"/>
              <a:buAutoNum type="arabicPeriod"/>
            </a:pPr>
            <a:r>
              <a:rPr lang="fr-FR" dirty="0"/>
              <a:t>Traitent-ils des facteurs sociaux qui influencent le comportement ? Comment ?</a:t>
            </a:r>
          </a:p>
          <a:p>
            <a:pPr marL="1657350" lvl="1" indent="-742950" algn="l">
              <a:spcAft>
                <a:spcPts val="1200"/>
              </a:spcAft>
              <a:buClr>
                <a:srgbClr val="2E2C22"/>
              </a:buClr>
              <a:buFont typeface="+mj-lt"/>
              <a:buAutoNum type="arabicPeriod"/>
            </a:pPr>
            <a:r>
              <a:rPr lang="fr-FR" dirty="0"/>
              <a:t>Comment diminuent-ils les barrières socio-normatives au changement de comportement ?</a:t>
            </a:r>
            <a:endParaRPr lang="en-US" dirty="0"/>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p:txBody>
          <a:bodyPr/>
          <a:lstStyle/>
          <a:p>
            <a:r>
              <a:rPr lang="en-US" dirty="0"/>
              <a:t>ACTIVITÉ EN PLÉNIÈRE</a:t>
            </a:r>
          </a:p>
        </p:txBody>
      </p:sp>
      <p:grpSp>
        <p:nvGrpSpPr>
          <p:cNvPr id="10" name="Group 9">
            <a:extLst>
              <a:ext uri="{FF2B5EF4-FFF2-40B4-BE49-F238E27FC236}">
                <a16:creationId xmlns:a16="http://schemas.microsoft.com/office/drawing/2014/main" id="{236F17EF-8D49-C940-80EA-12F3C50E9A60}"/>
              </a:ext>
            </a:extLst>
          </p:cNvPr>
          <p:cNvGrpSpPr/>
          <p:nvPr/>
        </p:nvGrpSpPr>
        <p:grpSpPr>
          <a:xfrm>
            <a:off x="2372432" y="7651593"/>
            <a:ext cx="2526654" cy="2526654"/>
            <a:chOff x="4969172" y="7651592"/>
            <a:chExt cx="2526654" cy="2526654"/>
          </a:xfrm>
        </p:grpSpPr>
        <p:sp>
          <p:nvSpPr>
            <p:cNvPr id="11" name="Oval 10">
              <a:extLst>
                <a:ext uri="{FF2B5EF4-FFF2-40B4-BE49-F238E27FC236}">
                  <a16:creationId xmlns:a16="http://schemas.microsoft.com/office/drawing/2014/main" id="{F2751AD7-7232-9D4A-BD4B-594834C4BB7A}"/>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2" name="TextBox 11">
              <a:extLst>
                <a:ext uri="{FF2B5EF4-FFF2-40B4-BE49-F238E27FC236}">
                  <a16:creationId xmlns:a16="http://schemas.microsoft.com/office/drawing/2014/main" id="{72B57FD7-49EE-7C4B-8255-D17EE7EB7ACB}"/>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grpSp>
        <p:nvGrpSpPr>
          <p:cNvPr id="15" name="Group 14">
            <a:extLst>
              <a:ext uri="{FF2B5EF4-FFF2-40B4-BE49-F238E27FC236}">
                <a16:creationId xmlns:a16="http://schemas.microsoft.com/office/drawing/2014/main" id="{DC15415C-FBD3-9144-8461-09A777ADA0C2}"/>
              </a:ext>
            </a:extLst>
          </p:cNvPr>
          <p:cNvGrpSpPr/>
          <p:nvPr/>
        </p:nvGrpSpPr>
        <p:grpSpPr>
          <a:xfrm>
            <a:off x="760017" y="1281805"/>
            <a:ext cx="3532094" cy="3532094"/>
            <a:chOff x="1368325" y="1090737"/>
            <a:chExt cx="3532094" cy="3532094"/>
          </a:xfrm>
        </p:grpSpPr>
        <p:sp>
          <p:nvSpPr>
            <p:cNvPr id="16" name="Oval 15">
              <a:extLst>
                <a:ext uri="{FF2B5EF4-FFF2-40B4-BE49-F238E27FC236}">
                  <a16:creationId xmlns:a16="http://schemas.microsoft.com/office/drawing/2014/main" id="{DFC85E7B-B937-CA47-A935-195CF8B567D0}"/>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7" name="Graphic 16" descr="Cheers outline">
              <a:extLst>
                <a:ext uri="{FF2B5EF4-FFF2-40B4-BE49-F238E27FC236}">
                  <a16:creationId xmlns:a16="http://schemas.microsoft.com/office/drawing/2014/main" id="{A204DEA7-905E-5246-9E2C-43CAAAD3EE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spTree>
    <p:custDataLst>
      <p:tags r:id="rId1"/>
    </p:custDataLst>
    <p:extLst>
      <p:ext uri="{BB962C8B-B14F-4D97-AF65-F5344CB8AC3E}">
        <p14:creationId xmlns:p14="http://schemas.microsoft.com/office/powerpoint/2010/main" val="224093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210631" y="817318"/>
            <a:ext cx="12246113" cy="2176462"/>
          </a:xfrm>
          <a:prstGeom prst="rect">
            <a:avLst/>
          </a:prstGeom>
        </p:spPr>
        <p:txBody>
          <a:bodyPr>
            <a:normAutofit fontScale="90000"/>
          </a:bodyPr>
          <a:lstStyle/>
          <a:p>
            <a:pPr>
              <a:lnSpc>
                <a:spcPct val="90000"/>
              </a:lnSpc>
            </a:pPr>
            <a:r>
              <a:rPr lang="fr-FR" dirty="0">
                <a:solidFill>
                  <a:srgbClr val="B52AB3"/>
                </a:solidFill>
              </a:rPr>
              <a:t>Interventions visant à modifier les normes et à influencer les comportements</a:t>
            </a:r>
            <a:endParaRPr lang="en-US" dirty="0">
              <a:solidFill>
                <a:srgbClr val="B52AB3"/>
              </a:solidFill>
            </a:endParaRPr>
          </a:p>
        </p:txBody>
      </p:sp>
      <p:sp>
        <p:nvSpPr>
          <p:cNvPr id="2" name="Text Placeholder 1">
            <a:extLst>
              <a:ext uri="{FF2B5EF4-FFF2-40B4-BE49-F238E27FC236}">
                <a16:creationId xmlns:a16="http://schemas.microsoft.com/office/drawing/2014/main" id="{324C1E5C-328C-4B5B-86F6-9959FDC0D989}"/>
              </a:ext>
            </a:extLst>
          </p:cNvPr>
          <p:cNvSpPr>
            <a:spLocks noGrp="1"/>
          </p:cNvSpPr>
          <p:nvPr>
            <p:ph type="body" sz="quarter" idx="4294967295"/>
          </p:nvPr>
        </p:nvSpPr>
        <p:spPr>
          <a:xfrm>
            <a:off x="1469886" y="6134833"/>
            <a:ext cx="10694988" cy="4921250"/>
          </a:xfrm>
          <a:prstGeom prst="rect">
            <a:avLst/>
          </a:prstGeom>
        </p:spPr>
        <p:txBody>
          <a:bodyPr/>
          <a:lstStyle/>
          <a:p>
            <a:r>
              <a:rPr lang="fr-FR" sz="4000" dirty="0">
                <a:solidFill>
                  <a:srgbClr val="2E2C22"/>
                </a:solidFill>
              </a:rPr>
              <a:t>Promouvoir l'examen des normes existantes par rapport aux nouvelles idées et aux nouveaux comportements souhaités en :</a:t>
            </a:r>
            <a:endParaRPr lang="en-US" sz="4000" dirty="0">
              <a:solidFill>
                <a:srgbClr val="2E2C22"/>
              </a:solidFill>
            </a:endParaRPr>
          </a:p>
          <a:p>
            <a:pPr marL="571500" indent="-571500">
              <a:spcBef>
                <a:spcPts val="1200"/>
              </a:spcBef>
              <a:buFont typeface="Arial" panose="020B0604020202020204" pitchFamily="34" charset="0"/>
              <a:buChar char="•"/>
            </a:pPr>
            <a:r>
              <a:rPr lang="fr-FR" sz="4000" dirty="0">
                <a:solidFill>
                  <a:srgbClr val="2E2C22"/>
                </a:solidFill>
              </a:rPr>
              <a:t>Corrigeant les informations incorrectes.</a:t>
            </a:r>
          </a:p>
          <a:p>
            <a:pPr marL="571500" indent="-571500">
              <a:spcBef>
                <a:spcPts val="1200"/>
              </a:spcBef>
              <a:buFont typeface="Arial" panose="020B0604020202020204" pitchFamily="34" charset="0"/>
              <a:buChar char="•"/>
            </a:pPr>
            <a:r>
              <a:rPr lang="fr-FR" sz="4000" dirty="0">
                <a:solidFill>
                  <a:srgbClr val="2E2C22"/>
                </a:solidFill>
              </a:rPr>
              <a:t>Catalysant des normes différentes.</a:t>
            </a:r>
          </a:p>
          <a:p>
            <a:pPr marL="571500" indent="-571500">
              <a:spcBef>
                <a:spcPts val="1200"/>
              </a:spcBef>
              <a:buFont typeface="Arial" panose="020B0604020202020204" pitchFamily="34" charset="0"/>
              <a:buChar char="•"/>
            </a:pPr>
            <a:r>
              <a:rPr lang="fr-FR" sz="4000" dirty="0">
                <a:solidFill>
                  <a:srgbClr val="2E2C22"/>
                </a:solidFill>
              </a:rPr>
              <a:t>Soutenant l'action collective lorsqu'elle émerge.</a:t>
            </a:r>
            <a:endParaRPr lang="en-US" sz="4000" dirty="0">
              <a:solidFill>
                <a:srgbClr val="2E2C22"/>
              </a:solidFill>
            </a:endParaRPr>
          </a:p>
        </p:txBody>
      </p:sp>
      <p:grpSp>
        <p:nvGrpSpPr>
          <p:cNvPr id="5" name="Group 4">
            <a:extLst>
              <a:ext uri="{FF2B5EF4-FFF2-40B4-BE49-F238E27FC236}">
                <a16:creationId xmlns:a16="http://schemas.microsoft.com/office/drawing/2014/main" id="{EC7EC58C-E0E3-154F-8719-6CE425B2F8C9}"/>
              </a:ext>
            </a:extLst>
          </p:cNvPr>
          <p:cNvGrpSpPr/>
          <p:nvPr/>
        </p:nvGrpSpPr>
        <p:grpSpPr>
          <a:xfrm>
            <a:off x="15643653" y="1662384"/>
            <a:ext cx="4271279" cy="2780472"/>
            <a:chOff x="15643653" y="1662384"/>
            <a:chExt cx="4271279" cy="2780472"/>
          </a:xfrm>
        </p:grpSpPr>
        <p:sp>
          <p:nvSpPr>
            <p:cNvPr id="8" name="Cloud Callout 7"/>
            <p:cNvSpPr/>
            <p:nvPr/>
          </p:nvSpPr>
          <p:spPr>
            <a:xfrm flipH="1">
              <a:off x="15643653" y="1662384"/>
              <a:ext cx="4271279" cy="2780472"/>
            </a:xfrm>
            <a:prstGeom prst="cloudCallout">
              <a:avLst>
                <a:gd name="adj1" fmla="val -17408"/>
                <a:gd name="adj2" fmla="val 103471"/>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b="1" dirty="0"/>
            </a:p>
          </p:txBody>
        </p:sp>
        <p:sp>
          <p:nvSpPr>
            <p:cNvPr id="9" name="Subtitle 2"/>
            <p:cNvSpPr txBox="1">
              <a:spLocks/>
            </p:cNvSpPr>
            <p:nvPr/>
          </p:nvSpPr>
          <p:spPr>
            <a:xfrm>
              <a:off x="15824793" y="2520166"/>
              <a:ext cx="3610982" cy="1221565"/>
            </a:xfrm>
            <a:prstGeom prst="rect">
              <a:avLst/>
            </a:prstGeom>
            <a:ln>
              <a:noFill/>
            </a:ln>
          </p:spPr>
          <p:txBody>
            <a:bodyPr vert="horz" lIns="51436" tIns="51436" rIns="51436" bIns="51436"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rtl="0">
                <a:lnSpc>
                  <a:spcPct val="80000"/>
                </a:lnSpc>
              </a:pPr>
              <a:r>
                <a:rPr lang="fr-FR" sz="2300" b="1" dirty="0">
                  <a:solidFill>
                    <a:srgbClr val="F4F5F7"/>
                  </a:solidFill>
                  <a:latin typeface="Gill Sans MT" panose="020B0502020104020203" pitchFamily="34" charset="0"/>
                </a:rPr>
                <a:t>Mes amis pensent qu'avoir beaucoup d'enfants les valorise dans la société.</a:t>
              </a:r>
              <a:endParaRPr lang="en-US" sz="2300" b="1" dirty="0">
                <a:solidFill>
                  <a:srgbClr val="F4F5F7"/>
                </a:solidFill>
                <a:latin typeface="Gill Sans MT" panose="020B0502020104020203" pitchFamily="34" charset="0"/>
              </a:endParaRPr>
            </a:p>
          </p:txBody>
        </p:sp>
      </p:grpSp>
      <p:grpSp>
        <p:nvGrpSpPr>
          <p:cNvPr id="6" name="Group 5">
            <a:extLst>
              <a:ext uri="{FF2B5EF4-FFF2-40B4-BE49-F238E27FC236}">
                <a16:creationId xmlns:a16="http://schemas.microsoft.com/office/drawing/2014/main" id="{DDE90FDA-5EF0-4341-BF27-AADDDFF787ED}"/>
              </a:ext>
            </a:extLst>
          </p:cNvPr>
          <p:cNvGrpSpPr/>
          <p:nvPr/>
        </p:nvGrpSpPr>
        <p:grpSpPr>
          <a:xfrm>
            <a:off x="19723826" y="2722795"/>
            <a:ext cx="3467190" cy="3172979"/>
            <a:chOff x="19723826" y="2722795"/>
            <a:chExt cx="3467190" cy="3172979"/>
          </a:xfrm>
        </p:grpSpPr>
        <p:sp>
          <p:nvSpPr>
            <p:cNvPr id="11" name="Cloud Callout 10"/>
            <p:cNvSpPr/>
            <p:nvPr/>
          </p:nvSpPr>
          <p:spPr>
            <a:xfrm>
              <a:off x="19723826" y="2722795"/>
              <a:ext cx="3467190" cy="3172979"/>
            </a:xfrm>
            <a:prstGeom prst="cloudCallout">
              <a:avLst>
                <a:gd name="adj1" fmla="val -57786"/>
                <a:gd name="adj2" fmla="val 77673"/>
              </a:avLst>
            </a:prstGeom>
            <a:solidFill>
              <a:srgbClr val="881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b="1" dirty="0"/>
            </a:p>
          </p:txBody>
        </p:sp>
        <p:sp>
          <p:nvSpPr>
            <p:cNvPr id="12" name="Subtitle 2"/>
            <p:cNvSpPr txBox="1">
              <a:spLocks/>
            </p:cNvSpPr>
            <p:nvPr/>
          </p:nvSpPr>
          <p:spPr>
            <a:xfrm>
              <a:off x="19914932" y="3741731"/>
              <a:ext cx="2808077" cy="1939578"/>
            </a:xfrm>
            <a:prstGeom prst="rect">
              <a:avLst/>
            </a:prstGeom>
          </p:spPr>
          <p:txBody>
            <a:bodyPr vert="horz" lIns="102870" tIns="51436" rIns="102870" bIns="5143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0">
                <a:lnSpc>
                  <a:spcPct val="80000"/>
                </a:lnSpc>
              </a:pPr>
              <a:r>
                <a:rPr lang="en-US" sz="2300" b="1" dirty="0">
                  <a:solidFill>
                    <a:srgbClr val="F4F5F7"/>
                  </a:solidFill>
                  <a:latin typeface="Gill Sans MT" panose="020B0502020104020203" pitchFamily="34" charset="0"/>
                </a:rPr>
                <a:t>My father and uncles think I should have many children.</a:t>
              </a:r>
            </a:p>
          </p:txBody>
        </p:sp>
      </p:grpSp>
      <p:sp>
        <p:nvSpPr>
          <p:cNvPr id="3" name="TextBox 2"/>
          <p:cNvSpPr txBox="1"/>
          <p:nvPr/>
        </p:nvSpPr>
        <p:spPr>
          <a:xfrm>
            <a:off x="14831661" y="12458441"/>
            <a:ext cx="7649193" cy="507831"/>
          </a:xfrm>
          <a:prstGeom prst="rect">
            <a:avLst/>
          </a:prstGeom>
          <a:noFill/>
        </p:spPr>
        <p:txBody>
          <a:bodyPr wrap="square" rtlCol="0">
            <a:spAutoFit/>
          </a:bodyPr>
          <a:lstStyle/>
          <a:p>
            <a:pPr algn="ctr"/>
            <a:r>
              <a:rPr lang="en-US" sz="2700" dirty="0">
                <a:solidFill>
                  <a:srgbClr val="525357"/>
                </a:solidFill>
                <a:latin typeface="Gill Sans MT" panose="020B0502020104020203" pitchFamily="34" charset="0"/>
              </a:rPr>
              <a:t>CROYANCES, ATTITUDES ET COMPORTEMENTS</a:t>
            </a:r>
          </a:p>
        </p:txBody>
      </p:sp>
      <p:pic>
        <p:nvPicPr>
          <p:cNvPr id="4" name="Picture 3"/>
          <p:cNvPicPr>
            <a:picLocks noChangeAspect="1"/>
          </p:cNvPicPr>
          <p:nvPr/>
        </p:nvPicPr>
        <p:blipFill>
          <a:blip r:embed="rId4"/>
          <a:stretch>
            <a:fillRect/>
          </a:stretch>
        </p:blipFill>
        <p:spPr>
          <a:xfrm>
            <a:off x="17716045" y="5681309"/>
            <a:ext cx="1945039" cy="2793219"/>
          </a:xfrm>
          <a:prstGeom prst="rect">
            <a:avLst/>
          </a:prstGeom>
        </p:spPr>
      </p:pic>
      <p:grpSp>
        <p:nvGrpSpPr>
          <p:cNvPr id="10" name="Group 9">
            <a:extLst>
              <a:ext uri="{FF2B5EF4-FFF2-40B4-BE49-F238E27FC236}">
                <a16:creationId xmlns:a16="http://schemas.microsoft.com/office/drawing/2014/main" id="{4A427F44-50F3-944E-9D98-5F990C136236}"/>
              </a:ext>
            </a:extLst>
          </p:cNvPr>
          <p:cNvGrpSpPr/>
          <p:nvPr/>
        </p:nvGrpSpPr>
        <p:grpSpPr>
          <a:xfrm>
            <a:off x="12219127" y="7970182"/>
            <a:ext cx="4502624" cy="3106726"/>
            <a:chOff x="13086785" y="7970182"/>
            <a:chExt cx="3634966" cy="3106726"/>
          </a:xfrm>
        </p:grpSpPr>
        <p:sp>
          <p:nvSpPr>
            <p:cNvPr id="16" name="Cloud Callout 5">
              <a:extLst>
                <a:ext uri="{FF2B5EF4-FFF2-40B4-BE49-F238E27FC236}">
                  <a16:creationId xmlns:a16="http://schemas.microsoft.com/office/drawing/2014/main" id="{176A1A61-7AB2-4E4E-8377-3D3B56278D1D}"/>
                </a:ext>
              </a:extLst>
            </p:cNvPr>
            <p:cNvSpPr/>
            <p:nvPr/>
          </p:nvSpPr>
          <p:spPr>
            <a:xfrm rot="11413289">
              <a:off x="13086785" y="7970182"/>
              <a:ext cx="3634966" cy="3106726"/>
            </a:xfrm>
            <a:prstGeom prst="cloudCallout">
              <a:avLst>
                <a:gd name="adj1" fmla="val -57786"/>
                <a:gd name="adj2" fmla="val 77673"/>
              </a:avLst>
            </a:prstGeom>
            <a:solidFill>
              <a:srgbClr val="881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endParaRPr lang="fr-FR" b="1" kern="1200" dirty="0">
                <a:solidFill>
                  <a:prstClr val="white"/>
                </a:solidFill>
                <a:latin typeface="Calibri"/>
              </a:endParaRPr>
            </a:p>
          </p:txBody>
        </p:sp>
        <p:sp>
          <p:nvSpPr>
            <p:cNvPr id="17" name="Subtitle 2">
              <a:extLst>
                <a:ext uri="{FF2B5EF4-FFF2-40B4-BE49-F238E27FC236}">
                  <a16:creationId xmlns:a16="http://schemas.microsoft.com/office/drawing/2014/main" id="{115F31B0-B9BE-4383-997D-601AB35B054D}"/>
                </a:ext>
              </a:extLst>
            </p:cNvPr>
            <p:cNvSpPr txBox="1">
              <a:spLocks/>
            </p:cNvSpPr>
            <p:nvPr/>
          </p:nvSpPr>
          <p:spPr>
            <a:xfrm>
              <a:off x="13240448" y="8595458"/>
              <a:ext cx="3110967" cy="957056"/>
            </a:xfrm>
            <a:prstGeom prst="rect">
              <a:avLst/>
            </a:prstGeom>
            <a:ln>
              <a:noFill/>
            </a:ln>
          </p:spPr>
          <p:txBody>
            <a:bodyPr vert="horz" lIns="51436" tIns="51436" rIns="51436" bIns="51436"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182880" indent="-182880" algn="ctr" defTabSz="1828800">
                <a:lnSpc>
                  <a:spcPct val="80000"/>
                </a:lnSpc>
                <a:spcBef>
                  <a:spcPts val="2400"/>
                </a:spcBef>
                <a:spcAft>
                  <a:spcPts val="400"/>
                </a:spcAft>
                <a:buClr>
                  <a:srgbClr val="4F81BD"/>
                </a:buClr>
              </a:pPr>
              <a:r>
                <a:rPr lang="fr-FR" sz="2300" b="1" dirty="0">
                  <a:solidFill>
                    <a:prstClr val="white"/>
                  </a:solidFill>
                  <a:latin typeface="Gill Sans MT" panose="020B0502020104020203" pitchFamily="34" charset="0"/>
                </a:rPr>
                <a:t>Tous mes amis ont beaucoup d'enfants, et même si je ne veux que deux enfants, il se peut que j'en aie plus parce que tout le monde le fait.</a:t>
              </a:r>
              <a:endParaRPr lang="en-US" sz="2300" b="1" dirty="0">
                <a:solidFill>
                  <a:prstClr val="white"/>
                </a:solidFill>
                <a:latin typeface="Gill Sans MT" panose="020B0502020104020203" pitchFamily="34" charset="0"/>
              </a:endParaRPr>
            </a:p>
          </p:txBody>
        </p:sp>
      </p:grpSp>
      <p:grpSp>
        <p:nvGrpSpPr>
          <p:cNvPr id="13" name="Group 12">
            <a:extLst>
              <a:ext uri="{FF2B5EF4-FFF2-40B4-BE49-F238E27FC236}">
                <a16:creationId xmlns:a16="http://schemas.microsoft.com/office/drawing/2014/main" id="{67A51E62-68AD-5C45-ABDB-61DD71F44199}"/>
              </a:ext>
            </a:extLst>
          </p:cNvPr>
          <p:cNvGrpSpPr/>
          <p:nvPr/>
        </p:nvGrpSpPr>
        <p:grpSpPr>
          <a:xfrm>
            <a:off x="18646430" y="9266700"/>
            <a:ext cx="4846616" cy="3226632"/>
            <a:chOff x="18646430" y="9266699"/>
            <a:chExt cx="4244707" cy="3019705"/>
          </a:xfrm>
        </p:grpSpPr>
        <p:sp>
          <p:nvSpPr>
            <p:cNvPr id="15" name="Cloud Callout 3">
              <a:extLst>
                <a:ext uri="{FF2B5EF4-FFF2-40B4-BE49-F238E27FC236}">
                  <a16:creationId xmlns:a16="http://schemas.microsoft.com/office/drawing/2014/main" id="{B6425963-910F-4B5F-84F4-777F252C3625}"/>
                </a:ext>
              </a:extLst>
            </p:cNvPr>
            <p:cNvSpPr/>
            <p:nvPr/>
          </p:nvSpPr>
          <p:spPr>
            <a:xfrm rot="10497322" flipH="1">
              <a:off x="18646430" y="9266699"/>
              <a:ext cx="4244707" cy="2706661"/>
            </a:xfrm>
            <a:prstGeom prst="cloudCallout">
              <a:avLst>
                <a:gd name="adj1" fmla="val -17408"/>
                <a:gd name="adj2" fmla="val 103471"/>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endParaRPr lang="fr-FR" b="1" kern="1200" dirty="0">
                <a:solidFill>
                  <a:prstClr val="white"/>
                </a:solidFill>
                <a:latin typeface="Calibri"/>
              </a:endParaRPr>
            </a:p>
          </p:txBody>
        </p:sp>
        <p:sp>
          <p:nvSpPr>
            <p:cNvPr id="18" name="Subtitle 2">
              <a:extLst>
                <a:ext uri="{FF2B5EF4-FFF2-40B4-BE49-F238E27FC236}">
                  <a16:creationId xmlns:a16="http://schemas.microsoft.com/office/drawing/2014/main" id="{766E6D5B-8535-406E-A94F-E9337FA318E3}"/>
                </a:ext>
              </a:extLst>
            </p:cNvPr>
            <p:cNvSpPr txBox="1">
              <a:spLocks/>
            </p:cNvSpPr>
            <p:nvPr/>
          </p:nvSpPr>
          <p:spPr>
            <a:xfrm>
              <a:off x="18915957" y="9881558"/>
              <a:ext cx="3710660" cy="2404846"/>
            </a:xfrm>
            <a:prstGeom prst="rect">
              <a:avLst/>
            </a:prstGeom>
          </p:spPr>
          <p:txBody>
            <a:bodyPr vert="horz" lIns="102870" tIns="51436" rIns="102870" bIns="5143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1828800">
                <a:lnSpc>
                  <a:spcPct val="80000"/>
                </a:lnSpc>
                <a:spcBef>
                  <a:spcPts val="2000"/>
                </a:spcBef>
              </a:pPr>
              <a:r>
                <a:rPr lang="fr-FR" sz="2300" b="1" dirty="0">
                  <a:solidFill>
                    <a:prstClr val="white"/>
                  </a:solidFill>
                  <a:latin typeface="Gill Sans MT" panose="020B0502020104020203" pitchFamily="34" charset="0"/>
                </a:rPr>
                <a:t>Mon père et mes oncles pensent que je devrais avoir beaucoup d'enfants et contribuer à l'héritage familial et  c</a:t>
              </a:r>
              <a:r>
                <a:rPr lang="en-US" sz="2300" b="1" dirty="0">
                  <a:solidFill>
                    <a:prstClr val="white"/>
                  </a:solidFill>
                  <a:latin typeface="Gill Sans MT" panose="020B0502020104020203" pitchFamily="34" charset="0"/>
                </a:rPr>
                <a:t>ommunautaire.</a:t>
              </a:r>
            </a:p>
          </p:txBody>
        </p:sp>
      </p:grpSp>
      <p:grpSp>
        <p:nvGrpSpPr>
          <p:cNvPr id="19" name="Group 18">
            <a:extLst>
              <a:ext uri="{FF2B5EF4-FFF2-40B4-BE49-F238E27FC236}">
                <a16:creationId xmlns:a16="http://schemas.microsoft.com/office/drawing/2014/main" id="{596E3B9C-9B65-AA14-83CB-C3FA07BA3C74}"/>
              </a:ext>
            </a:extLst>
          </p:cNvPr>
          <p:cNvGrpSpPr/>
          <p:nvPr/>
        </p:nvGrpSpPr>
        <p:grpSpPr>
          <a:xfrm>
            <a:off x="19288161" y="3210652"/>
            <a:ext cx="3467190" cy="3172979"/>
            <a:chOff x="19723826" y="2722795"/>
            <a:chExt cx="3467190" cy="3172979"/>
          </a:xfrm>
        </p:grpSpPr>
        <p:sp>
          <p:nvSpPr>
            <p:cNvPr id="20" name="Cloud Callout 10">
              <a:extLst>
                <a:ext uri="{FF2B5EF4-FFF2-40B4-BE49-F238E27FC236}">
                  <a16:creationId xmlns:a16="http://schemas.microsoft.com/office/drawing/2014/main" id="{E8630351-21D8-637A-A1E5-496DD36D2A06}"/>
                </a:ext>
              </a:extLst>
            </p:cNvPr>
            <p:cNvSpPr/>
            <p:nvPr/>
          </p:nvSpPr>
          <p:spPr>
            <a:xfrm>
              <a:off x="19723826" y="2722795"/>
              <a:ext cx="3467190" cy="3172979"/>
            </a:xfrm>
            <a:prstGeom prst="cloudCallout">
              <a:avLst>
                <a:gd name="adj1" fmla="val -57786"/>
                <a:gd name="adj2" fmla="val 77673"/>
              </a:avLst>
            </a:prstGeom>
            <a:solidFill>
              <a:srgbClr val="881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b="1" dirty="0"/>
            </a:p>
          </p:txBody>
        </p:sp>
        <p:sp>
          <p:nvSpPr>
            <p:cNvPr id="21" name="Subtitle 2">
              <a:extLst>
                <a:ext uri="{FF2B5EF4-FFF2-40B4-BE49-F238E27FC236}">
                  <a16:creationId xmlns:a16="http://schemas.microsoft.com/office/drawing/2014/main" id="{C3531120-69FA-E2B0-2EA1-F2269A1BD05C}"/>
                </a:ext>
              </a:extLst>
            </p:cNvPr>
            <p:cNvSpPr txBox="1">
              <a:spLocks/>
            </p:cNvSpPr>
            <p:nvPr/>
          </p:nvSpPr>
          <p:spPr>
            <a:xfrm>
              <a:off x="19914932" y="3741731"/>
              <a:ext cx="2808077" cy="1939578"/>
            </a:xfrm>
            <a:prstGeom prst="rect">
              <a:avLst/>
            </a:prstGeom>
          </p:spPr>
          <p:txBody>
            <a:bodyPr vert="horz" lIns="102870" tIns="51436" rIns="102870" bIns="5143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0">
                <a:lnSpc>
                  <a:spcPct val="80000"/>
                </a:lnSpc>
              </a:pPr>
              <a:r>
                <a:rPr lang="fr-FR" sz="2300" b="1" dirty="0">
                  <a:solidFill>
                    <a:srgbClr val="F4F5F7"/>
                  </a:solidFill>
                  <a:latin typeface="Gill Sans MT" panose="020B0502020104020203" pitchFamily="34" charset="0"/>
                </a:rPr>
                <a:t>Mon père et mes oncles pensent que je devrais avoir beaucoup d'enfants.</a:t>
              </a:r>
            </a:p>
          </p:txBody>
        </p:sp>
      </p:grpSp>
    </p:spTree>
    <p:custDataLst>
      <p:tags r:id="rId1"/>
    </p:custDataLst>
    <p:extLst>
      <p:ext uri="{BB962C8B-B14F-4D97-AF65-F5344CB8AC3E}">
        <p14:creationId xmlns:p14="http://schemas.microsoft.com/office/powerpoint/2010/main" val="250834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 name="Title 1">
            <a:extLst>
              <a:ext uri="{FF2B5EF4-FFF2-40B4-BE49-F238E27FC236}">
                <a16:creationId xmlns:a16="http://schemas.microsoft.com/office/drawing/2014/main" id="{5139448A-5955-46C4-A728-1ACC99DDD340}"/>
              </a:ext>
            </a:extLst>
          </p:cNvPr>
          <p:cNvSpPr>
            <a:spLocks noGrp="1"/>
          </p:cNvSpPr>
          <p:nvPr>
            <p:ph type="title" idx="4294967295"/>
          </p:nvPr>
        </p:nvSpPr>
        <p:spPr>
          <a:xfrm>
            <a:off x="595214" y="155546"/>
            <a:ext cx="22482175" cy="2176463"/>
          </a:xfrm>
          <a:prstGeom prst="rect">
            <a:avLst/>
          </a:prstGeom>
        </p:spPr>
        <p:txBody>
          <a:bodyPr/>
          <a:lstStyle/>
          <a:p>
            <a:r>
              <a:rPr lang="fr-FR" dirty="0">
                <a:solidFill>
                  <a:srgbClr val="B52AB3"/>
                </a:solidFill>
              </a:rPr>
              <a:t>Définition des interventions communautaires de changement de normes</a:t>
            </a:r>
            <a:br>
              <a:rPr lang="en-US" dirty="0">
                <a:solidFill>
                  <a:srgbClr val="B52AB3"/>
                </a:solidFill>
              </a:rPr>
            </a:br>
            <a:endParaRPr lang="en-US" dirty="0">
              <a:solidFill>
                <a:srgbClr val="B52AB3"/>
              </a:solidFill>
            </a:endParaRPr>
          </a:p>
        </p:txBody>
      </p:sp>
      <p:graphicFrame>
        <p:nvGraphicFramePr>
          <p:cNvPr id="4" name="Table 2">
            <a:extLst>
              <a:ext uri="{FF2B5EF4-FFF2-40B4-BE49-F238E27FC236}">
                <a16:creationId xmlns:a16="http://schemas.microsoft.com/office/drawing/2014/main" id="{DFFC7142-C6A8-4ECB-98E8-DE197BE43BA4}"/>
              </a:ext>
            </a:extLst>
          </p:cNvPr>
          <p:cNvGraphicFramePr>
            <a:graphicFrameLocks noGrp="1"/>
          </p:cNvGraphicFramePr>
          <p:nvPr>
            <p:extLst>
              <p:ext uri="{D42A27DB-BD31-4B8C-83A1-F6EECF244321}">
                <p14:modId xmlns:p14="http://schemas.microsoft.com/office/powerpoint/2010/main" val="2448990141"/>
              </p:ext>
            </p:extLst>
          </p:nvPr>
        </p:nvGraphicFramePr>
        <p:xfrm>
          <a:off x="2103523" y="4188454"/>
          <a:ext cx="19465559" cy="9121968"/>
        </p:xfrm>
        <a:graphic>
          <a:graphicData uri="http://schemas.openxmlformats.org/drawingml/2006/table">
            <a:tbl>
              <a:tblPr firstRow="1" bandRow="1"/>
              <a:tblGrid>
                <a:gridCol w="3096793">
                  <a:extLst>
                    <a:ext uri="{9D8B030D-6E8A-4147-A177-3AD203B41FA5}">
                      <a16:colId xmlns:a16="http://schemas.microsoft.com/office/drawing/2014/main" val="152534414"/>
                    </a:ext>
                  </a:extLst>
                </a:gridCol>
                <a:gridCol w="16368766">
                  <a:extLst>
                    <a:ext uri="{9D8B030D-6E8A-4147-A177-3AD203B41FA5}">
                      <a16:colId xmlns:a16="http://schemas.microsoft.com/office/drawing/2014/main" val="945182017"/>
                    </a:ext>
                  </a:extLst>
                </a:gridCol>
              </a:tblGrid>
              <a:tr h="1508616">
                <a:tc>
                  <a:txBody>
                    <a:bodyPr/>
                    <a:lstStyle/>
                    <a:p>
                      <a:pPr algn="l"/>
                      <a:r>
                        <a:rPr lang="en-US" sz="3600" b="1" cap="none" spc="0" dirty="0">
                          <a:solidFill>
                            <a:srgbClr val="F4F5F9"/>
                          </a:solidFill>
                        </a:rPr>
                        <a:t>Qui</a:t>
                      </a:r>
                    </a:p>
                  </a:txBody>
                  <a:tcPr marL="365760" anchor="ctr">
                    <a:solidFill>
                      <a:srgbClr val="B52AB3"/>
                    </a:solidFill>
                  </a:tcPr>
                </a:tc>
                <a:tc>
                  <a:txBody>
                    <a:bodyPr/>
                    <a:lstStyle/>
                    <a:p>
                      <a:pPr algn="l"/>
                      <a:r>
                        <a:rPr lang="fr-FR" sz="3600" cap="none" spc="0" dirty="0">
                          <a:solidFill>
                            <a:srgbClr val="2E2C22"/>
                          </a:solidFill>
                        </a:rPr>
                        <a:t>Individu et communauté ; un locus de changement</a:t>
                      </a:r>
                      <a:r>
                        <a:rPr lang="en-US" sz="3600" b="0" cap="none" spc="0" dirty="0">
                          <a:solidFill>
                            <a:srgbClr val="2E2C22"/>
                          </a:solidFill>
                        </a:rPr>
                        <a:t>.</a:t>
                      </a:r>
                      <a:endParaRPr lang="en-US" sz="3600" cap="none" spc="0" dirty="0">
                        <a:solidFill>
                          <a:srgbClr val="2E2C22"/>
                        </a:solidFill>
                      </a:endParaRPr>
                    </a:p>
                  </a:txBody>
                  <a:tcPr marL="365760" anchor="ctr">
                    <a:solidFill>
                      <a:srgbClr val="F4F5F9"/>
                    </a:solidFill>
                  </a:tcPr>
                </a:tc>
                <a:extLst>
                  <a:ext uri="{0D108BD9-81ED-4DB2-BD59-A6C34878D82A}">
                    <a16:rowId xmlns:a16="http://schemas.microsoft.com/office/drawing/2014/main" val="2141488469"/>
                  </a:ext>
                </a:extLst>
              </a:tr>
              <a:tr h="3603812">
                <a:tc>
                  <a:txBody>
                    <a:bodyPr/>
                    <a:lstStyle/>
                    <a:p>
                      <a:pPr algn="l"/>
                      <a:r>
                        <a:rPr lang="en-US" sz="3600" b="1" cap="none" spc="0" dirty="0">
                          <a:solidFill>
                            <a:srgbClr val="F4F5F9"/>
                          </a:solidFill>
                        </a:rPr>
                        <a:t>Quoi</a:t>
                      </a:r>
                    </a:p>
                  </a:txBody>
                  <a:tcPr marL="365760" anchor="ctr">
                    <a:solidFill>
                      <a:srgbClr val="B52AB3"/>
                    </a:solidFill>
                  </a:tcPr>
                </a:tc>
                <a:tc>
                  <a:txBody>
                    <a:bodyPr/>
                    <a:lstStyle/>
                    <a:p>
                      <a:pPr marL="563563" indent="-563563" algn="l">
                        <a:buFont typeface="Arial" panose="020B0604020202020204" pitchFamily="34" charset="0"/>
                        <a:buChar char="•"/>
                        <a:tabLst/>
                      </a:pPr>
                      <a:r>
                        <a:rPr lang="fr-FR" sz="3600" cap="none" spc="0" dirty="0">
                          <a:solidFill>
                            <a:srgbClr val="2E2C22"/>
                          </a:solidFill>
                        </a:rPr>
                        <a:t>Fait appel à une combinaison de canaux médiatiques et d'espaces sociaux pour favoriser une réflexion critique ancrée dans les valeurs culturelles.</a:t>
                      </a:r>
                    </a:p>
                    <a:p>
                      <a:pPr marL="563563" indent="-563563" algn="l">
                        <a:buFont typeface="Arial" panose="020B0604020202020204" pitchFamily="34" charset="0"/>
                        <a:buChar char="•"/>
                        <a:tabLst/>
                      </a:pPr>
                      <a:r>
                        <a:rPr lang="fr-FR" sz="3600" cap="none" spc="0" dirty="0">
                          <a:solidFill>
                            <a:srgbClr val="2E2C22"/>
                          </a:solidFill>
                        </a:rPr>
                        <a:t>Fonctionne à différents niveaux de l'écologie sociale.</a:t>
                      </a:r>
                    </a:p>
                    <a:p>
                      <a:pPr marL="563563" indent="-563563" algn="l">
                        <a:buFont typeface="Arial" panose="020B0604020202020204" pitchFamily="34" charset="0"/>
                        <a:buChar char="•"/>
                        <a:tabLst/>
                      </a:pPr>
                      <a:r>
                        <a:rPr lang="fr-FR" sz="3600" cap="none" spc="0" dirty="0">
                          <a:solidFill>
                            <a:srgbClr val="2E2C22"/>
                          </a:solidFill>
                        </a:rPr>
                        <a:t>Basé sur l'évaluation des normes sociales et l'identification des normes pertinentes, diffusion planifiée des nouvelles idées.</a:t>
                      </a:r>
                      <a:endParaRPr lang="en-US" sz="3600" b="0" cap="none" spc="0" dirty="0">
                        <a:solidFill>
                          <a:srgbClr val="2E2C22"/>
                        </a:solidFill>
                      </a:endParaRPr>
                    </a:p>
                  </a:txBody>
                  <a:tcPr marL="365760" anchor="ctr">
                    <a:solidFill>
                      <a:srgbClr val="F4F5F9"/>
                    </a:solidFill>
                  </a:tcPr>
                </a:tc>
                <a:extLst>
                  <a:ext uri="{0D108BD9-81ED-4DB2-BD59-A6C34878D82A}">
                    <a16:rowId xmlns:a16="http://schemas.microsoft.com/office/drawing/2014/main" val="2932139937"/>
                  </a:ext>
                </a:extLst>
              </a:tr>
              <a:tr h="2061882">
                <a:tc>
                  <a:txBody>
                    <a:bodyPr/>
                    <a:lstStyle/>
                    <a:p>
                      <a:pPr algn="l"/>
                      <a:r>
                        <a:rPr lang="en-US" sz="3600" b="1" cap="none" spc="0" dirty="0">
                          <a:solidFill>
                            <a:srgbClr val="F4F5F9"/>
                          </a:solidFill>
                        </a:rPr>
                        <a:t>Comment</a:t>
                      </a:r>
                    </a:p>
                  </a:txBody>
                  <a:tcPr marL="365760" anchor="ctr">
                    <a:solidFill>
                      <a:srgbClr val="B52AB3"/>
                    </a:solidFill>
                  </a:tcPr>
                </a:tc>
                <a:tc>
                  <a:txBody>
                    <a:bodyPr/>
                    <a:lstStyle/>
                    <a:p>
                      <a:pPr algn="l"/>
                      <a:r>
                        <a:rPr lang="fr-FR" sz="3600" cap="none" spc="0" dirty="0">
                          <a:solidFill>
                            <a:srgbClr val="2E2C22"/>
                          </a:solidFill>
                        </a:rPr>
                        <a:t>Les stratégies de changement de comportement portent sur les perceptions et les attentes normatives, ainsi que sur les comportements nouveaux et alternatifs.</a:t>
                      </a:r>
                      <a:endParaRPr lang="en-US" sz="3600" cap="none" spc="0" dirty="0">
                        <a:solidFill>
                          <a:srgbClr val="2E2C22"/>
                        </a:solidFill>
                      </a:endParaRPr>
                    </a:p>
                  </a:txBody>
                  <a:tcPr marL="365760" anchor="ctr">
                    <a:solidFill>
                      <a:srgbClr val="F4F5F9"/>
                    </a:solidFill>
                  </a:tcPr>
                </a:tc>
                <a:extLst>
                  <a:ext uri="{0D108BD9-81ED-4DB2-BD59-A6C34878D82A}">
                    <a16:rowId xmlns:a16="http://schemas.microsoft.com/office/drawing/2014/main" val="466254448"/>
                  </a:ext>
                </a:extLst>
              </a:tr>
              <a:tr h="1947658">
                <a:tc>
                  <a:txBody>
                    <a:bodyPr/>
                    <a:lstStyle/>
                    <a:p>
                      <a:pPr algn="l"/>
                      <a:r>
                        <a:rPr lang="en-US" sz="3600" b="1" cap="none" spc="0" dirty="0">
                          <a:solidFill>
                            <a:srgbClr val="F4F5F9"/>
                          </a:solidFill>
                        </a:rPr>
                        <a:t>Objectif</a:t>
                      </a:r>
                    </a:p>
                  </a:txBody>
                  <a:tcPr marL="365760" anchor="ctr">
                    <a:solidFill>
                      <a:srgbClr val="B52AB3"/>
                    </a:solidFill>
                  </a:tcPr>
                </a:tc>
                <a:tc>
                  <a:txBody>
                    <a:bodyPr/>
                    <a:lstStyle/>
                    <a:p>
                      <a:pPr algn="l"/>
                      <a:r>
                        <a:rPr lang="fr-FR" sz="3600" cap="none" spc="0" dirty="0">
                          <a:solidFill>
                            <a:srgbClr val="2E2C22"/>
                          </a:solidFill>
                        </a:rPr>
                        <a:t>Cherche à redistribuer le pouvoir et l'influence sociale qui soutiennent les comportements de santé des individus et l'utilisation des services.</a:t>
                      </a:r>
                      <a:endParaRPr lang="en-US" sz="3600" cap="none" spc="0" dirty="0">
                        <a:solidFill>
                          <a:srgbClr val="2E2C22"/>
                        </a:solidFill>
                      </a:endParaRPr>
                    </a:p>
                  </a:txBody>
                  <a:tcPr marL="365760" anchor="ctr">
                    <a:solidFill>
                      <a:srgbClr val="F4F5F9"/>
                    </a:solidFill>
                  </a:tcPr>
                </a:tc>
                <a:extLst>
                  <a:ext uri="{0D108BD9-81ED-4DB2-BD59-A6C34878D82A}">
                    <a16:rowId xmlns:a16="http://schemas.microsoft.com/office/drawing/2014/main" val="4216005025"/>
                  </a:ext>
                </a:extLst>
              </a:tr>
            </a:tbl>
          </a:graphicData>
        </a:graphic>
      </p:graphicFrame>
    </p:spTree>
    <p:custDataLst>
      <p:tags r:id="rId1"/>
    </p:custDataLst>
    <p:extLst>
      <p:ext uri="{BB962C8B-B14F-4D97-AF65-F5344CB8AC3E}">
        <p14:creationId xmlns:p14="http://schemas.microsoft.com/office/powerpoint/2010/main" val="413500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C273201-DE7A-3C4F-A0C9-D6AF8DCA1CE2}"/>
              </a:ext>
            </a:extLst>
          </p:cNvPr>
          <p:cNvPicPr>
            <a:picLocks noGrp="1" noChangeAspect="1"/>
          </p:cNvPicPr>
          <p:nvPr>
            <p:ph idx="4294967295"/>
          </p:nvPr>
        </p:nvPicPr>
        <p:blipFill>
          <a:blip r:embed="rId4"/>
          <a:stretch>
            <a:fillRect/>
          </a:stretch>
        </p:blipFill>
        <p:spPr>
          <a:xfrm>
            <a:off x="0" y="-14288"/>
            <a:ext cx="24384000" cy="13730288"/>
          </a:xfrm>
        </p:spPr>
      </p:pic>
      <p:sp>
        <p:nvSpPr>
          <p:cNvPr id="3" name="Title 2">
            <a:extLst>
              <a:ext uri="{FF2B5EF4-FFF2-40B4-BE49-F238E27FC236}">
                <a16:creationId xmlns:a16="http://schemas.microsoft.com/office/drawing/2014/main" id="{947BD961-34BC-4133-B7AD-427AEFDD5AEC}"/>
              </a:ext>
            </a:extLst>
          </p:cNvPr>
          <p:cNvSpPr>
            <a:spLocks noGrp="1"/>
          </p:cNvSpPr>
          <p:nvPr>
            <p:ph type="title" idx="4294967295"/>
          </p:nvPr>
        </p:nvSpPr>
        <p:spPr>
          <a:xfrm>
            <a:off x="1217612" y="430307"/>
            <a:ext cx="10974388" cy="3536882"/>
          </a:xfrm>
          <a:prstGeom prst="rect">
            <a:avLst/>
          </a:prstGeom>
        </p:spPr>
        <p:txBody>
          <a:bodyPr/>
          <a:lstStyle/>
          <a:p>
            <a:pPr>
              <a:lnSpc>
                <a:spcPct val="90000"/>
              </a:lnSpc>
            </a:pPr>
            <a:r>
              <a:rPr lang="fr-FR" dirty="0">
                <a:solidFill>
                  <a:srgbClr val="B52AB3"/>
                </a:solidFill>
              </a:rPr>
              <a:t>Ce qui fait qu'une intervention change les normes</a:t>
            </a:r>
            <a:r>
              <a:rPr lang="en-US" dirty="0">
                <a:solidFill>
                  <a:srgbClr val="B52AB3"/>
                </a:solidFill>
              </a:rPr>
              <a:t>?</a:t>
            </a:r>
            <a:br>
              <a:rPr lang="en-US" dirty="0">
                <a:solidFill>
                  <a:srgbClr val="B52AB3"/>
                </a:solidFill>
              </a:rPr>
            </a:br>
            <a:endParaRPr lang="en-US" dirty="0">
              <a:solidFill>
                <a:srgbClr val="B52AB3"/>
              </a:solidFill>
            </a:endParaRPr>
          </a:p>
        </p:txBody>
      </p:sp>
      <p:sp>
        <p:nvSpPr>
          <p:cNvPr id="4" name="Rectangle 3"/>
          <p:cNvSpPr/>
          <p:nvPr/>
        </p:nvSpPr>
        <p:spPr>
          <a:xfrm>
            <a:off x="1046045" y="6496250"/>
            <a:ext cx="9092130" cy="6678751"/>
          </a:xfrm>
          <a:prstGeom prst="rect">
            <a:avLst/>
          </a:prstGeom>
        </p:spPr>
        <p:txBody>
          <a:bodyPr wrap="square">
            <a:spAutoFit/>
          </a:bodyPr>
          <a:lstStyle/>
          <a:p>
            <a:pPr algn="l" defTabSz="1828800" hangingPunct="1"/>
            <a:r>
              <a:rPr lang="fr-FR" sz="3600" b="1" kern="1200" dirty="0">
                <a:solidFill>
                  <a:srgbClr val="2E2C22"/>
                </a:solidFill>
                <a:latin typeface="+mn-lt"/>
                <a:ea typeface="+mn-ea"/>
                <a:cs typeface="+mn-cs"/>
              </a:rPr>
              <a:t>Analyse documentaire 2017 de la littérature</a:t>
            </a:r>
          </a:p>
          <a:p>
            <a:pPr algn="l" defTabSz="1828800" hangingPunct="1"/>
            <a:endParaRPr lang="fr-FR" sz="3600" b="1" kern="1200" dirty="0">
              <a:solidFill>
                <a:srgbClr val="2E2C22"/>
              </a:solidFill>
              <a:latin typeface="+mn-lt"/>
              <a:ea typeface="+mn-ea"/>
              <a:cs typeface="+mn-cs"/>
            </a:endParaRPr>
          </a:p>
          <a:p>
            <a:pPr algn="l" defTabSz="1828800" hangingPunct="1"/>
            <a:r>
              <a:rPr lang="fr-FR" sz="4000" kern="1200" dirty="0">
                <a:solidFill>
                  <a:srgbClr val="2E2C22"/>
                </a:solidFill>
                <a:latin typeface="+mn-lt"/>
                <a:ea typeface="+mn-ea"/>
                <a:cs typeface="+mn-cs"/>
              </a:rPr>
              <a:t>Recueillis principalement auprès des membres de la communauté de mise à </a:t>
            </a:r>
          </a:p>
          <a:p>
            <a:pPr algn="l" defTabSz="1828800" hangingPunct="1"/>
            <a:r>
              <a:rPr lang="fr-FR" sz="4000" kern="1200" dirty="0">
                <a:solidFill>
                  <a:srgbClr val="2E2C22"/>
                </a:solidFill>
                <a:latin typeface="+mn-lt"/>
                <a:ea typeface="+mn-ea"/>
                <a:cs typeface="+mn-cs"/>
              </a:rPr>
              <a:t>l'échelle de l'apprentissage collaboratif ainsi que d’autres sources</a:t>
            </a:r>
            <a:r>
              <a:rPr lang="en-US" sz="4000" kern="1200" dirty="0">
                <a:solidFill>
                  <a:srgbClr val="2E2C22"/>
                </a:solidFill>
                <a:latin typeface="+mn-lt"/>
                <a:ea typeface="+mn-ea"/>
                <a:cs typeface="+mn-cs"/>
              </a:rPr>
              <a:t>. </a:t>
            </a:r>
          </a:p>
          <a:p>
            <a:pPr algn="l" defTabSz="1828800" hangingPunct="1"/>
            <a:r>
              <a:rPr lang="fr-FR" sz="4000" kern="1200" dirty="0">
                <a:solidFill>
                  <a:srgbClr val="2E2C22"/>
                </a:solidFill>
                <a:latin typeface="+mn-lt"/>
                <a:ea typeface="+mn-ea"/>
                <a:cs typeface="+mn-cs"/>
              </a:rPr>
              <a:t>29 articles sélectionnés portant sur des pays à revenu faible ou intermédiaire (il ne s'agit pas d'un examen systématique).</a:t>
            </a:r>
            <a:endParaRPr lang="en-US" sz="4000" kern="1200" dirty="0">
              <a:solidFill>
                <a:srgbClr val="2E2C22"/>
              </a:solidFill>
              <a:latin typeface="+mn-lt"/>
              <a:ea typeface="+mn-ea"/>
              <a:cs typeface="+mn-cs"/>
            </a:endParaRPr>
          </a:p>
          <a:p>
            <a:pPr algn="l" defTabSz="1828800" hangingPunct="1"/>
            <a:endParaRPr lang="en-US" sz="4000" kern="1200" dirty="0">
              <a:solidFill>
                <a:srgbClr val="2E2C22"/>
              </a:solidFill>
              <a:latin typeface="+mn-lt"/>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341774181"/>
              </p:ext>
            </p:extLst>
          </p:nvPr>
        </p:nvGraphicFramePr>
        <p:xfrm>
          <a:off x="12363569" y="6496250"/>
          <a:ext cx="10974386" cy="5852160"/>
        </p:xfrm>
        <a:graphic>
          <a:graphicData uri="http://schemas.openxmlformats.org/drawingml/2006/table">
            <a:tbl>
              <a:tblPr firstRow="1" bandRow="1">
                <a:tableStyleId>{9D7B26C5-4107-4FEC-AEDC-1716B250A1EF}</a:tableStyleId>
              </a:tblPr>
              <a:tblGrid>
                <a:gridCol w="10974386">
                  <a:extLst>
                    <a:ext uri="{9D8B030D-6E8A-4147-A177-3AD203B41FA5}">
                      <a16:colId xmlns:a16="http://schemas.microsoft.com/office/drawing/2014/main" val="20001"/>
                    </a:ext>
                  </a:extLst>
                </a:gridCol>
              </a:tblGrid>
              <a:tr h="5331242">
                <a:tc>
                  <a:txBody>
                    <a:bodyPr/>
                    <a:lstStyle/>
                    <a:p>
                      <a:pPr marL="0" indent="0" algn="l">
                        <a:buFont typeface="Arial" panose="020B0604020202020204" pitchFamily="34" charset="0"/>
                        <a:buNone/>
                      </a:pPr>
                      <a:r>
                        <a:rPr lang="fr-FR" sz="3600" b="1" cap="none" spc="0" noProof="0" dirty="0">
                          <a:solidFill>
                            <a:srgbClr val="B52AB3"/>
                          </a:solidFill>
                        </a:rPr>
                        <a:t>Domaines thématiques </a:t>
                      </a:r>
                    </a:p>
                    <a:p>
                      <a:pPr marL="0" indent="0" algn="l">
                        <a:buFont typeface="Arial" panose="020B0604020202020204" pitchFamily="34" charset="0"/>
                        <a:buNone/>
                      </a:pPr>
                      <a:r>
                        <a:rPr lang="fr-FR" sz="3600" b="1" cap="none" spc="0" baseline="0" noProof="0" dirty="0">
                          <a:solidFill>
                            <a:srgbClr val="B52AB3"/>
                          </a:solidFill>
                        </a:rPr>
                        <a:t>.  </a:t>
                      </a:r>
                      <a:r>
                        <a:rPr lang="fr-FR" sz="3600" b="0" cap="none" spc="0" baseline="0" noProof="0" dirty="0">
                          <a:solidFill>
                            <a:srgbClr val="2E2C22"/>
                          </a:solidFill>
                        </a:rPr>
                        <a:t>Santé sexuelle et reproductive des adolescents.</a:t>
                      </a:r>
                    </a:p>
                    <a:p>
                      <a:pPr marL="457200" lvl="0" indent="-457200" algn="l">
                        <a:buFont typeface="Arial" panose="020B0604020202020204" pitchFamily="34" charset="0"/>
                        <a:buChar char="•"/>
                      </a:pPr>
                      <a:r>
                        <a:rPr lang="fr-FR" sz="3600" b="0" cap="none" spc="0" baseline="0" noProof="0" dirty="0">
                          <a:solidFill>
                            <a:srgbClr val="2E2C22"/>
                          </a:solidFill>
                        </a:rPr>
                        <a:t>Prévention du VIH.</a:t>
                      </a:r>
                    </a:p>
                    <a:p>
                      <a:pPr marL="457200" lvl="0" indent="-457200" algn="l">
                        <a:buFont typeface="Arial" panose="020B0604020202020204" pitchFamily="34" charset="0"/>
                        <a:buChar char="•"/>
                      </a:pPr>
                      <a:r>
                        <a:rPr lang="fr-FR" sz="3600" b="0" cap="none" spc="0" baseline="0" noProof="0" dirty="0">
                          <a:solidFill>
                            <a:srgbClr val="2E2C22"/>
                          </a:solidFill>
                        </a:rPr>
                        <a:t>Prévention de la violence pour les mutilations génitales féminines, la violence contre les femmes.</a:t>
                      </a:r>
                    </a:p>
                    <a:p>
                      <a:pPr marL="457200" lvl="0" indent="-457200" algn="l">
                        <a:buFont typeface="Arial" panose="020B0604020202020204" pitchFamily="34" charset="0"/>
                        <a:buChar char="•"/>
                      </a:pPr>
                      <a:r>
                        <a:rPr lang="fr-FR" sz="3600" b="0" cap="none" spc="0" baseline="0" noProof="0" dirty="0">
                          <a:solidFill>
                            <a:srgbClr val="2E2C22"/>
                          </a:solidFill>
                        </a:rPr>
                        <a:t>Approches transformatrices de genre pour la santé, engagement masculin.</a:t>
                      </a:r>
                    </a:p>
                    <a:p>
                      <a:pPr marL="457200" lvl="0" indent="-457200" algn="l">
                        <a:buFont typeface="Arial" panose="020B0604020202020204" pitchFamily="34" charset="0"/>
                        <a:buChar char="•"/>
                      </a:pPr>
                      <a:r>
                        <a:rPr lang="fr-FR" sz="3600" b="0" cap="none" spc="0" baseline="0" noProof="0" dirty="0">
                          <a:solidFill>
                            <a:srgbClr val="2E2C22"/>
                          </a:solidFill>
                        </a:rPr>
                        <a:t>Marketing social.</a:t>
                      </a:r>
                    </a:p>
                    <a:p>
                      <a:pPr marL="457200" lvl="0" indent="-457200" algn="l">
                        <a:buFont typeface="Arial" panose="020B0604020202020204" pitchFamily="34" charset="0"/>
                        <a:buChar char="•"/>
                      </a:pPr>
                      <a:r>
                        <a:rPr lang="fr-FR" sz="3600" b="0" cap="none" spc="0" baseline="0" noProof="0" dirty="0">
                          <a:solidFill>
                            <a:srgbClr val="2E2C22"/>
                          </a:solidFill>
                        </a:rPr>
                        <a:t>Participation et mobilisation </a:t>
                      </a:r>
                      <a:r>
                        <a:rPr lang="fr-FR" sz="3600" b="0" cap="none" spc="0" baseline="0" dirty="0">
                          <a:solidFill>
                            <a:srgbClr val="2E2C22"/>
                          </a:solidFill>
                        </a:rPr>
                        <a:t>communautaire autour du VIH. </a:t>
                      </a:r>
                      <a:r>
                        <a:rPr lang="en-US" sz="3600" b="0" cap="none" spc="0" dirty="0">
                          <a:solidFill>
                            <a:srgbClr val="2E2C22"/>
                          </a:solidFill>
                        </a:rPr>
                        <a:t>. </a:t>
                      </a:r>
                    </a:p>
                  </a:txBody>
                  <a:tcPr marL="182880" marR="182880" marT="274320" marB="91440">
                    <a:lnL w="38100" cap="flat" cmpd="sng" algn="ctr">
                      <a:solidFill>
                        <a:srgbClr val="393941"/>
                      </a:solidFill>
                      <a:prstDash val="solid"/>
                      <a:round/>
                      <a:headEnd type="none" w="med" len="med"/>
                      <a:tailEnd type="none" w="med" len="med"/>
                    </a:lnL>
                    <a:lnR w="38100" cap="flat" cmpd="sng" algn="ctr">
                      <a:solidFill>
                        <a:srgbClr val="393941"/>
                      </a:solidFill>
                      <a:prstDash val="solid"/>
                      <a:round/>
                      <a:headEnd type="none" w="med" len="med"/>
                      <a:tailEnd type="none" w="med" len="med"/>
                    </a:lnR>
                    <a:lnT w="38100" cap="flat" cmpd="sng" algn="ctr">
                      <a:solidFill>
                        <a:srgbClr val="393941"/>
                      </a:solidFill>
                      <a:prstDash val="solid"/>
                      <a:round/>
                      <a:headEnd type="none" w="med" len="med"/>
                      <a:tailEnd type="none" w="med" len="med"/>
                    </a:lnT>
                    <a:lnB w="38100" cap="flat" cmpd="sng" algn="ctr">
                      <a:solidFill>
                        <a:srgbClr val="39394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3" name="Table 12">
            <a:extLst>
              <a:ext uri="{FF2B5EF4-FFF2-40B4-BE49-F238E27FC236}">
                <a16:creationId xmlns:a16="http://schemas.microsoft.com/office/drawing/2014/main" id="{D4297E60-2E71-4815-949B-C7DDF67352C2}"/>
              </a:ext>
            </a:extLst>
          </p:cNvPr>
          <p:cNvGraphicFramePr>
            <a:graphicFrameLocks noGrp="1"/>
          </p:cNvGraphicFramePr>
          <p:nvPr>
            <p:extLst>
              <p:ext uri="{D42A27DB-BD31-4B8C-83A1-F6EECF244321}">
                <p14:modId xmlns:p14="http://schemas.microsoft.com/office/powerpoint/2010/main" val="3589894111"/>
              </p:ext>
            </p:extLst>
          </p:nvPr>
        </p:nvGraphicFramePr>
        <p:xfrm>
          <a:off x="12363569" y="322730"/>
          <a:ext cx="11625984" cy="5885422"/>
        </p:xfrm>
        <a:graphic>
          <a:graphicData uri="http://schemas.openxmlformats.org/drawingml/2006/table">
            <a:tbl>
              <a:tblPr firstRow="1" bandRow="1">
                <a:tableStyleId>{9D7B26C5-4107-4FEC-AEDC-1716B250A1EF}</a:tableStyleId>
              </a:tblPr>
              <a:tblGrid>
                <a:gridCol w="11625984">
                  <a:extLst>
                    <a:ext uri="{9D8B030D-6E8A-4147-A177-3AD203B41FA5}">
                      <a16:colId xmlns:a16="http://schemas.microsoft.com/office/drawing/2014/main" val="20000"/>
                    </a:ext>
                  </a:extLst>
                </a:gridCol>
              </a:tblGrid>
              <a:tr h="5885422">
                <a:tc>
                  <a:txBody>
                    <a:bodyPr/>
                    <a:lstStyle/>
                    <a:p>
                      <a:pPr algn="l"/>
                      <a:r>
                        <a:rPr lang="fr-FR" sz="3600" b="1" cap="none" spc="0" noProof="0" dirty="0">
                          <a:solidFill>
                            <a:srgbClr val="B52AB3"/>
                          </a:solidFill>
                        </a:rPr>
                        <a:t>Ressources incluses</a:t>
                      </a:r>
                    </a:p>
                    <a:p>
                      <a:pPr marL="457200" indent="-457200" algn="l">
                        <a:buFont typeface="Arial" panose="020B0604020202020204" pitchFamily="34" charset="0"/>
                        <a:buChar char="•"/>
                      </a:pPr>
                      <a:r>
                        <a:rPr lang="fr-FR" sz="3600" b="0" cap="none" spc="0" noProof="0" dirty="0">
                          <a:solidFill>
                            <a:srgbClr val="2E2C22"/>
                          </a:solidFill>
                          <a:latin typeface="+mj-lt"/>
                        </a:rPr>
                        <a:t>Méta-analyses : ce qui fonctionne et les leçons tirées des projets évalués.</a:t>
                      </a:r>
                    </a:p>
                    <a:p>
                      <a:pPr marL="457200" indent="-457200" algn="l">
                        <a:buFont typeface="Arial" panose="020B0604020202020204" pitchFamily="34" charset="0"/>
                        <a:buChar char="•"/>
                      </a:pPr>
                      <a:r>
                        <a:rPr lang="fr-FR" sz="3600" b="0" cap="none" spc="0" noProof="0" dirty="0">
                          <a:solidFill>
                            <a:srgbClr val="2E2C22"/>
                          </a:solidFill>
                          <a:latin typeface="+mj-lt"/>
                        </a:rPr>
                        <a:t>Rapport sur l'aménagement paysager du CSC (Centre des programmes de communication de l'Université Johns Hopkins).</a:t>
                      </a:r>
                    </a:p>
                    <a:p>
                      <a:pPr marL="457200" indent="-457200" algn="l">
                        <a:buFont typeface="Arial" panose="020B0604020202020204" pitchFamily="34" charset="0"/>
                        <a:buChar char="•"/>
                      </a:pPr>
                      <a:r>
                        <a:rPr lang="fr-FR" sz="3600" b="0" cap="none" spc="0" noProof="0" dirty="0">
                          <a:solidFill>
                            <a:srgbClr val="2E2C22"/>
                          </a:solidFill>
                          <a:latin typeface="+mj-lt"/>
                        </a:rPr>
                        <a:t>Rapports de réunions de consultations internationales délibérant sur la programmation des norme</a:t>
                      </a:r>
                      <a:r>
                        <a:rPr lang="fr-FR" sz="3600" b="0" cap="none" spc="0" dirty="0">
                          <a:solidFill>
                            <a:srgbClr val="2E2C22"/>
                          </a:solidFill>
                          <a:latin typeface="+mj-lt"/>
                        </a:rPr>
                        <a:t>s.</a:t>
                      </a:r>
                      <a:endParaRPr lang="en-US" sz="3600" b="0" cap="none" spc="0" dirty="0">
                        <a:solidFill>
                          <a:srgbClr val="2E2C22"/>
                        </a:solidFill>
                        <a:latin typeface="+mj-lt"/>
                      </a:endParaRPr>
                    </a:p>
                  </a:txBody>
                  <a:tcPr marL="182880" marR="182880" marT="274320" marB="91440">
                    <a:lnL w="38100" cap="flat" cmpd="sng" algn="ctr">
                      <a:solidFill>
                        <a:srgbClr val="393941"/>
                      </a:solidFill>
                      <a:prstDash val="solid"/>
                      <a:round/>
                      <a:headEnd type="none" w="med" len="med"/>
                      <a:tailEnd type="none" w="med" len="med"/>
                    </a:lnL>
                    <a:lnR w="38100" cap="flat" cmpd="sng" algn="ctr">
                      <a:solidFill>
                        <a:srgbClr val="393941"/>
                      </a:solidFill>
                      <a:prstDash val="solid"/>
                      <a:round/>
                      <a:headEnd type="none" w="med" len="med"/>
                      <a:tailEnd type="none" w="med" len="med"/>
                    </a:lnR>
                    <a:lnT w="38100" cap="flat" cmpd="sng" algn="ctr">
                      <a:solidFill>
                        <a:srgbClr val="393941"/>
                      </a:solidFill>
                      <a:prstDash val="solid"/>
                      <a:round/>
                      <a:headEnd type="none" w="med" len="med"/>
                      <a:tailEnd type="none" w="med" len="med"/>
                    </a:lnT>
                    <a:lnB w="38100" cap="flat" cmpd="sng" algn="ctr">
                      <a:solidFill>
                        <a:srgbClr val="39394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82092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64"/>
        <p:cNvGrpSpPr/>
        <p:nvPr/>
      </p:nvGrpSpPr>
      <p:grpSpPr>
        <a:xfrm>
          <a:off x="0" y="0"/>
          <a:ext cx="0" cy="0"/>
          <a:chOff x="0" y="0"/>
          <a:chExt cx="0" cy="0"/>
        </a:xfrm>
      </p:grpSpPr>
      <p:sp>
        <p:nvSpPr>
          <p:cNvPr id="31" name="Title 1">
            <a:extLst>
              <a:ext uri="{FF2B5EF4-FFF2-40B4-BE49-F238E27FC236}">
                <a16:creationId xmlns:a16="http://schemas.microsoft.com/office/drawing/2014/main" id="{9A3DCC22-7B0B-9B4E-A5B8-1E328C82C83A}"/>
              </a:ext>
            </a:extLst>
          </p:cNvPr>
          <p:cNvSpPr txBox="1">
            <a:spLocks/>
          </p:cNvSpPr>
          <p:nvPr/>
        </p:nvSpPr>
        <p:spPr>
          <a:xfrm>
            <a:off x="391595" y="242095"/>
            <a:ext cx="20588714"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nSpc>
                <a:spcPct val="90000"/>
              </a:lnSpc>
              <a:defRPr/>
            </a:pPr>
            <a:r>
              <a:rPr lang="en-US" b="1" i="0" u="none" strike="noStrike" dirty="0">
                <a:solidFill>
                  <a:srgbClr val="000000"/>
                </a:solidFill>
                <a:effectLst/>
                <a:latin typeface="Gill Sans MT" panose="020B0502020104020203" pitchFamily="34" charset="0"/>
              </a:rPr>
              <a:t>Faire évoluer les normes sociales dans le cadre du CSC</a:t>
            </a:r>
            <a:endParaRPr lang="en-US" dirty="0">
              <a:solidFill>
                <a:srgbClr val="2E2C22"/>
              </a:solidFill>
            </a:endParaRPr>
          </a:p>
        </p:txBody>
      </p:sp>
      <p:pic>
        <p:nvPicPr>
          <p:cNvPr id="2" name="Image 1">
            <a:extLst>
              <a:ext uri="{FF2B5EF4-FFF2-40B4-BE49-F238E27FC236}">
                <a16:creationId xmlns:a16="http://schemas.microsoft.com/office/drawing/2014/main" id="{5FA3E6C8-CCE8-7894-CC4C-EEF7D2433166}"/>
              </a:ext>
            </a:extLst>
          </p:cNvPr>
          <p:cNvPicPr>
            <a:picLocks noChangeAspect="1"/>
          </p:cNvPicPr>
          <p:nvPr/>
        </p:nvPicPr>
        <p:blipFill>
          <a:blip r:embed="rId3"/>
          <a:stretch>
            <a:fillRect/>
          </a:stretch>
        </p:blipFill>
        <p:spPr>
          <a:xfrm>
            <a:off x="1537661" y="3081116"/>
            <a:ext cx="21308678" cy="10392789"/>
          </a:xfrm>
          <a:prstGeom prst="rect">
            <a:avLst/>
          </a:prstGeom>
        </p:spPr>
      </p:pic>
    </p:spTree>
    <p:extLst>
      <p:ext uri="{BB962C8B-B14F-4D97-AF65-F5344CB8AC3E}">
        <p14:creationId xmlns:p14="http://schemas.microsoft.com/office/powerpoint/2010/main" val="409170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072;p32">
            <a:extLst>
              <a:ext uri="{FF2B5EF4-FFF2-40B4-BE49-F238E27FC236}">
                <a16:creationId xmlns:a16="http://schemas.microsoft.com/office/drawing/2014/main" id="{BF6FD3C2-0576-9B4D-AA14-8FE331258067}"/>
              </a:ext>
            </a:extLst>
          </p:cNvPr>
          <p:cNvSpPr txBox="1">
            <a:spLocks/>
          </p:cNvSpPr>
          <p:nvPr/>
        </p:nvSpPr>
        <p:spPr>
          <a:xfrm>
            <a:off x="982957" y="551449"/>
            <a:ext cx="22840870" cy="2987477"/>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marL="0" marR="0" lvl="0" indent="0" algn="l" rtl="0">
              <a:lnSpc>
                <a:spcPct val="107142"/>
              </a:lnSpc>
              <a:spcBef>
                <a:spcPts val="0"/>
              </a:spcBef>
              <a:spcAft>
                <a:spcPts val="0"/>
              </a:spcAft>
              <a:buClr>
                <a:srgbClr val="393941"/>
              </a:buClr>
              <a:buSzPts val="2800"/>
              <a:buFont typeface="Gill Sans"/>
              <a:buNone/>
            </a:pPr>
            <a:r>
              <a:rPr lang="fr-FR" sz="8000" b="1" i="0" u="none" strike="noStrike" cap="none" dirty="0">
                <a:solidFill>
                  <a:schemeClr val="accent5"/>
                </a:solidFill>
                <a:latin typeface="Gill Sans MT" panose="020B0502020104020203" pitchFamily="34" charset="0"/>
                <a:ea typeface="Gill Sans"/>
                <a:cs typeface="Gill Sans"/>
                <a:sym typeface="Gill Sans"/>
              </a:rPr>
              <a:t>Caractéristiques communes des interventions de changement des normes communautaires</a:t>
            </a:r>
          </a:p>
        </p:txBody>
      </p:sp>
      <p:grpSp>
        <p:nvGrpSpPr>
          <p:cNvPr id="10" name="Group 9"/>
          <p:cNvGrpSpPr/>
          <p:nvPr/>
        </p:nvGrpSpPr>
        <p:grpSpPr>
          <a:xfrm>
            <a:off x="19270954" y="8309769"/>
            <a:ext cx="4138048" cy="4138048"/>
            <a:chOff x="19270954" y="8309769"/>
            <a:chExt cx="4138048" cy="4138048"/>
          </a:xfrm>
        </p:grpSpPr>
        <p:sp>
          <p:nvSpPr>
            <p:cNvPr id="36" name="Oval 35">
              <a:extLst>
                <a:ext uri="{FF2B5EF4-FFF2-40B4-BE49-F238E27FC236}">
                  <a16:creationId xmlns:a16="http://schemas.microsoft.com/office/drawing/2014/main" id="{7C6839F4-6EAF-3447-8DCA-1AEBE560DD44}"/>
                </a:ext>
              </a:extLst>
            </p:cNvPr>
            <p:cNvSpPr/>
            <p:nvPr/>
          </p:nvSpPr>
          <p:spPr>
            <a:xfrm>
              <a:off x="19270954" y="830976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7" name="TextBox 36">
              <a:extLst>
                <a:ext uri="{FF2B5EF4-FFF2-40B4-BE49-F238E27FC236}">
                  <a16:creationId xmlns:a16="http://schemas.microsoft.com/office/drawing/2014/main" id="{F9B3AB5A-6071-4C49-B977-10D78D9389BE}"/>
                </a:ext>
              </a:extLst>
            </p:cNvPr>
            <p:cNvSpPr txBox="1"/>
            <p:nvPr/>
          </p:nvSpPr>
          <p:spPr>
            <a:xfrm>
              <a:off x="19967883" y="10807420"/>
              <a:ext cx="2916477" cy="1384995"/>
            </a:xfrm>
            <a:prstGeom prst="rect">
              <a:avLst/>
            </a:prstGeom>
            <a:noFill/>
          </p:spPr>
          <p:txBody>
            <a:bodyPr wrap="square" rtlCol="0">
              <a:noAutofit/>
            </a:bodyPr>
            <a:lstStyle/>
            <a:p>
              <a:pPr marL="0" marR="0" lvl="0" indent="0" algn="ctr" rtl="0">
                <a:lnSpc>
                  <a:spcPct val="100000"/>
                </a:lnSpc>
                <a:spcBef>
                  <a:spcPts val="0"/>
                </a:spcBef>
                <a:spcAft>
                  <a:spcPts val="0"/>
                </a:spcAft>
                <a:buNone/>
              </a:pPr>
              <a:r>
                <a:rPr lang="fr-FR" sz="2800" b="0" i="0" u="none" strike="noStrike" cap="none" dirty="0">
                  <a:solidFill>
                    <a:srgbClr val="FFFFFF"/>
                  </a:solidFill>
                  <a:latin typeface="Gill Sans MT" panose="020B0502020104020203" pitchFamily="34" charset="0"/>
                  <a:ea typeface="Gill Sans"/>
                  <a:cs typeface="Gill Sans"/>
                  <a:sym typeface="Gill Sans"/>
                </a:rPr>
                <a:t>Créer de nouvelles normes positives</a:t>
              </a:r>
              <a:endParaRPr lang="fr-FR" sz="1600" dirty="0">
                <a:latin typeface="Gill Sans MT" panose="020B0502020104020203" pitchFamily="34" charset="0"/>
              </a:endParaRPr>
            </a:p>
          </p:txBody>
        </p:sp>
        <p:grpSp>
          <p:nvGrpSpPr>
            <p:cNvPr id="59" name="Group 58">
              <a:extLst>
                <a:ext uri="{FF2B5EF4-FFF2-40B4-BE49-F238E27FC236}">
                  <a16:creationId xmlns:a16="http://schemas.microsoft.com/office/drawing/2014/main" id="{D3BBCD3E-3901-F045-8AA1-E1C2BA46EEE8}"/>
                </a:ext>
              </a:extLst>
            </p:cNvPr>
            <p:cNvGrpSpPr/>
            <p:nvPr/>
          </p:nvGrpSpPr>
          <p:grpSpPr>
            <a:xfrm>
              <a:off x="19967883" y="8443677"/>
              <a:ext cx="2641105" cy="2584293"/>
              <a:chOff x="19967883" y="8443677"/>
              <a:chExt cx="2641105" cy="2584293"/>
            </a:xfrm>
          </p:grpSpPr>
          <p:pic>
            <p:nvPicPr>
              <p:cNvPr id="38" name="Picture 37">
                <a:extLst>
                  <a:ext uri="{FF2B5EF4-FFF2-40B4-BE49-F238E27FC236}">
                    <a16:creationId xmlns:a16="http://schemas.microsoft.com/office/drawing/2014/main" id="{04C2113A-F04F-154F-B484-995F6558B38A}"/>
                  </a:ext>
                </a:extLst>
              </p:cNvPr>
              <p:cNvPicPr>
                <a:picLocks/>
              </p:cNvPicPr>
              <p:nvPr/>
            </p:nvPicPr>
            <p:blipFill>
              <a:blip r:embed="rId4"/>
              <a:srcRect/>
              <a:stretch/>
            </p:blipFill>
            <p:spPr>
              <a:xfrm>
                <a:off x="19967883" y="8443677"/>
                <a:ext cx="2641105" cy="2584293"/>
              </a:xfrm>
              <a:prstGeom prst="rect">
                <a:avLst/>
              </a:prstGeom>
            </p:spPr>
          </p:pic>
          <p:sp>
            <p:nvSpPr>
              <p:cNvPr id="39" name="TextBox 38">
                <a:extLst>
                  <a:ext uri="{FF2B5EF4-FFF2-40B4-BE49-F238E27FC236}">
                    <a16:creationId xmlns:a16="http://schemas.microsoft.com/office/drawing/2014/main" id="{C13F8EDA-4C69-1642-9DEE-E9A30BE9DF15}"/>
                  </a:ext>
                </a:extLst>
              </p:cNvPr>
              <p:cNvSpPr txBox="1"/>
              <p:nvPr/>
            </p:nvSpPr>
            <p:spPr>
              <a:xfrm>
                <a:off x="20980004" y="8860856"/>
                <a:ext cx="719949" cy="1234667"/>
              </a:xfrm>
              <a:prstGeom prst="rect">
                <a:avLst/>
              </a:prstGeom>
              <a:noFill/>
            </p:spPr>
            <p:txBody>
              <a:bodyPr wrap="none" rtlCol="0">
                <a:noAutofit/>
              </a:bodyPr>
              <a:lstStyle/>
              <a:p>
                <a:r>
                  <a:rPr lang="en-US" sz="8800" dirty="0">
                    <a:solidFill>
                      <a:srgbClr val="FFFFFF"/>
                    </a:solidFill>
                  </a:rPr>
                  <a:t>+</a:t>
                </a:r>
              </a:p>
            </p:txBody>
          </p:sp>
        </p:grpSp>
      </p:grpSp>
      <p:grpSp>
        <p:nvGrpSpPr>
          <p:cNvPr id="7" name="Group 6"/>
          <p:cNvGrpSpPr/>
          <p:nvPr/>
        </p:nvGrpSpPr>
        <p:grpSpPr>
          <a:xfrm>
            <a:off x="5566909" y="8309769"/>
            <a:ext cx="4138048" cy="4138048"/>
            <a:chOff x="5566909" y="8309769"/>
            <a:chExt cx="4138048" cy="4138048"/>
          </a:xfrm>
        </p:grpSpPr>
        <p:sp>
          <p:nvSpPr>
            <p:cNvPr id="23" name="Oval 22">
              <a:extLst>
                <a:ext uri="{FF2B5EF4-FFF2-40B4-BE49-F238E27FC236}">
                  <a16:creationId xmlns:a16="http://schemas.microsoft.com/office/drawing/2014/main" id="{AD1471AF-2FB6-AE4A-A80F-B7F99648EDE8}"/>
                </a:ext>
              </a:extLst>
            </p:cNvPr>
            <p:cNvSpPr/>
            <p:nvPr/>
          </p:nvSpPr>
          <p:spPr>
            <a:xfrm>
              <a:off x="5566909" y="830976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4" name="TextBox 23">
              <a:extLst>
                <a:ext uri="{FF2B5EF4-FFF2-40B4-BE49-F238E27FC236}">
                  <a16:creationId xmlns:a16="http://schemas.microsoft.com/office/drawing/2014/main" id="{C1F4131D-C027-CC4F-BF70-567C3C2EB983}"/>
                </a:ext>
              </a:extLst>
            </p:cNvPr>
            <p:cNvSpPr txBox="1"/>
            <p:nvPr/>
          </p:nvSpPr>
          <p:spPr>
            <a:xfrm>
              <a:off x="5742822" y="10378793"/>
              <a:ext cx="3617161" cy="1969188"/>
            </a:xfrm>
            <a:prstGeom prst="rect">
              <a:avLst/>
            </a:prstGeom>
            <a:noFill/>
          </p:spPr>
          <p:txBody>
            <a:bodyPr wrap="square" rtlCol="0">
              <a:noAutofit/>
            </a:bodyPr>
            <a:lstStyle/>
            <a:p>
              <a:pPr algn="ctr"/>
              <a:r>
                <a:rPr lang="fr-FR" sz="2800" dirty="0">
                  <a:solidFill>
                    <a:srgbClr val="FFFFFF"/>
                  </a:solidFill>
                  <a:latin typeface="Gill Sans MT" panose="020B0502020104020203" pitchFamily="34" charset="77"/>
                  <a:cs typeface="Gill Sans" panose="020B0502020104020203" pitchFamily="34" charset="-79"/>
                </a:rPr>
                <a:t>Ancrer la question dans les systèmes de valeurs propres à la communauté</a:t>
              </a:r>
            </a:p>
          </p:txBody>
        </p:sp>
        <p:pic>
          <p:nvPicPr>
            <p:cNvPr id="40" name="Graphic 39">
              <a:extLst>
                <a:ext uri="{FF2B5EF4-FFF2-40B4-BE49-F238E27FC236}">
                  <a16:creationId xmlns:a16="http://schemas.microsoft.com/office/drawing/2014/main" id="{67809DAB-6B4C-C045-BB3E-2D7097A88CF9}"/>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6624972" y="8359922"/>
              <a:ext cx="2143131" cy="2143131"/>
            </a:xfrm>
            <a:prstGeom prst="rect">
              <a:avLst/>
            </a:prstGeom>
          </p:spPr>
        </p:pic>
      </p:grpSp>
      <p:grpSp>
        <p:nvGrpSpPr>
          <p:cNvPr id="3" name="Group 2"/>
          <p:cNvGrpSpPr/>
          <p:nvPr/>
        </p:nvGrpSpPr>
        <p:grpSpPr>
          <a:xfrm>
            <a:off x="7736368" y="3701909"/>
            <a:ext cx="4138048" cy="4138048"/>
            <a:chOff x="7736368" y="3701909"/>
            <a:chExt cx="4138048" cy="4138048"/>
          </a:xfrm>
        </p:grpSpPr>
        <p:sp>
          <p:nvSpPr>
            <p:cNvPr id="33" name="Oval 32">
              <a:extLst>
                <a:ext uri="{FF2B5EF4-FFF2-40B4-BE49-F238E27FC236}">
                  <a16:creationId xmlns:a16="http://schemas.microsoft.com/office/drawing/2014/main" id="{2D4503F4-E34B-C846-B1FA-B20AC39970A9}"/>
                </a:ext>
              </a:extLst>
            </p:cNvPr>
            <p:cNvSpPr/>
            <p:nvPr/>
          </p:nvSpPr>
          <p:spPr>
            <a:xfrm>
              <a:off x="7736368" y="370190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4" name="TextBox 33">
              <a:extLst>
                <a:ext uri="{FF2B5EF4-FFF2-40B4-BE49-F238E27FC236}">
                  <a16:creationId xmlns:a16="http://schemas.microsoft.com/office/drawing/2014/main" id="{4EE8A84D-8CEC-2740-B37D-6DE9AB6DD2C4}"/>
                </a:ext>
              </a:extLst>
            </p:cNvPr>
            <p:cNvSpPr txBox="1"/>
            <p:nvPr/>
          </p:nvSpPr>
          <p:spPr>
            <a:xfrm>
              <a:off x="8257255" y="6178620"/>
              <a:ext cx="2947942" cy="954107"/>
            </a:xfrm>
            <a:prstGeom prst="rect">
              <a:avLst/>
            </a:prstGeom>
            <a:solidFill>
              <a:srgbClr val="B52AB3"/>
            </a:solidFill>
          </p:spPr>
          <p:txBody>
            <a:bodyPr wrap="square" rtlCol="0">
              <a:noAutofit/>
            </a:bodyPr>
            <a:lstStyle/>
            <a:p>
              <a:pPr marL="0" marR="0" lvl="0" indent="0" algn="ctr" rtl="0">
                <a:lnSpc>
                  <a:spcPct val="100000"/>
                </a:lnSpc>
                <a:spcBef>
                  <a:spcPts val="0"/>
                </a:spcBef>
                <a:spcAft>
                  <a:spcPts val="0"/>
                </a:spcAft>
                <a:buNone/>
              </a:pPr>
              <a:r>
                <a:rPr lang="fr-FR" sz="2800" b="0" i="0" u="none" strike="noStrike" cap="none" dirty="0">
                  <a:solidFill>
                    <a:srgbClr val="FFFFFF"/>
                  </a:solidFill>
                  <a:latin typeface="Gill Sans MT" panose="020B0502020104020203" pitchFamily="34" charset="0"/>
                  <a:ea typeface="Gill Sans"/>
                  <a:cs typeface="Gill Sans"/>
                  <a:sym typeface="Gill Sans"/>
                </a:rPr>
                <a:t>Engager les gens à plusieurs niveaux </a:t>
              </a:r>
              <a:endParaRPr lang="fr-FR" sz="1600" dirty="0">
                <a:latin typeface="Gill Sans MT" panose="020B0502020104020203" pitchFamily="34" charset="0"/>
              </a:endParaRPr>
            </a:p>
          </p:txBody>
        </p:sp>
        <p:pic>
          <p:nvPicPr>
            <p:cNvPr id="41" name="Graphic 40">
              <a:extLst>
                <a:ext uri="{FF2B5EF4-FFF2-40B4-BE49-F238E27FC236}">
                  <a16:creationId xmlns:a16="http://schemas.microsoft.com/office/drawing/2014/main" id="{85CA7F92-BF8E-6349-984A-163DD6B6EAB8}"/>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8355193" y="3822196"/>
              <a:ext cx="2442764" cy="2442764"/>
            </a:xfrm>
            <a:prstGeom prst="rect">
              <a:avLst/>
            </a:prstGeom>
          </p:spPr>
        </p:pic>
      </p:grpSp>
      <p:grpSp>
        <p:nvGrpSpPr>
          <p:cNvPr id="4" name="Group 3"/>
          <p:cNvGrpSpPr/>
          <p:nvPr/>
        </p:nvGrpSpPr>
        <p:grpSpPr>
          <a:xfrm>
            <a:off x="12320320" y="3701909"/>
            <a:ext cx="4138048" cy="4138048"/>
            <a:chOff x="12320320" y="3701909"/>
            <a:chExt cx="4138048" cy="4138048"/>
          </a:xfrm>
        </p:grpSpPr>
        <p:sp>
          <p:nvSpPr>
            <p:cNvPr id="19" name="Oval 18">
              <a:extLst>
                <a:ext uri="{FF2B5EF4-FFF2-40B4-BE49-F238E27FC236}">
                  <a16:creationId xmlns:a16="http://schemas.microsoft.com/office/drawing/2014/main" id="{1362EAB8-5452-254B-BE01-38CC186D2B4D}"/>
                </a:ext>
              </a:extLst>
            </p:cNvPr>
            <p:cNvSpPr/>
            <p:nvPr/>
          </p:nvSpPr>
          <p:spPr>
            <a:xfrm>
              <a:off x="12320320" y="370190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0" name="TextBox 19">
              <a:extLst>
                <a:ext uri="{FF2B5EF4-FFF2-40B4-BE49-F238E27FC236}">
                  <a16:creationId xmlns:a16="http://schemas.microsoft.com/office/drawing/2014/main" id="{F70DD9B7-573F-034C-901E-609E5B6AC8B3}"/>
                </a:ext>
              </a:extLst>
            </p:cNvPr>
            <p:cNvSpPr txBox="1"/>
            <p:nvPr/>
          </p:nvSpPr>
          <p:spPr>
            <a:xfrm>
              <a:off x="12640396" y="5573861"/>
              <a:ext cx="3497896" cy="954107"/>
            </a:xfrm>
            <a:prstGeom prst="rect">
              <a:avLst/>
            </a:prstGeom>
            <a:noFill/>
          </p:spPr>
          <p:txBody>
            <a:bodyPr wrap="square" rtlCol="0">
              <a:noAutofit/>
            </a:bodyPr>
            <a:lstStyle/>
            <a:p>
              <a:pPr algn="ctr"/>
              <a:r>
                <a:rPr lang="fr-FR" sz="2800" dirty="0">
                  <a:solidFill>
                    <a:srgbClr val="FFFFFF"/>
                  </a:solidFill>
                  <a:latin typeface="Gill Sans MT" panose="020B0502020104020203" pitchFamily="34" charset="77"/>
                  <a:cs typeface="Gill Sans" panose="020B0502020104020203" pitchFamily="34" charset="-79"/>
                </a:rPr>
                <a:t>Corriger les perceptions erronées concernant les comportements néfastes </a:t>
              </a:r>
              <a:endParaRPr lang="en-US" sz="2800" dirty="0">
                <a:solidFill>
                  <a:srgbClr val="FFFFFF"/>
                </a:solidFill>
                <a:latin typeface="Gill Sans MT" panose="020B0502020104020203" pitchFamily="34" charset="77"/>
                <a:cs typeface="Gill Sans" panose="020B0502020104020203" pitchFamily="34" charset="-79"/>
              </a:endParaRPr>
            </a:p>
          </p:txBody>
        </p:sp>
        <p:grpSp>
          <p:nvGrpSpPr>
            <p:cNvPr id="42" name="Group 41">
              <a:extLst>
                <a:ext uri="{FF2B5EF4-FFF2-40B4-BE49-F238E27FC236}">
                  <a16:creationId xmlns:a16="http://schemas.microsoft.com/office/drawing/2014/main" id="{7C9A8715-3EC9-8F43-BF6F-B1971E3788F3}"/>
                </a:ext>
              </a:extLst>
            </p:cNvPr>
            <p:cNvGrpSpPr/>
            <p:nvPr/>
          </p:nvGrpSpPr>
          <p:grpSpPr>
            <a:xfrm>
              <a:off x="13665971" y="3994257"/>
              <a:ext cx="1739626" cy="1729581"/>
              <a:chOff x="13632813" y="4154520"/>
              <a:chExt cx="1739626" cy="1729581"/>
            </a:xfrm>
          </p:grpSpPr>
          <p:pic>
            <p:nvPicPr>
              <p:cNvPr id="43" name="Graphic 42">
                <a:extLst>
                  <a:ext uri="{FF2B5EF4-FFF2-40B4-BE49-F238E27FC236}">
                    <a16:creationId xmlns:a16="http://schemas.microsoft.com/office/drawing/2014/main" id="{910D1E74-B770-194E-9342-9B619F1A95F8}"/>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3632813" y="4154520"/>
                <a:ext cx="1729581" cy="1729581"/>
              </a:xfrm>
              <a:prstGeom prst="rect">
                <a:avLst/>
              </a:prstGeom>
            </p:spPr>
          </p:pic>
          <p:sp>
            <p:nvSpPr>
              <p:cNvPr id="44" name="Oval 43">
                <a:extLst>
                  <a:ext uri="{FF2B5EF4-FFF2-40B4-BE49-F238E27FC236}">
                    <a16:creationId xmlns:a16="http://schemas.microsoft.com/office/drawing/2014/main" id="{8E7D0DDB-D201-6C4E-9AF9-C9BC9452E4EE}"/>
                  </a:ext>
                </a:extLst>
              </p:cNvPr>
              <p:cNvSpPr/>
              <p:nvPr/>
            </p:nvSpPr>
            <p:spPr>
              <a:xfrm>
                <a:off x="14497603" y="4485673"/>
                <a:ext cx="678925" cy="533637"/>
              </a:xfrm>
              <a:prstGeom prst="ellipse">
                <a:avLst/>
              </a:prstGeom>
              <a:solidFill>
                <a:srgbClr val="FFFF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5" name="TextBox 44">
                <a:extLst>
                  <a:ext uri="{FF2B5EF4-FFF2-40B4-BE49-F238E27FC236}">
                    <a16:creationId xmlns:a16="http://schemas.microsoft.com/office/drawing/2014/main" id="{B4B8FE74-7067-A445-9BAB-8BFC04675A65}"/>
                  </a:ext>
                </a:extLst>
              </p:cNvPr>
              <p:cNvSpPr txBox="1"/>
              <p:nvPr/>
            </p:nvSpPr>
            <p:spPr>
              <a:xfrm>
                <a:off x="14652490" y="4301210"/>
                <a:ext cx="719949" cy="954107"/>
              </a:xfrm>
              <a:prstGeom prst="rect">
                <a:avLst/>
              </a:prstGeom>
              <a:noFill/>
            </p:spPr>
            <p:txBody>
              <a:bodyPr wrap="none" rtlCol="0">
                <a:noAutofit/>
              </a:bodyPr>
              <a:lstStyle/>
              <a:p>
                <a:r>
                  <a:rPr lang="en-US" sz="4800" b="1" dirty="0">
                    <a:solidFill>
                      <a:srgbClr val="B52AB3"/>
                    </a:solidFill>
                    <a:latin typeface="Arial" panose="020B0604020202020204" pitchFamily="34" charset="0"/>
                    <a:cs typeface="Arial" panose="020B0604020202020204" pitchFamily="34" charset="0"/>
                  </a:rPr>
                  <a:t>x</a:t>
                </a:r>
              </a:p>
            </p:txBody>
          </p:sp>
        </p:grpSp>
      </p:grpSp>
      <p:grpSp>
        <p:nvGrpSpPr>
          <p:cNvPr id="5" name="Group 4"/>
          <p:cNvGrpSpPr/>
          <p:nvPr/>
        </p:nvGrpSpPr>
        <p:grpSpPr>
          <a:xfrm>
            <a:off x="16904272" y="3701909"/>
            <a:ext cx="4138048" cy="4138048"/>
            <a:chOff x="16904272" y="3701909"/>
            <a:chExt cx="4138048" cy="4138048"/>
          </a:xfrm>
        </p:grpSpPr>
        <p:sp>
          <p:nvSpPr>
            <p:cNvPr id="29" name="Oval 28">
              <a:extLst>
                <a:ext uri="{FF2B5EF4-FFF2-40B4-BE49-F238E27FC236}">
                  <a16:creationId xmlns:a16="http://schemas.microsoft.com/office/drawing/2014/main" id="{66835713-42D9-8B4B-A848-7F78621775E4}"/>
                </a:ext>
              </a:extLst>
            </p:cNvPr>
            <p:cNvSpPr/>
            <p:nvPr/>
          </p:nvSpPr>
          <p:spPr>
            <a:xfrm>
              <a:off x="16904272" y="370190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0" name="TextBox 29">
              <a:extLst>
                <a:ext uri="{FF2B5EF4-FFF2-40B4-BE49-F238E27FC236}">
                  <a16:creationId xmlns:a16="http://schemas.microsoft.com/office/drawing/2014/main" id="{6B8583D4-CCD0-B54F-80E8-6F12D18B5EF4}"/>
                </a:ext>
              </a:extLst>
            </p:cNvPr>
            <p:cNvSpPr txBox="1"/>
            <p:nvPr/>
          </p:nvSpPr>
          <p:spPr>
            <a:xfrm>
              <a:off x="17082055" y="5573860"/>
              <a:ext cx="3782481" cy="954107"/>
            </a:xfrm>
            <a:prstGeom prst="rect">
              <a:avLst/>
            </a:prstGeom>
            <a:noFill/>
          </p:spPr>
          <p:txBody>
            <a:bodyPr wrap="square" rtlCol="0">
              <a:noAutofit/>
            </a:bodyPr>
            <a:lstStyle/>
            <a:p>
              <a:pPr algn="ctr"/>
              <a:r>
                <a:rPr lang="fr-FR" sz="2800" dirty="0">
                  <a:solidFill>
                    <a:srgbClr val="FFFFFF"/>
                  </a:solidFill>
                  <a:latin typeface="Gill Sans MT" panose="020B0502020104020203" pitchFamily="34" charset="77"/>
                  <a:cs typeface="Gill Sans" panose="020B0502020104020203" pitchFamily="34" charset="-79"/>
                </a:rPr>
                <a:t>Confronter les déséquilibres de pouvoir, en particulier ceux liés au genre. </a:t>
              </a:r>
              <a:endParaRPr lang="en-US" sz="2800" dirty="0">
                <a:solidFill>
                  <a:srgbClr val="FFFFFF"/>
                </a:solidFill>
                <a:latin typeface="Gill Sans MT" panose="020B0502020104020203" pitchFamily="34" charset="77"/>
                <a:cs typeface="Gill Sans" panose="020B0502020104020203" pitchFamily="34" charset="-79"/>
              </a:endParaRPr>
            </a:p>
          </p:txBody>
        </p:sp>
        <p:grpSp>
          <p:nvGrpSpPr>
            <p:cNvPr id="46" name="Group 45">
              <a:extLst>
                <a:ext uri="{FF2B5EF4-FFF2-40B4-BE49-F238E27FC236}">
                  <a16:creationId xmlns:a16="http://schemas.microsoft.com/office/drawing/2014/main" id="{6068EEBB-90CA-074E-90C6-9955C9D90F84}"/>
                </a:ext>
              </a:extLst>
            </p:cNvPr>
            <p:cNvGrpSpPr/>
            <p:nvPr/>
          </p:nvGrpSpPr>
          <p:grpSpPr>
            <a:xfrm>
              <a:off x="17450785" y="4260382"/>
              <a:ext cx="3046205" cy="1474568"/>
              <a:chOff x="17290113" y="4260382"/>
              <a:chExt cx="3046205" cy="1474568"/>
            </a:xfrm>
          </p:grpSpPr>
          <p:pic>
            <p:nvPicPr>
              <p:cNvPr id="47" name="Graphic 46">
                <a:extLst>
                  <a:ext uri="{FF2B5EF4-FFF2-40B4-BE49-F238E27FC236}">
                    <a16:creationId xmlns:a16="http://schemas.microsoft.com/office/drawing/2014/main" id="{2AC8AB7A-62C3-8745-8BB0-C6B08BD2A900}"/>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7290113" y="4260382"/>
                <a:ext cx="1463456" cy="1463456"/>
              </a:xfrm>
              <a:prstGeom prst="rect">
                <a:avLst/>
              </a:prstGeom>
            </p:spPr>
          </p:pic>
          <p:sp>
            <p:nvSpPr>
              <p:cNvPr id="48" name="TextBox 47">
                <a:extLst>
                  <a:ext uri="{FF2B5EF4-FFF2-40B4-BE49-F238E27FC236}">
                    <a16:creationId xmlns:a16="http://schemas.microsoft.com/office/drawing/2014/main" id="{9A82C13F-D44C-684B-AC68-2CD7CF10910E}"/>
                  </a:ext>
                </a:extLst>
              </p:cNvPr>
              <p:cNvSpPr txBox="1"/>
              <p:nvPr/>
            </p:nvSpPr>
            <p:spPr>
              <a:xfrm>
                <a:off x="18487816" y="4432292"/>
                <a:ext cx="719949" cy="1234667"/>
              </a:xfrm>
              <a:prstGeom prst="rect">
                <a:avLst/>
              </a:prstGeom>
              <a:noFill/>
            </p:spPr>
            <p:txBody>
              <a:bodyPr wrap="none" rtlCol="0">
                <a:noAutofit/>
              </a:bodyPr>
              <a:lstStyle/>
              <a:p>
                <a:r>
                  <a:rPr lang="en-US" sz="8800" dirty="0">
                    <a:solidFill>
                      <a:srgbClr val="FFFFFF"/>
                    </a:solidFill>
                  </a:rPr>
                  <a:t>=</a:t>
                </a:r>
              </a:p>
            </p:txBody>
          </p:sp>
          <p:pic>
            <p:nvPicPr>
              <p:cNvPr id="49" name="Graphic 48">
                <a:extLst>
                  <a:ext uri="{FF2B5EF4-FFF2-40B4-BE49-F238E27FC236}">
                    <a16:creationId xmlns:a16="http://schemas.microsoft.com/office/drawing/2014/main" id="{DD740574-4BAF-524E-850C-3F5788E05EA6}"/>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18872861" y="4271493"/>
                <a:ext cx="1463457" cy="1463457"/>
              </a:xfrm>
              <a:prstGeom prst="rect">
                <a:avLst/>
              </a:prstGeom>
            </p:spPr>
          </p:pic>
        </p:grpSp>
      </p:grpSp>
      <p:grpSp>
        <p:nvGrpSpPr>
          <p:cNvPr id="6" name="Group 5"/>
          <p:cNvGrpSpPr/>
          <p:nvPr/>
        </p:nvGrpSpPr>
        <p:grpSpPr>
          <a:xfrm>
            <a:off x="982957" y="8278374"/>
            <a:ext cx="4138048" cy="4169443"/>
            <a:chOff x="982957" y="8278374"/>
            <a:chExt cx="4138048" cy="4169443"/>
          </a:xfrm>
        </p:grpSpPr>
        <p:sp>
          <p:nvSpPr>
            <p:cNvPr id="21" name="Oval 20">
              <a:extLst>
                <a:ext uri="{FF2B5EF4-FFF2-40B4-BE49-F238E27FC236}">
                  <a16:creationId xmlns:a16="http://schemas.microsoft.com/office/drawing/2014/main" id="{123C352B-ACEE-814A-9CD9-380AC0BDA000}"/>
                </a:ext>
              </a:extLst>
            </p:cNvPr>
            <p:cNvSpPr/>
            <p:nvPr/>
          </p:nvSpPr>
          <p:spPr>
            <a:xfrm>
              <a:off x="982957" y="830976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2" name="TextBox 21">
              <a:extLst>
                <a:ext uri="{FF2B5EF4-FFF2-40B4-BE49-F238E27FC236}">
                  <a16:creationId xmlns:a16="http://schemas.microsoft.com/office/drawing/2014/main" id="{1408E97F-07A6-8543-8892-01F693D73512}"/>
                </a:ext>
              </a:extLst>
            </p:cNvPr>
            <p:cNvSpPr txBox="1"/>
            <p:nvPr/>
          </p:nvSpPr>
          <p:spPr>
            <a:xfrm>
              <a:off x="982957" y="10378793"/>
              <a:ext cx="4134928" cy="1250356"/>
            </a:xfrm>
            <a:prstGeom prst="rect">
              <a:avLst/>
            </a:prstGeom>
            <a:noFill/>
          </p:spPr>
          <p:txBody>
            <a:bodyPr wrap="square" rtlCol="0">
              <a:noAutofit/>
            </a:bodyPr>
            <a:lstStyle/>
            <a:p>
              <a:pPr marL="0" marR="0" lvl="0" indent="0" algn="ctr" rtl="0">
                <a:lnSpc>
                  <a:spcPct val="100000"/>
                </a:lnSpc>
                <a:spcBef>
                  <a:spcPts val="0"/>
                </a:spcBef>
                <a:spcAft>
                  <a:spcPts val="0"/>
                </a:spcAft>
                <a:buNone/>
              </a:pPr>
              <a:r>
                <a:rPr lang="fr-FR" sz="2800" b="0" i="0" u="none" strike="noStrike" cap="none" dirty="0">
                  <a:solidFill>
                    <a:srgbClr val="FFFFFF"/>
                  </a:solidFill>
                  <a:latin typeface="Gill Sans MT" panose="020B0502020104020203" pitchFamily="34" charset="0"/>
                  <a:ea typeface="Gill Sans"/>
                  <a:cs typeface="Gill Sans"/>
                  <a:sym typeface="Gill Sans"/>
                </a:rPr>
                <a:t>Créer des espaces sûrs pour la réflexion critique des membres de la communauté.</a:t>
              </a:r>
              <a:endParaRPr lang="fr-FR" sz="1600" dirty="0">
                <a:latin typeface="Gill Sans MT" panose="020B0502020104020203" pitchFamily="34" charset="0"/>
              </a:endParaRPr>
            </a:p>
          </p:txBody>
        </p:sp>
        <p:grpSp>
          <p:nvGrpSpPr>
            <p:cNvPr id="50" name="Group 49">
              <a:extLst>
                <a:ext uri="{FF2B5EF4-FFF2-40B4-BE49-F238E27FC236}">
                  <a16:creationId xmlns:a16="http://schemas.microsoft.com/office/drawing/2014/main" id="{E8BCE51B-B6DE-754C-A090-A693940FD1F5}"/>
                </a:ext>
              </a:extLst>
            </p:cNvPr>
            <p:cNvGrpSpPr/>
            <p:nvPr/>
          </p:nvGrpSpPr>
          <p:grpSpPr>
            <a:xfrm>
              <a:off x="2142183" y="8278374"/>
              <a:ext cx="1788769" cy="1817149"/>
              <a:chOff x="2142183" y="8278374"/>
              <a:chExt cx="1788769" cy="1817149"/>
            </a:xfrm>
          </p:grpSpPr>
          <p:pic>
            <p:nvPicPr>
              <p:cNvPr id="51" name="Graphic 50">
                <a:extLst>
                  <a:ext uri="{FF2B5EF4-FFF2-40B4-BE49-F238E27FC236}">
                    <a16:creationId xmlns:a16="http://schemas.microsoft.com/office/drawing/2014/main" id="{1A9B6773-1A8A-3C4A-848F-505A2E767FCD}"/>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2142183" y="9534663"/>
                <a:ext cx="560860" cy="560860"/>
              </a:xfrm>
              <a:prstGeom prst="rect">
                <a:avLst/>
              </a:prstGeom>
            </p:spPr>
          </p:pic>
          <p:pic>
            <p:nvPicPr>
              <p:cNvPr id="52" name="Graphic 51">
                <a:extLst>
                  <a:ext uri="{FF2B5EF4-FFF2-40B4-BE49-F238E27FC236}">
                    <a16:creationId xmlns:a16="http://schemas.microsoft.com/office/drawing/2014/main" id="{E65B9A5C-6410-1244-B256-086EAC47252F}"/>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3370092" y="9534663"/>
                <a:ext cx="560860" cy="560860"/>
              </a:xfrm>
              <a:prstGeom prst="rect">
                <a:avLst/>
              </a:prstGeom>
            </p:spPr>
          </p:pic>
          <p:pic>
            <p:nvPicPr>
              <p:cNvPr id="53" name="Graphic 52">
                <a:extLst>
                  <a:ext uri="{FF2B5EF4-FFF2-40B4-BE49-F238E27FC236}">
                    <a16:creationId xmlns:a16="http://schemas.microsoft.com/office/drawing/2014/main" id="{0475FD9A-5378-4745-9D30-ADD4D87FA10E}"/>
                  </a:ext>
                </a:extLst>
              </p:cNvPr>
              <p:cNvPicPr>
                <a:picLocks/>
              </p:cNvPicPr>
              <p:nvPr/>
            </p:nvPicPr>
            <p:blipFill>
              <a:blip r:embed="rId17">
                <a:extLst>
                  <a:ext uri="{96DAC541-7B7A-43D3-8B79-37D633B846F1}">
                    <asvg:svgBlip xmlns:asvg="http://schemas.microsoft.com/office/drawing/2016/SVG/main" r:embed="rId18"/>
                  </a:ext>
                </a:extLst>
              </a:blip>
              <a:stretch>
                <a:fillRect/>
              </a:stretch>
            </p:blipFill>
            <p:spPr>
              <a:xfrm>
                <a:off x="2450319" y="8278374"/>
                <a:ext cx="1200203" cy="1200203"/>
              </a:xfrm>
              <a:prstGeom prst="rect">
                <a:avLst/>
              </a:prstGeom>
            </p:spPr>
          </p:pic>
          <p:cxnSp>
            <p:nvCxnSpPr>
              <p:cNvPr id="54" name="Straight Connector 53">
                <a:extLst>
                  <a:ext uri="{FF2B5EF4-FFF2-40B4-BE49-F238E27FC236}">
                    <a16:creationId xmlns:a16="http://schemas.microsoft.com/office/drawing/2014/main" id="{80E1B7CA-C6C1-7243-B819-4DBBE6CE4D03}"/>
                  </a:ext>
                </a:extLst>
              </p:cNvPr>
              <p:cNvCxnSpPr>
                <a:cxnSpLocks/>
              </p:cNvCxnSpPr>
              <p:nvPr/>
            </p:nvCxnSpPr>
            <p:spPr>
              <a:xfrm flipH="1">
                <a:off x="2488235" y="9116274"/>
                <a:ext cx="534633" cy="337580"/>
              </a:xfrm>
              <a:prstGeom prst="line">
                <a:avLst/>
              </a:prstGeom>
              <a:noFill/>
              <a:ln w="57150" cap="rnd">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55" name="Straight Connector 54">
                <a:extLst>
                  <a:ext uri="{FF2B5EF4-FFF2-40B4-BE49-F238E27FC236}">
                    <a16:creationId xmlns:a16="http://schemas.microsoft.com/office/drawing/2014/main" id="{F324FC6B-1513-7F42-9660-5B2BC4EF93D9}"/>
                  </a:ext>
                </a:extLst>
              </p:cNvPr>
              <p:cNvCxnSpPr>
                <a:cxnSpLocks/>
              </p:cNvCxnSpPr>
              <p:nvPr/>
            </p:nvCxnSpPr>
            <p:spPr>
              <a:xfrm>
                <a:off x="3022868" y="9106243"/>
                <a:ext cx="527101" cy="357641"/>
              </a:xfrm>
              <a:prstGeom prst="line">
                <a:avLst/>
              </a:prstGeom>
              <a:noFill/>
              <a:ln w="57150" cap="rnd">
                <a:solidFill>
                  <a:srgbClr val="FFFFFF"/>
                </a:solidFill>
                <a:prstDash val="solid"/>
                <a:miter lim="400000"/>
              </a:ln>
              <a:effectLst/>
              <a:sp3d/>
            </p:spPr>
            <p:style>
              <a:lnRef idx="0">
                <a:scrgbClr r="0" g="0" b="0"/>
              </a:lnRef>
              <a:fillRef idx="0">
                <a:scrgbClr r="0" g="0" b="0"/>
              </a:fillRef>
              <a:effectRef idx="0">
                <a:scrgbClr r="0" g="0" b="0"/>
              </a:effectRef>
              <a:fontRef idx="none"/>
            </p:style>
          </p:cxnSp>
        </p:grpSp>
      </p:grpSp>
      <p:grpSp>
        <p:nvGrpSpPr>
          <p:cNvPr id="8" name="Group 7"/>
          <p:cNvGrpSpPr/>
          <p:nvPr/>
        </p:nvGrpSpPr>
        <p:grpSpPr>
          <a:xfrm>
            <a:off x="10150861" y="8309769"/>
            <a:ext cx="4138048" cy="4138048"/>
            <a:chOff x="10150861" y="8309769"/>
            <a:chExt cx="4138048" cy="4138048"/>
          </a:xfrm>
        </p:grpSpPr>
        <p:sp>
          <p:nvSpPr>
            <p:cNvPr id="25" name="Oval 24">
              <a:extLst>
                <a:ext uri="{FF2B5EF4-FFF2-40B4-BE49-F238E27FC236}">
                  <a16:creationId xmlns:a16="http://schemas.microsoft.com/office/drawing/2014/main" id="{965A92D9-8B17-0242-BF94-C1F240C159EF}"/>
                </a:ext>
              </a:extLst>
            </p:cNvPr>
            <p:cNvSpPr/>
            <p:nvPr/>
          </p:nvSpPr>
          <p:spPr>
            <a:xfrm>
              <a:off x="10150861" y="830976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6" name="TextBox 25">
              <a:extLst>
                <a:ext uri="{FF2B5EF4-FFF2-40B4-BE49-F238E27FC236}">
                  <a16:creationId xmlns:a16="http://schemas.microsoft.com/office/drawing/2014/main" id="{D009DEDE-9EB4-CA4D-88C4-2E653554200B}"/>
                </a:ext>
              </a:extLst>
            </p:cNvPr>
            <p:cNvSpPr txBox="1"/>
            <p:nvPr/>
          </p:nvSpPr>
          <p:spPr>
            <a:xfrm>
              <a:off x="10718029" y="10807420"/>
              <a:ext cx="2947942" cy="954107"/>
            </a:xfrm>
            <a:prstGeom prst="rect">
              <a:avLst/>
            </a:prstGeom>
            <a:noFill/>
          </p:spPr>
          <p:txBody>
            <a:bodyPr wrap="square" rtlCol="0">
              <a:noAutofit/>
            </a:bodyPr>
            <a:lstStyle/>
            <a:p>
              <a:pPr marL="0" marR="0" lvl="0" indent="0" algn="ctr" rtl="0">
                <a:lnSpc>
                  <a:spcPct val="100000"/>
                </a:lnSpc>
                <a:spcBef>
                  <a:spcPts val="0"/>
                </a:spcBef>
                <a:spcAft>
                  <a:spcPts val="0"/>
                </a:spcAft>
                <a:buNone/>
              </a:pPr>
              <a:r>
                <a:rPr lang="fr-FR" sz="2800" b="0" i="0" u="none" strike="noStrike" cap="none" dirty="0">
                  <a:solidFill>
                    <a:srgbClr val="FFFFFF"/>
                  </a:solidFill>
                  <a:latin typeface="Gill Sans MT" panose="020B0502020104020203" pitchFamily="34" charset="0"/>
                  <a:ea typeface="Gill Sans"/>
                  <a:cs typeface="Gill Sans"/>
                  <a:sym typeface="Gill Sans"/>
                </a:rPr>
                <a:t>Évalue</a:t>
              </a:r>
              <a:r>
                <a:rPr lang="fr-FR" sz="2800" dirty="0">
                  <a:solidFill>
                    <a:srgbClr val="FFFFFF"/>
                  </a:solidFill>
                  <a:latin typeface="Gill Sans MT" panose="020B0502020104020203" pitchFamily="34" charset="0"/>
                  <a:ea typeface="Gill Sans"/>
                  <a:cs typeface="Gill Sans"/>
                  <a:sym typeface="Gill Sans"/>
                </a:rPr>
                <a:t>r </a:t>
              </a:r>
              <a:r>
                <a:rPr lang="fr-FR" sz="2800" b="0" i="0" u="none" strike="noStrike" cap="none" dirty="0">
                  <a:solidFill>
                    <a:srgbClr val="FFFFFF"/>
                  </a:solidFill>
                  <a:latin typeface="Gill Sans MT" panose="020B0502020104020203" pitchFamily="34" charset="0"/>
                  <a:ea typeface="Gill Sans"/>
                  <a:cs typeface="Gill Sans"/>
                  <a:sym typeface="Gill Sans"/>
                </a:rPr>
                <a:t>avec précision les normes</a:t>
              </a:r>
              <a:endParaRPr lang="fr-FR" sz="1600" dirty="0">
                <a:latin typeface="Gill Sans MT" panose="020B0502020104020203" pitchFamily="34" charset="0"/>
              </a:endParaRPr>
            </a:p>
          </p:txBody>
        </p:sp>
        <p:pic>
          <p:nvPicPr>
            <p:cNvPr id="56" name="Graphic 55">
              <a:extLst>
                <a:ext uri="{FF2B5EF4-FFF2-40B4-BE49-F238E27FC236}">
                  <a16:creationId xmlns:a16="http://schemas.microsoft.com/office/drawing/2014/main" id="{B4951755-5440-9D4F-981D-FF990A383C28}"/>
                </a:ext>
              </a:extLst>
            </p:cNvPr>
            <p:cNvPicPr>
              <a:picLocks/>
            </p:cNvPicPr>
            <p:nvPr/>
          </p:nvPicPr>
          <p:blipFill>
            <a:blip r:embed="rId19">
              <a:extLst>
                <a:ext uri="{96DAC541-7B7A-43D3-8B79-37D633B846F1}">
                  <asvg:svgBlip xmlns:asvg="http://schemas.microsoft.com/office/drawing/2016/SVG/main" r:embed="rId20"/>
                </a:ext>
              </a:extLst>
            </a:blip>
            <a:stretch>
              <a:fillRect/>
            </a:stretch>
          </p:blipFill>
          <p:spPr>
            <a:xfrm>
              <a:off x="11501962" y="8866337"/>
              <a:ext cx="1568579" cy="1568579"/>
            </a:xfrm>
            <a:prstGeom prst="rect">
              <a:avLst/>
            </a:prstGeom>
          </p:spPr>
        </p:pic>
      </p:grpSp>
      <p:grpSp>
        <p:nvGrpSpPr>
          <p:cNvPr id="2" name="Group 1"/>
          <p:cNvGrpSpPr/>
          <p:nvPr/>
        </p:nvGrpSpPr>
        <p:grpSpPr>
          <a:xfrm>
            <a:off x="3152416" y="3701909"/>
            <a:ext cx="4138048" cy="4138048"/>
            <a:chOff x="3152416" y="3701909"/>
            <a:chExt cx="4138048" cy="4138048"/>
          </a:xfrm>
        </p:grpSpPr>
        <p:sp>
          <p:nvSpPr>
            <p:cNvPr id="27" name="Oval 26">
              <a:extLst>
                <a:ext uri="{FF2B5EF4-FFF2-40B4-BE49-F238E27FC236}">
                  <a16:creationId xmlns:a16="http://schemas.microsoft.com/office/drawing/2014/main" id="{1991F969-B41E-6941-B80F-10AD03798BFA}"/>
                </a:ext>
              </a:extLst>
            </p:cNvPr>
            <p:cNvSpPr/>
            <p:nvPr/>
          </p:nvSpPr>
          <p:spPr>
            <a:xfrm>
              <a:off x="3152416" y="370190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8" name="TextBox 27">
              <a:extLst>
                <a:ext uri="{FF2B5EF4-FFF2-40B4-BE49-F238E27FC236}">
                  <a16:creationId xmlns:a16="http://schemas.microsoft.com/office/drawing/2014/main" id="{AF6E3A42-1E2B-3649-ACDD-73653E1B0D67}"/>
                </a:ext>
              </a:extLst>
            </p:cNvPr>
            <p:cNvSpPr txBox="1"/>
            <p:nvPr/>
          </p:nvSpPr>
          <p:spPr>
            <a:xfrm>
              <a:off x="3786373" y="5987787"/>
              <a:ext cx="2947942" cy="954107"/>
            </a:xfrm>
            <a:prstGeom prst="rect">
              <a:avLst/>
            </a:prstGeom>
            <a:solidFill>
              <a:srgbClr val="B52AB3"/>
            </a:solidFill>
          </p:spPr>
          <p:txBody>
            <a:bodyPr wrap="square" rtlCol="0">
              <a:noAutofit/>
            </a:bodyPr>
            <a:lstStyle/>
            <a:p>
              <a:pPr algn="ctr"/>
              <a:r>
                <a:rPr lang="fr-FR" sz="2800" dirty="0">
                  <a:solidFill>
                    <a:srgbClr val="FFFFFF"/>
                  </a:solidFill>
                  <a:latin typeface="Gill Sans MT" panose="020B0502020104020203" pitchFamily="34" charset="77"/>
                  <a:cs typeface="Gill Sans" panose="020B0502020104020203" pitchFamily="34" charset="-79"/>
                </a:rPr>
                <a:t>Rechercher le changement au niveau de la communauté</a:t>
              </a:r>
              <a:endParaRPr lang="en-US" sz="2800" dirty="0">
                <a:solidFill>
                  <a:srgbClr val="FFFFFF"/>
                </a:solidFill>
                <a:latin typeface="Gill Sans MT" panose="020B0502020104020203" pitchFamily="34" charset="77"/>
                <a:cs typeface="Gill Sans" panose="020B0502020104020203" pitchFamily="34" charset="-79"/>
              </a:endParaRPr>
            </a:p>
          </p:txBody>
        </p:sp>
        <p:pic>
          <p:nvPicPr>
            <p:cNvPr id="57" name="Graphic 56">
              <a:extLst>
                <a:ext uri="{FF2B5EF4-FFF2-40B4-BE49-F238E27FC236}">
                  <a16:creationId xmlns:a16="http://schemas.microsoft.com/office/drawing/2014/main" id="{6A27A260-CE65-9249-A1B6-7CF9154B5BD1}"/>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4232867" y="4031528"/>
              <a:ext cx="2024100" cy="2024100"/>
            </a:xfrm>
            <a:prstGeom prst="rect">
              <a:avLst/>
            </a:prstGeom>
          </p:spPr>
        </p:pic>
      </p:grpSp>
      <p:grpSp>
        <p:nvGrpSpPr>
          <p:cNvPr id="9" name="Group 8"/>
          <p:cNvGrpSpPr/>
          <p:nvPr/>
        </p:nvGrpSpPr>
        <p:grpSpPr>
          <a:xfrm>
            <a:off x="14734813" y="8309769"/>
            <a:ext cx="4138048" cy="4138048"/>
            <a:chOff x="14734813" y="8309769"/>
            <a:chExt cx="4138048" cy="4138048"/>
          </a:xfrm>
        </p:grpSpPr>
        <p:sp>
          <p:nvSpPr>
            <p:cNvPr id="31" name="Oval 30">
              <a:extLst>
                <a:ext uri="{FF2B5EF4-FFF2-40B4-BE49-F238E27FC236}">
                  <a16:creationId xmlns:a16="http://schemas.microsoft.com/office/drawing/2014/main" id="{96E5568E-D502-CB49-9437-B41EBB315ADB}"/>
                </a:ext>
              </a:extLst>
            </p:cNvPr>
            <p:cNvSpPr/>
            <p:nvPr/>
          </p:nvSpPr>
          <p:spPr>
            <a:xfrm>
              <a:off x="14734813" y="830976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2" name="TextBox 31">
              <a:extLst>
                <a:ext uri="{FF2B5EF4-FFF2-40B4-BE49-F238E27FC236}">
                  <a16:creationId xmlns:a16="http://schemas.microsoft.com/office/drawing/2014/main" id="{0641F4BB-2798-9B47-BCFF-346FAA372F9D}"/>
                </a:ext>
              </a:extLst>
            </p:cNvPr>
            <p:cNvSpPr txBox="1"/>
            <p:nvPr/>
          </p:nvSpPr>
          <p:spPr>
            <a:xfrm>
              <a:off x="15176528" y="10807420"/>
              <a:ext cx="3426910" cy="1384995"/>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0"/>
                  <a:ea typeface="Gill Sans"/>
                  <a:cs typeface="Gill Sans"/>
                  <a:sym typeface="Gill Sans"/>
                </a:rPr>
                <a:t>U</a:t>
              </a:r>
              <a:r>
                <a:rPr lang="en-US" sz="2800" b="0" i="0" u="none" strike="noStrike" cap="none" dirty="0">
                  <a:solidFill>
                    <a:srgbClr val="FFFFFF"/>
                  </a:solidFill>
                  <a:latin typeface="Gill Sans MT" panose="020B0502020104020203" pitchFamily="34" charset="0"/>
                  <a:ea typeface="Gill Sans"/>
                  <a:cs typeface="Gill Sans"/>
                  <a:sym typeface="Gill Sans"/>
                </a:rPr>
                <a:t>tiliser la diffusion organisée. </a:t>
              </a:r>
              <a:endParaRPr lang="en-US" sz="1600" dirty="0">
                <a:latin typeface="Gill Sans MT" panose="020B0502020104020203" pitchFamily="34" charset="0"/>
              </a:endParaRPr>
            </a:p>
            <a:p>
              <a:pPr algn="ctr"/>
              <a:r>
                <a:rPr lang="en-US" sz="2800" dirty="0">
                  <a:solidFill>
                    <a:srgbClr val="FFFFFF"/>
                  </a:solidFill>
                  <a:latin typeface="Gill Sans MT" panose="020B0502020104020203" pitchFamily="34" charset="77"/>
                  <a:cs typeface="Gill Sans" panose="020B0502020104020203" pitchFamily="34" charset="-79"/>
                </a:rPr>
                <a:t>” </a:t>
              </a:r>
            </a:p>
          </p:txBody>
        </p:sp>
        <p:pic>
          <p:nvPicPr>
            <p:cNvPr id="58" name="Graphic 57">
              <a:extLst>
                <a:ext uri="{FF2B5EF4-FFF2-40B4-BE49-F238E27FC236}">
                  <a16:creationId xmlns:a16="http://schemas.microsoft.com/office/drawing/2014/main" id="{DE4CF923-B465-3B48-AEC1-4B9258426922}"/>
                </a:ext>
              </a:extLst>
            </p:cNvPr>
            <p:cNvPicPr>
              <a:picLocks/>
            </p:cNvPicPr>
            <p:nvPr/>
          </p:nvPicPr>
          <p:blipFill>
            <a:blip r:embed="rId23">
              <a:extLst>
                <a:ext uri="{96DAC541-7B7A-43D3-8B79-37D633B846F1}">
                  <asvg:svgBlip xmlns:asvg="http://schemas.microsoft.com/office/drawing/2016/SVG/main" r:embed="rId24"/>
                </a:ext>
              </a:extLst>
            </a:blip>
            <a:stretch>
              <a:fillRect/>
            </a:stretch>
          </p:blipFill>
          <p:spPr>
            <a:xfrm>
              <a:off x="15923349" y="8882202"/>
              <a:ext cx="1760976" cy="1760976"/>
            </a:xfrm>
            <a:prstGeom prst="rect">
              <a:avLst/>
            </a:prstGeom>
          </p:spPr>
        </p:pic>
      </p:grpSp>
    </p:spTree>
    <p:custDataLst>
      <p:tags r:id="rId1"/>
    </p:custDataLst>
    <p:extLst>
      <p:ext uri="{BB962C8B-B14F-4D97-AF65-F5344CB8AC3E}">
        <p14:creationId xmlns:p14="http://schemas.microsoft.com/office/powerpoint/2010/main" val="24241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a:xfrm>
            <a:off x="7349281" y="3095450"/>
            <a:ext cx="16642833" cy="2176836"/>
          </a:xfrm>
        </p:spPr>
        <p:txBody>
          <a:bodyPr/>
          <a:lstStyle/>
          <a:p>
            <a:pPr>
              <a:lnSpc>
                <a:spcPct val="90000"/>
              </a:lnSpc>
            </a:pPr>
            <a:r>
              <a:rPr lang="fr-FR" b="1" dirty="0"/>
              <a:t>Rechercher le changement au niveau communautaire</a:t>
            </a:r>
            <a:endParaRPr lang="en-US" b="1" dirty="0"/>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7349067" y="6256338"/>
            <a:ext cx="12738704" cy="5967412"/>
          </a:xfrm>
        </p:spPr>
        <p:txBody>
          <a:bodyPr/>
          <a:lstStyle/>
          <a:p>
            <a:pPr marL="571500" indent="-571500" algn="l">
              <a:spcBef>
                <a:spcPts val="1200"/>
              </a:spcBef>
              <a:buClr>
                <a:srgbClr val="2E2C22"/>
              </a:buClr>
              <a:buFont typeface="Arial" panose="020B0604020202020204" pitchFamily="34" charset="0"/>
              <a:buChar char="•"/>
            </a:pPr>
            <a:r>
              <a:rPr lang="fr-FR" dirty="0"/>
              <a:t>Cible les attentes sociales, et pas seulement les attitudes et comportements individuels.</a:t>
            </a:r>
          </a:p>
          <a:p>
            <a:pPr marL="571500" indent="-571500" algn="l">
              <a:spcBef>
                <a:spcPts val="1200"/>
              </a:spcBef>
              <a:buClr>
                <a:srgbClr val="2E2C22"/>
              </a:buClr>
              <a:buFont typeface="Arial" panose="020B0604020202020204" pitchFamily="34" charset="0"/>
              <a:buChar char="•"/>
            </a:pPr>
            <a:r>
              <a:rPr lang="fr-FR" dirty="0"/>
              <a:t>Définit clairement les résultats du changement social au niveau de la communauté</a:t>
            </a:r>
            <a:endParaRPr lang="en-US" dirty="0"/>
          </a:p>
        </p:txBody>
      </p:sp>
      <p:pic>
        <p:nvPicPr>
          <p:cNvPr id="7" name="Picture Placeholder 6" descr="A group of people sitting outside&#10;&#10;Description automatically generated with low confidence">
            <a:extLst>
              <a:ext uri="{FF2B5EF4-FFF2-40B4-BE49-F238E27FC236}">
                <a16:creationId xmlns:a16="http://schemas.microsoft.com/office/drawing/2014/main" id="{D733BF98-E220-7746-8E80-9D9E1C26FFAE}"/>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9090" r="9090"/>
          <a:stretch/>
        </p:blipFill>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1492250"/>
            <a:ext cx="14901333" cy="1076779"/>
          </a:xfrm>
        </p:spPr>
        <p:txBody>
          <a:bodyPr/>
          <a:lstStyle/>
          <a:p>
            <a:pPr algn="l"/>
            <a:r>
              <a:rPr lang="fr-FR" spc="100" dirty="0"/>
              <a:t>CARACTÉRISTIQUES DES INTERVENTIONS DE CHANGEMENT DE NORMES COMMUNAUTAIRES </a:t>
            </a:r>
            <a:endParaRPr lang="en-US" spc="100" dirty="0"/>
          </a:p>
        </p:txBody>
      </p:sp>
      <p:sp>
        <p:nvSpPr>
          <p:cNvPr id="15" name="TextBox 14">
            <a:extLst>
              <a:ext uri="{FF2B5EF4-FFF2-40B4-BE49-F238E27FC236}">
                <a16:creationId xmlns:a16="http://schemas.microsoft.com/office/drawing/2014/main" id="{C43A4D45-3170-4742-B543-B637B257242B}"/>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2E2C22"/>
                </a:solidFill>
                <a:latin typeface="Gill Sans MT" panose="020B0502020104020203" pitchFamily="34" charset="77"/>
              </a:rPr>
              <a:t>Photo credit: Institute for Reproductive Health</a:t>
            </a:r>
          </a:p>
        </p:txBody>
      </p:sp>
    </p:spTree>
    <p:custDataLst>
      <p:tags r:id="rId1"/>
    </p:custDataLst>
    <p:extLst>
      <p:ext uri="{BB962C8B-B14F-4D97-AF65-F5344CB8AC3E}">
        <p14:creationId xmlns:p14="http://schemas.microsoft.com/office/powerpoint/2010/main" val="39829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a:xfrm>
            <a:off x="9598996" y="3095450"/>
            <a:ext cx="15295613" cy="2176836"/>
          </a:xfrm>
        </p:spPr>
        <p:txBody>
          <a:bodyPr/>
          <a:lstStyle/>
          <a:p>
            <a:pPr>
              <a:lnSpc>
                <a:spcPct val="90000"/>
              </a:lnSpc>
            </a:pPr>
            <a:r>
              <a:rPr lang="fr-FR" b="1" dirty="0"/>
              <a:t>Engager les gens à plusieurs niveaux</a:t>
            </a:r>
            <a:endParaRPr lang="en-US" b="1" dirty="0"/>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9598782" y="6256338"/>
            <a:ext cx="11882361" cy="5967412"/>
          </a:xfrm>
        </p:spPr>
        <p:txBody>
          <a:bodyPr/>
          <a:lstStyle/>
          <a:p>
            <a:pPr marL="685800" indent="-571500" algn="l">
              <a:lnSpc>
                <a:spcPct val="100000"/>
              </a:lnSpc>
              <a:buClr>
                <a:srgbClr val="525357"/>
              </a:buClr>
              <a:buFont typeface="Arial" panose="020B0604020202020204" pitchFamily="34" charset="0"/>
              <a:buChar char="•"/>
            </a:pPr>
            <a:r>
              <a:rPr lang="fr-FR" dirty="0"/>
              <a:t>Utilise des stratégies multiples pour impliquer les gens à différents niveaux : individuel, familial, communautaire et politique/légal. (Modèle écologique)</a:t>
            </a:r>
            <a:endParaRPr lang="en-US" dirty="0"/>
          </a:p>
        </p:txBody>
      </p:sp>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9598782" y="655109"/>
            <a:ext cx="14088532" cy="45719"/>
          </a:xfrm>
        </p:spPr>
        <p:txBody>
          <a:bodyPr/>
          <a:lstStyle/>
          <a:p>
            <a:pPr algn="l"/>
            <a:r>
              <a:rPr lang="fr-FR" spc="100" dirty="0"/>
              <a:t>CARACTÉRISTIQUES DES INTERVENTIONS DE CHANGEMENT DE NORMES COMMUNAUTAIRES </a:t>
            </a:r>
            <a:endParaRPr lang="en-US" spc="100" dirty="0"/>
          </a:p>
        </p:txBody>
      </p:sp>
      <p:pic>
        <p:nvPicPr>
          <p:cNvPr id="16" name="Picture 15">
            <a:extLst>
              <a:ext uri="{FF2B5EF4-FFF2-40B4-BE49-F238E27FC236}">
                <a16:creationId xmlns:a16="http://schemas.microsoft.com/office/drawing/2014/main" id="{87AD8847-3631-3649-A21A-B37ED2457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356" y="2745649"/>
            <a:ext cx="8374241" cy="8224701"/>
          </a:xfrm>
          <a:prstGeom prst="rect">
            <a:avLst/>
          </a:prstGeom>
        </p:spPr>
      </p:pic>
    </p:spTree>
    <p:custDataLst>
      <p:tags r:id="rId1"/>
    </p:custDataLst>
    <p:extLst>
      <p:ext uri="{BB962C8B-B14F-4D97-AF65-F5344CB8AC3E}">
        <p14:creationId xmlns:p14="http://schemas.microsoft.com/office/powerpoint/2010/main" val="72899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a:xfrm>
            <a:off x="10668000" y="3095450"/>
            <a:ext cx="12641943" cy="2176836"/>
          </a:xfrm>
        </p:spPr>
        <p:txBody>
          <a:bodyPr/>
          <a:lstStyle/>
          <a:p>
            <a:pPr>
              <a:lnSpc>
                <a:spcPct val="90000"/>
              </a:lnSpc>
            </a:pPr>
            <a:r>
              <a:rPr lang="fr-FR" sz="8000" b="1" dirty="0"/>
              <a:t>Corriger les perceptions erronées concernant les comportements néfastes</a:t>
            </a:r>
            <a:endParaRPr lang="en-US" sz="8000" b="1" dirty="0"/>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11863010" y="6858000"/>
            <a:ext cx="11446718" cy="5967412"/>
          </a:xfrm>
        </p:spPr>
        <p:txBody>
          <a:bodyPr>
            <a:normAutofit/>
          </a:bodyPr>
          <a:lstStyle/>
          <a:p>
            <a:pPr marL="685800" indent="-571500" algn="l">
              <a:spcBef>
                <a:spcPts val="1200"/>
              </a:spcBef>
              <a:buClr>
                <a:srgbClr val="525357"/>
              </a:buClr>
              <a:buFont typeface="Arial" panose="020B0604020202020204" pitchFamily="34" charset="0"/>
              <a:buChar char="•"/>
            </a:pPr>
            <a:r>
              <a:rPr lang="fr-FR" dirty="0"/>
              <a:t>Il arrive que des personnes adoptent un comportement préjudiciable parce qu'elles pensent à tort que ces comportements sont courants - que « tout le monde le fait" - alors qu'en réalité ce n'est pas le cas. </a:t>
            </a:r>
          </a:p>
          <a:p>
            <a:pPr marL="685800" indent="-571500" algn="l">
              <a:spcBef>
                <a:spcPts val="1200"/>
              </a:spcBef>
              <a:buClr>
                <a:srgbClr val="525357"/>
              </a:buClr>
              <a:buFont typeface="Arial" panose="020B0604020202020204" pitchFamily="34" charset="0"/>
              <a:buChar char="•"/>
            </a:pPr>
            <a:r>
              <a:rPr lang="fr-FR" dirty="0"/>
              <a:t>Dans de tels cas, il peut être efficace de corriger les perceptions erronées en révélant la norme réelle, plus saine.</a:t>
            </a:r>
            <a:endParaRPr lang="en-US" dirty="0"/>
          </a:p>
        </p:txBody>
      </p:sp>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11863010" y="1509736"/>
            <a:ext cx="11446718" cy="676426"/>
          </a:xfrm>
        </p:spPr>
        <p:txBody>
          <a:bodyPr/>
          <a:lstStyle/>
          <a:p>
            <a:pPr algn="l"/>
            <a:r>
              <a:rPr lang="fr-FR" spc="100" dirty="0"/>
              <a:t>CARACTÉRISTIQUES DES INTERVENTIONS DE CHANGEMENT DE NORMES COMMUNAUTAIRES </a:t>
            </a:r>
            <a:endParaRPr lang="en-US" spc="100" dirty="0"/>
          </a:p>
        </p:txBody>
      </p:sp>
      <p:grpSp>
        <p:nvGrpSpPr>
          <p:cNvPr id="3" name="Group 2">
            <a:extLst>
              <a:ext uri="{FF2B5EF4-FFF2-40B4-BE49-F238E27FC236}">
                <a16:creationId xmlns:a16="http://schemas.microsoft.com/office/drawing/2014/main" id="{FCF212A6-9DD7-49A5-91A9-027480837965}"/>
              </a:ext>
            </a:extLst>
          </p:cNvPr>
          <p:cNvGrpSpPr/>
          <p:nvPr/>
        </p:nvGrpSpPr>
        <p:grpSpPr>
          <a:xfrm>
            <a:off x="624114" y="3271564"/>
            <a:ext cx="9695543" cy="5381743"/>
            <a:chOff x="5196788" y="3487795"/>
            <a:chExt cx="9572031" cy="4915800"/>
          </a:xfrm>
        </p:grpSpPr>
        <p:pic>
          <p:nvPicPr>
            <p:cNvPr id="11" name="Picture 10">
              <a:extLst>
                <a:ext uri="{FF2B5EF4-FFF2-40B4-BE49-F238E27FC236}">
                  <a16:creationId xmlns:a16="http://schemas.microsoft.com/office/drawing/2014/main" id="{9687DA4E-EC65-46DC-8D93-117F32F4B1FD}"/>
                </a:ext>
              </a:extLst>
            </p:cNvPr>
            <p:cNvPicPr>
              <a:picLocks noChangeAspect="1"/>
            </p:cNvPicPr>
            <p:nvPr/>
          </p:nvPicPr>
          <p:blipFill rotWithShape="1">
            <a:blip r:embed="rId4">
              <a:extLst>
                <a:ext uri="{28A0092B-C50C-407E-A947-70E740481C1C}">
                  <a14:useLocalDpi xmlns:a14="http://schemas.microsoft.com/office/drawing/2010/main" val="0"/>
                </a:ext>
              </a:extLst>
            </a:blip>
            <a:srcRect l="44320" t="21488" b="22185"/>
            <a:stretch/>
          </p:blipFill>
          <p:spPr>
            <a:xfrm>
              <a:off x="7488980" y="3487795"/>
              <a:ext cx="7279839" cy="4915799"/>
            </a:xfrm>
            <a:prstGeom prst="rect">
              <a:avLst/>
            </a:prstGeom>
          </p:spPr>
        </p:pic>
        <p:pic>
          <p:nvPicPr>
            <p:cNvPr id="12" name="Picture 11">
              <a:extLst>
                <a:ext uri="{FF2B5EF4-FFF2-40B4-BE49-F238E27FC236}">
                  <a16:creationId xmlns:a16="http://schemas.microsoft.com/office/drawing/2014/main" id="{0CC56221-7B98-408E-864E-995065D47BA7}"/>
                </a:ext>
              </a:extLst>
            </p:cNvPr>
            <p:cNvPicPr>
              <a:picLocks noChangeAspect="1"/>
            </p:cNvPicPr>
            <p:nvPr/>
          </p:nvPicPr>
          <p:blipFill rotWithShape="1">
            <a:blip r:embed="rId4">
              <a:extLst>
                <a:ext uri="{28A0092B-C50C-407E-A947-70E740481C1C}">
                  <a14:useLocalDpi xmlns:a14="http://schemas.microsoft.com/office/drawing/2010/main" val="0"/>
                </a:ext>
              </a:extLst>
            </a:blip>
            <a:srcRect l="10517" t="5769" r="61754" b="5140"/>
            <a:stretch/>
          </p:blipFill>
          <p:spPr>
            <a:xfrm>
              <a:off x="5196788" y="3487795"/>
              <a:ext cx="2292191" cy="4915800"/>
            </a:xfrm>
            <a:prstGeom prst="rect">
              <a:avLst/>
            </a:prstGeom>
          </p:spPr>
        </p:pic>
      </p:grpSp>
    </p:spTree>
    <p:custDataLst>
      <p:tags r:id="rId1"/>
    </p:custDataLst>
    <p:extLst>
      <p:ext uri="{BB962C8B-B14F-4D97-AF65-F5344CB8AC3E}">
        <p14:creationId xmlns:p14="http://schemas.microsoft.com/office/powerpoint/2010/main" val="208706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a:xfrm>
            <a:off x="7349281" y="2227262"/>
            <a:ext cx="15295613" cy="3045024"/>
          </a:xfrm>
        </p:spPr>
        <p:txBody>
          <a:bodyPr/>
          <a:lstStyle/>
          <a:p>
            <a:pPr>
              <a:lnSpc>
                <a:spcPct val="90000"/>
              </a:lnSpc>
            </a:pPr>
            <a:r>
              <a:rPr lang="fr-FR" sz="8000" b="1" dirty="0"/>
              <a:t>Confronter les déséquilibres de pouvoir, en particulier ceux liés au genre et aux autres sources de marginalisation.</a:t>
            </a:r>
            <a:endParaRPr lang="en-US" sz="8000" b="1" dirty="0"/>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7349067" y="8273824"/>
            <a:ext cx="15295034" cy="5967412"/>
          </a:xfrm>
        </p:spPr>
        <p:txBody>
          <a:bodyPr>
            <a:normAutofit/>
          </a:bodyPr>
          <a:lstStyle/>
          <a:p>
            <a:pPr marL="685800" indent="-571500" algn="l">
              <a:lnSpc>
                <a:spcPct val="100000"/>
              </a:lnSpc>
              <a:buClr>
                <a:srgbClr val="525357"/>
              </a:buClr>
              <a:buFont typeface="Arial" panose="020B0604020202020204" pitchFamily="34" charset="0"/>
              <a:buChar char="•"/>
            </a:pPr>
            <a:r>
              <a:rPr lang="fr-FR" dirty="0"/>
              <a:t>On a constaté que le fait de s'attaquer aux déséquilibres de pouvoir et aux inégalités, notamment en ce qui concerne le genre et les groupes marginalisés, est essentiel pour créer un changement social à long terme.</a:t>
            </a:r>
            <a:endParaRPr lang="en-US" dirty="0"/>
          </a:p>
        </p:txBody>
      </p:sp>
      <p:pic>
        <p:nvPicPr>
          <p:cNvPr id="7" name="Picture Placeholder 6">
            <a:extLst>
              <a:ext uri="{FF2B5EF4-FFF2-40B4-BE49-F238E27FC236}">
                <a16:creationId xmlns:a16="http://schemas.microsoft.com/office/drawing/2014/main" id="{181B83C2-AEB2-5146-9450-D529C7434910}"/>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3370" r="19952"/>
          <a:stretch/>
        </p:blipFill>
        <p:spPr>
          <a:xfrm>
            <a:off x="-2905970" y="2227262"/>
            <a:ext cx="9263064" cy="9261476"/>
          </a:xfrm>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93913"/>
            <a:ext cx="14248190" cy="2803200"/>
          </a:xfrm>
        </p:spPr>
        <p:txBody>
          <a:bodyPr/>
          <a:lstStyle/>
          <a:p>
            <a:pPr algn="l"/>
            <a:r>
              <a:rPr lang="fr-FR" spc="100" dirty="0"/>
              <a:t>CARACTÉRISTIQUES DES INTERVENTIONS DE CHANGEMENT DE NORMES COMMUNAUTAIRES </a:t>
            </a:r>
            <a:endParaRPr lang="en-US" spc="100" dirty="0"/>
          </a:p>
        </p:txBody>
      </p:sp>
      <p:sp>
        <p:nvSpPr>
          <p:cNvPr id="15" name="TextBox 14">
            <a:extLst>
              <a:ext uri="{FF2B5EF4-FFF2-40B4-BE49-F238E27FC236}">
                <a16:creationId xmlns:a16="http://schemas.microsoft.com/office/drawing/2014/main" id="{57ADD3F1-B840-A142-948A-64AB61BA59EF}"/>
              </a:ext>
            </a:extLst>
          </p:cNvPr>
          <p:cNvSpPr txBox="1"/>
          <p:nvPr/>
        </p:nvSpPr>
        <p:spPr>
          <a:xfrm>
            <a:off x="81373" y="13306623"/>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LaylaBird/Getty Images</a:t>
            </a:r>
          </a:p>
        </p:txBody>
      </p:sp>
    </p:spTree>
    <p:custDataLst>
      <p:tags r:id="rId1"/>
    </p:custDataLst>
    <p:extLst>
      <p:ext uri="{BB962C8B-B14F-4D97-AF65-F5344CB8AC3E}">
        <p14:creationId xmlns:p14="http://schemas.microsoft.com/office/powerpoint/2010/main" val="282989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fr-FR" sz="8000" b="1" dirty="0"/>
              <a:t>Créer des espaces sûrs pour la réflexion critique des membres de la communauté</a:t>
            </a:r>
            <a:endParaRPr lang="en-US" sz="8000" b="1" dirty="0"/>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7349067" y="7069138"/>
            <a:ext cx="15295034" cy="5967412"/>
          </a:xfrm>
        </p:spPr>
        <p:txBody>
          <a:bodyPr/>
          <a:lstStyle/>
          <a:p>
            <a:pPr marL="685800" indent="-571500" algn="l">
              <a:lnSpc>
                <a:spcPct val="100000"/>
              </a:lnSpc>
              <a:buClr>
                <a:srgbClr val="525357"/>
              </a:buClr>
              <a:buFont typeface="Arial" panose="020B0604020202020204" pitchFamily="34" charset="0"/>
              <a:buChar char="•"/>
            </a:pPr>
            <a:r>
              <a:rPr lang="fr-FR" dirty="0"/>
              <a:t>Encourage délibérément une réflexion critique soutenue qui va au-delà des formations, des campagnes ponctuelles ou des actions de sensibilisation ad hoc.</a:t>
            </a:r>
          </a:p>
          <a:p>
            <a:pPr marL="685800" indent="-571500" algn="l">
              <a:lnSpc>
                <a:spcPct val="100000"/>
              </a:lnSpc>
              <a:buClr>
                <a:srgbClr val="525357"/>
              </a:buClr>
              <a:buFont typeface="Arial" panose="020B0604020202020204" pitchFamily="34" charset="0"/>
              <a:buChar char="•"/>
            </a:pPr>
            <a:r>
              <a:rPr lang="fr-FR" dirty="0"/>
              <a:t>Souvent menées en petits groupes.</a:t>
            </a:r>
          </a:p>
        </p:txBody>
      </p:sp>
      <p:pic>
        <p:nvPicPr>
          <p:cNvPr id="22" name="Picture Placeholder 21">
            <a:extLst>
              <a:ext uri="{FF2B5EF4-FFF2-40B4-BE49-F238E27FC236}">
                <a16:creationId xmlns:a16="http://schemas.microsoft.com/office/drawing/2014/main" id="{C3492166-CBE8-B644-928F-554C0543D04B}"/>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661" r="16661"/>
          <a:stretch/>
        </p:blipFill>
        <p:spPr>
          <a:xfrm>
            <a:off x="-3058370" y="2227262"/>
            <a:ext cx="9263064" cy="9261476"/>
          </a:xfrm>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281" y="432730"/>
            <a:ext cx="10938719" cy="865868"/>
          </a:xfrm>
        </p:spPr>
        <p:txBody>
          <a:bodyPr/>
          <a:lstStyle/>
          <a:p>
            <a:pPr algn="l"/>
            <a:r>
              <a:rPr lang="fr-FR" spc="100" dirty="0"/>
              <a:t>CARACTÉRISTIQUES DES INTERVENTIONS DE CHANGEMENT DE NORMES COMMUNAUTAIRES </a:t>
            </a:r>
            <a:endParaRPr lang="en-US" spc="100" dirty="0"/>
          </a:p>
        </p:txBody>
      </p:sp>
      <p:sp>
        <p:nvSpPr>
          <p:cNvPr id="17" name="TextBox 16">
            <a:extLst>
              <a:ext uri="{FF2B5EF4-FFF2-40B4-BE49-F238E27FC236}">
                <a16:creationId xmlns:a16="http://schemas.microsoft.com/office/drawing/2014/main" id="{F94DB906-7D07-FF47-A280-1AC88DA487EB}"/>
              </a:ext>
            </a:extLst>
          </p:cNvPr>
          <p:cNvSpPr txBox="1"/>
          <p:nvPr/>
        </p:nvSpPr>
        <p:spPr>
          <a:xfrm>
            <a:off x="193431" y="13265150"/>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Adene Sanchez/ Getty Images</a:t>
            </a:r>
          </a:p>
        </p:txBody>
      </p:sp>
    </p:spTree>
    <p:custDataLst>
      <p:tags r:id="rId1"/>
    </p:custDataLst>
    <p:extLst>
      <p:ext uri="{BB962C8B-B14F-4D97-AF65-F5344CB8AC3E}">
        <p14:creationId xmlns:p14="http://schemas.microsoft.com/office/powerpoint/2010/main" val="384880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fr-FR" sz="8000" b="1" dirty="0"/>
              <a:t>Ancrer le problème dans les systèmes de valeurs propres à la communauté</a:t>
            </a:r>
            <a:endParaRPr lang="en-US" sz="8000" b="1" dirty="0"/>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7349067" y="7177041"/>
            <a:ext cx="15295034" cy="5967412"/>
          </a:xfrm>
        </p:spPr>
        <p:txBody>
          <a:bodyPr/>
          <a:lstStyle/>
          <a:p>
            <a:pPr marL="685800" indent="-571500" algn="l">
              <a:lnSpc>
                <a:spcPct val="100000"/>
              </a:lnSpc>
              <a:spcBef>
                <a:spcPts val="1200"/>
              </a:spcBef>
              <a:buClr>
                <a:srgbClr val="525357"/>
              </a:buClr>
              <a:buFont typeface="Arial" panose="020B0604020202020204" pitchFamily="34" charset="0"/>
              <a:buChar char="•"/>
            </a:pPr>
            <a:r>
              <a:rPr lang="fr-FR" dirty="0"/>
              <a:t>Identifie comment une norme sert ou contredit les valeurs propres d'une communauté.</a:t>
            </a:r>
          </a:p>
          <a:p>
            <a:pPr marL="685800" indent="-571500" algn="l">
              <a:lnSpc>
                <a:spcPct val="100000"/>
              </a:lnSpc>
              <a:spcBef>
                <a:spcPts val="1200"/>
              </a:spcBef>
              <a:buClr>
                <a:srgbClr val="525357"/>
              </a:buClr>
              <a:buFont typeface="Arial" panose="020B0604020202020204" pitchFamily="34" charset="0"/>
              <a:buChar char="•"/>
            </a:pPr>
            <a:r>
              <a:rPr lang="fr-FR" dirty="0"/>
              <a:t>Évite de qualifier de mauvaise</a:t>
            </a:r>
            <a:r>
              <a:rPr lang="fr-FR" dirty="0">
                <a:solidFill>
                  <a:srgbClr val="0070C0"/>
                </a:solidFill>
              </a:rPr>
              <a:t>,</a:t>
            </a:r>
            <a:r>
              <a:rPr lang="fr-FR" dirty="0"/>
              <a:t> une pratique au sein d'une communauté donnée.</a:t>
            </a:r>
            <a:endParaRPr lang="en-US" dirty="0"/>
          </a:p>
        </p:txBody>
      </p:sp>
      <p:pic>
        <p:nvPicPr>
          <p:cNvPr id="7" name="Picture Placeholder 6">
            <a:extLst>
              <a:ext uri="{FF2B5EF4-FFF2-40B4-BE49-F238E27FC236}">
                <a16:creationId xmlns:a16="http://schemas.microsoft.com/office/drawing/2014/main" id="{96E9B536-12BC-EE44-8E81-9A5FD60BD6BB}"/>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661" r="16661"/>
          <a:stretch/>
        </p:blipFill>
        <p:spPr>
          <a:xfrm>
            <a:off x="-3058370" y="2227262"/>
            <a:ext cx="9263064" cy="9261476"/>
          </a:xfrm>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828039" y="897007"/>
            <a:ext cx="12941904" cy="587375"/>
          </a:xfrm>
        </p:spPr>
        <p:txBody>
          <a:bodyPr/>
          <a:lstStyle/>
          <a:p>
            <a:pPr algn="l"/>
            <a:r>
              <a:rPr lang="fr-FR" spc="100" dirty="0"/>
              <a:t>CARACTÉRISTIQUES DES INTERVENTIONS DE CHANGEMENT DE NORMES COMMUNAUTAIRES </a:t>
            </a:r>
            <a:endParaRPr lang="en-US" spc="100" dirty="0"/>
          </a:p>
        </p:txBody>
      </p:sp>
      <p:sp>
        <p:nvSpPr>
          <p:cNvPr id="12" name="TextBox 11">
            <a:extLst>
              <a:ext uri="{FF2B5EF4-FFF2-40B4-BE49-F238E27FC236}">
                <a16:creationId xmlns:a16="http://schemas.microsoft.com/office/drawing/2014/main" id="{3AFCA801-DAC9-8944-BDD9-1093AA607C3E}"/>
              </a:ext>
            </a:extLst>
          </p:cNvPr>
          <p:cNvSpPr txBox="1"/>
          <p:nvPr/>
        </p:nvSpPr>
        <p:spPr>
          <a:xfrm>
            <a:off x="193431" y="13296853"/>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Oliver Rossi/ Getty Images</a:t>
            </a:r>
          </a:p>
        </p:txBody>
      </p:sp>
    </p:spTree>
    <p:custDataLst>
      <p:tags r:id="rId1"/>
    </p:custDataLst>
    <p:extLst>
      <p:ext uri="{BB962C8B-B14F-4D97-AF65-F5344CB8AC3E}">
        <p14:creationId xmlns:p14="http://schemas.microsoft.com/office/powerpoint/2010/main" val="290825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en-US" b="1" dirty="0"/>
              <a:t>Évaluer avec précision les normes</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p:txBody>
          <a:bodyPr>
            <a:normAutofit/>
          </a:bodyPr>
          <a:lstStyle/>
          <a:p>
            <a:pPr marL="685800" indent="-571500" algn="l">
              <a:lnSpc>
                <a:spcPct val="100000"/>
              </a:lnSpc>
              <a:spcBef>
                <a:spcPts val="1200"/>
              </a:spcBef>
              <a:buClr>
                <a:srgbClr val="525357"/>
              </a:buClr>
              <a:buFont typeface="Arial" panose="020B0604020202020204" pitchFamily="34" charset="0"/>
              <a:buChar char="•"/>
            </a:pPr>
            <a:r>
              <a:rPr lang="fr-FR" sz="4800" dirty="0"/>
              <a:t>Identifier les normes qui façonnent un comportement donné et les groupes qui défendent la norme. </a:t>
            </a:r>
          </a:p>
          <a:p>
            <a:pPr marL="685800" indent="-571500" algn="l">
              <a:lnSpc>
                <a:spcPct val="100000"/>
              </a:lnSpc>
              <a:spcBef>
                <a:spcPts val="1200"/>
              </a:spcBef>
              <a:buClr>
                <a:srgbClr val="525357"/>
              </a:buClr>
              <a:buFont typeface="Arial" panose="020B0604020202020204" pitchFamily="34" charset="0"/>
              <a:buChar char="•"/>
            </a:pPr>
            <a:r>
              <a:rPr lang="fr-FR" sz="4800" dirty="0"/>
              <a:t>Les normes sociales existent au sein de groupes de référence - le groupe de personnes qui est important pour un individu lorsqu'il prend une décision.</a:t>
            </a:r>
          </a:p>
          <a:p>
            <a:pPr marL="685800" indent="-571500" algn="l">
              <a:lnSpc>
                <a:spcPct val="100000"/>
              </a:lnSpc>
              <a:spcBef>
                <a:spcPts val="1200"/>
              </a:spcBef>
              <a:buClr>
                <a:srgbClr val="525357"/>
              </a:buClr>
              <a:buFont typeface="Arial" panose="020B0604020202020204" pitchFamily="34" charset="0"/>
              <a:buChar char="•"/>
            </a:pPr>
            <a:r>
              <a:rPr lang="fr-FR" sz="4800" dirty="0"/>
              <a:t> Il est essentiel d'impliquer le bon groupe de référence pour changer efficacement une norme sociale.</a:t>
            </a:r>
            <a:endParaRPr lang="en-US" sz="4800" dirty="0"/>
          </a:p>
        </p:txBody>
      </p:sp>
      <p:pic>
        <p:nvPicPr>
          <p:cNvPr id="7" name="Picture Placeholder 6">
            <a:extLst>
              <a:ext uri="{FF2B5EF4-FFF2-40B4-BE49-F238E27FC236}">
                <a16:creationId xmlns:a16="http://schemas.microsoft.com/office/drawing/2014/main" id="{BFCDA82E-A8CF-894E-8559-5AD46BE716C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661" r="16661"/>
          <a:stretch/>
        </p:blipFill>
        <p:spPr>
          <a:xfrm flipH="1">
            <a:off x="-3058370" y="2227262"/>
            <a:ext cx="9263064" cy="9261476"/>
          </a:xfrm>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1090537"/>
            <a:ext cx="14727162" cy="45719"/>
          </a:xfrm>
        </p:spPr>
        <p:txBody>
          <a:bodyPr/>
          <a:lstStyle/>
          <a:p>
            <a:pPr algn="l"/>
            <a:r>
              <a:rPr lang="fr-FR" spc="100" dirty="0"/>
              <a:t>CARACTÉRISTIQUES DES INTERVENTIONS DE CHANGEMENT DE NORMES COMMUNAUTAIRES </a:t>
            </a:r>
            <a:endParaRPr lang="en-US" spc="100" dirty="0"/>
          </a:p>
        </p:txBody>
      </p:sp>
      <p:sp>
        <p:nvSpPr>
          <p:cNvPr id="13" name="TextBox 12">
            <a:extLst>
              <a:ext uri="{FF2B5EF4-FFF2-40B4-BE49-F238E27FC236}">
                <a16:creationId xmlns:a16="http://schemas.microsoft.com/office/drawing/2014/main" id="{008C00F6-9D25-B041-88C9-932CCA951EC1}"/>
              </a:ext>
            </a:extLst>
          </p:cNvPr>
          <p:cNvSpPr txBox="1"/>
          <p:nvPr/>
        </p:nvSpPr>
        <p:spPr>
          <a:xfrm>
            <a:off x="193431" y="13271453"/>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Maskot/Getty Images</a:t>
            </a:r>
          </a:p>
        </p:txBody>
      </p:sp>
    </p:spTree>
    <p:custDataLst>
      <p:tags r:id="rId1"/>
    </p:custDataLst>
    <p:extLst>
      <p:ext uri="{BB962C8B-B14F-4D97-AF65-F5344CB8AC3E}">
        <p14:creationId xmlns:p14="http://schemas.microsoft.com/office/powerpoint/2010/main" val="235606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a:xfrm>
            <a:off x="7077219" y="3095449"/>
            <a:ext cx="16834193" cy="3033501"/>
          </a:xfrm>
        </p:spPr>
        <p:txBody>
          <a:bodyPr/>
          <a:lstStyle/>
          <a:p>
            <a:pPr>
              <a:lnSpc>
                <a:spcPct val="90000"/>
              </a:lnSpc>
            </a:pPr>
            <a:r>
              <a:rPr lang="fr-FR" b="1" dirty="0"/>
              <a:t>Utiliser la « Diffusion organisée »</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7077219" y="6704482"/>
            <a:ext cx="15295034" cy="5967412"/>
          </a:xfrm>
        </p:spPr>
        <p:txBody>
          <a:bodyPr>
            <a:normAutofit/>
          </a:bodyPr>
          <a:lstStyle/>
          <a:p>
            <a:pPr marL="685800" indent="-571500" algn="l">
              <a:lnSpc>
                <a:spcPct val="100000"/>
              </a:lnSpc>
              <a:spcBef>
                <a:spcPts val="1200"/>
              </a:spcBef>
              <a:buClr>
                <a:srgbClr val="525357"/>
              </a:buClr>
              <a:buFont typeface="Arial" panose="020B0604020202020204" pitchFamily="34" charset="0"/>
              <a:buChar char="•"/>
            </a:pPr>
            <a:r>
              <a:rPr lang="fr-FR" dirty="0"/>
              <a:t>Suscite une réflexion critique pour changer les normes au sein d'un groupe central qui en engage d'autres pour avoir un impact au niveau de la communauté. </a:t>
            </a:r>
          </a:p>
          <a:p>
            <a:pPr marL="685800" indent="-571500" algn="l">
              <a:lnSpc>
                <a:spcPct val="100000"/>
              </a:lnSpc>
              <a:spcBef>
                <a:spcPts val="1200"/>
              </a:spcBef>
              <a:buClr>
                <a:srgbClr val="525357"/>
              </a:buClr>
              <a:buFont typeface="Arial" panose="020B0604020202020204" pitchFamily="34" charset="0"/>
              <a:buChar char="•"/>
            </a:pPr>
            <a:r>
              <a:rPr lang="fr-FR" dirty="0"/>
              <a:t>La diffusion peut se faire de différentes manières et par différents canaux, mais elle cherche à faire évoluer les normes au-delà des personnes directement engagées dans les activités du (des) programme.</a:t>
            </a:r>
            <a:r>
              <a:rPr lang="en-US" dirty="0"/>
              <a:t>es.</a:t>
            </a:r>
          </a:p>
        </p:txBody>
      </p:sp>
      <p:pic>
        <p:nvPicPr>
          <p:cNvPr id="12" name="Picture Placeholder 11" descr="A picture containing tree, outdoor, person, people&#10;&#10;Description automatically generated">
            <a:extLst>
              <a:ext uri="{FF2B5EF4-FFF2-40B4-BE49-F238E27FC236}">
                <a16:creationId xmlns:a16="http://schemas.microsoft.com/office/drawing/2014/main" id="{590F2E6E-6A8E-914D-8930-FD1CCB4EAB6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6661" r="16661"/>
          <a:stretch/>
        </p:blipFill>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560468" y="1138844"/>
            <a:ext cx="15175964" cy="2176836"/>
          </a:xfrm>
        </p:spPr>
        <p:txBody>
          <a:bodyPr/>
          <a:lstStyle/>
          <a:p>
            <a:pPr algn="l"/>
            <a:r>
              <a:rPr lang="fr-FR" spc="100" dirty="0"/>
              <a:t>CARACTÉRISTIQUES DES INTERVENTIONS DE CHANGEMENT DE NORMES COMMUNAUTAIRES </a:t>
            </a:r>
            <a:endParaRPr lang="en-US" spc="100" dirty="0"/>
          </a:p>
        </p:txBody>
      </p:sp>
      <p:sp>
        <p:nvSpPr>
          <p:cNvPr id="9" name="TextBox 8">
            <a:extLst>
              <a:ext uri="{FF2B5EF4-FFF2-40B4-BE49-F238E27FC236}">
                <a16:creationId xmlns:a16="http://schemas.microsoft.com/office/drawing/2014/main" id="{6781523A-461D-C842-9575-DB3EE98C51C6}"/>
              </a:ext>
            </a:extLst>
          </p:cNvPr>
          <p:cNvSpPr txBox="1"/>
          <p:nvPr/>
        </p:nvSpPr>
        <p:spPr>
          <a:xfrm>
            <a:off x="193431" y="13246053"/>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Jonathan Torgovnik/Getty Images/Images of Empowerment</a:t>
            </a:r>
          </a:p>
        </p:txBody>
      </p:sp>
    </p:spTree>
    <p:custDataLst>
      <p:tags r:id="rId1"/>
    </p:custDataLst>
    <p:extLst>
      <p:ext uri="{BB962C8B-B14F-4D97-AF65-F5344CB8AC3E}">
        <p14:creationId xmlns:p14="http://schemas.microsoft.com/office/powerpoint/2010/main" val="247607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fr-FR" b="1" dirty="0"/>
              <a:t>Créer de nouvelles normes positives</a:t>
            </a:r>
            <a:endParaRPr lang="en-US" b="1" dirty="0"/>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p:txBody>
          <a:bodyPr>
            <a:normAutofit/>
          </a:bodyPr>
          <a:lstStyle/>
          <a:p>
            <a:pPr marL="685800" indent="-571500" algn="l">
              <a:lnSpc>
                <a:spcPct val="100000"/>
              </a:lnSpc>
              <a:spcBef>
                <a:spcPts val="1200"/>
              </a:spcBef>
              <a:buClr>
                <a:srgbClr val="525357"/>
              </a:buClr>
              <a:buFont typeface="Arial" panose="020B0604020202020204" pitchFamily="34" charset="0"/>
              <a:buChar char="•"/>
            </a:pPr>
            <a:r>
              <a:rPr lang="fr-FR" dirty="0"/>
              <a:t>Crée de nouvelles croyances partagées lorsque les normes néfastes bénéficient d'un fort soutien au sein des groupes.</a:t>
            </a:r>
          </a:p>
          <a:p>
            <a:pPr marL="685800" indent="-571500" algn="l">
              <a:lnSpc>
                <a:spcPct val="100000"/>
              </a:lnSpc>
              <a:spcBef>
                <a:spcPts val="1200"/>
              </a:spcBef>
              <a:buClr>
                <a:srgbClr val="525357"/>
              </a:buClr>
              <a:buFont typeface="Arial" panose="020B0604020202020204" pitchFamily="34" charset="0"/>
              <a:buChar char="•"/>
            </a:pPr>
            <a:r>
              <a:rPr lang="fr-FR" dirty="0"/>
              <a:t>S'il est courant de se concentrer sur les conséquences négatives d'un comportement, cela peut involontairement renforcer ce comportement en le faisant paraître répandu.</a:t>
            </a:r>
            <a:endParaRPr lang="en-US" dirty="0"/>
          </a:p>
        </p:txBody>
      </p:sp>
      <p:pic>
        <p:nvPicPr>
          <p:cNvPr id="7" name="Picture Placeholder 6">
            <a:extLst>
              <a:ext uri="{FF2B5EF4-FFF2-40B4-BE49-F238E27FC236}">
                <a16:creationId xmlns:a16="http://schemas.microsoft.com/office/drawing/2014/main" id="{29BCC19C-F40E-934E-ADAC-8B26D9C4B8A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2743" r="8495"/>
          <a:stretch/>
        </p:blipFill>
        <p:spPr>
          <a:xfrm>
            <a:off x="-3058370" y="2227262"/>
            <a:ext cx="9263064" cy="9261476"/>
          </a:xfrm>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280" y="904875"/>
            <a:ext cx="12742805" cy="1517049"/>
          </a:xfrm>
        </p:spPr>
        <p:txBody>
          <a:bodyPr/>
          <a:lstStyle/>
          <a:p>
            <a:pPr algn="l"/>
            <a:r>
              <a:rPr lang="fr-FR" spc="100" dirty="0"/>
              <a:t>CARACTÉRISTIQUES DES INTERVENTIONS DE CHANGEMENT DE NORMES COMMUNAUTAIRES </a:t>
            </a:r>
            <a:endParaRPr lang="en-US" spc="100" dirty="0"/>
          </a:p>
        </p:txBody>
      </p:sp>
      <p:sp>
        <p:nvSpPr>
          <p:cNvPr id="14" name="TextBox 13">
            <a:extLst>
              <a:ext uri="{FF2B5EF4-FFF2-40B4-BE49-F238E27FC236}">
                <a16:creationId xmlns:a16="http://schemas.microsoft.com/office/drawing/2014/main" id="{5309E9C9-8275-2345-B66D-4F3448FC3A5A}"/>
              </a:ext>
            </a:extLst>
          </p:cNvPr>
          <p:cNvSpPr txBox="1"/>
          <p:nvPr/>
        </p:nvSpPr>
        <p:spPr>
          <a:xfrm>
            <a:off x="193431" y="13271453"/>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PeopleImages/Getty Images</a:t>
            </a:r>
          </a:p>
        </p:txBody>
      </p:sp>
    </p:spTree>
    <p:custDataLst>
      <p:tags r:id="rId1"/>
    </p:custDataLst>
    <p:extLst>
      <p:ext uri="{BB962C8B-B14F-4D97-AF65-F5344CB8AC3E}">
        <p14:creationId xmlns:p14="http://schemas.microsoft.com/office/powerpoint/2010/main" val="273738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28"/>
        <p:cNvGrpSpPr/>
        <p:nvPr/>
      </p:nvGrpSpPr>
      <p:grpSpPr>
        <a:xfrm>
          <a:off x="0" y="0"/>
          <a:ext cx="0" cy="0"/>
          <a:chOff x="0" y="0"/>
          <a:chExt cx="0" cy="0"/>
        </a:xfrm>
      </p:grpSpPr>
      <p:sp>
        <p:nvSpPr>
          <p:cNvPr id="2" name="Title 1">
            <a:extLst>
              <a:ext uri="{FF2B5EF4-FFF2-40B4-BE49-F238E27FC236}">
                <a16:creationId xmlns:a16="http://schemas.microsoft.com/office/drawing/2014/main" id="{D0563245-7ACB-3144-9EA2-9D82239DFAD3}"/>
              </a:ext>
            </a:extLst>
          </p:cNvPr>
          <p:cNvSpPr>
            <a:spLocks noGrp="1"/>
          </p:cNvSpPr>
          <p:nvPr>
            <p:ph type="title"/>
          </p:nvPr>
        </p:nvSpPr>
        <p:spPr>
          <a:xfrm>
            <a:off x="4495799" y="5286981"/>
            <a:ext cx="15392399" cy="3803231"/>
          </a:xfrm>
        </p:spPr>
        <p:txBody>
          <a:bodyPr/>
          <a:lstStyle/>
          <a:p>
            <a:pPr>
              <a:lnSpc>
                <a:spcPct val="90000"/>
              </a:lnSpc>
            </a:pPr>
            <a:r>
              <a:rPr lang="en-US" dirty="0"/>
              <a:t>Bienvenue &amp; Introduction</a:t>
            </a:r>
            <a:br>
              <a:rPr lang="en-US" dirty="0"/>
            </a:br>
            <a:endParaRPr lang="en-US" dirty="0"/>
          </a:p>
        </p:txBody>
      </p:sp>
      <p:sp>
        <p:nvSpPr>
          <p:cNvPr id="5" name="Text Placeholder 4">
            <a:extLst>
              <a:ext uri="{FF2B5EF4-FFF2-40B4-BE49-F238E27FC236}">
                <a16:creationId xmlns:a16="http://schemas.microsoft.com/office/drawing/2014/main" id="{D9304A14-BA9C-3946-83A2-BEDD6110AC0A}"/>
              </a:ext>
            </a:extLst>
          </p:cNvPr>
          <p:cNvSpPr>
            <a:spLocks noGrp="1"/>
          </p:cNvSpPr>
          <p:nvPr>
            <p:ph type="body" idx="2"/>
          </p:nvPr>
        </p:nvSpPr>
        <p:spPr>
          <a:xfrm>
            <a:off x="6349862" y="3711387"/>
            <a:ext cx="12476020" cy="914401"/>
          </a:xfrm>
        </p:spPr>
        <p:txBody>
          <a:bodyPr/>
          <a:lstStyle/>
          <a:p>
            <a:r>
              <a:rPr lang="en-US" dirty="0"/>
              <a:t>FORMATION AUX NORMES SOCIALES  de PASSAGES</a:t>
            </a:r>
          </a:p>
          <a:p>
            <a:endParaRPr lang="en-US" dirty="0"/>
          </a:p>
        </p:txBody>
      </p:sp>
    </p:spTree>
    <p:extLst>
      <p:ext uri="{BB962C8B-B14F-4D97-AF65-F5344CB8AC3E}">
        <p14:creationId xmlns:p14="http://schemas.microsoft.com/office/powerpoint/2010/main" val="296355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24AE8D-8306-A040-8A36-4108B96F66BD}"/>
              </a:ext>
            </a:extLst>
          </p:cNvPr>
          <p:cNvSpPr>
            <a:spLocks noGrp="1"/>
          </p:cNvSpPr>
          <p:nvPr>
            <p:ph type="title"/>
          </p:nvPr>
        </p:nvSpPr>
        <p:spPr>
          <a:xfrm>
            <a:off x="7092778" y="482312"/>
            <a:ext cx="17744304" cy="4905234"/>
          </a:xfrm>
        </p:spPr>
        <p:txBody>
          <a:bodyPr/>
          <a:lstStyle/>
          <a:p>
            <a:pPr>
              <a:lnSpc>
                <a:spcPct val="90000"/>
              </a:lnSpc>
            </a:pPr>
            <a:r>
              <a:rPr lang="fr-FR" b="1" dirty="0">
                <a:sym typeface="Montserrat-SemiBold"/>
              </a:rPr>
              <a:t>Quelles sont les caractéristiques des interventions de changement de normes</a:t>
            </a:r>
            <a:endParaRPr lang="en-US" b="1" dirty="0"/>
          </a:p>
        </p:txBody>
      </p:sp>
      <p:sp>
        <p:nvSpPr>
          <p:cNvPr id="11" name="Text Placeholder 10">
            <a:extLst>
              <a:ext uri="{FF2B5EF4-FFF2-40B4-BE49-F238E27FC236}">
                <a16:creationId xmlns:a16="http://schemas.microsoft.com/office/drawing/2014/main" id="{255CAE57-58F3-E14A-9679-373DC31810E1}"/>
              </a:ext>
            </a:extLst>
          </p:cNvPr>
          <p:cNvSpPr>
            <a:spLocks noGrp="1"/>
          </p:cNvSpPr>
          <p:nvPr>
            <p:ph type="body" idx="3"/>
          </p:nvPr>
        </p:nvSpPr>
        <p:spPr>
          <a:xfrm>
            <a:off x="9719430" y="53140"/>
            <a:ext cx="9198490" cy="577850"/>
          </a:xfrm>
        </p:spPr>
        <p:txBody>
          <a:bodyPr/>
          <a:lstStyle/>
          <a:p>
            <a:r>
              <a:rPr lang="en-US" dirty="0"/>
              <a:t>ACTIVITÉ DE GROUPE</a:t>
            </a:r>
          </a:p>
          <a:p>
            <a:endParaRPr lang="en-US" dirty="0"/>
          </a:p>
        </p:txBody>
      </p:sp>
      <p:sp>
        <p:nvSpPr>
          <p:cNvPr id="14" name="Text Placeholder 13">
            <a:extLst>
              <a:ext uri="{FF2B5EF4-FFF2-40B4-BE49-F238E27FC236}">
                <a16:creationId xmlns:a16="http://schemas.microsoft.com/office/drawing/2014/main" id="{9B5057AE-16C5-284A-8529-8AA5E858DF7E}"/>
              </a:ext>
            </a:extLst>
          </p:cNvPr>
          <p:cNvSpPr>
            <a:spLocks noGrp="1"/>
          </p:cNvSpPr>
          <p:nvPr>
            <p:ph type="body" idx="1"/>
          </p:nvPr>
        </p:nvSpPr>
        <p:spPr>
          <a:xfrm>
            <a:off x="8858825" y="4752871"/>
            <a:ext cx="15577748" cy="8324097"/>
          </a:xfrm>
        </p:spPr>
        <p:txBody>
          <a:bodyPr>
            <a:normAutofit fontScale="92500"/>
          </a:bodyPr>
          <a:lstStyle/>
          <a:p>
            <a:pPr algn="l" hangingPunct="1">
              <a:lnSpc>
                <a:spcPct val="100000"/>
              </a:lnSpc>
              <a:spcAft>
                <a:spcPts val="500"/>
              </a:spcAft>
            </a:pPr>
            <a:r>
              <a:rPr lang="en-US" sz="4000" dirty="0"/>
              <a:t>10 MINUTES</a:t>
            </a:r>
          </a:p>
          <a:p>
            <a:pPr algn="l" hangingPunct="1">
              <a:lnSpc>
                <a:spcPct val="100000"/>
              </a:lnSpc>
              <a:spcAft>
                <a:spcPts val="500"/>
              </a:spcAft>
            </a:pPr>
            <a:endParaRPr lang="en-US" sz="4000" dirty="0">
              <a:latin typeface="Gill Sans MT" panose="020B0502020104020203" pitchFamily="34" charset="0"/>
            </a:endParaRPr>
          </a:p>
          <a:p>
            <a:pPr marL="742950" indent="-742950" algn="l" hangingPunct="1">
              <a:lnSpc>
                <a:spcPct val="100000"/>
              </a:lnSpc>
              <a:buClr>
                <a:srgbClr val="2E2C22"/>
              </a:buClr>
              <a:buFont typeface="+mj-lt"/>
              <a:buAutoNum type="arabicPeriod"/>
            </a:pPr>
            <a:r>
              <a:rPr lang="fr-FR" sz="4000" dirty="0">
                <a:latin typeface="Gill Sans MT" panose="020B0502020104020203" pitchFamily="34" charset="0"/>
              </a:rPr>
              <a:t>Dans votre groupe, partagez un programme communautaire de changement social et de comportement que vous mettez actuellement en œuvre ou que vous avez mis en œuvre.</a:t>
            </a:r>
          </a:p>
          <a:p>
            <a:pPr marL="742950" indent="-742950" algn="l" hangingPunct="1">
              <a:lnSpc>
                <a:spcPct val="100000"/>
              </a:lnSpc>
              <a:buClr>
                <a:srgbClr val="2E2C22"/>
              </a:buClr>
              <a:buFont typeface="+mj-lt"/>
              <a:buAutoNum type="arabicPeriod"/>
            </a:pPr>
            <a:r>
              <a:rPr lang="fr-FR" sz="4000" dirty="0">
                <a:latin typeface="Gill Sans MT" panose="020B0502020104020203" pitchFamily="34" charset="0"/>
              </a:rPr>
              <a:t>Choisissez un exemple parmi ceux qui ont été partagés pour en discuter </a:t>
            </a:r>
            <a:r>
              <a:rPr lang="en-US" sz="4000" dirty="0">
                <a:latin typeface="Gill Sans MT" panose="020B0502020104020203" pitchFamily="34" charset="0"/>
              </a:rPr>
              <a:t>:</a:t>
            </a:r>
          </a:p>
          <a:p>
            <a:pPr marL="1609725" lvl="1" indent="-742950" algn="l">
              <a:buFont typeface="Arial" panose="020B0604020202020204" pitchFamily="34" charset="0"/>
              <a:buChar char="•"/>
              <a:tabLst>
                <a:tab pos="1481138" algn="l"/>
              </a:tabLst>
            </a:pPr>
            <a:r>
              <a:rPr lang="fr-FR" dirty="0">
                <a:solidFill>
                  <a:srgbClr val="2E2C22"/>
                </a:solidFill>
                <a:latin typeface="Gill Sans MT" panose="020B0502020104020203" pitchFamily="34" charset="0"/>
              </a:rPr>
              <a:t>La conception de votre programme a-t-elle inclus certains de ces caractéristiques dans les activités du programme et dans quelle mesure fonctionnent-elles ?</a:t>
            </a:r>
          </a:p>
          <a:p>
            <a:pPr marL="1609725" lvl="1" indent="-742950" algn="l">
              <a:buFont typeface="Arial" panose="020B0604020202020204" pitchFamily="34" charset="0"/>
              <a:buChar char="•"/>
              <a:tabLst>
                <a:tab pos="1481138" algn="l"/>
              </a:tabLst>
            </a:pPr>
            <a:r>
              <a:rPr lang="fr-FR" dirty="0">
                <a:solidFill>
                  <a:srgbClr val="2E2C22"/>
                </a:solidFill>
                <a:latin typeface="Gill Sans MT" panose="020B0502020104020203" pitchFamily="34" charset="0"/>
              </a:rPr>
              <a:t>Avez-vous inclus les caractéristiques dans la conception ou le concept mais n'avez que partiellement « respecté » les conditions ?</a:t>
            </a:r>
          </a:p>
          <a:p>
            <a:pPr marL="1609725" lvl="1" indent="-742950" algn="l">
              <a:buFont typeface="Arial" panose="020B0604020202020204" pitchFamily="34" charset="0"/>
              <a:buChar char="•"/>
              <a:tabLst>
                <a:tab pos="1481138" algn="l"/>
              </a:tabLst>
            </a:pPr>
            <a:r>
              <a:rPr lang="fr-FR" dirty="0">
                <a:solidFill>
                  <a:srgbClr val="2E2C22"/>
                </a:solidFill>
                <a:latin typeface="Gill Sans MT" panose="020B0502020104020203" pitchFamily="34" charset="0"/>
              </a:rPr>
              <a:t>N'avez-vous pas inclus la caractéristique ?</a:t>
            </a:r>
            <a:endParaRPr lang="en-US" dirty="0">
              <a:solidFill>
                <a:srgbClr val="2E2C22"/>
              </a:solidFill>
              <a:latin typeface="Gill Sans MT" panose="020B0502020104020203" pitchFamily="34" charset="0"/>
            </a:endParaRPr>
          </a:p>
          <a:p>
            <a:pPr>
              <a:lnSpc>
                <a:spcPct val="100000"/>
              </a:lnSpc>
            </a:pPr>
            <a:endParaRPr lang="en-US" dirty="0"/>
          </a:p>
        </p:txBody>
      </p:sp>
      <p:pic>
        <p:nvPicPr>
          <p:cNvPr id="26" name="Picture Placeholder 25" descr="Graphical user interface, application, table, Excel&#10;&#10;Description automatically generated">
            <a:extLst>
              <a:ext uri="{FF2B5EF4-FFF2-40B4-BE49-F238E27FC236}">
                <a16:creationId xmlns:a16="http://schemas.microsoft.com/office/drawing/2014/main" id="{8CE622A1-2251-1148-9F9A-0938973F4B39}"/>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grpSp>
        <p:nvGrpSpPr>
          <p:cNvPr id="15" name="Group 14">
            <a:extLst>
              <a:ext uri="{FF2B5EF4-FFF2-40B4-BE49-F238E27FC236}">
                <a16:creationId xmlns:a16="http://schemas.microsoft.com/office/drawing/2014/main" id="{3C66A11E-5420-4045-8054-DE3EAE8E93B0}"/>
              </a:ext>
            </a:extLst>
          </p:cNvPr>
          <p:cNvGrpSpPr/>
          <p:nvPr/>
        </p:nvGrpSpPr>
        <p:grpSpPr>
          <a:xfrm>
            <a:off x="745278" y="1281805"/>
            <a:ext cx="3532094" cy="3532094"/>
            <a:chOff x="1368325" y="1090737"/>
            <a:chExt cx="3532094" cy="3532094"/>
          </a:xfrm>
        </p:grpSpPr>
        <p:sp>
          <p:nvSpPr>
            <p:cNvPr id="16" name="Oval 15">
              <a:extLst>
                <a:ext uri="{FF2B5EF4-FFF2-40B4-BE49-F238E27FC236}">
                  <a16:creationId xmlns:a16="http://schemas.microsoft.com/office/drawing/2014/main" id="{9F101A08-DD9E-914B-AB05-C0AF11B8C251}"/>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7" name="Graphic 16" descr="Cheers outline">
              <a:extLst>
                <a:ext uri="{FF2B5EF4-FFF2-40B4-BE49-F238E27FC236}">
                  <a16:creationId xmlns:a16="http://schemas.microsoft.com/office/drawing/2014/main" id="{433281FD-127C-EA4A-8592-C41F06F785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grpSp>
        <p:nvGrpSpPr>
          <p:cNvPr id="20" name="Group 19">
            <a:extLst>
              <a:ext uri="{FF2B5EF4-FFF2-40B4-BE49-F238E27FC236}">
                <a16:creationId xmlns:a16="http://schemas.microsoft.com/office/drawing/2014/main" id="{36B86C63-1C72-E544-9F8A-60EC453E362A}"/>
              </a:ext>
            </a:extLst>
          </p:cNvPr>
          <p:cNvGrpSpPr/>
          <p:nvPr/>
        </p:nvGrpSpPr>
        <p:grpSpPr>
          <a:xfrm>
            <a:off x="2372432" y="7651593"/>
            <a:ext cx="2526654" cy="2526654"/>
            <a:chOff x="4969172" y="7651592"/>
            <a:chExt cx="2526654" cy="2526654"/>
          </a:xfrm>
        </p:grpSpPr>
        <p:sp>
          <p:nvSpPr>
            <p:cNvPr id="21" name="Oval 20">
              <a:extLst>
                <a:ext uri="{FF2B5EF4-FFF2-40B4-BE49-F238E27FC236}">
                  <a16:creationId xmlns:a16="http://schemas.microsoft.com/office/drawing/2014/main" id="{6D12D414-F384-5C4B-A0FA-4AC329FE1C62}"/>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22" name="TextBox 21">
              <a:extLst>
                <a:ext uri="{FF2B5EF4-FFF2-40B4-BE49-F238E27FC236}">
                  <a16:creationId xmlns:a16="http://schemas.microsoft.com/office/drawing/2014/main" id="{393C233B-782A-1340-8437-063713ED4327}"/>
                </a:ext>
              </a:extLst>
            </p:cNvPr>
            <p:cNvSpPr txBox="1"/>
            <p:nvPr/>
          </p:nvSpPr>
          <p:spPr>
            <a:xfrm>
              <a:off x="5401181" y="8498825"/>
              <a:ext cx="166263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GOOGLE</a:t>
              </a:r>
            </a:p>
            <a:p>
              <a:pPr algn="ctr"/>
              <a:r>
                <a:rPr lang="en-US" sz="2800" dirty="0">
                  <a:solidFill>
                    <a:srgbClr val="FFFFFF"/>
                  </a:solidFill>
                  <a:latin typeface="Gill Sans MT" panose="020B0502020104020203" pitchFamily="34" charset="77"/>
                  <a:cs typeface="Gill Sans" panose="020B0502020104020203" pitchFamily="34" charset="-79"/>
                </a:rPr>
                <a:t>SHEET</a:t>
              </a:r>
            </a:p>
          </p:txBody>
        </p:sp>
      </p:grpSp>
    </p:spTree>
    <p:custDataLst>
      <p:tags r:id="rId1"/>
    </p:custDataLst>
    <p:extLst>
      <p:ext uri="{BB962C8B-B14F-4D97-AF65-F5344CB8AC3E}">
        <p14:creationId xmlns:p14="http://schemas.microsoft.com/office/powerpoint/2010/main" val="10234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1702868" y="1529981"/>
            <a:ext cx="20708180" cy="2176835"/>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80000"/>
              </a:lnSpc>
              <a:spcBef>
                <a:spcPts val="0"/>
              </a:spcBef>
              <a:spcAft>
                <a:spcPts val="0"/>
              </a:spcAft>
              <a:buClrTx/>
              <a:buSzTx/>
              <a:buFontTx/>
              <a:buNone/>
              <a:tabLst/>
              <a:defRPr/>
            </a:pPr>
            <a:r>
              <a:rPr kumimoji="0" lang="en-US" sz="10000" b="1" i="0" u="none" strike="noStrike" kern="0" cap="none" spc="0" normalizeH="0" baseline="0" noProof="0" dirty="0">
                <a:ln>
                  <a:noFill/>
                </a:ln>
                <a:solidFill>
                  <a:srgbClr val="09904F"/>
                </a:solidFill>
                <a:effectLst/>
                <a:uLnTx/>
                <a:uFillTx/>
                <a:latin typeface="Gill Sans MT" panose="020B0502020104020203"/>
                <a:sym typeface="Montserrat-SemiBold"/>
              </a:rPr>
              <a:t> </a:t>
            </a:r>
          </a:p>
        </p:txBody>
      </p:sp>
      <p:sp>
        <p:nvSpPr>
          <p:cNvPr id="2" name="TextBox 1"/>
          <p:cNvSpPr txBox="1"/>
          <p:nvPr/>
        </p:nvSpPr>
        <p:spPr>
          <a:xfrm>
            <a:off x="2288988" y="212445"/>
            <a:ext cx="22429694" cy="34009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fr-FR" sz="7200" b="1" i="0" u="none" strike="noStrike" kern="0" cap="none" spc="0" normalizeH="0" baseline="0" noProof="0" dirty="0">
                <a:ln>
                  <a:noFill/>
                </a:ln>
                <a:solidFill>
                  <a:srgbClr val="2E2C22"/>
                </a:solidFill>
                <a:effectLst/>
                <a:uLnTx/>
                <a:uFillTx/>
                <a:latin typeface="Gill Sans MT" panose="020B0502020104020203"/>
                <a:ea typeface="Montserrat-SemiBold"/>
                <a:cs typeface="Montserrat-SemiBold"/>
                <a:sym typeface="Montserrat-SemiBold"/>
              </a:rPr>
              <a:t>SALLE DE RÉUNION - GOOGLE SHEET</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fr-FR" sz="7200" b="1" i="0" u="none" strike="noStrike" kern="0" cap="none" spc="0" normalizeH="0" baseline="0" noProof="0" dirty="0">
                <a:ln>
                  <a:noFill/>
                </a:ln>
                <a:solidFill>
                  <a:srgbClr val="2E2C22"/>
                </a:solidFill>
                <a:effectLst/>
                <a:uLnTx/>
                <a:uFillTx/>
                <a:latin typeface="Gill Sans MT" panose="020B0502020104020203"/>
                <a:ea typeface="Montserrat-SemiBold"/>
                <a:cs typeface="Montserrat-SemiBold"/>
                <a:sym typeface="Montserrat-SemiBold"/>
              </a:rPr>
              <a:t>Caractéristiques des interventions de changement de norme - groupe de travail</a:t>
            </a:r>
            <a:endParaRPr kumimoji="0" lang="en-US" sz="7200" b="1" i="0" u="none" strike="noStrike" kern="0" cap="none" spc="0" normalizeH="0" baseline="0" noProof="0" dirty="0">
              <a:ln>
                <a:noFill/>
              </a:ln>
              <a:solidFill>
                <a:srgbClr val="2E2C22"/>
              </a:solidFill>
              <a:effectLst/>
              <a:uLnTx/>
              <a:uFillTx/>
              <a:latin typeface="Gill Sans MT" panose="020B0502020104020203"/>
              <a:ea typeface="Montserrat-SemiBold"/>
              <a:cs typeface="Montserrat-SemiBold"/>
              <a:sym typeface="PT Sans"/>
            </a:endParaRPr>
          </a:p>
        </p:txBody>
      </p:sp>
      <p:graphicFrame>
        <p:nvGraphicFramePr>
          <p:cNvPr id="3" name="Table 2"/>
          <p:cNvGraphicFramePr>
            <a:graphicFrameLocks noGrp="1"/>
          </p:cNvGraphicFramePr>
          <p:nvPr>
            <p:extLst>
              <p:ext uri="{D42A27DB-BD31-4B8C-83A1-F6EECF244321}">
                <p14:modId xmlns:p14="http://schemas.microsoft.com/office/powerpoint/2010/main" val="1157495532"/>
              </p:ext>
            </p:extLst>
          </p:nvPr>
        </p:nvGraphicFramePr>
        <p:xfrm>
          <a:off x="1028597" y="3954162"/>
          <a:ext cx="22795229" cy="9545544"/>
        </p:xfrm>
        <a:graphic>
          <a:graphicData uri="http://schemas.openxmlformats.org/drawingml/2006/table">
            <a:tbl>
              <a:tblPr firstRow="1" bandRow="1">
                <a:tableStyleId>{5940675A-B579-460E-94D1-54222C63F5DA}</a:tableStyleId>
              </a:tblPr>
              <a:tblGrid>
                <a:gridCol w="6134792">
                  <a:extLst>
                    <a:ext uri="{9D8B030D-6E8A-4147-A177-3AD203B41FA5}">
                      <a16:colId xmlns:a16="http://schemas.microsoft.com/office/drawing/2014/main" val="254883879"/>
                    </a:ext>
                  </a:extLst>
                </a:gridCol>
                <a:gridCol w="5262823">
                  <a:extLst>
                    <a:ext uri="{9D8B030D-6E8A-4147-A177-3AD203B41FA5}">
                      <a16:colId xmlns:a16="http://schemas.microsoft.com/office/drawing/2014/main" val="3069860218"/>
                    </a:ext>
                  </a:extLst>
                </a:gridCol>
                <a:gridCol w="5698807">
                  <a:extLst>
                    <a:ext uri="{9D8B030D-6E8A-4147-A177-3AD203B41FA5}">
                      <a16:colId xmlns:a16="http://schemas.microsoft.com/office/drawing/2014/main" val="4130246601"/>
                    </a:ext>
                  </a:extLst>
                </a:gridCol>
                <a:gridCol w="5698807">
                  <a:extLst>
                    <a:ext uri="{9D8B030D-6E8A-4147-A177-3AD203B41FA5}">
                      <a16:colId xmlns:a16="http://schemas.microsoft.com/office/drawing/2014/main" val="4102981624"/>
                    </a:ext>
                  </a:extLst>
                </a:gridCol>
              </a:tblGrid>
              <a:tr h="1592841">
                <a:tc>
                  <a:txBody>
                    <a:bodyPr/>
                    <a:lstStyle/>
                    <a:p>
                      <a:r>
                        <a:rPr lang="en-US" sz="4400" dirty="0">
                          <a:solidFill>
                            <a:schemeClr val="bg2"/>
                          </a:solidFill>
                        </a:rPr>
                        <a:t>CARACTERISTIQUES</a:t>
                      </a:r>
                    </a:p>
                  </a:txBody>
                  <a:tcPr/>
                </a:tc>
                <a:tc>
                  <a:txBody>
                    <a:bodyPr/>
                    <a:lstStyle/>
                    <a:p>
                      <a:r>
                        <a:rPr lang="en-US" sz="4000" cap="none" baseline="0" dirty="0">
                          <a:solidFill>
                            <a:schemeClr val="bg2"/>
                          </a:solidFill>
                        </a:rPr>
                        <a:t>Caractéristiques incluses</a:t>
                      </a:r>
                    </a:p>
                  </a:txBody>
                  <a:tcPr/>
                </a:tc>
                <a:tc>
                  <a:txBody>
                    <a:bodyPr/>
                    <a:lstStyle/>
                    <a:p>
                      <a:r>
                        <a:rPr lang="en-US" sz="4000" cap="none" baseline="0" dirty="0">
                          <a:solidFill>
                            <a:schemeClr val="bg2"/>
                          </a:solidFill>
                        </a:rPr>
                        <a:t>Caractéristiques partiellement incluses</a:t>
                      </a:r>
                    </a:p>
                  </a:txBody>
                  <a:tcPr/>
                </a:tc>
                <a:tc>
                  <a:txBody>
                    <a:bodyPr/>
                    <a:lstStyle/>
                    <a:p>
                      <a:r>
                        <a:rPr lang="en-US" sz="4000" cap="none" baseline="0" dirty="0">
                          <a:solidFill>
                            <a:schemeClr val="bg2"/>
                          </a:solidFill>
                        </a:rPr>
                        <a:t>Caractéristiques n’ont pas été incluses</a:t>
                      </a:r>
                    </a:p>
                  </a:txBody>
                  <a:tcPr/>
                </a:tc>
                <a:extLst>
                  <a:ext uri="{0D108BD9-81ED-4DB2-BD59-A6C34878D82A}">
                    <a16:rowId xmlns:a16="http://schemas.microsoft.com/office/drawing/2014/main" val="1125412554"/>
                  </a:ext>
                </a:extLst>
              </a:tr>
              <a:tr h="847256">
                <a:tc>
                  <a:txBody>
                    <a:bodyPr/>
                    <a:lstStyle/>
                    <a:p>
                      <a:r>
                        <a:rPr lang="en-US" sz="4400" dirty="0">
                          <a:solidFill>
                            <a:schemeClr val="bg2"/>
                          </a:solidFill>
                        </a:rPr>
                        <a:t>1</a:t>
                      </a: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4010524424"/>
                  </a:ext>
                </a:extLst>
              </a:tr>
              <a:tr h="847256">
                <a:tc>
                  <a:txBody>
                    <a:bodyPr/>
                    <a:lstStyle/>
                    <a:p>
                      <a:r>
                        <a:rPr lang="en-US" sz="4400" dirty="0">
                          <a:solidFill>
                            <a:schemeClr val="bg2"/>
                          </a:solidFill>
                        </a:rPr>
                        <a:t>2</a:t>
                      </a: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2985327436"/>
                  </a:ext>
                </a:extLst>
              </a:tr>
              <a:tr h="847256">
                <a:tc>
                  <a:txBody>
                    <a:bodyPr/>
                    <a:lstStyle/>
                    <a:p>
                      <a:r>
                        <a:rPr lang="en-US" sz="4400" dirty="0">
                          <a:solidFill>
                            <a:schemeClr val="bg2"/>
                          </a:solidFill>
                        </a:rPr>
                        <a:t>3</a:t>
                      </a: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2069128427"/>
                  </a:ext>
                </a:extLst>
              </a:tr>
              <a:tr h="847256">
                <a:tc>
                  <a:txBody>
                    <a:bodyPr/>
                    <a:lstStyle/>
                    <a:p>
                      <a:r>
                        <a:rPr lang="en-US" sz="4400" dirty="0">
                          <a:solidFill>
                            <a:schemeClr val="bg2"/>
                          </a:solidFill>
                        </a:rPr>
                        <a:t>4</a:t>
                      </a: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4265593910"/>
                  </a:ext>
                </a:extLst>
              </a:tr>
              <a:tr h="847256">
                <a:tc>
                  <a:txBody>
                    <a:bodyPr/>
                    <a:lstStyle/>
                    <a:p>
                      <a:r>
                        <a:rPr lang="en-US" sz="4400" dirty="0">
                          <a:solidFill>
                            <a:schemeClr val="bg2"/>
                          </a:solidFill>
                        </a:rPr>
                        <a:t>5</a:t>
                      </a: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1922477685"/>
                  </a:ext>
                </a:extLst>
              </a:tr>
              <a:tr h="847256">
                <a:tc>
                  <a:txBody>
                    <a:bodyPr/>
                    <a:lstStyle/>
                    <a:p>
                      <a:r>
                        <a:rPr lang="en-US" sz="4400" dirty="0">
                          <a:solidFill>
                            <a:schemeClr val="bg2"/>
                          </a:solidFill>
                        </a:rPr>
                        <a:t>6</a:t>
                      </a: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1049946666"/>
                  </a:ext>
                </a:extLst>
              </a:tr>
              <a:tr h="847256">
                <a:tc>
                  <a:txBody>
                    <a:bodyPr/>
                    <a:lstStyle/>
                    <a:p>
                      <a:r>
                        <a:rPr lang="en-US" sz="4400" dirty="0">
                          <a:solidFill>
                            <a:schemeClr val="bg2"/>
                          </a:solidFill>
                        </a:rPr>
                        <a:t>7</a:t>
                      </a: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2808785359"/>
                  </a:ext>
                </a:extLst>
              </a:tr>
              <a:tr h="847256">
                <a:tc>
                  <a:txBody>
                    <a:bodyPr/>
                    <a:lstStyle/>
                    <a:p>
                      <a:r>
                        <a:rPr lang="en-US" sz="4400" dirty="0">
                          <a:solidFill>
                            <a:schemeClr val="bg2"/>
                          </a:solidFill>
                        </a:rPr>
                        <a:t>8</a:t>
                      </a: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1654649752"/>
                  </a:ext>
                </a:extLst>
              </a:tr>
              <a:tr h="847256">
                <a:tc>
                  <a:txBody>
                    <a:bodyPr/>
                    <a:lstStyle/>
                    <a:p>
                      <a:r>
                        <a:rPr lang="en-US" sz="4400" dirty="0">
                          <a:solidFill>
                            <a:schemeClr val="bg2"/>
                          </a:solidFill>
                        </a:rPr>
                        <a:t>9</a:t>
                      </a: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1366760178"/>
                  </a:ext>
                </a:extLst>
              </a:tr>
            </a:tbl>
          </a:graphicData>
        </a:graphic>
      </p:graphicFrame>
    </p:spTree>
    <p:custDataLst>
      <p:tags r:id="rId1"/>
    </p:custDataLst>
    <p:extLst>
      <p:ext uri="{BB962C8B-B14F-4D97-AF65-F5344CB8AC3E}">
        <p14:creationId xmlns:p14="http://schemas.microsoft.com/office/powerpoint/2010/main" val="97706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2DF4D95-DFCB-475F-8178-536AAB89392C}"/>
              </a:ext>
            </a:extLst>
          </p:cNvPr>
          <p:cNvSpPr>
            <a:spLocks noGrp="1"/>
          </p:cNvSpPr>
          <p:nvPr>
            <p:ph type="title"/>
          </p:nvPr>
        </p:nvSpPr>
        <p:spPr/>
        <p:txBody>
          <a:bodyPr/>
          <a:lstStyle/>
          <a:p>
            <a:r>
              <a:rPr lang="en-US" b="1" dirty="0"/>
              <a:t>Debrief</a:t>
            </a:r>
            <a:endParaRPr lang="en-US" dirty="0">
              <a:solidFill>
                <a:srgbClr val="09904F"/>
              </a:solidFill>
            </a:endParaRPr>
          </a:p>
        </p:txBody>
      </p:sp>
      <p:sp>
        <p:nvSpPr>
          <p:cNvPr id="9" name="Text Placeholder 8">
            <a:extLst>
              <a:ext uri="{FF2B5EF4-FFF2-40B4-BE49-F238E27FC236}">
                <a16:creationId xmlns:a16="http://schemas.microsoft.com/office/drawing/2014/main" id="{4300B0D8-0ADD-3F47-9586-66F56A488940}"/>
              </a:ext>
            </a:extLst>
          </p:cNvPr>
          <p:cNvSpPr>
            <a:spLocks noGrp="1"/>
          </p:cNvSpPr>
          <p:nvPr>
            <p:ph type="body" idx="3"/>
          </p:nvPr>
        </p:nvSpPr>
        <p:spPr/>
        <p:txBody>
          <a:bodyPr/>
          <a:lstStyle/>
          <a:p>
            <a:r>
              <a:rPr lang="en-US" dirty="0"/>
              <a:t>DISCUSSION EN PLÉNIÈRE</a:t>
            </a:r>
          </a:p>
          <a:p>
            <a:endParaRPr lang="en-US" dirty="0"/>
          </a:p>
          <a:p>
            <a:endParaRPr lang="en-US" dirty="0"/>
          </a:p>
        </p:txBody>
      </p:sp>
      <p:sp>
        <p:nvSpPr>
          <p:cNvPr id="13" name="Text Placeholder 12">
            <a:extLst>
              <a:ext uri="{FF2B5EF4-FFF2-40B4-BE49-F238E27FC236}">
                <a16:creationId xmlns:a16="http://schemas.microsoft.com/office/drawing/2014/main" id="{6BC3219F-BD08-9042-9B6A-AAF9FB6269D2}"/>
              </a:ext>
            </a:extLst>
          </p:cNvPr>
          <p:cNvSpPr>
            <a:spLocks noGrp="1"/>
          </p:cNvSpPr>
          <p:nvPr>
            <p:ph type="body" idx="1"/>
          </p:nvPr>
        </p:nvSpPr>
        <p:spPr>
          <a:xfrm>
            <a:off x="9719430" y="3618521"/>
            <a:ext cx="12153245" cy="6919912"/>
          </a:xfrm>
        </p:spPr>
        <p:txBody>
          <a:bodyPr/>
          <a:lstStyle/>
          <a:p>
            <a:pPr marL="571500" indent="-571500" algn="l" hangingPunct="1">
              <a:lnSpc>
                <a:spcPct val="100000"/>
              </a:lnSpc>
              <a:buClr>
                <a:srgbClr val="2E2C22"/>
              </a:buClr>
              <a:buFont typeface="Arial" panose="020B0604020202020204" pitchFamily="34" charset="0"/>
              <a:buChar char="•"/>
            </a:pPr>
            <a:r>
              <a:rPr lang="fr-FR" dirty="0">
                <a:solidFill>
                  <a:srgbClr val="000000"/>
                </a:solidFill>
                <a:latin typeface="Gill Sans MT" panose="020B0502020104020203" pitchFamily="34" charset="0"/>
              </a:rPr>
              <a:t>Donnez verbalement un aperçu du programme/des éléments clés.</a:t>
            </a:r>
          </a:p>
          <a:p>
            <a:pPr marL="571500" indent="-571500" algn="l" hangingPunct="1">
              <a:lnSpc>
                <a:spcPct val="100000"/>
              </a:lnSpc>
              <a:buClr>
                <a:srgbClr val="2E2C22"/>
              </a:buClr>
              <a:buFont typeface="Arial" panose="020B0604020202020204" pitchFamily="34" charset="0"/>
              <a:buChar char="•"/>
            </a:pPr>
            <a:r>
              <a:rPr lang="fr-FR" dirty="0">
                <a:solidFill>
                  <a:srgbClr val="000000"/>
                </a:solidFill>
                <a:latin typeface="Gill Sans MT" panose="020B0502020104020203" pitchFamily="34" charset="0"/>
              </a:rPr>
              <a:t>Quels sont les caractéristiques que nous avons trouvées dans les différents programmes ?</a:t>
            </a:r>
          </a:p>
          <a:p>
            <a:pPr marL="571500" indent="-571500" algn="l" hangingPunct="1">
              <a:lnSpc>
                <a:spcPct val="100000"/>
              </a:lnSpc>
              <a:buClr>
                <a:srgbClr val="2E2C22"/>
              </a:buClr>
              <a:buFont typeface="Arial" panose="020B0604020202020204" pitchFamily="34" charset="0"/>
              <a:buChar char="•"/>
            </a:pPr>
            <a:r>
              <a:rPr lang="fr-FR" dirty="0">
                <a:solidFill>
                  <a:srgbClr val="000000"/>
                </a:solidFill>
                <a:latin typeface="Gill Sans MT" panose="020B0502020104020203" pitchFamily="34" charset="0"/>
              </a:rPr>
              <a:t>Certaines sont-elles difficiles à mettre en œuvre dans la pratique ? Pourquoi ?</a:t>
            </a:r>
          </a:p>
          <a:p>
            <a:pPr marL="571500" indent="-571500" algn="l" hangingPunct="1">
              <a:lnSpc>
                <a:spcPct val="100000"/>
              </a:lnSpc>
              <a:buClr>
                <a:srgbClr val="2E2C22"/>
              </a:buClr>
              <a:buFont typeface="Arial" panose="020B0604020202020204" pitchFamily="34" charset="0"/>
              <a:buChar char="•"/>
            </a:pPr>
            <a:r>
              <a:rPr lang="fr-FR" dirty="0">
                <a:solidFill>
                  <a:srgbClr val="000000"/>
                </a:solidFill>
                <a:latin typeface="Gill Sans MT" panose="020B0502020104020203" pitchFamily="34" charset="0"/>
              </a:rPr>
              <a:t>Quels sont les caractéristiques qui pourraient manquer, d'après votre expérience ?</a:t>
            </a:r>
            <a:endParaRPr lang="en-US" dirty="0"/>
          </a:p>
        </p:txBody>
      </p:sp>
      <p:pic>
        <p:nvPicPr>
          <p:cNvPr id="22" name="Picture Placeholder 21" descr="A screenshot of a computer&#10;&#10;Description automatically generated with medium confidence">
            <a:extLst>
              <a:ext uri="{FF2B5EF4-FFF2-40B4-BE49-F238E27FC236}">
                <a16:creationId xmlns:a16="http://schemas.microsoft.com/office/drawing/2014/main" id="{66790E12-6AC3-C644-BEBF-49547E2A04DC}"/>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0230" t="23214" r="32541" b="1312"/>
          <a:stretch/>
        </p:blipFill>
        <p:spPr>
          <a:xfrm>
            <a:off x="2511325" y="3446449"/>
            <a:ext cx="5862918" cy="5862918"/>
          </a:xfrm>
        </p:spPr>
      </p:pic>
      <p:sp>
        <p:nvSpPr>
          <p:cNvPr id="2" name="Oval 1">
            <a:extLst>
              <a:ext uri="{FF2B5EF4-FFF2-40B4-BE49-F238E27FC236}">
                <a16:creationId xmlns:a16="http://schemas.microsoft.com/office/drawing/2014/main" id="{B5AB1EAB-CC26-8D4D-889A-9A72F92BD40E}"/>
              </a:ext>
            </a:extLst>
          </p:cNvPr>
          <p:cNvSpPr/>
          <p:nvPr/>
        </p:nvSpPr>
        <p:spPr>
          <a:xfrm>
            <a:off x="4697196" y="6818595"/>
            <a:ext cx="1491175" cy="1491175"/>
          </a:xfrm>
          <a:prstGeom prst="ellipse">
            <a:avLst/>
          </a:prstGeom>
          <a:noFill/>
          <a:ln w="38100" cap="flat">
            <a:solidFill>
              <a:srgbClr val="B52AB3"/>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10" name="Group 9">
            <a:extLst>
              <a:ext uri="{FF2B5EF4-FFF2-40B4-BE49-F238E27FC236}">
                <a16:creationId xmlns:a16="http://schemas.microsoft.com/office/drawing/2014/main" id="{0CF4CE16-C47A-3244-861C-B75990E4C6F4}"/>
              </a:ext>
            </a:extLst>
          </p:cNvPr>
          <p:cNvGrpSpPr/>
          <p:nvPr/>
        </p:nvGrpSpPr>
        <p:grpSpPr>
          <a:xfrm>
            <a:off x="745278" y="1271130"/>
            <a:ext cx="3532094" cy="3532094"/>
            <a:chOff x="1368325" y="1083283"/>
            <a:chExt cx="3532094" cy="3532094"/>
          </a:xfrm>
        </p:grpSpPr>
        <p:sp>
          <p:nvSpPr>
            <p:cNvPr id="11" name="Oval 10">
              <a:extLst>
                <a:ext uri="{FF2B5EF4-FFF2-40B4-BE49-F238E27FC236}">
                  <a16:creationId xmlns:a16="http://schemas.microsoft.com/office/drawing/2014/main" id="{6954F29E-61E6-4D4B-A30F-0D85E81C7646}"/>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2" name="Picture 11">
              <a:extLst>
                <a:ext uri="{FF2B5EF4-FFF2-40B4-BE49-F238E27FC236}">
                  <a16:creationId xmlns:a16="http://schemas.microsoft.com/office/drawing/2014/main" id="{7B74D49B-A066-4649-8369-6BFBF3731199}"/>
                </a:ext>
              </a:extLst>
            </p:cNvPr>
            <p:cNvPicPr>
              <a:picLocks noChangeAspect="1"/>
            </p:cNvPicPr>
            <p:nvPr/>
          </p:nvPicPr>
          <p:blipFill>
            <a:blip r:embed="rId5"/>
            <a:stretch>
              <a:fillRect/>
            </a:stretch>
          </p:blipFill>
          <p:spPr>
            <a:xfrm>
              <a:off x="1902078" y="1869704"/>
              <a:ext cx="2431692" cy="1900633"/>
            </a:xfrm>
            <a:prstGeom prst="rect">
              <a:avLst/>
            </a:prstGeom>
          </p:spPr>
        </p:pic>
      </p:grpSp>
      <p:grpSp>
        <p:nvGrpSpPr>
          <p:cNvPr id="17" name="Group 16">
            <a:extLst>
              <a:ext uri="{FF2B5EF4-FFF2-40B4-BE49-F238E27FC236}">
                <a16:creationId xmlns:a16="http://schemas.microsoft.com/office/drawing/2014/main" id="{ECF2BF0F-421C-DD4E-9348-0DDB99CB5CF5}"/>
              </a:ext>
            </a:extLst>
          </p:cNvPr>
          <p:cNvGrpSpPr/>
          <p:nvPr/>
        </p:nvGrpSpPr>
        <p:grpSpPr>
          <a:xfrm>
            <a:off x="2372432" y="7651593"/>
            <a:ext cx="2526654" cy="2526654"/>
            <a:chOff x="4969172" y="7651592"/>
            <a:chExt cx="2526654" cy="2526654"/>
          </a:xfrm>
        </p:grpSpPr>
        <p:sp>
          <p:nvSpPr>
            <p:cNvPr id="18" name="Oval 17">
              <a:extLst>
                <a:ext uri="{FF2B5EF4-FFF2-40B4-BE49-F238E27FC236}">
                  <a16:creationId xmlns:a16="http://schemas.microsoft.com/office/drawing/2014/main" id="{6F007972-C479-C94D-A439-37491DD821E5}"/>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9" name="TextBox 18">
              <a:extLst>
                <a:ext uri="{FF2B5EF4-FFF2-40B4-BE49-F238E27FC236}">
                  <a16:creationId xmlns:a16="http://schemas.microsoft.com/office/drawing/2014/main" id="{B6746479-4993-B748-AB24-61A1F6265985}"/>
                </a:ext>
              </a:extLst>
            </p:cNvPr>
            <p:cNvSpPr txBox="1"/>
            <p:nvPr/>
          </p:nvSpPr>
          <p:spPr>
            <a:xfrm>
              <a:off x="4975584" y="8653309"/>
              <a:ext cx="2520242" cy="523220"/>
            </a:xfrm>
            <a:prstGeom prst="rect">
              <a:avLst/>
            </a:prstGeom>
            <a:noFill/>
          </p:spPr>
          <p:txBody>
            <a:bodyPr wrap="none" rtlCol="0">
              <a:spAutoFit/>
            </a:bodyPr>
            <a:lstStyle/>
            <a:p>
              <a:pPr algn="ctr"/>
              <a:r>
                <a:rPr lang="en-US" sz="2700" dirty="0">
                  <a:solidFill>
                    <a:srgbClr val="FFFFFF"/>
                  </a:solidFill>
                  <a:latin typeface="Gill Sans MT" panose="020B0502020104020203" pitchFamily="34" charset="77"/>
                  <a:cs typeface="Gill Sans" panose="020B0502020104020203" pitchFamily="34" charset="-79"/>
                </a:rPr>
                <a:t>MICROPHONE</a:t>
              </a:r>
            </a:p>
          </p:txBody>
        </p:sp>
      </p:grpSp>
    </p:spTree>
    <p:custDataLst>
      <p:tags r:id="rId1"/>
    </p:custDataLst>
    <p:extLst>
      <p:ext uri="{BB962C8B-B14F-4D97-AF65-F5344CB8AC3E}">
        <p14:creationId xmlns:p14="http://schemas.microsoft.com/office/powerpoint/2010/main" val="388262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88"/>
        <p:cNvGrpSpPr/>
        <p:nvPr/>
      </p:nvGrpSpPr>
      <p:grpSpPr>
        <a:xfrm>
          <a:off x="0" y="0"/>
          <a:ext cx="0" cy="0"/>
          <a:chOff x="0" y="0"/>
          <a:chExt cx="0" cy="0"/>
        </a:xfrm>
      </p:grpSpPr>
      <p:sp>
        <p:nvSpPr>
          <p:cNvPr id="4" name="Text Placeholder 3">
            <a:extLst>
              <a:ext uri="{FF2B5EF4-FFF2-40B4-BE49-F238E27FC236}">
                <a16:creationId xmlns:a16="http://schemas.microsoft.com/office/drawing/2014/main" id="{831BB19C-3862-5049-A139-652938553CF0}"/>
              </a:ext>
            </a:extLst>
          </p:cNvPr>
          <p:cNvSpPr>
            <a:spLocks noGrp="1"/>
          </p:cNvSpPr>
          <p:nvPr>
            <p:ph type="body" sz="quarter" idx="10"/>
          </p:nvPr>
        </p:nvSpPr>
        <p:spPr>
          <a:xfrm>
            <a:off x="2580121" y="3612429"/>
            <a:ext cx="5402544" cy="4741861"/>
          </a:xfrm>
        </p:spPr>
        <p:txBody>
          <a:bodyPr>
            <a:normAutofit fontScale="77500" lnSpcReduction="20000"/>
          </a:bodyPr>
          <a:lstStyle/>
          <a:p>
            <a:pPr algn="l"/>
            <a:r>
              <a:rPr lang="fr-FR" dirty="0"/>
              <a:t>Stratégies pour le changement de normes : Changement structurel et social</a:t>
            </a:r>
            <a:endParaRPr lang="en-US" b="0" dirty="0"/>
          </a:p>
        </p:txBody>
      </p:sp>
      <p:sp>
        <p:nvSpPr>
          <p:cNvPr id="5" name="Text Placeholder 4">
            <a:extLst>
              <a:ext uri="{FF2B5EF4-FFF2-40B4-BE49-F238E27FC236}">
                <a16:creationId xmlns:a16="http://schemas.microsoft.com/office/drawing/2014/main" id="{5D9FD226-6220-6248-8163-0034CB7BCC8A}"/>
              </a:ext>
            </a:extLst>
          </p:cNvPr>
          <p:cNvSpPr>
            <a:spLocks noGrp="1"/>
          </p:cNvSpPr>
          <p:nvPr>
            <p:ph type="body" sz="quarter" idx="11"/>
          </p:nvPr>
        </p:nvSpPr>
        <p:spPr>
          <a:xfrm>
            <a:off x="9962717" y="2707157"/>
            <a:ext cx="11841162" cy="8029228"/>
          </a:xfrm>
        </p:spPr>
        <p:txBody>
          <a:bodyPr/>
          <a:lstStyle/>
          <a:p>
            <a:pPr marL="571500" indent="-571500" algn="l">
              <a:buFont typeface="Arial" panose="020B0604020202020204" pitchFamily="34" charset="0"/>
              <a:buChar char="•"/>
            </a:pPr>
            <a:r>
              <a:rPr lang="fr-FR" b="1" dirty="0"/>
              <a:t>Le changement structurel.</a:t>
            </a:r>
          </a:p>
          <a:p>
            <a:pPr marL="571500" indent="-571500" algn="l">
              <a:buFont typeface="Arial" panose="020B0604020202020204" pitchFamily="34" charset="0"/>
              <a:buChar char="•"/>
            </a:pPr>
            <a:endParaRPr lang="fr-FR" b="1" dirty="0"/>
          </a:p>
          <a:p>
            <a:pPr marL="571500" indent="-571500" algn="l">
              <a:buFont typeface="Arial" panose="020B0604020202020204" pitchFamily="34" charset="0"/>
              <a:buChar char="•"/>
            </a:pPr>
            <a:r>
              <a:rPr lang="fr-FR" b="1" dirty="0"/>
              <a:t>La mobilisation sociale.</a:t>
            </a:r>
          </a:p>
          <a:p>
            <a:pPr marL="571500" indent="-571500" algn="l">
              <a:buFont typeface="Arial" panose="020B0604020202020204" pitchFamily="34" charset="0"/>
              <a:buChar char="•"/>
            </a:pPr>
            <a:endParaRPr lang="fr-FR" b="1" dirty="0"/>
          </a:p>
          <a:p>
            <a:pPr marL="571500" indent="-571500" algn="l">
              <a:buFont typeface="Arial" panose="020B0604020202020204" pitchFamily="34" charset="0"/>
              <a:buChar char="•"/>
            </a:pPr>
            <a:r>
              <a:rPr lang="fr-FR" b="1" dirty="0"/>
              <a:t>La protection sociale.</a:t>
            </a:r>
          </a:p>
          <a:p>
            <a:pPr marL="571500" indent="-571500" algn="l">
              <a:buFont typeface="Arial" panose="020B0604020202020204" pitchFamily="34" charset="0"/>
              <a:buChar char="•"/>
            </a:pPr>
            <a:endParaRPr lang="fr-FR" b="1" dirty="0"/>
          </a:p>
          <a:p>
            <a:pPr marL="571500" indent="-571500" algn="l">
              <a:buFont typeface="Arial" panose="020B0604020202020204" pitchFamily="34" charset="0"/>
              <a:buChar char="•"/>
            </a:pPr>
            <a:r>
              <a:rPr lang="fr-FR" b="1" dirty="0"/>
              <a:t>Processus d'aspiration à l'égalité entre les institutions sociétales.</a:t>
            </a:r>
          </a:p>
          <a:p>
            <a:pPr marL="571500" indent="-571500" algn="l">
              <a:buFont typeface="Arial" panose="020B0604020202020204" pitchFamily="34" charset="0"/>
              <a:buChar char="•"/>
            </a:pPr>
            <a:endParaRPr lang="fr-FR" b="1" dirty="0"/>
          </a:p>
          <a:p>
            <a:pPr marL="571500" indent="-571500" algn="l">
              <a:buFont typeface="Arial" panose="020B0604020202020204" pitchFamily="34" charset="0"/>
              <a:buChar char="•"/>
            </a:pPr>
            <a:r>
              <a:rPr lang="fr-FR" b="1" dirty="0"/>
              <a:t>Mouvements sociaux et leadership.</a:t>
            </a:r>
          </a:p>
          <a:p>
            <a:pPr marL="571500" indent="-571500" algn="l">
              <a:buFont typeface="Arial" panose="020B0604020202020204" pitchFamily="34" charset="0"/>
              <a:buChar char="•"/>
            </a:pPr>
            <a:endParaRPr lang="fr-FR" b="1" dirty="0"/>
          </a:p>
          <a:p>
            <a:pPr marL="571500" indent="-571500" algn="l">
              <a:buFont typeface="Arial" panose="020B0604020202020204" pitchFamily="34" charset="0"/>
              <a:buChar char="•"/>
            </a:pPr>
            <a:r>
              <a:rPr lang="fr-FR" b="1" dirty="0"/>
              <a:t>Médias sociaux et de masse.</a:t>
            </a:r>
            <a:endParaRPr lang="en-US" b="1" dirty="0"/>
          </a:p>
          <a:p>
            <a:pPr marL="571500" indent="-571500" algn="l">
              <a:buFont typeface="Arial" panose="020B0604020202020204" pitchFamily="34" charset="0"/>
              <a:buChar char="•"/>
            </a:pPr>
            <a:endParaRPr lang="en-US" b="1" dirty="0"/>
          </a:p>
        </p:txBody>
      </p:sp>
    </p:spTree>
    <p:extLst>
      <p:ext uri="{BB962C8B-B14F-4D97-AF65-F5344CB8AC3E}">
        <p14:creationId xmlns:p14="http://schemas.microsoft.com/office/powerpoint/2010/main" val="385953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5AD1-94CC-4F4D-A01F-671E30A3B4C5}"/>
              </a:ext>
            </a:extLst>
          </p:cNvPr>
          <p:cNvSpPr>
            <a:spLocks noGrp="1"/>
          </p:cNvSpPr>
          <p:nvPr>
            <p:ph type="title"/>
          </p:nvPr>
        </p:nvSpPr>
        <p:spPr>
          <a:xfrm>
            <a:off x="11412986" y="5401531"/>
            <a:ext cx="11590120" cy="4592070"/>
          </a:xfrm>
        </p:spPr>
        <p:txBody>
          <a:bodyPr/>
          <a:lstStyle/>
          <a:p>
            <a:r>
              <a:rPr lang="fr-FR" dirty="0"/>
              <a:t>Parivartan pour les filles : un programme de sport et de mentorat</a:t>
            </a:r>
            <a:endParaRPr lang="en-US" dirty="0"/>
          </a:p>
        </p:txBody>
      </p:sp>
      <p:pic>
        <p:nvPicPr>
          <p:cNvPr id="7" name="Picture Placeholder 6">
            <a:extLst>
              <a:ext uri="{FF2B5EF4-FFF2-40B4-BE49-F238E27FC236}">
                <a16:creationId xmlns:a16="http://schemas.microsoft.com/office/drawing/2014/main" id="{BCA43AEA-1187-7C40-8A85-F7B97DD180C0}"/>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661" r="16661"/>
          <a:stretch/>
        </p:blipFill>
        <p:spPr>
          <a:xfrm>
            <a:off x="1380894" y="2227264"/>
            <a:ext cx="9263064" cy="9261476"/>
          </a:xfrm>
        </p:spPr>
      </p:pic>
      <p:sp>
        <p:nvSpPr>
          <p:cNvPr id="5" name="Text Placeholder 4">
            <a:extLst>
              <a:ext uri="{FF2B5EF4-FFF2-40B4-BE49-F238E27FC236}">
                <a16:creationId xmlns:a16="http://schemas.microsoft.com/office/drawing/2014/main" id="{B4A1CE6F-B58E-9B45-BF70-B37F1ED03DE4}"/>
              </a:ext>
            </a:extLst>
          </p:cNvPr>
          <p:cNvSpPr>
            <a:spLocks noGrp="1"/>
          </p:cNvSpPr>
          <p:nvPr>
            <p:ph type="body" idx="2"/>
          </p:nvPr>
        </p:nvSpPr>
        <p:spPr>
          <a:xfrm>
            <a:off x="11204884" y="4564808"/>
            <a:ext cx="11684271" cy="516886"/>
          </a:xfrm>
        </p:spPr>
        <p:txBody>
          <a:bodyPr/>
          <a:lstStyle/>
          <a:p>
            <a:r>
              <a:rPr lang="en-US" dirty="0"/>
              <a:t>ÉTUDE DE CAS</a:t>
            </a:r>
          </a:p>
          <a:p>
            <a:endParaRPr lang="en-US" dirty="0"/>
          </a:p>
        </p:txBody>
      </p:sp>
      <p:sp>
        <p:nvSpPr>
          <p:cNvPr id="10" name="TextBox 9">
            <a:extLst>
              <a:ext uri="{FF2B5EF4-FFF2-40B4-BE49-F238E27FC236}">
                <a16:creationId xmlns:a16="http://schemas.microsoft.com/office/drawing/2014/main" id="{72C4AD26-45FD-5E46-BFD5-8810AE05D1B0}"/>
              </a:ext>
            </a:extLst>
          </p:cNvPr>
          <p:cNvSpPr txBox="1"/>
          <p:nvPr/>
        </p:nvSpPr>
        <p:spPr>
          <a:xfrm>
            <a:off x="193431" y="13144453"/>
            <a:ext cx="6214047" cy="307777"/>
          </a:xfrm>
          <a:prstGeom prst="rect">
            <a:avLst/>
          </a:prstGeom>
          <a:noFill/>
        </p:spPr>
        <p:txBody>
          <a:bodyPr wrap="square" rtlCol="0">
            <a:spAutoFit/>
          </a:bodyPr>
          <a:lstStyle/>
          <a:p>
            <a:pPr algn="l" defTabSz="914400" hangingPunct="1">
              <a:buClr>
                <a:srgbClr val="000000"/>
              </a:buClr>
            </a:pPr>
            <a:r>
              <a:rPr lang="en-US" sz="1400" dirty="0">
                <a:solidFill>
                  <a:srgbClr val="FFFFFF"/>
                </a:solidFill>
                <a:latin typeface="Gill Sans MT" panose="020B0502020104020203" pitchFamily="34" charset="77"/>
                <a:cs typeface="Arial"/>
                <a:sym typeface="Arial"/>
              </a:rPr>
              <a:t>Photo credit: Suman Kumar / EyeEm / Getty Images</a:t>
            </a:r>
          </a:p>
        </p:txBody>
      </p:sp>
    </p:spTree>
    <p:custDataLst>
      <p:tags r:id="rId1"/>
    </p:custDataLst>
    <p:extLst>
      <p:ext uri="{BB962C8B-B14F-4D97-AF65-F5344CB8AC3E}">
        <p14:creationId xmlns:p14="http://schemas.microsoft.com/office/powerpoint/2010/main" val="426193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616621B-91AD-6548-919D-742879B086A4}"/>
              </a:ext>
            </a:extLst>
          </p:cNvPr>
          <p:cNvSpPr>
            <a:spLocks noGrp="1"/>
          </p:cNvSpPr>
          <p:nvPr>
            <p:ph type="title"/>
          </p:nvPr>
        </p:nvSpPr>
        <p:spPr>
          <a:xfrm>
            <a:off x="7349281" y="3095450"/>
            <a:ext cx="16521372" cy="2176836"/>
          </a:xfrm>
        </p:spPr>
        <p:txBody>
          <a:bodyPr/>
          <a:lstStyle/>
          <a:p>
            <a:pPr>
              <a:lnSpc>
                <a:spcPct val="90000"/>
              </a:lnSpc>
            </a:pPr>
            <a:r>
              <a:rPr lang="en-US" dirty="0"/>
              <a:t>Fondation du programme</a:t>
            </a:r>
          </a:p>
        </p:txBody>
      </p:sp>
      <p:sp>
        <p:nvSpPr>
          <p:cNvPr id="11" name="Text Placeholder 10">
            <a:extLst>
              <a:ext uri="{FF2B5EF4-FFF2-40B4-BE49-F238E27FC236}">
                <a16:creationId xmlns:a16="http://schemas.microsoft.com/office/drawing/2014/main" id="{C8EB857F-9E6A-7D44-B656-15C74F7EC443}"/>
              </a:ext>
            </a:extLst>
          </p:cNvPr>
          <p:cNvSpPr>
            <a:spLocks noGrp="1"/>
          </p:cNvSpPr>
          <p:nvPr>
            <p:ph type="body" idx="1"/>
          </p:nvPr>
        </p:nvSpPr>
        <p:spPr>
          <a:xfrm>
            <a:off x="7349067" y="5272286"/>
            <a:ext cx="14258908" cy="5967412"/>
          </a:xfrm>
        </p:spPr>
        <p:txBody>
          <a:bodyPr/>
          <a:lstStyle/>
          <a:p>
            <a:r>
              <a:rPr lang="fr-FR" dirty="0"/>
              <a:t>Les restrictions de la liberté des filles dans les espaces publics contribuent à l'abandon scolaire, aux mariages précoces, à une santé et un bien-être négatifs.</a:t>
            </a:r>
          </a:p>
          <a:p>
            <a:r>
              <a:rPr lang="fr-FR" dirty="0"/>
              <a:t>Les normes sont appliquées par l'autosurveillance et le contrôle des actions des femmes en observant leur respect des normes dans les interactions sociales quotidiennes.</a:t>
            </a:r>
            <a:endParaRPr lang="en-US" dirty="0"/>
          </a:p>
        </p:txBody>
      </p:sp>
      <p:pic>
        <p:nvPicPr>
          <p:cNvPr id="15" name="Picture Placeholder 14">
            <a:extLst>
              <a:ext uri="{FF2B5EF4-FFF2-40B4-BE49-F238E27FC236}">
                <a16:creationId xmlns:a16="http://schemas.microsoft.com/office/drawing/2014/main" id="{86614A49-05D6-7A47-845A-0FE15637098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4338" t="5979" r="28279" b="7961"/>
          <a:stretch/>
        </p:blipFill>
        <p:spPr>
          <a:xfrm>
            <a:off x="-3058370" y="2227262"/>
            <a:ext cx="9263064" cy="9261476"/>
          </a:xfrm>
        </p:spPr>
      </p:pic>
      <p:sp>
        <p:nvSpPr>
          <p:cNvPr id="13" name="Text Placeholder 12">
            <a:extLst>
              <a:ext uri="{FF2B5EF4-FFF2-40B4-BE49-F238E27FC236}">
                <a16:creationId xmlns:a16="http://schemas.microsoft.com/office/drawing/2014/main" id="{AF18D91A-308B-B14A-8DC7-C88455B9E80F}"/>
              </a:ext>
            </a:extLst>
          </p:cNvPr>
          <p:cNvSpPr>
            <a:spLocks noGrp="1"/>
          </p:cNvSpPr>
          <p:nvPr>
            <p:ph type="body" sz="quarter" idx="11"/>
          </p:nvPr>
        </p:nvSpPr>
        <p:spPr>
          <a:xfrm>
            <a:off x="7349067" y="2309737"/>
            <a:ext cx="9040860" cy="587375"/>
          </a:xfrm>
        </p:spPr>
        <p:txBody>
          <a:bodyPr/>
          <a:lstStyle/>
          <a:p>
            <a:r>
              <a:rPr lang="en-US" spc="100" dirty="0">
                <a:solidFill>
                  <a:schemeClr val="bg2"/>
                </a:solidFill>
              </a:rPr>
              <a:t>Parivartan pour les filles</a:t>
            </a:r>
          </a:p>
        </p:txBody>
      </p:sp>
      <p:sp>
        <p:nvSpPr>
          <p:cNvPr id="16" name="TextBox 15">
            <a:extLst>
              <a:ext uri="{FF2B5EF4-FFF2-40B4-BE49-F238E27FC236}">
                <a16:creationId xmlns:a16="http://schemas.microsoft.com/office/drawing/2014/main" id="{8055608E-2B75-2B47-9B6F-C4B2FAC8FD26}"/>
              </a:ext>
            </a:extLst>
          </p:cNvPr>
          <p:cNvSpPr txBox="1"/>
          <p:nvPr/>
        </p:nvSpPr>
        <p:spPr>
          <a:xfrm>
            <a:off x="193431" y="13271453"/>
            <a:ext cx="6214047" cy="307777"/>
          </a:xfrm>
          <a:prstGeom prst="rect">
            <a:avLst/>
          </a:prstGeom>
          <a:noFill/>
        </p:spPr>
        <p:txBody>
          <a:bodyPr wrap="square" rtlCol="0">
            <a:spAutoFit/>
          </a:bodyPr>
          <a:lstStyle/>
          <a:p>
            <a:pPr algn="l" defTabSz="914400" hangingPunct="1">
              <a:buClr>
                <a:srgbClr val="000000"/>
              </a:buClr>
            </a:pPr>
            <a:r>
              <a:rPr lang="en-US" sz="1400" dirty="0">
                <a:solidFill>
                  <a:schemeClr val="tx2">
                    <a:lumMod val="75000"/>
                  </a:schemeClr>
                </a:solidFill>
                <a:latin typeface="Gill Sans MT" panose="020B0502020104020203" pitchFamily="34" charset="77"/>
                <a:cs typeface="Arial"/>
                <a:sym typeface="Arial"/>
              </a:rPr>
              <a:t>Photo credit: Tuul &amp; Bruno Morandi/Getty Images</a:t>
            </a:r>
          </a:p>
        </p:txBody>
      </p:sp>
    </p:spTree>
    <p:custDataLst>
      <p:tags r:id="rId1"/>
    </p:custDataLst>
    <p:extLst>
      <p:ext uri="{BB962C8B-B14F-4D97-AF65-F5344CB8AC3E}">
        <p14:creationId xmlns:p14="http://schemas.microsoft.com/office/powerpoint/2010/main" val="720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2CE41-E1EC-944F-8E61-580FE023DA0F}"/>
              </a:ext>
            </a:extLst>
          </p:cNvPr>
          <p:cNvSpPr>
            <a:spLocks noGrp="1"/>
          </p:cNvSpPr>
          <p:nvPr>
            <p:ph type="title"/>
          </p:nvPr>
        </p:nvSpPr>
        <p:spPr/>
        <p:txBody>
          <a:bodyPr/>
          <a:lstStyle/>
          <a:p>
            <a:pPr>
              <a:lnSpc>
                <a:spcPct val="90000"/>
              </a:lnSpc>
            </a:pPr>
            <a:r>
              <a:rPr lang="en-US" dirty="0"/>
              <a:t>Objectifs du projet</a:t>
            </a:r>
            <a:br>
              <a:rPr lang="en-US" dirty="0"/>
            </a:br>
            <a:endParaRPr lang="en-US" dirty="0"/>
          </a:p>
        </p:txBody>
      </p:sp>
      <p:sp>
        <p:nvSpPr>
          <p:cNvPr id="4" name="Text Placeholder 3">
            <a:extLst>
              <a:ext uri="{FF2B5EF4-FFF2-40B4-BE49-F238E27FC236}">
                <a16:creationId xmlns:a16="http://schemas.microsoft.com/office/drawing/2014/main" id="{0524AC79-C3B3-ED44-8541-FC23F34A29BA}"/>
              </a:ext>
            </a:extLst>
          </p:cNvPr>
          <p:cNvSpPr>
            <a:spLocks noGrp="1"/>
          </p:cNvSpPr>
          <p:nvPr>
            <p:ph type="body" sz="quarter" idx="11"/>
          </p:nvPr>
        </p:nvSpPr>
        <p:spPr>
          <a:xfrm>
            <a:off x="7349067" y="2309737"/>
            <a:ext cx="7530715" cy="587375"/>
          </a:xfrm>
        </p:spPr>
        <p:txBody>
          <a:bodyPr/>
          <a:lstStyle/>
          <a:p>
            <a:r>
              <a:rPr lang="en-US" spc="100" dirty="0">
                <a:solidFill>
                  <a:schemeClr val="bg2"/>
                </a:solidFill>
              </a:rPr>
              <a:t>Parivartan pour les filles</a:t>
            </a:r>
          </a:p>
        </p:txBody>
      </p:sp>
      <p:sp>
        <p:nvSpPr>
          <p:cNvPr id="8" name="Text Placeholder 7">
            <a:extLst>
              <a:ext uri="{FF2B5EF4-FFF2-40B4-BE49-F238E27FC236}">
                <a16:creationId xmlns:a16="http://schemas.microsoft.com/office/drawing/2014/main" id="{57429C6C-DA7D-D649-A76C-06CF0473B019}"/>
              </a:ext>
            </a:extLst>
          </p:cNvPr>
          <p:cNvSpPr>
            <a:spLocks noGrp="1"/>
          </p:cNvSpPr>
          <p:nvPr>
            <p:ph type="body" idx="1"/>
          </p:nvPr>
        </p:nvSpPr>
        <p:spPr>
          <a:xfrm>
            <a:off x="7349067" y="5272286"/>
            <a:ext cx="14258908" cy="5967412"/>
          </a:xfrm>
        </p:spPr>
        <p:txBody>
          <a:bodyPr/>
          <a:lstStyle/>
          <a:p>
            <a:pPr marL="0" indent="0">
              <a:buClr>
                <a:srgbClr val="2E2C22"/>
              </a:buClr>
              <a:buNone/>
            </a:pPr>
            <a:r>
              <a:rPr lang="fr-FR" dirty="0"/>
              <a:t>Est-ce qu'un programme basé sur le sport pour les adolescentes âgées de 12 à 16 ans dans une communauté économiquement faible de Mumbai, en Inde peut :</a:t>
            </a:r>
          </a:p>
          <a:p>
            <a:pPr marL="0" indent="0">
              <a:buClr>
                <a:srgbClr val="2E2C22"/>
              </a:buClr>
              <a:buNone/>
            </a:pPr>
            <a:r>
              <a:rPr lang="fr-FR" dirty="0"/>
              <a:t>	Changer les normes qui restreignent la liberté des filles à se déplacer librement dans les espaces publics ?</a:t>
            </a:r>
          </a:p>
          <a:p>
            <a:pPr marL="0" indent="0">
              <a:buClr>
                <a:srgbClr val="2E2C22"/>
              </a:buClr>
              <a:buNone/>
            </a:pPr>
            <a:r>
              <a:rPr lang="fr-FR" dirty="0"/>
              <a:t>	Augmenter l'estime de soi, la confiance en soi et les aspirations scolaires des filles ?</a:t>
            </a:r>
            <a:endParaRPr lang="en-US" dirty="0"/>
          </a:p>
        </p:txBody>
      </p:sp>
      <p:sp>
        <p:nvSpPr>
          <p:cNvPr id="13" name="TextBox 12">
            <a:extLst>
              <a:ext uri="{FF2B5EF4-FFF2-40B4-BE49-F238E27FC236}">
                <a16:creationId xmlns:a16="http://schemas.microsoft.com/office/drawing/2014/main" id="{620F6288-574F-2749-80A9-BB7CB96A9CD4}"/>
              </a:ext>
            </a:extLst>
          </p:cNvPr>
          <p:cNvSpPr txBox="1"/>
          <p:nvPr/>
        </p:nvSpPr>
        <p:spPr>
          <a:xfrm>
            <a:off x="193431" y="13144453"/>
            <a:ext cx="6214047" cy="307777"/>
          </a:xfrm>
          <a:prstGeom prst="rect">
            <a:avLst/>
          </a:prstGeom>
          <a:noFill/>
        </p:spPr>
        <p:txBody>
          <a:bodyPr wrap="square" rtlCol="0">
            <a:spAutoFit/>
          </a:bodyPr>
          <a:lstStyle/>
          <a:p>
            <a:pPr algn="l" defTabSz="914400" hangingPunct="1">
              <a:buClr>
                <a:srgbClr val="000000"/>
              </a:buClr>
            </a:pPr>
            <a:r>
              <a:rPr lang="en-US" sz="1400" dirty="0">
                <a:solidFill>
                  <a:schemeClr val="tx2">
                    <a:lumMod val="75000"/>
                  </a:schemeClr>
                </a:solidFill>
                <a:latin typeface="Gill Sans MT" panose="020B0502020104020203" pitchFamily="34" charset="77"/>
                <a:cs typeface="Arial"/>
                <a:sym typeface="Arial"/>
              </a:rPr>
              <a:t>Photo credit: Parivatan for Girls</a:t>
            </a:r>
          </a:p>
        </p:txBody>
      </p:sp>
      <p:pic>
        <p:nvPicPr>
          <p:cNvPr id="20" name="Picture Placeholder 19" descr="A picture containing person, outdoor&#10;&#10;Description automatically generated">
            <a:extLst>
              <a:ext uri="{FF2B5EF4-FFF2-40B4-BE49-F238E27FC236}">
                <a16:creationId xmlns:a16="http://schemas.microsoft.com/office/drawing/2014/main" id="{A6963403-660B-6942-BCC1-E1F83AF3AA8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8650" r="9168"/>
          <a:stretch/>
        </p:blipFill>
        <p:spPr>
          <a:xfrm>
            <a:off x="-3058370" y="2227262"/>
            <a:ext cx="9263064" cy="9261476"/>
          </a:xfrm>
        </p:spPr>
      </p:pic>
    </p:spTree>
    <p:custDataLst>
      <p:tags r:id="rId1"/>
    </p:custDataLst>
    <p:extLst>
      <p:ext uri="{BB962C8B-B14F-4D97-AF65-F5344CB8AC3E}">
        <p14:creationId xmlns:p14="http://schemas.microsoft.com/office/powerpoint/2010/main" val="78267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64" name="Google Shape;360;p30">
            <a:extLst>
              <a:ext uri="{FF2B5EF4-FFF2-40B4-BE49-F238E27FC236}">
                <a16:creationId xmlns:a16="http://schemas.microsoft.com/office/drawing/2014/main" id="{FF72CCAA-B92F-5C46-849B-A976722769FB}"/>
              </a:ext>
            </a:extLst>
          </p:cNvPr>
          <p:cNvSpPr txBox="1">
            <a:spLocks noGrp="1"/>
          </p:cNvSpPr>
          <p:nvPr>
            <p:ph type="body" sz="quarter" idx="14"/>
          </p:nvPr>
        </p:nvSpPr>
        <p:spPr>
          <a:xfrm>
            <a:off x="2155616" y="8446830"/>
            <a:ext cx="4235868" cy="4316458"/>
          </a:xfrm>
          <a:prstGeom prst="rect">
            <a:avLst/>
          </a:prstGeom>
          <a:noFill/>
          <a:ln>
            <a:noFill/>
          </a:ln>
        </p:spPr>
        <p:txBody>
          <a:bodyPr spcFirstLastPara="1" wrap="square" lIns="91425" tIns="45700" rIns="91425" bIns="45700" anchor="t" anchorCtr="0">
            <a:normAutofit fontScale="92500"/>
          </a:bodyPr>
          <a:lstStyle/>
          <a:p>
            <a:pPr lvl="0" rtl="0">
              <a:spcBef>
                <a:spcPts val="0"/>
              </a:spcBef>
              <a:spcAft>
                <a:spcPts val="1800"/>
              </a:spcAft>
              <a:buClr>
                <a:schemeClr val="dk1"/>
              </a:buClr>
              <a:buSzPts val="3000"/>
            </a:pPr>
            <a:r>
              <a:rPr lang="fr-FR" sz="3000" dirty="0">
                <a:solidFill>
                  <a:srgbClr val="2E2C22"/>
                </a:solidFill>
                <a:sym typeface="Calibri"/>
              </a:rPr>
              <a:t>Des jeunes femmes relativement progressistes issues des bidonvilles ont servi de mentors à des filles plus jeunes.</a:t>
            </a:r>
          </a:p>
          <a:p>
            <a:pPr lvl="0" rtl="0">
              <a:spcBef>
                <a:spcPts val="0"/>
              </a:spcBef>
              <a:spcAft>
                <a:spcPts val="1800"/>
              </a:spcAft>
              <a:buClr>
                <a:schemeClr val="dk1"/>
              </a:buClr>
              <a:buSzPts val="3000"/>
            </a:pPr>
            <a:r>
              <a:rPr lang="fr-FR" sz="3000" dirty="0">
                <a:solidFill>
                  <a:srgbClr val="2E2C22"/>
                </a:solidFill>
                <a:sym typeface="Calibri"/>
              </a:rPr>
              <a:t>Animer des séances de réflexion sur le genre.</a:t>
            </a:r>
          </a:p>
          <a:p>
            <a:pPr lvl="0" rtl="0">
              <a:spcBef>
                <a:spcPts val="0"/>
              </a:spcBef>
              <a:spcAft>
                <a:spcPts val="1800"/>
              </a:spcAft>
              <a:buClr>
                <a:schemeClr val="dk1"/>
              </a:buClr>
              <a:buSzPts val="3000"/>
            </a:pPr>
            <a:r>
              <a:rPr lang="fr-FR" sz="3000" dirty="0">
                <a:solidFill>
                  <a:srgbClr val="2E2C22"/>
                </a:solidFill>
                <a:sym typeface="Calibri"/>
              </a:rPr>
              <a:t>Entraîneur kabaddi.</a:t>
            </a:r>
            <a:endParaRPr sz="3000" dirty="0">
              <a:solidFill>
                <a:srgbClr val="2E2C22"/>
              </a:solidFill>
              <a:ea typeface="Calibri"/>
              <a:cs typeface="Calibri"/>
              <a:sym typeface="Calibri"/>
            </a:endParaRPr>
          </a:p>
        </p:txBody>
      </p:sp>
      <p:sp>
        <p:nvSpPr>
          <p:cNvPr id="65" name="Google Shape;361;p30">
            <a:extLst>
              <a:ext uri="{FF2B5EF4-FFF2-40B4-BE49-F238E27FC236}">
                <a16:creationId xmlns:a16="http://schemas.microsoft.com/office/drawing/2014/main" id="{0D24ACA3-115A-C240-89E6-D1EE0B5CDA00}"/>
              </a:ext>
            </a:extLst>
          </p:cNvPr>
          <p:cNvSpPr txBox="1">
            <a:spLocks noGrp="1"/>
          </p:cNvSpPr>
          <p:nvPr>
            <p:ph type="body" sz="quarter" idx="15"/>
          </p:nvPr>
        </p:nvSpPr>
        <p:spPr>
          <a:xfrm>
            <a:off x="7434590" y="8478686"/>
            <a:ext cx="4235868" cy="4316458"/>
          </a:xfrm>
          <a:prstGeom prst="rect">
            <a:avLst/>
          </a:prstGeom>
          <a:noFill/>
          <a:ln>
            <a:noFill/>
          </a:ln>
        </p:spPr>
        <p:txBody>
          <a:bodyPr spcFirstLastPara="1" wrap="square" lIns="91425" tIns="45700" rIns="91425" bIns="45700" anchor="t" anchorCtr="0">
            <a:normAutofit fontScale="85000" lnSpcReduction="20000"/>
          </a:bodyPr>
          <a:lstStyle/>
          <a:p>
            <a:pPr lvl="0" rtl="0">
              <a:lnSpc>
                <a:spcPct val="110000"/>
              </a:lnSpc>
              <a:spcBef>
                <a:spcPts val="0"/>
              </a:spcBef>
              <a:spcAft>
                <a:spcPts val="1800"/>
              </a:spcAft>
              <a:buClr>
                <a:schemeClr val="dk1"/>
              </a:buClr>
              <a:buSzPts val="3000"/>
            </a:pPr>
            <a:r>
              <a:rPr lang="fr-FR" sz="3000" dirty="0">
                <a:solidFill>
                  <a:srgbClr val="2E2C22"/>
                </a:solidFill>
              </a:rPr>
              <a:t>Une fois par semaine pendant 1,5 heure sur 15 mois.</a:t>
            </a:r>
          </a:p>
          <a:p>
            <a:pPr lvl="0" rtl="0">
              <a:lnSpc>
                <a:spcPct val="110000"/>
              </a:lnSpc>
              <a:spcBef>
                <a:spcPts val="0"/>
              </a:spcBef>
              <a:spcAft>
                <a:spcPts val="1800"/>
              </a:spcAft>
              <a:buClr>
                <a:schemeClr val="dk1"/>
              </a:buClr>
              <a:buSzPts val="3000"/>
            </a:pPr>
            <a:r>
              <a:rPr lang="fr-FR" sz="3000" dirty="0">
                <a:solidFill>
                  <a:srgbClr val="2E2C22"/>
                </a:solidFill>
              </a:rPr>
              <a:t>Alternance de sessions : cartes préparées et réflexion en groupe.</a:t>
            </a:r>
          </a:p>
          <a:p>
            <a:pPr lvl="0" rtl="0">
              <a:lnSpc>
                <a:spcPct val="110000"/>
              </a:lnSpc>
              <a:spcBef>
                <a:spcPts val="0"/>
              </a:spcBef>
              <a:spcAft>
                <a:spcPts val="1800"/>
              </a:spcAft>
              <a:buClr>
                <a:schemeClr val="dk1"/>
              </a:buClr>
              <a:buSzPts val="3000"/>
            </a:pPr>
            <a:r>
              <a:rPr lang="fr-FR" sz="3000" dirty="0">
                <a:solidFill>
                  <a:srgbClr val="2E2C22"/>
                </a:solidFill>
              </a:rPr>
              <a:t>Sujets : gestion des émotions, fixation d'objectifs, égalité des genres, puberté, réponse à la violence.</a:t>
            </a:r>
            <a:r>
              <a:rPr lang="en-US" sz="3000" dirty="0">
                <a:solidFill>
                  <a:srgbClr val="2E2C22"/>
                </a:solidFill>
              </a:rPr>
              <a:t>.</a:t>
            </a:r>
            <a:endParaRPr sz="3000" dirty="0">
              <a:solidFill>
                <a:srgbClr val="2E2C22"/>
              </a:solidFill>
            </a:endParaRPr>
          </a:p>
        </p:txBody>
      </p:sp>
      <p:sp>
        <p:nvSpPr>
          <p:cNvPr id="66" name="Google Shape;362;p30">
            <a:extLst>
              <a:ext uri="{FF2B5EF4-FFF2-40B4-BE49-F238E27FC236}">
                <a16:creationId xmlns:a16="http://schemas.microsoft.com/office/drawing/2014/main" id="{99714ADE-665A-6F4A-A1D8-DD32DDDE1971}"/>
              </a:ext>
            </a:extLst>
          </p:cNvPr>
          <p:cNvSpPr txBox="1">
            <a:spLocks noGrp="1"/>
          </p:cNvSpPr>
          <p:nvPr>
            <p:ph type="body" sz="quarter" idx="16"/>
          </p:nvPr>
        </p:nvSpPr>
        <p:spPr>
          <a:xfrm>
            <a:off x="12713544" y="8427886"/>
            <a:ext cx="4235868" cy="4316458"/>
          </a:xfrm>
          <a:prstGeom prst="rect">
            <a:avLst/>
          </a:prstGeom>
          <a:noFill/>
          <a:ln>
            <a:noFill/>
          </a:ln>
        </p:spPr>
        <p:txBody>
          <a:bodyPr spcFirstLastPara="1" wrap="square" lIns="91425" tIns="45700" rIns="91425" bIns="45700" anchor="t" anchorCtr="0">
            <a:normAutofit/>
          </a:bodyPr>
          <a:lstStyle/>
          <a:p>
            <a:pPr lvl="0" algn="ctr" rtl="0">
              <a:spcBef>
                <a:spcPts val="0"/>
              </a:spcBef>
              <a:spcAft>
                <a:spcPts val="0"/>
              </a:spcAft>
              <a:buClr>
                <a:schemeClr val="dk1"/>
              </a:buClr>
              <a:buSzPts val="3000"/>
            </a:pPr>
            <a:r>
              <a:rPr lang="fr-FR" sz="3000" dirty="0">
                <a:solidFill>
                  <a:srgbClr val="2E2C22"/>
                </a:solidFill>
              </a:rPr>
              <a:t>Jeu/coaching hebdomadaire de 2 heures.</a:t>
            </a:r>
          </a:p>
          <a:p>
            <a:pPr lvl="0" algn="ctr" rtl="0">
              <a:spcBef>
                <a:spcPts val="0"/>
              </a:spcBef>
              <a:spcAft>
                <a:spcPts val="0"/>
              </a:spcAft>
              <a:buClr>
                <a:schemeClr val="dk1"/>
              </a:buClr>
              <a:buSzPts val="3000"/>
            </a:pPr>
            <a:r>
              <a:rPr lang="fr-FR" sz="3000" dirty="0">
                <a:solidFill>
                  <a:srgbClr val="2E2C22"/>
                </a:solidFill>
              </a:rPr>
              <a:t>Tournoi public</a:t>
            </a:r>
            <a:r>
              <a:rPr lang="en-US" sz="3000" dirty="0">
                <a:solidFill>
                  <a:srgbClr val="2E2C22"/>
                </a:solidFill>
              </a:rPr>
              <a:t>.</a:t>
            </a:r>
            <a:endParaRPr sz="3000" dirty="0">
              <a:solidFill>
                <a:srgbClr val="2E2C22"/>
              </a:solidFill>
            </a:endParaRPr>
          </a:p>
        </p:txBody>
      </p:sp>
      <p:sp>
        <p:nvSpPr>
          <p:cNvPr id="67" name="Google Shape;363;p30">
            <a:extLst>
              <a:ext uri="{FF2B5EF4-FFF2-40B4-BE49-F238E27FC236}">
                <a16:creationId xmlns:a16="http://schemas.microsoft.com/office/drawing/2014/main" id="{322BC83E-712D-E048-A776-DC9899A4F827}"/>
              </a:ext>
            </a:extLst>
          </p:cNvPr>
          <p:cNvSpPr txBox="1">
            <a:spLocks noGrp="1"/>
          </p:cNvSpPr>
          <p:nvPr>
            <p:ph type="body" sz="quarter" idx="17"/>
          </p:nvPr>
        </p:nvSpPr>
        <p:spPr>
          <a:xfrm>
            <a:off x="17527295" y="8586971"/>
            <a:ext cx="5172284" cy="4316458"/>
          </a:xfrm>
          <a:prstGeom prst="rect">
            <a:avLst/>
          </a:prstGeom>
          <a:noFill/>
          <a:ln>
            <a:noFill/>
          </a:ln>
        </p:spPr>
        <p:txBody>
          <a:bodyPr spcFirstLastPara="1" wrap="square" lIns="91425" tIns="45700" rIns="91425" bIns="45700" anchor="t" anchorCtr="0">
            <a:normAutofit lnSpcReduction="10000"/>
          </a:bodyPr>
          <a:lstStyle/>
          <a:p>
            <a:pPr lvl="0" rtl="0">
              <a:spcBef>
                <a:spcPts val="0"/>
              </a:spcBef>
              <a:spcAft>
                <a:spcPts val="1800"/>
              </a:spcAft>
              <a:buClr>
                <a:schemeClr val="dk1"/>
              </a:buClr>
              <a:buSzPts val="2775"/>
            </a:pPr>
            <a:r>
              <a:rPr lang="fr-FR" sz="2775" dirty="0">
                <a:solidFill>
                  <a:srgbClr val="2E2C22"/>
                </a:solidFill>
              </a:rPr>
              <a:t>Groupes de parents avec des sessions de réflexion mensuelles.</a:t>
            </a:r>
          </a:p>
          <a:p>
            <a:pPr lvl="0" rtl="0">
              <a:spcBef>
                <a:spcPts val="0"/>
              </a:spcBef>
              <a:spcAft>
                <a:spcPts val="1800"/>
              </a:spcAft>
              <a:buClr>
                <a:schemeClr val="dk1"/>
              </a:buClr>
              <a:buSzPts val="2775"/>
            </a:pPr>
            <a:r>
              <a:rPr lang="fr-FR" sz="2775" dirty="0">
                <a:solidFill>
                  <a:srgbClr val="2E2C22"/>
                </a:solidFill>
              </a:rPr>
              <a:t>Sujets : compétences en communication, valeur des filles et de l'éducation des filles, avantages du mariage tardif, questions relatives au harcèlement sexuel.</a:t>
            </a:r>
          </a:p>
          <a:p>
            <a:pPr lvl="0" rtl="0">
              <a:spcBef>
                <a:spcPts val="0"/>
              </a:spcBef>
              <a:spcAft>
                <a:spcPts val="1800"/>
              </a:spcAft>
              <a:buClr>
                <a:schemeClr val="dk1"/>
              </a:buClr>
              <a:buSzPts val="2775"/>
            </a:pPr>
            <a:r>
              <a:rPr lang="fr-FR" sz="2775" dirty="0">
                <a:solidFill>
                  <a:srgbClr val="2E2C22"/>
                </a:solidFill>
              </a:rPr>
              <a:t>Conseil consultatif communautaire</a:t>
            </a:r>
            <a:r>
              <a:rPr lang="en-US" sz="2775" dirty="0">
                <a:solidFill>
                  <a:srgbClr val="2E2C22"/>
                </a:solidFill>
              </a:rPr>
              <a:t>.</a:t>
            </a:r>
            <a:endParaRPr sz="2775" dirty="0">
              <a:solidFill>
                <a:srgbClr val="2E2C22"/>
              </a:solidFill>
            </a:endParaRPr>
          </a:p>
        </p:txBody>
      </p:sp>
      <p:sp>
        <p:nvSpPr>
          <p:cNvPr id="68" name="Google Shape;364;p30">
            <a:extLst>
              <a:ext uri="{FF2B5EF4-FFF2-40B4-BE49-F238E27FC236}">
                <a16:creationId xmlns:a16="http://schemas.microsoft.com/office/drawing/2014/main" id="{0D9627C9-39C3-254C-A500-E129242063CA}"/>
              </a:ext>
            </a:extLst>
          </p:cNvPr>
          <p:cNvSpPr txBox="1">
            <a:spLocks noGrp="1"/>
          </p:cNvSpPr>
          <p:nvPr>
            <p:ph type="body" sz="quarter" idx="18"/>
          </p:nvPr>
        </p:nvSpPr>
        <p:spPr>
          <a:xfrm>
            <a:off x="2155616" y="7041695"/>
            <a:ext cx="4235868" cy="504658"/>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496F90"/>
              </a:buClr>
              <a:buSzPts val="3060"/>
              <a:buFont typeface="Calibri"/>
              <a:buNone/>
            </a:pPr>
            <a:r>
              <a:rPr lang="en-US" sz="4000" spc="0" dirty="0">
                <a:solidFill>
                  <a:srgbClr val="2E2C22"/>
                </a:solidFill>
              </a:rPr>
              <a:t>MENTOR</a:t>
            </a:r>
            <a:endParaRPr sz="4000" spc="0" dirty="0">
              <a:solidFill>
                <a:srgbClr val="2E2C22"/>
              </a:solidFill>
            </a:endParaRPr>
          </a:p>
        </p:txBody>
      </p:sp>
      <p:sp>
        <p:nvSpPr>
          <p:cNvPr id="69" name="Google Shape;365;p30">
            <a:extLst>
              <a:ext uri="{FF2B5EF4-FFF2-40B4-BE49-F238E27FC236}">
                <a16:creationId xmlns:a16="http://schemas.microsoft.com/office/drawing/2014/main" id="{DCF11A04-F9F0-1146-A18B-80B05075DF00}"/>
              </a:ext>
            </a:extLst>
          </p:cNvPr>
          <p:cNvSpPr txBox="1">
            <a:spLocks noGrp="1"/>
          </p:cNvSpPr>
          <p:nvPr>
            <p:ph type="body" sz="quarter" idx="19"/>
          </p:nvPr>
        </p:nvSpPr>
        <p:spPr>
          <a:xfrm>
            <a:off x="7434590" y="7041695"/>
            <a:ext cx="4235868" cy="504658"/>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496F90"/>
              </a:buClr>
              <a:buSzPts val="2790"/>
              <a:buFont typeface="Calibri"/>
              <a:buNone/>
            </a:pPr>
            <a:r>
              <a:rPr lang="fr-FR" sz="4000" spc="0" dirty="0">
                <a:solidFill>
                  <a:srgbClr val="2E2C22"/>
                </a:solidFill>
              </a:rPr>
              <a:t>PROGRAMME D'ÉTUDES SUR LE GENRE</a:t>
            </a:r>
            <a:endParaRPr sz="4000" spc="0" dirty="0">
              <a:solidFill>
                <a:srgbClr val="2E2C22"/>
              </a:solidFill>
            </a:endParaRPr>
          </a:p>
        </p:txBody>
      </p:sp>
      <p:sp>
        <p:nvSpPr>
          <p:cNvPr id="70" name="Google Shape;366;p30">
            <a:extLst>
              <a:ext uri="{FF2B5EF4-FFF2-40B4-BE49-F238E27FC236}">
                <a16:creationId xmlns:a16="http://schemas.microsoft.com/office/drawing/2014/main" id="{87C9F7DF-6CCD-A748-8AE9-5C81C7866CF4}"/>
              </a:ext>
            </a:extLst>
          </p:cNvPr>
          <p:cNvSpPr txBox="1">
            <a:spLocks noGrp="1"/>
          </p:cNvSpPr>
          <p:nvPr>
            <p:ph type="body" sz="quarter" idx="20"/>
          </p:nvPr>
        </p:nvSpPr>
        <p:spPr>
          <a:xfrm>
            <a:off x="12713544" y="7041695"/>
            <a:ext cx="4235868" cy="5046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496F90"/>
              </a:buClr>
              <a:buSzPts val="2800"/>
              <a:buFont typeface="Calibri"/>
              <a:buNone/>
            </a:pPr>
            <a:r>
              <a:rPr lang="en-US" sz="4000" spc="0" dirty="0">
                <a:solidFill>
                  <a:srgbClr val="2E2C22"/>
                </a:solidFill>
              </a:rPr>
              <a:t>KABADDI</a:t>
            </a:r>
            <a:endParaRPr sz="4000" spc="0" dirty="0">
              <a:solidFill>
                <a:srgbClr val="2E2C22"/>
              </a:solidFill>
            </a:endParaRPr>
          </a:p>
        </p:txBody>
      </p:sp>
      <p:sp>
        <p:nvSpPr>
          <p:cNvPr id="71" name="Google Shape;367;p30">
            <a:extLst>
              <a:ext uri="{FF2B5EF4-FFF2-40B4-BE49-F238E27FC236}">
                <a16:creationId xmlns:a16="http://schemas.microsoft.com/office/drawing/2014/main" id="{7EFF1DF6-D216-8841-9959-52AD9521CCA7}"/>
              </a:ext>
            </a:extLst>
          </p:cNvPr>
          <p:cNvSpPr txBox="1">
            <a:spLocks noGrp="1"/>
          </p:cNvSpPr>
          <p:nvPr>
            <p:ph type="body" sz="quarter" idx="21"/>
          </p:nvPr>
        </p:nvSpPr>
        <p:spPr>
          <a:xfrm>
            <a:off x="17991836" y="7041695"/>
            <a:ext cx="5515863" cy="5046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496F90"/>
              </a:buClr>
              <a:buSzPts val="3000"/>
              <a:buFont typeface="Calibri"/>
              <a:buNone/>
            </a:pPr>
            <a:r>
              <a:rPr lang="en-US" sz="4000" spc="0" dirty="0">
                <a:solidFill>
                  <a:srgbClr val="2E2C22"/>
                </a:solidFill>
              </a:rPr>
              <a:t>PARENTS ET COMMUNAUTÉ</a:t>
            </a:r>
          </a:p>
        </p:txBody>
      </p:sp>
      <p:sp>
        <p:nvSpPr>
          <p:cNvPr id="72" name="Google Shape;368;p30">
            <a:extLst>
              <a:ext uri="{FF2B5EF4-FFF2-40B4-BE49-F238E27FC236}">
                <a16:creationId xmlns:a16="http://schemas.microsoft.com/office/drawing/2014/main" id="{3D2B3195-33F7-9945-A557-B00B9254DCF6}"/>
              </a:ext>
            </a:extLst>
          </p:cNvPr>
          <p:cNvSpPr txBox="1">
            <a:spLocks noGrp="1"/>
          </p:cNvSpPr>
          <p:nvPr>
            <p:ph type="title"/>
          </p:nvPr>
        </p:nvSpPr>
        <p:spPr>
          <a:xfrm>
            <a:off x="1969401" y="2054460"/>
            <a:ext cx="19402113" cy="143851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393941"/>
              </a:buClr>
              <a:buSzPts val="10000"/>
              <a:buFont typeface="Calibri"/>
              <a:buNone/>
            </a:pPr>
            <a:r>
              <a:rPr lang="en-US" dirty="0">
                <a:solidFill>
                  <a:srgbClr val="B52AB3"/>
                </a:solidFill>
              </a:rPr>
              <a:t>Stratégies du projet</a:t>
            </a:r>
            <a:endParaRPr dirty="0">
              <a:solidFill>
                <a:srgbClr val="B52AB3"/>
              </a:solidFill>
            </a:endParaRPr>
          </a:p>
        </p:txBody>
      </p:sp>
      <p:sp>
        <p:nvSpPr>
          <p:cNvPr id="73" name="Text Placeholder 4">
            <a:extLst>
              <a:ext uri="{FF2B5EF4-FFF2-40B4-BE49-F238E27FC236}">
                <a16:creationId xmlns:a16="http://schemas.microsoft.com/office/drawing/2014/main" id="{678F6BAB-014B-5542-A9B8-23F6380AFF32}"/>
              </a:ext>
            </a:extLst>
          </p:cNvPr>
          <p:cNvSpPr txBox="1">
            <a:spLocks/>
          </p:cNvSpPr>
          <p:nvPr/>
        </p:nvSpPr>
        <p:spPr>
          <a:xfrm>
            <a:off x="2003216" y="1146772"/>
            <a:ext cx="8366826" cy="90533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50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r>
              <a:rPr lang="en-US" sz="4000" spc="100" dirty="0">
                <a:solidFill>
                  <a:schemeClr val="bg2"/>
                </a:solidFill>
              </a:rPr>
              <a:t>Parivartan pour les filles</a:t>
            </a:r>
          </a:p>
        </p:txBody>
      </p:sp>
      <p:pic>
        <p:nvPicPr>
          <p:cNvPr id="2" name="Graphic 1">
            <a:extLst>
              <a:ext uri="{FF2B5EF4-FFF2-40B4-BE49-F238E27FC236}">
                <a16:creationId xmlns:a16="http://schemas.microsoft.com/office/drawing/2014/main" id="{D9EB33DA-02CE-CF4E-8844-B2915EA0005F}"/>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3353209" y="4199292"/>
            <a:ext cx="1840682" cy="1840682"/>
          </a:xfrm>
          <a:prstGeom prst="rect">
            <a:avLst/>
          </a:prstGeom>
        </p:spPr>
      </p:pic>
      <p:pic>
        <p:nvPicPr>
          <p:cNvPr id="4" name="Graphic 3">
            <a:extLst>
              <a:ext uri="{FF2B5EF4-FFF2-40B4-BE49-F238E27FC236}">
                <a16:creationId xmlns:a16="http://schemas.microsoft.com/office/drawing/2014/main" id="{9A1BFE15-1653-EA4E-9676-1CFB5E4B1FD6}"/>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529360" y="4145150"/>
            <a:ext cx="1840682" cy="1840682"/>
          </a:xfrm>
          <a:prstGeom prst="rect">
            <a:avLst/>
          </a:prstGeom>
        </p:spPr>
      </p:pic>
      <p:pic>
        <p:nvPicPr>
          <p:cNvPr id="5" name="Graphic 4">
            <a:extLst>
              <a:ext uri="{FF2B5EF4-FFF2-40B4-BE49-F238E27FC236}">
                <a16:creationId xmlns:a16="http://schemas.microsoft.com/office/drawing/2014/main" id="{9ABAA01D-E8A4-FA40-BD92-B80FC091DBF8}"/>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3705511" y="3828504"/>
            <a:ext cx="2331658" cy="2331658"/>
          </a:xfrm>
          <a:prstGeom prst="rect">
            <a:avLst/>
          </a:prstGeom>
        </p:spPr>
      </p:pic>
      <p:pic>
        <p:nvPicPr>
          <p:cNvPr id="6" name="Graphic 5">
            <a:extLst>
              <a:ext uri="{FF2B5EF4-FFF2-40B4-BE49-F238E27FC236}">
                <a16:creationId xmlns:a16="http://schemas.microsoft.com/office/drawing/2014/main" id="{EA0F13E8-788E-4A4E-A6DF-374654775665}"/>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9283435" y="4235215"/>
            <a:ext cx="1652671" cy="1652671"/>
          </a:xfrm>
          <a:prstGeom prst="rect">
            <a:avLst/>
          </a:prstGeom>
        </p:spPr>
      </p:pic>
      <p:cxnSp>
        <p:nvCxnSpPr>
          <p:cNvPr id="8" name="Straight Connector 7">
            <a:extLst>
              <a:ext uri="{FF2B5EF4-FFF2-40B4-BE49-F238E27FC236}">
                <a16:creationId xmlns:a16="http://schemas.microsoft.com/office/drawing/2014/main" id="{F401B663-EB26-D944-B9D9-6FCDB3C36332}"/>
              </a:ext>
            </a:extLst>
          </p:cNvPr>
          <p:cNvCxnSpPr/>
          <p:nvPr/>
        </p:nvCxnSpPr>
        <p:spPr>
          <a:xfrm>
            <a:off x="6766560" y="6710289"/>
            <a:ext cx="0" cy="5809957"/>
          </a:xfrm>
          <a:prstGeom prst="line">
            <a:avLst/>
          </a:prstGeom>
          <a:noFill/>
          <a:ln w="28575" cap="flat">
            <a:solidFill>
              <a:srgbClr val="B52AB3"/>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8CCB3CB2-B6FD-C44D-8AAA-EB7D979361EF}"/>
              </a:ext>
            </a:extLst>
          </p:cNvPr>
          <p:cNvCxnSpPr/>
          <p:nvPr/>
        </p:nvCxnSpPr>
        <p:spPr>
          <a:xfrm>
            <a:off x="12506179" y="6710289"/>
            <a:ext cx="0" cy="5809957"/>
          </a:xfrm>
          <a:prstGeom prst="line">
            <a:avLst/>
          </a:prstGeom>
          <a:noFill/>
          <a:ln w="28575" cap="flat">
            <a:solidFill>
              <a:srgbClr val="B52AB3"/>
            </a:solidFill>
            <a:prstDash val="solid"/>
            <a:miter lim="400000"/>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0B974828-5C2D-6841-B257-BD88FF39009C}"/>
              </a:ext>
            </a:extLst>
          </p:cNvPr>
          <p:cNvCxnSpPr/>
          <p:nvPr/>
        </p:nvCxnSpPr>
        <p:spPr>
          <a:xfrm>
            <a:off x="17162585" y="6710289"/>
            <a:ext cx="0" cy="5809957"/>
          </a:xfrm>
          <a:prstGeom prst="line">
            <a:avLst/>
          </a:prstGeom>
          <a:noFill/>
          <a:ln w="28575" cap="flat">
            <a:solidFill>
              <a:srgbClr val="B52AB3"/>
            </a:solidFill>
            <a:prstDash val="solid"/>
            <a:miter lim="400000"/>
          </a:ln>
          <a:effectLst/>
          <a:sp3d/>
        </p:spPr>
        <p:style>
          <a:lnRef idx="0">
            <a:scrgbClr r="0" g="0" b="0"/>
          </a:lnRef>
          <a:fillRef idx="0">
            <a:scrgbClr r="0" g="0" b="0"/>
          </a:fillRef>
          <a:effectRef idx="0">
            <a:scrgbClr r="0" g="0" b="0"/>
          </a:effectRef>
          <a:fontRef idx="none"/>
        </p:style>
      </p:cxnSp>
    </p:spTree>
    <p:custDataLst>
      <p:tags r:id="rId1"/>
    </p:custDataLst>
    <p:extLst>
      <p:ext uri="{BB962C8B-B14F-4D97-AF65-F5344CB8AC3E}">
        <p14:creationId xmlns:p14="http://schemas.microsoft.com/office/powerpoint/2010/main" val="370022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7E4F5"/>
        </a:solidFill>
        <a:effectLst/>
      </p:bgPr>
    </p:bg>
    <p:spTree>
      <p:nvGrpSpPr>
        <p:cNvPr id="1" name=""/>
        <p:cNvGrpSpPr/>
        <p:nvPr/>
      </p:nvGrpSpPr>
      <p:grpSpPr>
        <a:xfrm>
          <a:off x="0" y="0"/>
          <a:ext cx="0" cy="0"/>
          <a:chOff x="0" y="0"/>
          <a:chExt cx="0" cy="0"/>
        </a:xfrm>
      </p:grpSpPr>
      <p:pic>
        <p:nvPicPr>
          <p:cNvPr id="14" name="Picture Placeholder 13" descr="Graphical user interface, application&#10;&#10;Description automatically generated">
            <a:extLst>
              <a:ext uri="{FF2B5EF4-FFF2-40B4-BE49-F238E27FC236}">
                <a16:creationId xmlns:a16="http://schemas.microsoft.com/office/drawing/2014/main" id="{47B09E67-EE80-7D4F-918B-70F163D4F422}"/>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D8EA29E8-4CD7-44F8-AB6A-1356B6290160}"/>
              </a:ext>
            </a:extLst>
          </p:cNvPr>
          <p:cNvSpPr>
            <a:spLocks noGrp="1"/>
          </p:cNvSpPr>
          <p:nvPr>
            <p:ph type="title"/>
          </p:nvPr>
        </p:nvSpPr>
        <p:spPr/>
        <p:txBody>
          <a:bodyPr/>
          <a:lstStyle/>
          <a:p>
            <a:r>
              <a:rPr lang="en-US" b="1" dirty="0"/>
              <a:t>Cas Parivartan</a:t>
            </a:r>
            <a:endParaRPr lang="en-US" dirty="0">
              <a:solidFill>
                <a:srgbClr val="09904F"/>
              </a:solidFill>
            </a:endParaRPr>
          </a:p>
        </p:txBody>
      </p:sp>
      <p:sp>
        <p:nvSpPr>
          <p:cNvPr id="4"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9719430" y="4463648"/>
            <a:ext cx="14223782" cy="8872524"/>
          </a:xfrm>
        </p:spPr>
        <p:txBody>
          <a:bodyPr>
            <a:normAutofit/>
          </a:bodyPr>
          <a:lstStyle/>
          <a:p>
            <a:pPr marL="0" indent="0" algn="l">
              <a:lnSpc>
                <a:spcPct val="100000"/>
              </a:lnSpc>
              <a:spcAft>
                <a:spcPts val="1200"/>
              </a:spcAft>
              <a:buClr>
                <a:srgbClr val="2E2C22"/>
              </a:buClr>
              <a:buNone/>
            </a:pPr>
            <a:r>
              <a:rPr lang="en-US" dirty="0"/>
              <a:t>30 MINUTES</a:t>
            </a:r>
          </a:p>
          <a:p>
            <a:pPr algn="l">
              <a:lnSpc>
                <a:spcPct val="100000"/>
              </a:lnSpc>
              <a:spcAft>
                <a:spcPts val="1200"/>
              </a:spcAft>
              <a:buClr>
                <a:srgbClr val="2E2C22"/>
              </a:buClr>
            </a:pPr>
            <a:r>
              <a:rPr lang="fr-FR" dirty="0"/>
              <a:t>En utilisant l'exemple du cas Parivartan, identifiez </a:t>
            </a:r>
            <a:r>
              <a:rPr lang="en-US" dirty="0"/>
              <a:t>:</a:t>
            </a:r>
          </a:p>
          <a:p>
            <a:pPr marL="742950" indent="-742950" algn="l">
              <a:lnSpc>
                <a:spcPct val="100000"/>
              </a:lnSpc>
              <a:spcAft>
                <a:spcPts val="1200"/>
              </a:spcAft>
              <a:buClr>
                <a:srgbClr val="2E2C22"/>
              </a:buClr>
              <a:buFont typeface="+mj-lt"/>
              <a:buAutoNum type="arabicPeriod"/>
            </a:pPr>
            <a:r>
              <a:rPr lang="fr-FR" dirty="0"/>
              <a:t>Le(s) comportement(s) que le projet cherche à influencer.</a:t>
            </a:r>
          </a:p>
          <a:p>
            <a:pPr marL="742950" indent="-742950" algn="l">
              <a:lnSpc>
                <a:spcPct val="100000"/>
              </a:lnSpc>
              <a:spcAft>
                <a:spcPts val="1200"/>
              </a:spcAft>
              <a:buClr>
                <a:srgbClr val="2E2C22"/>
              </a:buClr>
              <a:buFont typeface="+mj-lt"/>
              <a:buAutoNum type="arabicPeriod"/>
            </a:pPr>
            <a:r>
              <a:rPr lang="fr-FR" dirty="0"/>
              <a:t>La ou les normes que le projet cherche à modifier.</a:t>
            </a:r>
          </a:p>
          <a:p>
            <a:pPr marL="742950" indent="-742950" algn="l">
              <a:lnSpc>
                <a:spcPct val="100000"/>
              </a:lnSpc>
              <a:spcAft>
                <a:spcPts val="1200"/>
              </a:spcAft>
              <a:buClr>
                <a:srgbClr val="2E2C22"/>
              </a:buClr>
              <a:buFont typeface="+mj-lt"/>
              <a:buAutoNum type="arabicPeriod"/>
            </a:pPr>
            <a:r>
              <a:rPr lang="fr-FR" dirty="0"/>
              <a:t>Les groupes de référence pour ces normes/comportements et les détenteurs du pouvoir.</a:t>
            </a:r>
          </a:p>
          <a:p>
            <a:pPr marL="742950" indent="-742950" algn="l">
              <a:lnSpc>
                <a:spcPct val="100000"/>
              </a:lnSpc>
              <a:spcAft>
                <a:spcPts val="1200"/>
              </a:spcAft>
              <a:buClr>
                <a:srgbClr val="2E2C22"/>
              </a:buClr>
              <a:buFont typeface="+mj-lt"/>
              <a:buAutoNum type="arabicPeriod"/>
            </a:pPr>
            <a:r>
              <a:rPr lang="fr-FR" dirty="0"/>
              <a:t>Quelles stratégies abordent les normes et comment elles le font. </a:t>
            </a:r>
          </a:p>
          <a:p>
            <a:pPr marL="742950" indent="-742950" algn="l">
              <a:lnSpc>
                <a:spcPct val="100000"/>
              </a:lnSpc>
              <a:spcAft>
                <a:spcPts val="1200"/>
              </a:spcAft>
              <a:buClr>
                <a:srgbClr val="2E2C22"/>
              </a:buClr>
              <a:buFont typeface="+mj-lt"/>
              <a:buAutoNum type="arabicPeriod"/>
            </a:pPr>
            <a:r>
              <a:rPr lang="fr-FR" dirty="0"/>
              <a:t>Partagez vos discussions avec le grand groupe. (10 minutes)</a:t>
            </a:r>
            <a:endParaRPr lang="en-US" dirty="0"/>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p:txBody>
          <a:bodyPr/>
          <a:lstStyle/>
          <a:p>
            <a:r>
              <a:rPr lang="en-US" dirty="0"/>
              <a:t>ACTIVITÉ EN GROUPE</a:t>
            </a:r>
          </a:p>
        </p:txBody>
      </p:sp>
      <p:grpSp>
        <p:nvGrpSpPr>
          <p:cNvPr id="10" name="Group 9">
            <a:extLst>
              <a:ext uri="{FF2B5EF4-FFF2-40B4-BE49-F238E27FC236}">
                <a16:creationId xmlns:a16="http://schemas.microsoft.com/office/drawing/2014/main" id="{BC4BA399-F095-B94A-B890-E1DC433E9784}"/>
              </a:ext>
            </a:extLst>
          </p:cNvPr>
          <p:cNvGrpSpPr/>
          <p:nvPr/>
        </p:nvGrpSpPr>
        <p:grpSpPr>
          <a:xfrm>
            <a:off x="760017" y="1281805"/>
            <a:ext cx="3532094" cy="3532094"/>
            <a:chOff x="1368325" y="1090737"/>
            <a:chExt cx="3532094" cy="3532094"/>
          </a:xfrm>
        </p:grpSpPr>
        <p:sp>
          <p:nvSpPr>
            <p:cNvPr id="11" name="Oval 10">
              <a:extLst>
                <a:ext uri="{FF2B5EF4-FFF2-40B4-BE49-F238E27FC236}">
                  <a16:creationId xmlns:a16="http://schemas.microsoft.com/office/drawing/2014/main" id="{C954316F-426F-E349-8096-C28DE345AE76}"/>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2" name="Graphic 11" descr="Cheers outline">
              <a:extLst>
                <a:ext uri="{FF2B5EF4-FFF2-40B4-BE49-F238E27FC236}">
                  <a16:creationId xmlns:a16="http://schemas.microsoft.com/office/drawing/2014/main" id="{044ED8DC-1098-A14B-B371-F546A51729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grpSp>
        <p:nvGrpSpPr>
          <p:cNvPr id="15" name="Group 14">
            <a:extLst>
              <a:ext uri="{FF2B5EF4-FFF2-40B4-BE49-F238E27FC236}">
                <a16:creationId xmlns:a16="http://schemas.microsoft.com/office/drawing/2014/main" id="{A9B59F3B-63F5-EF4A-A830-A861EFA60267}"/>
              </a:ext>
            </a:extLst>
          </p:cNvPr>
          <p:cNvGrpSpPr/>
          <p:nvPr/>
        </p:nvGrpSpPr>
        <p:grpSpPr>
          <a:xfrm>
            <a:off x="2372432" y="7651593"/>
            <a:ext cx="2526654" cy="2526654"/>
            <a:chOff x="4969172" y="7651592"/>
            <a:chExt cx="2526654" cy="2526654"/>
          </a:xfrm>
        </p:grpSpPr>
        <p:sp>
          <p:nvSpPr>
            <p:cNvPr id="16" name="Oval 15">
              <a:extLst>
                <a:ext uri="{FF2B5EF4-FFF2-40B4-BE49-F238E27FC236}">
                  <a16:creationId xmlns:a16="http://schemas.microsoft.com/office/drawing/2014/main" id="{DC704866-EFCD-5D4A-B13B-A8438774FC97}"/>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7" name="TextBox 16">
              <a:extLst>
                <a:ext uri="{FF2B5EF4-FFF2-40B4-BE49-F238E27FC236}">
                  <a16:creationId xmlns:a16="http://schemas.microsoft.com/office/drawing/2014/main" id="{6B6F311E-9F1F-CC40-A17A-02D530395401}"/>
                </a:ext>
              </a:extLst>
            </p:cNvPr>
            <p:cNvSpPr txBox="1"/>
            <p:nvPr/>
          </p:nvSpPr>
          <p:spPr>
            <a:xfrm>
              <a:off x="5220845" y="8498825"/>
              <a:ext cx="2023311"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spTree>
    <p:custDataLst>
      <p:tags r:id="rId1"/>
    </p:custDataLst>
    <p:extLst>
      <p:ext uri="{BB962C8B-B14F-4D97-AF65-F5344CB8AC3E}">
        <p14:creationId xmlns:p14="http://schemas.microsoft.com/office/powerpoint/2010/main" val="30602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4940"/>
        <p:cNvGrpSpPr/>
        <p:nvPr/>
      </p:nvGrpSpPr>
      <p:grpSpPr>
        <a:xfrm>
          <a:off x="0" y="0"/>
          <a:ext cx="0" cy="0"/>
          <a:chOff x="0" y="0"/>
          <a:chExt cx="0" cy="0"/>
        </a:xfrm>
      </p:grpSpPr>
      <p:sp>
        <p:nvSpPr>
          <p:cNvPr id="4941" name="Google Shape;4941;p60"/>
          <p:cNvSpPr txBox="1"/>
          <p:nvPr/>
        </p:nvSpPr>
        <p:spPr>
          <a:xfrm>
            <a:off x="1702868" y="1529981"/>
            <a:ext cx="20708180" cy="217683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09904F"/>
              </a:buClr>
              <a:buSzPts val="10000"/>
              <a:buFont typeface="Gill Sans"/>
              <a:buNone/>
              <a:tabLst/>
              <a:defRPr/>
            </a:pPr>
            <a:r>
              <a:rPr kumimoji="0" lang="en-US" sz="10000" b="1" i="0" u="none" strike="noStrike" kern="0" cap="none" spc="0" normalizeH="0" baseline="0" noProof="0" dirty="0">
                <a:ln>
                  <a:noFill/>
                </a:ln>
                <a:solidFill>
                  <a:srgbClr val="09904F"/>
                </a:solidFill>
                <a:effectLst/>
                <a:uLnTx/>
                <a:uFillTx/>
                <a:latin typeface="Gill Sans Infant MT"/>
                <a:ea typeface="Gill Sans"/>
                <a:cs typeface="Gill Sans"/>
                <a:sym typeface="Gill Sans"/>
              </a:rPr>
              <a:t> </a:t>
            </a:r>
            <a:endParaRPr kumimoji="0" sz="10000" b="1" i="0" u="none" strike="noStrike" kern="0" cap="none" spc="0" normalizeH="0" baseline="0" noProof="0" dirty="0">
              <a:ln>
                <a:noFill/>
              </a:ln>
              <a:solidFill>
                <a:srgbClr val="09904F"/>
              </a:solidFill>
              <a:effectLst/>
              <a:uLnTx/>
              <a:uFillTx/>
              <a:latin typeface="Gill Sans Infant MT"/>
              <a:ea typeface="Gill Sans"/>
              <a:cs typeface="Gill Sans"/>
              <a:sym typeface="Gill Sans"/>
            </a:endParaRPr>
          </a:p>
        </p:txBody>
      </p:sp>
      <p:sp>
        <p:nvSpPr>
          <p:cNvPr id="4942" name="Google Shape;4942;p60"/>
          <p:cNvSpPr txBox="1"/>
          <p:nvPr/>
        </p:nvSpPr>
        <p:spPr>
          <a:xfrm>
            <a:off x="941294" y="889136"/>
            <a:ext cx="22429695" cy="1092607"/>
          </a:xfrm>
          <a:prstGeom prst="rect">
            <a:avLst/>
          </a:prstGeom>
          <a:noFill/>
          <a:ln>
            <a:noFill/>
          </a:ln>
        </p:spPr>
        <p:txBody>
          <a:bodyPr spcFirstLastPara="1" wrap="square" lIns="38100" tIns="38100" rIns="38100" bIns="38100" anchor="ctr" anchorCtr="0">
            <a:spAutoFit/>
          </a:bodyPr>
          <a:lstStyle/>
          <a:p>
            <a:pPr algn="l" defTabSz="914400" hangingPunct="1">
              <a:buClr>
                <a:srgbClr val="09904F"/>
              </a:buClr>
              <a:buSzPts val="6600"/>
              <a:defRPr/>
            </a:pPr>
            <a:r>
              <a:rPr kumimoji="0" lang="fr-FR" sz="6600" b="1" i="0" u="none" strike="noStrike" kern="0" cap="none" spc="0" normalizeH="0" baseline="0" noProof="0" dirty="0">
                <a:ln>
                  <a:noFill/>
                </a:ln>
                <a:solidFill>
                  <a:srgbClr val="B52AB3"/>
                </a:solidFill>
                <a:effectLst/>
                <a:uLnTx/>
                <a:uFillTx/>
                <a:latin typeface="Gill Sans Infant MT"/>
                <a:ea typeface="Gill Sans"/>
                <a:cs typeface="Gill Sans"/>
                <a:sym typeface="Gill Sans"/>
              </a:rPr>
              <a:t>SALLES DE RÉUNION POUR L'EXERCICE Parivartan</a:t>
            </a:r>
            <a:endParaRPr kumimoji="0" sz="6600" b="1" i="0" u="none" strike="noStrike" kern="0" cap="none" spc="0" normalizeH="0" baseline="0" noProof="0" dirty="0">
              <a:ln>
                <a:noFill/>
              </a:ln>
              <a:solidFill>
                <a:srgbClr val="B52AB3"/>
              </a:solidFill>
              <a:effectLst/>
              <a:uLnTx/>
              <a:uFillTx/>
              <a:latin typeface="Gill Sans Infant MT"/>
              <a:ea typeface="Gill Sans"/>
              <a:cs typeface="Gill Sans"/>
              <a:sym typeface="Gill Sans"/>
            </a:endParaRPr>
          </a:p>
        </p:txBody>
      </p:sp>
      <p:graphicFrame>
        <p:nvGraphicFramePr>
          <p:cNvPr id="4943" name="Google Shape;4943;p60"/>
          <p:cNvGraphicFramePr/>
          <p:nvPr>
            <p:extLst>
              <p:ext uri="{D42A27DB-BD31-4B8C-83A1-F6EECF244321}">
                <p14:modId xmlns:p14="http://schemas.microsoft.com/office/powerpoint/2010/main" val="3363736320"/>
              </p:ext>
            </p:extLst>
          </p:nvPr>
        </p:nvGraphicFramePr>
        <p:xfrm>
          <a:off x="1702868" y="2407900"/>
          <a:ext cx="18514125" cy="8900200"/>
        </p:xfrm>
        <a:graphic>
          <a:graphicData uri="http://schemas.openxmlformats.org/drawingml/2006/table">
            <a:tbl>
              <a:tblPr>
                <a:noFill/>
              </a:tblPr>
              <a:tblGrid>
                <a:gridCol w="7306725">
                  <a:extLst>
                    <a:ext uri="{9D8B030D-6E8A-4147-A177-3AD203B41FA5}">
                      <a16:colId xmlns:a16="http://schemas.microsoft.com/office/drawing/2014/main" val="20000"/>
                    </a:ext>
                  </a:extLst>
                </a:gridCol>
                <a:gridCol w="3735800">
                  <a:extLst>
                    <a:ext uri="{9D8B030D-6E8A-4147-A177-3AD203B41FA5}">
                      <a16:colId xmlns:a16="http://schemas.microsoft.com/office/drawing/2014/main" val="20001"/>
                    </a:ext>
                  </a:extLst>
                </a:gridCol>
                <a:gridCol w="3735800">
                  <a:extLst>
                    <a:ext uri="{9D8B030D-6E8A-4147-A177-3AD203B41FA5}">
                      <a16:colId xmlns:a16="http://schemas.microsoft.com/office/drawing/2014/main" val="20002"/>
                    </a:ext>
                  </a:extLst>
                </a:gridCol>
                <a:gridCol w="3735800">
                  <a:extLst>
                    <a:ext uri="{9D8B030D-6E8A-4147-A177-3AD203B41FA5}">
                      <a16:colId xmlns:a16="http://schemas.microsoft.com/office/drawing/2014/main" val="20003"/>
                    </a:ext>
                  </a:extLst>
                </a:gridCol>
              </a:tblGrid>
              <a:tr h="748717">
                <a:tc>
                  <a:txBody>
                    <a:bodyPr/>
                    <a:lstStyle/>
                    <a:p>
                      <a:pPr marL="422275" marR="0" lvl="0" indent="0" algn="l" rtl="0">
                        <a:lnSpc>
                          <a:spcPct val="100000"/>
                        </a:lnSpc>
                        <a:spcBef>
                          <a:spcPts val="0"/>
                        </a:spcBef>
                        <a:spcAft>
                          <a:spcPts val="0"/>
                        </a:spcAft>
                        <a:buClr>
                          <a:srgbClr val="FFFFFF"/>
                        </a:buClr>
                        <a:buSzPts val="4000"/>
                        <a:buFont typeface="Arial"/>
                        <a:buNone/>
                        <a:tabLst/>
                      </a:pPr>
                      <a:r>
                        <a:rPr lang="fr-FR" sz="4000" b="0" i="0" u="none" strike="noStrike" cap="none" spc="0" dirty="0">
                          <a:solidFill>
                            <a:srgbClr val="FFFFFF"/>
                          </a:solidFill>
                          <a:latin typeface="Gill Sans"/>
                          <a:ea typeface="Gill Sans"/>
                          <a:cs typeface="Gill Sans"/>
                          <a:sym typeface="Gill Sans"/>
                        </a:rPr>
                        <a:t>En utilisant l'exemple du cas Parivartan, identifiez :</a:t>
                      </a:r>
                    </a:p>
                  </a:txBody>
                  <a:tcPr marL="137150" marR="1371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B52AB3"/>
                    </a:solidFill>
                  </a:tcPr>
                </a:tc>
                <a:tc>
                  <a:txBody>
                    <a:bodyPr/>
                    <a:lstStyle/>
                    <a:p>
                      <a:pPr marL="457200" marR="0" lvl="0" indent="0" algn="l" rtl="0">
                        <a:lnSpc>
                          <a:spcPct val="100000"/>
                        </a:lnSpc>
                        <a:spcBef>
                          <a:spcPts val="0"/>
                        </a:spcBef>
                        <a:spcAft>
                          <a:spcPts val="0"/>
                        </a:spcAft>
                        <a:buClr>
                          <a:srgbClr val="FFFEFF"/>
                        </a:buClr>
                        <a:buSzPts val="4000"/>
                        <a:buFont typeface="Gill Sans"/>
                        <a:buNone/>
                      </a:pPr>
                      <a:r>
                        <a:rPr lang="en-US" sz="4000" b="1" u="none" strike="noStrike" cap="none" spc="0" dirty="0">
                          <a:solidFill>
                            <a:srgbClr val="FFFEFF"/>
                          </a:solidFill>
                          <a:latin typeface="Gill Sans"/>
                          <a:ea typeface="Gill Sans"/>
                          <a:cs typeface="Gill Sans"/>
                          <a:sym typeface="Gill Sans"/>
                        </a:rPr>
                        <a:t> ÉQUIPE 1</a:t>
                      </a:r>
                      <a:endParaRPr sz="4000" b="1" u="none" strike="noStrike" cap="none" spc="0" dirty="0">
                        <a:solidFill>
                          <a:srgbClr val="FFFEFF"/>
                        </a:solidFill>
                        <a:latin typeface="Gill Sans"/>
                        <a:ea typeface="Gill Sans"/>
                        <a:cs typeface="Gill Sans"/>
                        <a:sym typeface="Gill Sans"/>
                      </a:endParaRPr>
                    </a:p>
                  </a:txBody>
                  <a:tcPr marL="137150" marR="1371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B52AB3"/>
                    </a:solidFill>
                  </a:tcPr>
                </a:tc>
                <a:tc>
                  <a:txBody>
                    <a:bodyPr/>
                    <a:lstStyle/>
                    <a:p>
                      <a:pPr marL="457200" marR="0" lvl="0" indent="0" algn="l" rtl="0">
                        <a:lnSpc>
                          <a:spcPct val="100000"/>
                        </a:lnSpc>
                        <a:spcBef>
                          <a:spcPts val="0"/>
                        </a:spcBef>
                        <a:spcAft>
                          <a:spcPts val="0"/>
                        </a:spcAft>
                        <a:buClr>
                          <a:srgbClr val="FFFEFF"/>
                        </a:buClr>
                        <a:buSzPts val="4000"/>
                        <a:buFont typeface="Gill Sans"/>
                        <a:buNone/>
                      </a:pPr>
                      <a:r>
                        <a:rPr lang="en-US" sz="4000" b="1" u="none" strike="noStrike" cap="none" spc="0" dirty="0">
                          <a:solidFill>
                            <a:srgbClr val="FFFEFF"/>
                          </a:solidFill>
                          <a:latin typeface="Gill Sans"/>
                          <a:ea typeface="Gill Sans"/>
                          <a:cs typeface="Gill Sans"/>
                          <a:sym typeface="Gill Sans"/>
                        </a:rPr>
                        <a:t>ÉQUIPE 2</a:t>
                      </a:r>
                      <a:endParaRPr sz="4000" b="1" u="none" strike="noStrike" cap="none" spc="0" dirty="0">
                        <a:solidFill>
                          <a:srgbClr val="FFFEFF"/>
                        </a:solidFill>
                        <a:latin typeface="Gill Sans"/>
                        <a:ea typeface="Gill Sans"/>
                        <a:cs typeface="Gill Sans"/>
                        <a:sym typeface="Gill Sans"/>
                      </a:endParaRPr>
                    </a:p>
                  </a:txBody>
                  <a:tcPr marL="137150" marR="1371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B52AB3"/>
                    </a:solidFill>
                  </a:tcPr>
                </a:tc>
                <a:tc>
                  <a:txBody>
                    <a:bodyPr/>
                    <a:lstStyle/>
                    <a:p>
                      <a:pPr marL="457200" marR="0" lvl="0" indent="0" algn="l" rtl="0">
                        <a:lnSpc>
                          <a:spcPct val="100000"/>
                        </a:lnSpc>
                        <a:spcBef>
                          <a:spcPts val="0"/>
                        </a:spcBef>
                        <a:spcAft>
                          <a:spcPts val="0"/>
                        </a:spcAft>
                        <a:buClr>
                          <a:srgbClr val="FFFEFF"/>
                        </a:buClr>
                        <a:buSzPts val="4000"/>
                        <a:buFont typeface="Gill Sans"/>
                        <a:buNone/>
                      </a:pPr>
                      <a:r>
                        <a:rPr lang="en-US" sz="4000" b="1" i="0" u="none" strike="noStrike" cap="none" spc="0" dirty="0">
                          <a:solidFill>
                            <a:srgbClr val="FFFEFF"/>
                          </a:solidFill>
                          <a:latin typeface="Gill Sans"/>
                          <a:ea typeface="Gill Sans"/>
                          <a:cs typeface="Gill Sans"/>
                          <a:sym typeface="Gill Sans"/>
                        </a:rPr>
                        <a:t>ÉQUIPE 3</a:t>
                      </a:r>
                      <a:endParaRPr spc="0" dirty="0"/>
                    </a:p>
                  </a:txBody>
                  <a:tcPr marL="137150" marR="1371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B52AB3"/>
                    </a:solidFill>
                  </a:tcPr>
                </a:tc>
                <a:extLst>
                  <a:ext uri="{0D108BD9-81ED-4DB2-BD59-A6C34878D82A}">
                    <a16:rowId xmlns:a16="http://schemas.microsoft.com/office/drawing/2014/main" val="10000"/>
                  </a:ext>
                </a:extLst>
              </a:tr>
              <a:tr h="1920250">
                <a:tc>
                  <a:txBody>
                    <a:bodyPr/>
                    <a:lstStyle/>
                    <a:p>
                      <a:pPr marL="457200" marR="0" lvl="0" indent="0" algn="l" rtl="0">
                        <a:lnSpc>
                          <a:spcPct val="100000"/>
                        </a:lnSpc>
                        <a:spcBef>
                          <a:spcPts val="0"/>
                        </a:spcBef>
                        <a:spcAft>
                          <a:spcPts val="0"/>
                        </a:spcAft>
                        <a:buClr>
                          <a:srgbClr val="3C3B4D"/>
                        </a:buClr>
                        <a:buSzPts val="4000"/>
                        <a:buFont typeface="Gill Sans"/>
                        <a:buNone/>
                      </a:pPr>
                      <a:r>
                        <a:rPr lang="fr-FR" sz="4000" u="none" strike="noStrike" cap="none" spc="0" dirty="0">
                          <a:solidFill>
                            <a:srgbClr val="2E2C22"/>
                          </a:solidFill>
                          <a:latin typeface="Gill Sans MT" panose="020B0502020104020203" pitchFamily="34" charset="0"/>
                        </a:rPr>
                        <a:t>Le(s) comportement(s) que le projet cherche à influencer.</a:t>
                      </a:r>
                      <a:endParaRPr sz="4000" u="none" strike="noStrike" cap="none" spc="0" dirty="0">
                        <a:solidFill>
                          <a:srgbClr val="2E2C22"/>
                        </a:solidFill>
                        <a:latin typeface="Gill Sans MT" panose="020B0502020104020203"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dirty="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dirty="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dirty="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920250">
                <a:tc>
                  <a:txBody>
                    <a:bodyPr/>
                    <a:lstStyle/>
                    <a:p>
                      <a:pPr marL="457200" marR="0" lvl="0" indent="0" algn="l" rtl="0">
                        <a:lnSpc>
                          <a:spcPct val="100000"/>
                        </a:lnSpc>
                        <a:spcBef>
                          <a:spcPts val="0"/>
                        </a:spcBef>
                        <a:spcAft>
                          <a:spcPts val="0"/>
                        </a:spcAft>
                        <a:buClr>
                          <a:srgbClr val="3C3B4D"/>
                        </a:buClr>
                        <a:buSzPts val="4000"/>
                        <a:buFont typeface="Gill Sans"/>
                        <a:buNone/>
                      </a:pPr>
                      <a:r>
                        <a:rPr lang="fr-FR" sz="4000" b="0" i="0" u="none" strike="noStrike" cap="none" spc="0" dirty="0">
                          <a:solidFill>
                            <a:srgbClr val="2E2C22"/>
                          </a:solidFill>
                          <a:latin typeface="Gill Sans MT" panose="020B0502020104020203" pitchFamily="34" charset="0"/>
                          <a:ea typeface="Gill Sans"/>
                          <a:cs typeface="Gill Sans"/>
                          <a:sym typeface="Gill Sans"/>
                        </a:rPr>
                        <a:t>La ou les normes que le projet cherche à faire évoluer.</a:t>
                      </a: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dirty="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dirty="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dirty="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920250">
                <a:tc>
                  <a:txBody>
                    <a:bodyPr/>
                    <a:lstStyle/>
                    <a:p>
                      <a:pPr marL="457200" marR="0" lvl="0" indent="0" algn="l" rtl="0">
                        <a:lnSpc>
                          <a:spcPct val="100000"/>
                        </a:lnSpc>
                        <a:spcBef>
                          <a:spcPts val="0"/>
                        </a:spcBef>
                        <a:spcAft>
                          <a:spcPts val="0"/>
                        </a:spcAft>
                        <a:buClr>
                          <a:srgbClr val="3C3B4D"/>
                        </a:buClr>
                        <a:buSzPts val="4000"/>
                        <a:buFont typeface="Gill Sans"/>
                        <a:buNone/>
                      </a:pPr>
                      <a:r>
                        <a:rPr lang="fr-FR" sz="4000" b="0" i="0" u="none" strike="noStrike" cap="none" spc="0" dirty="0">
                          <a:solidFill>
                            <a:srgbClr val="2E2C22"/>
                          </a:solidFill>
                          <a:latin typeface="Gill Sans MT" panose="020B0502020104020203" pitchFamily="34" charset="0"/>
                          <a:ea typeface="Gill Sans"/>
                          <a:cs typeface="Gill Sans"/>
                          <a:sym typeface="Gill Sans"/>
                        </a:rPr>
                        <a:t>Les groupes de référence et les détenteurs du pouvoir pour ces normes/comportements.</a:t>
                      </a:r>
                      <a:endParaRPr sz="4000" b="0" i="0" u="none" strike="noStrike" cap="none" spc="0" dirty="0">
                        <a:solidFill>
                          <a:srgbClr val="2E2C22"/>
                        </a:solidFill>
                        <a:latin typeface="Gill Sans MT" panose="020B0502020104020203" pitchFamily="34" charset="0"/>
                        <a:ea typeface="Gill Sans"/>
                        <a:cs typeface="Gill Sans"/>
                        <a:sym typeface="Gill Sans"/>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dirty="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dirty="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dirty="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1920250">
                <a:tc>
                  <a:txBody>
                    <a:bodyPr/>
                    <a:lstStyle/>
                    <a:p>
                      <a:pPr marL="457200" marR="0" lvl="0" indent="0" algn="l" rtl="0">
                        <a:lnSpc>
                          <a:spcPct val="100000"/>
                        </a:lnSpc>
                        <a:spcBef>
                          <a:spcPts val="0"/>
                        </a:spcBef>
                        <a:spcAft>
                          <a:spcPts val="0"/>
                        </a:spcAft>
                        <a:buClr>
                          <a:srgbClr val="3C3B4D"/>
                        </a:buClr>
                        <a:buSzPts val="4000"/>
                        <a:buFont typeface="Gill Sans"/>
                        <a:buNone/>
                      </a:pPr>
                      <a:r>
                        <a:rPr lang="fr-FR" sz="4000" b="0" i="0" u="none" strike="noStrike" cap="none" spc="0" dirty="0">
                          <a:solidFill>
                            <a:srgbClr val="2E2C22"/>
                          </a:solidFill>
                          <a:latin typeface="Gill Sans MT" panose="020B0502020104020203" pitchFamily="34" charset="0"/>
                          <a:ea typeface="Gill Sans"/>
                          <a:cs typeface="Gill Sans"/>
                          <a:sym typeface="Gill Sans"/>
                        </a:rPr>
                        <a:t>Quelles stratégies abordent les normes et comment elles le font.</a:t>
                      </a: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dirty="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dirty="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dirty="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1972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4F5"/>
        </a:solidFill>
        <a:effectLst/>
      </p:bgPr>
    </p:bg>
    <p:spTree>
      <p:nvGrpSpPr>
        <p:cNvPr id="1" name="Shape 4411"/>
        <p:cNvGrpSpPr/>
        <p:nvPr/>
      </p:nvGrpSpPr>
      <p:grpSpPr>
        <a:xfrm>
          <a:off x="0" y="0"/>
          <a:ext cx="0" cy="0"/>
          <a:chOff x="0" y="0"/>
          <a:chExt cx="0" cy="0"/>
        </a:xfrm>
      </p:grpSpPr>
      <p:sp>
        <p:nvSpPr>
          <p:cNvPr id="41" name="Freeform 14">
            <a:extLst>
              <a:ext uri="{FF2B5EF4-FFF2-40B4-BE49-F238E27FC236}">
                <a16:creationId xmlns:a16="http://schemas.microsoft.com/office/drawing/2014/main" id="{9BE253E9-F033-3145-A839-0B4A22363EE1}"/>
              </a:ext>
            </a:extLst>
          </p:cNvPr>
          <p:cNvSpPr/>
          <p:nvPr/>
        </p:nvSpPr>
        <p:spPr>
          <a:xfrm>
            <a:off x="0" y="1"/>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B52AB3"/>
          </a:solidFill>
        </p:spPr>
      </p:sp>
      <p:sp>
        <p:nvSpPr>
          <p:cNvPr id="42" name="Title 3">
            <a:extLst>
              <a:ext uri="{FF2B5EF4-FFF2-40B4-BE49-F238E27FC236}">
                <a16:creationId xmlns:a16="http://schemas.microsoft.com/office/drawing/2014/main" id="{08AE04EC-85C2-A840-9552-F1A85E67775E}"/>
              </a:ext>
            </a:extLst>
          </p:cNvPr>
          <p:cNvSpPr txBox="1">
            <a:spLocks/>
          </p:cNvSpPr>
          <p:nvPr/>
        </p:nvSpPr>
        <p:spPr>
          <a:xfrm>
            <a:off x="3824390" y="2366163"/>
            <a:ext cx="9089568" cy="5189538"/>
          </a:xfrm>
          <a:prstGeom prst="rect">
            <a:avLst/>
          </a:prstGeom>
        </p:spPr>
        <p:txBody>
          <a:bodyPr>
            <a:normAutofit/>
          </a:bodyPr>
          <a:lstStyle>
            <a:lvl1pPr marL="0" marR="0" indent="0" algn="r" defTabSz="825500" rtl="0" eaLnBrk="1" fontAlgn="auto" latinLnBrk="0" hangingPunct="0">
              <a:lnSpc>
                <a:spcPct val="70000"/>
              </a:lnSpc>
              <a:spcBef>
                <a:spcPts val="0"/>
              </a:spcBef>
              <a:spcAft>
                <a:spcPts val="0"/>
              </a:spcAft>
              <a:buClrTx/>
              <a:buSzTx/>
              <a:buFontTx/>
              <a:buNone/>
              <a:tabLst/>
              <a:defRPr lang="en-US" sz="8800" b="0" i="0" u="none" strike="noStrike" cap="none" spc="0" baseline="0" smtClean="0">
                <a:ln>
                  <a:noFill/>
                </a:ln>
                <a:solidFill>
                  <a:srgbClr val="009457"/>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a:spcAft>
                <a:spcPts val="1200"/>
              </a:spcAft>
              <a:defRPr/>
            </a:pPr>
            <a:r>
              <a:rPr lang="en-US" sz="8000" b="1" dirty="0">
                <a:solidFill>
                  <a:prstClr val="black">
                    <a:lumMod val="85000"/>
                    <a:lumOff val="15000"/>
                  </a:prstClr>
                </a:solidFill>
                <a:latin typeface="Gill Sans MT" panose="020B0502020104020203"/>
              </a:rPr>
              <a:t> </a:t>
            </a:r>
          </a:p>
        </p:txBody>
      </p:sp>
      <p:sp>
        <p:nvSpPr>
          <p:cNvPr id="43" name="Title 1">
            <a:extLst>
              <a:ext uri="{FF2B5EF4-FFF2-40B4-BE49-F238E27FC236}">
                <a16:creationId xmlns:a16="http://schemas.microsoft.com/office/drawing/2014/main" id="{17904744-47CD-D448-8D56-575EA976F532}"/>
              </a:ext>
            </a:extLst>
          </p:cNvPr>
          <p:cNvSpPr txBox="1">
            <a:spLocks/>
          </p:cNvSpPr>
          <p:nvPr/>
        </p:nvSpPr>
        <p:spPr>
          <a:xfrm>
            <a:off x="5303574" y="1335293"/>
            <a:ext cx="16482720"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nSpc>
                <a:spcPct val="90000"/>
              </a:lnSpc>
              <a:defRPr/>
            </a:pPr>
            <a:r>
              <a:rPr lang="en-US" sz="8800" dirty="0">
                <a:solidFill>
                  <a:srgbClr val="2E2C22"/>
                </a:solidFill>
                <a:latin typeface="Gill Sans MT" panose="020B0502020104020203"/>
              </a:rPr>
              <a:t>Outils virtuels</a:t>
            </a:r>
          </a:p>
        </p:txBody>
      </p:sp>
      <p:cxnSp>
        <p:nvCxnSpPr>
          <p:cNvPr id="44" name="Straight Connector 43">
            <a:extLst>
              <a:ext uri="{FF2B5EF4-FFF2-40B4-BE49-F238E27FC236}">
                <a16:creationId xmlns:a16="http://schemas.microsoft.com/office/drawing/2014/main" id="{75CDBD7F-681C-F34B-81BA-7FA8CE0CDF20}"/>
              </a:ext>
            </a:extLst>
          </p:cNvPr>
          <p:cNvCxnSpPr/>
          <p:nvPr/>
        </p:nvCxnSpPr>
        <p:spPr>
          <a:xfrm>
            <a:off x="8056236" y="6963150"/>
            <a:ext cx="0" cy="1407636"/>
          </a:xfrm>
          <a:prstGeom prst="line">
            <a:avLst/>
          </a:prstGeom>
          <a:ln w="63500">
            <a:solidFill>
              <a:srgbClr val="B52AB3"/>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0C21A07-0AEB-EB45-A091-ADA9A57EF1EA}"/>
              </a:ext>
            </a:extLst>
          </p:cNvPr>
          <p:cNvCxnSpPr/>
          <p:nvPr/>
        </p:nvCxnSpPr>
        <p:spPr>
          <a:xfrm>
            <a:off x="13533186" y="6963150"/>
            <a:ext cx="0" cy="1407636"/>
          </a:xfrm>
          <a:prstGeom prst="line">
            <a:avLst/>
          </a:prstGeom>
          <a:ln w="63500">
            <a:solidFill>
              <a:srgbClr val="B52AB3"/>
            </a:solidFill>
            <a:prstDash val="sysDot"/>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53AAD920-169B-0646-BC51-52DD52A2F6C8}"/>
              </a:ext>
            </a:extLst>
          </p:cNvPr>
          <p:cNvGrpSpPr/>
          <p:nvPr/>
        </p:nvGrpSpPr>
        <p:grpSpPr>
          <a:xfrm>
            <a:off x="5623301" y="8370786"/>
            <a:ext cx="4890870" cy="4386900"/>
            <a:chOff x="5623300" y="8706270"/>
            <a:chExt cx="5341286" cy="4790904"/>
          </a:xfrm>
        </p:grpSpPr>
        <p:pic>
          <p:nvPicPr>
            <p:cNvPr id="47" name="Picture 46">
              <a:extLst>
                <a:ext uri="{FF2B5EF4-FFF2-40B4-BE49-F238E27FC236}">
                  <a16:creationId xmlns:a16="http://schemas.microsoft.com/office/drawing/2014/main" id="{B6C9E1EF-47A6-A44F-8222-64A09C1813AB}"/>
                </a:ext>
              </a:extLst>
            </p:cNvPr>
            <p:cNvPicPr>
              <a:picLocks noChangeAspect="1"/>
            </p:cNvPicPr>
            <p:nvPr/>
          </p:nvPicPr>
          <p:blipFill rotWithShape="1">
            <a:blip r:embed="rId3"/>
            <a:srcRect b="13432"/>
            <a:stretch/>
          </p:blipFill>
          <p:spPr>
            <a:xfrm>
              <a:off x="5623300" y="9302223"/>
              <a:ext cx="5341286" cy="4194951"/>
            </a:xfrm>
            <a:prstGeom prst="rect">
              <a:avLst/>
            </a:prstGeom>
          </p:spPr>
        </p:pic>
        <p:sp>
          <p:nvSpPr>
            <p:cNvPr id="48" name="Rectangle 47">
              <a:extLst>
                <a:ext uri="{FF2B5EF4-FFF2-40B4-BE49-F238E27FC236}">
                  <a16:creationId xmlns:a16="http://schemas.microsoft.com/office/drawing/2014/main" id="{46AA86A4-C2C6-AB43-B8F6-17B1B07877F1}"/>
                </a:ext>
              </a:extLst>
            </p:cNvPr>
            <p:cNvSpPr/>
            <p:nvPr/>
          </p:nvSpPr>
          <p:spPr>
            <a:xfrm>
              <a:off x="5623300" y="8706270"/>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GOOGLE SHEETS</a:t>
              </a:r>
            </a:p>
          </p:txBody>
        </p:sp>
      </p:grpSp>
      <p:sp>
        <p:nvSpPr>
          <p:cNvPr id="49" name="Rectangle 48">
            <a:extLst>
              <a:ext uri="{FF2B5EF4-FFF2-40B4-BE49-F238E27FC236}">
                <a16:creationId xmlns:a16="http://schemas.microsoft.com/office/drawing/2014/main" id="{4DFD215E-DE96-BB43-9119-CD61B36890E3}"/>
              </a:ext>
            </a:extLst>
          </p:cNvPr>
          <p:cNvSpPr/>
          <p:nvPr/>
        </p:nvSpPr>
        <p:spPr>
          <a:xfrm>
            <a:off x="11099500" y="8375223"/>
            <a:ext cx="4890870" cy="541777"/>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CHAT</a:t>
            </a:r>
          </a:p>
        </p:txBody>
      </p:sp>
      <p:cxnSp>
        <p:nvCxnSpPr>
          <p:cNvPr id="50" name="Straight Connector 49">
            <a:extLst>
              <a:ext uri="{FF2B5EF4-FFF2-40B4-BE49-F238E27FC236}">
                <a16:creationId xmlns:a16="http://schemas.microsoft.com/office/drawing/2014/main" id="{15C9CCBE-62EB-4248-9AA2-0E058C646354}"/>
              </a:ext>
            </a:extLst>
          </p:cNvPr>
          <p:cNvCxnSpPr>
            <a:cxnSpLocks/>
          </p:cNvCxnSpPr>
          <p:nvPr/>
        </p:nvCxnSpPr>
        <p:spPr>
          <a:xfrm>
            <a:off x="4340404" y="3774922"/>
            <a:ext cx="12688422" cy="0"/>
          </a:xfrm>
          <a:prstGeom prst="line">
            <a:avLst/>
          </a:prstGeom>
          <a:ln w="63500">
            <a:solidFill>
              <a:srgbClr val="B52AB3"/>
            </a:solidFill>
            <a:prstDash val="sysDot"/>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32E43BD2-ED07-B745-9651-AE05406E82FE}"/>
              </a:ext>
            </a:extLst>
          </p:cNvPr>
          <p:cNvGrpSpPr/>
          <p:nvPr/>
        </p:nvGrpSpPr>
        <p:grpSpPr>
          <a:xfrm>
            <a:off x="5623301" y="3442587"/>
            <a:ext cx="4890870" cy="4391542"/>
            <a:chOff x="5623300" y="3796698"/>
            <a:chExt cx="5341286" cy="4795973"/>
          </a:xfrm>
        </p:grpSpPr>
        <p:pic>
          <p:nvPicPr>
            <p:cNvPr id="52" name="Picture 51">
              <a:extLst>
                <a:ext uri="{FF2B5EF4-FFF2-40B4-BE49-F238E27FC236}">
                  <a16:creationId xmlns:a16="http://schemas.microsoft.com/office/drawing/2014/main" id="{2D41112F-F451-8649-9851-F5C4E37F564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23300" y="4388370"/>
              <a:ext cx="5341286" cy="4204301"/>
            </a:xfrm>
            <a:prstGeom prst="rect">
              <a:avLst/>
            </a:prstGeom>
          </p:spPr>
        </p:pic>
        <p:sp>
          <p:nvSpPr>
            <p:cNvPr id="53" name="Rectangle 52">
              <a:extLst>
                <a:ext uri="{FF2B5EF4-FFF2-40B4-BE49-F238E27FC236}">
                  <a16:creationId xmlns:a16="http://schemas.microsoft.com/office/drawing/2014/main" id="{20B49CEA-500B-4F43-8DF8-2E2619BAD99D}"/>
                </a:ext>
              </a:extLst>
            </p:cNvPr>
            <p:cNvSpPr/>
            <p:nvPr/>
          </p:nvSpPr>
          <p:spPr>
            <a:xfrm>
              <a:off x="5623300"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POLLS</a:t>
              </a:r>
            </a:p>
          </p:txBody>
        </p:sp>
      </p:grpSp>
      <p:grpSp>
        <p:nvGrpSpPr>
          <p:cNvPr id="54" name="Group 53">
            <a:extLst>
              <a:ext uri="{FF2B5EF4-FFF2-40B4-BE49-F238E27FC236}">
                <a16:creationId xmlns:a16="http://schemas.microsoft.com/office/drawing/2014/main" id="{E9B20EB5-4A9C-A94A-9B1D-B086AD36A68B}"/>
              </a:ext>
            </a:extLst>
          </p:cNvPr>
          <p:cNvGrpSpPr/>
          <p:nvPr/>
        </p:nvGrpSpPr>
        <p:grpSpPr>
          <a:xfrm>
            <a:off x="11099499" y="3444426"/>
            <a:ext cx="4893514" cy="4395672"/>
            <a:chOff x="11674476" y="3796698"/>
            <a:chExt cx="5344172" cy="4800483"/>
          </a:xfrm>
        </p:grpSpPr>
        <p:pic>
          <p:nvPicPr>
            <p:cNvPr id="55" name="Picture 2">
              <a:extLst>
                <a:ext uri="{FF2B5EF4-FFF2-40B4-BE49-F238E27FC236}">
                  <a16:creationId xmlns:a16="http://schemas.microsoft.com/office/drawing/2014/main" id="{831B7D64-9AAC-8D48-A11F-4D09E107F195}"/>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5687" r="14635"/>
            <a:stretch/>
          </p:blipFill>
          <p:spPr bwMode="auto">
            <a:xfrm>
              <a:off x="11677363" y="4392880"/>
              <a:ext cx="5341285" cy="420430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D60655D5-F7EC-ED44-A204-7DC8B61C47BE}"/>
                </a:ext>
              </a:extLst>
            </p:cNvPr>
            <p:cNvSpPr/>
            <p:nvPr/>
          </p:nvSpPr>
          <p:spPr>
            <a:xfrm>
              <a:off x="11674476"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BREAKOUT ROOMS</a:t>
              </a:r>
            </a:p>
          </p:txBody>
        </p:sp>
      </p:grpSp>
      <p:grpSp>
        <p:nvGrpSpPr>
          <p:cNvPr id="57" name="Group 56">
            <a:extLst>
              <a:ext uri="{FF2B5EF4-FFF2-40B4-BE49-F238E27FC236}">
                <a16:creationId xmlns:a16="http://schemas.microsoft.com/office/drawing/2014/main" id="{23ECDE45-7EB1-C844-9E72-38923B225DB1}"/>
              </a:ext>
            </a:extLst>
          </p:cNvPr>
          <p:cNvGrpSpPr/>
          <p:nvPr/>
        </p:nvGrpSpPr>
        <p:grpSpPr>
          <a:xfrm>
            <a:off x="16470765" y="3442587"/>
            <a:ext cx="4890870" cy="4395286"/>
            <a:chOff x="16335852" y="3796698"/>
            <a:chExt cx="5341286" cy="4800062"/>
          </a:xfrm>
        </p:grpSpPr>
        <p:sp>
          <p:nvSpPr>
            <p:cNvPr id="58" name="Rectangle 57">
              <a:extLst>
                <a:ext uri="{FF2B5EF4-FFF2-40B4-BE49-F238E27FC236}">
                  <a16:creationId xmlns:a16="http://schemas.microsoft.com/office/drawing/2014/main" id="{8E99A199-9785-4644-B2C5-4B5E7E7B2969}"/>
                </a:ext>
              </a:extLst>
            </p:cNvPr>
            <p:cNvSpPr/>
            <p:nvPr/>
          </p:nvSpPr>
          <p:spPr>
            <a:xfrm>
              <a:off x="16335852"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WHITEBOARD</a:t>
              </a:r>
            </a:p>
          </p:txBody>
        </p:sp>
        <p:pic>
          <p:nvPicPr>
            <p:cNvPr id="59" name="Picture 58">
              <a:extLst>
                <a:ext uri="{FF2B5EF4-FFF2-40B4-BE49-F238E27FC236}">
                  <a16:creationId xmlns:a16="http://schemas.microsoft.com/office/drawing/2014/main" id="{FD845D05-F9CC-464E-9A41-A3F811B3138F}"/>
                </a:ext>
              </a:extLst>
            </p:cNvPr>
            <p:cNvPicPr>
              <a:picLocks noChangeAspect="1"/>
            </p:cNvPicPr>
            <p:nvPr/>
          </p:nvPicPr>
          <p:blipFill>
            <a:blip r:embed="rId6"/>
            <a:stretch>
              <a:fillRect/>
            </a:stretch>
          </p:blipFill>
          <p:spPr>
            <a:xfrm>
              <a:off x="16335852" y="4388369"/>
              <a:ext cx="5341286" cy="4208391"/>
            </a:xfrm>
            <a:prstGeom prst="rect">
              <a:avLst/>
            </a:prstGeom>
          </p:spPr>
        </p:pic>
      </p:grpSp>
      <p:grpSp>
        <p:nvGrpSpPr>
          <p:cNvPr id="60" name="Group 59">
            <a:extLst>
              <a:ext uri="{FF2B5EF4-FFF2-40B4-BE49-F238E27FC236}">
                <a16:creationId xmlns:a16="http://schemas.microsoft.com/office/drawing/2014/main" id="{9E125269-8958-6341-B778-8CDAFD3649B4}"/>
              </a:ext>
            </a:extLst>
          </p:cNvPr>
          <p:cNvGrpSpPr/>
          <p:nvPr/>
        </p:nvGrpSpPr>
        <p:grpSpPr>
          <a:xfrm>
            <a:off x="480197" y="1990947"/>
            <a:ext cx="3532094" cy="3532094"/>
            <a:chOff x="480196" y="5603617"/>
            <a:chExt cx="3532094" cy="3532094"/>
          </a:xfrm>
        </p:grpSpPr>
        <p:pic>
          <p:nvPicPr>
            <p:cNvPr id="61" name="Picture 60">
              <a:extLst>
                <a:ext uri="{FF2B5EF4-FFF2-40B4-BE49-F238E27FC236}">
                  <a16:creationId xmlns:a16="http://schemas.microsoft.com/office/drawing/2014/main" id="{2BFD32A9-53A2-2E49-8D3B-C5824D8FB1F3}"/>
                </a:ext>
              </a:extLst>
            </p:cNvPr>
            <p:cNvPicPr>
              <a:picLocks noChangeAspect="1"/>
            </p:cNvPicPr>
            <p:nvPr/>
          </p:nvPicPr>
          <p:blipFill>
            <a:blip r:embed="rId7"/>
            <a:stretch>
              <a:fillRect/>
            </a:stretch>
          </p:blipFill>
          <p:spPr>
            <a:xfrm>
              <a:off x="959756" y="6510088"/>
              <a:ext cx="2528330" cy="2007792"/>
            </a:xfrm>
            <a:prstGeom prst="rect">
              <a:avLst/>
            </a:prstGeom>
          </p:spPr>
        </p:pic>
        <p:sp>
          <p:nvSpPr>
            <p:cNvPr id="62" name="Oval 61">
              <a:extLst>
                <a:ext uri="{FF2B5EF4-FFF2-40B4-BE49-F238E27FC236}">
                  <a16:creationId xmlns:a16="http://schemas.microsoft.com/office/drawing/2014/main" id="{27FA7C98-0AF3-2740-A5A8-077423C17336}"/>
                </a:ext>
              </a:extLst>
            </p:cNvPr>
            <p:cNvSpPr/>
            <p:nvPr/>
          </p:nvSpPr>
          <p:spPr>
            <a:xfrm>
              <a:off x="480196" y="5603617"/>
              <a:ext cx="3532094" cy="3532094"/>
            </a:xfrm>
            <a:prstGeom prst="ellipse">
              <a:avLst/>
            </a:prstGeom>
            <a:no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grpSp>
      <p:pic>
        <p:nvPicPr>
          <p:cNvPr id="63" name="Picture 62" descr="Graphical user interface, application&#10;&#10;Description automatically generated">
            <a:extLst>
              <a:ext uri="{FF2B5EF4-FFF2-40B4-BE49-F238E27FC236}">
                <a16:creationId xmlns:a16="http://schemas.microsoft.com/office/drawing/2014/main" id="{BD8332A1-889F-5A45-99B4-B00BECE426DB}"/>
              </a:ext>
            </a:extLst>
          </p:cNvPr>
          <p:cNvPicPr>
            <a:picLocks noChangeAspect="1"/>
          </p:cNvPicPr>
          <p:nvPr/>
        </p:nvPicPr>
        <p:blipFill rotWithShape="1">
          <a:blip r:embed="rId8"/>
          <a:srcRect l="679" t="33414" r="37169"/>
          <a:stretch/>
        </p:blipFill>
        <p:spPr>
          <a:xfrm>
            <a:off x="11102674" y="8918262"/>
            <a:ext cx="4878570" cy="3836056"/>
          </a:xfrm>
          <a:prstGeom prst="rect">
            <a:avLst/>
          </a:prstGeom>
          <a:solidFill>
            <a:srgbClr val="242424"/>
          </a:solidFill>
        </p:spPr>
      </p:pic>
    </p:spTree>
    <p:extLst>
      <p:ext uri="{BB962C8B-B14F-4D97-AF65-F5344CB8AC3E}">
        <p14:creationId xmlns:p14="http://schemas.microsoft.com/office/powerpoint/2010/main" val="291598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8FDE84-29D9-5940-AFA5-7E77C3A5F5A8}"/>
              </a:ext>
            </a:extLst>
          </p:cNvPr>
          <p:cNvSpPr>
            <a:spLocks noGrp="1"/>
          </p:cNvSpPr>
          <p:nvPr>
            <p:ph type="title" idx="4294967295"/>
          </p:nvPr>
        </p:nvSpPr>
        <p:spPr>
          <a:xfrm>
            <a:off x="1828800" y="1376806"/>
            <a:ext cx="22026562" cy="1438275"/>
          </a:xfrm>
          <a:prstGeom prst="rect">
            <a:avLst/>
          </a:prstGeom>
        </p:spPr>
        <p:txBody>
          <a:bodyPr>
            <a:noAutofit/>
          </a:bodyPr>
          <a:lstStyle/>
          <a:p>
            <a:pPr>
              <a:lnSpc>
                <a:spcPct val="90000"/>
              </a:lnSpc>
            </a:pPr>
            <a:r>
              <a:rPr lang="fr-FR" sz="9600" dirty="0">
                <a:solidFill>
                  <a:srgbClr val="B52AB3"/>
                </a:solidFill>
                <a:latin typeface="Gill Sans MT" panose="020B0502020104020203" pitchFamily="34" charset="77"/>
              </a:rPr>
              <a:t>Principaux enseignements de l'évaluation du projet sur la programmation des normes</a:t>
            </a:r>
            <a:endParaRPr lang="en-US" sz="9600" b="1" dirty="0">
              <a:solidFill>
                <a:srgbClr val="B52AB3"/>
              </a:solidFill>
              <a:latin typeface="Gill Sans MT" panose="020B0502020104020203" pitchFamily="34" charset="77"/>
            </a:endParaRPr>
          </a:p>
        </p:txBody>
      </p:sp>
      <p:sp>
        <p:nvSpPr>
          <p:cNvPr id="6" name="Rectangle 5">
            <a:extLst>
              <a:ext uri="{FF2B5EF4-FFF2-40B4-BE49-F238E27FC236}">
                <a16:creationId xmlns:a16="http://schemas.microsoft.com/office/drawing/2014/main" id="{87E05F4C-8E14-424F-B36A-462FB16572BC}"/>
              </a:ext>
            </a:extLst>
          </p:cNvPr>
          <p:cNvSpPr/>
          <p:nvPr/>
        </p:nvSpPr>
        <p:spPr>
          <a:xfrm>
            <a:off x="1828800" y="5521942"/>
            <a:ext cx="19793243" cy="6832640"/>
          </a:xfrm>
          <a:prstGeom prst="rect">
            <a:avLst/>
          </a:prstGeom>
        </p:spPr>
        <p:txBody>
          <a:bodyPr wrap="square" numCol="1" spcCol="1371600">
            <a:spAutoFit/>
          </a:bodyPr>
          <a:lstStyle/>
          <a:p>
            <a:pPr marL="742950" lvl="0" indent="-742950" algn="l" defTabSz="1828800" hangingPunct="1">
              <a:spcAft>
                <a:spcPts val="1200"/>
              </a:spcAft>
              <a:buFont typeface="+mj-lt"/>
              <a:buAutoNum type="arabicPeriod"/>
              <a:defRPr/>
            </a:pPr>
            <a:r>
              <a:rPr lang="fr-FR" sz="4000" kern="1200" dirty="0">
                <a:solidFill>
                  <a:srgbClr val="2E2C22"/>
                </a:solidFill>
                <a:latin typeface="Gill Sans MT" panose="020B0502020104020203"/>
                <a:ea typeface="+mn-ea"/>
                <a:cs typeface="+mn-cs"/>
              </a:rPr>
              <a:t>Les sports accompagnés de séances de réflexion pour les filles et les parents peuvent être transformateurs.</a:t>
            </a:r>
          </a:p>
          <a:p>
            <a:pPr marL="742950" lvl="0" indent="-742950" algn="l" defTabSz="1828800" hangingPunct="1">
              <a:spcAft>
                <a:spcPts val="1200"/>
              </a:spcAft>
              <a:buFont typeface="+mj-lt"/>
              <a:buAutoNum type="arabicPeriod"/>
              <a:defRPr/>
            </a:pPr>
            <a:r>
              <a:rPr lang="fr-FR" sz="4000" kern="1200" dirty="0">
                <a:solidFill>
                  <a:srgbClr val="2E2C22"/>
                </a:solidFill>
                <a:latin typeface="Gill Sans MT" panose="020B0502020104020203"/>
                <a:ea typeface="+mn-ea"/>
                <a:cs typeface="+mn-cs"/>
              </a:rPr>
              <a:t>Élaborer et mettre en œuvre des programmes, avec des partenaires de confiance, locaux et intégrés à la communauté.</a:t>
            </a:r>
          </a:p>
          <a:p>
            <a:pPr marL="742950" lvl="0" indent="-742950" algn="l" defTabSz="1828800" hangingPunct="1">
              <a:spcAft>
                <a:spcPts val="1200"/>
              </a:spcAft>
              <a:buFont typeface="+mj-lt"/>
              <a:buAutoNum type="arabicPeriod"/>
              <a:defRPr/>
            </a:pPr>
            <a:r>
              <a:rPr lang="fr-FR" sz="4000" kern="1200" dirty="0">
                <a:solidFill>
                  <a:srgbClr val="2E2C22"/>
                </a:solidFill>
                <a:latin typeface="Gill Sans MT" panose="020B0502020104020203"/>
                <a:ea typeface="+mn-ea"/>
                <a:cs typeface="+mn-cs"/>
              </a:rPr>
              <a:t>Investir dans ceux qui, dans la communauté, sont les plus prêts à changer.</a:t>
            </a:r>
          </a:p>
          <a:p>
            <a:pPr marL="742950" lvl="0" indent="-742950" algn="l" defTabSz="1828800" hangingPunct="1">
              <a:spcAft>
                <a:spcPts val="1200"/>
              </a:spcAft>
              <a:buFont typeface="+mj-lt"/>
              <a:buAutoNum type="arabicPeriod"/>
              <a:defRPr/>
            </a:pPr>
            <a:r>
              <a:rPr lang="fr-FR" sz="4000" kern="1200" dirty="0">
                <a:solidFill>
                  <a:srgbClr val="2E2C22"/>
                </a:solidFill>
                <a:latin typeface="Gill Sans MT" panose="020B0502020104020203"/>
                <a:ea typeface="+mn-ea"/>
                <a:cs typeface="+mn-cs"/>
              </a:rPr>
              <a:t>Favoriser la capacité d’action collective comme base pour cultiver la capacité d’action individuelle.</a:t>
            </a:r>
          </a:p>
          <a:p>
            <a:pPr marL="742950" lvl="0" indent="-742950" algn="l" defTabSz="1828800" hangingPunct="1">
              <a:spcAft>
                <a:spcPts val="1200"/>
              </a:spcAft>
              <a:buFont typeface="+mj-lt"/>
              <a:buAutoNum type="arabicPeriod"/>
              <a:defRPr/>
            </a:pPr>
            <a:r>
              <a:rPr lang="fr-FR" sz="4000" kern="1200" dirty="0">
                <a:solidFill>
                  <a:srgbClr val="2E2C22"/>
                </a:solidFill>
                <a:latin typeface="Gill Sans MT" panose="020B0502020104020203"/>
                <a:ea typeface="+mn-ea"/>
                <a:cs typeface="+mn-cs"/>
              </a:rPr>
              <a:t>S'assurer que les stratégies du programme sont culturellement appropriées.</a:t>
            </a:r>
          </a:p>
          <a:p>
            <a:pPr marL="742950" lvl="0" indent="-742950" algn="l" defTabSz="1828800" hangingPunct="1">
              <a:spcAft>
                <a:spcPts val="1200"/>
              </a:spcAft>
              <a:buFont typeface="+mj-lt"/>
              <a:buAutoNum type="arabicPeriod"/>
              <a:defRPr/>
            </a:pPr>
            <a:r>
              <a:rPr lang="fr-FR" sz="4000" kern="1200" dirty="0">
                <a:solidFill>
                  <a:srgbClr val="2E2C22"/>
                </a:solidFill>
                <a:latin typeface="Gill Sans MT" panose="020B0502020104020203"/>
                <a:ea typeface="+mn-ea"/>
                <a:cs typeface="+mn-cs"/>
              </a:rPr>
              <a:t>Rendre le changement visible dans les interactions quotidiennes.</a:t>
            </a:r>
          </a:p>
          <a:p>
            <a:pPr marL="3200400" marR="0" lvl="2" indent="-1371600" algn="l" defTabSz="1828800" rtl="0" eaLnBrk="1" fontAlgn="auto" latinLnBrk="0" hangingPunct="1">
              <a:spcBef>
                <a:spcPts val="0"/>
              </a:spcBef>
              <a:spcAft>
                <a:spcPts val="0"/>
              </a:spcAft>
              <a:buClrTx/>
              <a:buSzTx/>
              <a:buFont typeface="Wingdings" pitchFamily="2" charset="2"/>
              <a:buChar char="§"/>
              <a:tabLst/>
              <a:defRPr/>
            </a:pPr>
            <a:endParaRPr kumimoji="0" lang="en-US" sz="1800" b="0" i="0" u="none" strike="noStrike" kern="1200" cap="none" spc="0" normalizeH="0" baseline="0" noProof="0" dirty="0">
              <a:ln>
                <a:noFill/>
              </a:ln>
              <a:solidFill>
                <a:srgbClr val="2E2C22"/>
              </a:solidFill>
              <a:effectLst/>
              <a:uLnTx/>
              <a:uFillTx/>
              <a:latin typeface="Gill Sans MT" panose="020B0502020104020203"/>
              <a:ea typeface="+mn-ea"/>
              <a:cs typeface="+mn-cs"/>
              <a:sym typeface="PT Sans"/>
            </a:endParaRPr>
          </a:p>
        </p:txBody>
      </p:sp>
      <p:sp>
        <p:nvSpPr>
          <p:cNvPr id="8" name="Text Placeholder 4">
            <a:extLst>
              <a:ext uri="{FF2B5EF4-FFF2-40B4-BE49-F238E27FC236}">
                <a16:creationId xmlns:a16="http://schemas.microsoft.com/office/drawing/2014/main" id="{C6EBA6D0-FA97-4E38-BB4F-C4BE5FC8F367}"/>
              </a:ext>
            </a:extLst>
          </p:cNvPr>
          <p:cNvSpPr txBox="1">
            <a:spLocks/>
          </p:cNvSpPr>
          <p:nvPr/>
        </p:nvSpPr>
        <p:spPr>
          <a:xfrm>
            <a:off x="1828801" y="657669"/>
            <a:ext cx="8366826" cy="719137"/>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50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lvl="0" algn="l" hangingPunct="1"/>
            <a:r>
              <a:rPr lang="en-US" sz="3600" spc="100" dirty="0">
                <a:solidFill>
                  <a:schemeClr val="bg2"/>
                </a:solidFill>
              </a:rPr>
              <a:t>PARIVARTAN POUR LES FILLES</a:t>
            </a:r>
          </a:p>
        </p:txBody>
      </p:sp>
    </p:spTree>
    <p:custDataLst>
      <p:tags r:id="rId1"/>
    </p:custDataLst>
    <p:extLst>
      <p:ext uri="{BB962C8B-B14F-4D97-AF65-F5344CB8AC3E}">
        <p14:creationId xmlns:p14="http://schemas.microsoft.com/office/powerpoint/2010/main" val="102771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E05F4C-8E14-424F-B36A-462FB16572BC}"/>
              </a:ext>
            </a:extLst>
          </p:cNvPr>
          <p:cNvSpPr/>
          <p:nvPr/>
        </p:nvSpPr>
        <p:spPr>
          <a:xfrm>
            <a:off x="840259" y="2732791"/>
            <a:ext cx="11549450" cy="8833187"/>
          </a:xfrm>
          <a:prstGeom prst="rect">
            <a:avLst/>
          </a:prstGeom>
        </p:spPr>
        <p:txBody>
          <a:bodyPr wrap="square" numCol="1" spcCol="1371600">
            <a:spAutoFit/>
          </a:bodyPr>
          <a:lstStyle/>
          <a:p>
            <a:pPr marL="0" marR="0" lvl="0" indent="0" algn="l" defTabSz="1828800" rtl="0" eaLnBrk="1" fontAlgn="auto" latinLnBrk="0" hangingPunct="1">
              <a:lnSpc>
                <a:spcPct val="100000"/>
              </a:lnSpc>
              <a:spcBef>
                <a:spcPts val="0"/>
              </a:spcBef>
              <a:spcAft>
                <a:spcPts val="1200"/>
              </a:spcAft>
              <a:buClrTx/>
              <a:buSzTx/>
              <a:buFontTx/>
              <a:buNone/>
              <a:tabLst/>
              <a:defRPr/>
            </a:pPr>
            <a:r>
              <a:rPr kumimoji="0" lang="en-US" sz="6000" b="1" i="0" u="none" strike="noStrike" kern="1200" cap="none" spc="0" normalizeH="0" baseline="0" noProof="0" dirty="0">
                <a:ln>
                  <a:noFill/>
                </a:ln>
                <a:solidFill>
                  <a:srgbClr val="B52AB3"/>
                </a:solidFill>
                <a:effectLst/>
                <a:uLnTx/>
                <a:uFillTx/>
                <a:latin typeface="Gill Sans MT" panose="020B0502020104020203"/>
                <a:ea typeface="+mn-ea"/>
                <a:cs typeface="+mn-cs"/>
                <a:sym typeface="PT Sans"/>
              </a:rPr>
              <a:t>Normes de genre</a:t>
            </a: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R="0" lvl="0" algn="l" defTabSz="1828800" rtl="0" eaLnBrk="1" fontAlgn="auto" latinLnBrk="0" hangingPunct="1">
              <a:lnSpc>
                <a:spcPct val="100000"/>
              </a:lnSpc>
              <a:spcBef>
                <a:spcPts val="0"/>
              </a:spcBef>
              <a:spcAft>
                <a:spcPts val="1200"/>
              </a:spcAft>
              <a:buClrTx/>
              <a:buSzTx/>
              <a:tabLst/>
              <a:defRPr/>
            </a:pPr>
            <a:endParaRPr lang="en-US" sz="4000" kern="1200" dirty="0">
              <a:solidFill>
                <a:prstClr val="black"/>
              </a:solidFill>
              <a:latin typeface="Gill Sans MT" panose="020B0502020104020203"/>
              <a:ea typeface="+mn-ea"/>
              <a:cs typeface="+mn-cs"/>
            </a:endParaRPr>
          </a:p>
          <a:p>
            <a:pPr marR="0" lvl="0" algn="l" defTabSz="1828800" rtl="0" eaLnBrk="1" fontAlgn="auto" latinLnBrk="0" hangingPunct="1">
              <a:lnSpc>
                <a:spcPct val="100000"/>
              </a:lnSpc>
              <a:spcBef>
                <a:spcPts val="0"/>
              </a:spcBef>
              <a:spcAft>
                <a:spcPts val="1200"/>
              </a:spcAft>
              <a:buClrTx/>
              <a:buSzTx/>
              <a:tabLst/>
              <a:defRPr/>
            </a:pPr>
            <a:endParaRPr lang="en-US" sz="4000" kern="1200" dirty="0">
              <a:solidFill>
                <a:prstClr val="black"/>
              </a:solidFill>
              <a:latin typeface="Gill Sans MT" panose="020B0502020104020203"/>
              <a:ea typeface="+mn-ea"/>
              <a:cs typeface="+mn-cs"/>
            </a:endParaRPr>
          </a:p>
          <a:p>
            <a:pPr marR="0" lvl="0" algn="l" defTabSz="1828800" rtl="0" eaLnBrk="1" fontAlgn="auto" latinLnBrk="0" hangingPunct="1">
              <a:lnSpc>
                <a:spcPct val="100000"/>
              </a:lnSpc>
              <a:spcBef>
                <a:spcPts val="0"/>
              </a:spcBef>
              <a:spcAft>
                <a:spcPts val="1200"/>
              </a:spcAft>
              <a:buClrTx/>
              <a:buSzTx/>
              <a:tabLst/>
              <a:defRPr/>
            </a:pPr>
            <a:r>
              <a:rPr lang="en-US" sz="4000" kern="1200" dirty="0">
                <a:solidFill>
                  <a:prstClr val="black"/>
                </a:solidFill>
                <a:latin typeface="Gill Sans MT" panose="020B0502020104020203"/>
                <a:ea typeface="+mn-ea"/>
                <a:cs typeface="+mn-cs"/>
              </a:rPr>
              <a:t>Les communautés pensent que...…</a:t>
            </a: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742950" marR="0" lvl="0" indent="-742950" algn="l" defTabSz="1828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FR"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Les filles et les garçons ne devraient pas interagir après la première menstruation.</a:t>
            </a:r>
          </a:p>
          <a:p>
            <a:pPr marL="742950" marR="0" lvl="0" indent="-742950" algn="l" defTabSz="1828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FR"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Les espaces publics sont réservés aux hommes.</a:t>
            </a:r>
          </a:p>
          <a:p>
            <a:pPr marL="742950" marR="0" lvl="0" indent="-742950" algn="l" defTabSz="1828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FR"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Après la puberté, les filles doivent rester à la maison et s'occuper des tâches ménagères.</a:t>
            </a:r>
          </a:p>
          <a:p>
            <a:pPr marL="742950" marR="0" lvl="0" indent="-742950" algn="l" defTabSz="1828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FR"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Les sports sont pour les garçons. </a:t>
            </a:r>
          </a:p>
          <a:p>
            <a:pPr marL="742950" marR="0" lvl="0" indent="-742950" algn="l" defTabSz="1828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FR"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Les espaces publics sont dangereux pour les filles</a:t>
            </a: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a:t>
            </a:r>
          </a:p>
          <a:p>
            <a:pPr marL="3200400" marR="0" lvl="2" indent="-1371600" algn="l" defTabSz="1828800" rtl="0" eaLnBrk="1" fontAlgn="auto" latinLnBrk="0" hangingPunct="1">
              <a:lnSpc>
                <a:spcPct val="100000"/>
              </a:lnSpc>
              <a:spcBef>
                <a:spcPts val="0"/>
              </a:spcBef>
              <a:spcAft>
                <a:spcPts val="0"/>
              </a:spcAft>
              <a:buClrTx/>
              <a:buSzTx/>
              <a:buFont typeface="Wingdings"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p:txBody>
      </p:sp>
      <p:sp>
        <p:nvSpPr>
          <p:cNvPr id="8" name="Text Placeholder 4">
            <a:extLst>
              <a:ext uri="{FF2B5EF4-FFF2-40B4-BE49-F238E27FC236}">
                <a16:creationId xmlns:a16="http://schemas.microsoft.com/office/drawing/2014/main" id="{C6EBA6D0-FA97-4E38-BB4F-C4BE5FC8F367}"/>
              </a:ext>
            </a:extLst>
          </p:cNvPr>
          <p:cNvSpPr txBox="1">
            <a:spLocks/>
          </p:cNvSpPr>
          <p:nvPr/>
        </p:nvSpPr>
        <p:spPr>
          <a:xfrm>
            <a:off x="1828801" y="1262803"/>
            <a:ext cx="8366826" cy="90533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50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lvl="0" algn="l" hangingPunct="1"/>
            <a:r>
              <a:rPr lang="en-US" sz="3600" spc="100" dirty="0">
                <a:solidFill>
                  <a:schemeClr val="bg2"/>
                </a:solidFill>
              </a:rPr>
              <a:t>PARIVARTAN POUR LES FILLES</a:t>
            </a:r>
          </a:p>
        </p:txBody>
      </p:sp>
      <p:sp>
        <p:nvSpPr>
          <p:cNvPr id="5" name="Rectangle 4">
            <a:extLst>
              <a:ext uri="{FF2B5EF4-FFF2-40B4-BE49-F238E27FC236}">
                <a16:creationId xmlns:a16="http://schemas.microsoft.com/office/drawing/2014/main" id="{976098C6-C929-4418-8765-2BAD67576D3A}"/>
              </a:ext>
            </a:extLst>
          </p:cNvPr>
          <p:cNvSpPr/>
          <p:nvPr/>
        </p:nvSpPr>
        <p:spPr>
          <a:xfrm>
            <a:off x="12660924" y="2436229"/>
            <a:ext cx="11213431" cy="10064294"/>
          </a:xfrm>
          <a:prstGeom prst="rect">
            <a:avLst/>
          </a:prstGeom>
        </p:spPr>
        <p:txBody>
          <a:bodyPr wrap="square" numCol="1" spcCol="1371600">
            <a:spAutoFit/>
          </a:bodyPr>
          <a:lstStyle/>
          <a:p>
            <a:pPr marL="0" marR="0" lvl="0" indent="0" algn="l" defTabSz="1828800" rtl="0" eaLnBrk="1" fontAlgn="auto" latinLnBrk="0" hangingPunct="1">
              <a:lnSpc>
                <a:spcPct val="100000"/>
              </a:lnSpc>
              <a:spcBef>
                <a:spcPts val="0"/>
              </a:spcBef>
              <a:spcAft>
                <a:spcPts val="1200"/>
              </a:spcAft>
              <a:buClrTx/>
              <a:buSzTx/>
              <a:buFontTx/>
              <a:buNone/>
              <a:tabLst/>
              <a:defRPr/>
            </a:pPr>
            <a:r>
              <a:rPr kumimoji="0" lang="fr-FR" sz="6000" b="1" i="0" u="none" strike="noStrike" kern="1200" cap="none" spc="0" normalizeH="0" baseline="0" noProof="0" dirty="0">
                <a:ln>
                  <a:noFill/>
                </a:ln>
                <a:solidFill>
                  <a:srgbClr val="B52AB3"/>
                </a:solidFill>
                <a:effectLst/>
                <a:uLnTx/>
                <a:uFillTx/>
                <a:latin typeface="Gill Sans MT" panose="020B0502020104020203"/>
                <a:ea typeface="+mn-ea"/>
                <a:cs typeface="+mn-cs"/>
                <a:sym typeface="PT Sans"/>
              </a:rPr>
              <a:t>L'application des normes par la peur et le contrôle social</a:t>
            </a: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algn="l" defTabSz="1828800" hangingPunct="1">
              <a:spcAft>
                <a:spcPts val="1200"/>
              </a:spcAft>
              <a:defRPr/>
            </a:pPr>
            <a:endParaRPr lang="fr-FR" sz="4000" kern="1200" dirty="0">
              <a:solidFill>
                <a:prstClr val="black"/>
              </a:solidFill>
              <a:latin typeface="Gill Sans MT" panose="020B0502020104020203"/>
              <a:ea typeface="+mn-ea"/>
              <a:cs typeface="+mn-cs"/>
            </a:endParaRPr>
          </a:p>
          <a:p>
            <a:pPr algn="l" defTabSz="1828800" hangingPunct="1">
              <a:spcAft>
                <a:spcPts val="1200"/>
              </a:spcAft>
              <a:defRPr/>
            </a:pPr>
            <a:r>
              <a:rPr lang="fr-FR" sz="4000" kern="1200" dirty="0">
                <a:solidFill>
                  <a:prstClr val="black"/>
                </a:solidFill>
                <a:latin typeface="Gill Sans MT" panose="020B0502020104020203"/>
                <a:ea typeface="+mn-ea"/>
                <a:cs typeface="+mn-cs"/>
              </a:rPr>
              <a:t>Les normes soutiennent les craintes de la communauté concernant </a:t>
            </a:r>
            <a:r>
              <a:rPr lang="en-US" sz="4000" kern="1200" dirty="0">
                <a:solidFill>
                  <a:prstClr val="black"/>
                </a:solidFill>
                <a:latin typeface="Gill Sans MT" panose="020B0502020104020203"/>
                <a:ea typeface="+mn-ea"/>
                <a:cs typeface="+mn-cs"/>
              </a:rPr>
              <a:t>…</a:t>
            </a:r>
          </a:p>
          <a:p>
            <a:pPr marL="571500" indent="-571500" algn="l" defTabSz="1828800" hangingPunct="1">
              <a:spcAft>
                <a:spcPts val="1200"/>
              </a:spcAft>
              <a:buFont typeface="Arial" panose="020B0604020202020204" pitchFamily="34" charset="0"/>
              <a:buChar char="•"/>
              <a:defRPr/>
            </a:pPr>
            <a:r>
              <a:rPr lang="fr-FR" sz="4000" kern="1200" dirty="0">
                <a:solidFill>
                  <a:prstClr val="black"/>
                </a:solidFill>
                <a:latin typeface="Gill Sans MT" panose="020B0502020104020203"/>
                <a:ea typeface="+mn-ea"/>
                <a:cs typeface="+mn-cs"/>
              </a:rPr>
              <a:t>Le risque/la peur de la violence dans les espaces publics.</a:t>
            </a:r>
          </a:p>
          <a:p>
            <a:pPr marL="571500" indent="-571500" algn="l" defTabSz="1828800" hangingPunct="1">
              <a:spcAft>
                <a:spcPts val="1200"/>
              </a:spcAft>
              <a:buFont typeface="Arial" panose="020B0604020202020204" pitchFamily="34" charset="0"/>
              <a:buChar char="•"/>
              <a:defRPr/>
            </a:pPr>
            <a:r>
              <a:rPr lang="fr-FR" sz="4000" kern="1200" dirty="0">
                <a:solidFill>
                  <a:prstClr val="black"/>
                </a:solidFill>
                <a:latin typeface="Gill Sans MT" panose="020B0502020104020203"/>
                <a:ea typeface="+mn-ea"/>
                <a:cs typeface="+mn-cs"/>
              </a:rPr>
              <a:t>Le risque pour la réputation et le risque de censure publique.</a:t>
            </a:r>
          </a:p>
          <a:p>
            <a:pPr marL="571500" indent="-571500" algn="l" defTabSz="1828800" hangingPunct="1">
              <a:spcAft>
                <a:spcPts val="1200"/>
              </a:spcAft>
              <a:buFont typeface="Arial" panose="020B0604020202020204" pitchFamily="34" charset="0"/>
              <a:buChar char="•"/>
              <a:defRPr/>
            </a:pPr>
            <a:r>
              <a:rPr lang="fr-FR" sz="4000" kern="1200" dirty="0">
                <a:solidFill>
                  <a:prstClr val="black"/>
                </a:solidFill>
                <a:latin typeface="Gill Sans MT" panose="020B0502020104020203"/>
                <a:ea typeface="+mn-ea"/>
                <a:cs typeface="+mn-cs"/>
              </a:rPr>
              <a:t>Les filles en tant que gardiennes de l'honneur de la famille.</a:t>
            </a:r>
          </a:p>
          <a:p>
            <a:pPr marL="571500" indent="-571500" algn="l" defTabSz="1828800" hangingPunct="1">
              <a:spcAft>
                <a:spcPts val="1200"/>
              </a:spcAft>
              <a:buFont typeface="Arial" panose="020B0604020202020204" pitchFamily="34" charset="0"/>
              <a:buChar char="•"/>
              <a:defRPr/>
            </a:pPr>
            <a:r>
              <a:rPr lang="fr-FR" sz="4000" kern="1200" dirty="0">
                <a:solidFill>
                  <a:prstClr val="black"/>
                </a:solidFill>
                <a:latin typeface="Gill Sans MT" panose="020B0502020104020203"/>
                <a:ea typeface="+mn-ea"/>
                <a:cs typeface="+mn-cs"/>
              </a:rPr>
              <a:t>Le harcèlement sexuel, la sécurité et l'appartenance</a:t>
            </a:r>
            <a:r>
              <a:rPr lang="en-US" sz="4000" kern="1200" dirty="0">
                <a:solidFill>
                  <a:prstClr val="black"/>
                </a:solidFill>
                <a:latin typeface="Gill Sans MT" panose="020B0502020104020203"/>
                <a:ea typeface="+mn-ea"/>
                <a:cs typeface="+mn-cs"/>
              </a:rPr>
              <a:t>.</a:t>
            </a: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3200400" marR="0" lvl="2" indent="-1371600" algn="l" defTabSz="1828800" rtl="0" eaLnBrk="1" fontAlgn="auto" latinLnBrk="0" hangingPunct="1">
              <a:lnSpc>
                <a:spcPct val="100000"/>
              </a:lnSpc>
              <a:spcBef>
                <a:spcPts val="0"/>
              </a:spcBef>
              <a:spcAft>
                <a:spcPts val="0"/>
              </a:spcAft>
              <a:buClrTx/>
              <a:buSzTx/>
              <a:buFont typeface="Wingdings"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p:txBody>
      </p:sp>
      <p:cxnSp>
        <p:nvCxnSpPr>
          <p:cNvPr id="3" name="Straight Connector 2">
            <a:extLst>
              <a:ext uri="{FF2B5EF4-FFF2-40B4-BE49-F238E27FC236}">
                <a16:creationId xmlns:a16="http://schemas.microsoft.com/office/drawing/2014/main" id="{50B862EB-152E-4A41-A0C8-7B3B9382072E}"/>
              </a:ext>
            </a:extLst>
          </p:cNvPr>
          <p:cNvCxnSpPr/>
          <p:nvPr/>
        </p:nvCxnSpPr>
        <p:spPr>
          <a:xfrm>
            <a:off x="1608125" y="3786111"/>
            <a:ext cx="6457070" cy="0"/>
          </a:xfrm>
          <a:prstGeom prst="line">
            <a:avLst/>
          </a:prstGeom>
          <a:noFill/>
          <a:ln w="28575" cap="flat">
            <a:solidFill>
              <a:srgbClr val="B52AB3"/>
            </a:solidFill>
            <a:prstDash val="solid"/>
            <a:miter lim="400000"/>
          </a:ln>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DD4CE624-5A30-9344-B659-C2365A31E07F}"/>
              </a:ext>
            </a:extLst>
          </p:cNvPr>
          <p:cNvCxnSpPr>
            <a:cxnSpLocks/>
          </p:cNvCxnSpPr>
          <p:nvPr/>
        </p:nvCxnSpPr>
        <p:spPr>
          <a:xfrm>
            <a:off x="12660924" y="4375704"/>
            <a:ext cx="6457070" cy="0"/>
          </a:xfrm>
          <a:prstGeom prst="line">
            <a:avLst/>
          </a:prstGeom>
          <a:noFill/>
          <a:ln w="28575" cap="flat">
            <a:solidFill>
              <a:srgbClr val="B52AB3"/>
            </a:solidFill>
            <a:prstDash val="solid"/>
            <a:miter lim="400000"/>
          </a:ln>
          <a:effectLst/>
          <a:sp3d/>
        </p:spPr>
        <p:style>
          <a:lnRef idx="0">
            <a:scrgbClr r="0" g="0" b="0"/>
          </a:lnRef>
          <a:fillRef idx="0">
            <a:scrgbClr r="0" g="0" b="0"/>
          </a:fillRef>
          <a:effectRef idx="0">
            <a:scrgbClr r="0" g="0" b="0"/>
          </a:effectRef>
          <a:fontRef idx="none"/>
        </p:style>
      </p:cxnSp>
    </p:spTree>
    <p:custDataLst>
      <p:tags r:id="rId1"/>
    </p:custDataLst>
    <p:extLst>
      <p:ext uri="{BB962C8B-B14F-4D97-AF65-F5344CB8AC3E}">
        <p14:creationId xmlns:p14="http://schemas.microsoft.com/office/powerpoint/2010/main" val="195008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61"/>
        <p:cNvGrpSpPr/>
        <p:nvPr/>
      </p:nvGrpSpPr>
      <p:grpSpPr>
        <a:xfrm>
          <a:off x="0" y="0"/>
          <a:ext cx="0" cy="0"/>
          <a:chOff x="0" y="0"/>
          <a:chExt cx="0" cy="0"/>
        </a:xfrm>
      </p:grpSpPr>
      <p:graphicFrame>
        <p:nvGraphicFramePr>
          <p:cNvPr id="4963" name="Google Shape;4963;p63"/>
          <p:cNvGraphicFramePr/>
          <p:nvPr>
            <p:extLst>
              <p:ext uri="{D42A27DB-BD31-4B8C-83A1-F6EECF244321}">
                <p14:modId xmlns:p14="http://schemas.microsoft.com/office/powerpoint/2010/main" val="2486599583"/>
              </p:ext>
            </p:extLst>
          </p:nvPr>
        </p:nvGraphicFramePr>
        <p:xfrm>
          <a:off x="2026099" y="1937817"/>
          <a:ext cx="20646175" cy="11430050"/>
        </p:xfrm>
        <a:graphic>
          <a:graphicData uri="http://schemas.openxmlformats.org/drawingml/2006/table">
            <a:tbl>
              <a:tblPr>
                <a:noFill/>
              </a:tblPr>
              <a:tblGrid>
                <a:gridCol w="10197000">
                  <a:extLst>
                    <a:ext uri="{9D8B030D-6E8A-4147-A177-3AD203B41FA5}">
                      <a16:colId xmlns:a16="http://schemas.microsoft.com/office/drawing/2014/main" val="20000"/>
                    </a:ext>
                  </a:extLst>
                </a:gridCol>
                <a:gridCol w="10449175">
                  <a:extLst>
                    <a:ext uri="{9D8B030D-6E8A-4147-A177-3AD203B41FA5}">
                      <a16:colId xmlns:a16="http://schemas.microsoft.com/office/drawing/2014/main" val="20001"/>
                    </a:ext>
                  </a:extLst>
                </a:gridCol>
              </a:tblGrid>
              <a:tr h="559184">
                <a:tc>
                  <a:txBody>
                    <a:bodyPr/>
                    <a:lstStyle/>
                    <a:p>
                      <a:pPr marL="457200" marR="0" lvl="0" indent="0" algn="l" rtl="0">
                        <a:lnSpc>
                          <a:spcPct val="100000"/>
                        </a:lnSpc>
                        <a:spcBef>
                          <a:spcPts val="0"/>
                        </a:spcBef>
                        <a:spcAft>
                          <a:spcPts val="0"/>
                        </a:spcAft>
                        <a:buClr>
                          <a:srgbClr val="FFFEFF"/>
                        </a:buClr>
                        <a:buSzPts val="4000"/>
                        <a:buFont typeface="Gill Sans"/>
                        <a:buNone/>
                      </a:pPr>
                      <a:r>
                        <a:rPr lang="en-US" sz="4000" b="1" u="none" strike="noStrike" cap="none" spc="0" dirty="0">
                          <a:solidFill>
                            <a:srgbClr val="FFFEFF"/>
                          </a:solidFill>
                          <a:latin typeface="Gill Sans MT" panose="020B0502020104020203" pitchFamily="34" charset="0"/>
                          <a:ea typeface="Gill Sans"/>
                          <a:cs typeface="Gill Sans"/>
                          <a:sym typeface="Gill Sans"/>
                        </a:rPr>
                        <a:t>CARACTÉRISTIQUES DES INTERVENTIONS DE CHANGEMENT DE NORMES</a:t>
                      </a:r>
                      <a:endParaRPr spc="0" dirty="0">
                        <a:latin typeface="Gill Sans MT" panose="020B0502020104020203" pitchFamily="34" charset="0"/>
                      </a:endParaRPr>
                    </a:p>
                  </a:txBody>
                  <a:tcPr marL="137150" marR="137150"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B52AB3"/>
                    </a:solidFill>
                  </a:tcPr>
                </a:tc>
                <a:tc>
                  <a:txBody>
                    <a:bodyPr/>
                    <a:lstStyle/>
                    <a:p>
                      <a:pPr marL="457200" marR="0" lvl="0" indent="0" algn="l" rtl="0">
                        <a:lnSpc>
                          <a:spcPct val="100000"/>
                        </a:lnSpc>
                        <a:spcBef>
                          <a:spcPts val="0"/>
                        </a:spcBef>
                        <a:spcAft>
                          <a:spcPts val="0"/>
                        </a:spcAft>
                        <a:buClr>
                          <a:srgbClr val="FFFEFF"/>
                        </a:buClr>
                        <a:buSzPts val="4000"/>
                        <a:buFont typeface="Gill Sans"/>
                        <a:buNone/>
                      </a:pPr>
                      <a:r>
                        <a:rPr lang="en-US" sz="4000" b="1" u="none" strike="noStrike" cap="none" spc="0" dirty="0">
                          <a:solidFill>
                            <a:srgbClr val="FFFEFF"/>
                          </a:solidFill>
                          <a:latin typeface="Gill Sans MT" panose="020B0502020104020203" pitchFamily="34" charset="0"/>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APPLICATION</a:t>
                      </a:r>
                      <a:endParaRPr spc="0" dirty="0">
                        <a:latin typeface="Gill Sans MT" panose="020B0502020104020203" pitchFamily="34" charset="0"/>
                      </a:endParaRPr>
                    </a:p>
                  </a:txBody>
                  <a:tcPr marL="137150" marR="137150"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B52AB3"/>
                    </a:solidFill>
                  </a:tcPr>
                </a:tc>
                <a:extLst>
                  <a:ext uri="{0D108BD9-81ED-4DB2-BD59-A6C34878D82A}">
                    <a16:rowId xmlns:a16="http://schemas.microsoft.com/office/drawing/2014/main" val="10000"/>
                  </a:ext>
                </a:extLst>
              </a:tr>
              <a:tr h="1920250">
                <a:tc>
                  <a:txBody>
                    <a:bodyPr/>
                    <a:lstStyle/>
                    <a:p>
                      <a:pPr marL="2743200" marR="0" lvl="0" indent="0" algn="l" rtl="0">
                        <a:lnSpc>
                          <a:spcPct val="100000"/>
                        </a:lnSpc>
                        <a:spcBef>
                          <a:spcPts val="0"/>
                        </a:spcBef>
                        <a:spcAft>
                          <a:spcPts val="0"/>
                        </a:spcAft>
                        <a:buClr>
                          <a:srgbClr val="3C3B4D"/>
                        </a:buClr>
                        <a:buSzPts val="4000"/>
                        <a:buFont typeface="Gill Sans"/>
                        <a:buNone/>
                      </a:pPr>
                      <a:r>
                        <a:rPr lang="fr-FR" sz="4000" u="none" strike="noStrike" cap="none" spc="0" dirty="0">
                          <a:solidFill>
                            <a:srgbClr val="FFFFFF"/>
                          </a:solidFill>
                          <a:latin typeface="Gill Sans MT" panose="020B0502020104020203" pitchFamily="34" charset="0"/>
                        </a:rPr>
                        <a:t>Engager les gens à plusieurs niveaux</a:t>
                      </a:r>
                      <a:r>
                        <a:rPr lang="en-US" sz="4000" u="none" strike="noStrike" cap="none" spc="0" dirty="0">
                          <a:solidFill>
                            <a:srgbClr val="FFFFFF"/>
                          </a:solidFill>
                          <a:latin typeface="Gill Sans MT" panose="020B0502020104020203" pitchFamily="34" charset="0"/>
                        </a:rPr>
                        <a:t>. </a:t>
                      </a:r>
                      <a:endParaRPr spc="0" dirty="0">
                        <a:solidFill>
                          <a:srgbClr val="FFFFFF"/>
                        </a:solidFill>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bg1">
                        <a:lumMod val="50000"/>
                      </a:schemeClr>
                    </a:solidFill>
                  </a:tcPr>
                </a:tc>
                <a:tc>
                  <a:txBody>
                    <a:bodyPr/>
                    <a:lstStyle/>
                    <a:p>
                      <a:pPr marL="457200" marR="0" lvl="0" indent="0" algn="l" rtl="0">
                        <a:lnSpc>
                          <a:spcPct val="100000"/>
                        </a:lnSpc>
                        <a:spcBef>
                          <a:spcPts val="0"/>
                        </a:spcBef>
                        <a:spcAft>
                          <a:spcPts val="0"/>
                        </a:spcAft>
                        <a:buClr>
                          <a:schemeClr val="dk2"/>
                        </a:buClr>
                        <a:buSzPts val="4000"/>
                        <a:buFont typeface="Gill Sans"/>
                        <a:buNone/>
                      </a:pPr>
                      <a:r>
                        <a:rPr lang="fr-FR" sz="4000" b="0" i="0" u="none" strike="noStrike" cap="none" spc="0" dirty="0">
                          <a:solidFill>
                            <a:schemeClr val="dk2"/>
                          </a:solidFill>
                          <a:latin typeface="Gill Sans MT" panose="020B0502020104020203" pitchFamily="34" charset="0"/>
                          <a:ea typeface="Gill Sans"/>
                          <a:cs typeface="Gill Sans"/>
                          <a:sym typeface="Gill Sans"/>
                        </a:rPr>
                        <a:t>Filles plus jeunes/plus âgées, parents, communauté</a:t>
                      </a:r>
                      <a:r>
                        <a:rPr lang="en-US" sz="4000" b="0" i="0" u="none" strike="noStrike" cap="none" spc="0" dirty="0">
                          <a:solidFill>
                            <a:schemeClr val="dk2"/>
                          </a:solidFill>
                          <a:latin typeface="Gill Sans MT" panose="020B0502020104020203" pitchFamily="34" charset="0"/>
                          <a:ea typeface="Gill Sans"/>
                          <a:cs typeface="Gill Sans"/>
                          <a:sym typeface="Gill Sans"/>
                        </a:rPr>
                        <a:t>.</a:t>
                      </a:r>
                      <a:endParaRPr spc="0" dirty="0">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tcPr>
                </a:tc>
                <a:extLst>
                  <a:ext uri="{0D108BD9-81ED-4DB2-BD59-A6C34878D82A}">
                    <a16:rowId xmlns:a16="http://schemas.microsoft.com/office/drawing/2014/main" val="10001"/>
                  </a:ext>
                </a:extLst>
              </a:tr>
              <a:tr h="1920250">
                <a:tc>
                  <a:txBody>
                    <a:bodyPr/>
                    <a:lstStyle/>
                    <a:p>
                      <a:pPr marL="2743200" marR="0" lvl="0" indent="0" algn="l" rtl="0">
                        <a:lnSpc>
                          <a:spcPct val="100000"/>
                        </a:lnSpc>
                        <a:spcBef>
                          <a:spcPts val="0"/>
                        </a:spcBef>
                        <a:spcAft>
                          <a:spcPts val="0"/>
                        </a:spcAft>
                        <a:buClr>
                          <a:srgbClr val="3C3B4D"/>
                        </a:buClr>
                        <a:buSzPts val="4000"/>
                        <a:buFont typeface="Gill Sans"/>
                        <a:buNone/>
                      </a:pPr>
                      <a:r>
                        <a:rPr lang="fr-FR" sz="4000" u="none" strike="noStrike" cap="none" spc="0" dirty="0">
                          <a:solidFill>
                            <a:srgbClr val="FFFFFF"/>
                          </a:solidFill>
                          <a:latin typeface="Gill Sans MT" panose="020B0502020104020203" pitchFamily="34" charset="0"/>
                        </a:rPr>
                        <a:t>Ancrer le problème dans les systèmes de valeurs propres à la communauté.</a:t>
                      </a:r>
                      <a:endParaRPr spc="0" dirty="0">
                        <a:solidFill>
                          <a:srgbClr val="FFFFFF"/>
                        </a:solidFill>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bg1">
                        <a:lumMod val="50000"/>
                      </a:schemeClr>
                    </a:solidFill>
                  </a:tcPr>
                </a:tc>
                <a:tc>
                  <a:txBody>
                    <a:bodyPr/>
                    <a:lstStyle/>
                    <a:p>
                      <a:pPr marL="457200" marR="0" lvl="0" indent="0" algn="l" rtl="0">
                        <a:lnSpc>
                          <a:spcPct val="100000"/>
                        </a:lnSpc>
                        <a:spcBef>
                          <a:spcPts val="0"/>
                        </a:spcBef>
                        <a:spcAft>
                          <a:spcPts val="0"/>
                        </a:spcAft>
                        <a:buClr>
                          <a:schemeClr val="dk2"/>
                        </a:buClr>
                        <a:buSzPts val="4000"/>
                        <a:buFont typeface="Gill Sans"/>
                        <a:buNone/>
                      </a:pPr>
                      <a:r>
                        <a:rPr lang="fr-FR" sz="4000" b="0" i="0" u="none" strike="noStrike" cap="none" spc="0" dirty="0">
                          <a:solidFill>
                            <a:schemeClr val="dk2"/>
                          </a:solidFill>
                          <a:latin typeface="Gill Sans MT" panose="020B0502020104020203" pitchFamily="34" charset="0"/>
                          <a:ea typeface="Gill Sans"/>
                          <a:cs typeface="Gill Sans"/>
                          <a:sym typeface="Gill Sans"/>
                        </a:rPr>
                        <a:t>Ajuster les stratégies, la co-conception, le mentorat</a:t>
                      </a:r>
                      <a:r>
                        <a:rPr lang="en-US" sz="4000" b="0" i="0" u="none" strike="noStrike" cap="none" spc="0" dirty="0">
                          <a:solidFill>
                            <a:schemeClr val="dk2"/>
                          </a:solidFill>
                          <a:latin typeface="Gill Sans MT" panose="020B0502020104020203" pitchFamily="34" charset="0"/>
                          <a:ea typeface="Gill Sans"/>
                          <a:cs typeface="Gill Sans"/>
                          <a:sym typeface="Gill Sans"/>
                        </a:rPr>
                        <a:t>.</a:t>
                      </a:r>
                      <a:endParaRPr spc="0" dirty="0">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tcPr>
                </a:tc>
                <a:extLst>
                  <a:ext uri="{0D108BD9-81ED-4DB2-BD59-A6C34878D82A}">
                    <a16:rowId xmlns:a16="http://schemas.microsoft.com/office/drawing/2014/main" val="10002"/>
                  </a:ext>
                </a:extLst>
              </a:tr>
              <a:tr h="1920250">
                <a:tc>
                  <a:txBody>
                    <a:bodyPr/>
                    <a:lstStyle/>
                    <a:p>
                      <a:pPr marL="2743200" marR="0" lvl="0" indent="0" algn="l" rtl="0">
                        <a:lnSpc>
                          <a:spcPct val="100000"/>
                        </a:lnSpc>
                        <a:spcBef>
                          <a:spcPts val="0"/>
                        </a:spcBef>
                        <a:spcAft>
                          <a:spcPts val="0"/>
                        </a:spcAft>
                        <a:buClr>
                          <a:srgbClr val="3C3B4D"/>
                        </a:buClr>
                        <a:buSzPts val="4000"/>
                        <a:buFont typeface="Gill Sans"/>
                        <a:buNone/>
                      </a:pPr>
                      <a:r>
                        <a:rPr lang="fr-FR" sz="4000" u="none" strike="noStrike" cap="none" spc="0" noProof="0" dirty="0">
                          <a:solidFill>
                            <a:srgbClr val="FFFFFF"/>
                          </a:solidFill>
                          <a:latin typeface="Gill Sans MT" panose="020B0502020104020203" pitchFamily="34" charset="0"/>
                        </a:rPr>
                        <a:t>Utiliser la diffusion organisée.</a:t>
                      </a:r>
                      <a:endParaRPr lang="fr-FR" spc="0" noProof="0" dirty="0">
                        <a:solidFill>
                          <a:srgbClr val="FFFFFF"/>
                        </a:solidFill>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bg1">
                        <a:lumMod val="50000"/>
                      </a:schemeClr>
                    </a:solidFill>
                  </a:tcPr>
                </a:tc>
                <a:tc>
                  <a:txBody>
                    <a:bodyPr/>
                    <a:lstStyle/>
                    <a:p>
                      <a:pPr marL="457200" marR="0" lvl="0" indent="0" algn="l" rtl="0">
                        <a:lnSpc>
                          <a:spcPct val="100000"/>
                        </a:lnSpc>
                        <a:spcBef>
                          <a:spcPts val="0"/>
                        </a:spcBef>
                        <a:spcAft>
                          <a:spcPts val="0"/>
                        </a:spcAft>
                        <a:buClr>
                          <a:schemeClr val="dk2"/>
                        </a:buClr>
                        <a:buSzPts val="4000"/>
                        <a:buFont typeface="Gill Sans"/>
                        <a:buNone/>
                      </a:pPr>
                      <a:r>
                        <a:rPr lang="fr-FR" sz="4000" b="0" i="0" u="none" strike="noStrike" cap="none" spc="0" dirty="0">
                          <a:solidFill>
                            <a:schemeClr val="dk2"/>
                          </a:solidFill>
                          <a:latin typeface="Gill Sans MT" panose="020B0502020104020203" pitchFamily="34" charset="0"/>
                          <a:ea typeface="Gill Sans"/>
                          <a:cs typeface="Gill Sans"/>
                          <a:sym typeface="Gill Sans"/>
                        </a:rPr>
                        <a:t>Visibilité des filles dans les groupes, normalisation des comportements.</a:t>
                      </a:r>
                      <a:endParaRPr spc="0" dirty="0">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tcPr>
                </a:tc>
                <a:extLst>
                  <a:ext uri="{0D108BD9-81ED-4DB2-BD59-A6C34878D82A}">
                    <a16:rowId xmlns:a16="http://schemas.microsoft.com/office/drawing/2014/main" val="10003"/>
                  </a:ext>
                </a:extLst>
              </a:tr>
              <a:tr h="1920250">
                <a:tc>
                  <a:txBody>
                    <a:bodyPr/>
                    <a:lstStyle/>
                    <a:p>
                      <a:pPr marL="2743200" marR="0" lvl="0" indent="0" algn="l" rtl="0">
                        <a:lnSpc>
                          <a:spcPct val="100000"/>
                        </a:lnSpc>
                        <a:spcBef>
                          <a:spcPts val="0"/>
                        </a:spcBef>
                        <a:spcAft>
                          <a:spcPts val="0"/>
                        </a:spcAft>
                        <a:buClr>
                          <a:srgbClr val="3C3B4D"/>
                        </a:buClr>
                        <a:buSzPts val="4000"/>
                        <a:buFont typeface="Gill Sans"/>
                        <a:buNone/>
                      </a:pPr>
                      <a:r>
                        <a:rPr lang="fr-FR" sz="4000" u="none" strike="noStrike" cap="none" spc="0" dirty="0">
                          <a:solidFill>
                            <a:srgbClr val="FFFFFF"/>
                          </a:solidFill>
                          <a:latin typeface="Gill Sans MT" panose="020B0502020104020203" pitchFamily="34" charset="0"/>
                        </a:rPr>
                        <a:t>Créer des espaces sûrs pour la réflexion critique des membres de la communauté</a:t>
                      </a:r>
                      <a:r>
                        <a:rPr lang="en-US" sz="4000" u="none" strike="noStrike" cap="none" spc="0" dirty="0">
                          <a:solidFill>
                            <a:srgbClr val="FFFFFF"/>
                          </a:solidFill>
                          <a:latin typeface="Gill Sans MT" panose="020B0502020104020203" pitchFamily="34" charset="0"/>
                        </a:rPr>
                        <a:t>.</a:t>
                      </a:r>
                      <a:endParaRPr spc="0" dirty="0">
                        <a:solidFill>
                          <a:srgbClr val="FFFFFF"/>
                        </a:solidFill>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bg1">
                        <a:lumMod val="50000"/>
                      </a:schemeClr>
                    </a:solidFill>
                  </a:tcPr>
                </a:tc>
                <a:tc>
                  <a:txBody>
                    <a:bodyPr/>
                    <a:lstStyle/>
                    <a:p>
                      <a:pPr marL="457200" marR="0" lvl="0" indent="0" algn="l" rtl="0">
                        <a:lnSpc>
                          <a:spcPct val="100000"/>
                        </a:lnSpc>
                        <a:spcBef>
                          <a:spcPts val="0"/>
                        </a:spcBef>
                        <a:spcAft>
                          <a:spcPts val="0"/>
                        </a:spcAft>
                        <a:buClr>
                          <a:schemeClr val="dk2"/>
                        </a:buClr>
                        <a:buSzPts val="4000"/>
                        <a:buFont typeface="Gill Sans"/>
                        <a:buNone/>
                      </a:pPr>
                      <a:r>
                        <a:rPr lang="fr-FR" sz="4000" b="0" i="0" u="none" strike="noStrike" cap="none" spc="0" dirty="0">
                          <a:solidFill>
                            <a:schemeClr val="dk2"/>
                          </a:solidFill>
                          <a:latin typeface="Gill Sans MT" panose="020B0502020104020203" pitchFamily="34" charset="0"/>
                          <a:ea typeface="Gill Sans"/>
                          <a:cs typeface="Gill Sans"/>
                          <a:sym typeface="Gill Sans"/>
                        </a:rPr>
                        <a:t>Sessions de réflexion des parents ; sessions pour les filles</a:t>
                      </a:r>
                      <a:r>
                        <a:rPr lang="en-US" sz="4000" b="0" i="0" u="none" strike="noStrike" cap="none" spc="0" dirty="0">
                          <a:solidFill>
                            <a:schemeClr val="dk2"/>
                          </a:solidFill>
                          <a:latin typeface="Gill Sans MT" panose="020B0502020104020203" pitchFamily="34" charset="0"/>
                          <a:ea typeface="Gill Sans"/>
                          <a:cs typeface="Gill Sans"/>
                          <a:sym typeface="Gill Sans"/>
                        </a:rPr>
                        <a:t>.</a:t>
                      </a:r>
                      <a:endParaRPr spc="0" dirty="0">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tcPr>
                </a:tc>
                <a:extLst>
                  <a:ext uri="{0D108BD9-81ED-4DB2-BD59-A6C34878D82A}">
                    <a16:rowId xmlns:a16="http://schemas.microsoft.com/office/drawing/2014/main" val="10004"/>
                  </a:ext>
                </a:extLst>
              </a:tr>
              <a:tr h="1920250">
                <a:tc>
                  <a:txBody>
                    <a:bodyPr/>
                    <a:lstStyle/>
                    <a:p>
                      <a:pPr marL="2743200" marR="0" lvl="0" indent="0" algn="l" rtl="0">
                        <a:lnSpc>
                          <a:spcPct val="100000"/>
                        </a:lnSpc>
                        <a:spcBef>
                          <a:spcPts val="0"/>
                        </a:spcBef>
                        <a:spcAft>
                          <a:spcPts val="0"/>
                        </a:spcAft>
                        <a:buClr>
                          <a:srgbClr val="3C3B4D"/>
                        </a:buClr>
                        <a:buSzPts val="4000"/>
                        <a:buFont typeface="Gill Sans"/>
                        <a:buNone/>
                      </a:pPr>
                      <a:r>
                        <a:rPr lang="fr-FR" sz="4000" u="none" strike="noStrike" cap="none" spc="0" dirty="0">
                          <a:solidFill>
                            <a:srgbClr val="FFFFFF"/>
                          </a:solidFill>
                          <a:latin typeface="Gill Sans MT" panose="020B0502020104020203" pitchFamily="34" charset="0"/>
                        </a:rPr>
                        <a:t>Créer de nouvelles normes positives.</a:t>
                      </a:r>
                      <a:endParaRPr spc="0" dirty="0">
                        <a:solidFill>
                          <a:srgbClr val="FFFFFF"/>
                        </a:solidFill>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bg1">
                        <a:lumMod val="50000"/>
                      </a:schemeClr>
                    </a:solidFill>
                  </a:tcPr>
                </a:tc>
                <a:tc>
                  <a:txBody>
                    <a:bodyPr/>
                    <a:lstStyle/>
                    <a:p>
                      <a:pPr marL="457200" marR="0" lvl="0" indent="0" algn="l" rtl="0">
                        <a:lnSpc>
                          <a:spcPct val="100000"/>
                        </a:lnSpc>
                        <a:spcBef>
                          <a:spcPts val="0"/>
                        </a:spcBef>
                        <a:spcAft>
                          <a:spcPts val="0"/>
                        </a:spcAft>
                        <a:buClr>
                          <a:schemeClr val="dk2"/>
                        </a:buClr>
                        <a:buSzPts val="4000"/>
                        <a:buFont typeface="Gill Sans"/>
                        <a:buNone/>
                      </a:pPr>
                      <a:r>
                        <a:rPr lang="fr-FR" sz="4000" b="0" i="0" u="none" strike="noStrike" cap="none" spc="0" dirty="0">
                          <a:solidFill>
                            <a:schemeClr val="dk2"/>
                          </a:solidFill>
                          <a:latin typeface="Gill Sans MT" panose="020B0502020104020203" pitchFamily="34" charset="0"/>
                          <a:ea typeface="Gill Sans"/>
                          <a:cs typeface="Gill Sans"/>
                          <a:sym typeface="Gill Sans"/>
                        </a:rPr>
                        <a:t>Par le sport et la visibilité.</a:t>
                      </a:r>
                      <a:endParaRPr spc="0" dirty="0">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0" name="Graphic 9">
            <a:extLst>
              <a:ext uri="{FF2B5EF4-FFF2-40B4-BE49-F238E27FC236}">
                <a16:creationId xmlns:a16="http://schemas.microsoft.com/office/drawing/2014/main" id="{8EDC133F-CC5B-4741-8CE3-C2F3A0072AEF}"/>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2474899" y="3514286"/>
            <a:ext cx="1743504" cy="1743504"/>
          </a:xfrm>
          <a:prstGeom prst="rect">
            <a:avLst/>
          </a:prstGeom>
        </p:spPr>
      </p:pic>
      <p:pic>
        <p:nvPicPr>
          <p:cNvPr id="11" name="Graphic 10">
            <a:extLst>
              <a:ext uri="{FF2B5EF4-FFF2-40B4-BE49-F238E27FC236}">
                <a16:creationId xmlns:a16="http://schemas.microsoft.com/office/drawing/2014/main" id="{C25F90FD-0971-4941-B3BA-F6BFDB223FDD}"/>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576993" y="5478320"/>
            <a:ext cx="1743505" cy="1743505"/>
          </a:xfrm>
          <a:prstGeom prst="rect">
            <a:avLst/>
          </a:prstGeom>
        </p:spPr>
      </p:pic>
      <p:pic>
        <p:nvPicPr>
          <p:cNvPr id="12" name="Graphic 11">
            <a:extLst>
              <a:ext uri="{FF2B5EF4-FFF2-40B4-BE49-F238E27FC236}">
                <a16:creationId xmlns:a16="http://schemas.microsoft.com/office/drawing/2014/main" id="{661833B4-6592-344D-AC1F-8BCF6AD47B4A}"/>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2559522" y="7569628"/>
            <a:ext cx="1477906" cy="1477906"/>
          </a:xfrm>
          <a:prstGeom prst="rect">
            <a:avLst/>
          </a:prstGeom>
        </p:spPr>
      </p:pic>
      <p:grpSp>
        <p:nvGrpSpPr>
          <p:cNvPr id="13" name="Group 12">
            <a:extLst>
              <a:ext uri="{FF2B5EF4-FFF2-40B4-BE49-F238E27FC236}">
                <a16:creationId xmlns:a16="http://schemas.microsoft.com/office/drawing/2014/main" id="{0EC756F2-4C36-ED49-AD7A-4783C9DAD737}"/>
              </a:ext>
            </a:extLst>
          </p:cNvPr>
          <p:cNvGrpSpPr/>
          <p:nvPr/>
        </p:nvGrpSpPr>
        <p:grpSpPr>
          <a:xfrm>
            <a:off x="2582604" y="9101260"/>
            <a:ext cx="1454824" cy="1477906"/>
            <a:chOff x="2142183" y="8278374"/>
            <a:chExt cx="1788769" cy="1817149"/>
          </a:xfrm>
        </p:grpSpPr>
        <p:pic>
          <p:nvPicPr>
            <p:cNvPr id="14" name="Graphic 13">
              <a:extLst>
                <a:ext uri="{FF2B5EF4-FFF2-40B4-BE49-F238E27FC236}">
                  <a16:creationId xmlns:a16="http://schemas.microsoft.com/office/drawing/2014/main" id="{7D450AB3-2289-674B-AEBE-8238E61EFFFC}"/>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2142183" y="9534663"/>
              <a:ext cx="560860" cy="560860"/>
            </a:xfrm>
            <a:prstGeom prst="rect">
              <a:avLst/>
            </a:prstGeom>
          </p:spPr>
        </p:pic>
        <p:pic>
          <p:nvPicPr>
            <p:cNvPr id="15" name="Graphic 14">
              <a:extLst>
                <a:ext uri="{FF2B5EF4-FFF2-40B4-BE49-F238E27FC236}">
                  <a16:creationId xmlns:a16="http://schemas.microsoft.com/office/drawing/2014/main" id="{76923941-D570-634F-89EA-C0C7B6EF9348}"/>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3370092" y="9534663"/>
              <a:ext cx="560860" cy="560860"/>
            </a:xfrm>
            <a:prstGeom prst="rect">
              <a:avLst/>
            </a:prstGeom>
          </p:spPr>
        </p:pic>
        <p:pic>
          <p:nvPicPr>
            <p:cNvPr id="16" name="Graphic 15">
              <a:extLst>
                <a:ext uri="{FF2B5EF4-FFF2-40B4-BE49-F238E27FC236}">
                  <a16:creationId xmlns:a16="http://schemas.microsoft.com/office/drawing/2014/main" id="{7ABA05B0-A892-B942-ACFC-1FBAC0E57A2E}"/>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2450319" y="8278374"/>
              <a:ext cx="1200203" cy="1200203"/>
            </a:xfrm>
            <a:prstGeom prst="rect">
              <a:avLst/>
            </a:prstGeom>
          </p:spPr>
        </p:pic>
        <p:cxnSp>
          <p:nvCxnSpPr>
            <p:cNvPr id="17" name="Straight Connector 16">
              <a:extLst>
                <a:ext uri="{FF2B5EF4-FFF2-40B4-BE49-F238E27FC236}">
                  <a16:creationId xmlns:a16="http://schemas.microsoft.com/office/drawing/2014/main" id="{5F4B18DA-C922-4944-88B1-CBDB9C06A192}"/>
                </a:ext>
              </a:extLst>
            </p:cNvPr>
            <p:cNvCxnSpPr>
              <a:cxnSpLocks/>
            </p:cNvCxnSpPr>
            <p:nvPr/>
          </p:nvCxnSpPr>
          <p:spPr>
            <a:xfrm flipH="1">
              <a:off x="2488235" y="9116274"/>
              <a:ext cx="534633" cy="337580"/>
            </a:xfrm>
            <a:prstGeom prst="line">
              <a:avLst/>
            </a:prstGeom>
            <a:noFill/>
            <a:ln w="57150" cap="rnd">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651601CD-997D-2842-B532-95FBCEC9B530}"/>
                </a:ext>
              </a:extLst>
            </p:cNvPr>
            <p:cNvCxnSpPr>
              <a:cxnSpLocks/>
            </p:cNvCxnSpPr>
            <p:nvPr/>
          </p:nvCxnSpPr>
          <p:spPr>
            <a:xfrm>
              <a:off x="3022868" y="9106243"/>
              <a:ext cx="527101" cy="357641"/>
            </a:xfrm>
            <a:prstGeom prst="line">
              <a:avLst/>
            </a:prstGeom>
            <a:noFill/>
            <a:ln w="57150" cap="rnd">
              <a:solidFill>
                <a:srgbClr val="FFFFFF"/>
              </a:solidFill>
              <a:prstDash val="solid"/>
              <a:miter lim="400000"/>
            </a:ln>
            <a:effectLst/>
            <a:sp3d/>
          </p:spPr>
          <p:style>
            <a:lnRef idx="0">
              <a:scrgbClr r="0" g="0" b="0"/>
            </a:lnRef>
            <a:fillRef idx="0">
              <a:scrgbClr r="0" g="0" b="0"/>
            </a:fillRef>
            <a:effectRef idx="0">
              <a:scrgbClr r="0" g="0" b="0"/>
            </a:effectRef>
            <a:fontRef idx="none"/>
          </p:style>
        </p:cxnSp>
      </p:grpSp>
      <p:grpSp>
        <p:nvGrpSpPr>
          <p:cNvPr id="19" name="Group 18">
            <a:extLst>
              <a:ext uri="{FF2B5EF4-FFF2-40B4-BE49-F238E27FC236}">
                <a16:creationId xmlns:a16="http://schemas.microsoft.com/office/drawing/2014/main" id="{6E3BC4AB-190B-104F-BBA2-EF00D1BC2EC8}"/>
              </a:ext>
            </a:extLst>
          </p:cNvPr>
          <p:cNvGrpSpPr/>
          <p:nvPr/>
        </p:nvGrpSpPr>
        <p:grpSpPr>
          <a:xfrm>
            <a:off x="2026099" y="11000935"/>
            <a:ext cx="2239958" cy="2191775"/>
            <a:chOff x="19967883" y="8443677"/>
            <a:chExt cx="2641105" cy="2584293"/>
          </a:xfrm>
        </p:grpSpPr>
        <p:pic>
          <p:nvPicPr>
            <p:cNvPr id="20" name="Picture 19">
              <a:extLst>
                <a:ext uri="{FF2B5EF4-FFF2-40B4-BE49-F238E27FC236}">
                  <a16:creationId xmlns:a16="http://schemas.microsoft.com/office/drawing/2014/main" id="{739E4AAE-4BFA-ED42-A2C7-A522B660B50D}"/>
                </a:ext>
              </a:extLst>
            </p:cNvPr>
            <p:cNvPicPr>
              <a:picLocks/>
            </p:cNvPicPr>
            <p:nvPr/>
          </p:nvPicPr>
          <p:blipFill>
            <a:blip r:embed="rId13"/>
            <a:srcRect/>
            <a:stretch/>
          </p:blipFill>
          <p:spPr>
            <a:xfrm>
              <a:off x="19967883" y="8443677"/>
              <a:ext cx="2641105" cy="2584293"/>
            </a:xfrm>
            <a:prstGeom prst="rect">
              <a:avLst/>
            </a:prstGeom>
          </p:spPr>
        </p:pic>
        <p:sp>
          <p:nvSpPr>
            <p:cNvPr id="21" name="TextBox 20">
              <a:extLst>
                <a:ext uri="{FF2B5EF4-FFF2-40B4-BE49-F238E27FC236}">
                  <a16:creationId xmlns:a16="http://schemas.microsoft.com/office/drawing/2014/main" id="{B14FC2AA-55EC-7C4F-BE81-9673FD853AF2}"/>
                </a:ext>
              </a:extLst>
            </p:cNvPr>
            <p:cNvSpPr txBox="1"/>
            <p:nvPr/>
          </p:nvSpPr>
          <p:spPr>
            <a:xfrm>
              <a:off x="20980004" y="8860856"/>
              <a:ext cx="719949" cy="1234667"/>
            </a:xfrm>
            <a:prstGeom prst="rect">
              <a:avLst/>
            </a:prstGeom>
            <a:noFill/>
          </p:spPr>
          <p:txBody>
            <a:bodyPr wrap="none" rtlCol="0">
              <a:noAutofit/>
            </a:bodyPr>
            <a:lstStyle/>
            <a:p>
              <a:r>
                <a:rPr lang="en-US" sz="7200" dirty="0">
                  <a:solidFill>
                    <a:srgbClr val="FFFFFF"/>
                  </a:solidFill>
                </a:rPr>
                <a:t>+</a:t>
              </a:r>
            </a:p>
          </p:txBody>
        </p:sp>
      </p:grpSp>
      <p:sp>
        <p:nvSpPr>
          <p:cNvPr id="22" name="Text Placeholder 4">
            <a:extLst>
              <a:ext uri="{FF2B5EF4-FFF2-40B4-BE49-F238E27FC236}">
                <a16:creationId xmlns:a16="http://schemas.microsoft.com/office/drawing/2014/main" id="{E850A59A-B1CA-814D-BCDA-5AA82200114A}"/>
              </a:ext>
            </a:extLst>
          </p:cNvPr>
          <p:cNvSpPr txBox="1">
            <a:spLocks/>
          </p:cNvSpPr>
          <p:nvPr/>
        </p:nvSpPr>
        <p:spPr>
          <a:xfrm>
            <a:off x="1828801" y="901858"/>
            <a:ext cx="8366826" cy="90533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50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lvl="0" algn="l" hangingPunct="1"/>
            <a:r>
              <a:rPr lang="en-US" sz="3600" spc="100" dirty="0">
                <a:solidFill>
                  <a:schemeClr val="bg2"/>
                </a:solidFill>
              </a:rPr>
              <a:t>PARIVARTAN POUR LES FILLES</a:t>
            </a:r>
          </a:p>
        </p:txBody>
      </p:sp>
    </p:spTree>
    <p:extLst>
      <p:ext uri="{BB962C8B-B14F-4D97-AF65-F5344CB8AC3E}">
        <p14:creationId xmlns:p14="http://schemas.microsoft.com/office/powerpoint/2010/main" val="56013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rgbClr val="B52AB3"/>
        </a:solidFill>
        <a:effectLst/>
      </p:bgPr>
    </p:bg>
    <p:spTree>
      <p:nvGrpSpPr>
        <p:cNvPr id="1" name="Shape 4973"/>
        <p:cNvGrpSpPr/>
        <p:nvPr/>
      </p:nvGrpSpPr>
      <p:grpSpPr>
        <a:xfrm>
          <a:off x="0" y="0"/>
          <a:ext cx="0" cy="0"/>
          <a:chOff x="0" y="0"/>
          <a:chExt cx="0" cy="0"/>
        </a:xfrm>
      </p:grpSpPr>
      <p:sp>
        <p:nvSpPr>
          <p:cNvPr id="4974" name="Google Shape;4974;p64"/>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EFF"/>
              </a:buClr>
              <a:buSzPts val="14400"/>
              <a:buFont typeface="Gill Sans"/>
              <a:buNone/>
            </a:pPr>
            <a:r>
              <a:rPr lang="en-US" sz="12000" dirty="0">
                <a:latin typeface="Gill Sans MT" panose="020B0502020104020203" pitchFamily="34" charset="0"/>
              </a:rPr>
              <a:t>Session deux</a:t>
            </a:r>
            <a:endParaRPr sz="12000" dirty="0">
              <a:latin typeface="Gill Sans MT" panose="020B0502020104020203" pitchFamily="34" charset="0"/>
            </a:endParaRPr>
          </a:p>
        </p:txBody>
      </p:sp>
    </p:spTree>
    <p:extLst>
      <p:ext uri="{BB962C8B-B14F-4D97-AF65-F5344CB8AC3E}">
        <p14:creationId xmlns:p14="http://schemas.microsoft.com/office/powerpoint/2010/main" val="82120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B52A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2216082" y="4681164"/>
            <a:ext cx="19255152" cy="2176836"/>
          </a:xfrm>
        </p:spPr>
        <p:txBody>
          <a:bodyPr/>
          <a:lstStyle/>
          <a:p>
            <a:pPr>
              <a:lnSpc>
                <a:spcPct val="90000"/>
              </a:lnSpc>
            </a:pPr>
            <a:r>
              <a:rPr lang="fr-FR" dirty="0"/>
              <a:t>Erreurs courantes dans la conception des approches de changement de normes</a:t>
            </a:r>
            <a:endParaRPr lang="en-US" dirty="0"/>
          </a:p>
        </p:txBody>
      </p:sp>
      <p:sp>
        <p:nvSpPr>
          <p:cNvPr id="7" name="Text Placeholder 2">
            <a:extLst>
              <a:ext uri="{FF2B5EF4-FFF2-40B4-BE49-F238E27FC236}">
                <a16:creationId xmlns:a16="http://schemas.microsoft.com/office/drawing/2014/main" id="{A6F9D290-4C9A-7E49-BA0A-FD94CC1D6DCF}"/>
              </a:ext>
            </a:extLst>
          </p:cNvPr>
          <p:cNvSpPr txBox="1">
            <a:spLocks/>
          </p:cNvSpPr>
          <p:nvPr/>
        </p:nvSpPr>
        <p:spPr>
          <a:xfrm>
            <a:off x="4169808" y="9763313"/>
            <a:ext cx="16439800" cy="1699899"/>
          </a:xfrm>
          <a:prstGeom prst="rect">
            <a:avLst/>
          </a:prstGeom>
          <a:noFill/>
          <a:ln>
            <a:noFill/>
          </a:ln>
        </p:spPr>
        <p:txBody>
          <a:bodyPr spcFirstLastPara="1" wrap="square" lIns="91425" tIns="45700" rIns="91425" bIns="45700" anchor="t" anchorCtr="0">
            <a:normAutofit/>
          </a:bodyPr>
          <a:lstStyle>
            <a:lvl1pPr marL="457200" marR="0" lvl="0" indent="-228600" algn="ctr" defTabSz="825500" rtl="0" latinLnBrk="0">
              <a:lnSpc>
                <a:spcPct val="100000"/>
              </a:lnSpc>
              <a:spcBef>
                <a:spcPts val="0"/>
              </a:spcBef>
              <a:spcAft>
                <a:spcPts val="0"/>
              </a:spcAft>
              <a:buClr>
                <a:srgbClr val="FFFEFF"/>
              </a:buClr>
              <a:buSzPts val="2400"/>
              <a:buFont typeface="Gill Sans"/>
              <a:buNone/>
              <a:tabLst/>
              <a:defRPr sz="4000" b="0" i="0" u="none" strike="noStrike" cap="none" spc="0" baseline="0">
                <a:ln>
                  <a:noFill/>
                </a:ln>
                <a:solidFill>
                  <a:srgbClr val="FFFEFF"/>
                </a:solidFill>
                <a:uFillTx/>
                <a:latin typeface="Gill Sans MT" panose="020B0502020104020203" pitchFamily="34" charset="77"/>
                <a:ea typeface="Gill Sans MT" panose="020B0502020104020203" pitchFamily="34" charset="77"/>
                <a:cs typeface="Gill Sans"/>
                <a:sym typeface="Gill Sans"/>
              </a:defRPr>
            </a:lvl1pPr>
            <a:lvl2pPr marL="914400" marR="0" lvl="1"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2pPr>
            <a:lvl3pPr marL="1371600" marR="0" lvl="2"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3pPr>
            <a:lvl4pPr marL="1828800" marR="0" lvl="3"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4pPr>
            <a:lvl5pPr marL="2286000" marR="0" lvl="4"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5pPr>
            <a:lvl6pPr marL="2743200" marR="0" lvl="5"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6pPr>
            <a:lvl7pPr marL="3200400" marR="0" lvl="6"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7pPr>
            <a:lvl8pPr marL="3657600" marR="0" lvl="7"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8pPr>
            <a:lvl9pPr marL="4114800" marR="0" lvl="8"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fr-FR" sz="4400" dirty="0"/>
              <a:t>Pièges de conception à éviter</a:t>
            </a:r>
          </a:p>
        </p:txBody>
      </p:sp>
      <p:sp>
        <p:nvSpPr>
          <p:cNvPr id="11" name="Text Placeholder 10">
            <a:extLst>
              <a:ext uri="{FF2B5EF4-FFF2-40B4-BE49-F238E27FC236}">
                <a16:creationId xmlns:a16="http://schemas.microsoft.com/office/drawing/2014/main" id="{369EFC72-50AD-D440-B2A1-BE31C7EC3F27}"/>
              </a:ext>
            </a:extLst>
          </p:cNvPr>
          <p:cNvSpPr>
            <a:spLocks noGrp="1"/>
          </p:cNvSpPr>
          <p:nvPr>
            <p:ph type="body" idx="2"/>
          </p:nvPr>
        </p:nvSpPr>
        <p:spPr>
          <a:xfrm>
            <a:off x="6349862" y="3533282"/>
            <a:ext cx="11684271" cy="516886"/>
          </a:xfrm>
        </p:spPr>
        <p:txBody>
          <a:bodyPr/>
          <a:lstStyle/>
          <a:p>
            <a:pPr lvl="0"/>
            <a:r>
              <a:rPr lang="en-US" sz="3300" dirty="0"/>
              <a:t>SECTION 4</a:t>
            </a:r>
          </a:p>
          <a:p>
            <a:endParaRPr lang="en-US" dirty="0"/>
          </a:p>
        </p:txBody>
      </p:sp>
    </p:spTree>
    <p:custDataLst>
      <p:tags r:id="rId1"/>
    </p:custDataLst>
    <p:extLst>
      <p:ext uri="{BB962C8B-B14F-4D97-AF65-F5344CB8AC3E}">
        <p14:creationId xmlns:p14="http://schemas.microsoft.com/office/powerpoint/2010/main" val="4853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25797" y="1359697"/>
            <a:ext cx="20080288" cy="2176463"/>
          </a:xfrm>
          <a:prstGeom prst="rect">
            <a:avLst/>
          </a:prstGeom>
        </p:spPr>
        <p:txBody>
          <a:bodyPr/>
          <a:lstStyle/>
          <a:p>
            <a:r>
              <a:rPr lang="en-US" dirty="0">
                <a:solidFill>
                  <a:srgbClr val="B52AB3"/>
                </a:solidFill>
              </a:rPr>
              <a:t>Pièges courants de conception </a:t>
            </a:r>
            <a:endParaRPr lang="en-US" strike="sngStrike" dirty="0">
              <a:solidFill>
                <a:srgbClr val="0070C0"/>
              </a:solidFill>
            </a:endParaRPr>
          </a:p>
        </p:txBody>
      </p:sp>
      <p:sp>
        <p:nvSpPr>
          <p:cNvPr id="6" name="Content Placeholder 5"/>
          <p:cNvSpPr>
            <a:spLocks noGrp="1"/>
          </p:cNvSpPr>
          <p:nvPr>
            <p:ph type="body" sz="quarter" idx="4294967295"/>
          </p:nvPr>
        </p:nvSpPr>
        <p:spPr>
          <a:xfrm>
            <a:off x="3468688" y="4206875"/>
            <a:ext cx="16296420" cy="5511800"/>
          </a:xfrm>
          <a:prstGeom prst="rect">
            <a:avLst/>
          </a:prstGeom>
        </p:spPr>
        <p:txBody>
          <a:bodyPr/>
          <a:lstStyle/>
          <a:p>
            <a:pPr marL="1143000" indent="-1143000" algn="l">
              <a:spcAft>
                <a:spcPts val="1800"/>
              </a:spcAft>
              <a:buFont typeface="+mj-lt"/>
              <a:buAutoNum type="arabicPeriod"/>
            </a:pPr>
            <a:r>
              <a:rPr lang="fr-FR" sz="4800" dirty="0">
                <a:solidFill>
                  <a:srgbClr val="2E2C22"/>
                </a:solidFill>
              </a:rPr>
              <a:t>Confondre les normes sociales et les attitudes personnelles.</a:t>
            </a:r>
          </a:p>
          <a:p>
            <a:pPr marL="1143000" indent="-1143000" algn="l">
              <a:spcAft>
                <a:spcPts val="1800"/>
              </a:spcAft>
              <a:buFont typeface="+mj-lt"/>
              <a:buAutoNum type="arabicPeriod"/>
            </a:pPr>
            <a:r>
              <a:rPr lang="fr-FR" sz="4800" dirty="0">
                <a:solidFill>
                  <a:srgbClr val="2E2C22"/>
                </a:solidFill>
              </a:rPr>
              <a:t>Se concentrer uniquement sur les normes et les attitudes discordantes ; négliger les normes protectrices.</a:t>
            </a:r>
          </a:p>
          <a:p>
            <a:pPr marL="1143000" indent="-1143000" algn="l">
              <a:spcAft>
                <a:spcPts val="1800"/>
              </a:spcAft>
              <a:buFont typeface="+mj-lt"/>
              <a:buAutoNum type="arabicPeriod"/>
            </a:pPr>
            <a:r>
              <a:rPr lang="fr-FR" sz="4800" dirty="0">
                <a:solidFill>
                  <a:srgbClr val="2E2C22"/>
                </a:solidFill>
              </a:rPr>
              <a:t>Confondre le caractère courant d'une norme avec son importance pour le changement de comportement.</a:t>
            </a:r>
          </a:p>
          <a:p>
            <a:pPr marL="1143000" indent="-1143000" algn="l">
              <a:spcAft>
                <a:spcPts val="1800"/>
              </a:spcAft>
              <a:buFont typeface="+mj-lt"/>
              <a:buAutoNum type="arabicPeriod"/>
            </a:pPr>
            <a:r>
              <a:rPr lang="fr-FR" sz="4800" dirty="0">
                <a:solidFill>
                  <a:srgbClr val="2E2C22"/>
                </a:solidFill>
              </a:rPr>
              <a:t>Faire connaître la large prévalence d'une norme sociale néfaste.</a:t>
            </a:r>
            <a:endParaRPr lang="en-US" sz="3600" dirty="0">
              <a:solidFill>
                <a:srgbClr val="2E2C22"/>
              </a:solidFill>
            </a:endParaRPr>
          </a:p>
        </p:txBody>
      </p:sp>
    </p:spTree>
    <p:custDataLst>
      <p:tags r:id="rId1"/>
    </p:custDataLst>
    <p:extLst>
      <p:ext uri="{BB962C8B-B14F-4D97-AF65-F5344CB8AC3E}">
        <p14:creationId xmlns:p14="http://schemas.microsoft.com/office/powerpoint/2010/main" val="5634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2">
            <a:extLst>
              <a:ext uri="{FF2B5EF4-FFF2-40B4-BE49-F238E27FC236}">
                <a16:creationId xmlns:a16="http://schemas.microsoft.com/office/drawing/2014/main" id="{43CE5770-0D64-2847-B96A-3FA0D542C261}"/>
              </a:ext>
            </a:extLst>
          </p:cNvPr>
          <p:cNvSpPr txBox="1">
            <a:spLocks/>
          </p:cNvSpPr>
          <p:nvPr/>
        </p:nvSpPr>
        <p:spPr>
          <a:xfrm>
            <a:off x="5506413" y="2701555"/>
            <a:ext cx="18311530" cy="2176836"/>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fr-FR" dirty="0"/>
              <a:t>Confondre les normes sociales et les attitudes personnelles</a:t>
            </a:r>
            <a:br>
              <a:rPr lang="en-US" dirty="0"/>
            </a:br>
            <a:endParaRPr lang="en-US" dirty="0"/>
          </a:p>
        </p:txBody>
      </p:sp>
      <p:sp>
        <p:nvSpPr>
          <p:cNvPr id="28" name="Text Placeholder 23">
            <a:extLst>
              <a:ext uri="{FF2B5EF4-FFF2-40B4-BE49-F238E27FC236}">
                <a16:creationId xmlns:a16="http://schemas.microsoft.com/office/drawing/2014/main" id="{3A0C0DE7-67E2-F340-AB74-3F5A87DD5019}"/>
              </a:ext>
            </a:extLst>
          </p:cNvPr>
          <p:cNvSpPr txBox="1">
            <a:spLocks/>
          </p:cNvSpPr>
          <p:nvPr/>
        </p:nvSpPr>
        <p:spPr>
          <a:xfrm>
            <a:off x="5506198" y="5862443"/>
            <a:ext cx="17719561" cy="1449386"/>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fr-FR" sz="4400" i="1" dirty="0"/>
              <a:t>« Je crois que les filles devraient se marier après 18 ans »</a:t>
            </a:r>
          </a:p>
          <a:p>
            <a:pPr algn="l" hangingPunct="1"/>
            <a:r>
              <a:rPr lang="fr-FR" sz="4400" i="1" dirty="0"/>
              <a:t> Les gens de mon entourage marient leurs filles à la puberté et attendent de moi que je fasse la même chose »</a:t>
            </a:r>
          </a:p>
          <a:p>
            <a:pPr algn="l" hangingPunct="1"/>
            <a:endParaRPr lang="en-US" sz="4400" i="1" dirty="0"/>
          </a:p>
        </p:txBody>
      </p:sp>
      <p:sp>
        <p:nvSpPr>
          <p:cNvPr id="29" name="Text Placeholder 25">
            <a:extLst>
              <a:ext uri="{FF2B5EF4-FFF2-40B4-BE49-F238E27FC236}">
                <a16:creationId xmlns:a16="http://schemas.microsoft.com/office/drawing/2014/main" id="{74EA894A-AB8E-974A-AD18-7861B2D9F662}"/>
              </a:ext>
            </a:extLst>
          </p:cNvPr>
          <p:cNvSpPr txBox="1">
            <a:spLocks/>
          </p:cNvSpPr>
          <p:nvPr/>
        </p:nvSpPr>
        <p:spPr>
          <a:xfrm>
            <a:off x="5506199" y="1915842"/>
            <a:ext cx="6817099"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t>LES PIÈGES COURANTS</a:t>
            </a:r>
          </a:p>
        </p:txBody>
      </p:sp>
      <p:sp>
        <p:nvSpPr>
          <p:cNvPr id="30" name="Text Placeholder 9">
            <a:extLst>
              <a:ext uri="{FF2B5EF4-FFF2-40B4-BE49-F238E27FC236}">
                <a16:creationId xmlns:a16="http://schemas.microsoft.com/office/drawing/2014/main" id="{DBE06755-32AE-5446-8FDB-A00BE3DE4D86}"/>
              </a:ext>
            </a:extLst>
          </p:cNvPr>
          <p:cNvSpPr txBox="1">
            <a:spLocks/>
          </p:cNvSpPr>
          <p:nvPr/>
        </p:nvSpPr>
        <p:spPr>
          <a:xfrm>
            <a:off x="5506198" y="8237617"/>
            <a:ext cx="16228385" cy="4695238"/>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buFont typeface="Wingdings" pitchFamily="2" charset="2"/>
              <a:buChar char="§"/>
            </a:pPr>
            <a:r>
              <a:rPr lang="fr-FR" sz="4400" dirty="0">
                <a:solidFill>
                  <a:srgbClr val="B52AB3"/>
                </a:solidFill>
                <a:latin typeface="Gill Sans MT" panose="020B0502020104020203" pitchFamily="34" charset="0"/>
              </a:rPr>
              <a:t>Parfois les deux s'alignent, d'autres fois non.</a:t>
            </a:r>
          </a:p>
          <a:p>
            <a:pPr marL="571500" indent="-571500" algn="l" hangingPunct="1">
              <a:buFont typeface="Wingdings" pitchFamily="2" charset="2"/>
              <a:buChar char="§"/>
            </a:pPr>
            <a:r>
              <a:rPr lang="fr-FR" sz="4400" dirty="0">
                <a:solidFill>
                  <a:srgbClr val="B52AB3"/>
                </a:solidFill>
                <a:latin typeface="Gill Sans MT" panose="020B0502020104020203" pitchFamily="34" charset="0"/>
              </a:rPr>
              <a:t>Un désalignement peut influencer les actions de nombreux membres d'un groupe.</a:t>
            </a:r>
          </a:p>
          <a:p>
            <a:pPr marL="571500" indent="-571500" algn="l" hangingPunct="1">
              <a:buFont typeface="Wingdings" pitchFamily="2" charset="2"/>
              <a:buChar char="§"/>
            </a:pPr>
            <a:r>
              <a:rPr lang="fr-FR" sz="4400" dirty="0">
                <a:solidFill>
                  <a:srgbClr val="B52AB3"/>
                </a:solidFill>
                <a:latin typeface="Gill Sans MT" panose="020B0502020104020203" pitchFamily="34" charset="0"/>
              </a:rPr>
              <a:t>Phénomène connu sous le nom « d’ignorance pluraliste ».</a:t>
            </a:r>
            <a:endParaRPr lang="en-US" sz="4400" dirty="0">
              <a:solidFill>
                <a:srgbClr val="B52AB3"/>
              </a:solidFill>
              <a:latin typeface="Gill Sans MT" panose="020B0502020104020203" pitchFamily="34" charset="0"/>
            </a:endParaRPr>
          </a:p>
        </p:txBody>
      </p:sp>
      <p:sp>
        <p:nvSpPr>
          <p:cNvPr id="31" name="Oval 30">
            <a:extLst>
              <a:ext uri="{FF2B5EF4-FFF2-40B4-BE49-F238E27FC236}">
                <a16:creationId xmlns:a16="http://schemas.microsoft.com/office/drawing/2014/main" id="{CB0B842F-0542-794D-B7D0-BD742FDA73B3}"/>
              </a:ext>
            </a:extLst>
          </p:cNvPr>
          <p:cNvSpPr/>
          <p:nvPr/>
        </p:nvSpPr>
        <p:spPr>
          <a:xfrm>
            <a:off x="2004814" y="2067950"/>
            <a:ext cx="2996359" cy="2996357"/>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32" name="Rectangle 31">
            <a:extLst>
              <a:ext uri="{FF2B5EF4-FFF2-40B4-BE49-F238E27FC236}">
                <a16:creationId xmlns:a16="http://schemas.microsoft.com/office/drawing/2014/main" id="{CE78D47C-37D4-584B-8DFF-2C7F106177D4}"/>
              </a:ext>
            </a:extLst>
          </p:cNvPr>
          <p:cNvSpPr/>
          <p:nvPr/>
        </p:nvSpPr>
        <p:spPr>
          <a:xfrm>
            <a:off x="3581974" y="2745072"/>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1</a:t>
            </a:r>
          </a:p>
        </p:txBody>
      </p:sp>
      <p:cxnSp>
        <p:nvCxnSpPr>
          <p:cNvPr id="33" name="Straight Connector 32">
            <a:extLst>
              <a:ext uri="{FF2B5EF4-FFF2-40B4-BE49-F238E27FC236}">
                <a16:creationId xmlns:a16="http://schemas.microsoft.com/office/drawing/2014/main" id="{3DE615EB-E391-D14D-AE4B-C9C6CFB821A6}"/>
              </a:ext>
            </a:extLst>
          </p:cNvPr>
          <p:cNvCxnSpPr/>
          <p:nvPr/>
        </p:nvCxnSpPr>
        <p:spPr>
          <a:xfrm>
            <a:off x="5506198" y="7896621"/>
            <a:ext cx="1424484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42929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2">
            <a:extLst>
              <a:ext uri="{FF2B5EF4-FFF2-40B4-BE49-F238E27FC236}">
                <a16:creationId xmlns:a16="http://schemas.microsoft.com/office/drawing/2014/main" id="{F8BF91CC-C287-5A43-BF57-9A4CD39A168A}"/>
              </a:ext>
            </a:extLst>
          </p:cNvPr>
          <p:cNvSpPr txBox="1">
            <a:spLocks/>
          </p:cNvSpPr>
          <p:nvPr/>
        </p:nvSpPr>
        <p:spPr>
          <a:xfrm>
            <a:off x="5506413" y="2701555"/>
            <a:ext cx="18529243" cy="2176836"/>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fr-FR" sz="8000" dirty="0">
                <a:solidFill>
                  <a:srgbClr val="2E2C22"/>
                </a:solidFill>
              </a:rPr>
              <a:t>Se concentrer uniquement sur les normes et les attitudes discordantes ; négliger les normes protectrices</a:t>
            </a:r>
            <a:endParaRPr lang="en-US" sz="8000" dirty="0">
              <a:solidFill>
                <a:srgbClr val="2E2C22"/>
              </a:solidFill>
            </a:endParaRPr>
          </a:p>
        </p:txBody>
      </p:sp>
      <p:sp>
        <p:nvSpPr>
          <p:cNvPr id="17" name="Text Placeholder 23">
            <a:extLst>
              <a:ext uri="{FF2B5EF4-FFF2-40B4-BE49-F238E27FC236}">
                <a16:creationId xmlns:a16="http://schemas.microsoft.com/office/drawing/2014/main" id="{E7F24AC6-2B61-1642-B391-0B336D1410C4}"/>
              </a:ext>
            </a:extLst>
          </p:cNvPr>
          <p:cNvSpPr txBox="1">
            <a:spLocks/>
          </p:cNvSpPr>
          <p:nvPr/>
        </p:nvSpPr>
        <p:spPr>
          <a:xfrm>
            <a:off x="4398290" y="6042981"/>
            <a:ext cx="22409834" cy="2176834"/>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z="4400" i="1" dirty="0">
                <a:solidFill>
                  <a:srgbClr val="2E2C22"/>
                </a:solidFill>
              </a:rPr>
              <a:t>“</a:t>
            </a:r>
            <a:r>
              <a:rPr lang="fr-FR" sz="4400" i="1" dirty="0">
                <a:solidFill>
                  <a:srgbClr val="2E2C22"/>
                </a:solidFill>
              </a:rPr>
              <a:t>Ma communauté attend de moi que je ne prenne pas de drogues."</a:t>
            </a:r>
          </a:p>
          <a:p>
            <a:pPr hangingPunct="1"/>
            <a:r>
              <a:rPr lang="fr-FR" sz="4400" i="1" dirty="0">
                <a:solidFill>
                  <a:srgbClr val="2E2C22"/>
                </a:solidFill>
              </a:rPr>
              <a:t>"Je crois que prendre de la drogue est un signe de faiblesse."</a:t>
            </a:r>
          </a:p>
          <a:p>
            <a:pPr hangingPunct="1"/>
            <a:r>
              <a:rPr lang="fr-FR" sz="4400" i="1" dirty="0">
                <a:solidFill>
                  <a:srgbClr val="2E2C22"/>
                </a:solidFill>
              </a:rPr>
              <a:t>"Si ma communauté apprend que j'ai expérimenté la drogue, je serai couvert de honte."</a:t>
            </a:r>
            <a:endParaRPr lang="en-US" sz="4400" i="1" dirty="0">
              <a:solidFill>
                <a:srgbClr val="2E2C22"/>
              </a:solidFill>
            </a:endParaRPr>
          </a:p>
        </p:txBody>
      </p:sp>
      <p:sp>
        <p:nvSpPr>
          <p:cNvPr id="18" name="Text Placeholder 25">
            <a:extLst>
              <a:ext uri="{FF2B5EF4-FFF2-40B4-BE49-F238E27FC236}">
                <a16:creationId xmlns:a16="http://schemas.microsoft.com/office/drawing/2014/main" id="{1840D55D-E6AA-AA4D-9624-27E11C3D3228}"/>
              </a:ext>
            </a:extLst>
          </p:cNvPr>
          <p:cNvSpPr txBox="1">
            <a:spLocks/>
          </p:cNvSpPr>
          <p:nvPr/>
        </p:nvSpPr>
        <p:spPr>
          <a:xfrm>
            <a:off x="5506199" y="1915842"/>
            <a:ext cx="6817099"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t>LES PIÈGES COURANTS</a:t>
            </a:r>
          </a:p>
          <a:p>
            <a:pPr hangingPunct="1"/>
            <a:endParaRPr lang="en-US" spc="100" dirty="0">
              <a:solidFill>
                <a:srgbClr val="2E2C22"/>
              </a:solidFill>
            </a:endParaRPr>
          </a:p>
        </p:txBody>
      </p:sp>
      <p:sp>
        <p:nvSpPr>
          <p:cNvPr id="19" name="Text Placeholder 9">
            <a:extLst>
              <a:ext uri="{FF2B5EF4-FFF2-40B4-BE49-F238E27FC236}">
                <a16:creationId xmlns:a16="http://schemas.microsoft.com/office/drawing/2014/main" id="{0C19EE43-4EB9-8A48-97DF-ED4285D1D91A}"/>
              </a:ext>
            </a:extLst>
          </p:cNvPr>
          <p:cNvSpPr txBox="1">
            <a:spLocks/>
          </p:cNvSpPr>
          <p:nvPr/>
        </p:nvSpPr>
        <p:spPr>
          <a:xfrm>
            <a:off x="5506198" y="9348391"/>
            <a:ext cx="16228385" cy="2402203"/>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buFont typeface="Wingdings" pitchFamily="2" charset="2"/>
              <a:buChar char="§"/>
            </a:pPr>
            <a:r>
              <a:rPr lang="fr-FR" sz="4400" dirty="0">
                <a:solidFill>
                  <a:srgbClr val="B52AB3"/>
                </a:solidFill>
                <a:latin typeface="Gill Sans MT" panose="020B0502020104020203" pitchFamily="34" charset="0"/>
              </a:rPr>
              <a:t>Les normes et les attitudes peuvent être alignées ou non.</a:t>
            </a:r>
          </a:p>
          <a:p>
            <a:pPr marL="571500" indent="-571500" algn="l" hangingPunct="1">
              <a:buFont typeface="Wingdings" pitchFamily="2" charset="2"/>
              <a:buChar char="§"/>
            </a:pPr>
            <a:r>
              <a:rPr lang="fr-FR" sz="4400" dirty="0">
                <a:solidFill>
                  <a:srgbClr val="B52AB3"/>
                </a:solidFill>
                <a:latin typeface="Gill Sans MT" panose="020B0502020104020203" pitchFamily="34" charset="0"/>
              </a:rPr>
              <a:t>Nous avons tendance à nous concentrer sur les "problèmes", alors que dans tout contexte culturel, il existe probablement des normes à la fois potentiellement nuisibles et protectrices.</a:t>
            </a:r>
            <a:endParaRPr lang="en-US" sz="4400" dirty="0">
              <a:solidFill>
                <a:srgbClr val="B52AB3"/>
              </a:solidFill>
              <a:latin typeface="Gill Sans MT" panose="020B0502020104020203" pitchFamily="34" charset="0"/>
            </a:endParaRPr>
          </a:p>
        </p:txBody>
      </p:sp>
      <p:sp>
        <p:nvSpPr>
          <p:cNvPr id="20" name="Oval 19">
            <a:extLst>
              <a:ext uri="{FF2B5EF4-FFF2-40B4-BE49-F238E27FC236}">
                <a16:creationId xmlns:a16="http://schemas.microsoft.com/office/drawing/2014/main" id="{D70875BC-0EC5-084C-AEC6-F9EBA8A91653}"/>
              </a:ext>
            </a:extLst>
          </p:cNvPr>
          <p:cNvSpPr/>
          <p:nvPr/>
        </p:nvSpPr>
        <p:spPr>
          <a:xfrm>
            <a:off x="2004814" y="2067950"/>
            <a:ext cx="2996359" cy="2996357"/>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21" name="Rectangle 20">
            <a:extLst>
              <a:ext uri="{FF2B5EF4-FFF2-40B4-BE49-F238E27FC236}">
                <a16:creationId xmlns:a16="http://schemas.microsoft.com/office/drawing/2014/main" id="{455E3B9D-1FB8-5747-8251-1657665712C3}"/>
              </a:ext>
            </a:extLst>
          </p:cNvPr>
          <p:cNvSpPr/>
          <p:nvPr/>
        </p:nvSpPr>
        <p:spPr>
          <a:xfrm>
            <a:off x="3356891" y="2701555"/>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2</a:t>
            </a:r>
          </a:p>
        </p:txBody>
      </p:sp>
      <p:cxnSp>
        <p:nvCxnSpPr>
          <p:cNvPr id="22" name="Straight Connector 21">
            <a:extLst>
              <a:ext uri="{FF2B5EF4-FFF2-40B4-BE49-F238E27FC236}">
                <a16:creationId xmlns:a16="http://schemas.microsoft.com/office/drawing/2014/main" id="{88686C8E-30C4-7B48-84B1-E568F1408963}"/>
              </a:ext>
            </a:extLst>
          </p:cNvPr>
          <p:cNvCxnSpPr/>
          <p:nvPr/>
        </p:nvCxnSpPr>
        <p:spPr>
          <a:xfrm>
            <a:off x="5506198" y="9031458"/>
            <a:ext cx="1424484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0373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2">
            <a:extLst>
              <a:ext uri="{FF2B5EF4-FFF2-40B4-BE49-F238E27FC236}">
                <a16:creationId xmlns:a16="http://schemas.microsoft.com/office/drawing/2014/main" id="{D3E7B67F-EA21-CA4C-9DD1-87D3D1AE114D}"/>
              </a:ext>
            </a:extLst>
          </p:cNvPr>
          <p:cNvSpPr txBox="1">
            <a:spLocks/>
          </p:cNvSpPr>
          <p:nvPr/>
        </p:nvSpPr>
        <p:spPr>
          <a:xfrm>
            <a:off x="5506414" y="2715623"/>
            <a:ext cx="18877586" cy="2176836"/>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fr-FR" sz="8000" dirty="0">
                <a:solidFill>
                  <a:srgbClr val="2E2C22"/>
                </a:solidFill>
              </a:rPr>
              <a:t>Confondre le caractère commun d'une norme avec son importance pour le changement de comportement</a:t>
            </a:r>
            <a:endParaRPr lang="en-US" sz="8000" dirty="0">
              <a:solidFill>
                <a:srgbClr val="2E2C22"/>
              </a:solidFill>
            </a:endParaRPr>
          </a:p>
        </p:txBody>
      </p:sp>
      <p:sp>
        <p:nvSpPr>
          <p:cNvPr id="16" name="Text Placeholder 25">
            <a:extLst>
              <a:ext uri="{FF2B5EF4-FFF2-40B4-BE49-F238E27FC236}">
                <a16:creationId xmlns:a16="http://schemas.microsoft.com/office/drawing/2014/main" id="{218D4C64-E7A1-3241-BE65-156AD6987A75}"/>
              </a:ext>
            </a:extLst>
          </p:cNvPr>
          <p:cNvSpPr txBox="1">
            <a:spLocks/>
          </p:cNvSpPr>
          <p:nvPr/>
        </p:nvSpPr>
        <p:spPr>
          <a:xfrm>
            <a:off x="5506199" y="1929910"/>
            <a:ext cx="6817099"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t>LES PIÈGES COURANTS</a:t>
            </a:r>
          </a:p>
          <a:p>
            <a:pPr hangingPunct="1"/>
            <a:endParaRPr lang="en-US" spc="100" dirty="0">
              <a:solidFill>
                <a:srgbClr val="2E2C22"/>
              </a:solidFill>
            </a:endParaRPr>
          </a:p>
        </p:txBody>
      </p:sp>
      <p:sp>
        <p:nvSpPr>
          <p:cNvPr id="17" name="Text Placeholder 9">
            <a:extLst>
              <a:ext uri="{FF2B5EF4-FFF2-40B4-BE49-F238E27FC236}">
                <a16:creationId xmlns:a16="http://schemas.microsoft.com/office/drawing/2014/main" id="{38EFEB1C-3C37-A141-9C37-45F4CEE0B5BD}"/>
              </a:ext>
            </a:extLst>
          </p:cNvPr>
          <p:cNvSpPr txBox="1">
            <a:spLocks/>
          </p:cNvSpPr>
          <p:nvPr/>
        </p:nvSpPr>
        <p:spPr>
          <a:xfrm>
            <a:off x="5506198" y="6914681"/>
            <a:ext cx="16228385" cy="2402203"/>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buFont typeface="Arial" panose="020B0604020202020204" pitchFamily="34" charset="0"/>
              <a:buChar char="•"/>
            </a:pPr>
            <a:r>
              <a:rPr lang="fr-FR" sz="4400" dirty="0">
                <a:solidFill>
                  <a:srgbClr val="B52AB3"/>
                </a:solidFill>
                <a:latin typeface="Gill Sans MT" panose="020B0502020104020203" pitchFamily="34" charset="0"/>
              </a:rPr>
              <a:t>De nombreux programmes associent la prévalence d'une norme (combien de personnes dans une population ont une croyance normative X) à son influence (combien de personnes font Y à cause de la croyance X).</a:t>
            </a:r>
          </a:p>
          <a:p>
            <a:pPr marL="571500" indent="-571500" algn="l" hangingPunct="1">
              <a:buFont typeface="Arial" panose="020B0604020202020204" pitchFamily="34" charset="0"/>
              <a:buChar char="•"/>
            </a:pPr>
            <a:endParaRPr lang="fr-FR" sz="4400" dirty="0">
              <a:solidFill>
                <a:srgbClr val="B52AB3"/>
              </a:solidFill>
              <a:latin typeface="Gill Sans MT" panose="020B0502020104020203" pitchFamily="34" charset="0"/>
            </a:endParaRPr>
          </a:p>
          <a:p>
            <a:pPr marL="571500" indent="-571500" algn="l" hangingPunct="1">
              <a:buFont typeface="Arial" panose="020B0604020202020204" pitchFamily="34" charset="0"/>
              <a:buChar char="•"/>
            </a:pPr>
            <a:r>
              <a:rPr lang="fr-FR" sz="4400" dirty="0">
                <a:solidFill>
                  <a:srgbClr val="B52AB3"/>
                </a:solidFill>
                <a:latin typeface="Gill Sans MT" panose="020B0502020104020203" pitchFamily="34" charset="0"/>
              </a:rPr>
              <a:t>Il est important de comprendre l'influence d'une ou plusieurs normes sur une pratique donnée afin d'améliorer la conception du programme.</a:t>
            </a:r>
            <a:endParaRPr lang="en-US" sz="4400" dirty="0">
              <a:solidFill>
                <a:srgbClr val="B52AB3"/>
              </a:solidFill>
              <a:latin typeface="Gill Sans MT" panose="020B0502020104020203" pitchFamily="34" charset="0"/>
            </a:endParaRPr>
          </a:p>
        </p:txBody>
      </p:sp>
      <p:sp>
        <p:nvSpPr>
          <p:cNvPr id="18" name="Oval 17">
            <a:extLst>
              <a:ext uri="{FF2B5EF4-FFF2-40B4-BE49-F238E27FC236}">
                <a16:creationId xmlns:a16="http://schemas.microsoft.com/office/drawing/2014/main" id="{32ABB2E9-5853-A346-87A8-BB1BB6F2DCF5}"/>
              </a:ext>
            </a:extLst>
          </p:cNvPr>
          <p:cNvSpPr/>
          <p:nvPr/>
        </p:nvSpPr>
        <p:spPr>
          <a:xfrm>
            <a:off x="2004814" y="2082018"/>
            <a:ext cx="2996359" cy="2996357"/>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19" name="Rectangle 18">
            <a:extLst>
              <a:ext uri="{FF2B5EF4-FFF2-40B4-BE49-F238E27FC236}">
                <a16:creationId xmlns:a16="http://schemas.microsoft.com/office/drawing/2014/main" id="{3E6793E1-7AF3-A04E-8ACD-5A71D1D5D5E2}"/>
              </a:ext>
            </a:extLst>
          </p:cNvPr>
          <p:cNvSpPr/>
          <p:nvPr/>
        </p:nvSpPr>
        <p:spPr>
          <a:xfrm>
            <a:off x="3258417" y="2645843"/>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3</a:t>
            </a:r>
          </a:p>
        </p:txBody>
      </p:sp>
      <p:cxnSp>
        <p:nvCxnSpPr>
          <p:cNvPr id="20" name="Straight Connector 19">
            <a:extLst>
              <a:ext uri="{FF2B5EF4-FFF2-40B4-BE49-F238E27FC236}">
                <a16:creationId xmlns:a16="http://schemas.microsoft.com/office/drawing/2014/main" id="{A8243AD1-FC3E-C94D-80F0-AFBCDA750323}"/>
              </a:ext>
            </a:extLst>
          </p:cNvPr>
          <p:cNvCxnSpPr/>
          <p:nvPr/>
        </p:nvCxnSpPr>
        <p:spPr>
          <a:xfrm>
            <a:off x="5506198" y="6597748"/>
            <a:ext cx="1424484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69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2">
            <a:extLst>
              <a:ext uri="{FF2B5EF4-FFF2-40B4-BE49-F238E27FC236}">
                <a16:creationId xmlns:a16="http://schemas.microsoft.com/office/drawing/2014/main" id="{99A8EE55-9610-5344-AF29-2916041EFA2E}"/>
              </a:ext>
            </a:extLst>
          </p:cNvPr>
          <p:cNvSpPr txBox="1">
            <a:spLocks/>
          </p:cNvSpPr>
          <p:nvPr/>
        </p:nvSpPr>
        <p:spPr>
          <a:xfrm>
            <a:off x="5506414" y="2701555"/>
            <a:ext cx="16872772" cy="2176836"/>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fr-FR" sz="8000" dirty="0">
                <a:solidFill>
                  <a:srgbClr val="2E2C22"/>
                </a:solidFill>
              </a:rPr>
              <a:t>Faire connaître la large prévalence d'une norme sociale néfaste</a:t>
            </a:r>
            <a:endParaRPr lang="en-US" sz="8000" dirty="0">
              <a:solidFill>
                <a:srgbClr val="2E2C22"/>
              </a:solidFill>
            </a:endParaRPr>
          </a:p>
        </p:txBody>
      </p:sp>
      <p:sp>
        <p:nvSpPr>
          <p:cNvPr id="16" name="Text Placeholder 23">
            <a:extLst>
              <a:ext uri="{FF2B5EF4-FFF2-40B4-BE49-F238E27FC236}">
                <a16:creationId xmlns:a16="http://schemas.microsoft.com/office/drawing/2014/main" id="{2EDE9EFD-76D7-CC41-B134-D80873CA0614}"/>
              </a:ext>
            </a:extLst>
          </p:cNvPr>
          <p:cNvSpPr txBox="1">
            <a:spLocks/>
          </p:cNvSpPr>
          <p:nvPr/>
        </p:nvSpPr>
        <p:spPr>
          <a:xfrm>
            <a:off x="5506198" y="6537692"/>
            <a:ext cx="11487574" cy="2176834"/>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fr-FR" sz="4400" i="1" dirty="0">
                <a:solidFill>
                  <a:srgbClr val="2E2C22"/>
                </a:solidFill>
              </a:rPr>
              <a:t>Dans cette région, huit filles sur dix âgées de 10 à 14 ans ont été mariées l'année dernière.</a:t>
            </a:r>
            <a:endParaRPr lang="en-US" sz="4400" i="1" dirty="0">
              <a:solidFill>
                <a:srgbClr val="2E2C22"/>
              </a:solidFill>
            </a:endParaRPr>
          </a:p>
        </p:txBody>
      </p:sp>
      <p:sp>
        <p:nvSpPr>
          <p:cNvPr id="17" name="Text Placeholder 25">
            <a:extLst>
              <a:ext uri="{FF2B5EF4-FFF2-40B4-BE49-F238E27FC236}">
                <a16:creationId xmlns:a16="http://schemas.microsoft.com/office/drawing/2014/main" id="{9B7F34D3-87D7-D548-92CF-BDF6E8E55615}"/>
              </a:ext>
            </a:extLst>
          </p:cNvPr>
          <p:cNvSpPr txBox="1">
            <a:spLocks/>
          </p:cNvSpPr>
          <p:nvPr/>
        </p:nvSpPr>
        <p:spPr>
          <a:xfrm>
            <a:off x="5506199" y="2067950"/>
            <a:ext cx="6817099"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t>LES PIÈGES COURANTS</a:t>
            </a:r>
          </a:p>
          <a:p>
            <a:pPr hangingPunct="1"/>
            <a:endParaRPr lang="en-US" spc="100" dirty="0">
              <a:solidFill>
                <a:srgbClr val="2E2C22"/>
              </a:solidFill>
            </a:endParaRPr>
          </a:p>
        </p:txBody>
      </p:sp>
      <p:sp>
        <p:nvSpPr>
          <p:cNvPr id="18" name="Text Placeholder 9">
            <a:extLst>
              <a:ext uri="{FF2B5EF4-FFF2-40B4-BE49-F238E27FC236}">
                <a16:creationId xmlns:a16="http://schemas.microsoft.com/office/drawing/2014/main" id="{6EEA12B9-C3A3-F440-AAD9-14D995CD2BF8}"/>
              </a:ext>
            </a:extLst>
          </p:cNvPr>
          <p:cNvSpPr txBox="1">
            <a:spLocks/>
          </p:cNvSpPr>
          <p:nvPr/>
        </p:nvSpPr>
        <p:spPr>
          <a:xfrm>
            <a:off x="5506198" y="8714526"/>
            <a:ext cx="16228385" cy="2402203"/>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buFont typeface="Wingdings" pitchFamily="2" charset="2"/>
              <a:buChar char="§"/>
            </a:pPr>
            <a:r>
              <a:rPr lang="fr-FR" sz="4400" dirty="0">
                <a:solidFill>
                  <a:srgbClr val="B52AB3"/>
                </a:solidFill>
                <a:latin typeface="Gill Sans MT" panose="020B0502020104020203" pitchFamily="34" charset="0"/>
              </a:rPr>
              <a:t>Étant donné que les normes descriptives (croyances sur ce que font les autres) peuvent influencer le comportement, les médias et autres efforts de CSC peuvent involontairement renforcer un comportement qui est néfaste.</a:t>
            </a:r>
          </a:p>
          <a:p>
            <a:pPr marL="571500" indent="-571500" algn="l" hangingPunct="1">
              <a:buFont typeface="Wingdings" pitchFamily="2" charset="2"/>
              <a:buChar char="§"/>
            </a:pPr>
            <a:r>
              <a:rPr lang="fr-FR" sz="4400" dirty="0">
                <a:solidFill>
                  <a:srgbClr val="B52AB3"/>
                </a:solidFill>
                <a:latin typeface="Gill Sans MT" panose="020B0502020104020203" pitchFamily="34" charset="0"/>
              </a:rPr>
              <a:t>Le défi consiste à trouver un équilibre entre les messages de CSC.</a:t>
            </a:r>
            <a:endParaRPr lang="en-US" sz="4400" dirty="0">
              <a:solidFill>
                <a:srgbClr val="B52AB3"/>
              </a:solidFill>
              <a:latin typeface="Gill Sans MT" panose="020B0502020104020203" pitchFamily="34" charset="0"/>
            </a:endParaRPr>
          </a:p>
        </p:txBody>
      </p:sp>
      <p:sp>
        <p:nvSpPr>
          <p:cNvPr id="19" name="Oval 18">
            <a:extLst>
              <a:ext uri="{FF2B5EF4-FFF2-40B4-BE49-F238E27FC236}">
                <a16:creationId xmlns:a16="http://schemas.microsoft.com/office/drawing/2014/main" id="{AC818DF4-FA84-3245-B9BC-67BDF22F8444}"/>
              </a:ext>
            </a:extLst>
          </p:cNvPr>
          <p:cNvSpPr/>
          <p:nvPr/>
        </p:nvSpPr>
        <p:spPr>
          <a:xfrm>
            <a:off x="2004814" y="2067950"/>
            <a:ext cx="2996359" cy="2996357"/>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20" name="Rectangle 19">
            <a:extLst>
              <a:ext uri="{FF2B5EF4-FFF2-40B4-BE49-F238E27FC236}">
                <a16:creationId xmlns:a16="http://schemas.microsoft.com/office/drawing/2014/main" id="{EEF5E594-2C87-994E-8DFD-439DE9E169F8}"/>
              </a:ext>
            </a:extLst>
          </p:cNvPr>
          <p:cNvSpPr/>
          <p:nvPr/>
        </p:nvSpPr>
        <p:spPr>
          <a:xfrm>
            <a:off x="3202147" y="2545978"/>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4</a:t>
            </a:r>
          </a:p>
        </p:txBody>
      </p:sp>
      <p:cxnSp>
        <p:nvCxnSpPr>
          <p:cNvPr id="21" name="Straight Connector 20">
            <a:extLst>
              <a:ext uri="{FF2B5EF4-FFF2-40B4-BE49-F238E27FC236}">
                <a16:creationId xmlns:a16="http://schemas.microsoft.com/office/drawing/2014/main" id="{E016D5A1-2262-B540-B401-A0835468EEAB}"/>
              </a:ext>
            </a:extLst>
          </p:cNvPr>
          <p:cNvCxnSpPr/>
          <p:nvPr/>
        </p:nvCxnSpPr>
        <p:spPr>
          <a:xfrm>
            <a:off x="5506198" y="8397593"/>
            <a:ext cx="1424484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5067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Google Shape;335;p27">
            <a:extLst>
              <a:ext uri="{FF2B5EF4-FFF2-40B4-BE49-F238E27FC236}">
                <a16:creationId xmlns:a16="http://schemas.microsoft.com/office/drawing/2014/main" id="{CBBA2E1D-28D3-43C7-AAC6-9167CA681D23}"/>
              </a:ext>
            </a:extLst>
          </p:cNvPr>
          <p:cNvPicPr preferRelativeResize="0"/>
          <p:nvPr/>
        </p:nvPicPr>
        <p:blipFill rotWithShape="1">
          <a:blip r:embed="rId4">
            <a:grayscl/>
            <a:extLst>
              <a:ext uri="{28A0092B-C50C-407E-A947-70E740481C1C}">
                <a14:useLocalDpi xmlns:a14="http://schemas.microsoft.com/office/drawing/2010/main" val="0"/>
              </a:ext>
            </a:extLst>
          </a:blip>
          <a:srcRect t="23101" b="14603"/>
          <a:stretch/>
        </p:blipFill>
        <p:spPr>
          <a:xfrm>
            <a:off x="0" y="0"/>
            <a:ext cx="24384000" cy="10106526"/>
          </a:xfrm>
          <a:prstGeom prst="rect">
            <a:avLst/>
          </a:prstGeom>
          <a:noFill/>
          <a:ln>
            <a:noFill/>
          </a:ln>
        </p:spPr>
      </p:pic>
      <p:sp>
        <p:nvSpPr>
          <p:cNvPr id="6" name="Rectangle 5">
            <a:extLst>
              <a:ext uri="{FF2B5EF4-FFF2-40B4-BE49-F238E27FC236}">
                <a16:creationId xmlns:a16="http://schemas.microsoft.com/office/drawing/2014/main" id="{C0AEC5DA-9946-4052-8DF2-F6158DD50A26}"/>
              </a:ext>
            </a:extLst>
          </p:cNvPr>
          <p:cNvSpPr/>
          <p:nvPr/>
        </p:nvSpPr>
        <p:spPr>
          <a:xfrm>
            <a:off x="0" y="0"/>
            <a:ext cx="24384000" cy="10149840"/>
          </a:xfrm>
          <a:prstGeom prst="rect">
            <a:avLst/>
          </a:prstGeom>
          <a:solidFill>
            <a:srgbClr val="B62BB4">
              <a:alpha val="69804"/>
            </a:srgbClr>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 name="Title 1"/>
          <p:cNvSpPr>
            <a:spLocks noGrp="1"/>
          </p:cNvSpPr>
          <p:nvPr>
            <p:ph type="title"/>
          </p:nvPr>
        </p:nvSpPr>
        <p:spPr>
          <a:xfrm>
            <a:off x="3950640" y="4313587"/>
            <a:ext cx="16482720" cy="2176836"/>
          </a:xfrm>
          <a:noFill/>
        </p:spPr>
        <p:txBody>
          <a:bodyPr/>
          <a:lstStyle/>
          <a:p>
            <a:r>
              <a:rPr lang="fr-FR" sz="10000" dirty="0">
                <a:solidFill>
                  <a:srgbClr val="FFFFFF"/>
                </a:solidFill>
              </a:rPr>
              <a:t>Conception d'interventions visant à modifier les normes</a:t>
            </a:r>
            <a:endParaRPr lang="en-US" sz="10000" dirty="0">
              <a:solidFill>
                <a:srgbClr val="FFFFFF"/>
              </a:solidFill>
            </a:endParaRPr>
          </a:p>
        </p:txBody>
      </p:sp>
      <p:sp>
        <p:nvSpPr>
          <p:cNvPr id="3" name="Text Placeholder 2">
            <a:extLst>
              <a:ext uri="{FF2B5EF4-FFF2-40B4-BE49-F238E27FC236}">
                <a16:creationId xmlns:a16="http://schemas.microsoft.com/office/drawing/2014/main" id="{1A4C663D-DC8D-4408-B2B1-0947626D9618}"/>
              </a:ext>
            </a:extLst>
          </p:cNvPr>
          <p:cNvSpPr>
            <a:spLocks noGrp="1"/>
          </p:cNvSpPr>
          <p:nvPr>
            <p:ph type="body" sz="quarter" idx="11"/>
          </p:nvPr>
        </p:nvSpPr>
        <p:spPr>
          <a:xfrm>
            <a:off x="4214812" y="3039256"/>
            <a:ext cx="15954376" cy="931864"/>
          </a:xfrm>
        </p:spPr>
        <p:txBody>
          <a:bodyPr>
            <a:noAutofit/>
          </a:bodyPr>
          <a:lstStyle/>
          <a:p>
            <a:r>
              <a:rPr lang="en-US" sz="3300" dirty="0"/>
              <a:t>MODULE 3</a:t>
            </a:r>
          </a:p>
        </p:txBody>
      </p:sp>
      <p:sp>
        <p:nvSpPr>
          <p:cNvPr id="7" name="TextBox 6">
            <a:extLst>
              <a:ext uri="{FF2B5EF4-FFF2-40B4-BE49-F238E27FC236}">
                <a16:creationId xmlns:a16="http://schemas.microsoft.com/office/drawing/2014/main" id="{A42E250E-2131-5649-B94C-9A8BDF32A72F}"/>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bg2"/>
                </a:solidFill>
                <a:latin typeface="Gill Sans MT" panose="020B0502020104020203" pitchFamily="34" charset="77"/>
              </a:rPr>
              <a:t>Photo credit: Institute for Reproductive Health</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extLst>
      <p:ext uri="{BB962C8B-B14F-4D97-AF65-F5344CB8AC3E}">
        <p14:creationId xmlns:p14="http://schemas.microsoft.com/office/powerpoint/2010/main" val="185293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EA29E8-4CD7-44F8-AB6A-1356B6290160}"/>
              </a:ext>
            </a:extLst>
          </p:cNvPr>
          <p:cNvSpPr>
            <a:spLocks noGrp="1"/>
          </p:cNvSpPr>
          <p:nvPr>
            <p:ph type="title"/>
          </p:nvPr>
        </p:nvSpPr>
        <p:spPr>
          <a:xfrm>
            <a:off x="8513136" y="1959434"/>
            <a:ext cx="15870864" cy="3349166"/>
          </a:xfrm>
        </p:spPr>
        <p:txBody>
          <a:bodyPr/>
          <a:lstStyle/>
          <a:p>
            <a:pPr>
              <a:lnSpc>
                <a:spcPct val="100000"/>
              </a:lnSpc>
            </a:pPr>
            <a:r>
              <a:rPr lang="fr-FR" sz="6600" b="1" dirty="0"/>
              <a:t>Approfondir la question : Identifier les  pièges dans les phases d'évaluation et de conception de Parivartan</a:t>
            </a:r>
            <a:endParaRPr lang="en-US" sz="6600" b="1" dirty="0"/>
          </a:p>
        </p:txBody>
      </p:sp>
      <p:sp>
        <p:nvSpPr>
          <p:cNvPr id="4"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8833992" y="5447855"/>
            <a:ext cx="14351534" cy="7723023"/>
          </a:xfrm>
        </p:spPr>
        <p:txBody>
          <a:bodyPr>
            <a:noAutofit/>
          </a:bodyPr>
          <a:lstStyle/>
          <a:p>
            <a:pPr marL="0" indent="0" algn="l">
              <a:spcAft>
                <a:spcPts val="1200"/>
              </a:spcAft>
              <a:buNone/>
            </a:pPr>
            <a:r>
              <a:rPr lang="en-US" dirty="0"/>
              <a:t>30 MINUTES</a:t>
            </a:r>
          </a:p>
          <a:p>
            <a:pPr marL="571500" indent="-571500" algn="l">
              <a:spcAft>
                <a:spcPts val="1200"/>
              </a:spcAft>
              <a:buClr>
                <a:srgbClr val="2E2C22"/>
              </a:buClr>
              <a:buFont typeface="Arial" panose="020B0604020202020204" pitchFamily="34" charset="0"/>
              <a:buChar char="•"/>
            </a:pPr>
            <a:r>
              <a:rPr lang="fr-FR" dirty="0"/>
              <a:t>Examinez le cas Parivartan en gardant à l'esprit les pièges courants.  </a:t>
            </a:r>
          </a:p>
          <a:p>
            <a:pPr marL="571500" indent="-571500" algn="l">
              <a:spcAft>
                <a:spcPts val="1200"/>
              </a:spcAft>
              <a:buClr>
                <a:srgbClr val="2E2C22"/>
              </a:buClr>
              <a:buFont typeface="Arial" panose="020B0604020202020204" pitchFamily="34" charset="0"/>
              <a:buChar char="•"/>
            </a:pPr>
            <a:r>
              <a:rPr lang="fr-FR" dirty="0"/>
              <a:t>Discutez des endroits où les quatre pièges peuvent se produire pendant l'évaluation formative et les phases de conception.  </a:t>
            </a:r>
          </a:p>
          <a:p>
            <a:pPr marL="571500" indent="-571500" algn="l">
              <a:spcAft>
                <a:spcPts val="1200"/>
              </a:spcAft>
              <a:buClr>
                <a:srgbClr val="2E2C22"/>
              </a:buClr>
              <a:buFont typeface="Arial" panose="020B0604020202020204" pitchFamily="34" charset="0"/>
              <a:buChar char="•"/>
            </a:pPr>
            <a:r>
              <a:rPr lang="fr-FR" dirty="0"/>
              <a:t>Prenez ensuite quelques minutes pour réfléchir </a:t>
            </a:r>
            <a:r>
              <a:rPr lang="en-US" sz="4400" dirty="0">
                <a:solidFill>
                  <a:srgbClr val="2E2C22"/>
                </a:solidFill>
              </a:rPr>
              <a:t>:</a:t>
            </a:r>
          </a:p>
          <a:p>
            <a:pPr marL="1668463" indent="-635000" algn="l">
              <a:spcAft>
                <a:spcPts val="1200"/>
              </a:spcAft>
              <a:buClr>
                <a:srgbClr val="2E2C22"/>
              </a:buClr>
              <a:buFont typeface="Arial" panose="020B0604020202020204" pitchFamily="34" charset="0"/>
              <a:buChar char="•"/>
            </a:pPr>
            <a:r>
              <a:rPr lang="fr-FR" dirty="0"/>
              <a:t>Comment pourriez - vous éviter les pièges dans la conception de vos programmes de CSC.</a:t>
            </a:r>
          </a:p>
          <a:p>
            <a:pPr marL="1668463" indent="-635000" algn="l">
              <a:spcAft>
                <a:spcPts val="1200"/>
              </a:spcAft>
              <a:buClr>
                <a:srgbClr val="2E2C22"/>
              </a:buClr>
              <a:buFont typeface="Arial" panose="020B0604020202020204" pitchFamily="34" charset="0"/>
              <a:buChar char="•"/>
            </a:pPr>
            <a:r>
              <a:rPr lang="fr-FR" dirty="0"/>
              <a:t>Comment un programme pourrait mal tourner si nous ne gardons pas ces pièges à l'esprit.</a:t>
            </a:r>
            <a:r>
              <a:rPr lang="en-US" dirty="0"/>
              <a:t>.</a:t>
            </a:r>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a:xfrm>
            <a:off x="9719430" y="1092639"/>
            <a:ext cx="9198490" cy="577850"/>
          </a:xfrm>
        </p:spPr>
        <p:txBody>
          <a:bodyPr/>
          <a:lstStyle/>
          <a:p>
            <a:r>
              <a:rPr lang="en-US" dirty="0"/>
              <a:t>ACTIVITÉ EN GROUPE</a:t>
            </a:r>
          </a:p>
        </p:txBody>
      </p:sp>
      <p:pic>
        <p:nvPicPr>
          <p:cNvPr id="13" name="Picture Placeholder 13" descr="Graphical user interface, application&#10;&#10;Description automatically generated">
            <a:extLst>
              <a:ext uri="{FF2B5EF4-FFF2-40B4-BE49-F238E27FC236}">
                <a16:creationId xmlns:a16="http://schemas.microsoft.com/office/drawing/2014/main" id="{95DD9CC3-DF23-9C4F-9D0B-CDCB7CAF5560}"/>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a:xfrm>
            <a:off x="2511325" y="3446449"/>
            <a:ext cx="5862918" cy="5862918"/>
          </a:xfrm>
        </p:spPr>
      </p:pic>
      <p:grpSp>
        <p:nvGrpSpPr>
          <p:cNvPr id="14" name="Group 13">
            <a:extLst>
              <a:ext uri="{FF2B5EF4-FFF2-40B4-BE49-F238E27FC236}">
                <a16:creationId xmlns:a16="http://schemas.microsoft.com/office/drawing/2014/main" id="{D81A7665-5923-2044-9383-4B17CBCD74EB}"/>
              </a:ext>
            </a:extLst>
          </p:cNvPr>
          <p:cNvGrpSpPr/>
          <p:nvPr/>
        </p:nvGrpSpPr>
        <p:grpSpPr>
          <a:xfrm>
            <a:off x="2372432" y="7651593"/>
            <a:ext cx="2526654" cy="2526654"/>
            <a:chOff x="4969172" y="7651592"/>
            <a:chExt cx="2526654" cy="2526654"/>
          </a:xfrm>
        </p:grpSpPr>
        <p:sp>
          <p:nvSpPr>
            <p:cNvPr id="15" name="Oval 14">
              <a:extLst>
                <a:ext uri="{FF2B5EF4-FFF2-40B4-BE49-F238E27FC236}">
                  <a16:creationId xmlns:a16="http://schemas.microsoft.com/office/drawing/2014/main" id="{E2F43D69-1E36-264D-912A-D1D80988A4A8}"/>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6" name="TextBox 15">
              <a:extLst>
                <a:ext uri="{FF2B5EF4-FFF2-40B4-BE49-F238E27FC236}">
                  <a16:creationId xmlns:a16="http://schemas.microsoft.com/office/drawing/2014/main" id="{5C3E8A83-63D5-9446-9294-E34EF055E2D8}"/>
                </a:ext>
              </a:extLst>
            </p:cNvPr>
            <p:cNvSpPr txBox="1"/>
            <p:nvPr/>
          </p:nvSpPr>
          <p:spPr>
            <a:xfrm>
              <a:off x="5220845" y="8498825"/>
              <a:ext cx="2023311"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grpSp>
        <p:nvGrpSpPr>
          <p:cNvPr id="9" name="Group 8">
            <a:extLst>
              <a:ext uri="{FF2B5EF4-FFF2-40B4-BE49-F238E27FC236}">
                <a16:creationId xmlns:a16="http://schemas.microsoft.com/office/drawing/2014/main" id="{A60C1DA3-6601-2F4B-8563-3BA8665A0761}"/>
              </a:ext>
            </a:extLst>
          </p:cNvPr>
          <p:cNvGrpSpPr/>
          <p:nvPr/>
        </p:nvGrpSpPr>
        <p:grpSpPr>
          <a:xfrm>
            <a:off x="1646281" y="1281805"/>
            <a:ext cx="3532094" cy="3532094"/>
            <a:chOff x="1368325" y="1090737"/>
            <a:chExt cx="3532094" cy="3532094"/>
          </a:xfrm>
        </p:grpSpPr>
        <p:sp>
          <p:nvSpPr>
            <p:cNvPr id="10" name="Oval 9">
              <a:extLst>
                <a:ext uri="{FF2B5EF4-FFF2-40B4-BE49-F238E27FC236}">
                  <a16:creationId xmlns:a16="http://schemas.microsoft.com/office/drawing/2014/main" id="{F8F22247-CEFC-8842-8269-7616D204A39E}"/>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1" name="Graphic 10" descr="Cheers outline">
              <a:extLst>
                <a:ext uri="{FF2B5EF4-FFF2-40B4-BE49-F238E27FC236}">
                  <a16:creationId xmlns:a16="http://schemas.microsoft.com/office/drawing/2014/main" id="{DEDC0CE0-53B6-DC4C-97FF-E2BA4920B8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spTree>
    <p:custDataLst>
      <p:tags r:id="rId1"/>
    </p:custDataLst>
    <p:extLst>
      <p:ext uri="{BB962C8B-B14F-4D97-AF65-F5344CB8AC3E}">
        <p14:creationId xmlns:p14="http://schemas.microsoft.com/office/powerpoint/2010/main" val="135975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16089229"/>
              </p:ext>
            </p:extLst>
          </p:nvPr>
        </p:nvGraphicFramePr>
        <p:xfrm>
          <a:off x="1687602" y="1545103"/>
          <a:ext cx="18892761" cy="10910666"/>
        </p:xfrm>
        <a:graphic>
          <a:graphicData uri="http://schemas.openxmlformats.org/drawingml/2006/table">
            <a:tbl>
              <a:tblPr firstRow="1" bandRow="1">
                <a:tableStyleId>{5940675A-B579-460E-94D1-54222C63F5DA}</a:tableStyleId>
              </a:tblPr>
              <a:tblGrid>
                <a:gridCol w="6527930">
                  <a:extLst>
                    <a:ext uri="{9D8B030D-6E8A-4147-A177-3AD203B41FA5}">
                      <a16:colId xmlns:a16="http://schemas.microsoft.com/office/drawing/2014/main" val="976736794"/>
                    </a:ext>
                  </a:extLst>
                </a:gridCol>
                <a:gridCol w="6067244">
                  <a:extLst>
                    <a:ext uri="{9D8B030D-6E8A-4147-A177-3AD203B41FA5}">
                      <a16:colId xmlns:a16="http://schemas.microsoft.com/office/drawing/2014/main" val="2238509096"/>
                    </a:ext>
                  </a:extLst>
                </a:gridCol>
                <a:gridCol w="6297587">
                  <a:extLst>
                    <a:ext uri="{9D8B030D-6E8A-4147-A177-3AD203B41FA5}">
                      <a16:colId xmlns:a16="http://schemas.microsoft.com/office/drawing/2014/main" val="690254984"/>
                    </a:ext>
                  </a:extLst>
                </a:gridCol>
              </a:tblGrid>
              <a:tr h="951292">
                <a:tc gridSpan="3">
                  <a:txBody>
                    <a:bodyPr/>
                    <a:lstStyle/>
                    <a:p>
                      <a:r>
                        <a:rPr kumimoji="0" lang="en-US" sz="3600" b="1" i="0" u="none" strike="noStrike" kern="0" cap="none" spc="0" normalizeH="0" baseline="0" noProof="0" dirty="0">
                          <a:ln>
                            <a:noFill/>
                          </a:ln>
                          <a:solidFill>
                            <a:srgbClr val="B52AB3"/>
                          </a:solidFill>
                          <a:effectLst/>
                          <a:uLnTx/>
                          <a:uFillTx/>
                          <a:latin typeface="+mn-lt"/>
                          <a:sym typeface="Montserrat-SemiBold"/>
                        </a:rPr>
                        <a:t>Approfondir la question, identifier les pièges</a:t>
                      </a:r>
                      <a:endParaRPr lang="en-US" sz="3600" spc="0" dirty="0">
                        <a:solidFill>
                          <a:srgbClr val="B52AB3"/>
                        </a:solidFill>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704545763"/>
                  </a:ext>
                </a:extLst>
              </a:tr>
              <a:tr h="1964597">
                <a:tc>
                  <a:txBody>
                    <a:bodyPr/>
                    <a:lstStyle/>
                    <a:p>
                      <a:r>
                        <a:rPr lang="en-US" sz="3200" cap="none" spc="0" baseline="0" dirty="0">
                          <a:solidFill>
                            <a:srgbClr val="2E2C22"/>
                          </a:solidFill>
                          <a:latin typeface="Gill Sans MT" panose="020B0502020104020203" pitchFamily="34" charset="77"/>
                          <a:cs typeface="Calibri" panose="020F0502020204030204" pitchFamily="34" charset="0"/>
                        </a:rPr>
                        <a:t>Piège</a:t>
                      </a:r>
                    </a:p>
                  </a:txBody>
                  <a:tcPr marL="274320" anchor="ctr">
                    <a:solidFill>
                      <a:schemeClr val="tx1">
                        <a:lumMod val="60000"/>
                        <a:lumOff val="40000"/>
                      </a:schemeClr>
                    </a:solidFill>
                  </a:tcPr>
                </a:tc>
                <a:tc>
                  <a:txBody>
                    <a:bodyPr/>
                    <a:lstStyle/>
                    <a:p>
                      <a:pPr marL="68263" marR="0" lvl="0" indent="0" algn="l" defTabSz="8255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fr-FR" sz="3200" b="0" i="0" u="none" strike="noStrike" kern="0" cap="none" spc="0" normalizeH="0" baseline="0" noProof="0" dirty="0">
                          <a:ln>
                            <a:noFill/>
                          </a:ln>
                          <a:solidFill>
                            <a:srgbClr val="2E2C22"/>
                          </a:solidFill>
                          <a:effectLst/>
                          <a:uLnTx/>
                          <a:uFillTx/>
                          <a:latin typeface="Gill Sans MT" panose="020B0502020104020203" pitchFamily="34" charset="77"/>
                          <a:sym typeface="PT Sans"/>
                        </a:rPr>
                        <a:t>Comment éviter ce piège dans la conception de votre programme de CSC</a:t>
                      </a:r>
                      <a:r>
                        <a:rPr kumimoji="0" lang="fr-FR" sz="3200" b="0" i="0" u="none" strike="noStrike" kern="0" cap="none" spc="0" normalizeH="0" baseline="0" noProof="0" dirty="0">
                          <a:ln>
                            <a:noFill/>
                          </a:ln>
                          <a:solidFill>
                            <a:srgbClr val="0070C0"/>
                          </a:solidFill>
                          <a:effectLst/>
                          <a:uLnTx/>
                          <a:uFillTx/>
                          <a:latin typeface="Gill Sans MT" panose="020B0502020104020203" pitchFamily="34" charset="77"/>
                          <a:sym typeface="PT Sans"/>
                        </a:rPr>
                        <a:t> </a:t>
                      </a:r>
                      <a:r>
                        <a:rPr kumimoji="0" lang="fr-FR" sz="3200" b="0" i="0" u="none" strike="noStrike" kern="0" cap="none" spc="0" normalizeH="0" baseline="0" noProof="0" dirty="0">
                          <a:ln>
                            <a:noFill/>
                          </a:ln>
                          <a:solidFill>
                            <a:srgbClr val="2E2C22"/>
                          </a:solidFill>
                          <a:effectLst/>
                          <a:uLnTx/>
                          <a:uFillTx/>
                          <a:latin typeface="Gill Sans MT" panose="020B0502020104020203" pitchFamily="34" charset="77"/>
                          <a:ea typeface="+mn-ea"/>
                          <a:cs typeface="+mn-cs"/>
                          <a:sym typeface="PT Sans"/>
                        </a:rPr>
                        <a:t>?</a:t>
                      </a:r>
                      <a:endParaRPr kumimoji="0" lang="en-US" sz="3200" b="0" i="0" u="none" strike="noStrike" kern="0" cap="none" spc="0" normalizeH="0" baseline="0" noProof="0" dirty="0">
                        <a:ln>
                          <a:noFill/>
                        </a:ln>
                        <a:solidFill>
                          <a:srgbClr val="2E2C22"/>
                        </a:solidFill>
                        <a:effectLst/>
                        <a:uLnTx/>
                        <a:uFillTx/>
                        <a:latin typeface="Gill Sans MT" panose="020B0502020104020203" pitchFamily="34" charset="77"/>
                        <a:ea typeface="+mn-ea"/>
                        <a:cs typeface="+mn-cs"/>
                        <a:sym typeface="PT Sans"/>
                      </a:endParaRPr>
                    </a:p>
                  </a:txBody>
                  <a:tcPr marL="274320" anchor="ctr">
                    <a:solidFill>
                      <a:schemeClr val="tx1">
                        <a:lumMod val="60000"/>
                        <a:lumOff val="40000"/>
                      </a:schemeClr>
                    </a:solidFill>
                  </a:tcPr>
                </a:tc>
                <a:tc>
                  <a:txBody>
                    <a:bodyPr/>
                    <a:lstStyle/>
                    <a:p>
                      <a:pPr marL="68263" marR="0" lvl="0" indent="0" algn="l" defTabSz="8255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fr-FR" sz="3200" b="0" i="0" u="none" strike="noStrike" kern="0" cap="none" spc="0" normalizeH="0" baseline="0" noProof="0" dirty="0">
                          <a:ln>
                            <a:noFill/>
                          </a:ln>
                          <a:solidFill>
                            <a:srgbClr val="2E2C22"/>
                          </a:solidFill>
                          <a:effectLst/>
                          <a:uLnTx/>
                          <a:uFillTx/>
                          <a:latin typeface="Gill Sans MT" panose="020B0502020104020203" pitchFamily="34" charset="77"/>
                          <a:sym typeface="PT Sans"/>
                        </a:rPr>
                        <a:t>Comment un programme peut mal tourner si vous ne tenez pas compte de ce piège.</a:t>
                      </a:r>
                      <a:r>
                        <a:rPr kumimoji="0" lang="en-US" sz="3200" b="0" i="0" u="none" strike="noStrike" kern="0" cap="none" spc="0" normalizeH="0" baseline="0" noProof="0" dirty="0">
                          <a:ln>
                            <a:noFill/>
                          </a:ln>
                          <a:solidFill>
                            <a:schemeClr val="bg1">
                              <a:lumMod val="10000"/>
                            </a:schemeClr>
                          </a:solidFill>
                          <a:effectLst/>
                          <a:uLnTx/>
                          <a:uFillTx/>
                          <a:latin typeface="Gill Sans MT" panose="020B0502020104020203" pitchFamily="34" charset="77"/>
                          <a:sym typeface="PT Sans"/>
                        </a:rPr>
                        <a:t>.?</a:t>
                      </a:r>
                    </a:p>
                  </a:txBody>
                  <a:tcPr marL="274320" anchor="ctr">
                    <a:solidFill>
                      <a:schemeClr val="tx1">
                        <a:lumMod val="60000"/>
                        <a:lumOff val="40000"/>
                      </a:schemeClr>
                    </a:solidFill>
                  </a:tcPr>
                </a:tc>
                <a:extLst>
                  <a:ext uri="{0D108BD9-81ED-4DB2-BD59-A6C34878D82A}">
                    <a16:rowId xmlns:a16="http://schemas.microsoft.com/office/drawing/2014/main" val="1126782281"/>
                  </a:ext>
                </a:extLst>
              </a:tr>
              <a:tr h="1517777">
                <a:tc>
                  <a:txBody>
                    <a:bodyPr/>
                    <a:lstStyle/>
                    <a:p>
                      <a:pPr marL="68263" marR="0" lvl="0" indent="0" algn="l" defTabSz="8255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fr-FR" sz="3700" b="0" i="0" u="none" strike="noStrike" kern="0" cap="none" spc="0" normalizeH="0" baseline="0" dirty="0">
                          <a:ln>
                            <a:noFill/>
                          </a:ln>
                          <a:solidFill>
                            <a:srgbClr val="2E2C22"/>
                          </a:solidFill>
                          <a:effectLst/>
                          <a:uLnTx/>
                          <a:uFillTx/>
                          <a:latin typeface="+mn-lt"/>
                          <a:ea typeface="+mn-ea"/>
                          <a:cs typeface="+mn-cs"/>
                          <a:sym typeface="Montserrat-Regular"/>
                        </a:rPr>
                        <a:t>Confondre les normes sociales et attitudes personnelles.</a:t>
                      </a:r>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tc>
                  <a:txBody>
                    <a:bodyPr/>
                    <a:lstStyle/>
                    <a:p>
                      <a:pPr marL="0" marR="0" indent="0" algn="l" defTabSz="825500" latinLnBrk="0">
                        <a:lnSpc>
                          <a:spcPct val="100000"/>
                        </a:lnSpc>
                        <a:spcBef>
                          <a:spcPts val="0"/>
                        </a:spcBef>
                        <a:spcAft>
                          <a:spcPts val="0"/>
                        </a:spcAft>
                        <a:buClrTx/>
                        <a:buSzTx/>
                        <a:buFontTx/>
                        <a:buNone/>
                        <a:tabLst/>
                      </a:pPr>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tc>
                  <a:txBody>
                    <a:bodyPr/>
                    <a:lstStyle/>
                    <a:p>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extLst>
                  <a:ext uri="{0D108BD9-81ED-4DB2-BD59-A6C34878D82A}">
                    <a16:rowId xmlns:a16="http://schemas.microsoft.com/office/drawing/2014/main" val="457425573"/>
                  </a:ext>
                </a:extLst>
              </a:tr>
              <a:tr h="2194560">
                <a:tc>
                  <a:txBody>
                    <a:bodyPr/>
                    <a:lstStyle/>
                    <a:p>
                      <a:pPr marL="68263" marR="0" lvl="0" indent="0" algn="l" defTabSz="8255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fr-FR" sz="3700" b="0" i="0" u="none" strike="noStrike" kern="0" cap="none" spc="0" normalizeH="0" baseline="0" dirty="0">
                          <a:ln>
                            <a:noFill/>
                          </a:ln>
                          <a:solidFill>
                            <a:srgbClr val="2E2C22"/>
                          </a:solidFill>
                          <a:effectLst/>
                          <a:uLnTx/>
                          <a:uFillTx/>
                          <a:latin typeface="+mn-lt"/>
                          <a:ea typeface="+mn-ea"/>
                          <a:cs typeface="+mn-cs"/>
                          <a:sym typeface="Montserrat-Regular"/>
                        </a:rPr>
                        <a:t>Se concentrer uniquement sur les normes et les attitudes discordantes ; négliger les normes protectrices.</a:t>
                      </a:r>
                      <a:r>
                        <a:rPr kumimoji="0" lang="en-US" sz="3700" b="0" i="0" u="none" strike="noStrike" kern="0" cap="none" spc="0" normalizeH="0" baseline="0" dirty="0">
                          <a:ln>
                            <a:noFill/>
                          </a:ln>
                          <a:solidFill>
                            <a:srgbClr val="2E2C22"/>
                          </a:solidFill>
                          <a:effectLst/>
                          <a:uLnTx/>
                          <a:uFillTx/>
                          <a:latin typeface="+mn-lt"/>
                          <a:ea typeface="+mn-ea"/>
                          <a:cs typeface="+mn-cs"/>
                          <a:sym typeface="Montserrat-Regular"/>
                        </a:rPr>
                        <a:t>.</a:t>
                      </a:r>
                    </a:p>
                  </a:txBody>
                  <a:tcPr marL="274320" anchor="ctr"/>
                </a:tc>
                <a:tc>
                  <a:txBody>
                    <a:bodyPr/>
                    <a:lstStyle/>
                    <a:p>
                      <a:pPr marL="0" marR="0" indent="0" algn="l" defTabSz="825500" latinLnBrk="0">
                        <a:lnSpc>
                          <a:spcPct val="100000"/>
                        </a:lnSpc>
                        <a:spcBef>
                          <a:spcPts val="0"/>
                        </a:spcBef>
                        <a:spcAft>
                          <a:spcPts val="0"/>
                        </a:spcAft>
                        <a:buClrTx/>
                        <a:buSzTx/>
                        <a:buFontTx/>
                        <a:buNone/>
                        <a:tabLst/>
                      </a:pPr>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tc>
                  <a:txBody>
                    <a:bodyPr/>
                    <a:lstStyle/>
                    <a:p>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extLst>
                  <a:ext uri="{0D108BD9-81ED-4DB2-BD59-A6C34878D82A}">
                    <a16:rowId xmlns:a16="http://schemas.microsoft.com/office/drawing/2014/main" val="3959876689"/>
                  </a:ext>
                </a:extLst>
              </a:tr>
              <a:tr h="2124222">
                <a:tc>
                  <a:txBody>
                    <a:bodyPr/>
                    <a:lstStyle/>
                    <a:p>
                      <a:pPr marL="68263" marR="0" lvl="0" indent="0" algn="l" defTabSz="8255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fr-FR" sz="3700" b="0" i="0" u="none" strike="noStrike" kern="0" cap="none" spc="0" normalizeH="0" baseline="0" dirty="0">
                          <a:ln>
                            <a:noFill/>
                          </a:ln>
                          <a:solidFill>
                            <a:srgbClr val="2E2C22"/>
                          </a:solidFill>
                          <a:effectLst/>
                          <a:uLnTx/>
                          <a:uFillTx/>
                          <a:latin typeface="+mn-lt"/>
                          <a:ea typeface="+mn-ea"/>
                          <a:cs typeface="+mn-cs"/>
                          <a:sym typeface="Montserrat-Regular"/>
                        </a:rPr>
                        <a:t>Confondre le caractère courant d'une norme avec son importance pour le changement de comportement.</a:t>
                      </a:r>
                      <a:r>
                        <a:rPr kumimoji="0" lang="en-US" sz="3700" b="0" i="0" u="none" strike="noStrike" kern="0" cap="none" spc="0" normalizeH="0" baseline="0" dirty="0">
                          <a:ln>
                            <a:noFill/>
                          </a:ln>
                          <a:solidFill>
                            <a:srgbClr val="2E2C22"/>
                          </a:solidFill>
                          <a:effectLst/>
                          <a:uLnTx/>
                          <a:uFillTx/>
                          <a:latin typeface="+mn-lt"/>
                          <a:ea typeface="+mn-ea"/>
                          <a:cs typeface="+mn-cs"/>
                          <a:sym typeface="Montserrat-Regular"/>
                        </a:rPr>
                        <a:t>.</a:t>
                      </a:r>
                    </a:p>
                  </a:txBody>
                  <a:tcPr marL="274320" anchor="ctr"/>
                </a:tc>
                <a:tc>
                  <a:txBody>
                    <a:bodyPr/>
                    <a:lstStyle/>
                    <a:p>
                      <a:pPr marL="0" marR="0" indent="0" algn="l" defTabSz="825500" latinLnBrk="0">
                        <a:lnSpc>
                          <a:spcPct val="100000"/>
                        </a:lnSpc>
                        <a:spcBef>
                          <a:spcPts val="0"/>
                        </a:spcBef>
                        <a:spcAft>
                          <a:spcPts val="0"/>
                        </a:spcAft>
                        <a:buClrTx/>
                        <a:buSzTx/>
                        <a:buFontTx/>
                        <a:buNone/>
                        <a:tabLst/>
                      </a:pPr>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tc>
                  <a:txBody>
                    <a:bodyPr/>
                    <a:lstStyle/>
                    <a:p>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extLst>
                  <a:ext uri="{0D108BD9-81ED-4DB2-BD59-A6C34878D82A}">
                    <a16:rowId xmlns:a16="http://schemas.microsoft.com/office/drawing/2014/main" val="3813258383"/>
                  </a:ext>
                </a:extLst>
              </a:tr>
              <a:tr h="1589649">
                <a:tc>
                  <a:txBody>
                    <a:bodyPr/>
                    <a:lstStyle/>
                    <a:p>
                      <a:pPr marL="68263" marR="0" lvl="0" indent="0" algn="l" defTabSz="8255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fr-FR" sz="3700" b="0" i="0" u="none" strike="noStrike" kern="0" cap="none" spc="0" normalizeH="0" baseline="0" dirty="0">
                          <a:ln>
                            <a:noFill/>
                          </a:ln>
                          <a:solidFill>
                            <a:srgbClr val="2E2C22"/>
                          </a:solidFill>
                          <a:effectLst/>
                          <a:uLnTx/>
                          <a:uFillTx/>
                          <a:latin typeface="+mn-lt"/>
                          <a:ea typeface="+mn-ea"/>
                          <a:cs typeface="+mn-cs"/>
                          <a:sym typeface="Montserrat-Regular"/>
                        </a:rPr>
                        <a:t>Rendre publique la large prévalence d'une norme sociale néfaste.</a:t>
                      </a:r>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tc>
                  <a:txBody>
                    <a:bodyPr/>
                    <a:lstStyle/>
                    <a:p>
                      <a:pPr marL="0" marR="0" indent="0" algn="l" defTabSz="825500" latinLnBrk="0">
                        <a:lnSpc>
                          <a:spcPct val="100000"/>
                        </a:lnSpc>
                        <a:spcBef>
                          <a:spcPts val="0"/>
                        </a:spcBef>
                        <a:spcAft>
                          <a:spcPts val="0"/>
                        </a:spcAft>
                        <a:buClrTx/>
                        <a:buSzTx/>
                        <a:buFontTx/>
                        <a:buNone/>
                        <a:tabLst/>
                      </a:pPr>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tc>
                  <a:txBody>
                    <a:bodyPr/>
                    <a:lstStyle/>
                    <a:p>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extLst>
                  <a:ext uri="{0D108BD9-81ED-4DB2-BD59-A6C34878D82A}">
                    <a16:rowId xmlns:a16="http://schemas.microsoft.com/office/drawing/2014/main" val="343143706"/>
                  </a:ext>
                </a:extLst>
              </a:tr>
            </a:tbl>
          </a:graphicData>
        </a:graphic>
      </p:graphicFrame>
    </p:spTree>
    <p:custDataLst>
      <p:tags r:id="rId1"/>
    </p:custDataLst>
    <p:extLst>
      <p:ext uri="{BB962C8B-B14F-4D97-AF65-F5344CB8AC3E}">
        <p14:creationId xmlns:p14="http://schemas.microsoft.com/office/powerpoint/2010/main" val="168646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person, sky, outdoor, dress&#10;&#10;Description automatically generated">
            <a:extLst>
              <a:ext uri="{FF2B5EF4-FFF2-40B4-BE49-F238E27FC236}">
                <a16:creationId xmlns:a16="http://schemas.microsoft.com/office/drawing/2014/main" id="{78349D1B-BABF-3445-98DB-8C82BE3126B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67" r="16667"/>
          <a:stretch>
            <a:fillRect/>
          </a:stretch>
        </p:blipFill>
        <p:spPr/>
      </p:pic>
      <p:sp>
        <p:nvSpPr>
          <p:cNvPr id="2" name="Title 1"/>
          <p:cNvSpPr>
            <a:spLocks noGrp="1"/>
          </p:cNvSpPr>
          <p:nvPr>
            <p:ph type="title"/>
          </p:nvPr>
        </p:nvSpPr>
        <p:spPr>
          <a:xfrm>
            <a:off x="9719429" y="1959434"/>
            <a:ext cx="11899599" cy="2176836"/>
          </a:xfrm>
        </p:spPr>
        <p:txBody>
          <a:bodyPr/>
          <a:lstStyle/>
          <a:p>
            <a:pPr>
              <a:lnSpc>
                <a:spcPct val="90000"/>
              </a:lnSpc>
            </a:pPr>
            <a:r>
              <a:rPr lang="fr-FR" b="1" dirty="0"/>
              <a:t>Comment éviter ou au moins reconnaître les pièges dans... </a:t>
            </a:r>
            <a:endParaRPr lang="en-US" b="1" dirty="0"/>
          </a:p>
        </p:txBody>
      </p:sp>
      <p:sp>
        <p:nvSpPr>
          <p:cNvPr id="4" name="Text Placeholder 3"/>
          <p:cNvSpPr>
            <a:spLocks noGrp="1"/>
          </p:cNvSpPr>
          <p:nvPr>
            <p:ph type="body" idx="3"/>
          </p:nvPr>
        </p:nvSpPr>
        <p:spPr/>
        <p:txBody>
          <a:bodyPr/>
          <a:lstStyle/>
          <a:p>
            <a:pPr algn="l"/>
            <a:r>
              <a:rPr lang="en-US" dirty="0">
                <a:latin typeface="Gill Sans MT" panose="020B0502020104020203" pitchFamily="34" charset="0"/>
              </a:rPr>
              <a:t>DISCUSSION EN PLÉNIÈRE</a:t>
            </a:r>
          </a:p>
        </p:txBody>
      </p:sp>
      <p:grpSp>
        <p:nvGrpSpPr>
          <p:cNvPr id="6" name="Group 5">
            <a:extLst>
              <a:ext uri="{FF2B5EF4-FFF2-40B4-BE49-F238E27FC236}">
                <a16:creationId xmlns:a16="http://schemas.microsoft.com/office/drawing/2014/main" id="{DD680254-1CEB-4640-9081-FB3FD1C3F3A6}"/>
              </a:ext>
            </a:extLst>
          </p:cNvPr>
          <p:cNvGrpSpPr/>
          <p:nvPr/>
        </p:nvGrpSpPr>
        <p:grpSpPr>
          <a:xfrm>
            <a:off x="745278" y="1281805"/>
            <a:ext cx="3532094" cy="3532094"/>
            <a:chOff x="1368325" y="1083283"/>
            <a:chExt cx="3532094" cy="3532094"/>
          </a:xfrm>
        </p:grpSpPr>
        <p:sp>
          <p:nvSpPr>
            <p:cNvPr id="7" name="Oval 6">
              <a:extLst>
                <a:ext uri="{FF2B5EF4-FFF2-40B4-BE49-F238E27FC236}">
                  <a16:creationId xmlns:a16="http://schemas.microsoft.com/office/drawing/2014/main" id="{FF78187B-4D89-E342-93CA-28C10BAF4C96}"/>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8" name="Picture 7">
              <a:extLst>
                <a:ext uri="{FF2B5EF4-FFF2-40B4-BE49-F238E27FC236}">
                  <a16:creationId xmlns:a16="http://schemas.microsoft.com/office/drawing/2014/main" id="{69123DA8-61CE-E242-816C-8D94E5F872FB}"/>
                </a:ext>
              </a:extLst>
            </p:cNvPr>
            <p:cNvPicPr>
              <a:picLocks noChangeAspect="1"/>
            </p:cNvPicPr>
            <p:nvPr/>
          </p:nvPicPr>
          <p:blipFill>
            <a:blip r:embed="rId4"/>
            <a:stretch>
              <a:fillRect/>
            </a:stretch>
          </p:blipFill>
          <p:spPr>
            <a:xfrm>
              <a:off x="1902078" y="1869704"/>
              <a:ext cx="2431692" cy="1900633"/>
            </a:xfrm>
            <a:prstGeom prst="rect">
              <a:avLst/>
            </a:prstGeom>
          </p:spPr>
        </p:pic>
      </p:grpSp>
      <p:sp>
        <p:nvSpPr>
          <p:cNvPr id="10" name="Text Placeholder 9">
            <a:extLst>
              <a:ext uri="{FF2B5EF4-FFF2-40B4-BE49-F238E27FC236}">
                <a16:creationId xmlns:a16="http://schemas.microsoft.com/office/drawing/2014/main" id="{FE57AA41-5CB0-EF4C-856B-6DB2FAECAEB5}"/>
              </a:ext>
            </a:extLst>
          </p:cNvPr>
          <p:cNvSpPr>
            <a:spLocks noGrp="1"/>
          </p:cNvSpPr>
          <p:nvPr>
            <p:ph type="body" idx="1"/>
          </p:nvPr>
        </p:nvSpPr>
        <p:spPr>
          <a:xfrm>
            <a:off x="9719430" y="6119775"/>
            <a:ext cx="10959448" cy="6919912"/>
          </a:xfrm>
        </p:spPr>
        <p:txBody>
          <a:bodyPr/>
          <a:lstStyle/>
          <a:p>
            <a:pPr marL="571500" indent="-571500">
              <a:buClr>
                <a:srgbClr val="2E2C22"/>
              </a:buClr>
              <a:buFont typeface="Arial" panose="020B0604020202020204" pitchFamily="34" charset="0"/>
              <a:buChar char="•"/>
            </a:pPr>
            <a:r>
              <a:rPr lang="fr-FR" dirty="0"/>
              <a:t>La conduite d'évaluations formatives ?</a:t>
            </a:r>
          </a:p>
          <a:p>
            <a:pPr marL="571500" indent="-571500">
              <a:buClr>
                <a:srgbClr val="2E2C22"/>
              </a:buClr>
              <a:buFont typeface="Arial" panose="020B0604020202020204" pitchFamily="34" charset="0"/>
              <a:buChar char="•"/>
            </a:pPr>
            <a:r>
              <a:rPr lang="fr-FR" dirty="0"/>
              <a:t>La conception de stratégies ?</a:t>
            </a:r>
            <a:endParaRPr lang="en-US" dirty="0"/>
          </a:p>
        </p:txBody>
      </p:sp>
      <p:sp>
        <p:nvSpPr>
          <p:cNvPr id="11" name="TextBox 10">
            <a:extLst>
              <a:ext uri="{FF2B5EF4-FFF2-40B4-BE49-F238E27FC236}">
                <a16:creationId xmlns:a16="http://schemas.microsoft.com/office/drawing/2014/main" id="{A54D71F2-33D5-124B-8C1C-1AA3A38FBB52}"/>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FFFFFF"/>
                </a:solidFill>
                <a:latin typeface="Gill Sans MT" panose="020B0502020104020203" pitchFamily="34" charset="77"/>
              </a:rPr>
              <a:t>Photo credit: Jonathan Torgovnik/Getty Images/Images of Empowerment</a:t>
            </a:r>
          </a:p>
        </p:txBody>
      </p:sp>
    </p:spTree>
    <p:extLst>
      <p:ext uri="{BB962C8B-B14F-4D97-AF65-F5344CB8AC3E}">
        <p14:creationId xmlns:p14="http://schemas.microsoft.com/office/powerpoint/2010/main" val="206114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2">
            <a:extLst>
              <a:ext uri="{FF2B5EF4-FFF2-40B4-BE49-F238E27FC236}">
                <a16:creationId xmlns:a16="http://schemas.microsoft.com/office/drawing/2014/main" id="{A2E035F1-3D03-0B40-94F4-7B2756BC22FF}"/>
              </a:ext>
            </a:extLst>
          </p:cNvPr>
          <p:cNvSpPr txBox="1">
            <a:spLocks/>
          </p:cNvSpPr>
          <p:nvPr/>
        </p:nvSpPr>
        <p:spPr>
          <a:xfrm>
            <a:off x="5506413" y="2701555"/>
            <a:ext cx="19313016" cy="2176836"/>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t>Un cinquième piège proposé</a:t>
            </a:r>
          </a:p>
        </p:txBody>
      </p:sp>
      <p:sp>
        <p:nvSpPr>
          <p:cNvPr id="16" name="Text Placeholder 25">
            <a:extLst>
              <a:ext uri="{FF2B5EF4-FFF2-40B4-BE49-F238E27FC236}">
                <a16:creationId xmlns:a16="http://schemas.microsoft.com/office/drawing/2014/main" id="{A4ACB5FF-825A-6546-9C30-889A83191C37}"/>
              </a:ext>
            </a:extLst>
          </p:cNvPr>
          <p:cNvSpPr txBox="1">
            <a:spLocks/>
          </p:cNvSpPr>
          <p:nvPr/>
        </p:nvSpPr>
        <p:spPr>
          <a:xfrm>
            <a:off x="5506199" y="1915842"/>
            <a:ext cx="6817099"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solidFill>
                  <a:srgbClr val="2E2C22"/>
                </a:solidFill>
              </a:rPr>
              <a:t>PIÈGES COMMUNS</a:t>
            </a:r>
          </a:p>
        </p:txBody>
      </p:sp>
      <p:sp>
        <p:nvSpPr>
          <p:cNvPr id="17" name="Text Placeholder 9">
            <a:extLst>
              <a:ext uri="{FF2B5EF4-FFF2-40B4-BE49-F238E27FC236}">
                <a16:creationId xmlns:a16="http://schemas.microsoft.com/office/drawing/2014/main" id="{B6F0CDD2-F14C-4D44-A7CC-81B56FCE2B67}"/>
              </a:ext>
            </a:extLst>
          </p:cNvPr>
          <p:cNvSpPr txBox="1">
            <a:spLocks/>
          </p:cNvSpPr>
          <p:nvPr/>
        </p:nvSpPr>
        <p:spPr>
          <a:xfrm>
            <a:off x="5506199" y="5064245"/>
            <a:ext cx="16228385" cy="4695238"/>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fr-FR" sz="6000" dirty="0">
                <a:solidFill>
                  <a:srgbClr val="B52AB3"/>
                </a:solidFill>
                <a:latin typeface="Gill Sans MT" panose="020B0502020104020203" pitchFamily="34" charset="0"/>
              </a:rPr>
              <a:t>Vous avez fait la meilleure conception possible avec des informations solides axées sur les normes et vous supposez donc que l'intervention se déroulera comme prévu !</a:t>
            </a:r>
            <a:endParaRPr lang="en-US" sz="6000" dirty="0">
              <a:solidFill>
                <a:srgbClr val="B52AB3"/>
              </a:solidFill>
              <a:latin typeface="Gill Sans MT" panose="020B0502020104020203" pitchFamily="34" charset="0"/>
            </a:endParaRPr>
          </a:p>
        </p:txBody>
      </p:sp>
      <p:sp>
        <p:nvSpPr>
          <p:cNvPr id="18" name="Oval 17">
            <a:extLst>
              <a:ext uri="{FF2B5EF4-FFF2-40B4-BE49-F238E27FC236}">
                <a16:creationId xmlns:a16="http://schemas.microsoft.com/office/drawing/2014/main" id="{570BEAF1-7142-4544-9A36-AD83DE47917A}"/>
              </a:ext>
            </a:extLst>
          </p:cNvPr>
          <p:cNvSpPr/>
          <p:nvPr/>
        </p:nvSpPr>
        <p:spPr>
          <a:xfrm>
            <a:off x="2004814" y="2067950"/>
            <a:ext cx="2996359" cy="2996357"/>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19" name="Rectangle 18">
            <a:extLst>
              <a:ext uri="{FF2B5EF4-FFF2-40B4-BE49-F238E27FC236}">
                <a16:creationId xmlns:a16="http://schemas.microsoft.com/office/drawing/2014/main" id="{C913E971-05D4-734E-A700-5FD45857F545}"/>
              </a:ext>
            </a:extLst>
          </p:cNvPr>
          <p:cNvSpPr/>
          <p:nvPr/>
        </p:nvSpPr>
        <p:spPr>
          <a:xfrm>
            <a:off x="3258417" y="2745072"/>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5</a:t>
            </a:r>
          </a:p>
        </p:txBody>
      </p:sp>
      <p:cxnSp>
        <p:nvCxnSpPr>
          <p:cNvPr id="7" name="Straight Connector 6">
            <a:extLst>
              <a:ext uri="{FF2B5EF4-FFF2-40B4-BE49-F238E27FC236}">
                <a16:creationId xmlns:a16="http://schemas.microsoft.com/office/drawing/2014/main" id="{8C29817A-47B0-9B47-99BA-F5AF1AA8FD32}"/>
              </a:ext>
            </a:extLst>
          </p:cNvPr>
          <p:cNvCxnSpPr/>
          <p:nvPr/>
        </p:nvCxnSpPr>
        <p:spPr>
          <a:xfrm>
            <a:off x="5506198" y="4670474"/>
            <a:ext cx="1424484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4839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B52AB3"/>
        </a:solidFill>
        <a:effectLst/>
      </p:bgPr>
    </p:bg>
    <p:spTree>
      <p:nvGrpSpPr>
        <p:cNvPr id="1" name="Shape 5027"/>
        <p:cNvGrpSpPr/>
        <p:nvPr/>
      </p:nvGrpSpPr>
      <p:grpSpPr>
        <a:xfrm>
          <a:off x="0" y="0"/>
          <a:ext cx="0" cy="0"/>
          <a:chOff x="0" y="0"/>
          <a:chExt cx="0" cy="0"/>
        </a:xfrm>
      </p:grpSpPr>
      <p:sp>
        <p:nvSpPr>
          <p:cNvPr id="5028" name="Google Shape;5028;p72"/>
          <p:cNvSpPr txBox="1">
            <a:spLocks noGrp="1"/>
          </p:cNvSpPr>
          <p:nvPr>
            <p:ph type="title"/>
          </p:nvPr>
        </p:nvSpPr>
        <p:spPr>
          <a:xfrm>
            <a:off x="11412986" y="5406009"/>
            <a:ext cx="11590120" cy="2176836"/>
          </a:xfrm>
          <a:prstGeom prst="rect">
            <a:avLst/>
          </a:prstGeom>
          <a:noFill/>
          <a:ln>
            <a:noFill/>
          </a:ln>
        </p:spPr>
        <p:txBody>
          <a:bodyPr spcFirstLastPara="1" wrap="square" lIns="91425" tIns="45700" rIns="91425" bIns="45700" anchor="t" anchorCtr="0">
            <a:noAutofit/>
          </a:bodyPr>
          <a:lstStyle/>
          <a:p>
            <a:pPr marL="0" lvl="0" indent="0" rtl="0">
              <a:lnSpc>
                <a:spcPct val="80000"/>
              </a:lnSpc>
              <a:spcBef>
                <a:spcPts val="0"/>
              </a:spcBef>
              <a:spcAft>
                <a:spcPts val="0"/>
              </a:spcAft>
              <a:buClr>
                <a:srgbClr val="FFFEFF"/>
              </a:buClr>
              <a:buSzPts val="10000"/>
              <a:buFont typeface="Gill Sans"/>
              <a:buNone/>
            </a:pPr>
            <a:r>
              <a:rPr lang="fr-FR" dirty="0">
                <a:latin typeface="Gill Sans MT" panose="020B0502020104020203" pitchFamily="34" charset="0"/>
              </a:rPr>
              <a:t>Parlons de la pensée éthique dans la conception des interventions de changement de normes</a:t>
            </a:r>
            <a:endParaRPr dirty="0">
              <a:latin typeface="Gill Sans MT" panose="020B0502020104020203" pitchFamily="34" charset="0"/>
            </a:endParaRPr>
          </a:p>
        </p:txBody>
      </p:sp>
      <p:sp>
        <p:nvSpPr>
          <p:cNvPr id="5030" name="Google Shape;5030;p72"/>
          <p:cNvSpPr txBox="1">
            <a:spLocks noGrp="1"/>
          </p:cNvSpPr>
          <p:nvPr>
            <p:ph type="body" idx="2"/>
          </p:nvPr>
        </p:nvSpPr>
        <p:spPr>
          <a:xfrm>
            <a:off x="11412703" y="4569286"/>
            <a:ext cx="11684271" cy="516886"/>
          </a:xfrm>
          <a:prstGeom prst="rect">
            <a:avLst/>
          </a:prstGeom>
          <a:noFill/>
          <a:ln>
            <a:noFill/>
          </a:ln>
        </p:spPr>
        <p:txBody>
          <a:bodyPr spcFirstLastPara="1" wrap="square" lIns="91425" tIns="45700" rIns="91425" bIns="45700" anchor="t" anchorCtr="0">
            <a:normAutofit fontScale="70000" lnSpcReduction="20000"/>
          </a:bodyPr>
          <a:lstStyle/>
          <a:p>
            <a:pPr marL="0" lvl="0" indent="0" rtl="0">
              <a:lnSpc>
                <a:spcPct val="100000"/>
              </a:lnSpc>
              <a:spcBef>
                <a:spcPts val="0"/>
              </a:spcBef>
              <a:spcAft>
                <a:spcPts val="0"/>
              </a:spcAft>
              <a:buClr>
                <a:srgbClr val="FFFEFF"/>
              </a:buClr>
              <a:buSzPts val="3600"/>
              <a:buFont typeface="Gill Sans"/>
              <a:buNone/>
            </a:pPr>
            <a:r>
              <a:rPr lang="fr-FR" sz="3600" spc="100" dirty="0">
                <a:latin typeface="Gill Sans MT" panose="020B0502020104020203" pitchFamily="34" charset="0"/>
              </a:rPr>
              <a:t>CONCEVOIR DES INTERVENTIONS VISANT À FAIRE ÉVOLUER LES NORMES</a:t>
            </a:r>
            <a:endParaRPr spc="100" dirty="0">
              <a:latin typeface="Gill Sans MT" panose="020B0502020104020203" pitchFamily="34" charset="0"/>
            </a:endParaRPr>
          </a:p>
        </p:txBody>
      </p:sp>
      <p:sp>
        <p:nvSpPr>
          <p:cNvPr id="9" name="TextBox 8">
            <a:extLst>
              <a:ext uri="{FF2B5EF4-FFF2-40B4-BE49-F238E27FC236}">
                <a16:creationId xmlns:a16="http://schemas.microsoft.com/office/drawing/2014/main" id="{44B4BCA0-2DF5-D345-AB73-FF03C3C65F0E}"/>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FFFFFF"/>
                </a:solidFill>
                <a:latin typeface="Gill Sans MT" panose="020B0502020104020203" pitchFamily="34" charset="77"/>
              </a:rPr>
              <a:t>Photo credit: Mdphoto16/Getty Images</a:t>
            </a:r>
          </a:p>
        </p:txBody>
      </p:sp>
      <p:pic>
        <p:nvPicPr>
          <p:cNvPr id="12" name="Picture Placeholder 11">
            <a:extLst>
              <a:ext uri="{FF2B5EF4-FFF2-40B4-BE49-F238E27FC236}">
                <a16:creationId xmlns:a16="http://schemas.microsoft.com/office/drawing/2014/main" id="{792A975E-FA1D-1142-BB61-5768A46A909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9094" r="4228"/>
          <a:stretch/>
        </p:blipFill>
        <p:spPr>
          <a:xfrm>
            <a:off x="1380894" y="2227264"/>
            <a:ext cx="9263064" cy="9261476"/>
          </a:xfrm>
        </p:spPr>
      </p:pic>
    </p:spTree>
    <p:extLst>
      <p:ext uri="{BB962C8B-B14F-4D97-AF65-F5344CB8AC3E}">
        <p14:creationId xmlns:p14="http://schemas.microsoft.com/office/powerpoint/2010/main" val="229808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screenshot of a computer&#10;&#10;Description automatically generated with low confidence">
            <a:extLst>
              <a:ext uri="{FF2B5EF4-FFF2-40B4-BE49-F238E27FC236}">
                <a16:creationId xmlns:a16="http://schemas.microsoft.com/office/drawing/2014/main" id="{1827CEB2-1C96-E64D-B413-A4550F6A785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867" b="1867"/>
          <a:stretch>
            <a:fillRect/>
          </a:stretch>
        </p:blipFill>
        <p:spPr/>
      </p:pic>
      <p:sp>
        <p:nvSpPr>
          <p:cNvPr id="2" name="Title 1"/>
          <p:cNvSpPr>
            <a:spLocks noGrp="1"/>
          </p:cNvSpPr>
          <p:nvPr>
            <p:ph type="title"/>
          </p:nvPr>
        </p:nvSpPr>
        <p:spPr>
          <a:xfrm>
            <a:off x="9719430" y="1959434"/>
            <a:ext cx="11610596" cy="2009425"/>
          </a:xfrm>
        </p:spPr>
        <p:txBody>
          <a:bodyPr/>
          <a:lstStyle/>
          <a:p>
            <a:r>
              <a:rPr lang="en-US" sz="8000" b="1" dirty="0"/>
              <a:t>Un dilemme éthique</a:t>
            </a:r>
          </a:p>
        </p:txBody>
      </p:sp>
      <p:sp>
        <p:nvSpPr>
          <p:cNvPr id="3" name="Text Placeholder 2"/>
          <p:cNvSpPr>
            <a:spLocks noGrp="1"/>
          </p:cNvSpPr>
          <p:nvPr>
            <p:ph type="body" idx="1"/>
          </p:nvPr>
        </p:nvSpPr>
        <p:spPr>
          <a:xfrm>
            <a:off x="9719429" y="3446449"/>
            <a:ext cx="12352779" cy="8862278"/>
          </a:xfrm>
        </p:spPr>
        <p:txBody>
          <a:bodyPr>
            <a:normAutofit fontScale="92500" lnSpcReduction="20000"/>
          </a:bodyPr>
          <a:lstStyle/>
          <a:p>
            <a:pPr lvl="0" algn="l">
              <a:lnSpc>
                <a:spcPct val="100000"/>
              </a:lnSpc>
            </a:pPr>
            <a:r>
              <a:rPr lang="fr-FR" dirty="0"/>
              <a:t>Les familles, les dirigeants communautaires et les gouvernements locaux de « Risva » accordent une grande importance au moment et à la célébration du mariage. Le mariage consolide les liens familiaux et communautaires. Les filles se marient généralement entre 14 et 16 ans ; par conséquent, le mariage protège une fille de relations sexuelles avec des hommes et des garçons de la communauté qui la considèrent comme mature.</a:t>
            </a:r>
          </a:p>
          <a:p>
            <a:pPr lvl="0" algn="l">
              <a:lnSpc>
                <a:spcPct val="100000"/>
              </a:lnSpc>
            </a:pPr>
            <a:r>
              <a:rPr lang="fr-FR" dirty="0"/>
              <a:t>Les ONG internationales, le gouvernement central de Risva et les bailleurs de fonds conviennent que le mariage avant 18 ans est une violation des droits de l'enfant. Ensemble, ils ont conçu un projet visant à modifier les normes qui permettent le mariage des enfants et prévoient de travailler dans cette région. </a:t>
            </a:r>
            <a:endParaRPr lang="en-US" dirty="0"/>
          </a:p>
        </p:txBody>
      </p:sp>
      <p:sp>
        <p:nvSpPr>
          <p:cNvPr id="4" name="Text Placeholder 3"/>
          <p:cNvSpPr>
            <a:spLocks noGrp="1"/>
          </p:cNvSpPr>
          <p:nvPr>
            <p:ph type="body" idx="3"/>
          </p:nvPr>
        </p:nvSpPr>
        <p:spPr/>
        <p:txBody>
          <a:bodyPr/>
          <a:lstStyle/>
          <a:p>
            <a:r>
              <a:rPr lang="en-US" dirty="0">
                <a:latin typeface="Gill Sans MT" panose="020B0502020104020203" pitchFamily="34" charset="0"/>
              </a:rPr>
              <a:t>DISCUSSION EN PLÉNIÈRE</a:t>
            </a:r>
          </a:p>
          <a:p>
            <a:endParaRPr lang="en-US" dirty="0">
              <a:latin typeface="Gill Sans MT" panose="020B0502020104020203" pitchFamily="34" charset="0"/>
            </a:endParaRPr>
          </a:p>
        </p:txBody>
      </p:sp>
      <p:grpSp>
        <p:nvGrpSpPr>
          <p:cNvPr id="6" name="Group 5">
            <a:extLst>
              <a:ext uri="{FF2B5EF4-FFF2-40B4-BE49-F238E27FC236}">
                <a16:creationId xmlns:a16="http://schemas.microsoft.com/office/drawing/2014/main" id="{9287595F-EB83-2949-80AC-E09DA6967F4B}"/>
              </a:ext>
            </a:extLst>
          </p:cNvPr>
          <p:cNvGrpSpPr/>
          <p:nvPr/>
        </p:nvGrpSpPr>
        <p:grpSpPr>
          <a:xfrm>
            <a:off x="745277" y="1281805"/>
            <a:ext cx="3532094" cy="3532094"/>
            <a:chOff x="1368325" y="1083283"/>
            <a:chExt cx="3532094" cy="3532094"/>
          </a:xfrm>
        </p:grpSpPr>
        <p:sp>
          <p:nvSpPr>
            <p:cNvPr id="7" name="Oval 6">
              <a:extLst>
                <a:ext uri="{FF2B5EF4-FFF2-40B4-BE49-F238E27FC236}">
                  <a16:creationId xmlns:a16="http://schemas.microsoft.com/office/drawing/2014/main" id="{F60E52B4-09F5-4D4B-AADE-B2DE9CA6FF0F}"/>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8" name="Picture 7">
              <a:extLst>
                <a:ext uri="{FF2B5EF4-FFF2-40B4-BE49-F238E27FC236}">
                  <a16:creationId xmlns:a16="http://schemas.microsoft.com/office/drawing/2014/main" id="{85DC3C31-2F7F-C04C-A144-7F7A8C9E87E4}"/>
                </a:ext>
              </a:extLst>
            </p:cNvPr>
            <p:cNvPicPr>
              <a:picLocks noChangeAspect="1"/>
            </p:cNvPicPr>
            <p:nvPr/>
          </p:nvPicPr>
          <p:blipFill>
            <a:blip r:embed="rId4"/>
            <a:stretch>
              <a:fillRect/>
            </a:stretch>
          </p:blipFill>
          <p:spPr>
            <a:xfrm>
              <a:off x="1902078" y="1869704"/>
              <a:ext cx="2431692" cy="1900633"/>
            </a:xfrm>
            <a:prstGeom prst="rect">
              <a:avLst/>
            </a:prstGeom>
          </p:spPr>
        </p:pic>
      </p:grpSp>
      <p:grpSp>
        <p:nvGrpSpPr>
          <p:cNvPr id="11" name="Group 10">
            <a:extLst>
              <a:ext uri="{FF2B5EF4-FFF2-40B4-BE49-F238E27FC236}">
                <a16:creationId xmlns:a16="http://schemas.microsoft.com/office/drawing/2014/main" id="{60DE7D82-3B29-CD4C-B2D8-0FB1553BC4EA}"/>
              </a:ext>
            </a:extLst>
          </p:cNvPr>
          <p:cNvGrpSpPr/>
          <p:nvPr/>
        </p:nvGrpSpPr>
        <p:grpSpPr>
          <a:xfrm>
            <a:off x="2372432" y="7651593"/>
            <a:ext cx="2526654" cy="2526654"/>
            <a:chOff x="4969172" y="7651592"/>
            <a:chExt cx="2526654" cy="2526654"/>
          </a:xfrm>
        </p:grpSpPr>
        <p:sp>
          <p:nvSpPr>
            <p:cNvPr id="12" name="Oval 11">
              <a:extLst>
                <a:ext uri="{FF2B5EF4-FFF2-40B4-BE49-F238E27FC236}">
                  <a16:creationId xmlns:a16="http://schemas.microsoft.com/office/drawing/2014/main" id="{72EEAE49-5186-A04B-8299-67296C385E22}"/>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3" name="TextBox 12">
              <a:extLst>
                <a:ext uri="{FF2B5EF4-FFF2-40B4-BE49-F238E27FC236}">
                  <a16:creationId xmlns:a16="http://schemas.microsoft.com/office/drawing/2014/main" id="{0004FA1E-1033-FF44-A8C9-95AD99773BD0}"/>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spTree>
    <p:extLst>
      <p:ext uri="{BB962C8B-B14F-4D97-AF65-F5344CB8AC3E}">
        <p14:creationId xmlns:p14="http://schemas.microsoft.com/office/powerpoint/2010/main" val="33342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2A92-5CAD-467E-B6B0-9EACFA2B55CA}"/>
              </a:ext>
            </a:extLst>
          </p:cNvPr>
          <p:cNvSpPr>
            <a:spLocks noGrp="1"/>
          </p:cNvSpPr>
          <p:nvPr>
            <p:ph type="title" idx="4294967295"/>
          </p:nvPr>
        </p:nvSpPr>
        <p:spPr>
          <a:xfrm>
            <a:off x="1266092" y="2832051"/>
            <a:ext cx="19345275" cy="2176463"/>
          </a:xfrm>
          <a:prstGeom prst="rect">
            <a:avLst/>
          </a:prstGeom>
        </p:spPr>
        <p:txBody>
          <a:bodyPr/>
          <a:lstStyle/>
          <a:p>
            <a:r>
              <a:rPr lang="en-US" dirty="0">
                <a:solidFill>
                  <a:srgbClr val="B52AB3"/>
                </a:solidFill>
              </a:rPr>
              <a:t>La réflexion éthique est...</a:t>
            </a:r>
          </a:p>
        </p:txBody>
      </p:sp>
      <p:sp>
        <p:nvSpPr>
          <p:cNvPr id="11" name="Text Placeholder 10"/>
          <p:cNvSpPr>
            <a:spLocks noGrp="1"/>
          </p:cNvSpPr>
          <p:nvPr>
            <p:ph type="body" sz="quarter" idx="4294967295"/>
          </p:nvPr>
        </p:nvSpPr>
        <p:spPr>
          <a:xfrm>
            <a:off x="1733161" y="4918813"/>
            <a:ext cx="21840825" cy="5511800"/>
          </a:xfrm>
          <a:prstGeom prst="rect">
            <a:avLst/>
          </a:prstGeom>
        </p:spPr>
        <p:txBody>
          <a:bodyPr/>
          <a:lstStyle/>
          <a:p>
            <a:pPr algn="l"/>
            <a:r>
              <a:rPr lang="fr-FR" sz="6000" dirty="0">
                <a:solidFill>
                  <a:srgbClr val="2E2C22"/>
                </a:solidFill>
              </a:rPr>
              <a:t>« Le processus d'analyse et de compréhension de multiples variables liées dans un contexte changeant ET l'application de valeurs éthiques pour faire des choix responsables. Elle exige de faire le travail nécessaire pour comprendre clairement les problèmes avant de prendre des décisions ou d'entreprendre des actions qui soient éthiques ». </a:t>
            </a:r>
          </a:p>
          <a:p>
            <a:pPr algn="l"/>
            <a:endParaRPr lang="fr-FR" sz="6000" dirty="0">
              <a:solidFill>
                <a:srgbClr val="2E2C22"/>
              </a:solidFill>
            </a:endParaRPr>
          </a:p>
          <a:p>
            <a:pPr algn="l"/>
            <a:r>
              <a:rPr lang="fr-FR" sz="6000" dirty="0">
                <a:solidFill>
                  <a:srgbClr val="2E2C22"/>
                </a:solidFill>
              </a:rPr>
              <a:t>– Thornton, 2019</a:t>
            </a:r>
          </a:p>
          <a:p>
            <a:pPr algn="l"/>
            <a:endParaRPr lang="fr-FR" sz="6000" b="1" dirty="0">
              <a:solidFill>
                <a:srgbClr val="2E2C22"/>
              </a:solidFill>
            </a:endParaRPr>
          </a:p>
        </p:txBody>
      </p:sp>
      <p:sp>
        <p:nvSpPr>
          <p:cNvPr id="3" name="TextBox 2">
            <a:extLst>
              <a:ext uri="{FF2B5EF4-FFF2-40B4-BE49-F238E27FC236}">
                <a16:creationId xmlns:a16="http://schemas.microsoft.com/office/drawing/2014/main" id="{835B0891-F88A-4343-BE62-3F65943592E9}"/>
              </a:ext>
            </a:extLst>
          </p:cNvPr>
          <p:cNvSpPr txBox="1"/>
          <p:nvPr/>
        </p:nvSpPr>
        <p:spPr>
          <a:xfrm>
            <a:off x="8197628" y="12532939"/>
            <a:ext cx="15544800" cy="78483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r"/>
            <a:r>
              <a:rPr lang="en-US" dirty="0">
                <a:solidFill>
                  <a:srgbClr val="2E2C22"/>
                </a:solidFill>
                <a:latin typeface="+mj-lt"/>
              </a:rPr>
              <a:t>Linda Fisher Thornton, “The Complexity of Ethical Thinking and Decision Making (Part 1),” Aug. 1, 2019, https://www.linkedin.com/pulse/complexity-ethical-thinking-decision-making-part-1-thornton.</a:t>
            </a:r>
            <a:endParaRPr kumimoji="0" lang="en-US" b="0" i="0" u="none" strike="noStrike" cap="none" spc="0" normalizeH="0" baseline="0" dirty="0">
              <a:ln>
                <a:noFill/>
              </a:ln>
              <a:solidFill>
                <a:srgbClr val="2E2C22"/>
              </a:solidFill>
              <a:effectLst/>
              <a:uFillTx/>
              <a:latin typeface="+mj-lt"/>
              <a:sym typeface="PT Sans"/>
            </a:endParaRPr>
          </a:p>
        </p:txBody>
      </p:sp>
    </p:spTree>
    <p:custDataLst>
      <p:tags r:id="rId1"/>
    </p:custDataLst>
    <p:extLst>
      <p:ext uri="{BB962C8B-B14F-4D97-AF65-F5344CB8AC3E}">
        <p14:creationId xmlns:p14="http://schemas.microsoft.com/office/powerpoint/2010/main" val="189161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07"/>
        <p:cNvGrpSpPr/>
        <p:nvPr/>
      </p:nvGrpSpPr>
      <p:grpSpPr>
        <a:xfrm>
          <a:off x="0" y="0"/>
          <a:ext cx="0" cy="0"/>
          <a:chOff x="0" y="0"/>
          <a:chExt cx="0" cy="0"/>
        </a:xfrm>
      </p:grpSpPr>
      <p:sp>
        <p:nvSpPr>
          <p:cNvPr id="5108" name="Google Shape;5108;p84"/>
          <p:cNvSpPr txBox="1">
            <a:spLocks noGrp="1"/>
          </p:cNvSpPr>
          <p:nvPr>
            <p:ph type="title" idx="4294967295"/>
          </p:nvPr>
        </p:nvSpPr>
        <p:spPr>
          <a:xfrm>
            <a:off x="1519311" y="1491174"/>
            <a:ext cx="22080918" cy="2176463"/>
          </a:xfrm>
          <a:prstGeom prst="rect">
            <a:avLst/>
          </a:prstGeom>
          <a:noFill/>
          <a:ln>
            <a:noFill/>
          </a:ln>
        </p:spPr>
        <p:txBody>
          <a:bodyPr spcFirstLastPara="1" wrap="square" lIns="91425" tIns="45700" rIns="91425" bIns="45700" anchor="t" anchorCtr="0">
            <a:noAutofit/>
          </a:bodyPr>
          <a:lstStyle/>
          <a:p>
            <a:pPr lvl="0">
              <a:lnSpc>
                <a:spcPct val="90000"/>
              </a:lnSpc>
              <a:buClr>
                <a:srgbClr val="09904F"/>
              </a:buClr>
            </a:pPr>
            <a:r>
              <a:rPr lang="fr-FR" dirty="0">
                <a:solidFill>
                  <a:srgbClr val="B52AB3"/>
                </a:solidFill>
                <a:latin typeface="Gill Sans MT" panose="020B0502020104020203" pitchFamily="34" charset="0"/>
              </a:rPr>
              <a:t>Utiliser la réflexion éthique pour concevoir les interventions de changement de normes</a:t>
            </a:r>
            <a:endParaRPr sz="8000" b="0" dirty="0">
              <a:solidFill>
                <a:srgbClr val="B52AB3"/>
              </a:solidFill>
              <a:latin typeface="Gill Sans MT" panose="020B0502020104020203" pitchFamily="34" charset="0"/>
            </a:endParaRPr>
          </a:p>
        </p:txBody>
      </p:sp>
      <p:sp>
        <p:nvSpPr>
          <p:cNvPr id="5109" name="Google Shape;5109;p84"/>
          <p:cNvSpPr txBox="1">
            <a:spLocks noGrp="1"/>
          </p:cNvSpPr>
          <p:nvPr>
            <p:ph type="body" idx="4294967295"/>
          </p:nvPr>
        </p:nvSpPr>
        <p:spPr>
          <a:xfrm>
            <a:off x="1519311" y="6087258"/>
            <a:ext cx="19464338" cy="613756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15257"/>
              </a:buClr>
              <a:buSzPts val="4000"/>
              <a:buFont typeface="Gill Sans"/>
              <a:buNone/>
            </a:pPr>
            <a:r>
              <a:rPr lang="fr-FR" sz="5400" dirty="0">
                <a:solidFill>
                  <a:srgbClr val="2E2C22"/>
                </a:solidFill>
                <a:latin typeface="Gill Sans MT" panose="020B0502020104020203" pitchFamily="34" charset="0"/>
              </a:rPr>
              <a:t>Développer les cadres d'évaluation formative. </a:t>
            </a:r>
          </a:p>
          <a:p>
            <a:pPr marL="0" lvl="0" indent="0" algn="l" rtl="0">
              <a:spcBef>
                <a:spcPts val="0"/>
              </a:spcBef>
              <a:spcAft>
                <a:spcPts val="0"/>
              </a:spcAft>
              <a:buClr>
                <a:srgbClr val="515257"/>
              </a:buClr>
              <a:buSzPts val="4000"/>
              <a:buFont typeface="Gill Sans"/>
              <a:buNone/>
            </a:pPr>
            <a:r>
              <a:rPr lang="fr-FR" sz="5400" dirty="0">
                <a:solidFill>
                  <a:srgbClr val="2E2C22"/>
                </a:solidFill>
                <a:latin typeface="Gill Sans MT" panose="020B0502020104020203" pitchFamily="34" charset="0"/>
              </a:rPr>
              <a:t>Étudier des stratégies alternatives pour influencer les facteurs normatifs avec les communautés. </a:t>
            </a:r>
          </a:p>
          <a:p>
            <a:pPr marL="0" lvl="0" indent="0" algn="l" rtl="0">
              <a:spcBef>
                <a:spcPts val="0"/>
              </a:spcBef>
              <a:spcAft>
                <a:spcPts val="0"/>
              </a:spcAft>
              <a:buClr>
                <a:srgbClr val="515257"/>
              </a:buClr>
              <a:buSzPts val="4000"/>
              <a:buFont typeface="Gill Sans"/>
              <a:buNone/>
            </a:pPr>
            <a:r>
              <a:rPr lang="fr-FR" sz="5400" dirty="0">
                <a:solidFill>
                  <a:srgbClr val="2E2C22"/>
                </a:solidFill>
                <a:latin typeface="Gill Sans MT" panose="020B0502020104020203" pitchFamily="34" charset="0"/>
              </a:rPr>
              <a:t>Inclure un éventail de voix importantes, y compris les groupes les plus marginalisés. </a:t>
            </a:r>
          </a:p>
          <a:p>
            <a:pPr marL="0" lvl="0" indent="0" algn="l" rtl="0">
              <a:spcBef>
                <a:spcPts val="0"/>
              </a:spcBef>
              <a:spcAft>
                <a:spcPts val="0"/>
              </a:spcAft>
              <a:buClr>
                <a:srgbClr val="515257"/>
              </a:buClr>
              <a:buSzPts val="4000"/>
              <a:buFont typeface="Gill Sans"/>
              <a:buNone/>
            </a:pPr>
            <a:r>
              <a:rPr lang="fr-FR" sz="5400" dirty="0">
                <a:solidFill>
                  <a:srgbClr val="2E2C22"/>
                </a:solidFill>
                <a:latin typeface="Gill Sans MT" panose="020B0502020104020203" pitchFamily="34" charset="0"/>
              </a:rPr>
              <a:t>Effectuer des contrôles internes de la conception.</a:t>
            </a:r>
            <a:endParaRPr sz="5400" dirty="0">
              <a:solidFill>
                <a:srgbClr val="2E2C22"/>
              </a:solidFill>
              <a:latin typeface="Gill Sans MT" panose="020B0502020104020203" pitchFamily="34" charset="0"/>
            </a:endParaRPr>
          </a:p>
        </p:txBody>
      </p:sp>
    </p:spTree>
    <p:extLst>
      <p:ext uri="{BB962C8B-B14F-4D97-AF65-F5344CB8AC3E}">
        <p14:creationId xmlns:p14="http://schemas.microsoft.com/office/powerpoint/2010/main" val="97138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5B351852-AD78-B845-827F-8FB10604DF5E}"/>
              </a:ext>
            </a:extLst>
          </p:cNvPr>
          <p:cNvSpPr txBox="1"/>
          <p:nvPr/>
        </p:nvSpPr>
        <p:spPr>
          <a:xfrm>
            <a:off x="9788769" y="1803169"/>
            <a:ext cx="4806461" cy="1569660"/>
          </a:xfrm>
          <a:prstGeom prst="rect">
            <a:avLst/>
          </a:prstGeom>
          <a:noFill/>
        </p:spPr>
        <p:txBody>
          <a:bodyPr wrap="square" rtlCol="0">
            <a:spAutoFit/>
          </a:bodyPr>
          <a:lstStyle/>
          <a:p>
            <a:pPr algn="ctr"/>
            <a:r>
              <a:rPr lang="en-US" sz="9600" b="1" dirty="0">
                <a:solidFill>
                  <a:srgbClr val="2E2C22"/>
                </a:solidFill>
                <a:latin typeface="Gill Sans MT" panose="020B0502020104020203" pitchFamily="34" charset="77"/>
                <a:ea typeface="Gill Sans MT" panose="020B0502020104020203" pitchFamily="34" charset="77"/>
                <a:cs typeface="Gill Sans"/>
                <a:sym typeface="Gill Sans"/>
              </a:rPr>
              <a:t>Valeurs</a:t>
            </a:r>
          </a:p>
        </p:txBody>
      </p:sp>
      <p:sp>
        <p:nvSpPr>
          <p:cNvPr id="23" name="Rectangle 22">
            <a:extLst>
              <a:ext uri="{FF2B5EF4-FFF2-40B4-BE49-F238E27FC236}">
                <a16:creationId xmlns:a16="http://schemas.microsoft.com/office/drawing/2014/main" id="{11674244-15EE-4F46-B3E8-823FA84A9BFB}"/>
              </a:ext>
            </a:extLst>
          </p:cNvPr>
          <p:cNvSpPr/>
          <p:nvPr/>
        </p:nvSpPr>
        <p:spPr>
          <a:xfrm>
            <a:off x="3798277" y="6366304"/>
            <a:ext cx="7695028" cy="569387"/>
          </a:xfrm>
          <a:prstGeom prst="rect">
            <a:avLst/>
          </a:prstGeom>
          <a:solidFill>
            <a:srgbClr val="921F92"/>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a:t>
            </a:r>
            <a:r>
              <a:rPr lang="fr-FR" sz="3200" b="1" dirty="0">
                <a:solidFill>
                  <a:srgbClr val="F4F5F9"/>
                </a:solidFill>
                <a:latin typeface="Gill Sans MT" panose="020B0502020104020203" pitchFamily="34" charset="0"/>
                <a:sym typeface="Arial"/>
              </a:rPr>
              <a:t>FAIRE LE BIEN ; MINIMISER LE MAL</a:t>
            </a:r>
            <a:endParaRPr lang="en-US" sz="3200" b="1" dirty="0">
              <a:solidFill>
                <a:srgbClr val="F4F5F9"/>
              </a:solidFill>
              <a:latin typeface="Gill Sans MT" panose="020B0502020104020203" pitchFamily="34" charset="0"/>
              <a:sym typeface="Arial"/>
            </a:endParaRPr>
          </a:p>
        </p:txBody>
      </p:sp>
      <p:sp>
        <p:nvSpPr>
          <p:cNvPr id="24" name="Rectangle 23">
            <a:extLst>
              <a:ext uri="{FF2B5EF4-FFF2-40B4-BE49-F238E27FC236}">
                <a16:creationId xmlns:a16="http://schemas.microsoft.com/office/drawing/2014/main" id="{DF7051DA-FB71-594E-8491-A27E6017AE33}"/>
              </a:ext>
            </a:extLst>
          </p:cNvPr>
          <p:cNvSpPr/>
          <p:nvPr/>
        </p:nvSpPr>
        <p:spPr>
          <a:xfrm>
            <a:off x="3798277" y="7896453"/>
            <a:ext cx="7695028" cy="569387"/>
          </a:xfrm>
          <a:prstGeom prst="rect">
            <a:avLst/>
          </a:prstGeom>
          <a:solidFill>
            <a:srgbClr val="8F1F8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RATIONALITÉ</a:t>
            </a:r>
          </a:p>
        </p:txBody>
      </p:sp>
      <p:sp>
        <p:nvSpPr>
          <p:cNvPr id="25" name="Rectangle 24">
            <a:extLst>
              <a:ext uri="{FF2B5EF4-FFF2-40B4-BE49-F238E27FC236}">
                <a16:creationId xmlns:a16="http://schemas.microsoft.com/office/drawing/2014/main" id="{521C357E-F8B2-CF4F-99DC-8BDE964D17A4}"/>
              </a:ext>
            </a:extLst>
          </p:cNvPr>
          <p:cNvSpPr/>
          <p:nvPr/>
        </p:nvSpPr>
        <p:spPr>
          <a:xfrm>
            <a:off x="3798277" y="9116936"/>
            <a:ext cx="7695028" cy="1188720"/>
          </a:xfrm>
          <a:prstGeom prst="rect">
            <a:avLst/>
          </a:prstGeom>
          <a:solidFill>
            <a:srgbClr val="9B239A"/>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RESPECT</a:t>
            </a:r>
          </a:p>
        </p:txBody>
      </p:sp>
      <p:sp>
        <p:nvSpPr>
          <p:cNvPr id="26" name="Rectangle 25">
            <a:extLst>
              <a:ext uri="{FF2B5EF4-FFF2-40B4-BE49-F238E27FC236}">
                <a16:creationId xmlns:a16="http://schemas.microsoft.com/office/drawing/2014/main" id="{06800CA5-0D72-2842-B8C3-63F30CB5B3A1}"/>
              </a:ext>
            </a:extLst>
          </p:cNvPr>
          <p:cNvSpPr/>
          <p:nvPr/>
        </p:nvSpPr>
        <p:spPr>
          <a:xfrm>
            <a:off x="3798277" y="10956749"/>
            <a:ext cx="7695028" cy="569387"/>
          </a:xfrm>
          <a:prstGeom prst="rect">
            <a:avLst/>
          </a:prstGeom>
          <a:solidFill>
            <a:srgbClr val="A525A4"/>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ÉQUITÉ</a:t>
            </a:r>
          </a:p>
        </p:txBody>
      </p:sp>
      <p:sp>
        <p:nvSpPr>
          <p:cNvPr id="27" name="Rectangle 26">
            <a:extLst>
              <a:ext uri="{FF2B5EF4-FFF2-40B4-BE49-F238E27FC236}">
                <a16:creationId xmlns:a16="http://schemas.microsoft.com/office/drawing/2014/main" id="{9302F047-A134-7F40-8C19-B65A48968106}"/>
              </a:ext>
            </a:extLst>
          </p:cNvPr>
          <p:cNvSpPr/>
          <p:nvPr/>
        </p:nvSpPr>
        <p:spPr>
          <a:xfrm>
            <a:off x="12773465" y="4836155"/>
            <a:ext cx="7695028" cy="569387"/>
          </a:xfrm>
          <a:prstGeom prst="rect">
            <a:avLst/>
          </a:prstGeom>
          <a:solidFill>
            <a:srgbClr val="B52AB3"/>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SOLIDARITÉ</a:t>
            </a:r>
          </a:p>
        </p:txBody>
      </p:sp>
      <p:sp>
        <p:nvSpPr>
          <p:cNvPr id="28" name="Rectangle 27">
            <a:extLst>
              <a:ext uri="{FF2B5EF4-FFF2-40B4-BE49-F238E27FC236}">
                <a16:creationId xmlns:a16="http://schemas.microsoft.com/office/drawing/2014/main" id="{1AF14409-2FD4-E948-9460-C2396CEE7E61}"/>
              </a:ext>
            </a:extLst>
          </p:cNvPr>
          <p:cNvSpPr/>
          <p:nvPr/>
        </p:nvSpPr>
        <p:spPr>
          <a:xfrm>
            <a:off x="12773465" y="6356879"/>
            <a:ext cx="7695028" cy="569387"/>
          </a:xfrm>
          <a:prstGeom prst="rect">
            <a:avLst/>
          </a:prstGeom>
          <a:solidFill>
            <a:srgbClr val="C32CC2"/>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RESPONSABILITÉ</a:t>
            </a:r>
          </a:p>
        </p:txBody>
      </p:sp>
      <p:sp>
        <p:nvSpPr>
          <p:cNvPr id="29" name="Rectangle 28">
            <a:extLst>
              <a:ext uri="{FF2B5EF4-FFF2-40B4-BE49-F238E27FC236}">
                <a16:creationId xmlns:a16="http://schemas.microsoft.com/office/drawing/2014/main" id="{0DF8FB27-5D01-D14E-8A3F-3FDD7AB12B30}"/>
              </a:ext>
            </a:extLst>
          </p:cNvPr>
          <p:cNvSpPr/>
          <p:nvPr/>
        </p:nvSpPr>
        <p:spPr>
          <a:xfrm>
            <a:off x="12773465" y="7877603"/>
            <a:ext cx="7695028" cy="569387"/>
          </a:xfrm>
          <a:prstGeom prst="rect">
            <a:avLst/>
          </a:prstGeom>
          <a:solidFill>
            <a:srgbClr val="CD2DCE"/>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INCLUSIVITÉ</a:t>
            </a:r>
          </a:p>
        </p:txBody>
      </p:sp>
      <p:sp>
        <p:nvSpPr>
          <p:cNvPr id="30" name="Rectangle 29">
            <a:extLst>
              <a:ext uri="{FF2B5EF4-FFF2-40B4-BE49-F238E27FC236}">
                <a16:creationId xmlns:a16="http://schemas.microsoft.com/office/drawing/2014/main" id="{BAAB1BA6-386C-A841-89DB-A8822F7A25BC}"/>
              </a:ext>
            </a:extLst>
          </p:cNvPr>
          <p:cNvSpPr/>
          <p:nvPr/>
        </p:nvSpPr>
        <p:spPr>
          <a:xfrm>
            <a:off x="12773465" y="9398327"/>
            <a:ext cx="7695028" cy="569387"/>
          </a:xfrm>
          <a:prstGeom prst="rect">
            <a:avLst/>
          </a:prstGeom>
          <a:solidFill>
            <a:srgbClr val="D02FC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914400" hangingPunct="1">
              <a:buClr>
                <a:srgbClr val="000000"/>
              </a:buClr>
              <a:defRPr/>
            </a:pPr>
            <a:r>
              <a:rPr lang="en-US" sz="3200" b="1" dirty="0">
                <a:solidFill>
                  <a:srgbClr val="F4F5F9"/>
                </a:solidFill>
                <a:latin typeface="Gill Sans MT" panose="020B0502020104020203" pitchFamily="34" charset="0"/>
                <a:sym typeface="Arial"/>
              </a:rPr>
              <a:t> RÉCEPTIVITÉ</a:t>
            </a:r>
            <a:endParaRPr lang="en-US" sz="3200" b="1" dirty="0">
              <a:solidFill>
                <a:srgbClr val="A6A7AC">
                  <a:lumMod val="20000"/>
                  <a:lumOff val="80000"/>
                </a:srgbClr>
              </a:solidFill>
              <a:latin typeface="Gill Sans MT" panose="020B0502020104020203" pitchFamily="34" charset="0"/>
              <a:sym typeface="Arial"/>
            </a:endParaRPr>
          </a:p>
        </p:txBody>
      </p:sp>
      <p:sp>
        <p:nvSpPr>
          <p:cNvPr id="31" name="Rectangle 30">
            <a:extLst>
              <a:ext uri="{FF2B5EF4-FFF2-40B4-BE49-F238E27FC236}">
                <a16:creationId xmlns:a16="http://schemas.microsoft.com/office/drawing/2014/main" id="{049FE04C-9B45-5540-BF8A-7AC0933C62ED}"/>
              </a:ext>
            </a:extLst>
          </p:cNvPr>
          <p:cNvSpPr/>
          <p:nvPr/>
        </p:nvSpPr>
        <p:spPr>
          <a:xfrm>
            <a:off x="12773465" y="10956749"/>
            <a:ext cx="7695028" cy="569387"/>
          </a:xfrm>
          <a:prstGeom prst="rect">
            <a:avLst/>
          </a:prstGeom>
          <a:solidFill>
            <a:srgbClr val="E333E2"/>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914400" hangingPunct="1">
              <a:buClr>
                <a:srgbClr val="000000"/>
              </a:buClr>
              <a:defRPr/>
            </a:pPr>
            <a:r>
              <a:rPr lang="en-US" sz="3200" b="1" dirty="0">
                <a:solidFill>
                  <a:srgbClr val="F4F5F9"/>
                </a:solidFill>
                <a:latin typeface="Gill Sans MT" panose="020B0502020104020203" pitchFamily="34" charset="0"/>
                <a:sym typeface="Arial"/>
              </a:rPr>
              <a:t>TRANSPARENCE</a:t>
            </a:r>
          </a:p>
        </p:txBody>
      </p:sp>
      <p:sp>
        <p:nvSpPr>
          <p:cNvPr id="32" name="Rectangle 31">
            <a:extLst>
              <a:ext uri="{FF2B5EF4-FFF2-40B4-BE49-F238E27FC236}">
                <a16:creationId xmlns:a16="http://schemas.microsoft.com/office/drawing/2014/main" id="{6EBF8922-A2A6-0A48-B084-E1CC9157EA97}"/>
              </a:ext>
            </a:extLst>
          </p:cNvPr>
          <p:cNvSpPr/>
          <p:nvPr/>
        </p:nvSpPr>
        <p:spPr>
          <a:xfrm>
            <a:off x="3798277" y="4836155"/>
            <a:ext cx="7695028" cy="569387"/>
          </a:xfrm>
          <a:prstGeom prst="rect">
            <a:avLst/>
          </a:prstGeom>
          <a:solidFill>
            <a:srgbClr val="811C81"/>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914400" hangingPunct="1">
              <a:buClr>
                <a:srgbClr val="000000"/>
              </a:buClr>
              <a:defRPr/>
            </a:pPr>
            <a:r>
              <a:rPr lang="en-US" sz="3200" b="1" dirty="0">
                <a:solidFill>
                  <a:srgbClr val="F4F5F9"/>
                </a:solidFill>
                <a:latin typeface="Gill Sans MT" panose="020B0502020104020203" pitchFamily="34" charset="0"/>
                <a:sym typeface="Arial"/>
              </a:rPr>
              <a:t> RÉCIPROCITÉ</a:t>
            </a:r>
            <a:endParaRPr lang="en-US" sz="3200" b="1" dirty="0">
              <a:solidFill>
                <a:srgbClr val="A6A7AC">
                  <a:lumMod val="20000"/>
                  <a:lumOff val="80000"/>
                </a:srgbClr>
              </a:solidFill>
              <a:latin typeface="Gill Sans MT" panose="020B0502020104020203" pitchFamily="34" charset="0"/>
              <a:sym typeface="Arial"/>
            </a:endParaRPr>
          </a:p>
        </p:txBody>
      </p:sp>
      <p:cxnSp>
        <p:nvCxnSpPr>
          <p:cNvPr id="33" name="Straight Connector 32">
            <a:extLst>
              <a:ext uri="{FF2B5EF4-FFF2-40B4-BE49-F238E27FC236}">
                <a16:creationId xmlns:a16="http://schemas.microsoft.com/office/drawing/2014/main" id="{D262869E-DC22-2E4C-BFD7-0F674352758B}"/>
              </a:ext>
            </a:extLst>
          </p:cNvPr>
          <p:cNvCxnSpPr/>
          <p:nvPr/>
        </p:nvCxnSpPr>
        <p:spPr>
          <a:xfrm>
            <a:off x="8665698" y="3608028"/>
            <a:ext cx="6893170" cy="0"/>
          </a:xfrm>
          <a:prstGeom prst="line">
            <a:avLst/>
          </a:prstGeom>
          <a:noFill/>
          <a:ln w="38100" cap="flat">
            <a:solidFill>
              <a:srgbClr val="9B239A"/>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7438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2986" y="5729566"/>
            <a:ext cx="10715494" cy="2176836"/>
          </a:xfrm>
        </p:spPr>
        <p:txBody>
          <a:bodyPr/>
          <a:lstStyle/>
          <a:p>
            <a:pPr>
              <a:lnSpc>
                <a:spcPct val="90000"/>
              </a:lnSpc>
            </a:pPr>
            <a:r>
              <a:rPr lang="fr-FR" dirty="0">
                <a:latin typeface="Gill Sans MT" panose="020B0502020104020203" pitchFamily="34" charset="0"/>
              </a:rPr>
              <a:t>La réflexion éthique dans la conception des interventions de changement des normes</a:t>
            </a:r>
            <a:endParaRPr lang="en-US" strike="sngStrike" dirty="0">
              <a:solidFill>
                <a:srgbClr val="0070C0"/>
              </a:solidFill>
              <a:latin typeface="Gill Sans MT" panose="020B0502020104020203" pitchFamily="34" charset="0"/>
            </a:endParaRPr>
          </a:p>
        </p:txBody>
      </p:sp>
      <p:sp>
        <p:nvSpPr>
          <p:cNvPr id="3" name="Text Placeholder 2">
            <a:extLst>
              <a:ext uri="{FF2B5EF4-FFF2-40B4-BE49-F238E27FC236}">
                <a16:creationId xmlns:a16="http://schemas.microsoft.com/office/drawing/2014/main" id="{AA99AC68-9490-EE46-AD9F-CB2788D1F47C}"/>
              </a:ext>
            </a:extLst>
          </p:cNvPr>
          <p:cNvSpPr>
            <a:spLocks noGrp="1"/>
          </p:cNvSpPr>
          <p:nvPr>
            <p:ph type="body" idx="2"/>
          </p:nvPr>
        </p:nvSpPr>
        <p:spPr>
          <a:xfrm>
            <a:off x="11318835" y="4892843"/>
            <a:ext cx="11684271" cy="516886"/>
          </a:xfrm>
        </p:spPr>
        <p:txBody>
          <a:bodyPr/>
          <a:lstStyle/>
          <a:p>
            <a:r>
              <a:rPr lang="en-US" sz="3600" spc="100" dirty="0"/>
              <a:t>ÉTUDE DE CAS</a:t>
            </a:r>
          </a:p>
        </p:txBody>
      </p:sp>
      <p:pic>
        <p:nvPicPr>
          <p:cNvPr id="7" name="Picture Placeholder 6" descr="A person sitting at a table&#10;&#10;Description automatically generated">
            <a:extLst>
              <a:ext uri="{FF2B5EF4-FFF2-40B4-BE49-F238E27FC236}">
                <a16:creationId xmlns:a16="http://schemas.microsoft.com/office/drawing/2014/main" id="{BC684710-4E00-C64E-9312-9C7B41B27EB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672" b="16672"/>
          <a:stretch>
            <a:fillRect/>
          </a:stretch>
        </p:blipFill>
        <p:spPr/>
      </p:pic>
      <p:sp>
        <p:nvSpPr>
          <p:cNvPr id="5" name="TextBox 4">
            <a:extLst>
              <a:ext uri="{FF2B5EF4-FFF2-40B4-BE49-F238E27FC236}">
                <a16:creationId xmlns:a16="http://schemas.microsoft.com/office/drawing/2014/main" id="{990FE38B-1D49-A146-A1B3-3AFA32CC8DEE}"/>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FFFFFF"/>
                </a:solidFill>
                <a:latin typeface="Gill Sans MT" panose="020B0502020104020203" pitchFamily="34" charset="77"/>
              </a:rPr>
              <a:t>Photo credit: Paula Bronstein/Getty Images/Images of Empowerment</a:t>
            </a:r>
          </a:p>
        </p:txBody>
      </p:sp>
    </p:spTree>
    <p:extLst>
      <p:ext uri="{BB962C8B-B14F-4D97-AF65-F5344CB8AC3E}">
        <p14:creationId xmlns:p14="http://schemas.microsoft.com/office/powerpoint/2010/main" val="188796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rgbClr val="B52AB3"/>
        </a:solidFill>
        <a:effectLst/>
      </p:bgPr>
    </p:bg>
    <p:spTree>
      <p:nvGrpSpPr>
        <p:cNvPr id="1" name="Shape 4398"/>
        <p:cNvGrpSpPr/>
        <p:nvPr/>
      </p:nvGrpSpPr>
      <p:grpSpPr>
        <a:xfrm>
          <a:off x="0" y="0"/>
          <a:ext cx="0" cy="0"/>
          <a:chOff x="0" y="0"/>
          <a:chExt cx="0" cy="0"/>
        </a:xfrm>
      </p:grpSpPr>
      <p:sp>
        <p:nvSpPr>
          <p:cNvPr id="4399" name="Google Shape;4399;p2"/>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EFF"/>
              </a:buClr>
              <a:buSzPts val="14400"/>
              <a:buFont typeface="Gill Sans"/>
              <a:buNone/>
            </a:pPr>
            <a:r>
              <a:rPr lang="en-US" dirty="0">
                <a:latin typeface="+mj-lt"/>
              </a:rPr>
              <a:t>Session 1</a:t>
            </a:r>
            <a:endParaRPr dirty="0">
              <a:latin typeface="+mj-lt"/>
            </a:endParaRPr>
          </a:p>
        </p:txBody>
      </p:sp>
    </p:spTree>
    <p:extLst>
      <p:ext uri="{BB962C8B-B14F-4D97-AF65-F5344CB8AC3E}">
        <p14:creationId xmlns:p14="http://schemas.microsoft.com/office/powerpoint/2010/main" val="228344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771EFD-0BEC-4D06-A411-4B02802653F5}"/>
              </a:ext>
            </a:extLst>
          </p:cNvPr>
          <p:cNvSpPr>
            <a:spLocks noGrp="1"/>
          </p:cNvSpPr>
          <p:nvPr>
            <p:ph type="title"/>
          </p:nvPr>
        </p:nvSpPr>
        <p:spPr/>
        <p:txBody>
          <a:bodyPr/>
          <a:lstStyle/>
          <a:p>
            <a:r>
              <a:rPr lang="en-US" dirty="0">
                <a:solidFill>
                  <a:srgbClr val="B52AB3"/>
                </a:solidFill>
                <a:latin typeface="Gill Sans MT" panose="020B0502020104020203" pitchFamily="34" charset="0"/>
              </a:rPr>
              <a:t>Bell Bajao!</a:t>
            </a:r>
          </a:p>
        </p:txBody>
      </p:sp>
      <p:sp>
        <p:nvSpPr>
          <p:cNvPr id="6" name="Text Placeholder 5">
            <a:extLst>
              <a:ext uri="{FF2B5EF4-FFF2-40B4-BE49-F238E27FC236}">
                <a16:creationId xmlns:a16="http://schemas.microsoft.com/office/drawing/2014/main" id="{AA3474B3-3858-4479-BB09-1F1337A38E76}"/>
              </a:ext>
            </a:extLst>
          </p:cNvPr>
          <p:cNvSpPr>
            <a:spLocks noGrp="1"/>
          </p:cNvSpPr>
          <p:nvPr>
            <p:ph type="body" idx="1"/>
          </p:nvPr>
        </p:nvSpPr>
        <p:spPr>
          <a:xfrm>
            <a:off x="7349066" y="5049838"/>
            <a:ext cx="15581271" cy="7371934"/>
          </a:xfrm>
        </p:spPr>
        <p:txBody>
          <a:bodyPr>
            <a:normAutofit fontScale="92500" lnSpcReduction="10000"/>
          </a:bodyPr>
          <a:lstStyle/>
          <a:p>
            <a:pPr>
              <a:lnSpc>
                <a:spcPct val="110000"/>
              </a:lnSpc>
              <a:buFont typeface="Arial" panose="020B0604020202020204" pitchFamily="34" charset="0"/>
              <a:buChar char="•"/>
            </a:pPr>
            <a:r>
              <a:rPr lang="fr-FR" b="1" dirty="0">
                <a:latin typeface="Gill Sans MT" panose="020B0502020104020203" pitchFamily="34" charset="0"/>
              </a:rPr>
              <a:t>Objectif : </a:t>
            </a:r>
            <a:r>
              <a:rPr lang="fr-FR" dirty="0">
                <a:latin typeface="Gill Sans MT" panose="020B0502020104020203" pitchFamily="34" charset="0"/>
              </a:rPr>
              <a:t>prévenir la violence domestique en la rendant inacceptable dans les communautés et encourager les hommes et les garçons à agir (tirer la sonnette d’alarme) lorsqu'ils soupçonnent une violence domestique.</a:t>
            </a:r>
          </a:p>
          <a:p>
            <a:pPr>
              <a:lnSpc>
                <a:spcPct val="110000"/>
              </a:lnSpc>
              <a:buFont typeface="Arial" panose="020B0604020202020204" pitchFamily="34" charset="0"/>
              <a:buChar char="•"/>
            </a:pPr>
            <a:endParaRPr lang="fr-FR" b="1" dirty="0">
              <a:latin typeface="Gill Sans MT" panose="020B0502020104020203" pitchFamily="34" charset="0"/>
            </a:endParaRPr>
          </a:p>
          <a:p>
            <a:pPr>
              <a:lnSpc>
                <a:spcPct val="110000"/>
              </a:lnSpc>
              <a:buFont typeface="Arial" panose="020B0604020202020204" pitchFamily="34" charset="0"/>
              <a:buChar char="•"/>
            </a:pPr>
            <a:r>
              <a:rPr lang="fr-FR" b="1" dirty="0">
                <a:latin typeface="Gill Sans MT" panose="020B0502020104020203" pitchFamily="34" charset="0"/>
              </a:rPr>
              <a:t>Organisation : </a:t>
            </a:r>
            <a:r>
              <a:rPr lang="fr-FR" dirty="0">
                <a:latin typeface="Gill Sans MT" panose="020B0502020104020203" pitchFamily="34" charset="0"/>
              </a:rPr>
              <a:t>Breakthrough India.</a:t>
            </a:r>
          </a:p>
          <a:p>
            <a:pPr>
              <a:lnSpc>
                <a:spcPct val="110000"/>
              </a:lnSpc>
              <a:buFont typeface="Arial" panose="020B0604020202020204" pitchFamily="34" charset="0"/>
              <a:buChar char="•"/>
            </a:pPr>
            <a:endParaRPr lang="fr-FR" b="1" dirty="0">
              <a:latin typeface="Gill Sans MT" panose="020B0502020104020203" pitchFamily="34" charset="0"/>
            </a:endParaRPr>
          </a:p>
          <a:p>
            <a:pPr>
              <a:lnSpc>
                <a:spcPct val="110000"/>
              </a:lnSpc>
              <a:buFont typeface="Arial" panose="020B0604020202020204" pitchFamily="34" charset="0"/>
              <a:buChar char="•"/>
            </a:pPr>
            <a:r>
              <a:rPr lang="fr-FR" b="1" dirty="0">
                <a:latin typeface="Gill Sans MT" panose="020B0502020104020203" pitchFamily="34" charset="0"/>
              </a:rPr>
              <a:t>Projet pilote : </a:t>
            </a:r>
            <a:r>
              <a:rPr lang="fr-FR" dirty="0">
                <a:latin typeface="Gill Sans MT" panose="020B0502020104020203" pitchFamily="34" charset="0"/>
              </a:rPr>
              <a:t>2008 à 2010 (2 ans) en Inde.</a:t>
            </a:r>
          </a:p>
          <a:p>
            <a:pPr>
              <a:lnSpc>
                <a:spcPct val="110000"/>
              </a:lnSpc>
              <a:buFont typeface="Arial" panose="020B0604020202020204" pitchFamily="34" charset="0"/>
              <a:buChar char="•"/>
            </a:pPr>
            <a:endParaRPr lang="fr-FR" b="1" dirty="0">
              <a:latin typeface="Gill Sans MT" panose="020B0502020104020203" pitchFamily="34" charset="0"/>
            </a:endParaRPr>
          </a:p>
          <a:p>
            <a:pPr>
              <a:lnSpc>
                <a:spcPct val="110000"/>
              </a:lnSpc>
              <a:buFont typeface="Arial" panose="020B0604020202020204" pitchFamily="34" charset="0"/>
              <a:buChar char="•"/>
            </a:pPr>
            <a:r>
              <a:rPr lang="fr-FR" b="1" dirty="0">
                <a:latin typeface="Gill Sans MT" panose="020B0502020104020203" pitchFamily="34" charset="0"/>
              </a:rPr>
              <a:t>Adapté et mis à l'échelle </a:t>
            </a:r>
            <a:r>
              <a:rPr lang="fr-FR" dirty="0">
                <a:latin typeface="Gill Sans MT" panose="020B0502020104020203" pitchFamily="34" charset="0"/>
              </a:rPr>
              <a:t>au Bangladesh, en Malaisie, au Népal, au Pakistan et en Afrique du Sud.</a:t>
            </a:r>
            <a:endParaRPr lang="en-US" dirty="0">
              <a:latin typeface="Gill Sans MT" panose="020B0502020104020203" pitchFamily="34" charset="0"/>
            </a:endParaRPr>
          </a:p>
        </p:txBody>
      </p:sp>
      <p:pic>
        <p:nvPicPr>
          <p:cNvPr id="13" name="Picture Placeholder 12" descr="A picture containing text&#10;&#10;Description automatically generated">
            <a:extLst>
              <a:ext uri="{FF2B5EF4-FFF2-40B4-BE49-F238E27FC236}">
                <a16:creationId xmlns:a16="http://schemas.microsoft.com/office/drawing/2014/main" id="{D70A7661-8FF3-EB4F-813D-74435CEAB7D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3998" t="-13234" r="-879" b="-27935"/>
          <a:stretch/>
        </p:blipFill>
        <p:spPr>
          <a:xfrm>
            <a:off x="-3058370" y="2227262"/>
            <a:ext cx="9263064" cy="9261476"/>
          </a:xfrm>
          <a:solidFill>
            <a:srgbClr val="FFFFFF"/>
          </a:solidFill>
        </p:spPr>
      </p:pic>
      <p:sp>
        <p:nvSpPr>
          <p:cNvPr id="9" name="Text Placeholder 8">
            <a:extLst>
              <a:ext uri="{FF2B5EF4-FFF2-40B4-BE49-F238E27FC236}">
                <a16:creationId xmlns:a16="http://schemas.microsoft.com/office/drawing/2014/main" id="{B5117600-935B-4D6D-9A25-B71E4E1720D7}"/>
              </a:ext>
            </a:extLst>
          </p:cNvPr>
          <p:cNvSpPr>
            <a:spLocks noGrp="1"/>
          </p:cNvSpPr>
          <p:nvPr>
            <p:ph type="body" sz="quarter" idx="11"/>
          </p:nvPr>
        </p:nvSpPr>
        <p:spPr>
          <a:xfrm>
            <a:off x="7349067" y="2309737"/>
            <a:ext cx="12506476" cy="1304320"/>
          </a:xfrm>
        </p:spPr>
        <p:txBody>
          <a:bodyPr/>
          <a:lstStyle/>
          <a:p>
            <a:pPr algn="l"/>
            <a:r>
              <a:rPr lang="fr-FR" spc="100" dirty="0">
                <a:latin typeface="Gill Sans MT" panose="020B0502020104020203" pitchFamily="34" charset="0"/>
              </a:rPr>
              <a:t>ÉTUDE DE CAS SUR L'ÉTHIQUE</a:t>
            </a:r>
            <a:endParaRPr lang="en-US" spc="100" dirty="0">
              <a:latin typeface="Gill Sans MT" panose="020B0502020104020203" pitchFamily="34" charset="0"/>
            </a:endParaRPr>
          </a:p>
        </p:txBody>
      </p:sp>
      <p:sp>
        <p:nvSpPr>
          <p:cNvPr id="14" name="TextBox 13">
            <a:extLst>
              <a:ext uri="{FF2B5EF4-FFF2-40B4-BE49-F238E27FC236}">
                <a16:creationId xmlns:a16="http://schemas.microsoft.com/office/drawing/2014/main" id="{20597EB4-5F46-6F4B-9023-0107F3C9E4BE}"/>
              </a:ext>
            </a:extLst>
          </p:cNvPr>
          <p:cNvSpPr txBox="1"/>
          <p:nvPr/>
        </p:nvSpPr>
        <p:spPr>
          <a:xfrm>
            <a:off x="14790169" y="13144453"/>
            <a:ext cx="11821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Breakthrough India, Bell Bajao!, https://inbreakthrough.org/campaign/bellbajao/.</a:t>
            </a:r>
          </a:p>
        </p:txBody>
      </p:sp>
    </p:spTree>
    <p:extLst>
      <p:ext uri="{BB962C8B-B14F-4D97-AF65-F5344CB8AC3E}">
        <p14:creationId xmlns:p14="http://schemas.microsoft.com/office/powerpoint/2010/main" val="174193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49281" y="3095450"/>
            <a:ext cx="15848344" cy="3023996"/>
          </a:xfrm>
        </p:spPr>
        <p:txBody>
          <a:bodyPr/>
          <a:lstStyle/>
          <a:p>
            <a:pPr>
              <a:lnSpc>
                <a:spcPct val="90000"/>
              </a:lnSpc>
            </a:pPr>
            <a:r>
              <a:rPr lang="fr-FR" sz="7200" dirty="0">
                <a:solidFill>
                  <a:srgbClr val="B52AB3"/>
                </a:solidFill>
                <a:latin typeface="Gill Sans MT" panose="020B0502020104020203" pitchFamily="34" charset="0"/>
              </a:rPr>
              <a:t>Résultats d'une évaluation formative visant à identifier les normes liées à la violence domestique</a:t>
            </a:r>
            <a:endParaRPr lang="en-US" sz="7200" dirty="0">
              <a:solidFill>
                <a:srgbClr val="B52AB3"/>
              </a:solidFill>
              <a:latin typeface="Gill Sans MT" panose="020B0502020104020203" pitchFamily="34" charset="0"/>
            </a:endParaRPr>
          </a:p>
        </p:txBody>
      </p:sp>
      <p:sp>
        <p:nvSpPr>
          <p:cNvPr id="4" name="Text Placeholder 3"/>
          <p:cNvSpPr>
            <a:spLocks noGrp="1"/>
          </p:cNvSpPr>
          <p:nvPr>
            <p:ph type="body" idx="1"/>
          </p:nvPr>
        </p:nvSpPr>
        <p:spPr>
          <a:xfrm>
            <a:off x="7349067" y="6537692"/>
            <a:ext cx="15848558" cy="7178308"/>
          </a:xfrm>
        </p:spPr>
        <p:txBody>
          <a:bodyPr>
            <a:normAutofit/>
          </a:bodyPr>
          <a:lstStyle/>
          <a:p>
            <a:pPr>
              <a:lnSpc>
                <a:spcPct val="110000"/>
              </a:lnSpc>
              <a:spcAft>
                <a:spcPts val="600"/>
              </a:spcAft>
              <a:buFont typeface="Arial" panose="020B0604020202020204" pitchFamily="34" charset="0"/>
              <a:buChar char="•"/>
            </a:pPr>
            <a:r>
              <a:rPr lang="fr-FR" dirty="0">
                <a:latin typeface="Gill Sans MT" panose="020B0502020104020203" pitchFamily="34" charset="0"/>
              </a:rPr>
              <a:t>Les gens avaient une compréhension superficielle de ce qui constitue la violence domestique.</a:t>
            </a:r>
          </a:p>
          <a:p>
            <a:pPr>
              <a:lnSpc>
                <a:spcPct val="110000"/>
              </a:lnSpc>
              <a:spcAft>
                <a:spcPts val="600"/>
              </a:spcAft>
              <a:buFont typeface="Arial" panose="020B0604020202020204" pitchFamily="34" charset="0"/>
              <a:buChar char="•"/>
            </a:pPr>
            <a:r>
              <a:rPr lang="fr-FR" dirty="0">
                <a:latin typeface="Gill Sans MT" panose="020B0502020104020203" pitchFamily="34" charset="0"/>
              </a:rPr>
              <a:t>Les hommes avaient le pouvoir sur leurs épouses et étaient les chefs de famille.</a:t>
            </a:r>
          </a:p>
          <a:p>
            <a:pPr>
              <a:lnSpc>
                <a:spcPct val="110000"/>
              </a:lnSpc>
              <a:spcAft>
                <a:spcPts val="600"/>
              </a:spcAft>
              <a:buFont typeface="Arial" panose="020B0604020202020204" pitchFamily="34" charset="0"/>
              <a:buChar char="•"/>
            </a:pPr>
            <a:r>
              <a:rPr lang="fr-FR" dirty="0">
                <a:latin typeface="Gill Sans MT" panose="020B0502020104020203" pitchFamily="34" charset="0"/>
              </a:rPr>
              <a:t>On attendait des hommes qu'ils soient machos.</a:t>
            </a:r>
          </a:p>
          <a:p>
            <a:pPr>
              <a:lnSpc>
                <a:spcPct val="110000"/>
              </a:lnSpc>
              <a:spcAft>
                <a:spcPts val="600"/>
              </a:spcAft>
              <a:buFont typeface="Arial" panose="020B0604020202020204" pitchFamily="34" charset="0"/>
              <a:buChar char="•"/>
            </a:pPr>
            <a:r>
              <a:rPr lang="fr-FR" dirty="0">
                <a:latin typeface="Gill Sans MT" panose="020B0502020104020203" pitchFamily="34" charset="0"/>
              </a:rPr>
              <a:t>La violence domestique était considérée comme une affaire privée.</a:t>
            </a:r>
          </a:p>
          <a:p>
            <a:pPr>
              <a:lnSpc>
                <a:spcPct val="110000"/>
              </a:lnSpc>
              <a:spcAft>
                <a:spcPts val="600"/>
              </a:spcAft>
              <a:buFont typeface="Arial" panose="020B0604020202020204" pitchFamily="34" charset="0"/>
              <a:buChar char="•"/>
            </a:pPr>
            <a:r>
              <a:rPr lang="fr-FR" dirty="0">
                <a:latin typeface="Gill Sans MT" panose="020B0502020104020203" pitchFamily="34" charset="0"/>
              </a:rPr>
              <a:t>Intervenir dans un cas de violence domestique créerait de nouveaux problèmes et entraînerait un préjudice personnel.</a:t>
            </a:r>
            <a:endParaRPr lang="en-US" dirty="0"/>
          </a:p>
          <a:p>
            <a:pPr>
              <a:lnSpc>
                <a:spcPct val="110000"/>
              </a:lnSpc>
              <a:buFont typeface="Arial" panose="020B0604020202020204" pitchFamily="34" charset="0"/>
              <a:buChar char="•"/>
            </a:pPr>
            <a:endParaRPr lang="en-US" dirty="0"/>
          </a:p>
        </p:txBody>
      </p:sp>
      <p:pic>
        <p:nvPicPr>
          <p:cNvPr id="7" name="Picture Placeholder 6" descr="A picture containing floor, person, indoor, yellow&#10;&#10;Description automatically generated">
            <a:extLst>
              <a:ext uri="{FF2B5EF4-FFF2-40B4-BE49-F238E27FC236}">
                <a16:creationId xmlns:a16="http://schemas.microsoft.com/office/drawing/2014/main" id="{0F64CF85-B535-6A4F-A388-4F3CE6D3208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035" r="8035"/>
          <a:stretch>
            <a:fillRect/>
          </a:stretch>
        </p:blipFill>
        <p:spPr/>
      </p:pic>
      <p:sp>
        <p:nvSpPr>
          <p:cNvPr id="5" name="Text Placeholder 4"/>
          <p:cNvSpPr>
            <a:spLocks noGrp="1"/>
          </p:cNvSpPr>
          <p:nvPr>
            <p:ph type="body" sz="quarter" idx="11"/>
          </p:nvPr>
        </p:nvSpPr>
        <p:spPr>
          <a:xfrm>
            <a:off x="7349067" y="2309737"/>
            <a:ext cx="9263064" cy="587375"/>
          </a:xfrm>
        </p:spPr>
        <p:txBody>
          <a:bodyPr/>
          <a:lstStyle/>
          <a:p>
            <a:pPr algn="l"/>
            <a:r>
              <a:rPr lang="fr-FR" spc="100" dirty="0">
                <a:latin typeface="Gill Sans MT" panose="020B0502020104020203" pitchFamily="34" charset="0"/>
              </a:rPr>
              <a:t>ÉTUDE DE CAS SUR L'ÉTHIQUE</a:t>
            </a:r>
            <a:endParaRPr lang="en-US" spc="100" dirty="0">
              <a:latin typeface="Gill Sans MT" panose="020B0502020104020203" pitchFamily="34" charset="0"/>
            </a:endParaRPr>
          </a:p>
          <a:p>
            <a:pPr algn="l"/>
            <a:endParaRPr lang="en-US" spc="100" dirty="0"/>
          </a:p>
        </p:txBody>
      </p:sp>
      <p:sp>
        <p:nvSpPr>
          <p:cNvPr id="9" name="TextBox 8">
            <a:extLst>
              <a:ext uri="{FF2B5EF4-FFF2-40B4-BE49-F238E27FC236}">
                <a16:creationId xmlns:a16="http://schemas.microsoft.com/office/drawing/2014/main" id="{C928443C-A143-764B-A64C-EAAB445ECC1F}"/>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53585D"/>
                </a:solidFill>
                <a:latin typeface="Gill Sans MT" panose="020B0502020104020203" pitchFamily="34" charset="77"/>
              </a:rPr>
              <a:t>Photo credit: https://inbreakthrough.org/campaign/bellbajao/</a:t>
            </a:r>
          </a:p>
        </p:txBody>
      </p:sp>
      <p:sp>
        <p:nvSpPr>
          <p:cNvPr id="10" name="TextBox 9">
            <a:extLst>
              <a:ext uri="{FF2B5EF4-FFF2-40B4-BE49-F238E27FC236}">
                <a16:creationId xmlns:a16="http://schemas.microsoft.com/office/drawing/2014/main" id="{6BDB2B82-E848-B346-89B6-80F513808664}"/>
              </a:ext>
            </a:extLst>
          </p:cNvPr>
          <p:cNvSpPr txBox="1"/>
          <p:nvPr/>
        </p:nvSpPr>
        <p:spPr>
          <a:xfrm>
            <a:off x="14790169" y="13144453"/>
            <a:ext cx="11821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Breakthrough India, Bell Bajao!, https://inbreakthrough.org/campaign/bellbajao/.</a:t>
            </a:r>
          </a:p>
        </p:txBody>
      </p:sp>
    </p:spTree>
    <p:extLst>
      <p:ext uri="{BB962C8B-B14F-4D97-AF65-F5344CB8AC3E}">
        <p14:creationId xmlns:p14="http://schemas.microsoft.com/office/powerpoint/2010/main" val="428217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F08000-E29D-4D9B-886C-F031DF715065}"/>
              </a:ext>
            </a:extLst>
          </p:cNvPr>
          <p:cNvSpPr>
            <a:spLocks noGrp="1"/>
          </p:cNvSpPr>
          <p:nvPr>
            <p:ph type="title"/>
          </p:nvPr>
        </p:nvSpPr>
        <p:spPr/>
        <p:txBody>
          <a:bodyPr/>
          <a:lstStyle/>
          <a:p>
            <a:r>
              <a:rPr lang="en-US" dirty="0">
                <a:solidFill>
                  <a:srgbClr val="B52AB3"/>
                </a:solidFill>
                <a:latin typeface="Gill Sans MT" panose="020B0502020104020203" pitchFamily="34" charset="0"/>
              </a:rPr>
              <a:t>Bell Bajao!</a:t>
            </a:r>
          </a:p>
        </p:txBody>
      </p:sp>
      <p:sp>
        <p:nvSpPr>
          <p:cNvPr id="4" name="Text Placeholder 3">
            <a:extLst>
              <a:ext uri="{FF2B5EF4-FFF2-40B4-BE49-F238E27FC236}">
                <a16:creationId xmlns:a16="http://schemas.microsoft.com/office/drawing/2014/main" id="{42F4CA8A-2ADE-43FB-99B9-4FD7778337AB}"/>
              </a:ext>
            </a:extLst>
          </p:cNvPr>
          <p:cNvSpPr>
            <a:spLocks noGrp="1"/>
          </p:cNvSpPr>
          <p:nvPr>
            <p:ph type="body" idx="1"/>
          </p:nvPr>
        </p:nvSpPr>
        <p:spPr>
          <a:xfrm>
            <a:off x="7349066" y="4396407"/>
            <a:ext cx="15295613" cy="8094615"/>
          </a:xfrm>
        </p:spPr>
        <p:txBody>
          <a:bodyPr>
            <a:noAutofit/>
          </a:bodyPr>
          <a:lstStyle/>
          <a:p>
            <a:pPr>
              <a:spcBef>
                <a:spcPts val="600"/>
              </a:spcBef>
              <a:buFont typeface="Arial" panose="020B0604020202020204" pitchFamily="34" charset="0"/>
              <a:buChar char="•"/>
            </a:pPr>
            <a:r>
              <a:rPr lang="fr-FR" sz="4800" b="1" dirty="0">
                <a:latin typeface="Gill Sans MT" panose="020B0502020104020203" pitchFamily="34" charset="0"/>
              </a:rPr>
              <a:t>Approche : </a:t>
            </a:r>
            <a:r>
              <a:rPr lang="fr-FR" sz="4800" dirty="0">
                <a:latin typeface="Gill Sans MT" panose="020B0502020104020203" pitchFamily="34" charset="0"/>
              </a:rPr>
              <a:t>Campagne culturelle, organisationnelle et médiatique.</a:t>
            </a:r>
          </a:p>
          <a:p>
            <a:pPr>
              <a:spcBef>
                <a:spcPts val="600"/>
              </a:spcBef>
              <a:buFont typeface="Arial" panose="020B0604020202020204" pitchFamily="34" charset="0"/>
              <a:buChar char="•"/>
            </a:pPr>
            <a:r>
              <a:rPr lang="fr-FR" sz="4800" b="1" dirty="0">
                <a:latin typeface="Gill Sans MT" panose="020B0502020104020203" pitchFamily="34" charset="0"/>
              </a:rPr>
              <a:t>Messages : </a:t>
            </a:r>
            <a:r>
              <a:rPr lang="fr-FR" sz="4800" dirty="0">
                <a:latin typeface="Gill Sans MT" panose="020B0502020104020203" pitchFamily="34" charset="0"/>
              </a:rPr>
              <a:t>Atteindre des communautés entières en se concentrant sur le changement de comportement des hommes et des garçons.</a:t>
            </a:r>
          </a:p>
          <a:p>
            <a:pPr>
              <a:spcBef>
                <a:spcPts val="600"/>
              </a:spcBef>
              <a:buFont typeface="Arial" panose="020B0604020202020204" pitchFamily="34" charset="0"/>
              <a:buChar char="•"/>
            </a:pPr>
            <a:r>
              <a:rPr lang="fr-FR" sz="4800" b="1" dirty="0">
                <a:latin typeface="Gill Sans MT" panose="020B0502020104020203" pitchFamily="34" charset="0"/>
              </a:rPr>
              <a:t>Stratégies :</a:t>
            </a:r>
          </a:p>
          <a:p>
            <a:pPr>
              <a:spcBef>
                <a:spcPts val="600"/>
              </a:spcBef>
              <a:buFont typeface="Arial" panose="020B0604020202020204" pitchFamily="34" charset="0"/>
              <a:buChar char="•"/>
            </a:pPr>
            <a:r>
              <a:rPr lang="fr-FR" sz="4800" dirty="0">
                <a:latin typeface="Gill Sans MT" panose="020B0502020104020203" pitchFamily="34" charset="0"/>
              </a:rPr>
              <a:t>Site web interactif.</a:t>
            </a:r>
          </a:p>
          <a:p>
            <a:pPr>
              <a:spcBef>
                <a:spcPts val="600"/>
              </a:spcBef>
              <a:buFont typeface="Arial" panose="020B0604020202020204" pitchFamily="34" charset="0"/>
              <a:buChar char="•"/>
            </a:pPr>
            <a:r>
              <a:rPr lang="fr-FR" sz="4800" dirty="0">
                <a:latin typeface="Gill Sans MT" panose="020B0502020104020203" pitchFamily="34" charset="0"/>
              </a:rPr>
              <a:t>Présence en ligne.</a:t>
            </a:r>
          </a:p>
          <a:p>
            <a:pPr>
              <a:spcBef>
                <a:spcPts val="600"/>
              </a:spcBef>
              <a:buFont typeface="Arial" panose="020B0604020202020204" pitchFamily="34" charset="0"/>
              <a:buChar char="•"/>
            </a:pPr>
            <a:r>
              <a:rPr lang="fr-FR" sz="4800" dirty="0">
                <a:latin typeface="Gill Sans MT" panose="020B0502020104020203" pitchFamily="34" charset="0"/>
              </a:rPr>
              <a:t>Campagne dans les médias.</a:t>
            </a:r>
          </a:p>
          <a:p>
            <a:pPr>
              <a:spcBef>
                <a:spcPts val="600"/>
              </a:spcBef>
              <a:buFont typeface="Arial" panose="020B0604020202020204" pitchFamily="34" charset="0"/>
              <a:buChar char="•"/>
            </a:pPr>
            <a:r>
              <a:rPr lang="fr-FR" sz="4800" dirty="0">
                <a:latin typeface="Gill Sans MT" panose="020B0502020104020203" pitchFamily="34" charset="0"/>
              </a:rPr>
              <a:t>Mobilisation de la communauté.</a:t>
            </a:r>
          </a:p>
          <a:p>
            <a:pPr>
              <a:spcBef>
                <a:spcPts val="600"/>
              </a:spcBef>
              <a:buFont typeface="Arial" panose="020B0604020202020204" pitchFamily="34" charset="0"/>
              <a:buChar char="•"/>
            </a:pPr>
            <a:r>
              <a:rPr lang="fr-FR" sz="4800" dirty="0">
                <a:latin typeface="Gill Sans MT" panose="020B0502020104020203" pitchFamily="34" charset="0"/>
              </a:rPr>
              <a:t>Soutien de célébrités.</a:t>
            </a:r>
            <a:endParaRPr lang="en-US" sz="4800" dirty="0">
              <a:solidFill>
                <a:srgbClr val="2E2C22"/>
              </a:solidFill>
              <a:latin typeface="Gill Sans MT" panose="020B0502020104020203" pitchFamily="34" charset="0"/>
            </a:endParaRPr>
          </a:p>
        </p:txBody>
      </p:sp>
      <p:pic>
        <p:nvPicPr>
          <p:cNvPr id="7" name="Picture Placeholder 6">
            <a:extLst>
              <a:ext uri="{FF2B5EF4-FFF2-40B4-BE49-F238E27FC236}">
                <a16:creationId xmlns:a16="http://schemas.microsoft.com/office/drawing/2014/main" id="{7EA5BA53-8F56-664B-9E6E-21705B825F6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7075" r="31935"/>
          <a:stretch/>
        </p:blipFill>
        <p:spPr>
          <a:xfrm>
            <a:off x="-3058370" y="2227262"/>
            <a:ext cx="9263064" cy="9261476"/>
          </a:xfrm>
        </p:spPr>
      </p:pic>
      <p:sp>
        <p:nvSpPr>
          <p:cNvPr id="5" name="Text Placeholder 4">
            <a:extLst>
              <a:ext uri="{FF2B5EF4-FFF2-40B4-BE49-F238E27FC236}">
                <a16:creationId xmlns:a16="http://schemas.microsoft.com/office/drawing/2014/main" id="{E5DFA29C-6575-4EE3-ADDA-06F84CED31EF}"/>
              </a:ext>
            </a:extLst>
          </p:cNvPr>
          <p:cNvSpPr>
            <a:spLocks noGrp="1"/>
          </p:cNvSpPr>
          <p:nvPr>
            <p:ph type="body" sz="quarter" idx="11"/>
          </p:nvPr>
        </p:nvSpPr>
        <p:spPr>
          <a:xfrm>
            <a:off x="7349067" y="2309737"/>
            <a:ext cx="7182153" cy="587375"/>
          </a:xfrm>
        </p:spPr>
        <p:txBody>
          <a:bodyPr/>
          <a:lstStyle/>
          <a:p>
            <a:pPr algn="l"/>
            <a:r>
              <a:rPr lang="fr-FR" spc="100" dirty="0">
                <a:latin typeface="Gill Sans MT" panose="020B0502020104020203" pitchFamily="34" charset="0"/>
              </a:rPr>
              <a:t>ÉTUDE DE CAS SUR L'ÉTHIQUE</a:t>
            </a:r>
            <a:endParaRPr lang="en-US" spc="100" dirty="0">
              <a:latin typeface="Gill Sans MT" panose="020B0502020104020203" pitchFamily="34" charset="0"/>
            </a:endParaRPr>
          </a:p>
          <a:p>
            <a:pPr algn="l"/>
            <a:endParaRPr lang="en-US" spc="100" dirty="0">
              <a:latin typeface="Gill Sans MT" panose="020B0502020104020203" pitchFamily="34" charset="0"/>
            </a:endParaRPr>
          </a:p>
        </p:txBody>
      </p:sp>
      <p:sp>
        <p:nvSpPr>
          <p:cNvPr id="10" name="TextBox 9">
            <a:extLst>
              <a:ext uri="{FF2B5EF4-FFF2-40B4-BE49-F238E27FC236}">
                <a16:creationId xmlns:a16="http://schemas.microsoft.com/office/drawing/2014/main" id="{EACC214C-86F6-C74E-92AC-F53D723FD9EA}"/>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53585D"/>
                </a:solidFill>
                <a:latin typeface="Gill Sans MT" panose="020B0502020104020203" pitchFamily="34" charset="77"/>
              </a:rPr>
              <a:t>Photo credit: https://archive.informationactivism.org/en/case_BellBajao.html</a:t>
            </a:r>
          </a:p>
        </p:txBody>
      </p:sp>
      <p:sp>
        <p:nvSpPr>
          <p:cNvPr id="11" name="TextBox 10">
            <a:extLst>
              <a:ext uri="{FF2B5EF4-FFF2-40B4-BE49-F238E27FC236}">
                <a16:creationId xmlns:a16="http://schemas.microsoft.com/office/drawing/2014/main" id="{C0806089-2064-5142-BD23-8C314A30B894}"/>
              </a:ext>
            </a:extLst>
          </p:cNvPr>
          <p:cNvSpPr txBox="1"/>
          <p:nvPr/>
        </p:nvSpPr>
        <p:spPr>
          <a:xfrm>
            <a:off x="14790169" y="13144453"/>
            <a:ext cx="11821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Breakthrough India, Bell Bajao!, https://inbreakthrough.org/campaign/bellbajao/.</a:t>
            </a:r>
          </a:p>
        </p:txBody>
      </p:sp>
    </p:spTree>
    <p:extLst>
      <p:ext uri="{BB962C8B-B14F-4D97-AF65-F5344CB8AC3E}">
        <p14:creationId xmlns:p14="http://schemas.microsoft.com/office/powerpoint/2010/main" val="199457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B669C-AE1C-984B-A82C-2EEA01D1D5A1}"/>
              </a:ext>
            </a:extLst>
          </p:cNvPr>
          <p:cNvSpPr>
            <a:spLocks noGrp="1"/>
          </p:cNvSpPr>
          <p:nvPr>
            <p:ph type="title"/>
          </p:nvPr>
        </p:nvSpPr>
        <p:spPr>
          <a:xfrm>
            <a:off x="7349281" y="3095450"/>
            <a:ext cx="18267987" cy="2176836"/>
          </a:xfrm>
        </p:spPr>
        <p:txBody>
          <a:bodyPr/>
          <a:lstStyle/>
          <a:p>
            <a:r>
              <a:rPr lang="en-US" dirty="0">
                <a:solidFill>
                  <a:srgbClr val="B52AB3"/>
                </a:solidFill>
              </a:rPr>
              <a:t>Bell Bajao ! Réalisations</a:t>
            </a:r>
            <a:br>
              <a:rPr lang="en-US" dirty="0">
                <a:solidFill>
                  <a:srgbClr val="B52AB3"/>
                </a:solidFill>
              </a:rPr>
            </a:br>
            <a:endParaRPr lang="en-US" dirty="0">
              <a:solidFill>
                <a:srgbClr val="B52AB3"/>
              </a:solidFill>
            </a:endParaRPr>
          </a:p>
        </p:txBody>
      </p:sp>
      <p:sp>
        <p:nvSpPr>
          <p:cNvPr id="19" name="Text Placeholder 18">
            <a:extLst>
              <a:ext uri="{FF2B5EF4-FFF2-40B4-BE49-F238E27FC236}">
                <a16:creationId xmlns:a16="http://schemas.microsoft.com/office/drawing/2014/main" id="{586518F3-A7BF-45F7-A98F-39FE332ABA16}"/>
              </a:ext>
            </a:extLst>
          </p:cNvPr>
          <p:cNvSpPr>
            <a:spLocks noGrp="1"/>
          </p:cNvSpPr>
          <p:nvPr>
            <p:ph type="body" idx="1"/>
          </p:nvPr>
        </p:nvSpPr>
        <p:spPr>
          <a:xfrm>
            <a:off x="6673818" y="4683149"/>
            <a:ext cx="15295034" cy="4868814"/>
          </a:xfrm>
        </p:spPr>
        <p:txBody>
          <a:bodyPr/>
          <a:lstStyle/>
          <a:p>
            <a:pPr marL="1371600" lvl="1" indent="-685800" algn="l">
              <a:buFont typeface="Arial" panose="020B0604020202020204" pitchFamily="34" charset="0"/>
              <a:buChar char="•"/>
            </a:pPr>
            <a:r>
              <a:rPr lang="fr-FR" sz="4000" dirty="0">
                <a:solidFill>
                  <a:srgbClr val="2E2C22"/>
                </a:solidFill>
                <a:latin typeface="Gill Sans MT" panose="020B0502020104020203" pitchFamily="34" charset="0"/>
              </a:rPr>
              <a:t>Les messages d'intérêt public ont touché plus de 130 millions de personnes en deux ans. </a:t>
            </a:r>
          </a:p>
          <a:p>
            <a:pPr marL="1371600" lvl="1" indent="-685800" algn="l">
              <a:buFont typeface="Arial" panose="020B0604020202020204" pitchFamily="34" charset="0"/>
              <a:buChar char="•"/>
            </a:pPr>
            <a:r>
              <a:rPr lang="fr-FR" sz="4000" dirty="0">
                <a:solidFill>
                  <a:srgbClr val="2E2C22"/>
                </a:solidFill>
                <a:latin typeface="Gill Sans MT" panose="020B0502020104020203" pitchFamily="34" charset="0"/>
              </a:rPr>
              <a:t>Ils ont permis d'améliorer les connaissances sur la violence domestique.</a:t>
            </a:r>
          </a:p>
          <a:p>
            <a:pPr marL="1371600" lvl="1" indent="-685800" algn="l">
              <a:buFont typeface="Arial" panose="020B0604020202020204" pitchFamily="34" charset="0"/>
              <a:buChar char="•"/>
            </a:pPr>
            <a:r>
              <a:rPr lang="fr-FR" sz="4000" dirty="0">
                <a:solidFill>
                  <a:srgbClr val="2E2C22"/>
                </a:solidFill>
                <a:latin typeface="Gill Sans MT" panose="020B0502020104020203" pitchFamily="34" charset="0"/>
              </a:rPr>
              <a:t>Changement d'attitude des individus et des communautés vis-à-vis de la violence domestique.</a:t>
            </a:r>
          </a:p>
          <a:p>
            <a:pPr marL="1371600" lvl="1" indent="-685800" algn="l">
              <a:buFont typeface="Arial" panose="020B0604020202020204" pitchFamily="34" charset="0"/>
              <a:buChar char="•"/>
            </a:pPr>
            <a:r>
              <a:rPr lang="fr-FR" sz="4000" dirty="0">
                <a:solidFill>
                  <a:srgbClr val="2E2C22"/>
                </a:solidFill>
                <a:latin typeface="Gill Sans MT" panose="020B0502020104020203" pitchFamily="34" charset="0"/>
              </a:rPr>
              <a:t>Les conversations sur la violence domestique ont été normalisées. </a:t>
            </a:r>
          </a:p>
          <a:p>
            <a:pPr marL="1371600" lvl="1" indent="-685800" algn="l">
              <a:buFont typeface="Arial" panose="020B0604020202020204" pitchFamily="34" charset="0"/>
              <a:buChar char="•"/>
            </a:pPr>
            <a:r>
              <a:rPr lang="fr-FR" sz="4000" dirty="0">
                <a:solidFill>
                  <a:srgbClr val="2E2C22"/>
                </a:solidFill>
                <a:latin typeface="Gill Sans MT" panose="020B0502020104020203" pitchFamily="34" charset="0"/>
              </a:rPr>
              <a:t>Les politiques soutiennent les lois efficaces et les femmes qui cherchent à obtenir justice.</a:t>
            </a:r>
            <a:endParaRPr lang="en-US" sz="4000" b="1" dirty="0">
              <a:solidFill>
                <a:srgbClr val="2E2C22"/>
              </a:solidFill>
              <a:latin typeface="Gill Sans MT" panose="020B0502020104020203" pitchFamily="34" charset="0"/>
            </a:endParaRPr>
          </a:p>
        </p:txBody>
      </p:sp>
      <p:pic>
        <p:nvPicPr>
          <p:cNvPr id="6" name="Picture Placeholder 5" descr="A group of people outside a building&#10;&#10;Description automatically generated with medium confidence">
            <a:extLst>
              <a:ext uri="{FF2B5EF4-FFF2-40B4-BE49-F238E27FC236}">
                <a16:creationId xmlns:a16="http://schemas.microsoft.com/office/drawing/2014/main" id="{C73E3951-CD69-7842-BB17-0A1A3B96106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411" r="37504"/>
          <a:stretch/>
        </p:blipFill>
        <p:spPr>
          <a:xfrm>
            <a:off x="-3058370" y="2227262"/>
            <a:ext cx="9263064" cy="9261476"/>
          </a:xfrm>
        </p:spPr>
      </p:pic>
      <p:sp>
        <p:nvSpPr>
          <p:cNvPr id="25" name="Text Placeholder 24">
            <a:extLst>
              <a:ext uri="{FF2B5EF4-FFF2-40B4-BE49-F238E27FC236}">
                <a16:creationId xmlns:a16="http://schemas.microsoft.com/office/drawing/2014/main" id="{8F4A4BD3-477F-422C-8E6E-DB43F7C01239}"/>
              </a:ext>
            </a:extLst>
          </p:cNvPr>
          <p:cNvSpPr>
            <a:spLocks noGrp="1"/>
          </p:cNvSpPr>
          <p:nvPr>
            <p:ph type="body" sz="quarter" idx="11"/>
          </p:nvPr>
        </p:nvSpPr>
        <p:spPr>
          <a:xfrm>
            <a:off x="7349067" y="2309737"/>
            <a:ext cx="9263064" cy="473123"/>
          </a:xfrm>
        </p:spPr>
        <p:txBody>
          <a:bodyPr/>
          <a:lstStyle/>
          <a:p>
            <a:pPr algn="l"/>
            <a:r>
              <a:rPr lang="fr-FR" spc="100" dirty="0">
                <a:latin typeface="Gill Sans MT" panose="020B0502020104020203" pitchFamily="34" charset="0"/>
              </a:rPr>
              <a:t>ÉTUDE DE CAS SUR L'ÉTHIQUE</a:t>
            </a:r>
            <a:endParaRPr lang="en-US" spc="100" dirty="0">
              <a:latin typeface="Gill Sans MT" panose="020B0502020104020203" pitchFamily="34" charset="0"/>
            </a:endParaRPr>
          </a:p>
          <a:p>
            <a:endParaRPr lang="en-US" spc="100" dirty="0"/>
          </a:p>
        </p:txBody>
      </p:sp>
      <p:sp>
        <p:nvSpPr>
          <p:cNvPr id="15" name="TextBox 14">
            <a:extLst>
              <a:ext uri="{FF2B5EF4-FFF2-40B4-BE49-F238E27FC236}">
                <a16:creationId xmlns:a16="http://schemas.microsoft.com/office/drawing/2014/main" id="{55B9019E-3781-4EEC-A805-29C3D087F93D}"/>
              </a:ext>
            </a:extLst>
          </p:cNvPr>
          <p:cNvSpPr txBox="1"/>
          <p:nvPr/>
        </p:nvSpPr>
        <p:spPr>
          <a:xfrm>
            <a:off x="14790169" y="13144453"/>
            <a:ext cx="11821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Breakthrough India, Bell Bajao!, https://inbreakthrough.org/campaign/bellbajao/.</a:t>
            </a:r>
          </a:p>
        </p:txBody>
      </p:sp>
      <p:sp>
        <p:nvSpPr>
          <p:cNvPr id="22" name="TextBox 21">
            <a:extLst>
              <a:ext uri="{FF2B5EF4-FFF2-40B4-BE49-F238E27FC236}">
                <a16:creationId xmlns:a16="http://schemas.microsoft.com/office/drawing/2014/main" id="{89EA8C38-3C0E-4A85-B11F-FFE230D9017A}"/>
              </a:ext>
            </a:extLst>
          </p:cNvPr>
          <p:cNvSpPr txBox="1"/>
          <p:nvPr/>
        </p:nvSpPr>
        <p:spPr>
          <a:xfrm>
            <a:off x="7349281" y="10390423"/>
            <a:ext cx="15295033" cy="2123658"/>
          </a:xfrm>
          <a:prstGeom prst="rect">
            <a:avLst/>
          </a:prstGeom>
          <a:noFill/>
        </p:spPr>
        <p:txBody>
          <a:bodyPr wrap="square" rtlCol="0">
            <a:spAutoFit/>
          </a:bodyPr>
          <a:lstStyle/>
          <a:p>
            <a:pPr marL="228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400" b="1" i="1" u="none" strike="noStrike" kern="0" cap="none" spc="0" normalizeH="0" baseline="0" noProof="0" dirty="0">
                <a:ln>
                  <a:noFill/>
                </a:ln>
                <a:solidFill>
                  <a:srgbClr val="B52AB3"/>
                </a:solidFill>
                <a:effectLst/>
                <a:uLnTx/>
                <a:uFillTx/>
                <a:latin typeface="Arial"/>
                <a:cs typeface="Arial"/>
                <a:sym typeface="Arial"/>
              </a:rPr>
              <a:t>Breakthrough India considère que leur connaissance de l'éthique a été essentielle à la réussite de la conception et de la mise en œuvre du programme.</a:t>
            </a:r>
            <a:endParaRPr kumimoji="0" lang="en-US" sz="4400" b="1" i="1" u="none" strike="noStrike" kern="0" cap="none" spc="0" normalizeH="0" baseline="0" noProof="0" dirty="0">
              <a:ln>
                <a:noFill/>
              </a:ln>
              <a:solidFill>
                <a:srgbClr val="B52AB3"/>
              </a:solidFill>
              <a:effectLst/>
              <a:uLnTx/>
              <a:uFillTx/>
              <a:latin typeface="Arial"/>
              <a:cs typeface="Arial"/>
              <a:sym typeface="Arial"/>
            </a:endParaRPr>
          </a:p>
        </p:txBody>
      </p:sp>
      <p:sp>
        <p:nvSpPr>
          <p:cNvPr id="9" name="TextBox 8">
            <a:extLst>
              <a:ext uri="{FF2B5EF4-FFF2-40B4-BE49-F238E27FC236}">
                <a16:creationId xmlns:a16="http://schemas.microsoft.com/office/drawing/2014/main" id="{06EF262D-54AC-5F48-9ECC-83B7FA293BF7}"/>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53585D"/>
                </a:solidFill>
                <a:latin typeface="Gill Sans MT" panose="020B0502020104020203" pitchFamily="34" charset="77"/>
              </a:rPr>
              <a:t>Photo credit: https://inbreakthrough.org/campaign/bellbajao/</a:t>
            </a:r>
          </a:p>
        </p:txBody>
      </p:sp>
    </p:spTree>
    <p:extLst>
      <p:ext uri="{BB962C8B-B14F-4D97-AF65-F5344CB8AC3E}">
        <p14:creationId xmlns:p14="http://schemas.microsoft.com/office/powerpoint/2010/main" val="8722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Graphical user interface, application&#10;&#10;Description automatically generated">
            <a:extLst>
              <a:ext uri="{FF2B5EF4-FFF2-40B4-BE49-F238E27FC236}">
                <a16:creationId xmlns:a16="http://schemas.microsoft.com/office/drawing/2014/main" id="{6BF1365B-C509-2441-82AB-E79D637A03C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4" name="Title 3">
            <a:extLst>
              <a:ext uri="{FF2B5EF4-FFF2-40B4-BE49-F238E27FC236}">
                <a16:creationId xmlns:a16="http://schemas.microsoft.com/office/drawing/2014/main" id="{395585C6-7D25-0146-B170-DF42DBC88644}"/>
              </a:ext>
            </a:extLst>
          </p:cNvPr>
          <p:cNvSpPr>
            <a:spLocks noGrp="1"/>
          </p:cNvSpPr>
          <p:nvPr>
            <p:ph type="title"/>
          </p:nvPr>
        </p:nvSpPr>
        <p:spPr>
          <a:xfrm>
            <a:off x="9719430" y="1959434"/>
            <a:ext cx="11703656" cy="2176836"/>
          </a:xfrm>
        </p:spPr>
        <p:txBody>
          <a:bodyPr/>
          <a:lstStyle/>
          <a:p>
            <a:pPr>
              <a:lnSpc>
                <a:spcPct val="90000"/>
              </a:lnSpc>
            </a:pPr>
            <a:r>
              <a:rPr lang="fr-FR" b="1" dirty="0"/>
              <a:t>Étude de cas : Travail en groupe</a:t>
            </a:r>
            <a:endParaRPr lang="en-US" dirty="0"/>
          </a:p>
        </p:txBody>
      </p:sp>
      <p:sp>
        <p:nvSpPr>
          <p:cNvPr id="8" name="Text Placeholder 7">
            <a:extLst>
              <a:ext uri="{FF2B5EF4-FFF2-40B4-BE49-F238E27FC236}">
                <a16:creationId xmlns:a16="http://schemas.microsoft.com/office/drawing/2014/main" id="{D96B745F-EAC8-4586-80C0-1CB768EB100F}"/>
              </a:ext>
            </a:extLst>
          </p:cNvPr>
          <p:cNvSpPr>
            <a:spLocks noGrp="1"/>
          </p:cNvSpPr>
          <p:nvPr>
            <p:ph type="body" idx="1"/>
          </p:nvPr>
        </p:nvSpPr>
        <p:spPr>
          <a:xfrm>
            <a:off x="9719429" y="5049838"/>
            <a:ext cx="13520399" cy="8985066"/>
          </a:xfrm>
        </p:spPr>
        <p:txBody>
          <a:bodyPr>
            <a:normAutofit fontScale="92500" lnSpcReduction="10000"/>
          </a:bodyPr>
          <a:lstStyle/>
          <a:p>
            <a:pPr marL="571500" indent="-571500" algn="l">
              <a:buClr>
                <a:srgbClr val="53585D"/>
              </a:buClr>
              <a:buFont typeface="Arial" panose="020B0604020202020204" pitchFamily="34" charset="0"/>
              <a:buChar char="•"/>
            </a:pPr>
            <a:r>
              <a:rPr lang="fr-FR" dirty="0">
                <a:latin typeface="Gill Sans MT" panose="020B0502020104020203" pitchFamily="34" charset="0"/>
              </a:rPr>
              <a:t>Lisez l'étude de cas.</a:t>
            </a:r>
          </a:p>
          <a:p>
            <a:pPr marL="571500" indent="-571500" algn="l">
              <a:buClr>
                <a:srgbClr val="53585D"/>
              </a:buClr>
              <a:buFont typeface="Arial" panose="020B0604020202020204" pitchFamily="34" charset="0"/>
              <a:buChar char="•"/>
            </a:pPr>
            <a:r>
              <a:rPr lang="fr-FR" dirty="0">
                <a:latin typeface="Gill Sans MT" panose="020B0502020104020203" pitchFamily="34" charset="0"/>
              </a:rPr>
              <a:t>Faites une remarque sur les valeurs appliquées par Breakthrough India.</a:t>
            </a:r>
          </a:p>
          <a:p>
            <a:pPr marL="571500" indent="-571500" algn="l">
              <a:buClr>
                <a:srgbClr val="53585D"/>
              </a:buClr>
              <a:buFont typeface="Arial" panose="020B0604020202020204" pitchFamily="34" charset="0"/>
              <a:buChar char="•"/>
            </a:pPr>
            <a:r>
              <a:rPr lang="fr-FR" dirty="0">
                <a:latin typeface="Gill Sans MT" panose="020B0502020104020203" pitchFamily="34" charset="0"/>
              </a:rPr>
              <a:t>Réfléchissez et discutez :</a:t>
            </a:r>
          </a:p>
          <a:p>
            <a:pPr marL="571500" indent="-571500" algn="l">
              <a:buClr>
                <a:srgbClr val="53585D"/>
              </a:buClr>
              <a:buFont typeface="Arial" panose="020B0604020202020204" pitchFamily="34" charset="0"/>
              <a:buChar char="•"/>
            </a:pPr>
            <a:r>
              <a:rPr lang="fr-FR" dirty="0">
                <a:latin typeface="Gill Sans MT" panose="020B0502020104020203" pitchFamily="34" charset="0"/>
              </a:rPr>
              <a:t>Quelles valeurs ont été prises en compte dans la conception du programme ?</a:t>
            </a:r>
          </a:p>
          <a:p>
            <a:pPr marL="571500" indent="-571500" algn="l">
              <a:buClr>
                <a:srgbClr val="53585D"/>
              </a:buClr>
              <a:buFont typeface="Arial" panose="020B0604020202020204" pitchFamily="34" charset="0"/>
              <a:buChar char="•"/>
            </a:pPr>
            <a:r>
              <a:rPr lang="fr-FR" dirty="0">
                <a:latin typeface="Gill Sans MT" panose="020B0502020104020203" pitchFamily="34" charset="0"/>
              </a:rPr>
              <a:t>Comment les valeurs ont-elles influencé la conception du programme ?</a:t>
            </a:r>
          </a:p>
          <a:p>
            <a:pPr marL="571500" indent="-571500" algn="l">
              <a:buClr>
                <a:srgbClr val="53585D"/>
              </a:buClr>
              <a:buFont typeface="Arial" panose="020B0604020202020204" pitchFamily="34" charset="0"/>
              <a:buChar char="•"/>
            </a:pPr>
            <a:r>
              <a:rPr lang="fr-FR" dirty="0">
                <a:latin typeface="Gill Sans MT" panose="020B0502020104020203" pitchFamily="34" charset="0"/>
              </a:rPr>
              <a:t>Pensez-vous que la pensée éthique a fait une différence dans les décisions de conception du programme ? Pourquoi ou pourquoi pas ?</a:t>
            </a:r>
          </a:p>
          <a:p>
            <a:pPr marL="571500" indent="-571500" algn="l">
              <a:buClr>
                <a:srgbClr val="53585D"/>
              </a:buClr>
              <a:buFont typeface="Arial" panose="020B0604020202020204" pitchFamily="34" charset="0"/>
              <a:buChar char="•"/>
            </a:pPr>
            <a:r>
              <a:rPr lang="fr-FR" dirty="0">
                <a:latin typeface="Gill Sans MT" panose="020B0502020104020203" pitchFamily="34" charset="0"/>
              </a:rPr>
              <a:t>Présentez les points saillants en mettant l'accent sur la question 3.</a:t>
            </a:r>
          </a:p>
          <a:p>
            <a:pPr algn="l"/>
            <a:endParaRPr lang="en-US" dirty="0">
              <a:latin typeface="Gill Sans MT" panose="020B0502020104020203" pitchFamily="34" charset="0"/>
            </a:endParaRPr>
          </a:p>
        </p:txBody>
      </p:sp>
      <p:sp>
        <p:nvSpPr>
          <p:cNvPr id="10" name="Text Placeholder 9">
            <a:extLst>
              <a:ext uri="{FF2B5EF4-FFF2-40B4-BE49-F238E27FC236}">
                <a16:creationId xmlns:a16="http://schemas.microsoft.com/office/drawing/2014/main" id="{FAD13542-98F1-4B40-BA2B-B84FA4F3E0C3}"/>
              </a:ext>
            </a:extLst>
          </p:cNvPr>
          <p:cNvSpPr>
            <a:spLocks noGrp="1"/>
          </p:cNvSpPr>
          <p:nvPr>
            <p:ph type="body" idx="3"/>
          </p:nvPr>
        </p:nvSpPr>
        <p:spPr/>
        <p:txBody>
          <a:bodyPr/>
          <a:lstStyle/>
          <a:p>
            <a:pPr algn="l"/>
            <a:r>
              <a:rPr lang="en-US" dirty="0">
                <a:latin typeface="Gill Sans MT" panose="020B0502020104020203" pitchFamily="34" charset="0"/>
              </a:rPr>
              <a:t>ACTIVITÉ EN GROUPE</a:t>
            </a:r>
          </a:p>
        </p:txBody>
      </p:sp>
      <p:grpSp>
        <p:nvGrpSpPr>
          <p:cNvPr id="13" name="Group 12">
            <a:extLst>
              <a:ext uri="{FF2B5EF4-FFF2-40B4-BE49-F238E27FC236}">
                <a16:creationId xmlns:a16="http://schemas.microsoft.com/office/drawing/2014/main" id="{FDF69ADA-2E25-0649-803F-E49B0AD78C99}"/>
              </a:ext>
            </a:extLst>
          </p:cNvPr>
          <p:cNvGrpSpPr/>
          <p:nvPr/>
        </p:nvGrpSpPr>
        <p:grpSpPr>
          <a:xfrm>
            <a:off x="760017" y="1281805"/>
            <a:ext cx="3532094" cy="3532094"/>
            <a:chOff x="1368325" y="1090737"/>
            <a:chExt cx="3532094" cy="3532094"/>
          </a:xfrm>
        </p:grpSpPr>
        <p:sp>
          <p:nvSpPr>
            <p:cNvPr id="14" name="Oval 13">
              <a:extLst>
                <a:ext uri="{FF2B5EF4-FFF2-40B4-BE49-F238E27FC236}">
                  <a16:creationId xmlns:a16="http://schemas.microsoft.com/office/drawing/2014/main" id="{52D61699-E539-8048-B757-BC92F7E9541B}"/>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5" name="Graphic 14" descr="Cheers outline">
              <a:extLst>
                <a:ext uri="{FF2B5EF4-FFF2-40B4-BE49-F238E27FC236}">
                  <a16:creationId xmlns:a16="http://schemas.microsoft.com/office/drawing/2014/main" id="{D42CD9C7-B5A2-094B-BAF5-F9382428D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57715" y="1379662"/>
              <a:ext cx="3153314" cy="3153314"/>
            </a:xfrm>
            <a:prstGeom prst="rect">
              <a:avLst/>
            </a:prstGeom>
          </p:spPr>
        </p:pic>
      </p:grpSp>
      <p:grpSp>
        <p:nvGrpSpPr>
          <p:cNvPr id="16" name="Group 15">
            <a:extLst>
              <a:ext uri="{FF2B5EF4-FFF2-40B4-BE49-F238E27FC236}">
                <a16:creationId xmlns:a16="http://schemas.microsoft.com/office/drawing/2014/main" id="{9888FE8E-AE6B-A14E-B1A3-74E7FFD910D8}"/>
              </a:ext>
            </a:extLst>
          </p:cNvPr>
          <p:cNvGrpSpPr/>
          <p:nvPr/>
        </p:nvGrpSpPr>
        <p:grpSpPr>
          <a:xfrm>
            <a:off x="2372432" y="7651593"/>
            <a:ext cx="2526654" cy="2526654"/>
            <a:chOff x="4969172" y="7651592"/>
            <a:chExt cx="2526654" cy="2526654"/>
          </a:xfrm>
        </p:grpSpPr>
        <p:sp>
          <p:nvSpPr>
            <p:cNvPr id="17" name="Oval 16">
              <a:extLst>
                <a:ext uri="{FF2B5EF4-FFF2-40B4-BE49-F238E27FC236}">
                  <a16:creationId xmlns:a16="http://schemas.microsoft.com/office/drawing/2014/main" id="{29B68DE1-46A7-AB4B-87E2-B88D0EBD966D}"/>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8" name="TextBox 17">
              <a:extLst>
                <a:ext uri="{FF2B5EF4-FFF2-40B4-BE49-F238E27FC236}">
                  <a16:creationId xmlns:a16="http://schemas.microsoft.com/office/drawing/2014/main" id="{F42BF6CD-001D-F44C-B202-10A82E4233D7}"/>
                </a:ext>
              </a:extLst>
            </p:cNvPr>
            <p:cNvSpPr txBox="1"/>
            <p:nvPr/>
          </p:nvSpPr>
          <p:spPr>
            <a:xfrm>
              <a:off x="5220845" y="8498825"/>
              <a:ext cx="2023311"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spTree>
    <p:extLst>
      <p:ext uri="{BB962C8B-B14F-4D97-AF65-F5344CB8AC3E}">
        <p14:creationId xmlns:p14="http://schemas.microsoft.com/office/powerpoint/2010/main" val="303863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creenshot of a computer&#10;&#10;Description automatically generated with low confidence">
            <a:extLst>
              <a:ext uri="{FF2B5EF4-FFF2-40B4-BE49-F238E27FC236}">
                <a16:creationId xmlns:a16="http://schemas.microsoft.com/office/drawing/2014/main" id="{C9710C5D-7638-3D45-B249-1FA20A1BF1E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867" b="1867"/>
          <a:stretch>
            <a:fillRect/>
          </a:stretch>
        </p:blipFill>
        <p:spPr/>
      </p:pic>
      <p:sp>
        <p:nvSpPr>
          <p:cNvPr id="4" name="Title 3">
            <a:extLst>
              <a:ext uri="{FF2B5EF4-FFF2-40B4-BE49-F238E27FC236}">
                <a16:creationId xmlns:a16="http://schemas.microsoft.com/office/drawing/2014/main" id="{87EB7C2E-728D-AB47-BFA5-B1F0ED1B5B04}"/>
              </a:ext>
            </a:extLst>
          </p:cNvPr>
          <p:cNvSpPr>
            <a:spLocks noGrp="1"/>
          </p:cNvSpPr>
          <p:nvPr>
            <p:ph type="title"/>
          </p:nvPr>
        </p:nvSpPr>
        <p:spPr>
          <a:xfrm>
            <a:off x="9719430" y="1959434"/>
            <a:ext cx="14272684" cy="2176836"/>
          </a:xfrm>
        </p:spPr>
        <p:txBody>
          <a:bodyPr/>
          <a:lstStyle/>
          <a:p>
            <a:pPr>
              <a:lnSpc>
                <a:spcPct val="90000"/>
              </a:lnSpc>
            </a:pPr>
            <a:r>
              <a:rPr lang="fr-FR" b="1" dirty="0">
                <a:latin typeface="Gill Sans MT" panose="020B0502020104020203" pitchFamily="34" charset="0"/>
              </a:rPr>
              <a:t>Étude de cas : Discussion en plénière</a:t>
            </a:r>
            <a:endParaRPr lang="en-US" b="1" dirty="0"/>
          </a:p>
        </p:txBody>
      </p:sp>
      <p:sp>
        <p:nvSpPr>
          <p:cNvPr id="8" name="Text Placeholder 7">
            <a:extLst>
              <a:ext uri="{FF2B5EF4-FFF2-40B4-BE49-F238E27FC236}">
                <a16:creationId xmlns:a16="http://schemas.microsoft.com/office/drawing/2014/main" id="{D96B745F-EAC8-4586-80C0-1CB768EB100F}"/>
              </a:ext>
            </a:extLst>
          </p:cNvPr>
          <p:cNvSpPr>
            <a:spLocks noGrp="1"/>
          </p:cNvSpPr>
          <p:nvPr>
            <p:ph type="body" idx="1"/>
          </p:nvPr>
        </p:nvSpPr>
        <p:spPr>
          <a:xfrm>
            <a:off x="9719430" y="5022680"/>
            <a:ext cx="13028028" cy="6919912"/>
          </a:xfrm>
        </p:spPr>
        <p:txBody>
          <a:bodyPr/>
          <a:lstStyle/>
          <a:p>
            <a:pPr marL="571500" indent="-571500" algn="l">
              <a:buClr>
                <a:srgbClr val="53585D"/>
              </a:buClr>
              <a:buFont typeface="Arial" panose="020B0604020202020204" pitchFamily="34" charset="0"/>
              <a:buChar char="•"/>
            </a:pPr>
            <a:r>
              <a:rPr lang="fr-FR" dirty="0">
                <a:latin typeface="Gill Sans MT" panose="020B0502020104020203" pitchFamily="34" charset="0"/>
              </a:rPr>
              <a:t>Partagez les réflexions issues du travail de groupe.</a:t>
            </a:r>
          </a:p>
          <a:p>
            <a:pPr marL="571500" indent="-571500" algn="l">
              <a:buClr>
                <a:srgbClr val="53585D"/>
              </a:buClr>
              <a:buFont typeface="Arial" panose="020B0604020202020204" pitchFamily="34" charset="0"/>
              <a:buChar char="•"/>
            </a:pPr>
            <a:r>
              <a:rPr lang="fr-FR" dirty="0">
                <a:latin typeface="Gill Sans MT" panose="020B0502020104020203" pitchFamily="34" charset="0"/>
              </a:rPr>
              <a:t>Faites une remarque sur les valeurs appliquées par Breakthrough India.</a:t>
            </a:r>
          </a:p>
          <a:p>
            <a:pPr marL="571500" indent="-571500" algn="l">
              <a:buClr>
                <a:srgbClr val="53585D"/>
              </a:buClr>
              <a:buFont typeface="Arial" panose="020B0604020202020204" pitchFamily="34" charset="0"/>
              <a:buChar char="•"/>
            </a:pPr>
            <a:r>
              <a:rPr lang="fr-FR" dirty="0">
                <a:latin typeface="Gill Sans MT" panose="020B0502020104020203" pitchFamily="34" charset="0"/>
              </a:rPr>
              <a:t>Réfléchissez et discutez des points à retenir de votre groupe.</a:t>
            </a:r>
            <a:endParaRPr lang="en-US" dirty="0">
              <a:latin typeface="Gill Sans MT" panose="020B0502020104020203" pitchFamily="34" charset="0"/>
            </a:endParaRPr>
          </a:p>
        </p:txBody>
      </p:sp>
      <p:sp>
        <p:nvSpPr>
          <p:cNvPr id="10" name="Text Placeholder 9">
            <a:extLst>
              <a:ext uri="{FF2B5EF4-FFF2-40B4-BE49-F238E27FC236}">
                <a16:creationId xmlns:a16="http://schemas.microsoft.com/office/drawing/2014/main" id="{FAD13542-98F1-4B40-BA2B-B84FA4F3E0C3}"/>
              </a:ext>
            </a:extLst>
          </p:cNvPr>
          <p:cNvSpPr>
            <a:spLocks noGrp="1"/>
          </p:cNvSpPr>
          <p:nvPr>
            <p:ph type="body" idx="3"/>
          </p:nvPr>
        </p:nvSpPr>
        <p:spPr>
          <a:xfrm>
            <a:off x="9719430" y="1171077"/>
            <a:ext cx="9198490" cy="577850"/>
          </a:xfrm>
        </p:spPr>
        <p:txBody>
          <a:bodyPr/>
          <a:lstStyle/>
          <a:p>
            <a:r>
              <a:rPr lang="en-US" dirty="0">
                <a:latin typeface="Gill Sans MT" panose="020B0502020104020203" pitchFamily="34" charset="0"/>
              </a:rPr>
              <a:t>DISCUSSION EN PLÉNIÈRE</a:t>
            </a:r>
          </a:p>
          <a:p>
            <a:endParaRPr lang="en-US" dirty="0">
              <a:latin typeface="Gill Sans MT" panose="020B0502020104020203" pitchFamily="34" charset="0"/>
            </a:endParaRPr>
          </a:p>
        </p:txBody>
      </p:sp>
      <p:grpSp>
        <p:nvGrpSpPr>
          <p:cNvPr id="13" name="Group 12">
            <a:extLst>
              <a:ext uri="{FF2B5EF4-FFF2-40B4-BE49-F238E27FC236}">
                <a16:creationId xmlns:a16="http://schemas.microsoft.com/office/drawing/2014/main" id="{6A4FA9C0-1CC9-F54F-AB27-4830A46CFB61}"/>
              </a:ext>
            </a:extLst>
          </p:cNvPr>
          <p:cNvGrpSpPr/>
          <p:nvPr/>
        </p:nvGrpSpPr>
        <p:grpSpPr>
          <a:xfrm>
            <a:off x="745278" y="1281805"/>
            <a:ext cx="3532094" cy="3532094"/>
            <a:chOff x="1368325" y="1083283"/>
            <a:chExt cx="3532094" cy="3532094"/>
          </a:xfrm>
        </p:grpSpPr>
        <p:sp>
          <p:nvSpPr>
            <p:cNvPr id="14" name="Oval 13">
              <a:extLst>
                <a:ext uri="{FF2B5EF4-FFF2-40B4-BE49-F238E27FC236}">
                  <a16:creationId xmlns:a16="http://schemas.microsoft.com/office/drawing/2014/main" id="{3B024917-CA9E-9343-AD6E-A78723841FE8}"/>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5" name="Picture 14">
              <a:extLst>
                <a:ext uri="{FF2B5EF4-FFF2-40B4-BE49-F238E27FC236}">
                  <a16:creationId xmlns:a16="http://schemas.microsoft.com/office/drawing/2014/main" id="{8FC53829-AC65-C440-B18E-CD9443BC5D5C}"/>
                </a:ext>
              </a:extLst>
            </p:cNvPr>
            <p:cNvPicPr>
              <a:picLocks noChangeAspect="1"/>
            </p:cNvPicPr>
            <p:nvPr/>
          </p:nvPicPr>
          <p:blipFill>
            <a:blip r:embed="rId4"/>
            <a:stretch>
              <a:fillRect/>
            </a:stretch>
          </p:blipFill>
          <p:spPr>
            <a:xfrm>
              <a:off x="1902078" y="1869704"/>
              <a:ext cx="2431692" cy="1900633"/>
            </a:xfrm>
            <a:prstGeom prst="rect">
              <a:avLst/>
            </a:prstGeom>
          </p:spPr>
        </p:pic>
      </p:grpSp>
      <p:grpSp>
        <p:nvGrpSpPr>
          <p:cNvPr id="17" name="Group 16">
            <a:extLst>
              <a:ext uri="{FF2B5EF4-FFF2-40B4-BE49-F238E27FC236}">
                <a16:creationId xmlns:a16="http://schemas.microsoft.com/office/drawing/2014/main" id="{BAD06AA6-BE8F-004E-B84B-0AE0DE9B3B2D}"/>
              </a:ext>
            </a:extLst>
          </p:cNvPr>
          <p:cNvGrpSpPr/>
          <p:nvPr/>
        </p:nvGrpSpPr>
        <p:grpSpPr>
          <a:xfrm>
            <a:off x="2372432" y="7651593"/>
            <a:ext cx="2526654" cy="2526654"/>
            <a:chOff x="4969172" y="7651592"/>
            <a:chExt cx="2526654" cy="2526654"/>
          </a:xfrm>
        </p:grpSpPr>
        <p:sp>
          <p:nvSpPr>
            <p:cNvPr id="18" name="Oval 17">
              <a:extLst>
                <a:ext uri="{FF2B5EF4-FFF2-40B4-BE49-F238E27FC236}">
                  <a16:creationId xmlns:a16="http://schemas.microsoft.com/office/drawing/2014/main" id="{EABB9E24-C16B-284E-8EC5-18ADC3430DD4}"/>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9" name="TextBox 18">
              <a:extLst>
                <a:ext uri="{FF2B5EF4-FFF2-40B4-BE49-F238E27FC236}">
                  <a16:creationId xmlns:a16="http://schemas.microsoft.com/office/drawing/2014/main" id="{04A73541-AB92-FB48-B2F1-E471FBA0DEBE}"/>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spTree>
    <p:extLst>
      <p:ext uri="{BB962C8B-B14F-4D97-AF65-F5344CB8AC3E}">
        <p14:creationId xmlns:p14="http://schemas.microsoft.com/office/powerpoint/2010/main" val="162780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2A92-5CAD-467E-B6B0-9EACFA2B55CA}"/>
              </a:ext>
            </a:extLst>
          </p:cNvPr>
          <p:cNvSpPr>
            <a:spLocks noGrp="1"/>
          </p:cNvSpPr>
          <p:nvPr>
            <p:ph type="title" idx="4294967295"/>
          </p:nvPr>
        </p:nvSpPr>
        <p:spPr>
          <a:xfrm>
            <a:off x="1575935" y="483052"/>
            <a:ext cx="19345275" cy="2176463"/>
          </a:xfrm>
          <a:prstGeom prst="rect">
            <a:avLst/>
          </a:prstGeom>
        </p:spPr>
        <p:txBody>
          <a:bodyPr/>
          <a:lstStyle/>
          <a:p>
            <a:r>
              <a:rPr lang="fr-FR" dirty="0">
                <a:solidFill>
                  <a:srgbClr val="B52AB3"/>
                </a:solidFill>
              </a:rPr>
              <a:t>Pourquoi recourir à la réflexion éthique lors de la conception des interventions de changement de normes </a:t>
            </a:r>
            <a:r>
              <a:rPr lang="en-US" dirty="0">
                <a:solidFill>
                  <a:srgbClr val="B52AB3"/>
                </a:solidFill>
              </a:rPr>
              <a:t>? </a:t>
            </a:r>
          </a:p>
        </p:txBody>
      </p:sp>
      <p:sp>
        <p:nvSpPr>
          <p:cNvPr id="11" name="Text Placeholder 10"/>
          <p:cNvSpPr>
            <a:spLocks noGrp="1"/>
          </p:cNvSpPr>
          <p:nvPr>
            <p:ph type="body" sz="quarter" idx="4294967295"/>
          </p:nvPr>
        </p:nvSpPr>
        <p:spPr>
          <a:xfrm>
            <a:off x="1139493" y="5952432"/>
            <a:ext cx="20915312" cy="5511800"/>
          </a:xfrm>
          <a:prstGeom prst="rect">
            <a:avLst/>
          </a:prstGeom>
        </p:spPr>
        <p:txBody>
          <a:bodyPr/>
          <a:lstStyle/>
          <a:p>
            <a:pPr algn="l"/>
            <a:r>
              <a:rPr lang="fr-FR" sz="6000" b="1" dirty="0">
                <a:solidFill>
                  <a:srgbClr val="2E2C22"/>
                </a:solidFill>
              </a:rPr>
              <a:t>Les interventions de changement de normes sont </a:t>
            </a:r>
            <a:r>
              <a:rPr lang="fr-FR" sz="6000" dirty="0">
                <a:solidFill>
                  <a:srgbClr val="2E2C22"/>
                </a:solidFill>
              </a:rPr>
              <a:t>complexes et s'intéressent aux </a:t>
            </a:r>
            <a:r>
              <a:rPr lang="fr-FR" sz="6000" b="1" dirty="0">
                <a:solidFill>
                  <a:srgbClr val="2E2C22"/>
                </a:solidFill>
              </a:rPr>
              <a:t>différences de pouvoir </a:t>
            </a:r>
            <a:r>
              <a:rPr lang="fr-FR" sz="6000" dirty="0">
                <a:solidFill>
                  <a:srgbClr val="2E2C22"/>
                </a:solidFill>
              </a:rPr>
              <a:t>entre les organisations, les communautés et les groupes. </a:t>
            </a:r>
            <a:endParaRPr lang="en-US" sz="6000" b="1" dirty="0">
              <a:solidFill>
                <a:srgbClr val="2E2C22"/>
              </a:solidFill>
            </a:endParaRPr>
          </a:p>
        </p:txBody>
      </p:sp>
    </p:spTree>
    <p:custDataLst>
      <p:tags r:id="rId1"/>
    </p:custDataLst>
    <p:extLst>
      <p:ext uri="{BB962C8B-B14F-4D97-AF65-F5344CB8AC3E}">
        <p14:creationId xmlns:p14="http://schemas.microsoft.com/office/powerpoint/2010/main" val="149718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040"/>
        <p:cNvGrpSpPr/>
        <p:nvPr/>
      </p:nvGrpSpPr>
      <p:grpSpPr>
        <a:xfrm>
          <a:off x="0" y="0"/>
          <a:ext cx="0" cy="0"/>
          <a:chOff x="0" y="0"/>
          <a:chExt cx="0" cy="0"/>
        </a:xfrm>
      </p:grpSpPr>
      <p:sp>
        <p:nvSpPr>
          <p:cNvPr id="5041" name="Google Shape;5041;p74"/>
          <p:cNvSpPr txBox="1">
            <a:spLocks noGrp="1"/>
          </p:cNvSpPr>
          <p:nvPr>
            <p:ph type="body" idx="4294967295"/>
          </p:nvPr>
        </p:nvSpPr>
        <p:spPr>
          <a:xfrm>
            <a:off x="1899017" y="4322226"/>
            <a:ext cx="21987925" cy="8364537"/>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515257"/>
              </a:buClr>
              <a:buSzPts val="5000"/>
              <a:buNone/>
            </a:pPr>
            <a:r>
              <a:rPr lang="fr-FR" sz="4800" dirty="0">
                <a:solidFill>
                  <a:srgbClr val="2E2C22"/>
                </a:solidFill>
                <a:latin typeface="Gill Sans MT" panose="020B0502020104020203" pitchFamily="34" charset="0"/>
              </a:rPr>
              <a:t>le cours de l'histoire dans une société en développement est trop souvent considéré comme « le problème », l'incarnation de l'inertie des méthodes traditionnelles, comme quelque chose qui doit être changé ou transformé... Des politiques plus intelligentes et réalistes partiraient du principe que le caractère réceptif de la société et son élan historique sont beaucoup plus puissants et importants que les politiques appliquées, et que ces dernières n'ont réellement une chance de réussir que si elles peuvent travailler avec le flux et l'élan de l'histoire de la société pour encourager les types d'adaptations sélectives souhaités</a:t>
            </a:r>
            <a:endParaRPr sz="3200" dirty="0">
              <a:solidFill>
                <a:srgbClr val="2E2C22"/>
              </a:solidFill>
              <a:latin typeface="Gill Sans MT" panose="020B0502020104020203" pitchFamily="34" charset="0"/>
            </a:endParaRPr>
          </a:p>
        </p:txBody>
      </p:sp>
      <p:sp>
        <p:nvSpPr>
          <p:cNvPr id="5042" name="Google Shape;5042;p74"/>
          <p:cNvSpPr txBox="1"/>
          <p:nvPr/>
        </p:nvSpPr>
        <p:spPr>
          <a:xfrm>
            <a:off x="10100930" y="11734453"/>
            <a:ext cx="12871613" cy="784830"/>
          </a:xfrm>
          <a:prstGeom prst="rect">
            <a:avLst/>
          </a:prstGeom>
          <a:noFill/>
          <a:ln>
            <a:noFill/>
          </a:ln>
        </p:spPr>
        <p:txBody>
          <a:bodyPr spcFirstLastPara="1" wrap="square" lIns="38100" tIns="38100" rIns="38100" bIns="38100" anchor="ctr" anchorCtr="0">
            <a:spAutoFit/>
          </a:bodyPr>
          <a:lstStyle/>
          <a:p>
            <a:pPr lvl="0" defTabSz="914400" hangingPunct="1">
              <a:buClr>
                <a:srgbClr val="151515"/>
              </a:buClr>
              <a:buSzPts val="3000"/>
              <a:defRPr/>
            </a:pPr>
            <a:r>
              <a:rPr kumimoji="0" lang="en-US"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Michael Woolcock, Simon Szreter</a:t>
            </a:r>
            <a:r>
              <a:rPr lang="en-US" dirty="0">
                <a:solidFill>
                  <a:srgbClr val="2E2C22"/>
                </a:solidFill>
                <a:latin typeface="Gill Sans MT" panose="020B0502020104020203" pitchFamily="34" charset="0"/>
                <a:ea typeface="Gill Sans"/>
                <a:cs typeface="Gill Sans"/>
                <a:sym typeface="Gill Sans"/>
              </a:rPr>
              <a:t>, and Vijayendra </a:t>
            </a:r>
            <a:r>
              <a:rPr kumimoji="0" lang="en-US"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Rao, </a:t>
            </a:r>
            <a:r>
              <a:rPr kumimoji="0" lang="en-US" b="0" i="1"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How and Why Does History Matter for Development Policy?</a:t>
            </a:r>
            <a:r>
              <a:rPr kumimoji="0" lang="en-US"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 BWPI Working Paper 68 (Manchester: Brooks World Poverty Institute, 2009).</a:t>
            </a:r>
            <a:endParaRPr kumimoji="0" b="0" i="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endParaRPr>
          </a:p>
        </p:txBody>
      </p:sp>
      <p:sp>
        <p:nvSpPr>
          <p:cNvPr id="5" name="TextBox 4">
            <a:extLst>
              <a:ext uri="{FF2B5EF4-FFF2-40B4-BE49-F238E27FC236}">
                <a16:creationId xmlns:a16="http://schemas.microsoft.com/office/drawing/2014/main" id="{2EB71BE4-62F1-8E40-A9AD-310D31832685}"/>
              </a:ext>
            </a:extLst>
          </p:cNvPr>
          <p:cNvSpPr txBox="1"/>
          <p:nvPr/>
        </p:nvSpPr>
        <p:spPr>
          <a:xfrm>
            <a:off x="1408401" y="1471910"/>
            <a:ext cx="490616"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400" b="0" i="0" u="none" strike="noStrike" kern="0" cap="none" spc="0" normalizeH="0" baseline="0" noProof="0" dirty="0">
                <a:ln>
                  <a:noFill/>
                </a:ln>
                <a:solidFill>
                  <a:srgbClr val="B52AB3"/>
                </a:solidFill>
                <a:effectLst/>
                <a:uLnTx/>
                <a:uFillTx/>
                <a:latin typeface="Gill Sans MT" panose="020B0502020104020203" pitchFamily="34" charset="0"/>
                <a:cs typeface="Arial"/>
                <a:sym typeface="Arial"/>
              </a:rPr>
              <a:t>“</a:t>
            </a:r>
          </a:p>
        </p:txBody>
      </p:sp>
    </p:spTree>
    <p:extLst>
      <p:ext uri="{BB962C8B-B14F-4D97-AF65-F5344CB8AC3E}">
        <p14:creationId xmlns:p14="http://schemas.microsoft.com/office/powerpoint/2010/main" val="116765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8113" y="936777"/>
            <a:ext cx="19257366" cy="2848413"/>
          </a:xfrm>
          <a:prstGeom prst="rect">
            <a:avLst/>
          </a:prstGeom>
        </p:spPr>
        <p:txBody>
          <a:bodyPr/>
          <a:lstStyle/>
          <a:p>
            <a:r>
              <a:rPr lang="fr-FR" dirty="0">
                <a:solidFill>
                  <a:srgbClr val="B52AB3"/>
                </a:solidFill>
              </a:rPr>
              <a:t>Les normes existent dans un contexte historique et social</a:t>
            </a:r>
            <a:endParaRPr lang="en-US" dirty="0">
              <a:solidFill>
                <a:srgbClr val="B52AB3"/>
              </a:solidFill>
            </a:endParaRPr>
          </a:p>
        </p:txBody>
      </p:sp>
      <p:sp>
        <p:nvSpPr>
          <p:cNvPr id="5" name="Content Placeholder 4"/>
          <p:cNvSpPr>
            <a:spLocks noGrp="1"/>
          </p:cNvSpPr>
          <p:nvPr>
            <p:ph type="body" sz="quarter" idx="4294967295"/>
          </p:nvPr>
        </p:nvSpPr>
        <p:spPr>
          <a:xfrm>
            <a:off x="1734344" y="5390572"/>
            <a:ext cx="20915312" cy="4582767"/>
          </a:xfrm>
          <a:prstGeom prst="rect">
            <a:avLst/>
          </a:prstGeom>
        </p:spPr>
        <p:txBody>
          <a:bodyPr/>
          <a:lstStyle/>
          <a:p>
            <a:pPr marL="571500" indent="-571500">
              <a:spcAft>
                <a:spcPts val="1200"/>
              </a:spcAft>
              <a:buFont typeface="Arial" panose="020B0604020202020204" pitchFamily="34" charset="0"/>
              <a:buChar char="•"/>
            </a:pPr>
            <a:r>
              <a:rPr lang="en-US" sz="4400" dirty="0">
                <a:solidFill>
                  <a:srgbClr val="2E2C22"/>
                </a:solidFill>
              </a:rPr>
              <a:t> </a:t>
            </a:r>
            <a:r>
              <a:rPr lang="fr-FR" sz="4400" dirty="0">
                <a:solidFill>
                  <a:srgbClr val="2E2C22"/>
                </a:solidFill>
              </a:rPr>
              <a:t>Les normes sociales et celles liées au genre sont ancrées dans des systèmes de croyances.  </a:t>
            </a:r>
          </a:p>
          <a:p>
            <a:pPr marL="571500" indent="-571500">
              <a:spcAft>
                <a:spcPts val="1200"/>
              </a:spcAft>
              <a:buFont typeface="Arial" panose="020B0604020202020204" pitchFamily="34" charset="0"/>
              <a:buChar char="•"/>
            </a:pPr>
            <a:r>
              <a:rPr lang="fr-FR" sz="4400" dirty="0">
                <a:solidFill>
                  <a:srgbClr val="2E2C22"/>
                </a:solidFill>
              </a:rPr>
              <a:t> Les normes peuvent survivre à leur fonction.</a:t>
            </a:r>
          </a:p>
          <a:p>
            <a:pPr marL="571500" indent="-571500">
              <a:spcAft>
                <a:spcPts val="1200"/>
              </a:spcAft>
              <a:buFont typeface="Arial" panose="020B0604020202020204" pitchFamily="34" charset="0"/>
              <a:buChar char="•"/>
            </a:pPr>
            <a:r>
              <a:rPr lang="fr-FR" sz="4400" dirty="0">
                <a:solidFill>
                  <a:srgbClr val="2E2C22"/>
                </a:solidFill>
              </a:rPr>
              <a:t> Les adeptes précoces modifient les comportements dans un environnement social et structurel. </a:t>
            </a:r>
          </a:p>
          <a:p>
            <a:pPr marL="571500" indent="-571500">
              <a:spcAft>
                <a:spcPts val="1200"/>
              </a:spcAft>
              <a:buFont typeface="Arial" panose="020B0604020202020204" pitchFamily="34" charset="0"/>
              <a:buChar char="•"/>
            </a:pPr>
            <a:r>
              <a:rPr lang="fr-FR" sz="4400" dirty="0">
                <a:solidFill>
                  <a:srgbClr val="2E2C22"/>
                </a:solidFill>
              </a:rPr>
              <a:t> Le changement de normes peut être passionnant, vulnérable et risqué.</a:t>
            </a:r>
            <a:endParaRPr lang="en-US" sz="4400" dirty="0">
              <a:solidFill>
                <a:srgbClr val="2E2C22"/>
              </a:solidFill>
            </a:endParaRPr>
          </a:p>
        </p:txBody>
      </p:sp>
      <p:sp>
        <p:nvSpPr>
          <p:cNvPr id="7" name="Rectangle 6"/>
          <p:cNvSpPr/>
          <p:nvPr/>
        </p:nvSpPr>
        <p:spPr>
          <a:xfrm>
            <a:off x="12192000" y="10756770"/>
            <a:ext cx="9258517" cy="800219"/>
          </a:xfrm>
          <a:prstGeom prst="rect">
            <a:avLst/>
          </a:prstGeom>
        </p:spPr>
        <p:txBody>
          <a:bodyPr wrap="square">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solidFill>
                  <a:srgbClr val="2E2C22"/>
                </a:solidFill>
                <a:effectLst/>
                <a:uLnTx/>
                <a:uFillTx/>
                <a:latin typeface="Gill Sans MT" panose="020B0502020104020203"/>
                <a:sym typeface="PT Sans"/>
              </a:rPr>
              <a:t>Caroline Harper, </a:t>
            </a:r>
            <a:r>
              <a:rPr kumimoji="0" lang="en-US" sz="2300" b="0" i="1" u="none" strike="noStrike" kern="0" cap="none" spc="0" normalizeH="0" baseline="0" noProof="0" dirty="0">
                <a:ln>
                  <a:noFill/>
                </a:ln>
                <a:solidFill>
                  <a:srgbClr val="2E2C22"/>
                </a:solidFill>
                <a:effectLst/>
                <a:uLnTx/>
                <a:uFillTx/>
                <a:latin typeface="Gill Sans MT" panose="020B0502020104020203"/>
                <a:sym typeface="PT Sans"/>
              </a:rPr>
              <a:t>Why Look Back? It's Not Where We Are Going: The Value of History in Understanding Gender and Development </a:t>
            </a:r>
            <a:r>
              <a:rPr kumimoji="0" lang="en-US" sz="2300" b="0" i="0" u="none" strike="noStrike" kern="0" cap="none" spc="0" normalizeH="0" baseline="0" noProof="0" dirty="0">
                <a:ln>
                  <a:noFill/>
                </a:ln>
                <a:solidFill>
                  <a:srgbClr val="2E2C22"/>
                </a:solidFill>
                <a:effectLst/>
                <a:uLnTx/>
                <a:uFillTx/>
                <a:latin typeface="Gill Sans MT" panose="020B0502020104020203"/>
                <a:sym typeface="PT Sans"/>
              </a:rPr>
              <a:t>(London: ALIGN</a:t>
            </a:r>
            <a:r>
              <a:rPr lang="en-US" dirty="0">
                <a:solidFill>
                  <a:srgbClr val="2E2C22"/>
                </a:solidFill>
                <a:latin typeface="Gill Sans MT" panose="020B0502020104020203"/>
              </a:rPr>
              <a:t>, 2020).</a:t>
            </a:r>
            <a:endParaRPr kumimoji="0" lang="en-US" sz="2300" b="0" i="0" u="none" strike="noStrike" kern="0" cap="none" spc="0" normalizeH="0" baseline="0" noProof="0" dirty="0">
              <a:ln>
                <a:noFill/>
              </a:ln>
              <a:solidFill>
                <a:srgbClr val="2E2C22"/>
              </a:solidFill>
              <a:effectLst/>
              <a:uLnTx/>
              <a:uFillTx/>
              <a:latin typeface="Gill Sans MT" panose="020B0502020104020203"/>
              <a:sym typeface="PT Sans"/>
            </a:endParaRPr>
          </a:p>
        </p:txBody>
      </p:sp>
    </p:spTree>
    <p:custDataLst>
      <p:tags r:id="rId1"/>
    </p:custDataLst>
    <p:extLst>
      <p:ext uri="{BB962C8B-B14F-4D97-AF65-F5344CB8AC3E}">
        <p14:creationId xmlns:p14="http://schemas.microsoft.com/office/powerpoint/2010/main" val="350909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053"/>
        <p:cNvGrpSpPr/>
        <p:nvPr/>
      </p:nvGrpSpPr>
      <p:grpSpPr>
        <a:xfrm>
          <a:off x="0" y="0"/>
          <a:ext cx="0" cy="0"/>
          <a:chOff x="0" y="0"/>
          <a:chExt cx="0" cy="0"/>
        </a:xfrm>
      </p:grpSpPr>
      <p:sp>
        <p:nvSpPr>
          <p:cNvPr id="5054" name="Google Shape;5054;p76"/>
          <p:cNvSpPr txBox="1">
            <a:spLocks noGrp="1"/>
          </p:cNvSpPr>
          <p:nvPr>
            <p:ph type="title" idx="4294967295"/>
          </p:nvPr>
        </p:nvSpPr>
        <p:spPr>
          <a:xfrm>
            <a:off x="1852881" y="4164955"/>
            <a:ext cx="20669494" cy="4587875"/>
          </a:xfrm>
          <a:prstGeom prst="rect">
            <a:avLst/>
          </a:prstGeom>
          <a:noFill/>
          <a:ln>
            <a:noFill/>
          </a:ln>
        </p:spPr>
        <p:txBody>
          <a:bodyPr spcFirstLastPara="1" wrap="square" lIns="91425" tIns="45700" rIns="91425" bIns="45700" anchor="t" anchorCtr="0">
            <a:noAutofit/>
          </a:bodyPr>
          <a:lstStyle/>
          <a:p>
            <a:pPr lvl="0">
              <a:lnSpc>
                <a:spcPct val="100000"/>
              </a:lnSpc>
              <a:buClr>
                <a:srgbClr val="525357"/>
              </a:buClr>
              <a:buSzPts val="7200"/>
            </a:pPr>
            <a:r>
              <a:rPr lang="fr-FR" sz="7200" b="0" dirty="0">
                <a:solidFill>
                  <a:srgbClr val="2E2C22"/>
                </a:solidFill>
                <a:latin typeface="Gill Sans MT" panose="020B0502020104020203" pitchFamily="34" charset="0"/>
                <a:ea typeface="Gill Sans"/>
                <a:cs typeface="Gill Sans"/>
                <a:sym typeface="Gill Sans"/>
              </a:rPr>
              <a:t> ...certains des moteurs les plus importants du changement [de normes] ont été la persévérance et le courage des individus, le soutien de la famille immédiate et de la communauté... ainsi que les modèles et le leadership de ceux qui ont le pouvoir.</a:t>
            </a:r>
            <a:r>
              <a:rPr lang="en-US" sz="7200" b="0" dirty="0">
                <a:solidFill>
                  <a:srgbClr val="2E2C22"/>
                </a:solidFill>
                <a:latin typeface="Gill Sans MT" panose="020B0502020104020203" pitchFamily="34" charset="0"/>
                <a:ea typeface="Gill Sans"/>
                <a:cs typeface="Gill Sans"/>
                <a:sym typeface="Gill Sans"/>
              </a:rPr>
              <a:t>. </a:t>
            </a:r>
            <a:br>
              <a:rPr lang="en-US" sz="7200" b="0" i="0" u="none" strike="noStrike" cap="none" dirty="0">
                <a:solidFill>
                  <a:srgbClr val="2E2C22"/>
                </a:solidFill>
                <a:latin typeface="Gill Sans MT" panose="020B0502020104020203" pitchFamily="34" charset="0"/>
                <a:ea typeface="Gill Sans"/>
                <a:cs typeface="Gill Sans"/>
                <a:sym typeface="Gill Sans"/>
              </a:rPr>
            </a:br>
            <a:endParaRPr dirty="0">
              <a:solidFill>
                <a:srgbClr val="2E2C22"/>
              </a:solidFill>
              <a:latin typeface="Gill Sans MT" panose="020B0502020104020203" pitchFamily="34" charset="0"/>
            </a:endParaRPr>
          </a:p>
        </p:txBody>
      </p:sp>
      <p:sp>
        <p:nvSpPr>
          <p:cNvPr id="2" name="TextBox 1">
            <a:extLst>
              <a:ext uri="{FF2B5EF4-FFF2-40B4-BE49-F238E27FC236}">
                <a16:creationId xmlns:a16="http://schemas.microsoft.com/office/drawing/2014/main" id="{28081547-5D20-9044-86AA-8F8E3A5D6215}"/>
              </a:ext>
            </a:extLst>
          </p:cNvPr>
          <p:cNvSpPr txBox="1"/>
          <p:nvPr/>
        </p:nvSpPr>
        <p:spPr>
          <a:xfrm>
            <a:off x="11606788" y="10682322"/>
            <a:ext cx="10341429"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ALiGN, “</a:t>
            </a:r>
            <a:r>
              <a:rPr kumimoji="0" lang="en-US" b="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History and Change,”</a:t>
            </a:r>
            <a:r>
              <a:rPr kumimoji="0" lang="en-US" b="0" i="1"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 </a:t>
            </a:r>
            <a:r>
              <a:rPr kumimoji="0" lang="en-US" b="0" i="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https://www.alignplatform.org/historyandchange#continue.</a:t>
            </a:r>
            <a:endParaRPr kumimoji="0" lang="en-US" b="0" i="0" u="sng" strike="noStrike" kern="0" cap="none" spc="0" normalizeH="0" baseline="0" noProof="0" dirty="0">
              <a:ln>
                <a:noFill/>
              </a:ln>
              <a:solidFill>
                <a:srgbClr val="2E2C22"/>
              </a:solidFill>
              <a:effectLst/>
              <a:uLnTx/>
              <a:uFillTx/>
              <a:latin typeface="Gill Sans MT" panose="020B0502020104020203" pitchFamily="34" charset="0"/>
              <a:cs typeface="Arial"/>
              <a:sym typeface="Arial"/>
            </a:endParaRPr>
          </a:p>
        </p:txBody>
      </p:sp>
      <p:sp>
        <p:nvSpPr>
          <p:cNvPr id="4" name="TextBox 3"/>
          <p:cNvSpPr txBox="1"/>
          <p:nvPr/>
        </p:nvSpPr>
        <p:spPr>
          <a:xfrm>
            <a:off x="1408401" y="1471910"/>
            <a:ext cx="1828800"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400" b="0" i="0" u="none" strike="noStrike" kern="0" cap="none" spc="0" normalizeH="0" baseline="0" noProof="0" dirty="0">
                <a:ln>
                  <a:noFill/>
                </a:ln>
                <a:solidFill>
                  <a:srgbClr val="B52AB3"/>
                </a:solidFill>
                <a:effectLst/>
                <a:uLnTx/>
                <a:uFillTx/>
                <a:latin typeface="Gill Sans MT" panose="020B0502020104020203" pitchFamily="34" charset="0"/>
                <a:cs typeface="Arial"/>
                <a:sym typeface="Arial"/>
              </a:rPr>
              <a:t>“</a:t>
            </a:r>
          </a:p>
        </p:txBody>
      </p:sp>
    </p:spTree>
    <p:extLst>
      <p:ext uri="{BB962C8B-B14F-4D97-AF65-F5344CB8AC3E}">
        <p14:creationId xmlns:p14="http://schemas.microsoft.com/office/powerpoint/2010/main" val="101337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43CEA7-4F0E-884C-96D3-8E5545C6645B}"/>
              </a:ext>
            </a:extLst>
          </p:cNvPr>
          <p:cNvSpPr txBox="1">
            <a:spLocks/>
          </p:cNvSpPr>
          <p:nvPr/>
        </p:nvSpPr>
        <p:spPr>
          <a:xfrm>
            <a:off x="1214299" y="3158977"/>
            <a:ext cx="9052898" cy="94695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solidFill>
                  <a:srgbClr val="2E2C22"/>
                </a:solidFill>
              </a:rPr>
              <a:t>Vue d’ensemble</a:t>
            </a:r>
            <a:br>
              <a:rPr lang="en-US" dirty="0">
                <a:solidFill>
                  <a:srgbClr val="2E2C22"/>
                </a:solidFill>
              </a:rPr>
            </a:br>
            <a:r>
              <a:rPr lang="fr-FR" sz="8000" b="0" dirty="0">
                <a:solidFill>
                  <a:srgbClr val="2E2C22"/>
                </a:solidFill>
              </a:rPr>
              <a:t>Conception d'interventions visant à modifier les normes</a:t>
            </a:r>
            <a:br>
              <a:rPr lang="en-US" sz="8000" b="0" dirty="0">
                <a:solidFill>
                  <a:srgbClr val="2E2C22"/>
                </a:solidFill>
              </a:rPr>
            </a:br>
            <a:br>
              <a:rPr lang="en-US" dirty="0">
                <a:solidFill>
                  <a:srgbClr val="2E2C22"/>
                </a:solidFill>
              </a:rPr>
            </a:br>
            <a:endParaRPr lang="en-US" dirty="0">
              <a:solidFill>
                <a:srgbClr val="2E2C22"/>
              </a:solidFill>
            </a:endParaRPr>
          </a:p>
        </p:txBody>
      </p:sp>
      <p:grpSp>
        <p:nvGrpSpPr>
          <p:cNvPr id="5" name="Group 4">
            <a:extLst>
              <a:ext uri="{FF2B5EF4-FFF2-40B4-BE49-F238E27FC236}">
                <a16:creationId xmlns:a16="http://schemas.microsoft.com/office/drawing/2014/main" id="{F537D82E-AAD5-9646-B8CB-DB1FC188B126}"/>
              </a:ext>
            </a:extLst>
          </p:cNvPr>
          <p:cNvGrpSpPr/>
          <p:nvPr/>
        </p:nvGrpSpPr>
        <p:grpSpPr>
          <a:xfrm>
            <a:off x="11014742" y="960658"/>
            <a:ext cx="10608128" cy="2120963"/>
            <a:chOff x="11014742" y="951720"/>
            <a:chExt cx="10608128" cy="2120963"/>
          </a:xfrm>
        </p:grpSpPr>
        <p:sp>
          <p:nvSpPr>
            <p:cNvPr id="6" name="Rectangle 5">
              <a:extLst>
                <a:ext uri="{FF2B5EF4-FFF2-40B4-BE49-F238E27FC236}">
                  <a16:creationId xmlns:a16="http://schemas.microsoft.com/office/drawing/2014/main" id="{F9E05719-1ABC-D34B-9391-08F3BD7A9EF4}"/>
                </a:ext>
              </a:extLst>
            </p:cNvPr>
            <p:cNvSpPr/>
            <p:nvPr/>
          </p:nvSpPr>
          <p:spPr>
            <a:xfrm>
              <a:off x="13917828" y="1803279"/>
              <a:ext cx="7705042" cy="836893"/>
            </a:xfrm>
            <a:prstGeom prst="rect">
              <a:avLst/>
            </a:prstGeom>
          </p:spPr>
          <p:txBody>
            <a:bodyPr wrap="square">
              <a:noAutofit/>
            </a:bodyPr>
            <a:lstStyle/>
            <a:p>
              <a:pPr algn="l"/>
              <a:r>
                <a:rPr lang="fr-FR" sz="4000" dirty="0">
                  <a:solidFill>
                    <a:srgbClr val="881D88"/>
                  </a:solidFill>
                  <a:latin typeface="Gill Sans MT" panose="020B0502020104020203" pitchFamily="34" charset="77"/>
                  <a:cs typeface="Gill Sans" panose="020B0502020104020203" pitchFamily="34" charset="-79"/>
                </a:rPr>
                <a:t>Faire évoluer les normes grâce à des programmes communautaires.</a:t>
              </a:r>
              <a:endParaRPr lang="en-US" sz="4000" dirty="0">
                <a:solidFill>
                  <a:srgbClr val="881D88"/>
                </a:solidFill>
                <a:latin typeface="Gill Sans MT" panose="020B0502020104020203" pitchFamily="34" charset="77"/>
                <a:cs typeface="Gill Sans" panose="020B0502020104020203" pitchFamily="34" charset="-79"/>
              </a:endParaRPr>
            </a:p>
          </p:txBody>
        </p:sp>
        <p:grpSp>
          <p:nvGrpSpPr>
            <p:cNvPr id="7" name="Group 6">
              <a:extLst>
                <a:ext uri="{FF2B5EF4-FFF2-40B4-BE49-F238E27FC236}">
                  <a16:creationId xmlns:a16="http://schemas.microsoft.com/office/drawing/2014/main" id="{0ECF5F0F-4217-A247-9A55-648735E3D001}"/>
                </a:ext>
              </a:extLst>
            </p:cNvPr>
            <p:cNvGrpSpPr/>
            <p:nvPr/>
          </p:nvGrpSpPr>
          <p:grpSpPr>
            <a:xfrm>
              <a:off x="11014742" y="982161"/>
              <a:ext cx="2365822" cy="2090522"/>
              <a:chOff x="451994" y="2386596"/>
              <a:chExt cx="1385139" cy="1223957"/>
            </a:xfrm>
          </p:grpSpPr>
          <p:sp>
            <p:nvSpPr>
              <p:cNvPr id="10" name="Oval 9">
                <a:extLst>
                  <a:ext uri="{FF2B5EF4-FFF2-40B4-BE49-F238E27FC236}">
                    <a16:creationId xmlns:a16="http://schemas.microsoft.com/office/drawing/2014/main" id="{EEAC9C7E-84B5-8E4C-8167-F73BCC297101}"/>
                  </a:ext>
                </a:extLst>
              </p:cNvPr>
              <p:cNvSpPr/>
              <p:nvPr/>
            </p:nvSpPr>
            <p:spPr>
              <a:xfrm>
                <a:off x="451994" y="2386596"/>
                <a:ext cx="1198604" cy="1198604"/>
              </a:xfrm>
              <a:prstGeom prst="ellipse">
                <a:avLst/>
              </a:prstGeom>
              <a:solidFill>
                <a:srgbClr val="881D88"/>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11" name="Rectangle 10">
                <a:extLst>
                  <a:ext uri="{FF2B5EF4-FFF2-40B4-BE49-F238E27FC236}">
                    <a16:creationId xmlns:a16="http://schemas.microsoft.com/office/drawing/2014/main" id="{69E51992-B389-D747-8414-4E9BAED9256A}"/>
                  </a:ext>
                </a:extLst>
              </p:cNvPr>
              <p:cNvSpPr/>
              <p:nvPr/>
            </p:nvSpPr>
            <p:spPr>
              <a:xfrm>
                <a:off x="1122897" y="2484323"/>
                <a:ext cx="714236" cy="1126230"/>
              </a:xfrm>
              <a:prstGeom prst="rect">
                <a:avLst/>
              </a:prstGeom>
            </p:spPr>
            <p:txBody>
              <a:bodyPr wrap="square" lIns="0" tIns="0" rIns="0" bIns="0" anchor="ctr">
                <a:noAutofit/>
              </a:bodyPr>
              <a:lstStyle/>
              <a:p>
                <a:pPr defTabSz="412090" hangingPunct="0">
                  <a:buClrTx/>
                </a:pPr>
                <a:r>
                  <a:rPr lang="en-US" sz="12500" b="1" dirty="0">
                    <a:solidFill>
                      <a:srgbClr val="F4F5F9"/>
                    </a:solidFill>
                    <a:latin typeface="Georgia" panose="02040502050405020303" pitchFamily="18" charset="0"/>
                    <a:ea typeface="Helvetica Neue"/>
                    <a:cs typeface="Helvetica Neue"/>
                    <a:sym typeface="Helvetica Neue"/>
                  </a:rPr>
                  <a:t>1</a:t>
                </a:r>
              </a:p>
            </p:txBody>
          </p:sp>
          <p:sp>
            <p:nvSpPr>
              <p:cNvPr id="12" name="Rectangle 11">
                <a:extLst>
                  <a:ext uri="{FF2B5EF4-FFF2-40B4-BE49-F238E27FC236}">
                    <a16:creationId xmlns:a16="http://schemas.microsoft.com/office/drawing/2014/main" id="{C80E265B-E793-F24F-955D-B69A64769F19}"/>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rgbClr val="F4F5F9"/>
                    </a:solidFill>
                    <a:latin typeface="Georgia" panose="02040502050405020303" pitchFamily="18" charset="0"/>
                    <a:ea typeface="Helvetica Neue"/>
                    <a:cs typeface="Helvetica Neue"/>
                    <a:sym typeface="Helvetica Neue"/>
                  </a:rPr>
                  <a:t>Section</a:t>
                </a:r>
              </a:p>
            </p:txBody>
          </p:sp>
        </p:grpSp>
        <p:sp>
          <p:nvSpPr>
            <p:cNvPr id="9" name="Circular Arrow 107">
              <a:extLst>
                <a:ext uri="{FF2B5EF4-FFF2-40B4-BE49-F238E27FC236}">
                  <a16:creationId xmlns:a16="http://schemas.microsoft.com/office/drawing/2014/main" id="{F04D5649-DCE7-5748-A5CF-B327EF4AE965}"/>
                </a:ext>
              </a:extLst>
            </p:cNvPr>
            <p:cNvSpPr/>
            <p:nvPr/>
          </p:nvSpPr>
          <p:spPr>
            <a:xfrm>
              <a:off x="12509832" y="951720"/>
              <a:ext cx="1233863" cy="1233863"/>
            </a:xfrm>
            <a:prstGeom prst="circularArrow">
              <a:avLst>
                <a:gd name="adj1" fmla="val 2271"/>
                <a:gd name="adj2" fmla="val 761772"/>
                <a:gd name="adj3" fmla="val 19550703"/>
                <a:gd name="adj4" fmla="val 12575511"/>
                <a:gd name="adj5" fmla="val 5826"/>
              </a:avLst>
            </a:prstGeom>
            <a:solidFill>
              <a:srgbClr val="881D88"/>
            </a:solidFill>
            <a:ln>
              <a:solidFill>
                <a:srgbClr val="881D88"/>
              </a:solidFill>
            </a:ln>
            <a:effectLst/>
          </p:spPr>
          <p:txBody>
            <a:bodyPr>
              <a:noAutofit/>
            </a:bodyPr>
            <a:lstStyle/>
            <a:p>
              <a:endParaRPr lang="en-US" sz="1200" dirty="0">
                <a:latin typeface="Gill Sans MT" panose="020B0502020104020203" pitchFamily="34" charset="77"/>
              </a:endParaRPr>
            </a:p>
          </p:txBody>
        </p:sp>
      </p:grpSp>
      <p:grpSp>
        <p:nvGrpSpPr>
          <p:cNvPr id="13" name="Group 12">
            <a:extLst>
              <a:ext uri="{FF2B5EF4-FFF2-40B4-BE49-F238E27FC236}">
                <a16:creationId xmlns:a16="http://schemas.microsoft.com/office/drawing/2014/main" id="{05303262-B4FE-DC49-838C-259CCCE23443}"/>
              </a:ext>
            </a:extLst>
          </p:cNvPr>
          <p:cNvGrpSpPr/>
          <p:nvPr/>
        </p:nvGrpSpPr>
        <p:grpSpPr>
          <a:xfrm>
            <a:off x="11014742" y="3384310"/>
            <a:ext cx="8715054" cy="2115095"/>
            <a:chOff x="11014742" y="3375372"/>
            <a:chExt cx="8715054" cy="2115095"/>
          </a:xfrm>
        </p:grpSpPr>
        <p:grpSp>
          <p:nvGrpSpPr>
            <p:cNvPr id="14" name="Group 13">
              <a:extLst>
                <a:ext uri="{FF2B5EF4-FFF2-40B4-BE49-F238E27FC236}">
                  <a16:creationId xmlns:a16="http://schemas.microsoft.com/office/drawing/2014/main" id="{86458017-4F3F-7849-8F24-B6F96680FE96}"/>
                </a:ext>
              </a:extLst>
            </p:cNvPr>
            <p:cNvGrpSpPr/>
            <p:nvPr/>
          </p:nvGrpSpPr>
          <p:grpSpPr>
            <a:xfrm>
              <a:off x="11014742" y="3399945"/>
              <a:ext cx="2161720" cy="2090522"/>
              <a:chOff x="451994" y="2386596"/>
              <a:chExt cx="1265642" cy="1223957"/>
            </a:xfrm>
          </p:grpSpPr>
          <p:sp>
            <p:nvSpPr>
              <p:cNvPr id="17" name="Oval 16">
                <a:extLst>
                  <a:ext uri="{FF2B5EF4-FFF2-40B4-BE49-F238E27FC236}">
                    <a16:creationId xmlns:a16="http://schemas.microsoft.com/office/drawing/2014/main" id="{8E10E1CC-B64D-324F-A2B5-E65713D1231B}"/>
                  </a:ext>
                </a:extLst>
              </p:cNvPr>
              <p:cNvSpPr/>
              <p:nvPr/>
            </p:nvSpPr>
            <p:spPr>
              <a:xfrm>
                <a:off x="451994" y="2386596"/>
                <a:ext cx="1198604" cy="1198604"/>
              </a:xfrm>
              <a:prstGeom prst="ellipse">
                <a:avLst/>
              </a:prstGeom>
              <a:solidFill>
                <a:srgbClr val="A224A1"/>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18" name="Rectangle 17">
                <a:extLst>
                  <a:ext uri="{FF2B5EF4-FFF2-40B4-BE49-F238E27FC236}">
                    <a16:creationId xmlns:a16="http://schemas.microsoft.com/office/drawing/2014/main" id="{AEAA162F-434B-4C46-B763-C7423BD5AEF3}"/>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rgbClr val="F4F5F9"/>
                    </a:solidFill>
                    <a:latin typeface="Georgia" panose="02040502050405020303" pitchFamily="18" charset="0"/>
                    <a:ea typeface="Helvetica Neue"/>
                    <a:cs typeface="Helvetica Neue"/>
                    <a:sym typeface="Helvetica Neue"/>
                  </a:rPr>
                  <a:t>2</a:t>
                </a:r>
              </a:p>
            </p:txBody>
          </p:sp>
          <p:sp>
            <p:nvSpPr>
              <p:cNvPr id="19" name="Rectangle 18">
                <a:extLst>
                  <a:ext uri="{FF2B5EF4-FFF2-40B4-BE49-F238E27FC236}">
                    <a16:creationId xmlns:a16="http://schemas.microsoft.com/office/drawing/2014/main" id="{7E651BAB-8608-D740-92F4-91EDF498EF4E}"/>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rgbClr val="F4F5F9"/>
                    </a:solidFill>
                    <a:latin typeface="Georgia" panose="02040502050405020303" pitchFamily="18" charset="0"/>
                    <a:ea typeface="Helvetica Neue"/>
                    <a:cs typeface="Helvetica Neue"/>
                    <a:sym typeface="Helvetica Neue"/>
                  </a:rPr>
                  <a:t>Section</a:t>
                </a:r>
              </a:p>
            </p:txBody>
          </p:sp>
        </p:grpSp>
        <p:sp>
          <p:nvSpPr>
            <p:cNvPr id="15" name="Rectangle 14">
              <a:extLst>
                <a:ext uri="{FF2B5EF4-FFF2-40B4-BE49-F238E27FC236}">
                  <a16:creationId xmlns:a16="http://schemas.microsoft.com/office/drawing/2014/main" id="{4A2251A0-DA66-4E4C-981B-06B2F5D55977}"/>
                </a:ext>
              </a:extLst>
            </p:cNvPr>
            <p:cNvSpPr/>
            <p:nvPr/>
          </p:nvSpPr>
          <p:spPr>
            <a:xfrm>
              <a:off x="13481601" y="3779119"/>
              <a:ext cx="6248195" cy="1323439"/>
            </a:xfrm>
            <a:prstGeom prst="rect">
              <a:avLst/>
            </a:prstGeom>
          </p:spPr>
          <p:txBody>
            <a:bodyPr wrap="square">
              <a:noAutofit/>
            </a:bodyPr>
            <a:lstStyle/>
            <a:p>
              <a:pPr algn="l"/>
              <a:r>
                <a:rPr lang="fr-FR" sz="4000" dirty="0">
                  <a:solidFill>
                    <a:srgbClr val="A224A1"/>
                  </a:solidFill>
                  <a:latin typeface="Gill Sans MT" panose="020B0502020104020203" pitchFamily="34" charset="77"/>
                  <a:cs typeface="Gill Sans" panose="020B0502020104020203" pitchFamily="34" charset="-79"/>
                </a:rPr>
                <a:t>L'évolution du genre et des autres normes sociales.</a:t>
              </a:r>
              <a:endParaRPr lang="en-US" sz="4000" dirty="0">
                <a:solidFill>
                  <a:srgbClr val="A224A1"/>
                </a:solidFill>
                <a:latin typeface="Gill Sans MT" panose="020B0502020104020203" pitchFamily="34" charset="77"/>
                <a:cs typeface="Gill Sans" panose="020B0502020104020203" pitchFamily="34" charset="-79"/>
              </a:endParaRPr>
            </a:p>
          </p:txBody>
        </p:sp>
        <p:sp>
          <p:nvSpPr>
            <p:cNvPr id="16" name="Circular Arrow 107">
              <a:extLst>
                <a:ext uri="{FF2B5EF4-FFF2-40B4-BE49-F238E27FC236}">
                  <a16:creationId xmlns:a16="http://schemas.microsoft.com/office/drawing/2014/main" id="{ED488D9E-7CB8-3042-BC91-A6CF0DB91D44}"/>
                </a:ext>
              </a:extLst>
            </p:cNvPr>
            <p:cNvSpPr/>
            <p:nvPr/>
          </p:nvSpPr>
          <p:spPr>
            <a:xfrm>
              <a:off x="12509832" y="3375372"/>
              <a:ext cx="1233863" cy="1233863"/>
            </a:xfrm>
            <a:prstGeom prst="circularArrow">
              <a:avLst>
                <a:gd name="adj1" fmla="val 2271"/>
                <a:gd name="adj2" fmla="val 761772"/>
                <a:gd name="adj3" fmla="val 19550703"/>
                <a:gd name="adj4" fmla="val 12575511"/>
                <a:gd name="adj5" fmla="val 5826"/>
              </a:avLst>
            </a:prstGeom>
            <a:solidFill>
              <a:srgbClr val="A224A1"/>
            </a:solidFill>
            <a:ln>
              <a:solidFill>
                <a:srgbClr val="A224A1"/>
              </a:solidFill>
            </a:ln>
            <a:effectLst/>
          </p:spPr>
          <p:txBody>
            <a:bodyPr>
              <a:noAutofit/>
            </a:bodyPr>
            <a:lstStyle/>
            <a:p>
              <a:endParaRPr lang="en-US" sz="1200" dirty="0">
                <a:latin typeface="Gill Sans MT" panose="020B0502020104020203" pitchFamily="34" charset="77"/>
              </a:endParaRPr>
            </a:p>
          </p:txBody>
        </p:sp>
      </p:grpSp>
      <p:grpSp>
        <p:nvGrpSpPr>
          <p:cNvPr id="20" name="Group 19">
            <a:extLst>
              <a:ext uri="{FF2B5EF4-FFF2-40B4-BE49-F238E27FC236}">
                <a16:creationId xmlns:a16="http://schemas.microsoft.com/office/drawing/2014/main" id="{9F7D4CBA-E5CF-3C4D-98E2-F7DA0C88AEC7}"/>
              </a:ext>
            </a:extLst>
          </p:cNvPr>
          <p:cNvGrpSpPr/>
          <p:nvPr/>
        </p:nvGrpSpPr>
        <p:grpSpPr>
          <a:xfrm>
            <a:off x="11014742" y="5691105"/>
            <a:ext cx="9514434" cy="2312982"/>
            <a:chOff x="11014742" y="5682167"/>
            <a:chExt cx="9514434" cy="2312982"/>
          </a:xfrm>
        </p:grpSpPr>
        <p:grpSp>
          <p:nvGrpSpPr>
            <p:cNvPr id="21" name="Group 20">
              <a:extLst>
                <a:ext uri="{FF2B5EF4-FFF2-40B4-BE49-F238E27FC236}">
                  <a16:creationId xmlns:a16="http://schemas.microsoft.com/office/drawing/2014/main" id="{C9D7982F-ADFF-D841-805D-5EE90344BC23}"/>
                </a:ext>
              </a:extLst>
            </p:cNvPr>
            <p:cNvGrpSpPr/>
            <p:nvPr/>
          </p:nvGrpSpPr>
          <p:grpSpPr>
            <a:xfrm>
              <a:off x="11014742" y="5735740"/>
              <a:ext cx="2161720" cy="2090522"/>
              <a:chOff x="451994" y="2386596"/>
              <a:chExt cx="1265642" cy="1223957"/>
            </a:xfrm>
          </p:grpSpPr>
          <p:sp>
            <p:nvSpPr>
              <p:cNvPr id="24" name="Oval 23">
                <a:extLst>
                  <a:ext uri="{FF2B5EF4-FFF2-40B4-BE49-F238E27FC236}">
                    <a16:creationId xmlns:a16="http://schemas.microsoft.com/office/drawing/2014/main" id="{FC4A15BC-3AD0-1D4B-B259-ABAF7438C3A0}"/>
                  </a:ext>
                </a:extLst>
              </p:cNvPr>
              <p:cNvSpPr/>
              <p:nvPr/>
            </p:nvSpPr>
            <p:spPr>
              <a:xfrm>
                <a:off x="451994" y="2386596"/>
                <a:ext cx="1198604" cy="1198604"/>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25" name="Rectangle 24">
                <a:extLst>
                  <a:ext uri="{FF2B5EF4-FFF2-40B4-BE49-F238E27FC236}">
                    <a16:creationId xmlns:a16="http://schemas.microsoft.com/office/drawing/2014/main" id="{D37286AF-B7C3-044C-9A03-3B8EA37266AF}"/>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rgbClr val="F4F5F9"/>
                    </a:solidFill>
                    <a:latin typeface="Georgia" panose="02040502050405020303" pitchFamily="18" charset="0"/>
                    <a:ea typeface="Helvetica Neue"/>
                    <a:cs typeface="Helvetica Neue"/>
                    <a:sym typeface="Helvetica Neue"/>
                  </a:rPr>
                  <a:t>3</a:t>
                </a:r>
              </a:p>
            </p:txBody>
          </p:sp>
          <p:sp>
            <p:nvSpPr>
              <p:cNvPr id="26" name="Rectangle 25">
                <a:extLst>
                  <a:ext uri="{FF2B5EF4-FFF2-40B4-BE49-F238E27FC236}">
                    <a16:creationId xmlns:a16="http://schemas.microsoft.com/office/drawing/2014/main" id="{28D4E677-6383-9E49-BE2D-9E600BF49BCE}"/>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rgbClr val="F4F5F9"/>
                    </a:solidFill>
                    <a:latin typeface="Georgia" panose="02040502050405020303" pitchFamily="18" charset="0"/>
                    <a:ea typeface="Helvetica Neue"/>
                    <a:cs typeface="Helvetica Neue"/>
                    <a:sym typeface="Helvetica Neue"/>
                  </a:rPr>
                  <a:t>Section</a:t>
                </a:r>
              </a:p>
            </p:txBody>
          </p:sp>
        </p:grpSp>
        <p:sp>
          <p:nvSpPr>
            <p:cNvPr id="22" name="Rectangle 21">
              <a:extLst>
                <a:ext uri="{FF2B5EF4-FFF2-40B4-BE49-F238E27FC236}">
                  <a16:creationId xmlns:a16="http://schemas.microsoft.com/office/drawing/2014/main" id="{85834576-9B12-8842-9967-A28566E4867E}"/>
                </a:ext>
              </a:extLst>
            </p:cNvPr>
            <p:cNvSpPr/>
            <p:nvPr/>
          </p:nvSpPr>
          <p:spPr>
            <a:xfrm>
              <a:off x="13481602" y="6056157"/>
              <a:ext cx="7047574" cy="1938992"/>
            </a:xfrm>
            <a:prstGeom prst="rect">
              <a:avLst/>
            </a:prstGeom>
          </p:spPr>
          <p:txBody>
            <a:bodyPr wrap="square">
              <a:noAutofit/>
            </a:bodyPr>
            <a:lstStyle/>
            <a:p>
              <a:pPr algn="l"/>
              <a:r>
                <a:rPr lang="fr-FR" sz="4000" dirty="0">
                  <a:solidFill>
                    <a:srgbClr val="B52AB3"/>
                  </a:solidFill>
                  <a:latin typeface="Gill Sans MT" panose="020B0502020104020203" pitchFamily="34" charset="77"/>
                  <a:cs typeface="Gill Sans" panose="020B0502020104020203" pitchFamily="34" charset="-79"/>
                </a:rPr>
                <a:t>Conception de programmes visant à faire évoluer les normes sociales.</a:t>
              </a:r>
              <a:endParaRPr lang="en-US" sz="4000" dirty="0">
                <a:solidFill>
                  <a:srgbClr val="B52AB3"/>
                </a:solidFill>
                <a:latin typeface="Gill Sans MT" panose="020B0502020104020203" pitchFamily="34" charset="77"/>
                <a:cs typeface="Gill Sans" panose="020B0502020104020203" pitchFamily="34" charset="-79"/>
              </a:endParaRPr>
            </a:p>
          </p:txBody>
        </p:sp>
        <p:sp>
          <p:nvSpPr>
            <p:cNvPr id="23" name="Circular Arrow 107">
              <a:extLst>
                <a:ext uri="{FF2B5EF4-FFF2-40B4-BE49-F238E27FC236}">
                  <a16:creationId xmlns:a16="http://schemas.microsoft.com/office/drawing/2014/main" id="{8C46B7C2-1FD3-9A41-8C31-EEB5CA249B1B}"/>
                </a:ext>
              </a:extLst>
            </p:cNvPr>
            <p:cNvSpPr/>
            <p:nvPr/>
          </p:nvSpPr>
          <p:spPr>
            <a:xfrm>
              <a:off x="12509832" y="5682167"/>
              <a:ext cx="1233863" cy="1233863"/>
            </a:xfrm>
            <a:prstGeom prst="circularArrow">
              <a:avLst>
                <a:gd name="adj1" fmla="val 2271"/>
                <a:gd name="adj2" fmla="val 761772"/>
                <a:gd name="adj3" fmla="val 19550703"/>
                <a:gd name="adj4" fmla="val 12575511"/>
                <a:gd name="adj5" fmla="val 5826"/>
              </a:avLst>
            </a:prstGeom>
            <a:solidFill>
              <a:srgbClr val="B52AB3"/>
            </a:solidFill>
            <a:ln>
              <a:solidFill>
                <a:srgbClr val="B52AB3"/>
              </a:solidFill>
            </a:ln>
            <a:effectLst/>
          </p:spPr>
          <p:txBody>
            <a:bodyPr>
              <a:noAutofit/>
            </a:bodyPr>
            <a:lstStyle/>
            <a:p>
              <a:endParaRPr lang="en-US" sz="1200" dirty="0">
                <a:latin typeface="Gill Sans MT" panose="020B0502020104020203" pitchFamily="34" charset="77"/>
              </a:endParaRPr>
            </a:p>
          </p:txBody>
        </p:sp>
      </p:grpSp>
      <p:grpSp>
        <p:nvGrpSpPr>
          <p:cNvPr id="27" name="Group 26">
            <a:extLst>
              <a:ext uri="{FF2B5EF4-FFF2-40B4-BE49-F238E27FC236}">
                <a16:creationId xmlns:a16="http://schemas.microsoft.com/office/drawing/2014/main" id="{4F7775F6-CB84-674C-8BA9-C98871FCEA31}"/>
              </a:ext>
            </a:extLst>
          </p:cNvPr>
          <p:cNvGrpSpPr/>
          <p:nvPr/>
        </p:nvGrpSpPr>
        <p:grpSpPr>
          <a:xfrm>
            <a:off x="11014742" y="8125648"/>
            <a:ext cx="9783376" cy="2077660"/>
            <a:chOff x="11014742" y="8116710"/>
            <a:chExt cx="9783376" cy="2077660"/>
          </a:xfrm>
        </p:grpSpPr>
        <p:sp>
          <p:nvSpPr>
            <p:cNvPr id="28" name="Rectangle 27">
              <a:extLst>
                <a:ext uri="{FF2B5EF4-FFF2-40B4-BE49-F238E27FC236}">
                  <a16:creationId xmlns:a16="http://schemas.microsoft.com/office/drawing/2014/main" id="{F5614F8B-066E-9449-B4E5-33C1AF42CA58}"/>
                </a:ext>
              </a:extLst>
            </p:cNvPr>
            <p:cNvSpPr/>
            <p:nvPr/>
          </p:nvSpPr>
          <p:spPr>
            <a:xfrm>
              <a:off x="13481604" y="8481724"/>
              <a:ext cx="7316514" cy="1323439"/>
            </a:xfrm>
            <a:prstGeom prst="rect">
              <a:avLst/>
            </a:prstGeom>
          </p:spPr>
          <p:txBody>
            <a:bodyPr wrap="square">
              <a:noAutofit/>
            </a:bodyPr>
            <a:lstStyle/>
            <a:p>
              <a:pPr algn="l"/>
              <a:r>
                <a:rPr lang="fr-FR" sz="4000" dirty="0">
                  <a:solidFill>
                    <a:srgbClr val="C72DC6"/>
                  </a:solidFill>
                  <a:latin typeface="Gill Sans MT" panose="020B0502020104020203" pitchFamily="34" charset="77"/>
                  <a:cs typeface="Gill Sans" panose="020B0502020104020203" pitchFamily="34" charset="-79"/>
                </a:rPr>
                <a:t>Erreurs courantes dans la conception d'approches de changement de normes</a:t>
              </a:r>
              <a:r>
                <a:rPr lang="en-US" sz="4000" dirty="0">
                  <a:solidFill>
                    <a:srgbClr val="C72DC6"/>
                  </a:solidFill>
                  <a:latin typeface="Gill Sans MT" panose="020B0502020104020203" pitchFamily="34" charset="77"/>
                  <a:cs typeface="Gill Sans" panose="020B0502020104020203" pitchFamily="34" charset="-79"/>
                </a:rPr>
                <a:t>.</a:t>
              </a:r>
            </a:p>
          </p:txBody>
        </p:sp>
        <p:grpSp>
          <p:nvGrpSpPr>
            <p:cNvPr id="29" name="Group 28">
              <a:extLst>
                <a:ext uri="{FF2B5EF4-FFF2-40B4-BE49-F238E27FC236}">
                  <a16:creationId xmlns:a16="http://schemas.microsoft.com/office/drawing/2014/main" id="{87B35069-AD2C-7F4A-9862-D8355F64B649}"/>
                </a:ext>
              </a:extLst>
            </p:cNvPr>
            <p:cNvGrpSpPr/>
            <p:nvPr/>
          </p:nvGrpSpPr>
          <p:grpSpPr>
            <a:xfrm>
              <a:off x="11014742" y="8147151"/>
              <a:ext cx="2073293" cy="2047219"/>
              <a:chOff x="451994" y="2386596"/>
              <a:chExt cx="1213870" cy="1198604"/>
            </a:xfrm>
          </p:grpSpPr>
          <p:sp>
            <p:nvSpPr>
              <p:cNvPr id="31" name="Oval 30">
                <a:extLst>
                  <a:ext uri="{FF2B5EF4-FFF2-40B4-BE49-F238E27FC236}">
                    <a16:creationId xmlns:a16="http://schemas.microsoft.com/office/drawing/2014/main" id="{DDC44C54-F60C-C542-991D-8788DCFF2951}"/>
                  </a:ext>
                </a:extLst>
              </p:cNvPr>
              <p:cNvSpPr/>
              <p:nvPr/>
            </p:nvSpPr>
            <p:spPr>
              <a:xfrm>
                <a:off x="451994" y="2386596"/>
                <a:ext cx="1198604" cy="1198604"/>
              </a:xfrm>
              <a:prstGeom prst="ellipse">
                <a:avLst/>
              </a:prstGeom>
              <a:solidFill>
                <a:srgbClr val="C72DC6"/>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32" name="Rectangle 31">
                <a:extLst>
                  <a:ext uri="{FF2B5EF4-FFF2-40B4-BE49-F238E27FC236}">
                    <a16:creationId xmlns:a16="http://schemas.microsoft.com/office/drawing/2014/main" id="{D14C8635-B1B3-AF41-BF7A-F5E1600095A1}"/>
                  </a:ext>
                </a:extLst>
              </p:cNvPr>
              <p:cNvSpPr/>
              <p:nvPr/>
            </p:nvSpPr>
            <p:spPr>
              <a:xfrm>
                <a:off x="951628" y="2435284"/>
                <a:ext cx="714236" cy="1126230"/>
              </a:xfrm>
              <a:prstGeom prst="rect">
                <a:avLst/>
              </a:prstGeom>
            </p:spPr>
            <p:txBody>
              <a:bodyPr wrap="square" lIns="0" tIns="0" rIns="0" bIns="0" anchor="ctr">
                <a:noAutofit/>
              </a:bodyPr>
              <a:lstStyle/>
              <a:p>
                <a:pPr defTabSz="412090" hangingPunct="0">
                  <a:buClrTx/>
                </a:pPr>
                <a:r>
                  <a:rPr lang="en-US" sz="12500" b="1" dirty="0">
                    <a:solidFill>
                      <a:srgbClr val="F4F5F9"/>
                    </a:solidFill>
                    <a:latin typeface="Georgia" panose="02040502050405020303" pitchFamily="18" charset="0"/>
                    <a:ea typeface="Helvetica Neue"/>
                    <a:cs typeface="Helvetica Neue"/>
                    <a:sym typeface="Helvetica Neue"/>
                  </a:rPr>
                  <a:t>4</a:t>
                </a:r>
              </a:p>
            </p:txBody>
          </p:sp>
          <p:sp>
            <p:nvSpPr>
              <p:cNvPr id="33" name="Rectangle 32">
                <a:extLst>
                  <a:ext uri="{FF2B5EF4-FFF2-40B4-BE49-F238E27FC236}">
                    <a16:creationId xmlns:a16="http://schemas.microsoft.com/office/drawing/2014/main" id="{D0B4529E-10DF-A540-AE5E-9E3AFCB4C67E}"/>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rgbClr val="F4F5F9"/>
                    </a:solidFill>
                    <a:latin typeface="Georgia" panose="02040502050405020303" pitchFamily="18" charset="0"/>
                    <a:ea typeface="Helvetica Neue"/>
                    <a:cs typeface="Helvetica Neue"/>
                    <a:sym typeface="Helvetica Neue"/>
                  </a:rPr>
                  <a:t>Section</a:t>
                </a:r>
              </a:p>
            </p:txBody>
          </p:sp>
        </p:grpSp>
        <p:sp>
          <p:nvSpPr>
            <p:cNvPr id="30" name="Circular Arrow 107">
              <a:extLst>
                <a:ext uri="{FF2B5EF4-FFF2-40B4-BE49-F238E27FC236}">
                  <a16:creationId xmlns:a16="http://schemas.microsoft.com/office/drawing/2014/main" id="{6803765C-CA62-1041-8757-CDFDC6E2C072}"/>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rgbClr val="C72DC6"/>
            </a:solidFill>
            <a:ln>
              <a:solidFill>
                <a:srgbClr val="C72DC6"/>
              </a:solidFill>
            </a:ln>
            <a:effectLst/>
          </p:spPr>
          <p:txBody>
            <a:bodyPr>
              <a:noAutofit/>
            </a:bodyPr>
            <a:lstStyle/>
            <a:p>
              <a:endParaRPr lang="en-US" sz="1200" dirty="0">
                <a:latin typeface="Gill Sans MT" panose="020B0502020104020203" pitchFamily="34" charset="77"/>
              </a:endParaRPr>
            </a:p>
          </p:txBody>
        </p:sp>
      </p:grpSp>
      <p:grpSp>
        <p:nvGrpSpPr>
          <p:cNvPr id="34" name="Group 33">
            <a:extLst>
              <a:ext uri="{FF2B5EF4-FFF2-40B4-BE49-F238E27FC236}">
                <a16:creationId xmlns:a16="http://schemas.microsoft.com/office/drawing/2014/main" id="{5988A999-6A1A-9F4B-A67B-D2CD7F161D6A}"/>
              </a:ext>
            </a:extLst>
          </p:cNvPr>
          <p:cNvGrpSpPr/>
          <p:nvPr/>
        </p:nvGrpSpPr>
        <p:grpSpPr>
          <a:xfrm>
            <a:off x="10998297" y="10512509"/>
            <a:ext cx="9783376" cy="2116051"/>
            <a:chOff x="11014742" y="8116710"/>
            <a:chExt cx="9783376" cy="2116051"/>
          </a:xfrm>
        </p:grpSpPr>
        <p:sp>
          <p:nvSpPr>
            <p:cNvPr id="35" name="Rectangle 34">
              <a:extLst>
                <a:ext uri="{FF2B5EF4-FFF2-40B4-BE49-F238E27FC236}">
                  <a16:creationId xmlns:a16="http://schemas.microsoft.com/office/drawing/2014/main" id="{9B2D081B-7D02-3743-9DF6-5C43C42505AE}"/>
                </a:ext>
              </a:extLst>
            </p:cNvPr>
            <p:cNvSpPr/>
            <p:nvPr/>
          </p:nvSpPr>
          <p:spPr>
            <a:xfrm>
              <a:off x="13481604" y="8481724"/>
              <a:ext cx="7316514" cy="1323439"/>
            </a:xfrm>
            <a:prstGeom prst="rect">
              <a:avLst/>
            </a:prstGeom>
          </p:spPr>
          <p:txBody>
            <a:bodyPr wrap="square">
              <a:noAutofit/>
            </a:bodyPr>
            <a:lstStyle/>
            <a:p>
              <a:pPr algn="l"/>
              <a:r>
                <a:rPr lang="fr-FR" sz="4000" dirty="0">
                  <a:solidFill>
                    <a:srgbClr val="D02ED4"/>
                  </a:solidFill>
                  <a:latin typeface="Gill Sans MT" panose="020B0502020104020203" pitchFamily="34" charset="77"/>
                  <a:cs typeface="Gill Sans" panose="020B0502020104020203" pitchFamily="34" charset="-79"/>
                </a:rPr>
                <a:t>Réflexion éthique pour les interventions visant à modifier les normes</a:t>
              </a:r>
              <a:r>
                <a:rPr lang="en-US" sz="4000" dirty="0">
                  <a:solidFill>
                    <a:srgbClr val="D02ED4"/>
                  </a:solidFill>
                  <a:latin typeface="Gill Sans MT" panose="020B0502020104020203" pitchFamily="34" charset="77"/>
                  <a:cs typeface="Gill Sans" panose="020B0502020104020203" pitchFamily="34" charset="-79"/>
                </a:rPr>
                <a:t>.</a:t>
              </a:r>
            </a:p>
          </p:txBody>
        </p:sp>
        <p:grpSp>
          <p:nvGrpSpPr>
            <p:cNvPr id="36" name="Group 35">
              <a:extLst>
                <a:ext uri="{FF2B5EF4-FFF2-40B4-BE49-F238E27FC236}">
                  <a16:creationId xmlns:a16="http://schemas.microsoft.com/office/drawing/2014/main" id="{1081A93A-0EEE-8F4A-98F7-B68F1AEA4B0B}"/>
                </a:ext>
              </a:extLst>
            </p:cNvPr>
            <p:cNvGrpSpPr/>
            <p:nvPr/>
          </p:nvGrpSpPr>
          <p:grpSpPr>
            <a:xfrm>
              <a:off x="11014742" y="8147150"/>
              <a:ext cx="2249516" cy="2085611"/>
              <a:chOff x="451994" y="2386596"/>
              <a:chExt cx="1317045" cy="1221082"/>
            </a:xfrm>
          </p:grpSpPr>
          <p:sp>
            <p:nvSpPr>
              <p:cNvPr id="38" name="Oval 37">
                <a:extLst>
                  <a:ext uri="{FF2B5EF4-FFF2-40B4-BE49-F238E27FC236}">
                    <a16:creationId xmlns:a16="http://schemas.microsoft.com/office/drawing/2014/main" id="{3A2B28DA-61E7-D249-AB30-ED0F28B50A64}"/>
                  </a:ext>
                </a:extLst>
              </p:cNvPr>
              <p:cNvSpPr/>
              <p:nvPr/>
            </p:nvSpPr>
            <p:spPr>
              <a:xfrm>
                <a:off x="451994" y="2386596"/>
                <a:ext cx="1198604" cy="1198604"/>
              </a:xfrm>
              <a:prstGeom prst="ellipse">
                <a:avLst/>
              </a:prstGeom>
              <a:solidFill>
                <a:srgbClr val="D02ED4"/>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39" name="Rectangle 38">
                <a:extLst>
                  <a:ext uri="{FF2B5EF4-FFF2-40B4-BE49-F238E27FC236}">
                    <a16:creationId xmlns:a16="http://schemas.microsoft.com/office/drawing/2014/main" id="{A715BCA9-4BC2-EE41-A596-A063C990C4A6}"/>
                  </a:ext>
                </a:extLst>
              </p:cNvPr>
              <p:cNvSpPr/>
              <p:nvPr/>
            </p:nvSpPr>
            <p:spPr>
              <a:xfrm>
                <a:off x="1054803" y="2481448"/>
                <a:ext cx="714236" cy="1126230"/>
              </a:xfrm>
              <a:prstGeom prst="rect">
                <a:avLst/>
              </a:prstGeom>
            </p:spPr>
            <p:txBody>
              <a:bodyPr wrap="square" lIns="0" tIns="0" rIns="0" bIns="0" anchor="ctr">
                <a:noAutofit/>
              </a:bodyPr>
              <a:lstStyle/>
              <a:p>
                <a:pPr defTabSz="412090" hangingPunct="0">
                  <a:buClrTx/>
                </a:pPr>
                <a:r>
                  <a:rPr lang="en-US" sz="12500" b="1" dirty="0">
                    <a:solidFill>
                      <a:srgbClr val="F4F5F9"/>
                    </a:solidFill>
                    <a:latin typeface="Georgia" panose="02040502050405020303" pitchFamily="18" charset="0"/>
                    <a:ea typeface="Helvetica Neue"/>
                    <a:cs typeface="Helvetica Neue"/>
                    <a:sym typeface="Helvetica Neue"/>
                  </a:rPr>
                  <a:t>5</a:t>
                </a:r>
              </a:p>
            </p:txBody>
          </p:sp>
          <p:sp>
            <p:nvSpPr>
              <p:cNvPr id="40" name="Rectangle 39">
                <a:extLst>
                  <a:ext uri="{FF2B5EF4-FFF2-40B4-BE49-F238E27FC236}">
                    <a16:creationId xmlns:a16="http://schemas.microsoft.com/office/drawing/2014/main" id="{70FFBE81-CA5F-0445-80C5-A7A0D933C6DB}"/>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rgbClr val="F4F5F9"/>
                    </a:solidFill>
                    <a:latin typeface="Georgia" panose="02040502050405020303" pitchFamily="18" charset="0"/>
                    <a:ea typeface="Helvetica Neue"/>
                    <a:cs typeface="Helvetica Neue"/>
                    <a:sym typeface="Helvetica Neue"/>
                  </a:rPr>
                  <a:t>Section</a:t>
                </a:r>
              </a:p>
            </p:txBody>
          </p:sp>
        </p:grpSp>
        <p:sp>
          <p:nvSpPr>
            <p:cNvPr id="37" name="Circular Arrow 107">
              <a:extLst>
                <a:ext uri="{FF2B5EF4-FFF2-40B4-BE49-F238E27FC236}">
                  <a16:creationId xmlns:a16="http://schemas.microsoft.com/office/drawing/2014/main" id="{C1E62382-4645-6249-8AB9-F36AEC9A1807}"/>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rgbClr val="D02ED4"/>
            </a:solidFill>
            <a:ln>
              <a:solidFill>
                <a:srgbClr val="D02ED4"/>
              </a:solidFill>
            </a:ln>
            <a:effectLst/>
          </p:spPr>
          <p:txBody>
            <a:bodyPr>
              <a:noAutofit/>
            </a:bodyPr>
            <a:lstStyle/>
            <a:p>
              <a:endParaRPr lang="en-US" sz="1200" dirty="0">
                <a:latin typeface="Gill Sans MT" panose="020B0502020104020203" pitchFamily="34" charset="77"/>
              </a:endParaRPr>
            </a:p>
          </p:txBody>
        </p:sp>
      </p:grpSp>
    </p:spTree>
    <p:custDataLst>
      <p:tags r:id="rId1"/>
    </p:custDataLst>
    <p:extLst>
      <p:ext uri="{BB962C8B-B14F-4D97-AF65-F5344CB8AC3E}">
        <p14:creationId xmlns:p14="http://schemas.microsoft.com/office/powerpoint/2010/main" val="138992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B7003D-B189-1948-AA63-F19ACACFD2BD}"/>
              </a:ext>
            </a:extLst>
          </p:cNvPr>
          <p:cNvSpPr>
            <a:spLocks noGrp="1"/>
          </p:cNvSpPr>
          <p:nvPr>
            <p:ph type="title"/>
          </p:nvPr>
        </p:nvSpPr>
        <p:spPr/>
        <p:txBody>
          <a:bodyPr/>
          <a:lstStyle/>
          <a:p>
            <a:r>
              <a:rPr lang="en-US" dirty="0"/>
              <a:t>Réflexions ou questions supplémentaires ?</a:t>
            </a:r>
          </a:p>
        </p:txBody>
      </p:sp>
    </p:spTree>
    <p:extLst>
      <p:ext uri="{BB962C8B-B14F-4D97-AF65-F5344CB8AC3E}">
        <p14:creationId xmlns:p14="http://schemas.microsoft.com/office/powerpoint/2010/main" val="54341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53585D"/>
        </a:solidFill>
        <a:effectLst/>
      </p:bgPr>
    </p:bg>
    <p:spTree>
      <p:nvGrpSpPr>
        <p:cNvPr id="1" name=""/>
        <p:cNvGrpSpPr/>
        <p:nvPr/>
      </p:nvGrpSpPr>
      <p:grpSpPr>
        <a:xfrm>
          <a:off x="0" y="0"/>
          <a:ext cx="0" cy="0"/>
          <a:chOff x="0" y="0"/>
          <a:chExt cx="0" cy="0"/>
        </a:xfrm>
      </p:grpSpPr>
      <p:sp>
        <p:nvSpPr>
          <p:cNvPr id="14" name="Google Shape;1442;p59">
            <a:extLst>
              <a:ext uri="{FF2B5EF4-FFF2-40B4-BE49-F238E27FC236}">
                <a16:creationId xmlns:a16="http://schemas.microsoft.com/office/drawing/2014/main" id="{C1EF631E-06C7-DA49-8E96-FB38126E22FE}"/>
              </a:ext>
            </a:extLst>
          </p:cNvPr>
          <p:cNvSpPr txBox="1">
            <a:spLocks noGrp="1"/>
          </p:cNvSpPr>
          <p:nvPr>
            <p:ph type="title"/>
          </p:nvPr>
        </p:nvSpPr>
        <p:spPr>
          <a:xfrm>
            <a:off x="3762601" y="2300070"/>
            <a:ext cx="16482719" cy="1403384"/>
          </a:xfrm>
          <a:prstGeom prst="rect">
            <a:avLst/>
          </a:prstGeom>
          <a:noFill/>
          <a:ln>
            <a:noFill/>
          </a:ln>
        </p:spPr>
        <p:txBody>
          <a:bodyPr spcFirstLastPara="1" wrap="square" lIns="91426" tIns="45700" rIns="91426" bIns="45700" anchor="t" anchorCtr="0">
            <a:noAutofit/>
          </a:bodyPr>
          <a:lstStyle/>
          <a:p>
            <a:pPr>
              <a:lnSpc>
                <a:spcPct val="90000"/>
              </a:lnSpc>
              <a:buClr>
                <a:srgbClr val="09904F"/>
              </a:buClr>
            </a:pPr>
            <a:r>
              <a:rPr lang="en-US" b="1" dirty="0">
                <a:solidFill>
                  <a:srgbClr val="FFFFFF"/>
                </a:solidFill>
              </a:rPr>
              <a:t>Principaux points à retenir</a:t>
            </a:r>
            <a:endParaRPr b="1" dirty="0">
              <a:solidFill>
                <a:srgbClr val="FFFFFF"/>
              </a:solidFill>
            </a:endParaRPr>
          </a:p>
        </p:txBody>
      </p:sp>
      <p:sp>
        <p:nvSpPr>
          <p:cNvPr id="15" name="Text Placeholder 2">
            <a:extLst>
              <a:ext uri="{FF2B5EF4-FFF2-40B4-BE49-F238E27FC236}">
                <a16:creationId xmlns:a16="http://schemas.microsoft.com/office/drawing/2014/main" id="{8613CD0D-7A47-FD4E-8126-1E9574FBE83B}"/>
              </a:ext>
            </a:extLst>
          </p:cNvPr>
          <p:cNvSpPr txBox="1">
            <a:spLocks/>
          </p:cNvSpPr>
          <p:nvPr/>
        </p:nvSpPr>
        <p:spPr>
          <a:xfrm>
            <a:off x="6470278" y="1141623"/>
            <a:ext cx="11067367" cy="440448"/>
          </a:xfrm>
          <a:prstGeom prst="rect">
            <a:avLst/>
          </a:prstGeom>
        </p:spPr>
        <p:txBody>
          <a:bodyPr>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ctr" hangingPunct="1"/>
            <a:r>
              <a:rPr lang="fr-FR" sz="2800" spc="100" dirty="0">
                <a:solidFill>
                  <a:srgbClr val="FFFFFF"/>
                </a:solidFill>
              </a:rPr>
              <a:t>CONCEVOIR DES INTERVENTIONS VISANT À FAIRE ÉVOLUER LES NORMES </a:t>
            </a:r>
          </a:p>
        </p:txBody>
      </p:sp>
      <p:cxnSp>
        <p:nvCxnSpPr>
          <p:cNvPr id="16" name="Straight Connector 15">
            <a:extLst>
              <a:ext uri="{FF2B5EF4-FFF2-40B4-BE49-F238E27FC236}">
                <a16:creationId xmlns:a16="http://schemas.microsoft.com/office/drawing/2014/main" id="{46F6810C-C28E-B44B-8F9A-7A25AE1A8F59}"/>
              </a:ext>
            </a:extLst>
          </p:cNvPr>
          <p:cNvCxnSpPr>
            <a:cxnSpLocks/>
          </p:cNvCxnSpPr>
          <p:nvPr/>
        </p:nvCxnSpPr>
        <p:spPr>
          <a:xfrm>
            <a:off x="9062188" y="3869440"/>
            <a:ext cx="5111308" cy="0"/>
          </a:xfrm>
          <a:prstGeom prst="line">
            <a:avLst/>
          </a:prstGeom>
          <a:ln w="38100">
            <a:solidFill>
              <a:srgbClr val="B52AB3"/>
            </a:solidFill>
          </a:ln>
        </p:spPr>
        <p:style>
          <a:lnRef idx="1">
            <a:schemeClr val="accent1"/>
          </a:lnRef>
          <a:fillRef idx="0">
            <a:schemeClr val="accent1"/>
          </a:fillRef>
          <a:effectRef idx="0">
            <a:schemeClr val="accent1"/>
          </a:effectRef>
          <a:fontRef idx="minor">
            <a:schemeClr val="tx1"/>
          </a:fontRef>
        </p:style>
      </p:cxnSp>
      <p:sp>
        <p:nvSpPr>
          <p:cNvPr id="17" name="Text Placeholder 5">
            <a:extLst>
              <a:ext uri="{FF2B5EF4-FFF2-40B4-BE49-F238E27FC236}">
                <a16:creationId xmlns:a16="http://schemas.microsoft.com/office/drawing/2014/main" id="{5402AE68-766B-684A-8D2A-EE133F2634A9}"/>
              </a:ext>
            </a:extLst>
          </p:cNvPr>
          <p:cNvSpPr txBox="1">
            <a:spLocks/>
          </p:cNvSpPr>
          <p:nvPr/>
        </p:nvSpPr>
        <p:spPr>
          <a:xfrm>
            <a:off x="830178" y="4266018"/>
            <a:ext cx="22723642" cy="7063038"/>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spcAft>
                <a:spcPts val="1200"/>
              </a:spcAft>
              <a:buFont typeface="Arial" panose="020B0604020202020204" pitchFamily="34" charset="0"/>
              <a:buChar char="•"/>
            </a:pPr>
            <a:r>
              <a:rPr lang="fr-FR" sz="4400" dirty="0">
                <a:solidFill>
                  <a:srgbClr val="FFFFFF"/>
                </a:solidFill>
              </a:rPr>
              <a:t>L'évolution des normes sociales peut être complexe.</a:t>
            </a:r>
          </a:p>
          <a:p>
            <a:pPr marL="571500" indent="-571500" algn="l" hangingPunct="1">
              <a:spcAft>
                <a:spcPts val="1200"/>
              </a:spcAft>
              <a:buFont typeface="Arial" panose="020B0604020202020204" pitchFamily="34" charset="0"/>
              <a:buChar char="•"/>
            </a:pPr>
            <a:r>
              <a:rPr lang="fr-FR" sz="4400" dirty="0">
                <a:solidFill>
                  <a:srgbClr val="FFFFFF"/>
                </a:solidFill>
              </a:rPr>
              <a:t>Les processus de conception menés par les données et la co-conception aideront à identifier les stratégies.</a:t>
            </a:r>
          </a:p>
          <a:p>
            <a:pPr marL="571500" indent="-571500" algn="l" hangingPunct="1">
              <a:spcAft>
                <a:spcPts val="1200"/>
              </a:spcAft>
              <a:buFont typeface="Arial" panose="020B0604020202020204" pitchFamily="34" charset="0"/>
              <a:buChar char="•"/>
            </a:pPr>
            <a:r>
              <a:rPr lang="fr-FR" sz="4400" dirty="0">
                <a:solidFill>
                  <a:srgbClr val="FFFFFF"/>
                </a:solidFill>
              </a:rPr>
              <a:t>Faites attention aux pièges courants qui peuvent induire en erreur la conception des programmes. </a:t>
            </a:r>
          </a:p>
          <a:p>
            <a:pPr marL="571500" indent="-571500" algn="l" hangingPunct="1">
              <a:spcAft>
                <a:spcPts val="1200"/>
              </a:spcAft>
              <a:buFont typeface="Arial" panose="020B0604020202020204" pitchFamily="34" charset="0"/>
              <a:buChar char="•"/>
            </a:pPr>
            <a:r>
              <a:rPr lang="fr-FR" sz="4400" dirty="0">
                <a:solidFill>
                  <a:srgbClr val="FFFFFF"/>
                </a:solidFill>
              </a:rPr>
              <a:t>Ancrez votre travail dans les valeurs et l'éthique.</a:t>
            </a:r>
          </a:p>
          <a:p>
            <a:pPr marL="571500" indent="-571500" algn="l" hangingPunct="1">
              <a:spcAft>
                <a:spcPts val="1200"/>
              </a:spcAft>
              <a:buFont typeface="Arial" panose="020B0604020202020204" pitchFamily="34" charset="0"/>
              <a:buChar char="•"/>
            </a:pPr>
            <a:r>
              <a:rPr lang="fr-FR" sz="4400" dirty="0">
                <a:solidFill>
                  <a:srgbClr val="FFFFFF"/>
                </a:solidFill>
              </a:rPr>
              <a:t>Prévoyez, surveillez et répondez aux réactions négatives.</a:t>
            </a:r>
          </a:p>
          <a:p>
            <a:pPr marL="571500" indent="-571500" algn="l" hangingPunct="1">
              <a:spcAft>
                <a:spcPts val="1200"/>
              </a:spcAft>
              <a:buFont typeface="Arial" panose="020B0604020202020204" pitchFamily="34" charset="0"/>
              <a:buChar char="•"/>
            </a:pPr>
            <a:r>
              <a:rPr lang="fr-FR" sz="4400" dirty="0">
                <a:solidFill>
                  <a:srgbClr val="FFFFFF"/>
                </a:solidFill>
              </a:rPr>
              <a:t>Prévoyez une certaine flexibilité pour permettre des changements positifs à mesure qu'ils se produisent.</a:t>
            </a:r>
          </a:p>
          <a:p>
            <a:pPr marL="571500" indent="-571500" algn="l" hangingPunct="1">
              <a:spcAft>
                <a:spcPts val="1200"/>
              </a:spcAft>
              <a:buFont typeface="Arial" panose="020B0604020202020204" pitchFamily="34" charset="0"/>
              <a:buChar char="•"/>
            </a:pPr>
            <a:r>
              <a:rPr lang="fr-FR" sz="4400" dirty="0">
                <a:solidFill>
                  <a:srgbClr val="FFFFFF"/>
                </a:solidFill>
              </a:rPr>
              <a:t>Sachez qu'un seul programme ne peut pas tout faire.</a:t>
            </a:r>
            <a:endParaRPr lang="en-US" sz="4400" dirty="0">
              <a:solidFill>
                <a:srgbClr val="FFFFFF"/>
              </a:solidFill>
            </a:endParaRPr>
          </a:p>
        </p:txBody>
      </p:sp>
    </p:spTree>
    <p:custDataLst>
      <p:tags r:id="rId1"/>
    </p:custDataLst>
    <p:extLst>
      <p:ext uri="{BB962C8B-B14F-4D97-AF65-F5344CB8AC3E}">
        <p14:creationId xmlns:p14="http://schemas.microsoft.com/office/powerpoint/2010/main" val="12509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B69946AF-1FBF-D448-98D9-CFF06E710005}"/>
              </a:ext>
            </a:extLst>
          </p:cNvPr>
          <p:cNvSpPr txBox="1">
            <a:spLocks/>
          </p:cNvSpPr>
          <p:nvPr/>
        </p:nvSpPr>
        <p:spPr>
          <a:xfrm>
            <a:off x="1650714" y="4369370"/>
            <a:ext cx="20768228" cy="8793261"/>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342900" lvl="0" indent="-342900">
              <a:lnSpc>
                <a:spcPct val="110000"/>
              </a:lnSpc>
              <a:spcBef>
                <a:spcPts val="300"/>
              </a:spcBef>
              <a:spcAft>
                <a:spcPts val="720"/>
              </a:spcAft>
              <a:buFont typeface="Symbol" panose="05050102010706020507" pitchFamily="18" charset="2"/>
              <a:buChar char=""/>
            </a:pP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Passages Project</a:t>
            </a:r>
            <a:r>
              <a:rPr lang="en-US" sz="4000" i="1"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Social Norms Key to Development Programming: Landscaping Finds Their Influence on Behaviors across Sectors</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Washington, DC: Institute for Reproductive Health, Georgetown University, 2020. </a:t>
            </a:r>
          </a:p>
          <a:p>
            <a:pPr marL="342900" lvl="0" indent="-342900">
              <a:lnSpc>
                <a:spcPct val="110000"/>
              </a:lnSpc>
              <a:spcBef>
                <a:spcPts val="300"/>
              </a:spcBef>
              <a:spcAft>
                <a:spcPts val="720"/>
              </a:spcAft>
              <a:buFont typeface="Symbol" panose="05050102010706020507" pitchFamily="18" charset="2"/>
              <a:buChar char=""/>
            </a:pP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The Social Norms Learning Collaborative. </a:t>
            </a:r>
            <a:r>
              <a:rPr lang="en-US" sz="4000" i="1"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Social Norms and AYSRH:  Building a Bridge from Theory to Program Design</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Washington, D.C.: IRH, Georgetown University, 2019. </a:t>
            </a:r>
            <a:r>
              <a:rPr lang="en-US" sz="4000" u="sng" dirty="0">
                <a:solidFill>
                  <a:srgbClr val="000000"/>
                </a:solidFill>
                <a:latin typeface="Gill Sans MT" panose="020B0502020104020203" pitchFamily="34" charset="0"/>
                <a:ea typeface="Calibri" panose="020F0502020204030204" pitchFamily="34" charset="0"/>
                <a:cs typeface="Times New Roman" panose="02020603050405020304" pitchFamily="18" charset="0"/>
                <a:hlinkClick r:id="rId4"/>
              </a:rPr>
              <a:t>https://</a:t>
            </a:r>
            <a:endParaRPr lang="en-US" sz="4000" u="sng" dirty="0">
              <a:solidFill>
                <a:srgbClr val="000000"/>
              </a:solidFill>
              <a:latin typeface="Gill Sans MT" panose="020B0502020104020203" pitchFamily="34" charset="0"/>
              <a:ea typeface="Calibri" panose="020F0502020204030204" pitchFamily="34" charset="0"/>
              <a:cs typeface="Times New Roman" panose="02020603050405020304" pitchFamily="18" charset="0"/>
            </a:endParaRPr>
          </a:p>
          <a:p>
            <a:pPr marL="342900" lvl="0" indent="-342900">
              <a:lnSpc>
                <a:spcPct val="110000"/>
              </a:lnSpc>
              <a:spcBef>
                <a:spcPts val="300"/>
              </a:spcBef>
              <a:spcAft>
                <a:spcPts val="720"/>
              </a:spcAft>
              <a:buFont typeface="Symbol" panose="05050102010706020507" pitchFamily="18" charset="2"/>
              <a:buChar char=""/>
            </a:pP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The Social Norms Learning Collaborative. </a:t>
            </a:r>
            <a:r>
              <a:rPr lang="en-US" sz="4000" i="1"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Community-Based, Norms-Shifting Interventions: Definitions and Attributes</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Washington, DC: Institute for Reproductive Health, Georgetown University, 2019. </a:t>
            </a:r>
          </a:p>
          <a:p>
            <a:pPr marL="342900" lvl="0" indent="-342900">
              <a:lnSpc>
                <a:spcPct val="110000"/>
              </a:lnSpc>
              <a:spcBef>
                <a:spcPts val="300"/>
              </a:spcBef>
              <a:spcAft>
                <a:spcPts val="720"/>
              </a:spcAft>
              <a:buFont typeface="Symbol" panose="05050102010706020507" pitchFamily="18" charset="2"/>
              <a:buChar char=""/>
            </a:pP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The Social Norms Learning Collaborative. </a:t>
            </a:r>
            <a:r>
              <a:rPr lang="en-US" sz="4000" i="1"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Identifying and Describing Approaches and Attributes of Norms-Shifting Interventions</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Washington, DC: Institute for Reproductive Health, Georgetown University, 2017.  </a:t>
            </a:r>
          </a:p>
        </p:txBody>
      </p:sp>
      <p:sp>
        <p:nvSpPr>
          <p:cNvPr id="11" name="Text Placeholder 6">
            <a:extLst>
              <a:ext uri="{FF2B5EF4-FFF2-40B4-BE49-F238E27FC236}">
                <a16:creationId xmlns:a16="http://schemas.microsoft.com/office/drawing/2014/main" id="{563B76AE-1988-3F46-AC1C-BCB3FBE04B40}"/>
              </a:ext>
            </a:extLst>
          </p:cNvPr>
          <p:cNvSpPr txBox="1">
            <a:spLocks/>
          </p:cNvSpPr>
          <p:nvPr/>
        </p:nvSpPr>
        <p:spPr>
          <a:xfrm>
            <a:off x="2274652" y="1717358"/>
            <a:ext cx="11863388" cy="22256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lnSpc>
                <a:spcPct val="90000"/>
              </a:lnSpc>
            </a:pPr>
            <a:r>
              <a:rPr lang="en-US" sz="10000" b="1" dirty="0">
                <a:solidFill>
                  <a:srgbClr val="B52AB3"/>
                </a:solidFill>
              </a:rPr>
              <a:t>Ressources</a:t>
            </a:r>
            <a:r>
              <a:rPr lang="en-US" dirty="0">
                <a:solidFill>
                  <a:srgbClr val="B52AB3"/>
                </a:solidFill>
              </a:rPr>
              <a:t> </a:t>
            </a:r>
          </a:p>
        </p:txBody>
      </p:sp>
      <p:sp>
        <p:nvSpPr>
          <p:cNvPr id="12" name="Content Placeholder 3">
            <a:extLst>
              <a:ext uri="{FF2B5EF4-FFF2-40B4-BE49-F238E27FC236}">
                <a16:creationId xmlns:a16="http://schemas.microsoft.com/office/drawing/2014/main" id="{DF5EE0D8-5461-C342-A4E0-F1371E0A349A}"/>
              </a:ext>
            </a:extLst>
          </p:cNvPr>
          <p:cNvSpPr txBox="1">
            <a:spLocks/>
          </p:cNvSpPr>
          <p:nvPr/>
        </p:nvSpPr>
        <p:spPr>
          <a:xfrm>
            <a:off x="2274652" y="1103313"/>
            <a:ext cx="18538834" cy="76829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ctr" hangingPunct="1"/>
            <a:r>
              <a:rPr lang="fr-FR" sz="3600" spc="100" dirty="0">
                <a:solidFill>
                  <a:schemeClr val="bg2"/>
                </a:solidFill>
              </a:rPr>
              <a:t>CONCEVOIR DES INTERVENTIONS VISANT À FAIRE ÉVOLUER LES NORMES </a:t>
            </a:r>
          </a:p>
        </p:txBody>
      </p:sp>
      <p:sp>
        <p:nvSpPr>
          <p:cNvPr id="13" name="Content Placeholder 3">
            <a:extLst>
              <a:ext uri="{FF2B5EF4-FFF2-40B4-BE49-F238E27FC236}">
                <a16:creationId xmlns:a16="http://schemas.microsoft.com/office/drawing/2014/main" id="{085E6EF1-722F-8647-A42F-C3777244F6C6}"/>
              </a:ext>
            </a:extLst>
          </p:cNvPr>
          <p:cNvSpPr txBox="1">
            <a:spLocks/>
          </p:cNvSpPr>
          <p:nvPr/>
        </p:nvSpPr>
        <p:spPr>
          <a:xfrm>
            <a:off x="6289545" y="10077494"/>
            <a:ext cx="3571875" cy="587375"/>
          </a:xfrm>
          <a:prstGeom prst="rect">
            <a:avLst/>
          </a:prstGeom>
        </p:spPr>
        <p:txBody>
          <a:bodyPr>
            <a:noAutofit/>
          </a:bodyPr>
          <a:lstStyle>
            <a:lvl1pPr marL="0" marR="0" indent="0" algn="just" defTabSz="825500" rtl="0" latinLnBrk="0">
              <a:lnSpc>
                <a:spcPct val="100000"/>
              </a:lnSpc>
              <a:spcBef>
                <a:spcPts val="0"/>
              </a:spcBef>
              <a:spcAft>
                <a:spcPts val="0"/>
              </a:spcAft>
              <a:buClrTx/>
              <a:buSzTx/>
              <a:buFontTx/>
              <a:buNone/>
              <a:tabLst/>
              <a:defRPr sz="2800" b="0" i="0" u="none" strike="noStrike" cap="none" spc="0" baseline="0">
                <a:ln>
                  <a:noFill/>
                </a:ln>
                <a:solidFill>
                  <a:schemeClr val="tx1">
                    <a:lumMod val="75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endParaRPr lang="en-US" sz="4000" dirty="0"/>
          </a:p>
        </p:txBody>
      </p:sp>
      <p:cxnSp>
        <p:nvCxnSpPr>
          <p:cNvPr id="14" name="Straight Connector 13">
            <a:extLst>
              <a:ext uri="{FF2B5EF4-FFF2-40B4-BE49-F238E27FC236}">
                <a16:creationId xmlns:a16="http://schemas.microsoft.com/office/drawing/2014/main" id="{8A2B6C59-A717-9E48-B54F-0AD97BF39040}"/>
              </a:ext>
            </a:extLst>
          </p:cNvPr>
          <p:cNvCxnSpPr>
            <a:cxnSpLocks/>
          </p:cNvCxnSpPr>
          <p:nvPr/>
        </p:nvCxnSpPr>
        <p:spPr>
          <a:xfrm>
            <a:off x="2274652" y="3601204"/>
            <a:ext cx="5111308" cy="0"/>
          </a:xfrm>
          <a:prstGeom prst="line">
            <a:avLst/>
          </a:prstGeom>
          <a:ln w="38100">
            <a:solidFill>
              <a:srgbClr val="B52AB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23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29612950"/>
              </p:ext>
            </p:extLst>
          </p:nvPr>
        </p:nvGraphicFramePr>
        <p:xfrm>
          <a:off x="744279" y="999460"/>
          <a:ext cx="20882344" cy="12356516"/>
        </p:xfrm>
        <a:graphic>
          <a:graphicData uri="http://schemas.openxmlformats.org/drawingml/2006/table">
            <a:tbl>
              <a:tblPr firstRow="1" firstCol="1" bandRow="1"/>
              <a:tblGrid>
                <a:gridCol w="3560084">
                  <a:extLst>
                    <a:ext uri="{9D8B030D-6E8A-4147-A177-3AD203B41FA5}">
                      <a16:colId xmlns:a16="http://schemas.microsoft.com/office/drawing/2014/main" val="2120026283"/>
                    </a:ext>
                  </a:extLst>
                </a:gridCol>
                <a:gridCol w="17322260">
                  <a:extLst>
                    <a:ext uri="{9D8B030D-6E8A-4147-A177-3AD203B41FA5}">
                      <a16:colId xmlns:a16="http://schemas.microsoft.com/office/drawing/2014/main" val="3924931421"/>
                    </a:ext>
                  </a:extLst>
                </a:gridCol>
              </a:tblGrid>
              <a:tr h="1909747">
                <a:tc gridSpan="2">
                  <a:txBody>
                    <a:bodyPr/>
                    <a:lstStyle/>
                    <a:p>
                      <a:pPr marL="0" marR="0" algn="ctr">
                        <a:lnSpc>
                          <a:spcPct val="107000"/>
                        </a:lnSpc>
                        <a:spcBef>
                          <a:spcPts val="0"/>
                        </a:spcBef>
                        <a:spcAft>
                          <a:spcPts val="0"/>
                        </a:spcAft>
                      </a:pPr>
                      <a:endParaRPr lang="en-US" sz="2900" b="1"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900" b="1"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rPr>
                        <a:t>CINQ VALEURS QUI PEUVENT GUIDER LA PRISE DE DÉCISION ÉTHIQUE PENDANS LA CONCEPTION DES PROGRAMMES D’INTERVETIONS QUI CHANGENT LES NORMES</a:t>
                      </a:r>
                    </a:p>
                    <a:p>
                      <a:pPr marL="0" marR="0" algn="ctr">
                        <a:lnSpc>
                          <a:spcPct val="107000"/>
                        </a:lnSpc>
                        <a:spcBef>
                          <a:spcPts val="0"/>
                        </a:spcBef>
                        <a:spcAft>
                          <a:spcPts val="0"/>
                        </a:spcAft>
                      </a:pPr>
                      <a:endParaRPr lang="fr-BE" sz="3700"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94895" marR="94895" marT="47447" marB="47447">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B52AB3"/>
                    </a:solidFill>
                  </a:tcPr>
                </a:tc>
                <a:tc hMerge="1">
                  <a:txBody>
                    <a:bodyPr/>
                    <a:lstStyle/>
                    <a:p>
                      <a:endParaRPr lang="fr-BE"/>
                    </a:p>
                  </a:txBody>
                  <a:tcPr/>
                </a:tc>
                <a:extLst>
                  <a:ext uri="{0D108BD9-81ED-4DB2-BD59-A6C34878D82A}">
                    <a16:rowId xmlns:a16="http://schemas.microsoft.com/office/drawing/2014/main" val="1959715252"/>
                  </a:ext>
                </a:extLst>
              </a:tr>
              <a:tr h="1679275">
                <a:tc>
                  <a:txBody>
                    <a:bodyPr/>
                    <a:lstStyle/>
                    <a:p>
                      <a:pPr marL="0" marR="0" algn="l">
                        <a:lnSpc>
                          <a:spcPct val="107000"/>
                        </a:lnSpc>
                        <a:spcBef>
                          <a:spcPts val="0"/>
                        </a:spcBef>
                        <a:spcAft>
                          <a:spcPts val="0"/>
                        </a:spcAft>
                      </a:pPr>
                      <a:r>
                        <a:rPr lang="fr-FR" sz="2400" b="1"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Réciprocité</a:t>
                      </a:r>
                      <a:endParaRPr lang="fr-FR" sz="2400"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Inclure les personnes qui seront affectées par la décision.</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Inclure des personnes représentant toutes les cultures et communautés.</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Prendre au sérieux les contributions de chacun. .</a:t>
                      </a:r>
                      <a:r>
                        <a:rPr lang="fr-FR"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 </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56022311"/>
                  </a:ext>
                </a:extLst>
              </a:tr>
              <a:tr h="1717192">
                <a:tc>
                  <a:txBody>
                    <a:bodyPr/>
                    <a:lstStyle/>
                    <a:p>
                      <a:pPr marL="0" marR="0" algn="l">
                        <a:lnSpc>
                          <a:spcPct val="107000"/>
                        </a:lnSpc>
                        <a:spcBef>
                          <a:spcPts val="0"/>
                        </a:spcBef>
                        <a:spcAft>
                          <a:spcPts val="0"/>
                        </a:spcAft>
                      </a:pPr>
                      <a:r>
                        <a:rPr lang="fr-FR" sz="2400" b="1"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Transparence </a:t>
                      </a:r>
                      <a:endParaRPr lang="fr-FR" sz="2400"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Faire savoir aux autres quelles décisions doivent être prises, comment elles seront prises et sur quelle base elles le seront.</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Faire savoir aux autres quelles décisions ont été prises et pourquoi.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Faire savoir aux autres ce qui va suivre.</a:t>
                      </a:r>
                      <a:endParaRPr kumimoji="0" lang="fr-FR"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2899954592"/>
                  </a:ext>
                </a:extLst>
              </a:tr>
              <a:tr h="2185712">
                <a:tc>
                  <a:txBody>
                    <a:bodyPr/>
                    <a:lstStyle/>
                    <a:p>
                      <a:pPr marL="0" marR="0" algn="l">
                        <a:lnSpc>
                          <a:spcPct val="107000"/>
                        </a:lnSpc>
                        <a:spcBef>
                          <a:spcPts val="0"/>
                        </a:spcBef>
                        <a:spcAft>
                          <a:spcPts val="0"/>
                        </a:spcAft>
                      </a:pPr>
                      <a:r>
                        <a:rPr lang="fr-FR" sz="2400" b="1"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Rationalité</a:t>
                      </a:r>
                      <a:endParaRPr lang="fr-FR" sz="2400"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Envisager systématiquement des options et des modes de pensée alternatifs.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Être conscient de refléter la diversité culturelle.</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Utiliser un processus équitable de prise de décisions.</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Fonder les décisions sur des valeurs partagées et les meilleures preuves.</a:t>
                      </a:r>
                      <a:endParaRPr kumimoji="0" lang="fr-FR"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104782628"/>
                  </a:ext>
                </a:extLst>
              </a:tr>
              <a:tr h="2185712">
                <a:tc>
                  <a:txBody>
                    <a:bodyPr/>
                    <a:lstStyle/>
                    <a:p>
                      <a:pPr marL="0" marR="0" algn="l">
                        <a:lnSpc>
                          <a:spcPct val="107000"/>
                        </a:lnSpc>
                        <a:spcBef>
                          <a:spcPts val="0"/>
                        </a:spcBef>
                        <a:spcAft>
                          <a:spcPts val="0"/>
                        </a:spcAft>
                      </a:pPr>
                      <a:r>
                        <a:rPr lang="fr-FR" sz="2400" b="1"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Réceptivité</a:t>
                      </a:r>
                      <a:endParaRPr lang="fr-FR" sz="2400"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Être prêt à faire des changements et à être innovant.</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Changer lorsque les informations pertinentes ou le contexte évoluent.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Permettre aux autres de contribuer chaque fois que nous (et eux) le pouvons.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Permettre aux autres de remettre en question nos décisions et nos actions.</a:t>
                      </a:r>
                      <a:endParaRPr kumimoji="0" lang="fr-FR"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1413973681"/>
                  </a:ext>
                </a:extLst>
              </a:tr>
              <a:tr h="1311428">
                <a:tc>
                  <a:txBody>
                    <a:bodyPr/>
                    <a:lstStyle/>
                    <a:p>
                      <a:pPr marL="0" marR="0" algn="l">
                        <a:lnSpc>
                          <a:spcPct val="107000"/>
                        </a:lnSpc>
                        <a:spcBef>
                          <a:spcPts val="0"/>
                        </a:spcBef>
                        <a:spcAft>
                          <a:spcPts val="0"/>
                        </a:spcAft>
                      </a:pPr>
                      <a:r>
                        <a:rPr lang="fr-FR" sz="2400" b="1"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Responsabilité</a:t>
                      </a:r>
                      <a:endParaRPr lang="fr-FR" sz="2400"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Agir sur notre responsabilité envers les autres pour nos décisions et nos actions.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Aider les autres à assumer la responsabilité de leurs décisions et de leurs actions.</a:t>
                      </a:r>
                      <a:endParaRPr kumimoji="0" lang="fr-FR"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052866812"/>
                  </a:ext>
                </a:extLst>
              </a:tr>
              <a:tr h="973358">
                <a:tc gridSpan="2">
                  <a:txBody>
                    <a:bodyPr/>
                    <a:lstStyle/>
                    <a:p>
                      <a:pPr marL="0" marR="0">
                        <a:spcBef>
                          <a:spcPts val="600"/>
                        </a:spcBef>
                        <a:spcAft>
                          <a:spcPts val="0"/>
                        </a:spcAft>
                      </a:pPr>
                      <a:endParaRPr lang="en-US" sz="2100" i="1" spc="0" dirty="0">
                        <a:solidFill>
                          <a:srgbClr val="70AD47"/>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100" i="1" spc="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Source: Adapted from New Zealand National Ethics Advisory Committee, </a:t>
                      </a:r>
                      <a:r>
                        <a:rPr lang="en-US" sz="2100" i="0" spc="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Getting Through Together: Ethical Values for a Pandemic </a:t>
                      </a:r>
                      <a:r>
                        <a:rPr lang="en-US" sz="2100" i="1" spc="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(Wellington, New Zealand: Ministry of Health, 2007).</a:t>
                      </a:r>
                      <a:endParaRPr lang="fr-BE" sz="2200" spc="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94895" marR="94895" marT="47447" marB="474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fr-BE"/>
                    </a:p>
                  </a:txBody>
                  <a:tcPr/>
                </a:tc>
                <a:extLst>
                  <a:ext uri="{0D108BD9-81ED-4DB2-BD59-A6C34878D82A}">
                    <a16:rowId xmlns:a16="http://schemas.microsoft.com/office/drawing/2014/main" val="1938973545"/>
                  </a:ext>
                </a:extLst>
              </a:tr>
            </a:tbl>
          </a:graphicData>
        </a:graphic>
      </p:graphicFrame>
    </p:spTree>
    <p:custDataLst>
      <p:tags r:id="rId1"/>
    </p:custDataLst>
    <p:extLst>
      <p:ext uri="{BB962C8B-B14F-4D97-AF65-F5344CB8AC3E}">
        <p14:creationId xmlns:p14="http://schemas.microsoft.com/office/powerpoint/2010/main" val="314012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81289547"/>
              </p:ext>
            </p:extLst>
          </p:nvPr>
        </p:nvGraphicFramePr>
        <p:xfrm>
          <a:off x="978195" y="717239"/>
          <a:ext cx="20321417" cy="12789788"/>
        </p:xfrm>
        <a:graphic>
          <a:graphicData uri="http://schemas.openxmlformats.org/drawingml/2006/table">
            <a:tbl>
              <a:tblPr firstRow="1" firstCol="1" bandRow="1"/>
              <a:tblGrid>
                <a:gridCol w="3464456">
                  <a:extLst>
                    <a:ext uri="{9D8B030D-6E8A-4147-A177-3AD203B41FA5}">
                      <a16:colId xmlns:a16="http://schemas.microsoft.com/office/drawing/2014/main" val="2120026283"/>
                    </a:ext>
                  </a:extLst>
                </a:gridCol>
                <a:gridCol w="16856961">
                  <a:extLst>
                    <a:ext uri="{9D8B030D-6E8A-4147-A177-3AD203B41FA5}">
                      <a16:colId xmlns:a16="http://schemas.microsoft.com/office/drawing/2014/main" val="3924931421"/>
                    </a:ext>
                  </a:extLst>
                </a:gridCol>
              </a:tblGrid>
              <a:tr h="1868070">
                <a:tc gridSpan="2">
                  <a:txBody>
                    <a:bodyPr/>
                    <a:lstStyle/>
                    <a:p>
                      <a:pPr marL="0" marR="0" algn="ctr">
                        <a:lnSpc>
                          <a:spcPct val="107000"/>
                        </a:lnSpc>
                        <a:spcBef>
                          <a:spcPts val="0"/>
                        </a:spcBef>
                        <a:spcAft>
                          <a:spcPts val="0"/>
                        </a:spcAft>
                      </a:pPr>
                      <a:endParaRPr lang="en-US" sz="2900" b="1"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900" b="1"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rPr>
                        <a:t>CINQ VALEURS QUI PEUVENT GUIDER LA PRISE DE DÉCISION ÉTHIQUE PENDANS LA CONCEPTION DES PROGRAMMES D’INTERVETIONS QUI CHANGENT LES NORMES</a:t>
                      </a:r>
                    </a:p>
                    <a:p>
                      <a:pPr marL="0" marR="0" algn="ctr">
                        <a:lnSpc>
                          <a:spcPct val="107000"/>
                        </a:lnSpc>
                        <a:spcBef>
                          <a:spcPts val="0"/>
                        </a:spcBef>
                        <a:spcAft>
                          <a:spcPts val="0"/>
                        </a:spcAft>
                      </a:pPr>
                      <a:endParaRPr lang="fr-BE" sz="3700"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94895" marR="94895" marT="47447" marB="47447">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B52AB3"/>
                    </a:solidFill>
                  </a:tcPr>
                </a:tc>
                <a:tc hMerge="1">
                  <a:txBody>
                    <a:bodyPr/>
                    <a:lstStyle/>
                    <a:p>
                      <a:endParaRPr lang="fr-BE"/>
                    </a:p>
                  </a:txBody>
                  <a:tcPr/>
                </a:tc>
                <a:extLst>
                  <a:ext uri="{0D108BD9-81ED-4DB2-BD59-A6C34878D82A}">
                    <a16:rowId xmlns:a16="http://schemas.microsoft.com/office/drawing/2014/main" val="1959715252"/>
                  </a:ext>
                </a:extLst>
              </a:tr>
              <a:tr h="1673115">
                <a:tc>
                  <a:txBody>
                    <a:bodyPr/>
                    <a:lstStyle/>
                    <a:p>
                      <a:pPr marL="0" marR="0" algn="l">
                        <a:lnSpc>
                          <a:spcPct val="107000"/>
                        </a:lnSpc>
                        <a:spcBef>
                          <a:spcPts val="0"/>
                        </a:spcBef>
                        <a:spcAft>
                          <a:spcPts val="0"/>
                        </a:spcAft>
                      </a:pPr>
                      <a:r>
                        <a:rPr lang="fr-FR" sz="2400" b="1"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Faire le bien ; minimiser le mal</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Aider les individus et les communautés à atteindre une bonne santé, en minimisant les risques et les dommages potentiels.</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Ne pas nuire à d'autres individus ou groupes.</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Se protéger mutuellement des dommages.</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56022311"/>
                  </a:ext>
                </a:extLst>
              </a:tr>
              <a:tr h="1266138">
                <a:tc>
                  <a:txBody>
                    <a:bodyPr/>
                    <a:lstStyle/>
                    <a:p>
                      <a:pPr marL="0" marR="0" algn="l">
                        <a:lnSpc>
                          <a:spcPct val="107000"/>
                        </a:lnSpc>
                        <a:spcBef>
                          <a:spcPts val="0"/>
                        </a:spcBef>
                        <a:spcAft>
                          <a:spcPts val="0"/>
                        </a:spcAft>
                      </a:pPr>
                      <a:r>
                        <a:rPr lang="fr-FR" sz="2400" b="1"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Respect</a:t>
                      </a:r>
                      <a:endParaRPr lang="fr-FR" sz="2400"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fr-FR" sz="2400" b="1"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 </a:t>
                      </a:r>
                      <a:endParaRPr lang="fr-FR" sz="2400"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Reconnaître que chaque personne compte et la traiter en conséquence.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En aidant les autres à prendre leurs propres décisions chaque fois que cela est possible.</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2899954592"/>
                  </a:ext>
                </a:extLst>
              </a:tr>
              <a:tr h="2138012">
                <a:tc>
                  <a:txBody>
                    <a:bodyPr/>
                    <a:lstStyle/>
                    <a:p>
                      <a:pPr marL="0" marR="0" algn="l">
                        <a:lnSpc>
                          <a:spcPct val="107000"/>
                        </a:lnSpc>
                        <a:spcBef>
                          <a:spcPts val="0"/>
                        </a:spcBef>
                        <a:spcAft>
                          <a:spcPts val="0"/>
                        </a:spcAft>
                      </a:pPr>
                      <a:r>
                        <a:rPr lang="fr-FR" sz="2400" b="1"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Équité</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Veiller à ce que chacun bénéficie d'un traitement équitable.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Établir des priorités de manière équitable lorsque les ressources ne sont pas suffisantes pour permettre à tous d'obtenir les services dont ils ont besoin.</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Aider les autres à obtenir ce à quoi ils ont droit.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Réduire les inégalités au minimum.</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104782628"/>
                  </a:ext>
                </a:extLst>
              </a:tr>
              <a:tr h="2098200">
                <a:tc>
                  <a:txBody>
                    <a:bodyPr/>
                    <a:lstStyle/>
                    <a:p>
                      <a:pPr marL="0" marR="0" algn="l">
                        <a:lnSpc>
                          <a:spcPct val="107000"/>
                        </a:lnSpc>
                        <a:spcBef>
                          <a:spcPts val="0"/>
                        </a:spcBef>
                        <a:spcAft>
                          <a:spcPts val="0"/>
                        </a:spcAft>
                      </a:pPr>
                      <a:r>
                        <a:rPr lang="fr-FR" sz="2400" b="1"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Réciprocité</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S'entraider.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Agir en fonction des responsabilités particulières que nous pouvons avoir, telles que celles associées au professionnalisme ou au statut de projet externe (pouvoir de détenir des ressources).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Accepter d'apporter un soutien supplémentaire à ceux qui ont des responsabilités supplémentaires pour catalyser le changement social.</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1413973681"/>
                  </a:ext>
                </a:extLst>
              </a:tr>
              <a:tr h="1846278">
                <a:tc>
                  <a:txBody>
                    <a:bodyPr/>
                    <a:lstStyle/>
                    <a:p>
                      <a:pPr marL="0" marR="0" algn="l">
                        <a:lnSpc>
                          <a:spcPct val="107000"/>
                        </a:lnSpc>
                        <a:spcBef>
                          <a:spcPts val="0"/>
                        </a:spcBef>
                        <a:spcAft>
                          <a:spcPts val="0"/>
                        </a:spcAft>
                      </a:pPr>
                      <a:r>
                        <a:rPr lang="fr-FR" sz="2400" b="1" cap="none" spc="0" noProof="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Solidarité</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Travailler ensemble lorsqu'il y a un besoin à satisfaire.</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Montrer notre engagement à renforcer les individus et les communautés.</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Aider et prendre soin de nos voisins et amis.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fr-FR"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Aider et prendre soin de notre famille et de nos relations.</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052866812"/>
                  </a:ext>
                </a:extLst>
              </a:tr>
              <a:tr h="948374">
                <a:tc gridSpan="2">
                  <a:txBody>
                    <a:bodyPr/>
                    <a:lstStyle/>
                    <a:p>
                      <a:pPr marL="0" marR="0">
                        <a:spcBef>
                          <a:spcPts val="600"/>
                        </a:spcBef>
                        <a:spcAft>
                          <a:spcPts val="0"/>
                        </a:spcAft>
                      </a:pPr>
                      <a:endParaRPr lang="en-US" sz="2100" i="1" spc="0" dirty="0">
                        <a:solidFill>
                          <a:srgbClr val="70AD47"/>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100" i="1" spc="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Source: Adapted from New Zealand National Ethics Advisory Committee, Getting Through Together: Ethical Values for a Pandemic (Wellington, New Zealand: Ministry of Health, 2007).</a:t>
                      </a:r>
                    </a:p>
                  </a:txBody>
                  <a:tcPr marL="94895" marR="94895" marT="47447" marB="474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fr-BE"/>
                    </a:p>
                  </a:txBody>
                  <a:tcPr/>
                </a:tc>
                <a:extLst>
                  <a:ext uri="{0D108BD9-81ED-4DB2-BD59-A6C34878D82A}">
                    <a16:rowId xmlns:a16="http://schemas.microsoft.com/office/drawing/2014/main" val="1938973545"/>
                  </a:ext>
                </a:extLst>
              </a:tr>
            </a:tbl>
          </a:graphicData>
        </a:graphic>
      </p:graphicFrame>
    </p:spTree>
    <p:custDataLst>
      <p:tags r:id="rId1"/>
    </p:custDataLst>
    <p:extLst>
      <p:ext uri="{BB962C8B-B14F-4D97-AF65-F5344CB8AC3E}">
        <p14:creationId xmlns:p14="http://schemas.microsoft.com/office/powerpoint/2010/main" val="25840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053843" y="3602880"/>
            <a:ext cx="18276314" cy="3077972"/>
          </a:xfrm>
        </p:spPr>
        <p:txBody>
          <a:bodyPr>
            <a:noAutofit/>
          </a:bodyPr>
          <a:lstStyle/>
          <a:p>
            <a:pPr>
              <a:lnSpc>
                <a:spcPct val="85000"/>
              </a:lnSpc>
            </a:pPr>
            <a:r>
              <a:rPr lang="en-US" sz="10000" b="1" dirty="0">
                <a:latin typeface="Gill Sans MT" panose="020B0502020104020203" pitchFamily="34" charset="0"/>
              </a:rPr>
              <a:t> </a:t>
            </a:r>
          </a:p>
        </p:txBody>
      </p:sp>
      <p:sp>
        <p:nvSpPr>
          <p:cNvPr id="3" name="Text Placeholder 2"/>
          <p:cNvSpPr>
            <a:spLocks noGrp="1"/>
          </p:cNvSpPr>
          <p:nvPr>
            <p:ph type="body" idx="1"/>
          </p:nvPr>
        </p:nvSpPr>
        <p:spPr>
          <a:xfrm>
            <a:off x="1663955" y="1975104"/>
            <a:ext cx="17115344" cy="896256"/>
          </a:xfrm>
        </p:spPr>
        <p:txBody>
          <a:bodyPr>
            <a:noAutofit/>
          </a:bodyPr>
          <a:lstStyle/>
          <a:p>
            <a:pPr algn="l"/>
            <a:r>
              <a:rPr lang="en-US" dirty="0"/>
              <a:t>  Le </a:t>
            </a:r>
            <a:r>
              <a:rPr lang="en-US" dirty="0" err="1"/>
              <a:t>programme</a:t>
            </a:r>
            <a:r>
              <a:rPr lang="en-US" dirty="0"/>
              <a:t> de formation aux </a:t>
            </a:r>
            <a:r>
              <a:rPr lang="en-US" dirty="0" err="1"/>
              <a:t>normes</a:t>
            </a:r>
            <a:r>
              <a:rPr lang="en-US" dirty="0"/>
              <a:t> </a:t>
            </a:r>
            <a:r>
              <a:rPr lang="en-US" dirty="0" err="1"/>
              <a:t>sociales</a:t>
            </a:r>
            <a:r>
              <a:rPr lang="en-US" dirty="0"/>
              <a:t> du </a:t>
            </a:r>
            <a:r>
              <a:rPr lang="en-US" dirty="0" err="1"/>
              <a:t>projet</a:t>
            </a:r>
            <a:r>
              <a:rPr lang="en-US" dirty="0"/>
              <a:t> Passages a </a:t>
            </a:r>
            <a:r>
              <a:rPr lang="en-US" dirty="0" err="1"/>
              <a:t>été</a:t>
            </a:r>
            <a:r>
              <a:rPr lang="en-US" dirty="0"/>
              <a:t> </a:t>
            </a:r>
            <a:r>
              <a:rPr lang="en-US" dirty="0" err="1"/>
              <a:t>préparé</a:t>
            </a:r>
            <a:r>
              <a:rPr lang="en-US" dirty="0"/>
              <a:t> par </a:t>
            </a:r>
            <a:r>
              <a:rPr lang="en-US" dirty="0" err="1"/>
              <a:t>l'Institute</a:t>
            </a:r>
            <a:r>
              <a:rPr lang="en-US" dirty="0"/>
              <a:t> for Reproductive Health, Université de Georgetown (IRH) et le Centre pour </a:t>
            </a:r>
            <a:r>
              <a:rPr lang="en-US" dirty="0" err="1"/>
              <a:t>l'égalité</a:t>
            </a:r>
            <a:r>
              <a:rPr lang="en-US" dirty="0"/>
              <a:t> des sexes et la </a:t>
            </a:r>
            <a:r>
              <a:rPr lang="en-US" dirty="0" err="1"/>
              <a:t>santé</a:t>
            </a:r>
            <a:r>
              <a:rPr lang="en-US" dirty="0"/>
              <a:t> de </a:t>
            </a:r>
            <a:r>
              <a:rPr lang="en-US" dirty="0" err="1"/>
              <a:t>l'Université</a:t>
            </a:r>
            <a:r>
              <a:rPr lang="en-US" dirty="0"/>
              <a:t> de </a:t>
            </a:r>
            <a:r>
              <a:rPr lang="en-US" dirty="0" err="1"/>
              <a:t>Californie</a:t>
            </a:r>
            <a:r>
              <a:rPr lang="en-US" dirty="0"/>
              <a:t> </a:t>
            </a:r>
            <a:r>
              <a:rPr lang="en-US" dirty="0" err="1"/>
              <a:t>à</a:t>
            </a:r>
            <a:r>
              <a:rPr lang="en-US" dirty="0"/>
              <a:t> San Diego (GEH, UCSD) dans le cadre du </a:t>
            </a:r>
            <a:r>
              <a:rPr lang="en-US" dirty="0" err="1"/>
              <a:t>projet</a:t>
            </a:r>
            <a:r>
              <a:rPr lang="en-US" dirty="0"/>
              <a:t> Passages. Ce </a:t>
            </a:r>
            <a:r>
              <a:rPr lang="en-US" dirty="0" err="1"/>
              <a:t>lexique</a:t>
            </a:r>
            <a:r>
              <a:rPr lang="en-US" dirty="0"/>
              <a:t> et le </a:t>
            </a:r>
            <a:r>
              <a:rPr lang="en-US" dirty="0" err="1"/>
              <a:t>projet</a:t>
            </a:r>
            <a:r>
              <a:rPr lang="en-US" dirty="0"/>
              <a:t> Passages </a:t>
            </a:r>
            <a:r>
              <a:rPr lang="en-US" dirty="0" err="1"/>
              <a:t>ont</a:t>
            </a:r>
            <a:r>
              <a:rPr lang="en-US" dirty="0"/>
              <a:t> </a:t>
            </a:r>
            <a:r>
              <a:rPr lang="en-US" dirty="0" err="1"/>
              <a:t>été</a:t>
            </a:r>
            <a:r>
              <a:rPr lang="en-US" dirty="0"/>
              <a:t> </a:t>
            </a:r>
            <a:r>
              <a:rPr lang="en-US" dirty="0" err="1"/>
              <a:t>rendus</a:t>
            </a:r>
            <a:r>
              <a:rPr lang="en-US" dirty="0"/>
              <a:t> </a:t>
            </a:r>
            <a:r>
              <a:rPr lang="en-US" dirty="0" err="1"/>
              <a:t>possibles</a:t>
            </a:r>
            <a:r>
              <a:rPr lang="en-US" dirty="0"/>
              <a:t> grâce au </a:t>
            </a:r>
            <a:r>
              <a:rPr lang="en-US" dirty="0" err="1"/>
              <a:t>soutien</a:t>
            </a:r>
            <a:r>
              <a:rPr lang="en-US" dirty="0"/>
              <a:t> </a:t>
            </a:r>
            <a:r>
              <a:rPr lang="en-US" dirty="0" err="1"/>
              <a:t>généreux</a:t>
            </a:r>
            <a:r>
              <a:rPr lang="en-US" dirty="0"/>
              <a:t> du </a:t>
            </a:r>
            <a:r>
              <a:rPr lang="en-US" dirty="0" err="1"/>
              <a:t>peuple</a:t>
            </a:r>
            <a:r>
              <a:rPr lang="en-US" dirty="0"/>
              <a:t> </a:t>
            </a:r>
            <a:r>
              <a:rPr lang="en-US" dirty="0" err="1"/>
              <a:t>américain</a:t>
            </a:r>
            <a:r>
              <a:rPr lang="en-US" dirty="0"/>
              <a:t> par </a:t>
            </a:r>
            <a:r>
              <a:rPr lang="en-US" dirty="0" err="1"/>
              <a:t>l'intermédiaire</a:t>
            </a:r>
            <a:r>
              <a:rPr lang="en-US" dirty="0"/>
              <a:t> de </a:t>
            </a:r>
            <a:r>
              <a:rPr lang="en-US" dirty="0" err="1"/>
              <a:t>l'Agence</a:t>
            </a:r>
            <a:r>
              <a:rPr lang="en-US" dirty="0"/>
              <a:t> des </a:t>
            </a:r>
            <a:r>
              <a:rPr lang="en-US" dirty="0" err="1"/>
              <a:t>États</a:t>
            </a:r>
            <a:r>
              <a:rPr lang="en-US" dirty="0"/>
              <a:t>-Unis pour le </a:t>
            </a:r>
            <a:r>
              <a:rPr lang="en-US" dirty="0" err="1"/>
              <a:t>développement</a:t>
            </a:r>
            <a:r>
              <a:rPr lang="en-US" dirty="0"/>
              <a:t> international (USAID) dans le cadre de </a:t>
            </a:r>
            <a:r>
              <a:rPr lang="en-US" dirty="0" err="1"/>
              <a:t>l'accord</a:t>
            </a:r>
            <a:r>
              <a:rPr lang="en-US" dirty="0"/>
              <a:t> de </a:t>
            </a:r>
            <a:r>
              <a:rPr lang="en-US" dirty="0" err="1"/>
              <a:t>coopération</a:t>
            </a:r>
            <a:r>
              <a:rPr lang="en-US" dirty="0"/>
              <a:t> n° AID-OAA-A-15-00042. Le </a:t>
            </a:r>
            <a:r>
              <a:rPr lang="en-US" dirty="0" err="1"/>
              <a:t>programme</a:t>
            </a:r>
            <a:r>
              <a:rPr lang="en-US" dirty="0"/>
              <a:t> de formation a </a:t>
            </a:r>
            <a:r>
              <a:rPr lang="en-US" dirty="0" err="1"/>
              <a:t>été</a:t>
            </a:r>
            <a:r>
              <a:rPr lang="en-US" dirty="0"/>
              <a:t> </a:t>
            </a:r>
            <a:r>
              <a:rPr lang="en-US" dirty="0" err="1"/>
              <a:t>traduit</a:t>
            </a:r>
            <a:r>
              <a:rPr lang="en-US" dirty="0"/>
              <a:t> </a:t>
            </a:r>
            <a:r>
              <a:rPr lang="en-US" dirty="0" err="1"/>
              <a:t>en</a:t>
            </a:r>
            <a:r>
              <a:rPr lang="en-US" dirty="0"/>
              <a:t> </a:t>
            </a:r>
            <a:r>
              <a:rPr lang="en-US" dirty="0" err="1"/>
              <a:t>français</a:t>
            </a:r>
            <a:r>
              <a:rPr lang="en-US" dirty="0"/>
              <a:t> par le </a:t>
            </a:r>
            <a:r>
              <a:rPr lang="en-US" dirty="0" err="1"/>
              <a:t>projet</a:t>
            </a:r>
            <a:r>
              <a:rPr lang="en-US" dirty="0"/>
              <a:t> Breakthrough ACTION dans le cadre de </a:t>
            </a:r>
            <a:r>
              <a:rPr lang="en-US" dirty="0" err="1"/>
              <a:t>l'accord</a:t>
            </a:r>
            <a:r>
              <a:rPr lang="en-US" dirty="0"/>
              <a:t> de </a:t>
            </a:r>
            <a:r>
              <a:rPr lang="en-US" dirty="0" err="1"/>
              <a:t>coopération</a:t>
            </a:r>
            <a:r>
              <a:rPr lang="en-US" dirty="0"/>
              <a:t> n° AID-OAA-A-17-00017. Le </a:t>
            </a:r>
            <a:r>
              <a:rPr lang="en-US" dirty="0" err="1"/>
              <a:t>contenu</a:t>
            </a:r>
            <a:r>
              <a:rPr lang="en-US" dirty="0"/>
              <a:t> </a:t>
            </a:r>
            <a:r>
              <a:rPr lang="en-US" dirty="0" err="1"/>
              <a:t>est</a:t>
            </a:r>
            <a:r>
              <a:rPr lang="en-US" dirty="0"/>
              <a:t> la </a:t>
            </a:r>
            <a:r>
              <a:rPr lang="en-US" dirty="0" err="1"/>
              <a:t>responsabilité</a:t>
            </a:r>
            <a:r>
              <a:rPr lang="en-US" dirty="0"/>
              <a:t> de </a:t>
            </a:r>
            <a:r>
              <a:rPr lang="en-US" dirty="0" err="1"/>
              <a:t>l'IRH</a:t>
            </a:r>
            <a:r>
              <a:rPr lang="en-US" dirty="0"/>
              <a:t> et du GEH et ne </a:t>
            </a:r>
            <a:r>
              <a:rPr lang="en-US" dirty="0" err="1"/>
              <a:t>reflète</a:t>
            </a:r>
            <a:r>
              <a:rPr lang="en-US" dirty="0"/>
              <a:t> pas </a:t>
            </a:r>
            <a:r>
              <a:rPr lang="en-US" dirty="0" err="1"/>
              <a:t>nécessairement</a:t>
            </a:r>
            <a:r>
              <a:rPr lang="en-US" dirty="0"/>
              <a:t> les opinions de </a:t>
            </a:r>
            <a:r>
              <a:rPr lang="en-US" dirty="0" err="1"/>
              <a:t>l'Université</a:t>
            </a:r>
            <a:r>
              <a:rPr lang="en-US" dirty="0"/>
              <a:t> de Georgetown, de </a:t>
            </a:r>
            <a:r>
              <a:rPr lang="en-US" dirty="0" err="1"/>
              <a:t>l'UCSD</a:t>
            </a:r>
            <a:r>
              <a:rPr lang="en-US" dirty="0"/>
              <a:t>, de </a:t>
            </a:r>
            <a:r>
              <a:rPr lang="en-US" dirty="0" err="1"/>
              <a:t>l'USAID</a:t>
            </a:r>
            <a:r>
              <a:rPr lang="en-US" dirty="0"/>
              <a:t> </a:t>
            </a:r>
            <a:r>
              <a:rPr lang="en-US" dirty="0" err="1"/>
              <a:t>ou</a:t>
            </a:r>
            <a:r>
              <a:rPr lang="en-US" dirty="0"/>
              <a:t> du </a:t>
            </a:r>
            <a:r>
              <a:rPr lang="en-US" dirty="0" err="1"/>
              <a:t>gouvernement</a:t>
            </a:r>
            <a:r>
              <a:rPr lang="en-US" dirty="0"/>
              <a:t> des </a:t>
            </a:r>
            <a:r>
              <a:rPr lang="en-US" dirty="0" err="1"/>
              <a:t>États</a:t>
            </a:r>
            <a:r>
              <a:rPr lang="en-US" dirty="0"/>
              <a:t>-Unis.</a:t>
            </a:r>
            <a:endParaRPr lang="en-US" dirty="0">
              <a:latin typeface="Gill Sans MT" panose="020B0502020104020203" pitchFamily="34" charset="0"/>
            </a:endParaRPr>
          </a:p>
        </p:txBody>
      </p:sp>
    </p:spTree>
    <p:custDataLst>
      <p:tags r:id="rId1"/>
    </p:custDataLst>
    <p:extLst>
      <p:ext uri="{BB962C8B-B14F-4D97-AF65-F5344CB8AC3E}">
        <p14:creationId xmlns:p14="http://schemas.microsoft.com/office/powerpoint/2010/main" val="325561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54E8E6-1410-4741-8D13-FDAB1C143214}"/>
              </a:ext>
            </a:extLst>
          </p:cNvPr>
          <p:cNvSpPr>
            <a:spLocks noGrp="1"/>
          </p:cNvSpPr>
          <p:nvPr>
            <p:ph type="body" sz="quarter" idx="4294967295"/>
          </p:nvPr>
        </p:nvSpPr>
        <p:spPr>
          <a:xfrm>
            <a:off x="1647216" y="4849367"/>
            <a:ext cx="22423745" cy="7878091"/>
          </a:xfrm>
          <a:prstGeom prst="rect">
            <a:avLst/>
          </a:prstGeom>
          <a:noFill/>
          <a:ln>
            <a:noFill/>
          </a:ln>
        </p:spPr>
        <p:txBody>
          <a:bodyPr/>
          <a:lstStyle/>
          <a:p>
            <a:pPr marL="0" marR="0" lvl="0" indent="0" algn="l" rtl="0">
              <a:lnSpc>
                <a:spcPct val="100000"/>
              </a:lnSpc>
              <a:spcBef>
                <a:spcPts val="0"/>
              </a:spcBef>
              <a:spcAft>
                <a:spcPts val="0"/>
              </a:spcAft>
              <a:buNone/>
            </a:pPr>
            <a:r>
              <a:rPr lang="en-US" sz="4000" b="0" i="0" u="none" strike="noStrike" cap="none" dirty="0">
                <a:solidFill>
                  <a:srgbClr val="2E2C22"/>
                </a:solidFill>
                <a:latin typeface="Gill Sans MT" panose="020B0502020104020203" pitchFamily="34" charset="0"/>
                <a:sym typeface="Gill Sans"/>
              </a:rPr>
              <a:t>Au cours </a:t>
            </a:r>
            <a:r>
              <a:rPr lang="fr-FR" sz="4000" b="0" i="0" u="none" strike="noStrike" cap="none" dirty="0">
                <a:solidFill>
                  <a:srgbClr val="2E2C22"/>
                </a:solidFill>
                <a:latin typeface="Gill Sans MT" panose="020B0502020104020203" pitchFamily="34" charset="0"/>
                <a:sym typeface="Gill Sans"/>
              </a:rPr>
              <a:t>de cette session, les participants vont : </a:t>
            </a:r>
          </a:p>
          <a:p>
            <a:pPr marL="0" marR="0" lvl="0" indent="0" algn="ctr" rtl="0">
              <a:lnSpc>
                <a:spcPct val="100000"/>
              </a:lnSpc>
              <a:spcBef>
                <a:spcPts val="0"/>
              </a:spcBef>
              <a:spcAft>
                <a:spcPts val="0"/>
              </a:spcAft>
              <a:buNone/>
            </a:pPr>
            <a:endParaRPr lang="fr-FR" sz="4000" b="0" i="0" u="none" strike="noStrike" cap="none" dirty="0">
              <a:solidFill>
                <a:srgbClr val="2E2C22"/>
              </a:solidFill>
              <a:latin typeface="Gill Sans MT" panose="020B0502020104020203" pitchFamily="34" charset="0"/>
              <a:sym typeface="Gill Sans"/>
            </a:endParaRPr>
          </a:p>
          <a:p>
            <a:pPr marL="742950" marR="0" lvl="0" indent="-736600" algn="l" rtl="0">
              <a:lnSpc>
                <a:spcPct val="150000"/>
              </a:lnSpc>
              <a:spcBef>
                <a:spcPts val="0"/>
              </a:spcBef>
              <a:spcAft>
                <a:spcPts val="0"/>
              </a:spcAft>
              <a:buClr>
                <a:srgbClr val="000000"/>
              </a:buClr>
              <a:buSzPts val="1500"/>
              <a:buFont typeface="Arial"/>
              <a:buAutoNum type="arabicPeriod"/>
            </a:pPr>
            <a:r>
              <a:rPr lang="fr-FR" sz="4000" b="0" i="0" u="none" strike="noStrike" cap="none" dirty="0">
                <a:solidFill>
                  <a:srgbClr val="2E2C22"/>
                </a:solidFill>
                <a:latin typeface="Gill Sans MT" panose="020B0502020104020203" pitchFamily="34" charset="0"/>
                <a:sym typeface="Gill Sans"/>
              </a:rPr>
              <a:t>Identifier les différences entre les interventions de changement de normes et les autres interventions de changement de comportement social.</a:t>
            </a:r>
            <a:endParaRPr lang="fr-FR" sz="4000" dirty="0">
              <a:latin typeface="Gill Sans MT" panose="020B0502020104020203" pitchFamily="34" charset="0"/>
            </a:endParaRPr>
          </a:p>
          <a:p>
            <a:pPr marL="742950" marR="0" lvl="0" indent="-736600" algn="l" rtl="0">
              <a:lnSpc>
                <a:spcPct val="150000"/>
              </a:lnSpc>
              <a:spcBef>
                <a:spcPts val="0"/>
              </a:spcBef>
              <a:spcAft>
                <a:spcPts val="0"/>
              </a:spcAft>
              <a:buClr>
                <a:srgbClr val="000000"/>
              </a:buClr>
              <a:buSzPts val="1500"/>
              <a:buFont typeface="Arial"/>
              <a:buAutoNum type="arabicPeriod"/>
            </a:pPr>
            <a:r>
              <a:rPr lang="fr-FR" sz="4000" b="0" i="0" u="none" strike="noStrike" cap="none" dirty="0">
                <a:solidFill>
                  <a:srgbClr val="2E2C22"/>
                </a:solidFill>
                <a:latin typeface="Gill Sans MT" panose="020B0502020104020203" pitchFamily="34" charset="0"/>
                <a:sym typeface="Gill Sans"/>
              </a:rPr>
              <a:t>Reconnaître les caractéristiques communes d’une intervention de changement des normes communautaire</a:t>
            </a:r>
            <a:r>
              <a:rPr lang="fr-FR" sz="4000" dirty="0">
                <a:solidFill>
                  <a:srgbClr val="2E2C22"/>
                </a:solidFill>
                <a:latin typeface="Gill Sans MT" panose="020B0502020104020203" pitchFamily="34" charset="0"/>
                <a:sym typeface="Gill Sans"/>
              </a:rPr>
              <a:t>s</a:t>
            </a:r>
            <a:r>
              <a:rPr lang="fr-FR" sz="4000" b="0" i="0" u="none" strike="noStrike" cap="none" dirty="0">
                <a:solidFill>
                  <a:srgbClr val="2E2C22"/>
                </a:solidFill>
                <a:latin typeface="Gill Sans MT" panose="020B0502020104020203" pitchFamily="34" charset="0"/>
                <a:sym typeface="Gill Sans"/>
              </a:rPr>
              <a:t>.</a:t>
            </a:r>
            <a:endParaRPr lang="fr-FR" sz="4000" dirty="0">
              <a:latin typeface="Gill Sans MT" panose="020B0502020104020203" pitchFamily="34" charset="0"/>
            </a:endParaRPr>
          </a:p>
          <a:p>
            <a:pPr marL="742950" marR="0" lvl="0" indent="-736600" algn="l" rtl="0">
              <a:lnSpc>
                <a:spcPct val="150000"/>
              </a:lnSpc>
              <a:spcBef>
                <a:spcPts val="0"/>
              </a:spcBef>
              <a:spcAft>
                <a:spcPts val="0"/>
              </a:spcAft>
              <a:buClr>
                <a:srgbClr val="000000"/>
              </a:buClr>
              <a:buSzPts val="1500"/>
              <a:buFont typeface="Arial"/>
              <a:buAutoNum type="arabicPeriod"/>
            </a:pPr>
            <a:r>
              <a:rPr lang="fr-FR" sz="4000" b="0" i="0" u="none" strike="noStrike" cap="none" dirty="0">
                <a:solidFill>
                  <a:srgbClr val="2E2C22"/>
                </a:solidFill>
                <a:latin typeface="Gill Sans MT" panose="020B0502020104020203" pitchFamily="34" charset="0"/>
                <a:sym typeface="Gill Sans"/>
              </a:rPr>
              <a:t>Être conscient des considérations éthiques relatives à la conception et à la mise en œuvre des interventions de changement des normes</a:t>
            </a:r>
            <a:endParaRPr lang="fr-FR" sz="4000" dirty="0">
              <a:latin typeface="Gill Sans MT" panose="020B0502020104020203" pitchFamily="34" charset="0"/>
            </a:endParaRPr>
          </a:p>
          <a:p>
            <a:pPr marL="742950" marR="0" lvl="0" indent="-736600" algn="l" rtl="0">
              <a:lnSpc>
                <a:spcPct val="150000"/>
              </a:lnSpc>
              <a:spcBef>
                <a:spcPts val="0"/>
              </a:spcBef>
              <a:spcAft>
                <a:spcPts val="0"/>
              </a:spcAft>
              <a:buClr>
                <a:srgbClr val="000000"/>
              </a:buClr>
              <a:buSzPts val="1500"/>
              <a:buFont typeface="Arial"/>
              <a:buAutoNum type="arabicPeriod"/>
            </a:pPr>
            <a:r>
              <a:rPr lang="fr-FR" sz="4000" b="0" i="0" u="none" strike="noStrike" cap="none" dirty="0">
                <a:solidFill>
                  <a:srgbClr val="2E2C22"/>
                </a:solidFill>
                <a:latin typeface="Gill Sans MT" panose="020B0502020104020203" pitchFamily="34" charset="0"/>
                <a:sym typeface="Gill Sans"/>
              </a:rPr>
              <a:t>Discutez des stratégies pour intégrer le changement des normes sociales dans la conception du projet.</a:t>
            </a:r>
            <a:endParaRPr lang="fr-FR" sz="4000" dirty="0">
              <a:latin typeface="Gill Sans MT" panose="020B0502020104020203" pitchFamily="34" charset="0"/>
            </a:endParaRPr>
          </a:p>
          <a:p>
            <a:pPr>
              <a:spcAft>
                <a:spcPts val="1800"/>
              </a:spcAft>
            </a:pPr>
            <a:endParaRPr lang="en-US" sz="4000" dirty="0">
              <a:solidFill>
                <a:srgbClr val="2E2C22"/>
              </a:solidFill>
            </a:endParaRPr>
          </a:p>
        </p:txBody>
      </p:sp>
      <p:sp>
        <p:nvSpPr>
          <p:cNvPr id="6" name="Rectangle 5">
            <a:extLst>
              <a:ext uri="{FF2B5EF4-FFF2-40B4-BE49-F238E27FC236}">
                <a16:creationId xmlns:a16="http://schemas.microsoft.com/office/drawing/2014/main" id="{EAC63956-FDC9-CD49-B9D9-1E76627929CC}"/>
              </a:ext>
            </a:extLst>
          </p:cNvPr>
          <p:cNvSpPr/>
          <p:nvPr/>
        </p:nvSpPr>
        <p:spPr>
          <a:xfrm>
            <a:off x="1647217" y="988541"/>
            <a:ext cx="21089566" cy="3496521"/>
          </a:xfrm>
          <a:prstGeom prst="rect">
            <a:avLst/>
          </a:prstGeom>
          <a:solidFill>
            <a:srgbClr val="B52AB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A6A7AC"/>
              </a:solidFill>
              <a:effectLst/>
              <a:uLnTx/>
              <a:uFillTx/>
              <a:latin typeface="Arial"/>
              <a:ea typeface="+mn-ea"/>
              <a:cs typeface="+mn-cs"/>
              <a:sym typeface="Arial"/>
            </a:endParaRPr>
          </a:p>
        </p:txBody>
      </p:sp>
      <p:sp>
        <p:nvSpPr>
          <p:cNvPr id="8" name="Google Shape;812;p3">
            <a:extLst>
              <a:ext uri="{FF2B5EF4-FFF2-40B4-BE49-F238E27FC236}">
                <a16:creationId xmlns:a16="http://schemas.microsoft.com/office/drawing/2014/main" id="{18DD868C-3DF2-3D42-9AD1-5A8515141CA8}"/>
              </a:ext>
            </a:extLst>
          </p:cNvPr>
          <p:cNvSpPr txBox="1">
            <a:spLocks/>
          </p:cNvSpPr>
          <p:nvPr/>
        </p:nvSpPr>
        <p:spPr>
          <a:xfrm>
            <a:off x="1723095" y="2761517"/>
            <a:ext cx="20915314" cy="156779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lvl="0" defTabSz="914400" hangingPunct="1">
              <a:lnSpc>
                <a:spcPct val="90000"/>
              </a:lnSpc>
              <a:buClr>
                <a:srgbClr val="09904F"/>
              </a:buClr>
              <a:defRPr/>
            </a:pPr>
            <a:r>
              <a:rPr lang="en-US" b="1" dirty="0">
                <a:solidFill>
                  <a:srgbClr val="FFFFFF"/>
                </a:solidFill>
              </a:rPr>
              <a:t>Objectifs d'apprentissage</a:t>
            </a:r>
            <a:endParaRPr kumimoji="0" lang="en-US" sz="10000" b="1" i="0" u="none" strike="noStrike" kern="0" cap="none" spc="0" normalizeH="0" baseline="0" noProof="0" dirty="0">
              <a:ln>
                <a:noFill/>
              </a:ln>
              <a:solidFill>
                <a:srgbClr val="FFFFFF"/>
              </a:solidFill>
              <a:effectLst/>
              <a:uLnTx/>
              <a:uFillTx/>
              <a:latin typeface="Gill Sans MT" panose="020B0502020104020203" pitchFamily="34" charset="77"/>
              <a:cs typeface="Gill Sans"/>
              <a:sym typeface="Gill Sans"/>
            </a:endParaRPr>
          </a:p>
        </p:txBody>
      </p:sp>
      <p:sp>
        <p:nvSpPr>
          <p:cNvPr id="9" name="Google Shape;814;p3">
            <a:extLst>
              <a:ext uri="{FF2B5EF4-FFF2-40B4-BE49-F238E27FC236}">
                <a16:creationId xmlns:a16="http://schemas.microsoft.com/office/drawing/2014/main" id="{207A3E4D-C13B-C44A-BDBA-A307D01C3BE7}"/>
              </a:ext>
            </a:extLst>
          </p:cNvPr>
          <p:cNvSpPr txBox="1"/>
          <p:nvPr/>
        </p:nvSpPr>
        <p:spPr>
          <a:xfrm>
            <a:off x="4838204" y="1233909"/>
            <a:ext cx="15896434" cy="1163302"/>
          </a:xfrm>
          <a:prstGeom prst="rect">
            <a:avLst/>
          </a:prstGeom>
          <a:noFill/>
          <a:ln>
            <a:noFill/>
          </a:ln>
        </p:spPr>
        <p:txBody>
          <a:bodyPr spcFirstLastPara="1" wrap="square" lIns="91426" tIns="45700" rIns="91426" bIns="45700" anchor="t" anchorCtr="0">
            <a:noAutofit/>
          </a:bodyPr>
          <a:lstStyle/>
          <a:p>
            <a:pPr algn="ctr" defTabSz="914400" hangingPunct="1">
              <a:buClr>
                <a:srgbClr val="53585F"/>
              </a:buClr>
              <a:buSzPts val="3600"/>
            </a:pPr>
            <a:r>
              <a:rPr lang="fr-FR" sz="3600" dirty="0">
                <a:solidFill>
                  <a:srgbClr val="FFFFFF"/>
                </a:solidFill>
                <a:latin typeface="Gill Sans MT" panose="020B0502020104020203" pitchFamily="34" charset="77"/>
                <a:ea typeface="Gill Sans"/>
                <a:cs typeface="Gill Sans"/>
                <a:sym typeface="Gill Sans"/>
              </a:rPr>
              <a:t>CONCEVOIR DES INTERVENTIONS VISANT À FAIRE ÉVOLUER LES NORMES</a:t>
            </a:r>
            <a:endParaRPr lang="en-US" sz="3600" dirty="0">
              <a:solidFill>
                <a:srgbClr val="FFFFFF"/>
              </a:solidFill>
              <a:latin typeface="Gill Sans MT" panose="020B0502020104020203" pitchFamily="34" charset="77"/>
              <a:ea typeface="Gill Sans"/>
              <a:cs typeface="Gill Sans"/>
              <a:sym typeface="Gill Sans"/>
            </a:endParaRPr>
          </a:p>
        </p:txBody>
      </p:sp>
    </p:spTree>
    <p:custDataLst>
      <p:tags r:id="rId1"/>
    </p:custDataLst>
    <p:extLst>
      <p:ext uri="{BB962C8B-B14F-4D97-AF65-F5344CB8AC3E}">
        <p14:creationId xmlns:p14="http://schemas.microsoft.com/office/powerpoint/2010/main" val="339385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13_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2.xml><?xml version="1.0" encoding="utf-8"?>
<a:theme xmlns:a="http://schemas.openxmlformats.org/drawingml/2006/main" name="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552E91F-1CD8-3C4F-A514-304883F0DB49}">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AF04E58DDB1147BACE8AD971ACB810" ma:contentTypeVersion="16" ma:contentTypeDescription="Create a new document." ma:contentTypeScope="" ma:versionID="165779e993b81606853fcae254bdc6c6">
  <xsd:schema xmlns:xsd="http://www.w3.org/2001/XMLSchema" xmlns:xs="http://www.w3.org/2001/XMLSchema" xmlns:p="http://schemas.microsoft.com/office/2006/metadata/properties" xmlns:ns2="b3e394f4-7e1b-40dc-9710-f85171a654f0" xmlns:ns3="9c6dacaa-8659-40a6-ae4b-db94d906a001" targetNamespace="http://schemas.microsoft.com/office/2006/metadata/properties" ma:root="true" ma:fieldsID="9ad812ca541bd85cc4953484cbcd9895" ns2:_="" ns3:_="">
    <xsd:import namespace="b3e394f4-7e1b-40dc-9710-f85171a654f0"/>
    <xsd:import namespace="9c6dacaa-8659-40a6-ae4b-db94d906a0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e394f4-7e1b-40dc-9710-f85171a654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6dacaa-8659-40a6-ae4b-db94d906a0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ee0e095-a9ee-45a3-ad98-fc47b39f0f4e}" ma:internalName="TaxCatchAll" ma:showField="CatchAllData" ma:web="9c6dacaa-8659-40a6-ae4b-db94d906a0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c6dacaa-8659-40a6-ae4b-db94d906a001" xsi:nil="true"/>
    <lcf76f155ced4ddcb4097134ff3c332f xmlns="b3e394f4-7e1b-40dc-9710-f85171a654f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886B5A4-21BB-41BE-9569-DCAC5A8AF9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e394f4-7e1b-40dc-9710-f85171a654f0"/>
    <ds:schemaRef ds:uri="9c6dacaa-8659-40a6-ae4b-db94d906a0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CCA254-65CC-44D8-8BC7-37E0A709B3B4}">
  <ds:schemaRefs>
    <ds:schemaRef ds:uri="http://schemas.microsoft.com/sharepoint/v3/contenttype/forms"/>
  </ds:schemaRefs>
</ds:datastoreItem>
</file>

<file path=customXml/itemProps3.xml><?xml version="1.0" encoding="utf-8"?>
<ds:datastoreItem xmlns:ds="http://schemas.openxmlformats.org/officeDocument/2006/customXml" ds:itemID="{0EF7D46C-AA69-42D9-9849-615794DF7B99}">
  <ds:schemaRefs>
    <ds:schemaRef ds:uri="http://schemas.microsoft.com/office/2006/documentManagement/types"/>
    <ds:schemaRef ds:uri="http://www.w3.org/XML/1998/namespace"/>
    <ds:schemaRef ds:uri="http://purl.org/dc/elements/1.1/"/>
    <ds:schemaRef ds:uri="http://schemas.openxmlformats.org/package/2006/metadata/core-properties"/>
    <ds:schemaRef ds:uri="http://schemas.microsoft.com/office/infopath/2007/PartnerControls"/>
    <ds:schemaRef ds:uri="9c6dacaa-8659-40a6-ae4b-db94d906a001"/>
    <ds:schemaRef ds:uri="http://purl.org/dc/terms/"/>
    <ds:schemaRef ds:uri="b3e394f4-7e1b-40dc-9710-f85171a654f0"/>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35610</TotalTime>
  <Words>21721</Words>
  <Application>Microsoft Macintosh PowerPoint</Application>
  <PresentationFormat>Custom</PresentationFormat>
  <Paragraphs>1196</Paragraphs>
  <Slides>85</Slides>
  <Notes>85</Notes>
  <HiddenSlides>5</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85</vt:i4>
      </vt:variant>
    </vt:vector>
  </HeadingPairs>
  <TitlesOfParts>
    <vt:vector size="105" baseType="lpstr">
      <vt:lpstr>Arial</vt:lpstr>
      <vt:lpstr>Calibri</vt:lpstr>
      <vt:lpstr>Courier New</vt:lpstr>
      <vt:lpstr>Georgia</vt:lpstr>
      <vt:lpstr>Gill Sans</vt:lpstr>
      <vt:lpstr>Gill Sans Infant MT</vt:lpstr>
      <vt:lpstr>Gill Sans MT</vt:lpstr>
      <vt:lpstr>Helvetica Light</vt:lpstr>
      <vt:lpstr>Helvetica Neue</vt:lpstr>
      <vt:lpstr>Helvetica Neue Light</vt:lpstr>
      <vt:lpstr>Montserrat SemiBold</vt:lpstr>
      <vt:lpstr>Montserrat-SemiBold</vt:lpstr>
      <vt:lpstr>Noto Sans Symbols</vt:lpstr>
      <vt:lpstr>PT Sans</vt:lpstr>
      <vt:lpstr>Roboto</vt:lpstr>
      <vt:lpstr>Symbol</vt:lpstr>
      <vt:lpstr>Tw Cen MT</vt:lpstr>
      <vt:lpstr>Wingdings</vt:lpstr>
      <vt:lpstr>13_PASSAGES TEMPLATE</vt:lpstr>
      <vt:lpstr>PASSAGES TEMPLATE</vt:lpstr>
      <vt:lpstr>L’évolution des normes sociales dans le cadre du changement social et de comportement</vt:lpstr>
      <vt:lpstr>PowerPoint Presentation</vt:lpstr>
      <vt:lpstr>PowerPoint Presentation</vt:lpstr>
      <vt:lpstr>Bienvenue &amp; Introduction </vt:lpstr>
      <vt:lpstr>PowerPoint Presentation</vt:lpstr>
      <vt:lpstr>Conception d'interventions visant à modifier les normes</vt:lpstr>
      <vt:lpstr>Session 1</vt:lpstr>
      <vt:lpstr>PowerPoint Presentation</vt:lpstr>
      <vt:lpstr>PowerPoint Presentation</vt:lpstr>
      <vt:lpstr>Vue d'ensemble des normes sociales et de leur relation avec le comportement</vt:lpstr>
      <vt:lpstr>PowerPoint Presentation</vt:lpstr>
      <vt:lpstr>PowerPoint Presentation</vt:lpstr>
      <vt:lpstr>PowerPoint Presentation</vt:lpstr>
      <vt:lpstr>Types de normes sociales</vt:lpstr>
      <vt:lpstr>PowerPoint Presentation</vt:lpstr>
      <vt:lpstr>PowerPoint Presentation</vt:lpstr>
      <vt:lpstr>Évolution des normes grâce à la programmation basée sur la communauté</vt:lpstr>
      <vt:lpstr>Les normes sociales en temps réel ! </vt:lpstr>
      <vt:lpstr>Qu'avez-vous observé dans l'évolution des normes dans le cadre d'un projet ?</vt:lpstr>
      <vt:lpstr>Évolution du genre et des autres normes sociales</vt:lpstr>
      <vt:lpstr>Pourquoi les gens se conforment-ils aux normes ? </vt:lpstr>
      <vt:lpstr>Pourquoi les gens se conforment-ils aux normes ? </vt:lpstr>
      <vt:lpstr>4 raisons courantes pour lesquelles les normes influencent le comportement</vt:lpstr>
      <vt:lpstr>Les gens peuvent enfreindre les normes si leurs connaissances, leur attitude, leur auto-efficacité ou leur pouvoir personnel sont forts. </vt:lpstr>
      <vt:lpstr>Conception de programmes visant à faire évoluer les normes sociales </vt:lpstr>
      <vt:lpstr>Ce qui fait que les interventions CHANGENT LES NORMES ?</vt:lpstr>
      <vt:lpstr>Interventions visant à modifier les normes et à influencer les comportements</vt:lpstr>
      <vt:lpstr>Définition des interventions communautaires de changement de normes </vt:lpstr>
      <vt:lpstr>Ce qui fait qu'une intervention change les normes? </vt:lpstr>
      <vt:lpstr>PowerPoint Presentation</vt:lpstr>
      <vt:lpstr>Rechercher le changement au niveau communautaire</vt:lpstr>
      <vt:lpstr>Engager les gens à plusieurs niveaux</vt:lpstr>
      <vt:lpstr>Corriger les perceptions erronées concernant les comportements néfastes</vt:lpstr>
      <vt:lpstr>Confronter les déséquilibres de pouvoir, en particulier ceux liés au genre et aux autres sources de marginalisation.</vt:lpstr>
      <vt:lpstr>Créer des espaces sûrs pour la réflexion critique des membres de la communauté</vt:lpstr>
      <vt:lpstr>Ancrer le problème dans les systèmes de valeurs propres à la communauté</vt:lpstr>
      <vt:lpstr>Évaluer avec précision les normes</vt:lpstr>
      <vt:lpstr>Utiliser la « Diffusion organisée »</vt:lpstr>
      <vt:lpstr>Créer de nouvelles normes positives</vt:lpstr>
      <vt:lpstr>Quelles sont les caractéristiques des interventions de changement de normes</vt:lpstr>
      <vt:lpstr>PowerPoint Presentation</vt:lpstr>
      <vt:lpstr>Debrief</vt:lpstr>
      <vt:lpstr>PowerPoint Presentation</vt:lpstr>
      <vt:lpstr>Parivartan pour les filles : un programme de sport et de mentorat</vt:lpstr>
      <vt:lpstr>Fondation du programme</vt:lpstr>
      <vt:lpstr>Objectifs du projet </vt:lpstr>
      <vt:lpstr>Stratégies du projet</vt:lpstr>
      <vt:lpstr>Cas Parivartan</vt:lpstr>
      <vt:lpstr>PowerPoint Presentation</vt:lpstr>
      <vt:lpstr>Principaux enseignements de l'évaluation du projet sur la programmation des normes</vt:lpstr>
      <vt:lpstr>PowerPoint Presentation</vt:lpstr>
      <vt:lpstr>PowerPoint Presentation</vt:lpstr>
      <vt:lpstr>Session deux</vt:lpstr>
      <vt:lpstr>Erreurs courantes dans la conception des approches de changement de normes</vt:lpstr>
      <vt:lpstr>Pièges courants de conception </vt:lpstr>
      <vt:lpstr>PowerPoint Presentation</vt:lpstr>
      <vt:lpstr>PowerPoint Presentation</vt:lpstr>
      <vt:lpstr>PowerPoint Presentation</vt:lpstr>
      <vt:lpstr>PowerPoint Presentation</vt:lpstr>
      <vt:lpstr>Approfondir la question : Identifier les  pièges dans les phases d'évaluation et de conception de Parivartan</vt:lpstr>
      <vt:lpstr>PowerPoint Presentation</vt:lpstr>
      <vt:lpstr>Comment éviter ou au moins reconnaître les pièges dans... </vt:lpstr>
      <vt:lpstr>PowerPoint Presentation</vt:lpstr>
      <vt:lpstr>Parlons de la pensée éthique dans la conception des interventions de changement de normes</vt:lpstr>
      <vt:lpstr>Un dilemme éthique</vt:lpstr>
      <vt:lpstr>La réflexion éthique est...</vt:lpstr>
      <vt:lpstr>Utiliser la réflexion éthique pour concevoir les interventions de changement de normes</vt:lpstr>
      <vt:lpstr>PowerPoint Presentation</vt:lpstr>
      <vt:lpstr>La réflexion éthique dans la conception des interventions de changement des normes</vt:lpstr>
      <vt:lpstr>Bell Bajao!</vt:lpstr>
      <vt:lpstr>Résultats d'une évaluation formative visant à identifier les normes liées à la violence domestique</vt:lpstr>
      <vt:lpstr>Bell Bajao!</vt:lpstr>
      <vt:lpstr>Bell Bajao ! Réalisations </vt:lpstr>
      <vt:lpstr>Étude de cas : Travail en groupe</vt:lpstr>
      <vt:lpstr>Étude de cas : Discussion en plénière</vt:lpstr>
      <vt:lpstr>Pourquoi recourir à la réflexion éthique lors de la conception des interventions de changement de normes ? </vt:lpstr>
      <vt:lpstr>PowerPoint Presentation</vt:lpstr>
      <vt:lpstr>Les normes existent dans un contexte historique et social</vt:lpstr>
      <vt:lpstr> ...certains des moteurs les plus importants du changement [de normes] ont été la persévérance et le courage des individus, le soutien de la famille immédiate et de la communauté... ainsi que les modèles et le leadership de ceux qui ont le pouvoir..  </vt:lpstr>
      <vt:lpstr>Réflexions ou questions supplémentaires ?</vt:lpstr>
      <vt:lpstr>Principaux points à retenir</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Anjalee Kohli</dc:creator>
  <cp:lastModifiedBy>Brooke Huffman</cp:lastModifiedBy>
  <cp:revision>591</cp:revision>
  <dcterms:created xsi:type="dcterms:W3CDTF">2020-05-19T01:16:32Z</dcterms:created>
  <dcterms:modified xsi:type="dcterms:W3CDTF">2022-09-08T15:39:51Z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17588176-C6BE-4EB1-9550-94172C562A64</vt:lpwstr>
  </property>
  <property fmtid="{D5CDD505-2E9C-101B-9397-08002B2CF9AE}" pid="3" name="ArticulatePath">
    <vt:lpwstr>JC Section 3 SN Curriculum_Design  May 18 2020-new formatted 8June</vt:lpwstr>
  </property>
  <property fmtid="{D5CDD505-2E9C-101B-9397-08002B2CF9AE}" pid="4" name="Order">
    <vt:lpwstr>9400.00000000000</vt:lpwstr>
  </property>
  <property fmtid="{D5CDD505-2E9C-101B-9397-08002B2CF9AE}" pid="5" name="ContentTypeId">
    <vt:lpwstr>0x0101003CAF04E58DDB1147BACE8AD971ACB810</vt:lpwstr>
  </property>
  <property fmtid="{D5CDD505-2E9C-101B-9397-08002B2CF9AE}" pid="6" name="MediaServiceImageTags">
    <vt:lpwstr/>
  </property>
</Properties>
</file>