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tags/tag15.xml" ContentType="application/vnd.openxmlformats-officedocument.presentationml.tags+xml"/>
  <Override PartName="/ppt/notesSlides/notesSlide18.xml" ContentType="application/vnd.openxmlformats-officedocument.presentationml.notesSlide+xml"/>
  <Override PartName="/ppt/tags/tag16.xml" ContentType="application/vnd.openxmlformats-officedocument.presentationml.tags+xml"/>
  <Override PartName="/ppt/notesSlides/notesSlide19.xml" ContentType="application/vnd.openxmlformats-officedocument.presentationml.notesSlide+xml"/>
  <Override PartName="/ppt/tags/tag17.xml" ContentType="application/vnd.openxmlformats-officedocument.presentationml.tags+xml"/>
  <Override PartName="/ppt/notesSlides/notesSlide20.xml" ContentType="application/vnd.openxmlformats-officedocument.presentationml.notesSlide+xml"/>
  <Override PartName="/ppt/tags/tag18.xml" ContentType="application/vnd.openxmlformats-officedocument.presentationml.tags+xml"/>
  <Override PartName="/ppt/notesSlides/notesSlide21.xml" ContentType="application/vnd.openxmlformats-officedocument.presentationml.notesSlide+xml"/>
  <Override PartName="/ppt/tags/tag19.xml" ContentType="application/vnd.openxmlformats-officedocument.presentationml.tags+xml"/>
  <Override PartName="/ppt/notesSlides/notesSlide22.xml" ContentType="application/vnd.openxmlformats-officedocument.presentationml.notesSlide+xml"/>
  <Override PartName="/ppt/tags/tag20.xml" ContentType="application/vnd.openxmlformats-officedocument.presentationml.tags+xml"/>
  <Override PartName="/ppt/notesSlides/notesSlide23.xml" ContentType="application/vnd.openxmlformats-officedocument.presentationml.notesSlide+xml"/>
  <Override PartName="/ppt/tags/tag21.xml" ContentType="application/vnd.openxmlformats-officedocument.presentationml.tags+xml"/>
  <Override PartName="/ppt/notesSlides/notesSlide24.xml" ContentType="application/vnd.openxmlformats-officedocument.presentationml.notesSlide+xml"/>
  <Override PartName="/ppt/tags/tag22.xml" ContentType="application/vnd.openxmlformats-officedocument.presentationml.tags+xml"/>
  <Override PartName="/ppt/notesSlides/notesSlide25.xml" ContentType="application/vnd.openxmlformats-officedocument.presentationml.notesSlide+xml"/>
  <Override PartName="/ppt/tags/tag23.xml" ContentType="application/vnd.openxmlformats-officedocument.presentationml.tags+xml"/>
  <Override PartName="/ppt/notesSlides/notesSlide26.xml" ContentType="application/vnd.openxmlformats-officedocument.presentationml.notesSlide+xml"/>
  <Override PartName="/ppt/tags/tag24.xml" ContentType="application/vnd.openxmlformats-officedocument.presentationml.tags+xml"/>
  <Override PartName="/ppt/notesSlides/notesSlide27.xml" ContentType="application/vnd.openxmlformats-officedocument.presentationml.notesSlide+xml"/>
  <Override PartName="/ppt/tags/tag25.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26.xml" ContentType="application/vnd.openxmlformats-officedocument.presentationml.tags+xml"/>
  <Override PartName="/ppt/notesSlides/notesSlide30.xml" ContentType="application/vnd.openxmlformats-officedocument.presentationml.notesSlide+xml"/>
  <Override PartName="/ppt/tags/tag27.xml" ContentType="application/vnd.openxmlformats-officedocument.presentationml.tags+xml"/>
  <Override PartName="/ppt/notesSlides/notesSlide31.xml" ContentType="application/vnd.openxmlformats-officedocument.presentationml.notesSlide+xml"/>
  <Override PartName="/ppt/tags/tag28.xml" ContentType="application/vnd.openxmlformats-officedocument.presentationml.tags+xml"/>
  <Override PartName="/ppt/notesSlides/notesSlide32.xml" ContentType="application/vnd.openxmlformats-officedocument.presentationml.notesSlide+xml"/>
  <Override PartName="/ppt/tags/tag29.xml" ContentType="application/vnd.openxmlformats-officedocument.presentationml.tags+xml"/>
  <Override PartName="/ppt/notesSlides/notesSlide33.xml" ContentType="application/vnd.openxmlformats-officedocument.presentationml.notesSlide+xml"/>
  <Override PartName="/ppt/tags/tag30.xml" ContentType="application/vnd.openxmlformats-officedocument.presentationml.tags+xml"/>
  <Override PartName="/ppt/notesSlides/notesSlide34.xml" ContentType="application/vnd.openxmlformats-officedocument.presentationml.notesSlide+xml"/>
  <Override PartName="/ppt/tags/tag31.xml" ContentType="application/vnd.openxmlformats-officedocument.presentationml.tags+xml"/>
  <Override PartName="/ppt/notesSlides/notesSlide35.xml" ContentType="application/vnd.openxmlformats-officedocument.presentationml.notesSlide+xml"/>
  <Override PartName="/ppt/tags/tag32.xml" ContentType="application/vnd.openxmlformats-officedocument.presentationml.tags+xml"/>
  <Override PartName="/ppt/notesSlides/notesSlide36.xml" ContentType="application/vnd.openxmlformats-officedocument.presentationml.notesSlide+xml"/>
  <Override PartName="/ppt/tags/tag33.xml" ContentType="application/vnd.openxmlformats-officedocument.presentationml.tags+xml"/>
  <Override PartName="/ppt/notesSlides/notesSlide37.xml" ContentType="application/vnd.openxmlformats-officedocument.presentationml.notesSlide+xml"/>
  <Override PartName="/ppt/tags/tag34.xml" ContentType="application/vnd.openxmlformats-officedocument.presentationml.tags+xml"/>
  <Override PartName="/ppt/notesSlides/notesSlide38.xml" ContentType="application/vnd.openxmlformats-officedocument.presentationml.notesSlide+xml"/>
  <Override PartName="/ppt/tags/tag35.xml" ContentType="application/vnd.openxmlformats-officedocument.presentationml.tags+xml"/>
  <Override PartName="/ppt/notesSlides/notesSlide39.xml" ContentType="application/vnd.openxmlformats-officedocument.presentationml.notesSlide+xml"/>
  <Override PartName="/ppt/tags/tag36.xml" ContentType="application/vnd.openxmlformats-officedocument.presentationml.tags+xml"/>
  <Override PartName="/ppt/notesSlides/notesSlide40.xml" ContentType="application/vnd.openxmlformats-officedocument.presentationml.notesSlide+xml"/>
  <Override PartName="/ppt/tags/tag37.xml" ContentType="application/vnd.openxmlformats-officedocument.presentationml.tags+xml"/>
  <Override PartName="/ppt/notesSlides/notesSlide41.xml" ContentType="application/vnd.openxmlformats-officedocument.presentationml.notesSlide+xml"/>
  <Override PartName="/ppt/tags/tag38.xml" ContentType="application/vnd.openxmlformats-officedocument.presentationml.tags+xml"/>
  <Override PartName="/ppt/notesSlides/notesSlide42.xml" ContentType="application/vnd.openxmlformats-officedocument.presentationml.notesSlide+xml"/>
  <Override PartName="/ppt/tags/tag39.xml" ContentType="application/vnd.openxmlformats-officedocument.presentationml.tags+xml"/>
  <Override PartName="/ppt/notesSlides/notesSlide43.xml" ContentType="application/vnd.openxmlformats-officedocument.presentationml.notesSlide+xml"/>
  <Override PartName="/ppt/tags/tag40.xml" ContentType="application/vnd.openxmlformats-officedocument.presentationml.tags+xml"/>
  <Override PartName="/ppt/notesSlides/notesSlide44.xml" ContentType="application/vnd.openxmlformats-officedocument.presentationml.notesSlide+xml"/>
  <Override PartName="/ppt/tags/tag41.xml" ContentType="application/vnd.openxmlformats-officedocument.presentationml.tags+xml"/>
  <Override PartName="/ppt/notesSlides/notesSlide45.xml" ContentType="application/vnd.openxmlformats-officedocument.presentationml.notesSlide+xml"/>
  <Override PartName="/ppt/tags/tag42.xml" ContentType="application/vnd.openxmlformats-officedocument.presentationml.tags+xml"/>
  <Override PartName="/ppt/notesSlides/notesSlide46.xml" ContentType="application/vnd.openxmlformats-officedocument.presentationml.notesSlide+xml"/>
  <Override PartName="/ppt/tags/tag43.xml" ContentType="application/vnd.openxmlformats-officedocument.presentationml.tags+xml"/>
  <Override PartName="/ppt/notesSlides/notesSlide47.xml" ContentType="application/vnd.openxmlformats-officedocument.presentationml.notesSlide+xml"/>
  <Override PartName="/ppt/tags/tag44.xml" ContentType="application/vnd.openxmlformats-officedocument.presentationml.tags+xml"/>
  <Override PartName="/ppt/notesSlides/notesSlide48.xml" ContentType="application/vnd.openxmlformats-officedocument.presentationml.notesSlide+xml"/>
  <Override PartName="/ppt/tags/tag45.xml" ContentType="application/vnd.openxmlformats-officedocument.presentationml.tags+xml"/>
  <Override PartName="/ppt/notesSlides/notesSlide49.xml" ContentType="application/vnd.openxmlformats-officedocument.presentationml.notesSlide+xml"/>
  <Override PartName="/ppt/tags/tag46.xml" ContentType="application/vnd.openxmlformats-officedocument.presentationml.tags+xml"/>
  <Override PartName="/ppt/notesSlides/notesSlide5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7.xml" ContentType="application/vnd.openxmlformats-officedocument.presentationml.tags+xml"/>
  <Override PartName="/ppt/notesSlides/notesSlide51.xml" ContentType="application/vnd.openxmlformats-officedocument.presentationml.notesSlide+xml"/>
  <Override PartName="/ppt/tags/tag48.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49.xml" ContentType="application/vnd.openxmlformats-officedocument.presentationml.tags+xml"/>
  <Override PartName="/ppt/notesSlides/notesSlide54.xml" ContentType="application/vnd.openxmlformats-officedocument.presentationml.notesSlide+xml"/>
  <Override PartName="/ppt/tags/tag50.xml" ContentType="application/vnd.openxmlformats-officedocument.presentationml.tags+xml"/>
  <Override PartName="/ppt/notesSlides/notesSlide55.xml" ContentType="application/vnd.openxmlformats-officedocument.presentationml.notesSlide+xml"/>
  <Override PartName="/ppt/tags/tag51.xml" ContentType="application/vnd.openxmlformats-officedocument.presentationml.tags+xml"/>
  <Override PartName="/ppt/notesSlides/notesSlide5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4"/>
    <p:sldMasterId id="2147484319" r:id="rId5"/>
  </p:sldMasterIdLst>
  <p:notesMasterIdLst>
    <p:notesMasterId r:id="rId62"/>
  </p:notesMasterIdLst>
  <p:handoutMasterIdLst>
    <p:handoutMasterId r:id="rId63"/>
  </p:handoutMasterIdLst>
  <p:sldIdLst>
    <p:sldId id="4048" r:id="rId6"/>
    <p:sldId id="339" r:id="rId7"/>
    <p:sldId id="4092" r:id="rId8"/>
    <p:sldId id="348" r:id="rId9"/>
    <p:sldId id="340" r:id="rId10"/>
    <p:sldId id="4025" r:id="rId11"/>
    <p:sldId id="4044" r:id="rId12"/>
    <p:sldId id="3980" r:id="rId13"/>
    <p:sldId id="4062" r:id="rId14"/>
    <p:sldId id="4063" r:id="rId15"/>
    <p:sldId id="4065" r:id="rId16"/>
    <p:sldId id="4066" r:id="rId17"/>
    <p:sldId id="269" r:id="rId18"/>
    <p:sldId id="4068" r:id="rId19"/>
    <p:sldId id="276" r:id="rId20"/>
    <p:sldId id="3981" r:id="rId21"/>
    <p:sldId id="3969" r:id="rId22"/>
    <p:sldId id="3919" r:id="rId23"/>
    <p:sldId id="3937" r:id="rId24"/>
    <p:sldId id="4070" r:id="rId25"/>
    <p:sldId id="3984" r:id="rId26"/>
    <p:sldId id="3985" r:id="rId27"/>
    <p:sldId id="3986" r:id="rId28"/>
    <p:sldId id="3976" r:id="rId29"/>
    <p:sldId id="3987" r:id="rId30"/>
    <p:sldId id="3935" r:id="rId31"/>
    <p:sldId id="4071" r:id="rId32"/>
    <p:sldId id="3988" r:id="rId33"/>
    <p:sldId id="4079" r:id="rId34"/>
    <p:sldId id="3989" r:id="rId35"/>
    <p:sldId id="3990" r:id="rId36"/>
    <p:sldId id="3917" r:id="rId37"/>
    <p:sldId id="342" r:id="rId38"/>
    <p:sldId id="4086" r:id="rId39"/>
    <p:sldId id="4057" r:id="rId40"/>
    <p:sldId id="4058" r:id="rId41"/>
    <p:sldId id="4059" r:id="rId42"/>
    <p:sldId id="4085" r:id="rId43"/>
    <p:sldId id="3996" r:id="rId44"/>
    <p:sldId id="4087" r:id="rId45"/>
    <p:sldId id="4088" r:id="rId46"/>
    <p:sldId id="4027" r:id="rId47"/>
    <p:sldId id="4053" r:id="rId48"/>
    <p:sldId id="4018" r:id="rId49"/>
    <p:sldId id="4019" r:id="rId50"/>
    <p:sldId id="4055" r:id="rId51"/>
    <p:sldId id="4049" r:id="rId52"/>
    <p:sldId id="3971" r:id="rId53"/>
    <p:sldId id="4008" r:id="rId54"/>
    <p:sldId id="4024" r:id="rId55"/>
    <p:sldId id="858" r:id="rId56"/>
    <p:sldId id="4089" r:id="rId57"/>
    <p:sldId id="4091" r:id="rId58"/>
    <p:sldId id="261" r:id="rId59"/>
    <p:sldId id="407" r:id="rId60"/>
    <p:sldId id="4094" r:id="rId61"/>
  </p:sldIdLst>
  <p:sldSz cx="24384000" cy="13716000"/>
  <p:notesSz cx="6858000" cy="9144000"/>
  <p:custDataLst>
    <p:tags r:id="rId64"/>
  </p:custData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1pPr>
    <a:lvl2pPr marL="0" marR="0" indent="2286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2pPr>
    <a:lvl3pPr marL="0" marR="0" indent="4572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3pPr>
    <a:lvl4pPr marL="0" marR="0" indent="6858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4pPr>
    <a:lvl5pPr marL="0" marR="0" indent="9144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5pPr>
    <a:lvl6pPr marL="0" marR="0" indent="11430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6pPr>
    <a:lvl7pPr marL="0" marR="0" indent="13716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7pPr>
    <a:lvl8pPr marL="0" marR="0" indent="16002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8pPr>
    <a:lvl9pPr marL="0" marR="0" indent="18288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9pPr>
  </p:defaultTextStyle>
  <p:extLst>
    <p:ext uri="{521415D9-36F7-43E2-AB2F-B90AF26B5E84}">
      <p14:sectionLst xmlns:p14="http://schemas.microsoft.com/office/powerpoint/2010/main">
        <p14:section name="Introduction to Training" id="{1484F72F-B13D-0044-BF15-537DC747B764}">
          <p14:sldIdLst>
            <p14:sldId id="4048"/>
            <p14:sldId id="339"/>
            <p14:sldId id="4092"/>
            <p14:sldId id="348"/>
            <p14:sldId id="340"/>
          </p14:sldIdLst>
        </p14:section>
        <p14:section name="Module 2 Introduction" id="{7E5CB13E-C7CC-478C-9E22-9CDF84D9F8CB}">
          <p14:sldIdLst>
            <p14:sldId id="4025"/>
            <p14:sldId id="4044"/>
            <p14:sldId id="3980"/>
          </p14:sldIdLst>
        </p14:section>
        <p14:section name="Overview of Social Norms Concepts" id="{7396427E-A4FA-4EB0-BAB8-814C86D7FC8E}">
          <p14:sldIdLst>
            <p14:sldId id="4062"/>
            <p14:sldId id="4063"/>
            <p14:sldId id="4065"/>
            <p14:sldId id="4066"/>
            <p14:sldId id="269"/>
            <p14:sldId id="4068"/>
            <p14:sldId id="276"/>
          </p14:sldIdLst>
        </p14:section>
        <p14:section name="1. Introduction to Norms Assessments: Why/What" id="{331D6280-6EC4-1E46-8EA0-4853A1013C9B}">
          <p14:sldIdLst>
            <p14:sldId id="3981"/>
            <p14:sldId id="3969"/>
            <p14:sldId id="3919"/>
            <p14:sldId id="3937"/>
            <p14:sldId id="4070"/>
            <p14:sldId id="3984"/>
            <p14:sldId id="3985"/>
          </p14:sldIdLst>
        </p14:section>
        <p14:section name="2. How-To Conduct a Norms Assessment" id="{FA71C548-7AA7-224C-8D25-3753E5A0FC66}">
          <p14:sldIdLst>
            <p14:sldId id="3986"/>
            <p14:sldId id="3976"/>
            <p14:sldId id="3987"/>
            <p14:sldId id="3935"/>
            <p14:sldId id="4071"/>
          </p14:sldIdLst>
        </p14:section>
        <p14:section name="3. SNET" id="{93F2E31C-0AB6-9B40-BFA7-8137BA0DE25A}">
          <p14:sldIdLst>
            <p14:sldId id="3988"/>
            <p14:sldId id="4079"/>
            <p14:sldId id="3989"/>
            <p14:sldId id="3990"/>
            <p14:sldId id="3917"/>
            <p14:sldId id="342"/>
          </p14:sldIdLst>
        </p14:section>
        <p14:section name="Group Work" id="{28E02EAA-6A86-7B48-B3F4-1F333F4F2D4B}">
          <p14:sldIdLst>
            <p14:sldId id="4086"/>
          </p14:sldIdLst>
        </p14:section>
        <p14:section name="Group Work Option 1" id="{BC9E00D3-9141-42F1-9B39-BC88596DCFC9}">
          <p14:sldIdLst>
            <p14:sldId id="4057"/>
            <p14:sldId id="4058"/>
            <p14:sldId id="4059"/>
            <p14:sldId id="4085"/>
            <p14:sldId id="3996"/>
            <p14:sldId id="4087"/>
            <p14:sldId id="4088"/>
          </p14:sldIdLst>
        </p14:section>
        <p14:section name="Group Work Option 1 - Virtual" id="{D07CC19D-9ECB-49EC-89DB-62E1C75A1BFD}">
          <p14:sldIdLst>
            <p14:sldId id="4027"/>
            <p14:sldId id="4053"/>
            <p14:sldId id="4018"/>
            <p14:sldId id="4019"/>
            <p14:sldId id="4055"/>
            <p14:sldId id="4049"/>
          </p14:sldIdLst>
        </p14:section>
        <p14:section name="Group Work Option 1 - In-Person" id="{BBE14BA9-0DA0-4A34-8848-851E376CEE9B}">
          <p14:sldIdLst/>
        </p14:section>
        <p14:section name="Group Work Option 2" id="{C92826E6-2EE0-2442-BD63-B0BE367B0A88}">
          <p14:sldIdLst>
            <p14:sldId id="3971"/>
          </p14:sldIdLst>
        </p14:section>
        <p14:section name="4. Using Assessment Findings" id="{4C542508-C5CB-7645-9CFF-5051C904A7F5}">
          <p14:sldIdLst>
            <p14:sldId id="4008"/>
            <p14:sldId id="4024"/>
            <p14:sldId id="858"/>
            <p14:sldId id="4089"/>
          </p14:sldIdLst>
        </p14:section>
        <p14:section name="6. Takeaways and Resources" id="{F7784BF3-D1C3-B145-AF9F-26DFA69DE819}">
          <p14:sldIdLst>
            <p14:sldId id="4091"/>
            <p14:sldId id="261"/>
            <p14:sldId id="407"/>
            <p14:sldId id="4094"/>
          </p14:sldIdLst>
        </p14:section>
      </p14:sectionLst>
    </p:ext>
    <p:ext uri="{EFAFB233-063F-42B5-8137-9DF3F51BA10A}">
      <p15:sldGuideLst xmlns:p15="http://schemas.microsoft.com/office/powerpoint/2012/main">
        <p15:guide id="1" orient="horz" pos="3456" userDrawn="1">
          <p15:clr>
            <a:srgbClr val="A4A3A4"/>
          </p15:clr>
        </p15:guide>
        <p15:guide id="2" pos="6168" userDrawn="1">
          <p15:clr>
            <a:srgbClr val="A4A3A4"/>
          </p15:clr>
        </p15:guide>
        <p15:guide id="3" pos="120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jalee Kohli" initials="" lastIdx="9" clrIdx="11"/>
  <p:cmAuthor id="1" name="Sammie Hill" initials="SH" lastIdx="15" clrIdx="0">
    <p:extLst>
      <p:ext uri="{19B8F6BF-5375-455C-9EA6-DF929625EA0E}">
        <p15:presenceInfo xmlns:p15="http://schemas.microsoft.com/office/powerpoint/2012/main" userId="dcde062a6bc42d38" providerId="Windows Live"/>
      </p:ext>
    </p:extLst>
  </p:cmAuthor>
  <p:cmAuthor id="2" name="Anneka Van Scoyoc" initials="" lastIdx="1" clrIdx="12"/>
  <p:cmAuthor id="3" name="Susan Igras" initials="SI" lastIdx="37" clrIdx="2">
    <p:extLst>
      <p:ext uri="{19B8F6BF-5375-455C-9EA6-DF929625EA0E}">
        <p15:presenceInfo xmlns:p15="http://schemas.microsoft.com/office/powerpoint/2012/main" userId="Susan Igras" providerId="None"/>
      </p:ext>
    </p:extLst>
  </p:cmAuthor>
  <p:cmAuthor id="4" name="Courtney McLarnon" initials="CM" lastIdx="114" clrIdx="3">
    <p:extLst>
      <p:ext uri="{19B8F6BF-5375-455C-9EA6-DF929625EA0E}">
        <p15:presenceInfo xmlns:p15="http://schemas.microsoft.com/office/powerpoint/2012/main" userId="Courtney McLarnon" providerId="None"/>
      </p:ext>
    </p:extLst>
  </p:cmAuthor>
  <p:cmAuthor id="5" name="Jamie Greenberg" initials="JMG" lastIdx="147" clrIdx="4">
    <p:extLst>
      <p:ext uri="{19B8F6BF-5375-455C-9EA6-DF929625EA0E}">
        <p15:presenceInfo xmlns:p15="http://schemas.microsoft.com/office/powerpoint/2012/main" userId="Jamie Greenberg" providerId="None"/>
      </p:ext>
    </p:extLst>
  </p:cmAuthor>
  <p:cmAuthor id="6" name="Nana Apenem Dagadu" initials="NAD" lastIdx="6" clrIdx="5">
    <p:extLst>
      <p:ext uri="{19B8F6BF-5375-455C-9EA6-DF929625EA0E}">
        <p15:presenceInfo xmlns:p15="http://schemas.microsoft.com/office/powerpoint/2012/main" userId="S-1-5-21-1644491937-1532298954-725345543-134854" providerId="AD"/>
      </p:ext>
    </p:extLst>
  </p:cmAuthor>
  <p:cmAuthor id="7" name="Jeannette Cachan" initials="WU" lastIdx="111" clrIdx="6">
    <p:extLst>
      <p:ext uri="{19B8F6BF-5375-455C-9EA6-DF929625EA0E}">
        <p15:presenceInfo xmlns:p15="http://schemas.microsoft.com/office/powerpoint/2012/main" userId="Jeannette Cachan" providerId="None"/>
      </p:ext>
    </p:extLst>
  </p:cmAuthor>
  <p:cmAuthor id="8" name="Hill, Sammie" initials="HS" lastIdx="2" clrIdx="7">
    <p:extLst>
      <p:ext uri="{19B8F6BF-5375-455C-9EA6-DF929625EA0E}">
        <p15:presenceInfo xmlns:p15="http://schemas.microsoft.com/office/powerpoint/2012/main" userId="S::sammie.hill@fleishman.com::364cc9ef-d23f-4926-9fce-b8d3c98c0937" providerId="AD"/>
      </p:ext>
    </p:extLst>
  </p:cmAuthor>
  <p:cmAuthor id="9" name="Microsoft Office User" initials="Office" lastIdx="43" clrIdx="8">
    <p:extLst>
      <p:ext uri="{19B8F6BF-5375-455C-9EA6-DF929625EA0E}">
        <p15:presenceInfo xmlns:p15="http://schemas.microsoft.com/office/powerpoint/2012/main" userId="Microsoft Office User" providerId="None"/>
      </p:ext>
    </p:extLst>
  </p:cmAuthor>
  <p:cmAuthor id="10" name="Christine Power" initials="CP" lastIdx="193" clrIdx="9">
    <p:extLst>
      <p:ext uri="{19B8F6BF-5375-455C-9EA6-DF929625EA0E}">
        <p15:presenceInfo xmlns:p15="http://schemas.microsoft.com/office/powerpoint/2012/main" userId="S::cpower@prb.org::8e0d33fb-66ad-46a1-a73c-48fec8619f4d" providerId="AD"/>
      </p:ext>
    </p:extLst>
  </p:cmAuthor>
  <p:cmAuthor id="11" name="Anneka Van Scoyoc" initials="AS" lastIdx="129" clrIdx="10">
    <p:extLst>
      <p:ext uri="{19B8F6BF-5375-455C-9EA6-DF929625EA0E}">
        <p15:presenceInfo xmlns:p15="http://schemas.microsoft.com/office/powerpoint/2012/main" userId="S::avanscoyoc@prb.org::bc2a629d-6bfc-4b8c-ba6d-9bb461275727" providerId="AD"/>
      </p:ext>
    </p:extLst>
  </p:cmAuthor>
  <p:cmAuthor id="12" name="Reshma Naik" initials="RN" lastIdx="41" clrIdx="13">
    <p:extLst>
      <p:ext uri="{19B8F6BF-5375-455C-9EA6-DF929625EA0E}">
        <p15:presenceInfo xmlns:p15="http://schemas.microsoft.com/office/powerpoint/2012/main" userId="S::rnaik@prb.org::b64e26f0-b966-4641-b2ac-b28728e0daf3" providerId="AD"/>
      </p:ext>
    </p:extLst>
  </p:cmAuthor>
  <p:cmAuthor id="13" name="Heidi Worley" initials="HW" lastIdx="4" clrIdx="14">
    <p:extLst>
      <p:ext uri="{19B8F6BF-5375-455C-9EA6-DF929625EA0E}">
        <p15:presenceInfo xmlns:p15="http://schemas.microsoft.com/office/powerpoint/2012/main" userId="S::hworley@prb.org::8a53e23c-2987-44c4-998c-de8be2f02958" providerId="AD"/>
      </p:ext>
    </p:extLst>
  </p:cmAuthor>
  <p:cmAuthor id="14" name="Sarah Calabi" initials="SC" lastIdx="48" clrIdx="15">
    <p:extLst>
      <p:ext uri="{19B8F6BF-5375-455C-9EA6-DF929625EA0E}">
        <p15:presenceInfo xmlns:p15="http://schemas.microsoft.com/office/powerpoint/2012/main" userId="392cc90e3b1f6286" providerId="Windows Live"/>
      </p:ext>
    </p:extLst>
  </p:cmAuthor>
  <p:cmAuthor id="15" name="Yasamin Khalili" initials="YK" lastIdx="1" clrIdx="16">
    <p:extLst>
      <p:ext uri="{19B8F6BF-5375-455C-9EA6-DF929625EA0E}">
        <p15:presenceInfo xmlns:p15="http://schemas.microsoft.com/office/powerpoint/2012/main" userId="S::ykhalili@costar.com::cec00d12-fb00-4db3-937f-2df3454e56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FFFFF"/>
    <a:srgbClr val="2E2C22"/>
    <a:srgbClr val="2A6FB6"/>
    <a:srgbClr val="000000"/>
    <a:srgbClr val="53585E"/>
    <a:srgbClr val="009457"/>
    <a:srgbClr val="F4F5F8"/>
    <a:srgbClr val="EDEDEE"/>
    <a:srgbClr val="D2DFF1"/>
    <a:srgbClr val="D1DF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F5FCCE-806D-F34A-A8D0-37B6EC22B0F8}" v="2" dt="2022-09-08T07:43:04.385"/>
    <p1510:client id="{DF6EEB31-ED7B-974B-AB8D-2A4353189EF3}" v="2" dt="2022-09-08T15:36:31.384"/>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solidFill>
            <a:srgbClr val="398CCE"/>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3175" cap="flat">
              <a:solidFill>
                <a:srgbClr val="3797C6"/>
              </a:solidFill>
              <a:prstDash val="solid"/>
              <a:miter lim="400000"/>
            </a:ln>
          </a:top>
          <a:bottom>
            <a:ln w="12700" cap="flat">
              <a:noFill/>
              <a:miter lim="400000"/>
            </a:ln>
          </a:bottom>
          <a:insideH>
            <a:ln w="3175"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
          <a:latin typeface="Helvetica Light"/>
          <a:ea typeface="Helvetica Light"/>
          <a:cs typeface="Helvetica Light"/>
        </a:font>
        <a:srgbClr val="000000"/>
      </a:tcTxStyle>
      <a:tcStyle>
        <a:tcBdr>
          <a:left>
            <a:ln w="3175" cap="flat">
              <a:solidFill>
                <a:srgbClr val="B8B8B8"/>
              </a:solidFill>
              <a:prstDash val="solid"/>
              <a:miter lim="400000"/>
            </a:ln>
          </a:left>
          <a:right>
            <a:ln w="3175" cap="flat">
              <a:solidFill>
                <a:srgbClr val="B8B8B8"/>
              </a:solidFill>
              <a:prstDash val="solid"/>
              <a:miter lim="400000"/>
            </a:ln>
          </a:right>
          <a:top>
            <a:ln w="3175" cap="flat">
              <a:solidFill>
                <a:srgbClr val="B8B8B8"/>
              </a:solidFill>
              <a:prstDash val="solid"/>
              <a:miter lim="400000"/>
            </a:ln>
          </a:top>
          <a:bottom>
            <a:ln w="3175" cap="flat">
              <a:solidFill>
                <a:srgbClr val="B8B8B8"/>
              </a:solidFill>
              <a:prstDash val="solid"/>
              <a:miter lim="400000"/>
            </a:ln>
          </a:bottom>
          <a:insideH>
            <a:ln w="3175" cap="flat">
              <a:solidFill>
                <a:srgbClr val="B8B8B8"/>
              </a:solidFill>
              <a:prstDash val="solid"/>
              <a:miter lim="400000"/>
            </a:ln>
          </a:insideH>
          <a:insideV>
            <a:ln w="3175"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rgbClr val="5AC831"/>
          </a:solidFill>
        </a:fill>
      </a:tcStyle>
    </a:firstCol>
    <a:lastRow>
      <a:tcTxStyle b="off" i="off">
        <a:font>
          <a:latin typeface="Helvetica Light"/>
          <a:ea typeface="Helvetica Light"/>
          <a:cs typeface="Helvetica Light"/>
        </a:font>
        <a:srgbClr val="000000"/>
      </a:tcTxStyle>
      <a:tcStyle>
        <a:tcBdr>
          <a:left>
            <a:ln w="3175" cap="flat">
              <a:solidFill>
                <a:srgbClr val="B8B8B8"/>
              </a:solidFill>
              <a:prstDash val="solid"/>
              <a:miter lim="400000"/>
            </a:ln>
          </a:left>
          <a:right>
            <a:ln w="3175" cap="flat">
              <a:solidFill>
                <a:srgbClr val="B8B8B8"/>
              </a:solidFill>
              <a:prstDash val="solid"/>
              <a:miter lim="400000"/>
            </a:ln>
          </a:right>
          <a:top>
            <a:ln w="12700" cap="flat">
              <a:solidFill>
                <a:srgbClr val="606060"/>
              </a:solidFill>
              <a:prstDash val="solid"/>
              <a:miter lim="400000"/>
            </a:ln>
          </a:top>
          <a:bottom>
            <a:ln w="3175" cap="flat">
              <a:solidFill>
                <a:srgbClr val="606060"/>
              </a:solidFill>
              <a:prstDash val="solid"/>
              <a:miter lim="400000"/>
            </a:ln>
          </a:bottom>
          <a:insideH>
            <a:ln w="3175" cap="flat">
              <a:solidFill>
                <a:srgbClr val="B8B8B8"/>
              </a:solidFill>
              <a:prstDash val="solid"/>
              <a:miter lim="400000"/>
            </a:ln>
          </a:insideH>
          <a:insideV>
            <a:ln w="3175"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
          <a:latin typeface="Helvetica Light"/>
          <a:ea typeface="Helvetica Light"/>
          <a:cs typeface="Helvetica Light"/>
        </a:font>
        <a:srgbClr val="000000"/>
      </a:tcTxStyle>
      <a:tcStyle>
        <a:tcBdr>
          <a:left>
            <a:ln w="3175" cap="flat">
              <a:solidFill>
                <a:srgbClr val="5D5D5D"/>
              </a:solidFill>
              <a:custDash>
                <a:ds d="200000" sp="200000"/>
              </a:custDash>
              <a:miter lim="400000"/>
            </a:ln>
          </a:left>
          <a:right>
            <a:ln w="3175" cap="flat">
              <a:solidFill>
                <a:srgbClr val="5D5D5D"/>
              </a:solidFill>
              <a:custDash>
                <a:ds d="200000" sp="200000"/>
              </a:custDash>
              <a:miter lim="400000"/>
            </a:ln>
          </a:right>
          <a:top>
            <a:ln w="3175" cap="flat">
              <a:solidFill>
                <a:srgbClr val="5D5D5D"/>
              </a:solidFill>
              <a:custDash>
                <a:ds d="200000" sp="200000"/>
              </a:custDash>
              <a:miter lim="400000"/>
            </a:ln>
          </a:top>
          <a:bottom>
            <a:ln w="3175" cap="flat">
              <a:solidFill>
                <a:srgbClr val="5D5D5D"/>
              </a:solidFill>
              <a:custDash>
                <a:ds d="200000" sp="200000"/>
              </a:custDash>
              <a:miter lim="400000"/>
            </a:ln>
          </a:bottom>
          <a:insideH>
            <a:ln w="3175" cap="flat">
              <a:solidFill>
                <a:srgbClr val="5D5D5D"/>
              </a:solidFill>
              <a:custDash>
                <a:ds d="200000" sp="200000"/>
              </a:custDash>
              <a:miter lim="400000"/>
            </a:ln>
          </a:insideH>
          <a:insideV>
            <a:ln w="3175"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
          <a:latin typeface="Helvetica Light"/>
          <a:ea typeface="Helvetica Light"/>
          <a:cs typeface="Helvetica Light"/>
        </a:font>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
          <a:latin typeface="Helvetica Light"/>
          <a:ea typeface="Helvetica Light"/>
          <a:cs typeface="Helvetica Light"/>
        </a:font>
        <a:srgbClr val="000000"/>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
          <a:latin typeface="Helvetica Light"/>
          <a:ea typeface="Helvetica Light"/>
          <a:cs typeface="Helvetica Light"/>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3175" cap="flat">
              <a:solidFill>
                <a:srgbClr val="000000"/>
              </a:solidFill>
              <a:prstDash val="solid"/>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prstDash val="solid"/>
              <a:miter lim="400000"/>
            </a:ln>
          </a:top>
          <a:bottom>
            <a:ln w="12700" cap="flat">
              <a:noFill/>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12700" cap="flat">
              <a:noFill/>
              <a:miter lim="400000"/>
            </a:ln>
          </a:top>
          <a:bottom>
            <a:ln w="3175" cap="flat">
              <a:solidFill>
                <a:srgbClr val="000000"/>
              </a:solidFill>
              <a:prstDash val="solid"/>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936" autoAdjust="0"/>
    <p:restoredTop sz="74964" autoAdjust="0"/>
  </p:normalViewPr>
  <p:slideViewPr>
    <p:cSldViewPr snapToGrid="0" snapToObjects="1">
      <p:cViewPr varScale="1">
        <p:scale>
          <a:sx n="29" d="100"/>
          <a:sy n="29" d="100"/>
        </p:scale>
        <p:origin x="1218" y="78"/>
      </p:cViewPr>
      <p:guideLst>
        <p:guide orient="horz" pos="3456"/>
        <p:guide pos="6168"/>
        <p:guide pos="120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9" d="50"/>
        <a:sy n="19" d="50"/>
      </p:scale>
      <p:origin x="0" y="0"/>
    </p:cViewPr>
  </p:sorterViewPr>
  <p:notesViewPr>
    <p:cSldViewPr snapToGrid="0" snapToObjects="1">
      <p:cViewPr varScale="1">
        <p:scale>
          <a:sx n="41" d="100"/>
          <a:sy n="41" d="100"/>
        </p:scale>
        <p:origin x="2604" y="-285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handoutMaster" Target="handoutMasters/handoutMaster1.xml"/><Relationship Id="rId68"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ags" Target="tags/tag1.xml"/><Relationship Id="rId69"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notesMaster" Target="notesMasters/notesMaster1.xml"/><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8408EE-3C08-4E33-96EA-5F2FB9760F53}" type="doc">
      <dgm:prSet loTypeId="urn:microsoft.com/office/officeart/2005/8/layout/hProcess4" loCatId="process" qsTypeId="urn:microsoft.com/office/officeart/2005/8/quickstyle/simple1" qsCatId="simple" csTypeId="urn:microsoft.com/office/officeart/2005/8/colors/accent0_1" csCatId="mainScheme" phldr="1"/>
      <dgm:spPr/>
      <dgm:t>
        <a:bodyPr/>
        <a:lstStyle/>
        <a:p>
          <a:endParaRPr lang="fr-BE"/>
        </a:p>
      </dgm:t>
    </dgm:pt>
    <dgm:pt modelId="{93196A42-69DF-4ED0-8EFB-3D0413170A68}">
      <dgm:prSet phldrT="[Text]" custT="1"/>
      <dgm:spPr>
        <a:solidFill>
          <a:schemeClr val="tx1"/>
        </a:solidFill>
        <a:ln>
          <a:solidFill>
            <a:srgbClr val="FFFFFF"/>
          </a:solidFill>
        </a:ln>
      </dgm:spPr>
      <dgm:t>
        <a:bodyPr/>
        <a:lstStyle/>
        <a:p>
          <a:pPr algn="ctr" rtl="0">
            <a:lnSpc>
              <a:spcPct val="100000"/>
            </a:lnSpc>
          </a:pPr>
          <a:r>
            <a:rPr lang="en-US" sz="4000" dirty="0">
              <a:solidFill>
                <a:srgbClr val="FFFFFF"/>
              </a:solidFill>
            </a:rPr>
            <a:t>Considération 1</a:t>
          </a:r>
          <a:endParaRPr lang="fr-BE" sz="4000" dirty="0">
            <a:solidFill>
              <a:srgbClr val="FFFFFF"/>
            </a:solidFill>
          </a:endParaRPr>
        </a:p>
      </dgm:t>
    </dgm:pt>
    <dgm:pt modelId="{928D1544-790B-4DFB-9248-1BEE057ED06E}" type="parTrans" cxnId="{D9F5BBAC-B9E9-4819-9CFD-913641214BA7}">
      <dgm:prSet/>
      <dgm:spPr/>
      <dgm:t>
        <a:bodyPr/>
        <a:lstStyle/>
        <a:p>
          <a:pPr algn="ctr">
            <a:lnSpc>
              <a:spcPct val="100000"/>
            </a:lnSpc>
          </a:pPr>
          <a:endParaRPr lang="fr-BE" sz="4000">
            <a:solidFill>
              <a:srgbClr val="393941"/>
            </a:solidFill>
          </a:endParaRPr>
        </a:p>
      </dgm:t>
    </dgm:pt>
    <dgm:pt modelId="{26E9726E-7253-4369-8066-9FF3F79C0459}" type="sibTrans" cxnId="{D9F5BBAC-B9E9-4819-9CFD-913641214BA7}">
      <dgm:prSet/>
      <dgm:spPr>
        <a:solidFill>
          <a:schemeClr val="tx1"/>
        </a:solidFill>
      </dgm:spPr>
      <dgm:t>
        <a:bodyPr/>
        <a:lstStyle/>
        <a:p>
          <a:pPr algn="ctr">
            <a:lnSpc>
              <a:spcPct val="100000"/>
            </a:lnSpc>
          </a:pPr>
          <a:endParaRPr lang="fr-BE" sz="4000">
            <a:solidFill>
              <a:srgbClr val="393941"/>
            </a:solidFill>
          </a:endParaRPr>
        </a:p>
      </dgm:t>
    </dgm:pt>
    <dgm:pt modelId="{B85F0425-4CA0-488F-BC1B-32CA5040D1E0}">
      <dgm:prSet custT="1"/>
      <dgm:spPr>
        <a:solidFill>
          <a:schemeClr val="tx1"/>
        </a:solidFill>
        <a:ln>
          <a:solidFill>
            <a:srgbClr val="FFFFFF"/>
          </a:solidFill>
        </a:ln>
      </dgm:spPr>
      <dgm:t>
        <a:bodyPr/>
        <a:lstStyle/>
        <a:p>
          <a:pPr algn="ctr" rtl="0">
            <a:lnSpc>
              <a:spcPct val="100000"/>
            </a:lnSpc>
          </a:pPr>
          <a:r>
            <a:rPr lang="en-US" sz="4000" dirty="0">
              <a:solidFill>
                <a:srgbClr val="FFFFFF"/>
              </a:solidFill>
            </a:rPr>
            <a:t>Considération 2</a:t>
          </a:r>
          <a:endParaRPr lang="fr-BE" sz="4000" dirty="0">
            <a:solidFill>
              <a:srgbClr val="FFFFFF"/>
            </a:solidFill>
          </a:endParaRPr>
        </a:p>
      </dgm:t>
    </dgm:pt>
    <dgm:pt modelId="{FDC5B650-CCE1-4384-AEE1-4CD58A282849}" type="parTrans" cxnId="{DA57BCFD-EBBA-4895-9546-9E4B99321AD5}">
      <dgm:prSet/>
      <dgm:spPr/>
      <dgm:t>
        <a:bodyPr/>
        <a:lstStyle/>
        <a:p>
          <a:pPr algn="ctr">
            <a:lnSpc>
              <a:spcPct val="100000"/>
            </a:lnSpc>
          </a:pPr>
          <a:endParaRPr lang="fr-BE" sz="4000">
            <a:solidFill>
              <a:srgbClr val="393941"/>
            </a:solidFill>
          </a:endParaRPr>
        </a:p>
      </dgm:t>
    </dgm:pt>
    <dgm:pt modelId="{84F04AA3-9B6F-41E3-9DB5-96F87C6C4308}" type="sibTrans" cxnId="{DA57BCFD-EBBA-4895-9546-9E4B99321AD5}">
      <dgm:prSet/>
      <dgm:spPr>
        <a:solidFill>
          <a:schemeClr val="tx1"/>
        </a:solidFill>
      </dgm:spPr>
      <dgm:t>
        <a:bodyPr/>
        <a:lstStyle/>
        <a:p>
          <a:pPr algn="ctr">
            <a:lnSpc>
              <a:spcPct val="100000"/>
            </a:lnSpc>
          </a:pPr>
          <a:endParaRPr lang="fr-BE" sz="4000">
            <a:solidFill>
              <a:srgbClr val="393941"/>
            </a:solidFill>
          </a:endParaRPr>
        </a:p>
      </dgm:t>
    </dgm:pt>
    <dgm:pt modelId="{EAFF4EC2-9212-4A5A-BA3C-1CFF1ABD94ED}">
      <dgm:prSet custT="1"/>
      <dgm:spPr>
        <a:solidFill>
          <a:schemeClr val="tx1"/>
        </a:solidFill>
        <a:ln>
          <a:solidFill>
            <a:srgbClr val="FFFFFF"/>
          </a:solidFill>
        </a:ln>
      </dgm:spPr>
      <dgm:t>
        <a:bodyPr/>
        <a:lstStyle/>
        <a:p>
          <a:pPr algn="ctr" rtl="0">
            <a:lnSpc>
              <a:spcPct val="100000"/>
            </a:lnSpc>
          </a:pPr>
          <a:r>
            <a:rPr lang="en-US" sz="4000" dirty="0">
              <a:solidFill>
                <a:srgbClr val="FFFFFF"/>
              </a:solidFill>
            </a:rPr>
            <a:t>Considération 3</a:t>
          </a:r>
        </a:p>
      </dgm:t>
    </dgm:pt>
    <dgm:pt modelId="{2E7654D9-7B8C-43F5-8AEE-A5F17795C80F}" type="parTrans" cxnId="{A985BAFC-52CE-4F13-A9F7-8855A38BCC87}">
      <dgm:prSet/>
      <dgm:spPr/>
      <dgm:t>
        <a:bodyPr/>
        <a:lstStyle/>
        <a:p>
          <a:pPr algn="ctr">
            <a:lnSpc>
              <a:spcPct val="100000"/>
            </a:lnSpc>
          </a:pPr>
          <a:endParaRPr lang="fr-BE" sz="4000">
            <a:solidFill>
              <a:srgbClr val="393941"/>
            </a:solidFill>
          </a:endParaRPr>
        </a:p>
      </dgm:t>
    </dgm:pt>
    <dgm:pt modelId="{85F7CD1E-639A-4CCB-A81D-F9AC5615F0DB}" type="sibTrans" cxnId="{A985BAFC-52CE-4F13-A9F7-8855A38BCC87}">
      <dgm:prSet/>
      <dgm:spPr/>
      <dgm:t>
        <a:bodyPr/>
        <a:lstStyle/>
        <a:p>
          <a:pPr algn="ctr">
            <a:lnSpc>
              <a:spcPct val="100000"/>
            </a:lnSpc>
          </a:pPr>
          <a:endParaRPr lang="fr-BE" sz="4000">
            <a:solidFill>
              <a:srgbClr val="393941"/>
            </a:solidFill>
          </a:endParaRPr>
        </a:p>
      </dgm:t>
    </dgm:pt>
    <dgm:pt modelId="{BB18632C-505C-4D0B-9888-D68CEB735903}">
      <dgm:prSet phldrT="[Text]" custT="1"/>
      <dgm:spPr>
        <a:solidFill>
          <a:srgbClr val="235F9E"/>
        </a:solidFill>
        <a:ln>
          <a:solidFill>
            <a:srgbClr val="FFFFFF"/>
          </a:solidFill>
        </a:ln>
      </dgm:spPr>
      <dgm:t>
        <a:bodyPr anchor="ctr"/>
        <a:lstStyle/>
        <a:p>
          <a:pPr algn="ctr" rtl="0">
            <a:lnSpc>
              <a:spcPct val="100000"/>
            </a:lnSpc>
            <a:buNone/>
          </a:pPr>
          <a:r>
            <a:rPr lang="fr-FR" sz="4000" dirty="0">
              <a:solidFill>
                <a:srgbClr val="FFFFFF"/>
              </a:solidFill>
            </a:rPr>
            <a:t>Revoir les objectifs de votre programme</a:t>
          </a:r>
          <a:endParaRPr lang="fr-BE" sz="4000" dirty="0">
            <a:solidFill>
              <a:srgbClr val="FFFFFF"/>
            </a:solidFill>
          </a:endParaRPr>
        </a:p>
      </dgm:t>
    </dgm:pt>
    <dgm:pt modelId="{AC0E735F-EE90-41CC-9277-919090E0A409}" type="parTrans" cxnId="{E8110D55-1E49-482B-9654-8E301373AD67}">
      <dgm:prSet/>
      <dgm:spPr/>
      <dgm:t>
        <a:bodyPr/>
        <a:lstStyle/>
        <a:p>
          <a:pPr algn="ctr">
            <a:lnSpc>
              <a:spcPct val="100000"/>
            </a:lnSpc>
          </a:pPr>
          <a:endParaRPr lang="fr-BE" sz="4000">
            <a:solidFill>
              <a:srgbClr val="393941"/>
            </a:solidFill>
          </a:endParaRPr>
        </a:p>
      </dgm:t>
    </dgm:pt>
    <dgm:pt modelId="{4A341002-74B5-4F8C-807A-9B63DD55003A}" type="sibTrans" cxnId="{E8110D55-1E49-482B-9654-8E301373AD67}">
      <dgm:prSet/>
      <dgm:spPr/>
      <dgm:t>
        <a:bodyPr/>
        <a:lstStyle/>
        <a:p>
          <a:pPr algn="ctr">
            <a:lnSpc>
              <a:spcPct val="100000"/>
            </a:lnSpc>
          </a:pPr>
          <a:endParaRPr lang="fr-BE" sz="4000">
            <a:solidFill>
              <a:srgbClr val="393941"/>
            </a:solidFill>
          </a:endParaRPr>
        </a:p>
      </dgm:t>
    </dgm:pt>
    <dgm:pt modelId="{3E33C8AD-A8B8-4CBC-8DA9-C8784757F0F9}">
      <dgm:prSet custT="1"/>
      <dgm:spPr>
        <a:solidFill>
          <a:srgbClr val="2A7BCC"/>
        </a:solidFill>
        <a:ln>
          <a:solidFill>
            <a:srgbClr val="FFFFFF"/>
          </a:solidFill>
        </a:ln>
      </dgm:spPr>
      <dgm:t>
        <a:bodyPr anchor="ctr"/>
        <a:lstStyle/>
        <a:p>
          <a:pPr algn="ctr" rtl="0">
            <a:lnSpc>
              <a:spcPct val="100000"/>
            </a:lnSpc>
            <a:buNone/>
          </a:pPr>
          <a:r>
            <a:rPr lang="fr-FR" sz="4000" dirty="0">
              <a:solidFill>
                <a:srgbClr val="FFFFFF"/>
              </a:solidFill>
            </a:rPr>
            <a:t>Déterminer les ajustements du programme qui peuvent être faits sur la base des résultats de l'évaluation des normes</a:t>
          </a:r>
          <a:endParaRPr lang="en-US" sz="4000" dirty="0">
            <a:solidFill>
              <a:srgbClr val="FFFFFF"/>
            </a:solidFill>
          </a:endParaRPr>
        </a:p>
      </dgm:t>
    </dgm:pt>
    <dgm:pt modelId="{87B53420-CA28-4A44-A3BA-99755DD3E354}" type="parTrans" cxnId="{4706D5E9-CF72-49AD-9626-A0116037F1A3}">
      <dgm:prSet/>
      <dgm:spPr/>
      <dgm:t>
        <a:bodyPr/>
        <a:lstStyle/>
        <a:p>
          <a:pPr algn="ctr">
            <a:lnSpc>
              <a:spcPct val="100000"/>
            </a:lnSpc>
          </a:pPr>
          <a:endParaRPr lang="fr-BE" sz="4000">
            <a:solidFill>
              <a:srgbClr val="393941"/>
            </a:solidFill>
          </a:endParaRPr>
        </a:p>
      </dgm:t>
    </dgm:pt>
    <dgm:pt modelId="{1F5645EF-AF13-4016-A0C7-723688D94046}" type="sibTrans" cxnId="{4706D5E9-CF72-49AD-9626-A0116037F1A3}">
      <dgm:prSet/>
      <dgm:spPr/>
      <dgm:t>
        <a:bodyPr/>
        <a:lstStyle/>
        <a:p>
          <a:pPr algn="ctr">
            <a:lnSpc>
              <a:spcPct val="100000"/>
            </a:lnSpc>
          </a:pPr>
          <a:endParaRPr lang="fr-BE" sz="4000">
            <a:solidFill>
              <a:srgbClr val="393941"/>
            </a:solidFill>
          </a:endParaRPr>
        </a:p>
      </dgm:t>
    </dgm:pt>
    <dgm:pt modelId="{70FE8D83-FBB9-455D-80A9-A44FB40AD74F}">
      <dgm:prSet custT="1"/>
      <dgm:spPr>
        <a:solidFill>
          <a:srgbClr val="296FB6"/>
        </a:solidFill>
        <a:ln>
          <a:solidFill>
            <a:srgbClr val="FFFFFF"/>
          </a:solidFill>
        </a:ln>
      </dgm:spPr>
      <dgm:t>
        <a:bodyPr/>
        <a:lstStyle/>
        <a:p>
          <a:pPr algn="ctr" rtl="0">
            <a:lnSpc>
              <a:spcPct val="100000"/>
            </a:lnSpc>
            <a:buNone/>
          </a:pPr>
          <a:r>
            <a:rPr lang="fr-FR" sz="4000" dirty="0">
              <a:solidFill>
                <a:srgbClr val="FFFFFF"/>
              </a:solidFill>
            </a:rPr>
            <a:t>Réfléchir aux principales conclusions tirées de l'évaluation des normes.</a:t>
          </a:r>
          <a:endParaRPr lang="fr-BE" sz="4000" dirty="0">
            <a:solidFill>
              <a:srgbClr val="FFFFFF"/>
            </a:solidFill>
          </a:endParaRPr>
        </a:p>
      </dgm:t>
    </dgm:pt>
    <dgm:pt modelId="{1D178E3C-8D07-42E7-8FC0-20BA52485B28}" type="parTrans" cxnId="{EB713F0B-4AA7-4E76-B782-77CB34233479}">
      <dgm:prSet/>
      <dgm:spPr/>
      <dgm:t>
        <a:bodyPr/>
        <a:lstStyle/>
        <a:p>
          <a:pPr algn="ctr">
            <a:lnSpc>
              <a:spcPct val="100000"/>
            </a:lnSpc>
          </a:pPr>
          <a:endParaRPr lang="en-US" sz="4000">
            <a:solidFill>
              <a:srgbClr val="393941"/>
            </a:solidFill>
          </a:endParaRPr>
        </a:p>
      </dgm:t>
    </dgm:pt>
    <dgm:pt modelId="{1E05C1A5-E0B8-40DC-ACBA-28B86CADEC1F}" type="sibTrans" cxnId="{EB713F0B-4AA7-4E76-B782-77CB34233479}">
      <dgm:prSet/>
      <dgm:spPr/>
      <dgm:t>
        <a:bodyPr/>
        <a:lstStyle/>
        <a:p>
          <a:pPr algn="ctr">
            <a:lnSpc>
              <a:spcPct val="100000"/>
            </a:lnSpc>
          </a:pPr>
          <a:endParaRPr lang="en-US" sz="4000">
            <a:solidFill>
              <a:srgbClr val="393941"/>
            </a:solidFill>
          </a:endParaRPr>
        </a:p>
      </dgm:t>
    </dgm:pt>
    <dgm:pt modelId="{E250A18F-AC31-F840-819F-2AD2A5545EEA}">
      <dgm:prSet custT="1"/>
      <dgm:spPr>
        <a:solidFill>
          <a:srgbClr val="2A7BCC"/>
        </a:solidFill>
        <a:ln>
          <a:solidFill>
            <a:srgbClr val="FFFFFF"/>
          </a:solidFill>
        </a:ln>
      </dgm:spPr>
      <dgm:t>
        <a:bodyPr anchor="ctr"/>
        <a:lstStyle/>
        <a:p>
          <a:pPr algn="ctr" rtl="0">
            <a:lnSpc>
              <a:spcPct val="100000"/>
            </a:lnSpc>
          </a:pPr>
          <a:endParaRPr lang="en-US" sz="4000" dirty="0">
            <a:solidFill>
              <a:srgbClr val="FFFFFF"/>
            </a:solidFill>
          </a:endParaRPr>
        </a:p>
      </dgm:t>
    </dgm:pt>
    <dgm:pt modelId="{5B8520E4-8004-634B-BC2E-3F87DBD158EA}" type="parTrans" cxnId="{27929563-465C-3D48-B5AE-F7C768887A30}">
      <dgm:prSet/>
      <dgm:spPr/>
      <dgm:t>
        <a:bodyPr/>
        <a:lstStyle/>
        <a:p>
          <a:pPr algn="ctr">
            <a:lnSpc>
              <a:spcPct val="100000"/>
            </a:lnSpc>
          </a:pPr>
          <a:endParaRPr lang="en-US" sz="4000"/>
        </a:p>
      </dgm:t>
    </dgm:pt>
    <dgm:pt modelId="{44539B5A-385D-0B4C-AE17-EA4690B0E1A7}" type="sibTrans" cxnId="{27929563-465C-3D48-B5AE-F7C768887A30}">
      <dgm:prSet/>
      <dgm:spPr/>
      <dgm:t>
        <a:bodyPr/>
        <a:lstStyle/>
        <a:p>
          <a:pPr algn="ctr">
            <a:lnSpc>
              <a:spcPct val="100000"/>
            </a:lnSpc>
          </a:pPr>
          <a:endParaRPr lang="en-US" sz="4000"/>
        </a:p>
      </dgm:t>
    </dgm:pt>
    <dgm:pt modelId="{33671F83-9775-9544-AC4C-8CD73F2A536A}">
      <dgm:prSet phldrT="[Text]" custT="1"/>
      <dgm:spPr>
        <a:solidFill>
          <a:srgbClr val="235F9E"/>
        </a:solidFill>
        <a:ln>
          <a:solidFill>
            <a:srgbClr val="FFFFFF"/>
          </a:solidFill>
        </a:ln>
      </dgm:spPr>
      <dgm:t>
        <a:bodyPr anchor="ctr"/>
        <a:lstStyle/>
        <a:p>
          <a:pPr algn="ctr" rtl="0">
            <a:lnSpc>
              <a:spcPct val="100000"/>
            </a:lnSpc>
          </a:pPr>
          <a:endParaRPr lang="fr-BE" sz="4000" dirty="0">
            <a:solidFill>
              <a:srgbClr val="FFFFFF"/>
            </a:solidFill>
          </a:endParaRPr>
        </a:p>
      </dgm:t>
    </dgm:pt>
    <dgm:pt modelId="{527CC10C-1944-AF4B-B7E0-76704066716B}" type="parTrans" cxnId="{30CD85E1-AECA-E242-99C7-94511BE04714}">
      <dgm:prSet/>
      <dgm:spPr/>
      <dgm:t>
        <a:bodyPr/>
        <a:lstStyle/>
        <a:p>
          <a:pPr algn="ctr">
            <a:lnSpc>
              <a:spcPct val="100000"/>
            </a:lnSpc>
          </a:pPr>
          <a:endParaRPr lang="en-US" sz="4000"/>
        </a:p>
      </dgm:t>
    </dgm:pt>
    <dgm:pt modelId="{0FF06ACA-7F96-9440-A5A2-84909173CDDB}" type="sibTrans" cxnId="{30CD85E1-AECA-E242-99C7-94511BE04714}">
      <dgm:prSet/>
      <dgm:spPr/>
      <dgm:t>
        <a:bodyPr/>
        <a:lstStyle/>
        <a:p>
          <a:pPr algn="ctr">
            <a:lnSpc>
              <a:spcPct val="100000"/>
            </a:lnSpc>
          </a:pPr>
          <a:endParaRPr lang="en-US" sz="4000"/>
        </a:p>
      </dgm:t>
    </dgm:pt>
    <dgm:pt modelId="{31302792-F10B-4A8D-A8F9-F31EE9DD9967}">
      <dgm:prSet custT="1"/>
      <dgm:spPr/>
      <dgm:t>
        <a:bodyPr/>
        <a:lstStyle/>
        <a:p>
          <a:pPr algn="ctr" rtl="0">
            <a:lnSpc>
              <a:spcPct val="100000"/>
            </a:lnSpc>
            <a:buNone/>
          </a:pPr>
          <a:endParaRPr lang="en-US" sz="4000" dirty="0">
            <a:solidFill>
              <a:srgbClr val="FFFFFF"/>
            </a:solidFill>
          </a:endParaRPr>
        </a:p>
      </dgm:t>
    </dgm:pt>
    <dgm:pt modelId="{26F1FD11-C26B-40D8-837B-4BCD7AC8EB28}" type="parTrans" cxnId="{60CB35E1-7FBC-4F75-9461-CEA39D2E7053}">
      <dgm:prSet/>
      <dgm:spPr/>
      <dgm:t>
        <a:bodyPr/>
        <a:lstStyle/>
        <a:p>
          <a:endParaRPr lang="en-US"/>
        </a:p>
      </dgm:t>
    </dgm:pt>
    <dgm:pt modelId="{38054A7D-3323-45D1-8BD2-69C60408A855}" type="sibTrans" cxnId="{60CB35E1-7FBC-4F75-9461-CEA39D2E7053}">
      <dgm:prSet/>
      <dgm:spPr/>
      <dgm:t>
        <a:bodyPr/>
        <a:lstStyle/>
        <a:p>
          <a:endParaRPr lang="en-US"/>
        </a:p>
      </dgm:t>
    </dgm:pt>
    <dgm:pt modelId="{0673B6DA-A64B-430F-8017-1AA801327C18}" type="pres">
      <dgm:prSet presAssocID="{B98408EE-3C08-4E33-96EA-5F2FB9760F53}" presName="Name0" presStyleCnt="0">
        <dgm:presLayoutVars>
          <dgm:dir/>
          <dgm:animLvl val="lvl"/>
          <dgm:resizeHandles val="exact"/>
        </dgm:presLayoutVars>
      </dgm:prSet>
      <dgm:spPr/>
    </dgm:pt>
    <dgm:pt modelId="{86750512-711C-47FD-82E0-97E12894D9BC}" type="pres">
      <dgm:prSet presAssocID="{B98408EE-3C08-4E33-96EA-5F2FB9760F53}" presName="tSp" presStyleCnt="0"/>
      <dgm:spPr/>
    </dgm:pt>
    <dgm:pt modelId="{ADEC5CE2-A475-41FB-806B-5308DFC1EC8D}" type="pres">
      <dgm:prSet presAssocID="{B98408EE-3C08-4E33-96EA-5F2FB9760F53}" presName="bSp" presStyleCnt="0"/>
      <dgm:spPr/>
    </dgm:pt>
    <dgm:pt modelId="{FF7B2BA6-25E9-4BC7-B03F-2129AE640042}" type="pres">
      <dgm:prSet presAssocID="{B98408EE-3C08-4E33-96EA-5F2FB9760F53}" presName="process" presStyleCnt="0"/>
      <dgm:spPr/>
    </dgm:pt>
    <dgm:pt modelId="{5D07CDAE-ED38-4794-B69E-76060D470309}" type="pres">
      <dgm:prSet presAssocID="{93196A42-69DF-4ED0-8EFB-3D0413170A68}" presName="composite1" presStyleCnt="0"/>
      <dgm:spPr/>
    </dgm:pt>
    <dgm:pt modelId="{75DA529B-4763-4918-9E9A-8EC3B54F02F2}" type="pres">
      <dgm:prSet presAssocID="{93196A42-69DF-4ED0-8EFB-3D0413170A68}" presName="dummyNode1" presStyleLbl="node1" presStyleIdx="0" presStyleCnt="3"/>
      <dgm:spPr/>
    </dgm:pt>
    <dgm:pt modelId="{D21AF7F2-3F61-49C2-80D8-DE825B33120F}" type="pres">
      <dgm:prSet presAssocID="{93196A42-69DF-4ED0-8EFB-3D0413170A68}" presName="childNode1" presStyleLbl="bgAcc1" presStyleIdx="0" presStyleCnt="3" custScaleX="112924" custScaleY="89907" custLinFactNeighborX="851" custLinFactNeighborY="-7218">
        <dgm:presLayoutVars>
          <dgm:bulletEnabled val="1"/>
        </dgm:presLayoutVars>
      </dgm:prSet>
      <dgm:spPr/>
    </dgm:pt>
    <dgm:pt modelId="{13D4D0ED-C2C8-40B0-9D89-A30199ACE081}" type="pres">
      <dgm:prSet presAssocID="{93196A42-69DF-4ED0-8EFB-3D0413170A68}" presName="childNode1tx" presStyleLbl="bgAcc1" presStyleIdx="0" presStyleCnt="3">
        <dgm:presLayoutVars>
          <dgm:bulletEnabled val="1"/>
        </dgm:presLayoutVars>
      </dgm:prSet>
      <dgm:spPr/>
    </dgm:pt>
    <dgm:pt modelId="{FA9BA66A-ACF1-4A01-B379-081F01C24423}" type="pres">
      <dgm:prSet presAssocID="{93196A42-69DF-4ED0-8EFB-3D0413170A68}" presName="parentNode1" presStyleLbl="node1" presStyleIdx="0" presStyleCnt="3" custLinFactNeighborX="-16652" custLinFactNeighborY="-6588">
        <dgm:presLayoutVars>
          <dgm:chMax val="1"/>
          <dgm:bulletEnabled val="1"/>
        </dgm:presLayoutVars>
      </dgm:prSet>
      <dgm:spPr/>
    </dgm:pt>
    <dgm:pt modelId="{E274C8A6-ACA4-4FF9-AE44-1ECA9DBC8398}" type="pres">
      <dgm:prSet presAssocID="{93196A42-69DF-4ED0-8EFB-3D0413170A68}" presName="connSite1" presStyleCnt="0"/>
      <dgm:spPr/>
    </dgm:pt>
    <dgm:pt modelId="{6D2B7EF0-5160-4782-90F3-90CD429077CE}" type="pres">
      <dgm:prSet presAssocID="{26E9726E-7253-4369-8066-9FF3F79C0459}" presName="Name9" presStyleLbl="sibTrans2D1" presStyleIdx="0" presStyleCnt="2" custLinFactNeighborX="2166" custLinFactNeighborY="-10829"/>
      <dgm:spPr/>
    </dgm:pt>
    <dgm:pt modelId="{ADABD8FE-93FB-43DD-8D88-AEBC8E9FE79F}" type="pres">
      <dgm:prSet presAssocID="{B85F0425-4CA0-488F-BC1B-32CA5040D1E0}" presName="composite2" presStyleCnt="0"/>
      <dgm:spPr/>
    </dgm:pt>
    <dgm:pt modelId="{8C277931-B744-49A2-AF8C-9DC2F29A9EC6}" type="pres">
      <dgm:prSet presAssocID="{B85F0425-4CA0-488F-BC1B-32CA5040D1E0}" presName="dummyNode2" presStyleLbl="node1" presStyleIdx="0" presStyleCnt="3"/>
      <dgm:spPr/>
    </dgm:pt>
    <dgm:pt modelId="{CF74DAE6-690E-45BB-B434-DA43FD4BEDFE}" type="pres">
      <dgm:prSet presAssocID="{B85F0425-4CA0-488F-BC1B-32CA5040D1E0}" presName="childNode2" presStyleLbl="bgAcc1" presStyleIdx="1" presStyleCnt="3" custScaleX="109118">
        <dgm:presLayoutVars>
          <dgm:bulletEnabled val="1"/>
        </dgm:presLayoutVars>
      </dgm:prSet>
      <dgm:spPr/>
    </dgm:pt>
    <dgm:pt modelId="{EF75BA5B-5BF2-4ECB-9967-2D12655778BE}" type="pres">
      <dgm:prSet presAssocID="{B85F0425-4CA0-488F-BC1B-32CA5040D1E0}" presName="childNode2tx" presStyleLbl="bgAcc1" presStyleIdx="1" presStyleCnt="3">
        <dgm:presLayoutVars>
          <dgm:bulletEnabled val="1"/>
        </dgm:presLayoutVars>
      </dgm:prSet>
      <dgm:spPr/>
    </dgm:pt>
    <dgm:pt modelId="{71A489C7-C4D5-4FF9-9FAB-8D295796076D}" type="pres">
      <dgm:prSet presAssocID="{B85F0425-4CA0-488F-BC1B-32CA5040D1E0}" presName="parentNode2" presStyleLbl="node1" presStyleIdx="1" presStyleCnt="3" custLinFactNeighborX="-19132" custLinFactNeighborY="-16928">
        <dgm:presLayoutVars>
          <dgm:chMax val="0"/>
          <dgm:bulletEnabled val="1"/>
        </dgm:presLayoutVars>
      </dgm:prSet>
      <dgm:spPr/>
    </dgm:pt>
    <dgm:pt modelId="{4B880605-A0B1-4DF1-A70D-B5B3AC59FA37}" type="pres">
      <dgm:prSet presAssocID="{B85F0425-4CA0-488F-BC1B-32CA5040D1E0}" presName="connSite2" presStyleCnt="0"/>
      <dgm:spPr/>
    </dgm:pt>
    <dgm:pt modelId="{2476F407-5646-4FEE-83B7-A1581BA85CDC}" type="pres">
      <dgm:prSet presAssocID="{84F04AA3-9B6F-41E3-9DB5-96F87C6C4308}" presName="Name18" presStyleLbl="sibTrans2D1" presStyleIdx="1" presStyleCnt="2" custLinFactNeighborX="-1010" custLinFactNeighborY="8375"/>
      <dgm:spPr/>
    </dgm:pt>
    <dgm:pt modelId="{DF058DF0-DCAA-4B05-AE2B-B321C58073F2}" type="pres">
      <dgm:prSet presAssocID="{EAFF4EC2-9212-4A5A-BA3C-1CFF1ABD94ED}" presName="composite1" presStyleCnt="0"/>
      <dgm:spPr/>
    </dgm:pt>
    <dgm:pt modelId="{2AE70D9F-AEB9-42F1-A370-41FC6485FA79}" type="pres">
      <dgm:prSet presAssocID="{EAFF4EC2-9212-4A5A-BA3C-1CFF1ABD94ED}" presName="dummyNode1" presStyleLbl="node1" presStyleIdx="1" presStyleCnt="3"/>
      <dgm:spPr/>
    </dgm:pt>
    <dgm:pt modelId="{E71BE2D8-FCD4-4ED9-BBBE-88987EE12168}" type="pres">
      <dgm:prSet presAssocID="{EAFF4EC2-9212-4A5A-BA3C-1CFF1ABD94ED}" presName="childNode1" presStyleLbl="bgAcc1" presStyleIdx="2" presStyleCnt="3" custScaleX="115709">
        <dgm:presLayoutVars>
          <dgm:bulletEnabled val="1"/>
        </dgm:presLayoutVars>
      </dgm:prSet>
      <dgm:spPr/>
    </dgm:pt>
    <dgm:pt modelId="{5AAC5B81-C888-45C3-A072-F083317FC11A}" type="pres">
      <dgm:prSet presAssocID="{EAFF4EC2-9212-4A5A-BA3C-1CFF1ABD94ED}" presName="childNode1tx" presStyleLbl="bgAcc1" presStyleIdx="2" presStyleCnt="3">
        <dgm:presLayoutVars>
          <dgm:bulletEnabled val="1"/>
        </dgm:presLayoutVars>
      </dgm:prSet>
      <dgm:spPr/>
    </dgm:pt>
    <dgm:pt modelId="{A3563C2E-1969-43EC-8900-CB9CBAA1BC49}" type="pres">
      <dgm:prSet presAssocID="{EAFF4EC2-9212-4A5A-BA3C-1CFF1ABD94ED}" presName="parentNode1" presStyleLbl="node1" presStyleIdx="2" presStyleCnt="3" custLinFactNeighborX="-17297" custLinFactNeighborY="25461">
        <dgm:presLayoutVars>
          <dgm:chMax val="1"/>
          <dgm:bulletEnabled val="1"/>
        </dgm:presLayoutVars>
      </dgm:prSet>
      <dgm:spPr/>
    </dgm:pt>
    <dgm:pt modelId="{B0EAD7E9-7438-4B7A-8743-3AF209C26E7B}" type="pres">
      <dgm:prSet presAssocID="{EAFF4EC2-9212-4A5A-BA3C-1CFF1ABD94ED}" presName="connSite1" presStyleCnt="0"/>
      <dgm:spPr/>
    </dgm:pt>
  </dgm:ptLst>
  <dgm:cxnLst>
    <dgm:cxn modelId="{6122E000-9F1D-44BD-B7C0-64BC981D8E4D}" type="presOf" srcId="{93196A42-69DF-4ED0-8EFB-3D0413170A68}" destId="{FA9BA66A-ACF1-4A01-B379-081F01C24423}" srcOrd="0" destOrd="0" presId="urn:microsoft.com/office/officeart/2005/8/layout/hProcess4"/>
    <dgm:cxn modelId="{EB713F0B-4AA7-4E76-B782-77CB34233479}" srcId="{B85F0425-4CA0-488F-BC1B-32CA5040D1E0}" destId="{70FE8D83-FBB9-455D-80A9-A44FB40AD74F}" srcOrd="0" destOrd="0" parTransId="{1D178E3C-8D07-42E7-8FC0-20BA52485B28}" sibTransId="{1E05C1A5-E0B8-40DC-ACBA-28B86CADEC1F}"/>
    <dgm:cxn modelId="{EDC4F82D-8E59-4396-A29F-A0CB5D23A0B4}" type="presOf" srcId="{BB18632C-505C-4D0B-9888-D68CEB735903}" destId="{D21AF7F2-3F61-49C2-80D8-DE825B33120F}" srcOrd="0" destOrd="1" presId="urn:microsoft.com/office/officeart/2005/8/layout/hProcess4"/>
    <dgm:cxn modelId="{EA95173B-59DF-44A2-974A-2B51D1E30DA4}" type="presOf" srcId="{3E33C8AD-A8B8-4CBC-8DA9-C8784757F0F9}" destId="{5AAC5B81-C888-45C3-A072-F083317FC11A}" srcOrd="1" destOrd="1" presId="urn:microsoft.com/office/officeart/2005/8/layout/hProcess4"/>
    <dgm:cxn modelId="{27929563-465C-3D48-B5AE-F7C768887A30}" srcId="{EAFF4EC2-9212-4A5A-BA3C-1CFF1ABD94ED}" destId="{E250A18F-AC31-F840-819F-2AD2A5545EEA}" srcOrd="0" destOrd="0" parTransId="{5B8520E4-8004-634B-BC2E-3F87DBD158EA}" sibTransId="{44539B5A-385D-0B4C-AE17-EA4690B0E1A7}"/>
    <dgm:cxn modelId="{1D3F8C72-8C84-467C-81B0-5BD536700898}" type="presOf" srcId="{84F04AA3-9B6F-41E3-9DB5-96F87C6C4308}" destId="{2476F407-5646-4FEE-83B7-A1581BA85CDC}" srcOrd="0" destOrd="0" presId="urn:microsoft.com/office/officeart/2005/8/layout/hProcess4"/>
    <dgm:cxn modelId="{E8110D55-1E49-482B-9654-8E301373AD67}" srcId="{93196A42-69DF-4ED0-8EFB-3D0413170A68}" destId="{BB18632C-505C-4D0B-9888-D68CEB735903}" srcOrd="1" destOrd="0" parTransId="{AC0E735F-EE90-41CC-9277-919090E0A409}" sibTransId="{4A341002-74B5-4F8C-807A-9B63DD55003A}"/>
    <dgm:cxn modelId="{F03D6E87-1C08-4E9F-8A88-897A554CDCD2}" type="presOf" srcId="{70FE8D83-FBB9-455D-80A9-A44FB40AD74F}" destId="{CF74DAE6-690E-45BB-B434-DA43FD4BEDFE}" srcOrd="0" destOrd="0" presId="urn:microsoft.com/office/officeart/2005/8/layout/hProcess4"/>
    <dgm:cxn modelId="{71AB3588-9706-447F-B15F-8B70279CE226}" type="presOf" srcId="{31302792-F10B-4A8D-A8F9-F31EE9DD9967}" destId="{E71BE2D8-FCD4-4ED9-BBBE-88987EE12168}" srcOrd="0" destOrd="2" presId="urn:microsoft.com/office/officeart/2005/8/layout/hProcess4"/>
    <dgm:cxn modelId="{7299BE89-5D7F-43C6-A9C7-3B3E0C0B564D}" type="presOf" srcId="{26E9726E-7253-4369-8066-9FF3F79C0459}" destId="{6D2B7EF0-5160-4782-90F3-90CD429077CE}" srcOrd="0" destOrd="0" presId="urn:microsoft.com/office/officeart/2005/8/layout/hProcess4"/>
    <dgm:cxn modelId="{C113D393-4564-FA48-ADCC-BF6C7521D39C}" type="presOf" srcId="{E250A18F-AC31-F840-819F-2AD2A5545EEA}" destId="{E71BE2D8-FCD4-4ED9-BBBE-88987EE12168}" srcOrd="0" destOrd="0" presId="urn:microsoft.com/office/officeart/2005/8/layout/hProcess4"/>
    <dgm:cxn modelId="{257AD596-F5DD-469B-A99C-55AB7F215D59}" type="presOf" srcId="{BB18632C-505C-4D0B-9888-D68CEB735903}" destId="{13D4D0ED-C2C8-40B0-9D89-A30199ACE081}" srcOrd="1" destOrd="1" presId="urn:microsoft.com/office/officeart/2005/8/layout/hProcess4"/>
    <dgm:cxn modelId="{AC1A4DAC-CE1B-47C7-ADA9-A9D377A640F5}" type="presOf" srcId="{3E33C8AD-A8B8-4CBC-8DA9-C8784757F0F9}" destId="{E71BE2D8-FCD4-4ED9-BBBE-88987EE12168}" srcOrd="0" destOrd="1" presId="urn:microsoft.com/office/officeart/2005/8/layout/hProcess4"/>
    <dgm:cxn modelId="{D9F5BBAC-B9E9-4819-9CFD-913641214BA7}" srcId="{B98408EE-3C08-4E33-96EA-5F2FB9760F53}" destId="{93196A42-69DF-4ED0-8EFB-3D0413170A68}" srcOrd="0" destOrd="0" parTransId="{928D1544-790B-4DFB-9248-1BEE057ED06E}" sibTransId="{26E9726E-7253-4369-8066-9FF3F79C0459}"/>
    <dgm:cxn modelId="{4F1BA7B8-6930-3A49-BC63-14FA03D03C20}" type="presOf" srcId="{33671F83-9775-9544-AC4C-8CD73F2A536A}" destId="{13D4D0ED-C2C8-40B0-9D89-A30199ACE081}" srcOrd="1" destOrd="0" presId="urn:microsoft.com/office/officeart/2005/8/layout/hProcess4"/>
    <dgm:cxn modelId="{A092DDBC-C5B1-48BA-A65D-3B8BBFC650AF}" type="presOf" srcId="{70FE8D83-FBB9-455D-80A9-A44FB40AD74F}" destId="{EF75BA5B-5BF2-4ECB-9967-2D12655778BE}" srcOrd="1" destOrd="0" presId="urn:microsoft.com/office/officeart/2005/8/layout/hProcess4"/>
    <dgm:cxn modelId="{B80D5AC3-A49D-47A6-A899-C6A53D48AECD}" type="presOf" srcId="{EAFF4EC2-9212-4A5A-BA3C-1CFF1ABD94ED}" destId="{A3563C2E-1969-43EC-8900-CB9CBAA1BC49}" srcOrd="0" destOrd="0" presId="urn:microsoft.com/office/officeart/2005/8/layout/hProcess4"/>
    <dgm:cxn modelId="{30095ADA-F890-40A8-8F4D-B07B2F587FEB}" type="presOf" srcId="{B98408EE-3C08-4E33-96EA-5F2FB9760F53}" destId="{0673B6DA-A64B-430F-8017-1AA801327C18}" srcOrd="0" destOrd="0" presId="urn:microsoft.com/office/officeart/2005/8/layout/hProcess4"/>
    <dgm:cxn modelId="{7EB740DC-167B-475B-8054-9FB43CBAF9B1}" type="presOf" srcId="{31302792-F10B-4A8D-A8F9-F31EE9DD9967}" destId="{5AAC5B81-C888-45C3-A072-F083317FC11A}" srcOrd="1" destOrd="2" presId="urn:microsoft.com/office/officeart/2005/8/layout/hProcess4"/>
    <dgm:cxn modelId="{60CB35E1-7FBC-4F75-9461-CEA39D2E7053}" srcId="{EAFF4EC2-9212-4A5A-BA3C-1CFF1ABD94ED}" destId="{31302792-F10B-4A8D-A8F9-F31EE9DD9967}" srcOrd="2" destOrd="0" parTransId="{26F1FD11-C26B-40D8-837B-4BCD7AC8EB28}" sibTransId="{38054A7D-3323-45D1-8BD2-69C60408A855}"/>
    <dgm:cxn modelId="{30CD85E1-AECA-E242-99C7-94511BE04714}" srcId="{93196A42-69DF-4ED0-8EFB-3D0413170A68}" destId="{33671F83-9775-9544-AC4C-8CD73F2A536A}" srcOrd="0" destOrd="0" parTransId="{527CC10C-1944-AF4B-B7E0-76704066716B}" sibTransId="{0FF06ACA-7F96-9440-A5A2-84909173CDDB}"/>
    <dgm:cxn modelId="{4706D5E9-CF72-49AD-9626-A0116037F1A3}" srcId="{EAFF4EC2-9212-4A5A-BA3C-1CFF1ABD94ED}" destId="{3E33C8AD-A8B8-4CBC-8DA9-C8784757F0F9}" srcOrd="1" destOrd="0" parTransId="{87B53420-CA28-4A44-A3BA-99755DD3E354}" sibTransId="{1F5645EF-AF13-4016-A0C7-723688D94046}"/>
    <dgm:cxn modelId="{E820E8EC-94D8-494B-B2F4-D8D80846D9B8}" type="presOf" srcId="{33671F83-9775-9544-AC4C-8CD73F2A536A}" destId="{D21AF7F2-3F61-49C2-80D8-DE825B33120F}" srcOrd="0" destOrd="0" presId="urn:microsoft.com/office/officeart/2005/8/layout/hProcess4"/>
    <dgm:cxn modelId="{1F5627ED-E515-456C-BFDB-3F0AE623A2FF}" type="presOf" srcId="{B85F0425-4CA0-488F-BC1B-32CA5040D1E0}" destId="{71A489C7-C4D5-4FF9-9FAB-8D295796076D}" srcOrd="0" destOrd="0" presId="urn:microsoft.com/office/officeart/2005/8/layout/hProcess4"/>
    <dgm:cxn modelId="{824B2CF0-7F8C-1746-A357-E9628D8F6DF6}" type="presOf" srcId="{E250A18F-AC31-F840-819F-2AD2A5545EEA}" destId="{5AAC5B81-C888-45C3-A072-F083317FC11A}" srcOrd="1" destOrd="0" presId="urn:microsoft.com/office/officeart/2005/8/layout/hProcess4"/>
    <dgm:cxn modelId="{A985BAFC-52CE-4F13-A9F7-8855A38BCC87}" srcId="{B98408EE-3C08-4E33-96EA-5F2FB9760F53}" destId="{EAFF4EC2-9212-4A5A-BA3C-1CFF1ABD94ED}" srcOrd="2" destOrd="0" parTransId="{2E7654D9-7B8C-43F5-8AEE-A5F17795C80F}" sibTransId="{85F7CD1E-639A-4CCB-A81D-F9AC5615F0DB}"/>
    <dgm:cxn modelId="{DA57BCFD-EBBA-4895-9546-9E4B99321AD5}" srcId="{B98408EE-3C08-4E33-96EA-5F2FB9760F53}" destId="{B85F0425-4CA0-488F-BC1B-32CA5040D1E0}" srcOrd="1" destOrd="0" parTransId="{FDC5B650-CCE1-4384-AEE1-4CD58A282849}" sibTransId="{84F04AA3-9B6F-41E3-9DB5-96F87C6C4308}"/>
    <dgm:cxn modelId="{24E408F6-0EC0-4274-A185-41A10CA36DE4}" type="presParOf" srcId="{0673B6DA-A64B-430F-8017-1AA801327C18}" destId="{86750512-711C-47FD-82E0-97E12894D9BC}" srcOrd="0" destOrd="0" presId="urn:microsoft.com/office/officeart/2005/8/layout/hProcess4"/>
    <dgm:cxn modelId="{CA476E5A-D26A-478F-89C9-30D464109A9A}" type="presParOf" srcId="{0673B6DA-A64B-430F-8017-1AA801327C18}" destId="{ADEC5CE2-A475-41FB-806B-5308DFC1EC8D}" srcOrd="1" destOrd="0" presId="urn:microsoft.com/office/officeart/2005/8/layout/hProcess4"/>
    <dgm:cxn modelId="{6C879663-70D0-424A-B892-333A47E9FB1B}" type="presParOf" srcId="{0673B6DA-A64B-430F-8017-1AA801327C18}" destId="{FF7B2BA6-25E9-4BC7-B03F-2129AE640042}" srcOrd="2" destOrd="0" presId="urn:microsoft.com/office/officeart/2005/8/layout/hProcess4"/>
    <dgm:cxn modelId="{5E425C01-63C7-426A-899D-C30B655A0932}" type="presParOf" srcId="{FF7B2BA6-25E9-4BC7-B03F-2129AE640042}" destId="{5D07CDAE-ED38-4794-B69E-76060D470309}" srcOrd="0" destOrd="0" presId="urn:microsoft.com/office/officeart/2005/8/layout/hProcess4"/>
    <dgm:cxn modelId="{283C0143-8FE9-4539-8E19-C3D414B4D56B}" type="presParOf" srcId="{5D07CDAE-ED38-4794-B69E-76060D470309}" destId="{75DA529B-4763-4918-9E9A-8EC3B54F02F2}" srcOrd="0" destOrd="0" presId="urn:microsoft.com/office/officeart/2005/8/layout/hProcess4"/>
    <dgm:cxn modelId="{29F08576-FACC-4CF1-B729-D47672F17D93}" type="presParOf" srcId="{5D07CDAE-ED38-4794-B69E-76060D470309}" destId="{D21AF7F2-3F61-49C2-80D8-DE825B33120F}" srcOrd="1" destOrd="0" presId="urn:microsoft.com/office/officeart/2005/8/layout/hProcess4"/>
    <dgm:cxn modelId="{68B6703C-E3F1-424F-9EEF-ADE0E295B944}" type="presParOf" srcId="{5D07CDAE-ED38-4794-B69E-76060D470309}" destId="{13D4D0ED-C2C8-40B0-9D89-A30199ACE081}" srcOrd="2" destOrd="0" presId="urn:microsoft.com/office/officeart/2005/8/layout/hProcess4"/>
    <dgm:cxn modelId="{D651EFBA-2893-449D-88D6-231749570DF8}" type="presParOf" srcId="{5D07CDAE-ED38-4794-B69E-76060D470309}" destId="{FA9BA66A-ACF1-4A01-B379-081F01C24423}" srcOrd="3" destOrd="0" presId="urn:microsoft.com/office/officeart/2005/8/layout/hProcess4"/>
    <dgm:cxn modelId="{57028B54-B478-493B-B68D-90DFF2BD755F}" type="presParOf" srcId="{5D07CDAE-ED38-4794-B69E-76060D470309}" destId="{E274C8A6-ACA4-4FF9-AE44-1ECA9DBC8398}" srcOrd="4" destOrd="0" presId="urn:microsoft.com/office/officeart/2005/8/layout/hProcess4"/>
    <dgm:cxn modelId="{B319EB15-9C9D-4EBD-9348-91BA9C07E5D4}" type="presParOf" srcId="{FF7B2BA6-25E9-4BC7-B03F-2129AE640042}" destId="{6D2B7EF0-5160-4782-90F3-90CD429077CE}" srcOrd="1" destOrd="0" presId="urn:microsoft.com/office/officeart/2005/8/layout/hProcess4"/>
    <dgm:cxn modelId="{B2B26CA7-5768-43EA-8395-C63206C4F19C}" type="presParOf" srcId="{FF7B2BA6-25E9-4BC7-B03F-2129AE640042}" destId="{ADABD8FE-93FB-43DD-8D88-AEBC8E9FE79F}" srcOrd="2" destOrd="0" presId="urn:microsoft.com/office/officeart/2005/8/layout/hProcess4"/>
    <dgm:cxn modelId="{87D132F5-F6FA-4AD6-9112-3A085C2E49D5}" type="presParOf" srcId="{ADABD8FE-93FB-43DD-8D88-AEBC8E9FE79F}" destId="{8C277931-B744-49A2-AF8C-9DC2F29A9EC6}" srcOrd="0" destOrd="0" presId="urn:microsoft.com/office/officeart/2005/8/layout/hProcess4"/>
    <dgm:cxn modelId="{42C463C1-3B82-4A19-97B1-0CD2A3D07CF0}" type="presParOf" srcId="{ADABD8FE-93FB-43DD-8D88-AEBC8E9FE79F}" destId="{CF74DAE6-690E-45BB-B434-DA43FD4BEDFE}" srcOrd="1" destOrd="0" presId="urn:microsoft.com/office/officeart/2005/8/layout/hProcess4"/>
    <dgm:cxn modelId="{EC4516BA-3478-4B4B-9C99-38F06633C63A}" type="presParOf" srcId="{ADABD8FE-93FB-43DD-8D88-AEBC8E9FE79F}" destId="{EF75BA5B-5BF2-4ECB-9967-2D12655778BE}" srcOrd="2" destOrd="0" presId="urn:microsoft.com/office/officeart/2005/8/layout/hProcess4"/>
    <dgm:cxn modelId="{ADD9BD8F-E27D-409A-95F5-F771FF8E11CA}" type="presParOf" srcId="{ADABD8FE-93FB-43DD-8D88-AEBC8E9FE79F}" destId="{71A489C7-C4D5-4FF9-9FAB-8D295796076D}" srcOrd="3" destOrd="0" presId="urn:microsoft.com/office/officeart/2005/8/layout/hProcess4"/>
    <dgm:cxn modelId="{B0A521FC-71E3-442B-A345-CE58B8136F0D}" type="presParOf" srcId="{ADABD8FE-93FB-43DD-8D88-AEBC8E9FE79F}" destId="{4B880605-A0B1-4DF1-A70D-B5B3AC59FA37}" srcOrd="4" destOrd="0" presId="urn:microsoft.com/office/officeart/2005/8/layout/hProcess4"/>
    <dgm:cxn modelId="{08E3E6CC-A688-4220-A3E3-A5D9187B8261}" type="presParOf" srcId="{FF7B2BA6-25E9-4BC7-B03F-2129AE640042}" destId="{2476F407-5646-4FEE-83B7-A1581BA85CDC}" srcOrd="3" destOrd="0" presId="urn:microsoft.com/office/officeart/2005/8/layout/hProcess4"/>
    <dgm:cxn modelId="{29FFD8E5-EE53-46D8-B9A8-7A688F02ACC2}" type="presParOf" srcId="{FF7B2BA6-25E9-4BC7-B03F-2129AE640042}" destId="{DF058DF0-DCAA-4B05-AE2B-B321C58073F2}" srcOrd="4" destOrd="0" presId="urn:microsoft.com/office/officeart/2005/8/layout/hProcess4"/>
    <dgm:cxn modelId="{609F0DA4-0B11-4F00-822C-5CBBF8AC76BF}" type="presParOf" srcId="{DF058DF0-DCAA-4B05-AE2B-B321C58073F2}" destId="{2AE70D9F-AEB9-42F1-A370-41FC6485FA79}" srcOrd="0" destOrd="0" presId="urn:microsoft.com/office/officeart/2005/8/layout/hProcess4"/>
    <dgm:cxn modelId="{A4841B14-5F27-4F03-BD73-623571D8BFD6}" type="presParOf" srcId="{DF058DF0-DCAA-4B05-AE2B-B321C58073F2}" destId="{E71BE2D8-FCD4-4ED9-BBBE-88987EE12168}" srcOrd="1" destOrd="0" presId="urn:microsoft.com/office/officeart/2005/8/layout/hProcess4"/>
    <dgm:cxn modelId="{15215278-6793-4945-BEF4-9C1A81564407}" type="presParOf" srcId="{DF058DF0-DCAA-4B05-AE2B-B321C58073F2}" destId="{5AAC5B81-C888-45C3-A072-F083317FC11A}" srcOrd="2" destOrd="0" presId="urn:microsoft.com/office/officeart/2005/8/layout/hProcess4"/>
    <dgm:cxn modelId="{0C0DC3BC-9152-4027-9D23-24930E581321}" type="presParOf" srcId="{DF058DF0-DCAA-4B05-AE2B-B321C58073F2}" destId="{A3563C2E-1969-43EC-8900-CB9CBAA1BC49}" srcOrd="3" destOrd="0" presId="urn:microsoft.com/office/officeart/2005/8/layout/hProcess4"/>
    <dgm:cxn modelId="{F4C0DAC3-F75D-46CD-9301-466F0004AA4F}" type="presParOf" srcId="{DF058DF0-DCAA-4B05-AE2B-B321C58073F2}" destId="{B0EAD7E9-7438-4B7A-8743-3AF209C26E7B}" srcOrd="4" destOrd="0" presId="urn:microsoft.com/office/officeart/2005/8/layout/h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1AF7F2-3F61-49C2-80D8-DE825B33120F}">
      <dsp:nvSpPr>
        <dsp:cNvPr id="0" name=""/>
        <dsp:cNvSpPr/>
      </dsp:nvSpPr>
      <dsp:spPr>
        <a:xfrm>
          <a:off x="44786" y="2242069"/>
          <a:ext cx="5890778" cy="3868332"/>
        </a:xfrm>
        <a:prstGeom prst="roundRect">
          <a:avLst>
            <a:gd name="adj" fmla="val 10000"/>
          </a:avLst>
        </a:prstGeom>
        <a:solidFill>
          <a:srgbClr val="235F9E"/>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285750" lvl="1" indent="-285750" algn="ctr" defTabSz="1778000" rtl="0">
            <a:lnSpc>
              <a:spcPct val="100000"/>
            </a:lnSpc>
            <a:spcBef>
              <a:spcPct val="0"/>
            </a:spcBef>
            <a:spcAft>
              <a:spcPct val="15000"/>
            </a:spcAft>
            <a:buChar char="•"/>
          </a:pPr>
          <a:endParaRPr lang="fr-BE" sz="4000" kern="1200" dirty="0">
            <a:solidFill>
              <a:srgbClr val="FFFFFF"/>
            </a:solidFill>
          </a:endParaRPr>
        </a:p>
        <a:p>
          <a:pPr marL="285750" lvl="1" indent="-285750" algn="ctr" defTabSz="1778000" rtl="0">
            <a:lnSpc>
              <a:spcPct val="100000"/>
            </a:lnSpc>
            <a:spcBef>
              <a:spcPct val="0"/>
            </a:spcBef>
            <a:spcAft>
              <a:spcPct val="15000"/>
            </a:spcAft>
            <a:buNone/>
          </a:pPr>
          <a:r>
            <a:rPr lang="fr-FR" sz="4000" kern="1200" dirty="0">
              <a:solidFill>
                <a:srgbClr val="FFFFFF"/>
              </a:solidFill>
            </a:rPr>
            <a:t>Revoir les objectifs de votre programme</a:t>
          </a:r>
          <a:endParaRPr lang="fr-BE" sz="4000" kern="1200" dirty="0">
            <a:solidFill>
              <a:srgbClr val="FFFFFF"/>
            </a:solidFill>
          </a:endParaRPr>
        </a:p>
      </dsp:txBody>
      <dsp:txXfrm>
        <a:off x="133807" y="2331090"/>
        <a:ext cx="5712736" cy="2861361"/>
      </dsp:txXfrm>
    </dsp:sp>
    <dsp:sp modelId="{6D2B7EF0-5160-4782-90F3-90CD429077CE}">
      <dsp:nvSpPr>
        <dsp:cNvPr id="0" name=""/>
        <dsp:cNvSpPr/>
      </dsp:nvSpPr>
      <dsp:spPr>
        <a:xfrm>
          <a:off x="2569307" y="1515564"/>
          <a:ext cx="7128260" cy="7128260"/>
        </a:xfrm>
        <a:prstGeom prst="leftCircularArrow">
          <a:avLst>
            <a:gd name="adj1" fmla="val 2936"/>
            <a:gd name="adj2" fmla="val 359412"/>
            <a:gd name="adj3" fmla="val 2206879"/>
            <a:gd name="adj4" fmla="val 9096445"/>
            <a:gd name="adj5" fmla="val 3425"/>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sp>
    <dsp:sp modelId="{FA9BA66A-ACF1-4A01-B379-081F01C24423}">
      <dsp:nvSpPr>
        <dsp:cNvPr id="0" name=""/>
        <dsp:cNvSpPr/>
      </dsp:nvSpPr>
      <dsp:spPr>
        <a:xfrm>
          <a:off x="724582" y="5594628"/>
          <a:ext cx="4636965" cy="1843968"/>
        </a:xfrm>
        <a:prstGeom prst="roundRect">
          <a:avLst>
            <a:gd name="adj" fmla="val 10000"/>
          </a:avLst>
        </a:prstGeom>
        <a:solidFill>
          <a:schemeClr val="tx1"/>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rtl="0">
            <a:lnSpc>
              <a:spcPct val="100000"/>
            </a:lnSpc>
            <a:spcBef>
              <a:spcPct val="0"/>
            </a:spcBef>
            <a:spcAft>
              <a:spcPct val="35000"/>
            </a:spcAft>
            <a:buNone/>
          </a:pPr>
          <a:r>
            <a:rPr lang="en-US" sz="4000" kern="1200" dirty="0">
              <a:solidFill>
                <a:srgbClr val="FFFFFF"/>
              </a:solidFill>
            </a:rPr>
            <a:t>Considération 1</a:t>
          </a:r>
          <a:endParaRPr lang="fr-BE" sz="4000" kern="1200" dirty="0">
            <a:solidFill>
              <a:srgbClr val="FFFFFF"/>
            </a:solidFill>
          </a:endParaRPr>
        </a:p>
      </dsp:txBody>
      <dsp:txXfrm>
        <a:off x="778590" y="5648636"/>
        <a:ext cx="4528949" cy="1735952"/>
      </dsp:txXfrm>
    </dsp:sp>
    <dsp:sp modelId="{CF74DAE6-690E-45BB-B434-DA43FD4BEDFE}">
      <dsp:nvSpPr>
        <dsp:cNvPr id="0" name=""/>
        <dsp:cNvSpPr/>
      </dsp:nvSpPr>
      <dsp:spPr>
        <a:xfrm>
          <a:off x="7130168" y="2335500"/>
          <a:ext cx="5692234" cy="4302592"/>
        </a:xfrm>
        <a:prstGeom prst="roundRect">
          <a:avLst>
            <a:gd name="adj" fmla="val 10000"/>
          </a:avLst>
        </a:prstGeom>
        <a:solidFill>
          <a:srgbClr val="296FB6"/>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85750" lvl="1" indent="-285750" algn="ctr" defTabSz="1778000" rtl="0">
            <a:lnSpc>
              <a:spcPct val="100000"/>
            </a:lnSpc>
            <a:spcBef>
              <a:spcPct val="0"/>
            </a:spcBef>
            <a:spcAft>
              <a:spcPct val="15000"/>
            </a:spcAft>
            <a:buNone/>
          </a:pPr>
          <a:r>
            <a:rPr lang="fr-FR" sz="4000" kern="1200" dirty="0">
              <a:solidFill>
                <a:srgbClr val="FFFFFF"/>
              </a:solidFill>
            </a:rPr>
            <a:t>Réfléchir aux principales conclusions tirées de l'évaluation des normes.</a:t>
          </a:r>
          <a:endParaRPr lang="fr-BE" sz="4000" kern="1200" dirty="0">
            <a:solidFill>
              <a:srgbClr val="FFFFFF"/>
            </a:solidFill>
          </a:endParaRPr>
        </a:p>
      </dsp:txBody>
      <dsp:txXfrm>
        <a:off x="7229183" y="3356499"/>
        <a:ext cx="5494204" cy="3182578"/>
      </dsp:txXfrm>
    </dsp:sp>
    <dsp:sp modelId="{2476F407-5646-4FEE-83B7-A1581BA85CDC}">
      <dsp:nvSpPr>
        <dsp:cNvPr id="0" name=""/>
        <dsp:cNvSpPr/>
      </dsp:nvSpPr>
      <dsp:spPr>
        <a:xfrm>
          <a:off x="9056702" y="-233607"/>
          <a:ext cx="8131703" cy="8131703"/>
        </a:xfrm>
        <a:prstGeom prst="circularArrow">
          <a:avLst>
            <a:gd name="adj1" fmla="val 2573"/>
            <a:gd name="adj2" fmla="val 312407"/>
            <a:gd name="adj3" fmla="val 19672859"/>
            <a:gd name="adj4" fmla="val 12736288"/>
            <a:gd name="adj5" fmla="val 3002"/>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sp>
    <dsp:sp modelId="{71A489C7-C4D5-4FF9-9FAB-8D295796076D}">
      <dsp:nvSpPr>
        <dsp:cNvPr id="0" name=""/>
        <dsp:cNvSpPr/>
      </dsp:nvSpPr>
      <dsp:spPr>
        <a:xfrm>
          <a:off x="7640089" y="1101369"/>
          <a:ext cx="4636965" cy="1843968"/>
        </a:xfrm>
        <a:prstGeom prst="roundRect">
          <a:avLst>
            <a:gd name="adj" fmla="val 10000"/>
          </a:avLst>
        </a:prstGeom>
        <a:solidFill>
          <a:schemeClr val="tx1"/>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rtl="0">
            <a:lnSpc>
              <a:spcPct val="100000"/>
            </a:lnSpc>
            <a:spcBef>
              <a:spcPct val="0"/>
            </a:spcBef>
            <a:spcAft>
              <a:spcPct val="35000"/>
            </a:spcAft>
            <a:buNone/>
          </a:pPr>
          <a:r>
            <a:rPr lang="en-US" sz="4000" kern="1200" dirty="0">
              <a:solidFill>
                <a:srgbClr val="FFFFFF"/>
              </a:solidFill>
            </a:rPr>
            <a:t>Considération 2</a:t>
          </a:r>
          <a:endParaRPr lang="fr-BE" sz="4000" kern="1200" dirty="0">
            <a:solidFill>
              <a:srgbClr val="FFFFFF"/>
            </a:solidFill>
          </a:endParaRPr>
        </a:p>
      </dsp:txBody>
      <dsp:txXfrm>
        <a:off x="7694097" y="1155377"/>
        <a:ext cx="4528949" cy="1735952"/>
      </dsp:txXfrm>
    </dsp:sp>
    <dsp:sp modelId="{E71BE2D8-FCD4-4ED9-BBBE-88987EE12168}">
      <dsp:nvSpPr>
        <dsp:cNvPr id="0" name=""/>
        <dsp:cNvSpPr/>
      </dsp:nvSpPr>
      <dsp:spPr>
        <a:xfrm>
          <a:off x="14160671" y="2335500"/>
          <a:ext cx="6036060" cy="4302592"/>
        </a:xfrm>
        <a:prstGeom prst="roundRect">
          <a:avLst>
            <a:gd name="adj" fmla="val 10000"/>
          </a:avLst>
        </a:prstGeom>
        <a:solidFill>
          <a:srgbClr val="2A7BCC"/>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285750" lvl="1" indent="-285750" algn="ctr" defTabSz="1778000" rtl="0">
            <a:lnSpc>
              <a:spcPct val="100000"/>
            </a:lnSpc>
            <a:spcBef>
              <a:spcPct val="0"/>
            </a:spcBef>
            <a:spcAft>
              <a:spcPct val="15000"/>
            </a:spcAft>
            <a:buChar char="•"/>
          </a:pPr>
          <a:endParaRPr lang="en-US" sz="4000" kern="1200" dirty="0">
            <a:solidFill>
              <a:srgbClr val="FFFFFF"/>
            </a:solidFill>
          </a:endParaRPr>
        </a:p>
        <a:p>
          <a:pPr marL="285750" lvl="1" indent="-285750" algn="ctr" defTabSz="1778000" rtl="0">
            <a:lnSpc>
              <a:spcPct val="100000"/>
            </a:lnSpc>
            <a:spcBef>
              <a:spcPct val="0"/>
            </a:spcBef>
            <a:spcAft>
              <a:spcPct val="15000"/>
            </a:spcAft>
            <a:buNone/>
          </a:pPr>
          <a:r>
            <a:rPr lang="fr-FR" sz="4000" kern="1200" dirty="0">
              <a:solidFill>
                <a:srgbClr val="FFFFFF"/>
              </a:solidFill>
            </a:rPr>
            <a:t>Déterminer les ajustements du programme qui peuvent être faits sur la base des résultats de l'évaluation des normes</a:t>
          </a:r>
          <a:endParaRPr lang="en-US" sz="4000" kern="1200" dirty="0">
            <a:solidFill>
              <a:srgbClr val="FFFFFF"/>
            </a:solidFill>
          </a:endParaRPr>
        </a:p>
        <a:p>
          <a:pPr marL="285750" lvl="1" indent="-285750" algn="ctr" defTabSz="1778000" rtl="0">
            <a:lnSpc>
              <a:spcPct val="100000"/>
            </a:lnSpc>
            <a:spcBef>
              <a:spcPct val="0"/>
            </a:spcBef>
            <a:spcAft>
              <a:spcPct val="15000"/>
            </a:spcAft>
            <a:buNone/>
          </a:pPr>
          <a:endParaRPr lang="en-US" sz="4000" kern="1200" dirty="0">
            <a:solidFill>
              <a:srgbClr val="FFFFFF"/>
            </a:solidFill>
          </a:endParaRPr>
        </a:p>
      </dsp:txBody>
      <dsp:txXfrm>
        <a:off x="14259686" y="2434515"/>
        <a:ext cx="5838030" cy="3182578"/>
      </dsp:txXfrm>
    </dsp:sp>
    <dsp:sp modelId="{A3563C2E-1969-43EC-8900-CB9CBAA1BC49}">
      <dsp:nvSpPr>
        <dsp:cNvPr id="0" name=""/>
        <dsp:cNvSpPr/>
      </dsp:nvSpPr>
      <dsp:spPr>
        <a:xfrm>
          <a:off x="14927593" y="6185602"/>
          <a:ext cx="4636965" cy="1843968"/>
        </a:xfrm>
        <a:prstGeom prst="roundRect">
          <a:avLst>
            <a:gd name="adj" fmla="val 10000"/>
          </a:avLst>
        </a:prstGeom>
        <a:solidFill>
          <a:schemeClr val="tx1"/>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rtl="0">
            <a:lnSpc>
              <a:spcPct val="100000"/>
            </a:lnSpc>
            <a:spcBef>
              <a:spcPct val="0"/>
            </a:spcBef>
            <a:spcAft>
              <a:spcPct val="35000"/>
            </a:spcAft>
            <a:buNone/>
          </a:pPr>
          <a:r>
            <a:rPr lang="en-US" sz="4000" kern="1200" dirty="0">
              <a:solidFill>
                <a:srgbClr val="FFFFFF"/>
              </a:solidFill>
            </a:rPr>
            <a:t>Considération 3</a:t>
          </a:r>
        </a:p>
      </dsp:txBody>
      <dsp:txXfrm>
        <a:off x="14981601" y="6239610"/>
        <a:ext cx="4528949" cy="173595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tags" Target="../tags/tag2.xml"/><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0F6F8C8-A872-8240-9216-7A6EE3647A0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3C57A928-E8EF-BB40-9325-E109AC35C5C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4AFA641-B8FB-F441-B433-E15EC5443B5A}" type="datetimeFigureOut">
              <a:rPr lang="en-US" smtClean="0"/>
              <a:t>9/27/2022</a:t>
            </a:fld>
            <a:endParaRPr lang="en-US" dirty="0"/>
          </a:p>
        </p:txBody>
      </p:sp>
      <p:sp>
        <p:nvSpPr>
          <p:cNvPr id="4" name="Footer Placeholder 3">
            <a:extLst>
              <a:ext uri="{FF2B5EF4-FFF2-40B4-BE49-F238E27FC236}">
                <a16:creationId xmlns:a16="http://schemas.microsoft.com/office/drawing/2014/main" id="{05C0B3B7-CD88-FB4E-A26F-85424A8CAFC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68A853A-3365-FD40-A6F8-5B9236BDB9C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2D226AD-CE19-0744-949C-49EF2E5C89B7}" type="slidenum">
              <a:rPr lang="en-US" smtClean="0"/>
              <a:t>‹#›</a:t>
            </a:fld>
            <a:endParaRPr lang="en-US" dirty="0"/>
          </a:p>
        </p:txBody>
      </p:sp>
    </p:spTree>
    <p:custDataLst>
      <p:tags r:id="rId2"/>
    </p:custDataLst>
    <p:extLst>
      <p:ext uri="{BB962C8B-B14F-4D97-AF65-F5344CB8AC3E}">
        <p14:creationId xmlns:p14="http://schemas.microsoft.com/office/powerpoint/2010/main" val="22159345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2" name="Shape 52"/>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53" name="Shape 53"/>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910453897"/>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6000" b="1" dirty="0"/>
              <a:t>REMARQUE POUR LE FACILITATEUR : </a:t>
            </a:r>
            <a:r>
              <a:rPr lang="fr-FR" sz="6000" b="0" dirty="0"/>
              <a:t>Il s'agit de la diapositive de titre pour le cours en cinq modules,  « Évolution des normes sociales dans le cadre du changement social et de comportement », et elle n'est pas spécifique au module 2. Ne l'utilisez comme diapositive de départ que si vous présentez les cinq modules ou si vous souhaitez situer ce module dans le cadre plus large du programme. Si vous utilisez cette diapositive, assurez-vous qu'elle reflète le nom du présentateur et de l'organisation. Sinon, commencez à la diapositive 6.</a:t>
            </a:r>
            <a:endParaRPr lang="en-US" sz="6000" dirty="0"/>
          </a:p>
        </p:txBody>
      </p:sp>
    </p:spTree>
    <p:extLst>
      <p:ext uri="{BB962C8B-B14F-4D97-AF65-F5344CB8AC3E}">
        <p14:creationId xmlns:p14="http://schemas.microsoft.com/office/powerpoint/2010/main" val="1387963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7"/>
        <p:cNvGrpSpPr/>
        <p:nvPr/>
      </p:nvGrpSpPr>
      <p:grpSpPr>
        <a:xfrm>
          <a:off x="0" y="0"/>
          <a:ext cx="0" cy="0"/>
          <a:chOff x="0" y="0"/>
          <a:chExt cx="0" cy="0"/>
        </a:xfrm>
      </p:grpSpPr>
      <p:sp>
        <p:nvSpPr>
          <p:cNvPr id="4538" name="Google Shape;453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39" name="Google Shape;4539;p1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a:spcAft>
                <a:spcPts val="800"/>
              </a:spcAft>
              <a:tabLst>
                <a:tab pos="3086100" algn="l"/>
              </a:tabLst>
            </a:pPr>
            <a:r>
              <a:rPr lang="fr-FR" sz="1800" b="1" noProof="0" dirty="0">
                <a:effectLst/>
                <a:latin typeface="Calibri" panose="020F0502020204030204" pitchFamily="34" charset="0"/>
                <a:ea typeface="Calibri" panose="020F0502020204030204" pitchFamily="34" charset="0"/>
                <a:cs typeface="Arial" panose="020B0604020202020204" pitchFamily="34" charset="0"/>
              </a:rPr>
              <a:t>REMARQUE POUR LE FACILITATEUR : </a:t>
            </a:r>
            <a:r>
              <a:rPr lang="fr-FR" sz="1800" noProof="0" dirty="0">
                <a:effectLst/>
                <a:latin typeface="Calibri" panose="020F0502020204030204" pitchFamily="34" charset="0"/>
                <a:ea typeface="Calibri" panose="020F0502020204030204" pitchFamily="34" charset="0"/>
                <a:cs typeface="Arial" panose="020B0604020202020204" pitchFamily="34" charset="0"/>
              </a:rPr>
              <a:t>Cette diapositive est animée.</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tabLst>
                <a:tab pos="3086100" algn="l"/>
              </a:tabLst>
            </a:pPr>
            <a:r>
              <a:rPr lang="fr-FR" sz="1800" b="1" noProof="0" dirty="0">
                <a:effectLst/>
                <a:latin typeface="Calibri" panose="020F0502020204030204" pitchFamily="34" charset="0"/>
                <a:ea typeface="Calibri" panose="020F0502020204030204" pitchFamily="34" charset="0"/>
                <a:cs typeface="Arial" panose="020B0604020202020204" pitchFamily="34" charset="0"/>
              </a:rPr>
              <a:t>REMARQUE POUR LE PRÉSENTATEUR : </a:t>
            </a:r>
            <a:r>
              <a:rPr lang="fr-FR" sz="1800" noProof="0" dirty="0">
                <a:effectLst/>
                <a:latin typeface="Calibri" panose="020F0502020204030204" pitchFamily="34" charset="0"/>
                <a:ea typeface="Calibri" panose="020F0502020204030204" pitchFamily="34" charset="0"/>
                <a:cs typeface="Arial" panose="020B0604020202020204" pitchFamily="34" charset="0"/>
              </a:rPr>
              <a:t>Il s'agit d'une définition plus formelle des normes sociales,</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a:t>
            </a:r>
            <a:r>
              <a:rPr lang="fr-FR" sz="1800" i="1" noProof="0" dirty="0">
                <a:effectLst/>
                <a:latin typeface="Calibri" panose="020F0502020204030204" pitchFamily="34" charset="0"/>
                <a:ea typeface="Calibri" panose="020F0502020204030204" pitchFamily="34" charset="0"/>
                <a:cs typeface="Arial" panose="020B0604020202020204" pitchFamily="34" charset="0"/>
              </a:rPr>
              <a:t>Cliquer pour l'animation 1- Lire le paragraphe</a:t>
            </a:r>
            <a:r>
              <a:rPr lang="fr-FR" sz="1800" noProof="0" dirty="0">
                <a:effectLst/>
                <a:latin typeface="Calibri" panose="020F0502020204030204" pitchFamily="34" charset="0"/>
                <a:ea typeface="Calibri" panose="020F0502020204030204" pitchFamily="34" charset="0"/>
                <a:cs typeface="Arial" panose="020B0604020202020204" pitchFamily="34" charset="0"/>
              </a:rPr>
              <a:t>] : Souvent non respectées consciemment, les normes sont des règles tacites de comportement.</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[Il convient de noter que les normes peuvent être intégrées dans les institutions formelles par la codification dans la loi ainsi que dans les politiques institutionnelles.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a:t>
            </a:r>
            <a:r>
              <a:rPr lang="fr-FR" sz="1800" i="1" noProof="0" dirty="0">
                <a:effectLst/>
                <a:latin typeface="Calibri" panose="020F0502020204030204" pitchFamily="34" charset="0"/>
                <a:ea typeface="Calibri" panose="020F0502020204030204" pitchFamily="34" charset="0"/>
                <a:cs typeface="Arial" panose="020B0604020202020204" pitchFamily="34" charset="0"/>
              </a:rPr>
              <a:t>Lire des exemples, si le temps le permet</a:t>
            </a:r>
            <a:r>
              <a:rPr lang="fr-FR" sz="1800" noProof="0" dirty="0">
                <a:effectLst/>
                <a:latin typeface="Calibri" panose="020F0502020204030204" pitchFamily="34" charset="0"/>
                <a:ea typeface="Calibri" panose="020F0502020204030204" pitchFamily="34" charset="0"/>
                <a:cs typeface="Arial" panose="020B0604020202020204" pitchFamily="34" charset="0"/>
              </a:rPr>
              <a:t>]</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Voici quelques exemples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1) Certaines politiques scolaires ne permettent pas aux filles non mariées qui tombent enceintes et donnent naissance à un enfant de retourner terminer leurs études. Les garçons qui ont mis les filles enceintes sont autorisés à poursuivre leurs études. Quelles sont les normes en vigueur ici ? Lesquelles sont institutionnalisées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r>
              <a:rPr lang="fr-FR" sz="1800" noProof="0" dirty="0">
                <a:effectLst/>
                <a:latin typeface="Calibri" panose="020F0502020204030204" pitchFamily="34" charset="0"/>
                <a:ea typeface="Calibri" panose="020F0502020204030204" pitchFamily="34" charset="0"/>
                <a:cs typeface="Arial" panose="020B0604020202020204" pitchFamily="34" charset="0"/>
              </a:rPr>
              <a:t>2) Certains établissements  de santé exigent la permission du conjoint pour les services de contraception. Quelles normes peuvent être appliquées ici ? Comment ont-elles été institutionnalisées ?</a:t>
            </a:r>
            <a:endParaRPr lang="fr-FR" sz="2200" b="0" i="0" u="none" noProof="0" dirty="0">
              <a:latin typeface="Helvetica Neue"/>
              <a:ea typeface="Helvetica Neue"/>
              <a:cs typeface="Helvetica Neue"/>
              <a:sym typeface="Helvetica Neue"/>
            </a:endParaRPr>
          </a:p>
        </p:txBody>
      </p:sp>
    </p:spTree>
    <p:extLst>
      <p:ext uri="{BB962C8B-B14F-4D97-AF65-F5344CB8AC3E}">
        <p14:creationId xmlns:p14="http://schemas.microsoft.com/office/powerpoint/2010/main" val="1123941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2"/>
        <p:cNvGrpSpPr/>
        <p:nvPr/>
      </p:nvGrpSpPr>
      <p:grpSpPr>
        <a:xfrm>
          <a:off x="0" y="0"/>
          <a:ext cx="0" cy="0"/>
          <a:chOff x="0" y="0"/>
          <a:chExt cx="0" cy="0"/>
        </a:xfrm>
      </p:grpSpPr>
      <p:sp>
        <p:nvSpPr>
          <p:cNvPr id="4553" name="Google Shape;455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54" name="Google Shape;4554;p1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1800" b="1" dirty="0">
                <a:effectLst/>
                <a:latin typeface="Calibri" panose="020F0502020204030204" pitchFamily="34" charset="0"/>
                <a:ea typeface="Calibri" panose="020F0502020204030204" pitchFamily="34" charset="0"/>
                <a:cs typeface="Arial" panose="020B0604020202020204" pitchFamily="34" charset="0"/>
              </a:rPr>
              <a:t>REMARQUE POUR LE FACILITATEUR : </a:t>
            </a:r>
            <a:r>
              <a:rPr lang="en-US" sz="1800" dirty="0">
                <a:effectLst/>
                <a:latin typeface="Calibri" panose="020F0502020204030204" pitchFamily="34" charset="0"/>
                <a:ea typeface="Calibri" panose="020F0502020204030204" pitchFamily="34" charset="0"/>
                <a:cs typeface="Arial" panose="020B0604020202020204" pitchFamily="34" charset="0"/>
              </a:rPr>
              <a:t>Lisez la diapositive.</a:t>
            </a:r>
            <a:endParaRPr b="1" dirty="0"/>
          </a:p>
        </p:txBody>
      </p:sp>
      <p:sp>
        <p:nvSpPr>
          <p:cNvPr id="4555" name="Google Shape;4555;p1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just" defTabSz="914400" rtl="0" eaLnBrk="1" fontAlgn="auto" latinLnBrk="0" hangingPunct="1">
              <a:lnSpc>
                <a:spcPct val="100000"/>
              </a:lnSpc>
              <a:spcBef>
                <a:spcPts val="0"/>
              </a:spcBef>
              <a:spcAft>
                <a:spcPts val="0"/>
              </a:spcAft>
              <a:buClr>
                <a:srgbClr val="A6A7AC"/>
              </a:buClr>
              <a:buSzPts val="2300"/>
              <a:buFont typeface="PT Sans"/>
              <a:buNone/>
              <a:tabLst/>
              <a:defRPr/>
            </a:pPr>
            <a:fld id="{00000000-1234-1234-1234-123412341234}" type="slidenum">
              <a:rPr kumimoji="0" lang="en-US" sz="2300" b="0" i="0" u="none" strike="noStrike" kern="0" cap="none" spc="0" normalizeH="0" baseline="0" noProof="0">
                <a:ln>
                  <a:noFill/>
                </a:ln>
                <a:solidFill>
                  <a:srgbClr val="A6A7AC"/>
                </a:solidFill>
                <a:effectLst/>
                <a:uLnTx/>
                <a:uFillTx/>
                <a:latin typeface="PT Sans"/>
                <a:ea typeface="PT Sans"/>
                <a:cs typeface="PT Sans"/>
                <a:sym typeface="PT Sans"/>
              </a:rPr>
              <a:pPr marL="0" marR="0" lvl="0" indent="0" algn="just" defTabSz="914400" rtl="0" eaLnBrk="1" fontAlgn="auto" latinLnBrk="0" hangingPunct="1">
                <a:lnSpc>
                  <a:spcPct val="100000"/>
                </a:lnSpc>
                <a:spcBef>
                  <a:spcPts val="0"/>
                </a:spcBef>
                <a:spcAft>
                  <a:spcPts val="0"/>
                </a:spcAft>
                <a:buClr>
                  <a:srgbClr val="A6A7AC"/>
                </a:buClr>
                <a:buSzPts val="2300"/>
                <a:buFont typeface="PT Sans"/>
                <a:buNone/>
                <a:tabLst/>
                <a:defRPr/>
              </a:pPr>
              <a:t>11</a:t>
            </a:fld>
            <a:endParaRPr kumimoji="0" sz="2300" b="0" i="0" u="none" strike="noStrike" kern="0" cap="none" spc="0" normalizeH="0" baseline="0" noProof="0" dirty="0">
              <a:ln>
                <a:noFill/>
              </a:ln>
              <a:solidFill>
                <a:srgbClr val="A6A7AC"/>
              </a:solidFill>
              <a:effectLst/>
              <a:uLnTx/>
              <a:uFillTx/>
              <a:latin typeface="PT Sans"/>
              <a:ea typeface="PT Sans"/>
              <a:cs typeface="PT Sans"/>
              <a:sym typeface="PT Sans"/>
            </a:endParaRPr>
          </a:p>
        </p:txBody>
      </p:sp>
    </p:spTree>
    <p:extLst>
      <p:ext uri="{BB962C8B-B14F-4D97-AF65-F5344CB8AC3E}">
        <p14:creationId xmlns:p14="http://schemas.microsoft.com/office/powerpoint/2010/main" val="2450420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0"/>
        <p:cNvGrpSpPr/>
        <p:nvPr/>
      </p:nvGrpSpPr>
      <p:grpSpPr>
        <a:xfrm>
          <a:off x="0" y="0"/>
          <a:ext cx="0" cy="0"/>
          <a:chOff x="0" y="0"/>
          <a:chExt cx="0" cy="0"/>
        </a:xfrm>
      </p:grpSpPr>
      <p:sp>
        <p:nvSpPr>
          <p:cNvPr id="4561" name="Google Shape;4561;p1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a:spcAft>
                <a:spcPts val="800"/>
              </a:spcAft>
              <a:tabLst>
                <a:tab pos="3086100" algn="l"/>
              </a:tabLst>
            </a:pPr>
            <a:r>
              <a:rPr lang="fr-FR" sz="1800" b="1" noProof="0" dirty="0">
                <a:effectLst/>
                <a:latin typeface="Calibri" panose="020F0502020204030204" pitchFamily="34" charset="0"/>
                <a:ea typeface="Calibri" panose="020F0502020204030204" pitchFamily="34" charset="0"/>
                <a:cs typeface="Arial" panose="020B0604020202020204" pitchFamily="34" charset="0"/>
              </a:rPr>
              <a:t>REMARQUE POUR LE PRÉSENTATEUR : </a:t>
            </a:r>
            <a:r>
              <a:rPr lang="fr-FR" sz="1800" noProof="0" dirty="0">
                <a:effectLst/>
                <a:latin typeface="Calibri" panose="020F0502020204030204" pitchFamily="34" charset="0"/>
                <a:ea typeface="Calibri" panose="020F0502020204030204" pitchFamily="34" charset="0"/>
                <a:cs typeface="Arial" panose="020B0604020202020204" pitchFamily="34" charset="0"/>
              </a:rPr>
              <a:t>Les normes sociales sont différentes des attitudes ou des croyances individuelles - pas ce que je crois, mais ce que je pense que les autres croient.</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tabLst>
                <a:tab pos="3086100" algn="l"/>
              </a:tabLst>
            </a:pPr>
            <a:r>
              <a:rPr lang="fr-FR" sz="1800" u="sng" noProof="0" dirty="0">
                <a:effectLst/>
                <a:latin typeface="Calibri" panose="020F0502020204030204" pitchFamily="34" charset="0"/>
                <a:ea typeface="Calibri" panose="020F0502020204030204" pitchFamily="34" charset="0"/>
                <a:cs typeface="Arial" panose="020B0604020202020204" pitchFamily="34" charset="0"/>
              </a:rPr>
              <a:t>Exemple </a:t>
            </a:r>
            <a:r>
              <a:rPr lang="fr-FR" sz="1800" noProof="0" dirty="0">
                <a:effectLst/>
                <a:latin typeface="Calibri" panose="020F0502020204030204" pitchFamily="34" charset="0"/>
                <a:ea typeface="Calibri" panose="020F0502020204030204" pitchFamily="34" charset="0"/>
                <a:cs typeface="Arial" panose="020B0604020202020204" pitchFamily="34" charset="0"/>
              </a:rPr>
              <a:t>:  Je crois qu'il est bon d'utiliser la planification familiale. Je crois que d'autres personnes pensent que l'utilisation de la PF est une bonne/mauvaise chose.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La deuxième phrase représente ce que les autres attendent ou veulent que je fasse ; cela crée une norme de ce qui est un comportement approprié.</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r>
              <a:rPr lang="fr-FR" sz="1800" noProof="0" dirty="0">
                <a:effectLst/>
                <a:latin typeface="Calibri" panose="020F0502020204030204" pitchFamily="34" charset="0"/>
                <a:ea typeface="Calibri" panose="020F0502020204030204" pitchFamily="34" charset="0"/>
                <a:cs typeface="Arial" panose="020B0604020202020204" pitchFamily="34" charset="0"/>
              </a:rPr>
              <a:t>Les "autres" font partie de mon groupe de référence (défini sur la diapositive suivante).</a:t>
            </a:r>
            <a:endParaRPr lang="fr-FR" noProof="0" dirty="0"/>
          </a:p>
        </p:txBody>
      </p:sp>
      <p:sp>
        <p:nvSpPr>
          <p:cNvPr id="4562" name="Google Shape;4562;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4208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16" name="Google Shape;916;p1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a:spcAft>
                <a:spcPts val="800"/>
              </a:spcAft>
              <a:tabLst>
                <a:tab pos="3086100" algn="l"/>
              </a:tabLst>
            </a:pPr>
            <a:r>
              <a:rPr lang="en-US" sz="1800" b="1" dirty="0">
                <a:effectLst/>
                <a:latin typeface="Calibri" panose="020F0502020204030204" pitchFamily="34" charset="0"/>
                <a:ea typeface="Calibri" panose="020F0502020204030204" pitchFamily="34" charset="0"/>
                <a:cs typeface="Arial" panose="020B0604020202020204" pitchFamily="34" charset="0"/>
              </a:rPr>
              <a:t>REMARQUE </a:t>
            </a:r>
            <a:r>
              <a:rPr lang="fr-FR" sz="1800" b="1" noProof="0" dirty="0">
                <a:effectLst/>
                <a:latin typeface="Calibri" panose="020F0502020204030204" pitchFamily="34" charset="0"/>
                <a:ea typeface="Calibri" panose="020F0502020204030204" pitchFamily="34" charset="0"/>
                <a:cs typeface="Arial" panose="020B0604020202020204" pitchFamily="34" charset="0"/>
              </a:rPr>
              <a:t>POUR LE PRÉSENTATEUR : </a:t>
            </a:r>
            <a:r>
              <a:rPr lang="fr-FR" sz="1800" noProof="0" dirty="0">
                <a:effectLst/>
                <a:latin typeface="Calibri" panose="020F0502020204030204" pitchFamily="34" charset="0"/>
                <a:ea typeface="Calibri" panose="020F0502020204030204" pitchFamily="34" charset="0"/>
                <a:cs typeface="Arial" panose="020B0604020202020204" pitchFamily="34" charset="0"/>
              </a:rPr>
              <a:t>Il s'agit d'un aperçu des deux types de normes sociales sur lesquelles nous nous concentrons lorsque nous discutons de l'évaluation des normes.</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Cette diapositive traite de la norme consistant à toujours se laver les mains avant de manger et de deux types de normes en action autour de cette norme.</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a:t>
            </a:r>
            <a:r>
              <a:rPr lang="fr-FR" sz="1800" i="1" noProof="0" dirty="0">
                <a:effectLst/>
                <a:latin typeface="Calibri" panose="020F0502020204030204" pitchFamily="34" charset="0"/>
                <a:ea typeface="Calibri" panose="020F0502020204030204" pitchFamily="34" charset="0"/>
                <a:cs typeface="Arial" panose="020B0604020202020204" pitchFamily="34" charset="0"/>
              </a:rPr>
              <a:t>Demandez aux participants</a:t>
            </a:r>
            <a:r>
              <a:rPr lang="fr-FR" sz="1800" noProof="0" dirty="0">
                <a:effectLst/>
                <a:latin typeface="Calibri" panose="020F0502020204030204" pitchFamily="34" charset="0"/>
                <a:ea typeface="Calibri" panose="020F0502020204030204" pitchFamily="34" charset="0"/>
                <a:cs typeface="Arial" panose="020B0604020202020204" pitchFamily="34" charset="0"/>
              </a:rPr>
              <a:t>] Que voyez-vous sur chaque photo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Les normes descriptives sont ce que font les autres : les nombreux enfants qui voient les autres se laver les mains.</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Les normes injonctives définissent ce qui constitue un comportement approprié : un enseignant ou un parent vous demande de quitter la table et de vous laver les mains avant de rejoindre la table.</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r>
              <a:rPr lang="fr-FR" sz="1800" noProof="0" dirty="0">
                <a:effectLst/>
                <a:latin typeface="Calibri" panose="020F0502020204030204" pitchFamily="34" charset="0"/>
                <a:ea typeface="Calibri" panose="020F0502020204030204" pitchFamily="34" charset="0"/>
                <a:cs typeface="Arial" panose="020B0604020202020204" pitchFamily="34" charset="0"/>
              </a:rPr>
              <a:t>Imaginez que vous êtes un enfant. Comment les normes descriptives et injonctives concernant le lavage des mains avant de manger ont-elles influencé votre comportement ou celui des autres personnes présentes dans cette pièce </a:t>
            </a:r>
            <a:r>
              <a:rPr lang="en-US" sz="1800" dirty="0">
                <a:effectLst/>
                <a:latin typeface="Calibri" panose="020F0502020204030204" pitchFamily="34" charset="0"/>
                <a:ea typeface="Calibri" panose="020F0502020204030204" pitchFamily="34" charset="0"/>
                <a:cs typeface="Arial" panose="020B0604020202020204" pitchFamily="34" charset="0"/>
              </a:rPr>
              <a:t>?</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9"/>
        <p:cNvGrpSpPr/>
        <p:nvPr/>
      </p:nvGrpSpPr>
      <p:grpSpPr>
        <a:xfrm>
          <a:off x="0" y="0"/>
          <a:ext cx="0" cy="0"/>
          <a:chOff x="0" y="0"/>
          <a:chExt cx="0" cy="0"/>
        </a:xfrm>
      </p:grpSpPr>
      <p:sp>
        <p:nvSpPr>
          <p:cNvPr id="4590" name="Google Shape;4590;p2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Arial" panose="020B0604020202020204" pitchFamily="34" charset="0"/>
              </a:rPr>
              <a:t>REMARQUE POUR LE PRÉSENTATEUR </a:t>
            </a:r>
            <a:r>
              <a:rPr lang="en-US" sz="1800" b="1" dirty="0">
                <a:effectLst/>
                <a:latin typeface="Calibri" panose="020F0502020204030204" pitchFamily="34" charset="0"/>
                <a:ea typeface="Calibri" panose="020F0502020204030204" pitchFamily="34" charset="0"/>
                <a:cs typeface="Calibri" panose="020F0502020204030204" pitchFamily="34" charset="0"/>
              </a:rPr>
              <a:t>: </a:t>
            </a:r>
            <a:r>
              <a:rPr lang="fr-FR" sz="1800" dirty="0">
                <a:effectLst/>
                <a:latin typeface="Calibri" panose="020F0502020204030204" pitchFamily="34" charset="0"/>
                <a:ea typeface="Calibri" panose="020F0502020204030204" pitchFamily="34" charset="0"/>
                <a:cs typeface="Calibri" panose="020F0502020204030204" pitchFamily="34" charset="0"/>
              </a:rPr>
              <a:t>Sur la base de ces définitions des normes sociales, nous allons nous pencher sur l’application des normes. Les normes sociales sont transmises et appliquées par des groupes de référence - un groupe de référence est un groupe de personnes, une communauté - d'un village à une vaste communauté religieuse - pour lequel ces comportements sont pertinents. Certains définissent le groupe </a:t>
            </a:r>
            <a:r>
              <a:rPr lang="fr-FR" sz="1800" noProof="0" dirty="0">
                <a:effectLst/>
                <a:latin typeface="Calibri" panose="020F0502020204030204" pitchFamily="34" charset="0"/>
                <a:ea typeface="Calibri" panose="020F0502020204030204" pitchFamily="34" charset="0"/>
                <a:cs typeface="Calibri" panose="020F0502020204030204" pitchFamily="34" charset="0"/>
              </a:rPr>
              <a:t>de référence comme un groupe social valorisé. </a:t>
            </a:r>
          </a:p>
          <a:p>
            <a:pPr marL="0" marR="0">
              <a:spcBef>
                <a:spcPts val="0"/>
              </a:spcBef>
              <a:spcAft>
                <a:spcPts val="800"/>
              </a:spcAft>
            </a:pPr>
            <a:r>
              <a:rPr lang="fr-FR" sz="1800" noProof="0" dirty="0">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800"/>
              </a:spcAft>
            </a:pPr>
            <a:r>
              <a:rPr lang="fr-FR" sz="1800" noProof="0" dirty="0">
                <a:effectLst/>
                <a:latin typeface="Calibri" panose="020F0502020204030204" pitchFamily="34" charset="0"/>
                <a:ea typeface="Calibri" panose="020F0502020204030204" pitchFamily="34" charset="0"/>
                <a:cs typeface="Arial" panose="020B0604020202020204" pitchFamily="34" charset="0"/>
              </a:rPr>
              <a:t>L'important, c'est que les groupes de référence peuvent exercer une influence considérable sur le comportement, et que nous ne sommes peut-être pas particulièrement influencés par le comportement d'individus avec lesquels nous n'interagissons pas ou dont nous ne valorisons pas l'approbation ou la désapprobation</a:t>
            </a:r>
            <a:r>
              <a:rPr lang="fr-FR" sz="1800" noProof="0" dirty="0">
                <a:effectLst/>
                <a:latin typeface="Calibri" panose="020F0502020204030204" pitchFamily="34" charset="0"/>
                <a:ea typeface="Calibri" panose="020F0502020204030204" pitchFamily="34" charset="0"/>
                <a:cs typeface="Calibri" panose="020F0502020204030204" pitchFamily="34" charset="0"/>
              </a:rPr>
              <a:t>.</a:t>
            </a:r>
            <a:endParaRPr lang="fr-FR" noProof="0" dirty="0"/>
          </a:p>
        </p:txBody>
      </p:sp>
      <p:sp>
        <p:nvSpPr>
          <p:cNvPr id="4591" name="Google Shape;4591;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472392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p2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76" name="Google Shape;976;p2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en-US" sz="1800" b="1" dirty="0">
                <a:effectLst/>
                <a:latin typeface="Calibri" panose="020F0502020204030204" pitchFamily="34" charset="0"/>
                <a:ea typeface="Calibri" panose="020F0502020204030204" pitchFamily="34" charset="0"/>
                <a:cs typeface="Arial" panose="020B0604020202020204" pitchFamily="34" charset="0"/>
              </a:rPr>
              <a:t>REMARQUE POUR LE </a:t>
            </a:r>
            <a:r>
              <a:rPr lang="fr-FR" sz="1800" b="1" noProof="0" dirty="0">
                <a:effectLst/>
                <a:latin typeface="Calibri" panose="020F0502020204030204" pitchFamily="34" charset="0"/>
                <a:ea typeface="Calibri" panose="020F0502020204030204" pitchFamily="34" charset="0"/>
                <a:cs typeface="Arial" panose="020B0604020202020204" pitchFamily="34" charset="0"/>
              </a:rPr>
              <a:t>PRÉSENTATEUR: </a:t>
            </a:r>
            <a:r>
              <a:rPr lang="fr-FR" sz="1800" noProof="0" dirty="0">
                <a:effectLst/>
                <a:latin typeface="Calibri" panose="020F0502020204030204" pitchFamily="34" charset="0"/>
                <a:ea typeface="Calibri" panose="020F0502020204030204" pitchFamily="34" charset="0"/>
                <a:cs typeface="Arial" panose="020B0604020202020204" pitchFamily="34" charset="0"/>
              </a:rPr>
              <a:t>Cette diapositive rassemble les définitions de certains des termes clés auxquels nous ferons référence tout au long du module. Comme vous pouvez le constater, tous ces termes peuvent influencer le comportement, qu'ils soient indépendants (comme les croyances et les attitudes) ou interdépendants (comme les normes sociales et de genre).</a:t>
            </a:r>
            <a:endParaRPr lang="fr-FR" noProof="0"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800"/>
              </a:spcAft>
              <a:tabLst>
                <a:tab pos="3086100" algn="l"/>
              </a:tabLst>
            </a:pPr>
            <a:r>
              <a:rPr lang="fr-FR" sz="1800" b="1" noProof="0" dirty="0">
                <a:effectLst/>
                <a:latin typeface="Calibri" panose="020F0502020204030204" pitchFamily="34" charset="0"/>
                <a:ea typeface="Calibri" panose="020F0502020204030204" pitchFamily="34" charset="0"/>
                <a:cs typeface="Arial" panose="020B0604020202020204" pitchFamily="34" charset="0"/>
              </a:rPr>
              <a:t>REMARQUE POUR LE FACILITATEUR : </a:t>
            </a:r>
            <a:r>
              <a:rPr lang="fr-FR" sz="1800" b="0" noProof="0" dirty="0">
                <a:effectLst/>
                <a:latin typeface="Calibri" panose="020F0502020204030204" pitchFamily="34" charset="0"/>
                <a:ea typeface="Calibri" panose="020F0502020204030204" pitchFamily="34" charset="0"/>
                <a:cs typeface="Arial" panose="020B0604020202020204" pitchFamily="34" charset="0"/>
              </a:rPr>
              <a:t>A</a:t>
            </a:r>
            <a:r>
              <a:rPr lang="fr-FR" sz="1800" noProof="0" dirty="0">
                <a:effectLst/>
                <a:latin typeface="Calibri" panose="020F0502020204030204" pitchFamily="34" charset="0"/>
                <a:ea typeface="Calibri" panose="020F0502020204030204" pitchFamily="34" charset="0"/>
                <a:cs typeface="Arial" panose="020B0604020202020204" pitchFamily="34" charset="0"/>
              </a:rPr>
              <a:t>ttention, la prochaine diapositive est animée.</a:t>
            </a:r>
          </a:p>
          <a:p>
            <a:pPr>
              <a:spcAft>
                <a:spcPts val="800"/>
              </a:spcAft>
              <a:tabLst>
                <a:tab pos="3086100" algn="l"/>
              </a:tabLst>
            </a:pPr>
            <a:r>
              <a:rPr lang="fr-FR" sz="1800" b="1" noProof="0" dirty="0">
                <a:effectLst/>
                <a:latin typeface="Calibri" panose="020F0502020204030204" pitchFamily="34" charset="0"/>
                <a:ea typeface="Calibri" panose="020F0502020204030204" pitchFamily="34" charset="0"/>
                <a:cs typeface="Arial" panose="020B0604020202020204" pitchFamily="34" charset="0"/>
              </a:rPr>
              <a:t> </a:t>
            </a:r>
            <a:endParaRPr lang="fr-FR" sz="1800" noProof="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tabLst>
                <a:tab pos="3086100" algn="l"/>
              </a:tabLst>
            </a:pPr>
            <a:r>
              <a:rPr lang="fr-FR" sz="1800" b="1" noProof="0" dirty="0">
                <a:effectLst/>
                <a:latin typeface="Calibri" panose="020F0502020204030204" pitchFamily="34" charset="0"/>
                <a:ea typeface="Calibri" panose="020F0502020204030204" pitchFamily="34" charset="0"/>
                <a:cs typeface="Arial" panose="020B0604020202020204" pitchFamily="34" charset="0"/>
              </a:rPr>
              <a:t>REMARQUE POUR LE PRÉSENTATEUR : </a:t>
            </a:r>
            <a:r>
              <a:rPr lang="fr-FR" sz="1800" noProof="0" dirty="0">
                <a:effectLst/>
                <a:latin typeface="Calibri" panose="020F0502020204030204" pitchFamily="34" charset="0"/>
                <a:ea typeface="Calibri" panose="020F0502020204030204" pitchFamily="34" charset="0"/>
                <a:cs typeface="Arial" panose="020B0604020202020204" pitchFamily="34" charset="0"/>
              </a:rPr>
              <a:t>Tout d'abord, nous discuterons de la valeur d'une évaluation des normes pour informer la conception du programme et les stratégies de mise en œuvre, en commençant par ce que sont les évaluations des normes et pourquoi elles sont importantes.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tabLst>
                <a:tab pos="3086100" algn="l"/>
              </a:tabLst>
            </a:pPr>
            <a:r>
              <a:rPr lang="fr-FR" sz="1800" b="1" noProof="0" dirty="0">
                <a:effectLst/>
                <a:latin typeface="Calibri" panose="020F0502020204030204" pitchFamily="34" charset="0"/>
                <a:ea typeface="Calibri" panose="020F0502020204030204" pitchFamily="34" charset="0"/>
                <a:cs typeface="Arial" panose="020B0604020202020204" pitchFamily="34" charset="0"/>
              </a:rPr>
              <a:t>RÉFÉRENCES : </a:t>
            </a:r>
            <a:r>
              <a:rPr lang="fr-FR" sz="1800" noProof="0" dirty="0">
                <a:effectLst/>
                <a:latin typeface="Calibri" panose="020F0502020204030204" pitchFamily="34" charset="0"/>
                <a:ea typeface="Calibri" panose="020F0502020204030204" pitchFamily="34" charset="0"/>
                <a:cs typeface="Arial" panose="020B0604020202020204" pitchFamily="34" charset="0"/>
              </a:rPr>
              <a:t>S/O</a:t>
            </a:r>
          </a:p>
        </p:txBody>
      </p:sp>
    </p:spTree>
    <p:extLst>
      <p:ext uri="{BB962C8B-B14F-4D97-AF65-F5344CB8AC3E}">
        <p14:creationId xmlns:p14="http://schemas.microsoft.com/office/powerpoint/2010/main" val="1406604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800"/>
              </a:spcAft>
              <a:tabLst>
                <a:tab pos="3086100" algn="l"/>
              </a:tabLst>
            </a:pPr>
            <a:r>
              <a:rPr lang="fr-FR" sz="1800" b="1" noProof="0" dirty="0">
                <a:effectLst/>
                <a:latin typeface="Calibri" panose="020F0502020204030204" pitchFamily="34" charset="0"/>
                <a:ea typeface="Calibri" panose="020F0502020204030204" pitchFamily="34" charset="0"/>
                <a:cs typeface="Arial" panose="020B0604020202020204" pitchFamily="34" charset="0"/>
              </a:rPr>
              <a:t>REMARQUE POUR LE FACILITATEUR : </a:t>
            </a:r>
            <a:r>
              <a:rPr lang="fr-FR" sz="1800" b="0" noProof="0" dirty="0">
                <a:effectLst/>
                <a:latin typeface="Calibri" panose="020F0502020204030204" pitchFamily="34" charset="0"/>
                <a:ea typeface="Calibri" panose="020F0502020204030204" pitchFamily="34" charset="0"/>
                <a:cs typeface="Arial" panose="020B0604020202020204" pitchFamily="34" charset="0"/>
              </a:rPr>
              <a:t>Il s'agit d'une diapositive animée</a:t>
            </a:r>
            <a:r>
              <a:rPr lang="fr-FR" sz="1800" noProof="0" dirty="0">
                <a:effectLst/>
                <a:latin typeface="Calibri" panose="020F0502020204030204" pitchFamily="34" charset="0"/>
                <a:ea typeface="Calibri" panose="020F0502020204030204" pitchFamily="34" charset="0"/>
                <a:cs typeface="Arial" panose="020B0604020202020204" pitchFamily="34" charset="0"/>
              </a:rPr>
              <a:t>. Lors de la présentation de cette diapositive, vous montrerez l'en-tête et demanderez aux participants </a:t>
            </a:r>
            <a:r>
              <a:rPr lang="fr-FR" sz="1800" b="1" noProof="0" dirty="0">
                <a:effectLst/>
                <a:latin typeface="Calibri" panose="020F0502020204030204" pitchFamily="34" charset="0"/>
                <a:ea typeface="Calibri" panose="020F0502020204030204" pitchFamily="34" charset="0"/>
                <a:cs typeface="Arial" panose="020B0604020202020204" pitchFamily="34" charset="0"/>
              </a:rPr>
              <a:t>: « Qu'est-ce qu'une évaluation des normes, selon vous » ? </a:t>
            </a:r>
            <a:r>
              <a:rPr lang="fr-FR" sz="1800" noProof="0" dirty="0">
                <a:effectLst/>
                <a:latin typeface="Calibri" panose="020F0502020204030204" pitchFamily="34" charset="0"/>
                <a:ea typeface="Calibri" panose="020F0502020204030204" pitchFamily="34" charset="0"/>
                <a:cs typeface="Arial" panose="020B0604020202020204" pitchFamily="34" charset="0"/>
              </a:rPr>
              <a:t>Accordez deux à trois minutes pour un brainstorming ouvert où les participants peuvent partager des définitions, des mots, des concepts, etc. qu'ils considéreraient comme une évaluation des normes. Une fois cela fait, réagissez aux réponses et </a:t>
            </a:r>
            <a:r>
              <a:rPr lang="fr-FR" sz="1800" b="1" noProof="0" dirty="0">
                <a:effectLst/>
                <a:latin typeface="Calibri" panose="020F0502020204030204" pitchFamily="34" charset="0"/>
                <a:ea typeface="Calibri" panose="020F0502020204030204" pitchFamily="34" charset="0"/>
                <a:cs typeface="Arial" panose="020B0604020202020204" pitchFamily="34" charset="0"/>
              </a:rPr>
              <a:t>montrez la définition</a:t>
            </a: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tabLst>
                <a:tab pos="3086100" algn="l"/>
              </a:tabLst>
            </a:pPr>
            <a:r>
              <a:rPr lang="fr-FR" sz="1800" b="1" noProof="0" dirty="0">
                <a:effectLst/>
                <a:latin typeface="Calibri" panose="020F0502020204030204" pitchFamily="34" charset="0"/>
                <a:ea typeface="Calibri" panose="020F0502020204030204" pitchFamily="34" charset="0"/>
                <a:cs typeface="Arial" panose="020B0604020202020204" pitchFamily="34" charset="0"/>
              </a:rPr>
              <a:t>REMARQUE POUR LE PRÉSENTATEUR : </a:t>
            </a:r>
            <a:r>
              <a:rPr lang="fr-FR" sz="1800" noProof="0" dirty="0">
                <a:effectLst/>
                <a:latin typeface="Calibri" panose="020F0502020204030204" pitchFamily="34" charset="0"/>
                <a:ea typeface="Calibri" panose="020F0502020204030204" pitchFamily="34" charset="0"/>
                <a:cs typeface="Arial" panose="020B0604020202020204" pitchFamily="34" charset="0"/>
              </a:rPr>
              <a:t>Dans ce contexte, notre cadre de travail d'une évaluation des normes est un processus d'identification de l'existence d'une norme pour une population principale au sein d'un groupe de référence donné par rapport à un résultat comportemental d'intérêt.  L'évaluation des normes permet de concevoir et de réaliser un projet visant à modifier les normes sociales. Elles identifient les normes sociales qui influencent les comportements, les groupes de référence qui soutiennent les normes, ainsi que les obstacles normatifs et les facilitateurs du changement de comportement, y compris les sanctions positives et négatives.  </a:t>
            </a:r>
          </a:p>
          <a:p>
            <a:pPr marL="342900" lvl="0" indent="-342900">
              <a:buFont typeface="Calibri" panose="020F0502020204030204" pitchFamily="34" charset="0"/>
              <a:buChar char="-"/>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Les résultats sont ensuite intégrés au projet pour améliorer la mise en œuvre du programme.</a:t>
            </a:r>
          </a:p>
          <a:p>
            <a:pPr marL="342900" lvl="0" indent="-342900">
              <a:buFont typeface="Calibri" panose="020F0502020204030204" pitchFamily="34" charset="0"/>
              <a:buChar char="-"/>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Idéalement, ces approches pourraient également informer les projets sur l'influence relative d'une norme sur une autre et sur les normes qui se prêtent le mieux au changement.</a:t>
            </a:r>
          </a:p>
          <a:p>
            <a:pPr marL="342900" lvl="0" indent="-342900">
              <a:spcAft>
                <a:spcPts val="800"/>
              </a:spcAft>
              <a:buFont typeface="Calibri" panose="020F0502020204030204" pitchFamily="34" charset="0"/>
              <a:buChar char="-"/>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L'idéal est de les faire au début d'un programme (au début du cycle de vie du programme) mais elles peuvent être incluses/incorporées à différents moments du cycle de vie du programme.</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tabLst>
                <a:tab pos="3086100" algn="l"/>
              </a:tabLst>
            </a:pPr>
            <a:r>
              <a:rPr lang="fr-FR" sz="1800" b="1" noProof="0" dirty="0">
                <a:effectLst/>
                <a:latin typeface="Calibri" panose="020F0502020204030204" pitchFamily="34" charset="0"/>
                <a:ea typeface="Calibri" panose="020F0502020204030204" pitchFamily="34" charset="0"/>
                <a:cs typeface="Arial" panose="020B0604020202020204" pitchFamily="34" charset="0"/>
              </a:rPr>
              <a:t>RÉFÉRENCES : </a:t>
            </a:r>
            <a:r>
              <a:rPr lang="fr-FR" sz="1800" i="1" noProof="0" dirty="0">
                <a:effectLst/>
                <a:latin typeface="Calibri" panose="020F0502020204030204" pitchFamily="34" charset="0"/>
                <a:ea typeface="Calibri" panose="020F0502020204030204" pitchFamily="34" charset="0"/>
                <a:cs typeface="Arial" panose="020B0604020202020204" pitchFamily="34" charset="0"/>
              </a:rPr>
              <a:t>définition nouvelle, mais tirée de...</a:t>
            </a:r>
            <a:endParaRPr lang="fr-FR" sz="1800" noProof="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Learning Collaborative to Advance Normative Change, </a:t>
            </a:r>
            <a:r>
              <a:rPr lang="fr-FR" sz="1800" i="1" noProof="0" dirty="0">
                <a:effectLst/>
                <a:latin typeface="Calibri" panose="020F0502020204030204" pitchFamily="34" charset="0"/>
                <a:ea typeface="Calibri" panose="020F0502020204030204" pitchFamily="34" charset="0"/>
                <a:cs typeface="Arial" panose="020B0604020202020204" pitchFamily="34" charset="0"/>
              </a:rPr>
              <a:t>Overview of Approaches Diagnosing Social Norms </a:t>
            </a:r>
            <a:r>
              <a:rPr lang="fr-FR" sz="1800" noProof="0" dirty="0">
                <a:effectLst/>
                <a:latin typeface="Calibri" panose="020F0502020204030204" pitchFamily="34" charset="0"/>
                <a:ea typeface="Calibri" panose="020F0502020204030204" pitchFamily="34" charset="0"/>
                <a:cs typeface="Arial" panose="020B0604020202020204" pitchFamily="34" charset="0"/>
              </a:rPr>
              <a:t>(Washington, DC : Institute for Reproductive Health, Georgetown University, 2017).</a:t>
            </a:r>
          </a:p>
          <a:p>
            <a:r>
              <a:rPr lang="fr-FR" sz="1800" noProof="0" dirty="0">
                <a:effectLst/>
                <a:latin typeface="Calibri" panose="020F0502020204030204" pitchFamily="34" charset="0"/>
                <a:ea typeface="Calibri" panose="020F0502020204030204" pitchFamily="34" charset="0"/>
                <a:cs typeface="Arial" panose="020B0604020202020204" pitchFamily="34" charset="0"/>
              </a:rPr>
              <a:t>Ben Cislaghi et Lori Heise, </a:t>
            </a:r>
            <a:r>
              <a:rPr lang="fr-FR" sz="1800" i="1" noProof="0" dirty="0">
                <a:effectLst/>
                <a:latin typeface="Calibri" panose="020F0502020204030204" pitchFamily="34" charset="0"/>
                <a:ea typeface="Calibri" panose="020F0502020204030204" pitchFamily="34" charset="0"/>
                <a:cs typeface="Arial" panose="020B0604020202020204" pitchFamily="34" charset="0"/>
              </a:rPr>
              <a:t>Measuring Gender-Related Social Norms, Learning Report </a:t>
            </a:r>
            <a:r>
              <a:rPr lang="fr-FR" sz="1800" noProof="0" dirty="0">
                <a:effectLst/>
                <a:latin typeface="Calibri" panose="020F0502020204030204" pitchFamily="34" charset="0"/>
                <a:ea typeface="Calibri" panose="020F0502020204030204" pitchFamily="34" charset="0"/>
                <a:cs typeface="Arial" panose="020B0604020202020204" pitchFamily="34" charset="0"/>
              </a:rPr>
              <a:t>1 (Londres : Learning Group on Social Norms and Gender-related Harmful Practices de la London School of Hygiene &amp; Tropical Medicine, 2016).</a:t>
            </a:r>
            <a:endParaRPr lang="fr-FR" sz="1800" noProof="0" dirty="0"/>
          </a:p>
        </p:txBody>
      </p:sp>
    </p:spTree>
    <p:extLst>
      <p:ext uri="{BB962C8B-B14F-4D97-AF65-F5344CB8AC3E}">
        <p14:creationId xmlns:p14="http://schemas.microsoft.com/office/powerpoint/2010/main" val="18446633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pPr>
              <a:spcAft>
                <a:spcPts val="800"/>
              </a:spcAft>
              <a:tabLst>
                <a:tab pos="3086100" algn="l"/>
              </a:tabLst>
            </a:pPr>
            <a:r>
              <a:rPr lang="fr-FR" sz="1800" b="1" noProof="0" dirty="0">
                <a:effectLst/>
                <a:latin typeface="Calibri" panose="020F0502020204030204" pitchFamily="34" charset="0"/>
                <a:ea typeface="Calibri" panose="020F0502020204030204" pitchFamily="34" charset="0"/>
                <a:cs typeface="Arial" panose="020B0604020202020204" pitchFamily="34" charset="0"/>
              </a:rPr>
              <a:t>REMARQUE POUR LE FACILITATEUR : </a:t>
            </a:r>
            <a:r>
              <a:rPr lang="fr-FR" sz="1800" noProof="0" dirty="0">
                <a:effectLst/>
                <a:latin typeface="Calibri" panose="020F0502020204030204" pitchFamily="34" charset="0"/>
                <a:ea typeface="Calibri" panose="020F0502020204030204" pitchFamily="34" charset="0"/>
                <a:cs typeface="Arial" panose="020B0604020202020204" pitchFamily="34" charset="0"/>
              </a:rPr>
              <a:t>Un polycopié accompagne cette diapositive.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tabLst>
                <a:tab pos="3086100" algn="l"/>
              </a:tabLst>
            </a:pPr>
            <a:r>
              <a:rPr lang="fr-FR" sz="1800" b="1" noProof="0" dirty="0">
                <a:effectLst/>
                <a:latin typeface="Calibri" panose="020F0502020204030204" pitchFamily="34" charset="0"/>
                <a:ea typeface="Calibri" panose="020F0502020204030204" pitchFamily="34" charset="0"/>
                <a:cs typeface="Arial" panose="020B0604020202020204" pitchFamily="34" charset="0"/>
              </a:rPr>
              <a:t>REMARQUE POUR LE PRÉSENTATEUR : </a:t>
            </a:r>
            <a:r>
              <a:rPr lang="fr-FR" sz="1800" noProof="0" dirty="0">
                <a:effectLst/>
                <a:latin typeface="Calibri" panose="020F0502020204030204" pitchFamily="34" charset="0"/>
                <a:ea typeface="Calibri" panose="020F0502020204030204" pitchFamily="34" charset="0"/>
                <a:cs typeface="Arial" panose="020B0604020202020204" pitchFamily="34" charset="0"/>
              </a:rPr>
              <a:t>Une évaluation des normes vous permet de répondre à quatre questions critiques qui guident les projets dans l'intégration des activités de changement de normes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1) Quels sont les groupes de référence qui influencent le comportement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2) Quelles sont les normes sociales qui influencent ce comportement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3) Pourquoi les gens se conforment-ils aux normes sociales et pourquoi pas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4) Quelles sont les normes sociales qui influencent le plus ce comportement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L'évaluation des normes fournit aux praticiens des informations sur le moment et les conditions dans lesquelles les normes sociales affectent le comportement, sur la nature de ces sanctions et sur les groupes de référence concernés.</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tabLst>
                <a:tab pos="3086100" algn="l"/>
              </a:tabLst>
            </a:pPr>
            <a:r>
              <a:rPr lang="fr-FR" sz="1800" b="1" noProof="0" dirty="0">
                <a:effectLst/>
                <a:latin typeface="Calibri" panose="020F0502020204030204" pitchFamily="34" charset="0"/>
                <a:ea typeface="Calibri" panose="020F0502020204030204" pitchFamily="34" charset="0"/>
                <a:cs typeface="Arial" panose="020B0604020202020204" pitchFamily="34" charset="0"/>
              </a:rPr>
              <a:t>RÉFÉRENCES : </a:t>
            </a:r>
            <a:endParaRPr lang="fr-FR" sz="1800" noProof="0" dirty="0">
              <a:effectLst/>
              <a:latin typeface="Calibri" panose="020F0502020204030204" pitchFamily="34" charset="0"/>
              <a:ea typeface="Calibri" panose="020F0502020204030204" pitchFamily="34" charset="0"/>
              <a:cs typeface="Arial" panose="020B0604020202020204" pitchFamily="34" charset="0"/>
            </a:endParaRPr>
          </a:p>
          <a:p>
            <a:r>
              <a:rPr lang="fr-FR" sz="1800" noProof="0" dirty="0">
                <a:effectLst/>
                <a:latin typeface="Calibri" panose="020F0502020204030204" pitchFamily="34" charset="0"/>
                <a:ea typeface="Calibri" panose="020F0502020204030204" pitchFamily="34" charset="0"/>
                <a:cs typeface="Arial" panose="020B0604020202020204" pitchFamily="34" charset="0"/>
              </a:rPr>
              <a:t>Passages Project and Learning Collaborative to Advance Normative Change, Social Norms Exploration Tool (Washington, DC : Institute for Reproductive Health, Georgetown University, 2020).</a:t>
            </a:r>
            <a:endParaRPr lang="fr-FR" sz="2000" noProof="0" dirty="0"/>
          </a:p>
        </p:txBody>
      </p:sp>
      <p:sp>
        <p:nvSpPr>
          <p:cNvPr id="4" name="Slide Number Placeholder 3"/>
          <p:cNvSpPr>
            <a:spLocks noGrp="1"/>
          </p:cNvSpPr>
          <p:nvPr>
            <p:ph type="sldNum" sz="quarter" idx="10"/>
          </p:nvPr>
        </p:nvSpPr>
        <p:spPr/>
        <p:txBody>
          <a:bodyPr lIns="93324" tIns="46662" rIns="93324" bIns="46662"/>
          <a:lstStyle/>
          <a:p>
            <a:pPr marL="0" marR="0" lvl="0" indent="0" algn="r" defTabSz="933237" rtl="0" eaLnBrk="1" fontAlgn="auto" latinLnBrk="0" hangingPunct="1">
              <a:lnSpc>
                <a:spcPct val="100000"/>
              </a:lnSpc>
              <a:spcBef>
                <a:spcPts val="0"/>
              </a:spcBef>
              <a:spcAft>
                <a:spcPts val="0"/>
              </a:spcAft>
              <a:buClrTx/>
              <a:buSzTx/>
              <a:buFontTx/>
              <a:buNone/>
              <a:tabLst/>
              <a:defRPr/>
            </a:pPr>
            <a:fld id="{C81BF2EC-6265-41FE-B7D2-8676BF3CBDB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PT Sans"/>
              </a:rPr>
              <a:pPr marL="0" marR="0" lvl="0" indent="0" algn="r" defTabSz="933237"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sym typeface="PT Sans"/>
            </a:endParaRPr>
          </a:p>
        </p:txBody>
      </p:sp>
    </p:spTree>
    <p:extLst>
      <p:ext uri="{BB962C8B-B14F-4D97-AF65-F5344CB8AC3E}">
        <p14:creationId xmlns:p14="http://schemas.microsoft.com/office/powerpoint/2010/main" val="9979880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eaLnBrk="1" fontAlgn="auto" latinLnBrk="0" hangingPunct="1">
              <a:lnSpc>
                <a:spcPct val="117999"/>
              </a:lnSpc>
              <a:spcBef>
                <a:spcPts val="0"/>
              </a:spcBef>
              <a:spcAft>
                <a:spcPts val="800"/>
              </a:spcAft>
              <a:buClrTx/>
              <a:buSzTx/>
              <a:buFontTx/>
              <a:buNone/>
              <a:tabLst/>
              <a:defRPr/>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FACILITATEUR : </a:t>
            </a:r>
            <a:r>
              <a:rPr lang="fr-FR" sz="1800" dirty="0">
                <a:effectLst/>
                <a:latin typeface="Calibri" panose="020F0502020204030204" pitchFamily="34" charset="0"/>
                <a:ea typeface="Calibri" panose="020F0502020204030204" pitchFamily="34" charset="0"/>
                <a:cs typeface="Arial" panose="020B0604020202020204" pitchFamily="34" charset="0"/>
              </a:rPr>
              <a:t>Il s'agit d'une diapositive animée, de sorte que chaque point est présenté un par un pour plus de simplicité. Vous devrez cliquer sur tous les points au fur et à mesure que vous lirez les notes du présentateur.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a:t>
            </a:r>
            <a:r>
              <a:rPr lang="fr-FR" sz="1800" dirty="0">
                <a:effectLst/>
                <a:latin typeface="Calibri" panose="020F0502020204030204" pitchFamily="34" charset="0"/>
                <a:ea typeface="Calibri" panose="020F0502020204030204" pitchFamily="34" charset="0"/>
                <a:cs typeface="Calibri" panose="020F0502020204030204" pitchFamily="34" charset="0"/>
              </a:rPr>
              <a:t>Les évaluations formatives de nombreux facteurs (y compris les attitudes et les comportements existants, ainsi que les évaluations de genre et d'autres types d'évaluation) sont effectuées au début des programmes, souvent par le biais d'une recherche qualitative mais aussi en utilisant des méthodes quantitatives. Ces évaluations sont ensuite utilisées pour informer les programmes. Historiquement (mais pas exclusivement), les responsables des programmes de développement se sont concentrés sur le renforcement des connaissances et de la sensibilisation tout en améliorant la qualité et l'accès aux services. Bien que nombre de ces programmes aient apporté des améliorations, des normes souvent non identifiées et non traitées persistent, perpétuant des comportements néfastes pour la santé et limitant l'impact durable des programmes. Pour en savoir plus </a:t>
            </a:r>
            <a:r>
              <a:rPr lang="en-US" sz="1800" dirty="0">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Symbol" panose="05050102010706020507" pitchFamily="18" charset="2"/>
              <a:buChar char=""/>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Dans les évaluations formatives existantes, l'identification des normes peut être considérée comme un défi en raison de la complexité perçue (et réelle) et du manque d'approches ou d'outils faciles à utiliser.</a:t>
            </a:r>
          </a:p>
          <a:p>
            <a:pPr marL="342900" lvl="0" indent="-342900">
              <a:buFont typeface="Symbol" panose="05050102010706020507" pitchFamily="18" charset="2"/>
              <a:buChar char=""/>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Les évaluations visant à comprendre les facteurs de comportements peuvent ne pas se concentrer explicitement sur les normes.</a:t>
            </a:r>
          </a:p>
          <a:p>
            <a:pPr marL="342900" lvl="0" indent="-342900">
              <a:buFont typeface="Symbol" panose="05050102010706020507" pitchFamily="18" charset="2"/>
              <a:buChar char=""/>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Les évaluations de genre visent souvent à collecter un grand nombre d'informations, et l'accent sur les normes peut être perdu ; renforcer cet accent peut être utile.</a:t>
            </a:r>
          </a:p>
          <a:p>
            <a:pPr marL="342900" lvl="0" indent="-342900">
              <a:buFont typeface="Symbol" panose="05050102010706020507" pitchFamily="18" charset="2"/>
              <a:buChar char=""/>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Ou encore, les évaluations formatives communes (comme les analyses de genre) peuvent explorer les normes mais ne pas les approfondir suffisamment pour prendre des mesures. </a:t>
            </a:r>
          </a:p>
          <a:p>
            <a:pPr marL="342900" lvl="0" indent="-342900">
              <a:spcAft>
                <a:spcPts val="800"/>
              </a:spcAft>
              <a:buFont typeface="Symbol" panose="05050102010706020507" pitchFamily="18" charset="2"/>
              <a:buChar char=""/>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Le renforcement des évaluations formatives par des analyses approfondies visant à déterminer si et comment les normes ont un impact sur le changement de comportement est de plus en plus courant et reste essentiel. </a:t>
            </a:r>
          </a:p>
          <a:p>
            <a:r>
              <a:rPr lang="fr-FR" sz="1800" noProof="0" dirty="0">
                <a:effectLst/>
                <a:latin typeface="Calibri" panose="020F0502020204030204" pitchFamily="34" charset="0"/>
                <a:ea typeface="Calibri" panose="020F0502020204030204" pitchFamily="34" charset="0"/>
                <a:cs typeface="Arial" panose="020B0604020202020204" pitchFamily="34" charset="0"/>
              </a:rPr>
              <a:t>Enfin, les programmes peuvent avoir tendance à s'appuyer sur les idées du personnel ou sur des études documentaires. Les preuves existantes peuvent ne pas être suffisantes pour découvrir les normes exactes, les personnes qui les influencent et la manière dont les normes fonctionnent.</a:t>
            </a:r>
            <a:endParaRPr lang="fr-FR" noProof="0" dirty="0"/>
          </a:p>
        </p:txBody>
      </p:sp>
    </p:spTree>
    <p:extLst>
      <p:ext uri="{BB962C8B-B14F-4D97-AF65-F5344CB8AC3E}">
        <p14:creationId xmlns:p14="http://schemas.microsoft.com/office/powerpoint/2010/main" val="2398042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800"/>
              </a:spcAft>
              <a:tabLst>
                <a:tab pos="3086100" algn="l"/>
              </a:tabLst>
            </a:pPr>
            <a:r>
              <a:rPr lang="en-US" sz="1800" b="1" dirty="0">
                <a:effectLst/>
                <a:latin typeface="Calibri" panose="020F0502020204030204" pitchFamily="34" charset="0"/>
                <a:ea typeface="Calibri" panose="020F0502020204030204" pitchFamily="34" charset="0"/>
                <a:cs typeface="Arial" panose="020B0604020202020204" pitchFamily="34" charset="0"/>
              </a:rPr>
              <a:t>REMARQUE POUR LE FACILITATEUR </a:t>
            </a:r>
            <a:r>
              <a:rPr lang="en-US" sz="1800" b="0" dirty="0">
                <a:effectLst/>
                <a:latin typeface="Calibri" panose="020F0502020204030204" pitchFamily="34" charset="0"/>
                <a:ea typeface="Calibri" panose="020F0502020204030204" pitchFamily="34" charset="0"/>
                <a:cs typeface="Arial" panose="020B0604020202020204" pitchFamily="34" charset="0"/>
              </a:rPr>
              <a:t>: Il s'agit des </a:t>
            </a:r>
            <a:r>
              <a:rPr lang="en-US" sz="1800" dirty="0">
                <a:effectLst/>
                <a:latin typeface="Calibri" panose="020F0502020204030204" pitchFamily="34" charset="0"/>
                <a:ea typeface="Calibri" panose="020F0502020204030204" pitchFamily="34" charset="0"/>
                <a:cs typeface="Arial" panose="020B0604020202020204" pitchFamily="34" charset="0"/>
              </a:rPr>
              <a:t>objectifs de la formation sur les normes sociales qui comprend plusieurs modules. Ne l'utilisez comme diapositive de départ que si vous présentez les cinq modules ou si vous voulez situer ce module dans le cadre plus large du programme. </a:t>
            </a:r>
          </a:p>
          <a:p>
            <a:pPr>
              <a:spcAft>
                <a:spcPts val="800"/>
              </a:spcAft>
              <a:tabLst>
                <a:tab pos="3086100" algn="l"/>
              </a:tabLst>
            </a:pPr>
            <a:r>
              <a:rPr lang="en-US" sz="1800" dirty="0">
                <a:effectLst/>
                <a:latin typeface="Calibri" panose="020F0502020204030204" pitchFamily="34" charset="0"/>
                <a:ea typeface="Calibri" panose="020F0502020204030204" pitchFamily="34" charset="0"/>
                <a:cs typeface="Arial" panose="020B0604020202020204" pitchFamily="34" charset="0"/>
              </a:rPr>
              <a:t> </a:t>
            </a:r>
          </a:p>
          <a:p>
            <a:r>
              <a:rPr lang="en-US" sz="1800" b="1" dirty="0">
                <a:effectLst/>
                <a:latin typeface="Calibri" panose="020F0502020204030204" pitchFamily="34" charset="0"/>
                <a:ea typeface="Calibri" panose="020F0502020204030204" pitchFamily="34" charset="0"/>
                <a:cs typeface="Arial" panose="020B0604020202020204" pitchFamily="34" charset="0"/>
              </a:rPr>
              <a:t>REMARQUE POUR LE PRÉSENTATEUR : </a:t>
            </a:r>
            <a:r>
              <a:rPr lang="en-US" sz="1800" dirty="0">
                <a:effectLst/>
                <a:latin typeface="Calibri" panose="020F0502020204030204" pitchFamily="34" charset="0"/>
                <a:ea typeface="Calibri" panose="020F0502020204030204" pitchFamily="34" charset="0"/>
                <a:cs typeface="Arial" panose="020B0604020202020204" pitchFamily="34" charset="0"/>
              </a:rPr>
              <a:t>Lire le contenu des diapositives.</a:t>
            </a:r>
            <a:endParaRPr lang="en-US" sz="2200" b="1" i="0" u="none" strike="noStrike" cap="none" dirty="0">
              <a:solidFill>
                <a:srgbClr val="000000"/>
              </a:solidFill>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5726178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800"/>
              </a:spcAft>
              <a:tabLst>
                <a:tab pos="3086100" algn="l"/>
              </a:tabLst>
            </a:pPr>
            <a:r>
              <a:rPr lang="en-US" sz="1800" b="1" dirty="0">
                <a:effectLst/>
                <a:latin typeface="Calibri" panose="020F0502020204030204" pitchFamily="34" charset="0"/>
                <a:ea typeface="Calibri" panose="020F0502020204030204" pitchFamily="34" charset="0"/>
                <a:cs typeface="Arial" panose="020B0604020202020204" pitchFamily="34" charset="0"/>
              </a:rPr>
              <a:t>REMARQUE POUR LE FACILITATEUR : </a:t>
            </a:r>
            <a:r>
              <a:rPr lang="en-US" sz="1800" dirty="0">
                <a:effectLst/>
                <a:latin typeface="Calibri" panose="020F0502020204030204" pitchFamily="34" charset="0"/>
                <a:ea typeface="Calibri" panose="020F0502020204030204" pitchFamily="34" charset="0"/>
                <a:cs typeface="Arial" panose="020B0604020202020204" pitchFamily="34" charset="0"/>
              </a:rPr>
              <a:t>Après la présentation de la diapositive précédente, engagez les participants pendant deux à cinq minutes à discuter des questions figurant sur cette diapositive. </a:t>
            </a:r>
          </a:p>
          <a:p>
            <a:pPr>
              <a:spcAft>
                <a:spcPts val="800"/>
              </a:spcAft>
              <a:tabLst>
                <a:tab pos="3086100" algn="l"/>
              </a:tabLst>
            </a:pPr>
            <a:r>
              <a:rPr lang="en-US" sz="180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tabLst>
                <a:tab pos="3086100" algn="l"/>
              </a:tabLst>
            </a:pPr>
            <a:r>
              <a:rPr lang="en-US" sz="1800" b="1" dirty="0">
                <a:effectLst/>
                <a:latin typeface="Calibri" panose="020F0502020204030204" pitchFamily="34" charset="0"/>
                <a:ea typeface="Calibri" panose="020F0502020204030204" pitchFamily="34" charset="0"/>
                <a:cs typeface="Arial" panose="020B0604020202020204" pitchFamily="34" charset="0"/>
              </a:rPr>
              <a:t>REMARQUE POUR LE PRÉSENTATEUR: </a:t>
            </a:r>
            <a:r>
              <a:rPr lang="en-US" sz="1800" dirty="0">
                <a:effectLst/>
                <a:latin typeface="Calibri" panose="020F0502020204030204" pitchFamily="34" charset="0"/>
                <a:ea typeface="Calibri" panose="020F0502020204030204" pitchFamily="34" charset="0"/>
                <a:cs typeface="Arial" panose="020B0604020202020204" pitchFamily="34" charset="0"/>
              </a:rPr>
              <a:t>Après avoir parcouru la diapositive précédente, nous allons maintenant nous arrêter un moment et réfléchir aux questions posées ici dans le contexte de votre travail. </a:t>
            </a:r>
          </a:p>
          <a:p>
            <a:pPr marL="342900" lvl="0" indent="-342900">
              <a:buFont typeface="Calibri" panose="020F0502020204030204" pitchFamily="34" charset="0"/>
              <a:buChar char="-"/>
              <a:tabLst>
                <a:tab pos="3086100" algn="l"/>
              </a:tabLst>
            </a:pPr>
            <a:r>
              <a:rPr lang="en-US" sz="1800" dirty="0">
                <a:effectLst/>
                <a:latin typeface="Calibri" panose="020F0502020204030204" pitchFamily="34" charset="0"/>
                <a:ea typeface="Calibri" panose="020F0502020204030204" pitchFamily="34" charset="0"/>
                <a:cs typeface="Arial" panose="020B0604020202020204" pitchFamily="34" charset="0"/>
              </a:rPr>
              <a:t>Quelles évaluations formatives avez-vous réalisées dans vos programmes de changement de comportement ?</a:t>
            </a:r>
          </a:p>
          <a:p>
            <a:pPr marL="342900" lvl="0" indent="-342900">
              <a:buFont typeface="Calibri" panose="020F0502020204030204" pitchFamily="34" charset="0"/>
              <a:buChar char="-"/>
              <a:tabLst>
                <a:tab pos="3086100" algn="l"/>
              </a:tabLst>
            </a:pPr>
            <a:r>
              <a:rPr lang="en-US" sz="1800" dirty="0">
                <a:effectLst/>
                <a:latin typeface="Calibri" panose="020F0502020204030204" pitchFamily="34" charset="0"/>
                <a:ea typeface="Calibri" panose="020F0502020204030204" pitchFamily="34" charset="0"/>
                <a:cs typeface="Arial" panose="020B0604020202020204" pitchFamily="34" charset="0"/>
              </a:rPr>
              <a:t>A quel moment de vos programmes avez-vous utilisé des évaluations formatives ? </a:t>
            </a:r>
          </a:p>
          <a:p>
            <a:pPr marL="342900" lvl="0" indent="-342900">
              <a:buFont typeface="Calibri" panose="020F0502020204030204" pitchFamily="34" charset="0"/>
              <a:buChar char="-"/>
              <a:tabLst>
                <a:tab pos="3086100" algn="l"/>
              </a:tabLst>
            </a:pPr>
            <a:r>
              <a:rPr lang="en-US" sz="1800" dirty="0">
                <a:effectLst/>
                <a:latin typeface="Calibri" panose="020F0502020204030204" pitchFamily="34" charset="0"/>
                <a:ea typeface="Calibri" panose="020F0502020204030204" pitchFamily="34" charset="0"/>
                <a:cs typeface="Arial" panose="020B0604020202020204" pitchFamily="34" charset="0"/>
              </a:rPr>
              <a:t>Vos programmes ont-ils exploré les normes en profondeur ? </a:t>
            </a:r>
          </a:p>
          <a:p>
            <a:pPr marL="342900" lvl="0" indent="-342900">
              <a:spcAft>
                <a:spcPts val="800"/>
              </a:spcAft>
              <a:buFont typeface="Calibri" panose="020F0502020204030204" pitchFamily="34" charset="0"/>
              <a:buChar char="-"/>
              <a:tabLst>
                <a:tab pos="3086100" algn="l"/>
              </a:tabLst>
            </a:pPr>
            <a:r>
              <a:rPr lang="en-US" sz="1800" dirty="0">
                <a:effectLst/>
                <a:latin typeface="Calibri" panose="020F0502020204030204" pitchFamily="34" charset="0"/>
                <a:ea typeface="Calibri" panose="020F0502020204030204" pitchFamily="34" charset="0"/>
                <a:cs typeface="Arial" panose="020B0604020202020204" pitchFamily="34" charset="0"/>
              </a:rPr>
              <a:t>Y a-t-il d'autres lacunes que vous avez rencontrées dans votre travail d'évaluation des normes ? </a:t>
            </a:r>
          </a:p>
          <a:p>
            <a:pPr marL="0" marR="0" lvl="0" indent="0">
              <a:spcBef>
                <a:spcPts val="0"/>
              </a:spcBef>
              <a:spcAft>
                <a:spcPts val="800"/>
              </a:spcAft>
              <a:buFont typeface="Courier New" panose="02070309020205020404" pitchFamily="49" charset="0"/>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549019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800"/>
              </a:spcAft>
              <a:tabLst>
                <a:tab pos="3086100" algn="l"/>
              </a:tabLst>
            </a:pPr>
            <a:r>
              <a:rPr lang="en-US" sz="1800" b="1" dirty="0">
                <a:effectLst/>
                <a:latin typeface="Calibri" panose="020F0502020204030204" pitchFamily="34" charset="0"/>
                <a:ea typeface="Calibri" panose="020F0502020204030204" pitchFamily="34" charset="0"/>
                <a:cs typeface="Arial" panose="020B0604020202020204" pitchFamily="34" charset="0"/>
              </a:rPr>
              <a:t>REMARQUE POUR </a:t>
            </a:r>
            <a:r>
              <a:rPr lang="fr-FR" sz="1800" b="1" noProof="0" dirty="0">
                <a:effectLst/>
                <a:latin typeface="Calibri" panose="020F0502020204030204" pitchFamily="34" charset="0"/>
                <a:ea typeface="Calibri" panose="020F0502020204030204" pitchFamily="34" charset="0"/>
                <a:cs typeface="Arial" panose="020B0604020202020204" pitchFamily="34" charset="0"/>
              </a:rPr>
              <a:t>LE FACILITATEUR : </a:t>
            </a:r>
            <a:r>
              <a:rPr lang="fr-FR" sz="1800" noProof="0" dirty="0">
                <a:effectLst/>
                <a:latin typeface="Calibri" panose="020F0502020204030204" pitchFamily="34" charset="0"/>
                <a:ea typeface="Calibri" panose="020F0502020204030204" pitchFamily="34" charset="0"/>
                <a:cs typeface="Arial" panose="020B0604020202020204" pitchFamily="34" charset="0"/>
              </a:rPr>
              <a:t>Cette diapositive et la suivante sont des études de cas illustrant comment les évaluations des normes améliorent les programmes.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tabLst>
                <a:tab pos="3086100" algn="l"/>
              </a:tabLst>
            </a:pPr>
            <a:r>
              <a:rPr lang="fr-FR" sz="1800" b="1" noProof="0" dirty="0">
                <a:effectLst/>
                <a:latin typeface="Calibri" panose="020F0502020204030204" pitchFamily="34" charset="0"/>
                <a:ea typeface="Calibri" panose="020F0502020204030204" pitchFamily="34" charset="0"/>
                <a:cs typeface="Arial" panose="020B0604020202020204" pitchFamily="34" charset="0"/>
              </a:rPr>
              <a:t>REMARQUE POUR LE PRÉSENTATEUR: </a:t>
            </a:r>
            <a:r>
              <a:rPr lang="fr-FR" sz="1800" noProof="0" dirty="0">
                <a:effectLst/>
                <a:latin typeface="Calibri" panose="020F0502020204030204" pitchFamily="34" charset="0"/>
                <a:ea typeface="Calibri" panose="020F0502020204030204" pitchFamily="34" charset="0"/>
                <a:cs typeface="Arial" panose="020B0604020202020204" pitchFamily="34" charset="0"/>
              </a:rPr>
              <a:t>Pour conclure cette section d'introduction, je vais partager deux études de cas illustrant la valeur de ces types d'évaluations axées sur les normes. En bref, si vous vous lancez dans votre programme en pensant que vous connaissez les normes, vous risquez de découvrir que ce n'est pas le cas. Malgré l'intérêt croissant pour les normes sociales, il n'existe aucun cadre intégré pour aider les praticiens à planifier des interventions à plusieurs niveaux.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Un projet visant à augmenter le taux de fréquentation scolaire des jeunes filles s'appuyait sur les connaissances du personnel concernant les normes existantes des communautés environnantes qui affectaient l'éducation des filles.</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r>
              <a:rPr lang="fr-FR" sz="1800" noProof="0" dirty="0">
                <a:effectLst/>
                <a:latin typeface="Calibri" panose="020F0502020204030204" pitchFamily="34" charset="0"/>
                <a:ea typeface="Calibri" panose="020F0502020204030204" pitchFamily="34" charset="0"/>
                <a:cs typeface="Arial" panose="020B0604020202020204" pitchFamily="34" charset="0"/>
              </a:rPr>
              <a:t>Grâce à une évaluation des normes, le programme a découvert que les normes liées à la pureté et à la chasteté des filles avaient un impact sur la mobilité des filles, leur fréquentation scolaire et la stigmatisation sociale qui en découle. En réponse, le programme, qui avait initialement été mis en œuvre uniquement dans les écoles, a étendu ses activités à des contextes communautaires plus larges</a:t>
            </a:r>
            <a:r>
              <a:rPr lang="en-US" sz="1800" dirty="0">
                <a:effectLst/>
                <a:latin typeface="Calibri" panose="020F0502020204030204" pitchFamily="34" charset="0"/>
                <a:ea typeface="Calibri" panose="020F0502020204030204" pitchFamily="34" charset="0"/>
                <a:cs typeface="Arial" panose="020B0604020202020204" pitchFamily="34" charset="0"/>
              </a:rPr>
              <a:t>. </a:t>
            </a:r>
            <a:endParaRPr lang="en-US" dirty="0"/>
          </a:p>
        </p:txBody>
      </p:sp>
    </p:spTree>
    <p:extLst>
      <p:ext uri="{BB962C8B-B14F-4D97-AF65-F5344CB8AC3E}">
        <p14:creationId xmlns:p14="http://schemas.microsoft.com/office/powerpoint/2010/main" val="33414478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800"/>
              </a:spcAft>
              <a:tabLst>
                <a:tab pos="3086100" algn="l"/>
              </a:tabLst>
            </a:pPr>
            <a:r>
              <a:rPr lang="fr-FR" sz="1800" b="1" noProof="0" dirty="0">
                <a:effectLst/>
                <a:latin typeface="Calibri" panose="020F0502020204030204" pitchFamily="34" charset="0"/>
                <a:ea typeface="Calibri" panose="020F0502020204030204" pitchFamily="34" charset="0"/>
                <a:cs typeface="Arial" panose="020B0604020202020204" pitchFamily="34" charset="0"/>
              </a:rPr>
              <a:t>REMARQUE POUR LE FACILITATEUR : </a:t>
            </a:r>
            <a:r>
              <a:rPr lang="fr-FR" sz="1800" noProof="0" dirty="0">
                <a:effectLst/>
                <a:latin typeface="Calibri" panose="020F0502020204030204" pitchFamily="34" charset="0"/>
                <a:ea typeface="Calibri" panose="020F0502020204030204" pitchFamily="34" charset="0"/>
                <a:cs typeface="Arial" panose="020B0604020202020204" pitchFamily="34" charset="0"/>
              </a:rPr>
              <a:t>remarquez que cette diapositive n'est pas supposée être lue, il s'agit d'une étude de cas illustrant comment les évaluations des normes améliorent les programmes.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tabLst>
                <a:tab pos="3086100" algn="l"/>
              </a:tabLst>
            </a:pPr>
            <a:r>
              <a:rPr lang="fr-FR" sz="1800" b="1" noProof="0" dirty="0">
                <a:effectLst/>
                <a:latin typeface="Calibri" panose="020F0502020204030204" pitchFamily="34" charset="0"/>
                <a:ea typeface="Calibri" panose="020F0502020204030204" pitchFamily="34" charset="0"/>
                <a:cs typeface="Arial" panose="020B0604020202020204" pitchFamily="34" charset="0"/>
              </a:rPr>
              <a:t>NOTES POUR LE PRÉSENTATEUR : </a:t>
            </a:r>
            <a:r>
              <a:rPr lang="fr-FR" sz="1800" noProof="0" dirty="0">
                <a:effectLst/>
                <a:latin typeface="Calibri" panose="020F0502020204030204" pitchFamily="34" charset="0"/>
                <a:ea typeface="Calibri" panose="020F0502020204030204" pitchFamily="34" charset="0"/>
                <a:cs typeface="Arial" panose="020B0604020202020204" pitchFamily="34" charset="0"/>
              </a:rPr>
              <a:t>Voici un autre exemple, comme la diapositive précédente. Ce programme, qui visait à accroître l'implication des hommes dans la santé reproductive, s'est efforcé d'engager les hommes à aborder la dynamique du pouvoir au sein du foyer afin de soutenir des comportements sains pour eux-mêmes, leurs épouses et leurs familles.</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Grâce à une évaluation des normes, les leaders influents de la communauté (et en particulier les leaders religieux) sont apparus comme les personnes qui influencent les normes. Sur cette base, le programme a modifié ses stratégies afin d'impliquer un plus large éventail de groupes de référence.</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r>
              <a:rPr lang="fr-FR" sz="1800" noProof="0" dirty="0">
                <a:effectLst/>
                <a:latin typeface="Calibri" panose="020F0502020204030204" pitchFamily="34" charset="0"/>
                <a:ea typeface="Calibri" panose="020F0502020204030204" pitchFamily="34" charset="0"/>
                <a:cs typeface="Arial" panose="020B0604020202020204" pitchFamily="34" charset="0"/>
              </a:rPr>
              <a:t>Une fois de plus, la réalisation de ces évaluations des normes permettra au programme de mieux comprendre le contexte, les normes existantes et la manière dont elles influencent le comportement, ce qui permettra de mieux comprendre comment les programmes peuvent mettre en œuvre des stratégies de changement de normes</a:t>
            </a:r>
            <a:endParaRPr lang="fr-FR" noProof="0" dirty="0"/>
          </a:p>
        </p:txBody>
      </p:sp>
    </p:spTree>
    <p:extLst>
      <p:ext uri="{BB962C8B-B14F-4D97-AF65-F5344CB8AC3E}">
        <p14:creationId xmlns:p14="http://schemas.microsoft.com/office/powerpoint/2010/main" val="35942118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Arial" panose="020B0604020202020204" pitchFamily="34" charset="0"/>
              </a:rPr>
              <a:t>REMARQUE POUR LE PRÉSENTATEUR </a:t>
            </a:r>
            <a:r>
              <a:rPr lang="en-US" sz="1800" b="1" dirty="0">
                <a:effectLst/>
                <a:latin typeface="Calibri" panose="020F0502020204030204" pitchFamily="34" charset="0"/>
                <a:ea typeface="Calibri" panose="020F0502020204030204" pitchFamily="34" charset="0"/>
                <a:cs typeface="Calibri" panose="020F0502020204030204" pitchFamily="34" charset="0"/>
              </a:rPr>
              <a:t>: </a:t>
            </a:r>
            <a:r>
              <a:rPr lang="fr-FR" sz="1800" dirty="0">
                <a:effectLst/>
                <a:latin typeface="Calibri" panose="020F0502020204030204" pitchFamily="34" charset="0"/>
                <a:ea typeface="Calibri" panose="020F0502020204030204" pitchFamily="34" charset="0"/>
                <a:cs typeface="Calibri" panose="020F0502020204030204" pitchFamily="34" charset="0"/>
              </a:rPr>
              <a:t>Dans cette section, nous discuterons de la manière de procéder à une évaluation des normes. Nous explorerons les ressources existantes et présenterons une approche prometteuse à utiliser. </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530321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800"/>
              </a:spcAft>
              <a:tabLst>
                <a:tab pos="3086100" algn="l"/>
              </a:tabLst>
            </a:pPr>
            <a:r>
              <a:rPr lang="fr-FR" sz="1800" b="1" noProof="0" dirty="0">
                <a:effectLst/>
                <a:latin typeface="Calibri" panose="020F0502020204030204" pitchFamily="34" charset="0"/>
                <a:ea typeface="Calibri" panose="020F0502020204030204" pitchFamily="34" charset="0"/>
                <a:cs typeface="Arial" panose="020B0604020202020204" pitchFamily="34" charset="0"/>
              </a:rPr>
              <a:t>EMARQUE POUR LE PRÉSENTATEUR : </a:t>
            </a:r>
            <a:r>
              <a:rPr lang="fr-FR" sz="1800" noProof="0" dirty="0">
                <a:effectLst/>
                <a:latin typeface="Calibri" panose="020F0502020204030204" pitchFamily="34" charset="0"/>
                <a:ea typeface="Calibri" panose="020F0502020204030204" pitchFamily="34" charset="0"/>
                <a:cs typeface="Arial" panose="020B0604020202020204" pitchFamily="34" charset="0"/>
              </a:rPr>
              <a:t>Encore une fois, il est important d'évaluer les normes dès le départ ! Même si les ressources sont limitées, l'ajout de quelques questions dans un outil ou un plan de recherche formative existant peut être très utile. Vous devez vous assurer que vous posez les bonnes questions - concentrez-vous sur la dynamique comportementale et la dynamique sociale, les personnes/groupes de référence, les perceptions des normes descriptives (ou ce que les gens font), et les perceptions des normes injonctives (ou ce que les gens pensent qu'il est approprié de faire). Veillez à ce que leur longueur et leur complexité soient gérables.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tabLst>
                <a:tab pos="3086100" algn="l"/>
              </a:tabLst>
            </a:pPr>
            <a:r>
              <a:rPr lang="fr-FR" sz="1800" b="1" noProof="0" dirty="0">
                <a:effectLst/>
                <a:latin typeface="Calibri" panose="020F0502020204030204" pitchFamily="34" charset="0"/>
                <a:ea typeface="Calibri" panose="020F0502020204030204" pitchFamily="34" charset="0"/>
                <a:cs typeface="Arial" panose="020B0604020202020204" pitchFamily="34" charset="0"/>
              </a:rPr>
              <a:t>L'examen de la littérature existante </a:t>
            </a:r>
            <a:r>
              <a:rPr lang="fr-FR" sz="1800" noProof="0" dirty="0">
                <a:effectLst/>
                <a:latin typeface="Calibri" panose="020F0502020204030204" pitchFamily="34" charset="0"/>
                <a:ea typeface="Calibri" panose="020F0502020204030204" pitchFamily="34" charset="0"/>
                <a:cs typeface="Arial" panose="020B0604020202020204" pitchFamily="34" charset="0"/>
              </a:rPr>
              <a:t>est une première étape logique pour éclairer la mesure des normes sociales qui intéressent votre programme. Bien qu'il y ait peu d'études axées sur les normes qui soient pertinentes pour votre programme, il existe probablement des ensembles de données sur des concepts connexes qui peuvent être examinés pour obtenir des informations utiles. Les données secondaires peuvent également constituer un bon point de départ - ou, si vous manquez de temps, une bonne option pour informer votre programme. Recherchez des études dans le contexte spécifique explorant les mêmes résultats comportementaux ou des résultats similaires. Concentrez-vous sur les études et les rapports de programmes qui ont évalué les normes ou les programmes de normes, si possible. Contactez les responsables de ces projets et répondez à leurs questions, si possible.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tabLst>
                <a:tab pos="3086100" algn="l"/>
              </a:tabLst>
            </a:pPr>
            <a:r>
              <a:rPr lang="fr-FR" sz="1800" b="1" noProof="0" dirty="0">
                <a:effectLst/>
                <a:latin typeface="Calibri" panose="020F0502020204030204" pitchFamily="34" charset="0"/>
                <a:ea typeface="Calibri" panose="020F0502020204030204" pitchFamily="34" charset="0"/>
                <a:cs typeface="Arial" panose="020B0604020202020204" pitchFamily="34" charset="0"/>
              </a:rPr>
              <a:t>Les entretiens traditionnels et les groupes de discussion peuvent être efficaces.</a:t>
            </a:r>
            <a:r>
              <a:rPr lang="fr-FR" sz="1800" noProof="0" dirty="0">
                <a:effectLst/>
                <a:latin typeface="Calibri" panose="020F0502020204030204" pitchFamily="34" charset="0"/>
                <a:ea typeface="Calibri" panose="020F0502020204030204" pitchFamily="34" charset="0"/>
                <a:cs typeface="Arial" panose="020B0604020202020204" pitchFamily="34" charset="0"/>
              </a:rPr>
              <a:t> Vous pouvez disposer d'outils et de ressources existants à adapter, ou vous pouvez chercher à l'extérieur des outils à adapter. Dans tous les cas, les questions et les guides de discussion doivent être axés sur les normes ou inclure une composante axée sur les normes.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tabLst>
                <a:tab pos="3086100" algn="l"/>
              </a:tabLst>
            </a:pPr>
            <a:r>
              <a:rPr lang="fr-FR" sz="1800" b="1" noProof="0" dirty="0">
                <a:effectLst/>
                <a:latin typeface="Calibri" panose="020F0502020204030204" pitchFamily="34" charset="0"/>
                <a:ea typeface="Calibri" panose="020F0502020204030204" pitchFamily="34" charset="0"/>
                <a:cs typeface="Arial" panose="020B0604020202020204" pitchFamily="34" charset="0"/>
              </a:rPr>
              <a:t>Les vignettes - des </a:t>
            </a:r>
            <a:r>
              <a:rPr lang="fr-FR" sz="1800" noProof="0" dirty="0">
                <a:effectLst/>
                <a:latin typeface="Calibri" panose="020F0502020204030204" pitchFamily="34" charset="0"/>
                <a:ea typeface="Calibri" panose="020F0502020204030204" pitchFamily="34" charset="0"/>
                <a:cs typeface="Arial" panose="020B0604020202020204" pitchFamily="34" charset="0"/>
              </a:rPr>
              <a:t>histoires </a:t>
            </a:r>
            <a:r>
              <a:rPr lang="fr-FR" sz="1800" b="1" noProof="0" dirty="0">
                <a:effectLst/>
                <a:latin typeface="Calibri" panose="020F0502020204030204" pitchFamily="34" charset="0"/>
                <a:ea typeface="Calibri" panose="020F0502020204030204" pitchFamily="34" charset="0"/>
                <a:cs typeface="Arial" panose="020B0604020202020204" pitchFamily="34" charset="0"/>
              </a:rPr>
              <a:t>fictives </a:t>
            </a:r>
            <a:r>
              <a:rPr lang="fr-FR" sz="1800" noProof="0" dirty="0">
                <a:effectLst/>
                <a:latin typeface="Calibri" panose="020F0502020204030204" pitchFamily="34" charset="0"/>
                <a:ea typeface="Calibri" panose="020F0502020204030204" pitchFamily="34" charset="0"/>
                <a:cs typeface="Arial" panose="020B0604020202020204" pitchFamily="34" charset="0"/>
              </a:rPr>
              <a:t>ancrées dans le contexte - sont d'excellentes ressources pour recueillir des informations sur les causes profondes des comportements (à savoir, les normes potentielles) en impliquant de manière créative les personnes dans le contexte et en les interrogeant sur les perceptions des réactions aux comportements ou aux déviations de comportement.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Enfin, la réalisation d'activités participatives dans le cadre d'un entretien ou d'une discussion de groupe peut être un moyen très efficace de découvrir et d'évaluer les normes. Nous allons nous </a:t>
            </a:r>
            <a:r>
              <a:rPr lang="fr-FR" sz="1800" b="1" noProof="0" dirty="0">
                <a:effectLst/>
                <a:latin typeface="Calibri" panose="020F0502020204030204" pitchFamily="34" charset="0"/>
                <a:ea typeface="Calibri" panose="020F0502020204030204" pitchFamily="34" charset="0"/>
                <a:cs typeface="Arial" panose="020B0604020202020204" pitchFamily="34" charset="0"/>
              </a:rPr>
              <a:t>concentrer sur ces approches dans la suite de cette section</a:t>
            </a: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tabLst>
                <a:tab pos="3086100" algn="l"/>
              </a:tabLst>
            </a:pPr>
            <a:r>
              <a:rPr lang="fr-FR" sz="1800" b="1" noProof="0" dirty="0">
                <a:effectLst/>
                <a:latin typeface="Calibri" panose="020F0502020204030204" pitchFamily="34" charset="0"/>
                <a:ea typeface="Calibri" panose="020F0502020204030204" pitchFamily="34" charset="0"/>
                <a:cs typeface="Arial" panose="020B0604020202020204" pitchFamily="34" charset="0"/>
              </a:rPr>
              <a:t>RÉFÉRENCES : </a:t>
            </a:r>
            <a:r>
              <a:rPr lang="fr-FR" sz="1800" i="1" noProof="0" dirty="0">
                <a:effectLst/>
                <a:latin typeface="Calibri" panose="020F0502020204030204" pitchFamily="34" charset="0"/>
                <a:ea typeface="Calibri" panose="020F0502020204030204" pitchFamily="34" charset="0"/>
                <a:cs typeface="Arial" panose="020B0604020202020204" pitchFamily="34" charset="0"/>
              </a:rPr>
              <a:t>informé en partie par...</a:t>
            </a:r>
            <a:endParaRPr lang="fr-FR" sz="1800" noProof="0" dirty="0">
              <a:effectLst/>
              <a:latin typeface="Calibri" panose="020F0502020204030204" pitchFamily="34" charset="0"/>
              <a:ea typeface="Calibri" panose="020F0502020204030204" pitchFamily="34" charset="0"/>
              <a:cs typeface="Arial" panose="020B0604020202020204" pitchFamily="34" charset="0"/>
            </a:endParaRPr>
          </a:p>
          <a:p>
            <a:r>
              <a:rPr lang="fr-FR" sz="1800" noProof="0" dirty="0">
                <a:effectLst/>
                <a:latin typeface="Calibri" panose="020F0502020204030204" pitchFamily="34" charset="0"/>
                <a:ea typeface="Calibri" panose="020F0502020204030204" pitchFamily="34" charset="0"/>
                <a:cs typeface="Arial" panose="020B0604020202020204" pitchFamily="34" charset="0"/>
              </a:rPr>
              <a:t>Ben Cislaghi et Lori Heise, Measuring Gender-Related Social Norms, Learning Report 1 (Londres : Learning Group on Social Norms and Gender-related Harmful Practices de la London School of Hygiene &amp; Tropical Medicine, 2016).</a:t>
            </a:r>
            <a:endParaRPr lang="fr-FR" sz="1800" noProof="0" dirty="0"/>
          </a:p>
        </p:txBody>
      </p:sp>
    </p:spTree>
    <p:extLst>
      <p:ext uri="{BB962C8B-B14F-4D97-AF65-F5344CB8AC3E}">
        <p14:creationId xmlns:p14="http://schemas.microsoft.com/office/powerpoint/2010/main" val="29394314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800"/>
              </a:spcAft>
              <a:tabLst>
                <a:tab pos="3086100" algn="l"/>
              </a:tabLst>
            </a:pPr>
            <a:r>
              <a:rPr lang="fr-FR" sz="1800" b="1" noProof="0" dirty="0">
                <a:effectLst/>
                <a:latin typeface="Calibri" panose="020F0502020204030204" pitchFamily="34" charset="0"/>
                <a:ea typeface="Calibri" panose="020F0502020204030204" pitchFamily="34" charset="0"/>
                <a:cs typeface="Arial" panose="020B0604020202020204" pitchFamily="34" charset="0"/>
              </a:rPr>
              <a:t>REMARQUE POUR LE FACILITATEUR : </a:t>
            </a:r>
            <a:r>
              <a:rPr lang="fr-FR" sz="1800" noProof="0" dirty="0">
                <a:effectLst/>
                <a:latin typeface="Calibri" panose="020F0502020204030204" pitchFamily="34" charset="0"/>
                <a:ea typeface="Calibri" panose="020F0502020204030204" pitchFamily="34" charset="0"/>
                <a:cs typeface="Arial" panose="020B0604020202020204" pitchFamily="34" charset="0"/>
              </a:rPr>
              <a:t>Cette diapositive est animée afin que les points ressortent un par un pour que les participants puissent les assimiler. Passez-les en revue en lisant les notes ci-dessous. </a:t>
            </a:r>
            <a:br>
              <a:rPr lang="fr-FR" sz="1800" noProof="0" dirty="0">
                <a:effectLst/>
                <a:latin typeface="Calibri" panose="020F0502020204030204" pitchFamily="34" charset="0"/>
                <a:ea typeface="Calibri" panose="020F0502020204030204" pitchFamily="34" charset="0"/>
                <a:cs typeface="Arial" panose="020B0604020202020204" pitchFamily="34" charset="0"/>
              </a:rPr>
            </a:br>
            <a:endParaRPr lang="fr-FR" sz="1800" noProof="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tabLst>
                <a:tab pos="3086100" algn="l"/>
              </a:tabLst>
            </a:pPr>
            <a:r>
              <a:rPr lang="fr-FR" sz="1800" b="1" noProof="0" dirty="0">
                <a:effectLst/>
                <a:latin typeface="Calibri" panose="020F0502020204030204" pitchFamily="34" charset="0"/>
                <a:ea typeface="Calibri" panose="020F0502020204030204" pitchFamily="34" charset="0"/>
                <a:cs typeface="Arial" panose="020B0604020202020204" pitchFamily="34" charset="0"/>
              </a:rPr>
              <a:t>REMARQUE POUR LE PRÉSENTATEUR : </a:t>
            </a:r>
            <a:r>
              <a:rPr lang="fr-FR" sz="1800" noProof="0" dirty="0">
                <a:effectLst/>
                <a:latin typeface="Calibri" panose="020F0502020204030204" pitchFamily="34" charset="0"/>
                <a:ea typeface="Calibri" panose="020F0502020204030204" pitchFamily="34" charset="0"/>
                <a:cs typeface="Arial" panose="020B0604020202020204" pitchFamily="34" charset="0"/>
              </a:rPr>
              <a:t>Compte tenu de la nature de la formation des normes et de leur potentiel de changement dans des contextes et des milieux spécifiques, les méthodes participatives peuvent être particulièrement utiles.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[Cliquez pour l'animation]</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Les méthodologies qualitatives de collecte d'informations, telles que les groupes de discussion ou les entretiens, peuvent être rendues plus efficaces en les combinant avec des méthodes interactives et participatives. Par exemple, on peut demander aux participants de classer, cartographier ou répondre à des vignettes au cours de la discussion ou de l'entretien. Cela est particulièrement vrai lorsque l'on travaille avec des jeunes ou des populations ayant un faible niveau d'alphabétisation.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[Cliquez pour l'animation]</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Les approches participatives présentent de nombreux avantages par rapport aux approches plus structurées, surtout au début de la recherche. Elles vous offrent un moyen direct d'apprendre les normes sociales auprès des membres de la communauté, et elles sont bien adaptées à l'exploration de la complexité des normes sociales.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[Cliquez pour l'animation]</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Les méthodes participatives sont également agréables, faciles à comprendre pour les participants et favorisent une appropriation partagée du processus de recherche.</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tabLst>
                <a:tab pos="3086100" algn="l"/>
              </a:tabLst>
            </a:pPr>
            <a:r>
              <a:rPr lang="fr-FR" sz="1800" b="1" noProof="0" dirty="0">
                <a:effectLst/>
                <a:latin typeface="Calibri" panose="020F0502020204030204" pitchFamily="34" charset="0"/>
                <a:ea typeface="Calibri" panose="020F0502020204030204" pitchFamily="34" charset="0"/>
                <a:cs typeface="Arial" panose="020B0604020202020204" pitchFamily="34" charset="0"/>
              </a:rPr>
              <a:t>RÉFÉRENCES : </a:t>
            </a:r>
            <a:endParaRPr lang="fr-FR" sz="1800" noProof="0" dirty="0">
              <a:effectLst/>
              <a:latin typeface="Calibri" panose="020F0502020204030204" pitchFamily="34" charset="0"/>
              <a:ea typeface="Calibri" panose="020F0502020204030204" pitchFamily="34" charset="0"/>
              <a:cs typeface="Arial" panose="020B0604020202020204" pitchFamily="34" charset="0"/>
            </a:endParaRPr>
          </a:p>
          <a:p>
            <a:r>
              <a:rPr lang="fr-FR" sz="1800" noProof="0" dirty="0">
                <a:effectLst/>
                <a:latin typeface="Calibri" panose="020F0502020204030204" pitchFamily="34" charset="0"/>
                <a:ea typeface="Calibri" panose="020F0502020204030204" pitchFamily="34" charset="0"/>
                <a:cs typeface="Arial" panose="020B0604020202020204" pitchFamily="34" charset="0"/>
              </a:rPr>
              <a:t>Sarah Thomas, Qu'est-ce que l'apprentissage et l'action participatifs (AAP) : An Introduction. Université de Wolverhampton, Centre for International Development and Training. http://idp-key-resources.org/documents/0000/d04267/000.pdf.</a:t>
            </a:r>
            <a:endParaRPr lang="fr-FR" sz="2400" b="0" noProof="0" dirty="0"/>
          </a:p>
          <a:p>
            <a:pPr algn="l" defTabSz="933237" rtl="0">
              <a:lnSpc>
                <a:spcPct val="100000"/>
              </a:lnSpc>
              <a:defRPr/>
            </a:pPr>
            <a:endParaRPr lang="fr-FR" sz="2400" kern="1200" noProof="0" dirty="0">
              <a:solidFill>
                <a:prstClr val="black"/>
              </a:solidFill>
              <a:latin typeface="Helvetica Neue"/>
              <a:ea typeface="Helvetica Neue"/>
              <a:cs typeface="Helvetica Neue"/>
              <a:sym typeface="Helvetica Neue"/>
            </a:endParaRPr>
          </a:p>
          <a:p>
            <a:endParaRPr lang="fr-FR" noProof="0" dirty="0"/>
          </a:p>
          <a:p>
            <a:endParaRPr lang="fr-FR" noProof="0" dirty="0"/>
          </a:p>
        </p:txBody>
      </p:sp>
    </p:spTree>
    <p:extLst>
      <p:ext uri="{BB962C8B-B14F-4D97-AF65-F5344CB8AC3E}">
        <p14:creationId xmlns:p14="http://schemas.microsoft.com/office/powerpoint/2010/main" val="39439562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800"/>
              </a:spcAft>
              <a:tabLst>
                <a:tab pos="3086100" algn="l"/>
              </a:tabLst>
            </a:pPr>
            <a:r>
              <a:rPr lang="fr-FR" sz="1800" b="1" noProof="0" dirty="0">
                <a:effectLst/>
                <a:latin typeface="Calibri" panose="020F0502020204030204" pitchFamily="34" charset="0"/>
                <a:ea typeface="Calibri" panose="020F0502020204030204" pitchFamily="34" charset="0"/>
                <a:cs typeface="Arial" panose="020B0604020202020204" pitchFamily="34" charset="0"/>
              </a:rPr>
              <a:t>REMARQUE POUR LE FACILITATEUR : </a:t>
            </a:r>
            <a:r>
              <a:rPr lang="fr-FR" sz="1800" noProof="0" dirty="0">
                <a:effectLst/>
                <a:latin typeface="Calibri" panose="020F0502020204030204" pitchFamily="34" charset="0"/>
                <a:ea typeface="Calibri" panose="020F0502020204030204" pitchFamily="34" charset="0"/>
                <a:cs typeface="Arial" panose="020B0604020202020204" pitchFamily="34" charset="0"/>
              </a:rPr>
              <a:t>Cette diapositive est animée. Lorsque vous mentionnez le nom d'une ressource, cliquez sur la souris pour que l'image de la ressource apparaisse à l'écran.</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tabLst>
                <a:tab pos="3086100" algn="l"/>
              </a:tabLst>
            </a:pPr>
            <a:r>
              <a:rPr lang="fr-FR" sz="1800" b="1" noProof="0" dirty="0">
                <a:effectLst/>
                <a:latin typeface="Calibri" panose="020F0502020204030204" pitchFamily="34" charset="0"/>
                <a:ea typeface="Calibri" panose="020F0502020204030204" pitchFamily="34" charset="0"/>
                <a:cs typeface="Arial" panose="020B0604020202020204" pitchFamily="34" charset="0"/>
              </a:rPr>
              <a:t>REMARQUE POUR LE PRÉSENTATEUR : </a:t>
            </a:r>
            <a:r>
              <a:rPr lang="fr-FR" sz="1800" noProof="0" dirty="0">
                <a:effectLst/>
                <a:latin typeface="Calibri" panose="020F0502020204030204" pitchFamily="34" charset="0"/>
                <a:ea typeface="Calibri" panose="020F0502020204030204" pitchFamily="34" charset="0"/>
                <a:cs typeface="Arial" panose="020B0604020202020204" pitchFamily="34" charset="0"/>
              </a:rPr>
              <a:t>Encore une fois, ces évaluations des normes sont souvent réalisées en explorant et en étudiant les normes par le biais d'exercices et d'analyses qualitatifs (y compris des vignettes) ainsi que par des enquêtes quantitatives - ou par une combinaison des deux. Cela dit, les méthodologies qualitatives sont le plus souvent utilisées. Des collaborations, des organisations et des projets novateurs montrent la voie en réfléchissant à l'étape critique de l'évaluation des normes dès le début du projet. Social Norms Learning Collaborative, CARE, l'UNICEF, l'Overseas Development Institute, PennSong/Université de Pennsylvanie, et d'autres ont développé des manuels, des conseils et des rapports sur les expériences d'évaluation des normes. D'autres projets appliquent les évaluations des normes par le biais de la recherche formative existante et ont publié leurs expériences.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Un outil sur lequel nous nous concentrerons plus tard est l'outil d'exploration des normes sociales (ou SNET), informé par les quatre questions de la section précédente, qui a été développé comme un outil participatif communautaire pour informer une évaluation des normes. Le SNET a comblé une lacune en 2016 en fournissant un outil appliqué et orienté vers l'utilisateur pour évaluer les normes.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tabLst>
                <a:tab pos="3086100" algn="l"/>
              </a:tabLst>
            </a:pPr>
            <a:r>
              <a:rPr lang="fr-FR" sz="1800" b="1" noProof="0" dirty="0">
                <a:effectLst/>
                <a:latin typeface="Calibri" panose="020F0502020204030204" pitchFamily="34" charset="0"/>
                <a:ea typeface="Calibri" panose="020F0502020204030204" pitchFamily="34" charset="0"/>
                <a:cs typeface="Arial" panose="020B0604020202020204" pitchFamily="34" charset="0"/>
              </a:rPr>
              <a:t>RÉFÉRENCES : </a:t>
            </a:r>
            <a:endParaRPr lang="fr-FR" sz="1800" noProof="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Passages Project and Learning Collaborative to Advance Normative Change, </a:t>
            </a:r>
            <a:r>
              <a:rPr lang="fr-FR" sz="1800" i="1" noProof="0" dirty="0">
                <a:effectLst/>
                <a:latin typeface="Calibri" panose="020F0502020204030204" pitchFamily="34" charset="0"/>
                <a:ea typeface="Calibri" panose="020F0502020204030204" pitchFamily="34" charset="0"/>
                <a:cs typeface="Arial" panose="020B0604020202020204" pitchFamily="34" charset="0"/>
              </a:rPr>
              <a:t>Social Norms Exploration Tool </a:t>
            </a:r>
            <a:r>
              <a:rPr lang="fr-FR" sz="1800" noProof="0" dirty="0">
                <a:effectLst/>
                <a:latin typeface="Calibri" panose="020F0502020204030204" pitchFamily="34" charset="0"/>
                <a:ea typeface="Calibri" panose="020F0502020204030204" pitchFamily="34" charset="0"/>
                <a:cs typeface="Arial" panose="020B0604020202020204" pitchFamily="34" charset="0"/>
              </a:rPr>
              <a:t>(Washington, DC : Institute for Reproductive Health, Georgetown University, 2020).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Cristina Bicchieri et Penn Social Norms Training and Consulting Group, </a:t>
            </a:r>
            <a:r>
              <a:rPr lang="fr-FR" sz="1800" i="1" noProof="0" dirty="0">
                <a:effectLst/>
                <a:latin typeface="Calibri" panose="020F0502020204030204" pitchFamily="34" charset="0"/>
                <a:ea typeface="Calibri" panose="020F0502020204030204" pitchFamily="34" charset="0"/>
                <a:cs typeface="Arial" panose="020B0604020202020204" pitchFamily="34" charset="0"/>
              </a:rPr>
              <a:t>Why People Do What They Do... : Un manuel de normes sociales pour le Viet Nam, l'Indonésie et les Philippines </a:t>
            </a:r>
            <a:r>
              <a:rPr lang="fr-FR" sz="1800" noProof="0" dirty="0">
                <a:effectLst/>
                <a:latin typeface="Calibri" panose="020F0502020204030204" pitchFamily="34" charset="0"/>
                <a:ea typeface="Calibri" panose="020F0502020204030204" pitchFamily="34" charset="0"/>
                <a:cs typeface="Arial" panose="020B0604020202020204" pitchFamily="34" charset="0"/>
              </a:rPr>
              <a:t>(Florence, Italie : Bureau de la recherche de l'UNICEF, 2016).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Leigh Stefanik et Theresa Hwang, </a:t>
            </a:r>
            <a:r>
              <a:rPr lang="fr-FR" sz="1800" i="1" noProof="0" dirty="0">
                <a:effectLst/>
                <a:latin typeface="Calibri" panose="020F0502020204030204" pitchFamily="34" charset="0"/>
                <a:ea typeface="Calibri" panose="020F0502020204030204" pitchFamily="34" charset="0"/>
                <a:cs typeface="Arial" panose="020B0604020202020204" pitchFamily="34" charset="0"/>
              </a:rPr>
              <a:t>Appliquer la théorie à la pratique : CARE's Journey Piloting Social Norms Measures for Gender Programming </a:t>
            </a:r>
            <a:r>
              <a:rPr lang="fr-FR" sz="1800" noProof="0" dirty="0">
                <a:effectLst/>
                <a:latin typeface="Calibri" panose="020F0502020204030204" pitchFamily="34" charset="0"/>
                <a:ea typeface="Calibri" panose="020F0502020204030204" pitchFamily="34" charset="0"/>
                <a:cs typeface="Arial" panose="020B0604020202020204" pitchFamily="34" charset="0"/>
              </a:rPr>
              <a:t>(Genève : Cooperative for Assistance and Relief Everywhere, Inc., 2016).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CARE International, </a:t>
            </a:r>
            <a:r>
              <a:rPr lang="fr-FR" sz="1800" i="1" noProof="0" dirty="0">
                <a:effectLst/>
                <a:latin typeface="Calibri" panose="020F0502020204030204" pitchFamily="34" charset="0"/>
                <a:ea typeface="Calibri" panose="020F0502020204030204" pitchFamily="34" charset="0"/>
                <a:cs typeface="Arial" panose="020B0604020202020204" pitchFamily="34" charset="0"/>
              </a:rPr>
              <a:t>Redéfinir les normes pour autonomiser les femmes : Experiences and Lessons Learned </a:t>
            </a:r>
            <a:r>
              <a:rPr lang="fr-FR" sz="1800" noProof="0" dirty="0">
                <a:effectLst/>
                <a:latin typeface="Calibri" panose="020F0502020204030204" pitchFamily="34" charset="0"/>
                <a:ea typeface="Calibri" panose="020F0502020204030204" pitchFamily="34" charset="0"/>
                <a:cs typeface="Arial" panose="020B0604020202020204" pitchFamily="34" charset="0"/>
              </a:rPr>
              <a:t>(Colombo, Sri Lanka : CARE International Sri Lanka, 2016).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Ben Cislaghi et Lori Heise, </a:t>
            </a:r>
            <a:r>
              <a:rPr lang="fr-FR" sz="1800" i="1" noProof="0" dirty="0">
                <a:effectLst/>
                <a:latin typeface="Calibri" panose="020F0502020204030204" pitchFamily="34" charset="0"/>
                <a:ea typeface="Calibri" panose="020F0502020204030204" pitchFamily="34" charset="0"/>
                <a:cs typeface="Arial" panose="020B0604020202020204" pitchFamily="34" charset="0"/>
              </a:rPr>
              <a:t>Measuring Gender-Related Social Norms, Learning Report </a:t>
            </a:r>
            <a:r>
              <a:rPr lang="fr-FR" sz="1800" noProof="0" dirty="0">
                <a:effectLst/>
                <a:latin typeface="Calibri" panose="020F0502020204030204" pitchFamily="34" charset="0"/>
                <a:ea typeface="Calibri" panose="020F0502020204030204" pitchFamily="34" charset="0"/>
                <a:cs typeface="Arial" panose="020B0604020202020204" pitchFamily="34" charset="0"/>
              </a:rPr>
              <a:t>1 (Londres : Learning Group on Social Norms and Gender-related Harmful Practices de la London School of Hygiene &amp; Tropical Medicine, 2016).</a:t>
            </a:r>
          </a:p>
          <a:p>
            <a:pPr>
              <a:spcAft>
                <a:spcPts val="800"/>
              </a:spcAft>
              <a:tabLst>
                <a:tab pos="3086100" algn="l"/>
              </a:tabLst>
            </a:pPr>
            <a:endParaRPr lang="fr-FR" sz="1800" noProof="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Gerry Mackie et al, </a:t>
            </a:r>
            <a:r>
              <a:rPr lang="fr-FR" sz="1800" i="1" noProof="0" dirty="0">
                <a:effectLst/>
                <a:latin typeface="Calibri" panose="020F0502020204030204" pitchFamily="34" charset="0"/>
                <a:ea typeface="Calibri" panose="020F0502020204030204" pitchFamily="34" charset="0"/>
                <a:cs typeface="Arial" panose="020B0604020202020204" pitchFamily="34" charset="0"/>
              </a:rPr>
              <a:t>What Are Social Norms ? Comment sont-elles mesurées ?</a:t>
            </a:r>
            <a:r>
              <a:rPr lang="fr-FR" sz="1800" noProof="0" dirty="0">
                <a:effectLst/>
                <a:latin typeface="Calibri" panose="020F0502020204030204" pitchFamily="34" charset="0"/>
                <a:ea typeface="Calibri" panose="020F0502020204030204" pitchFamily="34" charset="0"/>
                <a:cs typeface="Arial" panose="020B0604020202020204" pitchFamily="34" charset="0"/>
              </a:rPr>
              <a:t> (New York et San Diego : UNICEF et Université de Californie San Diego).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endParaRPr lang="fr-FR" noProof="0" dirty="0"/>
          </a:p>
        </p:txBody>
      </p:sp>
    </p:spTree>
    <p:extLst>
      <p:ext uri="{BB962C8B-B14F-4D97-AF65-F5344CB8AC3E}">
        <p14:creationId xmlns:p14="http://schemas.microsoft.com/office/powerpoint/2010/main" val="37164277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800"/>
              </a:spcAft>
              <a:tabLst>
                <a:tab pos="3086100" algn="l"/>
              </a:tabLst>
            </a:pPr>
            <a:r>
              <a:rPr lang="fr-FR" sz="1800" b="1" noProof="0" dirty="0">
                <a:effectLst/>
                <a:latin typeface="Calibri" panose="020F0502020204030204" pitchFamily="34" charset="0"/>
                <a:ea typeface="Calibri" panose="020F0502020204030204" pitchFamily="34" charset="0"/>
                <a:cs typeface="Arial" panose="020B0604020202020204" pitchFamily="34" charset="0"/>
              </a:rPr>
              <a:t>REMARQUE POUR LE FACILITATEUR : </a:t>
            </a:r>
            <a:r>
              <a:rPr lang="fr-FR" sz="1800" noProof="0" dirty="0">
                <a:effectLst/>
                <a:latin typeface="Calibri" panose="020F0502020204030204" pitchFamily="34" charset="0"/>
                <a:ea typeface="Calibri" panose="020F0502020204030204" pitchFamily="34" charset="0"/>
                <a:cs typeface="Arial" panose="020B0604020202020204" pitchFamily="34" charset="0"/>
              </a:rPr>
              <a:t>Après la présentation de la diapositive précédente, engagez les participants à discuter pendant deux à cinq minutes des questions figurant sur cette diapositive. Notez que les questions sont animées une par une. À partir des réponses, vous pouvez vous faire une idée des capacités existantes. Par exemple, certains qualifieront les discussions de groupe (Focus Group Discutions) et les entretiens approfondis (IDI) de participatifs (parce qu'il y a une interaction et qu'ils sont participatifs de cette manière), mais ce que vous voulez savoir, ce sont les méthodes supplémentaires qui font partie des FGD et des IDI, comme la cartographie communautaire et la cartographie corporelle. L'objectif de la question est de comprendre s'ils sont allés au-delà des méthodes qui extraient des informations des personnes (IDI et FGD classiques) pour passer à des méthodes qui engagent les personnes à partager leurs connaissances/expériences/analyses (APA – apprentissage participatif et action).</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tabLst>
                <a:tab pos="3086100" algn="l"/>
              </a:tabLst>
            </a:pPr>
            <a:r>
              <a:rPr lang="fr-FR" sz="1800" b="1" noProof="0" dirty="0">
                <a:effectLst/>
                <a:latin typeface="Calibri" panose="020F0502020204030204" pitchFamily="34" charset="0"/>
                <a:ea typeface="Calibri" panose="020F0502020204030204" pitchFamily="34" charset="0"/>
                <a:cs typeface="Arial" panose="020B0604020202020204" pitchFamily="34" charset="0"/>
              </a:rPr>
              <a:t>REMARQUE POUR LE PRÉSENTATEUR: </a:t>
            </a:r>
            <a:r>
              <a:rPr lang="fr-FR" sz="1800" noProof="0" dirty="0">
                <a:effectLst/>
                <a:latin typeface="Calibri" panose="020F0502020204030204" pitchFamily="34" charset="0"/>
                <a:ea typeface="Calibri" panose="020F0502020204030204" pitchFamily="34" charset="0"/>
                <a:cs typeface="Arial" panose="020B0604020202020204" pitchFamily="34" charset="0"/>
              </a:rPr>
              <a:t>Après avoir parcouru la diapositive précédente, nous allons maintenant nous arrêter un moment et réfléchir aux questions posées ici dans le contexte de votre travail. </a:t>
            </a:r>
          </a:p>
          <a:p>
            <a:pPr marL="342900" lvl="0" indent="-342900">
              <a:buFont typeface="Calibri" panose="020F0502020204030204" pitchFamily="34" charset="0"/>
              <a:buChar char="-"/>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Qui parmi vous a déjà utilisé des méthodes participatives ?  </a:t>
            </a:r>
          </a:p>
          <a:p>
            <a:pPr marL="342900" lvl="0" indent="-342900">
              <a:spcAft>
                <a:spcPts val="800"/>
              </a:spcAft>
              <a:buFont typeface="Calibri" panose="020F0502020204030204" pitchFamily="34" charset="0"/>
              <a:buChar char="-"/>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Quels types d'approches avez-vous utilisés ? </a:t>
            </a:r>
          </a:p>
          <a:p>
            <a:r>
              <a:rPr lang="fr-FR" sz="1800" noProof="0" dirty="0">
                <a:effectLst/>
                <a:latin typeface="Calibri" panose="020F0502020204030204" pitchFamily="34" charset="0"/>
                <a:ea typeface="Calibri" panose="020F0502020204030204" pitchFamily="34" charset="0"/>
                <a:cs typeface="Arial" panose="020B0604020202020204" pitchFamily="34" charset="0"/>
              </a:rPr>
              <a:t>-       Qu'est-ce que vous avez trouvé utile dans ces approaches ?</a:t>
            </a:r>
            <a:endParaRPr kumimoji="0" lang="fr-FR" sz="2200" b="0" i="0" u="none" strike="noStrike" kern="0" cap="none" spc="0" normalizeH="0" baseline="0" noProof="0" dirty="0">
              <a:ln>
                <a:noFill/>
              </a:ln>
              <a:solidFill>
                <a:sysClr val="windowText" lastClr="000000"/>
              </a:solidFill>
              <a:effectLst/>
              <a:uLnTx/>
              <a:uFillTx/>
              <a:latin typeface="Helvetica Neue"/>
              <a:sym typeface="Helvetica Neue"/>
            </a:endParaRPr>
          </a:p>
        </p:txBody>
      </p:sp>
    </p:spTree>
    <p:extLst>
      <p:ext uri="{BB962C8B-B14F-4D97-AF65-F5344CB8AC3E}">
        <p14:creationId xmlns:p14="http://schemas.microsoft.com/office/powerpoint/2010/main" val="408639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800"/>
              </a:spcAft>
              <a:tabLst>
                <a:tab pos="3086100" algn="l"/>
              </a:tabLst>
            </a:pPr>
            <a:r>
              <a:rPr lang="en-US" sz="1800" b="1"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tabLst>
                <a:tab pos="3086100" algn="l"/>
              </a:tabLst>
            </a:pPr>
            <a:r>
              <a:rPr lang="en-US" sz="1800" b="1" dirty="0">
                <a:effectLst/>
                <a:latin typeface="Calibri" panose="020F0502020204030204" pitchFamily="34" charset="0"/>
                <a:ea typeface="Calibri" panose="020F0502020204030204" pitchFamily="34" charset="0"/>
                <a:cs typeface="Arial" panose="020B0604020202020204" pitchFamily="34" charset="0"/>
              </a:rPr>
              <a:t>REMARQUE POUR </a:t>
            </a:r>
            <a:r>
              <a:rPr lang="fr-FR" sz="1800" b="1" noProof="0" dirty="0">
                <a:effectLst/>
                <a:latin typeface="Calibri" panose="020F0502020204030204" pitchFamily="34" charset="0"/>
                <a:ea typeface="Calibri" panose="020F0502020204030204" pitchFamily="34" charset="0"/>
                <a:cs typeface="Arial" panose="020B0604020202020204" pitchFamily="34" charset="0"/>
              </a:rPr>
              <a:t>LE PRÉSENTATEUR : </a:t>
            </a:r>
            <a:r>
              <a:rPr lang="fr-FR" sz="1800" noProof="0" dirty="0">
                <a:effectLst/>
                <a:latin typeface="Calibri" panose="020F0502020204030204" pitchFamily="34" charset="0"/>
                <a:ea typeface="Calibri" panose="020F0502020204030204" pitchFamily="34" charset="0"/>
                <a:cs typeface="Arial" panose="020B0604020202020204" pitchFamily="34" charset="0"/>
              </a:rPr>
              <a:t>Pour cette section, nous allons vous présenter une ressource développée pour évaluer les normes afin d'informer les programmes, appelée « Outil d'exploration des normes sociales » ou SNET</a:t>
            </a:r>
            <a:r>
              <a:rPr lang="en-US" sz="1800" dirty="0">
                <a:effectLst/>
                <a:latin typeface="Calibri" panose="020F0502020204030204"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32189519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800"/>
              </a:spcAft>
              <a:tabLst>
                <a:tab pos="3086100" algn="l"/>
              </a:tabLst>
            </a:pPr>
            <a:r>
              <a:rPr lang="fr-FR" sz="1800" b="1" noProof="0" dirty="0">
                <a:effectLst/>
                <a:latin typeface="Calibri" panose="020F0502020204030204" pitchFamily="34" charset="0"/>
                <a:ea typeface="Calibri" panose="020F0502020204030204" pitchFamily="34" charset="0"/>
                <a:cs typeface="Arial" panose="020B0604020202020204" pitchFamily="34" charset="0"/>
              </a:rPr>
              <a:t>REMARQUE POUR LE FACILITATEUR : </a:t>
            </a:r>
            <a:r>
              <a:rPr lang="fr-FR" sz="1800" noProof="0" dirty="0">
                <a:effectLst/>
                <a:latin typeface="Calibri" panose="020F0502020204030204" pitchFamily="34" charset="0"/>
                <a:ea typeface="Calibri" panose="020F0502020204030204" pitchFamily="34" charset="0"/>
                <a:cs typeface="Arial" panose="020B0604020202020204" pitchFamily="34" charset="0"/>
              </a:rPr>
              <a:t>Il s'agit d'un clip optionnel de la vidéo SNET. Vous pouvez utiliser cette vidéo pour </a:t>
            </a:r>
            <a:r>
              <a:rPr lang="fr-FR" sz="1800" u="sng" noProof="0" dirty="0">
                <a:effectLst/>
                <a:latin typeface="Calibri" panose="020F0502020204030204" pitchFamily="34" charset="0"/>
                <a:ea typeface="Calibri" panose="020F0502020204030204" pitchFamily="34" charset="0"/>
                <a:cs typeface="Arial" panose="020B0604020202020204" pitchFamily="34" charset="0"/>
              </a:rPr>
              <a:t>remplacer </a:t>
            </a:r>
            <a:r>
              <a:rPr lang="fr-FR" sz="1800" noProof="0" dirty="0">
                <a:effectLst/>
                <a:latin typeface="Calibri" panose="020F0502020204030204" pitchFamily="34" charset="0"/>
                <a:ea typeface="Calibri" panose="020F0502020204030204" pitchFamily="34" charset="0"/>
                <a:cs typeface="Arial" panose="020B0604020202020204" pitchFamily="34" charset="0"/>
              </a:rPr>
              <a:t>les diapositives « Qu'est-ce que le SNET » ? et « Utiliser le SNET » (les deux diapositives suivantes).</a:t>
            </a:r>
          </a:p>
          <a:p>
            <a:pPr>
              <a:spcAft>
                <a:spcPts val="800"/>
              </a:spcAft>
              <a:tabLst>
                <a:tab pos="3086100" algn="l"/>
              </a:tabLst>
            </a:pPr>
            <a:r>
              <a:rPr lang="fr-FR" sz="1800" b="1" noProof="0" dirty="0">
                <a:effectLst/>
                <a:latin typeface="Calibri" panose="020F0502020204030204" pitchFamily="34" charset="0"/>
                <a:ea typeface="Calibri" panose="020F0502020204030204" pitchFamily="34" charset="0"/>
                <a:cs typeface="Arial" panose="020B0604020202020204" pitchFamily="34" charset="0"/>
              </a:rPr>
              <a:t> </a:t>
            </a:r>
            <a:endParaRPr lang="fr-FR" sz="1800" noProof="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tabLst>
                <a:tab pos="3086100" algn="l"/>
              </a:tabLst>
            </a:pPr>
            <a:r>
              <a:rPr lang="fr-FR" sz="1800" b="1" noProof="0" dirty="0">
                <a:effectLst/>
                <a:latin typeface="Calibri" panose="020F0502020204030204" pitchFamily="34" charset="0"/>
                <a:ea typeface="Calibri" panose="020F0502020204030204" pitchFamily="34" charset="0"/>
                <a:cs typeface="Arial" panose="020B0604020202020204" pitchFamily="34" charset="0"/>
              </a:rPr>
              <a:t>REMARQUE POUR LE PRÉSENTATEUR: </a:t>
            </a:r>
            <a:r>
              <a:rPr lang="fr-FR" sz="1800" noProof="0" dirty="0">
                <a:effectLst/>
                <a:latin typeface="Calibri" panose="020F0502020204030204" pitchFamily="34" charset="0"/>
                <a:ea typeface="Calibri" panose="020F0502020204030204" pitchFamily="34" charset="0"/>
                <a:cs typeface="Arial" panose="020B0604020202020204" pitchFamily="34" charset="0"/>
              </a:rPr>
              <a:t>Cette courte vidéo donne un aperçu du SNET. </a:t>
            </a:r>
          </a:p>
        </p:txBody>
      </p:sp>
    </p:spTree>
    <p:extLst>
      <p:ext uri="{BB962C8B-B14F-4D97-AF65-F5344CB8AC3E}">
        <p14:creationId xmlns:p14="http://schemas.microsoft.com/office/powerpoint/2010/main" val="3604271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marR="0" lvl="0" indent="0" algn="l" defTabSz="914400" rtl="0" eaLnBrk="1" fontAlgn="auto" latinLnBrk="0" hangingPunct="1">
              <a:lnSpc>
                <a:spcPct val="117999"/>
              </a:lnSpc>
              <a:spcBef>
                <a:spcPts val="0"/>
              </a:spcBef>
              <a:spcAft>
                <a:spcPts val="0"/>
              </a:spcAft>
              <a:buClr>
                <a:srgbClr val="000000"/>
              </a:buClr>
              <a:buSzPts val="1400"/>
              <a:buFont typeface="Arial" panose="020B0604020202020204" pitchFamily="34" charset="0"/>
              <a:buNone/>
              <a:tabLst/>
              <a:defRPr/>
            </a:pPr>
            <a:r>
              <a:rPr lang="fr-FR" b="1" dirty="0"/>
              <a:t>REMARQUE POUR LE FACILITATEUR : </a:t>
            </a:r>
            <a:r>
              <a:rPr lang="fr-FR" b="0" dirty="0"/>
              <a:t>N'utilisez cette diapositive que si vous présentez les cinq modules ou si vous souhaitez situer ce module dans le cadre d'un programme plus large. </a:t>
            </a:r>
          </a:p>
          <a:p>
            <a:pPr marL="228600" marR="0" lvl="0" indent="0" algn="l" defTabSz="914400" rtl="0" eaLnBrk="1" fontAlgn="auto" latinLnBrk="0" hangingPunct="1">
              <a:lnSpc>
                <a:spcPct val="117999"/>
              </a:lnSpc>
              <a:spcBef>
                <a:spcPts val="0"/>
              </a:spcBef>
              <a:spcAft>
                <a:spcPts val="0"/>
              </a:spcAft>
              <a:buClr>
                <a:srgbClr val="000000"/>
              </a:buClr>
              <a:buSzPts val="1400"/>
              <a:buFont typeface="Arial" panose="020B0604020202020204" pitchFamily="34" charset="0"/>
              <a:buNone/>
              <a:tabLst/>
              <a:defRPr/>
            </a:pPr>
            <a:r>
              <a:rPr lang="fr-FR" b="1" dirty="0"/>
              <a:t>Remarque pour le PRÉSENTATEUR : </a:t>
            </a:r>
            <a:r>
              <a:rPr lang="fr-FR" b="0" dirty="0"/>
              <a:t>Cette formation fait partie d'un cours de 5 modules sur les interventions visant à faire évoluer les normes ; à titre d'information, lorsque nous parlons d'interventions visant à faire évoluer les normes, ou interventions de changement des normes, nous parlons de celles qui peuvent être autonomes ou d'activités intégrées dans une intervention de CSC plus large. Les modules suivants couvrent l'introduction, l'évaluation, la conception, la mesure et la mise à l'échelle des interventions de changement des normes. Commençons par notre introduction aux normes sociales et à leur importance pour les efforts de CSC.</a:t>
            </a:r>
            <a:endParaRPr lang="en-US" b="0" dirty="0"/>
          </a:p>
        </p:txBody>
      </p:sp>
    </p:spTree>
    <p:extLst>
      <p:ext uri="{BB962C8B-B14F-4D97-AF65-F5344CB8AC3E}">
        <p14:creationId xmlns:p14="http://schemas.microsoft.com/office/powerpoint/2010/main" val="69134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800"/>
              </a:spcAft>
              <a:tabLst>
                <a:tab pos="3086100" algn="l"/>
              </a:tabLst>
            </a:pPr>
            <a:r>
              <a:rPr lang="fr-FR" sz="1800" b="1" noProof="0" dirty="0">
                <a:effectLst/>
                <a:latin typeface="Calibri" panose="020F0502020204030204" pitchFamily="34" charset="0"/>
                <a:ea typeface="Calibri" panose="020F0502020204030204" pitchFamily="34" charset="0"/>
                <a:cs typeface="Arial" panose="020B0604020202020204" pitchFamily="34" charset="0"/>
              </a:rPr>
              <a:t>REMARQUE POUR LE PRÉSENTATEUR : </a:t>
            </a:r>
            <a:r>
              <a:rPr lang="fr-FR" sz="1800" noProof="0" dirty="0">
                <a:effectLst/>
                <a:latin typeface="Calibri" panose="020F0502020204030204" pitchFamily="34" charset="0"/>
                <a:ea typeface="Calibri" panose="020F0502020204030204" pitchFamily="34" charset="0"/>
                <a:cs typeface="Arial" panose="020B0604020202020204" pitchFamily="34" charset="0"/>
              </a:rPr>
              <a:t>Alors, qu'est-ce que le SNET ? L'outil d'exploration des normes sociales ou "SNET" est un outil d'apprentissage et action (APA) –qui informe un processus d'exploration des normes sociales. Le SNET est conçu pour être un outil d'évaluation rapide, et en tant que tel, il s'agit d'un processus qualitatif en équipe. En tant qu'outil, le SNET guide les utilisateurs étape par étape. En effectuant une exploration des normes sociales à l'aide du SNET, les programmes sont en mesure de déterminer les groupes de référence et les normes pertinentes, ainsi que la manière dont les normes fonctionnent et sont maintenues en place dans chaque contexte, y compris par le biais de sanctions positives ou négatives. Les programmes peuvent ensuite utiliser ces informations dans la conception des programmes, l'ajustement des stratégies et l'évaluation.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tabLst>
                <a:tab pos="3086100" algn="l"/>
              </a:tabLst>
            </a:pPr>
            <a:r>
              <a:rPr lang="fr-FR" sz="1800" b="1" noProof="0" dirty="0">
                <a:effectLst/>
                <a:latin typeface="Calibri" panose="020F0502020204030204" pitchFamily="34" charset="0"/>
                <a:ea typeface="Calibri" panose="020F0502020204030204" pitchFamily="34" charset="0"/>
                <a:cs typeface="Arial" panose="020B0604020202020204" pitchFamily="34" charset="0"/>
              </a:rPr>
              <a:t>RÉFÉRENCES : </a:t>
            </a:r>
            <a:endParaRPr lang="fr-FR" sz="1800" noProof="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Passages Project and Learning Collaborative to Advance Normative Change, </a:t>
            </a:r>
            <a:r>
              <a:rPr lang="fr-FR" sz="1800" i="1" noProof="0" dirty="0">
                <a:effectLst/>
                <a:latin typeface="Calibri" panose="020F0502020204030204" pitchFamily="34" charset="0"/>
                <a:ea typeface="Calibri" panose="020F0502020204030204" pitchFamily="34" charset="0"/>
                <a:cs typeface="Arial" panose="020B0604020202020204" pitchFamily="34" charset="0"/>
              </a:rPr>
              <a:t>Social Norms Exploration Tool </a:t>
            </a:r>
            <a:r>
              <a:rPr lang="fr-FR" sz="1800" noProof="0" dirty="0">
                <a:effectLst/>
                <a:latin typeface="Calibri" panose="020F0502020204030204" pitchFamily="34" charset="0"/>
                <a:ea typeface="Calibri" panose="020F0502020204030204" pitchFamily="34" charset="0"/>
                <a:cs typeface="Arial" panose="020B0604020202020204" pitchFamily="34" charset="0"/>
              </a:rPr>
              <a:t>(Washington, DC : Institute for Reproductive Health, Georgetown University, 2020). </a:t>
            </a:r>
          </a:p>
          <a:p>
            <a:endParaRPr lang="fr-FR" noProof="0" dirty="0"/>
          </a:p>
          <a:p>
            <a:endParaRPr lang="fr-FR" noProof="0" dirty="0"/>
          </a:p>
        </p:txBody>
      </p:sp>
    </p:spTree>
    <p:extLst>
      <p:ext uri="{BB962C8B-B14F-4D97-AF65-F5344CB8AC3E}">
        <p14:creationId xmlns:p14="http://schemas.microsoft.com/office/powerpoint/2010/main" val="5408429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800"/>
              </a:spcAft>
              <a:tabLst>
                <a:tab pos="3086100" algn="l"/>
              </a:tabLst>
            </a:pPr>
            <a:r>
              <a:rPr lang="fr-FR" sz="1800" b="1" noProof="0" dirty="0">
                <a:effectLst/>
                <a:latin typeface="Calibri" panose="020F0502020204030204" pitchFamily="34" charset="0"/>
                <a:ea typeface="Calibri" panose="020F0502020204030204" pitchFamily="34" charset="0"/>
                <a:cs typeface="Arial" panose="020B0604020202020204" pitchFamily="34" charset="0"/>
              </a:rPr>
              <a:t>REMARQUE POUR LE PRÉSENTATEUR : </a:t>
            </a:r>
            <a:r>
              <a:rPr lang="fr-FR" sz="1800" noProof="0" dirty="0">
                <a:effectLst/>
                <a:latin typeface="Calibri" panose="020F0502020204030204" pitchFamily="34" charset="0"/>
                <a:ea typeface="Calibri" panose="020F0502020204030204" pitchFamily="34" charset="0"/>
                <a:cs typeface="Arial" panose="020B0604020202020204" pitchFamily="34" charset="0"/>
              </a:rPr>
              <a:t>Maintenant, qui devrait utiliser SNET, comment et quand le faire ? Le SNET s'adresse principalement aux planificateurs et aux responsables de la mise en œuvre de programmes ayant une expérience de la programmation du développement communautaire. Il n'est pas nécessaire que vous ayez une expertise technique en matière de normes sociales ou de recherche participative. Le SNET est idéalement utilisé avant la mise en œuvre d'un programme, afin d'informer les stratégies de changement de normes pour atteindre les objectifs du programme. Le SNET peut également être utilisé en milieu de programme pour corriger le tir. Nous avons constaté que le SNET est applicable dans une variété de contextes et de programmes, bien que le matériel doive être modifié pour s'adapter au contexte dans lequel votre programme se déroule.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r>
              <a:rPr lang="fr-FR" sz="1800" b="1" noProof="0" dirty="0">
                <a:effectLst/>
                <a:latin typeface="Calibri" panose="020F0502020204030204" pitchFamily="34" charset="0"/>
                <a:ea typeface="Calibri" panose="020F0502020204030204" pitchFamily="34" charset="0"/>
                <a:cs typeface="Arial" panose="020B0604020202020204" pitchFamily="34" charset="0"/>
              </a:rPr>
              <a:t>RÉFÉRENCES : </a:t>
            </a:r>
            <a:r>
              <a:rPr lang="fr-FR" sz="1800" noProof="0" dirty="0">
                <a:effectLst/>
                <a:latin typeface="Calibri" panose="020F0502020204030204" pitchFamily="34" charset="0"/>
                <a:ea typeface="Calibri" panose="020F0502020204030204" pitchFamily="34" charset="0"/>
              </a:rPr>
              <a:t>Passages Project and Learning Collaborative to Advance Normative Change, </a:t>
            </a:r>
            <a:r>
              <a:rPr lang="fr-FR" sz="1800" i="1" noProof="0" dirty="0">
                <a:effectLst/>
                <a:latin typeface="Calibri" panose="020F0502020204030204" pitchFamily="34" charset="0"/>
                <a:ea typeface="Calibri" panose="020F0502020204030204" pitchFamily="34" charset="0"/>
              </a:rPr>
              <a:t>Social Norms Exploration Tool</a:t>
            </a:r>
            <a:r>
              <a:rPr lang="fr-FR" sz="1800" noProof="0" dirty="0">
                <a:effectLst/>
                <a:latin typeface="Calibri" panose="020F0502020204030204" pitchFamily="34" charset="0"/>
                <a:ea typeface="Calibri" panose="020F0502020204030204" pitchFamily="34" charset="0"/>
              </a:rPr>
              <a:t> </a:t>
            </a:r>
            <a:r>
              <a:rPr lang="fr-FR" sz="1800" b="0" i="0" noProof="0" dirty="0">
                <a:effectLst/>
                <a:latin typeface="Helvetica Neue"/>
                <a:ea typeface="Helvetica Neue"/>
                <a:cs typeface="Helvetica Neue"/>
                <a:sym typeface="Helvetica Neue"/>
              </a:rPr>
              <a:t>(Washington, DC: Institute for Reproductive Health, Georgetown University, 2020)</a:t>
            </a:r>
            <a:r>
              <a:rPr lang="fr-FR" sz="1800" noProof="0" dirty="0">
                <a:effectLst/>
                <a:latin typeface="Calibri" panose="020F0502020204030204" pitchFamily="34" charset="0"/>
                <a:ea typeface="Calibri" panose="020F0502020204030204" pitchFamily="34" charset="0"/>
              </a:rPr>
              <a:t>. </a:t>
            </a:r>
            <a:endParaRPr lang="fr-FR" sz="2000" b="0" noProof="0" dirty="0"/>
          </a:p>
        </p:txBody>
      </p:sp>
    </p:spTree>
    <p:extLst>
      <p:ext uri="{BB962C8B-B14F-4D97-AF65-F5344CB8AC3E}">
        <p14:creationId xmlns:p14="http://schemas.microsoft.com/office/powerpoint/2010/main" val="26786633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pPr>
              <a:spcAft>
                <a:spcPts val="800"/>
              </a:spcAft>
              <a:tabLst>
                <a:tab pos="3086100" algn="l"/>
              </a:tabLst>
            </a:pPr>
            <a:r>
              <a:rPr lang="fr-FR" sz="1800" b="1" noProof="0" dirty="0">
                <a:effectLst/>
                <a:latin typeface="Calibri" panose="020F0502020204030204" pitchFamily="34" charset="0"/>
                <a:ea typeface="Calibri" panose="020F0502020204030204" pitchFamily="34" charset="0"/>
                <a:cs typeface="Arial" panose="020B0604020202020204" pitchFamily="34" charset="0"/>
              </a:rPr>
              <a:t>REMARQUE POUR LE FACILITATEUR : </a:t>
            </a:r>
            <a:r>
              <a:rPr lang="fr-FR" sz="1800" noProof="0" dirty="0">
                <a:effectLst/>
                <a:latin typeface="Calibri" panose="020F0502020204030204" pitchFamily="34" charset="0"/>
                <a:ea typeface="Calibri" panose="020F0502020204030204" pitchFamily="34" charset="0"/>
                <a:cs typeface="Arial" panose="020B0604020202020204" pitchFamily="34" charset="0"/>
              </a:rPr>
              <a:t>Cette diapositive est animée. Pour chacune des cases, le texte ci-dessous apparaîtra un par un, de gauche à droite, afin que les participants puissent se concentrer sur chaque point.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tabLst>
                <a:tab pos="3086100" algn="l"/>
              </a:tabLst>
            </a:pPr>
            <a:r>
              <a:rPr lang="fr-FR" sz="1800" b="1" noProof="0" dirty="0">
                <a:effectLst/>
                <a:latin typeface="Calibri" panose="020F0502020204030204" pitchFamily="34" charset="0"/>
                <a:ea typeface="Calibri" panose="020F0502020204030204" pitchFamily="34" charset="0"/>
                <a:cs typeface="Arial" panose="020B0604020202020204" pitchFamily="34" charset="0"/>
              </a:rPr>
              <a:t>REMARQUE POUR LE PRÉSENTATEUR :</a:t>
            </a:r>
            <a:endParaRPr lang="fr-FR" sz="1800" noProof="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tabLst>
                <a:tab pos="3086100" algn="l"/>
              </a:tabLst>
            </a:pPr>
            <a:r>
              <a:rPr lang="fr-FR" sz="1800" b="1" noProof="0" dirty="0">
                <a:effectLst/>
                <a:latin typeface="Calibri" panose="020F0502020204030204" pitchFamily="34" charset="0"/>
                <a:ea typeface="Calibri" panose="020F0502020204030204" pitchFamily="34" charset="0"/>
                <a:cs typeface="Arial" panose="020B0604020202020204" pitchFamily="34" charset="0"/>
              </a:rPr>
              <a:t>[Cliquez pour l'animation]</a:t>
            </a:r>
            <a:endParaRPr lang="fr-FR" sz="1800" noProof="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Bien qu'il s'agisse d'un outil de consultation puissant, le SNET offre la possibilité d'aller au-delà de la simple consultation et de promouvoir la participation active des communautés aux questions et aux interventions qui façonnent leur vie. Encore une fois, les approches participatives pour l'apprentissage s'engagent avec les communautés ; le SNET combine une boîte à outils toujours plus grande de méthodes participatives et visuelles avec des méthodes d'entretien naturelles et est destiné à faciliter un processus d'analyse et d'apprentissage collectif.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tabLst>
                <a:tab pos="3086100" algn="l"/>
              </a:tabLst>
            </a:pPr>
            <a:r>
              <a:rPr lang="fr-FR" sz="1800" b="1" noProof="0" dirty="0">
                <a:effectLst/>
                <a:latin typeface="Calibri" panose="020F0502020204030204" pitchFamily="34" charset="0"/>
                <a:ea typeface="Calibri" panose="020F0502020204030204" pitchFamily="34" charset="0"/>
                <a:cs typeface="Arial" panose="020B0604020202020204" pitchFamily="34" charset="0"/>
              </a:rPr>
              <a:t>[Cliquez pour l'animation]</a:t>
            </a:r>
            <a:endParaRPr lang="fr-FR" sz="1800" noProof="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Outil participatif, le SNET permet aux personnes vivant dans un cadre donné (c'est-à-dire un contexte local) de partager leurs perceptions et d'identifier, de hiérarchiser et d'évaluer les problèmes sociaux et autres en fonction de leur connaissance des conditions locales. La recherche extractive plus traditionnelle a tendance à "consulter" les communautés, puis à emporter les résultats pour les analyser, sans garantie qu'ils seront pris en compte.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tabLst>
                <a:tab pos="3086100" algn="l"/>
              </a:tabLst>
            </a:pPr>
            <a:r>
              <a:rPr lang="fr-FR" sz="1800" b="1" noProof="0" dirty="0">
                <a:effectLst/>
                <a:latin typeface="Calibri" panose="020F0502020204030204" pitchFamily="34" charset="0"/>
                <a:ea typeface="Calibri" panose="020F0502020204030204" pitchFamily="34" charset="0"/>
                <a:cs typeface="Arial" panose="020B0604020202020204" pitchFamily="34" charset="0"/>
              </a:rPr>
              <a:t>[Cliquez pour l'animation]</a:t>
            </a:r>
            <a:endParaRPr lang="fr-FR" sz="1800" noProof="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En revanche, les outils participatifs combinent le partage des idées avec l'analyse et, en tant que tels, servent de catalyseur à la communauté elle-même (aux côtés du personnel du programme) pour agir sur ce qui est découvert.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tabLst>
                <a:tab pos="3086100" algn="l"/>
              </a:tabLst>
            </a:pPr>
            <a:r>
              <a:rPr lang="fr-FR" sz="1800" b="1" noProof="0" dirty="0">
                <a:effectLst/>
                <a:latin typeface="Calibri" panose="020F0502020204030204" pitchFamily="34" charset="0"/>
                <a:ea typeface="Calibri" panose="020F0502020204030204" pitchFamily="34" charset="0"/>
                <a:cs typeface="Arial" panose="020B0604020202020204" pitchFamily="34" charset="0"/>
              </a:rPr>
              <a:t>RÉFÉRENCES : </a:t>
            </a:r>
            <a:endParaRPr lang="fr-FR" sz="1800" noProof="0" dirty="0">
              <a:effectLst/>
              <a:latin typeface="Calibri" panose="020F0502020204030204" pitchFamily="34" charset="0"/>
              <a:ea typeface="Calibri" panose="020F0502020204030204" pitchFamily="34" charset="0"/>
              <a:cs typeface="Arial" panose="020B0604020202020204" pitchFamily="34" charset="0"/>
            </a:endParaRPr>
          </a:p>
          <a:p>
            <a:pPr marL="0" marR="0" lvl="0" indent="0" defTabSz="457200" eaLnBrk="1" fontAlgn="auto" latinLnBrk="0" hangingPunct="1">
              <a:lnSpc>
                <a:spcPct val="117999"/>
              </a:lnSpc>
              <a:spcBef>
                <a:spcPts val="0"/>
              </a:spcBef>
              <a:spcAft>
                <a:spcPts val="0"/>
              </a:spcAft>
              <a:buClrTx/>
              <a:buSzTx/>
              <a:buFont typeface="Arial" panose="020B0604020202020204" pitchFamily="34" charset="0"/>
              <a:buNone/>
              <a:tabLst/>
              <a:defRPr/>
            </a:pPr>
            <a:r>
              <a:rPr lang="fr-FR" sz="2000" noProof="0" dirty="0">
                <a:effectLst/>
                <a:latin typeface="Calibri" panose="020F0502020204030204" pitchFamily="34" charset="0"/>
                <a:ea typeface="Calibri" panose="020F0502020204030204" pitchFamily="34" charset="0"/>
              </a:rPr>
              <a:t>Passages Project and Learning Collaborative to Advance Normative Change, </a:t>
            </a:r>
            <a:r>
              <a:rPr lang="fr-FR" sz="2000" i="1" noProof="0" dirty="0">
                <a:effectLst/>
                <a:latin typeface="Calibri" panose="020F0502020204030204" pitchFamily="34" charset="0"/>
                <a:ea typeface="Calibri" panose="020F0502020204030204" pitchFamily="34" charset="0"/>
              </a:rPr>
              <a:t>Social Norms Exploration Tool</a:t>
            </a:r>
            <a:r>
              <a:rPr lang="fr-FR" sz="2000" noProof="0" dirty="0">
                <a:effectLst/>
                <a:latin typeface="Calibri" panose="020F0502020204030204" pitchFamily="34" charset="0"/>
                <a:ea typeface="Calibri" panose="020F0502020204030204" pitchFamily="34" charset="0"/>
              </a:rPr>
              <a:t> </a:t>
            </a:r>
            <a:r>
              <a:rPr lang="fr-FR" sz="2000" b="0" i="0" noProof="0" dirty="0">
                <a:effectLst/>
                <a:latin typeface="Helvetica Neue"/>
                <a:ea typeface="Helvetica Neue"/>
                <a:cs typeface="Helvetica Neue"/>
                <a:sym typeface="Helvetica Neue"/>
              </a:rPr>
              <a:t>(Washington, DC: Institute for Reproductive Health, Georgetown University, 2020)</a:t>
            </a:r>
            <a:r>
              <a:rPr lang="fr-FR" sz="2000" noProof="0" dirty="0">
                <a:effectLst/>
                <a:latin typeface="Calibri" panose="020F0502020204030204" pitchFamily="34" charset="0"/>
                <a:ea typeface="Calibri" panose="020F0502020204030204" pitchFamily="34" charset="0"/>
              </a:rPr>
              <a:t>. </a:t>
            </a:r>
            <a:endParaRPr lang="fr-FR" sz="2000" b="0" noProof="0" dirty="0"/>
          </a:p>
          <a:p>
            <a:pPr marL="0" marR="0" lvl="0" indent="0" defTabSz="457200" eaLnBrk="1" fontAlgn="auto" latinLnBrk="0" hangingPunct="1">
              <a:lnSpc>
                <a:spcPct val="117999"/>
              </a:lnSpc>
              <a:spcBef>
                <a:spcPts val="0"/>
              </a:spcBef>
              <a:spcAft>
                <a:spcPts val="0"/>
              </a:spcAft>
              <a:buClrTx/>
              <a:buSzTx/>
              <a:buFont typeface="Arial" panose="020B0604020202020204" pitchFamily="34" charset="0"/>
              <a:buNone/>
              <a:tabLst/>
              <a:defRPr/>
            </a:pPr>
            <a:endParaRPr lang="fr-FR" sz="2400" i="0" noProof="0" dirty="0"/>
          </a:p>
          <a:p>
            <a:pPr marL="0" marR="0" lvl="0" indent="0" defTabSz="457200" eaLnBrk="1" fontAlgn="auto" latinLnBrk="0" hangingPunct="1">
              <a:lnSpc>
                <a:spcPct val="117999"/>
              </a:lnSpc>
              <a:spcBef>
                <a:spcPts val="0"/>
              </a:spcBef>
              <a:spcAft>
                <a:spcPts val="0"/>
              </a:spcAft>
              <a:buClrTx/>
              <a:buSzTx/>
              <a:buFont typeface="Arial" panose="020B0604020202020204" pitchFamily="34" charset="0"/>
              <a:buNone/>
              <a:tabLst/>
              <a:defRPr/>
            </a:pPr>
            <a:r>
              <a:rPr lang="fr-FR" sz="2400" i="0" noProof="0" dirty="0"/>
              <a:t>Sarah Thomas, </a:t>
            </a:r>
            <a:r>
              <a:rPr lang="fr-FR" sz="2400" i="1" noProof="0" dirty="0"/>
              <a:t>What is Participatory Learning and Action (PLA): An Introduction </a:t>
            </a:r>
            <a:r>
              <a:rPr lang="fr-FR" sz="2400" noProof="0" dirty="0"/>
              <a:t>University of Wolverhampton, Centre for International Development and Training. http://idp-key-resources.org/documents/0000/d04267/000.pdf.</a:t>
            </a:r>
            <a:endParaRPr lang="fr-FR" sz="2400" b="0" noProof="0" dirty="0"/>
          </a:p>
          <a:p>
            <a:pPr marL="0" indent="0">
              <a:buFontTx/>
              <a:buNone/>
            </a:pPr>
            <a:endParaRPr lang="fr-FR" b="1" noProof="0" dirty="0"/>
          </a:p>
          <a:p>
            <a:endParaRPr lang="fr-FR" noProof="0" dirty="0"/>
          </a:p>
        </p:txBody>
      </p:sp>
      <p:sp>
        <p:nvSpPr>
          <p:cNvPr id="4" name="Slide Number Placeholder 3"/>
          <p:cNvSpPr>
            <a:spLocks noGrp="1"/>
          </p:cNvSpPr>
          <p:nvPr>
            <p:ph type="sldNum" sz="quarter" idx="10"/>
          </p:nvPr>
        </p:nvSpPr>
        <p:spPr/>
        <p:txBody>
          <a:bodyPr lIns="93324" tIns="46662" rIns="93324" bIns="46662"/>
          <a:lstStyle/>
          <a:p>
            <a:pPr marL="0" marR="0" lvl="0" indent="0" algn="just" defTabSz="825500" rtl="0" eaLnBrk="1" fontAlgn="auto" latinLnBrk="0" hangingPunct="0">
              <a:lnSpc>
                <a:spcPct val="100000"/>
              </a:lnSpc>
              <a:spcBef>
                <a:spcPts val="0"/>
              </a:spcBef>
              <a:spcAft>
                <a:spcPts val="0"/>
              </a:spcAft>
              <a:buClrTx/>
              <a:buSzTx/>
              <a:buFontTx/>
              <a:buNone/>
              <a:tabLst/>
              <a:defRPr/>
            </a:pPr>
            <a:fld id="{C81BF2EC-6265-41FE-B7D2-8676BF3CBDB1}" type="slidenum">
              <a:rPr kumimoji="0" lang="en-US" sz="2300" b="0" i="0" u="none" strike="noStrike" kern="0" cap="none" spc="0" normalizeH="0" baseline="0" noProof="0" smtClean="0">
                <a:ln>
                  <a:noFill/>
                </a:ln>
                <a:solidFill>
                  <a:srgbClr val="A6A7AC"/>
                </a:solidFill>
                <a:effectLst/>
                <a:uLnTx/>
                <a:uFillTx/>
                <a:latin typeface="PT Sans"/>
                <a:ea typeface="+mn-ea"/>
                <a:cs typeface="+mn-cs"/>
                <a:sym typeface="PT Sans"/>
              </a:rPr>
              <a:pPr marL="0" marR="0" lvl="0" indent="0" algn="just" defTabSz="825500" rtl="0" eaLnBrk="1" fontAlgn="auto" latinLnBrk="0" hangingPunct="0">
                <a:lnSpc>
                  <a:spcPct val="100000"/>
                </a:lnSpc>
                <a:spcBef>
                  <a:spcPts val="0"/>
                </a:spcBef>
                <a:spcAft>
                  <a:spcPts val="0"/>
                </a:spcAft>
                <a:buClrTx/>
                <a:buSzTx/>
                <a:buFontTx/>
                <a:buNone/>
                <a:tabLst/>
                <a:defRPr/>
              </a:pPr>
              <a:t>32</a:t>
            </a:fld>
            <a:endParaRPr kumimoji="0" lang="en-US" sz="2300" b="0" i="0" u="none" strike="noStrike" kern="0" cap="none" spc="0" normalizeH="0" baseline="0" noProof="0" dirty="0">
              <a:ln>
                <a:noFill/>
              </a:ln>
              <a:solidFill>
                <a:srgbClr val="A6A7AC"/>
              </a:solidFill>
              <a:effectLst/>
              <a:uLnTx/>
              <a:uFillTx/>
              <a:latin typeface="PT Sans"/>
              <a:ea typeface="+mn-ea"/>
              <a:cs typeface="+mn-cs"/>
              <a:sym typeface="PT Sans"/>
            </a:endParaRPr>
          </a:p>
        </p:txBody>
      </p:sp>
    </p:spTree>
    <p:extLst>
      <p:ext uri="{BB962C8B-B14F-4D97-AF65-F5344CB8AC3E}">
        <p14:creationId xmlns:p14="http://schemas.microsoft.com/office/powerpoint/2010/main" val="23681653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800"/>
              </a:spcAft>
              <a:tabLst>
                <a:tab pos="3086100" algn="l"/>
              </a:tabLst>
            </a:pPr>
            <a:r>
              <a:rPr lang="fr-FR" sz="1800" b="1" noProof="0" dirty="0">
                <a:effectLst/>
                <a:latin typeface="Calibri" panose="020F0502020204030204" pitchFamily="34" charset="0"/>
                <a:ea typeface="Calibri" panose="020F0502020204030204" pitchFamily="34" charset="0"/>
                <a:cs typeface="Arial" panose="020B0604020202020204" pitchFamily="34" charset="0"/>
              </a:rPr>
              <a:t>REMARQUE POUR LE FACILITATEUR : </a:t>
            </a:r>
            <a:r>
              <a:rPr lang="fr-FR" sz="1800" noProof="0" dirty="0">
                <a:effectLst/>
                <a:latin typeface="Calibri" panose="020F0502020204030204" pitchFamily="34" charset="0"/>
                <a:ea typeface="Calibri" panose="020F0502020204030204" pitchFamily="34" charset="0"/>
                <a:cs typeface="Arial" panose="020B0604020202020204" pitchFamily="34" charset="0"/>
              </a:rPr>
              <a:t>Passez en revue cette diapositive à l'avance pour préparer les points de discussion. Il s'agit d'un résumé rapide des approches incluses dans le SNET, et les facilitateurs ne doivent pas s'attarder sur cette diapositive.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tabLst>
                <a:tab pos="3086100" algn="l"/>
              </a:tabLst>
            </a:pPr>
            <a:r>
              <a:rPr lang="fr-FR" sz="1800" b="1" noProof="0" dirty="0">
                <a:effectLst/>
                <a:latin typeface="Calibri" panose="020F0502020204030204" pitchFamily="34" charset="0"/>
                <a:ea typeface="Calibri" panose="020F0502020204030204" pitchFamily="34" charset="0"/>
                <a:cs typeface="Arial" panose="020B0604020202020204" pitchFamily="34" charset="0"/>
              </a:rPr>
              <a:t>REMARQUE POUR LE PRÉSENTATEUR : </a:t>
            </a:r>
            <a:r>
              <a:rPr lang="fr-FR" sz="1800" b="0" noProof="0" dirty="0">
                <a:effectLst/>
                <a:latin typeface="Calibri" panose="020F0502020204030204" pitchFamily="34" charset="0"/>
                <a:ea typeface="Calibri" panose="020F0502020204030204" pitchFamily="34" charset="0"/>
                <a:cs typeface="Arial" panose="020B0604020202020204" pitchFamily="34" charset="0"/>
              </a:rPr>
              <a:t>Le </a:t>
            </a:r>
            <a:r>
              <a:rPr lang="fr-FR" sz="1800" noProof="0" dirty="0">
                <a:effectLst/>
                <a:latin typeface="Calibri" panose="020F0502020204030204" pitchFamily="34" charset="0"/>
                <a:ea typeface="Calibri" panose="020F0502020204030204" pitchFamily="34" charset="0"/>
                <a:cs typeface="Arial" panose="020B0604020202020204" pitchFamily="34" charset="0"/>
              </a:rPr>
              <a:t>SNET comprend cinq phases ; dans deux d'entre elles, les normes sont évaluées au niveau de la communauté. Ce tableau présente les activités associées aux deux objectifs d'évaluation du SNET : identifier les groupes de référence et explorer les normes sociales.</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[Pour les deux phases sur le terrain, la première se concentre sur l'identification des groupes de référence, pour laquelle un exercice rapide est fourni. [Lire le contenu de la table]</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[Pour la deuxième phase sur le terrain, le SNET propose trois options pour explorer les normes au sein des communautés ; l'utilisateur en choisit une. Sur le côté droit, vous voyez le but et les avantages des exercices. En tant qu'équipe de programme, vous planifiez et décidez ensemble quelle(s) option(s) fonctionnera(ont) le mieux dans votre contexte. [Lire le reste du contenu du tableau]</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Au cours de la prochaine activité de groupe, vous aurez l'occasion d'essayer les activités « Cinq pourquoi » ou « Vignettes ».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r>
              <a:rPr lang="fr-FR" sz="1800" b="1" noProof="0" dirty="0">
                <a:effectLst/>
                <a:latin typeface="Calibri" panose="020F0502020204030204" pitchFamily="34" charset="0"/>
                <a:ea typeface="Calibri" panose="020F0502020204030204" pitchFamily="34" charset="0"/>
                <a:cs typeface="Arial" panose="020B0604020202020204" pitchFamily="34" charset="0"/>
              </a:rPr>
              <a:t>RÉFÉRENCES : </a:t>
            </a:r>
          </a:p>
          <a:p>
            <a:r>
              <a:rPr lang="fr-FR" sz="1800" noProof="0" dirty="0">
                <a:effectLst/>
                <a:latin typeface="Calibri" panose="020F0502020204030204" pitchFamily="34" charset="0"/>
                <a:ea typeface="Calibri" panose="020F0502020204030204" pitchFamily="34" charset="0"/>
              </a:rPr>
              <a:t>Passages Project and Learning Collaborative to Advance Normative Change, </a:t>
            </a:r>
            <a:r>
              <a:rPr lang="fr-FR" sz="1800" i="1" noProof="0" dirty="0">
                <a:effectLst/>
                <a:latin typeface="Calibri" panose="020F0502020204030204" pitchFamily="34" charset="0"/>
                <a:ea typeface="Calibri" panose="020F0502020204030204" pitchFamily="34" charset="0"/>
              </a:rPr>
              <a:t>Social Norms Exploration Tool</a:t>
            </a:r>
            <a:r>
              <a:rPr lang="fr-FR" sz="1800" noProof="0" dirty="0">
                <a:effectLst/>
                <a:latin typeface="Calibri" panose="020F0502020204030204" pitchFamily="34" charset="0"/>
                <a:ea typeface="Calibri" panose="020F0502020204030204" pitchFamily="34" charset="0"/>
              </a:rPr>
              <a:t> </a:t>
            </a:r>
            <a:r>
              <a:rPr lang="fr-FR" sz="1800" b="0" i="0" noProof="0" dirty="0">
                <a:effectLst/>
                <a:latin typeface="Helvetica Neue"/>
                <a:ea typeface="Helvetica Neue"/>
                <a:cs typeface="Helvetica Neue"/>
                <a:sym typeface="Helvetica Neue"/>
              </a:rPr>
              <a:t>(Washington, DC: Institute for Reproductive Health, Georgetown University, 2020)</a:t>
            </a:r>
            <a:r>
              <a:rPr lang="fr-FR" sz="1800" noProof="0" dirty="0">
                <a:effectLst/>
                <a:latin typeface="Calibri" panose="020F0502020204030204" pitchFamily="34" charset="0"/>
                <a:ea typeface="Calibri" panose="020F0502020204030204" pitchFamily="34" charset="0"/>
              </a:rPr>
              <a:t>. </a:t>
            </a:r>
            <a:endParaRPr lang="fr-FR" noProof="0" dirty="0"/>
          </a:p>
        </p:txBody>
      </p:sp>
    </p:spTree>
    <p:extLst>
      <p:ext uri="{BB962C8B-B14F-4D97-AF65-F5344CB8AC3E}">
        <p14:creationId xmlns:p14="http://schemas.microsoft.com/office/powerpoint/2010/main" val="30411009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800"/>
              </a:spcAft>
              <a:tabLst>
                <a:tab pos="3086100" algn="l"/>
              </a:tabLst>
            </a:pPr>
            <a:r>
              <a:rPr lang="fr-FR" sz="1800" b="1" noProof="0" dirty="0">
                <a:effectLst/>
                <a:latin typeface="Calibri" panose="020F0502020204030204" pitchFamily="34" charset="0"/>
                <a:ea typeface="Calibri" panose="020F0502020204030204" pitchFamily="34" charset="0"/>
                <a:cs typeface="Arial" panose="020B0604020202020204" pitchFamily="34" charset="0"/>
              </a:rPr>
              <a:t>REMARQUE POUR LE FACILITATEUR : </a:t>
            </a:r>
            <a:r>
              <a:rPr lang="fr-FR" sz="1800" noProof="0" dirty="0">
                <a:effectLst/>
                <a:latin typeface="Calibri" panose="020F0502020204030204" pitchFamily="34" charset="0"/>
                <a:ea typeface="Calibri" panose="020F0502020204030204" pitchFamily="34" charset="0"/>
                <a:cs typeface="Arial" panose="020B0604020202020204" pitchFamily="34" charset="0"/>
              </a:rPr>
              <a:t>Cette diapositive marque le début de la section sur le travail en groupe. Il est essentiel que vous passiez en revue cette section avant d'animer. C'est important pour la fluidité et la compréhension générale, mais surtout parce qu'il y a deux options pour le travail de groupe, et vous devrez choisir à l'avance laquelle faire.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tabLst>
                <a:tab pos="3086100" algn="l"/>
              </a:tabLst>
            </a:pPr>
            <a:r>
              <a:rPr lang="fr-FR" sz="1800" b="1" noProof="0" dirty="0">
                <a:effectLst/>
                <a:latin typeface="Calibri" panose="020F0502020204030204" pitchFamily="34" charset="0"/>
                <a:ea typeface="Calibri" panose="020F0502020204030204" pitchFamily="34" charset="0"/>
                <a:cs typeface="Arial" panose="020B0604020202020204" pitchFamily="34" charset="0"/>
              </a:rPr>
              <a:t>L'option 1 </a:t>
            </a:r>
            <a:r>
              <a:rPr lang="fr-FR" sz="1800" noProof="0" dirty="0">
                <a:effectLst/>
                <a:latin typeface="Calibri" panose="020F0502020204030204" pitchFamily="34" charset="0"/>
                <a:ea typeface="Calibri" panose="020F0502020204030204" pitchFamily="34" charset="0"/>
                <a:cs typeface="Arial" panose="020B0604020202020204" pitchFamily="34" charset="0"/>
              </a:rPr>
              <a:t>sera si cette formation se déroule avec diverses personnes provenant de différents milieux, projets, organisations. Vous utiliserez une étude de cas pour étayer les activités.</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tabLst>
                <a:tab pos="3086100" algn="l"/>
              </a:tabLst>
            </a:pPr>
            <a:r>
              <a:rPr lang="fr-FR" sz="1800" b="1" noProof="0" dirty="0">
                <a:effectLst/>
                <a:latin typeface="Calibri" panose="020F0502020204030204" pitchFamily="34" charset="0"/>
                <a:ea typeface="Calibri" panose="020F0502020204030204" pitchFamily="34" charset="0"/>
                <a:cs typeface="Arial" panose="020B0604020202020204" pitchFamily="34" charset="0"/>
              </a:rPr>
              <a:t>L'option 2 </a:t>
            </a:r>
            <a:r>
              <a:rPr lang="fr-FR" sz="1800" noProof="0" dirty="0">
                <a:effectLst/>
                <a:latin typeface="Calibri" panose="020F0502020204030204" pitchFamily="34" charset="0"/>
                <a:ea typeface="Calibri" panose="020F0502020204030204" pitchFamily="34" charset="0"/>
                <a:cs typeface="Arial" panose="020B0604020202020204" pitchFamily="34" charset="0"/>
              </a:rPr>
              <a:t>sera si cette formation a lieu avec des personnes du même projet. Vous leur demanderez d'utiliser leur programme pour fonder les activités.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tabLst>
                <a:tab pos="3086100" algn="l"/>
              </a:tabLst>
            </a:pPr>
            <a:r>
              <a:rPr lang="fr-FR" sz="1800" b="1" noProof="0" dirty="0">
                <a:effectLst/>
                <a:latin typeface="Calibri" panose="020F0502020204030204" pitchFamily="34" charset="0"/>
                <a:ea typeface="Calibri" panose="020F0502020204030204" pitchFamily="34" charset="0"/>
                <a:cs typeface="Arial" panose="020B0604020202020204" pitchFamily="34" charset="0"/>
              </a:rPr>
              <a:t>Notez que pour l'une ou l'autre option, </a:t>
            </a:r>
            <a:r>
              <a:rPr lang="fr-FR" sz="1800" noProof="0" dirty="0">
                <a:effectLst/>
                <a:latin typeface="Calibri" panose="020F0502020204030204" pitchFamily="34" charset="0"/>
                <a:ea typeface="Calibri" panose="020F0502020204030204" pitchFamily="34" charset="0"/>
                <a:cs typeface="Arial" panose="020B0604020202020204" pitchFamily="34" charset="0"/>
              </a:rPr>
              <a:t>vous expliquerez l'exercice, puis vous réunirez le groupe pour une réflexion en plénière avant de clore cette section.</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Veuillez supprimer/masquer l'option de travail en groupe que vous avez choisi de ne pas utiliser.</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tabLst>
                <a:tab pos="3086100" algn="l"/>
              </a:tabLst>
            </a:pPr>
            <a:r>
              <a:rPr lang="fr-FR" sz="1800" b="1" noProof="0" dirty="0">
                <a:effectLst/>
                <a:latin typeface="Calibri" panose="020F0502020204030204" pitchFamily="34" charset="0"/>
                <a:ea typeface="Calibri" panose="020F0502020204030204" pitchFamily="34" charset="0"/>
                <a:cs typeface="Arial" panose="020B0604020202020204" pitchFamily="34" charset="0"/>
              </a:rPr>
              <a:t>REMARQUE POUR LE PRÉSENTATEUR : </a:t>
            </a:r>
            <a:r>
              <a:rPr lang="fr-FR" sz="1800" noProof="0" dirty="0">
                <a:effectLst/>
                <a:latin typeface="Calibri" panose="020F0502020204030204" pitchFamily="34" charset="0"/>
                <a:ea typeface="Calibri" panose="020F0502020204030204" pitchFamily="34" charset="0"/>
                <a:cs typeface="Arial" panose="020B0604020202020204" pitchFamily="34" charset="0"/>
              </a:rPr>
              <a:t>Nous allons maintenant l'essayer en nous divisant en groupes pour mener des activités visant à informer une évaluation des normes ensemble.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127149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800"/>
              </a:spcAft>
              <a:tabLst>
                <a:tab pos="3086100" algn="l"/>
              </a:tabLst>
            </a:pPr>
            <a:r>
              <a:rPr lang="fr-FR" sz="1800" b="1" noProof="0" dirty="0">
                <a:effectLst/>
                <a:latin typeface="Calibri" panose="020F0502020204030204" pitchFamily="34" charset="0"/>
                <a:ea typeface="Calibri" panose="020F0502020204030204" pitchFamily="34" charset="0"/>
                <a:cs typeface="Arial" panose="020B0604020202020204" pitchFamily="34" charset="0"/>
              </a:rPr>
              <a:t>REMARQUE POUR LE FACILITATEUR : </a:t>
            </a:r>
            <a:r>
              <a:rPr lang="fr-FR" sz="1800" noProof="0" dirty="0">
                <a:effectLst/>
                <a:latin typeface="Calibri" panose="020F0502020204030204" pitchFamily="34" charset="0"/>
                <a:ea typeface="Calibri" panose="020F0502020204030204" pitchFamily="34" charset="0"/>
                <a:cs typeface="Arial" panose="020B0604020202020204" pitchFamily="34" charset="0"/>
              </a:rPr>
              <a:t>Vous ne montrerez les diapositives de cette étude de cas que si vous faites un travail de groupe Option 1.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tabLst>
                <a:tab pos="3086100" algn="l"/>
              </a:tabLst>
            </a:pPr>
            <a:r>
              <a:rPr lang="fr-FR" sz="1800" b="1" noProof="0" dirty="0">
                <a:effectLst/>
                <a:latin typeface="Calibri" panose="020F0502020204030204" pitchFamily="34" charset="0"/>
                <a:ea typeface="Calibri" panose="020F0502020204030204" pitchFamily="34" charset="0"/>
                <a:cs typeface="Arial" panose="020B0604020202020204" pitchFamily="34" charset="0"/>
              </a:rPr>
              <a:t>REMARQUE POUR LE PRÉSENTATEUR : </a:t>
            </a:r>
            <a:r>
              <a:rPr lang="fr-FR" sz="1800" noProof="0" dirty="0">
                <a:effectLst/>
                <a:latin typeface="Calibri" panose="020F0502020204030204" pitchFamily="34" charset="0"/>
                <a:ea typeface="Calibri" panose="020F0502020204030204" pitchFamily="34" charset="0"/>
                <a:cs typeface="Arial" panose="020B0604020202020204" pitchFamily="34" charset="0"/>
              </a:rPr>
              <a:t>Afin d'informer nos activités ensemble, je vais fournir une étude de cas afin que nous puissions utiliser ce contexte de programme pour mener nos activités. Pour pratiquer les évaluations de normes, notre étude de cas d'aujourd'hui sera un projet de l'USAID et de FHI 360 qui vise à améliorer la santé des femmes et des jeunes en Tanzanie, appelé Tulonge Afya, qui signifie « parlons de la santé » en kiswahili.</a:t>
            </a:r>
          </a:p>
        </p:txBody>
      </p:sp>
    </p:spTree>
    <p:extLst>
      <p:ext uri="{BB962C8B-B14F-4D97-AF65-F5344CB8AC3E}">
        <p14:creationId xmlns:p14="http://schemas.microsoft.com/office/powerpoint/2010/main" val="22757698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Arial" panose="020B0604020202020204" pitchFamily="34" charset="0"/>
              </a:rPr>
              <a:t>REMARQUE POUR LE PRÉSENTATEUR: </a:t>
            </a:r>
            <a:r>
              <a:rPr lang="en-US" sz="1800" dirty="0">
                <a:effectLst/>
                <a:latin typeface="Calibri" panose="020F0502020204030204" pitchFamily="34" charset="0"/>
                <a:ea typeface="Calibri" panose="020F0502020204030204" pitchFamily="34" charset="0"/>
                <a:cs typeface="Arial" panose="020B0604020202020204" pitchFamily="34" charset="0"/>
              </a:rPr>
              <a:t>Lire la diapositive</a:t>
            </a:r>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BF2EC-6265-41FE-B7D2-8676BF3CBD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PT San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sym typeface="PT Sans"/>
            </a:endParaRPr>
          </a:p>
        </p:txBody>
      </p:sp>
    </p:spTree>
    <p:extLst>
      <p:ext uri="{BB962C8B-B14F-4D97-AF65-F5344CB8AC3E}">
        <p14:creationId xmlns:p14="http://schemas.microsoft.com/office/powerpoint/2010/main" val="24642224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800"/>
              </a:spcAft>
              <a:tabLst>
                <a:tab pos="3086100" algn="l"/>
              </a:tabLst>
            </a:pPr>
            <a:r>
              <a:rPr lang="fr-FR" sz="1800" b="1" noProof="0" dirty="0">
                <a:effectLst/>
                <a:latin typeface="Calibri" panose="020F0502020204030204" pitchFamily="34" charset="0"/>
                <a:ea typeface="Calibri" panose="020F0502020204030204" pitchFamily="34" charset="0"/>
                <a:cs typeface="Arial" panose="020B0604020202020204" pitchFamily="34" charset="0"/>
              </a:rPr>
              <a:t>EMARQUE POUR LE PRÉSENTATEUR :</a:t>
            </a:r>
            <a:endParaRPr lang="fr-FR" sz="1800" noProof="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800"/>
              </a:spcAft>
              <a:buFont typeface="Symbol" panose="05050102010706020507" pitchFamily="18" charset="2"/>
              <a:buChar char=""/>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Le projet Tulonge Afya de FHI-360 catalyse les opportunités d'améliorer l'état de santé, en particulier chez les femmes et les jeunes, en transformant les normes socioculturelles et en soutenant l'adoption de comportements plus sains.</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marL="342900" lvl="0" indent="-342900">
              <a:buFont typeface="Symbol" panose="05050102010706020507" pitchFamily="18" charset="2"/>
              <a:buChar char=""/>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Le personnel de Tulonge Afya a suivi le processus SNET pour identifier les comportements d'intérêt et les populations cibles, ainsi que pour établir le but et les objectifs spécifiques de l'activité.</a:t>
            </a:r>
          </a:p>
          <a:p>
            <a:pPr marL="457200"/>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marL="342900" lvl="0" indent="-342900">
              <a:spcAft>
                <a:spcPts val="800"/>
              </a:spcAft>
              <a:buFont typeface="Symbol" panose="05050102010706020507" pitchFamily="18" charset="2"/>
              <a:buChar char=""/>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Tulonge Afya comprend deux plateformes : - une pour les femmes enceintes et les adultes soignants, appelée NAWEZA, et une autre pour les jeunes, âgés de 15 à 24 ans, appelée SITETEREKI, qui comprend une série d'activités et d’outils SBC et des activités pour atteindre les groupes clés :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marL="342900" lvl="0" indent="-342900">
              <a:buFont typeface="Symbol" panose="05050102010706020507" pitchFamily="18" charset="2"/>
              <a:buChar char=""/>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Les activités de NAWEZA comprennent des émissions de radio, des spots, des médias sociaux, des radios communautaires, du théâtre communautaire, des dialogues en petits groupes, des conseils aux ménages et aux établissements de santé, des supports de soutien.</a:t>
            </a:r>
          </a:p>
          <a:p>
            <a:pPr marL="342900" lvl="0" indent="-342900">
              <a:spcAft>
                <a:spcPts val="800"/>
              </a:spcAft>
              <a:buFont typeface="Symbol" panose="05050102010706020507" pitchFamily="18" charset="2"/>
              <a:buChar char=""/>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Les activités de SITETEREKI comprennent des émissions de radio, des spots, des radios communautaires, des théâtres magnétiques pour les jeunes, des dialogues en petits groupes, des orientations vers des services, des conseils aux ménages et aux établissements de santé, des documents imprimés de soutien et des guides de messages.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tabLst>
                <a:tab pos="3086100" algn="l"/>
              </a:tabLst>
            </a:pPr>
            <a:r>
              <a:rPr lang="fr-FR" sz="1800" b="1" noProof="0" dirty="0">
                <a:effectLst/>
                <a:latin typeface="Calibri" panose="020F0502020204030204" pitchFamily="34" charset="0"/>
                <a:ea typeface="Calibri" panose="020F0502020204030204" pitchFamily="34" charset="0"/>
                <a:cs typeface="Arial" panose="020B0604020202020204" pitchFamily="34" charset="0"/>
              </a:rPr>
              <a:t>RÉFÉRENCES : </a:t>
            </a:r>
            <a:endParaRPr lang="fr-FR" sz="1800" noProof="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Présentation générale de l'USAID Tulonge Afya FP et fiche d'information sur le projet USAID TULONGE AFYA.</a:t>
            </a:r>
          </a:p>
          <a:p>
            <a:pPr marL="0" marR="0" lvl="0" indent="0" defTabSz="457200" eaLnBrk="1" fontAlgn="auto" latinLnBrk="0" hangingPunct="1">
              <a:lnSpc>
                <a:spcPct val="117999"/>
              </a:lnSpc>
              <a:spcBef>
                <a:spcPts val="0"/>
              </a:spcBef>
              <a:spcAft>
                <a:spcPts val="0"/>
              </a:spcAft>
              <a:buClrTx/>
              <a:buSzTx/>
              <a:buFontTx/>
              <a:buNone/>
              <a:tabLst/>
              <a:defRPr/>
            </a:pPr>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BF2EC-6265-41FE-B7D2-8676BF3CBD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PT San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sym typeface="PT Sans"/>
            </a:endParaRPr>
          </a:p>
        </p:txBody>
      </p:sp>
    </p:spTree>
    <p:extLst>
      <p:ext uri="{BB962C8B-B14F-4D97-AF65-F5344CB8AC3E}">
        <p14:creationId xmlns:p14="http://schemas.microsoft.com/office/powerpoint/2010/main" val="36175057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800"/>
              </a:spcAft>
              <a:tabLst>
                <a:tab pos="3086100" algn="l"/>
              </a:tabLst>
            </a:pPr>
            <a:r>
              <a:rPr lang="fr-FR" sz="1800" b="1" noProof="0" dirty="0">
                <a:effectLst/>
                <a:latin typeface="Calibri" panose="020F0502020204030204" pitchFamily="34" charset="0"/>
                <a:ea typeface="Calibri" panose="020F0502020204030204" pitchFamily="34" charset="0"/>
                <a:cs typeface="Arial" panose="020B0604020202020204" pitchFamily="34" charset="0"/>
              </a:rPr>
              <a:t>REMARQUE POUR LE PRÉSENTATEUR : </a:t>
            </a:r>
            <a:r>
              <a:rPr lang="fr-FR" sz="1800" noProof="0" dirty="0">
                <a:effectLst/>
                <a:latin typeface="Calibri" panose="020F0502020204030204" pitchFamily="34" charset="0"/>
                <a:ea typeface="Calibri" panose="020F0502020204030204" pitchFamily="34" charset="0"/>
                <a:cs typeface="Arial" panose="020B0604020202020204" pitchFamily="34" charset="0"/>
              </a:rPr>
              <a:t>Les principaux groupes et comportements explorés par Tuloge Afya sont les suivants :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marL="342900" lvl="0" indent="-342900">
              <a:buFont typeface="+mj-lt"/>
              <a:buAutoNum type="arabicPeriod"/>
              <a:tabLst>
                <a:tab pos="3086100" algn="l"/>
              </a:tabLst>
            </a:pPr>
            <a:r>
              <a:rPr lang="fr-FR" sz="1800" b="1" noProof="0" dirty="0">
                <a:effectLst/>
                <a:latin typeface="Calibri" panose="020F0502020204030204" pitchFamily="34" charset="0"/>
                <a:ea typeface="Calibri" panose="020F0502020204030204" pitchFamily="34" charset="0"/>
                <a:cs typeface="Arial" panose="020B0604020202020204" pitchFamily="34" charset="0"/>
              </a:rPr>
              <a:t>Adultes (18-49 ans) sur la plateforme NAWEZA</a:t>
            </a:r>
            <a:endParaRPr lang="fr-FR" sz="1800" noProof="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Calibri" panose="020F0502020204030204" pitchFamily="34" charset="0"/>
              <a:buChar char="-"/>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Utilisation de méthodes contraceptives modernes.</a:t>
            </a:r>
          </a:p>
          <a:p>
            <a:pPr marL="342900" lvl="0" indent="-342900">
              <a:buFont typeface="Calibri" panose="020F0502020204030204" pitchFamily="34" charset="0"/>
              <a:buChar char="-"/>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Discussion de planification familiale avec les partenaires.</a:t>
            </a:r>
          </a:p>
          <a:p>
            <a:pPr marL="342900" lvl="0" indent="-342900">
              <a:buFont typeface="Calibri" panose="020F0502020204030204" pitchFamily="34" charset="0"/>
              <a:buChar char="-"/>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Recherche de soins de santé pour les options de planification familiale post-partum.</a:t>
            </a:r>
          </a:p>
          <a:p>
            <a:pPr marL="342900" lvl="0" indent="-342900">
              <a:buFont typeface="Calibri" panose="020F0502020204030204" pitchFamily="34" charset="0"/>
              <a:buChar char="-"/>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Utilisation d'une contraception moderne après l'accouchement pendant 24 mois.</a:t>
            </a:r>
            <a:br>
              <a:rPr lang="fr-FR" sz="1800" noProof="0" dirty="0">
                <a:effectLst/>
                <a:latin typeface="Calibri" panose="020F0502020204030204" pitchFamily="34" charset="0"/>
                <a:ea typeface="Calibri" panose="020F0502020204030204" pitchFamily="34" charset="0"/>
                <a:cs typeface="Arial" panose="020B0604020202020204" pitchFamily="34" charset="0"/>
              </a:rPr>
            </a:br>
            <a:endParaRPr lang="fr-FR" sz="1800" noProof="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mj-lt"/>
              <a:buAutoNum type="arabicPeriod"/>
              <a:tabLst>
                <a:tab pos="3086100" algn="l"/>
              </a:tabLst>
            </a:pPr>
            <a:r>
              <a:rPr lang="fr-FR" sz="1800" b="1" noProof="0" dirty="0">
                <a:effectLst/>
                <a:latin typeface="Calibri" panose="020F0502020204030204" pitchFamily="34" charset="0"/>
                <a:ea typeface="Calibri" panose="020F0502020204030204" pitchFamily="34" charset="0"/>
                <a:cs typeface="Arial" panose="020B0604020202020204" pitchFamily="34" charset="0"/>
              </a:rPr>
              <a:t>Jeunes (15-24 ans) sur la plateforme SITETEREKI</a:t>
            </a:r>
            <a:endParaRPr lang="fr-FR" sz="1800" noProof="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Calibri" panose="020F0502020204030204" pitchFamily="34" charset="0"/>
              <a:buChar char="-"/>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Utilisation de méthodes contraceptives modernes.</a:t>
            </a:r>
          </a:p>
          <a:p>
            <a:pPr marL="342900" lvl="0" indent="-342900">
              <a:buFont typeface="Calibri" panose="020F0502020204030204" pitchFamily="34" charset="0"/>
              <a:buChar char="-"/>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Retarder les premières grossesses et espacer les grossesses futures.</a:t>
            </a:r>
          </a:p>
          <a:p>
            <a:pPr marL="342900" lvl="0" indent="-342900">
              <a:buFont typeface="Calibri" panose="020F0502020204030204" pitchFamily="34" charset="0"/>
              <a:buChar char="-"/>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Utilisation correcte et constante des préservatifs.</a:t>
            </a:r>
            <a:br>
              <a:rPr lang="fr-FR" sz="1800" noProof="0" dirty="0">
                <a:effectLst/>
                <a:latin typeface="Calibri" panose="020F0502020204030204" pitchFamily="34" charset="0"/>
                <a:ea typeface="Calibri" panose="020F0502020204030204" pitchFamily="34" charset="0"/>
                <a:cs typeface="Arial" panose="020B0604020202020204" pitchFamily="34" charset="0"/>
              </a:rPr>
            </a:br>
            <a:endParaRPr lang="fr-FR" sz="1800" noProof="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mj-lt"/>
              <a:buAutoNum type="arabicPeriod"/>
              <a:tabLst>
                <a:tab pos="3086100" algn="l"/>
              </a:tabLst>
            </a:pPr>
            <a:r>
              <a:rPr lang="fr-FR" sz="1800" b="1" noProof="0" dirty="0">
                <a:effectLst/>
                <a:latin typeface="Calibri" panose="020F0502020204030204" pitchFamily="34" charset="0"/>
                <a:ea typeface="Calibri" panose="020F0502020204030204" pitchFamily="34" charset="0"/>
                <a:cs typeface="Arial" panose="020B0604020202020204" pitchFamily="34" charset="0"/>
              </a:rPr>
              <a:t>Agents de santé</a:t>
            </a:r>
            <a:endParaRPr lang="fr-FR" sz="1800" noProof="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800"/>
              </a:spcAft>
              <a:buFont typeface="Calibri" panose="020F0502020204030204" pitchFamily="34" charset="0"/>
              <a:buChar char="-"/>
              <a:tabLst>
                <a:tab pos="3086100" algn="l"/>
              </a:tabLst>
            </a:pPr>
            <a:endParaRPr lang="fr-FR" sz="1800" noProof="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800"/>
              </a:spcAft>
              <a:buFont typeface="Calibri" panose="020F0502020204030204" pitchFamily="34" charset="0"/>
              <a:buChar char="-"/>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Conseil en PF sur les différentes options de planification familiale post-partum disponibles.</a:t>
            </a:r>
          </a:p>
          <a:p>
            <a:pPr marL="342900" lvl="0" indent="-342900">
              <a:spcAft>
                <a:spcPts val="800"/>
              </a:spcAft>
              <a:buFont typeface="Calibri" panose="020F0502020204030204" pitchFamily="34" charset="0"/>
              <a:buChar char="-"/>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Fournir aux jeunes des services de santé reproductive de qualité, confidentiels et sans jugement</a:t>
            </a:r>
          </a:p>
          <a:p>
            <a:r>
              <a:rPr lang="fr-FR" sz="1800" noProof="0" dirty="0">
                <a:effectLst/>
                <a:latin typeface="Calibri" panose="020F0502020204030204" pitchFamily="34" charset="0"/>
                <a:ea typeface="Calibri" panose="020F0502020204030204" pitchFamily="34" charset="0"/>
                <a:cs typeface="Arial" panose="020B0604020202020204" pitchFamily="34" charset="0"/>
              </a:rPr>
              <a:t>         </a:t>
            </a:r>
            <a:endParaRPr lang="fr-F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BF2EC-6265-41FE-B7D2-8676BF3CBD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PT San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sym typeface="PT Sans"/>
            </a:endParaRPr>
          </a:p>
        </p:txBody>
      </p:sp>
    </p:spTree>
    <p:extLst>
      <p:ext uri="{BB962C8B-B14F-4D97-AF65-F5344CB8AC3E}">
        <p14:creationId xmlns:p14="http://schemas.microsoft.com/office/powerpoint/2010/main" val="1982347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800"/>
              </a:spcAft>
              <a:tabLst>
                <a:tab pos="3086100" algn="l"/>
              </a:tabLst>
            </a:pPr>
            <a:r>
              <a:rPr lang="fr-FR" sz="1800" b="1" noProof="0" dirty="0">
                <a:effectLst/>
                <a:latin typeface="Calibri" panose="020F0502020204030204" pitchFamily="34" charset="0"/>
                <a:ea typeface="Calibri" panose="020F0502020204030204" pitchFamily="34" charset="0"/>
                <a:cs typeface="Arial" panose="020B0604020202020204" pitchFamily="34" charset="0"/>
              </a:rPr>
              <a:t>REMARQUE POUR LE PRÉSENTATEUR : </a:t>
            </a: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marL="228600">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marL="342900" lvl="0" indent="-342900">
              <a:buFont typeface="Symbol" panose="05050102010706020507" pitchFamily="18" charset="2"/>
              <a:buChar char=""/>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L'équipe de Tulonge Afya a utilisé le SNET pour analyser les normes sociales qui empêchent le recours à la planification familiale dans les régions prioritaires.</a:t>
            </a:r>
          </a:p>
          <a:p>
            <a:pPr marL="342900" lvl="0" indent="-342900">
              <a:buFont typeface="Symbol" panose="05050102010706020507" pitchFamily="18" charset="2"/>
              <a:buChar char=""/>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Grâce au processus SNET, l'équipe a obtenu des informations importantes sur les groupes de référence et les normes sociales prévalentes en matière de PF pour les groupes clés des cohortes d'adultes et de jeunes.</a:t>
            </a:r>
          </a:p>
          <a:p>
            <a:pPr marL="342900" lvl="0" indent="-342900">
              <a:buFont typeface="Symbol" panose="05050102010706020507" pitchFamily="18" charset="2"/>
              <a:buChar char=""/>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Les résultats du SNET ont permis à Tulonge Afya d'identifier les normes sociales qui empêchent l'adoption des comportements prioritaires en matière de PF.</a:t>
            </a:r>
          </a:p>
          <a:p>
            <a:pPr marL="342900" lvl="0" indent="-342900">
              <a:spcAft>
                <a:spcPts val="800"/>
              </a:spcAft>
              <a:buFont typeface="Symbol" panose="05050102010706020507" pitchFamily="18" charset="2"/>
              <a:buChar char=""/>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Le projet prévoit maintenant d'approfondir la mise en œuvre du planning familial et de développer de nouvelles approches et de nouveaux matériels pour répondre à ces normes.</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tabLst>
                <a:tab pos="3086100" algn="l"/>
              </a:tabLst>
            </a:pPr>
            <a:r>
              <a:rPr lang="fr-FR" sz="1800" b="1" noProof="0" dirty="0">
                <a:effectLst/>
                <a:latin typeface="Calibri" panose="020F0502020204030204" pitchFamily="34" charset="0"/>
                <a:ea typeface="Calibri" panose="020F0502020204030204" pitchFamily="34" charset="0"/>
                <a:cs typeface="Arial" panose="020B0604020202020204" pitchFamily="34" charset="0"/>
              </a:rPr>
              <a:t>RÉFÉRENCES : </a:t>
            </a:r>
            <a:endParaRPr lang="fr-FR" sz="1800" noProof="0" dirty="0">
              <a:effectLst/>
              <a:latin typeface="Calibri" panose="020F0502020204030204" pitchFamily="34" charset="0"/>
              <a:ea typeface="Calibri" panose="020F0502020204030204" pitchFamily="34" charset="0"/>
              <a:cs typeface="Arial" panose="020B060402020202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r>
              <a:rPr lang="fr-FR" sz="1800" noProof="0" dirty="0">
                <a:effectLst/>
                <a:latin typeface="Calibri" panose="020F0502020204030204" pitchFamily="34" charset="0"/>
                <a:ea typeface="Calibri" panose="020F0502020204030204" pitchFamily="34" charset="0"/>
              </a:rPr>
              <a:t>Passages Project and Learning Collaborative to Advance Normative Change, </a:t>
            </a:r>
            <a:r>
              <a:rPr lang="fr-FR" sz="1800" i="1" noProof="0" dirty="0">
                <a:effectLst/>
                <a:latin typeface="Calibri" panose="020F0502020204030204" pitchFamily="34" charset="0"/>
                <a:ea typeface="Calibri" panose="020F0502020204030204" pitchFamily="34" charset="0"/>
              </a:rPr>
              <a:t>Social Norms Exploration Tool</a:t>
            </a:r>
            <a:r>
              <a:rPr lang="fr-FR" sz="1800" noProof="0" dirty="0">
                <a:effectLst/>
                <a:latin typeface="Calibri" panose="020F0502020204030204" pitchFamily="34" charset="0"/>
                <a:ea typeface="Calibri" panose="020F0502020204030204" pitchFamily="34" charset="0"/>
              </a:rPr>
              <a:t> </a:t>
            </a:r>
            <a:r>
              <a:rPr lang="fr-FR" sz="1800" b="0" i="0" noProof="0" dirty="0">
                <a:effectLst/>
                <a:latin typeface="Helvetica Neue"/>
                <a:ea typeface="Helvetica Neue"/>
                <a:cs typeface="Helvetica Neue"/>
                <a:sym typeface="Helvetica Neue"/>
              </a:rPr>
              <a:t>(Washington, DC: Institute for Reproductive Health, Georgetown University, 2020)</a:t>
            </a:r>
            <a:r>
              <a:rPr lang="fr-FR" sz="1800" noProof="0" dirty="0">
                <a:effectLst/>
                <a:latin typeface="Calibri" panose="020F0502020204030204" pitchFamily="34" charset="0"/>
                <a:ea typeface="Calibri" panose="020F0502020204030204" pitchFamily="34" charset="0"/>
              </a:rPr>
              <a:t>. </a:t>
            </a:r>
            <a:endParaRPr lang="fr-FR" sz="2000" b="0" noProof="0" dirty="0"/>
          </a:p>
          <a:p>
            <a:endParaRPr lang="fr-FR" sz="2200" noProof="0" dirty="0">
              <a:effectLst/>
              <a:latin typeface="Helvetica Neue"/>
              <a:ea typeface="Helvetica Neue"/>
              <a:cs typeface="Helvetica Neue"/>
              <a:sym typeface="Helvetica Neue"/>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BF2EC-6265-41FE-B7D2-8676BF3CBD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PT San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sym typeface="PT Sans"/>
            </a:endParaRPr>
          </a:p>
        </p:txBody>
      </p:sp>
    </p:spTree>
    <p:extLst>
      <p:ext uri="{BB962C8B-B14F-4D97-AF65-F5344CB8AC3E}">
        <p14:creationId xmlns:p14="http://schemas.microsoft.com/office/powerpoint/2010/main" val="4080510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800"/>
              </a:spcAft>
              <a:tabLst>
                <a:tab pos="3086100" algn="l"/>
              </a:tabLst>
            </a:pPr>
            <a:r>
              <a:rPr lang="en-US" sz="1800" b="1" dirty="0">
                <a:effectLst/>
                <a:latin typeface="Calibri" panose="020F0502020204030204" pitchFamily="34" charset="0"/>
                <a:ea typeface="Calibri" panose="020F0502020204030204" pitchFamily="34" charset="0"/>
                <a:cs typeface="Arial" panose="020B0604020202020204" pitchFamily="34" charset="0"/>
              </a:rPr>
              <a:t>REMARQUE POUR LE FACILITATEUR : </a:t>
            </a:r>
            <a:r>
              <a:rPr lang="fr-FR" sz="1800" noProof="0" dirty="0">
                <a:effectLst/>
                <a:latin typeface="Calibri" panose="020F0502020204030204" pitchFamily="34" charset="0"/>
                <a:ea typeface="Calibri" panose="020F0502020204030204" pitchFamily="34" charset="0"/>
                <a:cs typeface="Arial" panose="020B0604020202020204" pitchFamily="34" charset="0"/>
              </a:rPr>
              <a:t>Après avoir souhaité la bienvenue et fait les présentations, dirigez les participants vers une activité brise-glace pour démarrer la session. Voici quelques exemples d'activités courtes sur les normes sociales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marL="342900" lvl="0" indent="-342900">
              <a:buFont typeface="+mj-lt"/>
              <a:buAutoNum type="arabicPeriod"/>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Faites un sondage rapide (à haute voix ou par le biais de la fonction sondage dans une formation virtuelle) </a:t>
            </a:r>
            <a:r>
              <a:rPr lang="fr-FR" sz="1800" u="sng" noProof="0" dirty="0">
                <a:effectLst/>
                <a:latin typeface="Calibri" panose="020F0502020204030204" pitchFamily="34" charset="0"/>
                <a:ea typeface="Calibri" panose="020F0502020204030204" pitchFamily="34" charset="0"/>
                <a:cs typeface="Arial" panose="020B0604020202020204" pitchFamily="34" charset="0"/>
              </a:rPr>
              <a:t>pour voir où les participants se situent sur une échelle de un à quatre</a:t>
            </a: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marL="342900" lvl="0" indent="-342900">
              <a:spcAft>
                <a:spcPts val="800"/>
              </a:spcAft>
              <a:buFont typeface="+mj-lt"/>
              <a:buAutoNum type="arabicPeriod"/>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Demandez aux participants de partager </a:t>
            </a:r>
            <a:r>
              <a:rPr lang="fr-FR" sz="1800" u="sng" noProof="0" dirty="0">
                <a:effectLst/>
                <a:latin typeface="Calibri" panose="020F0502020204030204" pitchFamily="34" charset="0"/>
                <a:ea typeface="Calibri" panose="020F0502020204030204" pitchFamily="34" charset="0"/>
                <a:cs typeface="Arial" panose="020B0604020202020204" pitchFamily="34" charset="0"/>
              </a:rPr>
              <a:t>une chose qu'ils savent et une chose qu'ils aimeraient savoir sur les [normes sociales].</a:t>
            </a:r>
            <a:endParaRPr lang="fr-FR" sz="1800" noProof="0" dirty="0">
              <a:effectLst/>
              <a:latin typeface="Calibri" panose="020F0502020204030204" pitchFamily="34" charset="0"/>
              <a:ea typeface="Calibri" panose="020F0502020204030204" pitchFamily="34" charset="0"/>
              <a:cs typeface="Arial" panose="020B0604020202020204" pitchFamily="34" charset="0"/>
            </a:endParaRPr>
          </a:p>
          <a:p>
            <a:r>
              <a:rPr lang="fr-FR" sz="1800" u="none" noProof="0" dirty="0">
                <a:effectLst/>
                <a:latin typeface="Calibri" panose="020F0502020204030204" pitchFamily="34" charset="0"/>
                <a:ea typeface="Calibri" panose="020F0502020204030204" pitchFamily="34" charset="0"/>
                <a:cs typeface="Arial" panose="020B0604020202020204" pitchFamily="34" charset="0"/>
              </a:rPr>
              <a:t>3.       </a:t>
            </a:r>
            <a:r>
              <a:rPr lang="fr-FR" sz="1800" u="sng" noProof="0" dirty="0">
                <a:effectLst/>
                <a:latin typeface="Calibri" panose="020F0502020204030204" pitchFamily="34" charset="0"/>
                <a:ea typeface="Calibri" panose="020F0502020204030204" pitchFamily="34" charset="0"/>
                <a:cs typeface="Arial" panose="020B0604020202020204" pitchFamily="34" charset="0"/>
              </a:rPr>
              <a:t>Faites correspondre des mots et des définitions liés au thème des normes sociales.</a:t>
            </a:r>
            <a:endParaRPr lang="fr-FR" noProof="0" dirty="0"/>
          </a:p>
        </p:txBody>
      </p:sp>
    </p:spTree>
    <p:extLst>
      <p:ext uri="{BB962C8B-B14F-4D97-AF65-F5344CB8AC3E}">
        <p14:creationId xmlns:p14="http://schemas.microsoft.com/office/powerpoint/2010/main" val="41451011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spcAft>
                <a:spcPts val="800"/>
              </a:spcAft>
              <a:tabLst>
                <a:tab pos="3086100" algn="l"/>
              </a:tabLst>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PRÉSENTATEUR :  </a:t>
            </a:r>
            <a:r>
              <a:rPr lang="fr-FR" sz="1800" dirty="0">
                <a:effectLst/>
                <a:latin typeface="Calibri" panose="020F0502020204030204" pitchFamily="34" charset="0"/>
                <a:ea typeface="Calibri" panose="020F0502020204030204" pitchFamily="34" charset="0"/>
                <a:cs typeface="Arial" panose="020B0604020202020204" pitchFamily="34" charset="0"/>
              </a:rPr>
              <a:t>Expliquez aux participants qu'ils auront l'une des deux options suivantes pour compléter un exercice à venir. Ils peuvent s'appuyer sur une étude de cas décrite dans leurs documents, ou utiliser leur propre programme comme exemple pour réaliser l'exercice.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l">
              <a:spcAft>
                <a:spcPts val="800"/>
              </a:spcAft>
              <a:tabLst>
                <a:tab pos="3086100" algn="l"/>
              </a:tabLs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l">
              <a:spcAft>
                <a:spcPts val="800"/>
              </a:spcAft>
              <a:tabLst>
                <a:tab pos="3086100" algn="l"/>
              </a:tabLst>
            </a:pPr>
            <a:r>
              <a:rPr lang="fr-FR" sz="1800" dirty="0">
                <a:effectLst/>
                <a:latin typeface="Calibri" panose="020F0502020204030204" pitchFamily="34" charset="0"/>
                <a:ea typeface="Calibri" panose="020F0502020204030204" pitchFamily="34" charset="0"/>
                <a:cs typeface="Arial" panose="020B0604020202020204" pitchFamily="34" charset="0"/>
              </a:rPr>
              <a:t>Répartissez les participants en groupes en fonction de leur choix de l'étude de cas fournie ou de leur propre programme. Utilisez la diapositive suivante pour organiser les groupes. Une fois dans leurs groupes, les participants ont la possibilité de travailler sur un arbre à problèmes, une vignette ou l'exercice des cinq pourquoi.</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3467661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spcAft>
                <a:spcPts val="800"/>
              </a:spcAft>
              <a:tabLst>
                <a:tab pos="3086100" algn="l"/>
              </a:tabLst>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FACILITATEUR : </a:t>
            </a:r>
            <a:r>
              <a:rPr lang="fr-FR" sz="1800" dirty="0">
                <a:effectLst/>
                <a:latin typeface="Calibri" panose="020F0502020204030204" pitchFamily="34" charset="0"/>
                <a:ea typeface="Calibri" panose="020F0502020204030204" pitchFamily="34" charset="0"/>
                <a:cs typeface="Arial" panose="020B0604020202020204" pitchFamily="34" charset="0"/>
              </a:rPr>
              <a:t>Cette diapositive n'est pas destinée à être montrée ; elle a pour but de vous aider à vous organiser. Vous pouvez la montrer ou la reproduire sur un tableau, si cela vous est utile.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4341415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fr-FR" sz="1800" b="1" dirty="0">
                <a:effectLst/>
                <a:latin typeface="Calibri" panose="020F0502020204030204" pitchFamily="34" charset="0"/>
                <a:ea typeface="Calibri" panose="020F0502020204030204" pitchFamily="34" charset="0"/>
                <a:cs typeface="Calibri" panose="020F0502020204030204" pitchFamily="34" charset="0"/>
              </a:rPr>
              <a:t>REMARQUE POUR LE FACILITATEUR : </a:t>
            </a:r>
            <a:r>
              <a:rPr lang="fr-FR" sz="1800" b="0" dirty="0">
                <a:effectLst/>
                <a:latin typeface="Calibri" panose="020F0502020204030204" pitchFamily="34" charset="0"/>
                <a:ea typeface="Calibri" panose="020F0502020204030204" pitchFamily="34" charset="0"/>
                <a:cs typeface="Calibri" panose="020F0502020204030204" pitchFamily="34" charset="0"/>
              </a:rPr>
              <a:t>Pour cette diapositive, vous lirez les remarques ci-dessous et permettrez aux participants de poser des questions ou d'apporter des précisions sur le processus. Ensuite, les participants seront partagés en petits groupes. Nous vous recommandons d'utiliser des feuilles Google partagées ou un autre format pour que les groupes puissent enregistrer les discussions.</a:t>
            </a:r>
          </a:p>
          <a:p>
            <a:pPr marL="0" marR="0">
              <a:spcBef>
                <a:spcPts val="0"/>
              </a:spcBef>
              <a:spcAft>
                <a:spcPts val="800"/>
              </a:spcAft>
            </a:pPr>
            <a:r>
              <a:rPr lang="fr-FR" sz="1800" b="0" dirty="0">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800"/>
              </a:spcAft>
            </a:pPr>
            <a:r>
              <a:rPr lang="fr-FR" sz="1800" b="1" dirty="0">
                <a:effectLst/>
                <a:latin typeface="Calibri" panose="020F0502020204030204" pitchFamily="34" charset="0"/>
                <a:ea typeface="Calibri" panose="020F0502020204030204" pitchFamily="34" charset="0"/>
                <a:cs typeface="Calibri" panose="020F0502020204030204" pitchFamily="34" charset="0"/>
              </a:rPr>
              <a:t>REMARQUE POUR LE PRÉSENTATEUR : </a:t>
            </a:r>
            <a:r>
              <a:rPr lang="fr-FR" sz="1800" b="0" dirty="0">
                <a:effectLst/>
                <a:latin typeface="Calibri" panose="020F0502020204030204" pitchFamily="34" charset="0"/>
                <a:ea typeface="Calibri" panose="020F0502020204030204" pitchFamily="34" charset="0"/>
                <a:cs typeface="Calibri" panose="020F0502020204030204" pitchFamily="34" charset="0"/>
              </a:rPr>
              <a:t>Pour ce travail de groupe, l'objectif est d'utiliser l'étude de cas du programme pour évaluer les normes afin d'informer les programmes, en utilisant un outil d'évaluation - soit une vignette, soit les cinq pourquoi. En utilisant un comportement clé de l'exemple de l'étude de cas, nous allons nous séparer en groupes et tester deux activités participatives différentes pour évaluer les normes sociales. Nous ferons preuve de créativité pour tester l'approche et obtenir des résultats illustratifs. Pour terminer, nous nous réunirons pour écouter les résultats de chaque groupe et discuter de l'expérience d’utilisation de l'activité. Quelques questions principales orienteront notre discussion. Avant de nous répartir dans nos groupes, attribuons au hasard les deux types d'exercices aux groupes.</a:t>
            </a:r>
            <a:endParaRPr lang="en-US" b="0" dirty="0"/>
          </a:p>
        </p:txBody>
      </p:sp>
    </p:spTree>
    <p:extLst>
      <p:ext uri="{BB962C8B-B14F-4D97-AF65-F5344CB8AC3E}">
        <p14:creationId xmlns:p14="http://schemas.microsoft.com/office/powerpoint/2010/main" val="21042398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800"/>
              </a:spcAft>
              <a:buClrTx/>
              <a:buSzTx/>
              <a:buFontTx/>
              <a:buNone/>
              <a:tabLst/>
              <a:defRPr/>
            </a:pPr>
            <a:r>
              <a:rPr lang="fr-FR" sz="1800" b="1" dirty="0">
                <a:effectLst/>
                <a:latin typeface="Calibri" panose="020F0502020204030204" pitchFamily="34" charset="0"/>
                <a:ea typeface="Calibri" panose="020F0502020204030204" pitchFamily="34" charset="0"/>
              </a:rPr>
              <a:t>REMARQUE POUR LE FACILITATEUR </a:t>
            </a:r>
            <a:r>
              <a:rPr lang="fr-FR" sz="1800" b="0" dirty="0">
                <a:effectLst/>
                <a:latin typeface="Calibri" panose="020F0502020204030204" pitchFamily="34" charset="0"/>
                <a:ea typeface="Calibri" panose="020F0502020204030204" pitchFamily="34" charset="0"/>
              </a:rPr>
              <a:t>: Envoyez les participants dans les salles de réunion et activez la feuille Google. Si vous utilisez une autre méthode que la feuille  Google , modifiez les remarques pour le présentateur ci-dessous pour refléter l'autre plateforme.</a:t>
            </a:r>
          </a:p>
          <a:p>
            <a:pPr marL="0" marR="0" lvl="0" indent="0" defTabSz="457200" eaLnBrk="1" fontAlgn="auto" latinLnBrk="0" hangingPunct="1">
              <a:lnSpc>
                <a:spcPct val="117999"/>
              </a:lnSpc>
              <a:spcBef>
                <a:spcPts val="0"/>
              </a:spcBef>
              <a:spcAft>
                <a:spcPts val="800"/>
              </a:spcAft>
              <a:buClrTx/>
              <a:buSzTx/>
              <a:buFontTx/>
              <a:buNone/>
              <a:tabLst/>
              <a:defRPr/>
            </a:pPr>
            <a:endParaRPr lang="fr-FR" sz="1800" b="1" dirty="0">
              <a:effectLst/>
              <a:latin typeface="Calibri" panose="020F0502020204030204" pitchFamily="34" charset="0"/>
              <a:ea typeface="Calibri" panose="020F0502020204030204" pitchFamily="34" charset="0"/>
            </a:endParaRPr>
          </a:p>
          <a:p>
            <a:pPr marL="0" marR="0" lvl="0" indent="0" defTabSz="457200" eaLnBrk="1" fontAlgn="auto" latinLnBrk="0" hangingPunct="1">
              <a:lnSpc>
                <a:spcPct val="117999"/>
              </a:lnSpc>
              <a:spcBef>
                <a:spcPts val="0"/>
              </a:spcBef>
              <a:spcAft>
                <a:spcPts val="800"/>
              </a:spcAft>
              <a:buClrTx/>
              <a:buSzTx/>
              <a:buFontTx/>
              <a:buNone/>
              <a:tabLst/>
              <a:defRPr/>
            </a:pPr>
            <a:r>
              <a:rPr lang="fr-FR" sz="1800" b="1" dirty="0">
                <a:effectLst/>
                <a:latin typeface="Calibri" panose="020F0502020204030204" pitchFamily="34" charset="0"/>
                <a:ea typeface="Calibri" panose="020F0502020204030204" pitchFamily="34" charset="0"/>
              </a:rPr>
              <a:t>REMARQUE POUR LE PRÉSENTATEUR : </a:t>
            </a:r>
            <a:r>
              <a:rPr lang="fr-FR" sz="1800" b="0" dirty="0">
                <a:effectLst/>
                <a:latin typeface="Calibri" panose="020F0502020204030204" pitchFamily="34" charset="0"/>
                <a:ea typeface="Calibri" panose="020F0502020204030204" pitchFamily="34" charset="0"/>
              </a:rPr>
              <a:t>Une fois que votre groupe a terminé l'activité, vous devrez vous préparer à faire un rapport au grand groupe, quelle que soit la méthode d'affectation sur laquelle vous avez travaillé. Chaque groupe enregistrera les points clés de sa discussion dans la feuille Google. Vous aurez également accès à ces questions dans vos groupes !</a:t>
            </a:r>
            <a:endParaRPr lang="en-US" sz="1800" b="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415048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fr-FR" sz="1800" b="1" dirty="0">
                <a:effectLst/>
                <a:latin typeface="Calibri" panose="020F0502020204030204" pitchFamily="34" charset="0"/>
                <a:ea typeface="Calibri" panose="020F0502020204030204" pitchFamily="34" charset="0"/>
                <a:cs typeface="Calibri" panose="020F0502020204030204" pitchFamily="34" charset="0"/>
              </a:rPr>
              <a:t>ACTIVITÉ OPTION 1 CINQ POURQUOI</a:t>
            </a:r>
          </a:p>
          <a:p>
            <a:pPr marL="0" marR="0">
              <a:spcBef>
                <a:spcPts val="0"/>
              </a:spcBef>
              <a:spcAft>
                <a:spcPts val="800"/>
              </a:spcAft>
            </a:pPr>
            <a:r>
              <a:rPr lang="fr-FR" sz="1800" b="1" dirty="0">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800"/>
              </a:spcAft>
            </a:pPr>
            <a:r>
              <a:rPr lang="fr-FR" sz="1800" b="1" dirty="0">
                <a:effectLst/>
                <a:latin typeface="Calibri" panose="020F0502020204030204" pitchFamily="34" charset="0"/>
                <a:ea typeface="Calibri" panose="020F0502020204030204" pitchFamily="34" charset="0"/>
                <a:cs typeface="Calibri" panose="020F0502020204030204" pitchFamily="34" charset="0"/>
              </a:rPr>
              <a:t>REMARQUES POUR LE FACILITATEUR </a:t>
            </a:r>
            <a:r>
              <a:rPr lang="fr-FR" sz="1800" dirty="0">
                <a:effectLst/>
                <a:latin typeface="Calibri" panose="020F0502020204030204" pitchFamily="34" charset="0"/>
                <a:ea typeface="Calibri" panose="020F0502020204030204" pitchFamily="34" charset="0"/>
                <a:cs typeface="Calibri" panose="020F0502020204030204" pitchFamily="34" charset="0"/>
              </a:rPr>
              <a:t>: Cette diapositive ne doit être montrée qu'au groupe qui travaille sur les cinq pourquoi. Demandez aux participants de se référer aux polycopiés correspondants à ces instructions pour cet exercice. </a:t>
            </a:r>
          </a:p>
          <a:p>
            <a:pPr marL="0" marR="0">
              <a:spcBef>
                <a:spcPts val="0"/>
              </a:spcBef>
              <a:spcAft>
                <a:spcPts val="800"/>
              </a:spcAft>
            </a:pPr>
            <a:r>
              <a:rPr lang="fr-FR" sz="1800" b="1" dirty="0">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800"/>
              </a:spcAft>
            </a:pPr>
            <a:r>
              <a:rPr lang="fr-FR" sz="1800" b="1" dirty="0">
                <a:effectLst/>
                <a:latin typeface="Calibri" panose="020F0502020204030204" pitchFamily="34" charset="0"/>
                <a:ea typeface="Calibri" panose="020F0502020204030204" pitchFamily="34" charset="0"/>
                <a:cs typeface="Calibri" panose="020F0502020204030204" pitchFamily="34" charset="0"/>
              </a:rPr>
              <a:t>REMARQUE POUR LE PRÉSENTATEUR </a:t>
            </a:r>
            <a:r>
              <a:rPr lang="fr-FR" sz="1800" dirty="0">
                <a:effectLst/>
                <a:latin typeface="Calibri" panose="020F0502020204030204" pitchFamily="34" charset="0"/>
                <a:ea typeface="Calibri" panose="020F0502020204030204" pitchFamily="34" charset="0"/>
                <a:cs typeface="Calibri" panose="020F0502020204030204" pitchFamily="34" charset="0"/>
              </a:rPr>
              <a:t>: Les cinq pourquoi permettent d'identifier les raisons (ou causes profondes) d'un comportement et de hiérarchiser les raisons les plus importantes. Pour les cinq pourquoi, vous utiliserez le comportement identifié qui vous intéresse et vous utiliserez des techniques d'approfondissement et de fouille pour vous concentrer sur les raisons de ce comportement et découvrir les facteurs sous-jacents. Pour chaque explication qui émerge pour expliquer le "pourquoi" d'un comportement, demandez "pourquoi ?" quatre fois de plus, en approfondissant chaque explication donnée (vous ferez cela pour chaque "pourquoi ?" que vous avez d'abord énuméré). Examinez les facteurs qui sont apparus et encerclez ceux qui sont axés sur les normes. Une fois sélectionnés, discutez de chacun des facteurs encerclés axés sur les normes. Pourquoi cela se produit-il ? Existe-t-il des sanctions positives ou négatives pour le respect ou le non-respect des normes ? </a:t>
            </a: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tabLst>
                <a:tab pos="3086100" algn="l"/>
              </a:tabLst>
            </a:pPr>
            <a:r>
              <a:rPr lang="en-US" sz="1800" b="1" dirty="0">
                <a:effectLst/>
                <a:latin typeface="Calibri" panose="020F0502020204030204" pitchFamily="34" charset="0"/>
                <a:ea typeface="Calibri" panose="020F0502020204030204" pitchFamily="34" charset="0"/>
                <a:cs typeface="Arial" panose="020B0604020202020204" pitchFamily="34" charset="0"/>
              </a:rPr>
              <a:t>RÉFÉRENCES </a:t>
            </a:r>
            <a:r>
              <a:rPr lang="en-US" sz="1800" dirty="0">
                <a:effectLst/>
                <a:latin typeface="Calibri" panose="020F0502020204030204" pitchFamily="34" charset="0"/>
                <a:ea typeface="Calibri" panose="020F0502020204030204" pitchFamily="34" charset="0"/>
                <a:cs typeface="Arial" panose="020B0604020202020204" pitchFamily="34" charset="0"/>
              </a:rPr>
              <a:t>:</a:t>
            </a:r>
          </a:p>
          <a:p>
            <a:pPr marL="0" marR="0" lvl="0" indent="0" defTabSz="457200" eaLnBrk="1" fontAlgn="auto" latinLnBrk="0" hangingPunct="1">
              <a:lnSpc>
                <a:spcPct val="117999"/>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Passages Project and Learning Collaborative to Advance Normative Change, </a:t>
            </a:r>
            <a:r>
              <a:rPr lang="en-US" sz="1800" i="1" dirty="0">
                <a:effectLst/>
                <a:latin typeface="Calibri" panose="020F0502020204030204" pitchFamily="34" charset="0"/>
                <a:ea typeface="Calibri" panose="020F0502020204030204" pitchFamily="34" charset="0"/>
              </a:rPr>
              <a:t>Social Norms Exploration Tool</a:t>
            </a:r>
            <a:r>
              <a:rPr lang="en-US" sz="1800" dirty="0">
                <a:effectLst/>
                <a:latin typeface="Calibri" panose="020F0502020204030204" pitchFamily="34" charset="0"/>
                <a:ea typeface="Calibri" panose="020F0502020204030204" pitchFamily="34" charset="0"/>
              </a:rPr>
              <a:t> </a:t>
            </a:r>
            <a:r>
              <a:rPr lang="en-US" sz="1800" b="0" i="0" dirty="0">
                <a:effectLst/>
                <a:latin typeface="Helvetica Neue"/>
                <a:ea typeface="Helvetica Neue"/>
                <a:cs typeface="Helvetica Neue"/>
                <a:sym typeface="Helvetica Neue"/>
              </a:rPr>
              <a:t>(Washington, DC: Institute for Reproductive Health, Georgetown University, 2020)</a:t>
            </a:r>
            <a:r>
              <a:rPr lang="en-US" sz="1800" dirty="0">
                <a:effectLst/>
                <a:latin typeface="Calibri" panose="020F0502020204030204" pitchFamily="34" charset="0"/>
                <a:ea typeface="Calibri" panose="020F0502020204030204" pitchFamily="34" charset="0"/>
              </a:rPr>
              <a:t>. </a:t>
            </a:r>
            <a:endParaRPr lang="en-US" dirty="0"/>
          </a:p>
          <a:p>
            <a:endParaRPr lang="en-US" dirty="0"/>
          </a:p>
        </p:txBody>
      </p:sp>
    </p:spTree>
    <p:extLst>
      <p:ext uri="{BB962C8B-B14F-4D97-AF65-F5344CB8AC3E}">
        <p14:creationId xmlns:p14="http://schemas.microsoft.com/office/powerpoint/2010/main" val="6126667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fr-FR" sz="1800" b="1" dirty="0">
                <a:effectLst/>
                <a:latin typeface="Calibri" panose="020F0502020204030204" pitchFamily="34" charset="0"/>
                <a:ea typeface="Calibri" panose="020F0502020204030204" pitchFamily="34" charset="0"/>
                <a:cs typeface="Calibri" panose="020F0502020204030204" pitchFamily="34" charset="0"/>
              </a:rPr>
              <a:t>ACTIVITÉ OPTION 2 VIGNETTES</a:t>
            </a:r>
          </a:p>
          <a:p>
            <a:pPr marL="0" marR="0">
              <a:spcBef>
                <a:spcPts val="0"/>
              </a:spcBef>
              <a:spcAft>
                <a:spcPts val="800"/>
              </a:spcAft>
            </a:pPr>
            <a:r>
              <a:rPr lang="fr-FR" sz="1800" b="1" dirty="0">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800"/>
              </a:spcAft>
            </a:pPr>
            <a:r>
              <a:rPr lang="fr-FR" sz="1800" b="1" dirty="0">
                <a:effectLst/>
                <a:latin typeface="Calibri" panose="020F0502020204030204" pitchFamily="34" charset="0"/>
                <a:ea typeface="Calibri" panose="020F0502020204030204" pitchFamily="34" charset="0"/>
                <a:cs typeface="Calibri" panose="020F0502020204030204" pitchFamily="34" charset="0"/>
              </a:rPr>
              <a:t>REMARQUES POUR LE FACILITATEUR : </a:t>
            </a:r>
            <a:r>
              <a:rPr lang="fr-FR" sz="1800" b="0" dirty="0">
                <a:effectLst/>
                <a:latin typeface="Calibri" panose="020F0502020204030204" pitchFamily="34" charset="0"/>
                <a:ea typeface="Calibri" panose="020F0502020204030204" pitchFamily="34" charset="0"/>
                <a:cs typeface="Calibri" panose="020F0502020204030204" pitchFamily="34" charset="0"/>
              </a:rPr>
              <a:t>Cette diapositive ne doit être montrée qu'au groupe qui travaille sur les vignettes. Demandez aux participants de se référer aux polycopiés correspondants avec les instructions pour cet exercice. </a:t>
            </a:r>
          </a:p>
          <a:p>
            <a:pPr marL="0" marR="0">
              <a:spcBef>
                <a:spcPts val="0"/>
              </a:spcBef>
              <a:spcAft>
                <a:spcPts val="800"/>
              </a:spcAft>
            </a:pPr>
            <a:r>
              <a:rPr lang="fr-FR" sz="1800" b="0" dirty="0">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800"/>
              </a:spcAft>
            </a:pPr>
            <a:r>
              <a:rPr lang="fr-FR" sz="1800" b="1" dirty="0">
                <a:effectLst/>
                <a:latin typeface="Calibri" panose="020F0502020204030204" pitchFamily="34" charset="0"/>
                <a:ea typeface="Calibri" panose="020F0502020204030204" pitchFamily="34" charset="0"/>
                <a:cs typeface="Calibri" panose="020F0502020204030204" pitchFamily="34" charset="0"/>
              </a:rPr>
              <a:t>REMARQUE POUR LE PRÉSENTATEUR </a:t>
            </a:r>
            <a:r>
              <a:rPr lang="fr-FR" sz="1800" b="0" dirty="0">
                <a:effectLst/>
                <a:latin typeface="Calibri" panose="020F0502020204030204" pitchFamily="34" charset="0"/>
                <a:ea typeface="Calibri" panose="020F0502020204030204" pitchFamily="34" charset="0"/>
                <a:cs typeface="Calibri" panose="020F0502020204030204" pitchFamily="34" charset="0"/>
              </a:rPr>
              <a:t>: Les vignettes sont des histoires fictives qui permettent d'explorer les normes sociales qui influencent le ou les comportements qui nous intéressent et de comprendre dans quelle mesure les normes ou les sanctions influencent les comportements. Vous développerez une vignette (histoire courte) pour des discussions de groupe centrées sur un comportement qui, selon vous, serait contextuellement pertinent. Votre vignette doit être une histoire et comporter les éléments suivants : </a:t>
            </a:r>
          </a:p>
          <a:p>
            <a:pPr marL="0" marR="0">
              <a:spcBef>
                <a:spcPts val="0"/>
              </a:spcBef>
              <a:spcAft>
                <a:spcPts val="800"/>
              </a:spcAft>
            </a:pPr>
            <a:r>
              <a:rPr lang="fr-FR" sz="1800" b="0" dirty="0">
                <a:effectLst/>
                <a:latin typeface="Calibri" panose="020F0502020204030204" pitchFamily="34" charset="0"/>
                <a:ea typeface="Calibri" panose="020F0502020204030204" pitchFamily="34" charset="0"/>
                <a:cs typeface="Calibri" panose="020F0502020204030204" pitchFamily="34" charset="0"/>
              </a:rPr>
              <a:t>Une introduction au contexte ; soyez précis mais simple, présentez une situation concernant le comportement ou l'absence de comportement.</a:t>
            </a:r>
          </a:p>
          <a:p>
            <a:pPr marL="0" marR="0">
              <a:spcBef>
                <a:spcPts val="0"/>
              </a:spcBef>
              <a:spcAft>
                <a:spcPts val="800"/>
              </a:spcAft>
            </a:pPr>
            <a:r>
              <a:rPr lang="fr-FR" sz="1800" b="0" dirty="0">
                <a:effectLst/>
                <a:latin typeface="Calibri" panose="020F0502020204030204" pitchFamily="34" charset="0"/>
                <a:ea typeface="Calibri" panose="020F0502020204030204" pitchFamily="34" charset="0"/>
                <a:cs typeface="Calibri" panose="020F0502020204030204" pitchFamily="34" charset="0"/>
              </a:rPr>
              <a:t>Une situation dans laquelle une norme sociale est remise en question ou enfreinte (et les sanctions).</a:t>
            </a:r>
          </a:p>
          <a:p>
            <a:pPr marL="0" marR="0">
              <a:spcBef>
                <a:spcPts val="0"/>
              </a:spcBef>
              <a:spcAft>
                <a:spcPts val="800"/>
              </a:spcAft>
            </a:pPr>
            <a:r>
              <a:rPr lang="fr-FR" sz="1800" b="0" dirty="0">
                <a:effectLst/>
                <a:latin typeface="Calibri" panose="020F0502020204030204" pitchFamily="34" charset="0"/>
                <a:ea typeface="Calibri" panose="020F0502020204030204" pitchFamily="34" charset="0"/>
                <a:cs typeface="Calibri" panose="020F0502020204030204" pitchFamily="34" charset="0"/>
              </a:rPr>
              <a:t>Des groupes de référence.</a:t>
            </a:r>
          </a:p>
          <a:p>
            <a:pPr marL="0" marR="0">
              <a:spcBef>
                <a:spcPts val="0"/>
              </a:spcBef>
              <a:spcAft>
                <a:spcPts val="800"/>
              </a:spcAft>
            </a:pPr>
            <a:r>
              <a:rPr lang="fr-FR" sz="1800" b="0" dirty="0">
                <a:effectLst/>
                <a:latin typeface="Calibri" panose="020F0502020204030204" pitchFamily="34" charset="0"/>
                <a:ea typeface="Calibri" panose="020F0502020204030204" pitchFamily="34" charset="0"/>
                <a:cs typeface="Calibri" panose="020F0502020204030204" pitchFamily="34" charset="0"/>
              </a:rPr>
              <a:t>Des questions ouvertes pour s'engager dans l'histoire des normes. </a:t>
            </a:r>
          </a:p>
          <a:p>
            <a:pPr marL="0" marR="0">
              <a:spcBef>
                <a:spcPts val="0"/>
              </a:spcBef>
              <a:spcAft>
                <a:spcPts val="800"/>
              </a:spcAft>
            </a:pPr>
            <a:r>
              <a:rPr lang="fr-FR" sz="1800" b="0" dirty="0">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800"/>
              </a:spcAft>
            </a:pPr>
            <a:r>
              <a:rPr lang="fr-FR" sz="1800" b="0" dirty="0">
                <a:effectLst/>
                <a:latin typeface="Calibri" panose="020F0502020204030204" pitchFamily="34" charset="0"/>
                <a:ea typeface="Calibri" panose="020F0502020204030204" pitchFamily="34" charset="0"/>
                <a:cs typeface="Calibri" panose="020F0502020204030204" pitchFamily="34" charset="0"/>
              </a:rPr>
              <a:t>RÉFÉRENCES :</a:t>
            </a:r>
          </a:p>
          <a:p>
            <a:pPr marL="0" marR="0">
              <a:spcBef>
                <a:spcPts val="0"/>
              </a:spcBef>
              <a:spcAft>
                <a:spcPts val="800"/>
              </a:spcAft>
            </a:pPr>
            <a:r>
              <a:rPr lang="fr-FR" sz="1800" b="0" dirty="0">
                <a:effectLst/>
                <a:latin typeface="Calibri" panose="020F0502020204030204" pitchFamily="34" charset="0"/>
                <a:ea typeface="Calibri" panose="020F0502020204030204" pitchFamily="34" charset="0"/>
                <a:cs typeface="Calibri" panose="020F0502020204030204" pitchFamily="34" charset="0"/>
              </a:rPr>
              <a:t>Passages Project and Learning Collaborative to Advance Normative Change, Social Norms Exploration Tool (Washington, DC : Institute for Reproductive Health, Georgetown University, 2020). </a:t>
            </a:r>
            <a:endParaRPr lang="en-US" sz="2000" b="0" dirty="0"/>
          </a:p>
        </p:txBody>
      </p:sp>
    </p:spTree>
    <p:extLst>
      <p:ext uri="{BB962C8B-B14F-4D97-AF65-F5344CB8AC3E}">
        <p14:creationId xmlns:p14="http://schemas.microsoft.com/office/powerpoint/2010/main" val="15328308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fr-FR" b="1" dirty="0"/>
              <a:t>COMPTE RENDU</a:t>
            </a:r>
            <a:endParaRPr lang="fr-FR" b="0" dirty="0"/>
          </a:p>
          <a:p>
            <a:r>
              <a:rPr lang="fr-FR" b="0" dirty="0"/>
              <a:t> </a:t>
            </a:r>
          </a:p>
          <a:p>
            <a:r>
              <a:rPr lang="fr-FR" b="0" dirty="0"/>
              <a:t>REMARQUES POUR LE FACILITATEUR </a:t>
            </a:r>
            <a:r>
              <a:rPr lang="fr-FR" dirty="0"/>
              <a:t>: Faites revenir les petits groupes des salles de réunion. Affichez la feuille Google montrant les résultats de chaque groupe, un par un. Vous pouvez choisir de démasquer cette diapositive pour la montrer à l'écran avant d'afficher la feuille Google.</a:t>
            </a:r>
          </a:p>
          <a:p>
            <a:endParaRPr lang="fr-FR" dirty="0"/>
          </a:p>
          <a:p>
            <a:r>
              <a:rPr lang="fr-FR" dirty="0"/>
              <a:t>Chaque groupe présente d'abord les résultats de son activité :</a:t>
            </a:r>
          </a:p>
          <a:p>
            <a:endParaRPr lang="fr-FR" dirty="0"/>
          </a:p>
          <a:p>
            <a:r>
              <a:rPr lang="fr-FR" dirty="0"/>
              <a:t>Quel outil d'évaluation des normes le groupe a-t-il utilisé (cinq pourquoi ou vignette) ?</a:t>
            </a:r>
          </a:p>
          <a:p>
            <a:r>
              <a:rPr lang="fr-FR" dirty="0"/>
              <a:t>Votre évaluation a-t-elle répondu aux quatre questions essentielles de l'exploration des normes sociales ?  [Qu'est-ce qui a été couvert et qu'est-ce qui a été mal couvert ou omis ?</a:t>
            </a:r>
          </a:p>
          <a:p>
            <a:r>
              <a:rPr lang="fr-FR" dirty="0"/>
              <a:t>Quels groupes de référence ont été identifiés ? </a:t>
            </a:r>
          </a:p>
          <a:p>
            <a:r>
              <a:rPr lang="fr-FR" dirty="0"/>
              <a:t>Quelles normes sociales ont émergé ? </a:t>
            </a:r>
          </a:p>
          <a:p>
            <a:r>
              <a:rPr lang="fr-FR" dirty="0"/>
              <a:t>Quels autres facteurs sont apparus ?</a:t>
            </a:r>
          </a:p>
          <a:p>
            <a:endParaRPr lang="en-US" dirty="0"/>
          </a:p>
        </p:txBody>
      </p:sp>
    </p:spTree>
    <p:extLst>
      <p:ext uri="{BB962C8B-B14F-4D97-AF65-F5344CB8AC3E}">
        <p14:creationId xmlns:p14="http://schemas.microsoft.com/office/powerpoint/2010/main" val="12868280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COMPTE RENDU</a:t>
            </a:r>
          </a:p>
          <a:p>
            <a:pPr>
              <a:spcAft>
                <a:spcPts val="800"/>
              </a:spcAft>
              <a:tabLst>
                <a:tab pos="3086100" algn="l"/>
              </a:tabLst>
            </a:pPr>
            <a:r>
              <a:rPr lang="en-US" sz="1800" b="1" dirty="0">
                <a:effectLst/>
                <a:latin typeface="Calibri" panose="020F0502020204030204" pitchFamily="34" charset="0"/>
                <a:ea typeface="Calibri" panose="020F0502020204030204" pitchFamily="34" charset="0"/>
                <a:cs typeface="Arial" panose="020B0604020202020204" pitchFamily="34" charset="0"/>
              </a:rPr>
              <a:t>REMARQUE POUR LE FACILITATEUR : </a:t>
            </a:r>
            <a:r>
              <a:rPr lang="en-US" sz="1800" dirty="0">
                <a:effectLst/>
                <a:latin typeface="Calibri" panose="020F0502020204030204" pitchFamily="34" charset="0"/>
                <a:ea typeface="Calibri" panose="020F0502020204030204" pitchFamily="34" charset="0"/>
                <a:cs typeface="Arial" panose="020B0604020202020204" pitchFamily="34" charset="0"/>
              </a:rPr>
              <a:t>Il s'agit de questions finales à poser en plénière (si le temps le permet, si c'est un problème – faites au mieux ). Ce sont des questions de réflexion plus générales pour créer un pont entre les activités et la section de clôture à venir.</a:t>
            </a:r>
          </a:p>
          <a:p>
            <a:pPr>
              <a:spcAft>
                <a:spcPts val="800"/>
              </a:spcAft>
              <a:tabLst>
                <a:tab pos="3086100" algn="l"/>
              </a:tabLst>
            </a:pPr>
            <a:r>
              <a:rPr lang="en-US" sz="180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tabLst>
                <a:tab pos="3086100" algn="l"/>
              </a:tabLst>
            </a:pPr>
            <a:r>
              <a:rPr lang="fr-FR" sz="1800" b="1" noProof="0" dirty="0">
                <a:effectLst/>
                <a:latin typeface="Calibri" panose="020F0502020204030204" pitchFamily="34" charset="0"/>
                <a:ea typeface="Calibri" panose="020F0502020204030204" pitchFamily="34" charset="0"/>
                <a:cs typeface="Arial" panose="020B0604020202020204" pitchFamily="34" charset="0"/>
              </a:rPr>
              <a:t>REMARQUE POUR LE PRÉSENTATEUR : </a:t>
            </a:r>
            <a:r>
              <a:rPr lang="fr-FR" sz="1800" noProof="0" dirty="0">
                <a:effectLst/>
                <a:latin typeface="Calibri" panose="020F0502020204030204" pitchFamily="34" charset="0"/>
                <a:ea typeface="Calibri" panose="020F0502020204030204" pitchFamily="34" charset="0"/>
                <a:cs typeface="Arial" panose="020B0604020202020204" pitchFamily="34" charset="0"/>
              </a:rPr>
              <a:t>Pour clore notre exploration des normes, je voulais prendre le temps de réfléchir à quelques questions finales...</a:t>
            </a:r>
          </a:p>
          <a:p>
            <a:pPr marL="342900" lvl="0" indent="-342900">
              <a:buFont typeface="+mj-lt"/>
              <a:buAutoNum type="arabicPeriod"/>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Qu'est-ce qui vous a surpris dans votre travail d'évaluation des normes ? Avez - vous eu un déclic, une révélation ?</a:t>
            </a:r>
          </a:p>
          <a:p>
            <a:pPr marL="342900" lvl="0" indent="-342900">
              <a:buFont typeface="+mj-lt"/>
              <a:buAutoNum type="arabicPeriod"/>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En quoi ces approches diffèrent-elles des autres évaluations formatives que vous avez réalisées ou que vous êtes en train de réaliser ? </a:t>
            </a:r>
          </a:p>
          <a:p>
            <a:pPr marL="342900" lvl="0" indent="-342900">
              <a:spcAft>
                <a:spcPts val="800"/>
              </a:spcAft>
              <a:buFont typeface="+mj-lt"/>
              <a:buAutoNum type="arabicPeriod"/>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Comment pourriez-vous intégrer ces approches ou ces questions axées sur les normes dans vos évaluations formatives ?</a:t>
            </a:r>
          </a:p>
          <a:p>
            <a:endParaRPr lang="en-US" b="1" dirty="0"/>
          </a:p>
        </p:txBody>
      </p:sp>
    </p:spTree>
    <p:extLst>
      <p:ext uri="{BB962C8B-B14F-4D97-AF65-F5344CB8AC3E}">
        <p14:creationId xmlns:p14="http://schemas.microsoft.com/office/powerpoint/2010/main" val="32134617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pPr>
              <a:spcAft>
                <a:spcPts val="800"/>
              </a:spcAft>
              <a:tabLst>
                <a:tab pos="3086100" algn="l"/>
              </a:tabLst>
            </a:pPr>
            <a:r>
              <a:rPr lang="fr-FR" sz="1800" b="1" noProof="0" dirty="0">
                <a:effectLst/>
                <a:latin typeface="Calibri" panose="020F0502020204030204" pitchFamily="34" charset="0"/>
                <a:ea typeface="Calibri" panose="020F0502020204030204" pitchFamily="34" charset="0"/>
                <a:cs typeface="Arial" panose="020B0604020202020204" pitchFamily="34" charset="0"/>
              </a:rPr>
              <a:t>REMARQUE POUR LE FACILITATEUR : </a:t>
            </a:r>
            <a:r>
              <a:rPr lang="fr-FR" sz="1800" noProof="0" dirty="0">
                <a:effectLst/>
                <a:latin typeface="Calibri" panose="020F0502020204030204" pitchFamily="34" charset="0"/>
                <a:ea typeface="Calibri" panose="020F0502020204030204" pitchFamily="34" charset="0"/>
                <a:cs typeface="Arial" panose="020B0604020202020204" pitchFamily="34" charset="0"/>
              </a:rPr>
              <a:t>Il s'agit de la dernière diapositive de cette section, avant la section de clôture. Elle a pour but d'aider à clore le travail de groupe et de faire le lien avec quelques diapositives récapitulatives sur ce qui va suivre. Avant de passer à la section finale, lisez les points de cette diapositive. </a:t>
            </a:r>
          </a:p>
          <a:p>
            <a:pPr>
              <a:spcAft>
                <a:spcPts val="800"/>
              </a:spcAft>
              <a:tabLst>
                <a:tab pos="3086100" algn="l"/>
              </a:tabLst>
            </a:pPr>
            <a:r>
              <a:rPr lang="fr-FR" sz="1800" b="1" noProof="0" dirty="0">
                <a:effectLst/>
                <a:latin typeface="Calibri" panose="020F0502020204030204" pitchFamily="34" charset="0"/>
                <a:ea typeface="Calibri" panose="020F0502020204030204" pitchFamily="34" charset="0"/>
                <a:cs typeface="Arial" panose="020B0604020202020204" pitchFamily="34" charset="0"/>
              </a:rPr>
              <a:t>REMARQUE POUR LE PRÉSENTATEUR</a:t>
            </a:r>
            <a:r>
              <a:rPr lang="fr-FR" sz="1800" noProof="0" dirty="0">
                <a:effectLst/>
                <a:latin typeface="Calibri" panose="020F0502020204030204" pitchFamily="34" charset="0"/>
                <a:ea typeface="Calibri" panose="020F0502020204030204" pitchFamily="34" charset="0"/>
                <a:cs typeface="Arial" panose="020B0604020202020204" pitchFamily="34" charset="0"/>
              </a:rPr>
              <a:t> </a:t>
            </a:r>
            <a:r>
              <a:rPr lang="fr-FR" sz="1800" b="1" noProof="0" dirty="0">
                <a:effectLst/>
                <a:latin typeface="Calibri" panose="020F0502020204030204" pitchFamily="34" charset="0"/>
                <a:ea typeface="Calibri" panose="020F0502020204030204" pitchFamily="34" charset="0"/>
                <a:cs typeface="Arial" panose="020B0604020202020204" pitchFamily="34" charset="0"/>
              </a:rPr>
              <a:t>: </a:t>
            </a:r>
            <a:r>
              <a:rPr lang="fr-FR" sz="1800" noProof="0" dirty="0">
                <a:effectLst/>
                <a:latin typeface="Calibri" panose="020F0502020204030204" pitchFamily="34" charset="0"/>
                <a:ea typeface="Calibri" panose="020F0502020204030204" pitchFamily="34" charset="0"/>
                <a:cs typeface="Arial" panose="020B0604020202020204" pitchFamily="34" charset="0"/>
              </a:rPr>
              <a:t>Maintenant que vous avez pratiqué certaines activités participatives du SNET, nous allons parler un peu de ce qu'un programme pourrait en faire. Une fois qu'ils ont les résultats en main, les programmes doivent donner un sens à ces résultats et prendre des mesures. Indépendamment de la manière dont vous avez mené l'évaluation (n'oubliez pas qu'elle peut être réalisée à différents moments et selon différentes approches), vous devrez :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marL="342900" lvl="0" indent="-342900">
              <a:buFont typeface="Symbol" panose="05050102010706020507" pitchFamily="18" charset="2"/>
              <a:buChar char=""/>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Compiler les informations que vous avez identifiées ou générées et les examiner. Si vous collectez des données primaires, vous devrez identifier les similitudes et les différences entre les sites ou les groupes de personnes.</a:t>
            </a:r>
          </a:p>
          <a:p>
            <a:pPr marL="342900" lvl="0" indent="-342900">
              <a:buFont typeface="Symbol" panose="05050102010706020507" pitchFamily="18" charset="2"/>
              <a:buChar char=""/>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Vous concenter sur les résultats et les facteurs normatifs. Décomposez-les pour reconnaître les types de normes ou comprendre les sanctions et les récompenses. </a:t>
            </a:r>
          </a:p>
          <a:p>
            <a:pPr marL="342900" lvl="0" indent="-342900">
              <a:spcAft>
                <a:spcPts val="800"/>
              </a:spcAft>
              <a:buFont typeface="Symbol" panose="05050102010706020507" pitchFamily="18" charset="2"/>
              <a:buChar char=""/>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Et créer une courte liste de conclusions (un rapport succinct) dans votre évaluation pour informer les actions futures du programme.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r>
              <a:rPr lang="fr-FR" sz="1800" b="1" noProof="0" dirty="0">
                <a:effectLst/>
                <a:latin typeface="Calibri" panose="020F0502020204030204" pitchFamily="34" charset="0"/>
                <a:ea typeface="Calibri" panose="020F0502020204030204" pitchFamily="34" charset="0"/>
                <a:cs typeface="Arial" panose="020B0604020202020204" pitchFamily="34" charset="0"/>
              </a:rPr>
              <a:t>RÉFÉRENCES </a:t>
            </a:r>
            <a:r>
              <a:rPr lang="fr-FR" sz="1800" noProof="0" dirty="0">
                <a:effectLst/>
                <a:latin typeface="Calibri" panose="020F0502020204030204" pitchFamily="34" charset="0"/>
                <a:ea typeface="Calibri" panose="020F0502020204030204" pitchFamily="34" charset="0"/>
                <a:cs typeface="Arial" panose="020B0604020202020204" pitchFamily="34" charset="0"/>
              </a:rPr>
              <a:t>: Passages Project and Learning Collaborative to Advance Normative Change, Social Norms Exploration Tool (Washington, DC : Institute for Reproductive Health, Georgetown University, 2020).</a:t>
            </a:r>
            <a:endParaRPr lang="fr-FR" noProof="0" dirty="0"/>
          </a:p>
        </p:txBody>
      </p:sp>
      <p:sp>
        <p:nvSpPr>
          <p:cNvPr id="4" name="Slide Number Placeholder 3"/>
          <p:cNvSpPr>
            <a:spLocks noGrp="1"/>
          </p:cNvSpPr>
          <p:nvPr>
            <p:ph type="sldNum" sz="quarter" idx="10"/>
          </p:nvPr>
        </p:nvSpPr>
        <p:spPr/>
        <p:txBody>
          <a:bodyPr lIns="93324" tIns="46662" rIns="93324" bIns="46662"/>
          <a:lstStyle/>
          <a:p>
            <a:pPr marL="0" marR="0" lvl="0" indent="0" algn="just" defTabSz="825500" rtl="0" eaLnBrk="1" fontAlgn="auto" latinLnBrk="0" hangingPunct="0">
              <a:lnSpc>
                <a:spcPct val="100000"/>
              </a:lnSpc>
              <a:spcBef>
                <a:spcPts val="0"/>
              </a:spcBef>
              <a:spcAft>
                <a:spcPts val="0"/>
              </a:spcAft>
              <a:buClrTx/>
              <a:buSzTx/>
              <a:buFontTx/>
              <a:buNone/>
              <a:tabLst/>
              <a:defRPr/>
            </a:pPr>
            <a:fld id="{C81BF2EC-6265-41FE-B7D2-8676BF3CBDB1}" type="slidenum">
              <a:rPr kumimoji="0" lang="en-US" sz="2300" b="0" i="0" u="none" strike="noStrike" kern="0" cap="none" spc="0" normalizeH="0" baseline="0" noProof="0" smtClean="0">
                <a:ln>
                  <a:noFill/>
                </a:ln>
                <a:solidFill>
                  <a:srgbClr val="A6A7AC"/>
                </a:solidFill>
                <a:effectLst/>
                <a:uLnTx/>
                <a:uFillTx/>
                <a:latin typeface="PT Sans"/>
                <a:ea typeface="+mn-ea"/>
                <a:cs typeface="+mn-cs"/>
                <a:sym typeface="PT Sans"/>
              </a:rPr>
              <a:pPr marL="0" marR="0" lvl="0" indent="0" algn="just" defTabSz="825500" rtl="0" eaLnBrk="1" fontAlgn="auto" latinLnBrk="0" hangingPunct="0">
                <a:lnSpc>
                  <a:spcPct val="100000"/>
                </a:lnSpc>
                <a:spcBef>
                  <a:spcPts val="0"/>
                </a:spcBef>
                <a:spcAft>
                  <a:spcPts val="0"/>
                </a:spcAft>
                <a:buClrTx/>
                <a:buSzTx/>
                <a:buFontTx/>
                <a:buNone/>
                <a:tabLst/>
                <a:defRPr/>
              </a:pPr>
              <a:t>48</a:t>
            </a:fld>
            <a:endParaRPr kumimoji="0" lang="en-US" sz="2300" b="0" i="0" u="none" strike="noStrike" kern="0" cap="none" spc="0" normalizeH="0" baseline="0" noProof="0" dirty="0">
              <a:ln>
                <a:noFill/>
              </a:ln>
              <a:solidFill>
                <a:srgbClr val="A6A7AC"/>
              </a:solidFill>
              <a:effectLst/>
              <a:uLnTx/>
              <a:uFillTx/>
              <a:latin typeface="PT Sans"/>
              <a:ea typeface="+mn-ea"/>
              <a:cs typeface="+mn-cs"/>
              <a:sym typeface="PT Sans"/>
            </a:endParaRPr>
          </a:p>
        </p:txBody>
      </p:sp>
    </p:spTree>
    <p:extLst>
      <p:ext uri="{BB962C8B-B14F-4D97-AF65-F5344CB8AC3E}">
        <p14:creationId xmlns:p14="http://schemas.microsoft.com/office/powerpoint/2010/main" val="41726882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800"/>
              </a:spcAft>
              <a:tabLst>
                <a:tab pos="3086100" algn="l"/>
              </a:tabLst>
            </a:pPr>
            <a:r>
              <a:rPr lang="fr-FR" sz="1800" b="1" noProof="0" dirty="0">
                <a:effectLst/>
                <a:latin typeface="Calibri" panose="020F0502020204030204" pitchFamily="34" charset="0"/>
                <a:ea typeface="Calibri" panose="020F0502020204030204" pitchFamily="34" charset="0"/>
                <a:cs typeface="Arial" panose="020B0604020202020204" pitchFamily="34" charset="0"/>
              </a:rPr>
              <a:t>REMARQUE POUR LE FACILITATEUR : </a:t>
            </a:r>
            <a:r>
              <a:rPr lang="fr-FR" sz="1800" noProof="0" dirty="0">
                <a:effectLst/>
                <a:latin typeface="Calibri" panose="020F0502020204030204" pitchFamily="34" charset="0"/>
                <a:ea typeface="Calibri" panose="020F0502020204030204" pitchFamily="34" charset="0"/>
                <a:cs typeface="Arial" panose="020B0604020202020204" pitchFamily="34" charset="0"/>
              </a:rPr>
              <a:t>Réunissez le</a:t>
            </a:r>
            <a:r>
              <a:rPr lang="fr-FR" sz="1800" b="1" noProof="0" dirty="0">
                <a:effectLst/>
                <a:latin typeface="Calibri" panose="020F0502020204030204" pitchFamily="34" charset="0"/>
                <a:ea typeface="Calibri" panose="020F0502020204030204" pitchFamily="34" charset="0"/>
                <a:cs typeface="Arial" panose="020B0604020202020204" pitchFamily="34" charset="0"/>
              </a:rPr>
              <a:t> </a:t>
            </a:r>
            <a:r>
              <a:rPr lang="fr-FR" sz="1800" noProof="0" dirty="0">
                <a:effectLst/>
                <a:latin typeface="Calibri" panose="020F0502020204030204" pitchFamily="34" charset="0"/>
                <a:ea typeface="Calibri" panose="020F0502020204030204" pitchFamily="34" charset="0"/>
                <a:cs typeface="Arial" panose="020B0604020202020204" pitchFamily="34" charset="0"/>
              </a:rPr>
              <a:t>groupe pour l'avant-dernière section de ce module - et une dernière discussion plénière sur les implications plus larges de ce type d'évaluations.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tabLst>
                <a:tab pos="3086100" algn="l"/>
              </a:tabLst>
            </a:pPr>
            <a:r>
              <a:rPr lang="fr-FR" sz="1800" b="1" noProof="0" dirty="0">
                <a:effectLst/>
                <a:latin typeface="Calibri" panose="020F0502020204030204" pitchFamily="34" charset="0"/>
                <a:ea typeface="Calibri" panose="020F0502020204030204" pitchFamily="34" charset="0"/>
                <a:cs typeface="Arial" panose="020B0604020202020204" pitchFamily="34" charset="0"/>
              </a:rPr>
              <a:t>REMARQUE POUR LE PRÉSENTATEUR : </a:t>
            </a:r>
            <a:r>
              <a:rPr lang="fr-FR" sz="1800" noProof="0" dirty="0">
                <a:effectLst/>
                <a:latin typeface="Calibri" panose="020F0502020204030204" pitchFamily="34" charset="0"/>
                <a:ea typeface="Calibri" panose="020F0502020204030204" pitchFamily="34" charset="0"/>
                <a:cs typeface="Arial" panose="020B0604020202020204" pitchFamily="34" charset="0"/>
              </a:rPr>
              <a:t>Pour cette dernière section, je vais donner un aperçu de la façon dont un programme pourrait prendre des mesures en utilisant les résultats de leurs évaluations des normes sociales, avant de conclure avec des réflexions finales. </a:t>
            </a:r>
          </a:p>
          <a:p>
            <a:pPr marL="0" indent="0">
              <a:buFontTx/>
              <a:buNone/>
            </a:pPr>
            <a:endParaRPr lang="fr-FR" b="0" noProof="0" dirty="0"/>
          </a:p>
        </p:txBody>
      </p:sp>
    </p:spTree>
    <p:extLst>
      <p:ext uri="{BB962C8B-B14F-4D97-AF65-F5344CB8AC3E}">
        <p14:creationId xmlns:p14="http://schemas.microsoft.com/office/powerpoint/2010/main" val="1728120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fr-FR" b="1" noProof="0" dirty="0"/>
              <a:t>REMARQUE POUR LE FACILITATEUR : </a:t>
            </a:r>
            <a:r>
              <a:rPr lang="fr-FR" b="0" noProof="0" dirty="0"/>
              <a:t>Cette diapositive énumère les différentes modalités qui peuvent être utilisées dans cette session pour faire participer les participants. </a:t>
            </a:r>
          </a:p>
          <a:p>
            <a:endParaRPr lang="fr-FR" b="1" noProof="0" dirty="0"/>
          </a:p>
          <a:p>
            <a:r>
              <a:rPr lang="fr-FR" b="1" noProof="0" dirty="0"/>
              <a:t>REMARQUE POUR LE PRÉSENTATEUR : </a:t>
            </a:r>
            <a:r>
              <a:rPr lang="fr-FR" b="0" noProof="0" dirty="0"/>
              <a:t>Comme c'est généralement le cas dans les webinaires, nous nous appuierons sur des diapositives pour présenter le contenu essentiel de ce sujet, mais nous utiliserons également une variété d'activités pour vous faire participer aux discussions et au travail de groupe. Cela comprend :</a:t>
            </a:r>
          </a:p>
          <a:p>
            <a:r>
              <a:rPr lang="fr-FR" b="0" noProof="0" dirty="0"/>
              <a:t>L'utilisation de la boîte de discussion pour noter des questions et des commentaires.</a:t>
            </a:r>
          </a:p>
          <a:p>
            <a:r>
              <a:rPr lang="fr-FR" b="0" noProof="0" dirty="0"/>
              <a:t>Faire une pause pour vous poser des questions, ouvrir le micro pour la discussion ou vous demander de répondre à des questions par le biais d'un sondage que nous afficherons à l'écran.</a:t>
            </a:r>
          </a:p>
          <a:p>
            <a:r>
              <a:rPr lang="fr-FR" b="0" noProof="0" dirty="0"/>
              <a:t>Travailler en groupe dans des salles de réunion où de petites équipes peuvent travailler ensemble sur une feuille Google ou partager des contributions sur un tableau blanc.</a:t>
            </a:r>
            <a:endParaRPr lang="en-US" b="0" baseline="0" noProof="0" dirty="0"/>
          </a:p>
        </p:txBody>
      </p:sp>
    </p:spTree>
    <p:extLst>
      <p:ext uri="{BB962C8B-B14F-4D97-AF65-F5344CB8AC3E}">
        <p14:creationId xmlns:p14="http://schemas.microsoft.com/office/powerpoint/2010/main" val="37848988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fr-FR" sz="1800" b="1" dirty="0">
                <a:effectLst/>
                <a:latin typeface="Calibri" panose="020F0502020204030204" pitchFamily="34" charset="0"/>
                <a:ea typeface="Calibri" panose="020F0502020204030204" pitchFamily="34" charset="0"/>
                <a:cs typeface="Arial" panose="020B0604020202020204" pitchFamily="34" charset="0"/>
              </a:rPr>
              <a:t>REMARQUE POUR LE PRÉSENTATEUR </a:t>
            </a:r>
            <a:r>
              <a:rPr lang="fr-FR" sz="1800" dirty="0">
                <a:effectLst/>
                <a:latin typeface="Calibri" panose="020F0502020204030204" pitchFamily="34" charset="0"/>
                <a:ea typeface="Calibri" panose="020F0502020204030204" pitchFamily="34" charset="0"/>
                <a:cs typeface="Arial" panose="020B0604020202020204" pitchFamily="34" charset="0"/>
              </a:rPr>
              <a:t>: Une fois que vous avez effectué une évaluation des normes, vous pouvez vous demander " quelle est la prochaine étape ? ". Comme je l'ai résumé à la fin du travail de groupe, vous effectuez une analyse rapide, vous compilez, examinez et découvrez quelles seront les informations clés pour informer votre programme. </a:t>
            </a:r>
          </a:p>
          <a:p>
            <a:pPr marL="0" marR="0">
              <a:spcBef>
                <a:spcPts val="0"/>
              </a:spcBef>
              <a:spcAft>
                <a:spcPts val="800"/>
              </a:spcAft>
            </a:pPr>
            <a:endParaRPr lang="fr-FR"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Dans le SNET, nous proposons trois considérations centrales pour continuer à se concentrer : </a:t>
            </a:r>
          </a:p>
          <a:p>
            <a:pPr marL="0" marR="0">
              <a:spcBef>
                <a:spcPts val="0"/>
              </a:spcBef>
              <a:spcAft>
                <a:spcPts val="800"/>
              </a:spcAft>
            </a:pPr>
            <a:endParaRPr lang="fr-FR"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Il est important de garder à l'esprit vos objectifs initiaux pour l'évaluation des normes afin d'être sûr d'utiliser les résultats. </a:t>
            </a:r>
          </a:p>
          <a:p>
            <a:pPr marL="0" marR="0">
              <a:spcBef>
                <a:spcPts val="0"/>
              </a:spcBef>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Gardez vos principales conclusions au centre des actions à entreprendre. </a:t>
            </a:r>
          </a:p>
          <a:p>
            <a:pPr marL="0" marR="0">
              <a:spcBef>
                <a:spcPts val="0"/>
              </a:spcBef>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Et qu'est-ce qui pourrait être réalisable pour atteindre les objectifs et les conclusions ?</a:t>
            </a:r>
          </a:p>
          <a:p>
            <a:pPr marL="0" marR="0">
              <a:spcBef>
                <a:spcPts val="0"/>
              </a:spcBef>
              <a:spcAft>
                <a:spcPts val="800"/>
              </a:spcAft>
            </a:pPr>
            <a:endParaRPr lang="fr-FR"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fr-FR" sz="1800" dirty="0">
                <a:effectLst/>
                <a:latin typeface="Calibri" panose="020F0502020204030204" pitchFamily="34" charset="0"/>
                <a:ea typeface="Calibri" panose="020F0502020204030204" pitchFamily="34" charset="0"/>
                <a:cs typeface="Arial" panose="020B0604020202020204" pitchFamily="34" charset="0"/>
              </a:rPr>
              <a:t>RÉFÉRENCES : </a:t>
            </a:r>
            <a:r>
              <a:rPr lang="en-US" sz="1800" dirty="0">
                <a:effectLst/>
                <a:latin typeface="Calibri" panose="020F0502020204030204" pitchFamily="34" charset="0"/>
                <a:ea typeface="Calibri" panose="020F0502020204030204" pitchFamily="34" charset="0"/>
              </a:rPr>
              <a:t>Passages Project and Learning Collaborative to Advance Normative Change, </a:t>
            </a:r>
            <a:r>
              <a:rPr lang="en-US" sz="1800" i="1" dirty="0">
                <a:effectLst/>
                <a:latin typeface="Calibri" panose="020F0502020204030204" pitchFamily="34" charset="0"/>
                <a:ea typeface="Calibri" panose="020F0502020204030204" pitchFamily="34" charset="0"/>
              </a:rPr>
              <a:t>Social Norms Exploration Tool</a:t>
            </a:r>
            <a:r>
              <a:rPr lang="en-US" sz="1800" dirty="0">
                <a:effectLst/>
                <a:latin typeface="Calibri" panose="020F0502020204030204" pitchFamily="34" charset="0"/>
                <a:ea typeface="Calibri" panose="020F0502020204030204" pitchFamily="34" charset="0"/>
              </a:rPr>
              <a:t> </a:t>
            </a:r>
            <a:r>
              <a:rPr lang="en-US" sz="1800" b="0" i="0" dirty="0">
                <a:effectLst/>
                <a:latin typeface="Helvetica Neue"/>
                <a:ea typeface="Helvetica Neue"/>
                <a:cs typeface="Helvetica Neue"/>
                <a:sym typeface="Helvetica Neue"/>
              </a:rPr>
              <a:t>(Washington, DC: Institute for Reproductive Health, Georgetown University, 2020)</a:t>
            </a:r>
            <a:r>
              <a:rPr lang="en-US" sz="1800" dirty="0">
                <a:effectLst/>
                <a:latin typeface="Calibri" panose="020F0502020204030204" pitchFamily="34" charset="0"/>
                <a:ea typeface="Calibri" panose="020F0502020204030204" pitchFamily="34" charset="0"/>
              </a:rPr>
              <a:t>. </a:t>
            </a:r>
            <a:endParaRPr lang="en-US" dirty="0"/>
          </a:p>
        </p:txBody>
      </p:sp>
    </p:spTree>
    <p:extLst>
      <p:ext uri="{BB962C8B-B14F-4D97-AF65-F5344CB8AC3E}">
        <p14:creationId xmlns:p14="http://schemas.microsoft.com/office/powerpoint/2010/main" val="30044382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800"/>
              </a:spcAft>
              <a:tabLst>
                <a:tab pos="3086100" algn="l"/>
              </a:tabLst>
            </a:pPr>
            <a:r>
              <a:rPr lang="en-US" sz="1800" b="1" dirty="0">
                <a:effectLst/>
                <a:latin typeface="Calibri" panose="020F0502020204030204" pitchFamily="34" charset="0"/>
                <a:ea typeface="Calibri" panose="020F0502020204030204" pitchFamily="34" charset="0"/>
                <a:cs typeface="Arial" panose="020B0604020202020204" pitchFamily="34" charset="0"/>
              </a:rPr>
              <a:t>REMARQUE POUR LE </a:t>
            </a:r>
            <a:r>
              <a:rPr lang="fr-FR" sz="1800" b="1" noProof="0" dirty="0">
                <a:effectLst/>
                <a:latin typeface="Calibri" panose="020F0502020204030204" pitchFamily="34" charset="0"/>
                <a:ea typeface="Calibri" panose="020F0502020204030204" pitchFamily="34" charset="0"/>
                <a:cs typeface="Arial" panose="020B0604020202020204" pitchFamily="34" charset="0"/>
              </a:rPr>
              <a:t>FACILITATEUR : </a:t>
            </a:r>
            <a:r>
              <a:rPr lang="fr-FR" sz="1800" noProof="0" dirty="0">
                <a:effectLst/>
                <a:latin typeface="Calibri" panose="020F0502020204030204" pitchFamily="34" charset="0"/>
                <a:ea typeface="Calibri" panose="020F0502020204030204" pitchFamily="34" charset="0"/>
                <a:cs typeface="Arial" panose="020B0604020202020204" pitchFamily="34" charset="0"/>
              </a:rPr>
              <a:t>Montrez cette diapositive mais concentrez-vous uniquement sur la première ligne de considérations. Vous montrerez d'abord le tableau, puis vous ne lirez que la première question de chaque colonne. Lisez chacune d'entre elles, puis expliquez que les autres sont axées sur les différents aspects du programme (conception, suivi, etc.). Expliquez que le tableau complet se trouve dans le SNET et qu'il s'agit d'un autre outil pour aider les programmes à réfléchir de manière pratique aux informations obtenues lors de l'exploration.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tabLst>
                <a:tab pos="3086100" algn="l"/>
              </a:tabLst>
            </a:pPr>
            <a:r>
              <a:rPr lang="fr-FR" sz="1800" b="1" noProof="0" dirty="0">
                <a:effectLst/>
                <a:latin typeface="Calibri" panose="020F0502020204030204" pitchFamily="34" charset="0"/>
                <a:ea typeface="Calibri" panose="020F0502020204030204" pitchFamily="34" charset="0"/>
                <a:cs typeface="Arial" panose="020B0604020202020204" pitchFamily="34" charset="0"/>
              </a:rPr>
              <a:t>REMARQUE POUR LE PRÉSENTATEUR : </a:t>
            </a:r>
            <a:r>
              <a:rPr lang="fr-FR" sz="1800" noProof="0" dirty="0">
                <a:effectLst/>
                <a:latin typeface="Calibri" panose="020F0502020204030204" pitchFamily="34" charset="0"/>
                <a:ea typeface="Calibri" panose="020F0502020204030204" pitchFamily="34" charset="0"/>
                <a:cs typeface="Arial" panose="020B0604020202020204" pitchFamily="34" charset="0"/>
              </a:rPr>
              <a:t>En gardant à l'esprit les considérations centrales, le SNET fournit différentes façons de guider ensuite un programme pour analyser et appliquer rapidement les résultats. Ce tableau est l'un de ces moyens. Une autre méthode est une matrice où les résultats peuvent être appliqués par groupes cibles et par conception de programme. Selon les besoins du programme, l'une ou l'autre voie peut être empruntée. Souvent, une première étape utile peut consister à réfléchir à des questions comme celles-ci :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marL="342900" lvl="0" indent="-342900">
              <a:buFont typeface="Symbol" panose="05050102010706020507" pitchFamily="18" charset="2"/>
              <a:buChar char=""/>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[Cliquez] Votre programme aborde-t-il actuellement les facteurs clés (y compris les facteurs de normes sociales) qui influencent les comportements d'intérêt ?</a:t>
            </a:r>
          </a:p>
          <a:p>
            <a:pPr marL="342900" lvl="0" indent="-342900">
              <a:buFont typeface="Symbol" panose="05050102010706020507" pitchFamily="18" charset="2"/>
              <a:buChar char=""/>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[Les stratégies ou activités d'intervention doivent-elles être adaptées pour mieux répondre aux groupes de référence ?</a:t>
            </a:r>
          </a:p>
          <a:p>
            <a:pPr marL="342900" lvl="0" indent="-342900">
              <a:buFont typeface="Symbol" panose="05050102010706020507" pitchFamily="18" charset="2"/>
              <a:buChar char=""/>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[Le cadre logique du programme doit-il être ajusté pour inclure les activités normatives - intrants, extrants, effets ?</a:t>
            </a:r>
          </a:p>
          <a:p>
            <a:pPr marL="342900" lvl="0" indent="-342900">
              <a:spcAft>
                <a:spcPts val="800"/>
              </a:spcAft>
              <a:buFont typeface="Symbol" panose="05050102010706020507" pitchFamily="18" charset="2"/>
              <a:buChar char=""/>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[Ou devez-vous apporter des changements à votre cadre d'évaluation qui reflètent les ajustements de la théorie du changement et de la stratégie effectués dans les autres colonnes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Vous trouverez d'autres questions pour chacune d'entre elles dans SNET.</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tabLst>
                <a:tab pos="3086100" algn="l"/>
              </a:tabLst>
            </a:pPr>
            <a:r>
              <a:rPr lang="fr-FR" sz="1800" b="1" noProof="0" dirty="0">
                <a:effectLst/>
                <a:latin typeface="Calibri" panose="020F0502020204030204" pitchFamily="34" charset="0"/>
                <a:ea typeface="Calibri" panose="020F0502020204030204" pitchFamily="34" charset="0"/>
                <a:cs typeface="Arial" panose="020B0604020202020204" pitchFamily="34" charset="0"/>
              </a:rPr>
              <a:t>RÉFÉRENCES : </a:t>
            </a:r>
            <a:endParaRPr lang="fr-FR" sz="1800" noProof="0" dirty="0">
              <a:effectLst/>
              <a:latin typeface="Calibri" panose="020F0502020204030204" pitchFamily="34" charset="0"/>
              <a:ea typeface="Calibri" panose="020F0502020204030204" pitchFamily="34" charset="0"/>
              <a:cs typeface="Arial" panose="020B0604020202020204" pitchFamily="34" charset="0"/>
            </a:endParaRPr>
          </a:p>
          <a:p>
            <a:endParaRPr lang="fr-FR" sz="1800" b="1" noProof="0" dirty="0">
              <a:effectLst/>
              <a:latin typeface="Calibri" panose="020F0502020204030204" pitchFamily="34" charset="0"/>
              <a:ea typeface="Calibri" panose="020F0502020204030204" pitchFamily="34" charset="0"/>
            </a:endParaRPr>
          </a:p>
          <a:p>
            <a:r>
              <a:rPr lang="fr-FR" sz="1800" noProof="0" dirty="0">
                <a:effectLst/>
                <a:latin typeface="Calibri" panose="020F0502020204030204" pitchFamily="34" charset="0"/>
                <a:ea typeface="Calibri" panose="020F0502020204030204" pitchFamily="34" charset="0"/>
              </a:rPr>
              <a:t>Passages Project and Learning Collaborative to Advance Normative Change, </a:t>
            </a:r>
            <a:r>
              <a:rPr lang="fr-FR" sz="1800" i="1" noProof="0" dirty="0">
                <a:effectLst/>
                <a:latin typeface="Calibri" panose="020F0502020204030204" pitchFamily="34" charset="0"/>
                <a:ea typeface="Calibri" panose="020F0502020204030204" pitchFamily="34" charset="0"/>
              </a:rPr>
              <a:t>Social Norms Exploration Tool</a:t>
            </a:r>
            <a:r>
              <a:rPr lang="fr-FR" sz="1800" noProof="0" dirty="0">
                <a:effectLst/>
                <a:latin typeface="Calibri" panose="020F0502020204030204" pitchFamily="34" charset="0"/>
                <a:ea typeface="Calibri" panose="020F0502020204030204" pitchFamily="34" charset="0"/>
              </a:rPr>
              <a:t> </a:t>
            </a:r>
            <a:r>
              <a:rPr lang="en-US" sz="1800" b="0" i="0" dirty="0">
                <a:effectLst/>
                <a:latin typeface="Helvetica Neue"/>
                <a:ea typeface="Helvetica Neue"/>
                <a:cs typeface="Helvetica Neue"/>
                <a:sym typeface="Helvetica Neue"/>
              </a:rPr>
              <a:t>(Washington, DC: Institute for Reproductive Health, Georgetown University, 2020)</a:t>
            </a:r>
            <a:r>
              <a:rPr lang="en-US" sz="1800" dirty="0">
                <a:effectLst/>
                <a:latin typeface="Calibri" panose="020F0502020204030204" pitchFamily="34" charset="0"/>
                <a:ea typeface="Calibri" panose="020F0502020204030204" pitchFamily="34" charset="0"/>
              </a:rPr>
              <a:t>. </a:t>
            </a:r>
            <a:endParaRPr lang="en-US" b="1" dirty="0"/>
          </a:p>
          <a:p>
            <a:endParaRPr lang="en-US" b="1" dirty="0"/>
          </a:p>
          <a:p>
            <a:endParaRPr lang="en-US" b="1" dirty="0"/>
          </a:p>
        </p:txBody>
      </p:sp>
    </p:spTree>
    <p:extLst>
      <p:ext uri="{BB962C8B-B14F-4D97-AF65-F5344CB8AC3E}">
        <p14:creationId xmlns:p14="http://schemas.microsoft.com/office/powerpoint/2010/main" val="14475732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800"/>
              </a:spcAft>
              <a:tabLst>
                <a:tab pos="3086100" algn="l"/>
              </a:tabLst>
            </a:pPr>
            <a:r>
              <a:rPr lang="fr-FR" sz="1800" b="1" noProof="0" dirty="0">
                <a:effectLst/>
                <a:latin typeface="Calibri" panose="020F0502020204030204" pitchFamily="34" charset="0"/>
                <a:ea typeface="Calibri" panose="020F0502020204030204" pitchFamily="34" charset="0"/>
                <a:cs typeface="Arial" panose="020B0604020202020204" pitchFamily="34" charset="0"/>
              </a:rPr>
              <a:t>REMARQUE POUR LE FACILITATEUR : </a:t>
            </a:r>
            <a:r>
              <a:rPr lang="fr-FR" sz="1800" noProof="0" dirty="0">
                <a:effectLst/>
                <a:latin typeface="Calibri" panose="020F0502020204030204" pitchFamily="34" charset="0"/>
                <a:ea typeface="Calibri" panose="020F0502020204030204" pitchFamily="34" charset="0"/>
                <a:cs typeface="Arial" panose="020B0604020202020204" pitchFamily="34" charset="0"/>
              </a:rPr>
              <a:t>C'est la dernière diapositive basée sur le contenu. Les prochaines diapositives ne sont que des réflexions, puis des ressources pour des lectures supplémentaires. Lorsque vous présentez cette diapositive, tenez compte de l'ensemble du programme de formation et établissez des liens avec la session suivante, consacrée à la conception du programme.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tabLst>
                <a:tab pos="3086100" algn="l"/>
              </a:tabLst>
            </a:pPr>
            <a:r>
              <a:rPr lang="fr-FR" sz="1800" b="1" noProof="0" dirty="0">
                <a:effectLst/>
                <a:latin typeface="Calibri" panose="020F0502020204030204" pitchFamily="34" charset="0"/>
                <a:ea typeface="Calibri" panose="020F0502020204030204" pitchFamily="34" charset="0"/>
                <a:cs typeface="Arial" panose="020B0604020202020204" pitchFamily="34" charset="0"/>
              </a:rPr>
              <a:t>REMARQUE POUR LE PRÉSENTATEUR : </a:t>
            </a:r>
            <a:r>
              <a:rPr lang="fr-FR" sz="1800" noProof="0" dirty="0">
                <a:effectLst/>
                <a:latin typeface="Calibri" panose="020F0502020204030204" pitchFamily="34" charset="0"/>
                <a:ea typeface="Calibri" panose="020F0502020204030204" pitchFamily="34" charset="0"/>
                <a:cs typeface="Arial" panose="020B0604020202020204" pitchFamily="34" charset="0"/>
              </a:rPr>
              <a:t>Pour terminer, quelques dernières questions pour vous tous. Je suis intéressé par vos idées sur les types d'ajustements qui pourraient être faits suite à la mise en œuvre de ce type d'évaluation rapide, ou si vous faites déjà ce genre de travail, comment pourriez-vous l'enrichir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marL="342900" lvl="0" indent="-342900">
              <a:buFont typeface="Symbol" panose="05050102010706020507" pitchFamily="18" charset="2"/>
              <a:buChar char=""/>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Quels sont les types d'informations que vous recueillez déjà dans votre programme et que vous pourriez exploiter pour obtenir des informations sur la recherche de normes ?</a:t>
            </a:r>
          </a:p>
          <a:p>
            <a:pPr marL="342900" lvl="0" indent="-342900">
              <a:buFont typeface="Symbol" panose="05050102010706020507" pitchFamily="18" charset="2"/>
              <a:buChar char=""/>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En quoi ces informations seraient-elles utiles aux programmateurs et aux évaluateurs ?</a:t>
            </a:r>
          </a:p>
          <a:p>
            <a:pPr marL="342900" lvl="0" indent="-342900">
              <a:buFont typeface="Symbol" panose="05050102010706020507" pitchFamily="18" charset="2"/>
              <a:buChar char=""/>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Pourriez-vous intégrer ce type de questionnement dans les évaluations que vous réalisez et les programmes que vous concevez ? Comment ?</a:t>
            </a:r>
          </a:p>
          <a:p>
            <a:pPr marL="342900" lvl="0" indent="-342900">
              <a:spcAft>
                <a:spcPts val="800"/>
              </a:spcAft>
              <a:buFont typeface="Symbol" panose="05050102010706020507" pitchFamily="18" charset="2"/>
              <a:buChar char=""/>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Quand pourriez-vous utiliser de telles analyses dans le cycle d'évaluation ?  </a:t>
            </a:r>
          </a:p>
          <a:p>
            <a:r>
              <a:rPr lang="fr-FR" sz="1800" noProof="0" dirty="0">
                <a:effectLst/>
                <a:latin typeface="Calibri" panose="020F0502020204030204" pitchFamily="34" charset="0"/>
                <a:ea typeface="Calibri" panose="020F0502020204030204" pitchFamily="34" charset="0"/>
                <a:cs typeface="Arial" panose="020B0604020202020204" pitchFamily="34" charset="0"/>
              </a:rPr>
              <a:t>Comment pouvez-vous intégrer les apprentissages dans les théories de changement, les cadres logiques ou les plans de travail existants ?</a:t>
            </a:r>
            <a:endParaRPr lang="fr-FR" noProof="0" dirty="0"/>
          </a:p>
        </p:txBody>
      </p:sp>
    </p:spTree>
    <p:extLst>
      <p:ext uri="{BB962C8B-B14F-4D97-AF65-F5344CB8AC3E}">
        <p14:creationId xmlns:p14="http://schemas.microsoft.com/office/powerpoint/2010/main" val="42753735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800"/>
              </a:spcAft>
              <a:tabLst>
                <a:tab pos="3086100" algn="l"/>
              </a:tabLst>
            </a:pPr>
            <a:r>
              <a:rPr lang="fr-FR" sz="1800" b="1" noProof="0" dirty="0">
                <a:effectLst/>
                <a:latin typeface="Calibri" panose="020F0502020204030204" pitchFamily="34" charset="0"/>
                <a:ea typeface="Calibri" panose="020F0502020204030204" pitchFamily="34" charset="0"/>
                <a:cs typeface="Arial" panose="020B0604020202020204" pitchFamily="34" charset="0"/>
              </a:rPr>
              <a:t>REMARQUE POUR LE FACILITATEUR :</a:t>
            </a:r>
            <a:r>
              <a:rPr lang="fr-FR" sz="1800" noProof="0" dirty="0">
                <a:effectLst/>
                <a:latin typeface="Calibri" panose="020F0502020204030204" pitchFamily="34" charset="0"/>
                <a:ea typeface="Calibri" panose="020F0502020204030204" pitchFamily="34" charset="0"/>
                <a:cs typeface="Arial" panose="020B0604020202020204" pitchFamily="34" charset="0"/>
              </a:rPr>
              <a:t> Lisez les remarques, répondez à toutes les questions.</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tabLst>
                <a:tab pos="3086100" algn="l"/>
              </a:tabLst>
            </a:pPr>
            <a:r>
              <a:rPr lang="fr-FR" sz="1800" b="1" noProof="0" dirty="0">
                <a:effectLst/>
                <a:latin typeface="Calibri" panose="020F0502020204030204" pitchFamily="34" charset="0"/>
                <a:ea typeface="Calibri" panose="020F0502020204030204" pitchFamily="34" charset="0"/>
                <a:cs typeface="Arial" panose="020B0604020202020204" pitchFamily="34" charset="0"/>
              </a:rPr>
              <a:t>REMARQUE POUR LE PRÉSENTATEUR : </a:t>
            </a:r>
            <a:r>
              <a:rPr lang="fr-FR" sz="1800" noProof="0" dirty="0">
                <a:effectLst/>
                <a:latin typeface="Calibri" panose="020F0502020204030204" pitchFamily="34" charset="0"/>
                <a:ea typeface="Calibri" panose="020F0502020204030204" pitchFamily="34" charset="0"/>
                <a:cs typeface="Arial" panose="020B0604020202020204" pitchFamily="34" charset="0"/>
              </a:rPr>
              <a:t>En résumé, nous partageons ici plusieurs points à retenir :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Les approches d'évaluation formative existantes peuvent négliger les normes. Si le changement de normes est un objectif, il est indispensable de procéder à une évaluation des normes.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Il est important de comprendre comment les normes influencent les comportements des programmes.</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Les évaluations des normes répondent aux questions suivantes : (1) ce que sont les normes? (2) qui sont les groupes de référence? (3) pourquoi les gens se conforment aux normes? et (4) quelles normes sont les plus importantes?</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Toutes les évaluations des normes ne sont pas parfaites ! Il vaut mieux avoir quelques informations solides que rien du tout. Faites ce que vous pouvez, mais veillez à ce que les résultats soient utilisés.</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Il existe un certain nombre de ressources sur l'évaluation des normes, notamment l'outil d'exploration des normes sociales (SNET).</a:t>
            </a:r>
          </a:p>
          <a:p>
            <a:endParaRPr lang="fr-FR" noProof="0" dirty="0"/>
          </a:p>
        </p:txBody>
      </p:sp>
    </p:spTree>
    <p:extLst>
      <p:ext uri="{BB962C8B-B14F-4D97-AF65-F5344CB8AC3E}">
        <p14:creationId xmlns:p14="http://schemas.microsoft.com/office/powerpoint/2010/main" val="27898074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800"/>
              </a:spcAft>
            </a:pPr>
            <a:r>
              <a:rPr lang="fr-FR" sz="1800" b="1" noProof="0" dirty="0">
                <a:effectLst/>
                <a:latin typeface="Calibri" panose="020F0502020204030204" pitchFamily="34" charset="0"/>
                <a:ea typeface="Calibri" panose="020F0502020204030204" pitchFamily="34" charset="0"/>
                <a:cs typeface="Arial" panose="020B0604020202020204" pitchFamily="34" charset="0"/>
              </a:rPr>
              <a:t>REMARQUE POUR LE FACILITATEUR :</a:t>
            </a:r>
            <a:r>
              <a:rPr lang="fr-FR" sz="1800" noProof="0" dirty="0">
                <a:effectLst/>
                <a:latin typeface="Calibri" panose="020F0502020204030204" pitchFamily="34" charset="0"/>
                <a:ea typeface="Calibri" panose="020F0502020204030204" pitchFamily="34" charset="0"/>
                <a:cs typeface="Arial" panose="020B0604020202020204" pitchFamily="34" charset="0"/>
              </a:rPr>
              <a:t> Lisez les remarques, répondez à toutes les questions.</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pPr>
              <a:spcAft>
                <a:spcPts val="800"/>
              </a:spcAft>
              <a:tabLst>
                <a:tab pos="3086100" algn="l"/>
              </a:tabLst>
            </a:pPr>
            <a:r>
              <a:rPr lang="fr-FR" sz="1800" b="1" noProof="0" dirty="0">
                <a:effectLst/>
                <a:latin typeface="Calibri" panose="020F0502020204030204" pitchFamily="34" charset="0"/>
                <a:ea typeface="Calibri" panose="020F0502020204030204" pitchFamily="34" charset="0"/>
                <a:cs typeface="Arial" panose="020B0604020202020204" pitchFamily="34" charset="0"/>
              </a:rPr>
              <a:t>REMARQUE POUR LE PRÉSENTATEUR : </a:t>
            </a:r>
            <a:r>
              <a:rPr lang="fr-FR" sz="1800" noProof="0" dirty="0">
                <a:effectLst/>
                <a:latin typeface="Calibri" panose="020F0502020204030204" pitchFamily="34" charset="0"/>
                <a:ea typeface="Calibri" panose="020F0502020204030204" pitchFamily="34" charset="0"/>
                <a:cs typeface="Arial" panose="020B0604020202020204" pitchFamily="34" charset="0"/>
              </a:rPr>
              <a:t>En dehors du SNET, il n'y a pas d'autre outil/outil guidé disponible pour explorer et évaluer les normes des programmes. Cependant, de nombreuses ressources spécifiques aux projets sont disponibles en ligne. Comme mentionné précédemment dans ce module, CARE dispose de nombreuses ressources. De plus, il y a des rapports de réunions et d'ateliers sur la mesure des normes, qui se concentrent souvent sur l'identification des normes, ce qu'il faut savoir, comment agir, ou comment d'autres programmes ont fait ces choses. Et bien sûr, je vous encourage à revoir les ressources clés existantes avant de vous lancer dans ce travail.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r>
              <a:rPr lang="fr-FR" sz="1800" b="1" noProof="0" dirty="0">
                <a:effectLst/>
                <a:latin typeface="Calibri" panose="020F0502020204030204" pitchFamily="34" charset="0"/>
                <a:ea typeface="Calibri" panose="020F0502020204030204" pitchFamily="34" charset="0"/>
                <a:cs typeface="Arial" panose="020B0604020202020204" pitchFamily="34" charset="0"/>
              </a:rPr>
              <a:t>RÉFÉRENCES POUR CE MODULE : </a:t>
            </a:r>
          </a:p>
          <a:p>
            <a:r>
              <a:rPr lang="fr-FR" sz="1800" noProof="0" dirty="0">
                <a:effectLst/>
                <a:latin typeface="Calibri" panose="020F0502020204030204" pitchFamily="34" charset="0"/>
                <a:ea typeface="Calibri" panose="020F0502020204030204" pitchFamily="34" charset="0"/>
              </a:rPr>
              <a:t>Passages Project and Learning Collaborative to Advance Normative Change, </a:t>
            </a:r>
            <a:r>
              <a:rPr lang="fr-FR" sz="1800" i="1" noProof="0" dirty="0">
                <a:effectLst/>
                <a:latin typeface="Calibri" panose="020F0502020204030204" pitchFamily="34" charset="0"/>
                <a:ea typeface="Calibri" panose="020F0502020204030204" pitchFamily="34" charset="0"/>
              </a:rPr>
              <a:t>Social Norms Exploration Tool</a:t>
            </a:r>
            <a:r>
              <a:rPr lang="fr-FR" sz="1800" noProof="0" dirty="0">
                <a:effectLst/>
                <a:latin typeface="Calibri" panose="020F0502020204030204" pitchFamily="34" charset="0"/>
                <a:ea typeface="Calibri" panose="020F0502020204030204" pitchFamily="34" charset="0"/>
              </a:rPr>
              <a:t> </a:t>
            </a:r>
            <a:r>
              <a:rPr lang="fr-FR" sz="1800" b="0" i="0" noProof="0" dirty="0">
                <a:effectLst/>
                <a:latin typeface="Helvetica Neue"/>
                <a:ea typeface="Helvetica Neue"/>
                <a:cs typeface="Helvetica Neue"/>
                <a:sym typeface="Helvetica Neue"/>
              </a:rPr>
              <a:t>(Washington, DC: Institute for Reproductive Health, Georgetown University, 2020)</a:t>
            </a:r>
            <a:r>
              <a:rPr lang="fr-FR" sz="1800" noProof="0" dirty="0">
                <a:effectLst/>
                <a:latin typeface="Calibri" panose="020F0502020204030204" pitchFamily="34" charset="0"/>
                <a:ea typeface="Calibri" panose="020F0502020204030204" pitchFamily="34" charset="0"/>
              </a:rPr>
              <a:t>. </a:t>
            </a:r>
          </a:p>
          <a:p>
            <a:pPr marL="0" marR="0">
              <a:spcBef>
                <a:spcPts val="0"/>
              </a:spcBef>
              <a:spcAft>
                <a:spcPts val="800"/>
              </a:spcAft>
            </a:pPr>
            <a:endParaRPr lang="fr-FR" sz="1800" noProof="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457200" eaLnBrk="1" fontAlgn="auto" latinLnBrk="0" hangingPunct="1">
              <a:lnSpc>
                <a:spcPct val="117999"/>
              </a:lnSpc>
              <a:spcBef>
                <a:spcPts val="0"/>
              </a:spcBef>
              <a:spcAft>
                <a:spcPts val="800"/>
              </a:spcAft>
              <a:buClrTx/>
              <a:buSzTx/>
              <a:buFontTx/>
              <a:buNone/>
              <a:tabLst/>
              <a:defRPr/>
            </a:pPr>
            <a:r>
              <a:rPr lang="fr-FR" sz="1800" noProof="0" dirty="0"/>
              <a:t>Leigh Stefanik and Theresa Hwang, </a:t>
            </a:r>
            <a:r>
              <a:rPr lang="fr-FR" sz="1800" i="1" noProof="0" dirty="0"/>
              <a:t>Applying Theory to Practice: CARE’s Journey Piloting Social Norms Measures for Gender Programming </a:t>
            </a:r>
            <a:r>
              <a:rPr lang="fr-FR" sz="1800" noProof="0" dirty="0"/>
              <a:t>(Cooperative for Assistance and Relief Everywhere, Inc. (CARE), 2017).</a:t>
            </a:r>
            <a:endParaRPr lang="fr-FR" sz="1800" noProof="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800"/>
              </a:spcAft>
            </a:pPr>
            <a:endParaRPr lang="fr-FR" sz="1800" noProof="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fr-FR" sz="1800" noProof="0" dirty="0">
                <a:effectLst/>
                <a:latin typeface="Calibri" panose="020F0502020204030204" pitchFamily="34" charset="0"/>
                <a:ea typeface="Calibri" panose="020F0502020204030204" pitchFamily="34" charset="0"/>
                <a:cs typeface="Calibri" panose="020F0502020204030204" pitchFamily="34" charset="0"/>
              </a:rPr>
              <a:t>Desk review: Changing social norms: The development of a global M&amp;E framework—Prepared for the social norms measurement meeting 15-16 December, 2016, UNICEF, New York.</a:t>
            </a:r>
          </a:p>
          <a:p>
            <a:pPr marL="0" marR="0">
              <a:spcBef>
                <a:spcPts val="0"/>
              </a:spcBef>
              <a:spcAft>
                <a:spcPts val="800"/>
              </a:spcAft>
            </a:pPr>
            <a:endParaRPr lang="fr-FR" sz="1800" noProof="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fr-FR" sz="1800" noProof="0" dirty="0">
                <a:effectLst/>
                <a:latin typeface="Calibri" panose="020F0502020204030204" pitchFamily="34" charset="0"/>
                <a:ea typeface="Calibri" panose="020F0502020204030204" pitchFamily="34" charset="0"/>
                <a:cs typeface="Calibri" panose="020F0502020204030204" pitchFamily="34" charset="0"/>
              </a:rPr>
              <a:t>Gerry Mackie et al., </a:t>
            </a:r>
            <a:r>
              <a:rPr lang="fr-FR" sz="1800" i="1" noProof="0" dirty="0">
                <a:effectLst/>
                <a:latin typeface="Calibri" panose="020F0502020204030204" pitchFamily="34" charset="0"/>
                <a:ea typeface="Calibri" panose="020F0502020204030204" pitchFamily="34" charset="0"/>
                <a:cs typeface="Calibri" panose="020F0502020204030204" pitchFamily="34" charset="0"/>
              </a:rPr>
              <a:t>What Are Social Norms? How Are They Measured?</a:t>
            </a:r>
            <a:r>
              <a:rPr lang="fr-FR" sz="1800" noProof="0" dirty="0">
                <a:effectLst/>
                <a:latin typeface="Calibri" panose="020F0502020204030204" pitchFamily="34" charset="0"/>
                <a:ea typeface="Calibri" panose="020F0502020204030204" pitchFamily="34" charset="0"/>
                <a:cs typeface="Calibri" panose="020F0502020204030204" pitchFamily="34" charset="0"/>
              </a:rPr>
              <a:t> (New York and San Diego: UNICEF and University of California San Diego). </a:t>
            </a:r>
            <a:endParaRPr lang="fr-FR" sz="1800" noProof="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endParaRPr lang="fr-FR" sz="1800" noProof="0" dirty="0">
              <a:effectLst/>
              <a:latin typeface="Calibri" panose="020F0502020204030204" pitchFamily="34" charset="0"/>
              <a:ea typeface="Calibri" panose="020F0502020204030204" pitchFamily="34" charset="0"/>
              <a:cs typeface="Arial" panose="020B0604020202020204" pitchFamily="34" charset="0"/>
            </a:endParaRPr>
          </a:p>
          <a:p>
            <a:pPr marL="0" marR="0" lvl="0" indent="0" defTabSz="457200" eaLnBrk="1" fontAlgn="auto" latinLnBrk="0" hangingPunct="1">
              <a:lnSpc>
                <a:spcPct val="117999"/>
              </a:lnSpc>
              <a:spcBef>
                <a:spcPts val="0"/>
              </a:spcBef>
              <a:spcAft>
                <a:spcPts val="0"/>
              </a:spcAft>
              <a:buClrTx/>
              <a:buSzTx/>
              <a:buFont typeface="Arial" panose="020B0604020202020204" pitchFamily="34" charset="0"/>
              <a:buNone/>
              <a:tabLst/>
              <a:defRPr/>
            </a:pPr>
            <a:r>
              <a:rPr lang="fr-FR" sz="1800" i="0" noProof="0" dirty="0"/>
              <a:t>Sarah Thomas, </a:t>
            </a:r>
            <a:r>
              <a:rPr lang="fr-FR" sz="1800" i="1" noProof="0" dirty="0"/>
              <a:t>What is Participatory Learning and Action (PLA): An Introduction </a:t>
            </a:r>
            <a:r>
              <a:rPr lang="fr-FR" sz="1800" noProof="0" dirty="0"/>
              <a:t>Sarah Thomas, http://idp-key-resources.org/documents/0000/d04267/000.pdf.</a:t>
            </a:r>
            <a:endParaRPr lang="fr-FR" sz="1800" b="0" noProof="0" dirty="0"/>
          </a:p>
          <a:p>
            <a:pPr marL="0" marR="0">
              <a:spcBef>
                <a:spcPts val="0"/>
              </a:spcBef>
              <a:spcAft>
                <a:spcPts val="800"/>
              </a:spcAft>
            </a:pPr>
            <a:endParaRPr lang="fr-FR" sz="1800" noProof="0" dirty="0">
              <a:effectLst/>
              <a:latin typeface="Calibri" panose="020F0502020204030204" pitchFamily="34" charset="0"/>
              <a:ea typeface="Calibri" panose="020F0502020204030204" pitchFamily="34" charset="0"/>
              <a:cs typeface="Arial" panose="020B0604020202020204" pitchFamily="34" charset="0"/>
            </a:endParaRPr>
          </a:p>
          <a:p>
            <a:pPr algn="l"/>
            <a:r>
              <a:rPr lang="fr-FR" sz="1800" noProof="0" dirty="0"/>
              <a:t>Ben Cislaghi and Lori Heise, </a:t>
            </a:r>
            <a:r>
              <a:rPr lang="fr-FR" sz="1800" i="1" noProof="0" dirty="0"/>
              <a:t>Measuring Gender-Related Social Norms, Learning Report </a:t>
            </a:r>
            <a:r>
              <a:rPr lang="fr-FR" sz="1800" noProof="0" dirty="0"/>
              <a:t>1 (London: Learning Group on Social Norms and Gender-related Harmful Practices of the London School of Hygiene &amp; Tropical Medicine, 2016).</a:t>
            </a:r>
          </a:p>
        </p:txBody>
      </p:sp>
    </p:spTree>
    <p:extLst>
      <p:ext uri="{BB962C8B-B14F-4D97-AF65-F5344CB8AC3E}">
        <p14:creationId xmlns:p14="http://schemas.microsoft.com/office/powerpoint/2010/main" val="17670241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40" name="Google Shape;1440;p5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dirty="0"/>
          </a:p>
        </p:txBody>
      </p:sp>
    </p:spTree>
    <p:extLst>
      <p:ext uri="{BB962C8B-B14F-4D97-AF65-F5344CB8AC3E}">
        <p14:creationId xmlns:p14="http://schemas.microsoft.com/office/powerpoint/2010/main" val="26245187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6000" b="1" dirty="0"/>
              <a:t>REMARQUE POUR LE FACILITATEUR : </a:t>
            </a:r>
            <a:r>
              <a:rPr lang="fr-FR" sz="6000" b="0" dirty="0"/>
              <a:t>Il s'agit de la diapositive de titre pour le cours en cinq modules,  « Évolution des normes sociales dans le cadre du changement social et de comportement », et elle n'est pas spécifique au module 2. Ne l'utilisez comme diapositive de départ que si vous présentez les cinq modules ou si vous souhaitez situer ce module dans le cadre plus large du programme. Si vous utilisez cette diapositive, assurez-vous qu'elle reflète le nom du présentateur et de l'organisation. Sinon, commencez à la diapositive 6.</a:t>
            </a:r>
            <a:endParaRPr lang="en-US" sz="6000" dirty="0"/>
          </a:p>
        </p:txBody>
      </p:sp>
    </p:spTree>
    <p:extLst>
      <p:ext uri="{BB962C8B-B14F-4D97-AF65-F5344CB8AC3E}">
        <p14:creationId xmlns:p14="http://schemas.microsoft.com/office/powerpoint/2010/main" val="3112088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800"/>
              </a:spcAft>
              <a:tabLst>
                <a:tab pos="3086100" algn="l"/>
              </a:tabLst>
            </a:pPr>
            <a:r>
              <a:rPr lang="en-US" sz="1800" b="1" dirty="0">
                <a:effectLst/>
                <a:latin typeface="Calibri" panose="020F0502020204030204" pitchFamily="34" charset="0"/>
                <a:ea typeface="Calibri" panose="020F0502020204030204" pitchFamily="34" charset="0"/>
                <a:cs typeface="Arial" panose="020B0604020202020204" pitchFamily="34" charset="0"/>
              </a:rPr>
              <a:t>REMARQUE POUR LE FACILITATEUR : </a:t>
            </a:r>
            <a:r>
              <a:rPr lang="fr-FR" sz="1800" noProof="0" dirty="0">
                <a:effectLst/>
                <a:latin typeface="Calibri" panose="020F0502020204030204" pitchFamily="34" charset="0"/>
                <a:ea typeface="Calibri" panose="020F0502020204030204" pitchFamily="34" charset="0"/>
                <a:cs typeface="Arial" panose="020B0604020202020204" pitchFamily="34" charset="0"/>
              </a:rPr>
              <a:t>Ce module est structuré en quatre parties : une section d'ouverture, l'introduction d'une approche pour évaluer les normes (l'outil d'exploration des normes sociales), un temps dédié au travail de groupe, et une section de conclusion après le rapport des groupes. Certaines diapositives de l'ouverture et de la clôture ont des composantes interactives où des invites sont incluses pour engager les participants dans le dialogue. </a:t>
            </a:r>
          </a:p>
          <a:p>
            <a:pPr>
              <a:spcAft>
                <a:spcPts val="800"/>
              </a:spcAft>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 </a:t>
            </a:r>
          </a:p>
          <a:p>
            <a:r>
              <a:rPr lang="fr-FR" sz="1800" b="1" noProof="0" dirty="0">
                <a:effectLst/>
                <a:latin typeface="Calibri" panose="020F0502020204030204" pitchFamily="34" charset="0"/>
                <a:ea typeface="Calibri" panose="020F0502020204030204" pitchFamily="34" charset="0"/>
                <a:cs typeface="Arial" panose="020B0604020202020204" pitchFamily="34" charset="0"/>
              </a:rPr>
              <a:t>REMARQUE POUR LE PRÉSENTATEUR:  </a:t>
            </a:r>
            <a:r>
              <a:rPr lang="fr-FR" sz="1800" b="0" noProof="0" dirty="0">
                <a:effectLst/>
                <a:latin typeface="Calibri" panose="020F0502020204030204" pitchFamily="34" charset="0"/>
                <a:ea typeface="Calibri" panose="020F0502020204030204" pitchFamily="34" charset="0"/>
                <a:cs typeface="Arial" panose="020B0604020202020204" pitchFamily="34" charset="0"/>
              </a:rPr>
              <a:t>Il</a:t>
            </a:r>
            <a:r>
              <a:rPr lang="fr-FR" sz="1800" noProof="0" dirty="0">
                <a:effectLst/>
                <a:latin typeface="Calibri" panose="020F0502020204030204" pitchFamily="34" charset="0"/>
                <a:ea typeface="Calibri" panose="020F0502020204030204" pitchFamily="34" charset="0"/>
                <a:cs typeface="Arial" panose="020B0604020202020204" pitchFamily="34" charset="0"/>
              </a:rPr>
              <a:t> s'agit du module 2 du programme de formation, qui traite de l'intérêt de comprendre et d'explorer les normes qui sous-tendent les comportements d'intérêt dans votre programme et votre contexte.</a:t>
            </a:r>
            <a:endParaRPr lang="fr-FR" noProof="0" dirty="0"/>
          </a:p>
        </p:txBody>
      </p:sp>
    </p:spTree>
    <p:extLst>
      <p:ext uri="{BB962C8B-B14F-4D97-AF65-F5344CB8AC3E}">
        <p14:creationId xmlns:p14="http://schemas.microsoft.com/office/powerpoint/2010/main" val="140660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spcAft>
                <a:spcPts val="800"/>
              </a:spcAft>
              <a:tabLst>
                <a:tab pos="3086100" algn="l"/>
              </a:tabLst>
            </a:pPr>
            <a:r>
              <a:rPr lang="en-US" sz="1800" b="1" dirty="0">
                <a:effectLst/>
                <a:latin typeface="Calibri" panose="020F0502020204030204" pitchFamily="34" charset="0"/>
                <a:ea typeface="Calibri" panose="020F0502020204030204" pitchFamily="34" charset="0"/>
                <a:cs typeface="Arial" panose="020B0604020202020204" pitchFamily="34" charset="0"/>
              </a:rPr>
              <a:t>REMARQUE POUR LE PRÉSENTATEUR : </a:t>
            </a:r>
            <a:r>
              <a:rPr lang="en-US" sz="1800" dirty="0">
                <a:effectLst/>
                <a:latin typeface="Calibri" panose="020F0502020204030204" pitchFamily="34" charset="0"/>
                <a:ea typeface="Calibri" panose="020F0502020204030204" pitchFamily="34" charset="0"/>
                <a:cs typeface="Arial" panose="020B0604020202020204" pitchFamily="34" charset="0"/>
              </a:rPr>
              <a:t>Cette section est une revue des concepts de normes sociales et offre des opportunités de mettre ces concepts en pratique. Nous commençons par un examen de l'intérêt de mener des évaluations des normes et de la manière de comprendre, d'identifier et d'explorer les normes. Nous poursuivons avec des approches et des ressources pour évaluer les normes pour les programmes. Enfin, nous utilisons des exemples et des exercices participatifs pour nous entraîner à mener des évaluations rapides des normes afin de maximiser l'utilisation des résultats dans la conception, le suivi et les évaluations des programmes. </a:t>
            </a:r>
          </a:p>
          <a:p>
            <a:pPr>
              <a:spcAft>
                <a:spcPts val="800"/>
              </a:spcAft>
              <a:tabLst>
                <a:tab pos="3086100" algn="l"/>
              </a:tabLst>
            </a:pPr>
            <a:r>
              <a:rPr lang="en-US" sz="1800" dirty="0">
                <a:effectLst/>
                <a:latin typeface="Calibri" panose="020F0502020204030204" pitchFamily="34" charset="0"/>
                <a:ea typeface="Calibri" panose="020F0502020204030204" pitchFamily="34" charset="0"/>
                <a:cs typeface="Arial" panose="020B0604020202020204" pitchFamily="34" charset="0"/>
              </a:rPr>
              <a:t>Cette section se décrit comme suit :</a:t>
            </a:r>
          </a:p>
          <a:p>
            <a:pPr marL="342900" lvl="0" indent="-342900">
              <a:buFont typeface="+mj-lt"/>
              <a:buAutoNum type="arabicPeriod"/>
              <a:tabLst>
                <a:tab pos="3086100" algn="l"/>
              </a:tabLst>
            </a:pPr>
            <a:r>
              <a:rPr lang="en-US" sz="1800" dirty="0">
                <a:effectLst/>
                <a:latin typeface="Calibri" panose="020F0502020204030204" pitchFamily="34" charset="0"/>
                <a:ea typeface="Calibri" panose="020F0502020204030204" pitchFamily="34" charset="0"/>
                <a:cs typeface="Arial" panose="020B0604020202020204" pitchFamily="34" charset="0"/>
              </a:rPr>
              <a:t>S'accorder sur la valeur d'une évaluation des normes : Fournir un cadre initial expliquant pourquoi il est important d'évaluer les normes dès le départ - ce que vous devez savoir avant de passer aux étapes suivantes (conception, mesure, etc.).</a:t>
            </a:r>
          </a:p>
          <a:p>
            <a:pPr marL="342900" lvl="0" indent="-342900">
              <a:spcAft>
                <a:spcPts val="800"/>
              </a:spcAft>
              <a:buFont typeface="+mj-lt"/>
              <a:buAutoNum type="arabicPeriod"/>
              <a:tabLst>
                <a:tab pos="3086100" algn="l"/>
              </a:tabLst>
            </a:pPr>
            <a:r>
              <a:rPr lang="en-US" sz="1800" dirty="0">
                <a:effectLst/>
                <a:latin typeface="Calibri" panose="020F0502020204030204" pitchFamily="34" charset="0"/>
                <a:ea typeface="Calibri" panose="020F0502020204030204" pitchFamily="34" charset="0"/>
                <a:cs typeface="Arial" panose="020B0604020202020204" pitchFamily="34" charset="0"/>
              </a:rPr>
              <a:t>Explorer les méthodes d'évaluation des normes (activités participatives) </a:t>
            </a:r>
          </a:p>
          <a:p>
            <a:r>
              <a:rPr lang="en-US" sz="1800" dirty="0">
                <a:effectLst/>
                <a:latin typeface="Calibri" panose="020F0502020204030204" pitchFamily="34" charset="0"/>
                <a:ea typeface="Calibri" panose="020F0502020204030204" pitchFamily="34" charset="0"/>
                <a:cs typeface="Arial" panose="020B0604020202020204" pitchFamily="34" charset="0"/>
              </a:rPr>
              <a:t>3.      Passer à l'action. Réfléchir à la manière d'intégrer les apprentissages dans les programmes</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42721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800"/>
              </a:spcAft>
              <a:buClrTx/>
              <a:buSzTx/>
              <a:buFontTx/>
              <a:buNone/>
              <a:tabLst/>
              <a:defRPr/>
            </a:pPr>
            <a:r>
              <a:rPr lang="fr-FR" sz="1800" b="1" noProof="0" dirty="0">
                <a:effectLst/>
                <a:latin typeface="Calibri" panose="020F0502020204030204" pitchFamily="34" charset="0"/>
                <a:ea typeface="Calibri" panose="020F0502020204030204" pitchFamily="34" charset="0"/>
                <a:cs typeface="Arial" panose="020B0604020202020204" pitchFamily="34" charset="0"/>
              </a:rPr>
              <a:t>REMARQUES POUR LE FACILITATEUR : </a:t>
            </a:r>
            <a:r>
              <a:rPr lang="fr-FR" sz="1800" noProof="0" dirty="0">
                <a:effectLst/>
                <a:latin typeface="Calibri" panose="020F0502020204030204" pitchFamily="34" charset="0"/>
                <a:ea typeface="Calibri" panose="020F0502020204030204" pitchFamily="34" charset="0"/>
                <a:cs typeface="Arial" panose="020B0604020202020204" pitchFamily="34" charset="0"/>
              </a:rPr>
              <a:t>Après avoir lu les remarques relatives à cette diapositive lors de votre présentation, arrêtez-vous et laissez du temps au groupe pour poser des questions ou apporter des précisions.</a:t>
            </a:r>
          </a:p>
          <a:p>
            <a:pPr marL="0" marR="0">
              <a:spcBef>
                <a:spcPts val="0"/>
              </a:spcBef>
              <a:spcAft>
                <a:spcPts val="800"/>
              </a:spcAft>
            </a:pPr>
            <a:r>
              <a:rPr lang="fr-FR" sz="1800" noProof="0" dirty="0">
                <a:effectLst/>
                <a:latin typeface="Calibri" panose="020F0502020204030204" pitchFamily="34" charset="0"/>
                <a:ea typeface="Calibri" panose="020F0502020204030204" pitchFamily="34" charset="0"/>
                <a:cs typeface="Calibri" panose="020F0502020204030204" pitchFamily="34" charset="0"/>
              </a:rPr>
              <a:t> </a:t>
            </a:r>
          </a:p>
          <a:p>
            <a:pPr>
              <a:spcAft>
                <a:spcPts val="800"/>
              </a:spcAft>
              <a:tabLst>
                <a:tab pos="3086100" algn="l"/>
              </a:tabLst>
            </a:pPr>
            <a:r>
              <a:rPr lang="fr-FR" sz="1800" b="1" noProof="0" dirty="0">
                <a:effectLst/>
                <a:latin typeface="Calibri" panose="020F0502020204030204" pitchFamily="34" charset="0"/>
                <a:ea typeface="Calibri" panose="020F0502020204030204" pitchFamily="34" charset="0"/>
                <a:cs typeface="Arial" panose="020B0604020202020204" pitchFamily="34" charset="0"/>
              </a:rPr>
              <a:t>REMARQUE POUR LE PRÉSENTATEUR : </a:t>
            </a:r>
            <a:r>
              <a:rPr lang="fr-FR" sz="1800" noProof="0" dirty="0">
                <a:effectLst/>
                <a:latin typeface="Calibri" panose="020F0502020204030204" pitchFamily="34" charset="0"/>
                <a:ea typeface="Calibri" panose="020F0502020204030204" pitchFamily="34" charset="0"/>
                <a:cs typeface="Arial" panose="020B0604020202020204" pitchFamily="34" charset="0"/>
              </a:rPr>
              <a:t>Quatre objectifs sont inclus dans cette section pour clarifier notre but. Ils nous guideront - de la compréhension des évaluations des normes à l'application directe des approches d'évaluation, en passant par l'apprentissage de l'application des résultats dans les projets/contextes. Les objectifs sont les suivants : </a:t>
            </a:r>
          </a:p>
          <a:p>
            <a:pPr marL="342900" lvl="0" indent="-342900">
              <a:buFont typeface="Symbol" panose="05050102010706020507" pitchFamily="18" charset="2"/>
              <a:buChar char=""/>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Identifier la valeur de l'évaluation des normes pour informer la conception du programme et les stratégies de mise en œuvre. </a:t>
            </a:r>
          </a:p>
          <a:p>
            <a:pPr marL="342900" lvl="0" indent="-342900">
              <a:buFont typeface="Symbol" panose="05050102010706020507" pitchFamily="18" charset="2"/>
              <a:buChar char=""/>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Renforcer leur compréhension de la mesure de l’influence des normes sur les comportements des populations clés et des groupes de référence dans leur cadre et leur contexte. </a:t>
            </a:r>
          </a:p>
          <a:p>
            <a:pPr marL="342900" lvl="0" indent="-342900">
              <a:spcAft>
                <a:spcPts val="800"/>
              </a:spcAft>
              <a:buFont typeface="Symbol" panose="05050102010706020507" pitchFamily="18" charset="2"/>
              <a:buChar char=""/>
              <a:tabLst>
                <a:tab pos="3086100" algn="l"/>
              </a:tabLst>
            </a:pPr>
            <a:r>
              <a:rPr lang="fr-FR" sz="1800" noProof="0" dirty="0">
                <a:effectLst/>
                <a:latin typeface="Calibri" panose="020F0502020204030204" pitchFamily="34" charset="0"/>
                <a:ea typeface="Calibri" panose="020F0502020204030204" pitchFamily="34" charset="0"/>
                <a:cs typeface="Arial" panose="020B0604020202020204" pitchFamily="34" charset="0"/>
              </a:rPr>
              <a:t>Pratiquer l’utilisation des méthodes participatives pour recueillir des informations au niveau communautaire afin d'identifier les groupes de référence et d'évaluer les normes qui influencent les comportements. </a:t>
            </a:r>
          </a:p>
          <a:p>
            <a:pPr marL="342900" marR="0" lvl="0" indent="-342900" defTabSz="457200" eaLnBrk="1" fontAlgn="auto" latinLnBrk="0" hangingPunct="1">
              <a:lnSpc>
                <a:spcPct val="117999"/>
              </a:lnSpc>
              <a:spcBef>
                <a:spcPts val="0"/>
              </a:spcBef>
              <a:spcAft>
                <a:spcPts val="800"/>
              </a:spcAft>
              <a:buClrTx/>
              <a:buSzTx/>
              <a:buFont typeface="Symbol" panose="05050102010706020507" pitchFamily="18" charset="2"/>
              <a:buChar char=""/>
              <a:tabLst>
                <a:tab pos="3086100" algn="l"/>
              </a:tabLst>
              <a:defRPr/>
            </a:pPr>
            <a:r>
              <a:rPr lang="fr-FR" sz="1800" noProof="0" dirty="0">
                <a:effectLst/>
                <a:latin typeface="Calibri" panose="020F0502020204030204" pitchFamily="34" charset="0"/>
                <a:ea typeface="Calibri" panose="020F0502020204030204" pitchFamily="34" charset="0"/>
                <a:cs typeface="Arial" panose="020B0604020202020204" pitchFamily="34" charset="0"/>
              </a:rPr>
              <a:t>Réfléchir  brièvement à la manière d'intégrer les résultats de l'évaluation des normes dans des projets nouveaux ou en cours</a:t>
            </a:r>
          </a:p>
          <a:p>
            <a:pPr marL="0" indent="0">
              <a:buFont typeface="Arial" panose="020B0604020202020204" pitchFamily="34" charset="0"/>
              <a:buNone/>
            </a:pPr>
            <a:endParaRPr lang="fr-FR" sz="1800" noProof="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3530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1"/>
        <p:cNvGrpSpPr/>
        <p:nvPr/>
      </p:nvGrpSpPr>
      <p:grpSpPr>
        <a:xfrm>
          <a:off x="0" y="0"/>
          <a:ext cx="0" cy="0"/>
          <a:chOff x="0" y="0"/>
          <a:chExt cx="0" cy="0"/>
        </a:xfrm>
      </p:grpSpPr>
      <p:sp>
        <p:nvSpPr>
          <p:cNvPr id="4532" name="Google Shape;4532;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33" name="Google Shape;4533;p1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2200"/>
              <a:buFont typeface="Helvetica Neue"/>
              <a:buNone/>
            </a:pPr>
            <a:r>
              <a:rPr lang="en-US" sz="1800" b="1" dirty="0">
                <a:effectLst/>
                <a:latin typeface="Calibri" panose="020F0502020204030204" pitchFamily="34" charset="0"/>
                <a:ea typeface="Calibri" panose="020F0502020204030204" pitchFamily="34" charset="0"/>
                <a:cs typeface="Arial" panose="020B0604020202020204" pitchFamily="34" charset="0"/>
              </a:rPr>
              <a:t>REMARQUE POUR LE </a:t>
            </a:r>
            <a:r>
              <a:rPr lang="fr-FR" sz="1800" b="1" noProof="0" dirty="0">
                <a:effectLst/>
                <a:latin typeface="Calibri" panose="020F0502020204030204" pitchFamily="34" charset="0"/>
                <a:ea typeface="Calibri" panose="020F0502020204030204" pitchFamily="34" charset="0"/>
                <a:cs typeface="Arial" panose="020B0604020202020204" pitchFamily="34" charset="0"/>
              </a:rPr>
              <a:t>FACILITATEUR : </a:t>
            </a:r>
            <a:r>
              <a:rPr lang="fr-FR" sz="1800" noProof="0" dirty="0">
                <a:effectLst/>
                <a:latin typeface="Calibri" panose="020F0502020204030204" pitchFamily="34" charset="0"/>
                <a:ea typeface="Calibri" panose="020F0502020204030204" pitchFamily="34" charset="0"/>
                <a:cs typeface="Arial" panose="020B0604020202020204" pitchFamily="34" charset="0"/>
              </a:rPr>
              <a:t>Les diapositives suivantes donnent une vue d'ensemble des normes sociales du Module 1 de ce programme. Si les participants ont récemment passé en revue le Module 1, vous pouvez choisir de passer ces diapositives à un rythme plus rapide</a:t>
            </a:r>
            <a:r>
              <a:rPr lang="fr-FR" sz="1800" noProof="0" dirty="0">
                <a:effectLst/>
                <a:latin typeface="Calibri" panose="020F0502020204030204" pitchFamily="34" charset="0"/>
                <a:ea typeface="Calibri" panose="020F0502020204030204" pitchFamily="34" charset="0"/>
              </a:rPr>
              <a:t>.</a:t>
            </a:r>
            <a:endParaRPr lang="fr-FR" noProof="0" dirty="0"/>
          </a:p>
        </p:txBody>
      </p:sp>
    </p:spTree>
    <p:extLst>
      <p:ext uri="{BB962C8B-B14F-4D97-AF65-F5344CB8AC3E}">
        <p14:creationId xmlns:p14="http://schemas.microsoft.com/office/powerpoint/2010/main" val="2480864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Group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9062D-08B0-9A4A-AB2A-474470FD3C9E}"/>
              </a:ext>
            </a:extLst>
          </p:cNvPr>
          <p:cNvSpPr>
            <a:spLocks noGrp="1"/>
          </p:cNvSpPr>
          <p:nvPr>
            <p:ph type="title" hasCustomPrompt="1"/>
          </p:nvPr>
        </p:nvSpPr>
        <p:spPr>
          <a:xfrm>
            <a:off x="2121840" y="2279414"/>
            <a:ext cx="16482720" cy="2176835"/>
          </a:xfrm>
          <a:prstGeom prst="rect">
            <a:avLst/>
          </a:prstGeom>
        </p:spPr>
        <p:txBody>
          <a:bodyPr/>
          <a:lstStyle>
            <a:lvl1pPr marL="0" marR="0" indent="0" algn="l" defTabSz="685800" rtl="0" eaLnBrk="1" fontAlgn="auto" latinLnBrk="0" hangingPunct="0">
              <a:lnSpc>
                <a:spcPct val="80000"/>
              </a:lnSpc>
              <a:spcBef>
                <a:spcPts val="0"/>
              </a:spcBef>
              <a:spcAft>
                <a:spcPts val="0"/>
              </a:spcAft>
              <a:buClrTx/>
              <a:buSzTx/>
              <a:buFontTx/>
              <a:buNone/>
              <a:tabLst/>
              <a:defRPr/>
            </a:lvl1pPr>
          </a:lstStyle>
          <a:p>
            <a:pPr marL="0" marR="0" lvl="0" indent="0" algn="l" defTabSz="685800" rtl="0" eaLnBrk="1" fontAlgn="auto" latinLnBrk="0" hangingPunct="0">
              <a:lnSpc>
                <a:spcPct val="80000"/>
              </a:lnSpc>
              <a:spcBef>
                <a:spcPts val="0"/>
              </a:spcBef>
              <a:spcAft>
                <a:spcPts val="0"/>
              </a:spcAft>
              <a:buClrTx/>
              <a:buSzTx/>
              <a:buFontTx/>
              <a:buNone/>
              <a:tabLst/>
              <a:defRPr/>
            </a:pPr>
            <a:r>
              <a:rPr kumimoji="0" lang="en-GB" sz="10000" b="1" i="0" u="none" strike="noStrike" kern="0" cap="none" spc="75" normalizeH="0" baseline="0" noProof="0" dirty="0">
                <a:ln>
                  <a:noFill/>
                </a:ln>
                <a:solidFill>
                  <a:srgbClr val="53585F"/>
                </a:solidFill>
                <a:effectLst/>
                <a:uLnTx/>
                <a:uFillTx/>
                <a:latin typeface="Gill Sans MT" panose="020B0502020104020203"/>
                <a:ea typeface="Gill Sans MT" charset="0"/>
                <a:cs typeface="Gill Sans MT" charset="0"/>
                <a:sym typeface="Montserrat-SemiBold"/>
              </a:rPr>
              <a:t>Slide Title Slide Title </a:t>
            </a:r>
          </a:p>
        </p:txBody>
      </p:sp>
      <p:grpSp>
        <p:nvGrpSpPr>
          <p:cNvPr id="5" name="Group 142">
            <a:extLst>
              <a:ext uri="{FF2B5EF4-FFF2-40B4-BE49-F238E27FC236}">
                <a16:creationId xmlns:a16="http://schemas.microsoft.com/office/drawing/2014/main" id="{0BFD2755-CD3F-42B5-AF2F-D025DE67592E}"/>
              </a:ext>
            </a:extLst>
          </p:cNvPr>
          <p:cNvGrpSpPr/>
          <p:nvPr userDrawn="1"/>
        </p:nvGrpSpPr>
        <p:grpSpPr>
          <a:xfrm>
            <a:off x="2626553" y="4538630"/>
            <a:ext cx="8521695" cy="8552093"/>
            <a:chOff x="0" y="0"/>
            <a:chExt cx="6186406" cy="8552092"/>
          </a:xfrm>
        </p:grpSpPr>
        <p:sp>
          <p:nvSpPr>
            <p:cNvPr id="7" name="Shape 136">
              <a:extLst>
                <a:ext uri="{FF2B5EF4-FFF2-40B4-BE49-F238E27FC236}">
                  <a16:creationId xmlns:a16="http://schemas.microsoft.com/office/drawing/2014/main" id="{A38032B0-A6E6-4AA6-B1B5-9C8A1AB11A15}"/>
                </a:ext>
              </a:extLst>
            </p:cNvPr>
            <p:cNvSpPr/>
            <p:nvPr/>
          </p:nvSpPr>
          <p:spPr>
            <a:xfrm>
              <a:off x="0" y="0"/>
              <a:ext cx="6186406" cy="8552092"/>
            </a:xfrm>
            <a:prstGeom prst="rect">
              <a:avLst/>
            </a:prstGeom>
            <a:noFill/>
            <a:ln w="50800" cap="flat">
              <a:solidFill>
                <a:srgbClr val="009457"/>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9" name="Shape 137">
              <a:extLst>
                <a:ext uri="{FF2B5EF4-FFF2-40B4-BE49-F238E27FC236}">
                  <a16:creationId xmlns:a16="http://schemas.microsoft.com/office/drawing/2014/main" id="{6557AE7E-C1B0-4FB6-971E-B07976E24416}"/>
                </a:ext>
              </a:extLst>
            </p:cNvPr>
            <p:cNvSpPr/>
            <p:nvPr/>
          </p:nvSpPr>
          <p:spPr>
            <a:xfrm>
              <a:off x="435030" y="1016862"/>
              <a:ext cx="5103661" cy="790601"/>
            </a:xfrm>
            <a:prstGeom prst="roundRect">
              <a:avLst>
                <a:gd name="adj" fmla="val 50000"/>
              </a:avLst>
            </a:prstGeom>
            <a:solidFill>
              <a:srgbClr val="009457"/>
            </a:solidFill>
            <a:ln w="38100" cap="flat">
              <a:solidFill>
                <a:srgbClr val="009457"/>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grpSp>
      <p:grpSp>
        <p:nvGrpSpPr>
          <p:cNvPr id="11" name="Group 150">
            <a:extLst>
              <a:ext uri="{FF2B5EF4-FFF2-40B4-BE49-F238E27FC236}">
                <a16:creationId xmlns:a16="http://schemas.microsoft.com/office/drawing/2014/main" id="{0F50CA4E-B8FF-45E3-A00F-A7E90488E0A5}"/>
              </a:ext>
            </a:extLst>
          </p:cNvPr>
          <p:cNvGrpSpPr/>
          <p:nvPr userDrawn="1"/>
        </p:nvGrpSpPr>
        <p:grpSpPr>
          <a:xfrm>
            <a:off x="12285208" y="4456249"/>
            <a:ext cx="8521696" cy="8552093"/>
            <a:chOff x="0" y="0"/>
            <a:chExt cx="6186406" cy="8552092"/>
          </a:xfrm>
        </p:grpSpPr>
        <p:sp>
          <p:nvSpPr>
            <p:cNvPr id="13" name="Shape 145">
              <a:extLst>
                <a:ext uri="{FF2B5EF4-FFF2-40B4-BE49-F238E27FC236}">
                  <a16:creationId xmlns:a16="http://schemas.microsoft.com/office/drawing/2014/main" id="{7A145CD8-5478-4972-94A4-28622FE0408E}"/>
                </a:ext>
              </a:extLst>
            </p:cNvPr>
            <p:cNvSpPr/>
            <p:nvPr/>
          </p:nvSpPr>
          <p:spPr>
            <a:xfrm>
              <a:off x="0" y="0"/>
              <a:ext cx="6186406" cy="8552092"/>
            </a:xfrm>
            <a:prstGeom prst="rect">
              <a:avLst/>
            </a:prstGeom>
            <a:noFill/>
            <a:ln w="50800" cap="flat">
              <a:solidFill>
                <a:srgbClr val="393941"/>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15" name="Shape 146">
              <a:extLst>
                <a:ext uri="{FF2B5EF4-FFF2-40B4-BE49-F238E27FC236}">
                  <a16:creationId xmlns:a16="http://schemas.microsoft.com/office/drawing/2014/main" id="{651E32B9-B79D-4BFD-86F2-02934964727B}"/>
                </a:ext>
              </a:extLst>
            </p:cNvPr>
            <p:cNvSpPr/>
            <p:nvPr/>
          </p:nvSpPr>
          <p:spPr>
            <a:xfrm>
              <a:off x="647715" y="1066832"/>
              <a:ext cx="4890976" cy="790601"/>
            </a:xfrm>
            <a:prstGeom prst="roundRect">
              <a:avLst>
                <a:gd name="adj" fmla="val 50000"/>
              </a:avLst>
            </a:prstGeom>
            <a:solidFill>
              <a:srgbClr val="393941"/>
            </a:solidFill>
            <a:ln w="38100" cap="flat">
              <a:solidFill>
                <a:srgbClr val="393941"/>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grpSp>
      <p:sp>
        <p:nvSpPr>
          <p:cNvPr id="20" name="Text Placeholder 19">
            <a:extLst>
              <a:ext uri="{FF2B5EF4-FFF2-40B4-BE49-F238E27FC236}">
                <a16:creationId xmlns:a16="http://schemas.microsoft.com/office/drawing/2014/main" id="{A756E2D1-02C4-4D50-B04C-1FBD59E9B152}"/>
              </a:ext>
            </a:extLst>
          </p:cNvPr>
          <p:cNvSpPr>
            <a:spLocks noGrp="1"/>
          </p:cNvSpPr>
          <p:nvPr>
            <p:ph type="body" sz="quarter" idx="10" hasCustomPrompt="1"/>
          </p:nvPr>
        </p:nvSpPr>
        <p:spPr>
          <a:xfrm>
            <a:off x="13177427" y="7116874"/>
            <a:ext cx="6737258" cy="5253037"/>
          </a:xfrm>
          <a:prstGeom prst="rect">
            <a:avLst/>
          </a:prstGeom>
        </p:spPr>
        <p:txBody>
          <a:bodyPr/>
          <a:lstStyle>
            <a:lvl2pPr marL="228600" marR="0" indent="-228600" algn="l" defTabSz="1066800" rtl="0" eaLnBrk="1" fontAlgn="auto" latinLnBrk="0" hangingPunct="0">
              <a:lnSpc>
                <a:spcPct val="90000"/>
              </a:lnSpc>
              <a:spcBef>
                <a:spcPct val="0"/>
              </a:spcBef>
              <a:spcAft>
                <a:spcPct val="15000"/>
              </a:spcAft>
              <a:buClrTx/>
              <a:buSzTx/>
              <a:buFontTx/>
              <a:buChar char="•"/>
              <a:tabLst/>
              <a:defRPr/>
            </a:lvl2pPr>
          </a:lstStyle>
          <a:p>
            <a:pPr marL="228600" marR="0" lvl="1" indent="-228600" algn="l" defTabSz="1066800" rtl="0" eaLnBrk="1" fontAlgn="auto" latinLnBrk="0" hangingPunct="0">
              <a:lnSpc>
                <a:spcPct val="90000"/>
              </a:lnSpc>
              <a:spcBef>
                <a:spcPct val="0"/>
              </a:spcBef>
              <a:spcAft>
                <a:spcPct val="15000"/>
              </a:spcAft>
              <a:buClrTx/>
              <a:buSzTx/>
              <a:buFontTx/>
              <a:buChar char="•"/>
              <a:tabLst/>
              <a:defRPr/>
            </a:pPr>
            <a:r>
              <a:rPr kumimoji="0" lang="en-US" sz="3600" b="1"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Text </a:t>
            </a:r>
            <a:r>
              <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here</a:t>
            </a:r>
            <a:br>
              <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br>
            <a:endParaRPr kumimoji="0" lang="en-US" sz="3600" b="0" i="0" u="none" strike="noStrike" kern="1200" cap="none" spc="0" normalizeH="0" baseline="0" noProof="0" dirty="0">
              <a:ln>
                <a:noFill/>
              </a:ln>
              <a:solidFill>
                <a:srgbClr val="53585F"/>
              </a:solidFill>
              <a:effectLst/>
              <a:uLnTx/>
              <a:uFillTx/>
              <a:latin typeface="PT Sans"/>
              <a:sym typeface="PT Sans"/>
            </a:endParaRPr>
          </a:p>
          <a:p>
            <a:pPr marL="228600" marR="0" lvl="1" indent="-228600" algn="l" defTabSz="1066800" rtl="0" eaLnBrk="1" fontAlgn="auto" latinLnBrk="0" hangingPunct="0">
              <a:lnSpc>
                <a:spcPct val="90000"/>
              </a:lnSpc>
              <a:spcBef>
                <a:spcPct val="0"/>
              </a:spcBef>
              <a:spcAft>
                <a:spcPct val="15000"/>
              </a:spcAft>
              <a:buClrTx/>
              <a:buSzTx/>
              <a:buFontTx/>
              <a:buChar char="•"/>
              <a:tabLst/>
              <a:defRPr/>
            </a:pPr>
            <a:r>
              <a:rPr kumimoji="0" lang="en-US" sz="3600" b="1"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Text </a:t>
            </a:r>
            <a:r>
              <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here</a:t>
            </a:r>
            <a:br>
              <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br>
            <a:endPar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endParaRPr>
          </a:p>
          <a:p>
            <a:pPr marL="228600" marR="0" lvl="1" indent="-228600" algn="l" defTabSz="1066800" rtl="0" eaLnBrk="1" fontAlgn="auto" latinLnBrk="0" hangingPunct="0">
              <a:lnSpc>
                <a:spcPct val="90000"/>
              </a:lnSpc>
              <a:spcBef>
                <a:spcPct val="0"/>
              </a:spcBef>
              <a:spcAft>
                <a:spcPct val="15000"/>
              </a:spcAft>
              <a:buClrTx/>
              <a:buSzTx/>
              <a:buFontTx/>
              <a:buChar char="•"/>
              <a:tabLst/>
              <a:defRPr/>
            </a:pPr>
            <a:r>
              <a:rPr kumimoji="0" lang="en-US" sz="3600" b="1"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Text </a:t>
            </a:r>
            <a:r>
              <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here</a:t>
            </a:r>
          </a:p>
        </p:txBody>
      </p:sp>
      <p:sp>
        <p:nvSpPr>
          <p:cNvPr id="21" name="Text Placeholder 19">
            <a:extLst>
              <a:ext uri="{FF2B5EF4-FFF2-40B4-BE49-F238E27FC236}">
                <a16:creationId xmlns:a16="http://schemas.microsoft.com/office/drawing/2014/main" id="{5E9A1071-EF93-45BE-B608-8F05979EC6DA}"/>
              </a:ext>
            </a:extLst>
          </p:cNvPr>
          <p:cNvSpPr>
            <a:spLocks noGrp="1"/>
          </p:cNvSpPr>
          <p:nvPr>
            <p:ph type="body" sz="quarter" idx="11" hasCustomPrompt="1"/>
          </p:nvPr>
        </p:nvSpPr>
        <p:spPr>
          <a:xfrm>
            <a:off x="3448018" y="7091889"/>
            <a:ext cx="6737258" cy="5253037"/>
          </a:xfrm>
          <a:prstGeom prst="rect">
            <a:avLst/>
          </a:prstGeom>
        </p:spPr>
        <p:txBody>
          <a:bodyPr/>
          <a:lstStyle>
            <a:lvl2pPr marL="228600" marR="0" indent="-228600" algn="l" defTabSz="1066800" rtl="0" eaLnBrk="1" fontAlgn="auto" latinLnBrk="0" hangingPunct="0">
              <a:lnSpc>
                <a:spcPct val="90000"/>
              </a:lnSpc>
              <a:spcBef>
                <a:spcPct val="0"/>
              </a:spcBef>
              <a:spcAft>
                <a:spcPct val="15000"/>
              </a:spcAft>
              <a:buClrTx/>
              <a:buSzTx/>
              <a:buFontTx/>
              <a:buChar char="•"/>
              <a:tabLst/>
              <a:defRPr/>
            </a:lvl2pPr>
          </a:lstStyle>
          <a:p>
            <a:pPr marL="228600" marR="0" lvl="1" indent="-228600" algn="l" defTabSz="1066800" rtl="0" eaLnBrk="1" fontAlgn="auto" latinLnBrk="0" hangingPunct="0">
              <a:lnSpc>
                <a:spcPct val="90000"/>
              </a:lnSpc>
              <a:spcBef>
                <a:spcPct val="0"/>
              </a:spcBef>
              <a:spcAft>
                <a:spcPct val="15000"/>
              </a:spcAft>
              <a:buClrTx/>
              <a:buSzTx/>
              <a:buFontTx/>
              <a:buChar char="•"/>
              <a:tabLst/>
              <a:defRPr/>
            </a:pPr>
            <a:r>
              <a:rPr kumimoji="0" lang="en-US" sz="3600" b="1"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Text </a:t>
            </a:r>
            <a:r>
              <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here</a:t>
            </a:r>
            <a:br>
              <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br>
            <a:endParaRPr kumimoji="0" lang="en-US" sz="3600" b="0" i="0" u="none" strike="noStrike" kern="1200" cap="none" spc="0" normalizeH="0" baseline="0" noProof="0" dirty="0">
              <a:ln>
                <a:noFill/>
              </a:ln>
              <a:solidFill>
                <a:srgbClr val="53585F"/>
              </a:solidFill>
              <a:effectLst/>
              <a:uLnTx/>
              <a:uFillTx/>
              <a:latin typeface="PT Sans"/>
              <a:sym typeface="PT Sans"/>
            </a:endParaRPr>
          </a:p>
          <a:p>
            <a:pPr marL="228600" marR="0" lvl="1" indent="-228600" algn="l" defTabSz="1066800" rtl="0" eaLnBrk="1" fontAlgn="auto" latinLnBrk="0" hangingPunct="0">
              <a:lnSpc>
                <a:spcPct val="90000"/>
              </a:lnSpc>
              <a:spcBef>
                <a:spcPct val="0"/>
              </a:spcBef>
              <a:spcAft>
                <a:spcPct val="15000"/>
              </a:spcAft>
              <a:buClrTx/>
              <a:buSzTx/>
              <a:buFontTx/>
              <a:buChar char="•"/>
              <a:tabLst/>
              <a:defRPr/>
            </a:pPr>
            <a:r>
              <a:rPr kumimoji="0" lang="en-US" sz="3600" b="1"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Text </a:t>
            </a:r>
            <a:r>
              <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here</a:t>
            </a:r>
            <a:br>
              <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br>
            <a:endPar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endParaRPr>
          </a:p>
          <a:p>
            <a:pPr marL="228600" marR="0" lvl="1" indent="-228600" algn="l" defTabSz="1066800" rtl="0" eaLnBrk="1" fontAlgn="auto" latinLnBrk="0" hangingPunct="0">
              <a:lnSpc>
                <a:spcPct val="90000"/>
              </a:lnSpc>
              <a:spcBef>
                <a:spcPct val="0"/>
              </a:spcBef>
              <a:spcAft>
                <a:spcPct val="15000"/>
              </a:spcAft>
              <a:buClrTx/>
              <a:buSzTx/>
              <a:buFontTx/>
              <a:buChar char="•"/>
              <a:tabLst/>
              <a:defRPr/>
            </a:pPr>
            <a:r>
              <a:rPr kumimoji="0" lang="en-US" sz="3600" b="1"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Text </a:t>
            </a:r>
            <a:r>
              <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here</a:t>
            </a:r>
          </a:p>
        </p:txBody>
      </p:sp>
      <p:sp>
        <p:nvSpPr>
          <p:cNvPr id="22" name="Text Placeholder 37">
            <a:extLst>
              <a:ext uri="{FF2B5EF4-FFF2-40B4-BE49-F238E27FC236}">
                <a16:creationId xmlns:a16="http://schemas.microsoft.com/office/drawing/2014/main" id="{B96815F7-6121-4EE8-A1EE-8B9619B593EA}"/>
              </a:ext>
            </a:extLst>
          </p:cNvPr>
          <p:cNvSpPr>
            <a:spLocks noGrp="1"/>
          </p:cNvSpPr>
          <p:nvPr>
            <p:ph type="body" sz="quarter" idx="16" hasCustomPrompt="1"/>
          </p:nvPr>
        </p:nvSpPr>
        <p:spPr>
          <a:xfrm>
            <a:off x="3917078" y="5698463"/>
            <a:ext cx="5799138" cy="504658"/>
          </a:xfrm>
          <a:prstGeom prst="rect">
            <a:avLst/>
          </a:prstGeom>
        </p:spPr>
        <p:txBody>
          <a:bodyPr>
            <a:normAutofit/>
          </a:bodyPr>
          <a:lstStyle>
            <a:lvl1pPr algn="ctr">
              <a:defRPr sz="3200" b="1" spc="300">
                <a:solidFill>
                  <a:srgbClr val="FFFEFF"/>
                </a:solidFill>
                <a:latin typeface="+mj-lt"/>
              </a:defRPr>
            </a:lvl1pPr>
          </a:lstStyle>
          <a:p>
            <a:pPr lvl="0"/>
            <a:r>
              <a:rPr lang="en-US" dirty="0"/>
              <a:t>HEADING</a:t>
            </a:r>
          </a:p>
        </p:txBody>
      </p:sp>
      <p:sp>
        <p:nvSpPr>
          <p:cNvPr id="23" name="Text Placeholder 37">
            <a:extLst>
              <a:ext uri="{FF2B5EF4-FFF2-40B4-BE49-F238E27FC236}">
                <a16:creationId xmlns:a16="http://schemas.microsoft.com/office/drawing/2014/main" id="{E55F6E35-30B5-48C9-9BAC-53128597733D}"/>
              </a:ext>
            </a:extLst>
          </p:cNvPr>
          <p:cNvSpPr>
            <a:spLocks noGrp="1"/>
          </p:cNvSpPr>
          <p:nvPr>
            <p:ph type="body" sz="quarter" idx="17" hasCustomPrompt="1"/>
          </p:nvPr>
        </p:nvSpPr>
        <p:spPr>
          <a:xfrm>
            <a:off x="13646487" y="5742930"/>
            <a:ext cx="5799138" cy="504658"/>
          </a:xfrm>
          <a:prstGeom prst="rect">
            <a:avLst/>
          </a:prstGeom>
        </p:spPr>
        <p:txBody>
          <a:bodyPr>
            <a:normAutofit/>
          </a:bodyPr>
          <a:lstStyle>
            <a:lvl1pPr algn="ctr">
              <a:defRPr sz="3200" b="1" spc="300">
                <a:solidFill>
                  <a:srgbClr val="FFFEFF"/>
                </a:solidFill>
                <a:latin typeface="+mj-lt"/>
              </a:defRPr>
            </a:lvl1pPr>
          </a:lstStyle>
          <a:p>
            <a:pPr lvl="0"/>
            <a:r>
              <a:rPr lang="en-US" dirty="0"/>
              <a:t>HEADING</a:t>
            </a:r>
          </a:p>
        </p:txBody>
      </p:sp>
    </p:spTree>
    <p:extLst>
      <p:ext uri="{BB962C8B-B14F-4D97-AF65-F5344CB8AC3E}">
        <p14:creationId xmlns:p14="http://schemas.microsoft.com/office/powerpoint/2010/main" val="302843422"/>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Title Slide 2">
    <p:bg>
      <p:bgPr>
        <a:solidFill>
          <a:srgbClr val="2A6FB6"/>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F92989-4D76-4C1B-BE09-28ECC3D586FA}"/>
              </a:ext>
            </a:extLst>
          </p:cNvPr>
          <p:cNvSpPr/>
          <p:nvPr userDrawn="1"/>
        </p:nvSpPr>
        <p:spPr>
          <a:xfrm>
            <a:off x="0" y="10160430"/>
            <a:ext cx="24384000" cy="3555569"/>
          </a:xfrm>
          <a:prstGeom prst="rect">
            <a:avLst/>
          </a:prstGeom>
          <a:solidFill>
            <a:srgbClr val="FFFEFF"/>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uLnTx/>
              <a:uFillTx/>
              <a:latin typeface="Gill Sans MT" panose="020B0502020104020203" pitchFamily="34" charset="77"/>
              <a:ea typeface="Helvetica Light"/>
              <a:cs typeface="Helvetica Light"/>
              <a:sym typeface="Helvetica Light"/>
            </a:endParaRPr>
          </a:p>
        </p:txBody>
      </p:sp>
      <p:pic>
        <p:nvPicPr>
          <p:cNvPr id="8" name="Picture 7">
            <a:extLst>
              <a:ext uri="{FF2B5EF4-FFF2-40B4-BE49-F238E27FC236}">
                <a16:creationId xmlns:a16="http://schemas.microsoft.com/office/drawing/2014/main" id="{EE7D9E7F-A8A5-40A7-A44B-B17F8296BE1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5150" y="10160432"/>
            <a:ext cx="11851888" cy="3555568"/>
          </a:xfrm>
          <a:prstGeom prst="rect">
            <a:avLst/>
          </a:prstGeom>
        </p:spPr>
      </p:pic>
      <p:sp>
        <p:nvSpPr>
          <p:cNvPr id="10" name="Title 9">
            <a:extLst>
              <a:ext uri="{FF2B5EF4-FFF2-40B4-BE49-F238E27FC236}">
                <a16:creationId xmlns:a16="http://schemas.microsoft.com/office/drawing/2014/main" id="{898313A3-E47E-4D96-84FB-418B0C5CE3C5}"/>
              </a:ext>
            </a:extLst>
          </p:cNvPr>
          <p:cNvSpPr>
            <a:spLocks noGrp="1"/>
          </p:cNvSpPr>
          <p:nvPr>
            <p:ph type="title" hasCustomPrompt="1"/>
          </p:nvPr>
        </p:nvSpPr>
        <p:spPr>
          <a:xfrm>
            <a:off x="3950640" y="3475230"/>
            <a:ext cx="16482720" cy="2176836"/>
          </a:xfrm>
          <a:prstGeom prst="rect">
            <a:avLst/>
          </a:prstGeom>
        </p:spPr>
        <p:txBody>
          <a:bodyPr>
            <a:noAutofit/>
          </a:bodyPr>
          <a:lstStyle>
            <a:lvl1pPr algn="ctr">
              <a:lnSpc>
                <a:spcPct val="90000"/>
              </a:lnSpc>
              <a:defRPr sz="14400">
                <a:solidFill>
                  <a:srgbClr val="FFFEFF"/>
                </a:solidFill>
                <a:latin typeface="+mj-lt"/>
              </a:defRPr>
            </a:lvl1pPr>
          </a:lstStyle>
          <a:p>
            <a:r>
              <a:rPr lang="en-US" dirty="0"/>
              <a:t>Presentation Title Presentation Title</a:t>
            </a:r>
          </a:p>
        </p:txBody>
      </p:sp>
      <p:sp>
        <p:nvSpPr>
          <p:cNvPr id="13" name="Text Placeholder 12">
            <a:extLst>
              <a:ext uri="{FF2B5EF4-FFF2-40B4-BE49-F238E27FC236}">
                <a16:creationId xmlns:a16="http://schemas.microsoft.com/office/drawing/2014/main" id="{25D46153-06E3-46AB-A73B-E63268AD6CD6}"/>
              </a:ext>
            </a:extLst>
          </p:cNvPr>
          <p:cNvSpPr>
            <a:spLocks noGrp="1"/>
          </p:cNvSpPr>
          <p:nvPr>
            <p:ph type="body" sz="quarter" idx="11" hasCustomPrompt="1"/>
          </p:nvPr>
        </p:nvSpPr>
        <p:spPr>
          <a:xfrm>
            <a:off x="4214812" y="7440316"/>
            <a:ext cx="15954376" cy="931864"/>
          </a:xfrm>
          <a:prstGeom prst="rect">
            <a:avLst/>
          </a:prstGeom>
        </p:spPr>
        <p:txBody>
          <a:bodyPr>
            <a:normAutofit/>
          </a:bodyPr>
          <a:lstStyle>
            <a:lvl1pPr algn="ctr">
              <a:defRPr sz="3200" spc="300">
                <a:solidFill>
                  <a:srgbClr val="FFFEFF"/>
                </a:solidFill>
                <a:latin typeface="+mj-lt"/>
              </a:defRPr>
            </a:lvl1pPr>
          </a:lstStyle>
          <a:p>
            <a:pPr lvl="0"/>
            <a:r>
              <a:rPr lang="en-US" dirty="0"/>
              <a:t>PRESENTER NAME, ORGANIZATION</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66365421"/>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Divider">
    <p:bg>
      <p:bgPr>
        <a:solidFill>
          <a:srgbClr val="2A6FB6"/>
        </a:solidFill>
        <a:effectLst/>
      </p:bgPr>
    </p:bg>
    <p:spTree>
      <p:nvGrpSpPr>
        <p:cNvPr id="1" name=""/>
        <p:cNvGrpSpPr/>
        <p:nvPr/>
      </p:nvGrpSpPr>
      <p:grpSpPr>
        <a:xfrm>
          <a:off x="0" y="0"/>
          <a:ext cx="0" cy="0"/>
          <a:chOff x="0" y="0"/>
          <a:chExt cx="0" cy="0"/>
        </a:xfrm>
      </p:grpSpPr>
      <p:sp>
        <p:nvSpPr>
          <p:cNvPr id="4" name="Google Shape;180;p107">
            <a:extLst>
              <a:ext uri="{FF2B5EF4-FFF2-40B4-BE49-F238E27FC236}">
                <a16:creationId xmlns:a16="http://schemas.microsoft.com/office/drawing/2014/main" id="{A5C0255B-5701-F546-909D-F67F0946E29A}"/>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9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5" name="Google Shape;27;p81">
            <a:extLst>
              <a:ext uri="{FF2B5EF4-FFF2-40B4-BE49-F238E27FC236}">
                <a16:creationId xmlns:a16="http://schemas.microsoft.com/office/drawing/2014/main" id="{D325EDE4-5BAF-D44C-8E80-596726079847}"/>
              </a:ext>
            </a:extLst>
          </p:cNvPr>
          <p:cNvSpPr txBox="1">
            <a:spLocks noGrp="1"/>
          </p:cNvSpPr>
          <p:nvPr>
            <p:ph type="title"/>
          </p:nvPr>
        </p:nvSpPr>
        <p:spPr>
          <a:xfrm>
            <a:off x="4495799" y="5286982"/>
            <a:ext cx="15392399"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0000"/>
              <a:buFont typeface="Gill Sans"/>
              <a:buNone/>
              <a:defRPr sz="10000" b="1"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7" name="Google Shape;29;p81">
            <a:extLst>
              <a:ext uri="{FF2B5EF4-FFF2-40B4-BE49-F238E27FC236}">
                <a16:creationId xmlns:a16="http://schemas.microsoft.com/office/drawing/2014/main" id="{4DDA7D15-E316-854C-8B41-542AFCBE1698}"/>
              </a:ext>
            </a:extLst>
          </p:cNvPr>
          <p:cNvSpPr txBox="1">
            <a:spLocks noGrp="1"/>
          </p:cNvSpPr>
          <p:nvPr>
            <p:ph type="body" idx="2" hasCustomPrompt="1"/>
          </p:nvPr>
        </p:nvSpPr>
        <p:spPr>
          <a:xfrm>
            <a:off x="6349862" y="3589553"/>
            <a:ext cx="11684271" cy="51688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FFFEFF"/>
              </a:buClr>
              <a:buSzPts val="2400"/>
              <a:buFont typeface="Gill Sans"/>
              <a:buNone/>
              <a:defRPr sz="40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r>
              <a:rPr lang="en-US" dirty="0"/>
              <a:t>SECTION NUMBER</a:t>
            </a:r>
            <a:endParaRPr dirty="0"/>
          </a:p>
        </p:txBody>
      </p:sp>
      <p:cxnSp>
        <p:nvCxnSpPr>
          <p:cNvPr id="6" name="Straight Connector 5">
            <a:extLst>
              <a:ext uri="{FF2B5EF4-FFF2-40B4-BE49-F238E27FC236}">
                <a16:creationId xmlns:a16="http://schemas.microsoft.com/office/drawing/2014/main" id="{5919E92C-A04F-414B-B08B-718A5DF405EA}"/>
              </a:ext>
            </a:extLst>
          </p:cNvPr>
          <p:cNvCxnSpPr>
            <a:cxnSpLocks/>
          </p:cNvCxnSpPr>
          <p:nvPr userDrawn="1"/>
        </p:nvCxnSpPr>
        <p:spPr>
          <a:xfrm>
            <a:off x="9636346" y="4672248"/>
            <a:ext cx="5111308"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914876217"/>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Section Divider">
    <p:bg>
      <p:bgPr>
        <a:solidFill>
          <a:srgbClr val="2A6FB6"/>
        </a:solidFill>
        <a:effectLst/>
      </p:bgPr>
    </p:bg>
    <p:spTree>
      <p:nvGrpSpPr>
        <p:cNvPr id="1" name=""/>
        <p:cNvGrpSpPr/>
        <p:nvPr/>
      </p:nvGrpSpPr>
      <p:grpSpPr>
        <a:xfrm>
          <a:off x="0" y="0"/>
          <a:ext cx="0" cy="0"/>
          <a:chOff x="0" y="0"/>
          <a:chExt cx="0" cy="0"/>
        </a:xfrm>
      </p:grpSpPr>
      <p:sp>
        <p:nvSpPr>
          <p:cNvPr id="4" name="Google Shape;180;p107">
            <a:extLst>
              <a:ext uri="{FF2B5EF4-FFF2-40B4-BE49-F238E27FC236}">
                <a16:creationId xmlns:a16="http://schemas.microsoft.com/office/drawing/2014/main" id="{A5C0255B-5701-F546-909D-F67F0946E29A}"/>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9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5" name="Google Shape;27;p81">
            <a:extLst>
              <a:ext uri="{FF2B5EF4-FFF2-40B4-BE49-F238E27FC236}">
                <a16:creationId xmlns:a16="http://schemas.microsoft.com/office/drawing/2014/main" id="{D325EDE4-5BAF-D44C-8E80-596726079847}"/>
              </a:ext>
            </a:extLst>
          </p:cNvPr>
          <p:cNvSpPr txBox="1">
            <a:spLocks noGrp="1"/>
          </p:cNvSpPr>
          <p:nvPr>
            <p:ph type="title"/>
          </p:nvPr>
        </p:nvSpPr>
        <p:spPr>
          <a:xfrm>
            <a:off x="4495799" y="5286982"/>
            <a:ext cx="15392399"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0000"/>
              <a:buFont typeface="Gill Sans"/>
              <a:buNone/>
              <a:defRPr sz="10000" b="1"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7" name="Google Shape;29;p81">
            <a:extLst>
              <a:ext uri="{FF2B5EF4-FFF2-40B4-BE49-F238E27FC236}">
                <a16:creationId xmlns:a16="http://schemas.microsoft.com/office/drawing/2014/main" id="{4DDA7D15-E316-854C-8B41-542AFCBE1698}"/>
              </a:ext>
            </a:extLst>
          </p:cNvPr>
          <p:cNvSpPr txBox="1">
            <a:spLocks noGrp="1"/>
          </p:cNvSpPr>
          <p:nvPr>
            <p:ph type="body" idx="2" hasCustomPrompt="1"/>
          </p:nvPr>
        </p:nvSpPr>
        <p:spPr>
          <a:xfrm>
            <a:off x="6349862" y="3589553"/>
            <a:ext cx="11684271" cy="51688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FFFEFF"/>
              </a:buClr>
              <a:buSzPts val="2400"/>
              <a:buFont typeface="Gill Sans"/>
              <a:buNone/>
              <a:defRPr sz="40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r>
              <a:rPr lang="en-US" dirty="0"/>
              <a:t>Click to add subtitle</a:t>
            </a:r>
            <a:endParaRPr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51248501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ub Section Divider">
    <p:bg>
      <p:bgPr>
        <a:solidFill>
          <a:srgbClr val="2A6FB6"/>
        </a:solidFill>
        <a:effectLst/>
      </p:bgPr>
    </p:bg>
    <p:spTree>
      <p:nvGrpSpPr>
        <p:cNvPr id="1" name=""/>
        <p:cNvGrpSpPr/>
        <p:nvPr/>
      </p:nvGrpSpPr>
      <p:grpSpPr>
        <a:xfrm>
          <a:off x="0" y="0"/>
          <a:ext cx="0" cy="0"/>
          <a:chOff x="0" y="0"/>
          <a:chExt cx="0" cy="0"/>
        </a:xfrm>
      </p:grpSpPr>
      <p:sp>
        <p:nvSpPr>
          <p:cNvPr id="4" name="Google Shape;180;p107">
            <a:extLst>
              <a:ext uri="{FF2B5EF4-FFF2-40B4-BE49-F238E27FC236}">
                <a16:creationId xmlns:a16="http://schemas.microsoft.com/office/drawing/2014/main" id="{A5C0255B-5701-F546-909D-F67F0946E29A}"/>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9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5" name="Google Shape;27;p81">
            <a:extLst>
              <a:ext uri="{FF2B5EF4-FFF2-40B4-BE49-F238E27FC236}">
                <a16:creationId xmlns:a16="http://schemas.microsoft.com/office/drawing/2014/main" id="{D325EDE4-5BAF-D44C-8E80-596726079847}"/>
              </a:ext>
            </a:extLst>
          </p:cNvPr>
          <p:cNvSpPr txBox="1">
            <a:spLocks noGrp="1"/>
          </p:cNvSpPr>
          <p:nvPr>
            <p:ph type="title"/>
          </p:nvPr>
        </p:nvSpPr>
        <p:spPr>
          <a:xfrm>
            <a:off x="11412986" y="5729566"/>
            <a:ext cx="11590120"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FFFEFF"/>
              </a:buClr>
              <a:buSzPts val="10000"/>
              <a:buFont typeface="Gill Sans"/>
              <a:buNone/>
              <a:defRPr sz="9600" b="1"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7" name="Google Shape;29;p81">
            <a:extLst>
              <a:ext uri="{FF2B5EF4-FFF2-40B4-BE49-F238E27FC236}">
                <a16:creationId xmlns:a16="http://schemas.microsoft.com/office/drawing/2014/main" id="{4DDA7D15-E316-854C-8B41-542AFCBE1698}"/>
              </a:ext>
            </a:extLst>
          </p:cNvPr>
          <p:cNvSpPr txBox="1">
            <a:spLocks noGrp="1"/>
          </p:cNvSpPr>
          <p:nvPr>
            <p:ph type="body" idx="2"/>
          </p:nvPr>
        </p:nvSpPr>
        <p:spPr>
          <a:xfrm>
            <a:off x="11412703" y="4892843"/>
            <a:ext cx="11684271" cy="51688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FFFEFF"/>
              </a:buClr>
              <a:buSzPts val="2400"/>
              <a:buFont typeface="Gill Sans"/>
              <a:buNone/>
              <a:defRPr sz="32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8" name="Picture Placeholder 2">
            <a:extLst>
              <a:ext uri="{FF2B5EF4-FFF2-40B4-BE49-F238E27FC236}">
                <a16:creationId xmlns:a16="http://schemas.microsoft.com/office/drawing/2014/main" id="{603E3728-209F-504D-A329-F0BD9C1698AE}"/>
              </a:ext>
            </a:extLst>
          </p:cNvPr>
          <p:cNvSpPr>
            <a:spLocks noGrp="1"/>
          </p:cNvSpPr>
          <p:nvPr>
            <p:ph type="pic" sz="quarter" idx="10"/>
          </p:nvPr>
        </p:nvSpPr>
        <p:spPr>
          <a:xfrm>
            <a:off x="1380894" y="2227264"/>
            <a:ext cx="9263064" cy="9261476"/>
          </a:xfrm>
          <a:prstGeom prst="ellipse">
            <a:avLst/>
          </a:prstGeom>
        </p:spPr>
        <p:txBody>
          <a:bodyPr/>
          <a:lstStyle>
            <a:lvl1pPr>
              <a:defRPr b="0" i="0">
                <a:latin typeface="Gill Sans MT" panose="020B0502020104020203" pitchFamily="34" charset="77"/>
              </a:defRPr>
            </a:lvl1pPr>
          </a:lstStyle>
          <a:p>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40076107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with Triangle">
    <p:bg>
      <p:bgPr>
        <a:solidFill>
          <a:srgbClr val="F4F5F7"/>
        </a:solidFill>
        <a:effectLst/>
      </p:bgPr>
    </p:bg>
    <p:spTree>
      <p:nvGrpSpPr>
        <p:cNvPr id="1" name=""/>
        <p:cNvGrpSpPr/>
        <p:nvPr/>
      </p:nvGrpSpPr>
      <p:grpSpPr>
        <a:xfrm>
          <a:off x="0" y="0"/>
          <a:ext cx="0" cy="0"/>
          <a:chOff x="0" y="0"/>
          <a:chExt cx="0" cy="0"/>
        </a:xfrm>
      </p:grpSpPr>
      <p:sp>
        <p:nvSpPr>
          <p:cNvPr id="8" name="Google Shape;180;p107">
            <a:extLst>
              <a:ext uri="{FF2B5EF4-FFF2-40B4-BE49-F238E27FC236}">
                <a16:creationId xmlns:a16="http://schemas.microsoft.com/office/drawing/2014/main" id="{428A94BD-1501-4F4D-B1FC-7F74692737D3}"/>
              </a:ext>
            </a:extLst>
          </p:cNvPr>
          <p:cNvSpPr/>
          <p:nvPr userDrawn="1"/>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21986112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Content 3" preserve="1" userDrawn="1">
  <p:cSld name="1_Content 3">
    <p:bg>
      <p:bgPr>
        <a:solidFill>
          <a:srgbClr val="F4F5F7"/>
        </a:solidFill>
        <a:effectLst/>
      </p:bgPr>
    </p:bg>
    <p:spTree>
      <p:nvGrpSpPr>
        <p:cNvPr id="1" name="Shape 30"/>
        <p:cNvGrpSpPr/>
        <p:nvPr/>
      </p:nvGrpSpPr>
      <p:grpSpPr>
        <a:xfrm>
          <a:off x="0" y="0"/>
          <a:ext cx="0" cy="0"/>
          <a:chOff x="0" y="0"/>
          <a:chExt cx="0" cy="0"/>
        </a:xfrm>
      </p:grpSpPr>
      <p:sp>
        <p:nvSpPr>
          <p:cNvPr id="6" name="Freeform 14">
            <a:extLst>
              <a:ext uri="{FF2B5EF4-FFF2-40B4-BE49-F238E27FC236}">
                <a16:creationId xmlns:a16="http://schemas.microsoft.com/office/drawing/2014/main" id="{D57DF3AC-F917-614E-9ACD-FC1A9E208CFA}"/>
              </a:ext>
            </a:extLst>
          </p:cNvPr>
          <p:cNvSpPr/>
          <p:nvPr userDrawn="1"/>
        </p:nvSpPr>
        <p:spPr>
          <a:xfrm>
            <a:off x="0" y="0"/>
            <a:ext cx="4340404" cy="13738918"/>
          </a:xfrm>
          <a:custGeom>
            <a:avLst/>
            <a:gdLst/>
            <a:ahLst/>
            <a:cxnLst/>
            <a:rect l="l" t="t" r="r" b="b"/>
            <a:pathLst>
              <a:path w="1741842" h="5528549">
                <a:moveTo>
                  <a:pt x="0" y="0"/>
                </a:moveTo>
                <a:lnTo>
                  <a:pt x="1741842" y="0"/>
                </a:lnTo>
                <a:lnTo>
                  <a:pt x="1741842" y="5528549"/>
                </a:lnTo>
                <a:lnTo>
                  <a:pt x="0" y="5528549"/>
                </a:lnTo>
                <a:close/>
              </a:path>
            </a:pathLst>
          </a:custGeom>
          <a:solidFill>
            <a:srgbClr val="2A6FB6"/>
          </a:solidFill>
        </p:spPr>
      </p:sp>
      <p:grpSp>
        <p:nvGrpSpPr>
          <p:cNvPr id="7" name="Group 6">
            <a:extLst>
              <a:ext uri="{FF2B5EF4-FFF2-40B4-BE49-F238E27FC236}">
                <a16:creationId xmlns:a16="http://schemas.microsoft.com/office/drawing/2014/main" id="{D1B1EFEF-D24A-B44C-9156-61E96E0A18F7}"/>
              </a:ext>
            </a:extLst>
          </p:cNvPr>
          <p:cNvGrpSpPr/>
          <p:nvPr userDrawn="1"/>
        </p:nvGrpSpPr>
        <p:grpSpPr>
          <a:xfrm>
            <a:off x="1694986" y="2918174"/>
            <a:ext cx="8184996" cy="5912492"/>
            <a:chOff x="691376" y="1672684"/>
            <a:chExt cx="8184995" cy="5912492"/>
          </a:xfrm>
        </p:grpSpPr>
        <p:sp>
          <p:nvSpPr>
            <p:cNvPr id="8" name="Rectangle 7">
              <a:extLst>
                <a:ext uri="{FF2B5EF4-FFF2-40B4-BE49-F238E27FC236}">
                  <a16:creationId xmlns:a16="http://schemas.microsoft.com/office/drawing/2014/main" id="{1C85AAA8-5F7B-8347-B53E-2D1661C4C04E}"/>
                </a:ext>
              </a:extLst>
            </p:cNvPr>
            <p:cNvSpPr/>
            <p:nvPr/>
          </p:nvSpPr>
          <p:spPr>
            <a:xfrm>
              <a:off x="691376" y="1672684"/>
              <a:ext cx="6646127" cy="5912492"/>
            </a:xfrm>
            <a:prstGeom prst="rect">
              <a:avLst/>
            </a:prstGeom>
            <a:solidFill>
              <a:srgbClr val="F4F5F7"/>
            </a:solidFill>
            <a:ln w="168275">
              <a:solidFill>
                <a:srgbClr val="242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b="0" i="0" dirty="0">
                <a:latin typeface="Gill Sans MT" panose="020B0502020104020203" pitchFamily="34" charset="77"/>
              </a:endParaRPr>
            </a:p>
          </p:txBody>
        </p:sp>
        <p:sp>
          <p:nvSpPr>
            <p:cNvPr id="9" name="Rectangle 8">
              <a:extLst>
                <a:ext uri="{FF2B5EF4-FFF2-40B4-BE49-F238E27FC236}">
                  <a16:creationId xmlns:a16="http://schemas.microsoft.com/office/drawing/2014/main" id="{BFCA2492-A0E9-8C44-96B4-49371D0AD2D3}"/>
                </a:ext>
              </a:extLst>
            </p:cNvPr>
            <p:cNvSpPr/>
            <p:nvPr userDrawn="1"/>
          </p:nvSpPr>
          <p:spPr>
            <a:xfrm>
              <a:off x="6400800" y="3172146"/>
              <a:ext cx="2475571" cy="3537045"/>
            </a:xfrm>
            <a:prstGeom prst="rect">
              <a:avLst/>
            </a:prstGeom>
            <a:solidFill>
              <a:srgbClr val="F4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b="0" i="0" dirty="0">
                <a:latin typeface="Gill Sans MT" panose="020B0502020104020203" pitchFamily="34" charset="77"/>
              </a:endParaRPr>
            </a:p>
          </p:txBody>
        </p:sp>
      </p:grpSp>
      <p:sp>
        <p:nvSpPr>
          <p:cNvPr id="2" name="TextBox 1">
            <a:extLst>
              <a:ext uri="{FF2B5EF4-FFF2-40B4-BE49-F238E27FC236}">
                <a16:creationId xmlns:a16="http://schemas.microsoft.com/office/drawing/2014/main" id="{714875C8-1628-B546-9EE9-2886652493F4}"/>
              </a:ext>
            </a:extLst>
          </p:cNvPr>
          <p:cNvSpPr txBox="1"/>
          <p:nvPr userDrawn="1"/>
        </p:nvSpPr>
        <p:spPr>
          <a:xfrm>
            <a:off x="2746309" y="3765176"/>
            <a:ext cx="46581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b="0" i="0" spc="100" baseline="0" dirty="0">
                <a:solidFill>
                  <a:srgbClr val="2E2C22"/>
                </a:solidFill>
                <a:latin typeface="Gill Sans MT" panose="020B0502020104020203" pitchFamily="34" charset="77"/>
                <a:cs typeface="Gill Sans" panose="020B0502020104020203" pitchFamily="34" charset="-79"/>
              </a:rPr>
              <a:t>DEFINITION</a:t>
            </a:r>
          </a:p>
        </p:txBody>
      </p:sp>
      <p:sp>
        <p:nvSpPr>
          <p:cNvPr id="4" name="Text Placeholder 3">
            <a:extLst>
              <a:ext uri="{FF2B5EF4-FFF2-40B4-BE49-F238E27FC236}">
                <a16:creationId xmlns:a16="http://schemas.microsoft.com/office/drawing/2014/main" id="{1524E505-0CBF-0C42-8825-B206E28FB000}"/>
              </a:ext>
            </a:extLst>
          </p:cNvPr>
          <p:cNvSpPr>
            <a:spLocks noGrp="1"/>
          </p:cNvSpPr>
          <p:nvPr>
            <p:ph type="body" sz="quarter" idx="10" hasCustomPrompt="1"/>
          </p:nvPr>
        </p:nvSpPr>
        <p:spPr>
          <a:xfrm>
            <a:off x="2746376" y="4706939"/>
            <a:ext cx="5402544" cy="3537046"/>
          </a:xfrm>
        </p:spPr>
        <p:txBody>
          <a:bodyPr>
            <a:normAutofit/>
          </a:bodyPr>
          <a:lstStyle>
            <a:lvl1pPr marL="0" indent="0">
              <a:buNone/>
              <a:defRPr sz="7200" b="1" i="0">
                <a:solidFill>
                  <a:srgbClr val="2A6FB6"/>
                </a:solidFill>
                <a:latin typeface="Gill Sans MT" panose="020B0502020104020203" pitchFamily="34" charset="77"/>
              </a:defRPr>
            </a:lvl1pPr>
          </a:lstStyle>
          <a:p>
            <a:pPr lvl="0"/>
            <a:r>
              <a:rPr lang="en-US" dirty="0"/>
              <a:t>Word</a:t>
            </a:r>
          </a:p>
        </p:txBody>
      </p:sp>
      <p:sp>
        <p:nvSpPr>
          <p:cNvPr id="14" name="Text Placeholder 13">
            <a:extLst>
              <a:ext uri="{FF2B5EF4-FFF2-40B4-BE49-F238E27FC236}">
                <a16:creationId xmlns:a16="http://schemas.microsoft.com/office/drawing/2014/main" id="{86CE9F79-099C-6F49-94FE-86A262A4AAFE}"/>
              </a:ext>
            </a:extLst>
          </p:cNvPr>
          <p:cNvSpPr>
            <a:spLocks noGrp="1"/>
          </p:cNvSpPr>
          <p:nvPr>
            <p:ph type="body" sz="quarter" idx="11"/>
          </p:nvPr>
        </p:nvSpPr>
        <p:spPr>
          <a:xfrm>
            <a:off x="11018839" y="2918172"/>
            <a:ext cx="11841162" cy="8029228"/>
          </a:xfrm>
        </p:spPr>
        <p:txBody>
          <a:bodyPr/>
          <a:lstStyle>
            <a:lvl1pPr marL="0" indent="0">
              <a:buNone/>
              <a:defRPr sz="4000" b="0" i="0">
                <a:solidFill>
                  <a:srgbClr val="000000"/>
                </a:solidFill>
                <a:latin typeface="Gill Sans MT" panose="020B0502020104020203" pitchFamily="34" charset="77"/>
              </a:defRPr>
            </a:lvl1pPr>
            <a:lvl2pPr marL="0" indent="0">
              <a:buNone/>
              <a:defRPr sz="4000" b="0" i="0">
                <a:solidFill>
                  <a:srgbClr val="000000"/>
                </a:solidFill>
                <a:latin typeface="Gill Sans MT" panose="020B0502020104020203" pitchFamily="34" charset="77"/>
              </a:defRPr>
            </a:lvl2pPr>
            <a:lvl3pPr marL="0" indent="0">
              <a:buNone/>
              <a:defRPr sz="4000" b="0" i="0">
                <a:solidFill>
                  <a:srgbClr val="000000"/>
                </a:solidFill>
              </a:defRPr>
            </a:lvl3pPr>
            <a:lvl4pPr marL="0" indent="0">
              <a:buNone/>
              <a:defRPr sz="4000" b="0" i="0">
                <a:solidFill>
                  <a:srgbClr val="000000"/>
                </a:solidFill>
              </a:defRPr>
            </a:lvl4pPr>
            <a:lvl5pPr marL="0" indent="0">
              <a:buNone/>
              <a:defRPr sz="4000" b="0" i="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790541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Content 2" preserve="1" userDrawn="1">
  <p:cSld name="1_Content 2">
    <p:bg>
      <p:bgPr>
        <a:solidFill>
          <a:srgbClr val="D2DFF1"/>
        </a:solidFill>
        <a:effectLst/>
      </p:bgPr>
    </p:bg>
    <p:spTree>
      <p:nvGrpSpPr>
        <p:cNvPr id="1" name="Shape 20"/>
        <p:cNvGrpSpPr/>
        <p:nvPr/>
      </p:nvGrpSpPr>
      <p:grpSpPr>
        <a:xfrm>
          <a:off x="0" y="0"/>
          <a:ext cx="0" cy="0"/>
          <a:chOff x="0" y="0"/>
          <a:chExt cx="0" cy="0"/>
        </a:xfrm>
      </p:grpSpPr>
      <p:sp>
        <p:nvSpPr>
          <p:cNvPr id="23" name="Google Shape;23;p80"/>
          <p:cNvSpPr/>
          <p:nvPr userDrawn="1"/>
        </p:nvSpPr>
        <p:spPr>
          <a:xfrm>
            <a:off x="1" y="0"/>
            <a:ext cx="7030802" cy="13716000"/>
          </a:xfrm>
          <a:prstGeom prst="rect">
            <a:avLst/>
          </a:prstGeom>
          <a:solidFill>
            <a:srgbClr val="2A6FB6"/>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14" name="Picture Placeholder 13">
            <a:extLst>
              <a:ext uri="{FF2B5EF4-FFF2-40B4-BE49-F238E27FC236}">
                <a16:creationId xmlns:a16="http://schemas.microsoft.com/office/drawing/2014/main" id="{F487B83B-FD09-4E45-A57E-C62ED926D112}"/>
              </a:ext>
            </a:extLst>
          </p:cNvPr>
          <p:cNvSpPr>
            <a:spLocks noGrp="1"/>
          </p:cNvSpPr>
          <p:nvPr>
            <p:ph type="pic" sz="quarter" idx="10"/>
          </p:nvPr>
        </p:nvSpPr>
        <p:spPr>
          <a:xfrm>
            <a:off x="2511325" y="3446449"/>
            <a:ext cx="5862918" cy="5862918"/>
          </a:xfrm>
          <a:custGeom>
            <a:avLst/>
            <a:gdLst>
              <a:gd name="connsiteX0" fmla="*/ 2931459 w 5862918"/>
              <a:gd name="connsiteY0" fmla="*/ 0 h 5862918"/>
              <a:gd name="connsiteX1" fmla="*/ 5862918 w 5862918"/>
              <a:gd name="connsiteY1" fmla="*/ 2931459 h 5862918"/>
              <a:gd name="connsiteX2" fmla="*/ 2931459 w 5862918"/>
              <a:gd name="connsiteY2" fmla="*/ 5862918 h 5862918"/>
              <a:gd name="connsiteX3" fmla="*/ 0 w 5862918"/>
              <a:gd name="connsiteY3" fmla="*/ 2931459 h 5862918"/>
              <a:gd name="connsiteX4" fmla="*/ 2931459 w 5862918"/>
              <a:gd name="connsiteY4" fmla="*/ 0 h 5862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918" h="5862918">
                <a:moveTo>
                  <a:pt x="2931459" y="0"/>
                </a:moveTo>
                <a:cubicBezTo>
                  <a:pt x="4550459" y="0"/>
                  <a:pt x="5862918" y="1312459"/>
                  <a:pt x="5862918" y="2931459"/>
                </a:cubicBezTo>
                <a:cubicBezTo>
                  <a:pt x="5862918" y="4550459"/>
                  <a:pt x="4550459" y="5862918"/>
                  <a:pt x="2931459" y="5862918"/>
                </a:cubicBezTo>
                <a:cubicBezTo>
                  <a:pt x="1312459" y="5862918"/>
                  <a:pt x="0" y="4550459"/>
                  <a:pt x="0" y="2931459"/>
                </a:cubicBezTo>
                <a:cubicBezTo>
                  <a:pt x="0" y="1312459"/>
                  <a:pt x="1312459" y="0"/>
                  <a:pt x="2931459" y="0"/>
                </a:cubicBezTo>
                <a:close/>
              </a:path>
            </a:pathLst>
          </a:custGeom>
        </p:spPr>
        <p:txBody>
          <a:bodyPr wrap="square">
            <a:noAutofit/>
          </a:bodyPr>
          <a:lstStyle>
            <a:lvl1pPr>
              <a:defRPr b="0" i="0">
                <a:latin typeface="Gill Sans MT" panose="020B0502020104020203" pitchFamily="34" charset="77"/>
              </a:defRPr>
            </a:lvl1pPr>
          </a:lstStyle>
          <a:p>
            <a:endParaRPr lang="en-US" dirty="0"/>
          </a:p>
        </p:txBody>
      </p:sp>
      <p:sp>
        <p:nvSpPr>
          <p:cNvPr id="8" name="Google Shape;22;p80">
            <a:extLst>
              <a:ext uri="{FF2B5EF4-FFF2-40B4-BE49-F238E27FC236}">
                <a16:creationId xmlns:a16="http://schemas.microsoft.com/office/drawing/2014/main" id="{DF0C1394-ED4D-F248-B1E0-29A2526B3F88}"/>
              </a:ext>
            </a:extLst>
          </p:cNvPr>
          <p:cNvSpPr txBox="1">
            <a:spLocks noGrp="1"/>
          </p:cNvSpPr>
          <p:nvPr>
            <p:ph type="title"/>
          </p:nvPr>
        </p:nvSpPr>
        <p:spPr>
          <a:xfrm>
            <a:off x="9719430" y="1959434"/>
            <a:ext cx="11610596"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CB772"/>
              </a:buClr>
              <a:buSzPts val="8800"/>
              <a:buFont typeface="Gill Sans"/>
              <a:buNone/>
              <a:defRPr sz="88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9" name="Google Shape;24;p80">
            <a:extLst>
              <a:ext uri="{FF2B5EF4-FFF2-40B4-BE49-F238E27FC236}">
                <a16:creationId xmlns:a16="http://schemas.microsoft.com/office/drawing/2014/main" id="{59BA880D-86EF-5D4A-B7E2-ABADF4C9D14B}"/>
              </a:ext>
            </a:extLst>
          </p:cNvPr>
          <p:cNvSpPr txBox="1">
            <a:spLocks noGrp="1"/>
          </p:cNvSpPr>
          <p:nvPr>
            <p:ph type="body" idx="1"/>
          </p:nvPr>
        </p:nvSpPr>
        <p:spPr>
          <a:xfrm>
            <a:off x="9719430" y="4463648"/>
            <a:ext cx="10959448" cy="6919912"/>
          </a:xfrm>
          <a:prstGeom prst="rect">
            <a:avLst/>
          </a:prstGeom>
          <a:noFill/>
          <a:ln>
            <a:noFill/>
          </a:ln>
        </p:spPr>
        <p:txBody>
          <a:bodyPr spcFirstLastPara="1" wrap="square" lIns="91425" tIns="45700" rIns="91425" bIns="45700" anchor="t" anchorCtr="0">
            <a:normAutofit/>
          </a:bodyPr>
          <a:lstStyle>
            <a:lvl1pPr marL="0" marR="0" lvl="0" indent="0" algn="just" rtl="0">
              <a:lnSpc>
                <a:spcPct val="90000"/>
              </a:lnSpc>
              <a:spcBef>
                <a:spcPts val="0"/>
              </a:spcBef>
              <a:spcAft>
                <a:spcPts val="2400"/>
              </a:spcAft>
              <a:buClr>
                <a:srgbClr val="FFFFFF"/>
              </a:buClr>
              <a:buSzPts val="4000"/>
              <a:buFont typeface="Arial"/>
              <a:buNone/>
              <a:defRPr sz="44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2pPr>
            <a:lvl3pPr marL="1371600" marR="0" lvl="2"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3pPr>
            <a:lvl4pPr marL="1828800" marR="0" lvl="3"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4pPr>
            <a:lvl5pPr marL="2286000" marR="0" lvl="4"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0" name="Google Shape;25;p80">
            <a:extLst>
              <a:ext uri="{FF2B5EF4-FFF2-40B4-BE49-F238E27FC236}">
                <a16:creationId xmlns:a16="http://schemas.microsoft.com/office/drawing/2014/main" id="{29FE66CD-A143-534C-9CC9-C1D255E4A166}"/>
              </a:ext>
            </a:extLst>
          </p:cNvPr>
          <p:cNvSpPr txBox="1">
            <a:spLocks noGrp="1"/>
          </p:cNvSpPr>
          <p:nvPr>
            <p:ph type="body" idx="3"/>
          </p:nvPr>
        </p:nvSpPr>
        <p:spPr>
          <a:xfrm>
            <a:off x="9719430" y="1092639"/>
            <a:ext cx="9198490" cy="577850"/>
          </a:xfrm>
          <a:prstGeom prst="rect">
            <a:avLst/>
          </a:prstGeom>
          <a:noFill/>
          <a:ln>
            <a:noFill/>
          </a:ln>
        </p:spPr>
        <p:txBody>
          <a:bodyPr spcFirstLastPara="1" wrap="square" lIns="91425" tIns="45700" rIns="91425" bIns="45700" anchor="t" anchorCtr="0">
            <a:noAutofit/>
          </a:bodyPr>
          <a:lstStyle>
            <a:lvl1pPr marL="0" marR="0" lvl="0" indent="0" algn="just" rtl="0">
              <a:lnSpc>
                <a:spcPct val="100000"/>
              </a:lnSpc>
              <a:spcBef>
                <a:spcPts val="0"/>
              </a:spcBef>
              <a:spcAft>
                <a:spcPts val="0"/>
              </a:spcAft>
              <a:buClr>
                <a:srgbClr val="7A7B83"/>
              </a:buClr>
              <a:buSzPts val="3600"/>
              <a:buFont typeface="Gill Sans"/>
              <a:buNone/>
              <a:defRPr sz="3600" b="0" i="0" u="none" strike="noStrike" cap="none" spc="100" baseline="0">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6247401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Content 4" preserve="1" userDrawn="1">
  <p:cSld name="1_Content 4">
    <p:bg>
      <p:bgPr>
        <a:solidFill>
          <a:srgbClr val="F4F5F7"/>
        </a:solidFill>
        <a:effectLst/>
      </p:bgPr>
    </p:bg>
    <p:spTree>
      <p:nvGrpSpPr>
        <p:cNvPr id="1" name="Shape 128"/>
        <p:cNvGrpSpPr/>
        <p:nvPr/>
      </p:nvGrpSpPr>
      <p:grpSpPr>
        <a:xfrm>
          <a:off x="0" y="0"/>
          <a:ext cx="0" cy="0"/>
          <a:chOff x="0" y="0"/>
          <a:chExt cx="0" cy="0"/>
        </a:xfrm>
      </p:grpSpPr>
      <p:sp>
        <p:nvSpPr>
          <p:cNvPr id="129" name="Google Shape;129;p101"/>
          <p:cNvSpPr txBox="1"/>
          <p:nvPr/>
        </p:nvSpPr>
        <p:spPr>
          <a:xfrm>
            <a:off x="23721611" y="403521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dirty="0">
              <a:solidFill>
                <a:srgbClr val="A6A7AC"/>
              </a:solidFill>
              <a:latin typeface="PT Sans"/>
              <a:ea typeface="PT Sans"/>
              <a:cs typeface="PT Sans"/>
              <a:sym typeface="PT Sans"/>
            </a:endParaRPr>
          </a:p>
        </p:txBody>
      </p:sp>
      <p:sp>
        <p:nvSpPr>
          <p:cNvPr id="130" name="Google Shape;130;p101"/>
          <p:cNvSpPr txBox="1">
            <a:spLocks noGrp="1"/>
          </p:cNvSpPr>
          <p:nvPr>
            <p:ph type="title"/>
          </p:nvPr>
        </p:nvSpPr>
        <p:spPr>
          <a:xfrm>
            <a:off x="7349281" y="3095450"/>
            <a:ext cx="15295613"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00000"/>
              </a:buClr>
              <a:buSzPts val="10000"/>
              <a:buFont typeface="Gill Sans"/>
              <a:buNone/>
              <a:defRPr sz="10000" b="1"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31" name="Google Shape;131;p101"/>
          <p:cNvSpPr txBox="1">
            <a:spLocks noGrp="1"/>
          </p:cNvSpPr>
          <p:nvPr>
            <p:ph type="body" idx="1"/>
          </p:nvPr>
        </p:nvSpPr>
        <p:spPr>
          <a:xfrm>
            <a:off x="7349067" y="6256338"/>
            <a:ext cx="15295034" cy="5967412"/>
          </a:xfrm>
          <a:prstGeom prst="rect">
            <a:avLst/>
          </a:prstGeom>
          <a:noFill/>
          <a:ln>
            <a:noFill/>
          </a:ln>
        </p:spPr>
        <p:txBody>
          <a:bodyPr spcFirstLastPara="1" wrap="square" lIns="91425" tIns="45700" rIns="91425" bIns="45700" anchor="t" anchorCtr="0">
            <a:noAutofit/>
          </a:bodyPr>
          <a:lstStyle>
            <a:lvl1pPr marL="457200" marR="0" lvl="0" indent="-508000" algn="l" rtl="0">
              <a:lnSpc>
                <a:spcPct val="100000"/>
              </a:lnSpc>
              <a:spcBef>
                <a:spcPts val="0"/>
              </a:spcBef>
              <a:spcAft>
                <a:spcPts val="0"/>
              </a:spcAft>
              <a:buClr>
                <a:srgbClr val="000000"/>
              </a:buClr>
              <a:buSzPts val="4400"/>
              <a:buFont typeface="Arial"/>
              <a:buChar char="•"/>
              <a:defRPr sz="44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2pPr>
            <a:lvl3pPr marL="1371600" marR="0" lvl="2"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3pPr>
            <a:lvl4pPr marL="1828800" marR="0" lvl="3"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4pPr>
            <a:lvl5pPr marL="2286000" marR="0" lvl="4"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6" name="Picture Placeholder 2">
            <a:extLst>
              <a:ext uri="{FF2B5EF4-FFF2-40B4-BE49-F238E27FC236}">
                <a16:creationId xmlns:a16="http://schemas.microsoft.com/office/drawing/2014/main" id="{3169BAAB-41D7-274D-B3EF-D94DA0971B4C}"/>
              </a:ext>
            </a:extLst>
          </p:cNvPr>
          <p:cNvSpPr>
            <a:spLocks noGrp="1"/>
          </p:cNvSpPr>
          <p:nvPr>
            <p:ph type="pic" sz="quarter" idx="10"/>
          </p:nvPr>
        </p:nvSpPr>
        <p:spPr>
          <a:xfrm>
            <a:off x="-3058370" y="2227264"/>
            <a:ext cx="9263064" cy="9261476"/>
          </a:xfrm>
          <a:prstGeom prst="ellipse">
            <a:avLst/>
          </a:prstGeom>
        </p:spPr>
        <p:txBody>
          <a:bodyPr/>
          <a:lstStyle>
            <a:lvl1pPr>
              <a:defRPr b="0" i="0">
                <a:latin typeface="Gill Sans MT" panose="020B0502020104020203" pitchFamily="34" charset="77"/>
              </a:defRPr>
            </a:lvl1pPr>
          </a:lstStyle>
          <a:p>
            <a:endParaRPr lang="en-US" dirty="0"/>
          </a:p>
        </p:txBody>
      </p:sp>
      <p:sp>
        <p:nvSpPr>
          <p:cNvPr id="7" name="Google Shape;180;p107">
            <a:extLst>
              <a:ext uri="{FF2B5EF4-FFF2-40B4-BE49-F238E27FC236}">
                <a16:creationId xmlns:a16="http://schemas.microsoft.com/office/drawing/2014/main" id="{B3316747-C9F0-994B-B6E1-4D15FA6B419A}"/>
              </a:ext>
            </a:extLst>
          </p:cNvPr>
          <p:cNvSpPr/>
          <p:nvPr userDrawn="1"/>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0244884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ext-Heavy 6">
    <p:bg>
      <p:bgPr>
        <a:solidFill>
          <a:srgbClr val="F4F5F7"/>
        </a:solidFill>
        <a:effectLst/>
      </p:bgPr>
    </p:bg>
    <p:spTree>
      <p:nvGrpSpPr>
        <p:cNvPr id="1" name=""/>
        <p:cNvGrpSpPr/>
        <p:nvPr/>
      </p:nvGrpSpPr>
      <p:grpSpPr>
        <a:xfrm>
          <a:off x="0" y="0"/>
          <a:ext cx="0" cy="0"/>
          <a:chOff x="0" y="0"/>
          <a:chExt cx="0" cy="0"/>
        </a:xfrm>
      </p:grpSpPr>
      <p:sp>
        <p:nvSpPr>
          <p:cNvPr id="7" name="Google Shape;130;p101">
            <a:extLst>
              <a:ext uri="{FF2B5EF4-FFF2-40B4-BE49-F238E27FC236}">
                <a16:creationId xmlns:a16="http://schemas.microsoft.com/office/drawing/2014/main" id="{D6715403-A861-E240-854B-F3D31345B038}"/>
              </a:ext>
            </a:extLst>
          </p:cNvPr>
          <p:cNvSpPr txBox="1">
            <a:spLocks noGrp="1"/>
          </p:cNvSpPr>
          <p:nvPr>
            <p:ph type="title"/>
          </p:nvPr>
        </p:nvSpPr>
        <p:spPr>
          <a:xfrm>
            <a:off x="7349281" y="3095450"/>
            <a:ext cx="15295613"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393941"/>
              </a:buClr>
              <a:buSzPts val="10000"/>
              <a:buFont typeface="Gill Sans"/>
              <a:buNone/>
              <a:defRPr sz="10000" b="1"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8" name="Google Shape;131;p101">
            <a:extLst>
              <a:ext uri="{FF2B5EF4-FFF2-40B4-BE49-F238E27FC236}">
                <a16:creationId xmlns:a16="http://schemas.microsoft.com/office/drawing/2014/main" id="{DD314740-E055-714F-83BC-9CEA7E162DDD}"/>
              </a:ext>
            </a:extLst>
          </p:cNvPr>
          <p:cNvSpPr txBox="1">
            <a:spLocks noGrp="1"/>
          </p:cNvSpPr>
          <p:nvPr>
            <p:ph type="body" idx="1"/>
          </p:nvPr>
        </p:nvSpPr>
        <p:spPr>
          <a:xfrm>
            <a:off x="7349067" y="6256338"/>
            <a:ext cx="15295034" cy="5967412"/>
          </a:xfrm>
          <a:prstGeom prst="rect">
            <a:avLst/>
          </a:prstGeom>
          <a:noFill/>
          <a:ln>
            <a:noFill/>
          </a:ln>
        </p:spPr>
        <p:txBody>
          <a:bodyPr spcFirstLastPara="1" wrap="square" lIns="91425" tIns="45700" rIns="91425" bIns="45700" anchor="t" anchorCtr="0">
            <a:noAutofit/>
          </a:bodyPr>
          <a:lstStyle>
            <a:lvl1pPr marL="457200" marR="0" lvl="0" indent="-508000" algn="l" rtl="0">
              <a:lnSpc>
                <a:spcPct val="100000"/>
              </a:lnSpc>
              <a:spcBef>
                <a:spcPts val="0"/>
              </a:spcBef>
              <a:spcAft>
                <a:spcPts val="0"/>
              </a:spcAft>
              <a:buClr>
                <a:srgbClr val="515257"/>
              </a:buClr>
              <a:buSzPts val="4400"/>
              <a:buFont typeface="Arial"/>
              <a:buChar char="•"/>
              <a:defRPr sz="44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2pPr>
            <a:lvl3pPr marL="1371600" marR="0" lvl="2"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3pPr>
            <a:lvl4pPr marL="1828800" marR="0" lvl="3"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4pPr>
            <a:lvl5pPr marL="2286000" marR="0" lvl="4"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0" name="Picture Placeholder 2">
            <a:extLst>
              <a:ext uri="{FF2B5EF4-FFF2-40B4-BE49-F238E27FC236}">
                <a16:creationId xmlns:a16="http://schemas.microsoft.com/office/drawing/2014/main" id="{26B786C6-042F-9B49-9C87-94B70C16E0D8}"/>
              </a:ext>
            </a:extLst>
          </p:cNvPr>
          <p:cNvSpPr>
            <a:spLocks noGrp="1"/>
          </p:cNvSpPr>
          <p:nvPr>
            <p:ph type="pic" sz="quarter" idx="10"/>
          </p:nvPr>
        </p:nvSpPr>
        <p:spPr>
          <a:xfrm>
            <a:off x="-3058370" y="2227262"/>
            <a:ext cx="9263064" cy="9261476"/>
          </a:xfrm>
          <a:prstGeom prst="ellipse">
            <a:avLst/>
          </a:prstGeom>
        </p:spPr>
        <p:txBody>
          <a:bodyPr/>
          <a:lstStyle>
            <a:lvl1pPr>
              <a:defRPr b="0" i="0">
                <a:latin typeface="Gill Sans MT" panose="020B0502020104020203" pitchFamily="34" charset="77"/>
              </a:defRPr>
            </a:lvl1pPr>
          </a:lstStyle>
          <a:p>
            <a:endParaRPr lang="en-US" dirty="0"/>
          </a:p>
        </p:txBody>
      </p:sp>
      <p:sp>
        <p:nvSpPr>
          <p:cNvPr id="13" name="Text Placeholder 9">
            <a:extLst>
              <a:ext uri="{FF2B5EF4-FFF2-40B4-BE49-F238E27FC236}">
                <a16:creationId xmlns:a16="http://schemas.microsoft.com/office/drawing/2014/main" id="{E6F918A2-C677-6540-8A9D-05CB60972C47}"/>
              </a:ext>
            </a:extLst>
          </p:cNvPr>
          <p:cNvSpPr>
            <a:spLocks noGrp="1"/>
          </p:cNvSpPr>
          <p:nvPr>
            <p:ph type="body" sz="quarter" idx="11" hasCustomPrompt="1"/>
          </p:nvPr>
        </p:nvSpPr>
        <p:spPr>
          <a:xfrm>
            <a:off x="7349067" y="2309737"/>
            <a:ext cx="3571875" cy="587375"/>
          </a:xfrm>
          <a:prstGeom prst="rect">
            <a:avLst/>
          </a:prstGeom>
        </p:spPr>
        <p:txBody>
          <a:bodyPr>
            <a:noAutofit/>
          </a:bodyPr>
          <a:lstStyle>
            <a:lvl1pPr>
              <a:defRPr sz="3600" b="0" i="0">
                <a:solidFill>
                  <a:srgbClr val="2E2C22"/>
                </a:solidFill>
                <a:latin typeface="Gill Sans MT" panose="020B0502020104020203" pitchFamily="34" charset="77"/>
              </a:defRPr>
            </a:lvl1pPr>
          </a:lstStyle>
          <a:p>
            <a:pPr lvl="0"/>
            <a:r>
              <a:rPr lang="en-US" dirty="0"/>
              <a:t>SECTION NAME</a:t>
            </a:r>
          </a:p>
        </p:txBody>
      </p:sp>
      <p:sp>
        <p:nvSpPr>
          <p:cNvPr id="9" name="Google Shape;180;p107">
            <a:extLst>
              <a:ext uri="{FF2B5EF4-FFF2-40B4-BE49-F238E27FC236}">
                <a16:creationId xmlns:a16="http://schemas.microsoft.com/office/drawing/2014/main" id="{9DC93418-78B5-2344-989C-AB54B1C070FF}"/>
              </a:ext>
            </a:extLst>
          </p:cNvPr>
          <p:cNvSpPr/>
          <p:nvPr userDrawn="1"/>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9314697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ext-Heavy 1" preserve="1" userDrawn="1">
  <p:cSld name="1_Text-Heavy 1">
    <p:bg>
      <p:bgPr>
        <a:solidFill>
          <a:srgbClr val="F4F5F7"/>
        </a:solidFill>
        <a:effectLst/>
      </p:bgPr>
    </p:bg>
    <p:spTree>
      <p:nvGrpSpPr>
        <p:cNvPr id="1" name="Shape 93"/>
        <p:cNvGrpSpPr/>
        <p:nvPr/>
      </p:nvGrpSpPr>
      <p:grpSpPr>
        <a:xfrm>
          <a:off x="0" y="0"/>
          <a:ext cx="0" cy="0"/>
          <a:chOff x="0" y="0"/>
          <a:chExt cx="0" cy="0"/>
        </a:xfrm>
      </p:grpSpPr>
      <p:sp>
        <p:nvSpPr>
          <p:cNvPr id="6" name="Google Shape;180;p107">
            <a:extLst>
              <a:ext uri="{FF2B5EF4-FFF2-40B4-BE49-F238E27FC236}">
                <a16:creationId xmlns:a16="http://schemas.microsoft.com/office/drawing/2014/main" id="{0BBCA29B-1B9D-A247-9323-DE3857634169}"/>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94" name="Google Shape;94;p94"/>
          <p:cNvSpPr txBox="1"/>
          <p:nvPr/>
        </p:nvSpPr>
        <p:spPr>
          <a:xfrm>
            <a:off x="23721611" y="119902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dirty="0">
              <a:solidFill>
                <a:srgbClr val="A6A7AC"/>
              </a:solidFill>
              <a:latin typeface="PT Sans"/>
              <a:ea typeface="PT Sans"/>
              <a:cs typeface="PT Sans"/>
              <a:sym typeface="PT Sans"/>
            </a:endParaRPr>
          </a:p>
        </p:txBody>
      </p:sp>
      <p:sp>
        <p:nvSpPr>
          <p:cNvPr id="96" name="Google Shape;96;p94"/>
          <p:cNvSpPr txBox="1">
            <a:spLocks noGrp="1"/>
          </p:cNvSpPr>
          <p:nvPr>
            <p:ph type="body" idx="2"/>
          </p:nvPr>
        </p:nvSpPr>
        <p:spPr>
          <a:xfrm>
            <a:off x="2143791" y="1414465"/>
            <a:ext cx="19488990" cy="2224946"/>
          </a:xfrm>
          <a:prstGeom prst="rect">
            <a:avLst/>
          </a:prstGeom>
          <a:noFill/>
          <a:ln>
            <a:noFill/>
          </a:ln>
        </p:spPr>
        <p:txBody>
          <a:bodyPr spcFirstLastPara="1" wrap="square" lIns="91425" tIns="45700" rIns="91425" bIns="45700" anchor="t" anchorCtr="0">
            <a:noAutofit/>
          </a:bodyPr>
          <a:lstStyle>
            <a:lvl1pPr marL="0" marR="0" lvl="0" indent="0" algn="l" rtl="0">
              <a:lnSpc>
                <a:spcPct val="90000"/>
              </a:lnSpc>
              <a:spcBef>
                <a:spcPts val="0"/>
              </a:spcBef>
              <a:spcAft>
                <a:spcPts val="0"/>
              </a:spcAft>
              <a:buClr>
                <a:srgbClr val="393941"/>
              </a:buClr>
              <a:buSzPts val="10000"/>
              <a:buFont typeface="Gill Sans"/>
              <a:buNone/>
              <a:defRPr sz="10000" b="1"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97" name="Google Shape;97;p94"/>
          <p:cNvSpPr txBox="1">
            <a:spLocks noGrp="1"/>
          </p:cNvSpPr>
          <p:nvPr>
            <p:ph type="body" idx="3"/>
          </p:nvPr>
        </p:nvSpPr>
        <p:spPr>
          <a:xfrm>
            <a:off x="2143791" y="4601497"/>
            <a:ext cx="19488990" cy="6996946"/>
          </a:xfrm>
          <a:prstGeom prst="rect">
            <a:avLst/>
          </a:prstGeom>
          <a:noFill/>
          <a:ln>
            <a:noFill/>
          </a:ln>
        </p:spPr>
        <p:txBody>
          <a:bodyPr spcFirstLastPara="1" wrap="square" lIns="91425" tIns="45700" rIns="91425" bIns="45700" anchor="t" anchorCtr="0">
            <a:noAutofit/>
          </a:bodyPr>
          <a:lstStyle>
            <a:lvl1pPr marL="0" marR="0" lvl="0" indent="0" algn="just" rtl="0">
              <a:lnSpc>
                <a:spcPct val="90000"/>
              </a:lnSpc>
              <a:spcBef>
                <a:spcPts val="0"/>
              </a:spcBef>
              <a:spcAft>
                <a:spcPts val="2400"/>
              </a:spcAft>
              <a:buClr>
                <a:srgbClr val="515257"/>
              </a:buClr>
              <a:buSzPts val="3600"/>
              <a:buFont typeface="Arial"/>
              <a:buNone/>
              <a:defRPr sz="44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240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20903456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ext-Heavy 6">
    <p:spTree>
      <p:nvGrpSpPr>
        <p:cNvPr id="1" name=""/>
        <p:cNvGrpSpPr/>
        <p:nvPr/>
      </p:nvGrpSpPr>
      <p:grpSpPr>
        <a:xfrm>
          <a:off x="0" y="0"/>
          <a:ext cx="0" cy="0"/>
          <a:chOff x="0" y="0"/>
          <a:chExt cx="0" cy="0"/>
        </a:xfrm>
      </p:grpSpPr>
      <p:sp>
        <p:nvSpPr>
          <p:cNvPr id="7" name="Google Shape;130;p101">
            <a:extLst>
              <a:ext uri="{FF2B5EF4-FFF2-40B4-BE49-F238E27FC236}">
                <a16:creationId xmlns:a16="http://schemas.microsoft.com/office/drawing/2014/main" id="{D6715403-A861-E240-854B-F3D31345B038}"/>
              </a:ext>
            </a:extLst>
          </p:cNvPr>
          <p:cNvSpPr txBox="1">
            <a:spLocks noGrp="1"/>
          </p:cNvSpPr>
          <p:nvPr>
            <p:ph type="title"/>
          </p:nvPr>
        </p:nvSpPr>
        <p:spPr>
          <a:xfrm>
            <a:off x="7349281" y="3095450"/>
            <a:ext cx="15295613"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393941"/>
              </a:buClr>
              <a:buSzPts val="10000"/>
              <a:buFont typeface="Gill Sans"/>
              <a:buNone/>
              <a:defRPr sz="10000" b="1"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8" name="Google Shape;131;p101">
            <a:extLst>
              <a:ext uri="{FF2B5EF4-FFF2-40B4-BE49-F238E27FC236}">
                <a16:creationId xmlns:a16="http://schemas.microsoft.com/office/drawing/2014/main" id="{DD314740-E055-714F-83BC-9CEA7E162DDD}"/>
              </a:ext>
            </a:extLst>
          </p:cNvPr>
          <p:cNvSpPr txBox="1">
            <a:spLocks noGrp="1"/>
          </p:cNvSpPr>
          <p:nvPr>
            <p:ph type="body" idx="1"/>
          </p:nvPr>
        </p:nvSpPr>
        <p:spPr>
          <a:xfrm>
            <a:off x="7349067" y="6256338"/>
            <a:ext cx="15295034" cy="5967412"/>
          </a:xfrm>
          <a:prstGeom prst="rect">
            <a:avLst/>
          </a:prstGeom>
          <a:noFill/>
          <a:ln>
            <a:noFill/>
          </a:ln>
        </p:spPr>
        <p:txBody>
          <a:bodyPr spcFirstLastPara="1" wrap="square" lIns="91425" tIns="45700" rIns="91425" bIns="45700" anchor="t" anchorCtr="0">
            <a:noAutofit/>
          </a:bodyPr>
          <a:lstStyle>
            <a:lvl1pPr marL="457200" marR="0" lvl="0" indent="-508000" algn="l"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2pPr>
            <a:lvl3pPr marL="1371600" marR="0" lvl="2"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3pPr>
            <a:lvl4pPr marL="1828800" marR="0" lvl="3"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4pPr>
            <a:lvl5pPr marL="2286000" marR="0" lvl="4"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9" name="Google Shape;180;p107">
            <a:extLst>
              <a:ext uri="{FF2B5EF4-FFF2-40B4-BE49-F238E27FC236}">
                <a16:creationId xmlns:a16="http://schemas.microsoft.com/office/drawing/2014/main" id="{490BD64A-E835-0C43-BA40-6C86022B7925}"/>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18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10" name="Picture Placeholder 2">
            <a:extLst>
              <a:ext uri="{FF2B5EF4-FFF2-40B4-BE49-F238E27FC236}">
                <a16:creationId xmlns:a16="http://schemas.microsoft.com/office/drawing/2014/main" id="{26B786C6-042F-9B49-9C87-94B70C16E0D8}"/>
              </a:ext>
            </a:extLst>
          </p:cNvPr>
          <p:cNvSpPr>
            <a:spLocks noGrp="1"/>
          </p:cNvSpPr>
          <p:nvPr>
            <p:ph type="pic" sz="quarter" idx="10"/>
          </p:nvPr>
        </p:nvSpPr>
        <p:spPr>
          <a:xfrm>
            <a:off x="-3058370" y="2227262"/>
            <a:ext cx="9263064" cy="9261476"/>
          </a:xfrm>
          <a:prstGeom prst="ellipse">
            <a:avLst/>
          </a:prstGeom>
        </p:spPr>
        <p:txBody>
          <a:bodyPr/>
          <a:lstStyle>
            <a:lvl1pPr>
              <a:defRPr b="0" i="0">
                <a:latin typeface="Gill Sans MT" panose="020B0502020104020203" pitchFamily="34" charset="77"/>
              </a:defRPr>
            </a:lvl1pPr>
          </a:lstStyle>
          <a:p>
            <a:endParaRPr lang="en-US" dirty="0"/>
          </a:p>
        </p:txBody>
      </p:sp>
      <p:sp>
        <p:nvSpPr>
          <p:cNvPr id="13" name="Text Placeholder 9">
            <a:extLst>
              <a:ext uri="{FF2B5EF4-FFF2-40B4-BE49-F238E27FC236}">
                <a16:creationId xmlns:a16="http://schemas.microsoft.com/office/drawing/2014/main" id="{E6F918A2-C677-6540-8A9D-05CB60972C47}"/>
              </a:ext>
            </a:extLst>
          </p:cNvPr>
          <p:cNvSpPr>
            <a:spLocks noGrp="1"/>
          </p:cNvSpPr>
          <p:nvPr>
            <p:ph type="body" sz="quarter" idx="11" hasCustomPrompt="1"/>
          </p:nvPr>
        </p:nvSpPr>
        <p:spPr>
          <a:xfrm>
            <a:off x="7349067" y="2309737"/>
            <a:ext cx="3571875" cy="587375"/>
          </a:xfrm>
          <a:prstGeom prst="rect">
            <a:avLst/>
          </a:prstGeom>
        </p:spPr>
        <p:txBody>
          <a:bodyPr>
            <a:normAutofit/>
          </a:bodyPr>
          <a:lstStyle>
            <a:lvl1pPr>
              <a:defRPr sz="3200">
                <a:latin typeface="+mj-lt"/>
              </a:defRPr>
            </a:lvl1pPr>
          </a:lstStyle>
          <a:p>
            <a:pPr lvl="0"/>
            <a:r>
              <a:rPr lang="en-US" dirty="0"/>
              <a:t>SECTION NAME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312997382"/>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ext-Heavy 1" preserve="1" userDrawn="1">
  <p:cSld name="1_Text-Heavy 1">
    <p:bg>
      <p:bgPr>
        <a:solidFill>
          <a:srgbClr val="F4F5F7"/>
        </a:solidFill>
        <a:effectLst/>
      </p:bgPr>
    </p:bg>
    <p:spTree>
      <p:nvGrpSpPr>
        <p:cNvPr id="1" name="Shape 93"/>
        <p:cNvGrpSpPr/>
        <p:nvPr/>
      </p:nvGrpSpPr>
      <p:grpSpPr>
        <a:xfrm>
          <a:off x="0" y="0"/>
          <a:ext cx="0" cy="0"/>
          <a:chOff x="0" y="0"/>
          <a:chExt cx="0" cy="0"/>
        </a:xfrm>
      </p:grpSpPr>
      <p:sp>
        <p:nvSpPr>
          <p:cNvPr id="6" name="Google Shape;180;p107">
            <a:extLst>
              <a:ext uri="{FF2B5EF4-FFF2-40B4-BE49-F238E27FC236}">
                <a16:creationId xmlns:a16="http://schemas.microsoft.com/office/drawing/2014/main" id="{0BBCA29B-1B9D-A247-9323-DE3857634169}"/>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94" name="Google Shape;94;p94"/>
          <p:cNvSpPr txBox="1"/>
          <p:nvPr/>
        </p:nvSpPr>
        <p:spPr>
          <a:xfrm>
            <a:off x="23721611" y="119902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dirty="0">
              <a:solidFill>
                <a:srgbClr val="A6A7AC"/>
              </a:solidFill>
              <a:latin typeface="PT Sans"/>
              <a:ea typeface="PT Sans"/>
              <a:cs typeface="PT Sans"/>
              <a:sym typeface="PT Sans"/>
            </a:endParaRPr>
          </a:p>
        </p:txBody>
      </p:sp>
      <p:sp>
        <p:nvSpPr>
          <p:cNvPr id="96" name="Google Shape;96;p94"/>
          <p:cNvSpPr txBox="1">
            <a:spLocks noGrp="1"/>
          </p:cNvSpPr>
          <p:nvPr>
            <p:ph type="body" idx="2"/>
          </p:nvPr>
        </p:nvSpPr>
        <p:spPr>
          <a:xfrm>
            <a:off x="2143791" y="2336708"/>
            <a:ext cx="19488990" cy="2224946"/>
          </a:xfrm>
          <a:prstGeom prst="rect">
            <a:avLst/>
          </a:prstGeom>
          <a:noFill/>
          <a:ln>
            <a:noFill/>
          </a:ln>
        </p:spPr>
        <p:txBody>
          <a:bodyPr spcFirstLastPara="1" wrap="square" lIns="91425" tIns="45700" rIns="91425" bIns="45700" anchor="t" anchorCtr="0">
            <a:normAutofit/>
          </a:bodyPr>
          <a:lstStyle>
            <a:lvl1pPr marL="0" marR="0" lvl="0" indent="0" algn="l" rtl="0">
              <a:lnSpc>
                <a:spcPct val="90000"/>
              </a:lnSpc>
              <a:spcBef>
                <a:spcPts val="0"/>
              </a:spcBef>
              <a:spcAft>
                <a:spcPts val="0"/>
              </a:spcAft>
              <a:buClr>
                <a:srgbClr val="393941"/>
              </a:buClr>
              <a:buSzPts val="10000"/>
              <a:buFont typeface="Gill Sans"/>
              <a:buNone/>
              <a:defRPr sz="8000" b="1"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97" name="Google Shape;97;p94"/>
          <p:cNvSpPr txBox="1">
            <a:spLocks noGrp="1"/>
          </p:cNvSpPr>
          <p:nvPr>
            <p:ph type="body" idx="3"/>
          </p:nvPr>
        </p:nvSpPr>
        <p:spPr>
          <a:xfrm>
            <a:off x="2133898" y="5160200"/>
            <a:ext cx="19488990" cy="6996946"/>
          </a:xfrm>
          <a:prstGeom prst="rect">
            <a:avLst/>
          </a:prstGeom>
          <a:noFill/>
          <a:ln>
            <a:noFill/>
          </a:ln>
        </p:spPr>
        <p:txBody>
          <a:bodyPr spcFirstLastPara="1" wrap="square" lIns="91425" tIns="45700" rIns="91425" bIns="45700" anchor="t" anchorCtr="0">
            <a:noAutofit/>
          </a:bodyPr>
          <a:lstStyle>
            <a:lvl1pPr marL="0" marR="0" lvl="0" indent="0" algn="l" rtl="0">
              <a:lnSpc>
                <a:spcPct val="90000"/>
              </a:lnSpc>
              <a:spcBef>
                <a:spcPts val="0"/>
              </a:spcBef>
              <a:spcAft>
                <a:spcPts val="2400"/>
              </a:spcAft>
              <a:buClr>
                <a:srgbClr val="515257"/>
              </a:buClr>
              <a:buSzPts val="3600"/>
              <a:buFont typeface="Arial"/>
              <a:buNone/>
              <a:defRPr sz="44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240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7" name="Google Shape;95;p94">
            <a:extLst>
              <a:ext uri="{FF2B5EF4-FFF2-40B4-BE49-F238E27FC236}">
                <a16:creationId xmlns:a16="http://schemas.microsoft.com/office/drawing/2014/main" id="{4C901C11-DC7F-6B49-8411-58EECDFB71C1}"/>
              </a:ext>
            </a:extLst>
          </p:cNvPr>
          <p:cNvSpPr txBox="1">
            <a:spLocks noGrp="1"/>
          </p:cNvSpPr>
          <p:nvPr>
            <p:ph type="body" idx="1"/>
          </p:nvPr>
        </p:nvSpPr>
        <p:spPr>
          <a:xfrm>
            <a:off x="2143791" y="1399289"/>
            <a:ext cx="12327712" cy="587376"/>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2800"/>
              <a:buFont typeface="Gill Sans"/>
              <a:buNone/>
              <a:defRPr sz="36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002714146"/>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Content 3" preserve="1">
  <p:cSld name="1_Content 3">
    <p:bg>
      <p:bgPr>
        <a:solidFill>
          <a:srgbClr val="F4F5F7"/>
        </a:solidFill>
        <a:effectLst/>
      </p:bgPr>
    </p:bg>
    <p:spTree>
      <p:nvGrpSpPr>
        <p:cNvPr id="1" name="Shape 2255"/>
        <p:cNvGrpSpPr/>
        <p:nvPr/>
      </p:nvGrpSpPr>
      <p:grpSpPr>
        <a:xfrm>
          <a:off x="0" y="0"/>
          <a:ext cx="0" cy="0"/>
          <a:chOff x="0" y="0"/>
          <a:chExt cx="0" cy="0"/>
        </a:xfrm>
      </p:grpSpPr>
      <p:sp>
        <p:nvSpPr>
          <p:cNvPr id="2256" name="Google Shape;2256;p231"/>
          <p:cNvSpPr txBox="1">
            <a:spLocks noGrp="1"/>
          </p:cNvSpPr>
          <p:nvPr>
            <p:ph type="title"/>
          </p:nvPr>
        </p:nvSpPr>
        <p:spPr>
          <a:xfrm>
            <a:off x="2121840" y="3583006"/>
            <a:ext cx="16482719"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BB673"/>
              </a:buClr>
              <a:buSzPts val="9600"/>
              <a:buFont typeface="Gill Sans"/>
              <a:buNone/>
              <a:defRPr sz="9600" b="1"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2259" name="Google Shape;2259;p231"/>
          <p:cNvSpPr txBox="1">
            <a:spLocks noGrp="1"/>
          </p:cNvSpPr>
          <p:nvPr>
            <p:ph type="body" idx="1"/>
          </p:nvPr>
        </p:nvSpPr>
        <p:spPr>
          <a:xfrm>
            <a:off x="2120901" y="7134226"/>
            <a:ext cx="20915314" cy="551180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457200" algn="just" rtl="0">
              <a:lnSpc>
                <a:spcPct val="100000"/>
              </a:lnSpc>
              <a:spcBef>
                <a:spcPts val="0"/>
              </a:spcBef>
              <a:spcAft>
                <a:spcPts val="0"/>
              </a:spcAft>
              <a:buClr>
                <a:srgbClr val="515257"/>
              </a:buClr>
              <a:buSzPts val="3600"/>
              <a:buFont typeface="Noto Sans Symbol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120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260" name="Google Shape;2260;p231"/>
          <p:cNvSpPr txBox="1">
            <a:spLocks noGrp="1"/>
          </p:cNvSpPr>
          <p:nvPr>
            <p:ph type="body" idx="2"/>
          </p:nvPr>
        </p:nvSpPr>
        <p:spPr>
          <a:xfrm>
            <a:off x="2120172" y="2594297"/>
            <a:ext cx="4446588" cy="57785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3600"/>
              <a:buFont typeface="Gill Sans"/>
              <a:buNone/>
              <a:defRPr sz="36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7" name="Google Shape;180;p107">
            <a:extLst>
              <a:ext uri="{FF2B5EF4-FFF2-40B4-BE49-F238E27FC236}">
                <a16:creationId xmlns:a16="http://schemas.microsoft.com/office/drawing/2014/main" id="{D120F398-3D9B-4B44-8C52-BE76E506CA3D}"/>
              </a:ext>
            </a:extLst>
          </p:cNvPr>
          <p:cNvSpPr/>
          <p:nvPr userDrawn="1"/>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8786930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BLANK">
    <p:bg>
      <p:bgPr>
        <a:solidFill>
          <a:srgbClr val="F4F5F7"/>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831516255"/>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able">
    <p:bg>
      <p:bgPr>
        <a:solidFill>
          <a:srgbClr val="F4F5F7"/>
        </a:solidFill>
        <a:effectLst/>
      </p:bgPr>
    </p:bg>
    <p:spTree>
      <p:nvGrpSpPr>
        <p:cNvPr id="1" name=""/>
        <p:cNvGrpSpPr/>
        <p:nvPr/>
      </p:nvGrpSpPr>
      <p:grpSpPr>
        <a:xfrm>
          <a:off x="0" y="0"/>
          <a:ext cx="0" cy="0"/>
          <a:chOff x="0" y="0"/>
          <a:chExt cx="0" cy="0"/>
        </a:xfrm>
      </p:grpSpPr>
      <p:sp>
        <p:nvSpPr>
          <p:cNvPr id="2" name="Google Shape;96;p94">
            <a:extLst>
              <a:ext uri="{FF2B5EF4-FFF2-40B4-BE49-F238E27FC236}">
                <a16:creationId xmlns:a16="http://schemas.microsoft.com/office/drawing/2014/main" id="{6AE2A220-1740-2445-AEC5-DF6D92D45452}"/>
              </a:ext>
            </a:extLst>
          </p:cNvPr>
          <p:cNvSpPr txBox="1">
            <a:spLocks noGrp="1"/>
          </p:cNvSpPr>
          <p:nvPr>
            <p:ph type="body" idx="2"/>
          </p:nvPr>
        </p:nvSpPr>
        <p:spPr>
          <a:xfrm>
            <a:off x="1498332" y="1414465"/>
            <a:ext cx="19488990" cy="2224946"/>
          </a:xfrm>
          <a:prstGeom prst="rect">
            <a:avLst/>
          </a:prstGeom>
          <a:noFill/>
          <a:ln>
            <a:noFill/>
          </a:ln>
        </p:spPr>
        <p:txBody>
          <a:bodyPr spcFirstLastPara="1" wrap="square" lIns="91425" tIns="45700" rIns="91425" bIns="45700" anchor="t" anchorCtr="0">
            <a:normAutofit/>
          </a:bodyPr>
          <a:lstStyle>
            <a:lvl1pPr marL="0" marR="0" lvl="0" indent="0" algn="l" rtl="0">
              <a:lnSpc>
                <a:spcPct val="90000"/>
              </a:lnSpc>
              <a:spcBef>
                <a:spcPts val="0"/>
              </a:spcBef>
              <a:spcAft>
                <a:spcPts val="0"/>
              </a:spcAft>
              <a:buClr>
                <a:srgbClr val="393941"/>
              </a:buClr>
              <a:buSzPts val="10000"/>
              <a:buFont typeface="Gill Sans"/>
              <a:buNone/>
              <a:defRPr sz="10000" b="1"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 name="Google Shape;180;p107">
            <a:extLst>
              <a:ext uri="{FF2B5EF4-FFF2-40B4-BE49-F238E27FC236}">
                <a16:creationId xmlns:a16="http://schemas.microsoft.com/office/drawing/2014/main" id="{30B0FD29-5FAE-6D47-97C2-4ED9DB015BA3}"/>
              </a:ext>
            </a:extLst>
          </p:cNvPr>
          <p:cNvSpPr/>
          <p:nvPr userDrawn="1"/>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909026772"/>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able with Subtitle">
    <p:bg>
      <p:bgPr>
        <a:solidFill>
          <a:srgbClr val="F4F5F7"/>
        </a:solidFill>
        <a:effectLst/>
      </p:bgPr>
    </p:bg>
    <p:spTree>
      <p:nvGrpSpPr>
        <p:cNvPr id="1" name=""/>
        <p:cNvGrpSpPr/>
        <p:nvPr/>
      </p:nvGrpSpPr>
      <p:grpSpPr>
        <a:xfrm>
          <a:off x="0" y="0"/>
          <a:ext cx="0" cy="0"/>
          <a:chOff x="0" y="0"/>
          <a:chExt cx="0" cy="0"/>
        </a:xfrm>
      </p:grpSpPr>
      <p:sp>
        <p:nvSpPr>
          <p:cNvPr id="2" name="Google Shape;96;p94">
            <a:extLst>
              <a:ext uri="{FF2B5EF4-FFF2-40B4-BE49-F238E27FC236}">
                <a16:creationId xmlns:a16="http://schemas.microsoft.com/office/drawing/2014/main" id="{6AE2A220-1740-2445-AEC5-DF6D92D45452}"/>
              </a:ext>
            </a:extLst>
          </p:cNvPr>
          <p:cNvSpPr txBox="1">
            <a:spLocks noGrp="1"/>
          </p:cNvSpPr>
          <p:nvPr>
            <p:ph type="body" idx="2"/>
          </p:nvPr>
        </p:nvSpPr>
        <p:spPr>
          <a:xfrm>
            <a:off x="1498332" y="1986665"/>
            <a:ext cx="19488990" cy="2224946"/>
          </a:xfrm>
          <a:prstGeom prst="rect">
            <a:avLst/>
          </a:prstGeom>
          <a:noFill/>
          <a:ln>
            <a:noFill/>
          </a:ln>
        </p:spPr>
        <p:txBody>
          <a:bodyPr spcFirstLastPara="1" wrap="square" lIns="91425" tIns="45700" rIns="91425" bIns="45700" anchor="t" anchorCtr="0">
            <a:normAutofit/>
          </a:bodyPr>
          <a:lstStyle>
            <a:lvl1pPr marL="0" marR="0" lvl="0" indent="0" algn="l" rtl="0">
              <a:lnSpc>
                <a:spcPct val="90000"/>
              </a:lnSpc>
              <a:spcBef>
                <a:spcPts val="0"/>
              </a:spcBef>
              <a:spcAft>
                <a:spcPts val="0"/>
              </a:spcAft>
              <a:buClr>
                <a:srgbClr val="393941"/>
              </a:buClr>
              <a:buSzPts val="10000"/>
              <a:buFont typeface="Gill Sans"/>
              <a:buNone/>
              <a:defRPr sz="10000" b="1"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 name="Google Shape;180;p107">
            <a:extLst>
              <a:ext uri="{FF2B5EF4-FFF2-40B4-BE49-F238E27FC236}">
                <a16:creationId xmlns:a16="http://schemas.microsoft.com/office/drawing/2014/main" id="{30B0FD29-5FAE-6D47-97C2-4ED9DB015BA3}"/>
              </a:ext>
            </a:extLst>
          </p:cNvPr>
          <p:cNvSpPr/>
          <p:nvPr userDrawn="1"/>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5" name="Google Shape;95;p94">
            <a:extLst>
              <a:ext uri="{FF2B5EF4-FFF2-40B4-BE49-F238E27FC236}">
                <a16:creationId xmlns:a16="http://schemas.microsoft.com/office/drawing/2014/main" id="{FB5E0CD2-E362-2047-B7E4-C93C7A34B877}"/>
              </a:ext>
            </a:extLst>
          </p:cNvPr>
          <p:cNvSpPr txBox="1">
            <a:spLocks noGrp="1"/>
          </p:cNvSpPr>
          <p:nvPr>
            <p:ph type="body" idx="1"/>
          </p:nvPr>
        </p:nvSpPr>
        <p:spPr>
          <a:xfrm>
            <a:off x="1304369" y="1205326"/>
            <a:ext cx="18171428" cy="587376"/>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2800"/>
              <a:buFont typeface="Gill Sans"/>
              <a:buNone/>
              <a:defRPr sz="3600" b="0" i="0" u="none" strike="noStrike" cap="none" spc="100" baseline="0">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458467468"/>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1_Text-Heavy Divider" preserve="1">
  <p:cSld name="2_Text-Heavy Divider">
    <p:bg>
      <p:bgPr>
        <a:solidFill>
          <a:srgbClr val="53585E"/>
        </a:solidFill>
        <a:effectLst/>
      </p:bgPr>
    </p:bg>
    <p:spTree>
      <p:nvGrpSpPr>
        <p:cNvPr id="1" name="Shape 1714"/>
        <p:cNvGrpSpPr/>
        <p:nvPr/>
      </p:nvGrpSpPr>
      <p:grpSpPr>
        <a:xfrm>
          <a:off x="0" y="0"/>
          <a:ext cx="0" cy="0"/>
          <a:chOff x="0" y="0"/>
          <a:chExt cx="0" cy="0"/>
        </a:xfrm>
      </p:grpSpPr>
      <p:sp>
        <p:nvSpPr>
          <p:cNvPr id="5" name="Google Shape;180;p107">
            <a:extLst>
              <a:ext uri="{FF2B5EF4-FFF2-40B4-BE49-F238E27FC236}">
                <a16:creationId xmlns:a16="http://schemas.microsoft.com/office/drawing/2014/main" id="{EC642FC5-2B02-8D40-BFD4-B492CE0934AE}"/>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37000"/>
            </a:srgbClr>
          </a:solidFill>
          <a:ln>
            <a:noFill/>
          </a:ln>
        </p:spPr>
        <p:txBody>
          <a:bodyPr spcFirstLastPara="1" wrap="square" lIns="38100" tIns="38100" rIns="38100" bIns="38100" anchor="ctr" anchorCtr="0">
            <a:noAutofit/>
          </a:bodyPr>
          <a:lstStyle/>
          <a:p>
            <a:pPr algn="ctr">
              <a:buClr>
                <a:srgbClr val="FFFFFF"/>
              </a:buClr>
              <a:buSzPts val="2300"/>
            </a:pPr>
            <a:endParaRPr sz="2300" dirty="0">
              <a:solidFill>
                <a:srgbClr val="A6A7AC"/>
              </a:solidFill>
              <a:latin typeface="PT Sans"/>
              <a:ea typeface="PT Sans"/>
              <a:cs typeface="PT Sans"/>
              <a:sym typeface="PT Sans"/>
            </a:endParaRPr>
          </a:p>
        </p:txBody>
      </p:sp>
      <p:sp>
        <p:nvSpPr>
          <p:cNvPr id="1715" name="Google Shape;1715;p361"/>
          <p:cNvSpPr txBox="1">
            <a:spLocks noGrp="1"/>
          </p:cNvSpPr>
          <p:nvPr>
            <p:ph type="title"/>
          </p:nvPr>
        </p:nvSpPr>
        <p:spPr>
          <a:xfrm>
            <a:off x="3950640" y="4066678"/>
            <a:ext cx="16482719" cy="1403384"/>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717" name="Google Shape;1717;p361"/>
          <p:cNvSpPr txBox="1">
            <a:spLocks noGrp="1"/>
          </p:cNvSpPr>
          <p:nvPr>
            <p:ph type="body" idx="1"/>
          </p:nvPr>
        </p:nvSpPr>
        <p:spPr>
          <a:xfrm>
            <a:off x="9096376" y="2982331"/>
            <a:ext cx="5486400" cy="615950"/>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ECEDED"/>
              </a:buClr>
              <a:buSzPts val="3200"/>
              <a:buFont typeface="Gill Sans"/>
              <a:buNone/>
              <a:defRPr sz="3200" b="0" i="0" u="none" strike="noStrike" cap="none">
                <a:solidFill>
                  <a:srgbClr val="ECEDED"/>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718" name="Google Shape;1718;p361"/>
          <p:cNvSpPr txBox="1">
            <a:spLocks noGrp="1"/>
          </p:cNvSpPr>
          <p:nvPr>
            <p:ph type="body" idx="2"/>
          </p:nvPr>
        </p:nvSpPr>
        <p:spPr>
          <a:xfrm>
            <a:off x="3950641" y="6062957"/>
            <a:ext cx="16482722" cy="376297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ECEDED"/>
              </a:buClr>
              <a:buSzPts val="4000"/>
              <a:buFont typeface="Gill Sans"/>
              <a:buNone/>
              <a:defRPr sz="4000" b="0" i="0" u="none" strike="noStrike" cap="none">
                <a:solidFill>
                  <a:srgbClr val="ECEDED"/>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684868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_Text-Heavy Divider">
    <p:bg>
      <p:bgPr>
        <a:solidFill>
          <a:srgbClr val="53585E"/>
        </a:solidFill>
        <a:effectLst/>
      </p:bgPr>
    </p:bg>
    <p:spTree>
      <p:nvGrpSpPr>
        <p:cNvPr id="1" name=""/>
        <p:cNvGrpSpPr/>
        <p:nvPr/>
      </p:nvGrpSpPr>
      <p:grpSpPr>
        <a:xfrm>
          <a:off x="0" y="0"/>
          <a:ext cx="0" cy="0"/>
          <a:chOff x="0" y="0"/>
          <a:chExt cx="0" cy="0"/>
        </a:xfrm>
      </p:grpSpPr>
      <p:sp>
        <p:nvSpPr>
          <p:cNvPr id="5" name="Google Shape;180;p107">
            <a:extLst>
              <a:ext uri="{FF2B5EF4-FFF2-40B4-BE49-F238E27FC236}">
                <a16:creationId xmlns:a16="http://schemas.microsoft.com/office/drawing/2014/main" id="{E492D1DB-AB8E-D64D-A055-C999815F83F1}"/>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37000"/>
            </a:srgbClr>
          </a:solidFill>
          <a:ln>
            <a:noFill/>
          </a:ln>
        </p:spPr>
        <p:txBody>
          <a:bodyPr spcFirstLastPara="1" wrap="square" lIns="38100" tIns="38100" rIns="38100" bIns="38100" anchor="ctr" anchorCtr="0">
            <a:noAutofit/>
          </a:bodyPr>
          <a:lstStyle/>
          <a:p>
            <a:pPr algn="ctr">
              <a:buClr>
                <a:srgbClr val="FFFFFF"/>
              </a:buClr>
              <a:buSzPts val="2300"/>
            </a:pPr>
            <a:endParaRPr sz="2300" dirty="0">
              <a:solidFill>
                <a:srgbClr val="A6A7AC"/>
              </a:solidFill>
              <a:latin typeface="PT Sans"/>
              <a:ea typeface="PT Sans"/>
              <a:cs typeface="PT Sans"/>
              <a:sym typeface="PT Sans"/>
            </a:endParaRPr>
          </a:p>
        </p:txBody>
      </p:sp>
      <p:sp>
        <p:nvSpPr>
          <p:cNvPr id="39" name="Shape 39"/>
          <p:cNvSpPr>
            <a:spLocks noGrp="1"/>
          </p:cNvSpPr>
          <p:nvPr>
            <p:ph type="title" hasCustomPrompt="1"/>
          </p:nvPr>
        </p:nvSpPr>
        <p:spPr>
          <a:xfrm>
            <a:off x="3950640" y="4066677"/>
            <a:ext cx="16482720" cy="1403383"/>
          </a:xfrm>
          <a:prstGeom prst="rect">
            <a:avLst/>
          </a:prstGeom>
        </p:spPr>
        <p:txBody>
          <a:bodyPr/>
          <a:lstStyle>
            <a:lvl1pPr algn="ctr">
              <a:defRPr lang="en-US" dirty="0"/>
            </a:lvl1pPr>
          </a:lstStyle>
          <a:p>
            <a:r>
              <a:rPr lang="en-US" dirty="0">
                <a:latin typeface="+mj-lt"/>
              </a:rPr>
              <a:t>Slide Title Slide Title</a:t>
            </a:r>
          </a:p>
        </p:txBody>
      </p:sp>
      <p:sp>
        <p:nvSpPr>
          <p:cNvPr id="3" name="Text Placeholder 2">
            <a:extLst>
              <a:ext uri="{FF2B5EF4-FFF2-40B4-BE49-F238E27FC236}">
                <a16:creationId xmlns:a16="http://schemas.microsoft.com/office/drawing/2014/main" id="{5AE250C5-6E03-438C-AD38-FAE0E70F6658}"/>
              </a:ext>
            </a:extLst>
          </p:cNvPr>
          <p:cNvSpPr>
            <a:spLocks noGrp="1"/>
          </p:cNvSpPr>
          <p:nvPr>
            <p:ph type="body" sz="quarter" idx="10" hasCustomPrompt="1"/>
          </p:nvPr>
        </p:nvSpPr>
        <p:spPr>
          <a:xfrm>
            <a:off x="9096375" y="2982330"/>
            <a:ext cx="5486400" cy="615950"/>
          </a:xfrm>
          <a:prstGeom prst="rect">
            <a:avLst/>
          </a:prstGeom>
        </p:spPr>
        <p:txBody>
          <a:bodyPr>
            <a:normAutofit/>
          </a:bodyPr>
          <a:lstStyle>
            <a:lvl1pPr algn="ctr">
              <a:defRPr sz="3200">
                <a:solidFill>
                  <a:schemeClr val="tx1">
                    <a:lumMod val="20000"/>
                    <a:lumOff val="80000"/>
                  </a:schemeClr>
                </a:solidFill>
                <a:latin typeface="+mj-lt"/>
              </a:defRPr>
            </a:lvl1pPr>
          </a:lstStyle>
          <a:p>
            <a:pPr lvl="0"/>
            <a:r>
              <a:rPr lang="en-US" dirty="0"/>
              <a:t>SECTION TITLE</a:t>
            </a:r>
          </a:p>
        </p:txBody>
      </p:sp>
      <p:sp>
        <p:nvSpPr>
          <p:cNvPr id="23" name="Text Placeholder 14">
            <a:extLst>
              <a:ext uri="{FF2B5EF4-FFF2-40B4-BE49-F238E27FC236}">
                <a16:creationId xmlns:a16="http://schemas.microsoft.com/office/drawing/2014/main" id="{9E5BD2CD-A92E-4FEF-A83D-AD7677D2CEF7}"/>
              </a:ext>
            </a:extLst>
          </p:cNvPr>
          <p:cNvSpPr>
            <a:spLocks noGrp="1"/>
          </p:cNvSpPr>
          <p:nvPr>
            <p:ph type="body" sz="quarter" idx="12" hasCustomPrompt="1"/>
          </p:nvPr>
        </p:nvSpPr>
        <p:spPr>
          <a:xfrm>
            <a:off x="3950640" y="6062956"/>
            <a:ext cx="16482721" cy="3762970"/>
          </a:xfrm>
          <a:prstGeom prst="rect">
            <a:avLst/>
          </a:prstGeom>
        </p:spPr>
        <p:txBody>
          <a:bodyPr>
            <a:noAutofit/>
          </a:bodyPr>
          <a:lstStyle>
            <a:lvl1pPr algn="ctr">
              <a:defRPr sz="4000">
                <a:solidFill>
                  <a:schemeClr val="tx1">
                    <a:lumMod val="20000"/>
                    <a:lumOff val="80000"/>
                  </a:schemeClr>
                </a:solidFill>
                <a:latin typeface="+mn-lt"/>
              </a:defRPr>
            </a:lvl1pPr>
          </a:lstStyle>
          <a:p>
            <a:pPr lvl="0"/>
            <a:r>
              <a:rPr lang="en-US" dirty="0"/>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73517941"/>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Divider 1" preserve="1">
  <p:cSld name="1_Divider 1">
    <p:bg>
      <p:bgPr>
        <a:solidFill>
          <a:srgbClr val="53585E"/>
        </a:solidFill>
        <a:effectLst/>
      </p:bgPr>
    </p:bg>
    <p:spTree>
      <p:nvGrpSpPr>
        <p:cNvPr id="1" name="Shape 2197"/>
        <p:cNvGrpSpPr/>
        <p:nvPr/>
      </p:nvGrpSpPr>
      <p:grpSpPr>
        <a:xfrm>
          <a:off x="0" y="0"/>
          <a:ext cx="0" cy="0"/>
          <a:chOff x="0" y="0"/>
          <a:chExt cx="0" cy="0"/>
        </a:xfrm>
      </p:grpSpPr>
      <p:sp>
        <p:nvSpPr>
          <p:cNvPr id="8" name="Google Shape;180;p107">
            <a:extLst>
              <a:ext uri="{FF2B5EF4-FFF2-40B4-BE49-F238E27FC236}">
                <a16:creationId xmlns:a16="http://schemas.microsoft.com/office/drawing/2014/main" id="{7030ABF8-0D7C-BE40-BBDE-49C708A3D418}"/>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37000"/>
            </a:srgbClr>
          </a:solidFill>
          <a:ln>
            <a:noFill/>
          </a:ln>
        </p:spPr>
        <p:txBody>
          <a:bodyPr spcFirstLastPara="1" wrap="square" lIns="38100" tIns="38100" rIns="38100" bIns="38100" anchor="ctr" anchorCtr="0">
            <a:noAutofit/>
          </a:bodyPr>
          <a:lstStyle/>
          <a:p>
            <a:pPr algn="ctr">
              <a:buClr>
                <a:srgbClr val="FFFFFF"/>
              </a:buClr>
              <a:buSzPts val="2300"/>
            </a:pPr>
            <a:endParaRPr sz="2300" dirty="0">
              <a:solidFill>
                <a:srgbClr val="A6A7AC"/>
              </a:solidFill>
              <a:latin typeface="PT Sans"/>
              <a:ea typeface="PT Sans"/>
              <a:cs typeface="PT Sans"/>
              <a:sym typeface="PT Sans"/>
            </a:endParaRPr>
          </a:p>
        </p:txBody>
      </p:sp>
      <p:sp>
        <p:nvSpPr>
          <p:cNvPr id="2207" name="Google Shape;2207;p225"/>
          <p:cNvSpPr txBox="1">
            <a:spLocks noGrp="1"/>
          </p:cNvSpPr>
          <p:nvPr>
            <p:ph type="title"/>
          </p:nvPr>
        </p:nvSpPr>
        <p:spPr>
          <a:xfrm>
            <a:off x="4286442" y="5119966"/>
            <a:ext cx="16482719"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0000"/>
              <a:buFont typeface="Gill Sans"/>
              <a:buNone/>
              <a:defRPr sz="100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2208" name="Google Shape;2208;p225"/>
          <p:cNvSpPr txBox="1">
            <a:spLocks noGrp="1"/>
          </p:cNvSpPr>
          <p:nvPr>
            <p:ph type="body" idx="1"/>
          </p:nvPr>
        </p:nvSpPr>
        <p:spPr>
          <a:xfrm>
            <a:off x="4227512" y="8457402"/>
            <a:ext cx="16616615" cy="931864"/>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209" name="Google Shape;2209;p225"/>
          <p:cNvSpPr txBox="1">
            <a:spLocks noGrp="1"/>
          </p:cNvSpPr>
          <p:nvPr>
            <p:ph type="body" idx="2"/>
          </p:nvPr>
        </p:nvSpPr>
        <p:spPr>
          <a:xfrm>
            <a:off x="4227512" y="4283243"/>
            <a:ext cx="16616615" cy="516886"/>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2400"/>
              <a:buFont typeface="Gill Sans"/>
              <a:buNone/>
              <a:defRPr sz="24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40198132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Content 4" preserve="1">
  <p:cSld name="1_Content 4">
    <p:bg>
      <p:bgPr>
        <a:solidFill>
          <a:srgbClr val="F4F5F7"/>
        </a:solidFill>
        <a:effectLst/>
      </p:bgPr>
    </p:bg>
    <p:spTree>
      <p:nvGrpSpPr>
        <p:cNvPr id="1" name="Shape 2261"/>
        <p:cNvGrpSpPr/>
        <p:nvPr/>
      </p:nvGrpSpPr>
      <p:grpSpPr>
        <a:xfrm>
          <a:off x="0" y="0"/>
          <a:ext cx="0" cy="0"/>
          <a:chOff x="0" y="0"/>
          <a:chExt cx="0" cy="0"/>
        </a:xfrm>
      </p:grpSpPr>
      <p:sp>
        <p:nvSpPr>
          <p:cNvPr id="2263" name="Google Shape;2263;p232"/>
          <p:cNvSpPr txBox="1">
            <a:spLocks noGrp="1"/>
          </p:cNvSpPr>
          <p:nvPr>
            <p:ph type="title"/>
          </p:nvPr>
        </p:nvSpPr>
        <p:spPr>
          <a:xfrm>
            <a:off x="1729581" y="3095450"/>
            <a:ext cx="20915314"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2264" name="Google Shape;2264;p232"/>
          <p:cNvSpPr txBox="1">
            <a:spLocks noGrp="1"/>
          </p:cNvSpPr>
          <p:nvPr>
            <p:ph type="body" idx="1"/>
          </p:nvPr>
        </p:nvSpPr>
        <p:spPr>
          <a:xfrm>
            <a:off x="1729579" y="6256338"/>
            <a:ext cx="20914523" cy="5967412"/>
          </a:xfrm>
          <a:prstGeom prst="rect">
            <a:avLst/>
          </a:prstGeom>
          <a:noFill/>
          <a:ln>
            <a:noFill/>
          </a:ln>
        </p:spPr>
        <p:txBody>
          <a:bodyPr spcFirstLastPara="1" wrap="square" lIns="91425" tIns="45700" rIns="91425" bIns="45700" anchor="t" anchorCtr="0">
            <a:noAutofit/>
          </a:bodyPr>
          <a:lstStyle>
            <a:lvl1pPr marL="457200" marR="0" lvl="0" indent="-508000" algn="just" rtl="0">
              <a:lnSpc>
                <a:spcPct val="100000"/>
              </a:lnSpc>
              <a:spcBef>
                <a:spcPts val="0"/>
              </a:spcBef>
              <a:spcAft>
                <a:spcPts val="0"/>
              </a:spcAft>
              <a:buClr>
                <a:srgbClr val="515257"/>
              </a:buClr>
              <a:buSzPts val="4400"/>
              <a:buFont typeface="Arial"/>
              <a:buChar char="•"/>
              <a:defRPr sz="44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2pPr>
            <a:lvl3pPr marL="1371600" marR="0" lvl="2"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3pPr>
            <a:lvl4pPr marL="1828800" marR="0" lvl="3"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4pPr>
            <a:lvl5pPr marL="2286000" marR="0" lvl="4"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5254692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Text-Heavy 1" preserve="1">
  <p:cSld name="1_Text-Heavy 1">
    <p:bg>
      <p:bgPr>
        <a:solidFill>
          <a:srgbClr val="F4F5F7"/>
        </a:solidFill>
        <a:effectLst/>
      </p:bgPr>
    </p:bg>
    <p:spTree>
      <p:nvGrpSpPr>
        <p:cNvPr id="1" name="Shape 2338"/>
        <p:cNvGrpSpPr/>
        <p:nvPr/>
      </p:nvGrpSpPr>
      <p:grpSpPr>
        <a:xfrm>
          <a:off x="0" y="0"/>
          <a:ext cx="0" cy="0"/>
          <a:chOff x="0" y="0"/>
          <a:chExt cx="0" cy="0"/>
        </a:xfrm>
      </p:grpSpPr>
      <p:sp>
        <p:nvSpPr>
          <p:cNvPr id="2341" name="Google Shape;2341;p239"/>
          <p:cNvSpPr txBox="1">
            <a:spLocks noGrp="1"/>
          </p:cNvSpPr>
          <p:nvPr>
            <p:ph type="body" idx="1"/>
          </p:nvPr>
        </p:nvSpPr>
        <p:spPr>
          <a:xfrm>
            <a:off x="2143788" y="1882068"/>
            <a:ext cx="3571876" cy="587376"/>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2800"/>
              <a:buFont typeface="Gill Sans"/>
              <a:buNone/>
              <a:defRPr sz="28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342" name="Google Shape;2342;p239"/>
          <p:cNvSpPr txBox="1">
            <a:spLocks noGrp="1"/>
          </p:cNvSpPr>
          <p:nvPr>
            <p:ph type="body" idx="2"/>
          </p:nvPr>
        </p:nvSpPr>
        <p:spPr>
          <a:xfrm>
            <a:off x="2143790" y="3001965"/>
            <a:ext cx="11863388" cy="222494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70000"/>
              </a:lnSpc>
              <a:spcBef>
                <a:spcPts val="0"/>
              </a:spcBef>
              <a:spcAft>
                <a:spcPts val="0"/>
              </a:spcAft>
              <a:buClr>
                <a:srgbClr val="393941"/>
              </a:buClr>
              <a:buSzPts val="10000"/>
              <a:buFont typeface="Gill Sans"/>
              <a:buNone/>
              <a:defRPr sz="100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343" name="Google Shape;2343;p239"/>
          <p:cNvSpPr txBox="1">
            <a:spLocks noGrp="1"/>
          </p:cNvSpPr>
          <p:nvPr>
            <p:ph type="body" idx="3"/>
          </p:nvPr>
        </p:nvSpPr>
        <p:spPr>
          <a:xfrm>
            <a:off x="2143791" y="6903205"/>
            <a:ext cx="19488989" cy="4695238"/>
          </a:xfrm>
          <a:prstGeom prst="rect">
            <a:avLst/>
          </a:prstGeom>
          <a:noFill/>
          <a:ln>
            <a:noFill/>
          </a:ln>
        </p:spPr>
        <p:txBody>
          <a:bodyPr spcFirstLastPara="1" wrap="square" lIns="91425" tIns="45700" rIns="91425" bIns="45700" anchor="t" anchorCtr="0">
            <a:noAutofit/>
          </a:bodyPr>
          <a:lstStyle>
            <a:lvl1pPr marL="457200" marR="0" lvl="0" indent="-457200" algn="just" rtl="0">
              <a:lnSpc>
                <a:spcPct val="100000"/>
              </a:lnSpc>
              <a:spcBef>
                <a:spcPts val="0"/>
              </a:spcBef>
              <a:spcAft>
                <a:spcPts val="0"/>
              </a:spcAft>
              <a:buClr>
                <a:srgbClr val="515257"/>
              </a:buClr>
              <a:buSzPts val="3600"/>
              <a:buFont typeface="Arial"/>
              <a:buChar char="•"/>
              <a:defRPr sz="36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240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714565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6498745"/>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BLANK" preserve="1" userDrawn="1">
  <p:cSld name="3_BLANK">
    <p:bg>
      <p:bgPr>
        <a:solidFill>
          <a:srgbClr val="F4F5F7"/>
        </a:solidFill>
        <a:effectLst/>
      </p:bgPr>
    </p:bg>
    <p:spTree>
      <p:nvGrpSpPr>
        <p:cNvPr id="1" name="Shape 35"/>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64663C4-A5E8-8443-8475-8F4C97CCF272}"/>
              </a:ext>
            </a:extLst>
          </p:cNvPr>
          <p:cNvSpPr>
            <a:spLocks noGrp="1"/>
          </p:cNvSpPr>
          <p:nvPr>
            <p:ph type="pic" sz="quarter" idx="10"/>
          </p:nvPr>
        </p:nvSpPr>
        <p:spPr>
          <a:xfrm>
            <a:off x="1380894" y="2227264"/>
            <a:ext cx="9263064" cy="9261476"/>
          </a:xfrm>
          <a:prstGeom prst="ellipse">
            <a:avLst/>
          </a:prstGeom>
        </p:spPr>
        <p:txBody>
          <a:bodyPr/>
          <a:lstStyle>
            <a:lvl1pPr>
              <a:defRPr b="0" i="0">
                <a:latin typeface="Gill Sans MT" panose="020B0502020104020203" pitchFamily="34" charset="77"/>
              </a:defRPr>
            </a:lvl1pPr>
          </a:lstStyle>
          <a:p>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277244179"/>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BLANK" preserve="1" userDrawn="1">
  <p:cSld name="3_BLANK">
    <p:bg>
      <p:bgPr>
        <a:solidFill>
          <a:srgbClr val="F4F5F7"/>
        </a:solidFill>
        <a:effectLst/>
      </p:bgPr>
    </p:bg>
    <p:spTree>
      <p:nvGrpSpPr>
        <p:cNvPr id="1" name="Shape 35"/>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64663C4-A5E8-8443-8475-8F4C97CCF272}"/>
              </a:ext>
            </a:extLst>
          </p:cNvPr>
          <p:cNvSpPr>
            <a:spLocks noGrp="1"/>
          </p:cNvSpPr>
          <p:nvPr>
            <p:ph type="pic" sz="quarter" idx="10"/>
          </p:nvPr>
        </p:nvSpPr>
        <p:spPr>
          <a:xfrm>
            <a:off x="-3058370" y="2227264"/>
            <a:ext cx="9263064" cy="9261476"/>
          </a:xfrm>
          <a:prstGeom prst="ellipse">
            <a:avLst/>
          </a:prstGeom>
        </p:spPr>
        <p:txBody>
          <a:bodyPr/>
          <a:lstStyle>
            <a:lvl1pPr>
              <a:defRPr b="0" i="0">
                <a:latin typeface="Gill Sans MT" panose="020B0502020104020203" pitchFamily="34" charset="77"/>
              </a:defRPr>
            </a:lvl1pPr>
          </a:lstStyle>
          <a:p>
            <a:endParaRPr lang="en-US" dirty="0"/>
          </a:p>
        </p:txBody>
      </p:sp>
      <p:sp>
        <p:nvSpPr>
          <p:cNvPr id="2" name="Rectangle 1">
            <a:extLst>
              <a:ext uri="{FF2B5EF4-FFF2-40B4-BE49-F238E27FC236}">
                <a16:creationId xmlns:a16="http://schemas.microsoft.com/office/drawing/2014/main" id="{ED5CB651-4C78-DC4C-9104-873DDB9DD3B3}"/>
              </a:ext>
            </a:extLst>
          </p:cNvPr>
          <p:cNvSpPr/>
          <p:nvPr userDrawn="1"/>
        </p:nvSpPr>
        <p:spPr>
          <a:xfrm>
            <a:off x="-4499812" y="0"/>
            <a:ext cx="4499812" cy="1371600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b="0" i="0" dirty="0">
              <a:latin typeface="Gill Sans MT" panose="020B0502020104020203" pitchFamily="34" charset="77"/>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496901887"/>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Group 3" preserve="1" userDrawn="1">
  <p:cSld name="1_Group 3">
    <p:bg>
      <p:bgPr>
        <a:solidFill>
          <a:srgbClr val="F4F5F7"/>
        </a:solidFill>
        <a:effectLst/>
      </p:bgPr>
    </p:bg>
    <p:spTree>
      <p:nvGrpSpPr>
        <p:cNvPr id="1" name="Shape 36"/>
        <p:cNvGrpSpPr/>
        <p:nvPr/>
      </p:nvGrpSpPr>
      <p:grpSpPr>
        <a:xfrm>
          <a:off x="0" y="0"/>
          <a:ext cx="0" cy="0"/>
          <a:chOff x="0" y="0"/>
          <a:chExt cx="0" cy="0"/>
        </a:xfrm>
      </p:grpSpPr>
      <p:sp>
        <p:nvSpPr>
          <p:cNvPr id="15" name="Rounded Rectangle 14">
            <a:extLst>
              <a:ext uri="{FF2B5EF4-FFF2-40B4-BE49-F238E27FC236}">
                <a16:creationId xmlns:a16="http://schemas.microsoft.com/office/drawing/2014/main" id="{65FDA49A-6DF6-1A48-B642-0926A2CE038D}"/>
              </a:ext>
            </a:extLst>
          </p:cNvPr>
          <p:cNvSpPr/>
          <p:nvPr userDrawn="1"/>
        </p:nvSpPr>
        <p:spPr>
          <a:xfrm>
            <a:off x="12571803" y="4538630"/>
            <a:ext cx="8592450" cy="8552092"/>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8255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Gill Sans MT" panose="020B0502020104020203"/>
              <a:ea typeface="+mn-ea"/>
              <a:cs typeface="+mn-cs"/>
              <a:sym typeface="PT Sans"/>
            </a:endParaRPr>
          </a:p>
        </p:txBody>
      </p:sp>
      <p:sp>
        <p:nvSpPr>
          <p:cNvPr id="14" name="Rounded Rectangle 13">
            <a:extLst>
              <a:ext uri="{FF2B5EF4-FFF2-40B4-BE49-F238E27FC236}">
                <a16:creationId xmlns:a16="http://schemas.microsoft.com/office/drawing/2014/main" id="{C892A157-C8E9-1849-A063-64E281EB040A}"/>
              </a:ext>
            </a:extLst>
          </p:cNvPr>
          <p:cNvSpPr/>
          <p:nvPr userDrawn="1"/>
        </p:nvSpPr>
        <p:spPr>
          <a:xfrm>
            <a:off x="2842395" y="4538630"/>
            <a:ext cx="8592450" cy="8552092"/>
          </a:xfrm>
          <a:prstGeom prst="roundRect">
            <a:avLst/>
          </a:prstGeom>
          <a:solidFill>
            <a:srgbClr val="2A6F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8255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Gill Sans MT" panose="020B0502020104020203"/>
              <a:ea typeface="+mn-ea"/>
              <a:cs typeface="+mn-cs"/>
              <a:sym typeface="PT Sans"/>
            </a:endParaRPr>
          </a:p>
        </p:txBody>
      </p:sp>
      <p:sp>
        <p:nvSpPr>
          <p:cNvPr id="37" name="Google Shape;37;p84"/>
          <p:cNvSpPr txBox="1">
            <a:spLocks noGrp="1"/>
          </p:cNvSpPr>
          <p:nvPr>
            <p:ph type="title"/>
          </p:nvPr>
        </p:nvSpPr>
        <p:spPr>
          <a:xfrm>
            <a:off x="3950642" y="1723364"/>
            <a:ext cx="16482720"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40" name="Google Shape;40;p84"/>
          <p:cNvSpPr/>
          <p:nvPr/>
        </p:nvSpPr>
        <p:spPr>
          <a:xfrm>
            <a:off x="3477020" y="5555493"/>
            <a:ext cx="7030228" cy="790602"/>
          </a:xfrm>
          <a:prstGeom prst="roundRect">
            <a:avLst>
              <a:gd name="adj" fmla="val 50000"/>
            </a:avLst>
          </a:prstGeom>
          <a:solidFill>
            <a:srgbClr val="FFFFFF"/>
          </a:solidFill>
          <a:ln w="38100" cap="flat" cmpd="sng">
            <a:no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43" name="Google Shape;43;p84"/>
          <p:cNvSpPr/>
          <p:nvPr/>
        </p:nvSpPr>
        <p:spPr>
          <a:xfrm>
            <a:off x="13499401" y="5523083"/>
            <a:ext cx="6737258" cy="790602"/>
          </a:xfrm>
          <a:prstGeom prst="roundRect">
            <a:avLst>
              <a:gd name="adj" fmla="val 50000"/>
            </a:avLst>
          </a:prstGeom>
          <a:solidFill>
            <a:srgbClr val="FFFFFF"/>
          </a:solidFill>
          <a:ln w="38100" cap="flat" cmpd="sng">
            <a:no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44" name="Google Shape;44;p84"/>
          <p:cNvSpPr txBox="1">
            <a:spLocks noGrp="1"/>
          </p:cNvSpPr>
          <p:nvPr userDrawn="1">
            <p:ph type="body" idx="1"/>
          </p:nvPr>
        </p:nvSpPr>
        <p:spPr>
          <a:xfrm>
            <a:off x="13499401" y="7116875"/>
            <a:ext cx="6737258" cy="5253038"/>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5" name="Google Shape;45;p84"/>
          <p:cNvSpPr txBox="1">
            <a:spLocks noGrp="1"/>
          </p:cNvSpPr>
          <p:nvPr userDrawn="1">
            <p:ph type="body" idx="2"/>
          </p:nvPr>
        </p:nvSpPr>
        <p:spPr>
          <a:xfrm>
            <a:off x="3769991" y="7091891"/>
            <a:ext cx="6737258" cy="1700334"/>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6" name="Google Shape;46;p84"/>
          <p:cNvSpPr txBox="1">
            <a:spLocks noGrp="1"/>
          </p:cNvSpPr>
          <p:nvPr userDrawn="1">
            <p:ph type="body" idx="3"/>
          </p:nvPr>
        </p:nvSpPr>
        <p:spPr>
          <a:xfrm>
            <a:off x="4239051" y="5698465"/>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2A6FB6"/>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7" name="Google Shape;47;p84"/>
          <p:cNvSpPr txBox="1">
            <a:spLocks noGrp="1"/>
          </p:cNvSpPr>
          <p:nvPr userDrawn="1">
            <p:ph type="body" idx="4"/>
          </p:nvPr>
        </p:nvSpPr>
        <p:spPr>
          <a:xfrm>
            <a:off x="13968461" y="5666053"/>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chemeClr val="bg1">
                    <a:lumMod val="50000"/>
                  </a:schemeClr>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cxnSp>
        <p:nvCxnSpPr>
          <p:cNvPr id="13" name="Straight Connector 12">
            <a:extLst>
              <a:ext uri="{FF2B5EF4-FFF2-40B4-BE49-F238E27FC236}">
                <a16:creationId xmlns:a16="http://schemas.microsoft.com/office/drawing/2014/main" id="{8BD88121-7C76-624A-8BB7-E0FA18057111}"/>
              </a:ext>
            </a:extLst>
          </p:cNvPr>
          <p:cNvCxnSpPr>
            <a:cxnSpLocks/>
          </p:cNvCxnSpPr>
          <p:nvPr userDrawn="1"/>
        </p:nvCxnSpPr>
        <p:spPr>
          <a:xfrm>
            <a:off x="9636348" y="3392656"/>
            <a:ext cx="511130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F06D7648-78C7-0F43-BB8E-4CF6CECA30F6}"/>
              </a:ext>
            </a:extLst>
          </p:cNvPr>
          <p:cNvSpPr>
            <a:spLocks noGrp="1"/>
          </p:cNvSpPr>
          <p:nvPr>
            <p:ph type="pic" sz="quarter" idx="10"/>
          </p:nvPr>
        </p:nvSpPr>
        <p:spPr>
          <a:xfrm>
            <a:off x="3657600" y="9328248"/>
            <a:ext cx="6849648" cy="3226452"/>
          </a:xfrm>
          <a:prstGeom prst="roundRect">
            <a:avLst/>
          </a:prstGeom>
        </p:spPr>
        <p:txBody>
          <a:bodyPr/>
          <a:lstStyle>
            <a:lvl1pPr>
              <a:defRPr b="0" i="0">
                <a:latin typeface="Gill Sans MT" panose="020B0502020104020203" pitchFamily="34" charset="77"/>
              </a:defRPr>
            </a:lvl1pPr>
          </a:lstStyle>
          <a:p>
            <a:endParaRPr lang="en-US" dirty="0"/>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118914797"/>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Divider 1">
  <p:cSld name="Divider 1">
    <p:bg>
      <p:bgPr>
        <a:solidFill>
          <a:srgbClr val="009457"/>
        </a:solidFill>
        <a:effectLst/>
      </p:bgPr>
    </p:bg>
    <p:spTree>
      <p:nvGrpSpPr>
        <p:cNvPr id="1" name="Shape 2794"/>
        <p:cNvGrpSpPr/>
        <p:nvPr/>
      </p:nvGrpSpPr>
      <p:grpSpPr>
        <a:xfrm>
          <a:off x="0" y="0"/>
          <a:ext cx="0" cy="0"/>
          <a:chOff x="0" y="0"/>
          <a:chExt cx="0" cy="0"/>
        </a:xfrm>
      </p:grpSpPr>
      <p:sp>
        <p:nvSpPr>
          <p:cNvPr id="2795" name="Google Shape;2795;p112"/>
          <p:cNvSpPr txBox="1">
            <a:spLocks noGrp="1"/>
          </p:cNvSpPr>
          <p:nvPr>
            <p:ph type="title"/>
          </p:nvPr>
        </p:nvSpPr>
        <p:spPr>
          <a:xfrm>
            <a:off x="4286442" y="5119966"/>
            <a:ext cx="16482719" cy="2176835"/>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0000"/>
              <a:buFont typeface="Gill Sans"/>
              <a:buNone/>
              <a:defRPr sz="10000" b="1" i="0" u="none" strike="noStrike" cap="none">
                <a:solidFill>
                  <a:srgbClr val="FFFEFF"/>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a:p>
        </p:txBody>
      </p:sp>
      <p:sp>
        <p:nvSpPr>
          <p:cNvPr id="2796" name="Google Shape;2796;p112"/>
          <p:cNvSpPr txBox="1">
            <a:spLocks noGrp="1"/>
          </p:cNvSpPr>
          <p:nvPr>
            <p:ph type="body" idx="1"/>
          </p:nvPr>
        </p:nvSpPr>
        <p:spPr>
          <a:xfrm>
            <a:off x="4227512" y="8457401"/>
            <a:ext cx="16616615" cy="931863"/>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FFFEFF"/>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2797" name="Google Shape;2797;p112"/>
          <p:cNvSpPr txBox="1">
            <a:spLocks noGrp="1"/>
          </p:cNvSpPr>
          <p:nvPr>
            <p:ph type="body" idx="2"/>
          </p:nvPr>
        </p:nvSpPr>
        <p:spPr>
          <a:xfrm>
            <a:off x="4227512" y="4283242"/>
            <a:ext cx="16616615" cy="516885"/>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2400"/>
              <a:buFont typeface="Gill Sans"/>
              <a:buNone/>
              <a:defRPr sz="2400" b="0" i="0" u="none" strike="noStrike" cap="none">
                <a:solidFill>
                  <a:srgbClr val="FFFEFF"/>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5" name="Google Shape;180;p107">
            <a:extLst>
              <a:ext uri="{FF2B5EF4-FFF2-40B4-BE49-F238E27FC236}">
                <a16:creationId xmlns:a16="http://schemas.microsoft.com/office/drawing/2014/main" id="{061758FC-D4AF-DA4E-9A5B-5D56A175B02F}"/>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9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441319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Group 3" userDrawn="1">
  <p:cSld name="1_Group 3">
    <p:spTree>
      <p:nvGrpSpPr>
        <p:cNvPr id="1" name="Shape 3050"/>
        <p:cNvGrpSpPr/>
        <p:nvPr/>
      </p:nvGrpSpPr>
      <p:grpSpPr>
        <a:xfrm>
          <a:off x="0" y="0"/>
          <a:ext cx="0" cy="0"/>
          <a:chOff x="0" y="0"/>
          <a:chExt cx="0" cy="0"/>
        </a:xfrm>
      </p:grpSpPr>
      <p:sp>
        <p:nvSpPr>
          <p:cNvPr id="13" name="Google Shape;180;p107">
            <a:extLst>
              <a:ext uri="{FF2B5EF4-FFF2-40B4-BE49-F238E27FC236}">
                <a16:creationId xmlns:a16="http://schemas.microsoft.com/office/drawing/2014/main" id="{BFDF0788-ED48-4F40-9FC0-B8BDED3D29D3}"/>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algn="ctr">
              <a:buClr>
                <a:srgbClr val="FFFFFF"/>
              </a:buClr>
              <a:buSzPts val="2300"/>
            </a:pPr>
            <a:endParaRPr sz="2300" dirty="0">
              <a:solidFill>
                <a:srgbClr val="A6A7AC"/>
              </a:solidFill>
              <a:latin typeface="PT Sans"/>
              <a:ea typeface="PT Sans"/>
              <a:cs typeface="PT Sans"/>
              <a:sym typeface="PT Sans"/>
            </a:endParaRPr>
          </a:p>
        </p:txBody>
      </p:sp>
      <p:sp>
        <p:nvSpPr>
          <p:cNvPr id="14" name="Rounded Rectangle 13">
            <a:extLst>
              <a:ext uri="{FF2B5EF4-FFF2-40B4-BE49-F238E27FC236}">
                <a16:creationId xmlns:a16="http://schemas.microsoft.com/office/drawing/2014/main" id="{894F1A7B-47F6-7343-9513-1770B00366BF}"/>
              </a:ext>
            </a:extLst>
          </p:cNvPr>
          <p:cNvSpPr/>
          <p:nvPr userDrawn="1"/>
        </p:nvSpPr>
        <p:spPr>
          <a:xfrm>
            <a:off x="12571803" y="4538630"/>
            <a:ext cx="8592450" cy="8552092"/>
          </a:xfrm>
          <a:prstGeom prst="roundRect">
            <a:avLst/>
          </a:prstGeom>
          <a:solidFill>
            <a:srgbClr val="009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8255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Gill Sans MT" panose="020B0502020104020203"/>
              <a:ea typeface="+mn-ea"/>
              <a:cs typeface="+mn-cs"/>
              <a:sym typeface="PT Sans"/>
            </a:endParaRPr>
          </a:p>
        </p:txBody>
      </p:sp>
      <p:sp>
        <p:nvSpPr>
          <p:cNvPr id="15" name="Rounded Rectangle 14">
            <a:extLst>
              <a:ext uri="{FF2B5EF4-FFF2-40B4-BE49-F238E27FC236}">
                <a16:creationId xmlns:a16="http://schemas.microsoft.com/office/drawing/2014/main" id="{22F88440-C2AB-C246-8B06-FE6CCDF96941}"/>
              </a:ext>
            </a:extLst>
          </p:cNvPr>
          <p:cNvSpPr/>
          <p:nvPr userDrawn="1"/>
        </p:nvSpPr>
        <p:spPr>
          <a:xfrm>
            <a:off x="2842395" y="4538630"/>
            <a:ext cx="8592450" cy="8552092"/>
          </a:xfrm>
          <a:prstGeom prst="roundRect">
            <a:avLst/>
          </a:prstGeom>
          <a:solidFill>
            <a:srgbClr val="006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8255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Gill Sans MT" panose="020B0502020104020203"/>
              <a:ea typeface="+mn-ea"/>
              <a:cs typeface="+mn-cs"/>
              <a:sym typeface="PT Sans"/>
            </a:endParaRPr>
          </a:p>
        </p:txBody>
      </p:sp>
      <p:sp>
        <p:nvSpPr>
          <p:cNvPr id="16" name="Google Shape;37;p84">
            <a:extLst>
              <a:ext uri="{FF2B5EF4-FFF2-40B4-BE49-F238E27FC236}">
                <a16:creationId xmlns:a16="http://schemas.microsoft.com/office/drawing/2014/main" id="{19F59227-5137-B846-8AF4-7215FEA17000}"/>
              </a:ext>
            </a:extLst>
          </p:cNvPr>
          <p:cNvSpPr txBox="1">
            <a:spLocks noGrp="1"/>
          </p:cNvSpPr>
          <p:nvPr>
            <p:ph type="title"/>
          </p:nvPr>
        </p:nvSpPr>
        <p:spPr>
          <a:xfrm>
            <a:off x="3950642" y="1723364"/>
            <a:ext cx="16482720"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7" name="Google Shape;40;p84">
            <a:extLst>
              <a:ext uri="{FF2B5EF4-FFF2-40B4-BE49-F238E27FC236}">
                <a16:creationId xmlns:a16="http://schemas.microsoft.com/office/drawing/2014/main" id="{453040E1-550B-274E-8497-8A65C58EB695}"/>
              </a:ext>
            </a:extLst>
          </p:cNvPr>
          <p:cNvSpPr/>
          <p:nvPr userDrawn="1"/>
        </p:nvSpPr>
        <p:spPr>
          <a:xfrm>
            <a:off x="3623506" y="5241168"/>
            <a:ext cx="7030228" cy="790602"/>
          </a:xfrm>
          <a:prstGeom prst="roundRect">
            <a:avLst>
              <a:gd name="adj" fmla="val 50000"/>
            </a:avLst>
          </a:prstGeom>
          <a:solidFill>
            <a:srgbClr val="FFFFFF"/>
          </a:solidFill>
          <a:ln w="38100" cap="flat" cmpd="sng">
            <a:no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18" name="Google Shape;43;p84">
            <a:extLst>
              <a:ext uri="{FF2B5EF4-FFF2-40B4-BE49-F238E27FC236}">
                <a16:creationId xmlns:a16="http://schemas.microsoft.com/office/drawing/2014/main" id="{C9EDA570-72E2-2243-8CA4-4A21F62D4C20}"/>
              </a:ext>
            </a:extLst>
          </p:cNvPr>
          <p:cNvSpPr/>
          <p:nvPr userDrawn="1"/>
        </p:nvSpPr>
        <p:spPr>
          <a:xfrm>
            <a:off x="13499399" y="5208758"/>
            <a:ext cx="6737258" cy="790602"/>
          </a:xfrm>
          <a:prstGeom prst="roundRect">
            <a:avLst>
              <a:gd name="adj" fmla="val 50000"/>
            </a:avLst>
          </a:prstGeom>
          <a:solidFill>
            <a:srgbClr val="FFFFFF"/>
          </a:solidFill>
          <a:ln w="38100" cap="flat" cmpd="sng">
            <a:no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19" name="Google Shape;44;p84">
            <a:extLst>
              <a:ext uri="{FF2B5EF4-FFF2-40B4-BE49-F238E27FC236}">
                <a16:creationId xmlns:a16="http://schemas.microsoft.com/office/drawing/2014/main" id="{CD9009F9-09C1-D345-A383-5B15159C57C5}"/>
              </a:ext>
            </a:extLst>
          </p:cNvPr>
          <p:cNvSpPr txBox="1">
            <a:spLocks noGrp="1"/>
          </p:cNvSpPr>
          <p:nvPr>
            <p:ph type="body" idx="1"/>
          </p:nvPr>
        </p:nvSpPr>
        <p:spPr>
          <a:xfrm>
            <a:off x="13499399" y="7116875"/>
            <a:ext cx="6737258" cy="5253038"/>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0" name="Google Shape;45;p84">
            <a:extLst>
              <a:ext uri="{FF2B5EF4-FFF2-40B4-BE49-F238E27FC236}">
                <a16:creationId xmlns:a16="http://schemas.microsoft.com/office/drawing/2014/main" id="{28BE2991-4E6D-D940-A4BC-C5CDBDB0F73D}"/>
              </a:ext>
            </a:extLst>
          </p:cNvPr>
          <p:cNvSpPr txBox="1">
            <a:spLocks noGrp="1"/>
          </p:cNvSpPr>
          <p:nvPr>
            <p:ph type="body" idx="2"/>
          </p:nvPr>
        </p:nvSpPr>
        <p:spPr>
          <a:xfrm>
            <a:off x="3769991" y="7091891"/>
            <a:ext cx="6737258" cy="1543977"/>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1" name="Google Shape;46;p84">
            <a:extLst>
              <a:ext uri="{FF2B5EF4-FFF2-40B4-BE49-F238E27FC236}">
                <a16:creationId xmlns:a16="http://schemas.microsoft.com/office/drawing/2014/main" id="{B9864139-A25F-3742-AC70-459A7EB636B0}"/>
              </a:ext>
            </a:extLst>
          </p:cNvPr>
          <p:cNvSpPr txBox="1">
            <a:spLocks noGrp="1"/>
          </p:cNvSpPr>
          <p:nvPr>
            <p:ph type="body" idx="3"/>
          </p:nvPr>
        </p:nvSpPr>
        <p:spPr>
          <a:xfrm>
            <a:off x="4239051" y="5384140"/>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006F43"/>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2" name="Google Shape;47;p84">
            <a:extLst>
              <a:ext uri="{FF2B5EF4-FFF2-40B4-BE49-F238E27FC236}">
                <a16:creationId xmlns:a16="http://schemas.microsoft.com/office/drawing/2014/main" id="{99962063-04D0-CF40-8921-C3E95692EF0D}"/>
              </a:ext>
            </a:extLst>
          </p:cNvPr>
          <p:cNvSpPr txBox="1">
            <a:spLocks noGrp="1"/>
          </p:cNvSpPr>
          <p:nvPr>
            <p:ph type="body" idx="4"/>
          </p:nvPr>
        </p:nvSpPr>
        <p:spPr>
          <a:xfrm>
            <a:off x="13968459" y="5351728"/>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0094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3" name="Picture Placeholder 2">
            <a:extLst>
              <a:ext uri="{FF2B5EF4-FFF2-40B4-BE49-F238E27FC236}">
                <a16:creationId xmlns:a16="http://schemas.microsoft.com/office/drawing/2014/main" id="{D1E74250-DAAB-C842-A704-856E270B44DF}"/>
              </a:ext>
            </a:extLst>
          </p:cNvPr>
          <p:cNvSpPr>
            <a:spLocks noGrp="1"/>
          </p:cNvSpPr>
          <p:nvPr>
            <p:ph type="pic" sz="quarter" idx="10"/>
          </p:nvPr>
        </p:nvSpPr>
        <p:spPr>
          <a:xfrm>
            <a:off x="3770313" y="9058443"/>
            <a:ext cx="6737350" cy="3226452"/>
          </a:xfrm>
          <a:prstGeom prst="roundRect">
            <a:avLst/>
          </a:prstGeom>
        </p:spPr>
        <p:txBody>
          <a:bodyPr/>
          <a:lstStyle/>
          <a:p>
            <a:endParaRPr lang="en-US" dirty="0"/>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994405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Group 1">
    <p:bg>
      <p:bgPr>
        <a:solidFill>
          <a:srgbClr val="F4F5F7"/>
        </a:solidFill>
        <a:effectLst/>
      </p:bgPr>
    </p:bg>
    <p:spTree>
      <p:nvGrpSpPr>
        <p:cNvPr id="1" name=""/>
        <p:cNvGrpSpPr/>
        <p:nvPr/>
      </p:nvGrpSpPr>
      <p:grpSpPr>
        <a:xfrm>
          <a:off x="0" y="0"/>
          <a:ext cx="0" cy="0"/>
          <a:chOff x="0" y="0"/>
          <a:chExt cx="0" cy="0"/>
        </a:xfrm>
      </p:grpSpPr>
      <p:sp>
        <p:nvSpPr>
          <p:cNvPr id="30" name="Shape 30"/>
          <p:cNvSpPr>
            <a:spLocks noGrp="1"/>
          </p:cNvSpPr>
          <p:nvPr>
            <p:ph type="title" hasCustomPrompt="1"/>
          </p:nvPr>
        </p:nvSpPr>
        <p:spPr>
          <a:xfrm>
            <a:off x="2121841" y="1244307"/>
            <a:ext cx="20522502" cy="2176836"/>
          </a:xfrm>
          <a:prstGeom prst="rect">
            <a:avLst/>
          </a:prstGeom>
        </p:spPr>
        <p:txBody>
          <a:bodyPr>
            <a:noAutofit/>
          </a:bodyPr>
          <a:lstStyle>
            <a:lvl1pPr algn="ctr">
              <a:defRPr sz="8800">
                <a:latin typeface="+mj-lt"/>
              </a:defRPr>
            </a:lvl1pPr>
          </a:lstStyle>
          <a:p>
            <a:r>
              <a:rPr dirty="0"/>
              <a:t>Title Text</a:t>
            </a:r>
            <a:r>
              <a:rPr lang="en-US" dirty="0"/>
              <a:t> Title Text Title Text Title Text Title Text Title Text Title Text</a:t>
            </a:r>
            <a:endParaRPr dirty="0"/>
          </a:p>
        </p:txBody>
      </p:sp>
      <p:sp>
        <p:nvSpPr>
          <p:cNvPr id="5" name="Shape 137">
            <a:extLst>
              <a:ext uri="{FF2B5EF4-FFF2-40B4-BE49-F238E27FC236}">
                <a16:creationId xmlns:a16="http://schemas.microsoft.com/office/drawing/2014/main" id="{EE8BABF7-7F4D-49AD-8676-509A2B7E95D6}"/>
              </a:ext>
            </a:extLst>
          </p:cNvPr>
          <p:cNvSpPr/>
          <p:nvPr userDrawn="1"/>
        </p:nvSpPr>
        <p:spPr>
          <a:xfrm>
            <a:off x="16352467" y="7048732"/>
            <a:ext cx="5561686" cy="790986"/>
          </a:xfrm>
          <a:prstGeom prst="roundRect">
            <a:avLst>
              <a:gd name="adj" fmla="val 50000"/>
            </a:avLst>
          </a:prstGeom>
          <a:solidFill>
            <a:srgbClr val="2A7BCC"/>
          </a:solidFill>
          <a:ln w="38100" cap="flat">
            <a:no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9" name="Shape 136">
            <a:extLst>
              <a:ext uri="{FF2B5EF4-FFF2-40B4-BE49-F238E27FC236}">
                <a16:creationId xmlns:a16="http://schemas.microsoft.com/office/drawing/2014/main" id="{259176BC-A609-490E-B94F-A20FF0EE8885}"/>
              </a:ext>
            </a:extLst>
          </p:cNvPr>
          <p:cNvSpPr/>
          <p:nvPr/>
        </p:nvSpPr>
        <p:spPr>
          <a:xfrm>
            <a:off x="2157490" y="4121770"/>
            <a:ext cx="6186408" cy="8552094"/>
          </a:xfrm>
          <a:prstGeom prst="rect">
            <a:avLst/>
          </a:prstGeom>
          <a:noFill/>
          <a:ln w="50800" cap="flat">
            <a:solidFill>
              <a:srgbClr val="235F9E"/>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10" name="Shape 137">
            <a:extLst>
              <a:ext uri="{FF2B5EF4-FFF2-40B4-BE49-F238E27FC236}">
                <a16:creationId xmlns:a16="http://schemas.microsoft.com/office/drawing/2014/main" id="{6DB8A5D2-001A-48B2-9984-B2B54B4E1A3D}"/>
              </a:ext>
            </a:extLst>
          </p:cNvPr>
          <p:cNvSpPr/>
          <p:nvPr/>
        </p:nvSpPr>
        <p:spPr>
          <a:xfrm>
            <a:off x="2857250" y="7048732"/>
            <a:ext cx="4634486" cy="790601"/>
          </a:xfrm>
          <a:prstGeom prst="roundRect">
            <a:avLst>
              <a:gd name="adj" fmla="val 50000"/>
            </a:avLst>
          </a:prstGeom>
          <a:solidFill>
            <a:srgbClr val="235F9E"/>
          </a:solidFill>
          <a:ln w="38100" cap="flat">
            <a:no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13" name="Shape 145">
            <a:extLst>
              <a:ext uri="{FF2B5EF4-FFF2-40B4-BE49-F238E27FC236}">
                <a16:creationId xmlns:a16="http://schemas.microsoft.com/office/drawing/2014/main" id="{0FBEB1EF-9206-4E3E-96E2-0DA8D649AE5D}"/>
              </a:ext>
            </a:extLst>
          </p:cNvPr>
          <p:cNvSpPr/>
          <p:nvPr/>
        </p:nvSpPr>
        <p:spPr>
          <a:xfrm>
            <a:off x="9098798" y="4121770"/>
            <a:ext cx="6186408" cy="8552094"/>
          </a:xfrm>
          <a:prstGeom prst="rect">
            <a:avLst/>
          </a:prstGeom>
          <a:noFill/>
          <a:ln w="50800" cap="flat">
            <a:solidFill>
              <a:srgbClr val="2A6FB6"/>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14" name="Shape 146">
            <a:extLst>
              <a:ext uri="{FF2B5EF4-FFF2-40B4-BE49-F238E27FC236}">
                <a16:creationId xmlns:a16="http://schemas.microsoft.com/office/drawing/2014/main" id="{DF5D0450-FCB6-4472-900A-76E1FFC5E684}"/>
              </a:ext>
            </a:extLst>
          </p:cNvPr>
          <p:cNvSpPr/>
          <p:nvPr/>
        </p:nvSpPr>
        <p:spPr>
          <a:xfrm>
            <a:off x="9985361" y="7048732"/>
            <a:ext cx="4264202" cy="790601"/>
          </a:xfrm>
          <a:prstGeom prst="roundRect">
            <a:avLst>
              <a:gd name="adj" fmla="val 50000"/>
            </a:avLst>
          </a:prstGeom>
          <a:solidFill>
            <a:srgbClr val="2A6FB6"/>
          </a:solidFill>
          <a:ln w="38100" cap="flat">
            <a:no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17" name="Shape 153">
            <a:extLst>
              <a:ext uri="{FF2B5EF4-FFF2-40B4-BE49-F238E27FC236}">
                <a16:creationId xmlns:a16="http://schemas.microsoft.com/office/drawing/2014/main" id="{DA47AC56-A1FE-417D-9179-F09460BA848C}"/>
              </a:ext>
            </a:extLst>
          </p:cNvPr>
          <p:cNvSpPr/>
          <p:nvPr userDrawn="1"/>
        </p:nvSpPr>
        <p:spPr>
          <a:xfrm>
            <a:off x="16040106" y="4121770"/>
            <a:ext cx="6186408" cy="8552094"/>
          </a:xfrm>
          <a:prstGeom prst="rect">
            <a:avLst/>
          </a:prstGeom>
          <a:noFill/>
          <a:ln w="50800" cap="flat">
            <a:solidFill>
              <a:srgbClr val="2A7BCC"/>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23" name="Oval 22">
            <a:extLst>
              <a:ext uri="{FF2B5EF4-FFF2-40B4-BE49-F238E27FC236}">
                <a16:creationId xmlns:a16="http://schemas.microsoft.com/office/drawing/2014/main" id="{BE1D6859-8533-4152-B1CB-54060801420E}"/>
              </a:ext>
            </a:extLst>
          </p:cNvPr>
          <p:cNvSpPr/>
          <p:nvPr userDrawn="1"/>
        </p:nvSpPr>
        <p:spPr>
          <a:xfrm>
            <a:off x="4215255" y="4653600"/>
            <a:ext cx="1956946" cy="1956946"/>
          </a:xfrm>
          <a:prstGeom prst="ellipse">
            <a:avLst/>
          </a:prstGeom>
          <a:solidFill>
            <a:srgbClr val="235F9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Gill Sans MT" panose="020B0502020104020203"/>
              <a:ea typeface="+mn-ea"/>
              <a:cs typeface="+mn-cs"/>
              <a:sym typeface="PT Sans"/>
            </a:endParaRPr>
          </a:p>
        </p:txBody>
      </p:sp>
      <p:sp>
        <p:nvSpPr>
          <p:cNvPr id="25" name="Oval 24">
            <a:extLst>
              <a:ext uri="{FF2B5EF4-FFF2-40B4-BE49-F238E27FC236}">
                <a16:creationId xmlns:a16="http://schemas.microsoft.com/office/drawing/2014/main" id="{C0E06298-3F80-423D-A7C7-68E5546FFF3C}"/>
              </a:ext>
            </a:extLst>
          </p:cNvPr>
          <p:cNvSpPr/>
          <p:nvPr userDrawn="1"/>
        </p:nvSpPr>
        <p:spPr>
          <a:xfrm>
            <a:off x="11097639" y="4674700"/>
            <a:ext cx="1999854" cy="1999854"/>
          </a:xfrm>
          <a:prstGeom prst="ellipse">
            <a:avLst/>
          </a:prstGeom>
          <a:solidFill>
            <a:srgbClr val="2A6FB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Gill Sans MT" panose="020B0502020104020203"/>
              <a:ea typeface="+mn-ea"/>
              <a:cs typeface="+mn-cs"/>
              <a:sym typeface="PT Sans"/>
            </a:endParaRPr>
          </a:p>
        </p:txBody>
      </p:sp>
      <p:sp>
        <p:nvSpPr>
          <p:cNvPr id="27" name="Oval 26">
            <a:extLst>
              <a:ext uri="{FF2B5EF4-FFF2-40B4-BE49-F238E27FC236}">
                <a16:creationId xmlns:a16="http://schemas.microsoft.com/office/drawing/2014/main" id="{E11859A7-7CC6-4021-8D52-2664AF1F3271}"/>
              </a:ext>
            </a:extLst>
          </p:cNvPr>
          <p:cNvSpPr/>
          <p:nvPr userDrawn="1"/>
        </p:nvSpPr>
        <p:spPr>
          <a:xfrm>
            <a:off x="18082638" y="4672643"/>
            <a:ext cx="2056124" cy="2056124"/>
          </a:xfrm>
          <a:prstGeom prst="ellipse">
            <a:avLst/>
          </a:prstGeom>
          <a:solidFill>
            <a:srgbClr val="2A7BCC"/>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Gill Sans MT" panose="020B0502020104020203"/>
              <a:ea typeface="+mn-ea"/>
              <a:cs typeface="+mn-cs"/>
              <a:sym typeface="PT Sans"/>
            </a:endParaRPr>
          </a:p>
        </p:txBody>
      </p:sp>
      <p:sp>
        <p:nvSpPr>
          <p:cNvPr id="3" name="Picture Placeholder 2">
            <a:extLst>
              <a:ext uri="{FF2B5EF4-FFF2-40B4-BE49-F238E27FC236}">
                <a16:creationId xmlns:a16="http://schemas.microsoft.com/office/drawing/2014/main" id="{CA288BC6-56FC-49D5-85A5-F92022AC3BCC}"/>
              </a:ext>
            </a:extLst>
          </p:cNvPr>
          <p:cNvSpPr>
            <a:spLocks noGrp="1"/>
          </p:cNvSpPr>
          <p:nvPr userDrawn="1">
            <p:ph type="pic" sz="quarter" idx="10"/>
          </p:nvPr>
        </p:nvSpPr>
        <p:spPr>
          <a:xfrm>
            <a:off x="4214814" y="4686253"/>
            <a:ext cx="1957388" cy="1957388"/>
          </a:xfrm>
          <a:prstGeom prst="rect">
            <a:avLst/>
          </a:prstGeom>
        </p:spPr>
        <p:txBody>
          <a:bodyPr/>
          <a:lstStyle/>
          <a:p>
            <a:endParaRPr lang="en-US" dirty="0"/>
          </a:p>
        </p:txBody>
      </p:sp>
      <p:sp>
        <p:nvSpPr>
          <p:cNvPr id="33" name="Picture Placeholder 2">
            <a:extLst>
              <a:ext uri="{FF2B5EF4-FFF2-40B4-BE49-F238E27FC236}">
                <a16:creationId xmlns:a16="http://schemas.microsoft.com/office/drawing/2014/main" id="{3BB8F154-7192-4EC2-A940-A7B2FE911435}"/>
              </a:ext>
            </a:extLst>
          </p:cNvPr>
          <p:cNvSpPr>
            <a:spLocks noGrp="1"/>
          </p:cNvSpPr>
          <p:nvPr userDrawn="1">
            <p:ph type="pic" sz="quarter" idx="11"/>
          </p:nvPr>
        </p:nvSpPr>
        <p:spPr>
          <a:xfrm>
            <a:off x="11097638" y="4806341"/>
            <a:ext cx="1957388" cy="1957388"/>
          </a:xfrm>
          <a:prstGeom prst="rect">
            <a:avLst/>
          </a:prstGeom>
        </p:spPr>
        <p:txBody>
          <a:bodyPr/>
          <a:lstStyle/>
          <a:p>
            <a:endParaRPr lang="en-US" dirty="0"/>
          </a:p>
        </p:txBody>
      </p:sp>
      <p:sp>
        <p:nvSpPr>
          <p:cNvPr id="34" name="Picture Placeholder 2">
            <a:extLst>
              <a:ext uri="{FF2B5EF4-FFF2-40B4-BE49-F238E27FC236}">
                <a16:creationId xmlns:a16="http://schemas.microsoft.com/office/drawing/2014/main" id="{F5C26E29-7EA3-409B-A828-37EB6F6118ED}"/>
              </a:ext>
            </a:extLst>
          </p:cNvPr>
          <p:cNvSpPr>
            <a:spLocks noGrp="1"/>
          </p:cNvSpPr>
          <p:nvPr userDrawn="1">
            <p:ph type="pic" sz="quarter" idx="12"/>
          </p:nvPr>
        </p:nvSpPr>
        <p:spPr>
          <a:xfrm>
            <a:off x="18109224" y="4889207"/>
            <a:ext cx="1957388" cy="1957388"/>
          </a:xfrm>
          <a:prstGeom prst="rect">
            <a:avLst/>
          </a:prstGeom>
        </p:spPr>
        <p:txBody>
          <a:bodyPr/>
          <a:lstStyle/>
          <a:p>
            <a:endParaRPr lang="en-US" dirty="0"/>
          </a:p>
        </p:txBody>
      </p:sp>
      <p:sp>
        <p:nvSpPr>
          <p:cNvPr id="29" name="Text Placeholder 28">
            <a:extLst>
              <a:ext uri="{FF2B5EF4-FFF2-40B4-BE49-F238E27FC236}">
                <a16:creationId xmlns:a16="http://schemas.microsoft.com/office/drawing/2014/main" id="{8C48AB2A-13F4-4154-84A7-48D1F8385AA1}"/>
              </a:ext>
            </a:extLst>
          </p:cNvPr>
          <p:cNvSpPr>
            <a:spLocks noGrp="1"/>
          </p:cNvSpPr>
          <p:nvPr userDrawn="1">
            <p:ph type="body" sz="quarter" idx="13"/>
          </p:nvPr>
        </p:nvSpPr>
        <p:spPr>
          <a:xfrm>
            <a:off x="2557221" y="8171223"/>
            <a:ext cx="5470902" cy="4233088"/>
          </a:xfrm>
          <a:prstGeom prst="rect">
            <a:avLst/>
          </a:prstGeom>
        </p:spPr>
        <p:txBody>
          <a:bodyPr>
            <a:normAutofit/>
          </a:bodyPr>
          <a:lstStyle>
            <a:lvl1pPr marL="0" indent="0" algn="ctr">
              <a:buFont typeface="Arial" panose="020B0604020202020204" pitchFamily="34" charset="0"/>
              <a:buNone/>
              <a:defRPr sz="4000">
                <a:solidFill>
                  <a:srgbClr val="393941"/>
                </a:solidFill>
                <a:latin typeface="+mj-lt"/>
              </a:defRPr>
            </a:lvl1pPr>
            <a:lvl2pPr marL="0" indent="0" algn="ctr">
              <a:buFont typeface="Arial" panose="020B0604020202020204" pitchFamily="34" charset="0"/>
              <a:buNone/>
              <a:defRPr sz="4000">
                <a:solidFill>
                  <a:srgbClr val="393941"/>
                </a:solidFill>
                <a:latin typeface="+mj-lt"/>
              </a:defRPr>
            </a:lvl2pPr>
            <a:lvl3pPr marL="0" indent="0" algn="ctr">
              <a:buFont typeface="Arial" panose="020B0604020202020204" pitchFamily="34" charset="0"/>
              <a:buNone/>
              <a:defRPr sz="4000">
                <a:solidFill>
                  <a:srgbClr val="393941"/>
                </a:solidFill>
                <a:latin typeface="+mj-lt"/>
              </a:defRPr>
            </a:lvl3pPr>
            <a:lvl4pPr marL="0" indent="0" algn="ctr">
              <a:buFont typeface="Arial" panose="020B0604020202020204" pitchFamily="34" charset="0"/>
              <a:buNone/>
              <a:defRPr sz="4000">
                <a:solidFill>
                  <a:srgbClr val="393941"/>
                </a:solidFill>
                <a:latin typeface="+mj-lt"/>
              </a:defRPr>
            </a:lvl4pPr>
            <a:lvl5pPr marL="0" indent="0" algn="ctr">
              <a:buFont typeface="Arial" panose="020B0604020202020204" pitchFamily="34" charset="0"/>
              <a:buNone/>
              <a:defRPr sz="4000">
                <a:solidFill>
                  <a:srgbClr val="393941"/>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Text Placeholder 28">
            <a:extLst>
              <a:ext uri="{FF2B5EF4-FFF2-40B4-BE49-F238E27FC236}">
                <a16:creationId xmlns:a16="http://schemas.microsoft.com/office/drawing/2014/main" id="{F5789F7B-8196-4790-8C63-C7DD2C9570BF}"/>
              </a:ext>
            </a:extLst>
          </p:cNvPr>
          <p:cNvSpPr>
            <a:spLocks noGrp="1"/>
          </p:cNvSpPr>
          <p:nvPr userDrawn="1">
            <p:ph type="body" sz="quarter" idx="14"/>
          </p:nvPr>
        </p:nvSpPr>
        <p:spPr>
          <a:xfrm>
            <a:off x="9456551" y="8206131"/>
            <a:ext cx="5470902" cy="4233088"/>
          </a:xfrm>
          <a:prstGeom prst="rect">
            <a:avLst/>
          </a:prstGeom>
        </p:spPr>
        <p:txBody>
          <a:bodyPr>
            <a:normAutofit/>
          </a:bodyPr>
          <a:lstStyle>
            <a:lvl1pPr marL="0" indent="0" algn="ctr">
              <a:buFont typeface="Arial" panose="020B0604020202020204" pitchFamily="34" charset="0"/>
              <a:buNone/>
              <a:defRPr sz="4000">
                <a:solidFill>
                  <a:srgbClr val="393941"/>
                </a:solidFill>
                <a:latin typeface="+mj-lt"/>
              </a:defRPr>
            </a:lvl1pPr>
            <a:lvl2pPr marL="0" indent="0" algn="ctr">
              <a:buFont typeface="Arial" panose="020B0604020202020204" pitchFamily="34" charset="0"/>
              <a:buNone/>
              <a:defRPr sz="4000">
                <a:solidFill>
                  <a:srgbClr val="393941"/>
                </a:solidFill>
                <a:latin typeface="+mj-lt"/>
              </a:defRPr>
            </a:lvl2pPr>
            <a:lvl3pPr marL="0" indent="0" algn="ctr">
              <a:buFont typeface="Arial" panose="020B0604020202020204" pitchFamily="34" charset="0"/>
              <a:buNone/>
              <a:defRPr sz="4000">
                <a:solidFill>
                  <a:srgbClr val="393941"/>
                </a:solidFill>
                <a:latin typeface="+mj-lt"/>
              </a:defRPr>
            </a:lvl3pPr>
            <a:lvl4pPr marL="0" indent="0" algn="ctr">
              <a:buFont typeface="Arial" panose="020B0604020202020204" pitchFamily="34" charset="0"/>
              <a:buNone/>
              <a:defRPr sz="4000">
                <a:solidFill>
                  <a:srgbClr val="393941"/>
                </a:solidFill>
                <a:latin typeface="+mj-lt"/>
              </a:defRPr>
            </a:lvl4pPr>
            <a:lvl5pPr marL="0" indent="0" algn="ctr">
              <a:buFont typeface="Arial" panose="020B0604020202020204" pitchFamily="34" charset="0"/>
              <a:buNone/>
              <a:defRPr sz="4000">
                <a:solidFill>
                  <a:srgbClr val="393941"/>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6" name="Text Placeholder 28">
            <a:extLst>
              <a:ext uri="{FF2B5EF4-FFF2-40B4-BE49-F238E27FC236}">
                <a16:creationId xmlns:a16="http://schemas.microsoft.com/office/drawing/2014/main" id="{3005E8E8-DD88-484F-A7FA-6E0458CE4EDB}"/>
              </a:ext>
            </a:extLst>
          </p:cNvPr>
          <p:cNvSpPr>
            <a:spLocks noGrp="1"/>
          </p:cNvSpPr>
          <p:nvPr userDrawn="1">
            <p:ph type="body" sz="quarter" idx="15"/>
          </p:nvPr>
        </p:nvSpPr>
        <p:spPr>
          <a:xfrm>
            <a:off x="16352467" y="8195675"/>
            <a:ext cx="5470902" cy="4233088"/>
          </a:xfrm>
          <a:prstGeom prst="rect">
            <a:avLst/>
          </a:prstGeom>
        </p:spPr>
        <p:txBody>
          <a:bodyPr>
            <a:normAutofit/>
          </a:bodyPr>
          <a:lstStyle>
            <a:lvl1pPr marL="0" indent="0" algn="ctr">
              <a:buFont typeface="Arial" panose="020B0604020202020204" pitchFamily="34" charset="0"/>
              <a:buNone/>
              <a:defRPr sz="4000">
                <a:solidFill>
                  <a:srgbClr val="393941"/>
                </a:solidFill>
                <a:latin typeface="+mj-lt"/>
              </a:defRPr>
            </a:lvl1pPr>
            <a:lvl2pPr marL="0" indent="0" algn="ctr">
              <a:buFont typeface="Arial" panose="020B0604020202020204" pitchFamily="34" charset="0"/>
              <a:buNone/>
              <a:defRPr sz="4000">
                <a:solidFill>
                  <a:srgbClr val="393941"/>
                </a:solidFill>
                <a:latin typeface="+mj-lt"/>
              </a:defRPr>
            </a:lvl2pPr>
            <a:lvl3pPr marL="0" indent="0" algn="ctr">
              <a:buFont typeface="Arial" panose="020B0604020202020204" pitchFamily="34" charset="0"/>
              <a:buNone/>
              <a:defRPr sz="4000">
                <a:solidFill>
                  <a:srgbClr val="393941"/>
                </a:solidFill>
                <a:latin typeface="+mj-lt"/>
              </a:defRPr>
            </a:lvl3pPr>
            <a:lvl4pPr marL="0" indent="0" algn="ctr">
              <a:buFont typeface="Arial" panose="020B0604020202020204" pitchFamily="34" charset="0"/>
              <a:buNone/>
              <a:defRPr sz="4000">
                <a:solidFill>
                  <a:srgbClr val="393941"/>
                </a:solidFill>
                <a:latin typeface="+mj-lt"/>
              </a:defRPr>
            </a:lvl4pPr>
            <a:lvl5pPr marL="0" indent="0" algn="ctr">
              <a:buFont typeface="Arial" panose="020B0604020202020204" pitchFamily="34" charset="0"/>
              <a:buNone/>
              <a:defRPr sz="4000">
                <a:solidFill>
                  <a:srgbClr val="393941"/>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 name="Text Placeholder 37">
            <a:extLst>
              <a:ext uri="{FF2B5EF4-FFF2-40B4-BE49-F238E27FC236}">
                <a16:creationId xmlns:a16="http://schemas.microsoft.com/office/drawing/2014/main" id="{DE3023A2-A617-44B6-B920-D82F2790B9A8}"/>
              </a:ext>
            </a:extLst>
          </p:cNvPr>
          <p:cNvSpPr>
            <a:spLocks noGrp="1"/>
          </p:cNvSpPr>
          <p:nvPr userDrawn="1">
            <p:ph type="body" sz="quarter" idx="16" hasCustomPrompt="1"/>
          </p:nvPr>
        </p:nvSpPr>
        <p:spPr>
          <a:xfrm>
            <a:off x="2351125" y="7190876"/>
            <a:ext cx="5799138" cy="504658"/>
          </a:xfrm>
          <a:prstGeom prst="rect">
            <a:avLst/>
          </a:prstGeom>
        </p:spPr>
        <p:txBody>
          <a:bodyPr anchor="ctr">
            <a:normAutofit/>
          </a:bodyPr>
          <a:lstStyle>
            <a:lvl1pPr algn="ctr">
              <a:defRPr sz="3200" b="1" spc="300">
                <a:solidFill>
                  <a:srgbClr val="FFFEFF"/>
                </a:solidFill>
                <a:latin typeface="+mj-lt"/>
              </a:defRPr>
            </a:lvl1pPr>
          </a:lstStyle>
          <a:p>
            <a:pPr lvl="0"/>
            <a:r>
              <a:rPr lang="en-US" dirty="0"/>
              <a:t>HEADING</a:t>
            </a:r>
          </a:p>
        </p:txBody>
      </p:sp>
      <p:sp>
        <p:nvSpPr>
          <p:cNvPr id="39" name="Text Placeholder 37">
            <a:extLst>
              <a:ext uri="{FF2B5EF4-FFF2-40B4-BE49-F238E27FC236}">
                <a16:creationId xmlns:a16="http://schemas.microsoft.com/office/drawing/2014/main" id="{EC035091-BBCC-4434-A8FF-47E30D75516B}"/>
              </a:ext>
            </a:extLst>
          </p:cNvPr>
          <p:cNvSpPr>
            <a:spLocks noGrp="1"/>
          </p:cNvSpPr>
          <p:nvPr userDrawn="1">
            <p:ph type="body" sz="quarter" idx="17" hasCustomPrompt="1"/>
          </p:nvPr>
        </p:nvSpPr>
        <p:spPr>
          <a:xfrm>
            <a:off x="9217893" y="7190876"/>
            <a:ext cx="5799138" cy="504658"/>
          </a:xfrm>
          <a:prstGeom prst="rect">
            <a:avLst/>
          </a:prstGeom>
        </p:spPr>
        <p:txBody>
          <a:bodyPr anchor="ctr">
            <a:normAutofit/>
          </a:bodyPr>
          <a:lstStyle>
            <a:lvl1pPr algn="ctr">
              <a:defRPr sz="3200" b="1" spc="300">
                <a:solidFill>
                  <a:srgbClr val="FFFEFF"/>
                </a:solidFill>
                <a:latin typeface="+mj-lt"/>
              </a:defRPr>
            </a:lvl1pPr>
          </a:lstStyle>
          <a:p>
            <a:pPr lvl="0"/>
            <a:r>
              <a:rPr lang="en-US" dirty="0"/>
              <a:t>HEADING</a:t>
            </a:r>
          </a:p>
        </p:txBody>
      </p:sp>
      <p:sp>
        <p:nvSpPr>
          <p:cNvPr id="40" name="Text Placeholder 37">
            <a:extLst>
              <a:ext uri="{FF2B5EF4-FFF2-40B4-BE49-F238E27FC236}">
                <a16:creationId xmlns:a16="http://schemas.microsoft.com/office/drawing/2014/main" id="{BD1CA44D-4632-458A-99A3-839559DEB605}"/>
              </a:ext>
            </a:extLst>
          </p:cNvPr>
          <p:cNvSpPr>
            <a:spLocks noGrp="1"/>
          </p:cNvSpPr>
          <p:nvPr userDrawn="1">
            <p:ph type="body" sz="quarter" idx="18" hasCustomPrompt="1"/>
          </p:nvPr>
        </p:nvSpPr>
        <p:spPr>
          <a:xfrm>
            <a:off x="16052675" y="7190876"/>
            <a:ext cx="5799138" cy="504658"/>
          </a:xfrm>
          <a:prstGeom prst="rect">
            <a:avLst/>
          </a:prstGeom>
        </p:spPr>
        <p:txBody>
          <a:bodyPr anchor="ctr">
            <a:normAutofit/>
          </a:bodyPr>
          <a:lstStyle>
            <a:lvl1pPr algn="ctr">
              <a:defRPr sz="3200" b="1" spc="300">
                <a:solidFill>
                  <a:srgbClr val="FFFEFF"/>
                </a:solidFill>
                <a:latin typeface="+mj-lt"/>
              </a:defRPr>
            </a:lvl1pPr>
          </a:lstStyle>
          <a:p>
            <a:pPr lvl="0"/>
            <a:r>
              <a:rPr lang="en-US" dirty="0"/>
              <a:t>HEADING</a:t>
            </a:r>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983450976"/>
      </p:ext>
    </p:extLst>
  </p:cSld>
  <p:clrMapOvr>
    <a:masterClrMapping/>
  </p:clrMapOvr>
  <p:transition spd="med"/>
  <p:extLst>
    <p:ext uri="{DCECCB84-F9BA-43D5-87BE-67443E8EF086}">
      <p15:sldGuideLst xmlns:p15="http://schemas.microsoft.com/office/powerpoint/2012/main">
        <p15:guide id="1" orient="horz" pos="2928" userDrawn="1">
          <p15:clr>
            <a:srgbClr val="FBAE40"/>
          </p15:clr>
        </p15:guide>
        <p15:guide id="2" pos="76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Group 1">
    <p:bg>
      <p:bgPr>
        <a:solidFill>
          <a:srgbClr val="F4F5F7"/>
        </a:solidFill>
        <a:effectLst/>
      </p:bgPr>
    </p:bg>
    <p:spTree>
      <p:nvGrpSpPr>
        <p:cNvPr id="1" name=""/>
        <p:cNvGrpSpPr/>
        <p:nvPr/>
      </p:nvGrpSpPr>
      <p:grpSpPr>
        <a:xfrm>
          <a:off x="0" y="0"/>
          <a:ext cx="0" cy="0"/>
          <a:chOff x="0" y="0"/>
          <a:chExt cx="0" cy="0"/>
        </a:xfrm>
      </p:grpSpPr>
      <p:sp>
        <p:nvSpPr>
          <p:cNvPr id="30" name="Shape 30"/>
          <p:cNvSpPr>
            <a:spLocks noGrp="1"/>
          </p:cNvSpPr>
          <p:nvPr>
            <p:ph type="title" hasCustomPrompt="1"/>
          </p:nvPr>
        </p:nvSpPr>
        <p:spPr>
          <a:xfrm>
            <a:off x="2121841" y="1244307"/>
            <a:ext cx="20522502" cy="2176836"/>
          </a:xfrm>
          <a:prstGeom prst="rect">
            <a:avLst/>
          </a:prstGeom>
        </p:spPr>
        <p:txBody>
          <a:bodyPr>
            <a:noAutofit/>
          </a:bodyPr>
          <a:lstStyle>
            <a:lvl1pPr algn="ctr">
              <a:defRPr sz="8800">
                <a:latin typeface="+mj-lt"/>
              </a:defRPr>
            </a:lvl1pPr>
          </a:lstStyle>
          <a:p>
            <a:r>
              <a:rPr dirty="0"/>
              <a:t>Title Text</a:t>
            </a:r>
            <a:r>
              <a:rPr lang="en-US" dirty="0"/>
              <a:t> Title Text Title Text Title Text Title Text Title Text Title Text</a:t>
            </a:r>
            <a:endParaRPr dirty="0"/>
          </a:p>
        </p:txBody>
      </p:sp>
      <p:sp>
        <p:nvSpPr>
          <p:cNvPr id="9" name="Shape 136">
            <a:extLst>
              <a:ext uri="{FF2B5EF4-FFF2-40B4-BE49-F238E27FC236}">
                <a16:creationId xmlns:a16="http://schemas.microsoft.com/office/drawing/2014/main" id="{259176BC-A609-490E-B94F-A20FF0EE8885}"/>
              </a:ext>
            </a:extLst>
          </p:cNvPr>
          <p:cNvSpPr/>
          <p:nvPr/>
        </p:nvSpPr>
        <p:spPr>
          <a:xfrm>
            <a:off x="2157490" y="4121770"/>
            <a:ext cx="6186408" cy="8552094"/>
          </a:xfrm>
          <a:prstGeom prst="rect">
            <a:avLst/>
          </a:prstGeom>
          <a:noFill/>
          <a:ln w="50800" cap="flat">
            <a:solidFill>
              <a:srgbClr val="235F9E"/>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13" name="Shape 145">
            <a:extLst>
              <a:ext uri="{FF2B5EF4-FFF2-40B4-BE49-F238E27FC236}">
                <a16:creationId xmlns:a16="http://schemas.microsoft.com/office/drawing/2014/main" id="{0FBEB1EF-9206-4E3E-96E2-0DA8D649AE5D}"/>
              </a:ext>
            </a:extLst>
          </p:cNvPr>
          <p:cNvSpPr/>
          <p:nvPr/>
        </p:nvSpPr>
        <p:spPr>
          <a:xfrm>
            <a:off x="9098798" y="4121770"/>
            <a:ext cx="6186408" cy="8552094"/>
          </a:xfrm>
          <a:prstGeom prst="rect">
            <a:avLst/>
          </a:prstGeom>
          <a:noFill/>
          <a:ln w="50800" cap="flat">
            <a:solidFill>
              <a:srgbClr val="2A6FB6"/>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17" name="Shape 153">
            <a:extLst>
              <a:ext uri="{FF2B5EF4-FFF2-40B4-BE49-F238E27FC236}">
                <a16:creationId xmlns:a16="http://schemas.microsoft.com/office/drawing/2014/main" id="{DA47AC56-A1FE-417D-9179-F09460BA848C}"/>
              </a:ext>
            </a:extLst>
          </p:cNvPr>
          <p:cNvSpPr/>
          <p:nvPr/>
        </p:nvSpPr>
        <p:spPr>
          <a:xfrm>
            <a:off x="16040106" y="4121770"/>
            <a:ext cx="6186408" cy="8552094"/>
          </a:xfrm>
          <a:prstGeom prst="rect">
            <a:avLst/>
          </a:prstGeom>
          <a:noFill/>
          <a:ln w="50800" cap="flat">
            <a:solidFill>
              <a:srgbClr val="2A7BCC"/>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23" name="Oval 22">
            <a:extLst>
              <a:ext uri="{FF2B5EF4-FFF2-40B4-BE49-F238E27FC236}">
                <a16:creationId xmlns:a16="http://schemas.microsoft.com/office/drawing/2014/main" id="{BE1D6859-8533-4152-B1CB-54060801420E}"/>
              </a:ext>
            </a:extLst>
          </p:cNvPr>
          <p:cNvSpPr/>
          <p:nvPr userDrawn="1"/>
        </p:nvSpPr>
        <p:spPr>
          <a:xfrm>
            <a:off x="4215255" y="4653600"/>
            <a:ext cx="1956946" cy="1956946"/>
          </a:xfrm>
          <a:prstGeom prst="ellipse">
            <a:avLst/>
          </a:prstGeom>
          <a:solidFill>
            <a:srgbClr val="235F9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Gill Sans MT" panose="020B0502020104020203"/>
              <a:ea typeface="+mn-ea"/>
              <a:cs typeface="+mn-cs"/>
              <a:sym typeface="PT Sans"/>
            </a:endParaRPr>
          </a:p>
        </p:txBody>
      </p:sp>
      <p:sp>
        <p:nvSpPr>
          <p:cNvPr id="25" name="Oval 24">
            <a:extLst>
              <a:ext uri="{FF2B5EF4-FFF2-40B4-BE49-F238E27FC236}">
                <a16:creationId xmlns:a16="http://schemas.microsoft.com/office/drawing/2014/main" id="{C0E06298-3F80-423D-A7C7-68E5546FFF3C}"/>
              </a:ext>
            </a:extLst>
          </p:cNvPr>
          <p:cNvSpPr/>
          <p:nvPr userDrawn="1"/>
        </p:nvSpPr>
        <p:spPr>
          <a:xfrm>
            <a:off x="11097639" y="4674700"/>
            <a:ext cx="1999854" cy="1999854"/>
          </a:xfrm>
          <a:prstGeom prst="ellipse">
            <a:avLst/>
          </a:prstGeom>
          <a:solidFill>
            <a:srgbClr val="2A6FB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Gill Sans MT" panose="020B0502020104020203"/>
              <a:ea typeface="+mn-ea"/>
              <a:cs typeface="+mn-cs"/>
              <a:sym typeface="PT Sans"/>
            </a:endParaRPr>
          </a:p>
        </p:txBody>
      </p:sp>
      <p:sp>
        <p:nvSpPr>
          <p:cNvPr id="27" name="Oval 26">
            <a:extLst>
              <a:ext uri="{FF2B5EF4-FFF2-40B4-BE49-F238E27FC236}">
                <a16:creationId xmlns:a16="http://schemas.microsoft.com/office/drawing/2014/main" id="{E11859A7-7CC6-4021-8D52-2664AF1F3271}"/>
              </a:ext>
            </a:extLst>
          </p:cNvPr>
          <p:cNvSpPr/>
          <p:nvPr userDrawn="1"/>
        </p:nvSpPr>
        <p:spPr>
          <a:xfrm>
            <a:off x="18082638" y="4672643"/>
            <a:ext cx="2056124" cy="2056124"/>
          </a:xfrm>
          <a:prstGeom prst="ellipse">
            <a:avLst/>
          </a:prstGeom>
          <a:solidFill>
            <a:srgbClr val="2A7BCC"/>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Gill Sans MT" panose="020B0502020104020203"/>
              <a:ea typeface="+mn-ea"/>
              <a:cs typeface="+mn-cs"/>
              <a:sym typeface="PT Sans"/>
            </a:endParaRPr>
          </a:p>
        </p:txBody>
      </p:sp>
      <p:sp>
        <p:nvSpPr>
          <p:cNvPr id="3" name="Picture Placeholder 2">
            <a:extLst>
              <a:ext uri="{FF2B5EF4-FFF2-40B4-BE49-F238E27FC236}">
                <a16:creationId xmlns:a16="http://schemas.microsoft.com/office/drawing/2014/main" id="{CA288BC6-56FC-49D5-85A5-F92022AC3BCC}"/>
              </a:ext>
            </a:extLst>
          </p:cNvPr>
          <p:cNvSpPr>
            <a:spLocks noGrp="1"/>
          </p:cNvSpPr>
          <p:nvPr>
            <p:ph type="pic" sz="quarter" idx="10"/>
          </p:nvPr>
        </p:nvSpPr>
        <p:spPr>
          <a:xfrm>
            <a:off x="4214814" y="4686253"/>
            <a:ext cx="1957388" cy="1957388"/>
          </a:xfrm>
          <a:prstGeom prst="rect">
            <a:avLst/>
          </a:prstGeom>
        </p:spPr>
        <p:txBody>
          <a:bodyPr/>
          <a:lstStyle/>
          <a:p>
            <a:endParaRPr lang="en-US" dirty="0"/>
          </a:p>
        </p:txBody>
      </p:sp>
      <p:sp>
        <p:nvSpPr>
          <p:cNvPr id="33" name="Picture Placeholder 2">
            <a:extLst>
              <a:ext uri="{FF2B5EF4-FFF2-40B4-BE49-F238E27FC236}">
                <a16:creationId xmlns:a16="http://schemas.microsoft.com/office/drawing/2014/main" id="{3BB8F154-7192-4EC2-A940-A7B2FE911435}"/>
              </a:ext>
            </a:extLst>
          </p:cNvPr>
          <p:cNvSpPr>
            <a:spLocks noGrp="1"/>
          </p:cNvSpPr>
          <p:nvPr>
            <p:ph type="pic" sz="quarter" idx="11"/>
          </p:nvPr>
        </p:nvSpPr>
        <p:spPr>
          <a:xfrm>
            <a:off x="11097638" y="4806341"/>
            <a:ext cx="1957388" cy="1957388"/>
          </a:xfrm>
          <a:prstGeom prst="rect">
            <a:avLst/>
          </a:prstGeom>
        </p:spPr>
        <p:txBody>
          <a:bodyPr/>
          <a:lstStyle/>
          <a:p>
            <a:endParaRPr lang="en-US" dirty="0"/>
          </a:p>
        </p:txBody>
      </p:sp>
      <p:sp>
        <p:nvSpPr>
          <p:cNvPr id="34" name="Picture Placeholder 2">
            <a:extLst>
              <a:ext uri="{FF2B5EF4-FFF2-40B4-BE49-F238E27FC236}">
                <a16:creationId xmlns:a16="http://schemas.microsoft.com/office/drawing/2014/main" id="{F5C26E29-7EA3-409B-A828-37EB6F6118ED}"/>
              </a:ext>
            </a:extLst>
          </p:cNvPr>
          <p:cNvSpPr>
            <a:spLocks noGrp="1"/>
          </p:cNvSpPr>
          <p:nvPr>
            <p:ph type="pic" sz="quarter" idx="12"/>
          </p:nvPr>
        </p:nvSpPr>
        <p:spPr>
          <a:xfrm>
            <a:off x="18109224" y="4889207"/>
            <a:ext cx="1957388" cy="1957388"/>
          </a:xfrm>
          <a:prstGeom prst="rect">
            <a:avLst/>
          </a:prstGeom>
        </p:spPr>
        <p:txBody>
          <a:bodyPr/>
          <a:lstStyle/>
          <a:p>
            <a:endParaRPr lang="en-US" dirty="0"/>
          </a:p>
        </p:txBody>
      </p:sp>
      <p:sp>
        <p:nvSpPr>
          <p:cNvPr id="29" name="Text Placeholder 28">
            <a:extLst>
              <a:ext uri="{FF2B5EF4-FFF2-40B4-BE49-F238E27FC236}">
                <a16:creationId xmlns:a16="http://schemas.microsoft.com/office/drawing/2014/main" id="{8C48AB2A-13F4-4154-84A7-48D1F8385AA1}"/>
              </a:ext>
            </a:extLst>
          </p:cNvPr>
          <p:cNvSpPr>
            <a:spLocks noGrp="1"/>
          </p:cNvSpPr>
          <p:nvPr>
            <p:ph type="body" sz="quarter" idx="13"/>
          </p:nvPr>
        </p:nvSpPr>
        <p:spPr>
          <a:xfrm>
            <a:off x="2557221" y="7239037"/>
            <a:ext cx="5470902" cy="4233088"/>
          </a:xfrm>
          <a:prstGeom prst="rect">
            <a:avLst/>
          </a:prstGeom>
        </p:spPr>
        <p:txBody>
          <a:bodyPr>
            <a:normAutofit/>
          </a:bodyPr>
          <a:lstStyle>
            <a:lvl1pPr marL="0" indent="0" algn="ctr">
              <a:buFont typeface="Arial" panose="020B0604020202020204" pitchFamily="34" charset="0"/>
              <a:buNone/>
              <a:defRPr sz="4000">
                <a:solidFill>
                  <a:srgbClr val="393941"/>
                </a:solidFill>
                <a:latin typeface="+mj-lt"/>
              </a:defRPr>
            </a:lvl1pPr>
            <a:lvl2pPr marL="0" indent="0" algn="ctr">
              <a:buFont typeface="Arial" panose="020B0604020202020204" pitchFamily="34" charset="0"/>
              <a:buNone/>
              <a:defRPr sz="4000">
                <a:solidFill>
                  <a:srgbClr val="393941"/>
                </a:solidFill>
                <a:latin typeface="+mj-lt"/>
              </a:defRPr>
            </a:lvl2pPr>
            <a:lvl3pPr marL="0" indent="0" algn="ctr">
              <a:buFont typeface="Arial" panose="020B0604020202020204" pitchFamily="34" charset="0"/>
              <a:buNone/>
              <a:defRPr sz="4000">
                <a:solidFill>
                  <a:srgbClr val="393941"/>
                </a:solidFill>
                <a:latin typeface="+mj-lt"/>
              </a:defRPr>
            </a:lvl3pPr>
            <a:lvl4pPr marL="0" indent="0" algn="ctr">
              <a:buFont typeface="Arial" panose="020B0604020202020204" pitchFamily="34" charset="0"/>
              <a:buNone/>
              <a:defRPr sz="4000">
                <a:solidFill>
                  <a:srgbClr val="393941"/>
                </a:solidFill>
                <a:latin typeface="+mj-lt"/>
              </a:defRPr>
            </a:lvl4pPr>
            <a:lvl5pPr marL="0" indent="0" algn="ctr">
              <a:buFont typeface="Arial" panose="020B0604020202020204" pitchFamily="34" charset="0"/>
              <a:buNone/>
              <a:defRPr sz="4000">
                <a:solidFill>
                  <a:srgbClr val="393941"/>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Text Placeholder 28">
            <a:extLst>
              <a:ext uri="{FF2B5EF4-FFF2-40B4-BE49-F238E27FC236}">
                <a16:creationId xmlns:a16="http://schemas.microsoft.com/office/drawing/2014/main" id="{F5789F7B-8196-4790-8C63-C7DD2C9570BF}"/>
              </a:ext>
            </a:extLst>
          </p:cNvPr>
          <p:cNvSpPr>
            <a:spLocks noGrp="1"/>
          </p:cNvSpPr>
          <p:nvPr>
            <p:ph type="body" sz="quarter" idx="14"/>
          </p:nvPr>
        </p:nvSpPr>
        <p:spPr>
          <a:xfrm>
            <a:off x="9456551" y="7273945"/>
            <a:ext cx="5470902" cy="4233088"/>
          </a:xfrm>
          <a:prstGeom prst="rect">
            <a:avLst/>
          </a:prstGeom>
        </p:spPr>
        <p:txBody>
          <a:bodyPr>
            <a:normAutofit/>
          </a:bodyPr>
          <a:lstStyle>
            <a:lvl1pPr marL="0" indent="0" algn="ctr">
              <a:buFont typeface="Arial" panose="020B0604020202020204" pitchFamily="34" charset="0"/>
              <a:buNone/>
              <a:defRPr sz="4000">
                <a:solidFill>
                  <a:srgbClr val="393941"/>
                </a:solidFill>
                <a:latin typeface="+mj-lt"/>
              </a:defRPr>
            </a:lvl1pPr>
            <a:lvl2pPr marL="0" indent="0" algn="ctr">
              <a:buFont typeface="Arial" panose="020B0604020202020204" pitchFamily="34" charset="0"/>
              <a:buNone/>
              <a:defRPr sz="4000">
                <a:solidFill>
                  <a:srgbClr val="393941"/>
                </a:solidFill>
                <a:latin typeface="+mj-lt"/>
              </a:defRPr>
            </a:lvl2pPr>
            <a:lvl3pPr marL="0" indent="0" algn="ctr">
              <a:buFont typeface="Arial" panose="020B0604020202020204" pitchFamily="34" charset="0"/>
              <a:buNone/>
              <a:defRPr sz="4000">
                <a:solidFill>
                  <a:srgbClr val="393941"/>
                </a:solidFill>
                <a:latin typeface="+mj-lt"/>
              </a:defRPr>
            </a:lvl3pPr>
            <a:lvl4pPr marL="0" indent="0" algn="ctr">
              <a:buFont typeface="Arial" panose="020B0604020202020204" pitchFamily="34" charset="0"/>
              <a:buNone/>
              <a:defRPr sz="4000">
                <a:solidFill>
                  <a:srgbClr val="393941"/>
                </a:solidFill>
                <a:latin typeface="+mj-lt"/>
              </a:defRPr>
            </a:lvl4pPr>
            <a:lvl5pPr marL="0" indent="0" algn="ctr">
              <a:buFont typeface="Arial" panose="020B0604020202020204" pitchFamily="34" charset="0"/>
              <a:buNone/>
              <a:defRPr sz="4000">
                <a:solidFill>
                  <a:srgbClr val="393941"/>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6" name="Text Placeholder 28">
            <a:extLst>
              <a:ext uri="{FF2B5EF4-FFF2-40B4-BE49-F238E27FC236}">
                <a16:creationId xmlns:a16="http://schemas.microsoft.com/office/drawing/2014/main" id="{3005E8E8-DD88-484F-A7FA-6E0458CE4EDB}"/>
              </a:ext>
            </a:extLst>
          </p:cNvPr>
          <p:cNvSpPr>
            <a:spLocks noGrp="1"/>
          </p:cNvSpPr>
          <p:nvPr>
            <p:ph type="body" sz="quarter" idx="15"/>
          </p:nvPr>
        </p:nvSpPr>
        <p:spPr>
          <a:xfrm>
            <a:off x="16352467" y="7263489"/>
            <a:ext cx="5470902" cy="4233088"/>
          </a:xfrm>
          <a:prstGeom prst="rect">
            <a:avLst/>
          </a:prstGeom>
        </p:spPr>
        <p:txBody>
          <a:bodyPr>
            <a:normAutofit/>
          </a:bodyPr>
          <a:lstStyle>
            <a:lvl1pPr marL="0" indent="0" algn="ctr">
              <a:buFont typeface="Arial" panose="020B0604020202020204" pitchFamily="34" charset="0"/>
              <a:buNone/>
              <a:defRPr sz="4000">
                <a:solidFill>
                  <a:srgbClr val="393941"/>
                </a:solidFill>
                <a:latin typeface="+mj-lt"/>
              </a:defRPr>
            </a:lvl1pPr>
            <a:lvl2pPr marL="0" indent="0" algn="ctr">
              <a:buFont typeface="Arial" panose="020B0604020202020204" pitchFamily="34" charset="0"/>
              <a:buNone/>
              <a:defRPr sz="4000">
                <a:solidFill>
                  <a:srgbClr val="393941"/>
                </a:solidFill>
                <a:latin typeface="+mj-lt"/>
              </a:defRPr>
            </a:lvl2pPr>
            <a:lvl3pPr marL="0" indent="0" algn="ctr">
              <a:buFont typeface="Arial" panose="020B0604020202020204" pitchFamily="34" charset="0"/>
              <a:buNone/>
              <a:defRPr sz="4000">
                <a:solidFill>
                  <a:srgbClr val="393941"/>
                </a:solidFill>
                <a:latin typeface="+mj-lt"/>
              </a:defRPr>
            </a:lvl3pPr>
            <a:lvl4pPr marL="0" indent="0" algn="ctr">
              <a:buFont typeface="Arial" panose="020B0604020202020204" pitchFamily="34" charset="0"/>
              <a:buNone/>
              <a:defRPr sz="4000">
                <a:solidFill>
                  <a:srgbClr val="393941"/>
                </a:solidFill>
                <a:latin typeface="+mj-lt"/>
              </a:defRPr>
            </a:lvl4pPr>
            <a:lvl5pPr marL="0" indent="0" algn="ctr">
              <a:buFont typeface="Arial" panose="020B0604020202020204" pitchFamily="34" charset="0"/>
              <a:buNone/>
              <a:defRPr sz="4000">
                <a:solidFill>
                  <a:srgbClr val="393941"/>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530227227"/>
      </p:ext>
    </p:extLst>
  </p:cSld>
  <p:clrMapOvr>
    <a:masterClrMapping/>
  </p:clrMapOvr>
  <p:transition spd="med"/>
  <p:extLst>
    <p:ext uri="{DCECCB84-F9BA-43D5-87BE-67443E8EF086}">
      <p15:sldGuideLst xmlns:p15="http://schemas.microsoft.com/office/powerpoint/2012/main">
        <p15:guide id="1" orient="horz" pos="2928" userDrawn="1">
          <p15:clr>
            <a:srgbClr val="FBAE40"/>
          </p15:clr>
        </p15:guide>
        <p15:guide id="2" pos="76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p>
        </p:txBody>
      </p:sp>
      <p:sp>
        <p:nvSpPr>
          <p:cNvPr id="3" name="Subtitle 2"/>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just" defTabSz="825500" rtl="0" eaLnBrk="1" fontAlgn="auto" latinLnBrk="0" hangingPunct="0">
              <a:lnSpc>
                <a:spcPct val="100000"/>
              </a:lnSpc>
              <a:spcBef>
                <a:spcPts val="0"/>
              </a:spcBef>
              <a:spcAft>
                <a:spcPts val="0"/>
              </a:spcAft>
              <a:buClrTx/>
              <a:buSzTx/>
              <a:buFontTx/>
              <a:buNone/>
              <a:tabLst/>
              <a:defRPr/>
            </a:pPr>
            <a:fld id="{C32ABA43-6AFE-4B4C-8056-6B908A28995E}" type="datetimeFigureOut">
              <a:rPr kumimoji="0" lang="en-US" sz="2300" b="0" i="0" u="none" strike="noStrike" kern="0" cap="none" spc="0" normalizeH="0" baseline="0" noProof="0" smtClean="0">
                <a:ln>
                  <a:noFill/>
                </a:ln>
                <a:solidFill>
                  <a:srgbClr val="A6A7AC"/>
                </a:solidFill>
                <a:effectLst/>
                <a:uLnTx/>
                <a:uFillTx/>
                <a:latin typeface="PT Sans"/>
                <a:sym typeface="PT Sans"/>
              </a:rPr>
              <a:pPr marL="0" marR="0" lvl="0" indent="0" algn="just" defTabSz="825500" rtl="0" eaLnBrk="1" fontAlgn="auto" latinLnBrk="0" hangingPunct="0">
                <a:lnSpc>
                  <a:spcPct val="100000"/>
                </a:lnSpc>
                <a:spcBef>
                  <a:spcPts val="0"/>
                </a:spcBef>
                <a:spcAft>
                  <a:spcPts val="0"/>
                </a:spcAft>
                <a:buClrTx/>
                <a:buSzTx/>
                <a:buFontTx/>
                <a:buNone/>
                <a:tabLst/>
                <a:defRPr/>
              </a:pPr>
              <a:t>9/27/2022</a:t>
            </a:fld>
            <a:endParaRPr kumimoji="0" lang="en-US" sz="2300" b="0" i="0" u="none" strike="noStrike" kern="0" cap="none" spc="0" normalizeH="0" baseline="0" noProof="0" dirty="0">
              <a:ln>
                <a:noFill/>
              </a:ln>
              <a:solidFill>
                <a:srgbClr val="A6A7AC"/>
              </a:solidFill>
              <a:effectLst/>
              <a:uLnTx/>
              <a:uFillTx/>
              <a:latin typeface="PT Sans"/>
              <a:sym typeface="PT Sans"/>
            </a:endParaRPr>
          </a:p>
        </p:txBody>
      </p:sp>
      <p:sp>
        <p:nvSpPr>
          <p:cNvPr id="5" name="Footer Placeholder 4"/>
          <p:cNvSpPr>
            <a:spLocks noGrp="1"/>
          </p:cNvSpPr>
          <p:nvPr>
            <p:ph type="ftr" sz="quarter" idx="11"/>
          </p:nvPr>
        </p:nvSpPr>
        <p:spPr/>
        <p:txBody>
          <a:bodyPr/>
          <a:lstStyle/>
          <a:p>
            <a:pPr marL="0" marR="0" lvl="0" indent="0" algn="just" defTabSz="825500" rtl="0" eaLnBrk="1" fontAlgn="auto" latinLnBrk="0" hangingPunct="0">
              <a:lnSpc>
                <a:spcPct val="100000"/>
              </a:lnSpc>
              <a:spcBef>
                <a:spcPts val="0"/>
              </a:spcBef>
              <a:spcAft>
                <a:spcPts val="0"/>
              </a:spcAft>
              <a:buClrTx/>
              <a:buSzTx/>
              <a:buFontTx/>
              <a:buNone/>
              <a:tabLst/>
              <a:defRPr/>
            </a:pPr>
            <a:endParaRPr kumimoji="0" lang="en-US" sz="2300" b="0" i="0" u="none" strike="noStrike" kern="0" cap="none" spc="0" normalizeH="0" baseline="0" noProof="0" dirty="0">
              <a:ln>
                <a:noFill/>
              </a:ln>
              <a:solidFill>
                <a:srgbClr val="A6A7AC"/>
              </a:solidFill>
              <a:effectLst/>
              <a:uLnTx/>
              <a:uFillTx/>
              <a:latin typeface="PT Sans"/>
              <a:sym typeface="PT San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725432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3_BLANK">
    <p:spTree>
      <p:nvGrpSpPr>
        <p:cNvPr id="1" name=""/>
        <p:cNvGrpSpPr/>
        <p:nvPr/>
      </p:nvGrpSpPr>
      <p:grpSpPr>
        <a:xfrm>
          <a:off x="0" y="0"/>
          <a:ext cx="0" cy="0"/>
          <a:chOff x="0" y="0"/>
          <a:chExt cx="0" cy="0"/>
        </a:xfrm>
      </p:grpSpPr>
      <p:sp>
        <p:nvSpPr>
          <p:cNvPr id="2" name="Google Shape;23;p80">
            <a:extLst>
              <a:ext uri="{FF2B5EF4-FFF2-40B4-BE49-F238E27FC236}">
                <a16:creationId xmlns:a16="http://schemas.microsoft.com/office/drawing/2014/main" id="{E119E989-399D-4B47-85BD-48F1B2A374A9}"/>
              </a:ext>
            </a:extLst>
          </p:cNvPr>
          <p:cNvSpPr/>
          <p:nvPr userDrawn="1"/>
        </p:nvSpPr>
        <p:spPr>
          <a:xfrm>
            <a:off x="0" y="0"/>
            <a:ext cx="7030802" cy="13716000"/>
          </a:xfrm>
          <a:prstGeom prst="rect">
            <a:avLst/>
          </a:prstGeom>
          <a:solidFill>
            <a:srgbClr val="2A6FB6"/>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3" name="Google Shape;22;p80">
            <a:extLst>
              <a:ext uri="{FF2B5EF4-FFF2-40B4-BE49-F238E27FC236}">
                <a16:creationId xmlns:a16="http://schemas.microsoft.com/office/drawing/2014/main" id="{1F09052B-E7F1-4E4E-B123-24DE1B885887}"/>
              </a:ext>
            </a:extLst>
          </p:cNvPr>
          <p:cNvSpPr txBox="1">
            <a:spLocks noGrp="1"/>
          </p:cNvSpPr>
          <p:nvPr>
            <p:ph type="title"/>
          </p:nvPr>
        </p:nvSpPr>
        <p:spPr>
          <a:xfrm>
            <a:off x="9719430" y="1959434"/>
            <a:ext cx="11610596"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CB772"/>
              </a:buClr>
              <a:buSzPts val="8800"/>
              <a:buFont typeface="Gill Sans"/>
              <a:buNone/>
              <a:defRPr sz="8800" b="1" i="0" u="none" strike="noStrike" cap="none">
                <a:solidFill>
                  <a:schemeClr val="bg1">
                    <a:lumMod val="10000"/>
                  </a:schemeClr>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4" name="Google Shape;24;p80">
            <a:extLst>
              <a:ext uri="{FF2B5EF4-FFF2-40B4-BE49-F238E27FC236}">
                <a16:creationId xmlns:a16="http://schemas.microsoft.com/office/drawing/2014/main" id="{B6631DE7-3AE9-864D-9F2B-F9A8F3AA5FE0}"/>
              </a:ext>
            </a:extLst>
          </p:cNvPr>
          <p:cNvSpPr txBox="1">
            <a:spLocks noGrp="1"/>
          </p:cNvSpPr>
          <p:nvPr>
            <p:ph type="body" idx="1"/>
          </p:nvPr>
        </p:nvSpPr>
        <p:spPr>
          <a:xfrm>
            <a:off x="9719430" y="5309680"/>
            <a:ext cx="10959448" cy="6919912"/>
          </a:xfrm>
          <a:prstGeom prst="rect">
            <a:avLst/>
          </a:prstGeom>
          <a:noFill/>
          <a:ln>
            <a:noFill/>
          </a:ln>
        </p:spPr>
        <p:txBody>
          <a:bodyPr spcFirstLastPara="1" wrap="square" lIns="91425" tIns="45700" rIns="91425" bIns="45700" anchor="t" anchorCtr="0">
            <a:normAutofit/>
          </a:bodyPr>
          <a:lstStyle>
            <a:lvl1pPr marL="91440" marR="0" lvl="0" indent="-91440" algn="l" rtl="0">
              <a:lnSpc>
                <a:spcPct val="100000"/>
              </a:lnSpc>
              <a:spcBef>
                <a:spcPts val="0"/>
              </a:spcBef>
              <a:spcAft>
                <a:spcPts val="1200"/>
              </a:spcAft>
              <a:buClr>
                <a:schemeClr val="bg1">
                  <a:lumMod val="10000"/>
                </a:schemeClr>
              </a:buClr>
              <a:buSzPts val="4000"/>
              <a:buFont typeface="Arial"/>
              <a:buChar char="•"/>
              <a:defRPr sz="4800" b="0" i="0" u="none" strike="noStrike" cap="none">
                <a:solidFill>
                  <a:schemeClr val="bg1">
                    <a:lumMod val="10000"/>
                  </a:schemeClr>
                </a:solidFill>
                <a:latin typeface="Gill Sans MT" panose="020B0502020104020203" pitchFamily="34" charset="77"/>
                <a:ea typeface="Gill Sans MT" panose="020B0502020104020203" pitchFamily="34" charset="77"/>
                <a:cs typeface="Gill Sans"/>
                <a:sym typeface="Gill Sans"/>
              </a:defRPr>
            </a:lvl1pPr>
            <a:lvl2pPr marL="914400" marR="0" lvl="1"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2pPr>
            <a:lvl3pPr marL="1371600" marR="0" lvl="2"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3pPr>
            <a:lvl4pPr marL="1828800" marR="0" lvl="3"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4pPr>
            <a:lvl5pPr marL="2286000" marR="0" lvl="4"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5" name="Google Shape;25;p80">
            <a:extLst>
              <a:ext uri="{FF2B5EF4-FFF2-40B4-BE49-F238E27FC236}">
                <a16:creationId xmlns:a16="http://schemas.microsoft.com/office/drawing/2014/main" id="{18CD75FF-96EE-5A47-B346-CCA31D7D11DD}"/>
              </a:ext>
            </a:extLst>
          </p:cNvPr>
          <p:cNvSpPr txBox="1">
            <a:spLocks noGrp="1"/>
          </p:cNvSpPr>
          <p:nvPr>
            <p:ph type="body" idx="3"/>
          </p:nvPr>
        </p:nvSpPr>
        <p:spPr>
          <a:xfrm>
            <a:off x="9719430" y="1092639"/>
            <a:ext cx="9198490" cy="577850"/>
          </a:xfrm>
          <a:prstGeom prst="rect">
            <a:avLst/>
          </a:prstGeom>
          <a:noFill/>
          <a:ln>
            <a:noFill/>
          </a:ln>
        </p:spPr>
        <p:txBody>
          <a:bodyPr spcFirstLastPara="1" wrap="square" lIns="91425" tIns="45700" rIns="91425" bIns="45700" anchor="t" anchorCtr="0">
            <a:noAutofit/>
          </a:bodyPr>
          <a:lstStyle>
            <a:lvl1pPr marL="0" marR="0" lvl="0" indent="0" algn="just" rtl="0">
              <a:lnSpc>
                <a:spcPct val="100000"/>
              </a:lnSpc>
              <a:spcBef>
                <a:spcPts val="0"/>
              </a:spcBef>
              <a:spcAft>
                <a:spcPts val="0"/>
              </a:spcAft>
              <a:buClr>
                <a:srgbClr val="7A7B83"/>
              </a:buClr>
              <a:buSzPts val="3600"/>
              <a:buFont typeface="Gill Sans"/>
              <a:buNone/>
              <a:defRPr sz="3600" b="0" i="0" u="none" strike="noStrike" cap="none" spc="100" baseline="0">
                <a:solidFill>
                  <a:schemeClr val="bg1">
                    <a:lumMod val="10000"/>
                  </a:schemeClr>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4171461582"/>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slideLayout" Target="../slideLayouts/slideLayout31.xml"/><Relationship Id="rId3" Type="http://schemas.openxmlformats.org/officeDocument/2006/relationships/slideLayout" Target="../slideLayouts/slideLayout8.xml"/><Relationship Id="rId21" Type="http://schemas.openxmlformats.org/officeDocument/2006/relationships/slideLayout" Target="../slideLayouts/slideLayout26.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theme" Target="../theme/theme2.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F5F7"/>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806898538"/>
      </p:ext>
    </p:extLst>
  </p:cSld>
  <p:clrMap bg1="dk1" tx1="lt1" bg2="dk2" tx2="lt2" accent1="accent1" accent2="accent2" accent3="accent3" accent4="accent4" accent5="accent5" accent6="accent6" hlink="hlink" folHlink="folHlink"/>
  <p:sldLayoutIdLst>
    <p:sldLayoutId id="2147483669" r:id="rId1"/>
    <p:sldLayoutId id="2147484283" r:id="rId2"/>
    <p:sldLayoutId id="2147484246" r:id="rId3"/>
    <p:sldLayoutId id="2147484387" r:id="rId4"/>
    <p:sldLayoutId id="2147484388" r:id="rId5"/>
  </p:sldLayoutIdLst>
  <p:transition spd="med"/>
  <p:txStyles>
    <p:title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p:titleStyle>
    <p:body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p:bodyStyle>
    <p:other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4F5F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007446"/>
      </p:ext>
    </p:extLst>
  </p:cSld>
  <p:clrMap bg1="dk1" tx1="lt1" bg2="dk2" tx2="lt2" accent1="accent1" accent2="accent2" accent3="accent3" accent4="accent4" accent5="accent5" accent6="accent6" hlink="hlink" folHlink="folHlink"/>
  <p:sldLayoutIdLst>
    <p:sldLayoutId id="2147483700" r:id="rId1"/>
    <p:sldLayoutId id="2147484285" r:id="rId2"/>
    <p:sldLayoutId id="2147484350" r:id="rId3"/>
    <p:sldLayoutId id="2147484284" r:id="rId4"/>
    <p:sldLayoutId id="2147484363" r:id="rId5"/>
    <p:sldLayoutId id="2147484364" r:id="rId6"/>
    <p:sldLayoutId id="2147484365" r:id="rId7"/>
    <p:sldLayoutId id="2147484366" r:id="rId8"/>
    <p:sldLayoutId id="2147484367" r:id="rId9"/>
    <p:sldLayoutId id="2147484368" r:id="rId10"/>
    <p:sldLayoutId id="2147484369" r:id="rId11"/>
    <p:sldLayoutId id="2147484370" r:id="rId12"/>
    <p:sldLayoutId id="2147484371" r:id="rId13"/>
    <p:sldLayoutId id="2147484372" r:id="rId14"/>
    <p:sldLayoutId id="2147484373" r:id="rId15"/>
    <p:sldLayoutId id="2147484374" r:id="rId16"/>
    <p:sldLayoutId id="2147484375" r:id="rId17"/>
    <p:sldLayoutId id="2147484376" r:id="rId18"/>
    <p:sldLayoutId id="2147484377" r:id="rId19"/>
    <p:sldLayoutId id="2147484378" r:id="rId20"/>
    <p:sldLayoutId id="2147484379" r:id="rId21"/>
    <p:sldLayoutId id="2147484380" r:id="rId22"/>
    <p:sldLayoutId id="2147484381" r:id="rId23"/>
    <p:sldLayoutId id="2147484382" r:id="rId24"/>
    <p:sldLayoutId id="2147484383" r:id="rId25"/>
    <p:sldLayoutId id="2147484384" r:id="rId26"/>
    <p:sldLayoutId id="2147484385" r:id="rId27"/>
  </p:sldLayoutIdLst>
  <p:transition spd="med"/>
  <p:txStyles>
    <p:title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p:titleStyle>
    <p:body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p:bodyStyle>
    <p:other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0.xml"/><Relationship Id="rId1" Type="http://schemas.openxmlformats.org/officeDocument/2006/relationships/tags" Target="../tags/tag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tags" Target="../tags/tag11.xml"/><Relationship Id="rId5" Type="http://schemas.openxmlformats.org/officeDocument/2006/relationships/image" Target="../media/image14.jp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8.xml"/><Relationship Id="rId1" Type="http://schemas.openxmlformats.org/officeDocument/2006/relationships/tags" Target="../tags/tag1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1.xml"/><Relationship Id="rId1" Type="http://schemas.openxmlformats.org/officeDocument/2006/relationships/tags" Target="../tags/tag1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4.xml"/><Relationship Id="rId1" Type="http://schemas.openxmlformats.org/officeDocument/2006/relationships/tags" Target="../tags/tag1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4.xml"/><Relationship Id="rId1" Type="http://schemas.openxmlformats.org/officeDocument/2006/relationships/tags" Target="../tags/tag15.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4.xml"/><Relationship Id="rId1" Type="http://schemas.openxmlformats.org/officeDocument/2006/relationships/tags" Target="../tags/tag1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tags" Target="../tags/tag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6.xml"/><Relationship Id="rId1" Type="http://schemas.openxmlformats.org/officeDocument/2006/relationships/tags" Target="../tags/tag17.xml"/><Relationship Id="rId5" Type="http://schemas.openxmlformats.org/officeDocument/2006/relationships/image" Target="../media/image16.emf"/><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9.xml"/><Relationship Id="rId1" Type="http://schemas.openxmlformats.org/officeDocument/2006/relationships/tags" Target="../tags/tag18.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9.xml"/><Relationship Id="rId1" Type="http://schemas.openxmlformats.org/officeDocument/2006/relationships/tags" Target="../tags/tag19.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1.xml"/><Relationship Id="rId1" Type="http://schemas.openxmlformats.org/officeDocument/2006/relationships/tags" Target="../tags/tag20.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4.xml"/><Relationship Id="rId1" Type="http://schemas.openxmlformats.org/officeDocument/2006/relationships/tags" Target="../tags/tag21.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4.xml"/><Relationship Id="rId1" Type="http://schemas.openxmlformats.org/officeDocument/2006/relationships/tags" Target="../tags/tag22.xml"/></Relationships>
</file>

<file path=ppt/slides/_rels/slide26.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notesSlide" Target="../notesSlides/notesSlide26.xml"/><Relationship Id="rId7" Type="http://schemas.openxmlformats.org/officeDocument/2006/relationships/image" Target="../media/image22.png"/><Relationship Id="rId2" Type="http://schemas.openxmlformats.org/officeDocument/2006/relationships/slideLayout" Target="../slideLayouts/slideLayout14.xml"/><Relationship Id="rId1" Type="http://schemas.openxmlformats.org/officeDocument/2006/relationships/tags" Target="../tags/tag2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6.xml"/><Relationship Id="rId1" Type="http://schemas.openxmlformats.org/officeDocument/2006/relationships/tags" Target="../tags/tag24.xml"/><Relationship Id="rId6" Type="http://schemas.openxmlformats.org/officeDocument/2006/relationships/image" Target="../media/image16.emf"/><Relationship Id="rId5" Type="http://schemas.openxmlformats.org/officeDocument/2006/relationships/image" Target="../media/image26.jpe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1.xml"/><Relationship Id="rId1" Type="http://schemas.openxmlformats.org/officeDocument/2006/relationships/tags" Target="../tags/tag25.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video" Target="https://www.youtube.com/embed/e-4Brfj2cWE?feature=oembed" TargetMode="External"/><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8.xml"/><Relationship Id="rId1" Type="http://schemas.openxmlformats.org/officeDocument/2006/relationships/tags" Target="../tags/tag5.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4.xml"/><Relationship Id="rId1" Type="http://schemas.openxmlformats.org/officeDocument/2006/relationships/tags" Target="../tags/tag26.xml"/><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4.xml"/><Relationship Id="rId1" Type="http://schemas.openxmlformats.org/officeDocument/2006/relationships/tags" Target="../tags/tag27.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28.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4.xml"/><Relationship Id="rId1" Type="http://schemas.openxmlformats.org/officeDocument/2006/relationships/tags" Target="../tags/tag29.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1.xml"/><Relationship Id="rId1" Type="http://schemas.openxmlformats.org/officeDocument/2006/relationships/tags" Target="../tags/tag30.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3.xml"/><Relationship Id="rId1" Type="http://schemas.openxmlformats.org/officeDocument/2006/relationships/tags" Target="../tags/tag31.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8.xml"/><Relationship Id="rId1" Type="http://schemas.openxmlformats.org/officeDocument/2006/relationships/tags" Target="../tags/tag32.xml"/><Relationship Id="rId4" Type="http://schemas.openxmlformats.org/officeDocument/2006/relationships/image" Target="../media/image31.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8.xml"/><Relationship Id="rId1" Type="http://schemas.openxmlformats.org/officeDocument/2006/relationships/tags" Target="../tags/tag33.xml"/><Relationship Id="rId4" Type="http://schemas.openxmlformats.org/officeDocument/2006/relationships/image" Target="../media/image32.jp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8.xml"/><Relationship Id="rId1" Type="http://schemas.openxmlformats.org/officeDocument/2006/relationships/tags" Target="../tags/tag34.xml"/><Relationship Id="rId4" Type="http://schemas.openxmlformats.org/officeDocument/2006/relationships/image" Target="../media/image33.jp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8.xml"/><Relationship Id="rId1" Type="http://schemas.openxmlformats.org/officeDocument/2006/relationships/tags" Target="../tags/tag35.xml"/><Relationship Id="rId4" Type="http://schemas.openxmlformats.org/officeDocument/2006/relationships/image" Target="../media/image34.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1.xml"/><Relationship Id="rId1" Type="http://schemas.openxmlformats.org/officeDocument/2006/relationships/tags" Target="../tags/tag6.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36.xml"/><Relationship Id="rId5" Type="http://schemas.openxmlformats.org/officeDocument/2006/relationships/image" Target="../media/image1.png"/><Relationship Id="rId4" Type="http://schemas.openxmlformats.org/officeDocument/2006/relationships/slide" Target="slide27.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8.xml"/><Relationship Id="rId1" Type="http://schemas.openxmlformats.org/officeDocument/2006/relationships/tags" Target="../tags/tag37.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6.xml"/><Relationship Id="rId1" Type="http://schemas.openxmlformats.org/officeDocument/2006/relationships/tags" Target="../tags/tag38.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35.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6.xml"/><Relationship Id="rId1" Type="http://schemas.openxmlformats.org/officeDocument/2006/relationships/tags" Target="../tags/tag39.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35.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6.xml"/><Relationship Id="rId1" Type="http://schemas.openxmlformats.org/officeDocument/2006/relationships/tags" Target="../tags/tag40.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36.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6.xml"/><Relationship Id="rId1" Type="http://schemas.openxmlformats.org/officeDocument/2006/relationships/tags" Target="../tags/tag41.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37.jp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6.xml"/><Relationship Id="rId1" Type="http://schemas.openxmlformats.org/officeDocument/2006/relationships/tags" Target="../tags/tag42.xml"/><Relationship Id="rId5" Type="http://schemas.openxmlformats.org/officeDocument/2006/relationships/image" Target="../media/image16.emf"/><Relationship Id="rId4" Type="http://schemas.openxmlformats.org/officeDocument/2006/relationships/image" Target="../media/image38.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6.xml"/><Relationship Id="rId1" Type="http://schemas.openxmlformats.org/officeDocument/2006/relationships/tags" Target="../tags/tag43.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5.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6.xml"/><Relationship Id="rId1" Type="http://schemas.openxmlformats.org/officeDocument/2006/relationships/tags" Target="../tags/tag4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1.xml"/><Relationship Id="rId1" Type="http://schemas.openxmlformats.org/officeDocument/2006/relationships/tags" Target="../tags/tag45.xml"/></Relationships>
</file>

<file path=ppt/slides/_rels/slide5.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notesSlide" Target="../notesSlides/notesSlide5.xml"/><Relationship Id="rId7" Type="http://schemas.openxmlformats.org/officeDocument/2006/relationships/image" Target="../media/image8.png"/><Relationship Id="rId2" Type="http://schemas.openxmlformats.org/officeDocument/2006/relationships/slideLayout" Target="../slideLayouts/slideLayout8.xml"/><Relationship Id="rId1" Type="http://schemas.openxmlformats.org/officeDocument/2006/relationships/tags" Target="../tags/tag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5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50.xml"/><Relationship Id="rId7" Type="http://schemas.openxmlformats.org/officeDocument/2006/relationships/diagramColors" Target="../diagrams/colors1.xml"/><Relationship Id="rId2" Type="http://schemas.openxmlformats.org/officeDocument/2006/relationships/slideLayout" Target="../slideLayouts/slideLayout14.xml"/><Relationship Id="rId1" Type="http://schemas.openxmlformats.org/officeDocument/2006/relationships/tags" Target="../tags/tag4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4.xml"/><Relationship Id="rId1" Type="http://schemas.openxmlformats.org/officeDocument/2006/relationships/tags" Target="../tags/tag47.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6.xml"/><Relationship Id="rId1" Type="http://schemas.openxmlformats.org/officeDocument/2006/relationships/tags" Target="../tags/tag48.xml"/><Relationship Id="rId5" Type="http://schemas.openxmlformats.org/officeDocument/2006/relationships/image" Target="../media/image16.emf"/><Relationship Id="rId4" Type="http://schemas.openxmlformats.org/officeDocument/2006/relationships/image" Target="../media/image25.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4.xml"/><Relationship Id="rId1" Type="http://schemas.openxmlformats.org/officeDocument/2006/relationships/tags" Target="../tags/tag49.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7.xml"/><Relationship Id="rId1" Type="http://schemas.openxmlformats.org/officeDocument/2006/relationships/tags" Target="../tags/tag50.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0.xml"/><Relationship Id="rId1" Type="http://schemas.openxmlformats.org/officeDocument/2006/relationships/tags" Target="../tags/tag5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0.xml"/><Relationship Id="rId1" Type="http://schemas.openxmlformats.org/officeDocument/2006/relationships/tags" Target="../tags/tag8.xml"/><Relationship Id="rId6" Type="http://schemas.openxmlformats.org/officeDocument/2006/relationships/image" Target="../media/image1.png"/><Relationship Id="rId5" Type="http://schemas.microsoft.com/office/2007/relationships/hdphoto" Target="../media/hdphoto1.wdp"/><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tags" Target="../tags/tag9.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4.xml"/><Relationship Id="rId1" Type="http://schemas.openxmlformats.org/officeDocument/2006/relationships/tags" Target="../tags/tag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B6FB6"/>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2509520" y="1397378"/>
            <a:ext cx="19364960" cy="2176836"/>
          </a:xfrm>
        </p:spPr>
        <p:txBody>
          <a:bodyPr/>
          <a:lstStyle/>
          <a:p>
            <a:pPr>
              <a:buClr>
                <a:srgbClr val="FFFEFF"/>
              </a:buClr>
              <a:buSzPts val="14400"/>
            </a:pPr>
            <a:r>
              <a:rPr lang="fr-FR" sz="10000" dirty="0">
                <a:latin typeface="Gill Sans MT" panose="020B0502020104020203" pitchFamily="34" charset="0"/>
                <a:cs typeface="Gill Sans"/>
                <a:sym typeface="Gill Sans"/>
              </a:rPr>
              <a:t>Évolution des normes sociales dans le cadre du changement social et de comportement</a:t>
            </a:r>
            <a:endParaRPr lang="en-US" sz="10000" dirty="0">
              <a:latin typeface="Gill Sans MT" panose="020B0502020104020203" pitchFamily="34" charset="0"/>
              <a:cs typeface="Gill Sans"/>
              <a:sym typeface="Gill Sans"/>
            </a:endParaRPr>
          </a:p>
        </p:txBody>
      </p:sp>
      <p:sp>
        <p:nvSpPr>
          <p:cNvPr id="5" name="Text Placeholder 4">
            <a:extLst>
              <a:ext uri="{FF2B5EF4-FFF2-40B4-BE49-F238E27FC236}">
                <a16:creationId xmlns:a16="http://schemas.microsoft.com/office/drawing/2014/main" id="{41458EED-27DB-A747-9C85-752CD9F35F4A}"/>
              </a:ext>
            </a:extLst>
          </p:cNvPr>
          <p:cNvSpPr>
            <a:spLocks noGrp="1"/>
          </p:cNvSpPr>
          <p:nvPr>
            <p:ph type="body" sz="quarter" idx="11"/>
          </p:nvPr>
        </p:nvSpPr>
        <p:spPr/>
        <p:txBody>
          <a:bodyPr/>
          <a:lstStyle/>
          <a:p>
            <a:r>
              <a:rPr lang="en-US" dirty="0"/>
              <a:t>PRESENTATEUR, ORGANISATION</a:t>
            </a:r>
          </a:p>
          <a:p>
            <a:endParaRPr lang="en-US" dirty="0"/>
          </a:p>
        </p:txBody>
      </p:sp>
    </p:spTree>
    <p:custDataLst>
      <p:tags r:id="rId1"/>
    </p:custDataLst>
    <p:extLst>
      <p:ext uri="{BB962C8B-B14F-4D97-AF65-F5344CB8AC3E}">
        <p14:creationId xmlns:p14="http://schemas.microsoft.com/office/powerpoint/2010/main" val="300155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540"/>
        <p:cNvGrpSpPr/>
        <p:nvPr/>
      </p:nvGrpSpPr>
      <p:grpSpPr>
        <a:xfrm>
          <a:off x="0" y="0"/>
          <a:ext cx="0" cy="0"/>
          <a:chOff x="0" y="0"/>
          <a:chExt cx="0" cy="0"/>
        </a:xfrm>
      </p:grpSpPr>
      <p:sp>
        <p:nvSpPr>
          <p:cNvPr id="13" name="Google Shape;4541;p15">
            <a:extLst>
              <a:ext uri="{FF2B5EF4-FFF2-40B4-BE49-F238E27FC236}">
                <a16:creationId xmlns:a16="http://schemas.microsoft.com/office/drawing/2014/main" id="{00EA88B8-AB53-5D4A-AED6-0F6F247AF982}"/>
              </a:ext>
            </a:extLst>
          </p:cNvPr>
          <p:cNvSpPr txBox="1">
            <a:spLocks/>
          </p:cNvSpPr>
          <p:nvPr/>
        </p:nvSpPr>
        <p:spPr>
          <a:xfrm>
            <a:off x="2121840" y="1964916"/>
            <a:ext cx="16482719" cy="2176835"/>
          </a:xfrm>
          <a:prstGeom prst="rect">
            <a:avLst/>
          </a:prstGeom>
          <a:noFill/>
          <a:ln>
            <a:noFill/>
          </a:ln>
        </p:spPr>
        <p:txBody>
          <a:bodyPr spcFirstLastPara="1" wrap="square" lIns="91425" tIns="45700" rIns="91425" bIns="45700" anchor="t" anchorCtr="0">
            <a:noAutofit/>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hangingPunct="1">
              <a:lnSpc>
                <a:spcPct val="90000"/>
              </a:lnSpc>
              <a:buClr>
                <a:srgbClr val="09904F"/>
              </a:buClr>
              <a:buSzPts val="9600"/>
              <a:buFont typeface="Gill Sans"/>
              <a:buNone/>
            </a:pPr>
            <a:r>
              <a:rPr lang="en-US" dirty="0">
                <a:solidFill>
                  <a:srgbClr val="09904F"/>
                </a:solidFill>
                <a:latin typeface="Gill Sans MT" panose="020B0502020104020203" pitchFamily="34" charset="0"/>
                <a:sym typeface="Gill Sans"/>
              </a:rPr>
              <a:t>Normes sociales</a:t>
            </a:r>
            <a:endParaRPr lang="en-US" dirty="0">
              <a:latin typeface="Gill Sans MT" panose="020B0502020104020203" pitchFamily="34" charset="0"/>
              <a:sym typeface="Gill Sans"/>
            </a:endParaRPr>
          </a:p>
        </p:txBody>
      </p:sp>
      <p:sp>
        <p:nvSpPr>
          <p:cNvPr id="14" name="Google Shape;4542;p15">
            <a:extLst>
              <a:ext uri="{FF2B5EF4-FFF2-40B4-BE49-F238E27FC236}">
                <a16:creationId xmlns:a16="http://schemas.microsoft.com/office/drawing/2014/main" id="{408A115E-266E-004B-B84D-ECFD5966A92E}"/>
              </a:ext>
            </a:extLst>
          </p:cNvPr>
          <p:cNvSpPr txBox="1">
            <a:spLocks/>
          </p:cNvSpPr>
          <p:nvPr/>
        </p:nvSpPr>
        <p:spPr>
          <a:xfrm>
            <a:off x="2121840" y="4141751"/>
            <a:ext cx="19509906" cy="2474469"/>
          </a:xfrm>
          <a:prstGeom prst="rect">
            <a:avLst/>
          </a:prstGeom>
          <a:noFill/>
          <a:ln>
            <a:noFill/>
          </a:ln>
        </p:spPr>
        <p:txBody>
          <a:bodyPr spcFirstLastPara="1" wrap="square" lIns="91425" tIns="45700" rIns="91425" bIns="45700" anchor="t" anchorCtr="0">
            <a:noAutofit/>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algn="l" hangingPunct="1">
              <a:buClr>
                <a:srgbClr val="515257"/>
              </a:buClr>
              <a:buSzPts val="4000"/>
            </a:pPr>
            <a:r>
              <a:rPr lang="fr-FR" sz="5400" b="1" dirty="0">
                <a:solidFill>
                  <a:srgbClr val="2E2C22"/>
                </a:solidFill>
                <a:latin typeface="Gill Sans MT" panose="020B0502020104020203" pitchFamily="34" charset="0"/>
                <a:sym typeface="Gill Sans"/>
              </a:rPr>
              <a:t>Les normes sociales sont les règles informelles, souvent implicites, que la plupart des gens acceptent et respectent. Elles sont influencées par des systèmes de croyances, par la perception de ce que les autres attendent et font, et parfois par la perception de récompenses et de sanctions.</a:t>
            </a:r>
            <a:endParaRPr lang="en-US" sz="4800" dirty="0">
              <a:solidFill>
                <a:srgbClr val="2E2C22"/>
              </a:solidFill>
              <a:latin typeface="Gill Sans MT" panose="020B0502020104020203" pitchFamily="34" charset="0"/>
              <a:sym typeface="Gill Sans"/>
            </a:endParaRPr>
          </a:p>
        </p:txBody>
      </p:sp>
      <p:sp>
        <p:nvSpPr>
          <p:cNvPr id="15" name="Google Shape;4543;p15">
            <a:extLst>
              <a:ext uri="{FF2B5EF4-FFF2-40B4-BE49-F238E27FC236}">
                <a16:creationId xmlns:a16="http://schemas.microsoft.com/office/drawing/2014/main" id="{6EB79C2B-2475-4A41-8FF5-88A5D5DA2CD7}"/>
              </a:ext>
            </a:extLst>
          </p:cNvPr>
          <p:cNvSpPr txBox="1">
            <a:spLocks/>
          </p:cNvSpPr>
          <p:nvPr/>
        </p:nvSpPr>
        <p:spPr>
          <a:xfrm>
            <a:off x="2120172" y="1387066"/>
            <a:ext cx="4446588" cy="577850"/>
          </a:xfrm>
          <a:prstGeom prst="rect">
            <a:avLst/>
          </a:prstGeom>
          <a:noFill/>
          <a:ln>
            <a:noFill/>
          </a:ln>
        </p:spPr>
        <p:txBody>
          <a:bodyPr spcFirstLastPara="1" wrap="square" lIns="91425" tIns="45700" rIns="91425" bIns="45700" anchor="t" anchorCtr="0">
            <a:noAutofit/>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hangingPunct="1">
              <a:buClr>
                <a:srgbClr val="7A7B83"/>
              </a:buClr>
              <a:buSzPts val="3600"/>
              <a:buFont typeface="Gill Sans"/>
              <a:buNone/>
            </a:pPr>
            <a:r>
              <a:rPr lang="en-US" spc="100" dirty="0">
                <a:solidFill>
                  <a:srgbClr val="2E2C22"/>
                </a:solidFill>
                <a:latin typeface="Gill Sans MT" panose="020B0502020104020203" pitchFamily="34" charset="0"/>
                <a:sym typeface="Gill Sans"/>
              </a:rPr>
              <a:t>DÉFINITION</a:t>
            </a:r>
          </a:p>
        </p:txBody>
      </p:sp>
      <p:sp>
        <p:nvSpPr>
          <p:cNvPr id="16" name="Google Shape;4544;p15">
            <a:extLst>
              <a:ext uri="{FF2B5EF4-FFF2-40B4-BE49-F238E27FC236}">
                <a16:creationId xmlns:a16="http://schemas.microsoft.com/office/drawing/2014/main" id="{A3EEE812-791B-D44F-98A0-E57AE9AE877B}"/>
              </a:ext>
            </a:extLst>
          </p:cNvPr>
          <p:cNvSpPr txBox="1"/>
          <p:nvPr/>
        </p:nvSpPr>
        <p:spPr>
          <a:xfrm>
            <a:off x="2120172" y="9494770"/>
            <a:ext cx="19509906" cy="2779455"/>
          </a:xfrm>
          <a:prstGeom prst="rect">
            <a:avLst/>
          </a:prstGeom>
          <a:noFill/>
          <a:ln>
            <a:noFill/>
          </a:ln>
        </p:spPr>
        <p:txBody>
          <a:bodyPr spcFirstLastPara="1" wrap="square" lIns="91425" tIns="45700" rIns="91425" bIns="45700" anchor="t" anchorCtr="0">
            <a:normAutofit/>
          </a:bodyPr>
          <a:lstStyle/>
          <a:p>
            <a:pPr lvl="0" algn="l" defTabSz="914400" hangingPunct="1">
              <a:buClr>
                <a:srgbClr val="515257"/>
              </a:buClr>
              <a:buSzPts val="4000"/>
              <a:defRPr/>
            </a:pPr>
            <a:r>
              <a:rPr lang="fr-FR" sz="5400" dirty="0">
                <a:solidFill>
                  <a:srgbClr val="2E2C22"/>
                </a:solidFill>
                <a:latin typeface="Gill Sans MT" panose="020B0502020104020203" pitchFamily="34" charset="0"/>
                <a:ea typeface="Gill Sans"/>
                <a:cs typeface="Gill Sans"/>
                <a:sym typeface="Gill Sans"/>
              </a:rPr>
              <a:t>Les normes sont ancrées dans les institutions formelles et informelles et produites et reproduites par l'interaction sociale. </a:t>
            </a:r>
          </a:p>
          <a:p>
            <a:pPr lvl="0" algn="l" defTabSz="914400" hangingPunct="1">
              <a:buClr>
                <a:srgbClr val="515257"/>
              </a:buClr>
              <a:buSzPts val="4000"/>
              <a:defRPr/>
            </a:pPr>
            <a:r>
              <a:rPr lang="fr-FR" sz="5400" dirty="0">
                <a:solidFill>
                  <a:srgbClr val="2E2C22"/>
                </a:solidFill>
                <a:latin typeface="Gill Sans MT" panose="020B0502020104020203" pitchFamily="34" charset="0"/>
                <a:ea typeface="Gill Sans"/>
                <a:cs typeface="Gill Sans"/>
                <a:sym typeface="Gill Sans"/>
              </a:rPr>
              <a:t>- ALIGN, Institut de développement d'outre-mer</a:t>
            </a:r>
            <a:endParaRPr kumimoji="0" sz="5400" b="1" i="0" u="none" strike="noStrike" kern="0" cap="none" spc="0" normalizeH="0" baseline="0" noProof="0" dirty="0">
              <a:ln>
                <a:noFill/>
              </a:ln>
              <a:solidFill>
                <a:srgbClr val="2E2C22"/>
              </a:solidFill>
              <a:effectLst/>
              <a:uLnTx/>
              <a:uFillTx/>
              <a:latin typeface="Gill Sans MT" panose="020B0502020104020203" pitchFamily="34" charset="0"/>
              <a:ea typeface="Gill Sans"/>
              <a:cs typeface="Gill Sans"/>
              <a:sym typeface="Gill Sans"/>
            </a:endParaRPr>
          </a:p>
        </p:txBody>
      </p:sp>
    </p:spTree>
    <p:extLst>
      <p:ext uri="{BB962C8B-B14F-4D97-AF65-F5344CB8AC3E}">
        <p14:creationId xmlns:p14="http://schemas.microsoft.com/office/powerpoint/2010/main" val="830329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556"/>
        <p:cNvGrpSpPr/>
        <p:nvPr/>
      </p:nvGrpSpPr>
      <p:grpSpPr>
        <a:xfrm>
          <a:off x="0" y="0"/>
          <a:ext cx="0" cy="0"/>
          <a:chOff x="0" y="0"/>
          <a:chExt cx="0" cy="0"/>
        </a:xfrm>
      </p:grpSpPr>
      <p:sp>
        <p:nvSpPr>
          <p:cNvPr id="7" name="Google Shape;4541;p15">
            <a:extLst>
              <a:ext uri="{FF2B5EF4-FFF2-40B4-BE49-F238E27FC236}">
                <a16:creationId xmlns:a16="http://schemas.microsoft.com/office/drawing/2014/main" id="{E1B89A41-4536-074A-BDCC-C8DCDB427268}"/>
              </a:ext>
            </a:extLst>
          </p:cNvPr>
          <p:cNvSpPr txBox="1">
            <a:spLocks/>
          </p:cNvSpPr>
          <p:nvPr/>
        </p:nvSpPr>
        <p:spPr>
          <a:xfrm>
            <a:off x="6958000" y="1837662"/>
            <a:ext cx="16482719" cy="2176835"/>
          </a:xfrm>
          <a:prstGeom prst="rect">
            <a:avLst/>
          </a:prstGeom>
          <a:noFill/>
          <a:ln>
            <a:noFill/>
          </a:ln>
        </p:spPr>
        <p:txBody>
          <a:bodyPr spcFirstLastPara="1" wrap="square" lIns="91425" tIns="45700" rIns="91425" bIns="45700" anchor="t" anchorCtr="0">
            <a:noAutofit/>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hangingPunct="1">
              <a:lnSpc>
                <a:spcPct val="90000"/>
              </a:lnSpc>
              <a:buClr>
                <a:srgbClr val="09904F"/>
              </a:buClr>
            </a:pPr>
            <a:r>
              <a:rPr lang="en-US" dirty="0">
                <a:solidFill>
                  <a:srgbClr val="09904F"/>
                </a:solidFill>
                <a:latin typeface="Gill Sans MT" panose="020B0502020104020203" pitchFamily="34" charset="0"/>
              </a:rPr>
              <a:t>Normes de genre</a:t>
            </a:r>
          </a:p>
        </p:txBody>
      </p:sp>
      <p:sp>
        <p:nvSpPr>
          <p:cNvPr id="8" name="Google Shape;4542;p15">
            <a:extLst>
              <a:ext uri="{FF2B5EF4-FFF2-40B4-BE49-F238E27FC236}">
                <a16:creationId xmlns:a16="http://schemas.microsoft.com/office/drawing/2014/main" id="{12336120-2AC5-B04F-8A93-33C68B55E78F}"/>
              </a:ext>
            </a:extLst>
          </p:cNvPr>
          <p:cNvSpPr txBox="1">
            <a:spLocks/>
          </p:cNvSpPr>
          <p:nvPr/>
        </p:nvSpPr>
        <p:spPr>
          <a:xfrm>
            <a:off x="6957061" y="3366832"/>
            <a:ext cx="16817340" cy="7423088"/>
          </a:xfrm>
          <a:prstGeom prst="rect">
            <a:avLst/>
          </a:prstGeom>
          <a:noFill/>
          <a:ln>
            <a:noFill/>
          </a:ln>
        </p:spPr>
        <p:txBody>
          <a:bodyPr spcFirstLastPara="1" wrap="square" lIns="91425" tIns="45700" rIns="91425" bIns="45700" anchor="t" anchorCtr="0">
            <a:noAutofit/>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algn="l" hangingPunct="1">
              <a:buSzPts val="4000"/>
            </a:pPr>
            <a:r>
              <a:rPr lang="fr-FR" sz="5400" dirty="0">
                <a:solidFill>
                  <a:srgbClr val="2E2C22"/>
                </a:solidFill>
                <a:latin typeface="Gill Sans MT" panose="020B0502020104020203" pitchFamily="34" charset="0"/>
              </a:rPr>
              <a:t>Normes sociales qui régissent les attributs et les comportements qui sont valorisés et considérés comme acceptables pour les personnes d'un sexe donné dans une culture ou un groupe social donné.</a:t>
            </a:r>
          </a:p>
          <a:p>
            <a:pPr algn="l" hangingPunct="1">
              <a:buSzPts val="4000"/>
            </a:pPr>
            <a:r>
              <a:rPr lang="fr-FR" sz="5400" dirty="0">
                <a:solidFill>
                  <a:srgbClr val="2E2C22"/>
                </a:solidFill>
                <a:latin typeface="Gill Sans MT" panose="020B0502020104020203" pitchFamily="34" charset="0"/>
              </a:rPr>
              <a:t>	Apprises et renforcées de l'enfance à l'âge adulte par l'observation, l'instruction, les sanctions positives et négatives, les médias, la religion et d'autres institutions sociales.</a:t>
            </a:r>
          </a:p>
          <a:p>
            <a:pPr algn="l" hangingPunct="1">
              <a:buSzPts val="4000"/>
            </a:pPr>
            <a:r>
              <a:rPr lang="fr-FR" sz="5400" dirty="0">
                <a:solidFill>
                  <a:srgbClr val="2E2C22"/>
                </a:solidFill>
                <a:latin typeface="Gill Sans MT" panose="020B0502020104020203" pitchFamily="34" charset="0"/>
              </a:rPr>
              <a:t>	Elles peuvent être si répandues que les gens pensent à tort qu'elles sont « naturelles » ou « imposées » et donc immuables.</a:t>
            </a:r>
            <a:endParaRPr lang="en-US" sz="5400" dirty="0">
              <a:solidFill>
                <a:srgbClr val="2E2C22"/>
              </a:solidFill>
              <a:latin typeface="Gill Sans MT" panose="020B0502020104020203" pitchFamily="34" charset="0"/>
            </a:endParaRPr>
          </a:p>
        </p:txBody>
      </p:sp>
      <p:sp>
        <p:nvSpPr>
          <p:cNvPr id="9" name="Google Shape;4543;p15">
            <a:extLst>
              <a:ext uri="{FF2B5EF4-FFF2-40B4-BE49-F238E27FC236}">
                <a16:creationId xmlns:a16="http://schemas.microsoft.com/office/drawing/2014/main" id="{CF9B3775-7E1C-4E4B-A052-2D8D30606F9D}"/>
              </a:ext>
            </a:extLst>
          </p:cNvPr>
          <p:cNvSpPr txBox="1">
            <a:spLocks/>
          </p:cNvSpPr>
          <p:nvPr/>
        </p:nvSpPr>
        <p:spPr>
          <a:xfrm>
            <a:off x="6956332" y="989016"/>
            <a:ext cx="4446588" cy="577850"/>
          </a:xfrm>
          <a:prstGeom prst="rect">
            <a:avLst/>
          </a:prstGeom>
          <a:noFill/>
          <a:ln>
            <a:noFill/>
          </a:ln>
        </p:spPr>
        <p:txBody>
          <a:bodyPr spcFirstLastPara="1" wrap="square" lIns="91425" tIns="45700" rIns="91425" bIns="45700" anchor="t" anchorCtr="0">
            <a:noAutofit/>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hangingPunct="1">
              <a:buClr>
                <a:srgbClr val="7A7B83"/>
              </a:buClr>
              <a:buSzPts val="3600"/>
              <a:buFont typeface="Gill Sans"/>
              <a:buNone/>
            </a:pPr>
            <a:r>
              <a:rPr lang="en-US" spc="100" dirty="0">
                <a:solidFill>
                  <a:srgbClr val="2E2C22"/>
                </a:solidFill>
                <a:latin typeface="Gill Sans MT" panose="020B0502020104020203" pitchFamily="34" charset="0"/>
                <a:sym typeface="Gill Sans"/>
              </a:rPr>
              <a:t>DÉFINITION</a:t>
            </a:r>
          </a:p>
        </p:txBody>
      </p:sp>
      <p:sp>
        <p:nvSpPr>
          <p:cNvPr id="12" name="TextBox 11">
            <a:extLst>
              <a:ext uri="{FF2B5EF4-FFF2-40B4-BE49-F238E27FC236}">
                <a16:creationId xmlns:a16="http://schemas.microsoft.com/office/drawing/2014/main" id="{880A6483-26B8-1645-B2DA-BC7CC82064CB}"/>
              </a:ext>
            </a:extLst>
          </p:cNvPr>
          <p:cNvSpPr txBox="1"/>
          <p:nvPr/>
        </p:nvSpPr>
        <p:spPr>
          <a:xfrm>
            <a:off x="144379" y="13144453"/>
            <a:ext cx="6214047" cy="307777"/>
          </a:xfrm>
          <a:prstGeom prst="rect">
            <a:avLst/>
          </a:prstGeom>
          <a:noFill/>
        </p:spPr>
        <p:txBody>
          <a:bodyPr wrap="square" rtlCol="0">
            <a:spAutoFit/>
          </a:bodyPr>
          <a:lstStyle/>
          <a:p>
            <a:r>
              <a:rPr lang="en-US" sz="1400" dirty="0">
                <a:solidFill>
                  <a:schemeClr val="tx1">
                    <a:lumMod val="75000"/>
                  </a:schemeClr>
                </a:solidFill>
                <a:latin typeface="Gill Sans MT" panose="020B0502020104020203" pitchFamily="34" charset="77"/>
              </a:rPr>
              <a:t>Photo credit: Yagazie Emezi/Getty Images/Images of Empowerment</a:t>
            </a:r>
          </a:p>
        </p:txBody>
      </p:sp>
      <p:pic>
        <p:nvPicPr>
          <p:cNvPr id="18" name="Picture Placeholder 17">
            <a:extLst>
              <a:ext uri="{FF2B5EF4-FFF2-40B4-BE49-F238E27FC236}">
                <a16:creationId xmlns:a16="http://schemas.microsoft.com/office/drawing/2014/main" id="{3B8983A4-45BB-954E-932E-3E0C2FCA5CD8}"/>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1040" r="20708"/>
          <a:stretch/>
        </p:blipFill>
        <p:spPr>
          <a:xfrm>
            <a:off x="-3058370" y="2227262"/>
            <a:ext cx="9263064" cy="9261476"/>
          </a:xfrm>
        </p:spPr>
      </p:pic>
    </p:spTree>
    <p:extLst>
      <p:ext uri="{BB962C8B-B14F-4D97-AF65-F5344CB8AC3E}">
        <p14:creationId xmlns:p14="http://schemas.microsoft.com/office/powerpoint/2010/main" val="3068221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563"/>
        <p:cNvGrpSpPr/>
        <p:nvPr/>
      </p:nvGrpSpPr>
      <p:grpSpPr>
        <a:xfrm>
          <a:off x="0" y="0"/>
          <a:ext cx="0" cy="0"/>
          <a:chOff x="0" y="0"/>
          <a:chExt cx="0" cy="0"/>
        </a:xfrm>
      </p:grpSpPr>
      <p:sp>
        <p:nvSpPr>
          <p:cNvPr id="12" name="Google Shape;4564;p18">
            <a:extLst>
              <a:ext uri="{FF2B5EF4-FFF2-40B4-BE49-F238E27FC236}">
                <a16:creationId xmlns:a16="http://schemas.microsoft.com/office/drawing/2014/main" id="{0E54FC1B-674E-8D45-8F56-0299ACFF4DBD}"/>
              </a:ext>
            </a:extLst>
          </p:cNvPr>
          <p:cNvSpPr txBox="1">
            <a:spLocks/>
          </p:cNvSpPr>
          <p:nvPr/>
        </p:nvSpPr>
        <p:spPr>
          <a:xfrm>
            <a:off x="2121840" y="3483894"/>
            <a:ext cx="19848474" cy="2176835"/>
          </a:xfrm>
          <a:prstGeom prst="rect">
            <a:avLst/>
          </a:prstGeom>
          <a:noFill/>
          <a:ln>
            <a:noFill/>
          </a:ln>
        </p:spPr>
        <p:txBody>
          <a:bodyPr spcFirstLastPara="1" wrap="square" lIns="91425" tIns="45700" rIns="91425" bIns="45700" anchor="t" anchorCtr="0">
            <a:noAutofit/>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hangingPunct="1">
              <a:lnSpc>
                <a:spcPct val="90000"/>
              </a:lnSpc>
              <a:buClr>
                <a:srgbClr val="09904F"/>
              </a:buClr>
              <a:buSzPts val="9600"/>
              <a:buFont typeface="Gill Sans"/>
              <a:buNone/>
            </a:pPr>
            <a:r>
              <a:rPr lang="en-US" dirty="0">
                <a:solidFill>
                  <a:srgbClr val="09904F"/>
                </a:solidFill>
                <a:latin typeface="Gill Sans MT" panose="020B0502020104020203" pitchFamily="34" charset="0"/>
                <a:sym typeface="Gill Sans"/>
              </a:rPr>
              <a:t>Les normes sociales sont...</a:t>
            </a:r>
          </a:p>
        </p:txBody>
      </p:sp>
      <p:sp>
        <p:nvSpPr>
          <p:cNvPr id="13" name="Google Shape;4565;p18">
            <a:extLst>
              <a:ext uri="{FF2B5EF4-FFF2-40B4-BE49-F238E27FC236}">
                <a16:creationId xmlns:a16="http://schemas.microsoft.com/office/drawing/2014/main" id="{3AC19ED8-C386-9F49-898A-94122CD47A26}"/>
              </a:ext>
            </a:extLst>
          </p:cNvPr>
          <p:cNvSpPr txBox="1">
            <a:spLocks/>
          </p:cNvSpPr>
          <p:nvPr/>
        </p:nvSpPr>
        <p:spPr>
          <a:xfrm>
            <a:off x="2120901" y="5385636"/>
            <a:ext cx="20023481" cy="5511800"/>
          </a:xfrm>
          <a:prstGeom prst="rect">
            <a:avLst/>
          </a:prstGeom>
          <a:noFill/>
          <a:ln>
            <a:noFill/>
          </a:ln>
        </p:spPr>
        <p:txBody>
          <a:bodyPr spcFirstLastPara="1" wrap="square" lIns="91425" tIns="45700" rIns="91425" bIns="45700" anchor="t" anchorCtr="0">
            <a:normAutofit/>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571500" indent="-571500" algn="l" hangingPunct="1">
              <a:buClr>
                <a:srgbClr val="515257"/>
              </a:buClr>
              <a:buSzPts val="4800"/>
              <a:buFont typeface="Arial"/>
              <a:buChar char="•"/>
            </a:pPr>
            <a:r>
              <a:rPr lang="fr-FR" sz="6000" dirty="0">
                <a:solidFill>
                  <a:srgbClr val="2E2C22"/>
                </a:solidFill>
                <a:latin typeface="Gill Sans MT" panose="020B0502020104020203" pitchFamily="34" charset="0"/>
                <a:sym typeface="Gill Sans"/>
              </a:rPr>
              <a:t>Ce que les membres d'un groupe considèrent comme un comportement typique (ce que les autres font) et approprié (ce que les autres attendent de moi).</a:t>
            </a:r>
          </a:p>
          <a:p>
            <a:pPr marL="571500" indent="-571500" algn="l" hangingPunct="1">
              <a:buClr>
                <a:srgbClr val="515257"/>
              </a:buClr>
              <a:buSzPts val="4800"/>
              <a:buFont typeface="Arial"/>
              <a:buChar char="•"/>
            </a:pPr>
            <a:r>
              <a:rPr lang="fr-FR" sz="6000" dirty="0">
                <a:solidFill>
                  <a:srgbClr val="2E2C22"/>
                </a:solidFill>
                <a:latin typeface="Gill Sans MT" panose="020B0502020104020203" pitchFamily="34" charset="0"/>
                <a:sym typeface="Gill Sans"/>
              </a:rPr>
              <a:t>Souvent défini par rapport à un groupe de référence.</a:t>
            </a:r>
            <a:endParaRPr lang="en-US" sz="4800" dirty="0">
              <a:solidFill>
                <a:srgbClr val="2E2C22"/>
              </a:solidFill>
              <a:latin typeface="Gill Sans MT" panose="020B0502020104020203" pitchFamily="34" charset="0"/>
              <a:sym typeface="Gill Sans"/>
            </a:endParaRPr>
          </a:p>
        </p:txBody>
      </p:sp>
      <p:sp>
        <p:nvSpPr>
          <p:cNvPr id="14" name="Google Shape;4566;p18">
            <a:extLst>
              <a:ext uri="{FF2B5EF4-FFF2-40B4-BE49-F238E27FC236}">
                <a16:creationId xmlns:a16="http://schemas.microsoft.com/office/drawing/2014/main" id="{298ECB8A-7880-7241-9CED-7F2211420754}"/>
              </a:ext>
            </a:extLst>
          </p:cNvPr>
          <p:cNvSpPr txBox="1">
            <a:spLocks/>
          </p:cNvSpPr>
          <p:nvPr/>
        </p:nvSpPr>
        <p:spPr>
          <a:xfrm>
            <a:off x="2120171" y="2305371"/>
            <a:ext cx="8299175" cy="577850"/>
          </a:xfrm>
          <a:prstGeom prst="rect">
            <a:avLst/>
          </a:prstGeom>
          <a:noFill/>
          <a:ln>
            <a:noFill/>
          </a:ln>
        </p:spPr>
        <p:txBody>
          <a:bodyPr spcFirstLastPara="1" wrap="square" lIns="91425" tIns="45700" rIns="91425" bIns="45700" anchor="t" anchorCtr="0">
            <a:noAutofit/>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hangingPunct="1">
              <a:buClr>
                <a:srgbClr val="7A7B83"/>
              </a:buClr>
              <a:buSzPts val="3600"/>
              <a:buFont typeface="Gill Sans"/>
              <a:buNone/>
            </a:pPr>
            <a:r>
              <a:rPr lang="en-US" spc="100" dirty="0">
                <a:solidFill>
                  <a:srgbClr val="2E2C22"/>
                </a:solidFill>
                <a:latin typeface="Gill Sans MT" panose="020B0502020104020203" pitchFamily="34" charset="0"/>
                <a:sym typeface="Gill Sans"/>
              </a:rPr>
              <a:t>DÉFINITION</a:t>
            </a:r>
          </a:p>
        </p:txBody>
      </p:sp>
    </p:spTree>
    <p:extLst>
      <p:ext uri="{BB962C8B-B14F-4D97-AF65-F5344CB8AC3E}">
        <p14:creationId xmlns:p14="http://schemas.microsoft.com/office/powerpoint/2010/main" val="4040621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sp>
        <p:nvSpPr>
          <p:cNvPr id="918" name="Google Shape;918;p14"/>
          <p:cNvSpPr txBox="1">
            <a:spLocks noGrp="1"/>
          </p:cNvSpPr>
          <p:nvPr>
            <p:ph type="title"/>
          </p:nvPr>
        </p:nvSpPr>
        <p:spPr>
          <a:prstGeom prst="rect">
            <a:avLst/>
          </a:prstGeom>
          <a:noFill/>
          <a:ln>
            <a:noFill/>
          </a:ln>
        </p:spPr>
        <p:txBody>
          <a:bodyPr spcFirstLastPara="1" wrap="square" lIns="91426" tIns="45700" rIns="91426" bIns="45700" anchor="t" anchorCtr="0">
            <a:noAutofit/>
          </a:bodyPr>
          <a:lstStyle/>
          <a:p>
            <a:r>
              <a:rPr lang="en-US" b="1" dirty="0">
                <a:solidFill>
                  <a:srgbClr val="000000"/>
                </a:solidFill>
              </a:rPr>
              <a:t>Types de normes sociales</a:t>
            </a:r>
            <a:endParaRPr b="1" dirty="0">
              <a:solidFill>
                <a:srgbClr val="000000"/>
              </a:solidFill>
            </a:endParaRPr>
          </a:p>
        </p:txBody>
      </p:sp>
      <p:sp>
        <p:nvSpPr>
          <p:cNvPr id="919" name="Google Shape;919;p14"/>
          <p:cNvSpPr txBox="1">
            <a:spLocks noGrp="1"/>
          </p:cNvSpPr>
          <p:nvPr>
            <p:ph type="body" idx="1"/>
          </p:nvPr>
        </p:nvSpPr>
        <p:spPr>
          <a:xfrm>
            <a:off x="13499399" y="6739598"/>
            <a:ext cx="6737258" cy="5253038"/>
          </a:xfrm>
          <a:prstGeom prst="rect">
            <a:avLst/>
          </a:prstGeom>
          <a:noFill/>
          <a:ln>
            <a:noFill/>
          </a:ln>
        </p:spPr>
        <p:txBody>
          <a:bodyPr spcFirstLastPara="1" wrap="square" lIns="91426" tIns="45700" rIns="91426" bIns="45700" anchor="t" anchorCtr="0">
            <a:noAutofit/>
          </a:bodyPr>
          <a:lstStyle/>
          <a:p>
            <a:pPr marL="0" indent="0" algn="ctr">
              <a:buSzPts val="4000"/>
            </a:pPr>
            <a:r>
              <a:rPr lang="fr-FR" sz="4800" dirty="0"/>
              <a:t>Perception de ce que les autres attendent de moi.</a:t>
            </a:r>
            <a:endParaRPr sz="4400" dirty="0"/>
          </a:p>
        </p:txBody>
      </p:sp>
      <p:sp>
        <p:nvSpPr>
          <p:cNvPr id="920" name="Google Shape;920;p14"/>
          <p:cNvSpPr txBox="1">
            <a:spLocks noGrp="1"/>
          </p:cNvSpPr>
          <p:nvPr>
            <p:ph type="body" idx="2"/>
          </p:nvPr>
        </p:nvSpPr>
        <p:spPr>
          <a:xfrm>
            <a:off x="3769991" y="6714614"/>
            <a:ext cx="6737258" cy="1543977"/>
          </a:xfrm>
          <a:prstGeom prst="rect">
            <a:avLst/>
          </a:prstGeom>
          <a:noFill/>
          <a:ln>
            <a:noFill/>
          </a:ln>
        </p:spPr>
        <p:txBody>
          <a:bodyPr spcFirstLastPara="1" wrap="square" lIns="91426" tIns="45700" rIns="91426" bIns="45700" anchor="t" anchorCtr="0">
            <a:noAutofit/>
          </a:bodyPr>
          <a:lstStyle/>
          <a:p>
            <a:pPr marL="0" indent="0" algn="ctr">
              <a:buSzPts val="4000"/>
            </a:pPr>
            <a:r>
              <a:rPr lang="fr-FR" sz="4800" dirty="0"/>
              <a:t>Perception de ce que font les autres</a:t>
            </a:r>
            <a:r>
              <a:rPr lang="en-US" sz="4800" dirty="0"/>
              <a:t>.</a:t>
            </a:r>
            <a:endParaRPr sz="4400" dirty="0"/>
          </a:p>
        </p:txBody>
      </p:sp>
      <p:sp>
        <p:nvSpPr>
          <p:cNvPr id="921" name="Google Shape;921;p14"/>
          <p:cNvSpPr txBox="1">
            <a:spLocks noGrp="1"/>
          </p:cNvSpPr>
          <p:nvPr>
            <p:ph type="body" idx="3"/>
          </p:nvPr>
        </p:nvSpPr>
        <p:spPr>
          <a:xfrm>
            <a:off x="4239051" y="5336842"/>
            <a:ext cx="6006592" cy="399722"/>
          </a:xfrm>
          <a:prstGeom prst="rect">
            <a:avLst/>
          </a:prstGeom>
          <a:noFill/>
          <a:ln>
            <a:noFill/>
          </a:ln>
        </p:spPr>
        <p:txBody>
          <a:bodyPr spcFirstLastPara="1" wrap="square" lIns="91426" tIns="45700" rIns="91426" bIns="45700" anchor="t" anchorCtr="0">
            <a:noAutofit/>
          </a:bodyPr>
          <a:lstStyle/>
          <a:p>
            <a:pPr marL="0" indent="0"/>
            <a:r>
              <a:rPr lang="en-US" sz="3600" b="1" dirty="0"/>
              <a:t>NORMES DESCRIPTIVES</a:t>
            </a:r>
            <a:endParaRPr sz="3600" b="1" dirty="0"/>
          </a:p>
        </p:txBody>
      </p:sp>
      <p:sp>
        <p:nvSpPr>
          <p:cNvPr id="922" name="Google Shape;922;p14"/>
          <p:cNvSpPr txBox="1">
            <a:spLocks noGrp="1"/>
          </p:cNvSpPr>
          <p:nvPr>
            <p:ph type="body" idx="4"/>
          </p:nvPr>
        </p:nvSpPr>
        <p:spPr>
          <a:xfrm>
            <a:off x="13968459" y="5304430"/>
            <a:ext cx="5799138" cy="504658"/>
          </a:xfrm>
          <a:prstGeom prst="rect">
            <a:avLst/>
          </a:prstGeom>
          <a:noFill/>
          <a:ln>
            <a:noFill/>
          </a:ln>
        </p:spPr>
        <p:txBody>
          <a:bodyPr spcFirstLastPara="1" wrap="square" lIns="91426" tIns="45700" rIns="91426" bIns="45700" anchor="t" anchorCtr="0">
            <a:noAutofit/>
          </a:bodyPr>
          <a:lstStyle/>
          <a:p>
            <a:pPr marL="0" indent="0"/>
            <a:r>
              <a:rPr lang="en-US" sz="3600" b="1" dirty="0"/>
              <a:t>NORMES INJONCTIVES</a:t>
            </a:r>
            <a:endParaRPr sz="3600" b="1" dirty="0"/>
          </a:p>
        </p:txBody>
      </p:sp>
      <p:cxnSp>
        <p:nvCxnSpPr>
          <p:cNvPr id="10" name="Straight Connector 9">
            <a:extLst>
              <a:ext uri="{FF2B5EF4-FFF2-40B4-BE49-F238E27FC236}">
                <a16:creationId xmlns:a16="http://schemas.microsoft.com/office/drawing/2014/main" id="{2EA025CD-3DDC-8D42-83AB-9185A9BA98A9}"/>
              </a:ext>
            </a:extLst>
          </p:cNvPr>
          <p:cNvCxnSpPr>
            <a:cxnSpLocks/>
          </p:cNvCxnSpPr>
          <p:nvPr/>
        </p:nvCxnSpPr>
        <p:spPr>
          <a:xfrm>
            <a:off x="9636348" y="3392656"/>
            <a:ext cx="5111308"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9BFB08A-28A0-D443-922E-98BDDB0E9261}"/>
              </a:ext>
            </a:extLst>
          </p:cNvPr>
          <p:cNvPicPr>
            <a:picLocks noChangeAspect="1"/>
          </p:cNvPicPr>
          <p:nvPr/>
        </p:nvPicPr>
        <p:blipFill>
          <a:blip r:embed="rId4"/>
          <a:srcRect/>
          <a:stretch/>
        </p:blipFill>
        <p:spPr>
          <a:xfrm>
            <a:off x="13499399" y="9061190"/>
            <a:ext cx="6916322" cy="3220958"/>
          </a:xfrm>
          <a:prstGeom prst="rect">
            <a:avLst/>
          </a:prstGeom>
        </p:spPr>
      </p:pic>
      <p:pic>
        <p:nvPicPr>
          <p:cNvPr id="11" name="Picture Placeholder 10" descr="A picture containing person, indoor&#10;&#10;Description automatically generated">
            <a:extLst>
              <a:ext uri="{FF2B5EF4-FFF2-40B4-BE49-F238E27FC236}">
                <a16:creationId xmlns:a16="http://schemas.microsoft.com/office/drawing/2014/main" id="{342BC92B-5327-7543-94DF-2D8F8B4618A2}"/>
              </a:ext>
            </a:extLst>
          </p:cNvPr>
          <p:cNvPicPr>
            <a:picLocks noGrp="1" noChangeAspect="1"/>
          </p:cNvPicPr>
          <p:nvPr>
            <p:ph type="pic" sz="quarter" idx="10"/>
          </p:nvPr>
        </p:nvPicPr>
        <p:blipFill>
          <a:blip r:embed="rId5"/>
          <a:srcRect t="13925" b="13925"/>
          <a:stretch>
            <a:fillRect/>
          </a:stretch>
        </p:blipFill>
        <p:spPr/>
      </p:pic>
      <p:sp>
        <p:nvSpPr>
          <p:cNvPr id="12" name="TextBox 11">
            <a:extLst>
              <a:ext uri="{FF2B5EF4-FFF2-40B4-BE49-F238E27FC236}">
                <a16:creationId xmlns:a16="http://schemas.microsoft.com/office/drawing/2014/main" id="{2C2230CB-8E47-2844-AF06-A1FA62C59B4D}"/>
              </a:ext>
            </a:extLst>
          </p:cNvPr>
          <p:cNvSpPr txBox="1"/>
          <p:nvPr/>
        </p:nvSpPr>
        <p:spPr>
          <a:xfrm>
            <a:off x="4031596" y="13262945"/>
            <a:ext cx="6214047" cy="446276"/>
          </a:xfrm>
          <a:prstGeom prst="rect">
            <a:avLst/>
          </a:prstGeom>
          <a:noFill/>
        </p:spPr>
        <p:txBody>
          <a:bodyPr wrap="square" rtlCol="0">
            <a:spAutoFit/>
          </a:bodyPr>
          <a:lstStyle/>
          <a:p>
            <a:pPr algn="ctr"/>
            <a:r>
              <a:rPr lang="en-US" dirty="0">
                <a:solidFill>
                  <a:srgbClr val="00C075"/>
                </a:solidFill>
                <a:latin typeface="Gill Sans MT" panose="020B0502020104020203" pitchFamily="34" charset="77"/>
              </a:rPr>
              <a:t>Photo : Getty Images/AfricaImages</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592"/>
        <p:cNvGrpSpPr/>
        <p:nvPr/>
      </p:nvGrpSpPr>
      <p:grpSpPr>
        <a:xfrm>
          <a:off x="0" y="0"/>
          <a:ext cx="0" cy="0"/>
          <a:chOff x="0" y="0"/>
          <a:chExt cx="0" cy="0"/>
        </a:xfrm>
      </p:grpSpPr>
      <p:sp>
        <p:nvSpPr>
          <p:cNvPr id="12" name="Google Shape;4593;p21">
            <a:extLst>
              <a:ext uri="{FF2B5EF4-FFF2-40B4-BE49-F238E27FC236}">
                <a16:creationId xmlns:a16="http://schemas.microsoft.com/office/drawing/2014/main" id="{4C0FD73E-04A7-DE48-BCCE-261766A0607B}"/>
              </a:ext>
            </a:extLst>
          </p:cNvPr>
          <p:cNvSpPr txBox="1">
            <a:spLocks/>
          </p:cNvSpPr>
          <p:nvPr/>
        </p:nvSpPr>
        <p:spPr>
          <a:xfrm>
            <a:off x="2121840" y="3583006"/>
            <a:ext cx="19867303" cy="2176835"/>
          </a:xfrm>
          <a:prstGeom prst="rect">
            <a:avLst/>
          </a:prstGeom>
          <a:noFill/>
          <a:ln>
            <a:noFill/>
          </a:ln>
        </p:spPr>
        <p:txBody>
          <a:bodyPr spcFirstLastPara="1" wrap="square" lIns="91425" tIns="45700" rIns="91425" bIns="45700" anchor="t" anchorCtr="0">
            <a:noAutofit/>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hangingPunct="1">
              <a:lnSpc>
                <a:spcPct val="90000"/>
              </a:lnSpc>
              <a:buClr>
                <a:srgbClr val="09904F"/>
              </a:buClr>
            </a:pPr>
            <a:r>
              <a:rPr lang="fr-FR" dirty="0">
                <a:solidFill>
                  <a:srgbClr val="09904F"/>
                </a:solidFill>
                <a:latin typeface="Gill Sans MT" panose="020B0502020104020203" pitchFamily="34" charset="0"/>
              </a:rPr>
              <a:t>Les groupes de référence sont...</a:t>
            </a:r>
            <a:endParaRPr lang="en-US" dirty="0">
              <a:latin typeface="Gill Sans MT" panose="020B0502020104020203" pitchFamily="34" charset="0"/>
              <a:sym typeface="Gill Sans"/>
            </a:endParaRPr>
          </a:p>
        </p:txBody>
      </p:sp>
      <p:sp>
        <p:nvSpPr>
          <p:cNvPr id="13" name="Google Shape;4594;p21">
            <a:extLst>
              <a:ext uri="{FF2B5EF4-FFF2-40B4-BE49-F238E27FC236}">
                <a16:creationId xmlns:a16="http://schemas.microsoft.com/office/drawing/2014/main" id="{5685769A-FA87-B740-8E3C-C9AA3A9BED72}"/>
              </a:ext>
            </a:extLst>
          </p:cNvPr>
          <p:cNvSpPr txBox="1">
            <a:spLocks/>
          </p:cNvSpPr>
          <p:nvPr/>
        </p:nvSpPr>
        <p:spPr>
          <a:xfrm>
            <a:off x="2120901" y="6459668"/>
            <a:ext cx="19868242" cy="5511800"/>
          </a:xfrm>
          <a:prstGeom prst="rect">
            <a:avLst/>
          </a:prstGeom>
          <a:noFill/>
          <a:ln>
            <a:noFill/>
          </a:ln>
        </p:spPr>
        <p:txBody>
          <a:bodyPr spcFirstLastPara="1" wrap="square" lIns="91425" tIns="45700" rIns="91425" bIns="45700" anchor="t" anchorCtr="0">
            <a:normAutofit lnSpcReduction="10000"/>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857250" indent="-857250" algn="l" hangingPunct="1">
              <a:buClr>
                <a:srgbClr val="515257"/>
              </a:buClr>
              <a:buSzPts val="4400"/>
              <a:buFont typeface="Arial" panose="020B0604020202020204" pitchFamily="34" charset="0"/>
              <a:buChar char="•"/>
            </a:pPr>
            <a:r>
              <a:rPr lang="fr-FR" sz="7200" dirty="0">
                <a:solidFill>
                  <a:srgbClr val="2E2C22"/>
                </a:solidFill>
                <a:latin typeface="Gill Sans MT" panose="020B0502020104020203" pitchFamily="34" charset="0"/>
                <a:sym typeface="Gill Sans"/>
              </a:rPr>
              <a:t>Ceux qui transmettent et font respecter les normes sociales.</a:t>
            </a:r>
          </a:p>
          <a:p>
            <a:pPr marL="857250" indent="-857250" algn="l" hangingPunct="1">
              <a:buClr>
                <a:srgbClr val="515257"/>
              </a:buClr>
              <a:buSzPts val="4400"/>
              <a:buFont typeface="Arial" panose="020B0604020202020204" pitchFamily="34" charset="0"/>
              <a:buChar char="•"/>
            </a:pPr>
            <a:r>
              <a:rPr lang="fr-FR" sz="7200" dirty="0">
                <a:solidFill>
                  <a:srgbClr val="2E2C22"/>
                </a:solidFill>
                <a:latin typeface="Gill Sans MT" panose="020B0502020104020203" pitchFamily="34" charset="0"/>
                <a:sym typeface="Gill Sans"/>
              </a:rPr>
              <a:t>Un groupe de personnes dont les comportements et les croyances influencent mes comportements et mes croyances.</a:t>
            </a:r>
          </a:p>
          <a:p>
            <a:pPr algn="l" hangingPunct="1">
              <a:buClr>
                <a:srgbClr val="515257"/>
              </a:buClr>
              <a:buSzPts val="4000"/>
              <a:buFont typeface="Gill Sans"/>
              <a:buNone/>
            </a:pPr>
            <a:endParaRPr lang="en-US" sz="7200" dirty="0">
              <a:solidFill>
                <a:srgbClr val="2E2C22"/>
              </a:solidFill>
              <a:latin typeface="Gill Sans MT" panose="020B0502020104020203" pitchFamily="34" charset="0"/>
              <a:sym typeface="Gill Sans"/>
            </a:endParaRPr>
          </a:p>
        </p:txBody>
      </p:sp>
      <p:sp>
        <p:nvSpPr>
          <p:cNvPr id="14" name="Google Shape;4595;p21">
            <a:extLst>
              <a:ext uri="{FF2B5EF4-FFF2-40B4-BE49-F238E27FC236}">
                <a16:creationId xmlns:a16="http://schemas.microsoft.com/office/drawing/2014/main" id="{C06F9DFB-D4E0-9441-AC80-7BA344F15FFE}"/>
              </a:ext>
            </a:extLst>
          </p:cNvPr>
          <p:cNvSpPr txBox="1">
            <a:spLocks/>
          </p:cNvSpPr>
          <p:nvPr/>
        </p:nvSpPr>
        <p:spPr>
          <a:xfrm>
            <a:off x="2120172" y="1744532"/>
            <a:ext cx="4446588" cy="1254498"/>
          </a:xfrm>
          <a:prstGeom prst="rect">
            <a:avLst/>
          </a:prstGeom>
          <a:noFill/>
          <a:ln>
            <a:noFill/>
          </a:ln>
        </p:spPr>
        <p:txBody>
          <a:bodyPr spcFirstLastPara="1" wrap="square" lIns="91425" tIns="45700" rIns="91425" bIns="45700" anchor="t" anchorCtr="0">
            <a:noAutofit/>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hangingPunct="1">
              <a:buClr>
                <a:srgbClr val="7A7B83"/>
              </a:buClr>
              <a:buSzPts val="3600"/>
              <a:buFont typeface="Gill Sans"/>
              <a:buNone/>
            </a:pPr>
            <a:r>
              <a:rPr lang="en-US" spc="100" dirty="0">
                <a:solidFill>
                  <a:srgbClr val="2E2C22"/>
                </a:solidFill>
                <a:latin typeface="Gill Sans MT" panose="020B0502020104020203" pitchFamily="34" charset="0"/>
                <a:sym typeface="Gill Sans"/>
              </a:rPr>
              <a:t>DÉFINITION</a:t>
            </a:r>
          </a:p>
        </p:txBody>
      </p:sp>
    </p:spTree>
    <p:extLst>
      <p:ext uri="{BB962C8B-B14F-4D97-AF65-F5344CB8AC3E}">
        <p14:creationId xmlns:p14="http://schemas.microsoft.com/office/powerpoint/2010/main" val="3159630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graphicFrame>
        <p:nvGraphicFramePr>
          <p:cNvPr id="979" name="Google Shape;979;p21"/>
          <p:cNvGraphicFramePr/>
          <p:nvPr>
            <p:extLst>
              <p:ext uri="{D42A27DB-BD31-4B8C-83A1-F6EECF244321}">
                <p14:modId xmlns:p14="http://schemas.microsoft.com/office/powerpoint/2010/main" val="225244109"/>
              </p:ext>
            </p:extLst>
          </p:nvPr>
        </p:nvGraphicFramePr>
        <p:xfrm>
          <a:off x="2172174" y="2980490"/>
          <a:ext cx="22211826" cy="8523086"/>
        </p:xfrm>
        <a:graphic>
          <a:graphicData uri="http://schemas.openxmlformats.org/drawingml/2006/table">
            <a:tbl>
              <a:tblPr firstRow="1" bandRow="1">
                <a:noFill/>
              </a:tblPr>
              <a:tblGrid>
                <a:gridCol w="3876987">
                  <a:extLst>
                    <a:ext uri="{9D8B030D-6E8A-4147-A177-3AD203B41FA5}">
                      <a16:colId xmlns:a16="http://schemas.microsoft.com/office/drawing/2014/main" val="20000"/>
                    </a:ext>
                  </a:extLst>
                </a:gridCol>
                <a:gridCol w="4686300">
                  <a:extLst>
                    <a:ext uri="{9D8B030D-6E8A-4147-A177-3AD203B41FA5}">
                      <a16:colId xmlns:a16="http://schemas.microsoft.com/office/drawing/2014/main" val="20001"/>
                    </a:ext>
                  </a:extLst>
                </a:gridCol>
                <a:gridCol w="13648539">
                  <a:extLst>
                    <a:ext uri="{9D8B030D-6E8A-4147-A177-3AD203B41FA5}">
                      <a16:colId xmlns:a16="http://schemas.microsoft.com/office/drawing/2014/main" val="20002"/>
                    </a:ext>
                  </a:extLst>
                </a:gridCol>
              </a:tblGrid>
              <a:tr h="1541704">
                <a:tc gridSpan="2">
                  <a:txBody>
                    <a:bodyPr/>
                    <a:lstStyle/>
                    <a:p>
                      <a:pPr marL="0" marR="0" lvl="0" indent="0" algn="ctr" rtl="0">
                        <a:lnSpc>
                          <a:spcPct val="100000"/>
                        </a:lnSpc>
                        <a:spcBef>
                          <a:spcPts val="0"/>
                        </a:spcBef>
                        <a:spcAft>
                          <a:spcPts val="0"/>
                        </a:spcAft>
                        <a:buClr>
                          <a:srgbClr val="FFFFFF"/>
                        </a:buClr>
                        <a:buSzPts val="4200"/>
                        <a:buFont typeface="Gill Sans"/>
                        <a:buNone/>
                      </a:pPr>
                      <a:r>
                        <a:rPr lang="en-US" sz="6000" b="1" i="0" u="none" strike="noStrike" cap="none" dirty="0">
                          <a:solidFill>
                            <a:srgbClr val="FFFFFF"/>
                          </a:solidFill>
                          <a:latin typeface="Gill Sans MT" panose="020B0502020104020203" pitchFamily="34" charset="77"/>
                          <a:ea typeface="Gill Sans"/>
                          <a:cs typeface="Gill Sans" panose="020B0502020104020203" pitchFamily="34" charset="-79"/>
                          <a:sym typeface="Gill Sans"/>
                        </a:rPr>
                        <a:t>TERME</a:t>
                      </a:r>
                      <a:endParaRPr sz="6000" b="1" i="0" dirty="0">
                        <a:latin typeface="Gill Sans MT" panose="020B0502020104020203" pitchFamily="34" charset="77"/>
                        <a:cs typeface="Gill Sans" panose="020B0502020104020203" pitchFamily="34" charset="-79"/>
                      </a:endParaRPr>
                    </a:p>
                  </a:txBody>
                  <a:tcPr marL="102876" marR="102876" marT="51426" marB="51426"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solidFill>
                        <a:srgbClr val="009457"/>
                      </a:solidFill>
                      <a:prstDash val="solid"/>
                      <a:round/>
                      <a:headEnd type="none" w="sm" len="sm"/>
                      <a:tailEnd type="none" w="sm" len="sm"/>
                    </a:lnB>
                    <a:solidFill>
                      <a:srgbClr val="009457"/>
                    </a:solidFill>
                  </a:tcPr>
                </a:tc>
                <a:tc hMerge="1">
                  <a:txBody>
                    <a:bodyPr/>
                    <a:lstStyle/>
                    <a:p>
                      <a:endParaRPr lang="en-US"/>
                    </a:p>
                  </a:txBody>
                  <a:tcPr/>
                </a:tc>
                <a:tc>
                  <a:txBody>
                    <a:bodyPr/>
                    <a:lstStyle/>
                    <a:p>
                      <a:pPr marL="0" marR="0" lvl="0" indent="0" algn="ctr" rtl="0">
                        <a:lnSpc>
                          <a:spcPct val="100000"/>
                        </a:lnSpc>
                        <a:spcBef>
                          <a:spcPts val="0"/>
                        </a:spcBef>
                        <a:spcAft>
                          <a:spcPts val="0"/>
                        </a:spcAft>
                        <a:buClr>
                          <a:srgbClr val="FFFFFF"/>
                        </a:buClr>
                        <a:buSzPts val="4200"/>
                        <a:buFont typeface="Gill Sans"/>
                        <a:buNone/>
                      </a:pPr>
                      <a:r>
                        <a:rPr lang="en-US" sz="6000" b="1" i="0" u="none" strike="noStrike" cap="none" dirty="0">
                          <a:solidFill>
                            <a:srgbClr val="FFFFFF"/>
                          </a:solidFill>
                          <a:latin typeface="Gill Sans MT" panose="020B0502020104020203" pitchFamily="34" charset="77"/>
                          <a:ea typeface="Gill Sans"/>
                          <a:cs typeface="Gill Sans" panose="020B0502020104020203" pitchFamily="34" charset="-79"/>
                          <a:sym typeface="Gill Sans"/>
                        </a:rPr>
                        <a:t>DÉFINITION</a:t>
                      </a:r>
                      <a:endParaRPr sz="6000" b="1" i="0" dirty="0">
                        <a:latin typeface="Gill Sans MT" panose="020B0502020104020203" pitchFamily="34" charset="77"/>
                        <a:cs typeface="Gill Sans" panose="020B0502020104020203" pitchFamily="34" charset="-79"/>
                      </a:endParaRPr>
                    </a:p>
                  </a:txBody>
                  <a:tcPr marL="102876" marR="102876" marT="51426" marB="51426"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solidFill>
                        <a:srgbClr val="009457"/>
                      </a:solidFill>
                      <a:prstDash val="solid"/>
                      <a:round/>
                      <a:headEnd type="none" w="sm" len="sm"/>
                      <a:tailEnd type="none" w="sm" len="sm"/>
                    </a:lnB>
                    <a:solidFill>
                      <a:srgbClr val="009457"/>
                    </a:solidFill>
                  </a:tcPr>
                </a:tc>
                <a:extLst>
                  <a:ext uri="{0D108BD9-81ED-4DB2-BD59-A6C34878D82A}">
                    <a16:rowId xmlns:a16="http://schemas.microsoft.com/office/drawing/2014/main" val="10000"/>
                  </a:ext>
                </a:extLst>
              </a:tr>
              <a:tr h="895740">
                <a:tc gridSpan="2">
                  <a:txBody>
                    <a:bodyPr/>
                    <a:lstStyle/>
                    <a:p>
                      <a:pPr marL="274320" marR="0" lvl="0" indent="0" algn="l" rtl="0">
                        <a:lnSpc>
                          <a:spcPct val="100000"/>
                        </a:lnSpc>
                        <a:spcBef>
                          <a:spcPts val="0"/>
                        </a:spcBef>
                        <a:spcAft>
                          <a:spcPts val="0"/>
                        </a:spcAft>
                        <a:buClr>
                          <a:srgbClr val="393941"/>
                        </a:buClr>
                        <a:buSzPts val="4000"/>
                        <a:buFont typeface="Gill Sans"/>
                        <a:buNone/>
                      </a:pPr>
                      <a:r>
                        <a:rPr lang="fr-FR" sz="3600" b="1" i="0" u="none" strike="noStrike" cap="none" noProof="0" dirty="0">
                          <a:solidFill>
                            <a:schemeClr val="bg2">
                              <a:lumMod val="75000"/>
                            </a:schemeClr>
                          </a:solidFill>
                          <a:latin typeface="Gill Sans MT" panose="020B0502020104020203" pitchFamily="34" charset="77"/>
                          <a:ea typeface="Gill Sans"/>
                          <a:cs typeface="Gill Sans" panose="020B0502020104020203" pitchFamily="34" charset="-79"/>
                          <a:sym typeface="Gill Sans"/>
                        </a:rPr>
                        <a:t>Comportement</a:t>
                      </a:r>
                      <a:endParaRPr lang="fr-FR" sz="3600" b="1" i="0" noProof="0" dirty="0">
                        <a:solidFill>
                          <a:schemeClr val="bg2">
                            <a:lumMod val="75000"/>
                          </a:schemeClr>
                        </a:solidFill>
                        <a:latin typeface="Gill Sans MT" panose="020B0502020104020203" pitchFamily="34" charset="77"/>
                        <a:cs typeface="Gill Sans" panose="020B0502020104020203" pitchFamily="34" charset="-79"/>
                      </a:endParaRPr>
                    </a:p>
                  </a:txBody>
                  <a:tcPr marL="102876" marR="102876" marT="51426" marB="51426"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solidFill>
                        <a:srgbClr val="009457"/>
                      </a:solidFill>
                      <a:prstDash val="solid"/>
                      <a:round/>
                      <a:headEnd type="none" w="sm" len="sm"/>
                      <a:tailEnd type="none" w="sm" len="sm"/>
                    </a:lnT>
                    <a:lnB w="38100" cap="flat" cmpd="sng" algn="ctr">
                      <a:solidFill>
                        <a:schemeClr val="tx1"/>
                      </a:solidFill>
                      <a:prstDash val="solid"/>
                      <a:round/>
                      <a:headEnd type="none" w="med" len="med"/>
                      <a:tailEnd type="none" w="med" len="med"/>
                    </a:lnB>
                    <a:solidFill>
                      <a:srgbClr val="FFFFFF"/>
                    </a:solidFill>
                  </a:tcPr>
                </a:tc>
                <a:tc hMerge="1">
                  <a:txBody>
                    <a:bodyPr/>
                    <a:lstStyle/>
                    <a:p>
                      <a:endParaRPr lang="en-US"/>
                    </a:p>
                  </a:txBody>
                  <a:tcPr/>
                </a:tc>
                <a:tc>
                  <a:txBody>
                    <a:bodyPr/>
                    <a:lstStyle/>
                    <a:p>
                      <a:pPr marL="457200" marR="0" lvl="0" indent="0" algn="l" rtl="0">
                        <a:lnSpc>
                          <a:spcPct val="100000"/>
                        </a:lnSpc>
                        <a:spcBef>
                          <a:spcPts val="0"/>
                        </a:spcBef>
                        <a:spcAft>
                          <a:spcPts val="0"/>
                        </a:spcAft>
                        <a:buClr>
                          <a:srgbClr val="393941"/>
                        </a:buClr>
                        <a:buSzPts val="4000"/>
                        <a:buFont typeface="Gill Sans"/>
                        <a:buNone/>
                      </a:pPr>
                      <a:r>
                        <a:rPr lang="fr-FR" sz="3600" b="0" i="1" u="none" strike="noStrike" cap="none" noProof="0" dirty="0">
                          <a:solidFill>
                            <a:schemeClr val="bg2">
                              <a:lumMod val="75000"/>
                            </a:schemeClr>
                          </a:solidFill>
                          <a:latin typeface="Gill Sans MT" panose="020B0502020104020203" pitchFamily="34" charset="77"/>
                          <a:ea typeface="Gill Sans"/>
                          <a:cs typeface="Gill Sans" panose="020B0502020104020203" pitchFamily="34" charset="-79"/>
                          <a:sym typeface="Gill Sans"/>
                        </a:rPr>
                        <a:t>Ce que je fais.</a:t>
                      </a:r>
                      <a:endParaRPr lang="fr-FR" sz="3600" b="0" i="1" u="none" noProof="0" dirty="0">
                        <a:solidFill>
                          <a:schemeClr val="bg2">
                            <a:lumMod val="75000"/>
                          </a:schemeClr>
                        </a:solidFill>
                        <a:latin typeface="Gill Sans MT" panose="020B0502020104020203" pitchFamily="34" charset="77"/>
                        <a:cs typeface="Gill Sans" panose="020B0502020104020203" pitchFamily="34" charset="-79"/>
                      </a:endParaRPr>
                    </a:p>
                  </a:txBody>
                  <a:tcPr marL="102876" marR="102876" marT="51426" marB="51426"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solidFill>
                        <a:srgbClr val="009457"/>
                      </a:solidFill>
                      <a:prstDash val="solid"/>
                      <a:round/>
                      <a:headEnd type="none" w="sm" len="sm"/>
                      <a:tailEnd type="none" w="sm" len="sm"/>
                    </a:lnT>
                    <a:lnB w="381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045030">
                <a:tc gridSpan="2">
                  <a:txBody>
                    <a:bodyPr/>
                    <a:lstStyle/>
                    <a:p>
                      <a:pPr marL="274320" marR="0" lvl="0" indent="0" algn="l" rtl="0">
                        <a:lnSpc>
                          <a:spcPct val="100000"/>
                        </a:lnSpc>
                        <a:spcBef>
                          <a:spcPts val="0"/>
                        </a:spcBef>
                        <a:spcAft>
                          <a:spcPts val="0"/>
                        </a:spcAft>
                        <a:buClr>
                          <a:srgbClr val="393941"/>
                        </a:buClr>
                        <a:buSzPts val="4000"/>
                        <a:buFont typeface="Gill Sans"/>
                        <a:buNone/>
                      </a:pPr>
                      <a:r>
                        <a:rPr lang="fr-FR" sz="3600" b="1" i="0" u="none" strike="noStrike" cap="none" noProof="0" dirty="0">
                          <a:solidFill>
                            <a:schemeClr val="bg2">
                              <a:lumMod val="75000"/>
                            </a:schemeClr>
                          </a:solidFill>
                          <a:latin typeface="Gill Sans MT" panose="020B0502020104020203" pitchFamily="34" charset="77"/>
                          <a:ea typeface="Gill Sans"/>
                          <a:cs typeface="Gill Sans" panose="020B0502020104020203" pitchFamily="34" charset="-79"/>
                          <a:sym typeface="Gill Sans"/>
                        </a:rPr>
                        <a:t>Attitude ou croyance</a:t>
                      </a:r>
                      <a:endParaRPr lang="fr-FR" sz="3600" b="1" i="0" noProof="0" dirty="0">
                        <a:solidFill>
                          <a:schemeClr val="bg2">
                            <a:lumMod val="75000"/>
                          </a:schemeClr>
                        </a:solidFill>
                        <a:latin typeface="Gill Sans MT" panose="020B0502020104020203" pitchFamily="34" charset="77"/>
                        <a:cs typeface="Gill Sans" panose="020B0502020104020203" pitchFamily="34" charset="-79"/>
                      </a:endParaRPr>
                    </a:p>
                  </a:txBody>
                  <a:tcPr marL="102876" marR="102876" marT="51426" marB="51426"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FF"/>
                    </a:solidFill>
                  </a:tcPr>
                </a:tc>
                <a:tc hMerge="1">
                  <a:txBody>
                    <a:bodyPr/>
                    <a:lstStyle/>
                    <a:p>
                      <a:endParaRPr lang="en-US"/>
                    </a:p>
                  </a:txBody>
                  <a:tcPr/>
                </a:tc>
                <a:tc>
                  <a:txBody>
                    <a:bodyPr/>
                    <a:lstStyle/>
                    <a:p>
                      <a:pPr marL="457200" marR="0" lvl="0" indent="0" algn="l" rtl="0">
                        <a:lnSpc>
                          <a:spcPct val="100000"/>
                        </a:lnSpc>
                        <a:spcBef>
                          <a:spcPts val="0"/>
                        </a:spcBef>
                        <a:spcAft>
                          <a:spcPts val="0"/>
                        </a:spcAft>
                        <a:buClr>
                          <a:srgbClr val="393941"/>
                        </a:buClr>
                        <a:buSzPts val="4000"/>
                        <a:buFont typeface="Gill Sans"/>
                        <a:buNone/>
                      </a:pPr>
                      <a:r>
                        <a:rPr lang="fr-FR" sz="3600" b="0" i="1" u="none" strike="noStrike" cap="none" noProof="0" dirty="0">
                          <a:solidFill>
                            <a:schemeClr val="bg2">
                              <a:lumMod val="75000"/>
                            </a:schemeClr>
                          </a:solidFill>
                          <a:latin typeface="Gill Sans MT" panose="020B0502020104020203" pitchFamily="34" charset="77"/>
                          <a:ea typeface="Gill Sans"/>
                          <a:cs typeface="Gill Sans" panose="020B0502020104020203" pitchFamily="34" charset="-79"/>
                          <a:sym typeface="Gill Sans"/>
                        </a:rPr>
                        <a:t>Ce que je préfère et ce que je sais</a:t>
                      </a:r>
                      <a:endParaRPr lang="fr-FR" sz="3600" b="0" i="1" u="none" noProof="0" dirty="0">
                        <a:solidFill>
                          <a:schemeClr val="bg2">
                            <a:lumMod val="75000"/>
                          </a:schemeClr>
                        </a:solidFill>
                        <a:latin typeface="Gill Sans MT" panose="020B0502020104020203" pitchFamily="34" charset="77"/>
                        <a:cs typeface="Gill Sans" panose="020B0502020104020203" pitchFamily="34" charset="-79"/>
                      </a:endParaRPr>
                    </a:p>
                  </a:txBody>
                  <a:tcPr marL="102876" marR="102876" marT="51426" marB="51426"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371600">
                <a:tc rowSpan="2">
                  <a:txBody>
                    <a:bodyPr/>
                    <a:lstStyle/>
                    <a:p>
                      <a:pPr marL="274320" marR="0" lvl="0" indent="0" algn="l" rtl="0">
                        <a:lnSpc>
                          <a:spcPct val="100000"/>
                        </a:lnSpc>
                        <a:spcBef>
                          <a:spcPts val="0"/>
                        </a:spcBef>
                        <a:spcAft>
                          <a:spcPts val="0"/>
                        </a:spcAft>
                        <a:buClr>
                          <a:srgbClr val="393941"/>
                        </a:buClr>
                        <a:buSzPts val="4000"/>
                        <a:buFont typeface="Gill Sans"/>
                        <a:buNone/>
                      </a:pPr>
                      <a:r>
                        <a:rPr lang="fr-FR" sz="3600" b="1" i="0" u="none" strike="noStrike" cap="none" noProof="0" dirty="0">
                          <a:solidFill>
                            <a:schemeClr val="bg2">
                              <a:lumMod val="75000"/>
                            </a:schemeClr>
                          </a:solidFill>
                          <a:latin typeface="Gill Sans MT" panose="020B0502020104020203" pitchFamily="34" charset="77"/>
                          <a:ea typeface="Gill Sans"/>
                          <a:cs typeface="Gill Sans" panose="020B0502020104020203" pitchFamily="34" charset="-79"/>
                          <a:sym typeface="Gill Sans"/>
                        </a:rPr>
                        <a:t>Normes sociales et de genre</a:t>
                      </a:r>
                      <a:endParaRPr lang="fr-FR" sz="3600" b="1" i="0" noProof="0" dirty="0">
                        <a:solidFill>
                          <a:schemeClr val="bg2">
                            <a:lumMod val="75000"/>
                          </a:schemeClr>
                        </a:solidFill>
                        <a:latin typeface="Gill Sans MT" panose="020B0502020104020203" pitchFamily="34" charset="77"/>
                        <a:cs typeface="Gill Sans" panose="020B0502020104020203" pitchFamily="34" charset="-79"/>
                      </a:endParaRPr>
                    </a:p>
                  </a:txBody>
                  <a:tcPr marL="102876" marR="102876" marT="51426" marB="51426"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FF"/>
                    </a:solidFill>
                  </a:tcPr>
                </a:tc>
                <a:tc>
                  <a:txBody>
                    <a:bodyPr/>
                    <a:lstStyle/>
                    <a:p>
                      <a:pPr marL="274320" marR="0" lvl="0" indent="0" algn="l" rtl="0">
                        <a:lnSpc>
                          <a:spcPct val="100000"/>
                        </a:lnSpc>
                        <a:spcBef>
                          <a:spcPts val="0"/>
                        </a:spcBef>
                        <a:spcAft>
                          <a:spcPts val="0"/>
                        </a:spcAft>
                        <a:buClr>
                          <a:srgbClr val="393941"/>
                        </a:buClr>
                        <a:buSzPts val="4000"/>
                        <a:buFont typeface="Gill Sans"/>
                        <a:buNone/>
                      </a:pPr>
                      <a:r>
                        <a:rPr lang="fr-FR" sz="3600" b="1" i="0" u="none" strike="noStrike" cap="none" noProof="0" dirty="0">
                          <a:solidFill>
                            <a:schemeClr val="bg2">
                              <a:lumMod val="75000"/>
                            </a:schemeClr>
                          </a:solidFill>
                          <a:latin typeface="Gill Sans MT" panose="020B0502020104020203" pitchFamily="34" charset="77"/>
                          <a:ea typeface="Gill Sans"/>
                          <a:cs typeface="Gill Sans" panose="020B0502020104020203" pitchFamily="34" charset="-79"/>
                          <a:sym typeface="Gill Sans"/>
                        </a:rPr>
                        <a:t>Norme descriptive</a:t>
                      </a:r>
                    </a:p>
                  </a:txBody>
                  <a:tcPr marL="102876" marR="102876" marT="51426" marB="51426"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FF"/>
                    </a:solidFill>
                  </a:tcPr>
                </a:tc>
                <a:tc>
                  <a:txBody>
                    <a:bodyPr/>
                    <a:lstStyle/>
                    <a:p>
                      <a:pPr marL="457200" marR="0" lvl="0" indent="0" algn="l" rtl="0">
                        <a:lnSpc>
                          <a:spcPct val="100000"/>
                        </a:lnSpc>
                        <a:spcBef>
                          <a:spcPts val="0"/>
                        </a:spcBef>
                        <a:spcAft>
                          <a:spcPts val="0"/>
                        </a:spcAft>
                        <a:buClr>
                          <a:srgbClr val="393941"/>
                        </a:buClr>
                        <a:buSzPts val="4000"/>
                        <a:buFont typeface="Gill Sans"/>
                        <a:buNone/>
                      </a:pPr>
                      <a:r>
                        <a:rPr lang="fr-FR" sz="3600" b="0" i="1" u="none" strike="noStrike" cap="none" noProof="0" dirty="0">
                          <a:solidFill>
                            <a:schemeClr val="bg2">
                              <a:lumMod val="75000"/>
                            </a:schemeClr>
                          </a:solidFill>
                          <a:latin typeface="Gill Sans MT" panose="020B0502020104020203" pitchFamily="34" charset="77"/>
                          <a:ea typeface="Gill Sans"/>
                          <a:cs typeface="Gill Sans" panose="020B0502020104020203" pitchFamily="34" charset="-79"/>
                          <a:sym typeface="Gill Sans"/>
                        </a:rPr>
                        <a:t>Ce que je pense que les autres font.</a:t>
                      </a:r>
                      <a:endParaRPr lang="fr-FR" sz="3600" b="0" i="1" u="none" noProof="0" dirty="0">
                        <a:solidFill>
                          <a:schemeClr val="bg2">
                            <a:lumMod val="75000"/>
                          </a:schemeClr>
                        </a:solidFill>
                        <a:latin typeface="Gill Sans MT" panose="020B0502020104020203" pitchFamily="34" charset="77"/>
                        <a:cs typeface="Gill Sans" panose="020B0502020104020203" pitchFamily="34" charset="-79"/>
                      </a:endParaRPr>
                    </a:p>
                  </a:txBody>
                  <a:tcPr marL="102876" marR="102876" marT="51426" marB="51426"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371600">
                <a:tc vMerge="1">
                  <a:txBody>
                    <a:bodyPr/>
                    <a:lstStyle/>
                    <a:p>
                      <a:endParaRPr lang="en-US"/>
                    </a:p>
                  </a:txBody>
                  <a:tcPr/>
                </a:tc>
                <a:tc>
                  <a:txBody>
                    <a:bodyPr/>
                    <a:lstStyle/>
                    <a:p>
                      <a:pPr marL="274320" marR="0" lvl="0" indent="0" algn="l" rtl="0">
                        <a:lnSpc>
                          <a:spcPct val="100000"/>
                        </a:lnSpc>
                        <a:spcBef>
                          <a:spcPts val="0"/>
                        </a:spcBef>
                        <a:spcAft>
                          <a:spcPts val="0"/>
                        </a:spcAft>
                        <a:buClr>
                          <a:srgbClr val="393941"/>
                        </a:buClr>
                        <a:buSzPts val="4000"/>
                        <a:buFont typeface="Gill Sans"/>
                        <a:buNone/>
                      </a:pPr>
                      <a:r>
                        <a:rPr lang="fr-FR" sz="3600" b="1" i="0" u="none" strike="noStrike" cap="none" noProof="0" dirty="0">
                          <a:solidFill>
                            <a:schemeClr val="bg2">
                              <a:lumMod val="75000"/>
                            </a:schemeClr>
                          </a:solidFill>
                          <a:latin typeface="Gill Sans MT" panose="020B0502020104020203" pitchFamily="34" charset="77"/>
                          <a:ea typeface="Gill Sans"/>
                          <a:cs typeface="Gill Sans" panose="020B0502020104020203" pitchFamily="34" charset="-79"/>
                          <a:sym typeface="Gill Sans"/>
                        </a:rPr>
                        <a:t>Norme injonctive</a:t>
                      </a:r>
                    </a:p>
                  </a:txBody>
                  <a:tcPr marL="102876" marR="102876" marT="51426" marB="51426"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FF"/>
                    </a:solidFill>
                  </a:tcPr>
                </a:tc>
                <a:tc>
                  <a:txBody>
                    <a:bodyPr/>
                    <a:lstStyle/>
                    <a:p>
                      <a:pPr marL="457200" marR="0" lvl="0" indent="0" algn="l" rtl="0">
                        <a:lnSpc>
                          <a:spcPct val="100000"/>
                        </a:lnSpc>
                        <a:spcBef>
                          <a:spcPts val="0"/>
                        </a:spcBef>
                        <a:spcAft>
                          <a:spcPts val="0"/>
                        </a:spcAft>
                        <a:buClr>
                          <a:srgbClr val="393941"/>
                        </a:buClr>
                        <a:buSzPts val="4000"/>
                        <a:buFont typeface="Gill Sans"/>
                        <a:buNone/>
                      </a:pPr>
                      <a:r>
                        <a:rPr lang="fr-FR" sz="3600" b="0" i="1" u="none" strike="noStrike" cap="none" noProof="0" dirty="0">
                          <a:solidFill>
                            <a:schemeClr val="bg2">
                              <a:lumMod val="75000"/>
                            </a:schemeClr>
                          </a:solidFill>
                          <a:latin typeface="Gill Sans MT" panose="020B0502020104020203" pitchFamily="34" charset="77"/>
                          <a:ea typeface="Gill Sans"/>
                          <a:cs typeface="Gill Sans" panose="020B0502020104020203" pitchFamily="34" charset="-79"/>
                          <a:sym typeface="Gill Sans"/>
                        </a:rPr>
                        <a:t>Ce que je pense que les autres approuveront/désapprouveront que je fasse.</a:t>
                      </a:r>
                      <a:endParaRPr lang="fr-FR" sz="3600" b="0" i="1" u="none" noProof="0" dirty="0">
                        <a:solidFill>
                          <a:schemeClr val="bg2">
                            <a:lumMod val="75000"/>
                          </a:schemeClr>
                        </a:solidFill>
                        <a:latin typeface="Gill Sans MT" panose="020B0502020104020203" pitchFamily="34" charset="77"/>
                        <a:cs typeface="Gill Sans" panose="020B0502020104020203" pitchFamily="34" charset="-79"/>
                      </a:endParaRPr>
                    </a:p>
                  </a:txBody>
                  <a:tcPr marL="102876" marR="102876" marT="51426" marB="51426"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2053572">
                <a:tc gridSpan="2">
                  <a:txBody>
                    <a:bodyPr/>
                    <a:lstStyle/>
                    <a:p>
                      <a:pPr marL="274320" marR="0" lvl="0" indent="0" algn="l" rtl="0">
                        <a:lnSpc>
                          <a:spcPct val="100000"/>
                        </a:lnSpc>
                        <a:spcBef>
                          <a:spcPts val="0"/>
                        </a:spcBef>
                        <a:spcAft>
                          <a:spcPts val="0"/>
                        </a:spcAft>
                        <a:buClr>
                          <a:srgbClr val="393941"/>
                        </a:buClr>
                        <a:buSzPts val="4000"/>
                        <a:buFont typeface="Gill Sans"/>
                        <a:buNone/>
                      </a:pPr>
                      <a:r>
                        <a:rPr lang="fr-FR" sz="3600" b="1" i="0" u="none" strike="noStrike" cap="none" noProof="0" dirty="0">
                          <a:solidFill>
                            <a:schemeClr val="bg2">
                              <a:lumMod val="75000"/>
                            </a:schemeClr>
                          </a:solidFill>
                          <a:latin typeface="Gill Sans MT" panose="020B0502020104020203" pitchFamily="34" charset="77"/>
                          <a:ea typeface="Gill Sans"/>
                          <a:cs typeface="Gill Sans" panose="020B0502020104020203" pitchFamily="34" charset="-79"/>
                          <a:sym typeface="Gill Sans"/>
                        </a:rPr>
                        <a:t>Groupe de référence</a:t>
                      </a:r>
                      <a:endParaRPr lang="fr-FR" sz="3600" b="1" i="0" noProof="0" dirty="0">
                        <a:solidFill>
                          <a:schemeClr val="bg2">
                            <a:lumMod val="75000"/>
                          </a:schemeClr>
                        </a:solidFill>
                        <a:latin typeface="Gill Sans MT" panose="020B0502020104020203" pitchFamily="34" charset="77"/>
                        <a:cs typeface="Gill Sans" panose="020B0502020104020203" pitchFamily="34" charset="-79"/>
                      </a:endParaRPr>
                    </a:p>
                  </a:txBody>
                  <a:tcPr marL="102876" marR="102876" marT="51426" marB="51426"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FF"/>
                    </a:solidFill>
                  </a:tcPr>
                </a:tc>
                <a:tc hMerge="1">
                  <a:txBody>
                    <a:bodyPr/>
                    <a:lstStyle/>
                    <a:p>
                      <a:endParaRPr lang="en-US"/>
                    </a:p>
                  </a:txBody>
                  <a:tcPr/>
                </a:tc>
                <a:tc>
                  <a:txBody>
                    <a:bodyPr/>
                    <a:lstStyle/>
                    <a:p>
                      <a:pPr marL="457200" marR="0" lvl="0" indent="0" algn="l" rtl="0">
                        <a:lnSpc>
                          <a:spcPct val="100000"/>
                        </a:lnSpc>
                        <a:spcBef>
                          <a:spcPts val="0"/>
                        </a:spcBef>
                        <a:spcAft>
                          <a:spcPts val="0"/>
                        </a:spcAft>
                        <a:buClr>
                          <a:srgbClr val="393941"/>
                        </a:buClr>
                        <a:buSzPts val="4000"/>
                        <a:buFont typeface="Gill Sans"/>
                        <a:buNone/>
                      </a:pPr>
                      <a:r>
                        <a:rPr lang="fr-FR" sz="3600" b="0" i="1" u="none" strike="noStrike" cap="none" noProof="0" dirty="0">
                          <a:solidFill>
                            <a:schemeClr val="bg2">
                              <a:lumMod val="75000"/>
                            </a:schemeClr>
                          </a:solidFill>
                          <a:latin typeface="Gill Sans MT" panose="020B0502020104020203" pitchFamily="34" charset="77"/>
                          <a:ea typeface="Gill Sans"/>
                          <a:cs typeface="Gill Sans" panose="020B0502020104020203" pitchFamily="34" charset="-79"/>
                          <a:sym typeface="Gill Sans"/>
                        </a:rPr>
                        <a:t>Les personnes dont l'opinion compte pour moi (pour un comportement ou un contexte particulier). </a:t>
                      </a:r>
                    </a:p>
                    <a:p>
                      <a:pPr marL="457200" marR="0" lvl="0" indent="0" algn="l" rtl="0">
                        <a:lnSpc>
                          <a:spcPct val="100000"/>
                        </a:lnSpc>
                        <a:spcBef>
                          <a:spcPts val="0"/>
                        </a:spcBef>
                        <a:spcAft>
                          <a:spcPts val="0"/>
                        </a:spcAft>
                        <a:buClr>
                          <a:srgbClr val="393941"/>
                        </a:buClr>
                        <a:buSzPts val="4000"/>
                        <a:buFont typeface="Gill Sans"/>
                        <a:buNone/>
                      </a:pPr>
                      <a:r>
                        <a:rPr lang="fr-FR" sz="3600" b="0" i="1" u="none" strike="noStrike" cap="none" noProof="0" dirty="0">
                          <a:solidFill>
                            <a:schemeClr val="bg2">
                              <a:lumMod val="75000"/>
                            </a:schemeClr>
                          </a:solidFill>
                          <a:latin typeface="Gill Sans MT" panose="020B0502020104020203" pitchFamily="34" charset="77"/>
                          <a:ea typeface="Gill Sans"/>
                          <a:cs typeface="Gill Sans" panose="020B0502020104020203" pitchFamily="34" charset="-79"/>
                          <a:sym typeface="Gill Sans"/>
                        </a:rPr>
                        <a:t>Les personnes qui me récompensent ou me sanctionnent pour mon comportement.</a:t>
                      </a:r>
                      <a:endParaRPr lang="fr-FR" sz="3600" b="0" i="1" u="none" noProof="0" dirty="0">
                        <a:solidFill>
                          <a:schemeClr val="bg2">
                            <a:lumMod val="75000"/>
                          </a:schemeClr>
                        </a:solidFill>
                        <a:latin typeface="Gill Sans MT" panose="020B0502020104020203" pitchFamily="34" charset="77"/>
                        <a:cs typeface="Gill Sans" panose="020B0502020104020203" pitchFamily="34" charset="-79"/>
                      </a:endParaRPr>
                    </a:p>
                  </a:txBody>
                  <a:tcPr marL="102876" marR="102876" marT="51426" marB="51426"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bl>
          </a:graphicData>
        </a:graphic>
      </p:graphicFrame>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A6FB6"/>
        </a:solidFill>
        <a:effectLst/>
      </p:bgPr>
    </p:bg>
    <p:spTree>
      <p:nvGrpSpPr>
        <p:cNvPr id="1" name=""/>
        <p:cNvGrpSpPr/>
        <p:nvPr/>
      </p:nvGrpSpPr>
      <p:grpSpPr>
        <a:xfrm>
          <a:off x="0" y="0"/>
          <a:ext cx="0" cy="0"/>
          <a:chOff x="0" y="0"/>
          <a:chExt cx="0" cy="0"/>
        </a:xfrm>
      </p:grpSpPr>
      <p:sp>
        <p:nvSpPr>
          <p:cNvPr id="6" name="Google Shape;180;p107">
            <a:extLst>
              <a:ext uri="{FF2B5EF4-FFF2-40B4-BE49-F238E27FC236}">
                <a16:creationId xmlns:a16="http://schemas.microsoft.com/office/drawing/2014/main" id="{DD827B3D-5F3B-AE40-9245-86389FB3B813}"/>
              </a:ext>
            </a:extLst>
          </p:cNvPr>
          <p:cNvSpPr/>
          <p:nvPr/>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9000"/>
            </a:srgbClr>
          </a:solidFill>
          <a:ln>
            <a:noFill/>
          </a:ln>
        </p:spPr>
        <p:txBody>
          <a:bodyPr spcFirstLastPara="1" wrap="square" lIns="38100" tIns="38100" rIns="38100" bIns="38100" anchor="ctr" anchorCtr="0">
            <a:noAutofit/>
          </a:bodyPr>
          <a:lstStyle/>
          <a:p>
            <a:pPr algn="ctr">
              <a:buClr>
                <a:srgbClr val="FFFFFF"/>
              </a:buClr>
              <a:buSzPts val="2300"/>
            </a:pPr>
            <a:endParaRPr sz="2300" dirty="0">
              <a:solidFill>
                <a:srgbClr val="A6A7AC"/>
              </a:solidFill>
              <a:latin typeface="PT Sans"/>
              <a:ea typeface="PT Sans"/>
              <a:cs typeface="PT Sans"/>
              <a:sym typeface="PT Sans"/>
            </a:endParaRPr>
          </a:p>
        </p:txBody>
      </p:sp>
      <p:sp>
        <p:nvSpPr>
          <p:cNvPr id="5" name="Title 4">
            <a:extLst>
              <a:ext uri="{FF2B5EF4-FFF2-40B4-BE49-F238E27FC236}">
                <a16:creationId xmlns:a16="http://schemas.microsoft.com/office/drawing/2014/main" id="{445BA93A-5C64-7B4E-8CC8-596E8057CD16}"/>
              </a:ext>
            </a:extLst>
          </p:cNvPr>
          <p:cNvSpPr>
            <a:spLocks noGrp="1"/>
          </p:cNvSpPr>
          <p:nvPr>
            <p:ph type="title"/>
          </p:nvPr>
        </p:nvSpPr>
        <p:spPr/>
        <p:txBody>
          <a:bodyPr/>
          <a:lstStyle/>
          <a:p>
            <a:pPr>
              <a:lnSpc>
                <a:spcPct val="90000"/>
              </a:lnSpc>
            </a:pPr>
            <a:r>
              <a:rPr lang="fr-FR" dirty="0"/>
              <a:t>Introduction à l'évaluation des normes</a:t>
            </a:r>
            <a:br>
              <a:rPr lang="en-US" dirty="0"/>
            </a:br>
            <a:endParaRPr lang="en-US" dirty="0"/>
          </a:p>
        </p:txBody>
      </p:sp>
      <p:sp>
        <p:nvSpPr>
          <p:cNvPr id="4" name="Text Placeholder 3">
            <a:extLst>
              <a:ext uri="{FF2B5EF4-FFF2-40B4-BE49-F238E27FC236}">
                <a16:creationId xmlns:a16="http://schemas.microsoft.com/office/drawing/2014/main" id="{CC25C8C1-22AE-8545-B775-A3E334D708F7}"/>
              </a:ext>
            </a:extLst>
          </p:cNvPr>
          <p:cNvSpPr>
            <a:spLocks noGrp="1"/>
          </p:cNvSpPr>
          <p:nvPr>
            <p:ph type="body" idx="2"/>
          </p:nvPr>
        </p:nvSpPr>
        <p:spPr/>
        <p:txBody>
          <a:bodyPr/>
          <a:lstStyle/>
          <a:p>
            <a:r>
              <a:rPr lang="en-US" dirty="0"/>
              <a:t>SECTION 1</a:t>
            </a:r>
            <a:endParaRPr lang="en-US" sz="2800" dirty="0"/>
          </a:p>
          <a:p>
            <a:endParaRPr lang="en-US" dirty="0"/>
          </a:p>
        </p:txBody>
      </p:sp>
      <p:sp>
        <p:nvSpPr>
          <p:cNvPr id="20" name="Text Placeholder 2">
            <a:extLst>
              <a:ext uri="{FF2B5EF4-FFF2-40B4-BE49-F238E27FC236}">
                <a16:creationId xmlns:a16="http://schemas.microsoft.com/office/drawing/2014/main" id="{F8BDD878-5581-5543-8917-A0486125CB88}"/>
              </a:ext>
            </a:extLst>
          </p:cNvPr>
          <p:cNvSpPr txBox="1">
            <a:spLocks/>
          </p:cNvSpPr>
          <p:nvPr/>
        </p:nvSpPr>
        <p:spPr>
          <a:xfrm>
            <a:off x="3392129" y="8309891"/>
            <a:ext cx="18818942" cy="3277399"/>
          </a:xfrm>
          <a:prstGeom prst="rect">
            <a:avLst/>
          </a:prstGeom>
        </p:spPr>
        <p:txBody>
          <a:bodyPr>
            <a:normAutofit/>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algn="ctr" hangingPunct="1"/>
            <a:r>
              <a:rPr lang="fr-FR" sz="4500" dirty="0">
                <a:solidFill>
                  <a:srgbClr val="FFFFFF"/>
                </a:solidFill>
              </a:rPr>
              <a:t>Que sont-elles, quelles informations révèlent-elles et pourquoi sont-elles importantes ?</a:t>
            </a:r>
            <a:endParaRPr lang="en-US" sz="4500" dirty="0">
              <a:solidFill>
                <a:srgbClr val="FFFFFF"/>
              </a:solidFill>
            </a:endParaRPr>
          </a:p>
        </p:txBody>
      </p:sp>
    </p:spTree>
    <p:custDataLst>
      <p:tags r:id="rId1"/>
    </p:custDataLst>
    <p:extLst>
      <p:ext uri="{BB962C8B-B14F-4D97-AF65-F5344CB8AC3E}">
        <p14:creationId xmlns:p14="http://schemas.microsoft.com/office/powerpoint/2010/main" val="116652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xEl>
                                              <p:pRg st="0" end="0"/>
                                            </p:txEl>
                                          </p:spTgt>
                                        </p:tgtEl>
                                        <p:attrNameLst>
                                          <p:attrName>style.visibility</p:attrName>
                                        </p:attrNameLst>
                                      </p:cBhvr>
                                      <p:to>
                                        <p:strVal val="visible"/>
                                      </p:to>
                                    </p:set>
                                    <p:animEffect transition="in" filter="wipe(down)">
                                      <p:cBhvr>
                                        <p:cTn id="10" dur="500"/>
                                        <p:tgtEl>
                                          <p:spTgt spid="20">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build="p"/>
      <p:bldP spid="20"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249440-5CCD-704E-9CC6-8210023688C9}"/>
              </a:ext>
            </a:extLst>
          </p:cNvPr>
          <p:cNvSpPr txBox="1">
            <a:spLocks/>
          </p:cNvSpPr>
          <p:nvPr/>
        </p:nvSpPr>
        <p:spPr>
          <a:xfrm>
            <a:off x="2120172" y="2083728"/>
            <a:ext cx="18313937" cy="2176835"/>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hangingPunct="1"/>
            <a:r>
              <a:rPr lang="fr-FR" dirty="0">
                <a:solidFill>
                  <a:srgbClr val="296FB6"/>
                </a:solidFill>
              </a:rPr>
              <a:t>Qu'est-ce qu'une évaluation des normes ?</a:t>
            </a:r>
            <a:endParaRPr lang="en-US" dirty="0">
              <a:solidFill>
                <a:srgbClr val="296FB6"/>
              </a:solidFill>
            </a:endParaRPr>
          </a:p>
        </p:txBody>
      </p:sp>
      <p:sp>
        <p:nvSpPr>
          <p:cNvPr id="13" name="Content Placeholder 2">
            <a:extLst>
              <a:ext uri="{FF2B5EF4-FFF2-40B4-BE49-F238E27FC236}">
                <a16:creationId xmlns:a16="http://schemas.microsoft.com/office/drawing/2014/main" id="{3F8B9514-45AC-EB4D-B30E-0E7C59EC0C12}"/>
              </a:ext>
            </a:extLst>
          </p:cNvPr>
          <p:cNvSpPr txBox="1">
            <a:spLocks/>
          </p:cNvSpPr>
          <p:nvPr/>
        </p:nvSpPr>
        <p:spPr>
          <a:xfrm>
            <a:off x="2120172" y="5200260"/>
            <a:ext cx="17862698" cy="5511800"/>
          </a:xfrm>
          <a:prstGeom prst="rect">
            <a:avLst/>
          </a:prstGeom>
        </p:spPr>
        <p:txBody>
          <a:bodyPr>
            <a:normAutofit/>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algn="l" hangingPunct="1"/>
            <a:r>
              <a:rPr lang="fr-FR" sz="4800" dirty="0">
                <a:solidFill>
                  <a:srgbClr val="2E2C22"/>
                </a:solidFill>
              </a:rPr>
              <a:t>Les évaluations des normes sont des activités utilisées pour déterminer rapidement si des normes existent et quelles sont les normes sociales les plus pertinentes pour le(s) comportement(s) concerné(s) dans un contexte spécifique afin d'informer un programme d'action pour guider la conception du programme et les stratégies de mise en œuvre, ainsi que le suivi et l'évaluation, au début du cycle de vie du projet.</a:t>
            </a:r>
            <a:endParaRPr lang="en-US" sz="4800" dirty="0">
              <a:solidFill>
                <a:srgbClr val="2E2C22"/>
              </a:solidFill>
            </a:endParaRPr>
          </a:p>
        </p:txBody>
      </p:sp>
      <p:sp>
        <p:nvSpPr>
          <p:cNvPr id="14" name="Text Placeholder 5">
            <a:extLst>
              <a:ext uri="{FF2B5EF4-FFF2-40B4-BE49-F238E27FC236}">
                <a16:creationId xmlns:a16="http://schemas.microsoft.com/office/drawing/2014/main" id="{CD39A9A7-549D-0C43-B69E-F010C6901693}"/>
              </a:ext>
            </a:extLst>
          </p:cNvPr>
          <p:cNvSpPr txBox="1">
            <a:spLocks/>
          </p:cNvSpPr>
          <p:nvPr/>
        </p:nvSpPr>
        <p:spPr>
          <a:xfrm>
            <a:off x="2120172" y="995311"/>
            <a:ext cx="4446588" cy="2176835"/>
          </a:xfrm>
          <a:prstGeom prst="rect">
            <a:avLst/>
          </a:prstGeom>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hangingPunct="1"/>
            <a:r>
              <a:rPr lang="en-US" spc="100" dirty="0">
                <a:solidFill>
                  <a:srgbClr val="2E2C22"/>
                </a:solidFill>
              </a:rPr>
              <a:t>DÉFINITION</a:t>
            </a:r>
          </a:p>
        </p:txBody>
      </p:sp>
    </p:spTree>
    <p:custDataLst>
      <p:tags r:id="rId1"/>
    </p:custDataLst>
    <p:extLst>
      <p:ext uri="{BB962C8B-B14F-4D97-AF65-F5344CB8AC3E}">
        <p14:creationId xmlns:p14="http://schemas.microsoft.com/office/powerpoint/2010/main" val="2003339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3268239849"/>
              </p:ext>
            </p:extLst>
          </p:nvPr>
        </p:nvGraphicFramePr>
        <p:xfrm>
          <a:off x="851434" y="515867"/>
          <a:ext cx="22681132" cy="12143573"/>
        </p:xfrm>
        <a:graphic>
          <a:graphicData uri="http://schemas.openxmlformats.org/drawingml/2006/table">
            <a:tbl>
              <a:tblPr firstRow="1" firstCol="1"/>
              <a:tblGrid>
                <a:gridCol w="6743700">
                  <a:extLst>
                    <a:ext uri="{9D8B030D-6E8A-4147-A177-3AD203B41FA5}">
                      <a16:colId xmlns:a16="http://schemas.microsoft.com/office/drawing/2014/main" val="1513842849"/>
                    </a:ext>
                  </a:extLst>
                </a:gridCol>
                <a:gridCol w="15937432">
                  <a:extLst>
                    <a:ext uri="{9D8B030D-6E8A-4147-A177-3AD203B41FA5}">
                      <a16:colId xmlns:a16="http://schemas.microsoft.com/office/drawing/2014/main" val="4087205040"/>
                    </a:ext>
                  </a:extLst>
                </a:gridCol>
              </a:tblGrid>
              <a:tr h="1118393">
                <a:tc gridSpan="2">
                  <a:txBody>
                    <a:bodyPr/>
                    <a:lstStyle/>
                    <a:p>
                      <a:pPr marL="0" marR="0">
                        <a:spcBef>
                          <a:spcPts val="0"/>
                        </a:spcBef>
                        <a:spcAft>
                          <a:spcPts val="0"/>
                        </a:spcAft>
                      </a:pPr>
                      <a:r>
                        <a:rPr lang="fr-FR" sz="3600" b="1" spc="0" dirty="0">
                          <a:solidFill>
                            <a:srgbClr val="FFFEFF"/>
                          </a:solidFill>
                          <a:effectLst/>
                          <a:latin typeface="+mn-lt"/>
                          <a:ea typeface="Times New Roman" panose="02020603050405020304" pitchFamily="18" charset="0"/>
                          <a:cs typeface="Times New Roman" panose="02020603050405020304" pitchFamily="18" charset="0"/>
                        </a:rPr>
                        <a:t>Par le biais d'une évaluation des NORMES, vous devez être en mesure de répondre :</a:t>
                      </a:r>
                      <a:endParaRPr lang="en-US" sz="3600" b="1" spc="0" dirty="0">
                        <a:solidFill>
                          <a:srgbClr val="FFFEFF"/>
                        </a:solidFill>
                        <a:effectLst/>
                        <a:latin typeface="+mn-lt"/>
                        <a:ea typeface="Times New Roman" panose="02020603050405020304" pitchFamily="18" charset="0"/>
                        <a:cs typeface="Times New Roman" panose="02020603050405020304" pitchFamily="18" charset="0"/>
                      </a:endParaRPr>
                    </a:p>
                  </a:txBody>
                  <a:tcPr marL="137160" marR="1371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A6FB6"/>
                    </a:solidFill>
                  </a:tcPr>
                </a:tc>
                <a:tc hMerge="1">
                  <a:txBody>
                    <a:bodyPr/>
                    <a:lstStyle/>
                    <a:p>
                      <a:endParaRPr lang="en-US"/>
                    </a:p>
                  </a:txBody>
                  <a:tcPr/>
                </a:tc>
                <a:extLst>
                  <a:ext uri="{0D108BD9-81ED-4DB2-BD59-A6C34878D82A}">
                    <a16:rowId xmlns:a16="http://schemas.microsoft.com/office/drawing/2014/main" val="2829099374"/>
                  </a:ext>
                </a:extLst>
              </a:tr>
              <a:tr h="1130457">
                <a:tc>
                  <a:txBody>
                    <a:bodyPr/>
                    <a:lstStyle/>
                    <a:p>
                      <a:pPr marL="0" marR="0" indent="484188">
                        <a:spcBef>
                          <a:spcPts val="0"/>
                        </a:spcBef>
                        <a:spcAft>
                          <a:spcPts val="0"/>
                        </a:spcAft>
                        <a:tabLst/>
                      </a:pPr>
                      <a:r>
                        <a:rPr lang="en-US" sz="3600" b="1" cap="none" spc="0" baseline="0" dirty="0">
                          <a:solidFill>
                            <a:srgbClr val="2E2C22"/>
                          </a:solidFill>
                          <a:effectLst/>
                          <a:latin typeface="+mn-lt"/>
                          <a:ea typeface="Times New Roman" panose="02020603050405020304" pitchFamily="18" charset="0"/>
                          <a:cs typeface="Times New Roman" panose="02020603050405020304" pitchFamily="18" charset="0"/>
                        </a:rPr>
                        <a:t>Questions :</a:t>
                      </a:r>
                    </a:p>
                  </a:txBody>
                  <a:tcPr marL="137160" marR="13716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indent="409575">
                        <a:spcBef>
                          <a:spcPts val="0"/>
                        </a:spcBef>
                        <a:spcAft>
                          <a:spcPts val="0"/>
                        </a:spcAft>
                        <a:tabLst/>
                      </a:pPr>
                      <a:r>
                        <a:rPr lang="fr-FR" sz="3600" b="1" cap="none" spc="0" baseline="0" dirty="0">
                          <a:solidFill>
                            <a:srgbClr val="2E2C22"/>
                          </a:solidFill>
                          <a:effectLst/>
                          <a:latin typeface="+mn-lt"/>
                          <a:ea typeface="Times New Roman" panose="02020603050405020304" pitchFamily="18" charset="0"/>
                          <a:cs typeface="Times New Roman" panose="02020603050405020304" pitchFamily="18" charset="0"/>
                        </a:rPr>
                        <a:t>Par le biais d'une évaluation des NORMES, vous devez être en mesure de répondre aux questions suivantes :</a:t>
                      </a:r>
                      <a:endParaRPr lang="en-US" sz="3600" cap="none" spc="0" baseline="0" dirty="0">
                        <a:solidFill>
                          <a:srgbClr val="2E2C22"/>
                        </a:solidFill>
                        <a:effectLst/>
                        <a:latin typeface="+mn-lt"/>
                        <a:ea typeface="Times New Roman" panose="02020603050405020304" pitchFamily="18" charset="0"/>
                        <a:cs typeface="Times New Roman" panose="02020603050405020304" pitchFamily="18" charset="0"/>
                      </a:endParaRPr>
                    </a:p>
                  </a:txBody>
                  <a:tcPr marL="137160" marR="13716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344073837"/>
                  </a:ext>
                </a:extLst>
              </a:tr>
              <a:tr h="2152378">
                <a:tc>
                  <a:txBody>
                    <a:bodyPr/>
                    <a:lstStyle/>
                    <a:p>
                      <a:pPr marL="1152525" marR="0" indent="-742950">
                        <a:spcBef>
                          <a:spcPts val="0"/>
                        </a:spcBef>
                        <a:spcAft>
                          <a:spcPts val="0"/>
                        </a:spcAft>
                        <a:buFont typeface="+mj-lt"/>
                        <a:buAutoNum type="arabicPeriod"/>
                        <a:tabLst/>
                      </a:pPr>
                      <a:r>
                        <a:rPr lang="fr-FR" sz="3600" cap="none" spc="0" baseline="0" dirty="0">
                          <a:solidFill>
                            <a:srgbClr val="2E2C22"/>
                          </a:solidFill>
                          <a:effectLst/>
                          <a:latin typeface="+mn-lt"/>
                          <a:ea typeface="+mn-ea"/>
                          <a:cs typeface="Times New Roman" panose="02020603050405020304" pitchFamily="18" charset="0"/>
                        </a:rPr>
                        <a:t>Qui sont les </a:t>
                      </a:r>
                      <a:r>
                        <a:rPr lang="fr-FR" sz="3600" b="1" cap="none" spc="0" baseline="0" dirty="0">
                          <a:solidFill>
                            <a:srgbClr val="2E2C22"/>
                          </a:solidFill>
                          <a:effectLst/>
                          <a:latin typeface="+mn-lt"/>
                          <a:ea typeface="+mn-ea"/>
                          <a:cs typeface="Times New Roman" panose="02020603050405020304" pitchFamily="18" charset="0"/>
                        </a:rPr>
                        <a:t>groupes de référence </a:t>
                      </a:r>
                      <a:r>
                        <a:rPr lang="fr-FR" sz="3600" cap="none" spc="0" baseline="0" dirty="0">
                          <a:solidFill>
                            <a:srgbClr val="2E2C22"/>
                          </a:solidFill>
                          <a:effectLst/>
                          <a:latin typeface="+mn-lt"/>
                          <a:ea typeface="+mn-ea"/>
                          <a:cs typeface="Times New Roman" panose="02020603050405020304" pitchFamily="18" charset="0"/>
                        </a:rPr>
                        <a:t>qui influencent le comportement</a:t>
                      </a:r>
                      <a:r>
                        <a:rPr lang="en-US" sz="3600" cap="none" spc="0" baseline="0" dirty="0">
                          <a:solidFill>
                            <a:srgbClr val="2E2C22"/>
                          </a:solidFill>
                          <a:effectLst/>
                          <a:latin typeface="+mn-lt"/>
                          <a:ea typeface="+mn-ea"/>
                          <a:cs typeface="Times New Roman" panose="02020603050405020304" pitchFamily="18" charset="0"/>
                        </a:rPr>
                        <a:t>? </a:t>
                      </a:r>
                    </a:p>
                  </a:txBody>
                  <a:tcPr marL="137160" marR="13716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447675" marR="0" indent="0">
                        <a:spcBef>
                          <a:spcPts val="0"/>
                        </a:spcBef>
                        <a:spcAft>
                          <a:spcPts val="0"/>
                        </a:spcAft>
                        <a:tabLst/>
                      </a:pPr>
                      <a:r>
                        <a:rPr lang="en-US" sz="3600" cap="none" spc="0" baseline="0" dirty="0">
                          <a:solidFill>
                            <a:srgbClr val="2E2C22"/>
                          </a:solidFill>
                          <a:effectLst/>
                          <a:latin typeface="+mn-lt"/>
                          <a:ea typeface="+mn-ea"/>
                          <a:cs typeface="Times New Roman" panose="02020603050405020304" pitchFamily="18" charset="0"/>
                        </a:rPr>
                        <a:t>L’identification des groups de reference, permet à votre programme d’impliquer les bonnes cibles.</a:t>
                      </a:r>
                    </a:p>
                  </a:txBody>
                  <a:tcPr marL="137160" marR="13716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973455604"/>
                  </a:ext>
                </a:extLst>
              </a:tr>
              <a:tr h="2152378">
                <a:tc>
                  <a:txBody>
                    <a:bodyPr/>
                    <a:lstStyle/>
                    <a:p>
                      <a:pPr marL="1116012" marR="0" indent="-742950">
                        <a:spcBef>
                          <a:spcPts val="0"/>
                        </a:spcBef>
                        <a:spcAft>
                          <a:spcPts val="0"/>
                        </a:spcAft>
                        <a:buFont typeface="+mj-lt"/>
                        <a:buAutoNum type="arabicPeriod" startAt="2"/>
                        <a:tabLst/>
                      </a:pPr>
                      <a:r>
                        <a:rPr lang="fr-FR" sz="3600" cap="none" spc="0" baseline="0" dirty="0">
                          <a:solidFill>
                            <a:srgbClr val="2E2C22"/>
                          </a:solidFill>
                          <a:effectLst/>
                          <a:latin typeface="+mn-lt"/>
                          <a:ea typeface="+mn-ea"/>
                          <a:cs typeface="Times New Roman" panose="02020603050405020304" pitchFamily="18" charset="0"/>
                        </a:rPr>
                        <a:t>Quelles sont les </a:t>
                      </a:r>
                      <a:r>
                        <a:rPr lang="fr-FR" sz="3600" b="1" cap="none" spc="0" baseline="0" dirty="0">
                          <a:solidFill>
                            <a:srgbClr val="2E2C22"/>
                          </a:solidFill>
                          <a:effectLst/>
                          <a:latin typeface="+mn-lt"/>
                          <a:ea typeface="+mn-ea"/>
                          <a:cs typeface="Times New Roman" panose="02020603050405020304" pitchFamily="18" charset="0"/>
                        </a:rPr>
                        <a:t>normes sociales </a:t>
                      </a:r>
                      <a:r>
                        <a:rPr lang="fr-FR" sz="3600" cap="none" spc="0" baseline="0" dirty="0">
                          <a:solidFill>
                            <a:srgbClr val="2E2C22"/>
                          </a:solidFill>
                          <a:effectLst/>
                          <a:latin typeface="+mn-lt"/>
                          <a:ea typeface="+mn-ea"/>
                          <a:cs typeface="Times New Roman" panose="02020603050405020304" pitchFamily="18" charset="0"/>
                        </a:rPr>
                        <a:t>qui influencent ce comportement ? </a:t>
                      </a:r>
                      <a:endParaRPr lang="en-US" sz="3600" cap="none" spc="0" baseline="0" dirty="0">
                        <a:solidFill>
                          <a:srgbClr val="2E2C22"/>
                        </a:solidFill>
                        <a:effectLst/>
                        <a:latin typeface="+mn-lt"/>
                        <a:ea typeface="+mn-ea"/>
                        <a:cs typeface="Times New Roman" panose="02020603050405020304" pitchFamily="18" charset="0"/>
                      </a:endParaRPr>
                    </a:p>
                  </a:txBody>
                  <a:tcPr marL="137160" marR="13716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484188" marR="0" indent="0">
                        <a:spcBef>
                          <a:spcPts val="0"/>
                        </a:spcBef>
                        <a:spcAft>
                          <a:spcPts val="0"/>
                        </a:spcAft>
                        <a:tabLst/>
                      </a:pPr>
                      <a:r>
                        <a:rPr lang="fr-FR" sz="3600" cap="none" spc="0" baseline="0" dirty="0">
                          <a:solidFill>
                            <a:srgbClr val="2E2C22"/>
                          </a:solidFill>
                          <a:effectLst/>
                          <a:latin typeface="+mn-lt"/>
                          <a:ea typeface="+mn-ea"/>
                          <a:cs typeface="Times New Roman" panose="02020603050405020304" pitchFamily="18" charset="0"/>
                        </a:rPr>
                        <a:t>L'identification des causes profondes d'un problème - y compris les normes sociales - permet à votre programme d'articuler et de traiter l'ensemble des déterminants des comportements.</a:t>
                      </a:r>
                      <a:endParaRPr lang="en-US" sz="3600" cap="none" spc="0" baseline="0" dirty="0">
                        <a:solidFill>
                          <a:srgbClr val="2E2C22"/>
                        </a:solidFill>
                        <a:effectLst/>
                        <a:latin typeface="+mn-lt"/>
                        <a:ea typeface="+mn-ea"/>
                        <a:cs typeface="Times New Roman" panose="02020603050405020304" pitchFamily="18" charset="0"/>
                      </a:endParaRPr>
                    </a:p>
                  </a:txBody>
                  <a:tcPr marL="137160" marR="13716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00866016"/>
                  </a:ext>
                </a:extLst>
              </a:tr>
              <a:tr h="3024464">
                <a:tc>
                  <a:txBody>
                    <a:bodyPr/>
                    <a:lstStyle/>
                    <a:p>
                      <a:pPr marL="1227138" marR="0" indent="-742950">
                        <a:spcBef>
                          <a:spcPts val="0"/>
                        </a:spcBef>
                        <a:spcAft>
                          <a:spcPts val="0"/>
                        </a:spcAft>
                        <a:buFont typeface="+mj-lt"/>
                        <a:buAutoNum type="arabicPeriod" startAt="3"/>
                        <a:tabLst/>
                      </a:pPr>
                      <a:r>
                        <a:rPr lang="fr-FR" sz="3600" b="0" cap="none" spc="0" baseline="0" dirty="0">
                          <a:solidFill>
                            <a:srgbClr val="2E2C22"/>
                          </a:solidFill>
                          <a:effectLst/>
                          <a:latin typeface="+mn-lt"/>
                          <a:ea typeface="+mn-ea"/>
                          <a:cs typeface="Times New Roman" panose="02020603050405020304" pitchFamily="18" charset="0"/>
                        </a:rPr>
                        <a:t>Pourquoi les gens se </a:t>
                      </a:r>
                      <a:r>
                        <a:rPr lang="fr-FR" sz="3600" b="1" cap="none" spc="0" baseline="0" dirty="0">
                          <a:solidFill>
                            <a:srgbClr val="2E2C22"/>
                          </a:solidFill>
                          <a:effectLst/>
                          <a:latin typeface="+mn-lt"/>
                          <a:ea typeface="+mn-ea"/>
                          <a:cs typeface="Times New Roman" panose="02020603050405020304" pitchFamily="18" charset="0"/>
                        </a:rPr>
                        <a:t>conforment</a:t>
                      </a:r>
                      <a:r>
                        <a:rPr lang="fr-FR" sz="3600" b="0" cap="none" spc="0" baseline="0" dirty="0">
                          <a:solidFill>
                            <a:srgbClr val="2E2C22"/>
                          </a:solidFill>
                          <a:effectLst/>
                          <a:latin typeface="+mn-lt"/>
                          <a:ea typeface="+mn-ea"/>
                          <a:cs typeface="Times New Roman" panose="02020603050405020304" pitchFamily="18" charset="0"/>
                        </a:rPr>
                        <a:t>-ils aux normes sociales ? Et pourquoi pas ?</a:t>
                      </a:r>
                      <a:endParaRPr lang="en-US" sz="3600" cap="none" spc="0" baseline="0" dirty="0">
                        <a:solidFill>
                          <a:srgbClr val="2E2C22"/>
                        </a:solidFill>
                        <a:effectLst/>
                        <a:latin typeface="+mn-lt"/>
                        <a:ea typeface="+mn-ea"/>
                        <a:cs typeface="Times New Roman" panose="02020603050405020304" pitchFamily="18" charset="0"/>
                      </a:endParaRPr>
                    </a:p>
                  </a:txBody>
                  <a:tcPr marL="137160" marR="13716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409575" marR="0" indent="38100">
                        <a:spcBef>
                          <a:spcPts val="0"/>
                        </a:spcBef>
                        <a:spcAft>
                          <a:spcPts val="0"/>
                        </a:spcAft>
                        <a:tabLst/>
                      </a:pPr>
                      <a:r>
                        <a:rPr lang="fr-FR" sz="3600" cap="none" spc="0" baseline="0" dirty="0">
                          <a:solidFill>
                            <a:srgbClr val="2E2C22"/>
                          </a:solidFill>
                          <a:effectLst/>
                          <a:latin typeface="+mn-lt"/>
                          <a:ea typeface="+mn-ea"/>
                          <a:cs typeface="Times New Roman" panose="02020603050405020304" pitchFamily="18" charset="0"/>
                        </a:rPr>
                        <a:t>Identifier les raisons pour lesquelles les gens se conforment aidera à éclaircir les éléments inconnus de votre programme. (C'est peut-être parce que les normes sont cachées, ou que les gens ont un fort désir de se conformer, ou qu'ils obtiennent des avantages sociaux en se conformant, ou qu'ils craignent des sanctions en cas de non-conformité).</a:t>
                      </a:r>
                      <a:endParaRPr lang="en-US" sz="3600" cap="none" spc="0" baseline="0" dirty="0">
                        <a:solidFill>
                          <a:srgbClr val="2E2C22"/>
                        </a:solidFill>
                        <a:effectLst/>
                        <a:latin typeface="+mn-lt"/>
                        <a:ea typeface="+mn-ea"/>
                        <a:cs typeface="Times New Roman" panose="02020603050405020304" pitchFamily="18" charset="0"/>
                      </a:endParaRPr>
                    </a:p>
                  </a:txBody>
                  <a:tcPr marL="137160" marR="13716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739745029"/>
                  </a:ext>
                </a:extLst>
              </a:tr>
              <a:tr h="2565503">
                <a:tc>
                  <a:txBody>
                    <a:bodyPr/>
                    <a:lstStyle/>
                    <a:p>
                      <a:pPr marL="1190625" marR="0" indent="-742950">
                        <a:spcBef>
                          <a:spcPts val="0"/>
                        </a:spcBef>
                        <a:spcAft>
                          <a:spcPts val="0"/>
                        </a:spcAft>
                        <a:buFont typeface="+mj-lt"/>
                        <a:buAutoNum type="arabicPeriod" startAt="4"/>
                        <a:tabLst/>
                      </a:pPr>
                      <a:r>
                        <a:rPr lang="fr-FR" sz="3600" cap="none" spc="0" baseline="0" dirty="0">
                          <a:solidFill>
                            <a:srgbClr val="2E2C22"/>
                          </a:solidFill>
                          <a:effectLst/>
                          <a:latin typeface="+mn-lt"/>
                          <a:ea typeface="+mn-ea"/>
                          <a:cs typeface="Times New Roman" panose="02020603050405020304" pitchFamily="18" charset="0"/>
                        </a:rPr>
                        <a:t>Quelles sont les normes sociales qui influencent </a:t>
                      </a:r>
                      <a:r>
                        <a:rPr lang="fr-FR" sz="3600" b="1" cap="none" spc="0" baseline="0" dirty="0">
                          <a:solidFill>
                            <a:srgbClr val="2E2C22"/>
                          </a:solidFill>
                          <a:effectLst/>
                          <a:latin typeface="+mn-lt"/>
                          <a:ea typeface="+mn-ea"/>
                          <a:cs typeface="Times New Roman" panose="02020603050405020304" pitchFamily="18" charset="0"/>
                        </a:rPr>
                        <a:t>le plus</a:t>
                      </a:r>
                      <a:r>
                        <a:rPr lang="fr-FR" sz="3600" cap="none" spc="0" baseline="0" dirty="0">
                          <a:solidFill>
                            <a:srgbClr val="2E2C22"/>
                          </a:solidFill>
                          <a:effectLst/>
                          <a:latin typeface="+mn-lt"/>
                          <a:ea typeface="+mn-ea"/>
                          <a:cs typeface="Times New Roman" panose="02020603050405020304" pitchFamily="18" charset="0"/>
                        </a:rPr>
                        <a:t> ce comportement ? </a:t>
                      </a:r>
                      <a:endParaRPr lang="en-US" sz="3600" cap="none" spc="0" baseline="0" dirty="0">
                        <a:solidFill>
                          <a:srgbClr val="2E2C22"/>
                        </a:solidFill>
                        <a:effectLst/>
                        <a:latin typeface="+mn-lt"/>
                        <a:ea typeface="+mn-ea"/>
                        <a:cs typeface="Times New Roman" panose="02020603050405020304" pitchFamily="18" charset="0"/>
                      </a:endParaRPr>
                    </a:p>
                  </a:txBody>
                  <a:tcPr marL="137160" marR="13716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484188" marR="0" indent="-74613">
                        <a:spcBef>
                          <a:spcPts val="0"/>
                        </a:spcBef>
                        <a:spcAft>
                          <a:spcPts val="0"/>
                        </a:spcAft>
                        <a:tabLst/>
                      </a:pPr>
                      <a:r>
                        <a:rPr lang="fr-FR" sz="3600" cap="none" spc="0" baseline="0" dirty="0">
                          <a:solidFill>
                            <a:srgbClr val="2E2C22"/>
                          </a:solidFill>
                          <a:effectLst/>
                          <a:latin typeface="+mn-lt"/>
                          <a:ea typeface="+mn-ea"/>
                          <a:cs typeface="Times New Roman" panose="02020603050405020304" pitchFamily="18" charset="0"/>
                        </a:rPr>
                        <a:t>Discuter, analyser et hiérarchiser les facteurs normatifs (et prendre en compte d'autres facteurs) permet de cibler les interventions de manière plus stratégique. </a:t>
                      </a:r>
                      <a:endParaRPr lang="en-US" sz="3600" cap="none" spc="0" baseline="0" dirty="0">
                        <a:solidFill>
                          <a:srgbClr val="2E2C22"/>
                        </a:solidFill>
                        <a:effectLst/>
                        <a:latin typeface="+mn-lt"/>
                        <a:ea typeface="+mn-ea"/>
                        <a:cs typeface="Times New Roman" panose="02020603050405020304" pitchFamily="18" charset="0"/>
                      </a:endParaRPr>
                    </a:p>
                  </a:txBody>
                  <a:tcPr marL="137160" marR="13716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233153084"/>
                  </a:ext>
                </a:extLst>
              </a:tr>
            </a:tbl>
          </a:graphicData>
        </a:graphic>
      </p:graphicFrame>
    </p:spTree>
    <p:custDataLst>
      <p:tags r:id="rId1"/>
    </p:custDataLst>
    <p:extLst>
      <p:ext uri="{BB962C8B-B14F-4D97-AF65-F5344CB8AC3E}">
        <p14:creationId xmlns:p14="http://schemas.microsoft.com/office/powerpoint/2010/main" val="4289071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57FAFBC7-07EE-024D-91F4-6D42069291C2}"/>
              </a:ext>
            </a:extLst>
          </p:cNvPr>
          <p:cNvSpPr txBox="1">
            <a:spLocks/>
          </p:cNvSpPr>
          <p:nvPr/>
        </p:nvSpPr>
        <p:spPr>
          <a:xfrm>
            <a:off x="2105247" y="4962737"/>
            <a:ext cx="19755293" cy="7097486"/>
          </a:xfrm>
          <a:prstGeom prst="rect">
            <a:avLst/>
          </a:prstGeom>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algn="l" hangingPunct="1">
              <a:spcAft>
                <a:spcPts val="1200"/>
              </a:spcAft>
            </a:pPr>
            <a:r>
              <a:rPr lang="fr-FR" sz="4800" dirty="0">
                <a:solidFill>
                  <a:srgbClr val="2E2C22"/>
                </a:solidFill>
              </a:rPr>
              <a:t>Les évaluations visant à comprendre les facteurs de comportement peuvent ne pas se concentrer explicitement sur les normes.</a:t>
            </a:r>
          </a:p>
          <a:p>
            <a:pPr algn="l" hangingPunct="1">
              <a:spcAft>
                <a:spcPts val="1200"/>
              </a:spcAft>
            </a:pPr>
            <a:r>
              <a:rPr lang="fr-FR" sz="4800" dirty="0">
                <a:solidFill>
                  <a:srgbClr val="2E2C22"/>
                </a:solidFill>
              </a:rPr>
              <a:t>Les évaluations formatives communes (comme les analyses de genre) peuvent explorer les normes mais pas les approfondir suffisamment pour prendre des mesures. </a:t>
            </a:r>
            <a:endParaRPr lang="en-US" sz="4800" dirty="0">
              <a:solidFill>
                <a:srgbClr val="2E2C22"/>
              </a:solidFill>
            </a:endParaRPr>
          </a:p>
        </p:txBody>
      </p:sp>
      <p:sp>
        <p:nvSpPr>
          <p:cNvPr id="7" name="Title 1">
            <a:extLst>
              <a:ext uri="{FF2B5EF4-FFF2-40B4-BE49-F238E27FC236}">
                <a16:creationId xmlns:a16="http://schemas.microsoft.com/office/drawing/2014/main" id="{A5201D92-E8C0-CF47-A9CD-D291592DD461}"/>
              </a:ext>
            </a:extLst>
          </p:cNvPr>
          <p:cNvSpPr txBox="1">
            <a:spLocks/>
          </p:cNvSpPr>
          <p:nvPr/>
        </p:nvSpPr>
        <p:spPr>
          <a:xfrm>
            <a:off x="1393814" y="934082"/>
            <a:ext cx="22278986" cy="2176835"/>
          </a:xfrm>
          <a:prstGeom prst="rect">
            <a:avLst/>
          </a:prstGeom>
        </p:spPr>
        <p:txBody>
          <a:bodyPr/>
          <a:lstStyle>
            <a:lvl1pPr marL="0" marR="0" indent="0" algn="ctr"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algn="l" hangingPunct="1">
              <a:lnSpc>
                <a:spcPct val="90000"/>
              </a:lnSpc>
            </a:pPr>
            <a:r>
              <a:rPr lang="fr-FR" dirty="0">
                <a:solidFill>
                  <a:srgbClr val="296FB6"/>
                </a:solidFill>
              </a:rPr>
              <a:t>Quelle est la place des normes dans les évaluations formatives actuelles ?</a:t>
            </a:r>
            <a:endParaRPr lang="en-US" dirty="0">
              <a:solidFill>
                <a:srgbClr val="296FB6"/>
              </a:solidFill>
            </a:endParaRPr>
          </a:p>
        </p:txBody>
      </p:sp>
    </p:spTree>
    <p:custDataLst>
      <p:tags r:id="rId1"/>
    </p:custDataLst>
    <p:extLst>
      <p:ext uri="{BB962C8B-B14F-4D97-AF65-F5344CB8AC3E}">
        <p14:creationId xmlns:p14="http://schemas.microsoft.com/office/powerpoint/2010/main" val="1822492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12B5C-1F69-4F48-930A-96989F4DD328}"/>
              </a:ext>
            </a:extLst>
          </p:cNvPr>
          <p:cNvSpPr>
            <a:spLocks noGrp="1"/>
          </p:cNvSpPr>
          <p:nvPr>
            <p:ph type="title" idx="4294967295"/>
          </p:nvPr>
        </p:nvSpPr>
        <p:spPr>
          <a:xfrm>
            <a:off x="2218592" y="2206488"/>
            <a:ext cx="20915313" cy="1312862"/>
          </a:xfrm>
          <a:prstGeom prst="rect">
            <a:avLst/>
          </a:prstGeom>
        </p:spPr>
        <p:txBody>
          <a:bodyPr>
            <a:noAutofit/>
          </a:bodyPr>
          <a:lstStyle/>
          <a:p>
            <a:pPr algn="ctr">
              <a:lnSpc>
                <a:spcPct val="90000"/>
              </a:lnSpc>
            </a:pPr>
            <a:r>
              <a:rPr lang="en-US" b="1" dirty="0">
                <a:solidFill>
                  <a:srgbClr val="2E2C22"/>
                </a:solidFill>
              </a:rPr>
              <a:t>Objectifs généraux</a:t>
            </a:r>
          </a:p>
        </p:txBody>
      </p:sp>
      <p:sp>
        <p:nvSpPr>
          <p:cNvPr id="5" name="Text Placeholder 4">
            <a:extLst>
              <a:ext uri="{FF2B5EF4-FFF2-40B4-BE49-F238E27FC236}">
                <a16:creationId xmlns:a16="http://schemas.microsoft.com/office/drawing/2014/main" id="{9F54E8E6-1410-4741-8D13-FDAB1C143214}"/>
              </a:ext>
            </a:extLst>
          </p:cNvPr>
          <p:cNvSpPr>
            <a:spLocks noGrp="1"/>
          </p:cNvSpPr>
          <p:nvPr>
            <p:ph type="body" idx="4294967295"/>
          </p:nvPr>
        </p:nvSpPr>
        <p:spPr>
          <a:xfrm>
            <a:off x="1444869" y="4841315"/>
            <a:ext cx="20915313" cy="5967412"/>
          </a:xfrm>
          <a:prstGeom prst="rect">
            <a:avLst/>
          </a:prstGeom>
          <a:noFill/>
          <a:ln>
            <a:noFill/>
          </a:ln>
        </p:spPr>
        <p:txBody>
          <a:bodyPr>
            <a:noAutofit/>
          </a:bodyPr>
          <a:lstStyle/>
          <a:p>
            <a:pPr marL="742950" indent="-742950" algn="l">
              <a:spcAft>
                <a:spcPts val="2400"/>
              </a:spcAft>
              <a:buFont typeface="+mj-lt"/>
              <a:buAutoNum type="arabicPeriod"/>
            </a:pPr>
            <a:r>
              <a:rPr lang="fr-FR" sz="4800" dirty="0">
                <a:solidFill>
                  <a:srgbClr val="2E2C22"/>
                </a:solidFill>
              </a:rPr>
              <a:t>Discuter et explorer les avancées dans la programmation des normes sociales, la relation entre les interventions de changement de normes et les efforts de changement de comportement, et le rôle des normes sociales dans la programmation de la santé et d'autres secteurs. </a:t>
            </a:r>
          </a:p>
          <a:p>
            <a:pPr marL="742950" indent="-742950" algn="l">
              <a:spcAft>
                <a:spcPts val="2400"/>
              </a:spcAft>
              <a:buFont typeface="+mj-lt"/>
              <a:buAutoNum type="arabicPeriod"/>
            </a:pPr>
            <a:r>
              <a:rPr lang="fr-FR" sz="4800" dirty="0">
                <a:solidFill>
                  <a:srgbClr val="2E2C22"/>
                </a:solidFill>
              </a:rPr>
              <a:t>Partager les défis et les solutions en matière de conception, de mise en œuvre et d'évaluation pour les projets communautaires de changement social et de comportement (CSC) qui s'engagent dans des efforts de changement normatif, les renforcent ou prévoient de les renforcer.</a:t>
            </a:r>
          </a:p>
          <a:p>
            <a:pPr marL="742950" indent="-742950" algn="l">
              <a:spcAft>
                <a:spcPts val="2400"/>
              </a:spcAft>
              <a:buFont typeface="+mj-lt"/>
              <a:buAutoNum type="arabicPeriod"/>
            </a:pPr>
            <a:r>
              <a:rPr lang="fr-FR" sz="4800" dirty="0">
                <a:solidFill>
                  <a:srgbClr val="2E2C22"/>
                </a:solidFill>
              </a:rPr>
              <a:t>Explorer les prochaines étapes pour approfondir l'apprentissage collectif de ces interventions prometteuses au niveau mondial.</a:t>
            </a:r>
            <a:endParaRPr lang="en-US" sz="4800" dirty="0">
              <a:solidFill>
                <a:srgbClr val="2E2C22"/>
              </a:solidFill>
            </a:endParaRPr>
          </a:p>
        </p:txBody>
      </p:sp>
      <p:sp>
        <p:nvSpPr>
          <p:cNvPr id="7" name="Text Placeholder 2">
            <a:extLst>
              <a:ext uri="{FF2B5EF4-FFF2-40B4-BE49-F238E27FC236}">
                <a16:creationId xmlns:a16="http://schemas.microsoft.com/office/drawing/2014/main" id="{4018636A-2DED-4002-9ADA-D9853E41BA62}"/>
              </a:ext>
            </a:extLst>
          </p:cNvPr>
          <p:cNvSpPr txBox="1">
            <a:spLocks/>
          </p:cNvSpPr>
          <p:nvPr/>
        </p:nvSpPr>
        <p:spPr>
          <a:xfrm>
            <a:off x="3193240" y="955517"/>
            <a:ext cx="17418570" cy="638896"/>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3200" b="0" i="0" u="none" strike="noStrike" cap="none" spc="0" baseline="0">
                <a:ln>
                  <a:noFill/>
                </a:ln>
                <a:solidFill>
                  <a:schemeClr val="tx1">
                    <a:lumMod val="20000"/>
                    <a:lumOff val="8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a:defRPr/>
            </a:pPr>
            <a:r>
              <a:rPr lang="fr-FR" sz="3600" dirty="0">
                <a:solidFill>
                  <a:srgbClr val="2E2C22"/>
                </a:solidFill>
                <a:latin typeface="Gill Sans MT" panose="020B0502020104020203"/>
              </a:rPr>
              <a:t>Évolution des normes sociales dans le cadre du changement social et de comportement</a:t>
            </a:r>
            <a:endParaRPr lang="en-US" sz="3600" dirty="0">
              <a:solidFill>
                <a:srgbClr val="2E2C22"/>
              </a:solidFill>
              <a:latin typeface="Gill Sans MT" panose="020B0502020104020203"/>
            </a:endParaRPr>
          </a:p>
        </p:txBody>
      </p:sp>
      <p:sp>
        <p:nvSpPr>
          <p:cNvPr id="6" name="Shape 65">
            <a:extLst>
              <a:ext uri="{FF2B5EF4-FFF2-40B4-BE49-F238E27FC236}">
                <a16:creationId xmlns:a16="http://schemas.microsoft.com/office/drawing/2014/main" id="{50DDFCC6-2731-E14E-9ACC-D5990805DA08}"/>
              </a:ext>
            </a:extLst>
          </p:cNvPr>
          <p:cNvSpPr/>
          <p:nvPr/>
        </p:nvSpPr>
        <p:spPr>
          <a:xfrm>
            <a:off x="9616525" y="1903436"/>
            <a:ext cx="4572000" cy="2"/>
          </a:xfrm>
          <a:prstGeom prst="line">
            <a:avLst/>
          </a:prstGeom>
          <a:ln w="28575">
            <a:solidFill>
              <a:srgbClr val="2B6FB6"/>
            </a:solidFill>
            <a:miter lim="400000"/>
          </a:ln>
        </p:spPr>
        <p:txBody>
          <a:bodyPr lIns="38100" tIns="38100" rIns="38100" bIns="38100" anchor="ctr">
            <a:noAutofit/>
          </a:bodyPr>
          <a:lstStyle/>
          <a:p>
            <a:pPr algn="ctr">
              <a:defRPr sz="3000">
                <a:solidFill>
                  <a:srgbClr val="000000"/>
                </a:solidFill>
                <a:latin typeface="Helvetica Light"/>
                <a:ea typeface="Helvetica Light"/>
                <a:cs typeface="Helvetica Light"/>
                <a:sym typeface="Helvetica Light"/>
              </a:defRPr>
            </a:pPr>
            <a:endParaRPr sz="3000" dirty="0"/>
          </a:p>
        </p:txBody>
      </p:sp>
    </p:spTree>
    <p:custDataLst>
      <p:tags r:id="rId1"/>
    </p:custDataLst>
    <p:extLst>
      <p:ext uri="{BB962C8B-B14F-4D97-AF65-F5344CB8AC3E}">
        <p14:creationId xmlns:p14="http://schemas.microsoft.com/office/powerpoint/2010/main" val="1062086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D8EA29E8-4CD7-44F8-AB6A-1356B6290160}"/>
              </a:ext>
            </a:extLst>
          </p:cNvPr>
          <p:cNvSpPr>
            <a:spLocks noGrp="1"/>
          </p:cNvSpPr>
          <p:nvPr>
            <p:ph type="title"/>
          </p:nvPr>
        </p:nvSpPr>
        <p:spPr>
          <a:xfrm>
            <a:off x="9719429" y="1959434"/>
            <a:ext cx="13296245" cy="2176836"/>
          </a:xfrm>
        </p:spPr>
        <p:txBody>
          <a:bodyPr/>
          <a:lstStyle/>
          <a:p>
            <a:pPr>
              <a:lnSpc>
                <a:spcPct val="90000"/>
              </a:lnSpc>
            </a:pPr>
            <a:r>
              <a:rPr lang="fr-FR" b="1" dirty="0">
                <a:solidFill>
                  <a:srgbClr val="000000"/>
                </a:solidFill>
              </a:rPr>
              <a:t>Votre expérience en matière d'évaluations formatives</a:t>
            </a:r>
            <a:endParaRPr lang="en-US" b="1" dirty="0">
              <a:solidFill>
                <a:srgbClr val="000000"/>
              </a:solidFill>
            </a:endParaRPr>
          </a:p>
        </p:txBody>
      </p:sp>
      <p:sp>
        <p:nvSpPr>
          <p:cNvPr id="9" name="Text Placeholder 3">
            <a:extLst>
              <a:ext uri="{FF2B5EF4-FFF2-40B4-BE49-F238E27FC236}">
                <a16:creationId xmlns:a16="http://schemas.microsoft.com/office/drawing/2014/main" id="{C9A0D4A6-2C74-43A4-B576-072138BB621A}"/>
              </a:ext>
            </a:extLst>
          </p:cNvPr>
          <p:cNvSpPr>
            <a:spLocks noGrp="1"/>
          </p:cNvSpPr>
          <p:nvPr>
            <p:ph type="body" idx="1"/>
          </p:nvPr>
        </p:nvSpPr>
        <p:spPr>
          <a:xfrm>
            <a:off x="9719430" y="5814050"/>
            <a:ext cx="11948584" cy="7277765"/>
          </a:xfrm>
        </p:spPr>
        <p:txBody>
          <a:bodyPr>
            <a:normAutofit fontScale="92500" lnSpcReduction="10000"/>
          </a:bodyPr>
          <a:lstStyle/>
          <a:p>
            <a:pPr marL="685800" indent="-685800" algn="l">
              <a:lnSpc>
                <a:spcPct val="100000"/>
              </a:lnSpc>
              <a:spcAft>
                <a:spcPts val="1200"/>
              </a:spcAft>
              <a:buClr>
                <a:srgbClr val="000000"/>
              </a:buClr>
              <a:buFont typeface="Arial" panose="020B0604020202020204" pitchFamily="34" charset="0"/>
              <a:buChar char="•"/>
            </a:pPr>
            <a:r>
              <a:rPr lang="fr-FR" sz="4800" dirty="0">
                <a:solidFill>
                  <a:srgbClr val="000000"/>
                </a:solidFill>
              </a:rPr>
              <a:t>Quelles évaluations formatives avez-vous réalisées dans vos programmes de changement de comportement ?</a:t>
            </a:r>
          </a:p>
          <a:p>
            <a:pPr marL="685800" indent="-685800" algn="l">
              <a:lnSpc>
                <a:spcPct val="100000"/>
              </a:lnSpc>
              <a:spcAft>
                <a:spcPts val="1200"/>
              </a:spcAft>
              <a:buClr>
                <a:srgbClr val="000000"/>
              </a:buClr>
              <a:buFont typeface="Arial" panose="020B0604020202020204" pitchFamily="34" charset="0"/>
              <a:buChar char="•"/>
            </a:pPr>
            <a:r>
              <a:rPr lang="fr-FR" sz="4800" dirty="0">
                <a:solidFill>
                  <a:srgbClr val="000000"/>
                </a:solidFill>
              </a:rPr>
              <a:t>A quel moment de vos programmes avez-vous utilisé des évaluations formatives ? </a:t>
            </a:r>
          </a:p>
          <a:p>
            <a:pPr marL="685800" indent="-685800" algn="l">
              <a:lnSpc>
                <a:spcPct val="100000"/>
              </a:lnSpc>
              <a:spcAft>
                <a:spcPts val="1200"/>
              </a:spcAft>
              <a:buClr>
                <a:srgbClr val="000000"/>
              </a:buClr>
              <a:buFont typeface="Arial" panose="020B0604020202020204" pitchFamily="34" charset="0"/>
              <a:buChar char="•"/>
            </a:pPr>
            <a:r>
              <a:rPr lang="fr-FR" sz="4800" dirty="0">
                <a:solidFill>
                  <a:srgbClr val="000000"/>
                </a:solidFill>
              </a:rPr>
              <a:t>Vos programmes ont-ils exploré les normes en profondeur ? </a:t>
            </a:r>
          </a:p>
          <a:p>
            <a:pPr marL="685800" indent="-685800" algn="l">
              <a:lnSpc>
                <a:spcPct val="100000"/>
              </a:lnSpc>
              <a:spcAft>
                <a:spcPts val="1200"/>
              </a:spcAft>
              <a:buClr>
                <a:srgbClr val="000000"/>
              </a:buClr>
              <a:buFont typeface="Arial" panose="020B0604020202020204" pitchFamily="34" charset="0"/>
              <a:buChar char="•"/>
            </a:pPr>
            <a:r>
              <a:rPr lang="fr-FR" sz="4800" dirty="0">
                <a:solidFill>
                  <a:srgbClr val="000000"/>
                </a:solidFill>
              </a:rPr>
              <a:t>Y a-t-il d'autres lacunes que vous avez rencontrées dans votre travail d'évaluation des normes ? </a:t>
            </a:r>
            <a:endParaRPr lang="en-US" sz="4400" dirty="0">
              <a:solidFill>
                <a:srgbClr val="000000"/>
              </a:solidFill>
            </a:endParaRPr>
          </a:p>
        </p:txBody>
      </p:sp>
      <p:sp>
        <p:nvSpPr>
          <p:cNvPr id="5" name="Text Placeholder 4">
            <a:extLst>
              <a:ext uri="{FF2B5EF4-FFF2-40B4-BE49-F238E27FC236}">
                <a16:creationId xmlns:a16="http://schemas.microsoft.com/office/drawing/2014/main" id="{AFE6505E-DAF2-4472-A32D-304E0D2B2AA8}"/>
              </a:ext>
            </a:extLst>
          </p:cNvPr>
          <p:cNvSpPr>
            <a:spLocks noGrp="1"/>
          </p:cNvSpPr>
          <p:nvPr>
            <p:ph type="body" idx="3"/>
          </p:nvPr>
        </p:nvSpPr>
        <p:spPr/>
        <p:txBody>
          <a:bodyPr/>
          <a:lstStyle/>
          <a:p>
            <a:r>
              <a:rPr lang="en-US" dirty="0">
                <a:solidFill>
                  <a:srgbClr val="000000"/>
                </a:solidFill>
              </a:rPr>
              <a:t>DISCUSSION EN PLÉNIÈRE</a:t>
            </a:r>
          </a:p>
        </p:txBody>
      </p:sp>
      <p:pic>
        <p:nvPicPr>
          <p:cNvPr id="15" name="Picture Placeholder 14" descr="Graphical user interface, application&#10;&#10;Description automatically generated">
            <a:extLst>
              <a:ext uri="{FF2B5EF4-FFF2-40B4-BE49-F238E27FC236}">
                <a16:creationId xmlns:a16="http://schemas.microsoft.com/office/drawing/2014/main" id="{C51536BC-688E-3B49-9993-E7D428522D62}"/>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26982" t="21261" r="20270" b="25991"/>
          <a:stretch/>
        </p:blipFill>
        <p:spPr>
          <a:xfrm>
            <a:off x="2511325" y="3446449"/>
            <a:ext cx="5862918" cy="5862918"/>
          </a:xfrm>
        </p:spPr>
      </p:pic>
      <p:grpSp>
        <p:nvGrpSpPr>
          <p:cNvPr id="17" name="Group 16">
            <a:extLst>
              <a:ext uri="{FF2B5EF4-FFF2-40B4-BE49-F238E27FC236}">
                <a16:creationId xmlns:a16="http://schemas.microsoft.com/office/drawing/2014/main" id="{D7353D61-EA88-E94D-B5E9-FA2E66054E59}"/>
              </a:ext>
            </a:extLst>
          </p:cNvPr>
          <p:cNvGrpSpPr/>
          <p:nvPr/>
        </p:nvGrpSpPr>
        <p:grpSpPr>
          <a:xfrm>
            <a:off x="2372432" y="7651593"/>
            <a:ext cx="2526654" cy="2526654"/>
            <a:chOff x="4969172" y="7651592"/>
            <a:chExt cx="2526654" cy="2526654"/>
          </a:xfrm>
        </p:grpSpPr>
        <p:sp>
          <p:nvSpPr>
            <p:cNvPr id="18" name="Oval 17">
              <a:extLst>
                <a:ext uri="{FF2B5EF4-FFF2-40B4-BE49-F238E27FC236}">
                  <a16:creationId xmlns:a16="http://schemas.microsoft.com/office/drawing/2014/main" id="{4F17B8D3-EC0C-D648-8C86-03D6BA41C415}"/>
                </a:ext>
              </a:extLst>
            </p:cNvPr>
            <p:cNvSpPr/>
            <p:nvPr/>
          </p:nvSpPr>
          <p:spPr>
            <a:xfrm>
              <a:off x="4969172" y="7651592"/>
              <a:ext cx="2526654" cy="2526654"/>
            </a:xfrm>
            <a:prstGeom prst="ellipse">
              <a:avLst/>
            </a:prstGeom>
            <a:solidFill>
              <a:srgbClr val="296FB6"/>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sp>
          <p:nvSpPr>
            <p:cNvPr id="19" name="TextBox 18">
              <a:extLst>
                <a:ext uri="{FF2B5EF4-FFF2-40B4-BE49-F238E27FC236}">
                  <a16:creationId xmlns:a16="http://schemas.microsoft.com/office/drawing/2014/main" id="{B8142D6A-116E-DF45-BD1C-35CDD6DDD765}"/>
                </a:ext>
              </a:extLst>
            </p:cNvPr>
            <p:cNvSpPr txBox="1"/>
            <p:nvPr/>
          </p:nvSpPr>
          <p:spPr>
            <a:xfrm>
              <a:off x="5654457" y="8498825"/>
              <a:ext cx="1156086" cy="954107"/>
            </a:xfrm>
            <a:prstGeom prst="rect">
              <a:avLst/>
            </a:prstGeom>
            <a:noFill/>
          </p:spPr>
          <p:txBody>
            <a:bodyPr wrap="none" rtlCol="0">
              <a:spAutoFit/>
            </a:bodyPr>
            <a:lstStyle/>
            <a:p>
              <a:pPr algn="ctr"/>
              <a:r>
                <a:rPr lang="en-US" sz="2800" dirty="0">
                  <a:solidFill>
                    <a:srgbClr val="FFFFFF"/>
                  </a:solidFill>
                  <a:latin typeface="Gill Sans MT" panose="020B0502020104020203" pitchFamily="34" charset="77"/>
                  <a:cs typeface="Gill Sans" panose="020B0502020104020203" pitchFamily="34" charset="-79"/>
                </a:rPr>
                <a:t>CHAT</a:t>
              </a:r>
            </a:p>
            <a:p>
              <a:pPr algn="ctr"/>
              <a:r>
                <a:rPr lang="en-US" sz="2800" dirty="0">
                  <a:solidFill>
                    <a:srgbClr val="FFFFFF"/>
                  </a:solidFill>
                  <a:latin typeface="Gill Sans MT" panose="020B0502020104020203" pitchFamily="34" charset="77"/>
                  <a:cs typeface="Gill Sans" panose="020B0502020104020203" pitchFamily="34" charset="-79"/>
                </a:rPr>
                <a:t>BOX</a:t>
              </a:r>
            </a:p>
          </p:txBody>
        </p:sp>
      </p:grpSp>
      <p:grpSp>
        <p:nvGrpSpPr>
          <p:cNvPr id="10" name="Group 9">
            <a:extLst>
              <a:ext uri="{FF2B5EF4-FFF2-40B4-BE49-F238E27FC236}">
                <a16:creationId xmlns:a16="http://schemas.microsoft.com/office/drawing/2014/main" id="{735F68BD-D7BA-2D47-9310-44003679DB93}"/>
              </a:ext>
            </a:extLst>
          </p:cNvPr>
          <p:cNvGrpSpPr/>
          <p:nvPr/>
        </p:nvGrpSpPr>
        <p:grpSpPr>
          <a:xfrm>
            <a:off x="1368325" y="1083283"/>
            <a:ext cx="3532094" cy="3532094"/>
            <a:chOff x="1368325" y="1083283"/>
            <a:chExt cx="3532094" cy="3532094"/>
          </a:xfrm>
        </p:grpSpPr>
        <p:sp>
          <p:nvSpPr>
            <p:cNvPr id="11" name="Oval 10">
              <a:extLst>
                <a:ext uri="{FF2B5EF4-FFF2-40B4-BE49-F238E27FC236}">
                  <a16:creationId xmlns:a16="http://schemas.microsoft.com/office/drawing/2014/main" id="{E7CF03BC-644D-0D41-9DBA-160A4DF41231}"/>
                </a:ext>
              </a:extLst>
            </p:cNvPr>
            <p:cNvSpPr/>
            <p:nvPr/>
          </p:nvSpPr>
          <p:spPr>
            <a:xfrm>
              <a:off x="1368325" y="1083283"/>
              <a:ext cx="3532094" cy="3532094"/>
            </a:xfrm>
            <a:prstGeom prst="ellipse">
              <a:avLst/>
            </a:prstGeom>
            <a:solidFill>
              <a:srgbClr val="2A6FB6"/>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pic>
          <p:nvPicPr>
            <p:cNvPr id="12" name="Picture 11">
              <a:extLst>
                <a:ext uri="{FF2B5EF4-FFF2-40B4-BE49-F238E27FC236}">
                  <a16:creationId xmlns:a16="http://schemas.microsoft.com/office/drawing/2014/main" id="{17DB1ABC-B1D2-6C47-830A-9C37BAC98D89}"/>
                </a:ext>
              </a:extLst>
            </p:cNvPr>
            <p:cNvPicPr>
              <a:picLocks noChangeAspect="1"/>
            </p:cNvPicPr>
            <p:nvPr/>
          </p:nvPicPr>
          <p:blipFill>
            <a:blip r:embed="rId5"/>
            <a:stretch>
              <a:fillRect/>
            </a:stretch>
          </p:blipFill>
          <p:spPr>
            <a:xfrm>
              <a:off x="1902078" y="1869704"/>
              <a:ext cx="2431692" cy="1900633"/>
            </a:xfrm>
            <a:prstGeom prst="rect">
              <a:avLst/>
            </a:prstGeom>
          </p:spPr>
        </p:pic>
      </p:grpSp>
    </p:spTree>
    <p:custDataLst>
      <p:tags r:id="rId1"/>
    </p:custDataLst>
    <p:extLst>
      <p:ext uri="{BB962C8B-B14F-4D97-AF65-F5344CB8AC3E}">
        <p14:creationId xmlns:p14="http://schemas.microsoft.com/office/powerpoint/2010/main" val="2656337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528BCCE6-45DC-FD46-ABA7-EB1D875E3CF5}"/>
              </a:ext>
            </a:extLst>
          </p:cNvPr>
          <p:cNvSpPr>
            <a:spLocks noGrp="1"/>
          </p:cNvSpPr>
          <p:nvPr>
            <p:ph type="title"/>
          </p:nvPr>
        </p:nvSpPr>
        <p:spPr>
          <a:xfrm>
            <a:off x="8301789" y="1959434"/>
            <a:ext cx="13028237" cy="1874276"/>
          </a:xfrm>
        </p:spPr>
        <p:txBody>
          <a:bodyPr/>
          <a:lstStyle/>
          <a:p>
            <a:pPr>
              <a:lnSpc>
                <a:spcPct val="90000"/>
              </a:lnSpc>
            </a:pPr>
            <a:r>
              <a:rPr lang="en-US" dirty="0">
                <a:solidFill>
                  <a:srgbClr val="296FB6"/>
                </a:solidFill>
              </a:rPr>
              <a:t>Éducation des filles</a:t>
            </a:r>
            <a:br>
              <a:rPr lang="en-US" dirty="0">
                <a:solidFill>
                  <a:srgbClr val="296FB6"/>
                </a:solidFill>
              </a:rPr>
            </a:br>
            <a:endParaRPr lang="en-US" dirty="0">
              <a:solidFill>
                <a:srgbClr val="296FB6"/>
              </a:solidFill>
            </a:endParaRPr>
          </a:p>
        </p:txBody>
      </p:sp>
      <p:sp>
        <p:nvSpPr>
          <p:cNvPr id="14" name="Text Placeholder 13">
            <a:extLst>
              <a:ext uri="{FF2B5EF4-FFF2-40B4-BE49-F238E27FC236}">
                <a16:creationId xmlns:a16="http://schemas.microsoft.com/office/drawing/2014/main" id="{AAD7E558-55A5-FC41-9D6F-42872C0D23E0}"/>
              </a:ext>
            </a:extLst>
          </p:cNvPr>
          <p:cNvSpPr>
            <a:spLocks noGrp="1"/>
          </p:cNvSpPr>
          <p:nvPr>
            <p:ph type="body" idx="1"/>
          </p:nvPr>
        </p:nvSpPr>
        <p:spPr>
          <a:xfrm>
            <a:off x="8638674" y="3833710"/>
            <a:ext cx="14433155" cy="9270843"/>
          </a:xfrm>
        </p:spPr>
        <p:txBody>
          <a:bodyPr>
            <a:noAutofit/>
          </a:bodyPr>
          <a:lstStyle/>
          <a:p>
            <a:pPr marL="0" lvl="0" indent="0">
              <a:spcAft>
                <a:spcPts val="0"/>
              </a:spcAft>
              <a:buClrTx/>
              <a:buSzTx/>
              <a:buNone/>
            </a:pPr>
            <a:r>
              <a:rPr lang="fr-FR" dirty="0">
                <a:solidFill>
                  <a:srgbClr val="2E2C22"/>
                </a:solidFill>
                <a:latin typeface="Gill Sans MT" panose="020B0502020104020203"/>
                <a:sym typeface="PT Sans"/>
              </a:rPr>
              <a:t>Un projet visant à augmenter le taux de fréquentation scolaire des jeunes filles s'appuyait sur les connaissances du personnel sur les normes existantes des communautés environnantes qui affectaient l'éducation des filles.</a:t>
            </a:r>
          </a:p>
          <a:p>
            <a:pPr marL="0" lvl="0" indent="0">
              <a:spcAft>
                <a:spcPts val="0"/>
              </a:spcAft>
              <a:buClrTx/>
              <a:buSzTx/>
              <a:buNone/>
            </a:pPr>
            <a:endParaRPr lang="fr-FR" dirty="0">
              <a:solidFill>
                <a:srgbClr val="2E2C22"/>
              </a:solidFill>
              <a:latin typeface="Gill Sans MT" panose="020B0502020104020203"/>
              <a:sym typeface="PT Sans"/>
            </a:endParaRPr>
          </a:p>
          <a:p>
            <a:pPr marL="0" lvl="0" indent="0">
              <a:spcAft>
                <a:spcPts val="0"/>
              </a:spcAft>
              <a:buClrTx/>
              <a:buSzTx/>
              <a:buNone/>
            </a:pPr>
            <a:r>
              <a:rPr lang="fr-FR" dirty="0">
                <a:solidFill>
                  <a:srgbClr val="2E2C22"/>
                </a:solidFill>
                <a:latin typeface="Gill Sans MT" panose="020B0502020104020203"/>
                <a:sym typeface="PT Sans"/>
              </a:rPr>
              <a:t>Grâce à une évaluation des normes, le programme a découvert que les normes liées à la pureté et à la chasteté des filles avaient un impact sur la mobilité des filles, leur fréquentation scolaire et leur stigmatisation sociale. En réponse, le programme, qui avait initialement été mis en œuvre uniquement dans les écoles, a étendu ses activités à des contextes communautaires plus larges.</a:t>
            </a:r>
            <a:endParaRPr lang="en-US" dirty="0">
              <a:solidFill>
                <a:srgbClr val="2E2C22"/>
              </a:solidFill>
              <a:latin typeface="Gill Sans MT" panose="020B0502020104020203"/>
              <a:sym typeface="PT Sans"/>
            </a:endParaRPr>
          </a:p>
        </p:txBody>
      </p:sp>
      <p:sp>
        <p:nvSpPr>
          <p:cNvPr id="15" name="Text Placeholder 14">
            <a:extLst>
              <a:ext uri="{FF2B5EF4-FFF2-40B4-BE49-F238E27FC236}">
                <a16:creationId xmlns:a16="http://schemas.microsoft.com/office/drawing/2014/main" id="{520263E2-D546-8942-8E18-27DAA3CE89E2}"/>
              </a:ext>
            </a:extLst>
          </p:cNvPr>
          <p:cNvSpPr>
            <a:spLocks noGrp="1"/>
          </p:cNvSpPr>
          <p:nvPr>
            <p:ph type="body" idx="3"/>
          </p:nvPr>
        </p:nvSpPr>
        <p:spPr>
          <a:xfrm>
            <a:off x="9981694" y="733371"/>
            <a:ext cx="11034679" cy="577850"/>
          </a:xfrm>
        </p:spPr>
        <p:txBody>
          <a:bodyPr/>
          <a:lstStyle/>
          <a:p>
            <a:r>
              <a:rPr lang="fr-FR" dirty="0"/>
              <a:t>LA VALEUR D'UNE ÉVALUATION DES NORMES</a:t>
            </a:r>
            <a:endParaRPr lang="en-US" dirty="0"/>
          </a:p>
        </p:txBody>
      </p:sp>
      <p:pic>
        <p:nvPicPr>
          <p:cNvPr id="17" name="Picture 16">
            <a:extLst>
              <a:ext uri="{FF2B5EF4-FFF2-40B4-BE49-F238E27FC236}">
                <a16:creationId xmlns:a16="http://schemas.microsoft.com/office/drawing/2014/main" id="{A6935413-1CFF-7F4F-960A-003DACB83C5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73236" y="1279568"/>
            <a:ext cx="13420436" cy="11824985"/>
          </a:xfrm>
          <a:prstGeom prst="rect">
            <a:avLst/>
          </a:prstGeom>
        </p:spPr>
      </p:pic>
    </p:spTree>
    <p:custDataLst>
      <p:tags r:id="rId1"/>
    </p:custDataLst>
    <p:extLst>
      <p:ext uri="{BB962C8B-B14F-4D97-AF65-F5344CB8AC3E}">
        <p14:creationId xmlns:p14="http://schemas.microsoft.com/office/powerpoint/2010/main" val="2541819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E565EB-D1B7-F24D-BB5B-251AD025BA30}"/>
              </a:ext>
            </a:extLst>
          </p:cNvPr>
          <p:cNvSpPr>
            <a:spLocks noGrp="1"/>
          </p:cNvSpPr>
          <p:nvPr>
            <p:ph type="title"/>
          </p:nvPr>
        </p:nvSpPr>
        <p:spPr>
          <a:xfrm>
            <a:off x="9719429" y="1959434"/>
            <a:ext cx="14088837" cy="2176836"/>
          </a:xfrm>
        </p:spPr>
        <p:txBody>
          <a:bodyPr/>
          <a:lstStyle/>
          <a:p>
            <a:pPr>
              <a:lnSpc>
                <a:spcPct val="90000"/>
              </a:lnSpc>
            </a:pPr>
            <a:r>
              <a:rPr lang="en-US" dirty="0">
                <a:solidFill>
                  <a:srgbClr val="296FB6"/>
                </a:solidFill>
              </a:rPr>
              <a:t>Engagement des hommes</a:t>
            </a:r>
            <a:br>
              <a:rPr lang="en-US" dirty="0">
                <a:solidFill>
                  <a:srgbClr val="296FB6"/>
                </a:solidFill>
              </a:rPr>
            </a:br>
            <a:endParaRPr lang="en-US" dirty="0">
              <a:solidFill>
                <a:srgbClr val="296FB6"/>
              </a:solidFill>
            </a:endParaRPr>
          </a:p>
        </p:txBody>
      </p:sp>
      <p:sp>
        <p:nvSpPr>
          <p:cNvPr id="9" name="Text Placeholder 8">
            <a:extLst>
              <a:ext uri="{FF2B5EF4-FFF2-40B4-BE49-F238E27FC236}">
                <a16:creationId xmlns:a16="http://schemas.microsoft.com/office/drawing/2014/main" id="{D003EE33-E954-0242-B8A3-D1E2D418FB54}"/>
              </a:ext>
            </a:extLst>
          </p:cNvPr>
          <p:cNvSpPr>
            <a:spLocks noGrp="1"/>
          </p:cNvSpPr>
          <p:nvPr>
            <p:ph type="body" idx="1"/>
          </p:nvPr>
        </p:nvSpPr>
        <p:spPr>
          <a:xfrm>
            <a:off x="9719428" y="3595756"/>
            <a:ext cx="13319861" cy="9659389"/>
          </a:xfrm>
        </p:spPr>
        <p:txBody>
          <a:bodyPr>
            <a:normAutofit/>
          </a:bodyPr>
          <a:lstStyle/>
          <a:p>
            <a:pPr marL="0" lvl="0" indent="0">
              <a:spcAft>
                <a:spcPts val="0"/>
              </a:spcAft>
              <a:buClrTx/>
              <a:buSzTx/>
              <a:buNone/>
            </a:pPr>
            <a:r>
              <a:rPr lang="fr-FR" dirty="0">
                <a:solidFill>
                  <a:srgbClr val="2E2C22"/>
                </a:solidFill>
                <a:latin typeface="Gill Sans MT" panose="020B0502020104020203"/>
                <a:sym typeface="PT Sans"/>
              </a:rPr>
              <a:t>Un programme cherchant à améliorer la participation des hommes à la santé reproductive s'est efforcé d'inciter les hommes à s'attaquer à la dynamique du pouvoir au sein du foyer afin de soutenir des comportements sains pour eux-mêmes, leurs épouses et leurs familles.</a:t>
            </a:r>
          </a:p>
          <a:p>
            <a:pPr marL="0" lvl="0" indent="0">
              <a:spcAft>
                <a:spcPts val="0"/>
              </a:spcAft>
              <a:buClrTx/>
              <a:buSzTx/>
              <a:buNone/>
            </a:pPr>
            <a:endParaRPr lang="fr-FR" dirty="0">
              <a:solidFill>
                <a:srgbClr val="2E2C22"/>
              </a:solidFill>
              <a:latin typeface="Gill Sans MT" panose="020B0502020104020203"/>
              <a:sym typeface="PT Sans"/>
            </a:endParaRPr>
          </a:p>
          <a:p>
            <a:pPr marL="0" lvl="0" indent="0">
              <a:spcAft>
                <a:spcPts val="0"/>
              </a:spcAft>
              <a:buClrTx/>
              <a:buSzTx/>
              <a:buNone/>
            </a:pPr>
            <a:r>
              <a:rPr lang="fr-FR" dirty="0">
                <a:solidFill>
                  <a:srgbClr val="2E2C22"/>
                </a:solidFill>
                <a:latin typeface="Gill Sans MT" panose="020B0502020104020203"/>
                <a:sym typeface="PT Sans"/>
              </a:rPr>
              <a:t>Grâce à une évaluation des normes, les leaders influents de la communauté (et en particulier les leaders religieux) sont apparus comme les personnes qui influencent les normes. Sur cette base, le programme a modifié ses stratégies afin d'impliquer un plus large éventail de groupes de référence.</a:t>
            </a:r>
            <a:endParaRPr lang="en-US" dirty="0">
              <a:solidFill>
                <a:srgbClr val="2E2C22"/>
              </a:solidFill>
              <a:latin typeface="Gill Sans MT" panose="020B0502020104020203"/>
              <a:sym typeface="PT Sans"/>
            </a:endParaRPr>
          </a:p>
        </p:txBody>
      </p:sp>
      <p:sp>
        <p:nvSpPr>
          <p:cNvPr id="10" name="Text Placeholder 9">
            <a:extLst>
              <a:ext uri="{FF2B5EF4-FFF2-40B4-BE49-F238E27FC236}">
                <a16:creationId xmlns:a16="http://schemas.microsoft.com/office/drawing/2014/main" id="{522DB983-2F25-654A-805A-4006F3870BBE}"/>
              </a:ext>
            </a:extLst>
          </p:cNvPr>
          <p:cNvSpPr>
            <a:spLocks noGrp="1"/>
          </p:cNvSpPr>
          <p:nvPr>
            <p:ph type="body" idx="3"/>
          </p:nvPr>
        </p:nvSpPr>
        <p:spPr>
          <a:xfrm>
            <a:off x="9719429" y="1092639"/>
            <a:ext cx="11610595" cy="295894"/>
          </a:xfrm>
        </p:spPr>
        <p:txBody>
          <a:bodyPr/>
          <a:lstStyle/>
          <a:p>
            <a:r>
              <a:rPr lang="fr-FR" dirty="0"/>
              <a:t>LA VALEUR D'UNE ÉVALUATION DES NORMES </a:t>
            </a:r>
            <a:endParaRPr lang="en-US" dirty="0"/>
          </a:p>
        </p:txBody>
      </p:sp>
      <p:pic>
        <p:nvPicPr>
          <p:cNvPr id="14" name="Picture 13">
            <a:extLst>
              <a:ext uri="{FF2B5EF4-FFF2-40B4-BE49-F238E27FC236}">
                <a16:creationId xmlns:a16="http://schemas.microsoft.com/office/drawing/2014/main" id="{471DF860-A8AE-AB47-8EF9-1B6C23533D1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600432" y="2318809"/>
            <a:ext cx="13319862" cy="10936336"/>
          </a:xfrm>
          <a:prstGeom prst="rect">
            <a:avLst/>
          </a:prstGeom>
        </p:spPr>
      </p:pic>
    </p:spTree>
    <p:custDataLst>
      <p:tags r:id="rId1"/>
    </p:custDataLst>
    <p:extLst>
      <p:ext uri="{BB962C8B-B14F-4D97-AF65-F5344CB8AC3E}">
        <p14:creationId xmlns:p14="http://schemas.microsoft.com/office/powerpoint/2010/main" val="1733629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A6FB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722B8-2712-4B0F-B154-1D65662A1A6A}"/>
              </a:ext>
            </a:extLst>
          </p:cNvPr>
          <p:cNvSpPr>
            <a:spLocks noGrp="1"/>
          </p:cNvSpPr>
          <p:nvPr>
            <p:ph type="title"/>
          </p:nvPr>
        </p:nvSpPr>
        <p:spPr>
          <a:xfrm>
            <a:off x="4495799" y="5286982"/>
            <a:ext cx="17178868" cy="2176836"/>
          </a:xfrm>
        </p:spPr>
        <p:txBody>
          <a:bodyPr/>
          <a:lstStyle/>
          <a:p>
            <a:pPr>
              <a:lnSpc>
                <a:spcPct val="90000"/>
              </a:lnSpc>
            </a:pPr>
            <a:r>
              <a:rPr lang="fr-FR" sz="11500" dirty="0"/>
              <a:t>Évaluation des normes : Comment procéder </a:t>
            </a:r>
            <a:endParaRPr lang="en-US" sz="11500" dirty="0"/>
          </a:p>
        </p:txBody>
      </p:sp>
      <p:sp>
        <p:nvSpPr>
          <p:cNvPr id="8" name="Text Placeholder 2">
            <a:extLst>
              <a:ext uri="{FF2B5EF4-FFF2-40B4-BE49-F238E27FC236}">
                <a16:creationId xmlns:a16="http://schemas.microsoft.com/office/drawing/2014/main" id="{D7FC74CE-E3F7-B84C-A7CB-E3679900A85F}"/>
              </a:ext>
            </a:extLst>
          </p:cNvPr>
          <p:cNvSpPr txBox="1">
            <a:spLocks/>
          </p:cNvSpPr>
          <p:nvPr/>
        </p:nvSpPr>
        <p:spPr>
          <a:xfrm>
            <a:off x="6512422" y="8644361"/>
            <a:ext cx="11684271" cy="516886"/>
          </a:xfrm>
          <a:prstGeom prst="rect">
            <a:avLst/>
          </a:prstGeom>
          <a:noFill/>
          <a:ln>
            <a:noFill/>
          </a:ln>
        </p:spPr>
        <p:txBody>
          <a:bodyPr spcFirstLastPara="1" wrap="square" lIns="91425" tIns="45700" rIns="91425" bIns="45700" anchor="t" anchorCtr="0">
            <a:noAutofit/>
          </a:bodyPr>
          <a:lstStyle>
            <a:lvl1pPr marL="457200" marR="0" lvl="0" indent="-228600" algn="ctr" defTabSz="825500" rtl="0" latinLnBrk="0">
              <a:lnSpc>
                <a:spcPct val="100000"/>
              </a:lnSpc>
              <a:spcBef>
                <a:spcPts val="0"/>
              </a:spcBef>
              <a:spcAft>
                <a:spcPts val="0"/>
              </a:spcAft>
              <a:buClr>
                <a:srgbClr val="FFFEFF"/>
              </a:buClr>
              <a:buSzPts val="2400"/>
              <a:buFont typeface="Gill Sans"/>
              <a:buNone/>
              <a:tabLst/>
              <a:defRPr sz="4000" b="0" i="0" u="none" strike="noStrike" cap="none" spc="0" baseline="0">
                <a:ln>
                  <a:noFill/>
                </a:ln>
                <a:solidFill>
                  <a:srgbClr val="FFFEFF"/>
                </a:solidFill>
                <a:uFillTx/>
                <a:latin typeface="Gill Sans MT" panose="020B0502020104020203" pitchFamily="34" charset="77"/>
                <a:ea typeface="Gill Sans MT" panose="020B0502020104020203" pitchFamily="34" charset="77"/>
                <a:cs typeface="Gill Sans"/>
                <a:sym typeface="Gill Sans"/>
              </a:defRPr>
            </a:lvl1pPr>
            <a:lvl2pPr marL="914400" marR="0" lvl="1" indent="-228600" algn="just" defTabSz="825500" rtl="0" latinLnBrk="0">
              <a:lnSpc>
                <a:spcPct val="100000"/>
              </a:lnSpc>
              <a:spcBef>
                <a:spcPts val="0"/>
              </a:spcBef>
              <a:spcAft>
                <a:spcPts val="0"/>
              </a:spcAft>
              <a:buClr>
                <a:srgbClr val="515257"/>
              </a:buClr>
              <a:buSzPts val="3600"/>
              <a:buFont typeface="Gill Sans"/>
              <a:buNone/>
              <a:tabLst/>
              <a:defRPr sz="3600" b="0" i="0" u="none" strike="noStrike" cap="none" spc="0" baseline="0">
                <a:ln>
                  <a:noFill/>
                </a:ln>
                <a:solidFill>
                  <a:srgbClr val="515257"/>
                </a:solidFill>
                <a:uFillTx/>
                <a:latin typeface="Gill Sans"/>
                <a:ea typeface="Gill Sans"/>
                <a:cs typeface="Gill Sans"/>
                <a:sym typeface="Gill Sans"/>
              </a:defRPr>
            </a:lvl2pPr>
            <a:lvl3pPr marL="1371600" marR="0" lvl="2" indent="-228600" algn="just" defTabSz="825500" rtl="0" latinLnBrk="0">
              <a:lnSpc>
                <a:spcPct val="100000"/>
              </a:lnSpc>
              <a:spcBef>
                <a:spcPts val="0"/>
              </a:spcBef>
              <a:spcAft>
                <a:spcPts val="0"/>
              </a:spcAft>
              <a:buClr>
                <a:srgbClr val="515257"/>
              </a:buClr>
              <a:buSzPts val="3600"/>
              <a:buFont typeface="Gill Sans"/>
              <a:buNone/>
              <a:tabLst/>
              <a:defRPr sz="3600" b="0" i="0" u="none" strike="noStrike" cap="none" spc="0" baseline="0">
                <a:ln>
                  <a:noFill/>
                </a:ln>
                <a:solidFill>
                  <a:srgbClr val="515257"/>
                </a:solidFill>
                <a:uFillTx/>
                <a:latin typeface="Gill Sans"/>
                <a:ea typeface="Gill Sans"/>
                <a:cs typeface="Gill Sans"/>
                <a:sym typeface="Gill Sans"/>
              </a:defRPr>
            </a:lvl3pPr>
            <a:lvl4pPr marL="1828800" marR="0" lvl="3" indent="-228600" algn="just" defTabSz="825500" rtl="0" latinLnBrk="0">
              <a:lnSpc>
                <a:spcPct val="100000"/>
              </a:lnSpc>
              <a:spcBef>
                <a:spcPts val="0"/>
              </a:spcBef>
              <a:spcAft>
                <a:spcPts val="0"/>
              </a:spcAft>
              <a:buClr>
                <a:srgbClr val="515257"/>
              </a:buClr>
              <a:buSzPts val="3600"/>
              <a:buFont typeface="Gill Sans"/>
              <a:buNone/>
              <a:tabLst/>
              <a:defRPr sz="3600" b="0" i="0" u="none" strike="noStrike" cap="none" spc="0" baseline="0">
                <a:ln>
                  <a:noFill/>
                </a:ln>
                <a:solidFill>
                  <a:srgbClr val="515257"/>
                </a:solidFill>
                <a:uFillTx/>
                <a:latin typeface="Gill Sans"/>
                <a:ea typeface="Gill Sans"/>
                <a:cs typeface="Gill Sans"/>
                <a:sym typeface="Gill Sans"/>
              </a:defRPr>
            </a:lvl4pPr>
            <a:lvl5pPr marL="2286000" marR="0" lvl="4" indent="-228600" algn="just" defTabSz="825500" rtl="0" latinLnBrk="0">
              <a:lnSpc>
                <a:spcPct val="100000"/>
              </a:lnSpc>
              <a:spcBef>
                <a:spcPts val="0"/>
              </a:spcBef>
              <a:spcAft>
                <a:spcPts val="0"/>
              </a:spcAft>
              <a:buClr>
                <a:srgbClr val="515257"/>
              </a:buClr>
              <a:buSzPts val="3600"/>
              <a:buFont typeface="Gill Sans"/>
              <a:buNone/>
              <a:tabLst/>
              <a:defRPr sz="3600" b="0" i="0" u="none" strike="noStrike" cap="none" spc="0" baseline="0">
                <a:ln>
                  <a:noFill/>
                </a:ln>
                <a:solidFill>
                  <a:srgbClr val="515257"/>
                </a:solidFill>
                <a:uFillTx/>
                <a:latin typeface="Gill Sans"/>
                <a:ea typeface="Gill Sans"/>
                <a:cs typeface="Gill Sans"/>
                <a:sym typeface="Gill Sans"/>
              </a:defRPr>
            </a:lvl5pPr>
            <a:lvl6pPr marL="2743200" marR="0" lvl="5" indent="-228600" algn="just" defTabSz="825500" rtl="0" latinLnBrk="0">
              <a:lnSpc>
                <a:spcPct val="100000"/>
              </a:lnSpc>
              <a:spcBef>
                <a:spcPts val="0"/>
              </a:spcBef>
              <a:spcAft>
                <a:spcPts val="0"/>
              </a:spcAft>
              <a:buClr>
                <a:srgbClr val="A6A7AC"/>
              </a:buClr>
              <a:buSzPts val="2300"/>
              <a:buFont typeface="PT Sans"/>
              <a:buNone/>
              <a:tabLst/>
              <a:defRPr sz="2300" b="0" i="0" u="none" strike="noStrike" cap="none" spc="0" baseline="0">
                <a:ln>
                  <a:noFill/>
                </a:ln>
                <a:solidFill>
                  <a:srgbClr val="A6A7AC"/>
                </a:solidFill>
                <a:uFillTx/>
                <a:latin typeface="PT Sans"/>
                <a:ea typeface="PT Sans"/>
                <a:cs typeface="PT Sans"/>
                <a:sym typeface="PT Sans"/>
              </a:defRPr>
            </a:lvl6pPr>
            <a:lvl7pPr marL="3200400" marR="0" lvl="6" indent="-228600" algn="just" defTabSz="825500" rtl="0" latinLnBrk="0">
              <a:lnSpc>
                <a:spcPct val="100000"/>
              </a:lnSpc>
              <a:spcBef>
                <a:spcPts val="0"/>
              </a:spcBef>
              <a:spcAft>
                <a:spcPts val="0"/>
              </a:spcAft>
              <a:buClr>
                <a:srgbClr val="A6A7AC"/>
              </a:buClr>
              <a:buSzPts val="2300"/>
              <a:buFont typeface="PT Sans"/>
              <a:buNone/>
              <a:tabLst/>
              <a:defRPr sz="2300" b="0" i="0" u="none" strike="noStrike" cap="none" spc="0" baseline="0">
                <a:ln>
                  <a:noFill/>
                </a:ln>
                <a:solidFill>
                  <a:srgbClr val="A6A7AC"/>
                </a:solidFill>
                <a:uFillTx/>
                <a:latin typeface="PT Sans"/>
                <a:ea typeface="PT Sans"/>
                <a:cs typeface="PT Sans"/>
                <a:sym typeface="PT Sans"/>
              </a:defRPr>
            </a:lvl7pPr>
            <a:lvl8pPr marL="3657600" marR="0" lvl="7" indent="-228600" algn="just" defTabSz="825500" rtl="0" latinLnBrk="0">
              <a:lnSpc>
                <a:spcPct val="100000"/>
              </a:lnSpc>
              <a:spcBef>
                <a:spcPts val="0"/>
              </a:spcBef>
              <a:spcAft>
                <a:spcPts val="0"/>
              </a:spcAft>
              <a:buClr>
                <a:srgbClr val="A6A7AC"/>
              </a:buClr>
              <a:buSzPts val="2300"/>
              <a:buFont typeface="PT Sans"/>
              <a:buNone/>
              <a:tabLst/>
              <a:defRPr sz="2300" b="0" i="0" u="none" strike="noStrike" cap="none" spc="0" baseline="0">
                <a:ln>
                  <a:noFill/>
                </a:ln>
                <a:solidFill>
                  <a:srgbClr val="A6A7AC"/>
                </a:solidFill>
                <a:uFillTx/>
                <a:latin typeface="PT Sans"/>
                <a:ea typeface="PT Sans"/>
                <a:cs typeface="PT Sans"/>
                <a:sym typeface="PT Sans"/>
              </a:defRPr>
            </a:lvl8pPr>
            <a:lvl9pPr marL="4114800" marR="0" lvl="8" indent="-228600" algn="just" defTabSz="825500" rtl="0" latinLnBrk="0">
              <a:lnSpc>
                <a:spcPct val="100000"/>
              </a:lnSpc>
              <a:spcBef>
                <a:spcPts val="0"/>
              </a:spcBef>
              <a:spcAft>
                <a:spcPts val="0"/>
              </a:spcAft>
              <a:buClr>
                <a:srgbClr val="A6A7AC"/>
              </a:buClr>
              <a:buSzPts val="2300"/>
              <a:buFont typeface="PT Sans"/>
              <a:buNone/>
              <a:tabLst/>
              <a:defRPr sz="2300" b="0" i="0" u="none" strike="noStrike" cap="none" spc="0" baseline="0">
                <a:ln>
                  <a:noFill/>
                </a:ln>
                <a:solidFill>
                  <a:srgbClr val="A6A7AC"/>
                </a:solidFill>
                <a:uFillTx/>
                <a:latin typeface="PT Sans"/>
                <a:ea typeface="PT Sans"/>
                <a:cs typeface="PT Sans"/>
                <a:sym typeface="PT Sans"/>
              </a:defRPr>
            </a:lvl9pPr>
          </a:lstStyle>
          <a:p>
            <a:pPr hangingPunct="1"/>
            <a:r>
              <a:rPr lang="fr-FR" sz="5400" dirty="0"/>
              <a:t>Meilleures pratiques pour mener des évaluations de normes afin d'informer les programmes.</a:t>
            </a:r>
            <a:endParaRPr lang="en-US" sz="5400" dirty="0"/>
          </a:p>
        </p:txBody>
      </p:sp>
      <p:sp>
        <p:nvSpPr>
          <p:cNvPr id="6" name="Text Placeholder 5">
            <a:extLst>
              <a:ext uri="{FF2B5EF4-FFF2-40B4-BE49-F238E27FC236}">
                <a16:creationId xmlns:a16="http://schemas.microsoft.com/office/drawing/2014/main" id="{9E8358DB-B1CE-F643-AE21-D8692D52295A}"/>
              </a:ext>
            </a:extLst>
          </p:cNvPr>
          <p:cNvSpPr>
            <a:spLocks noGrp="1"/>
          </p:cNvSpPr>
          <p:nvPr>
            <p:ph type="body" idx="2"/>
          </p:nvPr>
        </p:nvSpPr>
        <p:spPr/>
        <p:txBody>
          <a:bodyPr/>
          <a:lstStyle/>
          <a:p>
            <a:r>
              <a:rPr lang="en-US" dirty="0"/>
              <a:t>SECTION 2</a:t>
            </a:r>
            <a:endParaRPr lang="en-US" sz="2800" dirty="0"/>
          </a:p>
          <a:p>
            <a:endParaRPr lang="en-US" dirty="0"/>
          </a:p>
        </p:txBody>
      </p:sp>
    </p:spTree>
    <p:custDataLst>
      <p:tags r:id="rId1"/>
    </p:custDataLst>
    <p:extLst>
      <p:ext uri="{BB962C8B-B14F-4D97-AF65-F5344CB8AC3E}">
        <p14:creationId xmlns:p14="http://schemas.microsoft.com/office/powerpoint/2010/main" val="3139618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wipe(down)">
                                      <p:cBhvr>
                                        <p:cTn id="13"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build="p"/>
      <p:bldP spid="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AC0D7F-2740-6845-A7AA-F78B0BC9737E}"/>
              </a:ext>
            </a:extLst>
          </p:cNvPr>
          <p:cNvSpPr>
            <a:spLocks noGrp="1"/>
          </p:cNvSpPr>
          <p:nvPr>
            <p:ph sz="quarter" idx="4294967295"/>
          </p:nvPr>
        </p:nvSpPr>
        <p:spPr>
          <a:xfrm>
            <a:off x="487639" y="12734925"/>
            <a:ext cx="12827000" cy="731838"/>
          </a:xfrm>
          <a:prstGeom prst="rect">
            <a:avLst/>
          </a:prstGeom>
        </p:spPr>
        <p:txBody>
          <a:bodyPr>
            <a:normAutofit fontScale="85000" lnSpcReduction="10000"/>
          </a:bodyPr>
          <a:lstStyle/>
          <a:p>
            <a:pPr marL="0" indent="0">
              <a:buNone/>
            </a:pPr>
            <a:r>
              <a:rPr lang="en-US" sz="2400" i="1" dirty="0">
                <a:solidFill>
                  <a:srgbClr val="2E2C22"/>
                </a:solidFill>
              </a:rPr>
              <a:t>Informed by Ben Cislaghi and Lori Heise, </a:t>
            </a:r>
            <a:r>
              <a:rPr lang="en-US" sz="2400" dirty="0">
                <a:solidFill>
                  <a:srgbClr val="2E2C22"/>
                </a:solidFill>
              </a:rPr>
              <a:t>Measuring Gender-Related Social Norms, Learning Report 1</a:t>
            </a:r>
            <a:r>
              <a:rPr lang="en-US" sz="2400" i="1" dirty="0">
                <a:solidFill>
                  <a:srgbClr val="2E2C22"/>
                </a:solidFill>
              </a:rPr>
              <a:t> (London: Learning Group on Social Norms and Gender-related Harmful Practices of the London School of Hygiene &amp; Tropical Medicine, 2016).</a:t>
            </a:r>
          </a:p>
          <a:p>
            <a:pPr marL="0" indent="0">
              <a:buNone/>
            </a:pPr>
            <a:endParaRPr lang="en-US" sz="2400" i="1" dirty="0">
              <a:solidFill>
                <a:srgbClr val="2E2C22"/>
              </a:solidFill>
            </a:endParaRPr>
          </a:p>
          <a:p>
            <a:pPr marL="0" indent="0">
              <a:buNone/>
            </a:pPr>
            <a:endParaRPr lang="en-US" sz="2400" i="1" dirty="0">
              <a:solidFill>
                <a:srgbClr val="2E2C22"/>
              </a:solidFill>
            </a:endParaRPr>
          </a:p>
        </p:txBody>
      </p:sp>
      <p:graphicFrame>
        <p:nvGraphicFramePr>
          <p:cNvPr id="7" name="Table 6">
            <a:extLst>
              <a:ext uri="{FF2B5EF4-FFF2-40B4-BE49-F238E27FC236}">
                <a16:creationId xmlns:a16="http://schemas.microsoft.com/office/drawing/2014/main" id="{17DF277F-E783-456C-947F-72074AD9DF5E}"/>
              </a:ext>
            </a:extLst>
          </p:cNvPr>
          <p:cNvGraphicFramePr>
            <a:graphicFrameLocks noGrp="1"/>
          </p:cNvGraphicFramePr>
          <p:nvPr>
            <p:extLst>
              <p:ext uri="{D42A27DB-BD31-4B8C-83A1-F6EECF244321}">
                <p14:modId xmlns:p14="http://schemas.microsoft.com/office/powerpoint/2010/main" val="4223603851"/>
              </p:ext>
            </p:extLst>
          </p:nvPr>
        </p:nvGraphicFramePr>
        <p:xfrm>
          <a:off x="487639" y="389740"/>
          <a:ext cx="24336628" cy="5203842"/>
        </p:xfrm>
        <a:graphic>
          <a:graphicData uri="http://schemas.openxmlformats.org/drawingml/2006/table">
            <a:tbl>
              <a:tblPr firstRow="1" firstCol="1"/>
              <a:tblGrid>
                <a:gridCol w="3051289">
                  <a:extLst>
                    <a:ext uri="{9D8B030D-6E8A-4147-A177-3AD203B41FA5}">
                      <a16:colId xmlns:a16="http://schemas.microsoft.com/office/drawing/2014/main" val="1513842849"/>
                    </a:ext>
                  </a:extLst>
                </a:gridCol>
                <a:gridCol w="8585339">
                  <a:extLst>
                    <a:ext uri="{9D8B030D-6E8A-4147-A177-3AD203B41FA5}">
                      <a16:colId xmlns:a16="http://schemas.microsoft.com/office/drawing/2014/main" val="4087205040"/>
                    </a:ext>
                  </a:extLst>
                </a:gridCol>
                <a:gridCol w="12700000">
                  <a:extLst>
                    <a:ext uri="{9D8B030D-6E8A-4147-A177-3AD203B41FA5}">
                      <a16:colId xmlns:a16="http://schemas.microsoft.com/office/drawing/2014/main" val="1824151967"/>
                    </a:ext>
                  </a:extLst>
                </a:gridCol>
              </a:tblGrid>
              <a:tr h="1333505">
                <a:tc gridSpan="2">
                  <a:txBody>
                    <a:bodyPr/>
                    <a:lstStyle/>
                    <a:p>
                      <a:pPr marL="412750" marR="0" indent="0">
                        <a:spcBef>
                          <a:spcPts val="0"/>
                        </a:spcBef>
                        <a:spcAft>
                          <a:spcPts val="0"/>
                        </a:spcAft>
                        <a:tabLst/>
                      </a:pPr>
                      <a:r>
                        <a:rPr lang="fr-FR" sz="3600" b="1" dirty="0">
                          <a:solidFill>
                            <a:srgbClr val="FFFEFF"/>
                          </a:solidFill>
                          <a:effectLst/>
                          <a:latin typeface="+mn-lt"/>
                          <a:ea typeface="Times New Roman" panose="02020603050405020304" pitchFamily="18" charset="0"/>
                          <a:cs typeface="Times New Roman" panose="02020603050405020304" pitchFamily="18" charset="0"/>
                        </a:rPr>
                        <a:t>OPTIONS POUR L'ÉVALUATION DES NORMES </a:t>
                      </a:r>
                      <a:endParaRPr lang="en-US" sz="3600" b="1" dirty="0">
                        <a:solidFill>
                          <a:srgbClr val="FFFEFF"/>
                        </a:solidFill>
                        <a:effectLst/>
                        <a:latin typeface="+mn-lt"/>
                        <a:ea typeface="Times New Roman" panose="02020603050405020304" pitchFamily="18" charset="0"/>
                        <a:cs typeface="Times New Roman" panose="02020603050405020304" pitchFamily="18" charset="0"/>
                      </a:endParaRPr>
                    </a:p>
                  </a:txBody>
                  <a:tcPr marL="274320" marR="1371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A6FB6"/>
                    </a:solidFill>
                  </a:tcPr>
                </a:tc>
                <a:tc hMerge="1">
                  <a:txBody>
                    <a:bodyPr/>
                    <a:lstStyle/>
                    <a:p>
                      <a:endParaRPr lang="en-US"/>
                    </a:p>
                  </a:txBody>
                  <a:tcPr/>
                </a:tc>
                <a:tc>
                  <a:txBody>
                    <a:bodyPr/>
                    <a:lstStyle/>
                    <a:p>
                      <a:pPr marL="0" marR="0">
                        <a:spcBef>
                          <a:spcPts val="0"/>
                        </a:spcBef>
                        <a:spcAft>
                          <a:spcPts val="0"/>
                        </a:spcAft>
                      </a:pPr>
                      <a:endParaRPr lang="en-US" sz="3600" b="1" dirty="0">
                        <a:solidFill>
                          <a:srgbClr val="FFFEFF"/>
                        </a:solidFill>
                        <a:effectLst/>
                        <a:latin typeface="+mn-lt"/>
                        <a:ea typeface="Times New Roman" panose="02020603050405020304" pitchFamily="18" charset="0"/>
                        <a:cs typeface="Times New Roman" panose="02020603050405020304" pitchFamily="18" charset="0"/>
                      </a:endParaRPr>
                    </a:p>
                  </a:txBody>
                  <a:tcPr marL="274320" marR="1371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A6FB6"/>
                    </a:solidFill>
                  </a:tcPr>
                </a:tc>
                <a:extLst>
                  <a:ext uri="{0D108BD9-81ED-4DB2-BD59-A6C34878D82A}">
                    <a16:rowId xmlns:a16="http://schemas.microsoft.com/office/drawing/2014/main" val="2829099374"/>
                  </a:ext>
                </a:extLst>
              </a:tr>
              <a:tr h="1340497">
                <a:tc>
                  <a:txBody>
                    <a:bodyPr/>
                    <a:lstStyle/>
                    <a:p>
                      <a:pPr marL="0" marR="0" indent="484188">
                        <a:spcBef>
                          <a:spcPts val="0"/>
                        </a:spcBef>
                        <a:spcAft>
                          <a:spcPts val="0"/>
                        </a:spcAft>
                        <a:tabLst/>
                      </a:pPr>
                      <a:r>
                        <a:rPr lang="en-US" sz="3200" b="1" cap="none" baseline="0" dirty="0">
                          <a:solidFill>
                            <a:srgbClr val="FFFFFF"/>
                          </a:solidFill>
                          <a:effectLst/>
                          <a:latin typeface="+mn-lt"/>
                          <a:ea typeface="Times New Roman" panose="02020603050405020304" pitchFamily="18" charset="0"/>
                          <a:cs typeface="Times New Roman" panose="02020603050405020304" pitchFamily="18" charset="0"/>
                        </a:rPr>
                        <a:t>TYPE</a:t>
                      </a:r>
                    </a:p>
                  </a:txBody>
                  <a:tcPr marL="274320" marR="1371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A6FB6"/>
                    </a:solidFill>
                  </a:tcPr>
                </a:tc>
                <a:tc>
                  <a:txBody>
                    <a:bodyPr/>
                    <a:lstStyle/>
                    <a:p>
                      <a:pPr marL="0" marR="0" indent="409575">
                        <a:spcBef>
                          <a:spcPts val="0"/>
                        </a:spcBef>
                        <a:spcAft>
                          <a:spcPts val="0"/>
                        </a:spcAft>
                        <a:tabLst/>
                      </a:pPr>
                      <a:r>
                        <a:rPr lang="en-US" sz="3200" b="1" cap="none" baseline="0" dirty="0">
                          <a:solidFill>
                            <a:srgbClr val="FFFFFF"/>
                          </a:solidFill>
                          <a:effectLst/>
                          <a:latin typeface="+mn-lt"/>
                          <a:ea typeface="Times New Roman" panose="02020603050405020304" pitchFamily="18" charset="0"/>
                          <a:cs typeface="Times New Roman" panose="02020603050405020304" pitchFamily="18" charset="0"/>
                        </a:rPr>
                        <a:t>OPTIONS </a:t>
                      </a:r>
                      <a:endParaRPr lang="en-US" sz="3200" cap="none" baseline="0" dirty="0">
                        <a:solidFill>
                          <a:srgbClr val="FFFFFF"/>
                        </a:solidFill>
                        <a:effectLst/>
                        <a:latin typeface="+mn-lt"/>
                        <a:ea typeface="Times New Roman" panose="02020603050405020304" pitchFamily="18" charset="0"/>
                        <a:cs typeface="Times New Roman" panose="02020603050405020304" pitchFamily="18" charset="0"/>
                      </a:endParaRPr>
                    </a:p>
                  </a:txBody>
                  <a:tcPr marL="274320" marR="1371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A6FB6"/>
                    </a:solidFill>
                  </a:tcPr>
                </a:tc>
                <a:tc>
                  <a:txBody>
                    <a:bodyPr/>
                    <a:lstStyle/>
                    <a:p>
                      <a:pPr marL="0" marR="0" indent="409575">
                        <a:spcBef>
                          <a:spcPts val="0"/>
                        </a:spcBef>
                        <a:spcAft>
                          <a:spcPts val="0"/>
                        </a:spcAft>
                        <a:tabLst/>
                      </a:pPr>
                      <a:r>
                        <a:rPr lang="en-US" sz="3200" b="1" cap="none" baseline="0" dirty="0">
                          <a:solidFill>
                            <a:srgbClr val="FFFFFF"/>
                          </a:solidFill>
                          <a:effectLst/>
                          <a:latin typeface="+mn-lt"/>
                          <a:ea typeface="Times New Roman" panose="02020603050405020304" pitchFamily="18" charset="0"/>
                          <a:cs typeface="Times New Roman" panose="02020603050405020304" pitchFamily="18" charset="0"/>
                        </a:rPr>
                        <a:t>COMMENT, POURQUOI, QUAND ?</a:t>
                      </a:r>
                    </a:p>
                  </a:txBody>
                  <a:tcPr marL="274320" marR="1371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A6FB6"/>
                    </a:solidFill>
                  </a:tcPr>
                </a:tc>
                <a:extLst>
                  <a:ext uri="{0D108BD9-81ED-4DB2-BD59-A6C34878D82A}">
                    <a16:rowId xmlns:a16="http://schemas.microsoft.com/office/drawing/2014/main" val="3344073837"/>
                  </a:ext>
                </a:extLst>
              </a:tr>
              <a:tr h="2393186">
                <a:tc>
                  <a:txBody>
                    <a:bodyPr/>
                    <a:lstStyle/>
                    <a:p>
                      <a:r>
                        <a:rPr lang="fr-FR" sz="3200" b="1" i="1" cap="none" spc="0" noProof="0" dirty="0">
                          <a:solidFill>
                            <a:srgbClr val="2E2C22"/>
                          </a:solidFill>
                        </a:rPr>
                        <a:t>Collecte de données secondaires</a:t>
                      </a:r>
                    </a:p>
                  </a:txBody>
                  <a:tcPr marL="27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r>
                        <a:rPr lang="fr-FR" sz="3200" b="1" cap="none" spc="0" noProof="0" dirty="0">
                          <a:solidFill>
                            <a:srgbClr val="2E2C22"/>
                          </a:solidFill>
                        </a:rPr>
                        <a:t>Examen de la littérature et des données existantes</a:t>
                      </a:r>
                    </a:p>
                  </a:txBody>
                  <a:tcPr marL="27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DDE0"/>
                    </a:solidFill>
                  </a:tcPr>
                </a:tc>
                <a:tc>
                  <a:txBody>
                    <a:bodyPr/>
                    <a:lstStyle/>
                    <a:p>
                      <a:pPr marL="571500" marR="0" lvl="0" indent="-571500" algn="l" defTabSz="82550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3200" cap="none" spc="0" noProof="0" dirty="0">
                          <a:solidFill>
                            <a:srgbClr val="2E2C22"/>
                          </a:solidFill>
                        </a:rPr>
                        <a:t>Utile si vous ne disposez pas de ressources pour la collecte de données. </a:t>
                      </a:r>
                    </a:p>
                    <a:p>
                      <a:pPr marL="571500" marR="0" lvl="0" indent="-571500" algn="l" defTabSz="82550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3200" cap="none" spc="0" noProof="0" dirty="0">
                          <a:solidFill>
                            <a:srgbClr val="2E2C22"/>
                          </a:solidFill>
                        </a:rPr>
                        <a:t>Peut fournir des preuves pour savoir si et comment les normes soutiennent un comportement donné (si les normes sont explicitement explorées).</a:t>
                      </a:r>
                      <a:endParaRPr lang="fr-FR" sz="3200" cap="none" spc="0" baseline="0" noProof="0" dirty="0">
                        <a:solidFill>
                          <a:srgbClr val="2E2C22"/>
                        </a:solidFill>
                      </a:endParaRPr>
                    </a:p>
                  </a:txBody>
                  <a:tcPr marL="27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3973455604"/>
                  </a:ext>
                </a:extLst>
              </a:tr>
            </a:tbl>
          </a:graphicData>
        </a:graphic>
      </p:graphicFrame>
      <p:graphicFrame>
        <p:nvGraphicFramePr>
          <p:cNvPr id="10" name="Table 9">
            <a:extLst>
              <a:ext uri="{FF2B5EF4-FFF2-40B4-BE49-F238E27FC236}">
                <a16:creationId xmlns:a16="http://schemas.microsoft.com/office/drawing/2014/main" id="{E1E1417F-CE24-4030-849D-BF7E7E73F4BE}"/>
              </a:ext>
            </a:extLst>
          </p:cNvPr>
          <p:cNvGraphicFramePr>
            <a:graphicFrameLocks noGrp="1"/>
          </p:cNvGraphicFramePr>
          <p:nvPr>
            <p:extLst>
              <p:ext uri="{D42A27DB-BD31-4B8C-83A1-F6EECF244321}">
                <p14:modId xmlns:p14="http://schemas.microsoft.com/office/powerpoint/2010/main" val="2917669789"/>
              </p:ext>
            </p:extLst>
          </p:nvPr>
        </p:nvGraphicFramePr>
        <p:xfrm>
          <a:off x="487639" y="5456928"/>
          <a:ext cx="24235028" cy="7826884"/>
        </p:xfrm>
        <a:graphic>
          <a:graphicData uri="http://schemas.openxmlformats.org/drawingml/2006/table">
            <a:tbl>
              <a:tblPr firstRow="1" firstCol="1"/>
              <a:tblGrid>
                <a:gridCol w="3158997">
                  <a:extLst>
                    <a:ext uri="{9D8B030D-6E8A-4147-A177-3AD203B41FA5}">
                      <a16:colId xmlns:a16="http://schemas.microsoft.com/office/drawing/2014/main" val="1513842849"/>
                    </a:ext>
                  </a:extLst>
                </a:gridCol>
                <a:gridCol w="8495185">
                  <a:extLst>
                    <a:ext uri="{9D8B030D-6E8A-4147-A177-3AD203B41FA5}">
                      <a16:colId xmlns:a16="http://schemas.microsoft.com/office/drawing/2014/main" val="4087205040"/>
                    </a:ext>
                  </a:extLst>
                </a:gridCol>
                <a:gridCol w="12580846">
                  <a:extLst>
                    <a:ext uri="{9D8B030D-6E8A-4147-A177-3AD203B41FA5}">
                      <a16:colId xmlns:a16="http://schemas.microsoft.com/office/drawing/2014/main" val="1824151967"/>
                    </a:ext>
                  </a:extLst>
                </a:gridCol>
              </a:tblGrid>
              <a:tr h="2718950">
                <a:tc rowSpan="3">
                  <a:txBody>
                    <a:bodyPr/>
                    <a:lstStyle/>
                    <a:p>
                      <a:r>
                        <a:rPr lang="fr-FR" sz="3200" b="1" i="1" cap="none" spc="0" noProof="0" dirty="0">
                          <a:solidFill>
                            <a:srgbClr val="2E2C22"/>
                          </a:solidFill>
                        </a:rPr>
                        <a:t>Collecte de données primaires</a:t>
                      </a:r>
                    </a:p>
                  </a:txBody>
                  <a:tcPr marL="27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r>
                        <a:rPr lang="fr-FR" sz="3200" b="1" cap="none" spc="0" noProof="0" dirty="0">
                          <a:solidFill>
                            <a:srgbClr val="2E2C22"/>
                          </a:solidFill>
                        </a:rPr>
                        <a:t>Mener des entretiens traditionnels ou des discussions en groupe</a:t>
                      </a:r>
                    </a:p>
                  </a:txBody>
                  <a:tcPr marL="27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E"/>
                    </a:solidFill>
                  </a:tcPr>
                </a:tc>
                <a:tc>
                  <a:txBody>
                    <a:bodyPr/>
                    <a:lstStyle/>
                    <a:p>
                      <a:pPr marL="571500" marR="0" lvl="0" indent="-571500" algn="l" defTabSz="82550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3200" strike="noStrike" cap="none" spc="0" noProof="0" dirty="0">
                          <a:solidFill>
                            <a:srgbClr val="2E2C22"/>
                          </a:solidFill>
                        </a:rPr>
                        <a:t>Peut prendre la forme de l'ajout de questions spécifiques aux normes dans les guides existants pour recueillir des informations sur les participants (ou faire partie d'une recherche planifiée entièrement axée sur les normes).</a:t>
                      </a:r>
                    </a:p>
                    <a:p>
                      <a:pPr marL="571500" marR="0" lvl="0" indent="-571500" algn="l" defTabSz="82550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3200" strike="noStrike" cap="none" spc="0" noProof="0" dirty="0">
                          <a:solidFill>
                            <a:srgbClr val="2E2C22"/>
                          </a:solidFill>
                        </a:rPr>
                        <a:t>Souvent réalisée pour compléter des connaissances existantes mais limitées.</a:t>
                      </a:r>
                    </a:p>
                  </a:txBody>
                  <a:tcPr marL="27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E"/>
                    </a:solidFill>
                  </a:tcPr>
                </a:tc>
                <a:extLst>
                  <a:ext uri="{0D108BD9-81ED-4DB2-BD59-A6C34878D82A}">
                    <a16:rowId xmlns:a16="http://schemas.microsoft.com/office/drawing/2014/main" val="2300866016"/>
                  </a:ext>
                </a:extLst>
              </a:tr>
              <a:tr h="2279524">
                <a:tc vMerge="1">
                  <a:txBody>
                    <a:bodyPr/>
                    <a:lstStyle/>
                    <a:p>
                      <a:endParaRPr lang="en-US" sz="3600" b="1" cap="none" spc="0" dirty="0">
                        <a:solidFill>
                          <a:schemeClr val="tx1">
                            <a:lumMod val="5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r>
                        <a:rPr lang="fr-FR" sz="3200" b="1" cap="none" spc="0" noProof="0" dirty="0">
                          <a:solidFill>
                            <a:srgbClr val="2E2C22"/>
                          </a:solidFill>
                        </a:rPr>
                        <a:t>Utiliser des vignettes </a:t>
                      </a:r>
                      <a:r>
                        <a:rPr lang="fr-FR" sz="3200" b="1" i="1" cap="none" spc="0" noProof="0" dirty="0">
                          <a:solidFill>
                            <a:srgbClr val="2E2C22"/>
                          </a:solidFill>
                        </a:rPr>
                        <a:t>(histoires qualitatives ouvertes)</a:t>
                      </a:r>
                      <a:endParaRPr lang="fr-FR" sz="3200" b="0" i="1" cap="none" spc="0" noProof="0" dirty="0">
                        <a:solidFill>
                          <a:srgbClr val="2E2C22"/>
                        </a:solidFill>
                      </a:endParaRPr>
                    </a:p>
                  </a:txBody>
                  <a:tcPr marL="27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marL="571500" marR="0" lvl="0" indent="-571500" algn="l" defTabSz="82550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3200" cap="none" spc="0" noProof="0" dirty="0">
                          <a:solidFill>
                            <a:srgbClr val="2E2C22"/>
                          </a:solidFill>
                        </a:rPr>
                        <a:t>Proposer aux participants de réagir à des situations fictives liées au contexte ; cela peut permettre de découvrir les causes profondes des comportements.</a:t>
                      </a:r>
                    </a:p>
                    <a:p>
                      <a:pPr marL="571500" marR="0" lvl="0" indent="-571500" algn="l" defTabSz="82550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3200" cap="none" spc="0" noProof="0" dirty="0">
                          <a:solidFill>
                            <a:srgbClr val="2E2C22"/>
                          </a:solidFill>
                        </a:rPr>
                        <a:t>Il est préférable de le faire si vous disposez d'informations sur les normes.</a:t>
                      </a:r>
                    </a:p>
                  </a:txBody>
                  <a:tcPr marL="27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3739745029"/>
                  </a:ext>
                </a:extLst>
              </a:tr>
              <a:tr h="2279524">
                <a:tc vMerge="1">
                  <a:txBody>
                    <a:bodyPr/>
                    <a:lstStyle/>
                    <a:p>
                      <a:endParaRPr lang="en-US" sz="3600" b="1" cap="none" spc="0" dirty="0">
                        <a:solidFill>
                          <a:schemeClr val="tx1">
                            <a:lumMod val="5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r>
                        <a:rPr lang="fr-FR" sz="3200" b="1" cap="none" spc="0" noProof="0" dirty="0">
                          <a:solidFill>
                            <a:srgbClr val="2E2C22"/>
                          </a:solidFill>
                        </a:rPr>
                        <a:t>Mener des exercices et des activités participatives </a:t>
                      </a:r>
                    </a:p>
                  </a:txBody>
                  <a:tcPr marL="27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marL="571500" indent="-571500">
                        <a:buFont typeface="Arial" panose="020B0604020202020204" pitchFamily="34" charset="0"/>
                        <a:buChar char="•"/>
                      </a:pPr>
                      <a:r>
                        <a:rPr lang="fr-FR" sz="3200" cap="none" spc="0" noProof="0" dirty="0">
                          <a:solidFill>
                            <a:srgbClr val="2E2C22"/>
                          </a:solidFill>
                        </a:rPr>
                        <a:t>Amener les participants à identifier les raisons pour lesquelles certains comportements existent, y compris les moteurs normatifs des comportements.</a:t>
                      </a:r>
                    </a:p>
                    <a:p>
                      <a:pPr marL="571500" indent="-571500">
                        <a:buFont typeface="Arial" panose="020B0604020202020204" pitchFamily="34" charset="0"/>
                        <a:buChar char="•"/>
                      </a:pPr>
                      <a:r>
                        <a:rPr lang="fr-FR" sz="3200" cap="none" spc="0" noProof="0" dirty="0">
                          <a:solidFill>
                            <a:srgbClr val="2E2C22"/>
                          </a:solidFill>
                        </a:rPr>
                        <a:t>A faire de préférence si vous disposez d'informations sur les normes.</a:t>
                      </a:r>
                    </a:p>
                  </a:txBody>
                  <a:tcPr marL="27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3233153084"/>
                  </a:ext>
                </a:extLst>
              </a:tr>
            </a:tbl>
          </a:graphicData>
        </a:graphic>
      </p:graphicFrame>
    </p:spTree>
    <p:custDataLst>
      <p:tags r:id="rId1"/>
    </p:custDataLst>
    <p:extLst>
      <p:ext uri="{BB962C8B-B14F-4D97-AF65-F5344CB8AC3E}">
        <p14:creationId xmlns:p14="http://schemas.microsoft.com/office/powerpoint/2010/main" val="16547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4F679AD0-218E-2545-B232-29601A4C202E}"/>
              </a:ext>
            </a:extLst>
          </p:cNvPr>
          <p:cNvSpPr txBox="1">
            <a:spLocks/>
          </p:cNvSpPr>
          <p:nvPr/>
        </p:nvSpPr>
        <p:spPr>
          <a:xfrm>
            <a:off x="2314073" y="833400"/>
            <a:ext cx="20311533" cy="2176835"/>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hangingPunct="1">
              <a:lnSpc>
                <a:spcPct val="90000"/>
              </a:lnSpc>
            </a:pPr>
            <a:r>
              <a:rPr lang="fr-FR" sz="8800" dirty="0">
                <a:solidFill>
                  <a:srgbClr val="2A6FB6"/>
                </a:solidFill>
              </a:rPr>
              <a:t>Valeur des méthodes participatives pour l'évaluation des normes...</a:t>
            </a:r>
            <a:br>
              <a:rPr lang="en-US" sz="8800" dirty="0">
                <a:solidFill>
                  <a:srgbClr val="2A6FB6"/>
                </a:solidFill>
              </a:rPr>
            </a:br>
            <a:endParaRPr lang="en-US" sz="8800" dirty="0">
              <a:solidFill>
                <a:srgbClr val="2A6FB6"/>
              </a:solidFill>
            </a:endParaRPr>
          </a:p>
        </p:txBody>
      </p:sp>
      <p:sp>
        <p:nvSpPr>
          <p:cNvPr id="8" name="Text Placeholder 5">
            <a:extLst>
              <a:ext uri="{FF2B5EF4-FFF2-40B4-BE49-F238E27FC236}">
                <a16:creationId xmlns:a16="http://schemas.microsoft.com/office/drawing/2014/main" id="{B0F817BD-0B83-E140-97C5-83EB9CED8050}"/>
              </a:ext>
            </a:extLst>
          </p:cNvPr>
          <p:cNvSpPr txBox="1">
            <a:spLocks/>
          </p:cNvSpPr>
          <p:nvPr/>
        </p:nvSpPr>
        <p:spPr>
          <a:xfrm>
            <a:off x="1905000" y="4896980"/>
            <a:ext cx="19539859" cy="7084166"/>
          </a:xfrm>
          <a:prstGeom prst="rect">
            <a:avLst/>
          </a:prstGeom>
        </p:spPr>
        <p:txBody>
          <a:bodyPr>
            <a:noAutofit/>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75000"/>
                  </a:schemeClr>
                </a:solidFill>
                <a:uFillTx/>
                <a:latin typeface="+mn-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571500" indent="-571500" algn="l" hangingPunct="1">
              <a:spcBef>
                <a:spcPts val="2400"/>
              </a:spcBef>
              <a:buFont typeface="Arial" panose="020B0604020202020204" pitchFamily="34" charset="0"/>
              <a:buChar char="•"/>
            </a:pPr>
            <a:r>
              <a:rPr lang="fr-FR" sz="4400" dirty="0">
                <a:solidFill>
                  <a:srgbClr val="2E2C22"/>
                </a:solidFill>
              </a:rPr>
              <a:t>Peuvent améliorer l'efficacité des méthodes qualitatives telles que les discussions de groupe et les entretiens approfondis.</a:t>
            </a:r>
          </a:p>
          <a:p>
            <a:pPr marL="571500" indent="-571500" algn="l" hangingPunct="1">
              <a:spcBef>
                <a:spcPts val="2400"/>
              </a:spcBef>
              <a:buFont typeface="Arial" panose="020B0604020202020204" pitchFamily="34" charset="0"/>
              <a:buChar char="•"/>
            </a:pPr>
            <a:r>
              <a:rPr lang="fr-FR" sz="4400" dirty="0">
                <a:solidFill>
                  <a:srgbClr val="2E2C22"/>
                </a:solidFill>
              </a:rPr>
              <a:t>Offrent un moyen direct d'apprendre les normes sociales auprès des membres de la communauté.</a:t>
            </a:r>
          </a:p>
          <a:p>
            <a:pPr marL="571500" indent="-571500" algn="l" hangingPunct="1">
              <a:spcBef>
                <a:spcPts val="2400"/>
              </a:spcBef>
              <a:buFont typeface="Arial" panose="020B0604020202020204" pitchFamily="34" charset="0"/>
              <a:buChar char="•"/>
            </a:pPr>
            <a:r>
              <a:rPr lang="fr-FR" sz="4400" dirty="0">
                <a:solidFill>
                  <a:srgbClr val="2E2C22"/>
                </a:solidFill>
              </a:rPr>
              <a:t>Elles sont agréables, faciles à comprendre pour les participants et favorisent une appropriation partagée du processus d'évaluation.</a:t>
            </a:r>
            <a:endParaRPr lang="en-US" sz="4000" dirty="0">
              <a:solidFill>
                <a:srgbClr val="2E2C22"/>
              </a:solidFill>
            </a:endParaRPr>
          </a:p>
        </p:txBody>
      </p:sp>
    </p:spTree>
    <p:custDataLst>
      <p:tags r:id="rId1"/>
    </p:custDataLst>
    <p:extLst>
      <p:ext uri="{BB962C8B-B14F-4D97-AF65-F5344CB8AC3E}">
        <p14:creationId xmlns:p14="http://schemas.microsoft.com/office/powerpoint/2010/main" val="3805219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46BF36B-57C3-414C-8E3A-3E07504CD8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781" y="4292322"/>
            <a:ext cx="6440164" cy="8299181"/>
          </a:xfrm>
          <a:prstGeom prst="rect">
            <a:avLst/>
          </a:prstGeom>
          <a:ln>
            <a:solidFill>
              <a:schemeClr val="bg1">
                <a:lumMod val="75000"/>
              </a:schemeClr>
            </a:solidFill>
          </a:ln>
        </p:spPr>
      </p:pic>
      <p:sp>
        <p:nvSpPr>
          <p:cNvPr id="11" name="Text Placeholder 10">
            <a:extLst>
              <a:ext uri="{FF2B5EF4-FFF2-40B4-BE49-F238E27FC236}">
                <a16:creationId xmlns:a16="http://schemas.microsoft.com/office/drawing/2014/main" id="{AE670080-9F73-45F5-8E44-D864070F26A0}"/>
              </a:ext>
            </a:extLst>
          </p:cNvPr>
          <p:cNvSpPr>
            <a:spLocks noGrp="1"/>
          </p:cNvSpPr>
          <p:nvPr>
            <p:ph type="body" sz="quarter" idx="4294967295"/>
          </p:nvPr>
        </p:nvSpPr>
        <p:spPr>
          <a:xfrm>
            <a:off x="3025775" y="849313"/>
            <a:ext cx="18332450" cy="2889250"/>
          </a:xfrm>
          <a:prstGeom prst="rect">
            <a:avLst/>
          </a:prstGeom>
        </p:spPr>
        <p:txBody>
          <a:bodyPr>
            <a:normAutofit fontScale="62500" lnSpcReduction="20000"/>
          </a:bodyPr>
          <a:lstStyle/>
          <a:p>
            <a:pPr algn="ctr"/>
            <a:r>
              <a:rPr lang="fr-FR" sz="11500" b="1" dirty="0">
                <a:solidFill>
                  <a:srgbClr val="2A6FB6"/>
                </a:solidFill>
              </a:rPr>
              <a:t>Ressources existantes </a:t>
            </a:r>
          </a:p>
          <a:p>
            <a:pPr algn="ctr"/>
            <a:r>
              <a:rPr lang="fr-FR" sz="11500" b="1" dirty="0">
                <a:solidFill>
                  <a:srgbClr val="2A6FB6"/>
                </a:solidFill>
              </a:rPr>
              <a:t>pour informer les évaluations des normes</a:t>
            </a:r>
            <a:endParaRPr lang="en-US" sz="6000" b="1" dirty="0">
              <a:solidFill>
                <a:srgbClr val="2E2C22"/>
              </a:solidFill>
            </a:endParaRPr>
          </a:p>
        </p:txBody>
      </p:sp>
      <p:pic>
        <p:nvPicPr>
          <p:cNvPr id="8" name="Picture 7">
            <a:extLst>
              <a:ext uri="{FF2B5EF4-FFF2-40B4-BE49-F238E27FC236}">
                <a16:creationId xmlns:a16="http://schemas.microsoft.com/office/drawing/2014/main" id="{672B8FDF-5B86-F145-AE82-64C07CC952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6437" y="4292322"/>
            <a:ext cx="6039796" cy="8299181"/>
          </a:xfrm>
          <a:prstGeom prst="rect">
            <a:avLst/>
          </a:prstGeom>
          <a:ln>
            <a:solidFill>
              <a:schemeClr val="bg1">
                <a:lumMod val="75000"/>
              </a:schemeClr>
            </a:solidFill>
          </a:ln>
        </p:spPr>
      </p:pic>
      <p:pic>
        <p:nvPicPr>
          <p:cNvPr id="10" name="Picture 9">
            <a:extLst>
              <a:ext uri="{FF2B5EF4-FFF2-40B4-BE49-F238E27FC236}">
                <a16:creationId xmlns:a16="http://schemas.microsoft.com/office/drawing/2014/main" id="{39E03629-CD13-2946-B40E-8C510B2EFA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66771" y="4292322"/>
            <a:ext cx="5881657" cy="8299181"/>
          </a:xfrm>
          <a:prstGeom prst="rect">
            <a:avLst/>
          </a:prstGeom>
          <a:ln>
            <a:solidFill>
              <a:schemeClr val="bg1">
                <a:lumMod val="75000"/>
              </a:schemeClr>
            </a:solidFill>
          </a:ln>
        </p:spPr>
      </p:pic>
      <p:pic>
        <p:nvPicPr>
          <p:cNvPr id="9" name="Picture 8"/>
          <p:cNvPicPr>
            <a:picLocks noChangeAspect="1"/>
          </p:cNvPicPr>
          <p:nvPr/>
        </p:nvPicPr>
        <p:blipFill>
          <a:blip r:embed="rId7"/>
          <a:stretch>
            <a:fillRect/>
          </a:stretch>
        </p:blipFill>
        <p:spPr>
          <a:xfrm>
            <a:off x="6560360" y="4292322"/>
            <a:ext cx="6600035" cy="8337396"/>
          </a:xfrm>
          <a:prstGeom prst="rect">
            <a:avLst/>
          </a:prstGeom>
          <a:ln>
            <a:solidFill>
              <a:schemeClr val="bg1">
                <a:lumMod val="75000"/>
              </a:schemeClr>
            </a:solidFill>
          </a:ln>
        </p:spPr>
      </p:pic>
      <p:pic>
        <p:nvPicPr>
          <p:cNvPr id="3" name="Picture 2"/>
          <p:cNvPicPr>
            <a:picLocks noChangeAspect="1"/>
          </p:cNvPicPr>
          <p:nvPr/>
        </p:nvPicPr>
        <p:blipFill>
          <a:blip r:embed="rId8"/>
          <a:stretch>
            <a:fillRect/>
          </a:stretch>
        </p:blipFill>
        <p:spPr>
          <a:xfrm>
            <a:off x="8573267" y="4292322"/>
            <a:ext cx="5819255" cy="8324438"/>
          </a:xfrm>
          <a:prstGeom prst="rect">
            <a:avLst/>
          </a:prstGeom>
          <a:ln>
            <a:solidFill>
              <a:schemeClr val="bg1">
                <a:lumMod val="75000"/>
              </a:schemeClr>
            </a:solidFill>
          </a:ln>
        </p:spPr>
      </p:pic>
      <p:pic>
        <p:nvPicPr>
          <p:cNvPr id="5" name="Picture 4" descr="C:\Users\cjm296\Desktop\gagaesd.JPG">
            <a:extLst>
              <a:ext uri="{FF2B5EF4-FFF2-40B4-BE49-F238E27FC236}">
                <a16:creationId xmlns:a16="http://schemas.microsoft.com/office/drawing/2014/main" id="{0AB0C432-A76C-8C4B-A70F-C7D8094A2190}"/>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470748" y="4292322"/>
            <a:ext cx="12300380" cy="8337396"/>
          </a:xfrm>
          <a:prstGeom prst="rect">
            <a:avLst/>
          </a:prstGeom>
          <a:noFill/>
          <a:ln>
            <a:solidFill>
              <a:schemeClr val="bg1">
                <a:lumMod val="75000"/>
              </a:schemeClr>
            </a:solidFill>
          </a:ln>
        </p:spPr>
      </p:pic>
    </p:spTree>
    <p:custDataLst>
      <p:tags r:id="rId1"/>
    </p:custDataLst>
    <p:extLst>
      <p:ext uri="{BB962C8B-B14F-4D97-AF65-F5344CB8AC3E}">
        <p14:creationId xmlns:p14="http://schemas.microsoft.com/office/powerpoint/2010/main" val="2130998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screenshot of a computer&#10;&#10;Description automatically generated with low confidence">
            <a:extLst>
              <a:ext uri="{FF2B5EF4-FFF2-40B4-BE49-F238E27FC236}">
                <a16:creationId xmlns:a16="http://schemas.microsoft.com/office/drawing/2014/main" id="{56B2734A-1CD9-4F4B-A769-1B8C5826200D}"/>
              </a:ext>
            </a:extLst>
          </p:cNvPr>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t="1867" b="1867"/>
          <a:stretch>
            <a:fillRect/>
          </a:stretch>
        </p:blipFill>
        <p:spPr/>
      </p:pic>
      <p:sp>
        <p:nvSpPr>
          <p:cNvPr id="5" name="Title 4">
            <a:extLst>
              <a:ext uri="{FF2B5EF4-FFF2-40B4-BE49-F238E27FC236}">
                <a16:creationId xmlns:a16="http://schemas.microsoft.com/office/drawing/2014/main" id="{301C4D1D-3628-2243-B6EC-F1BD6F1BFAA4}"/>
              </a:ext>
            </a:extLst>
          </p:cNvPr>
          <p:cNvSpPr>
            <a:spLocks noGrp="1"/>
          </p:cNvSpPr>
          <p:nvPr>
            <p:ph type="title"/>
          </p:nvPr>
        </p:nvSpPr>
        <p:spPr>
          <a:xfrm>
            <a:off x="9719430" y="1959434"/>
            <a:ext cx="13018650" cy="2176836"/>
          </a:xfrm>
        </p:spPr>
        <p:txBody>
          <a:bodyPr/>
          <a:lstStyle/>
          <a:p>
            <a:pPr>
              <a:lnSpc>
                <a:spcPct val="90000"/>
              </a:lnSpc>
            </a:pPr>
            <a:r>
              <a:rPr lang="fr-FR" b="1" dirty="0"/>
              <a:t>Quels types d'activités avez-vous utilisés pour évaluer les normes ?</a:t>
            </a:r>
            <a:endParaRPr lang="en-US" b="1" dirty="0"/>
          </a:p>
        </p:txBody>
      </p:sp>
      <p:sp>
        <p:nvSpPr>
          <p:cNvPr id="7" name="Text Placeholder 6">
            <a:extLst>
              <a:ext uri="{FF2B5EF4-FFF2-40B4-BE49-F238E27FC236}">
                <a16:creationId xmlns:a16="http://schemas.microsoft.com/office/drawing/2014/main" id="{C3BCA633-17AC-744E-A219-23EA235AD8AF}"/>
              </a:ext>
            </a:extLst>
          </p:cNvPr>
          <p:cNvSpPr>
            <a:spLocks noGrp="1"/>
          </p:cNvSpPr>
          <p:nvPr>
            <p:ph type="body" idx="1"/>
          </p:nvPr>
        </p:nvSpPr>
        <p:spPr>
          <a:xfrm>
            <a:off x="9719430" y="6119775"/>
            <a:ext cx="10959448" cy="6919912"/>
          </a:xfrm>
        </p:spPr>
        <p:txBody>
          <a:bodyPr/>
          <a:lstStyle/>
          <a:p>
            <a:pPr marL="685800" indent="-685800" algn="l">
              <a:lnSpc>
                <a:spcPct val="100000"/>
              </a:lnSpc>
              <a:spcAft>
                <a:spcPts val="1200"/>
              </a:spcAft>
              <a:buClr>
                <a:srgbClr val="000000"/>
              </a:buClr>
              <a:buFont typeface="Arial" panose="020B0604020202020204" pitchFamily="34" charset="0"/>
              <a:buChar char="•"/>
            </a:pPr>
            <a:r>
              <a:rPr lang="fr-FR" sz="4800" dirty="0"/>
              <a:t>Avez-vous déjà utilisé des approches participatives ? </a:t>
            </a:r>
          </a:p>
          <a:p>
            <a:pPr marL="685800" indent="-685800" algn="l">
              <a:lnSpc>
                <a:spcPct val="100000"/>
              </a:lnSpc>
              <a:spcAft>
                <a:spcPts val="1200"/>
              </a:spcAft>
              <a:buClr>
                <a:srgbClr val="000000"/>
              </a:buClr>
              <a:buFont typeface="Arial" panose="020B0604020202020204" pitchFamily="34" charset="0"/>
              <a:buChar char="•"/>
            </a:pPr>
            <a:r>
              <a:rPr lang="fr-FR" sz="4800" dirty="0"/>
              <a:t>Quels types d'approches avez-vous utilisés ?</a:t>
            </a:r>
          </a:p>
          <a:p>
            <a:pPr marL="685800" indent="-685800" algn="l">
              <a:lnSpc>
                <a:spcPct val="100000"/>
              </a:lnSpc>
              <a:spcAft>
                <a:spcPts val="1200"/>
              </a:spcAft>
              <a:buClr>
                <a:srgbClr val="000000"/>
              </a:buClr>
              <a:buFont typeface="Arial" panose="020B0604020202020204" pitchFamily="34" charset="0"/>
              <a:buChar char="•"/>
            </a:pPr>
            <a:r>
              <a:rPr lang="fr-FR" sz="4800" dirty="0"/>
              <a:t>Si vous les avez utilisées, qu'est-ce que vous trouvez utile dans ces approches ?</a:t>
            </a:r>
          </a:p>
          <a:p>
            <a:pPr>
              <a:lnSpc>
                <a:spcPct val="100000"/>
              </a:lnSpc>
            </a:pPr>
            <a:endParaRPr lang="en-US" dirty="0"/>
          </a:p>
        </p:txBody>
      </p:sp>
      <p:sp>
        <p:nvSpPr>
          <p:cNvPr id="8" name="Text Placeholder 7">
            <a:extLst>
              <a:ext uri="{FF2B5EF4-FFF2-40B4-BE49-F238E27FC236}">
                <a16:creationId xmlns:a16="http://schemas.microsoft.com/office/drawing/2014/main" id="{72E83A9A-E874-384C-8F13-454379DCBD34}"/>
              </a:ext>
            </a:extLst>
          </p:cNvPr>
          <p:cNvSpPr>
            <a:spLocks noGrp="1"/>
          </p:cNvSpPr>
          <p:nvPr>
            <p:ph type="body" idx="3"/>
          </p:nvPr>
        </p:nvSpPr>
        <p:spPr/>
        <p:txBody>
          <a:bodyPr/>
          <a:lstStyle/>
          <a:p>
            <a:r>
              <a:rPr lang="en-US" dirty="0"/>
              <a:t>DISCUSSION EN PLÉNIÈRE</a:t>
            </a:r>
          </a:p>
          <a:p>
            <a:endParaRPr lang="en-US" dirty="0"/>
          </a:p>
        </p:txBody>
      </p:sp>
      <p:sp>
        <p:nvSpPr>
          <p:cNvPr id="9" name="TextBox 8">
            <a:extLst>
              <a:ext uri="{FF2B5EF4-FFF2-40B4-BE49-F238E27FC236}">
                <a16:creationId xmlns:a16="http://schemas.microsoft.com/office/drawing/2014/main" id="{B1EEA867-44F4-6F42-AB6B-2468300336E8}"/>
              </a:ext>
            </a:extLst>
          </p:cNvPr>
          <p:cNvSpPr txBox="1"/>
          <p:nvPr/>
        </p:nvSpPr>
        <p:spPr>
          <a:xfrm>
            <a:off x="193431" y="13144453"/>
            <a:ext cx="6214047" cy="307777"/>
          </a:xfrm>
          <a:prstGeom prst="rect">
            <a:avLst/>
          </a:prstGeom>
          <a:noFill/>
        </p:spPr>
        <p:txBody>
          <a:bodyPr wrap="square" rtlCol="0">
            <a:spAutoFit/>
          </a:bodyPr>
          <a:lstStyle/>
          <a:p>
            <a:r>
              <a:rPr lang="en-US" sz="1400" dirty="0">
                <a:solidFill>
                  <a:schemeClr val="accent4">
                    <a:lumMod val="60000"/>
                    <a:lumOff val="40000"/>
                  </a:schemeClr>
                </a:solidFill>
                <a:latin typeface="Gill Sans MT" panose="020B0502020104020203" pitchFamily="34" charset="77"/>
              </a:rPr>
              <a:t>Photo credit: Institute for Reproductive Health</a:t>
            </a:r>
          </a:p>
        </p:txBody>
      </p:sp>
      <p:pic>
        <p:nvPicPr>
          <p:cNvPr id="10" name="Picture Placeholder 22">
            <a:extLst>
              <a:ext uri="{FF2B5EF4-FFF2-40B4-BE49-F238E27FC236}">
                <a16:creationId xmlns:a16="http://schemas.microsoft.com/office/drawing/2014/main" id="{A3DB7A4A-143F-9540-B327-40D018002EE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89" t="-11976" r="13300" b="-2989"/>
          <a:stretch/>
        </p:blipFill>
        <p:spPr>
          <a:xfrm>
            <a:off x="20489225" y="5206312"/>
            <a:ext cx="7539134" cy="7539134"/>
          </a:xfrm>
          <a:custGeom>
            <a:avLst/>
            <a:gdLst>
              <a:gd name="connsiteX0" fmla="*/ 2931459 w 5862918"/>
              <a:gd name="connsiteY0" fmla="*/ 0 h 5862918"/>
              <a:gd name="connsiteX1" fmla="*/ 5862918 w 5862918"/>
              <a:gd name="connsiteY1" fmla="*/ 2931459 h 5862918"/>
              <a:gd name="connsiteX2" fmla="*/ 2931459 w 5862918"/>
              <a:gd name="connsiteY2" fmla="*/ 5862918 h 5862918"/>
              <a:gd name="connsiteX3" fmla="*/ 0 w 5862918"/>
              <a:gd name="connsiteY3" fmla="*/ 2931459 h 5862918"/>
              <a:gd name="connsiteX4" fmla="*/ 2931459 w 5862918"/>
              <a:gd name="connsiteY4" fmla="*/ 0 h 5862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918" h="5862918">
                <a:moveTo>
                  <a:pt x="2931459" y="0"/>
                </a:moveTo>
                <a:cubicBezTo>
                  <a:pt x="4550459" y="0"/>
                  <a:pt x="5862918" y="1312459"/>
                  <a:pt x="5862918" y="2931459"/>
                </a:cubicBezTo>
                <a:cubicBezTo>
                  <a:pt x="5862918" y="4550459"/>
                  <a:pt x="4550459" y="5862918"/>
                  <a:pt x="2931459" y="5862918"/>
                </a:cubicBezTo>
                <a:cubicBezTo>
                  <a:pt x="1312459" y="5862918"/>
                  <a:pt x="0" y="4550459"/>
                  <a:pt x="0" y="2931459"/>
                </a:cubicBezTo>
                <a:cubicBezTo>
                  <a:pt x="0" y="1312459"/>
                  <a:pt x="1312459" y="0"/>
                  <a:pt x="2931459" y="0"/>
                </a:cubicBezTo>
                <a:close/>
              </a:path>
            </a:pathLst>
          </a:custGeom>
          <a:solidFill>
            <a:srgbClr val="2E2C22"/>
          </a:solidFill>
        </p:spPr>
      </p:pic>
      <p:grpSp>
        <p:nvGrpSpPr>
          <p:cNvPr id="17" name="Group 16">
            <a:extLst>
              <a:ext uri="{FF2B5EF4-FFF2-40B4-BE49-F238E27FC236}">
                <a16:creationId xmlns:a16="http://schemas.microsoft.com/office/drawing/2014/main" id="{32EA4020-D496-D043-9C0E-B8AC8105E360}"/>
              </a:ext>
            </a:extLst>
          </p:cNvPr>
          <p:cNvGrpSpPr/>
          <p:nvPr/>
        </p:nvGrpSpPr>
        <p:grpSpPr>
          <a:xfrm>
            <a:off x="2372432" y="7651593"/>
            <a:ext cx="2526654" cy="2526654"/>
            <a:chOff x="4969172" y="7651592"/>
            <a:chExt cx="2526654" cy="2526654"/>
          </a:xfrm>
        </p:grpSpPr>
        <p:sp>
          <p:nvSpPr>
            <p:cNvPr id="18" name="Oval 17">
              <a:extLst>
                <a:ext uri="{FF2B5EF4-FFF2-40B4-BE49-F238E27FC236}">
                  <a16:creationId xmlns:a16="http://schemas.microsoft.com/office/drawing/2014/main" id="{EBE04DB7-0F95-D444-A2F5-51FD3AB65C2D}"/>
                </a:ext>
              </a:extLst>
            </p:cNvPr>
            <p:cNvSpPr/>
            <p:nvPr/>
          </p:nvSpPr>
          <p:spPr>
            <a:xfrm>
              <a:off x="4969172" y="7651592"/>
              <a:ext cx="2526654" cy="2526654"/>
            </a:xfrm>
            <a:prstGeom prst="ellipse">
              <a:avLst/>
            </a:prstGeom>
            <a:solidFill>
              <a:srgbClr val="296FB6"/>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sp>
          <p:nvSpPr>
            <p:cNvPr id="19" name="TextBox 18">
              <a:extLst>
                <a:ext uri="{FF2B5EF4-FFF2-40B4-BE49-F238E27FC236}">
                  <a16:creationId xmlns:a16="http://schemas.microsoft.com/office/drawing/2014/main" id="{83CDCDF4-9395-6C4D-A1F8-70A332DDE525}"/>
                </a:ext>
              </a:extLst>
            </p:cNvPr>
            <p:cNvSpPr txBox="1"/>
            <p:nvPr/>
          </p:nvSpPr>
          <p:spPr>
            <a:xfrm>
              <a:off x="5654457" y="8498825"/>
              <a:ext cx="1156086" cy="954107"/>
            </a:xfrm>
            <a:prstGeom prst="rect">
              <a:avLst/>
            </a:prstGeom>
            <a:noFill/>
          </p:spPr>
          <p:txBody>
            <a:bodyPr wrap="none" rtlCol="0">
              <a:spAutoFit/>
            </a:bodyPr>
            <a:lstStyle/>
            <a:p>
              <a:pPr algn="ctr"/>
              <a:r>
                <a:rPr lang="en-US" sz="2800" dirty="0">
                  <a:solidFill>
                    <a:srgbClr val="FFFFFF"/>
                  </a:solidFill>
                  <a:latin typeface="Gill Sans MT" panose="020B0502020104020203" pitchFamily="34" charset="77"/>
                  <a:cs typeface="Gill Sans" panose="020B0502020104020203" pitchFamily="34" charset="-79"/>
                </a:rPr>
                <a:t>CHAT</a:t>
              </a:r>
            </a:p>
            <a:p>
              <a:pPr algn="ctr"/>
              <a:r>
                <a:rPr lang="en-US" sz="2800" dirty="0">
                  <a:solidFill>
                    <a:srgbClr val="FFFFFF"/>
                  </a:solidFill>
                  <a:latin typeface="Gill Sans MT" panose="020B0502020104020203" pitchFamily="34" charset="77"/>
                  <a:cs typeface="Gill Sans" panose="020B0502020104020203" pitchFamily="34" charset="-79"/>
                </a:rPr>
                <a:t>BOX</a:t>
              </a:r>
            </a:p>
          </p:txBody>
        </p:sp>
      </p:grpSp>
      <p:grpSp>
        <p:nvGrpSpPr>
          <p:cNvPr id="21" name="Group 20">
            <a:extLst>
              <a:ext uri="{FF2B5EF4-FFF2-40B4-BE49-F238E27FC236}">
                <a16:creationId xmlns:a16="http://schemas.microsoft.com/office/drawing/2014/main" id="{C7330200-4EFE-C64C-B6F5-420B27BDDF7F}"/>
              </a:ext>
            </a:extLst>
          </p:cNvPr>
          <p:cNvGrpSpPr/>
          <p:nvPr/>
        </p:nvGrpSpPr>
        <p:grpSpPr>
          <a:xfrm>
            <a:off x="1368325" y="1083283"/>
            <a:ext cx="3532094" cy="3532094"/>
            <a:chOff x="1368325" y="1083283"/>
            <a:chExt cx="3532094" cy="3532094"/>
          </a:xfrm>
        </p:grpSpPr>
        <p:sp>
          <p:nvSpPr>
            <p:cNvPr id="22" name="Oval 21">
              <a:extLst>
                <a:ext uri="{FF2B5EF4-FFF2-40B4-BE49-F238E27FC236}">
                  <a16:creationId xmlns:a16="http://schemas.microsoft.com/office/drawing/2014/main" id="{7C02896E-746E-C844-A791-2EA52D5D9CF2}"/>
                </a:ext>
              </a:extLst>
            </p:cNvPr>
            <p:cNvSpPr/>
            <p:nvPr/>
          </p:nvSpPr>
          <p:spPr>
            <a:xfrm>
              <a:off x="1368325" y="1083283"/>
              <a:ext cx="3532094" cy="3532094"/>
            </a:xfrm>
            <a:prstGeom prst="ellipse">
              <a:avLst/>
            </a:prstGeom>
            <a:solidFill>
              <a:srgbClr val="2A6FB6"/>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pic>
          <p:nvPicPr>
            <p:cNvPr id="23" name="Picture 22">
              <a:extLst>
                <a:ext uri="{FF2B5EF4-FFF2-40B4-BE49-F238E27FC236}">
                  <a16:creationId xmlns:a16="http://schemas.microsoft.com/office/drawing/2014/main" id="{ABD0AF0E-B7C0-0D4E-9769-3123D2FADAB7}"/>
                </a:ext>
              </a:extLst>
            </p:cNvPr>
            <p:cNvPicPr>
              <a:picLocks noChangeAspect="1"/>
            </p:cNvPicPr>
            <p:nvPr/>
          </p:nvPicPr>
          <p:blipFill>
            <a:blip r:embed="rId6"/>
            <a:stretch>
              <a:fillRect/>
            </a:stretch>
          </p:blipFill>
          <p:spPr>
            <a:xfrm>
              <a:off x="1902078" y="1869704"/>
              <a:ext cx="2431692" cy="1900633"/>
            </a:xfrm>
            <a:prstGeom prst="rect">
              <a:avLst/>
            </a:prstGeom>
          </p:spPr>
        </p:pic>
      </p:grpSp>
    </p:spTree>
    <p:custDataLst>
      <p:tags r:id="rId1"/>
    </p:custDataLst>
    <p:extLst>
      <p:ext uri="{BB962C8B-B14F-4D97-AF65-F5344CB8AC3E}">
        <p14:creationId xmlns:p14="http://schemas.microsoft.com/office/powerpoint/2010/main" val="1608383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A6FB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722B8-2712-4B0F-B154-1D65662A1A6A}"/>
              </a:ext>
            </a:extLst>
          </p:cNvPr>
          <p:cNvSpPr>
            <a:spLocks noGrp="1"/>
          </p:cNvSpPr>
          <p:nvPr>
            <p:ph type="title"/>
          </p:nvPr>
        </p:nvSpPr>
        <p:spPr/>
        <p:txBody>
          <a:bodyPr/>
          <a:lstStyle/>
          <a:p>
            <a:pPr>
              <a:lnSpc>
                <a:spcPct val="90000"/>
              </a:lnSpc>
            </a:pPr>
            <a:r>
              <a:rPr lang="fr-FR" dirty="0"/>
              <a:t>Outil d'exploration des normes sociales</a:t>
            </a:r>
            <a:endParaRPr lang="en-US" dirty="0"/>
          </a:p>
        </p:txBody>
      </p:sp>
      <p:sp>
        <p:nvSpPr>
          <p:cNvPr id="11" name="Text Placeholder 2">
            <a:extLst>
              <a:ext uri="{FF2B5EF4-FFF2-40B4-BE49-F238E27FC236}">
                <a16:creationId xmlns:a16="http://schemas.microsoft.com/office/drawing/2014/main" id="{36E3BD5C-E7E8-A047-BEDF-78295D8ACC87}"/>
              </a:ext>
            </a:extLst>
          </p:cNvPr>
          <p:cNvSpPr txBox="1">
            <a:spLocks/>
          </p:cNvSpPr>
          <p:nvPr/>
        </p:nvSpPr>
        <p:spPr>
          <a:xfrm>
            <a:off x="5653971" y="8385918"/>
            <a:ext cx="13076058" cy="516886"/>
          </a:xfrm>
          <a:prstGeom prst="rect">
            <a:avLst/>
          </a:prstGeom>
          <a:noFill/>
          <a:ln>
            <a:noFill/>
          </a:ln>
        </p:spPr>
        <p:txBody>
          <a:bodyPr spcFirstLastPara="1" wrap="square" lIns="91425" tIns="45700" rIns="91425" bIns="45700" anchor="t" anchorCtr="0">
            <a:noAutofit/>
          </a:bodyPr>
          <a:lstStyle>
            <a:lvl1pPr marL="457200" marR="0" lvl="0" indent="-228600" algn="ctr" defTabSz="825500" rtl="0" latinLnBrk="0">
              <a:lnSpc>
                <a:spcPct val="100000"/>
              </a:lnSpc>
              <a:spcBef>
                <a:spcPts val="0"/>
              </a:spcBef>
              <a:spcAft>
                <a:spcPts val="0"/>
              </a:spcAft>
              <a:buClr>
                <a:srgbClr val="FFFEFF"/>
              </a:buClr>
              <a:buSzPts val="2400"/>
              <a:buFont typeface="Gill Sans"/>
              <a:buNone/>
              <a:tabLst/>
              <a:defRPr sz="4000" b="0" i="0" u="none" strike="noStrike" cap="none" spc="0" baseline="0">
                <a:ln>
                  <a:noFill/>
                </a:ln>
                <a:solidFill>
                  <a:srgbClr val="FFFEFF"/>
                </a:solidFill>
                <a:uFillTx/>
                <a:latin typeface="Gill Sans MT" panose="020B0502020104020203" pitchFamily="34" charset="77"/>
                <a:ea typeface="Gill Sans MT" panose="020B0502020104020203" pitchFamily="34" charset="77"/>
                <a:cs typeface="Gill Sans"/>
                <a:sym typeface="Gill Sans"/>
              </a:defRPr>
            </a:lvl1pPr>
            <a:lvl2pPr marL="914400" marR="0" lvl="1" indent="-228600" algn="just" defTabSz="825500" rtl="0" latinLnBrk="0">
              <a:lnSpc>
                <a:spcPct val="100000"/>
              </a:lnSpc>
              <a:spcBef>
                <a:spcPts val="0"/>
              </a:spcBef>
              <a:spcAft>
                <a:spcPts val="0"/>
              </a:spcAft>
              <a:buClr>
                <a:srgbClr val="515257"/>
              </a:buClr>
              <a:buSzPts val="3600"/>
              <a:buFont typeface="Gill Sans"/>
              <a:buNone/>
              <a:tabLst/>
              <a:defRPr sz="3600" b="0" i="0" u="none" strike="noStrike" cap="none" spc="0" baseline="0">
                <a:ln>
                  <a:noFill/>
                </a:ln>
                <a:solidFill>
                  <a:srgbClr val="515257"/>
                </a:solidFill>
                <a:uFillTx/>
                <a:latin typeface="Gill Sans"/>
                <a:ea typeface="Gill Sans"/>
                <a:cs typeface="Gill Sans"/>
                <a:sym typeface="Gill Sans"/>
              </a:defRPr>
            </a:lvl2pPr>
            <a:lvl3pPr marL="1371600" marR="0" lvl="2" indent="-228600" algn="just" defTabSz="825500" rtl="0" latinLnBrk="0">
              <a:lnSpc>
                <a:spcPct val="100000"/>
              </a:lnSpc>
              <a:spcBef>
                <a:spcPts val="0"/>
              </a:spcBef>
              <a:spcAft>
                <a:spcPts val="0"/>
              </a:spcAft>
              <a:buClr>
                <a:srgbClr val="515257"/>
              </a:buClr>
              <a:buSzPts val="3600"/>
              <a:buFont typeface="Gill Sans"/>
              <a:buNone/>
              <a:tabLst/>
              <a:defRPr sz="3600" b="0" i="0" u="none" strike="noStrike" cap="none" spc="0" baseline="0">
                <a:ln>
                  <a:noFill/>
                </a:ln>
                <a:solidFill>
                  <a:srgbClr val="515257"/>
                </a:solidFill>
                <a:uFillTx/>
                <a:latin typeface="Gill Sans"/>
                <a:ea typeface="Gill Sans"/>
                <a:cs typeface="Gill Sans"/>
                <a:sym typeface="Gill Sans"/>
              </a:defRPr>
            </a:lvl3pPr>
            <a:lvl4pPr marL="1828800" marR="0" lvl="3" indent="-228600" algn="just" defTabSz="825500" rtl="0" latinLnBrk="0">
              <a:lnSpc>
                <a:spcPct val="100000"/>
              </a:lnSpc>
              <a:spcBef>
                <a:spcPts val="0"/>
              </a:spcBef>
              <a:spcAft>
                <a:spcPts val="0"/>
              </a:spcAft>
              <a:buClr>
                <a:srgbClr val="515257"/>
              </a:buClr>
              <a:buSzPts val="3600"/>
              <a:buFont typeface="Gill Sans"/>
              <a:buNone/>
              <a:tabLst/>
              <a:defRPr sz="3600" b="0" i="0" u="none" strike="noStrike" cap="none" spc="0" baseline="0">
                <a:ln>
                  <a:noFill/>
                </a:ln>
                <a:solidFill>
                  <a:srgbClr val="515257"/>
                </a:solidFill>
                <a:uFillTx/>
                <a:latin typeface="Gill Sans"/>
                <a:ea typeface="Gill Sans"/>
                <a:cs typeface="Gill Sans"/>
                <a:sym typeface="Gill Sans"/>
              </a:defRPr>
            </a:lvl4pPr>
            <a:lvl5pPr marL="2286000" marR="0" lvl="4" indent="-228600" algn="just" defTabSz="825500" rtl="0" latinLnBrk="0">
              <a:lnSpc>
                <a:spcPct val="100000"/>
              </a:lnSpc>
              <a:spcBef>
                <a:spcPts val="0"/>
              </a:spcBef>
              <a:spcAft>
                <a:spcPts val="0"/>
              </a:spcAft>
              <a:buClr>
                <a:srgbClr val="515257"/>
              </a:buClr>
              <a:buSzPts val="3600"/>
              <a:buFont typeface="Gill Sans"/>
              <a:buNone/>
              <a:tabLst/>
              <a:defRPr sz="3600" b="0" i="0" u="none" strike="noStrike" cap="none" spc="0" baseline="0">
                <a:ln>
                  <a:noFill/>
                </a:ln>
                <a:solidFill>
                  <a:srgbClr val="515257"/>
                </a:solidFill>
                <a:uFillTx/>
                <a:latin typeface="Gill Sans"/>
                <a:ea typeface="Gill Sans"/>
                <a:cs typeface="Gill Sans"/>
                <a:sym typeface="Gill Sans"/>
              </a:defRPr>
            </a:lvl5pPr>
            <a:lvl6pPr marL="2743200" marR="0" lvl="5" indent="-228600" algn="just" defTabSz="825500" rtl="0" latinLnBrk="0">
              <a:lnSpc>
                <a:spcPct val="100000"/>
              </a:lnSpc>
              <a:spcBef>
                <a:spcPts val="0"/>
              </a:spcBef>
              <a:spcAft>
                <a:spcPts val="0"/>
              </a:spcAft>
              <a:buClr>
                <a:srgbClr val="A6A7AC"/>
              </a:buClr>
              <a:buSzPts val="2300"/>
              <a:buFont typeface="PT Sans"/>
              <a:buNone/>
              <a:tabLst/>
              <a:defRPr sz="2300" b="0" i="0" u="none" strike="noStrike" cap="none" spc="0" baseline="0">
                <a:ln>
                  <a:noFill/>
                </a:ln>
                <a:solidFill>
                  <a:srgbClr val="A6A7AC"/>
                </a:solidFill>
                <a:uFillTx/>
                <a:latin typeface="PT Sans"/>
                <a:ea typeface="PT Sans"/>
                <a:cs typeface="PT Sans"/>
                <a:sym typeface="PT Sans"/>
              </a:defRPr>
            </a:lvl6pPr>
            <a:lvl7pPr marL="3200400" marR="0" lvl="6" indent="-228600" algn="just" defTabSz="825500" rtl="0" latinLnBrk="0">
              <a:lnSpc>
                <a:spcPct val="100000"/>
              </a:lnSpc>
              <a:spcBef>
                <a:spcPts val="0"/>
              </a:spcBef>
              <a:spcAft>
                <a:spcPts val="0"/>
              </a:spcAft>
              <a:buClr>
                <a:srgbClr val="A6A7AC"/>
              </a:buClr>
              <a:buSzPts val="2300"/>
              <a:buFont typeface="PT Sans"/>
              <a:buNone/>
              <a:tabLst/>
              <a:defRPr sz="2300" b="0" i="0" u="none" strike="noStrike" cap="none" spc="0" baseline="0">
                <a:ln>
                  <a:noFill/>
                </a:ln>
                <a:solidFill>
                  <a:srgbClr val="A6A7AC"/>
                </a:solidFill>
                <a:uFillTx/>
                <a:latin typeface="PT Sans"/>
                <a:ea typeface="PT Sans"/>
                <a:cs typeface="PT Sans"/>
                <a:sym typeface="PT Sans"/>
              </a:defRPr>
            </a:lvl7pPr>
            <a:lvl8pPr marL="3657600" marR="0" lvl="7" indent="-228600" algn="just" defTabSz="825500" rtl="0" latinLnBrk="0">
              <a:lnSpc>
                <a:spcPct val="100000"/>
              </a:lnSpc>
              <a:spcBef>
                <a:spcPts val="0"/>
              </a:spcBef>
              <a:spcAft>
                <a:spcPts val="0"/>
              </a:spcAft>
              <a:buClr>
                <a:srgbClr val="A6A7AC"/>
              </a:buClr>
              <a:buSzPts val="2300"/>
              <a:buFont typeface="PT Sans"/>
              <a:buNone/>
              <a:tabLst/>
              <a:defRPr sz="2300" b="0" i="0" u="none" strike="noStrike" cap="none" spc="0" baseline="0">
                <a:ln>
                  <a:noFill/>
                </a:ln>
                <a:solidFill>
                  <a:srgbClr val="A6A7AC"/>
                </a:solidFill>
                <a:uFillTx/>
                <a:latin typeface="PT Sans"/>
                <a:ea typeface="PT Sans"/>
                <a:cs typeface="PT Sans"/>
                <a:sym typeface="PT Sans"/>
              </a:defRPr>
            </a:lvl8pPr>
            <a:lvl9pPr marL="4114800" marR="0" lvl="8" indent="-228600" algn="just" defTabSz="825500" rtl="0" latinLnBrk="0">
              <a:lnSpc>
                <a:spcPct val="100000"/>
              </a:lnSpc>
              <a:spcBef>
                <a:spcPts val="0"/>
              </a:spcBef>
              <a:spcAft>
                <a:spcPts val="0"/>
              </a:spcAft>
              <a:buClr>
                <a:srgbClr val="A6A7AC"/>
              </a:buClr>
              <a:buSzPts val="2300"/>
              <a:buFont typeface="PT Sans"/>
              <a:buNone/>
              <a:tabLst/>
              <a:defRPr sz="2300" b="0" i="0" u="none" strike="noStrike" cap="none" spc="0" baseline="0">
                <a:ln>
                  <a:noFill/>
                </a:ln>
                <a:solidFill>
                  <a:srgbClr val="A6A7AC"/>
                </a:solidFill>
                <a:uFillTx/>
                <a:latin typeface="PT Sans"/>
                <a:ea typeface="PT Sans"/>
                <a:cs typeface="PT Sans"/>
                <a:sym typeface="PT Sans"/>
              </a:defRPr>
            </a:lvl9pPr>
          </a:lstStyle>
          <a:p>
            <a:pPr hangingPunct="1"/>
            <a:r>
              <a:rPr lang="fr-FR" sz="5400" dirty="0"/>
              <a:t>Un outil d'apprentissage participatif pour identifier et évaluer l'influence des normes sociales.</a:t>
            </a:r>
          </a:p>
        </p:txBody>
      </p:sp>
      <p:sp>
        <p:nvSpPr>
          <p:cNvPr id="5" name="Text Placeholder 4">
            <a:extLst>
              <a:ext uri="{FF2B5EF4-FFF2-40B4-BE49-F238E27FC236}">
                <a16:creationId xmlns:a16="http://schemas.microsoft.com/office/drawing/2014/main" id="{225EDD46-1AA8-B546-935C-FAE55BC6D721}"/>
              </a:ext>
            </a:extLst>
          </p:cNvPr>
          <p:cNvSpPr>
            <a:spLocks noGrp="1"/>
          </p:cNvSpPr>
          <p:nvPr>
            <p:ph type="body" idx="2"/>
          </p:nvPr>
        </p:nvSpPr>
        <p:spPr/>
        <p:txBody>
          <a:bodyPr/>
          <a:lstStyle/>
          <a:p>
            <a:r>
              <a:rPr lang="en-US" dirty="0"/>
              <a:t>SECTION 3</a:t>
            </a:r>
          </a:p>
          <a:p>
            <a:endParaRPr lang="en-US" dirty="0"/>
          </a:p>
        </p:txBody>
      </p:sp>
    </p:spTree>
    <p:custDataLst>
      <p:tags r:id="rId1"/>
    </p:custDataLst>
    <p:extLst>
      <p:ext uri="{BB962C8B-B14F-4D97-AF65-F5344CB8AC3E}">
        <p14:creationId xmlns:p14="http://schemas.microsoft.com/office/powerpoint/2010/main" val="1816133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wipe(down)">
                                      <p:cBhvr>
                                        <p:cTn id="13"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build="p"/>
      <p:bldP spid="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Shifting Social Norms with the Social Norms Exploration Tool (SNET)">
            <a:hlinkClick r:id="" action="ppaction://media"/>
            <a:extLst>
              <a:ext uri="{FF2B5EF4-FFF2-40B4-BE49-F238E27FC236}">
                <a16:creationId xmlns:a16="http://schemas.microsoft.com/office/drawing/2014/main" id="{2CD4E2B0-202C-1249-BB83-F580E7CA9D71}"/>
              </a:ext>
            </a:extLst>
          </p:cNvPr>
          <p:cNvPicPr>
            <a:picLocks noRot="1" noChangeAspect="1"/>
          </p:cNvPicPr>
          <p:nvPr>
            <a:videoFile r:link="rId1"/>
          </p:nvPr>
        </p:nvPicPr>
        <p:blipFill>
          <a:blip r:embed="rId4"/>
          <a:stretch>
            <a:fillRect/>
          </a:stretch>
        </p:blipFill>
        <p:spPr>
          <a:xfrm>
            <a:off x="-193964" y="-609600"/>
            <a:ext cx="24384000" cy="13776960"/>
          </a:xfrm>
          <a:prstGeom prst="rect">
            <a:avLst/>
          </a:prstGeom>
        </p:spPr>
      </p:pic>
    </p:spTree>
    <p:extLst>
      <p:ext uri="{BB962C8B-B14F-4D97-AF65-F5344CB8AC3E}">
        <p14:creationId xmlns:p14="http://schemas.microsoft.com/office/powerpoint/2010/main" val="1373028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3FA10D2-44A1-432A-986F-A60F00B52C2A}"/>
              </a:ext>
            </a:extLst>
          </p:cNvPr>
          <p:cNvSpPr txBox="1">
            <a:spLocks/>
          </p:cNvSpPr>
          <p:nvPr/>
        </p:nvSpPr>
        <p:spPr>
          <a:xfrm>
            <a:off x="1490582" y="337049"/>
            <a:ext cx="18509485" cy="1403384"/>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a:defRPr/>
            </a:pPr>
            <a:r>
              <a:rPr lang="fr-FR" dirty="0">
                <a:solidFill>
                  <a:srgbClr val="000000"/>
                </a:solidFill>
                <a:latin typeface="Gill Sans MT" panose="020B0502020104020203"/>
              </a:rPr>
              <a:t>Évolution des normes sociales dans le cadre du CSC </a:t>
            </a:r>
            <a:endParaRPr lang="en-US" dirty="0">
              <a:solidFill>
                <a:srgbClr val="000000"/>
              </a:solidFill>
              <a:latin typeface="Gill Sans MT" panose="020B0502020104020203"/>
            </a:endParaRPr>
          </a:p>
        </p:txBody>
      </p:sp>
      <p:pic>
        <p:nvPicPr>
          <p:cNvPr id="19" name="Image 18">
            <a:extLst>
              <a:ext uri="{FF2B5EF4-FFF2-40B4-BE49-F238E27FC236}">
                <a16:creationId xmlns:a16="http://schemas.microsoft.com/office/drawing/2014/main" id="{B71247DB-F385-ECE7-39BA-A45CDB0BD6E6}"/>
              </a:ext>
            </a:extLst>
          </p:cNvPr>
          <p:cNvPicPr>
            <a:picLocks noChangeAspect="1"/>
          </p:cNvPicPr>
          <p:nvPr/>
        </p:nvPicPr>
        <p:blipFill>
          <a:blip r:embed="rId4"/>
          <a:stretch>
            <a:fillRect/>
          </a:stretch>
        </p:blipFill>
        <p:spPr>
          <a:xfrm>
            <a:off x="1127676" y="3093397"/>
            <a:ext cx="22128647" cy="10137932"/>
          </a:xfrm>
          <a:prstGeom prst="rect">
            <a:avLst/>
          </a:prstGeom>
        </p:spPr>
      </p:pic>
    </p:spTree>
    <p:custDataLst>
      <p:tags r:id="rId1"/>
    </p:custDataLst>
    <p:extLst>
      <p:ext uri="{BB962C8B-B14F-4D97-AF65-F5344CB8AC3E}">
        <p14:creationId xmlns:p14="http://schemas.microsoft.com/office/powerpoint/2010/main" val="1345071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9251F5-D997-4980-81D2-D2FF3294D6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409" y="2657838"/>
            <a:ext cx="6043041" cy="7787423"/>
          </a:xfrm>
          <a:prstGeom prst="rect">
            <a:avLst/>
          </a:prstGeom>
          <a:ln>
            <a:solidFill>
              <a:schemeClr val="tx1">
                <a:lumMod val="60000"/>
                <a:lumOff val="40000"/>
              </a:schemeClr>
            </a:solidFill>
          </a:ln>
          <a:effectLst>
            <a:outerShdw blurRad="469900" dist="38100" dir="2700000" algn="tl" rotWithShape="0">
              <a:prstClr val="black">
                <a:alpha val="31000"/>
              </a:prstClr>
            </a:outerShdw>
          </a:effectLst>
        </p:spPr>
      </p:pic>
      <p:sp>
        <p:nvSpPr>
          <p:cNvPr id="13" name="Title 1">
            <a:extLst>
              <a:ext uri="{FF2B5EF4-FFF2-40B4-BE49-F238E27FC236}">
                <a16:creationId xmlns:a16="http://schemas.microsoft.com/office/drawing/2014/main" id="{13FE38E4-CEA1-6744-B08A-9B4859533C12}"/>
              </a:ext>
            </a:extLst>
          </p:cNvPr>
          <p:cNvSpPr txBox="1">
            <a:spLocks/>
          </p:cNvSpPr>
          <p:nvPr/>
        </p:nvSpPr>
        <p:spPr>
          <a:xfrm>
            <a:off x="8052363" y="3500402"/>
            <a:ext cx="16482720" cy="2176835"/>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hangingPunct="1">
              <a:lnSpc>
                <a:spcPct val="90000"/>
              </a:lnSpc>
            </a:pPr>
            <a:r>
              <a:rPr lang="en-US" dirty="0">
                <a:solidFill>
                  <a:srgbClr val="2A6FB6"/>
                </a:solidFill>
              </a:rPr>
              <a:t>Qu’est-ce que le SNET ?</a:t>
            </a:r>
          </a:p>
        </p:txBody>
      </p:sp>
      <p:sp>
        <p:nvSpPr>
          <p:cNvPr id="14" name="Content Placeholder 2">
            <a:extLst>
              <a:ext uri="{FF2B5EF4-FFF2-40B4-BE49-F238E27FC236}">
                <a16:creationId xmlns:a16="http://schemas.microsoft.com/office/drawing/2014/main" id="{F8A64ECC-2434-8E45-8D83-42EA4D4B1779}"/>
              </a:ext>
            </a:extLst>
          </p:cNvPr>
          <p:cNvSpPr txBox="1">
            <a:spLocks/>
          </p:cNvSpPr>
          <p:nvPr/>
        </p:nvSpPr>
        <p:spPr>
          <a:xfrm>
            <a:off x="8050695" y="5451641"/>
            <a:ext cx="14231789" cy="5511800"/>
          </a:xfrm>
          <a:prstGeom prst="rect">
            <a:avLst/>
          </a:prstGeom>
        </p:spPr>
        <p:txBody>
          <a:bodyPr>
            <a:normAutofit fontScale="92500"/>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857250" indent="-857250" algn="l" hangingPunct="1">
              <a:spcAft>
                <a:spcPts val="1200"/>
              </a:spcAft>
              <a:buFont typeface="Arial" panose="020B0604020202020204" pitchFamily="34" charset="0"/>
              <a:buChar char="•"/>
            </a:pPr>
            <a:r>
              <a:rPr lang="fr-FR" sz="4800" dirty="0">
                <a:solidFill>
                  <a:srgbClr val="2E2C22"/>
                </a:solidFill>
              </a:rPr>
              <a:t>Un outil participatif d'apprentissage et d'action qui guide une « exploration des normes sociales » rapide.</a:t>
            </a:r>
          </a:p>
          <a:p>
            <a:pPr marL="857250" indent="-857250" algn="l" hangingPunct="1">
              <a:spcAft>
                <a:spcPts val="1200"/>
              </a:spcAft>
              <a:buFont typeface="Arial" panose="020B0604020202020204" pitchFamily="34" charset="0"/>
              <a:buChar char="•"/>
            </a:pPr>
            <a:r>
              <a:rPr lang="fr-FR" sz="4800" dirty="0">
                <a:solidFill>
                  <a:srgbClr val="2E2C22"/>
                </a:solidFill>
              </a:rPr>
              <a:t>Permet d'identifier rapidement les groupes de référence et les normes sociales qui influencent les comportements.</a:t>
            </a:r>
          </a:p>
          <a:p>
            <a:pPr marL="857250" indent="-857250" algn="l" hangingPunct="1">
              <a:spcAft>
                <a:spcPts val="1200"/>
              </a:spcAft>
              <a:buFont typeface="Arial" panose="020B0604020202020204" pitchFamily="34" charset="0"/>
              <a:buChar char="•"/>
            </a:pPr>
            <a:r>
              <a:rPr lang="fr-FR" sz="4800" dirty="0">
                <a:solidFill>
                  <a:srgbClr val="2E2C22"/>
                </a:solidFill>
              </a:rPr>
              <a:t>Offre des conseils sur la façon d'utiliser l'information dans la conception du programme, l'ajustement de la stratégie et l'évaluation.</a:t>
            </a:r>
            <a:endParaRPr lang="en-US" sz="4800" dirty="0">
              <a:solidFill>
                <a:srgbClr val="2E2C22"/>
              </a:solidFill>
            </a:endParaRPr>
          </a:p>
        </p:txBody>
      </p:sp>
      <p:sp>
        <p:nvSpPr>
          <p:cNvPr id="15" name="Text Placeholder 5">
            <a:extLst>
              <a:ext uri="{FF2B5EF4-FFF2-40B4-BE49-F238E27FC236}">
                <a16:creationId xmlns:a16="http://schemas.microsoft.com/office/drawing/2014/main" id="{3E75ADC6-67C8-5445-82B8-31EC57A6F45F}"/>
              </a:ext>
            </a:extLst>
          </p:cNvPr>
          <p:cNvSpPr txBox="1">
            <a:spLocks/>
          </p:cNvSpPr>
          <p:nvPr/>
        </p:nvSpPr>
        <p:spPr>
          <a:xfrm>
            <a:off x="8050695" y="2484435"/>
            <a:ext cx="4446588" cy="577850"/>
          </a:xfrm>
          <a:prstGeom prst="rect">
            <a:avLst/>
          </a:prstGeom>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hangingPunct="1"/>
            <a:r>
              <a:rPr lang="en-US" dirty="0">
                <a:solidFill>
                  <a:srgbClr val="2E2C22"/>
                </a:solidFill>
              </a:rPr>
              <a:t>RESSOURCE</a:t>
            </a:r>
          </a:p>
        </p:txBody>
      </p:sp>
    </p:spTree>
    <p:custDataLst>
      <p:tags r:id="rId1"/>
    </p:custDataLst>
    <p:extLst>
      <p:ext uri="{BB962C8B-B14F-4D97-AF65-F5344CB8AC3E}">
        <p14:creationId xmlns:p14="http://schemas.microsoft.com/office/powerpoint/2010/main" val="4081845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3B094DC-BC7A-2042-904E-9DFF55210BD2}"/>
              </a:ext>
            </a:extLst>
          </p:cNvPr>
          <p:cNvSpPr txBox="1">
            <a:spLocks/>
          </p:cNvSpPr>
          <p:nvPr/>
        </p:nvSpPr>
        <p:spPr>
          <a:xfrm>
            <a:off x="2121839" y="3117832"/>
            <a:ext cx="20141259" cy="2176835"/>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hangingPunct="1">
              <a:lnSpc>
                <a:spcPct val="90000"/>
              </a:lnSpc>
            </a:pPr>
            <a:r>
              <a:rPr lang="en-US" dirty="0">
                <a:solidFill>
                  <a:srgbClr val="2A6FB6"/>
                </a:solidFill>
              </a:rPr>
              <a:t>Utilisation de l'outil SNET</a:t>
            </a:r>
          </a:p>
        </p:txBody>
      </p:sp>
      <p:sp>
        <p:nvSpPr>
          <p:cNvPr id="13" name="Content Placeholder 2">
            <a:extLst>
              <a:ext uri="{FF2B5EF4-FFF2-40B4-BE49-F238E27FC236}">
                <a16:creationId xmlns:a16="http://schemas.microsoft.com/office/drawing/2014/main" id="{6385DC13-9209-4A41-9032-D3CB019E2C96}"/>
              </a:ext>
            </a:extLst>
          </p:cNvPr>
          <p:cNvSpPr txBox="1">
            <a:spLocks/>
          </p:cNvSpPr>
          <p:nvPr/>
        </p:nvSpPr>
        <p:spPr>
          <a:xfrm>
            <a:off x="2120901" y="4890426"/>
            <a:ext cx="20161584" cy="5511800"/>
          </a:xfrm>
          <a:prstGeom prst="rect">
            <a:avLst/>
          </a:prstGeom>
        </p:spPr>
        <p:txBody>
          <a:bodyPr>
            <a:normAutofit lnSpcReduction="10000"/>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857250" indent="-857250" algn="l" hangingPunct="1">
              <a:spcAft>
                <a:spcPts val="1200"/>
              </a:spcAft>
              <a:buFont typeface="Arial" panose="020B0604020202020204" pitchFamily="34" charset="0"/>
              <a:buChar char="•"/>
            </a:pPr>
            <a:r>
              <a:rPr lang="fr-FR" sz="4800" b="1" dirty="0">
                <a:solidFill>
                  <a:srgbClr val="2E2C22"/>
                </a:solidFill>
              </a:rPr>
              <a:t>À qui s'adresse-t-il ? </a:t>
            </a:r>
            <a:r>
              <a:rPr lang="fr-FR" sz="4800" dirty="0">
                <a:solidFill>
                  <a:srgbClr val="2E2C22"/>
                </a:solidFill>
              </a:rPr>
              <a:t>Les planificateurs et les responsables de la mise en œuvre de projets, en particulier ceux qui se concentrent sur les programmes communautaires.</a:t>
            </a:r>
          </a:p>
          <a:p>
            <a:pPr marL="857250" indent="-857250" algn="l" hangingPunct="1">
              <a:spcAft>
                <a:spcPts val="1200"/>
              </a:spcAft>
              <a:buFont typeface="Arial" panose="020B0604020202020204" pitchFamily="34" charset="0"/>
              <a:buChar char="•"/>
            </a:pPr>
            <a:r>
              <a:rPr lang="fr-FR" sz="4800" b="1" dirty="0">
                <a:solidFill>
                  <a:srgbClr val="2E2C22"/>
                </a:solidFill>
              </a:rPr>
              <a:t>Que contient-il ? </a:t>
            </a:r>
            <a:r>
              <a:rPr lang="fr-FR" sz="4800" dirty="0">
                <a:solidFill>
                  <a:srgbClr val="2E2C22"/>
                </a:solidFill>
              </a:rPr>
              <a:t>Des informations de base et des modèles pour l'orientation et l'utilisation de l'exploration des normes sociales.</a:t>
            </a:r>
          </a:p>
          <a:p>
            <a:pPr marL="857250" indent="-857250" algn="l" hangingPunct="1">
              <a:spcAft>
                <a:spcPts val="1200"/>
              </a:spcAft>
              <a:buFont typeface="Arial" panose="020B0604020202020204" pitchFamily="34" charset="0"/>
              <a:buChar char="•"/>
            </a:pPr>
            <a:r>
              <a:rPr lang="fr-FR" sz="4800" b="1" dirty="0">
                <a:solidFill>
                  <a:srgbClr val="2E2C22"/>
                </a:solidFill>
              </a:rPr>
              <a:t>Quand est-il utilisé ? </a:t>
            </a:r>
            <a:r>
              <a:rPr lang="fr-FR" sz="4800" dirty="0">
                <a:solidFill>
                  <a:srgbClr val="2E2C22"/>
                </a:solidFill>
              </a:rPr>
              <a:t>Facilement intégrable aux différentes phases de programmes nouveaux ou existants.</a:t>
            </a:r>
            <a:endParaRPr lang="en-US" sz="4800" dirty="0">
              <a:solidFill>
                <a:srgbClr val="2E2C22"/>
              </a:solidFill>
            </a:endParaRPr>
          </a:p>
        </p:txBody>
      </p:sp>
      <p:sp>
        <p:nvSpPr>
          <p:cNvPr id="14" name="Text Placeholder 4">
            <a:extLst>
              <a:ext uri="{FF2B5EF4-FFF2-40B4-BE49-F238E27FC236}">
                <a16:creationId xmlns:a16="http://schemas.microsoft.com/office/drawing/2014/main" id="{B3BCDAB5-5A00-AD45-8CFF-802E6F83662B}"/>
              </a:ext>
            </a:extLst>
          </p:cNvPr>
          <p:cNvSpPr txBox="1">
            <a:spLocks/>
          </p:cNvSpPr>
          <p:nvPr/>
        </p:nvSpPr>
        <p:spPr>
          <a:xfrm>
            <a:off x="2120171" y="2404533"/>
            <a:ext cx="13182328" cy="308568"/>
          </a:xfrm>
          <a:prstGeom prst="rect">
            <a:avLst/>
          </a:prstGeom>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hangingPunct="1"/>
            <a:r>
              <a:rPr lang="fr-FR" dirty="0">
                <a:solidFill>
                  <a:srgbClr val="2E2C22"/>
                </a:solidFill>
              </a:rPr>
              <a:t>OUTIL D'EXPLORATION DES NORMES SOCIALES </a:t>
            </a:r>
            <a:endParaRPr lang="en-US" dirty="0">
              <a:solidFill>
                <a:srgbClr val="2E2C22"/>
              </a:solidFill>
            </a:endParaRPr>
          </a:p>
        </p:txBody>
      </p:sp>
    </p:spTree>
    <p:custDataLst>
      <p:tags r:id="rId1"/>
    </p:custDataLst>
    <p:extLst>
      <p:ext uri="{BB962C8B-B14F-4D97-AF65-F5344CB8AC3E}">
        <p14:creationId xmlns:p14="http://schemas.microsoft.com/office/powerpoint/2010/main" val="3343192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4011" y="976151"/>
            <a:ext cx="20966759" cy="2821507"/>
          </a:xfrm>
        </p:spPr>
        <p:txBody>
          <a:bodyPr>
            <a:noAutofit/>
          </a:bodyPr>
          <a:lstStyle/>
          <a:p>
            <a:pPr>
              <a:lnSpc>
                <a:spcPct val="100000"/>
              </a:lnSpc>
            </a:pPr>
            <a:r>
              <a:rPr lang="fr-FR" sz="7200" b="0" dirty="0">
                <a:solidFill>
                  <a:srgbClr val="2E2C22"/>
                </a:solidFill>
              </a:rPr>
              <a:t>Apprendre par la participation</a:t>
            </a:r>
            <a:br>
              <a:rPr lang="fr-FR" sz="7200" b="0" dirty="0">
                <a:solidFill>
                  <a:srgbClr val="2E2C22"/>
                </a:solidFill>
              </a:rPr>
            </a:br>
            <a:r>
              <a:rPr lang="fr-FR" sz="7200" b="0" dirty="0">
                <a:solidFill>
                  <a:srgbClr val="2E2C22"/>
                </a:solidFill>
              </a:rPr>
              <a:t>L'approche de l'exploration des normes sociales </a:t>
            </a:r>
            <a:r>
              <a:rPr lang="en-US" sz="7200" dirty="0">
                <a:solidFill>
                  <a:srgbClr val="2A6FB6"/>
                </a:solidFill>
              </a:rPr>
              <a:t>…</a:t>
            </a:r>
            <a:br>
              <a:rPr lang="en-US" sz="10000" b="0" dirty="0">
                <a:solidFill>
                  <a:srgbClr val="2A6FB6"/>
                </a:solidFill>
              </a:rPr>
            </a:br>
            <a:endParaRPr lang="en-US" sz="10000" b="0" dirty="0">
              <a:solidFill>
                <a:srgbClr val="2A6FB6"/>
              </a:solidFill>
            </a:endParaRPr>
          </a:p>
        </p:txBody>
      </p:sp>
      <p:sp>
        <p:nvSpPr>
          <p:cNvPr id="3" name="Content Placeholder 2"/>
          <p:cNvSpPr>
            <a:spLocks noGrp="1"/>
          </p:cNvSpPr>
          <p:nvPr>
            <p:ph type="body" sz="quarter" idx="13"/>
          </p:nvPr>
        </p:nvSpPr>
        <p:spPr/>
        <p:txBody>
          <a:bodyPr anchor="t">
            <a:noAutofit/>
          </a:bodyPr>
          <a:lstStyle/>
          <a:p>
            <a:pPr>
              <a:spcBef>
                <a:spcPts val="2400"/>
              </a:spcBef>
            </a:pPr>
            <a:r>
              <a:rPr lang="fr-FR" dirty="0">
                <a:solidFill>
                  <a:srgbClr val="2E2C22"/>
                </a:solidFill>
              </a:rPr>
              <a:t>Utilise une variété de méthodes participatives et visuelles sous forme d'entretiens et de discussions de groupe pour se renseigner sur les communautés et s'engager avec elles.</a:t>
            </a:r>
            <a:endParaRPr lang="en-US" dirty="0">
              <a:solidFill>
                <a:srgbClr val="2E2C22"/>
              </a:solidFill>
              <a:latin typeface="+mj-lt"/>
            </a:endParaRPr>
          </a:p>
        </p:txBody>
      </p:sp>
      <p:sp>
        <p:nvSpPr>
          <p:cNvPr id="7" name="Text Placeholder 6"/>
          <p:cNvSpPr>
            <a:spLocks noGrp="1"/>
          </p:cNvSpPr>
          <p:nvPr>
            <p:ph type="body" sz="quarter" idx="14"/>
          </p:nvPr>
        </p:nvSpPr>
        <p:spPr/>
        <p:txBody>
          <a:bodyPr anchor="t">
            <a:normAutofit lnSpcReduction="10000"/>
          </a:bodyPr>
          <a:lstStyle/>
          <a:p>
            <a:pPr>
              <a:spcBef>
                <a:spcPts val="2400"/>
              </a:spcBef>
            </a:pPr>
            <a:r>
              <a:rPr lang="fr-FR" dirty="0">
                <a:solidFill>
                  <a:srgbClr val="2E2C22"/>
                </a:solidFill>
              </a:rPr>
              <a:t>Permet de partager des informations avec une analyse qui sert de catalyseur à la communauté pour agir sur ce qui est découvert dans un contexte donné. </a:t>
            </a:r>
            <a:endParaRPr lang="en-US" dirty="0">
              <a:solidFill>
                <a:srgbClr val="2E2C22"/>
              </a:solidFill>
            </a:endParaRPr>
          </a:p>
        </p:txBody>
      </p:sp>
      <p:sp>
        <p:nvSpPr>
          <p:cNvPr id="8" name="Text Placeholder 7"/>
          <p:cNvSpPr>
            <a:spLocks noGrp="1"/>
          </p:cNvSpPr>
          <p:nvPr>
            <p:ph type="body" sz="quarter" idx="15"/>
          </p:nvPr>
        </p:nvSpPr>
        <p:spPr/>
        <p:txBody>
          <a:bodyPr anchor="t"/>
          <a:lstStyle/>
          <a:p>
            <a:r>
              <a:rPr lang="fr-FR" dirty="0">
                <a:solidFill>
                  <a:srgbClr val="2E2C22"/>
                </a:solidFill>
              </a:rPr>
              <a:t>Fournit la base de l'outil SNET du début à la fin et renforce ainsi les capacités du personnel. </a:t>
            </a:r>
            <a:endParaRPr lang="en-US" dirty="0">
              <a:solidFill>
                <a:srgbClr val="2E2C22"/>
              </a:solidFill>
            </a:endParaRPr>
          </a:p>
        </p:txBody>
      </p:sp>
      <p:sp>
        <p:nvSpPr>
          <p:cNvPr id="21" name="TextBox 20">
            <a:extLst>
              <a:ext uri="{FF2B5EF4-FFF2-40B4-BE49-F238E27FC236}">
                <a16:creationId xmlns:a16="http://schemas.microsoft.com/office/drawing/2014/main" id="{544F6C00-EA2A-E14C-BA00-CD3E8875D2C4}"/>
              </a:ext>
            </a:extLst>
          </p:cNvPr>
          <p:cNvSpPr txBox="1"/>
          <p:nvPr/>
        </p:nvSpPr>
        <p:spPr>
          <a:xfrm>
            <a:off x="4701166" y="4700612"/>
            <a:ext cx="1183016" cy="184665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marL="0" marR="0" indent="0" algn="just" defTabSz="825500" rtl="0" fontAlgn="auto" latinLnBrk="0" hangingPunct="0">
              <a:lnSpc>
                <a:spcPct val="100000"/>
              </a:lnSpc>
              <a:spcBef>
                <a:spcPts val="0"/>
              </a:spcBef>
              <a:spcAft>
                <a:spcPts val="0"/>
              </a:spcAft>
              <a:buClrTx/>
              <a:buSzTx/>
              <a:buFontTx/>
              <a:buNone/>
              <a:tabLst/>
            </a:pPr>
            <a:r>
              <a:rPr kumimoji="0" lang="en-US" sz="11500" b="1" u="none" strike="noStrike" cap="none" spc="0" normalizeH="0" baseline="0" dirty="0">
                <a:ln>
                  <a:noFill/>
                </a:ln>
                <a:solidFill>
                  <a:srgbClr val="FFFFFF"/>
                </a:solidFill>
                <a:effectLst/>
                <a:uFillTx/>
                <a:latin typeface="Gill Sans MT" panose="020B0502020104020203" pitchFamily="34" charset="77"/>
                <a:sym typeface="PT Sans"/>
              </a:rPr>
              <a:t>✓</a:t>
            </a:r>
          </a:p>
        </p:txBody>
      </p:sp>
      <p:sp>
        <p:nvSpPr>
          <p:cNvPr id="22" name="TextBox 21">
            <a:extLst>
              <a:ext uri="{FF2B5EF4-FFF2-40B4-BE49-F238E27FC236}">
                <a16:creationId xmlns:a16="http://schemas.microsoft.com/office/drawing/2014/main" id="{891E9FA9-5AA0-EB43-97D8-00D45DF75A1F}"/>
              </a:ext>
            </a:extLst>
          </p:cNvPr>
          <p:cNvSpPr txBox="1"/>
          <p:nvPr/>
        </p:nvSpPr>
        <p:spPr>
          <a:xfrm>
            <a:off x="11499531" y="4700612"/>
            <a:ext cx="1183016" cy="184665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marL="0" marR="0" indent="0" algn="just" defTabSz="825500" rtl="0" fontAlgn="auto" latinLnBrk="0" hangingPunct="0">
              <a:lnSpc>
                <a:spcPct val="100000"/>
              </a:lnSpc>
              <a:spcBef>
                <a:spcPts val="0"/>
              </a:spcBef>
              <a:spcAft>
                <a:spcPts val="0"/>
              </a:spcAft>
              <a:buClrTx/>
              <a:buSzTx/>
              <a:buFontTx/>
              <a:buNone/>
              <a:tabLst/>
            </a:pPr>
            <a:r>
              <a:rPr kumimoji="0" lang="en-US" sz="11500" b="1" u="none" strike="noStrike" cap="none" spc="0" normalizeH="0" baseline="0" dirty="0">
                <a:ln>
                  <a:noFill/>
                </a:ln>
                <a:solidFill>
                  <a:srgbClr val="FFFFFF"/>
                </a:solidFill>
                <a:effectLst/>
                <a:uFillTx/>
                <a:latin typeface="Gill Sans MT" panose="020B0502020104020203" pitchFamily="34" charset="77"/>
                <a:sym typeface="PT Sans"/>
              </a:rPr>
              <a:t>✓</a:t>
            </a:r>
          </a:p>
        </p:txBody>
      </p:sp>
      <p:sp>
        <p:nvSpPr>
          <p:cNvPr id="23" name="TextBox 22">
            <a:extLst>
              <a:ext uri="{FF2B5EF4-FFF2-40B4-BE49-F238E27FC236}">
                <a16:creationId xmlns:a16="http://schemas.microsoft.com/office/drawing/2014/main" id="{5C3C6B10-ADC5-A94C-91E5-AA9C2B52272A}"/>
              </a:ext>
            </a:extLst>
          </p:cNvPr>
          <p:cNvSpPr txBox="1"/>
          <p:nvPr/>
        </p:nvSpPr>
        <p:spPr>
          <a:xfrm>
            <a:off x="18556314" y="4861251"/>
            <a:ext cx="1183016" cy="184665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marL="0" marR="0" indent="0" algn="just" defTabSz="825500" rtl="0" fontAlgn="auto" latinLnBrk="0" hangingPunct="0">
              <a:lnSpc>
                <a:spcPct val="100000"/>
              </a:lnSpc>
              <a:spcBef>
                <a:spcPts val="0"/>
              </a:spcBef>
              <a:spcAft>
                <a:spcPts val="0"/>
              </a:spcAft>
              <a:buClrTx/>
              <a:buSzTx/>
              <a:buFontTx/>
              <a:buNone/>
              <a:tabLst/>
            </a:pPr>
            <a:r>
              <a:rPr kumimoji="0" lang="en-US" sz="11500" b="1" u="none" strike="noStrike" cap="none" spc="0" normalizeH="0" baseline="0" dirty="0">
                <a:ln>
                  <a:noFill/>
                </a:ln>
                <a:solidFill>
                  <a:srgbClr val="FFFFFF"/>
                </a:solidFill>
                <a:effectLst/>
                <a:uFillTx/>
                <a:latin typeface="Gill Sans MT" panose="020B0502020104020203" pitchFamily="34" charset="77"/>
                <a:sym typeface="PT Sans"/>
              </a:rPr>
              <a:t>✓</a:t>
            </a:r>
          </a:p>
        </p:txBody>
      </p:sp>
    </p:spTree>
    <p:custDataLst>
      <p:tags r:id="rId1"/>
    </p:custDataLst>
    <p:extLst>
      <p:ext uri="{BB962C8B-B14F-4D97-AF65-F5344CB8AC3E}">
        <p14:creationId xmlns:p14="http://schemas.microsoft.com/office/powerpoint/2010/main" val="3093629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build="p"/>
      <p:bldP spid="8"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4F5F9"/>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5DEAB7-87E0-9142-A089-7FA6F818998B}"/>
              </a:ext>
            </a:extLst>
          </p:cNvPr>
          <p:cNvSpPr/>
          <p:nvPr/>
        </p:nvSpPr>
        <p:spPr>
          <a:xfrm>
            <a:off x="1397000" y="683904"/>
            <a:ext cx="20945364" cy="923330"/>
          </a:xfrm>
          <a:prstGeom prst="rect">
            <a:avLst/>
          </a:prstGeom>
        </p:spPr>
        <p:txBody>
          <a:bodyPr wrap="square">
            <a:spAutoFit/>
          </a:bodyPr>
          <a:lstStyle/>
          <a:p>
            <a:pPr algn="l" defTabSz="1828800" hangingPunct="1">
              <a:lnSpc>
                <a:spcPct val="90000"/>
              </a:lnSpc>
              <a:defRPr/>
            </a:pPr>
            <a:r>
              <a:rPr lang="fr-FR" sz="6000" b="1" dirty="0">
                <a:solidFill>
                  <a:srgbClr val="296FB6"/>
                </a:solidFill>
                <a:latin typeface="Gill Sans MT" panose="020B0502020104020203" pitchFamily="34" charset="77"/>
              </a:rPr>
              <a:t>Le SNET évalue les normes dans deux des cinq phases.</a:t>
            </a:r>
            <a:endParaRPr lang="en-US" sz="6000" b="1" dirty="0">
              <a:solidFill>
                <a:srgbClr val="296FB6"/>
              </a:solidFill>
              <a:latin typeface="Gill Sans MT" panose="020B0502020104020203" pitchFamily="34" charset="77"/>
            </a:endParaRPr>
          </a:p>
        </p:txBody>
      </p:sp>
      <p:graphicFrame>
        <p:nvGraphicFramePr>
          <p:cNvPr id="2" name="Table 2">
            <a:extLst>
              <a:ext uri="{FF2B5EF4-FFF2-40B4-BE49-F238E27FC236}">
                <a16:creationId xmlns:a16="http://schemas.microsoft.com/office/drawing/2014/main" id="{83F45DD1-FDDF-B54E-A6A3-35B5CD80501C}"/>
              </a:ext>
            </a:extLst>
          </p:cNvPr>
          <p:cNvGraphicFramePr>
            <a:graphicFrameLocks noGrp="1"/>
          </p:cNvGraphicFramePr>
          <p:nvPr>
            <p:extLst>
              <p:ext uri="{D42A27DB-BD31-4B8C-83A1-F6EECF244321}">
                <p14:modId xmlns:p14="http://schemas.microsoft.com/office/powerpoint/2010/main" val="2843174239"/>
              </p:ext>
            </p:extLst>
          </p:nvPr>
        </p:nvGraphicFramePr>
        <p:xfrm>
          <a:off x="1397000" y="2178019"/>
          <a:ext cx="21488400" cy="3434105"/>
        </p:xfrm>
        <a:graphic>
          <a:graphicData uri="http://schemas.openxmlformats.org/drawingml/2006/table">
            <a:tbl>
              <a:tblPr firstRow="1" bandRow="1">
                <a:tableStyleId>{5940675A-B579-460E-94D1-54222C63F5DA}</a:tableStyleId>
              </a:tblPr>
              <a:tblGrid>
                <a:gridCol w="5130800">
                  <a:extLst>
                    <a:ext uri="{9D8B030D-6E8A-4147-A177-3AD203B41FA5}">
                      <a16:colId xmlns:a16="http://schemas.microsoft.com/office/drawing/2014/main" val="2219016570"/>
                    </a:ext>
                  </a:extLst>
                </a:gridCol>
                <a:gridCol w="5003800">
                  <a:extLst>
                    <a:ext uri="{9D8B030D-6E8A-4147-A177-3AD203B41FA5}">
                      <a16:colId xmlns:a16="http://schemas.microsoft.com/office/drawing/2014/main" val="880795869"/>
                    </a:ext>
                  </a:extLst>
                </a:gridCol>
                <a:gridCol w="11353800">
                  <a:extLst>
                    <a:ext uri="{9D8B030D-6E8A-4147-A177-3AD203B41FA5}">
                      <a16:colId xmlns:a16="http://schemas.microsoft.com/office/drawing/2014/main" val="2208225775"/>
                    </a:ext>
                  </a:extLst>
                </a:gridCol>
              </a:tblGrid>
              <a:tr h="1416843">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Gill Sans MT" panose="020B0502020104020203" pitchFamily="34" charset="77"/>
                          <a:ea typeface="+mn-ea"/>
                          <a:cs typeface="+mn-cs"/>
                        </a:rPr>
                        <a:t>ACTIVITÉ D'ÉVALUATION </a:t>
                      </a:r>
                    </a:p>
                  </a:txBody>
                  <a:tcPr anchor="ctr">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Gill Sans MT" panose="020B0502020104020203" pitchFamily="34" charset="77"/>
                          <a:ea typeface="+mn-ea"/>
                          <a:cs typeface="+mn-cs"/>
                        </a:rPr>
                        <a:t>ACTIVITÉS SNET</a:t>
                      </a:r>
                    </a:p>
                  </a:txBody>
                  <a:tcPr anchor="ctr">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Gill Sans MT" panose="020B0502020104020203" pitchFamily="34" charset="77"/>
                          <a:ea typeface="+mn-ea"/>
                          <a:cs typeface="+mn-cs"/>
                        </a:rPr>
                        <a:t>OBJECTIF PRINCIPAL</a:t>
                      </a:r>
                    </a:p>
                  </a:txBody>
                  <a:tcPr anchor="ctr">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2967263208"/>
                  </a:ext>
                </a:extLst>
              </a:tr>
              <a:tr h="2017262">
                <a:tc>
                  <a:txBody>
                    <a:bodyPr/>
                    <a:lstStyle/>
                    <a:p>
                      <a:pPr marL="122238" marR="0" lvl="0" indent="0" algn="l" defTabSz="8255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2E2C22"/>
                          </a:solidFill>
                          <a:effectLst/>
                          <a:uLnTx/>
                          <a:uFillTx/>
                          <a:latin typeface="Gill Sans MT" panose="020B0502020104020203" pitchFamily="34" charset="77"/>
                          <a:ea typeface="+mn-ea"/>
                          <a:cs typeface="+mn-cs"/>
                        </a:rPr>
                        <a:t>IDENTIFIER LES GROUPES DE RÉFÉRENCE</a:t>
                      </a:r>
                      <a:endParaRPr kumimoji="0" lang="en-US" sz="2800" b="1" i="0" u="none" strike="noStrike" kern="1200" cap="none" spc="0" normalizeH="0" baseline="0" noProof="0" dirty="0">
                        <a:ln>
                          <a:noFill/>
                        </a:ln>
                        <a:solidFill>
                          <a:srgbClr val="2E2C22"/>
                        </a:solidFill>
                        <a:effectLst/>
                        <a:uLnTx/>
                        <a:uFillTx/>
                        <a:latin typeface="Gill Sans MT" panose="020B0502020104020203" pitchFamily="34" charset="77"/>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2E2C22"/>
                          </a:solidFill>
                          <a:effectLst/>
                          <a:uLnTx/>
                          <a:uFillTx/>
                          <a:latin typeface="Gill Sans MT" panose="020B0502020104020203" pitchFamily="34" charset="77"/>
                          <a:ea typeface="+mn-ea"/>
                          <a:cs typeface="+mn-cs"/>
                        </a:rPr>
                        <a:t>Mes réseaux sociaux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2E2C22"/>
                          </a:solidFill>
                          <a:effectLst/>
                          <a:uLnTx/>
                          <a:uFillTx/>
                          <a:latin typeface="Gill Sans MT" panose="020B0502020104020203" pitchFamily="34" charset="77"/>
                          <a:ea typeface="+mn-ea"/>
                          <a:cs typeface="+mn-cs"/>
                        </a:rPr>
                        <a:t>Découvre quelles sont les personnes qui exercent une influence en fournissant des orientations, des informations, des conseils ou un soutien sur une question spécifique.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639634259"/>
                  </a:ext>
                </a:extLst>
              </a:tr>
            </a:tbl>
          </a:graphicData>
        </a:graphic>
      </p:graphicFrame>
      <p:graphicFrame>
        <p:nvGraphicFramePr>
          <p:cNvPr id="5" name="Table 4">
            <a:extLst>
              <a:ext uri="{FF2B5EF4-FFF2-40B4-BE49-F238E27FC236}">
                <a16:creationId xmlns:a16="http://schemas.microsoft.com/office/drawing/2014/main" id="{6409C0DD-1675-9146-BD8E-31685F9B13CD}"/>
              </a:ext>
            </a:extLst>
          </p:cNvPr>
          <p:cNvGraphicFramePr>
            <a:graphicFrameLocks noGrp="1"/>
          </p:cNvGraphicFramePr>
          <p:nvPr>
            <p:extLst>
              <p:ext uri="{D42A27DB-BD31-4B8C-83A1-F6EECF244321}">
                <p14:modId xmlns:p14="http://schemas.microsoft.com/office/powerpoint/2010/main" val="645487907"/>
              </p:ext>
            </p:extLst>
          </p:nvPr>
        </p:nvGraphicFramePr>
        <p:xfrm>
          <a:off x="6553200" y="5612124"/>
          <a:ext cx="16332200" cy="3255203"/>
        </p:xfrm>
        <a:graphic>
          <a:graphicData uri="http://schemas.openxmlformats.org/drawingml/2006/table">
            <a:tbl>
              <a:tblPr firstRow="1" bandRow="1">
                <a:tableStyleId>{5940675A-B579-460E-94D1-54222C63F5DA}</a:tableStyleId>
              </a:tblPr>
              <a:tblGrid>
                <a:gridCol w="4996030">
                  <a:extLst>
                    <a:ext uri="{9D8B030D-6E8A-4147-A177-3AD203B41FA5}">
                      <a16:colId xmlns:a16="http://schemas.microsoft.com/office/drawing/2014/main" val="3541446180"/>
                    </a:ext>
                  </a:extLst>
                </a:gridCol>
                <a:gridCol w="11336170">
                  <a:extLst>
                    <a:ext uri="{9D8B030D-6E8A-4147-A177-3AD203B41FA5}">
                      <a16:colId xmlns:a16="http://schemas.microsoft.com/office/drawing/2014/main" val="734457969"/>
                    </a:ext>
                  </a:extLst>
                </a:gridCol>
              </a:tblGrid>
              <a:tr h="3255203">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2E2C22"/>
                          </a:solidFill>
                          <a:effectLst/>
                          <a:uLnTx/>
                          <a:uFillTx/>
                          <a:latin typeface="Gill Sans MT" panose="020B0502020104020203" pitchFamily="34" charset="77"/>
                          <a:ea typeface="+mn-ea"/>
                          <a:cs typeface="+mn-cs"/>
                        </a:rPr>
                        <a:t>Les cinq pourquoi </a:t>
                      </a:r>
                    </a:p>
                  </a:txBody>
                  <a:tcPr anchor="ctr">
                    <a:solidFill>
                      <a:srgbClr val="FFFFFF"/>
                    </a:solidFill>
                  </a:tcPr>
                </a:tc>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2E2C22"/>
                          </a:solidFill>
                          <a:effectLst/>
                          <a:uLnTx/>
                          <a:uFillTx/>
                          <a:latin typeface="Gill Sans MT" panose="020B0502020104020203" pitchFamily="34" charset="77"/>
                          <a:ea typeface="+mn-ea"/>
                          <a:cs typeface="+mn-cs"/>
                        </a:rPr>
                        <a:t>Explorer les normes sociales qui influencent le comportement en question, apprendre lesquelles sont les plus influentes, et comprendre dans quelle mesure les normes influencent les comportements et les conséquences (sanctions) du non-respect d'une norme.</a:t>
                      </a:r>
                    </a:p>
                  </a:txBody>
                  <a:tcPr anchor="ctr">
                    <a:solidFill>
                      <a:srgbClr val="FFFFFF"/>
                    </a:solidFill>
                  </a:tcPr>
                </a:tc>
                <a:extLst>
                  <a:ext uri="{0D108BD9-81ED-4DB2-BD59-A6C34878D82A}">
                    <a16:rowId xmlns:a16="http://schemas.microsoft.com/office/drawing/2014/main" val="2128587674"/>
                  </a:ext>
                </a:extLst>
              </a:tr>
            </a:tbl>
          </a:graphicData>
        </a:graphic>
      </p:graphicFrame>
      <p:grpSp>
        <p:nvGrpSpPr>
          <p:cNvPr id="20" name="Group 19">
            <a:extLst>
              <a:ext uri="{FF2B5EF4-FFF2-40B4-BE49-F238E27FC236}">
                <a16:creationId xmlns:a16="http://schemas.microsoft.com/office/drawing/2014/main" id="{AFDA2EA9-574F-4F4B-9551-0C5A9484C889}"/>
              </a:ext>
            </a:extLst>
          </p:cNvPr>
          <p:cNvGrpSpPr/>
          <p:nvPr/>
        </p:nvGrpSpPr>
        <p:grpSpPr>
          <a:xfrm>
            <a:off x="1422400" y="5612124"/>
            <a:ext cx="5130800" cy="7419971"/>
            <a:chOff x="1422400" y="6245037"/>
            <a:chExt cx="5130800" cy="6505762"/>
          </a:xfrm>
        </p:grpSpPr>
        <p:sp>
          <p:nvSpPr>
            <p:cNvPr id="16" name="Rectangle 15">
              <a:extLst>
                <a:ext uri="{FF2B5EF4-FFF2-40B4-BE49-F238E27FC236}">
                  <a16:creationId xmlns:a16="http://schemas.microsoft.com/office/drawing/2014/main" id="{65276F99-2D15-A34B-BCDD-0252A22027DB}"/>
                </a:ext>
              </a:extLst>
            </p:cNvPr>
            <p:cNvSpPr/>
            <p:nvPr/>
          </p:nvSpPr>
          <p:spPr>
            <a:xfrm>
              <a:off x="1422400" y="6245037"/>
              <a:ext cx="5130800" cy="6505762"/>
            </a:xfrm>
            <a:prstGeom prst="rect">
              <a:avLst/>
            </a:prstGeom>
            <a:solidFill>
              <a:srgbClr val="FFFFFF"/>
            </a:solidFill>
            <a:ln w="12700" cap="flat">
              <a:solidFill>
                <a:schemeClr val="tx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17" name="Rectangle 16">
              <a:extLst>
                <a:ext uri="{FF2B5EF4-FFF2-40B4-BE49-F238E27FC236}">
                  <a16:creationId xmlns:a16="http://schemas.microsoft.com/office/drawing/2014/main" id="{F5539383-8490-A44F-8D64-824E7B5D740E}"/>
                </a:ext>
              </a:extLst>
            </p:cNvPr>
            <p:cNvSpPr/>
            <p:nvPr/>
          </p:nvSpPr>
          <p:spPr>
            <a:xfrm>
              <a:off x="1498600" y="9083993"/>
              <a:ext cx="4676280" cy="523220"/>
            </a:xfrm>
            <a:prstGeom prst="rect">
              <a:avLst/>
            </a:prstGeom>
          </p:spPr>
          <p:txBody>
            <a:bodyPr wrap="none">
              <a:spAutoFit/>
            </a:bodyPr>
            <a:lstStyle/>
            <a:p>
              <a:pPr lvl="0" algn="l" hangingPunct="1">
                <a:defRPr/>
              </a:pPr>
              <a:r>
                <a:rPr lang="en-US" sz="2800" b="1" kern="1200" dirty="0">
                  <a:solidFill>
                    <a:srgbClr val="2E2C22"/>
                  </a:solidFill>
                  <a:latin typeface="Gill Sans MT" panose="020B0502020104020203" pitchFamily="34" charset="77"/>
                </a:rPr>
                <a:t>EXPLORER LES NORMES</a:t>
              </a:r>
            </a:p>
          </p:txBody>
        </p:sp>
      </p:grpSp>
      <p:graphicFrame>
        <p:nvGraphicFramePr>
          <p:cNvPr id="18" name="Table 17">
            <a:extLst>
              <a:ext uri="{FF2B5EF4-FFF2-40B4-BE49-F238E27FC236}">
                <a16:creationId xmlns:a16="http://schemas.microsoft.com/office/drawing/2014/main" id="{183C4BED-360F-3F48-A372-20200875F9A1}"/>
              </a:ext>
            </a:extLst>
          </p:cNvPr>
          <p:cNvGraphicFramePr>
            <a:graphicFrameLocks noGrp="1"/>
          </p:cNvGraphicFramePr>
          <p:nvPr>
            <p:extLst>
              <p:ext uri="{D42A27DB-BD31-4B8C-83A1-F6EECF244321}">
                <p14:modId xmlns:p14="http://schemas.microsoft.com/office/powerpoint/2010/main" val="2770502101"/>
              </p:ext>
            </p:extLst>
          </p:nvPr>
        </p:nvGraphicFramePr>
        <p:xfrm>
          <a:off x="6553200" y="8728159"/>
          <a:ext cx="16357600" cy="2017262"/>
        </p:xfrm>
        <a:graphic>
          <a:graphicData uri="http://schemas.openxmlformats.org/drawingml/2006/table">
            <a:tbl>
              <a:tblPr firstRow="1" bandRow="1">
                <a:tableStyleId>{5940675A-B579-460E-94D1-54222C63F5DA}</a:tableStyleId>
              </a:tblPr>
              <a:tblGrid>
                <a:gridCol w="5003800">
                  <a:extLst>
                    <a:ext uri="{9D8B030D-6E8A-4147-A177-3AD203B41FA5}">
                      <a16:colId xmlns:a16="http://schemas.microsoft.com/office/drawing/2014/main" val="3280786522"/>
                    </a:ext>
                  </a:extLst>
                </a:gridCol>
                <a:gridCol w="11353800">
                  <a:extLst>
                    <a:ext uri="{9D8B030D-6E8A-4147-A177-3AD203B41FA5}">
                      <a16:colId xmlns:a16="http://schemas.microsoft.com/office/drawing/2014/main" val="3548828745"/>
                    </a:ext>
                  </a:extLst>
                </a:gridCol>
              </a:tblGrid>
              <a:tr h="2017262">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2E2C22"/>
                          </a:solidFill>
                          <a:effectLst/>
                          <a:uLnTx/>
                          <a:uFillTx/>
                          <a:latin typeface="Gill Sans MT" panose="020B0502020104020203" pitchFamily="34" charset="77"/>
                          <a:ea typeface="+mn-ea"/>
                          <a:cs typeface="+mn-cs"/>
                        </a:rPr>
                        <a:t>Analyse de l'arbre à problèmes</a:t>
                      </a:r>
                      <a:endParaRPr kumimoji="0" lang="en-US" sz="3600" b="0" i="0" u="none" strike="noStrike" kern="1200" cap="none" spc="0" normalizeH="0" baseline="0" noProof="0" dirty="0">
                        <a:ln>
                          <a:noFill/>
                        </a:ln>
                        <a:solidFill>
                          <a:srgbClr val="2E2C22"/>
                        </a:solidFill>
                        <a:effectLst/>
                        <a:uLnTx/>
                        <a:uFillTx/>
                        <a:latin typeface="Gill Sans MT" panose="020B0502020104020203" pitchFamily="34" charset="77"/>
                        <a:ea typeface="+mn-ea"/>
                        <a:cs typeface="+mn-cs"/>
                      </a:endParaRPr>
                    </a:p>
                  </a:txBody>
                  <a:tcPr anchor="ctr">
                    <a:solidFill>
                      <a:srgbClr val="FFFFFF"/>
                    </a:solidFill>
                  </a:tcPr>
                </a:tc>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2E2C22"/>
                          </a:solidFill>
                          <a:effectLst/>
                          <a:uLnTx/>
                          <a:uFillTx/>
                          <a:latin typeface="Gill Sans MT" panose="020B0502020104020203" pitchFamily="34" charset="77"/>
                          <a:ea typeface="+mn-ea"/>
                          <a:cs typeface="+mn-cs"/>
                        </a:rPr>
                        <a:t>Comme ci-dessus (les 5 pourquoi),, cet exercice permet d'identifier les causes sociales et non sociales du comportement de manière plus spécifique et en temps réel. </a:t>
                      </a:r>
                      <a:endParaRPr kumimoji="0" lang="en-US" sz="3600" b="0" i="0" u="none" strike="noStrike" kern="1200" cap="none" spc="0" normalizeH="0" baseline="0" noProof="0" dirty="0">
                        <a:ln>
                          <a:noFill/>
                        </a:ln>
                        <a:solidFill>
                          <a:srgbClr val="2E2C22"/>
                        </a:solidFill>
                        <a:effectLst/>
                        <a:uLnTx/>
                        <a:uFillTx/>
                        <a:latin typeface="Gill Sans MT" panose="020B0502020104020203" pitchFamily="34" charset="77"/>
                        <a:ea typeface="+mn-ea"/>
                        <a:cs typeface="+mn-cs"/>
                      </a:endParaRPr>
                    </a:p>
                  </a:txBody>
                  <a:tcPr anchor="ctr">
                    <a:solidFill>
                      <a:srgbClr val="FFFFFF"/>
                    </a:solidFill>
                  </a:tcPr>
                </a:tc>
                <a:extLst>
                  <a:ext uri="{0D108BD9-81ED-4DB2-BD59-A6C34878D82A}">
                    <a16:rowId xmlns:a16="http://schemas.microsoft.com/office/drawing/2014/main" val="2598257495"/>
                  </a:ext>
                </a:extLst>
              </a:tr>
            </a:tbl>
          </a:graphicData>
        </a:graphic>
      </p:graphicFrame>
      <p:graphicFrame>
        <p:nvGraphicFramePr>
          <p:cNvPr id="19" name="Table 18">
            <a:extLst>
              <a:ext uri="{FF2B5EF4-FFF2-40B4-BE49-F238E27FC236}">
                <a16:creationId xmlns:a16="http://schemas.microsoft.com/office/drawing/2014/main" id="{4F215A96-6EEA-C940-BE52-651709E3CB10}"/>
              </a:ext>
            </a:extLst>
          </p:cNvPr>
          <p:cNvGraphicFramePr>
            <a:graphicFrameLocks noGrp="1"/>
          </p:cNvGraphicFramePr>
          <p:nvPr>
            <p:extLst>
              <p:ext uri="{D42A27DB-BD31-4B8C-83A1-F6EECF244321}">
                <p14:modId xmlns:p14="http://schemas.microsoft.com/office/powerpoint/2010/main" val="587672028"/>
              </p:ext>
            </p:extLst>
          </p:nvPr>
        </p:nvGraphicFramePr>
        <p:xfrm>
          <a:off x="6553200" y="10746096"/>
          <a:ext cx="16357600" cy="2286000"/>
        </p:xfrm>
        <a:graphic>
          <a:graphicData uri="http://schemas.openxmlformats.org/drawingml/2006/table">
            <a:tbl>
              <a:tblPr firstRow="1" bandRow="1">
                <a:tableStyleId>{5940675A-B579-460E-94D1-54222C63F5DA}</a:tableStyleId>
              </a:tblPr>
              <a:tblGrid>
                <a:gridCol w="5003800">
                  <a:extLst>
                    <a:ext uri="{9D8B030D-6E8A-4147-A177-3AD203B41FA5}">
                      <a16:colId xmlns:a16="http://schemas.microsoft.com/office/drawing/2014/main" val="791063910"/>
                    </a:ext>
                  </a:extLst>
                </a:gridCol>
                <a:gridCol w="11353800">
                  <a:extLst>
                    <a:ext uri="{9D8B030D-6E8A-4147-A177-3AD203B41FA5}">
                      <a16:colId xmlns:a16="http://schemas.microsoft.com/office/drawing/2014/main" val="4284205223"/>
                    </a:ext>
                  </a:extLst>
                </a:gridCol>
              </a:tblGrid>
              <a:tr h="2017262">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E2C22"/>
                          </a:solidFill>
                          <a:effectLst/>
                          <a:uLnTx/>
                          <a:uFillTx/>
                          <a:latin typeface="Gill Sans MT" panose="020B0502020104020203" pitchFamily="34" charset="77"/>
                          <a:ea typeface="+mn-ea"/>
                          <a:cs typeface="+mn-cs"/>
                        </a:rPr>
                        <a:t>Vignettes</a:t>
                      </a:r>
                    </a:p>
                  </a:txBody>
                  <a:tcPr anchor="ctr">
                    <a:solidFill>
                      <a:srgbClr val="FFFFFF"/>
                    </a:solidFill>
                  </a:tcPr>
                </a:tc>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2E2C22"/>
                          </a:solidFill>
                          <a:effectLst/>
                          <a:uLnTx/>
                          <a:uFillTx/>
                          <a:latin typeface="Gill Sans MT" panose="020B0502020104020203" pitchFamily="34" charset="77"/>
                          <a:ea typeface="+mn-ea"/>
                          <a:cs typeface="+mn-cs"/>
                        </a:rPr>
                        <a:t>Comme ci-dessus (les 5 pourquoi et l'arbre à problèmes), cette activité peut également révéler un contexte plus large et une analyse plus nuancée avec un bon approfondissement.</a:t>
                      </a:r>
                      <a:endParaRPr kumimoji="0" lang="en-US" sz="3600" b="0" i="0" u="none" strike="noStrike" kern="1200" cap="none" spc="0" normalizeH="0" baseline="0" noProof="0" dirty="0">
                        <a:ln>
                          <a:noFill/>
                        </a:ln>
                        <a:solidFill>
                          <a:srgbClr val="2E2C22"/>
                        </a:solidFill>
                        <a:effectLst/>
                        <a:uLnTx/>
                        <a:uFillTx/>
                        <a:latin typeface="Gill Sans MT" panose="020B0502020104020203" pitchFamily="34" charset="77"/>
                        <a:ea typeface="+mn-ea"/>
                        <a:cs typeface="+mn-cs"/>
                      </a:endParaRPr>
                    </a:p>
                  </a:txBody>
                  <a:tcPr anchor="ctr">
                    <a:solidFill>
                      <a:srgbClr val="FFFFFF"/>
                    </a:solidFill>
                  </a:tcPr>
                </a:tc>
                <a:extLst>
                  <a:ext uri="{0D108BD9-81ED-4DB2-BD59-A6C34878D82A}">
                    <a16:rowId xmlns:a16="http://schemas.microsoft.com/office/drawing/2014/main" val="3036144343"/>
                  </a:ext>
                </a:extLst>
              </a:tr>
            </a:tbl>
          </a:graphicData>
        </a:graphic>
      </p:graphicFrame>
    </p:spTree>
    <p:custDataLst>
      <p:tags r:id="rId1"/>
    </p:custDataLst>
    <p:extLst>
      <p:ext uri="{BB962C8B-B14F-4D97-AF65-F5344CB8AC3E}">
        <p14:creationId xmlns:p14="http://schemas.microsoft.com/office/powerpoint/2010/main" val="1653963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2A6FB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722B8-2712-4B0F-B154-1D65662A1A6A}"/>
              </a:ext>
            </a:extLst>
          </p:cNvPr>
          <p:cNvSpPr>
            <a:spLocks noGrp="1"/>
          </p:cNvSpPr>
          <p:nvPr>
            <p:ph type="title"/>
          </p:nvPr>
        </p:nvSpPr>
        <p:spPr>
          <a:xfrm>
            <a:off x="2798010" y="5523374"/>
            <a:ext cx="19557999" cy="2176836"/>
          </a:xfrm>
        </p:spPr>
        <p:txBody>
          <a:bodyPr/>
          <a:lstStyle/>
          <a:p>
            <a:pPr>
              <a:lnSpc>
                <a:spcPct val="90000"/>
              </a:lnSpc>
            </a:pPr>
            <a:r>
              <a:rPr lang="fr-FR" dirty="0"/>
              <a:t>Essayons : Application de l'outil d'exploration des normes sociales</a:t>
            </a:r>
            <a:endParaRPr lang="en-US" dirty="0"/>
          </a:p>
        </p:txBody>
      </p:sp>
      <p:sp>
        <p:nvSpPr>
          <p:cNvPr id="12" name="Text Placeholder 3">
            <a:extLst>
              <a:ext uri="{FF2B5EF4-FFF2-40B4-BE49-F238E27FC236}">
                <a16:creationId xmlns:a16="http://schemas.microsoft.com/office/drawing/2014/main" id="{4EFFDA64-0B60-D348-B9FA-6A5578CBD802}"/>
              </a:ext>
            </a:extLst>
          </p:cNvPr>
          <p:cNvSpPr txBox="1">
            <a:spLocks/>
          </p:cNvSpPr>
          <p:nvPr/>
        </p:nvSpPr>
        <p:spPr>
          <a:xfrm>
            <a:off x="3559610" y="10735196"/>
            <a:ext cx="16494761" cy="516886"/>
          </a:xfrm>
          <a:prstGeom prst="rect">
            <a:avLst/>
          </a:prstGeom>
          <a:noFill/>
          <a:ln>
            <a:noFill/>
          </a:ln>
        </p:spPr>
        <p:txBody>
          <a:bodyPr spcFirstLastPara="1" wrap="square" lIns="91425" tIns="45700" rIns="91425" bIns="45700" anchor="t" anchorCtr="0">
            <a:noAutofit/>
          </a:bodyPr>
          <a:lstStyle>
            <a:lvl1pPr marL="457200" marR="0" lvl="0" indent="-228600" algn="ctr" defTabSz="825500" rtl="0" latinLnBrk="0">
              <a:lnSpc>
                <a:spcPct val="100000"/>
              </a:lnSpc>
              <a:spcBef>
                <a:spcPts val="0"/>
              </a:spcBef>
              <a:spcAft>
                <a:spcPts val="0"/>
              </a:spcAft>
              <a:buClr>
                <a:srgbClr val="FFFEFF"/>
              </a:buClr>
              <a:buSzPts val="2400"/>
              <a:buFont typeface="Gill Sans"/>
              <a:buNone/>
              <a:tabLst/>
              <a:defRPr sz="4000" b="0" i="0" u="none" strike="noStrike" cap="none" spc="0" baseline="0">
                <a:ln>
                  <a:noFill/>
                </a:ln>
                <a:solidFill>
                  <a:srgbClr val="FFFEFF"/>
                </a:solidFill>
                <a:uFillTx/>
                <a:latin typeface="Gill Sans MT" panose="020B0502020104020203" pitchFamily="34" charset="77"/>
                <a:ea typeface="Gill Sans MT" panose="020B0502020104020203" pitchFamily="34" charset="77"/>
                <a:cs typeface="Gill Sans"/>
                <a:sym typeface="Gill Sans"/>
              </a:defRPr>
            </a:lvl1pPr>
            <a:lvl2pPr marL="914400" marR="0" lvl="1" indent="-228600" algn="just" defTabSz="825500" rtl="0" latinLnBrk="0">
              <a:lnSpc>
                <a:spcPct val="100000"/>
              </a:lnSpc>
              <a:spcBef>
                <a:spcPts val="0"/>
              </a:spcBef>
              <a:spcAft>
                <a:spcPts val="0"/>
              </a:spcAft>
              <a:buClr>
                <a:srgbClr val="515257"/>
              </a:buClr>
              <a:buSzPts val="3600"/>
              <a:buFont typeface="Gill Sans"/>
              <a:buNone/>
              <a:tabLst/>
              <a:defRPr sz="3600" b="0" i="0" u="none" strike="noStrike" cap="none" spc="0" baseline="0">
                <a:ln>
                  <a:noFill/>
                </a:ln>
                <a:solidFill>
                  <a:srgbClr val="515257"/>
                </a:solidFill>
                <a:uFillTx/>
                <a:latin typeface="Gill Sans"/>
                <a:ea typeface="Gill Sans"/>
                <a:cs typeface="Gill Sans"/>
                <a:sym typeface="Gill Sans"/>
              </a:defRPr>
            </a:lvl2pPr>
            <a:lvl3pPr marL="1371600" marR="0" lvl="2" indent="-228600" algn="just" defTabSz="825500" rtl="0" latinLnBrk="0">
              <a:lnSpc>
                <a:spcPct val="100000"/>
              </a:lnSpc>
              <a:spcBef>
                <a:spcPts val="0"/>
              </a:spcBef>
              <a:spcAft>
                <a:spcPts val="0"/>
              </a:spcAft>
              <a:buClr>
                <a:srgbClr val="515257"/>
              </a:buClr>
              <a:buSzPts val="3600"/>
              <a:buFont typeface="Gill Sans"/>
              <a:buNone/>
              <a:tabLst/>
              <a:defRPr sz="3600" b="0" i="0" u="none" strike="noStrike" cap="none" spc="0" baseline="0">
                <a:ln>
                  <a:noFill/>
                </a:ln>
                <a:solidFill>
                  <a:srgbClr val="515257"/>
                </a:solidFill>
                <a:uFillTx/>
                <a:latin typeface="Gill Sans"/>
                <a:ea typeface="Gill Sans"/>
                <a:cs typeface="Gill Sans"/>
                <a:sym typeface="Gill Sans"/>
              </a:defRPr>
            </a:lvl3pPr>
            <a:lvl4pPr marL="1828800" marR="0" lvl="3" indent="-228600" algn="just" defTabSz="825500" rtl="0" latinLnBrk="0">
              <a:lnSpc>
                <a:spcPct val="100000"/>
              </a:lnSpc>
              <a:spcBef>
                <a:spcPts val="0"/>
              </a:spcBef>
              <a:spcAft>
                <a:spcPts val="0"/>
              </a:spcAft>
              <a:buClr>
                <a:srgbClr val="515257"/>
              </a:buClr>
              <a:buSzPts val="3600"/>
              <a:buFont typeface="Gill Sans"/>
              <a:buNone/>
              <a:tabLst/>
              <a:defRPr sz="3600" b="0" i="0" u="none" strike="noStrike" cap="none" spc="0" baseline="0">
                <a:ln>
                  <a:noFill/>
                </a:ln>
                <a:solidFill>
                  <a:srgbClr val="515257"/>
                </a:solidFill>
                <a:uFillTx/>
                <a:latin typeface="Gill Sans"/>
                <a:ea typeface="Gill Sans"/>
                <a:cs typeface="Gill Sans"/>
                <a:sym typeface="Gill Sans"/>
              </a:defRPr>
            </a:lvl4pPr>
            <a:lvl5pPr marL="2286000" marR="0" lvl="4" indent="-228600" algn="just" defTabSz="825500" rtl="0" latinLnBrk="0">
              <a:lnSpc>
                <a:spcPct val="100000"/>
              </a:lnSpc>
              <a:spcBef>
                <a:spcPts val="0"/>
              </a:spcBef>
              <a:spcAft>
                <a:spcPts val="0"/>
              </a:spcAft>
              <a:buClr>
                <a:srgbClr val="515257"/>
              </a:buClr>
              <a:buSzPts val="3600"/>
              <a:buFont typeface="Gill Sans"/>
              <a:buNone/>
              <a:tabLst/>
              <a:defRPr sz="3600" b="0" i="0" u="none" strike="noStrike" cap="none" spc="0" baseline="0">
                <a:ln>
                  <a:noFill/>
                </a:ln>
                <a:solidFill>
                  <a:srgbClr val="515257"/>
                </a:solidFill>
                <a:uFillTx/>
                <a:latin typeface="Gill Sans"/>
                <a:ea typeface="Gill Sans"/>
                <a:cs typeface="Gill Sans"/>
                <a:sym typeface="Gill Sans"/>
              </a:defRPr>
            </a:lvl5pPr>
            <a:lvl6pPr marL="2743200" marR="0" lvl="5" indent="-228600" algn="just" defTabSz="825500" rtl="0" latinLnBrk="0">
              <a:lnSpc>
                <a:spcPct val="100000"/>
              </a:lnSpc>
              <a:spcBef>
                <a:spcPts val="0"/>
              </a:spcBef>
              <a:spcAft>
                <a:spcPts val="0"/>
              </a:spcAft>
              <a:buClr>
                <a:srgbClr val="A6A7AC"/>
              </a:buClr>
              <a:buSzPts val="2300"/>
              <a:buFont typeface="PT Sans"/>
              <a:buNone/>
              <a:tabLst/>
              <a:defRPr sz="2300" b="0" i="0" u="none" strike="noStrike" cap="none" spc="0" baseline="0">
                <a:ln>
                  <a:noFill/>
                </a:ln>
                <a:solidFill>
                  <a:srgbClr val="A6A7AC"/>
                </a:solidFill>
                <a:uFillTx/>
                <a:latin typeface="PT Sans"/>
                <a:ea typeface="PT Sans"/>
                <a:cs typeface="PT Sans"/>
                <a:sym typeface="PT Sans"/>
              </a:defRPr>
            </a:lvl6pPr>
            <a:lvl7pPr marL="3200400" marR="0" lvl="6" indent="-228600" algn="just" defTabSz="825500" rtl="0" latinLnBrk="0">
              <a:lnSpc>
                <a:spcPct val="100000"/>
              </a:lnSpc>
              <a:spcBef>
                <a:spcPts val="0"/>
              </a:spcBef>
              <a:spcAft>
                <a:spcPts val="0"/>
              </a:spcAft>
              <a:buClr>
                <a:srgbClr val="A6A7AC"/>
              </a:buClr>
              <a:buSzPts val="2300"/>
              <a:buFont typeface="PT Sans"/>
              <a:buNone/>
              <a:tabLst/>
              <a:defRPr sz="2300" b="0" i="0" u="none" strike="noStrike" cap="none" spc="0" baseline="0">
                <a:ln>
                  <a:noFill/>
                </a:ln>
                <a:solidFill>
                  <a:srgbClr val="A6A7AC"/>
                </a:solidFill>
                <a:uFillTx/>
                <a:latin typeface="PT Sans"/>
                <a:ea typeface="PT Sans"/>
                <a:cs typeface="PT Sans"/>
                <a:sym typeface="PT Sans"/>
              </a:defRPr>
            </a:lvl7pPr>
            <a:lvl8pPr marL="3657600" marR="0" lvl="7" indent="-228600" algn="just" defTabSz="825500" rtl="0" latinLnBrk="0">
              <a:lnSpc>
                <a:spcPct val="100000"/>
              </a:lnSpc>
              <a:spcBef>
                <a:spcPts val="0"/>
              </a:spcBef>
              <a:spcAft>
                <a:spcPts val="0"/>
              </a:spcAft>
              <a:buClr>
                <a:srgbClr val="A6A7AC"/>
              </a:buClr>
              <a:buSzPts val="2300"/>
              <a:buFont typeface="PT Sans"/>
              <a:buNone/>
              <a:tabLst/>
              <a:defRPr sz="2300" b="0" i="0" u="none" strike="noStrike" cap="none" spc="0" baseline="0">
                <a:ln>
                  <a:noFill/>
                </a:ln>
                <a:solidFill>
                  <a:srgbClr val="A6A7AC"/>
                </a:solidFill>
                <a:uFillTx/>
                <a:latin typeface="PT Sans"/>
                <a:ea typeface="PT Sans"/>
                <a:cs typeface="PT Sans"/>
                <a:sym typeface="PT Sans"/>
              </a:defRPr>
            </a:lvl8pPr>
            <a:lvl9pPr marL="4114800" marR="0" lvl="8" indent="-228600" algn="just" defTabSz="825500" rtl="0" latinLnBrk="0">
              <a:lnSpc>
                <a:spcPct val="100000"/>
              </a:lnSpc>
              <a:spcBef>
                <a:spcPts val="0"/>
              </a:spcBef>
              <a:spcAft>
                <a:spcPts val="0"/>
              </a:spcAft>
              <a:buClr>
                <a:srgbClr val="A6A7AC"/>
              </a:buClr>
              <a:buSzPts val="2300"/>
              <a:buFont typeface="PT Sans"/>
              <a:buNone/>
              <a:tabLst/>
              <a:defRPr sz="2300" b="0" i="0" u="none" strike="noStrike" cap="none" spc="0" baseline="0">
                <a:ln>
                  <a:noFill/>
                </a:ln>
                <a:solidFill>
                  <a:srgbClr val="A6A7AC"/>
                </a:solidFill>
                <a:uFillTx/>
                <a:latin typeface="PT Sans"/>
                <a:ea typeface="PT Sans"/>
                <a:cs typeface="PT Sans"/>
                <a:sym typeface="PT Sans"/>
              </a:defRPr>
            </a:lvl9pPr>
          </a:lstStyle>
          <a:p>
            <a:pPr hangingPunct="1"/>
            <a:r>
              <a:rPr lang="fr-FR" sz="3000" dirty="0"/>
              <a:t>TRAVAIL EN GROUPE POUR PRATIQUER L'UTILISATION DE L'OUTIL D'EXPLORATION DES NORMES SOCIALES</a:t>
            </a:r>
            <a:r>
              <a:rPr lang="en-US" sz="3000" dirty="0"/>
              <a:t>.</a:t>
            </a:r>
          </a:p>
        </p:txBody>
      </p:sp>
      <p:sp>
        <p:nvSpPr>
          <p:cNvPr id="5" name="Text Placeholder 4">
            <a:extLst>
              <a:ext uri="{FF2B5EF4-FFF2-40B4-BE49-F238E27FC236}">
                <a16:creationId xmlns:a16="http://schemas.microsoft.com/office/drawing/2014/main" id="{AEC1FBD3-8B84-5745-A641-BA542F18BB9F}"/>
              </a:ext>
            </a:extLst>
          </p:cNvPr>
          <p:cNvSpPr>
            <a:spLocks noGrp="1"/>
          </p:cNvSpPr>
          <p:nvPr>
            <p:ph type="body" idx="2"/>
          </p:nvPr>
        </p:nvSpPr>
        <p:spPr>
          <a:xfrm>
            <a:off x="6349864" y="3352987"/>
            <a:ext cx="11684271" cy="516886"/>
          </a:xfrm>
        </p:spPr>
        <p:txBody>
          <a:bodyPr/>
          <a:lstStyle/>
          <a:p>
            <a:r>
              <a:rPr lang="en-US" dirty="0"/>
              <a:t>SECTION 4</a:t>
            </a:r>
            <a:endParaRPr lang="en-US" sz="2800" dirty="0"/>
          </a:p>
          <a:p>
            <a:endParaRPr lang="en-US" dirty="0"/>
          </a:p>
        </p:txBody>
      </p:sp>
    </p:spTree>
    <p:custDataLst>
      <p:tags r:id="rId1"/>
    </p:custDataLst>
    <p:extLst>
      <p:ext uri="{BB962C8B-B14F-4D97-AF65-F5344CB8AC3E}">
        <p14:creationId xmlns:p14="http://schemas.microsoft.com/office/powerpoint/2010/main" val="2628198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8BF8BEA0-43B9-3740-B0C2-7B4EA4630D4B}"/>
              </a:ext>
            </a:extLst>
          </p:cNvPr>
          <p:cNvSpPr txBox="1"/>
          <p:nvPr/>
        </p:nvSpPr>
        <p:spPr>
          <a:xfrm>
            <a:off x="193431" y="13144453"/>
            <a:ext cx="6214047" cy="307777"/>
          </a:xfrm>
          <a:prstGeom prst="rect">
            <a:avLst/>
          </a:prstGeom>
          <a:noFill/>
        </p:spPr>
        <p:txBody>
          <a:bodyPr wrap="square" rtlCol="0">
            <a:spAutoFit/>
          </a:bodyPr>
          <a:lstStyle/>
          <a:p>
            <a:r>
              <a:rPr lang="en-US" sz="1400" dirty="0">
                <a:solidFill>
                  <a:schemeClr val="accent4">
                    <a:lumMod val="60000"/>
                    <a:lumOff val="40000"/>
                  </a:schemeClr>
                </a:solidFill>
                <a:latin typeface="Gill Sans MT" panose="020B0502020104020203" pitchFamily="34" charset="77"/>
              </a:rPr>
              <a:t>Photo credit: USAID TULONGE AFYA – April, 2019</a:t>
            </a:r>
          </a:p>
        </p:txBody>
      </p:sp>
      <p:sp>
        <p:nvSpPr>
          <p:cNvPr id="2" name="Title 1">
            <a:extLst>
              <a:ext uri="{FF2B5EF4-FFF2-40B4-BE49-F238E27FC236}">
                <a16:creationId xmlns:a16="http://schemas.microsoft.com/office/drawing/2014/main" id="{6E6BF071-69CF-524B-910B-A98969BF3589}"/>
              </a:ext>
            </a:extLst>
          </p:cNvPr>
          <p:cNvSpPr>
            <a:spLocks noGrp="1"/>
          </p:cNvSpPr>
          <p:nvPr>
            <p:ph type="title"/>
          </p:nvPr>
        </p:nvSpPr>
        <p:spPr>
          <a:xfrm>
            <a:off x="11412703" y="4709669"/>
            <a:ext cx="12767814" cy="2176836"/>
          </a:xfrm>
        </p:spPr>
        <p:txBody>
          <a:bodyPr/>
          <a:lstStyle/>
          <a:p>
            <a:pPr>
              <a:lnSpc>
                <a:spcPct val="90000"/>
              </a:lnSpc>
            </a:pPr>
            <a:r>
              <a:rPr lang="en-US" sz="7200" dirty="0"/>
              <a:t>ÉTUDE DE CAS TULONGE AFYA, TANZANIE</a:t>
            </a:r>
            <a:br>
              <a:rPr lang="en-US" sz="7200" dirty="0"/>
            </a:br>
            <a:endParaRPr lang="en-US" sz="7200" dirty="0"/>
          </a:p>
        </p:txBody>
      </p:sp>
      <p:pic>
        <p:nvPicPr>
          <p:cNvPr id="37" name="Picture Placeholder 36" descr="A picture containing person, outdoor, young, child&#10;&#10;Description automatically generated">
            <a:extLst>
              <a:ext uri="{FF2B5EF4-FFF2-40B4-BE49-F238E27FC236}">
                <a16:creationId xmlns:a16="http://schemas.microsoft.com/office/drawing/2014/main" id="{ED50569A-051E-EB42-B9B6-A81F0147922E}"/>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11810" r="11810"/>
          <a:stretch/>
        </p:blipFill>
        <p:spPr>
          <a:xfrm>
            <a:off x="1337469" y="2227262"/>
            <a:ext cx="9263064" cy="9261476"/>
          </a:xfrm>
        </p:spPr>
      </p:pic>
      <p:cxnSp>
        <p:nvCxnSpPr>
          <p:cNvPr id="27" name="Straight Connector 26">
            <a:extLst>
              <a:ext uri="{FF2B5EF4-FFF2-40B4-BE49-F238E27FC236}">
                <a16:creationId xmlns:a16="http://schemas.microsoft.com/office/drawing/2014/main" id="{1C1E9303-4E2A-6340-857F-F0A253B37EE4}"/>
              </a:ext>
            </a:extLst>
          </p:cNvPr>
          <p:cNvCxnSpPr>
            <a:cxnSpLocks/>
          </p:cNvCxnSpPr>
          <p:nvPr/>
        </p:nvCxnSpPr>
        <p:spPr>
          <a:xfrm>
            <a:off x="11466490" y="6949406"/>
            <a:ext cx="11140831" cy="0"/>
          </a:xfrm>
          <a:prstGeom prst="line">
            <a:avLst/>
          </a:prstGeom>
          <a:ln w="139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28CC7243-56F2-9F47-A83F-A5BAC5BE4BD6}"/>
              </a:ext>
            </a:extLst>
          </p:cNvPr>
          <p:cNvGrpSpPr/>
          <p:nvPr/>
        </p:nvGrpSpPr>
        <p:grpSpPr>
          <a:xfrm>
            <a:off x="760017" y="1281805"/>
            <a:ext cx="3532094" cy="3532094"/>
            <a:chOff x="1368325" y="1090737"/>
            <a:chExt cx="3532094" cy="3532094"/>
          </a:xfrm>
        </p:grpSpPr>
        <p:sp>
          <p:nvSpPr>
            <p:cNvPr id="39" name="Oval 38">
              <a:extLst>
                <a:ext uri="{FF2B5EF4-FFF2-40B4-BE49-F238E27FC236}">
                  <a16:creationId xmlns:a16="http://schemas.microsoft.com/office/drawing/2014/main" id="{7784DFED-B03E-2149-A3BD-96FEEC837BD4}"/>
                </a:ext>
              </a:extLst>
            </p:cNvPr>
            <p:cNvSpPr/>
            <p:nvPr/>
          </p:nvSpPr>
          <p:spPr>
            <a:xfrm>
              <a:off x="1368325" y="1090737"/>
              <a:ext cx="3532094" cy="3532094"/>
            </a:xfrm>
            <a:prstGeom prst="ellipse">
              <a:avLst/>
            </a:prstGeom>
            <a:solidFill>
              <a:srgbClr val="235F9E"/>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2EC3C5"/>
                </a:solidFill>
                <a:latin typeface="Gill Sans MT" panose="020B0502020104020203" pitchFamily="34" charset="77"/>
              </a:endParaRPr>
            </a:p>
          </p:txBody>
        </p:sp>
        <p:pic>
          <p:nvPicPr>
            <p:cNvPr id="40" name="Graphic 39" descr="Cheers outline">
              <a:extLst>
                <a:ext uri="{FF2B5EF4-FFF2-40B4-BE49-F238E27FC236}">
                  <a16:creationId xmlns:a16="http://schemas.microsoft.com/office/drawing/2014/main" id="{3554868A-1D33-6345-9126-BD2D9061B8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57715" y="1379662"/>
              <a:ext cx="3153314" cy="3153314"/>
            </a:xfrm>
            <a:prstGeom prst="rect">
              <a:avLst/>
            </a:prstGeom>
          </p:spPr>
        </p:pic>
      </p:grpSp>
      <p:sp>
        <p:nvSpPr>
          <p:cNvPr id="4" name="Text Placeholder 3">
            <a:extLst>
              <a:ext uri="{FF2B5EF4-FFF2-40B4-BE49-F238E27FC236}">
                <a16:creationId xmlns:a16="http://schemas.microsoft.com/office/drawing/2014/main" id="{F7A4DDF4-49F3-BA47-97B8-C2D8F2D44B66}"/>
              </a:ext>
            </a:extLst>
          </p:cNvPr>
          <p:cNvSpPr>
            <a:spLocks noGrp="1"/>
          </p:cNvSpPr>
          <p:nvPr>
            <p:ph type="body" idx="2"/>
          </p:nvPr>
        </p:nvSpPr>
        <p:spPr>
          <a:xfrm>
            <a:off x="11143763" y="3872946"/>
            <a:ext cx="11684271" cy="516886"/>
          </a:xfrm>
        </p:spPr>
        <p:txBody>
          <a:bodyPr/>
          <a:lstStyle/>
          <a:p>
            <a:r>
              <a:rPr lang="en-US" dirty="0"/>
              <a:t>ACTIVITÉ DE GROUPE</a:t>
            </a:r>
          </a:p>
        </p:txBody>
      </p:sp>
      <p:sp>
        <p:nvSpPr>
          <p:cNvPr id="16" name="Text Placeholder 6">
            <a:extLst>
              <a:ext uri="{FF2B5EF4-FFF2-40B4-BE49-F238E27FC236}">
                <a16:creationId xmlns:a16="http://schemas.microsoft.com/office/drawing/2014/main" id="{0B85563A-348C-6941-985F-A4232D576E3A}"/>
              </a:ext>
            </a:extLst>
          </p:cNvPr>
          <p:cNvSpPr txBox="1">
            <a:spLocks/>
          </p:cNvSpPr>
          <p:nvPr/>
        </p:nvSpPr>
        <p:spPr>
          <a:xfrm>
            <a:off x="11412703" y="7437145"/>
            <a:ext cx="11261370" cy="2176787"/>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FFFEFF"/>
              </a:buClr>
              <a:buSzPts val="3200"/>
              <a:buFont typeface="Gill Sans"/>
              <a:buNone/>
              <a:defRPr sz="32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pPr marL="0" marR="0" lvl="0" indent="0" algn="l" defTabSz="914400" rtl="0" eaLnBrk="1" fontAlgn="auto" latinLnBrk="0" hangingPunct="1">
              <a:lnSpc>
                <a:spcPct val="100000"/>
              </a:lnSpc>
              <a:spcBef>
                <a:spcPts val="0"/>
              </a:spcBef>
              <a:spcAft>
                <a:spcPts val="0"/>
              </a:spcAft>
              <a:buClr>
                <a:srgbClr val="FFFEFF"/>
              </a:buClr>
              <a:buSzPts val="3200"/>
              <a:buFont typeface="Gill Sans"/>
              <a:buNone/>
              <a:tabLst/>
              <a:defRPr/>
            </a:pPr>
            <a:r>
              <a:rPr kumimoji="0" lang="fr-FR" sz="5400" b="0" i="0" u="none" strike="noStrike" kern="0" cap="none" spc="0" normalizeH="0" baseline="0" noProof="0" dirty="0">
                <a:ln>
                  <a:noFill/>
                </a:ln>
                <a:solidFill>
                  <a:srgbClr val="FFFEFF"/>
                </a:solidFill>
                <a:effectLst/>
                <a:uLnTx/>
                <a:uFillTx/>
                <a:latin typeface="Gill Sans MT" panose="020B0502020104020203" pitchFamily="34" charset="77"/>
                <a:cs typeface="Gill Sans"/>
                <a:sym typeface="Gill Sans"/>
              </a:rPr>
              <a:t>Évaluation des normes sociales à l'aide du SNET</a:t>
            </a:r>
            <a:endParaRPr kumimoji="0" lang="en-US" sz="5400" b="0" i="0" u="none" strike="noStrike" kern="0" cap="none" spc="0" normalizeH="0" baseline="0" noProof="0" dirty="0">
              <a:ln>
                <a:noFill/>
              </a:ln>
              <a:solidFill>
                <a:srgbClr val="FFFEFF"/>
              </a:solidFill>
              <a:effectLst/>
              <a:uLnTx/>
              <a:uFillTx/>
              <a:latin typeface="Gill Sans MT" panose="020B0502020104020203" pitchFamily="34" charset="77"/>
              <a:cs typeface="Gill Sans"/>
              <a:sym typeface="Gill Sans"/>
            </a:endParaRPr>
          </a:p>
        </p:txBody>
      </p:sp>
    </p:spTree>
    <p:custDataLst>
      <p:tags r:id="rId1"/>
    </p:custDataLst>
    <p:extLst>
      <p:ext uri="{BB962C8B-B14F-4D97-AF65-F5344CB8AC3E}">
        <p14:creationId xmlns:p14="http://schemas.microsoft.com/office/powerpoint/2010/main" val="1655466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956C0358-336C-A742-9FB1-96007792A7A2}"/>
              </a:ext>
            </a:extLst>
          </p:cNvPr>
          <p:cNvSpPr>
            <a:spLocks noGrp="1"/>
          </p:cNvSpPr>
          <p:nvPr>
            <p:ph type="title"/>
          </p:nvPr>
        </p:nvSpPr>
        <p:spPr>
          <a:xfrm>
            <a:off x="7349281" y="3095450"/>
            <a:ext cx="16120319" cy="1950684"/>
          </a:xfrm>
        </p:spPr>
        <p:txBody>
          <a:bodyPr/>
          <a:lstStyle/>
          <a:p>
            <a:pPr>
              <a:lnSpc>
                <a:spcPct val="90000"/>
              </a:lnSpc>
            </a:pPr>
            <a:r>
              <a:rPr lang="fr-FR" b="1" dirty="0">
                <a:solidFill>
                  <a:srgbClr val="2A6FB6"/>
                </a:solidFill>
              </a:rPr>
              <a:t>Fondation du programme</a:t>
            </a:r>
          </a:p>
        </p:txBody>
      </p:sp>
      <p:sp>
        <p:nvSpPr>
          <p:cNvPr id="14" name="Text Placeholder 13">
            <a:extLst>
              <a:ext uri="{FF2B5EF4-FFF2-40B4-BE49-F238E27FC236}">
                <a16:creationId xmlns:a16="http://schemas.microsoft.com/office/drawing/2014/main" id="{05D0C0D1-E22F-9647-8CB3-022D96F6A6A7}"/>
              </a:ext>
            </a:extLst>
          </p:cNvPr>
          <p:cNvSpPr>
            <a:spLocks noGrp="1"/>
          </p:cNvSpPr>
          <p:nvPr>
            <p:ph type="body" idx="1"/>
          </p:nvPr>
        </p:nvSpPr>
        <p:spPr>
          <a:xfrm>
            <a:off x="7349067" y="5167743"/>
            <a:ext cx="15295034" cy="5967412"/>
          </a:xfrm>
        </p:spPr>
        <p:txBody>
          <a:bodyPr/>
          <a:lstStyle/>
          <a:p>
            <a:pPr marL="0" indent="0">
              <a:buClr>
                <a:srgbClr val="000000"/>
              </a:buClr>
              <a:buNone/>
            </a:pPr>
            <a:r>
              <a:rPr lang="fr-FR" sz="4000" dirty="0"/>
              <a:t>En Tanzanie, les résultats en matière de santé, y compris la santé reproductive, sont plus mauvais de manière disproportionnée pour les femmes et les jeunes.</a:t>
            </a:r>
          </a:p>
          <a:p>
            <a:pPr marL="0" indent="0">
              <a:buClr>
                <a:srgbClr val="000000"/>
              </a:buClr>
              <a:buNone/>
            </a:pPr>
            <a:endParaRPr lang="fr-FR" sz="4000" dirty="0"/>
          </a:p>
          <a:p>
            <a:pPr marL="571500" indent="-571500">
              <a:buClr>
                <a:srgbClr val="000000"/>
              </a:buClr>
              <a:buFont typeface="Arial" panose="020B0604020202020204" pitchFamily="34" charset="0"/>
              <a:buChar char="•"/>
            </a:pPr>
            <a:r>
              <a:rPr lang="fr-FR" sz="4000" dirty="0"/>
              <a:t>La prise de décision au sein du foyer, y compris pour les décisions de santé comme la planification familiale, est considérée comme le domaine des hommes.</a:t>
            </a:r>
          </a:p>
          <a:p>
            <a:pPr marL="571500" indent="-571500">
              <a:buClr>
                <a:srgbClr val="000000"/>
              </a:buClr>
            </a:pPr>
            <a:r>
              <a:rPr lang="fr-FR" sz="4000" dirty="0"/>
              <a:t>Les femmes mariées sont censées avoir de nombreux enfants.</a:t>
            </a:r>
          </a:p>
          <a:p>
            <a:pPr marL="571500" indent="-571500">
              <a:buClr>
                <a:srgbClr val="000000"/>
              </a:buClr>
            </a:pPr>
            <a:r>
              <a:rPr lang="fr-FR" sz="4000" dirty="0"/>
              <a:t>Les hommes et les femmes célibataires ne sont pas censés être sexuellement actifs.</a:t>
            </a:r>
          </a:p>
          <a:p>
            <a:pPr marL="571500" indent="-571500">
              <a:buClr>
                <a:srgbClr val="000000"/>
              </a:buClr>
            </a:pPr>
            <a:r>
              <a:rPr lang="fr-FR" sz="4000" dirty="0"/>
              <a:t>La planification familiale est considérée comme inappropriée pour les jeunes femmes non mariées.</a:t>
            </a:r>
            <a:endParaRPr lang="en-US" sz="4000" dirty="0"/>
          </a:p>
        </p:txBody>
      </p:sp>
      <p:pic>
        <p:nvPicPr>
          <p:cNvPr id="4" name="Picture Placeholder 3">
            <a:extLst>
              <a:ext uri="{FF2B5EF4-FFF2-40B4-BE49-F238E27FC236}">
                <a16:creationId xmlns:a16="http://schemas.microsoft.com/office/drawing/2014/main" id="{983CC21E-381F-A94B-B9CD-57747072F179}"/>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265" t="1430" r="41315" b="10789"/>
          <a:stretch/>
        </p:blipFill>
        <p:spPr>
          <a:xfrm flipH="1">
            <a:off x="-3058370" y="2227262"/>
            <a:ext cx="9263064" cy="9261476"/>
          </a:xfrm>
        </p:spPr>
      </p:pic>
      <p:sp>
        <p:nvSpPr>
          <p:cNvPr id="16" name="Text Placeholder 15">
            <a:extLst>
              <a:ext uri="{FF2B5EF4-FFF2-40B4-BE49-F238E27FC236}">
                <a16:creationId xmlns:a16="http://schemas.microsoft.com/office/drawing/2014/main" id="{7EF8F1A8-257C-664A-890A-68BCE3286555}"/>
              </a:ext>
            </a:extLst>
          </p:cNvPr>
          <p:cNvSpPr>
            <a:spLocks noGrp="1"/>
          </p:cNvSpPr>
          <p:nvPr>
            <p:ph type="body" sz="quarter" idx="11"/>
          </p:nvPr>
        </p:nvSpPr>
        <p:spPr/>
        <p:txBody>
          <a:bodyPr/>
          <a:lstStyle/>
          <a:p>
            <a:r>
              <a:rPr lang="en-US" dirty="0"/>
              <a:t>ÉTUDE DE CAS</a:t>
            </a:r>
          </a:p>
          <a:p>
            <a:endParaRPr lang="en-US" dirty="0"/>
          </a:p>
        </p:txBody>
      </p:sp>
      <p:sp>
        <p:nvSpPr>
          <p:cNvPr id="23" name="TextBox 22">
            <a:extLst>
              <a:ext uri="{FF2B5EF4-FFF2-40B4-BE49-F238E27FC236}">
                <a16:creationId xmlns:a16="http://schemas.microsoft.com/office/drawing/2014/main" id="{E1B2052F-40FC-C045-B497-4A3CBD219089}"/>
              </a:ext>
            </a:extLst>
          </p:cNvPr>
          <p:cNvSpPr txBox="1"/>
          <p:nvPr/>
        </p:nvSpPr>
        <p:spPr>
          <a:xfrm>
            <a:off x="193431" y="13144453"/>
            <a:ext cx="6214047" cy="307777"/>
          </a:xfrm>
          <a:prstGeom prst="rect">
            <a:avLst/>
          </a:prstGeom>
          <a:noFill/>
        </p:spPr>
        <p:txBody>
          <a:bodyPr wrap="square" rtlCol="0">
            <a:spAutoFit/>
          </a:bodyPr>
          <a:lstStyle/>
          <a:p>
            <a:pPr algn="l"/>
            <a:r>
              <a:rPr lang="en-US" sz="1400" dirty="0">
                <a:solidFill>
                  <a:schemeClr val="tx1">
                    <a:lumMod val="75000"/>
                  </a:schemeClr>
                </a:solidFill>
                <a:latin typeface="Gill Sans MT" panose="020B0502020104020203" pitchFamily="34" charset="77"/>
              </a:rPr>
              <a:t>Photo credit: danm/Getty Images</a:t>
            </a:r>
          </a:p>
        </p:txBody>
      </p:sp>
    </p:spTree>
    <p:custDataLst>
      <p:tags r:id="rId1"/>
    </p:custDataLst>
    <p:extLst>
      <p:ext uri="{BB962C8B-B14F-4D97-AF65-F5344CB8AC3E}">
        <p14:creationId xmlns:p14="http://schemas.microsoft.com/office/powerpoint/2010/main" val="2782625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584AB47-E6AF-F948-BCE8-CCDCBC6B79A5}"/>
              </a:ext>
            </a:extLst>
          </p:cNvPr>
          <p:cNvSpPr>
            <a:spLocks noGrp="1"/>
          </p:cNvSpPr>
          <p:nvPr>
            <p:ph type="title"/>
          </p:nvPr>
        </p:nvSpPr>
        <p:spPr>
          <a:xfrm>
            <a:off x="7349281" y="3095450"/>
            <a:ext cx="16594452" cy="2176836"/>
          </a:xfrm>
        </p:spPr>
        <p:txBody>
          <a:bodyPr/>
          <a:lstStyle/>
          <a:p>
            <a:pPr>
              <a:lnSpc>
                <a:spcPct val="90000"/>
              </a:lnSpc>
            </a:pPr>
            <a:r>
              <a:rPr lang="en-US" dirty="0">
                <a:solidFill>
                  <a:srgbClr val="2A6FB6"/>
                </a:solidFill>
              </a:rPr>
              <a:t>Composantes de l'intervention</a:t>
            </a:r>
          </a:p>
        </p:txBody>
      </p:sp>
      <p:sp>
        <p:nvSpPr>
          <p:cNvPr id="10" name="Text Placeholder 9">
            <a:extLst>
              <a:ext uri="{FF2B5EF4-FFF2-40B4-BE49-F238E27FC236}">
                <a16:creationId xmlns:a16="http://schemas.microsoft.com/office/drawing/2014/main" id="{087D2023-867F-B74F-9C8D-321BB7DB1C74}"/>
              </a:ext>
            </a:extLst>
          </p:cNvPr>
          <p:cNvSpPr>
            <a:spLocks noGrp="1"/>
          </p:cNvSpPr>
          <p:nvPr>
            <p:ph type="body" idx="1"/>
          </p:nvPr>
        </p:nvSpPr>
        <p:spPr>
          <a:xfrm>
            <a:off x="7349067" y="6256337"/>
            <a:ext cx="15295034" cy="7195893"/>
          </a:xfrm>
        </p:spPr>
        <p:txBody>
          <a:bodyPr/>
          <a:lstStyle/>
          <a:p>
            <a:pPr marL="0" indent="0" algn="l">
              <a:buNone/>
            </a:pPr>
            <a:r>
              <a:rPr lang="fr-FR" sz="3600" dirty="0"/>
              <a:t>L'équipe de Tulonge Afya a développé deux plateformes, l'une pour les femmes enceintes et les adultes soignants (NAWEZA) et l'autre pour les jeunes de 15 à 24 ans (SITETEREKI), qui comprenaient une série d'activités et d’outils de SBC pour atteindre les groupes clés : </a:t>
            </a:r>
            <a:r>
              <a:rPr lang="en-US" sz="3600" dirty="0"/>
              <a:t> </a:t>
            </a:r>
          </a:p>
          <a:p>
            <a:pPr marL="0" indent="0" algn="l">
              <a:buNone/>
            </a:pPr>
            <a:endParaRPr lang="en-US" sz="3600" dirty="0"/>
          </a:p>
          <a:p>
            <a:pPr algn="l"/>
            <a:r>
              <a:rPr lang="fr-FR" sz="3600" b="1" dirty="0"/>
              <a:t>Activités NAWEZA : </a:t>
            </a:r>
            <a:r>
              <a:rPr lang="fr-FR" sz="3600" dirty="0"/>
              <a:t>émissions de radio, spots, médias sociaux, radio communautaire, théâtre communautaire, dialogue en petits groupes, conseils aux ménages et aux établissements de santé, et matériel de soutien.</a:t>
            </a:r>
          </a:p>
          <a:p>
            <a:pPr algn="l"/>
            <a:r>
              <a:rPr lang="fr-FR" sz="3600" b="1" dirty="0"/>
              <a:t>Activités SITETEREKI </a:t>
            </a:r>
            <a:r>
              <a:rPr lang="fr-FR" sz="3600" dirty="0"/>
              <a:t>: émissions de radio, spots, radio communautaire, théâtre magnétique pour les jeunes, dialogue en petits groupes, orientation vers des services, conseils aux ménages et aux établissements de santé, documents imprimés de soutien et guides de messages.</a:t>
            </a:r>
          </a:p>
          <a:p>
            <a:pPr algn="l"/>
            <a:endParaRPr lang="en-US" sz="3600" dirty="0"/>
          </a:p>
          <a:p>
            <a:endParaRPr lang="en-US" sz="3600" dirty="0"/>
          </a:p>
        </p:txBody>
      </p:sp>
      <p:pic>
        <p:nvPicPr>
          <p:cNvPr id="4" name="Picture Placeholder 3">
            <a:extLst>
              <a:ext uri="{FF2B5EF4-FFF2-40B4-BE49-F238E27FC236}">
                <a16:creationId xmlns:a16="http://schemas.microsoft.com/office/drawing/2014/main" id="{0590FF07-AF06-1C49-86BE-0F00BECAA9A4}"/>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20483" r="20483"/>
          <a:stretch/>
        </p:blipFill>
        <p:spPr>
          <a:xfrm>
            <a:off x="-3058370" y="2227262"/>
            <a:ext cx="9263064" cy="9261476"/>
          </a:xfrm>
        </p:spPr>
      </p:pic>
      <p:sp>
        <p:nvSpPr>
          <p:cNvPr id="12" name="Text Placeholder 11">
            <a:extLst>
              <a:ext uri="{FF2B5EF4-FFF2-40B4-BE49-F238E27FC236}">
                <a16:creationId xmlns:a16="http://schemas.microsoft.com/office/drawing/2014/main" id="{D82C4E9F-F4F9-524D-A351-CA57BC0D7E7E}"/>
              </a:ext>
            </a:extLst>
          </p:cNvPr>
          <p:cNvSpPr>
            <a:spLocks noGrp="1"/>
          </p:cNvSpPr>
          <p:nvPr>
            <p:ph type="body" sz="quarter" idx="11"/>
          </p:nvPr>
        </p:nvSpPr>
        <p:spPr/>
        <p:txBody>
          <a:bodyPr/>
          <a:lstStyle/>
          <a:p>
            <a:r>
              <a:rPr lang="en-US" dirty="0"/>
              <a:t>ÉTUDE DE CAS</a:t>
            </a:r>
          </a:p>
          <a:p>
            <a:endParaRPr lang="en-US" dirty="0"/>
          </a:p>
        </p:txBody>
      </p:sp>
      <p:sp>
        <p:nvSpPr>
          <p:cNvPr id="18" name="TextBox 17">
            <a:extLst>
              <a:ext uri="{FF2B5EF4-FFF2-40B4-BE49-F238E27FC236}">
                <a16:creationId xmlns:a16="http://schemas.microsoft.com/office/drawing/2014/main" id="{69A402C1-5F82-984C-A1A2-9A5C7BA0B0F1}"/>
              </a:ext>
            </a:extLst>
          </p:cNvPr>
          <p:cNvSpPr txBox="1"/>
          <p:nvPr/>
        </p:nvSpPr>
        <p:spPr>
          <a:xfrm>
            <a:off x="193431" y="13144453"/>
            <a:ext cx="6214047" cy="307777"/>
          </a:xfrm>
          <a:prstGeom prst="rect">
            <a:avLst/>
          </a:prstGeom>
          <a:noFill/>
        </p:spPr>
        <p:txBody>
          <a:bodyPr wrap="square" rtlCol="0">
            <a:spAutoFit/>
          </a:bodyPr>
          <a:lstStyle/>
          <a:p>
            <a:pPr algn="l"/>
            <a:r>
              <a:rPr lang="en-US" sz="1400" dirty="0">
                <a:solidFill>
                  <a:schemeClr val="tx1">
                    <a:lumMod val="75000"/>
                  </a:schemeClr>
                </a:solidFill>
                <a:latin typeface="Gill Sans MT" panose="020B0502020104020203" pitchFamily="34" charset="77"/>
              </a:rPr>
              <a:t>Photo credit: zeljkosantrac/Getty Images</a:t>
            </a:r>
          </a:p>
        </p:txBody>
      </p:sp>
    </p:spTree>
    <p:custDataLst>
      <p:tags r:id="rId1"/>
    </p:custDataLst>
    <p:extLst>
      <p:ext uri="{BB962C8B-B14F-4D97-AF65-F5344CB8AC3E}">
        <p14:creationId xmlns:p14="http://schemas.microsoft.com/office/powerpoint/2010/main" val="2460547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B97DE15-E5A4-9541-8AA4-C8625C9CDA8B}"/>
              </a:ext>
            </a:extLst>
          </p:cNvPr>
          <p:cNvSpPr>
            <a:spLocks noGrp="1"/>
          </p:cNvSpPr>
          <p:nvPr>
            <p:ph type="title"/>
          </p:nvPr>
        </p:nvSpPr>
        <p:spPr>
          <a:xfrm>
            <a:off x="7349066" y="2847824"/>
            <a:ext cx="16475918" cy="2176836"/>
          </a:xfrm>
        </p:spPr>
        <p:txBody>
          <a:bodyPr/>
          <a:lstStyle/>
          <a:p>
            <a:pPr>
              <a:lnSpc>
                <a:spcPct val="90000"/>
              </a:lnSpc>
            </a:pPr>
            <a:r>
              <a:rPr lang="en-US" dirty="0">
                <a:solidFill>
                  <a:srgbClr val="2A6FB6"/>
                </a:solidFill>
              </a:rPr>
              <a:t>Périmètre d’exploration des normes</a:t>
            </a:r>
          </a:p>
        </p:txBody>
      </p:sp>
      <p:sp>
        <p:nvSpPr>
          <p:cNvPr id="7" name="Text Placeholder 6">
            <a:extLst>
              <a:ext uri="{FF2B5EF4-FFF2-40B4-BE49-F238E27FC236}">
                <a16:creationId xmlns:a16="http://schemas.microsoft.com/office/drawing/2014/main" id="{47FA40E4-83C3-F54A-AF3D-718214124F16}"/>
              </a:ext>
            </a:extLst>
          </p:cNvPr>
          <p:cNvSpPr>
            <a:spLocks noGrp="1"/>
          </p:cNvSpPr>
          <p:nvPr>
            <p:ph type="body" idx="1"/>
          </p:nvPr>
        </p:nvSpPr>
        <p:spPr>
          <a:xfrm>
            <a:off x="7349066" y="5272286"/>
            <a:ext cx="16476133" cy="5967412"/>
          </a:xfrm>
        </p:spPr>
        <p:txBody>
          <a:bodyPr/>
          <a:lstStyle/>
          <a:p>
            <a:pPr marL="0" indent="0">
              <a:spcAft>
                <a:spcPts val="2400"/>
              </a:spcAft>
              <a:buClr>
                <a:srgbClr val="000000"/>
              </a:buClr>
              <a:buNone/>
            </a:pPr>
            <a:r>
              <a:rPr lang="fr-FR" sz="4000" dirty="0"/>
              <a:t>Les principaux groupes et comportements explorés par Tuloge Afya sont les suivants :  </a:t>
            </a:r>
            <a:r>
              <a:rPr lang="en-US" sz="4000" dirty="0"/>
              <a:t> </a:t>
            </a:r>
          </a:p>
          <a:p>
            <a:pPr marL="0" indent="0">
              <a:buClr>
                <a:srgbClr val="000000"/>
              </a:buClr>
              <a:buNone/>
            </a:pPr>
            <a:r>
              <a:rPr lang="en-US" sz="3200" b="1" dirty="0"/>
              <a:t>1. Adultes (NAWEZA) 18-49 ans</a:t>
            </a:r>
          </a:p>
          <a:p>
            <a:pPr marL="811213" indent="-371475">
              <a:buClr>
                <a:srgbClr val="000000"/>
              </a:buClr>
              <a:buSzPct val="100000"/>
            </a:pPr>
            <a:r>
              <a:rPr lang="fr-FR" sz="3200" dirty="0"/>
              <a:t>Utilisation de méthodes contraceptives modernes.</a:t>
            </a:r>
          </a:p>
          <a:p>
            <a:pPr marL="811213" indent="-371475">
              <a:buClr>
                <a:srgbClr val="000000"/>
              </a:buClr>
              <a:buSzPct val="100000"/>
            </a:pPr>
            <a:r>
              <a:rPr lang="fr-FR" sz="3200" dirty="0"/>
              <a:t>Discussion de la planification familiale avec les partenaires.</a:t>
            </a:r>
          </a:p>
          <a:p>
            <a:pPr marL="811213" indent="-371475">
              <a:buClr>
                <a:srgbClr val="000000"/>
              </a:buClr>
              <a:buSzPct val="100000"/>
            </a:pPr>
            <a:r>
              <a:rPr lang="fr-FR" sz="3200" dirty="0"/>
              <a:t>Recherche de soins de santé pour les options de planification familiale post-partum.</a:t>
            </a:r>
          </a:p>
          <a:p>
            <a:pPr marL="811213" indent="-371475">
              <a:buClr>
                <a:srgbClr val="000000"/>
              </a:buClr>
              <a:buSzPct val="100000"/>
            </a:pPr>
            <a:r>
              <a:rPr lang="fr-FR" sz="3200" dirty="0"/>
              <a:t>Utilisation d'une contraception moderne après l'accouchement pendant 24 mois.</a:t>
            </a:r>
            <a:r>
              <a:rPr lang="en-US" sz="3200" dirty="0"/>
              <a:t>.</a:t>
            </a:r>
          </a:p>
          <a:p>
            <a:pPr marL="0" indent="0">
              <a:buClr>
                <a:srgbClr val="000000"/>
              </a:buClr>
              <a:buNone/>
            </a:pPr>
            <a:r>
              <a:rPr lang="en-US" sz="3200" b="1" dirty="0"/>
              <a:t>2. Jeunes (SITETEREKI) 15-24 ans</a:t>
            </a:r>
          </a:p>
          <a:p>
            <a:pPr marL="822325" indent="-365125">
              <a:buClr>
                <a:srgbClr val="000000"/>
              </a:buClr>
              <a:buSzPct val="100000"/>
            </a:pPr>
            <a:r>
              <a:rPr lang="fr-FR" sz="3200" dirty="0"/>
              <a:t>Utilisation de méthodes contraceptives modernes.</a:t>
            </a:r>
          </a:p>
          <a:p>
            <a:pPr marL="822325" indent="-365125">
              <a:buClr>
                <a:srgbClr val="000000"/>
              </a:buClr>
              <a:buSzPct val="100000"/>
            </a:pPr>
            <a:r>
              <a:rPr lang="fr-FR" sz="3200" dirty="0"/>
              <a:t>Retarder les premières grossesses et espacer les grossesses futures.</a:t>
            </a:r>
          </a:p>
          <a:p>
            <a:pPr marL="822325" indent="-365125">
              <a:buClr>
                <a:srgbClr val="000000"/>
              </a:buClr>
              <a:buSzPct val="100000"/>
            </a:pPr>
            <a:r>
              <a:rPr lang="fr-FR" sz="3200" dirty="0"/>
              <a:t>Utilisation correcte et constante du préservatif.</a:t>
            </a:r>
            <a:endParaRPr lang="en-US" sz="3200" dirty="0"/>
          </a:p>
          <a:p>
            <a:pPr marL="0" indent="0">
              <a:buClr>
                <a:srgbClr val="000000"/>
              </a:buClr>
              <a:buSzPct val="100000"/>
              <a:buNone/>
            </a:pPr>
            <a:r>
              <a:rPr lang="en-US" sz="3200" b="1" dirty="0"/>
              <a:t>3. Agents de santé</a:t>
            </a:r>
          </a:p>
          <a:p>
            <a:pPr marL="822325" indent="-365125">
              <a:buClr>
                <a:srgbClr val="000000"/>
              </a:buClr>
              <a:buSzPct val="100000"/>
            </a:pPr>
            <a:r>
              <a:rPr lang="fr-FR" sz="3200" dirty="0"/>
              <a:t>Conseil en planification familiale sur la gamme des options de planification familiale post-partum disponibles.</a:t>
            </a:r>
          </a:p>
          <a:p>
            <a:pPr marL="822325" indent="-365125">
              <a:buClr>
                <a:srgbClr val="000000"/>
              </a:buClr>
              <a:buSzPct val="100000"/>
            </a:pPr>
            <a:r>
              <a:rPr lang="fr-FR" sz="3200" dirty="0"/>
              <a:t>Fournir aux jeunes des services de santé reproductive de haute qualité, confidentiels et sans jugement.</a:t>
            </a:r>
            <a:endParaRPr lang="en-US" sz="4000" dirty="0"/>
          </a:p>
        </p:txBody>
      </p:sp>
      <p:pic>
        <p:nvPicPr>
          <p:cNvPr id="4" name="Picture Placeholder 3">
            <a:extLst>
              <a:ext uri="{FF2B5EF4-FFF2-40B4-BE49-F238E27FC236}">
                <a16:creationId xmlns:a16="http://schemas.microsoft.com/office/drawing/2014/main" id="{C2DAA22F-D438-1C47-B700-51ACE1C8A5F8}"/>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15198" r="18124"/>
          <a:stretch/>
        </p:blipFill>
        <p:spPr>
          <a:xfrm flipH="1">
            <a:off x="-3058370" y="2227262"/>
            <a:ext cx="9263064" cy="9261476"/>
          </a:xfrm>
        </p:spPr>
      </p:pic>
      <p:sp>
        <p:nvSpPr>
          <p:cNvPr id="9" name="Text Placeholder 8">
            <a:extLst>
              <a:ext uri="{FF2B5EF4-FFF2-40B4-BE49-F238E27FC236}">
                <a16:creationId xmlns:a16="http://schemas.microsoft.com/office/drawing/2014/main" id="{32A52B21-CA14-1442-B7DD-A920A05A4841}"/>
              </a:ext>
            </a:extLst>
          </p:cNvPr>
          <p:cNvSpPr>
            <a:spLocks noGrp="1"/>
          </p:cNvSpPr>
          <p:nvPr>
            <p:ph type="body" sz="quarter" idx="11"/>
          </p:nvPr>
        </p:nvSpPr>
        <p:spPr/>
        <p:txBody>
          <a:bodyPr>
            <a:normAutofit lnSpcReduction="10000"/>
          </a:bodyPr>
          <a:lstStyle/>
          <a:p>
            <a:r>
              <a:rPr lang="en-US" sz="3600" dirty="0"/>
              <a:t>TULONGE AFYA</a:t>
            </a:r>
          </a:p>
          <a:p>
            <a:endParaRPr lang="en-US" sz="3600" dirty="0"/>
          </a:p>
        </p:txBody>
      </p:sp>
      <p:sp>
        <p:nvSpPr>
          <p:cNvPr id="8" name="TextBox 7">
            <a:extLst>
              <a:ext uri="{FF2B5EF4-FFF2-40B4-BE49-F238E27FC236}">
                <a16:creationId xmlns:a16="http://schemas.microsoft.com/office/drawing/2014/main" id="{5FD6A014-6828-6E4D-8DD8-8C2198DE1EF1}"/>
              </a:ext>
            </a:extLst>
          </p:cNvPr>
          <p:cNvSpPr txBox="1"/>
          <p:nvPr/>
        </p:nvSpPr>
        <p:spPr>
          <a:xfrm>
            <a:off x="193431" y="13144453"/>
            <a:ext cx="6214047" cy="307777"/>
          </a:xfrm>
          <a:prstGeom prst="rect">
            <a:avLst/>
          </a:prstGeom>
          <a:noFill/>
        </p:spPr>
        <p:txBody>
          <a:bodyPr wrap="square" rtlCol="0">
            <a:spAutoFit/>
          </a:bodyPr>
          <a:lstStyle/>
          <a:p>
            <a:pPr algn="l"/>
            <a:r>
              <a:rPr lang="en-US" sz="1400" dirty="0">
                <a:solidFill>
                  <a:schemeClr val="tx1">
                    <a:lumMod val="75000"/>
                  </a:schemeClr>
                </a:solidFill>
                <a:latin typeface="Gill Sans MT" panose="020B0502020104020203" pitchFamily="34" charset="77"/>
              </a:rPr>
              <a:t>Photo credit: Jasmin Merdan/Getty Images</a:t>
            </a:r>
          </a:p>
        </p:txBody>
      </p:sp>
    </p:spTree>
    <p:custDataLst>
      <p:tags r:id="rId1"/>
    </p:custDataLst>
    <p:extLst>
      <p:ext uri="{BB962C8B-B14F-4D97-AF65-F5344CB8AC3E}">
        <p14:creationId xmlns:p14="http://schemas.microsoft.com/office/powerpoint/2010/main" val="3976523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D081FD1-94A8-474F-A339-20EF9BF8A0A2}"/>
              </a:ext>
            </a:extLst>
          </p:cNvPr>
          <p:cNvSpPr>
            <a:spLocks noGrp="1"/>
          </p:cNvSpPr>
          <p:nvPr>
            <p:ph type="title"/>
          </p:nvPr>
        </p:nvSpPr>
        <p:spPr>
          <a:xfrm>
            <a:off x="7349281" y="3095450"/>
            <a:ext cx="15984852" cy="2176836"/>
          </a:xfrm>
        </p:spPr>
        <p:txBody>
          <a:bodyPr/>
          <a:lstStyle/>
          <a:p>
            <a:pPr>
              <a:lnSpc>
                <a:spcPct val="90000"/>
              </a:lnSpc>
            </a:pPr>
            <a:r>
              <a:rPr lang="en-US" dirty="0">
                <a:solidFill>
                  <a:srgbClr val="2A6FB6"/>
                </a:solidFill>
              </a:rPr>
              <a:t>Utilisation de l'outil SNET</a:t>
            </a:r>
          </a:p>
        </p:txBody>
      </p:sp>
      <p:sp>
        <p:nvSpPr>
          <p:cNvPr id="7" name="Text Placeholder 6">
            <a:extLst>
              <a:ext uri="{FF2B5EF4-FFF2-40B4-BE49-F238E27FC236}">
                <a16:creationId xmlns:a16="http://schemas.microsoft.com/office/drawing/2014/main" id="{85B115AB-B031-B846-A1BF-BD8F137BBCCE}"/>
              </a:ext>
            </a:extLst>
          </p:cNvPr>
          <p:cNvSpPr>
            <a:spLocks noGrp="1"/>
          </p:cNvSpPr>
          <p:nvPr>
            <p:ph type="body" idx="1"/>
          </p:nvPr>
        </p:nvSpPr>
        <p:spPr>
          <a:xfrm>
            <a:off x="7349067" y="5249744"/>
            <a:ext cx="15295034" cy="5967412"/>
          </a:xfrm>
        </p:spPr>
        <p:txBody>
          <a:bodyPr/>
          <a:lstStyle/>
          <a:p>
            <a:pPr>
              <a:spcBef>
                <a:spcPts val="1200"/>
              </a:spcBef>
              <a:buClr>
                <a:srgbClr val="000000"/>
              </a:buClr>
            </a:pPr>
            <a:r>
              <a:rPr lang="fr-FR" sz="4000" dirty="0"/>
              <a:t>L'équipe de Tulonge Afya a utilisé le SNET pour analyser les normes sociales qui empêchent le recours à la planification familiale dans les régions prioritaires. </a:t>
            </a:r>
          </a:p>
          <a:p>
            <a:pPr>
              <a:spcBef>
                <a:spcPts val="1200"/>
              </a:spcBef>
              <a:buClr>
                <a:srgbClr val="000000"/>
              </a:buClr>
            </a:pPr>
            <a:r>
              <a:rPr lang="fr-FR" sz="4000" dirty="0"/>
              <a:t>Grâce au processus SNET, l'équipe a pu se faire une idée des groupes de référence et des normes liées à la planification familiale.</a:t>
            </a:r>
          </a:p>
          <a:p>
            <a:pPr>
              <a:spcBef>
                <a:spcPts val="1200"/>
              </a:spcBef>
              <a:buClr>
                <a:srgbClr val="000000"/>
              </a:buClr>
            </a:pPr>
            <a:r>
              <a:rPr lang="fr-FR" sz="4000" dirty="0"/>
              <a:t>Le projet prévoit maintenant d'ajuster la mise en œuvre et de développer de nouvelles approches pour aborder ces normes.</a:t>
            </a:r>
            <a:r>
              <a:rPr lang="en-US" sz="4000" dirty="0"/>
              <a:t>. </a:t>
            </a:r>
          </a:p>
        </p:txBody>
      </p:sp>
      <p:pic>
        <p:nvPicPr>
          <p:cNvPr id="4" name="Picture Placeholder 3">
            <a:extLst>
              <a:ext uri="{FF2B5EF4-FFF2-40B4-BE49-F238E27FC236}">
                <a16:creationId xmlns:a16="http://schemas.microsoft.com/office/drawing/2014/main" id="{49FB2535-3383-8349-948A-8E39C3E07DA8}"/>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12839" t="2361" r="33428" b="2361"/>
          <a:stretch/>
        </p:blipFill>
        <p:spPr>
          <a:xfrm>
            <a:off x="-3058370" y="2227262"/>
            <a:ext cx="9263064" cy="9261476"/>
          </a:xfrm>
        </p:spPr>
      </p:pic>
      <p:sp>
        <p:nvSpPr>
          <p:cNvPr id="9" name="Text Placeholder 8">
            <a:extLst>
              <a:ext uri="{FF2B5EF4-FFF2-40B4-BE49-F238E27FC236}">
                <a16:creationId xmlns:a16="http://schemas.microsoft.com/office/drawing/2014/main" id="{F4B1D81C-9713-8D40-8973-7E0B5384BD6B}"/>
              </a:ext>
            </a:extLst>
          </p:cNvPr>
          <p:cNvSpPr>
            <a:spLocks noGrp="1"/>
          </p:cNvSpPr>
          <p:nvPr>
            <p:ph type="body" sz="quarter" idx="11"/>
          </p:nvPr>
        </p:nvSpPr>
        <p:spPr/>
        <p:txBody>
          <a:bodyPr/>
          <a:lstStyle/>
          <a:p>
            <a:r>
              <a:rPr lang="en-US" dirty="0"/>
              <a:t>TULONGE AFYA</a:t>
            </a:r>
          </a:p>
          <a:p>
            <a:endParaRPr lang="en-US" dirty="0"/>
          </a:p>
        </p:txBody>
      </p:sp>
      <p:sp>
        <p:nvSpPr>
          <p:cNvPr id="15" name="TextBox 14">
            <a:extLst>
              <a:ext uri="{FF2B5EF4-FFF2-40B4-BE49-F238E27FC236}">
                <a16:creationId xmlns:a16="http://schemas.microsoft.com/office/drawing/2014/main" id="{041D9155-D3F2-CB47-809B-19203CE64B32}"/>
              </a:ext>
            </a:extLst>
          </p:cNvPr>
          <p:cNvSpPr txBox="1"/>
          <p:nvPr/>
        </p:nvSpPr>
        <p:spPr>
          <a:xfrm>
            <a:off x="193431" y="13144453"/>
            <a:ext cx="6214047" cy="307777"/>
          </a:xfrm>
          <a:prstGeom prst="rect">
            <a:avLst/>
          </a:prstGeom>
          <a:noFill/>
        </p:spPr>
        <p:txBody>
          <a:bodyPr wrap="square" rtlCol="0">
            <a:spAutoFit/>
          </a:bodyPr>
          <a:lstStyle/>
          <a:p>
            <a:pPr algn="l"/>
            <a:r>
              <a:rPr lang="en-US" sz="1400" dirty="0">
                <a:solidFill>
                  <a:schemeClr val="tx1">
                    <a:lumMod val="75000"/>
                  </a:schemeClr>
                </a:solidFill>
                <a:latin typeface="Gill Sans MT" panose="020B0502020104020203" pitchFamily="34" charset="77"/>
              </a:rPr>
              <a:t>Photo credit: Jasmin Merdan/Getty Images</a:t>
            </a:r>
          </a:p>
        </p:txBody>
      </p:sp>
    </p:spTree>
    <p:custDataLst>
      <p:tags r:id="rId1"/>
    </p:custDataLst>
    <p:extLst>
      <p:ext uri="{BB962C8B-B14F-4D97-AF65-F5344CB8AC3E}">
        <p14:creationId xmlns:p14="http://schemas.microsoft.com/office/powerpoint/2010/main" val="80146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0D799D12-8F5C-6049-A8B2-FC94EAF6FD2F}"/>
              </a:ext>
            </a:extLst>
          </p:cNvPr>
          <p:cNvSpPr>
            <a:spLocks noGrp="1"/>
          </p:cNvSpPr>
          <p:nvPr>
            <p:ph type="title"/>
          </p:nvPr>
        </p:nvSpPr>
        <p:spPr/>
        <p:txBody>
          <a:bodyPr/>
          <a:lstStyle/>
          <a:p>
            <a:pPr>
              <a:lnSpc>
                <a:spcPct val="90000"/>
              </a:lnSpc>
            </a:pPr>
            <a:r>
              <a:rPr lang="en-US" b="1" dirty="0"/>
              <a:t> Mots de Bienvenue &amp; Introduction</a:t>
            </a:r>
          </a:p>
        </p:txBody>
      </p:sp>
    </p:spTree>
    <p:custDataLst>
      <p:tags r:id="rId1"/>
    </p:custDataLst>
    <p:extLst>
      <p:ext uri="{BB962C8B-B14F-4D97-AF65-F5344CB8AC3E}">
        <p14:creationId xmlns:p14="http://schemas.microsoft.com/office/powerpoint/2010/main" val="334288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FD119-55F2-457A-9AD0-9847D21B6A68}"/>
              </a:ext>
            </a:extLst>
          </p:cNvPr>
          <p:cNvSpPr>
            <a:spLocks noGrp="1"/>
          </p:cNvSpPr>
          <p:nvPr>
            <p:ph type="title"/>
          </p:nvPr>
        </p:nvSpPr>
        <p:spPr>
          <a:xfrm>
            <a:off x="2121839" y="2279414"/>
            <a:ext cx="18073337" cy="2176835"/>
          </a:xfrm>
        </p:spPr>
        <p:txBody>
          <a:bodyPr/>
          <a:lstStyle/>
          <a:p>
            <a:r>
              <a:rPr lang="fr-FR" dirty="0"/>
              <a:t>Options de travail en groupe </a:t>
            </a:r>
            <a:endParaRPr lang="en-US" dirty="0"/>
          </a:p>
        </p:txBody>
      </p:sp>
      <p:sp>
        <p:nvSpPr>
          <p:cNvPr id="13" name="Text Placeholder 12">
            <a:extLst>
              <a:ext uri="{FF2B5EF4-FFF2-40B4-BE49-F238E27FC236}">
                <a16:creationId xmlns:a16="http://schemas.microsoft.com/office/drawing/2014/main" id="{F7E2B089-5DDB-5344-B972-24966A81FBD0}"/>
              </a:ext>
            </a:extLst>
          </p:cNvPr>
          <p:cNvSpPr>
            <a:spLocks noGrp="1"/>
          </p:cNvSpPr>
          <p:nvPr>
            <p:ph type="body" sz="quarter" idx="10"/>
          </p:nvPr>
        </p:nvSpPr>
        <p:spPr/>
        <p:txBody>
          <a:bodyPr/>
          <a:lstStyle/>
          <a:p>
            <a:pPr lvl="0" algn="l">
              <a:spcAft>
                <a:spcPts val="600"/>
              </a:spcAft>
              <a:defRPr/>
            </a:pPr>
            <a:r>
              <a:rPr lang="fr-FR" sz="4800" dirty="0">
                <a:solidFill>
                  <a:srgbClr val="A6A7AC">
                    <a:lumMod val="50000"/>
                  </a:srgbClr>
                </a:solidFill>
              </a:rPr>
              <a:t>Outil d'exploration des normes sociales : exercices pratiques pour votre programme...</a:t>
            </a:r>
          </a:p>
          <a:p>
            <a:pPr lvl="0" algn="l">
              <a:spcAft>
                <a:spcPts val="600"/>
              </a:spcAft>
              <a:defRPr/>
            </a:pPr>
            <a:r>
              <a:rPr lang="fr-FR" sz="4800" dirty="0">
                <a:solidFill>
                  <a:srgbClr val="A6A7AC">
                    <a:lumMod val="50000"/>
                  </a:srgbClr>
                </a:solidFill>
              </a:rPr>
              <a:t>Arbre à problèmes</a:t>
            </a:r>
          </a:p>
          <a:p>
            <a:pPr lvl="0" algn="l">
              <a:spcAft>
                <a:spcPts val="600"/>
              </a:spcAft>
              <a:defRPr/>
            </a:pPr>
            <a:r>
              <a:rPr lang="fr-FR" sz="4800" dirty="0">
                <a:solidFill>
                  <a:srgbClr val="A6A7AC">
                    <a:lumMod val="50000"/>
                  </a:srgbClr>
                </a:solidFill>
              </a:rPr>
              <a:t>Vignettes</a:t>
            </a:r>
          </a:p>
          <a:p>
            <a:pPr lvl="0" algn="l">
              <a:spcAft>
                <a:spcPts val="600"/>
              </a:spcAft>
              <a:defRPr/>
            </a:pPr>
            <a:r>
              <a:rPr lang="fr-FR" sz="4800" dirty="0">
                <a:solidFill>
                  <a:srgbClr val="A6A7AC">
                    <a:lumMod val="50000"/>
                  </a:srgbClr>
                </a:solidFill>
              </a:rPr>
              <a:t>Cinq pourquoi</a:t>
            </a:r>
          </a:p>
          <a:p>
            <a:pPr lvl="0" algn="l">
              <a:defRPr/>
            </a:pPr>
            <a:endParaRPr lang="en-US" sz="4800" b="1" dirty="0">
              <a:solidFill>
                <a:srgbClr val="A6A7AC">
                  <a:lumMod val="50000"/>
                </a:srgbClr>
              </a:solidFill>
            </a:endParaRPr>
          </a:p>
          <a:p>
            <a:endParaRPr lang="en-US" dirty="0"/>
          </a:p>
        </p:txBody>
      </p:sp>
      <p:sp>
        <p:nvSpPr>
          <p:cNvPr id="14" name="Text Placeholder 13">
            <a:extLst>
              <a:ext uri="{FF2B5EF4-FFF2-40B4-BE49-F238E27FC236}">
                <a16:creationId xmlns:a16="http://schemas.microsoft.com/office/drawing/2014/main" id="{DDA23884-4B43-A142-8CD5-7CCB926E9834}"/>
              </a:ext>
            </a:extLst>
          </p:cNvPr>
          <p:cNvSpPr>
            <a:spLocks noGrp="1"/>
          </p:cNvSpPr>
          <p:nvPr>
            <p:ph type="body" sz="quarter" idx="11"/>
          </p:nvPr>
        </p:nvSpPr>
        <p:spPr/>
        <p:txBody>
          <a:bodyPr/>
          <a:lstStyle/>
          <a:p>
            <a:pPr lvl="0" algn="l">
              <a:spcAft>
                <a:spcPts val="600"/>
              </a:spcAft>
            </a:pPr>
            <a:r>
              <a:rPr lang="fr-FR" sz="4800" dirty="0">
                <a:solidFill>
                  <a:srgbClr val="A6A7AC">
                    <a:lumMod val="50000"/>
                  </a:srgbClr>
                </a:solidFill>
              </a:rPr>
              <a:t>Outil d'exploration des normes sociales : exercices pratiques avec une étude de cas...</a:t>
            </a:r>
          </a:p>
          <a:p>
            <a:pPr lvl="0" algn="l">
              <a:spcAft>
                <a:spcPts val="600"/>
              </a:spcAft>
            </a:pPr>
            <a:r>
              <a:rPr lang="fr-FR" sz="4800" dirty="0">
                <a:solidFill>
                  <a:srgbClr val="A6A7AC">
                    <a:lumMod val="50000"/>
                  </a:srgbClr>
                </a:solidFill>
              </a:rPr>
              <a:t>Arbre à problèmes</a:t>
            </a:r>
          </a:p>
          <a:p>
            <a:pPr lvl="0" algn="l">
              <a:spcAft>
                <a:spcPts val="600"/>
              </a:spcAft>
            </a:pPr>
            <a:r>
              <a:rPr lang="fr-FR" sz="4800" dirty="0">
                <a:solidFill>
                  <a:srgbClr val="A6A7AC">
                    <a:lumMod val="50000"/>
                  </a:srgbClr>
                </a:solidFill>
              </a:rPr>
              <a:t>Vignettes</a:t>
            </a:r>
          </a:p>
          <a:p>
            <a:pPr lvl="0" algn="l">
              <a:spcAft>
                <a:spcPts val="600"/>
              </a:spcAft>
            </a:pPr>
            <a:r>
              <a:rPr lang="fr-FR" sz="4800" dirty="0">
                <a:solidFill>
                  <a:srgbClr val="A6A7AC">
                    <a:lumMod val="50000"/>
                  </a:srgbClr>
                </a:solidFill>
              </a:rPr>
              <a:t>Cinq pourquoi</a:t>
            </a:r>
            <a:endParaRPr lang="en-US" dirty="0"/>
          </a:p>
        </p:txBody>
      </p:sp>
      <p:sp>
        <p:nvSpPr>
          <p:cNvPr id="15" name="Text Placeholder 14">
            <a:extLst>
              <a:ext uri="{FF2B5EF4-FFF2-40B4-BE49-F238E27FC236}">
                <a16:creationId xmlns:a16="http://schemas.microsoft.com/office/drawing/2014/main" id="{9424180B-4098-584C-AA1A-38F6869A1E65}"/>
              </a:ext>
            </a:extLst>
          </p:cNvPr>
          <p:cNvSpPr>
            <a:spLocks noGrp="1"/>
          </p:cNvSpPr>
          <p:nvPr>
            <p:ph type="body" sz="quarter" idx="16"/>
          </p:nvPr>
        </p:nvSpPr>
        <p:spPr/>
        <p:txBody>
          <a:bodyPr>
            <a:normAutofit fontScale="92500" lnSpcReduction="10000"/>
          </a:bodyPr>
          <a:lstStyle/>
          <a:p>
            <a:pPr lvl="0"/>
            <a:r>
              <a:rPr lang="en-US" dirty="0">
                <a:solidFill>
                  <a:srgbClr val="FFFFFF"/>
                </a:solidFill>
                <a:hlinkClick r:id="rId4" action="ppaction://hlinksldjump">
                  <a:extLst>
                    <a:ext uri="{A12FA001-AC4F-418D-AE19-62706E023703}">
                      <ahyp:hlinkClr xmlns:ahyp="http://schemas.microsoft.com/office/drawing/2018/hyperlinkcolor" val="tx"/>
                    </a:ext>
                  </a:extLst>
                </a:hlinkClick>
              </a:rPr>
              <a:t>OPTION UN</a:t>
            </a:r>
          </a:p>
          <a:p>
            <a:endParaRPr lang="en-US" dirty="0">
              <a:solidFill>
                <a:srgbClr val="FFFFFF"/>
              </a:solidFill>
            </a:endParaRPr>
          </a:p>
        </p:txBody>
      </p:sp>
      <p:sp>
        <p:nvSpPr>
          <p:cNvPr id="16" name="Text Placeholder 15">
            <a:extLst>
              <a:ext uri="{FF2B5EF4-FFF2-40B4-BE49-F238E27FC236}">
                <a16:creationId xmlns:a16="http://schemas.microsoft.com/office/drawing/2014/main" id="{9A6460A4-E246-B940-9822-24099227BD52}"/>
              </a:ext>
            </a:extLst>
          </p:cNvPr>
          <p:cNvSpPr>
            <a:spLocks noGrp="1"/>
          </p:cNvSpPr>
          <p:nvPr>
            <p:ph type="body" sz="quarter" idx="17"/>
          </p:nvPr>
        </p:nvSpPr>
        <p:spPr/>
        <p:txBody>
          <a:bodyPr>
            <a:normAutofit fontScale="92500" lnSpcReduction="10000"/>
          </a:bodyPr>
          <a:lstStyle/>
          <a:p>
            <a:r>
              <a:rPr lang="en-US" u="sng" dirty="0"/>
              <a:t>OPTION DEUX</a:t>
            </a:r>
          </a:p>
          <a:p>
            <a:endParaRPr lang="en-US" u="sng"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ustDataLst>
      <p:tags r:id="rId1"/>
    </p:custDataLst>
    <p:extLst>
      <p:ext uri="{BB962C8B-B14F-4D97-AF65-F5344CB8AC3E}">
        <p14:creationId xmlns:p14="http://schemas.microsoft.com/office/powerpoint/2010/main" val="2168298938"/>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934084451"/>
              </p:ext>
            </p:extLst>
          </p:nvPr>
        </p:nvGraphicFramePr>
        <p:xfrm>
          <a:off x="863440" y="1031884"/>
          <a:ext cx="22574076" cy="11769716"/>
        </p:xfrm>
        <a:graphic>
          <a:graphicData uri="http://schemas.openxmlformats.org/drawingml/2006/table">
            <a:tbl>
              <a:tblPr firstRow="1" firstCol="1" bandRow="1"/>
              <a:tblGrid>
                <a:gridCol w="5974021">
                  <a:extLst>
                    <a:ext uri="{9D8B030D-6E8A-4147-A177-3AD203B41FA5}">
                      <a16:colId xmlns:a16="http://schemas.microsoft.com/office/drawing/2014/main" val="2919187471"/>
                    </a:ext>
                  </a:extLst>
                </a:gridCol>
                <a:gridCol w="6350316">
                  <a:extLst>
                    <a:ext uri="{9D8B030D-6E8A-4147-A177-3AD203B41FA5}">
                      <a16:colId xmlns:a16="http://schemas.microsoft.com/office/drawing/2014/main" val="1038353723"/>
                    </a:ext>
                  </a:extLst>
                </a:gridCol>
                <a:gridCol w="5177679">
                  <a:extLst>
                    <a:ext uri="{9D8B030D-6E8A-4147-A177-3AD203B41FA5}">
                      <a16:colId xmlns:a16="http://schemas.microsoft.com/office/drawing/2014/main" val="4098225211"/>
                    </a:ext>
                  </a:extLst>
                </a:gridCol>
                <a:gridCol w="5072060">
                  <a:extLst>
                    <a:ext uri="{9D8B030D-6E8A-4147-A177-3AD203B41FA5}">
                      <a16:colId xmlns:a16="http://schemas.microsoft.com/office/drawing/2014/main" val="2231523887"/>
                    </a:ext>
                  </a:extLst>
                </a:gridCol>
              </a:tblGrid>
              <a:tr h="1153957">
                <a:tc gridSpan="4">
                  <a:txBody>
                    <a:bodyPr/>
                    <a:lstStyle/>
                    <a:p>
                      <a:pPr marL="0" marR="0" algn="ctr">
                        <a:lnSpc>
                          <a:spcPct val="107000"/>
                        </a:lnSpc>
                        <a:spcBef>
                          <a:spcPts val="400"/>
                        </a:spcBef>
                        <a:spcAft>
                          <a:spcPts val="400"/>
                        </a:spcAft>
                      </a:pPr>
                      <a:r>
                        <a:rPr lang="fr-FR" sz="4800" b="1" dirty="0">
                          <a:solidFill>
                            <a:srgbClr val="FFFEFF"/>
                          </a:solidFill>
                          <a:effectLst/>
                          <a:latin typeface="+mn-lt"/>
                          <a:ea typeface="Calibri" panose="020F0502020204030204" pitchFamily="34" charset="0"/>
                          <a:cs typeface="Times New Roman" panose="02020603050405020304" pitchFamily="18" charset="0"/>
                        </a:rPr>
                        <a:t>Exercices d'exploration des normes sociales</a:t>
                      </a:r>
                      <a:endParaRPr lang="en-US" sz="4800" b="1" dirty="0">
                        <a:solidFill>
                          <a:srgbClr val="FFFEFF"/>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457"/>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11369406"/>
                  </a:ext>
                </a:extLst>
              </a:tr>
              <a:tr h="2164784">
                <a:tc>
                  <a:txBody>
                    <a:bodyPr/>
                    <a:lstStyle/>
                    <a:p>
                      <a:pPr marL="0" marR="0">
                        <a:lnSpc>
                          <a:spcPct val="107000"/>
                        </a:lnSpc>
                        <a:spcBef>
                          <a:spcPts val="0"/>
                        </a:spcBef>
                        <a:spcAft>
                          <a:spcPts val="0"/>
                        </a:spcAft>
                      </a:pPr>
                      <a:r>
                        <a:rPr lang="en-US" sz="2800" dirty="0">
                          <a:solidFill>
                            <a:schemeClr val="bg1">
                              <a:lumMod val="10000"/>
                            </a:schemeClr>
                          </a:solidFill>
                          <a:effectLst/>
                          <a:latin typeface="+mn-lt"/>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4400" dirty="0">
                          <a:solidFill>
                            <a:schemeClr val="bg1">
                              <a:lumMod val="10000"/>
                            </a:schemeClr>
                          </a:solidFill>
                          <a:effectLst/>
                          <a:latin typeface="+mn-lt"/>
                          <a:ea typeface="Calibri" panose="020F0502020204030204" pitchFamily="34" charset="0"/>
                          <a:cs typeface="Times New Roman" panose="02020603050405020304" pitchFamily="18" charset="0"/>
                        </a:rPr>
                        <a:t>Arbre à problèmes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4400" dirty="0">
                          <a:solidFill>
                            <a:schemeClr val="bg1">
                              <a:lumMod val="10000"/>
                            </a:schemeClr>
                          </a:solidFill>
                          <a:effectLst/>
                          <a:latin typeface="+mn-lt"/>
                          <a:ea typeface="Calibri" panose="020F0502020204030204" pitchFamily="34" charset="0"/>
                          <a:cs typeface="Times New Roman" panose="02020603050405020304" pitchFamily="18" charset="0"/>
                        </a:rPr>
                        <a:t>Les cinq pourquoi</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4400" dirty="0">
                          <a:solidFill>
                            <a:schemeClr val="bg1">
                              <a:lumMod val="10000"/>
                            </a:schemeClr>
                          </a:solidFill>
                          <a:effectLst/>
                          <a:latin typeface="+mn-lt"/>
                          <a:ea typeface="Calibri" panose="020F0502020204030204" pitchFamily="34" charset="0"/>
                          <a:cs typeface="Times New Roman" panose="02020603050405020304" pitchFamily="18" charset="0"/>
                        </a:rPr>
                        <a:t>Vignette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45056"/>
                  </a:ext>
                </a:extLst>
              </a:tr>
              <a:tr h="3168483">
                <a:tc>
                  <a:txBody>
                    <a:bodyPr/>
                    <a:lstStyle/>
                    <a:p>
                      <a:pPr marL="166688" marR="0" indent="0">
                        <a:lnSpc>
                          <a:spcPct val="107000"/>
                        </a:lnSpc>
                        <a:spcBef>
                          <a:spcPts val="0"/>
                        </a:spcBef>
                        <a:spcAft>
                          <a:spcPts val="0"/>
                        </a:spcAft>
                      </a:pPr>
                      <a:r>
                        <a:rPr lang="fr-FR" sz="4400" dirty="0">
                          <a:solidFill>
                            <a:schemeClr val="bg1">
                              <a:lumMod val="10000"/>
                            </a:schemeClr>
                          </a:solidFill>
                          <a:effectLst/>
                          <a:latin typeface="+mn-lt"/>
                          <a:ea typeface="Calibri" panose="020F0502020204030204" pitchFamily="34" charset="0"/>
                          <a:cs typeface="Times New Roman" panose="02020603050405020304" pitchFamily="18" charset="0"/>
                        </a:rPr>
                        <a:t>Option 1 : utiliser une étude de cas</a:t>
                      </a:r>
                      <a:endParaRPr lang="en-US" sz="4400" dirty="0">
                        <a:solidFill>
                          <a:schemeClr val="bg1">
                            <a:lumMod val="10000"/>
                          </a:schemeClr>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4400" dirty="0">
                          <a:solidFill>
                            <a:schemeClr val="bg1">
                              <a:lumMod val="10000"/>
                            </a:schemeClr>
                          </a:solidFill>
                          <a:effectLst/>
                          <a:latin typeface="+mn-lt"/>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4400" dirty="0">
                          <a:solidFill>
                            <a:schemeClr val="bg1">
                              <a:lumMod val="10000"/>
                            </a:schemeClr>
                          </a:solidFill>
                          <a:effectLst/>
                          <a:latin typeface="+mn-lt"/>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4400" dirty="0">
                          <a:solidFill>
                            <a:schemeClr val="bg1">
                              <a:lumMod val="10000"/>
                            </a:schemeClr>
                          </a:solidFill>
                          <a:effectLst/>
                          <a:latin typeface="+mn-lt"/>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5760199"/>
                  </a:ext>
                </a:extLst>
              </a:tr>
              <a:tr h="1057851">
                <a:tc>
                  <a:txBody>
                    <a:bodyPr/>
                    <a:lstStyle/>
                    <a:p>
                      <a:pPr marL="0" marR="0">
                        <a:lnSpc>
                          <a:spcPct val="107000"/>
                        </a:lnSpc>
                        <a:spcBef>
                          <a:spcPts val="0"/>
                        </a:spcBef>
                        <a:spcAft>
                          <a:spcPts val="0"/>
                        </a:spcAft>
                      </a:pPr>
                      <a:r>
                        <a:rPr lang="en-US" sz="4400" dirty="0">
                          <a:solidFill>
                            <a:schemeClr val="bg1">
                              <a:lumMod val="10000"/>
                            </a:schemeClr>
                          </a:solidFill>
                          <a:effectLst/>
                          <a:latin typeface="+mn-lt"/>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4400" dirty="0">
                          <a:solidFill>
                            <a:schemeClr val="bg1">
                              <a:lumMod val="10000"/>
                            </a:schemeClr>
                          </a:solidFill>
                          <a:effectLst/>
                          <a:latin typeface="+mn-lt"/>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4400" dirty="0">
                          <a:solidFill>
                            <a:schemeClr val="bg1">
                              <a:lumMod val="10000"/>
                            </a:schemeClr>
                          </a:solidFill>
                          <a:effectLst/>
                          <a:latin typeface="+mn-lt"/>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4400" dirty="0">
                          <a:solidFill>
                            <a:schemeClr val="bg1">
                              <a:lumMod val="10000"/>
                            </a:schemeClr>
                          </a:solidFill>
                          <a:effectLst/>
                          <a:latin typeface="+mn-lt"/>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167904636"/>
                  </a:ext>
                </a:extLst>
              </a:tr>
              <a:tr h="4224641">
                <a:tc>
                  <a:txBody>
                    <a:bodyPr/>
                    <a:lstStyle/>
                    <a:p>
                      <a:pPr marL="166688" marR="0" indent="0" algn="l" defTabSz="825500" latinLnBrk="0">
                        <a:lnSpc>
                          <a:spcPct val="107000"/>
                        </a:lnSpc>
                        <a:spcBef>
                          <a:spcPts val="0"/>
                        </a:spcBef>
                        <a:spcAft>
                          <a:spcPts val="0"/>
                        </a:spcAft>
                        <a:buClrTx/>
                        <a:buSzTx/>
                        <a:buFontTx/>
                        <a:buNone/>
                        <a:tabLst/>
                      </a:pPr>
                      <a:r>
                        <a:rPr lang="fr-FR" sz="4400" b="0" i="0" u="none" strike="noStrike" cap="all" spc="400" baseline="0" dirty="0">
                          <a:ln>
                            <a:noFill/>
                          </a:ln>
                          <a:solidFill>
                            <a:schemeClr val="bg1">
                              <a:lumMod val="10000"/>
                            </a:schemeClr>
                          </a:solidFill>
                          <a:effectLst/>
                          <a:uFillTx/>
                          <a:latin typeface="+mn-lt"/>
                          <a:ea typeface="Calibri" panose="020F0502020204030204" pitchFamily="34" charset="0"/>
                          <a:cs typeface="Times New Roman" panose="02020603050405020304" pitchFamily="18" charset="0"/>
                          <a:sym typeface="Montserrat-Regular"/>
                        </a:rPr>
                        <a:t>Option 2 : Utiliser l'intervention de votre programme</a:t>
                      </a:r>
                      <a:endParaRPr lang="en-US" sz="4400" b="0" i="0" u="none" strike="noStrike" cap="all" spc="400" baseline="0" dirty="0">
                        <a:ln>
                          <a:noFill/>
                        </a:ln>
                        <a:solidFill>
                          <a:schemeClr val="bg1">
                            <a:lumMod val="10000"/>
                          </a:schemeClr>
                        </a:solidFill>
                        <a:effectLst/>
                        <a:uFillTx/>
                        <a:latin typeface="+mn-lt"/>
                        <a:ea typeface="Calibri" panose="020F0502020204030204" pitchFamily="34" charset="0"/>
                        <a:cs typeface="Times New Roman" panose="02020603050405020304" pitchFamily="18" charset="0"/>
                        <a:sym typeface="Montserrat-Regular"/>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4400" dirty="0">
                          <a:solidFill>
                            <a:schemeClr val="bg1">
                              <a:lumMod val="10000"/>
                            </a:schemeClr>
                          </a:solidFill>
                          <a:effectLst/>
                          <a:latin typeface="+mn-lt"/>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4400" dirty="0">
                          <a:solidFill>
                            <a:schemeClr val="bg1">
                              <a:lumMod val="10000"/>
                            </a:schemeClr>
                          </a:solidFill>
                          <a:effectLst/>
                          <a:latin typeface="+mn-lt"/>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4400" dirty="0">
                          <a:solidFill>
                            <a:schemeClr val="bg1">
                              <a:lumMod val="10000"/>
                            </a:schemeClr>
                          </a:solidFill>
                          <a:effectLst/>
                          <a:latin typeface="+mn-lt"/>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3424412"/>
                  </a:ext>
                </a:extLst>
              </a:tr>
            </a:tbl>
          </a:graphicData>
        </a:graphic>
      </p:graphicFrame>
    </p:spTree>
    <p:custDataLst>
      <p:tags r:id="rId1"/>
    </p:custDataLst>
    <p:extLst>
      <p:ext uri="{BB962C8B-B14F-4D97-AF65-F5344CB8AC3E}">
        <p14:creationId xmlns:p14="http://schemas.microsoft.com/office/powerpoint/2010/main" val="38977887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EF30AB52-11BA-2A42-A4F3-3110D4007173}"/>
              </a:ext>
            </a:extLst>
          </p:cNvPr>
          <p:cNvPicPr>
            <a:picLocks noGrp="1" noChangeAspect="1"/>
          </p:cNvPicPr>
          <p:nvPr>
            <p:ph type="pic" sz="quarter" idx="10"/>
          </p:nvPr>
        </p:nvPicPr>
        <p:blipFill rotWithShape="1">
          <a:blip r:embed="rId4" cstate="print">
            <a:extLst>
              <a:ext uri="{28A0092B-C50C-407E-A947-70E740481C1C}">
                <a14:useLocalDpi xmlns:a14="http://schemas.microsoft.com/office/drawing/2010/main" val="0"/>
              </a:ext>
            </a:extLst>
          </a:blip>
          <a:srcRect/>
          <a:stretch/>
        </p:blipFill>
        <p:spPr>
          <a:xfrm>
            <a:off x="2412135" y="2729673"/>
            <a:ext cx="5862918" cy="5862918"/>
          </a:xfrm>
        </p:spPr>
      </p:pic>
      <p:sp>
        <p:nvSpPr>
          <p:cNvPr id="20" name="Title 19">
            <a:extLst>
              <a:ext uri="{FF2B5EF4-FFF2-40B4-BE49-F238E27FC236}">
                <a16:creationId xmlns:a16="http://schemas.microsoft.com/office/drawing/2014/main" id="{FCA7FE1D-F384-4F47-BFC7-9B8AEC472101}"/>
              </a:ext>
            </a:extLst>
          </p:cNvPr>
          <p:cNvSpPr>
            <a:spLocks noGrp="1"/>
          </p:cNvSpPr>
          <p:nvPr>
            <p:ph type="title"/>
          </p:nvPr>
        </p:nvSpPr>
        <p:spPr/>
        <p:txBody>
          <a:bodyPr/>
          <a:lstStyle/>
          <a:p>
            <a:pPr>
              <a:lnSpc>
                <a:spcPct val="90000"/>
              </a:lnSpc>
            </a:pPr>
            <a:r>
              <a:rPr lang="en-US" b="1" dirty="0"/>
              <a:t>Instructions</a:t>
            </a:r>
          </a:p>
        </p:txBody>
      </p:sp>
      <p:sp>
        <p:nvSpPr>
          <p:cNvPr id="21" name="Text Placeholder 20">
            <a:extLst>
              <a:ext uri="{FF2B5EF4-FFF2-40B4-BE49-F238E27FC236}">
                <a16:creationId xmlns:a16="http://schemas.microsoft.com/office/drawing/2014/main" id="{D3488A12-5EB6-B147-9C71-E50991DD1AC8}"/>
              </a:ext>
            </a:extLst>
          </p:cNvPr>
          <p:cNvSpPr>
            <a:spLocks noGrp="1"/>
          </p:cNvSpPr>
          <p:nvPr>
            <p:ph type="body" idx="1"/>
          </p:nvPr>
        </p:nvSpPr>
        <p:spPr>
          <a:xfrm>
            <a:off x="9719430" y="3650847"/>
            <a:ext cx="10959448" cy="8972513"/>
          </a:xfrm>
        </p:spPr>
        <p:txBody>
          <a:bodyPr>
            <a:normAutofit fontScale="92500" lnSpcReduction="10000"/>
          </a:bodyPr>
          <a:lstStyle/>
          <a:p>
            <a:pPr marL="717550" indent="-742950" algn="l">
              <a:lnSpc>
                <a:spcPct val="100000"/>
              </a:lnSpc>
              <a:buClr>
                <a:srgbClr val="000000"/>
              </a:buClr>
              <a:buFont typeface="+mj-lt"/>
              <a:buAutoNum type="arabicPeriod"/>
            </a:pPr>
            <a:r>
              <a:rPr lang="fr-FR" sz="4800" dirty="0"/>
              <a:t>Dans votre salle de réunion, revoyez les informations sur l'étude de cas. </a:t>
            </a:r>
          </a:p>
          <a:p>
            <a:pPr marL="717550" indent="-742950" algn="l">
              <a:lnSpc>
                <a:spcPct val="100000"/>
              </a:lnSpc>
              <a:buClr>
                <a:srgbClr val="000000"/>
              </a:buClr>
              <a:buFont typeface="+mj-lt"/>
              <a:buAutoNum type="arabicPeriod"/>
            </a:pPr>
            <a:r>
              <a:rPr lang="fr-FR" sz="4800" dirty="0"/>
              <a:t>Passez en revue l'exercice SNET qui vous a été attribué (soit des vignettes, soit cinq pourquoi). </a:t>
            </a:r>
          </a:p>
          <a:p>
            <a:pPr marL="717550" indent="-742950" algn="l">
              <a:lnSpc>
                <a:spcPct val="100000"/>
              </a:lnSpc>
              <a:buClr>
                <a:srgbClr val="000000"/>
              </a:buClr>
              <a:buFont typeface="+mj-lt"/>
              <a:buAutoNum type="arabicPeriod"/>
            </a:pPr>
            <a:r>
              <a:rPr lang="fr-FR" sz="4800" dirty="0"/>
              <a:t>Discutez pour déterminer rapidement les groupes de référence. Faites l'exercice pour l'outil que vous avez choisi et notez votre travail sur la feuille Google. </a:t>
            </a:r>
          </a:p>
          <a:p>
            <a:pPr marL="717550" indent="-742950" algn="l">
              <a:lnSpc>
                <a:spcPct val="100000"/>
              </a:lnSpc>
              <a:buClr>
                <a:srgbClr val="000000"/>
              </a:buClr>
              <a:buFont typeface="+mj-lt"/>
              <a:buAutoNum type="arabicPeriod"/>
            </a:pPr>
            <a:r>
              <a:rPr lang="fr-FR" sz="4800" dirty="0"/>
              <a:t>Préparez-vous à partager les résultats de votre travail de groupe en utilisant le document 4C. </a:t>
            </a:r>
            <a:endParaRPr lang="en-US" sz="4800" dirty="0"/>
          </a:p>
        </p:txBody>
      </p:sp>
      <p:sp>
        <p:nvSpPr>
          <p:cNvPr id="22" name="Text Placeholder 21">
            <a:extLst>
              <a:ext uri="{FF2B5EF4-FFF2-40B4-BE49-F238E27FC236}">
                <a16:creationId xmlns:a16="http://schemas.microsoft.com/office/drawing/2014/main" id="{0A5C3871-24A8-2647-9CDA-421C85ACAA98}"/>
              </a:ext>
            </a:extLst>
          </p:cNvPr>
          <p:cNvSpPr>
            <a:spLocks noGrp="1"/>
          </p:cNvSpPr>
          <p:nvPr>
            <p:ph type="body" idx="3"/>
          </p:nvPr>
        </p:nvSpPr>
        <p:spPr/>
        <p:txBody>
          <a:bodyPr/>
          <a:lstStyle/>
          <a:p>
            <a:r>
              <a:rPr lang="en-US" dirty="0"/>
              <a:t>ACTIVITÉ DE GROUPE</a:t>
            </a:r>
          </a:p>
          <a:p>
            <a:endParaRPr lang="en-US" dirty="0"/>
          </a:p>
        </p:txBody>
      </p:sp>
      <p:grpSp>
        <p:nvGrpSpPr>
          <p:cNvPr id="23" name="Group 22">
            <a:extLst>
              <a:ext uri="{FF2B5EF4-FFF2-40B4-BE49-F238E27FC236}">
                <a16:creationId xmlns:a16="http://schemas.microsoft.com/office/drawing/2014/main" id="{E9FA1E81-C4A3-A94F-9CCA-A68E0B2805C3}"/>
              </a:ext>
            </a:extLst>
          </p:cNvPr>
          <p:cNvGrpSpPr/>
          <p:nvPr/>
        </p:nvGrpSpPr>
        <p:grpSpPr>
          <a:xfrm>
            <a:off x="760017" y="1281805"/>
            <a:ext cx="3532094" cy="3532094"/>
            <a:chOff x="1368325" y="1090737"/>
            <a:chExt cx="3532094" cy="3532094"/>
          </a:xfrm>
        </p:grpSpPr>
        <p:sp>
          <p:nvSpPr>
            <p:cNvPr id="24" name="Oval 23">
              <a:extLst>
                <a:ext uri="{FF2B5EF4-FFF2-40B4-BE49-F238E27FC236}">
                  <a16:creationId xmlns:a16="http://schemas.microsoft.com/office/drawing/2014/main" id="{8A7DC411-1977-7648-9467-C11F43C380DA}"/>
                </a:ext>
              </a:extLst>
            </p:cNvPr>
            <p:cNvSpPr/>
            <p:nvPr/>
          </p:nvSpPr>
          <p:spPr>
            <a:xfrm>
              <a:off x="1368325" y="1090737"/>
              <a:ext cx="3532094" cy="3532094"/>
            </a:xfrm>
            <a:prstGeom prst="ellipse">
              <a:avLst/>
            </a:prstGeom>
            <a:solidFill>
              <a:srgbClr val="296FB6"/>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2EC3C5"/>
                </a:solidFill>
                <a:latin typeface="Gill Sans MT" panose="020B0502020104020203" pitchFamily="34" charset="77"/>
              </a:endParaRPr>
            </a:p>
          </p:txBody>
        </p:sp>
        <p:pic>
          <p:nvPicPr>
            <p:cNvPr id="25" name="Graphic 24" descr="Cheers outline">
              <a:extLst>
                <a:ext uri="{FF2B5EF4-FFF2-40B4-BE49-F238E27FC236}">
                  <a16:creationId xmlns:a16="http://schemas.microsoft.com/office/drawing/2014/main" id="{6B68192F-5ED1-0947-86AE-BE205B60C3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57715" y="1379662"/>
              <a:ext cx="3153314" cy="3153314"/>
            </a:xfrm>
            <a:prstGeom prst="rect">
              <a:avLst/>
            </a:prstGeom>
          </p:spPr>
        </p:pic>
      </p:grpSp>
      <p:grpSp>
        <p:nvGrpSpPr>
          <p:cNvPr id="13" name="Group 12">
            <a:extLst>
              <a:ext uri="{FF2B5EF4-FFF2-40B4-BE49-F238E27FC236}">
                <a16:creationId xmlns:a16="http://schemas.microsoft.com/office/drawing/2014/main" id="{1DC7BBD7-1156-2544-8A0B-8E91B0A06CAD}"/>
              </a:ext>
            </a:extLst>
          </p:cNvPr>
          <p:cNvGrpSpPr/>
          <p:nvPr/>
        </p:nvGrpSpPr>
        <p:grpSpPr>
          <a:xfrm>
            <a:off x="2372432" y="7651593"/>
            <a:ext cx="2526654" cy="2526654"/>
            <a:chOff x="4969172" y="7651592"/>
            <a:chExt cx="2526654" cy="2526654"/>
          </a:xfrm>
        </p:grpSpPr>
        <p:sp>
          <p:nvSpPr>
            <p:cNvPr id="14" name="Oval 13">
              <a:extLst>
                <a:ext uri="{FF2B5EF4-FFF2-40B4-BE49-F238E27FC236}">
                  <a16:creationId xmlns:a16="http://schemas.microsoft.com/office/drawing/2014/main" id="{B01CEBFF-19E5-2A47-BA03-94C0DA90D23E}"/>
                </a:ext>
              </a:extLst>
            </p:cNvPr>
            <p:cNvSpPr/>
            <p:nvPr/>
          </p:nvSpPr>
          <p:spPr>
            <a:xfrm>
              <a:off x="4969172" y="7651592"/>
              <a:ext cx="2526654" cy="2526654"/>
            </a:xfrm>
            <a:prstGeom prst="ellipse">
              <a:avLst/>
            </a:prstGeom>
            <a:solidFill>
              <a:srgbClr val="296FB6"/>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sp>
          <p:nvSpPr>
            <p:cNvPr id="15" name="TextBox 14">
              <a:extLst>
                <a:ext uri="{FF2B5EF4-FFF2-40B4-BE49-F238E27FC236}">
                  <a16:creationId xmlns:a16="http://schemas.microsoft.com/office/drawing/2014/main" id="{E745EC13-DFA3-F340-9333-719E9DB1D586}"/>
                </a:ext>
              </a:extLst>
            </p:cNvPr>
            <p:cNvSpPr txBox="1"/>
            <p:nvPr/>
          </p:nvSpPr>
          <p:spPr>
            <a:xfrm>
              <a:off x="5171151" y="8498825"/>
              <a:ext cx="2122697" cy="954107"/>
            </a:xfrm>
            <a:prstGeom prst="rect">
              <a:avLst/>
            </a:prstGeom>
            <a:noFill/>
          </p:spPr>
          <p:txBody>
            <a:bodyPr wrap="none" rtlCol="0">
              <a:spAutoFit/>
            </a:bodyPr>
            <a:lstStyle/>
            <a:p>
              <a:pPr algn="ctr"/>
              <a:r>
                <a:rPr lang="en-US" sz="2800" dirty="0">
                  <a:solidFill>
                    <a:srgbClr val="FFFFFF"/>
                  </a:solidFill>
                  <a:latin typeface="Gill Sans MT" panose="020B0502020104020203" pitchFamily="34" charset="77"/>
                  <a:cs typeface="Gill Sans" panose="020B0502020104020203" pitchFamily="34" charset="-79"/>
                </a:rPr>
                <a:t>BREAKOUT </a:t>
              </a:r>
            </a:p>
            <a:p>
              <a:pPr algn="ctr"/>
              <a:r>
                <a:rPr lang="en-US" sz="2800" dirty="0">
                  <a:solidFill>
                    <a:srgbClr val="FFFFFF"/>
                  </a:solidFill>
                  <a:latin typeface="Gill Sans MT" panose="020B0502020104020203" pitchFamily="34" charset="77"/>
                  <a:cs typeface="Gill Sans" panose="020B0502020104020203" pitchFamily="34" charset="-79"/>
                </a:rPr>
                <a:t>ROOMS</a:t>
              </a:r>
            </a:p>
          </p:txBody>
        </p:sp>
      </p:grpSp>
    </p:spTree>
    <p:custDataLst>
      <p:tags r:id="rId1"/>
    </p:custDataLst>
    <p:extLst>
      <p:ext uri="{BB962C8B-B14F-4D97-AF65-F5344CB8AC3E}">
        <p14:creationId xmlns:p14="http://schemas.microsoft.com/office/powerpoint/2010/main" val="794564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F6627242-8E0D-6340-B206-2DAC26A6BB04}"/>
              </a:ext>
            </a:extLst>
          </p:cNvPr>
          <p:cNvPicPr>
            <a:picLocks noGrp="1" noChangeAspect="1"/>
          </p:cNvPicPr>
          <p:nvPr>
            <p:ph type="pic" sz="quarter" idx="10"/>
          </p:nvPr>
        </p:nvPicPr>
        <p:blipFill rotWithShape="1">
          <a:blip r:embed="rId4" cstate="print">
            <a:extLst>
              <a:ext uri="{28A0092B-C50C-407E-A947-70E740481C1C}">
                <a14:useLocalDpi xmlns:a14="http://schemas.microsoft.com/office/drawing/2010/main" val="0"/>
              </a:ext>
            </a:extLst>
          </a:blip>
          <a:srcRect/>
          <a:stretch/>
        </p:blipFill>
        <p:spPr/>
      </p:pic>
      <p:sp>
        <p:nvSpPr>
          <p:cNvPr id="19" name="Title 18">
            <a:extLst>
              <a:ext uri="{FF2B5EF4-FFF2-40B4-BE49-F238E27FC236}">
                <a16:creationId xmlns:a16="http://schemas.microsoft.com/office/drawing/2014/main" id="{1075E9B3-FBF5-4C49-99AF-F185141A7979}"/>
              </a:ext>
            </a:extLst>
          </p:cNvPr>
          <p:cNvSpPr>
            <a:spLocks noGrp="1"/>
          </p:cNvSpPr>
          <p:nvPr>
            <p:ph type="title"/>
          </p:nvPr>
        </p:nvSpPr>
        <p:spPr>
          <a:xfrm>
            <a:off x="9719429" y="1959434"/>
            <a:ext cx="14224303" cy="2176836"/>
          </a:xfrm>
        </p:spPr>
        <p:txBody>
          <a:bodyPr/>
          <a:lstStyle/>
          <a:p>
            <a:pPr>
              <a:lnSpc>
                <a:spcPct val="90000"/>
              </a:lnSpc>
            </a:pPr>
            <a:r>
              <a:rPr lang="en-US" b="1" dirty="0"/>
              <a:t>Questions à considérer lors du compte-rendu</a:t>
            </a:r>
          </a:p>
        </p:txBody>
      </p:sp>
      <p:sp>
        <p:nvSpPr>
          <p:cNvPr id="20" name="Text Placeholder 19">
            <a:extLst>
              <a:ext uri="{FF2B5EF4-FFF2-40B4-BE49-F238E27FC236}">
                <a16:creationId xmlns:a16="http://schemas.microsoft.com/office/drawing/2014/main" id="{902A00B6-3237-0240-A88E-A24F0C917AEE}"/>
              </a:ext>
            </a:extLst>
          </p:cNvPr>
          <p:cNvSpPr>
            <a:spLocks noGrp="1"/>
          </p:cNvSpPr>
          <p:nvPr>
            <p:ph type="body" idx="1"/>
          </p:nvPr>
        </p:nvSpPr>
        <p:spPr>
          <a:xfrm>
            <a:off x="9719430" y="5992977"/>
            <a:ext cx="13648570" cy="6919912"/>
          </a:xfrm>
        </p:spPr>
        <p:txBody>
          <a:bodyPr>
            <a:normAutofit/>
          </a:bodyPr>
          <a:lstStyle/>
          <a:p>
            <a:pPr marL="717550" lvl="0" indent="-742950" algn="l">
              <a:lnSpc>
                <a:spcPct val="100000"/>
              </a:lnSpc>
              <a:buClr>
                <a:srgbClr val="000000"/>
              </a:buClr>
              <a:buFont typeface="+mj-lt"/>
              <a:buAutoNum type="arabicPeriod"/>
            </a:pPr>
            <a:r>
              <a:rPr lang="fr-FR" dirty="0"/>
              <a:t>Décrivez votre activité aux autres groupes (cinq pourquoi ou vignette).</a:t>
            </a:r>
          </a:p>
          <a:p>
            <a:pPr marL="717550" lvl="0" indent="-742950" algn="l">
              <a:lnSpc>
                <a:spcPct val="100000"/>
              </a:lnSpc>
              <a:buClr>
                <a:srgbClr val="000000"/>
              </a:buClr>
              <a:buFont typeface="+mj-lt"/>
              <a:buAutoNum type="arabicPeriod"/>
            </a:pPr>
            <a:r>
              <a:rPr lang="fr-FR" dirty="0"/>
              <a:t>Votre évaluation a-t-elle répondu aux quatre questions critiques de l'exploration des normes sociales ?</a:t>
            </a:r>
          </a:p>
          <a:p>
            <a:pPr marL="717550" lvl="0" indent="-742950" algn="l">
              <a:lnSpc>
                <a:spcPct val="100000"/>
              </a:lnSpc>
              <a:buClr>
                <a:srgbClr val="000000"/>
              </a:buClr>
              <a:buFont typeface="+mj-lt"/>
              <a:buAutoNum type="arabicPeriod"/>
            </a:pPr>
            <a:r>
              <a:rPr lang="fr-FR" dirty="0"/>
              <a:t>Qui étaient les groupes de référence identifiés ?</a:t>
            </a:r>
          </a:p>
          <a:p>
            <a:pPr marL="717550" lvl="0" indent="-742950" algn="l">
              <a:lnSpc>
                <a:spcPct val="100000"/>
              </a:lnSpc>
              <a:buClr>
                <a:srgbClr val="000000"/>
              </a:buClr>
              <a:buFont typeface="+mj-lt"/>
              <a:buAutoNum type="arabicPeriod"/>
            </a:pPr>
            <a:r>
              <a:rPr lang="fr-FR" dirty="0"/>
              <a:t>Quelles normes sociales sont apparues ? </a:t>
            </a:r>
          </a:p>
          <a:p>
            <a:pPr marL="717550" lvl="0" indent="-742950" algn="l">
              <a:lnSpc>
                <a:spcPct val="100000"/>
              </a:lnSpc>
              <a:buClr>
                <a:srgbClr val="000000"/>
              </a:buClr>
              <a:buFont typeface="+mj-lt"/>
              <a:buAutoNum type="arabicPeriod"/>
            </a:pPr>
            <a:r>
              <a:rPr lang="fr-FR" dirty="0"/>
              <a:t>Quels autres facteurs sont apparus ?</a:t>
            </a:r>
            <a:endParaRPr lang="en-US" dirty="0"/>
          </a:p>
        </p:txBody>
      </p:sp>
      <p:sp>
        <p:nvSpPr>
          <p:cNvPr id="21" name="Text Placeholder 20">
            <a:extLst>
              <a:ext uri="{FF2B5EF4-FFF2-40B4-BE49-F238E27FC236}">
                <a16:creationId xmlns:a16="http://schemas.microsoft.com/office/drawing/2014/main" id="{0A8F9BAE-0537-DD4C-BB31-6749947E4ECD}"/>
              </a:ext>
            </a:extLst>
          </p:cNvPr>
          <p:cNvSpPr>
            <a:spLocks noGrp="1"/>
          </p:cNvSpPr>
          <p:nvPr>
            <p:ph type="body" idx="3"/>
          </p:nvPr>
        </p:nvSpPr>
        <p:spPr/>
        <p:txBody>
          <a:bodyPr/>
          <a:lstStyle/>
          <a:p>
            <a:r>
              <a:rPr lang="en-US" dirty="0"/>
              <a:t>ACTIVITÉ DE GROUPE</a:t>
            </a:r>
          </a:p>
          <a:p>
            <a:endParaRPr lang="en-US" dirty="0"/>
          </a:p>
        </p:txBody>
      </p:sp>
      <p:grpSp>
        <p:nvGrpSpPr>
          <p:cNvPr id="22" name="Group 21">
            <a:extLst>
              <a:ext uri="{FF2B5EF4-FFF2-40B4-BE49-F238E27FC236}">
                <a16:creationId xmlns:a16="http://schemas.microsoft.com/office/drawing/2014/main" id="{2164CE9D-E955-8F4C-81B7-54B40A18BD65}"/>
              </a:ext>
            </a:extLst>
          </p:cNvPr>
          <p:cNvGrpSpPr/>
          <p:nvPr/>
        </p:nvGrpSpPr>
        <p:grpSpPr>
          <a:xfrm>
            <a:off x="760017" y="1281805"/>
            <a:ext cx="3532094" cy="3532094"/>
            <a:chOff x="1368325" y="1090737"/>
            <a:chExt cx="3532094" cy="3532094"/>
          </a:xfrm>
        </p:grpSpPr>
        <p:sp>
          <p:nvSpPr>
            <p:cNvPr id="23" name="Oval 22">
              <a:extLst>
                <a:ext uri="{FF2B5EF4-FFF2-40B4-BE49-F238E27FC236}">
                  <a16:creationId xmlns:a16="http://schemas.microsoft.com/office/drawing/2014/main" id="{38EA9E28-63DF-7D4C-867D-31111F74D348}"/>
                </a:ext>
              </a:extLst>
            </p:cNvPr>
            <p:cNvSpPr/>
            <p:nvPr/>
          </p:nvSpPr>
          <p:spPr>
            <a:xfrm>
              <a:off x="1368325" y="1090737"/>
              <a:ext cx="3532094" cy="3532094"/>
            </a:xfrm>
            <a:prstGeom prst="ellipse">
              <a:avLst/>
            </a:prstGeom>
            <a:solidFill>
              <a:srgbClr val="296FB6"/>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2EC3C5"/>
                </a:solidFill>
                <a:latin typeface="Gill Sans MT" panose="020B0502020104020203" pitchFamily="34" charset="77"/>
              </a:endParaRPr>
            </a:p>
          </p:txBody>
        </p:sp>
        <p:pic>
          <p:nvPicPr>
            <p:cNvPr id="24" name="Graphic 23" descr="Cheers outline">
              <a:extLst>
                <a:ext uri="{FF2B5EF4-FFF2-40B4-BE49-F238E27FC236}">
                  <a16:creationId xmlns:a16="http://schemas.microsoft.com/office/drawing/2014/main" id="{9E5A8610-A688-A84F-9C9F-FA2226BD3DF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57715" y="1379662"/>
              <a:ext cx="3153314" cy="3153314"/>
            </a:xfrm>
            <a:prstGeom prst="rect">
              <a:avLst/>
            </a:prstGeom>
          </p:spPr>
        </p:pic>
      </p:grpSp>
      <p:grpSp>
        <p:nvGrpSpPr>
          <p:cNvPr id="12" name="Group 11">
            <a:extLst>
              <a:ext uri="{FF2B5EF4-FFF2-40B4-BE49-F238E27FC236}">
                <a16:creationId xmlns:a16="http://schemas.microsoft.com/office/drawing/2014/main" id="{6DD128FE-F1FA-C945-8DB6-67165A933F16}"/>
              </a:ext>
            </a:extLst>
          </p:cNvPr>
          <p:cNvGrpSpPr/>
          <p:nvPr/>
        </p:nvGrpSpPr>
        <p:grpSpPr>
          <a:xfrm>
            <a:off x="2372432" y="7651593"/>
            <a:ext cx="2526654" cy="2526654"/>
            <a:chOff x="4969172" y="7651592"/>
            <a:chExt cx="2526654" cy="2526654"/>
          </a:xfrm>
        </p:grpSpPr>
        <p:sp>
          <p:nvSpPr>
            <p:cNvPr id="14" name="Oval 13">
              <a:extLst>
                <a:ext uri="{FF2B5EF4-FFF2-40B4-BE49-F238E27FC236}">
                  <a16:creationId xmlns:a16="http://schemas.microsoft.com/office/drawing/2014/main" id="{B4043703-964B-604A-9102-25FD6D8053A0}"/>
                </a:ext>
              </a:extLst>
            </p:cNvPr>
            <p:cNvSpPr/>
            <p:nvPr/>
          </p:nvSpPr>
          <p:spPr>
            <a:xfrm>
              <a:off x="4969172" y="7651592"/>
              <a:ext cx="2526654" cy="2526654"/>
            </a:xfrm>
            <a:prstGeom prst="ellipse">
              <a:avLst/>
            </a:prstGeom>
            <a:solidFill>
              <a:srgbClr val="296FB6"/>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sp>
          <p:nvSpPr>
            <p:cNvPr id="15" name="TextBox 14">
              <a:extLst>
                <a:ext uri="{FF2B5EF4-FFF2-40B4-BE49-F238E27FC236}">
                  <a16:creationId xmlns:a16="http://schemas.microsoft.com/office/drawing/2014/main" id="{39B8FD64-2261-664C-AF27-32A84C390D96}"/>
                </a:ext>
              </a:extLst>
            </p:cNvPr>
            <p:cNvSpPr txBox="1"/>
            <p:nvPr/>
          </p:nvSpPr>
          <p:spPr>
            <a:xfrm>
              <a:off x="5171151" y="8498825"/>
              <a:ext cx="2122697" cy="954107"/>
            </a:xfrm>
            <a:prstGeom prst="rect">
              <a:avLst/>
            </a:prstGeom>
            <a:noFill/>
          </p:spPr>
          <p:txBody>
            <a:bodyPr wrap="none" rtlCol="0">
              <a:spAutoFit/>
            </a:bodyPr>
            <a:lstStyle/>
            <a:p>
              <a:pPr algn="ctr"/>
              <a:r>
                <a:rPr lang="en-US" sz="2800" dirty="0">
                  <a:solidFill>
                    <a:srgbClr val="FFFFFF"/>
                  </a:solidFill>
                  <a:latin typeface="Gill Sans MT" panose="020B0502020104020203" pitchFamily="34" charset="77"/>
                  <a:cs typeface="Gill Sans" panose="020B0502020104020203" pitchFamily="34" charset="-79"/>
                </a:rPr>
                <a:t>BREAKOUT </a:t>
              </a:r>
            </a:p>
            <a:p>
              <a:pPr algn="ctr"/>
              <a:r>
                <a:rPr lang="en-US" sz="2800" dirty="0">
                  <a:solidFill>
                    <a:srgbClr val="FFFFFF"/>
                  </a:solidFill>
                  <a:latin typeface="Gill Sans MT" panose="020B0502020104020203" pitchFamily="34" charset="77"/>
                  <a:cs typeface="Gill Sans" panose="020B0502020104020203" pitchFamily="34" charset="-79"/>
                </a:rPr>
                <a:t>ROOMS</a:t>
              </a:r>
            </a:p>
          </p:txBody>
        </p:sp>
      </p:grpSp>
    </p:spTree>
    <p:custDataLst>
      <p:tags r:id="rId1"/>
    </p:custDataLst>
    <p:extLst>
      <p:ext uri="{BB962C8B-B14F-4D97-AF65-F5344CB8AC3E}">
        <p14:creationId xmlns:p14="http://schemas.microsoft.com/office/powerpoint/2010/main" val="80231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a:extLst>
              <a:ext uri="{FF2B5EF4-FFF2-40B4-BE49-F238E27FC236}">
                <a16:creationId xmlns:a16="http://schemas.microsoft.com/office/drawing/2014/main" id="{06B14934-9A1C-A849-B027-1AE56E1CB31C}"/>
              </a:ext>
            </a:extLst>
          </p:cNvPr>
          <p:cNvPicPr>
            <a:picLocks noGrp="1" noChangeAspect="1"/>
          </p:cNvPicPr>
          <p:nvPr>
            <p:ph type="pic" sz="quarter" idx="10"/>
          </p:nvPr>
        </p:nvPicPr>
        <p:blipFill rotWithShape="1">
          <a:blip r:embed="rId4" cstate="print">
            <a:extLst>
              <a:ext uri="{28A0092B-C50C-407E-A947-70E740481C1C}">
                <a14:useLocalDpi xmlns:a14="http://schemas.microsoft.com/office/drawing/2010/main" val="0"/>
              </a:ext>
            </a:extLst>
          </a:blip>
          <a:srcRect l="1823" r="21245"/>
          <a:stretch/>
        </p:blipFill>
        <p:spPr>
          <a:xfrm>
            <a:off x="2511325" y="3446449"/>
            <a:ext cx="5862918" cy="5862918"/>
          </a:xfrm>
          <a:solidFill>
            <a:srgbClr val="2E2C22"/>
          </a:solidFill>
        </p:spPr>
      </p:pic>
      <p:sp>
        <p:nvSpPr>
          <p:cNvPr id="30" name="Title 29">
            <a:extLst>
              <a:ext uri="{FF2B5EF4-FFF2-40B4-BE49-F238E27FC236}">
                <a16:creationId xmlns:a16="http://schemas.microsoft.com/office/drawing/2014/main" id="{F16661C6-FB98-D241-B3D5-98691CB23F4D}"/>
              </a:ext>
            </a:extLst>
          </p:cNvPr>
          <p:cNvSpPr>
            <a:spLocks noGrp="1"/>
          </p:cNvSpPr>
          <p:nvPr>
            <p:ph type="title"/>
          </p:nvPr>
        </p:nvSpPr>
        <p:spPr/>
        <p:txBody>
          <a:bodyPr/>
          <a:lstStyle/>
          <a:p>
            <a:pPr>
              <a:lnSpc>
                <a:spcPct val="90000"/>
              </a:lnSpc>
            </a:pPr>
            <a:r>
              <a:rPr lang="en-US" b="1" dirty="0"/>
              <a:t>Cinq pourquoi</a:t>
            </a:r>
          </a:p>
        </p:txBody>
      </p:sp>
      <p:sp>
        <p:nvSpPr>
          <p:cNvPr id="31" name="Text Placeholder 30">
            <a:extLst>
              <a:ext uri="{FF2B5EF4-FFF2-40B4-BE49-F238E27FC236}">
                <a16:creationId xmlns:a16="http://schemas.microsoft.com/office/drawing/2014/main" id="{1239F812-83C4-404B-B8A8-F8E663CB60B6}"/>
              </a:ext>
            </a:extLst>
          </p:cNvPr>
          <p:cNvSpPr>
            <a:spLocks noGrp="1"/>
          </p:cNvSpPr>
          <p:nvPr>
            <p:ph type="body" idx="1"/>
          </p:nvPr>
        </p:nvSpPr>
        <p:spPr>
          <a:xfrm>
            <a:off x="9168063" y="3650847"/>
            <a:ext cx="15215937" cy="9493605"/>
          </a:xfrm>
        </p:spPr>
        <p:txBody>
          <a:bodyPr>
            <a:noAutofit/>
          </a:bodyPr>
          <a:lstStyle/>
          <a:p>
            <a:pPr marL="717550" indent="-742950" algn="l">
              <a:lnSpc>
                <a:spcPct val="100000"/>
              </a:lnSpc>
              <a:buClr>
                <a:srgbClr val="000000"/>
              </a:buClr>
              <a:buFont typeface="+mj-lt"/>
              <a:buAutoNum type="arabicPeriod"/>
              <a:defRPr/>
            </a:pPr>
            <a:r>
              <a:rPr lang="fr-FR" dirty="0">
                <a:sym typeface="PT Sans"/>
              </a:rPr>
              <a:t>Dans votre groupe, sélectionnez l'un des comportements d'intérêt de l'étude de cas et demandez « pourquoi cela se produit-il » ?</a:t>
            </a:r>
          </a:p>
          <a:p>
            <a:pPr marL="717550" indent="-742950" algn="l">
              <a:lnSpc>
                <a:spcPct val="100000"/>
              </a:lnSpc>
              <a:buClr>
                <a:srgbClr val="000000"/>
              </a:buClr>
              <a:buFont typeface="+mj-lt"/>
              <a:buAutoNum type="arabicPeriod"/>
              <a:defRPr/>
            </a:pPr>
            <a:r>
              <a:rPr lang="fr-FR" dirty="0">
                <a:sym typeface="PT Sans"/>
              </a:rPr>
              <a:t>Pour chaque explication qui émerge, demandez à nouveau « pourquoi » ? quatre fois de plus, en explorant plus profondément dans chaque explication donnée (vous ferez cela pour chaque « pourquoi » que vous avez énuméré au début).</a:t>
            </a:r>
          </a:p>
          <a:p>
            <a:pPr marL="717550" indent="-742950" algn="l">
              <a:lnSpc>
                <a:spcPct val="100000"/>
              </a:lnSpc>
              <a:buClr>
                <a:srgbClr val="000000"/>
              </a:buClr>
              <a:buFont typeface="+mj-lt"/>
              <a:buAutoNum type="arabicPeriod"/>
              <a:defRPr/>
            </a:pPr>
            <a:r>
              <a:rPr lang="fr-FR" dirty="0">
                <a:sym typeface="PT Sans"/>
              </a:rPr>
              <a:t>Examinez les facteurs qui ont émergé et encerclez ceux qui sont axés sur les normes.</a:t>
            </a:r>
          </a:p>
          <a:p>
            <a:pPr marL="717550" indent="-742950" algn="l">
              <a:lnSpc>
                <a:spcPct val="100000"/>
              </a:lnSpc>
              <a:buClr>
                <a:srgbClr val="000000"/>
              </a:buClr>
              <a:buFont typeface="+mj-lt"/>
              <a:buAutoNum type="arabicPeriod"/>
              <a:defRPr/>
            </a:pPr>
            <a:r>
              <a:rPr lang="fr-FR" dirty="0">
                <a:sym typeface="PT Sans"/>
              </a:rPr>
              <a:t>Une fois sélectionnés, discutez de chacun des facteurs encerclés axés sur les normes. Pourquoi cela se produit-il ? Existe-t-il des sanctions positives ou négatives pour le respect/ non respect des normes ?</a:t>
            </a:r>
            <a:endParaRPr lang="en-US" dirty="0">
              <a:sym typeface="PT Sans"/>
            </a:endParaRPr>
          </a:p>
        </p:txBody>
      </p:sp>
      <p:sp>
        <p:nvSpPr>
          <p:cNvPr id="32" name="Text Placeholder 31">
            <a:extLst>
              <a:ext uri="{FF2B5EF4-FFF2-40B4-BE49-F238E27FC236}">
                <a16:creationId xmlns:a16="http://schemas.microsoft.com/office/drawing/2014/main" id="{962E68BF-8C56-174F-A078-921C3307B102}"/>
              </a:ext>
            </a:extLst>
          </p:cNvPr>
          <p:cNvSpPr>
            <a:spLocks noGrp="1"/>
          </p:cNvSpPr>
          <p:nvPr>
            <p:ph type="body" idx="3"/>
          </p:nvPr>
        </p:nvSpPr>
        <p:spPr>
          <a:xfrm>
            <a:off x="9719430" y="1092639"/>
            <a:ext cx="12530970" cy="577850"/>
          </a:xfrm>
        </p:spPr>
        <p:txBody>
          <a:bodyPr/>
          <a:lstStyle/>
          <a:p>
            <a:pPr algn="l" hangingPunct="1"/>
            <a:r>
              <a:rPr lang="fr-FR" dirty="0"/>
              <a:t>TRAVAIL EN GROUPE ACTIVITÉ 1- CINQ POURQUOI </a:t>
            </a:r>
            <a:endParaRPr lang="en-US" dirty="0"/>
          </a:p>
        </p:txBody>
      </p:sp>
      <p:grpSp>
        <p:nvGrpSpPr>
          <p:cNvPr id="18" name="Group 17">
            <a:extLst>
              <a:ext uri="{FF2B5EF4-FFF2-40B4-BE49-F238E27FC236}">
                <a16:creationId xmlns:a16="http://schemas.microsoft.com/office/drawing/2014/main" id="{D322D8C2-EE79-104B-8409-ECC8EF720A1B}"/>
              </a:ext>
            </a:extLst>
          </p:cNvPr>
          <p:cNvGrpSpPr/>
          <p:nvPr/>
        </p:nvGrpSpPr>
        <p:grpSpPr>
          <a:xfrm>
            <a:off x="760017" y="1281805"/>
            <a:ext cx="3532094" cy="3532094"/>
            <a:chOff x="1368325" y="1090737"/>
            <a:chExt cx="3532094" cy="3532094"/>
          </a:xfrm>
        </p:grpSpPr>
        <p:sp>
          <p:nvSpPr>
            <p:cNvPr id="19" name="Oval 18">
              <a:extLst>
                <a:ext uri="{FF2B5EF4-FFF2-40B4-BE49-F238E27FC236}">
                  <a16:creationId xmlns:a16="http://schemas.microsoft.com/office/drawing/2014/main" id="{E51B6157-A149-6B4E-AAFE-A5E05A976056}"/>
                </a:ext>
              </a:extLst>
            </p:cNvPr>
            <p:cNvSpPr/>
            <p:nvPr/>
          </p:nvSpPr>
          <p:spPr>
            <a:xfrm>
              <a:off x="1368325" y="1090737"/>
              <a:ext cx="3532094" cy="3532094"/>
            </a:xfrm>
            <a:prstGeom prst="ellipse">
              <a:avLst/>
            </a:prstGeom>
            <a:solidFill>
              <a:srgbClr val="296FB6"/>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2EC3C5"/>
                </a:solidFill>
                <a:latin typeface="Gill Sans MT" panose="020B0502020104020203" pitchFamily="34" charset="77"/>
              </a:endParaRPr>
            </a:p>
          </p:txBody>
        </p:sp>
        <p:pic>
          <p:nvPicPr>
            <p:cNvPr id="20" name="Graphic 19" descr="Cheers outline">
              <a:extLst>
                <a:ext uri="{FF2B5EF4-FFF2-40B4-BE49-F238E27FC236}">
                  <a16:creationId xmlns:a16="http://schemas.microsoft.com/office/drawing/2014/main" id="{6100174B-B1FF-614A-90BD-C44FEF3EA3B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57715" y="1379662"/>
              <a:ext cx="3153314" cy="3153314"/>
            </a:xfrm>
            <a:prstGeom prst="rect">
              <a:avLst/>
            </a:prstGeom>
          </p:spPr>
        </p:pic>
      </p:grpSp>
      <p:sp>
        <p:nvSpPr>
          <p:cNvPr id="33" name="TextBox 32">
            <a:extLst>
              <a:ext uri="{FF2B5EF4-FFF2-40B4-BE49-F238E27FC236}">
                <a16:creationId xmlns:a16="http://schemas.microsoft.com/office/drawing/2014/main" id="{EF382EB2-DF81-F445-9593-3C6D0E494D18}"/>
              </a:ext>
            </a:extLst>
          </p:cNvPr>
          <p:cNvSpPr txBox="1"/>
          <p:nvPr/>
        </p:nvSpPr>
        <p:spPr>
          <a:xfrm>
            <a:off x="193431" y="13144453"/>
            <a:ext cx="6214047" cy="307777"/>
          </a:xfrm>
          <a:prstGeom prst="rect">
            <a:avLst/>
          </a:prstGeom>
          <a:noFill/>
        </p:spPr>
        <p:txBody>
          <a:bodyPr wrap="square" rtlCol="0">
            <a:spAutoFit/>
          </a:bodyPr>
          <a:lstStyle/>
          <a:p>
            <a:r>
              <a:rPr lang="en-US" sz="1400" dirty="0">
                <a:solidFill>
                  <a:schemeClr val="accent4">
                    <a:lumMod val="60000"/>
                    <a:lumOff val="40000"/>
                  </a:schemeClr>
                </a:solidFill>
                <a:latin typeface="Gill Sans MT" panose="020B0502020104020203" pitchFamily="34" charset="77"/>
              </a:rPr>
              <a:t>Photo credit: Institute for Reproductive Health</a:t>
            </a:r>
          </a:p>
        </p:txBody>
      </p:sp>
      <p:grpSp>
        <p:nvGrpSpPr>
          <p:cNvPr id="13" name="Group 12">
            <a:extLst>
              <a:ext uri="{FF2B5EF4-FFF2-40B4-BE49-F238E27FC236}">
                <a16:creationId xmlns:a16="http://schemas.microsoft.com/office/drawing/2014/main" id="{1163BC78-C676-A84E-95E7-E6E930F6656F}"/>
              </a:ext>
            </a:extLst>
          </p:cNvPr>
          <p:cNvGrpSpPr/>
          <p:nvPr/>
        </p:nvGrpSpPr>
        <p:grpSpPr>
          <a:xfrm>
            <a:off x="2372432" y="7651593"/>
            <a:ext cx="2526654" cy="2526654"/>
            <a:chOff x="4969172" y="7651592"/>
            <a:chExt cx="2526654" cy="2526654"/>
          </a:xfrm>
        </p:grpSpPr>
        <p:sp>
          <p:nvSpPr>
            <p:cNvPr id="14" name="Oval 13">
              <a:extLst>
                <a:ext uri="{FF2B5EF4-FFF2-40B4-BE49-F238E27FC236}">
                  <a16:creationId xmlns:a16="http://schemas.microsoft.com/office/drawing/2014/main" id="{E552AEB3-43E6-C848-8E76-1623C0A86264}"/>
                </a:ext>
              </a:extLst>
            </p:cNvPr>
            <p:cNvSpPr/>
            <p:nvPr/>
          </p:nvSpPr>
          <p:spPr>
            <a:xfrm>
              <a:off x="4969172" y="7651592"/>
              <a:ext cx="2526654" cy="2526654"/>
            </a:xfrm>
            <a:prstGeom prst="ellipse">
              <a:avLst/>
            </a:prstGeom>
            <a:solidFill>
              <a:srgbClr val="296FB6"/>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sp>
          <p:nvSpPr>
            <p:cNvPr id="15" name="TextBox 14">
              <a:extLst>
                <a:ext uri="{FF2B5EF4-FFF2-40B4-BE49-F238E27FC236}">
                  <a16:creationId xmlns:a16="http://schemas.microsoft.com/office/drawing/2014/main" id="{990B01C5-E2B3-7E46-B4AB-B10008D2185E}"/>
                </a:ext>
              </a:extLst>
            </p:cNvPr>
            <p:cNvSpPr txBox="1"/>
            <p:nvPr/>
          </p:nvSpPr>
          <p:spPr>
            <a:xfrm>
              <a:off x="5171151" y="8498825"/>
              <a:ext cx="2122697" cy="954107"/>
            </a:xfrm>
            <a:prstGeom prst="rect">
              <a:avLst/>
            </a:prstGeom>
            <a:noFill/>
          </p:spPr>
          <p:txBody>
            <a:bodyPr wrap="none" rtlCol="0">
              <a:spAutoFit/>
            </a:bodyPr>
            <a:lstStyle/>
            <a:p>
              <a:pPr algn="ctr"/>
              <a:r>
                <a:rPr lang="en-US" sz="2800" dirty="0">
                  <a:solidFill>
                    <a:srgbClr val="FFFFFF"/>
                  </a:solidFill>
                  <a:latin typeface="Gill Sans MT" panose="020B0502020104020203" pitchFamily="34" charset="77"/>
                  <a:cs typeface="Gill Sans" panose="020B0502020104020203" pitchFamily="34" charset="-79"/>
                </a:rPr>
                <a:t>BREAKOUT </a:t>
              </a:r>
            </a:p>
            <a:p>
              <a:pPr algn="ctr"/>
              <a:r>
                <a:rPr lang="en-US" sz="2800" dirty="0">
                  <a:solidFill>
                    <a:srgbClr val="FFFFFF"/>
                  </a:solidFill>
                  <a:latin typeface="Gill Sans MT" panose="020B0502020104020203" pitchFamily="34" charset="77"/>
                  <a:cs typeface="Gill Sans" panose="020B0502020104020203" pitchFamily="34" charset="-79"/>
                </a:rPr>
                <a:t>ROOMS</a:t>
              </a:r>
            </a:p>
          </p:txBody>
        </p:sp>
      </p:grpSp>
    </p:spTree>
    <p:custDataLst>
      <p:tags r:id="rId1"/>
    </p:custDataLst>
    <p:extLst>
      <p:ext uri="{BB962C8B-B14F-4D97-AF65-F5344CB8AC3E}">
        <p14:creationId xmlns:p14="http://schemas.microsoft.com/office/powerpoint/2010/main" val="2130981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971FB94A-F13D-3A41-8526-B3A669AEE0E7}"/>
              </a:ext>
            </a:extLst>
          </p:cNvPr>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l="21875" r="21875"/>
          <a:stretch/>
        </p:blipFill>
        <p:spPr>
          <a:xfrm>
            <a:off x="2511325" y="3446449"/>
            <a:ext cx="5862918" cy="5862918"/>
          </a:xfrm>
          <a:solidFill>
            <a:srgbClr val="2E2C22"/>
          </a:solidFill>
        </p:spPr>
      </p:pic>
      <p:sp>
        <p:nvSpPr>
          <p:cNvPr id="5" name="Title 4">
            <a:extLst>
              <a:ext uri="{FF2B5EF4-FFF2-40B4-BE49-F238E27FC236}">
                <a16:creationId xmlns:a16="http://schemas.microsoft.com/office/drawing/2014/main" id="{0EF8613E-A0C2-434C-A326-29ECADDA9D69}"/>
              </a:ext>
            </a:extLst>
          </p:cNvPr>
          <p:cNvSpPr>
            <a:spLocks noGrp="1"/>
          </p:cNvSpPr>
          <p:nvPr>
            <p:ph type="title"/>
          </p:nvPr>
        </p:nvSpPr>
        <p:spPr/>
        <p:txBody>
          <a:bodyPr/>
          <a:lstStyle/>
          <a:p>
            <a:pPr>
              <a:lnSpc>
                <a:spcPct val="90000"/>
              </a:lnSpc>
            </a:pPr>
            <a:r>
              <a:rPr lang="en-US" b="1" dirty="0"/>
              <a:t>Vignettes </a:t>
            </a:r>
          </a:p>
        </p:txBody>
      </p:sp>
      <p:sp>
        <p:nvSpPr>
          <p:cNvPr id="7" name="Text Placeholder 6">
            <a:extLst>
              <a:ext uri="{FF2B5EF4-FFF2-40B4-BE49-F238E27FC236}">
                <a16:creationId xmlns:a16="http://schemas.microsoft.com/office/drawing/2014/main" id="{50F2DCAC-1958-6E4B-8671-523DA31E100A}"/>
              </a:ext>
            </a:extLst>
          </p:cNvPr>
          <p:cNvSpPr>
            <a:spLocks noGrp="1"/>
          </p:cNvSpPr>
          <p:nvPr>
            <p:ph type="body" idx="1"/>
          </p:nvPr>
        </p:nvSpPr>
        <p:spPr>
          <a:xfrm>
            <a:off x="9719430" y="3634778"/>
            <a:ext cx="13059290" cy="10081222"/>
          </a:xfrm>
        </p:spPr>
        <p:txBody>
          <a:bodyPr>
            <a:normAutofit fontScale="62500" lnSpcReduction="20000"/>
          </a:bodyPr>
          <a:lstStyle/>
          <a:p>
            <a:pPr marL="717550" indent="-742950" algn="l">
              <a:lnSpc>
                <a:spcPct val="120000"/>
              </a:lnSpc>
              <a:buClr>
                <a:srgbClr val="000000"/>
              </a:buClr>
              <a:buFont typeface="+mj-lt"/>
              <a:buAutoNum type="arabicPeriod"/>
              <a:defRPr/>
            </a:pPr>
            <a:r>
              <a:rPr lang="fr-FR" sz="5700" dirty="0">
                <a:sym typeface="PT Sans"/>
              </a:rPr>
              <a:t>En utilisant l'étude de cas, développez une vignette (histoire courte) pour les discussions de groupe qui se concentre sur un comportement que vous pensez être contextuellement pertinent. </a:t>
            </a:r>
          </a:p>
          <a:p>
            <a:pPr marL="717550" indent="-742950" algn="l">
              <a:lnSpc>
                <a:spcPct val="120000"/>
              </a:lnSpc>
              <a:buClr>
                <a:srgbClr val="000000"/>
              </a:buClr>
              <a:buFont typeface="+mj-lt"/>
              <a:buAutoNum type="arabicPeriod"/>
              <a:defRPr/>
            </a:pPr>
            <a:r>
              <a:rPr lang="fr-FR" sz="5700" dirty="0">
                <a:sym typeface="PT Sans"/>
              </a:rPr>
              <a:t>Votre vignette doit être une histoire et comporter les éléments suivants </a:t>
            </a:r>
            <a:r>
              <a:rPr lang="en-US" sz="5700" dirty="0">
                <a:sym typeface="PT Sans"/>
              </a:rPr>
              <a:t>:</a:t>
            </a:r>
          </a:p>
          <a:p>
            <a:pPr marL="1600200" lvl="1" indent="-742950" algn="l" defTabSz="1828800">
              <a:lnSpc>
                <a:spcPct val="120000"/>
              </a:lnSpc>
              <a:spcAft>
                <a:spcPts val="1200"/>
              </a:spcAft>
              <a:buClr>
                <a:srgbClr val="2E2C22"/>
              </a:buClr>
              <a:buSzTx/>
              <a:buFont typeface="Arial" panose="020B0604020202020204" pitchFamily="34" charset="0"/>
              <a:buChar char="•"/>
              <a:defRPr/>
            </a:pPr>
            <a:r>
              <a:rPr lang="fr-FR" sz="5700" kern="1200" dirty="0">
                <a:solidFill>
                  <a:srgbClr val="2E2C22"/>
                </a:solidFill>
                <a:latin typeface="Gill Sans MT" panose="020B0502020104020203"/>
                <a:ea typeface="+mn-ea"/>
                <a:cs typeface="+mn-cs"/>
                <a:sym typeface="PT Sans"/>
              </a:rPr>
              <a:t>Une introduction au contexte ; soyez précis mais simple.</a:t>
            </a:r>
          </a:p>
          <a:p>
            <a:pPr marL="1600200" lvl="1" indent="-742950" algn="l" defTabSz="1828800">
              <a:lnSpc>
                <a:spcPct val="120000"/>
              </a:lnSpc>
              <a:spcAft>
                <a:spcPts val="1200"/>
              </a:spcAft>
              <a:buClr>
                <a:srgbClr val="2E2C22"/>
              </a:buClr>
              <a:buSzTx/>
              <a:buFont typeface="Arial" panose="020B0604020202020204" pitchFamily="34" charset="0"/>
              <a:buChar char="•"/>
              <a:defRPr/>
            </a:pPr>
            <a:r>
              <a:rPr lang="fr-FR" sz="5700" kern="1200" dirty="0">
                <a:solidFill>
                  <a:srgbClr val="2E2C22"/>
                </a:solidFill>
                <a:latin typeface="Gill Sans MT" panose="020B0502020104020203"/>
                <a:ea typeface="+mn-ea"/>
                <a:cs typeface="+mn-cs"/>
                <a:sym typeface="PT Sans"/>
              </a:rPr>
              <a:t>Une situation concernant le comportement/l'absence d'un comportement.</a:t>
            </a:r>
          </a:p>
          <a:p>
            <a:pPr marL="1600200" lvl="1" indent="-742950" algn="l" defTabSz="1828800">
              <a:lnSpc>
                <a:spcPct val="120000"/>
              </a:lnSpc>
              <a:spcAft>
                <a:spcPts val="1200"/>
              </a:spcAft>
              <a:buClr>
                <a:srgbClr val="2E2C22"/>
              </a:buClr>
              <a:buSzTx/>
              <a:buFont typeface="Arial" panose="020B0604020202020204" pitchFamily="34" charset="0"/>
              <a:buChar char="•"/>
              <a:defRPr/>
            </a:pPr>
            <a:r>
              <a:rPr lang="fr-FR" sz="5700" kern="1200" dirty="0">
                <a:solidFill>
                  <a:srgbClr val="2E2C22"/>
                </a:solidFill>
                <a:latin typeface="Gill Sans MT" panose="020B0502020104020203"/>
                <a:ea typeface="+mn-ea"/>
                <a:cs typeface="+mn-cs"/>
                <a:sym typeface="PT Sans"/>
              </a:rPr>
              <a:t>Une situation dans laquelle une norme sociale est remise en question ou enfreinte (et les sanctions).</a:t>
            </a:r>
          </a:p>
          <a:p>
            <a:pPr marL="1600200" lvl="1" indent="-742950" algn="l" defTabSz="1828800">
              <a:lnSpc>
                <a:spcPct val="120000"/>
              </a:lnSpc>
              <a:spcAft>
                <a:spcPts val="1200"/>
              </a:spcAft>
              <a:buClr>
                <a:srgbClr val="2E2C22"/>
              </a:buClr>
              <a:buSzTx/>
              <a:buFont typeface="Arial" panose="020B0604020202020204" pitchFamily="34" charset="0"/>
              <a:buChar char="•"/>
              <a:defRPr/>
            </a:pPr>
            <a:r>
              <a:rPr lang="fr-FR" sz="5700" kern="1200" dirty="0">
                <a:solidFill>
                  <a:srgbClr val="2E2C22"/>
                </a:solidFill>
                <a:latin typeface="Gill Sans MT" panose="020B0502020104020203"/>
                <a:ea typeface="+mn-ea"/>
                <a:cs typeface="+mn-cs"/>
                <a:sym typeface="PT Sans"/>
              </a:rPr>
              <a:t>Des groupes de référence.</a:t>
            </a:r>
          </a:p>
          <a:p>
            <a:pPr marL="1600200" lvl="1" indent="-742950" algn="l" defTabSz="1828800">
              <a:lnSpc>
                <a:spcPct val="120000"/>
              </a:lnSpc>
              <a:spcAft>
                <a:spcPts val="1200"/>
              </a:spcAft>
              <a:buClr>
                <a:srgbClr val="2E2C22"/>
              </a:buClr>
              <a:buSzTx/>
              <a:buFont typeface="Arial" panose="020B0604020202020204" pitchFamily="34" charset="0"/>
              <a:buChar char="•"/>
              <a:defRPr/>
            </a:pPr>
            <a:r>
              <a:rPr lang="fr-FR" sz="5700" kern="1200" dirty="0">
                <a:solidFill>
                  <a:srgbClr val="2E2C22"/>
                </a:solidFill>
                <a:latin typeface="Gill Sans MT" panose="020B0502020104020203"/>
                <a:ea typeface="+mn-ea"/>
                <a:cs typeface="+mn-cs"/>
                <a:sym typeface="PT Sans"/>
              </a:rPr>
              <a:t>Des questions ouvertes pour s'engager dans l'histoire sur les normes.</a:t>
            </a:r>
            <a:endParaRPr lang="en-US" kern="1200" dirty="0">
              <a:solidFill>
                <a:srgbClr val="2E2C22"/>
              </a:solidFill>
              <a:latin typeface="Gill Sans MT" panose="020B0502020104020203"/>
              <a:ea typeface="+mn-ea"/>
              <a:cs typeface="+mn-cs"/>
              <a:sym typeface="PT Sans"/>
            </a:endParaRPr>
          </a:p>
          <a:p>
            <a:pPr>
              <a:lnSpc>
                <a:spcPct val="120000"/>
              </a:lnSpc>
            </a:pPr>
            <a:endParaRPr lang="en-US" dirty="0"/>
          </a:p>
        </p:txBody>
      </p:sp>
      <p:sp>
        <p:nvSpPr>
          <p:cNvPr id="9" name="Text Placeholder 8">
            <a:extLst>
              <a:ext uri="{FF2B5EF4-FFF2-40B4-BE49-F238E27FC236}">
                <a16:creationId xmlns:a16="http://schemas.microsoft.com/office/drawing/2014/main" id="{FA13D189-B1C3-5D44-9AE4-FC945B47F61C}"/>
              </a:ext>
            </a:extLst>
          </p:cNvPr>
          <p:cNvSpPr>
            <a:spLocks noGrp="1"/>
          </p:cNvSpPr>
          <p:nvPr>
            <p:ph type="body" idx="3"/>
          </p:nvPr>
        </p:nvSpPr>
        <p:spPr>
          <a:xfrm>
            <a:off x="9719430" y="1092639"/>
            <a:ext cx="14664570" cy="577850"/>
          </a:xfrm>
        </p:spPr>
        <p:txBody>
          <a:bodyPr/>
          <a:lstStyle/>
          <a:p>
            <a:pPr algn="l"/>
            <a:r>
              <a:rPr lang="fr-FR" dirty="0"/>
              <a:t>TRAVAIL EN GROUPE ACTIVITÉ </a:t>
            </a:r>
            <a:r>
              <a:rPr lang="en-US" dirty="0"/>
              <a:t>2—VIGNETTE</a:t>
            </a:r>
          </a:p>
          <a:p>
            <a:pPr algn="l"/>
            <a:endParaRPr lang="en-US" dirty="0"/>
          </a:p>
        </p:txBody>
      </p:sp>
      <p:grpSp>
        <p:nvGrpSpPr>
          <p:cNvPr id="17" name="Group 16">
            <a:extLst>
              <a:ext uri="{FF2B5EF4-FFF2-40B4-BE49-F238E27FC236}">
                <a16:creationId xmlns:a16="http://schemas.microsoft.com/office/drawing/2014/main" id="{39847BB6-D0C4-2342-8ADA-E89EDD901161}"/>
              </a:ext>
            </a:extLst>
          </p:cNvPr>
          <p:cNvGrpSpPr/>
          <p:nvPr/>
        </p:nvGrpSpPr>
        <p:grpSpPr>
          <a:xfrm>
            <a:off x="760017" y="1281805"/>
            <a:ext cx="3532094" cy="3532094"/>
            <a:chOff x="1368325" y="1090737"/>
            <a:chExt cx="3532094" cy="3532094"/>
          </a:xfrm>
        </p:grpSpPr>
        <p:sp>
          <p:nvSpPr>
            <p:cNvPr id="18" name="Oval 17">
              <a:extLst>
                <a:ext uri="{FF2B5EF4-FFF2-40B4-BE49-F238E27FC236}">
                  <a16:creationId xmlns:a16="http://schemas.microsoft.com/office/drawing/2014/main" id="{C34CBEE5-851A-E84E-AB83-0A01C276DBB8}"/>
                </a:ext>
              </a:extLst>
            </p:cNvPr>
            <p:cNvSpPr/>
            <p:nvPr/>
          </p:nvSpPr>
          <p:spPr>
            <a:xfrm>
              <a:off x="1368325" y="1090737"/>
              <a:ext cx="3532094" cy="3532094"/>
            </a:xfrm>
            <a:prstGeom prst="ellipse">
              <a:avLst/>
            </a:prstGeom>
            <a:solidFill>
              <a:srgbClr val="296FB6"/>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2EC3C5"/>
                </a:solidFill>
                <a:latin typeface="Gill Sans MT" panose="020B0502020104020203" pitchFamily="34" charset="77"/>
              </a:endParaRPr>
            </a:p>
          </p:txBody>
        </p:sp>
        <p:pic>
          <p:nvPicPr>
            <p:cNvPr id="19" name="Graphic 18" descr="Cheers outline">
              <a:extLst>
                <a:ext uri="{FF2B5EF4-FFF2-40B4-BE49-F238E27FC236}">
                  <a16:creationId xmlns:a16="http://schemas.microsoft.com/office/drawing/2014/main" id="{6F001765-144D-5643-BABB-71DFBD5922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57715" y="1379662"/>
              <a:ext cx="3153314" cy="3153314"/>
            </a:xfrm>
            <a:prstGeom prst="rect">
              <a:avLst/>
            </a:prstGeom>
          </p:spPr>
        </p:pic>
      </p:grpSp>
      <p:sp>
        <p:nvSpPr>
          <p:cNvPr id="23" name="TextBox 22">
            <a:extLst>
              <a:ext uri="{FF2B5EF4-FFF2-40B4-BE49-F238E27FC236}">
                <a16:creationId xmlns:a16="http://schemas.microsoft.com/office/drawing/2014/main" id="{86480E4F-C633-8B49-8013-810D5D5B164F}"/>
              </a:ext>
            </a:extLst>
          </p:cNvPr>
          <p:cNvSpPr txBox="1"/>
          <p:nvPr/>
        </p:nvSpPr>
        <p:spPr>
          <a:xfrm>
            <a:off x="193431" y="13144453"/>
            <a:ext cx="6214047" cy="307777"/>
          </a:xfrm>
          <a:prstGeom prst="rect">
            <a:avLst/>
          </a:prstGeom>
          <a:noFill/>
        </p:spPr>
        <p:txBody>
          <a:bodyPr wrap="square" rtlCol="0">
            <a:spAutoFit/>
          </a:bodyPr>
          <a:lstStyle/>
          <a:p>
            <a:r>
              <a:rPr lang="en-US" sz="1400" dirty="0">
                <a:solidFill>
                  <a:schemeClr val="accent4">
                    <a:lumMod val="60000"/>
                    <a:lumOff val="40000"/>
                  </a:schemeClr>
                </a:solidFill>
                <a:latin typeface="Gill Sans MT" panose="020B0502020104020203" pitchFamily="34" charset="77"/>
              </a:rPr>
              <a:t>Photo credit: Institute for Reproductive Health</a:t>
            </a:r>
          </a:p>
        </p:txBody>
      </p:sp>
      <p:grpSp>
        <p:nvGrpSpPr>
          <p:cNvPr id="13" name="Group 12">
            <a:extLst>
              <a:ext uri="{FF2B5EF4-FFF2-40B4-BE49-F238E27FC236}">
                <a16:creationId xmlns:a16="http://schemas.microsoft.com/office/drawing/2014/main" id="{700A240D-DB2C-4A46-86C6-67F8C05C6933}"/>
              </a:ext>
            </a:extLst>
          </p:cNvPr>
          <p:cNvGrpSpPr/>
          <p:nvPr/>
        </p:nvGrpSpPr>
        <p:grpSpPr>
          <a:xfrm>
            <a:off x="2372432" y="7651593"/>
            <a:ext cx="2526654" cy="2526654"/>
            <a:chOff x="4969172" y="7651592"/>
            <a:chExt cx="2526654" cy="2526654"/>
          </a:xfrm>
        </p:grpSpPr>
        <p:sp>
          <p:nvSpPr>
            <p:cNvPr id="14" name="Oval 13">
              <a:extLst>
                <a:ext uri="{FF2B5EF4-FFF2-40B4-BE49-F238E27FC236}">
                  <a16:creationId xmlns:a16="http://schemas.microsoft.com/office/drawing/2014/main" id="{C11301E6-77FD-DF44-8DBB-ECA934D3B923}"/>
                </a:ext>
              </a:extLst>
            </p:cNvPr>
            <p:cNvSpPr/>
            <p:nvPr/>
          </p:nvSpPr>
          <p:spPr>
            <a:xfrm>
              <a:off x="4969172" y="7651592"/>
              <a:ext cx="2526654" cy="2526654"/>
            </a:xfrm>
            <a:prstGeom prst="ellipse">
              <a:avLst/>
            </a:prstGeom>
            <a:solidFill>
              <a:srgbClr val="296FB6"/>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sp>
          <p:nvSpPr>
            <p:cNvPr id="15" name="TextBox 14">
              <a:extLst>
                <a:ext uri="{FF2B5EF4-FFF2-40B4-BE49-F238E27FC236}">
                  <a16:creationId xmlns:a16="http://schemas.microsoft.com/office/drawing/2014/main" id="{EB3F99FF-1CE8-1C4E-849F-9E7825C1B49D}"/>
                </a:ext>
              </a:extLst>
            </p:cNvPr>
            <p:cNvSpPr txBox="1"/>
            <p:nvPr/>
          </p:nvSpPr>
          <p:spPr>
            <a:xfrm>
              <a:off x="5171151" y="8498825"/>
              <a:ext cx="2122697" cy="954107"/>
            </a:xfrm>
            <a:prstGeom prst="rect">
              <a:avLst/>
            </a:prstGeom>
            <a:noFill/>
          </p:spPr>
          <p:txBody>
            <a:bodyPr wrap="none" rtlCol="0">
              <a:spAutoFit/>
            </a:bodyPr>
            <a:lstStyle/>
            <a:p>
              <a:pPr algn="ctr"/>
              <a:r>
                <a:rPr lang="en-US" sz="2800" dirty="0">
                  <a:solidFill>
                    <a:srgbClr val="FFFFFF"/>
                  </a:solidFill>
                  <a:latin typeface="Gill Sans MT" panose="020B0502020104020203" pitchFamily="34" charset="77"/>
                  <a:cs typeface="Gill Sans" panose="020B0502020104020203" pitchFamily="34" charset="-79"/>
                </a:rPr>
                <a:t>BREAKOUT </a:t>
              </a:r>
            </a:p>
            <a:p>
              <a:pPr algn="ctr"/>
              <a:r>
                <a:rPr lang="en-US" sz="2800" dirty="0">
                  <a:solidFill>
                    <a:srgbClr val="FFFFFF"/>
                  </a:solidFill>
                  <a:latin typeface="Gill Sans MT" panose="020B0502020104020203" pitchFamily="34" charset="77"/>
                  <a:cs typeface="Gill Sans" panose="020B0502020104020203" pitchFamily="34" charset="-79"/>
                </a:rPr>
                <a:t>ROOMS</a:t>
              </a:r>
            </a:p>
          </p:txBody>
        </p:sp>
      </p:grpSp>
    </p:spTree>
    <p:custDataLst>
      <p:tags r:id="rId1"/>
    </p:custDataLst>
    <p:extLst>
      <p:ext uri="{BB962C8B-B14F-4D97-AF65-F5344CB8AC3E}">
        <p14:creationId xmlns:p14="http://schemas.microsoft.com/office/powerpoint/2010/main" val="1094202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Graphical user interface, application, table, Excel&#10;&#10;Description automatically generated">
            <a:extLst>
              <a:ext uri="{FF2B5EF4-FFF2-40B4-BE49-F238E27FC236}">
                <a16:creationId xmlns:a16="http://schemas.microsoft.com/office/drawing/2014/main" id="{904B5F4C-98C8-A646-9571-3EF9B7282059}"/>
              </a:ext>
            </a:extLst>
          </p:cNvPr>
          <p:cNvPicPr>
            <a:picLocks noGrp="1" noChangeAspect="1"/>
          </p:cNvPicPr>
          <p:nvPr>
            <p:ph type="pic" sz="quarter" idx="10"/>
          </p:nvPr>
        </p:nvPicPr>
        <p:blipFill rotWithShape="1">
          <a:blip r:embed="rId4" cstate="print">
            <a:extLst>
              <a:ext uri="{28A0092B-C50C-407E-A947-70E740481C1C}">
                <a14:useLocalDpi xmlns:a14="http://schemas.microsoft.com/office/drawing/2010/main" val="0"/>
              </a:ext>
            </a:extLst>
          </a:blip>
          <a:srcRect/>
          <a:stretch/>
        </p:blipFill>
        <p:spPr/>
      </p:pic>
      <p:sp>
        <p:nvSpPr>
          <p:cNvPr id="12" name="Title 11">
            <a:extLst>
              <a:ext uri="{FF2B5EF4-FFF2-40B4-BE49-F238E27FC236}">
                <a16:creationId xmlns:a16="http://schemas.microsoft.com/office/drawing/2014/main" id="{5D322A73-02E0-1540-8B40-C83B4A9CABEC}"/>
              </a:ext>
            </a:extLst>
          </p:cNvPr>
          <p:cNvSpPr>
            <a:spLocks noGrp="1"/>
          </p:cNvSpPr>
          <p:nvPr>
            <p:ph type="title"/>
          </p:nvPr>
        </p:nvSpPr>
        <p:spPr>
          <a:xfrm>
            <a:off x="9719430" y="1959434"/>
            <a:ext cx="13648570" cy="2176836"/>
          </a:xfrm>
        </p:spPr>
        <p:txBody>
          <a:bodyPr/>
          <a:lstStyle/>
          <a:p>
            <a:pPr>
              <a:lnSpc>
                <a:spcPct val="90000"/>
              </a:lnSpc>
            </a:pPr>
            <a:r>
              <a:rPr lang="fr-FR" b="1" dirty="0"/>
              <a:t>Compte-rendu sur l'évaluation des normes</a:t>
            </a:r>
            <a:endParaRPr lang="en-US" b="1" dirty="0"/>
          </a:p>
        </p:txBody>
      </p:sp>
      <p:sp>
        <p:nvSpPr>
          <p:cNvPr id="13" name="Text Placeholder 12">
            <a:extLst>
              <a:ext uri="{FF2B5EF4-FFF2-40B4-BE49-F238E27FC236}">
                <a16:creationId xmlns:a16="http://schemas.microsoft.com/office/drawing/2014/main" id="{064A8DCD-0A2B-CD4D-95E8-689CDD8ACA6D}"/>
              </a:ext>
            </a:extLst>
          </p:cNvPr>
          <p:cNvSpPr>
            <a:spLocks noGrp="1"/>
          </p:cNvSpPr>
          <p:nvPr>
            <p:ph type="body" idx="1"/>
          </p:nvPr>
        </p:nvSpPr>
        <p:spPr>
          <a:xfrm>
            <a:off x="9719429" y="4924115"/>
            <a:ext cx="12153245" cy="6919912"/>
          </a:xfrm>
        </p:spPr>
        <p:txBody>
          <a:bodyPr>
            <a:normAutofit lnSpcReduction="10000"/>
          </a:bodyPr>
          <a:lstStyle/>
          <a:p>
            <a:pPr marL="914400" lvl="0" indent="-914400" algn="l">
              <a:lnSpc>
                <a:spcPct val="100000"/>
              </a:lnSpc>
              <a:buClr>
                <a:srgbClr val="2E2C22"/>
              </a:buClr>
              <a:buSzPts val="4800"/>
              <a:buFont typeface="+mj-lt"/>
              <a:buAutoNum type="arabicPeriod"/>
              <a:defRPr/>
            </a:pPr>
            <a:r>
              <a:rPr lang="fr-FR" dirty="0"/>
              <a:t>Décrivez votre activité aux autres groupes (cinq pourquoi ou vignette).</a:t>
            </a:r>
          </a:p>
          <a:p>
            <a:pPr marL="914400" lvl="0" indent="-914400" algn="l">
              <a:lnSpc>
                <a:spcPct val="100000"/>
              </a:lnSpc>
              <a:buClr>
                <a:srgbClr val="2E2C22"/>
              </a:buClr>
              <a:buSzPts val="4800"/>
              <a:buFont typeface="+mj-lt"/>
              <a:buAutoNum type="arabicPeriod"/>
              <a:defRPr/>
            </a:pPr>
            <a:r>
              <a:rPr lang="fr-FR" dirty="0"/>
              <a:t>Votre évaluation a-t-elle répondu aux quatre questions critiques de l'exploration des normes sociales ?</a:t>
            </a:r>
          </a:p>
          <a:p>
            <a:pPr marL="914400" lvl="0" indent="-914400" algn="l">
              <a:lnSpc>
                <a:spcPct val="100000"/>
              </a:lnSpc>
              <a:buClr>
                <a:srgbClr val="2E2C22"/>
              </a:buClr>
              <a:buSzPts val="4800"/>
              <a:buFont typeface="+mj-lt"/>
              <a:buAutoNum type="arabicPeriod"/>
              <a:defRPr/>
            </a:pPr>
            <a:r>
              <a:rPr lang="fr-FR" dirty="0"/>
              <a:t>Quels groupes de référence ont été identifiés ?</a:t>
            </a:r>
          </a:p>
          <a:p>
            <a:pPr marL="914400" lvl="0" indent="-914400" algn="l">
              <a:lnSpc>
                <a:spcPct val="100000"/>
              </a:lnSpc>
              <a:buClr>
                <a:srgbClr val="2E2C22"/>
              </a:buClr>
              <a:buSzPts val="4800"/>
              <a:buFont typeface="+mj-lt"/>
              <a:buAutoNum type="arabicPeriod"/>
              <a:defRPr/>
            </a:pPr>
            <a:r>
              <a:rPr lang="fr-FR" dirty="0"/>
              <a:t>Quelles normes sociales sont apparues ? </a:t>
            </a:r>
          </a:p>
          <a:p>
            <a:pPr marL="914400" lvl="0" indent="-914400" algn="l">
              <a:lnSpc>
                <a:spcPct val="100000"/>
              </a:lnSpc>
              <a:buClr>
                <a:srgbClr val="2E2C22"/>
              </a:buClr>
              <a:buSzPts val="4800"/>
              <a:buFont typeface="+mj-lt"/>
              <a:buAutoNum type="arabicPeriod"/>
              <a:defRPr/>
            </a:pPr>
            <a:r>
              <a:rPr lang="fr-FR" dirty="0"/>
              <a:t>Quels autres facteurs sont apparus ?</a:t>
            </a:r>
            <a:endParaRPr lang="en-US" dirty="0"/>
          </a:p>
        </p:txBody>
      </p:sp>
      <p:sp>
        <p:nvSpPr>
          <p:cNvPr id="14" name="Text Placeholder 13">
            <a:extLst>
              <a:ext uri="{FF2B5EF4-FFF2-40B4-BE49-F238E27FC236}">
                <a16:creationId xmlns:a16="http://schemas.microsoft.com/office/drawing/2014/main" id="{CCA82998-D590-5E4D-897F-4D71580B3D6E}"/>
              </a:ext>
            </a:extLst>
          </p:cNvPr>
          <p:cNvSpPr>
            <a:spLocks noGrp="1"/>
          </p:cNvSpPr>
          <p:nvPr>
            <p:ph type="body" idx="3"/>
          </p:nvPr>
        </p:nvSpPr>
        <p:spPr>
          <a:xfrm>
            <a:off x="9448497" y="1092639"/>
            <a:ext cx="9198490" cy="577850"/>
          </a:xfrm>
        </p:spPr>
        <p:txBody>
          <a:bodyPr/>
          <a:lstStyle/>
          <a:p>
            <a:r>
              <a:rPr lang="en-US" dirty="0"/>
              <a:t>DISCUSSION EN PLÉNIÈRE</a:t>
            </a:r>
          </a:p>
          <a:p>
            <a:endParaRPr lang="en-US" dirty="0"/>
          </a:p>
        </p:txBody>
      </p:sp>
      <p:grpSp>
        <p:nvGrpSpPr>
          <p:cNvPr id="21" name="Group 20">
            <a:extLst>
              <a:ext uri="{FF2B5EF4-FFF2-40B4-BE49-F238E27FC236}">
                <a16:creationId xmlns:a16="http://schemas.microsoft.com/office/drawing/2014/main" id="{E6C55E18-8FF3-3F42-8CB6-AD28B7C9EEA7}"/>
              </a:ext>
            </a:extLst>
          </p:cNvPr>
          <p:cNvGrpSpPr/>
          <p:nvPr/>
        </p:nvGrpSpPr>
        <p:grpSpPr>
          <a:xfrm>
            <a:off x="760017" y="1270054"/>
            <a:ext cx="3532094" cy="3532094"/>
            <a:chOff x="1368325" y="1083283"/>
            <a:chExt cx="3532094" cy="3532094"/>
          </a:xfrm>
        </p:grpSpPr>
        <p:sp>
          <p:nvSpPr>
            <p:cNvPr id="22" name="Oval 21">
              <a:extLst>
                <a:ext uri="{FF2B5EF4-FFF2-40B4-BE49-F238E27FC236}">
                  <a16:creationId xmlns:a16="http://schemas.microsoft.com/office/drawing/2014/main" id="{0EBCBBBE-85DD-884E-B22A-D81277194050}"/>
                </a:ext>
              </a:extLst>
            </p:cNvPr>
            <p:cNvSpPr/>
            <p:nvPr/>
          </p:nvSpPr>
          <p:spPr>
            <a:xfrm>
              <a:off x="1368325" y="1083283"/>
              <a:ext cx="3532094" cy="3532094"/>
            </a:xfrm>
            <a:prstGeom prst="ellipse">
              <a:avLst/>
            </a:prstGeom>
            <a:solidFill>
              <a:srgbClr val="296FB6"/>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pic>
          <p:nvPicPr>
            <p:cNvPr id="23" name="Picture 22">
              <a:extLst>
                <a:ext uri="{FF2B5EF4-FFF2-40B4-BE49-F238E27FC236}">
                  <a16:creationId xmlns:a16="http://schemas.microsoft.com/office/drawing/2014/main" id="{05BCA845-3130-0E47-A457-E4464BF75384}"/>
                </a:ext>
              </a:extLst>
            </p:cNvPr>
            <p:cNvPicPr>
              <a:picLocks noChangeAspect="1"/>
            </p:cNvPicPr>
            <p:nvPr/>
          </p:nvPicPr>
          <p:blipFill>
            <a:blip r:embed="rId5"/>
            <a:stretch>
              <a:fillRect/>
            </a:stretch>
          </p:blipFill>
          <p:spPr>
            <a:xfrm>
              <a:off x="1902078" y="1869704"/>
              <a:ext cx="2431692" cy="1900633"/>
            </a:xfrm>
            <a:prstGeom prst="rect">
              <a:avLst/>
            </a:prstGeom>
          </p:spPr>
        </p:pic>
      </p:grpSp>
      <p:grpSp>
        <p:nvGrpSpPr>
          <p:cNvPr id="15" name="Group 14">
            <a:extLst>
              <a:ext uri="{FF2B5EF4-FFF2-40B4-BE49-F238E27FC236}">
                <a16:creationId xmlns:a16="http://schemas.microsoft.com/office/drawing/2014/main" id="{F175FEFB-A3D5-5F4D-BD29-BCD66A01439A}"/>
              </a:ext>
            </a:extLst>
          </p:cNvPr>
          <p:cNvGrpSpPr/>
          <p:nvPr/>
        </p:nvGrpSpPr>
        <p:grpSpPr>
          <a:xfrm>
            <a:off x="2372432" y="7651593"/>
            <a:ext cx="2526654" cy="2526654"/>
            <a:chOff x="4969172" y="7651592"/>
            <a:chExt cx="2526654" cy="2526654"/>
          </a:xfrm>
        </p:grpSpPr>
        <p:sp>
          <p:nvSpPr>
            <p:cNvPr id="16" name="Oval 15">
              <a:extLst>
                <a:ext uri="{FF2B5EF4-FFF2-40B4-BE49-F238E27FC236}">
                  <a16:creationId xmlns:a16="http://schemas.microsoft.com/office/drawing/2014/main" id="{582BCA9F-7F47-E04D-B7F5-7CC34598C709}"/>
                </a:ext>
              </a:extLst>
            </p:cNvPr>
            <p:cNvSpPr/>
            <p:nvPr/>
          </p:nvSpPr>
          <p:spPr>
            <a:xfrm>
              <a:off x="4969172" y="7651592"/>
              <a:ext cx="2526654" cy="2526654"/>
            </a:xfrm>
            <a:prstGeom prst="ellipse">
              <a:avLst/>
            </a:prstGeom>
            <a:solidFill>
              <a:srgbClr val="296FB6"/>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sp>
          <p:nvSpPr>
            <p:cNvPr id="18" name="TextBox 17">
              <a:extLst>
                <a:ext uri="{FF2B5EF4-FFF2-40B4-BE49-F238E27FC236}">
                  <a16:creationId xmlns:a16="http://schemas.microsoft.com/office/drawing/2014/main" id="{976096D7-A513-924B-AE30-DF18CAFE90AB}"/>
                </a:ext>
              </a:extLst>
            </p:cNvPr>
            <p:cNvSpPr txBox="1"/>
            <p:nvPr/>
          </p:nvSpPr>
          <p:spPr>
            <a:xfrm>
              <a:off x="5351489" y="8498825"/>
              <a:ext cx="1762021" cy="954107"/>
            </a:xfrm>
            <a:prstGeom prst="rect">
              <a:avLst/>
            </a:prstGeom>
            <a:noFill/>
          </p:spPr>
          <p:txBody>
            <a:bodyPr wrap="none" rtlCol="0">
              <a:spAutoFit/>
            </a:bodyPr>
            <a:lstStyle/>
            <a:p>
              <a:pPr algn="ctr"/>
              <a:r>
                <a:rPr lang="en-US" sz="2800" dirty="0">
                  <a:solidFill>
                    <a:srgbClr val="FFFFFF"/>
                  </a:solidFill>
                  <a:latin typeface="Gill Sans MT" panose="020B0502020104020203" pitchFamily="34" charset="77"/>
                  <a:cs typeface="Gill Sans" panose="020B0502020104020203" pitchFamily="34" charset="-79"/>
                </a:rPr>
                <a:t>GOOGLE </a:t>
              </a:r>
            </a:p>
            <a:p>
              <a:pPr algn="ctr"/>
              <a:r>
                <a:rPr lang="en-US" sz="2800" dirty="0">
                  <a:solidFill>
                    <a:srgbClr val="FFFFFF"/>
                  </a:solidFill>
                  <a:latin typeface="Gill Sans MT" panose="020B0502020104020203" pitchFamily="34" charset="77"/>
                  <a:cs typeface="Gill Sans" panose="020B0502020104020203" pitchFamily="34" charset="-79"/>
                </a:rPr>
                <a:t>SHEET</a:t>
              </a:r>
            </a:p>
          </p:txBody>
        </p:sp>
      </p:grpSp>
    </p:spTree>
    <p:custDataLst>
      <p:tags r:id="rId1"/>
    </p:custDataLst>
    <p:extLst>
      <p:ext uri="{BB962C8B-B14F-4D97-AF65-F5344CB8AC3E}">
        <p14:creationId xmlns:p14="http://schemas.microsoft.com/office/powerpoint/2010/main" val="2155242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92C66B95-F3C8-5848-95DD-9B9931DD2DD7}"/>
              </a:ext>
            </a:extLst>
          </p:cNvPr>
          <p:cNvPicPr>
            <a:picLocks noGrp="1" noChangeAspect="1"/>
          </p:cNvPicPr>
          <p:nvPr>
            <p:ph type="pic" sz="quarter" idx="10"/>
          </p:nvPr>
        </p:nvPicPr>
        <p:blipFill rotWithShape="1">
          <a:blip r:embed="rId4" cstate="print">
            <a:extLst>
              <a:ext uri="{28A0092B-C50C-407E-A947-70E740481C1C}">
                <a14:useLocalDpi xmlns:a14="http://schemas.microsoft.com/office/drawing/2010/main" val="0"/>
              </a:ext>
            </a:extLst>
          </a:blip>
          <a:srcRect t="866" b="2868"/>
          <a:stretch/>
        </p:blipFill>
        <p:spPr>
          <a:xfrm>
            <a:off x="2511325" y="3446449"/>
            <a:ext cx="5862918" cy="5862918"/>
          </a:xfr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5400000" scaled="1"/>
            <a:tileRect/>
          </a:gradFill>
        </p:spPr>
      </p:pic>
      <p:sp>
        <p:nvSpPr>
          <p:cNvPr id="12" name="Title 11">
            <a:extLst>
              <a:ext uri="{FF2B5EF4-FFF2-40B4-BE49-F238E27FC236}">
                <a16:creationId xmlns:a16="http://schemas.microsoft.com/office/drawing/2014/main" id="{CE808D00-CF1A-C543-9F96-DEDE22BB1287}"/>
              </a:ext>
            </a:extLst>
          </p:cNvPr>
          <p:cNvSpPr>
            <a:spLocks noGrp="1"/>
          </p:cNvSpPr>
          <p:nvPr>
            <p:ph type="title"/>
          </p:nvPr>
        </p:nvSpPr>
        <p:spPr/>
        <p:txBody>
          <a:bodyPr/>
          <a:lstStyle/>
          <a:p>
            <a:pPr>
              <a:lnSpc>
                <a:spcPct val="90000"/>
              </a:lnSpc>
            </a:pPr>
            <a:r>
              <a:rPr lang="en-US" b="1" dirty="0"/>
              <a:t>Questions de réflexion finale …</a:t>
            </a:r>
          </a:p>
        </p:txBody>
      </p:sp>
      <p:sp>
        <p:nvSpPr>
          <p:cNvPr id="13" name="Text Placeholder 12">
            <a:extLst>
              <a:ext uri="{FF2B5EF4-FFF2-40B4-BE49-F238E27FC236}">
                <a16:creationId xmlns:a16="http://schemas.microsoft.com/office/drawing/2014/main" id="{0EE645CA-1948-7C42-A6E4-589567173165}"/>
              </a:ext>
            </a:extLst>
          </p:cNvPr>
          <p:cNvSpPr>
            <a:spLocks noGrp="1"/>
          </p:cNvSpPr>
          <p:nvPr>
            <p:ph type="body" idx="1"/>
          </p:nvPr>
        </p:nvSpPr>
        <p:spPr>
          <a:xfrm>
            <a:off x="9719429" y="4887334"/>
            <a:ext cx="14190438" cy="6919912"/>
          </a:xfrm>
        </p:spPr>
        <p:txBody>
          <a:bodyPr>
            <a:noAutofit/>
          </a:bodyPr>
          <a:lstStyle/>
          <a:p>
            <a:pPr marL="914400" indent="-914400" algn="l">
              <a:lnSpc>
                <a:spcPct val="100000"/>
              </a:lnSpc>
              <a:buClr>
                <a:srgbClr val="000000"/>
              </a:buClr>
              <a:buSzPts val="4800"/>
              <a:buFont typeface="+mj-lt"/>
              <a:buAutoNum type="arabicPeriod"/>
            </a:pPr>
            <a:r>
              <a:rPr lang="fr-FR" sz="4600" dirty="0"/>
              <a:t>En général, était-ce facile, moyen ou difficile à réaliser ?</a:t>
            </a:r>
          </a:p>
          <a:p>
            <a:pPr marL="914400" indent="-914400" algn="l">
              <a:lnSpc>
                <a:spcPct val="100000"/>
              </a:lnSpc>
              <a:buClr>
                <a:srgbClr val="000000"/>
              </a:buClr>
              <a:buSzPts val="4800"/>
              <a:buFont typeface="+mj-lt"/>
              <a:buAutoNum type="arabicPeriod"/>
            </a:pPr>
            <a:r>
              <a:rPr lang="fr-FR" sz="4600" dirty="0"/>
              <a:t>Qu'est-ce qui vous a surpris dans votre travail d'évaluation des normes ? Y a-t-il eu des moments de révélation, un déclic ?</a:t>
            </a:r>
          </a:p>
          <a:p>
            <a:pPr marL="914400" indent="-914400" algn="l">
              <a:lnSpc>
                <a:spcPct val="100000"/>
              </a:lnSpc>
              <a:buClr>
                <a:srgbClr val="000000"/>
              </a:buClr>
              <a:buSzPts val="4800"/>
              <a:buFont typeface="+mj-lt"/>
              <a:buAutoNum type="arabicPeriod"/>
            </a:pPr>
            <a:r>
              <a:rPr lang="fr-FR" sz="4600" dirty="0"/>
              <a:t>Qu'est-ce qui diffère, selon vous, entre ces approches et d'autres évaluations formatives que vous avez réalisées ou que vous réalisez actuellement ? </a:t>
            </a:r>
          </a:p>
          <a:p>
            <a:pPr marL="914400" indent="-914400" algn="l">
              <a:lnSpc>
                <a:spcPct val="100000"/>
              </a:lnSpc>
              <a:buClr>
                <a:srgbClr val="000000"/>
              </a:buClr>
              <a:buSzPts val="4800"/>
              <a:buFont typeface="+mj-lt"/>
              <a:buAutoNum type="arabicPeriod"/>
            </a:pPr>
            <a:r>
              <a:rPr lang="fr-FR" sz="4600" dirty="0"/>
              <a:t>Comment pourriez-vous intégrer ces approches ou ces questions axées sur les normes dans vos évaluations formatives ?</a:t>
            </a:r>
            <a:endParaRPr lang="en-US" sz="4600" dirty="0"/>
          </a:p>
        </p:txBody>
      </p:sp>
      <p:sp>
        <p:nvSpPr>
          <p:cNvPr id="14" name="Text Placeholder 13">
            <a:extLst>
              <a:ext uri="{FF2B5EF4-FFF2-40B4-BE49-F238E27FC236}">
                <a16:creationId xmlns:a16="http://schemas.microsoft.com/office/drawing/2014/main" id="{C78CF5AE-CC13-AE48-A64B-3131D54FD1B7}"/>
              </a:ext>
            </a:extLst>
          </p:cNvPr>
          <p:cNvSpPr>
            <a:spLocks noGrp="1"/>
          </p:cNvSpPr>
          <p:nvPr>
            <p:ph type="body" idx="3"/>
          </p:nvPr>
        </p:nvSpPr>
        <p:spPr/>
        <p:txBody>
          <a:bodyPr/>
          <a:lstStyle/>
          <a:p>
            <a:r>
              <a:rPr lang="en-US" dirty="0"/>
              <a:t>TRAVAIL EN GROUPE</a:t>
            </a:r>
          </a:p>
        </p:txBody>
      </p:sp>
      <p:grpSp>
        <p:nvGrpSpPr>
          <p:cNvPr id="22" name="Group 21">
            <a:extLst>
              <a:ext uri="{FF2B5EF4-FFF2-40B4-BE49-F238E27FC236}">
                <a16:creationId xmlns:a16="http://schemas.microsoft.com/office/drawing/2014/main" id="{0303BC87-7808-5049-B2E5-8E3C05ABDBEB}"/>
              </a:ext>
            </a:extLst>
          </p:cNvPr>
          <p:cNvGrpSpPr/>
          <p:nvPr/>
        </p:nvGrpSpPr>
        <p:grpSpPr>
          <a:xfrm>
            <a:off x="760017" y="1281805"/>
            <a:ext cx="3532094" cy="3532094"/>
            <a:chOff x="1368325" y="1090737"/>
            <a:chExt cx="3532094" cy="3532094"/>
          </a:xfrm>
        </p:grpSpPr>
        <p:sp>
          <p:nvSpPr>
            <p:cNvPr id="23" name="Oval 22">
              <a:extLst>
                <a:ext uri="{FF2B5EF4-FFF2-40B4-BE49-F238E27FC236}">
                  <a16:creationId xmlns:a16="http://schemas.microsoft.com/office/drawing/2014/main" id="{E601B311-9D6B-964F-882C-D646E5C0E3AE}"/>
                </a:ext>
              </a:extLst>
            </p:cNvPr>
            <p:cNvSpPr/>
            <p:nvPr/>
          </p:nvSpPr>
          <p:spPr>
            <a:xfrm>
              <a:off x="1368325" y="1090737"/>
              <a:ext cx="3532094" cy="3532094"/>
            </a:xfrm>
            <a:prstGeom prst="ellipse">
              <a:avLst/>
            </a:prstGeom>
            <a:solidFill>
              <a:srgbClr val="296FB6"/>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2EC3C5"/>
                </a:solidFill>
                <a:latin typeface="Gill Sans MT" panose="020B0502020104020203" pitchFamily="34" charset="77"/>
              </a:endParaRPr>
            </a:p>
          </p:txBody>
        </p:sp>
        <p:pic>
          <p:nvPicPr>
            <p:cNvPr id="24" name="Graphic 23" descr="Cheers outline">
              <a:extLst>
                <a:ext uri="{FF2B5EF4-FFF2-40B4-BE49-F238E27FC236}">
                  <a16:creationId xmlns:a16="http://schemas.microsoft.com/office/drawing/2014/main" id="{66102D9F-92D8-5241-9A0E-2BD9D9E4F95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57715" y="1379662"/>
              <a:ext cx="3153314" cy="3153314"/>
            </a:xfrm>
            <a:prstGeom prst="rect">
              <a:avLst/>
            </a:prstGeom>
          </p:spPr>
        </p:pic>
      </p:grpSp>
      <p:grpSp>
        <p:nvGrpSpPr>
          <p:cNvPr id="15" name="Group 14">
            <a:extLst>
              <a:ext uri="{FF2B5EF4-FFF2-40B4-BE49-F238E27FC236}">
                <a16:creationId xmlns:a16="http://schemas.microsoft.com/office/drawing/2014/main" id="{A933DA58-731D-1B4E-9E21-48D8F9B2DF96}"/>
              </a:ext>
            </a:extLst>
          </p:cNvPr>
          <p:cNvGrpSpPr/>
          <p:nvPr/>
        </p:nvGrpSpPr>
        <p:grpSpPr>
          <a:xfrm>
            <a:off x="2372432" y="7651593"/>
            <a:ext cx="2526654" cy="2526654"/>
            <a:chOff x="4969172" y="7651592"/>
            <a:chExt cx="2526654" cy="2526654"/>
          </a:xfrm>
        </p:grpSpPr>
        <p:sp>
          <p:nvSpPr>
            <p:cNvPr id="16" name="Oval 15">
              <a:extLst>
                <a:ext uri="{FF2B5EF4-FFF2-40B4-BE49-F238E27FC236}">
                  <a16:creationId xmlns:a16="http://schemas.microsoft.com/office/drawing/2014/main" id="{564C79A0-5F1B-2B4B-AA11-159B41A9702B}"/>
                </a:ext>
              </a:extLst>
            </p:cNvPr>
            <p:cNvSpPr/>
            <p:nvPr/>
          </p:nvSpPr>
          <p:spPr>
            <a:xfrm>
              <a:off x="4969172" y="7651592"/>
              <a:ext cx="2526654" cy="2526654"/>
            </a:xfrm>
            <a:prstGeom prst="ellipse">
              <a:avLst/>
            </a:prstGeom>
            <a:solidFill>
              <a:srgbClr val="296FB6"/>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sp>
          <p:nvSpPr>
            <p:cNvPr id="17" name="TextBox 16">
              <a:extLst>
                <a:ext uri="{FF2B5EF4-FFF2-40B4-BE49-F238E27FC236}">
                  <a16:creationId xmlns:a16="http://schemas.microsoft.com/office/drawing/2014/main" id="{2B0E8E95-B9CA-634C-8724-30D55473682D}"/>
                </a:ext>
              </a:extLst>
            </p:cNvPr>
            <p:cNvSpPr txBox="1"/>
            <p:nvPr/>
          </p:nvSpPr>
          <p:spPr>
            <a:xfrm>
              <a:off x="5654456" y="8498825"/>
              <a:ext cx="1156086" cy="954107"/>
            </a:xfrm>
            <a:prstGeom prst="rect">
              <a:avLst/>
            </a:prstGeom>
            <a:noFill/>
          </p:spPr>
          <p:txBody>
            <a:bodyPr wrap="none" rtlCol="0">
              <a:spAutoFit/>
            </a:bodyPr>
            <a:lstStyle/>
            <a:p>
              <a:pPr algn="ctr"/>
              <a:r>
                <a:rPr lang="en-US" sz="2800" dirty="0">
                  <a:solidFill>
                    <a:srgbClr val="FFFFFF"/>
                  </a:solidFill>
                  <a:latin typeface="Gill Sans MT" panose="020B0502020104020203" pitchFamily="34" charset="77"/>
                  <a:cs typeface="Gill Sans" panose="020B0502020104020203" pitchFamily="34" charset="-79"/>
                </a:rPr>
                <a:t>CHAT</a:t>
              </a:r>
            </a:p>
            <a:p>
              <a:pPr algn="ctr"/>
              <a:r>
                <a:rPr lang="en-US" sz="2800" dirty="0">
                  <a:solidFill>
                    <a:srgbClr val="FFFFFF"/>
                  </a:solidFill>
                  <a:latin typeface="Gill Sans MT" panose="020B0502020104020203" pitchFamily="34" charset="77"/>
                  <a:cs typeface="Gill Sans" panose="020B0502020104020203" pitchFamily="34" charset="-79"/>
                </a:rPr>
                <a:t>BOX</a:t>
              </a:r>
            </a:p>
          </p:txBody>
        </p:sp>
      </p:grpSp>
    </p:spTree>
    <p:custDataLst>
      <p:tags r:id="rId1"/>
    </p:custDataLst>
    <p:extLst>
      <p:ext uri="{BB962C8B-B14F-4D97-AF65-F5344CB8AC3E}">
        <p14:creationId xmlns:p14="http://schemas.microsoft.com/office/powerpoint/2010/main" val="2956852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4216" y="974597"/>
            <a:ext cx="17361783" cy="2176836"/>
          </a:xfrm>
        </p:spPr>
        <p:txBody>
          <a:bodyPr>
            <a:noAutofit/>
          </a:bodyPr>
          <a:lstStyle/>
          <a:p>
            <a:pPr>
              <a:lnSpc>
                <a:spcPct val="90000"/>
              </a:lnSpc>
            </a:pPr>
            <a:r>
              <a:rPr lang="fr-FR" dirty="0">
                <a:solidFill>
                  <a:srgbClr val="296FB6"/>
                </a:solidFill>
              </a:rPr>
              <a:t>Que se passe-t-il ensuite dans une évaluation des normes ?</a:t>
            </a:r>
            <a:endParaRPr lang="en-US" dirty="0">
              <a:solidFill>
                <a:srgbClr val="296FB6"/>
              </a:solidFill>
            </a:endParaRPr>
          </a:p>
        </p:txBody>
      </p:sp>
      <p:sp>
        <p:nvSpPr>
          <p:cNvPr id="7" name="Text Placeholder 6">
            <a:extLst>
              <a:ext uri="{FF2B5EF4-FFF2-40B4-BE49-F238E27FC236}">
                <a16:creationId xmlns:a16="http://schemas.microsoft.com/office/drawing/2014/main" id="{AAE5731B-5799-41D6-BAE5-DD1D293339B9}"/>
              </a:ext>
            </a:extLst>
          </p:cNvPr>
          <p:cNvSpPr>
            <a:spLocks noGrp="1"/>
          </p:cNvSpPr>
          <p:nvPr>
            <p:ph type="body" sz="quarter" idx="14"/>
          </p:nvPr>
        </p:nvSpPr>
        <p:spPr/>
        <p:txBody>
          <a:bodyPr>
            <a:normAutofit lnSpcReduction="10000"/>
          </a:bodyPr>
          <a:lstStyle/>
          <a:p>
            <a:r>
              <a:rPr lang="fr-FR" dirty="0">
                <a:solidFill>
                  <a:srgbClr val="2E2C22"/>
                </a:solidFill>
                <a:latin typeface="+mn-lt"/>
              </a:rPr>
              <a:t>Concentrez-vous sur les résultats et les facteurs normatifs. Décomposez-les pour reconnaître les types de normes ou comprendre les sanctions et les récompenses. </a:t>
            </a:r>
            <a:endParaRPr lang="en-US" dirty="0">
              <a:solidFill>
                <a:srgbClr val="2E2C22"/>
              </a:solidFill>
              <a:latin typeface="+mn-lt"/>
            </a:endParaRPr>
          </a:p>
        </p:txBody>
      </p:sp>
      <p:sp>
        <p:nvSpPr>
          <p:cNvPr id="8" name="Text Placeholder 7">
            <a:extLst>
              <a:ext uri="{FF2B5EF4-FFF2-40B4-BE49-F238E27FC236}">
                <a16:creationId xmlns:a16="http://schemas.microsoft.com/office/drawing/2014/main" id="{87759E1E-1926-4E48-9AF0-04711AAE308C}"/>
              </a:ext>
            </a:extLst>
          </p:cNvPr>
          <p:cNvSpPr>
            <a:spLocks noGrp="1"/>
          </p:cNvSpPr>
          <p:nvPr>
            <p:ph type="body" sz="quarter" idx="15"/>
          </p:nvPr>
        </p:nvSpPr>
        <p:spPr/>
        <p:txBody>
          <a:bodyPr>
            <a:normAutofit lnSpcReduction="10000"/>
          </a:bodyPr>
          <a:lstStyle/>
          <a:p>
            <a:r>
              <a:rPr lang="fr-FR" dirty="0">
                <a:solidFill>
                  <a:srgbClr val="2E2C22"/>
                </a:solidFill>
                <a:latin typeface="+mn-lt"/>
              </a:rPr>
              <a:t>Produisez une courte liste de conclusions (un rapport succinct) dans le cadre de votre évaluation afin d'informer les actions à venir du programme. </a:t>
            </a:r>
            <a:endParaRPr lang="en-US" dirty="0">
              <a:solidFill>
                <a:srgbClr val="2E2C22"/>
              </a:solidFill>
              <a:latin typeface="+mn-lt"/>
            </a:endParaRPr>
          </a:p>
        </p:txBody>
      </p:sp>
      <p:sp>
        <p:nvSpPr>
          <p:cNvPr id="9" name="Text Placeholder 8">
            <a:extLst>
              <a:ext uri="{FF2B5EF4-FFF2-40B4-BE49-F238E27FC236}">
                <a16:creationId xmlns:a16="http://schemas.microsoft.com/office/drawing/2014/main" id="{BB4D4D27-05CB-42CF-8D81-4E880AD46005}"/>
              </a:ext>
            </a:extLst>
          </p:cNvPr>
          <p:cNvSpPr>
            <a:spLocks noGrp="1"/>
          </p:cNvSpPr>
          <p:nvPr>
            <p:ph type="body" sz="quarter" idx="16"/>
          </p:nvPr>
        </p:nvSpPr>
        <p:spPr>
          <a:xfrm>
            <a:off x="2351125" y="7240713"/>
            <a:ext cx="5799138" cy="504658"/>
          </a:xfrm>
        </p:spPr>
        <p:txBody>
          <a:bodyPr anchor="ctr">
            <a:normAutofit fontScale="92500" lnSpcReduction="10000"/>
          </a:bodyPr>
          <a:lstStyle/>
          <a:p>
            <a:r>
              <a:rPr lang="en-US" dirty="0"/>
              <a:t>COMPILER</a:t>
            </a:r>
          </a:p>
        </p:txBody>
      </p:sp>
      <p:sp>
        <p:nvSpPr>
          <p:cNvPr id="10" name="Text Placeholder 9">
            <a:extLst>
              <a:ext uri="{FF2B5EF4-FFF2-40B4-BE49-F238E27FC236}">
                <a16:creationId xmlns:a16="http://schemas.microsoft.com/office/drawing/2014/main" id="{6BD311C8-E4C6-4CA6-9ED9-10A5485F0F93}"/>
              </a:ext>
            </a:extLst>
          </p:cNvPr>
          <p:cNvSpPr>
            <a:spLocks noGrp="1"/>
          </p:cNvSpPr>
          <p:nvPr>
            <p:ph type="body" sz="quarter" idx="17"/>
          </p:nvPr>
        </p:nvSpPr>
        <p:spPr>
          <a:xfrm>
            <a:off x="9217893" y="7240713"/>
            <a:ext cx="5799138" cy="504658"/>
          </a:xfrm>
        </p:spPr>
        <p:txBody>
          <a:bodyPr anchor="ctr">
            <a:normAutofit fontScale="92500" lnSpcReduction="10000"/>
          </a:bodyPr>
          <a:lstStyle/>
          <a:p>
            <a:r>
              <a:rPr lang="en-US" dirty="0"/>
              <a:t>FOCUS</a:t>
            </a:r>
          </a:p>
        </p:txBody>
      </p:sp>
      <p:sp>
        <p:nvSpPr>
          <p:cNvPr id="11" name="Text Placeholder 10">
            <a:extLst>
              <a:ext uri="{FF2B5EF4-FFF2-40B4-BE49-F238E27FC236}">
                <a16:creationId xmlns:a16="http://schemas.microsoft.com/office/drawing/2014/main" id="{286E5F26-C4A5-4489-AC9F-6DF5A1390C31}"/>
              </a:ext>
            </a:extLst>
          </p:cNvPr>
          <p:cNvSpPr>
            <a:spLocks noGrp="1"/>
          </p:cNvSpPr>
          <p:nvPr>
            <p:ph type="body" sz="quarter" idx="18"/>
          </p:nvPr>
        </p:nvSpPr>
        <p:spPr>
          <a:xfrm>
            <a:off x="16052675" y="7240713"/>
            <a:ext cx="5799138" cy="504658"/>
          </a:xfrm>
        </p:spPr>
        <p:txBody>
          <a:bodyPr anchor="ctr">
            <a:normAutofit fontScale="92500" lnSpcReduction="10000"/>
          </a:bodyPr>
          <a:lstStyle/>
          <a:p>
            <a:r>
              <a:rPr lang="en-US" dirty="0"/>
              <a:t>CRÉER</a:t>
            </a:r>
          </a:p>
        </p:txBody>
      </p:sp>
      <p:sp>
        <p:nvSpPr>
          <p:cNvPr id="12" name="Text Placeholder 6">
            <a:extLst>
              <a:ext uri="{FF2B5EF4-FFF2-40B4-BE49-F238E27FC236}">
                <a16:creationId xmlns:a16="http://schemas.microsoft.com/office/drawing/2014/main" id="{DBCABFC9-9C2E-4E63-9460-0D3C89ADC3AF}"/>
              </a:ext>
            </a:extLst>
          </p:cNvPr>
          <p:cNvSpPr txBox="1">
            <a:spLocks/>
          </p:cNvSpPr>
          <p:nvPr/>
        </p:nvSpPr>
        <p:spPr>
          <a:xfrm>
            <a:off x="2458057" y="8751254"/>
            <a:ext cx="5470902" cy="4233088"/>
          </a:xfrm>
          <a:prstGeom prst="rect">
            <a:avLst/>
          </a:prstGeom>
        </p:spPr>
        <p:txBody>
          <a:bodyPr>
            <a:normAutofit/>
          </a:bodyPr>
          <a:lstStyle>
            <a:lvl1pPr marL="0" marR="0" indent="0" algn="ctr" defTabSz="825500" rtl="0" latinLnBrk="0">
              <a:lnSpc>
                <a:spcPct val="100000"/>
              </a:lnSpc>
              <a:spcBef>
                <a:spcPts val="0"/>
              </a:spcBef>
              <a:spcAft>
                <a:spcPts val="0"/>
              </a:spcAft>
              <a:buClrTx/>
              <a:buSzTx/>
              <a:buFont typeface="Arial" panose="020B0604020202020204" pitchFamily="34" charset="0"/>
              <a:buNone/>
              <a:tabLst/>
              <a:defRPr sz="4000" b="0" i="0" u="none" strike="noStrike" cap="none" spc="0" baseline="0">
                <a:ln>
                  <a:noFill/>
                </a:ln>
                <a:solidFill>
                  <a:srgbClr val="393941"/>
                </a:solidFill>
                <a:uFillTx/>
                <a:latin typeface="+mj-lt"/>
                <a:ea typeface="PT Sans"/>
                <a:cs typeface="PT Sans"/>
                <a:sym typeface="PT Sans"/>
              </a:defRPr>
            </a:lvl1pPr>
            <a:lvl2pPr marL="0" marR="0" indent="0" algn="ctr" defTabSz="825500" rtl="0" latinLnBrk="0">
              <a:lnSpc>
                <a:spcPct val="100000"/>
              </a:lnSpc>
              <a:spcBef>
                <a:spcPts val="0"/>
              </a:spcBef>
              <a:spcAft>
                <a:spcPts val="0"/>
              </a:spcAft>
              <a:buClrTx/>
              <a:buSzTx/>
              <a:buFont typeface="Arial" panose="020B0604020202020204" pitchFamily="34" charset="0"/>
              <a:buNone/>
              <a:tabLst/>
              <a:defRPr sz="4000" b="0" i="0" u="none" strike="noStrike" cap="none" spc="0" baseline="0">
                <a:ln>
                  <a:noFill/>
                </a:ln>
                <a:solidFill>
                  <a:srgbClr val="393941"/>
                </a:solidFill>
                <a:uFillTx/>
                <a:latin typeface="+mj-lt"/>
                <a:ea typeface="PT Sans"/>
                <a:cs typeface="PT Sans"/>
                <a:sym typeface="PT Sans"/>
              </a:defRPr>
            </a:lvl2pPr>
            <a:lvl3pPr marL="0" marR="0" indent="0" algn="ctr" defTabSz="825500" rtl="0" latinLnBrk="0">
              <a:lnSpc>
                <a:spcPct val="100000"/>
              </a:lnSpc>
              <a:spcBef>
                <a:spcPts val="0"/>
              </a:spcBef>
              <a:spcAft>
                <a:spcPts val="0"/>
              </a:spcAft>
              <a:buClrTx/>
              <a:buSzTx/>
              <a:buFont typeface="Arial" panose="020B0604020202020204" pitchFamily="34" charset="0"/>
              <a:buNone/>
              <a:tabLst/>
              <a:defRPr sz="4000" b="0" i="0" u="none" strike="noStrike" cap="none" spc="0" baseline="0">
                <a:ln>
                  <a:noFill/>
                </a:ln>
                <a:solidFill>
                  <a:srgbClr val="393941"/>
                </a:solidFill>
                <a:uFillTx/>
                <a:latin typeface="+mj-lt"/>
                <a:ea typeface="PT Sans"/>
                <a:cs typeface="PT Sans"/>
                <a:sym typeface="PT Sans"/>
              </a:defRPr>
            </a:lvl3pPr>
            <a:lvl4pPr marL="0" marR="0" indent="0" algn="ctr" defTabSz="825500" rtl="0" latinLnBrk="0">
              <a:lnSpc>
                <a:spcPct val="100000"/>
              </a:lnSpc>
              <a:spcBef>
                <a:spcPts val="0"/>
              </a:spcBef>
              <a:spcAft>
                <a:spcPts val="0"/>
              </a:spcAft>
              <a:buClrTx/>
              <a:buSzTx/>
              <a:buFont typeface="Arial" panose="020B0604020202020204" pitchFamily="34" charset="0"/>
              <a:buNone/>
              <a:tabLst/>
              <a:defRPr sz="4000" b="0" i="0" u="none" strike="noStrike" cap="none" spc="0" baseline="0">
                <a:ln>
                  <a:noFill/>
                </a:ln>
                <a:solidFill>
                  <a:srgbClr val="393941"/>
                </a:solidFill>
                <a:uFillTx/>
                <a:latin typeface="+mj-lt"/>
                <a:ea typeface="PT Sans"/>
                <a:cs typeface="PT Sans"/>
                <a:sym typeface="PT Sans"/>
              </a:defRPr>
            </a:lvl4pPr>
            <a:lvl5pPr marL="0" marR="0" indent="0" algn="ctr" defTabSz="825500" rtl="0" latinLnBrk="0">
              <a:lnSpc>
                <a:spcPct val="100000"/>
              </a:lnSpc>
              <a:spcBef>
                <a:spcPts val="0"/>
              </a:spcBef>
              <a:spcAft>
                <a:spcPts val="0"/>
              </a:spcAft>
              <a:buClrTx/>
              <a:buSzTx/>
              <a:buFont typeface="Arial" panose="020B0604020202020204" pitchFamily="34" charset="0"/>
              <a:buNone/>
              <a:tabLst/>
              <a:defRPr sz="4000" b="0" i="0" u="none" strike="noStrike" cap="none" spc="0" baseline="0">
                <a:ln>
                  <a:noFill/>
                </a:ln>
                <a:solidFill>
                  <a:srgbClr val="393941"/>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hangingPunct="1"/>
            <a:endParaRPr lang="en-US" dirty="0"/>
          </a:p>
        </p:txBody>
      </p:sp>
      <p:sp>
        <p:nvSpPr>
          <p:cNvPr id="13" name="Text Placeholder 6">
            <a:extLst>
              <a:ext uri="{FF2B5EF4-FFF2-40B4-BE49-F238E27FC236}">
                <a16:creationId xmlns:a16="http://schemas.microsoft.com/office/drawing/2014/main" id="{6F350D77-7203-45D9-8340-434473D391C6}"/>
              </a:ext>
            </a:extLst>
          </p:cNvPr>
          <p:cNvSpPr txBox="1">
            <a:spLocks/>
          </p:cNvSpPr>
          <p:nvPr/>
        </p:nvSpPr>
        <p:spPr>
          <a:xfrm>
            <a:off x="2560631" y="8751254"/>
            <a:ext cx="5470902" cy="4233088"/>
          </a:xfrm>
          <a:prstGeom prst="rect">
            <a:avLst/>
          </a:prstGeom>
        </p:spPr>
        <p:txBody>
          <a:bodyPr>
            <a:normAutofit/>
          </a:bodyPr>
          <a:lstStyle>
            <a:lvl1pPr marL="0" marR="0" indent="0" algn="ctr" defTabSz="825500" rtl="0" latinLnBrk="0">
              <a:lnSpc>
                <a:spcPct val="100000"/>
              </a:lnSpc>
              <a:spcBef>
                <a:spcPts val="0"/>
              </a:spcBef>
              <a:spcAft>
                <a:spcPts val="0"/>
              </a:spcAft>
              <a:buClrTx/>
              <a:buSzTx/>
              <a:buFont typeface="Arial" panose="020B0604020202020204" pitchFamily="34" charset="0"/>
              <a:buNone/>
              <a:tabLst/>
              <a:defRPr sz="4000" b="0" i="0" u="none" strike="noStrike" cap="none" spc="0" baseline="0">
                <a:ln>
                  <a:noFill/>
                </a:ln>
                <a:solidFill>
                  <a:srgbClr val="393941"/>
                </a:solidFill>
                <a:uFillTx/>
                <a:latin typeface="+mj-lt"/>
                <a:ea typeface="PT Sans"/>
                <a:cs typeface="PT Sans"/>
                <a:sym typeface="PT Sans"/>
              </a:defRPr>
            </a:lvl1pPr>
            <a:lvl2pPr marL="0" marR="0" indent="0" algn="ctr" defTabSz="825500" rtl="0" latinLnBrk="0">
              <a:lnSpc>
                <a:spcPct val="100000"/>
              </a:lnSpc>
              <a:spcBef>
                <a:spcPts val="0"/>
              </a:spcBef>
              <a:spcAft>
                <a:spcPts val="0"/>
              </a:spcAft>
              <a:buClrTx/>
              <a:buSzTx/>
              <a:buFont typeface="Arial" panose="020B0604020202020204" pitchFamily="34" charset="0"/>
              <a:buNone/>
              <a:tabLst/>
              <a:defRPr sz="4000" b="0" i="0" u="none" strike="noStrike" cap="none" spc="0" baseline="0">
                <a:ln>
                  <a:noFill/>
                </a:ln>
                <a:solidFill>
                  <a:srgbClr val="393941"/>
                </a:solidFill>
                <a:uFillTx/>
                <a:latin typeface="+mj-lt"/>
                <a:ea typeface="PT Sans"/>
                <a:cs typeface="PT Sans"/>
                <a:sym typeface="PT Sans"/>
              </a:defRPr>
            </a:lvl2pPr>
            <a:lvl3pPr marL="0" marR="0" indent="0" algn="ctr" defTabSz="825500" rtl="0" latinLnBrk="0">
              <a:lnSpc>
                <a:spcPct val="100000"/>
              </a:lnSpc>
              <a:spcBef>
                <a:spcPts val="0"/>
              </a:spcBef>
              <a:spcAft>
                <a:spcPts val="0"/>
              </a:spcAft>
              <a:buClrTx/>
              <a:buSzTx/>
              <a:buFont typeface="Arial" panose="020B0604020202020204" pitchFamily="34" charset="0"/>
              <a:buNone/>
              <a:tabLst/>
              <a:defRPr sz="4000" b="0" i="0" u="none" strike="noStrike" cap="none" spc="0" baseline="0">
                <a:ln>
                  <a:noFill/>
                </a:ln>
                <a:solidFill>
                  <a:srgbClr val="393941"/>
                </a:solidFill>
                <a:uFillTx/>
                <a:latin typeface="+mj-lt"/>
                <a:ea typeface="PT Sans"/>
                <a:cs typeface="PT Sans"/>
                <a:sym typeface="PT Sans"/>
              </a:defRPr>
            </a:lvl3pPr>
            <a:lvl4pPr marL="0" marR="0" indent="0" algn="ctr" defTabSz="825500" rtl="0" latinLnBrk="0">
              <a:lnSpc>
                <a:spcPct val="100000"/>
              </a:lnSpc>
              <a:spcBef>
                <a:spcPts val="0"/>
              </a:spcBef>
              <a:spcAft>
                <a:spcPts val="0"/>
              </a:spcAft>
              <a:buClrTx/>
              <a:buSzTx/>
              <a:buFont typeface="Arial" panose="020B0604020202020204" pitchFamily="34" charset="0"/>
              <a:buNone/>
              <a:tabLst/>
              <a:defRPr sz="4000" b="0" i="0" u="none" strike="noStrike" cap="none" spc="0" baseline="0">
                <a:ln>
                  <a:noFill/>
                </a:ln>
                <a:solidFill>
                  <a:srgbClr val="393941"/>
                </a:solidFill>
                <a:uFillTx/>
                <a:latin typeface="+mj-lt"/>
                <a:ea typeface="PT Sans"/>
                <a:cs typeface="PT Sans"/>
                <a:sym typeface="PT Sans"/>
              </a:defRPr>
            </a:lvl4pPr>
            <a:lvl5pPr marL="0" marR="0" indent="0" algn="ctr" defTabSz="825500" rtl="0" latinLnBrk="0">
              <a:lnSpc>
                <a:spcPct val="100000"/>
              </a:lnSpc>
              <a:spcBef>
                <a:spcPts val="0"/>
              </a:spcBef>
              <a:spcAft>
                <a:spcPts val="0"/>
              </a:spcAft>
              <a:buClrTx/>
              <a:buSzTx/>
              <a:buFont typeface="Arial" panose="020B0604020202020204" pitchFamily="34" charset="0"/>
              <a:buNone/>
              <a:tabLst/>
              <a:defRPr sz="4000" b="0" i="0" u="none" strike="noStrike" cap="none" spc="0" baseline="0">
                <a:ln>
                  <a:noFill/>
                </a:ln>
                <a:solidFill>
                  <a:srgbClr val="393941"/>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hangingPunct="1"/>
            <a:endParaRPr lang="en-US" dirty="0"/>
          </a:p>
        </p:txBody>
      </p:sp>
      <p:sp>
        <p:nvSpPr>
          <p:cNvPr id="14" name="Text Placeholder 6">
            <a:extLst>
              <a:ext uri="{FF2B5EF4-FFF2-40B4-BE49-F238E27FC236}">
                <a16:creationId xmlns:a16="http://schemas.microsoft.com/office/drawing/2014/main" id="{89B6D9FE-8EA8-4C64-820B-D8CF239589DD}"/>
              </a:ext>
            </a:extLst>
          </p:cNvPr>
          <p:cNvSpPr txBox="1">
            <a:spLocks/>
          </p:cNvSpPr>
          <p:nvPr/>
        </p:nvSpPr>
        <p:spPr>
          <a:xfrm>
            <a:off x="2560631" y="8173134"/>
            <a:ext cx="5470902" cy="4233088"/>
          </a:xfrm>
          <a:prstGeom prst="rect">
            <a:avLst/>
          </a:prstGeom>
        </p:spPr>
        <p:txBody>
          <a:bodyPr>
            <a:normAutofit fontScale="85000" lnSpcReduction="20000"/>
          </a:bodyPr>
          <a:lstStyle>
            <a:lvl1pPr marL="0" marR="0" indent="0" algn="ctr" defTabSz="825500" rtl="0" latinLnBrk="0">
              <a:lnSpc>
                <a:spcPct val="100000"/>
              </a:lnSpc>
              <a:spcBef>
                <a:spcPts val="0"/>
              </a:spcBef>
              <a:spcAft>
                <a:spcPts val="0"/>
              </a:spcAft>
              <a:buClrTx/>
              <a:buSzTx/>
              <a:buFont typeface="Arial" panose="020B0604020202020204" pitchFamily="34" charset="0"/>
              <a:buNone/>
              <a:tabLst/>
              <a:defRPr sz="4000" b="0" i="0" u="none" strike="noStrike" cap="none" spc="0" baseline="0">
                <a:ln>
                  <a:noFill/>
                </a:ln>
                <a:solidFill>
                  <a:srgbClr val="393941"/>
                </a:solidFill>
                <a:uFillTx/>
                <a:latin typeface="+mj-lt"/>
                <a:ea typeface="PT Sans"/>
                <a:cs typeface="PT Sans"/>
                <a:sym typeface="PT Sans"/>
              </a:defRPr>
            </a:lvl1pPr>
            <a:lvl2pPr marL="0" marR="0" indent="0" algn="ctr" defTabSz="825500" rtl="0" latinLnBrk="0">
              <a:lnSpc>
                <a:spcPct val="100000"/>
              </a:lnSpc>
              <a:spcBef>
                <a:spcPts val="0"/>
              </a:spcBef>
              <a:spcAft>
                <a:spcPts val="0"/>
              </a:spcAft>
              <a:buClrTx/>
              <a:buSzTx/>
              <a:buFont typeface="Arial" panose="020B0604020202020204" pitchFamily="34" charset="0"/>
              <a:buNone/>
              <a:tabLst/>
              <a:defRPr sz="4000" b="0" i="0" u="none" strike="noStrike" cap="none" spc="0" baseline="0">
                <a:ln>
                  <a:noFill/>
                </a:ln>
                <a:solidFill>
                  <a:srgbClr val="393941"/>
                </a:solidFill>
                <a:uFillTx/>
                <a:latin typeface="+mj-lt"/>
                <a:ea typeface="PT Sans"/>
                <a:cs typeface="PT Sans"/>
                <a:sym typeface="PT Sans"/>
              </a:defRPr>
            </a:lvl2pPr>
            <a:lvl3pPr marL="0" marR="0" indent="0" algn="ctr" defTabSz="825500" rtl="0" latinLnBrk="0">
              <a:lnSpc>
                <a:spcPct val="100000"/>
              </a:lnSpc>
              <a:spcBef>
                <a:spcPts val="0"/>
              </a:spcBef>
              <a:spcAft>
                <a:spcPts val="0"/>
              </a:spcAft>
              <a:buClrTx/>
              <a:buSzTx/>
              <a:buFont typeface="Arial" panose="020B0604020202020204" pitchFamily="34" charset="0"/>
              <a:buNone/>
              <a:tabLst/>
              <a:defRPr sz="4000" b="0" i="0" u="none" strike="noStrike" cap="none" spc="0" baseline="0">
                <a:ln>
                  <a:noFill/>
                </a:ln>
                <a:solidFill>
                  <a:srgbClr val="393941"/>
                </a:solidFill>
                <a:uFillTx/>
                <a:latin typeface="+mj-lt"/>
                <a:ea typeface="PT Sans"/>
                <a:cs typeface="PT Sans"/>
                <a:sym typeface="PT Sans"/>
              </a:defRPr>
            </a:lvl3pPr>
            <a:lvl4pPr marL="0" marR="0" indent="0" algn="ctr" defTabSz="825500" rtl="0" latinLnBrk="0">
              <a:lnSpc>
                <a:spcPct val="100000"/>
              </a:lnSpc>
              <a:spcBef>
                <a:spcPts val="0"/>
              </a:spcBef>
              <a:spcAft>
                <a:spcPts val="0"/>
              </a:spcAft>
              <a:buClrTx/>
              <a:buSzTx/>
              <a:buFont typeface="Arial" panose="020B0604020202020204" pitchFamily="34" charset="0"/>
              <a:buNone/>
              <a:tabLst/>
              <a:defRPr sz="4000" b="0" i="0" u="none" strike="noStrike" cap="none" spc="0" baseline="0">
                <a:ln>
                  <a:noFill/>
                </a:ln>
                <a:solidFill>
                  <a:srgbClr val="393941"/>
                </a:solidFill>
                <a:uFillTx/>
                <a:latin typeface="+mj-lt"/>
                <a:ea typeface="PT Sans"/>
                <a:cs typeface="PT Sans"/>
                <a:sym typeface="PT Sans"/>
              </a:defRPr>
            </a:lvl4pPr>
            <a:lvl5pPr marL="0" marR="0" indent="0" algn="ctr" defTabSz="825500" rtl="0" latinLnBrk="0">
              <a:lnSpc>
                <a:spcPct val="100000"/>
              </a:lnSpc>
              <a:spcBef>
                <a:spcPts val="0"/>
              </a:spcBef>
              <a:spcAft>
                <a:spcPts val="0"/>
              </a:spcAft>
              <a:buClrTx/>
              <a:buSzTx/>
              <a:buFont typeface="Arial" panose="020B0604020202020204" pitchFamily="34" charset="0"/>
              <a:buNone/>
              <a:tabLst/>
              <a:defRPr sz="4000" b="0" i="0" u="none" strike="noStrike" cap="none" spc="0" baseline="0">
                <a:ln>
                  <a:noFill/>
                </a:ln>
                <a:solidFill>
                  <a:srgbClr val="393941"/>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hangingPunct="1">
              <a:lnSpc>
                <a:spcPct val="110000"/>
              </a:lnSpc>
            </a:pPr>
            <a:r>
              <a:rPr lang="fr-FR" dirty="0">
                <a:solidFill>
                  <a:srgbClr val="2E2C22"/>
                </a:solidFill>
                <a:latin typeface="+mn-lt"/>
              </a:rPr>
              <a:t>Compilez les informations que vous avez identifiées ou générées et examinez-les. Si vous collectez des données primaires, vous voudrez identifier les similitudes et les différences entre les sites ou les groupes de personnes.</a:t>
            </a:r>
            <a:endParaRPr lang="en-US" dirty="0">
              <a:solidFill>
                <a:srgbClr val="2E2C22"/>
              </a:solidFill>
              <a:latin typeface="+mn-lt"/>
            </a:endParaRPr>
          </a:p>
        </p:txBody>
      </p:sp>
      <p:pic>
        <p:nvPicPr>
          <p:cNvPr id="21" name="Picture 20" descr="A picture containing clock&#10;&#10;Description automatically generated">
            <a:extLst>
              <a:ext uri="{FF2B5EF4-FFF2-40B4-BE49-F238E27FC236}">
                <a16:creationId xmlns:a16="http://schemas.microsoft.com/office/drawing/2014/main" id="{789F4A73-DF1D-489F-81D8-238BF9B219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02076" y="4742792"/>
            <a:ext cx="2176836" cy="2176836"/>
          </a:xfrm>
          <a:prstGeom prst="rect">
            <a:avLst/>
          </a:prstGeom>
        </p:spPr>
      </p:pic>
      <p:pic>
        <p:nvPicPr>
          <p:cNvPr id="23" name="Picture 22" descr="A picture containing drawing, light&#10;&#10;Description automatically generated">
            <a:extLst>
              <a:ext uri="{FF2B5EF4-FFF2-40B4-BE49-F238E27FC236}">
                <a16:creationId xmlns:a16="http://schemas.microsoft.com/office/drawing/2014/main" id="{C8A6819A-6D36-49F0-9D37-B226564252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17276" y="4753478"/>
            <a:ext cx="1965759" cy="1965759"/>
          </a:xfrm>
          <a:prstGeom prst="rect">
            <a:avLst/>
          </a:prstGeom>
        </p:spPr>
      </p:pic>
      <p:pic>
        <p:nvPicPr>
          <p:cNvPr id="25" name="Picture 24" descr="A close up of a logo&#10;&#10;Description automatically generated">
            <a:extLst>
              <a:ext uri="{FF2B5EF4-FFF2-40B4-BE49-F238E27FC236}">
                <a16:creationId xmlns:a16="http://schemas.microsoft.com/office/drawing/2014/main" id="{CEB669A9-BA23-42FF-B722-DF2F575C66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05090" y="4647940"/>
            <a:ext cx="2176836" cy="2176836"/>
          </a:xfrm>
          <a:prstGeom prst="rect">
            <a:avLst/>
          </a:prstGeom>
        </p:spPr>
      </p:pic>
    </p:spTree>
    <p:custDataLst>
      <p:tags r:id="rId1"/>
    </p:custDataLst>
    <p:extLst>
      <p:ext uri="{BB962C8B-B14F-4D97-AF65-F5344CB8AC3E}">
        <p14:creationId xmlns:p14="http://schemas.microsoft.com/office/powerpoint/2010/main" val="3518562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P spid="14"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296FB6"/>
        </a:solid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1C1E67D4-A482-B743-940E-F06CC69C971E}"/>
              </a:ext>
            </a:extLst>
          </p:cNvPr>
          <p:cNvSpPr>
            <a:spLocks noGrp="1"/>
          </p:cNvSpPr>
          <p:nvPr>
            <p:ph type="title"/>
          </p:nvPr>
        </p:nvSpPr>
        <p:spPr>
          <a:xfrm>
            <a:off x="4495799" y="4752679"/>
            <a:ext cx="17822334" cy="2176836"/>
          </a:xfrm>
        </p:spPr>
        <p:txBody>
          <a:bodyPr/>
          <a:lstStyle/>
          <a:p>
            <a:pPr>
              <a:lnSpc>
                <a:spcPct val="90000"/>
              </a:lnSpc>
            </a:pPr>
            <a:r>
              <a:rPr lang="fr-FR" dirty="0"/>
              <a:t>Utiliser les résultats de l'évaluation pour prendre des mesures</a:t>
            </a:r>
            <a:endParaRPr lang="en-US" dirty="0"/>
          </a:p>
        </p:txBody>
      </p:sp>
      <p:sp>
        <p:nvSpPr>
          <p:cNvPr id="7" name="Text Placeholder 2">
            <a:extLst>
              <a:ext uri="{FF2B5EF4-FFF2-40B4-BE49-F238E27FC236}">
                <a16:creationId xmlns:a16="http://schemas.microsoft.com/office/drawing/2014/main" id="{3D82CC05-77DD-FC40-BE16-A15B21FE7054}"/>
              </a:ext>
            </a:extLst>
          </p:cNvPr>
          <p:cNvSpPr txBox="1">
            <a:spLocks/>
          </p:cNvSpPr>
          <p:nvPr/>
        </p:nvSpPr>
        <p:spPr>
          <a:xfrm>
            <a:off x="6349862" y="9266452"/>
            <a:ext cx="11684271" cy="516886"/>
          </a:xfrm>
          <a:prstGeom prst="rect">
            <a:avLst/>
          </a:prstGeom>
          <a:noFill/>
          <a:ln>
            <a:noFill/>
          </a:ln>
        </p:spPr>
        <p:txBody>
          <a:bodyPr spcFirstLastPara="1" wrap="square" lIns="91425" tIns="45700" rIns="91425" bIns="45700" anchor="t" anchorCtr="0">
            <a:noAutofit/>
          </a:bodyPr>
          <a:lstStyle>
            <a:lvl1pPr marL="457200" marR="0" lvl="0" indent="-228600" algn="ctr" defTabSz="825500" rtl="0" latinLnBrk="0">
              <a:lnSpc>
                <a:spcPct val="100000"/>
              </a:lnSpc>
              <a:spcBef>
                <a:spcPts val="0"/>
              </a:spcBef>
              <a:spcAft>
                <a:spcPts val="0"/>
              </a:spcAft>
              <a:buClr>
                <a:srgbClr val="FFFEFF"/>
              </a:buClr>
              <a:buSzPts val="2400"/>
              <a:buFont typeface="Gill Sans"/>
              <a:buNone/>
              <a:tabLst/>
              <a:defRPr sz="4000" b="0" i="0" u="none" strike="noStrike" cap="none" spc="0" baseline="0">
                <a:ln>
                  <a:noFill/>
                </a:ln>
                <a:solidFill>
                  <a:srgbClr val="FFFEFF"/>
                </a:solidFill>
                <a:uFillTx/>
                <a:latin typeface="Gill Sans MT" panose="020B0502020104020203" pitchFamily="34" charset="77"/>
                <a:ea typeface="Gill Sans MT" panose="020B0502020104020203" pitchFamily="34" charset="77"/>
                <a:cs typeface="Gill Sans"/>
                <a:sym typeface="Gill Sans"/>
              </a:defRPr>
            </a:lvl1pPr>
            <a:lvl2pPr marL="914400" marR="0" lvl="1" indent="-228600" algn="just" defTabSz="825500" rtl="0" latinLnBrk="0">
              <a:lnSpc>
                <a:spcPct val="100000"/>
              </a:lnSpc>
              <a:spcBef>
                <a:spcPts val="0"/>
              </a:spcBef>
              <a:spcAft>
                <a:spcPts val="0"/>
              </a:spcAft>
              <a:buClr>
                <a:srgbClr val="515257"/>
              </a:buClr>
              <a:buSzPts val="3600"/>
              <a:buFont typeface="Gill Sans"/>
              <a:buNone/>
              <a:tabLst/>
              <a:defRPr sz="3600" b="0" i="0" u="none" strike="noStrike" cap="none" spc="0" baseline="0">
                <a:ln>
                  <a:noFill/>
                </a:ln>
                <a:solidFill>
                  <a:srgbClr val="515257"/>
                </a:solidFill>
                <a:uFillTx/>
                <a:latin typeface="Gill Sans"/>
                <a:ea typeface="Gill Sans"/>
                <a:cs typeface="Gill Sans"/>
                <a:sym typeface="Gill Sans"/>
              </a:defRPr>
            </a:lvl2pPr>
            <a:lvl3pPr marL="1371600" marR="0" lvl="2" indent="-228600" algn="just" defTabSz="825500" rtl="0" latinLnBrk="0">
              <a:lnSpc>
                <a:spcPct val="100000"/>
              </a:lnSpc>
              <a:spcBef>
                <a:spcPts val="0"/>
              </a:spcBef>
              <a:spcAft>
                <a:spcPts val="0"/>
              </a:spcAft>
              <a:buClr>
                <a:srgbClr val="515257"/>
              </a:buClr>
              <a:buSzPts val="3600"/>
              <a:buFont typeface="Gill Sans"/>
              <a:buNone/>
              <a:tabLst/>
              <a:defRPr sz="3600" b="0" i="0" u="none" strike="noStrike" cap="none" spc="0" baseline="0">
                <a:ln>
                  <a:noFill/>
                </a:ln>
                <a:solidFill>
                  <a:srgbClr val="515257"/>
                </a:solidFill>
                <a:uFillTx/>
                <a:latin typeface="Gill Sans"/>
                <a:ea typeface="Gill Sans"/>
                <a:cs typeface="Gill Sans"/>
                <a:sym typeface="Gill Sans"/>
              </a:defRPr>
            </a:lvl3pPr>
            <a:lvl4pPr marL="1828800" marR="0" lvl="3" indent="-228600" algn="just" defTabSz="825500" rtl="0" latinLnBrk="0">
              <a:lnSpc>
                <a:spcPct val="100000"/>
              </a:lnSpc>
              <a:spcBef>
                <a:spcPts val="0"/>
              </a:spcBef>
              <a:spcAft>
                <a:spcPts val="0"/>
              </a:spcAft>
              <a:buClr>
                <a:srgbClr val="515257"/>
              </a:buClr>
              <a:buSzPts val="3600"/>
              <a:buFont typeface="Gill Sans"/>
              <a:buNone/>
              <a:tabLst/>
              <a:defRPr sz="3600" b="0" i="0" u="none" strike="noStrike" cap="none" spc="0" baseline="0">
                <a:ln>
                  <a:noFill/>
                </a:ln>
                <a:solidFill>
                  <a:srgbClr val="515257"/>
                </a:solidFill>
                <a:uFillTx/>
                <a:latin typeface="Gill Sans"/>
                <a:ea typeface="Gill Sans"/>
                <a:cs typeface="Gill Sans"/>
                <a:sym typeface="Gill Sans"/>
              </a:defRPr>
            </a:lvl4pPr>
            <a:lvl5pPr marL="2286000" marR="0" lvl="4" indent="-228600" algn="just" defTabSz="825500" rtl="0" latinLnBrk="0">
              <a:lnSpc>
                <a:spcPct val="100000"/>
              </a:lnSpc>
              <a:spcBef>
                <a:spcPts val="0"/>
              </a:spcBef>
              <a:spcAft>
                <a:spcPts val="0"/>
              </a:spcAft>
              <a:buClr>
                <a:srgbClr val="515257"/>
              </a:buClr>
              <a:buSzPts val="3600"/>
              <a:buFont typeface="Gill Sans"/>
              <a:buNone/>
              <a:tabLst/>
              <a:defRPr sz="3600" b="0" i="0" u="none" strike="noStrike" cap="none" spc="0" baseline="0">
                <a:ln>
                  <a:noFill/>
                </a:ln>
                <a:solidFill>
                  <a:srgbClr val="515257"/>
                </a:solidFill>
                <a:uFillTx/>
                <a:latin typeface="Gill Sans"/>
                <a:ea typeface="Gill Sans"/>
                <a:cs typeface="Gill Sans"/>
                <a:sym typeface="Gill Sans"/>
              </a:defRPr>
            </a:lvl5pPr>
            <a:lvl6pPr marL="2743200" marR="0" lvl="5" indent="-228600" algn="just" defTabSz="825500" rtl="0" latinLnBrk="0">
              <a:lnSpc>
                <a:spcPct val="100000"/>
              </a:lnSpc>
              <a:spcBef>
                <a:spcPts val="0"/>
              </a:spcBef>
              <a:spcAft>
                <a:spcPts val="0"/>
              </a:spcAft>
              <a:buClr>
                <a:srgbClr val="A6A7AC"/>
              </a:buClr>
              <a:buSzPts val="2300"/>
              <a:buFont typeface="PT Sans"/>
              <a:buNone/>
              <a:tabLst/>
              <a:defRPr sz="2300" b="0" i="0" u="none" strike="noStrike" cap="none" spc="0" baseline="0">
                <a:ln>
                  <a:noFill/>
                </a:ln>
                <a:solidFill>
                  <a:srgbClr val="A6A7AC"/>
                </a:solidFill>
                <a:uFillTx/>
                <a:latin typeface="PT Sans"/>
                <a:ea typeface="PT Sans"/>
                <a:cs typeface="PT Sans"/>
                <a:sym typeface="PT Sans"/>
              </a:defRPr>
            </a:lvl6pPr>
            <a:lvl7pPr marL="3200400" marR="0" lvl="6" indent="-228600" algn="just" defTabSz="825500" rtl="0" latinLnBrk="0">
              <a:lnSpc>
                <a:spcPct val="100000"/>
              </a:lnSpc>
              <a:spcBef>
                <a:spcPts val="0"/>
              </a:spcBef>
              <a:spcAft>
                <a:spcPts val="0"/>
              </a:spcAft>
              <a:buClr>
                <a:srgbClr val="A6A7AC"/>
              </a:buClr>
              <a:buSzPts val="2300"/>
              <a:buFont typeface="PT Sans"/>
              <a:buNone/>
              <a:tabLst/>
              <a:defRPr sz="2300" b="0" i="0" u="none" strike="noStrike" cap="none" spc="0" baseline="0">
                <a:ln>
                  <a:noFill/>
                </a:ln>
                <a:solidFill>
                  <a:srgbClr val="A6A7AC"/>
                </a:solidFill>
                <a:uFillTx/>
                <a:latin typeface="PT Sans"/>
                <a:ea typeface="PT Sans"/>
                <a:cs typeface="PT Sans"/>
                <a:sym typeface="PT Sans"/>
              </a:defRPr>
            </a:lvl7pPr>
            <a:lvl8pPr marL="3657600" marR="0" lvl="7" indent="-228600" algn="just" defTabSz="825500" rtl="0" latinLnBrk="0">
              <a:lnSpc>
                <a:spcPct val="100000"/>
              </a:lnSpc>
              <a:spcBef>
                <a:spcPts val="0"/>
              </a:spcBef>
              <a:spcAft>
                <a:spcPts val="0"/>
              </a:spcAft>
              <a:buClr>
                <a:srgbClr val="A6A7AC"/>
              </a:buClr>
              <a:buSzPts val="2300"/>
              <a:buFont typeface="PT Sans"/>
              <a:buNone/>
              <a:tabLst/>
              <a:defRPr sz="2300" b="0" i="0" u="none" strike="noStrike" cap="none" spc="0" baseline="0">
                <a:ln>
                  <a:noFill/>
                </a:ln>
                <a:solidFill>
                  <a:srgbClr val="A6A7AC"/>
                </a:solidFill>
                <a:uFillTx/>
                <a:latin typeface="PT Sans"/>
                <a:ea typeface="PT Sans"/>
                <a:cs typeface="PT Sans"/>
                <a:sym typeface="PT Sans"/>
              </a:defRPr>
            </a:lvl8pPr>
            <a:lvl9pPr marL="4114800" marR="0" lvl="8" indent="-228600" algn="just" defTabSz="825500" rtl="0" latinLnBrk="0">
              <a:lnSpc>
                <a:spcPct val="100000"/>
              </a:lnSpc>
              <a:spcBef>
                <a:spcPts val="0"/>
              </a:spcBef>
              <a:spcAft>
                <a:spcPts val="0"/>
              </a:spcAft>
              <a:buClr>
                <a:srgbClr val="A6A7AC"/>
              </a:buClr>
              <a:buSzPts val="2300"/>
              <a:buFont typeface="PT Sans"/>
              <a:buNone/>
              <a:tabLst/>
              <a:defRPr sz="2300" b="0" i="0" u="none" strike="noStrike" cap="none" spc="0" baseline="0">
                <a:ln>
                  <a:noFill/>
                </a:ln>
                <a:solidFill>
                  <a:srgbClr val="A6A7AC"/>
                </a:solidFill>
                <a:uFillTx/>
                <a:latin typeface="PT Sans"/>
                <a:ea typeface="PT Sans"/>
                <a:cs typeface="PT Sans"/>
                <a:sym typeface="PT Sans"/>
              </a:defRPr>
            </a:lvl9pPr>
          </a:lstStyle>
          <a:p>
            <a:pPr hangingPunct="1"/>
            <a:r>
              <a:rPr lang="fr-FR" sz="5400" dirty="0"/>
              <a:t>Appliquer les résultats de l'évaluation des normes sociales pour la conception et la mise en œuvre</a:t>
            </a:r>
            <a:endParaRPr lang="en-US" sz="5400" dirty="0"/>
          </a:p>
        </p:txBody>
      </p:sp>
      <p:sp>
        <p:nvSpPr>
          <p:cNvPr id="3" name="Text Placeholder 2">
            <a:extLst>
              <a:ext uri="{FF2B5EF4-FFF2-40B4-BE49-F238E27FC236}">
                <a16:creationId xmlns:a16="http://schemas.microsoft.com/office/drawing/2014/main" id="{959F85EE-07BF-3943-9636-1E4A09C803F5}"/>
              </a:ext>
            </a:extLst>
          </p:cNvPr>
          <p:cNvSpPr>
            <a:spLocks noGrp="1"/>
          </p:cNvSpPr>
          <p:nvPr>
            <p:ph type="body" idx="2"/>
          </p:nvPr>
        </p:nvSpPr>
        <p:spPr>
          <a:xfrm>
            <a:off x="6349865" y="3589553"/>
            <a:ext cx="11684271" cy="516886"/>
          </a:xfrm>
        </p:spPr>
        <p:txBody>
          <a:bodyPr/>
          <a:lstStyle/>
          <a:p>
            <a:r>
              <a:rPr lang="en-US" spc="100" dirty="0"/>
              <a:t>SECTION 5</a:t>
            </a:r>
            <a:endParaRPr lang="en-US" sz="2800" spc="100" dirty="0"/>
          </a:p>
          <a:p>
            <a:endParaRPr lang="en-US" spc="100" dirty="0"/>
          </a:p>
        </p:txBody>
      </p:sp>
    </p:spTree>
    <p:custDataLst>
      <p:tags r:id="rId1"/>
    </p:custDataLst>
    <p:extLst>
      <p:ext uri="{BB962C8B-B14F-4D97-AF65-F5344CB8AC3E}">
        <p14:creationId xmlns:p14="http://schemas.microsoft.com/office/powerpoint/2010/main" val="1469809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wipe(down)">
                                      <p:cBhvr>
                                        <p:cTn id="13"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7" grpId="0" build="p"/>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4"/>
          <p:cNvSpPr/>
          <p:nvPr/>
        </p:nvSpPr>
        <p:spPr>
          <a:xfrm>
            <a:off x="0" y="1"/>
            <a:ext cx="4340404" cy="13738918"/>
          </a:xfrm>
          <a:custGeom>
            <a:avLst/>
            <a:gdLst/>
            <a:ahLst/>
            <a:cxnLst/>
            <a:rect l="l" t="t" r="r" b="b"/>
            <a:pathLst>
              <a:path w="1741842" h="5528549">
                <a:moveTo>
                  <a:pt x="0" y="0"/>
                </a:moveTo>
                <a:lnTo>
                  <a:pt x="1741842" y="0"/>
                </a:lnTo>
                <a:lnTo>
                  <a:pt x="1741842" y="5528549"/>
                </a:lnTo>
                <a:lnTo>
                  <a:pt x="0" y="5528549"/>
                </a:lnTo>
                <a:close/>
              </a:path>
            </a:pathLst>
          </a:custGeom>
          <a:solidFill>
            <a:srgbClr val="2B6FB6"/>
          </a:solidFill>
        </p:spPr>
      </p:sp>
      <p:sp>
        <p:nvSpPr>
          <p:cNvPr id="16" name="Title 3">
            <a:extLst>
              <a:ext uri="{FF2B5EF4-FFF2-40B4-BE49-F238E27FC236}">
                <a16:creationId xmlns:a16="http://schemas.microsoft.com/office/drawing/2014/main" id="{B23813CC-F57F-469D-A5F2-9BB16958C6F7}"/>
              </a:ext>
            </a:extLst>
          </p:cNvPr>
          <p:cNvSpPr txBox="1">
            <a:spLocks/>
          </p:cNvSpPr>
          <p:nvPr/>
        </p:nvSpPr>
        <p:spPr>
          <a:xfrm>
            <a:off x="3824390" y="2366163"/>
            <a:ext cx="9089568" cy="5189538"/>
          </a:xfrm>
          <a:prstGeom prst="rect">
            <a:avLst/>
          </a:prstGeom>
        </p:spPr>
        <p:txBody>
          <a:bodyPr>
            <a:normAutofit/>
          </a:bodyPr>
          <a:lstStyle>
            <a:lvl1pPr marL="0" marR="0" indent="0" algn="r" defTabSz="825500" rtl="0" eaLnBrk="1" fontAlgn="auto" latinLnBrk="0" hangingPunct="0">
              <a:lnSpc>
                <a:spcPct val="70000"/>
              </a:lnSpc>
              <a:spcBef>
                <a:spcPts val="0"/>
              </a:spcBef>
              <a:spcAft>
                <a:spcPts val="0"/>
              </a:spcAft>
              <a:buClrTx/>
              <a:buSzTx/>
              <a:buFontTx/>
              <a:buNone/>
              <a:tabLst/>
              <a:defRPr lang="en-US" sz="8800" b="0" i="0" u="none" strike="noStrike" cap="none" spc="0" baseline="0" smtClean="0">
                <a:ln>
                  <a:noFill/>
                </a:ln>
                <a:solidFill>
                  <a:srgbClr val="009457"/>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algn="l">
              <a:spcAft>
                <a:spcPts val="1200"/>
              </a:spcAft>
              <a:defRPr/>
            </a:pPr>
            <a:r>
              <a:rPr lang="en-US" sz="8000" b="1" dirty="0">
                <a:solidFill>
                  <a:prstClr val="black">
                    <a:lumMod val="85000"/>
                    <a:lumOff val="15000"/>
                  </a:prstClr>
                </a:solidFill>
                <a:latin typeface="Gill Sans MT" panose="020B0502020104020203"/>
              </a:rPr>
              <a:t> </a:t>
            </a:r>
          </a:p>
        </p:txBody>
      </p:sp>
      <p:sp>
        <p:nvSpPr>
          <p:cNvPr id="15" name="Title 1">
            <a:extLst>
              <a:ext uri="{FF2B5EF4-FFF2-40B4-BE49-F238E27FC236}">
                <a16:creationId xmlns:a16="http://schemas.microsoft.com/office/drawing/2014/main" id="{23FA10D2-44A1-432A-986F-A60F00B52C2A}"/>
              </a:ext>
            </a:extLst>
          </p:cNvPr>
          <p:cNvSpPr txBox="1">
            <a:spLocks/>
          </p:cNvSpPr>
          <p:nvPr/>
        </p:nvSpPr>
        <p:spPr>
          <a:xfrm>
            <a:off x="5303574" y="1335293"/>
            <a:ext cx="16482720" cy="1403384"/>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a:lnSpc>
                <a:spcPct val="90000"/>
              </a:lnSpc>
              <a:defRPr/>
            </a:pPr>
            <a:r>
              <a:rPr lang="en-US" sz="8800" dirty="0">
                <a:solidFill>
                  <a:srgbClr val="2E2C22"/>
                </a:solidFill>
                <a:latin typeface="Gill Sans MT" panose="020B0502020104020203"/>
              </a:rPr>
              <a:t>OUTILS VIRTUELS</a:t>
            </a:r>
          </a:p>
        </p:txBody>
      </p:sp>
      <p:cxnSp>
        <p:nvCxnSpPr>
          <p:cNvPr id="41" name="Straight Connector 40">
            <a:extLst>
              <a:ext uri="{FF2B5EF4-FFF2-40B4-BE49-F238E27FC236}">
                <a16:creationId xmlns:a16="http://schemas.microsoft.com/office/drawing/2014/main" id="{6A236921-7823-2041-8542-9747AFA4445F}"/>
              </a:ext>
            </a:extLst>
          </p:cNvPr>
          <p:cNvCxnSpPr/>
          <p:nvPr/>
        </p:nvCxnSpPr>
        <p:spPr>
          <a:xfrm>
            <a:off x="8056236" y="6963150"/>
            <a:ext cx="0" cy="1407636"/>
          </a:xfrm>
          <a:prstGeom prst="line">
            <a:avLst/>
          </a:prstGeom>
          <a:ln w="63500">
            <a:solidFill>
              <a:srgbClr val="296FB6"/>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2CA9962-C506-DC4A-95E1-B5E3AE17D7F9}"/>
              </a:ext>
            </a:extLst>
          </p:cNvPr>
          <p:cNvCxnSpPr/>
          <p:nvPr/>
        </p:nvCxnSpPr>
        <p:spPr>
          <a:xfrm>
            <a:off x="13533186" y="6963150"/>
            <a:ext cx="0" cy="1407636"/>
          </a:xfrm>
          <a:prstGeom prst="line">
            <a:avLst/>
          </a:prstGeom>
          <a:ln w="63500">
            <a:solidFill>
              <a:srgbClr val="296FB6"/>
            </a:solidFill>
            <a:prstDash val="sysDot"/>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D53B07EC-5238-5749-8B89-02D3C27A507D}"/>
              </a:ext>
            </a:extLst>
          </p:cNvPr>
          <p:cNvGrpSpPr/>
          <p:nvPr/>
        </p:nvGrpSpPr>
        <p:grpSpPr>
          <a:xfrm>
            <a:off x="5623301" y="8370786"/>
            <a:ext cx="4890870" cy="4386900"/>
            <a:chOff x="5623300" y="8706270"/>
            <a:chExt cx="5341286" cy="4790904"/>
          </a:xfrm>
        </p:grpSpPr>
        <p:pic>
          <p:nvPicPr>
            <p:cNvPr id="23" name="Picture 22">
              <a:extLst>
                <a:ext uri="{FF2B5EF4-FFF2-40B4-BE49-F238E27FC236}">
                  <a16:creationId xmlns:a16="http://schemas.microsoft.com/office/drawing/2014/main" id="{A19DB99C-BDCF-9A4F-8A0B-F9E83082E887}"/>
                </a:ext>
              </a:extLst>
            </p:cNvPr>
            <p:cNvPicPr>
              <a:picLocks noChangeAspect="1"/>
            </p:cNvPicPr>
            <p:nvPr/>
          </p:nvPicPr>
          <p:blipFill rotWithShape="1">
            <a:blip r:embed="rId4"/>
            <a:srcRect b="13432"/>
            <a:stretch/>
          </p:blipFill>
          <p:spPr>
            <a:xfrm>
              <a:off x="5623300" y="9302223"/>
              <a:ext cx="5341286" cy="4194951"/>
            </a:xfrm>
            <a:prstGeom prst="rect">
              <a:avLst/>
            </a:prstGeom>
          </p:spPr>
        </p:pic>
        <p:sp>
          <p:nvSpPr>
            <p:cNvPr id="24" name="Rectangle 23">
              <a:extLst>
                <a:ext uri="{FF2B5EF4-FFF2-40B4-BE49-F238E27FC236}">
                  <a16:creationId xmlns:a16="http://schemas.microsoft.com/office/drawing/2014/main" id="{C949AB55-7BD6-EA45-801F-9994D4C9601B}"/>
                </a:ext>
              </a:extLst>
            </p:cNvPr>
            <p:cNvSpPr/>
            <p:nvPr/>
          </p:nvSpPr>
          <p:spPr>
            <a:xfrm>
              <a:off x="5623300" y="8706270"/>
              <a:ext cx="5341286" cy="591671"/>
            </a:xfrm>
            <a:prstGeom prst="rect">
              <a:avLst/>
            </a:prstGeom>
            <a:solidFill>
              <a:srgbClr val="2BB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FF"/>
                  </a:solidFill>
                  <a:latin typeface="Gill Sans MT" panose="020B0502020104020203" pitchFamily="34" charset="77"/>
                  <a:cs typeface="Gill Sans" panose="020B0502020104020203" pitchFamily="34" charset="-79"/>
                </a:rPr>
                <a:t>GOOGLE SHEETS</a:t>
              </a:r>
            </a:p>
          </p:txBody>
        </p:sp>
      </p:grpSp>
      <p:sp>
        <p:nvSpPr>
          <p:cNvPr id="26" name="Rectangle 25">
            <a:extLst>
              <a:ext uri="{FF2B5EF4-FFF2-40B4-BE49-F238E27FC236}">
                <a16:creationId xmlns:a16="http://schemas.microsoft.com/office/drawing/2014/main" id="{5056CBD8-ED0C-564B-9D0D-4F4F47200856}"/>
              </a:ext>
            </a:extLst>
          </p:cNvPr>
          <p:cNvSpPr/>
          <p:nvPr/>
        </p:nvSpPr>
        <p:spPr>
          <a:xfrm>
            <a:off x="11099500" y="8375223"/>
            <a:ext cx="4890870" cy="541777"/>
          </a:xfrm>
          <a:prstGeom prst="rect">
            <a:avLst/>
          </a:prstGeom>
          <a:solidFill>
            <a:srgbClr val="2BB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FF"/>
                </a:solidFill>
                <a:latin typeface="Gill Sans MT" panose="020B0502020104020203" pitchFamily="34" charset="77"/>
                <a:cs typeface="Gill Sans" panose="020B0502020104020203" pitchFamily="34" charset="-79"/>
              </a:rPr>
              <a:t>CHAT</a:t>
            </a:r>
          </a:p>
        </p:txBody>
      </p:sp>
      <p:cxnSp>
        <p:nvCxnSpPr>
          <p:cNvPr id="44" name="Straight Connector 43">
            <a:extLst>
              <a:ext uri="{FF2B5EF4-FFF2-40B4-BE49-F238E27FC236}">
                <a16:creationId xmlns:a16="http://schemas.microsoft.com/office/drawing/2014/main" id="{7AF33CD7-F965-BC41-AEE5-3A86F2FFAC71}"/>
              </a:ext>
            </a:extLst>
          </p:cNvPr>
          <p:cNvCxnSpPr>
            <a:cxnSpLocks/>
          </p:cNvCxnSpPr>
          <p:nvPr/>
        </p:nvCxnSpPr>
        <p:spPr>
          <a:xfrm>
            <a:off x="4340405" y="3756992"/>
            <a:ext cx="12688422" cy="0"/>
          </a:xfrm>
          <a:prstGeom prst="line">
            <a:avLst/>
          </a:prstGeom>
          <a:ln w="63500">
            <a:solidFill>
              <a:srgbClr val="296FB6"/>
            </a:solidFill>
            <a:prstDash val="sysDot"/>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51E9ED18-5A6F-E146-81A9-8B480C35733F}"/>
              </a:ext>
            </a:extLst>
          </p:cNvPr>
          <p:cNvGrpSpPr/>
          <p:nvPr/>
        </p:nvGrpSpPr>
        <p:grpSpPr>
          <a:xfrm>
            <a:off x="5623301" y="3442587"/>
            <a:ext cx="4890870" cy="4391542"/>
            <a:chOff x="5623300" y="3796698"/>
            <a:chExt cx="5341286" cy="4795973"/>
          </a:xfrm>
        </p:grpSpPr>
        <p:pic>
          <p:nvPicPr>
            <p:cNvPr id="18" name="Picture 17">
              <a:extLst>
                <a:ext uri="{FF2B5EF4-FFF2-40B4-BE49-F238E27FC236}">
                  <a16:creationId xmlns:a16="http://schemas.microsoft.com/office/drawing/2014/main" id="{D5690E30-2A7C-B74E-9802-B470A041AEE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623300" y="4388370"/>
              <a:ext cx="5341286" cy="4204301"/>
            </a:xfrm>
            <a:prstGeom prst="rect">
              <a:avLst/>
            </a:prstGeom>
          </p:spPr>
        </p:pic>
        <p:sp>
          <p:nvSpPr>
            <p:cNvPr id="9" name="Rectangle 8">
              <a:extLst>
                <a:ext uri="{FF2B5EF4-FFF2-40B4-BE49-F238E27FC236}">
                  <a16:creationId xmlns:a16="http://schemas.microsoft.com/office/drawing/2014/main" id="{7398E4C8-B4AB-D440-96BF-E482DFF52946}"/>
                </a:ext>
              </a:extLst>
            </p:cNvPr>
            <p:cNvSpPr/>
            <p:nvPr/>
          </p:nvSpPr>
          <p:spPr>
            <a:xfrm>
              <a:off x="5623300" y="3796698"/>
              <a:ext cx="5341286" cy="591671"/>
            </a:xfrm>
            <a:prstGeom prst="rect">
              <a:avLst/>
            </a:prstGeom>
            <a:solidFill>
              <a:srgbClr val="2BB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FF"/>
                  </a:solidFill>
                  <a:latin typeface="Gill Sans MT" panose="020B0502020104020203" pitchFamily="34" charset="77"/>
                  <a:cs typeface="Gill Sans" panose="020B0502020104020203" pitchFamily="34" charset="-79"/>
                </a:rPr>
                <a:t>POLLS</a:t>
              </a:r>
            </a:p>
          </p:txBody>
        </p:sp>
      </p:grpSp>
      <p:grpSp>
        <p:nvGrpSpPr>
          <p:cNvPr id="29" name="Group 28">
            <a:extLst>
              <a:ext uri="{FF2B5EF4-FFF2-40B4-BE49-F238E27FC236}">
                <a16:creationId xmlns:a16="http://schemas.microsoft.com/office/drawing/2014/main" id="{ECC589ED-BE82-AB45-BA5D-645F8A00B299}"/>
              </a:ext>
            </a:extLst>
          </p:cNvPr>
          <p:cNvGrpSpPr/>
          <p:nvPr/>
        </p:nvGrpSpPr>
        <p:grpSpPr>
          <a:xfrm>
            <a:off x="11099499" y="3444426"/>
            <a:ext cx="4893514" cy="4395672"/>
            <a:chOff x="11674476" y="3796698"/>
            <a:chExt cx="5344172" cy="4800483"/>
          </a:xfrm>
        </p:grpSpPr>
        <p:pic>
          <p:nvPicPr>
            <p:cNvPr id="21" name="Picture 2">
              <a:extLst>
                <a:ext uri="{FF2B5EF4-FFF2-40B4-BE49-F238E27FC236}">
                  <a16:creationId xmlns:a16="http://schemas.microsoft.com/office/drawing/2014/main" id="{DDEBF543-5D18-9642-A994-0F6CEC82DE84}"/>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l="15687" r="14635"/>
            <a:stretch/>
          </p:blipFill>
          <p:spPr bwMode="auto">
            <a:xfrm>
              <a:off x="11677363" y="4392880"/>
              <a:ext cx="5341285" cy="420430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001A5B23-F513-5E48-A9CE-5FEE9634B50F}"/>
                </a:ext>
              </a:extLst>
            </p:cNvPr>
            <p:cNvSpPr/>
            <p:nvPr/>
          </p:nvSpPr>
          <p:spPr>
            <a:xfrm>
              <a:off x="11674476" y="3796698"/>
              <a:ext cx="5341286" cy="591671"/>
            </a:xfrm>
            <a:prstGeom prst="rect">
              <a:avLst/>
            </a:prstGeom>
            <a:solidFill>
              <a:srgbClr val="2BB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FF"/>
                  </a:solidFill>
                  <a:latin typeface="Gill Sans MT" panose="020B0502020104020203" pitchFamily="34" charset="77"/>
                  <a:cs typeface="Gill Sans" panose="020B0502020104020203" pitchFamily="34" charset="-79"/>
                </a:rPr>
                <a:t>BREAKOUT ROOMS</a:t>
              </a:r>
            </a:p>
          </p:txBody>
        </p:sp>
      </p:grpSp>
      <p:grpSp>
        <p:nvGrpSpPr>
          <p:cNvPr id="30" name="Group 29">
            <a:extLst>
              <a:ext uri="{FF2B5EF4-FFF2-40B4-BE49-F238E27FC236}">
                <a16:creationId xmlns:a16="http://schemas.microsoft.com/office/drawing/2014/main" id="{2F26E981-8FD8-FB4E-9ADE-D0AB8FE9AA04}"/>
              </a:ext>
            </a:extLst>
          </p:cNvPr>
          <p:cNvGrpSpPr/>
          <p:nvPr/>
        </p:nvGrpSpPr>
        <p:grpSpPr>
          <a:xfrm>
            <a:off x="16470765" y="3442587"/>
            <a:ext cx="4890870" cy="4395286"/>
            <a:chOff x="16335852" y="3796698"/>
            <a:chExt cx="5341286" cy="4800062"/>
          </a:xfrm>
        </p:grpSpPr>
        <p:sp>
          <p:nvSpPr>
            <p:cNvPr id="20" name="Rectangle 19">
              <a:extLst>
                <a:ext uri="{FF2B5EF4-FFF2-40B4-BE49-F238E27FC236}">
                  <a16:creationId xmlns:a16="http://schemas.microsoft.com/office/drawing/2014/main" id="{55787A75-7657-1E40-88D6-0B46FEB10645}"/>
                </a:ext>
              </a:extLst>
            </p:cNvPr>
            <p:cNvSpPr/>
            <p:nvPr/>
          </p:nvSpPr>
          <p:spPr>
            <a:xfrm>
              <a:off x="16335852" y="3796698"/>
              <a:ext cx="5341286" cy="591671"/>
            </a:xfrm>
            <a:prstGeom prst="rect">
              <a:avLst/>
            </a:prstGeom>
            <a:solidFill>
              <a:srgbClr val="2BB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FF"/>
                  </a:solidFill>
                  <a:latin typeface="Gill Sans MT" panose="020B0502020104020203" pitchFamily="34" charset="77"/>
                  <a:cs typeface="Gill Sans" panose="020B0502020104020203" pitchFamily="34" charset="-79"/>
                </a:rPr>
                <a:t>WHITEBOARD</a:t>
              </a:r>
            </a:p>
          </p:txBody>
        </p:sp>
        <p:pic>
          <p:nvPicPr>
            <p:cNvPr id="19" name="Picture 18">
              <a:extLst>
                <a:ext uri="{FF2B5EF4-FFF2-40B4-BE49-F238E27FC236}">
                  <a16:creationId xmlns:a16="http://schemas.microsoft.com/office/drawing/2014/main" id="{EE82D522-D9C0-1146-98D1-960A0975BF3A}"/>
                </a:ext>
              </a:extLst>
            </p:cNvPr>
            <p:cNvPicPr>
              <a:picLocks noChangeAspect="1"/>
            </p:cNvPicPr>
            <p:nvPr/>
          </p:nvPicPr>
          <p:blipFill>
            <a:blip r:embed="rId7"/>
            <a:stretch>
              <a:fillRect/>
            </a:stretch>
          </p:blipFill>
          <p:spPr>
            <a:xfrm>
              <a:off x="16335852" y="4388369"/>
              <a:ext cx="5341286" cy="4208391"/>
            </a:xfrm>
            <a:prstGeom prst="rect">
              <a:avLst/>
            </a:prstGeom>
          </p:spPr>
        </p:pic>
      </p:grpSp>
      <p:grpSp>
        <p:nvGrpSpPr>
          <p:cNvPr id="2" name="Group 1">
            <a:extLst>
              <a:ext uri="{FF2B5EF4-FFF2-40B4-BE49-F238E27FC236}">
                <a16:creationId xmlns:a16="http://schemas.microsoft.com/office/drawing/2014/main" id="{4783BA79-8FA9-0142-938E-7E6FBB459647}"/>
              </a:ext>
            </a:extLst>
          </p:cNvPr>
          <p:cNvGrpSpPr/>
          <p:nvPr/>
        </p:nvGrpSpPr>
        <p:grpSpPr>
          <a:xfrm>
            <a:off x="480197" y="1990947"/>
            <a:ext cx="3532094" cy="3532094"/>
            <a:chOff x="480196" y="5603617"/>
            <a:chExt cx="3532094" cy="3532094"/>
          </a:xfrm>
        </p:grpSpPr>
        <p:pic>
          <p:nvPicPr>
            <p:cNvPr id="32" name="Picture 31">
              <a:extLst>
                <a:ext uri="{FF2B5EF4-FFF2-40B4-BE49-F238E27FC236}">
                  <a16:creationId xmlns:a16="http://schemas.microsoft.com/office/drawing/2014/main" id="{EBBA1F6C-722A-F94B-ACA3-9F61556C0B4B}"/>
                </a:ext>
              </a:extLst>
            </p:cNvPr>
            <p:cNvPicPr>
              <a:picLocks noChangeAspect="1"/>
            </p:cNvPicPr>
            <p:nvPr/>
          </p:nvPicPr>
          <p:blipFill>
            <a:blip r:embed="rId8"/>
            <a:stretch>
              <a:fillRect/>
            </a:stretch>
          </p:blipFill>
          <p:spPr>
            <a:xfrm>
              <a:off x="959756" y="6510088"/>
              <a:ext cx="2528330" cy="2007792"/>
            </a:xfrm>
            <a:prstGeom prst="rect">
              <a:avLst/>
            </a:prstGeom>
          </p:spPr>
        </p:pic>
        <p:sp>
          <p:nvSpPr>
            <p:cNvPr id="33" name="Oval 32">
              <a:extLst>
                <a:ext uri="{FF2B5EF4-FFF2-40B4-BE49-F238E27FC236}">
                  <a16:creationId xmlns:a16="http://schemas.microsoft.com/office/drawing/2014/main" id="{7081F88F-9394-7241-85A0-CC8BDAFDE7BF}"/>
                </a:ext>
              </a:extLst>
            </p:cNvPr>
            <p:cNvSpPr/>
            <p:nvPr/>
          </p:nvSpPr>
          <p:spPr>
            <a:xfrm>
              <a:off x="480196" y="5603617"/>
              <a:ext cx="3532094" cy="3532094"/>
            </a:xfrm>
            <a:prstGeom prst="ellipse">
              <a:avLst/>
            </a:prstGeom>
            <a:no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grpSp>
      <p:pic>
        <p:nvPicPr>
          <p:cNvPr id="34" name="Picture 33" descr="Graphical user interface, application&#10;&#10;Description automatically generated">
            <a:extLst>
              <a:ext uri="{FF2B5EF4-FFF2-40B4-BE49-F238E27FC236}">
                <a16:creationId xmlns:a16="http://schemas.microsoft.com/office/drawing/2014/main" id="{4E9E0192-F33E-EF48-BCF6-72B9C1FEE719}"/>
              </a:ext>
            </a:extLst>
          </p:cNvPr>
          <p:cNvPicPr>
            <a:picLocks noChangeAspect="1"/>
          </p:cNvPicPr>
          <p:nvPr/>
        </p:nvPicPr>
        <p:blipFill rotWithShape="1">
          <a:blip r:embed="rId9"/>
          <a:srcRect l="679" t="33414" r="37169"/>
          <a:stretch/>
        </p:blipFill>
        <p:spPr>
          <a:xfrm>
            <a:off x="11102674" y="8918262"/>
            <a:ext cx="4878570" cy="3836056"/>
          </a:xfrm>
          <a:prstGeom prst="rect">
            <a:avLst/>
          </a:prstGeom>
          <a:solidFill>
            <a:srgbClr val="242424"/>
          </a:solidFill>
        </p:spPr>
      </p:pic>
    </p:spTree>
    <p:custDataLst>
      <p:tags r:id="rId1"/>
    </p:custDataLst>
    <p:extLst>
      <p:ext uri="{BB962C8B-B14F-4D97-AF65-F5344CB8AC3E}">
        <p14:creationId xmlns:p14="http://schemas.microsoft.com/office/powerpoint/2010/main" val="2468604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1893223870"/>
              </p:ext>
            </p:extLst>
          </p:nvPr>
        </p:nvGraphicFramePr>
        <p:xfrm>
          <a:off x="2008495" y="4042358"/>
          <a:ext cx="20367009" cy="89735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 Box 2"/>
          <p:cNvSpPr txBox="1">
            <a:spLocks noChangeArrowheads="1"/>
          </p:cNvSpPr>
          <p:nvPr/>
        </p:nvSpPr>
        <p:spPr bwMode="auto">
          <a:xfrm>
            <a:off x="2462300" y="700048"/>
            <a:ext cx="20367008" cy="305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fr-FR" altLang="en-US" sz="7200" b="1" i="0" u="none" strike="noStrike" kern="0" cap="none" spc="0" normalizeH="0" baseline="0" noProof="0" dirty="0">
                <a:ln>
                  <a:noFill/>
                </a:ln>
                <a:solidFill>
                  <a:srgbClr val="296FB6"/>
                </a:solidFill>
                <a:effectLst/>
                <a:uLnTx/>
                <a:uFillTx/>
                <a:latin typeface="Gill Sans MT" panose="020B0502020104020203"/>
                <a:ea typeface="Calibri" panose="020F0502020204030204" pitchFamily="34" charset="0"/>
                <a:cs typeface="Times New Roman" panose="02020603050405020304" pitchFamily="18" charset="0"/>
                <a:sym typeface="PT Sans"/>
              </a:rPr>
              <a:t>Quelle est la prochaine étape de votre évaluation des normes ?  </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en-US" sz="7200" b="1" i="0" u="none" strike="noStrike" kern="0" cap="none" spc="0" normalizeH="0" baseline="0" noProof="0" dirty="0">
                <a:ln>
                  <a:noFill/>
                </a:ln>
                <a:solidFill>
                  <a:srgbClr val="296FB6"/>
                </a:solidFill>
                <a:effectLst/>
                <a:uLnTx/>
                <a:uFillTx/>
                <a:latin typeface="Gill Sans MT" panose="020B0502020104020203"/>
                <a:ea typeface="Calibri" panose="020F0502020204030204" pitchFamily="34" charset="0"/>
                <a:cs typeface="Times New Roman" panose="02020603050405020304" pitchFamily="18" charset="0"/>
                <a:sym typeface="PT Sans"/>
              </a:rPr>
              <a:t> </a:t>
            </a:r>
            <a:r>
              <a:rPr kumimoji="0" lang="fr-FR" altLang="en-US" sz="6000" b="0" i="0" u="none" strike="noStrike" kern="0" cap="none" spc="0" normalizeH="0" baseline="0" noProof="0" dirty="0">
                <a:ln>
                  <a:noFill/>
                </a:ln>
                <a:solidFill>
                  <a:srgbClr val="2E2C22"/>
                </a:solidFill>
                <a:effectLst/>
                <a:uLnTx/>
                <a:uFillTx/>
                <a:latin typeface="Gill Sans MT" panose="020B0502020104020203"/>
                <a:ea typeface="Calibri" panose="020F0502020204030204" pitchFamily="34" charset="0"/>
                <a:cs typeface="Times New Roman" panose="02020603050405020304" pitchFamily="18" charset="0"/>
                <a:sym typeface="PT Sans"/>
              </a:rPr>
              <a:t>Considérations essentielles à l'adaptation de votre programme </a:t>
            </a:r>
            <a:endParaRPr kumimoji="0" lang="en-US" altLang="en-US" sz="8000" b="0" i="0" u="none" strike="noStrike" kern="0" cap="none" spc="0" normalizeH="0" baseline="0" noProof="0" dirty="0">
              <a:ln>
                <a:noFill/>
              </a:ln>
              <a:solidFill>
                <a:srgbClr val="2E2C22"/>
              </a:solidFill>
              <a:effectLst/>
              <a:uLnTx/>
              <a:uFillTx/>
              <a:latin typeface="Gill Sans MT" panose="020B0502020104020203"/>
              <a:sym typeface="PT Sans"/>
            </a:endParaRPr>
          </a:p>
        </p:txBody>
      </p:sp>
      <p:sp>
        <p:nvSpPr>
          <p:cNvPr id="10" name="Rectangle 11"/>
          <p:cNvSpPr>
            <a:spLocks noChangeArrowheads="1"/>
          </p:cNvSpPr>
          <p:nvPr/>
        </p:nvSpPr>
        <p:spPr bwMode="auto">
          <a:xfrm>
            <a:off x="1888435" y="1518518"/>
            <a:ext cx="2149785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825500" rtl="0" eaLnBrk="1" fontAlgn="auto" latinLnBrk="0" hangingPunct="0">
              <a:lnSpc>
                <a:spcPct val="100000"/>
              </a:lnSpc>
              <a:spcBef>
                <a:spcPts val="0"/>
              </a:spcBef>
              <a:spcAft>
                <a:spcPts val="0"/>
              </a:spcAft>
              <a:buClrTx/>
              <a:buSzTx/>
              <a:buFontTx/>
              <a:buNone/>
              <a:tabLst/>
              <a:defRPr/>
            </a:pPr>
            <a:endParaRPr kumimoji="0" lang="en-US" sz="4800" b="0" i="0" u="none" strike="noStrike" kern="0" cap="none" spc="0" normalizeH="0" baseline="0" noProof="0" dirty="0">
              <a:ln>
                <a:noFill/>
              </a:ln>
              <a:solidFill>
                <a:srgbClr val="000000"/>
              </a:solidFill>
              <a:effectLst/>
              <a:uLnTx/>
              <a:uFillTx/>
              <a:latin typeface="PT Sans"/>
              <a:sym typeface="PT Sans"/>
            </a:endParaRPr>
          </a:p>
        </p:txBody>
      </p:sp>
    </p:spTree>
    <p:custDataLst>
      <p:tags r:id="rId1"/>
    </p:custDataLst>
    <p:extLst>
      <p:ext uri="{BB962C8B-B14F-4D97-AF65-F5344CB8AC3E}">
        <p14:creationId xmlns:p14="http://schemas.microsoft.com/office/powerpoint/2010/main" val="417324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114147531"/>
              </p:ext>
            </p:extLst>
          </p:nvPr>
        </p:nvGraphicFramePr>
        <p:xfrm>
          <a:off x="752769" y="3155710"/>
          <a:ext cx="23237687" cy="9789181"/>
        </p:xfrm>
        <a:graphic>
          <a:graphicData uri="http://schemas.openxmlformats.org/drawingml/2006/table">
            <a:tbl>
              <a:tblPr firstRow="1" firstCol="1" bandRow="1"/>
              <a:tblGrid>
                <a:gridCol w="6361045">
                  <a:extLst>
                    <a:ext uri="{9D8B030D-6E8A-4147-A177-3AD203B41FA5}">
                      <a16:colId xmlns:a16="http://schemas.microsoft.com/office/drawing/2014/main" val="795713118"/>
                    </a:ext>
                  </a:extLst>
                </a:gridCol>
                <a:gridCol w="5744817">
                  <a:extLst>
                    <a:ext uri="{9D8B030D-6E8A-4147-A177-3AD203B41FA5}">
                      <a16:colId xmlns:a16="http://schemas.microsoft.com/office/drawing/2014/main" val="2353356040"/>
                    </a:ext>
                  </a:extLst>
                </a:gridCol>
                <a:gridCol w="5483230">
                  <a:extLst>
                    <a:ext uri="{9D8B030D-6E8A-4147-A177-3AD203B41FA5}">
                      <a16:colId xmlns:a16="http://schemas.microsoft.com/office/drawing/2014/main" val="2020035157"/>
                    </a:ext>
                  </a:extLst>
                </a:gridCol>
                <a:gridCol w="5648595">
                  <a:extLst>
                    <a:ext uri="{9D8B030D-6E8A-4147-A177-3AD203B41FA5}">
                      <a16:colId xmlns:a16="http://schemas.microsoft.com/office/drawing/2014/main" val="1739957351"/>
                    </a:ext>
                  </a:extLst>
                </a:gridCol>
              </a:tblGrid>
              <a:tr h="1507878">
                <a:tc>
                  <a:txBody>
                    <a:bodyPr/>
                    <a:lstStyle/>
                    <a:p>
                      <a:pPr marL="0" marR="0" algn="ctr">
                        <a:spcBef>
                          <a:spcPts val="0"/>
                        </a:spcBef>
                        <a:spcAft>
                          <a:spcPts val="0"/>
                        </a:spcAft>
                      </a:pPr>
                      <a:r>
                        <a:rPr lang="en-US" sz="3600" b="1" dirty="0">
                          <a:solidFill>
                            <a:srgbClr val="FFFEFF"/>
                          </a:solidFill>
                          <a:effectLst/>
                          <a:latin typeface="Gill Sans MT" panose="020B0502020104020203" pitchFamily="34" charset="0"/>
                          <a:ea typeface="Times New Roman" panose="02020603050405020304" pitchFamily="18" charset="0"/>
                          <a:cs typeface="Calibri" panose="020F0502020204030204" pitchFamily="34" charset="0"/>
                        </a:rPr>
                        <a:t>Conception du programme</a:t>
                      </a:r>
                      <a:endParaRPr lang="en-US" sz="3600" b="1" dirty="0">
                        <a:solidFill>
                          <a:srgbClr val="FFFEFF"/>
                        </a:solidFill>
                        <a:effectLst/>
                        <a:latin typeface="Gill Sans MT" panose="020B0502020104020203" pitchFamily="34" charset="0"/>
                        <a:ea typeface="Times New Roman" panose="02020603050405020304" pitchFamily="18" charset="0"/>
                        <a:cs typeface="Times New Roman" panose="02020603050405020304" pitchFamily="18" charset="0"/>
                      </a:endParaRPr>
                    </a:p>
                  </a:txBody>
                  <a:tcPr marL="160020" marR="160020" marT="274320" marB="27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A7BCC"/>
                    </a:solidFill>
                  </a:tcPr>
                </a:tc>
                <a:tc>
                  <a:txBody>
                    <a:bodyPr/>
                    <a:lstStyle/>
                    <a:p>
                      <a:pPr marL="0" marR="0" algn="ctr">
                        <a:spcBef>
                          <a:spcPts val="0"/>
                        </a:spcBef>
                        <a:spcAft>
                          <a:spcPts val="0"/>
                        </a:spcAft>
                      </a:pPr>
                      <a:r>
                        <a:rPr lang="fr-FR" sz="3600" b="1" dirty="0">
                          <a:solidFill>
                            <a:srgbClr val="FFFEFF"/>
                          </a:solidFill>
                          <a:effectLst/>
                          <a:latin typeface="Gill Sans MT" panose="020B0502020104020203" pitchFamily="34" charset="0"/>
                          <a:ea typeface="Times New Roman" panose="02020603050405020304" pitchFamily="18" charset="0"/>
                          <a:cs typeface="Calibri" panose="020F0502020204030204" pitchFamily="34" charset="0"/>
                        </a:rPr>
                        <a:t>Mise en œuvre du programme</a:t>
                      </a:r>
                      <a:endParaRPr lang="en-US" sz="3600" b="1" dirty="0">
                        <a:solidFill>
                          <a:srgbClr val="FFFEFF"/>
                        </a:solidFill>
                        <a:effectLst/>
                        <a:latin typeface="Gill Sans MT" panose="020B0502020104020203" pitchFamily="34" charset="0"/>
                        <a:ea typeface="Times New Roman" panose="02020603050405020304" pitchFamily="18" charset="0"/>
                        <a:cs typeface="Times New Roman" panose="02020603050405020304" pitchFamily="18" charset="0"/>
                      </a:endParaRPr>
                    </a:p>
                  </a:txBody>
                  <a:tcPr marL="160020" marR="160020" marT="274320" marB="27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A7BCC"/>
                    </a:solidFill>
                  </a:tcPr>
                </a:tc>
                <a:tc>
                  <a:txBody>
                    <a:bodyPr/>
                    <a:lstStyle/>
                    <a:p>
                      <a:pPr marL="0" marR="0" algn="ctr">
                        <a:lnSpc>
                          <a:spcPct val="107000"/>
                        </a:lnSpc>
                        <a:spcBef>
                          <a:spcPts val="0"/>
                        </a:spcBef>
                        <a:spcAft>
                          <a:spcPts val="0"/>
                        </a:spcAft>
                      </a:pPr>
                      <a:r>
                        <a:rPr lang="en-US" sz="3600" b="1" dirty="0">
                          <a:solidFill>
                            <a:srgbClr val="FFFEFF"/>
                          </a:solidFill>
                          <a:effectLst/>
                          <a:latin typeface="Gill Sans MT" panose="020B0502020104020203" pitchFamily="34" charset="0"/>
                          <a:ea typeface="Times New Roman" panose="02020603050405020304" pitchFamily="18" charset="0"/>
                          <a:cs typeface="Calibri" panose="020F0502020204030204" pitchFamily="34" charset="0"/>
                        </a:rPr>
                        <a:t>Suivi du programme</a:t>
                      </a:r>
                      <a:endParaRPr lang="en-US" sz="3600" b="1" dirty="0">
                        <a:solidFill>
                          <a:srgbClr val="FFFEFF"/>
                        </a:solidFill>
                        <a:effectLst/>
                        <a:latin typeface="Gill Sans MT" panose="020B0502020104020203" pitchFamily="34" charset="0"/>
                        <a:ea typeface="Times New Roman" panose="02020603050405020304" pitchFamily="18" charset="0"/>
                        <a:cs typeface="Times New Roman" panose="02020603050405020304" pitchFamily="18" charset="0"/>
                      </a:endParaRPr>
                    </a:p>
                  </a:txBody>
                  <a:tcPr marL="160020" marR="160020" marT="274320" marB="27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A7BCC"/>
                    </a:solidFill>
                  </a:tcPr>
                </a:tc>
                <a:tc>
                  <a:txBody>
                    <a:bodyPr/>
                    <a:lstStyle/>
                    <a:p>
                      <a:pPr marL="0" marR="0" algn="ctr">
                        <a:spcBef>
                          <a:spcPts val="0"/>
                        </a:spcBef>
                        <a:spcAft>
                          <a:spcPts val="0"/>
                        </a:spcAft>
                      </a:pPr>
                      <a:r>
                        <a:rPr lang="en-US" sz="3600" b="1" dirty="0">
                          <a:solidFill>
                            <a:srgbClr val="FFFEFF"/>
                          </a:solidFill>
                          <a:effectLst/>
                          <a:latin typeface="Gill Sans MT" panose="020B0502020104020203" pitchFamily="34" charset="0"/>
                          <a:ea typeface="Times New Roman" panose="02020603050405020304" pitchFamily="18" charset="0"/>
                          <a:cs typeface="Calibri" panose="020F0502020204030204" pitchFamily="34" charset="0"/>
                        </a:rPr>
                        <a:t>Évaluation du programme</a:t>
                      </a:r>
                      <a:endParaRPr lang="en-US" sz="3600" b="1" dirty="0">
                        <a:solidFill>
                          <a:srgbClr val="FFFEFF"/>
                        </a:solidFill>
                        <a:effectLst/>
                        <a:latin typeface="Gill Sans MT" panose="020B0502020104020203" pitchFamily="34" charset="0"/>
                        <a:ea typeface="Times New Roman" panose="02020603050405020304" pitchFamily="18" charset="0"/>
                        <a:cs typeface="Times New Roman" panose="02020603050405020304" pitchFamily="18" charset="0"/>
                      </a:endParaRPr>
                    </a:p>
                  </a:txBody>
                  <a:tcPr marL="160020" marR="160020" marT="274320" marB="27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A7BCC"/>
                    </a:solidFill>
                  </a:tcPr>
                </a:tc>
                <a:extLst>
                  <a:ext uri="{0D108BD9-81ED-4DB2-BD59-A6C34878D82A}">
                    <a16:rowId xmlns:a16="http://schemas.microsoft.com/office/drawing/2014/main" val="2104148849"/>
                  </a:ext>
                </a:extLst>
              </a:tr>
              <a:tr h="8104145">
                <a:tc>
                  <a:txBody>
                    <a:bodyPr/>
                    <a:lstStyle/>
                    <a:p>
                      <a:pPr marL="457200" marR="0" lvl="0" indent="-457200" algn="l">
                        <a:spcBef>
                          <a:spcPts val="0"/>
                        </a:spcBef>
                        <a:spcAft>
                          <a:spcPts val="800"/>
                        </a:spcAft>
                        <a:buSzPct val="100000"/>
                        <a:buFont typeface="Arial" panose="020B0604020202020204" pitchFamily="34" charset="0"/>
                        <a:buChar char="•"/>
                      </a:pPr>
                      <a:r>
                        <a:rPr lang="fr-FR" sz="2800" b="1" cap="none" spc="0" dirty="0">
                          <a:solidFill>
                            <a:srgbClr val="2E2C22"/>
                          </a:solidFill>
                          <a:effectLst/>
                          <a:latin typeface="Gill Sans MT" panose="020B0502020104020203" pitchFamily="34" charset="0"/>
                          <a:ea typeface="Times New Roman" panose="02020603050405020304" pitchFamily="18" charset="0"/>
                          <a:cs typeface="Calibri" panose="020F0502020204030204" pitchFamily="34" charset="0"/>
                        </a:rPr>
                        <a:t>Votre programme aborde-t-il actuellement le facteur clé (y compris les facteurs de normes sociales) qui influence les comportements d'intérêt ?</a:t>
                      </a:r>
                    </a:p>
                    <a:p>
                      <a:pPr marL="457200" marR="0" lvl="0" indent="-457200" algn="l">
                        <a:spcBef>
                          <a:spcPts val="0"/>
                        </a:spcBef>
                        <a:spcAft>
                          <a:spcPts val="800"/>
                        </a:spcAft>
                        <a:buSzPct val="100000"/>
                        <a:buFont typeface="Arial" panose="020B0604020202020204" pitchFamily="34" charset="0"/>
                        <a:buChar char="•"/>
                      </a:pPr>
                      <a:r>
                        <a:rPr lang="fr-FR" sz="2800" b="0" cap="none" spc="0" dirty="0">
                          <a:solidFill>
                            <a:srgbClr val="2E2C22"/>
                          </a:solidFill>
                          <a:effectLst/>
                          <a:latin typeface="Gill Sans MT" panose="020B0502020104020203" pitchFamily="34" charset="0"/>
                          <a:ea typeface="Times New Roman" panose="02020603050405020304" pitchFamily="18" charset="0"/>
                          <a:cs typeface="Calibri" panose="020F0502020204030204" pitchFamily="34" charset="0"/>
                        </a:rPr>
                        <a:t>Si non, quels sont les facteurs (y compris les normes sociales) que votre programme pourrait aborder ? </a:t>
                      </a:r>
                      <a:endParaRPr lang="en-US" sz="2800" b="0" cap="none" spc="0" dirty="0">
                        <a:solidFill>
                          <a:srgbClr val="2E2C22"/>
                        </a:solidFill>
                        <a:effectLst/>
                        <a:latin typeface="Gill Sans MT" panose="020B0502020104020203" pitchFamily="34" charset="0"/>
                        <a:ea typeface="Times New Roman" panose="02020603050405020304" pitchFamily="18" charset="0"/>
                        <a:cs typeface="Times New Roman" panose="02020603050405020304" pitchFamily="18" charset="0"/>
                      </a:endParaRPr>
                    </a:p>
                  </a:txBody>
                  <a:tcPr marL="160020" marR="160020" marT="274320" marB="2743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457200" marR="0" lvl="0" indent="-457200" algn="l">
                        <a:spcBef>
                          <a:spcPts val="0"/>
                        </a:spcBef>
                        <a:spcAft>
                          <a:spcPts val="800"/>
                        </a:spcAft>
                        <a:buSzPct val="100000"/>
                        <a:buFont typeface="Arial" panose="020B0604020202020204" pitchFamily="34" charset="0"/>
                        <a:buChar char="•"/>
                      </a:pPr>
                      <a:r>
                        <a:rPr lang="fr-FR" sz="2800" b="1" cap="none" spc="0" dirty="0">
                          <a:solidFill>
                            <a:srgbClr val="2E2C22"/>
                          </a:solidFill>
                          <a:effectLst/>
                          <a:latin typeface="Gill Sans MT" panose="020B0502020104020203" pitchFamily="34" charset="0"/>
                          <a:ea typeface="Times New Roman" panose="02020603050405020304" pitchFamily="18" charset="0"/>
                          <a:cs typeface="Calibri" panose="020F0502020204030204" pitchFamily="34" charset="0"/>
                        </a:rPr>
                        <a:t>Les stratégies ou activités d'intervention doivent-elles être adaptées pour mieux prendre en compte les groupes de référence ?</a:t>
                      </a:r>
                    </a:p>
                    <a:p>
                      <a:pPr marL="457200" marR="0" lvl="0" indent="-457200" algn="l">
                        <a:spcBef>
                          <a:spcPts val="0"/>
                        </a:spcBef>
                        <a:spcAft>
                          <a:spcPts val="800"/>
                        </a:spcAft>
                        <a:buSzPct val="100000"/>
                        <a:buFont typeface="Arial" panose="020B0604020202020204" pitchFamily="34" charset="0"/>
                        <a:buChar char="•"/>
                      </a:pPr>
                      <a:r>
                        <a:rPr lang="fr-FR" sz="2800" b="0" cap="none" spc="0" dirty="0">
                          <a:solidFill>
                            <a:srgbClr val="2E2C22"/>
                          </a:solidFill>
                          <a:effectLst/>
                          <a:latin typeface="Gill Sans MT" panose="020B0502020104020203" pitchFamily="34" charset="0"/>
                          <a:ea typeface="Times New Roman" panose="02020603050405020304" pitchFamily="18" charset="0"/>
                          <a:cs typeface="Calibri" panose="020F0502020204030204" pitchFamily="34" charset="0"/>
                        </a:rPr>
                        <a:t>Les stratégies ou activités d'intervention doivent-elles être adaptées pour tenir compte des influences normatives sociales, y compris les groupes de référence pertinents, soit pour s'appuyer sur des normes positives, soit pour s'attaquer à des normes néfastes ? </a:t>
                      </a:r>
                      <a:endParaRPr lang="en-US" sz="2800" b="0" cap="none" spc="0" dirty="0">
                        <a:solidFill>
                          <a:srgbClr val="2E2C22"/>
                        </a:solidFill>
                        <a:effectLst/>
                        <a:latin typeface="Gill Sans MT" panose="020B0502020104020203" pitchFamily="34" charset="0"/>
                        <a:ea typeface="Times New Roman" panose="02020603050405020304" pitchFamily="18" charset="0"/>
                        <a:cs typeface="Times New Roman" panose="02020603050405020304" pitchFamily="18" charset="0"/>
                      </a:endParaRPr>
                    </a:p>
                  </a:txBody>
                  <a:tcPr marL="160020" marR="160020" marT="274320" marB="2743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457200" marR="0" lvl="0" indent="-457200" algn="l">
                        <a:lnSpc>
                          <a:spcPct val="107000"/>
                        </a:lnSpc>
                        <a:spcBef>
                          <a:spcPts val="0"/>
                        </a:spcBef>
                        <a:spcAft>
                          <a:spcPts val="800"/>
                        </a:spcAft>
                        <a:buSzPct val="100000"/>
                        <a:buFont typeface="Arial" panose="020B0604020202020204" pitchFamily="34" charset="0"/>
                        <a:buChar char="•"/>
                      </a:pPr>
                      <a:r>
                        <a:rPr lang="fr-FR" sz="2800" b="1" cap="none" spc="0" dirty="0">
                          <a:solidFill>
                            <a:srgbClr val="2E2C22"/>
                          </a:solidFill>
                          <a:effectLst/>
                          <a:latin typeface="Gill Sans MT" panose="020B0502020104020203" pitchFamily="34" charset="0"/>
                          <a:ea typeface="Times New Roman" panose="02020603050405020304" pitchFamily="18" charset="0"/>
                          <a:cs typeface="Calibri" panose="020F0502020204030204" pitchFamily="34" charset="0"/>
                        </a:rPr>
                        <a:t>Le cadre logique du programme doit-il être ajusté pour inclure les activités normatives - intrants, extrants, effets ?</a:t>
                      </a:r>
                    </a:p>
                    <a:p>
                      <a:pPr marL="457200" marR="0" lvl="0" indent="-457200" algn="l">
                        <a:lnSpc>
                          <a:spcPct val="107000"/>
                        </a:lnSpc>
                        <a:spcBef>
                          <a:spcPts val="0"/>
                        </a:spcBef>
                        <a:spcAft>
                          <a:spcPts val="800"/>
                        </a:spcAft>
                        <a:buSzPct val="100000"/>
                        <a:buFont typeface="Arial" panose="020B0604020202020204" pitchFamily="34" charset="0"/>
                        <a:buChar char="•"/>
                      </a:pPr>
                      <a:r>
                        <a:rPr lang="fr-FR" sz="2800" b="1" cap="none" spc="0" dirty="0">
                          <a:solidFill>
                            <a:srgbClr val="2E2C22"/>
                          </a:solidFill>
                          <a:effectLst/>
                          <a:latin typeface="Gill Sans MT" panose="020B0502020104020203" pitchFamily="34" charset="0"/>
                          <a:ea typeface="Times New Roman" panose="02020603050405020304" pitchFamily="18" charset="0"/>
                          <a:cs typeface="Calibri" panose="020F0502020204030204" pitchFamily="34" charset="0"/>
                        </a:rPr>
                        <a:t>Le système de suivi </a:t>
                      </a:r>
                      <a:r>
                        <a:rPr lang="fr-FR" sz="2800" b="0" cap="none" spc="0" dirty="0">
                          <a:solidFill>
                            <a:srgbClr val="2E2C22"/>
                          </a:solidFill>
                          <a:effectLst/>
                          <a:latin typeface="Gill Sans MT" panose="020B0502020104020203" pitchFamily="34" charset="0"/>
                          <a:ea typeface="Times New Roman" panose="02020603050405020304" pitchFamily="18" charset="0"/>
                          <a:cs typeface="Calibri" panose="020F0502020204030204" pitchFamily="34" charset="0"/>
                        </a:rPr>
                        <a:t>recueille-t-il les informations correctes et pertinentes sur les normes auprès 1) des principaux groupes du programme et 2) des groupes de référence pertinents ? </a:t>
                      </a:r>
                      <a:endParaRPr lang="en-US" sz="2800" b="0" cap="none" spc="0" dirty="0">
                        <a:solidFill>
                          <a:srgbClr val="2E2C22"/>
                        </a:solidFill>
                        <a:effectLst/>
                        <a:latin typeface="Gill Sans MT" panose="020B0502020104020203" pitchFamily="34" charset="0"/>
                        <a:ea typeface="Times New Roman" panose="02020603050405020304" pitchFamily="18" charset="0"/>
                        <a:cs typeface="Times New Roman" panose="02020603050405020304" pitchFamily="18" charset="0"/>
                      </a:endParaRPr>
                    </a:p>
                  </a:txBody>
                  <a:tcPr marL="160020" marR="160020" marT="274320" marB="2743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457200" marR="0" lvl="0" indent="-457200" algn="l">
                        <a:spcBef>
                          <a:spcPts val="0"/>
                        </a:spcBef>
                        <a:spcAft>
                          <a:spcPts val="800"/>
                        </a:spcAft>
                        <a:buFont typeface="Arial" panose="020B0604020202020204" pitchFamily="34" charset="0"/>
                        <a:buChar char="•"/>
                      </a:pPr>
                      <a:r>
                        <a:rPr lang="fr-FR" sz="2800" b="1" cap="none" spc="0" dirty="0">
                          <a:solidFill>
                            <a:srgbClr val="2E2C22"/>
                          </a:solidFill>
                          <a:effectLst/>
                          <a:latin typeface="Gill Sans MT" panose="020B0502020104020203" pitchFamily="34" charset="0"/>
                          <a:ea typeface="Times New Roman" panose="02020603050405020304" pitchFamily="18" charset="0"/>
                          <a:cs typeface="Calibri" panose="020F0502020204030204" pitchFamily="34" charset="0"/>
                        </a:rPr>
                        <a:t>Devez-vous apporter des changements à votre cadre d'évaluation qui reflètent les ajustements de la théorie du changement et de la stratégie ?</a:t>
                      </a:r>
                    </a:p>
                    <a:p>
                      <a:pPr marL="457200" marR="0" lvl="0" indent="-457200" algn="l">
                        <a:spcBef>
                          <a:spcPts val="0"/>
                        </a:spcBef>
                        <a:spcAft>
                          <a:spcPts val="800"/>
                        </a:spcAft>
                        <a:buFont typeface="Arial" panose="020B0604020202020204" pitchFamily="34" charset="0"/>
                        <a:buChar char="•"/>
                      </a:pPr>
                      <a:r>
                        <a:rPr lang="fr-FR" sz="2800" b="0" cap="none" spc="0" dirty="0">
                          <a:solidFill>
                            <a:srgbClr val="2E2C22"/>
                          </a:solidFill>
                          <a:effectLst/>
                          <a:latin typeface="Gill Sans MT" panose="020B0502020104020203" pitchFamily="34" charset="0"/>
                          <a:ea typeface="Times New Roman" panose="02020603050405020304" pitchFamily="18" charset="0"/>
                          <a:cs typeface="Calibri" panose="020F0502020204030204" pitchFamily="34" charset="0"/>
                        </a:rPr>
                        <a:t>Le plan d'évaluation prévoit-il de recueillir des informations correctes et pertinentes non seulement auprès des principaux groupes du programme, mais aussi auprès des groupes de référence ?</a:t>
                      </a:r>
                      <a:endParaRPr lang="en-US" sz="2800" b="0" cap="none" spc="0" dirty="0">
                        <a:solidFill>
                          <a:srgbClr val="2E2C22"/>
                        </a:solidFill>
                        <a:effectLst/>
                        <a:latin typeface="Gill Sans MT" panose="020B0502020104020203" pitchFamily="34" charset="0"/>
                        <a:ea typeface="Times New Roman" panose="02020603050405020304" pitchFamily="18" charset="0"/>
                        <a:cs typeface="Times New Roman" panose="02020603050405020304" pitchFamily="18" charset="0"/>
                      </a:endParaRPr>
                    </a:p>
                  </a:txBody>
                  <a:tcPr marL="160020" marR="160020" marT="274320" marB="2743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1269899456"/>
                  </a:ext>
                </a:extLst>
              </a:tr>
            </a:tbl>
          </a:graphicData>
        </a:graphic>
      </p:graphicFrame>
      <p:sp>
        <p:nvSpPr>
          <p:cNvPr id="2" name="Rectangle 1">
            <a:extLst>
              <a:ext uri="{FF2B5EF4-FFF2-40B4-BE49-F238E27FC236}">
                <a16:creationId xmlns:a16="http://schemas.microsoft.com/office/drawing/2014/main" id="{551CCBFB-752A-424E-B849-260BEECDCEDC}"/>
              </a:ext>
            </a:extLst>
          </p:cNvPr>
          <p:cNvSpPr/>
          <p:nvPr/>
        </p:nvSpPr>
        <p:spPr>
          <a:xfrm>
            <a:off x="2909558" y="579784"/>
            <a:ext cx="18564885" cy="2585323"/>
          </a:xfrm>
          <a:prstGeom prst="rect">
            <a:avLst/>
          </a:prstGeom>
        </p:spPr>
        <p:txBody>
          <a:bodyPr wrap="square">
            <a:spAutoFit/>
          </a:bodyPr>
          <a:lstStyle/>
          <a:p>
            <a:pPr algn="ctr">
              <a:lnSpc>
                <a:spcPct val="90000"/>
              </a:lnSpc>
            </a:pPr>
            <a:r>
              <a:rPr lang="fr-FR" sz="6000" b="1" dirty="0">
                <a:solidFill>
                  <a:srgbClr val="2A7BCC"/>
                </a:solidFill>
                <a:latin typeface="Gill Sans MT" panose="020B0502020104020203" pitchFamily="34" charset="0"/>
                <a:ea typeface="Times New Roman" panose="02020603050405020304" pitchFamily="18" charset="0"/>
                <a:cs typeface="Calibri" panose="020F0502020204030204" pitchFamily="34" charset="0"/>
              </a:rPr>
              <a:t>Questions à considérer lors de l'ajustement de votre programme avec les résultats d'une évaluation des normes</a:t>
            </a:r>
            <a:endParaRPr lang="en-US" sz="6000" b="1" dirty="0">
              <a:solidFill>
                <a:srgbClr val="2A7BCC"/>
              </a:solidFill>
              <a:latin typeface="Gill Sans MT" panose="020B0502020104020203" pitchFamily="34" charset="0"/>
              <a:ea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163324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339B7AC3-FC48-1242-AD88-5F16D1554EC8}"/>
              </a:ext>
            </a:extLst>
          </p:cNvPr>
          <p:cNvSpPr>
            <a:spLocks noGrp="1"/>
          </p:cNvSpPr>
          <p:nvPr>
            <p:ph type="title"/>
          </p:nvPr>
        </p:nvSpPr>
        <p:spPr>
          <a:xfrm>
            <a:off x="9719428" y="1400688"/>
            <a:ext cx="14664571" cy="2176836"/>
          </a:xfrm>
        </p:spPr>
        <p:txBody>
          <a:bodyPr/>
          <a:lstStyle/>
          <a:p>
            <a:pPr>
              <a:lnSpc>
                <a:spcPct val="90000"/>
              </a:lnSpc>
            </a:pPr>
            <a:r>
              <a:rPr lang="fr-FR" sz="6000" b="1" dirty="0">
                <a:solidFill>
                  <a:srgbClr val="000000"/>
                </a:solidFill>
              </a:rPr>
              <a:t>Les évaluations des normes sont souvent liées à la conception du programme, </a:t>
            </a:r>
            <a:r>
              <a:rPr lang="fr-FR" sz="6000" i="1" dirty="0">
                <a:solidFill>
                  <a:srgbClr val="000000"/>
                </a:solidFill>
              </a:rPr>
              <a:t>mais les résultats peuvent être appliqués tout au long du cycle de vie du programme. </a:t>
            </a:r>
            <a:endParaRPr lang="en-US" sz="7200" i="1" dirty="0">
              <a:solidFill>
                <a:srgbClr val="000000"/>
              </a:solidFill>
            </a:endParaRPr>
          </a:p>
        </p:txBody>
      </p:sp>
      <p:sp>
        <p:nvSpPr>
          <p:cNvPr id="25" name="Text Placeholder 24">
            <a:extLst>
              <a:ext uri="{FF2B5EF4-FFF2-40B4-BE49-F238E27FC236}">
                <a16:creationId xmlns:a16="http://schemas.microsoft.com/office/drawing/2014/main" id="{58DC3C37-D84B-0746-862C-6106C376D255}"/>
              </a:ext>
            </a:extLst>
          </p:cNvPr>
          <p:cNvSpPr>
            <a:spLocks noGrp="1"/>
          </p:cNvSpPr>
          <p:nvPr>
            <p:ph type="body" idx="1"/>
          </p:nvPr>
        </p:nvSpPr>
        <p:spPr>
          <a:xfrm>
            <a:off x="9719429" y="5847986"/>
            <a:ext cx="13793714" cy="7753713"/>
          </a:xfrm>
        </p:spPr>
        <p:txBody>
          <a:bodyPr>
            <a:normAutofit fontScale="92500" lnSpcReduction="10000"/>
          </a:bodyPr>
          <a:lstStyle/>
          <a:p>
            <a:pPr algn="l">
              <a:lnSpc>
                <a:spcPct val="100000"/>
              </a:lnSpc>
            </a:pPr>
            <a:r>
              <a:rPr lang="fr-FR" sz="4000" dirty="0">
                <a:solidFill>
                  <a:srgbClr val="000000"/>
                </a:solidFill>
              </a:rPr>
              <a:t>Quels sont les types d'informations que vous collectez déjà dans votre programme et que vous pourriez exploiter pour obtenir des informations sur la recherche de normes ?</a:t>
            </a:r>
          </a:p>
          <a:p>
            <a:pPr algn="l">
              <a:lnSpc>
                <a:spcPct val="100000"/>
              </a:lnSpc>
            </a:pPr>
            <a:r>
              <a:rPr lang="fr-FR" sz="4000" dirty="0">
                <a:solidFill>
                  <a:srgbClr val="000000"/>
                </a:solidFill>
              </a:rPr>
              <a:t>En quoi ces informations seraient-elles utiles aux programmateurs et aux évaluateurs ?</a:t>
            </a:r>
          </a:p>
          <a:p>
            <a:pPr algn="l">
              <a:lnSpc>
                <a:spcPct val="100000"/>
              </a:lnSpc>
            </a:pPr>
            <a:r>
              <a:rPr lang="fr-FR" sz="4000" dirty="0">
                <a:solidFill>
                  <a:srgbClr val="000000"/>
                </a:solidFill>
              </a:rPr>
              <a:t>Pourriez-vous intégrer ce type de questionnement dans les évaluations que vous réalisez et les programmes que vous concevez ? Comment ?</a:t>
            </a:r>
          </a:p>
          <a:p>
            <a:pPr algn="l">
              <a:lnSpc>
                <a:spcPct val="100000"/>
              </a:lnSpc>
            </a:pPr>
            <a:r>
              <a:rPr lang="fr-FR" sz="4000" dirty="0">
                <a:solidFill>
                  <a:srgbClr val="000000"/>
                </a:solidFill>
              </a:rPr>
              <a:t>Quand pourriez-vous utiliser de telles analyses dans le cycle d'évaluation ?  </a:t>
            </a:r>
          </a:p>
          <a:p>
            <a:pPr algn="l">
              <a:lnSpc>
                <a:spcPct val="100000"/>
              </a:lnSpc>
            </a:pPr>
            <a:r>
              <a:rPr lang="fr-FR" sz="4000" dirty="0">
                <a:solidFill>
                  <a:srgbClr val="000000"/>
                </a:solidFill>
              </a:rPr>
              <a:t>Comment pourriez-vous intégrer les apprentissages dans les théories du changement, les cadres logiques ou les plans de travail existants ?</a:t>
            </a:r>
            <a:endParaRPr lang="en-US" sz="4000" dirty="0">
              <a:solidFill>
                <a:srgbClr val="000000"/>
              </a:solidFill>
            </a:endParaRPr>
          </a:p>
        </p:txBody>
      </p:sp>
      <p:sp>
        <p:nvSpPr>
          <p:cNvPr id="14" name="Text Placeholder 13">
            <a:extLst>
              <a:ext uri="{FF2B5EF4-FFF2-40B4-BE49-F238E27FC236}">
                <a16:creationId xmlns:a16="http://schemas.microsoft.com/office/drawing/2014/main" id="{72DB6E37-B023-E145-BD4C-FE3C4184F052}"/>
              </a:ext>
            </a:extLst>
          </p:cNvPr>
          <p:cNvSpPr>
            <a:spLocks noGrp="1"/>
          </p:cNvSpPr>
          <p:nvPr>
            <p:ph type="body" idx="3"/>
          </p:nvPr>
        </p:nvSpPr>
        <p:spPr>
          <a:xfrm>
            <a:off x="9719428" y="525726"/>
            <a:ext cx="9198490" cy="577850"/>
          </a:xfrm>
        </p:spPr>
        <p:txBody>
          <a:bodyPr/>
          <a:lstStyle/>
          <a:p>
            <a:r>
              <a:rPr lang="en-US" dirty="0">
                <a:solidFill>
                  <a:srgbClr val="000000"/>
                </a:solidFill>
              </a:rPr>
              <a:t>DISCUSSION EN PLÉNIÈRE</a:t>
            </a:r>
          </a:p>
          <a:p>
            <a:endParaRPr lang="en-US" dirty="0">
              <a:solidFill>
                <a:srgbClr val="000000"/>
              </a:solidFill>
            </a:endParaRPr>
          </a:p>
        </p:txBody>
      </p:sp>
      <p:sp>
        <p:nvSpPr>
          <p:cNvPr id="23" name="TextBox 22">
            <a:extLst>
              <a:ext uri="{FF2B5EF4-FFF2-40B4-BE49-F238E27FC236}">
                <a16:creationId xmlns:a16="http://schemas.microsoft.com/office/drawing/2014/main" id="{2463EDA4-183D-0944-B6FF-3C31E41D19C8}"/>
              </a:ext>
            </a:extLst>
          </p:cNvPr>
          <p:cNvSpPr txBox="1"/>
          <p:nvPr/>
        </p:nvSpPr>
        <p:spPr>
          <a:xfrm>
            <a:off x="193431" y="13144453"/>
            <a:ext cx="6214047" cy="307777"/>
          </a:xfrm>
          <a:prstGeom prst="rect">
            <a:avLst/>
          </a:prstGeom>
          <a:noFill/>
        </p:spPr>
        <p:txBody>
          <a:bodyPr wrap="square" rtlCol="0">
            <a:spAutoFit/>
          </a:bodyPr>
          <a:lstStyle/>
          <a:p>
            <a:r>
              <a:rPr lang="en-US" sz="1400" dirty="0">
                <a:solidFill>
                  <a:schemeClr val="accent4">
                    <a:lumMod val="60000"/>
                    <a:lumOff val="40000"/>
                  </a:schemeClr>
                </a:solidFill>
                <a:latin typeface="Gill Sans MT" panose="020B0502020104020203" pitchFamily="34" charset="77"/>
              </a:rPr>
              <a:t>Photo credit: Jonathan Torgovnik/Getty Images/Images of Empowerment</a:t>
            </a:r>
          </a:p>
        </p:txBody>
      </p:sp>
      <p:pic>
        <p:nvPicPr>
          <p:cNvPr id="21" name="Picture Placeholder 4">
            <a:extLst>
              <a:ext uri="{FF2B5EF4-FFF2-40B4-BE49-F238E27FC236}">
                <a16:creationId xmlns:a16="http://schemas.microsoft.com/office/drawing/2014/main" id="{FD5E967B-69F1-844B-809F-9BF0016FAAD7}"/>
              </a:ext>
            </a:extLst>
          </p:cNvPr>
          <p:cNvPicPr>
            <a:picLocks noGrp="1" noChangeAspect="1"/>
          </p:cNvPicPr>
          <p:nvPr>
            <p:ph type="pic" sz="quarter" idx="10"/>
          </p:nvPr>
        </p:nvPicPr>
        <p:blipFill rotWithShape="1">
          <a:blip r:embed="rId4" cstate="print">
            <a:extLst>
              <a:ext uri="{28A0092B-C50C-407E-A947-70E740481C1C}">
                <a14:useLocalDpi xmlns:a14="http://schemas.microsoft.com/office/drawing/2010/main" val="0"/>
              </a:ext>
            </a:extLst>
          </a:blip>
          <a:srcRect t="866" b="2868"/>
          <a:stretch/>
        </p:blipFill>
        <p:spPr>
          <a:xfrm>
            <a:off x="2511325" y="3446449"/>
            <a:ext cx="5862918" cy="5862918"/>
          </a:xfr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5400000" scaled="1"/>
            <a:tileRect/>
          </a:gradFill>
        </p:spPr>
      </p:pic>
      <p:grpSp>
        <p:nvGrpSpPr>
          <p:cNvPr id="24" name="Group 23">
            <a:extLst>
              <a:ext uri="{FF2B5EF4-FFF2-40B4-BE49-F238E27FC236}">
                <a16:creationId xmlns:a16="http://schemas.microsoft.com/office/drawing/2014/main" id="{1610CFC7-4747-874F-B317-9614A90DFB9F}"/>
              </a:ext>
            </a:extLst>
          </p:cNvPr>
          <p:cNvGrpSpPr/>
          <p:nvPr/>
        </p:nvGrpSpPr>
        <p:grpSpPr>
          <a:xfrm>
            <a:off x="2372432" y="7651593"/>
            <a:ext cx="2526654" cy="2526654"/>
            <a:chOff x="4969172" y="7651592"/>
            <a:chExt cx="2526654" cy="2526654"/>
          </a:xfrm>
        </p:grpSpPr>
        <p:sp>
          <p:nvSpPr>
            <p:cNvPr id="26" name="Oval 25">
              <a:extLst>
                <a:ext uri="{FF2B5EF4-FFF2-40B4-BE49-F238E27FC236}">
                  <a16:creationId xmlns:a16="http://schemas.microsoft.com/office/drawing/2014/main" id="{591759AC-7B6B-364E-B6D1-081CD6D1C9C1}"/>
                </a:ext>
              </a:extLst>
            </p:cNvPr>
            <p:cNvSpPr/>
            <p:nvPr/>
          </p:nvSpPr>
          <p:spPr>
            <a:xfrm>
              <a:off x="4969172" y="7651592"/>
              <a:ext cx="2526654" cy="2526654"/>
            </a:xfrm>
            <a:prstGeom prst="ellipse">
              <a:avLst/>
            </a:prstGeom>
            <a:solidFill>
              <a:srgbClr val="296FB6"/>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sp>
          <p:nvSpPr>
            <p:cNvPr id="27" name="TextBox 26">
              <a:extLst>
                <a:ext uri="{FF2B5EF4-FFF2-40B4-BE49-F238E27FC236}">
                  <a16:creationId xmlns:a16="http://schemas.microsoft.com/office/drawing/2014/main" id="{38DF43E8-7B9B-A943-904A-F64C529E3B48}"/>
                </a:ext>
              </a:extLst>
            </p:cNvPr>
            <p:cNvSpPr txBox="1"/>
            <p:nvPr/>
          </p:nvSpPr>
          <p:spPr>
            <a:xfrm>
              <a:off x="5654456" y="8498825"/>
              <a:ext cx="1156086" cy="954107"/>
            </a:xfrm>
            <a:prstGeom prst="rect">
              <a:avLst/>
            </a:prstGeom>
            <a:noFill/>
          </p:spPr>
          <p:txBody>
            <a:bodyPr wrap="none" rtlCol="0">
              <a:spAutoFit/>
            </a:bodyPr>
            <a:lstStyle/>
            <a:p>
              <a:pPr algn="ctr"/>
              <a:r>
                <a:rPr lang="en-US" sz="2800" dirty="0">
                  <a:solidFill>
                    <a:srgbClr val="FFFFFF"/>
                  </a:solidFill>
                  <a:latin typeface="Gill Sans MT" panose="020B0502020104020203" pitchFamily="34" charset="77"/>
                  <a:cs typeface="Gill Sans" panose="020B0502020104020203" pitchFamily="34" charset="-79"/>
                </a:rPr>
                <a:t>CHAT</a:t>
              </a:r>
            </a:p>
            <a:p>
              <a:pPr algn="ctr"/>
              <a:r>
                <a:rPr lang="en-US" sz="2800" dirty="0">
                  <a:solidFill>
                    <a:srgbClr val="FFFFFF"/>
                  </a:solidFill>
                  <a:latin typeface="Gill Sans MT" panose="020B0502020104020203" pitchFamily="34" charset="77"/>
                  <a:cs typeface="Gill Sans" panose="020B0502020104020203" pitchFamily="34" charset="-79"/>
                </a:rPr>
                <a:t>BOX</a:t>
              </a:r>
            </a:p>
          </p:txBody>
        </p:sp>
      </p:grpSp>
      <p:grpSp>
        <p:nvGrpSpPr>
          <p:cNvPr id="16" name="Group 15">
            <a:extLst>
              <a:ext uri="{FF2B5EF4-FFF2-40B4-BE49-F238E27FC236}">
                <a16:creationId xmlns:a16="http://schemas.microsoft.com/office/drawing/2014/main" id="{02F1CE89-7C71-E845-9342-7F86A4D3125F}"/>
              </a:ext>
            </a:extLst>
          </p:cNvPr>
          <p:cNvGrpSpPr/>
          <p:nvPr/>
        </p:nvGrpSpPr>
        <p:grpSpPr>
          <a:xfrm>
            <a:off x="760017" y="1270054"/>
            <a:ext cx="3532094" cy="3532094"/>
            <a:chOff x="1368325" y="1083283"/>
            <a:chExt cx="3532094" cy="3532094"/>
          </a:xfrm>
        </p:grpSpPr>
        <p:sp>
          <p:nvSpPr>
            <p:cNvPr id="17" name="Oval 16">
              <a:extLst>
                <a:ext uri="{FF2B5EF4-FFF2-40B4-BE49-F238E27FC236}">
                  <a16:creationId xmlns:a16="http://schemas.microsoft.com/office/drawing/2014/main" id="{F18231E5-B942-CB42-A399-F303E7C50C5E}"/>
                </a:ext>
              </a:extLst>
            </p:cNvPr>
            <p:cNvSpPr/>
            <p:nvPr/>
          </p:nvSpPr>
          <p:spPr>
            <a:xfrm>
              <a:off x="1368325" y="1083283"/>
              <a:ext cx="3532094" cy="3532094"/>
            </a:xfrm>
            <a:prstGeom prst="ellipse">
              <a:avLst/>
            </a:prstGeom>
            <a:solidFill>
              <a:srgbClr val="296FB6"/>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pic>
          <p:nvPicPr>
            <p:cNvPr id="18" name="Picture 17">
              <a:extLst>
                <a:ext uri="{FF2B5EF4-FFF2-40B4-BE49-F238E27FC236}">
                  <a16:creationId xmlns:a16="http://schemas.microsoft.com/office/drawing/2014/main" id="{2A8DB8DD-7C9A-534F-A0C4-B763DB75B678}"/>
                </a:ext>
              </a:extLst>
            </p:cNvPr>
            <p:cNvPicPr>
              <a:picLocks noChangeAspect="1"/>
            </p:cNvPicPr>
            <p:nvPr/>
          </p:nvPicPr>
          <p:blipFill>
            <a:blip r:embed="rId5"/>
            <a:stretch>
              <a:fillRect/>
            </a:stretch>
          </p:blipFill>
          <p:spPr>
            <a:xfrm>
              <a:off x="1902078" y="1869704"/>
              <a:ext cx="2431692" cy="1900633"/>
            </a:xfrm>
            <a:prstGeom prst="rect">
              <a:avLst/>
            </a:prstGeom>
          </p:spPr>
        </p:pic>
      </p:grpSp>
    </p:spTree>
    <p:custDataLst>
      <p:tags r:id="rId1"/>
    </p:custDataLst>
    <p:extLst>
      <p:ext uri="{BB962C8B-B14F-4D97-AF65-F5344CB8AC3E}">
        <p14:creationId xmlns:p14="http://schemas.microsoft.com/office/powerpoint/2010/main" val="3575806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442;p59">
            <a:extLst>
              <a:ext uri="{FF2B5EF4-FFF2-40B4-BE49-F238E27FC236}">
                <a16:creationId xmlns:a16="http://schemas.microsoft.com/office/drawing/2014/main" id="{E4FD9DD2-4239-6444-A8A5-66C1576D0625}"/>
              </a:ext>
            </a:extLst>
          </p:cNvPr>
          <p:cNvSpPr txBox="1">
            <a:spLocks noGrp="1"/>
          </p:cNvSpPr>
          <p:nvPr>
            <p:ph type="title"/>
          </p:nvPr>
        </p:nvSpPr>
        <p:spPr>
          <a:xfrm>
            <a:off x="3950640" y="1825420"/>
            <a:ext cx="16482719" cy="1403384"/>
          </a:xfrm>
          <a:prstGeom prst="rect">
            <a:avLst/>
          </a:prstGeom>
          <a:noFill/>
          <a:ln>
            <a:noFill/>
          </a:ln>
        </p:spPr>
        <p:txBody>
          <a:bodyPr spcFirstLastPara="1" wrap="square" lIns="91426" tIns="45700" rIns="91426" bIns="45700" anchor="t" anchorCtr="0">
            <a:noAutofit/>
          </a:bodyPr>
          <a:lstStyle/>
          <a:p>
            <a:pPr>
              <a:lnSpc>
                <a:spcPct val="90000"/>
              </a:lnSpc>
              <a:buClr>
                <a:srgbClr val="09904F"/>
              </a:buClr>
            </a:pPr>
            <a:r>
              <a:rPr lang="en-US" b="1" dirty="0">
                <a:solidFill>
                  <a:srgbClr val="FFFFFF"/>
                </a:solidFill>
              </a:rPr>
              <a:t>Principaux points à retenir</a:t>
            </a:r>
            <a:endParaRPr b="1" dirty="0">
              <a:solidFill>
                <a:srgbClr val="FFFFFF"/>
              </a:solidFill>
            </a:endParaRPr>
          </a:p>
        </p:txBody>
      </p:sp>
      <p:sp>
        <p:nvSpPr>
          <p:cNvPr id="6" name="Text Placeholder 2">
            <a:extLst>
              <a:ext uri="{FF2B5EF4-FFF2-40B4-BE49-F238E27FC236}">
                <a16:creationId xmlns:a16="http://schemas.microsoft.com/office/drawing/2014/main" id="{1BDF7797-9120-FA40-9916-1A82C3AD1625}"/>
              </a:ext>
            </a:extLst>
          </p:cNvPr>
          <p:cNvSpPr>
            <a:spLocks noGrp="1"/>
          </p:cNvSpPr>
          <p:nvPr>
            <p:ph type="body" idx="1"/>
          </p:nvPr>
        </p:nvSpPr>
        <p:spPr>
          <a:xfrm>
            <a:off x="9096376" y="764571"/>
            <a:ext cx="5486400" cy="615950"/>
          </a:xfrm>
        </p:spPr>
        <p:txBody>
          <a:bodyPr>
            <a:normAutofit fontScale="55000" lnSpcReduction="20000"/>
          </a:bodyPr>
          <a:lstStyle/>
          <a:p>
            <a:r>
              <a:rPr lang="en-US" sz="3600" spc="100" dirty="0">
                <a:solidFill>
                  <a:srgbClr val="FFFFFF"/>
                </a:solidFill>
              </a:rPr>
              <a:t>ÉVALUATION DES NORMES SOCIALES</a:t>
            </a:r>
          </a:p>
        </p:txBody>
      </p:sp>
      <p:cxnSp>
        <p:nvCxnSpPr>
          <p:cNvPr id="7" name="Straight Connector 6">
            <a:extLst>
              <a:ext uri="{FF2B5EF4-FFF2-40B4-BE49-F238E27FC236}">
                <a16:creationId xmlns:a16="http://schemas.microsoft.com/office/drawing/2014/main" id="{9FE51CA6-EDC5-A84E-9D97-B1957BA58F32}"/>
              </a:ext>
            </a:extLst>
          </p:cNvPr>
          <p:cNvCxnSpPr>
            <a:cxnSpLocks/>
          </p:cNvCxnSpPr>
          <p:nvPr/>
        </p:nvCxnSpPr>
        <p:spPr>
          <a:xfrm>
            <a:off x="9636346" y="3535947"/>
            <a:ext cx="5111308" cy="0"/>
          </a:xfrm>
          <a:prstGeom prst="line">
            <a:avLst/>
          </a:prstGeom>
          <a:ln w="38100">
            <a:solidFill>
              <a:srgbClr val="2A7BCC"/>
            </a:solidFill>
          </a:ln>
        </p:spPr>
        <p:style>
          <a:lnRef idx="1">
            <a:schemeClr val="accent1"/>
          </a:lnRef>
          <a:fillRef idx="0">
            <a:schemeClr val="accent1"/>
          </a:fillRef>
          <a:effectRef idx="0">
            <a:schemeClr val="accent1"/>
          </a:effectRef>
          <a:fontRef idx="minor">
            <a:schemeClr val="tx1"/>
          </a:fontRef>
        </p:style>
      </p:cxnSp>
      <p:sp>
        <p:nvSpPr>
          <p:cNvPr id="8" name="Text Placeholder 5">
            <a:extLst>
              <a:ext uri="{FF2B5EF4-FFF2-40B4-BE49-F238E27FC236}">
                <a16:creationId xmlns:a16="http://schemas.microsoft.com/office/drawing/2014/main" id="{9EACC710-E0A2-DF44-ADCA-24200EC18E65}"/>
              </a:ext>
            </a:extLst>
          </p:cNvPr>
          <p:cNvSpPr txBox="1">
            <a:spLocks/>
          </p:cNvSpPr>
          <p:nvPr/>
        </p:nvSpPr>
        <p:spPr>
          <a:xfrm>
            <a:off x="1660358" y="3865817"/>
            <a:ext cx="20814631" cy="7063038"/>
          </a:xfrm>
          <a:prstGeom prst="rect">
            <a:avLst/>
          </a:prstGeom>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571500" indent="-571500" algn="l" hangingPunct="1">
              <a:spcAft>
                <a:spcPts val="1200"/>
              </a:spcAft>
              <a:buFont typeface="Arial" panose="020B0604020202020204" pitchFamily="34" charset="0"/>
              <a:buChar char="•"/>
            </a:pPr>
            <a:r>
              <a:rPr lang="fr-FR" sz="4400" dirty="0">
                <a:solidFill>
                  <a:srgbClr val="FFFFFF"/>
                </a:solidFill>
              </a:rPr>
              <a:t>Les approches d'évaluation formative existantes peuvent négliger les normes. Si le changement de normes est important pour votre programme, il est indispensable de procéder à une évaluation des normes.  </a:t>
            </a:r>
          </a:p>
          <a:p>
            <a:pPr marL="571500" indent="-571500" algn="l" hangingPunct="1">
              <a:spcAft>
                <a:spcPts val="1200"/>
              </a:spcAft>
              <a:buFont typeface="Arial" panose="020B0604020202020204" pitchFamily="34" charset="0"/>
              <a:buChar char="•"/>
            </a:pPr>
            <a:r>
              <a:rPr lang="fr-FR" sz="4400" dirty="0">
                <a:solidFill>
                  <a:srgbClr val="FFFFFF"/>
                </a:solidFill>
              </a:rPr>
              <a:t>Il est important de comprendre comment les normes influencent les comportements du programme.</a:t>
            </a:r>
          </a:p>
          <a:p>
            <a:pPr marL="571500" indent="-571500" algn="l" hangingPunct="1">
              <a:spcAft>
                <a:spcPts val="1200"/>
              </a:spcAft>
              <a:buFont typeface="Arial" panose="020B0604020202020204" pitchFamily="34" charset="0"/>
              <a:buChar char="•"/>
            </a:pPr>
            <a:r>
              <a:rPr lang="fr-FR" sz="4400" dirty="0">
                <a:solidFill>
                  <a:srgbClr val="FFFFFF"/>
                </a:solidFill>
              </a:rPr>
              <a:t>L'évaluation des normes répond, pour un contexte donné, aux questions suivantes : (1) quelles sont les normes pertinentes? (2) qui sont les groupes de référence? (3) pourquoi les gens se conforment aux normes? et (4) quelles sont les normes les plus importantes? </a:t>
            </a:r>
          </a:p>
          <a:p>
            <a:pPr marL="571500" indent="-571500" algn="l" hangingPunct="1">
              <a:spcAft>
                <a:spcPts val="1200"/>
              </a:spcAft>
              <a:buFont typeface="Arial" panose="020B0604020202020204" pitchFamily="34" charset="0"/>
              <a:buChar char="•"/>
            </a:pPr>
            <a:r>
              <a:rPr lang="fr-FR" sz="4400" dirty="0">
                <a:solidFill>
                  <a:srgbClr val="FFFFFF"/>
                </a:solidFill>
              </a:rPr>
              <a:t>Toutes les évaluations de normes ne sont pas parfaites ! Il vaut mieux avoir quelques informations solides que rien du tout. Faites ce que vous pouvez, mais veillez à ce que les résultats soient utilisés.</a:t>
            </a:r>
          </a:p>
          <a:p>
            <a:pPr marL="571500" indent="-571500" algn="l" hangingPunct="1">
              <a:spcAft>
                <a:spcPts val="1200"/>
              </a:spcAft>
              <a:buFont typeface="Arial" panose="020B0604020202020204" pitchFamily="34" charset="0"/>
              <a:buChar char="•"/>
            </a:pPr>
            <a:r>
              <a:rPr lang="fr-FR" sz="4400" dirty="0">
                <a:solidFill>
                  <a:srgbClr val="FFFFFF"/>
                </a:solidFill>
              </a:rPr>
              <a:t>Il existe un certain nombre de ressources sur les évaluations des normes, notamment l'outil d'exploration des normes sociales (SNET).</a:t>
            </a:r>
            <a:endParaRPr lang="en-US" sz="4400" dirty="0">
              <a:solidFill>
                <a:srgbClr val="FFFFFF"/>
              </a:solidFill>
            </a:endParaRPr>
          </a:p>
        </p:txBody>
      </p:sp>
    </p:spTree>
    <p:extLst>
      <p:ext uri="{BB962C8B-B14F-4D97-AF65-F5344CB8AC3E}">
        <p14:creationId xmlns:p14="http://schemas.microsoft.com/office/powerpoint/2010/main" val="5763640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948AB59-44D4-492C-A4B1-408D09E5E9DC}"/>
              </a:ext>
            </a:extLst>
          </p:cNvPr>
          <p:cNvSpPr>
            <a:spLocks noGrp="1"/>
          </p:cNvSpPr>
          <p:nvPr>
            <p:ph type="body" sz="quarter" idx="4294967295"/>
          </p:nvPr>
        </p:nvSpPr>
        <p:spPr>
          <a:xfrm>
            <a:off x="2274652" y="4205287"/>
            <a:ext cx="20768228" cy="9510711"/>
          </a:xfrm>
          <a:prstGeom prst="rect">
            <a:avLst/>
          </a:prstGeom>
          <a:noFill/>
        </p:spPr>
        <p:txBody>
          <a:bodyPr/>
          <a:lstStyle/>
          <a:p>
            <a:pPr marL="457200" indent="-457200" algn="l">
              <a:spcAft>
                <a:spcPts val="2400"/>
              </a:spcAft>
              <a:buFont typeface="Arial" panose="020B0604020202020204" pitchFamily="34" charset="0"/>
              <a:buChar char="•"/>
            </a:pPr>
            <a:r>
              <a:rPr lang="en-US" dirty="0">
                <a:solidFill>
                  <a:srgbClr val="2E2C22"/>
                </a:solidFill>
                <a:latin typeface="+mn-lt"/>
              </a:rPr>
              <a:t>Passages Project and Learning Collaborative to Advance Normative Change, Social Norms Exploration Tool (Washington, DC: Institute for Reproductive Health, Georgetown University, 2020).  </a:t>
            </a:r>
          </a:p>
          <a:p>
            <a:pPr marL="457200" indent="-457200" algn="l">
              <a:spcAft>
                <a:spcPts val="2400"/>
              </a:spcAft>
              <a:buFont typeface="Arial" panose="020B0604020202020204" pitchFamily="34" charset="0"/>
              <a:buChar char="•"/>
            </a:pPr>
            <a:r>
              <a:rPr lang="en-US" dirty="0">
                <a:solidFill>
                  <a:srgbClr val="2E2C22"/>
                </a:solidFill>
                <a:latin typeface="+mn-lt"/>
              </a:rPr>
              <a:t>Leigh Stefanik and Theresa Hwang, Applying Theory to Practice: CARE’s Journey Piloting Social Norms Measures for Gender Programming (Cooperative for Assistance and Relief Everywhere, Inc. (CARE), 2017).</a:t>
            </a:r>
          </a:p>
          <a:p>
            <a:pPr marL="457200" indent="-457200" algn="l">
              <a:spcAft>
                <a:spcPts val="2400"/>
              </a:spcAft>
              <a:buFont typeface="Arial" panose="020B0604020202020204" pitchFamily="34" charset="0"/>
              <a:buChar char="•"/>
            </a:pPr>
            <a:r>
              <a:rPr lang="en-US" dirty="0">
                <a:solidFill>
                  <a:srgbClr val="2E2C22"/>
                </a:solidFill>
                <a:latin typeface="+mn-lt"/>
              </a:rPr>
              <a:t>Mackie, Gerry, Francesca Moneti, Holly Shakya, and Elaine Denny. What Are Social Norms? How Are They Measured? New York and San Diego: UNICEF and University of California San Diego, 2015. </a:t>
            </a:r>
          </a:p>
          <a:p>
            <a:pPr marL="457200" indent="-457200" algn="l">
              <a:spcAft>
                <a:spcPts val="2400"/>
              </a:spcAft>
              <a:buFont typeface="Arial" panose="020B0604020202020204" pitchFamily="34" charset="0"/>
              <a:buChar char="•"/>
            </a:pPr>
            <a:r>
              <a:rPr lang="en-US" dirty="0">
                <a:solidFill>
                  <a:srgbClr val="2E2C22"/>
                </a:solidFill>
                <a:latin typeface="+mn-lt"/>
              </a:rPr>
              <a:t>Thomas, Sarah. What is Participatory Learning and Action (PLA): An Introduction. Sarah Thomas, 2002.</a:t>
            </a:r>
          </a:p>
          <a:p>
            <a:pPr marL="457200" indent="-457200" algn="l">
              <a:spcAft>
                <a:spcPts val="2400"/>
              </a:spcAft>
              <a:buFont typeface="Arial" panose="020B0604020202020204" pitchFamily="34" charset="0"/>
              <a:buChar char="•"/>
            </a:pPr>
            <a:r>
              <a:rPr lang="en-US" dirty="0">
                <a:solidFill>
                  <a:srgbClr val="2E2C22"/>
                </a:solidFill>
                <a:latin typeface="+mn-lt"/>
              </a:rPr>
              <a:t>Cislaghi, Beniamino and Lori Heise. Measuring Gender-Related Social Norms, Learning Report 1. London: Learning Group on Social Norms and Gender-related Harmful Practices of the London School of Hygiene &amp; Tropical Medicine, 2016. </a:t>
            </a:r>
            <a:endParaRPr lang="en-US" dirty="0">
              <a:solidFill>
                <a:srgbClr val="2E2C22"/>
              </a:solidFill>
            </a:endParaRPr>
          </a:p>
        </p:txBody>
      </p:sp>
      <p:sp>
        <p:nvSpPr>
          <p:cNvPr id="7" name="Text Placeholder 6">
            <a:extLst>
              <a:ext uri="{FF2B5EF4-FFF2-40B4-BE49-F238E27FC236}">
                <a16:creationId xmlns:a16="http://schemas.microsoft.com/office/drawing/2014/main" id="{6D4D5171-3E89-485C-AE40-5E315D7421AF}"/>
              </a:ext>
            </a:extLst>
          </p:cNvPr>
          <p:cNvSpPr>
            <a:spLocks noGrp="1"/>
          </p:cNvSpPr>
          <p:nvPr>
            <p:ph type="body" sz="quarter" idx="4294967295"/>
          </p:nvPr>
        </p:nvSpPr>
        <p:spPr>
          <a:xfrm>
            <a:off x="2274652" y="1717358"/>
            <a:ext cx="11863388" cy="2225675"/>
          </a:xfrm>
          <a:prstGeom prst="rect">
            <a:avLst/>
          </a:prstGeom>
        </p:spPr>
        <p:txBody>
          <a:bodyPr/>
          <a:lstStyle/>
          <a:p>
            <a:pPr>
              <a:lnSpc>
                <a:spcPct val="90000"/>
              </a:lnSpc>
            </a:pPr>
            <a:r>
              <a:rPr lang="en-US" sz="10000" b="1" dirty="0">
                <a:solidFill>
                  <a:srgbClr val="2A6FB6"/>
                </a:solidFill>
              </a:rPr>
              <a:t>Ressources</a:t>
            </a:r>
            <a:r>
              <a:rPr lang="en-US" dirty="0">
                <a:solidFill>
                  <a:srgbClr val="2A6FB6"/>
                </a:solidFill>
              </a:rPr>
              <a:t> </a:t>
            </a:r>
          </a:p>
        </p:txBody>
      </p:sp>
      <p:sp>
        <p:nvSpPr>
          <p:cNvPr id="4" name="Content Placeholder 3"/>
          <p:cNvSpPr>
            <a:spLocks noGrp="1"/>
          </p:cNvSpPr>
          <p:nvPr>
            <p:ph type="body" sz="quarter" idx="4294967295"/>
          </p:nvPr>
        </p:nvSpPr>
        <p:spPr>
          <a:xfrm>
            <a:off x="2274652" y="1103313"/>
            <a:ext cx="9917348" cy="860953"/>
          </a:xfrm>
          <a:prstGeom prst="rect">
            <a:avLst/>
          </a:prstGeom>
        </p:spPr>
        <p:txBody>
          <a:bodyPr/>
          <a:lstStyle/>
          <a:p>
            <a:pPr algn="l"/>
            <a:r>
              <a:rPr lang="en-US" sz="3600" spc="100" dirty="0">
                <a:solidFill>
                  <a:srgbClr val="2E2C22"/>
                </a:solidFill>
              </a:rPr>
              <a:t>ÉVALUATION DES NORMES SOCIALES</a:t>
            </a:r>
          </a:p>
        </p:txBody>
      </p:sp>
      <p:sp>
        <p:nvSpPr>
          <p:cNvPr id="9" name="Content Placeholder 3">
            <a:extLst>
              <a:ext uri="{FF2B5EF4-FFF2-40B4-BE49-F238E27FC236}">
                <a16:creationId xmlns:a16="http://schemas.microsoft.com/office/drawing/2014/main" id="{EAA1C4B1-91F5-4BB7-A28F-E88644DD30B2}"/>
              </a:ext>
            </a:extLst>
          </p:cNvPr>
          <p:cNvSpPr txBox="1">
            <a:spLocks/>
          </p:cNvSpPr>
          <p:nvPr/>
        </p:nvSpPr>
        <p:spPr>
          <a:xfrm>
            <a:off x="6289545" y="10077494"/>
            <a:ext cx="3571875" cy="587375"/>
          </a:xfrm>
          <a:prstGeom prst="rect">
            <a:avLst/>
          </a:prstGeom>
        </p:spPr>
        <p:txBody>
          <a:bodyPr>
            <a:noAutofit/>
          </a:bodyPr>
          <a:lstStyle>
            <a:lvl1pPr marL="0" marR="0" indent="0" algn="just" defTabSz="825500" rtl="0" latinLnBrk="0">
              <a:lnSpc>
                <a:spcPct val="100000"/>
              </a:lnSpc>
              <a:spcBef>
                <a:spcPts val="0"/>
              </a:spcBef>
              <a:spcAft>
                <a:spcPts val="0"/>
              </a:spcAft>
              <a:buClrTx/>
              <a:buSzTx/>
              <a:buFontTx/>
              <a:buNone/>
              <a:tabLst/>
              <a:defRPr sz="2800" b="0" i="0" u="none" strike="noStrike" cap="none" spc="0" baseline="0">
                <a:ln>
                  <a:noFill/>
                </a:ln>
                <a:solidFill>
                  <a:schemeClr val="tx1">
                    <a:lumMod val="75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algn="l" hangingPunct="1"/>
            <a:endParaRPr lang="en-US" sz="4000" dirty="0"/>
          </a:p>
        </p:txBody>
      </p:sp>
      <p:cxnSp>
        <p:nvCxnSpPr>
          <p:cNvPr id="10" name="Straight Connector 9">
            <a:extLst>
              <a:ext uri="{FF2B5EF4-FFF2-40B4-BE49-F238E27FC236}">
                <a16:creationId xmlns:a16="http://schemas.microsoft.com/office/drawing/2014/main" id="{1B20B283-377F-A94D-85D7-5832C2035975}"/>
              </a:ext>
            </a:extLst>
          </p:cNvPr>
          <p:cNvCxnSpPr>
            <a:cxnSpLocks/>
          </p:cNvCxnSpPr>
          <p:nvPr/>
        </p:nvCxnSpPr>
        <p:spPr>
          <a:xfrm>
            <a:off x="2274652" y="3601204"/>
            <a:ext cx="5111308" cy="0"/>
          </a:xfrm>
          <a:prstGeom prst="line">
            <a:avLst/>
          </a:prstGeom>
          <a:ln w="38100">
            <a:solidFill>
              <a:srgbClr val="2A7BCC"/>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995873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441"/>
        <p:cNvGrpSpPr/>
        <p:nvPr/>
      </p:nvGrpSpPr>
      <p:grpSpPr>
        <a:xfrm>
          <a:off x="0" y="0"/>
          <a:ext cx="0" cy="0"/>
          <a:chOff x="0" y="0"/>
          <a:chExt cx="0" cy="0"/>
        </a:xfrm>
      </p:grpSpPr>
      <p:sp>
        <p:nvSpPr>
          <p:cNvPr id="9" name="Google Shape;180;p107">
            <a:extLst>
              <a:ext uri="{FF2B5EF4-FFF2-40B4-BE49-F238E27FC236}">
                <a16:creationId xmlns:a16="http://schemas.microsoft.com/office/drawing/2014/main" id="{044FE970-6ED8-3C41-97F2-8CDE79CD8663}"/>
              </a:ext>
            </a:extLst>
          </p:cNvPr>
          <p:cNvSpPr/>
          <p:nvPr/>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37000"/>
            </a:srgbClr>
          </a:solidFill>
          <a:ln>
            <a:noFill/>
          </a:ln>
        </p:spPr>
        <p:txBody>
          <a:bodyPr spcFirstLastPara="1" wrap="square" lIns="38100" tIns="38100" rIns="38100" bIns="38100" anchor="ctr" anchorCtr="0">
            <a:noAutofit/>
          </a:bodyPr>
          <a:lstStyle/>
          <a:p>
            <a:pPr algn="ctr">
              <a:buClr>
                <a:srgbClr val="FFFFFF"/>
              </a:buClr>
              <a:buSzPts val="2300"/>
            </a:pPr>
            <a:endParaRPr sz="2300" dirty="0">
              <a:solidFill>
                <a:srgbClr val="A6A7AC"/>
              </a:solidFill>
              <a:latin typeface="PT Sans"/>
              <a:ea typeface="PT Sans"/>
              <a:cs typeface="PT Sans"/>
              <a:sym typeface="PT Sans"/>
            </a:endParaRPr>
          </a:p>
        </p:txBody>
      </p:sp>
      <p:sp>
        <p:nvSpPr>
          <p:cNvPr id="1442" name="Google Shape;1442;p59"/>
          <p:cNvSpPr txBox="1">
            <a:spLocks noGrp="1"/>
          </p:cNvSpPr>
          <p:nvPr>
            <p:ph type="title"/>
          </p:nvPr>
        </p:nvSpPr>
        <p:spPr>
          <a:xfrm>
            <a:off x="3950641" y="2762846"/>
            <a:ext cx="16482719" cy="2176836"/>
          </a:xfrm>
          <a:prstGeom prst="rect">
            <a:avLst/>
          </a:prstGeom>
          <a:noFill/>
          <a:ln>
            <a:noFill/>
          </a:ln>
        </p:spPr>
        <p:txBody>
          <a:bodyPr spcFirstLastPara="1" wrap="square" lIns="91426" tIns="45700" rIns="91426" bIns="45700" anchor="t" anchorCtr="0">
            <a:noAutofit/>
          </a:bodyPr>
          <a:lstStyle/>
          <a:p>
            <a:pPr>
              <a:lnSpc>
                <a:spcPct val="90000"/>
              </a:lnSpc>
              <a:buClr>
                <a:srgbClr val="09904F"/>
              </a:buClr>
            </a:pPr>
            <a:r>
              <a:rPr lang="en-US" b="1" dirty="0">
                <a:solidFill>
                  <a:srgbClr val="FFFFFF"/>
                </a:solidFill>
              </a:rPr>
              <a:t>Conclusion</a:t>
            </a:r>
            <a:endParaRPr b="1" dirty="0">
              <a:solidFill>
                <a:srgbClr val="FFFFFF"/>
              </a:solidFill>
            </a:endParaRPr>
          </a:p>
        </p:txBody>
      </p:sp>
      <p:sp>
        <p:nvSpPr>
          <p:cNvPr id="1444" name="Google Shape;1444;p59"/>
          <p:cNvSpPr txBox="1">
            <a:spLocks noGrp="1"/>
          </p:cNvSpPr>
          <p:nvPr>
            <p:ph type="body" idx="1"/>
          </p:nvPr>
        </p:nvSpPr>
        <p:spPr>
          <a:xfrm>
            <a:off x="3883693" y="5398491"/>
            <a:ext cx="16616615" cy="931864"/>
          </a:xfrm>
          <a:prstGeom prst="rect">
            <a:avLst/>
          </a:prstGeom>
          <a:noFill/>
          <a:ln>
            <a:noFill/>
          </a:ln>
        </p:spPr>
        <p:txBody>
          <a:bodyPr spcFirstLastPara="1" wrap="square" lIns="91426" tIns="45700" rIns="91426" bIns="45700" anchor="t" anchorCtr="0">
            <a:noAutofit/>
          </a:bodyPr>
          <a:lstStyle/>
          <a:p>
            <a:pPr marL="0" indent="0">
              <a:lnSpc>
                <a:spcPct val="90000"/>
              </a:lnSpc>
              <a:spcAft>
                <a:spcPts val="2400"/>
              </a:spcAft>
              <a:buClr>
                <a:srgbClr val="393941"/>
              </a:buClr>
              <a:buSzPts val="4400"/>
            </a:pPr>
            <a:r>
              <a:rPr lang="en-US" sz="4400" b="1" dirty="0">
                <a:solidFill>
                  <a:srgbClr val="FFFFFF"/>
                </a:solidFill>
              </a:rPr>
              <a:t>Questions ? Commentaires ?</a:t>
            </a:r>
          </a:p>
          <a:p>
            <a:pPr marL="0" indent="0">
              <a:lnSpc>
                <a:spcPct val="90000"/>
              </a:lnSpc>
              <a:spcAft>
                <a:spcPts val="2400"/>
              </a:spcAft>
              <a:buClr>
                <a:srgbClr val="393941"/>
              </a:buClr>
              <a:buSzPts val="4400"/>
            </a:pPr>
            <a:endParaRPr lang="en-US" sz="4400" b="1" dirty="0">
              <a:solidFill>
                <a:srgbClr val="FFFFFF"/>
              </a:solidFill>
            </a:endParaRPr>
          </a:p>
          <a:p>
            <a:pPr marL="0" indent="0">
              <a:lnSpc>
                <a:spcPct val="90000"/>
              </a:lnSpc>
              <a:spcAft>
                <a:spcPts val="2400"/>
              </a:spcAft>
              <a:buClr>
                <a:srgbClr val="393941"/>
              </a:buClr>
              <a:buSzPts val="4400"/>
            </a:pPr>
            <a:r>
              <a:rPr lang="en-US" sz="4400" b="1" dirty="0">
                <a:solidFill>
                  <a:srgbClr val="FFFFFF"/>
                </a:solidFill>
              </a:rPr>
              <a:t>Ajoutez vos coordonnées ici.</a:t>
            </a:r>
          </a:p>
        </p:txBody>
      </p:sp>
      <p:cxnSp>
        <p:nvCxnSpPr>
          <p:cNvPr id="5" name="Straight Connector 4">
            <a:extLst>
              <a:ext uri="{FF2B5EF4-FFF2-40B4-BE49-F238E27FC236}">
                <a16:creationId xmlns:a16="http://schemas.microsoft.com/office/drawing/2014/main" id="{9B6EA334-AFAD-454E-8864-D136AA7E17D9}"/>
              </a:ext>
            </a:extLst>
          </p:cNvPr>
          <p:cNvCxnSpPr>
            <a:cxnSpLocks/>
          </p:cNvCxnSpPr>
          <p:nvPr/>
        </p:nvCxnSpPr>
        <p:spPr>
          <a:xfrm>
            <a:off x="9636346" y="4546600"/>
            <a:ext cx="5111308" cy="0"/>
          </a:xfrm>
          <a:prstGeom prst="line">
            <a:avLst/>
          </a:prstGeom>
          <a:ln w="38100">
            <a:solidFill>
              <a:srgbClr val="2A7BCC"/>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494414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C13352C4-3CA8-B95A-F983-447947C65934}"/>
              </a:ext>
            </a:extLst>
          </p:cNvPr>
          <p:cNvSpPr txBox="1">
            <a:spLocks/>
          </p:cNvSpPr>
          <p:nvPr/>
        </p:nvSpPr>
        <p:spPr>
          <a:xfrm>
            <a:off x="1663955" y="1975104"/>
            <a:ext cx="17115344" cy="896256"/>
          </a:xfrm>
          <a:prstGeom prst="rect">
            <a:avLst/>
          </a:prstGeom>
        </p:spPr>
        <p:txBody>
          <a:bodyPr>
            <a:noAutofit/>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r>
              <a:rPr lang="fr-FR" i="1" dirty="0">
                <a:solidFill>
                  <a:srgbClr val="FFFFFF"/>
                </a:solidFill>
              </a:rPr>
              <a:t>Le programme de formation aux normes sociales du projet Passages a été préparé par l'Institute for Reproductive </a:t>
            </a:r>
            <a:r>
              <a:rPr lang="fr-FR" i="1" dirty="0" err="1">
                <a:solidFill>
                  <a:srgbClr val="FFFFFF"/>
                </a:solidFill>
              </a:rPr>
              <a:t>Health</a:t>
            </a:r>
            <a:r>
              <a:rPr lang="fr-FR" i="1" dirty="0">
                <a:solidFill>
                  <a:srgbClr val="FFFFFF"/>
                </a:solidFill>
              </a:rPr>
              <a:t>, Université de Georgetown (IRH) et le Centre pour l'égalité des sexes et la santé de l'Université de Californie à San Diego (GEH, UCSD) dans le cadre du projet Passages. Ce lexique et le projet Passages ont été rendus possibles grâce au soutien généreux du peuple américain par l'intermédiaire de l'Agence des États-Unis pour le développement international (USAID) dans le cadre de l'accord de coopération n° AID-OAA-A-15-00042. Le programme de formation a été traduit en français par le projet </a:t>
            </a:r>
            <a:r>
              <a:rPr lang="fr-FR" i="1" dirty="0" err="1">
                <a:solidFill>
                  <a:srgbClr val="FFFFFF"/>
                </a:solidFill>
              </a:rPr>
              <a:t>Breakthrough</a:t>
            </a:r>
            <a:r>
              <a:rPr lang="fr-FR" i="1" dirty="0">
                <a:solidFill>
                  <a:srgbClr val="FFFFFF"/>
                </a:solidFill>
              </a:rPr>
              <a:t> ACTION dans le cadre de l'accord de coopération n° AID-OAA-A-17-00017. Le contenu est la responsabilité de l'IRH et du GEH et ne reflète pas nécessairement les opinions de l'Université de Georgetown, de l'UCSD, de l'USAID ou du gouvernement des États-Unis.</a:t>
            </a:r>
            <a:endParaRPr lang="en-US" dirty="0">
              <a:solidFill>
                <a:srgbClr val="FFFFFF"/>
              </a:solidFill>
            </a:endParaRPr>
          </a:p>
        </p:txBody>
      </p:sp>
    </p:spTree>
    <p:custDataLst>
      <p:tags r:id="rId1"/>
    </p:custDataLst>
    <p:extLst>
      <p:ext uri="{BB962C8B-B14F-4D97-AF65-F5344CB8AC3E}">
        <p14:creationId xmlns:p14="http://schemas.microsoft.com/office/powerpoint/2010/main" val="972676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5097C874-02AD-43AD-81B0-D4DCFE36A8F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t="18805" b="18805"/>
          <a:stretch/>
        </p:blipFill>
        <p:spPr bwMode="auto">
          <a:xfrm>
            <a:off x="-271572" y="-87196"/>
            <a:ext cx="24655571" cy="10251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E1ABD55D-3CE4-4989-A346-21A0F6255910}"/>
              </a:ext>
            </a:extLst>
          </p:cNvPr>
          <p:cNvSpPr/>
          <p:nvPr/>
        </p:nvSpPr>
        <p:spPr>
          <a:xfrm>
            <a:off x="-271572" y="-101687"/>
            <a:ext cx="24655571" cy="10251527"/>
          </a:xfrm>
          <a:prstGeom prst="rect">
            <a:avLst/>
          </a:prstGeom>
          <a:solidFill>
            <a:srgbClr val="2B6FB6">
              <a:alpha val="69804"/>
            </a:srgbClr>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uLnTx/>
              <a:uFillTx/>
              <a:latin typeface="Helvetica Light"/>
              <a:ea typeface="Helvetica Light"/>
              <a:cs typeface="Helvetica Light"/>
              <a:sym typeface="Helvetica Light"/>
            </a:endParaRPr>
          </a:p>
        </p:txBody>
      </p:sp>
      <p:sp>
        <p:nvSpPr>
          <p:cNvPr id="2" name="Title 1">
            <a:extLst>
              <a:ext uri="{FF2B5EF4-FFF2-40B4-BE49-F238E27FC236}">
                <a16:creationId xmlns:a16="http://schemas.microsoft.com/office/drawing/2014/main" id="{EB3722B8-2712-4B0F-B154-1D65662A1A6A}"/>
              </a:ext>
            </a:extLst>
          </p:cNvPr>
          <p:cNvSpPr>
            <a:spLocks noGrp="1"/>
          </p:cNvSpPr>
          <p:nvPr>
            <p:ph type="title"/>
          </p:nvPr>
        </p:nvSpPr>
        <p:spPr>
          <a:xfrm>
            <a:off x="3083151" y="2800356"/>
            <a:ext cx="18217698" cy="2176836"/>
          </a:xfrm>
        </p:spPr>
        <p:txBody>
          <a:bodyPr/>
          <a:lstStyle/>
          <a:p>
            <a:r>
              <a:rPr lang="fr-FR" sz="10000" dirty="0"/>
              <a:t>Évolution des normes sociales pour informer les stratégies de conception et de mise en œuvre des programmes</a:t>
            </a:r>
            <a:br>
              <a:rPr lang="en-US" sz="10000" dirty="0"/>
            </a:br>
            <a:endParaRPr lang="en-US" sz="10000" dirty="0"/>
          </a:p>
        </p:txBody>
      </p:sp>
      <p:sp>
        <p:nvSpPr>
          <p:cNvPr id="3" name="Text Placeholder 2">
            <a:extLst>
              <a:ext uri="{FF2B5EF4-FFF2-40B4-BE49-F238E27FC236}">
                <a16:creationId xmlns:a16="http://schemas.microsoft.com/office/drawing/2014/main" id="{7A69F071-7A37-404A-AEE7-6D9CC2E4576F}"/>
              </a:ext>
            </a:extLst>
          </p:cNvPr>
          <p:cNvSpPr>
            <a:spLocks noGrp="1"/>
          </p:cNvSpPr>
          <p:nvPr>
            <p:ph type="body" sz="quarter" idx="11"/>
          </p:nvPr>
        </p:nvSpPr>
        <p:spPr>
          <a:xfrm>
            <a:off x="4214812" y="8063935"/>
            <a:ext cx="15954376" cy="931864"/>
          </a:xfrm>
        </p:spPr>
        <p:txBody>
          <a:bodyPr>
            <a:noAutofit/>
          </a:bodyPr>
          <a:lstStyle/>
          <a:p>
            <a:r>
              <a:rPr lang="fr-FR" sz="4300" dirty="0"/>
              <a:t>Comprendre, explorer et donner suite aux résultats obtenus</a:t>
            </a:r>
            <a:endParaRPr lang="en-US" sz="4300" dirty="0"/>
          </a:p>
        </p:txBody>
      </p:sp>
      <p:sp>
        <p:nvSpPr>
          <p:cNvPr id="4" name="Text Placeholder 3">
            <a:extLst>
              <a:ext uri="{FF2B5EF4-FFF2-40B4-BE49-F238E27FC236}">
                <a16:creationId xmlns:a16="http://schemas.microsoft.com/office/drawing/2014/main" id="{23397D92-EE3D-458D-BF19-F3E22793F4AA}"/>
              </a:ext>
            </a:extLst>
          </p:cNvPr>
          <p:cNvSpPr>
            <a:spLocks noGrp="1"/>
          </p:cNvSpPr>
          <p:nvPr>
            <p:ph type="body" sz="quarter" idx="4294967295"/>
          </p:nvPr>
        </p:nvSpPr>
        <p:spPr>
          <a:xfrm>
            <a:off x="3883819" y="1881188"/>
            <a:ext cx="16616363" cy="517525"/>
          </a:xfrm>
          <a:prstGeom prst="rect">
            <a:avLst/>
          </a:prstGeom>
        </p:spPr>
        <p:txBody>
          <a:bodyPr>
            <a:noAutofit/>
          </a:bodyPr>
          <a:lstStyle/>
          <a:p>
            <a:pPr algn="ctr"/>
            <a:r>
              <a:rPr lang="en-US" sz="3300" dirty="0">
                <a:solidFill>
                  <a:srgbClr val="FFFFFF"/>
                </a:solidFill>
              </a:rPr>
              <a:t>MODULE DEUX</a:t>
            </a:r>
          </a:p>
        </p:txBody>
      </p:sp>
      <p:sp>
        <p:nvSpPr>
          <p:cNvPr id="9" name="TextBox 8">
            <a:extLst>
              <a:ext uri="{FF2B5EF4-FFF2-40B4-BE49-F238E27FC236}">
                <a16:creationId xmlns:a16="http://schemas.microsoft.com/office/drawing/2014/main" id="{0D91CA8F-6E6F-534A-B7CD-467C653D3E8B}"/>
              </a:ext>
            </a:extLst>
          </p:cNvPr>
          <p:cNvSpPr txBox="1"/>
          <p:nvPr/>
        </p:nvSpPr>
        <p:spPr>
          <a:xfrm>
            <a:off x="193431" y="13144453"/>
            <a:ext cx="6214047" cy="307777"/>
          </a:xfrm>
          <a:prstGeom prst="rect">
            <a:avLst/>
          </a:prstGeom>
          <a:noFill/>
        </p:spPr>
        <p:txBody>
          <a:bodyPr wrap="square" rtlCol="0">
            <a:spAutoFit/>
          </a:bodyPr>
          <a:lstStyle/>
          <a:p>
            <a:pPr algn="l"/>
            <a:r>
              <a:rPr lang="en-US" sz="1400" dirty="0">
                <a:solidFill>
                  <a:schemeClr val="bg2"/>
                </a:solidFill>
                <a:latin typeface="Gill Sans MT" panose="020B0502020104020203" pitchFamily="34" charset="77"/>
              </a:rPr>
              <a:t>Photo credit: Institute for Reproductive Health</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ustDataLst>
      <p:tags r:id="rId1"/>
    </p:custDataLst>
    <p:extLst>
      <p:ext uri="{BB962C8B-B14F-4D97-AF65-F5344CB8AC3E}">
        <p14:creationId xmlns:p14="http://schemas.microsoft.com/office/powerpoint/2010/main" val="4220300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F5F8"/>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CDF1513-39C8-9A4D-9C6D-BB0343F80E78}"/>
              </a:ext>
            </a:extLst>
          </p:cNvPr>
          <p:cNvGrpSpPr/>
          <p:nvPr/>
        </p:nvGrpSpPr>
        <p:grpSpPr>
          <a:xfrm>
            <a:off x="11014742" y="937066"/>
            <a:ext cx="8715052" cy="2120963"/>
            <a:chOff x="11014742" y="951720"/>
            <a:chExt cx="8715052" cy="2120963"/>
          </a:xfrm>
        </p:grpSpPr>
        <p:sp>
          <p:nvSpPr>
            <p:cNvPr id="7" name="Rectangle 6">
              <a:extLst>
                <a:ext uri="{FF2B5EF4-FFF2-40B4-BE49-F238E27FC236}">
                  <a16:creationId xmlns:a16="http://schemas.microsoft.com/office/drawing/2014/main" id="{7E789CD6-C9EA-624B-96DC-A3B70F66226E}"/>
                </a:ext>
              </a:extLst>
            </p:cNvPr>
            <p:cNvSpPr/>
            <p:nvPr/>
          </p:nvSpPr>
          <p:spPr>
            <a:xfrm>
              <a:off x="13481604" y="1316733"/>
              <a:ext cx="6248190" cy="1323439"/>
            </a:xfrm>
            <a:prstGeom prst="rect">
              <a:avLst/>
            </a:prstGeom>
          </p:spPr>
          <p:txBody>
            <a:bodyPr wrap="square">
              <a:noAutofit/>
            </a:bodyPr>
            <a:lstStyle/>
            <a:p>
              <a:pPr algn="l"/>
              <a:r>
                <a:rPr lang="fr-FR" sz="4000" dirty="0">
                  <a:solidFill>
                    <a:srgbClr val="235F9E"/>
                  </a:solidFill>
                  <a:latin typeface="Gill Sans MT" panose="020B0502020104020203" pitchFamily="34" charset="77"/>
                  <a:cs typeface="Gill Sans" panose="020B0502020104020203" pitchFamily="34" charset="-79"/>
                </a:rPr>
                <a:t>Introduction à l'évaluation des normes.</a:t>
              </a:r>
              <a:endParaRPr lang="en-US" sz="4000" dirty="0">
                <a:solidFill>
                  <a:srgbClr val="235F9E"/>
                </a:solidFill>
                <a:latin typeface="Gill Sans MT" panose="020B0502020104020203" pitchFamily="34" charset="77"/>
                <a:cs typeface="Gill Sans" panose="020B0502020104020203" pitchFamily="34" charset="-79"/>
              </a:endParaRPr>
            </a:p>
          </p:txBody>
        </p:sp>
        <p:grpSp>
          <p:nvGrpSpPr>
            <p:cNvPr id="9" name="Group 8">
              <a:extLst>
                <a:ext uri="{FF2B5EF4-FFF2-40B4-BE49-F238E27FC236}">
                  <a16:creationId xmlns:a16="http://schemas.microsoft.com/office/drawing/2014/main" id="{2ACE9ACA-0288-C449-8EE8-C64680026D98}"/>
                </a:ext>
              </a:extLst>
            </p:cNvPr>
            <p:cNvGrpSpPr/>
            <p:nvPr/>
          </p:nvGrpSpPr>
          <p:grpSpPr>
            <a:xfrm>
              <a:off x="11014742" y="982161"/>
              <a:ext cx="2365822" cy="2090522"/>
              <a:chOff x="451994" y="2386596"/>
              <a:chExt cx="1385139" cy="1223957"/>
            </a:xfrm>
          </p:grpSpPr>
          <p:sp>
            <p:nvSpPr>
              <p:cNvPr id="11" name="Oval 10">
                <a:extLst>
                  <a:ext uri="{FF2B5EF4-FFF2-40B4-BE49-F238E27FC236}">
                    <a16:creationId xmlns:a16="http://schemas.microsoft.com/office/drawing/2014/main" id="{C6EF7600-ABAB-3B49-A7B2-FD978D36576F}"/>
                  </a:ext>
                </a:extLst>
              </p:cNvPr>
              <p:cNvSpPr/>
              <p:nvPr/>
            </p:nvSpPr>
            <p:spPr>
              <a:xfrm>
                <a:off x="451994" y="2386596"/>
                <a:ext cx="1198604" cy="1198604"/>
              </a:xfrm>
              <a:prstGeom prst="ellipse">
                <a:avLst/>
              </a:prstGeom>
              <a:solidFill>
                <a:srgbClr val="235F9E"/>
              </a:solidFill>
              <a:ln w="12700" cap="flat" cmpd="sng" algn="ctr">
                <a:noFill/>
                <a:prstDash val="solid"/>
                <a:miter lim="800000"/>
              </a:ln>
              <a:effectLst/>
            </p:spPr>
            <p:txBody>
              <a:bodyPr rtlCol="0" anchor="ctr">
                <a:noAutofit/>
              </a:bodyPr>
              <a:lstStyle/>
              <a:p>
                <a:pPr algn="ctr" defTabSz="456092">
                  <a:buClrTx/>
                  <a:defRPr/>
                </a:pPr>
                <a:endParaRPr lang="en-US" sz="1800" dirty="0">
                  <a:solidFill>
                    <a:srgbClr val="FFFFFF"/>
                  </a:solidFill>
                  <a:latin typeface="Roboto"/>
                  <a:ea typeface="+mn-ea"/>
                  <a:sym typeface="PT Sans"/>
                </a:endParaRPr>
              </a:p>
            </p:txBody>
          </p:sp>
          <p:sp>
            <p:nvSpPr>
              <p:cNvPr id="12" name="Rectangle 11">
                <a:extLst>
                  <a:ext uri="{FF2B5EF4-FFF2-40B4-BE49-F238E27FC236}">
                    <a16:creationId xmlns:a16="http://schemas.microsoft.com/office/drawing/2014/main" id="{EF32CC30-0D98-0849-8B91-F841F234211C}"/>
                  </a:ext>
                </a:extLst>
              </p:cNvPr>
              <p:cNvSpPr/>
              <p:nvPr/>
            </p:nvSpPr>
            <p:spPr>
              <a:xfrm>
                <a:off x="1122897" y="2484323"/>
                <a:ext cx="714236" cy="1126230"/>
              </a:xfrm>
              <a:prstGeom prst="rect">
                <a:avLst/>
              </a:prstGeom>
            </p:spPr>
            <p:txBody>
              <a:bodyPr wrap="square" lIns="0" tIns="0" rIns="0" bIns="0" anchor="ctr">
                <a:noAutofit/>
              </a:bodyPr>
              <a:lstStyle/>
              <a:p>
                <a:pPr defTabSz="412090" hangingPunct="0">
                  <a:buClrTx/>
                </a:pPr>
                <a:r>
                  <a:rPr lang="en-US" sz="12500" b="1" dirty="0">
                    <a:solidFill>
                      <a:srgbClr val="EDEDEE"/>
                    </a:solidFill>
                    <a:latin typeface="Georgia" panose="02040502050405020303" pitchFamily="18" charset="0"/>
                    <a:ea typeface="Helvetica Neue"/>
                    <a:cs typeface="Helvetica Neue"/>
                    <a:sym typeface="Helvetica Neue"/>
                  </a:rPr>
                  <a:t>1</a:t>
                </a:r>
              </a:p>
            </p:txBody>
          </p:sp>
          <p:sp>
            <p:nvSpPr>
              <p:cNvPr id="13" name="Rectangle 12">
                <a:extLst>
                  <a:ext uri="{FF2B5EF4-FFF2-40B4-BE49-F238E27FC236}">
                    <a16:creationId xmlns:a16="http://schemas.microsoft.com/office/drawing/2014/main" id="{71598977-72C9-874D-8169-3745D82887F5}"/>
                  </a:ext>
                </a:extLst>
              </p:cNvPr>
              <p:cNvSpPr/>
              <p:nvPr/>
            </p:nvSpPr>
            <p:spPr>
              <a:xfrm>
                <a:off x="638529" y="2651107"/>
                <a:ext cx="586858" cy="216236"/>
              </a:xfrm>
              <a:prstGeom prst="rect">
                <a:avLst/>
              </a:prstGeom>
            </p:spPr>
            <p:txBody>
              <a:bodyPr wrap="square" lIns="0" tIns="0" rIns="0" bIns="0" anchor="ctr">
                <a:noAutofit/>
              </a:bodyPr>
              <a:lstStyle/>
              <a:p>
                <a:pPr defTabSz="412090" hangingPunct="0">
                  <a:buClrTx/>
                </a:pPr>
                <a:r>
                  <a:rPr lang="en-US" sz="2400" dirty="0">
                    <a:solidFill>
                      <a:schemeClr val="bg1">
                        <a:lumMod val="20000"/>
                        <a:lumOff val="80000"/>
                      </a:schemeClr>
                    </a:solidFill>
                    <a:latin typeface="Georgia" panose="02040502050405020303" pitchFamily="18" charset="0"/>
                    <a:ea typeface="Helvetica Neue"/>
                    <a:cs typeface="Helvetica Neue"/>
                    <a:sym typeface="Helvetica Neue"/>
                  </a:rPr>
                  <a:t>Section</a:t>
                </a:r>
              </a:p>
            </p:txBody>
          </p:sp>
        </p:grpSp>
        <p:sp>
          <p:nvSpPr>
            <p:cNvPr id="10" name="Circular Arrow 107">
              <a:extLst>
                <a:ext uri="{FF2B5EF4-FFF2-40B4-BE49-F238E27FC236}">
                  <a16:creationId xmlns:a16="http://schemas.microsoft.com/office/drawing/2014/main" id="{93FFB483-6471-B84F-AD3C-BDCDA15699D8}"/>
                </a:ext>
              </a:extLst>
            </p:cNvPr>
            <p:cNvSpPr/>
            <p:nvPr/>
          </p:nvSpPr>
          <p:spPr>
            <a:xfrm>
              <a:off x="12509832" y="951720"/>
              <a:ext cx="1233863" cy="1233863"/>
            </a:xfrm>
            <a:prstGeom prst="circularArrow">
              <a:avLst>
                <a:gd name="adj1" fmla="val 2271"/>
                <a:gd name="adj2" fmla="val 761772"/>
                <a:gd name="adj3" fmla="val 19550703"/>
                <a:gd name="adj4" fmla="val 12575511"/>
                <a:gd name="adj5" fmla="val 5826"/>
              </a:avLst>
            </a:prstGeom>
            <a:solidFill>
              <a:srgbClr val="235F9E"/>
            </a:solidFill>
            <a:ln>
              <a:solidFill>
                <a:srgbClr val="235F9E"/>
              </a:solidFill>
            </a:ln>
            <a:effectLst/>
          </p:spPr>
          <p:txBody>
            <a:bodyPr>
              <a:noAutofit/>
            </a:bodyPr>
            <a:lstStyle/>
            <a:p>
              <a:endParaRPr lang="en-US" sz="1200" dirty="0">
                <a:latin typeface="Gill Sans MT" panose="020B0502020104020203" pitchFamily="34" charset="77"/>
              </a:endParaRPr>
            </a:p>
          </p:txBody>
        </p:sp>
      </p:grpSp>
      <p:grpSp>
        <p:nvGrpSpPr>
          <p:cNvPr id="14" name="Group 13">
            <a:extLst>
              <a:ext uri="{FF2B5EF4-FFF2-40B4-BE49-F238E27FC236}">
                <a16:creationId xmlns:a16="http://schemas.microsoft.com/office/drawing/2014/main" id="{C98328E1-2C03-CD41-BBD6-6E413FA72F60}"/>
              </a:ext>
            </a:extLst>
          </p:cNvPr>
          <p:cNvGrpSpPr/>
          <p:nvPr/>
        </p:nvGrpSpPr>
        <p:grpSpPr>
          <a:xfrm>
            <a:off x="11014742" y="3360718"/>
            <a:ext cx="11018780" cy="2115095"/>
            <a:chOff x="11014742" y="3375372"/>
            <a:chExt cx="11018780" cy="2115095"/>
          </a:xfrm>
        </p:grpSpPr>
        <p:grpSp>
          <p:nvGrpSpPr>
            <p:cNvPr id="15" name="Group 14">
              <a:extLst>
                <a:ext uri="{FF2B5EF4-FFF2-40B4-BE49-F238E27FC236}">
                  <a16:creationId xmlns:a16="http://schemas.microsoft.com/office/drawing/2014/main" id="{615DC333-610A-0947-9A9A-5F2AE8ED4006}"/>
                </a:ext>
              </a:extLst>
            </p:cNvPr>
            <p:cNvGrpSpPr/>
            <p:nvPr/>
          </p:nvGrpSpPr>
          <p:grpSpPr>
            <a:xfrm>
              <a:off x="11014742" y="3399945"/>
              <a:ext cx="2161720" cy="2090522"/>
              <a:chOff x="451994" y="2386596"/>
              <a:chExt cx="1265642" cy="1223957"/>
            </a:xfrm>
          </p:grpSpPr>
          <p:sp>
            <p:nvSpPr>
              <p:cNvPr id="18" name="Oval 17">
                <a:extLst>
                  <a:ext uri="{FF2B5EF4-FFF2-40B4-BE49-F238E27FC236}">
                    <a16:creationId xmlns:a16="http://schemas.microsoft.com/office/drawing/2014/main" id="{4E96ED80-F061-7942-8015-7BE89817B4D6}"/>
                  </a:ext>
                </a:extLst>
              </p:cNvPr>
              <p:cNvSpPr/>
              <p:nvPr/>
            </p:nvSpPr>
            <p:spPr>
              <a:xfrm>
                <a:off x="451994" y="2386596"/>
                <a:ext cx="1198604" cy="1198604"/>
              </a:xfrm>
              <a:prstGeom prst="ellipse">
                <a:avLst/>
              </a:prstGeom>
              <a:solidFill>
                <a:srgbClr val="2B6FB6"/>
              </a:solidFill>
              <a:ln w="12700" cap="flat" cmpd="sng" algn="ctr">
                <a:noFill/>
                <a:prstDash val="solid"/>
                <a:miter lim="800000"/>
              </a:ln>
              <a:effectLst/>
            </p:spPr>
            <p:txBody>
              <a:bodyPr rtlCol="0" anchor="ctr">
                <a:noAutofit/>
              </a:bodyPr>
              <a:lstStyle/>
              <a:p>
                <a:pPr algn="ctr" defTabSz="456092">
                  <a:buClrTx/>
                  <a:defRPr/>
                </a:pPr>
                <a:endParaRPr lang="en-US" sz="1800" dirty="0">
                  <a:solidFill>
                    <a:srgbClr val="FFFFFF"/>
                  </a:solidFill>
                  <a:latin typeface="Roboto"/>
                  <a:ea typeface="+mn-ea"/>
                  <a:sym typeface="PT Sans"/>
                </a:endParaRPr>
              </a:p>
            </p:txBody>
          </p:sp>
          <p:sp>
            <p:nvSpPr>
              <p:cNvPr id="19" name="Rectangle 18">
                <a:extLst>
                  <a:ext uri="{FF2B5EF4-FFF2-40B4-BE49-F238E27FC236}">
                    <a16:creationId xmlns:a16="http://schemas.microsoft.com/office/drawing/2014/main" id="{5481A646-48D2-0E41-915F-8605A84F1812}"/>
                  </a:ext>
                </a:extLst>
              </p:cNvPr>
              <p:cNvSpPr/>
              <p:nvPr/>
            </p:nvSpPr>
            <p:spPr>
              <a:xfrm>
                <a:off x="1003399" y="2484323"/>
                <a:ext cx="714237" cy="1126230"/>
              </a:xfrm>
              <a:prstGeom prst="rect">
                <a:avLst/>
              </a:prstGeom>
            </p:spPr>
            <p:txBody>
              <a:bodyPr wrap="square" lIns="0" tIns="0" rIns="0" bIns="0" anchor="ctr">
                <a:noAutofit/>
              </a:bodyPr>
              <a:lstStyle/>
              <a:p>
                <a:pPr defTabSz="412090" hangingPunct="0">
                  <a:buClrTx/>
                </a:pPr>
                <a:r>
                  <a:rPr lang="en-US" sz="12500" b="1" dirty="0">
                    <a:solidFill>
                      <a:srgbClr val="EDEDEE"/>
                    </a:solidFill>
                    <a:latin typeface="Georgia" panose="02040502050405020303" pitchFamily="18" charset="0"/>
                    <a:ea typeface="Helvetica Neue"/>
                    <a:cs typeface="Helvetica Neue"/>
                    <a:sym typeface="Helvetica Neue"/>
                  </a:rPr>
                  <a:t>2</a:t>
                </a:r>
              </a:p>
            </p:txBody>
          </p:sp>
          <p:sp>
            <p:nvSpPr>
              <p:cNvPr id="20" name="Rectangle 19">
                <a:extLst>
                  <a:ext uri="{FF2B5EF4-FFF2-40B4-BE49-F238E27FC236}">
                    <a16:creationId xmlns:a16="http://schemas.microsoft.com/office/drawing/2014/main" id="{3EA4E583-5474-8049-B06C-162544994438}"/>
                  </a:ext>
                </a:extLst>
              </p:cNvPr>
              <p:cNvSpPr/>
              <p:nvPr/>
            </p:nvSpPr>
            <p:spPr>
              <a:xfrm>
                <a:off x="638529" y="2651107"/>
                <a:ext cx="586859" cy="216236"/>
              </a:xfrm>
              <a:prstGeom prst="rect">
                <a:avLst/>
              </a:prstGeom>
            </p:spPr>
            <p:txBody>
              <a:bodyPr wrap="square" lIns="0" tIns="0" rIns="0" bIns="0" anchor="ctr">
                <a:noAutofit/>
              </a:bodyPr>
              <a:lstStyle/>
              <a:p>
                <a:pPr defTabSz="412090" hangingPunct="0">
                  <a:buClrTx/>
                </a:pPr>
                <a:r>
                  <a:rPr lang="en-US" sz="2400" dirty="0">
                    <a:solidFill>
                      <a:schemeClr val="bg1">
                        <a:lumMod val="20000"/>
                        <a:lumOff val="80000"/>
                      </a:schemeClr>
                    </a:solidFill>
                    <a:latin typeface="Georgia" panose="02040502050405020303" pitchFamily="18" charset="0"/>
                    <a:ea typeface="Helvetica Neue"/>
                    <a:cs typeface="Helvetica Neue"/>
                    <a:sym typeface="Helvetica Neue"/>
                  </a:rPr>
                  <a:t>Section</a:t>
                </a:r>
              </a:p>
            </p:txBody>
          </p:sp>
        </p:grpSp>
        <p:sp>
          <p:nvSpPr>
            <p:cNvPr id="16" name="Rectangle 15">
              <a:extLst>
                <a:ext uri="{FF2B5EF4-FFF2-40B4-BE49-F238E27FC236}">
                  <a16:creationId xmlns:a16="http://schemas.microsoft.com/office/drawing/2014/main" id="{898538E3-CDD3-BA46-9811-A1DAD760CEAE}"/>
                </a:ext>
              </a:extLst>
            </p:cNvPr>
            <p:cNvSpPr/>
            <p:nvPr/>
          </p:nvSpPr>
          <p:spPr>
            <a:xfrm>
              <a:off x="13481601" y="3779119"/>
              <a:ext cx="8551921" cy="1323439"/>
            </a:xfrm>
            <a:prstGeom prst="rect">
              <a:avLst/>
            </a:prstGeom>
          </p:spPr>
          <p:txBody>
            <a:bodyPr wrap="square">
              <a:noAutofit/>
            </a:bodyPr>
            <a:lstStyle/>
            <a:p>
              <a:pPr algn="l"/>
              <a:r>
                <a:rPr lang="fr-FR" sz="4000" dirty="0">
                  <a:solidFill>
                    <a:srgbClr val="2B6FB6"/>
                  </a:solidFill>
                  <a:latin typeface="Gill Sans MT" panose="020B0502020104020203" pitchFamily="34" charset="77"/>
                  <a:cs typeface="Gill Sans" panose="020B0502020104020203" pitchFamily="34" charset="-79"/>
                </a:rPr>
                <a:t>Évaluation des normes : Guide pratique.</a:t>
              </a:r>
              <a:endParaRPr lang="en-US" sz="4000" dirty="0">
                <a:solidFill>
                  <a:srgbClr val="2B6FB6"/>
                </a:solidFill>
                <a:latin typeface="Gill Sans MT" panose="020B0502020104020203" pitchFamily="34" charset="77"/>
                <a:cs typeface="Gill Sans" panose="020B0502020104020203" pitchFamily="34" charset="-79"/>
              </a:endParaRPr>
            </a:p>
          </p:txBody>
        </p:sp>
        <p:sp>
          <p:nvSpPr>
            <p:cNvPr id="17" name="Circular Arrow 107">
              <a:extLst>
                <a:ext uri="{FF2B5EF4-FFF2-40B4-BE49-F238E27FC236}">
                  <a16:creationId xmlns:a16="http://schemas.microsoft.com/office/drawing/2014/main" id="{BAFF0AB0-D110-6A40-8C67-0E2E5014BE17}"/>
                </a:ext>
              </a:extLst>
            </p:cNvPr>
            <p:cNvSpPr/>
            <p:nvPr/>
          </p:nvSpPr>
          <p:spPr>
            <a:xfrm>
              <a:off x="12509832" y="3375372"/>
              <a:ext cx="1233863" cy="1233863"/>
            </a:xfrm>
            <a:prstGeom prst="circularArrow">
              <a:avLst>
                <a:gd name="adj1" fmla="val 2271"/>
                <a:gd name="adj2" fmla="val 761772"/>
                <a:gd name="adj3" fmla="val 19550703"/>
                <a:gd name="adj4" fmla="val 12575511"/>
                <a:gd name="adj5" fmla="val 5826"/>
              </a:avLst>
            </a:prstGeom>
            <a:solidFill>
              <a:srgbClr val="2B6FB6"/>
            </a:solidFill>
            <a:ln>
              <a:solidFill>
                <a:srgbClr val="2B6FB6"/>
              </a:solidFill>
            </a:ln>
            <a:effectLst/>
          </p:spPr>
          <p:txBody>
            <a:bodyPr>
              <a:noAutofit/>
            </a:bodyPr>
            <a:lstStyle/>
            <a:p>
              <a:endParaRPr lang="en-US" sz="1200" dirty="0">
                <a:latin typeface="Gill Sans MT" panose="020B0502020104020203" pitchFamily="34" charset="77"/>
              </a:endParaRPr>
            </a:p>
          </p:txBody>
        </p:sp>
      </p:grpSp>
      <p:grpSp>
        <p:nvGrpSpPr>
          <p:cNvPr id="21" name="Group 20">
            <a:extLst>
              <a:ext uri="{FF2B5EF4-FFF2-40B4-BE49-F238E27FC236}">
                <a16:creationId xmlns:a16="http://schemas.microsoft.com/office/drawing/2014/main" id="{FE06B8FC-55B9-3E46-9DFA-2A0A50FACC50}"/>
              </a:ext>
            </a:extLst>
          </p:cNvPr>
          <p:cNvGrpSpPr/>
          <p:nvPr/>
        </p:nvGrpSpPr>
        <p:grpSpPr>
          <a:xfrm>
            <a:off x="11014742" y="5667513"/>
            <a:ext cx="11271100" cy="2312982"/>
            <a:chOff x="11014742" y="5682167"/>
            <a:chExt cx="11271100" cy="2312982"/>
          </a:xfrm>
        </p:grpSpPr>
        <p:grpSp>
          <p:nvGrpSpPr>
            <p:cNvPr id="22" name="Group 21">
              <a:extLst>
                <a:ext uri="{FF2B5EF4-FFF2-40B4-BE49-F238E27FC236}">
                  <a16:creationId xmlns:a16="http://schemas.microsoft.com/office/drawing/2014/main" id="{EA49075B-C930-F34E-8C62-C825797EA6FF}"/>
                </a:ext>
              </a:extLst>
            </p:cNvPr>
            <p:cNvGrpSpPr/>
            <p:nvPr/>
          </p:nvGrpSpPr>
          <p:grpSpPr>
            <a:xfrm>
              <a:off x="11014742" y="5735740"/>
              <a:ext cx="2161720" cy="2090522"/>
              <a:chOff x="451994" y="2386596"/>
              <a:chExt cx="1265642" cy="1223957"/>
            </a:xfrm>
          </p:grpSpPr>
          <p:sp>
            <p:nvSpPr>
              <p:cNvPr id="25" name="Oval 24">
                <a:extLst>
                  <a:ext uri="{FF2B5EF4-FFF2-40B4-BE49-F238E27FC236}">
                    <a16:creationId xmlns:a16="http://schemas.microsoft.com/office/drawing/2014/main" id="{F90D1AE0-DD80-024D-A335-D27CDCA9A27C}"/>
                  </a:ext>
                </a:extLst>
              </p:cNvPr>
              <p:cNvSpPr/>
              <p:nvPr/>
            </p:nvSpPr>
            <p:spPr>
              <a:xfrm>
                <a:off x="451994" y="2386596"/>
                <a:ext cx="1198604" cy="1198604"/>
              </a:xfrm>
              <a:prstGeom prst="ellipse">
                <a:avLst/>
              </a:prstGeom>
              <a:solidFill>
                <a:srgbClr val="2B75C2"/>
              </a:solidFill>
              <a:ln w="12700" cap="flat" cmpd="sng" algn="ctr">
                <a:noFill/>
                <a:prstDash val="solid"/>
                <a:miter lim="800000"/>
              </a:ln>
              <a:effectLst/>
            </p:spPr>
            <p:txBody>
              <a:bodyPr rtlCol="0" anchor="ctr">
                <a:noAutofit/>
              </a:bodyPr>
              <a:lstStyle/>
              <a:p>
                <a:pPr algn="ctr" defTabSz="456092">
                  <a:buClrTx/>
                  <a:defRPr/>
                </a:pPr>
                <a:endParaRPr lang="en-US" sz="1800" dirty="0">
                  <a:solidFill>
                    <a:srgbClr val="FFFFFF"/>
                  </a:solidFill>
                  <a:latin typeface="Roboto"/>
                  <a:ea typeface="+mn-ea"/>
                  <a:sym typeface="PT Sans"/>
                </a:endParaRPr>
              </a:p>
            </p:txBody>
          </p:sp>
          <p:sp>
            <p:nvSpPr>
              <p:cNvPr id="26" name="Rectangle 25">
                <a:extLst>
                  <a:ext uri="{FF2B5EF4-FFF2-40B4-BE49-F238E27FC236}">
                    <a16:creationId xmlns:a16="http://schemas.microsoft.com/office/drawing/2014/main" id="{C04CC394-C7B6-0C4C-B975-B34DBA090209}"/>
                  </a:ext>
                </a:extLst>
              </p:cNvPr>
              <p:cNvSpPr/>
              <p:nvPr/>
            </p:nvSpPr>
            <p:spPr>
              <a:xfrm>
                <a:off x="1003399" y="2484323"/>
                <a:ext cx="714237" cy="1126230"/>
              </a:xfrm>
              <a:prstGeom prst="rect">
                <a:avLst/>
              </a:prstGeom>
            </p:spPr>
            <p:txBody>
              <a:bodyPr wrap="square" lIns="0" tIns="0" rIns="0" bIns="0" anchor="ctr">
                <a:noAutofit/>
              </a:bodyPr>
              <a:lstStyle/>
              <a:p>
                <a:pPr defTabSz="412090" hangingPunct="0">
                  <a:buClrTx/>
                </a:pPr>
                <a:r>
                  <a:rPr lang="en-US" sz="12500" b="1" dirty="0">
                    <a:solidFill>
                      <a:srgbClr val="EDEDEE"/>
                    </a:solidFill>
                    <a:latin typeface="Georgia" panose="02040502050405020303" pitchFamily="18" charset="0"/>
                    <a:ea typeface="Helvetica Neue"/>
                    <a:cs typeface="Helvetica Neue"/>
                    <a:sym typeface="Helvetica Neue"/>
                  </a:rPr>
                  <a:t>3</a:t>
                </a:r>
              </a:p>
            </p:txBody>
          </p:sp>
          <p:sp>
            <p:nvSpPr>
              <p:cNvPr id="27" name="Rectangle 26">
                <a:extLst>
                  <a:ext uri="{FF2B5EF4-FFF2-40B4-BE49-F238E27FC236}">
                    <a16:creationId xmlns:a16="http://schemas.microsoft.com/office/drawing/2014/main" id="{44470241-2F14-EC4A-AFF3-6FF79FBAF72F}"/>
                  </a:ext>
                </a:extLst>
              </p:cNvPr>
              <p:cNvSpPr/>
              <p:nvPr/>
            </p:nvSpPr>
            <p:spPr>
              <a:xfrm>
                <a:off x="638529" y="2651107"/>
                <a:ext cx="586859" cy="216236"/>
              </a:xfrm>
              <a:prstGeom prst="rect">
                <a:avLst/>
              </a:prstGeom>
            </p:spPr>
            <p:txBody>
              <a:bodyPr wrap="square" lIns="0" tIns="0" rIns="0" bIns="0" anchor="ctr">
                <a:noAutofit/>
              </a:bodyPr>
              <a:lstStyle/>
              <a:p>
                <a:pPr defTabSz="412090" hangingPunct="0">
                  <a:buClrTx/>
                </a:pPr>
                <a:r>
                  <a:rPr lang="en-US" sz="2400" dirty="0">
                    <a:solidFill>
                      <a:schemeClr val="bg1">
                        <a:lumMod val="20000"/>
                        <a:lumOff val="80000"/>
                      </a:schemeClr>
                    </a:solidFill>
                    <a:latin typeface="Georgia" panose="02040502050405020303" pitchFamily="18" charset="0"/>
                    <a:ea typeface="Helvetica Neue"/>
                    <a:cs typeface="Helvetica Neue"/>
                    <a:sym typeface="Helvetica Neue"/>
                  </a:rPr>
                  <a:t>Section</a:t>
                </a:r>
              </a:p>
            </p:txBody>
          </p:sp>
        </p:grpSp>
        <p:sp>
          <p:nvSpPr>
            <p:cNvPr id="23" name="Rectangle 22">
              <a:extLst>
                <a:ext uri="{FF2B5EF4-FFF2-40B4-BE49-F238E27FC236}">
                  <a16:creationId xmlns:a16="http://schemas.microsoft.com/office/drawing/2014/main" id="{544E8EBD-FFD5-6F48-B822-43E22F4E5BDC}"/>
                </a:ext>
              </a:extLst>
            </p:cNvPr>
            <p:cNvSpPr/>
            <p:nvPr/>
          </p:nvSpPr>
          <p:spPr>
            <a:xfrm>
              <a:off x="13481602" y="6056157"/>
              <a:ext cx="8804240" cy="1938992"/>
            </a:xfrm>
            <a:prstGeom prst="rect">
              <a:avLst/>
            </a:prstGeom>
          </p:spPr>
          <p:txBody>
            <a:bodyPr wrap="square">
              <a:noAutofit/>
            </a:bodyPr>
            <a:lstStyle/>
            <a:p>
              <a:pPr algn="l"/>
              <a:r>
                <a:rPr lang="fr-FR" sz="4000" dirty="0">
                  <a:solidFill>
                    <a:srgbClr val="2B6FB6"/>
                  </a:solidFill>
                  <a:latin typeface="Gill Sans MT" panose="020B0502020104020203" pitchFamily="34" charset="77"/>
                  <a:cs typeface="Gill Sans" panose="020B0502020104020203" pitchFamily="34" charset="-79"/>
                </a:rPr>
                <a:t>Outil d'exploration des normes sociales.</a:t>
              </a:r>
              <a:endParaRPr lang="en-US" sz="4000" dirty="0">
                <a:solidFill>
                  <a:srgbClr val="2B6FB6"/>
                </a:solidFill>
                <a:latin typeface="Gill Sans MT" panose="020B0502020104020203" pitchFamily="34" charset="77"/>
                <a:cs typeface="Gill Sans" panose="020B0502020104020203" pitchFamily="34" charset="-79"/>
              </a:endParaRPr>
            </a:p>
          </p:txBody>
        </p:sp>
        <p:sp>
          <p:nvSpPr>
            <p:cNvPr id="24" name="Circular Arrow 107">
              <a:extLst>
                <a:ext uri="{FF2B5EF4-FFF2-40B4-BE49-F238E27FC236}">
                  <a16:creationId xmlns:a16="http://schemas.microsoft.com/office/drawing/2014/main" id="{774B3F57-0AC9-7C4E-BFB1-5FF5AA9A8600}"/>
                </a:ext>
              </a:extLst>
            </p:cNvPr>
            <p:cNvSpPr/>
            <p:nvPr/>
          </p:nvSpPr>
          <p:spPr>
            <a:xfrm>
              <a:off x="12509832" y="5682167"/>
              <a:ext cx="1233863" cy="1233863"/>
            </a:xfrm>
            <a:prstGeom prst="circularArrow">
              <a:avLst>
                <a:gd name="adj1" fmla="val 2271"/>
                <a:gd name="adj2" fmla="val 761772"/>
                <a:gd name="adj3" fmla="val 19550703"/>
                <a:gd name="adj4" fmla="val 12575511"/>
                <a:gd name="adj5" fmla="val 5826"/>
              </a:avLst>
            </a:prstGeom>
            <a:solidFill>
              <a:srgbClr val="2A75C2"/>
            </a:solidFill>
            <a:ln>
              <a:solidFill>
                <a:srgbClr val="2A75C2"/>
              </a:solidFill>
            </a:ln>
            <a:effectLst/>
          </p:spPr>
          <p:txBody>
            <a:bodyPr>
              <a:noAutofit/>
            </a:bodyPr>
            <a:lstStyle/>
            <a:p>
              <a:endParaRPr lang="en-US" sz="1200" dirty="0">
                <a:latin typeface="Gill Sans MT" panose="020B0502020104020203" pitchFamily="34" charset="77"/>
              </a:endParaRPr>
            </a:p>
          </p:txBody>
        </p:sp>
      </p:grpSp>
      <p:grpSp>
        <p:nvGrpSpPr>
          <p:cNvPr id="28" name="Group 27">
            <a:extLst>
              <a:ext uri="{FF2B5EF4-FFF2-40B4-BE49-F238E27FC236}">
                <a16:creationId xmlns:a16="http://schemas.microsoft.com/office/drawing/2014/main" id="{413FB400-B7D8-CC4A-B661-52D9FD2DD0B7}"/>
              </a:ext>
            </a:extLst>
          </p:cNvPr>
          <p:cNvGrpSpPr/>
          <p:nvPr/>
        </p:nvGrpSpPr>
        <p:grpSpPr>
          <a:xfrm>
            <a:off x="11014742" y="8102056"/>
            <a:ext cx="8715054" cy="2077660"/>
            <a:chOff x="11014742" y="8116710"/>
            <a:chExt cx="8715054" cy="2077660"/>
          </a:xfrm>
        </p:grpSpPr>
        <p:sp>
          <p:nvSpPr>
            <p:cNvPr id="29" name="Rectangle 28">
              <a:extLst>
                <a:ext uri="{FF2B5EF4-FFF2-40B4-BE49-F238E27FC236}">
                  <a16:creationId xmlns:a16="http://schemas.microsoft.com/office/drawing/2014/main" id="{FA6798D3-C968-F845-B2E0-46D2DE1E95FC}"/>
                </a:ext>
              </a:extLst>
            </p:cNvPr>
            <p:cNvSpPr/>
            <p:nvPr/>
          </p:nvSpPr>
          <p:spPr>
            <a:xfrm>
              <a:off x="13481604" y="8481724"/>
              <a:ext cx="6248192" cy="1323439"/>
            </a:xfrm>
            <a:prstGeom prst="rect">
              <a:avLst/>
            </a:prstGeom>
          </p:spPr>
          <p:txBody>
            <a:bodyPr wrap="square">
              <a:noAutofit/>
            </a:bodyPr>
            <a:lstStyle/>
            <a:p>
              <a:pPr algn="l"/>
              <a:r>
                <a:rPr lang="fr-FR" sz="4000" dirty="0">
                  <a:solidFill>
                    <a:srgbClr val="297AD2"/>
                  </a:solidFill>
                  <a:latin typeface="Gill Sans MT" panose="020B0502020104020203" pitchFamily="34" charset="77"/>
                  <a:cs typeface="Gill Sans" panose="020B0502020104020203" pitchFamily="34" charset="-79"/>
                </a:rPr>
                <a:t>Appliquer l'outil d'exploration des normes sociales.</a:t>
              </a:r>
              <a:endParaRPr lang="en-US" sz="4000" dirty="0">
                <a:solidFill>
                  <a:srgbClr val="297AD2"/>
                </a:solidFill>
                <a:latin typeface="Gill Sans MT" panose="020B0502020104020203" pitchFamily="34" charset="77"/>
                <a:cs typeface="Gill Sans" panose="020B0502020104020203" pitchFamily="34" charset="-79"/>
              </a:endParaRPr>
            </a:p>
          </p:txBody>
        </p:sp>
        <p:grpSp>
          <p:nvGrpSpPr>
            <p:cNvPr id="30" name="Group 29">
              <a:extLst>
                <a:ext uri="{FF2B5EF4-FFF2-40B4-BE49-F238E27FC236}">
                  <a16:creationId xmlns:a16="http://schemas.microsoft.com/office/drawing/2014/main" id="{0D8791C3-5D3D-A848-A1B1-C33EA759AE1F}"/>
                </a:ext>
              </a:extLst>
            </p:cNvPr>
            <p:cNvGrpSpPr/>
            <p:nvPr/>
          </p:nvGrpSpPr>
          <p:grpSpPr>
            <a:xfrm>
              <a:off x="11014742" y="8147151"/>
              <a:ext cx="2073293" cy="2047219"/>
              <a:chOff x="451994" y="2386596"/>
              <a:chExt cx="1213870" cy="1198604"/>
            </a:xfrm>
          </p:grpSpPr>
          <p:sp>
            <p:nvSpPr>
              <p:cNvPr id="32" name="Oval 31">
                <a:extLst>
                  <a:ext uri="{FF2B5EF4-FFF2-40B4-BE49-F238E27FC236}">
                    <a16:creationId xmlns:a16="http://schemas.microsoft.com/office/drawing/2014/main" id="{769CF321-43CF-F543-94EF-3C8994CB6CC6}"/>
                  </a:ext>
                </a:extLst>
              </p:cNvPr>
              <p:cNvSpPr/>
              <p:nvPr/>
            </p:nvSpPr>
            <p:spPr>
              <a:xfrm>
                <a:off x="451994" y="2386596"/>
                <a:ext cx="1198604" cy="1198604"/>
              </a:xfrm>
              <a:prstGeom prst="ellipse">
                <a:avLst/>
              </a:prstGeom>
              <a:solidFill>
                <a:srgbClr val="297AD2"/>
              </a:solidFill>
              <a:ln w="12700" cap="flat" cmpd="sng" algn="ctr">
                <a:noFill/>
                <a:prstDash val="solid"/>
                <a:miter lim="800000"/>
              </a:ln>
              <a:effectLst/>
            </p:spPr>
            <p:txBody>
              <a:bodyPr rtlCol="0" anchor="ctr">
                <a:noAutofit/>
              </a:bodyPr>
              <a:lstStyle/>
              <a:p>
                <a:pPr algn="ctr" defTabSz="456092">
                  <a:buClrTx/>
                  <a:defRPr/>
                </a:pPr>
                <a:endParaRPr lang="en-US" sz="1800" dirty="0">
                  <a:solidFill>
                    <a:srgbClr val="FFFFFF"/>
                  </a:solidFill>
                  <a:latin typeface="Roboto"/>
                  <a:ea typeface="+mn-ea"/>
                  <a:sym typeface="PT Sans"/>
                </a:endParaRPr>
              </a:p>
            </p:txBody>
          </p:sp>
          <p:sp>
            <p:nvSpPr>
              <p:cNvPr id="33" name="Rectangle 32">
                <a:extLst>
                  <a:ext uri="{FF2B5EF4-FFF2-40B4-BE49-F238E27FC236}">
                    <a16:creationId xmlns:a16="http://schemas.microsoft.com/office/drawing/2014/main" id="{CAA2A5AF-0696-F34D-A246-1A8A27BA1D2C}"/>
                  </a:ext>
                </a:extLst>
              </p:cNvPr>
              <p:cNvSpPr/>
              <p:nvPr/>
            </p:nvSpPr>
            <p:spPr>
              <a:xfrm>
                <a:off x="951628" y="2435284"/>
                <a:ext cx="714236" cy="1126230"/>
              </a:xfrm>
              <a:prstGeom prst="rect">
                <a:avLst/>
              </a:prstGeom>
            </p:spPr>
            <p:txBody>
              <a:bodyPr wrap="square" lIns="0" tIns="0" rIns="0" bIns="0" anchor="ctr">
                <a:noAutofit/>
              </a:bodyPr>
              <a:lstStyle/>
              <a:p>
                <a:pPr defTabSz="412090" hangingPunct="0">
                  <a:buClrTx/>
                </a:pPr>
                <a:r>
                  <a:rPr lang="en-US" sz="12500" b="1" dirty="0">
                    <a:solidFill>
                      <a:srgbClr val="EDEDEE"/>
                    </a:solidFill>
                    <a:latin typeface="Georgia" panose="02040502050405020303" pitchFamily="18" charset="0"/>
                    <a:ea typeface="Helvetica Neue"/>
                    <a:cs typeface="Helvetica Neue"/>
                    <a:sym typeface="Helvetica Neue"/>
                  </a:rPr>
                  <a:t>4</a:t>
                </a:r>
              </a:p>
            </p:txBody>
          </p:sp>
          <p:sp>
            <p:nvSpPr>
              <p:cNvPr id="34" name="Rectangle 33">
                <a:extLst>
                  <a:ext uri="{FF2B5EF4-FFF2-40B4-BE49-F238E27FC236}">
                    <a16:creationId xmlns:a16="http://schemas.microsoft.com/office/drawing/2014/main" id="{C771AEF7-6ED5-A14C-9ACE-B6AD5859F062}"/>
                  </a:ext>
                </a:extLst>
              </p:cNvPr>
              <p:cNvSpPr/>
              <p:nvPr/>
            </p:nvSpPr>
            <p:spPr>
              <a:xfrm>
                <a:off x="638529" y="2651107"/>
                <a:ext cx="586858" cy="216236"/>
              </a:xfrm>
              <a:prstGeom prst="rect">
                <a:avLst/>
              </a:prstGeom>
            </p:spPr>
            <p:txBody>
              <a:bodyPr wrap="square" lIns="0" tIns="0" rIns="0" bIns="0" anchor="ctr">
                <a:noAutofit/>
              </a:bodyPr>
              <a:lstStyle/>
              <a:p>
                <a:pPr defTabSz="412090" hangingPunct="0">
                  <a:buClrTx/>
                </a:pPr>
                <a:r>
                  <a:rPr lang="en-US" sz="2400" dirty="0">
                    <a:solidFill>
                      <a:schemeClr val="bg1">
                        <a:lumMod val="20000"/>
                        <a:lumOff val="80000"/>
                      </a:schemeClr>
                    </a:solidFill>
                    <a:latin typeface="Georgia" panose="02040502050405020303" pitchFamily="18" charset="0"/>
                    <a:ea typeface="Helvetica Neue"/>
                    <a:cs typeface="Helvetica Neue"/>
                    <a:sym typeface="Helvetica Neue"/>
                  </a:rPr>
                  <a:t>Section</a:t>
                </a:r>
              </a:p>
            </p:txBody>
          </p:sp>
        </p:grpSp>
        <p:sp>
          <p:nvSpPr>
            <p:cNvPr id="31" name="Circular Arrow 107">
              <a:extLst>
                <a:ext uri="{FF2B5EF4-FFF2-40B4-BE49-F238E27FC236}">
                  <a16:creationId xmlns:a16="http://schemas.microsoft.com/office/drawing/2014/main" id="{950386FE-7439-364B-88FE-6E6319706811}"/>
                </a:ext>
              </a:extLst>
            </p:cNvPr>
            <p:cNvSpPr/>
            <p:nvPr/>
          </p:nvSpPr>
          <p:spPr>
            <a:xfrm>
              <a:off x="12507485" y="8116710"/>
              <a:ext cx="1233863" cy="1233863"/>
            </a:xfrm>
            <a:prstGeom prst="circularArrow">
              <a:avLst>
                <a:gd name="adj1" fmla="val 2271"/>
                <a:gd name="adj2" fmla="val 761772"/>
                <a:gd name="adj3" fmla="val 19550703"/>
                <a:gd name="adj4" fmla="val 12575511"/>
                <a:gd name="adj5" fmla="val 5826"/>
              </a:avLst>
            </a:prstGeom>
            <a:solidFill>
              <a:srgbClr val="297AD2"/>
            </a:solidFill>
            <a:ln>
              <a:solidFill>
                <a:srgbClr val="297AD2"/>
              </a:solidFill>
            </a:ln>
            <a:effectLst/>
          </p:spPr>
          <p:txBody>
            <a:bodyPr>
              <a:noAutofit/>
            </a:bodyPr>
            <a:lstStyle/>
            <a:p>
              <a:endParaRPr lang="en-US" sz="1200" dirty="0">
                <a:latin typeface="Gill Sans MT" panose="020B0502020104020203" pitchFamily="34" charset="77"/>
              </a:endParaRPr>
            </a:p>
          </p:txBody>
        </p:sp>
      </p:grpSp>
      <p:sp>
        <p:nvSpPr>
          <p:cNvPr id="35" name="Title 1">
            <a:extLst>
              <a:ext uri="{FF2B5EF4-FFF2-40B4-BE49-F238E27FC236}">
                <a16:creationId xmlns:a16="http://schemas.microsoft.com/office/drawing/2014/main" id="{2E2A4F04-513C-1646-AC38-0B3F93553483}"/>
              </a:ext>
            </a:extLst>
          </p:cNvPr>
          <p:cNvSpPr txBox="1">
            <a:spLocks/>
          </p:cNvSpPr>
          <p:nvPr/>
        </p:nvSpPr>
        <p:spPr>
          <a:xfrm>
            <a:off x="1394611" y="4571252"/>
            <a:ext cx="8294512" cy="1403383"/>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hangingPunct="1">
              <a:lnSpc>
                <a:spcPct val="90000"/>
              </a:lnSpc>
            </a:pPr>
            <a:r>
              <a:rPr lang="en-US" dirty="0">
                <a:solidFill>
                  <a:srgbClr val="2E2C22"/>
                </a:solidFill>
              </a:rPr>
              <a:t>Vue d’ensemble</a:t>
            </a:r>
          </a:p>
          <a:p>
            <a:pPr hangingPunct="1">
              <a:lnSpc>
                <a:spcPct val="90000"/>
              </a:lnSpc>
            </a:pPr>
            <a:r>
              <a:rPr lang="en-US" sz="8000" b="0" dirty="0">
                <a:solidFill>
                  <a:srgbClr val="2E2C22"/>
                </a:solidFill>
              </a:rPr>
              <a:t>Évaluation des normes sociales</a:t>
            </a:r>
            <a:br>
              <a:rPr lang="en-US" dirty="0">
                <a:solidFill>
                  <a:srgbClr val="2E2C22"/>
                </a:solidFill>
              </a:rPr>
            </a:br>
            <a:endParaRPr lang="en-US" dirty="0">
              <a:solidFill>
                <a:srgbClr val="2E2C22"/>
              </a:solidFill>
            </a:endParaRPr>
          </a:p>
        </p:txBody>
      </p:sp>
      <p:grpSp>
        <p:nvGrpSpPr>
          <p:cNvPr id="36" name="Group 35">
            <a:extLst>
              <a:ext uri="{FF2B5EF4-FFF2-40B4-BE49-F238E27FC236}">
                <a16:creationId xmlns:a16="http://schemas.microsoft.com/office/drawing/2014/main" id="{8FEA6062-A1CB-594F-8713-C92A9091547A}"/>
              </a:ext>
            </a:extLst>
          </p:cNvPr>
          <p:cNvGrpSpPr/>
          <p:nvPr/>
        </p:nvGrpSpPr>
        <p:grpSpPr>
          <a:xfrm>
            <a:off x="11014742" y="10483306"/>
            <a:ext cx="8715054" cy="2108103"/>
            <a:chOff x="11014742" y="8116710"/>
            <a:chExt cx="8715054" cy="2108103"/>
          </a:xfrm>
        </p:grpSpPr>
        <p:sp>
          <p:nvSpPr>
            <p:cNvPr id="37" name="Rectangle 36">
              <a:extLst>
                <a:ext uri="{FF2B5EF4-FFF2-40B4-BE49-F238E27FC236}">
                  <a16:creationId xmlns:a16="http://schemas.microsoft.com/office/drawing/2014/main" id="{C01A0F4C-486C-C04A-A2AD-7BFD8B0F4BD7}"/>
                </a:ext>
              </a:extLst>
            </p:cNvPr>
            <p:cNvSpPr/>
            <p:nvPr/>
          </p:nvSpPr>
          <p:spPr>
            <a:xfrm>
              <a:off x="13481604" y="8481724"/>
              <a:ext cx="6248192" cy="1323439"/>
            </a:xfrm>
            <a:prstGeom prst="rect">
              <a:avLst/>
            </a:prstGeom>
          </p:spPr>
          <p:txBody>
            <a:bodyPr wrap="square">
              <a:noAutofit/>
            </a:bodyPr>
            <a:lstStyle/>
            <a:p>
              <a:pPr algn="l"/>
              <a:r>
                <a:rPr lang="fr-FR" sz="4000" dirty="0">
                  <a:solidFill>
                    <a:srgbClr val="2C82E1"/>
                  </a:solidFill>
                  <a:latin typeface="Gill Sans MT" panose="020B0502020104020203" pitchFamily="34" charset="77"/>
                  <a:cs typeface="Gill Sans" panose="020B0502020104020203" pitchFamily="34" charset="-79"/>
                </a:rPr>
                <a:t>Utiliser les résultats de l'évaluation pour prendre des mesures.</a:t>
              </a:r>
              <a:endParaRPr lang="en-US" sz="4000" dirty="0">
                <a:solidFill>
                  <a:srgbClr val="2C82E1"/>
                </a:solidFill>
                <a:latin typeface="Gill Sans MT" panose="020B0502020104020203" pitchFamily="34" charset="77"/>
                <a:cs typeface="Gill Sans" panose="020B0502020104020203" pitchFamily="34" charset="-79"/>
              </a:endParaRPr>
            </a:p>
          </p:txBody>
        </p:sp>
        <p:grpSp>
          <p:nvGrpSpPr>
            <p:cNvPr id="38" name="Group 37">
              <a:extLst>
                <a:ext uri="{FF2B5EF4-FFF2-40B4-BE49-F238E27FC236}">
                  <a16:creationId xmlns:a16="http://schemas.microsoft.com/office/drawing/2014/main" id="{8C32934B-CE92-AA45-9D6E-C3A4DB1950A1}"/>
                </a:ext>
              </a:extLst>
            </p:cNvPr>
            <p:cNvGrpSpPr/>
            <p:nvPr/>
          </p:nvGrpSpPr>
          <p:grpSpPr>
            <a:xfrm>
              <a:off x="11014742" y="8147152"/>
              <a:ext cx="2161718" cy="2077661"/>
              <a:chOff x="451994" y="2386596"/>
              <a:chExt cx="1265641" cy="1216427"/>
            </a:xfrm>
          </p:grpSpPr>
          <p:sp>
            <p:nvSpPr>
              <p:cNvPr id="40" name="Oval 39">
                <a:extLst>
                  <a:ext uri="{FF2B5EF4-FFF2-40B4-BE49-F238E27FC236}">
                    <a16:creationId xmlns:a16="http://schemas.microsoft.com/office/drawing/2014/main" id="{45BC587F-93D4-0A4F-8C50-977A616DAB32}"/>
                  </a:ext>
                </a:extLst>
              </p:cNvPr>
              <p:cNvSpPr/>
              <p:nvPr/>
            </p:nvSpPr>
            <p:spPr>
              <a:xfrm>
                <a:off x="451994" y="2386596"/>
                <a:ext cx="1198604" cy="1198604"/>
              </a:xfrm>
              <a:prstGeom prst="ellipse">
                <a:avLst/>
              </a:prstGeom>
              <a:solidFill>
                <a:srgbClr val="2C82E1"/>
              </a:solidFill>
              <a:ln w="12700" cap="flat" cmpd="sng" algn="ctr">
                <a:noFill/>
                <a:prstDash val="solid"/>
                <a:miter lim="800000"/>
              </a:ln>
              <a:effectLst/>
            </p:spPr>
            <p:txBody>
              <a:bodyPr rtlCol="0" anchor="ctr">
                <a:noAutofit/>
              </a:bodyPr>
              <a:lstStyle/>
              <a:p>
                <a:pPr algn="ctr" defTabSz="456092">
                  <a:buClrTx/>
                  <a:defRPr/>
                </a:pPr>
                <a:endParaRPr lang="en-US" sz="1800" dirty="0">
                  <a:solidFill>
                    <a:srgbClr val="FFFFFF"/>
                  </a:solidFill>
                  <a:latin typeface="Roboto"/>
                  <a:ea typeface="+mn-ea"/>
                  <a:sym typeface="PT Sans"/>
                </a:endParaRPr>
              </a:p>
            </p:txBody>
          </p:sp>
          <p:sp>
            <p:nvSpPr>
              <p:cNvPr id="41" name="Rectangle 40">
                <a:extLst>
                  <a:ext uri="{FF2B5EF4-FFF2-40B4-BE49-F238E27FC236}">
                    <a16:creationId xmlns:a16="http://schemas.microsoft.com/office/drawing/2014/main" id="{3E41886C-4D2D-B84C-A975-511A377A234D}"/>
                  </a:ext>
                </a:extLst>
              </p:cNvPr>
              <p:cNvSpPr/>
              <p:nvPr/>
            </p:nvSpPr>
            <p:spPr>
              <a:xfrm>
                <a:off x="1003399" y="2476793"/>
                <a:ext cx="714236" cy="1126230"/>
              </a:xfrm>
              <a:prstGeom prst="rect">
                <a:avLst/>
              </a:prstGeom>
            </p:spPr>
            <p:txBody>
              <a:bodyPr wrap="square" lIns="0" tIns="0" rIns="0" bIns="0" anchor="ctr">
                <a:noAutofit/>
              </a:bodyPr>
              <a:lstStyle/>
              <a:p>
                <a:pPr defTabSz="412090" hangingPunct="0">
                  <a:buClrTx/>
                </a:pPr>
                <a:r>
                  <a:rPr lang="en-US" sz="12500" b="1" dirty="0">
                    <a:solidFill>
                      <a:srgbClr val="EDEDEE"/>
                    </a:solidFill>
                    <a:latin typeface="Georgia" panose="02040502050405020303" pitchFamily="18" charset="0"/>
                    <a:ea typeface="Helvetica Neue"/>
                    <a:cs typeface="Helvetica Neue"/>
                    <a:sym typeface="Helvetica Neue"/>
                  </a:rPr>
                  <a:t>5</a:t>
                </a:r>
              </a:p>
            </p:txBody>
          </p:sp>
          <p:sp>
            <p:nvSpPr>
              <p:cNvPr id="42" name="Rectangle 41">
                <a:extLst>
                  <a:ext uri="{FF2B5EF4-FFF2-40B4-BE49-F238E27FC236}">
                    <a16:creationId xmlns:a16="http://schemas.microsoft.com/office/drawing/2014/main" id="{5D84D925-9D09-8642-886F-7DCF0E0772EE}"/>
                  </a:ext>
                </a:extLst>
              </p:cNvPr>
              <p:cNvSpPr/>
              <p:nvPr/>
            </p:nvSpPr>
            <p:spPr>
              <a:xfrm>
                <a:off x="638529" y="2651107"/>
                <a:ext cx="586858" cy="216236"/>
              </a:xfrm>
              <a:prstGeom prst="rect">
                <a:avLst/>
              </a:prstGeom>
            </p:spPr>
            <p:txBody>
              <a:bodyPr wrap="square" lIns="0" tIns="0" rIns="0" bIns="0" anchor="ctr">
                <a:noAutofit/>
              </a:bodyPr>
              <a:lstStyle/>
              <a:p>
                <a:pPr defTabSz="412090" hangingPunct="0">
                  <a:buClrTx/>
                </a:pPr>
                <a:r>
                  <a:rPr lang="en-US" sz="2400" dirty="0">
                    <a:solidFill>
                      <a:schemeClr val="bg1">
                        <a:lumMod val="20000"/>
                        <a:lumOff val="80000"/>
                      </a:schemeClr>
                    </a:solidFill>
                    <a:latin typeface="Georgia" panose="02040502050405020303" pitchFamily="18" charset="0"/>
                    <a:ea typeface="Helvetica Neue"/>
                    <a:cs typeface="Helvetica Neue"/>
                    <a:sym typeface="Helvetica Neue"/>
                  </a:rPr>
                  <a:t>Section</a:t>
                </a:r>
              </a:p>
            </p:txBody>
          </p:sp>
        </p:grpSp>
        <p:sp>
          <p:nvSpPr>
            <p:cNvPr id="39" name="Circular Arrow 107">
              <a:extLst>
                <a:ext uri="{FF2B5EF4-FFF2-40B4-BE49-F238E27FC236}">
                  <a16:creationId xmlns:a16="http://schemas.microsoft.com/office/drawing/2014/main" id="{68B94C05-CD32-2E4C-BB27-B9A628A73452}"/>
                </a:ext>
              </a:extLst>
            </p:cNvPr>
            <p:cNvSpPr/>
            <p:nvPr/>
          </p:nvSpPr>
          <p:spPr>
            <a:xfrm>
              <a:off x="12507485" y="8116710"/>
              <a:ext cx="1233863" cy="1233863"/>
            </a:xfrm>
            <a:prstGeom prst="circularArrow">
              <a:avLst>
                <a:gd name="adj1" fmla="val 2271"/>
                <a:gd name="adj2" fmla="val 761772"/>
                <a:gd name="adj3" fmla="val 19550703"/>
                <a:gd name="adj4" fmla="val 12575511"/>
                <a:gd name="adj5" fmla="val 5826"/>
              </a:avLst>
            </a:prstGeom>
            <a:solidFill>
              <a:srgbClr val="2C82E1"/>
            </a:solidFill>
            <a:ln>
              <a:solidFill>
                <a:srgbClr val="2C82E1"/>
              </a:solidFill>
            </a:ln>
            <a:effectLst/>
          </p:spPr>
          <p:txBody>
            <a:bodyPr>
              <a:noAutofit/>
            </a:bodyPr>
            <a:lstStyle/>
            <a:p>
              <a:endParaRPr lang="en-US" sz="1200" dirty="0">
                <a:latin typeface="Gill Sans MT" panose="020B0502020104020203" pitchFamily="34" charset="77"/>
              </a:endParaRPr>
            </a:p>
          </p:txBody>
        </p:sp>
      </p:grpSp>
    </p:spTree>
    <p:custDataLst>
      <p:tags r:id="rId1"/>
    </p:custDataLst>
    <p:extLst>
      <p:ext uri="{BB962C8B-B14F-4D97-AF65-F5344CB8AC3E}">
        <p14:creationId xmlns:p14="http://schemas.microsoft.com/office/powerpoint/2010/main" val="1988003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F5F8"/>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7C3F45-CB1C-2E44-8D98-0776723DE1B5}"/>
              </a:ext>
            </a:extLst>
          </p:cNvPr>
          <p:cNvSpPr/>
          <p:nvPr/>
        </p:nvSpPr>
        <p:spPr>
          <a:xfrm>
            <a:off x="2130603" y="246176"/>
            <a:ext cx="21089566" cy="3710957"/>
          </a:xfrm>
          <a:prstGeom prst="rect">
            <a:avLst/>
          </a:prstGeom>
          <a:solidFill>
            <a:srgbClr val="2A6FB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700" b="0" i="0" u="none" strike="noStrike" kern="0" cap="none" spc="0" normalizeH="0" baseline="0" noProof="0" dirty="0">
              <a:ln>
                <a:noFill/>
              </a:ln>
              <a:solidFill>
                <a:srgbClr val="A6A7AC"/>
              </a:solidFill>
              <a:effectLst/>
              <a:uLnTx/>
              <a:uFillTx/>
              <a:latin typeface="Arial"/>
              <a:ea typeface="+mn-ea"/>
              <a:cs typeface="+mn-cs"/>
              <a:sym typeface="Arial"/>
            </a:endParaRPr>
          </a:p>
        </p:txBody>
      </p:sp>
      <p:sp>
        <p:nvSpPr>
          <p:cNvPr id="10" name="Google Shape;812;p3">
            <a:extLst>
              <a:ext uri="{FF2B5EF4-FFF2-40B4-BE49-F238E27FC236}">
                <a16:creationId xmlns:a16="http://schemas.microsoft.com/office/drawing/2014/main" id="{90D6E3AA-256B-1744-8E08-A7978517AAAA}"/>
              </a:ext>
            </a:extLst>
          </p:cNvPr>
          <p:cNvSpPr txBox="1">
            <a:spLocks/>
          </p:cNvSpPr>
          <p:nvPr/>
        </p:nvSpPr>
        <p:spPr>
          <a:xfrm>
            <a:off x="3200400" y="1640852"/>
            <a:ext cx="19388950" cy="1567792"/>
          </a:xfrm>
          <a:prstGeom prst="rect">
            <a:avLst/>
          </a:prstGeom>
          <a:noFill/>
          <a:ln>
            <a:noFill/>
          </a:ln>
        </p:spPr>
        <p:txBody>
          <a:bodyPr spcFirstLastPara="1" wrap="square" lIns="91426" tIns="45700" rIns="91426" bIns="45700" anchor="t"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pPr marL="0" marR="0" lvl="0" indent="0" algn="ctr" defTabSz="914400" rtl="0" eaLnBrk="1" fontAlgn="auto" latinLnBrk="0" hangingPunct="1">
              <a:lnSpc>
                <a:spcPct val="90000"/>
              </a:lnSpc>
              <a:spcBef>
                <a:spcPts val="0"/>
              </a:spcBef>
              <a:spcAft>
                <a:spcPts val="0"/>
              </a:spcAft>
              <a:buClr>
                <a:srgbClr val="09904F"/>
              </a:buClr>
              <a:buSzPts val="10000"/>
              <a:buFont typeface="Gill Sans"/>
              <a:buNone/>
              <a:tabLst/>
              <a:defRPr/>
            </a:pPr>
            <a:r>
              <a:rPr kumimoji="0" lang="en-US" sz="10000" b="1" i="0" u="none" strike="noStrike" kern="0" cap="none" spc="0" normalizeH="0" baseline="0" noProof="0" dirty="0">
                <a:ln>
                  <a:noFill/>
                </a:ln>
                <a:solidFill>
                  <a:srgbClr val="FFFFFF"/>
                </a:solidFill>
                <a:effectLst/>
                <a:uLnTx/>
                <a:uFillTx/>
                <a:latin typeface="Gill Sans MT" panose="020B0502020104020203" pitchFamily="34" charset="77"/>
                <a:cs typeface="Gill Sans"/>
                <a:sym typeface="Gill Sans"/>
              </a:rPr>
              <a:t>Objectifs d'apprentissage</a:t>
            </a:r>
          </a:p>
        </p:txBody>
      </p:sp>
      <p:sp>
        <p:nvSpPr>
          <p:cNvPr id="11" name="Google Shape;814;p3">
            <a:extLst>
              <a:ext uri="{FF2B5EF4-FFF2-40B4-BE49-F238E27FC236}">
                <a16:creationId xmlns:a16="http://schemas.microsoft.com/office/drawing/2014/main" id="{58CBE1AE-ED44-6D4D-B9EB-F65BCEC01A7D}"/>
              </a:ext>
            </a:extLst>
          </p:cNvPr>
          <p:cNvSpPr txBox="1"/>
          <p:nvPr/>
        </p:nvSpPr>
        <p:spPr>
          <a:xfrm>
            <a:off x="7926107" y="761676"/>
            <a:ext cx="8411171" cy="739991"/>
          </a:xfrm>
          <a:prstGeom prst="rect">
            <a:avLst/>
          </a:prstGeom>
          <a:noFill/>
          <a:ln>
            <a:noFill/>
          </a:ln>
        </p:spPr>
        <p:txBody>
          <a:bodyPr spcFirstLastPara="1" wrap="square" lIns="91426" tIns="45700" rIns="91426" bIns="45700" anchor="t" anchorCtr="0">
            <a:noAutofit/>
          </a:bodyPr>
          <a:lstStyle/>
          <a:p>
            <a:pPr algn="ctr" defTabSz="914400" hangingPunct="1">
              <a:buClr>
                <a:srgbClr val="53585F"/>
              </a:buClr>
              <a:buSzPts val="3600"/>
            </a:pPr>
            <a:r>
              <a:rPr lang="en-US" sz="3600" dirty="0">
                <a:solidFill>
                  <a:srgbClr val="FFFFFF"/>
                </a:solidFill>
                <a:latin typeface="Gill Sans MT" panose="020B0502020104020203" pitchFamily="34" charset="77"/>
                <a:ea typeface="Gill Sans"/>
                <a:cs typeface="Gill Sans"/>
                <a:sym typeface="Gill Sans"/>
              </a:rPr>
              <a:t>Évaluation des normes sociales</a:t>
            </a:r>
          </a:p>
        </p:txBody>
      </p:sp>
      <p:sp>
        <p:nvSpPr>
          <p:cNvPr id="14" name="Text Placeholder 4">
            <a:extLst>
              <a:ext uri="{FF2B5EF4-FFF2-40B4-BE49-F238E27FC236}">
                <a16:creationId xmlns:a16="http://schemas.microsoft.com/office/drawing/2014/main" id="{4C4AD1DD-2F3B-EE4B-AA43-6D8207BF5B2F}"/>
              </a:ext>
            </a:extLst>
          </p:cNvPr>
          <p:cNvSpPr txBox="1">
            <a:spLocks/>
          </p:cNvSpPr>
          <p:nvPr/>
        </p:nvSpPr>
        <p:spPr>
          <a:xfrm>
            <a:off x="264695" y="4100457"/>
            <a:ext cx="23942842" cy="7236131"/>
          </a:xfrm>
          <a:prstGeom prst="rect">
            <a:avLst/>
          </a:prstGeom>
          <a:noFill/>
          <a:ln>
            <a:noFill/>
          </a:ln>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algn="l" hangingPunct="1">
              <a:spcAft>
                <a:spcPts val="1800"/>
              </a:spcAft>
            </a:pPr>
            <a:r>
              <a:rPr lang="fr-FR" sz="4800" dirty="0">
                <a:solidFill>
                  <a:srgbClr val="2E2C22"/>
                </a:solidFill>
              </a:rPr>
              <a:t>Au cours de cette session, les participants vont :</a:t>
            </a:r>
          </a:p>
          <a:p>
            <a:pPr marL="914400" indent="-914400" algn="l" hangingPunct="1">
              <a:spcAft>
                <a:spcPts val="1800"/>
              </a:spcAft>
              <a:buFont typeface="+mj-lt"/>
              <a:buAutoNum type="arabicPeriod"/>
            </a:pPr>
            <a:r>
              <a:rPr lang="fr-FR" sz="4800" dirty="0">
                <a:solidFill>
                  <a:srgbClr val="2E2C22"/>
                </a:solidFill>
              </a:rPr>
              <a:t>Identifier la valeur des évaluations des normes pour informer les stratégies de conception et de mise en œuvre des programmes. </a:t>
            </a:r>
          </a:p>
          <a:p>
            <a:pPr marL="914400" indent="-914400" algn="l" hangingPunct="1">
              <a:spcAft>
                <a:spcPts val="1800"/>
              </a:spcAft>
              <a:buFont typeface="+mj-lt"/>
              <a:buAutoNum type="arabicPeriod"/>
            </a:pPr>
            <a:r>
              <a:rPr lang="fr-FR" sz="4800" dirty="0">
                <a:solidFill>
                  <a:srgbClr val="2E2C22"/>
                </a:solidFill>
              </a:rPr>
              <a:t>Renforcer leur compréhension de la mesure, de l’influence des normes sur les comportements des populations clés et des groupes de référence dans leur environnement et leur contexte. </a:t>
            </a:r>
          </a:p>
          <a:p>
            <a:pPr marL="914400" indent="-914400" algn="l" hangingPunct="1">
              <a:spcAft>
                <a:spcPts val="1800"/>
              </a:spcAft>
              <a:buFont typeface="+mj-lt"/>
              <a:buAutoNum type="arabicPeriod"/>
            </a:pPr>
            <a:r>
              <a:rPr lang="fr-FR" sz="4800" dirty="0">
                <a:solidFill>
                  <a:srgbClr val="2E2C22"/>
                </a:solidFill>
              </a:rPr>
              <a:t>Pratiquer l'utilisation de méthodes participatives pour recueillir des informations au niveau communautaire afin d'identifier les groupes de référence et d'évaluer les normes qui influencent les comportements. </a:t>
            </a:r>
          </a:p>
          <a:p>
            <a:pPr marL="914400" indent="-914400" algn="l" hangingPunct="1">
              <a:spcAft>
                <a:spcPts val="1800"/>
              </a:spcAft>
              <a:buFont typeface="+mj-lt"/>
              <a:buAutoNum type="arabicPeriod"/>
            </a:pPr>
            <a:r>
              <a:rPr lang="fr-FR" sz="4800" dirty="0">
                <a:solidFill>
                  <a:srgbClr val="2E2C22"/>
                </a:solidFill>
              </a:rPr>
              <a:t>Réfléchir brièvement à la manière d'intégrer les résultats de l'évaluation des normes dans des projets nouveaux ou en cours.</a:t>
            </a:r>
            <a:endParaRPr lang="en-US" sz="4000" dirty="0">
              <a:solidFill>
                <a:srgbClr val="2E2C22"/>
              </a:solidFill>
            </a:endParaRPr>
          </a:p>
        </p:txBody>
      </p:sp>
    </p:spTree>
    <p:custDataLst>
      <p:tags r:id="rId1"/>
    </p:custDataLst>
    <p:extLst>
      <p:ext uri="{BB962C8B-B14F-4D97-AF65-F5344CB8AC3E}">
        <p14:creationId xmlns:p14="http://schemas.microsoft.com/office/powerpoint/2010/main" val="3058008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9457"/>
        </a:solidFill>
        <a:effectLst/>
      </p:bgPr>
    </p:bg>
    <p:spTree>
      <p:nvGrpSpPr>
        <p:cNvPr id="1" name="Shape 4534"/>
        <p:cNvGrpSpPr/>
        <p:nvPr/>
      </p:nvGrpSpPr>
      <p:grpSpPr>
        <a:xfrm>
          <a:off x="0" y="0"/>
          <a:ext cx="0" cy="0"/>
          <a:chOff x="0" y="0"/>
          <a:chExt cx="0" cy="0"/>
        </a:xfrm>
      </p:grpSpPr>
      <p:sp>
        <p:nvSpPr>
          <p:cNvPr id="4535" name="Google Shape;4535;p14"/>
          <p:cNvSpPr txBox="1">
            <a:spLocks noGrp="1"/>
          </p:cNvSpPr>
          <p:nvPr>
            <p:ph type="title"/>
          </p:nvPr>
        </p:nvSpPr>
        <p:spPr>
          <a:xfrm>
            <a:off x="2681180" y="5119966"/>
            <a:ext cx="19021641" cy="2176835"/>
          </a:xfrm>
          <a:prstGeom prst="rect">
            <a:avLst/>
          </a:prstGeom>
          <a:noFill/>
          <a:ln>
            <a:noFill/>
          </a:ln>
        </p:spPr>
        <p:txBody>
          <a:bodyPr spcFirstLastPara="1" wrap="square" lIns="91425" tIns="45700" rIns="91425" bIns="45700" anchor="t" anchorCtr="0">
            <a:noAutofit/>
          </a:bodyPr>
          <a:lstStyle/>
          <a:p>
            <a:pPr lvl="0">
              <a:lnSpc>
                <a:spcPct val="90000"/>
              </a:lnSpc>
            </a:pPr>
            <a:r>
              <a:rPr lang="fr-FR" dirty="0">
                <a:latin typeface="Gill Sans MT" panose="020B0502020104020203" pitchFamily="34" charset="0"/>
              </a:rPr>
              <a:t>Vue d'ensemble des normes sociales et de leur relation avec le comportement</a:t>
            </a:r>
            <a:endParaRPr dirty="0">
              <a:latin typeface="Gill Sans MT" panose="020B0502020104020203" pitchFamily="34" charset="0"/>
              <a:sym typeface="Gill Sans"/>
            </a:endParaRPr>
          </a:p>
        </p:txBody>
      </p:sp>
      <p:sp>
        <p:nvSpPr>
          <p:cNvPr id="2" name="Text Placeholder 1">
            <a:extLst>
              <a:ext uri="{FF2B5EF4-FFF2-40B4-BE49-F238E27FC236}">
                <a16:creationId xmlns:a16="http://schemas.microsoft.com/office/drawing/2014/main" id="{40C7F3A3-CCF6-C440-9EFD-0C1380400920}"/>
              </a:ext>
            </a:extLst>
          </p:cNvPr>
          <p:cNvSpPr>
            <a:spLocks noGrp="1"/>
          </p:cNvSpPr>
          <p:nvPr>
            <p:ph type="body" idx="1"/>
          </p:nvPr>
        </p:nvSpPr>
        <p:spPr>
          <a:xfrm>
            <a:off x="3883693" y="3637280"/>
            <a:ext cx="16616615" cy="1162847"/>
          </a:xfrm>
        </p:spPr>
        <p:txBody>
          <a:bodyPr>
            <a:normAutofit/>
          </a:bodyPr>
          <a:lstStyle/>
          <a:p>
            <a:r>
              <a:rPr lang="fr-FR" sz="3600" dirty="0"/>
              <a:t>POURQUOI LES NORMES SOCIALES SONT IMPORTANTES </a:t>
            </a:r>
            <a:endParaRPr lang="en-US" sz="3600" dirty="0"/>
          </a:p>
        </p:txBody>
      </p:sp>
    </p:spTree>
    <p:extLst>
      <p:ext uri="{BB962C8B-B14F-4D97-AF65-F5344CB8AC3E}">
        <p14:creationId xmlns:p14="http://schemas.microsoft.com/office/powerpoint/2010/main" val="979272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535"/>
                                        </p:tgtEl>
                                        <p:attrNameLst>
                                          <p:attrName>style.visibility</p:attrName>
                                        </p:attrNameLst>
                                      </p:cBhvr>
                                      <p:to>
                                        <p:strVal val="visible"/>
                                      </p:to>
                                    </p:set>
                                    <p:animEffect transition="in" filter="wipe(down)">
                                      <p:cBhvr>
                                        <p:cTn id="7" dur="500"/>
                                        <p:tgtEl>
                                          <p:spTgt spid="453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wipe(down)">
                                      <p:cBhvr>
                                        <p:cTn id="10"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5" grpId="0"/>
      <p:bldP spid="2"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59"/>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3.xml.rels><?xml version="1.0" encoding="UTF-8" standalone="yes"?>
<Relationships xmlns="http://schemas.openxmlformats.org/package/2006/relationships"><Relationship Id="rId1" Type="http://schemas.openxmlformats.org/officeDocument/2006/relationships/image" Target="../media/image3.png"/></Relationships>
</file>

<file path=ppt/theme/theme1.xml><?xml version="1.0" encoding="utf-8"?>
<a:theme xmlns:a="http://schemas.openxmlformats.org/drawingml/2006/main" name="PASSAGES TEMPLATE">
  <a:themeElements>
    <a:clrScheme name="Passages Color Scheme">
      <a:dk1>
        <a:srgbClr val="D9D9D9"/>
      </a:dk1>
      <a:lt1>
        <a:srgbClr val="A6A7AC"/>
      </a:lt1>
      <a:dk2>
        <a:srgbClr val="53585F"/>
      </a:dk2>
      <a:lt2>
        <a:srgbClr val="DCDEE0"/>
      </a:lt2>
      <a:accent1>
        <a:srgbClr val="1E9457"/>
      </a:accent1>
      <a:accent2>
        <a:srgbClr val="2BB673"/>
      </a:accent2>
      <a:accent3>
        <a:srgbClr val="2BB4B6"/>
      </a:accent3>
      <a:accent4>
        <a:srgbClr val="2B6FB6"/>
      </a:accent4>
      <a:accent5>
        <a:srgbClr val="B62BB4"/>
      </a:accent5>
      <a:accent6>
        <a:srgbClr val="B4B62B"/>
      </a:accent6>
      <a:hlink>
        <a:srgbClr val="EDEDEE"/>
      </a:hlink>
      <a:folHlink>
        <a:srgbClr val="515257"/>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2700" dist="12700" dir="5400000" rotWithShape="0">
              <a:srgbClr val="000000">
                <a:alpha val="50000"/>
              </a:srgbClr>
            </a:outerShdw>
          </a:effectLst>
        </a:effectStyle>
        <a:effectStyle>
          <a:effectLst>
            <a:outerShdw blurRad="25400" rotWithShape="0">
              <a:srgbClr val="000000">
                <a:alpha val="50000"/>
              </a:srgbClr>
            </a:outerShdw>
          </a:effectLst>
        </a:effectStyle>
        <a:effectStyle>
          <a:effectLst>
            <a:outerShdw blurRad="127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457"/>
        </a:solidFill>
        <a:ln w="3175" cap="flat">
          <a:noFill/>
          <a:miter lim="400000"/>
        </a:ln>
        <a:effectLst/>
      </a:spPr>
      <a:bodyPr rot="0" spcFirstLastPara="1" vertOverflow="overflow" horzOverflow="overflow" vert="horz" wrap="square" lIns="38100" tIns="38100" rIns="38100" bIns="381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Light"/>
            <a:ea typeface="Helvetica Light"/>
            <a:cs typeface="Helvetica Light"/>
            <a:sym typeface="Helvetica Light"/>
          </a:defRPr>
        </a:def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ASSAGES TEMPLATE" id="{D936D644-2F06-7146-8F5F-02F3A8FBACAF}" vid="{41B6AED8-A31D-2C49-8862-DD6012C6466A}"/>
    </a:ext>
  </a:extLst>
</a:theme>
</file>

<file path=ppt/theme/theme2.xml><?xml version="1.0" encoding="utf-8"?>
<a:theme xmlns:a="http://schemas.openxmlformats.org/drawingml/2006/main" name="7_PASSAGES TEMPLATE">
  <a:themeElements>
    <a:clrScheme name="Passages Color Scheme">
      <a:dk1>
        <a:srgbClr val="D9D9D9"/>
      </a:dk1>
      <a:lt1>
        <a:srgbClr val="A6A7AC"/>
      </a:lt1>
      <a:dk2>
        <a:srgbClr val="53585F"/>
      </a:dk2>
      <a:lt2>
        <a:srgbClr val="DCDEE0"/>
      </a:lt2>
      <a:accent1>
        <a:srgbClr val="1E9457"/>
      </a:accent1>
      <a:accent2>
        <a:srgbClr val="2BB673"/>
      </a:accent2>
      <a:accent3>
        <a:srgbClr val="2BB4B6"/>
      </a:accent3>
      <a:accent4>
        <a:srgbClr val="2B6FB6"/>
      </a:accent4>
      <a:accent5>
        <a:srgbClr val="B62BB4"/>
      </a:accent5>
      <a:accent6>
        <a:srgbClr val="B4B62B"/>
      </a:accent6>
      <a:hlink>
        <a:srgbClr val="EDEDEE"/>
      </a:hlink>
      <a:folHlink>
        <a:srgbClr val="515257"/>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2700" dist="12700" dir="5400000" rotWithShape="0">
              <a:srgbClr val="000000">
                <a:alpha val="50000"/>
              </a:srgbClr>
            </a:outerShdw>
          </a:effectLst>
        </a:effectStyle>
        <a:effectStyle>
          <a:effectLst>
            <a:outerShdw blurRad="25400" rotWithShape="0">
              <a:srgbClr val="000000">
                <a:alpha val="50000"/>
              </a:srgbClr>
            </a:outerShdw>
          </a:effectLst>
        </a:effectStyle>
        <a:effectStyle>
          <a:effectLst>
            <a:outerShdw blurRad="127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457"/>
        </a:solidFill>
        <a:ln w="3175" cap="flat">
          <a:noFill/>
          <a:miter lim="400000"/>
        </a:ln>
        <a:effectLst/>
      </a:spPr>
      <a:bodyPr rot="0" spcFirstLastPara="1" vertOverflow="overflow" horzOverflow="overflow" vert="horz" wrap="square" lIns="38100" tIns="38100" rIns="38100" bIns="381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Light"/>
            <a:ea typeface="Helvetica Light"/>
            <a:cs typeface="Helvetica Light"/>
            <a:sym typeface="Helvetica Light"/>
          </a:defRPr>
        </a:def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ASSAGES TEMPLATE" id="{D936D644-2F06-7146-8F5F-02F3A8FBACAF}" vid="{41B6AED8-A31D-2C49-8862-DD6012C6466A}"/>
    </a:ext>
  </a:extLst>
</a:theme>
</file>

<file path=ppt/theme/theme3.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Montserrat-Regular"/>
        <a:ea typeface="Montserrat-Regular"/>
        <a:cs typeface="Montserrat-Regular"/>
      </a:majorFont>
      <a:minorFont>
        <a:latin typeface="Montserrat-Regular"/>
        <a:ea typeface="Montserrat-Regular"/>
        <a:cs typeface="Montserrat-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2700" dist="12700" dir="5400000" rotWithShape="0">
              <a:srgbClr val="000000">
                <a:alpha val="50000"/>
              </a:srgbClr>
            </a:outerShdw>
          </a:effectLst>
        </a:effectStyle>
        <a:effectStyle>
          <a:effectLst>
            <a:outerShdw blurRad="25400" rotWithShape="0">
              <a:srgbClr val="000000">
                <a:alpha val="50000"/>
              </a:srgbClr>
            </a:outerShdw>
          </a:effectLst>
        </a:effectStyle>
        <a:effectStyle>
          <a:effectLst>
            <a:outerShdw blurRad="127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175" cap="flat">
          <a:noFill/>
          <a:miter lim="400000"/>
        </a:ln>
        <a:effectLst>
          <a:outerShdw blurRad="12700" dist="12700" dir="5400000" rotWithShape="0">
            <a:srgbClr val="000000">
              <a:alpha val="50000"/>
            </a:srgbClr>
          </a:outerShdw>
        </a:effectLst>
        <a:sp3d/>
      </a:spPr>
      <a:bodyPr rot="0" spcFirstLastPara="1" vertOverflow="overflow" horzOverflow="overflow" vert="horz" wrap="square" lIns="38100" tIns="38100" rIns="38100" bIns="381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CAF04E58DDB1147BACE8AD971ACB810" ma:contentTypeVersion="16" ma:contentTypeDescription="Create a new document." ma:contentTypeScope="" ma:versionID="165779e993b81606853fcae254bdc6c6">
  <xsd:schema xmlns:xsd="http://www.w3.org/2001/XMLSchema" xmlns:xs="http://www.w3.org/2001/XMLSchema" xmlns:p="http://schemas.microsoft.com/office/2006/metadata/properties" xmlns:ns2="b3e394f4-7e1b-40dc-9710-f85171a654f0" xmlns:ns3="9c6dacaa-8659-40a6-ae4b-db94d906a001" targetNamespace="http://schemas.microsoft.com/office/2006/metadata/properties" ma:root="true" ma:fieldsID="9ad812ca541bd85cc4953484cbcd9895" ns2:_="" ns3:_="">
    <xsd:import namespace="b3e394f4-7e1b-40dc-9710-f85171a654f0"/>
    <xsd:import namespace="9c6dacaa-8659-40a6-ae4b-db94d906a00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e394f4-7e1b-40dc-9710-f85171a654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3f7c956-802a-45ac-b2ba-cc78506785f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c6dacaa-8659-40a6-ae4b-db94d906a00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ee0e095-a9ee-45a3-ad98-fc47b39f0f4e}" ma:internalName="TaxCatchAll" ma:showField="CatchAllData" ma:web="9c6dacaa-8659-40a6-ae4b-db94d906a00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c6dacaa-8659-40a6-ae4b-db94d906a001" xsi:nil="true"/>
    <lcf76f155ced4ddcb4097134ff3c332f xmlns="b3e394f4-7e1b-40dc-9710-f85171a654f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A6E8AFE-E737-4A94-A7E9-8796BAB57921}">
  <ds:schemaRefs>
    <ds:schemaRef ds:uri="http://schemas.microsoft.com/sharepoint/v3/contenttype/forms"/>
  </ds:schemaRefs>
</ds:datastoreItem>
</file>

<file path=customXml/itemProps2.xml><?xml version="1.0" encoding="utf-8"?>
<ds:datastoreItem xmlns:ds="http://schemas.openxmlformats.org/officeDocument/2006/customXml" ds:itemID="{F0E7EA61-AF6B-4B14-8D7D-F31205566B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3e394f4-7e1b-40dc-9710-f85171a654f0"/>
    <ds:schemaRef ds:uri="9c6dacaa-8659-40a6-ae4b-db94d906a0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66749DE-FB98-4B52-8456-EDE35498D818}">
  <ds:schemaRefs>
    <ds:schemaRef ds:uri="http://purl.org/dc/dcmitype/"/>
    <ds:schemaRef ds:uri="http://purl.org/dc/elements/1.1/"/>
    <ds:schemaRef ds:uri="9c6dacaa-8659-40a6-ae4b-db94d906a001"/>
    <ds:schemaRef ds:uri="http://schemas.microsoft.com/office/infopath/2007/PartnerControls"/>
    <ds:schemaRef ds:uri="http://schemas.microsoft.com/office/2006/documentManagement/types"/>
    <ds:schemaRef ds:uri="http://purl.org/dc/terms/"/>
    <ds:schemaRef ds:uri="http://schemas.microsoft.com/office/2006/metadata/properties"/>
    <ds:schemaRef ds:uri="http://www.w3.org/XML/1998/namespace"/>
    <ds:schemaRef ds:uri="http://schemas.openxmlformats.org/package/2006/metadata/core-properties"/>
    <ds:schemaRef ds:uri="b3e394f4-7e1b-40dc-9710-f85171a654f0"/>
  </ds:schemaRefs>
</ds:datastoreItem>
</file>

<file path=docProps/app.xml><?xml version="1.0" encoding="utf-8"?>
<Properties xmlns="http://schemas.openxmlformats.org/officeDocument/2006/extended-properties" xmlns:vt="http://schemas.openxmlformats.org/officeDocument/2006/docPropsVTypes">
  <TotalTime>23118</TotalTime>
  <Words>13859</Words>
  <Application>Microsoft Office PowerPoint</Application>
  <PresentationFormat>Custom</PresentationFormat>
  <Paragraphs>789</Paragraphs>
  <Slides>56</Slides>
  <Notes>56</Notes>
  <HiddenSlides>2</HiddenSlides>
  <MMClips>1</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56</vt:i4>
      </vt:variant>
    </vt:vector>
  </HeadingPairs>
  <TitlesOfParts>
    <vt:vector size="75" baseType="lpstr">
      <vt:lpstr>Arial</vt:lpstr>
      <vt:lpstr>Calibri</vt:lpstr>
      <vt:lpstr>Courier New</vt:lpstr>
      <vt:lpstr>Georgia</vt:lpstr>
      <vt:lpstr>Gill Sans</vt:lpstr>
      <vt:lpstr>Gill Sans MT</vt:lpstr>
      <vt:lpstr>Helvetica Light</vt:lpstr>
      <vt:lpstr>Helvetica Neue</vt:lpstr>
      <vt:lpstr>Helvetica Neue Light</vt:lpstr>
      <vt:lpstr>Montserrat SemiBold</vt:lpstr>
      <vt:lpstr>Montserrat-Regular</vt:lpstr>
      <vt:lpstr>Montserrat-SemiBold</vt:lpstr>
      <vt:lpstr>Noto Sans Symbols</vt:lpstr>
      <vt:lpstr>PT Sans</vt:lpstr>
      <vt:lpstr>Roboto</vt:lpstr>
      <vt:lpstr>Symbol</vt:lpstr>
      <vt:lpstr>Times New Roman</vt:lpstr>
      <vt:lpstr>PASSAGES TEMPLATE</vt:lpstr>
      <vt:lpstr>7_PASSAGES TEMPLATE</vt:lpstr>
      <vt:lpstr>Évolution des normes sociales dans le cadre du changement social et de comportement</vt:lpstr>
      <vt:lpstr>Objectifs généraux</vt:lpstr>
      <vt:lpstr>PowerPoint Presentation</vt:lpstr>
      <vt:lpstr> Mots de Bienvenue &amp; Introduction</vt:lpstr>
      <vt:lpstr>PowerPoint Presentation</vt:lpstr>
      <vt:lpstr>Évolution des normes sociales pour informer les stratégies de conception et de mise en œuvre des programmes </vt:lpstr>
      <vt:lpstr>PowerPoint Presentation</vt:lpstr>
      <vt:lpstr>PowerPoint Presentation</vt:lpstr>
      <vt:lpstr>Vue d'ensemble des normes sociales et de leur relation avec le comportement</vt:lpstr>
      <vt:lpstr>PowerPoint Presentation</vt:lpstr>
      <vt:lpstr>PowerPoint Presentation</vt:lpstr>
      <vt:lpstr>PowerPoint Presentation</vt:lpstr>
      <vt:lpstr>Types de normes sociales</vt:lpstr>
      <vt:lpstr>PowerPoint Presentation</vt:lpstr>
      <vt:lpstr>PowerPoint Presentation</vt:lpstr>
      <vt:lpstr>Introduction à l'évaluation des normes </vt:lpstr>
      <vt:lpstr>PowerPoint Presentation</vt:lpstr>
      <vt:lpstr>PowerPoint Presentation</vt:lpstr>
      <vt:lpstr>PowerPoint Presentation</vt:lpstr>
      <vt:lpstr>Votre expérience en matière d'évaluations formatives</vt:lpstr>
      <vt:lpstr>Éducation des filles </vt:lpstr>
      <vt:lpstr>Engagement des hommes </vt:lpstr>
      <vt:lpstr>Évaluation des normes : Comment procéder </vt:lpstr>
      <vt:lpstr>PowerPoint Presentation</vt:lpstr>
      <vt:lpstr>PowerPoint Presentation</vt:lpstr>
      <vt:lpstr>PowerPoint Presentation</vt:lpstr>
      <vt:lpstr>Quels types d'activités avez-vous utilisés pour évaluer les normes ?</vt:lpstr>
      <vt:lpstr>Outil d'exploration des normes sociales</vt:lpstr>
      <vt:lpstr>PowerPoint Presentation</vt:lpstr>
      <vt:lpstr>PowerPoint Presentation</vt:lpstr>
      <vt:lpstr>PowerPoint Presentation</vt:lpstr>
      <vt:lpstr>Apprendre par la participation L'approche de l'exploration des normes sociales … </vt:lpstr>
      <vt:lpstr>PowerPoint Presentation</vt:lpstr>
      <vt:lpstr>Essayons : Application de l'outil d'exploration des normes sociales</vt:lpstr>
      <vt:lpstr>ÉTUDE DE CAS TULONGE AFYA, TANZANIE </vt:lpstr>
      <vt:lpstr>Fondation du programme</vt:lpstr>
      <vt:lpstr>Composantes de l'intervention</vt:lpstr>
      <vt:lpstr>Périmètre d’exploration des normes</vt:lpstr>
      <vt:lpstr>Utilisation de l'outil SNET</vt:lpstr>
      <vt:lpstr>Options de travail en groupe </vt:lpstr>
      <vt:lpstr>PowerPoint Presentation</vt:lpstr>
      <vt:lpstr>Instructions</vt:lpstr>
      <vt:lpstr>Questions à considérer lors du compte-rendu</vt:lpstr>
      <vt:lpstr>Cinq pourquoi</vt:lpstr>
      <vt:lpstr>Vignettes </vt:lpstr>
      <vt:lpstr>Compte-rendu sur l'évaluation des normes</vt:lpstr>
      <vt:lpstr>Questions de réflexion finale …</vt:lpstr>
      <vt:lpstr>Que se passe-t-il ensuite dans une évaluation des normes ?</vt:lpstr>
      <vt:lpstr>Utiliser les résultats de l'évaluation pour prendre des mesures</vt:lpstr>
      <vt:lpstr>PowerPoint Presentation</vt:lpstr>
      <vt:lpstr>PowerPoint Presentation</vt:lpstr>
      <vt:lpstr>Les évaluations des normes sont souvent liées à la conception du programme, mais les résultats peuvent être appliqués tout au long du cycle de vie du programme. </vt:lpstr>
      <vt:lpstr>Principaux points à retenir</vt:lpstr>
      <vt:lpstr>PowerPoint Presentation</vt:lpstr>
      <vt:lpstr>Conclusion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Courtney McLarnon- Silk</dc:creator>
  <cp:lastModifiedBy>Catherine Marie Tier</cp:lastModifiedBy>
  <cp:revision>663</cp:revision>
  <dcterms:created xsi:type="dcterms:W3CDTF">2020-05-19T01:16:32Z</dcterms:created>
  <dcterms:modified xsi:type="dcterms:W3CDTF">2022-09-27T19:06:58Z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C2A5D7B4-EEAE-48A5-98C8-C4F98ECEA018</vt:lpwstr>
  </property>
  <property fmtid="{D5CDD505-2E9C-101B-9397-08002B2CF9AE}" pid="3" name="ArticulatePath">
    <vt:lpwstr>Section 2-Assessing_Norms_5.28.20</vt:lpwstr>
  </property>
  <property fmtid="{D5CDD505-2E9C-101B-9397-08002B2CF9AE}" pid="4" name="ContentTypeId">
    <vt:lpwstr>0x0101003CAF04E58DDB1147BACE8AD971ACB810</vt:lpwstr>
  </property>
  <property fmtid="{D5CDD505-2E9C-101B-9397-08002B2CF9AE}" pid="5" name="Order">
    <vt:r8>200</vt:r8>
  </property>
  <property fmtid="{D5CDD505-2E9C-101B-9397-08002B2CF9AE}" pid="6" name="MediaServiceImageTags">
    <vt:lpwstr/>
  </property>
</Properties>
</file>