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Lst>
  <p:sldSz cx="7772400" cy="10058400"/>
  <p:notesSz cx="6858000" cy="9144000"/>
  <p:embeddedFontLst>
    <p:embeddedFont>
      <p:font typeface="Calibri" panose="020F0502020204030204" pitchFamily="34" charset="0"/>
      <p:regular r:id="rId24"/>
      <p:bold r:id="rId25"/>
      <p:italic r:id="rId26"/>
      <p:boldItalic r:id="rId27"/>
    </p:embeddedFont>
    <p:embeddedFont>
      <p:font typeface="Gill Sans" panose="020B0604020202020204" charset="0"/>
      <p:regular r:id="rId28"/>
      <p:bold r:id="rId29"/>
      <p:italic r:id="rId30"/>
      <p:boldItalic r:id="rId31"/>
    </p:embeddedFont>
    <p:embeddedFont>
      <p:font typeface="Gill Sans MT" panose="020B0502020104020203" pitchFamily="34" charset="0"/>
      <p:regular r:id="rId32"/>
      <p:bold r:id="rId33"/>
      <p:italic r:id="rId34"/>
      <p:boldItalic r:id="rId35"/>
    </p:embeddedFont>
    <p:embeddedFont>
      <p:font typeface="Helvetica Neue Light" panose="020B0604020202020204" charset="0"/>
      <p:regular r:id="rId36"/>
      <p:bold r:id="rId37"/>
      <p:italic r:id="rId38"/>
      <p:boldItalic r:id="rId39"/>
    </p:embeddedFont>
    <p:embeddedFont>
      <p:font typeface="Montserrat SemiBold" panose="020B0604020202020204" charset="0"/>
      <p:regular r:id="rId40"/>
      <p:bold r:id="rId41"/>
      <p:italic r:id="rId42"/>
      <p:boldItalic r:id="rId43"/>
    </p:embeddedFont>
    <p:embeddedFont>
      <p:font typeface="PT Sans" panose="020B0604020202020204" charset="0"/>
      <p:regular r:id="rId44"/>
      <p:bold r:id="rId45"/>
      <p:italic r:id="rId46"/>
      <p:boldItalic r:id="rId47"/>
    </p:embeddedFont>
    <p:embeddedFont>
      <p:font typeface="Roboto"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tjT+7G/hPOkkpme7gYE5ANMYX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Greenberg" initials="JMG" lastIdx="1" clrIdx="0">
    <p:extLst>
      <p:ext uri="{19B8F6BF-5375-455C-9EA6-DF929625EA0E}">
        <p15:presenceInfo xmlns:p15="http://schemas.microsoft.com/office/powerpoint/2012/main" userId="Jamie Greenberg" providerId="None"/>
      </p:ext>
    </p:extLst>
  </p:cmAuthor>
  <p:cmAuthor id="2" name="Mon PC" initials="MP" lastIdx="2" clrIdx="1"/>
  <p:cmAuthor id="3" name="Mariam" initials="M" lastIdx="1" clrIdx="2">
    <p:extLst>
      <p:ext uri="{19B8F6BF-5375-455C-9EA6-DF929625EA0E}">
        <p15:presenceInfo xmlns:p15="http://schemas.microsoft.com/office/powerpoint/2012/main" userId="Mari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6E032-B195-CF4C-8A2F-6AD42EADDB86}" v="5" dt="2022-09-08T15:10:53.265"/>
  </p1510:revLst>
</p1510:revInfo>
</file>

<file path=ppt/tableStyles.xml><?xml version="1.0" encoding="utf-8"?>
<a:tblStyleLst xmlns:a="http://schemas.openxmlformats.org/drawingml/2006/main" def="{F5F55BEF-CA47-4AB6-893B-3A19353747AA}">
  <a:tblStyle styleId="{F5F55BEF-CA47-4AB6-893B-3A19353747AA}" styleName="Table_0">
    <a:wholeTbl>
      <a:tcTxStyle b="off" i="off">
        <a:font>
          <a:latin typeface="Gill Sans MT"/>
          <a:ea typeface="Gill Sans MT"/>
          <a:cs typeface="Gill Sans MT"/>
        </a:font>
        <a:srgbClr val="A6A7AC"/>
      </a:tcTxStyle>
      <a:tcStyle>
        <a:tcBdr>
          <a:left>
            <a:ln w="12700" cap="flat" cmpd="sng">
              <a:solidFill>
                <a:srgbClr val="A6A7AC"/>
              </a:solidFill>
              <a:prstDash val="solid"/>
              <a:round/>
              <a:headEnd type="none" w="sm" len="sm"/>
              <a:tailEnd type="none" w="sm" len="sm"/>
            </a:ln>
          </a:left>
          <a:right>
            <a:ln w="12700" cap="flat" cmpd="sng">
              <a:solidFill>
                <a:srgbClr val="A6A7AC"/>
              </a:solidFill>
              <a:prstDash val="solid"/>
              <a:round/>
              <a:headEnd type="none" w="sm" len="sm"/>
              <a:tailEnd type="none" w="sm" len="sm"/>
            </a:ln>
          </a:right>
          <a:top>
            <a:ln w="12700" cap="flat" cmpd="sng">
              <a:solidFill>
                <a:srgbClr val="A6A7AC"/>
              </a:solidFill>
              <a:prstDash val="solid"/>
              <a:round/>
              <a:headEnd type="none" w="sm" len="sm"/>
              <a:tailEnd type="none" w="sm" len="sm"/>
            </a:ln>
          </a:top>
          <a:bottom>
            <a:ln w="12700" cap="flat" cmpd="sng">
              <a:solidFill>
                <a:srgbClr val="A6A7AC"/>
              </a:solidFill>
              <a:prstDash val="solid"/>
              <a:round/>
              <a:headEnd type="none" w="sm" len="sm"/>
              <a:tailEnd type="none" w="sm" len="sm"/>
            </a:ln>
          </a:bottom>
          <a:insideH>
            <a:ln w="12700" cap="flat" cmpd="sng">
              <a:solidFill>
                <a:srgbClr val="A6A7AC"/>
              </a:solidFill>
              <a:prstDash val="solid"/>
              <a:round/>
              <a:headEnd type="none" w="sm" len="sm"/>
              <a:tailEnd type="none" w="sm" len="sm"/>
            </a:ln>
          </a:insideH>
          <a:insideV>
            <a:ln w="12700" cap="flat" cmpd="sng">
              <a:solidFill>
                <a:srgbClr val="A6A7AC"/>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6234"/>
  </p:normalViewPr>
  <p:slideViewPr>
    <p:cSldViewPr snapToGrid="0">
      <p:cViewPr varScale="1">
        <p:scale>
          <a:sx n="52" d="100"/>
          <a:sy n="52" d="100"/>
        </p:scale>
        <p:origin x="2388" y="10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6.xml"/><Relationship Id="rId41" Type="http://schemas.openxmlformats.org/officeDocument/2006/relationships/font" Target="fonts/font18.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8.fntdata"/><Relationship Id="rId44" Type="http://schemas.openxmlformats.org/officeDocument/2006/relationships/font" Target="fonts/font21.fntdata"/><Relationship Id="rId5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61573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285da1272_0_2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e285da1272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8" name="Google Shape;308;ge285da1272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extLst>
      <p:ext uri="{BB962C8B-B14F-4D97-AF65-F5344CB8AC3E}">
        <p14:creationId xmlns:p14="http://schemas.microsoft.com/office/powerpoint/2010/main" val="425878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575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5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958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5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676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5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064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5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8028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6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4018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6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0410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6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240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1" name="Google Shape;401;p1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4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071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572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896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4: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74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7777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790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338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2807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8.5 x 11 workshop handout ">
  <p:cSld name="8.5 x 11 workshop handout ">
    <p:spTree>
      <p:nvGrpSpPr>
        <p:cNvPr id="1" name="Shape 16"/>
        <p:cNvGrpSpPr/>
        <p:nvPr/>
      </p:nvGrpSpPr>
      <p:grpSpPr>
        <a:xfrm>
          <a:off x="0" y="0"/>
          <a:ext cx="0" cy="0"/>
          <a:chOff x="0" y="0"/>
          <a:chExt cx="0" cy="0"/>
        </a:xfrm>
      </p:grpSpPr>
      <p:sp>
        <p:nvSpPr>
          <p:cNvPr id="17" name="Google Shape;17;p11"/>
          <p:cNvSpPr txBox="1"/>
          <p:nvPr/>
        </p:nvSpPr>
        <p:spPr>
          <a:xfrm>
            <a:off x="7561242" y="968617"/>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a:solidFill>
                <a:srgbClr val="A6A7AC"/>
              </a:solidFill>
              <a:latin typeface="PT Sans"/>
              <a:ea typeface="PT Sans"/>
              <a:cs typeface="PT Sans"/>
              <a:sym typeface="PT Sans"/>
            </a:endParaRPr>
          </a:p>
        </p:txBody>
      </p:sp>
      <p:sp>
        <p:nvSpPr>
          <p:cNvPr id="18" name="Google Shape;18;p11"/>
          <p:cNvSpPr txBox="1">
            <a:spLocks noGrp="1"/>
          </p:cNvSpPr>
          <p:nvPr>
            <p:ph type="body" idx="1"/>
          </p:nvPr>
        </p:nvSpPr>
        <p:spPr>
          <a:xfrm>
            <a:off x="609600" y="685799"/>
            <a:ext cx="4724400" cy="28281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C83"/>
              </a:buClr>
              <a:buSzPts val="1200"/>
              <a:buFont typeface="Gill Sans"/>
              <a:buNone/>
              <a:defRPr sz="1200" b="0" i="0" u="none" strike="noStrike" cap="none">
                <a:solidFill>
                  <a:srgbClr val="7A7C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 name="Google Shape;19;p11"/>
          <p:cNvSpPr txBox="1">
            <a:spLocks noGrp="1"/>
          </p:cNvSpPr>
          <p:nvPr>
            <p:ph type="body" idx="2"/>
          </p:nvPr>
        </p:nvSpPr>
        <p:spPr>
          <a:xfrm>
            <a:off x="609600" y="1295400"/>
            <a:ext cx="6477000" cy="53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 name="Google Shape;20;p11"/>
          <p:cNvSpPr txBox="1">
            <a:spLocks noGrp="1"/>
          </p:cNvSpPr>
          <p:nvPr>
            <p:ph type="body" idx="3"/>
          </p:nvPr>
        </p:nvSpPr>
        <p:spPr>
          <a:xfrm>
            <a:off x="608350" y="2743201"/>
            <a:ext cx="6478249" cy="190500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00000"/>
              </a:lnSpc>
              <a:spcBef>
                <a:spcPts val="0"/>
              </a:spcBef>
              <a:spcAft>
                <a:spcPts val="0"/>
              </a:spcAft>
              <a:buClr>
                <a:srgbClr val="515257"/>
              </a:buClr>
              <a:buSzPts val="1200"/>
              <a:buFont typeface="Arial"/>
              <a:buChar char="•"/>
              <a:defRPr sz="120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765"/>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cxnSp>
        <p:nvCxnSpPr>
          <p:cNvPr id="21" name="Google Shape;21;p11"/>
          <p:cNvCxnSpPr/>
          <p:nvPr/>
        </p:nvCxnSpPr>
        <p:spPr>
          <a:xfrm>
            <a:off x="685800" y="990600"/>
            <a:ext cx="1905000" cy="0"/>
          </a:xfrm>
          <a:prstGeom prst="straightConnector1">
            <a:avLst/>
          </a:prstGeom>
          <a:noFill/>
          <a:ln w="12700" cap="flat" cmpd="sng">
            <a:solidFill>
              <a:srgbClr val="7A7C83"/>
            </a:solidFill>
            <a:prstDash val="solid"/>
            <a:miter lim="400000"/>
            <a:headEnd type="none" w="sm" len="sm"/>
            <a:tailEnd type="none" w="sm" len="sm"/>
          </a:ln>
        </p:spPr>
      </p:cxnSp>
      <p:sp>
        <p:nvSpPr>
          <p:cNvPr id="22" name="Google Shape;22;p11"/>
          <p:cNvSpPr txBox="1">
            <a:spLocks noGrp="1"/>
          </p:cNvSpPr>
          <p:nvPr>
            <p:ph type="body" idx="4"/>
          </p:nvPr>
        </p:nvSpPr>
        <p:spPr>
          <a:xfrm>
            <a:off x="609600" y="2286000"/>
            <a:ext cx="6477000"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rgbClr val="393941"/>
              </a:buClr>
              <a:buSzPts val="2400"/>
              <a:buFont typeface="Gill Sans"/>
              <a:buNone/>
              <a:defRPr sz="2400" b="0"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pic>
        <p:nvPicPr>
          <p:cNvPr id="3" name="Picture 2">
            <a:extLst>
              <a:ext uri="{FF2B5EF4-FFF2-40B4-BE49-F238E27FC236}">
                <a16:creationId xmlns:a16="http://schemas.microsoft.com/office/drawing/2014/main" id="{74508267-55D8-469E-B2E3-BF9A6A645843}"/>
              </a:ext>
            </a:extLst>
          </p:cNvPr>
          <p:cNvPicPr>
            <a:picLocks noChangeAspect="1"/>
          </p:cNvPicPr>
          <p:nvPr userDrawn="1"/>
        </p:nvPicPr>
        <p:blipFill>
          <a:blip r:embed="rId2"/>
          <a:stretch>
            <a:fillRect/>
          </a:stretch>
        </p:blipFill>
        <p:spPr>
          <a:xfrm>
            <a:off x="6293238" y="17274"/>
            <a:ext cx="1382426" cy="479108"/>
          </a:xfrm>
          <a:prstGeom prst="rect">
            <a:avLst/>
          </a:prstGeom>
        </p:spPr>
      </p:pic>
    </p:spTree>
  </p:cSld>
  <p:clrMapOvr>
    <a:masterClrMapping/>
  </p:clrMapOvr>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4">
  <p:cSld name="Content 4">
    <p:spTree>
      <p:nvGrpSpPr>
        <p:cNvPr id="1" name="Shape 95"/>
        <p:cNvGrpSpPr/>
        <p:nvPr/>
      </p:nvGrpSpPr>
      <p:grpSpPr>
        <a:xfrm>
          <a:off x="0" y="0"/>
          <a:ext cx="0" cy="0"/>
          <a:chOff x="0" y="0"/>
          <a:chExt cx="0" cy="0"/>
        </a:xfrm>
      </p:grpSpPr>
      <p:sp>
        <p:nvSpPr>
          <p:cNvPr id="96" name="Google Shape;96;p24"/>
          <p:cNvSpPr txBox="1"/>
          <p:nvPr/>
        </p:nvSpPr>
        <p:spPr>
          <a:xfrm>
            <a:off x="7561242" y="3048489"/>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a:solidFill>
                <a:srgbClr val="A6A7AC"/>
              </a:solidFill>
              <a:latin typeface="PT Sans"/>
              <a:ea typeface="PT Sans"/>
              <a:cs typeface="PT Sans"/>
              <a:sym typeface="PT Sans"/>
            </a:endParaRPr>
          </a:p>
        </p:txBody>
      </p:sp>
      <p:sp>
        <p:nvSpPr>
          <p:cNvPr id="97" name="Google Shape;97;p24"/>
          <p:cNvSpPr txBox="1">
            <a:spLocks noGrp="1"/>
          </p:cNvSpPr>
          <p:nvPr>
            <p:ph type="title"/>
          </p:nvPr>
        </p:nvSpPr>
        <p:spPr>
          <a:xfrm>
            <a:off x="551304" y="2269997"/>
            <a:ext cx="6666756"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98" name="Google Shape;98;p24"/>
          <p:cNvSpPr txBox="1">
            <a:spLocks noGrp="1"/>
          </p:cNvSpPr>
          <p:nvPr>
            <p:ph type="body" idx="1"/>
          </p:nvPr>
        </p:nvSpPr>
        <p:spPr>
          <a:xfrm>
            <a:off x="551303" y="4587981"/>
            <a:ext cx="6666504" cy="4376102"/>
          </a:xfrm>
          <a:prstGeom prst="rect">
            <a:avLst/>
          </a:prstGeom>
          <a:noFill/>
          <a:ln>
            <a:noFill/>
          </a:ln>
        </p:spPr>
        <p:txBody>
          <a:bodyPr spcFirstLastPara="1" wrap="square" lIns="91425" tIns="45700" rIns="91425" bIns="45700" anchor="t" anchorCtr="0">
            <a:noAutofit/>
          </a:bodyPr>
          <a:lstStyle>
            <a:lvl1pPr marL="457200" marR="0" lvl="0"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1pPr>
            <a:lvl2pPr marL="914400" marR="0" lvl="1"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2pPr>
            <a:lvl3pPr marL="1371600" marR="0" lvl="2"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3pPr>
            <a:lvl4pPr marL="1828800" marR="0" lvl="3"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4pPr>
            <a:lvl5pPr marL="2286000" marR="0" lvl="4"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5">
  <p:cSld name="Content 5">
    <p:spTree>
      <p:nvGrpSpPr>
        <p:cNvPr id="1" name="Shape 99"/>
        <p:cNvGrpSpPr/>
        <p:nvPr/>
      </p:nvGrpSpPr>
      <p:grpSpPr>
        <a:xfrm>
          <a:off x="0" y="0"/>
          <a:ext cx="0" cy="0"/>
          <a:chOff x="0" y="0"/>
          <a:chExt cx="0" cy="0"/>
        </a:xfrm>
      </p:grpSpPr>
      <p:sp>
        <p:nvSpPr>
          <p:cNvPr id="100" name="Google Shape;100;p25"/>
          <p:cNvSpPr/>
          <p:nvPr/>
        </p:nvSpPr>
        <p:spPr>
          <a:xfrm>
            <a:off x="0" y="1"/>
            <a:ext cx="3173763" cy="10071065"/>
          </a:xfrm>
          <a:custGeom>
            <a:avLst/>
            <a:gdLst/>
            <a:ahLst/>
            <a:cxnLst/>
            <a:rect l="l" t="t" r="r" b="b"/>
            <a:pathLst>
              <a:path w="21600" h="21600" extrusionOk="0">
                <a:moveTo>
                  <a:pt x="0" y="0"/>
                </a:moveTo>
                <a:lnTo>
                  <a:pt x="6998" y="0"/>
                </a:lnTo>
                <a:lnTo>
                  <a:pt x="21600" y="21600"/>
                </a:lnTo>
                <a:lnTo>
                  <a:pt x="0" y="21600"/>
                </a:lnTo>
                <a:lnTo>
                  <a:pt x="0" y="0"/>
                </a:lnTo>
                <a:close/>
              </a:path>
            </a:pathLst>
          </a:cu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01" name="Google Shape;101;p25"/>
          <p:cNvSpPr>
            <a:spLocks noGrp="1"/>
          </p:cNvSpPr>
          <p:nvPr>
            <p:ph type="pic" idx="2"/>
          </p:nvPr>
        </p:nvSpPr>
        <p:spPr>
          <a:xfrm>
            <a:off x="315754" y="2397020"/>
            <a:ext cx="3006745" cy="5795222"/>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2" name="Google Shape;102;p25"/>
          <p:cNvSpPr>
            <a:spLocks noGrp="1"/>
          </p:cNvSpPr>
          <p:nvPr>
            <p:ph type="pic" idx="3"/>
          </p:nvPr>
        </p:nvSpPr>
        <p:spPr>
          <a:xfrm>
            <a:off x="315754" y="2397020"/>
            <a:ext cx="3006745" cy="5795222"/>
          </a:xfrm>
          <a:prstGeom prst="rect">
            <a:avLst/>
          </a:prstGeom>
          <a:solidFill>
            <a:schemeClr val="lt1"/>
          </a:solid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3" name="Google Shape;103;p25"/>
          <p:cNvSpPr txBox="1">
            <a:spLocks noGrp="1"/>
          </p:cNvSpPr>
          <p:nvPr>
            <p:ph type="body" idx="1"/>
          </p:nvPr>
        </p:nvSpPr>
        <p:spPr>
          <a:xfrm>
            <a:off x="4060269" y="5489048"/>
            <a:ext cx="3173730" cy="3739303"/>
          </a:xfrm>
          <a:prstGeom prst="rect">
            <a:avLst/>
          </a:prstGeom>
          <a:noFill/>
          <a:ln>
            <a:noFill/>
          </a:ln>
        </p:spPr>
        <p:txBody>
          <a:bodyPr spcFirstLastPara="1" wrap="square" lIns="91425" tIns="45700" rIns="91425" bIns="45700" anchor="t" anchorCtr="0">
            <a:normAutofit/>
          </a:bodyPr>
          <a:lstStyle>
            <a:lvl1pPr marL="457200" marR="0" lvl="0" indent="-317690" algn="just" rtl="0">
              <a:lnSpc>
                <a:spcPct val="100000"/>
              </a:lnSpc>
              <a:spcBef>
                <a:spcPts val="0"/>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1pPr>
            <a:lvl2pPr marL="914400" marR="0" lvl="1"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2pPr>
            <a:lvl3pPr marL="1371600" marR="0" lvl="2"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3pPr>
            <a:lvl4pPr marL="1828800" marR="0" lvl="3"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4pPr>
            <a:lvl5pPr marL="2286000" marR="0" lvl="4" indent="-317690" algn="just" rtl="0">
              <a:lnSpc>
                <a:spcPct val="100000"/>
              </a:lnSpc>
              <a:spcBef>
                <a:spcPts val="574"/>
              </a:spcBef>
              <a:spcAft>
                <a:spcPts val="0"/>
              </a:spcAft>
              <a:buClr>
                <a:srgbClr val="393941"/>
              </a:buClr>
              <a:buSzPts val="1403"/>
              <a:buFont typeface="Noto Sans Symbols"/>
              <a:buChar char="✔"/>
              <a:defRPr sz="1403"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574"/>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4" name="Google Shape;104;p25"/>
          <p:cNvSpPr txBox="1">
            <a:spLocks noGrp="1"/>
          </p:cNvSpPr>
          <p:nvPr>
            <p:ph type="body" idx="4"/>
          </p:nvPr>
        </p:nvSpPr>
        <p:spPr>
          <a:xfrm>
            <a:off x="4053359" y="1557410"/>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5" name="Google Shape;105;p25"/>
          <p:cNvSpPr txBox="1">
            <a:spLocks noGrp="1"/>
          </p:cNvSpPr>
          <p:nvPr>
            <p:ph type="title"/>
          </p:nvPr>
        </p:nvSpPr>
        <p:spPr>
          <a:xfrm>
            <a:off x="4053359" y="2533840"/>
            <a:ext cx="2894299"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09457"/>
              </a:buClr>
              <a:buSzPts val="3825"/>
              <a:buFont typeface="Gill Sans"/>
              <a:buNone/>
              <a:defRPr sz="3825" b="1" i="0" u="none" strike="noStrike" cap="none">
                <a:solidFill>
                  <a:srgbClr val="009457"/>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6">
  <p:cSld name="Content 6">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544767" y="2648849"/>
            <a:ext cx="1417412"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108" name="Google Shape;108;p26"/>
          <p:cNvSpPr txBox="1">
            <a:spLocks noGrp="1"/>
          </p:cNvSpPr>
          <p:nvPr>
            <p:ph type="body" idx="1"/>
          </p:nvPr>
        </p:nvSpPr>
        <p:spPr>
          <a:xfrm>
            <a:off x="544766" y="2011681"/>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09" name="Google Shape;109;p26"/>
          <p:cNvSpPr txBox="1">
            <a:spLocks noGrp="1"/>
          </p:cNvSpPr>
          <p:nvPr>
            <p:ph type="body" idx="2"/>
          </p:nvPr>
        </p:nvSpPr>
        <p:spPr>
          <a:xfrm>
            <a:off x="2308949" y="2011681"/>
            <a:ext cx="5044976" cy="7252759"/>
          </a:xfrm>
          <a:prstGeom prst="rect">
            <a:avLst/>
          </a:prstGeom>
          <a:noFill/>
          <a:ln>
            <a:noFill/>
          </a:ln>
        </p:spPr>
        <p:txBody>
          <a:bodyPr spcFirstLastPara="1" wrap="square" lIns="91425" tIns="45700" rIns="91425" bIns="45700" anchor="t" anchorCtr="0">
            <a:noAutofit/>
          </a:bodyPr>
          <a:lstStyle>
            <a:lvl1pPr marL="457200" marR="0" lvl="0"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1pPr>
            <a:lvl2pPr marL="914400" marR="0" lvl="1"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2pPr>
            <a:lvl3pPr marL="1371600" marR="0" lvl="2"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3pPr>
            <a:lvl4pPr marL="1828800" marR="0" lvl="3"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4pPr>
            <a:lvl5pPr marL="2286000" marR="0" lvl="4" indent="-317690" algn="just" rtl="0">
              <a:lnSpc>
                <a:spcPct val="100000"/>
              </a:lnSpc>
              <a:spcBef>
                <a:spcPts val="0"/>
              </a:spcBef>
              <a:spcAft>
                <a:spcPts val="0"/>
              </a:spcAft>
              <a:buClr>
                <a:srgbClr val="515257"/>
              </a:buClr>
              <a:buSzPts val="1403"/>
              <a:buFont typeface="Arial"/>
              <a:buChar char="•"/>
              <a:defRPr sz="1403"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oup 2">
  <p:cSld name="Group 2">
    <p:spTree>
      <p:nvGrpSpPr>
        <p:cNvPr id="1" name="Shape 110"/>
        <p:cNvGrpSpPr/>
        <p:nvPr/>
      </p:nvGrpSpPr>
      <p:grpSpPr>
        <a:xfrm>
          <a:off x="0" y="0"/>
          <a:ext cx="0" cy="0"/>
          <a:chOff x="0" y="0"/>
          <a:chExt cx="0" cy="0"/>
        </a:xfrm>
      </p:grpSpPr>
      <p:sp>
        <p:nvSpPr>
          <p:cNvPr id="111" name="Google Shape;111;p27"/>
          <p:cNvSpPr txBox="1">
            <a:spLocks noGrp="1"/>
          </p:cNvSpPr>
          <p:nvPr>
            <p:ph type="sldNum" idx="12"/>
          </p:nvPr>
        </p:nvSpPr>
        <p:spPr>
          <a:xfrm>
            <a:off x="3786900" y="8451851"/>
            <a:ext cx="195566" cy="194669"/>
          </a:xfrm>
          <a:prstGeom prst="rect">
            <a:avLst/>
          </a:prstGeom>
          <a:noFill/>
          <a:ln>
            <a:noFill/>
          </a:ln>
        </p:spPr>
        <p:txBody>
          <a:bodyPr spcFirstLastPara="1" wrap="square" lIns="38100" tIns="38100" rIns="38100" bIns="38100" anchor="t" anchorCtr="0">
            <a:spAutoFit/>
          </a:bodyPr>
          <a:lstStyle>
            <a:lvl1pPr marL="0" marR="0" lvl="0"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1pPr>
            <a:lvl2pPr marL="0" marR="0" lvl="1"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2pPr>
            <a:lvl3pPr marL="0" marR="0" lvl="2"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3pPr>
            <a:lvl4pPr marL="0" marR="0" lvl="3"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4pPr>
            <a:lvl5pPr marL="0" marR="0" lvl="4"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5pPr>
            <a:lvl6pPr marL="0" marR="0" lvl="5"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6pPr>
            <a:lvl7pPr marL="0" marR="0" lvl="6"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7pPr>
            <a:lvl8pPr marL="0" marR="0" lvl="7"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8pPr>
            <a:lvl9pPr marL="0" marR="0" lvl="8" indent="0" algn="ctr">
              <a:lnSpc>
                <a:spcPct val="100000"/>
              </a:lnSpc>
              <a:spcBef>
                <a:spcPts val="0"/>
              </a:spcBef>
              <a:spcAft>
                <a:spcPts val="0"/>
              </a:spcAft>
              <a:buClr>
                <a:srgbClr val="000000"/>
              </a:buClr>
              <a:buSzPts val="765"/>
              <a:buFont typeface="Arial"/>
              <a:buNone/>
              <a:defRPr sz="765" b="0"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
        <p:nvSpPr>
          <p:cNvPr id="112" name="Google Shape;112;p27"/>
          <p:cNvSpPr txBox="1"/>
          <p:nvPr/>
        </p:nvSpPr>
        <p:spPr>
          <a:xfrm>
            <a:off x="3815793" y="8451850"/>
            <a:ext cx="137779" cy="220861"/>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a:solidFill>
                <a:srgbClr val="393941"/>
              </a:solidFill>
              <a:latin typeface="Gill Sans"/>
              <a:ea typeface="Gill Sans"/>
              <a:cs typeface="Gill Sans"/>
              <a:sym typeface="Gill Sans"/>
            </a:endParaRPr>
          </a:p>
        </p:txBody>
      </p:sp>
      <p:sp>
        <p:nvSpPr>
          <p:cNvPr id="113" name="Google Shape;113;p27"/>
          <p:cNvSpPr/>
          <p:nvPr/>
        </p:nvSpPr>
        <p:spPr>
          <a:xfrm>
            <a:off x="911640" y="3314870"/>
            <a:ext cx="901125" cy="2073176"/>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Gill Sans"/>
              <a:ea typeface="Gill Sans"/>
              <a:cs typeface="Gill Sans"/>
              <a:sym typeface="Gill Sans"/>
            </a:endParaRPr>
          </a:p>
        </p:txBody>
      </p:sp>
      <p:sp>
        <p:nvSpPr>
          <p:cNvPr id="114" name="Google Shape;114;p27"/>
          <p:cNvSpPr/>
          <p:nvPr/>
        </p:nvSpPr>
        <p:spPr>
          <a:xfrm>
            <a:off x="5959636" y="3370749"/>
            <a:ext cx="901124" cy="2073174"/>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15" name="Google Shape;115;p27"/>
          <p:cNvSpPr/>
          <p:nvPr/>
        </p:nvSpPr>
        <p:spPr>
          <a:xfrm>
            <a:off x="2594306" y="3370749"/>
            <a:ext cx="901124" cy="2073174"/>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27"/>
          <p:cNvSpPr/>
          <p:nvPr/>
        </p:nvSpPr>
        <p:spPr>
          <a:xfrm>
            <a:off x="4276970" y="3370749"/>
            <a:ext cx="901125" cy="2073174"/>
          </a:xfrm>
          <a:prstGeom prst="ellipse">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17" name="Google Shape;117;p27"/>
          <p:cNvSpPr>
            <a:spLocks noGrp="1"/>
          </p:cNvSpPr>
          <p:nvPr>
            <p:ph type="pic" idx="2"/>
          </p:nvPr>
        </p:nvSpPr>
        <p:spPr>
          <a:xfrm>
            <a:off x="911841"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18" name="Google Shape;118;p27"/>
          <p:cNvSpPr>
            <a:spLocks noGrp="1"/>
          </p:cNvSpPr>
          <p:nvPr>
            <p:ph type="pic" idx="3"/>
          </p:nvPr>
        </p:nvSpPr>
        <p:spPr>
          <a:xfrm>
            <a:off x="2594722"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19" name="Google Shape;119;p27"/>
          <p:cNvSpPr>
            <a:spLocks noGrp="1"/>
          </p:cNvSpPr>
          <p:nvPr>
            <p:ph type="pic" idx="4"/>
          </p:nvPr>
        </p:nvSpPr>
        <p:spPr>
          <a:xfrm>
            <a:off x="4277387"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0" name="Google Shape;120;p27"/>
          <p:cNvSpPr>
            <a:spLocks noGrp="1"/>
          </p:cNvSpPr>
          <p:nvPr>
            <p:ph type="pic" idx="5"/>
          </p:nvPr>
        </p:nvSpPr>
        <p:spPr>
          <a:xfrm>
            <a:off x="5959636" y="3370264"/>
            <a:ext cx="900708" cy="2073381"/>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1" name="Google Shape;121;p27"/>
          <p:cNvSpPr txBox="1">
            <a:spLocks noGrp="1"/>
          </p:cNvSpPr>
          <p:nvPr>
            <p:ph type="body" idx="1"/>
          </p:nvPr>
        </p:nvSpPr>
        <p:spPr>
          <a:xfrm>
            <a:off x="687103"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2" name="Google Shape;122;p27"/>
          <p:cNvSpPr txBox="1">
            <a:spLocks noGrp="1"/>
          </p:cNvSpPr>
          <p:nvPr>
            <p:ph type="body" idx="6"/>
          </p:nvPr>
        </p:nvSpPr>
        <p:spPr>
          <a:xfrm>
            <a:off x="2369776"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3" name="Google Shape;123;p27"/>
          <p:cNvSpPr txBox="1">
            <a:spLocks noGrp="1"/>
          </p:cNvSpPr>
          <p:nvPr>
            <p:ph type="body" idx="7"/>
          </p:nvPr>
        </p:nvSpPr>
        <p:spPr>
          <a:xfrm>
            <a:off x="4052442"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4" name="Google Shape;124;p27"/>
          <p:cNvSpPr txBox="1">
            <a:spLocks noGrp="1"/>
          </p:cNvSpPr>
          <p:nvPr>
            <p:ph type="body" idx="8"/>
          </p:nvPr>
        </p:nvSpPr>
        <p:spPr>
          <a:xfrm>
            <a:off x="5735114" y="6529306"/>
            <a:ext cx="1350183" cy="316540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5" name="Google Shape;125;p27"/>
          <p:cNvSpPr txBox="1">
            <a:spLocks noGrp="1"/>
          </p:cNvSpPr>
          <p:nvPr>
            <p:ph type="body" idx="9"/>
          </p:nvPr>
        </p:nvSpPr>
        <p:spPr>
          <a:xfrm>
            <a:off x="687103"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6" name="Google Shape;126;p27"/>
          <p:cNvSpPr txBox="1">
            <a:spLocks noGrp="1"/>
          </p:cNvSpPr>
          <p:nvPr>
            <p:ph type="body" idx="13"/>
          </p:nvPr>
        </p:nvSpPr>
        <p:spPr>
          <a:xfrm>
            <a:off x="2369776"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7" name="Google Shape;127;p27"/>
          <p:cNvSpPr txBox="1">
            <a:spLocks noGrp="1"/>
          </p:cNvSpPr>
          <p:nvPr>
            <p:ph type="body" idx="14"/>
          </p:nvPr>
        </p:nvSpPr>
        <p:spPr>
          <a:xfrm>
            <a:off x="4052442"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8" name="Google Shape;128;p27"/>
          <p:cNvSpPr txBox="1">
            <a:spLocks noGrp="1"/>
          </p:cNvSpPr>
          <p:nvPr>
            <p:ph type="body" idx="15"/>
          </p:nvPr>
        </p:nvSpPr>
        <p:spPr>
          <a:xfrm>
            <a:off x="5734898" y="5881573"/>
            <a:ext cx="1350183"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020"/>
              <a:buFont typeface="Gill Sans"/>
              <a:buNone/>
              <a:defRPr sz="1020"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29" name="Google Shape;129;p27"/>
          <p:cNvSpPr txBox="1">
            <a:spLocks noGrp="1"/>
          </p:cNvSpPr>
          <p:nvPr>
            <p:ph type="title"/>
          </p:nvPr>
        </p:nvSpPr>
        <p:spPr>
          <a:xfrm>
            <a:off x="676337" y="1766428"/>
            <a:ext cx="6184424" cy="1054913"/>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oup 3">
  <p:cSld name="Group 3">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676337" y="1671570"/>
            <a:ext cx="5253867"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grpSp>
        <p:nvGrpSpPr>
          <p:cNvPr id="132" name="Google Shape;132;p28"/>
          <p:cNvGrpSpPr/>
          <p:nvPr/>
        </p:nvGrpSpPr>
        <p:grpSpPr>
          <a:xfrm>
            <a:off x="837214" y="3328329"/>
            <a:ext cx="2716291" cy="6271536"/>
            <a:chOff x="0" y="0"/>
            <a:chExt cx="6186406" cy="8552092"/>
          </a:xfrm>
        </p:grpSpPr>
        <p:sp>
          <p:nvSpPr>
            <p:cNvPr id="133" name="Google Shape;133;p28"/>
            <p:cNvSpPr/>
            <p:nvPr/>
          </p:nvSpPr>
          <p:spPr>
            <a:xfrm>
              <a:off x="0" y="0"/>
              <a:ext cx="6186406" cy="8552092"/>
            </a:xfrm>
            <a:prstGeom prst="rect">
              <a:avLst/>
            </a:prstGeom>
            <a:noFill/>
            <a:ln w="50800" cap="flat" cmpd="sng">
              <a:solidFill>
                <a:srgbClr val="009457"/>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34" name="Google Shape;134;p28"/>
            <p:cNvSpPr/>
            <p:nvPr/>
          </p:nvSpPr>
          <p:spPr>
            <a:xfrm>
              <a:off x="435030" y="1016862"/>
              <a:ext cx="5103661" cy="790601"/>
            </a:xfrm>
            <a:prstGeom prst="roundRect">
              <a:avLst>
                <a:gd name="adj" fmla="val 50000"/>
              </a:avLst>
            </a:prstGeom>
            <a:solidFill>
              <a:srgbClr val="009457"/>
            </a:solidFill>
            <a:ln w="38100" cap="flat" cmpd="sng">
              <a:solidFill>
                <a:srgbClr val="009457"/>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grpSp>
      <p:grpSp>
        <p:nvGrpSpPr>
          <p:cNvPr id="135" name="Google Shape;135;p28"/>
          <p:cNvGrpSpPr/>
          <p:nvPr/>
        </p:nvGrpSpPr>
        <p:grpSpPr>
          <a:xfrm>
            <a:off x="3915910" y="3267917"/>
            <a:ext cx="2716291" cy="6271536"/>
            <a:chOff x="0" y="0"/>
            <a:chExt cx="6186406" cy="8552092"/>
          </a:xfrm>
        </p:grpSpPr>
        <p:sp>
          <p:nvSpPr>
            <p:cNvPr id="136" name="Google Shape;136;p28"/>
            <p:cNvSpPr/>
            <p:nvPr/>
          </p:nvSpPr>
          <p:spPr>
            <a:xfrm>
              <a:off x="0" y="0"/>
              <a:ext cx="6186406" cy="8552092"/>
            </a:xfrm>
            <a:prstGeom prst="rect">
              <a:avLst/>
            </a:prstGeom>
            <a:noFill/>
            <a:ln w="50800" cap="flat" cmpd="sng">
              <a:solidFill>
                <a:srgbClr val="393941"/>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37" name="Google Shape;137;p28"/>
            <p:cNvSpPr/>
            <p:nvPr/>
          </p:nvSpPr>
          <p:spPr>
            <a:xfrm>
              <a:off x="647715" y="1066832"/>
              <a:ext cx="4890976" cy="790601"/>
            </a:xfrm>
            <a:prstGeom prst="roundRect">
              <a:avLst>
                <a:gd name="adj" fmla="val 50000"/>
              </a:avLst>
            </a:prstGeom>
            <a:solidFill>
              <a:srgbClr val="393941"/>
            </a:solidFill>
            <a:ln w="38100" cap="flat" cmpd="sng">
              <a:solidFill>
                <a:srgbClr val="393941"/>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grpSp>
      <p:sp>
        <p:nvSpPr>
          <p:cNvPr id="138" name="Google Shape;138;p28"/>
          <p:cNvSpPr txBox="1">
            <a:spLocks noGrp="1"/>
          </p:cNvSpPr>
          <p:nvPr>
            <p:ph type="body" idx="1"/>
          </p:nvPr>
        </p:nvSpPr>
        <p:spPr>
          <a:xfrm>
            <a:off x="4200305" y="5219042"/>
            <a:ext cx="2147501" cy="385222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301497" algn="l" rtl="0">
              <a:lnSpc>
                <a:spcPct val="90000"/>
              </a:lnSpc>
              <a:spcBef>
                <a:spcPts val="0"/>
              </a:spcBef>
              <a:spcAft>
                <a:spcPts val="0"/>
              </a:spcAft>
              <a:buClr>
                <a:srgbClr val="515257"/>
              </a:buClr>
              <a:buSzPts val="1148"/>
              <a:buFont typeface="Gill Sans"/>
              <a:buChar char="•"/>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172"/>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39" name="Google Shape;139;p28"/>
          <p:cNvSpPr txBox="1">
            <a:spLocks noGrp="1"/>
          </p:cNvSpPr>
          <p:nvPr>
            <p:ph type="body" idx="2"/>
          </p:nvPr>
        </p:nvSpPr>
        <p:spPr>
          <a:xfrm>
            <a:off x="1099056" y="5200720"/>
            <a:ext cx="2147501" cy="385222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301497" algn="l" rtl="0">
              <a:lnSpc>
                <a:spcPct val="90000"/>
              </a:lnSpc>
              <a:spcBef>
                <a:spcPts val="0"/>
              </a:spcBef>
              <a:spcAft>
                <a:spcPts val="0"/>
              </a:spcAft>
              <a:buClr>
                <a:srgbClr val="515257"/>
              </a:buClr>
              <a:buSzPts val="1148"/>
              <a:buFont typeface="Gill Sans"/>
              <a:buChar char="•"/>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172"/>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40" name="Google Shape;140;p28"/>
          <p:cNvSpPr txBox="1">
            <a:spLocks noGrp="1"/>
          </p:cNvSpPr>
          <p:nvPr>
            <p:ph type="body" idx="3"/>
          </p:nvPr>
        </p:nvSpPr>
        <p:spPr>
          <a:xfrm>
            <a:off x="1248569" y="4178874"/>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41" name="Google Shape;141;p28"/>
          <p:cNvSpPr txBox="1">
            <a:spLocks noGrp="1"/>
          </p:cNvSpPr>
          <p:nvPr>
            <p:ph type="body" idx="4"/>
          </p:nvPr>
        </p:nvSpPr>
        <p:spPr>
          <a:xfrm>
            <a:off x="4349818" y="4211483"/>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oup 5">
  <p:cSld name="Group 5">
    <p:spTree>
      <p:nvGrpSpPr>
        <p:cNvPr id="1" name="Shape 142"/>
        <p:cNvGrpSpPr/>
        <p:nvPr/>
      </p:nvGrpSpPr>
      <p:grpSpPr>
        <a:xfrm>
          <a:off x="0" y="0"/>
          <a:ext cx="0" cy="0"/>
          <a:chOff x="0" y="0"/>
          <a:chExt cx="0" cy="0"/>
        </a:xfrm>
      </p:grpSpPr>
      <p:sp>
        <p:nvSpPr>
          <p:cNvPr id="143" name="Google Shape;143;p29"/>
          <p:cNvSpPr>
            <a:spLocks noGrp="1"/>
          </p:cNvSpPr>
          <p:nvPr>
            <p:ph type="pic" idx="2"/>
          </p:nvPr>
        </p:nvSpPr>
        <p:spPr>
          <a:xfrm>
            <a:off x="683333" y="3934142"/>
            <a:ext cx="1968188" cy="3489759"/>
          </a:xfrm>
          <a:prstGeom prst="rect">
            <a:avLst/>
          </a:prstGeom>
          <a:solidFill>
            <a:schemeClr val="lt1"/>
          </a:solid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4" name="Google Shape;144;p29"/>
          <p:cNvSpPr>
            <a:spLocks noGrp="1"/>
          </p:cNvSpPr>
          <p:nvPr>
            <p:ph type="pic" idx="3"/>
          </p:nvPr>
        </p:nvSpPr>
        <p:spPr>
          <a:xfrm>
            <a:off x="2901599" y="3934140"/>
            <a:ext cx="1966001" cy="3489759"/>
          </a:xfrm>
          <a:prstGeom prst="rect">
            <a:avLst/>
          </a:prstGeom>
          <a:solidFill>
            <a:schemeClr val="lt1"/>
          </a:solid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5" name="Google Shape;145;p29"/>
          <p:cNvSpPr>
            <a:spLocks noGrp="1"/>
          </p:cNvSpPr>
          <p:nvPr>
            <p:ph type="pic" idx="4"/>
          </p:nvPr>
        </p:nvSpPr>
        <p:spPr>
          <a:xfrm>
            <a:off x="5129084" y="3934140"/>
            <a:ext cx="1971918" cy="3489759"/>
          </a:xfrm>
          <a:prstGeom prst="rect">
            <a:avLst/>
          </a:prstGeom>
          <a:solidFill>
            <a:schemeClr val="lt1"/>
          </a:solid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cxnSp>
        <p:nvCxnSpPr>
          <p:cNvPr id="146" name="Google Shape;146;p29"/>
          <p:cNvCxnSpPr/>
          <p:nvPr/>
        </p:nvCxnSpPr>
        <p:spPr>
          <a:xfrm>
            <a:off x="683333" y="3242170"/>
            <a:ext cx="256689" cy="1"/>
          </a:xfrm>
          <a:prstGeom prst="straightConnector1">
            <a:avLst/>
          </a:prstGeom>
          <a:noFill/>
          <a:ln w="9525" cap="flat" cmpd="sng">
            <a:solidFill>
              <a:srgbClr val="26B470"/>
            </a:solidFill>
            <a:prstDash val="solid"/>
            <a:round/>
            <a:headEnd type="none" w="sm" len="sm"/>
            <a:tailEnd type="none" w="sm" len="sm"/>
          </a:ln>
        </p:spPr>
      </p:cxnSp>
      <p:sp>
        <p:nvSpPr>
          <p:cNvPr id="147" name="Google Shape;147;p29"/>
          <p:cNvSpPr/>
          <p:nvPr/>
        </p:nvSpPr>
        <p:spPr>
          <a:xfrm>
            <a:off x="5131829" y="3934139"/>
            <a:ext cx="1971918" cy="3489759"/>
          </a:xfrm>
          <a:prstGeom prst="rect">
            <a:avLst/>
          </a:prstGeom>
          <a:solidFill>
            <a:srgbClr val="2CB772">
              <a:alpha val="80000"/>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48" name="Google Shape;148;p29"/>
          <p:cNvSpPr txBox="1">
            <a:spLocks noGrp="1"/>
          </p:cNvSpPr>
          <p:nvPr>
            <p:ph type="body" idx="1"/>
          </p:nvPr>
        </p:nvSpPr>
        <p:spPr>
          <a:xfrm>
            <a:off x="675805" y="2090016"/>
            <a:ext cx="4574450" cy="18219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49" name="Google Shape;149;p29"/>
          <p:cNvSpPr txBox="1">
            <a:spLocks noGrp="1"/>
          </p:cNvSpPr>
          <p:nvPr>
            <p:ph type="body" idx="5"/>
          </p:nvPr>
        </p:nvSpPr>
        <p:spPr>
          <a:xfrm>
            <a:off x="668447" y="7703834"/>
            <a:ext cx="1968401" cy="9429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50" name="Google Shape;150;p29"/>
          <p:cNvSpPr txBox="1">
            <a:spLocks noGrp="1"/>
          </p:cNvSpPr>
          <p:nvPr>
            <p:ph type="body" idx="6"/>
          </p:nvPr>
        </p:nvSpPr>
        <p:spPr>
          <a:xfrm>
            <a:off x="2899199" y="7703834"/>
            <a:ext cx="1968401" cy="9429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51" name="Google Shape;151;p29"/>
          <p:cNvSpPr txBox="1">
            <a:spLocks noGrp="1"/>
          </p:cNvSpPr>
          <p:nvPr>
            <p:ph type="body" idx="7"/>
          </p:nvPr>
        </p:nvSpPr>
        <p:spPr>
          <a:xfrm>
            <a:off x="5129085" y="7703834"/>
            <a:ext cx="1968401" cy="9429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52" name="Google Shape;152;p29"/>
          <p:cNvSpPr txBox="1">
            <a:spLocks noGrp="1"/>
          </p:cNvSpPr>
          <p:nvPr>
            <p:ph type="body" idx="8"/>
          </p:nvPr>
        </p:nvSpPr>
        <p:spPr>
          <a:xfrm>
            <a:off x="668447" y="1443280"/>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ext-Heavy Group">
  <p:cSld name="Text-Heavy Group">
    <p:spTree>
      <p:nvGrpSpPr>
        <p:cNvPr id="1" name="Shape 153"/>
        <p:cNvGrpSpPr/>
        <p:nvPr/>
      </p:nvGrpSpPr>
      <p:grpSpPr>
        <a:xfrm>
          <a:off x="0" y="0"/>
          <a:ext cx="0" cy="0"/>
          <a:chOff x="0" y="0"/>
          <a:chExt cx="0" cy="0"/>
        </a:xfrm>
      </p:grpSpPr>
      <p:sp>
        <p:nvSpPr>
          <p:cNvPr id="154" name="Google Shape;154;p30"/>
          <p:cNvSpPr/>
          <p:nvPr/>
        </p:nvSpPr>
        <p:spPr>
          <a:xfrm>
            <a:off x="687699" y="1893433"/>
            <a:ext cx="1971918" cy="6271536"/>
          </a:xfrm>
          <a:prstGeom prst="rect">
            <a:avLst/>
          </a:prstGeom>
          <a:noFill/>
          <a:ln w="508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55" name="Google Shape;155;p30"/>
          <p:cNvSpPr/>
          <p:nvPr/>
        </p:nvSpPr>
        <p:spPr>
          <a:xfrm>
            <a:off x="1182375" y="6825160"/>
            <a:ext cx="982567" cy="579775"/>
          </a:xfrm>
          <a:prstGeom prst="roundRect">
            <a:avLst>
              <a:gd name="adj" fmla="val 50000"/>
            </a:avLst>
          </a:prstGeom>
          <a:solidFill>
            <a:srgbClr val="2CB772"/>
          </a:solidFill>
          <a:ln w="38100" cap="flat" cmpd="sng">
            <a:solidFill>
              <a:srgbClr val="009457"/>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56" name="Google Shape;156;p30"/>
          <p:cNvSpPr/>
          <p:nvPr/>
        </p:nvSpPr>
        <p:spPr>
          <a:xfrm>
            <a:off x="2900242" y="1893433"/>
            <a:ext cx="1971918" cy="6271536"/>
          </a:xfrm>
          <a:prstGeom prst="rect">
            <a:avLst/>
          </a:prstGeom>
          <a:noFill/>
          <a:ln w="50800" cap="flat" cmpd="sng">
            <a:solidFill>
              <a:srgbClr val="393941"/>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57" name="Google Shape;157;p30"/>
          <p:cNvSpPr/>
          <p:nvPr/>
        </p:nvSpPr>
        <p:spPr>
          <a:xfrm>
            <a:off x="3394917" y="6825160"/>
            <a:ext cx="982567" cy="579775"/>
          </a:xfrm>
          <a:prstGeom prst="roundRect">
            <a:avLst>
              <a:gd name="adj" fmla="val 50000"/>
            </a:avLst>
          </a:prstGeom>
          <a:solidFill>
            <a:srgbClr val="393941"/>
          </a:solidFill>
          <a:ln w="38100" cap="flat" cmpd="sng">
            <a:solidFill>
              <a:srgbClr val="393941"/>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58" name="Google Shape;158;p30"/>
          <p:cNvSpPr/>
          <p:nvPr/>
        </p:nvSpPr>
        <p:spPr>
          <a:xfrm>
            <a:off x="5112784" y="1893433"/>
            <a:ext cx="1971918" cy="6271536"/>
          </a:xfrm>
          <a:prstGeom prst="rect">
            <a:avLst/>
          </a:prstGeom>
          <a:noFill/>
          <a:ln w="508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59" name="Google Shape;159;p30"/>
          <p:cNvSpPr/>
          <p:nvPr/>
        </p:nvSpPr>
        <p:spPr>
          <a:xfrm>
            <a:off x="5607459" y="6825160"/>
            <a:ext cx="982567" cy="579775"/>
          </a:xfrm>
          <a:prstGeom prst="roundRect">
            <a:avLst>
              <a:gd name="adj" fmla="val 50000"/>
            </a:avLst>
          </a:prstGeom>
          <a:solidFill>
            <a:srgbClr val="2CB772"/>
          </a:solidFill>
          <a:ln w="38100" cap="flat" cmpd="sng">
            <a:solidFill>
              <a:srgbClr val="009457"/>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60" name="Google Shape;160;p30"/>
          <p:cNvSpPr>
            <a:spLocks noGrp="1"/>
          </p:cNvSpPr>
          <p:nvPr>
            <p:ph type="pic" idx="2"/>
          </p:nvPr>
        </p:nvSpPr>
        <p:spPr>
          <a:xfrm>
            <a:off x="1432036" y="2487467"/>
            <a:ext cx="483245" cy="111177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1" name="Google Shape;161;p30"/>
          <p:cNvSpPr>
            <a:spLocks noGrp="1"/>
          </p:cNvSpPr>
          <p:nvPr>
            <p:ph type="pic" idx="3"/>
          </p:nvPr>
        </p:nvSpPr>
        <p:spPr>
          <a:xfrm>
            <a:off x="3644578" y="2487467"/>
            <a:ext cx="483245" cy="111177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2" name="Google Shape;162;p30"/>
          <p:cNvSpPr>
            <a:spLocks noGrp="1"/>
          </p:cNvSpPr>
          <p:nvPr>
            <p:ph type="pic" idx="4"/>
          </p:nvPr>
        </p:nvSpPr>
        <p:spPr>
          <a:xfrm>
            <a:off x="5861169" y="2487467"/>
            <a:ext cx="483245" cy="111177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3" name="Google Shape;163;p30"/>
          <p:cNvSpPr txBox="1">
            <a:spLocks noGrp="1"/>
          </p:cNvSpPr>
          <p:nvPr>
            <p:ph type="body" idx="1"/>
          </p:nvPr>
        </p:nvSpPr>
        <p:spPr>
          <a:xfrm>
            <a:off x="1284279" y="6947406"/>
            <a:ext cx="778758" cy="3352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FFFEFF"/>
              </a:buClr>
              <a:buSzPts val="893"/>
              <a:buFont typeface="Gill Sans"/>
              <a:buNone/>
              <a:defRPr sz="893"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4" name="Google Shape;164;p30"/>
          <p:cNvSpPr txBox="1">
            <a:spLocks noGrp="1"/>
          </p:cNvSpPr>
          <p:nvPr>
            <p:ph type="body" idx="5"/>
          </p:nvPr>
        </p:nvSpPr>
        <p:spPr>
          <a:xfrm>
            <a:off x="3496822" y="6953352"/>
            <a:ext cx="778758" cy="3352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FFFEFF"/>
              </a:buClr>
              <a:buSzPts val="893"/>
              <a:buFont typeface="Gill Sans"/>
              <a:buNone/>
              <a:defRPr sz="893"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5" name="Google Shape;165;p30"/>
          <p:cNvSpPr txBox="1">
            <a:spLocks noGrp="1"/>
          </p:cNvSpPr>
          <p:nvPr>
            <p:ph type="body" idx="6"/>
          </p:nvPr>
        </p:nvSpPr>
        <p:spPr>
          <a:xfrm>
            <a:off x="5709364" y="6947406"/>
            <a:ext cx="778758" cy="3352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FFFEFF"/>
              </a:buClr>
              <a:buSzPts val="893"/>
              <a:buFont typeface="Gill Sans"/>
              <a:buNone/>
              <a:defRPr sz="893"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6" name="Google Shape;166;p30"/>
          <p:cNvSpPr txBox="1">
            <a:spLocks noGrp="1"/>
          </p:cNvSpPr>
          <p:nvPr>
            <p:ph type="body" idx="7"/>
          </p:nvPr>
        </p:nvSpPr>
        <p:spPr>
          <a:xfrm>
            <a:off x="894159" y="4161592"/>
            <a:ext cx="1484144" cy="36387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E4247"/>
              </a:buClr>
              <a:buSzPts val="956"/>
              <a:buFont typeface="Gill Sans"/>
              <a:buNone/>
              <a:defRPr sz="956" b="1" i="0" u="none" strike="noStrike" cap="none">
                <a:solidFill>
                  <a:srgbClr val="3E424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7" name="Google Shape;167;p30"/>
          <p:cNvSpPr txBox="1">
            <a:spLocks noGrp="1"/>
          </p:cNvSpPr>
          <p:nvPr>
            <p:ph type="body" idx="8"/>
          </p:nvPr>
        </p:nvSpPr>
        <p:spPr>
          <a:xfrm>
            <a:off x="856732" y="4721456"/>
            <a:ext cx="1558999" cy="154135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8" name="Google Shape;168;p30"/>
          <p:cNvSpPr txBox="1">
            <a:spLocks noGrp="1"/>
          </p:cNvSpPr>
          <p:nvPr>
            <p:ph type="body" idx="9"/>
          </p:nvPr>
        </p:nvSpPr>
        <p:spPr>
          <a:xfrm>
            <a:off x="3144129" y="4161592"/>
            <a:ext cx="1484144" cy="36387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E4247"/>
              </a:buClr>
              <a:buSzPts val="956"/>
              <a:buFont typeface="Gill Sans"/>
              <a:buNone/>
              <a:defRPr sz="956" b="1" i="0" u="none" strike="noStrike" cap="none">
                <a:solidFill>
                  <a:srgbClr val="3E424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69" name="Google Shape;169;p30"/>
          <p:cNvSpPr txBox="1">
            <a:spLocks noGrp="1"/>
          </p:cNvSpPr>
          <p:nvPr>
            <p:ph type="body" idx="13"/>
          </p:nvPr>
        </p:nvSpPr>
        <p:spPr>
          <a:xfrm>
            <a:off x="3106701" y="4721456"/>
            <a:ext cx="1558999" cy="154135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70" name="Google Shape;170;p30"/>
          <p:cNvSpPr txBox="1">
            <a:spLocks noGrp="1"/>
          </p:cNvSpPr>
          <p:nvPr>
            <p:ph type="body" idx="14"/>
          </p:nvPr>
        </p:nvSpPr>
        <p:spPr>
          <a:xfrm>
            <a:off x="5356671" y="4161592"/>
            <a:ext cx="1484144" cy="36387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E4247"/>
              </a:buClr>
              <a:buSzPts val="956"/>
              <a:buFont typeface="Gill Sans"/>
              <a:buNone/>
              <a:defRPr sz="956" b="1" i="0" u="none" strike="noStrike" cap="none">
                <a:solidFill>
                  <a:srgbClr val="3E424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71" name="Google Shape;171;p30"/>
          <p:cNvSpPr txBox="1">
            <a:spLocks noGrp="1"/>
          </p:cNvSpPr>
          <p:nvPr>
            <p:ph type="body" idx="15"/>
          </p:nvPr>
        </p:nvSpPr>
        <p:spPr>
          <a:xfrm>
            <a:off x="5319243" y="4721456"/>
            <a:ext cx="1558999" cy="154135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ext-Heavy 2">
  <p:cSld name="Text-Heavy 2">
    <p:spTree>
      <p:nvGrpSpPr>
        <p:cNvPr id="1" name="Shape 172"/>
        <p:cNvGrpSpPr/>
        <p:nvPr/>
      </p:nvGrpSpPr>
      <p:grpSpPr>
        <a:xfrm>
          <a:off x="0" y="0"/>
          <a:ext cx="0" cy="0"/>
          <a:chOff x="0" y="0"/>
          <a:chExt cx="0" cy="0"/>
        </a:xfrm>
      </p:grpSpPr>
      <p:cxnSp>
        <p:nvCxnSpPr>
          <p:cNvPr id="173" name="Google Shape;173;p31"/>
          <p:cNvCxnSpPr/>
          <p:nvPr/>
        </p:nvCxnSpPr>
        <p:spPr>
          <a:xfrm>
            <a:off x="2462174" y="4304071"/>
            <a:ext cx="256689" cy="1"/>
          </a:xfrm>
          <a:prstGeom prst="straightConnector1">
            <a:avLst/>
          </a:prstGeom>
          <a:noFill/>
          <a:ln w="50800" cap="flat" cmpd="sng">
            <a:solidFill>
              <a:srgbClr val="009457"/>
            </a:solidFill>
            <a:prstDash val="solid"/>
            <a:miter lim="400000"/>
            <a:headEnd type="none" w="sm" len="sm"/>
            <a:tailEnd type="none" w="sm" len="sm"/>
          </a:ln>
        </p:spPr>
      </p:cxnSp>
      <p:sp>
        <p:nvSpPr>
          <p:cNvPr id="174" name="Google Shape;174;p31"/>
          <p:cNvSpPr txBox="1"/>
          <p:nvPr/>
        </p:nvSpPr>
        <p:spPr>
          <a:xfrm>
            <a:off x="7561242" y="968617"/>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a:solidFill>
                <a:srgbClr val="A6A7AC"/>
              </a:solidFill>
              <a:latin typeface="PT Sans"/>
              <a:ea typeface="PT Sans"/>
              <a:cs typeface="PT Sans"/>
              <a:sym typeface="PT Sans"/>
            </a:endParaRPr>
          </a:p>
        </p:txBody>
      </p:sp>
      <p:sp>
        <p:nvSpPr>
          <p:cNvPr id="175" name="Google Shape;175;p31"/>
          <p:cNvSpPr txBox="1">
            <a:spLocks noGrp="1"/>
          </p:cNvSpPr>
          <p:nvPr>
            <p:ph type="body" idx="1"/>
          </p:nvPr>
        </p:nvSpPr>
        <p:spPr>
          <a:xfrm>
            <a:off x="683333" y="1561148"/>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76" name="Google Shape;176;p31"/>
          <p:cNvSpPr txBox="1">
            <a:spLocks noGrp="1"/>
          </p:cNvSpPr>
          <p:nvPr>
            <p:ph type="body" idx="2"/>
          </p:nvPr>
        </p:nvSpPr>
        <p:spPr>
          <a:xfrm>
            <a:off x="683334" y="2201441"/>
            <a:ext cx="2035530"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cxnSp>
        <p:nvCxnSpPr>
          <p:cNvPr id="177" name="Google Shape;177;p31"/>
          <p:cNvCxnSpPr/>
          <p:nvPr/>
        </p:nvCxnSpPr>
        <p:spPr>
          <a:xfrm>
            <a:off x="1705402" y="13456556"/>
            <a:ext cx="256689" cy="1"/>
          </a:xfrm>
          <a:prstGeom prst="straightConnector1">
            <a:avLst/>
          </a:prstGeom>
          <a:noFill/>
          <a:ln w="9525" cap="flat" cmpd="sng">
            <a:solidFill>
              <a:srgbClr val="26B470"/>
            </a:solidFill>
            <a:prstDash val="solid"/>
            <a:round/>
            <a:headEnd type="none" w="sm" len="sm"/>
            <a:tailEnd type="none" w="sm" len="sm"/>
          </a:ln>
        </p:spPr>
      </p:cxnSp>
      <p:sp>
        <p:nvSpPr>
          <p:cNvPr id="178" name="Google Shape;178;p31"/>
          <p:cNvSpPr/>
          <p:nvPr/>
        </p:nvSpPr>
        <p:spPr>
          <a:xfrm>
            <a:off x="3132425" y="8514146"/>
            <a:ext cx="2683359" cy="1544255"/>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79" name="Google Shape;179;p31"/>
          <p:cNvSpPr txBox="1">
            <a:spLocks noGrp="1"/>
          </p:cNvSpPr>
          <p:nvPr>
            <p:ph type="body" idx="3"/>
          </p:nvPr>
        </p:nvSpPr>
        <p:spPr>
          <a:xfrm>
            <a:off x="3132425" y="1991891"/>
            <a:ext cx="2683359" cy="9526315"/>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ext-Heavy 3">
  <p:cSld name="Text-Heavy 3">
    <p:spTree>
      <p:nvGrpSpPr>
        <p:cNvPr id="1" name="Shape 180"/>
        <p:cNvGrpSpPr/>
        <p:nvPr/>
      </p:nvGrpSpPr>
      <p:grpSpPr>
        <a:xfrm>
          <a:off x="0" y="0"/>
          <a:ext cx="0" cy="0"/>
          <a:chOff x="0" y="0"/>
          <a:chExt cx="0" cy="0"/>
        </a:xfrm>
      </p:grpSpPr>
      <p:sp>
        <p:nvSpPr>
          <p:cNvPr id="181" name="Google Shape;181;p32"/>
          <p:cNvSpPr txBox="1"/>
          <p:nvPr/>
        </p:nvSpPr>
        <p:spPr>
          <a:xfrm>
            <a:off x="7561242" y="968617"/>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a:solidFill>
                <a:srgbClr val="A6A7AC"/>
              </a:solidFill>
              <a:latin typeface="PT Sans"/>
              <a:ea typeface="PT Sans"/>
              <a:cs typeface="PT Sans"/>
              <a:sym typeface="PT Sans"/>
            </a:endParaRPr>
          </a:p>
        </p:txBody>
      </p:sp>
      <p:sp>
        <p:nvSpPr>
          <p:cNvPr id="182" name="Google Shape;182;p32"/>
          <p:cNvSpPr txBox="1">
            <a:spLocks noGrp="1"/>
          </p:cNvSpPr>
          <p:nvPr>
            <p:ph type="body" idx="1"/>
          </p:nvPr>
        </p:nvSpPr>
        <p:spPr>
          <a:xfrm>
            <a:off x="683333" y="1561148"/>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83" name="Google Shape;183;p32"/>
          <p:cNvSpPr/>
          <p:nvPr/>
        </p:nvSpPr>
        <p:spPr>
          <a:xfrm>
            <a:off x="3132425" y="0"/>
            <a:ext cx="2683359" cy="10058400"/>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84" name="Google Shape;184;p32"/>
          <p:cNvSpPr txBox="1">
            <a:spLocks noGrp="1"/>
          </p:cNvSpPr>
          <p:nvPr>
            <p:ph type="body" idx="2"/>
          </p:nvPr>
        </p:nvSpPr>
        <p:spPr>
          <a:xfrm>
            <a:off x="683333" y="2472245"/>
            <a:ext cx="2192966" cy="7491295"/>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cxnSp>
        <p:nvCxnSpPr>
          <p:cNvPr id="185" name="Google Shape;185;p32"/>
          <p:cNvCxnSpPr/>
          <p:nvPr/>
        </p:nvCxnSpPr>
        <p:spPr>
          <a:xfrm flipH="1">
            <a:off x="372923" y="8041648"/>
            <a:ext cx="1" cy="1921892"/>
          </a:xfrm>
          <a:prstGeom prst="straightConnector1">
            <a:avLst/>
          </a:prstGeom>
          <a:noFill/>
          <a:ln w="9525" cap="flat" cmpd="sng">
            <a:solidFill>
              <a:srgbClr val="26B470"/>
            </a:solidFill>
            <a:prstDash val="solid"/>
            <a:round/>
            <a:headEnd type="none" w="sm" len="sm"/>
            <a:tailEnd type="none" w="sm" len="sm"/>
          </a:ln>
        </p:spPr>
      </p:cxnSp>
      <p:sp>
        <p:nvSpPr>
          <p:cNvPr id="186" name="Google Shape;186;p32"/>
          <p:cNvSpPr>
            <a:spLocks noGrp="1"/>
          </p:cNvSpPr>
          <p:nvPr>
            <p:ph type="pic" idx="3"/>
          </p:nvPr>
        </p:nvSpPr>
        <p:spPr>
          <a:xfrm>
            <a:off x="4155455" y="2788180"/>
            <a:ext cx="2311479" cy="531791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ext-Heavy 4">
  <p:cSld name="Text-Heavy 4">
    <p:spTree>
      <p:nvGrpSpPr>
        <p:cNvPr id="1" name="Shape 187"/>
        <p:cNvGrpSpPr/>
        <p:nvPr/>
      </p:nvGrpSpPr>
      <p:grpSpPr>
        <a:xfrm>
          <a:off x="0" y="0"/>
          <a:ext cx="0" cy="0"/>
          <a:chOff x="0" y="0"/>
          <a:chExt cx="0" cy="0"/>
        </a:xfrm>
      </p:grpSpPr>
      <p:sp>
        <p:nvSpPr>
          <p:cNvPr id="188" name="Google Shape;188;p33"/>
          <p:cNvSpPr/>
          <p:nvPr/>
        </p:nvSpPr>
        <p:spPr>
          <a:xfrm>
            <a:off x="753015" y="-11927"/>
            <a:ext cx="2241068" cy="10082254"/>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189" name="Google Shape;189;p33"/>
          <p:cNvSpPr txBox="1">
            <a:spLocks noGrp="1"/>
          </p:cNvSpPr>
          <p:nvPr>
            <p:ph type="body" idx="1"/>
          </p:nvPr>
        </p:nvSpPr>
        <p:spPr>
          <a:xfrm>
            <a:off x="3357768" y="1476301"/>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0" name="Google Shape;190;p33"/>
          <p:cNvSpPr txBox="1">
            <a:spLocks noGrp="1"/>
          </p:cNvSpPr>
          <p:nvPr>
            <p:ph type="body" idx="2"/>
          </p:nvPr>
        </p:nvSpPr>
        <p:spPr>
          <a:xfrm>
            <a:off x="3357768" y="2035841"/>
            <a:ext cx="3781455"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1" name="Google Shape;191;p33"/>
          <p:cNvSpPr txBox="1">
            <a:spLocks noGrp="1"/>
          </p:cNvSpPr>
          <p:nvPr>
            <p:ph type="body" idx="3"/>
          </p:nvPr>
        </p:nvSpPr>
        <p:spPr>
          <a:xfrm>
            <a:off x="3357796" y="4639827"/>
            <a:ext cx="3581232" cy="3834766"/>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2" name="Google Shape;192;p33"/>
          <p:cNvSpPr>
            <a:spLocks noGrp="1"/>
          </p:cNvSpPr>
          <p:nvPr>
            <p:ph type="pic" idx="4"/>
          </p:nvPr>
        </p:nvSpPr>
        <p:spPr>
          <a:xfrm>
            <a:off x="752952" y="1"/>
            <a:ext cx="2241143" cy="100816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 Slide 2">
  <p:cSld name="1_Title Slide 2">
    <p:spTree>
      <p:nvGrpSpPr>
        <p:cNvPr id="1" name="Shape 36"/>
        <p:cNvGrpSpPr/>
        <p:nvPr/>
      </p:nvGrpSpPr>
      <p:grpSpPr>
        <a:xfrm>
          <a:off x="0" y="0"/>
          <a:ext cx="0" cy="0"/>
          <a:chOff x="0" y="0"/>
          <a:chExt cx="0" cy="0"/>
        </a:xfrm>
      </p:grpSpPr>
      <p:sp>
        <p:nvSpPr>
          <p:cNvPr id="37" name="Google Shape;37;p16"/>
          <p:cNvSpPr/>
          <p:nvPr/>
        </p:nvSpPr>
        <p:spPr>
          <a:xfrm>
            <a:off x="0" y="8668885"/>
            <a:ext cx="7772400" cy="171617"/>
          </a:xfrm>
          <a:prstGeom prst="rect">
            <a:avLst/>
          </a:prstGeom>
          <a:solidFill>
            <a:srgbClr val="FFFEFF"/>
          </a:solidFill>
          <a:ln>
            <a:noFill/>
          </a:ln>
        </p:spPr>
        <p:txBody>
          <a:bodyPr spcFirstLastPara="1" wrap="square" lIns="12125" tIns="12125" rIns="12125" bIns="12125" anchor="ctr" anchorCtr="0">
            <a:spAutoFit/>
          </a:bodyPr>
          <a:lstStyle/>
          <a:p>
            <a:pPr marL="0" marR="0" lvl="0" indent="0" algn="ctr" rtl="0">
              <a:lnSpc>
                <a:spcPct val="100000"/>
              </a:lnSpc>
              <a:spcBef>
                <a:spcPts val="0"/>
              </a:spcBef>
              <a:spcAft>
                <a:spcPts val="0"/>
              </a:spcAft>
              <a:buClr>
                <a:schemeClr val="lt1"/>
              </a:buClr>
              <a:buSzPts val="956"/>
              <a:buFont typeface="Gill Sans"/>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38" name="Google Shape;38;p16"/>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pic>
        <p:nvPicPr>
          <p:cNvPr id="39" name="Google Shape;39;p16"/>
          <p:cNvPicPr preferRelativeResize="0"/>
          <p:nvPr/>
        </p:nvPicPr>
        <p:blipFill rotWithShape="1">
          <a:blip r:embed="rId2">
            <a:alphaModFix/>
          </a:blip>
          <a:srcRect/>
          <a:stretch/>
        </p:blipFill>
        <p:spPr>
          <a:xfrm>
            <a:off x="1942829" y="7450983"/>
            <a:ext cx="3777789" cy="2607417"/>
          </a:xfrm>
          <a:prstGeom prst="rect">
            <a:avLst/>
          </a:prstGeom>
          <a:noFill/>
          <a:ln>
            <a:noFill/>
          </a:ln>
        </p:spPr>
      </p:pic>
      <p:sp>
        <p:nvSpPr>
          <p:cNvPr id="40" name="Google Shape;40;p16"/>
          <p:cNvSpPr txBox="1">
            <a:spLocks noGrp="1"/>
          </p:cNvSpPr>
          <p:nvPr>
            <p:ph type="title"/>
          </p:nvPr>
        </p:nvSpPr>
        <p:spPr>
          <a:xfrm>
            <a:off x="1259267" y="2548502"/>
            <a:ext cx="5253867"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FFFEFF"/>
              </a:buClr>
              <a:buSzPts val="4590"/>
              <a:buFont typeface="Gill Sans"/>
              <a:buNone/>
              <a:defRPr sz="4590" b="1" i="0" u="none" strike="noStrike" cap="none">
                <a:solidFill>
                  <a:srgbClr val="FFFEFF"/>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41" name="Google Shape;41;p16"/>
          <p:cNvSpPr txBox="1">
            <a:spLocks noGrp="1"/>
          </p:cNvSpPr>
          <p:nvPr>
            <p:ph type="body" idx="1"/>
          </p:nvPr>
        </p:nvSpPr>
        <p:spPr>
          <a:xfrm>
            <a:off x="1343472" y="5456232"/>
            <a:ext cx="5085457" cy="68336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ext-Heavy 5">
  <p:cSld name="Text-Heavy 5">
    <p:spTree>
      <p:nvGrpSpPr>
        <p:cNvPr id="1" name="Shape 193"/>
        <p:cNvGrpSpPr/>
        <p:nvPr/>
      </p:nvGrpSpPr>
      <p:grpSpPr>
        <a:xfrm>
          <a:off x="0" y="0"/>
          <a:ext cx="0" cy="0"/>
          <a:chOff x="0" y="0"/>
          <a:chExt cx="0" cy="0"/>
        </a:xfrm>
      </p:grpSpPr>
      <p:sp>
        <p:nvSpPr>
          <p:cNvPr id="194" name="Google Shape;194;p34"/>
          <p:cNvSpPr/>
          <p:nvPr/>
        </p:nvSpPr>
        <p:spPr>
          <a:xfrm>
            <a:off x="753015" y="-11927"/>
            <a:ext cx="2241068" cy="10082254"/>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cxnSp>
        <p:nvCxnSpPr>
          <p:cNvPr id="195" name="Google Shape;195;p34"/>
          <p:cNvCxnSpPr/>
          <p:nvPr/>
        </p:nvCxnSpPr>
        <p:spPr>
          <a:xfrm>
            <a:off x="3357768" y="4281408"/>
            <a:ext cx="256689" cy="1"/>
          </a:xfrm>
          <a:prstGeom prst="straightConnector1">
            <a:avLst/>
          </a:prstGeom>
          <a:noFill/>
          <a:ln w="50800" cap="flat" cmpd="sng">
            <a:solidFill>
              <a:srgbClr val="009457"/>
            </a:solidFill>
            <a:prstDash val="solid"/>
            <a:miter lim="400000"/>
            <a:headEnd type="none" w="sm" len="sm"/>
            <a:tailEnd type="none" w="sm" len="sm"/>
          </a:ln>
        </p:spPr>
      </p:cxnSp>
      <p:sp>
        <p:nvSpPr>
          <p:cNvPr id="196" name="Google Shape;196;p34"/>
          <p:cNvSpPr txBox="1">
            <a:spLocks noGrp="1"/>
          </p:cNvSpPr>
          <p:nvPr>
            <p:ph type="body" idx="1"/>
          </p:nvPr>
        </p:nvSpPr>
        <p:spPr>
          <a:xfrm>
            <a:off x="3357768" y="1476301"/>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7" name="Google Shape;197;p34"/>
          <p:cNvSpPr txBox="1">
            <a:spLocks noGrp="1"/>
          </p:cNvSpPr>
          <p:nvPr>
            <p:ph type="body" idx="2"/>
          </p:nvPr>
        </p:nvSpPr>
        <p:spPr>
          <a:xfrm>
            <a:off x="3357768" y="2035841"/>
            <a:ext cx="3781455"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8" name="Google Shape;198;p34"/>
          <p:cNvSpPr txBox="1">
            <a:spLocks noGrp="1"/>
          </p:cNvSpPr>
          <p:nvPr>
            <p:ph type="body" idx="3"/>
          </p:nvPr>
        </p:nvSpPr>
        <p:spPr>
          <a:xfrm>
            <a:off x="3357796" y="4639827"/>
            <a:ext cx="3581232" cy="3834766"/>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199" name="Google Shape;199;p34"/>
          <p:cNvSpPr>
            <a:spLocks noGrp="1"/>
          </p:cNvSpPr>
          <p:nvPr>
            <p:ph type="pic" idx="4"/>
          </p:nvPr>
        </p:nvSpPr>
        <p:spPr>
          <a:xfrm>
            <a:off x="752952" y="1"/>
            <a:ext cx="2241143" cy="100816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0" name="Google Shape;200;p34"/>
          <p:cNvSpPr/>
          <p:nvPr/>
        </p:nvSpPr>
        <p:spPr>
          <a:xfrm>
            <a:off x="753015" y="-120564"/>
            <a:ext cx="2241068" cy="10253471"/>
          </a:xfrm>
          <a:prstGeom prst="rect">
            <a:avLst/>
          </a:prstGeom>
          <a:solidFill>
            <a:srgbClr val="009457">
              <a:alpha val="67450"/>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ext-Heavy 6">
  <p:cSld name="Text-Heavy 6">
    <p:spTree>
      <p:nvGrpSpPr>
        <p:cNvPr id="1" name="Shape 201"/>
        <p:cNvGrpSpPr/>
        <p:nvPr/>
      </p:nvGrpSpPr>
      <p:grpSpPr>
        <a:xfrm>
          <a:off x="0" y="0"/>
          <a:ext cx="0" cy="0"/>
          <a:chOff x="0" y="0"/>
          <a:chExt cx="0" cy="0"/>
        </a:xfrm>
      </p:grpSpPr>
      <p:sp>
        <p:nvSpPr>
          <p:cNvPr id="202" name="Google Shape;202;p35"/>
          <p:cNvSpPr/>
          <p:nvPr/>
        </p:nvSpPr>
        <p:spPr>
          <a:xfrm>
            <a:off x="1440" y="1"/>
            <a:ext cx="3173763" cy="10071065"/>
          </a:xfrm>
          <a:custGeom>
            <a:avLst/>
            <a:gdLst/>
            <a:ahLst/>
            <a:cxnLst/>
            <a:rect l="l" t="t" r="r" b="b"/>
            <a:pathLst>
              <a:path w="21600" h="21600" extrusionOk="0">
                <a:moveTo>
                  <a:pt x="0" y="0"/>
                </a:moveTo>
                <a:lnTo>
                  <a:pt x="6998" y="0"/>
                </a:lnTo>
                <a:lnTo>
                  <a:pt x="21600" y="21600"/>
                </a:lnTo>
                <a:lnTo>
                  <a:pt x="0" y="21600"/>
                </a:lnTo>
                <a:lnTo>
                  <a:pt x="0" y="0"/>
                </a:lnTo>
                <a:close/>
              </a:path>
            </a:pathLst>
          </a:cu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cxnSp>
        <p:nvCxnSpPr>
          <p:cNvPr id="203" name="Google Shape;203;p35"/>
          <p:cNvCxnSpPr/>
          <p:nvPr/>
        </p:nvCxnSpPr>
        <p:spPr>
          <a:xfrm>
            <a:off x="3357768" y="4281408"/>
            <a:ext cx="256689" cy="1"/>
          </a:xfrm>
          <a:prstGeom prst="straightConnector1">
            <a:avLst/>
          </a:prstGeom>
          <a:noFill/>
          <a:ln w="50800" cap="flat" cmpd="sng">
            <a:solidFill>
              <a:srgbClr val="009457"/>
            </a:solidFill>
            <a:prstDash val="solid"/>
            <a:miter lim="400000"/>
            <a:headEnd type="none" w="sm" len="sm"/>
            <a:tailEnd type="none" w="sm" len="sm"/>
          </a:ln>
        </p:spPr>
      </p:cxnSp>
      <p:sp>
        <p:nvSpPr>
          <p:cNvPr id="204" name="Google Shape;204;p35"/>
          <p:cNvSpPr txBox="1">
            <a:spLocks noGrp="1"/>
          </p:cNvSpPr>
          <p:nvPr>
            <p:ph type="body" idx="1"/>
          </p:nvPr>
        </p:nvSpPr>
        <p:spPr>
          <a:xfrm>
            <a:off x="3357768" y="1476301"/>
            <a:ext cx="1138535" cy="430742"/>
          </a:xfrm>
          <a:prstGeom prst="rect">
            <a:avLst/>
          </a:prstGeom>
          <a:noFill/>
          <a:ln>
            <a:noFill/>
          </a:ln>
        </p:spPr>
        <p:txBody>
          <a:bodyPr spcFirstLastPara="1" wrap="square" lIns="91425" tIns="45700" rIns="91425" bIns="45700" anchor="t" anchorCtr="0">
            <a:normAutofit/>
          </a:bodyPr>
          <a:lstStyle>
            <a:lvl1pPr marL="457200" marR="0" lvl="0" indent="-228600" algn="just" rtl="0">
              <a:lnSpc>
                <a:spcPct val="100000"/>
              </a:lnSpc>
              <a:spcBef>
                <a:spcPts val="0"/>
              </a:spcBef>
              <a:spcAft>
                <a:spcPts val="0"/>
              </a:spcAft>
              <a:buClr>
                <a:srgbClr val="515257"/>
              </a:buClr>
              <a:buSzPts val="765"/>
              <a:buFont typeface="Gill Sans"/>
              <a:buNone/>
              <a:defRPr sz="765"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5" name="Google Shape;205;p35"/>
          <p:cNvSpPr txBox="1">
            <a:spLocks noGrp="1"/>
          </p:cNvSpPr>
          <p:nvPr>
            <p:ph type="body" idx="2"/>
          </p:nvPr>
        </p:nvSpPr>
        <p:spPr>
          <a:xfrm>
            <a:off x="3357768" y="2035841"/>
            <a:ext cx="3781455" cy="1631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7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6" name="Google Shape;206;p35"/>
          <p:cNvSpPr txBox="1">
            <a:spLocks noGrp="1"/>
          </p:cNvSpPr>
          <p:nvPr>
            <p:ph type="body" idx="3"/>
          </p:nvPr>
        </p:nvSpPr>
        <p:spPr>
          <a:xfrm>
            <a:off x="3357796" y="4639827"/>
            <a:ext cx="3173763" cy="3834766"/>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07" name="Google Shape;207;p35"/>
          <p:cNvSpPr>
            <a:spLocks noGrp="1"/>
          </p:cNvSpPr>
          <p:nvPr>
            <p:ph type="pic" idx="4"/>
          </p:nvPr>
        </p:nvSpPr>
        <p:spPr>
          <a:xfrm>
            <a:off x="473631" y="2851653"/>
            <a:ext cx="2781568" cy="4918605"/>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ext-Heavy Divider">
  <p:cSld name="Text-Heavy Divider">
    <p:spTree>
      <p:nvGrpSpPr>
        <p:cNvPr id="1" name="Shape 208"/>
        <p:cNvGrpSpPr/>
        <p:nvPr/>
      </p:nvGrpSpPr>
      <p:grpSpPr>
        <a:xfrm>
          <a:off x="0" y="0"/>
          <a:ext cx="0" cy="0"/>
          <a:chOff x="0" y="0"/>
          <a:chExt cx="0" cy="0"/>
        </a:xfrm>
      </p:grpSpPr>
      <p:sp>
        <p:nvSpPr>
          <p:cNvPr id="209" name="Google Shape;209;p36"/>
          <p:cNvSpPr/>
          <p:nvPr/>
        </p:nvSpPr>
        <p:spPr>
          <a:xfrm>
            <a:off x="3282581" y="7614083"/>
            <a:ext cx="982567" cy="579773"/>
          </a:xfrm>
          <a:prstGeom prst="roundRect">
            <a:avLst>
              <a:gd name="adj" fmla="val 50000"/>
            </a:avLst>
          </a:prstGeom>
          <a:solidFill>
            <a:srgbClr val="393941"/>
          </a:solidFill>
          <a:ln w="381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36"/>
          <p:cNvSpPr txBox="1">
            <a:spLocks noGrp="1"/>
          </p:cNvSpPr>
          <p:nvPr>
            <p:ph type="title"/>
          </p:nvPr>
        </p:nvSpPr>
        <p:spPr>
          <a:xfrm>
            <a:off x="1259267" y="2982231"/>
            <a:ext cx="5253867" cy="1029148"/>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11" name="Google Shape;211;p36"/>
          <p:cNvSpPr txBox="1"/>
          <p:nvPr/>
        </p:nvSpPr>
        <p:spPr>
          <a:xfrm>
            <a:off x="7342873" y="8655768"/>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a:solidFill>
                <a:srgbClr val="393941"/>
              </a:solidFill>
              <a:latin typeface="Gill Sans"/>
              <a:ea typeface="Gill Sans"/>
              <a:cs typeface="Gill Sans"/>
              <a:sym typeface="Gill Sans"/>
            </a:endParaRPr>
          </a:p>
        </p:txBody>
      </p:sp>
      <p:cxnSp>
        <p:nvCxnSpPr>
          <p:cNvPr id="212" name="Google Shape;212;p36"/>
          <p:cNvCxnSpPr/>
          <p:nvPr/>
        </p:nvCxnSpPr>
        <p:spPr>
          <a:xfrm>
            <a:off x="3629511" y="4031162"/>
            <a:ext cx="256689" cy="1"/>
          </a:xfrm>
          <a:prstGeom prst="straightConnector1">
            <a:avLst/>
          </a:prstGeom>
          <a:noFill/>
          <a:ln w="9525" cap="flat" cmpd="sng">
            <a:solidFill>
              <a:srgbClr val="26B470"/>
            </a:solidFill>
            <a:prstDash val="solid"/>
            <a:round/>
            <a:headEnd type="none" w="sm" len="sm"/>
            <a:tailEnd type="none" w="sm" len="sm"/>
          </a:ln>
        </p:spPr>
      </p:cxnSp>
      <p:sp>
        <p:nvSpPr>
          <p:cNvPr id="213" name="Google Shape;213;p36"/>
          <p:cNvSpPr txBox="1">
            <a:spLocks noGrp="1"/>
          </p:cNvSpPr>
          <p:nvPr>
            <p:ph type="body" idx="1"/>
          </p:nvPr>
        </p:nvSpPr>
        <p:spPr>
          <a:xfrm>
            <a:off x="2899470" y="2187043"/>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ECEDED"/>
              </a:buClr>
              <a:buSzPts val="1020"/>
              <a:buFont typeface="Gill Sans"/>
              <a:buNone/>
              <a:defRPr sz="1020"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14" name="Google Shape;214;p36"/>
          <p:cNvSpPr txBox="1">
            <a:spLocks noGrp="1"/>
          </p:cNvSpPr>
          <p:nvPr>
            <p:ph type="body" idx="2"/>
          </p:nvPr>
        </p:nvSpPr>
        <p:spPr>
          <a:xfrm>
            <a:off x="2899470" y="7678121"/>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15" name="Google Shape;215;p36"/>
          <p:cNvSpPr txBox="1">
            <a:spLocks noGrp="1"/>
          </p:cNvSpPr>
          <p:nvPr>
            <p:ph type="body" idx="3"/>
          </p:nvPr>
        </p:nvSpPr>
        <p:spPr>
          <a:xfrm>
            <a:off x="1259267" y="4446168"/>
            <a:ext cx="5253868" cy="383476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ECEDED"/>
              </a:buClr>
              <a:buSzPts val="1020"/>
              <a:buFont typeface="Gill Sans"/>
              <a:buNone/>
              <a:defRPr sz="1020"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Data 1">
  <p:cSld name="Data 1">
    <p:spTree>
      <p:nvGrpSpPr>
        <p:cNvPr id="1" name="Shape 216"/>
        <p:cNvGrpSpPr/>
        <p:nvPr/>
      </p:nvGrpSpPr>
      <p:grpSpPr>
        <a:xfrm>
          <a:off x="0" y="0"/>
          <a:ext cx="0" cy="0"/>
          <a:chOff x="0" y="0"/>
          <a:chExt cx="0" cy="0"/>
        </a:xfrm>
      </p:grpSpPr>
      <p:cxnSp>
        <p:nvCxnSpPr>
          <p:cNvPr id="217" name="Google Shape;217;p37"/>
          <p:cNvCxnSpPr/>
          <p:nvPr/>
        </p:nvCxnSpPr>
        <p:spPr>
          <a:xfrm>
            <a:off x="2318473" y="6011815"/>
            <a:ext cx="256689" cy="1"/>
          </a:xfrm>
          <a:prstGeom prst="straightConnector1">
            <a:avLst/>
          </a:prstGeom>
          <a:noFill/>
          <a:ln w="9525" cap="flat" cmpd="sng">
            <a:solidFill>
              <a:srgbClr val="26B470"/>
            </a:solidFill>
            <a:prstDash val="solid"/>
            <a:round/>
            <a:headEnd type="none" w="sm" len="sm"/>
            <a:tailEnd type="none" w="sm" len="sm"/>
          </a:ln>
        </p:spPr>
      </p:cxnSp>
      <p:sp>
        <p:nvSpPr>
          <p:cNvPr id="218" name="Google Shape;218;p37"/>
          <p:cNvSpPr>
            <a:spLocks noGrp="1"/>
          </p:cNvSpPr>
          <p:nvPr>
            <p:ph type="chart" idx="2"/>
          </p:nvPr>
        </p:nvSpPr>
        <p:spPr>
          <a:xfrm>
            <a:off x="3057853" y="1000020"/>
            <a:ext cx="4436239" cy="830865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19" name="Google Shape;219;p37"/>
          <p:cNvSpPr txBox="1">
            <a:spLocks noGrp="1"/>
          </p:cNvSpPr>
          <p:nvPr>
            <p:ph type="body" idx="1"/>
          </p:nvPr>
        </p:nvSpPr>
        <p:spPr>
          <a:xfrm>
            <a:off x="329915" y="2143757"/>
            <a:ext cx="2329792" cy="3805661"/>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70000"/>
              </a:lnSpc>
              <a:spcBef>
                <a:spcPts val="0"/>
              </a:spcBef>
              <a:spcAft>
                <a:spcPts val="0"/>
              </a:spcAft>
              <a:buClr>
                <a:srgbClr val="009457"/>
              </a:buClr>
              <a:buSzPts val="2805"/>
              <a:buFont typeface="Gill Sans"/>
              <a:buNone/>
              <a:defRPr sz="2805" b="0" i="0" u="none" strike="noStrike" cap="none">
                <a:solidFill>
                  <a:srgbClr val="0094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20" name="Google Shape;220;p37"/>
          <p:cNvSpPr txBox="1">
            <a:spLocks noGrp="1"/>
          </p:cNvSpPr>
          <p:nvPr>
            <p:ph type="body" idx="3"/>
          </p:nvPr>
        </p:nvSpPr>
        <p:spPr>
          <a:xfrm>
            <a:off x="329915" y="6329421"/>
            <a:ext cx="2329792" cy="817542"/>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34373A"/>
              </a:buClr>
              <a:buSzPts val="1020"/>
              <a:buFont typeface="Gill Sans"/>
              <a:buNone/>
              <a:defRPr sz="1020" b="0" i="0" u="none" strike="noStrike" cap="none">
                <a:solidFill>
                  <a:srgbClr val="34373A"/>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21" name="Google Shape;221;p37"/>
          <p:cNvSpPr txBox="1">
            <a:spLocks noGrp="1"/>
          </p:cNvSpPr>
          <p:nvPr>
            <p:ph type="body" idx="4"/>
          </p:nvPr>
        </p:nvSpPr>
        <p:spPr>
          <a:xfrm>
            <a:off x="329915" y="7464566"/>
            <a:ext cx="2329792" cy="19346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A7B83"/>
              </a:buClr>
              <a:buSzPts val="893"/>
              <a:buFont typeface="Gill Sans"/>
              <a:buNone/>
              <a:defRPr sz="893"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22" name="Google Shape;222;p37"/>
          <p:cNvSpPr txBox="1">
            <a:spLocks noGrp="1"/>
          </p:cNvSpPr>
          <p:nvPr>
            <p:ph type="body" idx="5"/>
          </p:nvPr>
        </p:nvSpPr>
        <p:spPr>
          <a:xfrm>
            <a:off x="1242357" y="1455456"/>
            <a:ext cx="1417350" cy="42375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hoto 1">
  <p:cSld name="Photo 1">
    <p:spTree>
      <p:nvGrpSpPr>
        <p:cNvPr id="1" name="Shape 223"/>
        <p:cNvGrpSpPr/>
        <p:nvPr/>
      </p:nvGrpSpPr>
      <p:grpSpPr>
        <a:xfrm>
          <a:off x="0" y="0"/>
          <a:ext cx="0" cy="0"/>
          <a:chOff x="0" y="0"/>
          <a:chExt cx="0" cy="0"/>
        </a:xfrm>
      </p:grpSpPr>
      <p:sp>
        <p:nvSpPr>
          <p:cNvPr id="224" name="Google Shape;224;p38"/>
          <p:cNvSpPr/>
          <p:nvPr/>
        </p:nvSpPr>
        <p:spPr>
          <a:xfrm>
            <a:off x="3413450" y="-30554"/>
            <a:ext cx="2683359" cy="10119507"/>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25" name="Google Shape;225;p38"/>
          <p:cNvSpPr>
            <a:spLocks noGrp="1"/>
          </p:cNvSpPr>
          <p:nvPr>
            <p:ph type="pic" idx="2"/>
          </p:nvPr>
        </p:nvSpPr>
        <p:spPr>
          <a:xfrm>
            <a:off x="4353829" y="2847616"/>
            <a:ext cx="3050990" cy="4834801"/>
          </a:xfrm>
          <a:prstGeom prst="rect">
            <a:avLst/>
          </a:prstGeom>
          <a:solidFill>
            <a:schemeClr val="lt1"/>
          </a:solid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6" name="Google Shape;226;p38"/>
          <p:cNvSpPr/>
          <p:nvPr/>
        </p:nvSpPr>
        <p:spPr>
          <a:xfrm>
            <a:off x="3413450" y="-34056"/>
            <a:ext cx="2683359" cy="10119507"/>
          </a:xfrm>
          <a:prstGeom prst="rect">
            <a:avLst/>
          </a:prstGeom>
          <a:solidFill>
            <a:srgbClr val="009457">
              <a:alpha val="69411"/>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cxnSp>
        <p:nvCxnSpPr>
          <p:cNvPr id="227" name="Google Shape;227;p38"/>
          <p:cNvCxnSpPr/>
          <p:nvPr/>
        </p:nvCxnSpPr>
        <p:spPr>
          <a:xfrm flipH="1">
            <a:off x="333114" y="9096056"/>
            <a:ext cx="1" cy="1921892"/>
          </a:xfrm>
          <a:prstGeom prst="straightConnector1">
            <a:avLst/>
          </a:prstGeom>
          <a:noFill/>
          <a:ln w="9525" cap="flat" cmpd="sng">
            <a:solidFill>
              <a:srgbClr val="26B470"/>
            </a:solidFill>
            <a:prstDash val="solid"/>
            <a:round/>
            <a:headEnd type="none" w="sm" len="sm"/>
            <a:tailEnd type="none" w="sm" len="sm"/>
          </a:ln>
        </p:spPr>
      </p:cxnSp>
      <p:sp>
        <p:nvSpPr>
          <p:cNvPr id="228" name="Google Shape;228;p38"/>
          <p:cNvSpPr>
            <a:spLocks noGrp="1"/>
          </p:cNvSpPr>
          <p:nvPr>
            <p:ph type="pic" idx="3"/>
          </p:nvPr>
        </p:nvSpPr>
        <p:spPr>
          <a:xfrm>
            <a:off x="4355470" y="2830090"/>
            <a:ext cx="3364498" cy="486970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29" name="Google Shape;229;p38"/>
          <p:cNvSpPr txBox="1">
            <a:spLocks noGrp="1"/>
          </p:cNvSpPr>
          <p:nvPr>
            <p:ph type="body" idx="1"/>
          </p:nvPr>
        </p:nvSpPr>
        <p:spPr>
          <a:xfrm>
            <a:off x="-332761" y="3968063"/>
            <a:ext cx="3275200" cy="259376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100000"/>
              </a:lnSpc>
              <a:spcBef>
                <a:spcPts val="0"/>
              </a:spcBef>
              <a:spcAft>
                <a:spcPts val="0"/>
              </a:spcAft>
              <a:buClr>
                <a:srgbClr val="009457"/>
              </a:buClr>
              <a:buSzPts val="2805"/>
              <a:buFont typeface="Gill Sans"/>
              <a:buNone/>
              <a:defRPr sz="2805" b="1" i="0" u="none" strike="noStrike" cap="none">
                <a:solidFill>
                  <a:srgbClr val="009457"/>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hoto 2">
  <p:cSld name="Photo 2">
    <p:spTree>
      <p:nvGrpSpPr>
        <p:cNvPr id="1" name="Shape 230"/>
        <p:cNvGrpSpPr/>
        <p:nvPr/>
      </p:nvGrpSpPr>
      <p:grpSpPr>
        <a:xfrm>
          <a:off x="0" y="0"/>
          <a:ext cx="0" cy="0"/>
          <a:chOff x="0" y="0"/>
          <a:chExt cx="0" cy="0"/>
        </a:xfrm>
      </p:grpSpPr>
      <p:sp>
        <p:nvSpPr>
          <p:cNvPr id="231" name="Google Shape;231;p39"/>
          <p:cNvSpPr/>
          <p:nvPr/>
        </p:nvSpPr>
        <p:spPr>
          <a:xfrm>
            <a:off x="3413450" y="-30554"/>
            <a:ext cx="2683359" cy="10119507"/>
          </a:xfrm>
          <a:prstGeom prst="rect">
            <a:avLst/>
          </a:prstGeom>
          <a:solidFill>
            <a:srgbClr val="009457"/>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32" name="Google Shape;232;p39"/>
          <p:cNvSpPr/>
          <p:nvPr/>
        </p:nvSpPr>
        <p:spPr>
          <a:xfrm>
            <a:off x="3413450" y="-34056"/>
            <a:ext cx="2683359" cy="10119507"/>
          </a:xfrm>
          <a:prstGeom prst="rect">
            <a:avLst/>
          </a:prstGeom>
          <a:solidFill>
            <a:srgbClr val="009457">
              <a:alpha val="69411"/>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cxnSp>
        <p:nvCxnSpPr>
          <p:cNvPr id="233" name="Google Shape;233;p39"/>
          <p:cNvCxnSpPr/>
          <p:nvPr/>
        </p:nvCxnSpPr>
        <p:spPr>
          <a:xfrm flipH="1">
            <a:off x="333114" y="9096056"/>
            <a:ext cx="1" cy="1921892"/>
          </a:xfrm>
          <a:prstGeom prst="straightConnector1">
            <a:avLst/>
          </a:prstGeom>
          <a:noFill/>
          <a:ln w="9525" cap="flat" cmpd="sng">
            <a:solidFill>
              <a:srgbClr val="26B470"/>
            </a:solidFill>
            <a:prstDash val="solid"/>
            <a:round/>
            <a:headEnd type="none" w="sm" len="sm"/>
            <a:tailEnd type="none" w="sm" len="sm"/>
          </a:ln>
        </p:spPr>
      </p:cxnSp>
      <p:sp>
        <p:nvSpPr>
          <p:cNvPr id="234" name="Google Shape;234;p39"/>
          <p:cNvSpPr txBox="1">
            <a:spLocks noGrp="1"/>
          </p:cNvSpPr>
          <p:nvPr>
            <p:ph type="body" idx="1"/>
          </p:nvPr>
        </p:nvSpPr>
        <p:spPr>
          <a:xfrm>
            <a:off x="-332761" y="3968063"/>
            <a:ext cx="3275200" cy="259376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100000"/>
              </a:lnSpc>
              <a:spcBef>
                <a:spcPts val="0"/>
              </a:spcBef>
              <a:spcAft>
                <a:spcPts val="0"/>
              </a:spcAft>
              <a:buClr>
                <a:srgbClr val="2CB772"/>
              </a:buClr>
              <a:buSzPts val="2805"/>
              <a:buFont typeface="Gill Sans"/>
              <a:buNone/>
              <a:defRPr sz="2805" b="1" i="0" u="none" strike="noStrike" cap="none">
                <a:solidFill>
                  <a:srgbClr val="2CB772"/>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35" name="Google Shape;235;p39"/>
          <p:cNvSpPr>
            <a:spLocks noGrp="1"/>
          </p:cNvSpPr>
          <p:nvPr>
            <p:ph type="pic" idx="2"/>
          </p:nvPr>
        </p:nvSpPr>
        <p:spPr>
          <a:xfrm>
            <a:off x="4240365" y="1300019"/>
            <a:ext cx="2524692" cy="37291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36" name="Google Shape;236;p39"/>
          <p:cNvSpPr>
            <a:spLocks noGrp="1"/>
          </p:cNvSpPr>
          <p:nvPr>
            <p:ph type="pic" idx="3"/>
          </p:nvPr>
        </p:nvSpPr>
        <p:spPr>
          <a:xfrm>
            <a:off x="4240365" y="5329260"/>
            <a:ext cx="2524692" cy="372918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hoto Grid 1">
  <p:cSld name="Photo Grid 1">
    <p:spTree>
      <p:nvGrpSpPr>
        <p:cNvPr id="1" name="Shape 237"/>
        <p:cNvGrpSpPr/>
        <p:nvPr/>
      </p:nvGrpSpPr>
      <p:grpSpPr>
        <a:xfrm>
          <a:off x="0" y="0"/>
          <a:ext cx="0" cy="0"/>
          <a:chOff x="0" y="0"/>
          <a:chExt cx="0" cy="0"/>
        </a:xfrm>
      </p:grpSpPr>
      <p:sp>
        <p:nvSpPr>
          <p:cNvPr id="238" name="Google Shape;238;p40"/>
          <p:cNvSpPr>
            <a:spLocks noGrp="1"/>
          </p:cNvSpPr>
          <p:nvPr>
            <p:ph type="pic" idx="2"/>
          </p:nvPr>
        </p:nvSpPr>
        <p:spPr>
          <a:xfrm>
            <a:off x="1152704"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39" name="Google Shape;239;p40"/>
          <p:cNvSpPr>
            <a:spLocks noGrp="1"/>
          </p:cNvSpPr>
          <p:nvPr>
            <p:ph type="pic" idx="3"/>
          </p:nvPr>
        </p:nvSpPr>
        <p:spPr>
          <a:xfrm>
            <a:off x="2282941"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0" name="Google Shape;240;p40"/>
          <p:cNvSpPr>
            <a:spLocks noGrp="1"/>
          </p:cNvSpPr>
          <p:nvPr>
            <p:ph type="pic" idx="4"/>
          </p:nvPr>
        </p:nvSpPr>
        <p:spPr>
          <a:xfrm>
            <a:off x="3413177"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1" name="Google Shape;241;p40"/>
          <p:cNvSpPr>
            <a:spLocks noGrp="1"/>
          </p:cNvSpPr>
          <p:nvPr>
            <p:ph type="pic" idx="5"/>
          </p:nvPr>
        </p:nvSpPr>
        <p:spPr>
          <a:xfrm>
            <a:off x="4543414"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2" name="Google Shape;242;p40"/>
          <p:cNvSpPr>
            <a:spLocks noGrp="1"/>
          </p:cNvSpPr>
          <p:nvPr>
            <p:ph type="pic" idx="6"/>
          </p:nvPr>
        </p:nvSpPr>
        <p:spPr>
          <a:xfrm>
            <a:off x="5673650" y="2577699"/>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3" name="Google Shape;243;p40"/>
          <p:cNvSpPr>
            <a:spLocks noGrp="1"/>
          </p:cNvSpPr>
          <p:nvPr>
            <p:ph type="pic" idx="7"/>
          </p:nvPr>
        </p:nvSpPr>
        <p:spPr>
          <a:xfrm>
            <a:off x="1152704"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4" name="Google Shape;244;p40"/>
          <p:cNvSpPr>
            <a:spLocks noGrp="1"/>
          </p:cNvSpPr>
          <p:nvPr>
            <p:ph type="pic" idx="8"/>
          </p:nvPr>
        </p:nvSpPr>
        <p:spPr>
          <a:xfrm>
            <a:off x="2282941"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5" name="Google Shape;245;p40"/>
          <p:cNvSpPr>
            <a:spLocks noGrp="1"/>
          </p:cNvSpPr>
          <p:nvPr>
            <p:ph type="pic" idx="9"/>
          </p:nvPr>
        </p:nvSpPr>
        <p:spPr>
          <a:xfrm>
            <a:off x="3413177"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6" name="Google Shape;246;p40"/>
          <p:cNvSpPr>
            <a:spLocks noGrp="1"/>
          </p:cNvSpPr>
          <p:nvPr>
            <p:ph type="pic" idx="13"/>
          </p:nvPr>
        </p:nvSpPr>
        <p:spPr>
          <a:xfrm>
            <a:off x="4543414"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47" name="Google Shape;247;p40"/>
          <p:cNvSpPr>
            <a:spLocks noGrp="1"/>
          </p:cNvSpPr>
          <p:nvPr>
            <p:ph type="pic" idx="14"/>
          </p:nvPr>
        </p:nvSpPr>
        <p:spPr>
          <a:xfrm>
            <a:off x="5673650" y="5177981"/>
            <a:ext cx="926515" cy="213158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hoto Grid 2">
  <p:cSld name="Photo Grid 2">
    <p:spTree>
      <p:nvGrpSpPr>
        <p:cNvPr id="1" name="Shape 248"/>
        <p:cNvGrpSpPr/>
        <p:nvPr/>
      </p:nvGrpSpPr>
      <p:grpSpPr>
        <a:xfrm>
          <a:off x="0" y="0"/>
          <a:ext cx="0" cy="0"/>
          <a:chOff x="0" y="0"/>
          <a:chExt cx="0" cy="0"/>
        </a:xfrm>
      </p:grpSpPr>
      <p:sp>
        <p:nvSpPr>
          <p:cNvPr id="249" name="Google Shape;249;p41"/>
          <p:cNvSpPr>
            <a:spLocks noGrp="1"/>
          </p:cNvSpPr>
          <p:nvPr>
            <p:ph type="pic" idx="2"/>
          </p:nvPr>
        </p:nvSpPr>
        <p:spPr>
          <a:xfrm>
            <a:off x="1315034"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0" name="Google Shape;250;p41"/>
          <p:cNvSpPr>
            <a:spLocks noGrp="1"/>
          </p:cNvSpPr>
          <p:nvPr>
            <p:ph type="pic" idx="3"/>
          </p:nvPr>
        </p:nvSpPr>
        <p:spPr>
          <a:xfrm>
            <a:off x="2399931"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1" name="Google Shape;251;p41"/>
          <p:cNvSpPr>
            <a:spLocks noGrp="1"/>
          </p:cNvSpPr>
          <p:nvPr>
            <p:ph type="pic" idx="4"/>
          </p:nvPr>
        </p:nvSpPr>
        <p:spPr>
          <a:xfrm>
            <a:off x="3484829"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2" name="Google Shape;252;p41"/>
          <p:cNvSpPr>
            <a:spLocks noGrp="1"/>
          </p:cNvSpPr>
          <p:nvPr>
            <p:ph type="pic" idx="5"/>
          </p:nvPr>
        </p:nvSpPr>
        <p:spPr>
          <a:xfrm>
            <a:off x="4569726"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3" name="Google Shape;253;p41"/>
          <p:cNvSpPr>
            <a:spLocks noGrp="1"/>
          </p:cNvSpPr>
          <p:nvPr>
            <p:ph type="pic" idx="6"/>
          </p:nvPr>
        </p:nvSpPr>
        <p:spPr>
          <a:xfrm>
            <a:off x="5654624" y="2846621"/>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4" name="Google Shape;254;p41"/>
          <p:cNvSpPr>
            <a:spLocks noGrp="1"/>
          </p:cNvSpPr>
          <p:nvPr>
            <p:ph type="pic" idx="7"/>
          </p:nvPr>
        </p:nvSpPr>
        <p:spPr>
          <a:xfrm>
            <a:off x="1315034"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5" name="Google Shape;255;p41"/>
          <p:cNvSpPr>
            <a:spLocks noGrp="1"/>
          </p:cNvSpPr>
          <p:nvPr>
            <p:ph type="pic" idx="8"/>
          </p:nvPr>
        </p:nvSpPr>
        <p:spPr>
          <a:xfrm>
            <a:off x="2399931"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6" name="Google Shape;256;p41"/>
          <p:cNvSpPr>
            <a:spLocks noGrp="1"/>
          </p:cNvSpPr>
          <p:nvPr>
            <p:ph type="pic" idx="9"/>
          </p:nvPr>
        </p:nvSpPr>
        <p:spPr>
          <a:xfrm>
            <a:off x="3484829"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7" name="Google Shape;257;p41"/>
          <p:cNvSpPr>
            <a:spLocks noGrp="1"/>
          </p:cNvSpPr>
          <p:nvPr>
            <p:ph type="pic" idx="13"/>
          </p:nvPr>
        </p:nvSpPr>
        <p:spPr>
          <a:xfrm>
            <a:off x="4569726"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58" name="Google Shape;258;p41"/>
          <p:cNvSpPr>
            <a:spLocks noGrp="1"/>
          </p:cNvSpPr>
          <p:nvPr>
            <p:ph type="pic" idx="14"/>
          </p:nvPr>
        </p:nvSpPr>
        <p:spPr>
          <a:xfrm>
            <a:off x="5654624" y="5268088"/>
            <a:ext cx="842010" cy="1937173"/>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0"/>
        <p:cNvGrpSpPr/>
        <p:nvPr/>
      </p:nvGrpSpPr>
      <p:grpSpPr>
        <a:xfrm>
          <a:off x="0" y="0"/>
          <a:ext cx="0" cy="0"/>
          <a:chOff x="0" y="0"/>
          <a:chExt cx="0" cy="0"/>
        </a:xfrm>
      </p:grpSpPr>
      <p:sp>
        <p:nvSpPr>
          <p:cNvPr id="261" name="Google Shape;261;p43"/>
          <p:cNvSpPr txBox="1">
            <a:spLocks noGrp="1"/>
          </p:cNvSpPr>
          <p:nvPr>
            <p:ph type="ctrTitle"/>
          </p:nvPr>
        </p:nvSpPr>
        <p:spPr>
          <a:xfrm>
            <a:off x="971550" y="1646133"/>
            <a:ext cx="5829300" cy="3501813"/>
          </a:xfrm>
          <a:prstGeom prst="rect">
            <a:avLst/>
          </a:prstGeom>
          <a:noFill/>
          <a:ln>
            <a:noFill/>
          </a:ln>
        </p:spPr>
        <p:txBody>
          <a:bodyPr spcFirstLastPara="1" wrap="square" lIns="91425" tIns="45700" rIns="91425" bIns="45700" anchor="b" anchorCtr="0">
            <a:noAutofit/>
          </a:bodyPr>
          <a:lstStyle>
            <a:lvl1pPr marR="0" lvl="0" algn="ctr" rtl="0">
              <a:lnSpc>
                <a:spcPct val="80000"/>
              </a:lnSpc>
              <a:spcBef>
                <a:spcPts val="0"/>
              </a:spcBef>
              <a:spcAft>
                <a:spcPts val="0"/>
              </a:spcAft>
              <a:buClr>
                <a:srgbClr val="393941"/>
              </a:buClr>
              <a:buSzPts val="3825"/>
              <a:buFont typeface="Gill Sans"/>
              <a:buNone/>
              <a:defRPr sz="3825"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62" name="Google Shape;262;p43"/>
          <p:cNvSpPr txBox="1">
            <a:spLocks noGrp="1"/>
          </p:cNvSpPr>
          <p:nvPr>
            <p:ph type="subTitle" idx="1"/>
          </p:nvPr>
        </p:nvSpPr>
        <p:spPr>
          <a:xfrm>
            <a:off x="971550" y="5282989"/>
            <a:ext cx="5829300" cy="2428451"/>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515257"/>
              </a:buClr>
              <a:buSzPts val="1530"/>
              <a:buFont typeface="Gill Sans"/>
              <a:buNone/>
              <a:defRPr sz="1530" b="0" i="0" u="none" strike="noStrike" cap="none">
                <a:solidFill>
                  <a:srgbClr val="515257"/>
                </a:solidFill>
                <a:latin typeface="Gill Sans"/>
                <a:ea typeface="Gill Sans"/>
                <a:cs typeface="Gill Sans"/>
                <a:sym typeface="Gill Sans"/>
              </a:defRPr>
            </a:lvl1pPr>
            <a:lvl2pPr marR="0" lvl="1" algn="ctr" rtl="0">
              <a:lnSpc>
                <a:spcPct val="100000"/>
              </a:lnSpc>
              <a:spcBef>
                <a:spcPts val="0"/>
              </a:spcBef>
              <a:spcAft>
                <a:spcPts val="0"/>
              </a:spcAft>
              <a:buClr>
                <a:srgbClr val="515257"/>
              </a:buClr>
              <a:buSzPts val="1275"/>
              <a:buFont typeface="Gill Sans"/>
              <a:buNone/>
              <a:defRPr sz="1275" b="0" i="0" u="none" strike="noStrike" cap="none">
                <a:solidFill>
                  <a:srgbClr val="515257"/>
                </a:solidFill>
                <a:latin typeface="Gill Sans"/>
                <a:ea typeface="Gill Sans"/>
                <a:cs typeface="Gill Sans"/>
                <a:sym typeface="Gill Sans"/>
              </a:defRPr>
            </a:lvl2pPr>
            <a:lvl3pPr marR="0" lvl="2" algn="ctr"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4pPr>
            <a:lvl5pPr marR="0" lvl="4" algn="ctr" rtl="0">
              <a:lnSpc>
                <a:spcPct val="100000"/>
              </a:lnSpc>
              <a:spcBef>
                <a:spcPts val="0"/>
              </a:spcBef>
              <a:spcAft>
                <a:spcPts val="0"/>
              </a:spcAft>
              <a:buClr>
                <a:srgbClr val="515257"/>
              </a:buClr>
              <a:buSzPts val="1020"/>
              <a:buFont typeface="Gill Sans"/>
              <a:buNone/>
              <a:defRPr sz="1020" b="0" i="0" u="none" strike="noStrike" cap="none">
                <a:solidFill>
                  <a:srgbClr val="515257"/>
                </a:solidFill>
                <a:latin typeface="Gill Sans"/>
                <a:ea typeface="Gill Sans"/>
                <a:cs typeface="Gill Sans"/>
                <a:sym typeface="Gill Sans"/>
              </a:defRPr>
            </a:lvl5pPr>
            <a:lvl6pPr marR="0" lvl="5"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6pPr>
            <a:lvl7pPr marR="0" lvl="6"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7pPr>
            <a:lvl8pPr marR="0" lvl="7"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8pPr>
            <a:lvl9pPr marR="0" lvl="8" algn="ctr" rtl="0">
              <a:lnSpc>
                <a:spcPct val="100000"/>
              </a:lnSpc>
              <a:spcBef>
                <a:spcPts val="0"/>
              </a:spcBef>
              <a:spcAft>
                <a:spcPts val="0"/>
              </a:spcAft>
              <a:buClr>
                <a:srgbClr val="A6A7AC"/>
              </a:buClr>
              <a:buSzPts val="1020"/>
              <a:buFont typeface="PT Sans"/>
              <a:buNone/>
              <a:defRPr sz="1020" b="0" i="0" u="none" strike="noStrike" cap="none">
                <a:solidFill>
                  <a:srgbClr val="A6A7AC"/>
                </a:solidFill>
                <a:latin typeface="PT Sans"/>
                <a:ea typeface="PT Sans"/>
                <a:cs typeface="PT Sans"/>
                <a:sym typeface="PT Sans"/>
              </a:defRPr>
            </a:lvl9pPr>
          </a:lstStyle>
          <a:p>
            <a:endParaRPr/>
          </a:p>
        </p:txBody>
      </p:sp>
      <p:sp>
        <p:nvSpPr>
          <p:cNvPr id="263" name="Google Shape;263;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
        <p:nvSpPr>
          <p:cNvPr id="264" name="Google Shape;264;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ill Sans"/>
                <a:ea typeface="Gill Sans"/>
                <a:cs typeface="Gill Sans"/>
                <a:sym typeface="Gill Sans"/>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Group 1">
  <p:cSld name="Group 1">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676337" y="877321"/>
            <a:ext cx="6541548"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2805"/>
              <a:buFont typeface="Gill Sans"/>
              <a:buNone/>
              <a:defRPr sz="2805"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67" name="Google Shape;267;p44"/>
          <p:cNvSpPr/>
          <p:nvPr/>
        </p:nvSpPr>
        <p:spPr>
          <a:xfrm>
            <a:off x="5212350" y="4895265"/>
            <a:ext cx="1772787" cy="580056"/>
          </a:xfrm>
          <a:prstGeom prst="roundRect">
            <a:avLst>
              <a:gd name="adj" fmla="val 50000"/>
            </a:avLst>
          </a:prstGeom>
          <a:solidFill>
            <a:srgbClr val="009457"/>
          </a:solidFill>
          <a:ln w="38100" cap="flat" cmpd="sng">
            <a:solidFill>
              <a:srgbClr val="009457"/>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grpSp>
        <p:nvGrpSpPr>
          <p:cNvPr id="268" name="Google Shape;268;p44"/>
          <p:cNvGrpSpPr/>
          <p:nvPr/>
        </p:nvGrpSpPr>
        <p:grpSpPr>
          <a:xfrm>
            <a:off x="687700" y="2690867"/>
            <a:ext cx="1971918" cy="6271536"/>
            <a:chOff x="0" y="0"/>
            <a:chExt cx="6186406" cy="8552092"/>
          </a:xfrm>
        </p:grpSpPr>
        <p:sp>
          <p:nvSpPr>
            <p:cNvPr id="269" name="Google Shape;269;p44"/>
            <p:cNvSpPr/>
            <p:nvPr/>
          </p:nvSpPr>
          <p:spPr>
            <a:xfrm>
              <a:off x="0" y="0"/>
              <a:ext cx="6186406" cy="8552092"/>
            </a:xfrm>
            <a:prstGeom prst="rect">
              <a:avLst/>
            </a:prstGeom>
            <a:noFill/>
            <a:ln w="50800" cap="flat" cmpd="sng">
              <a:solidFill>
                <a:srgbClr val="2CB772"/>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70" name="Google Shape;270;p44"/>
            <p:cNvSpPr/>
            <p:nvPr/>
          </p:nvSpPr>
          <p:spPr>
            <a:xfrm>
              <a:off x="699760" y="2839036"/>
              <a:ext cx="4634485" cy="790601"/>
            </a:xfrm>
            <a:prstGeom prst="roundRect">
              <a:avLst>
                <a:gd name="adj" fmla="val 50000"/>
              </a:avLst>
            </a:prstGeom>
            <a:solidFill>
              <a:srgbClr val="009457"/>
            </a:solidFill>
            <a:ln w="38100" cap="flat" cmpd="sng">
              <a:solidFill>
                <a:srgbClr val="009457"/>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grpSp>
      <p:grpSp>
        <p:nvGrpSpPr>
          <p:cNvPr id="271" name="Google Shape;271;p44"/>
          <p:cNvGrpSpPr/>
          <p:nvPr/>
        </p:nvGrpSpPr>
        <p:grpSpPr>
          <a:xfrm>
            <a:off x="2900242" y="2690867"/>
            <a:ext cx="1971918" cy="6271536"/>
            <a:chOff x="0" y="0"/>
            <a:chExt cx="6186406" cy="8552092"/>
          </a:xfrm>
        </p:grpSpPr>
        <p:sp>
          <p:nvSpPr>
            <p:cNvPr id="272" name="Google Shape;272;p44"/>
            <p:cNvSpPr/>
            <p:nvPr/>
          </p:nvSpPr>
          <p:spPr>
            <a:xfrm>
              <a:off x="0" y="0"/>
              <a:ext cx="6186406" cy="8552092"/>
            </a:xfrm>
            <a:prstGeom prst="rect">
              <a:avLst/>
            </a:prstGeom>
            <a:noFill/>
            <a:ln w="50800" cap="flat" cmpd="sng">
              <a:solidFill>
                <a:schemeClr val="dk2"/>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73" name="Google Shape;273;p44"/>
            <p:cNvSpPr/>
            <p:nvPr/>
          </p:nvSpPr>
          <p:spPr>
            <a:xfrm>
              <a:off x="886563" y="2962427"/>
              <a:ext cx="4264201" cy="790601"/>
            </a:xfrm>
            <a:prstGeom prst="roundRect">
              <a:avLst>
                <a:gd name="adj" fmla="val 50000"/>
              </a:avLst>
            </a:prstGeom>
            <a:solidFill>
              <a:schemeClr val="dk2"/>
            </a:solidFill>
            <a:ln w="38100" cap="flat" cmpd="sng">
              <a:solidFill>
                <a:srgbClr val="393941"/>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grpSp>
      <p:sp>
        <p:nvSpPr>
          <p:cNvPr id="274" name="Google Shape;274;p44"/>
          <p:cNvSpPr/>
          <p:nvPr/>
        </p:nvSpPr>
        <p:spPr>
          <a:xfrm>
            <a:off x="5112784" y="2690867"/>
            <a:ext cx="1971918" cy="6271536"/>
          </a:xfrm>
          <a:prstGeom prst="rect">
            <a:avLst/>
          </a:prstGeom>
          <a:noFill/>
          <a:ln w="508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275" name="Google Shape;275;p44"/>
          <p:cNvSpPr/>
          <p:nvPr/>
        </p:nvSpPr>
        <p:spPr>
          <a:xfrm>
            <a:off x="1343613" y="3157078"/>
            <a:ext cx="623777" cy="1435094"/>
          </a:xfrm>
          <a:prstGeom prst="ellipse">
            <a:avLst/>
          </a:prstGeom>
          <a:solidFill>
            <a:srgbClr val="0094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30"/>
              <a:buFont typeface="Gill Sans"/>
              <a:buNone/>
            </a:pPr>
            <a:endParaRPr sz="430" b="0" i="0" u="none" strike="noStrike" cap="none">
              <a:solidFill>
                <a:srgbClr val="FFFFFF"/>
              </a:solidFill>
              <a:latin typeface="Gill Sans"/>
              <a:ea typeface="Gill Sans"/>
              <a:cs typeface="Gill Sans"/>
              <a:sym typeface="Gill Sans"/>
            </a:endParaRPr>
          </a:p>
        </p:txBody>
      </p:sp>
      <p:sp>
        <p:nvSpPr>
          <p:cNvPr id="276" name="Google Shape;276;p44"/>
          <p:cNvSpPr/>
          <p:nvPr/>
        </p:nvSpPr>
        <p:spPr>
          <a:xfrm>
            <a:off x="3537373" y="3198343"/>
            <a:ext cx="637453" cy="146656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30"/>
              <a:buFont typeface="Gill Sans"/>
              <a:buNone/>
            </a:pPr>
            <a:endParaRPr sz="430" b="0" i="0" u="none" strike="noStrike" cap="none">
              <a:solidFill>
                <a:srgbClr val="FFFFFF"/>
              </a:solidFill>
              <a:latin typeface="Gill Sans"/>
              <a:ea typeface="Gill Sans"/>
              <a:cs typeface="Gill Sans"/>
              <a:sym typeface="Gill Sans"/>
            </a:endParaRPr>
          </a:p>
        </p:txBody>
      </p:sp>
      <p:sp>
        <p:nvSpPr>
          <p:cNvPr id="277" name="Google Shape;277;p44"/>
          <p:cNvSpPr/>
          <p:nvPr/>
        </p:nvSpPr>
        <p:spPr>
          <a:xfrm>
            <a:off x="5763841" y="3196833"/>
            <a:ext cx="655390" cy="1507824"/>
          </a:xfrm>
          <a:prstGeom prst="ellipse">
            <a:avLst/>
          </a:prstGeom>
          <a:solidFill>
            <a:srgbClr val="0094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30"/>
              <a:buFont typeface="Gill Sans"/>
              <a:buNone/>
            </a:pPr>
            <a:endParaRPr sz="430" b="0" i="0" u="none" strike="noStrike" cap="none">
              <a:solidFill>
                <a:srgbClr val="FFFFFF"/>
              </a:solidFill>
              <a:latin typeface="Gill Sans"/>
              <a:ea typeface="Gill Sans"/>
              <a:cs typeface="Gill Sans"/>
              <a:sym typeface="Gill Sans"/>
            </a:endParaRPr>
          </a:p>
        </p:txBody>
      </p:sp>
      <p:sp>
        <p:nvSpPr>
          <p:cNvPr id="278" name="Google Shape;278;p44"/>
          <p:cNvSpPr>
            <a:spLocks noGrp="1"/>
          </p:cNvSpPr>
          <p:nvPr>
            <p:ph type="pic" idx="2"/>
          </p:nvPr>
        </p:nvSpPr>
        <p:spPr>
          <a:xfrm>
            <a:off x="1343472" y="3081125"/>
            <a:ext cx="623917" cy="143541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79" name="Google Shape;279;p44"/>
          <p:cNvSpPr>
            <a:spLocks noGrp="1"/>
          </p:cNvSpPr>
          <p:nvPr>
            <p:ph type="pic" idx="3"/>
          </p:nvPr>
        </p:nvSpPr>
        <p:spPr>
          <a:xfrm>
            <a:off x="3537372" y="3192885"/>
            <a:ext cx="623917" cy="143541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0" name="Google Shape;280;p44"/>
          <p:cNvSpPr>
            <a:spLocks noGrp="1"/>
          </p:cNvSpPr>
          <p:nvPr>
            <p:ph type="pic" idx="4"/>
          </p:nvPr>
        </p:nvSpPr>
        <p:spPr>
          <a:xfrm>
            <a:off x="5774522" y="3197154"/>
            <a:ext cx="623917" cy="1435418"/>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1" name="Google Shape;281;p44"/>
          <p:cNvSpPr txBox="1">
            <a:spLocks noGrp="1"/>
          </p:cNvSpPr>
          <p:nvPr>
            <p:ph type="body" idx="1"/>
          </p:nvPr>
        </p:nvSpPr>
        <p:spPr>
          <a:xfrm>
            <a:off x="815115" y="5608882"/>
            <a:ext cx="1743850" cy="3104265"/>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2" name="Google Shape;282;p44"/>
          <p:cNvSpPr txBox="1">
            <a:spLocks noGrp="1"/>
          </p:cNvSpPr>
          <p:nvPr>
            <p:ph type="body" idx="5"/>
          </p:nvPr>
        </p:nvSpPr>
        <p:spPr>
          <a:xfrm>
            <a:off x="3014276" y="5686064"/>
            <a:ext cx="1743850" cy="3104265"/>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3" name="Google Shape;283;p44"/>
          <p:cNvSpPr txBox="1">
            <a:spLocks noGrp="1"/>
          </p:cNvSpPr>
          <p:nvPr>
            <p:ph type="body" idx="6"/>
          </p:nvPr>
        </p:nvSpPr>
        <p:spPr>
          <a:xfrm>
            <a:off x="5212350" y="5678396"/>
            <a:ext cx="1743850" cy="3104265"/>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1pPr>
            <a:lvl2pPr marL="914400" marR="0" lvl="1"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2pPr>
            <a:lvl3pPr marL="1371600" marR="0" lvl="2"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3pPr>
            <a:lvl4pPr marL="1828800" marR="0" lvl="3"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4pPr>
            <a:lvl5pPr marL="2286000" marR="0" lvl="4" indent="-228600" algn="ctr" rtl="0">
              <a:lnSpc>
                <a:spcPct val="100000"/>
              </a:lnSpc>
              <a:spcBef>
                <a:spcPts val="0"/>
              </a:spcBef>
              <a:spcAft>
                <a:spcPts val="0"/>
              </a:spcAft>
              <a:buClr>
                <a:srgbClr val="393941"/>
              </a:buClr>
              <a:buSzPts val="1275"/>
              <a:buFont typeface="Arial"/>
              <a:buNone/>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4" name="Google Shape;284;p44"/>
          <p:cNvSpPr txBox="1">
            <a:spLocks noGrp="1"/>
          </p:cNvSpPr>
          <p:nvPr>
            <p:ph type="body" idx="7"/>
          </p:nvPr>
        </p:nvSpPr>
        <p:spPr>
          <a:xfrm>
            <a:off x="749422" y="4863313"/>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5" name="Google Shape;285;p44"/>
          <p:cNvSpPr txBox="1">
            <a:spLocks noGrp="1"/>
          </p:cNvSpPr>
          <p:nvPr>
            <p:ph type="body" idx="8"/>
          </p:nvPr>
        </p:nvSpPr>
        <p:spPr>
          <a:xfrm>
            <a:off x="2938204" y="4927396"/>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286" name="Google Shape;286;p44"/>
          <p:cNvSpPr txBox="1">
            <a:spLocks noGrp="1"/>
          </p:cNvSpPr>
          <p:nvPr>
            <p:ph type="body" idx="9"/>
          </p:nvPr>
        </p:nvSpPr>
        <p:spPr>
          <a:xfrm>
            <a:off x="5116791" y="5699681"/>
            <a:ext cx="1848475" cy="370083"/>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1">
  <p:cSld name="Divider 1">
    <p:spTree>
      <p:nvGrpSpPr>
        <p:cNvPr id="1" name="Shape 42"/>
        <p:cNvGrpSpPr/>
        <p:nvPr/>
      </p:nvGrpSpPr>
      <p:grpSpPr>
        <a:xfrm>
          <a:off x="0" y="0"/>
          <a:ext cx="0" cy="0"/>
          <a:chOff x="0" y="0"/>
          <a:chExt cx="0" cy="0"/>
        </a:xfrm>
      </p:grpSpPr>
      <p:sp>
        <p:nvSpPr>
          <p:cNvPr id="43" name="Google Shape;43;p17"/>
          <p:cNvSpPr/>
          <p:nvPr/>
        </p:nvSpPr>
        <p:spPr>
          <a:xfrm>
            <a:off x="6746738" y="619728"/>
            <a:ext cx="86467" cy="158567"/>
          </a:xfrm>
          <a:custGeom>
            <a:avLst/>
            <a:gdLst/>
            <a:ahLst/>
            <a:cxnLst/>
            <a:rect l="l" t="t"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44" name="Google Shape;44;p17"/>
          <p:cNvSpPr/>
          <p:nvPr/>
        </p:nvSpPr>
        <p:spPr>
          <a:xfrm>
            <a:off x="6596447" y="594501"/>
            <a:ext cx="47619" cy="209021"/>
          </a:xfrm>
          <a:custGeom>
            <a:avLst/>
            <a:gdLst/>
            <a:ahLst/>
            <a:cxnLst/>
            <a:rect l="l" t="t"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45" name="Google Shape;45;p17"/>
          <p:cNvSpPr/>
          <p:nvPr/>
        </p:nvSpPr>
        <p:spPr>
          <a:xfrm>
            <a:off x="6932786" y="601139"/>
            <a:ext cx="53802" cy="195746"/>
          </a:xfrm>
          <a:custGeom>
            <a:avLst/>
            <a:gdLst/>
            <a:ahLst/>
            <a:cxnLst/>
            <a:rect l="l" t="t"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46" name="Google Shape;46;p17"/>
          <p:cNvSpPr/>
          <p:nvPr/>
        </p:nvSpPr>
        <p:spPr>
          <a:xfrm>
            <a:off x="7083420" y="622728"/>
            <a:ext cx="91964" cy="152567"/>
          </a:xfrm>
          <a:custGeom>
            <a:avLst/>
            <a:gdLst/>
            <a:ahLst/>
            <a:cxnLst/>
            <a:rect l="l" t="t"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47" name="Google Shape;47;p17"/>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7"/>
          <p:cNvSpPr txBox="1"/>
          <p:nvPr/>
        </p:nvSpPr>
        <p:spPr>
          <a:xfrm>
            <a:off x="7342873" y="559311"/>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a:solidFill>
                <a:srgbClr val="393941"/>
              </a:solidFill>
              <a:latin typeface="Gill Sans"/>
              <a:ea typeface="Gill Sans"/>
              <a:cs typeface="Gill Sans"/>
              <a:sym typeface="Gill Sans"/>
            </a:endParaRPr>
          </a:p>
        </p:txBody>
      </p:sp>
      <p:cxnSp>
        <p:nvCxnSpPr>
          <p:cNvPr id="49" name="Google Shape;49;p17"/>
          <p:cNvCxnSpPr/>
          <p:nvPr/>
        </p:nvCxnSpPr>
        <p:spPr>
          <a:xfrm>
            <a:off x="3761904" y="5732997"/>
            <a:ext cx="256689" cy="1"/>
          </a:xfrm>
          <a:prstGeom prst="straightConnector1">
            <a:avLst/>
          </a:prstGeom>
          <a:noFill/>
          <a:ln w="9525" cap="flat" cmpd="sng">
            <a:solidFill>
              <a:srgbClr val="26B470"/>
            </a:solidFill>
            <a:prstDash val="solid"/>
            <a:round/>
            <a:headEnd type="none" w="sm" len="sm"/>
            <a:tailEnd type="none" w="sm" len="sm"/>
          </a:ln>
        </p:spPr>
      </p:cxnSp>
      <p:sp>
        <p:nvSpPr>
          <p:cNvPr id="50" name="Google Shape;50;p17"/>
          <p:cNvSpPr txBox="1">
            <a:spLocks noGrp="1"/>
          </p:cNvSpPr>
          <p:nvPr>
            <p:ph type="title"/>
          </p:nvPr>
        </p:nvSpPr>
        <p:spPr>
          <a:xfrm>
            <a:off x="1366303" y="3754642"/>
            <a:ext cx="5253867" cy="1596346"/>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51" name="Google Shape;51;p17"/>
          <p:cNvSpPr txBox="1">
            <a:spLocks noGrp="1"/>
          </p:cNvSpPr>
          <p:nvPr>
            <p:ph type="body" idx="1"/>
          </p:nvPr>
        </p:nvSpPr>
        <p:spPr>
          <a:xfrm>
            <a:off x="1347520" y="6202095"/>
            <a:ext cx="5296546" cy="68336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52" name="Google Shape;52;p17"/>
          <p:cNvSpPr txBox="1">
            <a:spLocks noGrp="1"/>
          </p:cNvSpPr>
          <p:nvPr>
            <p:ph type="body" idx="2"/>
          </p:nvPr>
        </p:nvSpPr>
        <p:spPr>
          <a:xfrm>
            <a:off x="1347520" y="3141045"/>
            <a:ext cx="5296546" cy="37905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765"/>
              <a:buFont typeface="Gill Sans"/>
              <a:buNone/>
              <a:defRPr sz="765"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spTree>
      <p:nvGrpSpPr>
        <p:cNvPr id="1" name="Shape 53"/>
        <p:cNvGrpSpPr/>
        <p:nvPr/>
      </p:nvGrpSpPr>
      <p:grpSpPr>
        <a:xfrm>
          <a:off x="0" y="0"/>
          <a:ext cx="0" cy="0"/>
          <a:chOff x="0" y="0"/>
          <a:chExt cx="0" cy="0"/>
        </a:xfrm>
      </p:grpSpPr>
      <p:sp>
        <p:nvSpPr>
          <p:cNvPr id="54" name="Google Shape;54;p18"/>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18"/>
          <p:cNvSpPr>
            <a:spLocks noGrp="1"/>
          </p:cNvSpPr>
          <p:nvPr>
            <p:ph type="pic" idx="2"/>
          </p:nvPr>
        </p:nvSpPr>
        <p:spPr>
          <a:xfrm>
            <a:off x="0" y="2"/>
            <a:ext cx="7772400" cy="7512545"/>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pic>
        <p:nvPicPr>
          <p:cNvPr id="56" name="Google Shape;56;p18"/>
          <p:cNvPicPr preferRelativeResize="0"/>
          <p:nvPr/>
        </p:nvPicPr>
        <p:blipFill rotWithShape="1">
          <a:blip r:embed="rId2">
            <a:alphaModFix/>
          </a:blip>
          <a:srcRect/>
          <a:stretch/>
        </p:blipFill>
        <p:spPr>
          <a:xfrm>
            <a:off x="2047854" y="7550670"/>
            <a:ext cx="3633357" cy="2507730"/>
          </a:xfrm>
          <a:prstGeom prst="rect">
            <a:avLst/>
          </a:prstGeom>
          <a:noFill/>
          <a:ln>
            <a:noFill/>
          </a:ln>
        </p:spPr>
      </p:pic>
      <p:sp>
        <p:nvSpPr>
          <p:cNvPr id="57" name="Google Shape;57;p18"/>
          <p:cNvSpPr txBox="1">
            <a:spLocks noGrp="1"/>
          </p:cNvSpPr>
          <p:nvPr>
            <p:ph type="body" idx="1"/>
          </p:nvPr>
        </p:nvSpPr>
        <p:spPr>
          <a:xfrm>
            <a:off x="2630855" y="2364607"/>
            <a:ext cx="5140202" cy="2806194"/>
          </a:xfrm>
          <a:prstGeom prst="rect">
            <a:avLst/>
          </a:prstGeom>
          <a:solidFill>
            <a:srgbClr val="2CB772"/>
          </a:solidFill>
          <a:ln>
            <a:noFill/>
          </a:ln>
        </p:spPr>
        <p:txBody>
          <a:bodyPr spcFirstLastPara="1" wrap="square" lIns="91425" tIns="45700" rIns="91425" bIns="45700" anchor="ctr" anchorCtr="0">
            <a:normAutofit/>
          </a:bodyPr>
          <a:lstStyle>
            <a:lvl1pPr marL="457200" marR="0" lvl="0" indent="-228600" algn="l"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58" name="Google Shape;58;p18"/>
          <p:cNvSpPr txBox="1">
            <a:spLocks noGrp="1"/>
          </p:cNvSpPr>
          <p:nvPr>
            <p:ph type="body" idx="3"/>
          </p:nvPr>
        </p:nvSpPr>
        <p:spPr>
          <a:xfrm>
            <a:off x="2906980" y="4835400"/>
            <a:ext cx="4863903" cy="1578956"/>
          </a:xfrm>
          <a:prstGeom prst="rect">
            <a:avLst/>
          </a:prstGeom>
          <a:solidFill>
            <a:srgbClr val="009457"/>
          </a:solidFill>
          <a:ln>
            <a:noFill/>
          </a:ln>
        </p:spPr>
        <p:txBody>
          <a:bodyPr spcFirstLastPara="1" wrap="square" lIns="91425" tIns="45700" rIns="91425" bIns="45700" anchor="ctr" anchorCtr="0">
            <a:normAutofit/>
          </a:bodyPr>
          <a:lstStyle>
            <a:lvl1pPr marL="457200" marR="0" lvl="0" indent="-228600" algn="l" rtl="0">
              <a:lnSpc>
                <a:spcPct val="100000"/>
              </a:lnSpc>
              <a:spcBef>
                <a:spcPts val="0"/>
              </a:spcBef>
              <a:spcAft>
                <a:spcPts val="0"/>
              </a:spcAft>
              <a:buClr>
                <a:srgbClr val="FFFEFF"/>
              </a:buClr>
              <a:buSzPts val="1913"/>
              <a:buFont typeface="Gill Sans"/>
              <a:buNone/>
              <a:defRPr sz="1912"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spTree>
      <p:nvGrpSpPr>
        <p:cNvPr id="1" name="Shape 59"/>
        <p:cNvGrpSpPr/>
        <p:nvPr/>
      </p:nvGrpSpPr>
      <p:grpSpPr>
        <a:xfrm>
          <a:off x="0" y="0"/>
          <a:ext cx="0" cy="0"/>
          <a:chOff x="0" y="0"/>
          <a:chExt cx="0" cy="0"/>
        </a:xfrm>
      </p:grpSpPr>
      <p:sp>
        <p:nvSpPr>
          <p:cNvPr id="60" name="Google Shape;60;p19"/>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19"/>
          <p:cNvSpPr>
            <a:spLocks noGrp="1"/>
          </p:cNvSpPr>
          <p:nvPr>
            <p:ph type="pic" idx="2"/>
          </p:nvPr>
        </p:nvSpPr>
        <p:spPr>
          <a:xfrm>
            <a:off x="0" y="2"/>
            <a:ext cx="7772400" cy="7512545"/>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pic>
        <p:nvPicPr>
          <p:cNvPr id="62" name="Google Shape;62;p19"/>
          <p:cNvPicPr preferRelativeResize="0"/>
          <p:nvPr/>
        </p:nvPicPr>
        <p:blipFill rotWithShape="1">
          <a:blip r:embed="rId2">
            <a:alphaModFix/>
          </a:blip>
          <a:srcRect/>
          <a:stretch/>
        </p:blipFill>
        <p:spPr>
          <a:xfrm>
            <a:off x="2047854" y="7550670"/>
            <a:ext cx="3633357" cy="2507730"/>
          </a:xfrm>
          <a:prstGeom prst="rect">
            <a:avLst/>
          </a:prstGeom>
          <a:noFill/>
          <a:ln>
            <a:noFill/>
          </a:ln>
        </p:spPr>
      </p:pic>
      <p:sp>
        <p:nvSpPr>
          <p:cNvPr id="63" name="Google Shape;63;p19"/>
          <p:cNvSpPr txBox="1">
            <a:spLocks noGrp="1"/>
          </p:cNvSpPr>
          <p:nvPr>
            <p:ph type="body" idx="1"/>
          </p:nvPr>
        </p:nvSpPr>
        <p:spPr>
          <a:xfrm>
            <a:off x="2630855" y="2364607"/>
            <a:ext cx="5140202" cy="2806194"/>
          </a:xfrm>
          <a:prstGeom prst="rect">
            <a:avLst/>
          </a:prstGeom>
          <a:solidFill>
            <a:srgbClr val="393941"/>
          </a:solidFill>
          <a:ln>
            <a:noFill/>
          </a:ln>
        </p:spPr>
        <p:txBody>
          <a:bodyPr spcFirstLastPara="1" wrap="square" lIns="91425" tIns="45700" rIns="91425" bIns="45700" anchor="ctr" anchorCtr="0">
            <a:normAutofit/>
          </a:bodyPr>
          <a:lstStyle>
            <a:lvl1pPr marL="457200" marR="0" lvl="0" indent="-228600" algn="l"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64" name="Google Shape;64;p19"/>
          <p:cNvSpPr txBox="1">
            <a:spLocks noGrp="1"/>
          </p:cNvSpPr>
          <p:nvPr>
            <p:ph type="body" idx="3"/>
          </p:nvPr>
        </p:nvSpPr>
        <p:spPr>
          <a:xfrm>
            <a:off x="2906980" y="4835400"/>
            <a:ext cx="4863903" cy="1578956"/>
          </a:xfrm>
          <a:prstGeom prst="rect">
            <a:avLst/>
          </a:prstGeom>
          <a:solidFill>
            <a:srgbClr val="686F75"/>
          </a:solidFill>
          <a:ln>
            <a:noFill/>
          </a:ln>
        </p:spPr>
        <p:txBody>
          <a:bodyPr spcFirstLastPara="1" wrap="square" lIns="91425" tIns="45700" rIns="91425" bIns="45700" anchor="ctr" anchorCtr="0">
            <a:normAutofit/>
          </a:bodyPr>
          <a:lstStyle>
            <a:lvl1pPr marL="457200" marR="0" lvl="0" indent="-228600" algn="l" rtl="0">
              <a:lnSpc>
                <a:spcPct val="100000"/>
              </a:lnSpc>
              <a:spcBef>
                <a:spcPts val="0"/>
              </a:spcBef>
              <a:spcAft>
                <a:spcPts val="0"/>
              </a:spcAft>
              <a:buClr>
                <a:srgbClr val="FFFEFF"/>
              </a:buClr>
              <a:buSzPts val="1913"/>
              <a:buFont typeface="Gill Sans"/>
              <a:buNone/>
              <a:defRPr sz="1912"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ext-Heavy Divider">
  <p:cSld name="1_Text-Heavy Divider">
    <p:spTree>
      <p:nvGrpSpPr>
        <p:cNvPr id="1" name="Shape 65"/>
        <p:cNvGrpSpPr/>
        <p:nvPr/>
      </p:nvGrpSpPr>
      <p:grpSpPr>
        <a:xfrm>
          <a:off x="0" y="0"/>
          <a:ext cx="0" cy="0"/>
          <a:chOff x="0" y="0"/>
          <a:chExt cx="0" cy="0"/>
        </a:xfrm>
      </p:grpSpPr>
      <p:sp>
        <p:nvSpPr>
          <p:cNvPr id="66" name="Google Shape;66;p20"/>
          <p:cNvSpPr/>
          <p:nvPr/>
        </p:nvSpPr>
        <p:spPr>
          <a:xfrm>
            <a:off x="3282581" y="7614083"/>
            <a:ext cx="982567" cy="579773"/>
          </a:xfrm>
          <a:prstGeom prst="roundRect">
            <a:avLst>
              <a:gd name="adj" fmla="val 50000"/>
            </a:avLst>
          </a:prstGeom>
          <a:solidFill>
            <a:srgbClr val="393941"/>
          </a:solidFill>
          <a:ln w="38100" cap="flat" cmpd="sng">
            <a:solidFill>
              <a:srgbClr val="2CB772"/>
            </a:solidFill>
            <a:prstDash val="solid"/>
            <a:miter lim="400000"/>
            <a:headEnd type="none" w="sm" len="sm"/>
            <a:tailEnd type="none" w="sm" len="sm"/>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67" name="Google Shape;67;p20"/>
          <p:cNvSpPr txBox="1">
            <a:spLocks noGrp="1"/>
          </p:cNvSpPr>
          <p:nvPr>
            <p:ph type="title"/>
          </p:nvPr>
        </p:nvSpPr>
        <p:spPr>
          <a:xfrm>
            <a:off x="1259267" y="2982231"/>
            <a:ext cx="5253867" cy="1029148"/>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393941"/>
              </a:buClr>
              <a:buSzPts val="3188"/>
              <a:buFont typeface="Gill Sans"/>
              <a:buNone/>
              <a:defRPr sz="3188"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68" name="Google Shape;68;p20"/>
          <p:cNvSpPr txBox="1"/>
          <p:nvPr/>
        </p:nvSpPr>
        <p:spPr>
          <a:xfrm>
            <a:off x="7342873" y="8655768"/>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a:solidFill>
                <a:srgbClr val="393941"/>
              </a:solidFill>
              <a:latin typeface="Gill Sans"/>
              <a:ea typeface="Gill Sans"/>
              <a:cs typeface="Gill Sans"/>
              <a:sym typeface="Gill Sans"/>
            </a:endParaRPr>
          </a:p>
        </p:txBody>
      </p:sp>
      <p:cxnSp>
        <p:nvCxnSpPr>
          <p:cNvPr id="69" name="Google Shape;69;p20"/>
          <p:cNvCxnSpPr/>
          <p:nvPr/>
        </p:nvCxnSpPr>
        <p:spPr>
          <a:xfrm>
            <a:off x="3629511" y="4031162"/>
            <a:ext cx="256689" cy="1"/>
          </a:xfrm>
          <a:prstGeom prst="straightConnector1">
            <a:avLst/>
          </a:prstGeom>
          <a:noFill/>
          <a:ln w="9525" cap="flat" cmpd="sng">
            <a:solidFill>
              <a:srgbClr val="26B470"/>
            </a:solidFill>
            <a:prstDash val="solid"/>
            <a:round/>
            <a:headEnd type="none" w="sm" len="sm"/>
            <a:tailEnd type="none" w="sm" len="sm"/>
          </a:ln>
        </p:spPr>
      </p:cxnSp>
      <p:sp>
        <p:nvSpPr>
          <p:cNvPr id="70" name="Google Shape;70;p20"/>
          <p:cNvSpPr txBox="1">
            <a:spLocks noGrp="1"/>
          </p:cNvSpPr>
          <p:nvPr>
            <p:ph type="body" idx="1"/>
          </p:nvPr>
        </p:nvSpPr>
        <p:spPr>
          <a:xfrm>
            <a:off x="2899470" y="2187043"/>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ECEDED"/>
              </a:buClr>
              <a:buSzPts val="1020"/>
              <a:buFont typeface="Gill Sans"/>
              <a:buNone/>
              <a:defRPr sz="1020"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71" name="Google Shape;71;p20"/>
          <p:cNvSpPr txBox="1">
            <a:spLocks noGrp="1"/>
          </p:cNvSpPr>
          <p:nvPr>
            <p:ph type="body" idx="2"/>
          </p:nvPr>
        </p:nvSpPr>
        <p:spPr>
          <a:xfrm>
            <a:off x="2899470" y="7678121"/>
            <a:ext cx="1748790" cy="45169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1020"/>
              <a:buFont typeface="Gill Sans"/>
              <a:buNone/>
              <a:defRPr sz="1020"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72" name="Google Shape;72;p20"/>
          <p:cNvSpPr txBox="1">
            <a:spLocks noGrp="1"/>
          </p:cNvSpPr>
          <p:nvPr>
            <p:ph type="body" idx="3"/>
          </p:nvPr>
        </p:nvSpPr>
        <p:spPr>
          <a:xfrm>
            <a:off x="1259267" y="4446169"/>
            <a:ext cx="5253868" cy="275951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ECEDED"/>
              </a:buClr>
              <a:buSzPts val="1275"/>
              <a:buFont typeface="Gill Sans"/>
              <a:buNone/>
              <a:defRPr sz="1275" b="0" i="0" u="none" strike="noStrike" cap="none">
                <a:solidFill>
                  <a:srgbClr val="ECEDED"/>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2">
  <p:cSld name="Divider 2">
    <p:spTree>
      <p:nvGrpSpPr>
        <p:cNvPr id="1" name="Shape 73"/>
        <p:cNvGrpSpPr/>
        <p:nvPr/>
      </p:nvGrpSpPr>
      <p:grpSpPr>
        <a:xfrm>
          <a:off x="0" y="0"/>
          <a:ext cx="0" cy="0"/>
          <a:chOff x="0" y="0"/>
          <a:chExt cx="0" cy="0"/>
        </a:xfrm>
      </p:grpSpPr>
      <p:sp>
        <p:nvSpPr>
          <p:cNvPr id="74" name="Google Shape;74;p21"/>
          <p:cNvSpPr/>
          <p:nvPr/>
        </p:nvSpPr>
        <p:spPr>
          <a:xfrm>
            <a:off x="6746738" y="619728"/>
            <a:ext cx="86467" cy="158567"/>
          </a:xfrm>
          <a:custGeom>
            <a:avLst/>
            <a:gdLst/>
            <a:ahLst/>
            <a:cxnLst/>
            <a:rect l="l" t="t"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75" name="Google Shape;75;p21"/>
          <p:cNvSpPr/>
          <p:nvPr/>
        </p:nvSpPr>
        <p:spPr>
          <a:xfrm>
            <a:off x="6596447" y="594501"/>
            <a:ext cx="47619" cy="209021"/>
          </a:xfrm>
          <a:custGeom>
            <a:avLst/>
            <a:gdLst/>
            <a:ahLst/>
            <a:cxnLst/>
            <a:rect l="l" t="t"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76" name="Google Shape;76;p21"/>
          <p:cNvSpPr/>
          <p:nvPr/>
        </p:nvSpPr>
        <p:spPr>
          <a:xfrm>
            <a:off x="6932786" y="601139"/>
            <a:ext cx="53802" cy="195746"/>
          </a:xfrm>
          <a:custGeom>
            <a:avLst/>
            <a:gdLst/>
            <a:ahLst/>
            <a:cxnLst/>
            <a:rect l="l" t="t"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77" name="Google Shape;77;p21"/>
          <p:cNvSpPr/>
          <p:nvPr/>
        </p:nvSpPr>
        <p:spPr>
          <a:xfrm>
            <a:off x="7083420" y="622728"/>
            <a:ext cx="91964" cy="152567"/>
          </a:xfrm>
          <a:custGeom>
            <a:avLst/>
            <a:gdLst/>
            <a:ahLst/>
            <a:cxnLst/>
            <a:rect l="l" t="t"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686976"/>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rgbClr val="686876"/>
              </a:buClr>
              <a:buSzPts val="765"/>
              <a:buFont typeface="Calibri"/>
              <a:buNone/>
            </a:pPr>
            <a:endParaRPr sz="765" b="0" i="0" u="none" strike="noStrike" cap="none">
              <a:solidFill>
                <a:srgbClr val="686876"/>
              </a:solidFill>
              <a:latin typeface="Calibri"/>
              <a:ea typeface="Calibri"/>
              <a:cs typeface="Calibri"/>
              <a:sym typeface="Calibri"/>
            </a:endParaRPr>
          </a:p>
        </p:txBody>
      </p:sp>
      <p:sp>
        <p:nvSpPr>
          <p:cNvPr id="78" name="Google Shape;78;p21"/>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638"/>
              <a:buFont typeface="Arial"/>
              <a:buNone/>
              <a:defRPr sz="638" b="0" i="0" u="none" strike="noStrike" cap="none">
                <a:solidFill>
                  <a:srgbClr val="F4F5F7"/>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21"/>
          <p:cNvSpPr txBox="1"/>
          <p:nvPr/>
        </p:nvSpPr>
        <p:spPr>
          <a:xfrm>
            <a:off x="7342873" y="559311"/>
            <a:ext cx="193771" cy="122694"/>
          </a:xfrm>
          <a:prstGeom prst="rect">
            <a:avLst/>
          </a:prstGeom>
          <a:noFill/>
          <a:ln>
            <a:noFill/>
          </a:ln>
        </p:spPr>
        <p:txBody>
          <a:bodyPr spcFirstLastPara="1" wrap="square" lIns="12125" tIns="12125" rIns="12125" bIns="12125" anchor="t" anchorCtr="0">
            <a:spAutoFit/>
          </a:bodyPr>
          <a:lstStyle/>
          <a:p>
            <a:pPr marL="0" marR="0" lvl="0" indent="0" algn="l" rtl="0">
              <a:lnSpc>
                <a:spcPct val="100000"/>
              </a:lnSpc>
              <a:spcBef>
                <a:spcPts val="0"/>
              </a:spcBef>
              <a:spcAft>
                <a:spcPts val="0"/>
              </a:spcAft>
              <a:buClr>
                <a:srgbClr val="393941"/>
              </a:buClr>
              <a:buSzPts val="638"/>
              <a:buFont typeface="Gill Sans"/>
              <a:buNone/>
            </a:pPr>
            <a:fld id="{00000000-1234-1234-1234-123412341234}" type="slidenum">
              <a:rPr lang="en-US" sz="638" b="0" i="0" u="none" strike="noStrike" cap="none">
                <a:solidFill>
                  <a:srgbClr val="393941"/>
                </a:solidFill>
                <a:latin typeface="Gill Sans"/>
                <a:ea typeface="Gill Sans"/>
                <a:cs typeface="Gill Sans"/>
                <a:sym typeface="Gill Sans"/>
              </a:rPr>
              <a:t>‹#›</a:t>
            </a:fld>
            <a:endParaRPr sz="638" b="0" i="0" u="none" strike="noStrike" cap="none">
              <a:solidFill>
                <a:srgbClr val="393941"/>
              </a:solidFill>
              <a:latin typeface="Gill Sans"/>
              <a:ea typeface="Gill Sans"/>
              <a:cs typeface="Gill Sans"/>
              <a:sym typeface="Gill Sans"/>
            </a:endParaRPr>
          </a:p>
        </p:txBody>
      </p:sp>
      <p:cxnSp>
        <p:nvCxnSpPr>
          <p:cNvPr id="80" name="Google Shape;80;p21"/>
          <p:cNvCxnSpPr/>
          <p:nvPr/>
        </p:nvCxnSpPr>
        <p:spPr>
          <a:xfrm>
            <a:off x="3761904" y="6835444"/>
            <a:ext cx="256689" cy="1"/>
          </a:xfrm>
          <a:prstGeom prst="straightConnector1">
            <a:avLst/>
          </a:prstGeom>
          <a:noFill/>
          <a:ln w="9525" cap="flat" cmpd="sng">
            <a:solidFill>
              <a:srgbClr val="26B470"/>
            </a:solidFill>
            <a:prstDash val="solid"/>
            <a:round/>
            <a:headEnd type="none" w="sm" len="sm"/>
            <a:tailEnd type="none" w="sm" len="sm"/>
          </a:ln>
        </p:spPr>
      </p:cxnSp>
      <p:sp>
        <p:nvSpPr>
          <p:cNvPr id="81" name="Google Shape;81;p21"/>
          <p:cNvSpPr txBox="1">
            <a:spLocks noGrp="1"/>
          </p:cNvSpPr>
          <p:nvPr>
            <p:ph type="title"/>
          </p:nvPr>
        </p:nvSpPr>
        <p:spPr>
          <a:xfrm>
            <a:off x="1330308" y="5656249"/>
            <a:ext cx="5253867" cy="948971"/>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2CB772"/>
              </a:buClr>
              <a:buSzPts val="3188"/>
              <a:buFont typeface="Gill Sans"/>
              <a:buNone/>
              <a:defRPr sz="3188" b="1" i="0" u="none" strike="noStrike" cap="none">
                <a:solidFill>
                  <a:srgbClr val="2CB772"/>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82" name="Google Shape;82;p21"/>
          <p:cNvSpPr txBox="1">
            <a:spLocks noGrp="1"/>
          </p:cNvSpPr>
          <p:nvPr>
            <p:ph type="body" idx="1"/>
          </p:nvPr>
        </p:nvSpPr>
        <p:spPr>
          <a:xfrm>
            <a:off x="1323710" y="3141045"/>
            <a:ext cx="5296546" cy="37905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0"/>
              </a:spcBef>
              <a:spcAft>
                <a:spcPts val="0"/>
              </a:spcAft>
              <a:buClr>
                <a:srgbClr val="FFFEFF"/>
              </a:buClr>
              <a:buSzPts val="765"/>
              <a:buFont typeface="Gill Sans"/>
              <a:buNone/>
              <a:defRPr sz="765" b="0"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83" name="Google Shape;83;p21"/>
          <p:cNvSpPr txBox="1">
            <a:spLocks noGrp="1"/>
          </p:cNvSpPr>
          <p:nvPr>
            <p:ph type="body" idx="2"/>
          </p:nvPr>
        </p:nvSpPr>
        <p:spPr>
          <a:xfrm>
            <a:off x="1330316" y="3731512"/>
            <a:ext cx="5289941" cy="180962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80000"/>
              </a:lnSpc>
              <a:spcBef>
                <a:spcPts val="0"/>
              </a:spcBef>
              <a:spcAft>
                <a:spcPts val="0"/>
              </a:spcAft>
              <a:buClr>
                <a:srgbClr val="FFFEFF"/>
              </a:buClr>
              <a:buSzPts val="3188"/>
              <a:buFont typeface="Gill Sans"/>
              <a:buNone/>
              <a:defRPr sz="3188" b="1" i="0" u="none" strike="noStrike" cap="none">
                <a:solidFill>
                  <a:srgbClr val="FFFEFF"/>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2">
  <p:cSld name="Content 2">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3842924" y="2207507"/>
            <a:ext cx="3089731"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2CB772"/>
              </a:buClr>
              <a:buSzPts val="2805"/>
              <a:buFont typeface="Gill Sans"/>
              <a:buNone/>
              <a:defRPr sz="2805" b="1" i="0" u="none" strike="noStrike" cap="none">
                <a:solidFill>
                  <a:srgbClr val="2CB772"/>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86" name="Google Shape;86;p22"/>
          <p:cNvSpPr/>
          <p:nvPr/>
        </p:nvSpPr>
        <p:spPr>
          <a:xfrm>
            <a:off x="855886" y="-195070"/>
            <a:ext cx="2241068" cy="10253471"/>
          </a:xfrm>
          <a:prstGeom prst="rect">
            <a:avLst/>
          </a:prstGeom>
          <a:solidFill>
            <a:srgbClr val="009457">
              <a:alpha val="67450"/>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
        <p:nvSpPr>
          <p:cNvPr id="87" name="Google Shape;87;p22"/>
          <p:cNvSpPr txBox="1">
            <a:spLocks noGrp="1"/>
          </p:cNvSpPr>
          <p:nvPr>
            <p:ph type="body" idx="1"/>
          </p:nvPr>
        </p:nvSpPr>
        <p:spPr>
          <a:xfrm>
            <a:off x="3850451" y="4664354"/>
            <a:ext cx="3089732" cy="5074602"/>
          </a:xfrm>
          <a:prstGeom prst="rect">
            <a:avLst/>
          </a:prstGeom>
          <a:noFill/>
          <a:ln>
            <a:noFill/>
          </a:ln>
        </p:spPr>
        <p:txBody>
          <a:bodyPr spcFirstLastPara="1" wrap="square" lIns="91425" tIns="45700" rIns="91425" bIns="45700" anchor="t" anchorCtr="0">
            <a:normAutofit/>
          </a:bodyPr>
          <a:lstStyle>
            <a:lvl1pPr marL="457200" marR="0" lvl="0"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1pPr>
            <a:lvl2pPr marL="914400" marR="0" lvl="1"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2pPr>
            <a:lvl3pPr marL="1371600" marR="0" lvl="2"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3pPr>
            <a:lvl4pPr marL="1828800" marR="0" lvl="3"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4pPr>
            <a:lvl5pPr marL="2286000" marR="0" lvl="4" indent="-309562" algn="just" rtl="0">
              <a:lnSpc>
                <a:spcPct val="100000"/>
              </a:lnSpc>
              <a:spcBef>
                <a:spcPts val="0"/>
              </a:spcBef>
              <a:spcAft>
                <a:spcPts val="0"/>
              </a:spcAft>
              <a:buClr>
                <a:srgbClr val="393941"/>
              </a:buClr>
              <a:buSzPts val="1275"/>
              <a:buFont typeface="Arial"/>
              <a:buChar char="•"/>
              <a:defRPr sz="1275" b="0" i="0" u="none" strike="noStrike" cap="none">
                <a:solidFill>
                  <a:srgbClr val="393941"/>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88" name="Google Shape;88;p22"/>
          <p:cNvSpPr txBox="1">
            <a:spLocks noGrp="1"/>
          </p:cNvSpPr>
          <p:nvPr>
            <p:ph type="body" idx="2"/>
          </p:nvPr>
        </p:nvSpPr>
        <p:spPr>
          <a:xfrm>
            <a:off x="3842923" y="1570462"/>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89" name="Google Shape;89;p22"/>
          <p:cNvSpPr/>
          <p:nvPr/>
        </p:nvSpPr>
        <p:spPr>
          <a:xfrm>
            <a:off x="713011" y="-195070"/>
            <a:ext cx="2241068" cy="10253471"/>
          </a:xfrm>
          <a:prstGeom prst="rect">
            <a:avLst/>
          </a:prstGeom>
          <a:solidFill>
            <a:srgbClr val="009457">
              <a:alpha val="67450"/>
            </a:srgbClr>
          </a:solidFill>
          <a:ln>
            <a:noFill/>
          </a:ln>
        </p:spPr>
        <p:txBody>
          <a:bodyPr spcFirstLastPara="1" wrap="square" lIns="12125" tIns="12125" rIns="12125" bIns="12125" anchor="ctr" anchorCtr="0">
            <a:noAutofit/>
          </a:bodyPr>
          <a:lstStyle/>
          <a:p>
            <a:pPr marL="0" marR="0" lvl="0" indent="0" algn="ctr" rtl="0">
              <a:lnSpc>
                <a:spcPct val="100000"/>
              </a:lnSpc>
              <a:spcBef>
                <a:spcPts val="0"/>
              </a:spcBef>
              <a:spcAft>
                <a:spcPts val="0"/>
              </a:spcAft>
              <a:buClr>
                <a:srgbClr val="FFFFFF"/>
              </a:buClr>
              <a:buSzPts val="956"/>
              <a:buFont typeface="Helvetica Neue Light"/>
              <a:buNone/>
            </a:pPr>
            <a:endParaRPr sz="956" b="0" i="0" u="none" strike="noStrike" cap="none">
              <a:solidFill>
                <a:srgbClr val="FFFFFF"/>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3">
  <p:cSld name="Content 3">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676337" y="2627538"/>
            <a:ext cx="5253867" cy="1596346"/>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2BB673"/>
              </a:buClr>
              <a:buSzPts val="3060"/>
              <a:buFont typeface="Gill Sans"/>
              <a:buNone/>
              <a:defRPr sz="3060" b="1" i="0" u="none" strike="noStrike" cap="none">
                <a:solidFill>
                  <a:srgbClr val="2BB673"/>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3188"/>
              <a:buFont typeface="Montserrat SemiBold"/>
              <a:buNone/>
              <a:defRPr sz="3188"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92" name="Google Shape;92;p23"/>
          <p:cNvSpPr txBox="1"/>
          <p:nvPr/>
        </p:nvSpPr>
        <p:spPr>
          <a:xfrm>
            <a:off x="7561242" y="3048489"/>
            <a:ext cx="24590" cy="137313"/>
          </a:xfrm>
          <a:prstGeom prst="rect">
            <a:avLst/>
          </a:prstGeom>
          <a:noFill/>
          <a:ln>
            <a:noFill/>
          </a:ln>
        </p:spPr>
        <p:txBody>
          <a:bodyPr spcFirstLastPara="1" wrap="square" lIns="12125" tIns="12125" rIns="12125" bIns="12125" anchor="ctr" anchorCtr="0">
            <a:spAutoFit/>
          </a:bodyPr>
          <a:lstStyle/>
          <a:p>
            <a:pPr marL="0" marR="0" lvl="0" indent="0" algn="just" rtl="0">
              <a:lnSpc>
                <a:spcPct val="100000"/>
              </a:lnSpc>
              <a:spcBef>
                <a:spcPts val="0"/>
              </a:spcBef>
              <a:spcAft>
                <a:spcPts val="0"/>
              </a:spcAft>
              <a:buClr>
                <a:schemeClr val="lt1"/>
              </a:buClr>
              <a:buSzPts val="733"/>
              <a:buFont typeface="Gill Sans"/>
              <a:buNone/>
            </a:pPr>
            <a:endParaRPr sz="733" b="0" i="0" u="none" strike="noStrike" cap="none">
              <a:solidFill>
                <a:srgbClr val="A6A7AC"/>
              </a:solidFill>
              <a:latin typeface="PT Sans"/>
              <a:ea typeface="PT Sans"/>
              <a:cs typeface="PT Sans"/>
              <a:sym typeface="PT Sans"/>
            </a:endParaRPr>
          </a:p>
        </p:txBody>
      </p:sp>
      <p:sp>
        <p:nvSpPr>
          <p:cNvPr id="93" name="Google Shape;93;p23"/>
          <p:cNvSpPr txBox="1">
            <a:spLocks noGrp="1"/>
          </p:cNvSpPr>
          <p:nvPr>
            <p:ph type="body" idx="1"/>
          </p:nvPr>
        </p:nvSpPr>
        <p:spPr>
          <a:xfrm>
            <a:off x="676037" y="5231766"/>
            <a:ext cx="6666756" cy="404198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1pPr>
            <a:lvl2pPr marL="914400" marR="0" lvl="1" indent="-301497" algn="just" rtl="0">
              <a:lnSpc>
                <a:spcPct val="100000"/>
              </a:lnSpc>
              <a:spcBef>
                <a:spcPts val="0"/>
              </a:spcBef>
              <a:spcAft>
                <a:spcPts val="0"/>
              </a:spcAft>
              <a:buClr>
                <a:srgbClr val="515257"/>
              </a:buClr>
              <a:buSzPts val="1148"/>
              <a:buFont typeface="Noto Sans Symbols"/>
              <a:buChar char="✔"/>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383"/>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
        <p:nvSpPr>
          <p:cNvPr id="94" name="Google Shape;94;p23"/>
          <p:cNvSpPr txBox="1">
            <a:spLocks noGrp="1"/>
          </p:cNvSpPr>
          <p:nvPr>
            <p:ph type="body" idx="2"/>
          </p:nvPr>
        </p:nvSpPr>
        <p:spPr>
          <a:xfrm>
            <a:off x="675805" y="1902484"/>
            <a:ext cx="1417350" cy="423757"/>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7A7B83"/>
              </a:buClr>
              <a:buSzPts val="1148"/>
              <a:buFont typeface="Gill Sans"/>
              <a:buNone/>
              <a:defRPr sz="1148" b="0" i="0" u="none" strike="noStrike" cap="none">
                <a:solidFill>
                  <a:srgbClr val="7A7B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Shape 9"/>
        <p:cNvGrpSpPr/>
        <p:nvPr/>
      </p:nvGrpSpPr>
      <p:grpSpPr>
        <a:xfrm>
          <a:off x="0" y="0"/>
          <a:ext cx="0" cy="0"/>
          <a:chOff x="0" y="0"/>
          <a:chExt cx="0" cy="0"/>
        </a:xfrm>
      </p:grpSpPr>
      <p:sp>
        <p:nvSpPr>
          <p:cNvPr id="10" name="Google Shape;10;p10"/>
          <p:cNvSpPr/>
          <p:nvPr/>
        </p:nvSpPr>
        <p:spPr>
          <a:xfrm>
            <a:off x="6746738" y="619728"/>
            <a:ext cx="86467" cy="158567"/>
          </a:xfrm>
          <a:custGeom>
            <a:avLst/>
            <a:gdLst/>
            <a:ahLst/>
            <a:cxnLst/>
            <a:rect l="l" t="t"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a:solidFill>
                <a:srgbClr val="A6A7AC"/>
              </a:solidFill>
              <a:latin typeface="Calibri"/>
              <a:ea typeface="Calibri"/>
              <a:cs typeface="Calibri"/>
              <a:sym typeface="Calibri"/>
            </a:endParaRPr>
          </a:p>
        </p:txBody>
      </p:sp>
      <p:sp>
        <p:nvSpPr>
          <p:cNvPr id="11" name="Google Shape;11;p10"/>
          <p:cNvSpPr/>
          <p:nvPr/>
        </p:nvSpPr>
        <p:spPr>
          <a:xfrm>
            <a:off x="6596447" y="594501"/>
            <a:ext cx="47619" cy="209021"/>
          </a:xfrm>
          <a:custGeom>
            <a:avLst/>
            <a:gdLst/>
            <a:ahLst/>
            <a:cxnLst/>
            <a:rect l="l" t="t"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a:solidFill>
                <a:srgbClr val="A6A7AC"/>
              </a:solidFill>
              <a:latin typeface="Calibri"/>
              <a:ea typeface="Calibri"/>
              <a:cs typeface="Calibri"/>
              <a:sym typeface="Calibri"/>
            </a:endParaRPr>
          </a:p>
        </p:txBody>
      </p:sp>
      <p:sp>
        <p:nvSpPr>
          <p:cNvPr id="12" name="Google Shape;12;p10"/>
          <p:cNvSpPr/>
          <p:nvPr/>
        </p:nvSpPr>
        <p:spPr>
          <a:xfrm>
            <a:off x="6932786" y="601139"/>
            <a:ext cx="53802" cy="195746"/>
          </a:xfrm>
          <a:custGeom>
            <a:avLst/>
            <a:gdLst/>
            <a:ahLst/>
            <a:cxnLst/>
            <a:rect l="l" t="t"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a:solidFill>
                <a:srgbClr val="A6A7AC"/>
              </a:solidFill>
              <a:latin typeface="Calibri"/>
              <a:ea typeface="Calibri"/>
              <a:cs typeface="Calibri"/>
              <a:sym typeface="Calibri"/>
            </a:endParaRPr>
          </a:p>
        </p:txBody>
      </p:sp>
      <p:sp>
        <p:nvSpPr>
          <p:cNvPr id="13" name="Google Shape;13;p10"/>
          <p:cNvSpPr/>
          <p:nvPr/>
        </p:nvSpPr>
        <p:spPr>
          <a:xfrm>
            <a:off x="7083420" y="622728"/>
            <a:ext cx="91964" cy="152567"/>
          </a:xfrm>
          <a:custGeom>
            <a:avLst/>
            <a:gdLst/>
            <a:ahLst/>
            <a:cxnLst/>
            <a:rect l="l" t="t"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A6A7AC"/>
          </a:solidFill>
          <a:ln>
            <a:noFill/>
          </a:ln>
        </p:spPr>
        <p:txBody>
          <a:bodyPr spcFirstLastPara="1" wrap="square" lIns="14550" tIns="45700" rIns="14550" bIns="45700" anchor="t" anchorCtr="0">
            <a:noAutofit/>
          </a:bodyPr>
          <a:lstStyle/>
          <a:p>
            <a:pPr marL="0" marR="0" lvl="0" indent="0" algn="l" rtl="0">
              <a:lnSpc>
                <a:spcPct val="100000"/>
              </a:lnSpc>
              <a:spcBef>
                <a:spcPts val="0"/>
              </a:spcBef>
              <a:spcAft>
                <a:spcPts val="0"/>
              </a:spcAft>
              <a:buClr>
                <a:schemeClr val="lt1"/>
              </a:buClr>
              <a:buSzPts val="765"/>
              <a:buFont typeface="Calibri"/>
              <a:buNone/>
            </a:pPr>
            <a:endParaRPr sz="765" b="0" i="0" u="none" strike="noStrike" cap="none">
              <a:solidFill>
                <a:srgbClr val="A6A7AC"/>
              </a:solidFill>
              <a:latin typeface="Calibri"/>
              <a:ea typeface="Calibri"/>
              <a:cs typeface="Calibri"/>
              <a:sym typeface="Calibri"/>
            </a:endParaRPr>
          </a:p>
        </p:txBody>
      </p:sp>
      <p:sp>
        <p:nvSpPr>
          <p:cNvPr id="14" name="Google Shape;14;p10"/>
          <p:cNvSpPr txBox="1">
            <a:spLocks noGrp="1"/>
          </p:cNvSpPr>
          <p:nvPr>
            <p:ph type="sldNum" idx="12"/>
          </p:nvPr>
        </p:nvSpPr>
        <p:spPr>
          <a:xfrm>
            <a:off x="7342873" y="559311"/>
            <a:ext cx="193771" cy="273280"/>
          </a:xfrm>
          <a:prstGeom prst="rect">
            <a:avLst/>
          </a:prstGeom>
          <a:noFill/>
          <a:ln>
            <a:noFill/>
          </a:ln>
        </p:spPr>
        <p:txBody>
          <a:bodyPr spcFirstLastPara="1" wrap="square" lIns="38100" tIns="38100" rIns="38100" bIns="38100" anchor="t" anchorCtr="0">
            <a:spAutoFit/>
          </a:bodyPr>
          <a:lstStyle>
            <a:lvl1pPr marL="0" marR="0" lvl="0"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638"/>
              <a:buFont typeface="Arial"/>
              <a:buNone/>
              <a:defRPr sz="638" b="0" i="0" u="none" strike="noStrike" cap="none">
                <a:solidFill>
                  <a:srgbClr val="39394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10"/>
          <p:cNvCxnSpPr/>
          <p:nvPr/>
        </p:nvCxnSpPr>
        <p:spPr>
          <a:xfrm>
            <a:off x="7355923" y="1005583"/>
            <a:ext cx="521639" cy="1"/>
          </a:xfrm>
          <a:prstGeom prst="straightConnector1">
            <a:avLst/>
          </a:prstGeom>
          <a:noFill/>
          <a:ln w="76200" cap="flat" cmpd="sng">
            <a:solidFill>
              <a:srgbClr val="2CB77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9" r:id="rId28"/>
    <p:sldLayoutId id="2147483680"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irh.org/resource-library/social-norms-landscaping-brief/"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alignplatform.org/resources/identifying-and-describing-approaches-and-attributes-norms-shifting-interventions" TargetMode="External"/><Relationship Id="rId5" Type="http://schemas.openxmlformats.org/officeDocument/2006/relationships/hyperlink" Target="https://www.alignplatform.org/resources/community-based-norms-shifting-interventions-definitions-and-attributes" TargetMode="External"/><Relationship Id="rId4" Type="http://schemas.openxmlformats.org/officeDocument/2006/relationships/hyperlink" Target="https://www.alignplatform.org/resources/social-norms-and-aysrh-building-bridge-theory-program-desig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09"/>
        <p:cNvGrpSpPr/>
        <p:nvPr/>
      </p:nvGrpSpPr>
      <p:grpSpPr>
        <a:xfrm>
          <a:off x="0" y="0"/>
          <a:ext cx="0" cy="0"/>
          <a:chOff x="0" y="0"/>
          <a:chExt cx="0" cy="0"/>
        </a:xfrm>
      </p:grpSpPr>
      <p:sp>
        <p:nvSpPr>
          <p:cNvPr id="310" name="Google Shape;310;ge285da1272_0_25"/>
          <p:cNvSpPr txBox="1">
            <a:spLocks noGrp="1"/>
          </p:cNvSpPr>
          <p:nvPr>
            <p:ph type="body" idx="1"/>
          </p:nvPr>
        </p:nvSpPr>
        <p:spPr>
          <a:xfrm>
            <a:off x="478971" y="224523"/>
            <a:ext cx="4724400" cy="282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515257"/>
              </a:buClr>
              <a:buSzPts val="1148"/>
              <a:buFont typeface="Gill Sans"/>
              <a:buNone/>
            </a:pPr>
            <a:r>
              <a:rPr lang="en-US" sz="1000" dirty="0">
                <a:solidFill>
                  <a:srgbClr val="515257"/>
                </a:solidFill>
                <a:latin typeface="Gill Sans MT" panose="020B0502020104020203" pitchFamily="34" charset="0"/>
              </a:rPr>
              <a:t>MODULE 3 - CONCEPTION D'INTERVENTIONS POUR LA CONCEPTION DE NORMES</a:t>
            </a:r>
            <a:endParaRPr sz="1000" dirty="0">
              <a:solidFill>
                <a:srgbClr val="515257"/>
              </a:solidFill>
              <a:latin typeface="Gill Sans MT" panose="020B0502020104020203" pitchFamily="34" charset="0"/>
            </a:endParaRPr>
          </a:p>
          <a:p>
            <a:pPr marL="0" lvl="0" indent="0" algn="just" rtl="0">
              <a:spcBef>
                <a:spcPts val="0"/>
              </a:spcBef>
              <a:spcAft>
                <a:spcPts val="0"/>
              </a:spcAft>
              <a:buNone/>
            </a:pPr>
            <a:endParaRPr dirty="0">
              <a:latin typeface="Gill Sans MT" panose="020B0502020104020203" pitchFamily="34" charset="0"/>
            </a:endParaRPr>
          </a:p>
        </p:txBody>
      </p:sp>
      <p:sp>
        <p:nvSpPr>
          <p:cNvPr id="312" name="Google Shape;312;ge285da1272_0_25"/>
          <p:cNvSpPr txBox="1">
            <a:spLocks noGrp="1"/>
          </p:cNvSpPr>
          <p:nvPr>
            <p:ph type="body" idx="2"/>
          </p:nvPr>
        </p:nvSpPr>
        <p:spPr>
          <a:xfrm>
            <a:off x="457200" y="1778299"/>
            <a:ext cx="6908800" cy="3165900"/>
          </a:xfrm>
          <a:prstGeom prst="rect">
            <a:avLst/>
          </a:prstGeom>
        </p:spPr>
        <p:txBody>
          <a:bodyPr spcFirstLastPara="1" wrap="square" lIns="91425" tIns="45700" rIns="91425" bIns="45700" anchor="t" anchorCtr="0">
            <a:noAutofit/>
          </a:bodyPr>
          <a:lstStyle/>
          <a:p>
            <a:pPr marL="742950" lvl="0" indent="-546100" algn="l" rtl="0">
              <a:spcBef>
                <a:spcPts val="0"/>
              </a:spcBef>
              <a:spcAft>
                <a:spcPts val="0"/>
              </a:spcAft>
              <a:buClr>
                <a:srgbClr val="2E2C22"/>
              </a:buClr>
              <a:buSzPts val="1700"/>
              <a:buFont typeface="Gill Sans"/>
              <a:buAutoNum type="arabicPeriod"/>
            </a:pPr>
            <a:r>
              <a:rPr lang="fr-FR" sz="1600" b="0" dirty="0">
                <a:solidFill>
                  <a:srgbClr val="2E2C22"/>
                </a:solidFill>
                <a:latin typeface="Gill Sans MT" panose="020B0502020104020203" pitchFamily="34" charset="0"/>
              </a:rPr>
              <a:t>Discuter et explorer les progrès réalisés dans la programmation des normes sociales, la relation des interventions de changement des normes avec les efforts de changement de comportement, et leur rôle dans la programmation en matière de santé et des autres secteurs. </a:t>
            </a:r>
          </a:p>
          <a:p>
            <a:pPr marL="742950" lvl="0" indent="-546100" algn="l" rtl="0">
              <a:spcBef>
                <a:spcPts val="2400"/>
              </a:spcBef>
              <a:spcAft>
                <a:spcPts val="0"/>
              </a:spcAft>
              <a:buClr>
                <a:srgbClr val="2E2C22"/>
              </a:buClr>
              <a:buSzPts val="1700"/>
              <a:buFont typeface="Gill Sans"/>
              <a:buAutoNum type="arabicPeriod"/>
            </a:pPr>
            <a:r>
              <a:rPr lang="fr-FR" sz="1600" b="0" dirty="0">
                <a:solidFill>
                  <a:srgbClr val="2E2C22"/>
                </a:solidFill>
                <a:latin typeface="Gill Sans MT" panose="020B0502020104020203" pitchFamily="34" charset="0"/>
              </a:rPr>
              <a:t>Partager les défis et les solutions dans la conception, la mise en œuvre et l'évaluation des projets communautaires de CSC qui s'engagent, s'étendent ou qui prévoient d'étendre les efforts de changement normatif.</a:t>
            </a:r>
          </a:p>
          <a:p>
            <a:pPr marL="742950" lvl="0" indent="-546100" algn="l" rtl="0">
              <a:spcBef>
                <a:spcPts val="2400"/>
              </a:spcBef>
              <a:spcAft>
                <a:spcPts val="0"/>
              </a:spcAft>
              <a:buClr>
                <a:srgbClr val="2E2C22"/>
              </a:buClr>
              <a:buSzPts val="1700"/>
              <a:buFont typeface="Gill Sans"/>
              <a:buAutoNum type="arabicPeriod"/>
            </a:pPr>
            <a:r>
              <a:rPr lang="fr-FR" sz="1600" b="0" dirty="0">
                <a:solidFill>
                  <a:srgbClr val="2E2C22"/>
                </a:solidFill>
                <a:latin typeface="Gill Sans MT" panose="020B0502020104020203" pitchFamily="34" charset="0"/>
              </a:rPr>
              <a:t>Explorer les prochaines étapes pour approfondir l'apprentissage collectif de ces interventions prometteuses au niveau mondial.</a:t>
            </a:r>
            <a:endParaRPr lang="fr-FR" sz="1600" b="0" dirty="0">
              <a:latin typeface="Gill Sans MT" panose="020B0502020104020203" pitchFamily="34" charset="0"/>
            </a:endParaRPr>
          </a:p>
        </p:txBody>
      </p:sp>
      <p:sp>
        <p:nvSpPr>
          <p:cNvPr id="313" name="Google Shape;313;ge285da1272_0_25"/>
          <p:cNvSpPr txBox="1">
            <a:spLocks noGrp="1"/>
          </p:cNvSpPr>
          <p:nvPr>
            <p:ph type="body" idx="3"/>
          </p:nvPr>
        </p:nvSpPr>
        <p:spPr>
          <a:xfrm>
            <a:off x="274320" y="914400"/>
            <a:ext cx="4899760" cy="394399"/>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2E2C22"/>
              </a:buClr>
              <a:buSzPts val="10000"/>
              <a:buFont typeface="Gill Sans"/>
              <a:buNone/>
            </a:pPr>
            <a:r>
              <a:rPr lang="en-US" sz="3000" b="1" dirty="0">
                <a:solidFill>
                  <a:schemeClr val="accent5"/>
                </a:solidFill>
                <a:latin typeface="Gill Sans MT" panose="020B0502020104020203" pitchFamily="34" charset="0"/>
              </a:rPr>
              <a:t>Objectifs généraux du cours</a:t>
            </a:r>
            <a:endParaRPr sz="3000" dirty="0">
              <a:solidFill>
                <a:schemeClr val="accent5"/>
              </a:solidFill>
              <a:latin typeface="Gill Sans MT" panose="020B0502020104020203" pitchFamily="34" charset="0"/>
            </a:endParaRPr>
          </a:p>
        </p:txBody>
      </p:sp>
      <p:sp>
        <p:nvSpPr>
          <p:cNvPr id="9" name="Title 1">
            <a:extLst>
              <a:ext uri="{FF2B5EF4-FFF2-40B4-BE49-F238E27FC236}">
                <a16:creationId xmlns:a16="http://schemas.microsoft.com/office/drawing/2014/main" id="{9A3DCC22-7B0B-9B4E-A5B8-1E328C82C83A}"/>
              </a:ext>
            </a:extLst>
          </p:cNvPr>
          <p:cNvSpPr txBox="1">
            <a:spLocks/>
          </p:cNvSpPr>
          <p:nvPr/>
        </p:nvSpPr>
        <p:spPr>
          <a:xfrm>
            <a:off x="209910" y="5029200"/>
            <a:ext cx="7016338" cy="641859"/>
          </a:xfrm>
          <a:prstGeom prst="rect">
            <a:avLst/>
          </a:prstGeom>
        </p:spPr>
        <p:txBody>
          <a:bodyPr/>
          <a:lst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j-lt"/>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nSpc>
                <a:spcPct val="90000"/>
              </a:lnSpc>
              <a:defRPr/>
            </a:pPr>
            <a:r>
              <a:rPr lang="en-US" sz="3000" b="1" i="0" u="none" strike="noStrike" dirty="0">
                <a:solidFill>
                  <a:schemeClr val="accent5"/>
                </a:solidFill>
                <a:effectLst/>
                <a:latin typeface="Gill Sans MT" panose="020B0502020104020203" pitchFamily="34" charset="0"/>
              </a:rPr>
              <a:t>Évolution des normes sociales dans le cadre du CSC</a:t>
            </a:r>
            <a:endParaRPr lang="en-US" sz="3000" dirty="0">
              <a:solidFill>
                <a:schemeClr val="accent5"/>
              </a:solidFill>
            </a:endParaRPr>
          </a:p>
        </p:txBody>
      </p:sp>
      <p:pic>
        <p:nvPicPr>
          <p:cNvPr id="2" name="Picture 1">
            <a:extLst>
              <a:ext uri="{FF2B5EF4-FFF2-40B4-BE49-F238E27FC236}">
                <a16:creationId xmlns:a16="http://schemas.microsoft.com/office/drawing/2014/main" id="{DD2D15C0-E6FA-41AD-B17C-5C041418BF12}"/>
              </a:ext>
            </a:extLst>
          </p:cNvPr>
          <p:cNvPicPr>
            <a:picLocks noChangeAspect="1"/>
          </p:cNvPicPr>
          <p:nvPr/>
        </p:nvPicPr>
        <p:blipFill>
          <a:blip r:embed="rId3"/>
          <a:stretch>
            <a:fillRect/>
          </a:stretch>
        </p:blipFill>
        <p:spPr>
          <a:xfrm flipV="1">
            <a:off x="6445830" y="99933"/>
            <a:ext cx="1174349" cy="407490"/>
          </a:xfrm>
          <a:prstGeom prst="rect">
            <a:avLst/>
          </a:prstGeom>
        </p:spPr>
      </p:pic>
      <p:pic>
        <p:nvPicPr>
          <p:cNvPr id="4" name="Image 3">
            <a:extLst>
              <a:ext uri="{FF2B5EF4-FFF2-40B4-BE49-F238E27FC236}">
                <a16:creationId xmlns:a16="http://schemas.microsoft.com/office/drawing/2014/main" id="{41DE32F5-C951-3697-8118-50569F0126DA}"/>
              </a:ext>
            </a:extLst>
          </p:cNvPr>
          <p:cNvPicPr>
            <a:picLocks noChangeAspect="1"/>
          </p:cNvPicPr>
          <p:nvPr/>
        </p:nvPicPr>
        <p:blipFill>
          <a:blip r:embed="rId4"/>
          <a:stretch>
            <a:fillRect/>
          </a:stretch>
        </p:blipFill>
        <p:spPr>
          <a:xfrm>
            <a:off x="307337" y="5959761"/>
            <a:ext cx="6821483" cy="38741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Shape 458"/>
        <p:cNvGrpSpPr/>
        <p:nvPr/>
      </p:nvGrpSpPr>
      <p:grpSpPr>
        <a:xfrm>
          <a:off x="0" y="0"/>
          <a:ext cx="0" cy="0"/>
          <a:chOff x="0" y="0"/>
          <a:chExt cx="0" cy="0"/>
        </a:xfrm>
      </p:grpSpPr>
      <p:sp>
        <p:nvSpPr>
          <p:cNvPr id="459" name="Google Shape;459;p9"/>
          <p:cNvSpPr txBox="1">
            <a:spLocks noGrp="1"/>
          </p:cNvSpPr>
          <p:nvPr>
            <p:ph type="body" idx="1"/>
          </p:nvPr>
        </p:nvSpPr>
        <p:spPr>
          <a:xfrm>
            <a:off x="535810" y="205521"/>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a:ea typeface="Gill Sans"/>
                <a:cs typeface="Gill Sans"/>
                <a:sym typeface="Gill Sans"/>
              </a:rPr>
              <a:t>MODULE 3 - CONCEPTION D'INTERVENTIONS POUR LA CONCEPTION DE NORMES</a:t>
            </a:r>
            <a:endParaRPr sz="1000" dirty="0">
              <a:latin typeface="Gill Sans"/>
              <a:ea typeface="Gill Sans"/>
              <a:cs typeface="Gill Sans"/>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a:ea typeface="Gill Sans"/>
              <a:cs typeface="Gill Sans"/>
              <a:sym typeface="Gill Sans"/>
            </a:endParaRPr>
          </a:p>
        </p:txBody>
      </p:sp>
      <p:sp>
        <p:nvSpPr>
          <p:cNvPr id="460" name="Google Shape;460;p9"/>
          <p:cNvSpPr txBox="1">
            <a:spLocks noGrp="1"/>
          </p:cNvSpPr>
          <p:nvPr>
            <p:ph type="body" idx="2"/>
          </p:nvPr>
        </p:nvSpPr>
        <p:spPr>
          <a:xfrm>
            <a:off x="232952" y="628659"/>
            <a:ext cx="7265128" cy="9620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Étude de cas : Parivartan pour les filles</a:t>
            </a:r>
            <a:endParaRPr sz="3000" dirty="0">
              <a:solidFill>
                <a:schemeClr val="accent5"/>
              </a:solidFill>
              <a:latin typeface="Gill Sans MT" panose="020B0502020104020203" pitchFamily="34" charset="0"/>
              <a:sym typeface="Gill Sans"/>
            </a:endParaRPr>
          </a:p>
        </p:txBody>
      </p:sp>
      <p:sp>
        <p:nvSpPr>
          <p:cNvPr id="461" name="Google Shape;461;p9"/>
          <p:cNvSpPr txBox="1">
            <a:spLocks noGrp="1"/>
          </p:cNvSpPr>
          <p:nvPr>
            <p:ph type="body" idx="3"/>
          </p:nvPr>
        </p:nvSpPr>
        <p:spPr>
          <a:xfrm>
            <a:off x="274320" y="1366894"/>
            <a:ext cx="5792372"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Évaluation du programme</a:t>
            </a:r>
            <a:endParaRPr sz="2500" b="1" dirty="0">
              <a:latin typeface="Gill Sans MT" panose="020B0502020104020203" pitchFamily="34" charset="0"/>
              <a:sym typeface="Gill Sans"/>
            </a:endParaRPr>
          </a:p>
        </p:txBody>
      </p:sp>
      <p:sp>
        <p:nvSpPr>
          <p:cNvPr id="463" name="Google Shape;463;p9"/>
          <p:cNvSpPr txBox="1">
            <a:spLocks noGrp="1"/>
          </p:cNvSpPr>
          <p:nvPr>
            <p:ph type="body" idx="4"/>
          </p:nvPr>
        </p:nvSpPr>
        <p:spPr>
          <a:xfrm>
            <a:off x="274320" y="5302027"/>
            <a:ext cx="5792372"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solidFill>
                  <a:schemeClr val="bg2"/>
                </a:solidFill>
                <a:latin typeface="Gill Sans MT" panose="020B0502020104020203" pitchFamily="34" charset="0"/>
                <a:sym typeface="Gill Sans"/>
              </a:rPr>
              <a:t>Caractéristiques de Parivartan</a:t>
            </a:r>
            <a:endParaRPr sz="2500" b="1" dirty="0">
              <a:solidFill>
                <a:schemeClr val="bg2"/>
              </a:solidFill>
              <a:latin typeface="Gill Sans MT" panose="020B0502020104020203" pitchFamily="34" charset="0"/>
              <a:sym typeface="Gill Sans"/>
            </a:endParaRPr>
          </a:p>
        </p:txBody>
      </p:sp>
      <p:sp>
        <p:nvSpPr>
          <p:cNvPr id="462" name="Google Shape;462;p9"/>
          <p:cNvSpPr txBox="1">
            <a:spLocks noGrp="1"/>
          </p:cNvSpPr>
          <p:nvPr>
            <p:ph type="body" idx="4294967295"/>
          </p:nvPr>
        </p:nvSpPr>
        <p:spPr>
          <a:xfrm>
            <a:off x="345309" y="1839864"/>
            <a:ext cx="6701941" cy="3389093"/>
          </a:xfrm>
          <a:prstGeom prst="rect">
            <a:avLst/>
          </a:prstGeom>
          <a:solidFill>
            <a:schemeClr val="dk1"/>
          </a:solid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SzPts val="1200"/>
              <a:buNone/>
            </a:pPr>
            <a:r>
              <a:rPr lang="en-US" sz="1600" b="1" dirty="0">
                <a:latin typeface="Gill Sans MT" panose="020B0502020104020203" pitchFamily="34" charset="0"/>
                <a:ea typeface="Gill Sans"/>
                <a:cs typeface="Gill Sans"/>
                <a:sym typeface="Gill Sans"/>
              </a:rPr>
              <a:t>Principaux enseignements du programme</a:t>
            </a:r>
            <a:endParaRPr sz="1600" dirty="0">
              <a:latin typeface="Gill Sans MT" panose="020B0502020104020203" pitchFamily="34" charset="0"/>
              <a:ea typeface="Gill Sans"/>
              <a:cs typeface="Gill Sans"/>
              <a:sym typeface="Gill Sans"/>
            </a:endParaRPr>
          </a:p>
          <a:p>
            <a:pPr marL="457200" marR="0" lvl="0" indent="-228600" algn="l" rtl="0">
              <a:lnSpc>
                <a:spcPct val="100000"/>
              </a:lnSpc>
              <a:spcBef>
                <a:spcPts val="0"/>
              </a:spcBef>
              <a:spcAft>
                <a:spcPts val="0"/>
              </a:spcAft>
              <a:buClr>
                <a:srgbClr val="515257"/>
              </a:buClr>
              <a:buSzPts val="1200"/>
              <a:buFont typeface="Arial"/>
              <a:buNone/>
            </a:pPr>
            <a:endParaRPr sz="1600" dirty="0">
              <a:latin typeface="Gill Sans MT" panose="020B0502020104020203" pitchFamily="34" charset="0"/>
              <a:ea typeface="Gill Sans"/>
              <a:cs typeface="Gill Sans"/>
              <a:sym typeface="Gill Sans"/>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Les sports accompagnés de séances de réflexion pour les filles et les parents peuvent être transformateurs.</a:t>
            </a:r>
            <a:endParaRPr dirty="0">
              <a:latin typeface="Gill Sans MT" panose="020B0502020104020203" pitchFamily="34" charset="0"/>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Construisez et mettez en œuvre avec un partenaire de confiance, local, intégré à la communauté.</a:t>
            </a:r>
            <a:endParaRPr dirty="0">
              <a:latin typeface="Gill Sans MT" panose="020B0502020104020203" pitchFamily="34" charset="0"/>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Investissez dans les personnes de la communauté les plus prêtes à changer.</a:t>
            </a:r>
            <a:endParaRPr dirty="0">
              <a:latin typeface="Gill Sans MT" panose="020B0502020104020203" pitchFamily="34" charset="0"/>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Favoriser la capacité d’action collective comme base pour cultiver la capacité d’action individuelle.</a:t>
            </a:r>
            <a:endParaRPr dirty="0">
              <a:latin typeface="Gill Sans MT" panose="020B0502020104020203" pitchFamily="34" charset="0"/>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Veillez à ce que les stratégies du programme soient adaptées à la culture.</a:t>
            </a:r>
            <a:endParaRPr dirty="0">
              <a:latin typeface="Gill Sans MT" panose="020B0502020104020203" pitchFamily="34" charset="0"/>
            </a:endParaRPr>
          </a:p>
          <a:p>
            <a:pPr marL="457200" lvl="0" indent="-304800" algn="l" rtl="0">
              <a:lnSpc>
                <a:spcPct val="100000"/>
              </a:lnSpc>
              <a:spcBef>
                <a:spcPts val="0"/>
              </a:spcBef>
              <a:spcAft>
                <a:spcPts val="0"/>
              </a:spcAft>
              <a:buSzPts val="1600"/>
              <a:buFont typeface="Arial"/>
              <a:buAutoNum type="arabicPeriod"/>
            </a:pPr>
            <a:r>
              <a:rPr lang="en-US" sz="1600" dirty="0">
                <a:latin typeface="Gill Sans MT" panose="020B0502020104020203" pitchFamily="34" charset="0"/>
                <a:ea typeface="Gill Sans"/>
                <a:cs typeface="Gill Sans"/>
                <a:sym typeface="Gill Sans"/>
              </a:rPr>
              <a:t>Rendez le changement visible dans les interactions quotidiennes.</a:t>
            </a:r>
            <a:endParaRPr dirty="0">
              <a:latin typeface="Gill Sans MT" panose="020B0502020104020203" pitchFamily="34" charset="0"/>
            </a:endParaRPr>
          </a:p>
          <a:p>
            <a:pPr marL="152400" lvl="0" indent="0" algn="l" rtl="0">
              <a:lnSpc>
                <a:spcPct val="100000"/>
              </a:lnSpc>
              <a:spcBef>
                <a:spcPts val="0"/>
              </a:spcBef>
              <a:spcAft>
                <a:spcPts val="0"/>
              </a:spcAft>
              <a:buSzPts val="1200"/>
              <a:buNone/>
            </a:pPr>
            <a:endParaRPr sz="1600" dirty="0">
              <a:latin typeface="Gill Sans MT" panose="020B0502020104020203" pitchFamily="34" charset="0"/>
              <a:ea typeface="Gill Sans"/>
              <a:cs typeface="Gill Sans"/>
              <a:sym typeface="Gill Sans"/>
            </a:endParaRPr>
          </a:p>
        </p:txBody>
      </p:sp>
      <p:pic>
        <p:nvPicPr>
          <p:cNvPr id="464" name="Google Shape;464;p9"/>
          <p:cNvPicPr preferRelativeResize="0"/>
          <p:nvPr/>
        </p:nvPicPr>
        <p:blipFill rotWithShape="1">
          <a:blip r:embed="rId3">
            <a:alphaModFix/>
          </a:blip>
          <a:srcRect/>
          <a:stretch/>
        </p:blipFill>
        <p:spPr>
          <a:xfrm>
            <a:off x="494051" y="5814435"/>
            <a:ext cx="6553200" cy="3389093"/>
          </a:xfrm>
          <a:prstGeom prst="rect">
            <a:avLst/>
          </a:prstGeom>
          <a:noFill/>
          <a:ln>
            <a:noFill/>
          </a:ln>
        </p:spPr>
      </p:pic>
      <p:pic>
        <p:nvPicPr>
          <p:cNvPr id="2" name="Picture 1">
            <a:extLst>
              <a:ext uri="{FF2B5EF4-FFF2-40B4-BE49-F238E27FC236}">
                <a16:creationId xmlns:a16="http://schemas.microsoft.com/office/drawing/2014/main" id="{6E059FAE-2872-4B16-A5B3-C48C46EE3150}"/>
              </a:ext>
            </a:extLst>
          </p:cNvPr>
          <p:cNvPicPr>
            <a:picLocks noChangeAspect="1"/>
          </p:cNvPicPr>
          <p:nvPr/>
        </p:nvPicPr>
        <p:blipFill>
          <a:blip r:embed="rId4"/>
          <a:stretch>
            <a:fillRect/>
          </a:stretch>
        </p:blipFill>
        <p:spPr>
          <a:xfrm flipV="1">
            <a:off x="6483293" y="114239"/>
            <a:ext cx="1127916" cy="41999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68"/>
        <p:cNvGrpSpPr/>
        <p:nvPr/>
      </p:nvGrpSpPr>
      <p:grpSpPr>
        <a:xfrm>
          <a:off x="0" y="0"/>
          <a:ext cx="0" cy="0"/>
          <a:chOff x="0" y="0"/>
          <a:chExt cx="0" cy="0"/>
        </a:xfrm>
      </p:grpSpPr>
      <p:sp>
        <p:nvSpPr>
          <p:cNvPr id="469" name="Google Shape;469;p56"/>
          <p:cNvSpPr txBox="1">
            <a:spLocks noGrp="1"/>
          </p:cNvSpPr>
          <p:nvPr>
            <p:ph type="body" idx="1"/>
          </p:nvPr>
        </p:nvSpPr>
        <p:spPr>
          <a:xfrm>
            <a:off x="345170" y="160205"/>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MT" panose="020B0502020104020203" pitchFamily="34" charset="0"/>
                <a:sym typeface="Gill Sans"/>
              </a:rPr>
              <a:t>MODULE 3 - CONCEPTION D'INTERVENTIONS POUR LA CONCEPTION DE NORMES</a:t>
            </a: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472" name="Google Shape;472;p56"/>
          <p:cNvSpPr txBox="1">
            <a:spLocks noGrp="1"/>
          </p:cNvSpPr>
          <p:nvPr>
            <p:ph type="body" idx="2"/>
          </p:nvPr>
        </p:nvSpPr>
        <p:spPr>
          <a:xfrm>
            <a:off x="274320" y="1105425"/>
            <a:ext cx="64770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100"/>
              <a:buNone/>
            </a:pPr>
            <a:r>
              <a:rPr lang="en-US" sz="3000" dirty="0">
                <a:solidFill>
                  <a:schemeClr val="accent5"/>
                </a:solidFill>
                <a:latin typeface="Gill Sans MT" panose="020B0502020104020203" pitchFamily="34" charset="0"/>
                <a:sym typeface="Gill Sans"/>
              </a:rPr>
              <a:t>Étude de cas : Parivartan pour les filles</a:t>
            </a:r>
            <a:endParaRPr sz="3000" dirty="0">
              <a:solidFill>
                <a:schemeClr val="accent5"/>
              </a:solidFill>
              <a:latin typeface="Gill Sans MT" panose="020B0502020104020203" pitchFamily="34" charset="0"/>
              <a:sym typeface="Gill Sans"/>
            </a:endParaRPr>
          </a:p>
        </p:txBody>
      </p:sp>
      <p:sp>
        <p:nvSpPr>
          <p:cNvPr id="473" name="Google Shape;473;p56"/>
          <p:cNvSpPr txBox="1">
            <a:spLocks noGrp="1"/>
          </p:cNvSpPr>
          <p:nvPr>
            <p:ph type="body" idx="3"/>
          </p:nvPr>
        </p:nvSpPr>
        <p:spPr>
          <a:xfrm>
            <a:off x="274319" y="689180"/>
            <a:ext cx="3172265" cy="2800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400"/>
              <a:buFont typeface="Gill Sans"/>
              <a:buNone/>
            </a:pPr>
            <a:r>
              <a:rPr lang="en-US" sz="1400" dirty="0">
                <a:latin typeface="Gill Sans MT" panose="020B0502020104020203" pitchFamily="34" charset="0"/>
                <a:sym typeface="Gill Sans"/>
              </a:rPr>
              <a:t>ACTIVITÉ DE GROUPE  </a:t>
            </a:r>
            <a:endParaRPr sz="1400" dirty="0">
              <a:latin typeface="Gill Sans MT" panose="020B0502020104020203" pitchFamily="34" charset="0"/>
              <a:sym typeface="Gill Sans"/>
            </a:endParaRPr>
          </a:p>
        </p:txBody>
      </p:sp>
      <p:sp>
        <p:nvSpPr>
          <p:cNvPr id="10" name="Google Shape;780;p48">
            <a:extLst>
              <a:ext uri="{FF2B5EF4-FFF2-40B4-BE49-F238E27FC236}">
                <a16:creationId xmlns:a16="http://schemas.microsoft.com/office/drawing/2014/main" id="{1D39888A-9FB4-40CC-89C5-643DE51DFB4C}"/>
              </a:ext>
            </a:extLst>
          </p:cNvPr>
          <p:cNvSpPr txBox="1">
            <a:spLocks/>
          </p:cNvSpPr>
          <p:nvPr/>
        </p:nvSpPr>
        <p:spPr>
          <a:xfrm>
            <a:off x="496435" y="2187470"/>
            <a:ext cx="6779530" cy="2946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rgbClr val="7A7C83"/>
              </a:buClr>
              <a:buSzPts val="1200"/>
              <a:buFont typeface="Gill Sans"/>
              <a:buNone/>
              <a:defRPr sz="1200" b="0" i="0" u="none" strike="noStrike" cap="none">
                <a:solidFill>
                  <a:srgbClr val="7A7C83"/>
                </a:solidFill>
                <a:latin typeface="Gill Sans"/>
                <a:ea typeface="Gill Sans"/>
                <a:cs typeface="Gill Sans"/>
                <a:sym typeface="Gill Sans"/>
              </a:defRPr>
            </a:lvl1pPr>
            <a:lvl2pPr marL="914400" marR="0" lvl="1"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2pPr>
            <a:lvl3pPr marL="1371600" marR="0" lvl="2"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3pPr>
            <a:lvl4pPr marL="1828800" marR="0" lvl="3"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4pPr>
            <a:lvl5pPr marL="2286000" marR="0" lvl="4" indent="-228600" algn="just" rtl="0">
              <a:lnSpc>
                <a:spcPct val="100000"/>
              </a:lnSpc>
              <a:spcBef>
                <a:spcPts val="0"/>
              </a:spcBef>
              <a:spcAft>
                <a:spcPts val="0"/>
              </a:spcAft>
              <a:buClr>
                <a:srgbClr val="515257"/>
              </a:buClr>
              <a:buSzPts val="1148"/>
              <a:buFont typeface="Gill Sans"/>
              <a:buNone/>
              <a:defRPr sz="1148" b="0" i="0" u="none" strike="noStrike" cap="none">
                <a:solidFill>
                  <a:srgbClr val="515257"/>
                </a:solidFill>
                <a:latin typeface="Gill Sans"/>
                <a:ea typeface="Gill Sans"/>
                <a:cs typeface="Gill Sans"/>
                <a:sym typeface="Gill Sans"/>
              </a:defRPr>
            </a:lvl5pPr>
            <a:lvl6pPr marL="2743200" marR="0" lvl="5"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6pPr>
            <a:lvl7pPr marL="3200400" marR="0" lvl="6"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7pPr>
            <a:lvl8pPr marL="3657600" marR="0" lvl="7"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8pPr>
            <a:lvl9pPr marL="4114800" marR="0" lvl="8" indent="-228600" algn="just" rtl="0">
              <a:lnSpc>
                <a:spcPct val="100000"/>
              </a:lnSpc>
              <a:spcBef>
                <a:spcPts val="0"/>
              </a:spcBef>
              <a:spcAft>
                <a:spcPts val="0"/>
              </a:spcAft>
              <a:buClr>
                <a:srgbClr val="A6A7AC"/>
              </a:buClr>
              <a:buSzPts val="733"/>
              <a:buFont typeface="PT Sans"/>
              <a:buNone/>
              <a:defRPr sz="733" b="0" i="0" u="none" strike="noStrike" cap="none">
                <a:solidFill>
                  <a:srgbClr val="A6A7AC"/>
                </a:solidFill>
                <a:latin typeface="PT Sans"/>
                <a:ea typeface="PT Sans"/>
                <a:cs typeface="PT Sans"/>
                <a:sym typeface="PT Sans"/>
              </a:defRPr>
            </a:lvl9pPr>
          </a:lstStyle>
          <a:p>
            <a:pPr marL="0" indent="0" algn="l">
              <a:spcBef>
                <a:spcPts val="1200"/>
              </a:spcBef>
              <a:buClr>
                <a:srgbClr val="2E2C22"/>
              </a:buClr>
              <a:buSzPts val="4000"/>
            </a:pPr>
            <a:r>
              <a:rPr lang="en-US" sz="1600" dirty="0">
                <a:solidFill>
                  <a:schemeClr val="tx2">
                    <a:lumMod val="10000"/>
                  </a:schemeClr>
                </a:solidFill>
                <a:latin typeface="Gill Sans MT" panose="020B0502020104020203" pitchFamily="34" charset="0"/>
              </a:rPr>
              <a:t>En utilisant l'exemple du cas Parivartan, identifiez :</a:t>
            </a:r>
          </a:p>
          <a:p>
            <a:pPr marL="0" indent="0" algn="l">
              <a:spcBef>
                <a:spcPts val="1200"/>
              </a:spcBef>
              <a:buClr>
                <a:srgbClr val="2E2C22"/>
              </a:buClr>
              <a:buSzPts val="4000"/>
            </a:pPr>
            <a:r>
              <a:rPr lang="en-US" sz="1600" dirty="0">
                <a:solidFill>
                  <a:schemeClr val="tx2">
                    <a:lumMod val="10000"/>
                  </a:schemeClr>
                </a:solidFill>
                <a:latin typeface="Gill Sans MT" panose="020B0502020104020203" pitchFamily="34" charset="0"/>
              </a:rPr>
              <a:t>1. le(s) comportement(s) que le projet cherche à influencer.</a:t>
            </a:r>
          </a:p>
          <a:p>
            <a:pPr marL="0" indent="0" algn="l">
              <a:spcBef>
                <a:spcPts val="1200"/>
              </a:spcBef>
              <a:buClr>
                <a:srgbClr val="2E2C22"/>
              </a:buClr>
              <a:buSzPts val="4000"/>
            </a:pPr>
            <a:r>
              <a:rPr lang="en-US" sz="1600" dirty="0">
                <a:solidFill>
                  <a:schemeClr val="tx2">
                    <a:lumMod val="10000"/>
                  </a:schemeClr>
                </a:solidFill>
                <a:latin typeface="Gill Sans MT" panose="020B0502020104020203" pitchFamily="34" charset="0"/>
              </a:rPr>
              <a:t>2. la ou les normes que le projet cherche à modifier.</a:t>
            </a:r>
          </a:p>
          <a:p>
            <a:pPr marL="0" indent="0" algn="l">
              <a:spcBef>
                <a:spcPts val="1200"/>
              </a:spcBef>
              <a:buClr>
                <a:srgbClr val="2E2C22"/>
              </a:buClr>
              <a:buSzPts val="4000"/>
            </a:pPr>
            <a:r>
              <a:rPr lang="en-US" sz="1600" dirty="0">
                <a:solidFill>
                  <a:schemeClr val="tx2">
                    <a:lumMod val="10000"/>
                  </a:schemeClr>
                </a:solidFill>
                <a:latin typeface="Gill Sans MT" panose="020B0502020104020203" pitchFamily="34" charset="0"/>
              </a:rPr>
              <a:t>3. Les groupes de référence pour ces normes/comportements et les détenteurs du pouvoir.</a:t>
            </a:r>
          </a:p>
          <a:p>
            <a:pPr marL="0" indent="0" algn="l">
              <a:spcBef>
                <a:spcPts val="1200"/>
              </a:spcBef>
              <a:buClr>
                <a:srgbClr val="2E2C22"/>
              </a:buClr>
              <a:buSzPts val="4000"/>
            </a:pPr>
            <a:r>
              <a:rPr lang="en-US" sz="1600" dirty="0">
                <a:solidFill>
                  <a:schemeClr val="tx2">
                    <a:lumMod val="10000"/>
                  </a:schemeClr>
                </a:solidFill>
                <a:latin typeface="Gill Sans MT" panose="020B0502020104020203" pitchFamily="34" charset="0"/>
              </a:rPr>
              <a:t>4. Quelles stratégies abordent les normes et comment le font – elles ? </a:t>
            </a:r>
          </a:p>
          <a:p>
            <a:pPr marL="0" indent="0" algn="l">
              <a:spcBef>
                <a:spcPts val="1200"/>
              </a:spcBef>
              <a:spcAft>
                <a:spcPts val="1200"/>
              </a:spcAft>
              <a:buClr>
                <a:srgbClr val="2E2C22"/>
              </a:buClr>
              <a:buSzPts val="4000"/>
            </a:pPr>
            <a:r>
              <a:rPr lang="en-US" sz="1600" dirty="0">
                <a:solidFill>
                  <a:schemeClr val="tx2">
                    <a:lumMod val="10000"/>
                  </a:schemeClr>
                </a:solidFill>
                <a:latin typeface="Gill Sans MT" panose="020B0502020104020203" pitchFamily="34" charset="0"/>
              </a:rPr>
              <a:t>5. Partagez vos discussions avec le grand groupe. (10 minutes)</a:t>
            </a:r>
          </a:p>
        </p:txBody>
      </p:sp>
      <p:pic>
        <p:nvPicPr>
          <p:cNvPr id="3" name="Picture 2">
            <a:extLst>
              <a:ext uri="{FF2B5EF4-FFF2-40B4-BE49-F238E27FC236}">
                <a16:creationId xmlns:a16="http://schemas.microsoft.com/office/drawing/2014/main" id="{A87A1E6A-9F66-4A1A-A966-782B58E59DDE}"/>
              </a:ext>
            </a:extLst>
          </p:cNvPr>
          <p:cNvPicPr>
            <a:picLocks noChangeAspect="1"/>
          </p:cNvPicPr>
          <p:nvPr/>
        </p:nvPicPr>
        <p:blipFill>
          <a:blip r:embed="rId3"/>
          <a:stretch>
            <a:fillRect/>
          </a:stretch>
        </p:blipFill>
        <p:spPr>
          <a:xfrm>
            <a:off x="6210351" y="1372125"/>
            <a:ext cx="1369279" cy="1371600"/>
          </a:xfrm>
          <a:prstGeom prst="rect">
            <a:avLst/>
          </a:prstGeom>
        </p:spPr>
      </p:pic>
      <p:pic>
        <p:nvPicPr>
          <p:cNvPr id="2" name="Picture 1">
            <a:extLst>
              <a:ext uri="{FF2B5EF4-FFF2-40B4-BE49-F238E27FC236}">
                <a16:creationId xmlns:a16="http://schemas.microsoft.com/office/drawing/2014/main" id="{72801682-615F-418D-9BCB-3F989935A4E8}"/>
              </a:ext>
            </a:extLst>
          </p:cNvPr>
          <p:cNvPicPr>
            <a:picLocks noChangeAspect="1"/>
          </p:cNvPicPr>
          <p:nvPr/>
        </p:nvPicPr>
        <p:blipFill>
          <a:blip r:embed="rId4"/>
          <a:stretch>
            <a:fillRect/>
          </a:stretch>
        </p:blipFill>
        <p:spPr>
          <a:xfrm flipV="1">
            <a:off x="6565496" y="0"/>
            <a:ext cx="1091744" cy="4350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481"/>
        <p:cNvGrpSpPr/>
        <p:nvPr/>
      </p:nvGrpSpPr>
      <p:grpSpPr>
        <a:xfrm>
          <a:off x="0" y="0"/>
          <a:ext cx="0" cy="0"/>
          <a:chOff x="0" y="0"/>
          <a:chExt cx="0" cy="0"/>
        </a:xfrm>
      </p:grpSpPr>
      <p:sp>
        <p:nvSpPr>
          <p:cNvPr id="482" name="Google Shape;482;p57"/>
          <p:cNvSpPr txBox="1">
            <a:spLocks noGrp="1"/>
          </p:cNvSpPr>
          <p:nvPr>
            <p:ph type="body" idx="1"/>
          </p:nvPr>
        </p:nvSpPr>
        <p:spPr>
          <a:xfrm>
            <a:off x="317339" y="214506"/>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MT" panose="020B0502020104020203" pitchFamily="34" charset="0"/>
                <a:sym typeface="Gill Sans"/>
              </a:rPr>
              <a:t>MODULE 3 - CONCEPTION D'INTERVENTIONS POUR LA CONCEPTION DE NORMES</a:t>
            </a: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484" name="Google Shape;484;p57"/>
          <p:cNvSpPr txBox="1">
            <a:spLocks noGrp="1"/>
          </p:cNvSpPr>
          <p:nvPr>
            <p:ph type="body" idx="2"/>
          </p:nvPr>
        </p:nvSpPr>
        <p:spPr>
          <a:xfrm>
            <a:off x="274320" y="619809"/>
            <a:ext cx="64770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3000" dirty="0">
                <a:solidFill>
                  <a:schemeClr val="accent5"/>
                </a:solidFill>
                <a:latin typeface="Gill Sans MT" panose="020B0502020104020203" pitchFamily="34" charset="0"/>
                <a:sym typeface="Gill Sans"/>
              </a:rPr>
              <a:t>Pièges courants en matière de conception</a:t>
            </a:r>
            <a:endParaRPr sz="3000" dirty="0">
              <a:solidFill>
                <a:schemeClr val="accent5"/>
              </a:solidFill>
              <a:latin typeface="Gill Sans MT" panose="020B0502020104020203" pitchFamily="34" charset="0"/>
              <a:sym typeface="Gill Sans"/>
            </a:endParaRPr>
          </a:p>
        </p:txBody>
      </p:sp>
      <p:sp>
        <p:nvSpPr>
          <p:cNvPr id="488" name="Google Shape;488;p57"/>
          <p:cNvSpPr txBox="1">
            <a:spLocks noGrp="1"/>
          </p:cNvSpPr>
          <p:nvPr>
            <p:ph type="body" idx="3"/>
          </p:nvPr>
        </p:nvSpPr>
        <p:spPr>
          <a:xfrm>
            <a:off x="457199" y="4763788"/>
            <a:ext cx="6986337" cy="9131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fr-FR" sz="3000" b="1" dirty="0">
                <a:solidFill>
                  <a:schemeClr val="accent5"/>
                </a:solidFill>
                <a:latin typeface="Gill Sans MT" panose="020B0502020104020203" pitchFamily="34" charset="0"/>
                <a:sym typeface="Gill Sans"/>
              </a:rPr>
              <a:t>Approfondir la question : identifier les pièges</a:t>
            </a:r>
          </a:p>
        </p:txBody>
      </p:sp>
      <p:sp>
        <p:nvSpPr>
          <p:cNvPr id="485" name="Google Shape;485;p57"/>
          <p:cNvSpPr txBox="1">
            <a:spLocks noGrp="1"/>
          </p:cNvSpPr>
          <p:nvPr>
            <p:ph type="body" idx="4"/>
          </p:nvPr>
        </p:nvSpPr>
        <p:spPr>
          <a:xfrm>
            <a:off x="457200" y="1832470"/>
            <a:ext cx="6048389" cy="2438399"/>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600"/>
              </a:spcAft>
              <a:buSzPts val="1600"/>
              <a:buFont typeface="Gill Sans"/>
              <a:buAutoNum type="arabicPeriod"/>
            </a:pPr>
            <a:r>
              <a:rPr lang="en-US" sz="1600" dirty="0">
                <a:solidFill>
                  <a:schemeClr val="tx2">
                    <a:lumMod val="10000"/>
                  </a:schemeClr>
                </a:solidFill>
                <a:latin typeface="Gill Sans MT" panose="020B0502020104020203" pitchFamily="34" charset="0"/>
                <a:sym typeface="Gill Sans"/>
              </a:rPr>
              <a:t>Conflit entre les normes sociales et les attitudes personnelles</a:t>
            </a:r>
            <a:endParaRPr sz="1600" dirty="0">
              <a:solidFill>
                <a:schemeClr val="tx2">
                  <a:lumMod val="10000"/>
                </a:schemeClr>
              </a:solidFill>
              <a:latin typeface="Gill Sans MT" panose="020B0502020104020203" pitchFamily="34" charset="0"/>
            </a:endParaRPr>
          </a:p>
          <a:p>
            <a:pPr marL="228600" lvl="0" indent="-228600" algn="l" rtl="0">
              <a:lnSpc>
                <a:spcPct val="100000"/>
              </a:lnSpc>
              <a:spcBef>
                <a:spcPts val="0"/>
              </a:spcBef>
              <a:spcAft>
                <a:spcPts val="600"/>
              </a:spcAft>
              <a:buSzPts val="1600"/>
              <a:buFont typeface="Gill Sans"/>
              <a:buAutoNum type="arabicPeriod"/>
            </a:pPr>
            <a:r>
              <a:rPr lang="en-US" sz="1600" dirty="0">
                <a:solidFill>
                  <a:schemeClr val="tx2">
                    <a:lumMod val="10000"/>
                  </a:schemeClr>
                </a:solidFill>
                <a:latin typeface="Gill Sans MT" panose="020B0502020104020203" pitchFamily="34" charset="0"/>
                <a:sym typeface="Gill Sans"/>
              </a:rPr>
              <a:t>Se concentrer uniquement sur les normes et les attitudes discordantes ; négliger les normes protectrices.</a:t>
            </a:r>
            <a:endParaRPr sz="1600" dirty="0">
              <a:solidFill>
                <a:schemeClr val="tx2">
                  <a:lumMod val="10000"/>
                </a:schemeClr>
              </a:solidFill>
              <a:latin typeface="Gill Sans MT" panose="020B0502020104020203" pitchFamily="34" charset="0"/>
            </a:endParaRPr>
          </a:p>
          <a:p>
            <a:pPr marL="228600" lvl="0" indent="-228600" algn="l" rtl="0">
              <a:lnSpc>
                <a:spcPct val="100000"/>
              </a:lnSpc>
              <a:spcBef>
                <a:spcPts val="0"/>
              </a:spcBef>
              <a:spcAft>
                <a:spcPts val="600"/>
              </a:spcAft>
              <a:buSzPts val="1600"/>
              <a:buFont typeface="Gill Sans"/>
              <a:buAutoNum type="arabicPeriod"/>
            </a:pPr>
            <a:r>
              <a:rPr lang="en-US" sz="1600" dirty="0">
                <a:solidFill>
                  <a:schemeClr val="tx2">
                    <a:lumMod val="10000"/>
                  </a:schemeClr>
                </a:solidFill>
                <a:latin typeface="Gill Sans MT" panose="020B0502020104020203" pitchFamily="34" charset="0"/>
                <a:sym typeface="Gill Sans"/>
              </a:rPr>
              <a:t>Confondre le caractère courant d'une norme avec son importance pour le changement de comportement.</a:t>
            </a:r>
            <a:endParaRPr sz="1600" dirty="0">
              <a:solidFill>
                <a:schemeClr val="tx2">
                  <a:lumMod val="10000"/>
                </a:schemeClr>
              </a:solidFill>
              <a:latin typeface="Gill Sans MT" panose="020B0502020104020203" pitchFamily="34" charset="0"/>
            </a:endParaRPr>
          </a:p>
          <a:p>
            <a:pPr marL="228600" lvl="0" indent="-228600" algn="l" rtl="0">
              <a:lnSpc>
                <a:spcPct val="100000"/>
              </a:lnSpc>
              <a:spcBef>
                <a:spcPts val="0"/>
              </a:spcBef>
              <a:spcAft>
                <a:spcPts val="600"/>
              </a:spcAft>
              <a:buSzPts val="1600"/>
              <a:buFont typeface="Gill Sans"/>
              <a:buAutoNum type="arabicPeriod"/>
            </a:pPr>
            <a:r>
              <a:rPr lang="en-US" sz="1600" dirty="0">
                <a:solidFill>
                  <a:schemeClr val="tx2">
                    <a:lumMod val="10000"/>
                  </a:schemeClr>
                </a:solidFill>
                <a:latin typeface="Gill Sans MT" panose="020B0502020104020203" pitchFamily="34" charset="0"/>
                <a:sym typeface="Gill Sans"/>
              </a:rPr>
              <a:t>Faire connaître la large prévalence d'une norme sociale néfaste</a:t>
            </a:r>
            <a:r>
              <a:rPr lang="en-US" sz="1600" dirty="0">
                <a:solidFill>
                  <a:srgbClr val="0070C0"/>
                </a:solidFill>
                <a:latin typeface="Gill Sans MT" panose="020B0502020104020203" pitchFamily="34" charset="0"/>
                <a:sym typeface="Gill Sans"/>
              </a:rPr>
              <a:t>.</a:t>
            </a:r>
            <a:endParaRPr sz="1600" dirty="0">
              <a:solidFill>
                <a:srgbClr val="0070C0"/>
              </a:solidFill>
              <a:latin typeface="Gill Sans MT" panose="020B0502020104020203" pitchFamily="34" charset="0"/>
            </a:endParaRPr>
          </a:p>
        </p:txBody>
      </p:sp>
      <p:cxnSp>
        <p:nvCxnSpPr>
          <p:cNvPr id="483" name="Google Shape;483;p57"/>
          <p:cNvCxnSpPr/>
          <p:nvPr/>
        </p:nvCxnSpPr>
        <p:spPr>
          <a:xfrm>
            <a:off x="6096000" y="9296400"/>
            <a:ext cx="1066800" cy="0"/>
          </a:xfrm>
          <a:prstGeom prst="straightConnector1">
            <a:avLst/>
          </a:prstGeom>
          <a:noFill/>
          <a:ln w="12700" cap="flat" cmpd="sng">
            <a:solidFill>
              <a:srgbClr val="7A7C83"/>
            </a:solidFill>
            <a:prstDash val="solid"/>
            <a:miter lim="400000"/>
            <a:headEnd type="none" w="sm" len="sm"/>
            <a:tailEnd type="none" w="sm" len="sm"/>
          </a:ln>
        </p:spPr>
      </p:cxnSp>
      <p:sp>
        <p:nvSpPr>
          <p:cNvPr id="486" name="Google Shape;486;p57"/>
          <p:cNvSpPr txBox="1"/>
          <p:nvPr/>
        </p:nvSpPr>
        <p:spPr>
          <a:xfrm>
            <a:off x="457200" y="6017722"/>
            <a:ext cx="6362861" cy="31718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tx2">
                    <a:lumMod val="10000"/>
                  </a:schemeClr>
                </a:solidFill>
                <a:latin typeface="Gill Sans MT" panose="020B0502020104020203" pitchFamily="34" charset="0"/>
                <a:ea typeface="Gill Sans"/>
                <a:cs typeface="Gill Sans"/>
                <a:sym typeface="Gill Sans"/>
              </a:rPr>
              <a:t>En réfléchissant à l'étude de cas Parivartan, </a:t>
            </a:r>
            <a:r>
              <a:rPr lang="fr-FR" sz="1600" b="0" i="0" u="none" strike="noStrike" cap="none" dirty="0">
                <a:solidFill>
                  <a:schemeClr val="tx2">
                    <a:lumMod val="10000"/>
                  </a:schemeClr>
                </a:solidFill>
                <a:latin typeface="Gill Sans MT" panose="020B0502020104020203" pitchFamily="34" charset="0"/>
                <a:ea typeface="Gill Sans"/>
                <a:cs typeface="Gill Sans"/>
                <a:sym typeface="Gill Sans"/>
              </a:rPr>
              <a:t>parcourez les quatre "posters de pièges" sur le mur pour répondre à ces deux questions par piège : </a:t>
            </a:r>
            <a:endParaRPr lang="fr-FR" dirty="0">
              <a:solidFill>
                <a:schemeClr val="tx2">
                  <a:lumMod val="10000"/>
                </a:schemeClr>
              </a:solidFill>
              <a:latin typeface="Gill Sans MT" panose="020B0502020104020203" pitchFamily="34" charset="0"/>
            </a:endParaRPr>
          </a:p>
          <a:p>
            <a:pPr marL="0" marR="0" lvl="1" indent="0" algn="l" rtl="0">
              <a:lnSpc>
                <a:spcPct val="100000"/>
              </a:lnSpc>
              <a:spcBef>
                <a:spcPts val="1200"/>
              </a:spcBef>
              <a:spcAft>
                <a:spcPts val="0"/>
              </a:spcAft>
              <a:buClr>
                <a:srgbClr val="000000"/>
              </a:buClr>
              <a:buSzPts val="1600"/>
              <a:buFont typeface="Arial"/>
              <a:buNone/>
            </a:pPr>
            <a:r>
              <a:rPr lang="fr-FR" sz="1600" b="0" i="0" u="none" strike="noStrike" cap="none" dirty="0">
                <a:solidFill>
                  <a:schemeClr val="tx2">
                    <a:lumMod val="10000"/>
                  </a:schemeClr>
                </a:solidFill>
                <a:latin typeface="Gill Sans MT" panose="020B0502020104020203" pitchFamily="34" charset="0"/>
                <a:ea typeface="Gill Sans"/>
                <a:cs typeface="Gill Sans"/>
                <a:sym typeface="Gill Sans"/>
              </a:rPr>
              <a:t>Discutez des endroits où les quatre pièges peuvent se produire pendant l'évaluation formative et les phases de conception.  </a:t>
            </a:r>
            <a:endParaRPr lang="fr-FR" dirty="0">
              <a:solidFill>
                <a:schemeClr val="tx2">
                  <a:lumMod val="10000"/>
                </a:schemeClr>
              </a:solidFill>
              <a:latin typeface="Gill Sans MT" panose="020B0502020104020203" pitchFamily="34" charset="0"/>
            </a:endParaRPr>
          </a:p>
          <a:p>
            <a:pPr marL="0" marR="0" lvl="1" indent="0" algn="l" rtl="0">
              <a:lnSpc>
                <a:spcPct val="100000"/>
              </a:lnSpc>
              <a:spcBef>
                <a:spcPts val="1200"/>
              </a:spcBef>
              <a:spcAft>
                <a:spcPts val="0"/>
              </a:spcAft>
              <a:buClr>
                <a:srgbClr val="000000"/>
              </a:buClr>
              <a:buSzPts val="1600"/>
              <a:buFont typeface="Arial"/>
              <a:buNone/>
            </a:pPr>
            <a:r>
              <a:rPr lang="en-US" sz="1600" b="0" i="0" u="none" strike="noStrike" cap="none" dirty="0">
                <a:solidFill>
                  <a:schemeClr val="tx2">
                    <a:lumMod val="10000"/>
                  </a:schemeClr>
                </a:solidFill>
                <a:latin typeface="Gill Sans MT" panose="020B0502020104020203" pitchFamily="34" charset="0"/>
                <a:ea typeface="Gill Sans"/>
                <a:cs typeface="Gill Sans"/>
                <a:sym typeface="Gill Sans"/>
              </a:rPr>
              <a:t>Prenez ensuite quelques minutes pour réfléchir à</a:t>
            </a:r>
            <a:r>
              <a:rPr lang="en-US" sz="1600" b="0" i="0" u="none" strike="noStrike" cap="none" dirty="0">
                <a:solidFill>
                  <a:srgbClr val="0070C0"/>
                </a:solidFill>
                <a:latin typeface="Gill Sans MT" panose="020B0502020104020203" pitchFamily="34" charset="0"/>
                <a:ea typeface="Gill Sans"/>
                <a:cs typeface="Gill Sans"/>
                <a:sym typeface="Gill Sans"/>
              </a:rPr>
              <a:t> :</a:t>
            </a:r>
            <a:endParaRPr dirty="0">
              <a:solidFill>
                <a:srgbClr val="0070C0"/>
              </a:solidFill>
              <a:latin typeface="Gill Sans MT" panose="020B0502020104020203" pitchFamily="34" charset="0"/>
            </a:endParaRPr>
          </a:p>
          <a:p>
            <a:pPr marL="285750" marR="0" lvl="1"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tx2">
                    <a:lumMod val="10000"/>
                  </a:schemeClr>
                </a:solidFill>
                <a:latin typeface="Gill Sans MT" panose="020B0502020104020203" pitchFamily="34" charset="0"/>
                <a:ea typeface="Gill Sans"/>
                <a:cs typeface="Gill Sans"/>
                <a:sym typeface="Gill Sans"/>
              </a:rPr>
              <a:t>Comment éviter les pièges dans la conception de votre programme de CSC </a:t>
            </a:r>
            <a:r>
              <a:rPr lang="en-US" sz="1600" b="0" i="0" u="none" strike="noStrike" cap="none" dirty="0">
                <a:solidFill>
                  <a:srgbClr val="0070C0"/>
                </a:solidFill>
                <a:latin typeface="Gill Sans MT" panose="020B0502020104020203" pitchFamily="34" charset="0"/>
                <a:ea typeface="Gill Sans"/>
                <a:cs typeface="Gill Sans"/>
                <a:sym typeface="Gill Sans"/>
              </a:rPr>
              <a:t>?</a:t>
            </a:r>
            <a:endParaRPr dirty="0">
              <a:solidFill>
                <a:schemeClr val="tx2">
                  <a:lumMod val="10000"/>
                </a:schemeClr>
              </a:solidFill>
              <a:latin typeface="Gill Sans MT" panose="020B0502020104020203" pitchFamily="34" charset="0"/>
            </a:endParaRPr>
          </a:p>
          <a:p>
            <a:pPr marL="285750" lvl="1" indent="-285750">
              <a:spcBef>
                <a:spcPts val="1200"/>
              </a:spcBef>
              <a:spcAft>
                <a:spcPts val="1200"/>
              </a:spcAft>
              <a:buSzPts val="1600"/>
              <a:buFont typeface="Arial"/>
              <a:buChar char="•"/>
            </a:pPr>
            <a:r>
              <a:rPr lang="en-US" sz="1600" b="0" i="0" u="none" strike="noStrike" cap="none" dirty="0">
                <a:solidFill>
                  <a:schemeClr val="tx2">
                    <a:lumMod val="10000"/>
                  </a:schemeClr>
                </a:solidFill>
                <a:latin typeface="Gill Sans MT" panose="020B0502020104020203" pitchFamily="34" charset="0"/>
                <a:ea typeface="Gill Sans"/>
                <a:cs typeface="Gill Sans"/>
                <a:sym typeface="Gill Sans"/>
              </a:rPr>
              <a:t>Comment un programme peut mal tourner si l'on ne garde pas ces pièges à </a:t>
            </a:r>
            <a:r>
              <a:rPr lang="en-US" sz="1600" dirty="0">
                <a:solidFill>
                  <a:schemeClr val="tx2">
                    <a:lumMod val="10000"/>
                  </a:schemeClr>
                </a:solidFill>
                <a:latin typeface="Gill Sans MT" panose="020B0502020104020203" pitchFamily="34" charset="0"/>
                <a:ea typeface="Gill Sans"/>
                <a:cs typeface="Gill Sans"/>
                <a:sym typeface="Gill Sans"/>
              </a:rPr>
              <a:t>l'esprit ?</a:t>
            </a:r>
            <a:endParaRPr lang="en-US" sz="1600" dirty="0">
              <a:solidFill>
                <a:schemeClr val="tx2">
                  <a:lumMod val="10000"/>
                </a:schemeClr>
              </a:solidFill>
              <a:latin typeface="Gill Sans MT" panose="020B0502020104020203" pitchFamily="34" charset="0"/>
              <a:ea typeface="Gill Sans"/>
              <a:cs typeface="Gill Sans"/>
            </a:endParaRPr>
          </a:p>
          <a:p>
            <a:pPr marL="285750" marR="0" lvl="1" indent="-285750" algn="l" rtl="0">
              <a:lnSpc>
                <a:spcPct val="100000"/>
              </a:lnSpc>
              <a:spcBef>
                <a:spcPts val="1200"/>
              </a:spcBef>
              <a:spcAft>
                <a:spcPts val="1200"/>
              </a:spcAft>
              <a:buClr>
                <a:srgbClr val="000000"/>
              </a:buClr>
              <a:buSzPts val="1600"/>
              <a:buFont typeface="Arial"/>
              <a:buChar char="•"/>
            </a:pPr>
            <a:endParaRPr sz="1600" b="0" i="0" u="none" strike="noStrike" cap="none" dirty="0">
              <a:solidFill>
                <a:schemeClr val="tx2">
                  <a:lumMod val="10000"/>
                </a:schemeClr>
              </a:solidFill>
              <a:latin typeface="Gill Sans MT" panose="020B0502020104020203" pitchFamily="34" charset="0"/>
              <a:ea typeface="Gill Sans"/>
              <a:cs typeface="Gill Sans"/>
              <a:sym typeface="Gill Sans"/>
            </a:endParaRPr>
          </a:p>
        </p:txBody>
      </p:sp>
      <p:sp>
        <p:nvSpPr>
          <p:cNvPr id="487" name="Google Shape;487;p57"/>
          <p:cNvSpPr txBox="1"/>
          <p:nvPr/>
        </p:nvSpPr>
        <p:spPr>
          <a:xfrm>
            <a:off x="317339" y="4300557"/>
            <a:ext cx="2011680" cy="39832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93941"/>
              </a:buClr>
              <a:buSzPts val="2400"/>
              <a:buFont typeface="Gill Sans"/>
              <a:buNone/>
            </a:pPr>
            <a:r>
              <a:rPr lang="en-US" i="0" u="none" strike="noStrike" cap="none" dirty="0">
                <a:solidFill>
                  <a:schemeClr val="bg2"/>
                </a:solidFill>
                <a:latin typeface="Gill Sans MT" panose="020B0502020104020203" pitchFamily="34" charset="0"/>
                <a:ea typeface="Gill Sans"/>
                <a:cs typeface="Gill Sans"/>
                <a:sym typeface="Gill Sans"/>
              </a:rPr>
              <a:t>ACTIVITÉ NE GROUPE</a:t>
            </a:r>
            <a:endParaRPr i="0" u="none" strike="noStrike" cap="none" dirty="0">
              <a:solidFill>
                <a:schemeClr val="bg2"/>
              </a:solidFill>
              <a:latin typeface="Gill Sans MT" panose="020B0502020104020203" pitchFamily="34" charset="0"/>
              <a:ea typeface="Gill Sans"/>
              <a:cs typeface="Gill Sans"/>
              <a:sym typeface="Gill Sans"/>
            </a:endParaRPr>
          </a:p>
        </p:txBody>
      </p:sp>
      <p:grpSp>
        <p:nvGrpSpPr>
          <p:cNvPr id="12" name="Google Shape;424;p18">
            <a:extLst>
              <a:ext uri="{FF2B5EF4-FFF2-40B4-BE49-F238E27FC236}">
                <a16:creationId xmlns:a16="http://schemas.microsoft.com/office/drawing/2014/main" id="{B8089FE6-2151-4E70-8551-D7BD0614F389}"/>
              </a:ext>
            </a:extLst>
          </p:cNvPr>
          <p:cNvGrpSpPr/>
          <p:nvPr/>
        </p:nvGrpSpPr>
        <p:grpSpPr>
          <a:xfrm>
            <a:off x="6071937" y="784845"/>
            <a:ext cx="1371600" cy="1371600"/>
            <a:chOff x="1368325" y="1090737"/>
            <a:chExt cx="3532094" cy="3532094"/>
          </a:xfrm>
        </p:grpSpPr>
        <p:sp>
          <p:nvSpPr>
            <p:cNvPr id="13" name="Google Shape;425;p18">
              <a:extLst>
                <a:ext uri="{FF2B5EF4-FFF2-40B4-BE49-F238E27FC236}">
                  <a16:creationId xmlns:a16="http://schemas.microsoft.com/office/drawing/2014/main" id="{274FA024-2CC3-48C3-AED1-87CAC1914D39}"/>
                </a:ext>
              </a:extLst>
            </p:cNvPr>
            <p:cNvSpPr/>
            <p:nvPr/>
          </p:nvSpPr>
          <p:spPr>
            <a:xfrm>
              <a:off x="1368325" y="1090737"/>
              <a:ext cx="3532094" cy="3532094"/>
            </a:xfrm>
            <a:prstGeom prst="ellipse">
              <a:avLst/>
            </a:prstGeom>
            <a:solidFill>
              <a:srgbClr val="B52AB3"/>
            </a:solidFill>
            <a:ln w="666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6A7AC"/>
                </a:buClr>
                <a:buSzPts val="700"/>
                <a:buFont typeface="PT Sans"/>
                <a:buNone/>
              </a:pPr>
              <a:endParaRPr sz="700" b="0" i="0" u="none" strike="noStrike" cap="none">
                <a:solidFill>
                  <a:srgbClr val="2EC3C5"/>
                </a:solidFill>
                <a:latin typeface="Gill Sans MT" panose="020B0502020104020203" pitchFamily="34" charset="0"/>
                <a:ea typeface="Gill Sans"/>
                <a:cs typeface="Gill Sans"/>
                <a:sym typeface="Gill Sans"/>
              </a:endParaRPr>
            </a:p>
          </p:txBody>
        </p:sp>
        <p:pic>
          <p:nvPicPr>
            <p:cNvPr id="14" name="Google Shape;426;p18" descr="Cheers outline">
              <a:extLst>
                <a:ext uri="{FF2B5EF4-FFF2-40B4-BE49-F238E27FC236}">
                  <a16:creationId xmlns:a16="http://schemas.microsoft.com/office/drawing/2014/main" id="{7D531571-4F4D-4611-B997-8B191EAA200B}"/>
                </a:ext>
              </a:extLst>
            </p:cNvPr>
            <p:cNvPicPr preferRelativeResize="0"/>
            <p:nvPr/>
          </p:nvPicPr>
          <p:blipFill rotWithShape="1">
            <a:blip r:embed="rId3">
              <a:alphaModFix/>
            </a:blip>
            <a:srcRect/>
            <a:stretch/>
          </p:blipFill>
          <p:spPr>
            <a:xfrm>
              <a:off x="1557715" y="1379662"/>
              <a:ext cx="3153314" cy="3153314"/>
            </a:xfrm>
            <a:prstGeom prst="rect">
              <a:avLst/>
            </a:prstGeom>
            <a:noFill/>
            <a:ln>
              <a:noFill/>
            </a:ln>
          </p:spPr>
        </p:pic>
      </p:grpSp>
      <p:pic>
        <p:nvPicPr>
          <p:cNvPr id="15" name="Picture 14">
            <a:extLst>
              <a:ext uri="{FF2B5EF4-FFF2-40B4-BE49-F238E27FC236}">
                <a16:creationId xmlns:a16="http://schemas.microsoft.com/office/drawing/2014/main" id="{660DE17B-920B-4952-8ED7-7A6154317CA8}"/>
              </a:ext>
            </a:extLst>
          </p:cNvPr>
          <p:cNvPicPr>
            <a:picLocks noChangeAspect="1"/>
          </p:cNvPicPr>
          <p:nvPr/>
        </p:nvPicPr>
        <p:blipFill>
          <a:blip r:embed="rId4"/>
          <a:stretch>
            <a:fillRect/>
          </a:stretch>
        </p:blipFill>
        <p:spPr>
          <a:xfrm>
            <a:off x="6629399" y="63754"/>
            <a:ext cx="1010653" cy="5196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95"/>
        <p:cNvGrpSpPr/>
        <p:nvPr/>
      </p:nvGrpSpPr>
      <p:grpSpPr>
        <a:xfrm>
          <a:off x="0" y="0"/>
          <a:ext cx="0" cy="0"/>
          <a:chOff x="0" y="0"/>
          <a:chExt cx="0" cy="0"/>
        </a:xfrm>
      </p:grpSpPr>
      <p:sp>
        <p:nvSpPr>
          <p:cNvPr id="496" name="Google Shape;496;p58"/>
          <p:cNvSpPr txBox="1">
            <a:spLocks noGrp="1"/>
          </p:cNvSpPr>
          <p:nvPr>
            <p:ph type="body" idx="1"/>
          </p:nvPr>
        </p:nvSpPr>
        <p:spPr>
          <a:xfrm>
            <a:off x="419100" y="277311"/>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497" name="Google Shape;497;p58"/>
          <p:cNvSpPr txBox="1">
            <a:spLocks noGrp="1"/>
          </p:cNvSpPr>
          <p:nvPr>
            <p:ph type="body" idx="2"/>
          </p:nvPr>
        </p:nvSpPr>
        <p:spPr>
          <a:xfrm>
            <a:off x="274320" y="914400"/>
            <a:ext cx="6553200" cy="61353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Étude de cas sur la pensée éthique : Bell Bajao !</a:t>
            </a:r>
            <a:endParaRPr sz="3000" dirty="0">
              <a:solidFill>
                <a:schemeClr val="accent5"/>
              </a:solidFill>
              <a:latin typeface="Gill Sans MT" panose="020B0502020104020203" pitchFamily="34" charset="0"/>
              <a:sym typeface="Gill Sans"/>
            </a:endParaRPr>
          </a:p>
        </p:txBody>
      </p:sp>
      <p:sp>
        <p:nvSpPr>
          <p:cNvPr id="499" name="Google Shape;499;p58"/>
          <p:cNvSpPr txBox="1">
            <a:spLocks noGrp="1"/>
          </p:cNvSpPr>
          <p:nvPr>
            <p:ph type="body" idx="3"/>
          </p:nvPr>
        </p:nvSpPr>
        <p:spPr>
          <a:xfrm>
            <a:off x="274320" y="1891639"/>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Stratégies du programme</a:t>
            </a:r>
            <a:endParaRPr sz="2500" b="1" dirty="0">
              <a:latin typeface="Gill Sans MT" panose="020B0502020104020203" pitchFamily="34" charset="0"/>
              <a:sym typeface="Gill Sans"/>
            </a:endParaRPr>
          </a:p>
        </p:txBody>
      </p:sp>
      <p:sp>
        <p:nvSpPr>
          <p:cNvPr id="501" name="Google Shape;501;p58"/>
          <p:cNvSpPr txBox="1">
            <a:spLocks noGrp="1"/>
          </p:cNvSpPr>
          <p:nvPr>
            <p:ph type="body" idx="4"/>
          </p:nvPr>
        </p:nvSpPr>
        <p:spPr>
          <a:xfrm>
            <a:off x="274320" y="5352296"/>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solidFill>
                  <a:schemeClr val="bg2"/>
                </a:solidFill>
                <a:latin typeface="Gill Sans MT" panose="020B0502020104020203" pitchFamily="34" charset="0"/>
                <a:sym typeface="Gill Sans"/>
              </a:rPr>
              <a:t>Évaluation formative </a:t>
            </a:r>
            <a:endParaRPr sz="2500" b="1" dirty="0">
              <a:solidFill>
                <a:schemeClr val="bg2"/>
              </a:solidFill>
              <a:latin typeface="Gill Sans MT" panose="020B0502020104020203" pitchFamily="34" charset="0"/>
              <a:sym typeface="Gill Sans"/>
            </a:endParaRPr>
          </a:p>
        </p:txBody>
      </p:sp>
      <p:sp>
        <p:nvSpPr>
          <p:cNvPr id="498" name="Google Shape;498;p58"/>
          <p:cNvSpPr txBox="1">
            <a:spLocks noGrp="1"/>
          </p:cNvSpPr>
          <p:nvPr>
            <p:ph type="body" idx="4294967295"/>
          </p:nvPr>
        </p:nvSpPr>
        <p:spPr>
          <a:xfrm>
            <a:off x="457200" y="2404047"/>
            <a:ext cx="6908800" cy="2743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buClr>
                <a:srgbClr val="515257"/>
              </a:buClr>
              <a:buSzPts val="1200"/>
              <a:buFont typeface="Arial"/>
              <a:buChar char="•"/>
            </a:pPr>
            <a:r>
              <a:rPr lang="en-US" sz="1600" b="1" dirty="0">
                <a:latin typeface="Gill Sans MT" panose="020B0502020104020203" pitchFamily="34" charset="0"/>
                <a:ea typeface="Gill Sans"/>
                <a:cs typeface="Gill Sans"/>
                <a:sym typeface="Gill Sans"/>
              </a:rPr>
              <a:t>Objectif : </a:t>
            </a:r>
            <a:r>
              <a:rPr lang="en-US" sz="1600" dirty="0">
                <a:latin typeface="Gill Sans MT" panose="020B0502020104020203" pitchFamily="34" charset="0"/>
                <a:ea typeface="Gill Sans"/>
                <a:cs typeface="Gill Sans"/>
                <a:sym typeface="Gill Sans"/>
              </a:rPr>
              <a:t>prévenir la violence domestique en la rendant inacceptable dans les communautés et encourager les hommes et les garçons à agir (tirer la sonnette d’alarme) lorsqu'ils soupçonnent une violence domestique.</a:t>
            </a:r>
            <a:endParaRPr dirty="0">
              <a:latin typeface="Gill Sans MT" panose="020B0502020104020203" pitchFamily="34" charset="0"/>
            </a:endParaRPr>
          </a:p>
          <a:p>
            <a:pPr marL="285750" lvl="0" indent="-209550" algn="l" rtl="0">
              <a:lnSpc>
                <a:spcPct val="100000"/>
              </a:lnSpc>
              <a:spcBef>
                <a:spcPts val="0"/>
              </a:spcBef>
              <a:buSzPts val="1200"/>
              <a:buNone/>
            </a:pPr>
            <a:endParaRPr sz="1600" dirty="0">
              <a:latin typeface="Gill Sans MT" panose="020B0502020104020203" pitchFamily="34" charset="0"/>
              <a:ea typeface="Gill Sans"/>
              <a:cs typeface="Gill Sans"/>
              <a:sym typeface="Gill Sans"/>
            </a:endParaRPr>
          </a:p>
          <a:p>
            <a:pPr marL="457200" marR="0" lvl="0" indent="-304800" algn="l" rtl="0">
              <a:lnSpc>
                <a:spcPct val="100000"/>
              </a:lnSpc>
              <a:spcBef>
                <a:spcPts val="0"/>
              </a:spcBef>
              <a:buClr>
                <a:srgbClr val="515257"/>
              </a:buClr>
              <a:buSzPts val="1200"/>
              <a:buFont typeface="Arial"/>
              <a:buChar char="•"/>
            </a:pPr>
            <a:r>
              <a:rPr lang="en-US" sz="1600" b="1" dirty="0">
                <a:latin typeface="Gill Sans MT" panose="020B0502020104020203" pitchFamily="34" charset="0"/>
                <a:ea typeface="Gill Sans"/>
                <a:cs typeface="Gill Sans"/>
                <a:sym typeface="Gill Sans"/>
              </a:rPr>
              <a:t>Organisation </a:t>
            </a:r>
            <a:r>
              <a:rPr lang="en-US" sz="1600" dirty="0">
                <a:latin typeface="Gill Sans MT" panose="020B0502020104020203" pitchFamily="34" charset="0"/>
                <a:ea typeface="Gill Sans"/>
                <a:cs typeface="Gill Sans"/>
                <a:sym typeface="Gill Sans"/>
              </a:rPr>
              <a:t>: Breakthrough-India</a:t>
            </a:r>
            <a:endParaRPr dirty="0">
              <a:latin typeface="Gill Sans MT" panose="020B0502020104020203" pitchFamily="34" charset="0"/>
            </a:endParaRPr>
          </a:p>
          <a:p>
            <a:pPr marL="285750" lvl="0" indent="-209550" algn="l" rtl="0">
              <a:lnSpc>
                <a:spcPct val="100000"/>
              </a:lnSpc>
              <a:spcBef>
                <a:spcPts val="0"/>
              </a:spcBef>
              <a:buSzPts val="1200"/>
              <a:buNone/>
            </a:pPr>
            <a:endParaRPr sz="1600" dirty="0">
              <a:latin typeface="Gill Sans MT" panose="020B0502020104020203" pitchFamily="34" charset="0"/>
              <a:ea typeface="Gill Sans"/>
              <a:cs typeface="Gill Sans"/>
              <a:sym typeface="Gill Sans"/>
            </a:endParaRPr>
          </a:p>
          <a:p>
            <a:pPr marL="457200" marR="0" lvl="0" indent="-304800" algn="l" rtl="0">
              <a:lnSpc>
                <a:spcPct val="100000"/>
              </a:lnSpc>
              <a:spcBef>
                <a:spcPts val="0"/>
              </a:spcBef>
              <a:buClr>
                <a:srgbClr val="515257"/>
              </a:buClr>
              <a:buSzPts val="1200"/>
              <a:buFont typeface="Arial"/>
              <a:buChar char="•"/>
            </a:pPr>
            <a:r>
              <a:rPr lang="en-US" sz="1600" b="1" dirty="0">
                <a:latin typeface="Gill Sans MT" panose="020B0502020104020203" pitchFamily="34" charset="0"/>
                <a:ea typeface="Gill Sans"/>
                <a:cs typeface="Gill Sans"/>
                <a:sym typeface="Gill Sans"/>
              </a:rPr>
              <a:t>Projet pilote </a:t>
            </a:r>
            <a:r>
              <a:rPr lang="en-US" sz="1600" dirty="0">
                <a:latin typeface="Gill Sans MT" panose="020B0502020104020203" pitchFamily="34" charset="0"/>
                <a:ea typeface="Gill Sans"/>
                <a:cs typeface="Gill Sans"/>
                <a:sym typeface="Gill Sans"/>
              </a:rPr>
              <a:t>entre 2008-2010 (2 ans) en Inde</a:t>
            </a:r>
            <a:endParaRPr dirty="0">
              <a:latin typeface="Gill Sans MT" panose="020B0502020104020203" pitchFamily="34" charset="0"/>
            </a:endParaRPr>
          </a:p>
          <a:p>
            <a:pPr marL="285750" lvl="0" indent="-209550" algn="l" rtl="0">
              <a:lnSpc>
                <a:spcPct val="100000"/>
              </a:lnSpc>
              <a:spcBef>
                <a:spcPts val="0"/>
              </a:spcBef>
              <a:buSzPts val="1200"/>
              <a:buNone/>
            </a:pPr>
            <a:endParaRPr sz="1600" dirty="0">
              <a:latin typeface="Gill Sans MT" panose="020B0502020104020203" pitchFamily="34" charset="0"/>
              <a:ea typeface="Gill Sans"/>
              <a:cs typeface="Gill Sans"/>
              <a:sym typeface="Gill Sans"/>
            </a:endParaRPr>
          </a:p>
          <a:p>
            <a:pPr marL="457200" marR="0" lvl="0" indent="-304800" algn="l" rtl="0">
              <a:lnSpc>
                <a:spcPct val="100000"/>
              </a:lnSpc>
              <a:spcBef>
                <a:spcPts val="0"/>
              </a:spcBef>
              <a:buClr>
                <a:srgbClr val="515257"/>
              </a:buClr>
              <a:buSzPts val="1200"/>
              <a:buFont typeface="Arial"/>
              <a:buChar char="•"/>
            </a:pPr>
            <a:r>
              <a:rPr lang="en-US" sz="1600" b="1" dirty="0">
                <a:latin typeface="Gill Sans MT" panose="020B0502020104020203" pitchFamily="34" charset="0"/>
                <a:ea typeface="Gill Sans"/>
                <a:cs typeface="Gill Sans"/>
                <a:sym typeface="Gill Sans"/>
              </a:rPr>
              <a:t>Adapté et mis à l'échelle </a:t>
            </a:r>
            <a:r>
              <a:rPr lang="en-US" sz="1600" dirty="0">
                <a:latin typeface="Gill Sans MT" panose="020B0502020104020203" pitchFamily="34" charset="0"/>
                <a:ea typeface="Gill Sans"/>
                <a:cs typeface="Gill Sans"/>
                <a:sym typeface="Gill Sans"/>
              </a:rPr>
              <a:t>au Bangladesh, en Malaisie, au Népal, au Pakistan et en Afrique du Sud.</a:t>
            </a:r>
            <a:endParaRPr dirty="0">
              <a:latin typeface="Gill Sans MT" panose="020B0502020104020203" pitchFamily="34" charset="0"/>
            </a:endParaRPr>
          </a:p>
          <a:p>
            <a:pPr marL="152400" lvl="0" indent="0" algn="l" rtl="0">
              <a:lnSpc>
                <a:spcPct val="100000"/>
              </a:lnSpc>
              <a:spcBef>
                <a:spcPts val="0"/>
              </a:spcBef>
              <a:spcAft>
                <a:spcPts val="0"/>
              </a:spcAft>
              <a:buSzPts val="1200"/>
              <a:buNone/>
            </a:pPr>
            <a:endParaRPr sz="2000" dirty="0">
              <a:latin typeface="Gill Sans MT" panose="020B0502020104020203" pitchFamily="34" charset="0"/>
              <a:ea typeface="Gill Sans"/>
              <a:cs typeface="Gill Sans"/>
              <a:sym typeface="Gill Sans"/>
            </a:endParaRPr>
          </a:p>
        </p:txBody>
      </p:sp>
      <p:sp>
        <p:nvSpPr>
          <p:cNvPr id="500" name="Google Shape;500;p58"/>
          <p:cNvSpPr txBox="1">
            <a:spLocks noGrp="1"/>
          </p:cNvSpPr>
          <p:nvPr>
            <p:ph type="body" idx="4294967295"/>
          </p:nvPr>
        </p:nvSpPr>
        <p:spPr>
          <a:xfrm>
            <a:off x="457200" y="6109465"/>
            <a:ext cx="6654800" cy="27432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Les gens avaient une compréhension superficielle de ce qui constitue la violence domestique.</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Les hommes ont le pouvoir sur leur épouse et sont à la tête de leur famille.</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On attend des hommes qu'ils soient machos</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La violence domestique était considérée comme une affaire privée</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Intervenir dans les cas de violence domestique créera de nouveaux problèmes et entraînera des dommages personnels.</a:t>
            </a:r>
            <a:endParaRPr sz="1600" dirty="0">
              <a:latin typeface="Gill Sans MT" panose="020B0502020104020203" pitchFamily="34" charset="0"/>
              <a:ea typeface="Gill Sans"/>
              <a:cs typeface="Gill Sans"/>
              <a:sym typeface="Gill Sans"/>
            </a:endParaRPr>
          </a:p>
        </p:txBody>
      </p:sp>
      <p:pic>
        <p:nvPicPr>
          <p:cNvPr id="2" name="Picture 1">
            <a:extLst>
              <a:ext uri="{FF2B5EF4-FFF2-40B4-BE49-F238E27FC236}">
                <a16:creationId xmlns:a16="http://schemas.microsoft.com/office/drawing/2014/main" id="{F82E10FF-AA2C-426D-9A7D-E3734EFCB91E}"/>
              </a:ext>
            </a:extLst>
          </p:cNvPr>
          <p:cNvPicPr>
            <a:picLocks noChangeAspect="1"/>
          </p:cNvPicPr>
          <p:nvPr/>
        </p:nvPicPr>
        <p:blipFill>
          <a:blip r:embed="rId3"/>
          <a:stretch>
            <a:fillRect/>
          </a:stretch>
        </p:blipFill>
        <p:spPr>
          <a:xfrm flipV="1">
            <a:off x="6559333" y="70964"/>
            <a:ext cx="1105333" cy="4728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05"/>
        <p:cNvGrpSpPr/>
        <p:nvPr/>
      </p:nvGrpSpPr>
      <p:grpSpPr>
        <a:xfrm>
          <a:off x="0" y="0"/>
          <a:ext cx="0" cy="0"/>
          <a:chOff x="0" y="0"/>
          <a:chExt cx="0" cy="0"/>
        </a:xfrm>
      </p:grpSpPr>
      <p:sp>
        <p:nvSpPr>
          <p:cNvPr id="506" name="Google Shape;506;p59"/>
          <p:cNvSpPr txBox="1">
            <a:spLocks noGrp="1"/>
          </p:cNvSpPr>
          <p:nvPr>
            <p:ph type="body" idx="1"/>
          </p:nvPr>
        </p:nvSpPr>
        <p:spPr>
          <a:xfrm>
            <a:off x="292893" y="187752"/>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MT" panose="020B0502020104020203" pitchFamily="34" charset="0"/>
                <a:sym typeface="Gill Sans"/>
              </a:rPr>
              <a:t>MODULE 3 - CONCEPTION D'INTERVENTIONS POUR LA CONCEPTION DE NORMES</a:t>
            </a: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507" name="Google Shape;507;p59"/>
          <p:cNvSpPr txBox="1">
            <a:spLocks noGrp="1"/>
          </p:cNvSpPr>
          <p:nvPr>
            <p:ph type="body" idx="2"/>
          </p:nvPr>
        </p:nvSpPr>
        <p:spPr>
          <a:xfrm>
            <a:off x="292893" y="695164"/>
            <a:ext cx="6553200" cy="61353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Étude de cas sur la pensée éthique : Bell Bajao !</a:t>
            </a:r>
            <a:endParaRPr sz="3000" dirty="0">
              <a:solidFill>
                <a:schemeClr val="accent5"/>
              </a:solidFill>
              <a:latin typeface="Gill Sans MT" panose="020B0502020104020203" pitchFamily="34" charset="0"/>
              <a:sym typeface="Gill Sans"/>
            </a:endParaRPr>
          </a:p>
        </p:txBody>
      </p:sp>
      <p:sp>
        <p:nvSpPr>
          <p:cNvPr id="509" name="Google Shape;509;p59"/>
          <p:cNvSpPr txBox="1">
            <a:spLocks noGrp="1"/>
          </p:cNvSpPr>
          <p:nvPr>
            <p:ph type="body" idx="3"/>
          </p:nvPr>
        </p:nvSpPr>
        <p:spPr>
          <a:xfrm>
            <a:off x="431800" y="1779773"/>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solidFill>
                  <a:schemeClr val="bg2"/>
                </a:solidFill>
                <a:latin typeface="Gill Sans MT" panose="020B0502020104020203" pitchFamily="34" charset="0"/>
                <a:sym typeface="Gill Sans"/>
              </a:rPr>
              <a:t>Aperçu du programme</a:t>
            </a:r>
            <a:endParaRPr sz="2500" b="1" dirty="0">
              <a:solidFill>
                <a:schemeClr val="bg2"/>
              </a:solidFill>
              <a:latin typeface="Gill Sans MT" panose="020B0502020104020203" pitchFamily="34" charset="0"/>
              <a:sym typeface="Gill Sans"/>
            </a:endParaRPr>
          </a:p>
        </p:txBody>
      </p:sp>
      <p:sp>
        <p:nvSpPr>
          <p:cNvPr id="511" name="Google Shape;511;p59"/>
          <p:cNvSpPr txBox="1">
            <a:spLocks noGrp="1"/>
          </p:cNvSpPr>
          <p:nvPr>
            <p:ph type="body" idx="4"/>
          </p:nvPr>
        </p:nvSpPr>
        <p:spPr>
          <a:xfrm>
            <a:off x="565380" y="6516912"/>
            <a:ext cx="60082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solidFill>
                  <a:schemeClr val="bg2"/>
                </a:solidFill>
                <a:latin typeface="Gill Sans MT" panose="020B0502020104020203" pitchFamily="34" charset="0"/>
                <a:sym typeface="Gill Sans"/>
              </a:rPr>
              <a:t>Réalisations du programme</a:t>
            </a:r>
            <a:endParaRPr sz="2500" b="1" dirty="0">
              <a:solidFill>
                <a:schemeClr val="bg2"/>
              </a:solidFill>
              <a:latin typeface="Gill Sans MT" panose="020B0502020104020203" pitchFamily="34" charset="0"/>
              <a:sym typeface="Gill Sans"/>
            </a:endParaRPr>
          </a:p>
        </p:txBody>
      </p:sp>
      <p:sp>
        <p:nvSpPr>
          <p:cNvPr id="508" name="Google Shape;508;p59"/>
          <p:cNvSpPr txBox="1">
            <a:spLocks noGrp="1"/>
          </p:cNvSpPr>
          <p:nvPr>
            <p:ph type="body" idx="4294967295"/>
          </p:nvPr>
        </p:nvSpPr>
        <p:spPr>
          <a:xfrm>
            <a:off x="457200" y="2258204"/>
            <a:ext cx="7062787" cy="2743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600"/>
              </a:spcAft>
              <a:buClr>
                <a:srgbClr val="515257"/>
              </a:buClr>
              <a:buSzPts val="1200"/>
              <a:buFont typeface="Arial"/>
              <a:buChar char="•"/>
            </a:pPr>
            <a:r>
              <a:rPr lang="en-US" sz="1600" b="1" dirty="0">
                <a:solidFill>
                  <a:schemeClr val="tx2">
                    <a:lumMod val="10000"/>
                  </a:schemeClr>
                </a:solidFill>
                <a:latin typeface="Gill Sans MT" panose="020B0502020104020203" pitchFamily="34" charset="0"/>
                <a:ea typeface="Gill Sans"/>
                <a:cs typeface="Gill Sans"/>
                <a:sym typeface="Gill Sans"/>
              </a:rPr>
              <a:t>Approche </a:t>
            </a:r>
            <a:r>
              <a:rPr lang="en-US" sz="1600" dirty="0">
                <a:solidFill>
                  <a:schemeClr val="tx2">
                    <a:lumMod val="10000"/>
                  </a:schemeClr>
                </a:solidFill>
                <a:latin typeface="Gill Sans MT" panose="020B0502020104020203" pitchFamily="34" charset="0"/>
                <a:ea typeface="Gill Sans"/>
                <a:cs typeface="Gill Sans"/>
                <a:sym typeface="Gill Sans"/>
              </a:rPr>
              <a:t>: Campagne culturelle, organisationnelle et médiatique</a:t>
            </a:r>
            <a:endParaRPr sz="1600" dirty="0">
              <a:solidFill>
                <a:schemeClr val="tx2">
                  <a:lumMod val="10000"/>
                </a:schemeClr>
              </a:solidFill>
              <a:latin typeface="Gill Sans MT" panose="020B0502020104020203" pitchFamily="34" charset="0"/>
            </a:endParaRPr>
          </a:p>
          <a:p>
            <a:pPr marL="457200" marR="0" lvl="0" indent="-304800" algn="l" rtl="0">
              <a:lnSpc>
                <a:spcPct val="100000"/>
              </a:lnSpc>
              <a:spcBef>
                <a:spcPts val="0"/>
              </a:spcBef>
              <a:spcAft>
                <a:spcPts val="600"/>
              </a:spcAft>
              <a:buClr>
                <a:srgbClr val="515257"/>
              </a:buClr>
              <a:buSzPts val="1200"/>
              <a:buFont typeface="Arial"/>
              <a:buChar char="•"/>
            </a:pPr>
            <a:r>
              <a:rPr lang="en-US" sz="1600" b="1" dirty="0">
                <a:solidFill>
                  <a:schemeClr val="tx2">
                    <a:lumMod val="10000"/>
                  </a:schemeClr>
                </a:solidFill>
                <a:latin typeface="Gill Sans MT" panose="020B0502020104020203" pitchFamily="34" charset="0"/>
                <a:ea typeface="Gill Sans"/>
                <a:cs typeface="Gill Sans"/>
                <a:sym typeface="Gill Sans"/>
              </a:rPr>
              <a:t>Messages </a:t>
            </a:r>
            <a:r>
              <a:rPr lang="en-US" sz="1600" dirty="0">
                <a:solidFill>
                  <a:schemeClr val="tx2">
                    <a:lumMod val="10000"/>
                  </a:schemeClr>
                </a:solidFill>
                <a:latin typeface="Gill Sans MT" panose="020B0502020104020203" pitchFamily="34" charset="0"/>
                <a:ea typeface="Gill Sans"/>
                <a:cs typeface="Gill Sans"/>
                <a:sym typeface="Gill Sans"/>
              </a:rPr>
              <a:t>: Atteindre des communautés entières en mettant l'accent sur le changement de comportement des hommes et des garçons.</a:t>
            </a:r>
            <a:endParaRPr sz="1600" dirty="0">
              <a:solidFill>
                <a:schemeClr val="tx2">
                  <a:lumMod val="10000"/>
                </a:schemeClr>
              </a:solidFill>
              <a:latin typeface="Gill Sans MT" panose="020B0502020104020203" pitchFamily="34" charset="0"/>
            </a:endParaRPr>
          </a:p>
          <a:p>
            <a:pPr marL="457200" marR="0" lvl="0" indent="-304800" algn="l" rtl="0">
              <a:lnSpc>
                <a:spcPct val="100000"/>
              </a:lnSpc>
              <a:spcBef>
                <a:spcPts val="0"/>
              </a:spcBef>
              <a:spcAft>
                <a:spcPts val="600"/>
              </a:spcAft>
              <a:buClr>
                <a:srgbClr val="515257"/>
              </a:buClr>
              <a:buSzPts val="1200"/>
              <a:buFont typeface="Arial"/>
              <a:buChar char="•"/>
            </a:pPr>
            <a:r>
              <a:rPr lang="en-US" sz="1600" b="1" dirty="0">
                <a:solidFill>
                  <a:schemeClr val="tx2">
                    <a:lumMod val="10000"/>
                  </a:schemeClr>
                </a:solidFill>
                <a:latin typeface="Gill Sans MT" panose="020B0502020104020203" pitchFamily="34" charset="0"/>
                <a:ea typeface="Gill Sans"/>
                <a:cs typeface="Gill Sans"/>
                <a:sym typeface="Gill Sans"/>
              </a:rPr>
              <a:t>Stratégies </a:t>
            </a:r>
            <a:r>
              <a:rPr lang="en-US" sz="1600" dirty="0">
                <a:solidFill>
                  <a:schemeClr val="tx2">
                    <a:lumMod val="10000"/>
                  </a:schemeClr>
                </a:solidFill>
                <a:latin typeface="Gill Sans MT" panose="020B0502020104020203" pitchFamily="34" charset="0"/>
                <a:ea typeface="Gill Sans"/>
                <a:cs typeface="Gill Sans"/>
                <a:sym typeface="Gill Sans"/>
              </a:rPr>
              <a:t>:</a:t>
            </a:r>
            <a:endParaRPr sz="1600" dirty="0">
              <a:solidFill>
                <a:schemeClr val="tx2">
                  <a:lumMod val="10000"/>
                </a:schemeClr>
              </a:solidFill>
              <a:latin typeface="Gill Sans MT" panose="020B0502020104020203" pitchFamily="34" charset="0"/>
            </a:endParaRPr>
          </a:p>
          <a:p>
            <a:pPr marL="971550" lvl="1" indent="-285750" algn="l" rtl="0">
              <a:lnSpc>
                <a:spcPct val="100000"/>
              </a:lnSpc>
              <a:spcBef>
                <a:spcPts val="765"/>
              </a:spcBef>
              <a:spcAft>
                <a:spcPts val="600"/>
              </a:spcAft>
              <a:buSzPts val="1148"/>
              <a:buFont typeface="Arial"/>
              <a:buChar char="•"/>
            </a:pPr>
            <a:r>
              <a:rPr lang="en-US" sz="1600" dirty="0">
                <a:solidFill>
                  <a:schemeClr val="tx2">
                    <a:lumMod val="10000"/>
                  </a:schemeClr>
                </a:solidFill>
                <a:latin typeface="Gill Sans MT" panose="020B0502020104020203" pitchFamily="34" charset="0"/>
                <a:ea typeface="Gill Sans"/>
                <a:cs typeface="Gill Sans"/>
                <a:sym typeface="Gill Sans"/>
              </a:rPr>
              <a:t>Site web interactif</a:t>
            </a:r>
            <a:endParaRPr sz="1600" dirty="0">
              <a:solidFill>
                <a:schemeClr val="tx2">
                  <a:lumMod val="10000"/>
                </a:schemeClr>
              </a:solidFill>
              <a:latin typeface="Gill Sans MT" panose="020B0502020104020203" pitchFamily="34" charset="0"/>
            </a:endParaRPr>
          </a:p>
          <a:p>
            <a:pPr marL="971550" lvl="1" indent="-285750" algn="l" rtl="0">
              <a:lnSpc>
                <a:spcPct val="100000"/>
              </a:lnSpc>
              <a:spcBef>
                <a:spcPts val="765"/>
              </a:spcBef>
              <a:spcAft>
                <a:spcPts val="600"/>
              </a:spcAft>
              <a:buSzPts val="1148"/>
              <a:buFont typeface="Arial"/>
              <a:buChar char="•"/>
            </a:pPr>
            <a:r>
              <a:rPr lang="en-US" sz="1600" dirty="0">
                <a:solidFill>
                  <a:schemeClr val="tx2">
                    <a:lumMod val="10000"/>
                  </a:schemeClr>
                </a:solidFill>
                <a:latin typeface="Gill Sans MT" panose="020B0502020104020203" pitchFamily="34" charset="0"/>
                <a:ea typeface="Gill Sans"/>
                <a:cs typeface="Gill Sans"/>
                <a:sym typeface="Gill Sans"/>
              </a:rPr>
              <a:t>Présence en ligne (par exemple, Facebook, Twitter, YouTube)</a:t>
            </a:r>
            <a:endParaRPr sz="1600" dirty="0">
              <a:solidFill>
                <a:schemeClr val="tx2">
                  <a:lumMod val="10000"/>
                </a:schemeClr>
              </a:solidFill>
              <a:latin typeface="Gill Sans MT" panose="020B0502020104020203" pitchFamily="34" charset="0"/>
            </a:endParaRPr>
          </a:p>
          <a:p>
            <a:pPr marL="971550" lvl="1" indent="-285750" algn="l" rtl="0">
              <a:lnSpc>
                <a:spcPct val="100000"/>
              </a:lnSpc>
              <a:spcBef>
                <a:spcPts val="765"/>
              </a:spcBef>
              <a:spcAft>
                <a:spcPts val="600"/>
              </a:spcAft>
              <a:buSzPts val="1148"/>
              <a:buFont typeface="Arial"/>
              <a:buChar char="•"/>
            </a:pPr>
            <a:r>
              <a:rPr lang="en-US" sz="1600" dirty="0">
                <a:solidFill>
                  <a:schemeClr val="tx2">
                    <a:lumMod val="10000"/>
                  </a:schemeClr>
                </a:solidFill>
                <a:latin typeface="Gill Sans MT" panose="020B0502020104020203" pitchFamily="34" charset="0"/>
                <a:ea typeface="Gill Sans"/>
                <a:cs typeface="Gill Sans"/>
                <a:sym typeface="Gill Sans"/>
              </a:rPr>
              <a:t>Campagne médiatique : messages d'intérêt public à la télévision, à la radio et dans la presse écrite, inspirés d'histoires vraies.</a:t>
            </a:r>
            <a:endParaRPr sz="1600" dirty="0">
              <a:solidFill>
                <a:schemeClr val="tx2">
                  <a:lumMod val="10000"/>
                </a:schemeClr>
              </a:solidFill>
              <a:latin typeface="Gill Sans MT" panose="020B0502020104020203" pitchFamily="34" charset="0"/>
            </a:endParaRPr>
          </a:p>
          <a:p>
            <a:pPr marL="971550" lvl="1" indent="-285750" algn="l" rtl="0">
              <a:lnSpc>
                <a:spcPct val="100000"/>
              </a:lnSpc>
              <a:spcBef>
                <a:spcPts val="765"/>
              </a:spcBef>
              <a:spcAft>
                <a:spcPts val="600"/>
              </a:spcAft>
              <a:buSzPts val="1148"/>
              <a:buFont typeface="Arial"/>
              <a:buChar char="•"/>
            </a:pPr>
            <a:r>
              <a:rPr lang="en-US" sz="1600" dirty="0">
                <a:solidFill>
                  <a:schemeClr val="tx2">
                    <a:lumMod val="10000"/>
                  </a:schemeClr>
                </a:solidFill>
                <a:latin typeface="Gill Sans MT" panose="020B0502020104020203" pitchFamily="34" charset="0"/>
                <a:ea typeface="Gill Sans"/>
                <a:cs typeface="Gill Sans"/>
                <a:sym typeface="Gill Sans"/>
              </a:rPr>
              <a:t>Mobilisation de la communauté : Formation en leadership, sensibilisation de masse, camions mobiles vidéo, événements éducatifs et conversationnels en face à face.</a:t>
            </a:r>
            <a:endParaRPr sz="1600" dirty="0">
              <a:solidFill>
                <a:schemeClr val="tx2">
                  <a:lumMod val="10000"/>
                </a:schemeClr>
              </a:solidFill>
              <a:latin typeface="Gill Sans MT" panose="020B0502020104020203" pitchFamily="34" charset="0"/>
            </a:endParaRPr>
          </a:p>
          <a:p>
            <a:pPr marL="971550" lvl="1" indent="-285750" algn="l" rtl="0">
              <a:lnSpc>
                <a:spcPct val="100000"/>
              </a:lnSpc>
              <a:spcBef>
                <a:spcPts val="765"/>
              </a:spcBef>
              <a:spcAft>
                <a:spcPts val="600"/>
              </a:spcAft>
              <a:buSzPts val="1148"/>
              <a:buFont typeface="Arial"/>
              <a:buChar char="•"/>
            </a:pPr>
            <a:r>
              <a:rPr lang="en-US" sz="1600" dirty="0">
                <a:solidFill>
                  <a:schemeClr val="tx2">
                    <a:lumMod val="10000"/>
                  </a:schemeClr>
                </a:solidFill>
                <a:latin typeface="Gill Sans MT" panose="020B0502020104020203" pitchFamily="34" charset="0"/>
                <a:ea typeface="Gill Sans"/>
                <a:cs typeface="Gill Sans"/>
                <a:sym typeface="Gill Sans"/>
              </a:rPr>
              <a:t>Soutien des célébrités</a:t>
            </a:r>
            <a:endParaRPr sz="1600" dirty="0">
              <a:solidFill>
                <a:schemeClr val="tx2">
                  <a:lumMod val="10000"/>
                </a:schemeClr>
              </a:solidFill>
              <a:latin typeface="Gill Sans MT" panose="020B0502020104020203" pitchFamily="34" charset="0"/>
            </a:endParaRPr>
          </a:p>
          <a:p>
            <a:pPr marL="152400" lvl="0" indent="0" algn="l" rtl="0">
              <a:lnSpc>
                <a:spcPct val="100000"/>
              </a:lnSpc>
              <a:spcBef>
                <a:spcPts val="0"/>
              </a:spcBef>
              <a:spcAft>
                <a:spcPts val="0"/>
              </a:spcAft>
              <a:buSzPts val="1200"/>
              <a:buNone/>
            </a:pPr>
            <a:endParaRPr sz="1600" dirty="0">
              <a:latin typeface="Gill Sans MT" panose="020B0502020104020203" pitchFamily="34" charset="0"/>
              <a:ea typeface="Gill Sans"/>
              <a:cs typeface="Gill Sans"/>
              <a:sym typeface="Gill Sans"/>
            </a:endParaRPr>
          </a:p>
        </p:txBody>
      </p:sp>
      <p:sp>
        <p:nvSpPr>
          <p:cNvPr id="510" name="Google Shape;510;p59"/>
          <p:cNvSpPr txBox="1">
            <a:spLocks noGrp="1"/>
          </p:cNvSpPr>
          <p:nvPr>
            <p:ph type="body" idx="4294967295"/>
          </p:nvPr>
        </p:nvSpPr>
        <p:spPr>
          <a:xfrm>
            <a:off x="457200" y="7158383"/>
            <a:ext cx="6654800" cy="1978025"/>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600"/>
              </a:spcAft>
              <a:buSzPts val="1200"/>
              <a:buFont typeface="Arial"/>
              <a:buChar char="•"/>
            </a:pPr>
            <a:r>
              <a:rPr lang="en-US" sz="1600" b="1" dirty="0">
                <a:latin typeface="Gill Sans MT" panose="020B0502020104020203" pitchFamily="34" charset="0"/>
                <a:ea typeface="Gill Sans"/>
                <a:cs typeface="Gill Sans"/>
                <a:sym typeface="Gill Sans"/>
              </a:rPr>
              <a:t>Portée </a:t>
            </a:r>
            <a:r>
              <a:rPr lang="en-US" sz="1600" dirty="0">
                <a:latin typeface="Gill Sans MT" panose="020B0502020104020203" pitchFamily="34" charset="0"/>
                <a:ea typeface="Gill Sans"/>
                <a:cs typeface="Gill Sans"/>
                <a:sym typeface="Gill Sans"/>
              </a:rPr>
              <a:t>: Les messages d'intérêt public ont touché plus de 130 millions de personnes en deux ans. </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Meilleure </a:t>
            </a:r>
            <a:r>
              <a:rPr lang="en-US" sz="1600" b="1" dirty="0">
                <a:latin typeface="Gill Sans MT" panose="020B0502020104020203" pitchFamily="34" charset="0"/>
                <a:ea typeface="Gill Sans"/>
                <a:cs typeface="Gill Sans"/>
                <a:sym typeface="Gill Sans"/>
              </a:rPr>
              <a:t>connaissance </a:t>
            </a:r>
            <a:r>
              <a:rPr lang="en-US" sz="1600" dirty="0">
                <a:latin typeface="Gill Sans MT" panose="020B0502020104020203" pitchFamily="34" charset="0"/>
                <a:ea typeface="Gill Sans"/>
                <a:cs typeface="Gill Sans"/>
                <a:sym typeface="Gill Sans"/>
              </a:rPr>
              <a:t>de la violence domestique</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Changement des </a:t>
            </a:r>
            <a:r>
              <a:rPr lang="en-US" sz="1600" b="1" dirty="0">
                <a:latin typeface="Gill Sans MT" panose="020B0502020104020203" pitchFamily="34" charset="0"/>
                <a:ea typeface="Gill Sans"/>
                <a:cs typeface="Gill Sans"/>
                <a:sym typeface="Gill Sans"/>
              </a:rPr>
              <a:t>attitudes </a:t>
            </a:r>
            <a:r>
              <a:rPr lang="en-US" sz="1600" dirty="0">
                <a:latin typeface="Gill Sans MT" panose="020B0502020104020203" pitchFamily="34" charset="0"/>
                <a:ea typeface="Gill Sans"/>
                <a:cs typeface="Gill Sans"/>
                <a:sym typeface="Gill Sans"/>
              </a:rPr>
              <a:t>individuelles et communautaires à l'égard de la violence domestique</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b="1" dirty="0">
                <a:latin typeface="Gill Sans MT" panose="020B0502020104020203" pitchFamily="34" charset="0"/>
                <a:ea typeface="Gill Sans"/>
                <a:cs typeface="Gill Sans"/>
                <a:sym typeface="Gill Sans"/>
              </a:rPr>
              <a:t>La </a:t>
            </a:r>
            <a:r>
              <a:rPr lang="en-US" sz="1600" dirty="0">
                <a:latin typeface="Gill Sans MT" panose="020B0502020104020203" pitchFamily="34" charset="0"/>
                <a:ea typeface="Gill Sans"/>
                <a:cs typeface="Gill Sans"/>
                <a:sym typeface="Gill Sans"/>
              </a:rPr>
              <a:t>violence domestique </a:t>
            </a:r>
            <a:r>
              <a:rPr lang="en-US" sz="1600" b="1" dirty="0">
                <a:latin typeface="Gill Sans MT" panose="020B0502020104020203" pitchFamily="34" charset="0"/>
                <a:ea typeface="Gill Sans"/>
                <a:cs typeface="Gill Sans"/>
                <a:sym typeface="Gill Sans"/>
              </a:rPr>
              <a:t>normalisée </a:t>
            </a:r>
            <a:r>
              <a:rPr lang="en-US" sz="1600" dirty="0">
                <a:latin typeface="Gill Sans MT" panose="020B0502020104020203" pitchFamily="34" charset="0"/>
                <a:ea typeface="Gill Sans"/>
                <a:cs typeface="Gill Sans"/>
                <a:sym typeface="Gill Sans"/>
              </a:rPr>
              <a:t>dans les conversations</a:t>
            </a:r>
            <a:endParaRPr dirty="0">
              <a:latin typeface="Gill Sans MT" panose="020B0502020104020203" pitchFamily="34" charset="0"/>
            </a:endParaRPr>
          </a:p>
          <a:p>
            <a:pPr marL="457200" lvl="0" indent="-304800" algn="l" rtl="0">
              <a:lnSpc>
                <a:spcPct val="100000"/>
              </a:lnSpc>
              <a:spcBef>
                <a:spcPts val="600"/>
              </a:spcBef>
              <a:spcAft>
                <a:spcPts val="600"/>
              </a:spcAft>
              <a:buSzPts val="1200"/>
              <a:buFont typeface="Arial"/>
              <a:buChar char="•"/>
            </a:pPr>
            <a:r>
              <a:rPr lang="en-US" sz="1600" dirty="0">
                <a:latin typeface="Gill Sans MT" panose="020B0502020104020203" pitchFamily="34" charset="0"/>
                <a:ea typeface="Gill Sans"/>
                <a:cs typeface="Gill Sans"/>
                <a:sym typeface="Gill Sans"/>
              </a:rPr>
              <a:t>Augmentation du nombre de </a:t>
            </a:r>
            <a:r>
              <a:rPr lang="en-US" sz="1600" b="1" dirty="0">
                <a:latin typeface="Gill Sans MT" panose="020B0502020104020203" pitchFamily="34" charset="0"/>
                <a:ea typeface="Gill Sans"/>
                <a:cs typeface="Gill Sans"/>
                <a:sym typeface="Gill Sans"/>
              </a:rPr>
              <a:t>lois </a:t>
            </a:r>
            <a:r>
              <a:rPr lang="en-US" sz="1600" dirty="0">
                <a:latin typeface="Gill Sans MT" panose="020B0502020104020203" pitchFamily="34" charset="0"/>
                <a:ea typeface="Gill Sans"/>
                <a:cs typeface="Gill Sans"/>
                <a:sym typeface="Gill Sans"/>
              </a:rPr>
              <a:t>et de femmes demandant </a:t>
            </a:r>
            <a:r>
              <a:rPr lang="en-US" sz="1600" b="1" dirty="0">
                <a:latin typeface="Gill Sans MT" panose="020B0502020104020203" pitchFamily="34" charset="0"/>
                <a:ea typeface="Gill Sans"/>
                <a:cs typeface="Gill Sans"/>
                <a:sym typeface="Gill Sans"/>
              </a:rPr>
              <a:t>justice</a:t>
            </a:r>
            <a:endParaRPr dirty="0">
              <a:latin typeface="Gill Sans MT" panose="020B0502020104020203" pitchFamily="34" charset="0"/>
            </a:endParaRPr>
          </a:p>
        </p:txBody>
      </p:sp>
      <p:pic>
        <p:nvPicPr>
          <p:cNvPr id="3" name="Picture 2">
            <a:extLst>
              <a:ext uri="{FF2B5EF4-FFF2-40B4-BE49-F238E27FC236}">
                <a16:creationId xmlns:a16="http://schemas.microsoft.com/office/drawing/2014/main" id="{CD1C017B-CC94-4807-8B69-2794780502E8}"/>
              </a:ext>
            </a:extLst>
          </p:cNvPr>
          <p:cNvPicPr>
            <a:picLocks noChangeAspect="1"/>
          </p:cNvPicPr>
          <p:nvPr/>
        </p:nvPicPr>
        <p:blipFill>
          <a:blip r:embed="rId3"/>
          <a:stretch>
            <a:fillRect/>
          </a:stretch>
        </p:blipFill>
        <p:spPr>
          <a:xfrm>
            <a:off x="6110228" y="1093973"/>
            <a:ext cx="1369279" cy="1371600"/>
          </a:xfrm>
          <a:prstGeom prst="rect">
            <a:avLst/>
          </a:prstGeom>
        </p:spPr>
      </p:pic>
      <p:pic>
        <p:nvPicPr>
          <p:cNvPr id="2" name="Picture 1">
            <a:extLst>
              <a:ext uri="{FF2B5EF4-FFF2-40B4-BE49-F238E27FC236}">
                <a16:creationId xmlns:a16="http://schemas.microsoft.com/office/drawing/2014/main" id="{2CB2EF12-DDBF-4B69-AF74-D175951F05CA}"/>
              </a:ext>
            </a:extLst>
          </p:cNvPr>
          <p:cNvPicPr>
            <a:picLocks noChangeAspect="1"/>
          </p:cNvPicPr>
          <p:nvPr/>
        </p:nvPicPr>
        <p:blipFill>
          <a:blip r:embed="rId4"/>
          <a:stretch>
            <a:fillRect/>
          </a:stretch>
        </p:blipFill>
        <p:spPr>
          <a:xfrm flipV="1">
            <a:off x="6567818" y="54429"/>
            <a:ext cx="1088363" cy="4320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15"/>
        <p:cNvGrpSpPr/>
        <p:nvPr/>
      </p:nvGrpSpPr>
      <p:grpSpPr>
        <a:xfrm>
          <a:off x="0" y="0"/>
          <a:ext cx="0" cy="0"/>
          <a:chOff x="0" y="0"/>
          <a:chExt cx="0" cy="0"/>
        </a:xfrm>
      </p:grpSpPr>
      <p:sp>
        <p:nvSpPr>
          <p:cNvPr id="516" name="Google Shape;516;p60"/>
          <p:cNvSpPr txBox="1">
            <a:spLocks noGrp="1"/>
          </p:cNvSpPr>
          <p:nvPr>
            <p:ph type="body" idx="1"/>
          </p:nvPr>
        </p:nvSpPr>
        <p:spPr>
          <a:xfrm>
            <a:off x="340873" y="241029"/>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MT" panose="020B0502020104020203" pitchFamily="34" charset="0"/>
                <a:sym typeface="Gill Sans"/>
              </a:rPr>
              <a:t>MODULE 3 - CONCEPTION D'INTERVENTIONS POUR LA CONCEPTION DE NORMES</a:t>
            </a: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517" name="Google Shape;517;p60"/>
          <p:cNvSpPr txBox="1">
            <a:spLocks noGrp="1"/>
          </p:cNvSpPr>
          <p:nvPr>
            <p:ph type="body" idx="2"/>
          </p:nvPr>
        </p:nvSpPr>
        <p:spPr>
          <a:xfrm>
            <a:off x="274320" y="1495057"/>
            <a:ext cx="64770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3000" dirty="0">
                <a:solidFill>
                  <a:schemeClr val="accent5"/>
                </a:solidFill>
                <a:latin typeface="Gill Sans MT" panose="020B0502020104020203" pitchFamily="34" charset="0"/>
                <a:sym typeface="Gill Sans"/>
              </a:rPr>
              <a:t>Étude de cas : Bell Bajao !</a:t>
            </a:r>
            <a:endParaRPr sz="3000" dirty="0">
              <a:solidFill>
                <a:schemeClr val="accent5"/>
              </a:solidFill>
              <a:latin typeface="Gill Sans MT" panose="020B0502020104020203" pitchFamily="34" charset="0"/>
              <a:sym typeface="Gill Sans"/>
            </a:endParaRPr>
          </a:p>
        </p:txBody>
      </p:sp>
      <p:sp>
        <p:nvSpPr>
          <p:cNvPr id="518" name="Google Shape;518;p60"/>
          <p:cNvSpPr txBox="1">
            <a:spLocks noGrp="1"/>
          </p:cNvSpPr>
          <p:nvPr>
            <p:ph type="body" idx="3"/>
          </p:nvPr>
        </p:nvSpPr>
        <p:spPr>
          <a:xfrm>
            <a:off x="274320" y="1198362"/>
            <a:ext cx="6477000" cy="45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400"/>
              <a:buFont typeface="Gill Sans"/>
              <a:buNone/>
            </a:pPr>
            <a:r>
              <a:rPr lang="en-US" sz="1400" dirty="0">
                <a:latin typeface="Gill Sans MT" panose="020B0502020104020203" pitchFamily="34" charset="0"/>
                <a:sym typeface="Gill Sans"/>
              </a:rPr>
              <a:t>ACTIVITÉ DE GROUPE</a:t>
            </a:r>
            <a:endParaRPr sz="1400" dirty="0">
              <a:latin typeface="Gill Sans MT" panose="020B0502020104020203" pitchFamily="34" charset="0"/>
              <a:sym typeface="Gill Sans"/>
            </a:endParaRPr>
          </a:p>
        </p:txBody>
      </p:sp>
      <p:pic>
        <p:nvPicPr>
          <p:cNvPr id="6" name="Picture 5">
            <a:extLst>
              <a:ext uri="{FF2B5EF4-FFF2-40B4-BE49-F238E27FC236}">
                <a16:creationId xmlns:a16="http://schemas.microsoft.com/office/drawing/2014/main" id="{CDA5BE21-B2DF-44C0-8BC1-E738F2FFA1C9}"/>
              </a:ext>
            </a:extLst>
          </p:cNvPr>
          <p:cNvPicPr>
            <a:picLocks noChangeAspect="1"/>
          </p:cNvPicPr>
          <p:nvPr/>
        </p:nvPicPr>
        <p:blipFill>
          <a:blip r:embed="rId3"/>
          <a:stretch>
            <a:fillRect/>
          </a:stretch>
        </p:blipFill>
        <p:spPr>
          <a:xfrm>
            <a:off x="5946204" y="5680412"/>
            <a:ext cx="1371600" cy="1371600"/>
          </a:xfrm>
          <a:prstGeom prst="rect">
            <a:avLst/>
          </a:prstGeom>
        </p:spPr>
      </p:pic>
      <p:sp>
        <p:nvSpPr>
          <p:cNvPr id="9" name="Rectangle 8">
            <a:extLst>
              <a:ext uri="{FF2B5EF4-FFF2-40B4-BE49-F238E27FC236}">
                <a16:creationId xmlns:a16="http://schemas.microsoft.com/office/drawing/2014/main" id="{55C028D4-132D-4BE0-8CFA-3A368C29CA7C}"/>
              </a:ext>
            </a:extLst>
          </p:cNvPr>
          <p:cNvSpPr/>
          <p:nvPr/>
        </p:nvSpPr>
        <p:spPr>
          <a:xfrm>
            <a:off x="457200" y="2303795"/>
            <a:ext cx="6746865" cy="3339376"/>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cs typeface="Gill Sans" panose="020B0604020202020204" charset="0"/>
              </a:rPr>
              <a:t>Lire l'étude de cas.</a:t>
            </a:r>
          </a:p>
          <a:p>
            <a:pPr marL="285750" indent="-285750">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cs typeface="Gill Sans" panose="020B0604020202020204" charset="0"/>
              </a:rPr>
              <a:t>Prenez note des valeurs que Breakthrough India a appliqué.</a:t>
            </a:r>
          </a:p>
          <a:p>
            <a:pPr marL="285750" indent="-285750">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cs typeface="Gill Sans" panose="020B0604020202020204" charset="0"/>
              </a:rPr>
              <a:t>Réfléchissez et discutez :</a:t>
            </a:r>
          </a:p>
          <a:p>
            <a:pPr>
              <a:spcAft>
                <a:spcPts val="600"/>
              </a:spcAft>
            </a:pPr>
            <a:r>
              <a:rPr lang="en-US" sz="1600" dirty="0">
                <a:solidFill>
                  <a:schemeClr val="tx2">
                    <a:lumMod val="10000"/>
                  </a:schemeClr>
                </a:solidFill>
                <a:latin typeface="Gill Sans MT" panose="020B0502020104020203" pitchFamily="34" charset="0"/>
                <a:cs typeface="Gill Sans" panose="020B0604020202020204" charset="0"/>
              </a:rPr>
              <a:t>	1. Quelles valeurs ont été prises en compte dans la conception du programme ?</a:t>
            </a:r>
          </a:p>
          <a:p>
            <a:pPr lvl="5">
              <a:spcAft>
                <a:spcPts val="600"/>
              </a:spcAft>
            </a:pPr>
            <a:r>
              <a:rPr lang="en-US" sz="1600" dirty="0">
                <a:solidFill>
                  <a:schemeClr val="tx2">
                    <a:lumMod val="10000"/>
                  </a:schemeClr>
                </a:solidFill>
                <a:latin typeface="Gill Sans MT" panose="020B0502020104020203" pitchFamily="34" charset="0"/>
                <a:cs typeface="Gill Sans" panose="020B0604020202020204" charset="0"/>
              </a:rPr>
              <a:t>	2. Comment les valeurs ont-elles influencé la conception du programme ?</a:t>
            </a:r>
          </a:p>
          <a:p>
            <a:pPr lvl="5">
              <a:spcAft>
                <a:spcPts val="600"/>
              </a:spcAft>
            </a:pPr>
            <a:r>
              <a:rPr lang="en-US" sz="1600" dirty="0">
                <a:solidFill>
                  <a:schemeClr val="tx2">
                    <a:lumMod val="10000"/>
                  </a:schemeClr>
                </a:solidFill>
                <a:latin typeface="Gill Sans MT" panose="020B0502020104020203" pitchFamily="34" charset="0"/>
                <a:cs typeface="Gill Sans" panose="020B0604020202020204" charset="0"/>
              </a:rPr>
              <a:t>	3. Pensez-vous que la réflexion éthique a fait une différence dans les décisions de conception du programme ? Pourquoi ou pourquoi pas ?</a:t>
            </a:r>
          </a:p>
          <a:p>
            <a:pPr marL="285750" indent="-285750">
              <a:spcAft>
                <a:spcPts val="600"/>
              </a:spcAft>
              <a:buFont typeface="Arial" panose="020B0604020202020204" pitchFamily="34" charset="0"/>
              <a:buChar char="•"/>
            </a:pPr>
            <a:endParaRPr lang="en-US" sz="1600" dirty="0">
              <a:solidFill>
                <a:schemeClr val="tx2">
                  <a:lumMod val="10000"/>
                </a:schemeClr>
              </a:solidFill>
              <a:latin typeface="Gill Sans MT" panose="020B0502020104020203" pitchFamily="34" charset="0"/>
              <a:cs typeface="Gill Sans" panose="020B0604020202020204" charset="0"/>
            </a:endParaRPr>
          </a:p>
          <a:p>
            <a:pPr marL="285750" indent="-285750">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cs typeface="Gill Sans" panose="020B0604020202020204" charset="0"/>
              </a:rPr>
              <a:t>Rapport sur les points saillants en mettant l'accent sur la question 3.</a:t>
            </a:r>
          </a:p>
        </p:txBody>
      </p:sp>
      <p:sp>
        <p:nvSpPr>
          <p:cNvPr id="10" name="Rectangle 9">
            <a:extLst>
              <a:ext uri="{FF2B5EF4-FFF2-40B4-BE49-F238E27FC236}">
                <a16:creationId xmlns:a16="http://schemas.microsoft.com/office/drawing/2014/main" id="{22F52D96-A206-4CC6-BCCA-5AE49BF0D8B6}"/>
              </a:ext>
            </a:extLst>
          </p:cNvPr>
          <p:cNvSpPr/>
          <p:nvPr/>
        </p:nvSpPr>
        <p:spPr>
          <a:xfrm>
            <a:off x="457200" y="7052012"/>
            <a:ext cx="6901292" cy="978601"/>
          </a:xfrm>
          <a:prstGeom prst="rect">
            <a:avLst/>
          </a:prstGeom>
        </p:spPr>
        <p:txBody>
          <a:bodyPr wrap="square">
            <a:spAutoFit/>
          </a:bodyPr>
          <a:lstStyle/>
          <a:p>
            <a:pPr marL="285750" lvl="0" indent="-285750">
              <a:lnSpc>
                <a:spcPts val="600"/>
              </a:lnSpc>
              <a:buClr>
                <a:srgbClr val="53585D"/>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Partagez vos réflexions sur le travail de groupe.</a:t>
            </a:r>
            <a:endParaRPr lang="en-US" sz="1600" dirty="0">
              <a:solidFill>
                <a:schemeClr val="tx2">
                  <a:lumMod val="10000"/>
                </a:schemeClr>
              </a:solidFill>
              <a:latin typeface="Gill Sans MT" panose="020B0502020104020203" pitchFamily="34" charset="0"/>
              <a:cs typeface="Gill Sans" panose="020B0604020202020204" charset="0"/>
            </a:endParaRPr>
          </a:p>
          <a:p>
            <a:pPr marL="285750" lvl="0" indent="-285750">
              <a:lnSpc>
                <a:spcPts val="600"/>
              </a:lnSpc>
              <a:spcBef>
                <a:spcPts val="2400"/>
              </a:spcBef>
              <a:buClr>
                <a:srgbClr val="53585D"/>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Notez les valeurs que Breakthrough India a appliqué.</a:t>
            </a:r>
          </a:p>
          <a:p>
            <a:pPr marL="285750" lvl="0" indent="-285750">
              <a:lnSpc>
                <a:spcPts val="600"/>
              </a:lnSpc>
              <a:spcBef>
                <a:spcPts val="2400"/>
              </a:spcBef>
              <a:buClr>
                <a:srgbClr val="53585D"/>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Réfléchissez et discutez des conclusions de votre groupe.</a:t>
            </a:r>
            <a:endParaRPr lang="en-US" sz="1600" dirty="0">
              <a:solidFill>
                <a:schemeClr val="tx2">
                  <a:lumMod val="10000"/>
                </a:schemeClr>
              </a:solidFill>
              <a:latin typeface="Gill Sans MT" panose="020B0502020104020203" pitchFamily="34" charset="0"/>
              <a:cs typeface="Gill Sans" panose="020B0604020202020204" charset="0"/>
            </a:endParaRPr>
          </a:p>
        </p:txBody>
      </p:sp>
      <p:sp>
        <p:nvSpPr>
          <p:cNvPr id="11" name="Rectangle 10">
            <a:extLst>
              <a:ext uri="{FF2B5EF4-FFF2-40B4-BE49-F238E27FC236}">
                <a16:creationId xmlns:a16="http://schemas.microsoft.com/office/drawing/2014/main" id="{EF77108B-8CA1-4FE0-B5E9-AB92CD39F831}"/>
              </a:ext>
            </a:extLst>
          </p:cNvPr>
          <p:cNvSpPr/>
          <p:nvPr/>
        </p:nvSpPr>
        <p:spPr>
          <a:xfrm>
            <a:off x="274320" y="5834711"/>
            <a:ext cx="6011462" cy="1015663"/>
          </a:xfrm>
          <a:prstGeom prst="rect">
            <a:avLst/>
          </a:prstGeom>
        </p:spPr>
        <p:txBody>
          <a:bodyPr wrap="square">
            <a:spAutoFit/>
          </a:bodyPr>
          <a:lstStyle/>
          <a:p>
            <a:r>
              <a:rPr lang="en-US" sz="3000" b="1" dirty="0">
                <a:solidFill>
                  <a:schemeClr val="accent5"/>
                </a:solidFill>
                <a:latin typeface="Gill Sans MT" panose="020B0502020104020203" pitchFamily="34" charset="0"/>
                <a:ea typeface="Gill Sans"/>
                <a:cs typeface="Gill Sans"/>
                <a:sym typeface="Gill Sans"/>
              </a:rPr>
              <a:t>Étude de cas : Discussion en plénière</a:t>
            </a:r>
            <a:endParaRPr lang="en-US" sz="3000" dirty="0">
              <a:solidFill>
                <a:schemeClr val="accent5"/>
              </a:solidFill>
              <a:latin typeface="Gill Sans MT" panose="020B0502020104020203" pitchFamily="34" charset="0"/>
            </a:endParaRPr>
          </a:p>
        </p:txBody>
      </p:sp>
      <p:sp>
        <p:nvSpPr>
          <p:cNvPr id="12" name="Rectangle 11">
            <a:extLst>
              <a:ext uri="{FF2B5EF4-FFF2-40B4-BE49-F238E27FC236}">
                <a16:creationId xmlns:a16="http://schemas.microsoft.com/office/drawing/2014/main" id="{0E0BD424-DAB1-45A7-B843-1B2359C7A209}"/>
              </a:ext>
            </a:extLst>
          </p:cNvPr>
          <p:cNvSpPr/>
          <p:nvPr/>
        </p:nvSpPr>
        <p:spPr>
          <a:xfrm>
            <a:off x="137264" y="5580004"/>
            <a:ext cx="2265364" cy="307777"/>
          </a:xfrm>
          <a:prstGeom prst="rect">
            <a:avLst/>
          </a:prstGeom>
        </p:spPr>
        <p:txBody>
          <a:bodyPr wrap="none">
            <a:spAutoFit/>
          </a:bodyPr>
          <a:lstStyle/>
          <a:p>
            <a:pPr lvl="0" algn="just">
              <a:buClr>
                <a:srgbClr val="7A7B83"/>
              </a:buClr>
              <a:buSzPts val="3600"/>
            </a:pPr>
            <a:r>
              <a:rPr lang="en-US" dirty="0">
                <a:solidFill>
                  <a:schemeClr val="bg2"/>
                </a:solidFill>
                <a:latin typeface="Gill Sans MT" panose="020B0502020104020203" pitchFamily="34" charset="0"/>
                <a:ea typeface="Gill Sans"/>
                <a:cs typeface="Gill Sans"/>
                <a:sym typeface="Gill Sans"/>
              </a:rPr>
              <a:t>DISCUSSION EN PLÉNIÈRE</a:t>
            </a:r>
            <a:endParaRPr lang="en-US" dirty="0">
              <a:solidFill>
                <a:schemeClr val="bg2"/>
              </a:solidFill>
              <a:latin typeface="Gill Sans MT" panose="020B0502020104020203" pitchFamily="34" charset="0"/>
            </a:endParaRPr>
          </a:p>
        </p:txBody>
      </p:sp>
      <p:pic>
        <p:nvPicPr>
          <p:cNvPr id="13" name="Picture 12">
            <a:extLst>
              <a:ext uri="{FF2B5EF4-FFF2-40B4-BE49-F238E27FC236}">
                <a16:creationId xmlns:a16="http://schemas.microsoft.com/office/drawing/2014/main" id="{EF340124-E893-4205-A833-634B55ECF083}"/>
              </a:ext>
            </a:extLst>
          </p:cNvPr>
          <p:cNvPicPr>
            <a:picLocks noChangeAspect="1"/>
          </p:cNvPicPr>
          <p:nvPr/>
        </p:nvPicPr>
        <p:blipFill>
          <a:blip r:embed="rId4"/>
          <a:stretch>
            <a:fillRect/>
          </a:stretch>
        </p:blipFill>
        <p:spPr>
          <a:xfrm>
            <a:off x="5948525" y="1042362"/>
            <a:ext cx="1369279" cy="1371600"/>
          </a:xfrm>
          <a:prstGeom prst="rect">
            <a:avLst/>
          </a:prstGeom>
        </p:spPr>
      </p:pic>
      <p:pic>
        <p:nvPicPr>
          <p:cNvPr id="2" name="Picture 1">
            <a:extLst>
              <a:ext uri="{FF2B5EF4-FFF2-40B4-BE49-F238E27FC236}">
                <a16:creationId xmlns:a16="http://schemas.microsoft.com/office/drawing/2014/main" id="{33D9B3CA-FD13-4237-B742-90304B9EB25C}"/>
              </a:ext>
            </a:extLst>
          </p:cNvPr>
          <p:cNvPicPr>
            <a:picLocks noChangeAspect="1"/>
          </p:cNvPicPr>
          <p:nvPr/>
        </p:nvPicPr>
        <p:blipFill>
          <a:blip r:embed="rId5"/>
          <a:stretch>
            <a:fillRect/>
          </a:stretch>
        </p:blipFill>
        <p:spPr>
          <a:xfrm flipV="1">
            <a:off x="6632004" y="69088"/>
            <a:ext cx="972666" cy="5253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26"/>
        <p:cNvGrpSpPr/>
        <p:nvPr/>
      </p:nvGrpSpPr>
      <p:grpSpPr>
        <a:xfrm>
          <a:off x="0" y="0"/>
          <a:ext cx="0" cy="0"/>
          <a:chOff x="0" y="0"/>
          <a:chExt cx="0" cy="0"/>
        </a:xfrm>
      </p:grpSpPr>
      <p:sp>
        <p:nvSpPr>
          <p:cNvPr id="527" name="Google Shape;527;p61"/>
          <p:cNvSpPr txBox="1"/>
          <p:nvPr/>
        </p:nvSpPr>
        <p:spPr>
          <a:xfrm>
            <a:off x="339102" y="189570"/>
            <a:ext cx="6019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148"/>
              <a:buFont typeface="Gill Sans"/>
              <a:buNone/>
            </a:pPr>
            <a:r>
              <a:rPr lang="en-US" sz="1000" b="0" i="0" u="none" strike="noStrike" cap="none" dirty="0">
                <a:solidFill>
                  <a:srgbClr val="515257"/>
                </a:solidFill>
                <a:latin typeface="Gill Sans"/>
                <a:ea typeface="Gill Sans"/>
                <a:cs typeface="Gill Sans"/>
                <a:sym typeface="Gill Sans"/>
              </a:rPr>
              <a:t>MODULE 3 - CONCEPTION D'INTERVENTIONS POUR LA CONCEPTION DE NORMES</a:t>
            </a:r>
            <a:endParaRPr sz="1000" b="0" i="0" u="none" strike="noStrike" cap="none" dirty="0">
              <a:solidFill>
                <a:srgbClr val="515257"/>
              </a:solidFill>
              <a:latin typeface="Gill Sans"/>
              <a:ea typeface="Gill Sans"/>
              <a:cs typeface="Gill Sans"/>
              <a:sym typeface="Gill Sans"/>
            </a:endParaRPr>
          </a:p>
        </p:txBody>
      </p:sp>
      <p:pic>
        <p:nvPicPr>
          <p:cNvPr id="8" name="Picture 7">
            <a:extLst>
              <a:ext uri="{FF2B5EF4-FFF2-40B4-BE49-F238E27FC236}">
                <a16:creationId xmlns:a16="http://schemas.microsoft.com/office/drawing/2014/main" id="{2A06932A-1BE7-405D-940D-A1BF7129308C}"/>
              </a:ext>
            </a:extLst>
          </p:cNvPr>
          <p:cNvPicPr>
            <a:picLocks noChangeAspect="1"/>
          </p:cNvPicPr>
          <p:nvPr/>
        </p:nvPicPr>
        <p:blipFill>
          <a:blip r:embed="rId3"/>
          <a:stretch>
            <a:fillRect/>
          </a:stretch>
        </p:blipFill>
        <p:spPr>
          <a:xfrm>
            <a:off x="-291635" y="230046"/>
            <a:ext cx="1401500" cy="1919251"/>
          </a:xfrm>
          <a:prstGeom prst="rect">
            <a:avLst/>
          </a:prstGeom>
        </p:spPr>
      </p:pic>
      <p:pic>
        <p:nvPicPr>
          <p:cNvPr id="11" name="Picture 10">
            <a:extLst>
              <a:ext uri="{FF2B5EF4-FFF2-40B4-BE49-F238E27FC236}">
                <a16:creationId xmlns:a16="http://schemas.microsoft.com/office/drawing/2014/main" id="{A6E8462F-5C16-47BB-8662-9F26407887BB}"/>
              </a:ext>
            </a:extLst>
          </p:cNvPr>
          <p:cNvPicPr>
            <a:picLocks noChangeAspect="1"/>
          </p:cNvPicPr>
          <p:nvPr/>
        </p:nvPicPr>
        <p:blipFill>
          <a:blip r:embed="rId4"/>
          <a:stretch>
            <a:fillRect/>
          </a:stretch>
        </p:blipFill>
        <p:spPr>
          <a:xfrm>
            <a:off x="339102" y="3519993"/>
            <a:ext cx="7047229" cy="846444"/>
          </a:xfrm>
          <a:prstGeom prst="rect">
            <a:avLst/>
          </a:prstGeom>
        </p:spPr>
      </p:pic>
      <p:sp>
        <p:nvSpPr>
          <p:cNvPr id="3" name="Rectangle 2">
            <a:extLst>
              <a:ext uri="{FF2B5EF4-FFF2-40B4-BE49-F238E27FC236}">
                <a16:creationId xmlns:a16="http://schemas.microsoft.com/office/drawing/2014/main" id="{9A7F66E6-A959-44BB-BD9B-68D988D1D530}"/>
              </a:ext>
            </a:extLst>
          </p:cNvPr>
          <p:cNvSpPr/>
          <p:nvPr/>
        </p:nvSpPr>
        <p:spPr>
          <a:xfrm>
            <a:off x="130833" y="5528206"/>
            <a:ext cx="7255498" cy="2262158"/>
          </a:xfrm>
          <a:prstGeom prst="rect">
            <a:avLst/>
          </a:prstGeom>
        </p:spPr>
        <p:txBody>
          <a:bodyPr wrap="square">
            <a:spAutoFit/>
          </a:bodyPr>
          <a:lstStyle/>
          <a:p>
            <a:pPr marL="285750" lvl="0" indent="-285750" algn="just">
              <a:spcAft>
                <a:spcPts val="600"/>
              </a:spcAft>
              <a:buClr>
                <a:srgbClr val="2E2C22"/>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Les normes sociales et celles liées au genre sont ancrées dans des systèmes de croyances.  </a:t>
            </a:r>
            <a:endParaRPr lang="en-US" sz="1600" dirty="0">
              <a:solidFill>
                <a:schemeClr val="tx2">
                  <a:lumMod val="10000"/>
                </a:schemeClr>
              </a:solidFill>
              <a:latin typeface="Gill Sans MT" panose="020B0502020104020203" pitchFamily="34" charset="0"/>
              <a:cs typeface="Gill Sans" panose="020B0604020202020204" charset="0"/>
            </a:endParaRPr>
          </a:p>
          <a:p>
            <a:pPr marL="285750" lvl="0" indent="-285750" algn="just">
              <a:spcBef>
                <a:spcPts val="1200"/>
              </a:spcBef>
              <a:spcAft>
                <a:spcPts val="600"/>
              </a:spcAft>
              <a:buClr>
                <a:srgbClr val="2E2C22"/>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 Les normes peuvent survivre à leur fonction.</a:t>
            </a:r>
            <a:endParaRPr lang="en-US" sz="1600" dirty="0">
              <a:solidFill>
                <a:schemeClr val="tx2">
                  <a:lumMod val="10000"/>
                </a:schemeClr>
              </a:solidFill>
              <a:latin typeface="Gill Sans MT" panose="020B0502020104020203" pitchFamily="34" charset="0"/>
              <a:cs typeface="Gill Sans" panose="020B0604020202020204" charset="0"/>
            </a:endParaRPr>
          </a:p>
          <a:p>
            <a:pPr marL="285750" lvl="0" indent="-285750" algn="just">
              <a:spcBef>
                <a:spcPts val="1200"/>
              </a:spcBef>
              <a:spcAft>
                <a:spcPts val="600"/>
              </a:spcAft>
              <a:buClr>
                <a:srgbClr val="2E2C22"/>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Les adopteurs précoces modifient les comportements dans un environnement social et structurel. </a:t>
            </a:r>
            <a:endParaRPr lang="en-US" sz="1600" dirty="0">
              <a:solidFill>
                <a:schemeClr val="tx2">
                  <a:lumMod val="10000"/>
                </a:schemeClr>
              </a:solidFill>
              <a:latin typeface="Gill Sans MT" panose="020B0502020104020203" pitchFamily="34" charset="0"/>
              <a:cs typeface="Gill Sans" panose="020B0604020202020204" charset="0"/>
            </a:endParaRPr>
          </a:p>
          <a:p>
            <a:pPr marL="285750" lvl="0" indent="-285750" algn="just">
              <a:spcBef>
                <a:spcPts val="1200"/>
              </a:spcBef>
              <a:spcAft>
                <a:spcPts val="600"/>
              </a:spcAft>
              <a:buClr>
                <a:srgbClr val="2E2C22"/>
              </a:buClr>
              <a:buSzPct val="1000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panose="020B0604020202020204" charset="0"/>
                <a:sym typeface="Gill Sans"/>
              </a:rPr>
              <a:t> Le changement de normes peut être passionnant, vulnérable et risqué.</a:t>
            </a:r>
            <a:endParaRPr lang="en-US" sz="1600" dirty="0">
              <a:solidFill>
                <a:schemeClr val="tx2">
                  <a:lumMod val="10000"/>
                </a:schemeClr>
              </a:solidFill>
              <a:latin typeface="Gill Sans MT" panose="020B0502020104020203" pitchFamily="34" charset="0"/>
              <a:cs typeface="Gill Sans" panose="020B0604020202020204" charset="0"/>
            </a:endParaRPr>
          </a:p>
        </p:txBody>
      </p:sp>
      <p:sp>
        <p:nvSpPr>
          <p:cNvPr id="4" name="Rectangle 3">
            <a:extLst>
              <a:ext uri="{FF2B5EF4-FFF2-40B4-BE49-F238E27FC236}">
                <a16:creationId xmlns:a16="http://schemas.microsoft.com/office/drawing/2014/main" id="{C6097E7F-7866-481F-BA46-BEC0DDB8123E}"/>
              </a:ext>
            </a:extLst>
          </p:cNvPr>
          <p:cNvSpPr/>
          <p:nvPr/>
        </p:nvSpPr>
        <p:spPr>
          <a:xfrm>
            <a:off x="151228" y="4366437"/>
            <a:ext cx="7235103" cy="1015663"/>
          </a:xfrm>
          <a:prstGeom prst="rect">
            <a:avLst/>
          </a:prstGeom>
        </p:spPr>
        <p:txBody>
          <a:bodyPr wrap="square">
            <a:spAutoFit/>
          </a:bodyPr>
          <a:lstStyle/>
          <a:p>
            <a:r>
              <a:rPr lang="en-US" sz="3000" b="1" dirty="0">
                <a:solidFill>
                  <a:schemeClr val="accent5"/>
                </a:solidFill>
                <a:latin typeface="Gill Sans MT" panose="020B0502020104020203" pitchFamily="34" charset="0"/>
                <a:ea typeface="Gill Sans"/>
                <a:cs typeface="Gill Sans"/>
                <a:sym typeface="Gill Sans"/>
              </a:rPr>
              <a:t>Les normes existent dans un contexte historique et social</a:t>
            </a:r>
            <a:endParaRPr lang="en-US" sz="3000" dirty="0">
              <a:solidFill>
                <a:schemeClr val="accent5"/>
              </a:solidFill>
              <a:latin typeface="Gill Sans MT" panose="020B0502020104020203" pitchFamily="34" charset="0"/>
            </a:endParaRPr>
          </a:p>
        </p:txBody>
      </p:sp>
      <p:pic>
        <p:nvPicPr>
          <p:cNvPr id="2" name="Picture 1">
            <a:extLst>
              <a:ext uri="{FF2B5EF4-FFF2-40B4-BE49-F238E27FC236}">
                <a16:creationId xmlns:a16="http://schemas.microsoft.com/office/drawing/2014/main" id="{391E8B92-F552-4605-AE4A-04928B2DEEAB}"/>
              </a:ext>
            </a:extLst>
          </p:cNvPr>
          <p:cNvPicPr>
            <a:picLocks noChangeAspect="1"/>
          </p:cNvPicPr>
          <p:nvPr/>
        </p:nvPicPr>
        <p:blipFill>
          <a:blip r:embed="rId5"/>
          <a:stretch>
            <a:fillRect/>
          </a:stretch>
        </p:blipFill>
        <p:spPr>
          <a:xfrm flipV="1">
            <a:off x="6596435" y="-3868"/>
            <a:ext cx="995491" cy="600036"/>
          </a:xfrm>
          <a:prstGeom prst="rect">
            <a:avLst/>
          </a:prstGeom>
        </p:spPr>
      </p:pic>
      <p:sp>
        <p:nvSpPr>
          <p:cNvPr id="5" name="ZoneTexte 4">
            <a:extLst>
              <a:ext uri="{FF2B5EF4-FFF2-40B4-BE49-F238E27FC236}">
                <a16:creationId xmlns:a16="http://schemas.microsoft.com/office/drawing/2014/main" id="{9C30723A-179A-B061-1531-C547EDBB8BF5}"/>
              </a:ext>
            </a:extLst>
          </p:cNvPr>
          <p:cNvSpPr txBox="1"/>
          <p:nvPr/>
        </p:nvSpPr>
        <p:spPr>
          <a:xfrm>
            <a:off x="591224" y="692891"/>
            <a:ext cx="7121474" cy="2862322"/>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a:t>
            </a:r>
            <a:r>
              <a:rPr lang="fr-FR" sz="1800" dirty="0">
                <a:effectLst/>
                <a:latin typeface="Calibri" panose="020F0502020204030204" pitchFamily="34" charset="0"/>
                <a:ea typeface="Calibri" panose="020F0502020204030204" pitchFamily="34" charset="0"/>
                <a:cs typeface="Arial" panose="020B0604020202020204" pitchFamily="34" charset="0"/>
              </a:rPr>
              <a:t>Le cours de l'histoire dans une société en développement est trop souvent considéré comme "le problème", comme l'incarnation de l'inertie, des méthodes traditionnelles, comme quelque chose qu'il faut changer ou transformer... Des politiques plus intelligentes et réalistes </a:t>
            </a:r>
            <a:r>
              <a:rPr lang="fr-FR" sz="1800" b="1" dirty="0">
                <a:effectLst/>
                <a:latin typeface="Calibri" panose="020F0502020204030204" pitchFamily="34" charset="0"/>
                <a:ea typeface="Calibri" panose="020F0502020204030204" pitchFamily="34" charset="0"/>
                <a:cs typeface="Arial" panose="020B0604020202020204" pitchFamily="34" charset="0"/>
              </a:rPr>
              <a:t>partiraient du principe que la société réceptrice et son élan historique sont beaucoup plus puissants et importants </a:t>
            </a:r>
            <a:r>
              <a:rPr lang="fr-FR" sz="1800" dirty="0">
                <a:effectLst/>
                <a:latin typeface="Calibri" panose="020F0502020204030204" pitchFamily="34" charset="0"/>
                <a:ea typeface="Calibri" panose="020F0502020204030204" pitchFamily="34" charset="0"/>
                <a:cs typeface="Arial" panose="020B0604020202020204" pitchFamily="34" charset="0"/>
              </a:rPr>
              <a:t>que les politiques appliquées, et que ces dernières [politiques] n'ont vraiment une chance de réussir que si elles peuvent </a:t>
            </a:r>
            <a:r>
              <a:rPr lang="fr-FR" sz="1800" b="1" dirty="0">
                <a:effectLst/>
                <a:latin typeface="Calibri" panose="020F0502020204030204" pitchFamily="34" charset="0"/>
                <a:ea typeface="Calibri" panose="020F0502020204030204" pitchFamily="34" charset="0"/>
                <a:cs typeface="Arial" panose="020B0604020202020204" pitchFamily="34" charset="0"/>
              </a:rPr>
              <a:t>travailler avec le flux et l'élan de l'histoire de la société pour encourager les types d'adaptations sélectives souhaités.</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fr-N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26"/>
        <p:cNvGrpSpPr/>
        <p:nvPr/>
      </p:nvGrpSpPr>
      <p:grpSpPr>
        <a:xfrm>
          <a:off x="0" y="0"/>
          <a:ext cx="0" cy="0"/>
          <a:chOff x="0" y="0"/>
          <a:chExt cx="0" cy="0"/>
        </a:xfrm>
      </p:grpSpPr>
      <p:sp>
        <p:nvSpPr>
          <p:cNvPr id="527" name="Google Shape;527;p61"/>
          <p:cNvSpPr txBox="1"/>
          <p:nvPr/>
        </p:nvSpPr>
        <p:spPr>
          <a:xfrm>
            <a:off x="317500" y="212121"/>
            <a:ext cx="6019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148"/>
              <a:buFont typeface="Gill Sans"/>
              <a:buNone/>
            </a:pPr>
            <a:r>
              <a:rPr lang="en-US" sz="1000" b="0" i="0" u="none" strike="noStrike" cap="none" dirty="0">
                <a:solidFill>
                  <a:srgbClr val="515257"/>
                </a:solidFill>
                <a:latin typeface="Gill Sans MT" panose="020B0502020104020203" pitchFamily="34" charset="0"/>
                <a:ea typeface="Gill Sans"/>
                <a:cs typeface="Gill Sans"/>
                <a:sym typeface="Gill Sans"/>
              </a:rPr>
              <a:t>MODULE 3 - CONCEPTION D'INTERVENTIONS POUR LA CONCEPTION DE NORMES</a:t>
            </a:r>
            <a:endParaRPr sz="1000" b="0" i="0" u="none" strike="noStrike" cap="none" dirty="0">
              <a:solidFill>
                <a:srgbClr val="515257"/>
              </a:solidFill>
              <a:latin typeface="Gill Sans MT" panose="020B0502020104020203" pitchFamily="34" charset="0"/>
              <a:ea typeface="Gill Sans"/>
              <a:cs typeface="Gill Sans"/>
              <a:sym typeface="Gill Sans"/>
            </a:endParaRPr>
          </a:p>
        </p:txBody>
      </p:sp>
      <p:sp>
        <p:nvSpPr>
          <p:cNvPr id="9" name="Google Shape;1442;p59">
            <a:extLst>
              <a:ext uri="{FF2B5EF4-FFF2-40B4-BE49-F238E27FC236}">
                <a16:creationId xmlns:a16="http://schemas.microsoft.com/office/drawing/2014/main" id="{C1EF631E-06C7-DA49-8E96-FB38126E22FE}"/>
              </a:ext>
            </a:extLst>
          </p:cNvPr>
          <p:cNvSpPr txBox="1">
            <a:spLocks/>
          </p:cNvSpPr>
          <p:nvPr/>
        </p:nvSpPr>
        <p:spPr>
          <a:xfrm>
            <a:off x="274320" y="710942"/>
            <a:ext cx="6062980" cy="601333"/>
          </a:xfrm>
          <a:prstGeom prst="rect">
            <a:avLst/>
          </a:prstGeom>
          <a:noFill/>
          <a:ln>
            <a:noFill/>
          </a:ln>
        </p:spPr>
        <p:txBody>
          <a:bodyPr spcFirstLastPara="1" wrap="square" lIns="91426" tIns="45700" rIns="91426"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9904F"/>
              </a:buClr>
            </a:pPr>
            <a:r>
              <a:rPr lang="en-US" sz="3000" b="1" dirty="0">
                <a:solidFill>
                  <a:schemeClr val="accent5"/>
                </a:solidFill>
                <a:latin typeface="Gill Sans MT" panose="020B0502020104020203" pitchFamily="34" charset="0"/>
              </a:rPr>
              <a:t>Principaux points à retenir</a:t>
            </a:r>
          </a:p>
        </p:txBody>
      </p:sp>
      <p:sp>
        <p:nvSpPr>
          <p:cNvPr id="13" name="Text Placeholder 5">
            <a:extLst>
              <a:ext uri="{FF2B5EF4-FFF2-40B4-BE49-F238E27FC236}">
                <a16:creationId xmlns:a16="http://schemas.microsoft.com/office/drawing/2014/main" id="{5402AE68-766B-684A-8D2A-EE133F2634A9}"/>
              </a:ext>
            </a:extLst>
          </p:cNvPr>
          <p:cNvSpPr txBox="1">
            <a:spLocks/>
          </p:cNvSpPr>
          <p:nvPr/>
        </p:nvSpPr>
        <p:spPr>
          <a:xfrm>
            <a:off x="420296" y="1416201"/>
            <a:ext cx="6686550" cy="1774204"/>
          </a:xfrm>
          <a:prstGeom prst="rect">
            <a:avLst/>
          </a:prstGeom>
        </p:spPr>
        <p:txBody>
          <a:bodyPr/>
          <a:lstStyle>
            <a:lvl1pPr marL="0" marR="0" indent="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L'évolution des normes sociales peut être complexe.</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Les processus de conception menés par les données et la co-conception aideront à identifier les stratégies.</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Faites attention aux pièges courants qui peuvent induire en erreur la conception du programme. </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Ancrez votre travail dans des valeurs et une éthique.</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Prévoyez, surveillez et répondez aux réactions négatives.</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Prévoyez une certaine souplesse pour permettre des changements positifs au fur et à mesure qu'ils se produisent.</a:t>
            </a:r>
          </a:p>
          <a:p>
            <a:pPr marL="571500" indent="-571500" algn="l" hangingPunct="1">
              <a:spcAft>
                <a:spcPts val="600"/>
              </a:spcAft>
              <a:buFont typeface="Arial" panose="020B0604020202020204" pitchFamily="34" charset="0"/>
              <a:buChar char="•"/>
            </a:pPr>
            <a:r>
              <a:rPr lang="en-US" sz="1600" dirty="0">
                <a:solidFill>
                  <a:schemeClr val="tx2">
                    <a:lumMod val="10000"/>
                  </a:schemeClr>
                </a:solidFill>
                <a:latin typeface="Gill Sans MT" panose="020B0502020104020203" pitchFamily="34" charset="0"/>
              </a:rPr>
              <a:t>Sachez qu'un seul programme ne peut pas tout faire.</a:t>
            </a:r>
          </a:p>
        </p:txBody>
      </p:sp>
      <p:sp>
        <p:nvSpPr>
          <p:cNvPr id="3" name="TextBox 2"/>
          <p:cNvSpPr txBox="1"/>
          <p:nvPr/>
        </p:nvSpPr>
        <p:spPr>
          <a:xfrm>
            <a:off x="457201" y="5563873"/>
            <a:ext cx="6686550" cy="3944285"/>
          </a:xfrm>
          <a:prstGeom prst="rect">
            <a:avLst/>
          </a:prstGeom>
          <a:noFill/>
        </p:spPr>
        <p:txBody>
          <a:bodyPr wrap="square" rtlCol="0">
            <a:spAutoFit/>
          </a:bodyPr>
          <a:lstStyle/>
          <a:p>
            <a:pPr marL="342900" lvl="0" indent="-342900">
              <a:lnSpc>
                <a:spcPct val="110000"/>
              </a:lnSpc>
              <a:spcBef>
                <a:spcPts val="300"/>
              </a:spcBef>
              <a:spcAft>
                <a:spcPts val="720"/>
              </a:spcAft>
              <a:buFont typeface="Symbol" panose="05050102010706020507" pitchFamily="18" charset="2"/>
              <a:buChar char=""/>
            </a:pPr>
            <a:r>
              <a:rPr lang="en-US" sz="1300" dirty="0">
                <a:latin typeface="Gill Sans MT" panose="020B0502020104020203" pitchFamily="34" charset="0"/>
                <a:ea typeface="Calibri" panose="020F0502020204030204" pitchFamily="34" charset="0"/>
                <a:cs typeface="Times New Roman" panose="02020603050405020304" pitchFamily="18" charset="0"/>
              </a:rPr>
              <a:t>Projet Passages</a:t>
            </a:r>
            <a:r>
              <a:rPr lang="en-US" sz="1300" i="1" dirty="0">
                <a:latin typeface="Gill Sans MT" panose="020B0502020104020203" pitchFamily="34" charset="0"/>
                <a:ea typeface="Calibri" panose="020F0502020204030204" pitchFamily="34" charset="0"/>
                <a:cs typeface="Times New Roman" panose="02020603050405020304" pitchFamily="18" charset="0"/>
              </a:rPr>
              <a:t>. Les normes sociales sont essentielles à la programmation du développement : Landscaping Finds Their Influence on Behaviors across Sectors</a:t>
            </a:r>
            <a:r>
              <a:rPr lang="en-US" sz="1300" dirty="0">
                <a:latin typeface="Gill Sans MT" panose="020B0502020104020203" pitchFamily="34" charset="0"/>
                <a:ea typeface="Calibri" panose="020F0502020204030204" pitchFamily="34" charset="0"/>
                <a:cs typeface="Times New Roman" panose="02020603050405020304" pitchFamily="18" charset="0"/>
              </a:rPr>
              <a:t>. Washington, DC : Institut pour la santé reproductive, Université de Georgetown, 2020. </a:t>
            </a:r>
            <a:r>
              <a:rPr lang="en-US" sz="1300" u="sng" dirty="0">
                <a:latin typeface="Gill Sans MT" panose="020B0502020104020203" pitchFamily="34" charset="0"/>
                <a:ea typeface="Calibri" panose="020F0502020204030204" pitchFamily="34" charset="0"/>
                <a:cs typeface="Times New Roman" panose="02020603050405020304" pitchFamily="18" charset="0"/>
                <a:hlinkClick r:id="rId3"/>
              </a:rPr>
              <a:t>http://irh.</a:t>
            </a:r>
            <a:r>
              <a:rPr lang="en-US" sz="1300" dirty="0">
                <a:latin typeface="Gill Sans MT" panose="020B0502020104020203" pitchFamily="34" charset="0"/>
                <a:ea typeface="Calibri" panose="020F0502020204030204" pitchFamily="34" charset="0"/>
                <a:cs typeface="Times New Roman" panose="02020603050405020304" pitchFamily="18" charset="0"/>
              </a:rPr>
              <a:t>org/resource-library/social-norms-landscaping-brief/ </a:t>
            </a:r>
          </a:p>
          <a:p>
            <a:pPr marL="342900" lvl="0" indent="-342900">
              <a:lnSpc>
                <a:spcPct val="110000"/>
              </a:lnSpc>
              <a:spcAft>
                <a:spcPts val="720"/>
              </a:spcAft>
              <a:buFont typeface="Symbol" panose="05050102010706020507" pitchFamily="18" charset="2"/>
              <a:buChar char=""/>
            </a:pPr>
            <a:r>
              <a:rPr lang="en-US" sz="1300" dirty="0">
                <a:latin typeface="Gill Sans MT" panose="020B0502020104020203" pitchFamily="34" charset="0"/>
                <a:ea typeface="Calibri" panose="020F0502020204030204" pitchFamily="34" charset="0"/>
                <a:cs typeface="Times New Roman" panose="02020603050405020304" pitchFamily="18" charset="0"/>
              </a:rPr>
              <a:t>La collaboration d'apprentissage des normes sociales. Les </a:t>
            </a:r>
            <a:r>
              <a:rPr lang="en-US" sz="1300" i="1" dirty="0">
                <a:latin typeface="Gill Sans MT" panose="020B0502020104020203" pitchFamily="34" charset="0"/>
                <a:ea typeface="Calibri" panose="020F0502020204030204" pitchFamily="34" charset="0"/>
                <a:cs typeface="Times New Roman" panose="02020603050405020304" pitchFamily="18" charset="0"/>
              </a:rPr>
              <a:t>normes sociales et l'AYSRH : construire un pont entre la théorie et la conception de programmes</a:t>
            </a:r>
            <a:r>
              <a:rPr lang="en-US" sz="1300" dirty="0">
                <a:latin typeface="Gill Sans MT" panose="020B0502020104020203" pitchFamily="34" charset="0"/>
                <a:ea typeface="Calibri" panose="020F0502020204030204" pitchFamily="34" charset="0"/>
                <a:cs typeface="Times New Roman" panose="02020603050405020304" pitchFamily="18" charset="0"/>
              </a:rPr>
              <a:t>. Washington, D.C. : IRH, Université de Georgetown, 2019. </a:t>
            </a:r>
            <a:r>
              <a:rPr lang="en-US" sz="1300" u="sng" dirty="0">
                <a:latin typeface="Gill Sans MT" panose="020B0502020104020203" pitchFamily="34" charset="0"/>
                <a:ea typeface="Calibri" panose="020F0502020204030204" pitchFamily="34" charset="0"/>
                <a:cs typeface="Times New Roman" panose="02020603050405020304" pitchFamily="18" charset="0"/>
                <a:hlinkClick r:id="rId4"/>
              </a:rPr>
              <a:t>https://www.</a:t>
            </a:r>
            <a:r>
              <a:rPr lang="en-US" sz="1300" dirty="0">
                <a:latin typeface="Gill Sans MT" panose="020B0502020104020203" pitchFamily="34" charset="0"/>
                <a:ea typeface="Calibri" panose="020F0502020204030204" pitchFamily="34" charset="0"/>
                <a:cs typeface="Times New Roman" panose="02020603050405020304" pitchFamily="18" charset="0"/>
              </a:rPr>
              <a:t>alignplatform.org/resources/social-norms-and-aysrh-building-bridge-theory-program-design </a:t>
            </a:r>
          </a:p>
          <a:p>
            <a:pPr marL="342900" lvl="0" indent="-342900">
              <a:lnSpc>
                <a:spcPct val="110000"/>
              </a:lnSpc>
              <a:spcBef>
                <a:spcPts val="300"/>
              </a:spcBef>
              <a:spcAft>
                <a:spcPts val="720"/>
              </a:spcAft>
              <a:buFont typeface="Symbol" panose="05050102010706020507" pitchFamily="18" charset="2"/>
              <a:buChar char=""/>
            </a:pPr>
            <a:r>
              <a:rPr lang="en-US" sz="1300" dirty="0">
                <a:latin typeface="Gill Sans MT" panose="020B0502020104020203" pitchFamily="34" charset="0"/>
                <a:ea typeface="Calibri" panose="020F0502020204030204" pitchFamily="34" charset="0"/>
                <a:cs typeface="Times New Roman" panose="02020603050405020304" pitchFamily="18" charset="0"/>
              </a:rPr>
              <a:t>Le Collectif d'apprentissage des normes sociales. </a:t>
            </a:r>
            <a:r>
              <a:rPr lang="en-US" sz="1300" i="1" dirty="0">
                <a:latin typeface="Gill Sans MT" panose="020B0502020104020203" pitchFamily="34" charset="0"/>
                <a:ea typeface="Calibri" panose="020F0502020204030204" pitchFamily="34" charset="0"/>
                <a:cs typeface="Times New Roman" panose="02020603050405020304" pitchFamily="18" charset="0"/>
              </a:rPr>
              <a:t>Interventions communautaires visant à modifier les normes : Définitions et attributs</a:t>
            </a:r>
            <a:r>
              <a:rPr lang="en-US" sz="1300" dirty="0">
                <a:latin typeface="Gill Sans MT" panose="020B0502020104020203" pitchFamily="34" charset="0"/>
                <a:ea typeface="Calibri" panose="020F0502020204030204" pitchFamily="34" charset="0"/>
                <a:cs typeface="Times New Roman" panose="02020603050405020304" pitchFamily="18" charset="0"/>
              </a:rPr>
              <a:t>. Washington, DC : Institute for Reproductive Health, Georgetown University, 2019. </a:t>
            </a:r>
            <a:r>
              <a:rPr lang="en-US" sz="1300" u="sng" dirty="0">
                <a:latin typeface="Gill Sans MT" panose="020B0502020104020203" pitchFamily="34" charset="0"/>
                <a:ea typeface="Calibri" panose="020F0502020204030204" pitchFamily="34" charset="0"/>
                <a:cs typeface="Times New Roman" panose="02020603050405020304" pitchFamily="18" charset="0"/>
                <a:hlinkClick r:id="rId5"/>
              </a:rPr>
              <a:t>https://www.</a:t>
            </a:r>
            <a:r>
              <a:rPr lang="en-US" sz="1300" dirty="0">
                <a:latin typeface="Gill Sans MT" panose="020B0502020104020203" pitchFamily="34" charset="0"/>
                <a:ea typeface="Calibri" panose="020F0502020204030204" pitchFamily="34" charset="0"/>
                <a:cs typeface="Times New Roman" panose="02020603050405020304" pitchFamily="18" charset="0"/>
              </a:rPr>
              <a:t>alignplatform.org/resources/community-based-norms-shifting-interventions-definitions-and-attributes </a:t>
            </a:r>
          </a:p>
          <a:p>
            <a:pPr marL="342900" lvl="0" indent="-342900">
              <a:lnSpc>
                <a:spcPct val="110000"/>
              </a:lnSpc>
              <a:spcBef>
                <a:spcPts val="300"/>
              </a:spcBef>
              <a:spcAft>
                <a:spcPts val="720"/>
              </a:spcAft>
              <a:buFont typeface="Symbol" panose="05050102010706020507" pitchFamily="18" charset="2"/>
              <a:buChar char=""/>
            </a:pPr>
            <a:r>
              <a:rPr lang="en-US" sz="1300" dirty="0">
                <a:latin typeface="Gill Sans MT" panose="020B0502020104020203" pitchFamily="34" charset="0"/>
                <a:ea typeface="Calibri" panose="020F0502020204030204" pitchFamily="34" charset="0"/>
                <a:cs typeface="Times New Roman" panose="02020603050405020304" pitchFamily="18" charset="0"/>
              </a:rPr>
              <a:t>La collaboration d'apprentissage des normes sociales. </a:t>
            </a:r>
            <a:r>
              <a:rPr lang="en-US" sz="1300" i="1" dirty="0">
                <a:latin typeface="Gill Sans MT" panose="020B0502020104020203" pitchFamily="34" charset="0"/>
                <a:ea typeface="Calibri" panose="020F0502020204030204" pitchFamily="34" charset="0"/>
                <a:cs typeface="Times New Roman" panose="02020603050405020304" pitchFamily="18" charset="0"/>
              </a:rPr>
              <a:t>Identifier et décrire les approches et les attributs des interventions de changement de normes</a:t>
            </a:r>
            <a:r>
              <a:rPr lang="en-US" sz="1300" dirty="0">
                <a:latin typeface="Gill Sans MT" panose="020B0502020104020203" pitchFamily="34" charset="0"/>
                <a:ea typeface="Calibri" panose="020F0502020204030204" pitchFamily="34" charset="0"/>
                <a:cs typeface="Times New Roman" panose="02020603050405020304" pitchFamily="18" charset="0"/>
              </a:rPr>
              <a:t>. Washington, DC : Institut pour la santé reproductive, Université de Georgetown, 2017. </a:t>
            </a:r>
            <a:r>
              <a:rPr lang="en-US" sz="1300" u="sng" dirty="0">
                <a:latin typeface="Gill Sans MT" panose="020B0502020104020203" pitchFamily="34" charset="0"/>
                <a:ea typeface="Calibri" panose="020F0502020204030204" pitchFamily="34" charset="0"/>
                <a:cs typeface="Times New Roman" panose="02020603050405020304" pitchFamily="18" charset="0"/>
                <a:hlinkClick r:id="rId6"/>
              </a:rPr>
              <a:t>https://www.</a:t>
            </a:r>
            <a:r>
              <a:rPr lang="en-US" sz="1300" dirty="0">
                <a:latin typeface="Gill Sans MT" panose="020B0502020104020203" pitchFamily="34" charset="0"/>
                <a:ea typeface="Calibri" panose="020F0502020204030204" pitchFamily="34" charset="0"/>
                <a:cs typeface="Times New Roman" panose="02020603050405020304" pitchFamily="18" charset="0"/>
              </a:rPr>
              <a:t>alignplatform.org/resources/identifying-and-describing-approaches-and-attributes-norms-shifting-interventions </a:t>
            </a:r>
          </a:p>
        </p:txBody>
      </p:sp>
      <p:sp>
        <p:nvSpPr>
          <p:cNvPr id="14" name="Google Shape;1442;p59">
            <a:extLst>
              <a:ext uri="{FF2B5EF4-FFF2-40B4-BE49-F238E27FC236}">
                <a16:creationId xmlns:a16="http://schemas.microsoft.com/office/drawing/2014/main" id="{C1EF631E-06C7-DA49-8E96-FB38126E22FE}"/>
              </a:ext>
            </a:extLst>
          </p:cNvPr>
          <p:cNvSpPr txBox="1">
            <a:spLocks/>
          </p:cNvSpPr>
          <p:nvPr/>
        </p:nvSpPr>
        <p:spPr>
          <a:xfrm>
            <a:off x="317500" y="4864100"/>
            <a:ext cx="3489251" cy="601333"/>
          </a:xfrm>
          <a:prstGeom prst="rect">
            <a:avLst/>
          </a:prstGeom>
          <a:noFill/>
          <a:ln>
            <a:noFill/>
          </a:ln>
        </p:spPr>
        <p:txBody>
          <a:bodyPr spcFirstLastPara="1" wrap="square" lIns="91426" tIns="45700" rIns="91426"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9904F"/>
              </a:buClr>
            </a:pPr>
            <a:r>
              <a:rPr lang="en-US" sz="3000" b="1" dirty="0">
                <a:solidFill>
                  <a:schemeClr val="accent5"/>
                </a:solidFill>
                <a:latin typeface="Gill Sans MT" panose="020B0502020104020203" pitchFamily="34" charset="0"/>
              </a:rPr>
              <a:t>Ressources</a:t>
            </a:r>
          </a:p>
        </p:txBody>
      </p:sp>
      <p:pic>
        <p:nvPicPr>
          <p:cNvPr id="2" name="Picture 1">
            <a:extLst>
              <a:ext uri="{FF2B5EF4-FFF2-40B4-BE49-F238E27FC236}">
                <a16:creationId xmlns:a16="http://schemas.microsoft.com/office/drawing/2014/main" id="{F721CCFB-F144-4621-B863-716A5875200C}"/>
              </a:ext>
            </a:extLst>
          </p:cNvPr>
          <p:cNvPicPr>
            <a:picLocks noChangeAspect="1"/>
          </p:cNvPicPr>
          <p:nvPr/>
        </p:nvPicPr>
        <p:blipFill>
          <a:blip r:embed="rId7"/>
          <a:stretch>
            <a:fillRect/>
          </a:stretch>
        </p:blipFill>
        <p:spPr>
          <a:xfrm flipV="1">
            <a:off x="6541570" y="0"/>
            <a:ext cx="1204362" cy="516921"/>
          </a:xfrm>
          <a:prstGeom prst="rect">
            <a:avLst/>
          </a:prstGeom>
        </p:spPr>
      </p:pic>
    </p:spTree>
    <p:extLst>
      <p:ext uri="{BB962C8B-B14F-4D97-AF65-F5344CB8AC3E}">
        <p14:creationId xmlns:p14="http://schemas.microsoft.com/office/powerpoint/2010/main" val="112444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2" name="TextBox 1">
            <a:extLst>
              <a:ext uri="{FF2B5EF4-FFF2-40B4-BE49-F238E27FC236}">
                <a16:creationId xmlns:a16="http://schemas.microsoft.com/office/drawing/2014/main" id="{408FC491-4F57-0DF9-8CF7-317C13B402CC}"/>
              </a:ext>
            </a:extLst>
          </p:cNvPr>
          <p:cNvSpPr txBox="1"/>
          <p:nvPr/>
        </p:nvSpPr>
        <p:spPr>
          <a:xfrm>
            <a:off x="1811867" y="1981200"/>
            <a:ext cx="184731" cy="307777"/>
          </a:xfrm>
          <a:prstGeom prst="rect">
            <a:avLst/>
          </a:prstGeom>
          <a:noFill/>
        </p:spPr>
        <p:txBody>
          <a:bodyPr wrap="none" rtlCol="0">
            <a:spAutoFit/>
          </a:bodyPr>
          <a:lstStyle/>
          <a:p>
            <a:endParaRPr lang="fr-FR" dirty="0"/>
          </a:p>
        </p:txBody>
      </p:sp>
      <p:sp>
        <p:nvSpPr>
          <p:cNvPr id="3" name="TextBox 2">
            <a:extLst>
              <a:ext uri="{FF2B5EF4-FFF2-40B4-BE49-F238E27FC236}">
                <a16:creationId xmlns:a16="http://schemas.microsoft.com/office/drawing/2014/main" id="{E87C67AB-341F-71C6-A794-59094F94F356}"/>
              </a:ext>
            </a:extLst>
          </p:cNvPr>
          <p:cNvSpPr txBox="1"/>
          <p:nvPr/>
        </p:nvSpPr>
        <p:spPr>
          <a:xfrm>
            <a:off x="635000" y="1981200"/>
            <a:ext cx="6502400" cy="1754326"/>
          </a:xfrm>
          <a:prstGeom prst="rect">
            <a:avLst/>
          </a:prstGeom>
          <a:noFill/>
        </p:spPr>
        <p:txBody>
          <a:bodyPr wrap="square" rtlCol="0">
            <a:spAutoFit/>
          </a:bodyPr>
          <a:lstStyle/>
          <a:p>
            <a:r>
              <a:rPr lang="fr-FR" sz="1200" i="1" dirty="0">
                <a:solidFill>
                  <a:srgbClr val="000000"/>
                </a:solidFill>
                <a:effectLst/>
                <a:latin typeface="Calibri" panose="020F0502020204030204" pitchFamily="34" charset="0"/>
                <a:ea typeface="Times New Roman" panose="02020603050405020304" pitchFamily="18" charset="0"/>
              </a:rPr>
              <a:t>Le programme de formation aux normes sociales du projet Passages a été préparé par l'Institute for Reproductive Health, Université de Georgetown (IRH) et le Centre pour l'égalité des sexes et la santé de l'Université de Californie à San Diego (GEH, UCSD) dans le cadre du projet Passages. Ce lexique et le projet Passages ont été rendus possibles grâce au soutien généreux du peuple américain par l'intermédiaire de l'Agence des États-Unis pour le développement international (USAID) dans le cadre de l'accord de coopération n° AID-OAA-A-15-00042. Le programme de formation a été traduit en français par le projet Breakthrough ACTION dans le cadre de l'accord de coopération n° AID-OAA-A-17-00017. Le contenu est la responsabilité de l'IRH et du GEH et ne reflète pas nécessairement les opinions de l'Université de Georgetown, de l'UCSD, de l'USAID ou du gouvernement des États-Unis.</a:t>
            </a:r>
            <a:endParaRPr lang="fr-FR" sz="1200" dirty="0"/>
          </a:p>
        </p:txBody>
      </p:sp>
      <p:sp>
        <p:nvSpPr>
          <p:cNvPr id="4" name="Google Shape;403;p10">
            <a:extLst>
              <a:ext uri="{FF2B5EF4-FFF2-40B4-BE49-F238E27FC236}">
                <a16:creationId xmlns:a16="http://schemas.microsoft.com/office/drawing/2014/main" id="{7D16BBE1-937D-7484-8757-23049C08317B}"/>
              </a:ext>
            </a:extLst>
          </p:cNvPr>
          <p:cNvSpPr/>
          <p:nvPr/>
        </p:nvSpPr>
        <p:spPr>
          <a:xfrm>
            <a:off x="431563" y="1085107"/>
            <a:ext cx="7581900" cy="553998"/>
          </a:xfrm>
          <a:prstGeom prst="rect">
            <a:avLst/>
          </a:prstGeom>
          <a:noFill/>
          <a:ln>
            <a:noFill/>
          </a:ln>
        </p:spPr>
        <p:txBody>
          <a:bodyPr spcFirstLastPara="1" wrap="square" lIns="274300" tIns="45700" rIns="914400" bIns="45700" anchor="t" anchorCtr="0">
            <a:spAutoFit/>
          </a:bodyPr>
          <a:lstStyle/>
          <a:p>
            <a:pPr marL="0" marR="0" lvl="0" indent="0" algn="l" rtl="0">
              <a:spcBef>
                <a:spcPts val="0"/>
              </a:spcBef>
              <a:spcAft>
                <a:spcPts val="0"/>
              </a:spcAft>
              <a:buNone/>
            </a:pPr>
            <a:r>
              <a:rPr lang="fr-FR" sz="3000" b="1" dirty="0">
                <a:solidFill>
                  <a:schemeClr val="accent5"/>
                </a:solidFill>
                <a:latin typeface="Gill Sans"/>
                <a:ea typeface="Gill Sans"/>
                <a:cs typeface="Gill Sans"/>
                <a:sym typeface="Gill Sans"/>
              </a:rPr>
              <a:t>Remerciements</a:t>
            </a:r>
            <a:endParaRPr lang="fr-FR" dirty="0">
              <a:solidFill>
                <a:schemeClr val="accent5"/>
              </a:solidFill>
            </a:endParaRPr>
          </a:p>
        </p:txBody>
      </p:sp>
      <p:sp>
        <p:nvSpPr>
          <p:cNvPr id="5" name="Google Shape;527;p61">
            <a:extLst>
              <a:ext uri="{FF2B5EF4-FFF2-40B4-BE49-F238E27FC236}">
                <a16:creationId xmlns:a16="http://schemas.microsoft.com/office/drawing/2014/main" id="{786BC359-EF74-98FE-B2AD-881D5595B2FC}"/>
              </a:ext>
            </a:extLst>
          </p:cNvPr>
          <p:cNvSpPr txBox="1"/>
          <p:nvPr/>
        </p:nvSpPr>
        <p:spPr>
          <a:xfrm>
            <a:off x="317500" y="212121"/>
            <a:ext cx="6019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148"/>
              <a:buFont typeface="Gill Sans"/>
              <a:buNone/>
            </a:pPr>
            <a:r>
              <a:rPr lang="en-US" sz="1000" b="0" i="0" u="none" strike="noStrike" cap="none" dirty="0">
                <a:solidFill>
                  <a:srgbClr val="515257"/>
                </a:solidFill>
                <a:latin typeface="Gill Sans MT" panose="020B0502020104020203" pitchFamily="34" charset="0"/>
                <a:ea typeface="Gill Sans"/>
                <a:cs typeface="Gill Sans"/>
                <a:sym typeface="Gill Sans"/>
              </a:rPr>
              <a:t>MODULE 3 - CONCEPTION D'INTERVENTIONS POUR LA CONCEPTION DE NORMES</a:t>
            </a:r>
            <a:endParaRPr sz="1000" b="0" i="0" u="none" strike="noStrike" cap="none" dirty="0">
              <a:solidFill>
                <a:srgbClr val="515257"/>
              </a:solidFill>
              <a:latin typeface="Gill Sans MT" panose="020B0502020104020203" pitchFamily="34" charset="0"/>
              <a:ea typeface="Gill Sans"/>
              <a:cs typeface="Gill Sans"/>
              <a:sym typeface="Gill Sans"/>
            </a:endParaRPr>
          </a:p>
        </p:txBody>
      </p:sp>
    </p:spTree>
    <p:extLst>
      <p:ext uri="{BB962C8B-B14F-4D97-AF65-F5344CB8AC3E}">
        <p14:creationId xmlns:p14="http://schemas.microsoft.com/office/powerpoint/2010/main" val="353872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41"/>
        <p:cNvGrpSpPr/>
        <p:nvPr/>
      </p:nvGrpSpPr>
      <p:grpSpPr>
        <a:xfrm>
          <a:off x="0" y="0"/>
          <a:ext cx="0" cy="0"/>
          <a:chOff x="0" y="0"/>
          <a:chExt cx="0" cy="0"/>
        </a:xfrm>
      </p:grpSpPr>
      <p:sp>
        <p:nvSpPr>
          <p:cNvPr id="342" name="Google Shape;342;p1"/>
          <p:cNvSpPr txBox="1"/>
          <p:nvPr/>
        </p:nvSpPr>
        <p:spPr>
          <a:xfrm>
            <a:off x="608420" y="505127"/>
            <a:ext cx="6019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148"/>
              <a:buFont typeface="Gill Sans"/>
              <a:buNone/>
            </a:pPr>
            <a:r>
              <a:rPr lang="en-US" sz="1000" b="0" i="0" u="none" strike="noStrike" cap="none" dirty="0">
                <a:solidFill>
                  <a:srgbClr val="515257"/>
                </a:solidFill>
                <a:latin typeface="Gill Sans"/>
                <a:ea typeface="Gill Sans"/>
                <a:cs typeface="Gill Sans"/>
                <a:sym typeface="Gill Sans"/>
              </a:rPr>
              <a:t>MODULE 3 - CONCEPTION D'INTERVENTIONS POUR LA CONCEPTION DE NORMES</a:t>
            </a:r>
            <a:endParaRPr sz="1000" b="0" i="0" u="none" strike="noStrike" cap="none" dirty="0">
              <a:solidFill>
                <a:srgbClr val="515257"/>
              </a:solidFill>
              <a:latin typeface="Gill Sans"/>
              <a:ea typeface="Gill Sans"/>
              <a:cs typeface="Gill Sans"/>
              <a:sym typeface="Gill Sans"/>
            </a:endParaRPr>
          </a:p>
        </p:txBody>
      </p:sp>
      <p:sp>
        <p:nvSpPr>
          <p:cNvPr id="343" name="Google Shape;343;p1"/>
          <p:cNvSpPr/>
          <p:nvPr/>
        </p:nvSpPr>
        <p:spPr>
          <a:xfrm>
            <a:off x="274320" y="5029200"/>
            <a:ext cx="6982800" cy="687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chemeClr val="accent5"/>
                </a:solidFill>
                <a:latin typeface="Gill Sans MT" panose="020B0502020104020203" pitchFamily="34" charset="0"/>
                <a:ea typeface="Gill Sans"/>
                <a:cs typeface="Gill Sans"/>
                <a:sym typeface="Gill Sans"/>
              </a:rPr>
              <a:t>Objectifs d'apprentissage</a:t>
            </a:r>
            <a:endParaRPr sz="3000" b="1" i="0" u="none" strike="noStrike" cap="none" dirty="0">
              <a:solidFill>
                <a:schemeClr val="accent5"/>
              </a:solidFill>
              <a:latin typeface="Gill Sans MT" panose="020B0502020104020203" pitchFamily="34" charset="0"/>
              <a:ea typeface="Gill Sans"/>
              <a:cs typeface="Gill Sans"/>
              <a:sym typeface="Gill Sans"/>
            </a:endParaRPr>
          </a:p>
        </p:txBody>
      </p:sp>
      <p:sp>
        <p:nvSpPr>
          <p:cNvPr id="344" name="Google Shape;344;p1"/>
          <p:cNvSpPr txBox="1">
            <a:spLocks noGrp="1"/>
          </p:cNvSpPr>
          <p:nvPr>
            <p:ph type="body" idx="1"/>
          </p:nvPr>
        </p:nvSpPr>
        <p:spPr>
          <a:xfrm>
            <a:off x="457200" y="6031725"/>
            <a:ext cx="6655118" cy="298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dirty="0">
                <a:solidFill>
                  <a:srgbClr val="2E2C22"/>
                </a:solidFill>
                <a:latin typeface="Gill Sans MT" panose="020B0502020104020203" pitchFamily="34" charset="0"/>
                <a:sym typeface="Gill Sans"/>
              </a:rPr>
              <a:t>Au cours </a:t>
            </a:r>
            <a:r>
              <a:rPr lang="fr-FR" sz="1600" b="0" i="0" u="none" strike="noStrike" cap="none" dirty="0">
                <a:solidFill>
                  <a:srgbClr val="2E2C22"/>
                </a:solidFill>
                <a:latin typeface="Gill Sans MT" panose="020B0502020104020203" pitchFamily="34" charset="0"/>
                <a:sym typeface="Gill Sans"/>
              </a:rPr>
              <a:t>de cette session, les participants vont : </a:t>
            </a:r>
          </a:p>
          <a:p>
            <a:pPr marL="0" marR="0" lvl="0" indent="0" algn="ctr" rtl="0">
              <a:lnSpc>
                <a:spcPct val="100000"/>
              </a:lnSpc>
              <a:spcBef>
                <a:spcPts val="0"/>
              </a:spcBef>
              <a:spcAft>
                <a:spcPts val="0"/>
              </a:spcAft>
              <a:buNone/>
            </a:pPr>
            <a:endParaRPr lang="fr-FR" sz="1600" b="0" i="0" u="none" strike="noStrike" cap="none" dirty="0">
              <a:solidFill>
                <a:srgbClr val="2E2C22"/>
              </a:solidFill>
              <a:latin typeface="Gill Sans MT" panose="020B0502020104020203" pitchFamily="34" charset="0"/>
              <a:sym typeface="Gill Sans"/>
            </a:endParaRPr>
          </a:p>
          <a:p>
            <a:pPr marL="742950" marR="0" lvl="0" indent="-736600" algn="l" rtl="0">
              <a:lnSpc>
                <a:spcPct val="150000"/>
              </a:lnSpc>
              <a:spcBef>
                <a:spcPts val="0"/>
              </a:spcBef>
              <a:spcAft>
                <a:spcPts val="0"/>
              </a:spcAft>
              <a:buClr>
                <a:srgbClr val="000000"/>
              </a:buClr>
              <a:buSzPts val="1500"/>
              <a:buFont typeface="Arial"/>
              <a:buAutoNum type="arabicPeriod"/>
            </a:pPr>
            <a:r>
              <a:rPr lang="fr-FR" sz="1600" b="0" i="0" u="none" strike="noStrike" cap="none" dirty="0">
                <a:solidFill>
                  <a:srgbClr val="2E2C22"/>
                </a:solidFill>
                <a:latin typeface="Gill Sans MT" panose="020B0502020104020203" pitchFamily="34" charset="0"/>
                <a:sym typeface="Gill Sans"/>
              </a:rPr>
              <a:t>Identifier les différences entre les interventions de changement de normes et les autres interventions de changement de comportement social.</a:t>
            </a:r>
            <a:endParaRPr lang="fr-FR" sz="1600" dirty="0">
              <a:latin typeface="Gill Sans MT" panose="020B0502020104020203" pitchFamily="34" charset="0"/>
            </a:endParaRPr>
          </a:p>
          <a:p>
            <a:pPr marL="742950" marR="0" lvl="0" indent="-736600" algn="l" rtl="0">
              <a:lnSpc>
                <a:spcPct val="150000"/>
              </a:lnSpc>
              <a:spcBef>
                <a:spcPts val="0"/>
              </a:spcBef>
              <a:spcAft>
                <a:spcPts val="0"/>
              </a:spcAft>
              <a:buClr>
                <a:srgbClr val="000000"/>
              </a:buClr>
              <a:buSzPts val="1500"/>
              <a:buFont typeface="Arial"/>
              <a:buAutoNum type="arabicPeriod"/>
            </a:pPr>
            <a:r>
              <a:rPr lang="fr-FR" sz="1600" b="0" i="0" u="none" strike="noStrike" cap="none" dirty="0">
                <a:solidFill>
                  <a:srgbClr val="2E2C22"/>
                </a:solidFill>
                <a:latin typeface="Gill Sans MT" panose="020B0502020104020203" pitchFamily="34" charset="0"/>
                <a:sym typeface="Gill Sans"/>
              </a:rPr>
              <a:t>Reconnaître les caractéristiques communes d’une intervention de changement des normes communautaire</a:t>
            </a:r>
            <a:r>
              <a:rPr lang="fr-FR" sz="1600" b="0" i="0" u="none" strike="noStrike" cap="none" dirty="0">
                <a:solidFill>
                  <a:srgbClr val="0070C0"/>
                </a:solidFill>
                <a:latin typeface="Gill Sans MT" panose="020B0502020104020203" pitchFamily="34" charset="0"/>
                <a:sym typeface="Gill Sans"/>
              </a:rPr>
              <a:t>s.</a:t>
            </a:r>
            <a:endParaRPr lang="fr-FR" sz="1600" dirty="0">
              <a:solidFill>
                <a:srgbClr val="0070C0"/>
              </a:solidFill>
              <a:latin typeface="Gill Sans MT" panose="020B0502020104020203" pitchFamily="34" charset="0"/>
            </a:endParaRPr>
          </a:p>
          <a:p>
            <a:pPr marL="742950" marR="0" lvl="0" indent="-736600" algn="l" rtl="0">
              <a:lnSpc>
                <a:spcPct val="150000"/>
              </a:lnSpc>
              <a:spcBef>
                <a:spcPts val="0"/>
              </a:spcBef>
              <a:spcAft>
                <a:spcPts val="0"/>
              </a:spcAft>
              <a:buClr>
                <a:srgbClr val="000000"/>
              </a:buClr>
              <a:buSzPts val="1500"/>
              <a:buFont typeface="Arial"/>
              <a:buAutoNum type="arabicPeriod"/>
            </a:pPr>
            <a:r>
              <a:rPr lang="fr-FR" sz="1600" b="0" i="0" u="none" strike="noStrike" cap="none" dirty="0">
                <a:solidFill>
                  <a:srgbClr val="2E2C22"/>
                </a:solidFill>
                <a:latin typeface="Gill Sans MT" panose="020B0502020104020203" pitchFamily="34" charset="0"/>
                <a:sym typeface="Gill Sans"/>
              </a:rPr>
              <a:t>Être conscient des considérations éthiques relatives à la conception et à la mise en œuvre des interventions de changement </a:t>
            </a:r>
            <a:r>
              <a:rPr lang="fr-FR" sz="1600" dirty="0">
                <a:solidFill>
                  <a:srgbClr val="2E2C22"/>
                </a:solidFill>
                <a:latin typeface="Gill Sans MT" panose="020B0502020104020203" pitchFamily="34" charset="0"/>
              </a:rPr>
              <a:t>de normes</a:t>
            </a:r>
          </a:p>
          <a:p>
            <a:pPr marL="742950" marR="0" lvl="0" indent="-736600" algn="l" rtl="0">
              <a:lnSpc>
                <a:spcPct val="150000"/>
              </a:lnSpc>
              <a:spcBef>
                <a:spcPts val="0"/>
              </a:spcBef>
              <a:spcAft>
                <a:spcPts val="0"/>
              </a:spcAft>
              <a:buClr>
                <a:srgbClr val="000000"/>
              </a:buClr>
              <a:buSzPts val="1500"/>
              <a:buFont typeface="Arial"/>
              <a:buAutoNum type="arabicPeriod"/>
            </a:pPr>
            <a:r>
              <a:rPr lang="fr-FR" sz="1600" b="0" i="0" u="none" strike="noStrike" cap="none" dirty="0">
                <a:solidFill>
                  <a:srgbClr val="2E2C22"/>
                </a:solidFill>
                <a:latin typeface="Gill Sans MT" panose="020B0502020104020203" pitchFamily="34" charset="0"/>
                <a:sym typeface="Gill Sans"/>
              </a:rPr>
              <a:t>Discutez des stratégies pour intégrer le changement des normes sociales dans la conception du projet.</a:t>
            </a:r>
            <a:endParaRPr lang="fr-FR" sz="1600" dirty="0">
              <a:latin typeface="Gill Sans MT" panose="020B0502020104020203" pitchFamily="34" charset="0"/>
            </a:endParaRPr>
          </a:p>
          <a:p>
            <a:pPr marL="0" marR="0" lvl="0" indent="0" algn="l" rtl="0">
              <a:lnSpc>
                <a:spcPct val="100000"/>
              </a:lnSpc>
              <a:spcBef>
                <a:spcPts val="0"/>
              </a:spcBef>
              <a:spcAft>
                <a:spcPts val="0"/>
              </a:spcAft>
              <a:buNone/>
            </a:pPr>
            <a:endParaRPr lang="fr-FR" sz="1600" b="0" i="0" u="none" strike="noStrike" cap="none" dirty="0">
              <a:solidFill>
                <a:srgbClr val="2E2C22"/>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600" b="0" i="0" u="none" strike="noStrike" cap="none" dirty="0">
              <a:solidFill>
                <a:srgbClr val="2E2C22"/>
              </a:solidFill>
              <a:latin typeface="Gill Sans"/>
              <a:ea typeface="Gill Sans"/>
              <a:cs typeface="Gill Sans"/>
              <a:sym typeface="Gill Sans"/>
            </a:endParaRPr>
          </a:p>
        </p:txBody>
      </p:sp>
      <p:sp>
        <p:nvSpPr>
          <p:cNvPr id="345" name="Google Shape;345;p1"/>
          <p:cNvSpPr txBox="1"/>
          <p:nvPr/>
        </p:nvSpPr>
        <p:spPr>
          <a:xfrm>
            <a:off x="274320" y="1716543"/>
            <a:ext cx="2519363" cy="1403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2C22"/>
              </a:buClr>
              <a:buSzPts val="3000"/>
              <a:buFont typeface="Arial"/>
              <a:buNone/>
            </a:pPr>
            <a:r>
              <a:rPr lang="en-US" sz="3000" b="1" i="0" u="none" strike="noStrike" cap="none" dirty="0">
                <a:solidFill>
                  <a:schemeClr val="accent5"/>
                </a:solidFill>
                <a:latin typeface="Gill Sans MT" panose="020B0502020104020203" pitchFamily="34" charset="0"/>
                <a:ea typeface="Gill Sans"/>
                <a:cs typeface="Gill Sans"/>
                <a:sym typeface="Gill Sans"/>
              </a:rPr>
              <a:t>Vue d'ensemble : </a:t>
            </a:r>
            <a:r>
              <a:rPr lang="en-US" sz="3000" b="0" i="0" u="none" strike="noStrike" cap="none" dirty="0">
                <a:solidFill>
                  <a:schemeClr val="accent5"/>
                </a:solidFill>
                <a:latin typeface="Gill Sans MT" panose="020B0502020104020203" pitchFamily="34" charset="0"/>
                <a:ea typeface="Gill Sans"/>
                <a:cs typeface="Gill Sans"/>
                <a:sym typeface="Gill Sans"/>
              </a:rPr>
              <a:t>Conception d'interventions visant à modifier les normes</a:t>
            </a:r>
            <a:br>
              <a:rPr lang="en-US" sz="3000" b="0" i="0" u="none" strike="noStrike" cap="none" dirty="0">
                <a:solidFill>
                  <a:srgbClr val="2E2C22"/>
                </a:solidFill>
                <a:latin typeface="Gill Sans MT" panose="020B0502020104020203" pitchFamily="34" charset="0"/>
                <a:ea typeface="Gill Sans"/>
                <a:cs typeface="Gill Sans"/>
                <a:sym typeface="Gill Sans"/>
              </a:rPr>
            </a:br>
            <a:br>
              <a:rPr lang="en-US" sz="3000" b="0" i="0" u="none" strike="noStrike" cap="none" dirty="0">
                <a:solidFill>
                  <a:srgbClr val="2E2C22"/>
                </a:solidFill>
                <a:latin typeface="Gill Sans MT" panose="020B0502020104020203" pitchFamily="34" charset="0"/>
                <a:ea typeface="Gill Sans"/>
                <a:cs typeface="Gill Sans"/>
                <a:sym typeface="Gill Sans"/>
              </a:rPr>
            </a:br>
            <a:endParaRPr sz="3000" b="0" i="0" u="none" strike="noStrike" cap="none" dirty="0">
              <a:solidFill>
                <a:srgbClr val="2E2C22"/>
              </a:solidFill>
              <a:latin typeface="Gill Sans MT" panose="020B0502020104020203" pitchFamily="34" charset="0"/>
              <a:ea typeface="Gill Sans"/>
              <a:cs typeface="Gill Sans"/>
              <a:sym typeface="Gill Sans"/>
            </a:endParaRPr>
          </a:p>
        </p:txBody>
      </p:sp>
      <p:pic>
        <p:nvPicPr>
          <p:cNvPr id="2" name="Picture 1">
            <a:extLst>
              <a:ext uri="{FF2B5EF4-FFF2-40B4-BE49-F238E27FC236}">
                <a16:creationId xmlns:a16="http://schemas.microsoft.com/office/drawing/2014/main" id="{EDA7024B-ADB2-4851-AA1B-9DE211FCED3A}"/>
              </a:ext>
            </a:extLst>
          </p:cNvPr>
          <p:cNvPicPr>
            <a:picLocks noChangeAspect="1"/>
          </p:cNvPicPr>
          <p:nvPr/>
        </p:nvPicPr>
        <p:blipFill>
          <a:blip r:embed="rId3"/>
          <a:stretch>
            <a:fillRect/>
          </a:stretch>
        </p:blipFill>
        <p:spPr>
          <a:xfrm flipV="1">
            <a:off x="6376158" y="66915"/>
            <a:ext cx="1262716" cy="400854"/>
          </a:xfrm>
          <a:prstGeom prst="rect">
            <a:avLst/>
          </a:prstGeom>
        </p:spPr>
      </p:pic>
      <p:pic>
        <p:nvPicPr>
          <p:cNvPr id="4" name="Image 3">
            <a:extLst>
              <a:ext uri="{FF2B5EF4-FFF2-40B4-BE49-F238E27FC236}">
                <a16:creationId xmlns:a16="http://schemas.microsoft.com/office/drawing/2014/main" id="{3E141F77-B562-367E-4011-A7021E6041F9}"/>
              </a:ext>
            </a:extLst>
          </p:cNvPr>
          <p:cNvPicPr>
            <a:picLocks noChangeAspect="1"/>
          </p:cNvPicPr>
          <p:nvPr/>
        </p:nvPicPr>
        <p:blipFill>
          <a:blip r:embed="rId4"/>
          <a:stretch>
            <a:fillRect/>
          </a:stretch>
        </p:blipFill>
        <p:spPr>
          <a:xfrm>
            <a:off x="3448277" y="1280732"/>
            <a:ext cx="3382239" cy="37484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50"/>
        <p:cNvGrpSpPr/>
        <p:nvPr/>
      </p:nvGrpSpPr>
      <p:grpSpPr>
        <a:xfrm>
          <a:off x="0" y="0"/>
          <a:ext cx="0" cy="0"/>
          <a:chOff x="0" y="0"/>
          <a:chExt cx="0" cy="0"/>
        </a:xfrm>
      </p:grpSpPr>
      <p:sp>
        <p:nvSpPr>
          <p:cNvPr id="351" name="Google Shape;351;p2"/>
          <p:cNvSpPr txBox="1">
            <a:spLocks noGrp="1"/>
          </p:cNvSpPr>
          <p:nvPr>
            <p:ph type="body" idx="1"/>
          </p:nvPr>
        </p:nvSpPr>
        <p:spPr>
          <a:xfrm>
            <a:off x="388392" y="1353701"/>
            <a:ext cx="5184255" cy="5792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3000" b="1" dirty="0">
                <a:solidFill>
                  <a:schemeClr val="accent5"/>
                </a:solidFill>
                <a:latin typeface="Gill Sans MT" panose="020B0502020104020203" pitchFamily="34" charset="0"/>
              </a:rPr>
              <a:t>Qu'est-ce qui fait que les interventions changent la norme ?</a:t>
            </a:r>
            <a:endParaRPr sz="3000" b="1" dirty="0">
              <a:solidFill>
                <a:schemeClr val="accent5"/>
              </a:solidFill>
              <a:latin typeface="Gill Sans MT" panose="020B0502020104020203" pitchFamily="34" charset="0"/>
            </a:endParaRPr>
          </a:p>
        </p:txBody>
      </p:sp>
      <p:sp>
        <p:nvSpPr>
          <p:cNvPr id="352" name="Google Shape;352;p2"/>
          <p:cNvSpPr txBox="1">
            <a:spLocks noGrp="1"/>
          </p:cNvSpPr>
          <p:nvPr>
            <p:ph type="body" idx="2"/>
          </p:nvPr>
        </p:nvSpPr>
        <p:spPr>
          <a:xfrm>
            <a:off x="484909" y="1067344"/>
            <a:ext cx="3343218" cy="286357"/>
          </a:xfrm>
          <a:prstGeom prst="rect">
            <a:avLst/>
          </a:prstGeom>
          <a:noFill/>
          <a:ln>
            <a:noFill/>
          </a:ln>
        </p:spPr>
        <p:txBody>
          <a:bodyPr spcFirstLastPara="1" wrap="square" lIns="91425" tIns="45700" rIns="91425" bIns="45700" anchor="t" anchorCtr="0">
            <a:noAutofit/>
          </a:bodyPr>
          <a:lstStyle/>
          <a:p>
            <a:pPr marL="0" lvl="0" indent="0"/>
            <a:r>
              <a:rPr lang="en-US" sz="1400" b="0" dirty="0">
                <a:latin typeface="Gill Sans MT" panose="020B0502020104020203" pitchFamily="34" charset="0"/>
                <a:cs typeface="Gill Sans" panose="020B0604020202020204" charset="0"/>
              </a:rPr>
              <a:t>ACTIVITÉ PLÉNIÈRE</a:t>
            </a:r>
            <a:endParaRPr sz="1400" b="0" dirty="0">
              <a:latin typeface="Gill Sans MT" panose="020B0502020104020203" pitchFamily="34" charset="0"/>
              <a:cs typeface="Gill Sans" panose="020B0604020202020204" charset="0"/>
            </a:endParaRPr>
          </a:p>
        </p:txBody>
      </p:sp>
      <p:sp>
        <p:nvSpPr>
          <p:cNvPr id="353" name="Google Shape;353;p2"/>
          <p:cNvSpPr txBox="1"/>
          <p:nvPr/>
        </p:nvSpPr>
        <p:spPr>
          <a:xfrm>
            <a:off x="570173" y="2601130"/>
            <a:ext cx="6478200" cy="1709100"/>
          </a:xfrm>
          <a:prstGeom prst="rect">
            <a:avLst/>
          </a:prstGeom>
          <a:noFill/>
          <a:ln>
            <a:noFill/>
          </a:ln>
        </p:spPr>
        <p:txBody>
          <a:bodyPr spcFirstLastPara="1" wrap="square" lIns="91425" tIns="45700" rIns="91425" bIns="45700" anchor="t" anchorCtr="0">
            <a:noAutofit/>
          </a:bodyPr>
          <a:lstStyle/>
          <a:p>
            <a:pPr marL="285750" lvl="0" indent="-285750">
              <a:buClr>
                <a:srgbClr val="515257"/>
              </a:buClr>
              <a:buSzPts val="14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a:sym typeface="Gill Sans"/>
              </a:rPr>
              <a:t>Pensez aux projets de CSC que vous connaissez. </a:t>
            </a:r>
          </a:p>
          <a:p>
            <a:pPr marL="285750" lvl="0" indent="-285750">
              <a:buClr>
                <a:srgbClr val="515257"/>
              </a:buClr>
              <a:buSzPts val="14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a:sym typeface="Gill Sans"/>
              </a:rPr>
              <a:t>Traitent-ils des facteurs sociaux qui influencent le comportement ? Comment ?</a:t>
            </a:r>
          </a:p>
          <a:p>
            <a:pPr marL="285750" lvl="0" indent="-285750">
              <a:buClr>
                <a:srgbClr val="515257"/>
              </a:buClr>
              <a:buSzPts val="1400"/>
              <a:buFont typeface="Arial" panose="020B0604020202020204" pitchFamily="34" charset="0"/>
              <a:buChar char="•"/>
            </a:pPr>
            <a:r>
              <a:rPr lang="en-US" sz="1600" dirty="0">
                <a:solidFill>
                  <a:schemeClr val="tx2">
                    <a:lumMod val="10000"/>
                  </a:schemeClr>
                </a:solidFill>
                <a:latin typeface="Gill Sans MT" panose="020B0502020104020203" pitchFamily="34" charset="0"/>
                <a:ea typeface="Gill Sans"/>
                <a:cs typeface="Gill Sans"/>
                <a:sym typeface="Gill Sans"/>
              </a:rPr>
              <a:t>Comment réduisent-ils les obstacles socio-normatifs au changement de comportement ?</a:t>
            </a:r>
            <a:endParaRPr sz="1600" b="0" i="0" u="none" strike="noStrike" cap="none" dirty="0">
              <a:solidFill>
                <a:schemeClr val="tx2">
                  <a:lumMod val="10000"/>
                </a:schemeClr>
              </a:solidFill>
              <a:latin typeface="Gill Sans MT" panose="020B0502020104020203" pitchFamily="34" charset="0"/>
              <a:ea typeface="Gill Sans"/>
              <a:cs typeface="Gill Sans"/>
              <a:sym typeface="Gill Sans"/>
            </a:endParaRPr>
          </a:p>
        </p:txBody>
      </p:sp>
      <p:sp>
        <p:nvSpPr>
          <p:cNvPr id="354" name="Google Shape;354;p2"/>
          <p:cNvSpPr txBox="1"/>
          <p:nvPr/>
        </p:nvSpPr>
        <p:spPr>
          <a:xfrm>
            <a:off x="388392" y="279057"/>
            <a:ext cx="6019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148"/>
              <a:buFont typeface="Gill Sans"/>
              <a:buNone/>
            </a:pPr>
            <a:r>
              <a:rPr lang="en-US" sz="1000" b="0" i="0" u="none" strike="noStrike" cap="none" dirty="0">
                <a:solidFill>
                  <a:srgbClr val="515257"/>
                </a:solidFill>
                <a:latin typeface="Gill Sans MT" panose="020B0502020104020203" pitchFamily="34" charset="0"/>
                <a:ea typeface="Gill Sans"/>
                <a:cs typeface="Gill Sans"/>
                <a:sym typeface="Gill Sans"/>
              </a:rPr>
              <a:t>MODULE 3 - CONCEPTION D'INTERVENTIONS POUR LA CONCEPTION DE NORMES</a:t>
            </a:r>
            <a:endParaRPr sz="1000" b="0" i="0" u="none" strike="noStrike" cap="none" dirty="0">
              <a:solidFill>
                <a:srgbClr val="515257"/>
              </a:solidFill>
              <a:latin typeface="Gill Sans MT" panose="020B0502020104020203" pitchFamily="34" charset="0"/>
              <a:ea typeface="Gill Sans"/>
              <a:cs typeface="Gill Sans"/>
              <a:sym typeface="Gill Sans"/>
            </a:endParaRPr>
          </a:p>
        </p:txBody>
      </p:sp>
      <p:grpSp>
        <p:nvGrpSpPr>
          <p:cNvPr id="10" name="Group 9">
            <a:extLst>
              <a:ext uri="{FF2B5EF4-FFF2-40B4-BE49-F238E27FC236}">
                <a16:creationId xmlns:a16="http://schemas.microsoft.com/office/drawing/2014/main" id="{DC15415C-FBD3-9144-8461-09A777ADA0C2}"/>
              </a:ext>
            </a:extLst>
          </p:cNvPr>
          <p:cNvGrpSpPr>
            <a:grpSpLocks noChangeAspect="1"/>
          </p:cNvGrpSpPr>
          <p:nvPr/>
        </p:nvGrpSpPr>
        <p:grpSpPr>
          <a:xfrm>
            <a:off x="5915891" y="1045522"/>
            <a:ext cx="1371600" cy="1371600"/>
            <a:chOff x="1368325" y="1090737"/>
            <a:chExt cx="3532094" cy="3532094"/>
          </a:xfrm>
        </p:grpSpPr>
        <p:sp>
          <p:nvSpPr>
            <p:cNvPr id="11" name="Oval 10">
              <a:extLst>
                <a:ext uri="{FF2B5EF4-FFF2-40B4-BE49-F238E27FC236}">
                  <a16:creationId xmlns:a16="http://schemas.microsoft.com/office/drawing/2014/main" id="{DFC85E7B-B937-CA47-A935-195CF8B567D0}"/>
                </a:ext>
              </a:extLst>
            </p:cNvPr>
            <p:cNvSpPr/>
            <p:nvPr/>
          </p:nvSpPr>
          <p:spPr>
            <a:xfrm>
              <a:off x="1368325" y="1090737"/>
              <a:ext cx="3532094" cy="3532094"/>
            </a:xfrm>
            <a:prstGeom prst="ellipse">
              <a:avLst/>
            </a:prstGeom>
            <a:solidFill>
              <a:srgbClr val="B52AB3"/>
            </a:solidFill>
            <a:ln w="666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2EC3C5"/>
                </a:solidFill>
                <a:latin typeface="Gill Sans MT" panose="020B0502020104020203" pitchFamily="34" charset="0"/>
              </a:endParaRPr>
            </a:p>
          </p:txBody>
        </p:sp>
        <p:pic>
          <p:nvPicPr>
            <p:cNvPr id="12" name="Graphic 16" descr="Cheers outline">
              <a:extLst>
                <a:ext uri="{FF2B5EF4-FFF2-40B4-BE49-F238E27FC236}">
                  <a16:creationId xmlns:a16="http://schemas.microsoft.com/office/drawing/2014/main" id="{A204DEA7-905E-5246-9E2C-43CAAAD3EE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7715" y="1379662"/>
              <a:ext cx="3153314" cy="3153314"/>
            </a:xfrm>
            <a:prstGeom prst="rect">
              <a:avLst/>
            </a:prstGeom>
          </p:spPr>
        </p:pic>
      </p:grpSp>
      <p:sp>
        <p:nvSpPr>
          <p:cNvPr id="13" name="Title 1">
            <a:extLst>
              <a:ext uri="{FF2B5EF4-FFF2-40B4-BE49-F238E27FC236}">
                <a16:creationId xmlns:a16="http://schemas.microsoft.com/office/drawing/2014/main" id="{5139448A-5955-46C4-A728-1ACC99DDD340}"/>
              </a:ext>
            </a:extLst>
          </p:cNvPr>
          <p:cNvSpPr txBox="1">
            <a:spLocks/>
          </p:cNvSpPr>
          <p:nvPr/>
        </p:nvSpPr>
        <p:spPr>
          <a:xfrm>
            <a:off x="388392" y="3908895"/>
            <a:ext cx="6381683" cy="7013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chemeClr val="accent5"/>
                </a:solidFill>
                <a:latin typeface="Gill Sans MT" panose="020B0502020104020203" pitchFamily="34" charset="0"/>
              </a:rPr>
              <a:t>Définir les interventions de changement des normes à base communautaire</a:t>
            </a:r>
            <a:br>
              <a:rPr lang="en-US" sz="2500" b="1" dirty="0">
                <a:solidFill>
                  <a:schemeClr val="bg2"/>
                </a:solidFill>
                <a:latin typeface="Gill Sans MT" panose="020B0502020104020203" pitchFamily="34" charset="0"/>
              </a:rPr>
            </a:br>
            <a:endParaRPr lang="en-US" sz="2500" b="1" dirty="0">
              <a:solidFill>
                <a:schemeClr val="bg2"/>
              </a:solidFill>
              <a:latin typeface="Gill Sans MT" panose="020B0502020104020203" pitchFamily="34" charset="0"/>
            </a:endParaRPr>
          </a:p>
        </p:txBody>
      </p:sp>
      <p:graphicFrame>
        <p:nvGraphicFramePr>
          <p:cNvPr id="14" name="Table 2">
            <a:extLst>
              <a:ext uri="{FF2B5EF4-FFF2-40B4-BE49-F238E27FC236}">
                <a16:creationId xmlns:a16="http://schemas.microsoft.com/office/drawing/2014/main" id="{DFFC7142-C6A8-4ECB-98E8-DE197BE43BA4}"/>
              </a:ext>
            </a:extLst>
          </p:cNvPr>
          <p:cNvGraphicFramePr>
            <a:graphicFrameLocks noGrp="1"/>
          </p:cNvGraphicFramePr>
          <p:nvPr>
            <p:extLst>
              <p:ext uri="{D42A27DB-BD31-4B8C-83A1-F6EECF244321}">
                <p14:modId xmlns:p14="http://schemas.microsoft.com/office/powerpoint/2010/main" val="2544038505"/>
              </p:ext>
            </p:extLst>
          </p:nvPr>
        </p:nvGraphicFramePr>
        <p:xfrm>
          <a:off x="325814" y="5448116"/>
          <a:ext cx="7120772" cy="4147922"/>
        </p:xfrm>
        <a:graphic>
          <a:graphicData uri="http://schemas.openxmlformats.org/drawingml/2006/table">
            <a:tbl>
              <a:tblPr firstRow="1" bandRow="1"/>
              <a:tblGrid>
                <a:gridCol w="1644188">
                  <a:extLst>
                    <a:ext uri="{9D8B030D-6E8A-4147-A177-3AD203B41FA5}">
                      <a16:colId xmlns:a16="http://schemas.microsoft.com/office/drawing/2014/main" val="152534414"/>
                    </a:ext>
                  </a:extLst>
                </a:gridCol>
                <a:gridCol w="5476584">
                  <a:extLst>
                    <a:ext uri="{9D8B030D-6E8A-4147-A177-3AD203B41FA5}">
                      <a16:colId xmlns:a16="http://schemas.microsoft.com/office/drawing/2014/main" val="945182017"/>
                    </a:ext>
                  </a:extLst>
                </a:gridCol>
              </a:tblGrid>
              <a:tr h="434501">
                <a:tc>
                  <a:txBody>
                    <a:bodyPr/>
                    <a:lstStyle/>
                    <a:p>
                      <a:pPr algn="l"/>
                      <a:r>
                        <a:rPr lang="en-US" sz="1600" b="1" cap="none" spc="0" dirty="0">
                          <a:solidFill>
                            <a:srgbClr val="F4F5F9"/>
                          </a:solidFill>
                          <a:latin typeface="Gill Sans MT" panose="020B0502020104020203" pitchFamily="34" charset="0"/>
                        </a:rPr>
                        <a:t>Qui</a:t>
                      </a:r>
                    </a:p>
                  </a:txBody>
                  <a:tcPr marL="365760" anchor="ctr">
                    <a:solidFill>
                      <a:srgbClr val="B52AB3"/>
                    </a:solidFill>
                  </a:tcPr>
                </a:tc>
                <a:tc>
                  <a:txBody>
                    <a:bodyPr/>
                    <a:lstStyle/>
                    <a:p>
                      <a:pPr algn="l"/>
                      <a:r>
                        <a:rPr lang="en-US" sz="1600" cap="none" spc="0" dirty="0">
                          <a:solidFill>
                            <a:srgbClr val="2E2C22"/>
                          </a:solidFill>
                          <a:latin typeface="Gill Sans MT" panose="020B0502020104020203" pitchFamily="34" charset="0"/>
                        </a:rPr>
                        <a:t>L'individu et la </a:t>
                      </a:r>
                      <a:r>
                        <a:rPr lang="en-US" sz="1600" b="1" cap="none" spc="0" dirty="0">
                          <a:solidFill>
                            <a:srgbClr val="2E2C22"/>
                          </a:solidFill>
                          <a:latin typeface="Gill Sans MT" panose="020B0502020104020203" pitchFamily="34" charset="0"/>
                        </a:rPr>
                        <a:t>communauté </a:t>
                      </a:r>
                      <a:r>
                        <a:rPr lang="en-US" sz="1600" b="0" cap="none" spc="0" dirty="0">
                          <a:solidFill>
                            <a:srgbClr val="2E2C22"/>
                          </a:solidFill>
                          <a:latin typeface="Gill Sans MT" panose="020B0502020104020203" pitchFamily="34" charset="0"/>
                        </a:rPr>
                        <a:t>comme lieu de changement.</a:t>
                      </a:r>
                      <a:endParaRPr lang="en-US" sz="1600" cap="none" spc="0" dirty="0">
                        <a:solidFill>
                          <a:srgbClr val="2E2C22"/>
                        </a:solidFill>
                        <a:latin typeface="Gill Sans MT" panose="020B0502020104020203" pitchFamily="34" charset="0"/>
                      </a:endParaRPr>
                    </a:p>
                  </a:txBody>
                  <a:tcPr marL="365760" anchor="ctr">
                    <a:solidFill>
                      <a:srgbClr val="F4F5F9"/>
                    </a:solidFill>
                  </a:tcPr>
                </a:tc>
                <a:extLst>
                  <a:ext uri="{0D108BD9-81ED-4DB2-BD59-A6C34878D82A}">
                    <a16:rowId xmlns:a16="http://schemas.microsoft.com/office/drawing/2014/main" val="2141488469"/>
                  </a:ext>
                </a:extLst>
              </a:tr>
              <a:tr h="1853695">
                <a:tc>
                  <a:txBody>
                    <a:bodyPr/>
                    <a:lstStyle/>
                    <a:p>
                      <a:pPr algn="l"/>
                      <a:r>
                        <a:rPr lang="en-US" sz="1600" b="1" cap="none" spc="0" dirty="0">
                          <a:solidFill>
                            <a:srgbClr val="F4F5F9"/>
                          </a:solidFill>
                          <a:latin typeface="Gill Sans MT" panose="020B0502020104020203" pitchFamily="34" charset="0"/>
                        </a:rPr>
                        <a:t>Quoi</a:t>
                      </a:r>
                    </a:p>
                  </a:txBody>
                  <a:tcPr marL="365760" anchor="ctr">
                    <a:solidFill>
                      <a:srgbClr val="B52AB3"/>
                    </a:solidFill>
                  </a:tcPr>
                </a:tc>
                <a:tc>
                  <a:txBody>
                    <a:bodyPr/>
                    <a:lstStyle/>
                    <a:p>
                      <a:pPr marL="563563" indent="-563563" algn="l">
                        <a:buFont typeface="Arial" panose="020B0604020202020204" pitchFamily="34" charset="0"/>
                        <a:buChar char="•"/>
                        <a:tabLst/>
                      </a:pPr>
                      <a:r>
                        <a:rPr lang="en-US" sz="1600" cap="none" spc="0" dirty="0">
                          <a:solidFill>
                            <a:srgbClr val="2E2C22"/>
                          </a:solidFill>
                          <a:latin typeface="Gill Sans MT" panose="020B0502020104020203" pitchFamily="34" charset="0"/>
                        </a:rPr>
                        <a:t>Utilise une combinaison de canaux médiatiques et d'</a:t>
                      </a:r>
                      <a:r>
                        <a:rPr lang="en-US" sz="1600" b="1" cap="none" spc="0" dirty="0">
                          <a:solidFill>
                            <a:srgbClr val="2E2C22"/>
                          </a:solidFill>
                          <a:latin typeface="Gill Sans MT" panose="020B0502020104020203" pitchFamily="34" charset="0"/>
                        </a:rPr>
                        <a:t>espaces sociaux pour favoriser une réflexion critique ancrée dans les valeurs culturelles</a:t>
                      </a:r>
                      <a:r>
                        <a:rPr lang="en-US" sz="1600" b="0" cap="none" spc="0" dirty="0">
                          <a:solidFill>
                            <a:srgbClr val="2E2C22"/>
                          </a:solidFill>
                          <a:latin typeface="Gill Sans MT" panose="020B0502020104020203" pitchFamily="34" charset="0"/>
                        </a:rPr>
                        <a:t>.</a:t>
                      </a:r>
                    </a:p>
                    <a:p>
                      <a:pPr marL="563563" indent="-563563" algn="l">
                        <a:buFont typeface="Arial" panose="020B0604020202020204" pitchFamily="34" charset="0"/>
                        <a:buChar char="•"/>
                        <a:tabLst/>
                      </a:pPr>
                      <a:r>
                        <a:rPr lang="en-US" sz="1600" b="0" cap="none" spc="0" dirty="0">
                          <a:solidFill>
                            <a:srgbClr val="2E2C22"/>
                          </a:solidFill>
                          <a:latin typeface="Gill Sans MT" panose="020B0502020104020203" pitchFamily="34" charset="0"/>
                        </a:rPr>
                        <a:t>Travaille à </a:t>
                      </a:r>
                      <a:r>
                        <a:rPr lang="en-US" sz="1600" b="1" cap="none" spc="0" dirty="0">
                          <a:solidFill>
                            <a:srgbClr val="2E2C22"/>
                          </a:solidFill>
                          <a:latin typeface="Gill Sans MT" panose="020B0502020104020203" pitchFamily="34" charset="0"/>
                        </a:rPr>
                        <a:t>différents niveaux de l'écologie sociale</a:t>
                      </a:r>
                      <a:r>
                        <a:rPr lang="en-US" sz="1600" b="0" cap="none" spc="0" dirty="0">
                          <a:solidFill>
                            <a:srgbClr val="2E2C22"/>
                          </a:solidFill>
                          <a:latin typeface="Gill Sans MT" panose="020B0502020104020203" pitchFamily="34" charset="0"/>
                        </a:rPr>
                        <a:t>.</a:t>
                      </a:r>
                    </a:p>
                    <a:p>
                      <a:pPr marL="563563" indent="-563563" algn="l">
                        <a:buFont typeface="Arial" panose="020B0604020202020204" pitchFamily="34" charset="0"/>
                        <a:buChar char="•"/>
                        <a:tabLst/>
                      </a:pPr>
                      <a:r>
                        <a:rPr lang="en-US" sz="1600" b="0" cap="none" spc="0" dirty="0">
                          <a:solidFill>
                            <a:srgbClr val="2E2C22"/>
                          </a:solidFill>
                          <a:latin typeface="Gill Sans MT" panose="020B0502020104020203" pitchFamily="34" charset="0"/>
                        </a:rPr>
                        <a:t>Sur la base de l'</a:t>
                      </a:r>
                      <a:r>
                        <a:rPr lang="en-US" sz="1600" b="1" cap="none" spc="0" dirty="0">
                          <a:solidFill>
                            <a:srgbClr val="2E2C22"/>
                          </a:solidFill>
                          <a:latin typeface="Gill Sans MT" panose="020B0502020104020203" pitchFamily="34" charset="0"/>
                        </a:rPr>
                        <a:t>évaluation des normes sociales </a:t>
                      </a:r>
                      <a:r>
                        <a:rPr lang="en-US" sz="1600" b="0" cap="none" spc="0" dirty="0">
                          <a:solidFill>
                            <a:srgbClr val="2E2C22"/>
                          </a:solidFill>
                          <a:latin typeface="Gill Sans MT" panose="020B0502020104020203" pitchFamily="34" charset="0"/>
                        </a:rPr>
                        <a:t>et de l'identification des normes pertinentes, </a:t>
                      </a:r>
                      <a:r>
                        <a:rPr lang="en-US" sz="1600" b="1" cap="none" spc="0" dirty="0">
                          <a:solidFill>
                            <a:srgbClr val="2E2C22"/>
                          </a:solidFill>
                          <a:latin typeface="Gill Sans MT" panose="020B0502020104020203" pitchFamily="34" charset="0"/>
                        </a:rPr>
                        <a:t>diffusion planifiée </a:t>
                      </a:r>
                      <a:r>
                        <a:rPr lang="en-US" sz="1600" b="0" cap="none" spc="0" dirty="0">
                          <a:solidFill>
                            <a:srgbClr val="2E2C22"/>
                          </a:solidFill>
                          <a:latin typeface="Gill Sans MT" panose="020B0502020104020203" pitchFamily="34" charset="0"/>
                        </a:rPr>
                        <a:t>des nouvelles idées.</a:t>
                      </a:r>
                    </a:p>
                  </a:txBody>
                  <a:tcPr marL="365760" anchor="ctr">
                    <a:solidFill>
                      <a:srgbClr val="F4F5F9"/>
                    </a:solidFill>
                  </a:tcPr>
                </a:tc>
                <a:extLst>
                  <a:ext uri="{0D108BD9-81ED-4DB2-BD59-A6C34878D82A}">
                    <a16:rowId xmlns:a16="http://schemas.microsoft.com/office/drawing/2014/main" val="2932139937"/>
                  </a:ext>
                </a:extLst>
              </a:tr>
              <a:tr h="848301">
                <a:tc>
                  <a:txBody>
                    <a:bodyPr/>
                    <a:lstStyle/>
                    <a:p>
                      <a:pPr algn="l"/>
                      <a:r>
                        <a:rPr lang="en-US" sz="1600" b="1" cap="none" spc="0" dirty="0">
                          <a:solidFill>
                            <a:srgbClr val="F4F5F9"/>
                          </a:solidFill>
                          <a:latin typeface="Gill Sans MT" panose="020B0502020104020203" pitchFamily="34" charset="0"/>
                        </a:rPr>
                        <a:t>Comment</a:t>
                      </a:r>
                    </a:p>
                  </a:txBody>
                  <a:tcPr marL="365760" anchor="ctr">
                    <a:solidFill>
                      <a:srgbClr val="B52AB3"/>
                    </a:solidFill>
                  </a:tcPr>
                </a:tc>
                <a:tc>
                  <a:txBody>
                    <a:bodyPr/>
                    <a:lstStyle/>
                    <a:p>
                      <a:pPr algn="l"/>
                      <a:r>
                        <a:rPr lang="en-US" sz="1600" cap="none" spc="0" dirty="0">
                          <a:solidFill>
                            <a:srgbClr val="2E2C22"/>
                          </a:solidFill>
                          <a:latin typeface="Gill Sans MT" panose="020B0502020104020203" pitchFamily="34" charset="0"/>
                        </a:rPr>
                        <a:t>Les stratégies de changement de comportement </a:t>
                      </a:r>
                      <a:r>
                        <a:rPr lang="en-US" sz="1600" b="1" cap="none" spc="0" dirty="0">
                          <a:solidFill>
                            <a:srgbClr val="2E2C22"/>
                          </a:solidFill>
                          <a:latin typeface="Gill Sans MT" panose="020B0502020104020203" pitchFamily="34" charset="0"/>
                        </a:rPr>
                        <a:t>portent sur les perceptions et les attentes normatives</a:t>
                      </a:r>
                      <a:r>
                        <a:rPr lang="en-US" sz="1600" b="0" cap="none" spc="0" dirty="0">
                          <a:solidFill>
                            <a:srgbClr val="2E2C22"/>
                          </a:solidFill>
                          <a:latin typeface="Gill Sans MT" panose="020B0502020104020203" pitchFamily="34" charset="0"/>
                        </a:rPr>
                        <a:t>, ainsi que sur les </a:t>
                      </a:r>
                      <a:r>
                        <a:rPr lang="en-US" sz="1600" b="1" cap="none" spc="0" dirty="0">
                          <a:solidFill>
                            <a:srgbClr val="2E2C22"/>
                          </a:solidFill>
                          <a:latin typeface="Gill Sans MT" panose="020B0502020104020203" pitchFamily="34" charset="0"/>
                        </a:rPr>
                        <a:t>comportements nouveaux et alternatifs</a:t>
                      </a:r>
                      <a:r>
                        <a:rPr lang="en-US" sz="1600" b="0" cap="none" spc="0" dirty="0">
                          <a:solidFill>
                            <a:srgbClr val="2E2C22"/>
                          </a:solidFill>
                          <a:latin typeface="Gill Sans MT" panose="020B0502020104020203" pitchFamily="34" charset="0"/>
                        </a:rPr>
                        <a:t>.</a:t>
                      </a:r>
                      <a:endParaRPr lang="en-US" sz="1600" cap="none" spc="0" dirty="0">
                        <a:solidFill>
                          <a:srgbClr val="2E2C22"/>
                        </a:solidFill>
                        <a:latin typeface="Gill Sans MT" panose="020B0502020104020203" pitchFamily="34" charset="0"/>
                      </a:endParaRPr>
                    </a:p>
                  </a:txBody>
                  <a:tcPr marL="365760" anchor="ctr">
                    <a:solidFill>
                      <a:srgbClr val="F4F5F9"/>
                    </a:solidFill>
                  </a:tcPr>
                </a:tc>
                <a:extLst>
                  <a:ext uri="{0D108BD9-81ED-4DB2-BD59-A6C34878D82A}">
                    <a16:rowId xmlns:a16="http://schemas.microsoft.com/office/drawing/2014/main" val="466254448"/>
                  </a:ext>
                </a:extLst>
              </a:tr>
              <a:tr h="750501">
                <a:tc>
                  <a:txBody>
                    <a:bodyPr/>
                    <a:lstStyle/>
                    <a:p>
                      <a:pPr algn="l"/>
                      <a:r>
                        <a:rPr lang="en-US" sz="1600" b="1" cap="none" spc="0" dirty="0">
                          <a:solidFill>
                            <a:srgbClr val="F4F5F9"/>
                          </a:solidFill>
                          <a:latin typeface="Gill Sans MT" panose="020B0502020104020203" pitchFamily="34" charset="0"/>
                        </a:rPr>
                        <a:t>Objectif</a:t>
                      </a:r>
                    </a:p>
                  </a:txBody>
                  <a:tcPr marL="365760" anchor="ctr">
                    <a:solidFill>
                      <a:srgbClr val="B52AB3"/>
                    </a:solidFill>
                  </a:tcPr>
                </a:tc>
                <a:tc>
                  <a:txBody>
                    <a:bodyPr/>
                    <a:lstStyle/>
                    <a:p>
                      <a:pPr algn="l"/>
                      <a:r>
                        <a:rPr lang="en-US" sz="1600" cap="none" spc="0" dirty="0">
                          <a:solidFill>
                            <a:srgbClr val="2E2C22"/>
                          </a:solidFill>
                          <a:latin typeface="Gill Sans MT" panose="020B0502020104020203" pitchFamily="34" charset="0"/>
                        </a:rPr>
                        <a:t>Cherche à </a:t>
                      </a:r>
                      <a:r>
                        <a:rPr lang="en-US" sz="1600" b="1" cap="none" spc="0" dirty="0">
                          <a:solidFill>
                            <a:srgbClr val="2E2C22"/>
                          </a:solidFill>
                          <a:latin typeface="Gill Sans MT" panose="020B0502020104020203" pitchFamily="34" charset="0"/>
                        </a:rPr>
                        <a:t>redistribuer le pouvoir et l'influence sociale </a:t>
                      </a:r>
                      <a:r>
                        <a:rPr lang="en-US" sz="1600" b="0" cap="none" spc="0" dirty="0">
                          <a:solidFill>
                            <a:srgbClr val="2E2C22"/>
                          </a:solidFill>
                          <a:latin typeface="Gill Sans MT" panose="020B0502020104020203" pitchFamily="34" charset="0"/>
                        </a:rPr>
                        <a:t>qui soutiennent les comportements de la santé des individus et l'utilisation des services.</a:t>
                      </a:r>
                      <a:endParaRPr lang="en-US" sz="1600" cap="none" spc="0" dirty="0">
                        <a:solidFill>
                          <a:srgbClr val="2E2C22"/>
                        </a:solidFill>
                        <a:latin typeface="Gill Sans MT" panose="020B0502020104020203" pitchFamily="34" charset="0"/>
                      </a:endParaRPr>
                    </a:p>
                  </a:txBody>
                  <a:tcPr marL="365760" anchor="ctr">
                    <a:solidFill>
                      <a:srgbClr val="F4F5F9"/>
                    </a:solidFill>
                  </a:tcPr>
                </a:tc>
                <a:extLst>
                  <a:ext uri="{0D108BD9-81ED-4DB2-BD59-A6C34878D82A}">
                    <a16:rowId xmlns:a16="http://schemas.microsoft.com/office/drawing/2014/main" val="4216005025"/>
                  </a:ext>
                </a:extLst>
              </a:tr>
            </a:tbl>
          </a:graphicData>
        </a:graphic>
      </p:graphicFrame>
      <p:pic>
        <p:nvPicPr>
          <p:cNvPr id="2" name="Picture 1">
            <a:extLst>
              <a:ext uri="{FF2B5EF4-FFF2-40B4-BE49-F238E27FC236}">
                <a16:creationId xmlns:a16="http://schemas.microsoft.com/office/drawing/2014/main" id="{9E32965E-6BE5-4184-B430-4ED7C97A7B69}"/>
              </a:ext>
            </a:extLst>
          </p:cNvPr>
          <p:cNvPicPr>
            <a:picLocks noChangeAspect="1"/>
          </p:cNvPicPr>
          <p:nvPr/>
        </p:nvPicPr>
        <p:blipFill>
          <a:blip r:embed="rId5"/>
          <a:stretch>
            <a:fillRect/>
          </a:stretch>
        </p:blipFill>
        <p:spPr>
          <a:xfrm flipV="1">
            <a:off x="6227073" y="120079"/>
            <a:ext cx="1416654" cy="4380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61"/>
        <p:cNvGrpSpPr/>
        <p:nvPr/>
      </p:nvGrpSpPr>
      <p:grpSpPr>
        <a:xfrm>
          <a:off x="0" y="0"/>
          <a:ext cx="0" cy="0"/>
          <a:chOff x="0" y="0"/>
          <a:chExt cx="0" cy="0"/>
        </a:xfrm>
      </p:grpSpPr>
      <p:sp>
        <p:nvSpPr>
          <p:cNvPr id="362" name="Google Shape;362;p3"/>
          <p:cNvSpPr/>
          <p:nvPr/>
        </p:nvSpPr>
        <p:spPr>
          <a:xfrm>
            <a:off x="52684" y="756221"/>
            <a:ext cx="7620000" cy="1574237"/>
          </a:xfrm>
          <a:prstGeom prst="rect">
            <a:avLst/>
          </a:prstGeom>
          <a:noFill/>
          <a:ln>
            <a:noFill/>
          </a:ln>
        </p:spPr>
        <p:txBody>
          <a:bodyPr spcFirstLastPara="1" wrap="square" lIns="91425" tIns="45700" rIns="91425" bIns="45700" anchor="t" anchorCtr="0">
            <a:spAutoFit/>
          </a:bodyPr>
          <a:lstStyle/>
          <a:p>
            <a:pPr marL="0" marR="0" lvl="0" indent="0" algn="l" rtl="0">
              <a:lnSpc>
                <a:spcPct val="107142"/>
              </a:lnSpc>
              <a:spcBef>
                <a:spcPts val="0"/>
              </a:spcBef>
              <a:spcAft>
                <a:spcPts val="0"/>
              </a:spcAft>
              <a:buClr>
                <a:srgbClr val="393941"/>
              </a:buClr>
              <a:buSzPts val="2800"/>
              <a:buFont typeface="Gill Sans"/>
              <a:buNone/>
            </a:pPr>
            <a:r>
              <a:rPr lang="en-US" sz="3000" b="1" i="0" u="none" strike="noStrike" cap="none" dirty="0">
                <a:solidFill>
                  <a:schemeClr val="accent5"/>
                </a:solidFill>
                <a:latin typeface="Gill Sans MT" panose="020B0502020104020203" pitchFamily="34" charset="0"/>
                <a:ea typeface="Gill Sans"/>
                <a:cs typeface="Gill Sans"/>
                <a:sym typeface="Gill Sans"/>
              </a:rPr>
              <a:t>Caractéristiques communes des interventions de changement des normes communautaires</a:t>
            </a:r>
            <a:endParaRPr sz="3000" b="1" i="0" u="none" strike="noStrike" cap="none" dirty="0">
              <a:solidFill>
                <a:schemeClr val="accent5"/>
              </a:solidFill>
              <a:latin typeface="Gill Sans MT" panose="020B0502020104020203" pitchFamily="34" charset="0"/>
              <a:ea typeface="Gill Sans"/>
              <a:cs typeface="Gill Sans"/>
              <a:sym typeface="Gill Sans"/>
            </a:endParaRPr>
          </a:p>
        </p:txBody>
      </p:sp>
      <p:sp>
        <p:nvSpPr>
          <p:cNvPr id="363" name="Google Shape;363;p3"/>
          <p:cNvSpPr txBox="1"/>
          <p:nvPr/>
        </p:nvSpPr>
        <p:spPr>
          <a:xfrm>
            <a:off x="345522" y="389874"/>
            <a:ext cx="6019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15257"/>
              </a:buClr>
              <a:buSzPts val="1148"/>
              <a:buFont typeface="Gill Sans"/>
              <a:buNone/>
            </a:pPr>
            <a:r>
              <a:rPr lang="en-US" sz="1000" b="0" i="0" u="none" strike="noStrike" cap="none" dirty="0">
                <a:solidFill>
                  <a:srgbClr val="515257"/>
                </a:solidFill>
                <a:latin typeface="Gill Sans MT" panose="020B0502020104020203" pitchFamily="34" charset="0"/>
                <a:ea typeface="Gill Sans"/>
                <a:cs typeface="Gill Sans"/>
                <a:sym typeface="Gill Sans"/>
              </a:rPr>
              <a:t>MODULE 3 - CONCEPTION D'INTERVENTIONS POUR LA CONCEPTION DE NORMES</a:t>
            </a:r>
            <a:endParaRPr sz="1000" b="0" i="0" u="none" strike="noStrike" cap="none" dirty="0">
              <a:solidFill>
                <a:srgbClr val="515257"/>
              </a:solidFill>
              <a:latin typeface="Gill Sans MT" panose="020B0502020104020203" pitchFamily="34" charset="0"/>
              <a:ea typeface="Gill Sans"/>
              <a:cs typeface="Gill Sans"/>
              <a:sym typeface="Gill Sans"/>
            </a:endParaRPr>
          </a:p>
        </p:txBody>
      </p:sp>
      <p:grpSp>
        <p:nvGrpSpPr>
          <p:cNvPr id="364" name="Google Shape;364;p3"/>
          <p:cNvGrpSpPr/>
          <p:nvPr/>
        </p:nvGrpSpPr>
        <p:grpSpPr>
          <a:xfrm>
            <a:off x="5220017" y="6824337"/>
            <a:ext cx="1828800" cy="1828800"/>
            <a:chOff x="19270955" y="8309769"/>
            <a:chExt cx="4138048" cy="4138048"/>
          </a:xfrm>
        </p:grpSpPr>
        <p:sp>
          <p:nvSpPr>
            <p:cNvPr id="365" name="Google Shape;365;p3"/>
            <p:cNvSpPr/>
            <p:nvPr/>
          </p:nvSpPr>
          <p:spPr>
            <a:xfrm>
              <a:off x="19270955" y="830976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66" name="Google Shape;366;p3"/>
            <p:cNvSpPr txBox="1"/>
            <p:nvPr/>
          </p:nvSpPr>
          <p:spPr>
            <a:xfrm>
              <a:off x="19967883" y="10807420"/>
              <a:ext cx="2916477"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dirty="0">
                  <a:solidFill>
                    <a:srgbClr val="FFFFFF"/>
                  </a:solidFill>
                  <a:latin typeface="Gill Sans MT" panose="020B0502020104020203" pitchFamily="34" charset="0"/>
                  <a:ea typeface="Gill Sans"/>
                  <a:cs typeface="Gill Sans"/>
                  <a:sym typeface="Gill Sans"/>
                </a:rPr>
                <a:t>Créer de nouvelles normes positives</a:t>
              </a:r>
              <a:endParaRPr dirty="0">
                <a:latin typeface="Gill Sans MT" panose="020B0502020104020203" pitchFamily="34" charset="0"/>
              </a:endParaRPr>
            </a:p>
          </p:txBody>
        </p:sp>
        <p:grpSp>
          <p:nvGrpSpPr>
            <p:cNvPr id="367" name="Google Shape;367;p3"/>
            <p:cNvGrpSpPr/>
            <p:nvPr/>
          </p:nvGrpSpPr>
          <p:grpSpPr>
            <a:xfrm>
              <a:off x="19967883" y="8443677"/>
              <a:ext cx="2641105" cy="2584293"/>
              <a:chOff x="19967883" y="8443677"/>
              <a:chExt cx="2641105" cy="2584293"/>
            </a:xfrm>
          </p:grpSpPr>
          <p:pic>
            <p:nvPicPr>
              <p:cNvPr id="368" name="Google Shape;368;p3"/>
              <p:cNvPicPr preferRelativeResize="0"/>
              <p:nvPr/>
            </p:nvPicPr>
            <p:blipFill rotWithShape="1">
              <a:blip r:embed="rId3">
                <a:alphaModFix/>
              </a:blip>
              <a:srcRect/>
              <a:stretch/>
            </p:blipFill>
            <p:spPr>
              <a:xfrm>
                <a:off x="19967883" y="8443677"/>
                <a:ext cx="2641105" cy="2584293"/>
              </a:xfrm>
              <a:prstGeom prst="rect">
                <a:avLst/>
              </a:prstGeom>
              <a:noFill/>
              <a:ln>
                <a:noFill/>
              </a:ln>
            </p:spPr>
          </p:pic>
          <p:sp>
            <p:nvSpPr>
              <p:cNvPr id="369" name="Google Shape;369;p3"/>
              <p:cNvSpPr txBox="1"/>
              <p:nvPr/>
            </p:nvSpPr>
            <p:spPr>
              <a:xfrm>
                <a:off x="20980005" y="8860856"/>
                <a:ext cx="719949" cy="12346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sym typeface="Arial"/>
                  </a:rPr>
                  <a:t>+</a:t>
                </a:r>
                <a:endParaRPr>
                  <a:latin typeface="Gill Sans MT" panose="020B0502020104020203" pitchFamily="34" charset="0"/>
                </a:endParaRPr>
              </a:p>
            </p:txBody>
          </p:sp>
        </p:grpSp>
      </p:grpSp>
      <p:grpSp>
        <p:nvGrpSpPr>
          <p:cNvPr id="370" name="Google Shape;370;p3"/>
          <p:cNvGrpSpPr/>
          <p:nvPr/>
        </p:nvGrpSpPr>
        <p:grpSpPr>
          <a:xfrm>
            <a:off x="5276739" y="4493581"/>
            <a:ext cx="1828800" cy="1828800"/>
            <a:chOff x="5566909" y="8309769"/>
            <a:chExt cx="4138048" cy="4138048"/>
          </a:xfrm>
        </p:grpSpPr>
        <p:sp>
          <p:nvSpPr>
            <p:cNvPr id="371" name="Google Shape;371;p3"/>
            <p:cNvSpPr/>
            <p:nvPr/>
          </p:nvSpPr>
          <p:spPr>
            <a:xfrm>
              <a:off x="5566909" y="830976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72" name="Google Shape;372;p3"/>
            <p:cNvSpPr txBox="1"/>
            <p:nvPr/>
          </p:nvSpPr>
          <p:spPr>
            <a:xfrm>
              <a:off x="5742822" y="10378793"/>
              <a:ext cx="3617161" cy="19691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r-FR" sz="1200" b="0" i="0" u="none" strike="noStrike" cap="none" dirty="0">
                  <a:solidFill>
                    <a:srgbClr val="FFFFFF"/>
                  </a:solidFill>
                  <a:latin typeface="Gill Sans MT" panose="020B0502020104020203" pitchFamily="34" charset="0"/>
                  <a:ea typeface="Gill Sans"/>
                  <a:cs typeface="Gill Sans"/>
                  <a:sym typeface="Gill Sans"/>
                </a:rPr>
                <a:t>Ancrer la question dans les systèmes de valeurs propres à la communauté</a:t>
              </a:r>
            </a:p>
          </p:txBody>
        </p:sp>
        <p:pic>
          <p:nvPicPr>
            <p:cNvPr id="373" name="Google Shape;373;p3"/>
            <p:cNvPicPr preferRelativeResize="0"/>
            <p:nvPr/>
          </p:nvPicPr>
          <p:blipFill rotWithShape="1">
            <a:blip r:embed="rId4">
              <a:alphaModFix/>
            </a:blip>
            <a:srcRect/>
            <a:stretch/>
          </p:blipFill>
          <p:spPr>
            <a:xfrm>
              <a:off x="6624972" y="8359922"/>
              <a:ext cx="2143131" cy="2143131"/>
            </a:xfrm>
            <a:prstGeom prst="rect">
              <a:avLst/>
            </a:prstGeom>
            <a:noFill/>
            <a:ln>
              <a:noFill/>
            </a:ln>
          </p:spPr>
        </p:pic>
      </p:grpSp>
      <p:grpSp>
        <p:nvGrpSpPr>
          <p:cNvPr id="374" name="Google Shape;374;p3"/>
          <p:cNvGrpSpPr/>
          <p:nvPr/>
        </p:nvGrpSpPr>
        <p:grpSpPr>
          <a:xfrm>
            <a:off x="2822328" y="2176595"/>
            <a:ext cx="1828800" cy="1828800"/>
            <a:chOff x="7736368" y="3701909"/>
            <a:chExt cx="4138048" cy="4138048"/>
          </a:xfrm>
        </p:grpSpPr>
        <p:sp>
          <p:nvSpPr>
            <p:cNvPr id="375" name="Google Shape;375;p3"/>
            <p:cNvSpPr/>
            <p:nvPr/>
          </p:nvSpPr>
          <p:spPr>
            <a:xfrm>
              <a:off x="7736368" y="370190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76" name="Google Shape;376;p3"/>
            <p:cNvSpPr txBox="1"/>
            <p:nvPr/>
          </p:nvSpPr>
          <p:spPr>
            <a:xfrm>
              <a:off x="8257255" y="6178620"/>
              <a:ext cx="2947942" cy="954107"/>
            </a:xfrm>
            <a:prstGeom prst="rect">
              <a:avLst/>
            </a:prstGeom>
            <a:solidFill>
              <a:srgbClr val="B52AB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dirty="0">
                  <a:solidFill>
                    <a:srgbClr val="FFFFFF"/>
                  </a:solidFill>
                  <a:latin typeface="Gill Sans MT" panose="020B0502020104020203" pitchFamily="34" charset="0"/>
                  <a:ea typeface="Gill Sans"/>
                  <a:cs typeface="Gill Sans"/>
                  <a:sym typeface="Gill Sans"/>
                </a:rPr>
                <a:t>Engager les gens à plusieurs niveaux </a:t>
              </a:r>
              <a:endParaRPr dirty="0">
                <a:latin typeface="Gill Sans MT" panose="020B0502020104020203" pitchFamily="34" charset="0"/>
              </a:endParaRPr>
            </a:p>
          </p:txBody>
        </p:sp>
        <p:pic>
          <p:nvPicPr>
            <p:cNvPr id="377" name="Google Shape;377;p3"/>
            <p:cNvPicPr preferRelativeResize="0"/>
            <p:nvPr/>
          </p:nvPicPr>
          <p:blipFill rotWithShape="1">
            <a:blip r:embed="rId5">
              <a:alphaModFix/>
            </a:blip>
            <a:srcRect/>
            <a:stretch/>
          </p:blipFill>
          <p:spPr>
            <a:xfrm>
              <a:off x="8355193" y="3822196"/>
              <a:ext cx="2442764" cy="2442764"/>
            </a:xfrm>
            <a:prstGeom prst="rect">
              <a:avLst/>
            </a:prstGeom>
            <a:noFill/>
            <a:ln>
              <a:noFill/>
            </a:ln>
          </p:spPr>
        </p:pic>
      </p:grpSp>
      <p:grpSp>
        <p:nvGrpSpPr>
          <p:cNvPr id="378" name="Google Shape;378;p3"/>
          <p:cNvGrpSpPr/>
          <p:nvPr/>
        </p:nvGrpSpPr>
        <p:grpSpPr>
          <a:xfrm>
            <a:off x="5187457" y="2176595"/>
            <a:ext cx="1828800" cy="1828800"/>
            <a:chOff x="12320320" y="3701909"/>
            <a:chExt cx="4138048" cy="4138048"/>
          </a:xfrm>
        </p:grpSpPr>
        <p:sp>
          <p:nvSpPr>
            <p:cNvPr id="379" name="Google Shape;379;p3"/>
            <p:cNvSpPr/>
            <p:nvPr/>
          </p:nvSpPr>
          <p:spPr>
            <a:xfrm>
              <a:off x="12320320" y="370190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80" name="Google Shape;380;p3"/>
            <p:cNvSpPr txBox="1"/>
            <p:nvPr/>
          </p:nvSpPr>
          <p:spPr>
            <a:xfrm>
              <a:off x="12640396" y="5770933"/>
              <a:ext cx="349789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dirty="0">
                  <a:solidFill>
                    <a:srgbClr val="FFFFFF"/>
                  </a:solidFill>
                  <a:latin typeface="Gill Sans MT" panose="020B0502020104020203" pitchFamily="34" charset="0"/>
                  <a:ea typeface="Gill Sans"/>
                  <a:cs typeface="Gill Sans"/>
                  <a:sym typeface="Gill Sans"/>
                </a:rPr>
                <a:t>Corriger les perceptions erronées concernant les comportements néfastes</a:t>
              </a:r>
              <a:endParaRPr dirty="0">
                <a:latin typeface="Gill Sans MT" panose="020B0502020104020203" pitchFamily="34" charset="0"/>
              </a:endParaRPr>
            </a:p>
          </p:txBody>
        </p:sp>
        <p:grpSp>
          <p:nvGrpSpPr>
            <p:cNvPr id="381" name="Google Shape;381;p3"/>
            <p:cNvGrpSpPr/>
            <p:nvPr/>
          </p:nvGrpSpPr>
          <p:grpSpPr>
            <a:xfrm>
              <a:off x="13665970" y="3994257"/>
              <a:ext cx="1739627" cy="1729581"/>
              <a:chOff x="13632813" y="4154520"/>
              <a:chExt cx="1739627" cy="1729581"/>
            </a:xfrm>
          </p:grpSpPr>
          <p:pic>
            <p:nvPicPr>
              <p:cNvPr id="382" name="Google Shape;382;p3"/>
              <p:cNvPicPr preferRelativeResize="0"/>
              <p:nvPr/>
            </p:nvPicPr>
            <p:blipFill rotWithShape="1">
              <a:blip r:embed="rId6">
                <a:alphaModFix/>
              </a:blip>
              <a:srcRect/>
              <a:stretch/>
            </p:blipFill>
            <p:spPr>
              <a:xfrm>
                <a:off x="13632813" y="4154520"/>
                <a:ext cx="1729581" cy="1729581"/>
              </a:xfrm>
              <a:prstGeom prst="rect">
                <a:avLst/>
              </a:prstGeom>
              <a:noFill/>
              <a:ln>
                <a:noFill/>
              </a:ln>
            </p:spPr>
          </p:pic>
          <p:sp>
            <p:nvSpPr>
              <p:cNvPr id="383" name="Google Shape;383;p3"/>
              <p:cNvSpPr/>
              <p:nvPr/>
            </p:nvSpPr>
            <p:spPr>
              <a:xfrm>
                <a:off x="14497605" y="4336297"/>
                <a:ext cx="678925" cy="832391"/>
              </a:xfrm>
              <a:prstGeom prst="ellipse">
                <a:avLst/>
              </a:prstGeom>
              <a:solidFill>
                <a:srgbClr val="FFFFFF"/>
              </a:solidFill>
              <a:ln>
                <a:noFill/>
              </a:ln>
            </p:spPr>
            <p:txBody>
              <a:bodyPr spcFirstLastPara="1" wrap="square" lIns="38100" tIns="38100" rIns="38100" bIns="38100" anchor="ctr" anchorCtr="0">
                <a:sp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Gill Sans MT" panose="020B0502020104020203" pitchFamily="34" charset="0"/>
                  <a:ea typeface="Helvetica Neue Light"/>
                  <a:cs typeface="Helvetica Neue Light"/>
                  <a:sym typeface="Helvetica Neue Light"/>
                </a:endParaRPr>
              </a:p>
            </p:txBody>
          </p:sp>
          <p:sp>
            <p:nvSpPr>
              <p:cNvPr id="384" name="Google Shape;384;p3"/>
              <p:cNvSpPr txBox="1"/>
              <p:nvPr/>
            </p:nvSpPr>
            <p:spPr>
              <a:xfrm>
                <a:off x="14652491" y="4301210"/>
                <a:ext cx="719949"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B52AB3"/>
                    </a:solidFill>
                    <a:latin typeface="Gill Sans MT" panose="020B0502020104020203" pitchFamily="34" charset="0"/>
                    <a:sym typeface="Arial"/>
                  </a:rPr>
                  <a:t>x</a:t>
                </a:r>
                <a:endParaRPr>
                  <a:latin typeface="Gill Sans MT" panose="020B0502020104020203" pitchFamily="34" charset="0"/>
                </a:endParaRPr>
              </a:p>
            </p:txBody>
          </p:sp>
        </p:grpSp>
      </p:grpSp>
      <p:grpSp>
        <p:nvGrpSpPr>
          <p:cNvPr id="385" name="Google Shape;385;p3"/>
          <p:cNvGrpSpPr/>
          <p:nvPr/>
        </p:nvGrpSpPr>
        <p:grpSpPr>
          <a:xfrm>
            <a:off x="416358" y="4493581"/>
            <a:ext cx="1828800" cy="1828800"/>
            <a:chOff x="16904272" y="3701909"/>
            <a:chExt cx="4138048" cy="4138048"/>
          </a:xfrm>
        </p:grpSpPr>
        <p:sp>
          <p:nvSpPr>
            <p:cNvPr id="386" name="Google Shape;386;p3"/>
            <p:cNvSpPr/>
            <p:nvPr/>
          </p:nvSpPr>
          <p:spPr>
            <a:xfrm>
              <a:off x="16904272" y="370190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87" name="Google Shape;387;p3"/>
            <p:cNvSpPr txBox="1"/>
            <p:nvPr/>
          </p:nvSpPr>
          <p:spPr>
            <a:xfrm>
              <a:off x="17082055" y="5770933"/>
              <a:ext cx="3782481"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r-FR" sz="1200" b="0" i="0" u="none" strike="noStrike" cap="none" dirty="0">
                  <a:solidFill>
                    <a:srgbClr val="FFFFFF"/>
                  </a:solidFill>
                  <a:latin typeface="Gill Sans MT" panose="020B0502020104020203" pitchFamily="34" charset="0"/>
                  <a:ea typeface="Gill Sans"/>
                  <a:cs typeface="Gill Sans"/>
                  <a:sym typeface="Gill Sans"/>
                </a:rPr>
                <a:t>Confronter les déséquilibres de pouvoir, en particulier ceux liés au genre. </a:t>
              </a:r>
              <a:r>
                <a:rPr lang="en-US" sz="1200" b="0" i="0" u="none" strike="noStrike" cap="none" dirty="0">
                  <a:solidFill>
                    <a:srgbClr val="FFFFFF"/>
                  </a:solidFill>
                  <a:latin typeface="Gill Sans MT" panose="020B0502020104020203" pitchFamily="34" charset="0"/>
                  <a:ea typeface="Gill Sans"/>
                  <a:cs typeface="Gill Sans"/>
                  <a:sym typeface="Gill Sans"/>
                </a:rPr>
                <a:t>. </a:t>
              </a:r>
              <a:endParaRPr dirty="0">
                <a:latin typeface="Gill Sans MT" panose="020B0502020104020203" pitchFamily="34" charset="0"/>
              </a:endParaRPr>
            </a:p>
          </p:txBody>
        </p:sp>
        <p:grpSp>
          <p:nvGrpSpPr>
            <p:cNvPr id="388" name="Google Shape;388;p3"/>
            <p:cNvGrpSpPr/>
            <p:nvPr/>
          </p:nvGrpSpPr>
          <p:grpSpPr>
            <a:xfrm>
              <a:off x="17450784" y="4260382"/>
              <a:ext cx="3046205" cy="1474568"/>
              <a:chOff x="17290113" y="4260382"/>
              <a:chExt cx="3046205" cy="1474568"/>
            </a:xfrm>
          </p:grpSpPr>
          <p:pic>
            <p:nvPicPr>
              <p:cNvPr id="389" name="Google Shape;389;p3"/>
              <p:cNvPicPr preferRelativeResize="0"/>
              <p:nvPr/>
            </p:nvPicPr>
            <p:blipFill rotWithShape="1">
              <a:blip r:embed="rId7">
                <a:alphaModFix/>
              </a:blip>
              <a:srcRect/>
              <a:stretch/>
            </p:blipFill>
            <p:spPr>
              <a:xfrm>
                <a:off x="17290113" y="4260382"/>
                <a:ext cx="1463456" cy="1463456"/>
              </a:xfrm>
              <a:prstGeom prst="rect">
                <a:avLst/>
              </a:prstGeom>
              <a:noFill/>
              <a:ln>
                <a:noFill/>
              </a:ln>
            </p:spPr>
          </p:pic>
          <p:sp>
            <p:nvSpPr>
              <p:cNvPr id="390" name="Google Shape;390;p3"/>
              <p:cNvSpPr txBox="1"/>
              <p:nvPr/>
            </p:nvSpPr>
            <p:spPr>
              <a:xfrm>
                <a:off x="18487816" y="4432292"/>
                <a:ext cx="719949" cy="12346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rgbClr val="FFFFFF"/>
                    </a:solidFill>
                    <a:latin typeface="Gill Sans MT" panose="020B0502020104020203" pitchFamily="34" charset="0"/>
                    <a:sym typeface="Arial"/>
                  </a:rPr>
                  <a:t>=</a:t>
                </a:r>
                <a:endParaRPr>
                  <a:latin typeface="Gill Sans MT" panose="020B0502020104020203" pitchFamily="34" charset="0"/>
                </a:endParaRPr>
              </a:p>
            </p:txBody>
          </p:sp>
          <p:pic>
            <p:nvPicPr>
              <p:cNvPr id="391" name="Google Shape;391;p3"/>
              <p:cNvPicPr preferRelativeResize="0"/>
              <p:nvPr/>
            </p:nvPicPr>
            <p:blipFill rotWithShape="1">
              <a:blip r:embed="rId8">
                <a:alphaModFix/>
              </a:blip>
              <a:srcRect/>
              <a:stretch/>
            </p:blipFill>
            <p:spPr>
              <a:xfrm>
                <a:off x="18872861" y="4271493"/>
                <a:ext cx="1463457" cy="1463457"/>
              </a:xfrm>
              <a:prstGeom prst="rect">
                <a:avLst/>
              </a:prstGeom>
              <a:noFill/>
              <a:ln>
                <a:noFill/>
              </a:ln>
            </p:spPr>
          </p:pic>
        </p:grpSp>
      </p:grpSp>
      <p:grpSp>
        <p:nvGrpSpPr>
          <p:cNvPr id="392" name="Google Shape;392;p3"/>
          <p:cNvGrpSpPr/>
          <p:nvPr/>
        </p:nvGrpSpPr>
        <p:grpSpPr>
          <a:xfrm>
            <a:off x="2774480" y="4493581"/>
            <a:ext cx="1815029" cy="1828800"/>
            <a:chOff x="982957" y="8278374"/>
            <a:chExt cx="4138048" cy="4169443"/>
          </a:xfrm>
        </p:grpSpPr>
        <p:sp>
          <p:nvSpPr>
            <p:cNvPr id="393" name="Google Shape;393;p3"/>
            <p:cNvSpPr/>
            <p:nvPr/>
          </p:nvSpPr>
          <p:spPr>
            <a:xfrm>
              <a:off x="982957" y="830976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394" name="Google Shape;394;p3"/>
            <p:cNvSpPr txBox="1"/>
            <p:nvPr/>
          </p:nvSpPr>
          <p:spPr>
            <a:xfrm>
              <a:off x="982957" y="10378793"/>
              <a:ext cx="4134928" cy="12503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r-FR" sz="1200" b="0" i="0" u="none" strike="noStrike" cap="none" dirty="0">
                  <a:solidFill>
                    <a:srgbClr val="FFFFFF"/>
                  </a:solidFill>
                  <a:latin typeface="Gill Sans MT" panose="020B0502020104020203" pitchFamily="34" charset="0"/>
                  <a:ea typeface="Gill Sans"/>
                  <a:cs typeface="Gill Sans"/>
                  <a:sym typeface="Gill Sans"/>
                </a:rPr>
                <a:t>Créer des espaces sûrs pour la réflexion critique des membres de la communauté.</a:t>
              </a:r>
              <a:endParaRPr lang="fr-FR" dirty="0">
                <a:latin typeface="Gill Sans MT" panose="020B0502020104020203" pitchFamily="34" charset="0"/>
              </a:endParaRPr>
            </a:p>
          </p:txBody>
        </p:sp>
        <p:grpSp>
          <p:nvGrpSpPr>
            <p:cNvPr id="395" name="Google Shape;395;p3"/>
            <p:cNvGrpSpPr/>
            <p:nvPr/>
          </p:nvGrpSpPr>
          <p:grpSpPr>
            <a:xfrm>
              <a:off x="2142183" y="8278374"/>
              <a:ext cx="1788769" cy="1817149"/>
              <a:chOff x="2142183" y="8278374"/>
              <a:chExt cx="1788769" cy="1817149"/>
            </a:xfrm>
          </p:grpSpPr>
          <p:pic>
            <p:nvPicPr>
              <p:cNvPr id="396" name="Google Shape;396;p3"/>
              <p:cNvPicPr preferRelativeResize="0"/>
              <p:nvPr/>
            </p:nvPicPr>
            <p:blipFill rotWithShape="1">
              <a:blip r:embed="rId9">
                <a:alphaModFix/>
              </a:blip>
              <a:srcRect/>
              <a:stretch/>
            </p:blipFill>
            <p:spPr>
              <a:xfrm>
                <a:off x="2142183" y="9534663"/>
                <a:ext cx="560860" cy="560860"/>
              </a:xfrm>
              <a:prstGeom prst="rect">
                <a:avLst/>
              </a:prstGeom>
              <a:noFill/>
              <a:ln>
                <a:noFill/>
              </a:ln>
            </p:spPr>
          </p:pic>
          <p:pic>
            <p:nvPicPr>
              <p:cNvPr id="397" name="Google Shape;397;p3"/>
              <p:cNvPicPr preferRelativeResize="0"/>
              <p:nvPr/>
            </p:nvPicPr>
            <p:blipFill rotWithShape="1">
              <a:blip r:embed="rId9">
                <a:alphaModFix/>
              </a:blip>
              <a:srcRect/>
              <a:stretch/>
            </p:blipFill>
            <p:spPr>
              <a:xfrm>
                <a:off x="3370092" y="9534663"/>
                <a:ext cx="560860" cy="560860"/>
              </a:xfrm>
              <a:prstGeom prst="rect">
                <a:avLst/>
              </a:prstGeom>
              <a:noFill/>
              <a:ln>
                <a:noFill/>
              </a:ln>
            </p:spPr>
          </p:pic>
          <p:pic>
            <p:nvPicPr>
              <p:cNvPr id="398" name="Google Shape;398;p3"/>
              <p:cNvPicPr preferRelativeResize="0"/>
              <p:nvPr/>
            </p:nvPicPr>
            <p:blipFill rotWithShape="1">
              <a:blip r:embed="rId10">
                <a:alphaModFix/>
              </a:blip>
              <a:srcRect/>
              <a:stretch/>
            </p:blipFill>
            <p:spPr>
              <a:xfrm>
                <a:off x="2450319" y="8278374"/>
                <a:ext cx="1200203" cy="1200203"/>
              </a:xfrm>
              <a:prstGeom prst="rect">
                <a:avLst/>
              </a:prstGeom>
              <a:noFill/>
              <a:ln>
                <a:noFill/>
              </a:ln>
            </p:spPr>
          </p:pic>
          <p:cxnSp>
            <p:nvCxnSpPr>
              <p:cNvPr id="399" name="Google Shape;399;p3"/>
              <p:cNvCxnSpPr/>
              <p:nvPr/>
            </p:nvCxnSpPr>
            <p:spPr>
              <a:xfrm flipH="1">
                <a:off x="2488235" y="9116274"/>
                <a:ext cx="534633" cy="337580"/>
              </a:xfrm>
              <a:prstGeom prst="straightConnector1">
                <a:avLst/>
              </a:prstGeom>
              <a:noFill/>
              <a:ln w="57150" cap="rnd" cmpd="sng">
                <a:solidFill>
                  <a:srgbClr val="FFFFFF"/>
                </a:solidFill>
                <a:prstDash val="solid"/>
                <a:miter lim="400000"/>
                <a:headEnd type="none" w="sm" len="sm"/>
                <a:tailEnd type="none" w="sm" len="sm"/>
              </a:ln>
            </p:spPr>
          </p:cxnSp>
          <p:cxnSp>
            <p:nvCxnSpPr>
              <p:cNvPr id="400" name="Google Shape;400;p3"/>
              <p:cNvCxnSpPr/>
              <p:nvPr/>
            </p:nvCxnSpPr>
            <p:spPr>
              <a:xfrm>
                <a:off x="3022868" y="9106243"/>
                <a:ext cx="527101" cy="357641"/>
              </a:xfrm>
              <a:prstGeom prst="straightConnector1">
                <a:avLst/>
              </a:prstGeom>
              <a:noFill/>
              <a:ln w="57150" cap="rnd" cmpd="sng">
                <a:solidFill>
                  <a:srgbClr val="FFFFFF"/>
                </a:solidFill>
                <a:prstDash val="solid"/>
                <a:miter lim="400000"/>
                <a:headEnd type="none" w="sm" len="sm"/>
                <a:tailEnd type="none" w="sm" len="sm"/>
              </a:ln>
            </p:spPr>
          </p:cxnSp>
        </p:grpSp>
      </p:grpSp>
      <p:grpSp>
        <p:nvGrpSpPr>
          <p:cNvPr id="401" name="Google Shape;401;p3"/>
          <p:cNvGrpSpPr/>
          <p:nvPr/>
        </p:nvGrpSpPr>
        <p:grpSpPr>
          <a:xfrm>
            <a:off x="411423" y="6824337"/>
            <a:ext cx="1828800" cy="1828800"/>
            <a:chOff x="10150861" y="8309769"/>
            <a:chExt cx="4138048" cy="4138048"/>
          </a:xfrm>
        </p:grpSpPr>
        <p:sp>
          <p:nvSpPr>
            <p:cNvPr id="402" name="Google Shape;402;p3"/>
            <p:cNvSpPr/>
            <p:nvPr/>
          </p:nvSpPr>
          <p:spPr>
            <a:xfrm>
              <a:off x="10150861" y="830976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403" name="Google Shape;403;p3"/>
            <p:cNvSpPr txBox="1"/>
            <p:nvPr/>
          </p:nvSpPr>
          <p:spPr>
            <a:xfrm>
              <a:off x="10718029" y="10807420"/>
              <a:ext cx="2947942"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dirty="0">
                  <a:solidFill>
                    <a:srgbClr val="FFFFFF"/>
                  </a:solidFill>
                  <a:latin typeface="Gill Sans MT" panose="020B0502020104020203" pitchFamily="34" charset="0"/>
                  <a:ea typeface="Gill Sans"/>
                  <a:cs typeface="Gill Sans"/>
                  <a:sym typeface="Gill Sans"/>
                </a:rPr>
                <a:t>Évalue</a:t>
              </a:r>
              <a:r>
                <a:rPr lang="en-US" sz="1200" dirty="0">
                  <a:solidFill>
                    <a:srgbClr val="FFFFFF"/>
                  </a:solidFill>
                  <a:latin typeface="Gill Sans MT" panose="020B0502020104020203" pitchFamily="34" charset="0"/>
                  <a:ea typeface="Gill Sans"/>
                  <a:cs typeface="Gill Sans"/>
                  <a:sym typeface="Gill Sans"/>
                </a:rPr>
                <a:t>r </a:t>
              </a:r>
              <a:r>
                <a:rPr lang="en-US" sz="1200" b="0" i="0" u="none" strike="noStrike" cap="none" dirty="0">
                  <a:solidFill>
                    <a:srgbClr val="FFFFFF"/>
                  </a:solidFill>
                  <a:latin typeface="Gill Sans MT" panose="020B0502020104020203" pitchFamily="34" charset="0"/>
                  <a:ea typeface="Gill Sans"/>
                  <a:cs typeface="Gill Sans"/>
                  <a:sym typeface="Gill Sans"/>
                </a:rPr>
                <a:t>avec précision les normes</a:t>
              </a:r>
              <a:endParaRPr dirty="0">
                <a:latin typeface="Gill Sans MT" panose="020B0502020104020203" pitchFamily="34" charset="0"/>
              </a:endParaRPr>
            </a:p>
          </p:txBody>
        </p:sp>
        <p:pic>
          <p:nvPicPr>
            <p:cNvPr id="404" name="Google Shape;404;p3"/>
            <p:cNvPicPr preferRelativeResize="0"/>
            <p:nvPr/>
          </p:nvPicPr>
          <p:blipFill rotWithShape="1">
            <a:blip r:embed="rId11">
              <a:alphaModFix/>
            </a:blip>
            <a:srcRect/>
            <a:stretch/>
          </p:blipFill>
          <p:spPr>
            <a:xfrm>
              <a:off x="11501962" y="8866337"/>
              <a:ext cx="1568579" cy="1568579"/>
            </a:xfrm>
            <a:prstGeom prst="rect">
              <a:avLst/>
            </a:prstGeom>
            <a:noFill/>
            <a:ln>
              <a:noFill/>
            </a:ln>
          </p:spPr>
        </p:pic>
      </p:grpSp>
      <p:grpSp>
        <p:nvGrpSpPr>
          <p:cNvPr id="405" name="Google Shape;405;p3"/>
          <p:cNvGrpSpPr/>
          <p:nvPr/>
        </p:nvGrpSpPr>
        <p:grpSpPr>
          <a:xfrm>
            <a:off x="457198" y="2176595"/>
            <a:ext cx="1828800" cy="1828800"/>
            <a:chOff x="3152416" y="3701909"/>
            <a:chExt cx="4138048" cy="4138048"/>
          </a:xfrm>
        </p:grpSpPr>
        <p:sp>
          <p:nvSpPr>
            <p:cNvPr id="406" name="Google Shape;406;p3"/>
            <p:cNvSpPr/>
            <p:nvPr/>
          </p:nvSpPr>
          <p:spPr>
            <a:xfrm>
              <a:off x="3152416" y="370190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407" name="Google Shape;407;p3"/>
            <p:cNvSpPr txBox="1"/>
            <p:nvPr/>
          </p:nvSpPr>
          <p:spPr>
            <a:xfrm>
              <a:off x="3742208" y="5893762"/>
              <a:ext cx="2947943" cy="954107"/>
            </a:xfrm>
            <a:prstGeom prst="rect">
              <a:avLst/>
            </a:prstGeom>
            <a:solidFill>
              <a:srgbClr val="B52AB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dirty="0">
                  <a:solidFill>
                    <a:srgbClr val="FFFFFF"/>
                  </a:solidFill>
                  <a:latin typeface="Gill Sans MT" panose="020B0502020104020203" pitchFamily="34" charset="0"/>
                  <a:ea typeface="Gill Sans"/>
                  <a:cs typeface="Gill Sans"/>
                  <a:sym typeface="Gill Sans"/>
                </a:rPr>
                <a:t>Rechercher le changement au niveau de la communauté</a:t>
              </a:r>
              <a:endParaRPr dirty="0">
                <a:latin typeface="Gill Sans MT" panose="020B0502020104020203" pitchFamily="34" charset="0"/>
              </a:endParaRPr>
            </a:p>
          </p:txBody>
        </p:sp>
        <p:pic>
          <p:nvPicPr>
            <p:cNvPr id="408" name="Google Shape;408;p3"/>
            <p:cNvPicPr preferRelativeResize="0"/>
            <p:nvPr/>
          </p:nvPicPr>
          <p:blipFill rotWithShape="1">
            <a:blip r:embed="rId12">
              <a:alphaModFix/>
            </a:blip>
            <a:srcRect/>
            <a:stretch/>
          </p:blipFill>
          <p:spPr>
            <a:xfrm>
              <a:off x="4232867" y="4031528"/>
              <a:ext cx="2024100" cy="2024100"/>
            </a:xfrm>
            <a:prstGeom prst="rect">
              <a:avLst/>
            </a:prstGeom>
            <a:noFill/>
            <a:ln>
              <a:noFill/>
            </a:ln>
          </p:spPr>
        </p:pic>
      </p:grpSp>
      <p:grpSp>
        <p:nvGrpSpPr>
          <p:cNvPr id="409" name="Google Shape;409;p3"/>
          <p:cNvGrpSpPr/>
          <p:nvPr/>
        </p:nvGrpSpPr>
        <p:grpSpPr>
          <a:xfrm>
            <a:off x="2815719" y="6824337"/>
            <a:ext cx="1828800" cy="1828800"/>
            <a:chOff x="14734813" y="8309769"/>
            <a:chExt cx="4138048" cy="4138048"/>
          </a:xfrm>
        </p:grpSpPr>
        <p:sp>
          <p:nvSpPr>
            <p:cNvPr id="410" name="Google Shape;410;p3"/>
            <p:cNvSpPr/>
            <p:nvPr/>
          </p:nvSpPr>
          <p:spPr>
            <a:xfrm>
              <a:off x="14734813" y="8309769"/>
              <a:ext cx="4138048" cy="4138048"/>
            </a:xfrm>
            <a:prstGeom prst="ellipse">
              <a:avLst/>
            </a:prstGeom>
            <a:solidFill>
              <a:srgbClr val="B52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Gill Sans MT" panose="020B0502020104020203" pitchFamily="34" charset="0"/>
                <a:ea typeface="Gill Sans"/>
                <a:cs typeface="Gill Sans"/>
                <a:sym typeface="Gill Sans"/>
              </a:endParaRPr>
            </a:p>
          </p:txBody>
        </p:sp>
        <p:sp>
          <p:nvSpPr>
            <p:cNvPr id="411" name="Google Shape;411;p3"/>
            <p:cNvSpPr txBox="1"/>
            <p:nvPr/>
          </p:nvSpPr>
          <p:spPr>
            <a:xfrm>
              <a:off x="15176528" y="10807420"/>
              <a:ext cx="3426910"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200" b="0" i="0" u="none" strike="noStrike" cap="none" dirty="0">
                  <a:solidFill>
                    <a:srgbClr val="FFFFFF"/>
                  </a:solidFill>
                  <a:latin typeface="Gill Sans MT" panose="020B0502020104020203" pitchFamily="34" charset="0"/>
                  <a:ea typeface="Gill Sans"/>
                  <a:cs typeface="Gill Sans"/>
                  <a:sym typeface="Gill Sans"/>
                </a:rPr>
                <a:t>utiliser la "diffusion organisée". </a:t>
              </a:r>
              <a:endParaRPr dirty="0">
                <a:latin typeface="Gill Sans MT" panose="020B0502020104020203" pitchFamily="34" charset="0"/>
              </a:endParaRPr>
            </a:p>
          </p:txBody>
        </p:sp>
        <p:pic>
          <p:nvPicPr>
            <p:cNvPr id="412" name="Google Shape;412;p3"/>
            <p:cNvPicPr preferRelativeResize="0"/>
            <p:nvPr/>
          </p:nvPicPr>
          <p:blipFill rotWithShape="1">
            <a:blip r:embed="rId13">
              <a:alphaModFix/>
            </a:blip>
            <a:srcRect/>
            <a:stretch/>
          </p:blipFill>
          <p:spPr>
            <a:xfrm>
              <a:off x="15923348" y="8882202"/>
              <a:ext cx="1760976" cy="1760976"/>
            </a:xfrm>
            <a:prstGeom prst="rect">
              <a:avLst/>
            </a:prstGeom>
            <a:noFill/>
            <a:ln>
              <a:noFill/>
            </a:ln>
          </p:spPr>
        </p:pic>
      </p:grpSp>
      <p:pic>
        <p:nvPicPr>
          <p:cNvPr id="53" name="Picture 52">
            <a:extLst>
              <a:ext uri="{FF2B5EF4-FFF2-40B4-BE49-F238E27FC236}">
                <a16:creationId xmlns:a16="http://schemas.microsoft.com/office/drawing/2014/main" id="{98EEA0C8-9FF7-415D-B5AB-6F30F956F41F}"/>
              </a:ext>
            </a:extLst>
          </p:cNvPr>
          <p:cNvPicPr>
            <a:picLocks noChangeAspect="1"/>
          </p:cNvPicPr>
          <p:nvPr/>
        </p:nvPicPr>
        <p:blipFill>
          <a:blip r:embed="rId14"/>
          <a:stretch>
            <a:fillRect/>
          </a:stretch>
        </p:blipFill>
        <p:spPr>
          <a:xfrm>
            <a:off x="6353907" y="33280"/>
            <a:ext cx="1324449" cy="4312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sp>
        <p:nvSpPr>
          <p:cNvPr id="417" name="Google Shape;417;p4"/>
          <p:cNvSpPr txBox="1">
            <a:spLocks noGrp="1"/>
          </p:cNvSpPr>
          <p:nvPr>
            <p:ph type="body" idx="1"/>
          </p:nvPr>
        </p:nvSpPr>
        <p:spPr>
          <a:xfrm>
            <a:off x="351546" y="200294"/>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rPr>
              <a:t>MODULE 3 - CONCEPTION D'INTERVENTIONS POUR LA CONCEPTION DE NORMES</a:t>
            </a:r>
            <a:endParaRPr sz="1000" dirty="0"/>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endParaRPr>
          </a:p>
        </p:txBody>
      </p:sp>
      <p:sp>
        <p:nvSpPr>
          <p:cNvPr id="418" name="Google Shape;418;p4"/>
          <p:cNvSpPr txBox="1">
            <a:spLocks noGrp="1"/>
          </p:cNvSpPr>
          <p:nvPr>
            <p:ph type="body" idx="2"/>
          </p:nvPr>
        </p:nvSpPr>
        <p:spPr>
          <a:xfrm>
            <a:off x="107562" y="678720"/>
            <a:ext cx="7390518" cy="14005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700"/>
              <a:buNone/>
            </a:pPr>
            <a:r>
              <a:rPr lang="en-US" sz="3000" dirty="0">
                <a:solidFill>
                  <a:schemeClr val="accent5"/>
                </a:solidFill>
                <a:latin typeface="Gill Sans MT" panose="020B0502020104020203" pitchFamily="34" charset="0"/>
                <a:sym typeface="Gill Sans"/>
              </a:rPr>
              <a:t>Étude de cas - Parivartan pour les filles</a:t>
            </a:r>
            <a:endParaRPr sz="3000" dirty="0">
              <a:latin typeface="Gill Sans MT" panose="020B0502020104020203" pitchFamily="34" charset="0"/>
            </a:endParaRPr>
          </a:p>
          <a:p>
            <a:pPr marL="0" lvl="0" indent="0" algn="l" rtl="0">
              <a:lnSpc>
                <a:spcPct val="90000"/>
              </a:lnSpc>
              <a:spcBef>
                <a:spcPts val="0"/>
              </a:spcBef>
              <a:spcAft>
                <a:spcPts val="0"/>
              </a:spcAft>
              <a:buSzPts val="2700"/>
              <a:buNone/>
            </a:pPr>
            <a:r>
              <a:rPr lang="en-US" sz="3000" dirty="0">
                <a:solidFill>
                  <a:schemeClr val="accent5"/>
                </a:solidFill>
                <a:latin typeface="Gill Sans MT" panose="020B0502020104020203" pitchFamily="34" charset="0"/>
                <a:sym typeface="Gill Sans"/>
              </a:rPr>
              <a:t>Un programme de sport et de mentorat</a:t>
            </a:r>
            <a:endParaRPr sz="3000" dirty="0">
              <a:solidFill>
                <a:schemeClr val="accent5"/>
              </a:solidFill>
              <a:latin typeface="Gill Sans MT" panose="020B0502020104020203" pitchFamily="34" charset="0"/>
              <a:sym typeface="Gill Sans"/>
            </a:endParaRPr>
          </a:p>
          <a:p>
            <a:pPr marL="0" lvl="0" indent="0" algn="l" rtl="0">
              <a:lnSpc>
                <a:spcPct val="90000"/>
              </a:lnSpc>
              <a:spcBef>
                <a:spcPts val="0"/>
              </a:spcBef>
              <a:spcAft>
                <a:spcPts val="0"/>
              </a:spcAft>
              <a:buClr>
                <a:srgbClr val="393941"/>
              </a:buClr>
              <a:buSzPts val="2700"/>
              <a:buFont typeface="Gill Sans"/>
              <a:buNone/>
            </a:pPr>
            <a:endParaRPr sz="2700" dirty="0">
              <a:latin typeface="Gill Sans MT" panose="020B0502020104020203" pitchFamily="34" charset="0"/>
              <a:sym typeface="Gill Sans"/>
            </a:endParaRPr>
          </a:p>
        </p:txBody>
      </p:sp>
      <p:sp>
        <p:nvSpPr>
          <p:cNvPr id="422" name="Google Shape;422;p4"/>
          <p:cNvSpPr txBox="1">
            <a:spLocks noGrp="1"/>
          </p:cNvSpPr>
          <p:nvPr>
            <p:ph type="body" idx="3"/>
          </p:nvPr>
        </p:nvSpPr>
        <p:spPr>
          <a:xfrm>
            <a:off x="274319" y="1831117"/>
            <a:ext cx="5447607" cy="4305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Fondation du programme</a:t>
            </a:r>
            <a:endParaRPr sz="2500" b="1" dirty="0">
              <a:latin typeface="Gill Sans MT" panose="020B0502020104020203" pitchFamily="34" charset="0"/>
              <a:sym typeface="Gill Sans"/>
            </a:endParaRPr>
          </a:p>
        </p:txBody>
      </p:sp>
      <p:sp>
        <p:nvSpPr>
          <p:cNvPr id="419" name="Google Shape;419;p4"/>
          <p:cNvSpPr txBox="1">
            <a:spLocks noGrp="1"/>
          </p:cNvSpPr>
          <p:nvPr>
            <p:ph type="body" idx="4"/>
          </p:nvPr>
        </p:nvSpPr>
        <p:spPr>
          <a:xfrm>
            <a:off x="274319" y="2536077"/>
            <a:ext cx="7390519" cy="2811778"/>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rgbClr val="515257"/>
              </a:buClr>
              <a:buSzPts val="1200"/>
              <a:buFont typeface="Arial"/>
              <a:buChar char="•"/>
            </a:pPr>
            <a:r>
              <a:rPr lang="en-US" sz="1600" dirty="0">
                <a:solidFill>
                  <a:schemeClr val="tx2">
                    <a:lumMod val="10000"/>
                  </a:schemeClr>
                </a:solidFill>
                <a:latin typeface="Gill Sans MT" panose="020B0502020104020203" pitchFamily="34" charset="0"/>
                <a:sym typeface="Gill Sans"/>
              </a:rPr>
              <a:t>Un programme de sport et de mentorat, </a:t>
            </a:r>
            <a:r>
              <a:rPr lang="en-US" sz="1600" dirty="0">
                <a:solidFill>
                  <a:schemeClr val="tx2">
                    <a:lumMod val="10000"/>
                  </a:schemeClr>
                </a:solidFill>
                <a:latin typeface="Gill Sans MT" panose="020B0502020104020203" pitchFamily="34" charset="0"/>
              </a:rPr>
              <a:t>Parivartan for Girls, qui vise à accroître l'estime de soi, la confiance en soi et les aspirations scolaires des adolescentes.  Dans un contexte où les normes sur le genre constituent des obstacles structurels à leur santé, leur développement et leur bien-être, Parivartan offre de meilleures opportunités aux adolescentes des bidonvilles de Mumbai.  Pendant 15 mois, des jeunes femmes s’entraînent au sport de contact traditionnel indien qu'est le Kabaddi. Les </a:t>
            </a:r>
            <a:r>
              <a:rPr lang="en-US" sz="1600" dirty="0">
                <a:solidFill>
                  <a:schemeClr val="tx2">
                    <a:lumMod val="10000"/>
                  </a:schemeClr>
                </a:solidFill>
                <a:latin typeface="Gill Sans MT" panose="020B0502020104020203" pitchFamily="34" charset="0"/>
                <a:sym typeface="Gill Sans"/>
              </a:rPr>
              <a:t>mentors guident des groupes de filles âgées de 12 à 16 ans (le programme Parivartan original s'adressait aux garçons adolescents et utilisait le cricket et d'autres sports pour lutter contre la violence à l'égard des femmes en "transformant les garçons en hommes").</a:t>
            </a:r>
            <a:endParaRPr sz="1600" dirty="0">
              <a:solidFill>
                <a:schemeClr val="tx2">
                  <a:lumMod val="10000"/>
                </a:schemeClr>
              </a:solidFill>
              <a:latin typeface="Gill Sans MT" panose="020B0502020104020203" pitchFamily="34" charset="0"/>
              <a:sym typeface="Gill Sans"/>
            </a:endParaRPr>
          </a:p>
        </p:txBody>
      </p:sp>
      <p:sp>
        <p:nvSpPr>
          <p:cNvPr id="420" name="Google Shape;420;p4"/>
          <p:cNvSpPr txBox="1">
            <a:spLocks noGrp="1"/>
          </p:cNvSpPr>
          <p:nvPr>
            <p:ph type="body" idx="4294967295"/>
          </p:nvPr>
        </p:nvSpPr>
        <p:spPr>
          <a:xfrm>
            <a:off x="351547" y="5303581"/>
            <a:ext cx="7146534" cy="244111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rgbClr val="515257"/>
              </a:buClr>
              <a:buSzPts val="1200"/>
              <a:buFont typeface="Arial"/>
              <a:buChar char="•"/>
            </a:pPr>
            <a:r>
              <a:rPr lang="en-US" sz="1600" dirty="0">
                <a:latin typeface="Gill Sans MT" panose="020B0502020104020203" pitchFamily="34" charset="0"/>
                <a:ea typeface="Gill Sans"/>
                <a:cs typeface="Gill Sans"/>
                <a:sym typeface="Gill Sans"/>
              </a:rPr>
              <a:t>Le programme donne aux adolescentes les moyens d'être actives d'une manière qui n'était pas considérée comme "appropriée" pour elles auparavant, en leur permettant de :</a:t>
            </a:r>
            <a:endParaRPr sz="1600" dirty="0">
              <a:latin typeface="Gill Sans MT" panose="020B0502020104020203" pitchFamily="34" charset="0"/>
            </a:endParaRPr>
          </a:p>
          <a:p>
            <a:pPr marL="971550" lvl="1" indent="-285750" algn="just" rtl="0">
              <a:lnSpc>
                <a:spcPct val="100000"/>
              </a:lnSpc>
              <a:spcBef>
                <a:spcPts val="0"/>
              </a:spcBef>
              <a:spcAft>
                <a:spcPts val="0"/>
              </a:spcAft>
              <a:buSzPts val="1148"/>
              <a:buFont typeface="Arial"/>
              <a:buChar char="•"/>
            </a:pPr>
            <a:r>
              <a:rPr lang="en-US" sz="1600" dirty="0">
                <a:latin typeface="Gill Sans MT" panose="020B0502020104020203" pitchFamily="34" charset="0"/>
                <a:ea typeface="Gill Sans"/>
                <a:cs typeface="Gill Sans"/>
                <a:sym typeface="Gill Sans"/>
              </a:rPr>
              <a:t>Pratiquer un sport d'équipe avec tous les avantages mentaux et physiques que cela comporte.</a:t>
            </a:r>
            <a:endParaRPr sz="1600" dirty="0">
              <a:latin typeface="Gill Sans MT" panose="020B0502020104020203" pitchFamily="34" charset="0"/>
            </a:endParaRPr>
          </a:p>
          <a:p>
            <a:pPr marL="971550" lvl="1" indent="-285750" algn="just" rtl="0">
              <a:lnSpc>
                <a:spcPct val="100000"/>
              </a:lnSpc>
              <a:spcBef>
                <a:spcPts val="0"/>
              </a:spcBef>
              <a:spcAft>
                <a:spcPts val="0"/>
              </a:spcAft>
              <a:buSzPts val="1148"/>
              <a:buFont typeface="Arial"/>
              <a:buChar char="•"/>
            </a:pPr>
            <a:r>
              <a:rPr lang="en-US" sz="1600" dirty="0">
                <a:latin typeface="Gill Sans MT" panose="020B0502020104020203" pitchFamily="34" charset="0"/>
                <a:ea typeface="Gill Sans"/>
                <a:cs typeface="Gill Sans"/>
                <a:sym typeface="Gill Sans"/>
              </a:rPr>
              <a:t>Occuper les espaces publics en toute sécurité.</a:t>
            </a:r>
            <a:endParaRPr sz="1600" dirty="0">
              <a:latin typeface="Gill Sans MT" panose="020B0502020104020203" pitchFamily="34" charset="0"/>
            </a:endParaRPr>
          </a:p>
          <a:p>
            <a:pPr marL="971550" lvl="1" indent="-285750" algn="just" rtl="0">
              <a:lnSpc>
                <a:spcPct val="100000"/>
              </a:lnSpc>
              <a:spcBef>
                <a:spcPts val="0"/>
              </a:spcBef>
              <a:spcAft>
                <a:spcPts val="0"/>
              </a:spcAft>
              <a:buSzPts val="1148"/>
              <a:buFont typeface="Arial"/>
              <a:buChar char="•"/>
            </a:pPr>
            <a:r>
              <a:rPr lang="en-US" sz="1600" dirty="0">
                <a:latin typeface="Gill Sans MT" panose="020B0502020104020203" pitchFamily="34" charset="0"/>
                <a:ea typeface="Gill Sans"/>
                <a:cs typeface="Gill Sans"/>
                <a:sym typeface="Gill Sans"/>
              </a:rPr>
              <a:t>Discuter de sujets sensibles tels que les compétences de vie, les aspirations, la santé reproductive, le genre, la violence et le harcèlement sexuel.</a:t>
            </a:r>
            <a:endParaRPr sz="1600" dirty="0">
              <a:latin typeface="Gill Sans MT" panose="020B0502020104020203" pitchFamily="34" charset="0"/>
              <a:ea typeface="Gill Sans"/>
              <a:cs typeface="Gill Sans"/>
              <a:sym typeface="Gill Sans"/>
            </a:endParaRPr>
          </a:p>
        </p:txBody>
      </p:sp>
      <p:pic>
        <p:nvPicPr>
          <p:cNvPr id="421" name="Google Shape;421;p4"/>
          <p:cNvPicPr preferRelativeResize="0"/>
          <p:nvPr/>
        </p:nvPicPr>
        <p:blipFill rotWithShape="1">
          <a:blip r:embed="rId3">
            <a:alphaModFix/>
          </a:blip>
          <a:srcRect t="7586"/>
          <a:stretch/>
        </p:blipFill>
        <p:spPr>
          <a:xfrm>
            <a:off x="2017042" y="7872635"/>
            <a:ext cx="3051259" cy="1985471"/>
          </a:xfrm>
          <a:prstGeom prst="rect">
            <a:avLst/>
          </a:prstGeom>
          <a:noFill/>
          <a:ln>
            <a:noFill/>
          </a:ln>
        </p:spPr>
      </p:pic>
      <p:pic>
        <p:nvPicPr>
          <p:cNvPr id="8" name="Picture 7">
            <a:extLst>
              <a:ext uri="{FF2B5EF4-FFF2-40B4-BE49-F238E27FC236}">
                <a16:creationId xmlns:a16="http://schemas.microsoft.com/office/drawing/2014/main" id="{C717579A-548D-4CD1-8F24-1428FDC886CB}"/>
              </a:ext>
            </a:extLst>
          </p:cNvPr>
          <p:cNvPicPr>
            <a:picLocks noChangeAspect="1"/>
          </p:cNvPicPr>
          <p:nvPr/>
        </p:nvPicPr>
        <p:blipFill>
          <a:blip r:embed="rId4"/>
          <a:stretch>
            <a:fillRect/>
          </a:stretch>
        </p:blipFill>
        <p:spPr>
          <a:xfrm>
            <a:off x="6440970" y="65552"/>
            <a:ext cx="1263502" cy="4307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26"/>
        <p:cNvGrpSpPr/>
        <p:nvPr/>
      </p:nvGrpSpPr>
      <p:grpSpPr>
        <a:xfrm>
          <a:off x="0" y="0"/>
          <a:ext cx="0" cy="0"/>
          <a:chOff x="0" y="0"/>
          <a:chExt cx="0" cy="0"/>
        </a:xfrm>
      </p:grpSpPr>
      <p:sp>
        <p:nvSpPr>
          <p:cNvPr id="427" name="Google Shape;427;p5"/>
          <p:cNvSpPr txBox="1">
            <a:spLocks noGrp="1"/>
          </p:cNvSpPr>
          <p:nvPr>
            <p:ph type="body" idx="1"/>
          </p:nvPr>
        </p:nvSpPr>
        <p:spPr>
          <a:xfrm>
            <a:off x="456575" y="146910"/>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a:ea typeface="Gill Sans"/>
                <a:cs typeface="Gill Sans"/>
                <a:sym typeface="Gill Sans"/>
              </a:rPr>
              <a:t>MODULE 3 - CONCEPTION D'INTERVENTIONS POUR LA CONCEPTION DE NORMES</a:t>
            </a:r>
            <a:endParaRPr sz="1000" dirty="0">
              <a:latin typeface="Gill Sans"/>
              <a:ea typeface="Gill Sans"/>
              <a:cs typeface="Gill Sans"/>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a:ea typeface="Gill Sans"/>
              <a:cs typeface="Gill Sans"/>
              <a:sym typeface="Gill Sans"/>
            </a:endParaRPr>
          </a:p>
        </p:txBody>
      </p:sp>
      <p:sp>
        <p:nvSpPr>
          <p:cNvPr id="428" name="Google Shape;428;p5"/>
          <p:cNvSpPr txBox="1">
            <a:spLocks noGrp="1"/>
          </p:cNvSpPr>
          <p:nvPr>
            <p:ph type="body" idx="2"/>
          </p:nvPr>
        </p:nvSpPr>
        <p:spPr>
          <a:xfrm>
            <a:off x="266075" y="490237"/>
            <a:ext cx="65532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Étude de cas : Parivartan pour les filles</a:t>
            </a:r>
            <a:endParaRPr sz="3000" dirty="0">
              <a:solidFill>
                <a:schemeClr val="accent5"/>
              </a:solidFill>
              <a:latin typeface="Gill Sans MT" panose="020B0502020104020203" pitchFamily="34" charset="0"/>
              <a:sym typeface="Gill Sans"/>
            </a:endParaRPr>
          </a:p>
        </p:txBody>
      </p:sp>
      <p:sp>
        <p:nvSpPr>
          <p:cNvPr id="430" name="Google Shape;430;p5"/>
          <p:cNvSpPr txBox="1">
            <a:spLocks noGrp="1"/>
          </p:cNvSpPr>
          <p:nvPr>
            <p:ph type="body" idx="3"/>
          </p:nvPr>
        </p:nvSpPr>
        <p:spPr>
          <a:xfrm>
            <a:off x="274320" y="1469850"/>
            <a:ext cx="4664839"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Recherche formative sur le programme</a:t>
            </a:r>
            <a:endParaRPr sz="2500" b="1" dirty="0">
              <a:latin typeface="Gill Sans MT" panose="020B0502020104020203" pitchFamily="34" charset="0"/>
              <a:sym typeface="Gill Sans"/>
            </a:endParaRPr>
          </a:p>
        </p:txBody>
      </p:sp>
      <p:sp>
        <p:nvSpPr>
          <p:cNvPr id="429" name="Google Shape;429;p5"/>
          <p:cNvSpPr txBox="1">
            <a:spLocks noGrp="1"/>
          </p:cNvSpPr>
          <p:nvPr>
            <p:ph type="body" idx="4"/>
          </p:nvPr>
        </p:nvSpPr>
        <p:spPr>
          <a:xfrm>
            <a:off x="456575" y="2255776"/>
            <a:ext cx="7094152" cy="6602473"/>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rgbClr val="515257"/>
              </a:buClr>
              <a:buSzPts val="1200"/>
              <a:buFont typeface="Arial"/>
              <a:buChar char="•"/>
            </a:pPr>
            <a:r>
              <a:rPr lang="en-US" sz="1600" dirty="0">
                <a:solidFill>
                  <a:schemeClr val="tx2">
                    <a:lumMod val="10000"/>
                  </a:schemeClr>
                </a:solidFill>
                <a:latin typeface="Gill Sans MT" panose="020B0502020104020203" pitchFamily="34" charset="0"/>
                <a:sym typeface="Gill Sans"/>
              </a:rPr>
              <a:t>Les discussions initiales avec les partenaires du programme et les recherches formatives ultérieures sur les normes et autres facteurs sociaux ont montré que lorsque les adolescentes atteignent la puberté, les personnes qui s'occupent d'elles leur interdisent de passer du temps dans les espaces publics. On attend des filles qu'elles restent à la maison, qu'elles effectuent des tâches ménagères pour leurs parents, leurs frères et sœurs et qu'elles acquièrent les compétences nécessaires pour devenir une bonne épouse.  Dans certaines familles, les filles cessent d'aller à l'école ou y vont moins souvent après la puberté pour les protéger du harcèlement des hommes et des garçons de la communauté. Lorsque les membres de la communauté voient des filles dans des lieux publics, ils les surveillent, les grondent, le disent à leurs parents et considèrent qu'elles ne sont pas de "bonnes filles", surtout lorsqu'elles sont dehors au lieu d'aider à la maison ou qu'elles parlent aux garçons.  Lorsque les voisins voient les filles se comporter mal, ils commencent à croire que la famille n'élève pas correctement ses enfants, et le respect social de la famille diminue. Par conséquent, les filles ne sont autorisées à socialiser que lors d'événements ou de fêtes familiales, lorsqu'elles rentrent à pied de l'école ou font les courses pour la famille. Elles ne participent pas aux activités sportives, dont la recherche montre qu'elles peuvent renforcer l'estime de soi et la confiance en soi des filles.</a:t>
            </a:r>
            <a:endParaRPr dirty="0">
              <a:solidFill>
                <a:schemeClr val="tx2">
                  <a:lumMod val="10000"/>
                </a:schemeClr>
              </a:solidFill>
              <a:latin typeface="Gill Sans MT" panose="020B0502020104020203" pitchFamily="34" charset="0"/>
            </a:endParaRPr>
          </a:p>
          <a:p>
            <a:pPr marL="457200" marR="0" lvl="0" indent="-304800" algn="l" rtl="0">
              <a:lnSpc>
                <a:spcPct val="100000"/>
              </a:lnSpc>
              <a:spcBef>
                <a:spcPts val="0"/>
              </a:spcBef>
              <a:spcAft>
                <a:spcPts val="0"/>
              </a:spcAft>
              <a:buClr>
                <a:srgbClr val="515257"/>
              </a:buClr>
              <a:buSzPts val="1200"/>
              <a:buFont typeface="Arial"/>
              <a:buChar char="•"/>
            </a:pPr>
            <a:r>
              <a:rPr lang="en-US" sz="1600" dirty="0">
                <a:solidFill>
                  <a:schemeClr val="tx2">
                    <a:lumMod val="10000"/>
                  </a:schemeClr>
                </a:solidFill>
                <a:latin typeface="Gill Sans MT" panose="020B0502020104020203" pitchFamily="34" charset="0"/>
                <a:sym typeface="Gill Sans"/>
              </a:rPr>
              <a:t>Les valeurs familiales, le soutien familial et les relations sont importants. Les filles ont des liens étroits avec leur mère et leurs sœurs. Elles ont des relations respectueuses et aimables avec leurs frères et leurs pères. Avec les frères plus âgés et leurs pères, les filles aident à répondre à leurs besoins à la maison, par exemple en nettoyant les vêtements ou en apportant de la nourriture. Par conséquent, il peut être difficile de s'exprimer devant ces membres de la famille lorsque ses opinions diffèrent. Dans les familles plus libérales, certaines filles sont plus disposées à prendre des initiatives et à travailler au sein de leur réseau pour atteindre leurs objectifs. </a:t>
            </a:r>
            <a:endParaRPr dirty="0">
              <a:solidFill>
                <a:schemeClr val="tx2">
                  <a:lumMod val="10000"/>
                </a:schemeClr>
              </a:solidFill>
              <a:latin typeface="Gill Sans MT" panose="020B0502020104020203" pitchFamily="34" charset="0"/>
            </a:endParaRPr>
          </a:p>
          <a:p>
            <a:pPr marL="457200" marR="0" lvl="0" indent="-228600" algn="l" rtl="0">
              <a:lnSpc>
                <a:spcPct val="100000"/>
              </a:lnSpc>
              <a:spcBef>
                <a:spcPts val="0"/>
              </a:spcBef>
              <a:spcAft>
                <a:spcPts val="0"/>
              </a:spcAft>
              <a:buClr>
                <a:srgbClr val="515257"/>
              </a:buClr>
              <a:buSzPts val="1200"/>
              <a:buFont typeface="Arial"/>
              <a:buNone/>
            </a:pPr>
            <a:endParaRPr sz="1600" dirty="0">
              <a:latin typeface="Gill Sans MT" panose="020B0502020104020203" pitchFamily="34" charset="0"/>
              <a:sym typeface="Gill Sans"/>
            </a:endParaRPr>
          </a:p>
        </p:txBody>
      </p:sp>
      <p:pic>
        <p:nvPicPr>
          <p:cNvPr id="2" name="Picture 1">
            <a:extLst>
              <a:ext uri="{FF2B5EF4-FFF2-40B4-BE49-F238E27FC236}">
                <a16:creationId xmlns:a16="http://schemas.microsoft.com/office/drawing/2014/main" id="{BDA0CBD6-650C-4880-84DF-4C2D1FFD91D6}"/>
              </a:ext>
            </a:extLst>
          </p:cNvPr>
          <p:cNvPicPr>
            <a:picLocks noChangeAspect="1"/>
          </p:cNvPicPr>
          <p:nvPr/>
        </p:nvPicPr>
        <p:blipFill>
          <a:blip r:embed="rId3"/>
          <a:stretch>
            <a:fillRect/>
          </a:stretch>
        </p:blipFill>
        <p:spPr>
          <a:xfrm flipV="1">
            <a:off x="6383622" y="59494"/>
            <a:ext cx="1274171" cy="4307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34"/>
        <p:cNvGrpSpPr/>
        <p:nvPr/>
      </p:nvGrpSpPr>
      <p:grpSpPr>
        <a:xfrm>
          <a:off x="0" y="0"/>
          <a:ext cx="0" cy="0"/>
          <a:chOff x="0" y="0"/>
          <a:chExt cx="0" cy="0"/>
        </a:xfrm>
      </p:grpSpPr>
      <p:sp>
        <p:nvSpPr>
          <p:cNvPr id="435" name="Google Shape;435;p6"/>
          <p:cNvSpPr txBox="1">
            <a:spLocks noGrp="1"/>
          </p:cNvSpPr>
          <p:nvPr>
            <p:ph type="body" idx="1"/>
          </p:nvPr>
        </p:nvSpPr>
        <p:spPr>
          <a:xfrm>
            <a:off x="535811" y="189268"/>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a:ea typeface="Gill Sans"/>
                <a:cs typeface="Gill Sans"/>
                <a:sym typeface="Gill Sans"/>
              </a:rPr>
              <a:t>MODULE 3 - CONCEPTION D'INTERVENTIONS POUR LA CONCEPTION DE NORMES</a:t>
            </a:r>
            <a:endParaRPr sz="1000" dirty="0">
              <a:latin typeface="Gill Sans"/>
              <a:ea typeface="Gill Sans"/>
              <a:cs typeface="Gill Sans"/>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a:ea typeface="Gill Sans"/>
              <a:cs typeface="Gill Sans"/>
              <a:sym typeface="Gill Sans"/>
            </a:endParaRPr>
          </a:p>
        </p:txBody>
      </p:sp>
      <p:sp>
        <p:nvSpPr>
          <p:cNvPr id="436" name="Google Shape;436;p6"/>
          <p:cNvSpPr txBox="1">
            <a:spLocks noGrp="1"/>
          </p:cNvSpPr>
          <p:nvPr>
            <p:ph type="body" idx="2"/>
          </p:nvPr>
        </p:nvSpPr>
        <p:spPr>
          <a:xfrm>
            <a:off x="345311" y="567122"/>
            <a:ext cx="65532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Étude de cas : Parivartan pour les filles</a:t>
            </a:r>
            <a:endParaRPr sz="3000" dirty="0">
              <a:solidFill>
                <a:schemeClr val="accent5"/>
              </a:solidFill>
              <a:latin typeface="Gill Sans MT" panose="020B0502020104020203" pitchFamily="34" charset="0"/>
              <a:sym typeface="Gill Sans"/>
            </a:endParaRPr>
          </a:p>
        </p:txBody>
      </p:sp>
      <p:sp>
        <p:nvSpPr>
          <p:cNvPr id="438" name="Google Shape;438;p6"/>
          <p:cNvSpPr txBox="1">
            <a:spLocks noGrp="1"/>
          </p:cNvSpPr>
          <p:nvPr>
            <p:ph type="body" idx="3"/>
          </p:nvPr>
        </p:nvSpPr>
        <p:spPr>
          <a:xfrm>
            <a:off x="274320" y="1447800"/>
            <a:ext cx="4048125" cy="512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Stratégies du programme</a:t>
            </a:r>
            <a:endParaRPr sz="2500" b="1" dirty="0">
              <a:latin typeface="Gill Sans MT" panose="020B0502020104020203" pitchFamily="34" charset="0"/>
              <a:sym typeface="Gill Sans"/>
            </a:endParaRPr>
          </a:p>
        </p:txBody>
      </p:sp>
      <p:sp>
        <p:nvSpPr>
          <p:cNvPr id="437" name="Google Shape;437;p6"/>
          <p:cNvSpPr txBox="1">
            <a:spLocks noGrp="1"/>
          </p:cNvSpPr>
          <p:nvPr>
            <p:ph type="body" idx="4"/>
          </p:nvPr>
        </p:nvSpPr>
        <p:spPr>
          <a:xfrm>
            <a:off x="457200" y="2387832"/>
            <a:ext cx="6936611" cy="6213241"/>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rgbClr val="515257"/>
              </a:buClr>
              <a:buSzPts val="1200"/>
              <a:buFont typeface="Arial"/>
              <a:buChar char="•"/>
            </a:pPr>
            <a:r>
              <a:rPr lang="en-US" sz="1600" dirty="0">
                <a:solidFill>
                  <a:schemeClr val="tx2">
                    <a:lumMod val="10000"/>
                  </a:schemeClr>
                </a:solidFill>
                <a:latin typeface="Gill Sans MT" panose="020B0502020104020203" pitchFamily="34" charset="0"/>
                <a:sym typeface="Gill Sans"/>
              </a:rPr>
              <a:t>Apanalaya, en collaboration avec le Centre international de recherche sur les femmes en Inde, a conçu une intervention qui comprend :</a:t>
            </a:r>
            <a:endParaRPr sz="1600" dirty="0">
              <a:solidFill>
                <a:schemeClr val="tx2">
                  <a:lumMod val="10000"/>
                </a:schemeClr>
              </a:solidFill>
              <a:latin typeface="Gill Sans MT" panose="020B0502020104020203" pitchFamily="34" charset="0"/>
            </a:endParaRPr>
          </a:p>
          <a:p>
            <a:pPr marL="971550" lvl="1" indent="-285750" algn="just" rtl="0">
              <a:lnSpc>
                <a:spcPct val="100000"/>
              </a:lnSpc>
              <a:spcBef>
                <a:spcPts val="765"/>
              </a:spcBef>
              <a:spcAft>
                <a:spcPts val="0"/>
              </a:spcAft>
              <a:buSzPts val="1148"/>
              <a:buFont typeface="Courier New"/>
              <a:buChar char="o"/>
            </a:pPr>
            <a:r>
              <a:rPr lang="en-US" sz="1600" b="1" dirty="0">
                <a:solidFill>
                  <a:schemeClr val="tx2">
                    <a:lumMod val="10000"/>
                  </a:schemeClr>
                </a:solidFill>
                <a:latin typeface="Gill Sans MT" panose="020B0502020104020203" pitchFamily="34" charset="0"/>
                <a:sym typeface="Gill Sans"/>
              </a:rPr>
              <a:t>Mentors.</a:t>
            </a:r>
            <a:r>
              <a:rPr lang="en-US" sz="1600" dirty="0">
                <a:solidFill>
                  <a:schemeClr val="tx2">
                    <a:lumMod val="10000"/>
                  </a:schemeClr>
                </a:solidFill>
                <a:latin typeface="Gill Sans MT" panose="020B0502020104020203" pitchFamily="34" charset="0"/>
                <a:sym typeface="Gill Sans"/>
              </a:rPr>
              <a:t> Des jeunes femmes sont formées comme Mentors. Elles sont relativement progressistes et viennent de la même communauté.</a:t>
            </a:r>
            <a:endParaRPr sz="1600" dirty="0">
              <a:solidFill>
                <a:schemeClr val="tx2">
                  <a:lumMod val="10000"/>
                </a:schemeClr>
              </a:solidFill>
              <a:latin typeface="Gill Sans MT" panose="020B0502020104020203" pitchFamily="34" charset="0"/>
            </a:endParaRPr>
          </a:p>
          <a:p>
            <a:pPr marL="971550" lvl="1" indent="-285750" algn="just" rtl="0">
              <a:lnSpc>
                <a:spcPct val="100000"/>
              </a:lnSpc>
              <a:spcBef>
                <a:spcPts val="765"/>
              </a:spcBef>
              <a:spcAft>
                <a:spcPts val="0"/>
              </a:spcAft>
              <a:buSzPts val="1148"/>
              <a:buFont typeface="Courier New"/>
              <a:buChar char="o"/>
            </a:pPr>
            <a:r>
              <a:rPr lang="en-US" sz="1600" b="1" dirty="0">
                <a:solidFill>
                  <a:schemeClr val="tx2">
                    <a:lumMod val="10000"/>
                  </a:schemeClr>
                </a:solidFill>
                <a:latin typeface="Gill Sans MT" panose="020B0502020104020203" pitchFamily="34" charset="0"/>
                <a:sym typeface="Gill Sans"/>
              </a:rPr>
              <a:t>Programme d'études sur le genre.</a:t>
            </a:r>
            <a:r>
              <a:rPr lang="en-US" sz="1600" dirty="0">
                <a:solidFill>
                  <a:schemeClr val="tx2">
                    <a:lumMod val="10000"/>
                  </a:schemeClr>
                </a:solidFill>
                <a:latin typeface="Gill Sans MT" panose="020B0502020104020203" pitchFamily="34" charset="0"/>
                <a:sym typeface="Gill Sans"/>
              </a:rPr>
              <a:t> Une fois par semaine pendant 15 semaines, les filles et leurs mentors ont des discussions de groupe qui utilisent des cartes préparées et des questions de réflexion. Le programme couvre des sujets tels que la gestion des émotions, la fixation d'objectifs, l'égalité des sexes, la puberté et la réponse à la violence. </a:t>
            </a:r>
            <a:endParaRPr sz="1600" dirty="0">
              <a:solidFill>
                <a:schemeClr val="tx2">
                  <a:lumMod val="10000"/>
                </a:schemeClr>
              </a:solidFill>
              <a:latin typeface="Gill Sans MT" panose="020B0502020104020203" pitchFamily="34" charset="0"/>
            </a:endParaRPr>
          </a:p>
          <a:p>
            <a:pPr marL="971550" lvl="1" indent="-285750" algn="just" rtl="0">
              <a:lnSpc>
                <a:spcPct val="100000"/>
              </a:lnSpc>
              <a:spcBef>
                <a:spcPts val="765"/>
              </a:spcBef>
              <a:spcAft>
                <a:spcPts val="0"/>
              </a:spcAft>
              <a:buSzPts val="1148"/>
              <a:buFont typeface="Courier New"/>
              <a:buChar char="o"/>
            </a:pPr>
            <a:r>
              <a:rPr lang="en-US" sz="1600" b="1" dirty="0">
                <a:solidFill>
                  <a:schemeClr val="tx2">
                    <a:lumMod val="10000"/>
                  </a:schemeClr>
                </a:solidFill>
                <a:latin typeface="Gill Sans MT" panose="020B0502020104020203" pitchFamily="34" charset="0"/>
                <a:sym typeface="Gill Sans"/>
              </a:rPr>
              <a:t>Événements sportifs de Kabaddi</a:t>
            </a:r>
            <a:r>
              <a:rPr lang="en-US" sz="1600" dirty="0">
                <a:solidFill>
                  <a:schemeClr val="tx2">
                    <a:lumMod val="10000"/>
                  </a:schemeClr>
                </a:solidFill>
                <a:latin typeface="Gill Sans MT" panose="020B0502020104020203" pitchFamily="34" charset="0"/>
                <a:sym typeface="Gill Sans"/>
              </a:rPr>
              <a:t>. Chaque semaine, les filles jouent au Kabaddi, encadrées par un mentor. Les filles jouent à l'école locale qui a un terrain clos plutôt que sur un terrain de sport public. Elles marchent ensemble pour aller et revenir du terrain de sport, et les gens de leur quartier voient les filles se déplacer et sont au courant de leurs événements sportifs. </a:t>
            </a:r>
            <a:endParaRPr sz="1600" dirty="0">
              <a:solidFill>
                <a:schemeClr val="tx2">
                  <a:lumMod val="10000"/>
                </a:schemeClr>
              </a:solidFill>
              <a:latin typeface="Gill Sans MT" panose="020B0502020104020203" pitchFamily="34" charset="0"/>
            </a:endParaRPr>
          </a:p>
          <a:p>
            <a:pPr marL="971550" lvl="1" indent="-285750" algn="just" rtl="0">
              <a:lnSpc>
                <a:spcPct val="100000"/>
              </a:lnSpc>
              <a:spcBef>
                <a:spcPts val="765"/>
              </a:spcBef>
              <a:spcAft>
                <a:spcPts val="0"/>
              </a:spcAft>
              <a:buSzPts val="1148"/>
              <a:buFont typeface="Courier New"/>
              <a:buChar char="o"/>
            </a:pPr>
            <a:r>
              <a:rPr lang="en-US" sz="1600" b="1" dirty="0">
                <a:solidFill>
                  <a:schemeClr val="tx2">
                    <a:lumMod val="10000"/>
                  </a:schemeClr>
                </a:solidFill>
                <a:latin typeface="Gill Sans MT" panose="020B0502020104020203" pitchFamily="34" charset="0"/>
                <a:sym typeface="Gill Sans"/>
              </a:rPr>
              <a:t>Réflexions des parents et de la communauté. Une fois par mois, les mères et les pères participent à des </a:t>
            </a:r>
            <a:r>
              <a:rPr lang="en-US" sz="1600" dirty="0">
                <a:solidFill>
                  <a:schemeClr val="tx2">
                    <a:lumMod val="10000"/>
                  </a:schemeClr>
                </a:solidFill>
                <a:latin typeface="Gill Sans MT" panose="020B0502020104020203" pitchFamily="34" charset="0"/>
                <a:sym typeface="Gill Sans"/>
              </a:rPr>
              <a:t>séances de réflexion avec d'autres couples. Les sujets abordés comprennent les compétences en matière de communication, la valeur des filles et de leur éducation, les avantages du mariage tardif et les problèmes liés au harcèlement sexuel. </a:t>
            </a:r>
            <a:endParaRPr sz="1600" dirty="0">
              <a:solidFill>
                <a:schemeClr val="tx2">
                  <a:lumMod val="10000"/>
                </a:schemeClr>
              </a:solidFill>
              <a:latin typeface="Gill Sans MT" panose="020B0502020104020203" pitchFamily="34" charset="0"/>
            </a:endParaRPr>
          </a:p>
          <a:p>
            <a:pPr marL="971550" lvl="1" indent="-285750" algn="just" rtl="0">
              <a:lnSpc>
                <a:spcPct val="100000"/>
              </a:lnSpc>
              <a:spcBef>
                <a:spcPts val="765"/>
              </a:spcBef>
              <a:spcAft>
                <a:spcPts val="0"/>
              </a:spcAft>
              <a:buSzPts val="1148"/>
              <a:buFont typeface="Courier New"/>
              <a:buChar char="o"/>
            </a:pPr>
            <a:r>
              <a:rPr lang="en-US" sz="1600" b="1" dirty="0">
                <a:solidFill>
                  <a:schemeClr val="tx2">
                    <a:lumMod val="10000"/>
                  </a:schemeClr>
                </a:solidFill>
                <a:latin typeface="Gill Sans MT" panose="020B0502020104020203" pitchFamily="34" charset="0"/>
                <a:sym typeface="Gill Sans"/>
              </a:rPr>
              <a:t>Le conseil consultatif communautaire de Parivartan </a:t>
            </a:r>
            <a:r>
              <a:rPr lang="en-US" sz="1600" dirty="0">
                <a:solidFill>
                  <a:schemeClr val="tx2">
                    <a:lumMod val="10000"/>
                  </a:schemeClr>
                </a:solidFill>
                <a:latin typeface="Gill Sans MT" panose="020B0502020104020203" pitchFamily="34" charset="0"/>
                <a:sym typeface="Gill Sans"/>
              </a:rPr>
              <a:t>guide la conception du programme et soutient sa mise en œuvre, ce qui démontre la valeur du programme et légitime ses efforts au niveau communautaire. </a:t>
            </a:r>
            <a:endParaRPr sz="1600" dirty="0">
              <a:solidFill>
                <a:schemeClr val="tx2">
                  <a:lumMod val="10000"/>
                </a:schemeClr>
              </a:solidFill>
              <a:latin typeface="Gill Sans MT" panose="020B0502020104020203" pitchFamily="34" charset="0"/>
            </a:endParaRPr>
          </a:p>
          <a:p>
            <a:pPr marL="457200" marR="0" lvl="0" indent="-228600" algn="l" rtl="0">
              <a:lnSpc>
                <a:spcPct val="100000"/>
              </a:lnSpc>
              <a:spcBef>
                <a:spcPts val="0"/>
              </a:spcBef>
              <a:spcAft>
                <a:spcPts val="0"/>
              </a:spcAft>
              <a:buClr>
                <a:srgbClr val="515257"/>
              </a:buClr>
              <a:buSzPts val="1200"/>
              <a:buFont typeface="Arial"/>
              <a:buNone/>
            </a:pPr>
            <a:endParaRPr sz="1600" dirty="0">
              <a:latin typeface="Gill Sans MT" panose="020B0502020104020203" pitchFamily="34" charset="0"/>
              <a:sym typeface="Gill Sans"/>
            </a:endParaRPr>
          </a:p>
        </p:txBody>
      </p:sp>
      <p:pic>
        <p:nvPicPr>
          <p:cNvPr id="2" name="Picture 1">
            <a:extLst>
              <a:ext uri="{FF2B5EF4-FFF2-40B4-BE49-F238E27FC236}">
                <a16:creationId xmlns:a16="http://schemas.microsoft.com/office/drawing/2014/main" id="{E85BA552-7F8B-47DE-8096-A05386E7DD15}"/>
              </a:ext>
            </a:extLst>
          </p:cNvPr>
          <p:cNvPicPr>
            <a:picLocks noChangeAspect="1"/>
          </p:cNvPicPr>
          <p:nvPr/>
        </p:nvPicPr>
        <p:blipFill>
          <a:blip r:embed="rId3"/>
          <a:stretch>
            <a:fillRect/>
          </a:stretch>
        </p:blipFill>
        <p:spPr>
          <a:xfrm flipV="1">
            <a:off x="6214556" y="121092"/>
            <a:ext cx="1419887" cy="4307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42"/>
        <p:cNvGrpSpPr/>
        <p:nvPr/>
      </p:nvGrpSpPr>
      <p:grpSpPr>
        <a:xfrm>
          <a:off x="0" y="0"/>
          <a:ext cx="0" cy="0"/>
          <a:chOff x="0" y="0"/>
          <a:chExt cx="0" cy="0"/>
        </a:xfrm>
      </p:grpSpPr>
      <p:sp>
        <p:nvSpPr>
          <p:cNvPr id="443" name="Google Shape;443;p7"/>
          <p:cNvSpPr txBox="1">
            <a:spLocks noGrp="1"/>
          </p:cNvSpPr>
          <p:nvPr>
            <p:ph type="body" idx="1"/>
          </p:nvPr>
        </p:nvSpPr>
        <p:spPr>
          <a:xfrm>
            <a:off x="535811" y="322087"/>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MT" panose="020B0502020104020203" pitchFamily="34" charset="0"/>
                <a:sym typeface="Gill Sans"/>
              </a:rPr>
              <a:t>MODULE 3 - CONCEPTION D'INTERVENTIONS POUR LA CONCEPTION DE NORMES</a:t>
            </a:r>
            <a:endParaRPr sz="1000" dirty="0">
              <a:latin typeface="Gill Sans MT" panose="020B0502020104020203" pitchFamily="34" charset="0"/>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MT" panose="020B0502020104020203" pitchFamily="34" charset="0"/>
              <a:sym typeface="Gill Sans"/>
            </a:endParaRPr>
          </a:p>
        </p:txBody>
      </p:sp>
      <p:sp>
        <p:nvSpPr>
          <p:cNvPr id="444" name="Google Shape;444;p7"/>
          <p:cNvSpPr txBox="1">
            <a:spLocks noGrp="1"/>
          </p:cNvSpPr>
          <p:nvPr>
            <p:ph type="body" idx="2"/>
          </p:nvPr>
        </p:nvSpPr>
        <p:spPr>
          <a:xfrm>
            <a:off x="274320" y="695811"/>
            <a:ext cx="65532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Étude de cas : Parivartan pour les filles</a:t>
            </a:r>
            <a:endParaRPr sz="3000" dirty="0">
              <a:solidFill>
                <a:schemeClr val="accent5"/>
              </a:solidFill>
              <a:latin typeface="Gill Sans MT" panose="020B0502020104020203" pitchFamily="34" charset="0"/>
              <a:sym typeface="Gill Sans"/>
            </a:endParaRPr>
          </a:p>
        </p:txBody>
      </p:sp>
      <p:sp>
        <p:nvSpPr>
          <p:cNvPr id="446" name="Google Shape;446;p7"/>
          <p:cNvSpPr txBox="1">
            <a:spLocks noGrp="1"/>
          </p:cNvSpPr>
          <p:nvPr>
            <p:ph type="body" idx="3"/>
          </p:nvPr>
        </p:nvSpPr>
        <p:spPr>
          <a:xfrm>
            <a:off x="274320" y="1729206"/>
            <a:ext cx="6237316" cy="6871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Évaluation du programme</a:t>
            </a:r>
            <a:endParaRPr sz="2500" b="1" dirty="0">
              <a:latin typeface="Gill Sans MT" panose="020B0502020104020203" pitchFamily="34" charset="0"/>
              <a:sym typeface="Gill Sans"/>
            </a:endParaRPr>
          </a:p>
        </p:txBody>
      </p:sp>
      <p:sp>
        <p:nvSpPr>
          <p:cNvPr id="445" name="Google Shape;445;p7"/>
          <p:cNvSpPr txBox="1">
            <a:spLocks noGrp="1"/>
          </p:cNvSpPr>
          <p:nvPr>
            <p:ph type="body" idx="4"/>
          </p:nvPr>
        </p:nvSpPr>
        <p:spPr>
          <a:xfrm>
            <a:off x="138545" y="2416350"/>
            <a:ext cx="7359535" cy="7029450"/>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SzPts val="1200"/>
              <a:buNone/>
            </a:pPr>
            <a:r>
              <a:rPr lang="en-US" sz="1600" dirty="0">
                <a:solidFill>
                  <a:schemeClr val="bg2">
                    <a:lumMod val="50000"/>
                  </a:schemeClr>
                </a:solidFill>
                <a:latin typeface="Gill Sans MT" panose="020B0502020104020203" pitchFamily="34" charset="0"/>
                <a:sym typeface="Gill Sans"/>
              </a:rPr>
              <a:t>L'évaluation du programme Parivartan permet de tirer plusieurs leçons sur la manière de concevoir et de mettre en œuvre un programme de normes. Ces leçons sont également soutenues par des apprentissages similaires dans d'autres programmes de normes communautaires. </a:t>
            </a:r>
            <a:endParaRPr sz="1600" dirty="0">
              <a:solidFill>
                <a:schemeClr val="bg2">
                  <a:lumMod val="50000"/>
                </a:schemeClr>
              </a:solidFill>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endParaRPr sz="1600" dirty="0">
              <a:solidFill>
                <a:schemeClr val="bg2">
                  <a:lumMod val="50000"/>
                </a:schemeClr>
              </a:solidFill>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b="1" dirty="0">
                <a:solidFill>
                  <a:schemeClr val="bg2">
                    <a:lumMod val="50000"/>
                  </a:schemeClr>
                </a:solidFill>
                <a:latin typeface="Gill Sans MT" panose="020B0502020104020203" pitchFamily="34" charset="0"/>
                <a:sym typeface="Gill Sans"/>
              </a:rPr>
              <a:t>1. Le sport avec des séances de réflexion pour les filles et les parents peut être transformateur. </a:t>
            </a:r>
            <a:endParaRPr sz="1600" dirty="0">
              <a:solidFill>
                <a:schemeClr val="bg2">
                  <a:lumMod val="50000"/>
                </a:schemeClr>
              </a:solidFill>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a:solidFill>
                  <a:schemeClr val="bg2">
                    <a:lumMod val="50000"/>
                  </a:schemeClr>
                </a:solidFill>
                <a:latin typeface="Gill Sans MT" panose="020B0502020104020203" pitchFamily="34" charset="0"/>
                <a:sym typeface="Gill Sans"/>
              </a:rPr>
              <a:t>La question de savoir si les sports peuvent être transformateurs a fait l'objet de débats.  Pourtant, Parivartan montre que lorsque le sport est mis en œuvre de manière à renforcer la camaraderie et la confiance, et qu'il est pratiqué de manière acceptable tout en obtenant le soutien des parents et de la communauté, un changement transformateur peut se produire (ou en faire partie).</a:t>
            </a:r>
            <a:endParaRPr sz="1600" dirty="0">
              <a:solidFill>
                <a:schemeClr val="bg2">
                  <a:lumMod val="50000"/>
                </a:schemeClr>
              </a:solidFill>
              <a:latin typeface="Gill Sans MT" panose="020B0502020104020203" pitchFamily="34" charset="0"/>
            </a:endParaRPr>
          </a:p>
          <a:p>
            <a:pPr marL="152400" lvl="0" indent="0" algn="l" rtl="0">
              <a:lnSpc>
                <a:spcPct val="100000"/>
              </a:lnSpc>
              <a:spcBef>
                <a:spcPts val="0"/>
              </a:spcBef>
              <a:spcAft>
                <a:spcPts val="0"/>
              </a:spcAft>
              <a:buSzPts val="1200"/>
              <a:buNone/>
            </a:pPr>
            <a:r>
              <a:rPr lang="en-US" sz="1600" b="1" dirty="0">
                <a:solidFill>
                  <a:schemeClr val="bg2">
                    <a:lumMod val="50000"/>
                  </a:schemeClr>
                </a:solidFill>
                <a:latin typeface="Gill Sans MT" panose="020B0502020104020203" pitchFamily="34" charset="0"/>
                <a:sym typeface="Gill Sans"/>
              </a:rPr>
              <a:t>2. Élaborer et mettre en œuvre des programmes avec des partenaires de confiance, locaux et intégrés à la communauté. </a:t>
            </a:r>
            <a:endParaRPr sz="1600" dirty="0">
              <a:solidFill>
                <a:schemeClr val="bg2">
                  <a:lumMod val="50000"/>
                </a:schemeClr>
              </a:solidFill>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a:solidFill>
                  <a:schemeClr val="bg2">
                    <a:lumMod val="50000"/>
                  </a:schemeClr>
                </a:solidFill>
                <a:latin typeface="Gill Sans MT" panose="020B0502020104020203" pitchFamily="34" charset="0"/>
                <a:sym typeface="Gill Sans"/>
              </a:rPr>
              <a:t>Parivartan était un partenariat avec des ONG internationales et des ONG locales. Ils ont conçu le programme en collaboration, en respectant les structures et les attentes de la communauté tout en étant stratégique sur la façon de faciliter le changement de normes pour l'opportunité et le bien-être des filles. </a:t>
            </a:r>
            <a:endParaRPr sz="1600" dirty="0">
              <a:solidFill>
                <a:schemeClr val="bg2">
                  <a:lumMod val="50000"/>
                </a:schemeClr>
              </a:solidFill>
              <a:latin typeface="Gill Sans MT" panose="020B0502020104020203" pitchFamily="34" charset="0"/>
            </a:endParaRPr>
          </a:p>
          <a:p>
            <a:pPr marL="152400" lvl="0" indent="0" algn="l" rtl="0">
              <a:lnSpc>
                <a:spcPct val="100000"/>
              </a:lnSpc>
              <a:spcBef>
                <a:spcPts val="0"/>
              </a:spcBef>
              <a:spcAft>
                <a:spcPts val="0"/>
              </a:spcAft>
              <a:buSzPts val="1200"/>
              <a:buNone/>
            </a:pPr>
            <a:r>
              <a:rPr lang="en-US" sz="1600" b="1" dirty="0">
                <a:solidFill>
                  <a:schemeClr val="bg2">
                    <a:lumMod val="50000"/>
                  </a:schemeClr>
                </a:solidFill>
                <a:latin typeface="Gill Sans MT" panose="020B0502020104020203" pitchFamily="34" charset="0"/>
                <a:sym typeface="Gill Sans"/>
              </a:rPr>
              <a:t>3. Investir dans les membres de la communauté les plus prêts à changer.</a:t>
            </a:r>
            <a:endParaRPr sz="1600" dirty="0">
              <a:solidFill>
                <a:schemeClr val="bg2">
                  <a:lumMod val="50000"/>
                </a:schemeClr>
              </a:solidFill>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a:solidFill>
                  <a:schemeClr val="bg2">
                    <a:lumMod val="50000"/>
                  </a:schemeClr>
                </a:solidFill>
                <a:latin typeface="Gill Sans MT" panose="020B0502020104020203" pitchFamily="34" charset="0"/>
                <a:sym typeface="Gill Sans"/>
              </a:rPr>
              <a:t>Le programme a impliqué les filles et les familles qui étaient plus susceptibles de le soutenir, qui voulaient participer, qui étaient </a:t>
            </a:r>
            <a:r>
              <a:rPr lang="en-US" sz="1600" dirty="0">
                <a:solidFill>
                  <a:schemeClr val="bg2">
                    <a:lumMod val="50000"/>
                  </a:schemeClr>
                </a:solidFill>
                <a:latin typeface="Gill Sans MT" panose="020B0502020104020203" pitchFamily="34" charset="0"/>
              </a:rPr>
              <a:t>e</a:t>
            </a:r>
            <a:r>
              <a:rPr lang="en-US" sz="1600" dirty="0">
                <a:solidFill>
                  <a:schemeClr val="bg2">
                    <a:lumMod val="50000"/>
                  </a:schemeClr>
                </a:solidFill>
                <a:latin typeface="Gill Sans MT" panose="020B0502020104020203" pitchFamily="34" charset="0"/>
                <a:sym typeface="Gill Sans"/>
              </a:rPr>
              <a:t>nthousiasmées ou intéressées par le programme. Les responsables de la mise en œuvre n'ont pas atteint les familles les plus conservatrices qui n'auraient pas été favorables au programme. L'idée n'était pas de laisser ces filles de côté, mais plutôt d'atteindre celles qui étaient susceptibles de changer en premier, ce qui a conduit à un changement des attentes des pères et des mères et des comportements des filles - en montrant un soutien pour leur opportunité, leur éducation et leur confiance en soi tout en démontrant indirectement que les filles pouvaient participer tout en étant respectées. </a:t>
            </a:r>
            <a:endParaRPr sz="1600" dirty="0">
              <a:solidFill>
                <a:schemeClr val="bg2">
                  <a:lumMod val="50000"/>
                </a:schemeClr>
              </a:solidFill>
              <a:latin typeface="Gill Sans MT" panose="020B0502020104020203" pitchFamily="34" charset="0"/>
            </a:endParaRPr>
          </a:p>
          <a:p>
            <a:pPr marL="152400" lvl="0" indent="0" algn="l" rtl="0">
              <a:lnSpc>
                <a:spcPct val="100000"/>
              </a:lnSpc>
              <a:spcBef>
                <a:spcPts val="0"/>
              </a:spcBef>
              <a:spcAft>
                <a:spcPts val="0"/>
              </a:spcAft>
              <a:buSzPts val="1200"/>
              <a:buNone/>
            </a:pPr>
            <a:endParaRPr sz="2000" dirty="0">
              <a:solidFill>
                <a:schemeClr val="bg2">
                  <a:lumMod val="50000"/>
                </a:schemeClr>
              </a:solidFill>
              <a:latin typeface="Gill Sans MT" panose="020B0502020104020203" pitchFamily="34" charset="0"/>
              <a:sym typeface="Gill Sans"/>
            </a:endParaRPr>
          </a:p>
        </p:txBody>
      </p:sp>
      <p:pic>
        <p:nvPicPr>
          <p:cNvPr id="2" name="Picture 1">
            <a:extLst>
              <a:ext uri="{FF2B5EF4-FFF2-40B4-BE49-F238E27FC236}">
                <a16:creationId xmlns:a16="http://schemas.microsoft.com/office/drawing/2014/main" id="{097F73F9-6851-4051-9344-ADA55C8A0E27}"/>
              </a:ext>
            </a:extLst>
          </p:cNvPr>
          <p:cNvPicPr>
            <a:picLocks noChangeAspect="1"/>
          </p:cNvPicPr>
          <p:nvPr/>
        </p:nvPicPr>
        <p:blipFill>
          <a:blip r:embed="rId3"/>
          <a:stretch>
            <a:fillRect/>
          </a:stretch>
        </p:blipFill>
        <p:spPr>
          <a:xfrm flipV="1">
            <a:off x="6412832" y="-12325"/>
            <a:ext cx="1202261"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50"/>
        <p:cNvGrpSpPr/>
        <p:nvPr/>
      </p:nvGrpSpPr>
      <p:grpSpPr>
        <a:xfrm>
          <a:off x="0" y="0"/>
          <a:ext cx="0" cy="0"/>
          <a:chOff x="0" y="0"/>
          <a:chExt cx="0" cy="0"/>
        </a:xfrm>
      </p:grpSpPr>
      <p:sp>
        <p:nvSpPr>
          <p:cNvPr id="451" name="Google Shape;451;p8"/>
          <p:cNvSpPr txBox="1">
            <a:spLocks noGrp="1"/>
          </p:cNvSpPr>
          <p:nvPr>
            <p:ph type="body" idx="1"/>
          </p:nvPr>
        </p:nvSpPr>
        <p:spPr>
          <a:xfrm>
            <a:off x="531842" y="127591"/>
            <a:ext cx="6172200" cy="43074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15257"/>
              </a:buClr>
              <a:buSzPts val="1200"/>
              <a:buFont typeface="Gill Sans"/>
              <a:buNone/>
            </a:pPr>
            <a:r>
              <a:rPr lang="en-US" sz="1000" dirty="0">
                <a:solidFill>
                  <a:srgbClr val="515257"/>
                </a:solidFill>
                <a:latin typeface="Gill Sans"/>
                <a:ea typeface="Gill Sans"/>
                <a:cs typeface="Gill Sans"/>
                <a:sym typeface="Gill Sans"/>
              </a:rPr>
              <a:t>MODULE 3 - CONCEPTION D'INTERVENTIONS POUR LA CONCEPTION DE NORMES</a:t>
            </a:r>
            <a:endParaRPr sz="1000" dirty="0">
              <a:latin typeface="Gill Sans"/>
              <a:ea typeface="Gill Sans"/>
              <a:cs typeface="Gill Sans"/>
              <a:sym typeface="Gill Sans"/>
            </a:endParaRPr>
          </a:p>
          <a:p>
            <a:pPr marL="0" lvl="0" indent="0" algn="just" rtl="0">
              <a:lnSpc>
                <a:spcPct val="100000"/>
              </a:lnSpc>
              <a:spcBef>
                <a:spcPts val="0"/>
              </a:spcBef>
              <a:spcAft>
                <a:spcPts val="0"/>
              </a:spcAft>
              <a:buClr>
                <a:srgbClr val="7A7C83"/>
              </a:buClr>
              <a:buSzPts val="1200"/>
              <a:buFont typeface="Gill Sans"/>
              <a:buNone/>
            </a:pPr>
            <a:endParaRPr dirty="0">
              <a:solidFill>
                <a:srgbClr val="515257"/>
              </a:solidFill>
              <a:latin typeface="Gill Sans"/>
              <a:ea typeface="Gill Sans"/>
              <a:cs typeface="Gill Sans"/>
              <a:sym typeface="Gill Sans"/>
            </a:endParaRPr>
          </a:p>
        </p:txBody>
      </p:sp>
      <p:sp>
        <p:nvSpPr>
          <p:cNvPr id="452" name="Google Shape;452;p8"/>
          <p:cNvSpPr txBox="1">
            <a:spLocks noGrp="1"/>
          </p:cNvSpPr>
          <p:nvPr>
            <p:ph type="body" idx="2"/>
          </p:nvPr>
        </p:nvSpPr>
        <p:spPr>
          <a:xfrm>
            <a:off x="506442" y="797925"/>
            <a:ext cx="65532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2700"/>
              <a:buFont typeface="Gill Sans"/>
              <a:buNone/>
            </a:pPr>
            <a:r>
              <a:rPr lang="en-US" sz="3000" dirty="0">
                <a:solidFill>
                  <a:schemeClr val="accent5"/>
                </a:solidFill>
                <a:latin typeface="Gill Sans MT" panose="020B0502020104020203" pitchFamily="34" charset="0"/>
                <a:sym typeface="Gill Sans"/>
              </a:rPr>
              <a:t>Étude de cas : Parivartan pour les filles</a:t>
            </a:r>
            <a:endParaRPr sz="3000" dirty="0">
              <a:solidFill>
                <a:schemeClr val="accent5"/>
              </a:solidFill>
              <a:latin typeface="Gill Sans MT" panose="020B0502020104020203" pitchFamily="34" charset="0"/>
              <a:sym typeface="Gill Sans"/>
            </a:endParaRPr>
          </a:p>
        </p:txBody>
      </p:sp>
      <p:sp>
        <p:nvSpPr>
          <p:cNvPr id="454" name="Google Shape;454;p8"/>
          <p:cNvSpPr txBox="1">
            <a:spLocks noGrp="1"/>
          </p:cNvSpPr>
          <p:nvPr>
            <p:ph type="body" idx="3"/>
          </p:nvPr>
        </p:nvSpPr>
        <p:spPr>
          <a:xfrm>
            <a:off x="457200" y="1664428"/>
            <a:ext cx="5965107" cy="6781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93941"/>
              </a:buClr>
              <a:buSzPts val="3100"/>
              <a:buFont typeface="Gill Sans"/>
              <a:buNone/>
            </a:pPr>
            <a:r>
              <a:rPr lang="en-US" sz="2500" b="1" dirty="0">
                <a:latin typeface="Gill Sans MT" panose="020B0502020104020203" pitchFamily="34" charset="0"/>
                <a:sym typeface="Gill Sans"/>
              </a:rPr>
              <a:t>Évaluation du programme (suite)</a:t>
            </a:r>
            <a:endParaRPr sz="2500" b="1" dirty="0">
              <a:latin typeface="Gill Sans MT" panose="020B0502020104020203" pitchFamily="34" charset="0"/>
              <a:sym typeface="Gill Sans"/>
            </a:endParaRPr>
          </a:p>
        </p:txBody>
      </p:sp>
      <p:sp>
        <p:nvSpPr>
          <p:cNvPr id="453" name="Google Shape;453;p8"/>
          <p:cNvSpPr txBox="1">
            <a:spLocks noGrp="1"/>
          </p:cNvSpPr>
          <p:nvPr>
            <p:ph type="body" idx="4"/>
          </p:nvPr>
        </p:nvSpPr>
        <p:spPr>
          <a:xfrm>
            <a:off x="457200" y="2249046"/>
            <a:ext cx="6954982" cy="7029450"/>
          </a:xfrm>
          <a:prstGeom prst="rect">
            <a:avLst/>
          </a:prstGeom>
          <a:noFill/>
          <a:ln>
            <a:noFill/>
          </a:ln>
        </p:spPr>
        <p:txBody>
          <a:bodyPr spcFirstLastPara="1" wrap="square" lIns="91425" tIns="45700" rIns="91425" bIns="45700" anchor="t" anchorCtr="0">
            <a:noAutofit/>
          </a:bodyPr>
          <a:lstStyle/>
          <a:p>
            <a:pPr marL="152400" lvl="0" indent="0" algn="l" rtl="0">
              <a:lnSpc>
                <a:spcPct val="100000"/>
              </a:lnSpc>
              <a:spcBef>
                <a:spcPts val="0"/>
              </a:spcBef>
              <a:spcAft>
                <a:spcPts val="0"/>
              </a:spcAft>
              <a:buSzPts val="1200"/>
              <a:buNone/>
            </a:pPr>
            <a:r>
              <a:rPr lang="en-US" sz="1600" b="1" dirty="0">
                <a:latin typeface="Gill Sans MT" panose="020B0502020104020203" pitchFamily="34" charset="0"/>
                <a:sym typeface="Gill Sans"/>
              </a:rPr>
              <a:t>4. </a:t>
            </a:r>
            <a:r>
              <a:rPr lang="fr-FR" sz="1600" b="1" dirty="0">
                <a:latin typeface="Gill Sans MT" panose="020B0502020104020203" pitchFamily="34" charset="0"/>
                <a:sym typeface="Gill Sans"/>
              </a:rPr>
              <a:t>Favoriser la capacité d'action collective afin de cultiver la capacité d'action individuelle.</a:t>
            </a:r>
            <a:endParaRPr sz="1600" dirty="0">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a:latin typeface="Gill Sans MT" panose="020B0502020104020203" pitchFamily="34" charset="0"/>
                <a:sym typeface="Gill Sans"/>
              </a:rPr>
              <a:t>Les filles ont développé des réseaux, travaillé ensemble au sein d'équipes et lors de discussions, et établi des relations avec des mentors. Les parents et la communauté ont participé aux groupes de discussion afin de pouvoir s'entraider. </a:t>
            </a:r>
            <a:endParaRPr sz="1600" dirty="0">
              <a:latin typeface="Gill Sans MT" panose="020B0502020104020203" pitchFamily="34" charset="0"/>
            </a:endParaRPr>
          </a:p>
          <a:p>
            <a:pPr marL="152400" lvl="0" indent="0" algn="l" rtl="0">
              <a:lnSpc>
                <a:spcPct val="100000"/>
              </a:lnSpc>
              <a:spcBef>
                <a:spcPts val="0"/>
              </a:spcBef>
              <a:spcAft>
                <a:spcPts val="0"/>
              </a:spcAft>
              <a:buSzPts val="1200"/>
              <a:buNone/>
            </a:pPr>
            <a:r>
              <a:rPr lang="en-US" sz="1600" b="1" dirty="0">
                <a:latin typeface="Gill Sans MT" panose="020B0502020104020203" pitchFamily="34" charset="0"/>
                <a:sym typeface="Gill Sans"/>
              </a:rPr>
              <a:t>5. S'assurer que les stratégies du programme sont culturellement appropriées.</a:t>
            </a:r>
            <a:endParaRPr sz="1600" dirty="0">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a:latin typeface="Gill Sans MT" panose="020B0502020104020203" pitchFamily="34" charset="0"/>
                <a:sym typeface="Gill Sans"/>
              </a:rPr>
              <a:t>Les stratégies ont été structurées de manière à être acceptables tout en offrant des espaces variés aux filles pour interagir. Des activités simultanées pour les parents et la communauté ont permis de les faire participer au programme. Un conseil consultatif communautaire a guidé la structure. Les sports pour filles et les discussions de groupe ont eu lieu dans les écoles, qui constituaient un espace sûr et acceptable, plutôt que dans des espaces publics. </a:t>
            </a:r>
            <a:endParaRPr sz="1600" dirty="0">
              <a:latin typeface="Gill Sans MT" panose="020B0502020104020203" pitchFamily="34" charset="0"/>
            </a:endParaRPr>
          </a:p>
          <a:p>
            <a:pPr marL="152400" lvl="0" indent="0" algn="l" rtl="0">
              <a:lnSpc>
                <a:spcPct val="100000"/>
              </a:lnSpc>
              <a:spcBef>
                <a:spcPts val="0"/>
              </a:spcBef>
              <a:spcAft>
                <a:spcPts val="0"/>
              </a:spcAft>
              <a:buSzPts val="1200"/>
              <a:buNone/>
            </a:pPr>
            <a:r>
              <a:rPr lang="en-US" sz="1600" b="1" dirty="0">
                <a:latin typeface="Gill Sans MT" panose="020B0502020104020203" pitchFamily="34" charset="0"/>
                <a:sym typeface="Gill Sans"/>
              </a:rPr>
              <a:t>6. Rendre le changement visible dans les interactions quotidiennes.</a:t>
            </a:r>
            <a:endParaRPr sz="1600" dirty="0">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r>
              <a:rPr lang="en-US" sz="1600" dirty="0">
                <a:latin typeface="Gill Sans MT" panose="020B0502020104020203" pitchFamily="34" charset="0"/>
                <a:sym typeface="Gill Sans"/>
              </a:rPr>
              <a:t>Le programme a structuré le changement de manière à ce qu'il soit visible. Les responsables de la mise en œuvre voulaient amener la communauté à les suivre et à révéler, au fil du temps, que les filles pouvaient participer au programme, défier les attentes sociales tout en conservant la sécurité et le respect. Pour ce faire, ils ont demandé aux mentors et aux filles de marcher ensemble jusqu'aux écoles, où l'on jouait au kabaddi et où des discussions de groupe étaient organisées. Lorsqu'elles se rendaient à l'école, elles évitaient les espaces où se trouvaient des groupes d'hommes. Les mentors étaient des modèles pour les filles et la communauté sur ce qui était possible. Voir les filles et les mentors se déplacer est devenu normal avec le temps.  Les mentors ont gagné en réputation en travaillant avec une ONG de confiance, Apanalaya, en donnant l'exemple d'un bon comportement et en jouant le rôle de mentors pour les jeunes filles. Les parents ont noué des relations avec les mentors, ce qui a renforcé leur confiance dans le programme.  Une journée sportive publique a permis à la communauté et à la famille de célébrer publiquement les filles... </a:t>
            </a:r>
            <a:endParaRPr sz="1600" dirty="0">
              <a:latin typeface="Gill Sans MT" panose="020B0502020104020203" pitchFamily="34" charset="0"/>
              <a:sym typeface="Gill Sans"/>
            </a:endParaRPr>
          </a:p>
          <a:p>
            <a:pPr marL="152400" lvl="0" indent="0" algn="l" rtl="0">
              <a:lnSpc>
                <a:spcPct val="100000"/>
              </a:lnSpc>
              <a:spcBef>
                <a:spcPts val="0"/>
              </a:spcBef>
              <a:spcAft>
                <a:spcPts val="0"/>
              </a:spcAft>
              <a:buSzPts val="1200"/>
              <a:buNone/>
            </a:pPr>
            <a:endParaRPr sz="2000" dirty="0">
              <a:latin typeface="Gill Sans MT" panose="020B0502020104020203" pitchFamily="34" charset="0"/>
              <a:sym typeface="Gill Sans"/>
            </a:endParaRPr>
          </a:p>
        </p:txBody>
      </p:sp>
      <p:pic>
        <p:nvPicPr>
          <p:cNvPr id="2" name="Picture 1">
            <a:extLst>
              <a:ext uri="{FF2B5EF4-FFF2-40B4-BE49-F238E27FC236}">
                <a16:creationId xmlns:a16="http://schemas.microsoft.com/office/drawing/2014/main" id="{0829D468-2CE0-4D6E-9A38-C7BF69DA333E}"/>
              </a:ext>
            </a:extLst>
          </p:cNvPr>
          <p:cNvPicPr>
            <a:picLocks noChangeAspect="1"/>
          </p:cNvPicPr>
          <p:nvPr/>
        </p:nvPicPr>
        <p:blipFill>
          <a:blip r:embed="rId3"/>
          <a:stretch>
            <a:fillRect/>
          </a:stretch>
        </p:blipFill>
        <p:spPr>
          <a:xfrm flipV="1">
            <a:off x="6496949" y="21961"/>
            <a:ext cx="1125385" cy="462069"/>
          </a:xfrm>
          <a:prstGeom prst="rect">
            <a:avLst/>
          </a:prstGeom>
        </p:spPr>
      </p:pic>
    </p:spTree>
  </p:cSld>
  <p:clrMapOvr>
    <a:masterClrMapping/>
  </p:clrMapOvr>
</p:sld>
</file>

<file path=ppt/theme/theme1.xml><?xml version="1.0" encoding="utf-8"?>
<a:theme xmlns:a="http://schemas.openxmlformats.org/drawingml/2006/main" name="PASSAGES TEMPLATE">
  <a:themeElements>
    <a:clrScheme name="Custom 12">
      <a:dk1>
        <a:srgbClr val="D9D9D9"/>
      </a:dk1>
      <a:lt1>
        <a:srgbClr val="A6A7AC"/>
      </a:lt1>
      <a:dk2>
        <a:srgbClr val="53585F"/>
      </a:dk2>
      <a:lt2>
        <a:srgbClr val="DCDEE0"/>
      </a:lt2>
      <a:accent1>
        <a:srgbClr val="1E9457"/>
      </a:accent1>
      <a:accent2>
        <a:srgbClr val="2BB673"/>
      </a:accent2>
      <a:accent3>
        <a:srgbClr val="2BB4B6"/>
      </a:accent3>
      <a:accent4>
        <a:srgbClr val="2B6FB6"/>
      </a:accent4>
      <a:accent5>
        <a:srgbClr val="B62BB4"/>
      </a:accent5>
      <a:accent6>
        <a:srgbClr val="B4B62B"/>
      </a:accent6>
      <a:hlink>
        <a:srgbClr val="53585F"/>
      </a:hlink>
      <a:folHlink>
        <a:srgbClr val="5152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6dacaa-8659-40a6-ae4b-db94d906a001" xsi:nil="true"/>
    <lcf76f155ced4ddcb4097134ff3c332f xmlns="b3e394f4-7e1b-40dc-9710-f85171a654f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AF04E58DDB1147BACE8AD971ACB810" ma:contentTypeVersion="16" ma:contentTypeDescription="Create a new document." ma:contentTypeScope="" ma:versionID="165779e993b81606853fcae254bdc6c6">
  <xsd:schema xmlns:xsd="http://www.w3.org/2001/XMLSchema" xmlns:xs="http://www.w3.org/2001/XMLSchema" xmlns:p="http://schemas.microsoft.com/office/2006/metadata/properties" xmlns:ns2="b3e394f4-7e1b-40dc-9710-f85171a654f0" xmlns:ns3="9c6dacaa-8659-40a6-ae4b-db94d906a001" targetNamespace="http://schemas.microsoft.com/office/2006/metadata/properties" ma:root="true" ma:fieldsID="9ad812ca541bd85cc4953484cbcd9895" ns2:_="" ns3:_="">
    <xsd:import namespace="b3e394f4-7e1b-40dc-9710-f85171a654f0"/>
    <xsd:import namespace="9c6dacaa-8659-40a6-ae4b-db94d906a0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394f4-7e1b-40dc-9710-f85171a65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6dacaa-8659-40a6-ae4b-db94d906a00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e0e095-a9ee-45a3-ad98-fc47b39f0f4e}" ma:internalName="TaxCatchAll" ma:showField="CatchAllData" ma:web="9c6dacaa-8659-40a6-ae4b-db94d906a0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38685E-5CE0-4B27-860B-6DCDD2221A04}">
  <ds:schemaRefs>
    <ds:schemaRef ds:uri="http://purl.org/dc/dcmitype/"/>
    <ds:schemaRef ds:uri="http://schemas.microsoft.com/office/infopath/2007/PartnerControls"/>
    <ds:schemaRef ds:uri="http://purl.org/dc/elements/1.1/"/>
    <ds:schemaRef ds:uri="9c6dacaa-8659-40a6-ae4b-db94d906a001"/>
    <ds:schemaRef ds:uri="http://schemas.openxmlformats.org/package/2006/metadata/core-properties"/>
    <ds:schemaRef ds:uri="http://schemas.microsoft.com/office/2006/metadata/properties"/>
    <ds:schemaRef ds:uri="http://schemas.microsoft.com/office/2006/documentManagement/types"/>
    <ds:schemaRef ds:uri="b3e394f4-7e1b-40dc-9710-f85171a654f0"/>
    <ds:schemaRef ds:uri="http://www.w3.org/XML/1998/namespace"/>
    <ds:schemaRef ds:uri="http://purl.org/dc/terms/"/>
  </ds:schemaRefs>
</ds:datastoreItem>
</file>

<file path=customXml/itemProps2.xml><?xml version="1.0" encoding="utf-8"?>
<ds:datastoreItem xmlns:ds="http://schemas.openxmlformats.org/officeDocument/2006/customXml" ds:itemID="{69114525-0300-428B-8F6B-BB6196D23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e394f4-7e1b-40dc-9710-f85171a654f0"/>
    <ds:schemaRef ds:uri="9c6dacaa-8659-40a6-ae4b-db94d906a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94977E-17A9-48F3-AF6E-58CCC06CD1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6548</TotalTime>
  <Words>3659</Words>
  <Application>Microsoft Office PowerPoint</Application>
  <PresentationFormat>Custom</PresentationFormat>
  <Paragraphs>196</Paragraphs>
  <Slides>18</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Gill Sans MT</vt:lpstr>
      <vt:lpstr>Courier New</vt:lpstr>
      <vt:lpstr>Noto Sans Symbols</vt:lpstr>
      <vt:lpstr>Gill Sans</vt:lpstr>
      <vt:lpstr>Arial</vt:lpstr>
      <vt:lpstr>Roboto</vt:lpstr>
      <vt:lpstr>PT Sans</vt:lpstr>
      <vt:lpstr>Montserrat SemiBold</vt:lpstr>
      <vt:lpstr>Calibri</vt:lpstr>
      <vt:lpstr>Montserrat-SemiBold</vt:lpstr>
      <vt:lpstr>Times New Roman</vt:lpstr>
      <vt:lpstr>Symbol</vt:lpstr>
      <vt:lpstr>Helvetica Neue Light</vt:lpstr>
      <vt:lpstr>PASSAGES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Jeannette Cachan</dc:creator>
  <cp:keywords>, docId:2AD34ACC4D7EDB5FEC0D080B7B315216</cp:keywords>
  <cp:lastModifiedBy>Catherine Marie Tier</cp:lastModifiedBy>
  <cp:revision>90</cp:revision>
  <dcterms:created xsi:type="dcterms:W3CDTF">2020-05-22T02:54:17Z</dcterms:created>
  <dcterms:modified xsi:type="dcterms:W3CDTF">2022-09-27T19:21:29Z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C9D9DC4F-BC1B-44B4-8A2F-9FDAD4264BFA</vt:lpwstr>
  </property>
  <property fmtid="{D5CDD505-2E9C-101B-9397-08002B2CF9AE}" pid="3" name="ArticulatePath">
    <vt:lpwstr>Handouts Module 2 - Assessment</vt:lpwstr>
  </property>
  <property fmtid="{D5CDD505-2E9C-101B-9397-08002B2CF9AE}" pid="4" name="ContentTypeId">
    <vt:lpwstr>0x0101003CAF04E58DDB1147BACE8AD971ACB810</vt:lpwstr>
  </property>
  <property fmtid="{D5CDD505-2E9C-101B-9397-08002B2CF9AE}" pid="5" name="Order">
    <vt:r8>21100</vt:r8>
  </property>
  <property fmtid="{D5CDD505-2E9C-101B-9397-08002B2CF9AE}" pid="6" name="MediaServiceImageTags">
    <vt:lpwstr/>
  </property>
</Properties>
</file>