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15"/>
  </p:notesMasterIdLst>
  <p:sldIdLst>
    <p:sldId id="263" r:id="rId5"/>
    <p:sldId id="264" r:id="rId6"/>
    <p:sldId id="256" r:id="rId7"/>
    <p:sldId id="257" r:id="rId8"/>
    <p:sldId id="258" r:id="rId9"/>
    <p:sldId id="266" r:id="rId10"/>
    <p:sldId id="259" r:id="rId11"/>
    <p:sldId id="260" r:id="rId12"/>
    <p:sldId id="265" r:id="rId13"/>
    <p:sldId id="269" r:id="rId14"/>
  </p:sldIdLst>
  <p:sldSz cx="7772400" cy="100584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ill Sans" panose="020B0604020202020204"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PT Sans"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Pe/8VI2h7EMWtmWnociHAe7WVt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28979B-51BA-E29F-63B6-D49D6FFB9039}" name="Florence Fatouma AFAGNIBO JEAN" initials="FFAJ" userId="S::FlorenceAJ@unops.org::ba7db791-e49e-4caf-9ef8-48805aaf86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ie Greenberg" initials="JMG" lastIdx="2" clrIdx="0">
    <p:extLst>
      <p:ext uri="{19B8F6BF-5375-455C-9EA6-DF929625EA0E}">
        <p15:presenceInfo xmlns:p15="http://schemas.microsoft.com/office/powerpoint/2012/main" userId="Jamie Greenberg" providerId="None"/>
      </p:ext>
    </p:extLst>
  </p:cmAuthor>
  <p:cmAuthor id="2" name="Mariana Casabianca" initials="MC" lastIdx="1" clrIdx="1">
    <p:extLst>
      <p:ext uri="{19B8F6BF-5375-455C-9EA6-DF929625EA0E}">
        <p15:presenceInfo xmlns:p15="http://schemas.microsoft.com/office/powerpoint/2012/main" userId="Mariana Casabian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4F5F7"/>
    <a:srgbClr val="D9D9D9"/>
    <a:srgbClr val="393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229D3-3E9D-284F-952D-6F6C579C811E}" v="4" dt="2022-09-08T15:16:10.540"/>
  </p1510:revLst>
</p1510:revInfo>
</file>

<file path=ppt/tableStyles.xml><?xml version="1.0" encoding="utf-8"?>
<a:tblStyleLst xmlns:a="http://schemas.openxmlformats.org/drawingml/2006/main" def="{9B767467-F5E9-49C0-85CA-DBAEFFDA3D39}">
  <a:tblStyle styleId="{9B767467-F5E9-49C0-85CA-DBAEFFDA3D39}" styleName="Table_0">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8F8F8"/>
          </a:solidFill>
        </a:fill>
      </a:tcStyle>
    </a:wholeTbl>
    <a:band1H>
      <a:tcTxStyle/>
      <a:tcStyle>
        <a:tcBdr/>
        <a:fill>
          <a:solidFill>
            <a:srgbClr val="F1F1F1"/>
          </a:solidFill>
        </a:fill>
      </a:tcStyle>
    </a:band1H>
    <a:band2H>
      <a:tcTxStyle/>
      <a:tcStyle>
        <a:tcBdr/>
      </a:tcStyle>
    </a:band2H>
    <a:band1V>
      <a:tcTxStyle/>
      <a:tcStyle>
        <a:tcBdr/>
        <a:fill>
          <a:solidFill>
            <a:srgbClr val="F1F1F1"/>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8F8F8"/>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 styleId="{9C01FA94-E190-4864-A16E-E9009CFA4EA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0"/>
  </p:normalViewPr>
  <p:slideViewPr>
    <p:cSldViewPr snapToGrid="0">
      <p:cViewPr varScale="1">
        <p:scale>
          <a:sx n="52" d="100"/>
          <a:sy n="52" d="100"/>
        </p:scale>
        <p:origin x="2358" y="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customschemas.google.com/relationships/presentationmetadata" Target="meta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6377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53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2" name="Google Shape;332;p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1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4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A9BC-4362-4C99-98C5-CCC641C10D0E}"/>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F950E652-CF31-4F37-96D3-075C90226BD3}"/>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DFABC856-CFF9-4ACD-88BC-061DC45B9D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EB17D0-B561-4E75-AA6F-0CC0E75AF3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8F03C-45D8-4991-80AC-25C90FE5924B}"/>
              </a:ext>
            </a:extLst>
          </p:cNvPr>
          <p:cNvSpPr>
            <a:spLocks noGrp="1"/>
          </p:cNvSpPr>
          <p:nvPr>
            <p:ph type="sldNum" sz="quarter" idx="12"/>
          </p:nvPr>
        </p:nvSpPr>
        <p:spPr/>
        <p:txBody>
          <a:bodyPr/>
          <a:lstStyle/>
          <a:p>
            <a:fld id="{C47E2A59-4000-4FF3-B768-FF2ACC696198}" type="slidenum">
              <a:rPr lang="en-US" smtClean="0"/>
              <a:t>‹#›</a:t>
            </a:fld>
            <a:endParaRPr lang="en-US" dirty="0"/>
          </a:p>
        </p:txBody>
      </p:sp>
    </p:spTree>
    <p:extLst>
      <p:ext uri="{BB962C8B-B14F-4D97-AF65-F5344CB8AC3E}">
        <p14:creationId xmlns:p14="http://schemas.microsoft.com/office/powerpoint/2010/main" val="162408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5C1A-387C-49C0-B852-B07F2BE8D3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366F1-B054-403C-BB1A-7DED5270AD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2CE7-6BA6-4BC8-BEBB-F4247F92E58D}"/>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5" name="Footer Placeholder 4">
            <a:extLst>
              <a:ext uri="{FF2B5EF4-FFF2-40B4-BE49-F238E27FC236}">
                <a16:creationId xmlns:a16="http://schemas.microsoft.com/office/drawing/2014/main" id="{F3EF91A1-75F6-489C-9BDA-36A760618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934A87-F868-48BD-A11E-D23F433B0EC7}"/>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743483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BBAF9-CDE9-4042-8525-5A9385E96822}"/>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F9164-A5D9-4CE8-AE12-0F400F9568B1}"/>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54FDD-5B21-4103-AE95-9A424C25512F}"/>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5" name="Footer Placeholder 4">
            <a:extLst>
              <a:ext uri="{FF2B5EF4-FFF2-40B4-BE49-F238E27FC236}">
                <a16:creationId xmlns:a16="http://schemas.microsoft.com/office/drawing/2014/main" id="{C65A258D-71D8-4061-B81B-CFE9AD775D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DFD87F-D75E-4854-9CBB-0D5CAE3F5B5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696077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5 x 11 workshop handout ">
  <p:cSld name="8.5 x 11 workshop handout ">
    <p:spTree>
      <p:nvGrpSpPr>
        <p:cNvPr id="1" name="Shape 16"/>
        <p:cNvGrpSpPr/>
        <p:nvPr/>
      </p:nvGrpSpPr>
      <p:grpSpPr>
        <a:xfrm>
          <a:off x="0" y="0"/>
          <a:ext cx="0" cy="0"/>
          <a:chOff x="0" y="0"/>
          <a:chExt cx="0" cy="0"/>
        </a:xfrm>
      </p:grpSpPr>
      <p:sp>
        <p:nvSpPr>
          <p:cNvPr id="18" name="Google Shape;18;p9"/>
          <p:cNvSpPr txBox="1">
            <a:spLocks noGrp="1"/>
          </p:cNvSpPr>
          <p:nvPr>
            <p:ph type="body" idx="1" hasCustomPrompt="1"/>
          </p:nvPr>
        </p:nvSpPr>
        <p:spPr>
          <a:xfrm>
            <a:off x="609600" y="685799"/>
            <a:ext cx="4724400" cy="28281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r>
              <a:rPr lang="en-US" dirty="0"/>
              <a:t>HANDOU</a:t>
            </a:r>
            <a:endParaRPr dirty="0"/>
          </a:p>
        </p:txBody>
      </p:sp>
      <p:sp>
        <p:nvSpPr>
          <p:cNvPr id="19" name="Google Shape;19;p9"/>
          <p:cNvSpPr txBox="1">
            <a:spLocks noGrp="1"/>
          </p:cNvSpPr>
          <p:nvPr>
            <p:ph type="body" idx="2"/>
          </p:nvPr>
        </p:nvSpPr>
        <p:spPr>
          <a:xfrm>
            <a:off x="609600" y="1295400"/>
            <a:ext cx="6477000" cy="53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 name="Google Shape;20;p9"/>
          <p:cNvSpPr txBox="1">
            <a:spLocks noGrp="1"/>
          </p:cNvSpPr>
          <p:nvPr>
            <p:ph type="body" idx="3"/>
          </p:nvPr>
        </p:nvSpPr>
        <p:spPr>
          <a:xfrm>
            <a:off x="608350" y="2743201"/>
            <a:ext cx="6478249" cy="19050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0"/>
              </a:spcBef>
              <a:spcAft>
                <a:spcPts val="0"/>
              </a:spcAft>
              <a:buClr>
                <a:srgbClr val="515257"/>
              </a:buClr>
              <a:buSzPts val="1200"/>
              <a:buFont typeface="Arial"/>
              <a:buChar char="•"/>
              <a:defRPr sz="120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765"/>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dirty="0"/>
          </a:p>
        </p:txBody>
      </p:sp>
      <p:sp>
        <p:nvSpPr>
          <p:cNvPr id="22" name="Google Shape;22;p9"/>
          <p:cNvSpPr txBox="1">
            <a:spLocks noGrp="1"/>
          </p:cNvSpPr>
          <p:nvPr>
            <p:ph type="body" idx="4"/>
          </p:nvPr>
        </p:nvSpPr>
        <p:spPr>
          <a:xfrm>
            <a:off x="609600" y="2286000"/>
            <a:ext cx="6477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2400"/>
              <a:buFont typeface="Gill Sans"/>
              <a:buNone/>
              <a:defRPr sz="2400" b="0"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 name="Google Shape;324;p4">
            <a:extLst>
              <a:ext uri="{FF2B5EF4-FFF2-40B4-BE49-F238E27FC236}">
                <a16:creationId xmlns:a16="http://schemas.microsoft.com/office/drawing/2014/main" id="{8021979B-6434-4BF9-9EDD-1E331F51EEE9}"/>
              </a:ext>
            </a:extLst>
          </p:cNvPr>
          <p:cNvSpPr txBox="1"/>
          <p:nvPr userDrawn="1"/>
        </p:nvSpPr>
        <p:spPr>
          <a:xfrm>
            <a:off x="228600" y="183465"/>
            <a:ext cx="5105400" cy="2737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15257"/>
              </a:buClr>
              <a:buSzPts val="1148"/>
              <a:buFont typeface="Gill Sans"/>
              <a:buNone/>
            </a:pPr>
            <a:r>
              <a:rPr lang="en-US" sz="1148" b="0" i="0" u="none" strike="noStrike" cap="none" dirty="0">
                <a:solidFill>
                  <a:srgbClr val="515257"/>
                </a:solidFill>
                <a:latin typeface="Gill Sans"/>
                <a:ea typeface="Gill Sans"/>
                <a:cs typeface="Gill Sans"/>
                <a:sym typeface="Gill Sans"/>
              </a:rPr>
              <a:t> MODULE 2 | ASSESSING SOCIAL NORMS</a:t>
            </a:r>
            <a:endParaRPr sz="1148" b="0" i="0" u="none" strike="noStrike" cap="none" dirty="0">
              <a:solidFill>
                <a:srgbClr val="515257"/>
              </a:solidFill>
              <a:latin typeface="Gill Sans"/>
              <a:ea typeface="Gill Sans"/>
              <a:cs typeface="Gill Sans"/>
              <a:sym typeface="Gill San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4315" y="-20637"/>
            <a:ext cx="1319213" cy="457200"/>
          </a:xfrm>
          <a:prstGeom prst="rect">
            <a:avLst/>
          </a:prstGeom>
        </p:spPr>
      </p:pic>
    </p:spTree>
    <p:extLst>
      <p:ext uri="{BB962C8B-B14F-4D97-AF65-F5344CB8AC3E}">
        <p14:creationId xmlns:p14="http://schemas.microsoft.com/office/powerpoint/2010/main" val="41079074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BD2F-43BF-4D45-AE7F-F110D527C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5B269-6975-4E9E-9E8E-CF4C78ACE0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96ECB-52BD-4C47-A009-838E9CFD081D}"/>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5" name="Footer Placeholder 4">
            <a:extLst>
              <a:ext uri="{FF2B5EF4-FFF2-40B4-BE49-F238E27FC236}">
                <a16:creationId xmlns:a16="http://schemas.microsoft.com/office/drawing/2014/main" id="{09A17A06-D45B-4B2F-828C-6A1855EF3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6ECAD5-425C-407C-92B2-CCC159CB304F}"/>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371930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B44E-DBAB-4BA1-A015-67CB7919EFAF}"/>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9D526F7E-3D6E-435C-96B3-FFF9A98509F7}"/>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28E60C-FA1D-4F80-9C10-1A22F5353037}"/>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5" name="Footer Placeholder 4">
            <a:extLst>
              <a:ext uri="{FF2B5EF4-FFF2-40B4-BE49-F238E27FC236}">
                <a16:creationId xmlns:a16="http://schemas.microsoft.com/office/drawing/2014/main" id="{129E81C0-DD5D-4FFC-BB30-990B879C7C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769C81-0431-4E6F-9053-77DB1DBF353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5581629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FC38-B95D-48AC-805D-7203C7D72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B546A-5444-4248-A948-64A18FD2583F}"/>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A63736-566C-4CB4-8EE7-D3B7E8FFFD92}"/>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59E51-FE41-4677-ADA8-D81462D9BF7C}"/>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6" name="Footer Placeholder 5">
            <a:extLst>
              <a:ext uri="{FF2B5EF4-FFF2-40B4-BE49-F238E27FC236}">
                <a16:creationId xmlns:a16="http://schemas.microsoft.com/office/drawing/2014/main" id="{1833F4FA-8BBB-4826-9C20-EADB2AF283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296EB2-73A3-4FD9-A508-E794169C459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8664953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B66A-959D-48B7-8B0E-44FDCDDB7558}"/>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2E20D-1102-4A18-BEBB-007AE1D022F6}"/>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7DA06C03-125F-413A-B3BC-2A83D5748BAA}"/>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6D199-1F29-4439-A373-8FC5CC94D7A4}"/>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761332BE-1B78-4988-9BBA-D8B294B3898F}"/>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A6CA79-C7C9-4BE8-BAF6-7DE3C6DD0EA8}"/>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8" name="Footer Placeholder 7">
            <a:extLst>
              <a:ext uri="{FF2B5EF4-FFF2-40B4-BE49-F238E27FC236}">
                <a16:creationId xmlns:a16="http://schemas.microsoft.com/office/drawing/2014/main" id="{F41C80E1-3582-436B-B431-E721342C9E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349D1E-7846-4DC1-B5B6-B798AC32F3F0}"/>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637665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811B-519E-4EE4-8966-50B3B5176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D19BA-B8D0-4386-9784-4CD0507D704B}"/>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4" name="Footer Placeholder 3">
            <a:extLst>
              <a:ext uri="{FF2B5EF4-FFF2-40B4-BE49-F238E27FC236}">
                <a16:creationId xmlns:a16="http://schemas.microsoft.com/office/drawing/2014/main" id="{41285927-BFF6-4852-A30C-EA590C9044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45A7AC-5672-4F3A-8056-5E6429E95EC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669272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81A81-8606-4FCD-9504-3607E07416F8}"/>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3" name="Footer Placeholder 2">
            <a:extLst>
              <a:ext uri="{FF2B5EF4-FFF2-40B4-BE49-F238E27FC236}">
                <a16:creationId xmlns:a16="http://schemas.microsoft.com/office/drawing/2014/main" id="{E0F669F0-E94B-40B2-B7B9-A3C244EFA3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2105B05-EB7A-4067-90DC-1D03104BBC1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805344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41EE-8ACF-4C9E-AB9E-A1CFC324AE33}"/>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043D5A97-CA71-4A72-98E1-2DE0DB2237C5}"/>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FDAD3-7141-46B6-8BEE-290646471113}"/>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FC0C1C2-DA58-4AB5-83AB-729B686E51A0}"/>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6" name="Footer Placeholder 5">
            <a:extLst>
              <a:ext uri="{FF2B5EF4-FFF2-40B4-BE49-F238E27FC236}">
                <a16:creationId xmlns:a16="http://schemas.microsoft.com/office/drawing/2014/main" id="{20F7E70D-9247-40A5-93EB-97E3658C89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71DD8-C415-42BC-8EE3-33B72ED0D66A}"/>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5545602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570C-527D-4879-ABF2-63ACC58FF34C}"/>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5AC39BA4-E922-4A58-A6FA-F2BC8D191F7F}"/>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dirty="0"/>
          </a:p>
        </p:txBody>
      </p:sp>
      <p:sp>
        <p:nvSpPr>
          <p:cNvPr id="4" name="Text Placeholder 3">
            <a:extLst>
              <a:ext uri="{FF2B5EF4-FFF2-40B4-BE49-F238E27FC236}">
                <a16:creationId xmlns:a16="http://schemas.microsoft.com/office/drawing/2014/main" id="{22155F8B-C184-4F27-B18A-26C3F0A8BBF4}"/>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CC1094EE-A542-4A29-849E-88D4F5F3EC91}"/>
              </a:ext>
            </a:extLst>
          </p:cNvPr>
          <p:cNvSpPr>
            <a:spLocks noGrp="1"/>
          </p:cNvSpPr>
          <p:nvPr>
            <p:ph type="dt" sz="half" idx="10"/>
          </p:nvPr>
        </p:nvSpPr>
        <p:spPr/>
        <p:txBody>
          <a:bodyPr/>
          <a:lstStyle/>
          <a:p>
            <a:fld id="{6EBBE849-EA3E-4022-8397-2E0DC921E6FE}" type="datetimeFigureOut">
              <a:rPr lang="en-US" smtClean="0"/>
              <a:t>9/27/2022</a:t>
            </a:fld>
            <a:endParaRPr lang="en-US" dirty="0"/>
          </a:p>
        </p:txBody>
      </p:sp>
      <p:sp>
        <p:nvSpPr>
          <p:cNvPr id="6" name="Footer Placeholder 5">
            <a:extLst>
              <a:ext uri="{FF2B5EF4-FFF2-40B4-BE49-F238E27FC236}">
                <a16:creationId xmlns:a16="http://schemas.microsoft.com/office/drawing/2014/main" id="{9C108529-8186-4273-BE13-D63383EECA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3AB3E-833D-444D-962A-8B5CF259BE8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025196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07E-8951-46FE-B885-E8E2EFB860F3}"/>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8B1DFE50-9509-489F-8D16-1D0C8277EDA2}"/>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Modifier les styles de texte du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C58CFCC8-76B4-4C3D-8D27-566CB2261497}"/>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6EBBE849-EA3E-4022-8397-2E0DC921E6FE}" type="datetimeFigureOut">
              <a:rPr lang="en-US" smtClean="0"/>
              <a:t>9/27/2022</a:t>
            </a:fld>
            <a:endParaRPr lang="en-US" dirty="0"/>
          </a:p>
        </p:txBody>
      </p:sp>
      <p:sp>
        <p:nvSpPr>
          <p:cNvPr id="5" name="Footer Placeholder 4">
            <a:extLst>
              <a:ext uri="{FF2B5EF4-FFF2-40B4-BE49-F238E27FC236}">
                <a16:creationId xmlns:a16="http://schemas.microsoft.com/office/drawing/2014/main" id="{576CC19A-3B45-4A0D-BC65-5372FCD1041D}"/>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95F0DA-2D09-4F20-A2ED-0692AF2370E6}"/>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24315" y="-20637"/>
            <a:ext cx="1319213" cy="457200"/>
          </a:xfrm>
          <a:prstGeom prst="rect">
            <a:avLst/>
          </a:prstGeom>
        </p:spPr>
      </p:pic>
    </p:spTree>
    <p:extLst>
      <p:ext uri="{BB962C8B-B14F-4D97-AF65-F5344CB8AC3E}">
        <p14:creationId xmlns:p14="http://schemas.microsoft.com/office/powerpoint/2010/main" val="16270996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hyperlink" Target="https://irh.org/social-norms-exploration/" TargetMode="External"/><Relationship Id="rId7" Type="http://schemas.openxmlformats.org/officeDocument/2006/relationships/hyperlink" Target="http://strive.lshtm.ac.uk/system/files/attachments/STRIVE%20Norms%20Report%201.pdf" TargetMode="External"/><Relationship Id="rId2" Type="http://schemas.openxmlformats.org/officeDocument/2006/relationships/hyperlink" Target="http://irh.org/social-norms-exploration" TargetMode="External"/><Relationship Id="rId1" Type="http://schemas.openxmlformats.org/officeDocument/2006/relationships/slideLayout" Target="../slideLayouts/slideLayout12.xml"/><Relationship Id="rId6" Type="http://schemas.openxmlformats.org/officeDocument/2006/relationships/hyperlink" Target="http://idp-key-resources.org/documents/0000/d04267/000.pdf" TargetMode="External"/><Relationship Id="rId5" Type="http://schemas.openxmlformats.org/officeDocument/2006/relationships/hyperlink" Target="https://www.alignplatform.org/resources/what-are-social-norms-how-are-they-measured" TargetMode="External"/><Relationship Id="rId4" Type="http://schemas.openxmlformats.org/officeDocument/2006/relationships/hyperlink" Target="https://prevention-collaborative.org/wp-content/uploads/2021/08/CARE_2017_Applying-Social-Norms-Theory-to-Practice-CARE_s-Journey-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34A217-D5F0-4D1E-930B-ED96E4BA79AD}"/>
              </a:ext>
            </a:extLst>
          </p:cNvPr>
          <p:cNvSpPr txBox="1">
            <a:spLocks/>
          </p:cNvSpPr>
          <p:nvPr/>
        </p:nvSpPr>
        <p:spPr>
          <a:xfrm>
            <a:off x="274320" y="914400"/>
            <a:ext cx="7534275" cy="1312862"/>
          </a:xfrm>
          <a:prstGeom prst="rect">
            <a:avLst/>
          </a:prstGeom>
        </p:spPr>
        <p:txBody>
          <a:bodyPr>
            <a:no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marL="0" marR="0" lvl="0" indent="0" defTabSz="58293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Gill Sans MT" panose="020B0502020104020203"/>
                <a:ea typeface="+mj-ea"/>
                <a:cs typeface="+mj-cs"/>
              </a:rPr>
              <a:t>Objectifs </a:t>
            </a:r>
            <a:r>
              <a:rPr kumimoji="0" lang="en-US" sz="3000" b="1" i="0" u="none" strike="noStrike" kern="1200" cap="none" spc="0" normalizeH="0" baseline="0" noProof="0" dirty="0">
                <a:ln>
                  <a:noFill/>
                </a:ln>
                <a:solidFill>
                  <a:schemeClr val="accent1"/>
                </a:solidFill>
                <a:effectLst/>
                <a:uLnTx/>
                <a:uFillTx/>
                <a:latin typeface="Gill Sans MT" panose="020B0502020104020203"/>
                <a:ea typeface="+mj-ea"/>
                <a:cs typeface="+mj-cs"/>
              </a:rPr>
              <a:t>généraux du cours</a:t>
            </a:r>
          </a:p>
        </p:txBody>
      </p:sp>
      <p:sp>
        <p:nvSpPr>
          <p:cNvPr id="9" name="Rectangle 8">
            <a:extLst>
              <a:ext uri="{FF2B5EF4-FFF2-40B4-BE49-F238E27FC236}">
                <a16:creationId xmlns:a16="http://schemas.microsoft.com/office/drawing/2014/main" id="{87775092-34B1-4BA3-9B62-08FB395A89D3}"/>
              </a:ext>
            </a:extLst>
          </p:cNvPr>
          <p:cNvSpPr/>
          <p:nvPr/>
        </p:nvSpPr>
        <p:spPr>
          <a:xfrm>
            <a:off x="411480" y="1534255"/>
            <a:ext cx="6680579" cy="3662541"/>
          </a:xfrm>
          <a:prstGeom prst="rect">
            <a:avLst/>
          </a:prstGeom>
        </p:spPr>
        <p:txBody>
          <a:bodyPr wrap="square">
            <a:spAutoFit/>
          </a:bodyPr>
          <a:lstStyle/>
          <a:p>
            <a:pPr marL="742950" indent="-742950">
              <a:spcAft>
                <a:spcPts val="2400"/>
              </a:spcAft>
              <a:buFont typeface="+mj-lt"/>
              <a:buAutoNum type="arabicPeriod"/>
            </a:pPr>
            <a:r>
              <a:rPr lang="en-US" sz="1600" dirty="0">
                <a:solidFill>
                  <a:srgbClr val="2E2C22"/>
                </a:solidFill>
                <a:latin typeface="Gill Sans MT" panose="020B0502020104020203" pitchFamily="34" charset="0"/>
              </a:rPr>
              <a:t>Discuter et explorer les avancées dans la programmation des normes sociales, la relation entre les interventions de changement de normes et les efforts de changement de comportement, et le rôle des normes sociales dans la programmation des projets de santé et d'autres secteurs. </a:t>
            </a:r>
          </a:p>
          <a:p>
            <a:pPr marL="742950" indent="-742950">
              <a:spcAft>
                <a:spcPts val="2400"/>
              </a:spcAft>
              <a:buFont typeface="+mj-lt"/>
              <a:buAutoNum type="arabicPeriod"/>
            </a:pPr>
            <a:r>
              <a:rPr lang="en-US" sz="1600" dirty="0">
                <a:solidFill>
                  <a:srgbClr val="2E2C22"/>
                </a:solidFill>
                <a:latin typeface="Gill Sans MT" panose="020B0502020104020203" pitchFamily="34" charset="0"/>
              </a:rPr>
              <a:t>Partager les défis et les solutions en matière de conception, de mise en œuvre et d'évaluation pour les projets communautaires de changement social et de comportement (CSC) qui s'engagent dans des efforts de changement normatif, les étendent ou qui prévoient de les étendre.</a:t>
            </a:r>
          </a:p>
          <a:p>
            <a:pPr marL="742950" indent="-742950">
              <a:spcAft>
                <a:spcPts val="2400"/>
              </a:spcAft>
              <a:buFont typeface="+mj-lt"/>
              <a:buAutoNum type="arabicPeriod"/>
            </a:pPr>
            <a:r>
              <a:rPr lang="en-US" sz="1600" dirty="0">
                <a:solidFill>
                  <a:srgbClr val="2E2C22"/>
                </a:solidFill>
                <a:latin typeface="Gill Sans MT" panose="020B0502020104020203" pitchFamily="34" charset="0"/>
              </a:rPr>
              <a:t>Explorer les prochaines étapes pour approfondir l'apprentissage collectif de ces interventions prometteuses au niveau mondial.</a:t>
            </a:r>
          </a:p>
        </p:txBody>
      </p:sp>
      <p:sp>
        <p:nvSpPr>
          <p:cNvPr id="10" name="Rectangle 9">
            <a:extLst>
              <a:ext uri="{FF2B5EF4-FFF2-40B4-BE49-F238E27FC236}">
                <a16:creationId xmlns:a16="http://schemas.microsoft.com/office/drawing/2014/main" id="{A2DC2CCA-2A89-4321-BC11-A1F3A6C42512}"/>
              </a:ext>
            </a:extLst>
          </p:cNvPr>
          <p:cNvSpPr/>
          <p:nvPr/>
        </p:nvSpPr>
        <p:spPr>
          <a:xfrm>
            <a:off x="189007" y="5277660"/>
            <a:ext cx="7394383" cy="1338828"/>
          </a:xfrm>
          <a:prstGeom prst="rect">
            <a:avLst/>
          </a:prstGeom>
        </p:spPr>
        <p:txBody>
          <a:bodyPr wrap="square">
            <a:spAutoFit/>
          </a:bodyPr>
          <a:lstStyle/>
          <a:p>
            <a:pPr>
              <a:lnSpc>
                <a:spcPct val="90000"/>
              </a:lnSpc>
              <a:defRPr/>
            </a:pPr>
            <a:r>
              <a:rPr lang="en-US" sz="3000" b="1" dirty="0">
                <a:solidFill>
                  <a:srgbClr val="0070C0"/>
                </a:solidFill>
                <a:latin typeface="Gill Sans MT" panose="020B0502020104020203" pitchFamily="34" charset="0"/>
              </a:rPr>
              <a:t>L'évolution des normes sociales dans le cadre </a:t>
            </a:r>
          </a:p>
          <a:p>
            <a:pPr>
              <a:lnSpc>
                <a:spcPct val="90000"/>
              </a:lnSpc>
              <a:defRPr/>
            </a:pPr>
            <a:r>
              <a:rPr lang="en-US" sz="3000" b="1" dirty="0">
                <a:solidFill>
                  <a:srgbClr val="0070C0"/>
                </a:solidFill>
                <a:latin typeface="Gill Sans MT" panose="020B0502020104020203" pitchFamily="34" charset="0"/>
              </a:rPr>
              <a:t>du CSC</a:t>
            </a:r>
          </a:p>
        </p:txBody>
      </p:sp>
      <p:sp>
        <p:nvSpPr>
          <p:cNvPr id="13" name="Rectangle 12">
            <a:extLst>
              <a:ext uri="{FF2B5EF4-FFF2-40B4-BE49-F238E27FC236}">
                <a16:creationId xmlns:a16="http://schemas.microsoft.com/office/drawing/2014/main" id="{7700FB83-39B2-4199-A08E-CE3B4EFDB56B}"/>
              </a:ext>
            </a:extLst>
          </p:cNvPr>
          <p:cNvSpPr/>
          <p:nvPr/>
        </p:nvSpPr>
        <p:spPr>
          <a:xfrm>
            <a:off x="274320" y="182229"/>
            <a:ext cx="978153" cy="269304"/>
          </a:xfrm>
          <a:prstGeom prst="rect">
            <a:avLst/>
          </a:prstGeom>
        </p:spPr>
        <p:txBody>
          <a:bodyPr wrap="none">
            <a:spAutoFit/>
          </a:bodyPr>
          <a:lstStyle/>
          <a:p>
            <a:pPr lvl="0" algn="just" defTabSz="582930">
              <a:buClr>
                <a:srgbClr val="515257"/>
              </a:buClr>
              <a:buSzPts val="1200"/>
            </a:pPr>
            <a:r>
              <a:rPr lang="en-US" sz="1150" dirty="0">
                <a:solidFill>
                  <a:schemeClr val="tx1">
                    <a:lumMod val="50000"/>
                    <a:lumOff val="50000"/>
                  </a:schemeClr>
                </a:solidFill>
                <a:latin typeface="Gill Sans"/>
                <a:cs typeface="Gill Sans"/>
                <a:sym typeface="Gill Sans"/>
              </a:rPr>
              <a:t>MODULE 2 |</a:t>
            </a:r>
          </a:p>
        </p:txBody>
      </p:sp>
      <p:pic>
        <p:nvPicPr>
          <p:cNvPr id="5" name="Image 4">
            <a:extLst>
              <a:ext uri="{FF2B5EF4-FFF2-40B4-BE49-F238E27FC236}">
                <a16:creationId xmlns:a16="http://schemas.microsoft.com/office/drawing/2014/main" id="{2FCE7C48-A20F-362D-5DC5-E239043FE25F}"/>
              </a:ext>
            </a:extLst>
          </p:cNvPr>
          <p:cNvPicPr>
            <a:picLocks noChangeAspect="1"/>
          </p:cNvPicPr>
          <p:nvPr/>
        </p:nvPicPr>
        <p:blipFill>
          <a:blip r:embed="rId2"/>
          <a:stretch>
            <a:fillRect/>
          </a:stretch>
        </p:blipFill>
        <p:spPr>
          <a:xfrm>
            <a:off x="660111" y="6546718"/>
            <a:ext cx="5851525" cy="3323249"/>
          </a:xfrm>
          <a:prstGeom prst="rect">
            <a:avLst/>
          </a:prstGeom>
        </p:spPr>
      </p:pic>
    </p:spTree>
    <p:extLst>
      <p:ext uri="{BB962C8B-B14F-4D97-AF65-F5344CB8AC3E}">
        <p14:creationId xmlns:p14="http://schemas.microsoft.com/office/powerpoint/2010/main" val="23148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2" name="TextBox 1">
            <a:extLst>
              <a:ext uri="{FF2B5EF4-FFF2-40B4-BE49-F238E27FC236}">
                <a16:creationId xmlns:a16="http://schemas.microsoft.com/office/drawing/2014/main" id="{408FC491-4F57-0DF9-8CF7-317C13B402CC}"/>
              </a:ext>
            </a:extLst>
          </p:cNvPr>
          <p:cNvSpPr txBox="1"/>
          <p:nvPr/>
        </p:nvSpPr>
        <p:spPr>
          <a:xfrm>
            <a:off x="1811867" y="1981200"/>
            <a:ext cx="184731" cy="307777"/>
          </a:xfrm>
          <a:prstGeom prst="rect">
            <a:avLst/>
          </a:prstGeom>
          <a:noFill/>
        </p:spPr>
        <p:txBody>
          <a:bodyPr wrap="none" rtlCol="0">
            <a:spAutoFit/>
          </a:bodyPr>
          <a:lstStyle/>
          <a:p>
            <a:endParaRPr lang="fr-FR" dirty="0"/>
          </a:p>
        </p:txBody>
      </p:sp>
      <p:sp>
        <p:nvSpPr>
          <p:cNvPr id="3" name="TextBox 2">
            <a:extLst>
              <a:ext uri="{FF2B5EF4-FFF2-40B4-BE49-F238E27FC236}">
                <a16:creationId xmlns:a16="http://schemas.microsoft.com/office/drawing/2014/main" id="{E87C67AB-341F-71C6-A794-59094F94F356}"/>
              </a:ext>
            </a:extLst>
          </p:cNvPr>
          <p:cNvSpPr txBox="1"/>
          <p:nvPr/>
        </p:nvSpPr>
        <p:spPr>
          <a:xfrm>
            <a:off x="635000" y="1981200"/>
            <a:ext cx="6502400" cy="1754326"/>
          </a:xfrm>
          <a:prstGeom prst="rect">
            <a:avLst/>
          </a:prstGeom>
          <a:noFill/>
        </p:spPr>
        <p:txBody>
          <a:bodyPr wrap="square" rtlCol="0">
            <a:spAutoFit/>
          </a:bodyPr>
          <a:lstStyle/>
          <a:p>
            <a:r>
              <a:rPr lang="fr-FR" sz="1200" i="1" dirty="0">
                <a:solidFill>
                  <a:srgbClr val="000000"/>
                </a:solidFill>
                <a:effectLst/>
                <a:latin typeface="Calibri" panose="020F0502020204030204" pitchFamily="34" charset="0"/>
                <a:ea typeface="Times New Roman" panose="02020603050405020304" pitchFamily="18" charset="0"/>
              </a:rPr>
              <a:t>Le programme de formation aux normes sociales du projet Passages a été préparé par l'Institute for Reproductive Health, Université de Georgetown (IRH) et le Centre pour l'égalité des sexes et la santé de l'Université de Californie à San Diego (GEH, UCSD) dans le cadre du projet Passages. Ce lexique et le projet Passages ont été rendus possibles grâce au soutien généreux du peuple américain par l'intermédiaire de l'Agence des États-Unis pour le développement international (USAID) dans le cadre de l'accord de coopération n° AID-OAA-A-15-00042. Le programme de formation a été traduit en français par le projet Breakthrough ACTION dans le cadre de l'accord de coopération n° AID-OAA-A-17-00017. Le contenu est la responsabilité de l'IRH et du GEH et ne reflète pas nécessairement les opinions de l'Université de Georgetown, de l'UCSD, de l'USAID ou du gouvernement des États-Unis.</a:t>
            </a:r>
            <a:endParaRPr lang="fr-FR" sz="1200" dirty="0"/>
          </a:p>
        </p:txBody>
      </p:sp>
      <p:sp>
        <p:nvSpPr>
          <p:cNvPr id="4" name="Google Shape;403;p10">
            <a:extLst>
              <a:ext uri="{FF2B5EF4-FFF2-40B4-BE49-F238E27FC236}">
                <a16:creationId xmlns:a16="http://schemas.microsoft.com/office/drawing/2014/main" id="{7D16BBE1-937D-7484-8757-23049C08317B}"/>
              </a:ext>
            </a:extLst>
          </p:cNvPr>
          <p:cNvSpPr/>
          <p:nvPr/>
        </p:nvSpPr>
        <p:spPr>
          <a:xfrm>
            <a:off x="369570" y="930124"/>
            <a:ext cx="7581900" cy="553998"/>
          </a:xfrm>
          <a:prstGeom prst="rect">
            <a:avLst/>
          </a:prstGeom>
          <a:noFill/>
          <a:ln>
            <a:noFill/>
          </a:ln>
        </p:spPr>
        <p:txBody>
          <a:bodyPr spcFirstLastPara="1" wrap="square" lIns="274300" tIns="45700" rIns="914400" bIns="45700" anchor="t" anchorCtr="0">
            <a:spAutoFit/>
          </a:bodyPr>
          <a:lstStyle/>
          <a:p>
            <a:pPr marL="0" marR="0" lvl="0" indent="0" algn="l" rtl="0">
              <a:spcBef>
                <a:spcPts val="0"/>
              </a:spcBef>
              <a:spcAft>
                <a:spcPts val="0"/>
              </a:spcAft>
              <a:buNone/>
            </a:pPr>
            <a:r>
              <a:rPr lang="fr-FR" sz="3000" b="1" dirty="0">
                <a:solidFill>
                  <a:schemeClr val="accent1"/>
                </a:solidFill>
                <a:latin typeface="Gill Sans"/>
                <a:ea typeface="Gill Sans"/>
                <a:cs typeface="Gill Sans"/>
                <a:sym typeface="Gill Sans"/>
              </a:rPr>
              <a:t>Remerciements</a:t>
            </a:r>
            <a:endParaRPr lang="fr-FR" dirty="0"/>
          </a:p>
        </p:txBody>
      </p:sp>
    </p:spTree>
    <p:extLst>
      <p:ext uri="{BB962C8B-B14F-4D97-AF65-F5344CB8AC3E}">
        <p14:creationId xmlns:p14="http://schemas.microsoft.com/office/powerpoint/2010/main" val="244686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0A03B5-DF86-40B1-A0B0-1B6F653BC15C}"/>
              </a:ext>
            </a:extLst>
          </p:cNvPr>
          <p:cNvSpPr/>
          <p:nvPr/>
        </p:nvSpPr>
        <p:spPr>
          <a:xfrm>
            <a:off x="274619" y="1973090"/>
            <a:ext cx="3210900" cy="1477328"/>
          </a:xfrm>
          <a:prstGeom prst="rect">
            <a:avLst/>
          </a:prstGeom>
        </p:spPr>
        <p:txBody>
          <a:bodyPr wrap="square">
            <a:spAutoFit/>
          </a:bodyPr>
          <a:lstStyle/>
          <a:p>
            <a:r>
              <a:rPr lang="en-US" sz="3000" b="1" dirty="0">
                <a:solidFill>
                  <a:srgbClr val="0070C0"/>
                </a:solidFill>
                <a:latin typeface="Gill Sans MT" panose="020B0502020104020203" pitchFamily="34" charset="0"/>
              </a:rPr>
              <a:t>Vue d'ensemble :</a:t>
            </a:r>
            <a:br>
              <a:rPr lang="en-US" sz="3000" b="1" dirty="0">
                <a:solidFill>
                  <a:srgbClr val="0070C0"/>
                </a:solidFill>
                <a:latin typeface="Gill Sans MT" panose="020B0502020104020203" pitchFamily="34" charset="0"/>
              </a:rPr>
            </a:br>
            <a:r>
              <a:rPr lang="en-US" sz="3000" dirty="0">
                <a:solidFill>
                  <a:srgbClr val="0070C0"/>
                </a:solidFill>
                <a:latin typeface="Gill Sans MT" panose="020B0502020104020203" pitchFamily="34" charset="0"/>
              </a:rPr>
              <a:t>Évaluation des normes sociales</a:t>
            </a:r>
          </a:p>
        </p:txBody>
      </p:sp>
      <p:sp>
        <p:nvSpPr>
          <p:cNvPr id="8" name="Rectangle 7">
            <a:extLst>
              <a:ext uri="{FF2B5EF4-FFF2-40B4-BE49-F238E27FC236}">
                <a16:creationId xmlns:a16="http://schemas.microsoft.com/office/drawing/2014/main" id="{C6D80F53-5A9E-4B6C-90C1-4831F0A0C217}"/>
              </a:ext>
            </a:extLst>
          </p:cNvPr>
          <p:cNvSpPr/>
          <p:nvPr/>
        </p:nvSpPr>
        <p:spPr>
          <a:xfrm>
            <a:off x="274619" y="4868238"/>
            <a:ext cx="7108820" cy="716111"/>
          </a:xfrm>
          <a:prstGeom prst="rect">
            <a:avLst/>
          </a:prstGeom>
          <a:solidFill>
            <a:srgbClr val="2A6FB6"/>
          </a:solidFill>
          <a:ln w="25400" cap="flat" cmpd="sng" algn="ctr">
            <a:noFill/>
            <a:prstDash val="solid"/>
          </a:ln>
          <a:effectLst/>
        </p:spPr>
        <p:txBody>
          <a:bodyPr rtlCol="0" anchor="ctr"/>
          <a:lstStyle/>
          <a:p>
            <a:pPr algn="ctr">
              <a:buClr>
                <a:srgbClr val="53585F"/>
              </a:buClr>
              <a:buSzPts val="3600"/>
            </a:pPr>
            <a:endParaRPr lang="en-US" sz="1200" dirty="0">
              <a:solidFill>
                <a:srgbClr val="FFFFFF"/>
              </a:solidFill>
              <a:latin typeface="Gill Sans MT" panose="020B0502020104020203" pitchFamily="34" charset="77"/>
              <a:ea typeface="Gill Sans"/>
              <a:cs typeface="Gill Sans"/>
              <a:sym typeface="Gill Sans"/>
            </a:endParaRPr>
          </a:p>
        </p:txBody>
      </p:sp>
      <p:sp>
        <p:nvSpPr>
          <p:cNvPr id="9" name="Rectangle 8">
            <a:extLst>
              <a:ext uri="{FF2B5EF4-FFF2-40B4-BE49-F238E27FC236}">
                <a16:creationId xmlns:a16="http://schemas.microsoft.com/office/drawing/2014/main" id="{126A411C-8892-4882-A023-E633C7ADB689}"/>
              </a:ext>
            </a:extLst>
          </p:cNvPr>
          <p:cNvSpPr/>
          <p:nvPr/>
        </p:nvSpPr>
        <p:spPr>
          <a:xfrm>
            <a:off x="685779" y="4904478"/>
            <a:ext cx="62865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Gill Sans MT" panose="020B0502020104020203" pitchFamily="34" charset="0"/>
                <a:cs typeface="Gill Sans"/>
                <a:sym typeface="Gill Sans"/>
              </a:rPr>
              <a:t>Objectifs d'apprentissage</a:t>
            </a:r>
            <a:endParaRPr kumimoji="0" lang="en-US" sz="3000" b="0" i="0" u="none" strike="noStrike" kern="0" cap="none" spc="0" normalizeH="0" baseline="0" noProof="0" dirty="0">
              <a:ln>
                <a:noFill/>
              </a:ln>
              <a:solidFill>
                <a:sysClr val="windowText" lastClr="000000"/>
              </a:solidFill>
              <a:effectLst/>
              <a:uLnTx/>
              <a:uFillTx/>
              <a:latin typeface="Gill Sans MT" panose="020B0502020104020203" pitchFamily="34" charset="0"/>
            </a:endParaRPr>
          </a:p>
        </p:txBody>
      </p:sp>
      <p:sp>
        <p:nvSpPr>
          <p:cNvPr id="12" name="Rectangle 11">
            <a:extLst>
              <a:ext uri="{FF2B5EF4-FFF2-40B4-BE49-F238E27FC236}">
                <a16:creationId xmlns:a16="http://schemas.microsoft.com/office/drawing/2014/main" id="{26A6EE0A-345A-4F4D-BB16-0158F31D1263}"/>
              </a:ext>
            </a:extLst>
          </p:cNvPr>
          <p:cNvSpPr/>
          <p:nvPr/>
        </p:nvSpPr>
        <p:spPr>
          <a:xfrm>
            <a:off x="514350" y="5866885"/>
            <a:ext cx="6243851" cy="3970318"/>
          </a:xfrm>
          <a:prstGeom prst="rect">
            <a:avLst/>
          </a:prstGeom>
        </p:spPr>
        <p:txBody>
          <a:bodyPr wrap="square">
            <a:spAutoFit/>
          </a:bodyPr>
          <a:lstStyle/>
          <a:p>
            <a:pPr>
              <a:spcAft>
                <a:spcPts val="1800"/>
              </a:spcAft>
            </a:pPr>
            <a:r>
              <a:rPr lang="en-US" sz="1600" dirty="0">
                <a:solidFill>
                  <a:srgbClr val="2E2C22"/>
                </a:solidFill>
                <a:latin typeface="Gill Sans MT" panose="020B0502020104020203" pitchFamily="34" charset="0"/>
              </a:rPr>
              <a:t>Au cours de cette session, les participants vont : </a:t>
            </a:r>
          </a:p>
          <a:p>
            <a:pPr marL="742950" indent="-742950">
              <a:spcAft>
                <a:spcPts val="1800"/>
              </a:spcAft>
              <a:buFont typeface="+mj-lt"/>
              <a:buAutoNum type="arabicPeriod"/>
            </a:pPr>
            <a:r>
              <a:rPr lang="en-US" sz="1600" dirty="0">
                <a:solidFill>
                  <a:srgbClr val="2E2C22"/>
                </a:solidFill>
                <a:latin typeface="Gill Sans MT" panose="020B0502020104020203" pitchFamily="34" charset="0"/>
              </a:rPr>
              <a:t>Identifier la valeur des évaluations des normes pour informer la conception du programme et les stratégies de mise en œuvre. </a:t>
            </a:r>
          </a:p>
          <a:p>
            <a:pPr marL="742950" indent="-742950">
              <a:spcAft>
                <a:spcPts val="1800"/>
              </a:spcAft>
              <a:buFont typeface="+mj-lt"/>
              <a:buAutoNum type="arabicPeriod"/>
            </a:pPr>
            <a:r>
              <a:rPr lang="en-US" sz="1600" dirty="0">
                <a:solidFill>
                  <a:srgbClr val="2E2C22"/>
                </a:solidFill>
                <a:latin typeface="Gill Sans MT" panose="020B0502020104020203" pitchFamily="34" charset="0"/>
              </a:rPr>
              <a:t>Renforcer leur compréhension de la mesure dans laquelle les normes influencent les comportements des populations clés et des groupes de référence dans leur cadre et leur contexte. </a:t>
            </a:r>
          </a:p>
          <a:p>
            <a:pPr marL="742950" indent="-742950">
              <a:spcAft>
                <a:spcPts val="1800"/>
              </a:spcAft>
              <a:buFont typeface="+mj-lt"/>
              <a:buAutoNum type="arabicPeriod"/>
            </a:pPr>
            <a:r>
              <a:rPr lang="en-US" sz="1600" dirty="0">
                <a:solidFill>
                  <a:srgbClr val="2E2C22"/>
                </a:solidFill>
                <a:latin typeface="Gill Sans MT" panose="020B0502020104020203" pitchFamily="34" charset="0"/>
              </a:rPr>
              <a:t>S'entraîner à utiliser des méthodes participatives pour recueillir des informations au niveau communautaire afin d'identifier les groupes de référence et d'évaluer les normes qui influencent les comportements. </a:t>
            </a:r>
          </a:p>
          <a:p>
            <a:pPr marL="742950" indent="-742950">
              <a:spcAft>
                <a:spcPts val="1800"/>
              </a:spcAft>
              <a:buFont typeface="+mj-lt"/>
              <a:buAutoNum type="arabicPeriod"/>
            </a:pPr>
            <a:r>
              <a:rPr lang="en-US" sz="1600" dirty="0">
                <a:solidFill>
                  <a:srgbClr val="2E2C22"/>
                </a:solidFill>
                <a:latin typeface="Gill Sans MT" panose="020B0502020104020203" pitchFamily="34" charset="0"/>
              </a:rPr>
              <a:t>Réfléchir brièvement à la manière d'intégrer les résultats de l'évaluation des normes dans des projets nouveaux ou en cours. </a:t>
            </a:r>
          </a:p>
        </p:txBody>
      </p:sp>
      <p:pic>
        <p:nvPicPr>
          <p:cNvPr id="5" name="Image 4">
            <a:extLst>
              <a:ext uri="{FF2B5EF4-FFF2-40B4-BE49-F238E27FC236}">
                <a16:creationId xmlns:a16="http://schemas.microsoft.com/office/drawing/2014/main" id="{50047C84-6DE6-0687-7E66-638C6068F6D0}"/>
              </a:ext>
            </a:extLst>
          </p:cNvPr>
          <p:cNvPicPr>
            <a:picLocks noChangeAspect="1"/>
          </p:cNvPicPr>
          <p:nvPr/>
        </p:nvPicPr>
        <p:blipFill>
          <a:blip r:embed="rId2"/>
          <a:stretch>
            <a:fillRect/>
          </a:stretch>
        </p:blipFill>
        <p:spPr>
          <a:xfrm>
            <a:off x="3485520" y="685314"/>
            <a:ext cx="3855896" cy="3900387"/>
          </a:xfrm>
          <a:prstGeom prst="rect">
            <a:avLst/>
          </a:prstGeom>
        </p:spPr>
      </p:pic>
    </p:spTree>
    <p:extLst>
      <p:ext uri="{BB962C8B-B14F-4D97-AF65-F5344CB8AC3E}">
        <p14:creationId xmlns:p14="http://schemas.microsoft.com/office/powerpoint/2010/main" val="384706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Google Shape;293;p1"/>
          <p:cNvSpPr txBox="1">
            <a:spLocks noGrp="1"/>
          </p:cNvSpPr>
          <p:nvPr>
            <p:ph type="body" idx="2"/>
          </p:nvPr>
        </p:nvSpPr>
        <p:spPr>
          <a:xfrm>
            <a:off x="463549" y="559835"/>
            <a:ext cx="6982279" cy="4972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1"/>
                </a:solidFill>
              </a:rPr>
              <a:t>Grâce à une évaluation des normes, vous devriez être en mesure de répondre aux questions suivantes :</a:t>
            </a:r>
            <a:endParaRPr sz="3000" dirty="0">
              <a:solidFill>
                <a:schemeClr val="accent1"/>
              </a:solidFill>
            </a:endParaRPr>
          </a:p>
        </p:txBody>
      </p:sp>
      <p:graphicFrame>
        <p:nvGraphicFramePr>
          <p:cNvPr id="6" name="Table 5">
            <a:extLst>
              <a:ext uri="{FF2B5EF4-FFF2-40B4-BE49-F238E27FC236}">
                <a16:creationId xmlns:a16="http://schemas.microsoft.com/office/drawing/2014/main" id="{B232A81D-F17E-4EA4-A30C-AA5DD05DA3D6}"/>
              </a:ext>
            </a:extLst>
          </p:cNvPr>
          <p:cNvGraphicFramePr>
            <a:graphicFrameLocks noGrp="1"/>
          </p:cNvGraphicFramePr>
          <p:nvPr>
            <p:extLst>
              <p:ext uri="{D42A27DB-BD31-4B8C-83A1-F6EECF244321}">
                <p14:modId xmlns:p14="http://schemas.microsoft.com/office/powerpoint/2010/main" val="1123844091"/>
              </p:ext>
            </p:extLst>
          </p:nvPr>
        </p:nvGraphicFramePr>
        <p:xfrm>
          <a:off x="0" y="1983261"/>
          <a:ext cx="7498080" cy="5090160"/>
        </p:xfrm>
        <a:graphic>
          <a:graphicData uri="http://schemas.openxmlformats.org/drawingml/2006/table">
            <a:tbl>
              <a:tblPr firstRow="1" firstCol="1"/>
              <a:tblGrid>
                <a:gridCol w="2015613">
                  <a:extLst>
                    <a:ext uri="{9D8B030D-6E8A-4147-A177-3AD203B41FA5}">
                      <a16:colId xmlns:a16="http://schemas.microsoft.com/office/drawing/2014/main" val="1513842849"/>
                    </a:ext>
                  </a:extLst>
                </a:gridCol>
                <a:gridCol w="5482467">
                  <a:extLst>
                    <a:ext uri="{9D8B030D-6E8A-4147-A177-3AD203B41FA5}">
                      <a16:colId xmlns:a16="http://schemas.microsoft.com/office/drawing/2014/main" val="4087205040"/>
                    </a:ext>
                  </a:extLst>
                </a:gridCol>
              </a:tblGrid>
              <a:tr h="232410">
                <a:tc gridSpan="2">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a:spcBef>
                          <a:spcPts val="0"/>
                        </a:spcBef>
                        <a:spcAft>
                          <a:spcPts val="0"/>
                        </a:spcAft>
                      </a:pPr>
                      <a:endParaRPr lang="en-US" sz="1600" b="1" spc="0" dirty="0">
                        <a:solidFill>
                          <a:srgbClr val="FFFEFF"/>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6FB6"/>
                    </a:solidFill>
                  </a:tcPr>
                </a:tc>
                <a:tc hMerge="1">
                  <a:txBody>
                    <a:bodyPr/>
                    <a:lstStyle/>
                    <a:p>
                      <a:endParaRPr lang="en-US"/>
                    </a:p>
                  </a:txBody>
                  <a:tcPr/>
                </a:tc>
                <a:extLst>
                  <a:ext uri="{0D108BD9-81ED-4DB2-BD59-A6C34878D82A}">
                    <a16:rowId xmlns:a16="http://schemas.microsoft.com/office/drawing/2014/main" val="2829099374"/>
                  </a:ext>
                </a:extLst>
              </a:tr>
              <a:tr h="464820">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tabLst/>
                      </a:pPr>
                      <a:r>
                        <a:rPr lang="en-US" sz="1600" b="1" cap="none" spc="0" baseline="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rPr>
                        <a:t>Questions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tabLst/>
                      </a:pPr>
                      <a:r>
                        <a:rPr lang="en-US" sz="1600" b="1" cap="none" spc="0" baseline="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rPr>
                        <a:t>Pourquoi vous voulez y répondre du point de vue du programme :</a:t>
                      </a:r>
                      <a:endParaRPr lang="en-US" sz="1600" cap="none" spc="0" baseline="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073837"/>
                  </a:ext>
                </a:extLst>
              </a:tr>
              <a:tr h="849176">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buFont typeface="+mj-lt"/>
                        <a:buNone/>
                        <a:tabLst/>
                      </a:pP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1. Qui sont les </a:t>
                      </a:r>
                      <a:r>
                        <a:rPr lang="en-US" sz="1400" b="1" cap="none" spc="0" baseline="0" dirty="0">
                          <a:solidFill>
                            <a:srgbClr val="2E2C22"/>
                          </a:solidFill>
                          <a:effectLst/>
                          <a:latin typeface="Gill Sans MT" panose="020B0502020104020203" pitchFamily="34" charset="0"/>
                          <a:ea typeface="+mn-ea"/>
                          <a:cs typeface="Times New Roman" panose="02020603050405020304" pitchFamily="18" charset="0"/>
                        </a:rPr>
                        <a:t>groupes de référence </a:t>
                      </a: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qui influencent le comportement ?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91440" marR="0" indent="0" algn="l">
                        <a:spcBef>
                          <a:spcPts val="0"/>
                        </a:spcBef>
                        <a:spcAft>
                          <a:spcPts val="0"/>
                        </a:spcAft>
                        <a:tabLst/>
                      </a:pPr>
                      <a:r>
                        <a:rPr lang="en-US" sz="1600" cap="none" spc="0" baseline="0" dirty="0">
                          <a:solidFill>
                            <a:srgbClr val="2E2C22"/>
                          </a:solidFill>
                          <a:effectLst/>
                          <a:latin typeface="Gill Sans MT" panose="020B0502020104020203" pitchFamily="34" charset="0"/>
                          <a:ea typeface="+mn-ea"/>
                          <a:cs typeface="Times New Roman" panose="02020603050405020304" pitchFamily="18" charset="0"/>
                        </a:rPr>
                        <a:t>L'identification des groupes de référence qui soutiennent ou non un comportement aide les programmes à inclure les bonnes personnes dans les interventions et les évaluations.</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55604"/>
                  </a:ext>
                </a:extLst>
              </a:tr>
              <a:tr h="849176">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buFont typeface="+mj-lt"/>
                        <a:buNone/>
                        <a:tabLst/>
                      </a:pP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Quelles sont les </a:t>
                      </a:r>
                      <a:r>
                        <a:rPr lang="en-US" sz="1400" b="1" cap="none" spc="0" baseline="0" dirty="0">
                          <a:solidFill>
                            <a:srgbClr val="2E2C22"/>
                          </a:solidFill>
                          <a:effectLst/>
                          <a:latin typeface="Gill Sans MT" panose="020B0502020104020203" pitchFamily="34" charset="0"/>
                          <a:ea typeface="+mn-ea"/>
                          <a:cs typeface="Times New Roman" panose="02020603050405020304" pitchFamily="18" charset="0"/>
                        </a:rPr>
                        <a:t>normes sociales </a:t>
                      </a: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qui influencent ce comportement ?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91440" marR="0" indent="0" algn="l">
                        <a:spcBef>
                          <a:spcPts val="0"/>
                        </a:spcBef>
                        <a:spcAft>
                          <a:spcPts val="0"/>
                        </a:spcAft>
                        <a:tabLst/>
                      </a:pPr>
                      <a:r>
                        <a:rPr lang="en-US" sz="1600" cap="none" spc="0" baseline="0" dirty="0">
                          <a:solidFill>
                            <a:srgbClr val="2E2C22"/>
                          </a:solidFill>
                          <a:effectLst/>
                          <a:latin typeface="Gill Sans MT" panose="020B0502020104020203" pitchFamily="34" charset="0"/>
                          <a:ea typeface="+mn-ea"/>
                          <a:cs typeface="Times New Roman" panose="02020603050405020304" pitchFamily="18" charset="0"/>
                        </a:rPr>
                        <a:t>L'identification des causes profondes d'un problème - y compris les normes sociales - permet à votre programme d'articuler et de traiter l'ensemble des déterminants des comportements.</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866016"/>
                  </a:ext>
                </a:extLst>
              </a:tr>
              <a:tr h="1162051">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buFont typeface="+mj-lt"/>
                        <a:buNone/>
                        <a:tabLst/>
                      </a:pPr>
                      <a:r>
                        <a:rPr lang="en-US" sz="1400" b="0" cap="none" spc="0" baseline="0" dirty="0">
                          <a:solidFill>
                            <a:srgbClr val="2E2C22"/>
                          </a:solidFill>
                          <a:effectLst/>
                          <a:latin typeface="Gill Sans MT" panose="020B0502020104020203" pitchFamily="34" charset="0"/>
                          <a:ea typeface="+mn-ea"/>
                          <a:cs typeface="Times New Roman" panose="02020603050405020304" pitchFamily="18" charset="0"/>
                        </a:rPr>
                        <a:t>Pourquoi les gens se </a:t>
                      </a:r>
                      <a:r>
                        <a:rPr lang="en-US" sz="1400" b="1" cap="none" spc="0" baseline="0" dirty="0">
                          <a:solidFill>
                            <a:srgbClr val="2E2C22"/>
                          </a:solidFill>
                          <a:effectLst/>
                          <a:latin typeface="Gill Sans MT" panose="020B0502020104020203" pitchFamily="34" charset="0"/>
                          <a:ea typeface="+mn-ea"/>
                          <a:cs typeface="Times New Roman" panose="02020603050405020304" pitchFamily="18" charset="0"/>
                        </a:rPr>
                        <a:t>conforment-ils </a:t>
                      </a:r>
                      <a:r>
                        <a:rPr lang="en-US" sz="1400" b="0" cap="none" spc="0" baseline="0" dirty="0">
                          <a:solidFill>
                            <a:srgbClr val="2E2C22"/>
                          </a:solidFill>
                          <a:effectLst/>
                          <a:latin typeface="Gill Sans MT" panose="020B0502020104020203" pitchFamily="34" charset="0"/>
                          <a:ea typeface="+mn-ea"/>
                          <a:cs typeface="Times New Roman" panose="02020603050405020304" pitchFamily="18" charset="0"/>
                        </a:rPr>
                        <a:t>aux normes sociales ? </a:t>
                      </a: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Pourquoi pas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91440" marR="0" indent="0" algn="l">
                        <a:spcBef>
                          <a:spcPts val="0"/>
                        </a:spcBef>
                        <a:spcAft>
                          <a:spcPts val="0"/>
                        </a:spcAft>
                        <a:tabLst/>
                      </a:pPr>
                      <a:r>
                        <a:rPr lang="fr-FR" sz="1600" cap="none" spc="0" baseline="0" noProof="0" dirty="0">
                          <a:solidFill>
                            <a:srgbClr val="2E2C22"/>
                          </a:solidFill>
                          <a:effectLst/>
                          <a:latin typeface="Gill Sans MT" panose="020B0502020104020203" pitchFamily="34" charset="0"/>
                          <a:ea typeface="+mn-ea"/>
                          <a:cs typeface="Times New Roman" panose="02020603050405020304" pitchFamily="18" charset="0"/>
                        </a:rPr>
                        <a:t>Identifier les raisons pour lesquelles les gens se conforment aidera à éclaircir les éléments inconnus de votre programme. (C'est peut-être parce que les normes sont cachées, ou que les gens ont un fort désir de se conformer, ou qu'ils obtiennent des avantages sociaux en se conformant, ou qu'ils craignent des sanctions en cas de non-conformité).</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9745029"/>
                  </a:ext>
                </a:extLst>
              </a:tr>
              <a:tr h="849176">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indent="0" algn="l">
                        <a:spcBef>
                          <a:spcPts val="0"/>
                        </a:spcBef>
                        <a:spcAft>
                          <a:spcPts val="0"/>
                        </a:spcAft>
                        <a:buFont typeface="+mj-lt"/>
                        <a:buNone/>
                        <a:tabLst/>
                      </a:pP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Quelles sont les </a:t>
                      </a:r>
                      <a:r>
                        <a:rPr lang="en-US" sz="1400" b="0" cap="none" spc="0" baseline="0" dirty="0">
                          <a:solidFill>
                            <a:srgbClr val="2E2C22"/>
                          </a:solidFill>
                          <a:effectLst/>
                          <a:latin typeface="Gill Sans MT" panose="020B0502020104020203" pitchFamily="34" charset="0"/>
                          <a:ea typeface="+mn-ea"/>
                          <a:cs typeface="Times New Roman" panose="02020603050405020304" pitchFamily="18" charset="0"/>
                        </a:rPr>
                        <a:t>normes sociales qui influencent le plus ce comportement </a:t>
                      </a:r>
                      <a:r>
                        <a:rPr lang="en-US" sz="1400" cap="none" spc="0" baseline="0" dirty="0">
                          <a:solidFill>
                            <a:srgbClr val="2E2C22"/>
                          </a:solidFill>
                          <a:effectLst/>
                          <a:latin typeface="Gill Sans MT" panose="020B0502020104020203" pitchFamily="34" charset="0"/>
                          <a:ea typeface="+mn-ea"/>
                          <a:cs typeface="Times New Roman" panose="02020603050405020304" pitchFamily="18" charset="0"/>
                        </a:rPr>
                        <a:t>?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91440" marR="0" indent="0" algn="l">
                        <a:spcBef>
                          <a:spcPts val="0"/>
                        </a:spcBef>
                        <a:spcAft>
                          <a:spcPts val="0"/>
                        </a:spcAft>
                        <a:tabLst/>
                      </a:pPr>
                      <a:r>
                        <a:rPr lang="fr-FR" sz="1600" cap="none" spc="0" baseline="0" noProof="0" dirty="0">
                          <a:solidFill>
                            <a:srgbClr val="2E2C22"/>
                          </a:solidFill>
                          <a:effectLst/>
                          <a:latin typeface="Gill Sans MT" panose="020B0502020104020203" pitchFamily="34" charset="0"/>
                          <a:ea typeface="+mn-ea"/>
                          <a:cs typeface="Times New Roman" panose="02020603050405020304" pitchFamily="18" charset="0"/>
                        </a:rPr>
                        <a:t>Discuter, analyser et hiérarchiser les facteurs normatifs (et prendre en compte d'autres facteurs) permet de cibler les interventions de manière plus stratégique. </a:t>
                      </a: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3153084"/>
                  </a:ext>
                </a:extLst>
              </a:tr>
            </a:tbl>
          </a:graphicData>
        </a:graphic>
      </p:graphicFrame>
      <p:sp>
        <p:nvSpPr>
          <p:cNvPr id="7" name="Title 1">
            <a:extLst>
              <a:ext uri="{FF2B5EF4-FFF2-40B4-BE49-F238E27FC236}">
                <a16:creationId xmlns:a16="http://schemas.microsoft.com/office/drawing/2014/main" id="{3F29BCAD-1123-49D8-AD12-0CE795BBA7C7}"/>
              </a:ext>
            </a:extLst>
          </p:cNvPr>
          <p:cNvSpPr txBox="1">
            <a:spLocks/>
          </p:cNvSpPr>
          <p:nvPr/>
        </p:nvSpPr>
        <p:spPr>
          <a:xfrm>
            <a:off x="0" y="7073421"/>
            <a:ext cx="8162730" cy="2425144"/>
          </a:xfrm>
          <a:prstGeom prst="rect">
            <a:avLst/>
          </a:prstGeom>
        </p:spPr>
        <p:txBody>
          <a:bodyPr/>
          <a:lstStyle>
            <a:lvl1pPr marL="0" marR="0" indent="0" algn="ctr"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j-lt"/>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l">
              <a:lnSpc>
                <a:spcPct val="90000"/>
              </a:lnSpc>
            </a:pPr>
            <a:r>
              <a:rPr lang="en-US" sz="3000" kern="0" dirty="0">
                <a:solidFill>
                  <a:srgbClr val="296FB6"/>
                </a:solidFill>
                <a:latin typeface="Gill Sans MT" panose="020B0502020104020203"/>
              </a:rPr>
              <a:t>Quelle est la place des normes dans les évaluations formatives actuelles ?</a:t>
            </a:r>
          </a:p>
        </p:txBody>
      </p:sp>
      <p:sp>
        <p:nvSpPr>
          <p:cNvPr id="3" name="Rectangle 2">
            <a:extLst>
              <a:ext uri="{FF2B5EF4-FFF2-40B4-BE49-F238E27FC236}">
                <a16:creationId xmlns:a16="http://schemas.microsoft.com/office/drawing/2014/main" id="{D681FBBE-1F30-4175-9529-A1E8A7866A38}"/>
              </a:ext>
            </a:extLst>
          </p:cNvPr>
          <p:cNvSpPr/>
          <p:nvPr/>
        </p:nvSpPr>
        <p:spPr>
          <a:xfrm>
            <a:off x="208368" y="8075139"/>
            <a:ext cx="6845300" cy="1231106"/>
          </a:xfrm>
          <a:prstGeom prst="rect">
            <a:avLst/>
          </a:prstGeom>
        </p:spPr>
        <p:txBody>
          <a:bodyPr wrap="square">
            <a:spAutoFit/>
          </a:bodyPr>
          <a:lstStyle/>
          <a:p>
            <a:pPr>
              <a:spcAft>
                <a:spcPts val="1200"/>
              </a:spcAft>
            </a:pPr>
            <a:r>
              <a:rPr lang="en-US" sz="1600" dirty="0">
                <a:solidFill>
                  <a:srgbClr val="2E2C22"/>
                </a:solidFill>
                <a:latin typeface="Gill Sans MT" panose="020B0502020104020203" pitchFamily="34" charset="0"/>
              </a:rPr>
              <a:t>Les évaluations visant à comprendre les moteurs des comportements peuvent ne pas se concentrer explicitement sur les normes.</a:t>
            </a:r>
          </a:p>
          <a:p>
            <a:pPr>
              <a:spcAft>
                <a:spcPts val="1200"/>
              </a:spcAft>
            </a:pPr>
            <a:r>
              <a:rPr lang="en-US" sz="1600" dirty="0">
                <a:solidFill>
                  <a:srgbClr val="2E2C22"/>
                </a:solidFill>
                <a:latin typeface="Gill Sans MT" panose="020B0502020104020203" pitchFamily="34" charset="0"/>
              </a:rPr>
              <a:t>Les évaluations formatives communes (comme les analyses de genre) peuvent explorer les normes mais pas les décortiquer suffisamment pour prendre des mesures.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2"/>
          <p:cNvSpPr txBox="1">
            <a:spLocks noGrp="1"/>
          </p:cNvSpPr>
          <p:nvPr>
            <p:ph type="body" idx="2"/>
          </p:nvPr>
        </p:nvSpPr>
        <p:spPr>
          <a:xfrm>
            <a:off x="274320" y="1005840"/>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1"/>
                </a:solidFill>
                <a:latin typeface="Gill Sans MT" panose="020B0502020104020203" pitchFamily="34" charset="0"/>
              </a:rPr>
              <a:t>L’outil SNET évalue les normes en deux phases</a:t>
            </a:r>
            <a:endParaRPr sz="3000" dirty="0">
              <a:solidFill>
                <a:schemeClr val="accent1"/>
              </a:solidFill>
              <a:latin typeface="Gill Sans MT" panose="020B0502020104020203" pitchFamily="34" charset="0"/>
            </a:endParaRPr>
          </a:p>
        </p:txBody>
      </p:sp>
      <p:graphicFrame>
        <p:nvGraphicFramePr>
          <p:cNvPr id="49" name="Table 2">
            <a:extLst>
              <a:ext uri="{FF2B5EF4-FFF2-40B4-BE49-F238E27FC236}">
                <a16:creationId xmlns:a16="http://schemas.microsoft.com/office/drawing/2014/main" id="{D3B5F8A2-CB76-4F90-949B-457F0F62CA2F}"/>
              </a:ext>
            </a:extLst>
          </p:cNvPr>
          <p:cNvGraphicFramePr>
            <a:graphicFrameLocks noGrp="1"/>
          </p:cNvGraphicFramePr>
          <p:nvPr>
            <p:extLst>
              <p:ext uri="{D42A27DB-BD31-4B8C-83A1-F6EECF244321}">
                <p14:modId xmlns:p14="http://schemas.microsoft.com/office/powerpoint/2010/main" val="2129696481"/>
              </p:ext>
            </p:extLst>
          </p:nvPr>
        </p:nvGraphicFramePr>
        <p:xfrm>
          <a:off x="374333" y="1912000"/>
          <a:ext cx="7002780" cy="1540129"/>
        </p:xfrm>
        <a:graphic>
          <a:graphicData uri="http://schemas.openxmlformats.org/drawingml/2006/table">
            <a:tbl>
              <a:tblPr firstRow="1" bandRow="1"/>
              <a:tblGrid>
                <a:gridCol w="2164080">
                  <a:extLst>
                    <a:ext uri="{9D8B030D-6E8A-4147-A177-3AD203B41FA5}">
                      <a16:colId xmlns:a16="http://schemas.microsoft.com/office/drawing/2014/main" val="2219016570"/>
                    </a:ext>
                  </a:extLst>
                </a:gridCol>
                <a:gridCol w="1498600">
                  <a:extLst>
                    <a:ext uri="{9D8B030D-6E8A-4147-A177-3AD203B41FA5}">
                      <a16:colId xmlns:a16="http://schemas.microsoft.com/office/drawing/2014/main" val="880795869"/>
                    </a:ext>
                  </a:extLst>
                </a:gridCol>
                <a:gridCol w="3340100">
                  <a:extLst>
                    <a:ext uri="{9D8B030D-6E8A-4147-A177-3AD203B41FA5}">
                      <a16:colId xmlns:a16="http://schemas.microsoft.com/office/drawing/2014/main" val="2208225775"/>
                    </a:ext>
                  </a:extLst>
                </a:gridCol>
              </a:tblGrid>
              <a:tr h="595249">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ACTIVITÉ D'ÉVALUATION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6FB6"/>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SNET </a:t>
                      </a:r>
                      <a:br>
                        <a:rPr kumimoji="0" lang="en-US" sz="1400" b="1"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br>
                      <a:r>
                        <a:rPr kumimoji="0" lang="en-US" sz="1400" b="1"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ACTIVITÉS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6FB6"/>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OBJECTIF PRINCIPAL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6FB6"/>
                    </a:solidFill>
                  </a:tcPr>
                </a:tc>
                <a:extLst>
                  <a:ext uri="{0D108BD9-81ED-4DB2-BD59-A6C34878D82A}">
                    <a16:rowId xmlns:a16="http://schemas.microsoft.com/office/drawing/2014/main" val="2967263208"/>
                  </a:ext>
                </a:extLst>
              </a:tr>
              <a:tr h="789051">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122238" marR="0" lvl="0" indent="0" algn="l" defTabSz="8255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IDENTIFIER LES GROUPES DE RÉFÉRENCE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Mes réseaux sociaux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Découvrir quelles sont les personnes qui ont une influence en fournissant des orientations, des informations, des conseils ou un soutien sur une question spécifique.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9634259"/>
                  </a:ext>
                </a:extLst>
              </a:tr>
            </a:tbl>
          </a:graphicData>
        </a:graphic>
      </p:graphicFrame>
      <p:grpSp>
        <p:nvGrpSpPr>
          <p:cNvPr id="51" name="Group 50">
            <a:extLst>
              <a:ext uri="{FF2B5EF4-FFF2-40B4-BE49-F238E27FC236}">
                <a16:creationId xmlns:a16="http://schemas.microsoft.com/office/drawing/2014/main" id="{A3E2ECAB-402D-4EEB-B36A-7F8F158308E4}"/>
              </a:ext>
            </a:extLst>
          </p:cNvPr>
          <p:cNvGrpSpPr/>
          <p:nvPr/>
        </p:nvGrpSpPr>
        <p:grpSpPr>
          <a:xfrm>
            <a:off x="374333" y="3471739"/>
            <a:ext cx="2318128" cy="3568251"/>
            <a:chOff x="1523867" y="6366239"/>
            <a:chExt cx="5411871" cy="6505762"/>
          </a:xfrm>
        </p:grpSpPr>
        <p:sp>
          <p:nvSpPr>
            <p:cNvPr id="52" name="Rectangle 51">
              <a:extLst>
                <a:ext uri="{FF2B5EF4-FFF2-40B4-BE49-F238E27FC236}">
                  <a16:creationId xmlns:a16="http://schemas.microsoft.com/office/drawing/2014/main" id="{CE4A7D26-3518-4342-9F69-B3B80DE1EB5B}"/>
                </a:ext>
              </a:extLst>
            </p:cNvPr>
            <p:cNvSpPr/>
            <p:nvPr/>
          </p:nvSpPr>
          <p:spPr>
            <a:xfrm>
              <a:off x="1523867" y="6366239"/>
              <a:ext cx="5130800" cy="6505762"/>
            </a:xfrm>
            <a:prstGeom prst="rect">
              <a:avLst/>
            </a:prstGeom>
            <a:solidFill>
              <a:srgbClr val="FFFFFF"/>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53" name="Rectangle 52">
              <a:extLst>
                <a:ext uri="{FF2B5EF4-FFF2-40B4-BE49-F238E27FC236}">
                  <a16:creationId xmlns:a16="http://schemas.microsoft.com/office/drawing/2014/main" id="{68EF30B6-04C8-4545-A9BF-9EF2EC8D55D9}"/>
                </a:ext>
              </a:extLst>
            </p:cNvPr>
            <p:cNvSpPr/>
            <p:nvPr/>
          </p:nvSpPr>
          <p:spPr>
            <a:xfrm>
              <a:off x="2292926" y="8993078"/>
              <a:ext cx="4642812" cy="1033816"/>
            </a:xfrm>
            <a:prstGeom prst="rect">
              <a:avLst/>
            </a:prstGeom>
          </p:spPr>
          <p:txBody>
            <a:bodyPr wrap="square">
              <a:spAutoFit/>
            </a:bodyPr>
            <a:lstStyle/>
            <a:p>
              <a:pPr lvl="0" algn="l" hangingPunct="1">
                <a:defRPr/>
              </a:pPr>
              <a:r>
                <a:rPr lang="en-US" sz="1400" b="1" kern="1200" dirty="0">
                  <a:solidFill>
                    <a:srgbClr val="2E2C22"/>
                  </a:solidFill>
                  <a:latin typeface="Gill Sans MT" panose="020B0502020104020203" pitchFamily="34" charset="77"/>
                </a:rPr>
                <a:t>EXPLORER LES NORMES</a:t>
              </a:r>
            </a:p>
          </p:txBody>
        </p:sp>
      </p:grpSp>
      <p:graphicFrame>
        <p:nvGraphicFramePr>
          <p:cNvPr id="54" name="Table 53">
            <a:extLst>
              <a:ext uri="{FF2B5EF4-FFF2-40B4-BE49-F238E27FC236}">
                <a16:creationId xmlns:a16="http://schemas.microsoft.com/office/drawing/2014/main" id="{3FA33FFC-3228-4934-8702-45655A08F7A1}"/>
              </a:ext>
            </a:extLst>
          </p:cNvPr>
          <p:cNvGraphicFramePr>
            <a:graphicFrameLocks noGrp="1"/>
          </p:cNvGraphicFramePr>
          <p:nvPr>
            <p:extLst>
              <p:ext uri="{D42A27DB-BD31-4B8C-83A1-F6EECF244321}">
                <p14:modId xmlns:p14="http://schemas.microsoft.com/office/powerpoint/2010/main" val="2415172725"/>
              </p:ext>
            </p:extLst>
          </p:nvPr>
        </p:nvGraphicFramePr>
        <p:xfrm>
          <a:off x="2551113" y="3454144"/>
          <a:ext cx="4826000" cy="1478280"/>
        </p:xfrm>
        <a:graphic>
          <a:graphicData uri="http://schemas.openxmlformats.org/drawingml/2006/table">
            <a:tbl>
              <a:tblPr firstRow="1" bandRow="1">
                <a:tableStyleId>{5940675A-B579-460E-94D1-54222C63F5DA}</a:tableStyleId>
              </a:tblPr>
              <a:tblGrid>
                <a:gridCol w="1476277">
                  <a:extLst>
                    <a:ext uri="{9D8B030D-6E8A-4147-A177-3AD203B41FA5}">
                      <a16:colId xmlns:a16="http://schemas.microsoft.com/office/drawing/2014/main" val="3541446180"/>
                    </a:ext>
                  </a:extLst>
                </a:gridCol>
                <a:gridCol w="3349723">
                  <a:extLst>
                    <a:ext uri="{9D8B030D-6E8A-4147-A177-3AD203B41FA5}">
                      <a16:colId xmlns:a16="http://schemas.microsoft.com/office/drawing/2014/main" val="734457969"/>
                    </a:ext>
                  </a:extLst>
                </a:gridCol>
              </a:tblGrid>
              <a:tr h="1472118">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Les cinq pourquoi </a:t>
                      </a:r>
                    </a:p>
                  </a:txBody>
                  <a:tcPr anchor="ctr">
                    <a:solidFill>
                      <a:srgbClr val="FFFFFF"/>
                    </a:solidFill>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Explorer les normes sociales qui influencent le comportement en question, apprendre lesquelles sont les plus influentes et comprendre dans quelle mesure les normes influencent les comportements et les conséquences (sanctions) du non-respect d'une norme.</a:t>
                      </a:r>
                    </a:p>
                  </a:txBody>
                  <a:tcPr anchor="ctr">
                    <a:solidFill>
                      <a:srgbClr val="FFFFFF"/>
                    </a:solidFill>
                  </a:tcPr>
                </a:tc>
                <a:extLst>
                  <a:ext uri="{0D108BD9-81ED-4DB2-BD59-A6C34878D82A}">
                    <a16:rowId xmlns:a16="http://schemas.microsoft.com/office/drawing/2014/main" val="2128587674"/>
                  </a:ext>
                </a:extLst>
              </a:tr>
            </a:tbl>
          </a:graphicData>
        </a:graphic>
      </p:graphicFrame>
      <p:graphicFrame>
        <p:nvGraphicFramePr>
          <p:cNvPr id="55" name="Table 54">
            <a:extLst>
              <a:ext uri="{FF2B5EF4-FFF2-40B4-BE49-F238E27FC236}">
                <a16:creationId xmlns:a16="http://schemas.microsoft.com/office/drawing/2014/main" id="{185CF4E1-B00D-4222-8D4D-A2C5093CD550}"/>
              </a:ext>
            </a:extLst>
          </p:cNvPr>
          <p:cNvGraphicFramePr>
            <a:graphicFrameLocks noGrp="1"/>
          </p:cNvGraphicFramePr>
          <p:nvPr>
            <p:extLst>
              <p:ext uri="{D42A27DB-BD31-4B8C-83A1-F6EECF244321}">
                <p14:modId xmlns:p14="http://schemas.microsoft.com/office/powerpoint/2010/main" val="2753996473"/>
              </p:ext>
            </p:extLst>
          </p:nvPr>
        </p:nvGraphicFramePr>
        <p:xfrm>
          <a:off x="2551113" y="4935533"/>
          <a:ext cx="4826000" cy="944880"/>
        </p:xfrm>
        <a:graphic>
          <a:graphicData uri="http://schemas.openxmlformats.org/drawingml/2006/table">
            <a:tbl>
              <a:tblPr firstRow="1" bandRow="1"/>
              <a:tblGrid>
                <a:gridCol w="1476277">
                  <a:extLst>
                    <a:ext uri="{9D8B030D-6E8A-4147-A177-3AD203B41FA5}">
                      <a16:colId xmlns:a16="http://schemas.microsoft.com/office/drawing/2014/main" val="3280786522"/>
                    </a:ext>
                  </a:extLst>
                </a:gridCol>
                <a:gridCol w="3349723">
                  <a:extLst>
                    <a:ext uri="{9D8B030D-6E8A-4147-A177-3AD203B41FA5}">
                      <a16:colId xmlns:a16="http://schemas.microsoft.com/office/drawing/2014/main" val="3548828745"/>
                    </a:ext>
                  </a:extLst>
                </a:gridCol>
              </a:tblGrid>
              <a:tr h="683147">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Analyse de l'arbre à problèmes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Idem que ci-dessus (les 5 pourquoi), mais cet exercice permet d'identifier les causes sociales et non sociales du comportement de manière plus spécifique et en temps réel.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8257495"/>
                  </a:ext>
                </a:extLst>
              </a:tr>
            </a:tbl>
          </a:graphicData>
        </a:graphic>
      </p:graphicFrame>
      <p:graphicFrame>
        <p:nvGraphicFramePr>
          <p:cNvPr id="56" name="Table 55">
            <a:extLst>
              <a:ext uri="{FF2B5EF4-FFF2-40B4-BE49-F238E27FC236}">
                <a16:creationId xmlns:a16="http://schemas.microsoft.com/office/drawing/2014/main" id="{0DCAFE82-0C9C-40E7-B976-9CF7B8751A6B}"/>
              </a:ext>
            </a:extLst>
          </p:cNvPr>
          <p:cNvGraphicFramePr>
            <a:graphicFrameLocks noGrp="1"/>
          </p:cNvGraphicFramePr>
          <p:nvPr>
            <p:extLst>
              <p:ext uri="{D42A27DB-BD31-4B8C-83A1-F6EECF244321}">
                <p14:modId xmlns:p14="http://schemas.microsoft.com/office/powerpoint/2010/main" val="3988628758"/>
              </p:ext>
            </p:extLst>
          </p:nvPr>
        </p:nvGraphicFramePr>
        <p:xfrm>
          <a:off x="2551113" y="5889686"/>
          <a:ext cx="4826000" cy="1158240"/>
        </p:xfrm>
        <a:graphic>
          <a:graphicData uri="http://schemas.openxmlformats.org/drawingml/2006/table">
            <a:tbl>
              <a:tblPr firstRow="1" bandRow="1"/>
              <a:tblGrid>
                <a:gridCol w="1476276">
                  <a:extLst>
                    <a:ext uri="{9D8B030D-6E8A-4147-A177-3AD203B41FA5}">
                      <a16:colId xmlns:a16="http://schemas.microsoft.com/office/drawing/2014/main" val="791063910"/>
                    </a:ext>
                  </a:extLst>
                </a:gridCol>
                <a:gridCol w="3349724">
                  <a:extLst>
                    <a:ext uri="{9D8B030D-6E8A-4147-A177-3AD203B41FA5}">
                      <a16:colId xmlns:a16="http://schemas.microsoft.com/office/drawing/2014/main" val="4284205223"/>
                    </a:ext>
                  </a:extLst>
                </a:gridCol>
              </a:tblGrid>
              <a:tr h="954152">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Vignettes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582930" rtl="0" eaLnBrk="1" latinLnBrk="0" hangingPunct="1">
                        <a:defRPr sz="1148" kern="1200">
                          <a:solidFill>
                            <a:schemeClr val="tx1"/>
                          </a:solidFill>
                          <a:latin typeface="Gill Sans MT" panose="020B0502020104020203"/>
                        </a:defRPr>
                      </a:lvl1pPr>
                      <a:lvl2pPr marL="291465" algn="l" defTabSz="582930" rtl="0" eaLnBrk="1" latinLnBrk="0" hangingPunct="1">
                        <a:defRPr sz="1148" kern="1200">
                          <a:solidFill>
                            <a:schemeClr val="tx1"/>
                          </a:solidFill>
                          <a:latin typeface="Gill Sans MT" panose="020B0502020104020203"/>
                        </a:defRPr>
                      </a:lvl2pPr>
                      <a:lvl3pPr marL="582930" algn="l" defTabSz="582930" rtl="0" eaLnBrk="1" latinLnBrk="0" hangingPunct="1">
                        <a:defRPr sz="1148" kern="1200">
                          <a:solidFill>
                            <a:schemeClr val="tx1"/>
                          </a:solidFill>
                          <a:latin typeface="Gill Sans MT" panose="020B0502020104020203"/>
                        </a:defRPr>
                      </a:lvl3pPr>
                      <a:lvl4pPr marL="874395" algn="l" defTabSz="582930" rtl="0" eaLnBrk="1" latinLnBrk="0" hangingPunct="1">
                        <a:defRPr sz="1148" kern="1200">
                          <a:solidFill>
                            <a:schemeClr val="tx1"/>
                          </a:solidFill>
                          <a:latin typeface="Gill Sans MT" panose="020B0502020104020203"/>
                        </a:defRPr>
                      </a:lvl4pPr>
                      <a:lvl5pPr marL="1165860" algn="l" defTabSz="582930" rtl="0" eaLnBrk="1" latinLnBrk="0" hangingPunct="1">
                        <a:defRPr sz="1148" kern="1200">
                          <a:solidFill>
                            <a:schemeClr val="tx1"/>
                          </a:solidFill>
                          <a:latin typeface="Gill Sans MT" panose="020B0502020104020203"/>
                        </a:defRPr>
                      </a:lvl5pPr>
                      <a:lvl6pPr marL="1457325" algn="l" defTabSz="582930" rtl="0" eaLnBrk="1" latinLnBrk="0" hangingPunct="1">
                        <a:defRPr sz="1148" kern="1200">
                          <a:solidFill>
                            <a:schemeClr val="tx1"/>
                          </a:solidFill>
                          <a:latin typeface="Gill Sans MT" panose="020B0502020104020203"/>
                        </a:defRPr>
                      </a:lvl6pPr>
                      <a:lvl7pPr marL="1748790" algn="l" defTabSz="582930" rtl="0" eaLnBrk="1" latinLnBrk="0" hangingPunct="1">
                        <a:defRPr sz="1148" kern="1200">
                          <a:solidFill>
                            <a:schemeClr val="tx1"/>
                          </a:solidFill>
                          <a:latin typeface="Gill Sans MT" panose="020B0502020104020203"/>
                        </a:defRPr>
                      </a:lvl7pPr>
                      <a:lvl8pPr marL="2040255" algn="l" defTabSz="582930" rtl="0" eaLnBrk="1" latinLnBrk="0" hangingPunct="1">
                        <a:defRPr sz="1148" kern="1200">
                          <a:solidFill>
                            <a:schemeClr val="tx1"/>
                          </a:solidFill>
                          <a:latin typeface="Gill Sans MT" panose="020B0502020104020203"/>
                        </a:defRPr>
                      </a:lvl8pPr>
                      <a:lvl9pPr marL="2331720" algn="l" defTabSz="582930" rtl="0" eaLnBrk="1" latinLnBrk="0" hangingPunct="1">
                        <a:defRPr sz="1148" kern="1200">
                          <a:solidFill>
                            <a:schemeClr val="tx1"/>
                          </a:solidFill>
                          <a:latin typeface="Gill Sans MT" panose="020B0502020104020203"/>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C22"/>
                          </a:solidFill>
                          <a:effectLst/>
                          <a:uLnTx/>
                          <a:uFillTx/>
                          <a:latin typeface="Gill Sans MT" panose="020B0502020104020203" pitchFamily="34" charset="77"/>
                          <a:ea typeface="+mn-ea"/>
                          <a:cs typeface="+mn-cs"/>
                        </a:rPr>
                        <a:t>Idem que ci-dessus (les 5 pourquoi et l'arbre à problèmes), mais cette activité peut aussi révéler un contexte plus large et une analyse plus nuancée avec un bon approfondissement.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614434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4" name="Text Placeholder 3">
            <a:extLst>
              <a:ext uri="{FF2B5EF4-FFF2-40B4-BE49-F238E27FC236}">
                <a16:creationId xmlns:a16="http://schemas.microsoft.com/office/drawing/2014/main" id="{A16BB31D-68F8-423A-A915-A767444811A3}"/>
              </a:ext>
            </a:extLst>
          </p:cNvPr>
          <p:cNvSpPr>
            <a:spLocks noGrp="1"/>
          </p:cNvSpPr>
          <p:nvPr>
            <p:ph type="body" idx="4"/>
          </p:nvPr>
        </p:nvSpPr>
        <p:spPr>
          <a:xfrm>
            <a:off x="146940" y="2640902"/>
            <a:ext cx="6477000" cy="411712"/>
          </a:xfrm>
        </p:spPr>
        <p:txBody>
          <a:bodyPr/>
          <a:lstStyle/>
          <a:p>
            <a:r>
              <a:rPr lang="en-US" sz="3000" b="1" dirty="0">
                <a:solidFill>
                  <a:schemeClr val="accent1"/>
                </a:solidFill>
              </a:rPr>
              <a:t>Fondation du </a:t>
            </a:r>
            <a:r>
              <a:rPr lang="en-US" sz="3000" b="1" dirty="0">
                <a:solidFill>
                  <a:srgbClr val="2A6FB6"/>
                </a:solidFill>
              </a:rPr>
              <a:t>programme</a:t>
            </a:r>
            <a:endParaRPr lang="en-US" sz="3000" dirty="0">
              <a:solidFill>
                <a:schemeClr val="accent1"/>
              </a:solidFill>
            </a:endParaRPr>
          </a:p>
        </p:txBody>
      </p:sp>
      <p:sp>
        <p:nvSpPr>
          <p:cNvPr id="5" name="Rectangle 4">
            <a:extLst>
              <a:ext uri="{FF2B5EF4-FFF2-40B4-BE49-F238E27FC236}">
                <a16:creationId xmlns:a16="http://schemas.microsoft.com/office/drawing/2014/main" id="{AEF10061-BB80-4128-B492-1009F498F2D8}"/>
              </a:ext>
            </a:extLst>
          </p:cNvPr>
          <p:cNvSpPr/>
          <p:nvPr/>
        </p:nvSpPr>
        <p:spPr>
          <a:xfrm>
            <a:off x="586854" y="3160660"/>
            <a:ext cx="6855785" cy="2554545"/>
          </a:xfrm>
          <a:prstGeom prst="rect">
            <a:avLst/>
          </a:prstGeom>
        </p:spPr>
        <p:txBody>
          <a:bodyPr wrap="square">
            <a:spAutoFit/>
          </a:bodyPr>
          <a:lstStyle/>
          <a:p>
            <a:r>
              <a:rPr lang="en-US" sz="1600" dirty="0">
                <a:latin typeface="Gill Sans MT" panose="020B0502020104020203" pitchFamily="34" charset="0"/>
              </a:rPr>
              <a:t>En </a:t>
            </a:r>
            <a:r>
              <a:rPr lang="fr-FR" sz="1600" dirty="0">
                <a:latin typeface="Gill Sans MT" panose="020B0502020104020203" pitchFamily="34" charset="0"/>
              </a:rPr>
              <a:t>Tanzanie, les résultats en matière de santé, y compris la santé reproductive, sont plus mauvais pour les femmes et les jeunes et ce de manière disproportionnée .</a:t>
            </a:r>
          </a:p>
          <a:p>
            <a:r>
              <a:rPr lang="fr-FR" sz="1600" dirty="0">
                <a:latin typeface="Gill Sans MT" panose="020B0502020104020203" pitchFamily="34" charset="0"/>
              </a:rPr>
              <a:t>La prise de décision au sein du foyer, y compris pour les décisions de santé comme la planification familiale, est considérée comme le domaine des hommes.</a:t>
            </a:r>
          </a:p>
          <a:p>
            <a:r>
              <a:rPr lang="fr-FR" sz="1600" dirty="0">
                <a:latin typeface="Gill Sans MT" panose="020B0502020104020203" pitchFamily="34" charset="0"/>
              </a:rPr>
              <a:t>Les femmes mariées sont censées avoir de nombreux enfants.</a:t>
            </a:r>
          </a:p>
          <a:p>
            <a:r>
              <a:rPr lang="fr-FR" sz="1600" dirty="0">
                <a:latin typeface="Gill Sans MT" panose="020B0502020104020203" pitchFamily="34" charset="0"/>
              </a:rPr>
              <a:t>Les hommes et les femmes célibataires ne sont pas censés être sexuellement actifs.</a:t>
            </a:r>
          </a:p>
          <a:p>
            <a:r>
              <a:rPr lang="fr-FR" sz="1600" dirty="0">
                <a:latin typeface="Gill Sans MT" panose="020B0502020104020203" pitchFamily="34" charset="0"/>
              </a:rPr>
              <a:t>La planification familiale est considérée comme inapproprié pour les jeunes femmes non mariées.</a:t>
            </a:r>
          </a:p>
        </p:txBody>
      </p:sp>
      <p:sp>
        <p:nvSpPr>
          <p:cNvPr id="20" name="Title 8">
            <a:extLst>
              <a:ext uri="{FF2B5EF4-FFF2-40B4-BE49-F238E27FC236}">
                <a16:creationId xmlns:a16="http://schemas.microsoft.com/office/drawing/2014/main" id="{D96967E1-7260-4FE3-B08B-F2C98C41DBF2}"/>
              </a:ext>
            </a:extLst>
          </p:cNvPr>
          <p:cNvSpPr txBox="1">
            <a:spLocks/>
          </p:cNvSpPr>
          <p:nvPr/>
        </p:nvSpPr>
        <p:spPr>
          <a:xfrm>
            <a:off x="385763" y="5835470"/>
            <a:ext cx="6983331" cy="174453"/>
          </a:xfrm>
          <a:prstGeom prst="rect">
            <a:avLst/>
          </a:prstGeom>
        </p:spPr>
        <p:txBody>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r>
              <a:rPr lang="en-US" sz="3000" b="1" dirty="0">
                <a:solidFill>
                  <a:srgbClr val="2A6FB6"/>
                </a:solidFill>
                <a:latin typeface="Gill Sans MT" panose="020B0502020104020203" pitchFamily="34" charset="0"/>
              </a:rPr>
              <a:t>Composantes de l'intervention</a:t>
            </a:r>
          </a:p>
        </p:txBody>
      </p:sp>
      <p:sp>
        <p:nvSpPr>
          <p:cNvPr id="6" name="Rectangle 5">
            <a:extLst>
              <a:ext uri="{FF2B5EF4-FFF2-40B4-BE49-F238E27FC236}">
                <a16:creationId xmlns:a16="http://schemas.microsoft.com/office/drawing/2014/main" id="{30B75E4D-6A0A-4E12-A7A2-215783129F42}"/>
              </a:ext>
            </a:extLst>
          </p:cNvPr>
          <p:cNvSpPr/>
          <p:nvPr/>
        </p:nvSpPr>
        <p:spPr>
          <a:xfrm>
            <a:off x="586854" y="6474102"/>
            <a:ext cx="6386798" cy="3046988"/>
          </a:xfrm>
          <a:prstGeom prst="rect">
            <a:avLst/>
          </a:prstGeom>
        </p:spPr>
        <p:txBody>
          <a:bodyPr wrap="square">
            <a:spAutoFit/>
          </a:bodyPr>
          <a:lstStyle/>
          <a:p>
            <a:r>
              <a:rPr lang="en-US" sz="1600" dirty="0">
                <a:latin typeface="Gill Sans MT" panose="020B0502020104020203" pitchFamily="34" charset="0"/>
              </a:rPr>
              <a:t>L'équipe de </a:t>
            </a:r>
            <a:r>
              <a:rPr lang="en-US" sz="1600" b="1" dirty="0">
                <a:latin typeface="Gill Sans MT" panose="020B0502020104020203" pitchFamily="34" charset="0"/>
              </a:rPr>
              <a:t>Tulonge Afya a </a:t>
            </a:r>
            <a:r>
              <a:rPr lang="en-US" sz="1600" dirty="0">
                <a:latin typeface="Gill Sans MT" panose="020B0502020104020203" pitchFamily="34" charset="0"/>
              </a:rPr>
              <a:t>développé deux plateformes: l'une pour les femmes enceintes et les adultes soignants (NAWEZA) et l'autre pour les jeunes de 15 à 24 ans (SITETEREKI) , qui comprenaient une série d'activités et d’outils de CSC pour atteindre les groupes clés : </a:t>
            </a:r>
          </a:p>
          <a:p>
            <a:endParaRPr lang="en-US" sz="1600" dirty="0">
              <a:latin typeface="Gill Sans MT" panose="020B0502020104020203" pitchFamily="34" charset="0"/>
            </a:endParaRPr>
          </a:p>
          <a:p>
            <a:r>
              <a:rPr lang="en-US" sz="1600" b="1" dirty="0">
                <a:latin typeface="Gill Sans MT" panose="020B0502020104020203" pitchFamily="34" charset="0"/>
              </a:rPr>
              <a:t>Activités NAWEZA : </a:t>
            </a:r>
            <a:r>
              <a:rPr lang="en-US" sz="1600" dirty="0">
                <a:latin typeface="Gill Sans MT" panose="020B0502020104020203" pitchFamily="34" charset="0"/>
              </a:rPr>
              <a:t>émissions de radio, spots, médias sociaux, radio communautaire, théâtre communautaire, dialogue en petits groupes, conseils aux ménages et aux établissements, et matériel de soutien.</a:t>
            </a:r>
          </a:p>
          <a:p>
            <a:r>
              <a:rPr lang="en-US" sz="1600" b="1" dirty="0">
                <a:latin typeface="Gill Sans MT" panose="020B0502020104020203" pitchFamily="34" charset="0"/>
              </a:rPr>
              <a:t>Activités SITETEREKI : </a:t>
            </a:r>
            <a:r>
              <a:rPr lang="en-US" sz="1600" dirty="0">
                <a:latin typeface="Gill Sans MT" panose="020B0502020104020203" pitchFamily="34" charset="0"/>
              </a:rPr>
              <a:t>émissions de radio, spots, radio communautaire, théâtre magnétique pour les jeunes, dialogue en petits groupes, orientation vers des services, conseils aux ménages et aux établissements, matériel imprimé de soutien et guides de messages.</a:t>
            </a:r>
          </a:p>
        </p:txBody>
      </p:sp>
      <p:grpSp>
        <p:nvGrpSpPr>
          <p:cNvPr id="11" name="Group 10">
            <a:extLst>
              <a:ext uri="{FF2B5EF4-FFF2-40B4-BE49-F238E27FC236}">
                <a16:creationId xmlns:a16="http://schemas.microsoft.com/office/drawing/2014/main" id="{88B41CB6-4DA2-4C99-940A-369D4422438C}"/>
              </a:ext>
            </a:extLst>
          </p:cNvPr>
          <p:cNvGrpSpPr/>
          <p:nvPr/>
        </p:nvGrpSpPr>
        <p:grpSpPr>
          <a:xfrm>
            <a:off x="6071039" y="671334"/>
            <a:ext cx="1371600" cy="1371600"/>
            <a:chOff x="1368325" y="1090737"/>
            <a:chExt cx="3532094" cy="3532094"/>
          </a:xfrm>
        </p:grpSpPr>
        <p:sp>
          <p:nvSpPr>
            <p:cNvPr id="12" name="Oval 11">
              <a:extLst>
                <a:ext uri="{FF2B5EF4-FFF2-40B4-BE49-F238E27FC236}">
                  <a16:creationId xmlns:a16="http://schemas.microsoft.com/office/drawing/2014/main" id="{8DF66694-B0F2-42A4-85B7-525E77D06FBC}"/>
                </a:ext>
              </a:extLst>
            </p:cNvPr>
            <p:cNvSpPr/>
            <p:nvPr/>
          </p:nvSpPr>
          <p:spPr>
            <a:xfrm>
              <a:off x="1368325" y="1090737"/>
              <a:ext cx="3532094" cy="3532094"/>
            </a:xfrm>
            <a:prstGeom prst="ellipse">
              <a:avLst/>
            </a:prstGeom>
            <a:solidFill>
              <a:srgbClr val="235F9E"/>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77"/>
              </a:endParaRPr>
            </a:p>
          </p:txBody>
        </p:sp>
        <p:pic>
          <p:nvPicPr>
            <p:cNvPr id="13" name="Graphic 58" descr="Cheers outline">
              <a:extLst>
                <a:ext uri="{FF2B5EF4-FFF2-40B4-BE49-F238E27FC236}">
                  <a16:creationId xmlns:a16="http://schemas.microsoft.com/office/drawing/2014/main" id="{C3C9AC54-465A-443D-A5A6-F607EB7F1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715" y="1379662"/>
              <a:ext cx="3153314" cy="3153314"/>
            </a:xfrm>
            <a:prstGeom prst="rect">
              <a:avLst/>
            </a:prstGeom>
          </p:spPr>
        </p:pic>
      </p:grpSp>
      <p:sp>
        <p:nvSpPr>
          <p:cNvPr id="14" name="Text Placeholder 3">
            <a:extLst>
              <a:ext uri="{FF2B5EF4-FFF2-40B4-BE49-F238E27FC236}">
                <a16:creationId xmlns:a16="http://schemas.microsoft.com/office/drawing/2014/main" id="{E1BB5B60-032C-4C5A-AB08-A81257AC144C}"/>
              </a:ext>
            </a:extLst>
          </p:cNvPr>
          <p:cNvSpPr txBox="1">
            <a:spLocks/>
          </p:cNvSpPr>
          <p:nvPr/>
        </p:nvSpPr>
        <p:spPr>
          <a:xfrm>
            <a:off x="146940" y="484835"/>
            <a:ext cx="3667824" cy="452114"/>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582930" rtl="0" eaLnBrk="1" latinLnBrk="0" hangingPunct="1">
              <a:lnSpc>
                <a:spcPct val="90000"/>
              </a:lnSpc>
              <a:spcBef>
                <a:spcPts val="0"/>
              </a:spcBef>
              <a:spcAft>
                <a:spcPts val="0"/>
              </a:spcAft>
              <a:buClr>
                <a:srgbClr val="393941"/>
              </a:buClr>
              <a:buSzPts val="3188"/>
              <a:buFont typeface="Gill Sans"/>
              <a:buNone/>
              <a:defRPr sz="3188" b="1" i="0" u="none" strike="noStrike" kern="1200" cap="none">
                <a:solidFill>
                  <a:srgbClr val="393941"/>
                </a:solidFill>
                <a:latin typeface="Gill Sans"/>
                <a:ea typeface="Gill Sans"/>
                <a:cs typeface="Gill Sans"/>
                <a:sym typeface="Gill Sans"/>
              </a:defRPr>
            </a:lvl1pPr>
            <a:lvl2pPr marL="914400" marR="0" lvl="1"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2pPr>
            <a:lvl3pPr marL="1371600" marR="0" lvl="2"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3pPr>
            <a:lvl4pPr marL="1828800" marR="0" lvl="3"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4pPr>
            <a:lvl5pPr marL="2286000" marR="0" lvl="4"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5pPr>
            <a:lvl6pPr marL="2743200" marR="0" lvl="5"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6pPr>
            <a:lvl7pPr marL="3200400" marR="0" lvl="6"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7pPr>
            <a:lvl8pPr marL="3657600" marR="0" lvl="7"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8pPr>
            <a:lvl9pPr marL="4114800" marR="0" lvl="8"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9pPr>
          </a:lstStyle>
          <a:p>
            <a:r>
              <a:rPr lang="en-US" sz="1400" b="0" dirty="0">
                <a:solidFill>
                  <a:schemeClr val="tx1">
                    <a:lumMod val="50000"/>
                    <a:lumOff val="50000"/>
                  </a:schemeClr>
                </a:solidFill>
                <a:latin typeface="Gill Sans MT" panose="020B0502020104020203" pitchFamily="34" charset="0"/>
              </a:rPr>
              <a:t>ETUDE DE CAS</a:t>
            </a:r>
          </a:p>
        </p:txBody>
      </p:sp>
      <p:sp>
        <p:nvSpPr>
          <p:cNvPr id="15" name="Rectangle 14">
            <a:extLst>
              <a:ext uri="{FF2B5EF4-FFF2-40B4-BE49-F238E27FC236}">
                <a16:creationId xmlns:a16="http://schemas.microsoft.com/office/drawing/2014/main" id="{6087CC87-22EA-421C-8FA3-D7C60F705E24}"/>
              </a:ext>
            </a:extLst>
          </p:cNvPr>
          <p:cNvSpPr/>
          <p:nvPr/>
        </p:nvSpPr>
        <p:spPr>
          <a:xfrm>
            <a:off x="279839" y="844919"/>
            <a:ext cx="5660139" cy="1015663"/>
          </a:xfrm>
          <a:prstGeom prst="rect">
            <a:avLst/>
          </a:prstGeom>
        </p:spPr>
        <p:txBody>
          <a:bodyPr wrap="none">
            <a:spAutoFit/>
          </a:bodyPr>
          <a:lstStyle/>
          <a:p>
            <a:r>
              <a:rPr lang="en-US" sz="3000" b="1" dirty="0">
                <a:solidFill>
                  <a:schemeClr val="accent1"/>
                </a:solidFill>
                <a:latin typeface="Gill Sans MT" panose="020B0502020104020203" pitchFamily="34" charset="0"/>
              </a:rPr>
              <a:t>TULONGE AFYA, TANZANIE</a:t>
            </a:r>
          </a:p>
          <a:p>
            <a:r>
              <a:rPr lang="en-US" sz="3000" b="1" dirty="0">
                <a:solidFill>
                  <a:schemeClr val="accent1"/>
                </a:solidFill>
                <a:latin typeface="Gill Sans MT" panose="020B0502020104020203" pitchFamily="34" charset="0"/>
              </a:rPr>
              <a:t>ETUDE DE CAS</a:t>
            </a:r>
          </a:p>
        </p:txBody>
      </p:sp>
      <p:sp>
        <p:nvSpPr>
          <p:cNvPr id="16" name="Rectangle 15">
            <a:extLst>
              <a:ext uri="{FF2B5EF4-FFF2-40B4-BE49-F238E27FC236}">
                <a16:creationId xmlns:a16="http://schemas.microsoft.com/office/drawing/2014/main" id="{981D9788-F866-4F3F-A2CA-9A9C70728493}"/>
              </a:ext>
            </a:extLst>
          </p:cNvPr>
          <p:cNvSpPr/>
          <p:nvPr/>
        </p:nvSpPr>
        <p:spPr>
          <a:xfrm>
            <a:off x="385763" y="1828104"/>
            <a:ext cx="6587889" cy="861774"/>
          </a:xfrm>
          <a:prstGeom prst="rect">
            <a:avLst/>
          </a:prstGeom>
        </p:spPr>
        <p:txBody>
          <a:bodyPr wrap="square">
            <a:spAutoFit/>
          </a:bodyPr>
          <a:lstStyle/>
          <a:p>
            <a:pPr lvl="0">
              <a:buClr>
                <a:srgbClr val="FFFEFF"/>
              </a:buClr>
              <a:buSzPts val="3200"/>
              <a:defRPr/>
            </a:pPr>
            <a:r>
              <a:rPr lang="en-US" sz="2500" kern="0" dirty="0">
                <a:solidFill>
                  <a:schemeClr val="tx1">
                    <a:lumMod val="50000"/>
                    <a:lumOff val="50000"/>
                  </a:schemeClr>
                </a:solidFill>
                <a:latin typeface="Gill Sans MT" panose="020B0502020104020203" pitchFamily="34" charset="77"/>
                <a:cs typeface="Gill Sans"/>
                <a:sym typeface="Gill Sans"/>
              </a:rPr>
              <a:t>Évaluation des normes sociales à l'aide de l’outil SNET</a:t>
            </a:r>
            <a:endParaRPr lang="en-US" kern="0" dirty="0">
              <a:solidFill>
                <a:srgbClr val="FFFEFF"/>
              </a:solidFill>
              <a:latin typeface="Gill Sans MT" panose="020B0502020104020203" pitchFamily="34" charset="77"/>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4" name="Text Placeholder 3">
            <a:extLst>
              <a:ext uri="{FF2B5EF4-FFF2-40B4-BE49-F238E27FC236}">
                <a16:creationId xmlns:a16="http://schemas.microsoft.com/office/drawing/2014/main" id="{A16BB31D-68F8-423A-A915-A767444811A3}"/>
              </a:ext>
            </a:extLst>
          </p:cNvPr>
          <p:cNvSpPr>
            <a:spLocks noGrp="1"/>
          </p:cNvSpPr>
          <p:nvPr>
            <p:ph type="body" idx="4"/>
          </p:nvPr>
        </p:nvSpPr>
        <p:spPr>
          <a:xfrm>
            <a:off x="146939" y="1413093"/>
            <a:ext cx="6477000" cy="411712"/>
          </a:xfrm>
        </p:spPr>
        <p:txBody>
          <a:bodyPr/>
          <a:lstStyle/>
          <a:p>
            <a:r>
              <a:rPr lang="en-US" sz="3000" b="1" dirty="0">
                <a:solidFill>
                  <a:srgbClr val="2A6FB6"/>
                </a:solidFill>
              </a:rPr>
              <a:t>Périmètre d’exploration des normes</a:t>
            </a:r>
            <a:endParaRPr lang="en-US" sz="3000" dirty="0">
              <a:solidFill>
                <a:schemeClr val="accent1"/>
              </a:solidFill>
            </a:endParaRPr>
          </a:p>
        </p:txBody>
      </p:sp>
      <p:sp>
        <p:nvSpPr>
          <p:cNvPr id="5" name="Rectangle 4">
            <a:extLst>
              <a:ext uri="{FF2B5EF4-FFF2-40B4-BE49-F238E27FC236}">
                <a16:creationId xmlns:a16="http://schemas.microsoft.com/office/drawing/2014/main" id="{AEF10061-BB80-4128-B492-1009F498F2D8}"/>
              </a:ext>
            </a:extLst>
          </p:cNvPr>
          <p:cNvSpPr/>
          <p:nvPr/>
        </p:nvSpPr>
        <p:spPr>
          <a:xfrm>
            <a:off x="528638" y="2352052"/>
            <a:ext cx="5883407" cy="4524315"/>
          </a:xfrm>
          <a:prstGeom prst="rect">
            <a:avLst/>
          </a:prstGeom>
        </p:spPr>
        <p:txBody>
          <a:bodyPr wrap="square">
            <a:spAutoFit/>
          </a:bodyPr>
          <a:lstStyle/>
          <a:p>
            <a:r>
              <a:rPr lang="en-US" sz="1600" dirty="0">
                <a:latin typeface="Gill Sans MT" panose="020B0502020104020203" pitchFamily="34" charset="0"/>
              </a:rPr>
              <a:t>Les principaux groupes et comportements explorés par Tuloge Afya sont les suivants : </a:t>
            </a:r>
          </a:p>
          <a:p>
            <a:r>
              <a:rPr lang="en-US" sz="1600" dirty="0">
                <a:latin typeface="Gill Sans MT" panose="020B0502020104020203" pitchFamily="34" charset="0"/>
              </a:rPr>
              <a:t>1. Adultes (NAWEZA) 18-49 ans</a:t>
            </a:r>
          </a:p>
          <a:p>
            <a:r>
              <a:rPr lang="en-US" sz="1600" dirty="0">
                <a:latin typeface="Gill Sans MT" panose="020B0502020104020203" pitchFamily="34" charset="0"/>
              </a:rPr>
              <a:t>Utilisation de méthodes contraceptives modernes.</a:t>
            </a:r>
          </a:p>
          <a:p>
            <a:r>
              <a:rPr lang="en-US" sz="1600" dirty="0">
                <a:latin typeface="Gill Sans MT" panose="020B0502020104020203" pitchFamily="34" charset="0"/>
              </a:rPr>
              <a:t>Discussion sur la planification familiale avec les partenaires.</a:t>
            </a:r>
          </a:p>
          <a:p>
            <a:r>
              <a:rPr lang="en-US" sz="1600" dirty="0">
                <a:latin typeface="Gill Sans MT" panose="020B0502020104020203" pitchFamily="34" charset="0"/>
              </a:rPr>
              <a:t>Recherche de soins de santé pour les options de planification familiale post-partum.</a:t>
            </a:r>
          </a:p>
          <a:p>
            <a:r>
              <a:rPr lang="en-US" sz="1600" dirty="0">
                <a:latin typeface="Gill Sans MT" panose="020B0502020104020203" pitchFamily="34" charset="0"/>
              </a:rPr>
              <a:t>Utilisation d'une contraception moderne après l'accouchement pendant 24 mois.</a:t>
            </a:r>
          </a:p>
          <a:p>
            <a:r>
              <a:rPr lang="en-US" sz="1600" dirty="0">
                <a:latin typeface="Gill Sans MT" panose="020B0502020104020203" pitchFamily="34" charset="0"/>
              </a:rPr>
              <a:t>2. Jeunes (SITETEREKI) 15-24 ans</a:t>
            </a:r>
          </a:p>
          <a:p>
            <a:r>
              <a:rPr lang="en-US" sz="1600" dirty="0">
                <a:latin typeface="Gill Sans MT" panose="020B0502020104020203" pitchFamily="34" charset="0"/>
              </a:rPr>
              <a:t>Utilisation de méthodes contraceptives modernes.</a:t>
            </a:r>
          </a:p>
          <a:p>
            <a:r>
              <a:rPr lang="en-US" sz="1600" dirty="0">
                <a:latin typeface="Gill Sans MT" panose="020B0502020104020203" pitchFamily="34" charset="0"/>
              </a:rPr>
              <a:t>Retarder les premières grossesses et espacer les grossesses futures.</a:t>
            </a:r>
          </a:p>
          <a:p>
            <a:r>
              <a:rPr lang="en-US" sz="1600" dirty="0">
                <a:latin typeface="Gill Sans MT" panose="020B0502020104020203" pitchFamily="34" charset="0"/>
              </a:rPr>
              <a:t>Utilisation correcte et constante des préservatifs.</a:t>
            </a:r>
          </a:p>
          <a:p>
            <a:r>
              <a:rPr lang="en-US" sz="1600" dirty="0">
                <a:latin typeface="Gill Sans MT" panose="020B0502020104020203" pitchFamily="34" charset="0"/>
              </a:rPr>
              <a:t>3. Agents de santé</a:t>
            </a:r>
          </a:p>
          <a:p>
            <a:r>
              <a:rPr lang="en-US" sz="1600" dirty="0">
                <a:latin typeface="Gill Sans MT" panose="020B0502020104020203" pitchFamily="34" charset="0"/>
              </a:rPr>
              <a:t>Conseils en matière de planification familiale sur la gamme des options de planification familiale post-partum disponibles.</a:t>
            </a:r>
          </a:p>
          <a:p>
            <a:r>
              <a:rPr lang="en-US" sz="1600" dirty="0">
                <a:latin typeface="Gill Sans MT" panose="020B0502020104020203" pitchFamily="34" charset="0"/>
              </a:rPr>
              <a:t>Fournir aux jeunes des services de santé reproductive de haute qualité, confidentiels et sans jugement.</a:t>
            </a:r>
          </a:p>
        </p:txBody>
      </p:sp>
      <p:sp>
        <p:nvSpPr>
          <p:cNvPr id="20" name="Title 8">
            <a:extLst>
              <a:ext uri="{FF2B5EF4-FFF2-40B4-BE49-F238E27FC236}">
                <a16:creationId xmlns:a16="http://schemas.microsoft.com/office/drawing/2014/main" id="{D96967E1-7260-4FE3-B08B-F2C98C41DBF2}"/>
              </a:ext>
            </a:extLst>
          </p:cNvPr>
          <p:cNvSpPr txBox="1">
            <a:spLocks/>
          </p:cNvSpPr>
          <p:nvPr/>
        </p:nvSpPr>
        <p:spPr>
          <a:xfrm>
            <a:off x="336744" y="6875138"/>
            <a:ext cx="5322627" cy="274320"/>
          </a:xfrm>
          <a:prstGeom prst="rect">
            <a:avLst/>
          </a:prstGeom>
        </p:spPr>
        <p:txBody>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r>
              <a:rPr lang="en-US" sz="3000" b="1" dirty="0">
                <a:solidFill>
                  <a:srgbClr val="2A6FB6"/>
                </a:solidFill>
                <a:latin typeface="Gill Sans MT" panose="020B0502020104020203" pitchFamily="34" charset="0"/>
              </a:rPr>
              <a:t>Utilisation du SNET</a:t>
            </a:r>
          </a:p>
        </p:txBody>
      </p:sp>
      <p:sp>
        <p:nvSpPr>
          <p:cNvPr id="6" name="Rectangle 5">
            <a:extLst>
              <a:ext uri="{FF2B5EF4-FFF2-40B4-BE49-F238E27FC236}">
                <a16:creationId xmlns:a16="http://schemas.microsoft.com/office/drawing/2014/main" id="{30B75E4D-6A0A-4E12-A7A2-215783129F42}"/>
              </a:ext>
            </a:extLst>
          </p:cNvPr>
          <p:cNvSpPr/>
          <p:nvPr/>
        </p:nvSpPr>
        <p:spPr>
          <a:xfrm>
            <a:off x="528638" y="7358236"/>
            <a:ext cx="6386798" cy="1815882"/>
          </a:xfrm>
          <a:prstGeom prst="rect">
            <a:avLst/>
          </a:prstGeom>
        </p:spPr>
        <p:txBody>
          <a:bodyPr wrap="square">
            <a:spAutoFit/>
          </a:bodyPr>
          <a:lstStyle/>
          <a:p>
            <a:r>
              <a:rPr lang="en-US" sz="1600" dirty="0">
                <a:latin typeface="Gill Sans MT" panose="020B0502020104020203" pitchFamily="34" charset="0"/>
              </a:rPr>
              <a:t>L'équipe de Tulonge Afya a utilisé le SNET pour analyser les normes sociales qui empêchent </a:t>
            </a:r>
            <a:r>
              <a:rPr lang="fr-FR" sz="1600" dirty="0"/>
              <a:t>le recours à la planification familiale </a:t>
            </a:r>
            <a:r>
              <a:rPr lang="en-US" sz="1600" dirty="0">
                <a:latin typeface="Gill Sans MT" panose="020B0502020104020203" pitchFamily="34" charset="0"/>
              </a:rPr>
              <a:t>dans les régions prioritaires. </a:t>
            </a:r>
          </a:p>
          <a:p>
            <a:r>
              <a:rPr lang="en-US" sz="1600" dirty="0">
                <a:latin typeface="Gill Sans MT" panose="020B0502020104020203" pitchFamily="34" charset="0"/>
              </a:rPr>
              <a:t>Grâce au processus SNET, l'équipe a pu se faire une idée des groupes de référence et des normes liées à la planification familiale.</a:t>
            </a:r>
          </a:p>
          <a:p>
            <a:r>
              <a:rPr lang="en-US" sz="1600" dirty="0">
                <a:latin typeface="Gill Sans MT" panose="020B0502020104020203" pitchFamily="34" charset="0"/>
              </a:rPr>
              <a:t>Le projet prévoit maintenant d'ajuster la mise en œuvre et de développer de nouvelles approches pour répondre à ces normes. </a:t>
            </a:r>
          </a:p>
        </p:txBody>
      </p:sp>
      <p:grpSp>
        <p:nvGrpSpPr>
          <p:cNvPr id="11" name="Group 10">
            <a:extLst>
              <a:ext uri="{FF2B5EF4-FFF2-40B4-BE49-F238E27FC236}">
                <a16:creationId xmlns:a16="http://schemas.microsoft.com/office/drawing/2014/main" id="{88B41CB6-4DA2-4C99-940A-369D4422438C}"/>
              </a:ext>
            </a:extLst>
          </p:cNvPr>
          <p:cNvGrpSpPr/>
          <p:nvPr/>
        </p:nvGrpSpPr>
        <p:grpSpPr>
          <a:xfrm>
            <a:off x="6071039" y="671334"/>
            <a:ext cx="1371600" cy="1371600"/>
            <a:chOff x="1368325" y="1090737"/>
            <a:chExt cx="3532094" cy="3532094"/>
          </a:xfrm>
        </p:grpSpPr>
        <p:sp>
          <p:nvSpPr>
            <p:cNvPr id="12" name="Oval 11">
              <a:extLst>
                <a:ext uri="{FF2B5EF4-FFF2-40B4-BE49-F238E27FC236}">
                  <a16:creationId xmlns:a16="http://schemas.microsoft.com/office/drawing/2014/main" id="{8DF66694-B0F2-42A4-85B7-525E77D06FBC}"/>
                </a:ext>
              </a:extLst>
            </p:cNvPr>
            <p:cNvSpPr/>
            <p:nvPr/>
          </p:nvSpPr>
          <p:spPr>
            <a:xfrm>
              <a:off x="1368325" y="1090737"/>
              <a:ext cx="3532094" cy="3532094"/>
            </a:xfrm>
            <a:prstGeom prst="ellipse">
              <a:avLst/>
            </a:prstGeom>
            <a:solidFill>
              <a:srgbClr val="235F9E"/>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77"/>
              </a:endParaRPr>
            </a:p>
          </p:txBody>
        </p:sp>
        <p:pic>
          <p:nvPicPr>
            <p:cNvPr id="13" name="Graphic 58" descr="Cheers outline">
              <a:extLst>
                <a:ext uri="{FF2B5EF4-FFF2-40B4-BE49-F238E27FC236}">
                  <a16:creationId xmlns:a16="http://schemas.microsoft.com/office/drawing/2014/main" id="{C3C9AC54-465A-443D-A5A6-F607EB7F1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715" y="1379662"/>
              <a:ext cx="3153314" cy="3153314"/>
            </a:xfrm>
            <a:prstGeom prst="rect">
              <a:avLst/>
            </a:prstGeom>
          </p:spPr>
        </p:pic>
      </p:grpSp>
      <p:sp>
        <p:nvSpPr>
          <p:cNvPr id="14" name="Text Placeholder 3">
            <a:extLst>
              <a:ext uri="{FF2B5EF4-FFF2-40B4-BE49-F238E27FC236}">
                <a16:creationId xmlns:a16="http://schemas.microsoft.com/office/drawing/2014/main" id="{E1BB5B60-032C-4C5A-AB08-A81257AC144C}"/>
              </a:ext>
            </a:extLst>
          </p:cNvPr>
          <p:cNvSpPr txBox="1">
            <a:spLocks/>
          </p:cNvSpPr>
          <p:nvPr/>
        </p:nvSpPr>
        <p:spPr>
          <a:xfrm>
            <a:off x="146939" y="484835"/>
            <a:ext cx="4025011" cy="302361"/>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582930" rtl="0" eaLnBrk="1" latinLnBrk="0" hangingPunct="1">
              <a:lnSpc>
                <a:spcPct val="90000"/>
              </a:lnSpc>
              <a:spcBef>
                <a:spcPts val="0"/>
              </a:spcBef>
              <a:spcAft>
                <a:spcPts val="0"/>
              </a:spcAft>
              <a:buClr>
                <a:srgbClr val="393941"/>
              </a:buClr>
              <a:buSzPts val="3188"/>
              <a:buFont typeface="Gill Sans"/>
              <a:buNone/>
              <a:defRPr sz="3188" b="1" i="0" u="none" strike="noStrike" kern="1200" cap="none">
                <a:solidFill>
                  <a:srgbClr val="393941"/>
                </a:solidFill>
                <a:latin typeface="Gill Sans"/>
                <a:ea typeface="Gill Sans"/>
                <a:cs typeface="Gill Sans"/>
                <a:sym typeface="Gill Sans"/>
              </a:defRPr>
            </a:lvl1pPr>
            <a:lvl2pPr marL="914400" marR="0" lvl="1"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2pPr>
            <a:lvl3pPr marL="1371600" marR="0" lvl="2"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3pPr>
            <a:lvl4pPr marL="1828800" marR="0" lvl="3"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4pPr>
            <a:lvl5pPr marL="2286000" marR="0" lvl="4"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5pPr>
            <a:lvl6pPr marL="2743200" marR="0" lvl="5"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6pPr>
            <a:lvl7pPr marL="3200400" marR="0" lvl="6"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7pPr>
            <a:lvl8pPr marL="3657600" marR="0" lvl="7"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8pPr>
            <a:lvl9pPr marL="4114800" marR="0" lvl="8"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9pPr>
          </a:lstStyle>
          <a:p>
            <a:r>
              <a:rPr lang="en-US" sz="1400" b="0" dirty="0">
                <a:solidFill>
                  <a:schemeClr val="tx1">
                    <a:lumMod val="50000"/>
                    <a:lumOff val="50000"/>
                  </a:schemeClr>
                </a:solidFill>
                <a:latin typeface="Gill Sans MT" panose="020B0502020104020203" pitchFamily="34" charset="0"/>
              </a:rPr>
              <a:t>ETUDE DE CAS</a:t>
            </a:r>
          </a:p>
        </p:txBody>
      </p:sp>
      <p:sp>
        <p:nvSpPr>
          <p:cNvPr id="15" name="Rectangle 14">
            <a:extLst>
              <a:ext uri="{FF2B5EF4-FFF2-40B4-BE49-F238E27FC236}">
                <a16:creationId xmlns:a16="http://schemas.microsoft.com/office/drawing/2014/main" id="{6087CC87-22EA-421C-8FA3-D7C60F705E24}"/>
              </a:ext>
            </a:extLst>
          </p:cNvPr>
          <p:cNvSpPr/>
          <p:nvPr/>
        </p:nvSpPr>
        <p:spPr>
          <a:xfrm>
            <a:off x="278920" y="704913"/>
            <a:ext cx="5660139" cy="553998"/>
          </a:xfrm>
          <a:prstGeom prst="rect">
            <a:avLst/>
          </a:prstGeom>
        </p:spPr>
        <p:txBody>
          <a:bodyPr wrap="none">
            <a:spAutoFit/>
          </a:bodyPr>
          <a:lstStyle/>
          <a:p>
            <a:r>
              <a:rPr lang="en-US" sz="3000" b="1" dirty="0">
                <a:solidFill>
                  <a:schemeClr val="accent1"/>
                </a:solidFill>
                <a:latin typeface="Gill Sans MT" panose="020B0502020104020203" pitchFamily="34" charset="0"/>
              </a:rPr>
              <a:t>TULONGE AFYA, TANZANIE</a:t>
            </a:r>
          </a:p>
        </p:txBody>
      </p:sp>
    </p:spTree>
    <p:extLst>
      <p:ext uri="{BB962C8B-B14F-4D97-AF65-F5344CB8AC3E}">
        <p14:creationId xmlns:p14="http://schemas.microsoft.com/office/powerpoint/2010/main" val="30822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7" name="Google Shape;327;p4"/>
          <p:cNvSpPr txBox="1"/>
          <p:nvPr/>
        </p:nvSpPr>
        <p:spPr>
          <a:xfrm>
            <a:off x="274320" y="914400"/>
            <a:ext cx="5080739" cy="457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93941"/>
              </a:buClr>
              <a:buSzPts val="2400"/>
              <a:buFont typeface="Gill Sans"/>
              <a:buNone/>
            </a:pPr>
            <a:r>
              <a:rPr lang="en-US" sz="3000" b="1" i="0" u="none" strike="noStrike" cap="none" dirty="0">
                <a:solidFill>
                  <a:schemeClr val="accent1"/>
                </a:solidFill>
                <a:latin typeface="Gill Sans MT" panose="020B0502020104020203" pitchFamily="34" charset="0"/>
                <a:ea typeface="Gill Sans"/>
                <a:cs typeface="Gill Sans"/>
                <a:sym typeface="Gill Sans"/>
              </a:rPr>
              <a:t>Instructions</a:t>
            </a:r>
            <a:endParaRPr sz="3000" b="1" i="0" u="none" strike="noStrike" cap="none" dirty="0">
              <a:solidFill>
                <a:schemeClr val="accent1"/>
              </a:solidFill>
              <a:latin typeface="Gill Sans MT" panose="020B0502020104020203" pitchFamily="34" charset="0"/>
              <a:ea typeface="Gill Sans"/>
              <a:cs typeface="Gill Sans"/>
              <a:sym typeface="Gill Sans"/>
            </a:endParaRPr>
          </a:p>
        </p:txBody>
      </p:sp>
      <p:sp>
        <p:nvSpPr>
          <p:cNvPr id="2" name="Rectangle 1">
            <a:extLst>
              <a:ext uri="{FF2B5EF4-FFF2-40B4-BE49-F238E27FC236}">
                <a16:creationId xmlns:a16="http://schemas.microsoft.com/office/drawing/2014/main" id="{0E790FE4-9625-4FC0-BEE0-7B308BCD1149}"/>
              </a:ext>
            </a:extLst>
          </p:cNvPr>
          <p:cNvSpPr/>
          <p:nvPr/>
        </p:nvSpPr>
        <p:spPr>
          <a:xfrm>
            <a:off x="439271" y="758496"/>
            <a:ext cx="1578637" cy="307777"/>
          </a:xfrm>
          <a:prstGeom prst="rect">
            <a:avLst/>
          </a:prstGeom>
        </p:spPr>
        <p:txBody>
          <a:bodyPr wrap="none">
            <a:spAutoFit/>
          </a:bodyPr>
          <a:lstStyle/>
          <a:p>
            <a:r>
              <a:rPr lang="en-US" sz="1400" dirty="0">
                <a:solidFill>
                  <a:schemeClr val="tx1">
                    <a:lumMod val="50000"/>
                    <a:lumOff val="50000"/>
                  </a:schemeClr>
                </a:solidFill>
                <a:latin typeface="Gill Sans MT" panose="020B0502020104020203" pitchFamily="34" charset="0"/>
              </a:rPr>
              <a:t>ACTIVITÉ DE GROUPE</a:t>
            </a:r>
          </a:p>
        </p:txBody>
      </p:sp>
      <p:sp>
        <p:nvSpPr>
          <p:cNvPr id="3" name="Rectangle 2">
            <a:extLst>
              <a:ext uri="{FF2B5EF4-FFF2-40B4-BE49-F238E27FC236}">
                <a16:creationId xmlns:a16="http://schemas.microsoft.com/office/drawing/2014/main" id="{77E05FC9-9139-430C-9C84-7476A3971FEE}"/>
              </a:ext>
            </a:extLst>
          </p:cNvPr>
          <p:cNvSpPr/>
          <p:nvPr/>
        </p:nvSpPr>
        <p:spPr>
          <a:xfrm>
            <a:off x="439271" y="1617821"/>
            <a:ext cx="5522258" cy="2308324"/>
          </a:xfrm>
          <a:prstGeom prst="rect">
            <a:avLst/>
          </a:prstGeom>
        </p:spPr>
        <p:txBody>
          <a:bodyPr wrap="square">
            <a:spAutoFit/>
          </a:bodyPr>
          <a:lstStyle/>
          <a:p>
            <a:pPr>
              <a:buClr>
                <a:srgbClr val="000000"/>
              </a:buClr>
            </a:pPr>
            <a:r>
              <a:rPr lang="en-US" sz="1600" dirty="0">
                <a:latin typeface="Gill Sans MT" panose="020B0502020104020203" pitchFamily="34" charset="0"/>
              </a:rPr>
              <a:t>1. Dans votre salle de réunion, revoyez les informations de l'étude de cas. </a:t>
            </a:r>
          </a:p>
          <a:p>
            <a:pPr>
              <a:buClr>
                <a:srgbClr val="000000"/>
              </a:buClr>
            </a:pPr>
            <a:r>
              <a:rPr lang="en-US" sz="1600" dirty="0">
                <a:latin typeface="Gill Sans MT" panose="020B0502020104020203" pitchFamily="34" charset="0"/>
              </a:rPr>
              <a:t>2. Passez en revue l'exercice SNET qui vous a été "assigné" (soit des vignettes, soit cinq pourquoi). </a:t>
            </a:r>
          </a:p>
          <a:p>
            <a:pPr>
              <a:buClr>
                <a:srgbClr val="000000"/>
              </a:buClr>
            </a:pPr>
            <a:r>
              <a:rPr lang="en-US" sz="1600" dirty="0">
                <a:latin typeface="Gill Sans MT" panose="020B0502020104020203" pitchFamily="34" charset="0"/>
              </a:rPr>
              <a:t>3. Discutez pour déterminer rapidement les groupes de référence. Faites l'exercice pour l'outil que vous avez choisi et notez votre travail sur la feuille Google. </a:t>
            </a:r>
          </a:p>
          <a:p>
            <a:pPr>
              <a:buClr>
                <a:srgbClr val="000000"/>
              </a:buClr>
            </a:pPr>
            <a:r>
              <a:rPr lang="en-US" sz="1600" dirty="0">
                <a:latin typeface="Gill Sans MT" panose="020B0502020104020203" pitchFamily="34" charset="0"/>
              </a:rPr>
              <a:t>4. Préparez-vous à partager les résultats de votre travail de groupe à l'aide du document 4C. </a:t>
            </a:r>
          </a:p>
        </p:txBody>
      </p:sp>
      <p:grpSp>
        <p:nvGrpSpPr>
          <p:cNvPr id="15" name="Group 14">
            <a:extLst>
              <a:ext uri="{FF2B5EF4-FFF2-40B4-BE49-F238E27FC236}">
                <a16:creationId xmlns:a16="http://schemas.microsoft.com/office/drawing/2014/main" id="{306C6E8C-A96E-449F-B0C8-56EA68D2DCAC}"/>
              </a:ext>
            </a:extLst>
          </p:cNvPr>
          <p:cNvGrpSpPr/>
          <p:nvPr/>
        </p:nvGrpSpPr>
        <p:grpSpPr>
          <a:xfrm>
            <a:off x="6126480" y="773559"/>
            <a:ext cx="1371600" cy="1371600"/>
            <a:chOff x="1368325" y="1090737"/>
            <a:chExt cx="3532094" cy="3532094"/>
          </a:xfrm>
        </p:grpSpPr>
        <p:sp>
          <p:nvSpPr>
            <p:cNvPr id="16" name="Oval 15">
              <a:extLst>
                <a:ext uri="{FF2B5EF4-FFF2-40B4-BE49-F238E27FC236}">
                  <a16:creationId xmlns:a16="http://schemas.microsoft.com/office/drawing/2014/main" id="{1731E7C0-2CC4-4954-8B82-979FAB575AAC}"/>
                </a:ext>
              </a:extLst>
            </p:cNvPr>
            <p:cNvSpPr/>
            <p:nvPr/>
          </p:nvSpPr>
          <p:spPr>
            <a:xfrm>
              <a:off x="1368325" y="1090737"/>
              <a:ext cx="3532094" cy="3532094"/>
            </a:xfrm>
            <a:prstGeom prst="ellipse">
              <a:avLst/>
            </a:prstGeom>
            <a:solidFill>
              <a:srgbClr val="296FB6"/>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77"/>
              </a:endParaRPr>
            </a:p>
          </p:txBody>
        </p:sp>
        <p:pic>
          <p:nvPicPr>
            <p:cNvPr id="17" name="Graphic 16" descr="Cheers outline">
              <a:extLst>
                <a:ext uri="{FF2B5EF4-FFF2-40B4-BE49-F238E27FC236}">
                  <a16:creationId xmlns:a16="http://schemas.microsoft.com/office/drawing/2014/main" id="{4D192E55-C1AC-4706-846D-F6356B38F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715" y="1379662"/>
              <a:ext cx="3153314" cy="3153314"/>
            </a:xfrm>
            <a:prstGeom prst="rect">
              <a:avLst/>
            </a:prstGeom>
          </p:spPr>
        </p:pic>
      </p:grpSp>
      <p:sp>
        <p:nvSpPr>
          <p:cNvPr id="21" name="Text Placeholder 31">
            <a:extLst>
              <a:ext uri="{FF2B5EF4-FFF2-40B4-BE49-F238E27FC236}">
                <a16:creationId xmlns:a16="http://schemas.microsoft.com/office/drawing/2014/main" id="{2F7701E9-1902-4B59-B7B9-4D5088CFD9A1}"/>
              </a:ext>
            </a:extLst>
          </p:cNvPr>
          <p:cNvSpPr txBox="1">
            <a:spLocks/>
          </p:cNvSpPr>
          <p:nvPr/>
        </p:nvSpPr>
        <p:spPr>
          <a:xfrm>
            <a:off x="178786" y="4216429"/>
            <a:ext cx="4885570" cy="577850"/>
          </a:xfrm>
          <a:prstGeom prst="rect">
            <a:avLst/>
          </a:prstGeom>
          <a:noFill/>
          <a:ln>
            <a:noFill/>
          </a:ln>
        </p:spPr>
        <p:txBody>
          <a:bodyPr spcFirstLastPara="1" vert="horz" wrap="square" lIns="91425" tIns="45700" rIns="91425" bIns="45700" rtlCol="0" anchor="t" anchorCtr="0">
            <a:noAutofit/>
          </a:bodyPr>
          <a:lstStyle>
            <a:lvl1pPr marL="457200" marR="0" lvl="0" indent="-304800" algn="l" defTabSz="582930" rtl="0" eaLnBrk="1" latinLnBrk="0" hangingPunct="1">
              <a:lnSpc>
                <a:spcPct val="100000"/>
              </a:lnSpc>
              <a:spcBef>
                <a:spcPts val="0"/>
              </a:spcBef>
              <a:spcAft>
                <a:spcPts val="0"/>
              </a:spcAft>
              <a:buClr>
                <a:srgbClr val="515257"/>
              </a:buClr>
              <a:buSzPts val="1200"/>
              <a:buFont typeface="Arial"/>
              <a:buChar char="•"/>
              <a:defRPr sz="1200" b="0" i="0" u="none" strike="noStrike" kern="1200" cap="none">
                <a:solidFill>
                  <a:srgbClr val="515257"/>
                </a:solidFill>
                <a:latin typeface="Gill Sans"/>
                <a:ea typeface="Gill Sans"/>
                <a:cs typeface="Gill Sans"/>
                <a:sym typeface="Gill Sans"/>
              </a:defRPr>
            </a:lvl1pPr>
            <a:lvl2pPr marL="914400" marR="0" lvl="1" indent="-228600" algn="just" defTabSz="582930" rtl="0" eaLnBrk="1" latinLnBrk="0" hangingPunct="1">
              <a:lnSpc>
                <a:spcPct val="100000"/>
              </a:lnSpc>
              <a:spcBef>
                <a:spcPts val="765"/>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2pPr>
            <a:lvl3pPr marL="1371600" marR="0" lvl="2"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3pPr>
            <a:lvl4pPr marL="1828800" marR="0" lvl="3"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4pPr>
            <a:lvl5pPr marL="2286000" marR="0" lvl="4"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5pPr>
            <a:lvl6pPr marL="2743200" marR="0" lvl="5"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6pPr>
            <a:lvl7pPr marL="3200400" marR="0" lvl="6"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7pPr>
            <a:lvl8pPr marL="3657600" marR="0" lvl="7"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8pPr>
            <a:lvl9pPr marL="4114800" marR="0" lvl="8"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9pPr>
          </a:lstStyle>
          <a:p>
            <a:pPr marL="152400" indent="0">
              <a:buNone/>
            </a:pPr>
            <a:r>
              <a:rPr lang="en-US" sz="1400" dirty="0">
                <a:solidFill>
                  <a:schemeClr val="tx1">
                    <a:lumMod val="50000"/>
                    <a:lumOff val="50000"/>
                  </a:schemeClr>
                </a:solidFill>
                <a:latin typeface="Gill Sans MT" panose="020B0502020104020203" pitchFamily="34" charset="0"/>
              </a:rPr>
              <a:t>TRAVAIL EN GROUPE </a:t>
            </a:r>
          </a:p>
        </p:txBody>
      </p:sp>
      <p:sp>
        <p:nvSpPr>
          <p:cNvPr id="7" name="Rectangle 6">
            <a:extLst>
              <a:ext uri="{FF2B5EF4-FFF2-40B4-BE49-F238E27FC236}">
                <a16:creationId xmlns:a16="http://schemas.microsoft.com/office/drawing/2014/main" id="{59F9A019-C668-43C3-93A8-0B6F646C9517}"/>
              </a:ext>
            </a:extLst>
          </p:cNvPr>
          <p:cNvSpPr/>
          <p:nvPr/>
        </p:nvSpPr>
        <p:spPr>
          <a:xfrm>
            <a:off x="439271" y="5084563"/>
            <a:ext cx="6273800" cy="2554545"/>
          </a:xfrm>
          <a:prstGeom prst="rect">
            <a:avLst/>
          </a:prstGeom>
        </p:spPr>
        <p:txBody>
          <a:bodyPr wrap="square">
            <a:spAutoFit/>
          </a:bodyPr>
          <a:lstStyle/>
          <a:p>
            <a:pPr>
              <a:buClr>
                <a:srgbClr val="000000"/>
              </a:buClr>
              <a:defRPr/>
            </a:pPr>
            <a:r>
              <a:rPr lang="en-US" sz="1600" dirty="0">
                <a:latin typeface="Gill Sans MT" panose="020B0502020104020203" pitchFamily="34" charset="0"/>
                <a:sym typeface="PT Sans"/>
              </a:rPr>
              <a:t>1. </a:t>
            </a:r>
            <a:r>
              <a:rPr lang="fr-FR" sz="1600" dirty="0">
                <a:latin typeface="Gill Sans MT" panose="020B0502020104020203" pitchFamily="34" charset="0"/>
                <a:sym typeface="PT Sans"/>
              </a:rPr>
              <a:t>Dans votre groupe, sélectionnez l'un des comportements d'intérêt de l'étude de cas et posez la question "pourquoi cela se produit-il ?".</a:t>
            </a:r>
          </a:p>
          <a:p>
            <a:pPr>
              <a:buClr>
                <a:srgbClr val="000000"/>
              </a:buClr>
              <a:defRPr/>
            </a:pPr>
            <a:r>
              <a:rPr lang="fr-FR" sz="1600" dirty="0">
                <a:latin typeface="Gill Sans MT" panose="020B0502020104020203" pitchFamily="34" charset="0"/>
                <a:sym typeface="PT Sans"/>
              </a:rPr>
              <a:t>2. Pour chaque explication qui émerge, demandez à nouveau "pourquoi ?" quatre fois de plus, en approfondissant chaque explication donnée (vous ferez cela pour chaque "pourquoi" que vous avez énuméré au début).</a:t>
            </a:r>
          </a:p>
          <a:p>
            <a:pPr>
              <a:buClr>
                <a:srgbClr val="000000"/>
              </a:buClr>
              <a:defRPr/>
            </a:pPr>
            <a:r>
              <a:rPr lang="fr-FR" sz="1600" dirty="0">
                <a:latin typeface="Gill Sans MT" panose="020B0502020104020203" pitchFamily="34" charset="0"/>
                <a:sym typeface="PT Sans"/>
              </a:rPr>
              <a:t>3. Examinez les facteurs qui sont apparus et encerclez ceux qui sont axés sur les normes.</a:t>
            </a:r>
          </a:p>
          <a:p>
            <a:pPr>
              <a:buClr>
                <a:srgbClr val="000000"/>
              </a:buClr>
              <a:defRPr/>
            </a:pPr>
            <a:r>
              <a:rPr lang="fr-FR" sz="1600" dirty="0">
                <a:latin typeface="Gill Sans MT" panose="020B0502020104020203" pitchFamily="34" charset="0"/>
                <a:sym typeface="PT Sans"/>
              </a:rPr>
              <a:t>4. Une fois sélectionnés, discutez de chacun des facteurs encerclés axés sur les normes. Pourquoi cela se produit-il ? Existe-t-il des sanctions positives ou négatives pour le respect des normes </a:t>
            </a:r>
            <a:r>
              <a:rPr lang="en-US" sz="1600" dirty="0">
                <a:latin typeface="Gill Sans MT" panose="020B0502020104020203" pitchFamily="34" charset="0"/>
                <a:sym typeface="PT Sans"/>
              </a:rPr>
              <a:t>?</a:t>
            </a:r>
          </a:p>
        </p:txBody>
      </p:sp>
      <p:sp>
        <p:nvSpPr>
          <p:cNvPr id="8" name="Rectangle 7">
            <a:extLst>
              <a:ext uri="{FF2B5EF4-FFF2-40B4-BE49-F238E27FC236}">
                <a16:creationId xmlns:a16="http://schemas.microsoft.com/office/drawing/2014/main" id="{DB48372A-3C93-4B5E-94B7-EAD20B5B56FD}"/>
              </a:ext>
            </a:extLst>
          </p:cNvPr>
          <p:cNvSpPr/>
          <p:nvPr/>
        </p:nvSpPr>
        <p:spPr>
          <a:xfrm>
            <a:off x="274320" y="4494109"/>
            <a:ext cx="2769284" cy="553998"/>
          </a:xfrm>
          <a:prstGeom prst="rect">
            <a:avLst/>
          </a:prstGeom>
        </p:spPr>
        <p:txBody>
          <a:bodyPr wrap="none">
            <a:spAutoFit/>
          </a:bodyPr>
          <a:lstStyle/>
          <a:p>
            <a:r>
              <a:rPr lang="en-US" sz="3000" b="1" dirty="0">
                <a:solidFill>
                  <a:schemeClr val="accent1"/>
                </a:solidFill>
                <a:latin typeface="Gill Sans MT" panose="020B0502020104020203" pitchFamily="34" charset="0"/>
              </a:rPr>
              <a:t>Cinq pourquoi</a:t>
            </a:r>
            <a:endParaRPr lang="en-US" sz="3000" dirty="0">
              <a:solidFill>
                <a:schemeClr val="accent1"/>
              </a:solidFill>
              <a:latin typeface="Gill Sans MT" panose="020B05020201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11" name="Text Placeholder 31">
            <a:extLst>
              <a:ext uri="{FF2B5EF4-FFF2-40B4-BE49-F238E27FC236}">
                <a16:creationId xmlns:a16="http://schemas.microsoft.com/office/drawing/2014/main" id="{A5285D31-8D05-42E6-84FF-9D19C3CD2F3E}"/>
              </a:ext>
            </a:extLst>
          </p:cNvPr>
          <p:cNvSpPr txBox="1">
            <a:spLocks/>
          </p:cNvSpPr>
          <p:nvPr/>
        </p:nvSpPr>
        <p:spPr>
          <a:xfrm>
            <a:off x="274320" y="542923"/>
            <a:ext cx="4885570" cy="242334"/>
          </a:xfrm>
          <a:prstGeom prst="rect">
            <a:avLst/>
          </a:prstGeom>
          <a:noFill/>
          <a:ln>
            <a:noFill/>
          </a:ln>
        </p:spPr>
        <p:txBody>
          <a:bodyPr spcFirstLastPara="1" vert="horz" wrap="square" lIns="91425" tIns="45700" rIns="91425" bIns="45700" rtlCol="0" anchor="t" anchorCtr="0">
            <a:noAutofit/>
          </a:bodyPr>
          <a:lstStyle>
            <a:lvl1pPr marL="457200" marR="0" lvl="0" indent="-304800" algn="l" defTabSz="582930" rtl="0" eaLnBrk="1" latinLnBrk="0" hangingPunct="1">
              <a:lnSpc>
                <a:spcPct val="100000"/>
              </a:lnSpc>
              <a:spcBef>
                <a:spcPts val="0"/>
              </a:spcBef>
              <a:spcAft>
                <a:spcPts val="0"/>
              </a:spcAft>
              <a:buClr>
                <a:srgbClr val="515257"/>
              </a:buClr>
              <a:buSzPts val="1200"/>
              <a:buFont typeface="Arial"/>
              <a:buChar char="•"/>
              <a:defRPr sz="1200" b="0" i="0" u="none" strike="noStrike" kern="1200" cap="none">
                <a:solidFill>
                  <a:srgbClr val="515257"/>
                </a:solidFill>
                <a:latin typeface="Gill Sans"/>
                <a:ea typeface="Gill Sans"/>
                <a:cs typeface="Gill Sans"/>
                <a:sym typeface="Gill Sans"/>
              </a:defRPr>
            </a:lvl1pPr>
            <a:lvl2pPr marL="914400" marR="0" lvl="1" indent="-228600" algn="just" defTabSz="582930" rtl="0" eaLnBrk="1" latinLnBrk="0" hangingPunct="1">
              <a:lnSpc>
                <a:spcPct val="100000"/>
              </a:lnSpc>
              <a:spcBef>
                <a:spcPts val="765"/>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2pPr>
            <a:lvl3pPr marL="1371600" marR="0" lvl="2"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3pPr>
            <a:lvl4pPr marL="1828800" marR="0" lvl="3"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4pPr>
            <a:lvl5pPr marL="2286000" marR="0" lvl="4" indent="-228600" algn="just" defTabSz="582930" rtl="0" eaLnBrk="1" latinLnBrk="0" hangingPunct="1">
              <a:lnSpc>
                <a:spcPct val="100000"/>
              </a:lnSpc>
              <a:spcBef>
                <a:spcPts val="0"/>
              </a:spcBef>
              <a:spcAft>
                <a:spcPts val="0"/>
              </a:spcAft>
              <a:buClr>
                <a:srgbClr val="515257"/>
              </a:buClr>
              <a:buSzPts val="1148"/>
              <a:buFont typeface="Gill Sans"/>
              <a:buNone/>
              <a:defRPr sz="1148" b="0" i="0" u="none" strike="noStrike" kern="1200" cap="none">
                <a:solidFill>
                  <a:srgbClr val="515257"/>
                </a:solidFill>
                <a:latin typeface="Gill Sans"/>
                <a:ea typeface="Gill Sans"/>
                <a:cs typeface="Gill Sans"/>
                <a:sym typeface="Gill Sans"/>
              </a:defRPr>
            </a:lvl5pPr>
            <a:lvl6pPr marL="2743200" marR="0" lvl="5"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6pPr>
            <a:lvl7pPr marL="3200400" marR="0" lvl="6"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7pPr>
            <a:lvl8pPr marL="3657600" marR="0" lvl="7"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8pPr>
            <a:lvl9pPr marL="4114800" marR="0" lvl="8" indent="-228600" algn="just" defTabSz="582930" rtl="0" eaLnBrk="1" latinLnBrk="0" hangingPunct="1">
              <a:lnSpc>
                <a:spcPct val="100000"/>
              </a:lnSpc>
              <a:spcBef>
                <a:spcPts val="0"/>
              </a:spcBef>
              <a:spcAft>
                <a:spcPts val="0"/>
              </a:spcAft>
              <a:buClr>
                <a:srgbClr val="A6A7AC"/>
              </a:buClr>
              <a:buSzPts val="733"/>
              <a:buFont typeface="PT Sans"/>
              <a:buNone/>
              <a:defRPr sz="733" b="0" i="0" u="none" strike="noStrike" kern="1200" cap="none">
                <a:solidFill>
                  <a:srgbClr val="A6A7AC"/>
                </a:solidFill>
                <a:latin typeface="PT Sans"/>
                <a:ea typeface="PT Sans"/>
                <a:cs typeface="PT Sans"/>
                <a:sym typeface="PT Sans"/>
              </a:defRPr>
            </a:lvl9pPr>
          </a:lstStyle>
          <a:p>
            <a:pPr marL="152400" indent="0">
              <a:buNone/>
            </a:pPr>
            <a:r>
              <a:rPr lang="en-US" sz="1400" dirty="0">
                <a:solidFill>
                  <a:schemeClr val="tx1">
                    <a:lumMod val="50000"/>
                    <a:lumOff val="50000"/>
                  </a:schemeClr>
                </a:solidFill>
                <a:latin typeface="Gill Sans MT" panose="020B0502020104020203" pitchFamily="34" charset="0"/>
              </a:rPr>
              <a:t>TRAVAIL EN GROUPE</a:t>
            </a:r>
          </a:p>
        </p:txBody>
      </p:sp>
      <p:sp>
        <p:nvSpPr>
          <p:cNvPr id="2" name="Rectangle 1">
            <a:extLst>
              <a:ext uri="{FF2B5EF4-FFF2-40B4-BE49-F238E27FC236}">
                <a16:creationId xmlns:a16="http://schemas.microsoft.com/office/drawing/2014/main" id="{6392F9AC-2B10-4934-BF5B-3BACF6A5CFF5}"/>
              </a:ext>
            </a:extLst>
          </p:cNvPr>
          <p:cNvSpPr/>
          <p:nvPr/>
        </p:nvSpPr>
        <p:spPr>
          <a:xfrm>
            <a:off x="274320" y="804485"/>
            <a:ext cx="1896673" cy="553998"/>
          </a:xfrm>
          <a:prstGeom prst="rect">
            <a:avLst/>
          </a:prstGeom>
        </p:spPr>
        <p:txBody>
          <a:bodyPr wrap="none">
            <a:spAutoFit/>
          </a:bodyPr>
          <a:lstStyle/>
          <a:p>
            <a:r>
              <a:rPr lang="en-US" sz="3000" b="1" dirty="0">
                <a:solidFill>
                  <a:schemeClr val="accent1"/>
                </a:solidFill>
                <a:latin typeface="Gill Sans MT" panose="020B0502020104020203" pitchFamily="34" charset="0"/>
              </a:rPr>
              <a:t>Vignettes</a:t>
            </a:r>
            <a:endParaRPr lang="en-US" sz="3000" dirty="0">
              <a:solidFill>
                <a:schemeClr val="accent1"/>
              </a:solidFill>
              <a:latin typeface="Gill Sans MT" panose="020B0502020104020203" pitchFamily="34" charset="0"/>
            </a:endParaRPr>
          </a:p>
        </p:txBody>
      </p:sp>
      <p:sp>
        <p:nvSpPr>
          <p:cNvPr id="4" name="Rectangle 3">
            <a:extLst>
              <a:ext uri="{FF2B5EF4-FFF2-40B4-BE49-F238E27FC236}">
                <a16:creationId xmlns:a16="http://schemas.microsoft.com/office/drawing/2014/main" id="{E49018DF-33A4-4956-BB19-465CBAD44640}"/>
              </a:ext>
            </a:extLst>
          </p:cNvPr>
          <p:cNvSpPr/>
          <p:nvPr/>
        </p:nvSpPr>
        <p:spPr>
          <a:xfrm>
            <a:off x="106681" y="1265059"/>
            <a:ext cx="7317852" cy="2554545"/>
          </a:xfrm>
          <a:prstGeom prst="rect">
            <a:avLst/>
          </a:prstGeom>
        </p:spPr>
        <p:txBody>
          <a:bodyPr wrap="square">
            <a:spAutoFit/>
          </a:bodyPr>
          <a:lstStyle/>
          <a:p>
            <a:r>
              <a:rPr lang="en-US" sz="1600" dirty="0">
                <a:latin typeface="Gill Sans MT" panose="020B0502020104020203" pitchFamily="34" charset="0"/>
              </a:rPr>
              <a:t>En utilisant l'étude de cas, développez une vignette (histoire courte) pour les discussions de groupe qui se concentre sur un comportement qui, selon vous, serait contextuellement pertinent. </a:t>
            </a:r>
          </a:p>
          <a:p>
            <a:r>
              <a:rPr lang="en-US" sz="1600" dirty="0">
                <a:latin typeface="Gill Sans MT" panose="020B0502020104020203" pitchFamily="34" charset="0"/>
              </a:rPr>
              <a:t>Votre vignette doit être une histoire et comporter les éléments suivants :</a:t>
            </a:r>
          </a:p>
          <a:p>
            <a:r>
              <a:rPr lang="en-US" sz="1600" dirty="0">
                <a:latin typeface="Gill Sans MT" panose="020B0502020104020203" pitchFamily="34" charset="0"/>
              </a:rPr>
              <a:t>Une introduction au contexte ; soyez précis mais simple.</a:t>
            </a:r>
          </a:p>
          <a:p>
            <a:r>
              <a:rPr lang="en-US" sz="1600" dirty="0">
                <a:latin typeface="Gill Sans MT" panose="020B0502020104020203" pitchFamily="34" charset="0"/>
              </a:rPr>
              <a:t>Une situation concernant le comportement/l'absence d'un comportement.</a:t>
            </a:r>
          </a:p>
          <a:p>
            <a:r>
              <a:rPr lang="en-US" sz="1600" dirty="0">
                <a:latin typeface="Gill Sans MT" panose="020B0502020104020203" pitchFamily="34" charset="0"/>
              </a:rPr>
              <a:t>Une situation où une norme sociale est remise en question ou enfreinte (et les sanctions).</a:t>
            </a:r>
          </a:p>
          <a:p>
            <a:r>
              <a:rPr lang="en-US" sz="1600" dirty="0">
                <a:latin typeface="Gill Sans MT" panose="020B0502020104020203" pitchFamily="34" charset="0"/>
              </a:rPr>
              <a:t>Groupes de référence.</a:t>
            </a:r>
          </a:p>
          <a:p>
            <a:r>
              <a:rPr lang="en-US" sz="1600" dirty="0">
                <a:latin typeface="Gill Sans MT" panose="020B0502020104020203" pitchFamily="34" charset="0"/>
              </a:rPr>
              <a:t>Des questions ouvertes pour s'engager dans l'histoire des normes.</a:t>
            </a:r>
          </a:p>
        </p:txBody>
      </p:sp>
      <p:grpSp>
        <p:nvGrpSpPr>
          <p:cNvPr id="16" name="Group 15">
            <a:extLst>
              <a:ext uri="{FF2B5EF4-FFF2-40B4-BE49-F238E27FC236}">
                <a16:creationId xmlns:a16="http://schemas.microsoft.com/office/drawing/2014/main" id="{B7AFFC94-9CC2-476E-A8DC-70EC2075B91D}"/>
              </a:ext>
            </a:extLst>
          </p:cNvPr>
          <p:cNvGrpSpPr/>
          <p:nvPr/>
        </p:nvGrpSpPr>
        <p:grpSpPr>
          <a:xfrm>
            <a:off x="6333460" y="179656"/>
            <a:ext cx="1371600" cy="1371600"/>
            <a:chOff x="1368325" y="1090737"/>
            <a:chExt cx="3532094" cy="3532094"/>
          </a:xfrm>
        </p:grpSpPr>
        <p:sp>
          <p:nvSpPr>
            <p:cNvPr id="17" name="Oval 16">
              <a:extLst>
                <a:ext uri="{FF2B5EF4-FFF2-40B4-BE49-F238E27FC236}">
                  <a16:creationId xmlns:a16="http://schemas.microsoft.com/office/drawing/2014/main" id="{809489FB-99C1-4CCF-AE13-B0CF31A7198B}"/>
                </a:ext>
              </a:extLst>
            </p:cNvPr>
            <p:cNvSpPr/>
            <p:nvPr/>
          </p:nvSpPr>
          <p:spPr>
            <a:xfrm>
              <a:off x="1368325" y="1090737"/>
              <a:ext cx="3532094" cy="3532094"/>
            </a:xfrm>
            <a:prstGeom prst="ellipse">
              <a:avLst/>
            </a:prstGeom>
            <a:solidFill>
              <a:srgbClr val="296FB6"/>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77"/>
              </a:endParaRPr>
            </a:p>
          </p:txBody>
        </p:sp>
        <p:pic>
          <p:nvPicPr>
            <p:cNvPr id="18" name="Graphic 17" descr="Cheers outline">
              <a:extLst>
                <a:ext uri="{FF2B5EF4-FFF2-40B4-BE49-F238E27FC236}">
                  <a16:creationId xmlns:a16="http://schemas.microsoft.com/office/drawing/2014/main" id="{34E08FC0-0446-4EEB-93EB-44723BE55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715" y="1379662"/>
              <a:ext cx="3153314" cy="3153314"/>
            </a:xfrm>
            <a:prstGeom prst="rect">
              <a:avLst/>
            </a:prstGeom>
          </p:spPr>
        </p:pic>
      </p:grpSp>
      <p:sp>
        <p:nvSpPr>
          <p:cNvPr id="6" name="Rectangle 5">
            <a:extLst>
              <a:ext uri="{FF2B5EF4-FFF2-40B4-BE49-F238E27FC236}">
                <a16:creationId xmlns:a16="http://schemas.microsoft.com/office/drawing/2014/main" id="{FC9E8495-4276-4A5B-9B0F-20C106C95A02}"/>
              </a:ext>
            </a:extLst>
          </p:cNvPr>
          <p:cNvSpPr/>
          <p:nvPr/>
        </p:nvSpPr>
        <p:spPr>
          <a:xfrm>
            <a:off x="106681" y="3760042"/>
            <a:ext cx="7425603" cy="1297278"/>
          </a:xfrm>
          <a:prstGeom prst="rect">
            <a:avLst/>
          </a:prstGeom>
        </p:spPr>
        <p:txBody>
          <a:bodyPr wrap="square">
            <a:spAutoFit/>
          </a:bodyPr>
          <a:lstStyle/>
          <a:p>
            <a:pPr>
              <a:lnSpc>
                <a:spcPct val="90000"/>
              </a:lnSpc>
            </a:pPr>
            <a:r>
              <a:rPr lang="en-US" sz="2900" b="1" dirty="0">
                <a:solidFill>
                  <a:srgbClr val="2A7BCC"/>
                </a:solidFill>
                <a:latin typeface="Gill Sans MT" panose="020B0502020104020203" pitchFamily="34" charset="0"/>
                <a:ea typeface="Times New Roman" panose="02020603050405020304" pitchFamily="18" charset="0"/>
                <a:cs typeface="Calibri" panose="020F0502020204030204" pitchFamily="34" charset="0"/>
              </a:rPr>
              <a:t>Questions à considérer lors de l'ajustement de votre programme avec les résultats d'une évaluation des normes</a:t>
            </a:r>
            <a:endParaRPr lang="en-US" sz="2900" b="1" dirty="0">
              <a:solidFill>
                <a:srgbClr val="2A7BCC"/>
              </a:solidFill>
              <a:latin typeface="Gill Sans MT" panose="020B0502020104020203" pitchFamily="34" charset="0"/>
              <a:ea typeface="Times New Roman" panose="02020603050405020304" pitchFamily="18"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F3E48813-84D1-42E5-854A-2DEF4B324C96}"/>
              </a:ext>
            </a:extLst>
          </p:cNvPr>
          <p:cNvGraphicFramePr>
            <a:graphicFrameLocks noGrp="1"/>
          </p:cNvGraphicFramePr>
          <p:nvPr>
            <p:extLst>
              <p:ext uri="{D42A27DB-BD31-4B8C-83A1-F6EECF244321}">
                <p14:modId xmlns:p14="http://schemas.microsoft.com/office/powerpoint/2010/main" val="3684658104"/>
              </p:ext>
            </p:extLst>
          </p:nvPr>
        </p:nvGraphicFramePr>
        <p:xfrm>
          <a:off x="240115" y="5098870"/>
          <a:ext cx="7391400" cy="5397500"/>
        </p:xfrm>
        <a:graphic>
          <a:graphicData uri="http://schemas.openxmlformats.org/drawingml/2006/table">
            <a:tbl>
              <a:tblPr firstRow="1" firstCol="1" bandRow="1"/>
              <a:tblGrid>
                <a:gridCol w="1634991">
                  <a:extLst>
                    <a:ext uri="{9D8B030D-6E8A-4147-A177-3AD203B41FA5}">
                      <a16:colId xmlns:a16="http://schemas.microsoft.com/office/drawing/2014/main" val="795713118"/>
                    </a:ext>
                  </a:extLst>
                </a:gridCol>
                <a:gridCol w="2020281">
                  <a:extLst>
                    <a:ext uri="{9D8B030D-6E8A-4147-A177-3AD203B41FA5}">
                      <a16:colId xmlns:a16="http://schemas.microsoft.com/office/drawing/2014/main" val="2353356040"/>
                    </a:ext>
                  </a:extLst>
                </a:gridCol>
                <a:gridCol w="2022719">
                  <a:extLst>
                    <a:ext uri="{9D8B030D-6E8A-4147-A177-3AD203B41FA5}">
                      <a16:colId xmlns:a16="http://schemas.microsoft.com/office/drawing/2014/main" val="2020035157"/>
                    </a:ext>
                  </a:extLst>
                </a:gridCol>
                <a:gridCol w="1713409">
                  <a:extLst>
                    <a:ext uri="{9D8B030D-6E8A-4147-A177-3AD203B41FA5}">
                      <a16:colId xmlns:a16="http://schemas.microsoft.com/office/drawing/2014/main" val="1739957351"/>
                    </a:ext>
                  </a:extLst>
                </a:gridCol>
              </a:tblGrid>
              <a:tr h="686166">
                <a:tc>
                  <a:txBody>
                    <a:bodyPr/>
                    <a:lstStyle/>
                    <a:p>
                      <a:pPr marL="0" marR="0" algn="l">
                        <a:spcBef>
                          <a:spcPts val="0"/>
                        </a:spcBef>
                        <a:spcAft>
                          <a:spcPts val="0"/>
                        </a:spcAft>
                      </a:pPr>
                      <a:r>
                        <a:rPr lang="en-US" sz="1250" b="1" dirty="0">
                          <a:solidFill>
                            <a:srgbClr val="FFFEFF"/>
                          </a:solidFill>
                          <a:effectLst/>
                          <a:latin typeface="Gill Sans MT" panose="020B0502020104020203" pitchFamily="34" charset="0"/>
                          <a:ea typeface="Times New Roman" panose="02020603050405020304" pitchFamily="18" charset="0"/>
                          <a:cs typeface="Calibri" panose="020F0502020204030204" pitchFamily="34" charset="0"/>
                        </a:rPr>
                        <a:t>Conception du programme</a:t>
                      </a:r>
                      <a:endParaRPr lang="en-US" sz="1250" b="1" dirty="0">
                        <a:solidFill>
                          <a:srgbClr val="FFFEFF"/>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T="91440" marB="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BCC"/>
                    </a:solidFill>
                  </a:tcPr>
                </a:tc>
                <a:tc>
                  <a:txBody>
                    <a:bodyPr/>
                    <a:lstStyle/>
                    <a:p>
                      <a:pPr marL="0" marR="0" algn="l">
                        <a:spcBef>
                          <a:spcPts val="0"/>
                        </a:spcBef>
                        <a:spcAft>
                          <a:spcPts val="0"/>
                        </a:spcAft>
                      </a:pPr>
                      <a:r>
                        <a:rPr lang="en-US" sz="1250" b="1" dirty="0">
                          <a:solidFill>
                            <a:srgbClr val="FFFEFF"/>
                          </a:solidFill>
                          <a:effectLst/>
                          <a:latin typeface="Gill Sans MT" panose="020B0502020104020203" pitchFamily="34" charset="0"/>
                          <a:ea typeface="Times New Roman" panose="02020603050405020304" pitchFamily="18" charset="0"/>
                          <a:cs typeface="Calibri" panose="020F0502020204030204" pitchFamily="34" charset="0"/>
                        </a:rPr>
                        <a:t>Mise en œuvre du programme</a:t>
                      </a:r>
                      <a:endParaRPr lang="en-US" sz="1250" b="1" dirty="0">
                        <a:solidFill>
                          <a:srgbClr val="FFFEFF"/>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R="0" marT="91440" marB="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BCC"/>
                    </a:solidFill>
                  </a:tcPr>
                </a:tc>
                <a:tc>
                  <a:txBody>
                    <a:bodyPr/>
                    <a:lstStyle/>
                    <a:p>
                      <a:pPr marL="0" marR="0" algn="l">
                        <a:lnSpc>
                          <a:spcPct val="107000"/>
                        </a:lnSpc>
                        <a:spcBef>
                          <a:spcPts val="0"/>
                        </a:spcBef>
                        <a:spcAft>
                          <a:spcPts val="0"/>
                        </a:spcAft>
                      </a:pPr>
                      <a:r>
                        <a:rPr lang="en-US" sz="1250" b="1" dirty="0">
                          <a:solidFill>
                            <a:srgbClr val="FFFEFF"/>
                          </a:solidFill>
                          <a:effectLst/>
                          <a:latin typeface="Gill Sans MT" panose="020B0502020104020203" pitchFamily="34" charset="0"/>
                          <a:ea typeface="Times New Roman" panose="02020603050405020304" pitchFamily="18" charset="0"/>
                          <a:cs typeface="Calibri" panose="020F0502020204030204" pitchFamily="34" charset="0"/>
                        </a:rPr>
                        <a:t>Suivi du programme</a:t>
                      </a:r>
                      <a:endParaRPr lang="en-US" sz="1250" b="1" dirty="0">
                        <a:solidFill>
                          <a:srgbClr val="FFFEFF"/>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T="91440" marB="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BCC"/>
                    </a:solidFill>
                  </a:tcPr>
                </a:tc>
                <a:tc>
                  <a:txBody>
                    <a:bodyPr/>
                    <a:lstStyle/>
                    <a:p>
                      <a:pPr marL="0" marR="0" algn="l">
                        <a:spcBef>
                          <a:spcPts val="0"/>
                        </a:spcBef>
                        <a:spcAft>
                          <a:spcPts val="0"/>
                        </a:spcAft>
                      </a:pPr>
                      <a:r>
                        <a:rPr lang="en-US" sz="1250" b="1" dirty="0">
                          <a:solidFill>
                            <a:srgbClr val="FFFEFF"/>
                          </a:solidFill>
                          <a:effectLst/>
                          <a:latin typeface="Gill Sans MT" panose="020B0502020104020203" pitchFamily="34" charset="0"/>
                          <a:ea typeface="Times New Roman" panose="02020603050405020304" pitchFamily="18" charset="0"/>
                          <a:cs typeface="Calibri" panose="020F0502020204030204" pitchFamily="34" charset="0"/>
                        </a:rPr>
                        <a:t>Évaluation du programme</a:t>
                      </a:r>
                      <a:endParaRPr lang="en-US" sz="1250" b="1" dirty="0">
                        <a:solidFill>
                          <a:srgbClr val="FFFEFF"/>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R="27432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BCC"/>
                    </a:solidFill>
                  </a:tcPr>
                </a:tc>
                <a:extLst>
                  <a:ext uri="{0D108BD9-81ED-4DB2-BD59-A6C34878D82A}">
                    <a16:rowId xmlns:a16="http://schemas.microsoft.com/office/drawing/2014/main" val="2104148849"/>
                  </a:ext>
                </a:extLst>
              </a:tr>
              <a:tr h="4273364">
                <a:tc>
                  <a:txBody>
                    <a:bodyPr/>
                    <a:lstStyle/>
                    <a:p>
                      <a:pPr marL="0" marR="0" lvl="0" indent="0" algn="l">
                        <a:spcBef>
                          <a:spcPts val="0"/>
                        </a:spcBef>
                        <a:spcAft>
                          <a:spcPts val="800"/>
                        </a:spcAft>
                        <a:buSzPct val="100000"/>
                        <a:buFont typeface="Arial" panose="020B0604020202020204" pitchFamily="34" charset="0"/>
                        <a:buChar char="•"/>
                      </a:pPr>
                      <a:r>
                        <a:rPr lang="en-US" sz="1250" b="1"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Votre programme aborde-t-il actuellement le facteur clé (y compris les facteurs de normes sociales) qui influence les comportements d'intérêt ?</a:t>
                      </a:r>
                      <a:endParaRPr lang="en-US" sz="1250" b="1"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a:spcBef>
                          <a:spcPts val="0"/>
                        </a:spcBef>
                        <a:spcAft>
                          <a:spcPts val="800"/>
                        </a:spcAft>
                        <a:buSzPct val="100000"/>
                        <a:buFont typeface="Arial" panose="020B0604020202020204" pitchFamily="34" charset="0"/>
                        <a:buChar char="•"/>
                      </a:pP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Si non, quels sont les facteurs (y compris les normes sociales) que votre programme pourrait aborder ?  </a:t>
                      </a:r>
                      <a:endParaRPr lang="en-US" sz="1250"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60020" marR="160020" marT="27432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spcBef>
                          <a:spcPts val="0"/>
                        </a:spcBef>
                        <a:spcAft>
                          <a:spcPts val="800"/>
                        </a:spcAft>
                        <a:buSzPct val="100000"/>
                        <a:buFont typeface="Arial" panose="020B0604020202020204" pitchFamily="34" charset="0"/>
                        <a:buChar char="•"/>
                      </a:pPr>
                      <a:r>
                        <a:rPr lang="en-US" sz="1250" b="1"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Les stratégies ou activités d'intervention doivent-elles être adaptées pour mieux répondre aux groupes de référence ?</a:t>
                      </a:r>
                      <a:endParaRPr lang="en-US" sz="1250" b="1"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a:spcBef>
                          <a:spcPts val="0"/>
                        </a:spcBef>
                        <a:spcAft>
                          <a:spcPts val="800"/>
                        </a:spcAft>
                        <a:buSzPct val="100000"/>
                        <a:buFont typeface="Arial" panose="020B0604020202020204" pitchFamily="34" charset="0"/>
                        <a:buChar char="•"/>
                      </a:pP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Les stratégies ou activités d'intervention doivent-elles être adaptées pour tenir compte des influences normatives sociales, </a:t>
                      </a:r>
                      <a:r>
                        <a:rPr lang="en-US" sz="1250" cap="none" spc="0" baseline="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y compris les groupes de référence pertinents, </a:t>
                      </a: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soit pour s'appuyer sur des normes positives, soit pour s'attaquer à des normes néfastes ?  </a:t>
                      </a:r>
                      <a:endParaRPr lang="en-US" sz="1250"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60020" marR="160020" marT="27432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7000"/>
                        </a:lnSpc>
                        <a:spcBef>
                          <a:spcPts val="0"/>
                        </a:spcBef>
                        <a:spcAft>
                          <a:spcPts val="800"/>
                        </a:spcAft>
                        <a:buSzPct val="100000"/>
                        <a:buFont typeface="Arial" panose="020B0604020202020204" pitchFamily="34" charset="0"/>
                        <a:buChar char="•"/>
                      </a:pPr>
                      <a:r>
                        <a:rPr lang="en-US" sz="1250" b="1"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Le cadre logique du programme doit-il être ajusté pour inclure les activités normatives - intrants, extrants, effets ?</a:t>
                      </a:r>
                      <a:endParaRPr lang="en-US" sz="1250" b="1"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a:lnSpc>
                          <a:spcPct val="107000"/>
                        </a:lnSpc>
                        <a:spcBef>
                          <a:spcPts val="0"/>
                        </a:spcBef>
                        <a:spcAft>
                          <a:spcPts val="800"/>
                        </a:spcAft>
                        <a:buSzPct val="100000"/>
                        <a:buFont typeface="Arial" panose="020B0604020202020204" pitchFamily="34" charset="0"/>
                        <a:buChar char="•"/>
                      </a:pP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Le système de suivi recueille-t-il les informations correctes et pertinentes sur les normes </a:t>
                      </a:r>
                      <a:r>
                        <a:rPr lang="en-US" sz="1250" cap="none" spc="0" baseline="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auprès </a:t>
                      </a: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1) des principaux groupes du programme et 2) des groupes de référence pertinents ? </a:t>
                      </a:r>
                      <a:endParaRPr lang="en-US" sz="1250"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60020" marR="160020" marT="27432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spcBef>
                          <a:spcPts val="0"/>
                        </a:spcBef>
                        <a:spcAft>
                          <a:spcPts val="800"/>
                        </a:spcAft>
                        <a:buFont typeface="Arial" panose="020B0604020202020204" pitchFamily="34" charset="0"/>
                        <a:buChar char="•"/>
                      </a:pPr>
                      <a:r>
                        <a:rPr lang="en-US" sz="1250" b="1"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Devez-vous apporter des modifications à votre cadre d'évaluation pour refléter les ajustements de la théorie du changement et de la stratégie </a:t>
                      </a: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a:t>
                      </a:r>
                      <a:endParaRPr lang="en-US" sz="1250"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l">
                        <a:spcBef>
                          <a:spcPts val="0"/>
                        </a:spcBef>
                        <a:spcAft>
                          <a:spcPts val="800"/>
                        </a:spcAft>
                        <a:buFont typeface="Arial" panose="020B0604020202020204" pitchFamily="34" charset="0"/>
                        <a:buChar char="•"/>
                      </a:pPr>
                      <a:r>
                        <a:rPr lang="en-US" sz="1250" cap="none" spc="0" dirty="0">
                          <a:solidFill>
                            <a:srgbClr val="2E2C22"/>
                          </a:solidFill>
                          <a:effectLst/>
                          <a:latin typeface="Gill Sans MT" panose="020B0502020104020203" pitchFamily="34" charset="0"/>
                          <a:ea typeface="Times New Roman" panose="02020603050405020304" pitchFamily="18" charset="0"/>
                          <a:cs typeface="Calibri" panose="020F0502020204030204" pitchFamily="34" charset="0"/>
                        </a:rPr>
                        <a:t>Le plan d'évaluation prévoit-il de recueillir des informations correctes et pertinentes non seulement auprès des principaux groupes du programme, mais aussi auprès des groupes de référence ?</a:t>
                      </a:r>
                      <a:endParaRPr lang="en-US" sz="1250" cap="none" spc="0" dirty="0">
                        <a:solidFill>
                          <a:srgbClr val="2E2C22"/>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60020" marR="160020" marT="274320" marB="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89945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AFF509-CD40-4415-B175-DF4E5573FCB2}"/>
              </a:ext>
            </a:extLst>
          </p:cNvPr>
          <p:cNvSpPr/>
          <p:nvPr/>
        </p:nvSpPr>
        <p:spPr>
          <a:xfrm>
            <a:off x="195464" y="614104"/>
            <a:ext cx="7576935" cy="553998"/>
          </a:xfrm>
          <a:prstGeom prst="rect">
            <a:avLst/>
          </a:prstGeom>
        </p:spPr>
        <p:txBody>
          <a:bodyPr wrap="square" lIns="274320" rIns="9144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chemeClr val="accent1"/>
                </a:solidFill>
                <a:effectLst/>
                <a:uLnTx/>
                <a:uFillTx/>
                <a:latin typeface="Gill Sans MT" panose="020B0502020104020203" pitchFamily="34" charset="77"/>
                <a:cs typeface="Gill Sans"/>
                <a:sym typeface="Gill Sans"/>
              </a:rPr>
              <a:t>Principaux points à retenir</a:t>
            </a:r>
            <a:endParaRPr kumimoji="0" lang="en-US" sz="3000" b="0" i="0" u="none" strike="noStrike" kern="0" cap="none" spc="0" normalizeH="0" baseline="0" noProof="0" dirty="0">
              <a:ln>
                <a:noFill/>
              </a:ln>
              <a:solidFill>
                <a:schemeClr val="accent1"/>
              </a:solidFill>
              <a:effectLst/>
              <a:uLnTx/>
              <a:uFillTx/>
            </a:endParaRPr>
          </a:p>
        </p:txBody>
      </p:sp>
      <p:sp>
        <p:nvSpPr>
          <p:cNvPr id="10" name="Rectangle 9">
            <a:extLst>
              <a:ext uri="{FF2B5EF4-FFF2-40B4-BE49-F238E27FC236}">
                <a16:creationId xmlns:a16="http://schemas.microsoft.com/office/drawing/2014/main" id="{B2862E2F-D122-446D-913C-77F3A728B2A0}"/>
              </a:ext>
            </a:extLst>
          </p:cNvPr>
          <p:cNvSpPr/>
          <p:nvPr/>
        </p:nvSpPr>
        <p:spPr>
          <a:xfrm>
            <a:off x="424814" y="1132979"/>
            <a:ext cx="7118234" cy="4154984"/>
          </a:xfrm>
          <a:prstGeom prst="rect">
            <a:avLst/>
          </a:prstGeom>
        </p:spPr>
        <p:txBody>
          <a:bodyPr wrap="square">
            <a:spAutoFit/>
          </a:bodyPr>
          <a:lstStyle/>
          <a:p>
            <a:pPr marL="182880" indent="-182880">
              <a:spcAft>
                <a:spcPts val="1200"/>
              </a:spcAft>
              <a:buFont typeface="Arial" panose="020B0604020202020204" pitchFamily="34" charset="0"/>
              <a:buChar char="•"/>
            </a:pPr>
            <a:r>
              <a:rPr lang="en-US" sz="1600" dirty="0">
                <a:latin typeface="Gill Sans MT" panose="020B0502020104020203" pitchFamily="34" charset="0"/>
              </a:rPr>
              <a:t>Les approches d'évaluation formative existantes peuvent négliger les normes. Si le changement de normes est important pour votre programme, il est indispensable de procéder à une évaluation des normes.  </a:t>
            </a:r>
          </a:p>
          <a:p>
            <a:pPr marL="182880" indent="-182880">
              <a:spcAft>
                <a:spcPts val="1200"/>
              </a:spcAft>
              <a:buFont typeface="Arial" panose="020B0604020202020204" pitchFamily="34" charset="0"/>
              <a:buChar char="•"/>
            </a:pPr>
            <a:r>
              <a:rPr lang="en-US" sz="1600" dirty="0">
                <a:latin typeface="Gill Sans MT" panose="020B0502020104020203" pitchFamily="34" charset="0"/>
              </a:rPr>
              <a:t>Il est important de comprendre comment les normes influencent les comportements des programmes.</a:t>
            </a:r>
          </a:p>
          <a:p>
            <a:pPr marL="182880" indent="-182880">
              <a:spcAft>
                <a:spcPts val="1200"/>
              </a:spcAft>
              <a:buFont typeface="Arial" panose="020B0604020202020204" pitchFamily="34" charset="0"/>
              <a:buChar char="•"/>
            </a:pPr>
            <a:r>
              <a:rPr lang="en-US" sz="1600" dirty="0">
                <a:latin typeface="Gill Sans MT" panose="020B0502020104020203" pitchFamily="34" charset="0"/>
              </a:rPr>
              <a:t>Les évaluations des normes répondent, pour un contexte donné aux questions suivantes : (1) quelles sont les normes pertinentes?(2) qui sont les groupes de reference? (3) pourquoi les gens se conforment aux normes? et (4) quelles normes sont les plus importantes?</a:t>
            </a:r>
          </a:p>
          <a:p>
            <a:pPr marL="182880" indent="-182880">
              <a:spcAft>
                <a:spcPts val="1200"/>
              </a:spcAft>
              <a:buFont typeface="Arial" panose="020B0604020202020204" pitchFamily="34" charset="0"/>
              <a:buChar char="•"/>
            </a:pPr>
            <a:r>
              <a:rPr lang="en-US" sz="1600" dirty="0">
                <a:latin typeface="Gill Sans MT" panose="020B0502020104020203" pitchFamily="34" charset="0"/>
              </a:rPr>
              <a:t>Toutes les évaluations des normes ne sont pas parfaites ! Il vaut mieux avoir quelques informations solides que rien du tout. Faites ce que vous pouvez, mais veillez à ce que les résultats soient utilisés.</a:t>
            </a:r>
          </a:p>
          <a:p>
            <a:pPr marL="182880" indent="-182880">
              <a:spcAft>
                <a:spcPts val="1200"/>
              </a:spcAft>
              <a:buFont typeface="Arial" panose="020B0604020202020204" pitchFamily="34" charset="0"/>
              <a:buChar char="•"/>
            </a:pPr>
            <a:r>
              <a:rPr lang="en-US" sz="1600" dirty="0">
                <a:latin typeface="Gill Sans MT" panose="020B0502020104020203" pitchFamily="34" charset="0"/>
              </a:rPr>
              <a:t>Il existe un certain nombre de ressources sur l'évaluation des normes, notamment l'</a:t>
            </a:r>
            <a:r>
              <a:rPr lang="en-US" sz="1600" dirty="0">
                <a:latin typeface="Gill Sans MT" panose="020B0502020104020203" pitchFamily="34" charset="0"/>
                <a:hlinkClick r:id="rId2">
                  <a:extLst>
                    <a:ext uri="{A12FA001-AC4F-418D-AE19-62706E023703}">
                      <ahyp:hlinkClr xmlns:ahyp="http://schemas.microsoft.com/office/drawing/2018/hyperlinkcolor" val="tx"/>
                    </a:ext>
                  </a:extLst>
                </a:hlinkClick>
              </a:rPr>
              <a:t>outil d'exploration des normes sociales</a:t>
            </a:r>
            <a:r>
              <a:rPr lang="en-US" sz="1600" dirty="0">
                <a:latin typeface="Gill Sans MT" panose="020B0502020104020203" pitchFamily="34" charset="0"/>
              </a:rPr>
              <a:t>.</a:t>
            </a:r>
          </a:p>
        </p:txBody>
      </p:sp>
      <p:sp>
        <p:nvSpPr>
          <p:cNvPr id="14" name="Rectangle 13">
            <a:extLst>
              <a:ext uri="{FF2B5EF4-FFF2-40B4-BE49-F238E27FC236}">
                <a16:creationId xmlns:a16="http://schemas.microsoft.com/office/drawing/2014/main" id="{F8EB720B-6C52-4267-BAB1-5E8E1897DB20}"/>
              </a:ext>
            </a:extLst>
          </p:cNvPr>
          <p:cNvSpPr/>
          <p:nvPr/>
        </p:nvSpPr>
        <p:spPr>
          <a:xfrm>
            <a:off x="229352" y="5228366"/>
            <a:ext cx="5486400" cy="553998"/>
          </a:xfrm>
          <a:prstGeom prst="rect">
            <a:avLst/>
          </a:prstGeom>
        </p:spPr>
        <p:txBody>
          <a:bodyPr wrap="square">
            <a:spAutoFit/>
          </a:bodyPr>
          <a:lstStyle/>
          <a:p>
            <a:r>
              <a:rPr lang="en-US" sz="3000" b="1" dirty="0">
                <a:solidFill>
                  <a:srgbClr val="2A6FB6"/>
                </a:solidFill>
                <a:latin typeface="Gill Sans MT" panose="020B0502020104020203" pitchFamily="34" charset="0"/>
              </a:rPr>
              <a:t>Ressources</a:t>
            </a:r>
            <a:endParaRPr lang="en-US" sz="3000" dirty="0">
              <a:latin typeface="Gill Sans MT" panose="020B0502020104020203" pitchFamily="34" charset="0"/>
            </a:endParaRPr>
          </a:p>
        </p:txBody>
      </p:sp>
      <p:sp>
        <p:nvSpPr>
          <p:cNvPr id="15" name="Rectangle 14">
            <a:extLst>
              <a:ext uri="{FF2B5EF4-FFF2-40B4-BE49-F238E27FC236}">
                <a16:creationId xmlns:a16="http://schemas.microsoft.com/office/drawing/2014/main" id="{3F556DA2-BCB1-410C-AB15-11AF7EC795BC}"/>
              </a:ext>
            </a:extLst>
          </p:cNvPr>
          <p:cNvSpPr/>
          <p:nvPr/>
        </p:nvSpPr>
        <p:spPr>
          <a:xfrm>
            <a:off x="0" y="5722766"/>
            <a:ext cx="7205980" cy="3970318"/>
          </a:xfrm>
          <a:prstGeom prst="rect">
            <a:avLst/>
          </a:prstGeom>
        </p:spPr>
        <p:txBody>
          <a:bodyPr wrap="square">
            <a:spAutoFit/>
          </a:bodyPr>
          <a:lstStyle/>
          <a:p>
            <a:pPr marL="285750" lvl="0" indent="-285750">
              <a:buFont typeface="Arial" panose="020B0604020202020204" pitchFamily="34" charset="0"/>
              <a:buChar char="•"/>
            </a:pPr>
            <a:r>
              <a:rPr lang="en-US" sz="1400" dirty="0">
                <a:latin typeface="Gill Sans MT" panose="020B0502020104020203" pitchFamily="34" charset="0"/>
              </a:rPr>
              <a:t>Projet Passages et Social Norms Learning Collaborative. </a:t>
            </a:r>
            <a:r>
              <a:rPr lang="en-US" sz="1400" i="1" dirty="0">
                <a:latin typeface="Gill Sans MT" panose="020B0502020104020203" pitchFamily="34" charset="0"/>
              </a:rPr>
              <a:t>Outil d'exploration des normes sociales</a:t>
            </a:r>
            <a:r>
              <a:rPr lang="en-US" sz="1400" dirty="0">
                <a:latin typeface="Gill Sans MT" panose="020B0502020104020203" pitchFamily="34" charset="0"/>
              </a:rPr>
              <a:t>. Washington, DC : Institute for Reproductive Health, Georgetown University, 2020. </a:t>
            </a:r>
            <a:r>
              <a:rPr lang="en-US" sz="1400" u="sng" dirty="0">
                <a:latin typeface="Gill Sans MT" panose="020B0502020104020203" pitchFamily="34" charset="0"/>
                <a:hlinkClick r:id="rId3"/>
              </a:rPr>
              <a:t>https://irh.</a:t>
            </a:r>
            <a:r>
              <a:rPr lang="en-US" sz="1400" dirty="0">
                <a:latin typeface="Gill Sans MT" panose="020B0502020104020203" pitchFamily="34" charset="0"/>
              </a:rPr>
              <a:t>org/social-norms-exploration/ </a:t>
            </a:r>
            <a:endParaRPr lang="en-US" sz="1400" b="1" dirty="0">
              <a:latin typeface="Gill Sans MT" panose="020B0502020104020203" pitchFamily="34" charset="0"/>
            </a:endParaRPr>
          </a:p>
          <a:p>
            <a:pPr marL="285750" lvl="0" indent="-285750">
              <a:buFont typeface="Arial" panose="020B0604020202020204" pitchFamily="34" charset="0"/>
              <a:buChar char="•"/>
            </a:pPr>
            <a:r>
              <a:rPr lang="en-US" sz="1400" dirty="0">
                <a:latin typeface="Gill Sans MT" panose="020B0502020104020203" pitchFamily="34" charset="0"/>
              </a:rPr>
              <a:t>Stefanik, Leigh et Theresa Hwang. </a:t>
            </a:r>
            <a:r>
              <a:rPr lang="en-US" sz="1400" i="1" dirty="0">
                <a:latin typeface="Gill Sans MT" panose="020B0502020104020203" pitchFamily="34" charset="0"/>
              </a:rPr>
              <a:t>Appliquer la théorie à la pratique : Le voyage de CARE pilotant des mesures de normes sociales pour la programmation de genre.</a:t>
            </a:r>
            <a:r>
              <a:rPr lang="en-US" sz="1400" dirty="0">
                <a:latin typeface="Gill Sans MT" panose="020B0502020104020203" pitchFamily="34" charset="0"/>
              </a:rPr>
              <a:t> Coopérative d'assistance et de secours partout dans le monde, Inc. (CARE), 2017. </a:t>
            </a:r>
            <a:r>
              <a:rPr lang="en-US" sz="1400" u="sng" dirty="0">
                <a:latin typeface="Gill Sans MT" panose="020B0502020104020203" pitchFamily="34" charset="0"/>
                <a:hlinkClick r:id="rId4"/>
              </a:rPr>
              <a:t>https://prevention-collaborative.</a:t>
            </a:r>
            <a:r>
              <a:rPr lang="en-US" sz="1400" dirty="0">
                <a:latin typeface="Gill Sans MT" panose="020B0502020104020203" pitchFamily="34" charset="0"/>
              </a:rPr>
              <a:t>org/wp-content/uploads/2021/08/CARE_2017_Applying-Social-Norms-Theory-to-Practice-CARE_s-Journey-1.pdf </a:t>
            </a:r>
            <a:endParaRPr lang="en-US" sz="1400" b="1" dirty="0">
              <a:latin typeface="Gill Sans MT" panose="020B0502020104020203" pitchFamily="34" charset="0"/>
            </a:endParaRPr>
          </a:p>
          <a:p>
            <a:pPr marL="285750" lvl="0" indent="-285750">
              <a:buFont typeface="Arial" panose="020B0604020202020204" pitchFamily="34" charset="0"/>
              <a:buChar char="•"/>
            </a:pPr>
            <a:r>
              <a:rPr lang="en-US" sz="1400" dirty="0">
                <a:latin typeface="Gill Sans MT" panose="020B0502020104020203" pitchFamily="34" charset="0"/>
              </a:rPr>
              <a:t>Mackie, Gerry, Francesca Moneti, Holly Shakya, et Elaine Denny. </a:t>
            </a:r>
            <a:r>
              <a:rPr lang="en-US" sz="1400" i="1" dirty="0">
                <a:latin typeface="Gill Sans MT" panose="020B0502020104020203" pitchFamily="34" charset="0"/>
              </a:rPr>
              <a:t>Que sont les normes sociales ? Comment sont-elles mesurées ?</a:t>
            </a:r>
            <a:r>
              <a:rPr lang="en-US" sz="1400" dirty="0">
                <a:latin typeface="Gill Sans MT" panose="020B0502020104020203" pitchFamily="34" charset="0"/>
              </a:rPr>
              <a:t> New York et San Diego : UNICEF et Université de Californie San Diego, 2015. </a:t>
            </a:r>
            <a:r>
              <a:rPr lang="en-US" sz="1400" u="sng" dirty="0">
                <a:latin typeface="Gill Sans MT" panose="020B0502020104020203" pitchFamily="34" charset="0"/>
                <a:hlinkClick r:id="rId5"/>
              </a:rPr>
              <a:t>https://www.</a:t>
            </a:r>
            <a:r>
              <a:rPr lang="en-US" sz="1400" dirty="0">
                <a:latin typeface="Gill Sans MT" panose="020B0502020104020203" pitchFamily="34" charset="0"/>
              </a:rPr>
              <a:t>alignplatform.org/resources/what-are-social-norms-how-are-they-measured </a:t>
            </a:r>
            <a:endParaRPr lang="en-US" sz="1400" b="1" dirty="0">
              <a:latin typeface="Gill Sans MT" panose="020B0502020104020203" pitchFamily="34" charset="0"/>
            </a:endParaRPr>
          </a:p>
          <a:p>
            <a:pPr marL="285750" lvl="0" indent="-285750">
              <a:buFont typeface="Arial" panose="020B0604020202020204" pitchFamily="34" charset="0"/>
              <a:buChar char="•"/>
            </a:pPr>
            <a:r>
              <a:rPr lang="en-US" sz="1400" dirty="0">
                <a:latin typeface="Gill Sans MT" panose="020B0502020104020203" pitchFamily="34" charset="0"/>
              </a:rPr>
              <a:t>Thomas, Sarah. </a:t>
            </a:r>
            <a:r>
              <a:rPr lang="en-US" sz="1400" i="1" dirty="0">
                <a:latin typeface="Gill Sans MT" panose="020B0502020104020203" pitchFamily="34" charset="0"/>
              </a:rPr>
              <a:t>Qu'est-ce que l'apprentissage et l'action participatifs (AAP) : An Introduction</a:t>
            </a:r>
            <a:r>
              <a:rPr lang="en-US" sz="1400" dirty="0">
                <a:latin typeface="Gill Sans MT" panose="020B0502020104020203" pitchFamily="34" charset="0"/>
              </a:rPr>
              <a:t>. Sarah Thomas, 2002. </a:t>
            </a:r>
            <a:r>
              <a:rPr lang="en-US" sz="1400" u="sng" dirty="0">
                <a:latin typeface="Gill Sans MT" panose="020B0502020104020203" pitchFamily="34" charset="0"/>
                <a:hlinkClick r:id="rId6"/>
              </a:rPr>
              <a:t>http://idp-key-resources.</a:t>
            </a:r>
            <a:r>
              <a:rPr lang="en-US" sz="1400" dirty="0">
                <a:latin typeface="Gill Sans MT" panose="020B0502020104020203" pitchFamily="34" charset="0"/>
              </a:rPr>
              <a:t>org/documents/0000/d04267/000.pdf </a:t>
            </a:r>
            <a:endParaRPr lang="en-US" sz="1400" b="1" dirty="0">
              <a:latin typeface="Gill Sans MT" panose="020B0502020104020203" pitchFamily="34" charset="0"/>
            </a:endParaRPr>
          </a:p>
          <a:p>
            <a:pPr marL="285750" lvl="0" indent="-285750">
              <a:buFont typeface="Arial" panose="020B0604020202020204" pitchFamily="34" charset="0"/>
              <a:buChar char="•"/>
            </a:pPr>
            <a:r>
              <a:rPr lang="en-US" sz="1400" dirty="0">
                <a:latin typeface="Gill Sans MT" panose="020B0502020104020203" pitchFamily="34" charset="0"/>
              </a:rPr>
              <a:t>Cislaghi, Beniamino et Lori Heise. </a:t>
            </a:r>
            <a:r>
              <a:rPr lang="en-US" sz="1400" i="1" dirty="0">
                <a:latin typeface="Gill Sans MT" panose="020B0502020104020203" pitchFamily="34" charset="0"/>
              </a:rPr>
              <a:t>Mesurer les normes sociales liées au genre, Rapport d'apprentissage 1.</a:t>
            </a:r>
            <a:r>
              <a:rPr lang="en-US" sz="1400" dirty="0">
                <a:latin typeface="Gill Sans MT" panose="020B0502020104020203" pitchFamily="34" charset="0"/>
              </a:rPr>
              <a:t> Londres : Learning Group on Social Norms and Gender-related Harmful Practices de la London School of Hygiene &amp; Tropical Medicine, 2016. </a:t>
            </a:r>
            <a:r>
              <a:rPr lang="en-US" sz="1400" u="sng" dirty="0">
                <a:latin typeface="Gill Sans MT" panose="020B0502020104020203" pitchFamily="34" charset="0"/>
                <a:hlinkClick r:id="rId7"/>
              </a:rPr>
              <a:t>http://strive.</a:t>
            </a:r>
            <a:r>
              <a:rPr lang="en-US" sz="1400" dirty="0">
                <a:latin typeface="Gill Sans MT" panose="020B0502020104020203" pitchFamily="34" charset="0"/>
              </a:rPr>
              <a:t>lshtm.ac.uk/system/files/attachments/STRIVE%20Norms%20Report%201.pdf </a:t>
            </a:r>
            <a:endParaRPr lang="en-US" sz="1400" b="1" dirty="0">
              <a:latin typeface="Gill Sans MT" panose="020B0502020104020203" pitchFamily="34" charset="0"/>
            </a:endParaRPr>
          </a:p>
        </p:txBody>
      </p:sp>
    </p:spTree>
    <p:extLst>
      <p:ext uri="{BB962C8B-B14F-4D97-AF65-F5344CB8AC3E}">
        <p14:creationId xmlns:p14="http://schemas.microsoft.com/office/powerpoint/2010/main" val="3598134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6dacaa-8659-40a6-ae4b-db94d906a001" xsi:nil="true"/>
    <lcf76f155ced4ddcb4097134ff3c332f xmlns="b3e394f4-7e1b-40dc-9710-f85171a654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AF04E58DDB1147BACE8AD971ACB810" ma:contentTypeVersion="16" ma:contentTypeDescription="Create a new document." ma:contentTypeScope="" ma:versionID="165779e993b81606853fcae254bdc6c6">
  <xsd:schema xmlns:xsd="http://www.w3.org/2001/XMLSchema" xmlns:xs="http://www.w3.org/2001/XMLSchema" xmlns:p="http://schemas.microsoft.com/office/2006/metadata/properties" xmlns:ns2="b3e394f4-7e1b-40dc-9710-f85171a654f0" xmlns:ns3="9c6dacaa-8659-40a6-ae4b-db94d906a001" targetNamespace="http://schemas.microsoft.com/office/2006/metadata/properties" ma:root="true" ma:fieldsID="9ad812ca541bd85cc4953484cbcd9895" ns2:_="" ns3:_="">
    <xsd:import namespace="b3e394f4-7e1b-40dc-9710-f85171a654f0"/>
    <xsd:import namespace="9c6dacaa-8659-40a6-ae4b-db94d906a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394f4-7e1b-40dc-9710-f85171a65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6dacaa-8659-40a6-ae4b-db94d906a0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e0e095-a9ee-45a3-ad98-fc47b39f0f4e}" ma:internalName="TaxCatchAll" ma:showField="CatchAllData" ma:web="9c6dacaa-8659-40a6-ae4b-db94d906a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63AD2-4316-456C-85E9-1D8DB5B43981}">
  <ds:schemaRefs>
    <ds:schemaRef ds:uri="http://purl.org/dc/terms/"/>
    <ds:schemaRef ds:uri="http://www.w3.org/XML/1998/namespace"/>
    <ds:schemaRef ds:uri="http://purl.org/dc/elements/1.1/"/>
    <ds:schemaRef ds:uri="9c6dacaa-8659-40a6-ae4b-db94d906a001"/>
    <ds:schemaRef ds:uri="http://schemas.microsoft.com/office/2006/documentManagement/types"/>
    <ds:schemaRef ds:uri="http://schemas.microsoft.com/office/infopath/2007/PartnerControls"/>
    <ds:schemaRef ds:uri="http://schemas.openxmlformats.org/package/2006/metadata/core-properties"/>
    <ds:schemaRef ds:uri="b3e394f4-7e1b-40dc-9710-f85171a654f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DD5D7C1-A27B-4DD2-865C-E51FC0955C58}">
  <ds:schemaRefs>
    <ds:schemaRef ds:uri="http://schemas.microsoft.com/sharepoint/v3/contenttype/forms"/>
  </ds:schemaRefs>
</ds:datastoreItem>
</file>

<file path=customXml/itemProps3.xml><?xml version="1.0" encoding="utf-8"?>
<ds:datastoreItem xmlns:ds="http://schemas.openxmlformats.org/officeDocument/2006/customXml" ds:itemID="{701ECA44-8673-49C5-832C-4A0D88191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e394f4-7e1b-40dc-9710-f85171a654f0"/>
    <ds:schemaRef ds:uri="9c6dacaa-8659-40a6-ae4b-db94d906a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18957</TotalTime>
  <Words>2259</Words>
  <Application>Microsoft Office PowerPoint</Application>
  <PresentationFormat>Custom</PresentationFormat>
  <Paragraphs>125</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Montserrat-SemiBold</vt:lpstr>
      <vt:lpstr>Times New Roman</vt:lpstr>
      <vt:lpstr>PT Sans</vt:lpstr>
      <vt:lpstr>Calibri Light</vt:lpstr>
      <vt:lpstr>Helvetica Light</vt:lpstr>
      <vt:lpstr>Gill Sans MT</vt:lpstr>
      <vt:lpstr>Gill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Cachan</dc:creator>
  <cp:keywords>, docId:0C33BAFEE581A558269DF6E3CACAFDDD</cp:keywords>
  <cp:lastModifiedBy>Catherine Marie Tier</cp:lastModifiedBy>
  <cp:revision>71</cp:revision>
  <dcterms:created xsi:type="dcterms:W3CDTF">2020-05-22T02:54:17Z</dcterms:created>
  <dcterms:modified xsi:type="dcterms:W3CDTF">2022-09-27T19:09:58Z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C9D9DC4F-BC1B-44B4-8A2F-9FDAD4264BFA</vt:lpwstr>
  </property>
  <property fmtid="{D5CDD505-2E9C-101B-9397-08002B2CF9AE}" pid="3" name="ArticulatePath">
    <vt:lpwstr>Handouts Module 2 - Assessment</vt:lpwstr>
  </property>
  <property fmtid="{D5CDD505-2E9C-101B-9397-08002B2CF9AE}" pid="4" name="ContentTypeId">
    <vt:lpwstr>0x0101003CAF04E58DDB1147BACE8AD971ACB810</vt:lpwstr>
  </property>
  <property fmtid="{D5CDD505-2E9C-101B-9397-08002B2CF9AE}" pid="5" name="Order">
    <vt:r8>19200</vt:r8>
  </property>
  <property fmtid="{D5CDD505-2E9C-101B-9397-08002B2CF9AE}" pid="6" name="MediaServiceImageTags">
    <vt:lpwstr/>
  </property>
</Properties>
</file>