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44"/>
  </p:notesMasterIdLst>
  <p:handoutMasterIdLst>
    <p:handoutMasterId r:id="rId45"/>
  </p:handoutMasterIdLst>
  <p:sldIdLst>
    <p:sldId id="472" r:id="rId2"/>
    <p:sldId id="474" r:id="rId3"/>
    <p:sldId id="510" r:id="rId4"/>
    <p:sldId id="476" r:id="rId5"/>
    <p:sldId id="503" r:id="rId6"/>
    <p:sldId id="504" r:id="rId7"/>
    <p:sldId id="511" r:id="rId8"/>
    <p:sldId id="477" r:id="rId9"/>
    <p:sldId id="482" r:id="rId10"/>
    <p:sldId id="479" r:id="rId11"/>
    <p:sldId id="506" r:id="rId12"/>
    <p:sldId id="483" r:id="rId13"/>
    <p:sldId id="484" r:id="rId14"/>
    <p:sldId id="512" r:id="rId15"/>
    <p:sldId id="471" r:id="rId16"/>
    <p:sldId id="509" r:id="rId17"/>
    <p:sldId id="527" r:id="rId18"/>
    <p:sldId id="520" r:id="rId19"/>
    <p:sldId id="521" r:id="rId20"/>
    <p:sldId id="513" r:id="rId21"/>
    <p:sldId id="485" r:id="rId22"/>
    <p:sldId id="522" r:id="rId23"/>
    <p:sldId id="468" r:id="rId24"/>
    <p:sldId id="514" r:id="rId25"/>
    <p:sldId id="490" r:id="rId26"/>
    <p:sldId id="491" r:id="rId27"/>
    <p:sldId id="492" r:id="rId28"/>
    <p:sldId id="493" r:id="rId29"/>
    <p:sldId id="526" r:id="rId30"/>
    <p:sldId id="515" r:id="rId31"/>
    <p:sldId id="529" r:id="rId32"/>
    <p:sldId id="523" r:id="rId33"/>
    <p:sldId id="525" r:id="rId34"/>
    <p:sldId id="516" r:id="rId35"/>
    <p:sldId id="499" r:id="rId36"/>
    <p:sldId id="495" r:id="rId37"/>
    <p:sldId id="496" r:id="rId38"/>
    <p:sldId id="517" r:id="rId39"/>
    <p:sldId id="501" r:id="rId40"/>
    <p:sldId id="464" r:id="rId41"/>
    <p:sldId id="518" r:id="rId42"/>
    <p:sldId id="528" r:id="rId43"/>
  </p:sldIdLst>
  <p:sldSz cx="9144000" cy="6858000" type="screen4x3"/>
  <p:notesSz cx="7023100" cy="9309100"/>
  <p:defaultTextStyle>
    <a:defPPr>
      <a:defRPr lang="en-US"/>
    </a:defPPr>
    <a:lvl1pPr algn="r" rtl="0" fontAlgn="base">
      <a:spcBef>
        <a:spcPct val="0"/>
      </a:spcBef>
      <a:spcAft>
        <a:spcPct val="0"/>
      </a:spcAft>
      <a:defRPr sz="1600" kern="1200">
        <a:solidFill>
          <a:srgbClr val="000066"/>
        </a:solidFill>
        <a:latin typeface="Verdana" pitchFamily="34" charset="0"/>
        <a:ea typeface="+mn-ea"/>
        <a:cs typeface="+mn-cs"/>
      </a:defRPr>
    </a:lvl1pPr>
    <a:lvl2pPr marL="457200" algn="r" rtl="0" fontAlgn="base">
      <a:spcBef>
        <a:spcPct val="0"/>
      </a:spcBef>
      <a:spcAft>
        <a:spcPct val="0"/>
      </a:spcAft>
      <a:defRPr sz="1600" kern="1200">
        <a:solidFill>
          <a:srgbClr val="000066"/>
        </a:solidFill>
        <a:latin typeface="Verdana" pitchFamily="34" charset="0"/>
        <a:ea typeface="+mn-ea"/>
        <a:cs typeface="+mn-cs"/>
      </a:defRPr>
    </a:lvl2pPr>
    <a:lvl3pPr marL="914400" algn="r" rtl="0" fontAlgn="base">
      <a:spcBef>
        <a:spcPct val="0"/>
      </a:spcBef>
      <a:spcAft>
        <a:spcPct val="0"/>
      </a:spcAft>
      <a:defRPr sz="1600" kern="1200">
        <a:solidFill>
          <a:srgbClr val="000066"/>
        </a:solidFill>
        <a:latin typeface="Verdana" pitchFamily="34" charset="0"/>
        <a:ea typeface="+mn-ea"/>
        <a:cs typeface="+mn-cs"/>
      </a:defRPr>
    </a:lvl3pPr>
    <a:lvl4pPr marL="1371600" algn="r" rtl="0" fontAlgn="base">
      <a:spcBef>
        <a:spcPct val="0"/>
      </a:spcBef>
      <a:spcAft>
        <a:spcPct val="0"/>
      </a:spcAft>
      <a:defRPr sz="1600" kern="1200">
        <a:solidFill>
          <a:srgbClr val="000066"/>
        </a:solidFill>
        <a:latin typeface="Verdana" pitchFamily="34" charset="0"/>
        <a:ea typeface="+mn-ea"/>
        <a:cs typeface="+mn-cs"/>
      </a:defRPr>
    </a:lvl4pPr>
    <a:lvl5pPr marL="1828800" algn="r" rtl="0" fontAlgn="base">
      <a:spcBef>
        <a:spcPct val="0"/>
      </a:spcBef>
      <a:spcAft>
        <a:spcPct val="0"/>
      </a:spcAft>
      <a:defRPr sz="1600" kern="1200">
        <a:solidFill>
          <a:srgbClr val="000066"/>
        </a:solidFill>
        <a:latin typeface="Verdana" pitchFamily="34" charset="0"/>
        <a:ea typeface="+mn-ea"/>
        <a:cs typeface="+mn-cs"/>
      </a:defRPr>
    </a:lvl5pPr>
    <a:lvl6pPr marL="2286000" algn="l" defTabSz="914400" rtl="0" eaLnBrk="1" latinLnBrk="0" hangingPunct="1">
      <a:defRPr sz="1600" kern="1200">
        <a:solidFill>
          <a:srgbClr val="000066"/>
        </a:solidFill>
        <a:latin typeface="Verdana" pitchFamily="34" charset="0"/>
        <a:ea typeface="+mn-ea"/>
        <a:cs typeface="+mn-cs"/>
      </a:defRPr>
    </a:lvl6pPr>
    <a:lvl7pPr marL="2743200" algn="l" defTabSz="914400" rtl="0" eaLnBrk="1" latinLnBrk="0" hangingPunct="1">
      <a:defRPr sz="1600" kern="1200">
        <a:solidFill>
          <a:srgbClr val="000066"/>
        </a:solidFill>
        <a:latin typeface="Verdana" pitchFamily="34" charset="0"/>
        <a:ea typeface="+mn-ea"/>
        <a:cs typeface="+mn-cs"/>
      </a:defRPr>
    </a:lvl7pPr>
    <a:lvl8pPr marL="3200400" algn="l" defTabSz="914400" rtl="0" eaLnBrk="1" latinLnBrk="0" hangingPunct="1">
      <a:defRPr sz="1600" kern="1200">
        <a:solidFill>
          <a:srgbClr val="000066"/>
        </a:solidFill>
        <a:latin typeface="Verdana" pitchFamily="34" charset="0"/>
        <a:ea typeface="+mn-ea"/>
        <a:cs typeface="+mn-cs"/>
      </a:defRPr>
    </a:lvl8pPr>
    <a:lvl9pPr marL="3657600" algn="l" defTabSz="914400" rtl="0" eaLnBrk="1" latinLnBrk="0" hangingPunct="1">
      <a:defRPr sz="1600" kern="1200">
        <a:solidFill>
          <a:srgbClr val="000066"/>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19F"/>
    <a:srgbClr val="000066"/>
    <a:srgbClr val="CCECFF"/>
    <a:srgbClr val="97C1FF"/>
    <a:srgbClr val="9FC6FF"/>
    <a:srgbClr val="FF6600"/>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6" autoAdjust="0"/>
    <p:restoredTop sz="67738" autoAdjust="0"/>
  </p:normalViewPr>
  <p:slideViewPr>
    <p:cSldViewPr snapToGrid="0">
      <p:cViewPr varScale="1">
        <p:scale>
          <a:sx n="70" d="100"/>
          <a:sy n="70" d="100"/>
        </p:scale>
        <p:origin x="1212"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7" d="100"/>
        <a:sy n="87" d="100"/>
      </p:scale>
      <p:origin x="0" y="451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1428571428571427"/>
          <c:y val="5.5155875299760189E-2"/>
          <c:w val="0.70793650793650797"/>
          <c:h val="0.68345323741007191"/>
        </c:manualLayout>
      </c:layout>
      <c:barChart>
        <c:barDir val="col"/>
        <c:grouping val="percentStacked"/>
        <c:varyColors val="0"/>
        <c:ser>
          <c:idx val="0"/>
          <c:order val="0"/>
          <c:tx>
            <c:strRef>
              <c:f>Sheet1!$A$2</c:f>
              <c:strCache>
                <c:ptCount val="1"/>
                <c:pt idx="0">
                  <c:v>Nonuser/ Trad. User</c:v>
                </c:pt>
              </c:strCache>
            </c:strRef>
          </c:tx>
          <c:invertIfNegative val="0"/>
          <c:cat>
            <c:strRef>
              <c:f>Sheet1!$B$1:$D$1</c:f>
              <c:strCache>
                <c:ptCount val="3"/>
                <c:pt idx="0">
                  <c:v>India</c:v>
                </c:pt>
                <c:pt idx="1">
                  <c:v>Peru</c:v>
                </c:pt>
                <c:pt idx="2">
                  <c:v>Rwanda</c:v>
                </c:pt>
              </c:strCache>
            </c:strRef>
          </c:cat>
          <c:val>
            <c:numRef>
              <c:f>Sheet1!$B$2:$D$2</c:f>
              <c:numCache>
                <c:formatCode>General</c:formatCode>
                <c:ptCount val="3"/>
                <c:pt idx="0">
                  <c:v>2.14</c:v>
                </c:pt>
                <c:pt idx="1">
                  <c:v>1.23</c:v>
                </c:pt>
                <c:pt idx="2">
                  <c:v>2.5</c:v>
                </c:pt>
              </c:numCache>
            </c:numRef>
          </c:val>
        </c:ser>
        <c:ser>
          <c:idx val="2"/>
          <c:order val="1"/>
          <c:tx>
            <c:strRef>
              <c:f>Sheet1!$A$3</c:f>
              <c:strCache>
                <c:ptCount val="1"/>
                <c:pt idx="0">
                  <c:v>Pill</c:v>
                </c:pt>
              </c:strCache>
            </c:strRef>
          </c:tx>
          <c:invertIfNegative val="0"/>
          <c:cat>
            <c:strRef>
              <c:f>Sheet1!$B$1:$D$1</c:f>
              <c:strCache>
                <c:ptCount val="3"/>
                <c:pt idx="0">
                  <c:v>India</c:v>
                </c:pt>
                <c:pt idx="1">
                  <c:v>Peru</c:v>
                </c:pt>
                <c:pt idx="2">
                  <c:v>Rwanda</c:v>
                </c:pt>
              </c:strCache>
            </c:strRef>
          </c:cat>
          <c:val>
            <c:numRef>
              <c:f>Sheet1!$B$3:$D$3</c:f>
              <c:numCache>
                <c:formatCode>General</c:formatCode>
                <c:ptCount val="3"/>
                <c:pt idx="0">
                  <c:v>0.18</c:v>
                </c:pt>
                <c:pt idx="1">
                  <c:v>0.41</c:v>
                </c:pt>
                <c:pt idx="2">
                  <c:v>7.0000000000000007E-2</c:v>
                </c:pt>
              </c:numCache>
            </c:numRef>
          </c:val>
        </c:ser>
        <c:ser>
          <c:idx val="3"/>
          <c:order val="2"/>
          <c:tx>
            <c:strRef>
              <c:f>Sheet1!$A$4</c:f>
              <c:strCache>
                <c:ptCount val="1"/>
                <c:pt idx="0">
                  <c:v>Condom</c:v>
                </c:pt>
              </c:strCache>
            </c:strRef>
          </c:tx>
          <c:invertIfNegative val="0"/>
          <c:cat>
            <c:strRef>
              <c:f>Sheet1!$B$1:$D$1</c:f>
              <c:strCache>
                <c:ptCount val="3"/>
                <c:pt idx="0">
                  <c:v>India</c:v>
                </c:pt>
                <c:pt idx="1">
                  <c:v>Peru</c:v>
                </c:pt>
                <c:pt idx="2">
                  <c:v>Rwanda</c:v>
                </c:pt>
              </c:strCache>
            </c:strRef>
          </c:cat>
          <c:val>
            <c:numRef>
              <c:f>Sheet1!$B$4:$D$4</c:f>
              <c:numCache>
                <c:formatCode>General</c:formatCode>
                <c:ptCount val="3"/>
                <c:pt idx="0">
                  <c:v>0.11</c:v>
                </c:pt>
                <c:pt idx="1">
                  <c:v>0.26</c:v>
                </c:pt>
                <c:pt idx="2">
                  <c:v>0</c:v>
                </c:pt>
              </c:numCache>
            </c:numRef>
          </c:val>
        </c:ser>
        <c:ser>
          <c:idx val="4"/>
          <c:order val="3"/>
          <c:tx>
            <c:strRef>
              <c:f>Sheet1!$A$5</c:f>
              <c:strCache>
                <c:ptCount val="1"/>
                <c:pt idx="0">
                  <c:v>Injection</c:v>
                </c:pt>
              </c:strCache>
            </c:strRef>
          </c:tx>
          <c:invertIfNegative val="0"/>
          <c:cat>
            <c:strRef>
              <c:f>Sheet1!$B$1:$D$1</c:f>
              <c:strCache>
                <c:ptCount val="3"/>
                <c:pt idx="0">
                  <c:v>India</c:v>
                </c:pt>
                <c:pt idx="1">
                  <c:v>Peru</c:v>
                </c:pt>
                <c:pt idx="2">
                  <c:v>Rwanda</c:v>
                </c:pt>
              </c:strCache>
            </c:strRef>
          </c:cat>
          <c:val>
            <c:numRef>
              <c:f>Sheet1!$B$5:$D$5</c:f>
              <c:numCache>
                <c:formatCode>General</c:formatCode>
                <c:ptCount val="3"/>
                <c:pt idx="0">
                  <c:v>0.01</c:v>
                </c:pt>
                <c:pt idx="1">
                  <c:v>7.0000000000000007E-2</c:v>
                </c:pt>
                <c:pt idx="2">
                  <c:v>0.05</c:v>
                </c:pt>
              </c:numCache>
            </c:numRef>
          </c:val>
        </c:ser>
        <c:ser>
          <c:idx val="5"/>
          <c:order val="4"/>
          <c:tx>
            <c:strRef>
              <c:f>Sheet1!$A$6</c:f>
              <c:strCache>
                <c:ptCount val="1"/>
                <c:pt idx="0">
                  <c:v>LAM</c:v>
                </c:pt>
              </c:strCache>
            </c:strRef>
          </c:tx>
          <c:invertIfNegative val="0"/>
          <c:cat>
            <c:strRef>
              <c:f>Sheet1!$B$1:$D$1</c:f>
              <c:strCache>
                <c:ptCount val="3"/>
                <c:pt idx="0">
                  <c:v>India</c:v>
                </c:pt>
                <c:pt idx="1">
                  <c:v>Peru</c:v>
                </c:pt>
                <c:pt idx="2">
                  <c:v>Rwanda</c:v>
                </c:pt>
              </c:strCache>
            </c:strRef>
          </c:cat>
          <c:val>
            <c:numRef>
              <c:f>Sheet1!$B$6:$D$6</c:f>
              <c:numCache>
                <c:formatCode>General</c:formatCode>
                <c:ptCount val="3"/>
                <c:pt idx="0">
                  <c:v>0</c:v>
                </c:pt>
                <c:pt idx="1">
                  <c:v>0.05</c:v>
                </c:pt>
                <c:pt idx="2">
                  <c:v>0</c:v>
                </c:pt>
              </c:numCache>
            </c:numRef>
          </c:val>
        </c:ser>
        <c:dLbls>
          <c:showLegendKey val="0"/>
          <c:showVal val="0"/>
          <c:showCatName val="0"/>
          <c:showSerName val="0"/>
          <c:showPercent val="0"/>
          <c:showBubbleSize val="0"/>
        </c:dLbls>
        <c:gapWidth val="110"/>
        <c:overlap val="100"/>
        <c:axId val="321137216"/>
        <c:axId val="318514432"/>
      </c:barChart>
      <c:catAx>
        <c:axId val="321137216"/>
        <c:scaling>
          <c:orientation val="minMax"/>
        </c:scaling>
        <c:delete val="0"/>
        <c:axPos val="b"/>
        <c:numFmt formatCode="General" sourceLinked="1"/>
        <c:majorTickMark val="out"/>
        <c:minorTickMark val="none"/>
        <c:tickLblPos val="nextTo"/>
        <c:txPr>
          <a:bodyPr rot="0" vert="horz"/>
          <a:lstStyle/>
          <a:p>
            <a:pPr>
              <a:defRPr/>
            </a:pPr>
            <a:endParaRPr lang="en-US"/>
          </a:p>
        </c:txPr>
        <c:crossAx val="318514432"/>
        <c:crosses val="autoZero"/>
        <c:auto val="1"/>
        <c:lblAlgn val="ctr"/>
        <c:lblOffset val="100"/>
        <c:tickLblSkip val="1"/>
        <c:tickMarkSkip val="1"/>
        <c:noMultiLvlLbl val="0"/>
      </c:catAx>
      <c:valAx>
        <c:axId val="31851443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321137216"/>
        <c:crosses val="autoZero"/>
        <c:crossBetween val="between"/>
      </c:valAx>
    </c:plotArea>
    <c:legend>
      <c:legendPos val="b"/>
      <c:layout>
        <c:manualLayout>
          <c:xMode val="edge"/>
          <c:yMode val="edge"/>
          <c:x val="0.12063492063492064"/>
          <c:y val="0.87529976019184652"/>
          <c:w val="0.82698412698412693"/>
          <c:h val="0.110311750599520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98635</c:v>
                </c:pt>
                <c:pt idx="1">
                  <c:v>160900</c:v>
                </c:pt>
                <c:pt idx="2">
                  <c:v>226300</c:v>
                </c:pt>
                <c:pt idx="3">
                  <c:v>303400</c:v>
                </c:pt>
                <c:pt idx="4">
                  <c:v>347000</c:v>
                </c:pt>
                <c:pt idx="5">
                  <c:v>642000</c:v>
                </c:pt>
                <c:pt idx="6">
                  <c:v>255500</c:v>
                </c:pt>
                <c:pt idx="7">
                  <c:v>151700</c:v>
                </c:pt>
                <c:pt idx="8">
                  <c:v>200000</c:v>
                </c:pt>
                <c:pt idx="9">
                  <c:v>232260</c:v>
                </c:pt>
              </c:numCache>
            </c:numRef>
          </c:val>
        </c:ser>
        <c:dLbls>
          <c:showLegendKey val="0"/>
          <c:showVal val="0"/>
          <c:showCatName val="0"/>
          <c:showSerName val="0"/>
          <c:showPercent val="0"/>
          <c:showBubbleSize val="0"/>
        </c:dLbls>
        <c:gapWidth val="150"/>
        <c:axId val="383842704"/>
        <c:axId val="383843096"/>
      </c:barChart>
      <c:catAx>
        <c:axId val="383842704"/>
        <c:scaling>
          <c:orientation val="minMax"/>
        </c:scaling>
        <c:delete val="0"/>
        <c:axPos val="l"/>
        <c:numFmt formatCode="General" sourceLinked="1"/>
        <c:majorTickMark val="out"/>
        <c:minorTickMark val="none"/>
        <c:tickLblPos val="nextTo"/>
        <c:crossAx val="383843096"/>
        <c:crosses val="autoZero"/>
        <c:auto val="1"/>
        <c:lblAlgn val="ctr"/>
        <c:lblOffset val="100"/>
        <c:noMultiLvlLbl val="0"/>
      </c:catAx>
      <c:valAx>
        <c:axId val="383843096"/>
        <c:scaling>
          <c:orientation val="minMax"/>
        </c:scaling>
        <c:delete val="0"/>
        <c:axPos val="b"/>
        <c:majorGridlines/>
        <c:numFmt formatCode="#,##0" sourceLinked="0"/>
        <c:majorTickMark val="out"/>
        <c:minorTickMark val="none"/>
        <c:tickLblPos val="nextTo"/>
        <c:crossAx val="383842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43238" cy="465773"/>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l" defTabSz="931863">
              <a:defRPr sz="1200">
                <a:solidFill>
                  <a:schemeClr val="tx1"/>
                </a:solidFill>
              </a:defRPr>
            </a:lvl1pPr>
          </a:lstStyle>
          <a:p>
            <a:pPr>
              <a:defRPr/>
            </a:pPr>
            <a:endParaRPr lang="en-US"/>
          </a:p>
        </p:txBody>
      </p:sp>
      <p:sp>
        <p:nvSpPr>
          <p:cNvPr id="91139" name="Rectangle 3"/>
          <p:cNvSpPr>
            <a:spLocks noGrp="1" noChangeArrowheads="1"/>
          </p:cNvSpPr>
          <p:nvPr>
            <p:ph type="dt" sz="quarter" idx="1"/>
          </p:nvPr>
        </p:nvSpPr>
        <p:spPr bwMode="auto">
          <a:xfrm>
            <a:off x="3979864" y="0"/>
            <a:ext cx="3043237" cy="465773"/>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defTabSz="931863">
              <a:defRPr sz="1200">
                <a:solidFill>
                  <a:schemeClr val="tx1"/>
                </a:solidFill>
              </a:defRPr>
            </a:lvl1pPr>
          </a:lstStyle>
          <a:p>
            <a:pPr>
              <a:defRPr/>
            </a:pPr>
            <a:endParaRPr lang="en-US"/>
          </a:p>
        </p:txBody>
      </p:sp>
      <p:sp>
        <p:nvSpPr>
          <p:cNvPr id="91140" name="Rectangle 4"/>
          <p:cNvSpPr>
            <a:spLocks noGrp="1" noChangeArrowheads="1"/>
          </p:cNvSpPr>
          <p:nvPr>
            <p:ph type="ftr" sz="quarter" idx="2"/>
          </p:nvPr>
        </p:nvSpPr>
        <p:spPr bwMode="auto">
          <a:xfrm>
            <a:off x="0" y="8843328"/>
            <a:ext cx="3043238" cy="465772"/>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l" defTabSz="931863">
              <a:defRPr sz="1200">
                <a:solidFill>
                  <a:schemeClr val="tx1"/>
                </a:solidFill>
              </a:defRPr>
            </a:lvl1pPr>
          </a:lstStyle>
          <a:p>
            <a:pPr>
              <a:defRPr/>
            </a:pPr>
            <a:endParaRPr lang="en-US"/>
          </a:p>
        </p:txBody>
      </p:sp>
      <p:sp>
        <p:nvSpPr>
          <p:cNvPr id="91141" name="Rectangle 5"/>
          <p:cNvSpPr>
            <a:spLocks noGrp="1" noChangeArrowheads="1"/>
          </p:cNvSpPr>
          <p:nvPr>
            <p:ph type="sldNum" sz="quarter" idx="3"/>
          </p:nvPr>
        </p:nvSpPr>
        <p:spPr bwMode="auto">
          <a:xfrm>
            <a:off x="3979864" y="8843328"/>
            <a:ext cx="3043237" cy="465772"/>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defTabSz="931863">
              <a:defRPr sz="1200">
                <a:solidFill>
                  <a:schemeClr val="tx1"/>
                </a:solidFill>
              </a:defRPr>
            </a:lvl1pPr>
          </a:lstStyle>
          <a:p>
            <a:pPr>
              <a:defRPr/>
            </a:pPr>
            <a:fld id="{B6A87420-6DEA-4C7B-B694-D8C247D6D123}" type="slidenum">
              <a:rPr lang="en-US"/>
              <a:pPr>
                <a:defRPr/>
              </a:pPr>
              <a:t>‹#›</a:t>
            </a:fld>
            <a:endParaRPr lang="en-US"/>
          </a:p>
        </p:txBody>
      </p:sp>
    </p:spTree>
    <p:extLst>
      <p:ext uri="{BB962C8B-B14F-4D97-AF65-F5344CB8AC3E}">
        <p14:creationId xmlns:p14="http://schemas.microsoft.com/office/powerpoint/2010/main" val="191949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90413"/>
            <a:ext cx="3048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a:defRPr sz="1200"/>
            </a:lvl1pPr>
          </a:lstStyle>
          <a:p>
            <a:pPr>
              <a:defRPr/>
            </a:pPr>
            <a:endParaRPr lang="en-US"/>
          </a:p>
        </p:txBody>
      </p:sp>
      <p:sp>
        <p:nvSpPr>
          <p:cNvPr id="94211" name="Rectangle 3"/>
          <p:cNvSpPr>
            <a:spLocks noGrp="1" noChangeArrowheads="1"/>
          </p:cNvSpPr>
          <p:nvPr>
            <p:ph type="dt" idx="1"/>
          </p:nvPr>
        </p:nvSpPr>
        <p:spPr bwMode="auto">
          <a:xfrm>
            <a:off x="3962400" y="90413"/>
            <a:ext cx="3048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65225" y="687388"/>
            <a:ext cx="4679950" cy="3509962"/>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914400" y="5908800"/>
            <a:ext cx="5181600" cy="1228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9032101"/>
            <a:ext cx="3048000" cy="27699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defRPr sz="1200"/>
            </a:lvl1pPr>
          </a:lstStyle>
          <a:p>
            <a:pPr>
              <a:defRPr/>
            </a:pPr>
            <a:endParaRPr lang="en-US"/>
          </a:p>
        </p:txBody>
      </p:sp>
      <p:sp>
        <p:nvSpPr>
          <p:cNvPr id="94215" name="Rectangle 7"/>
          <p:cNvSpPr>
            <a:spLocks noGrp="1" noChangeArrowheads="1"/>
          </p:cNvSpPr>
          <p:nvPr>
            <p:ph type="sldNum" sz="quarter" idx="5"/>
          </p:nvPr>
        </p:nvSpPr>
        <p:spPr bwMode="auto">
          <a:xfrm>
            <a:off x="3962400" y="9034088"/>
            <a:ext cx="3048000" cy="275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a:lvl1pPr>
          </a:lstStyle>
          <a:p>
            <a:pPr>
              <a:defRPr/>
            </a:pPr>
            <a:fld id="{6410E8DD-6726-42B0-8ED8-4EEE85F4BCBE}" type="slidenum">
              <a:rPr lang="en-US"/>
              <a:pPr>
                <a:defRPr/>
              </a:pPr>
              <a:t>‹#›</a:t>
            </a:fld>
            <a:endParaRPr lang="en-US"/>
          </a:p>
        </p:txBody>
      </p:sp>
    </p:spTree>
    <p:extLst>
      <p:ext uri="{BB962C8B-B14F-4D97-AF65-F5344CB8AC3E}">
        <p14:creationId xmlns:p14="http://schemas.microsoft.com/office/powerpoint/2010/main" val="2258805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rh.org/resource-library/long-term-use-of-standard-days-method-experience-of-operations-research-study-participan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ongwoods.com/content/23097"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reproductive-health-journal.com/content/pdf/1742-4755-9-17.pdf" TargetMode="External"/><Relationship Id="rId4" Type="http://schemas.openxmlformats.org/officeDocument/2006/relationships/hyperlink" Target="http://pdf.usaid.gov/pdf_docs/PDACH685.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655277"/>
            <a:ext cx="5181600" cy="1735860"/>
          </a:xfrm>
        </p:spPr>
        <p:txBody>
          <a:bodyPr/>
          <a:lstStyle/>
          <a:p>
            <a:r>
              <a:rPr lang="en-US" dirty="0" smtClean="0"/>
              <a:t>References:</a:t>
            </a:r>
          </a:p>
          <a:p>
            <a:pPr lvl="0"/>
            <a:r>
              <a:rPr kumimoji="1" lang="en-US" sz="1200" kern="1200" dirty="0" err="1" smtClean="0">
                <a:solidFill>
                  <a:schemeClr val="tx1"/>
                </a:solidFill>
                <a:effectLst/>
                <a:latin typeface="Arial" pitchFamily="34" charset="0"/>
                <a:ea typeface="+mn-ea"/>
                <a:cs typeface="+mn-cs"/>
              </a:rPr>
              <a:t>Arévalo</a:t>
            </a:r>
            <a:r>
              <a:rPr kumimoji="1" lang="en-US" sz="1200" kern="1200" dirty="0" smtClean="0">
                <a:solidFill>
                  <a:schemeClr val="tx1"/>
                </a:solidFill>
                <a:effectLst/>
                <a:latin typeface="Arial" pitchFamily="34" charset="0"/>
                <a:ea typeface="+mn-ea"/>
                <a:cs typeface="+mn-cs"/>
              </a:rPr>
              <a:t>, M., V. Jennings, and I. Sinai. 2002. “Efficacy of a new method of family planning: The Standard Days Method.” </a:t>
            </a:r>
            <a:r>
              <a:rPr kumimoji="1" lang="en-US" sz="1200" i="1" kern="1200" dirty="0" smtClean="0">
                <a:solidFill>
                  <a:schemeClr val="tx1"/>
                </a:solidFill>
                <a:effectLst/>
                <a:latin typeface="Arial" pitchFamily="34" charset="0"/>
                <a:ea typeface="+mn-ea"/>
                <a:cs typeface="+mn-cs"/>
              </a:rPr>
              <a:t>Contraception </a:t>
            </a:r>
            <a:r>
              <a:rPr kumimoji="1" lang="en-US" sz="1200" kern="1200" dirty="0" smtClean="0">
                <a:solidFill>
                  <a:schemeClr val="tx1"/>
                </a:solidFill>
                <a:effectLst/>
                <a:latin typeface="Arial" pitchFamily="34" charset="0"/>
                <a:ea typeface="+mn-ea"/>
                <a:cs typeface="+mn-cs"/>
              </a:rPr>
              <a:t>65(5):333-338. </a:t>
            </a:r>
          </a:p>
          <a:p>
            <a:pPr lvl="0"/>
            <a:endParaRPr kumimoji="1" lang="en-US" sz="1200" kern="1200" dirty="0" smtClean="0">
              <a:solidFill>
                <a:schemeClr val="tx1"/>
              </a:solidFill>
              <a:effectLst/>
              <a:latin typeface="Arial" pitchFamily="34" charset="0"/>
              <a:ea typeface="+mn-ea"/>
              <a:cs typeface="+mn-cs"/>
            </a:endParaRPr>
          </a:p>
          <a:p>
            <a:r>
              <a:rPr kumimoji="1" lang="es-ES" sz="1200" kern="1200" dirty="0" err="1" smtClean="0">
                <a:solidFill>
                  <a:schemeClr val="tx1"/>
                </a:solidFill>
                <a:effectLst/>
                <a:latin typeface="Arial" pitchFamily="34" charset="0"/>
                <a:ea typeface="+mn-ea"/>
                <a:cs typeface="+mn-cs"/>
              </a:rPr>
              <a:t>Gribble</a:t>
            </a:r>
            <a:r>
              <a:rPr kumimoji="1" lang="es-ES" sz="1200" kern="1200" dirty="0" smtClean="0">
                <a:solidFill>
                  <a:schemeClr val="tx1"/>
                </a:solidFill>
                <a:effectLst/>
                <a:latin typeface="Arial" pitchFamily="34" charset="0"/>
                <a:ea typeface="+mn-ea"/>
                <a:cs typeface="+mn-cs"/>
              </a:rPr>
              <a:t>, J., R. </a:t>
            </a:r>
            <a:r>
              <a:rPr kumimoji="1" lang="es-ES" sz="1200" kern="1200" dirty="0" err="1" smtClean="0">
                <a:solidFill>
                  <a:schemeClr val="tx1"/>
                </a:solidFill>
                <a:effectLst/>
                <a:latin typeface="Arial" pitchFamily="34" charset="0"/>
                <a:ea typeface="+mn-ea"/>
                <a:cs typeface="+mn-cs"/>
              </a:rPr>
              <a:t>Lundgren</a:t>
            </a:r>
            <a:r>
              <a:rPr kumimoji="1" lang="es-ES" sz="1200" kern="1200" dirty="0" smtClean="0">
                <a:solidFill>
                  <a:schemeClr val="tx1"/>
                </a:solidFill>
                <a:effectLst/>
                <a:latin typeface="Arial" pitchFamily="34" charset="0"/>
                <a:ea typeface="+mn-ea"/>
                <a:cs typeface="+mn-cs"/>
              </a:rPr>
              <a:t>, C. </a:t>
            </a:r>
            <a:r>
              <a:rPr kumimoji="1" lang="es-ES" sz="1200" kern="1200" dirty="0" err="1" smtClean="0">
                <a:solidFill>
                  <a:schemeClr val="tx1"/>
                </a:solidFill>
                <a:effectLst/>
                <a:latin typeface="Arial" pitchFamily="34" charset="0"/>
                <a:ea typeface="+mn-ea"/>
                <a:cs typeface="+mn-cs"/>
              </a:rPr>
              <a:t>Velasquez</a:t>
            </a:r>
            <a:r>
              <a:rPr kumimoji="1" lang="es-ES" sz="1200" kern="1200" dirty="0" smtClean="0">
                <a:solidFill>
                  <a:schemeClr val="tx1"/>
                </a:solidFill>
                <a:effectLst/>
                <a:latin typeface="Arial" pitchFamily="34" charset="0"/>
                <a:ea typeface="+mn-ea"/>
                <a:cs typeface="+mn-cs"/>
              </a:rPr>
              <a:t>, and E. </a:t>
            </a:r>
            <a:r>
              <a:rPr kumimoji="1" lang="es-ES" sz="1200" kern="1200" dirty="0" err="1" smtClean="0">
                <a:solidFill>
                  <a:schemeClr val="tx1"/>
                </a:solidFill>
                <a:effectLst/>
                <a:latin typeface="Arial" pitchFamily="34" charset="0"/>
                <a:ea typeface="+mn-ea"/>
                <a:cs typeface="+mn-cs"/>
              </a:rPr>
              <a:t>Anastasi</a:t>
            </a:r>
            <a:r>
              <a:rPr kumimoji="1" lang="es-ES" sz="1200" kern="1200" dirty="0" smtClean="0">
                <a:solidFill>
                  <a:schemeClr val="tx1"/>
                </a:solidFill>
                <a:effectLst/>
                <a:latin typeface="Arial" pitchFamily="34" charset="0"/>
                <a:ea typeface="+mn-ea"/>
                <a:cs typeface="+mn-cs"/>
              </a:rPr>
              <a:t>. </a:t>
            </a:r>
            <a:r>
              <a:rPr kumimoji="1" lang="en-US" sz="1200" kern="1200" dirty="0" smtClean="0">
                <a:solidFill>
                  <a:schemeClr val="tx1"/>
                </a:solidFill>
                <a:effectLst/>
                <a:latin typeface="Arial" pitchFamily="34" charset="0"/>
                <a:ea typeface="+mn-ea"/>
                <a:cs typeface="+mn-cs"/>
              </a:rPr>
              <a:t>2008. “Being strategic about contraceptive introduction: the experience of the Standard Days Method®.” </a:t>
            </a:r>
            <a:r>
              <a:rPr kumimoji="1" lang="en-US" sz="1200" i="1" kern="1200" dirty="0" smtClean="0">
                <a:solidFill>
                  <a:schemeClr val="tx1"/>
                </a:solidFill>
                <a:effectLst/>
                <a:latin typeface="Arial" pitchFamily="34" charset="0"/>
                <a:ea typeface="+mn-ea"/>
                <a:cs typeface="+mn-cs"/>
              </a:rPr>
              <a:t>Contraception</a:t>
            </a:r>
            <a:r>
              <a:rPr kumimoji="1" lang="en-US" sz="1200" kern="1200" dirty="0" smtClean="0">
                <a:solidFill>
                  <a:schemeClr val="tx1"/>
                </a:solidFill>
                <a:effectLst/>
                <a:latin typeface="Arial" pitchFamily="34" charset="0"/>
                <a:ea typeface="+mn-ea"/>
                <a:cs typeface="+mn-cs"/>
              </a:rPr>
              <a:t>. 77(3): 147-154.</a:t>
            </a: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4</a:t>
            </a:fld>
            <a:endParaRPr lang="en-US"/>
          </a:p>
        </p:txBody>
      </p:sp>
    </p:spTree>
    <p:extLst>
      <p:ext uri="{BB962C8B-B14F-4D97-AF65-F5344CB8AC3E}">
        <p14:creationId xmlns:p14="http://schemas.microsoft.com/office/powerpoint/2010/main" val="204653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kumimoji="1" lang="en-US" sz="1200" kern="1200" dirty="0" smtClean="0">
                <a:solidFill>
                  <a:schemeClr val="tx1"/>
                </a:solidFill>
                <a:latin typeface="Arial" pitchFamily="34" charset="0"/>
                <a:ea typeface="+mn-ea"/>
                <a:cs typeface="+mn-cs"/>
              </a:rPr>
              <a:t>Research shows that male partners of women who choose SDM are able and willing to use the method correctly. Only about 2% of women dropped out of the study that tested SDM efficacy because their partners did not want to use the method. According to data from 14 studies conducted in Latin America, Asia and Africa, very few women reported that their husbands insisted on sex during the fertile days.  The results from these studies demonstrate that men are interested in SDM and participate in it in a number of ways: using condoms or abstaining during fertile days; supporting the woman’s use of the method; keeping track of fertile days; and purchasing CycleBeads and condoms. Other findings show CycleBeads are an effective communication tool and have helped women and men talk about family planning or facilitated discussion about sexuality, including what they need to do to avoid pregnancy on the fertile days. CycleBeads are a visual aid; the man can see when the beads indicate that the woman is fertile.</a:t>
            </a:r>
          </a:p>
          <a:p>
            <a:endParaRPr lang="en-US" dirty="0" smtClean="0"/>
          </a:p>
          <a:p>
            <a:r>
              <a:rPr lang="en-US" dirty="0" smtClean="0"/>
              <a:t>References:</a:t>
            </a:r>
          </a:p>
          <a:p>
            <a:pPr lvl="0"/>
            <a:r>
              <a:rPr kumimoji="1" lang="en-US" sz="1200" kern="1200" dirty="0" err="1" smtClean="0">
                <a:solidFill>
                  <a:schemeClr val="tx1"/>
                </a:solidFill>
                <a:effectLst/>
                <a:latin typeface="Arial" pitchFamily="34" charset="0"/>
                <a:ea typeface="+mn-ea"/>
                <a:cs typeface="+mn-cs"/>
              </a:rPr>
              <a:t>Arévalo</a:t>
            </a:r>
            <a:r>
              <a:rPr kumimoji="1" lang="en-US" sz="1200" kern="1200" dirty="0" smtClean="0">
                <a:solidFill>
                  <a:schemeClr val="tx1"/>
                </a:solidFill>
                <a:effectLst/>
                <a:latin typeface="Arial" pitchFamily="34" charset="0"/>
                <a:ea typeface="+mn-ea"/>
                <a:cs typeface="+mn-cs"/>
              </a:rPr>
              <a:t>, M., V. Jennings, and I. Sinai. 2002. “Efficacy of a new method of family planning: The Standard Days Method.” </a:t>
            </a:r>
            <a:r>
              <a:rPr kumimoji="1" lang="en-US" sz="1200" i="1" kern="1200" dirty="0" smtClean="0">
                <a:solidFill>
                  <a:schemeClr val="tx1"/>
                </a:solidFill>
                <a:effectLst/>
                <a:latin typeface="Arial" pitchFamily="34" charset="0"/>
                <a:ea typeface="+mn-ea"/>
                <a:cs typeface="+mn-cs"/>
              </a:rPr>
              <a:t>Contraception </a:t>
            </a:r>
            <a:r>
              <a:rPr kumimoji="1" lang="en-US" sz="1200" kern="1200" dirty="0" smtClean="0">
                <a:solidFill>
                  <a:schemeClr val="tx1"/>
                </a:solidFill>
                <a:effectLst/>
                <a:latin typeface="Arial" pitchFamily="34" charset="0"/>
                <a:ea typeface="+mn-ea"/>
                <a:cs typeface="+mn-cs"/>
              </a:rPr>
              <a:t>65(5):333-338. </a:t>
            </a:r>
          </a:p>
          <a:p>
            <a:pPr lvl="0"/>
            <a:endParaRPr kumimoji="1" lang="en-US" sz="1200" kern="1200" dirty="0" smtClean="0">
              <a:solidFill>
                <a:schemeClr val="tx1"/>
              </a:solidFill>
              <a:effectLst/>
              <a:latin typeface="Arial" pitchFamily="34" charset="0"/>
              <a:ea typeface="+mn-ea"/>
              <a:cs typeface="+mn-cs"/>
            </a:endParaRPr>
          </a:p>
          <a:p>
            <a:r>
              <a:rPr kumimoji="1" lang="es-ES" sz="1200" kern="1200" dirty="0" err="1" smtClean="0">
                <a:solidFill>
                  <a:schemeClr val="tx1"/>
                </a:solidFill>
                <a:effectLst/>
                <a:latin typeface="Arial" pitchFamily="34" charset="0"/>
                <a:ea typeface="+mn-ea"/>
                <a:cs typeface="+mn-cs"/>
              </a:rPr>
              <a:t>Gribble</a:t>
            </a:r>
            <a:r>
              <a:rPr kumimoji="1" lang="es-ES" sz="1200" kern="1200" dirty="0" smtClean="0">
                <a:solidFill>
                  <a:schemeClr val="tx1"/>
                </a:solidFill>
                <a:effectLst/>
                <a:latin typeface="Arial" pitchFamily="34" charset="0"/>
                <a:ea typeface="+mn-ea"/>
                <a:cs typeface="+mn-cs"/>
              </a:rPr>
              <a:t>, J., R. </a:t>
            </a:r>
            <a:r>
              <a:rPr kumimoji="1" lang="es-ES" sz="1200" kern="1200" dirty="0" err="1" smtClean="0">
                <a:solidFill>
                  <a:schemeClr val="tx1"/>
                </a:solidFill>
                <a:effectLst/>
                <a:latin typeface="Arial" pitchFamily="34" charset="0"/>
                <a:ea typeface="+mn-ea"/>
                <a:cs typeface="+mn-cs"/>
              </a:rPr>
              <a:t>Lundgren</a:t>
            </a:r>
            <a:r>
              <a:rPr kumimoji="1" lang="es-ES" sz="1200" kern="1200" dirty="0" smtClean="0">
                <a:solidFill>
                  <a:schemeClr val="tx1"/>
                </a:solidFill>
                <a:effectLst/>
                <a:latin typeface="Arial" pitchFamily="34" charset="0"/>
                <a:ea typeface="+mn-ea"/>
                <a:cs typeface="+mn-cs"/>
              </a:rPr>
              <a:t>, C. </a:t>
            </a:r>
            <a:r>
              <a:rPr kumimoji="1" lang="es-ES" sz="1200" kern="1200" dirty="0" err="1" smtClean="0">
                <a:solidFill>
                  <a:schemeClr val="tx1"/>
                </a:solidFill>
                <a:effectLst/>
                <a:latin typeface="Arial" pitchFamily="34" charset="0"/>
                <a:ea typeface="+mn-ea"/>
                <a:cs typeface="+mn-cs"/>
              </a:rPr>
              <a:t>Velasquez</a:t>
            </a:r>
            <a:r>
              <a:rPr kumimoji="1" lang="es-ES" sz="1200" kern="1200" dirty="0" smtClean="0">
                <a:solidFill>
                  <a:schemeClr val="tx1"/>
                </a:solidFill>
                <a:effectLst/>
                <a:latin typeface="Arial" pitchFamily="34" charset="0"/>
                <a:ea typeface="+mn-ea"/>
                <a:cs typeface="+mn-cs"/>
              </a:rPr>
              <a:t>, and E. </a:t>
            </a:r>
            <a:r>
              <a:rPr kumimoji="1" lang="es-ES" sz="1200" kern="1200" dirty="0" err="1" smtClean="0">
                <a:solidFill>
                  <a:schemeClr val="tx1"/>
                </a:solidFill>
                <a:effectLst/>
                <a:latin typeface="Arial" pitchFamily="34" charset="0"/>
                <a:ea typeface="+mn-ea"/>
                <a:cs typeface="+mn-cs"/>
              </a:rPr>
              <a:t>Anastasi</a:t>
            </a:r>
            <a:r>
              <a:rPr kumimoji="1" lang="es-ES" sz="1200" kern="1200" dirty="0" smtClean="0">
                <a:solidFill>
                  <a:schemeClr val="tx1"/>
                </a:solidFill>
                <a:effectLst/>
                <a:latin typeface="Arial" pitchFamily="34" charset="0"/>
                <a:ea typeface="+mn-ea"/>
                <a:cs typeface="+mn-cs"/>
              </a:rPr>
              <a:t>. </a:t>
            </a:r>
            <a:r>
              <a:rPr kumimoji="1" lang="en-US" sz="1200" kern="1200" dirty="0" smtClean="0">
                <a:solidFill>
                  <a:schemeClr val="tx1"/>
                </a:solidFill>
                <a:effectLst/>
                <a:latin typeface="Arial" pitchFamily="34" charset="0"/>
                <a:ea typeface="+mn-ea"/>
                <a:cs typeface="+mn-cs"/>
              </a:rPr>
              <a:t>2008. “Being strategic about contraceptive introduction: the experience of the Standard Days Method®.” </a:t>
            </a:r>
            <a:r>
              <a:rPr kumimoji="1" lang="en-US" sz="1200" i="1" kern="1200" dirty="0" smtClean="0">
                <a:solidFill>
                  <a:schemeClr val="tx1"/>
                </a:solidFill>
                <a:effectLst/>
                <a:latin typeface="Arial" pitchFamily="34" charset="0"/>
                <a:ea typeface="+mn-ea"/>
                <a:cs typeface="+mn-cs"/>
              </a:rPr>
              <a:t>Contraception</a:t>
            </a:r>
            <a:r>
              <a:rPr kumimoji="1" lang="en-US" sz="1200" kern="1200" dirty="0" smtClean="0">
                <a:solidFill>
                  <a:schemeClr val="tx1"/>
                </a:solidFill>
                <a:effectLst/>
                <a:latin typeface="Arial" pitchFamily="34" charset="0"/>
                <a:ea typeface="+mn-ea"/>
                <a:cs typeface="+mn-cs"/>
              </a:rPr>
              <a:t>. 77(3): 147-154.</a:t>
            </a:r>
          </a:p>
          <a:p>
            <a:endParaRPr kumimoji="1" lang="fr-CA"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fr-CA" sz="1200" kern="1200" dirty="0" err="1" smtClean="0">
                <a:solidFill>
                  <a:schemeClr val="tx1"/>
                </a:solidFill>
                <a:effectLst/>
                <a:latin typeface="Arial" pitchFamily="34" charset="0"/>
                <a:ea typeface="+mn-ea"/>
                <a:cs typeface="+mn-cs"/>
              </a:rPr>
              <a:t>Lundgren</a:t>
            </a:r>
            <a:r>
              <a:rPr kumimoji="1" lang="fr-CA" sz="1200" kern="1200" dirty="0" smtClean="0">
                <a:solidFill>
                  <a:schemeClr val="tx1"/>
                </a:solidFill>
                <a:effectLst/>
                <a:latin typeface="Arial" pitchFamily="34" charset="0"/>
                <a:ea typeface="+mn-ea"/>
                <a:cs typeface="+mn-cs"/>
              </a:rPr>
              <a:t> R.I. et al. 2005. </a:t>
            </a:r>
            <a:r>
              <a:rPr kumimoji="1" lang="en-US" sz="1200" kern="1200" dirty="0" smtClean="0">
                <a:solidFill>
                  <a:schemeClr val="tx1"/>
                </a:solidFill>
                <a:effectLst/>
                <a:latin typeface="Arial" pitchFamily="34" charset="0"/>
                <a:ea typeface="+mn-ea"/>
                <a:cs typeface="+mn-cs"/>
              </a:rPr>
              <a:t>"Cultivating men's interest in family planning in rural El Salvador. " Studies in Family Planning: 36(3):173-188.</a:t>
            </a:r>
            <a:endParaRPr lang="en-US" sz="10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21</a:t>
            </a:fld>
            <a:endParaRPr lang="en-US"/>
          </a:p>
        </p:txBody>
      </p:sp>
    </p:spTree>
    <p:extLst>
      <p:ext uri="{BB962C8B-B14F-4D97-AF65-F5344CB8AC3E}">
        <p14:creationId xmlns:p14="http://schemas.microsoft.com/office/powerpoint/2010/main" val="61320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31C900A-9AAB-401D-B079-7AB44C377256}" type="slidenum">
              <a:rPr lang="en-US" smtClean="0">
                <a:latin typeface="Arial" charset="0"/>
              </a:rPr>
              <a:pPr/>
              <a:t>22</a:t>
            </a:fld>
            <a:endParaRPr lang="en-US" smtClean="0">
              <a:latin typeface="Arial" charset="0"/>
            </a:endParaRPr>
          </a:p>
        </p:txBody>
      </p:sp>
      <p:sp>
        <p:nvSpPr>
          <p:cNvPr id="53251" name="Rectangle 2"/>
          <p:cNvSpPr>
            <a:spLocks noGrp="1" noRot="1" noChangeAspect="1" noChangeArrowheads="1" noTextEdit="1"/>
          </p:cNvSpPr>
          <p:nvPr>
            <p:ph type="sldImg"/>
          </p:nvPr>
        </p:nvSpPr>
        <p:spPr>
          <a:xfrm>
            <a:off x="1187450" y="698500"/>
            <a:ext cx="4654550" cy="3490913"/>
          </a:xfrm>
          <a:ln/>
        </p:spPr>
      </p:sp>
      <p:sp>
        <p:nvSpPr>
          <p:cNvPr id="53252" name="Rectangle 3"/>
          <p:cNvSpPr>
            <a:spLocks noGrp="1" noChangeArrowheads="1"/>
          </p:cNvSpPr>
          <p:nvPr>
            <p:ph type="body" idx="1"/>
          </p:nvPr>
        </p:nvSpPr>
        <p:spPr>
          <a:xfrm>
            <a:off x="914400" y="5908799"/>
            <a:ext cx="5181600" cy="1386191"/>
          </a:xfrm>
          <a:noFill/>
          <a:ln/>
        </p:spPr>
        <p:txBody>
          <a:bodyPr anchor="t"/>
          <a:lstStyle/>
          <a:p>
            <a:pPr>
              <a:spcBef>
                <a:spcPct val="0"/>
              </a:spcBef>
            </a:pPr>
            <a:r>
              <a:rPr lang="en-US" smtClean="0">
                <a:latin typeface="Arial" charset="0"/>
              </a:rPr>
              <a:t>Does counseling increase male participation in method use? Here we see a comparison of the percentage of women who report that their husbands help them track their fertile days by whether or not their partner was counseled. The first set of bars presents data from India and the second from El Salvador. These results suggest that men who are counseled participate more in method use – either because they represent a more motivated group, or because of the information they receive. </a:t>
            </a:r>
          </a:p>
        </p:txBody>
      </p:sp>
    </p:spTree>
    <p:extLst>
      <p:ext uri="{BB962C8B-B14F-4D97-AF65-F5344CB8AC3E}">
        <p14:creationId xmlns:p14="http://schemas.microsoft.com/office/powerpoint/2010/main" val="2739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33AA73-0E25-4105-981D-17E7A0DE95B8}" type="slidenum">
              <a:rPr lang="en-US" smtClean="0">
                <a:latin typeface="Arial" charset="0"/>
                <a:cs typeface="Arial" charset="0"/>
              </a:rPr>
              <a:pPr/>
              <a:t>23</a:t>
            </a:fld>
            <a:endParaRPr lang="en-US" smtClean="0">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625764"/>
            <a:ext cx="5181600" cy="3794885"/>
          </a:xfrm>
          <a:noFill/>
          <a:ln/>
        </p:spPr>
        <p:txBody>
          <a:bodyPr/>
          <a:lstStyle/>
          <a:p>
            <a:pPr eaLnBrk="1" hangingPunct="1"/>
            <a:r>
              <a:rPr lang="en-US" sz="1000" dirty="0" smtClean="0">
                <a:latin typeface="Arial" charset="0"/>
                <a:cs typeface="Arial" charset="0"/>
              </a:rPr>
              <a:t>From DHS data in 27 countries</a:t>
            </a:r>
          </a:p>
          <a:p>
            <a:pPr eaLnBrk="1" hangingPunct="1"/>
            <a:endParaRPr lang="en-US" sz="1000" dirty="0" smtClean="0">
              <a:latin typeface="Arial" charset="0"/>
              <a:cs typeface="Arial" charset="0"/>
            </a:endParaRPr>
          </a:p>
          <a:p>
            <a:pPr eaLnBrk="1" hangingPunct="1"/>
            <a:r>
              <a:rPr lang="en-US" sz="1000" dirty="0" smtClean="0">
                <a:latin typeface="Arial" charset="0"/>
                <a:cs typeface="Arial" charset="0"/>
              </a:rPr>
              <a:t>Accordingly, we looked at coital frequency from the SDM efficacy trials. Results show that SDM users have intercourse as frequently as other method users, although almost all intercourse takes place on days 1-7 or on or after day 20 of the cycle. Great, we thought. SDM users are having sex just as often as other method users, so they must be equally satisfied.  But then we started to look at the data coming in from SDM users, and saw that frequency of intercourse was not always the most salient issue for couples who chose the SDM. Comments such as, “We don’t have any problem, it’s  not like sex is an every day thing”, were common.</a:t>
            </a:r>
          </a:p>
          <a:p>
            <a:pPr eaLnBrk="1" hangingPunct="1"/>
            <a:endParaRPr lang="en-US" sz="1000" dirty="0" smtClean="0">
              <a:latin typeface="Arial" charset="0"/>
              <a:cs typeface="Arial" charset="0"/>
            </a:endParaRPr>
          </a:p>
          <a:p>
            <a:pPr eaLnBrk="1" hangingPunct="1"/>
            <a:r>
              <a:rPr lang="en-US" sz="1000" dirty="0" smtClean="0">
                <a:latin typeface="Arial" charset="0"/>
                <a:cs typeface="Arial" charset="0"/>
              </a:rPr>
              <a:t>Moreover, as we moved out of clinical trials into introduction of the SDM on a wider scale, couples were counseled to avoid unprotected intercourse during the fertile period in whatever way worked best for them. From 40-60% of users around the world opted for condom use during the fertile period – thus increasing the opportunity for intercourse. </a:t>
            </a:r>
          </a:p>
          <a:p>
            <a:pPr eaLnBrk="1" hangingPunct="1"/>
            <a:endParaRPr lang="en-US" sz="1000" dirty="0" smtClean="0">
              <a:latin typeface="Arial" charset="0"/>
              <a:cs typeface="Arial" charset="0"/>
            </a:endParaRPr>
          </a:p>
          <a:p>
            <a:pPr lvl="0"/>
            <a:r>
              <a:rPr lang="en-US" sz="1000" dirty="0" smtClean="0">
                <a:latin typeface="Arial" charset="0"/>
                <a:cs typeface="Arial" charset="0"/>
              </a:rPr>
              <a:t>References:</a:t>
            </a:r>
          </a:p>
          <a:p>
            <a:pPr lvl="0"/>
            <a:r>
              <a:rPr kumimoji="1" lang="en-US" sz="1200" kern="1200" dirty="0" smtClean="0">
                <a:solidFill>
                  <a:schemeClr val="tx1"/>
                </a:solidFill>
                <a:effectLst/>
                <a:latin typeface="Arial" pitchFamily="34" charset="0"/>
                <a:ea typeface="+mn-ea"/>
                <a:cs typeface="+mn-cs"/>
              </a:rPr>
              <a:t>Sinai I. and M. </a:t>
            </a:r>
            <a:r>
              <a:rPr kumimoji="1" lang="en-US" sz="1200" kern="1200" dirty="0" err="1" smtClean="0">
                <a:solidFill>
                  <a:schemeClr val="tx1"/>
                </a:solidFill>
                <a:effectLst/>
                <a:latin typeface="Arial" pitchFamily="34" charset="0"/>
                <a:ea typeface="+mn-ea"/>
                <a:cs typeface="+mn-cs"/>
              </a:rPr>
              <a:t>Arevalo</a:t>
            </a:r>
            <a:r>
              <a:rPr kumimoji="1" lang="en-US" sz="1200" kern="1200" dirty="0" smtClean="0">
                <a:solidFill>
                  <a:schemeClr val="tx1"/>
                </a:solidFill>
                <a:effectLst/>
                <a:latin typeface="Arial" pitchFamily="34" charset="0"/>
                <a:ea typeface="+mn-ea"/>
                <a:cs typeface="+mn-cs"/>
              </a:rPr>
              <a:t>. 2006. "It's all in the timing: coital frequency and fertility awareness-based methods of family planning." Journal of Biosocial Science: 38(6):763-77.</a:t>
            </a:r>
          </a:p>
          <a:p>
            <a:pPr eaLnBrk="1" hangingPunct="1"/>
            <a:r>
              <a:rPr lang="en-US" sz="1000" dirty="0" smtClean="0">
                <a:latin typeface="Arial" charset="0"/>
                <a:cs typeface="Arial" charset="0"/>
              </a:rPr>
              <a:t> </a:t>
            </a:r>
          </a:p>
        </p:txBody>
      </p:sp>
    </p:spTree>
    <p:extLst>
      <p:ext uri="{BB962C8B-B14F-4D97-AF65-F5344CB8AC3E}">
        <p14:creationId xmlns:p14="http://schemas.microsoft.com/office/powerpoint/2010/main" val="89557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202845"/>
            <a:ext cx="5181600" cy="2640723"/>
          </a:xfrm>
        </p:spPr>
        <p:txBody>
          <a:bodyPr/>
          <a:lstStyle/>
          <a:p>
            <a:r>
              <a:rPr lang="en-US" dirty="0" smtClean="0"/>
              <a:t>References:</a:t>
            </a:r>
          </a:p>
          <a:p>
            <a:pPr lvl="0"/>
            <a:r>
              <a:rPr kumimoji="1" lang="en-US" sz="1200" kern="1200" dirty="0" smtClean="0">
                <a:solidFill>
                  <a:schemeClr val="tx1"/>
                </a:solidFill>
                <a:effectLst/>
                <a:latin typeface="Arial" pitchFamily="34" charset="0"/>
                <a:ea typeface="+mn-ea"/>
                <a:cs typeface="+mn-cs"/>
              </a:rPr>
              <a:t>Assessing the impact of scaling-up the Standard Days Method® in India, Peru and Rwanda. Institute for Reproductive Health Georgetown University Report. 2007.</a:t>
            </a:r>
          </a:p>
          <a:p>
            <a:pPr lvl="0"/>
            <a:endParaRPr kumimoji="1" lang="en-US" sz="1200" kern="1200" dirty="0" smtClean="0">
              <a:solidFill>
                <a:schemeClr val="tx1"/>
              </a:solidFill>
              <a:effectLst/>
              <a:latin typeface="Arial" pitchFamily="34" charset="0"/>
              <a:ea typeface="+mn-ea"/>
              <a:cs typeface="+mn-cs"/>
            </a:endParaRPr>
          </a:p>
          <a:p>
            <a:r>
              <a:rPr kumimoji="1" lang="en-US" sz="1200" kern="1200" dirty="0" smtClean="0">
                <a:solidFill>
                  <a:schemeClr val="tx1"/>
                </a:solidFill>
                <a:effectLst/>
                <a:latin typeface="Arial" pitchFamily="34" charset="0"/>
                <a:ea typeface="+mn-ea"/>
                <a:cs typeface="+mn-cs"/>
              </a:rPr>
              <a:t>Introducing the Standard Days Method® into Public Sector Services in Peru. Institute for Reproductive Health Georgetown University Report. Feb. 2008.</a:t>
            </a:r>
          </a:p>
          <a:p>
            <a:endParaRPr kumimoji="1"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dirty="0" smtClean="0">
                <a:solidFill>
                  <a:srgbClr val="17519F"/>
                </a:solidFill>
                <a:effectLst/>
                <a:latin typeface="Arial" pitchFamily="34" charset="0"/>
                <a:ea typeface="+mn-ea"/>
                <a:cs typeface="+mn-cs"/>
                <a:hlinkClick r:id="rId3"/>
              </a:rPr>
              <a:t>Long-term use of Standard Days Method: Experience of operations research study participants</a:t>
            </a:r>
            <a:r>
              <a:rPr kumimoji="1" lang="en-US" sz="1200" b="0" i="0" kern="1200" dirty="0" smtClean="0">
                <a:solidFill>
                  <a:schemeClr val="tx1"/>
                </a:solidFill>
                <a:effectLst/>
                <a:latin typeface="Arial" pitchFamily="34" charset="0"/>
                <a:ea typeface="+mn-ea"/>
                <a:cs typeface="+mn-cs"/>
              </a:rPr>
              <a:t>, Institute for Reproductive Health</a:t>
            </a:r>
          </a:p>
          <a:p>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25</a:t>
            </a:fld>
            <a:endParaRPr lang="en-US"/>
          </a:p>
        </p:txBody>
      </p:sp>
    </p:spTree>
    <p:extLst>
      <p:ext uri="{BB962C8B-B14F-4D97-AF65-F5344CB8AC3E}">
        <p14:creationId xmlns:p14="http://schemas.microsoft.com/office/powerpoint/2010/main" val="277779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6BEB8AF-0E1E-4C44-820D-3680B3FD62C1}" type="slidenum">
              <a:rPr lang="en-US" smtClean="0"/>
              <a:pPr/>
              <a:t>28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5959976"/>
            <a:ext cx="5181600" cy="1126462"/>
          </a:xfrm>
          <a:noFill/>
          <a:ln/>
        </p:spPr>
        <p:txBody>
          <a:bodyPr/>
          <a:lstStyle/>
          <a:p>
            <a:r>
              <a:rPr lang="en-US" dirty="0" smtClean="0">
                <a:latin typeface="Arial" charset="0"/>
              </a:rPr>
              <a:t>References:</a:t>
            </a:r>
          </a:p>
          <a:p>
            <a:pPr lvl="0"/>
            <a:r>
              <a:rPr kumimoji="1" lang="en-US" sz="1200" kern="1200" dirty="0" smtClean="0">
                <a:solidFill>
                  <a:schemeClr val="tx1"/>
                </a:solidFill>
                <a:effectLst/>
                <a:latin typeface="Arial" pitchFamily="34" charset="0"/>
                <a:ea typeface="+mn-ea"/>
                <a:cs typeface="+mn-cs"/>
              </a:rPr>
              <a:t>Assessing the impact of scaling-up the Standard Days Method® in India, Peru and Rwanda. Institute for Reproductive Health Georgetown University Report. 2007.</a:t>
            </a:r>
          </a:p>
          <a:p>
            <a:endParaRPr lang="en-US" dirty="0" smtClean="0">
              <a:latin typeface="Arial" charset="0"/>
            </a:endParaRPr>
          </a:p>
        </p:txBody>
      </p:sp>
    </p:spTree>
    <p:extLst>
      <p:ext uri="{BB962C8B-B14F-4D97-AF65-F5344CB8AC3E}">
        <p14:creationId xmlns:p14="http://schemas.microsoft.com/office/powerpoint/2010/main" val="13275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6264674"/>
            <a:ext cx="5181600" cy="517065"/>
          </a:xfrm>
        </p:spPr>
        <p:txBody>
          <a:bodyPr/>
          <a:lstStyle/>
          <a:p>
            <a:r>
              <a:rPr lang="en-US" dirty="0" smtClean="0"/>
              <a:t>References:</a:t>
            </a:r>
          </a:p>
          <a:p>
            <a:r>
              <a:rPr lang="en-US" dirty="0" smtClean="0"/>
              <a:t>Cycle Technologies sales data</a:t>
            </a: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31</a:t>
            </a:fld>
            <a:endParaRPr lang="en-US"/>
          </a:p>
        </p:txBody>
      </p:sp>
    </p:spTree>
    <p:extLst>
      <p:ext uri="{BB962C8B-B14F-4D97-AF65-F5344CB8AC3E}">
        <p14:creationId xmlns:p14="http://schemas.microsoft.com/office/powerpoint/2010/main" val="113149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562944"/>
            <a:ext cx="5181600" cy="1920526"/>
          </a:xfrm>
        </p:spPr>
        <p:txBody>
          <a:bodyPr/>
          <a:lstStyle/>
          <a:p>
            <a:r>
              <a:rPr lang="en-US" dirty="0" smtClean="0"/>
              <a:t>References:</a:t>
            </a:r>
          </a:p>
          <a:p>
            <a:pPr lvl="0"/>
            <a:r>
              <a:rPr kumimoji="1" lang="en-US" sz="1200" kern="1200" dirty="0" smtClean="0">
                <a:solidFill>
                  <a:schemeClr val="tx1"/>
                </a:solidFill>
                <a:effectLst/>
                <a:latin typeface="Arial" pitchFamily="34" charset="0"/>
                <a:ea typeface="+mn-ea"/>
                <a:cs typeface="+mn-cs"/>
              </a:rPr>
              <a:t>Leon F., R. Lundgren, and V. Jennings. 2008. "Provider selection of evidence-based contraception guidelines in service provision: A study in India, Peru and Rwanda." Evaluation &amp; the Health Professions 31(1): 3-21. </a:t>
            </a:r>
          </a:p>
          <a:p>
            <a:pPr lvl="0"/>
            <a:endParaRPr kumimoji="1" lang="en-US" sz="1200" kern="1200" dirty="0" smtClean="0">
              <a:solidFill>
                <a:schemeClr val="tx1"/>
              </a:solidFill>
              <a:effectLst/>
              <a:latin typeface="Arial" pitchFamily="34" charset="0"/>
              <a:ea typeface="+mn-ea"/>
              <a:cs typeface="+mn-cs"/>
            </a:endParaRPr>
          </a:p>
          <a:p>
            <a:r>
              <a:rPr kumimoji="1" lang="en-US" sz="1200" kern="1200" dirty="0" smtClean="0">
                <a:solidFill>
                  <a:schemeClr val="tx1"/>
                </a:solidFill>
                <a:effectLst/>
                <a:latin typeface="Arial" pitchFamily="34" charset="0"/>
                <a:ea typeface="+mn-ea"/>
                <a:cs typeface="+mn-cs"/>
              </a:rPr>
              <a:t> Assessing the impact of scaling-up the Standard Days Method® in India, Peru and Rwanda. Institute for Reproductive Health Report. February 2008.</a:t>
            </a: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35</a:t>
            </a:fld>
            <a:endParaRPr lang="en-US"/>
          </a:p>
        </p:txBody>
      </p:sp>
    </p:spTree>
    <p:extLst>
      <p:ext uri="{BB962C8B-B14F-4D97-AF65-F5344CB8AC3E}">
        <p14:creationId xmlns:p14="http://schemas.microsoft.com/office/powerpoint/2010/main" val="206168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90A4E32-94CC-49BB-829C-A1EC89EEF3AA}" type="slidenum">
              <a:rPr lang="en-US" smtClean="0"/>
              <a:pPr/>
              <a:t>36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5202845"/>
            <a:ext cx="5181600" cy="2640723"/>
          </a:xfrm>
          <a:noFill/>
          <a:ln/>
        </p:spPr>
        <p:txBody>
          <a:bodyPr/>
          <a:lstStyle/>
          <a:p>
            <a:r>
              <a:rPr lang="en-US" dirty="0" smtClean="0">
                <a:latin typeface="Arial" charset="0"/>
              </a:rPr>
              <a:t>Intervention clinics only</a:t>
            </a:r>
          </a:p>
          <a:p>
            <a:endParaRPr lang="en-US" dirty="0" smtClean="0">
              <a:latin typeface="Arial" charset="0"/>
            </a:endParaRPr>
          </a:p>
          <a:p>
            <a:r>
              <a:rPr lang="en-US" dirty="0" smtClean="0"/>
              <a:t>References:</a:t>
            </a:r>
          </a:p>
          <a:p>
            <a:pPr lvl="0"/>
            <a:r>
              <a:rPr kumimoji="1" lang="en-US" sz="1200" kern="1200" dirty="0" smtClean="0">
                <a:solidFill>
                  <a:schemeClr val="tx1"/>
                </a:solidFill>
                <a:effectLst/>
                <a:latin typeface="Arial" pitchFamily="34" charset="0"/>
                <a:ea typeface="+mn-ea"/>
                <a:cs typeface="+mn-cs"/>
              </a:rPr>
              <a:t>Leon F., R. Lundgren, and V. Jennings. 2008. "Provider selection of evidence-based contraception guidelines in service provision: A study in India, Peru and Rwanda." Evaluation &amp; the Health Professions 31(1): 3-21. </a:t>
            </a:r>
          </a:p>
          <a:p>
            <a:pPr lvl="0"/>
            <a:endParaRPr kumimoji="1" lang="en-US" sz="1200" kern="1200" dirty="0" smtClean="0">
              <a:solidFill>
                <a:schemeClr val="tx1"/>
              </a:solidFill>
              <a:effectLst/>
              <a:latin typeface="Arial" pitchFamily="34" charset="0"/>
              <a:ea typeface="+mn-ea"/>
              <a:cs typeface="+mn-cs"/>
            </a:endParaRPr>
          </a:p>
          <a:p>
            <a:r>
              <a:rPr kumimoji="1" lang="en-US" sz="1200" kern="1200" dirty="0" smtClean="0">
                <a:solidFill>
                  <a:schemeClr val="tx1"/>
                </a:solidFill>
                <a:effectLst/>
                <a:latin typeface="Arial" pitchFamily="34" charset="0"/>
                <a:ea typeface="+mn-ea"/>
                <a:cs typeface="+mn-cs"/>
              </a:rPr>
              <a:t> Assessing the impact of scaling-up the Standard Days Method® in India, Peru and Rwanda. Institute for Reproductive Health Report. February 2008.</a:t>
            </a:r>
            <a:endParaRPr lang="en-US" dirty="0" smtClean="0"/>
          </a:p>
          <a:p>
            <a:endParaRPr lang="en-US" dirty="0" smtClean="0">
              <a:latin typeface="Arial" charset="0"/>
            </a:endParaRPr>
          </a:p>
        </p:txBody>
      </p:sp>
    </p:spTree>
    <p:extLst>
      <p:ext uri="{BB962C8B-B14F-4D97-AF65-F5344CB8AC3E}">
        <p14:creationId xmlns:p14="http://schemas.microsoft.com/office/powerpoint/2010/main" val="296368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E273850-8712-4329-A706-1508866782AF}" type="slidenum">
              <a:rPr lang="en-US" smtClean="0"/>
              <a:pPr/>
              <a:t>37</a:t>
            </a:fld>
            <a:endParaRPr lang="en-US" smtClean="0"/>
          </a:p>
        </p:txBody>
      </p:sp>
      <p:sp>
        <p:nvSpPr>
          <p:cNvPr id="63491" name="Rectangle 2"/>
          <p:cNvSpPr>
            <a:spLocks noGrp="1" noRot="1" noChangeAspect="1" noChangeArrowheads="1" noTextEdit="1"/>
          </p:cNvSpPr>
          <p:nvPr>
            <p:ph type="sldImg"/>
          </p:nvPr>
        </p:nvSpPr>
        <p:spPr>
          <a:xfrm>
            <a:off x="1184275" y="696913"/>
            <a:ext cx="4654550" cy="3490912"/>
          </a:xfrm>
          <a:ln/>
        </p:spPr>
      </p:sp>
      <p:sp>
        <p:nvSpPr>
          <p:cNvPr id="63492" name="Rectangle 3"/>
          <p:cNvSpPr>
            <a:spLocks noGrp="1" noChangeArrowheads="1"/>
          </p:cNvSpPr>
          <p:nvPr>
            <p:ph type="body" idx="1"/>
          </p:nvPr>
        </p:nvSpPr>
        <p:spPr>
          <a:xfrm>
            <a:off x="703264" y="5621218"/>
            <a:ext cx="5616575" cy="1791260"/>
          </a:xfrm>
          <a:noFill/>
          <a:ln/>
        </p:spPr>
        <p:txBody>
          <a:bodyPr/>
          <a:lstStyle/>
          <a:p>
            <a:r>
              <a:rPr lang="en-US" dirty="0" smtClean="0"/>
              <a:t>References:</a:t>
            </a:r>
          </a:p>
          <a:p>
            <a:pPr lvl="0"/>
            <a:r>
              <a:rPr kumimoji="1" lang="en-US" sz="1200" kern="1200" dirty="0" smtClean="0">
                <a:solidFill>
                  <a:schemeClr val="tx1"/>
                </a:solidFill>
                <a:effectLst/>
                <a:latin typeface="Arial" pitchFamily="34" charset="0"/>
                <a:ea typeface="+mn-ea"/>
                <a:cs typeface="+mn-cs"/>
              </a:rPr>
              <a:t>Leon F., R. Lundgren, and V. Jennings. 2008. "Provider selection of evidence-based contraception guidelines in service provision: A study in India, Peru and Rwanda." Evaluation &amp; the Health Professions 31(1): 3-21. </a:t>
            </a:r>
          </a:p>
          <a:p>
            <a:pPr lvl="0"/>
            <a:endParaRPr kumimoji="1" lang="en-US" sz="1200" kern="1200" dirty="0" smtClean="0">
              <a:solidFill>
                <a:schemeClr val="tx1"/>
              </a:solidFill>
              <a:effectLst/>
              <a:latin typeface="Arial" pitchFamily="34" charset="0"/>
              <a:ea typeface="+mn-ea"/>
              <a:cs typeface="+mn-cs"/>
            </a:endParaRPr>
          </a:p>
          <a:p>
            <a:r>
              <a:rPr kumimoji="1" lang="en-US" sz="1200" kern="1200" dirty="0" smtClean="0">
                <a:solidFill>
                  <a:schemeClr val="tx1"/>
                </a:solidFill>
                <a:effectLst/>
                <a:latin typeface="Arial" pitchFamily="34" charset="0"/>
                <a:ea typeface="+mn-ea"/>
                <a:cs typeface="+mn-cs"/>
              </a:rPr>
              <a:t> Assessing the impact of scaling-up the Standard Days Method® in India, Peru and Rwanda. Institute for Reproductive Health Report. February 2008.</a:t>
            </a:r>
            <a:endParaRPr lang="en-US" dirty="0" smtClean="0"/>
          </a:p>
          <a:p>
            <a:endParaRPr lang="en-US" dirty="0" smtClean="0">
              <a:latin typeface="Arial" charset="0"/>
            </a:endParaRPr>
          </a:p>
        </p:txBody>
      </p:sp>
    </p:spTree>
    <p:extLst>
      <p:ext uri="{BB962C8B-B14F-4D97-AF65-F5344CB8AC3E}">
        <p14:creationId xmlns:p14="http://schemas.microsoft.com/office/powerpoint/2010/main" val="111612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lvl="0"/>
            <a:r>
              <a:rPr kumimoji="1" lang="en-US" sz="1200" kern="1200" dirty="0" smtClean="0">
                <a:solidFill>
                  <a:schemeClr val="tx1"/>
                </a:solidFill>
                <a:effectLst/>
                <a:latin typeface="Arial" pitchFamily="34" charset="0"/>
                <a:ea typeface="+mn-ea"/>
                <a:cs typeface="+mn-cs"/>
              </a:rPr>
              <a:t>Selected reports from SDM Operations Research studies, 2003, Institute for Reproductive Health</a:t>
            </a:r>
          </a:p>
          <a:p>
            <a:pPr lvl="0"/>
            <a:r>
              <a:rPr kumimoji="1" lang="en-US" sz="1200" kern="1200" dirty="0" smtClean="0">
                <a:solidFill>
                  <a:schemeClr val="tx1"/>
                </a:solidFill>
                <a:effectLst/>
                <a:latin typeface="Arial" pitchFamily="34" charset="0"/>
                <a:ea typeface="+mn-ea"/>
                <a:cs typeface="+mn-cs"/>
              </a:rPr>
              <a:t>AWARENESS Project: Benin Country Report 2002-2007</a:t>
            </a:r>
          </a:p>
          <a:p>
            <a:r>
              <a:rPr kumimoji="1" lang="en-US" sz="1200" kern="1200" dirty="0" smtClean="0">
                <a:solidFill>
                  <a:schemeClr val="tx1"/>
                </a:solidFill>
                <a:effectLst/>
                <a:latin typeface="Arial" pitchFamily="34" charset="0"/>
                <a:ea typeface="+mn-ea"/>
                <a:cs typeface="+mn-cs"/>
              </a:rPr>
              <a:t>AWARENESS Project: Philippines Country Report 2002-2007</a:t>
            </a: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39</a:t>
            </a:fld>
            <a:endParaRPr lang="en-US"/>
          </a:p>
        </p:txBody>
      </p:sp>
    </p:spTree>
    <p:extLst>
      <p:ext uri="{BB962C8B-B14F-4D97-AF65-F5344CB8AC3E}">
        <p14:creationId xmlns:p14="http://schemas.microsoft.com/office/powerpoint/2010/main" val="76309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442911"/>
            <a:ext cx="5181600" cy="2160591"/>
          </a:xfrm>
        </p:spPr>
        <p:txBody>
          <a:bodyPr/>
          <a:lstStyle/>
          <a:p>
            <a:r>
              <a:rPr lang="en-US" dirty="0" smtClean="0"/>
              <a:t>References:</a:t>
            </a:r>
          </a:p>
          <a:p>
            <a:endParaRPr lang="en-US" dirty="0" smtClean="0"/>
          </a:p>
          <a:p>
            <a:pPr lvl="0"/>
            <a:r>
              <a:rPr kumimoji="1" lang="en-US" sz="1200" kern="1200" dirty="0" smtClean="0">
                <a:solidFill>
                  <a:schemeClr val="tx1"/>
                </a:solidFill>
                <a:effectLst/>
                <a:latin typeface="Arial" pitchFamily="34" charset="0"/>
                <a:ea typeface="+mn-ea"/>
                <a:cs typeface="+mn-cs"/>
              </a:rPr>
              <a:t>WHO 4 cornerstone documents: </a:t>
            </a:r>
            <a:r>
              <a:rPr kumimoji="1" lang="en-US" sz="1200" i="1" kern="1200" dirty="0" smtClean="0">
                <a:solidFill>
                  <a:schemeClr val="tx1"/>
                </a:solidFill>
                <a:effectLst/>
                <a:latin typeface="Arial" pitchFamily="34" charset="0"/>
                <a:ea typeface="+mn-ea"/>
                <a:cs typeface="+mn-cs"/>
              </a:rPr>
              <a:t>Medical Eligibility Criteria for Contraceptive Use </a:t>
            </a:r>
            <a:r>
              <a:rPr kumimoji="1" lang="en-US" sz="1200" kern="1200" dirty="0" smtClean="0">
                <a:solidFill>
                  <a:schemeClr val="tx1"/>
                </a:solidFill>
                <a:effectLst/>
                <a:latin typeface="Arial" pitchFamily="34" charset="0"/>
                <a:ea typeface="+mn-ea"/>
                <a:cs typeface="+mn-cs"/>
              </a:rPr>
              <a:t>(2004) , </a:t>
            </a:r>
            <a:r>
              <a:rPr kumimoji="1" lang="en-US" sz="1200" i="1" kern="1200" dirty="0" smtClean="0">
                <a:solidFill>
                  <a:schemeClr val="tx1"/>
                </a:solidFill>
                <a:effectLst/>
                <a:latin typeface="Arial" pitchFamily="34" charset="0"/>
                <a:ea typeface="+mn-ea"/>
                <a:cs typeface="+mn-cs"/>
              </a:rPr>
              <a:t>Selected Practice Recommendations for Contraceptive Use </a:t>
            </a:r>
            <a:r>
              <a:rPr kumimoji="1" lang="en-US" sz="1200" kern="1200" dirty="0" smtClean="0">
                <a:solidFill>
                  <a:schemeClr val="tx1"/>
                </a:solidFill>
                <a:effectLst/>
                <a:latin typeface="Arial" pitchFamily="34" charset="0"/>
                <a:ea typeface="+mn-ea"/>
                <a:cs typeface="+mn-cs"/>
              </a:rPr>
              <a:t>(2005) , </a:t>
            </a:r>
            <a:r>
              <a:rPr kumimoji="1" lang="en-US" sz="1200" i="1" kern="1200" dirty="0" smtClean="0">
                <a:solidFill>
                  <a:schemeClr val="tx1"/>
                </a:solidFill>
                <a:effectLst/>
                <a:latin typeface="Arial" pitchFamily="34" charset="0"/>
                <a:ea typeface="+mn-ea"/>
                <a:cs typeface="+mn-cs"/>
              </a:rPr>
              <a:t>Decision-Making Tool for Family Planning Clients and Providers </a:t>
            </a:r>
            <a:r>
              <a:rPr kumimoji="1" lang="en-US" sz="1200" kern="1200" dirty="0" smtClean="0">
                <a:solidFill>
                  <a:schemeClr val="tx1"/>
                </a:solidFill>
                <a:effectLst/>
                <a:latin typeface="Arial" pitchFamily="34" charset="0"/>
                <a:ea typeface="+mn-ea"/>
                <a:cs typeface="+mn-cs"/>
              </a:rPr>
              <a:t>(2005), </a:t>
            </a:r>
            <a:r>
              <a:rPr kumimoji="1" lang="en-US" sz="1200" i="1" kern="1200" dirty="0" smtClean="0">
                <a:solidFill>
                  <a:schemeClr val="tx1"/>
                </a:solidFill>
                <a:effectLst/>
                <a:latin typeface="Arial" pitchFamily="34" charset="0"/>
                <a:ea typeface="+mn-ea"/>
                <a:cs typeface="+mn-cs"/>
              </a:rPr>
              <a:t>Family Planning: Global Handbook for Providers </a:t>
            </a:r>
            <a:r>
              <a:rPr kumimoji="1" lang="en-US" sz="1200" kern="1200" dirty="0" smtClean="0">
                <a:solidFill>
                  <a:schemeClr val="tx1"/>
                </a:solidFill>
                <a:effectLst/>
                <a:latin typeface="Arial" pitchFamily="34" charset="0"/>
                <a:ea typeface="+mn-ea"/>
                <a:cs typeface="+mn-cs"/>
              </a:rPr>
              <a:t>(2007)</a:t>
            </a:r>
          </a:p>
          <a:p>
            <a:r>
              <a:rPr kumimoji="1" lang="en-US" sz="1200" kern="1200" dirty="0" smtClean="0">
                <a:solidFill>
                  <a:schemeClr val="tx1"/>
                </a:solidFill>
                <a:effectLst/>
                <a:latin typeface="Arial" pitchFamily="34" charset="0"/>
                <a:ea typeface="+mn-ea"/>
                <a:cs typeface="+mn-cs"/>
              </a:rPr>
              <a:t> </a:t>
            </a:r>
          </a:p>
          <a:p>
            <a:r>
              <a:rPr kumimoji="1" lang="en-US" sz="1200" kern="1200" dirty="0" smtClean="0">
                <a:solidFill>
                  <a:schemeClr val="tx1"/>
                </a:solidFill>
                <a:effectLst/>
                <a:latin typeface="Arial" pitchFamily="34" charset="0"/>
                <a:ea typeface="+mn-ea"/>
                <a:cs typeface="+mn-cs"/>
              </a:rPr>
              <a:t>Hatcher, R. et al. 2007. </a:t>
            </a:r>
            <a:r>
              <a:rPr kumimoji="1" lang="en-US" sz="1200" i="1" kern="1200" dirty="0" smtClean="0">
                <a:solidFill>
                  <a:schemeClr val="tx1"/>
                </a:solidFill>
                <a:effectLst/>
                <a:latin typeface="Arial" pitchFamily="34" charset="0"/>
                <a:ea typeface="+mn-ea"/>
                <a:cs typeface="+mn-cs"/>
              </a:rPr>
              <a:t>Contraceptive Technology 19th Revised Edition</a:t>
            </a:r>
            <a:r>
              <a:rPr kumimoji="1" lang="en-US" sz="1200" kern="1200" dirty="0" smtClean="0">
                <a:solidFill>
                  <a:schemeClr val="tx1"/>
                </a:solidFill>
                <a:effectLst/>
                <a:latin typeface="Arial" pitchFamily="34" charset="0"/>
                <a:ea typeface="+mn-ea"/>
                <a:cs typeface="+mn-cs"/>
              </a:rPr>
              <a:t>. New York: Ardent Media, Inc. </a:t>
            </a: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6</a:t>
            </a:fld>
            <a:endParaRPr lang="en-US"/>
          </a:p>
        </p:txBody>
      </p:sp>
    </p:spTree>
    <p:extLst>
      <p:ext uri="{BB962C8B-B14F-4D97-AF65-F5344CB8AC3E}">
        <p14:creationId xmlns:p14="http://schemas.microsoft.com/office/powerpoint/2010/main" val="1911802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649B5B9-D4A9-4297-9A29-BCF80310C00B}" type="slidenum">
              <a:rPr lang="en-US" smtClean="0"/>
              <a:pPr/>
              <a:t>40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5812243"/>
            <a:ext cx="5181600" cy="1421928"/>
          </a:xfrm>
          <a:noFill/>
          <a:ln/>
        </p:spPr>
        <p:txBody>
          <a:bodyPr/>
          <a:lstStyle/>
          <a:p>
            <a:r>
              <a:rPr lang="en-US" dirty="0" smtClean="0"/>
              <a:t>References:</a:t>
            </a:r>
          </a:p>
          <a:p>
            <a:pPr lvl="0"/>
            <a:r>
              <a:rPr kumimoji="1" lang="en-US" sz="1200" kern="1200" dirty="0" smtClean="0">
                <a:solidFill>
                  <a:schemeClr val="tx1"/>
                </a:solidFill>
                <a:effectLst/>
                <a:latin typeface="Arial" pitchFamily="34" charset="0"/>
                <a:ea typeface="+mn-ea"/>
                <a:cs typeface="+mn-cs"/>
              </a:rPr>
              <a:t>Selected reports from SDM Operations Research studies, 2003, Institute for Reproductive Health</a:t>
            </a:r>
          </a:p>
          <a:p>
            <a:pPr lvl="0"/>
            <a:r>
              <a:rPr kumimoji="1" lang="en-US" sz="1200" kern="1200" dirty="0" smtClean="0">
                <a:solidFill>
                  <a:schemeClr val="tx1"/>
                </a:solidFill>
                <a:effectLst/>
                <a:latin typeface="Arial" pitchFamily="34" charset="0"/>
                <a:ea typeface="+mn-ea"/>
                <a:cs typeface="+mn-cs"/>
              </a:rPr>
              <a:t>AWARENESS Project: Benin Country Report 2002-2007</a:t>
            </a:r>
          </a:p>
          <a:p>
            <a:r>
              <a:rPr kumimoji="1" lang="en-US" sz="1200" kern="1200" dirty="0" smtClean="0">
                <a:solidFill>
                  <a:schemeClr val="tx1"/>
                </a:solidFill>
                <a:effectLst/>
                <a:latin typeface="Arial" pitchFamily="34" charset="0"/>
                <a:ea typeface="+mn-ea"/>
                <a:cs typeface="+mn-cs"/>
              </a:rPr>
              <a:t>AWARENESS Project: Philippines Country Report 2002-2007</a:t>
            </a:r>
            <a:endParaRPr lang="en-US" dirty="0" smtClean="0"/>
          </a:p>
          <a:p>
            <a:endParaRPr lang="en-US" dirty="0" smtClean="0">
              <a:latin typeface="Arial" charset="0"/>
            </a:endParaRPr>
          </a:p>
        </p:txBody>
      </p:sp>
    </p:spTree>
    <p:extLst>
      <p:ext uri="{BB962C8B-B14F-4D97-AF65-F5344CB8AC3E}">
        <p14:creationId xmlns:p14="http://schemas.microsoft.com/office/powerpoint/2010/main" val="271934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The Standard Days Method®: A Modern Family Planning Method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http://irh.org/resource-library/the-standard-days-method-a-modern-family-planning-method/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8</a:t>
            </a:fld>
            <a:endParaRPr lang="en-US"/>
          </a:p>
        </p:txBody>
      </p:sp>
    </p:spTree>
    <p:extLst>
      <p:ext uri="{BB962C8B-B14F-4D97-AF65-F5344CB8AC3E}">
        <p14:creationId xmlns:p14="http://schemas.microsoft.com/office/powerpoint/2010/main" val="92232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F377B0C-73BF-4D1C-A12F-45D61D380339}" type="slidenum">
              <a:rPr lang="en-US" smtClean="0">
                <a:latin typeface="Arial" charset="0"/>
                <a:cs typeface="Arial" charset="0"/>
              </a:rPr>
              <a:pPr/>
              <a:t>9</a:t>
            </a:fld>
            <a:endParaRPr lang="en-US" smtClean="0">
              <a:latin typeface="Arial"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3115350"/>
            <a:ext cx="5181600" cy="6815712"/>
          </a:xfrm>
          <a:noFill/>
          <a:ln/>
        </p:spPr>
        <p:txBody>
          <a:bodyPr/>
          <a:lstStyle/>
          <a:p>
            <a:pPr>
              <a:lnSpc>
                <a:spcPct val="80000"/>
              </a:lnSpc>
            </a:pPr>
            <a:r>
              <a:rPr lang="en-US" sz="800" dirty="0" smtClean="0">
                <a:latin typeface="Arial" charset="0"/>
                <a:cs typeface="Arial" charset="0"/>
              </a:rPr>
              <a:t>With regard to the probability of pregnancy from intercourse on days relative to ovulation, ultrasound and hormonal studies have found that these are 6 days during the menstrual cycle when it is possible for a woman to become pregnant.</a:t>
            </a:r>
          </a:p>
          <a:p>
            <a:pPr>
              <a:lnSpc>
                <a:spcPct val="80000"/>
              </a:lnSpc>
            </a:pPr>
            <a:endParaRPr lang="en-US" sz="800" dirty="0" smtClean="0">
              <a:latin typeface="Arial" charset="0"/>
              <a:cs typeface="Arial" charset="0"/>
            </a:endParaRPr>
          </a:p>
          <a:p>
            <a:pPr>
              <a:lnSpc>
                <a:spcPct val="85000"/>
              </a:lnSpc>
              <a:spcBef>
                <a:spcPct val="25000"/>
              </a:spcBef>
            </a:pPr>
            <a:r>
              <a:rPr lang="en-US" sz="800" dirty="0" smtClean="0">
                <a:latin typeface="Arial" charset="0"/>
                <a:cs typeface="Arial" charset="0"/>
              </a:rPr>
              <a:t>Data on the probability of pregnancy on different days around ovulation indicates that:</a:t>
            </a:r>
          </a:p>
          <a:p>
            <a:pPr lvl="1">
              <a:lnSpc>
                <a:spcPct val="85000"/>
              </a:lnSpc>
              <a:spcBef>
                <a:spcPct val="5000"/>
              </a:spcBef>
              <a:buFontTx/>
              <a:buChar char="•"/>
            </a:pPr>
            <a:r>
              <a:rPr lang="en-US" sz="800" dirty="0" smtClean="0">
                <a:latin typeface="Arial" charset="0"/>
                <a:cs typeface="Arial" charset="0"/>
              </a:rPr>
              <a:t>There is approximately a 4% probability of pregnancy from intercourse 5 days before ovulation.</a:t>
            </a:r>
          </a:p>
          <a:p>
            <a:pPr lvl="1">
              <a:lnSpc>
                <a:spcPct val="85000"/>
              </a:lnSpc>
              <a:spcBef>
                <a:spcPct val="5000"/>
              </a:spcBef>
              <a:buFontTx/>
              <a:buChar char="•"/>
            </a:pPr>
            <a:endParaRPr lang="en-US" sz="800" dirty="0" smtClean="0">
              <a:latin typeface="Arial" charset="0"/>
              <a:cs typeface="Arial" charset="0"/>
            </a:endParaRPr>
          </a:p>
          <a:p>
            <a:pPr lvl="1">
              <a:lnSpc>
                <a:spcPct val="85000"/>
              </a:lnSpc>
              <a:spcBef>
                <a:spcPct val="5000"/>
              </a:spcBef>
              <a:buFontTx/>
              <a:buChar char="•"/>
            </a:pPr>
            <a:r>
              <a:rPr lang="en-US" sz="800" dirty="0" smtClean="0">
                <a:latin typeface="Arial" charset="0"/>
                <a:cs typeface="Arial" charset="0"/>
              </a:rPr>
              <a:t>This increases to 15%, 4 days before ovulation.</a:t>
            </a:r>
          </a:p>
          <a:p>
            <a:pPr lvl="1">
              <a:lnSpc>
                <a:spcPct val="85000"/>
              </a:lnSpc>
              <a:spcBef>
                <a:spcPct val="5000"/>
              </a:spcBef>
              <a:buFontTx/>
              <a:buChar char="•"/>
            </a:pPr>
            <a:endParaRPr lang="en-US" sz="800" dirty="0" smtClean="0">
              <a:latin typeface="Arial" charset="0"/>
              <a:cs typeface="Arial" charset="0"/>
            </a:endParaRPr>
          </a:p>
          <a:p>
            <a:pPr lvl="1">
              <a:lnSpc>
                <a:spcPct val="85000"/>
              </a:lnSpc>
              <a:spcBef>
                <a:spcPct val="5000"/>
              </a:spcBef>
              <a:buFontTx/>
              <a:buChar char="•"/>
            </a:pPr>
            <a:r>
              <a:rPr lang="en-US" sz="800" dirty="0" smtClean="0">
                <a:latin typeface="Arial" charset="0"/>
                <a:cs typeface="Arial" charset="0"/>
              </a:rPr>
              <a:t>The highest probability of pregnancy – between 25 and 28% -- is on the 2 days before ovulation.</a:t>
            </a:r>
          </a:p>
          <a:p>
            <a:pPr lvl="1">
              <a:lnSpc>
                <a:spcPct val="85000"/>
              </a:lnSpc>
              <a:spcBef>
                <a:spcPct val="5000"/>
              </a:spcBef>
              <a:buFontTx/>
              <a:buChar char="•"/>
            </a:pPr>
            <a:endParaRPr lang="en-US" sz="800" dirty="0" smtClean="0">
              <a:latin typeface="Arial" charset="0"/>
              <a:cs typeface="Arial" charset="0"/>
            </a:endParaRPr>
          </a:p>
          <a:p>
            <a:pPr lvl="1">
              <a:lnSpc>
                <a:spcPct val="85000"/>
              </a:lnSpc>
              <a:spcBef>
                <a:spcPct val="5000"/>
              </a:spcBef>
              <a:buFontTx/>
              <a:buChar char="•"/>
            </a:pPr>
            <a:r>
              <a:rPr lang="en-US" sz="800" dirty="0" smtClean="0">
                <a:latin typeface="Arial" charset="0"/>
                <a:cs typeface="Arial" charset="0"/>
              </a:rPr>
              <a:t>On the day of ovulation, there is an 8-10% probability.</a:t>
            </a:r>
          </a:p>
          <a:p>
            <a:pPr lvl="1">
              <a:lnSpc>
                <a:spcPct val="85000"/>
              </a:lnSpc>
              <a:spcBef>
                <a:spcPct val="5000"/>
              </a:spcBef>
              <a:buFontTx/>
              <a:buChar char="•"/>
            </a:pPr>
            <a:endParaRPr lang="en-US" sz="800" dirty="0" smtClean="0">
              <a:latin typeface="Arial" charset="0"/>
              <a:cs typeface="Arial" charset="0"/>
            </a:endParaRPr>
          </a:p>
          <a:p>
            <a:pPr lvl="1">
              <a:lnSpc>
                <a:spcPct val="85000"/>
              </a:lnSpc>
              <a:spcBef>
                <a:spcPct val="5000"/>
              </a:spcBef>
              <a:buFontTx/>
              <a:buChar char="•"/>
            </a:pPr>
            <a:r>
              <a:rPr lang="en-US" sz="800" dirty="0" smtClean="0">
                <a:latin typeface="Arial" charset="0"/>
                <a:cs typeface="Arial" charset="0"/>
              </a:rPr>
              <a:t>Fertility then decreases – with a 0% probability of pregnancy by the day after ovulation.</a:t>
            </a:r>
          </a:p>
          <a:p>
            <a:pPr lvl="1">
              <a:lnSpc>
                <a:spcPct val="85000"/>
              </a:lnSpc>
              <a:spcBef>
                <a:spcPct val="25000"/>
              </a:spcBef>
            </a:pPr>
            <a:endParaRPr lang="en-US" sz="800" dirty="0" smtClean="0">
              <a:latin typeface="Arial" charset="0"/>
              <a:cs typeface="Arial" charset="0"/>
            </a:endParaRPr>
          </a:p>
          <a:p>
            <a:pPr>
              <a:lnSpc>
                <a:spcPct val="85000"/>
              </a:lnSpc>
              <a:spcBef>
                <a:spcPct val="25000"/>
              </a:spcBef>
            </a:pPr>
            <a:r>
              <a:rPr lang="en-US" sz="800" dirty="0" smtClean="0">
                <a:latin typeface="Arial" charset="0"/>
                <a:cs typeface="Arial" charset="0"/>
              </a:rPr>
              <a:t>These probabilities are due to the limited viable life span of the sperm after ejaculation (not more than 5 days) and to the very limited viable life span of the egg following ovulation (less than 24 hours).</a:t>
            </a:r>
          </a:p>
          <a:p>
            <a:pPr>
              <a:lnSpc>
                <a:spcPct val="85000"/>
              </a:lnSpc>
              <a:spcBef>
                <a:spcPct val="25000"/>
              </a:spcBef>
            </a:pPr>
            <a:endParaRPr lang="en-US" sz="800" dirty="0" smtClean="0">
              <a:latin typeface="Arial" charset="0"/>
              <a:cs typeface="Arial" charset="0"/>
            </a:endParaRPr>
          </a:p>
          <a:p>
            <a:pPr>
              <a:lnSpc>
                <a:spcPct val="85000"/>
              </a:lnSpc>
              <a:spcBef>
                <a:spcPct val="25000"/>
              </a:spcBef>
            </a:pPr>
            <a:r>
              <a:rPr lang="en-US" sz="800" dirty="0" smtClean="0">
                <a:latin typeface="Arial" charset="0"/>
                <a:cs typeface="Arial" charset="0"/>
              </a:rPr>
              <a:t>Together these result in an actual fertile window of no more than 6 days during the woman’s cycle.  On all the other days, the woman cannot become pregnant.</a:t>
            </a:r>
          </a:p>
          <a:p>
            <a:pPr>
              <a:lnSpc>
                <a:spcPct val="85000"/>
              </a:lnSpc>
              <a:spcBef>
                <a:spcPct val="25000"/>
              </a:spcBef>
            </a:pPr>
            <a:endParaRPr lang="en-US" sz="800" dirty="0" smtClean="0">
              <a:latin typeface="Arial" charset="0"/>
              <a:cs typeface="Arial" charset="0"/>
            </a:endParaRPr>
          </a:p>
          <a:p>
            <a:pPr>
              <a:lnSpc>
                <a:spcPct val="85000"/>
              </a:lnSpc>
              <a:spcBef>
                <a:spcPct val="25000"/>
              </a:spcBef>
            </a:pPr>
            <a:r>
              <a:rPr lang="en-US" sz="800" dirty="0" smtClean="0">
                <a:latin typeface="Arial" charset="0"/>
                <a:cs typeface="Arial" charset="0"/>
              </a:rPr>
              <a:t>Putting this in practical terms, if a woman has sex on Saturday and ovulates the following Wednesday, she has a 10 – 12% chance of getting pregnant that cycle.  But if she has sex on Saturday and doesn’t ovulate until the following Friday, she has a basically zero % chance of pregnancy.</a:t>
            </a:r>
          </a:p>
          <a:p>
            <a:pPr>
              <a:lnSpc>
                <a:spcPct val="85000"/>
              </a:lnSpc>
              <a:spcBef>
                <a:spcPct val="25000"/>
              </a:spcBef>
            </a:pPr>
            <a:endParaRPr lang="en-US" sz="800" dirty="0" smtClean="0">
              <a:latin typeface="Arial" charset="0"/>
              <a:cs typeface="Arial" charset="0"/>
            </a:endParaRPr>
          </a:p>
          <a:p>
            <a:pPr>
              <a:lnSpc>
                <a:spcPct val="85000"/>
              </a:lnSpc>
              <a:spcBef>
                <a:spcPct val="25000"/>
              </a:spcBef>
            </a:pPr>
            <a:r>
              <a:rPr lang="en-US" sz="800" dirty="0" smtClean="0">
                <a:latin typeface="Arial" charset="0"/>
                <a:cs typeface="Arial" charset="0"/>
              </a:rPr>
              <a:t>But how do we know the moment ovulation occurs, and thus know the exact fertile window?</a:t>
            </a:r>
          </a:p>
          <a:p>
            <a:pPr>
              <a:lnSpc>
                <a:spcPct val="80000"/>
              </a:lnSpc>
            </a:pPr>
            <a:endParaRPr lang="en-US" sz="700" dirty="0" smtClean="0">
              <a:latin typeface="Arial" charset="0"/>
              <a:cs typeface="Arial" charset="0"/>
            </a:endParaRPr>
          </a:p>
          <a:p>
            <a:pPr>
              <a:lnSpc>
                <a:spcPct val="150000"/>
              </a:lnSpc>
              <a:buFont typeface="Wingdings" pitchFamily="2" charset="2"/>
              <a:buChar char="§"/>
            </a:pPr>
            <a:r>
              <a:rPr lang="en-US" sz="800" dirty="0" smtClean="0">
                <a:latin typeface="Arial" charset="0"/>
                <a:cs typeface="Times New Roman" pitchFamily="18" charset="0"/>
              </a:rPr>
              <a:t>Again, consider probabilities.  Data on when during the cycle ovulation occurs indicates that in the great majority of cycles, ovulation occurs very close to the middle of the cycle.</a:t>
            </a:r>
          </a:p>
          <a:p>
            <a:pPr>
              <a:lnSpc>
                <a:spcPct val="150000"/>
              </a:lnSpc>
              <a:buFont typeface="Wingdings" pitchFamily="2" charset="2"/>
              <a:buChar char="§"/>
            </a:pPr>
            <a:r>
              <a:rPr lang="en-US" sz="800" dirty="0" smtClean="0">
                <a:latin typeface="Arial" charset="0"/>
                <a:cs typeface="Times New Roman" pitchFamily="18" charset="0"/>
              </a:rPr>
              <a:t>In approximately 30% of cycles, ovulation occurs at the mid point (for example, on or very close to day 14 in a 28 day cycle, or day 15 in a 30 day cycle).</a:t>
            </a:r>
          </a:p>
          <a:p>
            <a:pPr>
              <a:lnSpc>
                <a:spcPct val="150000"/>
              </a:lnSpc>
              <a:buFont typeface="Wingdings" pitchFamily="2" charset="2"/>
              <a:buChar char="§"/>
            </a:pPr>
            <a:r>
              <a:rPr lang="en-US" sz="800" dirty="0" smtClean="0">
                <a:latin typeface="Arial" charset="0"/>
                <a:cs typeface="Times New Roman" pitchFamily="18" charset="0"/>
              </a:rPr>
              <a:t>In approximately 60% of cycles, ovulation occurs within 1 day before or after mid cycle.</a:t>
            </a:r>
          </a:p>
          <a:p>
            <a:pPr>
              <a:lnSpc>
                <a:spcPct val="150000"/>
              </a:lnSpc>
              <a:buFont typeface="Wingdings" pitchFamily="2" charset="2"/>
              <a:buChar char="§"/>
            </a:pPr>
            <a:r>
              <a:rPr lang="en-US" sz="800" dirty="0" smtClean="0">
                <a:latin typeface="Arial" charset="0"/>
                <a:cs typeface="Times New Roman" pitchFamily="18" charset="0"/>
              </a:rPr>
              <a:t>And in approximately 78% of cycles, ovulation occurs within 2 days before or after the midpoint.</a:t>
            </a:r>
          </a:p>
          <a:p>
            <a:pPr>
              <a:lnSpc>
                <a:spcPct val="150000"/>
              </a:lnSpc>
              <a:buFont typeface="Wingdings" pitchFamily="2" charset="2"/>
              <a:buChar char="§"/>
            </a:pPr>
            <a:r>
              <a:rPr lang="en-US" sz="800" dirty="0" smtClean="0">
                <a:latin typeface="Arial" charset="0"/>
                <a:cs typeface="Times New Roman" pitchFamily="18" charset="0"/>
              </a:rPr>
              <a:t>By 4 days before or after midpoint, 95% of ovulations have occurred.</a:t>
            </a:r>
          </a:p>
          <a:p>
            <a:pPr>
              <a:lnSpc>
                <a:spcPct val="150000"/>
              </a:lnSpc>
              <a:buFont typeface="Wingdings" pitchFamily="2" charset="2"/>
              <a:buChar char="§"/>
            </a:pPr>
            <a:endParaRPr lang="en-US" sz="800" dirty="0" smtClean="0">
              <a:latin typeface="Arial" charset="0"/>
              <a:cs typeface="Times New Roman" pitchFamily="18" charset="0"/>
            </a:endParaRPr>
          </a:p>
          <a:p>
            <a:pPr>
              <a:lnSpc>
                <a:spcPct val="150000"/>
              </a:lnSpc>
              <a:buFont typeface="Wingdings" pitchFamily="2" charset="2"/>
              <a:buNone/>
            </a:pPr>
            <a:r>
              <a:rPr lang="en-US" sz="800" dirty="0" smtClean="0">
                <a:latin typeface="Arial" charset="0"/>
                <a:cs typeface="Times New Roman" pitchFamily="18" charset="0"/>
              </a:rPr>
              <a:t>References:</a:t>
            </a:r>
          </a:p>
          <a:p>
            <a:r>
              <a:rPr kumimoji="1" lang="en-US" sz="1200" b="0" i="0" u="none" strike="noStrike" kern="1200" baseline="0" dirty="0" err="1" smtClean="0">
                <a:solidFill>
                  <a:schemeClr val="tx1"/>
                </a:solidFill>
                <a:latin typeface="Arial" pitchFamily="34" charset="0"/>
                <a:ea typeface="+mn-ea"/>
                <a:cs typeface="+mn-cs"/>
              </a:rPr>
              <a:t>Arevalo</a:t>
            </a:r>
            <a:r>
              <a:rPr kumimoji="1" lang="en-US" sz="1200" b="0" i="0" u="none" strike="noStrike" kern="1200" baseline="0" dirty="0" smtClean="0">
                <a:solidFill>
                  <a:schemeClr val="tx1"/>
                </a:solidFill>
                <a:latin typeface="Arial" pitchFamily="34" charset="0"/>
                <a:ea typeface="+mn-ea"/>
                <a:cs typeface="+mn-cs"/>
              </a:rPr>
              <a:t> M, Sinai I, Jennings V. A fixed formula to define the fertile window of the menstrual cycle as the basis of a simple method of Natural Family Planning. Contraception 1999;60:357–60.</a:t>
            </a:r>
          </a:p>
          <a:p>
            <a:endParaRPr kumimoji="1" lang="en-US" sz="1200" b="0" i="0" u="none" strike="noStrike" kern="1200" baseline="0" dirty="0" smtClean="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err="1" smtClean="0">
                <a:solidFill>
                  <a:schemeClr val="tx1"/>
                </a:solidFill>
                <a:effectLst/>
                <a:latin typeface="Arial" pitchFamily="34" charset="0"/>
                <a:ea typeface="+mn-ea"/>
                <a:cs typeface="+mn-cs"/>
              </a:rPr>
              <a:t>Arévalo</a:t>
            </a:r>
            <a:r>
              <a:rPr kumimoji="1" lang="en-US" sz="1200" kern="1200" dirty="0" smtClean="0">
                <a:solidFill>
                  <a:schemeClr val="tx1"/>
                </a:solidFill>
                <a:effectLst/>
                <a:latin typeface="Arial" pitchFamily="34" charset="0"/>
                <a:ea typeface="+mn-ea"/>
                <a:cs typeface="+mn-cs"/>
              </a:rPr>
              <a:t>, M., V. Jennings, and I. Sinai. 2002. “Efficacy of a new method of family planning: The Standard Days Method.” </a:t>
            </a:r>
            <a:r>
              <a:rPr kumimoji="1" lang="en-US" sz="1200" i="1" kern="1200" dirty="0" smtClean="0">
                <a:solidFill>
                  <a:schemeClr val="tx1"/>
                </a:solidFill>
                <a:effectLst/>
                <a:latin typeface="Arial" pitchFamily="34" charset="0"/>
                <a:ea typeface="+mn-ea"/>
                <a:cs typeface="+mn-cs"/>
              </a:rPr>
              <a:t>Contraception </a:t>
            </a:r>
            <a:r>
              <a:rPr kumimoji="1" lang="en-US" sz="1200" kern="1200" dirty="0" smtClean="0">
                <a:solidFill>
                  <a:schemeClr val="tx1"/>
                </a:solidFill>
                <a:effectLst/>
                <a:latin typeface="Arial" pitchFamily="34" charset="0"/>
                <a:ea typeface="+mn-ea"/>
                <a:cs typeface="+mn-cs"/>
              </a:rPr>
              <a:t>65(5):333-338. The method is currently offered in over 30 countries. </a:t>
            </a:r>
          </a:p>
          <a:p>
            <a:endParaRPr lang="en-US" sz="800" dirty="0" smtClean="0">
              <a:latin typeface="Arial" charset="0"/>
              <a:cs typeface="Arial" charset="0"/>
            </a:endParaRPr>
          </a:p>
        </p:txBody>
      </p:sp>
    </p:spTree>
    <p:extLst>
      <p:ext uri="{BB962C8B-B14F-4D97-AF65-F5344CB8AC3E}">
        <p14:creationId xmlns:p14="http://schemas.microsoft.com/office/powerpoint/2010/main" val="389831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CB1E334-CF09-42CD-9262-37E3DA215F45}" type="slidenum">
              <a:rPr lang="en-US" smtClean="0"/>
              <a:pPr/>
              <a:t>10</a:t>
            </a:fld>
            <a:endParaRPr lang="en-US" smtClean="0"/>
          </a:p>
        </p:txBody>
      </p:sp>
      <p:sp>
        <p:nvSpPr>
          <p:cNvPr id="40963" name="Rectangle 2"/>
          <p:cNvSpPr>
            <a:spLocks noGrp="1" noRot="1" noChangeAspect="1" noChangeArrowheads="1" noTextEdit="1"/>
          </p:cNvSpPr>
          <p:nvPr>
            <p:ph type="sldImg"/>
          </p:nvPr>
        </p:nvSpPr>
        <p:spPr>
          <a:xfrm>
            <a:off x="1182688" y="698500"/>
            <a:ext cx="4656137" cy="3494088"/>
          </a:xfrm>
          <a:ln/>
        </p:spPr>
      </p:sp>
      <p:sp>
        <p:nvSpPr>
          <p:cNvPr id="40964" name="Rectangle 3"/>
          <p:cNvSpPr>
            <a:spLocks noGrp="1" noChangeArrowheads="1"/>
          </p:cNvSpPr>
          <p:nvPr>
            <p:ph type="body" idx="1"/>
          </p:nvPr>
        </p:nvSpPr>
        <p:spPr>
          <a:xfrm>
            <a:off x="936625" y="3656238"/>
            <a:ext cx="5149850" cy="5712333"/>
          </a:xfrm>
          <a:noFill/>
          <a:ln/>
        </p:spPr>
        <p:txBody>
          <a:bodyPr anchor="t"/>
          <a:lstStyle/>
          <a:p>
            <a:pPr>
              <a:lnSpc>
                <a:spcPct val="90000"/>
              </a:lnSpc>
            </a:pPr>
            <a:r>
              <a:rPr lang="en-US" sz="1000" dirty="0" smtClean="0">
                <a:latin typeface="Arial" charset="0"/>
              </a:rPr>
              <a:t>With regard to the probability of pregnancy from intercourse on days relative to ovulation, ultrasound and hormonal studies have found that these are 6 days during the menstrual cycle when it is possible for a woman to become pregnant.</a:t>
            </a:r>
          </a:p>
          <a:p>
            <a:pPr>
              <a:lnSpc>
                <a:spcPct val="90000"/>
              </a:lnSpc>
            </a:pPr>
            <a:endParaRPr lang="en-US" sz="1000" dirty="0" smtClean="0">
              <a:latin typeface="Arial" charset="0"/>
            </a:endParaRPr>
          </a:p>
          <a:p>
            <a:pPr>
              <a:lnSpc>
                <a:spcPct val="85000"/>
              </a:lnSpc>
              <a:spcBef>
                <a:spcPct val="25000"/>
              </a:spcBef>
            </a:pPr>
            <a:r>
              <a:rPr lang="en-US" sz="1000" dirty="0" smtClean="0">
                <a:latin typeface="Arial" charset="0"/>
              </a:rPr>
              <a:t>Data on the probability of pregnancy on different days around ovulation indicates that:</a:t>
            </a:r>
          </a:p>
          <a:p>
            <a:pPr lvl="1">
              <a:lnSpc>
                <a:spcPct val="85000"/>
              </a:lnSpc>
              <a:spcBef>
                <a:spcPct val="5000"/>
              </a:spcBef>
            </a:pPr>
            <a:r>
              <a:rPr lang="en-US" sz="1000" dirty="0" smtClean="0">
                <a:latin typeface="Arial" charset="0"/>
              </a:rPr>
              <a:t>There is approximately a 4% probability of pregnancy from intercourse 5 days before ovulation.</a:t>
            </a:r>
          </a:p>
          <a:p>
            <a:pPr lvl="1">
              <a:lnSpc>
                <a:spcPct val="85000"/>
              </a:lnSpc>
              <a:spcBef>
                <a:spcPct val="5000"/>
              </a:spcBef>
            </a:pPr>
            <a:endParaRPr lang="en-US" sz="1000" dirty="0" smtClean="0">
              <a:latin typeface="Arial" charset="0"/>
            </a:endParaRPr>
          </a:p>
          <a:p>
            <a:pPr lvl="1">
              <a:lnSpc>
                <a:spcPct val="85000"/>
              </a:lnSpc>
              <a:spcBef>
                <a:spcPct val="5000"/>
              </a:spcBef>
            </a:pPr>
            <a:r>
              <a:rPr lang="en-US" sz="1000" dirty="0" smtClean="0">
                <a:latin typeface="Arial" charset="0"/>
              </a:rPr>
              <a:t>This increases to 15%, 4 days before ovulation.</a:t>
            </a:r>
          </a:p>
          <a:p>
            <a:pPr lvl="1">
              <a:lnSpc>
                <a:spcPct val="85000"/>
              </a:lnSpc>
              <a:spcBef>
                <a:spcPct val="5000"/>
              </a:spcBef>
            </a:pPr>
            <a:endParaRPr lang="en-US" sz="1000" dirty="0" smtClean="0">
              <a:latin typeface="Arial" charset="0"/>
            </a:endParaRPr>
          </a:p>
          <a:p>
            <a:pPr lvl="1">
              <a:lnSpc>
                <a:spcPct val="85000"/>
              </a:lnSpc>
              <a:spcBef>
                <a:spcPct val="5000"/>
              </a:spcBef>
            </a:pPr>
            <a:r>
              <a:rPr lang="en-US" sz="1000" dirty="0" smtClean="0">
                <a:latin typeface="Arial" charset="0"/>
              </a:rPr>
              <a:t>The highest probability of pregnancy – between 25 and 28% -- is on the 2 days before ovulation.</a:t>
            </a:r>
          </a:p>
          <a:p>
            <a:pPr lvl="1">
              <a:lnSpc>
                <a:spcPct val="85000"/>
              </a:lnSpc>
              <a:spcBef>
                <a:spcPct val="5000"/>
              </a:spcBef>
            </a:pPr>
            <a:endParaRPr lang="en-US" sz="1000" dirty="0" smtClean="0">
              <a:latin typeface="Arial" charset="0"/>
            </a:endParaRPr>
          </a:p>
          <a:p>
            <a:pPr lvl="1">
              <a:lnSpc>
                <a:spcPct val="85000"/>
              </a:lnSpc>
              <a:spcBef>
                <a:spcPct val="5000"/>
              </a:spcBef>
            </a:pPr>
            <a:r>
              <a:rPr lang="en-US" sz="1000" dirty="0" smtClean="0">
                <a:latin typeface="Arial" charset="0"/>
              </a:rPr>
              <a:t>On the day of ovulation, there is an 8-10% probability.</a:t>
            </a:r>
          </a:p>
          <a:p>
            <a:pPr lvl="1">
              <a:lnSpc>
                <a:spcPct val="85000"/>
              </a:lnSpc>
              <a:spcBef>
                <a:spcPct val="5000"/>
              </a:spcBef>
            </a:pPr>
            <a:endParaRPr lang="en-US" sz="1000" dirty="0" smtClean="0">
              <a:latin typeface="Arial" charset="0"/>
            </a:endParaRPr>
          </a:p>
          <a:p>
            <a:pPr lvl="1">
              <a:lnSpc>
                <a:spcPct val="85000"/>
              </a:lnSpc>
              <a:spcBef>
                <a:spcPct val="5000"/>
              </a:spcBef>
            </a:pPr>
            <a:r>
              <a:rPr lang="en-US" sz="1000" dirty="0" smtClean="0">
                <a:latin typeface="Arial" charset="0"/>
              </a:rPr>
              <a:t>Fertility then decreases – with a 0% probability of pregnancy by the day after ovulation.</a:t>
            </a:r>
          </a:p>
          <a:p>
            <a:pPr lvl="1">
              <a:lnSpc>
                <a:spcPct val="85000"/>
              </a:lnSpc>
              <a:spcBef>
                <a:spcPct val="25000"/>
              </a:spcBef>
            </a:pPr>
            <a:endParaRPr lang="en-US" sz="1000" dirty="0" smtClean="0">
              <a:latin typeface="Arial" charset="0"/>
            </a:endParaRPr>
          </a:p>
          <a:p>
            <a:pPr>
              <a:lnSpc>
                <a:spcPct val="85000"/>
              </a:lnSpc>
              <a:spcBef>
                <a:spcPct val="25000"/>
              </a:spcBef>
            </a:pPr>
            <a:r>
              <a:rPr lang="en-US" sz="1000" dirty="0" smtClean="0">
                <a:latin typeface="Arial" charset="0"/>
              </a:rPr>
              <a:t>These probabilities are due to the limited viable life span of the sperm after ejaculation (not more than 5 days) and to the very limited viable life span of the egg following ovulation (less than 24 hours).</a:t>
            </a:r>
          </a:p>
          <a:p>
            <a:pPr>
              <a:lnSpc>
                <a:spcPct val="85000"/>
              </a:lnSpc>
              <a:spcBef>
                <a:spcPct val="25000"/>
              </a:spcBef>
            </a:pPr>
            <a:endParaRPr lang="en-US" sz="1000" dirty="0" smtClean="0">
              <a:latin typeface="Arial" charset="0"/>
            </a:endParaRPr>
          </a:p>
          <a:p>
            <a:pPr>
              <a:lnSpc>
                <a:spcPct val="85000"/>
              </a:lnSpc>
              <a:spcBef>
                <a:spcPct val="25000"/>
              </a:spcBef>
            </a:pPr>
            <a:r>
              <a:rPr lang="en-US" sz="1000" dirty="0" smtClean="0">
                <a:latin typeface="Arial" charset="0"/>
              </a:rPr>
              <a:t>Together these result in an actual fertile window of no more than 6 days during the woman’s cycle.  On all the other days, the woman cannot become pregnant.</a:t>
            </a:r>
          </a:p>
          <a:p>
            <a:pPr>
              <a:lnSpc>
                <a:spcPct val="85000"/>
              </a:lnSpc>
              <a:spcBef>
                <a:spcPct val="25000"/>
              </a:spcBef>
            </a:pPr>
            <a:endParaRPr lang="en-US" sz="1000" dirty="0" smtClean="0">
              <a:latin typeface="Arial" charset="0"/>
            </a:endParaRPr>
          </a:p>
          <a:p>
            <a:pPr>
              <a:lnSpc>
                <a:spcPct val="85000"/>
              </a:lnSpc>
              <a:spcBef>
                <a:spcPct val="25000"/>
              </a:spcBef>
            </a:pPr>
            <a:r>
              <a:rPr lang="en-US" sz="1000" dirty="0" smtClean="0">
                <a:latin typeface="Arial" charset="0"/>
              </a:rPr>
              <a:t>Putting this in practical terms, if a woman has sex on Saturday and ovulates the following Wednesday, she has a 10 – 12% chance of getting pregnant that cycle.  But if she has sex on Saturday and doesn’t ovulate until the following Friday, she has a basically zero % chance of pregnancy.</a:t>
            </a:r>
          </a:p>
          <a:p>
            <a:pPr>
              <a:lnSpc>
                <a:spcPct val="85000"/>
              </a:lnSpc>
              <a:spcBef>
                <a:spcPct val="25000"/>
              </a:spcBef>
            </a:pPr>
            <a:endParaRPr lang="en-US" sz="1000" dirty="0" smtClean="0">
              <a:latin typeface="Arial" charset="0"/>
            </a:endParaRPr>
          </a:p>
          <a:p>
            <a:pPr>
              <a:lnSpc>
                <a:spcPct val="85000"/>
              </a:lnSpc>
              <a:spcBef>
                <a:spcPct val="25000"/>
              </a:spcBef>
            </a:pPr>
            <a:r>
              <a:rPr lang="en-US" sz="1000" dirty="0" smtClean="0">
                <a:latin typeface="Arial" charset="0"/>
              </a:rPr>
              <a:t>But how do we know the moment ovulation occurs, and thus know the exact fertile window?</a:t>
            </a:r>
          </a:p>
          <a:p>
            <a:pPr>
              <a:lnSpc>
                <a:spcPct val="90000"/>
              </a:lnSpc>
            </a:pPr>
            <a:endParaRPr lang="en-US" sz="1000" dirty="0" smtClean="0">
              <a:latin typeface="Arial" charset="0"/>
            </a:endParaRPr>
          </a:p>
          <a:p>
            <a:pPr>
              <a:lnSpc>
                <a:spcPct val="90000"/>
              </a:lnSpc>
            </a:pPr>
            <a:r>
              <a:rPr lang="en-US" sz="900" dirty="0" smtClean="0">
                <a:latin typeface="Arial" charset="0"/>
              </a:rPr>
              <a:t>References:</a:t>
            </a:r>
          </a:p>
          <a:p>
            <a:r>
              <a:rPr kumimoji="1" lang="en-US" sz="1200" b="0" i="0" u="none" strike="noStrike" kern="1200" baseline="0" dirty="0" smtClean="0">
                <a:solidFill>
                  <a:schemeClr val="tx1"/>
                </a:solidFill>
                <a:latin typeface="Arial" pitchFamily="34" charset="0"/>
                <a:ea typeface="+mn-ea"/>
                <a:cs typeface="+mn-cs"/>
              </a:rPr>
              <a:t>Wilcox AJ, Weinberg CR, Baird DD. Post-ovulatory aging of the human oocyte and embryo failure. Hum </a:t>
            </a:r>
            <a:r>
              <a:rPr kumimoji="1" lang="en-US" sz="1200" b="0" i="0" u="none" strike="noStrike" kern="1200" baseline="0" dirty="0" err="1" smtClean="0">
                <a:solidFill>
                  <a:schemeClr val="tx1"/>
                </a:solidFill>
                <a:latin typeface="Arial" pitchFamily="34" charset="0"/>
                <a:ea typeface="+mn-ea"/>
                <a:cs typeface="+mn-cs"/>
              </a:rPr>
              <a:t>Reprod</a:t>
            </a:r>
            <a:r>
              <a:rPr kumimoji="1" lang="en-US" sz="1200" b="0" i="0" u="none" strike="noStrike" kern="1200" baseline="0" dirty="0" smtClean="0">
                <a:solidFill>
                  <a:schemeClr val="tx1"/>
                </a:solidFill>
                <a:latin typeface="Arial" pitchFamily="34" charset="0"/>
                <a:ea typeface="+mn-ea"/>
                <a:cs typeface="+mn-cs"/>
              </a:rPr>
              <a:t> 1998;13:394–7.</a:t>
            </a:r>
            <a:endParaRPr lang="en-US" sz="900" dirty="0" smtClean="0">
              <a:latin typeface="Arial" charset="0"/>
            </a:endParaRPr>
          </a:p>
          <a:p>
            <a:pPr>
              <a:lnSpc>
                <a:spcPct val="90000"/>
              </a:lnSpc>
            </a:pPr>
            <a:endParaRPr lang="en-US" sz="900" dirty="0" smtClean="0">
              <a:latin typeface="Arial" charset="0"/>
            </a:endParaRPr>
          </a:p>
        </p:txBody>
      </p:sp>
    </p:spTree>
    <p:extLst>
      <p:ext uri="{BB962C8B-B14F-4D97-AF65-F5344CB8AC3E}">
        <p14:creationId xmlns:p14="http://schemas.microsoft.com/office/powerpoint/2010/main" val="57480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B2DC24-880D-4DE7-B3D4-20F8A6FA7211}" type="slidenum">
              <a:rPr lang="en-US" smtClean="0"/>
              <a:pPr/>
              <a:t>11</a:t>
            </a:fld>
            <a:endParaRPr lang="en-US" smtClean="0"/>
          </a:p>
        </p:txBody>
      </p:sp>
      <p:sp>
        <p:nvSpPr>
          <p:cNvPr id="43011" name="Rectangle 2"/>
          <p:cNvSpPr>
            <a:spLocks noGrp="1" noRot="1" noChangeAspect="1" noChangeArrowheads="1" noTextEdit="1"/>
          </p:cNvSpPr>
          <p:nvPr>
            <p:ph type="sldImg"/>
          </p:nvPr>
        </p:nvSpPr>
        <p:spPr>
          <a:xfrm>
            <a:off x="1187450" y="698500"/>
            <a:ext cx="4654550" cy="3490913"/>
          </a:xfrm>
          <a:ln/>
        </p:spPr>
      </p:sp>
      <p:sp>
        <p:nvSpPr>
          <p:cNvPr id="43012" name="Rectangle 3"/>
          <p:cNvSpPr>
            <a:spLocks noGrp="1" noChangeArrowheads="1"/>
          </p:cNvSpPr>
          <p:nvPr>
            <p:ph type="body" idx="1"/>
          </p:nvPr>
        </p:nvSpPr>
        <p:spPr>
          <a:xfrm>
            <a:off x="938213" y="4104525"/>
            <a:ext cx="5513387" cy="6980372"/>
          </a:xfrm>
          <a:noFill/>
          <a:ln/>
        </p:spPr>
        <p:txBody>
          <a:bodyPr anchor="t"/>
          <a:lstStyle/>
          <a:p>
            <a:pPr marL="227013" indent="-227013">
              <a:lnSpc>
                <a:spcPct val="150000"/>
              </a:lnSpc>
              <a:buFont typeface="Wingdings" pitchFamily="2" charset="2"/>
              <a:buChar char="§"/>
            </a:pPr>
            <a:r>
              <a:rPr lang="en-US" dirty="0" smtClean="0">
                <a:latin typeface="Arial" charset="0"/>
                <a:cs typeface="Times New Roman" pitchFamily="18" charset="0"/>
              </a:rPr>
              <a:t>Again, consider probabilities.  Data on when during the cycle ovulation occurs indicates that in the great majority of cycles, ovulation occurs very close to the middle of the cycle.</a:t>
            </a:r>
            <a:br>
              <a:rPr lang="en-US" dirty="0" smtClean="0">
                <a:latin typeface="Arial" charset="0"/>
                <a:cs typeface="Times New Roman" pitchFamily="18" charset="0"/>
              </a:rPr>
            </a:br>
            <a:endParaRPr lang="en-US" dirty="0" smtClean="0">
              <a:latin typeface="Arial" charset="0"/>
              <a:cs typeface="Times New Roman" pitchFamily="18" charset="0"/>
            </a:endParaRPr>
          </a:p>
          <a:p>
            <a:pPr marL="227013" indent="-227013">
              <a:lnSpc>
                <a:spcPct val="150000"/>
              </a:lnSpc>
              <a:buFont typeface="Wingdings" pitchFamily="2" charset="2"/>
              <a:buChar char="§"/>
            </a:pPr>
            <a:r>
              <a:rPr lang="en-US" dirty="0" smtClean="0">
                <a:latin typeface="Arial" charset="0"/>
                <a:cs typeface="Times New Roman" pitchFamily="18" charset="0"/>
              </a:rPr>
              <a:t>In approximately 30% of cycles, ovulation occurs at the mid point (for example, on or very close to day 14 in a 28 day cycle, or day 15 in a 30 day cycle).</a:t>
            </a:r>
            <a:br>
              <a:rPr lang="en-US" dirty="0" smtClean="0">
                <a:latin typeface="Arial" charset="0"/>
                <a:cs typeface="Times New Roman" pitchFamily="18" charset="0"/>
              </a:rPr>
            </a:br>
            <a:endParaRPr lang="en-US" dirty="0" smtClean="0">
              <a:latin typeface="Arial" charset="0"/>
              <a:cs typeface="Times New Roman" pitchFamily="18" charset="0"/>
            </a:endParaRPr>
          </a:p>
          <a:p>
            <a:pPr marL="227013" indent="-227013">
              <a:lnSpc>
                <a:spcPct val="150000"/>
              </a:lnSpc>
              <a:buFont typeface="Wingdings" pitchFamily="2" charset="2"/>
              <a:buChar char="§"/>
            </a:pPr>
            <a:r>
              <a:rPr lang="en-US" dirty="0" smtClean="0">
                <a:latin typeface="Arial" charset="0"/>
                <a:cs typeface="Times New Roman" pitchFamily="18" charset="0"/>
              </a:rPr>
              <a:t>In approximately 60% of cycles, ovulation occurs within 1 day before or after mid cycle.</a:t>
            </a:r>
            <a:br>
              <a:rPr lang="en-US" dirty="0" smtClean="0">
                <a:latin typeface="Arial" charset="0"/>
                <a:cs typeface="Times New Roman" pitchFamily="18" charset="0"/>
              </a:rPr>
            </a:br>
            <a:endParaRPr lang="en-US" dirty="0" smtClean="0">
              <a:latin typeface="Arial" charset="0"/>
              <a:cs typeface="Times New Roman" pitchFamily="18" charset="0"/>
            </a:endParaRPr>
          </a:p>
          <a:p>
            <a:pPr marL="227013" indent="-227013">
              <a:lnSpc>
                <a:spcPct val="150000"/>
              </a:lnSpc>
              <a:buFont typeface="Wingdings" pitchFamily="2" charset="2"/>
              <a:buChar char="§"/>
            </a:pPr>
            <a:r>
              <a:rPr lang="en-US" dirty="0" smtClean="0">
                <a:latin typeface="Arial" charset="0"/>
                <a:cs typeface="Times New Roman" pitchFamily="18" charset="0"/>
              </a:rPr>
              <a:t>And in approximately 78% of cycles, ovulation occurs within 2 days before or after the midpoint.</a:t>
            </a:r>
          </a:p>
          <a:p>
            <a:pPr marL="227013" indent="-227013">
              <a:lnSpc>
                <a:spcPct val="150000"/>
              </a:lnSpc>
              <a:buFont typeface="Wingdings" pitchFamily="2" charset="2"/>
              <a:buChar char="§"/>
            </a:pPr>
            <a:r>
              <a:rPr lang="en-US" dirty="0" smtClean="0">
                <a:latin typeface="Arial" charset="0"/>
                <a:cs typeface="Times New Roman" pitchFamily="18" charset="0"/>
              </a:rPr>
              <a:t>By 4 days before or after midpoint, 95% of ovulations have occurred.</a:t>
            </a:r>
          </a:p>
          <a:p>
            <a:pPr marL="227013" indent="-227013">
              <a:lnSpc>
                <a:spcPct val="150000"/>
              </a:lnSpc>
              <a:buFont typeface="Wingdings" pitchFamily="2" charset="2"/>
              <a:buChar char="§"/>
            </a:pPr>
            <a:endParaRPr lang="en-US" dirty="0" smtClean="0">
              <a:latin typeface="Arial" charset="0"/>
              <a:cs typeface="Times New Roman" pitchFamily="18" charset="0"/>
            </a:endParaRPr>
          </a:p>
          <a:p>
            <a:pPr marL="227013" indent="-227013">
              <a:lnSpc>
                <a:spcPct val="150000"/>
              </a:lnSpc>
              <a:buFont typeface="Wingdings" pitchFamily="2" charset="2"/>
              <a:buChar char="§"/>
            </a:pPr>
            <a:endParaRPr lang="en-US" dirty="0" smtClean="0">
              <a:latin typeface="Arial" charset="0"/>
            </a:endParaRPr>
          </a:p>
          <a:p>
            <a:pPr marL="0" indent="0">
              <a:lnSpc>
                <a:spcPct val="150000"/>
              </a:lnSpc>
              <a:buFont typeface="Wingdings" pitchFamily="2" charset="2"/>
              <a:buNone/>
            </a:pPr>
            <a:r>
              <a:rPr lang="en-US" dirty="0" smtClean="0">
                <a:latin typeface="Arial" charset="0"/>
              </a:rPr>
              <a:t>References:</a:t>
            </a:r>
          </a:p>
          <a:p>
            <a:r>
              <a:rPr kumimoji="1" lang="en-US" sz="1200" b="0" i="0" u="none" strike="noStrike" kern="1200" baseline="0" dirty="0" err="1" smtClean="0">
                <a:solidFill>
                  <a:schemeClr val="tx1"/>
                </a:solidFill>
                <a:latin typeface="Arial" pitchFamily="34" charset="0"/>
                <a:ea typeface="+mn-ea"/>
                <a:cs typeface="+mn-cs"/>
              </a:rPr>
              <a:t>Arevalo</a:t>
            </a:r>
            <a:r>
              <a:rPr kumimoji="1" lang="en-US" sz="1200" b="0" i="0" u="none" strike="noStrike" kern="1200" baseline="0" dirty="0" smtClean="0">
                <a:solidFill>
                  <a:schemeClr val="tx1"/>
                </a:solidFill>
                <a:latin typeface="Arial" pitchFamily="34" charset="0"/>
                <a:ea typeface="+mn-ea"/>
                <a:cs typeface="+mn-cs"/>
              </a:rPr>
              <a:t> M, Sinai I, Jennings V. A fixed formula to define the fertile window of the menstrual cycle as the basis of a simple method of Natural Family Planning. Contraception 1999;60:357–60.</a:t>
            </a:r>
          </a:p>
          <a:p>
            <a:endParaRPr kumimoji="1" lang="en-US" sz="1200" b="0" i="0" u="none" strike="noStrike" kern="1200" baseline="0" dirty="0" smtClean="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err="1" smtClean="0">
                <a:solidFill>
                  <a:schemeClr val="tx1"/>
                </a:solidFill>
                <a:effectLst/>
                <a:latin typeface="Arial" pitchFamily="34" charset="0"/>
                <a:ea typeface="+mn-ea"/>
                <a:cs typeface="+mn-cs"/>
              </a:rPr>
              <a:t>Arévalo</a:t>
            </a:r>
            <a:r>
              <a:rPr kumimoji="1" lang="en-US" sz="1200" kern="1200" dirty="0" smtClean="0">
                <a:solidFill>
                  <a:schemeClr val="tx1"/>
                </a:solidFill>
                <a:effectLst/>
                <a:latin typeface="Arial" pitchFamily="34" charset="0"/>
                <a:ea typeface="+mn-ea"/>
                <a:cs typeface="+mn-cs"/>
              </a:rPr>
              <a:t>, M., V. Jennings, and I. Sinai. 2002. “Efficacy of a new method of family planning: The Standard Days Method.” </a:t>
            </a:r>
            <a:r>
              <a:rPr kumimoji="1" lang="en-US" sz="1200" i="1" kern="1200" dirty="0" smtClean="0">
                <a:solidFill>
                  <a:schemeClr val="tx1"/>
                </a:solidFill>
                <a:effectLst/>
                <a:latin typeface="Arial" pitchFamily="34" charset="0"/>
                <a:ea typeface="+mn-ea"/>
                <a:cs typeface="+mn-cs"/>
              </a:rPr>
              <a:t>Contraception </a:t>
            </a:r>
            <a:r>
              <a:rPr kumimoji="1" lang="en-US" sz="1200" kern="1200" dirty="0" smtClean="0">
                <a:solidFill>
                  <a:schemeClr val="tx1"/>
                </a:solidFill>
                <a:effectLst/>
                <a:latin typeface="Arial" pitchFamily="34" charset="0"/>
                <a:ea typeface="+mn-ea"/>
                <a:cs typeface="+mn-cs"/>
              </a:rPr>
              <a:t>65(5):333-338. The method is currently offered in over 30 countries. </a:t>
            </a:r>
          </a:p>
          <a:p>
            <a:pPr marL="0" indent="0">
              <a:lnSpc>
                <a:spcPct val="150000"/>
              </a:lnSpc>
              <a:buFont typeface="Wingdings" pitchFamily="2" charset="2"/>
              <a:buNone/>
            </a:pPr>
            <a:endParaRPr lang="en-US" dirty="0" smtClean="0">
              <a:latin typeface="Arial" charset="0"/>
            </a:endParaRPr>
          </a:p>
        </p:txBody>
      </p:sp>
    </p:spTree>
    <p:extLst>
      <p:ext uri="{BB962C8B-B14F-4D97-AF65-F5344CB8AC3E}">
        <p14:creationId xmlns:p14="http://schemas.microsoft.com/office/powerpoint/2010/main" val="359021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DB7ED41-5F42-4364-9255-AC27FBA001EA}" type="slidenum">
              <a:rPr lang="en-US" smtClean="0"/>
              <a:pPr/>
              <a:t>12</a:t>
            </a:fld>
            <a:endParaRPr lang="en-US" smtClean="0"/>
          </a:p>
        </p:txBody>
      </p:sp>
      <p:sp>
        <p:nvSpPr>
          <p:cNvPr id="45059" name="Rectangle 2"/>
          <p:cNvSpPr>
            <a:spLocks noGrp="1" noRot="1" noChangeAspect="1" noChangeArrowheads="1" noTextEdit="1"/>
          </p:cNvSpPr>
          <p:nvPr>
            <p:ph type="sldImg"/>
          </p:nvPr>
        </p:nvSpPr>
        <p:spPr>
          <a:xfrm>
            <a:off x="1182688" y="698500"/>
            <a:ext cx="4656137" cy="3494088"/>
          </a:xfrm>
          <a:ln/>
        </p:spPr>
      </p:sp>
      <p:sp>
        <p:nvSpPr>
          <p:cNvPr id="45060" name="Rectangle 3"/>
          <p:cNvSpPr>
            <a:spLocks noGrp="1" noChangeArrowheads="1"/>
          </p:cNvSpPr>
          <p:nvPr>
            <p:ph type="body" idx="1"/>
          </p:nvPr>
        </p:nvSpPr>
        <p:spPr>
          <a:xfrm>
            <a:off x="936625" y="4966126"/>
            <a:ext cx="5149850" cy="3099854"/>
          </a:xfrm>
          <a:noFill/>
          <a:ln/>
        </p:spPr>
        <p:txBody>
          <a:bodyPr/>
          <a:lstStyle/>
          <a:p>
            <a:pPr>
              <a:lnSpc>
                <a:spcPct val="150000"/>
              </a:lnSpc>
            </a:pPr>
            <a:r>
              <a:rPr lang="en-US" smtClean="0">
                <a:latin typeface="Arial" charset="0"/>
              </a:rPr>
              <a:t>With a combination of these probabilities – the probability of pregnancy on different cycle days related to ovulation, and the probability of the timing of ovulation  -- it was possible to identify the days when pregnancy is VERY LIKELY and the days when it is MOST UNLIKELY.  In menstrual cycles between 26 and 32 days long (which accounts for more than 80% of all cycles), the days pregnancy is very likely are days 8 through 19.  On all the other days, pregnancy is very unlikely.</a:t>
            </a:r>
          </a:p>
          <a:p>
            <a:endParaRPr lang="en-US" smtClean="0">
              <a:latin typeface="Arial" charset="0"/>
            </a:endParaRPr>
          </a:p>
          <a:p>
            <a:pPr>
              <a:lnSpc>
                <a:spcPct val="150000"/>
              </a:lnSpc>
            </a:pPr>
            <a:r>
              <a:rPr lang="en-US" smtClean="0">
                <a:latin typeface="Arial" charset="0"/>
              </a:rPr>
              <a:t>Thus, researchers found that, in theory, the Standard Days Method was a very effective method of family planning.</a:t>
            </a:r>
          </a:p>
          <a:p>
            <a:endParaRPr lang="en-US" smtClean="0">
              <a:latin typeface="Arial" charset="0"/>
            </a:endParaRPr>
          </a:p>
        </p:txBody>
      </p:sp>
    </p:spTree>
    <p:extLst>
      <p:ext uri="{BB962C8B-B14F-4D97-AF65-F5344CB8AC3E}">
        <p14:creationId xmlns:p14="http://schemas.microsoft.com/office/powerpoint/2010/main" val="25327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B888658-2478-4BA6-919F-FD82B1628907}" type="slidenum">
              <a:rPr lang="en-US" smtClean="0"/>
              <a:pPr/>
              <a:t>15</a:t>
            </a:fld>
            <a:endParaRPr lang="en-US" smtClean="0"/>
          </a:p>
        </p:txBody>
      </p:sp>
      <p:sp>
        <p:nvSpPr>
          <p:cNvPr id="48131" name="Rectangle 2"/>
          <p:cNvSpPr>
            <a:spLocks noGrp="1" noRot="1" noChangeAspect="1" noChangeArrowheads="1" noTextEdit="1"/>
          </p:cNvSpPr>
          <p:nvPr>
            <p:ph type="sldImg"/>
          </p:nvPr>
        </p:nvSpPr>
        <p:spPr>
          <a:xfrm>
            <a:off x="1185863" y="698500"/>
            <a:ext cx="4654550" cy="3490913"/>
          </a:xfrm>
          <a:solidFill>
            <a:srgbClr val="FFFFFF"/>
          </a:solidFill>
          <a:ln/>
        </p:spPr>
      </p:sp>
      <p:sp>
        <p:nvSpPr>
          <p:cNvPr id="48132" name="Rectangle 3"/>
          <p:cNvSpPr>
            <a:spLocks noGrp="1" noChangeArrowheads="1"/>
          </p:cNvSpPr>
          <p:nvPr>
            <p:ph type="body" idx="1"/>
          </p:nvPr>
        </p:nvSpPr>
        <p:spPr>
          <a:xfrm>
            <a:off x="936625" y="5582917"/>
            <a:ext cx="5149850" cy="1867861"/>
          </a:xfrm>
          <a:solidFill>
            <a:srgbClr val="FFFFFF"/>
          </a:solidFill>
          <a:ln>
            <a:solidFill>
              <a:srgbClr val="000000"/>
            </a:solidFill>
          </a:ln>
        </p:spPr>
        <p:txBody>
          <a:bodyPr/>
          <a:lstStyle/>
          <a:p>
            <a:pPr>
              <a:lnSpc>
                <a:spcPct val="90000"/>
              </a:lnSpc>
              <a:buFontTx/>
              <a:buChar char="•"/>
            </a:pPr>
            <a:r>
              <a:rPr lang="en-US" smtClean="0">
                <a:latin typeface="Arial" charset="0"/>
              </a:rPr>
              <a:t>The SDM uses a fixed formula for the fertile phase, while the Rhythm method requires information about the previous 6 cycles </a:t>
            </a:r>
          </a:p>
          <a:p>
            <a:pPr>
              <a:lnSpc>
                <a:spcPct val="90000"/>
              </a:lnSpc>
            </a:pPr>
            <a:endParaRPr lang="en-US" smtClean="0">
              <a:latin typeface="Arial" charset="0"/>
            </a:endParaRPr>
          </a:p>
          <a:p>
            <a:pPr>
              <a:lnSpc>
                <a:spcPct val="90000"/>
              </a:lnSpc>
              <a:buFontTx/>
              <a:buChar char="•"/>
            </a:pPr>
            <a:r>
              <a:rPr lang="en-US" smtClean="0">
                <a:latin typeface="Arial" charset="0"/>
              </a:rPr>
              <a:t>The SDM clients use the same fertile window for all cycles.  Rhythm users must make complex monthly calculations</a:t>
            </a:r>
          </a:p>
          <a:p>
            <a:pPr>
              <a:lnSpc>
                <a:spcPct val="90000"/>
              </a:lnSpc>
            </a:pPr>
            <a:endParaRPr lang="en-US" smtClean="0">
              <a:latin typeface="Arial" charset="0"/>
            </a:endParaRPr>
          </a:p>
          <a:p>
            <a:pPr>
              <a:lnSpc>
                <a:spcPct val="90000"/>
              </a:lnSpc>
              <a:buFontTx/>
              <a:buChar char="•"/>
            </a:pPr>
            <a:r>
              <a:rPr lang="en-US" smtClean="0">
                <a:latin typeface="Arial" charset="0"/>
              </a:rPr>
              <a:t>The SDM has been tested in a well-designed trial.  On the other hand, the Rhythm method has never been tested in a well-designed trial.</a:t>
            </a:r>
          </a:p>
          <a:p>
            <a:pPr>
              <a:lnSpc>
                <a:spcPct val="90000"/>
              </a:lnSpc>
            </a:pPr>
            <a:endParaRPr lang="en-US" smtClean="0">
              <a:latin typeface="Arial" charset="0"/>
            </a:endParaRPr>
          </a:p>
        </p:txBody>
      </p:sp>
    </p:spTree>
    <p:extLst>
      <p:ext uri="{BB962C8B-B14F-4D97-AF65-F5344CB8AC3E}">
        <p14:creationId xmlns:p14="http://schemas.microsoft.com/office/powerpoint/2010/main" val="336096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5535244"/>
            <a:ext cx="5181600" cy="1975926"/>
          </a:xfrm>
        </p:spPr>
        <p:txBody>
          <a:bodyPr/>
          <a:lstStyle/>
          <a:p>
            <a:r>
              <a:rPr lang="en-US" dirty="0" smtClean="0"/>
              <a:t>References:</a:t>
            </a:r>
          </a:p>
          <a:p>
            <a:r>
              <a:rPr kumimoji="1" lang="en-US" sz="1200" b="0" i="0" u="none" strike="noStrike" kern="1200" dirty="0" smtClean="0">
                <a:solidFill>
                  <a:schemeClr val="tx1"/>
                </a:solidFill>
                <a:effectLst/>
                <a:latin typeface="Arial" pitchFamily="34" charset="0"/>
                <a:ea typeface="+mn-ea"/>
                <a:cs typeface="+mn-cs"/>
                <a:hlinkClick r:id="rId3"/>
              </a:rPr>
              <a:t>Engaging men in family planning services delivery: Experiences introducing the Standard Days Method in four </a:t>
            </a:r>
            <a:r>
              <a:rPr kumimoji="1" lang="en-US" sz="1200" b="0" i="0" u="none" strike="noStrike" kern="1200" dirty="0" err="1" smtClean="0">
                <a:solidFill>
                  <a:schemeClr val="tx1"/>
                </a:solidFill>
                <a:effectLst/>
                <a:latin typeface="Arial" pitchFamily="34" charset="0"/>
                <a:ea typeface="+mn-ea"/>
                <a:cs typeface="+mn-cs"/>
                <a:hlinkClick r:id="rId3"/>
              </a:rPr>
              <a:t>countries</a:t>
            </a:r>
            <a:r>
              <a:rPr kumimoji="1" lang="en-US" sz="1200" b="0" i="0" kern="1200" dirty="0" err="1" smtClean="0">
                <a:solidFill>
                  <a:schemeClr val="tx1"/>
                </a:solidFill>
                <a:effectLst/>
                <a:latin typeface="Arial" pitchFamily="34" charset="0"/>
                <a:ea typeface="+mn-ea"/>
                <a:cs typeface="+mn-cs"/>
              </a:rPr>
              <a:t>,World</a:t>
            </a:r>
            <a:r>
              <a:rPr kumimoji="1" lang="en-US" sz="1200" b="0" i="0" kern="1200" dirty="0" smtClean="0">
                <a:solidFill>
                  <a:schemeClr val="tx1"/>
                </a:solidFill>
                <a:effectLst/>
                <a:latin typeface="Arial" pitchFamily="34" charset="0"/>
                <a:ea typeface="+mn-ea"/>
                <a:cs typeface="+mn-cs"/>
              </a:rPr>
              <a:t> Health and Population Journal</a:t>
            </a:r>
          </a:p>
          <a:p>
            <a:r>
              <a:rPr kumimoji="1" lang="en-US" sz="1200" b="0" i="0" u="none" strike="noStrike" kern="1200" dirty="0" smtClean="0">
                <a:solidFill>
                  <a:schemeClr val="tx1"/>
                </a:solidFill>
                <a:effectLst/>
                <a:latin typeface="Arial" pitchFamily="34" charset="0"/>
                <a:ea typeface="+mn-ea"/>
                <a:cs typeface="+mn-cs"/>
                <a:hlinkClick r:id="rId4"/>
              </a:rPr>
              <a:t>Strengthening Services and Increasing Access to the Standard Days Method® in the Guatemala Highlands</a:t>
            </a:r>
            <a:r>
              <a:rPr kumimoji="1" lang="en-US" sz="1200" b="0" i="0" kern="1200" dirty="0" smtClean="0">
                <a:solidFill>
                  <a:schemeClr val="tx1"/>
                </a:solidFill>
                <a:effectLst/>
                <a:latin typeface="Arial" pitchFamily="34" charset="0"/>
                <a:ea typeface="+mn-ea"/>
                <a:cs typeface="+mn-cs"/>
              </a:rPr>
              <a:t>, Institute for Reproductive Health</a:t>
            </a:r>
          </a:p>
          <a:p>
            <a:r>
              <a:rPr kumimoji="1" lang="en-US" sz="1200" b="0" i="0" u="none" strike="noStrike" kern="1200" dirty="0" smtClean="0">
                <a:solidFill>
                  <a:schemeClr val="tx1"/>
                </a:solidFill>
                <a:effectLst/>
                <a:latin typeface="Arial" pitchFamily="34" charset="0"/>
                <a:ea typeface="+mn-ea"/>
                <a:cs typeface="+mn-cs"/>
                <a:hlinkClick r:id="rId5"/>
              </a:rPr>
              <a:t>Assessing the effect of introducing a new method into family planning programs in India, </a:t>
            </a:r>
            <a:r>
              <a:rPr kumimoji="1" lang="en-US" sz="1200" b="0" i="0" u="none" strike="noStrike" kern="1200" dirty="0" err="1" smtClean="0">
                <a:solidFill>
                  <a:schemeClr val="tx1"/>
                </a:solidFill>
                <a:effectLst/>
                <a:latin typeface="Arial" pitchFamily="34" charset="0"/>
                <a:ea typeface="+mn-ea"/>
                <a:cs typeface="+mn-cs"/>
                <a:hlinkClick r:id="rId5"/>
              </a:rPr>
              <a:t>Peru,and</a:t>
            </a:r>
            <a:r>
              <a:rPr kumimoji="1" lang="en-US" sz="1200" b="0" i="0" u="none" strike="noStrike" kern="1200" dirty="0" smtClean="0">
                <a:solidFill>
                  <a:schemeClr val="tx1"/>
                </a:solidFill>
                <a:effectLst/>
                <a:latin typeface="Arial" pitchFamily="34" charset="0"/>
                <a:ea typeface="+mn-ea"/>
                <a:cs typeface="+mn-cs"/>
                <a:hlinkClick r:id="rId5"/>
              </a:rPr>
              <a:t> Rwanda</a:t>
            </a:r>
            <a:r>
              <a:rPr kumimoji="1" lang="en-US" sz="1200" b="0" i="0" kern="1200" dirty="0" smtClean="0">
                <a:solidFill>
                  <a:schemeClr val="tx1"/>
                </a:solidFill>
                <a:effectLst/>
                <a:latin typeface="Arial" pitchFamily="34" charset="0"/>
                <a:ea typeface="+mn-ea"/>
                <a:cs typeface="+mn-cs"/>
              </a:rPr>
              <a:t>, Institute for Reproductive Health</a:t>
            </a:r>
          </a:p>
          <a:p>
            <a:endParaRPr lang="en-US" dirty="0"/>
          </a:p>
        </p:txBody>
      </p:sp>
      <p:sp>
        <p:nvSpPr>
          <p:cNvPr id="4" name="Slide Number Placeholder 3"/>
          <p:cNvSpPr>
            <a:spLocks noGrp="1"/>
          </p:cNvSpPr>
          <p:nvPr>
            <p:ph type="sldNum" sz="quarter" idx="10"/>
          </p:nvPr>
        </p:nvSpPr>
        <p:spPr/>
        <p:txBody>
          <a:bodyPr/>
          <a:lstStyle/>
          <a:p>
            <a:pPr>
              <a:defRPr/>
            </a:pPr>
            <a:fld id="{6410E8DD-6726-42B0-8ED8-4EEE85F4BCBE}" type="slidenum">
              <a:rPr lang="en-US" smtClean="0"/>
              <a:pPr>
                <a:defRPr/>
              </a:pPr>
              <a:t>17</a:t>
            </a:fld>
            <a:endParaRPr lang="en-US"/>
          </a:p>
        </p:txBody>
      </p:sp>
    </p:spTree>
    <p:extLst>
      <p:ext uri="{BB962C8B-B14F-4D97-AF65-F5344CB8AC3E}">
        <p14:creationId xmlns:p14="http://schemas.microsoft.com/office/powerpoint/2010/main" val="232156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E4C3F917-0CA3-40CC-BF6F-6D925ACA8B24}" type="datetimeFigureOut">
              <a:rPr lang="en-US" smtClean="0"/>
              <a:pPr>
                <a:defRPr/>
              </a:pPr>
              <a:t>8/4/2017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0FD9F61-BE7D-4A2A-BB28-59A105AA6DC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5937535-413C-484C-A8A2-6C987CC560A6}" type="datetimeFigureOut">
              <a:rPr lang="en-US" smtClean="0"/>
              <a:pPr>
                <a:defRPr/>
              </a:pPr>
              <a:t>8/4/2017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6A07D0-211C-4E02-B941-1B9D09A924D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3B3F5ABE-62E2-4E48-9D6E-DACD4490158D}" type="datetimeFigureOut">
              <a:rPr lang="en-US" smtClean="0"/>
              <a:pPr>
                <a:defRPr/>
              </a:pPr>
              <a:t>8/4/2017</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59276C31-8A37-445A-94A2-F2AD9530923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39888" y="223838"/>
            <a:ext cx="6665912" cy="1311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43063" y="1443038"/>
            <a:ext cx="6637337" cy="5021262"/>
          </a:xfrm>
        </p:spPr>
        <p:txBody>
          <a:bodyPr rtlCol="0">
            <a:normAutofit/>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39888" y="223838"/>
            <a:ext cx="6665912" cy="1311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43063" y="1443038"/>
            <a:ext cx="6637337" cy="5021262"/>
          </a:xfrm>
        </p:spPr>
        <p:txBody>
          <a:bodyPr rtlCol="0">
            <a:normAutofit/>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3A045834-80A6-41E3-80B8-24325EF3AF8B}" type="datetimeFigureOut">
              <a:rPr lang="en-US" smtClean="0"/>
              <a:pPr>
                <a:defRPr/>
              </a:pPr>
              <a:t>8/4/2017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C7D1C65-CD07-46F3-823A-F2719646AF2D}"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57D5EC98-45FD-4C20-B2E9-0197EF642ECF}" type="datetimeFigureOut">
              <a:rPr lang="en-US" smtClean="0"/>
              <a:pPr>
                <a:defRPr/>
              </a:pPr>
              <a:t>8/4/2017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C59859E3-96B3-491D-AF7F-AE7284F4346D}"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B9A54563-14C1-40EB-89A1-55555E41BA81}" type="datetimeFigureOut">
              <a:rPr lang="en-US" smtClean="0"/>
              <a:pPr>
                <a:defRPr/>
              </a:pPr>
              <a:t>8/4/2017</a:t>
            </a:fld>
            <a:endParaRPr lang="en-US"/>
          </a:p>
        </p:txBody>
      </p:sp>
      <p:sp>
        <p:nvSpPr>
          <p:cNvPr id="10" name="Slide Number Placeholder 9"/>
          <p:cNvSpPr>
            <a:spLocks noGrp="1"/>
          </p:cNvSpPr>
          <p:nvPr>
            <p:ph type="sldNum" sz="quarter" idx="16"/>
          </p:nvPr>
        </p:nvSpPr>
        <p:spPr/>
        <p:txBody>
          <a:bodyPr rtlCol="0"/>
          <a:lstStyle/>
          <a:p>
            <a:pPr>
              <a:defRPr/>
            </a:pPr>
            <a:fld id="{560D74F6-1B68-49D4-96BA-57F2DADB21A8}"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ED73F594-121C-4296-8FD0-D94EF19A41C8}" type="datetimeFigureOut">
              <a:rPr lang="en-US" smtClean="0"/>
              <a:pPr>
                <a:defRPr/>
              </a:pPr>
              <a:t>8/4/2017</a:t>
            </a:fld>
            <a:endParaRPr lang="en-US"/>
          </a:p>
        </p:txBody>
      </p:sp>
      <p:sp>
        <p:nvSpPr>
          <p:cNvPr id="12" name="Slide Number Placeholder 11"/>
          <p:cNvSpPr>
            <a:spLocks noGrp="1"/>
          </p:cNvSpPr>
          <p:nvPr>
            <p:ph type="sldNum" sz="quarter" idx="16"/>
          </p:nvPr>
        </p:nvSpPr>
        <p:spPr/>
        <p:txBody>
          <a:bodyPr rtlCol="0"/>
          <a:lstStyle/>
          <a:p>
            <a:pPr>
              <a:defRPr/>
            </a:pPr>
            <a:fld id="{90D4B8BD-8022-494D-B296-3BC8BA251788}"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7616C59-7F94-4E4E-ABA3-D2AB52ED84A8}" type="datetimeFigureOut">
              <a:rPr lang="en-US" smtClean="0"/>
              <a:pPr>
                <a:defRPr/>
              </a:pPr>
              <a:t>8/4/2017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6265191F-4C42-4B11-B9AC-1D854CAAD09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28ABE2-9804-41EF-9B0E-D2753A59954F}" type="datetimeFigureOut">
              <a:rPr lang="en-US" smtClean="0"/>
              <a:pPr>
                <a:defRPr/>
              </a:pPr>
              <a:t>8/4/2017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A6C07EC-11F1-465D-99DB-C9FE205A3DB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8681BA49-99DA-41C9-A711-861CD255D8FB}" type="datetimeFigureOut">
              <a:rPr lang="en-US" smtClean="0"/>
              <a:pPr>
                <a:defRPr/>
              </a:pPr>
              <a:t>8/4/2017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BBC9827-E36B-4EE6-B139-F0CE2CA5B12F}"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7D9564A5-F7DF-4158-9391-8D37349CBB0C}" type="datetimeFigureOut">
              <a:rPr lang="en-US" smtClean="0"/>
              <a:pPr>
                <a:defRPr/>
              </a:pPr>
              <a:t>8/4/2017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526AB6DB-44E4-4008-A430-C9DDDD6CF9B1}"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295D460B-65D3-4511-9217-1353BFA3E330}" type="datetimeFigureOut">
              <a:rPr lang="en-US" smtClean="0"/>
              <a:pPr>
                <a:defRPr/>
              </a:pPr>
              <a:t>8/4/2017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2FBB2FC9-78C4-4A36-B8DD-26DD34D9528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4" r:id="rId13"/>
    <p:sldLayoutId id="2147483935"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745435" y="2146852"/>
            <a:ext cx="7772400" cy="1314450"/>
          </a:xfrm>
        </p:spPr>
        <p:txBody>
          <a:bodyPr>
            <a:normAutofit fontScale="90000"/>
          </a:bodyPr>
          <a:lstStyle/>
          <a:p>
            <a:r>
              <a:rPr lang="en-US" dirty="0" smtClean="0"/>
              <a:t>How to address common misconceptions about the Standard Days Method® (SDM)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92344" y="198780"/>
            <a:ext cx="7375525" cy="1006475"/>
          </a:xfrm>
        </p:spPr>
        <p:txBody>
          <a:bodyPr/>
          <a:lstStyle/>
          <a:p>
            <a:pPr eaLnBrk="1" hangingPunct="1"/>
            <a:r>
              <a:rPr lang="en-US" sz="3000" dirty="0" smtClean="0"/>
              <a:t>Probability of Pregnancy from Intercourse on Days Relative to Ovulation</a:t>
            </a:r>
            <a:endParaRPr lang="es-CO" sz="3000" dirty="0" smtClean="0"/>
          </a:p>
        </p:txBody>
      </p:sp>
      <p:graphicFrame>
        <p:nvGraphicFramePr>
          <p:cNvPr id="1026" name="Object 3"/>
          <p:cNvGraphicFramePr>
            <a:graphicFrameLocks noGrp="1" noChangeAspect="1"/>
          </p:cNvGraphicFramePr>
          <p:nvPr>
            <p:ph type="chart" idx="1"/>
          </p:nvPr>
        </p:nvGraphicFramePr>
        <p:xfrm>
          <a:off x="1243290" y="1526968"/>
          <a:ext cx="6310450" cy="4600681"/>
        </p:xfrm>
        <a:graphic>
          <a:graphicData uri="http://schemas.openxmlformats.org/presentationml/2006/ole">
            <mc:AlternateContent xmlns:mc="http://schemas.openxmlformats.org/markup-compatibility/2006">
              <mc:Choice xmlns:v="urn:schemas-microsoft-com:vml" Requires="v">
                <p:oleObj spid="_x0000_s65548"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290" y="1526968"/>
                        <a:ext cx="6310450" cy="4600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Line 4"/>
          <p:cNvSpPr>
            <a:spLocks noChangeShapeType="1"/>
          </p:cNvSpPr>
          <p:nvPr/>
        </p:nvSpPr>
        <p:spPr bwMode="auto">
          <a:xfrm flipV="1">
            <a:off x="6244880" y="1940753"/>
            <a:ext cx="0" cy="3381375"/>
          </a:xfrm>
          <a:prstGeom prst="line">
            <a:avLst/>
          </a:prstGeom>
          <a:noFill/>
          <a:ln w="76200">
            <a:solidFill>
              <a:schemeClr val="accent2"/>
            </a:solidFill>
            <a:miter lim="800000"/>
            <a:headEnd/>
            <a:tailEnd/>
          </a:ln>
        </p:spPr>
        <p:txBody>
          <a:bodyPr wrap="none"/>
          <a:lstStyle/>
          <a:p>
            <a:endParaRPr lang="en-US"/>
          </a:p>
        </p:txBody>
      </p:sp>
      <p:sp>
        <p:nvSpPr>
          <p:cNvPr id="1029" name="Text Box 5"/>
          <p:cNvSpPr txBox="1">
            <a:spLocks noChangeArrowheads="1"/>
          </p:cNvSpPr>
          <p:nvPr/>
        </p:nvSpPr>
        <p:spPr bwMode="auto">
          <a:xfrm rot="5373127" flipV="1">
            <a:off x="-610568" y="3466246"/>
            <a:ext cx="3333750" cy="461665"/>
          </a:xfrm>
          <a:prstGeom prst="rect">
            <a:avLst/>
          </a:prstGeom>
          <a:noFill/>
          <a:ln w="9525">
            <a:noFill/>
            <a:miter lim="800000"/>
            <a:headEnd/>
            <a:tailEnd/>
          </a:ln>
        </p:spPr>
        <p:txBody>
          <a:bodyPr>
            <a:spAutoFit/>
          </a:bodyPr>
          <a:lstStyle/>
          <a:p>
            <a:pPr algn="ctr">
              <a:spcBef>
                <a:spcPct val="50000"/>
              </a:spcBef>
            </a:pPr>
            <a:r>
              <a:rPr lang="en-US" sz="2400" dirty="0">
                <a:solidFill>
                  <a:schemeClr val="accent1">
                    <a:lumMod val="50000"/>
                  </a:schemeClr>
                </a:solidFill>
                <a:latin typeface="+mn-lt"/>
                <a:cs typeface="Arial" charset="0"/>
              </a:rPr>
              <a:t>Pregnancy Rate</a:t>
            </a:r>
          </a:p>
        </p:txBody>
      </p:sp>
      <p:sp>
        <p:nvSpPr>
          <p:cNvPr id="1030" name="Rectangle 6"/>
          <p:cNvSpPr>
            <a:spLocks noChangeArrowheads="1"/>
          </p:cNvSpPr>
          <p:nvPr/>
        </p:nvSpPr>
        <p:spPr bwMode="auto">
          <a:xfrm rot="-5400000">
            <a:off x="5759971" y="2594385"/>
            <a:ext cx="1465262" cy="307777"/>
          </a:xfrm>
          <a:prstGeom prst="rect">
            <a:avLst/>
          </a:prstGeom>
          <a:noFill/>
          <a:ln w="9525">
            <a:noFill/>
            <a:miter lim="800000"/>
            <a:headEnd/>
            <a:tailEnd/>
          </a:ln>
        </p:spPr>
        <p:txBody>
          <a:bodyPr lIns="0" tIns="0" rIns="0" bIns="0">
            <a:spAutoFit/>
          </a:bodyPr>
          <a:lstStyle/>
          <a:p>
            <a:pPr eaLnBrk="0" hangingPunct="0"/>
            <a:r>
              <a:rPr lang="en-US" sz="2000" dirty="0">
                <a:solidFill>
                  <a:schemeClr val="accent1">
                    <a:lumMod val="50000"/>
                  </a:schemeClr>
                </a:solidFill>
                <a:latin typeface="+mn-lt"/>
              </a:rPr>
              <a:t>Ovulation</a:t>
            </a:r>
          </a:p>
        </p:txBody>
      </p:sp>
      <p:sp>
        <p:nvSpPr>
          <p:cNvPr id="1031" name="Text Box 7"/>
          <p:cNvSpPr txBox="1">
            <a:spLocks noChangeArrowheads="1"/>
          </p:cNvSpPr>
          <p:nvPr/>
        </p:nvSpPr>
        <p:spPr bwMode="auto">
          <a:xfrm rot="4183824">
            <a:off x="2669381" y="3621882"/>
            <a:ext cx="3783013" cy="762000"/>
          </a:xfrm>
          <a:prstGeom prst="rect">
            <a:avLst/>
          </a:prstGeom>
          <a:noFill/>
          <a:ln w="9525">
            <a:noFill/>
            <a:miter lim="800000"/>
            <a:headEnd/>
            <a:tailEnd/>
          </a:ln>
        </p:spPr>
        <p:txBody>
          <a:bodyPr>
            <a:spAutoFit/>
          </a:bodyPr>
          <a:lstStyle/>
          <a:p>
            <a:pPr algn="ctr"/>
            <a:endParaRPr lang="es-CO" sz="4400" b="1">
              <a:solidFill>
                <a:srgbClr val="FFFF00"/>
              </a:solidFill>
            </a:endParaRPr>
          </a:p>
        </p:txBody>
      </p:sp>
      <p:sp>
        <p:nvSpPr>
          <p:cNvPr id="1032" name="Rectangle 8"/>
          <p:cNvSpPr>
            <a:spLocks noChangeArrowheads="1"/>
          </p:cNvSpPr>
          <p:nvPr/>
        </p:nvSpPr>
        <p:spPr bwMode="auto">
          <a:xfrm>
            <a:off x="6124840" y="6457890"/>
            <a:ext cx="3019160" cy="400110"/>
          </a:xfrm>
          <a:prstGeom prst="rect">
            <a:avLst/>
          </a:prstGeom>
          <a:noFill/>
          <a:ln w="9525">
            <a:noFill/>
            <a:miter lim="800000"/>
            <a:headEnd/>
            <a:tailEnd/>
          </a:ln>
        </p:spPr>
        <p:txBody>
          <a:bodyPr wrap="none">
            <a:spAutoFit/>
          </a:bodyPr>
          <a:lstStyle/>
          <a:p>
            <a:r>
              <a:rPr lang="en-US" sz="2000" dirty="0">
                <a:solidFill>
                  <a:schemeClr val="accent1">
                    <a:lumMod val="50000"/>
                  </a:schemeClr>
                </a:solidFill>
                <a:latin typeface="+mn-lt"/>
              </a:rPr>
              <a:t>Source: Wilcox et al. 1998</a:t>
            </a:r>
            <a:endParaRPr lang="es-CO" sz="2000" dirty="0">
              <a:solidFill>
                <a:schemeClr val="accent1">
                  <a:lumMod val="50000"/>
                </a:schemeClr>
              </a:solidFill>
              <a:latin typeface="+mn-lt"/>
            </a:endParaRPr>
          </a:p>
        </p:txBody>
      </p:sp>
      <p:sp>
        <p:nvSpPr>
          <p:cNvPr id="1033" name="Text Box 10"/>
          <p:cNvSpPr txBox="1">
            <a:spLocks noChangeArrowheads="1"/>
          </p:cNvSpPr>
          <p:nvPr/>
        </p:nvSpPr>
        <p:spPr bwMode="auto">
          <a:xfrm>
            <a:off x="3900833" y="5911850"/>
            <a:ext cx="1706563" cy="461665"/>
          </a:xfrm>
          <a:prstGeom prst="rect">
            <a:avLst/>
          </a:prstGeom>
          <a:noFill/>
          <a:ln w="9525">
            <a:noFill/>
            <a:miter lim="800000"/>
            <a:headEnd/>
            <a:tailEnd/>
          </a:ln>
        </p:spPr>
        <p:txBody>
          <a:bodyPr>
            <a:spAutoFit/>
          </a:bodyPr>
          <a:lstStyle/>
          <a:p>
            <a:pPr>
              <a:spcBef>
                <a:spcPct val="50000"/>
              </a:spcBef>
            </a:pPr>
            <a:r>
              <a:rPr lang="en-US" sz="2400" dirty="0">
                <a:solidFill>
                  <a:schemeClr val="accent1">
                    <a:lumMod val="50000"/>
                  </a:schemeClr>
                </a:solidFill>
                <a:latin typeface="+mn-lt"/>
                <a:cs typeface="Arial" charset="0"/>
              </a:rPr>
              <a:t>Cycle Days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536712" y="193814"/>
            <a:ext cx="7752523" cy="1066800"/>
          </a:xfrm>
          <a:effectLst/>
        </p:spPr>
        <p:txBody>
          <a:bodyPr/>
          <a:lstStyle/>
          <a:p>
            <a:pPr eaLnBrk="1" hangingPunct="1"/>
            <a:r>
              <a:rPr lang="en-US" sz="3200" dirty="0" smtClean="0">
                <a:solidFill>
                  <a:schemeClr val="accent3">
                    <a:lumMod val="50000"/>
                  </a:schemeClr>
                </a:solidFill>
                <a:cs typeface="Arial" charset="0"/>
              </a:rPr>
              <a:t>Probability of ovulation relative to midpoint of the cycle</a:t>
            </a:r>
          </a:p>
        </p:txBody>
      </p:sp>
      <p:sp>
        <p:nvSpPr>
          <p:cNvPr id="14339" name="Text Box 3"/>
          <p:cNvSpPr txBox="1">
            <a:spLocks noChangeArrowheads="1"/>
          </p:cNvSpPr>
          <p:nvPr/>
        </p:nvSpPr>
        <p:spPr bwMode="auto">
          <a:xfrm>
            <a:off x="4891491" y="6192078"/>
            <a:ext cx="3961790" cy="369332"/>
          </a:xfrm>
          <a:prstGeom prst="rect">
            <a:avLst/>
          </a:prstGeom>
          <a:noFill/>
          <a:ln w="9525">
            <a:noFill/>
            <a:miter lim="800000"/>
            <a:headEnd/>
            <a:tailEnd/>
          </a:ln>
        </p:spPr>
        <p:txBody>
          <a:bodyPr wrap="none">
            <a:spAutoFit/>
          </a:bodyPr>
          <a:lstStyle/>
          <a:p>
            <a:pPr eaLnBrk="0" hangingPunct="0"/>
            <a:r>
              <a:rPr lang="en-US" sz="1800" dirty="0">
                <a:solidFill>
                  <a:schemeClr val="accent1">
                    <a:lumMod val="50000"/>
                  </a:schemeClr>
                </a:solidFill>
                <a:latin typeface="+mn-lt"/>
              </a:rPr>
              <a:t>Source: IRH analysis of WHO 1981 data</a:t>
            </a:r>
          </a:p>
        </p:txBody>
      </p:sp>
      <p:sp>
        <p:nvSpPr>
          <p:cNvPr id="14340" name="Text Box 5"/>
          <p:cNvSpPr txBox="1">
            <a:spLocks noChangeArrowheads="1"/>
          </p:cNvSpPr>
          <p:nvPr/>
        </p:nvSpPr>
        <p:spPr bwMode="auto">
          <a:xfrm>
            <a:off x="3638544" y="3266658"/>
            <a:ext cx="9906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Tahoma" pitchFamily="34" charset="0"/>
            </a:endParaRPr>
          </a:p>
        </p:txBody>
      </p:sp>
      <p:sp>
        <p:nvSpPr>
          <p:cNvPr id="14341" name="Text Box 6"/>
          <p:cNvSpPr txBox="1">
            <a:spLocks noChangeArrowheads="1"/>
          </p:cNvSpPr>
          <p:nvPr/>
        </p:nvSpPr>
        <p:spPr bwMode="auto">
          <a:xfrm>
            <a:off x="6410318" y="2779296"/>
            <a:ext cx="2713797" cy="830997"/>
          </a:xfrm>
          <a:prstGeom prst="rect">
            <a:avLst/>
          </a:prstGeom>
          <a:noFill/>
          <a:ln w="9525">
            <a:noFill/>
            <a:miter lim="800000"/>
            <a:headEnd/>
            <a:tailEnd/>
          </a:ln>
        </p:spPr>
        <p:txBody>
          <a:bodyPr wrap="square">
            <a:spAutoFit/>
          </a:bodyPr>
          <a:lstStyle/>
          <a:p>
            <a:pPr eaLnBrk="0" hangingPunct="0"/>
            <a:r>
              <a:rPr lang="en-US" sz="2400" dirty="0">
                <a:solidFill>
                  <a:schemeClr val="accent1">
                    <a:lumMod val="50000"/>
                  </a:schemeClr>
                </a:solidFill>
                <a:latin typeface="+mn-lt"/>
              </a:rPr>
              <a:t>Peak day used as proxy of ovulation</a:t>
            </a:r>
          </a:p>
        </p:txBody>
      </p:sp>
      <p:sp>
        <p:nvSpPr>
          <p:cNvPr id="14342" name="Text Box 8"/>
          <p:cNvSpPr txBox="1">
            <a:spLocks noChangeArrowheads="1"/>
          </p:cNvSpPr>
          <p:nvPr/>
        </p:nvSpPr>
        <p:spPr bwMode="auto">
          <a:xfrm>
            <a:off x="2724144" y="3990558"/>
            <a:ext cx="311150" cy="366713"/>
          </a:xfrm>
          <a:prstGeom prst="rect">
            <a:avLst/>
          </a:prstGeom>
          <a:noFill/>
          <a:ln w="9525">
            <a:noFill/>
            <a:miter lim="800000"/>
            <a:headEnd/>
            <a:tailEnd/>
          </a:ln>
        </p:spPr>
        <p:txBody>
          <a:bodyPr wrap="none">
            <a:spAutoFit/>
          </a:bodyPr>
          <a:lstStyle/>
          <a:p>
            <a:pPr eaLnBrk="0" hangingPunct="0"/>
            <a:r>
              <a:rPr lang="es-CO" b="1">
                <a:solidFill>
                  <a:srgbClr val="17519F"/>
                </a:solidFill>
              </a:rPr>
              <a:t>8</a:t>
            </a:r>
          </a:p>
        </p:txBody>
      </p:sp>
      <p:sp>
        <p:nvSpPr>
          <p:cNvPr id="14343" name="Text Box 16"/>
          <p:cNvSpPr txBox="1">
            <a:spLocks noChangeArrowheads="1"/>
          </p:cNvSpPr>
          <p:nvPr/>
        </p:nvSpPr>
        <p:spPr bwMode="auto">
          <a:xfrm>
            <a:off x="7836999" y="5097114"/>
            <a:ext cx="739775"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accent1">
                    <a:lumMod val="50000"/>
                  </a:schemeClr>
                </a:solidFill>
                <a:latin typeface="+mn-lt"/>
              </a:rPr>
              <a:t>&gt;</a:t>
            </a:r>
          </a:p>
        </p:txBody>
      </p:sp>
      <p:sp>
        <p:nvSpPr>
          <p:cNvPr id="14344" name="Text Box 17"/>
          <p:cNvSpPr txBox="1">
            <a:spLocks noChangeArrowheads="1"/>
          </p:cNvSpPr>
          <p:nvPr/>
        </p:nvSpPr>
        <p:spPr bwMode="auto">
          <a:xfrm>
            <a:off x="1699294" y="5114508"/>
            <a:ext cx="389850" cy="461665"/>
          </a:xfrm>
          <a:prstGeom prst="rect">
            <a:avLst/>
          </a:prstGeom>
          <a:noFill/>
          <a:ln w="9525">
            <a:noFill/>
            <a:miter lim="800000"/>
            <a:headEnd/>
            <a:tailEnd/>
          </a:ln>
        </p:spPr>
        <p:txBody>
          <a:bodyPr wrap="none">
            <a:spAutoFit/>
          </a:bodyPr>
          <a:lstStyle/>
          <a:p>
            <a:pPr eaLnBrk="0" hangingPunct="0"/>
            <a:r>
              <a:rPr lang="en-US" sz="2400">
                <a:solidFill>
                  <a:schemeClr val="accent1">
                    <a:lumMod val="50000"/>
                  </a:schemeClr>
                </a:solidFill>
                <a:latin typeface="+mn-lt"/>
              </a:rPr>
              <a:t>&lt;</a:t>
            </a:r>
          </a:p>
        </p:txBody>
      </p:sp>
      <p:sp>
        <p:nvSpPr>
          <p:cNvPr id="14345" name="Rectangle 18"/>
          <p:cNvSpPr>
            <a:spLocks noChangeArrowheads="1"/>
          </p:cNvSpPr>
          <p:nvPr/>
        </p:nvSpPr>
        <p:spPr bwMode="auto">
          <a:xfrm>
            <a:off x="1757357" y="4909721"/>
            <a:ext cx="738187" cy="39687"/>
          </a:xfrm>
          <a:prstGeom prst="rect">
            <a:avLst/>
          </a:prstGeom>
          <a:solidFill>
            <a:srgbClr val="CCFFFF"/>
          </a:solidFill>
          <a:ln w="9525">
            <a:solidFill>
              <a:srgbClr val="000000"/>
            </a:solidFill>
            <a:miter lim="800000"/>
            <a:headEnd/>
            <a:tailEnd/>
          </a:ln>
        </p:spPr>
        <p:txBody>
          <a:bodyPr/>
          <a:lstStyle/>
          <a:p>
            <a:endParaRPr lang="en-US"/>
          </a:p>
        </p:txBody>
      </p:sp>
      <p:sp>
        <p:nvSpPr>
          <p:cNvPr id="14346" name="Rectangle 20"/>
          <p:cNvSpPr>
            <a:spLocks noChangeArrowheads="1"/>
          </p:cNvSpPr>
          <p:nvPr/>
        </p:nvSpPr>
        <p:spPr bwMode="auto">
          <a:xfrm>
            <a:off x="3225794" y="3947696"/>
            <a:ext cx="739775" cy="1001712"/>
          </a:xfrm>
          <a:prstGeom prst="rect">
            <a:avLst/>
          </a:prstGeom>
          <a:solidFill>
            <a:schemeClr val="tx2">
              <a:lumMod val="60000"/>
              <a:lumOff val="40000"/>
            </a:schemeClr>
          </a:solidFill>
          <a:ln w="9525">
            <a:solidFill>
              <a:srgbClr val="000000"/>
            </a:solidFill>
            <a:miter lim="800000"/>
            <a:headEnd/>
            <a:tailEnd/>
          </a:ln>
        </p:spPr>
        <p:txBody>
          <a:bodyPr/>
          <a:lstStyle/>
          <a:p>
            <a:endParaRPr lang="en-US"/>
          </a:p>
        </p:txBody>
      </p:sp>
      <p:sp>
        <p:nvSpPr>
          <p:cNvPr id="14347" name="Rectangle 23"/>
          <p:cNvSpPr>
            <a:spLocks noChangeArrowheads="1"/>
          </p:cNvSpPr>
          <p:nvPr/>
        </p:nvSpPr>
        <p:spPr bwMode="auto">
          <a:xfrm>
            <a:off x="5434007" y="3966746"/>
            <a:ext cx="728662" cy="982662"/>
          </a:xfrm>
          <a:prstGeom prst="rect">
            <a:avLst/>
          </a:prstGeom>
          <a:solidFill>
            <a:schemeClr val="accent1">
              <a:lumMod val="50000"/>
            </a:schemeClr>
          </a:solidFill>
          <a:ln w="9525">
            <a:solidFill>
              <a:srgbClr val="000000"/>
            </a:solidFill>
            <a:miter lim="800000"/>
            <a:headEnd/>
            <a:tailEnd/>
          </a:ln>
        </p:spPr>
        <p:txBody>
          <a:bodyPr/>
          <a:lstStyle/>
          <a:p>
            <a:endParaRPr lang="en-US"/>
          </a:p>
        </p:txBody>
      </p:sp>
      <p:sp>
        <p:nvSpPr>
          <p:cNvPr id="14348" name="Rectangle 26"/>
          <p:cNvSpPr>
            <a:spLocks noChangeArrowheads="1"/>
          </p:cNvSpPr>
          <p:nvPr/>
        </p:nvSpPr>
        <p:spPr bwMode="auto">
          <a:xfrm>
            <a:off x="7631107" y="4879558"/>
            <a:ext cx="739775" cy="69850"/>
          </a:xfrm>
          <a:prstGeom prst="rect">
            <a:avLst/>
          </a:prstGeom>
          <a:solidFill>
            <a:srgbClr val="CCFFFF"/>
          </a:solidFill>
          <a:ln w="9525">
            <a:solidFill>
              <a:srgbClr val="000000"/>
            </a:solidFill>
            <a:miter lim="800000"/>
            <a:headEnd/>
            <a:tailEnd/>
          </a:ln>
        </p:spPr>
        <p:txBody>
          <a:bodyPr/>
          <a:lstStyle/>
          <a:p>
            <a:endParaRPr lang="en-US"/>
          </a:p>
        </p:txBody>
      </p:sp>
      <p:sp>
        <p:nvSpPr>
          <p:cNvPr id="14349" name="Line 27"/>
          <p:cNvSpPr>
            <a:spLocks noChangeShapeType="1"/>
          </p:cNvSpPr>
          <p:nvPr/>
        </p:nvSpPr>
        <p:spPr bwMode="auto">
          <a:xfrm>
            <a:off x="1757357" y="2052221"/>
            <a:ext cx="1587" cy="2897187"/>
          </a:xfrm>
          <a:prstGeom prst="line">
            <a:avLst/>
          </a:prstGeom>
          <a:noFill/>
          <a:ln w="9525">
            <a:solidFill>
              <a:srgbClr val="003366"/>
            </a:solidFill>
            <a:round/>
            <a:headEnd/>
            <a:tailEnd/>
          </a:ln>
        </p:spPr>
        <p:txBody>
          <a:bodyPr/>
          <a:lstStyle/>
          <a:p>
            <a:endParaRPr lang="en-US"/>
          </a:p>
        </p:txBody>
      </p:sp>
      <p:sp>
        <p:nvSpPr>
          <p:cNvPr id="14350" name="Line 28"/>
          <p:cNvSpPr>
            <a:spLocks noChangeShapeType="1"/>
          </p:cNvSpPr>
          <p:nvPr/>
        </p:nvSpPr>
        <p:spPr bwMode="auto">
          <a:xfrm>
            <a:off x="1757357" y="4949408"/>
            <a:ext cx="6613525" cy="1588"/>
          </a:xfrm>
          <a:prstGeom prst="line">
            <a:avLst/>
          </a:prstGeom>
          <a:noFill/>
          <a:ln w="9525">
            <a:solidFill>
              <a:srgbClr val="000000"/>
            </a:solidFill>
            <a:round/>
            <a:headEnd/>
            <a:tailEnd/>
          </a:ln>
        </p:spPr>
        <p:txBody>
          <a:bodyPr/>
          <a:lstStyle/>
          <a:p>
            <a:endParaRPr lang="en-US"/>
          </a:p>
        </p:txBody>
      </p:sp>
      <p:sp>
        <p:nvSpPr>
          <p:cNvPr id="14351" name="Rectangle 37"/>
          <p:cNvSpPr>
            <a:spLocks noChangeArrowheads="1"/>
          </p:cNvSpPr>
          <p:nvPr/>
        </p:nvSpPr>
        <p:spPr bwMode="auto">
          <a:xfrm>
            <a:off x="2045870" y="5179596"/>
            <a:ext cx="206787" cy="292388"/>
          </a:xfrm>
          <a:prstGeom prst="rect">
            <a:avLst/>
          </a:prstGeom>
          <a:noFill/>
          <a:ln w="9525">
            <a:noFill/>
            <a:miter lim="800000"/>
            <a:headEnd/>
            <a:tailEnd/>
          </a:ln>
        </p:spPr>
        <p:txBody>
          <a:bodyPr wrap="none" lIns="0" tIns="0" rIns="0" bIns="0">
            <a:spAutoFit/>
          </a:bodyPr>
          <a:lstStyle/>
          <a:p>
            <a:pPr eaLnBrk="0" hangingPunct="0"/>
            <a:r>
              <a:rPr lang="es-CO" sz="1900" b="1" dirty="0">
                <a:solidFill>
                  <a:schemeClr val="accent1">
                    <a:lumMod val="50000"/>
                  </a:schemeClr>
                </a:solidFill>
                <a:latin typeface="+mn-lt"/>
              </a:rPr>
              <a:t>-4</a:t>
            </a:r>
            <a:endParaRPr lang="es-CO" sz="2400" dirty="0">
              <a:solidFill>
                <a:schemeClr val="accent1">
                  <a:lumMod val="50000"/>
                </a:schemeClr>
              </a:solidFill>
              <a:latin typeface="+mn-lt"/>
            </a:endParaRPr>
          </a:p>
        </p:txBody>
      </p:sp>
      <p:sp>
        <p:nvSpPr>
          <p:cNvPr id="14352" name="Rectangle 38"/>
          <p:cNvSpPr>
            <a:spLocks noChangeArrowheads="1"/>
          </p:cNvSpPr>
          <p:nvPr/>
        </p:nvSpPr>
        <p:spPr bwMode="auto">
          <a:xfrm>
            <a:off x="2776120" y="5179596"/>
            <a:ext cx="206787"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-3</a:t>
            </a:r>
            <a:endParaRPr lang="es-CO" sz="2400">
              <a:solidFill>
                <a:schemeClr val="accent1">
                  <a:lumMod val="50000"/>
                </a:schemeClr>
              </a:solidFill>
              <a:latin typeface="+mn-lt"/>
            </a:endParaRPr>
          </a:p>
        </p:txBody>
      </p:sp>
      <p:sp>
        <p:nvSpPr>
          <p:cNvPr id="14353" name="Rectangle 39"/>
          <p:cNvSpPr>
            <a:spLocks noChangeArrowheads="1"/>
          </p:cNvSpPr>
          <p:nvPr/>
        </p:nvSpPr>
        <p:spPr bwMode="auto">
          <a:xfrm>
            <a:off x="3512720" y="5179596"/>
            <a:ext cx="206787"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-2</a:t>
            </a:r>
            <a:endParaRPr lang="es-CO" sz="2400">
              <a:solidFill>
                <a:schemeClr val="accent1">
                  <a:lumMod val="50000"/>
                </a:schemeClr>
              </a:solidFill>
              <a:latin typeface="+mn-lt"/>
            </a:endParaRPr>
          </a:p>
        </p:txBody>
      </p:sp>
      <p:sp>
        <p:nvSpPr>
          <p:cNvPr id="14354" name="Rectangle 40"/>
          <p:cNvSpPr>
            <a:spLocks noChangeArrowheads="1"/>
          </p:cNvSpPr>
          <p:nvPr/>
        </p:nvSpPr>
        <p:spPr bwMode="auto">
          <a:xfrm>
            <a:off x="4244557" y="5179596"/>
            <a:ext cx="206787"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-1</a:t>
            </a:r>
            <a:endParaRPr lang="es-CO" sz="2400">
              <a:solidFill>
                <a:schemeClr val="accent1">
                  <a:lumMod val="50000"/>
                </a:schemeClr>
              </a:solidFill>
              <a:latin typeface="+mn-lt"/>
            </a:endParaRPr>
          </a:p>
        </p:txBody>
      </p:sp>
      <p:sp>
        <p:nvSpPr>
          <p:cNvPr id="14355" name="Rectangle 41"/>
          <p:cNvSpPr>
            <a:spLocks noChangeArrowheads="1"/>
          </p:cNvSpPr>
          <p:nvPr/>
        </p:nvSpPr>
        <p:spPr bwMode="auto">
          <a:xfrm>
            <a:off x="4833113" y="5179596"/>
            <a:ext cx="577081" cy="292388"/>
          </a:xfrm>
          <a:prstGeom prst="rect">
            <a:avLst/>
          </a:prstGeom>
          <a:noFill/>
          <a:ln w="9525">
            <a:noFill/>
            <a:miter lim="800000"/>
            <a:headEnd/>
            <a:tailEnd/>
          </a:ln>
        </p:spPr>
        <p:txBody>
          <a:bodyPr wrap="none" lIns="0" tIns="0" rIns="0" bIns="0">
            <a:spAutoFit/>
          </a:bodyPr>
          <a:lstStyle/>
          <a:p>
            <a:pPr eaLnBrk="0" hangingPunct="0"/>
            <a:r>
              <a:rPr lang="en-US" sz="1900" b="1">
                <a:solidFill>
                  <a:schemeClr val="accent1">
                    <a:lumMod val="50000"/>
                  </a:schemeClr>
                </a:solidFill>
                <a:latin typeface="+mn-lt"/>
              </a:rPr>
              <a:t>Midpt</a:t>
            </a:r>
            <a:endParaRPr lang="en-US" sz="2400">
              <a:solidFill>
                <a:schemeClr val="accent1">
                  <a:lumMod val="50000"/>
                </a:schemeClr>
              </a:solidFill>
              <a:latin typeface="+mn-lt"/>
            </a:endParaRPr>
          </a:p>
        </p:txBody>
      </p:sp>
      <p:sp>
        <p:nvSpPr>
          <p:cNvPr id="14356" name="Rectangle 42"/>
          <p:cNvSpPr>
            <a:spLocks noChangeArrowheads="1"/>
          </p:cNvSpPr>
          <p:nvPr/>
        </p:nvSpPr>
        <p:spPr bwMode="auto">
          <a:xfrm>
            <a:off x="4874977" y="5490746"/>
            <a:ext cx="516167" cy="292388"/>
          </a:xfrm>
          <a:prstGeom prst="rect">
            <a:avLst/>
          </a:prstGeom>
          <a:noFill/>
          <a:ln w="9525">
            <a:noFill/>
            <a:miter lim="800000"/>
            <a:headEnd/>
            <a:tailEnd/>
          </a:ln>
        </p:spPr>
        <p:txBody>
          <a:bodyPr wrap="none" lIns="0" tIns="0" rIns="0" bIns="0">
            <a:spAutoFit/>
          </a:bodyPr>
          <a:lstStyle/>
          <a:p>
            <a:pPr eaLnBrk="0" hangingPunct="0"/>
            <a:r>
              <a:rPr lang="en-US" sz="1900" b="1" dirty="0">
                <a:solidFill>
                  <a:schemeClr val="accent1">
                    <a:lumMod val="50000"/>
                  </a:schemeClr>
                </a:solidFill>
                <a:latin typeface="+mn-lt"/>
              </a:rPr>
              <a:t>Days</a:t>
            </a:r>
            <a:endParaRPr lang="en-US" sz="2400" dirty="0">
              <a:solidFill>
                <a:schemeClr val="accent1">
                  <a:lumMod val="50000"/>
                </a:schemeClr>
              </a:solidFill>
              <a:latin typeface="+mn-lt"/>
            </a:endParaRPr>
          </a:p>
        </p:txBody>
      </p:sp>
      <p:sp>
        <p:nvSpPr>
          <p:cNvPr id="14357" name="Rectangle 43"/>
          <p:cNvSpPr>
            <a:spLocks noChangeArrowheads="1"/>
          </p:cNvSpPr>
          <p:nvPr/>
        </p:nvSpPr>
        <p:spPr bwMode="auto">
          <a:xfrm>
            <a:off x="5753426" y="5179596"/>
            <a:ext cx="129843"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1</a:t>
            </a:r>
            <a:endParaRPr lang="es-CO" sz="2400">
              <a:solidFill>
                <a:schemeClr val="accent1">
                  <a:lumMod val="50000"/>
                </a:schemeClr>
              </a:solidFill>
              <a:latin typeface="+mn-lt"/>
            </a:endParaRPr>
          </a:p>
        </p:txBody>
      </p:sp>
      <p:sp>
        <p:nvSpPr>
          <p:cNvPr id="14358" name="Rectangle 44"/>
          <p:cNvSpPr>
            <a:spLocks noChangeArrowheads="1"/>
          </p:cNvSpPr>
          <p:nvPr/>
        </p:nvSpPr>
        <p:spPr bwMode="auto">
          <a:xfrm>
            <a:off x="6483676" y="5179596"/>
            <a:ext cx="129843"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2</a:t>
            </a:r>
            <a:endParaRPr lang="es-CO" sz="2400">
              <a:solidFill>
                <a:schemeClr val="accent1">
                  <a:lumMod val="50000"/>
                </a:schemeClr>
              </a:solidFill>
              <a:latin typeface="+mn-lt"/>
            </a:endParaRPr>
          </a:p>
        </p:txBody>
      </p:sp>
      <p:sp>
        <p:nvSpPr>
          <p:cNvPr id="14359" name="Rectangle 45"/>
          <p:cNvSpPr>
            <a:spLocks noChangeArrowheads="1"/>
          </p:cNvSpPr>
          <p:nvPr/>
        </p:nvSpPr>
        <p:spPr bwMode="auto">
          <a:xfrm>
            <a:off x="7221864" y="5179596"/>
            <a:ext cx="129843"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3</a:t>
            </a:r>
            <a:endParaRPr lang="es-CO" sz="2400">
              <a:solidFill>
                <a:schemeClr val="accent1">
                  <a:lumMod val="50000"/>
                </a:schemeClr>
              </a:solidFill>
              <a:latin typeface="+mn-lt"/>
            </a:endParaRPr>
          </a:p>
        </p:txBody>
      </p:sp>
      <p:sp>
        <p:nvSpPr>
          <p:cNvPr id="14360" name="Rectangle 46"/>
          <p:cNvSpPr>
            <a:spLocks noChangeArrowheads="1"/>
          </p:cNvSpPr>
          <p:nvPr/>
        </p:nvSpPr>
        <p:spPr bwMode="auto">
          <a:xfrm>
            <a:off x="7950526" y="5179596"/>
            <a:ext cx="129843"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4</a:t>
            </a:r>
            <a:endParaRPr lang="es-CO" sz="2400">
              <a:solidFill>
                <a:schemeClr val="accent1">
                  <a:lumMod val="50000"/>
                </a:schemeClr>
              </a:solidFill>
              <a:latin typeface="+mn-lt"/>
            </a:endParaRPr>
          </a:p>
        </p:txBody>
      </p:sp>
      <p:sp>
        <p:nvSpPr>
          <p:cNvPr id="14361" name="Line 47"/>
          <p:cNvSpPr>
            <a:spLocks noChangeShapeType="1"/>
          </p:cNvSpPr>
          <p:nvPr/>
        </p:nvSpPr>
        <p:spPr bwMode="auto">
          <a:xfrm flipH="1">
            <a:off x="5478457" y="3049171"/>
            <a:ext cx="1016000" cy="0"/>
          </a:xfrm>
          <a:prstGeom prst="line">
            <a:avLst/>
          </a:prstGeom>
          <a:noFill/>
          <a:ln w="9525">
            <a:solidFill>
              <a:schemeClr val="tx1"/>
            </a:solidFill>
            <a:miter lim="800000"/>
            <a:headEnd/>
            <a:tailEnd type="triangle" w="med" len="med"/>
          </a:ln>
        </p:spPr>
        <p:txBody>
          <a:bodyPr wrap="none"/>
          <a:lstStyle/>
          <a:p>
            <a:endParaRPr lang="en-US"/>
          </a:p>
        </p:txBody>
      </p:sp>
      <p:grpSp>
        <p:nvGrpSpPr>
          <p:cNvPr id="2" name="Group 48"/>
          <p:cNvGrpSpPr>
            <a:grpSpLocks/>
          </p:cNvGrpSpPr>
          <p:nvPr/>
        </p:nvGrpSpPr>
        <p:grpSpPr bwMode="auto">
          <a:xfrm>
            <a:off x="693732" y="2061746"/>
            <a:ext cx="7637462" cy="3040350"/>
            <a:chOff x="237240" y="1843088"/>
            <a:chExt cx="7636760" cy="3040350"/>
          </a:xfrm>
        </p:grpSpPr>
        <p:sp>
          <p:nvSpPr>
            <p:cNvPr id="14363" name="Text Box 7"/>
            <p:cNvSpPr txBox="1">
              <a:spLocks noChangeArrowheads="1"/>
            </p:cNvSpPr>
            <p:nvPr/>
          </p:nvSpPr>
          <p:spPr bwMode="auto">
            <a:xfrm>
              <a:off x="1422482" y="4376738"/>
              <a:ext cx="455531"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4.3</a:t>
              </a:r>
            </a:p>
          </p:txBody>
        </p:sp>
        <p:sp>
          <p:nvSpPr>
            <p:cNvPr id="14364" name="Text Box 9"/>
            <p:cNvSpPr txBox="1">
              <a:spLocks noChangeArrowheads="1"/>
            </p:cNvSpPr>
            <p:nvPr/>
          </p:nvSpPr>
          <p:spPr bwMode="auto">
            <a:xfrm>
              <a:off x="2893050" y="3414713"/>
              <a:ext cx="564525"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12.1</a:t>
              </a:r>
            </a:p>
          </p:txBody>
        </p:sp>
        <p:sp>
          <p:nvSpPr>
            <p:cNvPr id="14365" name="Text Box 10"/>
            <p:cNvSpPr txBox="1">
              <a:spLocks noChangeArrowheads="1"/>
            </p:cNvSpPr>
            <p:nvPr/>
          </p:nvSpPr>
          <p:spPr bwMode="auto">
            <a:xfrm>
              <a:off x="3648193" y="2862263"/>
              <a:ext cx="617420"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18.4.</a:t>
              </a:r>
            </a:p>
          </p:txBody>
        </p:sp>
        <p:sp>
          <p:nvSpPr>
            <p:cNvPr id="14366" name="Text Box 11"/>
            <p:cNvSpPr txBox="1">
              <a:spLocks noChangeArrowheads="1"/>
            </p:cNvSpPr>
            <p:nvPr/>
          </p:nvSpPr>
          <p:spPr bwMode="auto">
            <a:xfrm>
              <a:off x="4293225" y="1843088"/>
              <a:ext cx="564525"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30.1</a:t>
              </a:r>
            </a:p>
          </p:txBody>
        </p:sp>
        <p:sp>
          <p:nvSpPr>
            <p:cNvPr id="14367" name="Text Box 12"/>
            <p:cNvSpPr txBox="1">
              <a:spLocks noChangeArrowheads="1"/>
            </p:cNvSpPr>
            <p:nvPr/>
          </p:nvSpPr>
          <p:spPr bwMode="auto">
            <a:xfrm>
              <a:off x="5098088" y="3433763"/>
              <a:ext cx="564525"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11.9</a:t>
              </a:r>
            </a:p>
          </p:txBody>
        </p:sp>
        <p:sp>
          <p:nvSpPr>
            <p:cNvPr id="14368" name="Text Box 13"/>
            <p:cNvSpPr txBox="1">
              <a:spLocks noChangeArrowheads="1"/>
            </p:cNvSpPr>
            <p:nvPr/>
          </p:nvSpPr>
          <p:spPr bwMode="auto">
            <a:xfrm>
              <a:off x="5880181" y="3971925"/>
              <a:ext cx="455531"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5.6</a:t>
              </a:r>
            </a:p>
          </p:txBody>
        </p:sp>
        <p:sp>
          <p:nvSpPr>
            <p:cNvPr id="14369" name="Text Box 14"/>
            <p:cNvSpPr txBox="1">
              <a:spLocks noChangeArrowheads="1"/>
            </p:cNvSpPr>
            <p:nvPr/>
          </p:nvSpPr>
          <p:spPr bwMode="auto">
            <a:xfrm>
              <a:off x="6599319" y="4214813"/>
              <a:ext cx="455531"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2.4</a:t>
              </a:r>
            </a:p>
          </p:txBody>
        </p:sp>
        <p:sp>
          <p:nvSpPr>
            <p:cNvPr id="14370" name="Text Box 15"/>
            <p:cNvSpPr txBox="1">
              <a:spLocks noChangeArrowheads="1"/>
            </p:cNvSpPr>
            <p:nvPr/>
          </p:nvSpPr>
          <p:spPr bwMode="auto">
            <a:xfrm>
              <a:off x="7418469" y="4343400"/>
              <a:ext cx="455531" cy="338554"/>
            </a:xfrm>
            <a:prstGeom prst="rect">
              <a:avLst/>
            </a:prstGeom>
            <a:noFill/>
            <a:ln w="9525">
              <a:noFill/>
              <a:miter lim="800000"/>
              <a:headEnd/>
              <a:tailEnd/>
            </a:ln>
          </p:spPr>
          <p:txBody>
            <a:bodyPr wrap="none">
              <a:spAutoFit/>
            </a:bodyPr>
            <a:lstStyle/>
            <a:p>
              <a:pPr eaLnBrk="0" hangingPunct="0"/>
              <a:r>
                <a:rPr lang="es-CO" b="1">
                  <a:solidFill>
                    <a:schemeClr val="accent1">
                      <a:lumMod val="50000"/>
                    </a:schemeClr>
                  </a:solidFill>
                  <a:latin typeface="+mn-lt"/>
                </a:rPr>
                <a:t>0.9</a:t>
              </a:r>
            </a:p>
          </p:txBody>
        </p:sp>
        <p:sp>
          <p:nvSpPr>
            <p:cNvPr id="14371" name="Rectangle 19"/>
            <p:cNvSpPr>
              <a:spLocks noChangeArrowheads="1"/>
            </p:cNvSpPr>
            <p:nvPr/>
          </p:nvSpPr>
          <p:spPr bwMode="auto">
            <a:xfrm>
              <a:off x="2038350" y="4068763"/>
              <a:ext cx="730250" cy="661987"/>
            </a:xfrm>
            <a:prstGeom prst="rect">
              <a:avLst/>
            </a:prstGeom>
            <a:solidFill>
              <a:srgbClr val="00CCFF"/>
            </a:solidFill>
            <a:ln w="9525">
              <a:solidFill>
                <a:srgbClr val="000000"/>
              </a:solidFill>
              <a:miter lim="800000"/>
              <a:headEnd/>
              <a:tailEnd/>
            </a:ln>
          </p:spPr>
          <p:txBody>
            <a:bodyPr/>
            <a:lstStyle/>
            <a:p>
              <a:endParaRPr lang="en-US">
                <a:solidFill>
                  <a:schemeClr val="accent1">
                    <a:lumMod val="50000"/>
                  </a:schemeClr>
                </a:solidFill>
                <a:latin typeface="+mn-lt"/>
              </a:endParaRPr>
            </a:p>
          </p:txBody>
        </p:sp>
        <p:sp>
          <p:nvSpPr>
            <p:cNvPr id="14372" name="Rectangle 21"/>
            <p:cNvSpPr>
              <a:spLocks noChangeArrowheads="1"/>
            </p:cNvSpPr>
            <p:nvPr/>
          </p:nvSpPr>
          <p:spPr bwMode="auto">
            <a:xfrm>
              <a:off x="3508375" y="3206750"/>
              <a:ext cx="728663" cy="1524000"/>
            </a:xfrm>
            <a:prstGeom prst="rect">
              <a:avLst/>
            </a:prstGeom>
            <a:solidFill>
              <a:schemeClr val="accent1">
                <a:lumMod val="50000"/>
              </a:schemeClr>
            </a:solidFill>
            <a:ln w="9525">
              <a:solidFill>
                <a:srgbClr val="000000"/>
              </a:solidFill>
              <a:miter lim="800000"/>
              <a:headEnd/>
              <a:tailEnd/>
            </a:ln>
          </p:spPr>
          <p:txBody>
            <a:bodyPr/>
            <a:lstStyle/>
            <a:p>
              <a:endParaRPr lang="en-US">
                <a:solidFill>
                  <a:schemeClr val="accent1">
                    <a:lumMod val="50000"/>
                  </a:schemeClr>
                </a:solidFill>
                <a:latin typeface="+mn-lt"/>
              </a:endParaRPr>
            </a:p>
          </p:txBody>
        </p:sp>
        <p:sp>
          <p:nvSpPr>
            <p:cNvPr id="14373" name="Rectangle 22"/>
            <p:cNvSpPr>
              <a:spLocks noChangeArrowheads="1"/>
            </p:cNvSpPr>
            <p:nvPr/>
          </p:nvSpPr>
          <p:spPr bwMode="auto">
            <a:xfrm>
              <a:off x="4237038" y="2235200"/>
              <a:ext cx="739775" cy="2495550"/>
            </a:xfrm>
            <a:prstGeom prst="rect">
              <a:avLst/>
            </a:prstGeom>
            <a:solidFill>
              <a:schemeClr val="accent2"/>
            </a:solidFill>
            <a:ln w="9525">
              <a:solidFill>
                <a:srgbClr val="000000"/>
              </a:solidFill>
              <a:miter lim="800000"/>
              <a:headEnd/>
              <a:tailEnd/>
            </a:ln>
          </p:spPr>
          <p:txBody>
            <a:bodyPr/>
            <a:lstStyle/>
            <a:p>
              <a:endParaRPr lang="en-US">
                <a:solidFill>
                  <a:schemeClr val="accent1">
                    <a:lumMod val="50000"/>
                  </a:schemeClr>
                </a:solidFill>
                <a:latin typeface="+mn-lt"/>
              </a:endParaRPr>
            </a:p>
          </p:txBody>
        </p:sp>
        <p:sp>
          <p:nvSpPr>
            <p:cNvPr id="14374" name="Rectangle 24"/>
            <p:cNvSpPr>
              <a:spLocks noChangeArrowheads="1"/>
            </p:cNvSpPr>
            <p:nvPr/>
          </p:nvSpPr>
          <p:spPr bwMode="auto">
            <a:xfrm>
              <a:off x="5705475" y="4270375"/>
              <a:ext cx="739775" cy="460375"/>
            </a:xfrm>
            <a:prstGeom prst="rect">
              <a:avLst/>
            </a:prstGeom>
            <a:solidFill>
              <a:schemeClr val="tx2">
                <a:lumMod val="60000"/>
                <a:lumOff val="40000"/>
              </a:schemeClr>
            </a:solidFill>
            <a:ln w="9525">
              <a:solidFill>
                <a:srgbClr val="000000"/>
              </a:solidFill>
              <a:miter lim="800000"/>
              <a:headEnd/>
              <a:tailEnd/>
            </a:ln>
          </p:spPr>
          <p:txBody>
            <a:bodyPr/>
            <a:lstStyle/>
            <a:p>
              <a:endParaRPr lang="en-US">
                <a:solidFill>
                  <a:schemeClr val="accent1">
                    <a:lumMod val="50000"/>
                  </a:schemeClr>
                </a:solidFill>
                <a:latin typeface="+mn-lt"/>
              </a:endParaRPr>
            </a:p>
          </p:txBody>
        </p:sp>
        <p:sp>
          <p:nvSpPr>
            <p:cNvPr id="14375" name="Rectangle 25"/>
            <p:cNvSpPr>
              <a:spLocks noChangeArrowheads="1"/>
            </p:cNvSpPr>
            <p:nvPr/>
          </p:nvSpPr>
          <p:spPr bwMode="auto">
            <a:xfrm>
              <a:off x="6445250" y="4530725"/>
              <a:ext cx="728663" cy="200025"/>
            </a:xfrm>
            <a:prstGeom prst="rect">
              <a:avLst/>
            </a:prstGeom>
            <a:solidFill>
              <a:srgbClr val="00CCFF"/>
            </a:solidFill>
            <a:ln w="9525">
              <a:solidFill>
                <a:srgbClr val="000000"/>
              </a:solidFill>
              <a:miter lim="800000"/>
              <a:headEnd/>
              <a:tailEnd/>
            </a:ln>
          </p:spPr>
          <p:txBody>
            <a:bodyPr/>
            <a:lstStyle/>
            <a:p>
              <a:endParaRPr lang="en-US">
                <a:solidFill>
                  <a:schemeClr val="accent1">
                    <a:lumMod val="50000"/>
                  </a:schemeClr>
                </a:solidFill>
                <a:latin typeface="+mn-lt"/>
              </a:endParaRPr>
            </a:p>
          </p:txBody>
        </p:sp>
        <p:grpSp>
          <p:nvGrpSpPr>
            <p:cNvPr id="3" name="Group 47"/>
            <p:cNvGrpSpPr>
              <a:grpSpLocks/>
            </p:cNvGrpSpPr>
            <p:nvPr/>
          </p:nvGrpSpPr>
          <p:grpSpPr bwMode="auto">
            <a:xfrm>
              <a:off x="237240" y="2075536"/>
              <a:ext cx="938644" cy="2807902"/>
              <a:chOff x="237240" y="2075536"/>
              <a:chExt cx="938644" cy="2807902"/>
            </a:xfrm>
          </p:grpSpPr>
          <p:sp>
            <p:nvSpPr>
              <p:cNvPr id="14377" name="Text Box 4"/>
              <p:cNvSpPr txBox="1">
                <a:spLocks noChangeArrowheads="1"/>
              </p:cNvSpPr>
              <p:nvPr/>
            </p:nvSpPr>
            <p:spPr bwMode="auto">
              <a:xfrm rot="-5400000">
                <a:off x="-680030" y="2992806"/>
                <a:ext cx="2296206" cy="461665"/>
              </a:xfrm>
              <a:prstGeom prst="rect">
                <a:avLst/>
              </a:prstGeom>
              <a:noFill/>
              <a:ln w="9525">
                <a:noFill/>
                <a:miter lim="800000"/>
                <a:headEnd/>
                <a:tailEnd/>
              </a:ln>
            </p:spPr>
            <p:txBody>
              <a:bodyPr>
                <a:spAutoFit/>
              </a:bodyPr>
              <a:lstStyle/>
              <a:p>
                <a:pPr algn="l" eaLnBrk="0" hangingPunct="0"/>
                <a:r>
                  <a:rPr lang="es-CO" sz="2400" b="1">
                    <a:solidFill>
                      <a:schemeClr val="accent1">
                        <a:lumMod val="50000"/>
                      </a:schemeClr>
                    </a:solidFill>
                    <a:latin typeface="+mn-lt"/>
                  </a:rPr>
                  <a:t>% of </a:t>
                </a:r>
                <a:r>
                  <a:rPr lang="en-US" sz="2400" b="1">
                    <a:solidFill>
                      <a:schemeClr val="accent1">
                        <a:lumMod val="50000"/>
                      </a:schemeClr>
                    </a:solidFill>
                    <a:latin typeface="+mn-lt"/>
                  </a:rPr>
                  <a:t>cycles</a:t>
                </a:r>
              </a:p>
            </p:txBody>
          </p:sp>
          <p:sp>
            <p:nvSpPr>
              <p:cNvPr id="14378" name="Rectangle 29"/>
              <p:cNvSpPr>
                <a:spLocks noChangeArrowheads="1"/>
              </p:cNvSpPr>
              <p:nvPr/>
            </p:nvSpPr>
            <p:spPr bwMode="auto">
              <a:xfrm>
                <a:off x="1006818" y="4591050"/>
                <a:ext cx="129831"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0</a:t>
                </a:r>
                <a:endParaRPr lang="es-CO" sz="2400">
                  <a:solidFill>
                    <a:schemeClr val="accent1">
                      <a:lumMod val="50000"/>
                    </a:schemeClr>
                  </a:solidFill>
                  <a:latin typeface="+mn-lt"/>
                </a:endParaRPr>
              </a:p>
            </p:txBody>
          </p:sp>
          <p:sp>
            <p:nvSpPr>
              <p:cNvPr id="14379" name="Rectangle 30"/>
              <p:cNvSpPr>
                <a:spLocks noChangeArrowheads="1"/>
              </p:cNvSpPr>
              <p:nvPr/>
            </p:nvSpPr>
            <p:spPr bwMode="auto">
              <a:xfrm>
                <a:off x="1006818" y="4179888"/>
                <a:ext cx="129831"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5</a:t>
                </a:r>
                <a:endParaRPr lang="es-CO" sz="2400">
                  <a:solidFill>
                    <a:schemeClr val="accent1">
                      <a:lumMod val="50000"/>
                    </a:schemeClr>
                  </a:solidFill>
                  <a:latin typeface="+mn-lt"/>
                </a:endParaRPr>
              </a:p>
            </p:txBody>
          </p:sp>
          <p:sp>
            <p:nvSpPr>
              <p:cNvPr id="14380" name="Rectangle 31"/>
              <p:cNvSpPr>
                <a:spLocks noChangeArrowheads="1"/>
              </p:cNvSpPr>
              <p:nvPr/>
            </p:nvSpPr>
            <p:spPr bwMode="auto">
              <a:xfrm>
                <a:off x="894451" y="3759200"/>
                <a:ext cx="259662"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10</a:t>
                </a:r>
                <a:endParaRPr lang="es-CO" sz="2400">
                  <a:solidFill>
                    <a:schemeClr val="accent1">
                      <a:lumMod val="50000"/>
                    </a:schemeClr>
                  </a:solidFill>
                  <a:latin typeface="+mn-lt"/>
                </a:endParaRPr>
              </a:p>
            </p:txBody>
          </p:sp>
          <p:sp>
            <p:nvSpPr>
              <p:cNvPr id="14381" name="Rectangle 32"/>
              <p:cNvSpPr>
                <a:spLocks noChangeArrowheads="1"/>
              </p:cNvSpPr>
              <p:nvPr/>
            </p:nvSpPr>
            <p:spPr bwMode="auto">
              <a:xfrm>
                <a:off x="894451" y="3348038"/>
                <a:ext cx="259662"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15</a:t>
                </a:r>
                <a:endParaRPr lang="es-CO" sz="2400">
                  <a:solidFill>
                    <a:schemeClr val="accent1">
                      <a:lumMod val="50000"/>
                    </a:schemeClr>
                  </a:solidFill>
                  <a:latin typeface="+mn-lt"/>
                </a:endParaRPr>
              </a:p>
            </p:txBody>
          </p:sp>
          <p:sp>
            <p:nvSpPr>
              <p:cNvPr id="14382" name="Rectangle 33"/>
              <p:cNvSpPr>
                <a:spLocks noChangeArrowheads="1"/>
              </p:cNvSpPr>
              <p:nvPr/>
            </p:nvSpPr>
            <p:spPr bwMode="auto">
              <a:xfrm>
                <a:off x="894451" y="2936875"/>
                <a:ext cx="259662"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20</a:t>
                </a:r>
                <a:endParaRPr lang="es-CO" sz="2400">
                  <a:solidFill>
                    <a:schemeClr val="accent1">
                      <a:lumMod val="50000"/>
                    </a:schemeClr>
                  </a:solidFill>
                  <a:latin typeface="+mn-lt"/>
                </a:endParaRPr>
              </a:p>
            </p:txBody>
          </p:sp>
          <p:sp>
            <p:nvSpPr>
              <p:cNvPr id="14383" name="Rectangle 35"/>
              <p:cNvSpPr>
                <a:spLocks noChangeArrowheads="1"/>
              </p:cNvSpPr>
              <p:nvPr/>
            </p:nvSpPr>
            <p:spPr bwMode="auto">
              <a:xfrm>
                <a:off x="894451" y="2105025"/>
                <a:ext cx="259662"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30</a:t>
                </a:r>
                <a:endParaRPr lang="es-CO" sz="2400">
                  <a:solidFill>
                    <a:schemeClr val="accent1">
                      <a:lumMod val="50000"/>
                    </a:schemeClr>
                  </a:solidFill>
                  <a:latin typeface="+mn-lt"/>
                </a:endParaRPr>
              </a:p>
            </p:txBody>
          </p:sp>
          <p:sp>
            <p:nvSpPr>
              <p:cNvPr id="14384" name="Rectangle 33"/>
              <p:cNvSpPr>
                <a:spLocks noChangeArrowheads="1"/>
              </p:cNvSpPr>
              <p:nvPr/>
            </p:nvSpPr>
            <p:spPr bwMode="auto">
              <a:xfrm>
                <a:off x="916222" y="2566760"/>
                <a:ext cx="259662" cy="292388"/>
              </a:xfrm>
              <a:prstGeom prst="rect">
                <a:avLst/>
              </a:prstGeom>
              <a:noFill/>
              <a:ln w="9525">
                <a:noFill/>
                <a:miter lim="800000"/>
                <a:headEnd/>
                <a:tailEnd/>
              </a:ln>
            </p:spPr>
            <p:txBody>
              <a:bodyPr wrap="none" lIns="0" tIns="0" rIns="0" bIns="0">
                <a:spAutoFit/>
              </a:bodyPr>
              <a:lstStyle/>
              <a:p>
                <a:pPr eaLnBrk="0" hangingPunct="0"/>
                <a:r>
                  <a:rPr lang="es-CO" sz="1900" b="1">
                    <a:solidFill>
                      <a:schemeClr val="accent1">
                        <a:lumMod val="50000"/>
                      </a:schemeClr>
                    </a:solidFill>
                    <a:latin typeface="+mn-lt"/>
                  </a:rPr>
                  <a:t>25</a:t>
                </a:r>
                <a:endParaRPr lang="es-CO" sz="2400">
                  <a:solidFill>
                    <a:schemeClr val="accent1">
                      <a:lumMod val="50000"/>
                    </a:schemeClr>
                  </a:solidFill>
                  <a:latin typeface="+mn-lt"/>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20700" y="3133725"/>
            <a:ext cx="198438" cy="276225"/>
          </a:xfrm>
          <a:prstGeom prst="rect">
            <a:avLst/>
          </a:prstGeom>
          <a:solidFill>
            <a:srgbClr val="FF0000"/>
          </a:solidFill>
          <a:ln w="9525">
            <a:noFill/>
            <a:miter lim="800000"/>
            <a:headEnd/>
            <a:tailEnd/>
          </a:ln>
        </p:spPr>
        <p:txBody>
          <a:bodyPr wrap="none" anchor="ctr"/>
          <a:lstStyle/>
          <a:p>
            <a:endParaRPr lang="en-US"/>
          </a:p>
        </p:txBody>
      </p:sp>
      <p:sp>
        <p:nvSpPr>
          <p:cNvPr id="15363" name="Rectangle 3"/>
          <p:cNvSpPr>
            <a:spLocks noChangeArrowheads="1"/>
          </p:cNvSpPr>
          <p:nvPr/>
        </p:nvSpPr>
        <p:spPr bwMode="auto">
          <a:xfrm>
            <a:off x="766763" y="3133725"/>
            <a:ext cx="198437" cy="276225"/>
          </a:xfrm>
          <a:prstGeom prst="rect">
            <a:avLst/>
          </a:prstGeom>
          <a:solidFill>
            <a:srgbClr val="F04A38"/>
          </a:solidFill>
          <a:ln w="9525" algn="ctr">
            <a:noFill/>
            <a:miter lim="800000"/>
            <a:headEnd/>
            <a:tailEnd/>
          </a:ln>
        </p:spPr>
        <p:txBody>
          <a:bodyPr wrap="none" anchor="ctr"/>
          <a:lstStyle/>
          <a:p>
            <a:endParaRPr lang="en-US"/>
          </a:p>
        </p:txBody>
      </p:sp>
      <p:sp>
        <p:nvSpPr>
          <p:cNvPr id="15364" name="Rectangle 4"/>
          <p:cNvSpPr>
            <a:spLocks noChangeArrowheads="1"/>
          </p:cNvSpPr>
          <p:nvPr/>
        </p:nvSpPr>
        <p:spPr bwMode="auto">
          <a:xfrm>
            <a:off x="1012825" y="3133725"/>
            <a:ext cx="198438" cy="276225"/>
          </a:xfrm>
          <a:prstGeom prst="rect">
            <a:avLst/>
          </a:prstGeom>
          <a:solidFill>
            <a:srgbClr val="D37655"/>
          </a:solidFill>
          <a:ln w="9525" algn="ctr">
            <a:noFill/>
            <a:miter lim="800000"/>
            <a:headEnd/>
            <a:tailEnd/>
          </a:ln>
        </p:spPr>
        <p:txBody>
          <a:bodyPr wrap="none" anchor="ctr"/>
          <a:lstStyle/>
          <a:p>
            <a:endParaRPr lang="en-US"/>
          </a:p>
        </p:txBody>
      </p:sp>
      <p:sp>
        <p:nvSpPr>
          <p:cNvPr id="15365" name="Rectangle 5"/>
          <p:cNvSpPr>
            <a:spLocks noChangeArrowheads="1"/>
          </p:cNvSpPr>
          <p:nvPr/>
        </p:nvSpPr>
        <p:spPr bwMode="auto">
          <a:xfrm>
            <a:off x="1258888" y="3133725"/>
            <a:ext cx="198437" cy="276225"/>
          </a:xfrm>
          <a:prstGeom prst="rect">
            <a:avLst/>
          </a:prstGeom>
          <a:solidFill>
            <a:srgbClr val="C08368"/>
          </a:solidFill>
          <a:ln w="9525" algn="ctr">
            <a:noFill/>
            <a:miter lim="800000"/>
            <a:headEnd/>
            <a:tailEnd/>
          </a:ln>
        </p:spPr>
        <p:txBody>
          <a:bodyPr wrap="none" anchor="ctr"/>
          <a:lstStyle/>
          <a:p>
            <a:endParaRPr lang="en-US"/>
          </a:p>
        </p:txBody>
      </p:sp>
      <p:sp>
        <p:nvSpPr>
          <p:cNvPr id="15366" name="Rectangle 6"/>
          <p:cNvSpPr>
            <a:spLocks noChangeArrowheads="1"/>
          </p:cNvSpPr>
          <p:nvPr/>
        </p:nvSpPr>
        <p:spPr bwMode="auto">
          <a:xfrm>
            <a:off x="1506538" y="3133725"/>
            <a:ext cx="198437" cy="276225"/>
          </a:xfrm>
          <a:prstGeom prst="rect">
            <a:avLst/>
          </a:prstGeom>
          <a:solidFill>
            <a:srgbClr val="CAFACA"/>
          </a:solidFill>
          <a:ln w="9525">
            <a:noFill/>
            <a:miter lim="800000"/>
            <a:headEnd/>
            <a:tailEnd/>
          </a:ln>
        </p:spPr>
        <p:txBody>
          <a:bodyPr wrap="none" anchor="ctr"/>
          <a:lstStyle/>
          <a:p>
            <a:endParaRPr lang="en-US"/>
          </a:p>
        </p:txBody>
      </p:sp>
      <p:sp>
        <p:nvSpPr>
          <p:cNvPr id="15367" name="Rectangle 7"/>
          <p:cNvSpPr>
            <a:spLocks noChangeArrowheads="1"/>
          </p:cNvSpPr>
          <p:nvPr/>
        </p:nvSpPr>
        <p:spPr bwMode="auto">
          <a:xfrm>
            <a:off x="1752600" y="3133725"/>
            <a:ext cx="198438" cy="276225"/>
          </a:xfrm>
          <a:prstGeom prst="rect">
            <a:avLst/>
          </a:prstGeom>
          <a:solidFill>
            <a:srgbClr val="CAFACA"/>
          </a:solidFill>
          <a:ln w="9525">
            <a:noFill/>
            <a:miter lim="800000"/>
            <a:headEnd/>
            <a:tailEnd/>
          </a:ln>
        </p:spPr>
        <p:txBody>
          <a:bodyPr wrap="none" anchor="ctr"/>
          <a:lstStyle/>
          <a:p>
            <a:endParaRPr lang="en-US"/>
          </a:p>
        </p:txBody>
      </p:sp>
      <p:sp>
        <p:nvSpPr>
          <p:cNvPr id="15368" name="Rectangle 8"/>
          <p:cNvSpPr>
            <a:spLocks noChangeArrowheads="1"/>
          </p:cNvSpPr>
          <p:nvPr/>
        </p:nvSpPr>
        <p:spPr bwMode="auto">
          <a:xfrm>
            <a:off x="1998663" y="3133725"/>
            <a:ext cx="198437" cy="276225"/>
          </a:xfrm>
          <a:prstGeom prst="rect">
            <a:avLst/>
          </a:prstGeom>
          <a:solidFill>
            <a:srgbClr val="CAFACA"/>
          </a:solidFill>
          <a:ln w="9525">
            <a:noFill/>
            <a:miter lim="800000"/>
            <a:headEnd/>
            <a:tailEnd/>
          </a:ln>
        </p:spPr>
        <p:txBody>
          <a:bodyPr wrap="none" anchor="ctr"/>
          <a:lstStyle/>
          <a:p>
            <a:endParaRPr lang="en-US"/>
          </a:p>
        </p:txBody>
      </p:sp>
      <p:sp>
        <p:nvSpPr>
          <p:cNvPr id="15369" name="Rectangle 9"/>
          <p:cNvSpPr>
            <a:spLocks noChangeArrowheads="1"/>
          </p:cNvSpPr>
          <p:nvPr/>
        </p:nvSpPr>
        <p:spPr bwMode="auto">
          <a:xfrm>
            <a:off x="2244725" y="3133725"/>
            <a:ext cx="198438" cy="276225"/>
          </a:xfrm>
          <a:prstGeom prst="rect">
            <a:avLst/>
          </a:prstGeom>
          <a:solidFill>
            <a:srgbClr val="CAFACA"/>
          </a:solidFill>
          <a:ln w="9525">
            <a:noFill/>
            <a:miter lim="800000"/>
            <a:headEnd/>
            <a:tailEnd/>
          </a:ln>
        </p:spPr>
        <p:txBody>
          <a:bodyPr wrap="none" anchor="ctr"/>
          <a:lstStyle/>
          <a:p>
            <a:endParaRPr lang="en-US"/>
          </a:p>
        </p:txBody>
      </p:sp>
      <p:sp>
        <p:nvSpPr>
          <p:cNvPr id="15370" name="Rectangle 10"/>
          <p:cNvSpPr>
            <a:spLocks noChangeArrowheads="1"/>
          </p:cNvSpPr>
          <p:nvPr/>
        </p:nvSpPr>
        <p:spPr bwMode="auto">
          <a:xfrm>
            <a:off x="3970338"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71" name="Rectangle 11"/>
          <p:cNvSpPr>
            <a:spLocks noChangeArrowheads="1"/>
          </p:cNvSpPr>
          <p:nvPr/>
        </p:nvSpPr>
        <p:spPr bwMode="auto">
          <a:xfrm>
            <a:off x="4217988"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72" name="Rectangle 12"/>
          <p:cNvSpPr>
            <a:spLocks noChangeArrowheads="1"/>
          </p:cNvSpPr>
          <p:nvPr/>
        </p:nvSpPr>
        <p:spPr bwMode="auto">
          <a:xfrm>
            <a:off x="4464050"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73" name="Rectangle 13"/>
          <p:cNvSpPr>
            <a:spLocks noChangeArrowheads="1"/>
          </p:cNvSpPr>
          <p:nvPr/>
        </p:nvSpPr>
        <p:spPr bwMode="auto">
          <a:xfrm>
            <a:off x="4710113"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74" name="Rectangle 14"/>
          <p:cNvSpPr>
            <a:spLocks noChangeArrowheads="1"/>
          </p:cNvSpPr>
          <p:nvPr/>
        </p:nvSpPr>
        <p:spPr bwMode="auto">
          <a:xfrm>
            <a:off x="4957763"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75" name="Rectangle 15"/>
          <p:cNvSpPr>
            <a:spLocks noChangeArrowheads="1"/>
          </p:cNvSpPr>
          <p:nvPr/>
        </p:nvSpPr>
        <p:spPr bwMode="auto">
          <a:xfrm>
            <a:off x="5203825"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76" name="Rectangle 16"/>
          <p:cNvSpPr>
            <a:spLocks noChangeArrowheads="1"/>
          </p:cNvSpPr>
          <p:nvPr/>
        </p:nvSpPr>
        <p:spPr bwMode="auto">
          <a:xfrm>
            <a:off x="5449888"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77" name="Rectangle 17"/>
          <p:cNvSpPr>
            <a:spLocks noChangeArrowheads="1"/>
          </p:cNvSpPr>
          <p:nvPr/>
        </p:nvSpPr>
        <p:spPr bwMode="auto">
          <a:xfrm>
            <a:off x="5695950"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78" name="Rectangle 18"/>
          <p:cNvSpPr>
            <a:spLocks noChangeArrowheads="1"/>
          </p:cNvSpPr>
          <p:nvPr/>
        </p:nvSpPr>
        <p:spPr bwMode="auto">
          <a:xfrm>
            <a:off x="5943600"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79" name="Rectangle 19"/>
          <p:cNvSpPr>
            <a:spLocks noChangeArrowheads="1"/>
          </p:cNvSpPr>
          <p:nvPr/>
        </p:nvSpPr>
        <p:spPr bwMode="auto">
          <a:xfrm>
            <a:off x="6189663"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80" name="Rectangle 20"/>
          <p:cNvSpPr>
            <a:spLocks noChangeArrowheads="1"/>
          </p:cNvSpPr>
          <p:nvPr/>
        </p:nvSpPr>
        <p:spPr bwMode="auto">
          <a:xfrm>
            <a:off x="6435725"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81" name="Rectangle 21"/>
          <p:cNvSpPr>
            <a:spLocks noChangeArrowheads="1"/>
          </p:cNvSpPr>
          <p:nvPr/>
        </p:nvSpPr>
        <p:spPr bwMode="auto">
          <a:xfrm>
            <a:off x="6683375"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82" name="Rectangle 22"/>
          <p:cNvSpPr>
            <a:spLocks noChangeArrowheads="1"/>
          </p:cNvSpPr>
          <p:nvPr/>
        </p:nvSpPr>
        <p:spPr bwMode="auto">
          <a:xfrm>
            <a:off x="6929438"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83" name="Rectangle 23"/>
          <p:cNvSpPr>
            <a:spLocks noChangeArrowheads="1"/>
          </p:cNvSpPr>
          <p:nvPr/>
        </p:nvSpPr>
        <p:spPr bwMode="auto">
          <a:xfrm>
            <a:off x="7175500"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84" name="Rectangle 24"/>
          <p:cNvSpPr>
            <a:spLocks noChangeArrowheads="1"/>
          </p:cNvSpPr>
          <p:nvPr/>
        </p:nvSpPr>
        <p:spPr bwMode="auto">
          <a:xfrm>
            <a:off x="7669213" y="3127375"/>
            <a:ext cx="198437" cy="276225"/>
          </a:xfrm>
          <a:prstGeom prst="rect">
            <a:avLst/>
          </a:prstGeom>
          <a:solidFill>
            <a:srgbClr val="CAFACA"/>
          </a:solidFill>
          <a:ln w="9525">
            <a:noFill/>
            <a:miter lim="800000"/>
            <a:headEnd/>
            <a:tailEnd/>
          </a:ln>
        </p:spPr>
        <p:txBody>
          <a:bodyPr wrap="none" anchor="ctr"/>
          <a:lstStyle/>
          <a:p>
            <a:endParaRPr lang="en-US"/>
          </a:p>
        </p:txBody>
      </p:sp>
      <p:sp>
        <p:nvSpPr>
          <p:cNvPr id="15385" name="Rectangle 25"/>
          <p:cNvSpPr>
            <a:spLocks noChangeArrowheads="1"/>
          </p:cNvSpPr>
          <p:nvPr/>
        </p:nvSpPr>
        <p:spPr bwMode="auto">
          <a:xfrm>
            <a:off x="7915275" y="3127375"/>
            <a:ext cx="198438" cy="276225"/>
          </a:xfrm>
          <a:prstGeom prst="rect">
            <a:avLst/>
          </a:prstGeom>
          <a:solidFill>
            <a:srgbClr val="CAFACA"/>
          </a:solidFill>
          <a:ln w="9525">
            <a:noFill/>
            <a:miter lim="800000"/>
            <a:headEnd/>
            <a:tailEnd/>
          </a:ln>
        </p:spPr>
        <p:txBody>
          <a:bodyPr wrap="none" anchor="ctr"/>
          <a:lstStyle/>
          <a:p>
            <a:endParaRPr lang="en-US"/>
          </a:p>
        </p:txBody>
      </p:sp>
      <p:sp>
        <p:nvSpPr>
          <p:cNvPr id="15386" name="Rectangle 26"/>
          <p:cNvSpPr>
            <a:spLocks noChangeArrowheads="1"/>
          </p:cNvSpPr>
          <p:nvPr/>
        </p:nvSpPr>
        <p:spPr bwMode="auto">
          <a:xfrm>
            <a:off x="8161338" y="3128963"/>
            <a:ext cx="198437" cy="276225"/>
          </a:xfrm>
          <a:prstGeom prst="rect">
            <a:avLst/>
          </a:prstGeom>
          <a:solidFill>
            <a:srgbClr val="CAFACA"/>
          </a:solidFill>
          <a:ln w="9525">
            <a:noFill/>
            <a:miter lim="800000"/>
            <a:headEnd/>
            <a:tailEnd/>
          </a:ln>
        </p:spPr>
        <p:txBody>
          <a:bodyPr wrap="none" anchor="ctr"/>
          <a:lstStyle/>
          <a:p>
            <a:endParaRPr lang="en-US"/>
          </a:p>
        </p:txBody>
      </p:sp>
      <p:sp>
        <p:nvSpPr>
          <p:cNvPr id="15387" name="Rectangle 27"/>
          <p:cNvSpPr>
            <a:spLocks noChangeArrowheads="1"/>
          </p:cNvSpPr>
          <p:nvPr/>
        </p:nvSpPr>
        <p:spPr bwMode="auto">
          <a:xfrm>
            <a:off x="8408988" y="3128963"/>
            <a:ext cx="198437" cy="276225"/>
          </a:xfrm>
          <a:prstGeom prst="rect">
            <a:avLst/>
          </a:prstGeom>
          <a:solidFill>
            <a:srgbClr val="FF0000"/>
          </a:solidFill>
          <a:ln w="9525" algn="ctr">
            <a:noFill/>
            <a:miter lim="800000"/>
            <a:headEnd/>
            <a:tailEnd/>
          </a:ln>
        </p:spPr>
        <p:txBody>
          <a:bodyPr wrap="none" anchor="ctr"/>
          <a:lstStyle/>
          <a:p>
            <a:endParaRPr lang="en-US"/>
          </a:p>
        </p:txBody>
      </p:sp>
      <p:sp>
        <p:nvSpPr>
          <p:cNvPr id="15388" name="Rectangle 28"/>
          <p:cNvSpPr>
            <a:spLocks noChangeArrowheads="1"/>
          </p:cNvSpPr>
          <p:nvPr/>
        </p:nvSpPr>
        <p:spPr bwMode="auto">
          <a:xfrm>
            <a:off x="7421563" y="3128963"/>
            <a:ext cx="198437" cy="276225"/>
          </a:xfrm>
          <a:prstGeom prst="rect">
            <a:avLst/>
          </a:prstGeom>
          <a:solidFill>
            <a:srgbClr val="CAFACA"/>
          </a:solidFill>
          <a:ln w="9525">
            <a:noFill/>
            <a:miter lim="800000"/>
            <a:headEnd/>
            <a:tailEnd/>
          </a:ln>
        </p:spPr>
        <p:txBody>
          <a:bodyPr wrap="none" anchor="ctr"/>
          <a:lstStyle/>
          <a:p>
            <a:endParaRPr lang="en-US"/>
          </a:p>
        </p:txBody>
      </p:sp>
      <p:grpSp>
        <p:nvGrpSpPr>
          <p:cNvPr id="2" name="Group 29"/>
          <p:cNvGrpSpPr>
            <a:grpSpLocks/>
          </p:cNvGrpSpPr>
          <p:nvPr/>
        </p:nvGrpSpPr>
        <p:grpSpPr bwMode="auto">
          <a:xfrm>
            <a:off x="1779588" y="3513138"/>
            <a:ext cx="1123950" cy="1095375"/>
            <a:chOff x="1121" y="2213"/>
            <a:chExt cx="708" cy="690"/>
          </a:xfrm>
        </p:grpSpPr>
        <p:sp>
          <p:nvSpPr>
            <p:cNvPr id="15405" name="Line 30"/>
            <p:cNvSpPr>
              <a:spLocks noChangeShapeType="1"/>
            </p:cNvSpPr>
            <p:nvPr/>
          </p:nvSpPr>
          <p:spPr bwMode="auto">
            <a:xfrm flipH="1" flipV="1">
              <a:off x="1473" y="2213"/>
              <a:ext cx="0" cy="344"/>
            </a:xfrm>
            <a:prstGeom prst="line">
              <a:avLst/>
            </a:prstGeom>
            <a:noFill/>
            <a:ln w="57150">
              <a:solidFill>
                <a:srgbClr val="1E5A90"/>
              </a:solidFill>
              <a:round/>
              <a:headEnd/>
              <a:tailEnd type="triangle" w="med" len="med"/>
            </a:ln>
          </p:spPr>
          <p:txBody>
            <a:bodyPr/>
            <a:lstStyle/>
            <a:p>
              <a:endParaRPr lang="en-US"/>
            </a:p>
          </p:txBody>
        </p:sp>
        <p:sp>
          <p:nvSpPr>
            <p:cNvPr id="15406" name="Text Box 31"/>
            <p:cNvSpPr txBox="1">
              <a:spLocks noChangeArrowheads="1"/>
            </p:cNvSpPr>
            <p:nvPr/>
          </p:nvSpPr>
          <p:spPr bwMode="auto">
            <a:xfrm>
              <a:off x="1121" y="2570"/>
              <a:ext cx="708" cy="333"/>
            </a:xfrm>
            <a:prstGeom prst="rect">
              <a:avLst/>
            </a:prstGeom>
            <a:noFill/>
            <a:ln w="9525">
              <a:solidFill>
                <a:srgbClr val="1E5A90"/>
              </a:solidFill>
              <a:miter lim="800000"/>
              <a:headEnd/>
              <a:tailEnd/>
            </a:ln>
          </p:spPr>
          <p:txBody>
            <a:bodyPr wrap="none">
              <a:spAutoFit/>
            </a:bodyPr>
            <a:lstStyle/>
            <a:p>
              <a:pPr algn="ctr"/>
              <a:r>
                <a:rPr lang="en-US" sz="2800" dirty="0">
                  <a:solidFill>
                    <a:schemeClr val="tx2"/>
                  </a:solidFill>
                  <a:latin typeface="Arial" charset="0"/>
                </a:rPr>
                <a:t>Day 8</a:t>
              </a:r>
            </a:p>
          </p:txBody>
        </p:sp>
      </p:grpSp>
      <p:sp>
        <p:nvSpPr>
          <p:cNvPr id="15391" name="Rectangle 35"/>
          <p:cNvSpPr>
            <a:spLocks noChangeArrowheads="1"/>
          </p:cNvSpPr>
          <p:nvPr/>
        </p:nvSpPr>
        <p:spPr bwMode="auto">
          <a:xfrm>
            <a:off x="2733675" y="3114675"/>
            <a:ext cx="198438" cy="287338"/>
          </a:xfrm>
          <a:prstGeom prst="rect">
            <a:avLst/>
          </a:prstGeom>
          <a:solidFill>
            <a:srgbClr val="CAFACA"/>
          </a:solidFill>
          <a:ln w="6350" algn="ctr">
            <a:noFill/>
            <a:miter lim="800000"/>
            <a:headEnd/>
            <a:tailEnd/>
          </a:ln>
        </p:spPr>
        <p:txBody>
          <a:bodyPr wrap="none" anchor="ctr"/>
          <a:lstStyle/>
          <a:p>
            <a:endParaRPr lang="en-US"/>
          </a:p>
        </p:txBody>
      </p:sp>
      <p:sp>
        <p:nvSpPr>
          <p:cNvPr id="15392" name="Rectangle 36"/>
          <p:cNvSpPr>
            <a:spLocks noChangeArrowheads="1"/>
          </p:cNvSpPr>
          <p:nvPr/>
        </p:nvSpPr>
        <p:spPr bwMode="auto">
          <a:xfrm>
            <a:off x="2982913" y="3109913"/>
            <a:ext cx="200025" cy="287337"/>
          </a:xfrm>
          <a:prstGeom prst="rect">
            <a:avLst/>
          </a:prstGeom>
          <a:solidFill>
            <a:srgbClr val="CAFACA"/>
          </a:solidFill>
          <a:ln w="6350" algn="ctr">
            <a:noFill/>
            <a:miter lim="800000"/>
            <a:headEnd/>
            <a:tailEnd/>
          </a:ln>
        </p:spPr>
        <p:txBody>
          <a:bodyPr wrap="none" anchor="ctr"/>
          <a:lstStyle/>
          <a:p>
            <a:endParaRPr lang="en-US"/>
          </a:p>
        </p:txBody>
      </p:sp>
      <p:sp>
        <p:nvSpPr>
          <p:cNvPr id="15393" name="Rectangle 37"/>
          <p:cNvSpPr>
            <a:spLocks noChangeArrowheads="1"/>
          </p:cNvSpPr>
          <p:nvPr/>
        </p:nvSpPr>
        <p:spPr bwMode="auto">
          <a:xfrm>
            <a:off x="3230563" y="3109913"/>
            <a:ext cx="200025" cy="287337"/>
          </a:xfrm>
          <a:prstGeom prst="rect">
            <a:avLst/>
          </a:prstGeom>
          <a:solidFill>
            <a:srgbClr val="CAFACA"/>
          </a:solidFill>
          <a:ln w="6350" algn="ctr">
            <a:noFill/>
            <a:miter lim="800000"/>
            <a:headEnd/>
            <a:tailEnd/>
          </a:ln>
        </p:spPr>
        <p:txBody>
          <a:bodyPr wrap="none" anchor="ctr"/>
          <a:lstStyle/>
          <a:p>
            <a:endParaRPr lang="en-US"/>
          </a:p>
        </p:txBody>
      </p:sp>
      <p:sp>
        <p:nvSpPr>
          <p:cNvPr id="15394" name="Rectangle 38"/>
          <p:cNvSpPr>
            <a:spLocks noChangeArrowheads="1"/>
          </p:cNvSpPr>
          <p:nvPr/>
        </p:nvSpPr>
        <p:spPr bwMode="auto">
          <a:xfrm>
            <a:off x="3476625" y="3109913"/>
            <a:ext cx="200025" cy="287337"/>
          </a:xfrm>
          <a:prstGeom prst="rect">
            <a:avLst/>
          </a:prstGeom>
          <a:solidFill>
            <a:srgbClr val="CAFACA"/>
          </a:solidFill>
          <a:ln w="6350" algn="ctr">
            <a:noFill/>
            <a:miter lim="800000"/>
            <a:headEnd/>
            <a:tailEnd/>
          </a:ln>
        </p:spPr>
        <p:txBody>
          <a:bodyPr wrap="none" anchor="ctr"/>
          <a:lstStyle/>
          <a:p>
            <a:endParaRPr lang="en-US"/>
          </a:p>
        </p:txBody>
      </p:sp>
      <p:sp>
        <p:nvSpPr>
          <p:cNvPr id="15395" name="Rectangle 39"/>
          <p:cNvSpPr>
            <a:spLocks noChangeArrowheads="1"/>
          </p:cNvSpPr>
          <p:nvPr/>
        </p:nvSpPr>
        <p:spPr bwMode="auto">
          <a:xfrm>
            <a:off x="2489200" y="3114675"/>
            <a:ext cx="200025" cy="287338"/>
          </a:xfrm>
          <a:prstGeom prst="rect">
            <a:avLst/>
          </a:prstGeom>
          <a:solidFill>
            <a:srgbClr val="CAFACA"/>
          </a:solidFill>
          <a:ln w="6350">
            <a:noFill/>
            <a:miter lim="800000"/>
            <a:headEnd/>
            <a:tailEnd/>
          </a:ln>
        </p:spPr>
        <p:txBody>
          <a:bodyPr wrap="none" anchor="ctr"/>
          <a:lstStyle/>
          <a:p>
            <a:endParaRPr lang="en-US"/>
          </a:p>
        </p:txBody>
      </p:sp>
      <p:sp>
        <p:nvSpPr>
          <p:cNvPr id="15396" name="Rectangle 40"/>
          <p:cNvSpPr>
            <a:spLocks noChangeArrowheads="1"/>
          </p:cNvSpPr>
          <p:nvPr/>
        </p:nvSpPr>
        <p:spPr bwMode="auto">
          <a:xfrm>
            <a:off x="3722688" y="3109913"/>
            <a:ext cx="200025" cy="287337"/>
          </a:xfrm>
          <a:prstGeom prst="rect">
            <a:avLst/>
          </a:prstGeom>
          <a:solidFill>
            <a:srgbClr val="CAFACA"/>
          </a:solidFill>
          <a:ln w="6350" algn="ctr">
            <a:noFill/>
            <a:miter lim="800000"/>
            <a:headEnd/>
            <a:tailEnd/>
          </a:ln>
        </p:spPr>
        <p:txBody>
          <a:bodyPr wrap="none" anchor="ctr"/>
          <a:lstStyle/>
          <a:p>
            <a:endParaRPr lang="en-US"/>
          </a:p>
        </p:txBody>
      </p:sp>
      <p:sp>
        <p:nvSpPr>
          <p:cNvPr id="15397" name="Rectangle 41"/>
          <p:cNvSpPr>
            <a:spLocks noChangeArrowheads="1"/>
          </p:cNvSpPr>
          <p:nvPr/>
        </p:nvSpPr>
        <p:spPr bwMode="auto">
          <a:xfrm>
            <a:off x="529948" y="319570"/>
            <a:ext cx="7507288" cy="1143000"/>
          </a:xfrm>
          <a:prstGeom prst="rect">
            <a:avLst/>
          </a:prstGeom>
          <a:noFill/>
          <a:ln w="9525">
            <a:noFill/>
            <a:miter lim="800000"/>
            <a:headEnd/>
            <a:tailEnd/>
          </a:ln>
        </p:spPr>
        <p:txBody>
          <a:bodyPr anchor="ctr"/>
          <a:lstStyle/>
          <a:p>
            <a:pPr algn="l"/>
            <a:r>
              <a:rPr lang="en-US" sz="3600" dirty="0">
                <a:solidFill>
                  <a:schemeClr val="tx2"/>
                </a:solidFill>
                <a:latin typeface="+mn-lt"/>
              </a:rPr>
              <a:t>Determining the </a:t>
            </a:r>
            <a:r>
              <a:rPr lang="en-US" sz="3600" dirty="0" smtClean="0">
                <a:solidFill>
                  <a:schemeClr val="tx2"/>
                </a:solidFill>
                <a:latin typeface="+mn-lt"/>
              </a:rPr>
              <a:t>fertile window</a:t>
            </a:r>
            <a:endParaRPr lang="en-US" sz="3600" dirty="0">
              <a:solidFill>
                <a:schemeClr val="tx2"/>
              </a:solidFill>
              <a:latin typeface="+mn-lt"/>
            </a:endParaRPr>
          </a:p>
        </p:txBody>
      </p:sp>
      <p:sp>
        <p:nvSpPr>
          <p:cNvPr id="15398" name="Line 42"/>
          <p:cNvSpPr>
            <a:spLocks noChangeShapeType="1"/>
          </p:cNvSpPr>
          <p:nvPr/>
        </p:nvSpPr>
        <p:spPr bwMode="auto">
          <a:xfrm>
            <a:off x="5062538" y="3060700"/>
            <a:ext cx="0" cy="390525"/>
          </a:xfrm>
          <a:prstGeom prst="line">
            <a:avLst/>
          </a:prstGeom>
          <a:noFill/>
          <a:ln w="28575">
            <a:solidFill>
              <a:schemeClr val="tx1"/>
            </a:solidFill>
            <a:round/>
            <a:headEnd/>
            <a:tailEnd/>
          </a:ln>
        </p:spPr>
        <p:txBody>
          <a:bodyPr/>
          <a:lstStyle/>
          <a:p>
            <a:endParaRPr lang="en-US"/>
          </a:p>
        </p:txBody>
      </p:sp>
      <p:sp>
        <p:nvSpPr>
          <p:cNvPr id="15399" name="Line 43"/>
          <p:cNvSpPr>
            <a:spLocks noChangeShapeType="1"/>
          </p:cNvSpPr>
          <p:nvPr/>
        </p:nvSpPr>
        <p:spPr bwMode="auto">
          <a:xfrm>
            <a:off x="2338388" y="3060700"/>
            <a:ext cx="0" cy="390525"/>
          </a:xfrm>
          <a:prstGeom prst="line">
            <a:avLst/>
          </a:prstGeom>
          <a:noFill/>
          <a:ln w="28575">
            <a:solidFill>
              <a:schemeClr val="tx1"/>
            </a:solidFill>
            <a:round/>
            <a:headEnd/>
            <a:tailEnd/>
          </a:ln>
        </p:spPr>
        <p:txBody>
          <a:bodyPr/>
          <a:lstStyle/>
          <a:p>
            <a:endParaRPr lang="en-US"/>
          </a:p>
        </p:txBody>
      </p:sp>
      <p:grpSp>
        <p:nvGrpSpPr>
          <p:cNvPr id="4" name="Group 44"/>
          <p:cNvGrpSpPr>
            <a:grpSpLocks/>
          </p:cNvGrpSpPr>
          <p:nvPr/>
        </p:nvGrpSpPr>
        <p:grpSpPr bwMode="auto">
          <a:xfrm>
            <a:off x="3051175" y="2090738"/>
            <a:ext cx="1184275" cy="942975"/>
            <a:chOff x="2471" y="2433"/>
            <a:chExt cx="746" cy="594"/>
          </a:xfrm>
        </p:grpSpPr>
        <p:sp>
          <p:nvSpPr>
            <p:cNvPr id="15401" name="Line 45"/>
            <p:cNvSpPr>
              <a:spLocks noChangeShapeType="1"/>
            </p:cNvSpPr>
            <p:nvPr/>
          </p:nvSpPr>
          <p:spPr bwMode="auto">
            <a:xfrm flipV="1">
              <a:off x="2471" y="2433"/>
              <a:ext cx="621" cy="594"/>
            </a:xfrm>
            <a:prstGeom prst="line">
              <a:avLst/>
            </a:prstGeom>
            <a:noFill/>
            <a:ln w="9525">
              <a:solidFill>
                <a:srgbClr val="1E5A90"/>
              </a:solidFill>
              <a:round/>
              <a:headEnd/>
              <a:tailEnd/>
            </a:ln>
          </p:spPr>
          <p:txBody>
            <a:bodyPr/>
            <a:lstStyle/>
            <a:p>
              <a:endParaRPr lang="en-US"/>
            </a:p>
          </p:txBody>
        </p:sp>
        <p:sp>
          <p:nvSpPr>
            <p:cNvPr id="15402" name="Line 46"/>
            <p:cNvSpPr>
              <a:spLocks noChangeShapeType="1"/>
            </p:cNvSpPr>
            <p:nvPr/>
          </p:nvSpPr>
          <p:spPr bwMode="auto">
            <a:xfrm>
              <a:off x="3092" y="2433"/>
              <a:ext cx="125" cy="594"/>
            </a:xfrm>
            <a:prstGeom prst="line">
              <a:avLst/>
            </a:prstGeom>
            <a:noFill/>
            <a:ln w="9525">
              <a:solidFill>
                <a:srgbClr val="1E5A90"/>
              </a:solidFill>
              <a:round/>
              <a:headEnd/>
              <a:tailEnd/>
            </a:ln>
          </p:spPr>
          <p:txBody>
            <a:bodyPr/>
            <a:lstStyle/>
            <a:p>
              <a:endParaRPr lang="en-US"/>
            </a:p>
          </p:txBody>
        </p:sp>
      </p:grpSp>
      <p:grpSp>
        <p:nvGrpSpPr>
          <p:cNvPr id="47" name="Group 29"/>
          <p:cNvGrpSpPr>
            <a:grpSpLocks/>
          </p:cNvGrpSpPr>
          <p:nvPr/>
        </p:nvGrpSpPr>
        <p:grpSpPr bwMode="auto">
          <a:xfrm>
            <a:off x="4416150" y="3486639"/>
            <a:ext cx="1323975" cy="1090613"/>
            <a:chOff x="1058" y="2213"/>
            <a:chExt cx="834" cy="687"/>
          </a:xfrm>
        </p:grpSpPr>
        <p:sp>
          <p:nvSpPr>
            <p:cNvPr id="48" name="Line 30"/>
            <p:cNvSpPr>
              <a:spLocks noChangeShapeType="1"/>
            </p:cNvSpPr>
            <p:nvPr/>
          </p:nvSpPr>
          <p:spPr bwMode="auto">
            <a:xfrm flipH="1" flipV="1">
              <a:off x="1473" y="2213"/>
              <a:ext cx="0" cy="344"/>
            </a:xfrm>
            <a:prstGeom prst="line">
              <a:avLst/>
            </a:prstGeom>
            <a:noFill/>
            <a:ln w="57150">
              <a:solidFill>
                <a:srgbClr val="1E5A90"/>
              </a:solidFill>
              <a:round/>
              <a:headEnd/>
              <a:tailEnd type="triangle" w="med" len="med"/>
            </a:ln>
          </p:spPr>
          <p:txBody>
            <a:bodyPr/>
            <a:lstStyle/>
            <a:p>
              <a:endParaRPr lang="en-US"/>
            </a:p>
          </p:txBody>
        </p:sp>
        <p:sp>
          <p:nvSpPr>
            <p:cNvPr id="49" name="Text Box 31"/>
            <p:cNvSpPr txBox="1">
              <a:spLocks noChangeArrowheads="1"/>
            </p:cNvSpPr>
            <p:nvPr/>
          </p:nvSpPr>
          <p:spPr bwMode="auto">
            <a:xfrm>
              <a:off x="1058" y="2570"/>
              <a:ext cx="834" cy="330"/>
            </a:xfrm>
            <a:prstGeom prst="rect">
              <a:avLst/>
            </a:prstGeom>
            <a:noFill/>
            <a:ln w="9525">
              <a:solidFill>
                <a:srgbClr val="1E5A90"/>
              </a:solidFill>
              <a:miter lim="800000"/>
              <a:headEnd/>
              <a:tailEnd/>
            </a:ln>
          </p:spPr>
          <p:txBody>
            <a:bodyPr wrap="none">
              <a:spAutoFit/>
            </a:bodyPr>
            <a:lstStyle/>
            <a:p>
              <a:pPr algn="ctr"/>
              <a:r>
                <a:rPr lang="en-US" sz="2800" dirty="0">
                  <a:solidFill>
                    <a:schemeClr val="tx2"/>
                  </a:solidFill>
                  <a:latin typeface="Arial" charset="0"/>
                </a:rPr>
                <a:t>Day </a:t>
              </a:r>
              <a:r>
                <a:rPr lang="en-US" sz="2800" dirty="0" smtClean="0">
                  <a:solidFill>
                    <a:schemeClr val="tx2"/>
                  </a:solidFill>
                  <a:latin typeface="Arial" charset="0"/>
                </a:rPr>
                <a:t>19</a:t>
              </a:r>
              <a:endParaRPr lang="en-US" sz="2800" dirty="0">
                <a:solidFill>
                  <a:schemeClr val="tx2"/>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08247 8.09249E-7 L 0.09375 8.09249E-7 " pathEditMode="relative" rAng="0" ptsTypes="AA">
                                      <p:cBhvr>
                                        <p:cTn id="6" dur="3000" fill="hold"/>
                                        <p:tgtEl>
                                          <p:spTgt spid="4"/>
                                        </p:tgtEl>
                                        <p:attrNameLst>
                                          <p:attrName>ppt_x</p:attrName>
                                          <p:attrName>ppt_y</p:attrName>
                                        </p:attrNameLst>
                                      </p:cBhvr>
                                      <p:rCtr x="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globalhdbk.jpg"/>
          <p:cNvPicPr>
            <a:picLocks noChangeAspect="1"/>
          </p:cNvPicPr>
          <p:nvPr/>
        </p:nvPicPr>
        <p:blipFill>
          <a:blip r:embed="rId2" cstate="print"/>
          <a:srcRect/>
          <a:stretch>
            <a:fillRect/>
          </a:stretch>
        </p:blipFill>
        <p:spPr bwMode="auto">
          <a:xfrm rot="20960029">
            <a:off x="440634" y="2365512"/>
            <a:ext cx="1152939" cy="1729409"/>
          </a:xfrm>
          <a:prstGeom prst="rect">
            <a:avLst/>
          </a:prstGeom>
          <a:noFill/>
          <a:ln w="9525">
            <a:noFill/>
            <a:miter lim="800000"/>
            <a:headEnd/>
            <a:tailEnd/>
          </a:ln>
        </p:spPr>
      </p:pic>
      <p:sp>
        <p:nvSpPr>
          <p:cNvPr id="3" name="Title 2"/>
          <p:cNvSpPr>
            <a:spLocks noGrp="1"/>
          </p:cNvSpPr>
          <p:nvPr>
            <p:ph type="title"/>
          </p:nvPr>
        </p:nvSpPr>
        <p:spPr>
          <a:xfrm>
            <a:off x="510210" y="412200"/>
            <a:ext cx="8077200" cy="869950"/>
          </a:xfrm>
        </p:spPr>
        <p:txBody>
          <a:bodyPr>
            <a:normAutofit/>
          </a:bodyPr>
          <a:lstStyle/>
          <a:p>
            <a:r>
              <a:rPr lang="en-US" sz="3600" dirty="0" smtClean="0"/>
              <a:t>Included in SOTA documents</a:t>
            </a:r>
            <a:endParaRPr lang="en-US" sz="3600" dirty="0"/>
          </a:p>
        </p:txBody>
      </p:sp>
      <p:sp>
        <p:nvSpPr>
          <p:cNvPr id="6" name="Rectangle 3"/>
          <p:cNvSpPr>
            <a:spLocks noGrp="1" noChangeArrowheads="1"/>
          </p:cNvSpPr>
          <p:nvPr>
            <p:ph sz="quarter" idx="1"/>
          </p:nvPr>
        </p:nvSpPr>
        <p:spPr>
          <a:xfrm>
            <a:off x="2998305" y="1752600"/>
            <a:ext cx="6400800" cy="4770537"/>
          </a:xfrm>
        </p:spPr>
        <p:txBody>
          <a:bodyPr rtlCol="0">
            <a:spAutoFit/>
          </a:bodyPr>
          <a:lstStyle/>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IPPF Medical Bulletin – 2000, 2003</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IRH Reference Guide – 2002</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WHO Medical Eligibility Criteria – 2002, 2004</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WHO Selected Practice Recommendations – 2004</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Contraceptive Technology – 2004, 2007</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USAID Global Health Technical Briefs – 2004</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Pocket Guide to Managing Contraception – 2004 </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Pop Report (New Contraceptive Methods) – 2005</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WHO FP Decision-Making Tool – 2005</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WHO Global Handbook for Family Planning – 2008</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Pop Council Balanced Counseling Strategy – 2006</a:t>
            </a:r>
          </a:p>
          <a:p>
            <a:pPr marL="298450" lvl="1" eaLnBrk="1" fontAlgn="auto" hangingPunct="1">
              <a:lnSpc>
                <a:spcPct val="90000"/>
              </a:lnSpc>
              <a:spcAft>
                <a:spcPct val="15000"/>
              </a:spcAft>
              <a:buClr>
                <a:schemeClr val="accent2"/>
              </a:buClr>
              <a:buFont typeface="Wingdings" pitchFamily="2" charset="2"/>
              <a:buChar char="q"/>
              <a:defRPr/>
            </a:pPr>
            <a:r>
              <a:rPr lang="en-US" sz="2000" dirty="0" smtClean="0">
                <a:solidFill>
                  <a:schemeClr val="accent1">
                    <a:lumMod val="50000"/>
                  </a:schemeClr>
                </a:solidFill>
              </a:rPr>
              <a:t>Ministries of Health norms and policies 2003 – 2010 </a:t>
            </a:r>
          </a:p>
        </p:txBody>
      </p:sp>
      <p:pic>
        <p:nvPicPr>
          <p:cNvPr id="7" name="Picture 10" descr="SPA Tecnol anticoncep WHO hand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08001">
            <a:off x="1379264" y="1660525"/>
            <a:ext cx="1290637" cy="1347788"/>
          </a:xfrm>
          <a:prstGeom prst="rect">
            <a:avLst/>
          </a:prstGeom>
          <a:noFill/>
          <a:ln w="9525">
            <a:noFill/>
            <a:miter lim="800000"/>
            <a:headEnd/>
            <a:tailEnd/>
          </a:ln>
        </p:spPr>
      </p:pic>
      <p:pic>
        <p:nvPicPr>
          <p:cNvPr id="8" name="Picture 8" descr="WHO MedCriteria Book cover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60988">
            <a:off x="361882" y="3767412"/>
            <a:ext cx="1427162" cy="1463675"/>
          </a:xfrm>
          <a:prstGeom prst="rect">
            <a:avLst/>
          </a:prstGeom>
          <a:noFill/>
          <a:ln w="12700">
            <a:solidFill>
              <a:schemeClr val="bg1"/>
            </a:solidFill>
            <a:miter lim="800000"/>
            <a:headEnd/>
            <a:tailEnd/>
          </a:ln>
        </p:spPr>
      </p:pic>
      <p:pic>
        <p:nvPicPr>
          <p:cNvPr id="9" name="Picture 7" descr="WHO Practices 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9398">
            <a:off x="1403282" y="2419624"/>
            <a:ext cx="1327150" cy="1376363"/>
          </a:xfrm>
          <a:prstGeom prst="rect">
            <a:avLst/>
          </a:prstGeom>
          <a:noFill/>
          <a:ln w="12700">
            <a:solidFill>
              <a:schemeClr val="bg1"/>
            </a:solidFill>
            <a:miter lim="800000"/>
            <a:headEnd/>
            <a:tailEnd/>
          </a:ln>
        </p:spPr>
      </p:pic>
      <p:pic>
        <p:nvPicPr>
          <p:cNvPr id="10" name="Picture 10" descr="Cont Tec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444646">
            <a:off x="1509644" y="3783287"/>
            <a:ext cx="1338263" cy="1300162"/>
          </a:xfrm>
          <a:prstGeom prst="rect">
            <a:avLst/>
          </a:prstGeom>
          <a:noFill/>
          <a:ln w="12700">
            <a:solidFill>
              <a:schemeClr val="bg1"/>
            </a:solidFill>
            <a:miter lim="800000"/>
            <a:headEnd/>
            <a:tailEnd/>
          </a:ln>
        </p:spPr>
      </p:pic>
      <p:pic>
        <p:nvPicPr>
          <p:cNvPr id="11" name="Picture 8" descr="flipchart co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97341">
            <a:off x="239644" y="4948512"/>
            <a:ext cx="2578100"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“SDM sounds just the same as the rhythm method.”</a:t>
            </a:r>
            <a:endParaRPr lang="en-US" sz="3600" dirty="0"/>
          </a:p>
        </p:txBody>
      </p:sp>
      <p:pic>
        <p:nvPicPr>
          <p:cNvPr id="7" name="Picture 68" descr="6 low res"/>
          <p:cNvPicPr>
            <a:picLocks noChangeAspect="1" noChangeArrowheads="1"/>
          </p:cNvPicPr>
          <p:nvPr/>
        </p:nvPicPr>
        <p:blipFill>
          <a:blip r:embed="rId2" cstate="print"/>
          <a:srcRect/>
          <a:stretch>
            <a:fillRect/>
          </a:stretch>
        </p:blipFill>
        <p:spPr bwMode="auto">
          <a:xfrm>
            <a:off x="1288773" y="2703263"/>
            <a:ext cx="5298777" cy="2087397"/>
          </a:xfrm>
          <a:prstGeom prst="rect">
            <a:avLst/>
          </a:prstGeom>
          <a:noFill/>
          <a:ln w="9525">
            <a:noFill/>
            <a:miter lim="800000"/>
            <a:headEnd/>
            <a:tailEnd/>
          </a:ln>
        </p:spPr>
      </p:pic>
      <p:pic>
        <p:nvPicPr>
          <p:cNvPr id="8" name="Picture 141" descr="1 low res"/>
          <p:cNvPicPr>
            <a:picLocks noChangeAspect="1" noChangeArrowheads="1"/>
          </p:cNvPicPr>
          <p:nvPr/>
        </p:nvPicPr>
        <p:blipFill>
          <a:blip r:embed="rId3" cstate="print"/>
          <a:srcRect/>
          <a:stretch>
            <a:fillRect/>
          </a:stretch>
        </p:blipFill>
        <p:spPr bwMode="auto">
          <a:xfrm>
            <a:off x="1288774" y="4850297"/>
            <a:ext cx="5290930" cy="190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Autofit/>
          </a:bodyPr>
          <a:lstStyle/>
          <a:p>
            <a:pPr eaLnBrk="1" fontAlgn="auto" hangingPunct="1">
              <a:spcAft>
                <a:spcPts val="0"/>
              </a:spcAft>
              <a:defRPr/>
            </a:pPr>
            <a:r>
              <a:rPr lang="en-US" sz="3600" dirty="0" smtClean="0"/>
              <a:t>How is the SDM different from the Rhythm Method?</a:t>
            </a:r>
          </a:p>
        </p:txBody>
      </p:sp>
      <p:sp>
        <p:nvSpPr>
          <p:cNvPr id="19459" name="Rectangle 3"/>
          <p:cNvSpPr>
            <a:spLocks noGrp="1" noChangeArrowheads="1"/>
          </p:cNvSpPr>
          <p:nvPr>
            <p:ph sz="quarter" idx="2"/>
          </p:nvPr>
        </p:nvSpPr>
        <p:spPr/>
        <p:txBody>
          <a:bodyPr/>
          <a:lstStyle/>
          <a:p>
            <a:pPr eaLnBrk="1" hangingPunct="1">
              <a:lnSpc>
                <a:spcPct val="90000"/>
              </a:lnSpc>
              <a:buFont typeface="Wingdings" pitchFamily="2" charset="2"/>
              <a:buChar char="§"/>
            </a:pPr>
            <a:r>
              <a:rPr lang="en-US" sz="2400" dirty="0" smtClean="0">
                <a:solidFill>
                  <a:schemeClr val="accent1">
                    <a:lumMod val="50000"/>
                  </a:schemeClr>
                </a:solidFill>
              </a:rPr>
              <a:t>SDM uses a fixed formula for the fertile phase</a:t>
            </a:r>
            <a:br>
              <a:rPr lang="en-US" sz="2400" dirty="0" smtClean="0">
                <a:solidFill>
                  <a:schemeClr val="accent1">
                    <a:lumMod val="50000"/>
                  </a:schemeClr>
                </a:solidFill>
              </a:rPr>
            </a:br>
            <a:endParaRPr lang="en-US" sz="2400" dirty="0" smtClean="0">
              <a:solidFill>
                <a:schemeClr val="accent1">
                  <a:lumMod val="50000"/>
                </a:schemeClr>
              </a:solidFill>
            </a:endParaRPr>
          </a:p>
          <a:p>
            <a:pPr eaLnBrk="1" hangingPunct="1">
              <a:lnSpc>
                <a:spcPct val="90000"/>
              </a:lnSpc>
              <a:buFont typeface="Wingdings" pitchFamily="2" charset="2"/>
              <a:buChar char="§"/>
            </a:pPr>
            <a:r>
              <a:rPr lang="en-US" sz="2400" dirty="0" smtClean="0">
                <a:solidFill>
                  <a:schemeClr val="accent1">
                    <a:lumMod val="50000"/>
                  </a:schemeClr>
                </a:solidFill>
              </a:rPr>
              <a:t>SDM clients use the same fertile window for all cycles</a:t>
            </a:r>
          </a:p>
          <a:p>
            <a:pPr eaLnBrk="1" hangingPunct="1">
              <a:lnSpc>
                <a:spcPct val="90000"/>
              </a:lnSpc>
              <a:buFont typeface="Wingdings" pitchFamily="2" charset="2"/>
              <a:buChar char="§"/>
            </a:pPr>
            <a:endParaRPr lang="en-US" sz="2400" dirty="0" smtClean="0">
              <a:solidFill>
                <a:schemeClr val="accent1">
                  <a:lumMod val="50000"/>
                </a:schemeClr>
              </a:solidFill>
            </a:endParaRPr>
          </a:p>
          <a:p>
            <a:pPr eaLnBrk="1" hangingPunct="1">
              <a:lnSpc>
                <a:spcPct val="90000"/>
              </a:lnSpc>
              <a:buFont typeface="Wingdings" pitchFamily="2" charset="2"/>
              <a:buChar char="§"/>
            </a:pPr>
            <a:r>
              <a:rPr lang="en-US" sz="2400" dirty="0" smtClean="0">
                <a:solidFill>
                  <a:schemeClr val="accent1">
                    <a:lumMod val="50000"/>
                  </a:schemeClr>
                </a:solidFill>
              </a:rPr>
              <a:t>SDM has been tested in a well-designed clinical trial</a:t>
            </a:r>
          </a:p>
        </p:txBody>
      </p:sp>
      <p:sp>
        <p:nvSpPr>
          <p:cNvPr id="19460" name="Rectangle 4"/>
          <p:cNvSpPr>
            <a:spLocks noGrp="1" noChangeArrowheads="1"/>
          </p:cNvSpPr>
          <p:nvPr>
            <p:ph sz="quarter" idx="4"/>
          </p:nvPr>
        </p:nvSpPr>
        <p:spPr/>
        <p:txBody>
          <a:bodyPr/>
          <a:lstStyle/>
          <a:p>
            <a:pPr eaLnBrk="1" hangingPunct="1">
              <a:lnSpc>
                <a:spcPct val="90000"/>
              </a:lnSpc>
              <a:buFont typeface="Wingdings" pitchFamily="2" charset="2"/>
              <a:buChar char="§"/>
            </a:pPr>
            <a:r>
              <a:rPr lang="en-US" sz="2400" dirty="0" smtClean="0">
                <a:solidFill>
                  <a:schemeClr val="accent1">
                    <a:lumMod val="50000"/>
                  </a:schemeClr>
                </a:solidFill>
              </a:rPr>
              <a:t>Rhythm requires information about the previous 6 cycles</a:t>
            </a:r>
          </a:p>
          <a:p>
            <a:pPr eaLnBrk="1" hangingPunct="1">
              <a:lnSpc>
                <a:spcPct val="90000"/>
              </a:lnSpc>
              <a:spcBef>
                <a:spcPts val="0"/>
              </a:spcBef>
              <a:buNone/>
            </a:pPr>
            <a:r>
              <a:rPr lang="en-US" sz="2400" dirty="0" smtClean="0">
                <a:solidFill>
                  <a:schemeClr val="accent1">
                    <a:lumMod val="50000"/>
                  </a:schemeClr>
                </a:solidFill>
              </a:rPr>
              <a:t> </a:t>
            </a:r>
          </a:p>
          <a:p>
            <a:pPr eaLnBrk="1" hangingPunct="1">
              <a:lnSpc>
                <a:spcPct val="90000"/>
              </a:lnSpc>
              <a:buFont typeface="Wingdings" pitchFamily="2" charset="2"/>
              <a:buChar char="§"/>
            </a:pPr>
            <a:r>
              <a:rPr lang="en-US" sz="2400" dirty="0" smtClean="0">
                <a:solidFill>
                  <a:schemeClr val="accent1">
                    <a:lumMod val="50000"/>
                  </a:schemeClr>
                </a:solidFill>
              </a:rPr>
              <a:t>Rhythm users must make complex monthly calculations</a:t>
            </a:r>
          </a:p>
          <a:p>
            <a:pPr eaLnBrk="1" hangingPunct="1">
              <a:lnSpc>
                <a:spcPct val="90000"/>
              </a:lnSpc>
              <a:spcBef>
                <a:spcPts val="0"/>
              </a:spcBef>
              <a:buNone/>
            </a:pPr>
            <a:endParaRPr lang="en-US" sz="2400" dirty="0" smtClean="0">
              <a:solidFill>
                <a:schemeClr val="accent1">
                  <a:lumMod val="50000"/>
                </a:schemeClr>
              </a:solidFill>
            </a:endParaRPr>
          </a:p>
          <a:p>
            <a:pPr eaLnBrk="1" hangingPunct="1">
              <a:lnSpc>
                <a:spcPct val="90000"/>
              </a:lnSpc>
              <a:buFont typeface="Wingdings" pitchFamily="2" charset="2"/>
              <a:buChar char="§"/>
            </a:pPr>
            <a:r>
              <a:rPr lang="en-US" sz="2400" dirty="0" smtClean="0">
                <a:solidFill>
                  <a:schemeClr val="accent1">
                    <a:lumMod val="50000"/>
                  </a:schemeClr>
                </a:solidFill>
              </a:rPr>
              <a:t>Rhythm has never been tested in clinical trials</a:t>
            </a:r>
          </a:p>
          <a:p>
            <a:pPr eaLnBrk="1" hangingPunct="1">
              <a:lnSpc>
                <a:spcPct val="90000"/>
              </a:lnSpc>
            </a:pPr>
            <a:endParaRPr lang="en-US" sz="2400" dirty="0" smtClean="0"/>
          </a:p>
        </p:txBody>
      </p:sp>
      <p:sp>
        <p:nvSpPr>
          <p:cNvPr id="5" name="Text Placeholder 4"/>
          <p:cNvSpPr>
            <a:spLocks noGrp="1"/>
          </p:cNvSpPr>
          <p:nvPr>
            <p:ph type="body" sz="quarter" idx="1"/>
          </p:nvPr>
        </p:nvSpPr>
        <p:spPr/>
        <p:txBody>
          <a:bodyPr/>
          <a:lstStyle/>
          <a:p>
            <a:r>
              <a:rPr lang="en-US" sz="2800" dirty="0" smtClean="0"/>
              <a:t>Standard Days Method</a:t>
            </a:r>
            <a:r>
              <a:rPr lang="en-US" dirty="0" smtClean="0"/>
              <a:t>	</a:t>
            </a:r>
            <a:endParaRPr lang="en-US" dirty="0"/>
          </a:p>
        </p:txBody>
      </p:sp>
      <p:sp>
        <p:nvSpPr>
          <p:cNvPr id="6" name="Text Placeholder 5"/>
          <p:cNvSpPr>
            <a:spLocks noGrp="1"/>
          </p:cNvSpPr>
          <p:nvPr>
            <p:ph type="body" sz="quarter" idx="3"/>
          </p:nvPr>
        </p:nvSpPr>
        <p:spPr/>
        <p:txBody>
          <a:bodyPr>
            <a:normAutofit/>
          </a:bodyPr>
          <a:lstStyle/>
          <a:p>
            <a:r>
              <a:rPr lang="en-US" sz="2800" dirty="0" smtClean="0"/>
              <a:t>Rhythm Method</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“Women will not have the power to decide when to have sex.”</a:t>
            </a:r>
            <a:endParaRPr lang="en-US" sz="3600" dirty="0"/>
          </a:p>
        </p:txBody>
      </p:sp>
      <p:graphicFrame>
        <p:nvGraphicFramePr>
          <p:cNvPr id="130050" name="Object 2"/>
          <p:cNvGraphicFramePr>
            <a:graphicFrameLocks noChangeAspect="1"/>
          </p:cNvGraphicFramePr>
          <p:nvPr/>
        </p:nvGraphicFramePr>
        <p:xfrm>
          <a:off x="119268" y="2713388"/>
          <a:ext cx="4452730" cy="3163528"/>
        </p:xfrm>
        <a:graphic>
          <a:graphicData uri="http://schemas.openxmlformats.org/presentationml/2006/ole">
            <mc:AlternateContent xmlns:mc="http://schemas.openxmlformats.org/markup-compatibility/2006">
              <mc:Choice xmlns:v="urn:schemas-microsoft-com:vml" Requires="v">
                <p:oleObj spid="_x0000_s130060" name="Image" r:id="rId3" imgW="8028571" imgH="5706272" progId="">
                  <p:embed/>
                </p:oleObj>
              </mc:Choice>
              <mc:Fallback>
                <p:oleObj name="Image" r:id="rId3" imgW="8028571" imgH="5706272" progId="">
                  <p:embed/>
                  <p:pic>
                    <p:nvPicPr>
                      <p:cNvPr id="0" name="Object 2"/>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119268" y="2713388"/>
                        <a:ext cx="4452730" cy="31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3" descr="G:\InstituteForReproductiveHealth\Training &amp; Communication\IEC\Pictures\India\India (Ranchi) Pictures 08 Select and Sorted lowres\Couples\IMG_249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1271" y="2729952"/>
            <a:ext cx="4353339" cy="30757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u="sng" dirty="0" smtClean="0"/>
              <a:t>Fact</a:t>
            </a:r>
            <a:r>
              <a:rPr lang="en-US" sz="3600" dirty="0" smtClean="0"/>
              <a:t>: SDM is best suited for couples that can communicate about sex</a:t>
            </a:r>
            <a:endParaRPr lang="en-US" sz="3600" dirty="0"/>
          </a:p>
        </p:txBody>
      </p:sp>
      <p:sp>
        <p:nvSpPr>
          <p:cNvPr id="5" name="Content Placeholder 4"/>
          <p:cNvSpPr>
            <a:spLocks noGrp="1"/>
          </p:cNvSpPr>
          <p:nvPr>
            <p:ph sz="quarter" idx="1"/>
          </p:nvPr>
        </p:nvSpPr>
        <p:spPr/>
        <p:txBody>
          <a:bodyPr/>
          <a:lstStyle/>
          <a:p>
            <a:r>
              <a:rPr lang="en-US" dirty="0" smtClean="0"/>
              <a:t>SDM is unlikely to succeed with couples whose relationship is characterized by gender inequity and gender-based violence</a:t>
            </a:r>
          </a:p>
          <a:p>
            <a:r>
              <a:rPr lang="en-US" dirty="0" smtClean="0"/>
              <a:t>For correct SDM use, it is important:</a:t>
            </a:r>
          </a:p>
          <a:p>
            <a:pPr lvl="1"/>
            <a:r>
              <a:rPr lang="en-US" dirty="0" smtClean="0"/>
              <a:t>That both the woman and man agree about whether or not they want a pregnancy</a:t>
            </a:r>
          </a:p>
          <a:p>
            <a:pPr lvl="1"/>
            <a:r>
              <a:rPr lang="en-US" dirty="0" smtClean="0"/>
              <a:t>That both understand how SDM works</a:t>
            </a:r>
          </a:p>
          <a:p>
            <a:pPr lvl="1"/>
            <a:r>
              <a:rPr lang="en-US" dirty="0" smtClean="0"/>
              <a:t>FP counselors encourage couples to decide how to manage the fertile days beforehand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
          <p:cNvGraphicFramePr>
            <a:graphicFrameLocks noGrp="1"/>
          </p:cNvGraphicFramePr>
          <p:nvPr>
            <p:ph type="chart" idx="1"/>
          </p:nvPr>
        </p:nvGraphicFramePr>
        <p:xfrm>
          <a:off x="735500" y="1920116"/>
          <a:ext cx="7669488" cy="3665676"/>
        </p:xfrm>
        <a:graphic>
          <a:graphicData uri="http://schemas.openxmlformats.org/drawingml/2006/table">
            <a:tbl>
              <a:tblPr>
                <a:tableStyleId>{0E3FDE45-AF77-4B5C-9715-49D594BDF05E}</a:tableStyleId>
              </a:tblPr>
              <a:tblGrid>
                <a:gridCol w="3942260"/>
                <a:gridCol w="1863614"/>
                <a:gridCol w="1863614"/>
              </a:tblGrid>
              <a:tr h="9697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Before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(n=55)</a:t>
                      </a:r>
                      <a:endParaRPr kumimoji="0" lang="en-US" sz="24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After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(n=57)</a:t>
                      </a:r>
                    </a:p>
                  </a:txBody>
                  <a:tcPr horzOverflow="overflow"/>
                </a:tc>
              </a:tr>
              <a:tr h="5259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Offered to meet with partner</a:t>
                      </a:r>
                      <a:endParaRPr kumimoji="0" lang="en-US" sz="2200" b="1"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n/a</a:t>
                      </a:r>
                      <a:endParaRPr kumimoji="0" lang="en-US" sz="2400" b="0"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77%</a:t>
                      </a:r>
                      <a:endParaRPr kumimoji="0" lang="en-US" sz="2400" b="0" i="0" u="none" strike="noStrike" cap="none" normalizeH="0" baseline="0" dirty="0" smtClean="0">
                        <a:ln>
                          <a:noFill/>
                        </a:ln>
                        <a:solidFill>
                          <a:schemeClr val="tx1"/>
                        </a:solidFill>
                        <a:effectLst/>
                        <a:latin typeface="+mj-lt"/>
                      </a:endParaRPr>
                    </a:p>
                  </a:txBody>
                  <a:tcPr horzOverflow="overflow"/>
                </a:tc>
              </a:tr>
              <a:tr h="527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Considered role of partner</a:t>
                      </a:r>
                      <a:endParaRPr kumimoji="0" lang="en-US" sz="2200" b="1"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n/a</a:t>
                      </a:r>
                      <a:endParaRPr kumimoji="0" lang="en-US" sz="2400" b="0"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70%</a:t>
                      </a:r>
                      <a:endParaRPr kumimoji="0" lang="en-US" sz="2400" b="0" i="0" u="none" strike="noStrike" cap="none" normalizeH="0" baseline="0" dirty="0" smtClean="0">
                        <a:ln>
                          <a:noFill/>
                        </a:ln>
                        <a:solidFill>
                          <a:schemeClr val="tx1"/>
                        </a:solidFill>
                        <a:effectLst/>
                        <a:latin typeface="+mj-lt"/>
                      </a:endParaRPr>
                    </a:p>
                  </a:txBody>
                  <a:tcPr horzOverflow="overflow"/>
                </a:tc>
              </a:tr>
              <a:tr h="5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Discussed STI risk</a:t>
                      </a:r>
                      <a:endParaRPr kumimoji="0" lang="en-US" sz="2200" b="1"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8%</a:t>
                      </a:r>
                      <a:endParaRPr kumimoji="0" lang="en-US" sz="2400" b="0"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16%</a:t>
                      </a:r>
                      <a:endParaRPr kumimoji="0" lang="en-US" sz="2400" b="0" i="0" u="none" strike="noStrike" cap="none" normalizeH="0" baseline="0" dirty="0" smtClean="0">
                        <a:ln>
                          <a:noFill/>
                        </a:ln>
                        <a:solidFill>
                          <a:schemeClr val="tx1"/>
                        </a:solidFill>
                        <a:effectLst/>
                        <a:latin typeface="+mj-lt"/>
                      </a:endParaRPr>
                    </a:p>
                  </a:txBody>
                  <a:tcPr horzOverflow="overflow"/>
                </a:tc>
              </a:tr>
              <a:tr h="527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Explored condom knowledge</a:t>
                      </a:r>
                      <a:endParaRPr kumimoji="0" lang="en-US" sz="2200" b="1"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n/a</a:t>
                      </a:r>
                      <a:endParaRPr kumimoji="0" lang="en-US" sz="2400" b="0"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38%</a:t>
                      </a:r>
                      <a:endParaRPr kumimoji="0" lang="en-US" sz="2400" b="0" i="0" u="none" strike="noStrike" cap="none" normalizeH="0" baseline="0" dirty="0" smtClean="0">
                        <a:ln>
                          <a:noFill/>
                        </a:ln>
                        <a:solidFill>
                          <a:schemeClr val="tx1"/>
                        </a:solidFill>
                        <a:effectLst/>
                        <a:latin typeface="+mj-lt"/>
                      </a:endParaRPr>
                    </a:p>
                  </a:txBody>
                  <a:tcPr horzOverflow="overflow"/>
                </a:tc>
              </a:tr>
              <a:tr h="5291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Explained condom use </a:t>
                      </a:r>
                      <a:endParaRPr kumimoji="0" lang="en-US" sz="2200" b="1"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n/a</a:t>
                      </a:r>
                      <a:endParaRPr kumimoji="0" lang="en-US" sz="2400" b="0" i="0" u="none" strike="noStrike" cap="none" normalizeH="0" baseline="0" smtClean="0">
                        <a:ln>
                          <a:noFill/>
                        </a:ln>
                        <a:solidFill>
                          <a:schemeClr val="tx1"/>
                        </a:solidFill>
                        <a:effectLst/>
                        <a:latin typeface="+mj-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19%</a:t>
                      </a:r>
                      <a:endParaRPr kumimoji="0" lang="en-US" sz="2400" b="0" i="0" u="none" strike="noStrike" cap="none" normalizeH="0" baseline="0" dirty="0" smtClean="0">
                        <a:ln>
                          <a:noFill/>
                        </a:ln>
                        <a:solidFill>
                          <a:schemeClr val="tx1"/>
                        </a:solidFill>
                        <a:effectLst/>
                        <a:latin typeface="+mj-lt"/>
                      </a:endParaRPr>
                    </a:p>
                  </a:txBody>
                  <a:tcPr horzOverflow="overflow"/>
                </a:tc>
              </a:tr>
            </a:tbl>
          </a:graphicData>
        </a:graphic>
      </p:graphicFrame>
      <p:sp>
        <p:nvSpPr>
          <p:cNvPr id="7" name="Rectangle 39"/>
          <p:cNvSpPr>
            <a:spLocks noGrp="1" noChangeArrowheads="1"/>
          </p:cNvSpPr>
          <p:nvPr>
            <p:ph type="title"/>
          </p:nvPr>
        </p:nvSpPr>
        <p:spPr bwMode="auto">
          <a:xfrm>
            <a:off x="526705" y="0"/>
            <a:ext cx="8617296" cy="1311275"/>
          </a:xfrm>
          <a:prstGeom prst="rect">
            <a:avLst/>
          </a:prstGeom>
          <a:noFill/>
          <a:ln w="9525">
            <a:noFill/>
            <a:miter lim="800000"/>
            <a:headEnd/>
            <a:tailEnd/>
          </a:ln>
        </p:spPr>
        <p:txBody>
          <a:bodyPr anchor="ctr">
            <a:normAutofit/>
          </a:bodyPr>
          <a:lstStyle/>
          <a:p>
            <a:r>
              <a:rPr lang="en-US" sz="3600" dirty="0">
                <a:solidFill>
                  <a:schemeClr val="tx2"/>
                </a:solidFill>
                <a:latin typeface="+mn-lt"/>
              </a:rPr>
              <a:t>Providers need to be trained on </a:t>
            </a:r>
            <a:r>
              <a:rPr lang="en-US" sz="3600" dirty="0" smtClean="0">
                <a:solidFill>
                  <a:schemeClr val="tx2"/>
                </a:solidFill>
                <a:latin typeface="+mn-lt"/>
              </a:rPr>
              <a:t>how </a:t>
            </a:r>
            <a:r>
              <a:rPr lang="en-US" sz="3600" dirty="0">
                <a:solidFill>
                  <a:schemeClr val="tx2"/>
                </a:solidFill>
                <a:latin typeface="+mn-lt"/>
              </a:rPr>
              <a:t>to </a:t>
            </a:r>
            <a:r>
              <a:rPr lang="en-US" sz="3600" dirty="0" smtClean="0">
                <a:solidFill>
                  <a:schemeClr val="tx2"/>
                </a:solidFill>
                <a:latin typeface="+mn-lt"/>
              </a:rPr>
              <a:t>provide counseling </a:t>
            </a:r>
            <a:r>
              <a:rPr lang="en-US" sz="3600" dirty="0">
                <a:solidFill>
                  <a:schemeClr val="tx2"/>
                </a:solidFill>
                <a:latin typeface="+mn-lt"/>
              </a:rPr>
              <a:t>support to the couple</a:t>
            </a:r>
          </a:p>
        </p:txBody>
      </p:sp>
      <p:sp>
        <p:nvSpPr>
          <p:cNvPr id="8" name="Rectangle 4"/>
          <p:cNvSpPr>
            <a:spLocks noChangeArrowheads="1"/>
          </p:cNvSpPr>
          <p:nvPr/>
        </p:nvSpPr>
        <p:spPr bwMode="auto">
          <a:xfrm>
            <a:off x="1769170" y="5728252"/>
            <a:ext cx="6781800" cy="533400"/>
          </a:xfrm>
          <a:prstGeom prst="rect">
            <a:avLst/>
          </a:prstGeom>
          <a:noFill/>
          <a:ln w="9525">
            <a:noFill/>
            <a:miter lim="800000"/>
            <a:headEnd/>
            <a:tailEnd/>
          </a:ln>
        </p:spPr>
        <p:txBody>
          <a:bodyPr/>
          <a:lstStyle/>
          <a:p>
            <a:pPr marL="342900" indent="-342900">
              <a:lnSpc>
                <a:spcPct val="80000"/>
              </a:lnSpc>
              <a:spcBef>
                <a:spcPct val="20000"/>
              </a:spcBef>
            </a:pPr>
            <a:r>
              <a:rPr lang="en-US" sz="1800" dirty="0">
                <a:solidFill>
                  <a:schemeClr val="accent1">
                    <a:lumMod val="50000"/>
                  </a:schemeClr>
                </a:solidFill>
                <a:latin typeface="+mn-lt"/>
              </a:rPr>
              <a:t>Honduras Simulated Client Study (Baseline and Endline Results)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49966" y="241854"/>
            <a:ext cx="7848600" cy="914400"/>
          </a:xfrm>
          <a:prstGeom prst="rect">
            <a:avLst/>
          </a:prstGeom>
          <a:noFill/>
          <a:ln w="9525">
            <a:noFill/>
            <a:miter lim="800000"/>
            <a:headEnd/>
            <a:tailEnd/>
          </a:ln>
        </p:spPr>
        <p:txBody>
          <a:bodyPr anchor="ctr"/>
          <a:lstStyle/>
          <a:p>
            <a:pPr algn="l"/>
            <a:r>
              <a:rPr lang="en-US" sz="3600" dirty="0">
                <a:solidFill>
                  <a:schemeClr val="tx2"/>
                </a:solidFill>
                <a:latin typeface="+mj-lt"/>
                <a:cs typeface="Arial" charset="0"/>
              </a:rPr>
              <a:t>Counseling should address options for managing the fertile phase</a:t>
            </a:r>
          </a:p>
        </p:txBody>
      </p:sp>
      <p:graphicFrame>
        <p:nvGraphicFramePr>
          <p:cNvPr id="45089" name="Group 33"/>
          <p:cNvGraphicFramePr>
            <a:graphicFrameLocks noGrp="1"/>
          </p:cNvGraphicFramePr>
          <p:nvPr/>
        </p:nvGraphicFramePr>
        <p:xfrm>
          <a:off x="1272207" y="1895059"/>
          <a:ext cx="6599584" cy="4011614"/>
        </p:xfrm>
        <a:graphic>
          <a:graphicData uri="http://schemas.openxmlformats.org/drawingml/2006/table">
            <a:tbl>
              <a:tblPr>
                <a:tableStyleId>{0E3FDE45-AF77-4B5C-9715-49D594BDF05E}</a:tableStyleId>
              </a:tblPr>
              <a:tblGrid>
                <a:gridCol w="2251623"/>
                <a:gridCol w="2178834"/>
                <a:gridCol w="2169127"/>
              </a:tblGrid>
              <a:tr h="762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333399"/>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Admission</a:t>
                      </a:r>
                      <a:endParaRPr kumimoji="0" lang="en-US" sz="2800" b="1" i="0" u="none" strike="noStrike" cap="none" normalizeH="0" baseline="0" dirty="0" smtClean="0">
                        <a:ln>
                          <a:noFill/>
                        </a:ln>
                        <a:solidFill>
                          <a:schemeClr val="tx1"/>
                        </a:solidFill>
                        <a:effectLst/>
                        <a:latin typeface="+mj-lt"/>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Exit</a:t>
                      </a:r>
                      <a:endParaRPr kumimoji="0" lang="en-US" sz="2800" b="1" i="0" u="none" strike="noStrike" cap="none" normalizeH="0" baseline="0" dirty="0" smtClean="0">
                        <a:ln>
                          <a:noFill/>
                        </a:ln>
                        <a:solidFill>
                          <a:schemeClr val="tx1"/>
                        </a:solidFill>
                        <a:effectLst/>
                        <a:latin typeface="+mj-lt"/>
                      </a:endParaRPr>
                    </a:p>
                  </a:txBody>
                  <a:tcPr anchor="ctr" anchorCtr="1" horzOverflow="overflow"/>
                </a:tc>
              </a:tr>
              <a:tr h="788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Rural India</a:t>
                      </a:r>
                      <a:endParaRPr kumimoji="0" lang="en-US" sz="2200" b="1" i="0" u="none" strike="noStrike" cap="none" normalizeH="0" baseline="0" smtClean="0">
                        <a:ln>
                          <a:noFill/>
                        </a:ln>
                        <a:solidFill>
                          <a:schemeClr val="tx1"/>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30%</a:t>
                      </a:r>
                      <a:endParaRPr kumimoji="0" lang="en-US" sz="2400" b="1" i="0" u="none" strike="noStrike" cap="none" normalizeH="0" baseline="0" smtClean="0">
                        <a:ln>
                          <a:noFill/>
                        </a:ln>
                        <a:solidFill>
                          <a:schemeClr val="tx1"/>
                        </a:solidFill>
                        <a:effectLst/>
                        <a:latin typeface="+mj-lt"/>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35%</a:t>
                      </a:r>
                      <a:endParaRPr kumimoji="0" lang="en-US" sz="2400" b="1" i="0" u="none" strike="noStrike" cap="none" normalizeH="0" baseline="0" dirty="0" smtClean="0">
                        <a:ln>
                          <a:noFill/>
                        </a:ln>
                        <a:solidFill>
                          <a:schemeClr val="tx1"/>
                        </a:solidFill>
                        <a:effectLst/>
                        <a:latin typeface="+mj-lt"/>
                      </a:endParaRPr>
                    </a:p>
                  </a:txBody>
                  <a:tcPr anchor="ctr" anchorCtr="1" horzOverflow="overflow"/>
                </a:tc>
              </a:tr>
              <a:tr h="738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Urban India</a:t>
                      </a:r>
                      <a:endParaRPr kumimoji="0" lang="en-US" sz="2200" b="1" i="0" u="none" strike="noStrike" cap="none" normalizeH="0" baseline="0" smtClean="0">
                        <a:ln>
                          <a:noFill/>
                        </a:ln>
                        <a:solidFill>
                          <a:schemeClr val="tx1"/>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87%</a:t>
                      </a:r>
                      <a:endParaRPr kumimoji="0" lang="en-US" sz="2400" b="1" i="0" u="none" strike="noStrike" cap="none" normalizeH="0" baseline="0" smtClean="0">
                        <a:ln>
                          <a:noFill/>
                        </a:ln>
                        <a:solidFill>
                          <a:schemeClr val="tx1"/>
                        </a:solidFill>
                        <a:effectLst/>
                        <a:latin typeface="+mj-lt"/>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98%</a:t>
                      </a:r>
                      <a:endParaRPr kumimoji="0" lang="en-US" sz="2400" b="1" i="0" u="none" strike="noStrike" cap="none" normalizeH="0" baseline="0" dirty="0" smtClean="0">
                        <a:ln>
                          <a:noFill/>
                        </a:ln>
                        <a:solidFill>
                          <a:schemeClr val="tx1"/>
                        </a:solidFill>
                        <a:effectLst/>
                        <a:latin typeface="+mj-lt"/>
                      </a:endParaRPr>
                    </a:p>
                  </a:txBody>
                  <a:tcPr anchor="ctr" anchorCtr="1" horzOverflow="overflow"/>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El Salvador</a:t>
                      </a:r>
                      <a:endParaRPr kumimoji="0" lang="en-US" sz="2200" b="1" i="0" u="none" strike="noStrike" cap="none" normalizeH="0" baseline="0" smtClean="0">
                        <a:ln>
                          <a:noFill/>
                        </a:ln>
                        <a:solidFill>
                          <a:schemeClr val="tx1"/>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25%</a:t>
                      </a:r>
                      <a:endParaRPr kumimoji="0" lang="en-US" sz="2400" b="1" i="0" u="none" strike="noStrike" cap="none" normalizeH="0" baseline="0" dirty="0" smtClean="0">
                        <a:ln>
                          <a:noFill/>
                        </a:ln>
                        <a:solidFill>
                          <a:schemeClr val="tx1"/>
                        </a:solidFill>
                        <a:effectLst/>
                        <a:latin typeface="+mj-lt"/>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34%</a:t>
                      </a:r>
                      <a:endParaRPr kumimoji="0" lang="en-US" sz="2400" b="1" i="0" u="none" strike="noStrike" cap="none" normalizeH="0" baseline="0" dirty="0" smtClean="0">
                        <a:ln>
                          <a:noFill/>
                        </a:ln>
                        <a:solidFill>
                          <a:schemeClr val="tx1"/>
                        </a:solidFill>
                        <a:effectLst/>
                        <a:latin typeface="+mj-lt"/>
                      </a:endParaRPr>
                    </a:p>
                  </a:txBody>
                  <a:tcPr anchor="ctr" anchorCtr="1" horzOverflow="overflow"/>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Philippines</a:t>
                      </a:r>
                      <a:endParaRPr kumimoji="0" lang="en-US" sz="2200" b="1" i="0" u="none" strike="noStrike" cap="none" normalizeH="0" baseline="0" smtClean="0">
                        <a:ln>
                          <a:noFill/>
                        </a:ln>
                        <a:solidFill>
                          <a:schemeClr val="tx1"/>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22%</a:t>
                      </a:r>
                      <a:endParaRPr kumimoji="0" lang="en-US" sz="2400" b="1" i="0" u="none" strike="noStrike" cap="none" normalizeH="0" baseline="0" smtClean="0">
                        <a:ln>
                          <a:noFill/>
                        </a:ln>
                        <a:solidFill>
                          <a:schemeClr val="tx1"/>
                        </a:solidFill>
                        <a:effectLst/>
                        <a:latin typeface="+mj-lt"/>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30%</a:t>
                      </a:r>
                      <a:endParaRPr kumimoji="0" lang="en-US" sz="2400" b="1" i="0" u="none" strike="noStrike" cap="none" normalizeH="0" baseline="0" dirty="0" smtClean="0">
                        <a:ln>
                          <a:noFill/>
                        </a:ln>
                        <a:solidFill>
                          <a:schemeClr val="tx1"/>
                        </a:solidFill>
                        <a:effectLst/>
                        <a:latin typeface="+mj-lt"/>
                      </a:endParaRPr>
                    </a:p>
                  </a:txBody>
                  <a:tcPr anchor="ctr" anchorCtr="1" horzOverflow="overflow"/>
                </a:tc>
              </a:tr>
            </a:tbl>
          </a:graphicData>
        </a:graphic>
      </p:graphicFrame>
      <p:sp>
        <p:nvSpPr>
          <p:cNvPr id="24605" name="Text Box 31"/>
          <p:cNvSpPr txBox="1">
            <a:spLocks noChangeArrowheads="1"/>
          </p:cNvSpPr>
          <p:nvPr/>
        </p:nvSpPr>
        <p:spPr bwMode="auto">
          <a:xfrm>
            <a:off x="4837043" y="6049615"/>
            <a:ext cx="3124200" cy="369332"/>
          </a:xfrm>
          <a:prstGeom prst="rect">
            <a:avLst/>
          </a:prstGeom>
          <a:noFill/>
          <a:ln w="9525">
            <a:noFill/>
            <a:miter lim="800000"/>
            <a:headEnd/>
            <a:tailEnd/>
          </a:ln>
        </p:spPr>
        <p:txBody>
          <a:bodyPr>
            <a:spAutoFit/>
          </a:bodyPr>
          <a:lstStyle/>
          <a:p>
            <a:r>
              <a:rPr lang="en-US" sz="1800" dirty="0">
                <a:solidFill>
                  <a:schemeClr val="accent1">
                    <a:lumMod val="50000"/>
                  </a:schemeClr>
                </a:solidFill>
                <a:latin typeface="+mn-lt"/>
                <a:cs typeface="Arial" charset="0"/>
              </a:rPr>
              <a:t>Project reports, IRH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eaLnBrk="1" fontAlgn="auto" hangingPunct="1">
              <a:spcAft>
                <a:spcPts val="0"/>
              </a:spcAft>
              <a:defRPr/>
            </a:pPr>
            <a:r>
              <a:rPr lang="en-US" sz="3200" b="1" dirty="0" smtClean="0">
                <a:solidFill>
                  <a:schemeClr val="accent1">
                    <a:lumMod val="50000"/>
                  </a:schemeClr>
                </a:solidFill>
              </a:rPr>
              <a:t>Common misconceptions about SDM</a:t>
            </a:r>
          </a:p>
        </p:txBody>
      </p:sp>
      <p:sp>
        <p:nvSpPr>
          <p:cNvPr id="5" name="Content Placeholder 2"/>
          <p:cNvSpPr>
            <a:spLocks noGrp="1"/>
          </p:cNvSpPr>
          <p:nvPr>
            <p:ph sz="quarter" idx="1"/>
          </p:nvPr>
        </p:nvSpPr>
        <p:spPr>
          <a:xfrm>
            <a:off x="612648" y="1600200"/>
            <a:ext cx="8531352" cy="5257800"/>
          </a:xfrm>
        </p:spPr>
        <p:txBody>
          <a:bodyPr rtlCol="0">
            <a:normAutofit fontScale="85000" lnSpcReduction="20000"/>
          </a:bodyPr>
          <a:lstStyle/>
          <a:p>
            <a:pPr marL="514350" indent="-514350" eaLnBrk="1" fontAlgn="auto" hangingPunct="1">
              <a:spcAft>
                <a:spcPts val="0"/>
              </a:spcAft>
              <a:buFont typeface="+mj-lt"/>
              <a:buAutoNum type="arabicPeriod"/>
              <a:defRPr/>
            </a:pPr>
            <a:r>
              <a:rPr lang="en-US" dirty="0" smtClean="0">
                <a:solidFill>
                  <a:schemeClr val="accent1">
                    <a:lumMod val="50000"/>
                  </a:schemeClr>
                </a:solidFill>
              </a:rPr>
              <a:t>“Because SDM is natural, it can’t be very effective.”</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“SDM does not seem like a modern method.”</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“SDM sounds just the same as the rhythm method.”</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“Women will not have the power to decide when to have sex.”</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“Men won’t like this method.”</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“If we offer this method, clients using modern methods will switch to SDM.”  </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“There wouldn’t be much demand for SDM.”  </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“SDM counseling would take too much time, just like other natural methods.”  </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“It would be hard for illiterate women to use SDM.”</a:t>
            </a:r>
          </a:p>
          <a:p>
            <a:pPr marL="514350" indent="-514350" eaLnBrk="1" fontAlgn="auto" hangingPunct="1">
              <a:spcAft>
                <a:spcPts val="0"/>
              </a:spcAft>
              <a:buFont typeface="+mj-lt"/>
              <a:buAutoNum type="arabicPeriod"/>
              <a:defRPr/>
            </a:pPr>
            <a:r>
              <a:rPr lang="en-US" dirty="0" smtClean="0">
                <a:solidFill>
                  <a:schemeClr val="accent1">
                    <a:lumMod val="50000"/>
                  </a:schemeClr>
                </a:solidFill>
              </a:rPr>
              <a:t>“More educated women would not be interested in using SDM.”</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“Men won’t like this method…” </a:t>
            </a:r>
            <a:endParaRPr lang="en-US" dirty="0"/>
          </a:p>
        </p:txBody>
      </p:sp>
      <p:pic>
        <p:nvPicPr>
          <p:cNvPr id="7" name="Picture 2" descr="19 low 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297" y="2690412"/>
            <a:ext cx="5128590" cy="4068198"/>
          </a:xfrm>
          <a:prstGeom prst="rect">
            <a:avLst/>
          </a:prstGeom>
          <a:noFill/>
          <a:ln w="9525">
            <a:noFill/>
            <a:miter lim="800000"/>
            <a:headEnd/>
            <a:tailEnd/>
          </a:ln>
        </p:spPr>
      </p:pic>
      <p:pic>
        <p:nvPicPr>
          <p:cNvPr id="8" name="Picture 6" descr="Couplecounsel_low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6280" y="2669920"/>
            <a:ext cx="3498574" cy="27568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Fact</a:t>
            </a:r>
            <a:r>
              <a:rPr lang="en-US" dirty="0" smtClean="0"/>
              <a:t>: Men support SDM use</a:t>
            </a:r>
            <a:endParaRPr lang="en-US" dirty="0"/>
          </a:p>
        </p:txBody>
      </p:sp>
      <p:sp>
        <p:nvSpPr>
          <p:cNvPr id="6" name="Text Placeholder 9"/>
          <p:cNvSpPr txBox="1">
            <a:spLocks/>
          </p:cNvSpPr>
          <p:nvPr/>
        </p:nvSpPr>
        <p:spPr>
          <a:xfrm>
            <a:off x="569705" y="1646582"/>
            <a:ext cx="5035965" cy="5211418"/>
          </a:xfrm>
          <a:prstGeom prst="rect">
            <a:avLst/>
          </a:prstGeom>
        </p:spPr>
        <p:txBody>
          <a:bodyPr>
            <a:normAutofit/>
          </a:bodyPr>
          <a:lstStyle/>
          <a:p>
            <a:pPr marL="320040" marR="0" lvl="0" indent="-320040" algn="l" defTabSz="914400" rtl="0" eaLnBrk="1" fontAlgn="auto" latinLnBrk="0" hangingPunct="1">
              <a:lnSpc>
                <a:spcPct val="90000"/>
              </a:lnSpc>
              <a:spcBef>
                <a:spcPts val="700"/>
              </a:spcBef>
              <a:spcAft>
                <a:spcPts val="0"/>
              </a:spcAft>
              <a:buClr>
                <a:schemeClr val="accent2"/>
              </a:buClr>
              <a:buSzPct val="60000"/>
              <a:buFont typeface="Wingdings"/>
              <a:buChar char=""/>
              <a:tabLst/>
              <a:defRPr/>
            </a:pPr>
            <a:r>
              <a:rPr kumimoji="0" lang="en-US" sz="3200" b="0" i="0" u="none" strike="noStrike" kern="1200" cap="none" spc="0" normalizeH="0" baseline="0" noProof="0" dirty="0" smtClean="0">
                <a:ln>
                  <a:noFill/>
                </a:ln>
                <a:solidFill>
                  <a:schemeClr val="accent1">
                    <a:lumMod val="50000"/>
                  </a:schemeClr>
                </a:solidFill>
                <a:effectLst/>
                <a:uLnTx/>
                <a:uFillTx/>
                <a:latin typeface="+mn-lt"/>
                <a:ea typeface="+mn-ea"/>
                <a:cs typeface="+mn-cs"/>
              </a:rPr>
              <a:t>Results from efficacy trials and introduction studies show that men participate in </a:t>
            </a:r>
            <a:r>
              <a:rPr kumimoji="0" lang="en-US" sz="3200" i="0" u="none" strike="noStrike" kern="1200" cap="none" spc="0" normalizeH="0" baseline="0" noProof="0" dirty="0" smtClean="0">
                <a:ln>
                  <a:noFill/>
                </a:ln>
                <a:solidFill>
                  <a:schemeClr val="accent1">
                    <a:lumMod val="50000"/>
                  </a:schemeClr>
                </a:solidFill>
                <a:effectLst/>
                <a:uLnTx/>
                <a:uFillTx/>
                <a:latin typeface="+mn-lt"/>
                <a:ea typeface="+mn-ea"/>
                <a:cs typeface="+mn-cs"/>
              </a:rPr>
              <a:t>SDM</a:t>
            </a:r>
            <a:r>
              <a:rPr kumimoji="0" lang="en-US" sz="3200" b="0" i="0" u="none" strike="noStrike" kern="1200" cap="none" spc="0" normalizeH="0" baseline="0" noProof="0" dirty="0" smtClean="0">
                <a:ln>
                  <a:noFill/>
                </a:ln>
                <a:solidFill>
                  <a:schemeClr val="accent1">
                    <a:lumMod val="50000"/>
                  </a:schemeClr>
                </a:solidFill>
                <a:effectLst/>
                <a:uLnTx/>
                <a:uFillTx/>
                <a:latin typeface="+mn-lt"/>
                <a:ea typeface="+mn-ea"/>
                <a:cs typeface="+mn-cs"/>
              </a:rPr>
              <a:t> use in a number of ways</a:t>
            </a:r>
            <a:r>
              <a:rPr kumimoji="0" lang="en-US" sz="3200" b="0" i="0" u="none" strike="noStrike" kern="1200" cap="none" spc="0" normalizeH="0" baseline="0" noProof="0" dirty="0" smtClean="0">
                <a:ln>
                  <a:noFill/>
                </a:ln>
                <a:solidFill>
                  <a:schemeClr val="accent1">
                    <a:lumMod val="50000"/>
                  </a:schemeClr>
                </a:solidFill>
                <a:effectLst/>
                <a:uLnTx/>
                <a:uFillTx/>
                <a:latin typeface="Arial" charset="0"/>
                <a:ea typeface="+mn-ea"/>
                <a:cs typeface="Arial" charset="0"/>
              </a:rPr>
              <a:t>:</a:t>
            </a:r>
            <a:endParaRPr kumimoji="0" lang="en-US" sz="32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735013" marR="0" lvl="0" indent="-396875" algn="l" defTabSz="914400" rtl="0" eaLnBrk="1" fontAlgn="auto" latinLnBrk="0" hangingPunct="1">
              <a:lnSpc>
                <a:spcPct val="90000"/>
              </a:lnSpc>
              <a:spcBef>
                <a:spcPts val="700"/>
              </a:spcBef>
              <a:spcAft>
                <a:spcPts val="0"/>
              </a:spcAft>
              <a:buClr>
                <a:schemeClr val="accent2"/>
              </a:buClr>
              <a:buSzPct val="60000"/>
              <a:buFont typeface="Wingdings" pitchFamily="2" charset="2"/>
              <a:buChar char="§"/>
              <a:tabLst>
                <a:tab pos="3776663" algn="l"/>
              </a:tabLst>
              <a:defRPr/>
            </a:pPr>
            <a:r>
              <a:rPr kumimoji="0" lang="en-US" sz="2400" b="0" i="0" u="none" strike="noStrike" kern="1200" cap="none" spc="0" normalizeH="0" baseline="0" noProof="0" dirty="0" smtClean="0">
                <a:ln>
                  <a:noFill/>
                </a:ln>
                <a:solidFill>
                  <a:schemeClr val="accent1">
                    <a:lumMod val="50000"/>
                  </a:schemeClr>
                </a:solidFill>
                <a:effectLst/>
                <a:uLnTx/>
                <a:uFillTx/>
                <a:latin typeface="+mn-lt"/>
                <a:ea typeface="+mn-ea"/>
                <a:cs typeface="+mn-cs"/>
              </a:rPr>
              <a:t>Using a condom or abstaining during fertile days</a:t>
            </a:r>
          </a:p>
          <a:p>
            <a:pPr marL="735013" marR="0" lvl="0" indent="-396875" algn="l" defTabSz="914400" rtl="0" eaLnBrk="1" fontAlgn="auto" latinLnBrk="0" hangingPunct="1">
              <a:lnSpc>
                <a:spcPct val="90000"/>
              </a:lnSpc>
              <a:spcBef>
                <a:spcPts val="700"/>
              </a:spcBef>
              <a:spcAft>
                <a:spcPts val="0"/>
              </a:spcAft>
              <a:buClr>
                <a:schemeClr val="accent2"/>
              </a:buClr>
              <a:buSzPct val="60000"/>
              <a:buFont typeface="Wingdings" pitchFamily="2" charset="2"/>
              <a:buChar char="§"/>
              <a:tabLst>
                <a:tab pos="3776663" algn="l"/>
              </a:tabLst>
              <a:defRPr/>
            </a:pPr>
            <a:r>
              <a:rPr kumimoji="0" lang="en-US" sz="2400" b="0" i="0" u="none" strike="noStrike" kern="1200" cap="none" spc="0" normalizeH="0" baseline="0" noProof="0" dirty="0" smtClean="0">
                <a:ln>
                  <a:noFill/>
                </a:ln>
                <a:solidFill>
                  <a:schemeClr val="accent1">
                    <a:lumMod val="50000"/>
                  </a:schemeClr>
                </a:solidFill>
                <a:effectLst/>
                <a:uLnTx/>
                <a:uFillTx/>
                <a:latin typeface="+mn-lt"/>
                <a:ea typeface="+mn-ea"/>
                <a:cs typeface="+mn-cs"/>
              </a:rPr>
              <a:t> Following wife’s instructions</a:t>
            </a:r>
          </a:p>
          <a:p>
            <a:pPr marL="735013" marR="0" lvl="0" indent="-396875" algn="l" defTabSz="914400" rtl="0" eaLnBrk="1" fontAlgn="auto" latinLnBrk="0" hangingPunct="1">
              <a:lnSpc>
                <a:spcPct val="90000"/>
              </a:lnSpc>
              <a:spcBef>
                <a:spcPts val="700"/>
              </a:spcBef>
              <a:spcAft>
                <a:spcPts val="0"/>
              </a:spcAft>
              <a:buClr>
                <a:schemeClr val="accent2"/>
              </a:buClr>
              <a:buSzPct val="60000"/>
              <a:buFont typeface="Wingdings" pitchFamily="2" charset="2"/>
              <a:buChar char="§"/>
              <a:tabLst>
                <a:tab pos="3776663" algn="l"/>
              </a:tabLst>
              <a:defRPr/>
            </a:pPr>
            <a:r>
              <a:rPr kumimoji="0" lang="en-US" sz="2400" b="0" i="0" u="none" strike="noStrike" kern="1200" cap="none" spc="0" normalizeH="0" baseline="0" noProof="0" dirty="0" smtClean="0">
                <a:ln>
                  <a:noFill/>
                </a:ln>
                <a:solidFill>
                  <a:schemeClr val="accent1">
                    <a:lumMod val="50000"/>
                  </a:schemeClr>
                </a:solidFill>
                <a:effectLst/>
                <a:uLnTx/>
                <a:uFillTx/>
                <a:latin typeface="+mn-lt"/>
                <a:ea typeface="+mn-ea"/>
                <a:cs typeface="+mn-cs"/>
              </a:rPr>
              <a:t> Keeping track of fertile days</a:t>
            </a:r>
          </a:p>
          <a:p>
            <a:pPr marL="795338" marR="0" lvl="0" indent="-457200" algn="l" defTabSz="914400" rtl="0" eaLnBrk="1" fontAlgn="auto" latinLnBrk="0" hangingPunct="1">
              <a:lnSpc>
                <a:spcPct val="90000"/>
              </a:lnSpc>
              <a:spcBef>
                <a:spcPts val="700"/>
              </a:spcBef>
              <a:spcAft>
                <a:spcPts val="0"/>
              </a:spcAft>
              <a:buClr>
                <a:schemeClr val="accent2"/>
              </a:buClr>
              <a:buSzPct val="60000"/>
              <a:buFont typeface="Wingdings" pitchFamily="2" charset="2"/>
              <a:buChar char="§"/>
              <a:tabLst>
                <a:tab pos="3776663" algn="l"/>
              </a:tabLst>
              <a:defRPr/>
            </a:pPr>
            <a:r>
              <a:rPr kumimoji="0" lang="en-US" sz="2400" b="0" i="0" u="none" strike="noStrike" kern="1200" cap="none" spc="0" normalizeH="0" baseline="0" noProof="0" dirty="0" smtClean="0">
                <a:ln>
                  <a:noFill/>
                </a:ln>
                <a:solidFill>
                  <a:schemeClr val="accent1">
                    <a:lumMod val="50000"/>
                  </a:schemeClr>
                </a:solidFill>
                <a:effectLst/>
                <a:uLnTx/>
                <a:uFillTx/>
                <a:latin typeface="+mn-lt"/>
                <a:ea typeface="+mn-ea"/>
                <a:cs typeface="+mn-cs"/>
              </a:rPr>
              <a:t>Purchasing CycleBeads and    condoms</a:t>
            </a:r>
          </a:p>
        </p:txBody>
      </p:sp>
      <p:pic>
        <p:nvPicPr>
          <p:cNvPr id="7" name="Picture 2" descr="G:\InstituteForReproductiveHealth\Training &amp; Communication\IEC\Pictures\Guatemala\Guatemala LowRes\Male Involvement\8_DSC_0055.JPG"/>
          <p:cNvPicPr>
            <a:picLocks noChangeAspect="1" noChangeArrowheads="1"/>
          </p:cNvPicPr>
          <p:nvPr/>
        </p:nvPicPr>
        <p:blipFill>
          <a:blip r:embed="rId3" cstate="print"/>
          <a:srcRect/>
          <a:stretch>
            <a:fillRect/>
          </a:stretch>
        </p:blipFill>
        <p:spPr bwMode="auto">
          <a:xfrm>
            <a:off x="5461482" y="1751853"/>
            <a:ext cx="3364465" cy="449561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33400" y="458788"/>
            <a:ext cx="8229600" cy="633412"/>
          </a:xfrm>
        </p:spPr>
        <p:txBody>
          <a:bodyPr rtlCol="0">
            <a:noAutofit/>
          </a:bodyPr>
          <a:lstStyle/>
          <a:p>
            <a:pPr algn="l" eaLnBrk="1" fontAlgn="auto" hangingPunct="1">
              <a:spcAft>
                <a:spcPts val="0"/>
              </a:spcAft>
              <a:defRPr/>
            </a:pPr>
            <a:r>
              <a:rPr lang="en-US" sz="3600" dirty="0" smtClean="0"/>
              <a:t>% of women who report that their partners track fertile days </a:t>
            </a:r>
          </a:p>
        </p:txBody>
      </p:sp>
      <p:graphicFrame>
        <p:nvGraphicFramePr>
          <p:cNvPr id="4098" name="Object 3"/>
          <p:cNvGraphicFramePr>
            <a:graphicFrameLocks noGrp="1" noChangeAspect="1"/>
          </p:cNvGraphicFramePr>
          <p:nvPr>
            <p:ph type="chart" idx="1"/>
          </p:nvPr>
        </p:nvGraphicFramePr>
        <p:xfrm>
          <a:off x="533880" y="1525588"/>
          <a:ext cx="8286750" cy="4605337"/>
        </p:xfrm>
        <a:graphic>
          <a:graphicData uri="http://schemas.openxmlformats.org/presentationml/2006/ole">
            <mc:AlternateContent xmlns:mc="http://schemas.openxmlformats.org/markup-compatibility/2006">
              <mc:Choice xmlns:v="urn:schemas-microsoft-com:vml" Requires="v">
                <p:oleObj spid="_x0000_s161804" name="Chart" r:id="rId4" imgW="8210499" imgH="4562628" progId="MSGraph.Chart.8">
                  <p:embed followColorScheme="full"/>
                </p:oleObj>
              </mc:Choice>
              <mc:Fallback>
                <p:oleObj name="Chart" r:id="rId4" imgW="8210499" imgH="456262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80" y="1525588"/>
                        <a:ext cx="828675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ChangeArrowheads="1"/>
          </p:cNvSpPr>
          <p:nvPr/>
        </p:nvSpPr>
        <p:spPr bwMode="auto">
          <a:xfrm>
            <a:off x="3816631" y="6216650"/>
            <a:ext cx="4929809" cy="369332"/>
          </a:xfrm>
          <a:prstGeom prst="rect">
            <a:avLst/>
          </a:prstGeom>
          <a:noFill/>
          <a:ln w="9525">
            <a:noFill/>
            <a:miter lim="800000"/>
            <a:headEnd/>
            <a:tailEnd/>
          </a:ln>
        </p:spPr>
        <p:txBody>
          <a:bodyPr wrap="square">
            <a:spAutoFit/>
          </a:bodyPr>
          <a:lstStyle/>
          <a:p>
            <a:pPr>
              <a:spcBef>
                <a:spcPct val="50000"/>
              </a:spcBef>
            </a:pPr>
            <a:r>
              <a:rPr lang="en-US" sz="1800" dirty="0">
                <a:solidFill>
                  <a:schemeClr val="accent1">
                    <a:lumMod val="50000"/>
                  </a:schemeClr>
                </a:solidFill>
                <a:latin typeface="Tw Cen MT" pitchFamily="34" charset="0"/>
                <a:cs typeface="Arial" charset="0"/>
              </a:rPr>
              <a:t>Exit interviews with SDM users in El Salvador/India </a:t>
            </a:r>
          </a:p>
        </p:txBody>
      </p:sp>
      <p:sp>
        <p:nvSpPr>
          <p:cNvPr id="4102" name="Text Box 6"/>
          <p:cNvSpPr txBox="1">
            <a:spLocks noChangeArrowheads="1"/>
          </p:cNvSpPr>
          <p:nvPr/>
        </p:nvSpPr>
        <p:spPr bwMode="auto">
          <a:xfrm>
            <a:off x="3803370" y="5181600"/>
            <a:ext cx="1082675" cy="457200"/>
          </a:xfrm>
          <a:prstGeom prst="rect">
            <a:avLst/>
          </a:prstGeom>
          <a:noFill/>
          <a:ln w="9525">
            <a:noFill/>
            <a:miter lim="800000"/>
            <a:headEnd/>
            <a:tailEnd/>
          </a:ln>
        </p:spPr>
        <p:txBody>
          <a:bodyPr wrap="none">
            <a:spAutoFit/>
          </a:bodyPr>
          <a:lstStyle/>
          <a:p>
            <a:r>
              <a:rPr lang="en-US" sz="2000" dirty="0">
                <a:latin typeface="Calibri" pitchFamily="34" charset="0"/>
              </a:rPr>
              <a:t>(n=427</a:t>
            </a:r>
            <a:r>
              <a:rPr lang="en-US" sz="2400" dirty="0">
                <a:latin typeface="Calibri" pitchFamily="34" charset="0"/>
              </a:rPr>
              <a:t>)</a:t>
            </a:r>
          </a:p>
        </p:txBody>
      </p:sp>
      <p:sp>
        <p:nvSpPr>
          <p:cNvPr id="4103" name="Text Box 7"/>
          <p:cNvSpPr txBox="1">
            <a:spLocks noChangeArrowheads="1"/>
          </p:cNvSpPr>
          <p:nvPr/>
        </p:nvSpPr>
        <p:spPr bwMode="auto">
          <a:xfrm>
            <a:off x="7457657" y="5209347"/>
            <a:ext cx="1065213" cy="396875"/>
          </a:xfrm>
          <a:prstGeom prst="rect">
            <a:avLst/>
          </a:prstGeom>
          <a:noFill/>
          <a:ln w="9525">
            <a:noFill/>
            <a:miter lim="800000"/>
            <a:headEnd/>
            <a:tailEnd/>
          </a:ln>
        </p:spPr>
        <p:txBody>
          <a:bodyPr wrap="none">
            <a:spAutoFit/>
          </a:bodyPr>
          <a:lstStyle/>
          <a:p>
            <a:r>
              <a:rPr lang="en-US" sz="2000" dirty="0">
                <a:latin typeface="Calibri" pitchFamily="34" charset="0"/>
              </a:rPr>
              <a:t>(n=142)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0088" y="387624"/>
            <a:ext cx="8153400" cy="990600"/>
          </a:xfrm>
        </p:spPr>
        <p:txBody>
          <a:bodyPr>
            <a:normAutofit/>
          </a:bodyPr>
          <a:lstStyle/>
          <a:p>
            <a:pPr eaLnBrk="1" hangingPunct="1"/>
            <a:r>
              <a:rPr lang="en-US" sz="3600" dirty="0" smtClean="0"/>
              <a:t>Comparison of mean coital frequency</a:t>
            </a:r>
          </a:p>
        </p:txBody>
      </p:sp>
      <p:sp>
        <p:nvSpPr>
          <p:cNvPr id="25603" name="TextBox 4"/>
          <p:cNvSpPr txBox="1">
            <a:spLocks noChangeArrowheads="1"/>
          </p:cNvSpPr>
          <p:nvPr/>
        </p:nvSpPr>
        <p:spPr bwMode="auto">
          <a:xfrm>
            <a:off x="5230471" y="4964596"/>
            <a:ext cx="3279775" cy="369332"/>
          </a:xfrm>
          <a:prstGeom prst="rect">
            <a:avLst/>
          </a:prstGeom>
          <a:noFill/>
          <a:ln w="9525">
            <a:noFill/>
            <a:miter lim="800000"/>
            <a:headEnd/>
            <a:tailEnd/>
          </a:ln>
        </p:spPr>
        <p:txBody>
          <a:bodyPr>
            <a:spAutoFit/>
          </a:bodyPr>
          <a:lstStyle/>
          <a:p>
            <a:r>
              <a:rPr lang="en-US" dirty="0"/>
              <a:t>*</a:t>
            </a:r>
            <a:r>
              <a:rPr lang="en-US" sz="1800" dirty="0">
                <a:solidFill>
                  <a:schemeClr val="accent1">
                    <a:lumMod val="50000"/>
                  </a:schemeClr>
                </a:solidFill>
                <a:latin typeface="Tw Cen MT" pitchFamily="34" charset="0"/>
              </a:rPr>
              <a:t>Stover et al, 2001</a:t>
            </a:r>
          </a:p>
        </p:txBody>
      </p:sp>
      <p:graphicFrame>
        <p:nvGraphicFramePr>
          <p:cNvPr id="5" name="Group 33"/>
          <p:cNvGraphicFramePr>
            <a:graphicFrameLocks noGrp="1"/>
          </p:cNvGraphicFramePr>
          <p:nvPr/>
        </p:nvGraphicFramePr>
        <p:xfrm>
          <a:off x="655983" y="2052914"/>
          <a:ext cx="7752522" cy="2737747"/>
        </p:xfrm>
        <a:graphic>
          <a:graphicData uri="http://schemas.openxmlformats.org/drawingml/2006/table">
            <a:tbl>
              <a:tblPr>
                <a:tableStyleId>{0E3FDE45-AF77-4B5C-9715-49D594BDF05E}</a:tableStyleId>
              </a:tblPr>
              <a:tblGrid>
                <a:gridCol w="3939944"/>
                <a:gridCol w="3812578"/>
              </a:tblGrid>
              <a:tr h="104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u="none" strike="noStrike" cap="none" normalizeH="0" baseline="0" dirty="0" smtClean="0">
                          <a:ln>
                            <a:noFill/>
                          </a:ln>
                          <a:effectLst/>
                        </a:rPr>
                        <a:t>All sexually active women</a:t>
                      </a:r>
                      <a:endParaRPr kumimoji="0" lang="en-US" sz="2400" b="1" i="0" u="none" strike="noStrike" cap="none" normalizeH="0" baseline="0" dirty="0" smtClean="0">
                        <a:ln>
                          <a:noFill/>
                        </a:ln>
                        <a:solidFill>
                          <a:schemeClr val="accent1">
                            <a:lumMod val="2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5.5 per cycle*</a:t>
                      </a:r>
                      <a:endParaRPr kumimoji="0" lang="en-US" sz="2400" b="1" i="0" u="none" strike="noStrike" cap="none" normalizeH="0" baseline="0" dirty="0" smtClean="0">
                        <a:ln>
                          <a:noFill/>
                        </a:ln>
                        <a:solidFill>
                          <a:schemeClr val="tx1"/>
                        </a:solidFill>
                        <a:effectLst/>
                        <a:latin typeface="Arial" charset="0"/>
                      </a:endParaRPr>
                    </a:p>
                  </a:txBody>
                  <a:tcPr anchor="ctr" anchorCtr="1" horzOverflow="overflow"/>
                </a:tc>
              </a:tr>
              <a:tr h="801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Withdrawal</a:t>
                      </a:r>
                      <a:endParaRPr kumimoji="0" lang="en-US" sz="22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4.9 per cycle*</a:t>
                      </a:r>
                      <a:endParaRPr kumimoji="0" lang="en-US" sz="2400" b="1" i="0" u="none" strike="noStrike" cap="none" normalizeH="0" baseline="0" dirty="0" smtClean="0">
                        <a:ln>
                          <a:noFill/>
                        </a:ln>
                        <a:solidFill>
                          <a:schemeClr val="tx1"/>
                        </a:solidFill>
                        <a:effectLst/>
                        <a:latin typeface="Arial" charset="0"/>
                      </a:endParaRPr>
                    </a:p>
                  </a:txBody>
                  <a:tcPr anchor="ctr" anchorCtr="1" horzOverflow="overflow"/>
                </a:tc>
              </a:tr>
              <a:tr h="891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SDM users</a:t>
                      </a:r>
                      <a:endParaRPr kumimoji="0" lang="en-US" sz="22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5.5 per cycle</a:t>
                      </a:r>
                      <a:endParaRPr kumimoji="0" lang="en-US" sz="2400" b="1" i="0" u="none" strike="noStrike" cap="none" normalizeH="0" baseline="0" dirty="0" smtClean="0">
                        <a:ln>
                          <a:noFill/>
                        </a:ln>
                        <a:solidFill>
                          <a:schemeClr val="tx1"/>
                        </a:solidFill>
                        <a:effectLst/>
                        <a:latin typeface="Arial" charset="0"/>
                      </a:endParaRPr>
                    </a:p>
                  </a:txBody>
                  <a:tcPr anchor="ctr" anchorCtr="1" horzOverflow="overflow"/>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“If we offer this method, clients using modern methods will switch to SDM.”</a:t>
            </a:r>
            <a:endParaRPr lang="en-US" sz="3200" dirty="0"/>
          </a:p>
        </p:txBody>
      </p:sp>
      <p:pic>
        <p:nvPicPr>
          <p:cNvPr id="4" name="Picture 4" descr="6"/>
          <p:cNvPicPr>
            <a:picLocks noChangeAspect="1" noChangeArrowheads="1"/>
          </p:cNvPicPr>
          <p:nvPr/>
        </p:nvPicPr>
        <p:blipFill>
          <a:blip r:embed="rId2" cstate="print"/>
          <a:srcRect/>
          <a:stretch>
            <a:fillRect/>
          </a:stretch>
        </p:blipFill>
        <p:spPr bwMode="auto">
          <a:xfrm>
            <a:off x="1332343" y="2683564"/>
            <a:ext cx="5842524" cy="3896139"/>
          </a:xfrm>
          <a:prstGeom prst="rect">
            <a:avLst/>
          </a:prstGeom>
          <a:noFill/>
          <a:ln w="76200" cmpd="tri">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4"/>
          <p:cNvSpPr txBox="1">
            <a:spLocks noChangeArrowheads="1"/>
          </p:cNvSpPr>
          <p:nvPr/>
        </p:nvSpPr>
        <p:spPr bwMode="auto">
          <a:xfrm>
            <a:off x="4041016" y="1849853"/>
            <a:ext cx="4745037" cy="4339650"/>
          </a:xfrm>
          <a:prstGeom prst="rect">
            <a:avLst/>
          </a:prstGeom>
          <a:noFill/>
          <a:ln w="9525">
            <a:noFill/>
            <a:miter lim="800000"/>
            <a:headEnd/>
            <a:tailEnd/>
          </a:ln>
        </p:spPr>
        <p:txBody>
          <a:bodyPr>
            <a:spAutoFit/>
          </a:bodyPr>
          <a:lstStyle/>
          <a:p>
            <a:pPr marL="576263" indent="-576263" algn="l">
              <a:buClr>
                <a:schemeClr val="accent2"/>
              </a:buClr>
              <a:buFont typeface="Wingdings" pitchFamily="2" charset="2"/>
              <a:buChar char="q"/>
            </a:pPr>
            <a:r>
              <a:rPr lang="en-US" sz="3200" dirty="0" smtClean="0">
                <a:solidFill>
                  <a:schemeClr val="accent1">
                    <a:lumMod val="50000"/>
                  </a:schemeClr>
                </a:solidFill>
                <a:latin typeface="+mj-lt"/>
              </a:rPr>
              <a:t>Research shows that SDM brings new users to family planning</a:t>
            </a:r>
          </a:p>
          <a:p>
            <a:pPr marL="576263" indent="-576263" algn="l">
              <a:buClr>
                <a:schemeClr val="accent2"/>
              </a:buClr>
              <a:buFont typeface="Wingdings" pitchFamily="2" charset="2"/>
              <a:buChar char="q"/>
            </a:pPr>
            <a:r>
              <a:rPr lang="en-US" sz="3200" dirty="0" smtClean="0">
                <a:solidFill>
                  <a:schemeClr val="accent1">
                    <a:lumMod val="50000"/>
                  </a:schemeClr>
                </a:solidFill>
                <a:latin typeface="+mj-lt"/>
              </a:rPr>
              <a:t>In fact, </a:t>
            </a:r>
            <a:r>
              <a:rPr lang="en-US" sz="3200" dirty="0">
                <a:solidFill>
                  <a:schemeClr val="accent1">
                    <a:lumMod val="50000"/>
                  </a:schemeClr>
                </a:solidFill>
                <a:latin typeface="+mj-lt"/>
              </a:rPr>
              <a:t>in the state of Jharkhand, India, 87% of new SDM users are new to family planning </a:t>
            </a:r>
            <a:endParaRPr lang="en-US" sz="3200" dirty="0" smtClean="0">
              <a:solidFill>
                <a:schemeClr val="accent1">
                  <a:lumMod val="50000"/>
                </a:schemeClr>
              </a:solidFill>
              <a:latin typeface="+mj-lt"/>
            </a:endParaRPr>
          </a:p>
          <a:p>
            <a:pPr marL="396875" indent="-396875" algn="l">
              <a:buClr>
                <a:schemeClr val="accent2"/>
              </a:buClr>
              <a:buFont typeface="Wingdings" pitchFamily="2" charset="2"/>
              <a:buChar char="q"/>
            </a:pPr>
            <a:endParaRPr lang="en-US" sz="3200" dirty="0">
              <a:solidFill>
                <a:schemeClr val="accent1">
                  <a:lumMod val="50000"/>
                </a:schemeClr>
              </a:solidFill>
              <a:latin typeface="+mj-lt"/>
            </a:endParaRPr>
          </a:p>
          <a:p>
            <a:pPr algn="l"/>
            <a:endParaRPr lang="en-US" sz="2000" dirty="0"/>
          </a:p>
        </p:txBody>
      </p:sp>
      <p:pic>
        <p:nvPicPr>
          <p:cNvPr id="29701" name="Picture 6" descr="Benin post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105" y="1588468"/>
            <a:ext cx="3240088" cy="5269532"/>
          </a:xfrm>
          <a:prstGeom prst="rect">
            <a:avLst/>
          </a:prstGeom>
          <a:noFill/>
          <a:ln w="9525">
            <a:noFill/>
            <a:miter lim="800000"/>
            <a:headEnd/>
            <a:tailEnd/>
          </a:ln>
        </p:spPr>
      </p:pic>
      <p:sp>
        <p:nvSpPr>
          <p:cNvPr id="6" name="Title 5"/>
          <p:cNvSpPr>
            <a:spLocks noGrp="1"/>
          </p:cNvSpPr>
          <p:nvPr>
            <p:ph type="title"/>
          </p:nvPr>
        </p:nvSpPr>
        <p:spPr>
          <a:xfrm>
            <a:off x="609600" y="228600"/>
            <a:ext cx="8534400" cy="990600"/>
          </a:xfrm>
        </p:spPr>
        <p:txBody>
          <a:bodyPr>
            <a:noAutofit/>
          </a:bodyPr>
          <a:lstStyle/>
          <a:p>
            <a:r>
              <a:rPr lang="en-US" sz="3600" u="sng" dirty="0" smtClean="0"/>
              <a:t>Fact</a:t>
            </a:r>
            <a:r>
              <a:rPr lang="en-US" sz="3600" dirty="0" smtClean="0"/>
              <a:t>: SDM integration has no negative effects on FP use and method mix</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49" name="Group 33"/>
          <p:cNvGraphicFramePr>
            <a:graphicFrameLocks noGrp="1"/>
          </p:cNvGraphicFramePr>
          <p:nvPr>
            <p:ph type="tbl" idx="1"/>
          </p:nvPr>
        </p:nvGraphicFramePr>
        <p:xfrm>
          <a:off x="656811" y="1803952"/>
          <a:ext cx="8001000" cy="3612326"/>
        </p:xfrm>
        <a:graphic>
          <a:graphicData uri="http://schemas.openxmlformats.org/drawingml/2006/table">
            <a:tbl>
              <a:tblPr/>
              <a:tblGrid>
                <a:gridCol w="4000500"/>
                <a:gridCol w="1333500"/>
                <a:gridCol w="26670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endParaRP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Pre</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Post SDM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r>
              <a:tr h="6588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Total prevalence</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45%</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58%</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588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Permanent Methods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(T.L. and Vasectomy)</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16%</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19%</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701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Birth Spacing Methods</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28%</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39%</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778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SDM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0%</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4%</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bl>
          </a:graphicData>
        </a:graphic>
      </p:graphicFrame>
      <p:sp>
        <p:nvSpPr>
          <p:cNvPr id="30748" name="Rectangle 28"/>
          <p:cNvSpPr>
            <a:spLocks noChangeArrowheads="1"/>
          </p:cNvSpPr>
          <p:nvPr/>
        </p:nvSpPr>
        <p:spPr bwMode="auto">
          <a:xfrm>
            <a:off x="556590" y="0"/>
            <a:ext cx="8686800" cy="1371600"/>
          </a:xfrm>
          <a:prstGeom prst="rect">
            <a:avLst/>
          </a:prstGeom>
          <a:noFill/>
          <a:ln w="9525">
            <a:noFill/>
            <a:miter lim="800000"/>
            <a:headEnd/>
            <a:tailEnd/>
          </a:ln>
        </p:spPr>
        <p:txBody>
          <a:bodyPr anchor="ctr"/>
          <a:lstStyle/>
          <a:p>
            <a:pPr algn="l"/>
            <a:r>
              <a:rPr lang="en-US" sz="3200" dirty="0">
                <a:solidFill>
                  <a:schemeClr val="tx2"/>
                </a:solidFill>
                <a:latin typeface="Tw Cen MT" pitchFamily="34" charset="0"/>
              </a:rPr>
              <a:t>CPR in study area before and 18 months after SDM </a:t>
            </a:r>
            <a:r>
              <a:rPr lang="en-US" sz="3200" dirty="0" smtClean="0">
                <a:solidFill>
                  <a:schemeClr val="tx2"/>
                </a:solidFill>
                <a:latin typeface="Tw Cen MT" pitchFamily="34" charset="0"/>
              </a:rPr>
              <a:t>introduction (rural </a:t>
            </a:r>
            <a:r>
              <a:rPr lang="en-US" sz="3200" dirty="0">
                <a:solidFill>
                  <a:schemeClr val="tx2"/>
                </a:solidFill>
                <a:latin typeface="Tw Cen MT" pitchFamily="34" charset="0"/>
              </a:rPr>
              <a:t>villages, El Salvador)  </a:t>
            </a:r>
          </a:p>
        </p:txBody>
      </p:sp>
      <p:sp>
        <p:nvSpPr>
          <p:cNvPr id="7" name="Rectangle 6"/>
          <p:cNvSpPr/>
          <p:nvPr/>
        </p:nvSpPr>
        <p:spPr>
          <a:xfrm>
            <a:off x="2286001" y="5522008"/>
            <a:ext cx="6420679" cy="369332"/>
          </a:xfrm>
          <a:prstGeom prst="rect">
            <a:avLst/>
          </a:prstGeom>
        </p:spPr>
        <p:txBody>
          <a:bodyPr wrap="square">
            <a:spAutoFit/>
          </a:bodyPr>
          <a:lstStyle/>
          <a:p>
            <a:r>
              <a:rPr lang="en-US" sz="1800" dirty="0" smtClean="0">
                <a:solidFill>
                  <a:schemeClr val="accent1">
                    <a:lumMod val="50000"/>
                  </a:schemeClr>
                </a:solidFill>
                <a:latin typeface="Tw Cen MT" pitchFamily="34" charset="0"/>
              </a:rPr>
              <a:t>Source: Community survey, Project Concern International, 2002</a:t>
            </a:r>
            <a:endParaRPr lang="en-US" sz="1800" dirty="0">
              <a:solidFill>
                <a:schemeClr val="accent1">
                  <a:lumMod val="50000"/>
                </a:schemeClr>
              </a:solidFill>
              <a:latin typeface="Tw Cen MT"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56591" y="104570"/>
            <a:ext cx="8289235" cy="1311275"/>
          </a:xfrm>
        </p:spPr>
        <p:txBody>
          <a:bodyPr>
            <a:noAutofit/>
          </a:bodyPr>
          <a:lstStyle/>
          <a:p>
            <a:pPr eaLnBrk="1" hangingPunct="1"/>
            <a:r>
              <a:rPr lang="en-US" sz="3200" dirty="0" smtClean="0"/>
              <a:t>CPR in study area before and 18 months after SDM introduction (urban slums, India)</a:t>
            </a:r>
          </a:p>
        </p:txBody>
      </p:sp>
      <p:graphicFrame>
        <p:nvGraphicFramePr>
          <p:cNvPr id="240643" name="Group 3"/>
          <p:cNvGraphicFramePr>
            <a:graphicFrameLocks noGrp="1"/>
          </p:cNvGraphicFramePr>
          <p:nvPr>
            <p:ph type="tbl" idx="1"/>
          </p:nvPr>
        </p:nvGraphicFramePr>
        <p:xfrm>
          <a:off x="804863" y="1724025"/>
          <a:ext cx="7634287" cy="4492626"/>
        </p:xfrm>
        <a:graphic>
          <a:graphicData uri="http://schemas.openxmlformats.org/drawingml/2006/table">
            <a:tbl>
              <a:tblPr/>
              <a:tblGrid>
                <a:gridCol w="3181350"/>
                <a:gridCol w="1908175"/>
                <a:gridCol w="2544762"/>
              </a:tblGrid>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endParaRP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Pre SDM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Post SDM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Total Prevalence</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49%</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58%</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Tubal Ligation</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20%</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24%</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DMPA</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&lt; 1%</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1%</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Condom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15%</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17%</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IUD</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5%</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5%</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SDM</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B4D0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1">
                              <a:lumMod val="50000"/>
                            </a:schemeClr>
                          </a:solidFill>
                          <a:effectLst/>
                          <a:latin typeface="Tw Cen MT" pitchFamily="34" charset="0"/>
                          <a:cs typeface="Arial" pitchFamily="34" charset="0"/>
                        </a:rPr>
                        <a:t>0%</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Tw Cen MT" pitchFamily="34" charset="0"/>
                          <a:cs typeface="Arial" pitchFamily="34" charset="0"/>
                        </a:rPr>
                        <a:t>1%</a:t>
                      </a:r>
                    </a:p>
                  </a:txBody>
                  <a:tcPr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rgbClr val="CCE5EE"/>
                    </a:solidFill>
                  </a:tcPr>
                </a:tc>
              </a:tr>
            </a:tbl>
          </a:graphicData>
        </a:graphic>
      </p:graphicFrame>
      <p:sp>
        <p:nvSpPr>
          <p:cNvPr id="31781" name="Text Box 37"/>
          <p:cNvSpPr txBox="1">
            <a:spLocks noChangeArrowheads="1"/>
          </p:cNvSpPr>
          <p:nvPr/>
        </p:nvSpPr>
        <p:spPr bwMode="auto">
          <a:xfrm>
            <a:off x="4176867" y="6301408"/>
            <a:ext cx="4309129" cy="369332"/>
          </a:xfrm>
          <a:prstGeom prst="rect">
            <a:avLst/>
          </a:prstGeom>
          <a:noFill/>
          <a:ln w="9525">
            <a:noFill/>
            <a:miter lim="800000"/>
            <a:headEnd/>
            <a:tailEnd/>
          </a:ln>
        </p:spPr>
        <p:txBody>
          <a:bodyPr wrap="none">
            <a:spAutoFit/>
          </a:bodyPr>
          <a:lstStyle/>
          <a:p>
            <a:pPr algn="ctr"/>
            <a:r>
              <a:rPr lang="en-US" sz="1800" dirty="0">
                <a:solidFill>
                  <a:schemeClr val="accent1">
                    <a:lumMod val="50000"/>
                  </a:schemeClr>
                </a:solidFill>
                <a:latin typeface="Tw Cen MT" pitchFamily="34" charset="0"/>
              </a:rPr>
              <a:t>Source: Community survey, TNS MODE, 2004</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08000" y="175248"/>
            <a:ext cx="7204765" cy="1143000"/>
          </a:xfrm>
        </p:spPr>
        <p:txBody>
          <a:bodyPr/>
          <a:lstStyle/>
          <a:p>
            <a:r>
              <a:rPr lang="en-US" sz="3200" dirty="0" smtClean="0"/>
              <a:t>What method were clients using two months before adopting the SDM?</a:t>
            </a: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050528753"/>
              </p:ext>
            </p:extLst>
          </p:nvPr>
        </p:nvGraphicFramePr>
        <p:xfrm>
          <a:off x="306388" y="1560513"/>
          <a:ext cx="8478837" cy="486410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5"/>
          <p:cNvSpPr txBox="1">
            <a:spLocks noChangeArrowheads="1"/>
          </p:cNvSpPr>
          <p:nvPr/>
        </p:nvSpPr>
        <p:spPr bwMode="auto">
          <a:xfrm>
            <a:off x="696776" y="6400800"/>
            <a:ext cx="7691851" cy="369332"/>
          </a:xfrm>
          <a:prstGeom prst="rect">
            <a:avLst/>
          </a:prstGeom>
          <a:noFill/>
          <a:ln w="9525">
            <a:noFill/>
            <a:miter lim="800000"/>
            <a:headEnd/>
            <a:tailEnd/>
          </a:ln>
        </p:spPr>
        <p:txBody>
          <a:bodyPr wrap="square">
            <a:spAutoFit/>
          </a:bodyPr>
          <a:lstStyle/>
          <a:p>
            <a:pPr>
              <a:spcBef>
                <a:spcPct val="50000"/>
              </a:spcBef>
            </a:pPr>
            <a:r>
              <a:rPr lang="en-US" sz="1800" dirty="0">
                <a:solidFill>
                  <a:schemeClr val="accent1">
                    <a:lumMod val="50000"/>
                  </a:schemeClr>
                </a:solidFill>
                <a:latin typeface="+mj-lt"/>
              </a:rPr>
              <a:t>Government Statistics  collected during SDM Impact Study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2526" y="526774"/>
            <a:ext cx="8153400" cy="990600"/>
          </a:xfrm>
        </p:spPr>
        <p:txBody>
          <a:bodyPr rtlCol="0">
            <a:normAutofit fontScale="90000"/>
          </a:bodyPr>
          <a:lstStyle/>
          <a:p>
            <a:pPr eaLnBrk="1" fontAlgn="auto" hangingPunct="1">
              <a:spcAft>
                <a:spcPts val="0"/>
              </a:spcAft>
              <a:defRPr/>
            </a:pPr>
            <a:r>
              <a:rPr lang="en-US" sz="2000" dirty="0" smtClean="0"/>
              <a:t/>
            </a:r>
            <a:br>
              <a:rPr lang="en-US" sz="2000" dirty="0" smtClean="0"/>
            </a:br>
            <a:r>
              <a:rPr lang="en-US" sz="4000" dirty="0" smtClean="0"/>
              <a:t>Effect on method mix and contraceptive prevalence</a:t>
            </a:r>
            <a:r>
              <a:rPr lang="en-US" sz="2000" dirty="0" smtClean="0"/>
              <a:t/>
            </a:r>
            <a:br>
              <a:rPr lang="en-US" sz="2000" dirty="0" smtClean="0"/>
            </a:br>
            <a:r>
              <a:rPr lang="en-US" sz="2000" dirty="0" smtClean="0">
                <a:latin typeface="Arial" pitchFamily="34" charset="0"/>
              </a:rPr>
              <a:t/>
            </a:r>
            <a:br>
              <a:rPr lang="en-US" sz="2000" dirty="0" smtClean="0">
                <a:latin typeface="Arial" pitchFamily="34" charset="0"/>
              </a:rPr>
            </a:br>
            <a:endParaRPr lang="en-US" dirty="0" smtClean="0"/>
          </a:p>
        </p:txBody>
      </p:sp>
      <p:graphicFrame>
        <p:nvGraphicFramePr>
          <p:cNvPr id="5" name="Table 4"/>
          <p:cNvGraphicFramePr>
            <a:graphicFrameLocks noGrp="1"/>
          </p:cNvGraphicFramePr>
          <p:nvPr/>
        </p:nvGraphicFramePr>
        <p:xfrm>
          <a:off x="735496" y="2070647"/>
          <a:ext cx="7394713" cy="3634412"/>
        </p:xfrm>
        <a:graphic>
          <a:graphicData uri="http://schemas.openxmlformats.org/drawingml/2006/table">
            <a:tbl>
              <a:tblPr>
                <a:tableStyleId>{0E3FDE45-AF77-4B5C-9715-49D594BDF05E}</a:tableStyleId>
              </a:tblPr>
              <a:tblGrid>
                <a:gridCol w="4501130"/>
                <a:gridCol w="2893583"/>
              </a:tblGrid>
              <a:tr h="465562">
                <a:tc gridSpan="2">
                  <a:txBody>
                    <a:bodyPr/>
                    <a:lstStyle/>
                    <a:p>
                      <a:pPr marL="0" marR="0">
                        <a:spcBef>
                          <a:spcPts val="0"/>
                        </a:spcBef>
                        <a:spcAft>
                          <a:spcPts val="0"/>
                        </a:spcAft>
                        <a:tabLst>
                          <a:tab pos="114300" algn="l"/>
                        </a:tabLst>
                      </a:pPr>
                      <a:r>
                        <a:rPr lang="en-US" sz="2400" b="1" dirty="0" smtClean="0"/>
                        <a:t>Percent of new family planning users accepting </a:t>
                      </a:r>
                      <a:r>
                        <a:rPr lang="en-US" sz="2400" b="1" dirty="0" err="1" smtClean="0"/>
                        <a:t>SDM</a:t>
                      </a:r>
                      <a:endParaRPr lang="en-US" sz="2400" b="1" dirty="0">
                        <a:solidFill>
                          <a:schemeClr val="accent1">
                            <a:lumMod val="50000"/>
                          </a:schemeClr>
                        </a:solidFill>
                        <a:latin typeface="+mj-lt"/>
                        <a:ea typeface="Times New Roman"/>
                        <a:cs typeface="Arial" pitchFamily="34" charset="0"/>
                      </a:endParaRPr>
                    </a:p>
                  </a:txBody>
                  <a:tcPr marL="68580" marR="68580" marT="0" marB="0"/>
                </a:tc>
                <a:tc hMerge="1">
                  <a:txBody>
                    <a:bodyPr/>
                    <a:lstStyle/>
                    <a:p>
                      <a:pPr marL="0" marR="0">
                        <a:spcBef>
                          <a:spcPts val="0"/>
                        </a:spcBef>
                        <a:spcAft>
                          <a:spcPts val="0"/>
                        </a:spcAft>
                        <a:tabLst>
                          <a:tab pos="114300" algn="l"/>
                        </a:tabLst>
                      </a:pP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350">
                <a:tc>
                  <a:txBody>
                    <a:bodyPr/>
                    <a:lstStyle/>
                    <a:p>
                      <a:pPr marL="0" marR="0">
                        <a:spcBef>
                          <a:spcPts val="0"/>
                        </a:spcBef>
                        <a:spcAft>
                          <a:spcPts val="0"/>
                        </a:spcAft>
                        <a:tabLst>
                          <a:tab pos="114300" algn="l"/>
                        </a:tabLst>
                      </a:pPr>
                      <a:r>
                        <a:rPr lang="en-US" sz="2400" dirty="0"/>
                        <a:t>Countries/organizations</a:t>
                      </a:r>
                      <a:endParaRPr lang="en-US" sz="2400" b="1" dirty="0">
                        <a:solidFill>
                          <a:schemeClr val="accent1">
                            <a:lumMod val="50000"/>
                          </a:schemeClr>
                        </a:solidFill>
                        <a:latin typeface="+mj-lt"/>
                        <a:ea typeface="Times New Roman"/>
                        <a:cs typeface="Arial" pitchFamily="34" charset="0"/>
                      </a:endParaRPr>
                    </a:p>
                  </a:txBody>
                  <a:tcPr marL="68580" marR="68580" marT="0" marB="0"/>
                </a:tc>
                <a:tc>
                  <a:txBody>
                    <a:bodyPr/>
                    <a:lstStyle/>
                    <a:p>
                      <a:pPr marL="0" marR="0">
                        <a:spcBef>
                          <a:spcPts val="0"/>
                        </a:spcBef>
                        <a:spcAft>
                          <a:spcPts val="0"/>
                        </a:spcAft>
                        <a:tabLst>
                          <a:tab pos="114300" algn="l"/>
                        </a:tabLst>
                      </a:pPr>
                      <a:r>
                        <a:rPr lang="en-US" sz="2400" dirty="0"/>
                        <a:t>Percent of new users</a:t>
                      </a:r>
                      <a:endParaRPr lang="en-US" sz="2400" b="1" dirty="0">
                        <a:solidFill>
                          <a:schemeClr val="accent1">
                            <a:lumMod val="50000"/>
                          </a:schemeClr>
                        </a:solidFill>
                        <a:latin typeface="+mj-lt"/>
                        <a:ea typeface="Times New Roman"/>
                        <a:cs typeface="Arial" pitchFamily="34" charset="0"/>
                      </a:endParaRPr>
                    </a:p>
                  </a:txBody>
                  <a:tcPr marL="68580" marR="68580" marT="0" marB="0"/>
                </a:tc>
              </a:tr>
              <a:tr h="670125">
                <a:tc>
                  <a:txBody>
                    <a:bodyPr/>
                    <a:lstStyle/>
                    <a:p>
                      <a:pPr marL="0" marR="0">
                        <a:spcBef>
                          <a:spcPts val="0"/>
                        </a:spcBef>
                        <a:spcAft>
                          <a:spcPts val="0"/>
                        </a:spcAft>
                        <a:tabLst>
                          <a:tab pos="114300" algn="l"/>
                        </a:tabLst>
                      </a:pPr>
                      <a:r>
                        <a:rPr lang="en-US" sz="2400" dirty="0"/>
                        <a:t>Benin/ASPF</a:t>
                      </a:r>
                      <a:endParaRPr lang="en-US" sz="2400" dirty="0">
                        <a:solidFill>
                          <a:schemeClr val="accent1">
                            <a:lumMod val="50000"/>
                          </a:schemeClr>
                        </a:solidFill>
                        <a:latin typeface="+mj-lt"/>
                        <a:ea typeface="Times New Roman"/>
                        <a:cs typeface="Arial" pitchFamily="34" charset="0"/>
                      </a:endParaRPr>
                    </a:p>
                  </a:txBody>
                  <a:tcPr marL="68580" marR="68580" marT="0" marB="0"/>
                </a:tc>
                <a:tc>
                  <a:txBody>
                    <a:bodyPr/>
                    <a:lstStyle/>
                    <a:p>
                      <a:pPr marL="0" marR="0">
                        <a:spcBef>
                          <a:spcPts val="0"/>
                        </a:spcBef>
                        <a:spcAft>
                          <a:spcPts val="0"/>
                        </a:spcAft>
                        <a:tabLst>
                          <a:tab pos="114300" algn="l"/>
                        </a:tabLst>
                      </a:pPr>
                      <a:r>
                        <a:rPr lang="en-US" sz="2400" dirty="0"/>
                        <a:t>      7.1</a:t>
                      </a:r>
                      <a:endParaRPr lang="en-US" sz="2400" dirty="0">
                        <a:solidFill>
                          <a:schemeClr val="accent1">
                            <a:lumMod val="50000"/>
                          </a:schemeClr>
                        </a:solidFill>
                        <a:latin typeface="+mj-lt"/>
                        <a:ea typeface="Times New Roman"/>
                        <a:cs typeface="Arial" pitchFamily="34" charset="0"/>
                      </a:endParaRPr>
                    </a:p>
                  </a:txBody>
                  <a:tcPr marL="68580" marR="68580" marT="0" marB="0"/>
                </a:tc>
              </a:tr>
              <a:tr h="670125">
                <a:tc>
                  <a:txBody>
                    <a:bodyPr/>
                    <a:lstStyle/>
                    <a:p>
                      <a:pPr marL="0" marR="0">
                        <a:spcBef>
                          <a:spcPts val="0"/>
                        </a:spcBef>
                        <a:spcAft>
                          <a:spcPts val="0"/>
                        </a:spcAft>
                        <a:tabLst>
                          <a:tab pos="114300" algn="l"/>
                        </a:tabLst>
                      </a:pPr>
                      <a:r>
                        <a:rPr lang="en-US" sz="2400" dirty="0"/>
                        <a:t>India/CASP</a:t>
                      </a:r>
                      <a:endParaRPr lang="en-US" sz="2400" dirty="0">
                        <a:solidFill>
                          <a:schemeClr val="accent1">
                            <a:lumMod val="50000"/>
                          </a:schemeClr>
                        </a:solidFill>
                        <a:latin typeface="+mj-lt"/>
                        <a:ea typeface="Times New Roman"/>
                        <a:cs typeface="Arial" pitchFamily="34" charset="0"/>
                      </a:endParaRPr>
                    </a:p>
                  </a:txBody>
                  <a:tcPr marL="68580" marR="68580" marT="0" marB="0"/>
                </a:tc>
                <a:tc>
                  <a:txBody>
                    <a:bodyPr/>
                    <a:lstStyle/>
                    <a:p>
                      <a:pPr marL="0" marR="0">
                        <a:spcBef>
                          <a:spcPts val="0"/>
                        </a:spcBef>
                        <a:spcAft>
                          <a:spcPts val="0"/>
                        </a:spcAft>
                        <a:tabLst>
                          <a:tab pos="114300" algn="l"/>
                        </a:tabLst>
                      </a:pPr>
                      <a:r>
                        <a:rPr lang="en-US" sz="2400" dirty="0"/>
                        <a:t>      2.9</a:t>
                      </a:r>
                      <a:endParaRPr lang="en-US" sz="2400" dirty="0">
                        <a:solidFill>
                          <a:schemeClr val="accent1">
                            <a:lumMod val="50000"/>
                          </a:schemeClr>
                        </a:solidFill>
                        <a:latin typeface="+mj-lt"/>
                        <a:ea typeface="Times New Roman"/>
                        <a:cs typeface="Arial" pitchFamily="34" charset="0"/>
                      </a:endParaRPr>
                    </a:p>
                  </a:txBody>
                  <a:tcPr marL="68580" marR="68580" marT="0" marB="0"/>
                </a:tc>
              </a:tr>
              <a:tr h="670125">
                <a:tc>
                  <a:txBody>
                    <a:bodyPr/>
                    <a:lstStyle/>
                    <a:p>
                      <a:pPr marL="0" marR="0">
                        <a:spcBef>
                          <a:spcPts val="0"/>
                        </a:spcBef>
                        <a:spcAft>
                          <a:spcPts val="0"/>
                        </a:spcAft>
                        <a:tabLst>
                          <a:tab pos="114300" algn="l"/>
                        </a:tabLst>
                      </a:pPr>
                      <a:r>
                        <a:rPr lang="en-US" sz="2400" dirty="0"/>
                        <a:t>Ecuador/CEMOPLAF</a:t>
                      </a:r>
                      <a:endParaRPr lang="en-US" sz="2400" dirty="0">
                        <a:solidFill>
                          <a:schemeClr val="accent1">
                            <a:lumMod val="50000"/>
                          </a:schemeClr>
                        </a:solidFill>
                        <a:latin typeface="+mj-lt"/>
                        <a:ea typeface="Times New Roman"/>
                        <a:cs typeface="Arial" pitchFamily="34" charset="0"/>
                      </a:endParaRPr>
                    </a:p>
                  </a:txBody>
                  <a:tcPr marL="68580" marR="68580" marT="0" marB="0"/>
                </a:tc>
                <a:tc>
                  <a:txBody>
                    <a:bodyPr/>
                    <a:lstStyle/>
                    <a:p>
                      <a:pPr marL="0" marR="0">
                        <a:spcBef>
                          <a:spcPts val="0"/>
                        </a:spcBef>
                        <a:spcAft>
                          <a:spcPts val="0"/>
                        </a:spcAft>
                        <a:tabLst>
                          <a:tab pos="114300" algn="l"/>
                        </a:tabLst>
                      </a:pPr>
                      <a:r>
                        <a:rPr lang="en-US" sz="2400" dirty="0"/>
                        <a:t>      </a:t>
                      </a:r>
                      <a:r>
                        <a:rPr lang="en-US" sz="2400" dirty="0" smtClean="0"/>
                        <a:t>2.2</a:t>
                      </a:r>
                      <a:endParaRPr lang="en-US" sz="2400" dirty="0">
                        <a:solidFill>
                          <a:schemeClr val="accent1">
                            <a:lumMod val="50000"/>
                          </a:schemeClr>
                        </a:solidFill>
                        <a:latin typeface="+mj-lt"/>
                        <a:ea typeface="Times New Roman"/>
                        <a:cs typeface="Arial" pitchFamily="34" charset="0"/>
                      </a:endParaRPr>
                    </a:p>
                  </a:txBody>
                  <a:tcPr marL="68580" marR="68580" marT="0" marB="0"/>
                </a:tc>
              </a:tr>
              <a:tr h="670125">
                <a:tc>
                  <a:txBody>
                    <a:bodyPr/>
                    <a:lstStyle/>
                    <a:p>
                      <a:pPr marL="0" marR="0">
                        <a:spcBef>
                          <a:spcPts val="0"/>
                        </a:spcBef>
                        <a:spcAft>
                          <a:spcPts val="0"/>
                        </a:spcAft>
                        <a:tabLst>
                          <a:tab pos="114300" algn="l"/>
                        </a:tabLst>
                      </a:pPr>
                      <a:r>
                        <a:rPr lang="en-US" sz="2400" dirty="0"/>
                        <a:t>Honduras/</a:t>
                      </a:r>
                      <a:r>
                        <a:rPr lang="en-US" sz="2400" dirty="0" err="1"/>
                        <a:t>ASHONPLAFA</a:t>
                      </a:r>
                      <a:endParaRPr lang="en-US" sz="2400" dirty="0">
                        <a:solidFill>
                          <a:schemeClr val="accent1">
                            <a:lumMod val="50000"/>
                          </a:schemeClr>
                        </a:solidFill>
                        <a:latin typeface="+mj-lt"/>
                        <a:ea typeface="Times New Roman"/>
                        <a:cs typeface="Arial" pitchFamily="34" charset="0"/>
                      </a:endParaRPr>
                    </a:p>
                  </a:txBody>
                  <a:tcPr marL="68580" marR="68580" marT="0" marB="0"/>
                </a:tc>
                <a:tc>
                  <a:txBody>
                    <a:bodyPr/>
                    <a:lstStyle/>
                    <a:p>
                      <a:pPr marL="0" marR="0">
                        <a:spcBef>
                          <a:spcPts val="0"/>
                        </a:spcBef>
                        <a:spcAft>
                          <a:spcPts val="0"/>
                        </a:spcAft>
                        <a:tabLst>
                          <a:tab pos="114300" algn="l"/>
                        </a:tabLst>
                      </a:pPr>
                      <a:r>
                        <a:rPr lang="en-US" sz="2400" dirty="0"/>
                        <a:t>      1.6</a:t>
                      </a:r>
                      <a:endParaRPr lang="en-US" sz="2400" dirty="0">
                        <a:solidFill>
                          <a:schemeClr val="accent1">
                            <a:lumMod val="50000"/>
                          </a:schemeClr>
                        </a:solidFill>
                        <a:latin typeface="+mj-lt"/>
                        <a:ea typeface="Times New Roman"/>
                        <a:cs typeface="Arial"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b="1" dirty="0" smtClean="0">
                <a:solidFill>
                  <a:schemeClr val="bg1"/>
                </a:solidFill>
              </a:rPr>
              <a:t>“Because SDM is natural, it can’t be very effective.”</a:t>
            </a:r>
            <a:endParaRPr lang="en-US" sz="3200" dirty="0"/>
          </a:p>
        </p:txBody>
      </p:sp>
      <p:pic>
        <p:nvPicPr>
          <p:cNvPr id="4" name="Picture 4" descr="Peru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1916" y="2663688"/>
            <a:ext cx="6697662" cy="403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“There wouldn’t be much demand for SDM”</a:t>
            </a:r>
            <a:endParaRPr lang="en-US" sz="3200" dirty="0"/>
          </a:p>
        </p:txBody>
      </p:sp>
      <p:pic>
        <p:nvPicPr>
          <p:cNvPr id="6" name="Picture 3" descr="Quito_Far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4330" y="2763078"/>
            <a:ext cx="2664928" cy="3841336"/>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48" y="2716374"/>
            <a:ext cx="5171843" cy="3863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400" u="sng" dirty="0" smtClean="0"/>
              <a:t>Fact</a:t>
            </a:r>
            <a:r>
              <a:rPr lang="en-US" sz="3400" dirty="0" smtClean="0"/>
              <a:t>: Demand exists for SDM and it is growing</a:t>
            </a:r>
            <a:endParaRPr lang="en-US" sz="3400" dirty="0"/>
          </a:p>
        </p:txBody>
      </p:sp>
      <p:sp>
        <p:nvSpPr>
          <p:cNvPr id="6" name="Content Placeholder 5"/>
          <p:cNvSpPr>
            <a:spLocks noGrp="1"/>
          </p:cNvSpPr>
          <p:nvPr>
            <p:ph sz="quarter" idx="1"/>
          </p:nvPr>
        </p:nvSpPr>
        <p:spPr>
          <a:xfrm>
            <a:off x="612648" y="1600200"/>
            <a:ext cx="8153400" cy="1083365"/>
          </a:xfrm>
        </p:spPr>
        <p:txBody>
          <a:bodyPr/>
          <a:lstStyle/>
          <a:p>
            <a:r>
              <a:rPr lang="en-US" dirty="0" smtClean="0"/>
              <a:t>2,617,695 sets of CycleBeads have been sold worldwide from 2004-2013</a:t>
            </a:r>
            <a:endParaRPr lang="en-US" dirty="0"/>
          </a:p>
        </p:txBody>
      </p:sp>
      <p:graphicFrame>
        <p:nvGraphicFramePr>
          <p:cNvPr id="2" name="Chart 1"/>
          <p:cNvGraphicFramePr/>
          <p:nvPr>
            <p:extLst>
              <p:ext uri="{D42A27DB-BD31-4B8C-83A1-F6EECF244321}">
                <p14:modId xmlns:p14="http://schemas.microsoft.com/office/powerpoint/2010/main" val="53722653"/>
              </p:ext>
            </p:extLst>
          </p:nvPr>
        </p:nvGraphicFramePr>
        <p:xfrm>
          <a:off x="520262" y="2727434"/>
          <a:ext cx="8024648" cy="3799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642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5"/>
          <p:cNvSpPr>
            <a:spLocks noChangeShapeType="1"/>
          </p:cNvSpPr>
          <p:nvPr/>
        </p:nvSpPr>
        <p:spPr bwMode="auto">
          <a:xfrm>
            <a:off x="2746385" y="3676353"/>
            <a:ext cx="638788" cy="1360"/>
          </a:xfrm>
          <a:prstGeom prst="line">
            <a:avLst/>
          </a:prstGeom>
          <a:noFill/>
          <a:ln w="9525">
            <a:solidFill>
              <a:srgbClr val="FF0066"/>
            </a:solidFill>
            <a:round/>
            <a:headEnd/>
            <a:tailEnd/>
          </a:ln>
        </p:spPr>
        <p:txBody>
          <a:bodyPr/>
          <a:lstStyle/>
          <a:p>
            <a:endParaRPr lang="en-US">
              <a:latin typeface="+mj-lt"/>
            </a:endParaRPr>
          </a:p>
        </p:txBody>
      </p:sp>
      <p:sp>
        <p:nvSpPr>
          <p:cNvPr id="2" name="Title 1"/>
          <p:cNvSpPr>
            <a:spLocks noGrp="1"/>
          </p:cNvSpPr>
          <p:nvPr>
            <p:ph type="title"/>
          </p:nvPr>
        </p:nvSpPr>
        <p:spPr/>
        <p:txBody>
          <a:bodyPr/>
          <a:lstStyle/>
          <a:p>
            <a:r>
              <a:rPr lang="en-US" dirty="0" smtClean="0"/>
              <a:t>Family planning use worldwide</a:t>
            </a:r>
            <a:endParaRPr lang="en-US" dirty="0"/>
          </a:p>
        </p:txBody>
      </p:sp>
      <p:grpSp>
        <p:nvGrpSpPr>
          <p:cNvPr id="4" name="Group 7"/>
          <p:cNvGrpSpPr>
            <a:grpSpLocks/>
          </p:cNvGrpSpPr>
          <p:nvPr/>
        </p:nvGrpSpPr>
        <p:grpSpPr bwMode="auto">
          <a:xfrm>
            <a:off x="1269294" y="2664966"/>
            <a:ext cx="6691934" cy="2746812"/>
            <a:chOff x="311" y="1314"/>
            <a:chExt cx="5018" cy="2019"/>
          </a:xfrm>
        </p:grpSpPr>
        <p:grpSp>
          <p:nvGrpSpPr>
            <p:cNvPr id="5" name="Group 8"/>
            <p:cNvGrpSpPr>
              <a:grpSpLocks/>
            </p:cNvGrpSpPr>
            <p:nvPr/>
          </p:nvGrpSpPr>
          <p:grpSpPr bwMode="auto">
            <a:xfrm>
              <a:off x="1617" y="1392"/>
              <a:ext cx="1941" cy="1941"/>
              <a:chOff x="1811" y="1572"/>
              <a:chExt cx="1941" cy="1941"/>
            </a:xfrm>
          </p:grpSpPr>
          <p:sp>
            <p:nvSpPr>
              <p:cNvPr id="18" name="Arc 9"/>
              <p:cNvSpPr>
                <a:spLocks/>
              </p:cNvSpPr>
              <p:nvPr/>
            </p:nvSpPr>
            <p:spPr bwMode="auto">
              <a:xfrm>
                <a:off x="2782" y="1700"/>
                <a:ext cx="827" cy="843"/>
              </a:xfrm>
              <a:custGeom>
                <a:avLst/>
                <a:gdLst>
                  <a:gd name="T0" fmla="*/ 0 w 18408"/>
                  <a:gd name="T1" fmla="*/ 0 h 18764"/>
                  <a:gd name="T2" fmla="*/ 0 w 18408"/>
                  <a:gd name="T3" fmla="*/ 0 h 18764"/>
                  <a:gd name="T4" fmla="*/ 0 w 18408"/>
                  <a:gd name="T5" fmla="*/ 0 h 18764"/>
                  <a:gd name="T6" fmla="*/ 0 60000 65536"/>
                  <a:gd name="T7" fmla="*/ 0 60000 65536"/>
                  <a:gd name="T8" fmla="*/ 0 60000 65536"/>
                  <a:gd name="T9" fmla="*/ 0 w 18408"/>
                  <a:gd name="T10" fmla="*/ 0 h 18764"/>
                  <a:gd name="T11" fmla="*/ 18408 w 18408"/>
                  <a:gd name="T12" fmla="*/ 18764 h 18764"/>
                </a:gdLst>
                <a:ahLst/>
                <a:cxnLst>
                  <a:cxn ang="T6">
                    <a:pos x="T0" y="T1"/>
                  </a:cxn>
                  <a:cxn ang="T7">
                    <a:pos x="T2" y="T3"/>
                  </a:cxn>
                  <a:cxn ang="T8">
                    <a:pos x="T4" y="T5"/>
                  </a:cxn>
                </a:cxnLst>
                <a:rect l="T9" t="T10" r="T11" b="T12"/>
                <a:pathLst>
                  <a:path w="18408" h="18764" fill="none" extrusionOk="0">
                    <a:moveTo>
                      <a:pt x="10699" y="0"/>
                    </a:moveTo>
                    <a:cubicBezTo>
                      <a:pt x="13856" y="1800"/>
                      <a:pt x="16507" y="4367"/>
                      <a:pt x="18408" y="7463"/>
                    </a:cubicBezTo>
                  </a:path>
                  <a:path w="18408" h="18764" stroke="0" extrusionOk="0">
                    <a:moveTo>
                      <a:pt x="10699" y="0"/>
                    </a:moveTo>
                    <a:cubicBezTo>
                      <a:pt x="13856" y="1800"/>
                      <a:pt x="16507" y="4367"/>
                      <a:pt x="18408" y="7463"/>
                    </a:cubicBezTo>
                    <a:lnTo>
                      <a:pt x="0" y="18764"/>
                    </a:lnTo>
                    <a:close/>
                  </a:path>
                </a:pathLst>
              </a:custGeom>
              <a:solidFill>
                <a:srgbClr val="CCCCFF"/>
              </a:solidFill>
              <a:ln w="9525">
                <a:solidFill>
                  <a:srgbClr val="CCCCFF"/>
                </a:solidFill>
                <a:round/>
                <a:headEnd/>
                <a:tailEnd/>
              </a:ln>
            </p:spPr>
            <p:txBody>
              <a:bodyPr/>
              <a:lstStyle/>
              <a:p>
                <a:endParaRPr lang="en-US">
                  <a:latin typeface="+mj-lt"/>
                </a:endParaRPr>
              </a:p>
            </p:txBody>
          </p:sp>
          <p:sp>
            <p:nvSpPr>
              <p:cNvPr id="19" name="Arc 10"/>
              <p:cNvSpPr>
                <a:spLocks/>
              </p:cNvSpPr>
              <p:nvPr/>
            </p:nvSpPr>
            <p:spPr bwMode="auto">
              <a:xfrm>
                <a:off x="1980" y="2035"/>
                <a:ext cx="1772" cy="1478"/>
              </a:xfrm>
              <a:custGeom>
                <a:avLst/>
                <a:gdLst>
                  <a:gd name="T0" fmla="*/ 0 w 39440"/>
                  <a:gd name="T1" fmla="*/ 0 h 32900"/>
                  <a:gd name="T2" fmla="*/ 0 w 39440"/>
                  <a:gd name="T3" fmla="*/ 0 h 32900"/>
                  <a:gd name="T4" fmla="*/ 0 w 39440"/>
                  <a:gd name="T5" fmla="*/ 0 h 32900"/>
                  <a:gd name="T6" fmla="*/ 0 60000 65536"/>
                  <a:gd name="T7" fmla="*/ 0 60000 65536"/>
                  <a:gd name="T8" fmla="*/ 0 60000 65536"/>
                  <a:gd name="T9" fmla="*/ 0 w 39440"/>
                  <a:gd name="T10" fmla="*/ 0 h 32900"/>
                  <a:gd name="T11" fmla="*/ 39440 w 39440"/>
                  <a:gd name="T12" fmla="*/ 32900 h 32900"/>
                </a:gdLst>
                <a:ahLst/>
                <a:cxnLst>
                  <a:cxn ang="T6">
                    <a:pos x="T0" y="T1"/>
                  </a:cxn>
                  <a:cxn ang="T7">
                    <a:pos x="T2" y="T3"/>
                  </a:cxn>
                  <a:cxn ang="T8">
                    <a:pos x="T4" y="T5"/>
                  </a:cxn>
                </a:cxnLst>
                <a:rect l="T9" t="T10" r="T11" b="T12"/>
                <a:pathLst>
                  <a:path w="39440" h="32900" fill="none" extrusionOk="0">
                    <a:moveTo>
                      <a:pt x="36248" y="-1"/>
                    </a:moveTo>
                    <a:cubicBezTo>
                      <a:pt x="38335" y="3399"/>
                      <a:pt x="39440" y="7310"/>
                      <a:pt x="39440" y="11300"/>
                    </a:cubicBezTo>
                    <a:cubicBezTo>
                      <a:pt x="39440" y="23229"/>
                      <a:pt x="29769" y="32900"/>
                      <a:pt x="17840" y="32900"/>
                    </a:cubicBezTo>
                    <a:cubicBezTo>
                      <a:pt x="10701" y="32900"/>
                      <a:pt x="4024" y="29373"/>
                      <a:pt x="-1" y="23477"/>
                    </a:cubicBezTo>
                  </a:path>
                  <a:path w="39440" h="32900" stroke="0" extrusionOk="0">
                    <a:moveTo>
                      <a:pt x="36248" y="-1"/>
                    </a:moveTo>
                    <a:cubicBezTo>
                      <a:pt x="38335" y="3399"/>
                      <a:pt x="39440" y="7310"/>
                      <a:pt x="39440" y="11300"/>
                    </a:cubicBezTo>
                    <a:cubicBezTo>
                      <a:pt x="39440" y="23229"/>
                      <a:pt x="29769" y="32900"/>
                      <a:pt x="17840" y="32900"/>
                    </a:cubicBezTo>
                    <a:cubicBezTo>
                      <a:pt x="10701" y="32900"/>
                      <a:pt x="4024" y="29373"/>
                      <a:pt x="-1" y="23477"/>
                    </a:cubicBezTo>
                    <a:lnTo>
                      <a:pt x="17840" y="11300"/>
                    </a:lnTo>
                    <a:close/>
                  </a:path>
                </a:pathLst>
              </a:custGeom>
              <a:solidFill>
                <a:srgbClr val="FF99CC"/>
              </a:solidFill>
              <a:ln w="9525">
                <a:solidFill>
                  <a:srgbClr val="FF99CC"/>
                </a:solidFill>
                <a:round/>
                <a:headEnd/>
                <a:tailEnd/>
              </a:ln>
            </p:spPr>
            <p:txBody>
              <a:bodyPr/>
              <a:lstStyle/>
              <a:p>
                <a:endParaRPr lang="en-US">
                  <a:latin typeface="+mj-lt"/>
                </a:endParaRPr>
              </a:p>
            </p:txBody>
          </p:sp>
          <p:sp>
            <p:nvSpPr>
              <p:cNvPr id="20" name="Arc 11"/>
              <p:cNvSpPr>
                <a:spLocks/>
              </p:cNvSpPr>
              <p:nvPr/>
            </p:nvSpPr>
            <p:spPr bwMode="auto">
              <a:xfrm>
                <a:off x="1811" y="1572"/>
                <a:ext cx="1451" cy="1518"/>
              </a:xfrm>
              <a:custGeom>
                <a:avLst/>
                <a:gdLst>
                  <a:gd name="T0" fmla="*/ 0 w 32300"/>
                  <a:gd name="T1" fmla="*/ 0 h 33777"/>
                  <a:gd name="T2" fmla="*/ 0 w 32300"/>
                  <a:gd name="T3" fmla="*/ 0 h 33777"/>
                  <a:gd name="T4" fmla="*/ 0 w 32300"/>
                  <a:gd name="T5" fmla="*/ 0 h 33777"/>
                  <a:gd name="T6" fmla="*/ 0 60000 65536"/>
                  <a:gd name="T7" fmla="*/ 0 60000 65536"/>
                  <a:gd name="T8" fmla="*/ 0 60000 65536"/>
                  <a:gd name="T9" fmla="*/ 0 w 32300"/>
                  <a:gd name="T10" fmla="*/ 0 h 33777"/>
                  <a:gd name="T11" fmla="*/ 32300 w 32300"/>
                  <a:gd name="T12" fmla="*/ 33777 h 33777"/>
                </a:gdLst>
                <a:ahLst/>
                <a:cxnLst>
                  <a:cxn ang="T6">
                    <a:pos x="T0" y="T1"/>
                  </a:cxn>
                  <a:cxn ang="T7">
                    <a:pos x="T2" y="T3"/>
                  </a:cxn>
                  <a:cxn ang="T8">
                    <a:pos x="T4" y="T5"/>
                  </a:cxn>
                </a:cxnLst>
                <a:rect l="T9" t="T10" r="T11" b="T12"/>
                <a:pathLst>
                  <a:path w="32300" h="33777" fill="none" extrusionOk="0">
                    <a:moveTo>
                      <a:pt x="3759" y="33777"/>
                    </a:moveTo>
                    <a:cubicBezTo>
                      <a:pt x="1310" y="30188"/>
                      <a:pt x="0" y="25944"/>
                      <a:pt x="0" y="21600"/>
                    </a:cubicBezTo>
                    <a:cubicBezTo>
                      <a:pt x="0" y="9670"/>
                      <a:pt x="9670" y="0"/>
                      <a:pt x="21600" y="0"/>
                    </a:cubicBezTo>
                    <a:cubicBezTo>
                      <a:pt x="25352" y="-1"/>
                      <a:pt x="29040" y="977"/>
                      <a:pt x="32299" y="2836"/>
                    </a:cubicBezTo>
                  </a:path>
                  <a:path w="32300" h="33777" stroke="0" extrusionOk="0">
                    <a:moveTo>
                      <a:pt x="3759" y="33777"/>
                    </a:moveTo>
                    <a:cubicBezTo>
                      <a:pt x="1310" y="30188"/>
                      <a:pt x="0" y="25944"/>
                      <a:pt x="0" y="21600"/>
                    </a:cubicBezTo>
                    <a:cubicBezTo>
                      <a:pt x="0" y="9670"/>
                      <a:pt x="9670" y="0"/>
                      <a:pt x="21600" y="0"/>
                    </a:cubicBezTo>
                    <a:cubicBezTo>
                      <a:pt x="25352" y="-1"/>
                      <a:pt x="29040" y="977"/>
                      <a:pt x="32299" y="2836"/>
                    </a:cubicBezTo>
                    <a:lnTo>
                      <a:pt x="21600" y="21600"/>
                    </a:lnTo>
                    <a:close/>
                  </a:path>
                </a:pathLst>
              </a:custGeom>
              <a:solidFill>
                <a:srgbClr val="00CCFF"/>
              </a:solidFill>
              <a:ln w="9525">
                <a:solidFill>
                  <a:srgbClr val="00CCFF"/>
                </a:solidFill>
                <a:round/>
                <a:headEnd/>
                <a:tailEnd/>
              </a:ln>
            </p:spPr>
            <p:txBody>
              <a:bodyPr/>
              <a:lstStyle/>
              <a:p>
                <a:endParaRPr lang="en-US">
                  <a:latin typeface="+mj-lt"/>
                </a:endParaRPr>
              </a:p>
            </p:txBody>
          </p:sp>
          <p:sp>
            <p:nvSpPr>
              <p:cNvPr id="21" name="Rectangle 12"/>
              <p:cNvSpPr>
                <a:spLocks noChangeArrowheads="1"/>
              </p:cNvSpPr>
              <p:nvPr/>
            </p:nvSpPr>
            <p:spPr bwMode="auto">
              <a:xfrm>
                <a:off x="3147" y="1991"/>
                <a:ext cx="200" cy="158"/>
              </a:xfrm>
              <a:prstGeom prst="rect">
                <a:avLst/>
              </a:prstGeom>
              <a:noFill/>
              <a:ln w="9525">
                <a:noFill/>
                <a:miter lim="800000"/>
                <a:headEnd/>
                <a:tailEnd/>
              </a:ln>
            </p:spPr>
            <p:txBody>
              <a:bodyPr wrap="none" lIns="0" tIns="0" rIns="0" bIns="0">
                <a:spAutoFit/>
              </a:bodyPr>
              <a:lstStyle/>
              <a:p>
                <a:pPr algn="ctr" eaLnBrk="0" hangingPunct="0"/>
                <a:r>
                  <a:rPr lang="en-US" sz="1400" b="1">
                    <a:solidFill>
                      <a:srgbClr val="000000"/>
                    </a:solidFill>
                    <a:latin typeface="+mj-lt"/>
                  </a:rPr>
                  <a:t>8%</a:t>
                </a:r>
                <a:endParaRPr lang="en-US" sz="2400">
                  <a:solidFill>
                    <a:schemeClr val="tx1"/>
                  </a:solidFill>
                  <a:latin typeface="+mj-lt"/>
                </a:endParaRPr>
              </a:p>
            </p:txBody>
          </p:sp>
          <p:sp>
            <p:nvSpPr>
              <p:cNvPr id="22" name="Rectangle 13"/>
              <p:cNvSpPr>
                <a:spLocks noChangeArrowheads="1"/>
              </p:cNvSpPr>
              <p:nvPr/>
            </p:nvSpPr>
            <p:spPr bwMode="auto">
              <a:xfrm>
                <a:off x="2963" y="2889"/>
                <a:ext cx="270" cy="158"/>
              </a:xfrm>
              <a:prstGeom prst="rect">
                <a:avLst/>
              </a:prstGeom>
              <a:noFill/>
              <a:ln w="9525">
                <a:noFill/>
                <a:miter lim="800000"/>
                <a:headEnd/>
                <a:tailEnd/>
              </a:ln>
            </p:spPr>
            <p:txBody>
              <a:bodyPr wrap="none" lIns="0" tIns="0" rIns="0" bIns="0">
                <a:spAutoFit/>
              </a:bodyPr>
              <a:lstStyle/>
              <a:p>
                <a:pPr algn="ctr" eaLnBrk="0" hangingPunct="0"/>
                <a:r>
                  <a:rPr lang="en-US" sz="1400" b="1">
                    <a:solidFill>
                      <a:srgbClr val="000000"/>
                    </a:solidFill>
                    <a:latin typeface="+mj-lt"/>
                  </a:rPr>
                  <a:t>49%</a:t>
                </a:r>
                <a:endParaRPr lang="en-US" sz="2400">
                  <a:solidFill>
                    <a:schemeClr val="tx1"/>
                  </a:solidFill>
                  <a:latin typeface="+mj-lt"/>
                </a:endParaRPr>
              </a:p>
            </p:txBody>
          </p:sp>
          <p:sp>
            <p:nvSpPr>
              <p:cNvPr id="23" name="Rectangle 14"/>
              <p:cNvSpPr>
                <a:spLocks noChangeArrowheads="1"/>
              </p:cNvSpPr>
              <p:nvPr/>
            </p:nvSpPr>
            <p:spPr bwMode="auto">
              <a:xfrm>
                <a:off x="2347" y="2123"/>
                <a:ext cx="270" cy="158"/>
              </a:xfrm>
              <a:prstGeom prst="rect">
                <a:avLst/>
              </a:prstGeom>
              <a:noFill/>
              <a:ln w="9525">
                <a:noFill/>
                <a:miter lim="800000"/>
                <a:headEnd/>
                <a:tailEnd/>
              </a:ln>
            </p:spPr>
            <p:txBody>
              <a:bodyPr wrap="none" lIns="0" tIns="0" rIns="0" bIns="0">
                <a:spAutoFit/>
              </a:bodyPr>
              <a:lstStyle/>
              <a:p>
                <a:pPr algn="ctr" eaLnBrk="0" hangingPunct="0"/>
                <a:r>
                  <a:rPr lang="en-US" sz="1400" b="1">
                    <a:solidFill>
                      <a:srgbClr val="000000"/>
                    </a:solidFill>
                    <a:latin typeface="+mj-lt"/>
                  </a:rPr>
                  <a:t>43%</a:t>
                </a:r>
                <a:endParaRPr lang="en-US" sz="2400">
                  <a:solidFill>
                    <a:schemeClr val="tx1"/>
                  </a:solidFill>
                  <a:latin typeface="+mj-lt"/>
                </a:endParaRPr>
              </a:p>
            </p:txBody>
          </p:sp>
        </p:grpSp>
        <p:sp>
          <p:nvSpPr>
            <p:cNvPr id="6" name="Line 15"/>
            <p:cNvSpPr>
              <a:spLocks noChangeShapeType="1"/>
            </p:cNvSpPr>
            <p:nvPr/>
          </p:nvSpPr>
          <p:spPr bwMode="auto">
            <a:xfrm>
              <a:off x="3257" y="2749"/>
              <a:ext cx="479" cy="1"/>
            </a:xfrm>
            <a:prstGeom prst="line">
              <a:avLst/>
            </a:prstGeom>
            <a:noFill/>
            <a:ln w="9525">
              <a:solidFill>
                <a:srgbClr val="FF0066"/>
              </a:solidFill>
              <a:round/>
              <a:headEnd/>
              <a:tailEnd/>
            </a:ln>
          </p:spPr>
          <p:txBody>
            <a:bodyPr/>
            <a:lstStyle/>
            <a:p>
              <a:endParaRPr lang="en-US">
                <a:latin typeface="+mj-lt"/>
              </a:endParaRPr>
            </a:p>
          </p:txBody>
        </p:sp>
        <p:sp>
          <p:nvSpPr>
            <p:cNvPr id="7" name="Line 16"/>
            <p:cNvSpPr>
              <a:spLocks noChangeShapeType="1"/>
            </p:cNvSpPr>
            <p:nvPr/>
          </p:nvSpPr>
          <p:spPr bwMode="auto">
            <a:xfrm>
              <a:off x="3209" y="1838"/>
              <a:ext cx="623" cy="1"/>
            </a:xfrm>
            <a:prstGeom prst="line">
              <a:avLst/>
            </a:prstGeom>
            <a:noFill/>
            <a:ln w="9525">
              <a:solidFill>
                <a:srgbClr val="FF0066"/>
              </a:solidFill>
              <a:round/>
              <a:headEnd/>
              <a:tailEnd/>
            </a:ln>
          </p:spPr>
          <p:txBody>
            <a:bodyPr/>
            <a:lstStyle/>
            <a:p>
              <a:endParaRPr lang="en-US">
                <a:latin typeface="+mj-lt"/>
              </a:endParaRPr>
            </a:p>
          </p:txBody>
        </p:sp>
        <p:sp>
          <p:nvSpPr>
            <p:cNvPr id="8" name="Rectangle 17"/>
            <p:cNvSpPr>
              <a:spLocks noChangeArrowheads="1"/>
            </p:cNvSpPr>
            <p:nvPr/>
          </p:nvSpPr>
          <p:spPr bwMode="auto">
            <a:xfrm>
              <a:off x="3880" y="1761"/>
              <a:ext cx="1440" cy="543"/>
            </a:xfrm>
            <a:prstGeom prst="rect">
              <a:avLst/>
            </a:prstGeom>
            <a:noFill/>
            <a:ln w="9525">
              <a:noFill/>
              <a:miter lim="800000"/>
              <a:headEnd/>
              <a:tailEnd/>
            </a:ln>
          </p:spPr>
          <p:txBody>
            <a:bodyPr lIns="0" tIns="0" rIns="0" bIns="0">
              <a:spAutoFit/>
            </a:bodyPr>
            <a:lstStyle/>
            <a:p>
              <a:pPr algn="l" eaLnBrk="0" hangingPunct="0"/>
              <a:r>
                <a:rPr lang="en-US" sz="2400" dirty="0">
                  <a:solidFill>
                    <a:schemeClr val="accent1">
                      <a:lumMod val="50000"/>
                    </a:schemeClr>
                  </a:solidFill>
                  <a:latin typeface="+mj-lt"/>
                </a:rPr>
                <a:t>Natural</a:t>
              </a:r>
              <a:r>
                <a:rPr lang="en-US" dirty="0">
                  <a:solidFill>
                    <a:schemeClr val="accent1">
                      <a:lumMod val="50000"/>
                    </a:schemeClr>
                  </a:solidFill>
                  <a:latin typeface="+mj-lt"/>
                </a:rPr>
                <a:t> </a:t>
              </a:r>
              <a:r>
                <a:rPr lang="en-US" sz="2400" dirty="0">
                  <a:solidFill>
                    <a:schemeClr val="accent1">
                      <a:lumMod val="50000"/>
                    </a:schemeClr>
                  </a:solidFill>
                  <a:latin typeface="+mj-lt"/>
                </a:rPr>
                <a:t>methods</a:t>
              </a:r>
            </a:p>
          </p:txBody>
        </p:sp>
        <p:sp>
          <p:nvSpPr>
            <p:cNvPr id="9" name="Rectangle 18"/>
            <p:cNvSpPr>
              <a:spLocks noChangeArrowheads="1"/>
            </p:cNvSpPr>
            <p:nvPr/>
          </p:nvSpPr>
          <p:spPr bwMode="auto">
            <a:xfrm>
              <a:off x="3794" y="2688"/>
              <a:ext cx="1535" cy="271"/>
            </a:xfrm>
            <a:prstGeom prst="rect">
              <a:avLst/>
            </a:prstGeom>
            <a:noFill/>
            <a:ln w="9525">
              <a:noFill/>
              <a:miter lim="800000"/>
              <a:headEnd/>
              <a:tailEnd/>
            </a:ln>
          </p:spPr>
          <p:txBody>
            <a:bodyPr wrap="none" lIns="0" tIns="0" rIns="0" bIns="0">
              <a:spAutoFit/>
            </a:bodyPr>
            <a:lstStyle/>
            <a:p>
              <a:pPr algn="ctr" eaLnBrk="0" hangingPunct="0"/>
              <a:r>
                <a:rPr lang="en-US" sz="2400">
                  <a:solidFill>
                    <a:schemeClr val="accent1">
                      <a:lumMod val="50000"/>
                    </a:schemeClr>
                  </a:solidFill>
                  <a:latin typeface="+mj-lt"/>
                </a:rPr>
                <a:t>Modern methods</a:t>
              </a:r>
            </a:p>
          </p:txBody>
        </p:sp>
        <p:sp>
          <p:nvSpPr>
            <p:cNvPr id="10" name="Rectangle 19"/>
            <p:cNvSpPr>
              <a:spLocks noChangeArrowheads="1"/>
            </p:cNvSpPr>
            <p:nvPr/>
          </p:nvSpPr>
          <p:spPr bwMode="auto">
            <a:xfrm>
              <a:off x="311" y="1930"/>
              <a:ext cx="1085" cy="271"/>
            </a:xfrm>
            <a:prstGeom prst="rect">
              <a:avLst/>
            </a:prstGeom>
            <a:noFill/>
            <a:ln w="9525">
              <a:noFill/>
              <a:miter lim="800000"/>
              <a:headEnd/>
              <a:tailEnd/>
            </a:ln>
          </p:spPr>
          <p:txBody>
            <a:bodyPr wrap="none" lIns="0" tIns="0" rIns="0" bIns="0">
              <a:spAutoFit/>
            </a:bodyPr>
            <a:lstStyle/>
            <a:p>
              <a:pPr algn="ctr" eaLnBrk="0" hangingPunct="0"/>
              <a:r>
                <a:rPr lang="en-US" sz="2400" dirty="0">
                  <a:solidFill>
                    <a:schemeClr val="accent1">
                      <a:lumMod val="50000"/>
                    </a:schemeClr>
                  </a:solidFill>
                  <a:latin typeface="+mj-lt"/>
                </a:rPr>
                <a:t>No methods</a:t>
              </a:r>
            </a:p>
          </p:txBody>
        </p:sp>
        <p:grpSp>
          <p:nvGrpSpPr>
            <p:cNvPr id="11" name="Group 20"/>
            <p:cNvGrpSpPr>
              <a:grpSpLocks/>
            </p:cNvGrpSpPr>
            <p:nvPr/>
          </p:nvGrpSpPr>
          <p:grpSpPr bwMode="auto">
            <a:xfrm>
              <a:off x="1535" y="1314"/>
              <a:ext cx="2060" cy="2016"/>
              <a:chOff x="1717" y="1479"/>
              <a:chExt cx="2073" cy="2028"/>
            </a:xfrm>
          </p:grpSpPr>
          <p:sp>
            <p:nvSpPr>
              <p:cNvPr id="12" name="Arc 21"/>
              <p:cNvSpPr>
                <a:spLocks/>
              </p:cNvSpPr>
              <p:nvPr/>
            </p:nvSpPr>
            <p:spPr bwMode="auto">
              <a:xfrm>
                <a:off x="2758" y="1596"/>
                <a:ext cx="864" cy="918"/>
              </a:xfrm>
              <a:custGeom>
                <a:avLst/>
                <a:gdLst>
                  <a:gd name="T0" fmla="*/ 0 w 18412"/>
                  <a:gd name="T1" fmla="*/ 0 h 18756"/>
                  <a:gd name="T2" fmla="*/ 0 w 18412"/>
                  <a:gd name="T3" fmla="*/ 0 h 18756"/>
                  <a:gd name="T4" fmla="*/ 0 w 18412"/>
                  <a:gd name="T5" fmla="*/ 0 h 18756"/>
                  <a:gd name="T6" fmla="*/ 0 60000 65536"/>
                  <a:gd name="T7" fmla="*/ 0 60000 65536"/>
                  <a:gd name="T8" fmla="*/ 0 60000 65536"/>
                  <a:gd name="T9" fmla="*/ 0 w 18412"/>
                  <a:gd name="T10" fmla="*/ 0 h 18756"/>
                  <a:gd name="T11" fmla="*/ 18412 w 18412"/>
                  <a:gd name="T12" fmla="*/ 18756 h 18756"/>
                </a:gdLst>
                <a:ahLst/>
                <a:cxnLst>
                  <a:cxn ang="T6">
                    <a:pos x="T0" y="T1"/>
                  </a:cxn>
                  <a:cxn ang="T7">
                    <a:pos x="T2" y="T3"/>
                  </a:cxn>
                  <a:cxn ang="T8">
                    <a:pos x="T4" y="T5"/>
                  </a:cxn>
                </a:cxnLst>
                <a:rect l="T9" t="T10" r="T11" b="T12"/>
                <a:pathLst>
                  <a:path w="18412" h="18756" fill="none" extrusionOk="0">
                    <a:moveTo>
                      <a:pt x="10712" y="-1"/>
                    </a:moveTo>
                    <a:cubicBezTo>
                      <a:pt x="13865" y="1800"/>
                      <a:pt x="16513" y="4366"/>
                      <a:pt x="18411" y="7461"/>
                    </a:cubicBezTo>
                  </a:path>
                  <a:path w="18412" h="18756" stroke="0" extrusionOk="0">
                    <a:moveTo>
                      <a:pt x="10712" y="-1"/>
                    </a:moveTo>
                    <a:cubicBezTo>
                      <a:pt x="13865" y="1800"/>
                      <a:pt x="16513" y="4366"/>
                      <a:pt x="18411" y="7461"/>
                    </a:cubicBezTo>
                    <a:lnTo>
                      <a:pt x="0" y="18756"/>
                    </a:lnTo>
                    <a:close/>
                  </a:path>
                </a:pathLst>
              </a:custGeom>
              <a:solidFill>
                <a:schemeClr val="tx2"/>
              </a:solidFill>
              <a:ln w="9525">
                <a:noFill/>
                <a:round/>
                <a:headEnd/>
                <a:tailEnd/>
              </a:ln>
            </p:spPr>
            <p:txBody>
              <a:bodyPr/>
              <a:lstStyle/>
              <a:p>
                <a:endParaRPr lang="en-US">
                  <a:latin typeface="+mj-lt"/>
                </a:endParaRPr>
              </a:p>
            </p:txBody>
          </p:sp>
          <p:sp>
            <p:nvSpPr>
              <p:cNvPr id="13" name="Arc 22"/>
              <p:cNvSpPr>
                <a:spLocks/>
              </p:cNvSpPr>
              <p:nvPr/>
            </p:nvSpPr>
            <p:spPr bwMode="auto">
              <a:xfrm>
                <a:off x="1912" y="1977"/>
                <a:ext cx="1878" cy="1530"/>
              </a:xfrm>
              <a:custGeom>
                <a:avLst/>
                <a:gdLst>
                  <a:gd name="T0" fmla="*/ 0 w 39434"/>
                  <a:gd name="T1" fmla="*/ 0 h 32895"/>
                  <a:gd name="T2" fmla="*/ 0 w 39434"/>
                  <a:gd name="T3" fmla="*/ 0 h 32895"/>
                  <a:gd name="T4" fmla="*/ 0 w 39434"/>
                  <a:gd name="T5" fmla="*/ 0 h 32895"/>
                  <a:gd name="T6" fmla="*/ 0 60000 65536"/>
                  <a:gd name="T7" fmla="*/ 0 60000 65536"/>
                  <a:gd name="T8" fmla="*/ 0 60000 65536"/>
                  <a:gd name="T9" fmla="*/ 0 w 39434"/>
                  <a:gd name="T10" fmla="*/ 0 h 32895"/>
                  <a:gd name="T11" fmla="*/ 39434 w 39434"/>
                  <a:gd name="T12" fmla="*/ 32895 h 32895"/>
                </a:gdLst>
                <a:ahLst/>
                <a:cxnLst>
                  <a:cxn ang="T6">
                    <a:pos x="T0" y="T1"/>
                  </a:cxn>
                  <a:cxn ang="T7">
                    <a:pos x="T2" y="T3"/>
                  </a:cxn>
                  <a:cxn ang="T8">
                    <a:pos x="T4" y="T5"/>
                  </a:cxn>
                </a:cxnLst>
                <a:rect l="T9" t="T10" r="T11" b="T12"/>
                <a:pathLst>
                  <a:path w="39434" h="32895" fill="none" extrusionOk="0">
                    <a:moveTo>
                      <a:pt x="36245" y="0"/>
                    </a:moveTo>
                    <a:cubicBezTo>
                      <a:pt x="38330" y="3398"/>
                      <a:pt x="39434" y="7307"/>
                      <a:pt x="39434" y="11295"/>
                    </a:cubicBezTo>
                    <a:cubicBezTo>
                      <a:pt x="39434" y="23224"/>
                      <a:pt x="29763" y="32895"/>
                      <a:pt x="17834" y="32895"/>
                    </a:cubicBezTo>
                    <a:cubicBezTo>
                      <a:pt x="10699" y="32895"/>
                      <a:pt x="4024" y="29371"/>
                      <a:pt x="-1" y="23481"/>
                    </a:cubicBezTo>
                  </a:path>
                  <a:path w="39434" h="32895" stroke="0" extrusionOk="0">
                    <a:moveTo>
                      <a:pt x="36245" y="0"/>
                    </a:moveTo>
                    <a:cubicBezTo>
                      <a:pt x="38330" y="3398"/>
                      <a:pt x="39434" y="7307"/>
                      <a:pt x="39434" y="11295"/>
                    </a:cubicBezTo>
                    <a:cubicBezTo>
                      <a:pt x="39434" y="23224"/>
                      <a:pt x="29763" y="32895"/>
                      <a:pt x="17834" y="32895"/>
                    </a:cubicBezTo>
                    <a:cubicBezTo>
                      <a:pt x="10699" y="32895"/>
                      <a:pt x="4024" y="29371"/>
                      <a:pt x="-1" y="23481"/>
                    </a:cubicBezTo>
                    <a:lnTo>
                      <a:pt x="17834" y="11295"/>
                    </a:lnTo>
                    <a:close/>
                  </a:path>
                </a:pathLst>
              </a:custGeom>
              <a:solidFill>
                <a:schemeClr val="accent1">
                  <a:lumMod val="75000"/>
                </a:schemeClr>
              </a:solidFill>
              <a:ln w="9525">
                <a:noFill/>
                <a:round/>
                <a:headEnd/>
                <a:tailEnd/>
              </a:ln>
            </p:spPr>
            <p:txBody>
              <a:bodyPr/>
              <a:lstStyle/>
              <a:p>
                <a:endParaRPr lang="en-US">
                  <a:latin typeface="+mj-lt"/>
                </a:endParaRPr>
              </a:p>
            </p:txBody>
          </p:sp>
          <p:sp>
            <p:nvSpPr>
              <p:cNvPr id="14" name="Arc 23"/>
              <p:cNvSpPr>
                <a:spLocks/>
              </p:cNvSpPr>
              <p:nvPr/>
            </p:nvSpPr>
            <p:spPr bwMode="auto">
              <a:xfrm>
                <a:off x="1717" y="1479"/>
                <a:ext cx="1552" cy="1584"/>
              </a:xfrm>
              <a:custGeom>
                <a:avLst/>
                <a:gdLst>
                  <a:gd name="T0" fmla="*/ 0 w 32312"/>
                  <a:gd name="T1" fmla="*/ 0 h 33786"/>
                  <a:gd name="T2" fmla="*/ 0 w 32312"/>
                  <a:gd name="T3" fmla="*/ 0 h 33786"/>
                  <a:gd name="T4" fmla="*/ 0 w 32312"/>
                  <a:gd name="T5" fmla="*/ 0 h 33786"/>
                  <a:gd name="T6" fmla="*/ 0 60000 65536"/>
                  <a:gd name="T7" fmla="*/ 0 60000 65536"/>
                  <a:gd name="T8" fmla="*/ 0 60000 65536"/>
                  <a:gd name="T9" fmla="*/ 0 w 32312"/>
                  <a:gd name="T10" fmla="*/ 0 h 33786"/>
                  <a:gd name="T11" fmla="*/ 32312 w 32312"/>
                  <a:gd name="T12" fmla="*/ 33786 h 33786"/>
                </a:gdLst>
                <a:ahLst/>
                <a:cxnLst>
                  <a:cxn ang="T6">
                    <a:pos x="T0" y="T1"/>
                  </a:cxn>
                  <a:cxn ang="T7">
                    <a:pos x="T2" y="T3"/>
                  </a:cxn>
                  <a:cxn ang="T8">
                    <a:pos x="T4" y="T5"/>
                  </a:cxn>
                </a:cxnLst>
                <a:rect l="T9" t="T10" r="T11" b="T12"/>
                <a:pathLst>
                  <a:path w="32312" h="33786" fill="none" extrusionOk="0">
                    <a:moveTo>
                      <a:pt x="3765" y="33786"/>
                    </a:moveTo>
                    <a:cubicBezTo>
                      <a:pt x="1312" y="30195"/>
                      <a:pt x="0" y="25948"/>
                      <a:pt x="0" y="21600"/>
                    </a:cubicBezTo>
                    <a:cubicBezTo>
                      <a:pt x="0" y="9670"/>
                      <a:pt x="9670" y="0"/>
                      <a:pt x="21600" y="0"/>
                    </a:cubicBezTo>
                    <a:cubicBezTo>
                      <a:pt x="25357" y="-1"/>
                      <a:pt x="29049" y="980"/>
                      <a:pt x="32312" y="2843"/>
                    </a:cubicBezTo>
                  </a:path>
                  <a:path w="32312" h="33786" stroke="0" extrusionOk="0">
                    <a:moveTo>
                      <a:pt x="3765" y="33786"/>
                    </a:moveTo>
                    <a:cubicBezTo>
                      <a:pt x="1312" y="30195"/>
                      <a:pt x="0" y="25948"/>
                      <a:pt x="0" y="21600"/>
                    </a:cubicBezTo>
                    <a:cubicBezTo>
                      <a:pt x="0" y="9670"/>
                      <a:pt x="9670" y="0"/>
                      <a:pt x="21600" y="0"/>
                    </a:cubicBezTo>
                    <a:cubicBezTo>
                      <a:pt x="25357" y="-1"/>
                      <a:pt x="29049" y="980"/>
                      <a:pt x="32312" y="2843"/>
                    </a:cubicBezTo>
                    <a:lnTo>
                      <a:pt x="21600" y="21600"/>
                    </a:lnTo>
                    <a:close/>
                  </a:path>
                </a:pathLst>
              </a:custGeom>
              <a:solidFill>
                <a:schemeClr val="accent2">
                  <a:lumMod val="40000"/>
                  <a:lumOff val="60000"/>
                </a:schemeClr>
              </a:solidFill>
              <a:ln w="9525">
                <a:noFill/>
                <a:round/>
                <a:headEnd/>
                <a:tailEnd/>
              </a:ln>
            </p:spPr>
            <p:txBody>
              <a:bodyPr/>
              <a:lstStyle/>
              <a:p>
                <a:endParaRPr lang="en-US">
                  <a:latin typeface="+mj-lt"/>
                </a:endParaRPr>
              </a:p>
            </p:txBody>
          </p:sp>
          <p:sp>
            <p:nvSpPr>
              <p:cNvPr id="15" name="Rectangle 24"/>
              <p:cNvSpPr>
                <a:spLocks noChangeArrowheads="1"/>
              </p:cNvSpPr>
              <p:nvPr/>
            </p:nvSpPr>
            <p:spPr bwMode="auto">
              <a:xfrm>
                <a:off x="3186" y="1992"/>
                <a:ext cx="288" cy="228"/>
              </a:xfrm>
              <a:prstGeom prst="rect">
                <a:avLst/>
              </a:prstGeom>
              <a:noFill/>
              <a:ln w="9525">
                <a:noFill/>
                <a:miter lim="800000"/>
                <a:headEnd/>
                <a:tailEnd/>
              </a:ln>
            </p:spPr>
            <p:txBody>
              <a:bodyPr wrap="none" lIns="0" tIns="0" rIns="0" bIns="0">
                <a:spAutoFit/>
              </a:bodyPr>
              <a:lstStyle/>
              <a:p>
                <a:pPr algn="l" eaLnBrk="0" hangingPunct="0"/>
                <a:r>
                  <a:rPr lang="es-PE" sz="2000" b="1" dirty="0">
                    <a:solidFill>
                      <a:srgbClr val="000000"/>
                    </a:solidFill>
                    <a:latin typeface="+mj-lt"/>
                  </a:rPr>
                  <a:t>8%</a:t>
                </a:r>
                <a:endParaRPr lang="es-PE" sz="2000" dirty="0">
                  <a:solidFill>
                    <a:schemeClr val="tx1"/>
                  </a:solidFill>
                  <a:latin typeface="+mj-lt"/>
                </a:endParaRPr>
              </a:p>
            </p:txBody>
          </p:sp>
          <p:sp>
            <p:nvSpPr>
              <p:cNvPr id="16" name="Rectangle 25"/>
              <p:cNvSpPr>
                <a:spLocks noChangeArrowheads="1"/>
              </p:cNvSpPr>
              <p:nvPr/>
            </p:nvSpPr>
            <p:spPr bwMode="auto">
              <a:xfrm>
                <a:off x="3006" y="2891"/>
                <a:ext cx="391" cy="228"/>
              </a:xfrm>
              <a:prstGeom prst="rect">
                <a:avLst/>
              </a:prstGeom>
              <a:noFill/>
              <a:ln w="9525">
                <a:noFill/>
                <a:miter lim="800000"/>
                <a:headEnd/>
                <a:tailEnd/>
              </a:ln>
            </p:spPr>
            <p:txBody>
              <a:bodyPr wrap="none" lIns="0" tIns="0" rIns="0" bIns="0">
                <a:spAutoFit/>
              </a:bodyPr>
              <a:lstStyle/>
              <a:p>
                <a:pPr algn="l" eaLnBrk="0" hangingPunct="0"/>
                <a:r>
                  <a:rPr lang="es-PE" sz="2000" b="1">
                    <a:solidFill>
                      <a:srgbClr val="000000"/>
                    </a:solidFill>
                    <a:latin typeface="+mj-lt"/>
                  </a:rPr>
                  <a:t>50%</a:t>
                </a:r>
                <a:endParaRPr lang="es-PE" sz="2000">
                  <a:solidFill>
                    <a:schemeClr val="tx1"/>
                  </a:solidFill>
                  <a:latin typeface="+mj-lt"/>
                </a:endParaRPr>
              </a:p>
            </p:txBody>
          </p:sp>
          <p:sp>
            <p:nvSpPr>
              <p:cNvPr id="17" name="Rectangle 26"/>
              <p:cNvSpPr>
                <a:spLocks noChangeArrowheads="1"/>
              </p:cNvSpPr>
              <p:nvPr/>
            </p:nvSpPr>
            <p:spPr bwMode="auto">
              <a:xfrm>
                <a:off x="2388" y="2124"/>
                <a:ext cx="391" cy="228"/>
              </a:xfrm>
              <a:prstGeom prst="rect">
                <a:avLst/>
              </a:prstGeom>
              <a:noFill/>
              <a:ln w="9525">
                <a:noFill/>
                <a:miter lim="800000"/>
                <a:headEnd/>
                <a:tailEnd/>
              </a:ln>
            </p:spPr>
            <p:txBody>
              <a:bodyPr wrap="none" lIns="0" tIns="0" rIns="0" bIns="0">
                <a:spAutoFit/>
              </a:bodyPr>
              <a:lstStyle/>
              <a:p>
                <a:pPr algn="l" eaLnBrk="0" hangingPunct="0"/>
                <a:r>
                  <a:rPr lang="es-PE" sz="2000" b="1">
                    <a:solidFill>
                      <a:srgbClr val="000000"/>
                    </a:solidFill>
                    <a:latin typeface="+mj-lt"/>
                  </a:rPr>
                  <a:t>42%</a:t>
                </a:r>
                <a:endParaRPr lang="es-PE" sz="2000">
                  <a:solidFill>
                    <a:schemeClr val="tx1"/>
                  </a:solidFill>
                  <a:latin typeface="+mj-lt"/>
                </a:endParaRPr>
              </a:p>
            </p:txBody>
          </p:sp>
        </p:grpSp>
      </p:grpSp>
      <p:sp>
        <p:nvSpPr>
          <p:cNvPr id="25" name="Text Box 27"/>
          <p:cNvSpPr txBox="1">
            <a:spLocks noChangeArrowheads="1"/>
          </p:cNvSpPr>
          <p:nvPr/>
        </p:nvSpPr>
        <p:spPr bwMode="auto">
          <a:xfrm>
            <a:off x="1053547" y="5645426"/>
            <a:ext cx="6781800" cy="646331"/>
          </a:xfrm>
          <a:prstGeom prst="rect">
            <a:avLst/>
          </a:prstGeom>
          <a:noFill/>
          <a:ln w="9525">
            <a:noFill/>
            <a:miter lim="800000"/>
            <a:headEnd/>
            <a:tailEnd/>
          </a:ln>
        </p:spPr>
        <p:txBody>
          <a:bodyPr>
            <a:spAutoFit/>
          </a:bodyPr>
          <a:lstStyle/>
          <a:p>
            <a:pPr algn="ctr">
              <a:spcBef>
                <a:spcPct val="50000"/>
              </a:spcBef>
            </a:pPr>
            <a:r>
              <a:rPr lang="en-US" sz="1800" dirty="0">
                <a:solidFill>
                  <a:schemeClr val="accent1">
                    <a:lumMod val="50000"/>
                  </a:schemeClr>
                </a:solidFill>
                <a:latin typeface="+mn-lt"/>
              </a:rPr>
              <a:t>Levels and Trends of Contraceptive Use as Assessed in 1998. </a:t>
            </a:r>
            <a:r>
              <a:rPr lang="en-US" sz="1800" i="1" dirty="0">
                <a:solidFill>
                  <a:schemeClr val="accent1">
                    <a:lumMod val="50000"/>
                  </a:schemeClr>
                </a:solidFill>
                <a:latin typeface="+mn-lt"/>
              </a:rPr>
              <a:t>United Nations</a:t>
            </a:r>
            <a:r>
              <a:rPr lang="en-US" sz="1800" dirty="0">
                <a:solidFill>
                  <a:schemeClr val="accent1">
                    <a:lumMod val="50000"/>
                  </a:schemeClr>
                </a:solidFill>
                <a:latin typeface="+mn-lt"/>
              </a:rPr>
              <a:t>, Report ESA/P/WP.155 New York, 1999</a:t>
            </a:r>
          </a:p>
        </p:txBody>
      </p:sp>
      <p:sp>
        <p:nvSpPr>
          <p:cNvPr id="26" name="Text Box 28"/>
          <p:cNvSpPr txBox="1">
            <a:spLocks noChangeArrowheads="1"/>
          </p:cNvSpPr>
          <p:nvPr/>
        </p:nvSpPr>
        <p:spPr bwMode="auto">
          <a:xfrm>
            <a:off x="3259344" y="2031244"/>
            <a:ext cx="2789238" cy="369332"/>
          </a:xfrm>
          <a:prstGeom prst="rect">
            <a:avLst/>
          </a:prstGeom>
          <a:noFill/>
          <a:ln w="9525">
            <a:noFill/>
            <a:miter lim="800000"/>
            <a:headEnd/>
            <a:tailEnd/>
          </a:ln>
        </p:spPr>
        <p:txBody>
          <a:bodyPr>
            <a:spAutoFit/>
          </a:bodyPr>
          <a:lstStyle/>
          <a:p>
            <a:pPr algn="l">
              <a:spcBef>
                <a:spcPct val="50000"/>
              </a:spcBef>
            </a:pPr>
            <a:r>
              <a:rPr lang="es-PE" sz="1800" dirty="0">
                <a:solidFill>
                  <a:schemeClr val="accent1">
                    <a:lumMod val="50000"/>
                  </a:schemeClr>
                </a:solidFill>
                <a:latin typeface="Tw Cen MT" pitchFamily="34" charset="0"/>
              </a:rPr>
              <a:t>(Women in Union)</a:t>
            </a:r>
            <a:endParaRPr lang="en-US" sz="1800" dirty="0">
              <a:solidFill>
                <a:schemeClr val="accent1">
                  <a:lumMod val="50000"/>
                </a:schemeClr>
              </a:solidFill>
              <a:latin typeface="Tw Cen MT"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25557"/>
            <a:ext cx="8531352" cy="566530"/>
          </a:xfrm>
        </p:spPr>
        <p:txBody>
          <a:bodyPr>
            <a:normAutofit fontScale="90000"/>
          </a:bodyPr>
          <a:lstStyle/>
          <a:p>
            <a:pPr>
              <a:spcBef>
                <a:spcPct val="50000"/>
              </a:spcBef>
            </a:pPr>
            <a:r>
              <a:rPr lang="en-US" sz="4000" dirty="0" smtClean="0"/>
              <a:t>New SDM Users (4136 users by Dec 05)</a:t>
            </a:r>
            <a:r>
              <a:rPr lang="en-US" b="1" dirty="0" smtClean="0">
                <a:solidFill>
                  <a:srgbClr val="02578C"/>
                </a:solidFill>
              </a:rPr>
              <a:t/>
            </a:r>
            <a:br>
              <a:rPr lang="en-US" b="1" dirty="0" smtClean="0">
                <a:solidFill>
                  <a:srgbClr val="02578C"/>
                </a:solidFill>
              </a:rPr>
            </a:br>
            <a:endParaRPr lang="en-US" dirty="0"/>
          </a:p>
        </p:txBody>
      </p:sp>
      <p:graphicFrame>
        <p:nvGraphicFramePr>
          <p:cNvPr id="162818" name="Object 3"/>
          <p:cNvGraphicFramePr>
            <a:graphicFrameLocks noChangeAspect="1"/>
          </p:cNvGraphicFramePr>
          <p:nvPr/>
        </p:nvGraphicFramePr>
        <p:xfrm>
          <a:off x="0" y="1649896"/>
          <a:ext cx="8971645" cy="4234067"/>
        </p:xfrm>
        <a:graphic>
          <a:graphicData uri="http://schemas.openxmlformats.org/presentationml/2006/ole">
            <mc:AlternateContent xmlns:mc="http://schemas.openxmlformats.org/markup-compatibility/2006">
              <mc:Choice xmlns:v="urn:schemas-microsoft-com:vml" Requires="v">
                <p:oleObj spid="_x0000_s162828" name="Chart" r:id="rId4" imgW="7467600" imgH="3524402" progId="Excel.Sheet.8">
                  <p:embed/>
                </p:oleObj>
              </mc:Choice>
              <mc:Fallback>
                <p:oleObj name="Chart" r:id="rId4" imgW="7467600" imgH="352440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49896"/>
                        <a:ext cx="8971645" cy="4234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2"/>
          <p:cNvSpPr txBox="1">
            <a:spLocks noChangeArrowheads="1"/>
          </p:cNvSpPr>
          <p:nvPr/>
        </p:nvSpPr>
        <p:spPr bwMode="auto">
          <a:xfrm>
            <a:off x="6454060" y="5879479"/>
            <a:ext cx="2430281" cy="369332"/>
          </a:xfrm>
          <a:prstGeom prst="rect">
            <a:avLst/>
          </a:prstGeom>
          <a:noFill/>
          <a:ln w="9525">
            <a:noFill/>
            <a:miter lim="800000"/>
            <a:headEnd/>
            <a:tailEnd/>
          </a:ln>
        </p:spPr>
        <p:txBody>
          <a:bodyPr wrap="none">
            <a:spAutoFit/>
          </a:bodyPr>
          <a:lstStyle/>
          <a:p>
            <a:r>
              <a:rPr lang="es-PE" sz="1800" dirty="0">
                <a:solidFill>
                  <a:schemeClr val="accent1">
                    <a:lumMod val="50000"/>
                  </a:schemeClr>
                </a:solidFill>
                <a:latin typeface="Tw Cen MT" pitchFamily="34" charset="0"/>
              </a:rPr>
              <a:t>Source: DISA San Martín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“SDM counseling would take too much time, just like other natural methods.”</a:t>
            </a:r>
            <a:endParaRPr lang="en-US" sz="3200" dirty="0"/>
          </a:p>
        </p:txBody>
      </p:sp>
      <p:pic>
        <p:nvPicPr>
          <p:cNvPr id="7" name="Picture 5" descr="DSC00099"/>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xfrm>
            <a:off x="1391478" y="2672296"/>
            <a:ext cx="6947320" cy="4185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u="sng" dirty="0" smtClean="0"/>
              <a:t>Fact</a:t>
            </a:r>
            <a:r>
              <a:rPr lang="en-US" sz="3600" dirty="0" smtClean="0"/>
              <a:t>: SDM is easy to teach in about the same amount of time as other methods</a:t>
            </a:r>
            <a:endParaRPr lang="en-US" sz="3600" dirty="0"/>
          </a:p>
        </p:txBody>
      </p:sp>
      <p:sp>
        <p:nvSpPr>
          <p:cNvPr id="6" name="Content Placeholder 5"/>
          <p:cNvSpPr>
            <a:spLocks noGrp="1"/>
          </p:cNvSpPr>
          <p:nvPr>
            <p:ph sz="quarter" idx="1"/>
          </p:nvPr>
        </p:nvSpPr>
        <p:spPr/>
        <p:txBody>
          <a:bodyPr/>
          <a:lstStyle/>
          <a:p>
            <a:pPr marL="338138" indent="-338138">
              <a:buFont typeface="Wingdings" pitchFamily="2" charset="2"/>
              <a:buChar char="q"/>
              <a:defRPr/>
            </a:pPr>
            <a:r>
              <a:rPr lang="en-US" sz="3200" dirty="0" smtClean="0">
                <a:solidFill>
                  <a:schemeClr val="accent1">
                    <a:lumMod val="50000"/>
                  </a:schemeClr>
                </a:solidFill>
              </a:rPr>
              <a:t>Can be taught in about 20 minutes, even in low-literacy settings</a:t>
            </a:r>
          </a:p>
          <a:p>
            <a:pPr marL="338138" indent="-338138">
              <a:buFont typeface="Wingdings" pitchFamily="2" charset="2"/>
              <a:buChar char="q"/>
              <a:defRPr/>
            </a:pPr>
            <a:r>
              <a:rPr lang="en-US" sz="3200" dirty="0" smtClean="0">
                <a:solidFill>
                  <a:schemeClr val="accent1">
                    <a:lumMod val="50000"/>
                  </a:schemeClr>
                </a:solidFill>
              </a:rPr>
              <a:t>Continuation and correct use improved with 2</a:t>
            </a:r>
            <a:r>
              <a:rPr lang="en-US" sz="3200" baseline="30000" dirty="0" smtClean="0">
                <a:solidFill>
                  <a:schemeClr val="accent1">
                    <a:lumMod val="50000"/>
                  </a:schemeClr>
                </a:solidFill>
              </a:rPr>
              <a:t>nd</a:t>
            </a:r>
            <a:r>
              <a:rPr lang="en-US" sz="3200" dirty="0" smtClean="0">
                <a:solidFill>
                  <a:schemeClr val="accent1">
                    <a:lumMod val="50000"/>
                  </a:schemeClr>
                </a:solidFill>
              </a:rPr>
              <a:t> visit but not necessary</a:t>
            </a:r>
          </a:p>
          <a:p>
            <a:endParaRPr lang="en-US" dirty="0"/>
          </a:p>
        </p:txBody>
      </p:sp>
      <p:pic>
        <p:nvPicPr>
          <p:cNvPr id="4" name="Picture 5" descr="IMG_094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60213" y="3796748"/>
            <a:ext cx="4399006" cy="27801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3582" y="-99390"/>
            <a:ext cx="8382000" cy="1676400"/>
          </a:xfrm>
        </p:spPr>
        <p:txBody>
          <a:bodyPr>
            <a:normAutofit/>
          </a:bodyPr>
          <a:lstStyle/>
          <a:p>
            <a:r>
              <a:rPr lang="en-US" sz="3200" dirty="0" smtClean="0"/>
              <a:t>Comparison of SDM, sterilization, and pill counseling at government clinics (Jharkhand, India)</a:t>
            </a:r>
          </a:p>
        </p:txBody>
      </p:sp>
      <p:graphicFrame>
        <p:nvGraphicFramePr>
          <p:cNvPr id="641058" name="Group 34"/>
          <p:cNvGraphicFramePr>
            <a:graphicFrameLocks noGrp="1"/>
          </p:cNvGraphicFramePr>
          <p:nvPr>
            <p:ph type="tbl" idx="1"/>
          </p:nvPr>
        </p:nvGraphicFramePr>
        <p:xfrm>
          <a:off x="457200" y="1927225"/>
          <a:ext cx="8421688" cy="3990076"/>
        </p:xfrm>
        <a:graphic>
          <a:graphicData uri="http://schemas.openxmlformats.org/drawingml/2006/table">
            <a:tbl>
              <a:tblPr>
                <a:tableStyleId>{0E3FDE45-AF77-4B5C-9715-49D594BDF05E}</a:tableStyleId>
              </a:tblPr>
              <a:tblGrid>
                <a:gridCol w="2562225"/>
                <a:gridCol w="1728788"/>
                <a:gridCol w="1827212"/>
                <a:gridCol w="2303463"/>
              </a:tblGrid>
              <a:tr h="964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SDM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(n=59)</a:t>
                      </a:r>
                      <a:endParaRPr kumimoji="0" lang="en-US" sz="2800" b="1"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Pill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(n=59)</a:t>
                      </a:r>
                      <a:endParaRPr kumimoji="0" lang="en-US" sz="2800" b="1"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mj-lt"/>
                        </a:rPr>
                        <a:t>Sterilization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mj-lt"/>
                        </a:rPr>
                        <a:t>(n=59)</a:t>
                      </a:r>
                      <a:endParaRPr kumimoji="0" lang="en-US" sz="2800" b="1" i="0" u="none" strike="noStrike" cap="none" normalizeH="0" baseline="0" dirty="0" smtClean="0">
                        <a:ln>
                          <a:noFill/>
                        </a:ln>
                        <a:solidFill>
                          <a:schemeClr val="tx1"/>
                        </a:solidFill>
                        <a:effectLst/>
                        <a:latin typeface="+mj-lt"/>
                        <a:cs typeface="Arial" pitchFamily="34" charset="0"/>
                      </a:endParaRPr>
                    </a:p>
                  </a:txBody>
                  <a:tcPr horzOverflow="overflow"/>
                </a:tc>
              </a:tr>
              <a:tr h="88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Interpersonal relations</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78%</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78%</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83%</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r>
              <a:tr h="983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Information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exchange</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effectLst/>
                          <a:latin typeface="+mj-lt"/>
                        </a:rPr>
                        <a:t>64%</a:t>
                      </a:r>
                      <a:endParaRPr kumimoji="0" lang="en-US" sz="2800" b="0" i="0" u="none" strike="noStrike" cap="none" normalizeH="0" baseline="0" dirty="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58%</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44%</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r>
              <a:tr h="98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mj-lt"/>
                        </a:rPr>
                        <a:t>Session length</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smtClean="0">
                          <a:ln>
                            <a:noFill/>
                          </a:ln>
                          <a:effectLst/>
                          <a:latin typeface="+mj-lt"/>
                        </a:rPr>
                        <a:t>17 min.</a:t>
                      </a:r>
                      <a:endParaRPr kumimoji="0" lang="en-US" sz="2800" b="0" i="0" u="none" strike="noStrike" cap="none" normalizeH="0" baseline="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effectLst/>
                          <a:latin typeface="+mj-lt"/>
                        </a:rPr>
                        <a:t>13 min.</a:t>
                      </a:r>
                      <a:endParaRPr kumimoji="0" lang="en-US" sz="2800" b="0" i="0" u="none" strike="noStrike" cap="none" normalizeH="0" baseline="0" dirty="0" smtClean="0">
                        <a:ln>
                          <a:noFill/>
                        </a:ln>
                        <a:solidFill>
                          <a:schemeClr val="accent2"/>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effectLst/>
                          <a:latin typeface="+mj-lt"/>
                        </a:rPr>
                        <a:t>15 min.</a:t>
                      </a:r>
                      <a:endParaRPr kumimoji="0" lang="en-US" sz="2800" b="0" i="0" u="none" strike="noStrike" cap="none" normalizeH="0" baseline="0" dirty="0" smtClean="0">
                        <a:ln>
                          <a:noFill/>
                        </a:ln>
                        <a:solidFill>
                          <a:schemeClr val="accent2"/>
                        </a:solidFill>
                        <a:effectLst/>
                        <a:latin typeface="+mj-lt"/>
                        <a:cs typeface="Arial" pitchFamily="34" charset="0"/>
                      </a:endParaRPr>
                    </a:p>
                  </a:txBody>
                  <a:tcPr horzOverflow="overflow"/>
                </a:tc>
              </a:tr>
            </a:tbl>
          </a:graphicData>
        </a:graphic>
      </p:graphicFrame>
      <p:sp>
        <p:nvSpPr>
          <p:cNvPr id="35870" name="Text Box 30"/>
          <p:cNvSpPr txBox="1">
            <a:spLocks noChangeArrowheads="1"/>
          </p:cNvSpPr>
          <p:nvPr/>
        </p:nvSpPr>
        <p:spPr bwMode="auto">
          <a:xfrm>
            <a:off x="5062674" y="6030362"/>
            <a:ext cx="3902075" cy="369332"/>
          </a:xfrm>
          <a:prstGeom prst="rect">
            <a:avLst/>
          </a:prstGeom>
          <a:noFill/>
          <a:ln w="9525">
            <a:noFill/>
            <a:miter lim="800000"/>
            <a:headEnd/>
            <a:tailEnd/>
          </a:ln>
        </p:spPr>
        <p:txBody>
          <a:bodyPr>
            <a:spAutoFit/>
          </a:bodyPr>
          <a:lstStyle/>
          <a:p>
            <a:pPr>
              <a:spcBef>
                <a:spcPct val="50000"/>
              </a:spcBef>
            </a:pPr>
            <a:r>
              <a:rPr lang="en-US" sz="1800" dirty="0">
                <a:solidFill>
                  <a:schemeClr val="accent1">
                    <a:lumMod val="50000"/>
                  </a:schemeClr>
                </a:solidFill>
                <a:latin typeface="+mj-lt"/>
              </a:rPr>
              <a:t>Source: Simulated clients, </a:t>
            </a:r>
            <a:r>
              <a:rPr lang="en-US" sz="1800" dirty="0" smtClean="0">
                <a:solidFill>
                  <a:schemeClr val="accent1">
                    <a:lumMod val="50000"/>
                  </a:schemeClr>
                </a:solidFill>
                <a:latin typeface="+mj-lt"/>
              </a:rPr>
              <a:t> endline</a:t>
            </a:r>
            <a:endParaRPr lang="en-US" sz="1800" dirty="0">
              <a:solidFill>
                <a:schemeClr val="accent1">
                  <a:lumMod val="50000"/>
                </a:schemeClr>
              </a:solidFill>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3600" dirty="0" smtClean="0">
                <a:latin typeface="Comic Sans MS" pitchFamily="66" charset="0"/>
              </a:rPr>
              <a:t/>
            </a:r>
            <a:br>
              <a:rPr lang="en-US" sz="3600" dirty="0" smtClean="0">
                <a:latin typeface="Comic Sans MS" pitchFamily="66" charset="0"/>
              </a:rPr>
            </a:br>
            <a:r>
              <a:rPr lang="en-US" sz="4000" dirty="0" smtClean="0"/>
              <a:t>Medical barriers in Peru and Rwanda</a:t>
            </a:r>
          </a:p>
        </p:txBody>
      </p:sp>
      <p:sp>
        <p:nvSpPr>
          <p:cNvPr id="36867" name="Rectangle 3"/>
          <p:cNvSpPr>
            <a:spLocks noGrp="1" noChangeArrowheads="1"/>
          </p:cNvSpPr>
          <p:nvPr>
            <p:ph sz="quarter" idx="2"/>
          </p:nvPr>
        </p:nvSpPr>
        <p:spPr>
          <a:xfrm>
            <a:off x="609600" y="2438400"/>
            <a:ext cx="3886200" cy="2511287"/>
          </a:xfrm>
          <a:noFill/>
        </p:spPr>
        <p:txBody>
          <a:bodyPr>
            <a:normAutofit lnSpcReduction="10000"/>
          </a:bodyPr>
          <a:lstStyle/>
          <a:p>
            <a:pPr>
              <a:lnSpc>
                <a:spcPct val="80000"/>
              </a:lnSpc>
            </a:pPr>
            <a:r>
              <a:rPr lang="en-US" sz="2800" dirty="0" smtClean="0">
                <a:solidFill>
                  <a:schemeClr val="accent1">
                    <a:lumMod val="50000"/>
                  </a:schemeClr>
                </a:solidFill>
              </a:rPr>
              <a:t>25% of eligible clients denied SDM because partner not present </a:t>
            </a:r>
            <a:br>
              <a:rPr lang="en-US" sz="2800" dirty="0" smtClean="0">
                <a:solidFill>
                  <a:schemeClr val="accent1">
                    <a:lumMod val="50000"/>
                  </a:schemeClr>
                </a:solidFill>
              </a:rPr>
            </a:br>
            <a:endParaRPr lang="en-US" sz="2800" dirty="0" smtClean="0">
              <a:solidFill>
                <a:schemeClr val="accent1">
                  <a:lumMod val="50000"/>
                </a:schemeClr>
              </a:solidFill>
            </a:endParaRPr>
          </a:p>
          <a:p>
            <a:pPr>
              <a:lnSpc>
                <a:spcPct val="80000"/>
              </a:lnSpc>
            </a:pPr>
            <a:r>
              <a:rPr lang="en-US" sz="2800" dirty="0" smtClean="0">
                <a:solidFill>
                  <a:schemeClr val="accent1">
                    <a:lumMod val="50000"/>
                  </a:schemeClr>
                </a:solidFill>
              </a:rPr>
              <a:t>5% requested to track cycles </a:t>
            </a:r>
            <a:r>
              <a:rPr lang="en-US" dirty="0" smtClean="0">
                <a:solidFill>
                  <a:srgbClr val="02578C"/>
                </a:solidFill>
                <a:latin typeface="Comic Sans MS" pitchFamily="66" charset="0"/>
              </a:rPr>
              <a:t/>
            </a:r>
            <a:br>
              <a:rPr lang="en-US" dirty="0" smtClean="0">
                <a:solidFill>
                  <a:srgbClr val="02578C"/>
                </a:solidFill>
                <a:latin typeface="Comic Sans MS" pitchFamily="66" charset="0"/>
              </a:rPr>
            </a:br>
            <a:endParaRPr lang="en-US" dirty="0" smtClean="0">
              <a:solidFill>
                <a:srgbClr val="02578C"/>
              </a:solidFill>
              <a:latin typeface="Comic Sans MS" pitchFamily="66" charset="0"/>
            </a:endParaRPr>
          </a:p>
          <a:p>
            <a:pPr>
              <a:lnSpc>
                <a:spcPct val="80000"/>
              </a:lnSpc>
            </a:pPr>
            <a:endParaRPr lang="en-US" sz="2400" dirty="0" smtClean="0">
              <a:solidFill>
                <a:srgbClr val="02578C"/>
              </a:solidFill>
              <a:latin typeface="Comic Sans MS" pitchFamily="66" charset="0"/>
            </a:endParaRPr>
          </a:p>
          <a:p>
            <a:pPr>
              <a:lnSpc>
                <a:spcPct val="80000"/>
              </a:lnSpc>
              <a:buFontTx/>
              <a:buNone/>
            </a:pPr>
            <a:endParaRPr lang="en-US" sz="2400" dirty="0" smtClean="0">
              <a:solidFill>
                <a:srgbClr val="02578C"/>
              </a:solidFill>
              <a:latin typeface="Comic Sans MS" pitchFamily="66" charset="0"/>
            </a:endParaRPr>
          </a:p>
        </p:txBody>
      </p:sp>
      <p:sp>
        <p:nvSpPr>
          <p:cNvPr id="36868" name="Rectangle 4"/>
          <p:cNvSpPr>
            <a:spLocks noGrp="1" noChangeArrowheads="1"/>
          </p:cNvSpPr>
          <p:nvPr>
            <p:ph sz="quarter" idx="4"/>
          </p:nvPr>
        </p:nvSpPr>
        <p:spPr>
          <a:xfrm>
            <a:off x="4800600" y="2458277"/>
            <a:ext cx="3886200" cy="2471530"/>
          </a:xfrm>
          <a:noFill/>
          <a:ln>
            <a:noFill/>
          </a:ln>
        </p:spPr>
        <p:txBody>
          <a:bodyPr>
            <a:normAutofit/>
          </a:bodyPr>
          <a:lstStyle/>
          <a:p>
            <a:pPr>
              <a:lnSpc>
                <a:spcPct val="80000"/>
              </a:lnSpc>
            </a:pPr>
            <a:r>
              <a:rPr lang="en-US" sz="2800" dirty="0" smtClean="0">
                <a:solidFill>
                  <a:schemeClr val="accent1">
                    <a:lumMod val="50000"/>
                  </a:schemeClr>
                </a:solidFill>
                <a:latin typeface="+mj-lt"/>
              </a:rPr>
              <a:t>46% of eligible clients denied SDM because partner not present or requested to track menstrual cycles </a:t>
            </a:r>
          </a:p>
        </p:txBody>
      </p:sp>
      <p:sp>
        <p:nvSpPr>
          <p:cNvPr id="7" name="Text Placeholder 6"/>
          <p:cNvSpPr>
            <a:spLocks noGrp="1"/>
          </p:cNvSpPr>
          <p:nvPr>
            <p:ph type="body" sz="quarter" idx="1"/>
          </p:nvPr>
        </p:nvSpPr>
        <p:spPr/>
        <p:txBody>
          <a:bodyPr>
            <a:normAutofit/>
          </a:bodyPr>
          <a:lstStyle/>
          <a:p>
            <a:r>
              <a:rPr lang="en-US" sz="3600" dirty="0" smtClean="0"/>
              <a:t>Rwanda</a:t>
            </a:r>
            <a:endParaRPr lang="en-US" sz="3600" dirty="0"/>
          </a:p>
        </p:txBody>
      </p:sp>
      <p:sp>
        <p:nvSpPr>
          <p:cNvPr id="8" name="Text Placeholder 7"/>
          <p:cNvSpPr>
            <a:spLocks noGrp="1"/>
          </p:cNvSpPr>
          <p:nvPr>
            <p:ph type="body" sz="quarter" idx="3"/>
          </p:nvPr>
        </p:nvSpPr>
        <p:spPr/>
        <p:txBody>
          <a:bodyPr/>
          <a:lstStyle/>
          <a:p>
            <a:r>
              <a:rPr lang="en-US" sz="3600" dirty="0" smtClean="0"/>
              <a:t>Peru</a:t>
            </a:r>
            <a:endParaRPr lang="en-US" sz="3600" dirty="0"/>
          </a:p>
        </p:txBody>
      </p:sp>
      <p:sp>
        <p:nvSpPr>
          <p:cNvPr id="36869" name="Text Box 5"/>
          <p:cNvSpPr txBox="1">
            <a:spLocks noChangeArrowheads="1"/>
          </p:cNvSpPr>
          <p:nvPr/>
        </p:nvSpPr>
        <p:spPr bwMode="auto">
          <a:xfrm>
            <a:off x="636103" y="5181600"/>
            <a:ext cx="8010939" cy="946150"/>
          </a:xfrm>
          <a:prstGeom prst="rect">
            <a:avLst/>
          </a:prstGeom>
          <a:solidFill>
            <a:srgbClr val="FFFF99"/>
          </a:solidFill>
          <a:ln w="9525">
            <a:noFill/>
            <a:miter lim="800000"/>
            <a:headEnd/>
            <a:tailEnd/>
          </a:ln>
        </p:spPr>
        <p:txBody>
          <a:bodyPr wrap="square">
            <a:spAutoFit/>
          </a:bodyPr>
          <a:lstStyle/>
          <a:p>
            <a:pPr algn="ctr">
              <a:spcBef>
                <a:spcPct val="50000"/>
              </a:spcBef>
            </a:pPr>
            <a:r>
              <a:rPr lang="en-US" sz="2800" dirty="0">
                <a:solidFill>
                  <a:schemeClr val="tx2"/>
                </a:solidFill>
                <a:latin typeface="+mn-lt"/>
              </a:rPr>
              <a:t>After reinforcement, virtually all eligible clients received the  method.</a:t>
            </a:r>
          </a:p>
        </p:txBody>
      </p:sp>
      <p:sp>
        <p:nvSpPr>
          <p:cNvPr id="36870" name="Text Box 6"/>
          <p:cNvSpPr txBox="1">
            <a:spLocks noChangeArrowheads="1"/>
          </p:cNvSpPr>
          <p:nvPr/>
        </p:nvSpPr>
        <p:spPr bwMode="auto">
          <a:xfrm>
            <a:off x="4784035" y="6225209"/>
            <a:ext cx="3902075" cy="369332"/>
          </a:xfrm>
          <a:prstGeom prst="rect">
            <a:avLst/>
          </a:prstGeom>
          <a:noFill/>
          <a:ln w="9525">
            <a:noFill/>
            <a:miter lim="800000"/>
            <a:headEnd/>
            <a:tailEnd/>
          </a:ln>
        </p:spPr>
        <p:txBody>
          <a:bodyPr>
            <a:spAutoFit/>
          </a:bodyPr>
          <a:lstStyle/>
          <a:p>
            <a:pPr>
              <a:spcBef>
                <a:spcPct val="50000"/>
              </a:spcBef>
            </a:pPr>
            <a:r>
              <a:rPr lang="en-US" sz="1800" dirty="0">
                <a:solidFill>
                  <a:schemeClr val="accent1">
                    <a:lumMod val="50000"/>
                  </a:schemeClr>
                </a:solidFill>
                <a:latin typeface="+mj-lt"/>
              </a:rPr>
              <a:t>Source: Simulated clients, </a:t>
            </a:r>
            <a:r>
              <a:rPr lang="en-US" sz="1800" dirty="0" smtClean="0">
                <a:solidFill>
                  <a:schemeClr val="accent1">
                    <a:lumMod val="50000"/>
                  </a:schemeClr>
                </a:solidFill>
                <a:latin typeface="+mj-lt"/>
              </a:rPr>
              <a:t> endline</a:t>
            </a:r>
            <a:endParaRPr lang="en-US" sz="1800"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“It would be hard for illiterate women to use SDM.”</a:t>
            </a:r>
            <a:endParaRPr lang="en-US" sz="3600" dirty="0"/>
          </a:p>
        </p:txBody>
      </p:sp>
      <p:pic>
        <p:nvPicPr>
          <p:cNvPr id="7" name="Picture 28" descr="74 low 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593" y="2694106"/>
            <a:ext cx="4572003" cy="4004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u="sng" dirty="0" smtClean="0"/>
              <a:t>Fact</a:t>
            </a:r>
            <a:r>
              <a:rPr lang="en-US" sz="3600" dirty="0" smtClean="0"/>
              <a:t>: Low literacy or illiterate women can learn how to use SDM correctly</a:t>
            </a:r>
            <a:endParaRPr lang="en-US" sz="3600" dirty="0"/>
          </a:p>
        </p:txBody>
      </p:sp>
      <p:sp>
        <p:nvSpPr>
          <p:cNvPr id="7" name="Text Placeholder 3"/>
          <p:cNvSpPr>
            <a:spLocks noGrp="1"/>
          </p:cNvSpPr>
          <p:nvPr>
            <p:ph sz="quarter" idx="1"/>
          </p:nvPr>
        </p:nvSpPr>
        <p:spPr>
          <a:xfrm>
            <a:off x="612649" y="1600200"/>
            <a:ext cx="4396674" cy="4495800"/>
          </a:xfrm>
        </p:spPr>
        <p:txBody>
          <a:bodyPr>
            <a:normAutofit/>
          </a:bodyPr>
          <a:lstStyle/>
          <a:p>
            <a:pPr eaLnBrk="1" hangingPunct="1"/>
            <a:r>
              <a:rPr lang="en-US" sz="2400" dirty="0" smtClean="0">
                <a:solidFill>
                  <a:schemeClr val="accent1">
                    <a:lumMod val="50000"/>
                  </a:schemeClr>
                </a:solidFill>
              </a:rPr>
              <a:t>It is entirely possible for low literacy and illiterate women to use this method. There is no need for them to be able to read in order to use it. </a:t>
            </a:r>
          </a:p>
          <a:p>
            <a:pPr eaLnBrk="1" hangingPunct="1"/>
            <a:r>
              <a:rPr lang="en-US" sz="2400" dirty="0" smtClean="0">
                <a:solidFill>
                  <a:schemeClr val="accent1">
                    <a:lumMod val="50000"/>
                  </a:schemeClr>
                </a:solidFill>
              </a:rPr>
              <a:t>CycleBeads serve as a helpful visual tool for women, regardless of whether or not they are literate</a:t>
            </a:r>
          </a:p>
          <a:p>
            <a:pPr eaLnBrk="1" hangingPunct="1"/>
            <a:r>
              <a:rPr lang="en-US" sz="2400" dirty="0" smtClean="0">
                <a:solidFill>
                  <a:schemeClr val="accent1">
                    <a:lumMod val="50000"/>
                  </a:schemeClr>
                </a:solidFill>
              </a:rPr>
              <a:t>IRH has developed low-literacy inserts to support method use</a:t>
            </a:r>
          </a:p>
        </p:txBody>
      </p:sp>
      <p:pic>
        <p:nvPicPr>
          <p:cNvPr id="4" name="Picture 2" descr="F:\InstituteForReproductiveHealth\Training &amp; Communication\IEC\Pictures\India\India (Ranchi) Pictures 08 Select and Sorted lowres\General Women\IMG_23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6745" y="1808922"/>
            <a:ext cx="3002571" cy="40750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210" y="228600"/>
            <a:ext cx="8534400" cy="990600"/>
          </a:xfrm>
        </p:spPr>
        <p:txBody>
          <a:bodyPr>
            <a:normAutofit fontScale="90000"/>
          </a:bodyPr>
          <a:lstStyle/>
          <a:p>
            <a:r>
              <a:rPr lang="en-US" u="sng" dirty="0" smtClean="0"/>
              <a:t>Fact</a:t>
            </a:r>
            <a:r>
              <a:rPr lang="en-US" dirty="0" smtClean="0"/>
              <a:t>: SDM is a natural, effective method</a:t>
            </a:r>
            <a:endParaRPr lang="en-US" dirty="0"/>
          </a:p>
        </p:txBody>
      </p:sp>
      <p:sp>
        <p:nvSpPr>
          <p:cNvPr id="7" name="Content Placeholder 2"/>
          <p:cNvSpPr txBox="1">
            <a:spLocks/>
          </p:cNvSpPr>
          <p:nvPr/>
        </p:nvSpPr>
        <p:spPr>
          <a:xfrm>
            <a:off x="572892" y="1600200"/>
            <a:ext cx="8531352" cy="5257800"/>
          </a:xfrm>
          <a:prstGeom prst="rect">
            <a:avLst/>
          </a:prstGeom>
        </p:spPr>
        <p:txBody>
          <a:bodyPr rtlCol="0">
            <a:normAutofit/>
          </a:bodyPr>
          <a:lstStyle/>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lang="en-US" sz="2900" dirty="0" smtClean="0">
                <a:solidFill>
                  <a:schemeClr val="accent1">
                    <a:lumMod val="50000"/>
                  </a:schemeClr>
                </a:solidFill>
                <a:latin typeface="+mn-lt"/>
              </a:rPr>
              <a:t>Rigorously tested in a multi-site efficacy trial.</a:t>
            </a:r>
          </a:p>
          <a:p>
            <a:pPr marL="971550" lvl="1" indent="-514350" algn="l" fontAlgn="auto">
              <a:spcBef>
                <a:spcPts val="700"/>
              </a:spcBef>
              <a:spcAft>
                <a:spcPts val="0"/>
              </a:spcAft>
              <a:buClr>
                <a:schemeClr val="accent2"/>
              </a:buClr>
              <a:buSzPct val="60000"/>
              <a:buFont typeface="Wingdings" pitchFamily="2" charset="2"/>
              <a:buChar char="§"/>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Found to be 95% effective with correct use. </a:t>
            </a:r>
          </a:p>
          <a:p>
            <a:pPr marL="971550" lvl="1" indent="-514350" algn="l" fontAlgn="auto">
              <a:spcBef>
                <a:spcPts val="700"/>
              </a:spcBef>
              <a:spcAft>
                <a:spcPts val="0"/>
              </a:spcAft>
              <a:buClr>
                <a:schemeClr val="accent2"/>
              </a:buClr>
              <a:buSzPct val="60000"/>
              <a:buFont typeface="Wingdings" pitchFamily="2" charset="2"/>
              <a:buChar char="§"/>
              <a:defRPr/>
            </a:pPr>
            <a:r>
              <a:rPr lang="en-US" sz="2900" dirty="0" smtClean="0">
                <a:solidFill>
                  <a:schemeClr val="accent1">
                    <a:lumMod val="50000"/>
                  </a:schemeClr>
                </a:solidFill>
                <a:latin typeface="+mn-lt"/>
              </a:rPr>
              <a:t>Efficacy rate compares to other user-directed methods. </a:t>
            </a:r>
            <a:endPar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Successful use requires motivation by the couple to avoid unprotected sex during the fertile window.</a:t>
            </a:r>
            <a:r>
              <a:rPr kumimoji="0" lang="en-US" sz="2900" b="0" i="0" u="none" strike="noStrike" kern="1200" cap="none" spc="0" normalizeH="0" noProof="0" dirty="0" smtClean="0">
                <a:ln>
                  <a:noFill/>
                </a:ln>
                <a:solidFill>
                  <a:schemeClr val="accent1">
                    <a:lumMod val="50000"/>
                  </a:schemeClr>
                </a:solidFill>
                <a:effectLst/>
                <a:uLnTx/>
                <a:uFillTx/>
                <a:latin typeface="+mn-lt"/>
                <a:ea typeface="+mn-ea"/>
                <a:cs typeface="+mn-cs"/>
              </a:rPr>
              <a:t> </a:t>
            </a:r>
            <a:endParaRPr lang="en-US" sz="2900" dirty="0" smtClean="0">
              <a:solidFill>
                <a:schemeClr val="accent1">
                  <a:lumMod val="50000"/>
                </a:schemeClr>
              </a:solidFill>
              <a:latin typeface="+mn-lt"/>
            </a:endParaRPr>
          </a:p>
          <a:p>
            <a:pPr marL="971550" lvl="1" indent="-514350" algn="l" fontAlgn="auto">
              <a:spcBef>
                <a:spcPts val="700"/>
              </a:spcBef>
              <a:spcAft>
                <a:spcPts val="0"/>
              </a:spcAft>
              <a:buClr>
                <a:schemeClr val="accent2"/>
              </a:buClr>
              <a:buSzPct val="60000"/>
              <a:buFont typeface="Wingdings" pitchFamily="2" charset="2"/>
              <a:buChar char="§"/>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97%</a:t>
            </a:r>
            <a:r>
              <a:rPr kumimoji="0" lang="en-US" sz="2900" b="0" i="0" u="none" strike="noStrike" kern="1200" cap="none" spc="0" normalizeH="0" noProof="0" dirty="0" smtClean="0">
                <a:ln>
                  <a:noFill/>
                </a:ln>
                <a:solidFill>
                  <a:schemeClr val="accent1">
                    <a:lumMod val="50000"/>
                  </a:schemeClr>
                </a:solidFill>
                <a:effectLst/>
                <a:uLnTx/>
                <a:uFillTx/>
                <a:latin typeface="+mn-lt"/>
                <a:ea typeface="+mn-ea"/>
                <a:cs typeface="+mn-cs"/>
              </a:rPr>
              <a:t> of the couples in the efficacy study followed this rule.</a:t>
            </a:r>
            <a:endParaRPr kumimoji="0" lang="en-US" sz="29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Arial" pitchFamily="34" charset="0"/>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03237" y="254760"/>
            <a:ext cx="8640763" cy="1143000"/>
          </a:xfrm>
        </p:spPr>
        <p:txBody>
          <a:bodyPr>
            <a:normAutofit/>
          </a:bodyPr>
          <a:lstStyle/>
          <a:p>
            <a:pPr algn="l"/>
            <a:r>
              <a:rPr lang="en-US" sz="3200" dirty="0" smtClean="0">
                <a:latin typeface="+mn-lt"/>
              </a:rPr>
              <a:t>Among women and men who had heard of the SDM, 70-90% knew that the SDM…</a:t>
            </a:r>
          </a:p>
        </p:txBody>
      </p:sp>
      <p:sp>
        <p:nvSpPr>
          <p:cNvPr id="33795" name="Rectangle 5"/>
          <p:cNvSpPr>
            <a:spLocks noGrp="1" noChangeArrowheads="1"/>
          </p:cNvSpPr>
          <p:nvPr>
            <p:ph sz="quarter" idx="1"/>
          </p:nvPr>
        </p:nvSpPr>
        <p:spPr>
          <a:xfrm>
            <a:off x="537059" y="1765854"/>
            <a:ext cx="7042150" cy="1036638"/>
          </a:xfrm>
          <a:noFill/>
        </p:spPr>
        <p:txBody>
          <a:bodyPr>
            <a:normAutofit/>
          </a:bodyPr>
          <a:lstStyle/>
          <a:p>
            <a:r>
              <a:rPr lang="en-US" sz="2800" dirty="0" smtClean="0">
                <a:solidFill>
                  <a:schemeClr val="accent1">
                    <a:lumMod val="50000"/>
                  </a:schemeClr>
                </a:solidFill>
                <a:latin typeface="+mj-lt"/>
              </a:rPr>
              <a:t>defines the fertile days as 8-19</a:t>
            </a:r>
          </a:p>
          <a:p>
            <a:r>
              <a:rPr lang="en-US" sz="2800" dirty="0" smtClean="0">
                <a:solidFill>
                  <a:schemeClr val="accent1">
                    <a:lumMod val="50000"/>
                  </a:schemeClr>
                </a:solidFill>
                <a:latin typeface="+mj-lt"/>
              </a:rPr>
              <a:t>comes with a visual aid </a:t>
            </a:r>
          </a:p>
          <a:p>
            <a:endParaRPr lang="en-US" dirty="0" smtClean="0"/>
          </a:p>
          <a:p>
            <a:endParaRPr lang="en-US" dirty="0" smtClean="0"/>
          </a:p>
        </p:txBody>
      </p:sp>
      <p:sp>
        <p:nvSpPr>
          <p:cNvPr id="33796" name="Rectangle 9"/>
          <p:cNvSpPr>
            <a:spLocks noGrp="1" noChangeArrowheads="1"/>
          </p:cNvSpPr>
          <p:nvPr>
            <p:ph sz="quarter" idx="2"/>
          </p:nvPr>
        </p:nvSpPr>
        <p:spPr>
          <a:xfrm>
            <a:off x="557623" y="2938670"/>
            <a:ext cx="7940675" cy="3352800"/>
          </a:xfrm>
          <a:noFill/>
        </p:spPr>
        <p:txBody>
          <a:bodyPr>
            <a:normAutofit/>
          </a:bodyPr>
          <a:lstStyle/>
          <a:p>
            <a:pPr>
              <a:spcBef>
                <a:spcPts val="0"/>
              </a:spcBef>
              <a:buFontTx/>
              <a:buNone/>
            </a:pPr>
            <a:r>
              <a:rPr lang="en-US" sz="2800" dirty="0" smtClean="0">
                <a:solidFill>
                  <a:schemeClr val="tx2"/>
                </a:solidFill>
                <a:latin typeface="+mj-lt"/>
              </a:rPr>
              <a:t>and that it requires:</a:t>
            </a:r>
            <a:endParaRPr lang="en-US" sz="2800" b="1" dirty="0" smtClean="0">
              <a:solidFill>
                <a:srgbClr val="02578C"/>
              </a:solidFill>
              <a:latin typeface="+mj-lt"/>
            </a:endParaRPr>
          </a:p>
          <a:p>
            <a:r>
              <a:rPr lang="en-US" sz="2800" dirty="0" smtClean="0">
                <a:solidFill>
                  <a:schemeClr val="accent1">
                    <a:lumMod val="50000"/>
                  </a:schemeClr>
                </a:solidFill>
                <a:latin typeface="+mj-lt"/>
              </a:rPr>
              <a:t>26-32 day cycles</a:t>
            </a:r>
          </a:p>
          <a:p>
            <a:r>
              <a:rPr lang="en-US" sz="2800" dirty="0" smtClean="0">
                <a:solidFill>
                  <a:schemeClr val="accent1">
                    <a:lumMod val="50000"/>
                  </a:schemeClr>
                </a:solidFill>
                <a:latin typeface="+mj-lt"/>
              </a:rPr>
              <a:t>partner cooperation</a:t>
            </a:r>
          </a:p>
          <a:p>
            <a:r>
              <a:rPr lang="en-US" sz="2800" dirty="0" smtClean="0">
                <a:solidFill>
                  <a:schemeClr val="accent1">
                    <a:lumMod val="50000"/>
                  </a:schemeClr>
                </a:solidFill>
                <a:latin typeface="+mj-lt"/>
              </a:rPr>
              <a:t>abstinence/condom use</a:t>
            </a:r>
          </a:p>
          <a:p>
            <a:r>
              <a:rPr lang="en-US" sz="2800" dirty="0" smtClean="0">
                <a:solidFill>
                  <a:schemeClr val="accent1">
                    <a:lumMod val="50000"/>
                  </a:schemeClr>
                </a:solidFill>
                <a:latin typeface="+mj-lt"/>
              </a:rPr>
              <a:t>keeping track daily</a:t>
            </a:r>
          </a:p>
        </p:txBody>
      </p:sp>
      <p:pic>
        <p:nvPicPr>
          <p:cNvPr id="33797" name="Picture 11" descr="Image3"/>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4434300" y="2484782"/>
            <a:ext cx="4432544" cy="3101769"/>
          </a:xfrm>
          <a:prstGeom prst="rect">
            <a:avLst/>
          </a:prstGeom>
          <a:noFill/>
          <a:ln w="9525">
            <a:noFill/>
            <a:miter lim="800000"/>
            <a:headEnd/>
            <a:tailEnd/>
          </a:ln>
        </p:spPr>
      </p:pic>
      <p:sp>
        <p:nvSpPr>
          <p:cNvPr id="33798" name="TextBox 5"/>
          <p:cNvSpPr txBox="1">
            <a:spLocks noChangeArrowheads="1"/>
          </p:cNvSpPr>
          <p:nvPr/>
        </p:nvSpPr>
        <p:spPr bwMode="auto">
          <a:xfrm>
            <a:off x="5290724" y="5654399"/>
            <a:ext cx="3614737" cy="369332"/>
          </a:xfrm>
          <a:prstGeom prst="rect">
            <a:avLst/>
          </a:prstGeom>
          <a:noFill/>
          <a:ln w="9525">
            <a:noFill/>
            <a:miter lim="800000"/>
            <a:headEnd/>
            <a:tailEnd/>
          </a:ln>
        </p:spPr>
        <p:txBody>
          <a:bodyPr>
            <a:spAutoFit/>
          </a:bodyPr>
          <a:lstStyle/>
          <a:p>
            <a:r>
              <a:rPr lang="en-US" sz="1800" dirty="0">
                <a:solidFill>
                  <a:schemeClr val="accent1">
                    <a:lumMod val="50000"/>
                  </a:schemeClr>
                </a:solidFill>
                <a:latin typeface="+mj-lt"/>
              </a:rPr>
              <a:t>Analysis of household surveys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“More educated women would not be interested in using SDM.”</a:t>
            </a:r>
            <a:endParaRPr lang="en-US" sz="36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3237" y="2672364"/>
            <a:ext cx="3001617" cy="3908355"/>
          </a:xfrm>
          <a:prstGeom prst="rect">
            <a:avLst/>
          </a:prstGeom>
          <a:noFill/>
          <a:ln w="9525">
            <a:noFill/>
            <a:miter lim="800000"/>
            <a:headEnd/>
            <a:tailEnd/>
          </a:ln>
        </p:spPr>
      </p:pic>
      <p:pic>
        <p:nvPicPr>
          <p:cNvPr id="7" name="Picture 3" descr="C:\Documents and Settings\ksl24\My Documents\My Pictures\Selina pics 3\DSC_128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024" y="2703444"/>
            <a:ext cx="572928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u="sng" dirty="0" smtClean="0"/>
              <a:t>Fact</a:t>
            </a:r>
            <a:r>
              <a:rPr lang="en-US" sz="3200" dirty="0" smtClean="0"/>
              <a:t>: SDM appeals to women from a range of socio-economic backgrounds</a:t>
            </a:r>
            <a:endParaRPr lang="en-US" sz="3200" dirty="0"/>
          </a:p>
        </p:txBody>
      </p:sp>
      <p:sp>
        <p:nvSpPr>
          <p:cNvPr id="5" name="Content Placeholder 4"/>
          <p:cNvSpPr>
            <a:spLocks noGrp="1"/>
          </p:cNvSpPr>
          <p:nvPr>
            <p:ph sz="quarter" idx="1"/>
          </p:nvPr>
        </p:nvSpPr>
        <p:spPr/>
        <p:txBody>
          <a:bodyPr/>
          <a:lstStyle/>
          <a:p>
            <a:r>
              <a:rPr lang="en-US" dirty="0" smtClean="0">
                <a:solidFill>
                  <a:schemeClr val="accent1">
                    <a:lumMod val="50000"/>
                  </a:schemeClr>
                </a:solidFill>
              </a:rPr>
              <a:t>SDM is offered in over thirty countries worldwide, including the United States, in both the public and private sectors</a:t>
            </a:r>
          </a:p>
          <a:p>
            <a:r>
              <a:rPr lang="en-US" dirty="0" smtClean="0">
                <a:solidFill>
                  <a:schemeClr val="accent1">
                    <a:lumMod val="50000"/>
                  </a:schemeClr>
                </a:solidFill>
              </a:rPr>
              <a:t>Women worldwide choose SDM because:</a:t>
            </a:r>
          </a:p>
          <a:p>
            <a:pPr lvl="1"/>
            <a:r>
              <a:rPr lang="en-US" dirty="0" smtClean="0">
                <a:solidFill>
                  <a:schemeClr val="accent1">
                    <a:lumMod val="50000"/>
                  </a:schemeClr>
                </a:solidFill>
              </a:rPr>
              <a:t>It is natural and free of health side effects</a:t>
            </a:r>
          </a:p>
          <a:p>
            <a:pPr lvl="1"/>
            <a:r>
              <a:rPr lang="en-US" dirty="0" smtClean="0">
                <a:solidFill>
                  <a:schemeClr val="accent1">
                    <a:lumMod val="50000"/>
                  </a:schemeClr>
                </a:solidFill>
              </a:rPr>
              <a:t>It teaches them about their fertility and helps them monitor their cycle lengths </a:t>
            </a:r>
          </a:p>
          <a:p>
            <a:pPr lvl="1"/>
            <a:r>
              <a:rPr lang="en-US" dirty="0" smtClean="0">
                <a:solidFill>
                  <a:schemeClr val="accent1">
                    <a:lumMod val="50000"/>
                  </a:schemeClr>
                </a:solidFill>
              </a:rPr>
              <a:t>CycleBeads help women negotiate &amp; discuss sex with their partners </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efficacy study </a:t>
            </a:r>
            <a:endParaRPr lang="en-US" dirty="0"/>
          </a:p>
        </p:txBody>
      </p:sp>
      <p:sp>
        <p:nvSpPr>
          <p:cNvPr id="4" name="Content Placeholder 2"/>
          <p:cNvSpPr txBox="1">
            <a:spLocks/>
          </p:cNvSpPr>
          <p:nvPr/>
        </p:nvSpPr>
        <p:spPr>
          <a:xfrm>
            <a:off x="612648" y="1600200"/>
            <a:ext cx="8531352" cy="5257800"/>
          </a:xfrm>
          <a:prstGeom prst="rect">
            <a:avLst/>
          </a:prstGeom>
        </p:spPr>
        <p:txBody>
          <a:bodyPr rtlCol="0">
            <a:normAutofit/>
          </a:bodyPr>
          <a:lstStyle/>
          <a:p>
            <a:pPr marL="514350" lvl="0" indent="-514350" algn="l" fontAlgn="auto">
              <a:spcBef>
                <a:spcPts val="700"/>
              </a:spcBef>
              <a:spcAft>
                <a:spcPts val="0"/>
              </a:spcAft>
              <a:buClr>
                <a:schemeClr val="accent2"/>
              </a:buClr>
              <a:buSzPct val="60000"/>
              <a:buFont typeface="Wingdings" pitchFamily="2" charset="2"/>
              <a:buChar char="q"/>
              <a:defRPr/>
            </a:pPr>
            <a:r>
              <a:rPr lang="en-US" sz="2900" dirty="0" smtClean="0">
                <a:solidFill>
                  <a:schemeClr val="accent1">
                    <a:lumMod val="50000"/>
                  </a:schemeClr>
                </a:solidFill>
                <a:latin typeface="+mn-lt"/>
              </a:rPr>
              <a:t>Multi-site prospective study</a:t>
            </a:r>
          </a:p>
          <a:p>
            <a:pPr marL="514350" lvl="0" indent="-514350" algn="l" fontAlgn="auto">
              <a:spcBef>
                <a:spcPts val="700"/>
              </a:spcBef>
              <a:spcAft>
                <a:spcPts val="0"/>
              </a:spcAft>
              <a:buClr>
                <a:schemeClr val="accent2"/>
              </a:buClr>
              <a:buSzPct val="60000"/>
              <a:buFont typeface="Wingdings" pitchFamily="2" charset="2"/>
              <a:buChar char="q"/>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Services provided in existing</a:t>
            </a:r>
            <a:r>
              <a:rPr kumimoji="0" lang="en-US" sz="2900" b="0" i="0" u="none" strike="noStrike" kern="1200" cap="none" spc="0" normalizeH="0" noProof="0" dirty="0" smtClean="0">
                <a:ln>
                  <a:noFill/>
                </a:ln>
                <a:solidFill>
                  <a:schemeClr val="accent1">
                    <a:lumMod val="50000"/>
                  </a:schemeClr>
                </a:solidFill>
                <a:effectLst/>
                <a:uLnTx/>
                <a:uFillTx/>
                <a:latin typeface="+mn-lt"/>
                <a:ea typeface="+mn-ea"/>
                <a:cs typeface="+mn-cs"/>
              </a:rPr>
              <a:t> programs</a:t>
            </a:r>
          </a:p>
          <a:p>
            <a:pPr marL="514350" lvl="0" indent="-514350" algn="l" fontAlgn="auto">
              <a:spcBef>
                <a:spcPts val="700"/>
              </a:spcBef>
              <a:spcAft>
                <a:spcPts val="0"/>
              </a:spcAft>
              <a:buClr>
                <a:schemeClr val="accent2"/>
              </a:buClr>
              <a:buSzPct val="60000"/>
              <a:buFont typeface="Wingdings" pitchFamily="2" charset="2"/>
              <a:buChar char="q"/>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Clients followed monthly for 13 cycles</a:t>
            </a:r>
          </a:p>
          <a:p>
            <a:pPr marL="514350" lvl="0" indent="-514350" algn="l" fontAlgn="auto">
              <a:spcBef>
                <a:spcPts val="700"/>
              </a:spcBef>
              <a:spcAft>
                <a:spcPts val="0"/>
              </a:spcAft>
              <a:buClr>
                <a:schemeClr val="accent2"/>
              </a:buClr>
              <a:buSzPct val="60000"/>
              <a:buFont typeface="Wingdings" pitchFamily="2" charset="2"/>
              <a:buChar char="q"/>
              <a:defRPr/>
            </a:pPr>
            <a:r>
              <a:rPr kumimoji="0" lang="en-US" sz="2900" b="0" i="0" u="none" strike="noStrike" kern="1200" cap="none" spc="0" normalizeH="0" baseline="0" noProof="0" dirty="0" smtClean="0">
                <a:ln>
                  <a:noFill/>
                </a:ln>
                <a:solidFill>
                  <a:schemeClr val="accent1">
                    <a:lumMod val="50000"/>
                  </a:schemeClr>
                </a:solidFill>
                <a:effectLst/>
                <a:uLnTx/>
                <a:uFillTx/>
                <a:latin typeface="+mn-lt"/>
                <a:ea typeface="+mn-ea"/>
                <a:cs typeface="+mn-cs"/>
              </a:rPr>
              <a:t>478 women in the study, 43 became pregnant</a:t>
            </a:r>
          </a:p>
          <a:p>
            <a:pPr marL="514350" lvl="0" indent="-514350" algn="l" fontAlgn="auto">
              <a:spcBef>
                <a:spcPts val="700"/>
              </a:spcBef>
              <a:spcAft>
                <a:spcPts val="0"/>
              </a:spcAft>
              <a:buClr>
                <a:schemeClr val="accent2"/>
              </a:buClr>
              <a:buSzPct val="60000"/>
              <a:buFont typeface="Wingdings" pitchFamily="2" charset="2"/>
              <a:buChar char="q"/>
              <a:defRPr/>
            </a:pPr>
            <a:r>
              <a:rPr lang="en-US" sz="2900" dirty="0" smtClean="0">
                <a:solidFill>
                  <a:schemeClr val="accent1">
                    <a:lumMod val="50000"/>
                  </a:schemeClr>
                </a:solidFill>
                <a:latin typeface="+mn-lt"/>
              </a:rPr>
              <a:t>Couples used the method correctly in 97% of cycles</a:t>
            </a:r>
          </a:p>
          <a:p>
            <a:pPr marL="514350" lvl="0" indent="-514350" algn="l" fontAlgn="auto">
              <a:spcBef>
                <a:spcPts val="700"/>
              </a:spcBef>
              <a:spcAft>
                <a:spcPts val="0"/>
              </a:spcAft>
              <a:buClr>
                <a:schemeClr val="accent2"/>
              </a:buClr>
              <a:buSzPct val="60000"/>
              <a:buFont typeface="Wingdings" pitchFamily="2" charset="2"/>
              <a:buChar char="q"/>
              <a:defRPr/>
            </a:pPr>
            <a:r>
              <a:rPr lang="en-US" sz="2900" dirty="0" smtClean="0">
                <a:solidFill>
                  <a:schemeClr val="accent1">
                    <a:lumMod val="50000"/>
                  </a:schemeClr>
                </a:solidFill>
                <a:latin typeface="+mn-lt"/>
              </a:rPr>
              <a:t>With correct use, the failure rate is 4.8</a:t>
            </a:r>
          </a:p>
          <a:p>
            <a:pPr marL="514350" lvl="0" indent="-514350" algn="l" fontAlgn="auto">
              <a:spcBef>
                <a:spcPts val="700"/>
              </a:spcBef>
              <a:spcAft>
                <a:spcPts val="0"/>
              </a:spcAft>
              <a:buClr>
                <a:schemeClr val="accent2"/>
              </a:buClr>
              <a:buSzPct val="60000"/>
              <a:buFont typeface="Wingdings" pitchFamily="2" charset="2"/>
              <a:buChar char="q"/>
              <a:defRPr/>
            </a:pPr>
            <a:r>
              <a:rPr lang="en-US" sz="2900" dirty="0" smtClean="0">
                <a:solidFill>
                  <a:schemeClr val="accent1">
                    <a:lumMod val="50000"/>
                  </a:schemeClr>
                </a:solidFill>
                <a:latin typeface="+mn-lt"/>
              </a:rPr>
              <a:t>With typical use the failure rate is 12.0</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Arial" pitchFamily="34" charset="0"/>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228600"/>
            <a:ext cx="8534400" cy="990600"/>
          </a:xfrm>
        </p:spPr>
        <p:txBody>
          <a:bodyPr rtlCol="0">
            <a:normAutofit fontScale="90000"/>
          </a:bodyPr>
          <a:lstStyle/>
          <a:p>
            <a:pPr algn="l" eaLnBrk="1" fontAlgn="auto" hangingPunct="1">
              <a:spcAft>
                <a:spcPts val="0"/>
              </a:spcAft>
              <a:defRPr/>
            </a:pPr>
            <a:r>
              <a:rPr lang="en-US" dirty="0" smtClean="0"/>
              <a:t>Comparing effectiveness of FP methods</a:t>
            </a:r>
            <a:endParaRPr lang="en-US" b="1" dirty="0" smtClean="0"/>
          </a:p>
        </p:txBody>
      </p:sp>
      <p:pic>
        <p:nvPicPr>
          <p:cNvPr id="4" name="Content Placeholder 3" descr="effectiveness chart 17 cropp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 y="1508391"/>
            <a:ext cx="6242810" cy="5349609"/>
          </a:xfrm>
          <a:prstGeom prst="rect">
            <a:avLst/>
          </a:prstGeom>
        </p:spPr>
      </p:pic>
      <p:sp>
        <p:nvSpPr>
          <p:cNvPr id="5" name="TextBox 5"/>
          <p:cNvSpPr txBox="1">
            <a:spLocks noChangeArrowheads="1"/>
          </p:cNvSpPr>
          <p:nvPr/>
        </p:nvSpPr>
        <p:spPr bwMode="auto">
          <a:xfrm>
            <a:off x="7013712" y="5226784"/>
            <a:ext cx="2130288" cy="1631216"/>
          </a:xfrm>
          <a:prstGeom prst="rect">
            <a:avLst/>
          </a:prstGeom>
          <a:noFill/>
          <a:ln w="9525">
            <a:noFill/>
            <a:miter lim="800000"/>
            <a:headEnd/>
            <a:tailEnd/>
          </a:ln>
        </p:spPr>
        <p:txBody>
          <a:bodyPr wrap="square">
            <a:spAutoFit/>
          </a:bodyPr>
          <a:lstStyle/>
          <a:p>
            <a:pPr algn="l"/>
            <a:r>
              <a:rPr lang="en-US" sz="2000" dirty="0">
                <a:solidFill>
                  <a:schemeClr val="accent1">
                    <a:lumMod val="50000"/>
                  </a:schemeClr>
                </a:solidFill>
                <a:latin typeface="+mn-lt"/>
              </a:rPr>
              <a:t>Source: </a:t>
            </a:r>
            <a:r>
              <a:rPr lang="en-US" sz="2000" i="1" dirty="0">
                <a:solidFill>
                  <a:schemeClr val="accent1">
                    <a:lumMod val="50000"/>
                  </a:schemeClr>
                </a:solidFill>
                <a:latin typeface="+mn-lt"/>
              </a:rPr>
              <a:t>Family Planning: A Global Handbook for Providers 2007, WHO </a:t>
            </a:r>
          </a:p>
        </p:txBody>
      </p:sp>
      <p:sp>
        <p:nvSpPr>
          <p:cNvPr id="6" name="Oval 5"/>
          <p:cNvSpPr/>
          <p:nvPr/>
        </p:nvSpPr>
        <p:spPr>
          <a:xfrm>
            <a:off x="4949686" y="4333461"/>
            <a:ext cx="1789044" cy="155050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“SDM does not seem like a modern method.”</a:t>
            </a:r>
            <a:endParaRPr lang="en-US" sz="3600" dirty="0"/>
          </a:p>
        </p:txBody>
      </p:sp>
      <p:pic>
        <p:nvPicPr>
          <p:cNvPr id="7" name="Picture Placeholder 4" descr="Afiche 2"/>
          <p:cNvPicPr>
            <a:picLocks noChangeAspect="1" noChangeArrowheads="1"/>
          </p:cNvPicPr>
          <p:nvPr/>
        </p:nvPicPr>
        <p:blipFill>
          <a:blip r:embed="rId2" cstate="print"/>
          <a:stretch>
            <a:fillRect/>
          </a:stretch>
        </p:blipFill>
        <p:spPr bwMode="auto">
          <a:xfrm>
            <a:off x="1331843" y="2663068"/>
            <a:ext cx="6539948" cy="4095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3259" y="327994"/>
            <a:ext cx="8153400" cy="990600"/>
          </a:xfrm>
        </p:spPr>
        <p:txBody>
          <a:bodyPr>
            <a:normAutofit/>
          </a:bodyPr>
          <a:lstStyle/>
          <a:p>
            <a:r>
              <a:rPr lang="en-US" sz="3600" u="sng" dirty="0" smtClean="0"/>
              <a:t>Fact</a:t>
            </a:r>
            <a:r>
              <a:rPr lang="en-US" sz="3600" dirty="0" smtClean="0"/>
              <a:t>: SDM is a modern FP method</a:t>
            </a:r>
            <a:endParaRPr lang="en-US" sz="3600" dirty="0"/>
          </a:p>
        </p:txBody>
      </p:sp>
      <p:sp>
        <p:nvSpPr>
          <p:cNvPr id="7" name="Text Placeholder 6"/>
          <p:cNvSpPr>
            <a:spLocks noGrp="1"/>
          </p:cNvSpPr>
          <p:nvPr>
            <p:ph sz="quarter" idx="1"/>
          </p:nvPr>
        </p:nvSpPr>
        <p:spPr/>
        <p:txBody>
          <a:bodyPr>
            <a:noAutofit/>
          </a:bodyPr>
          <a:lstStyle/>
          <a:p>
            <a:pPr marL="338138" indent="-338138" eaLnBrk="1" hangingPunct="1">
              <a:buFont typeface="Wingdings" pitchFamily="2" charset="2"/>
              <a:buChar char="q"/>
            </a:pPr>
            <a:r>
              <a:rPr lang="en-US" sz="3200" dirty="0" smtClean="0">
                <a:solidFill>
                  <a:schemeClr val="accent1">
                    <a:lumMod val="50000"/>
                  </a:schemeClr>
                </a:solidFill>
              </a:rPr>
              <a:t>Based on recent findings of research in reproductive biology.</a:t>
            </a:r>
          </a:p>
          <a:p>
            <a:pPr marL="338138" indent="-338138" eaLnBrk="1" hangingPunct="1">
              <a:buFont typeface="Wingdings" pitchFamily="2" charset="2"/>
              <a:buChar char="q"/>
            </a:pPr>
            <a:r>
              <a:rPr lang="en-US" sz="3200" dirty="0" smtClean="0">
                <a:solidFill>
                  <a:schemeClr val="accent1">
                    <a:lumMod val="50000"/>
                  </a:schemeClr>
                </a:solidFill>
              </a:rPr>
              <a:t>Developed following the scientific model and using modern research tools, including computer modeling.</a:t>
            </a:r>
          </a:p>
          <a:p>
            <a:pPr marL="338138" indent="-338138" eaLnBrk="1" hangingPunct="1">
              <a:buFont typeface="Wingdings" pitchFamily="2" charset="2"/>
              <a:buChar char="q"/>
            </a:pPr>
            <a:r>
              <a:rPr lang="en-US" sz="3200" dirty="0" smtClean="0">
                <a:solidFill>
                  <a:schemeClr val="accent1">
                    <a:lumMod val="50000"/>
                  </a:schemeClr>
                </a:solidFill>
              </a:rPr>
              <a:t>Clinically tested following universally accepted research methodology. </a:t>
            </a:r>
          </a:p>
          <a:p>
            <a:pPr marL="338138" indent="-338138" eaLnBrk="1" hangingPunct="1">
              <a:buFont typeface="Wingdings" pitchFamily="2" charset="2"/>
              <a:buChar char="q"/>
            </a:pPr>
            <a:r>
              <a:rPr lang="en-US" sz="3200" dirty="0" smtClean="0">
                <a:solidFill>
                  <a:schemeClr val="accent1">
                    <a:lumMod val="50000"/>
                  </a:schemeClr>
                </a:solidFill>
              </a:rPr>
              <a:t>It is included in State of the Art (SOTA) guidelines published by WHO.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20146" y="546654"/>
            <a:ext cx="8229600" cy="1143000"/>
          </a:xfrm>
        </p:spPr>
        <p:txBody>
          <a:bodyPr rtlCol="0">
            <a:normAutofit fontScale="90000"/>
          </a:bodyPr>
          <a:lstStyle/>
          <a:p>
            <a:pPr eaLnBrk="1" fontAlgn="auto" hangingPunct="1">
              <a:spcAft>
                <a:spcPts val="0"/>
              </a:spcAft>
              <a:defRPr/>
            </a:pPr>
            <a:r>
              <a:rPr lang="en-US" sz="4000" dirty="0" smtClean="0"/>
              <a:t>Standard Days Method is based on:</a:t>
            </a:r>
            <a:br>
              <a:rPr lang="en-US" sz="4000" dirty="0" smtClean="0"/>
            </a:br>
            <a:endParaRPr lang="en-US" sz="4000" dirty="0" smtClean="0"/>
          </a:p>
        </p:txBody>
      </p:sp>
      <p:sp>
        <p:nvSpPr>
          <p:cNvPr id="3076" name="Rectangle 3"/>
          <p:cNvSpPr>
            <a:spLocks noChangeArrowheads="1"/>
          </p:cNvSpPr>
          <p:nvPr/>
        </p:nvSpPr>
        <p:spPr bwMode="auto">
          <a:xfrm>
            <a:off x="1007165" y="4992757"/>
            <a:ext cx="3962400" cy="762000"/>
          </a:xfrm>
          <a:prstGeom prst="rect">
            <a:avLst/>
          </a:prstGeom>
          <a:noFill/>
          <a:ln w="12700">
            <a:solidFill>
              <a:schemeClr val="tx1"/>
            </a:solidFill>
            <a:miter lim="800000"/>
            <a:headEnd/>
            <a:tailEnd/>
          </a:ln>
        </p:spPr>
        <p:txBody>
          <a:bodyPr wrap="none" anchor="ctr"/>
          <a:lstStyle/>
          <a:p>
            <a:pPr algn="ctr"/>
            <a:r>
              <a:rPr lang="en-US" sz="2000" dirty="0">
                <a:solidFill>
                  <a:schemeClr val="accent1">
                    <a:lumMod val="50000"/>
                  </a:schemeClr>
                </a:solidFill>
                <a:latin typeface="+mn-lt"/>
              </a:rPr>
              <a:t>Menstrual Cycle mid-point ± 3 days </a:t>
            </a:r>
          </a:p>
        </p:txBody>
      </p:sp>
      <p:sp>
        <p:nvSpPr>
          <p:cNvPr id="3077" name="Rectangle 4"/>
          <p:cNvSpPr>
            <a:spLocks noChangeArrowheads="1"/>
          </p:cNvSpPr>
          <p:nvPr/>
        </p:nvSpPr>
        <p:spPr bwMode="auto">
          <a:xfrm>
            <a:off x="1063486" y="2908852"/>
            <a:ext cx="3786809" cy="762000"/>
          </a:xfrm>
          <a:prstGeom prst="rect">
            <a:avLst/>
          </a:prstGeom>
          <a:noFill/>
          <a:ln w="12700">
            <a:solidFill>
              <a:schemeClr val="tx1"/>
            </a:solidFill>
            <a:miter lim="800000"/>
            <a:headEnd/>
            <a:tailEnd/>
          </a:ln>
        </p:spPr>
        <p:txBody>
          <a:bodyPr wrap="none" anchor="ctr"/>
          <a:lstStyle/>
          <a:p>
            <a:pPr algn="ctr"/>
            <a:r>
              <a:rPr lang="en-US" sz="2000" dirty="0">
                <a:solidFill>
                  <a:schemeClr val="accent1">
                    <a:lumMod val="50000"/>
                  </a:schemeClr>
                </a:solidFill>
                <a:latin typeface="+mj-lt"/>
              </a:rPr>
              <a:t>Viable sperm – up to 5 days</a:t>
            </a:r>
          </a:p>
          <a:p>
            <a:pPr algn="ctr"/>
            <a:r>
              <a:rPr lang="en-US" sz="2000" dirty="0">
                <a:solidFill>
                  <a:schemeClr val="accent1">
                    <a:lumMod val="50000"/>
                  </a:schemeClr>
                </a:solidFill>
                <a:latin typeface="+mj-lt"/>
              </a:rPr>
              <a:t>Viable egg – up to 24 hours</a:t>
            </a:r>
          </a:p>
        </p:txBody>
      </p:sp>
      <p:sp>
        <p:nvSpPr>
          <p:cNvPr id="3078" name="Text Box 5"/>
          <p:cNvSpPr txBox="1">
            <a:spLocks noChangeArrowheads="1"/>
          </p:cNvSpPr>
          <p:nvPr/>
        </p:nvSpPr>
        <p:spPr bwMode="auto">
          <a:xfrm>
            <a:off x="578748" y="1748252"/>
            <a:ext cx="4808261" cy="1077218"/>
          </a:xfrm>
          <a:prstGeom prst="rect">
            <a:avLst/>
          </a:prstGeom>
          <a:noFill/>
          <a:ln w="9525">
            <a:noFill/>
            <a:miter lim="800000"/>
            <a:headEnd/>
            <a:tailEnd/>
          </a:ln>
        </p:spPr>
        <p:txBody>
          <a:bodyPr wrap="square">
            <a:spAutoFit/>
          </a:bodyPr>
          <a:lstStyle/>
          <a:p>
            <a:pPr marL="514350" indent="-514350" algn="l">
              <a:spcBef>
                <a:spcPct val="50000"/>
              </a:spcBef>
              <a:buFont typeface="+mj-lt"/>
              <a:buAutoNum type="arabicPeriod"/>
            </a:pPr>
            <a:r>
              <a:rPr lang="en-US" sz="3200" dirty="0">
                <a:solidFill>
                  <a:schemeClr val="accent1">
                    <a:lumMod val="50000"/>
                  </a:schemeClr>
                </a:solidFill>
                <a:latin typeface="+mn-lt"/>
              </a:rPr>
              <a:t>Probability of pregnancy relative to ovulation.</a:t>
            </a:r>
          </a:p>
        </p:txBody>
      </p:sp>
      <p:sp>
        <p:nvSpPr>
          <p:cNvPr id="3079" name="Text Box 6"/>
          <p:cNvSpPr txBox="1">
            <a:spLocks noChangeArrowheads="1"/>
          </p:cNvSpPr>
          <p:nvPr/>
        </p:nvSpPr>
        <p:spPr bwMode="auto">
          <a:xfrm>
            <a:off x="609600" y="4343400"/>
            <a:ext cx="7696200" cy="579438"/>
          </a:xfrm>
          <a:prstGeom prst="rect">
            <a:avLst/>
          </a:prstGeom>
          <a:noFill/>
          <a:ln w="9525">
            <a:noFill/>
            <a:miter lim="800000"/>
            <a:headEnd/>
            <a:tailEnd/>
          </a:ln>
        </p:spPr>
        <p:txBody>
          <a:bodyPr>
            <a:spAutoFit/>
          </a:bodyPr>
          <a:lstStyle/>
          <a:p>
            <a:pPr marL="514350" indent="-514350" algn="l">
              <a:spcBef>
                <a:spcPct val="50000"/>
              </a:spcBef>
              <a:buFont typeface="+mj-lt"/>
              <a:buAutoNum type="arabicPeriod" startAt="2"/>
            </a:pPr>
            <a:r>
              <a:rPr lang="en-US" sz="3200" dirty="0" smtClean="0">
                <a:solidFill>
                  <a:schemeClr val="accent1">
                    <a:lumMod val="50000"/>
                  </a:schemeClr>
                </a:solidFill>
                <a:latin typeface="+mn-lt"/>
              </a:rPr>
              <a:t>Timing </a:t>
            </a:r>
            <a:r>
              <a:rPr lang="en-US" sz="3200" dirty="0">
                <a:solidFill>
                  <a:schemeClr val="accent1">
                    <a:lumMod val="50000"/>
                  </a:schemeClr>
                </a:solidFill>
                <a:latin typeface="+mn-lt"/>
              </a:rPr>
              <a:t>of ovulation.</a:t>
            </a:r>
          </a:p>
        </p:txBody>
      </p:sp>
      <p:sp>
        <p:nvSpPr>
          <p:cNvPr id="3080" name="Line 8"/>
          <p:cNvSpPr>
            <a:spLocks noChangeShapeType="1"/>
          </p:cNvSpPr>
          <p:nvPr/>
        </p:nvSpPr>
        <p:spPr bwMode="auto">
          <a:xfrm flipH="1" flipV="1">
            <a:off x="8229600" y="3048000"/>
            <a:ext cx="0" cy="866775"/>
          </a:xfrm>
          <a:prstGeom prst="line">
            <a:avLst/>
          </a:prstGeom>
          <a:noFill/>
          <a:ln w="9525">
            <a:solidFill>
              <a:srgbClr val="0066FF"/>
            </a:solidFill>
            <a:miter lim="800000"/>
            <a:headEnd/>
            <a:tailEnd/>
          </a:ln>
        </p:spPr>
        <p:txBody>
          <a:bodyPr wrap="none"/>
          <a:lstStyle/>
          <a:p>
            <a:endParaRPr lang="en-US"/>
          </a:p>
        </p:txBody>
      </p:sp>
      <p:pic>
        <p:nvPicPr>
          <p:cNvPr id="3081"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9622" y="4293704"/>
            <a:ext cx="3047786" cy="1909349"/>
          </a:xfrm>
          <a:prstGeom prst="rect">
            <a:avLst/>
          </a:prstGeom>
          <a:noFill/>
          <a:ln w="9525">
            <a:noFill/>
            <a:miter lim="800000"/>
            <a:headEnd/>
            <a:tailEnd/>
          </a:ln>
        </p:spPr>
      </p:pic>
      <p:pic>
        <p:nvPicPr>
          <p:cNvPr id="3082" name="Picture 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1627" y="1881807"/>
            <a:ext cx="2530475" cy="19891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2605</TotalTime>
  <Words>3749</Words>
  <Application>Microsoft Office PowerPoint</Application>
  <PresentationFormat>On-screen Show (4:3)</PresentationFormat>
  <Paragraphs>457</Paragraphs>
  <Slides>42</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4" baseType="lpstr">
      <vt:lpstr>Arial</vt:lpstr>
      <vt:lpstr>Calibri</vt:lpstr>
      <vt:lpstr>Comic Sans MS</vt:lpstr>
      <vt:lpstr>Tahoma</vt:lpstr>
      <vt:lpstr>Times New Roman</vt:lpstr>
      <vt:lpstr>Tw Cen MT</vt:lpstr>
      <vt:lpstr>Verdana</vt:lpstr>
      <vt:lpstr>Wingdings</vt:lpstr>
      <vt:lpstr>Wingdings 2</vt:lpstr>
      <vt:lpstr>Median</vt:lpstr>
      <vt:lpstr>Chart</vt:lpstr>
      <vt:lpstr>Image</vt:lpstr>
      <vt:lpstr>How to address common misconceptions about the Standard Days Method® (SDM)</vt:lpstr>
      <vt:lpstr>Common misconceptions about SDM</vt:lpstr>
      <vt:lpstr>“Because SDM is natural, it can’t be very effective.”</vt:lpstr>
      <vt:lpstr>Fact: SDM is a natural, effective method</vt:lpstr>
      <vt:lpstr>SDM efficacy study </vt:lpstr>
      <vt:lpstr>Comparing effectiveness of FP methods</vt:lpstr>
      <vt:lpstr>“SDM does not seem like a modern method.”</vt:lpstr>
      <vt:lpstr>Fact: SDM is a modern FP method</vt:lpstr>
      <vt:lpstr>Standard Days Method is based on: </vt:lpstr>
      <vt:lpstr>Probability of Pregnancy from Intercourse on Days Relative to Ovulation</vt:lpstr>
      <vt:lpstr>Probability of ovulation relative to midpoint of the cycle</vt:lpstr>
      <vt:lpstr>PowerPoint Presentation</vt:lpstr>
      <vt:lpstr>Included in SOTA documents</vt:lpstr>
      <vt:lpstr>“SDM sounds just the same as the rhythm method.”</vt:lpstr>
      <vt:lpstr>How is the SDM different from the Rhythm Method?</vt:lpstr>
      <vt:lpstr>“Women will not have the power to decide when to have sex.”</vt:lpstr>
      <vt:lpstr>Fact: SDM is best suited for couples that can communicate about sex</vt:lpstr>
      <vt:lpstr>Providers need to be trained on how to provide counseling support to the couple</vt:lpstr>
      <vt:lpstr>PowerPoint Presentation</vt:lpstr>
      <vt:lpstr>“Men won’t like this method…” </vt:lpstr>
      <vt:lpstr>Fact: Men support SDM use</vt:lpstr>
      <vt:lpstr>% of women who report that their partners track fertile days </vt:lpstr>
      <vt:lpstr>Comparison of mean coital frequency</vt:lpstr>
      <vt:lpstr>“If we offer this method, clients using modern methods will switch to SDM.”</vt:lpstr>
      <vt:lpstr>Fact: SDM integration has no negative effects on FP use and method mix</vt:lpstr>
      <vt:lpstr>PowerPoint Presentation</vt:lpstr>
      <vt:lpstr>CPR in study area before and 18 months after SDM introduction (urban slums, India)</vt:lpstr>
      <vt:lpstr>What method were clients using two months before adopting the SDM?</vt:lpstr>
      <vt:lpstr> Effect on method mix and contraceptive prevalence  </vt:lpstr>
      <vt:lpstr>“There wouldn’t be much demand for SDM”</vt:lpstr>
      <vt:lpstr>Fact: Demand exists for SDM and it is growing</vt:lpstr>
      <vt:lpstr>Family planning use worldwide</vt:lpstr>
      <vt:lpstr>New SDM Users (4136 users by Dec 05) </vt:lpstr>
      <vt:lpstr>“SDM counseling would take too much time, just like other natural methods.”</vt:lpstr>
      <vt:lpstr>Fact: SDM is easy to teach in about the same amount of time as other methods</vt:lpstr>
      <vt:lpstr>Comparison of SDM, sterilization, and pill counseling at government clinics (Jharkhand, India)</vt:lpstr>
      <vt:lpstr> Medical barriers in Peru and Rwanda</vt:lpstr>
      <vt:lpstr>“It would be hard for illiterate women to use SDM.”</vt:lpstr>
      <vt:lpstr>Fact: Low literacy or illiterate women can learn how to use SDM correctly</vt:lpstr>
      <vt:lpstr>Among women and men who had heard of the SDM, 70-90% knew that the SDM…</vt:lpstr>
      <vt:lpstr>“More educated women would not be interested in using SDM.”</vt:lpstr>
      <vt:lpstr>Fact: SDM appeals to women from a range of socio-economic backgrounds</vt:lpstr>
    </vt:vector>
  </TitlesOfParts>
  <Company>IRH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Days MethodTM</dc:title>
  <dc:creator>Jeannette Cachan</dc:creator>
  <cp:lastModifiedBy>Lauren E VanEnk</cp:lastModifiedBy>
  <cp:revision>213</cp:revision>
  <cp:lastPrinted>2017-08-04T20:52:31Z</cp:lastPrinted>
  <dcterms:created xsi:type="dcterms:W3CDTF">2004-05-21T20:04:29Z</dcterms:created>
  <dcterms:modified xsi:type="dcterms:W3CDTF">2017-08-04T20:52:41Z</dcterms:modified>
</cp:coreProperties>
</file>