
<file path=[Content_Types].xml><?xml version="1.0" encoding="utf-8"?>
<Types xmlns="http://schemas.openxmlformats.org/package/2006/content-types">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ppt/tags/tag27.xml" ContentType="application/vnd.openxmlformats-officedocument.presentationml.tags+xml"/>
  <Override PartName="/ppt/notesSlides/notesSlide25.xml" ContentType="application/vnd.openxmlformats-officedocument.presentationml.notesSlide+xml"/>
  <Override PartName="/ppt/tags/tag28.xml" ContentType="application/vnd.openxmlformats-officedocument.presentationml.tags+xml"/>
  <Override PartName="/ppt/notesSlides/notesSlide26.xml" ContentType="application/vnd.openxmlformats-officedocument.presentationml.notesSlide+xml"/>
  <Override PartName="/ppt/tags/tag29.xml" ContentType="application/vnd.openxmlformats-officedocument.presentationml.tags+xml"/>
  <Override PartName="/ppt/notesSlides/notesSlide27.xml" ContentType="application/vnd.openxmlformats-officedocument.presentationml.notesSlide+xml"/>
  <Override PartName="/ppt/tags/tag30.xml" ContentType="application/vnd.openxmlformats-officedocument.presentationml.tags+xml"/>
  <Override PartName="/ppt/notesSlides/notesSlide28.xml" ContentType="application/vnd.openxmlformats-officedocument.presentationml.notesSlide+xml"/>
  <Override PartName="/ppt/tags/tag31.xml" ContentType="application/vnd.openxmlformats-officedocument.presentationml.tags+xml"/>
  <Override PartName="/ppt/notesSlides/notesSlide29.xml" ContentType="application/vnd.openxmlformats-officedocument.presentationml.notesSlide+xml"/>
  <Override PartName="/ppt/tags/tag32.xml" ContentType="application/vnd.openxmlformats-officedocument.presentationml.tags+xml"/>
  <Override PartName="/ppt/notesSlides/notesSlide30.xml" ContentType="application/vnd.openxmlformats-officedocument.presentationml.notesSlide+xml"/>
  <Override PartName="/ppt/tags/tag33.xml" ContentType="application/vnd.openxmlformats-officedocument.presentationml.tags+xml"/>
  <Override PartName="/ppt/notesSlides/notesSlide31.xml" ContentType="application/vnd.openxmlformats-officedocument.presentationml.notesSlide+xml"/>
  <Override PartName="/ppt/tags/tag34.xml" ContentType="application/vnd.openxmlformats-officedocument.presentationml.tags+xml"/>
  <Override PartName="/ppt/notesSlides/notesSlide32.xml" ContentType="application/vnd.openxmlformats-officedocument.presentationml.notesSlide+xml"/>
  <Override PartName="/ppt/tags/tag35.xml" ContentType="application/vnd.openxmlformats-officedocument.presentationml.tags+xml"/>
  <Override PartName="/ppt/notesSlides/notesSlide33.xml" ContentType="application/vnd.openxmlformats-officedocument.presentationml.notesSlide+xml"/>
  <Override PartName="/ppt/tags/tag36.xml" ContentType="application/vnd.openxmlformats-officedocument.presentationml.tags+xml"/>
  <Override PartName="/ppt/notesSlides/notesSlide34.xml" ContentType="application/vnd.openxmlformats-officedocument.presentationml.notesSlide+xml"/>
  <Override PartName="/ppt/tags/tag37.xml" ContentType="application/vnd.openxmlformats-officedocument.presentationml.tags+xml"/>
  <Override PartName="/ppt/notesSlides/notesSlide35.xml" ContentType="application/vnd.openxmlformats-officedocument.presentationml.notesSlide+xml"/>
  <Override PartName="/ppt/tags/tag38.xml" ContentType="application/vnd.openxmlformats-officedocument.presentationml.tags+xml"/>
  <Override PartName="/ppt/notesSlides/notesSlide36.xml" ContentType="application/vnd.openxmlformats-officedocument.presentationml.notesSlide+xml"/>
  <Override PartName="/ppt/tags/tag39.xml" ContentType="application/vnd.openxmlformats-officedocument.presentationml.tags+xml"/>
  <Override PartName="/ppt/notesSlides/notesSlide37.xml" ContentType="application/vnd.openxmlformats-officedocument.presentationml.notesSlide+xml"/>
  <Override PartName="/ppt/tags/tag40.xml" ContentType="application/vnd.openxmlformats-officedocument.presentationml.tags+xml"/>
  <Override PartName="/ppt/notesSlides/notesSlide38.xml" ContentType="application/vnd.openxmlformats-officedocument.presentationml.notesSlide+xml"/>
  <Override PartName="/ppt/tags/tag41.xml" ContentType="application/vnd.openxmlformats-officedocument.presentationml.tags+xml"/>
  <Override PartName="/ppt/notesSlides/notesSlide39.xml" ContentType="application/vnd.openxmlformats-officedocument.presentationml.notesSlide+xml"/>
  <Override PartName="/ppt/tags/tag42.xml" ContentType="application/vnd.openxmlformats-officedocument.presentationml.tags+xml"/>
  <Override PartName="/ppt/notesSlides/notesSlide40.xml" ContentType="application/vnd.openxmlformats-officedocument.presentationml.notesSlide+xml"/>
  <Override PartName="/ppt/tags/tag43.xml" ContentType="application/vnd.openxmlformats-officedocument.presentationml.tags+xml"/>
  <Override PartName="/ppt/notesSlides/notesSlide41.xml" ContentType="application/vnd.openxmlformats-officedocument.presentationml.notesSlide+xml"/>
  <Override PartName="/ppt/tags/tag44.xml" ContentType="application/vnd.openxmlformats-officedocument.presentationml.tags+xml"/>
  <Override PartName="/ppt/notesSlides/notesSlide42.xml" ContentType="application/vnd.openxmlformats-officedocument.presentationml.notesSlide+xml"/>
  <Override PartName="/ppt/tags/tag45.xml" ContentType="application/vnd.openxmlformats-officedocument.presentationml.tags+xml"/>
  <Override PartName="/ppt/notesSlides/notesSlide43.xml" ContentType="application/vnd.openxmlformats-officedocument.presentationml.notesSlide+xml"/>
  <Override PartName="/ppt/tags/tag46.xml" ContentType="application/vnd.openxmlformats-officedocument.presentationml.tags+xml"/>
  <Override PartName="/ppt/notesSlides/notesSlide44.xml" ContentType="application/vnd.openxmlformats-officedocument.presentationml.notesSlide+xml"/>
  <Override PartName="/ppt/tags/tag47.xml" ContentType="application/vnd.openxmlformats-officedocument.presentationml.tags+xml"/>
  <Override PartName="/ppt/notesSlides/notesSlide45.xml" ContentType="application/vnd.openxmlformats-officedocument.presentationml.notesSlide+xml"/>
  <Override PartName="/ppt/tags/tag48.xml" ContentType="application/vnd.openxmlformats-officedocument.presentationml.tags+xml"/>
  <Override PartName="/ppt/notesSlides/notesSlide46.xml" ContentType="application/vnd.openxmlformats-officedocument.presentationml.notesSlide+xml"/>
  <Override PartName="/ppt/tags/tag49.xml" ContentType="application/vnd.openxmlformats-officedocument.presentationml.tags+xml"/>
  <Override PartName="/ppt/notesSlides/notesSlide47.xml" ContentType="application/vnd.openxmlformats-officedocument.presentationml.notesSlide+xml"/>
  <Override PartName="/ppt/tags/tag50.xml" ContentType="application/vnd.openxmlformats-officedocument.presentationml.tags+xml"/>
  <Override PartName="/ppt/notesSlides/notesSlide4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ags/tag51.xml" ContentType="application/vnd.openxmlformats-officedocument.presentationml.tags+xml"/>
  <Override PartName="/ppt/notesSlides/notesSlide49.xml" ContentType="application/vnd.openxmlformats-officedocument.presentationml.notesSlide+xml"/>
  <Override PartName="/ppt/tags/tag52.xml" ContentType="application/vnd.openxmlformats-officedocument.presentationml.tags+xml"/>
  <Override PartName="/ppt/notesSlides/notesSlide50.xml" ContentType="application/vnd.openxmlformats-officedocument.presentationml.notesSlide+xml"/>
  <Override PartName="/ppt/tags/tag53.xml" ContentType="application/vnd.openxmlformats-officedocument.presentationml.tags+xml"/>
  <Override PartName="/ppt/notesSlides/notesSlide51.xml" ContentType="application/vnd.openxmlformats-officedocument.presentationml.notesSlide+xml"/>
  <Override PartName="/ppt/tags/tag54.xml" ContentType="application/vnd.openxmlformats-officedocument.presentationml.tags+xml"/>
  <Override PartName="/ppt/notesSlides/notesSlide52.xml" ContentType="application/vnd.openxmlformats-officedocument.presentationml.notesSlide+xml"/>
  <Override PartName="/ppt/tags/tag55.xml" ContentType="application/vnd.openxmlformats-officedocument.presentationml.tags+xml"/>
  <Override PartName="/ppt/notesSlides/notesSlide53.xml" ContentType="application/vnd.openxmlformats-officedocument.presentationml.notesSlide+xml"/>
  <Override PartName="/ppt/tags/tag56.xml" ContentType="application/vnd.openxmlformats-officedocument.presentationml.tags+xml"/>
  <Override PartName="/ppt/notesSlides/notesSlide54.xml" ContentType="application/vnd.openxmlformats-officedocument.presentationml.notesSlide+xml"/>
  <Override PartName="/ppt/tags/tag57.xml" ContentType="application/vnd.openxmlformats-officedocument.presentationml.tags+xml"/>
  <Override PartName="/ppt/notesSlides/notesSlide55.xml" ContentType="application/vnd.openxmlformats-officedocument.presentationml.notesSlide+xml"/>
  <Override PartName="/ppt/tags/tag58.xml" ContentType="application/vnd.openxmlformats-officedocument.presentationml.tags+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58"/>
  </p:notesMasterIdLst>
  <p:handoutMasterIdLst>
    <p:handoutMasterId r:id="rId59"/>
  </p:handoutMasterIdLst>
  <p:sldIdLst>
    <p:sldId id="4161" r:id="rId2"/>
    <p:sldId id="4163" r:id="rId3"/>
    <p:sldId id="4162" r:id="rId4"/>
    <p:sldId id="4180" r:id="rId5"/>
    <p:sldId id="4130" r:id="rId6"/>
    <p:sldId id="4126" r:id="rId7"/>
    <p:sldId id="4131" r:id="rId8"/>
    <p:sldId id="4178" r:id="rId9"/>
    <p:sldId id="4132" r:id="rId10"/>
    <p:sldId id="4133" r:id="rId11"/>
    <p:sldId id="4134" r:id="rId12"/>
    <p:sldId id="385" r:id="rId13"/>
    <p:sldId id="357" r:id="rId14"/>
    <p:sldId id="4136" r:id="rId15"/>
    <p:sldId id="4135" r:id="rId16"/>
    <p:sldId id="4158" r:id="rId17"/>
    <p:sldId id="4138" r:id="rId18"/>
    <p:sldId id="4137" r:id="rId19"/>
    <p:sldId id="329" r:id="rId20"/>
    <p:sldId id="4139" r:id="rId21"/>
    <p:sldId id="4159" r:id="rId22"/>
    <p:sldId id="332" r:id="rId23"/>
    <p:sldId id="362" r:id="rId24"/>
    <p:sldId id="4170" r:id="rId25"/>
    <p:sldId id="364" r:id="rId26"/>
    <p:sldId id="4141" r:id="rId27"/>
    <p:sldId id="397" r:id="rId28"/>
    <p:sldId id="334" r:id="rId29"/>
    <p:sldId id="4142" r:id="rId30"/>
    <p:sldId id="4143" r:id="rId31"/>
    <p:sldId id="4144" r:id="rId32"/>
    <p:sldId id="263" r:id="rId33"/>
    <p:sldId id="4145" r:id="rId34"/>
    <p:sldId id="366" r:id="rId35"/>
    <p:sldId id="4146" r:id="rId36"/>
    <p:sldId id="4147" r:id="rId37"/>
    <p:sldId id="4171" r:id="rId38"/>
    <p:sldId id="4150" r:id="rId39"/>
    <p:sldId id="4149" r:id="rId40"/>
    <p:sldId id="4151" r:id="rId41"/>
    <p:sldId id="344" r:id="rId42"/>
    <p:sldId id="346" r:id="rId43"/>
    <p:sldId id="345" r:id="rId44"/>
    <p:sldId id="375" r:id="rId45"/>
    <p:sldId id="347" r:id="rId46"/>
    <p:sldId id="372" r:id="rId47"/>
    <p:sldId id="373" r:id="rId48"/>
    <p:sldId id="377" r:id="rId49"/>
    <p:sldId id="4152" r:id="rId50"/>
    <p:sldId id="380" r:id="rId51"/>
    <p:sldId id="4174" r:id="rId52"/>
    <p:sldId id="4175" r:id="rId53"/>
    <p:sldId id="4155" r:id="rId54"/>
    <p:sldId id="4173" r:id="rId55"/>
    <p:sldId id="4156" r:id="rId56"/>
    <p:sldId id="4157" r:id="rId57"/>
  </p:sldIdLst>
  <p:sldSz cx="24384000" cy="13716000"/>
  <p:notesSz cx="6858000" cy="9144000"/>
  <p:custDataLst>
    <p:tags r:id="rId60"/>
  </p:custDataLst>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p:defaultTextStyle>
  <p:extLst>
    <p:ext uri="{521415D9-36F7-43E2-AB2F-B90AF26B5E84}">
      <p14:sectionLst xmlns:p14="http://schemas.microsoft.com/office/powerpoint/2010/main">
        <p14:section name="Section 5 - Scale Up" id="{C311AB66-43E4-46FB-9999-A6E647D42C4B}">
          <p14:sldIdLst>
            <p14:sldId id="4161"/>
            <p14:sldId id="4163"/>
            <p14:sldId id="4162"/>
            <p14:sldId id="4180"/>
            <p14:sldId id="4130"/>
            <p14:sldId id="4126"/>
            <p14:sldId id="4131"/>
            <p14:sldId id="4178"/>
            <p14:sldId id="4132"/>
            <p14:sldId id="4133"/>
            <p14:sldId id="4134"/>
            <p14:sldId id="385"/>
            <p14:sldId id="357"/>
            <p14:sldId id="4136"/>
            <p14:sldId id="4135"/>
            <p14:sldId id="4158"/>
            <p14:sldId id="4138"/>
            <p14:sldId id="4137"/>
            <p14:sldId id="329"/>
            <p14:sldId id="4139"/>
            <p14:sldId id="4159"/>
            <p14:sldId id="332"/>
            <p14:sldId id="362"/>
            <p14:sldId id="4170"/>
            <p14:sldId id="364"/>
            <p14:sldId id="4141"/>
            <p14:sldId id="397"/>
            <p14:sldId id="334"/>
            <p14:sldId id="4142"/>
            <p14:sldId id="4143"/>
            <p14:sldId id="4144"/>
            <p14:sldId id="263"/>
            <p14:sldId id="4145"/>
            <p14:sldId id="366"/>
            <p14:sldId id="4146"/>
            <p14:sldId id="4147"/>
            <p14:sldId id="4171"/>
            <p14:sldId id="4150"/>
            <p14:sldId id="4149"/>
            <p14:sldId id="4151"/>
            <p14:sldId id="344"/>
            <p14:sldId id="346"/>
            <p14:sldId id="345"/>
            <p14:sldId id="375"/>
            <p14:sldId id="347"/>
            <p14:sldId id="372"/>
            <p14:sldId id="373"/>
            <p14:sldId id="377"/>
            <p14:sldId id="4152"/>
            <p14:sldId id="380"/>
            <p14:sldId id="4174"/>
            <p14:sldId id="4175"/>
            <p14:sldId id="4155"/>
            <p14:sldId id="4173"/>
            <p14:sldId id="4156"/>
            <p14:sldId id="4157"/>
          </p14:sldIdLst>
        </p14:section>
      </p14:sectionLst>
    </p:ext>
    <p:ext uri="{EFAFB233-063F-42B5-8137-9DF3F51BA10A}">
      <p15:sldGuideLst xmlns:p15="http://schemas.microsoft.com/office/powerpoint/2012/main">
        <p15:guide id="1" orient="horz" pos="8184" userDrawn="1">
          <p15:clr>
            <a:srgbClr val="A4A3A4"/>
          </p15:clr>
        </p15:guide>
        <p15:guide id="2" pos="7680" userDrawn="1">
          <p15:clr>
            <a:srgbClr val="A4A3A4"/>
          </p15:clr>
        </p15:guide>
        <p15:guide id="3" pos="672" userDrawn="1">
          <p15:clr>
            <a:srgbClr val="A4A3A4"/>
          </p15:clr>
        </p15:guide>
        <p15:guide id="4" orient="horz" pos="1800" userDrawn="1">
          <p15:clr>
            <a:srgbClr val="A4A3A4"/>
          </p15:clr>
        </p15:guide>
        <p15:guide id="5" orient="horz" pos="3840" userDrawn="1">
          <p15:clr>
            <a:srgbClr val="A4A3A4"/>
          </p15:clr>
        </p15:guide>
        <p15:guide id="6" pos="4090" userDrawn="1">
          <p15:clr>
            <a:srgbClr val="A4A3A4"/>
          </p15:clr>
        </p15:guide>
        <p15:guide id="7" orient="horz" pos="2904" userDrawn="1">
          <p15:clr>
            <a:srgbClr val="A4A3A4"/>
          </p15:clr>
        </p15:guide>
        <p15:guide id="8" orient="horz" pos="480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ie Hill" initials="SH" lastIdx="15" clrIdx="0">
    <p:extLst>
      <p:ext uri="{19B8F6BF-5375-455C-9EA6-DF929625EA0E}">
        <p15:presenceInfo xmlns:p15="http://schemas.microsoft.com/office/powerpoint/2012/main" userId="dcde062a6bc42d38" providerId="Windows Live"/>
      </p:ext>
    </p:extLst>
  </p:cmAuthor>
  <p:cmAuthor id="2" name="Courtney Jenna McLarnon-Silk" initials="CJM" lastIdx="8" clrIdx="1">
    <p:extLst>
      <p:ext uri="{19B8F6BF-5375-455C-9EA6-DF929625EA0E}">
        <p15:presenceInfo xmlns:p15="http://schemas.microsoft.com/office/powerpoint/2012/main" userId="Courtney Jenna McLarnon-Silk" providerId="None"/>
      </p:ext>
    </p:extLst>
  </p:cmAuthor>
  <p:cmAuthor id="3" name="Susan Igras" initials="SI" lastIdx="37" clrIdx="2">
    <p:extLst>
      <p:ext uri="{19B8F6BF-5375-455C-9EA6-DF929625EA0E}">
        <p15:presenceInfo xmlns:p15="http://schemas.microsoft.com/office/powerpoint/2012/main" userId="Susan Igras" providerId="None"/>
      </p:ext>
    </p:extLst>
  </p:cmAuthor>
  <p:cmAuthor id="4" name="Courtney McLarnon" initials="CM" lastIdx="108" clrIdx="3">
    <p:extLst>
      <p:ext uri="{19B8F6BF-5375-455C-9EA6-DF929625EA0E}">
        <p15:presenceInfo xmlns:p15="http://schemas.microsoft.com/office/powerpoint/2012/main" userId="Courtney McLarnon" providerId="None"/>
      </p:ext>
    </p:extLst>
  </p:cmAuthor>
  <p:cmAuthor id="5" name="Jamie Greenberg" initials="JMG" lastIdx="90" clrIdx="4">
    <p:extLst>
      <p:ext uri="{19B8F6BF-5375-455C-9EA6-DF929625EA0E}">
        <p15:presenceInfo xmlns:p15="http://schemas.microsoft.com/office/powerpoint/2012/main" userId="Jamie Greenberg" providerId="None"/>
      </p:ext>
    </p:extLst>
  </p:cmAuthor>
  <p:cmAuthor id="6" name="Nana Apenem Dagadu" initials="NAD" lastIdx="6" clrIdx="5">
    <p:extLst>
      <p:ext uri="{19B8F6BF-5375-455C-9EA6-DF929625EA0E}">
        <p15:presenceInfo xmlns:p15="http://schemas.microsoft.com/office/powerpoint/2012/main" userId="S-1-5-21-1644491937-1532298954-725345543-134854" providerId="AD"/>
      </p:ext>
    </p:extLst>
  </p:cmAuthor>
  <p:cmAuthor id="7" name="Jeannette Cachan" initials="WU" lastIdx="107" clrIdx="6">
    <p:extLst>
      <p:ext uri="{19B8F6BF-5375-455C-9EA6-DF929625EA0E}">
        <p15:presenceInfo xmlns:p15="http://schemas.microsoft.com/office/powerpoint/2012/main" userId="Jeannette Cachan" providerId="None"/>
      </p:ext>
    </p:extLst>
  </p:cmAuthor>
  <p:cmAuthor id="8" name="Hill, Sammie" initials="HS" lastIdx="2" clrIdx="7">
    <p:extLst>
      <p:ext uri="{19B8F6BF-5375-455C-9EA6-DF929625EA0E}">
        <p15:presenceInfo xmlns:p15="http://schemas.microsoft.com/office/powerpoint/2012/main" userId="S::sammie.hill@fleishman.com::364cc9ef-d23f-4926-9fce-b8d3c98c0937" providerId="AD"/>
      </p:ext>
    </p:extLst>
  </p:cmAuthor>
  <p:cmAuthor id="9" name="Microsoft Office User" initials="Office" lastIdx="37" clrIdx="8">
    <p:extLst>
      <p:ext uri="{19B8F6BF-5375-455C-9EA6-DF929625EA0E}">
        <p15:presenceInfo xmlns:p15="http://schemas.microsoft.com/office/powerpoint/2012/main" userId="Microsoft Office User" providerId="None"/>
      </p:ext>
    </p:extLst>
  </p:cmAuthor>
  <p:cmAuthor id="10" name="Christine Power" initials="CP" lastIdx="92" clrIdx="9">
    <p:extLst>
      <p:ext uri="{19B8F6BF-5375-455C-9EA6-DF929625EA0E}">
        <p15:presenceInfo xmlns:p15="http://schemas.microsoft.com/office/powerpoint/2012/main" userId="S::cpower@prb.org::8e0d33fb-66ad-46a1-a73c-48fec8619f4d" providerId="AD"/>
      </p:ext>
    </p:extLst>
  </p:cmAuthor>
  <p:cmAuthor id="11" name="Anneka Van Scoyoc" initials="AS" lastIdx="91" clrIdx="10">
    <p:extLst>
      <p:ext uri="{19B8F6BF-5375-455C-9EA6-DF929625EA0E}">
        <p15:presenceInfo xmlns:p15="http://schemas.microsoft.com/office/powerpoint/2012/main" userId="S::avanscoyoc@prb.org::bc2a629d-6bfc-4b8c-ba6d-9bb461275727" providerId="AD"/>
      </p:ext>
    </p:extLst>
  </p:cmAuthor>
  <p:cmAuthor id="12" name="Heidi Worley" initials="HW" lastIdx="6" clrIdx="11">
    <p:extLst>
      <p:ext uri="{19B8F6BF-5375-455C-9EA6-DF929625EA0E}">
        <p15:presenceInfo xmlns:p15="http://schemas.microsoft.com/office/powerpoint/2012/main" userId="S::hworley@prb.org::8a53e23c-2987-44c4-998c-de8be2f02958" providerId="AD"/>
      </p:ext>
    </p:extLst>
  </p:cmAuthor>
  <p:cmAuthor id="13" name="Reshma Naik" initials="RN" lastIdx="78" clrIdx="12">
    <p:extLst>
      <p:ext uri="{19B8F6BF-5375-455C-9EA6-DF929625EA0E}">
        <p15:presenceInfo xmlns:p15="http://schemas.microsoft.com/office/powerpoint/2012/main" userId="S::rnaik@prb.org::b64e26f0-b966-4641-b2ac-b28728e0daf3" providerId="AD"/>
      </p:ext>
    </p:extLst>
  </p:cmAuthor>
  <p:cmAuthor id="14" name="Sarah Calabi" initials="SC" lastIdx="31" clrIdx="13">
    <p:extLst>
      <p:ext uri="{19B8F6BF-5375-455C-9EA6-DF929625EA0E}">
        <p15:presenceInfo xmlns:p15="http://schemas.microsoft.com/office/powerpoint/2012/main" userId="392cc90e3b1f6286" providerId="Windows Live"/>
      </p:ext>
    </p:extLst>
  </p:cmAuthor>
  <p:cmAuthor id="15" name="Yasamin Khalili" initials="YK" lastIdx="8" clrIdx="14">
    <p:extLst>
      <p:ext uri="{19B8F6BF-5375-455C-9EA6-DF929625EA0E}">
        <p15:presenceInfo xmlns:p15="http://schemas.microsoft.com/office/powerpoint/2012/main" userId="S::ykhalili@costar.com::cec00d12-fb00-4db3-937f-2df3454e56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2E2C22"/>
    <a:srgbClr val="2EC3C6"/>
    <a:srgbClr val="FDFCFE"/>
    <a:srgbClr val="FFFFFF"/>
    <a:srgbClr val="1E9798"/>
    <a:srgbClr val="53585D"/>
    <a:srgbClr val="EDEDEE"/>
    <a:srgbClr val="F4F5F7"/>
    <a:srgbClr val="29B5B7"/>
    <a:srgbClr val="2EC3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1"/>
    <p:restoredTop sz="92147" autoAdjust="0"/>
  </p:normalViewPr>
  <p:slideViewPr>
    <p:cSldViewPr snapToGrid="0">
      <p:cViewPr varScale="1">
        <p:scale>
          <a:sx n="54" d="100"/>
          <a:sy n="54" d="100"/>
        </p:scale>
        <p:origin x="816" y="90"/>
      </p:cViewPr>
      <p:guideLst>
        <p:guide orient="horz" pos="8184"/>
        <p:guide pos="7680"/>
        <p:guide pos="672"/>
        <p:guide orient="horz" pos="1800"/>
        <p:guide orient="horz" pos="3840"/>
        <p:guide pos="4090"/>
        <p:guide orient="horz" pos="2904"/>
        <p:guide orient="horz" pos="4800"/>
      </p:guideLst>
    </p:cSldViewPr>
  </p:slideViewPr>
  <p:notesTextViewPr>
    <p:cViewPr>
      <p:scale>
        <a:sx n="1" d="1"/>
        <a:sy n="1" d="1"/>
      </p:scale>
      <p:origin x="0" y="0"/>
    </p:cViewPr>
  </p:notesTextViewPr>
  <p:sorterViewPr>
    <p:cViewPr>
      <p:scale>
        <a:sx n="17" d="50"/>
        <a:sy n="17" d="50"/>
      </p:scale>
      <p:origin x="0" y="-9941"/>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gs" Target="tags/tag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radarChart>
        <c:radarStyle val="marker"/>
        <c:varyColors val="0"/>
        <c:ser>
          <c:idx val="0"/>
          <c:order val="0"/>
          <c:tx>
            <c:strRef>
              <c:f>Sheet1!$B$1</c:f>
              <c:strCache>
                <c:ptCount val="1"/>
                <c:pt idx="0">
                  <c:v>Column2</c:v>
                </c:pt>
              </c:strCache>
            </c:strRef>
          </c:tx>
          <c:spPr>
            <a:ln w="50800" cap="rnd" cmpd="sng" algn="ctr">
              <a:solidFill>
                <a:schemeClr val="accent2">
                  <a:lumMod val="50000"/>
                  <a:alpha val="79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Sheet1!$A$2:$A$7</c:f>
              <c:strCache>
                <c:ptCount val="6"/>
                <c:pt idx="0">
                  <c:v>Institutionalization- High Impact Practices</c:v>
                </c:pt>
                <c:pt idx="1">
                  <c:v>Institutionalization - Budget line</c:v>
                </c:pt>
                <c:pt idx="2">
                  <c:v>User org capacity to offer NSI with minimal support</c:v>
                </c:pt>
                <c:pt idx="3">
                  <c:v>Community agreement with new behavior</c:v>
                </c:pt>
                <c:pt idx="4">
                  <c:v>Community opposition to new behavior</c:v>
                </c:pt>
                <c:pt idx="5">
                  <c:v>Individual behavior change</c:v>
                </c:pt>
              </c:strCache>
            </c:strRef>
          </c:cat>
          <c:val>
            <c:numRef>
              <c:f>Sheet1!$B$2:$B$7</c:f>
              <c:numCache>
                <c:formatCode>General</c:formatCode>
                <c:ptCount val="6"/>
                <c:pt idx="0">
                  <c:v>90</c:v>
                </c:pt>
                <c:pt idx="1">
                  <c:v>40</c:v>
                </c:pt>
                <c:pt idx="2">
                  <c:v>80</c:v>
                </c:pt>
                <c:pt idx="3">
                  <c:v>55</c:v>
                </c:pt>
                <c:pt idx="4">
                  <c:v>25</c:v>
                </c:pt>
                <c:pt idx="5">
                  <c:v>70</c:v>
                </c:pt>
              </c:numCache>
            </c:numRef>
          </c:val>
          <c:extLst>
            <c:ext xmlns:c16="http://schemas.microsoft.com/office/drawing/2014/chart" uri="{C3380CC4-5D6E-409C-BE32-E72D297353CC}">
              <c16:uniqueId val="{00000000-9BAF-4171-9366-587CEF1992CC}"/>
            </c:ext>
          </c:extLst>
        </c:ser>
        <c:ser>
          <c:idx val="1"/>
          <c:order val="1"/>
          <c:tx>
            <c:strRef>
              <c:f>Sheet1!$C$1</c:f>
              <c:strCache>
                <c:ptCount val="1"/>
                <c:pt idx="0">
                  <c:v>Column3</c:v>
                </c:pt>
              </c:strCache>
            </c:strRef>
          </c:tx>
          <c:spPr>
            <a:ln w="50800" cap="rnd" cmpd="sng" algn="ctr">
              <a:solidFill>
                <a:schemeClr val="accent4">
                  <a:alpha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Sheet1!$A$2:$A$7</c:f>
              <c:strCache>
                <c:ptCount val="6"/>
                <c:pt idx="0">
                  <c:v>Institutionalization- High Impact Practices</c:v>
                </c:pt>
                <c:pt idx="1">
                  <c:v>Institutionalization - Budget line</c:v>
                </c:pt>
                <c:pt idx="2">
                  <c:v>User org capacity to offer NSI with minimal support</c:v>
                </c:pt>
                <c:pt idx="3">
                  <c:v>Community agreement with new behavior</c:v>
                </c:pt>
                <c:pt idx="4">
                  <c:v>Community opposition to new behavior</c:v>
                </c:pt>
                <c:pt idx="5">
                  <c:v>Individual behavior change</c:v>
                </c:pt>
              </c:strCache>
            </c:strRef>
          </c:cat>
          <c:val>
            <c:numRef>
              <c:f>Sheet1!$C$2:$C$7</c:f>
              <c:numCache>
                <c:formatCode>General</c:formatCode>
                <c:ptCount val="6"/>
              </c:numCache>
            </c:numRef>
          </c:val>
          <c:extLst>
            <c:ext xmlns:c16="http://schemas.microsoft.com/office/drawing/2014/chart" uri="{C3380CC4-5D6E-409C-BE32-E72D297353CC}">
              <c16:uniqueId val="{00000001-9BAF-4171-9366-587CEF1992CC}"/>
            </c:ext>
          </c:extLst>
        </c:ser>
        <c:dLbls>
          <c:showLegendKey val="0"/>
          <c:showVal val="1"/>
          <c:showCatName val="0"/>
          <c:showSerName val="0"/>
          <c:showPercent val="0"/>
          <c:showBubbleSize val="0"/>
        </c:dLbls>
        <c:axId val="302299520"/>
        <c:axId val="302295584"/>
      </c:radarChart>
      <c:catAx>
        <c:axId val="302299520"/>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302295584"/>
        <c:crosses val="autoZero"/>
        <c:auto val="1"/>
        <c:lblAlgn val="ctr"/>
        <c:lblOffset val="100"/>
        <c:noMultiLvlLbl val="0"/>
      </c:catAx>
      <c:valAx>
        <c:axId val="302295584"/>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50000"/>
                    <a:lumOff val="50000"/>
                  </a:schemeClr>
                </a:solidFill>
                <a:latin typeface="+mn-lt"/>
                <a:ea typeface="+mn-ea"/>
                <a:cs typeface="+mn-cs"/>
              </a:defRPr>
            </a:pPr>
            <a:endParaRPr lang="en-US"/>
          </a:p>
        </c:txPr>
        <c:crossAx val="302299520"/>
        <c:crosses val="autoZero"/>
        <c:crossBetween val="between"/>
      </c:valAx>
      <c:spPr>
        <a:noFill/>
        <a:ln>
          <a:noFill/>
        </a:ln>
        <a:effectLst/>
      </c:spPr>
    </c:plotArea>
    <c:plotVisOnly val="1"/>
    <c:dispBlanksAs val="gap"/>
    <c:showDLblsOverMax val="0"/>
  </c:chart>
  <c: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9">
  <cs:axisTitle>
    <cs:lnRef idx="0"/>
    <cs:fillRef idx="0"/>
    <cs:effectRef idx="0"/>
    <cs:fontRef idx="minor">
      <a:schemeClr val="dk1">
        <a:lumMod val="50000"/>
        <a:lumOff val="50000"/>
      </a:schemeClr>
    </cs:fontRef>
    <cs:defRPr sz="1197" b="1" kern="1200"/>
  </cs:axisTitle>
  <cs:categoryAxis>
    <cs:lnRef idx="0"/>
    <cs:fillRef idx="0"/>
    <cs:effectRef idx="0"/>
    <cs:fontRef idx="minor">
      <a:schemeClr val="dk1">
        <a:lumMod val="50000"/>
        <a:lumOff val="50000"/>
      </a:schemeClr>
    </cs:fontRef>
    <cs:spPr>
      <a:ln w="9525" cap="flat" cmpd="sng" algn="ctr">
        <a:solidFill>
          <a:schemeClr val="dk1">
            <a:lumMod val="15000"/>
            <a:lumOff val="85000"/>
          </a:schemeClr>
        </a:solidFill>
        <a:round/>
      </a:ln>
    </cs:spPr>
    <cs:defRPr sz="1197" kern="1200"/>
  </cs:categoryAxis>
  <cs:chartArea>
    <cs:lnRef idx="0"/>
    <cs:fillRef idx="0"/>
    <cs:effectRef idx="0"/>
    <cs:fontRef idx="minor">
      <a:schemeClr val="dk1"/>
    </cs:fontRef>
    <cs: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10196"/>
        </a:schemeClr>
      </a:solidFill>
      <a:ln w="50800">
        <a:solidFill>
          <a:schemeClr val="phClr">
            <a:alpha val="30000"/>
          </a:schemeClr>
        </a:solidFill>
      </a:ln>
    </cs:spPr>
  </cs:dataPoint>
  <cs:dataPoint3D>
    <cs:lnRef idx="0">
      <cs:styleClr val="auto"/>
    </cs:lnRef>
    <cs:fillRef idx="0">
      <cs:styleClr val="auto"/>
    </cs:fillRef>
    <cs:effectRef idx="0"/>
    <cs:fontRef idx="minor">
      <a:schemeClr val="tx1"/>
    </cs:fontRef>
    <cs:spPr>
      <a:solidFill>
        <a:schemeClr val="phClr">
          <a:alpha val="10196"/>
        </a:schemeClr>
      </a:solidFill>
      <a:ln w="50800">
        <a:solidFill>
          <a:schemeClr val="phClr">
            <a:alpha val="30000"/>
          </a:schemeClr>
        </a:solidFill>
      </a:ln>
    </cs:spPr>
  </cs:dataPoint3D>
  <cs:dataPointLine>
    <cs:lnRef idx="0">
      <cs:styleClr val="auto"/>
    </cs:lnRef>
    <cs:fillRef idx="0"/>
    <cs:effectRef idx="0"/>
    <cs:fontRef idx="minor">
      <a:schemeClr val="tx1"/>
    </cs:fontRef>
    <cs:spPr>
      <a:ln w="50800" cap="rnd" cmpd="sng" algn="ctr">
        <a:solidFill>
          <a:schemeClr val="phClr">
            <a:alpha val="30000"/>
          </a:schemeClr>
        </a:solidFill>
        <a:round/>
      </a:ln>
    </cs:spPr>
  </cs:dataPointLine>
  <cs:dataPointMarker>
    <cs:lnRef idx="0"/>
    <cs:fillRef idx="0">
      <cs:styleClr val="auto"/>
    </cs:fillRef>
    <cs:effectRef idx="0"/>
    <cs:fontRef idx="minor">
      <a:schemeClr val="tx1"/>
    </cs:fontRef>
    <cs:spPr>
      <a:solidFill>
        <a:schemeClr val="phClr"/>
      </a:solidFill>
      <a:ln w="12700" cap="flat" cmpd="sng" algn="ctr">
        <a:solidFill>
          <a:schemeClr val="lt1"/>
        </a:solidFill>
        <a:round/>
      </a:ln>
    </cs:spPr>
  </cs:dataPointMarker>
  <cs:dataPointMarkerLayout symbol="circle" size="4"/>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dk1">
        <a:lumMod val="50000"/>
        <a:lumOff val="50000"/>
      </a:schemeClr>
    </cs:fontRef>
    <cs:spPr>
      <a:ln w="9525" cap="rnd">
        <a:solidFill>
          <a:schemeClr val="dk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tx1"/>
    </cs:fontRef>
    <cs:spPr>
      <a:ln w="9525">
        <a:solidFill>
          <a:schemeClr val="dk1">
            <a:lumMod val="35000"/>
            <a:lumOff val="65000"/>
          </a:schemeClr>
        </a:solidFill>
      </a:ln>
    </cs:spPr>
  </cs:dropLine>
  <cs:errorBar>
    <cs:lnRef idx="0"/>
    <cs:fillRef idx="0"/>
    <cs:effectRef idx="0"/>
    <cs:fontRef idx="minor">
      <a:schemeClr val="tx1"/>
    </cs:fontRef>
    <cs:spPr>
      <a:ln w="9525">
        <a:solidFill>
          <a:schemeClr val="dk1">
            <a:lumMod val="50000"/>
            <a:lumOff val="50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15000"/>
            <a:lumOff val="85000"/>
          </a:schemeClr>
        </a:solidFill>
        <a:round/>
      </a:ln>
    </cs:spPr>
  </cs:gridlineMajor>
  <cs:gridlineMinor>
    <cs:lnRef idx="0"/>
    <cs:fillRef idx="0"/>
    <cs:effectRef idx="0"/>
    <cs:fontRef idx="minor">
      <a:schemeClr val="tx1"/>
    </cs:fontRef>
    <cs:spPr>
      <a:ln w="9525" cap="flat" cmpd="sng" algn="ctr">
        <a:solidFill>
          <a:schemeClr val="dk1">
            <a:lumMod val="5000"/>
            <a:lumOff val="95000"/>
          </a:schemeClr>
        </a:solidFill>
        <a:round/>
      </a:ln>
    </cs:spPr>
  </cs:gridlineMinor>
  <cs:hiLoLine>
    <cs:lnRef idx="0"/>
    <cs:fillRef idx="0"/>
    <cs:effectRef idx="0"/>
    <cs:fontRef idx="minor">
      <a:schemeClr val="tx1"/>
    </cs:fontRef>
    <cs:spPr>
      <a:ln w="9525">
        <a:solidFill>
          <a:schemeClr val="dk1">
            <a:lumMod val="35000"/>
            <a:lumOff val="65000"/>
          </a:schemeClr>
        </a:solidFill>
      </a:ln>
    </cs:spPr>
  </cs:hiLoLine>
  <cs:leaderLine>
    <cs:lnRef idx="0"/>
    <cs:fillRef idx="0"/>
    <cs:effectRef idx="0"/>
    <cs:fontRef idx="minor">
      <a:schemeClr val="tx1"/>
    </cs:fontRef>
    <cs:spPr>
      <a:ln w="9525">
        <a:solidFill>
          <a:schemeClr val="dk1">
            <a:lumMod val="35000"/>
            <a:lumOff val="65000"/>
          </a:schemeClr>
        </a:solidFill>
      </a:ln>
    </cs:spPr>
  </cs:leaderLine>
  <cs:legend>
    <cs:lnRef idx="0"/>
    <cs:fillRef idx="0"/>
    <cs:effectRef idx="0"/>
    <cs:fontRef idx="minor">
      <a:schemeClr val="dk1">
        <a:lumMod val="50000"/>
        <a:lumOff val="50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tx1">
        <a:lumMod val="50000"/>
        <a:lumOff val="50000"/>
      </a:schemeClr>
    </cs:fontRef>
    <cs:spPr>
      <a:ln w="9525">
        <a:solidFill>
          <a:schemeClr val="dk1">
            <a:lumMod val="15000"/>
            <a:lumOff val="85000"/>
          </a:schemeClr>
        </a:solidFill>
      </a:ln>
    </cs:spPr>
    <cs:defRPr sz="1197" kern="1200"/>
  </cs:seriesAxis>
  <cs:seriesLine>
    <cs:lnRef idx="0"/>
    <cs:fillRef idx="0"/>
    <cs:effectRef idx="0"/>
    <cs:fontRef idx="minor">
      <a:schemeClr val="tx1"/>
    </cs:fontRef>
    <cs:spPr>
      <a:ln w="9525">
        <a:solidFill>
          <a:schemeClr val="dk1">
            <a:lumMod val="35000"/>
            <a:lumOff val="65000"/>
          </a:schemeClr>
        </a:solidFill>
      </a:ln>
    </cs:spPr>
  </cs:seriesLine>
  <cs:title>
    <cs:lnRef idx="0"/>
    <cs:fillRef idx="0"/>
    <cs:effectRef idx="0"/>
    <cs:fontRef idx="minor">
      <a:schemeClr val="dk1">
        <a:lumMod val="50000"/>
        <a:lumOff val="50000"/>
      </a:schemeClr>
    </cs:fontRef>
    <cs:defRPr sz="2128" b="0" kern="1200" spc="70" baseline="0"/>
  </cs:title>
  <cs:trendline>
    <cs:lnRef idx="0">
      <cs:styleClr val="0"/>
    </cs:lnRef>
    <cs:fillRef idx="0"/>
    <cs:effectRef idx="0"/>
    <cs:fontRef idx="minor">
      <a:schemeClr val="tx1"/>
    </cs:fontRef>
    <cs:spPr>
      <a:ln w="63500" cap="rnd" cmpd="sng" algn="ctr">
        <a:solidFill>
          <a:schemeClr val="phClr">
            <a:alpha val="25000"/>
          </a:schemeClr>
        </a:solidFill>
        <a:round/>
      </a:ln>
    </cs:spPr>
  </cs:trendline>
  <cs:trendlineLabel>
    <cs:lnRef idx="0"/>
    <cs:fillRef idx="0"/>
    <cs:effectRef idx="0"/>
    <cs:fontRef idx="minor">
      <a:schemeClr val="dk1">
        <a:lumMod val="50000"/>
        <a:lumOff val="50000"/>
      </a:schemeClr>
    </cs:fontRef>
    <cs:defRPr sz="1197" kern="1200"/>
  </cs:trendlineLabel>
  <cs:upBar>
    <cs:lnRef idx="0"/>
    <cs:fillRef idx="0"/>
    <cs:effectRef idx="0"/>
    <cs:fontRef idx="minor">
      <a:schemeClr val="tx1"/>
    </cs:fontRef>
    <cs:spPr>
      <a:solidFill>
        <a:schemeClr val="lt1"/>
      </a:solidFill>
      <a:ln w="9525">
        <a:solidFill>
          <a:schemeClr val="dk1">
            <a:lumMod val="50000"/>
            <a:lumOff val="50000"/>
          </a:schemeClr>
        </a:solidFill>
      </a:ln>
    </cs:spPr>
  </cs:upBar>
  <cs:valueAxis>
    <cs:lnRef idx="0"/>
    <cs:fillRef idx="0"/>
    <cs:effectRef idx="0"/>
    <cs:fontRef idx="minor">
      <a:schemeClr val="dk1">
        <a:lumMod val="50000"/>
        <a:lumOff val="50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2" Type="http://schemas.openxmlformats.org/officeDocument/2006/relationships/tags" Target="../tags/tag2.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F6F8C8-A872-8240-9216-7A6EE3647A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C57A928-E8EF-BB40-9325-E109AC35C5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FA641-B8FB-F441-B433-E15EC5443B5A}" type="datetimeFigureOut">
              <a:rPr lang="en-US" smtClean="0"/>
              <a:t>2/2/2022</a:t>
            </a:fld>
            <a:endParaRPr lang="en-US"/>
          </a:p>
        </p:txBody>
      </p:sp>
      <p:sp>
        <p:nvSpPr>
          <p:cNvPr id="4" name="Footer Placeholder 3">
            <a:extLst>
              <a:ext uri="{FF2B5EF4-FFF2-40B4-BE49-F238E27FC236}">
                <a16:creationId xmlns:a16="http://schemas.microsoft.com/office/drawing/2014/main" id="{05C0B3B7-CD88-FB4E-A26F-85424A8CAF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68A853A-3365-FD40-A6F8-5B9236BDB9C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D226AD-CE19-0744-949C-49EF2E5C89B7}" type="slidenum">
              <a:rPr lang="en-US" smtClean="0"/>
              <a:t>‹#›</a:t>
            </a:fld>
            <a:endParaRPr lang="en-US"/>
          </a:p>
        </p:txBody>
      </p:sp>
    </p:spTree>
    <p:custDataLst>
      <p:tags r:id="rId2"/>
    </p:custDataLst>
    <p:extLst>
      <p:ext uri="{BB962C8B-B14F-4D97-AF65-F5344CB8AC3E}">
        <p14:creationId xmlns:p14="http://schemas.microsoft.com/office/powerpoint/2010/main" val="2215934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 name="Shape 52"/>
          <p:cNvSpPr>
            <a:spLocks noGrp="1" noRot="1" noChangeAspect="1"/>
          </p:cNvSpPr>
          <p:nvPr>
            <p:ph type="sldImg"/>
          </p:nvPr>
        </p:nvSpPr>
        <p:spPr>
          <a:xfrm>
            <a:off x="1143000" y="685800"/>
            <a:ext cx="4572000" cy="3429000"/>
          </a:xfrm>
          <a:prstGeom prst="rect">
            <a:avLst/>
          </a:prstGeom>
        </p:spPr>
        <p:txBody>
          <a:bodyPr/>
          <a:lstStyle/>
          <a:p>
            <a:endParaRPr/>
          </a:p>
        </p:txBody>
      </p:sp>
      <p:sp>
        <p:nvSpPr>
          <p:cNvPr id="53" name="Shape 5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91045389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s://leadingincontext.com/2019/07/31/the-complexity-of-ethical-thinking-and-decision-making-part-1/" TargetMode="External"/><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r>
              <a:rPr kumimoji="0" lang="en-US" sz="2200" b="1" i="0" u="none" strike="noStrike" kern="0" cap="none" spc="0" normalizeH="0" baseline="0" noProof="0" dirty="0">
                <a:ln>
                  <a:noFill/>
                </a:ln>
                <a:solidFill>
                  <a:srgbClr val="000000"/>
                </a:solidFill>
                <a:effectLst/>
                <a:uLnTx/>
                <a:uFillTx/>
                <a:latin typeface="Helvetica Neue"/>
                <a:sym typeface="Helvetica Neue"/>
              </a:rPr>
              <a:t>NOTE TO FACILITATOR: </a:t>
            </a:r>
            <a:r>
              <a:rPr kumimoji="0" lang="en-US" sz="2200" b="0" i="0" u="none" strike="noStrike" kern="0" cap="none" spc="0" normalizeH="0" baseline="0" noProof="0" dirty="0">
                <a:ln>
                  <a:noFill/>
                </a:ln>
                <a:solidFill>
                  <a:srgbClr val="000000"/>
                </a:solidFill>
                <a:effectLst/>
                <a:uLnTx/>
                <a:uFillTx/>
                <a:latin typeface="Helvetica Neue"/>
                <a:sym typeface="Helvetica Neue"/>
              </a:rPr>
              <a:t>Only use as starting slide if you are presenting all five modules </a:t>
            </a:r>
            <a:r>
              <a:rPr kumimoji="0" lang="en-US" sz="2200" b="1" i="0" u="none" strike="noStrike" kern="0" cap="none" spc="0" normalizeH="0" baseline="0" noProof="0" dirty="0">
                <a:ln>
                  <a:noFill/>
                </a:ln>
                <a:solidFill>
                  <a:srgbClr val="000000"/>
                </a:solidFill>
                <a:effectLst/>
                <a:uLnTx/>
                <a:uFillTx/>
                <a:latin typeface="Helvetica Neue"/>
                <a:sym typeface="Helvetica Neue"/>
              </a:rPr>
              <a:t>or </a:t>
            </a:r>
            <a:r>
              <a:rPr kumimoji="0" lang="en-US" sz="2200" b="0" i="0" u="none" strike="noStrike" kern="0" cap="none" spc="0" normalizeH="0" baseline="0" noProof="0" dirty="0">
                <a:ln>
                  <a:noFill/>
                </a:ln>
                <a:solidFill>
                  <a:srgbClr val="000000"/>
                </a:solidFill>
                <a:effectLst/>
                <a:uLnTx/>
                <a:uFillTx/>
                <a:latin typeface="Helvetica Neue"/>
                <a:sym typeface="Helvetica Neue"/>
              </a:rPr>
              <a:t>want to situate this module within the larger curriculum. If using this slide, make sure to reflect the presenter and organization name.</a:t>
            </a:r>
          </a:p>
          <a:p>
            <a:endParaRPr lang="en-US" dirty="0"/>
          </a:p>
        </p:txBody>
      </p:sp>
    </p:spTree>
    <p:extLst>
      <p:ext uri="{BB962C8B-B14F-4D97-AF65-F5344CB8AC3E}">
        <p14:creationId xmlns:p14="http://schemas.microsoft.com/office/powerpoint/2010/main" val="6038503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 </a:t>
            </a:r>
            <a:r>
              <a:rPr lang="en-US" sz="1800" dirty="0">
                <a:effectLst/>
                <a:latin typeface="Calibri" panose="020F0502020204030204" pitchFamily="34" charset="0"/>
                <a:ea typeface="Calibri" panose="020F0502020204030204" pitchFamily="34" charset="0"/>
                <a:cs typeface="Calibri" panose="020F0502020204030204" pitchFamily="34" charset="0"/>
              </a:rPr>
              <a:t>Her is one definition of scale-up that we’ll use as the basis for this training. (</a:t>
            </a:r>
            <a:r>
              <a:rPr lang="en-US" sz="1800" i="1" dirty="0">
                <a:effectLst/>
                <a:latin typeface="Calibri" panose="020F0502020204030204" pitchFamily="34" charset="0"/>
                <a:ea typeface="Calibri" panose="020F0502020204030204" pitchFamily="34" charset="0"/>
                <a:cs typeface="Calibri" panose="020F0502020204030204" pitchFamily="34" charset="0"/>
              </a:rPr>
              <a:t>Read definition</a:t>
            </a:r>
            <a:r>
              <a:rPr lang="en-US" sz="1800" dirty="0">
                <a:effectLst/>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Let’s break this down and look at some critical words and phrases in this definition and how they summarize the key elements of planned scale-up: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u="sng" dirty="0">
                <a:effectLst/>
                <a:latin typeface="Calibri" panose="020F0502020204030204" pitchFamily="34" charset="0"/>
                <a:ea typeface="Calibri" panose="020F0502020204030204" pitchFamily="34" charset="0"/>
                <a:cs typeface="Calibri" panose="020F0502020204030204" pitchFamily="34" charset="0"/>
              </a:rPr>
              <a:t>Deliberate:</a:t>
            </a:r>
            <a:r>
              <a:rPr lang="en-US" sz="1800" dirty="0">
                <a:effectLst/>
                <a:latin typeface="Calibri" panose="020F0502020204030204" pitchFamily="34" charset="0"/>
                <a:ea typeface="Calibri" panose="020F0502020204030204" pitchFamily="34" charset="0"/>
                <a:cs typeface="Calibri" panose="020F0502020204030204" pitchFamily="34" charset="0"/>
              </a:rPr>
              <a:t> Scale-up as a planned process.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u="sng" dirty="0">
                <a:effectLst/>
                <a:latin typeface="Calibri" panose="020F0502020204030204" pitchFamily="34" charset="0"/>
                <a:ea typeface="Calibri" panose="020F0502020204030204" pitchFamily="34" charset="0"/>
                <a:cs typeface="Calibri" panose="020F0502020204030204" pitchFamily="34" charset="0"/>
              </a:rPr>
              <a:t>Successfully tested:</a:t>
            </a:r>
            <a:r>
              <a:rPr lang="en-US" sz="1800" dirty="0">
                <a:effectLst/>
                <a:latin typeface="Calibri" panose="020F0502020204030204" pitchFamily="34" charset="0"/>
                <a:ea typeface="Calibri" panose="020F0502020204030204" pitchFamily="34" charset="0"/>
                <a:cs typeface="Calibri" panose="020F0502020204030204" pitchFamily="34" charset="0"/>
              </a:rPr>
              <a:t> Unless we know an intervention is effective, we really don’t want to invest in upscaling.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u="sng" dirty="0">
                <a:effectLst/>
                <a:latin typeface="Calibri" panose="020F0502020204030204" pitchFamily="34" charset="0"/>
                <a:ea typeface="Calibri" panose="020F0502020204030204" pitchFamily="34" charset="0"/>
                <a:cs typeface="Calibri" panose="020F0502020204030204" pitchFamily="34" charset="0"/>
              </a:rPr>
              <a:t>Benefits more people:</a:t>
            </a:r>
            <a:r>
              <a:rPr lang="en-US" sz="1800" dirty="0">
                <a:effectLst/>
                <a:latin typeface="Calibri" panose="020F0502020204030204" pitchFamily="34" charset="0"/>
                <a:ea typeface="Calibri" panose="020F0502020204030204" pitchFamily="34" charset="0"/>
                <a:cs typeface="Calibri" panose="020F0502020204030204" pitchFamily="34" charset="0"/>
              </a:rPr>
              <a:t> The innovation must offer a benefit to the population.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u="sng" dirty="0">
                <a:effectLst/>
                <a:latin typeface="Calibri" panose="020F0502020204030204" pitchFamily="34" charset="0"/>
                <a:ea typeface="Calibri" panose="020F0502020204030204" pitchFamily="34" charset="0"/>
                <a:cs typeface="Calibri" panose="020F0502020204030204" pitchFamily="34" charset="0"/>
              </a:rPr>
              <a:t>Touching policy and program for a lasting basis:</a:t>
            </a:r>
            <a:r>
              <a:rPr lang="en-US" sz="1800" u="none" dirty="0">
                <a:effectLst/>
                <a:latin typeface="Calibri" panose="020F0502020204030204" pitchFamily="34" charset="0"/>
                <a:ea typeface="Calibri" panose="020F0502020204030204" pitchFamily="34" charset="0"/>
                <a:cs typeface="Calibri" panose="020F0502020204030204" pitchFamily="34" charset="0"/>
              </a:rPr>
              <a:t> P</a:t>
            </a:r>
            <a:r>
              <a:rPr lang="en-US" sz="1800" dirty="0">
                <a:effectLst/>
                <a:latin typeface="Calibri" panose="020F0502020204030204" pitchFamily="34" charset="0"/>
                <a:ea typeface="Calibri" panose="020F0502020204030204" pitchFamily="34" charset="0"/>
                <a:cs typeface="Calibri" panose="020F0502020204030204" pitchFamily="34" charset="0"/>
              </a:rPr>
              <a:t>eople often only think of expansion or replication, but how the effort can be sustained, or institutionalized once scale-up ends must also be considered. </a:t>
            </a: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REFERENCES:</a:t>
            </a:r>
            <a:endParaRPr lang="en-US" sz="1800" b="1" kern="0" dirty="0">
              <a:solidFill>
                <a:sysClr val="windowText" lastClr="000000"/>
              </a:solidFill>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kern="1200" dirty="0">
                <a:solidFill>
                  <a:srgbClr val="595959"/>
                </a:solidFill>
                <a:latin typeface="Tw Cen MT" pitchFamily="34" charset="0"/>
              </a:rPr>
              <a:t>World Health Organization (WHO) and </a:t>
            </a:r>
            <a:r>
              <a:rPr lang="en-US" sz="1800" kern="1200" dirty="0" err="1">
                <a:solidFill>
                  <a:srgbClr val="595959"/>
                </a:solidFill>
                <a:latin typeface="Tw Cen MT" pitchFamily="34" charset="0"/>
              </a:rPr>
              <a:t>ExpandNet</a:t>
            </a:r>
            <a:r>
              <a:rPr lang="en-US" sz="1800" kern="1200" dirty="0">
                <a:solidFill>
                  <a:srgbClr val="595959"/>
                </a:solidFill>
                <a:latin typeface="Tw Cen MT" pitchFamily="34" charset="0"/>
              </a:rPr>
              <a:t>, </a:t>
            </a:r>
            <a:r>
              <a:rPr kumimoji="0" lang="en-US" sz="1800" b="0" i="1" u="none" strike="noStrike" kern="1200" cap="none" spc="0" normalizeH="0" baseline="0" noProof="0" dirty="0">
                <a:ln>
                  <a:noFill/>
                </a:ln>
                <a:solidFill>
                  <a:srgbClr val="595959"/>
                </a:solidFill>
                <a:effectLst/>
                <a:uLnTx/>
                <a:uFillTx/>
                <a:latin typeface="Tw Cen MT" pitchFamily="34" charset="0"/>
                <a:ea typeface="Helvetica Neue"/>
                <a:cs typeface="Helvetica Neue"/>
                <a:sym typeface="PT Sans"/>
              </a:rPr>
              <a:t>Nine Steps for Developing a Scaling-Up Strategy</a:t>
            </a:r>
            <a:r>
              <a:rPr kumimoji="0" lang="en-US" sz="1800" b="0" i="0" u="none" strike="noStrike" kern="1200" cap="none" spc="0" normalizeH="0" baseline="0" noProof="0" dirty="0">
                <a:ln>
                  <a:noFill/>
                </a:ln>
                <a:solidFill>
                  <a:srgbClr val="595959"/>
                </a:solidFill>
                <a:effectLst/>
                <a:uLnTx/>
                <a:uFillTx/>
                <a:latin typeface="Tw Cen MT" pitchFamily="34" charset="0"/>
                <a:ea typeface="Helvetica Neue"/>
                <a:cs typeface="Helvetica Neue"/>
                <a:sym typeface="PT Sans"/>
              </a:rPr>
              <a:t> (Geneva, Switzerland: WHO, 2010).</a:t>
            </a:r>
          </a:p>
        </p:txBody>
      </p:sp>
    </p:spTree>
    <p:extLst>
      <p:ext uri="{BB962C8B-B14F-4D97-AF65-F5344CB8AC3E}">
        <p14:creationId xmlns:p14="http://schemas.microsoft.com/office/powerpoint/2010/main" val="1057484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2000" b="1" dirty="0"/>
              <a:t>SPEAKER</a:t>
            </a:r>
            <a:r>
              <a:rPr lang="en-CA" sz="2000" b="1" baseline="0" dirty="0"/>
              <a:t> NOTES:</a:t>
            </a:r>
            <a:endParaRPr lang="en-CA" sz="2000" b="1" dirty="0"/>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These are concepts and principles underlying EN and other scale-up frameworks. For NSI they are particularly relevant –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Working with</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an</a:t>
            </a:r>
            <a:r>
              <a:rPr lang="en-US" sz="1800" dirty="0">
                <a:effectLst/>
                <a:latin typeface="Calibri" panose="020F0502020204030204" pitchFamily="34" charset="0"/>
                <a:ea typeface="Calibri" panose="020F0502020204030204" pitchFamily="34" charset="0"/>
                <a:cs typeface="Calibri" panose="020F0502020204030204" pitchFamily="34" charset="0"/>
              </a:rPr>
              <a:t> open social systems approach – systems are always changing, people influence systems and systems influence people, service system interaction with community social systems, macro environment influences systems.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Seeking sustainable change – working towards the ‘routine-</a:t>
            </a:r>
            <a:r>
              <a:rPr lang="en-US" sz="1800" dirty="0" err="1">
                <a:effectLst/>
                <a:latin typeface="Calibri" panose="020F0502020204030204" pitchFamily="34" charset="0"/>
                <a:ea typeface="Calibri" panose="020F0502020204030204" pitchFamily="34" charset="0"/>
                <a:cs typeface="Calibri" panose="020F0502020204030204" pitchFamily="34" charset="0"/>
              </a:rPr>
              <a:t>ization</a:t>
            </a:r>
            <a:r>
              <a:rPr lang="en-US" sz="1800" dirty="0">
                <a:effectLst/>
                <a:latin typeface="Calibri" panose="020F0502020204030204" pitchFamily="34" charset="0"/>
                <a:ea typeface="Calibri" panose="020F0502020204030204" pitchFamily="34" charset="0"/>
                <a:cs typeface="Calibri" panose="020F0502020204030204" pitchFamily="34" charset="0"/>
              </a:rPr>
              <a:t>’ of an innovation and in the context of NSI sustainability normative shifts that hold after a project ends (representing a tipping point of normative change). Dangers of norms backsliding if done poorly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Being aware of equity and power dynamics that hold norms in place, and which NSI seek to shift.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Evidence and adaptive learning – attention to the NSI-innovation and the receiving community environment</a:t>
            </a: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rPr>
              <a:t>Diffusion of innovation and complexity theory – how new ideas spread in complex environments.</a:t>
            </a:r>
            <a:endParaRPr lang="en-US" sz="2000" b="0" dirty="0"/>
          </a:p>
        </p:txBody>
      </p:sp>
    </p:spTree>
    <p:extLst>
      <p:ext uri="{BB962C8B-B14F-4D97-AF65-F5344CB8AC3E}">
        <p14:creationId xmlns:p14="http://schemas.microsoft.com/office/powerpoint/2010/main" val="2947900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fld id="{FB8630AD-7C91-45C9-B2D4-DD44C0404BD0}" type="slidenum">
              <a:rPr kumimoji="0" lang="en-US" sz="2300" b="0" i="0" u="none" strike="noStrike" kern="0" cap="none" spc="0" normalizeH="0" baseline="0" noProof="0">
                <a:ln>
                  <a:noFill/>
                </a:ln>
                <a:solidFill>
                  <a:srgbClr val="A6A7AC"/>
                </a:solidFill>
                <a:effectLst/>
                <a:uLnTx/>
                <a:uFillTx/>
                <a:latin typeface="PT Sans"/>
                <a:sym typeface="PT Sans"/>
              </a:rPr>
              <a:pPr marL="0" marR="0" lvl="0" indent="0" algn="just" defTabSz="825500" rtl="0" eaLnBrk="1" fontAlgn="auto" latinLnBrk="0" hangingPunct="0">
                <a:lnSpc>
                  <a:spcPct val="100000"/>
                </a:lnSpc>
                <a:spcBef>
                  <a:spcPts val="0"/>
                </a:spcBef>
                <a:spcAft>
                  <a:spcPts val="0"/>
                </a:spcAft>
                <a:buClrTx/>
                <a:buSzTx/>
                <a:buFontTx/>
                <a:buNone/>
                <a:tabLst/>
                <a:defRPr/>
              </a:pPr>
              <a:t>12</a:t>
            </a:fld>
            <a:endParaRPr kumimoji="0" lang="en-US" sz="2300" b="0" i="0" u="none" strike="noStrike" kern="0" cap="none" spc="0" normalizeH="0" baseline="0" noProof="0">
              <a:ln>
                <a:noFill/>
              </a:ln>
              <a:solidFill>
                <a:srgbClr val="A6A7AC"/>
              </a:solidFill>
              <a:effectLst/>
              <a:uLnTx/>
              <a:uFillTx/>
              <a:latin typeface="PT Sans"/>
              <a:sym typeface="PT Sans"/>
            </a:endParaRPr>
          </a:p>
        </p:txBody>
      </p:sp>
      <p:sp>
        <p:nvSpPr>
          <p:cNvPr id="16386" name="Rectangle 2"/>
          <p:cNvSpPr>
            <a:spLocks noGrp="1" noRot="1" noChangeAspect="1" noChangeArrowheads="1" noTextEdit="1"/>
          </p:cNvSpPr>
          <p:nvPr>
            <p:ph type="sldImg"/>
          </p:nvPr>
        </p:nvSpPr>
        <p:spPr>
          <a:xfrm>
            <a:off x="381000" y="685800"/>
            <a:ext cx="6096000" cy="3429000"/>
          </a:xfrm>
          <a:ln/>
        </p:spPr>
      </p:sp>
      <p:sp>
        <p:nvSpPr>
          <p:cNvPr id="16387" name="Rectangle 3"/>
          <p:cNvSpPr>
            <a:spLocks noGrp="1" noChangeArrowheads="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SPEAKER NOTES:</a:t>
            </a:r>
            <a:r>
              <a:rPr lang="en-US" sz="1200" kern="1200" dirty="0">
                <a:solidFill>
                  <a:schemeClr val="tx1"/>
                </a:solidFill>
                <a:latin typeface="+mn-lt"/>
                <a:ea typeface="+mn-ea"/>
                <a:cs typeface="+mn-cs"/>
              </a:rPr>
              <a:t> </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People say there is an art and a science of scaling innovations.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You have a plan but need flexibility to manage a process working its way through a system over a long time period.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Like the board game chutes and ladders, scale-up is not a linear or straightforward path! There are setbacks, unanticipated challenges, and opportunities along the way. Pragmatic, responsive approaches help to navigate this pathway.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Effectively moving things forward requires engagement beyond the technical offering.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Just as one could say there is a science to designing NSI and planning the introduction in communities, there is also an art to managing the socio-political side.</a:t>
            </a:r>
            <a:endParaRPr lang="en-US" dirty="0"/>
          </a:p>
        </p:txBody>
      </p:sp>
    </p:spTree>
    <p:extLst>
      <p:ext uri="{BB962C8B-B14F-4D97-AF65-F5344CB8AC3E}">
        <p14:creationId xmlns:p14="http://schemas.microsoft.com/office/powerpoint/2010/main" val="3156674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NOTE TO FACILITATOR: </a:t>
            </a:r>
            <a:r>
              <a:rPr lang="en-US" sz="1800" dirty="0">
                <a:effectLst/>
                <a:latin typeface="Calibri" panose="020F0502020204030204" pitchFamily="34" charset="0"/>
                <a:ea typeface="Calibri" panose="020F0502020204030204" pitchFamily="34" charset="0"/>
                <a:cs typeface="Calibri" panose="020F0502020204030204" pitchFamily="34" charset="0"/>
              </a:rPr>
              <a:t>This slide is animated. After introducing the scale-up diagram, click to activate the “Where is your project” animation.</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 </a:t>
            </a:r>
            <a:r>
              <a:rPr lang="en-US" sz="1800" dirty="0">
                <a:effectLst/>
                <a:latin typeface="Calibri" panose="020F0502020204030204" pitchFamily="34" charset="0"/>
                <a:ea typeface="Calibri" panose="020F0502020204030204" pitchFamily="34" charset="0"/>
                <a:cs typeface="Calibri" panose="020F0502020204030204" pitchFamily="34" charset="0"/>
              </a:rPr>
              <a:t>We can think of a scale-up process over time. Scale-up can take years to achieve. The waves overlap, showing that scale-up is not direct/linear process with one completed step leading to the next.</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Once conceptualized and piloted to show effectiveness in the </a:t>
            </a:r>
            <a:r>
              <a:rPr lang="en-US" sz="1800" b="1" dirty="0">
                <a:effectLst/>
                <a:latin typeface="Calibri" panose="020F0502020204030204" pitchFamily="34" charset="0"/>
                <a:ea typeface="Calibri" panose="020F0502020204030204" pitchFamily="34" charset="0"/>
                <a:cs typeface="Calibri" panose="020F0502020204030204" pitchFamily="34" charset="0"/>
              </a:rPr>
              <a:t>Innovate</a:t>
            </a:r>
            <a:r>
              <a:rPr lang="en-US" sz="1800" dirty="0">
                <a:effectLst/>
                <a:latin typeface="Calibri" panose="020F0502020204030204" pitchFamily="34" charset="0"/>
                <a:ea typeface="Calibri" panose="020F0502020204030204" pitchFamily="34" charset="0"/>
                <a:cs typeface="Calibri" panose="020F0502020204030204" pitchFamily="34" charset="0"/>
              </a:rPr>
              <a:t> wave, you </a:t>
            </a:r>
            <a:r>
              <a:rPr lang="en-US" sz="1800" b="1" dirty="0">
                <a:effectLst/>
                <a:latin typeface="Calibri" panose="020F0502020204030204" pitchFamily="34" charset="0"/>
                <a:ea typeface="Calibri" panose="020F0502020204030204" pitchFamily="34" charset="0"/>
                <a:cs typeface="Calibri" panose="020F0502020204030204" pitchFamily="34" charset="0"/>
              </a:rPr>
              <a:t>Introduce</a:t>
            </a:r>
            <a:r>
              <a:rPr lang="en-US" sz="1800" dirty="0">
                <a:effectLst/>
                <a:latin typeface="Calibri" panose="020F0502020204030204" pitchFamily="34" charset="0"/>
                <a:ea typeface="Calibri" panose="020F0502020204030204" pitchFamily="34" charset="0"/>
                <a:cs typeface="Calibri" panose="020F0502020204030204" pitchFamily="34" charset="0"/>
              </a:rPr>
              <a:t> the project in a non-pilot setting to see how it works in real life. The final step [</a:t>
            </a:r>
            <a:r>
              <a:rPr lang="en-US" sz="1800" i="1" dirty="0">
                <a:effectLst/>
                <a:latin typeface="Calibri" panose="020F0502020204030204" pitchFamily="34" charset="0"/>
                <a:ea typeface="Calibri" panose="020F0502020204030204" pitchFamily="34" charset="0"/>
                <a:cs typeface="Calibri" panose="020F0502020204030204" pitchFamily="34" charset="0"/>
              </a:rPr>
              <a:t>click for animation</a:t>
            </a:r>
            <a:r>
              <a:rPr lang="en-US" sz="1800" dirty="0">
                <a:effectLst/>
                <a:latin typeface="Calibri" panose="020F0502020204030204" pitchFamily="34" charset="0"/>
                <a:ea typeface="Calibri" panose="020F0502020204030204" pitchFamily="34" charset="0"/>
                <a:cs typeface="Calibri" panose="020F0502020204030204" pitchFamily="34" charset="0"/>
              </a:rPr>
              <a:t>] is to </a:t>
            </a:r>
            <a:r>
              <a:rPr lang="en-US" sz="1800" b="1" dirty="0">
                <a:effectLst/>
                <a:latin typeface="Calibri" panose="020F0502020204030204" pitchFamily="34" charset="0"/>
                <a:ea typeface="Calibri" panose="020F0502020204030204" pitchFamily="34" charset="0"/>
                <a:cs typeface="Calibri" panose="020F0502020204030204" pitchFamily="34" charset="0"/>
              </a:rPr>
              <a:t>Integrate</a:t>
            </a:r>
            <a:r>
              <a:rPr lang="en-US" sz="1800" dirty="0">
                <a:effectLst/>
                <a:latin typeface="Calibri" panose="020F0502020204030204" pitchFamily="34" charset="0"/>
                <a:ea typeface="Calibri" panose="020F0502020204030204" pitchFamily="34" charset="0"/>
                <a:cs typeface="Calibri" panose="020F0502020204030204" pitchFamily="34" charset="0"/>
              </a:rPr>
              <a:t> or continue expanding to achieve population-level impact.</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band supporting the waves can be thought</a:t>
            </a:r>
            <a:r>
              <a:rPr lang="en-US" sz="1800" baseline="0" dirty="0">
                <a:effectLst/>
                <a:latin typeface="Calibri" panose="020F0502020204030204" pitchFamily="34" charset="0"/>
                <a:ea typeface="Calibri" panose="020F0502020204030204" pitchFamily="34" charset="0"/>
                <a:cs typeface="Calibri" panose="020F0502020204030204" pitchFamily="34" charset="0"/>
              </a:rPr>
              <a:t> of a cycle, not a straight line - it</a:t>
            </a:r>
            <a:r>
              <a:rPr lang="en-US" sz="1800" dirty="0">
                <a:effectLst/>
                <a:latin typeface="Calibri" panose="020F0502020204030204" pitchFamily="34" charset="0"/>
                <a:ea typeface="Calibri" panose="020F0502020204030204" pitchFamily="34" charset="0"/>
                <a:cs typeface="Calibri" panose="020F0502020204030204" pitchFamily="34" charset="0"/>
              </a:rPr>
              <a:t> is to remind people that throughout a scale-up process you:</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Need to </a:t>
            </a:r>
            <a:r>
              <a:rPr lang="en-US" sz="1800" u="sng" dirty="0">
                <a:effectLst/>
                <a:latin typeface="Calibri" panose="020F0502020204030204" pitchFamily="34" charset="0"/>
                <a:ea typeface="Calibri" panose="020F0502020204030204" pitchFamily="34" charset="0"/>
                <a:cs typeface="Calibri" panose="020F0502020204030204" pitchFamily="34" charset="0"/>
              </a:rPr>
              <a:t>advocate</a:t>
            </a:r>
            <a:r>
              <a:rPr lang="en-US" sz="1800" dirty="0">
                <a:effectLst/>
                <a:latin typeface="Calibri" panose="020F0502020204030204" pitchFamily="34" charset="0"/>
                <a:ea typeface="Calibri" panose="020F0502020204030204" pitchFamily="34" charset="0"/>
                <a:cs typeface="Calibri" panose="020F0502020204030204" pitchFamily="34" charset="0"/>
              </a:rPr>
              <a:t> for continued political, technical, and other support and resources to support your innovation from pilot to scale-up and adaption processes.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Will be </a:t>
            </a:r>
            <a:r>
              <a:rPr lang="en-US" sz="1800" u="sng" dirty="0">
                <a:effectLst/>
                <a:latin typeface="Calibri" panose="020F0502020204030204" pitchFamily="34" charset="0"/>
                <a:ea typeface="Calibri" panose="020F0502020204030204" pitchFamily="34" charset="0"/>
                <a:cs typeface="Calibri" panose="020F0502020204030204" pitchFamily="34" charset="0"/>
              </a:rPr>
              <a:t>collaborating</a:t>
            </a:r>
            <a:r>
              <a:rPr lang="en-US" sz="1800" dirty="0">
                <a:effectLst/>
                <a:latin typeface="Calibri" panose="020F0502020204030204" pitchFamily="34" charset="0"/>
                <a:ea typeface="Calibri" panose="020F0502020204030204" pitchFamily="34" charset="0"/>
                <a:cs typeface="Calibri" panose="020F0502020204030204" pitchFamily="34" charset="0"/>
              </a:rPr>
              <a:t> with a range of actors, which may change over time</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and throughout the scale-up process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rPr>
              <a:t>Will </a:t>
            </a:r>
            <a:r>
              <a:rPr lang="en-US" sz="1800" u="sng" dirty="0">
                <a:effectLst/>
                <a:latin typeface="Calibri" panose="020F0502020204030204" pitchFamily="34" charset="0"/>
                <a:ea typeface="Calibri" panose="020F0502020204030204" pitchFamily="34" charset="0"/>
              </a:rPr>
              <a:t>communicate</a:t>
            </a:r>
            <a:r>
              <a:rPr lang="en-US" sz="1800" dirty="0">
                <a:effectLst/>
                <a:latin typeface="Calibri" panose="020F0502020204030204" pitchFamily="34" charset="0"/>
                <a:ea typeface="Calibri" panose="020F0502020204030204" pitchFamily="34" charset="0"/>
              </a:rPr>
              <a:t> results with key stakeholders so all can see progress being made</a:t>
            </a:r>
            <a:r>
              <a:rPr lang="en-US" sz="1800" baseline="0" dirty="0">
                <a:effectLst/>
                <a:latin typeface="Calibri" panose="020F0502020204030204" pitchFamily="34" charset="0"/>
                <a:ea typeface="Calibri" panose="020F0502020204030204" pitchFamily="34" charset="0"/>
              </a:rPr>
              <a:t> throughout the scale-up process</a:t>
            </a:r>
            <a:endParaRPr lang="fr-BE" dirty="0"/>
          </a:p>
        </p:txBody>
      </p:sp>
    </p:spTree>
    <p:extLst>
      <p:ext uri="{BB962C8B-B14F-4D97-AF65-F5344CB8AC3E}">
        <p14:creationId xmlns:p14="http://schemas.microsoft.com/office/powerpoint/2010/main" val="1435577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2400" b="1" dirty="0">
                <a:effectLst/>
                <a:latin typeface="Calibri" panose="020F0502020204030204" pitchFamily="34" charset="0"/>
                <a:ea typeface="Calibri" panose="020F0502020204030204" pitchFamily="34" charset="0"/>
              </a:rPr>
              <a:t>NOTE TO FACILITATOR: </a:t>
            </a:r>
            <a:r>
              <a:rPr lang="en-US" sz="2400" b="0" dirty="0">
                <a:effectLst/>
                <a:latin typeface="Calibri" panose="020F0502020204030204" pitchFamily="34" charset="0"/>
                <a:ea typeface="Calibri" panose="020F0502020204030204" pitchFamily="34" charset="0"/>
              </a:rPr>
              <a:t>Edit speaker notes if this module is being given as a stand-alone and Husbands’ Schools have not been mentioned before.</a:t>
            </a:r>
            <a:endParaRPr lang="en-US" sz="2400" b="1" dirty="0">
              <a:effectLst/>
              <a:latin typeface="Calibri" panose="020F0502020204030204" pitchFamily="34" charset="0"/>
              <a:ea typeface="Calibri" panose="020F0502020204030204" pitchFamily="34" charset="0"/>
            </a:endParaRPr>
          </a:p>
          <a:p>
            <a:endParaRPr lang="en-US" sz="2400" b="1" dirty="0">
              <a:effectLst/>
              <a:latin typeface="Calibri" panose="020F0502020204030204" pitchFamily="34" charset="0"/>
              <a:ea typeface="Calibri" panose="020F0502020204030204" pitchFamily="34" charset="0"/>
            </a:endParaRPr>
          </a:p>
          <a:p>
            <a:r>
              <a:rPr lang="en-US" sz="2400" b="1" dirty="0">
                <a:effectLst/>
                <a:latin typeface="Calibri" panose="020F0502020204030204" pitchFamily="34" charset="0"/>
                <a:ea typeface="Calibri" panose="020F0502020204030204" pitchFamily="34" charset="0"/>
              </a:rPr>
              <a:t>SPEAKER NOTES: </a:t>
            </a:r>
            <a:r>
              <a:rPr lang="en-US" sz="2400" dirty="0">
                <a:effectLst/>
                <a:latin typeface="Calibri" panose="020F0502020204030204" pitchFamily="34" charset="0"/>
                <a:ea typeface="Calibri" panose="020F0502020204030204" pitchFamily="34" charset="0"/>
              </a:rPr>
              <a:t>To better understand this process, let’s take a look at a real-life example. You may remember the Husbands’ School program featured in earlier sessions of this training. Let’s go through an overview to recall key information as we examine this program’s scale-up experience.</a:t>
            </a:r>
            <a:endParaRPr lang="en-US" sz="240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1BF2EC-6265-41FE-B7D2-8676BF3CBDB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774509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1" dirty="0">
                <a:effectLst/>
                <a:latin typeface="Calibri" panose="020F0502020204030204" pitchFamily="34" charset="0"/>
                <a:ea typeface="Calibri" panose="020F0502020204030204" pitchFamily="34" charset="0"/>
              </a:rPr>
              <a:t>NOTE TO FACILITATOR: </a:t>
            </a:r>
            <a:r>
              <a:rPr lang="en-US" sz="1800" b="0" dirty="0">
                <a:effectLst/>
                <a:latin typeface="Calibri" panose="020F0502020204030204" pitchFamily="34" charset="0"/>
                <a:ea typeface="Calibri" panose="020F0502020204030204" pitchFamily="34" charset="0"/>
              </a:rPr>
              <a:t>Read slide.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1BF2EC-6265-41FE-B7D2-8676BF3CBDB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928520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NOTE TO FACILITATOR: </a:t>
            </a:r>
            <a:r>
              <a:rPr lang="en-US" sz="1800" dirty="0">
                <a:effectLst/>
                <a:latin typeface="Calibri" panose="020F0502020204030204" pitchFamily="34" charset="0"/>
                <a:ea typeface="Calibri" panose="020F0502020204030204" pitchFamily="34" charset="0"/>
                <a:cs typeface="Calibri" panose="020F0502020204030204" pitchFamily="34" charset="0"/>
              </a:rPr>
              <a:t>For this slide, indicate that the key point is that scale-up is a complicated process, without reviewing each box individually. If you need additional information on the Husbands Schools’ program, see the referenced brief below. Note that </a:t>
            </a:r>
            <a:r>
              <a:rPr lang="en-US" sz="1800" dirty="0" err="1">
                <a:effectLst/>
                <a:latin typeface="Calibri" panose="020F0502020204030204" pitchFamily="34" charset="0"/>
                <a:ea typeface="Calibri" panose="020F0502020204030204" pitchFamily="34" charset="0"/>
                <a:cs typeface="Calibri" panose="020F0502020204030204" pitchFamily="34" charset="0"/>
              </a:rPr>
              <a:t>EdM</a:t>
            </a:r>
            <a:r>
              <a:rPr lang="en-US" sz="1800" dirty="0">
                <a:effectLst/>
                <a:latin typeface="Calibri" panose="020F0502020204030204" pitchFamily="34" charset="0"/>
                <a:ea typeface="Calibri" panose="020F0502020204030204" pitchFamily="34" charset="0"/>
                <a:cs typeface="Calibri" panose="020F0502020204030204" pitchFamily="34" charset="0"/>
              </a:rPr>
              <a:t> in the image is “</a:t>
            </a:r>
            <a:r>
              <a:rPr lang="en-US" sz="1800" dirty="0" err="1">
                <a:effectLst/>
                <a:latin typeface="Calibri" panose="020F0502020204030204" pitchFamily="34" charset="0"/>
                <a:ea typeface="Calibri" panose="020F0502020204030204" pitchFamily="34" charset="0"/>
                <a:cs typeface="Calibri" panose="020F0502020204030204" pitchFamily="34" charset="0"/>
              </a:rPr>
              <a:t>Ecoles</a:t>
            </a:r>
            <a:r>
              <a:rPr lang="en-US" sz="1800" dirty="0">
                <a:effectLst/>
                <a:latin typeface="Calibri" panose="020F0502020204030204" pitchFamily="34" charset="0"/>
                <a:ea typeface="Calibri" panose="020F0502020204030204" pitchFamily="34" charset="0"/>
                <a:cs typeface="Calibri" panose="020F0502020204030204" pitchFamily="34" charset="0"/>
              </a:rPr>
              <a:t> des </a:t>
            </a:r>
            <a:r>
              <a:rPr lang="en-US" sz="1800" dirty="0" err="1">
                <a:effectLst/>
                <a:latin typeface="Calibri" panose="020F0502020204030204" pitchFamily="34" charset="0"/>
                <a:ea typeface="Calibri" panose="020F0502020204030204" pitchFamily="34" charset="0"/>
                <a:cs typeface="Calibri" panose="020F0502020204030204" pitchFamily="34" charset="0"/>
              </a:rPr>
              <a:t>Maries</a:t>
            </a:r>
            <a:r>
              <a:rPr lang="en-US" sz="1800" dirty="0">
                <a:effectLst/>
                <a:latin typeface="Calibri" panose="020F0502020204030204" pitchFamily="34" charset="0"/>
                <a:ea typeface="Calibri" panose="020F0502020204030204" pitchFamily="34" charset="0"/>
                <a:cs typeface="Calibri" panose="020F0502020204030204" pitchFamily="34" charset="0"/>
              </a:rPr>
              <a:t>” or Husbands Schools in French.</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 </a:t>
            </a:r>
            <a:r>
              <a:rPr lang="en-US" sz="1800" dirty="0">
                <a:effectLst/>
                <a:latin typeface="Calibri" panose="020F0502020204030204" pitchFamily="34" charset="0"/>
                <a:ea typeface="Calibri" panose="020F0502020204030204" pitchFamily="34" charset="0"/>
                <a:cs typeface="Calibri" panose="020F0502020204030204" pitchFamily="34" charset="0"/>
              </a:rPr>
              <a:t>Each norms-shifting intervention will have its own scale-up pathway, depending on internal and external factors such as socio-</a:t>
            </a:r>
            <a:r>
              <a:rPr lang="en-US" sz="1800" dirty="0" err="1">
                <a:effectLst/>
                <a:latin typeface="Calibri" panose="020F0502020204030204" pitchFamily="34" charset="0"/>
                <a:ea typeface="Calibri" panose="020F0502020204030204" pitchFamily="34" charset="0"/>
                <a:cs typeface="Calibri" panose="020F0502020204030204" pitchFamily="34" charset="0"/>
              </a:rPr>
              <a:t>econo</a:t>
            </a:r>
            <a:r>
              <a:rPr lang="en-US" sz="1800" dirty="0">
                <a:effectLst/>
                <a:latin typeface="Calibri" panose="020F0502020204030204" pitchFamily="34" charset="0"/>
                <a:ea typeface="Calibri" panose="020F0502020204030204" pitchFamily="34" charset="0"/>
                <a:cs typeface="Calibri" panose="020F0502020204030204" pitchFamily="34" charset="0"/>
              </a:rPr>
              <a:t>-politico context, resources for scale-up, and other factors. It takes time; build slowly, adjust, evaluate.</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What you’re seeing on this slide is the pathway of the Husbands’ Schools Project. Understanding that there is a lot on the slide, and it can be hard to read, we’ll walk through the major parts of this pathway: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 idea was developed and tested by UNFPA and </a:t>
            </a:r>
            <a:r>
              <a:rPr lang="en-US" sz="1800" dirty="0" err="1">
                <a:effectLst/>
                <a:latin typeface="Calibri" panose="020F0502020204030204" pitchFamily="34" charset="0"/>
                <a:ea typeface="Calibri" panose="020F0502020204030204" pitchFamily="34" charset="0"/>
                <a:cs typeface="Calibri" panose="020F0502020204030204" pitchFamily="34" charset="0"/>
              </a:rPr>
              <a:t>SongES</a:t>
            </a:r>
            <a:r>
              <a:rPr lang="en-US" sz="1800" dirty="0">
                <a:effectLst/>
                <a:latin typeface="Calibri" panose="020F0502020204030204" pitchFamily="34" charset="0"/>
                <a:ea typeface="Calibri" panose="020F0502020204030204" pitchFamily="34" charset="0"/>
                <a:cs typeface="Calibri" panose="020F0502020204030204" pitchFamily="34" charset="0"/>
              </a:rPr>
              <a:t>. One early pilot failed to lead to increased reproductive health care use, while another one succeeded.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With experience, the Husbands’ School became more formalized and the NSI better defined.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Lessons learned and a formal evaluation led to finalization of the approach and proof of its effectiveness in beginning to shift gender and other norms related to reproductive health care use and couple communication.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Then the government and other stakeholders were brought in and the Husbands’ Schools started to scale quickly thought Niger.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Then interest grew in other West African countries, and exchange visits and training happened to support scale-up outside of Niger.</a:t>
            </a: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defTabSz="457200" eaLnBrk="1" fontAlgn="auto" latinLnBrk="0" hangingPunct="1">
              <a:lnSpc>
                <a:spcPct val="117999"/>
              </a:lnSpc>
              <a:spcBef>
                <a:spcPts val="0"/>
              </a:spcBef>
              <a:spcAft>
                <a:spcPts val="800"/>
              </a:spcAft>
              <a:buClrTx/>
              <a:buSzTx/>
              <a:buFont typeface="Courier New" panose="02070309020205020404" pitchFamily="49" charset="0"/>
              <a:buNone/>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Just as the image on screen is complex, scale-up is a complicated process.</a:t>
            </a: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[Then ask for their analysis:]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Where is the first wave of scale-up in this pathway [answer:</a:t>
            </a:r>
            <a:r>
              <a:rPr lang="en-US" sz="1800" baseline="0" dirty="0">
                <a:effectLst/>
                <a:latin typeface="Calibri" panose="020F0502020204030204" pitchFamily="34" charset="0"/>
                <a:ea typeface="Calibri" panose="020F0502020204030204" pitchFamily="34" charset="0"/>
                <a:cs typeface="Calibri" panose="020F0502020204030204" pitchFamily="34" charset="0"/>
              </a:rPr>
              <a:t> green boxes]</a:t>
            </a:r>
            <a:r>
              <a:rPr lang="en-US" sz="1800" dirty="0">
                <a:effectLst/>
                <a:latin typeface="Calibri" panose="020F0502020204030204" pitchFamily="34" charset="0"/>
                <a:ea typeface="Calibri" panose="020F0502020204030204" pitchFamily="34" charset="0"/>
                <a:cs typeface="Calibri" panose="020F0502020204030204" pitchFamily="34" charset="0"/>
              </a:rPr>
              <a:t>? Where is the second wave[answer: pink boxes]?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What kinds of scale-up issues might happen as you move from Innovate to Introduce?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What might happen as you move from Introduce to Integrate?</a:t>
            </a:r>
          </a:p>
          <a:p>
            <a:pPr marL="0" marR="0" lvl="0" indent="0">
              <a:spcBef>
                <a:spcPts val="0"/>
              </a:spcBef>
              <a:spcAft>
                <a:spcPts val="800"/>
              </a:spcAft>
              <a:buFont typeface="Courier New" panose="02070309020205020404" pitchFamily="49" charset="0"/>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REFERENCES: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t>Institute for Reproductive Health (IRH), </a:t>
            </a:r>
            <a:r>
              <a:rPr lang="en-US" sz="1800" i="1" dirty="0">
                <a:effectLst/>
                <a:latin typeface="Calibri" panose="020F0502020204030204" pitchFamily="34" charset="0"/>
                <a:ea typeface="Calibri" panose="020F0502020204030204" pitchFamily="34" charset="0"/>
              </a:rPr>
              <a:t>Evaluating, Learning, and Adapting for Scale: Understanding How Norms-Shifting Interventions Work Through a Realist Evaluation of the Husbands’ School</a:t>
            </a:r>
            <a:r>
              <a:rPr lang="en-US" sz="1800" i="0" dirty="0">
                <a:effectLst/>
                <a:latin typeface="Calibri" panose="020F0502020204030204" pitchFamily="34" charset="0"/>
                <a:ea typeface="Calibri" panose="020F0502020204030204" pitchFamily="34" charset="0"/>
              </a:rPr>
              <a:t> (</a:t>
            </a:r>
            <a:r>
              <a:rPr lang="en-US" sz="1800" dirty="0"/>
              <a:t>Washington, D.C.: IRH, Georgetown University, 2020)</a:t>
            </a:r>
            <a:r>
              <a:rPr lang="en-US" sz="1800" i="0" dirty="0">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rPr>
              <a:t> http://irh.org/resource-library/realist-eval-</a:t>
            </a:r>
            <a:r>
              <a:rPr lang="en-US" sz="1800" dirty="0" err="1">
                <a:effectLst/>
                <a:latin typeface="Calibri" panose="020F0502020204030204" pitchFamily="34" charset="0"/>
                <a:ea typeface="Calibri" panose="020F0502020204030204" pitchFamily="34" charset="0"/>
              </a:rPr>
              <a:t>hs</a:t>
            </a:r>
            <a:r>
              <a:rPr lang="en-US" sz="1800" dirty="0">
                <a:effectLst/>
                <a:latin typeface="Calibri" panose="020F0502020204030204" pitchFamily="34" charset="0"/>
                <a:ea typeface="Calibri" panose="020F0502020204030204" pitchFamily="34" charset="0"/>
              </a:rPr>
              <a:t>-brief/.</a:t>
            </a:r>
            <a:endParaRPr lang="en-US" dirty="0"/>
          </a:p>
        </p:txBody>
      </p:sp>
    </p:spTree>
    <p:extLst>
      <p:ext uri="{BB962C8B-B14F-4D97-AF65-F5344CB8AC3E}">
        <p14:creationId xmlns:p14="http://schemas.microsoft.com/office/powerpoint/2010/main" val="1458756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1" dirty="0">
                <a:effectLst/>
                <a:latin typeface="Calibri" panose="020F0502020204030204" pitchFamily="34" charset="0"/>
                <a:ea typeface="Calibri" panose="020F0502020204030204" pitchFamily="34" charset="0"/>
              </a:rPr>
              <a:t>SPEAKER NOTES: </a:t>
            </a:r>
            <a:r>
              <a:rPr lang="en-US" sz="1800" b="0" dirty="0">
                <a:effectLst/>
                <a:latin typeface="Calibri" panose="020F0502020204030204" pitchFamily="34" charset="0"/>
                <a:ea typeface="Calibri" panose="020F0502020204030204" pitchFamily="34" charset="0"/>
              </a:rPr>
              <a:t>In this section, </a:t>
            </a:r>
            <a:r>
              <a:rPr lang="en-US" sz="1800" dirty="0">
                <a:effectLst/>
                <a:latin typeface="Calibri" panose="020F0502020204030204" pitchFamily="34" charset="0"/>
                <a:ea typeface="Calibri" panose="020F0502020204030204" pitchFamily="34" charset="0"/>
                <a:cs typeface="Calibri" panose="020F0502020204030204" pitchFamily="34" charset="0"/>
              </a:rPr>
              <a:t>we’ll do a brief overview of the many frameworks that exist to guide scale-up planning and implementation and then do an in-depth focus on the </a:t>
            </a:r>
            <a:r>
              <a:rPr lang="en-US" sz="1800" dirty="0" err="1">
                <a:effectLst/>
                <a:latin typeface="Calibri" panose="020F0502020204030204" pitchFamily="34" charset="0"/>
                <a:ea typeface="Calibri" panose="020F0502020204030204" pitchFamily="34" charset="0"/>
                <a:cs typeface="Calibri" panose="020F0502020204030204" pitchFamily="34" charset="0"/>
              </a:rPr>
              <a:t>ExpandNet</a:t>
            </a:r>
            <a:r>
              <a:rPr lang="en-US" sz="1800" dirty="0">
                <a:effectLst/>
                <a:latin typeface="Calibri" panose="020F0502020204030204" pitchFamily="34" charset="0"/>
                <a:ea typeface="Calibri" panose="020F0502020204030204" pitchFamily="34" charset="0"/>
                <a:cs typeface="Calibri" panose="020F0502020204030204" pitchFamily="34" charset="0"/>
              </a:rPr>
              <a:t> framework. </a:t>
            </a:r>
            <a:endParaRPr lang="en-US" b="0" dirty="0"/>
          </a:p>
        </p:txBody>
      </p:sp>
    </p:spTree>
    <p:extLst>
      <p:ext uri="{BB962C8B-B14F-4D97-AF65-F5344CB8AC3E}">
        <p14:creationId xmlns:p14="http://schemas.microsoft.com/office/powerpoint/2010/main" val="233792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 </a:t>
            </a:r>
            <a:r>
              <a:rPr lang="en-US" sz="1800" dirty="0">
                <a:effectLst/>
                <a:latin typeface="Calibri" panose="020F0502020204030204" pitchFamily="34" charset="0"/>
                <a:ea typeface="Calibri" panose="020F0502020204030204" pitchFamily="34" charset="0"/>
                <a:cs typeface="Calibri" panose="020F0502020204030204" pitchFamily="34" charset="0"/>
              </a:rPr>
              <a:t>There are many frameworks to guide scale-up planning and implementation for RH innovations. Several organizations listed on the slide have developed frameworks that have resonated within global health.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err="1">
                <a:effectLst/>
                <a:latin typeface="Calibri" panose="020F0502020204030204" pitchFamily="34" charset="0"/>
                <a:ea typeface="Calibri" panose="020F0502020204030204" pitchFamily="34" charset="0"/>
                <a:cs typeface="Calibri" panose="020F0502020204030204" pitchFamily="34" charset="0"/>
              </a:rPr>
              <a:t>ExpandNet</a:t>
            </a:r>
            <a:r>
              <a:rPr lang="en-US" sz="1800" dirty="0">
                <a:effectLst/>
                <a:latin typeface="Calibri" panose="020F0502020204030204" pitchFamily="34" charset="0"/>
                <a:ea typeface="Calibri" panose="020F0502020204030204" pitchFamily="34" charset="0"/>
                <a:cs typeface="Calibri" panose="020F0502020204030204" pitchFamily="34" charset="0"/>
              </a:rPr>
              <a:t>/WHO: conceptual focus on systems, equity and values, strategic planning.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Brookings: policy-level/high-level planning.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MSI: more nuts and bolts for managing scale-up processes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Increasingly social impact investment initiatives have influenced scale-up practice.</a:t>
            </a: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While developed by different organizations, these frameworks also have commonalities: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Thinking about scalable design.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Focusing on horizontal and vertical axes of sustainable scale-up.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Multi-actor coordination within complex environments.</a:t>
            </a: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effectLst/>
                <a:latin typeface="Calibri" panose="020F0502020204030204" pitchFamily="34" charset="0"/>
                <a:ea typeface="Calibri" panose="020F0502020204030204" pitchFamily="34" charset="0"/>
              </a:rPr>
              <a:t>In IRH’s work, we have tended to use the </a:t>
            </a:r>
            <a:r>
              <a:rPr lang="en-US" sz="1800" b="1" dirty="0" err="1">
                <a:effectLst/>
                <a:latin typeface="Calibri" panose="020F0502020204030204" pitchFamily="34" charset="0"/>
                <a:ea typeface="Calibri" panose="020F0502020204030204" pitchFamily="34" charset="0"/>
              </a:rPr>
              <a:t>ExpandNet</a:t>
            </a:r>
            <a:r>
              <a:rPr lang="en-US" sz="1800" b="1" dirty="0">
                <a:effectLst/>
                <a:latin typeface="Calibri" panose="020F0502020204030204" pitchFamily="34" charset="0"/>
                <a:ea typeface="Calibri" panose="020F0502020204030204" pitchFamily="34" charset="0"/>
              </a:rPr>
              <a:t>/WHO framework because of its explicit focus on systems and values. This is the framework we’ll use today.</a:t>
            </a:r>
            <a:endParaRPr lang="en-US" b="1" dirty="0"/>
          </a:p>
          <a:p>
            <a:endParaRPr lang="en-US" b="1" dirty="0"/>
          </a:p>
          <a:p>
            <a:endParaRPr lang="en-US" dirty="0"/>
          </a:p>
        </p:txBody>
      </p:sp>
    </p:spTree>
    <p:extLst>
      <p:ext uri="{BB962C8B-B14F-4D97-AF65-F5344CB8AC3E}">
        <p14:creationId xmlns:p14="http://schemas.microsoft.com/office/powerpoint/2010/main" val="25109897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55000" lnSpcReduction="20000"/>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 </a:t>
            </a:r>
            <a:r>
              <a:rPr lang="en-US" sz="1800" dirty="0">
                <a:effectLst/>
                <a:latin typeface="Calibri" panose="020F0502020204030204" pitchFamily="34" charset="0"/>
                <a:ea typeface="Calibri" panose="020F0502020204030204" pitchFamily="34" charset="0"/>
                <a:cs typeface="Calibri" panose="020F0502020204030204" pitchFamily="34" charset="0"/>
              </a:rPr>
              <a:t>How many of you are familiar with this graphic? We slightly adapted the </a:t>
            </a:r>
            <a:r>
              <a:rPr lang="en-US" sz="1800" dirty="0" err="1">
                <a:effectLst/>
                <a:latin typeface="Calibri" panose="020F0502020204030204" pitchFamily="34" charset="0"/>
                <a:ea typeface="Calibri" panose="020F0502020204030204" pitchFamily="34" charset="0"/>
                <a:cs typeface="Calibri" panose="020F0502020204030204" pitchFamily="34" charset="0"/>
              </a:rPr>
              <a:t>ExpandNet</a:t>
            </a:r>
            <a:r>
              <a:rPr lang="en-US" sz="1800" dirty="0">
                <a:effectLst/>
                <a:latin typeface="Calibri" panose="020F0502020204030204" pitchFamily="34" charset="0"/>
                <a:ea typeface="Calibri" panose="020F0502020204030204" pitchFamily="34" charset="0"/>
                <a:cs typeface="Calibri" panose="020F0502020204030204" pitchFamily="34" charset="0"/>
              </a:rPr>
              <a:t> figure for use in the Learning </a:t>
            </a:r>
            <a:r>
              <a:rPr lang="en-US" sz="1800" dirty="0" err="1">
                <a:effectLst/>
                <a:latin typeface="Calibri" panose="020F0502020204030204" pitchFamily="34" charset="0"/>
                <a:ea typeface="Calibri" panose="020F0502020204030204" pitchFamily="34" charset="0"/>
                <a:cs typeface="Calibri" panose="020F0502020204030204" pitchFamily="34" charset="0"/>
              </a:rPr>
              <a:t>Collaborative’s</a:t>
            </a:r>
            <a:r>
              <a:rPr lang="en-US" sz="1800" dirty="0">
                <a:effectLst/>
                <a:latin typeface="Calibri" panose="020F0502020204030204" pitchFamily="34" charset="0"/>
                <a:ea typeface="Calibri" panose="020F0502020204030204" pitchFamily="34" charset="0"/>
                <a:cs typeface="Calibri" panose="020F0502020204030204" pitchFamily="34" charset="0"/>
              </a:rPr>
              <a:t> Scale-Up Considerations document. Let’s review this adapted figure so we have a common language.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top circle contains the element of scaling up: </a:t>
            </a:r>
            <a:r>
              <a:rPr lang="en-US" sz="1800" b="1" dirty="0">
                <a:effectLst/>
                <a:latin typeface="Calibri" panose="020F0502020204030204" pitchFamily="34" charset="0"/>
                <a:ea typeface="Calibri" panose="020F0502020204030204" pitchFamily="34" charset="0"/>
                <a:cs typeface="Calibri" panose="020F0502020204030204" pitchFamily="34" charset="0"/>
              </a:rPr>
              <a:t>innovation </a:t>
            </a:r>
            <a:r>
              <a:rPr lang="en-US" sz="1800" b="0" i="0" dirty="0">
                <a:effectLst/>
                <a:latin typeface="Calibri" panose="020F0502020204030204" pitchFamily="34" charset="0"/>
                <a:ea typeface="Calibri" panose="020F0502020204030204" pitchFamily="34" charset="0"/>
                <a:cs typeface="Calibri" panose="020F0502020204030204" pitchFamily="34" charset="0"/>
              </a:rPr>
              <a:t>(the NSI); </a:t>
            </a:r>
            <a:r>
              <a:rPr lang="en-US" sz="1800" b="1" dirty="0">
                <a:effectLst/>
                <a:latin typeface="Calibri" panose="020F0502020204030204" pitchFamily="34" charset="0"/>
                <a:ea typeface="Calibri" panose="020F0502020204030204" pitchFamily="34" charset="0"/>
                <a:cs typeface="Calibri" panose="020F0502020204030204" pitchFamily="34" charset="0"/>
              </a:rPr>
              <a:t>resource team</a:t>
            </a:r>
            <a:r>
              <a:rPr lang="en-US" sz="1800" dirty="0">
                <a:effectLst/>
                <a:latin typeface="Calibri" panose="020F0502020204030204" pitchFamily="34" charset="0"/>
                <a:ea typeface="Calibri" panose="020F0502020204030204" pitchFamily="34" charset="0"/>
                <a:cs typeface="Calibri" panose="020F0502020204030204" pitchFamily="34" charset="0"/>
              </a:rPr>
              <a:t> (design/support), and </a:t>
            </a:r>
            <a:r>
              <a:rPr lang="en-US" sz="1800" b="1" dirty="0">
                <a:effectLst/>
                <a:latin typeface="Calibri" panose="020F0502020204030204" pitchFamily="34" charset="0"/>
                <a:ea typeface="Calibri" panose="020F0502020204030204" pitchFamily="34" charset="0"/>
                <a:cs typeface="Calibri" panose="020F0502020204030204" pitchFamily="34" charset="0"/>
              </a:rPr>
              <a:t>user organization</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b="1" dirty="0">
                <a:effectLst/>
                <a:latin typeface="Calibri" panose="020F0502020204030204" pitchFamily="34" charset="0"/>
                <a:ea typeface="Calibri" panose="020F0502020204030204" pitchFamily="34" charset="0"/>
                <a:cs typeface="Calibri" panose="020F0502020204030204" pitchFamily="34" charset="0"/>
              </a:rPr>
              <a:t>or organizations </a:t>
            </a:r>
            <a:r>
              <a:rPr lang="en-US" sz="1800" dirty="0">
                <a:effectLst/>
                <a:latin typeface="Calibri" panose="020F0502020204030204" pitchFamily="34" charset="0"/>
                <a:ea typeface="Calibri" panose="020F0502020204030204" pitchFamily="34" charset="0"/>
                <a:cs typeface="Calibri" panose="020F0502020204030204" pitchFamily="34" charset="0"/>
              </a:rPr>
              <a:t>(implementation).</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 really important concept of the </a:t>
            </a:r>
            <a:r>
              <a:rPr lang="en-US" sz="1800" dirty="0" err="1">
                <a:effectLst/>
                <a:latin typeface="Calibri" panose="020F0502020204030204" pitchFamily="34" charset="0"/>
                <a:ea typeface="Calibri" panose="020F0502020204030204" pitchFamily="34" charset="0"/>
                <a:cs typeface="Calibri" panose="020F0502020204030204" pitchFamily="34" charset="0"/>
              </a:rPr>
              <a:t>ExpandNet</a:t>
            </a:r>
            <a:r>
              <a:rPr lang="en-US" sz="1800" dirty="0">
                <a:effectLst/>
                <a:latin typeface="Calibri" panose="020F0502020204030204" pitchFamily="34" charset="0"/>
                <a:ea typeface="Calibri" panose="020F0502020204030204" pitchFamily="34" charset="0"/>
                <a:cs typeface="Calibri" panose="020F0502020204030204" pitchFamily="34" charset="0"/>
              </a:rPr>
              <a:t> framework is the </a:t>
            </a:r>
            <a:r>
              <a:rPr lang="en-US" sz="1800" b="1" dirty="0">
                <a:effectLst/>
                <a:latin typeface="Calibri" panose="020F0502020204030204" pitchFamily="34" charset="0"/>
                <a:ea typeface="Calibri" panose="020F0502020204030204" pitchFamily="34" charset="0"/>
                <a:cs typeface="Calibri" panose="020F0502020204030204" pitchFamily="34" charset="0"/>
              </a:rPr>
              <a:t>environment</a:t>
            </a:r>
            <a:r>
              <a:rPr lang="en-US" sz="1800" b="0" dirty="0">
                <a:effectLst/>
                <a:latin typeface="Calibri" panose="020F0502020204030204" pitchFamily="34" charset="0"/>
                <a:ea typeface="Calibri" panose="020F0502020204030204" pitchFamily="34" charset="0"/>
                <a:cs typeface="Calibri" panose="020F0502020204030204" pitchFamily="34" charset="0"/>
              </a:rPr>
              <a:t>,</a:t>
            </a:r>
            <a:r>
              <a:rPr lang="en-US" sz="1800" b="1" dirty="0">
                <a:effectLst/>
                <a:latin typeface="Calibri" panose="020F0502020204030204" pitchFamily="34" charset="0"/>
                <a:ea typeface="Calibri" panose="020F0502020204030204" pitchFamily="34" charset="0"/>
                <a:cs typeface="Calibri" panose="020F0502020204030204" pitchFamily="34" charset="0"/>
              </a:rPr>
              <a:t> </a:t>
            </a:r>
            <a:r>
              <a:rPr lang="en-US" sz="1800" b="0" dirty="0">
                <a:effectLst/>
                <a:latin typeface="Calibri" panose="020F0502020204030204" pitchFamily="34" charset="0"/>
                <a:ea typeface="Calibri" panose="020F0502020204030204" pitchFamily="34" charset="0"/>
                <a:cs typeface="Calibri" panose="020F0502020204030204" pitchFamily="34" charset="0"/>
              </a:rPr>
              <a:t>represented here as the top circle. </a:t>
            </a:r>
            <a:r>
              <a:rPr lang="en-US" sz="1800" dirty="0">
                <a:effectLst/>
                <a:latin typeface="Calibri" panose="020F0502020204030204" pitchFamily="34" charset="0"/>
                <a:ea typeface="Calibri" panose="020F0502020204030204" pitchFamily="34" charset="0"/>
                <a:cs typeface="Calibri" panose="020F0502020204030204" pitchFamily="34" charset="0"/>
              </a:rPr>
              <a:t>All projects operate in socio-politico-economic environments. We think of the environment as an open system. Projects operate within complex, always-changing environments.</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By understanding these elements, a realistic </a:t>
            </a:r>
            <a:r>
              <a:rPr lang="en-US" sz="1800" b="1" dirty="0">
                <a:effectLst/>
                <a:latin typeface="Calibri" panose="020F0502020204030204" pitchFamily="34" charset="0"/>
                <a:ea typeface="Calibri" panose="020F0502020204030204" pitchFamily="34" charset="0"/>
                <a:cs typeface="Calibri" panose="020F0502020204030204" pitchFamily="34" charset="0"/>
              </a:rPr>
              <a:t>scale-up strategy </a:t>
            </a:r>
            <a:r>
              <a:rPr lang="en-US" sz="1800" dirty="0">
                <a:effectLst/>
                <a:latin typeface="Calibri" panose="020F0502020204030204" pitchFamily="34" charset="0"/>
                <a:ea typeface="Calibri" panose="020F0502020204030204" pitchFamily="34" charset="0"/>
                <a:cs typeface="Calibri" panose="020F0502020204030204" pitchFamily="34" charset="0"/>
              </a:rPr>
              <a:t>can be developed to guide a multi-organizational, multi-level, multi-year process.</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Developing a strategy means making </a:t>
            </a:r>
            <a:r>
              <a:rPr lang="en-US" sz="1800" b="1" dirty="0">
                <a:effectLst/>
                <a:latin typeface="Calibri" panose="020F0502020204030204" pitchFamily="34" charset="0"/>
                <a:ea typeface="Calibri" panose="020F0502020204030204" pitchFamily="34" charset="0"/>
              </a:rPr>
              <a:t>strategic choices </a:t>
            </a:r>
            <a:r>
              <a:rPr lang="en-US" sz="1800" dirty="0">
                <a:effectLst/>
                <a:latin typeface="Calibri" panose="020F0502020204030204" pitchFamily="34" charset="0"/>
                <a:ea typeface="Calibri" panose="020F0502020204030204" pitchFamily="34" charset="0"/>
              </a:rPr>
              <a:t>about how the process will be done, e.g., phased or all at once, led centrally or locally, monitored by whom using what indicators, with attention to ensuring there are funds and other resources to support the scale-up process.</a:t>
            </a:r>
            <a:endParaRPr lang="es-E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8606DB-5337-4BB3-891A-7758D5B36172}"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174188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17999"/>
              </a:lnSpc>
              <a:spcBef>
                <a:spcPts val="0"/>
              </a:spcBef>
              <a:spcAft>
                <a:spcPts val="0"/>
              </a:spcAft>
              <a:buClrTx/>
              <a:buSzTx/>
              <a:buFontTx/>
              <a:buNone/>
              <a:tabLst/>
              <a:defRPr/>
            </a:pPr>
            <a:r>
              <a:rPr lang="en-US" sz="2400" b="1" i="0" u="none" strike="noStrike" cap="none" dirty="0">
                <a:solidFill>
                  <a:srgbClr val="393941"/>
                </a:solidFill>
                <a:latin typeface="Gill Sans"/>
                <a:ea typeface="Gill Sans"/>
                <a:cs typeface="Gill Sans"/>
                <a:sym typeface="Gill Sans"/>
              </a:rPr>
              <a:t>NOTE TO FACILITATOR: </a:t>
            </a:r>
            <a:r>
              <a:rPr lang="en-US" sz="2400" b="0" i="0" u="none" strike="noStrike" cap="none" dirty="0">
                <a:solidFill>
                  <a:srgbClr val="393941"/>
                </a:solidFill>
                <a:latin typeface="Gill Sans"/>
                <a:ea typeface="Gill Sans"/>
                <a:cs typeface="Gill Sans"/>
                <a:sym typeface="Gill Sans"/>
              </a:rPr>
              <a:t>These are the overall course objectives for the entire five-module training. </a:t>
            </a:r>
            <a:r>
              <a:rPr kumimoji="0" lang="en-US" sz="2400" b="0" i="0" u="none" strike="noStrike" kern="0" cap="none" spc="0" normalizeH="0" baseline="0" noProof="0" dirty="0">
                <a:ln>
                  <a:noFill/>
                </a:ln>
                <a:solidFill>
                  <a:srgbClr val="000000"/>
                </a:solidFill>
                <a:effectLst/>
                <a:uLnTx/>
                <a:uFillTx/>
                <a:latin typeface="Helvetica Neue"/>
                <a:sym typeface="Helvetica Neue"/>
              </a:rPr>
              <a:t>Only use as starting slide if you are presenting all five modules </a:t>
            </a:r>
            <a:r>
              <a:rPr kumimoji="0" lang="en-US" sz="2400" b="1" i="0" u="none" strike="noStrike" kern="0" cap="none" spc="0" normalizeH="0" baseline="0" noProof="0" dirty="0">
                <a:ln>
                  <a:noFill/>
                </a:ln>
                <a:solidFill>
                  <a:srgbClr val="000000"/>
                </a:solidFill>
                <a:effectLst/>
                <a:uLnTx/>
                <a:uFillTx/>
                <a:latin typeface="Helvetica Neue"/>
                <a:sym typeface="Helvetica Neue"/>
              </a:rPr>
              <a:t>or </a:t>
            </a:r>
            <a:r>
              <a:rPr kumimoji="0" lang="en-US" sz="2400" b="0" i="0" u="none" strike="noStrike" kern="0" cap="none" spc="0" normalizeH="0" baseline="0" noProof="0" dirty="0">
                <a:ln>
                  <a:noFill/>
                </a:ln>
                <a:solidFill>
                  <a:srgbClr val="000000"/>
                </a:solidFill>
                <a:effectLst/>
                <a:uLnTx/>
                <a:uFillTx/>
                <a:latin typeface="Helvetica Neue"/>
                <a:sym typeface="Helvetica Neue"/>
              </a:rPr>
              <a:t>want to situate this module within the larger curriculum. </a:t>
            </a:r>
          </a:p>
          <a:p>
            <a:pPr marL="0" marR="0" lvl="0" indent="0" algn="l" defTabSz="457200" rtl="0" eaLnBrk="1" fontAlgn="auto" latinLnBrk="0" hangingPunct="1">
              <a:lnSpc>
                <a:spcPct val="117999"/>
              </a:lnSpc>
              <a:spcBef>
                <a:spcPts val="0"/>
              </a:spcBef>
              <a:spcAft>
                <a:spcPts val="0"/>
              </a:spcAft>
              <a:buClrTx/>
              <a:buSzTx/>
              <a:buFontTx/>
              <a:buNone/>
              <a:tabLst/>
              <a:defRPr/>
            </a:pPr>
            <a:endParaRPr lang="en-US" sz="2400" b="1" i="0" u="none" strike="noStrike" cap="none" dirty="0">
              <a:solidFill>
                <a:srgbClr val="393941"/>
              </a:solidFill>
              <a:latin typeface="Gill Sans"/>
              <a:sym typeface="Gill Sans"/>
            </a:endParaRPr>
          </a:p>
          <a:p>
            <a:pPr marL="0" marR="0" lvl="0" indent="0" algn="l" defTabSz="457200" rtl="0" eaLnBrk="1" fontAlgn="auto" latinLnBrk="0" hangingPunct="1">
              <a:lnSpc>
                <a:spcPct val="117999"/>
              </a:lnSpc>
              <a:spcBef>
                <a:spcPts val="0"/>
              </a:spcBef>
              <a:spcAft>
                <a:spcPts val="0"/>
              </a:spcAft>
              <a:buClrTx/>
              <a:buSzTx/>
              <a:buFontTx/>
              <a:buNone/>
              <a:tabLst/>
              <a:defRPr/>
            </a:pPr>
            <a:r>
              <a:rPr lang="en-US" sz="2400" b="1" i="0" u="none" strike="noStrike" cap="none" dirty="0">
                <a:solidFill>
                  <a:srgbClr val="393941"/>
                </a:solidFill>
                <a:latin typeface="Gill Sans"/>
                <a:sym typeface="Gill Sans"/>
              </a:rPr>
              <a:t>SPEAKER NOTES: </a:t>
            </a:r>
            <a:r>
              <a:rPr lang="en-US" sz="2400" b="0" i="0" u="none" strike="noStrike" cap="none" dirty="0">
                <a:solidFill>
                  <a:srgbClr val="393941"/>
                </a:solidFill>
                <a:latin typeface="Gill Sans"/>
                <a:sym typeface="Gill Sans"/>
              </a:rPr>
              <a:t>Read slide.</a:t>
            </a:r>
            <a:endParaRPr lang="en-US" b="0" dirty="0"/>
          </a:p>
        </p:txBody>
      </p:sp>
    </p:spTree>
    <p:extLst>
      <p:ext uri="{BB962C8B-B14F-4D97-AF65-F5344CB8AC3E}">
        <p14:creationId xmlns:p14="http://schemas.microsoft.com/office/powerpoint/2010/main" val="2646622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NOTE TO FACILITATOR: </a:t>
            </a:r>
            <a:r>
              <a:rPr lang="en-US" sz="1800" dirty="0">
                <a:effectLst/>
                <a:latin typeface="Calibri" panose="020F0502020204030204" pitchFamily="34" charset="0"/>
                <a:ea typeface="Calibri" panose="020F0502020204030204" pitchFamily="34" charset="0"/>
                <a:cs typeface="Calibri" panose="020F0502020204030204" pitchFamily="34" charset="0"/>
              </a:rPr>
              <a:t>Read the slide and complement with the notes below:</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a:t>
            </a:r>
          </a:p>
          <a:p>
            <a:pPr marL="0" marR="0">
              <a:spcBef>
                <a:spcPts val="0"/>
              </a:spcBef>
              <a:spcAft>
                <a:spcPts val="800"/>
              </a:spcAf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1800" b="0" dirty="0">
                <a:effectLst/>
                <a:latin typeface="Calibri" panose="020F0502020204030204" pitchFamily="34" charset="0"/>
                <a:ea typeface="Calibri" panose="020F0502020204030204" pitchFamily="34" charset="0"/>
                <a:cs typeface="Calibri" panose="020F0502020204030204" pitchFamily="34" charset="0"/>
              </a:rPr>
              <a:t>We say innovations to mean project or interventions,</a:t>
            </a:r>
            <a:r>
              <a:rPr lang="en-US" sz="1800" b="0" baseline="0" dirty="0">
                <a:effectLst/>
                <a:latin typeface="Calibri" panose="020F0502020204030204" pitchFamily="34" charset="0"/>
                <a:ea typeface="Calibri" panose="020F0502020204030204" pitchFamily="34" charset="0"/>
                <a:cs typeface="Calibri" panose="020F0502020204030204" pitchFamily="34" charset="0"/>
              </a:rPr>
              <a:t> which are at some point introduced to a specific context.</a:t>
            </a:r>
          </a:p>
          <a:p>
            <a:pPr marL="0" marR="0">
              <a:spcBef>
                <a:spcPts val="0"/>
              </a:spcBef>
              <a:spcAft>
                <a:spcPts val="800"/>
              </a:spcAft>
            </a:pPr>
            <a:endParaRPr lang="en-US" sz="1800" b="0" baseline="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1800" b="0" baseline="0" dirty="0">
                <a:effectLst/>
                <a:latin typeface="Calibri" panose="020F0502020204030204" pitchFamily="34" charset="0"/>
                <a:ea typeface="Calibri" panose="020F0502020204030204" pitchFamily="34" charset="0"/>
                <a:cs typeface="Calibri" panose="020F0502020204030204" pitchFamily="34" charset="0"/>
              </a:rPr>
              <a:t>They are a practice, </a:t>
            </a:r>
            <a:r>
              <a:rPr lang="en-US" sz="1800" dirty="0"/>
              <a:t>e.g., a product or approach, such as a community-centered campaign or social media initiative, that is norms-shifting in nature) and the managerial and support processes needed for successful implementation. </a:t>
            </a:r>
            <a:endParaRPr lang="en-US" sz="1800" b="0" baseline="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endParaRPr lang="en-US" sz="1800" b="1" baseline="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Innovations often are “known entities” or interventions, practices, </a:t>
            </a:r>
            <a:r>
              <a:rPr lang="en-US" sz="1800" dirty="0" err="1">
                <a:effectLst/>
                <a:latin typeface="Calibri" panose="020F0502020204030204" pitchFamily="34" charset="0"/>
                <a:ea typeface="Calibri" panose="020F0502020204030204" pitchFamily="34" charset="0"/>
                <a:cs typeface="Calibri" panose="020F0502020204030204" pitchFamily="34" charset="0"/>
              </a:rPr>
              <a:t>ie</a:t>
            </a:r>
            <a:r>
              <a:rPr lang="en-US" sz="1800" dirty="0">
                <a:effectLst/>
                <a:latin typeface="Calibri" panose="020F0502020204030204" pitchFamily="34" charset="0"/>
                <a:ea typeface="Calibri" panose="020F0502020204030204" pitchFamily="34" charset="0"/>
                <a:cs typeface="Calibri" panose="020F0502020204030204" pitchFamily="34" charset="0"/>
              </a:rPr>
              <a:t>, a social media campaign</a:t>
            </a:r>
            <a:r>
              <a:rPr lang="en-US" sz="1800" baseline="0" dirty="0">
                <a:effectLst/>
                <a:latin typeface="Calibri" panose="020F0502020204030204" pitchFamily="34" charset="0"/>
                <a:ea typeface="Calibri" panose="020F0502020204030204" pitchFamily="34" charset="0"/>
                <a:cs typeface="Calibri" panose="020F0502020204030204" pitchFamily="34" charset="0"/>
              </a:rPr>
              <a:t> intended to shift gender equity norms, </a:t>
            </a:r>
            <a:r>
              <a:rPr lang="en-US" sz="1800" dirty="0">
                <a:effectLst/>
                <a:latin typeface="Calibri" panose="020F0502020204030204" pitchFamily="34" charset="0"/>
                <a:ea typeface="Calibri" panose="020F0502020204030204" pitchFamily="34" charset="0"/>
                <a:cs typeface="Calibri" panose="020F0502020204030204" pitchFamily="34" charset="0"/>
              </a:rPr>
              <a:t>but lack detail about the entire package required for implementation, such as the needed staff positions, management,</a:t>
            </a:r>
            <a:r>
              <a:rPr lang="en-US" sz="1800" baseline="0" dirty="0">
                <a:effectLst/>
                <a:latin typeface="Calibri" panose="020F0502020204030204" pitchFamily="34" charset="0"/>
                <a:ea typeface="Calibri" panose="020F0502020204030204" pitchFamily="34" charset="0"/>
                <a:cs typeface="Calibri" panose="020F0502020204030204" pitchFamily="34" charset="0"/>
              </a:rPr>
              <a:t> software to schedule social media posts for this example, </a:t>
            </a:r>
            <a:r>
              <a:rPr lang="en-US" sz="1800" dirty="0">
                <a:effectLst/>
                <a:latin typeface="Calibri" panose="020F0502020204030204" pitchFamily="34" charset="0"/>
                <a:ea typeface="Calibri" panose="020F0502020204030204" pitchFamily="34" charset="0"/>
                <a:cs typeface="Calibri" panose="020F0502020204030204" pitchFamily="34" charset="0"/>
              </a:rPr>
              <a:t>training and other support to for</a:t>
            </a:r>
            <a:r>
              <a:rPr lang="en-US" sz="1800" baseline="0" dirty="0">
                <a:effectLst/>
                <a:latin typeface="Calibri" panose="020F0502020204030204" pitchFamily="34" charset="0"/>
                <a:ea typeface="Calibri" panose="020F0502020204030204" pitchFamily="34" charset="0"/>
                <a:cs typeface="Calibri" panose="020F0502020204030204" pitchFamily="34" charset="0"/>
              </a:rPr>
              <a:t> high-quality implementation.</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It is important to carefully operationalize</a:t>
            </a:r>
            <a:r>
              <a:rPr lang="en-US" sz="1800" baseline="0" dirty="0">
                <a:effectLst/>
                <a:latin typeface="Calibri" panose="020F0502020204030204" pitchFamily="34" charset="0"/>
                <a:ea typeface="Calibri" panose="020F0502020204030204" pitchFamily="34" charset="0"/>
                <a:cs typeface="Calibri" panose="020F0502020204030204" pitchFamily="34" charset="0"/>
              </a:rPr>
              <a:t> the intervention-innovation, </a:t>
            </a:r>
            <a:r>
              <a:rPr lang="en-US" sz="1800" dirty="0">
                <a:effectLst/>
                <a:latin typeface="Calibri" panose="020F0502020204030204" pitchFamily="34" charset="0"/>
                <a:ea typeface="Calibri" panose="020F0502020204030204" pitchFamily="34" charset="0"/>
                <a:cs typeface="Calibri" panose="020F0502020204030204" pitchFamily="34" charset="0"/>
              </a:rPr>
              <a:t>including its</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values (e.g. gender equity) and support package (e.g. training of implementers of this social media campaign).</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indent="0" defTabSz="457200" eaLnBrk="1" fontAlgn="auto" latinLnBrk="0" hangingPunct="1">
              <a:lnSpc>
                <a:spcPct val="117999"/>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Finally, we wanted to state the importance of participatory engagement to define innovation and its implementation supports.</a:t>
            </a:r>
            <a:r>
              <a:rPr lang="en-US" sz="1800" baseline="0" dirty="0">
                <a:effectLst/>
                <a:latin typeface="Calibri" panose="020F0502020204030204" pitchFamily="34" charset="0"/>
                <a:ea typeface="Calibri" panose="020F0502020204030204" pitchFamily="34" charset="0"/>
              </a:rPr>
              <a:t> To scale-up an intervention and monitor and evaluate its progress is impossible without </a:t>
            </a:r>
            <a:r>
              <a:rPr lang="en-US" sz="1800" dirty="0">
                <a:effectLst/>
                <a:latin typeface="Calibri" panose="020F0502020204030204" pitchFamily="34" charset="0"/>
                <a:ea typeface="Calibri" panose="020F0502020204030204" pitchFamily="34" charset="0"/>
              </a:rPr>
              <a:t>clearly defining the innovation,</a:t>
            </a:r>
            <a:r>
              <a:rPr lang="en-US" sz="1800" baseline="0" dirty="0">
                <a:effectLst/>
                <a:latin typeface="Calibri" panose="020F0502020204030204" pitchFamily="34" charset="0"/>
                <a:ea typeface="Calibri" panose="020F0502020204030204" pitchFamily="34" charset="0"/>
              </a:rPr>
              <a:t> and obtaining broad ownership of the innovation to scale-up in the communities it will be implemented. </a:t>
            </a:r>
            <a:endParaRPr lang="en-US" sz="1800" dirty="0"/>
          </a:p>
        </p:txBody>
      </p:sp>
    </p:spTree>
    <p:extLst>
      <p:ext uri="{BB962C8B-B14F-4D97-AF65-F5344CB8AC3E}">
        <p14:creationId xmlns:p14="http://schemas.microsoft.com/office/powerpoint/2010/main" val="7525167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NOTES TO FACILITATOR: </a:t>
            </a:r>
            <a:r>
              <a:rPr lang="en-US" sz="1800" dirty="0">
                <a:effectLst/>
                <a:latin typeface="Calibri" panose="020F0502020204030204" pitchFamily="34" charset="0"/>
                <a:ea typeface="Calibri" panose="020F0502020204030204" pitchFamily="34" charset="0"/>
                <a:cs typeface="Calibri" panose="020F0502020204030204" pitchFamily="34" charset="0"/>
              </a:rPr>
              <a:t>This and the next slides now drill down to NSI as Innovations.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following slides elaborates on having a transferable package of norms-shifting</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activities.</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NSI differ from other Innovations because they aim to shift community norms</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 so it is critical to fully define what constitutes an innovation that aims to shift norms.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This includes being very clear about which parts of this package</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are norms-shifting, and how these norms-shifting components actually work, and their </a:t>
            </a:r>
            <a:r>
              <a:rPr lang="en-US" sz="1800" dirty="0"/>
              <a:t>normative and behavioral outcomes</a:t>
            </a:r>
          </a:p>
          <a:p>
            <a:pPr marL="0" marR="0">
              <a:spcBef>
                <a:spcPts val="0"/>
              </a:spcBef>
              <a:spcAft>
                <a:spcPts val="800"/>
              </a:spcAft>
            </a:pPr>
            <a:r>
              <a:rPr lang="en-US" sz="1800" dirty="0"/>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The remaining bullets are explored in a group exercise later in the “Apply Key Scale-Up Concepts” section of the presentation.</a:t>
            </a:r>
            <a:endParaRPr lang="en-US" i="0" dirty="0"/>
          </a:p>
        </p:txBody>
      </p:sp>
    </p:spTree>
    <p:extLst>
      <p:ext uri="{BB962C8B-B14F-4D97-AF65-F5344CB8AC3E}">
        <p14:creationId xmlns:p14="http://schemas.microsoft.com/office/powerpoint/2010/main" val="32796101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b="1">
                <a:solidFill>
                  <a:schemeClr val="tx1"/>
                </a:solidFill>
                <a:latin typeface="Arial" charset="0"/>
              </a:defRPr>
            </a:lvl1pPr>
            <a:lvl2pPr marL="748596" indent="-287922" eaLnBrk="0" hangingPunct="0">
              <a:defRPr b="1">
                <a:solidFill>
                  <a:schemeClr val="tx1"/>
                </a:solidFill>
                <a:latin typeface="Arial" charset="0"/>
              </a:defRPr>
            </a:lvl2pPr>
            <a:lvl3pPr marL="1151687" indent="-230337" eaLnBrk="0" hangingPunct="0">
              <a:defRPr b="1">
                <a:solidFill>
                  <a:schemeClr val="tx1"/>
                </a:solidFill>
                <a:latin typeface="Arial" charset="0"/>
              </a:defRPr>
            </a:lvl3pPr>
            <a:lvl4pPr marL="1612362" indent="-230337" eaLnBrk="0" hangingPunct="0">
              <a:defRPr b="1">
                <a:solidFill>
                  <a:schemeClr val="tx1"/>
                </a:solidFill>
                <a:latin typeface="Arial" charset="0"/>
              </a:defRPr>
            </a:lvl4pPr>
            <a:lvl5pPr marL="2073036" indent="-230337" eaLnBrk="0" hangingPunct="0">
              <a:defRPr b="1">
                <a:solidFill>
                  <a:schemeClr val="tx1"/>
                </a:solidFill>
                <a:latin typeface="Arial" charset="0"/>
              </a:defRPr>
            </a:lvl5pPr>
            <a:lvl6pPr marL="2533711" indent="-230337" eaLnBrk="0" fontAlgn="base" hangingPunct="0">
              <a:spcBef>
                <a:spcPct val="0"/>
              </a:spcBef>
              <a:spcAft>
                <a:spcPct val="0"/>
              </a:spcAft>
              <a:defRPr b="1">
                <a:solidFill>
                  <a:schemeClr val="tx1"/>
                </a:solidFill>
                <a:latin typeface="Arial" charset="0"/>
              </a:defRPr>
            </a:lvl6pPr>
            <a:lvl7pPr marL="2994386" indent="-230337" eaLnBrk="0" fontAlgn="base" hangingPunct="0">
              <a:spcBef>
                <a:spcPct val="0"/>
              </a:spcBef>
              <a:spcAft>
                <a:spcPct val="0"/>
              </a:spcAft>
              <a:defRPr b="1">
                <a:solidFill>
                  <a:schemeClr val="tx1"/>
                </a:solidFill>
                <a:latin typeface="Arial" charset="0"/>
              </a:defRPr>
            </a:lvl7pPr>
            <a:lvl8pPr marL="3455060" indent="-230337" eaLnBrk="0" fontAlgn="base" hangingPunct="0">
              <a:spcBef>
                <a:spcPct val="0"/>
              </a:spcBef>
              <a:spcAft>
                <a:spcPct val="0"/>
              </a:spcAft>
              <a:defRPr b="1">
                <a:solidFill>
                  <a:schemeClr val="tx1"/>
                </a:solidFill>
                <a:latin typeface="Arial" charset="0"/>
              </a:defRPr>
            </a:lvl8pPr>
            <a:lvl9pPr marL="3915735" indent="-230337" eaLnBrk="0" fontAlgn="base" hangingPunct="0">
              <a:spcBef>
                <a:spcPct val="0"/>
              </a:spcBef>
              <a:spcAft>
                <a:spcPct val="0"/>
              </a:spcAft>
              <a:defRPr b="1">
                <a:solidFill>
                  <a:schemeClr val="tx1"/>
                </a:solidFill>
                <a:latin typeface="Arial"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7B15A9F-5D97-42E2-B456-6E0AE5B5578F}" type="slidenum">
              <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endParaRPr>
          </a:p>
        </p:txBody>
      </p:sp>
      <p:sp>
        <p:nvSpPr>
          <p:cNvPr id="51203" name="Rectangle 7"/>
          <p:cNvSpPr txBox="1">
            <a:spLocks noGrp="1" noChangeArrowheads="1"/>
          </p:cNvSpPr>
          <p:nvPr/>
        </p:nvSpPr>
        <p:spPr bwMode="auto">
          <a:xfrm>
            <a:off x="3899000" y="8778797"/>
            <a:ext cx="2982807" cy="4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19" tIns="46059" rIns="92119" bIns="46059" anchor="b"/>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97ABC95-D0F2-403B-9582-C621F42C7402}" type="slidenum">
              <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endParaRPr>
          </a:p>
        </p:txBody>
      </p:sp>
      <p:sp>
        <p:nvSpPr>
          <p:cNvPr id="51204" name="Rectangle 2"/>
          <p:cNvSpPr>
            <a:spLocks noGrp="1" noRot="1" noChangeAspect="1" noChangeArrowheads="1" noTextEdit="1"/>
          </p:cNvSpPr>
          <p:nvPr>
            <p:ph type="sldImg"/>
          </p:nvPr>
        </p:nvSpPr>
        <p:spPr>
          <a:xfrm>
            <a:off x="280988" y="679450"/>
            <a:ext cx="3573462" cy="2011363"/>
          </a:xfrm>
          <a:ln/>
        </p:spPr>
      </p:sp>
      <p:sp>
        <p:nvSpPr>
          <p:cNvPr id="51205" name="Rectangle 3"/>
          <p:cNvSpPr>
            <a:spLocks noGrp="1" noChangeArrowheads="1"/>
          </p:cNvSpPr>
          <p:nvPr>
            <p:ph type="body" idx="1"/>
          </p:nvPr>
        </p:nvSpPr>
        <p:spPr>
          <a:xfrm>
            <a:off x="688340" y="4391003"/>
            <a:ext cx="5506720" cy="5018288"/>
          </a:xfrm>
          <a:noFill/>
        </p:spPr>
        <p:txBody>
          <a:bodyPr lIns="92119" tIns="46059" rIns="92119" bIns="46059"/>
          <a:lstStyle/>
          <a:p>
            <a:pPr eaLnBrk="1" hangingPunct="1">
              <a:lnSpc>
                <a:spcPct val="80000"/>
              </a:lnSpc>
            </a:pPr>
            <a:r>
              <a:rPr lang="en-US" sz="800" b="1" i="0" dirty="0"/>
              <a:t>NOTE TO FACILITATOR: </a:t>
            </a:r>
            <a:r>
              <a:rPr lang="en-US" sz="800" b="0" i="0" dirty="0"/>
              <a:t>This slide is animated throughout. First ask participants</a:t>
            </a:r>
            <a:r>
              <a:rPr lang="en-US" sz="800" b="0" i="0" baseline="0" dirty="0"/>
              <a:t> if they have heard of the CORRECT Model and invite them to share what they now. For virtual delivery, ask participants to share in the chat area. Then proceed to click on each word and read the speaker notes.</a:t>
            </a:r>
          </a:p>
          <a:p>
            <a:pPr eaLnBrk="1" hangingPunct="1">
              <a:lnSpc>
                <a:spcPct val="80000"/>
              </a:lnSpc>
            </a:pPr>
            <a:endParaRPr lang="en-US" sz="800" b="1" i="0" dirty="0"/>
          </a:p>
          <a:p>
            <a:pPr eaLnBrk="1" hangingPunct="1">
              <a:lnSpc>
                <a:spcPct val="80000"/>
              </a:lnSpc>
            </a:pPr>
            <a:r>
              <a:rPr lang="en-US" sz="800" b="1" i="0" dirty="0"/>
              <a:t>SPEAKER</a:t>
            </a:r>
            <a:r>
              <a:rPr lang="en-US" sz="800" b="1" i="0" baseline="0" dirty="0"/>
              <a:t> NOTES:</a:t>
            </a:r>
            <a:endParaRPr lang="en-US" sz="800" i="1" dirty="0"/>
          </a:p>
          <a:p>
            <a:pPr marL="0" marR="0" lvl="0" indent="0" defTabSz="457200" eaLnBrk="1" fontAlgn="auto" latinLnBrk="0" hangingPunct="1">
              <a:lnSpc>
                <a:spcPct val="80000"/>
              </a:lnSpc>
              <a:spcBef>
                <a:spcPts val="0"/>
              </a:spcBef>
              <a:spcAft>
                <a:spcPts val="0"/>
              </a:spcAft>
              <a:buClrTx/>
              <a:buSzTx/>
              <a:buFontTx/>
              <a:buNone/>
              <a:tabLst/>
              <a:defRPr/>
            </a:pPr>
            <a:r>
              <a:rPr lang="en-US" sz="800" b="0" i="0" baseline="0" dirty="0"/>
              <a:t>Have many of you heard of the CORRECT model? According to t</a:t>
            </a:r>
            <a:r>
              <a:rPr lang="en-US" sz="800" i="0" dirty="0"/>
              <a:t>he CORRECT model—based on a review of diffusion literature—innovations with these characteristics are most likely to scale.</a:t>
            </a:r>
          </a:p>
          <a:p>
            <a:pPr eaLnBrk="1" hangingPunct="1">
              <a:lnSpc>
                <a:spcPct val="80000"/>
              </a:lnSpc>
            </a:pPr>
            <a:endParaRPr lang="en-US" sz="800" i="1" dirty="0"/>
          </a:p>
          <a:p>
            <a:pPr eaLnBrk="1" hangingPunct="1">
              <a:lnSpc>
                <a:spcPct val="80000"/>
              </a:lnSpc>
            </a:pPr>
            <a:r>
              <a:rPr lang="en-US" sz="800" i="1" dirty="0"/>
              <a:t>[click]</a:t>
            </a:r>
          </a:p>
          <a:p>
            <a:pPr eaLnBrk="1" hangingPunct="1">
              <a:lnSpc>
                <a:spcPct val="80000"/>
              </a:lnSpc>
              <a:buFontTx/>
              <a:buChar char="•"/>
            </a:pPr>
            <a:r>
              <a:rPr lang="en-GB" sz="800" dirty="0"/>
              <a:t> Based on </a:t>
            </a:r>
            <a:r>
              <a:rPr lang="en-GB" sz="800" b="1" dirty="0"/>
              <a:t>sound evidence </a:t>
            </a:r>
            <a:r>
              <a:rPr lang="en-GB" sz="800" dirty="0"/>
              <a:t>or </a:t>
            </a:r>
            <a:r>
              <a:rPr lang="en-GB" sz="800" b="1" dirty="0"/>
              <a:t>advocated by respected </a:t>
            </a:r>
            <a:r>
              <a:rPr lang="en-GB" sz="800" dirty="0"/>
              <a:t>persons or institutions in order to be </a:t>
            </a:r>
            <a:r>
              <a:rPr lang="en-GB" sz="800" b="1" dirty="0"/>
              <a:t>credible.</a:t>
            </a:r>
            <a:endParaRPr lang="en-GB" sz="800" dirty="0"/>
          </a:p>
          <a:p>
            <a:pPr eaLnBrk="1" hangingPunct="1">
              <a:lnSpc>
                <a:spcPct val="80000"/>
              </a:lnSpc>
              <a:buFontTx/>
              <a:buNone/>
            </a:pPr>
            <a:endParaRPr lang="en-GB" sz="800" dirty="0"/>
          </a:p>
          <a:p>
            <a:pPr eaLnBrk="1" hangingPunct="1">
              <a:lnSpc>
                <a:spcPct val="80000"/>
              </a:lnSpc>
              <a:buFontTx/>
              <a:buNone/>
            </a:pPr>
            <a:r>
              <a:rPr lang="en-GB" sz="800" i="1" dirty="0"/>
              <a:t>[click]</a:t>
            </a:r>
          </a:p>
          <a:p>
            <a:pPr eaLnBrk="1" hangingPunct="1">
              <a:lnSpc>
                <a:spcPct val="80000"/>
              </a:lnSpc>
              <a:buFontTx/>
              <a:buChar char="•"/>
            </a:pPr>
            <a:r>
              <a:rPr lang="en-GB" sz="800" b="1" dirty="0"/>
              <a:t> Observable</a:t>
            </a:r>
            <a:r>
              <a:rPr lang="en-GB" sz="800" dirty="0"/>
              <a:t> to ensure that potential users can </a:t>
            </a:r>
            <a:r>
              <a:rPr lang="en-GB" sz="800" b="1" dirty="0"/>
              <a:t>see the results in practice</a:t>
            </a:r>
            <a:r>
              <a:rPr lang="en-GB" sz="800" b="0" dirty="0"/>
              <a:t>.</a:t>
            </a:r>
            <a:endParaRPr lang="en-GB" sz="800" b="1" dirty="0"/>
          </a:p>
          <a:p>
            <a:pPr eaLnBrk="1" hangingPunct="1">
              <a:lnSpc>
                <a:spcPct val="80000"/>
              </a:lnSpc>
              <a:buFontTx/>
              <a:buNone/>
            </a:pPr>
            <a:endParaRPr lang="en-GB" sz="800" b="0" i="1" dirty="0"/>
          </a:p>
          <a:p>
            <a:pPr eaLnBrk="1" hangingPunct="1">
              <a:lnSpc>
                <a:spcPct val="80000"/>
              </a:lnSpc>
              <a:buFontTx/>
              <a:buNone/>
            </a:pPr>
            <a:r>
              <a:rPr lang="en-GB" sz="800" b="0" i="1" dirty="0"/>
              <a:t>[click]</a:t>
            </a:r>
          </a:p>
          <a:p>
            <a:pPr eaLnBrk="1" hangingPunct="1">
              <a:lnSpc>
                <a:spcPct val="80000"/>
              </a:lnSpc>
              <a:buFontTx/>
              <a:buChar char="•"/>
            </a:pPr>
            <a:r>
              <a:rPr lang="en-GB" sz="800" b="1" dirty="0"/>
              <a:t> Relevant</a:t>
            </a:r>
            <a:r>
              <a:rPr lang="en-GB" sz="800" dirty="0"/>
              <a:t> for addressing persistent or sharply </a:t>
            </a:r>
            <a:r>
              <a:rPr lang="en-GB" sz="800" b="1" dirty="0"/>
              <a:t>felt problems</a:t>
            </a:r>
            <a:r>
              <a:rPr lang="en-GB" sz="800" b="0" dirty="0"/>
              <a:t>.</a:t>
            </a:r>
            <a:endParaRPr lang="en-GB" sz="800" dirty="0"/>
          </a:p>
          <a:p>
            <a:pPr eaLnBrk="1" hangingPunct="1">
              <a:lnSpc>
                <a:spcPct val="80000"/>
              </a:lnSpc>
              <a:buFontTx/>
              <a:buNone/>
            </a:pPr>
            <a:endParaRPr lang="en-GB" sz="800" dirty="0"/>
          </a:p>
          <a:p>
            <a:pPr eaLnBrk="1" hangingPunct="1">
              <a:lnSpc>
                <a:spcPct val="80000"/>
              </a:lnSpc>
              <a:buFontTx/>
              <a:buNone/>
            </a:pPr>
            <a:r>
              <a:rPr lang="en-GB" sz="800" dirty="0"/>
              <a:t>[</a:t>
            </a:r>
            <a:r>
              <a:rPr lang="en-GB" sz="800" i="1" dirty="0"/>
              <a:t>click]</a:t>
            </a:r>
            <a:endParaRPr lang="en-GB" sz="800" dirty="0"/>
          </a:p>
          <a:p>
            <a:pPr eaLnBrk="1" hangingPunct="1">
              <a:lnSpc>
                <a:spcPct val="80000"/>
              </a:lnSpc>
              <a:buFontTx/>
              <a:buChar char="•"/>
            </a:pPr>
            <a:r>
              <a:rPr lang="en-GB" sz="800" dirty="0"/>
              <a:t> Having a </a:t>
            </a:r>
            <a:r>
              <a:rPr lang="en-GB" sz="800" b="1" dirty="0"/>
              <a:t>relative advantage</a:t>
            </a:r>
            <a:r>
              <a:rPr lang="en-GB" sz="800" dirty="0"/>
              <a:t> over existing practices so that potential users are convinced that the costs of implementation are counteracted by the benefits.</a:t>
            </a:r>
          </a:p>
          <a:p>
            <a:pPr eaLnBrk="1" hangingPunct="1">
              <a:lnSpc>
                <a:spcPct val="80000"/>
              </a:lnSpc>
              <a:buFontTx/>
              <a:buNone/>
            </a:pPr>
            <a:endParaRPr lang="en-GB" sz="800" b="1" dirty="0"/>
          </a:p>
          <a:p>
            <a:pPr marL="0" marR="0" lvl="0" indent="0" defTabSz="457200" eaLnBrk="1" fontAlgn="auto" latinLnBrk="0" hangingPunct="1">
              <a:lnSpc>
                <a:spcPct val="80000"/>
              </a:lnSpc>
              <a:spcBef>
                <a:spcPts val="0"/>
              </a:spcBef>
              <a:spcAft>
                <a:spcPts val="0"/>
              </a:spcAft>
              <a:buClrTx/>
              <a:buSzTx/>
              <a:buFontTx/>
              <a:buNone/>
              <a:tabLst/>
              <a:defRPr/>
            </a:pPr>
            <a:r>
              <a:rPr lang="en-GB" sz="800" dirty="0"/>
              <a:t>[</a:t>
            </a:r>
            <a:r>
              <a:rPr lang="en-GB" sz="800" i="1" dirty="0"/>
              <a:t>click]</a:t>
            </a:r>
            <a:endParaRPr lang="en-GB" sz="800" dirty="0"/>
          </a:p>
          <a:p>
            <a:pPr eaLnBrk="1" hangingPunct="1">
              <a:lnSpc>
                <a:spcPct val="80000"/>
              </a:lnSpc>
              <a:buFontTx/>
              <a:buChar char="•"/>
            </a:pPr>
            <a:r>
              <a:rPr lang="en-GB" sz="800" b="1" dirty="0"/>
              <a:t> Easy to install</a:t>
            </a:r>
            <a:r>
              <a:rPr lang="en-GB" sz="800" dirty="0"/>
              <a:t> and understand rather than complex.</a:t>
            </a:r>
          </a:p>
          <a:p>
            <a:pPr eaLnBrk="1" hangingPunct="1">
              <a:lnSpc>
                <a:spcPct val="80000"/>
              </a:lnSpc>
              <a:buFontTx/>
              <a:buNone/>
            </a:pPr>
            <a:endParaRPr lang="en-GB" sz="800" b="1" dirty="0"/>
          </a:p>
          <a:p>
            <a:pPr marL="0" marR="0" lvl="0" indent="0" defTabSz="457200" eaLnBrk="1" fontAlgn="auto" latinLnBrk="0" hangingPunct="1">
              <a:lnSpc>
                <a:spcPct val="80000"/>
              </a:lnSpc>
              <a:spcBef>
                <a:spcPts val="0"/>
              </a:spcBef>
              <a:spcAft>
                <a:spcPts val="0"/>
              </a:spcAft>
              <a:buClrTx/>
              <a:buSzTx/>
              <a:buFontTx/>
              <a:buNone/>
              <a:tabLst/>
              <a:defRPr/>
            </a:pPr>
            <a:r>
              <a:rPr lang="en-GB" sz="800" dirty="0"/>
              <a:t>[</a:t>
            </a:r>
            <a:r>
              <a:rPr lang="en-GB" sz="800" i="1" dirty="0"/>
              <a:t>click]</a:t>
            </a:r>
            <a:endParaRPr lang="en-GB" sz="800" b="1" dirty="0"/>
          </a:p>
          <a:p>
            <a:pPr eaLnBrk="1" hangingPunct="1">
              <a:lnSpc>
                <a:spcPct val="80000"/>
              </a:lnSpc>
              <a:buFontTx/>
              <a:buChar char="•"/>
            </a:pPr>
            <a:r>
              <a:rPr lang="en-GB" sz="800" b="1" dirty="0"/>
              <a:t> Compatible</a:t>
            </a:r>
            <a:r>
              <a:rPr lang="en-GB" sz="800" dirty="0"/>
              <a:t> with the </a:t>
            </a:r>
            <a:r>
              <a:rPr lang="en-GB" sz="800" b="1" dirty="0"/>
              <a:t>potential users’ established values, norms and facilities</a:t>
            </a:r>
            <a:r>
              <a:rPr lang="en-GB" sz="800" dirty="0"/>
              <a:t>; fits well into the practices of </a:t>
            </a:r>
            <a:r>
              <a:rPr lang="en-GB" sz="800" b="1" dirty="0"/>
              <a:t>the national program</a:t>
            </a:r>
            <a:r>
              <a:rPr lang="en-GB" sz="800" b="0" dirty="0"/>
              <a:t>.</a:t>
            </a:r>
            <a:endParaRPr lang="en-GB" sz="800" b="1" dirty="0"/>
          </a:p>
          <a:p>
            <a:pPr eaLnBrk="1" hangingPunct="1">
              <a:lnSpc>
                <a:spcPct val="80000"/>
              </a:lnSpc>
              <a:buFontTx/>
              <a:buNone/>
            </a:pPr>
            <a:endParaRPr lang="en-GB" sz="800" b="1" dirty="0"/>
          </a:p>
          <a:p>
            <a:pPr marL="0" marR="0" lvl="0" indent="0" defTabSz="457200" eaLnBrk="1" fontAlgn="auto" latinLnBrk="0" hangingPunct="1">
              <a:lnSpc>
                <a:spcPct val="80000"/>
              </a:lnSpc>
              <a:spcBef>
                <a:spcPts val="0"/>
              </a:spcBef>
              <a:spcAft>
                <a:spcPts val="0"/>
              </a:spcAft>
              <a:buClrTx/>
              <a:buSzTx/>
              <a:buFontTx/>
              <a:buNone/>
              <a:tabLst/>
              <a:defRPr/>
            </a:pPr>
            <a:r>
              <a:rPr lang="en-GB" sz="800" dirty="0"/>
              <a:t>[</a:t>
            </a:r>
            <a:r>
              <a:rPr lang="en-GB" sz="800" i="1" dirty="0"/>
              <a:t>click]</a:t>
            </a:r>
            <a:endParaRPr lang="en-GB" sz="800" b="1" dirty="0"/>
          </a:p>
          <a:p>
            <a:pPr eaLnBrk="1" hangingPunct="1">
              <a:lnSpc>
                <a:spcPct val="80000"/>
              </a:lnSpc>
              <a:buFontTx/>
              <a:buChar char="•"/>
            </a:pPr>
            <a:r>
              <a:rPr lang="en-GB" sz="800" b="1" dirty="0"/>
              <a:t> Testable</a:t>
            </a:r>
            <a:r>
              <a:rPr lang="en-GB" sz="800" dirty="0"/>
              <a:t> </a:t>
            </a:r>
            <a:r>
              <a:rPr lang="en-GB" sz="800" b="1" dirty="0"/>
              <a:t>without committing </a:t>
            </a:r>
            <a:r>
              <a:rPr lang="en-GB" sz="800" dirty="0"/>
              <a:t>the potential user to complete adoption when results have not yet been seen.</a:t>
            </a:r>
          </a:p>
          <a:p>
            <a:pPr eaLnBrk="1" hangingPunct="1">
              <a:lnSpc>
                <a:spcPct val="80000"/>
              </a:lnSpc>
              <a:buFontTx/>
              <a:buChar char="•"/>
            </a:pPr>
            <a:endParaRPr lang="en-GB" sz="800" dirty="0"/>
          </a:p>
          <a:p>
            <a:pPr eaLnBrk="1" hangingPunct="1">
              <a:lnSpc>
                <a:spcPct val="80000"/>
              </a:lnSpc>
              <a:buFontTx/>
              <a:buNone/>
            </a:pPr>
            <a:r>
              <a:rPr lang="en-GB" sz="800" dirty="0"/>
              <a:t>Finally,</a:t>
            </a:r>
            <a:r>
              <a:rPr lang="en-GB" sz="800" baseline="0" dirty="0"/>
              <a:t> we’d like to propose an additional characteristic beyond this model – that the innovation is s</a:t>
            </a:r>
            <a:r>
              <a:rPr lang="en-GB" sz="800" dirty="0"/>
              <a:t>ufficiently </a:t>
            </a:r>
            <a:r>
              <a:rPr lang="en-GB" sz="800" b="1" dirty="0"/>
              <a:t>flexible</a:t>
            </a:r>
            <a:r>
              <a:rPr lang="en-GB" sz="800" dirty="0"/>
              <a:t> to accommodate the realities of diverse circumstances.</a:t>
            </a:r>
            <a:endParaRPr lang="en-US" sz="800" dirty="0"/>
          </a:p>
        </p:txBody>
      </p:sp>
    </p:spTree>
    <p:extLst>
      <p:ext uri="{BB962C8B-B14F-4D97-AF65-F5344CB8AC3E}">
        <p14:creationId xmlns:p14="http://schemas.microsoft.com/office/powerpoint/2010/main" val="14360238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baseline="0" dirty="0"/>
              <a:t>SPEAKER NOTES:</a:t>
            </a:r>
          </a:p>
          <a:p>
            <a:r>
              <a:rPr lang="en-US" sz="1800" dirty="0">
                <a:effectLst/>
                <a:latin typeface="Calibri" panose="020F0502020204030204" pitchFamily="34" charset="0"/>
                <a:ea typeface="Calibri" panose="020F0502020204030204" pitchFamily="34" charset="0"/>
                <a:cs typeface="Calibri" panose="020F0502020204030204" pitchFamily="34" charset="0"/>
              </a:rPr>
              <a:t>As you end the pilot or initial testing phase of the NSI, a critical decision is whether to take it to scale. This is the first stop/go point (there will be others at different waves of scale-up).</a:t>
            </a:r>
          </a:p>
          <a:p>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Two critical questions are: How effective is the NSI? And is the resource team ready?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u="sng" dirty="0">
                <a:effectLst/>
                <a:latin typeface="Calibri" panose="020F0502020204030204" pitchFamily="34" charset="0"/>
                <a:ea typeface="Calibri" panose="020F0502020204030204" pitchFamily="34" charset="0"/>
                <a:cs typeface="Calibri" panose="020F0502020204030204" pitchFamily="34" charset="0"/>
              </a:rPr>
              <a:t>EFFECTIVENESS</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If the NSI is not so effective, it may be time to adjust and retest. Scale-up requires a lot of investment and effectiveness should be at a level that means the investment is worthwhile. Here are some questions to consider for</a:t>
            </a:r>
            <a:r>
              <a:rPr lang="en-US" sz="1800" baseline="0" dirty="0">
                <a:effectLst/>
                <a:latin typeface="Calibri" panose="020F0502020204030204" pitchFamily="34" charset="0"/>
                <a:ea typeface="Calibri" panose="020F0502020204030204" pitchFamily="34" charset="0"/>
                <a:cs typeface="Calibri" panose="020F0502020204030204" pitchFamily="34" charset="0"/>
              </a:rPr>
              <a:t> effectiveness</a:t>
            </a:r>
            <a:r>
              <a:rPr lang="en-US" sz="1800" dirty="0">
                <a:effectLst/>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285750" marR="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Does it lead to norms-shifting, contributing to behavior change outcomes?</a:t>
            </a:r>
          </a:p>
          <a:p>
            <a:pPr marL="285750" marR="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What is the evidence of norms-shifting processes? Is diffusion of new ideas leading to norms-shifting? </a:t>
            </a:r>
          </a:p>
          <a:p>
            <a:pPr marL="285750" marR="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Does the community accept the NSI? Will they participate? How do you know?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If the NSI is too difficult, costly, time-consuming, not valued by others, </a:t>
            </a:r>
            <a:r>
              <a:rPr lang="en-US" sz="1800" dirty="0" err="1">
                <a:effectLst/>
                <a:latin typeface="Calibri" panose="020F0502020204030204" pitchFamily="34" charset="0"/>
                <a:ea typeface="Calibri" panose="020F0502020204030204" pitchFamily="34" charset="0"/>
                <a:cs typeface="Calibri" panose="020F0502020204030204" pitchFamily="34" charset="0"/>
              </a:rPr>
              <a:t>etc</a:t>
            </a:r>
            <a:r>
              <a:rPr lang="en-US" sz="1800" dirty="0">
                <a:effectLst/>
                <a:latin typeface="Calibri" panose="020F0502020204030204" pitchFamily="34" charset="0"/>
                <a:ea typeface="Calibri" panose="020F0502020204030204" pitchFamily="34" charset="0"/>
                <a:cs typeface="Calibri" panose="020F0502020204030204" pitchFamily="34" charset="0"/>
              </a:rPr>
              <a:t>, is it a good investment? Be ready to embrace failure and move on.</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u="sng" dirty="0">
                <a:effectLst/>
                <a:latin typeface="Calibri" panose="020F0502020204030204" pitchFamily="34" charset="0"/>
                <a:ea typeface="Calibri" panose="020F0502020204030204" pitchFamily="34" charset="0"/>
                <a:cs typeface="Calibri" panose="020F0502020204030204" pitchFamily="34" charset="0"/>
              </a:rPr>
              <a:t>READINESS</a:t>
            </a:r>
            <a:r>
              <a:rPr lang="en-US" sz="1800" b="1" u="sng" dirty="0">
                <a:solidFill>
                  <a:srgbClr val="393941"/>
                </a:solidFill>
                <a:effectLst/>
                <a:latin typeface="Calibri Light" panose="020F0302020204030204" pitchFamily="34" charset="0"/>
                <a:ea typeface="PT Sans"/>
                <a:cs typeface="PT Sans"/>
              </a:rPr>
              <a:t>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0" dirty="0">
                <a:solidFill>
                  <a:srgbClr val="393941"/>
                </a:solidFill>
                <a:effectLst/>
                <a:latin typeface="Calibri Light" panose="020F0302020204030204" pitchFamily="34" charset="0"/>
                <a:ea typeface="PT Sans"/>
                <a:cs typeface="PT Sans"/>
              </a:rPr>
              <a:t>It takes resources for scale-up to happen. If resources aren</a:t>
            </a:r>
            <a:r>
              <a:rPr lang="en-US" sz="1800" b="0" dirty="0">
                <a:solidFill>
                  <a:srgbClr val="393941"/>
                </a:solidFill>
                <a:effectLst/>
                <a:latin typeface="Gill Sans MT" panose="020B0502020104020203" pitchFamily="34" charset="0"/>
                <a:ea typeface="PT Sans"/>
                <a:cs typeface="PT Sans"/>
              </a:rPr>
              <a:t>’</a:t>
            </a:r>
            <a:r>
              <a:rPr lang="en-US" sz="1800" b="0" dirty="0">
                <a:solidFill>
                  <a:srgbClr val="393941"/>
                </a:solidFill>
                <a:effectLst/>
                <a:latin typeface="Calibri Light" panose="020F0302020204030204" pitchFamily="34" charset="0"/>
                <a:ea typeface="PT Sans"/>
                <a:cs typeface="PT Sans"/>
              </a:rPr>
              <a:t>t in place to support the scale-up process, it may never happen, or be successful. Some</a:t>
            </a:r>
            <a:r>
              <a:rPr lang="en-US" sz="1800" b="0" baseline="0" dirty="0">
                <a:solidFill>
                  <a:srgbClr val="393941"/>
                </a:solidFill>
                <a:effectLst/>
                <a:latin typeface="Calibri Light" panose="020F0302020204030204" pitchFamily="34" charset="0"/>
                <a:ea typeface="PT Sans"/>
                <a:cs typeface="PT Sans"/>
              </a:rPr>
              <a:t> questions to consider are:</a:t>
            </a:r>
          </a:p>
          <a:p>
            <a:pPr marL="0" marR="0">
              <a:spcBef>
                <a:spcPts val="0"/>
              </a:spcBef>
              <a:spcAft>
                <a:spcPts val="800"/>
              </a:spcAft>
            </a:pPr>
            <a:endParaRPr lang="en-US" sz="1800" b="0" baseline="0" dirty="0">
              <a:solidFill>
                <a:srgbClr val="393941"/>
              </a:solidFill>
              <a:effectLst/>
              <a:latin typeface="Calibri Light" panose="020F03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Arial" panose="020B0604020202020204" pitchFamily="34" charset="0"/>
              </a:rPr>
              <a:t>Is the resource team ready? </a:t>
            </a:r>
          </a:p>
          <a:p>
            <a:pPr marL="285750" marR="0" indent="-285750">
              <a:spcBef>
                <a:spcPts val="0"/>
              </a:spcBef>
              <a:spcAft>
                <a:spcPts val="8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Arial" panose="020B0604020202020204" pitchFamily="34" charset="0"/>
              </a:rPr>
              <a:t>How much will you need to build capacities of the user organizations?</a:t>
            </a:r>
          </a:p>
          <a:p>
            <a:pPr marL="285750" marR="0" indent="-285750">
              <a:spcBef>
                <a:spcPts val="0"/>
              </a:spcBef>
              <a:spcAft>
                <a:spcPts val="8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Arial" panose="020B0604020202020204" pitchFamily="34" charset="0"/>
              </a:rPr>
              <a:t>Do user organizations have flexibility to integrate NSI in their existing projects? This includes questions of:</a:t>
            </a:r>
          </a:p>
          <a:p>
            <a:pPr marL="285750" marR="0" lvl="8" indent="-285750">
              <a:spcBef>
                <a:spcPts val="0"/>
              </a:spcBef>
              <a:spcAft>
                <a:spcPts val="800"/>
              </a:spcAft>
              <a:buFont typeface="Courier New" panose="02070309020205020404" pitchFamily="49" charset="0"/>
              <a:buChar char="o"/>
            </a:pPr>
            <a:r>
              <a:rPr lang="en-US" sz="1800" b="0" dirty="0">
                <a:effectLst/>
                <a:latin typeface="Calibri" panose="020F0502020204030204" pitchFamily="34" charset="0"/>
                <a:ea typeface="Calibri" panose="020F0502020204030204" pitchFamily="34" charset="0"/>
                <a:cs typeface="Arial" panose="020B0604020202020204" pitchFamily="34" charset="0"/>
              </a:rPr>
              <a:t>Donor and government willingness.</a:t>
            </a:r>
          </a:p>
          <a:p>
            <a:pPr marL="285750" marR="0" lvl="6" indent="-285750">
              <a:spcBef>
                <a:spcPts val="0"/>
              </a:spcBef>
              <a:spcAft>
                <a:spcPts val="800"/>
              </a:spcAft>
              <a:buFont typeface="Courier New" panose="02070309020205020404" pitchFamily="49" charset="0"/>
              <a:buChar char="o"/>
            </a:pPr>
            <a:r>
              <a:rPr lang="en-US" sz="1800" b="0" dirty="0">
                <a:effectLst/>
                <a:latin typeface="Calibri" panose="020F0502020204030204" pitchFamily="34" charset="0"/>
                <a:ea typeface="Calibri" panose="020F0502020204030204" pitchFamily="34" charset="0"/>
                <a:cs typeface="Arial" panose="020B0604020202020204" pitchFamily="34" charset="0"/>
              </a:rPr>
              <a:t>Resource availability.</a:t>
            </a:r>
          </a:p>
          <a:p>
            <a:pPr marL="285750" marR="0" lvl="6" indent="-285750">
              <a:spcBef>
                <a:spcPts val="0"/>
              </a:spcBef>
              <a:spcAft>
                <a:spcPts val="800"/>
              </a:spcAft>
              <a:buFont typeface="Courier New" panose="02070309020205020404" pitchFamily="49" charset="0"/>
              <a:buChar char="o"/>
            </a:pPr>
            <a:r>
              <a:rPr lang="en-US" sz="1800" b="0" dirty="0">
                <a:effectLst/>
                <a:latin typeface="Calibri" panose="020F0502020204030204" pitchFamily="34" charset="0"/>
                <a:ea typeface="Calibri" panose="020F0502020204030204" pitchFamily="34" charset="0"/>
                <a:cs typeface="Arial" panose="020B0604020202020204" pitchFamily="34" charset="0"/>
              </a:rPr>
              <a:t>Adequate time frame for shifting norms.</a:t>
            </a:r>
          </a:p>
          <a:p>
            <a:pPr marL="0" marR="0">
              <a:spcBef>
                <a:spcPts val="0"/>
              </a:spcBef>
              <a:spcAft>
                <a:spcPts val="800"/>
              </a:spcAft>
            </a:pPr>
            <a:endParaRPr lang="en-US" sz="1800" b="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42B263-44BE-47ED-8656-394928B972D6}"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1189817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kumimoji="0" lang="en-US" sz="2200" b="1" i="0" u="none" strike="noStrike" kern="0" cap="none" spc="0" normalizeH="0" baseline="0" noProof="0" dirty="0">
                <a:ln>
                  <a:noFill/>
                </a:ln>
                <a:solidFill>
                  <a:sysClr val="windowText" lastClr="000000"/>
                </a:solidFill>
                <a:effectLst/>
                <a:uLnTx/>
                <a:uFillTx/>
                <a:latin typeface="Helvetica Neue"/>
                <a:sym typeface="Helvetica Neue"/>
              </a:rPr>
              <a:t>NOTE TO FACILITATOR: </a:t>
            </a: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This is activity aims to get people thinking about scale-up from their own experience. The activity can be conducted as plenary or in small groups.</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0" i="0" u="none" strike="noStrike" kern="0" cap="none" spc="0" normalizeH="0" baseline="0" noProof="0" dirty="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en-US" sz="2200" b="1" i="0" u="none" strike="noStrike" kern="0" cap="none" spc="0" normalizeH="0" baseline="0" noProof="0" dirty="0">
                <a:ln>
                  <a:noFill/>
                </a:ln>
                <a:solidFill>
                  <a:sysClr val="windowText" lastClr="000000"/>
                </a:solidFill>
                <a:effectLst/>
                <a:uLnTx/>
                <a:uFillTx/>
                <a:latin typeface="Helvetica Neue"/>
                <a:sym typeface="Helvetica Neue"/>
              </a:rPr>
              <a:t>SPEAKER NOTES: </a:t>
            </a: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Now that we’ve discussed the framework for scale-up for an abstract norms-shifting innovation, let’s talk about some of your own experiences.</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1" i="0" u="none" strike="noStrike" kern="0" cap="none" spc="0" normalizeH="0" baseline="0" noProof="0" dirty="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en-US" sz="2200" b="0" i="0" u="sng" strike="noStrike" kern="0" cap="none" spc="0" normalizeH="0" baseline="0" noProof="0" dirty="0">
                <a:ln>
                  <a:noFill/>
                </a:ln>
                <a:solidFill>
                  <a:sysClr val="windowText" lastClr="000000"/>
                </a:solidFill>
                <a:effectLst/>
                <a:uLnTx/>
                <a:uFillTx/>
                <a:latin typeface="Helvetica Neue"/>
                <a:sym typeface="Helvetica Neue"/>
              </a:rPr>
              <a:t>Option 1 Plenary</a:t>
            </a:r>
          </a:p>
          <a:p>
            <a:pPr marL="0" marR="0" lvl="0" indent="0" defTabSz="457200" eaLnBrk="1" fontAlgn="auto" latinLnBrk="0" hangingPunct="1">
              <a:lnSpc>
                <a:spcPct val="117999"/>
              </a:lnSpc>
              <a:spcBef>
                <a:spcPts val="0"/>
              </a:spcBef>
              <a:spcAft>
                <a:spcPts val="0"/>
              </a:spcAft>
              <a:buClrTx/>
              <a:buSzTx/>
              <a:buFontTx/>
              <a:buNone/>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Display the questions and in plenary invite participants to share their thoughts. Limit the number of volunteers sharing to only spend 10 min on this discussion.</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0" i="0" u="none" strike="noStrike" kern="0" cap="none" spc="0" normalizeH="0" baseline="0" noProof="0" dirty="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en-US" sz="2200" b="0" i="0" u="sng" strike="noStrike" kern="0" cap="none" spc="0" normalizeH="0" baseline="0" noProof="0" dirty="0">
                <a:ln>
                  <a:noFill/>
                </a:ln>
                <a:solidFill>
                  <a:sysClr val="windowText" lastClr="000000"/>
                </a:solidFill>
                <a:effectLst/>
                <a:uLnTx/>
                <a:uFillTx/>
                <a:latin typeface="Helvetica Neue"/>
                <a:sym typeface="Helvetica Neue"/>
              </a:rPr>
              <a:t>Option 2 Small Groups</a:t>
            </a:r>
          </a:p>
          <a:p>
            <a:pPr marL="0" marR="0" lvl="0" indent="0" defTabSz="457200" eaLnBrk="1" fontAlgn="auto" latinLnBrk="0" hangingPunct="1">
              <a:lnSpc>
                <a:spcPct val="117999"/>
              </a:lnSpc>
              <a:spcBef>
                <a:spcPts val="0"/>
              </a:spcBef>
              <a:spcAft>
                <a:spcPts val="0"/>
              </a:spcAft>
              <a:buClrTx/>
              <a:buSzTx/>
              <a:buFontTx/>
              <a:buNone/>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Organize participants into small groups to discuss their experience with scale up. After 5 min, regroup and invite volunteers to share the essential points of the discussion in their group. Spend additional 10 min discussing the shared experience.</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0" i="0" u="none" strike="noStrike" kern="0" cap="none" spc="0" normalizeH="0" baseline="0" noProof="0" dirty="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Wrap up the activity indicating that now we’ll be diving into scale up principles and concepts and how to apply these in NSI.</a:t>
            </a:r>
            <a:endParaRPr kumimoji="0" lang="fr-BE" sz="2200" b="0" i="0" u="none" strike="noStrike" kern="0" cap="none" spc="0" normalizeH="0" baseline="0" noProof="0" dirty="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1" i="0" u="none" strike="noStrike" kern="0" cap="none" spc="0" normalizeH="0" baseline="0" noProof="0" dirty="0">
              <a:ln>
                <a:noFill/>
              </a:ln>
              <a:solidFill>
                <a:sysClr val="windowText" lastClr="000000"/>
              </a:solidFill>
              <a:effectLst/>
              <a:uLnTx/>
              <a:uFillTx/>
              <a:latin typeface="Helvetica Neue"/>
              <a:sym typeface="Helvetica Neue"/>
            </a:endParaRPr>
          </a:p>
        </p:txBody>
      </p:sp>
    </p:spTree>
    <p:extLst>
      <p:ext uri="{BB962C8B-B14F-4D97-AF65-F5344CB8AC3E}">
        <p14:creationId xmlns:p14="http://schemas.microsoft.com/office/powerpoint/2010/main" val="23151064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 </a:t>
            </a:r>
            <a:r>
              <a:rPr lang="en-US" b="0" dirty="0"/>
              <a:t>We’ve just talked about your own scale-up</a:t>
            </a:r>
            <a:r>
              <a:rPr lang="en-US" b="0" baseline="0" dirty="0"/>
              <a:t> experience. Now, let’s assume we have an innovation for which</a:t>
            </a: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 scale-up is a GO; what do you need to consider as you plan a scale-up process? You’ll need to… </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1" i="0" u="none" strike="noStrike" kern="0" cap="none" spc="0" normalizeH="0" baseline="0" noProof="0" dirty="0">
              <a:ln>
                <a:noFill/>
              </a:ln>
              <a:solidFill>
                <a:sysClr val="windowText" lastClr="000000"/>
              </a:solidFill>
              <a:effectLst/>
              <a:uLnTx/>
              <a:uFillTx/>
              <a:latin typeface="Helvetica Neue"/>
              <a:sym typeface="Helvetica Neue"/>
            </a:endParaRP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Identify key players and allies in shifting norms in new settings.</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Be clear on end goals and strategies to move scale-up processes. </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Determine the extent to which NSI activities need to be adapted without losing the mechanisms that lead to norms shifting and effectiveness.</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Think ethically during scale-up planning and implementation to maximize good while minimizing harm.</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Expect similar challenges to those experienced during piloting as you move into scale and be ready to manage them.</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1" i="0" u="none" strike="noStrike" kern="0" cap="none" spc="0" normalizeH="0" baseline="0" noProof="0" dirty="0">
              <a:ln>
                <a:noFill/>
              </a:ln>
              <a:solidFill>
                <a:sysClr val="windowText" lastClr="000000"/>
              </a:solidFill>
              <a:effectLst/>
              <a:uLnTx/>
              <a:uFillTx/>
              <a:latin typeface="Helvetica Neue"/>
              <a:sym typeface="Helvetica Neue"/>
            </a:endParaRPr>
          </a:p>
          <a:p>
            <a:endParaRPr lang="en-US" b="1" dirty="0"/>
          </a:p>
          <a:p>
            <a:r>
              <a:rPr lang="en-US" dirty="0"/>
              <a:t>We’ll be touching on these points in the next slides.</a:t>
            </a:r>
          </a:p>
        </p:txBody>
      </p:sp>
    </p:spTree>
    <p:extLst>
      <p:ext uri="{BB962C8B-B14F-4D97-AF65-F5344CB8AC3E}">
        <p14:creationId xmlns:p14="http://schemas.microsoft.com/office/powerpoint/2010/main" val="70847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rPr>
              <a:t>Thinking back on the innovate, introduce, expand wave model of scale-up, we’ll move to the introduction phase &amp; discuss scale-up strategy.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rPr>
              <a:t>Who would be in the resource team? This may…</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2400" b="0" i="0" u="none" strike="noStrike" kern="1200" cap="none" spc="0" normalizeH="0" baseline="0" noProof="0" dirty="0">
                <a:ln>
                  <a:noFill/>
                </a:ln>
                <a:solidFill>
                  <a:sysClr val="windowText" lastClr="000000"/>
                </a:solidFill>
                <a:effectLst/>
                <a:uLnTx/>
                <a:uFillTx/>
                <a:latin typeface="Helvetica Neue"/>
                <a:ea typeface="Helvetica Neue"/>
                <a:cs typeface="Helvetica Neue"/>
                <a:sym typeface="PT Sans"/>
              </a:rPr>
              <a:t>Include multiple organizations.</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2400" b="0" i="0" u="none" strike="noStrike" kern="1200" cap="none" spc="0" normalizeH="0" baseline="0" noProof="0" dirty="0">
                <a:ln>
                  <a:noFill/>
                </a:ln>
                <a:solidFill>
                  <a:sysClr val="windowText" lastClr="000000"/>
                </a:solidFill>
                <a:effectLst/>
                <a:uLnTx/>
                <a:uFillTx/>
                <a:latin typeface="Helvetica Neue"/>
                <a:ea typeface="Helvetica Neue"/>
                <a:cs typeface="Helvetica Neue"/>
                <a:sym typeface="PT Sans"/>
              </a:rPr>
              <a:t>Involve individuals/organizations involved in development </a:t>
            </a:r>
            <a:r>
              <a:rPr lang="en-US" sz="2400" dirty="0">
                <a:solidFill>
                  <a:sysClr val="windowText" lastClr="000000"/>
                </a:solidFill>
                <a:latin typeface="Helvetica Neue"/>
                <a:ea typeface="Helvetica Neue"/>
                <a:cs typeface="Helvetica Neue"/>
                <a:sym typeface="Helvetica Neue"/>
              </a:rPr>
              <a:t>and</a:t>
            </a:r>
            <a:r>
              <a:rPr kumimoji="0" lang="en-US" sz="2400" b="0" i="0" u="none" strike="noStrike" kern="1200" cap="none" spc="0" normalizeH="0" baseline="0" noProof="0" dirty="0">
                <a:ln>
                  <a:noFill/>
                </a:ln>
                <a:solidFill>
                  <a:sysClr val="windowText" lastClr="000000"/>
                </a:solidFill>
                <a:effectLst/>
                <a:uLnTx/>
                <a:uFillTx/>
                <a:latin typeface="Helvetica Neue"/>
                <a:ea typeface="Helvetica Neue"/>
                <a:cs typeface="Helvetica Neue"/>
                <a:sym typeface="PT Sans"/>
              </a:rPr>
              <a:t> testing.</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2400" b="0" i="0" u="none" strike="noStrike" kern="1200" cap="none" spc="0" normalizeH="0" baseline="0" noProof="0" dirty="0">
                <a:ln>
                  <a:noFill/>
                </a:ln>
                <a:solidFill>
                  <a:sysClr val="windowText" lastClr="000000"/>
                </a:solidFill>
                <a:effectLst/>
                <a:uLnTx/>
                <a:uFillTx/>
                <a:latin typeface="Helvetica Neue"/>
                <a:ea typeface="Helvetica Neue"/>
                <a:cs typeface="Helvetica Neue"/>
                <a:sym typeface="PT Sans"/>
              </a:rPr>
              <a:t>Seek to promote the wider use of the innovation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Helvetica Neue"/>
                <a:ea typeface="Helvetica Neue"/>
                <a:cs typeface="Helvetica Neue"/>
                <a:sym typeface="Helvetica Neue"/>
              </a:rPr>
              <a:t>Who is in the user organization for each innovation, and what do they do?</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2400" b="0" i="0" u="none" strike="noStrike" kern="1200" cap="none" spc="0" normalizeH="0" baseline="0" noProof="0" dirty="0">
                <a:ln>
                  <a:noFill/>
                </a:ln>
                <a:solidFill>
                  <a:sysClr val="windowText" lastClr="000000"/>
                </a:solidFill>
                <a:effectLst/>
                <a:uLnTx/>
                <a:uFillTx/>
                <a:latin typeface="Helvetica Neue"/>
                <a:ea typeface="Helvetica Neue"/>
                <a:cs typeface="Helvetica Neue"/>
                <a:sym typeface="PT Sans"/>
              </a:rPr>
              <a:t>Seeks to adopt and implement the innovation.</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2400" b="0" i="0" u="none" strike="noStrike" kern="1200" cap="none" spc="0" normalizeH="0" baseline="0" noProof="0" dirty="0">
                <a:ln>
                  <a:noFill/>
                </a:ln>
                <a:solidFill>
                  <a:sysClr val="windowText" lastClr="000000"/>
                </a:solidFill>
                <a:effectLst/>
                <a:uLnTx/>
                <a:uFillTx/>
                <a:latin typeface="Helvetica Neue"/>
                <a:ea typeface="Helvetica Neue"/>
                <a:cs typeface="Helvetica Neue"/>
                <a:sym typeface="PT Sans"/>
              </a:rPr>
              <a:t>Often becomes part of the resource team</a:t>
            </a:r>
            <a:endParaRPr lang="en-US" i="0" dirty="0"/>
          </a:p>
        </p:txBody>
      </p:sp>
    </p:spTree>
    <p:extLst>
      <p:ext uri="{BB962C8B-B14F-4D97-AF65-F5344CB8AC3E}">
        <p14:creationId xmlns:p14="http://schemas.microsoft.com/office/powerpoint/2010/main" val="1087270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defRPr b="1">
                <a:solidFill>
                  <a:schemeClr val="tx1"/>
                </a:solidFill>
                <a:latin typeface="Arial" charset="0"/>
              </a:defRPr>
            </a:lvl1pPr>
            <a:lvl2pPr marL="748596" indent="-287922" eaLnBrk="0" hangingPunct="0">
              <a:defRPr b="1">
                <a:solidFill>
                  <a:schemeClr val="tx1"/>
                </a:solidFill>
                <a:latin typeface="Arial" charset="0"/>
              </a:defRPr>
            </a:lvl2pPr>
            <a:lvl3pPr marL="1151687" indent="-230337" eaLnBrk="0" hangingPunct="0">
              <a:defRPr b="1">
                <a:solidFill>
                  <a:schemeClr val="tx1"/>
                </a:solidFill>
                <a:latin typeface="Arial" charset="0"/>
              </a:defRPr>
            </a:lvl3pPr>
            <a:lvl4pPr marL="1612362" indent="-230337" eaLnBrk="0" hangingPunct="0">
              <a:defRPr b="1">
                <a:solidFill>
                  <a:schemeClr val="tx1"/>
                </a:solidFill>
                <a:latin typeface="Arial" charset="0"/>
              </a:defRPr>
            </a:lvl4pPr>
            <a:lvl5pPr marL="2073036" indent="-230337" eaLnBrk="0" hangingPunct="0">
              <a:defRPr b="1">
                <a:solidFill>
                  <a:schemeClr val="tx1"/>
                </a:solidFill>
                <a:latin typeface="Arial" charset="0"/>
              </a:defRPr>
            </a:lvl5pPr>
            <a:lvl6pPr marL="2533711" indent="-230337" eaLnBrk="0" fontAlgn="base" hangingPunct="0">
              <a:spcBef>
                <a:spcPct val="0"/>
              </a:spcBef>
              <a:spcAft>
                <a:spcPct val="0"/>
              </a:spcAft>
              <a:defRPr b="1">
                <a:solidFill>
                  <a:schemeClr val="tx1"/>
                </a:solidFill>
                <a:latin typeface="Arial" charset="0"/>
              </a:defRPr>
            </a:lvl6pPr>
            <a:lvl7pPr marL="2994386" indent="-230337" eaLnBrk="0" fontAlgn="base" hangingPunct="0">
              <a:spcBef>
                <a:spcPct val="0"/>
              </a:spcBef>
              <a:spcAft>
                <a:spcPct val="0"/>
              </a:spcAft>
              <a:defRPr b="1">
                <a:solidFill>
                  <a:schemeClr val="tx1"/>
                </a:solidFill>
                <a:latin typeface="Arial" charset="0"/>
              </a:defRPr>
            </a:lvl7pPr>
            <a:lvl8pPr marL="3455060" indent="-230337" eaLnBrk="0" fontAlgn="base" hangingPunct="0">
              <a:spcBef>
                <a:spcPct val="0"/>
              </a:spcBef>
              <a:spcAft>
                <a:spcPct val="0"/>
              </a:spcAft>
              <a:defRPr b="1">
                <a:solidFill>
                  <a:schemeClr val="tx1"/>
                </a:solidFill>
                <a:latin typeface="Arial" charset="0"/>
              </a:defRPr>
            </a:lvl8pPr>
            <a:lvl9pPr marL="3915735" indent="-230337" eaLnBrk="0" fontAlgn="base" hangingPunct="0">
              <a:spcBef>
                <a:spcPct val="0"/>
              </a:spcBef>
              <a:spcAft>
                <a:spcPct val="0"/>
              </a:spcAft>
              <a:defRPr b="1">
                <a:solidFill>
                  <a:schemeClr val="tx1"/>
                </a:solidFill>
                <a:latin typeface="Arial" charset="0"/>
              </a:defRPr>
            </a:lvl9pPr>
          </a:lstStyle>
          <a:p>
            <a:pPr marL="0" marR="0" lvl="0" indent="0" algn="just" defTabSz="825500" rtl="0" eaLnBrk="1" fontAlgn="auto" latinLnBrk="0" hangingPunct="1">
              <a:lnSpc>
                <a:spcPct val="100000"/>
              </a:lnSpc>
              <a:spcBef>
                <a:spcPts val="0"/>
              </a:spcBef>
              <a:spcAft>
                <a:spcPts val="0"/>
              </a:spcAft>
              <a:buClrTx/>
              <a:buSzTx/>
              <a:buFontTx/>
              <a:buNone/>
              <a:tabLst/>
              <a:defRPr/>
            </a:pPr>
            <a:fld id="{5DCA1F98-5F3E-4BFF-8152-3D2070AA96D2}" type="slidenum">
              <a:rPr kumimoji="0" lang="en-US" sz="2300" b="0" i="0" u="none" strike="noStrike" kern="0" cap="none" spc="0" normalizeH="0" baseline="0" noProof="0">
                <a:ln>
                  <a:noFill/>
                </a:ln>
                <a:solidFill>
                  <a:srgbClr val="000000"/>
                </a:solidFill>
                <a:effectLst/>
                <a:uLnTx/>
                <a:uFillTx/>
                <a:latin typeface="Arial" charset="0"/>
                <a:sym typeface="PT Sans"/>
              </a:rPr>
              <a:pPr marL="0" marR="0" lvl="0" indent="0" algn="just" defTabSz="825500" rtl="0" eaLnBrk="1" fontAlgn="auto" latinLnBrk="0" hangingPunct="1">
                <a:lnSpc>
                  <a:spcPct val="100000"/>
                </a:lnSpc>
                <a:spcBef>
                  <a:spcPts val="0"/>
                </a:spcBef>
                <a:spcAft>
                  <a:spcPts val="0"/>
                </a:spcAft>
                <a:buClrTx/>
                <a:buSzTx/>
                <a:buFontTx/>
                <a:buNone/>
                <a:tabLst/>
                <a:defRPr/>
              </a:pPr>
              <a:t>27</a:t>
            </a:fld>
            <a:endParaRPr kumimoji="0" lang="en-US" sz="2300" b="0" i="0" u="none" strike="noStrike" kern="0" cap="none" spc="0" normalizeH="0" baseline="0" noProof="0">
              <a:ln>
                <a:noFill/>
              </a:ln>
              <a:solidFill>
                <a:srgbClr val="000000"/>
              </a:solidFill>
              <a:effectLst/>
              <a:uLnTx/>
              <a:uFillTx/>
              <a:latin typeface="Arial" charset="0"/>
              <a:sym typeface="PT Sans"/>
            </a:endParaRPr>
          </a:p>
        </p:txBody>
      </p:sp>
      <p:sp>
        <p:nvSpPr>
          <p:cNvPr id="54275" name="Rectangle 2"/>
          <p:cNvSpPr>
            <a:spLocks noGrp="1" noRot="1" noChangeAspect="1" noChangeArrowheads="1" noTextEdit="1"/>
          </p:cNvSpPr>
          <p:nvPr>
            <p:ph type="sldImg"/>
          </p:nvPr>
        </p:nvSpPr>
        <p:spPr>
          <a:xfrm>
            <a:off x="279400" y="679450"/>
            <a:ext cx="3573463" cy="2011363"/>
          </a:xfrm>
          <a:ln/>
        </p:spPr>
      </p:sp>
      <p:sp>
        <p:nvSpPr>
          <p:cNvPr id="54276" name="Rectangle 3"/>
          <p:cNvSpPr>
            <a:spLocks noGrp="1" noChangeArrowheads="1"/>
          </p:cNvSpPr>
          <p:nvPr>
            <p:ph type="body" idx="1"/>
          </p:nvPr>
        </p:nvSpPr>
        <p:spPr>
          <a:xfrm>
            <a:off x="917787" y="3077071"/>
            <a:ext cx="5508314" cy="693063"/>
          </a:xfrm>
          <a:noFill/>
        </p:spPr>
        <p:txBody>
          <a:bodyPr lIns="92273" tIns="46135" rIns="92273" bIns="46135">
            <a:normAutofit fontScale="25000" lnSpcReduction="20000"/>
          </a:bodyPr>
          <a:lstStyle/>
          <a:p>
            <a:pPr eaLnBrk="1" hangingPunct="1"/>
            <a:r>
              <a:rPr lang="en-US" b="1" dirty="0">
                <a:solidFill>
                  <a:schemeClr val="accent2"/>
                </a:solidFill>
              </a:rPr>
              <a:t>SPEAKER</a:t>
            </a:r>
            <a:r>
              <a:rPr lang="en-US" b="1" baseline="0" dirty="0">
                <a:solidFill>
                  <a:schemeClr val="accent2"/>
                </a:solidFill>
              </a:rPr>
              <a:t> </a:t>
            </a:r>
            <a:r>
              <a:rPr lang="en-US" b="1" dirty="0">
                <a:solidFill>
                  <a:schemeClr val="accent2"/>
                </a:solidFill>
              </a:rPr>
              <a:t>NOTES:</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We’ve touched on all elements of the</a:t>
            </a:r>
            <a:r>
              <a:rPr lang="en-US" sz="1800" baseline="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scale-up model</a:t>
            </a:r>
            <a:r>
              <a:rPr lang="en-US" sz="1800" baseline="0" dirty="0">
                <a:effectLst/>
                <a:latin typeface="Calibri" panose="020F0502020204030204" pitchFamily="34" charset="0"/>
                <a:ea typeface="Calibri" panose="020F0502020204030204" pitchFamily="34" charset="0"/>
                <a:cs typeface="Calibri" panose="020F0502020204030204" pitchFamily="34" charset="0"/>
              </a:rPr>
              <a:t> we introduced at the beginning of the session, </a:t>
            </a:r>
            <a:r>
              <a:rPr lang="en-US" sz="1800" dirty="0">
                <a:effectLst/>
                <a:latin typeface="Calibri" panose="020F0502020204030204" pitchFamily="34" charset="0"/>
                <a:ea typeface="Calibri" panose="020F0502020204030204" pitchFamily="34" charset="0"/>
                <a:cs typeface="Calibri" panose="020F0502020204030204" pitchFamily="34" charset="0"/>
              </a:rPr>
              <a:t>except the environment.</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Multiple environments are involved, and all can influence a scale-up process positively or negatively.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For example, policies and political dynamics can work both ways. Both can change direction midway through a multi-year scale-up process.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(Consider the example of a country incorporating the lactational amenorrhea method (LAM) in its family planning program methods list in one year as a modern method and including it in results-based management calculations to allocate funds to health centers that offer LAM. And then the next year LAM remains in the methods mix but is eliminated from the results-based management formula, creating a disincentive for providers to offer methods.)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So, the environment needs to be regularly monitored.</a:t>
            </a:r>
            <a:endParaRPr lang="en-US" baseline="0" dirty="0">
              <a:solidFill>
                <a:schemeClr val="accent2"/>
              </a:solidFill>
            </a:endParaRPr>
          </a:p>
          <a:p>
            <a:pPr eaLnBrk="1" hangingPunct="1"/>
            <a:endParaRPr lang="en-US" dirty="0"/>
          </a:p>
        </p:txBody>
      </p:sp>
    </p:spTree>
    <p:extLst>
      <p:ext uri="{BB962C8B-B14F-4D97-AF65-F5344CB8AC3E}">
        <p14:creationId xmlns:p14="http://schemas.microsoft.com/office/powerpoint/2010/main" val="42121051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b="1">
                <a:solidFill>
                  <a:schemeClr val="tx1"/>
                </a:solidFill>
                <a:latin typeface="Arial" charset="0"/>
              </a:defRPr>
            </a:lvl1pPr>
            <a:lvl2pPr marL="748596" indent="-287922" eaLnBrk="0" hangingPunct="0">
              <a:defRPr b="1">
                <a:solidFill>
                  <a:schemeClr val="tx1"/>
                </a:solidFill>
                <a:latin typeface="Arial" charset="0"/>
              </a:defRPr>
            </a:lvl2pPr>
            <a:lvl3pPr marL="1151687" indent="-230337" eaLnBrk="0" hangingPunct="0">
              <a:defRPr b="1">
                <a:solidFill>
                  <a:schemeClr val="tx1"/>
                </a:solidFill>
                <a:latin typeface="Arial" charset="0"/>
              </a:defRPr>
            </a:lvl3pPr>
            <a:lvl4pPr marL="1612362" indent="-230337" eaLnBrk="0" hangingPunct="0">
              <a:defRPr b="1">
                <a:solidFill>
                  <a:schemeClr val="tx1"/>
                </a:solidFill>
                <a:latin typeface="Arial" charset="0"/>
              </a:defRPr>
            </a:lvl4pPr>
            <a:lvl5pPr marL="2073036" indent="-230337" eaLnBrk="0" hangingPunct="0">
              <a:defRPr b="1">
                <a:solidFill>
                  <a:schemeClr val="tx1"/>
                </a:solidFill>
                <a:latin typeface="Arial" charset="0"/>
              </a:defRPr>
            </a:lvl5pPr>
            <a:lvl6pPr marL="2533711" indent="-230337" eaLnBrk="0" fontAlgn="base" hangingPunct="0">
              <a:spcBef>
                <a:spcPct val="0"/>
              </a:spcBef>
              <a:spcAft>
                <a:spcPct val="0"/>
              </a:spcAft>
              <a:defRPr b="1">
                <a:solidFill>
                  <a:schemeClr val="tx1"/>
                </a:solidFill>
                <a:latin typeface="Arial" charset="0"/>
              </a:defRPr>
            </a:lvl6pPr>
            <a:lvl7pPr marL="2994386" indent="-230337" eaLnBrk="0" fontAlgn="base" hangingPunct="0">
              <a:spcBef>
                <a:spcPct val="0"/>
              </a:spcBef>
              <a:spcAft>
                <a:spcPct val="0"/>
              </a:spcAft>
              <a:defRPr b="1">
                <a:solidFill>
                  <a:schemeClr val="tx1"/>
                </a:solidFill>
                <a:latin typeface="Arial" charset="0"/>
              </a:defRPr>
            </a:lvl7pPr>
            <a:lvl8pPr marL="3455060" indent="-230337" eaLnBrk="0" fontAlgn="base" hangingPunct="0">
              <a:spcBef>
                <a:spcPct val="0"/>
              </a:spcBef>
              <a:spcAft>
                <a:spcPct val="0"/>
              </a:spcAft>
              <a:defRPr b="1">
                <a:solidFill>
                  <a:schemeClr val="tx1"/>
                </a:solidFill>
                <a:latin typeface="Arial" charset="0"/>
              </a:defRPr>
            </a:lvl8pPr>
            <a:lvl9pPr marL="3915735" indent="-230337" eaLnBrk="0" fontAlgn="base" hangingPunct="0">
              <a:spcBef>
                <a:spcPct val="0"/>
              </a:spcBef>
              <a:spcAft>
                <a:spcPct val="0"/>
              </a:spcAft>
              <a:defRPr b="1">
                <a:solidFill>
                  <a:schemeClr val="tx1"/>
                </a:solidFill>
                <a:latin typeface="Arial"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01F287D-F20C-44C4-9022-4CFF6F6C85CE}" type="slidenum">
              <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endParaRPr>
          </a:p>
        </p:txBody>
      </p:sp>
      <p:sp>
        <p:nvSpPr>
          <p:cNvPr id="59395" name="Rectangle 7"/>
          <p:cNvSpPr txBox="1">
            <a:spLocks noGrp="1" noChangeArrowheads="1"/>
          </p:cNvSpPr>
          <p:nvPr/>
        </p:nvSpPr>
        <p:spPr bwMode="auto">
          <a:xfrm>
            <a:off x="3899000" y="8778797"/>
            <a:ext cx="2982807" cy="4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19" tIns="46059" rIns="92119" bIns="46059" anchor="b"/>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94DC905-4C1F-4525-A30F-5CA53C57383F}" type="slidenum">
              <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Arial" charset="0"/>
              <a:ea typeface="+mn-ea"/>
              <a:cs typeface="+mn-cs"/>
              <a:sym typeface="PT Sans"/>
            </a:endParaRPr>
          </a:p>
        </p:txBody>
      </p:sp>
      <p:sp>
        <p:nvSpPr>
          <p:cNvPr id="59396" name="Rectangle 2"/>
          <p:cNvSpPr>
            <a:spLocks noGrp="1" noRot="1" noChangeAspect="1" noChangeArrowheads="1" noTextEdit="1"/>
          </p:cNvSpPr>
          <p:nvPr>
            <p:ph type="sldImg"/>
          </p:nvPr>
        </p:nvSpPr>
        <p:spPr>
          <a:xfrm>
            <a:off x="365125" y="693738"/>
            <a:ext cx="6157913" cy="3465512"/>
          </a:xfrm>
          <a:ln/>
        </p:spPr>
      </p:sp>
      <p:sp>
        <p:nvSpPr>
          <p:cNvPr id="1308675" name="Rectangle 3"/>
          <p:cNvSpPr>
            <a:spLocks noGrp="1" noChangeArrowheads="1"/>
          </p:cNvSpPr>
          <p:nvPr>
            <p:ph type="body" idx="1"/>
          </p:nvPr>
        </p:nvSpPr>
        <p:spPr>
          <a:xfrm>
            <a:off x="688340" y="4391003"/>
            <a:ext cx="5506720" cy="4156772"/>
          </a:xfrm>
        </p:spPr>
        <p:txBody>
          <a:bodyPr lIns="92119" tIns="46059" rIns="92119" bIns="46059"/>
          <a:lstStyle/>
          <a:p>
            <a:pPr eaLnBrk="1" hangingPunct="1">
              <a:defRPr/>
            </a:pPr>
            <a:r>
              <a:rPr lang="en-US" b="1" dirty="0">
                <a:effectLst>
                  <a:outerShdw blurRad="38100" dist="38100" dir="2700000" algn="tl">
                    <a:srgbClr val="C0C0C0"/>
                  </a:outerShdw>
                </a:effectLst>
              </a:rPr>
              <a:t>SPEAKER NOTES:</a:t>
            </a:r>
          </a:p>
          <a:p>
            <a:pPr eaLnBrk="1" hangingPunct="1">
              <a:defRPr/>
            </a:pPr>
            <a:endParaRPr lang="en-US" dirty="0">
              <a:effectLst>
                <a:outerShdw blurRad="38100" dist="38100" dir="2700000" algn="tl">
                  <a:srgbClr val="C0C0C0"/>
                </a:outerShdw>
              </a:effectLst>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We see here three types of scale-up strategies: vertical, horizontal and a mixed or diversified approach. Definitions are from Learning Collaborative resources.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Institutionalization or </a:t>
            </a:r>
            <a:r>
              <a:rPr lang="en-US" sz="1800" dirty="0">
                <a:effectLst/>
                <a:latin typeface="Calibri" panose="020F0502020204030204" pitchFamily="34" charset="0"/>
                <a:ea typeface="Calibri" panose="020F0502020204030204" pitchFamily="34" charset="0"/>
                <a:cs typeface="Arial" panose="020B0604020202020204" pitchFamily="34" charset="0"/>
              </a:rPr>
              <a:t>v</a:t>
            </a:r>
            <a:r>
              <a:rPr lang="en-US" sz="1800" dirty="0">
                <a:effectLst/>
                <a:latin typeface="Calibri" panose="020F0502020204030204" pitchFamily="34" charset="0"/>
                <a:ea typeface="Calibri" panose="020F0502020204030204" pitchFamily="34" charset="0"/>
                <a:cs typeface="Calibri" panose="020F0502020204030204" pitchFamily="34" charset="0"/>
              </a:rPr>
              <a:t>ertical scale-up: scaling up through policy, political, legal, budgetary, or other health systems change.</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Expansion or horizontal scale-up:</a:t>
            </a:r>
            <a:r>
              <a:rPr lang="en-US" sz="1800" dirty="0">
                <a:effectLst/>
                <a:latin typeface="Calibri" panose="020F0502020204030204" pitchFamily="34" charset="0"/>
                <a:ea typeface="Calibri" panose="020F0502020204030204" pitchFamily="34" charset="0"/>
                <a:cs typeface="Arial" panose="020B0604020202020204" pitchFamily="34" charset="0"/>
              </a:rPr>
              <a:t> expanding or replicating an innovation, such as expanding or replicating an intervention to nearby geographic areas.</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Adaptation: A</a:t>
            </a:r>
            <a:r>
              <a:rPr lang="en-US" sz="1800" dirty="0">
                <a:effectLst/>
                <a:latin typeface="Calibri" panose="020F0502020204030204" pitchFamily="34" charset="0"/>
                <a:ea typeface="Calibri" panose="020F0502020204030204" pitchFamily="34" charset="0"/>
                <a:cs typeface="Arial" panose="020B0604020202020204" pitchFamily="34" charset="0"/>
              </a:rPr>
              <a:t>lso called functional scale-up, this involves testing then adding a new component to an NSI that is already being scaled up to make the intervention more relevant to the scale-up context.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 fourth type of scale-up is spontaneous, which is unplanned scale-up and may happen without you even knowing about it! It’s important to monitor for this and then support it so that it’s done correctly.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question is, how does a normative change innovation relate to vertical and horizontal scale-up and sustainability outcomes?</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Your institutionalization and adaptation strategies and sustainability goals all interrelate. Your resources may determine which strategy is feasible.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323150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463550" y="709613"/>
            <a:ext cx="6096000" cy="34305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xfrm>
            <a:off x="717277" y="4337783"/>
            <a:ext cx="5744621" cy="44163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1100" b="1" dirty="0">
                <a:solidFill>
                  <a:prstClr val="white"/>
                </a:solidFill>
              </a:rPr>
              <a:t>SPEAKER NOTES:</a:t>
            </a:r>
          </a:p>
          <a:p>
            <a:pPr marL="0" marR="0" lvl="0" indent="0" algn="l" defTabSz="914400" rtl="0" eaLnBrk="1" fontAlgn="auto" latinLnBrk="0" hangingPunct="1">
              <a:lnSpc>
                <a:spcPct val="100000"/>
              </a:lnSpc>
              <a:spcBef>
                <a:spcPct val="0"/>
              </a:spcBef>
              <a:spcAft>
                <a:spcPts val="0"/>
              </a:spcAft>
              <a:buClrTx/>
              <a:buSzTx/>
              <a:buFontTx/>
              <a:buNone/>
              <a:tabLst/>
              <a:defRPr/>
            </a:pPr>
            <a:r>
              <a:rPr lang="en-US" sz="1100" b="0" dirty="0">
                <a:solidFill>
                  <a:prstClr val="white"/>
                </a:solidFill>
              </a:rPr>
              <a:t>A</a:t>
            </a:r>
            <a:r>
              <a:rPr lang="en-US" sz="1100" b="0" baseline="0" dirty="0">
                <a:solidFill>
                  <a:prstClr val="white"/>
                </a:solidFill>
              </a:rPr>
              <a:t> </a:t>
            </a:r>
            <a:r>
              <a:rPr lang="en-US" sz="1100" b="0" dirty="0">
                <a:solidFill>
                  <a:prstClr val="white"/>
                </a:solidFill>
              </a:rPr>
              <a:t>note on strategy: it is essential to balance </a:t>
            </a:r>
            <a:r>
              <a:rPr lang="en-US" sz="1100" b="1" dirty="0">
                <a:solidFill>
                  <a:prstClr val="white"/>
                </a:solidFill>
              </a:rPr>
              <a:t>institutionalization</a:t>
            </a:r>
            <a:r>
              <a:rPr lang="en-US" sz="1100" b="0" baseline="0" dirty="0">
                <a:solidFill>
                  <a:prstClr val="white"/>
                </a:solidFill>
              </a:rPr>
              <a:t> with </a:t>
            </a:r>
            <a:r>
              <a:rPr lang="en-US" sz="1100" b="1" baseline="0" dirty="0">
                <a:solidFill>
                  <a:prstClr val="white"/>
                </a:solidFill>
              </a:rPr>
              <a:t>expansion</a:t>
            </a:r>
            <a:r>
              <a:rPr lang="en-US" sz="1100" b="0" baseline="0" dirty="0">
                <a:solidFill>
                  <a:prstClr val="white"/>
                </a:solidFill>
              </a:rPr>
              <a:t>. Experience is showing that most NSI are </a:t>
            </a:r>
            <a:r>
              <a:rPr lang="en-US" sz="1100" b="1" baseline="0" dirty="0">
                <a:solidFill>
                  <a:prstClr val="white"/>
                </a:solidFill>
              </a:rPr>
              <a:t>adapted</a:t>
            </a:r>
            <a:r>
              <a:rPr lang="en-US" sz="1100" b="0" baseline="0" dirty="0">
                <a:solidFill>
                  <a:prstClr val="white"/>
                </a:solidFill>
              </a:rPr>
              <a:t> during scale-up to facilitate their relevance to communities and abilities of host NGOs to offer them, often in the context of larger projects.</a:t>
            </a:r>
            <a:endParaRPr lang="en-US" sz="1100" b="0" dirty="0">
              <a:solidFill>
                <a:prstClr val="white"/>
              </a:solidFil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E58BC0-DDC7-466F-9565-B5BCB2E0DA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3852556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17999"/>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457200" rtl="0" eaLnBrk="1" fontAlgn="auto" latinLnBrk="0" hangingPunct="1">
              <a:lnSpc>
                <a:spcPct val="117999"/>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Arial" panose="020B0604020202020204" pitchFamily="34" charset="0"/>
              </a:rPr>
              <a:t>NOTE TO FACILITATOR</a:t>
            </a:r>
            <a:r>
              <a:rPr lang="en-US" sz="1800" dirty="0">
                <a:effectLst/>
                <a:latin typeface="Calibri" panose="020F0502020204030204" pitchFamily="34" charset="0"/>
                <a:ea typeface="Calibri" panose="020F0502020204030204" pitchFamily="34" charset="0"/>
                <a:cs typeface="Arial" panose="020B0604020202020204" pitchFamily="34" charset="0"/>
              </a:rPr>
              <a:t>:</a:t>
            </a:r>
            <a:r>
              <a:rPr lang="en-US" sz="1800" baseline="0" dirty="0">
                <a:effectLst/>
                <a:latin typeface="Calibri" panose="020F0502020204030204" pitchFamily="34" charset="0"/>
                <a:ea typeface="Calibri" panose="020F0502020204030204" pitchFamily="34" charset="0"/>
                <a:cs typeface="Arial" panose="020B0604020202020204" pitchFamily="34" charset="0"/>
              </a:rPr>
              <a:t>  Only use as starting slide if you are presenting all five modules or want to situate this module within the larger curriculum. </a:t>
            </a:r>
          </a:p>
          <a:p>
            <a:pPr marL="0" marR="0" lvl="0" indent="0" algn="l" defTabSz="457200" rtl="0" eaLnBrk="1" fontAlgn="auto" latinLnBrk="0" hangingPunct="1">
              <a:lnSpc>
                <a:spcPct val="117999"/>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457200" rtl="0" eaLnBrk="1" fontAlgn="auto" latinLnBrk="0" hangingPunct="1">
              <a:lnSpc>
                <a:spcPct val="117999"/>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Arial" panose="020B0604020202020204" pitchFamily="34" charset="0"/>
              </a:rPr>
              <a:t>SPEAKER</a:t>
            </a:r>
            <a:r>
              <a:rPr lang="en-US" sz="1800" b="1" baseline="0" dirty="0">
                <a:effectLst/>
                <a:latin typeface="Calibri" panose="020F0502020204030204" pitchFamily="34" charset="0"/>
                <a:ea typeface="Calibri" panose="020F0502020204030204" pitchFamily="34" charset="0"/>
                <a:cs typeface="Arial" panose="020B0604020202020204" pitchFamily="34" charset="0"/>
              </a:rPr>
              <a:t> NOTES</a:t>
            </a:r>
            <a:r>
              <a:rPr lang="en-US" sz="1800" baseline="0" dirty="0">
                <a:effectLst/>
                <a:latin typeface="Calibri" panose="020F0502020204030204" pitchFamily="34" charset="0"/>
                <a:ea typeface="Calibri" panose="020F0502020204030204" pitchFamily="34" charset="0"/>
                <a:cs typeface="Arial" panose="020B0604020202020204" pitchFamily="34" charset="0"/>
              </a:rPr>
              <a:t>: </a:t>
            </a:r>
            <a:r>
              <a:rPr lang="en-US" sz="1800" dirty="0">
                <a:effectLst/>
                <a:latin typeface="Calibri" panose="020F0502020204030204" pitchFamily="34" charset="0"/>
                <a:ea typeface="Calibri" panose="020F0502020204030204" pitchFamily="34" charset="0"/>
                <a:cs typeface="Arial" panose="020B0604020202020204" pitchFamily="34" charset="0"/>
              </a:rPr>
              <a:t>This is the last training of a 5-module course on norms-shifting interventions; the previous modules covered the importance, assessment, design, and measurement of norms-shifting interventions</a:t>
            </a:r>
            <a:r>
              <a:rPr lang="en-US" baseline="0" dirty="0"/>
              <a:t>. </a:t>
            </a:r>
            <a:endParaRPr lang="en-US" dirty="0"/>
          </a:p>
        </p:txBody>
      </p:sp>
    </p:spTree>
    <p:extLst>
      <p:ext uri="{BB962C8B-B14F-4D97-AF65-F5344CB8AC3E}">
        <p14:creationId xmlns:p14="http://schemas.microsoft.com/office/powerpoint/2010/main" val="31304237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463550" y="709613"/>
            <a:ext cx="6096000" cy="34305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xfrm>
            <a:off x="717277" y="4337783"/>
            <a:ext cx="5744621" cy="44163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1100" b="1" dirty="0">
                <a:solidFill>
                  <a:prstClr val="white"/>
                </a:solidFill>
              </a:rPr>
              <a:t>SPEAKER NOTES:</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sz="1100" b="0" dirty="0">
              <a:solidFill>
                <a:prstClr val="white"/>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And a final note on strategy for NSI and sustainability: Be clear on the ultimate aims and define up front what sustainability means for your innovation. Is the NSI designed to remain in place, or is it aiming to shift norms and, once accomplished, is no longer needed within communities?</a:t>
            </a:r>
            <a:endParaRPr lang="en-US" sz="1100" b="0" dirty="0">
              <a:solidFill>
                <a:prstClr val="white"/>
              </a:solidFil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E58BC0-DDC7-466F-9565-B5BCB2E0DA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30580900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p>
          <a:p>
            <a:r>
              <a:rPr lang="en-US" sz="1800" dirty="0">
                <a:effectLst/>
                <a:latin typeface="Calibri" panose="020F0502020204030204" pitchFamily="34" charset="0"/>
                <a:ea typeface="Calibri" panose="020F0502020204030204" pitchFamily="34" charset="0"/>
              </a:rPr>
              <a:t>Now we are going to apply these concepts more concretely based on your own NSI experiences. </a:t>
            </a:r>
            <a:endParaRPr lang="en-US" dirty="0"/>
          </a:p>
        </p:txBody>
      </p:sp>
    </p:spTree>
    <p:extLst>
      <p:ext uri="{BB962C8B-B14F-4D97-AF65-F5344CB8AC3E}">
        <p14:creationId xmlns:p14="http://schemas.microsoft.com/office/powerpoint/2010/main" val="33733846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Too often an NSI is not designed with scale-up in mind. It may be too expensive, too complicated, or too time consuming. So it is important to “begin with the end in mind.” Design an NSI with the knowledge that, if it is proven to be effective, you eventually want to take it to scale.</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Some tips on how to do that are in the next slides.</a:t>
            </a:r>
            <a:endParaRPr lang="en-US" dirty="0"/>
          </a:p>
        </p:txBody>
      </p:sp>
    </p:spTree>
    <p:extLst>
      <p:ext uri="{BB962C8B-B14F-4D97-AF65-F5344CB8AC3E}">
        <p14:creationId xmlns:p14="http://schemas.microsoft.com/office/powerpoint/2010/main" val="7991452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a:t>
            </a:r>
            <a:r>
              <a:rPr lang="en-US" b="1" baseline="0" dirty="0"/>
              <a:t> NOTES:</a:t>
            </a:r>
            <a:endParaRPr lang="en-US" b="1" dirty="0"/>
          </a:p>
          <a:p>
            <a:r>
              <a:rPr lang="en-US" sz="1800" dirty="0">
                <a:effectLst/>
                <a:latin typeface="Calibri" panose="020F0502020204030204" pitchFamily="34" charset="0"/>
                <a:ea typeface="Calibri" panose="020F0502020204030204" pitchFamily="34" charset="0"/>
              </a:rPr>
              <a:t>This slide shows the criteria we applied during the design phase. Continual reflection to ensure that the intervention was simple to use with limited training, engaging and fun, relatively inexpensive to produce.</a:t>
            </a:r>
            <a:endParaRPr lang="en-US" dirty="0"/>
          </a:p>
        </p:txBody>
      </p:sp>
    </p:spTree>
    <p:extLst>
      <p:ext uri="{BB962C8B-B14F-4D97-AF65-F5344CB8AC3E}">
        <p14:creationId xmlns:p14="http://schemas.microsoft.com/office/powerpoint/2010/main" val="1823548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17999"/>
              </a:lnSpc>
              <a:spcBef>
                <a:spcPts val="0"/>
              </a:spcBef>
              <a:spcAft>
                <a:spcPts val="0"/>
              </a:spcAft>
              <a:buClr>
                <a:srgbClr val="000000"/>
              </a:buClr>
              <a:buSzPts val="1400"/>
              <a:buFont typeface="Arial"/>
              <a:buNone/>
              <a:tabLst/>
              <a:defRPr/>
            </a:pPr>
            <a:r>
              <a:rPr kumimoji="0" lang="en-US" sz="2200" b="1" i="0" u="none" strike="noStrike" kern="0" cap="none" spc="0" normalizeH="0" baseline="0" noProof="0" dirty="0">
                <a:ln>
                  <a:noFill/>
                </a:ln>
                <a:solidFill>
                  <a:srgbClr val="000000"/>
                </a:solidFill>
                <a:effectLst/>
                <a:uLnTx/>
                <a:uFillTx/>
                <a:latin typeface="Helvetica Neue"/>
                <a:sym typeface="Helvetica Neue"/>
              </a:rPr>
              <a:t>SPEAKER NOTES: </a:t>
            </a:r>
          </a:p>
          <a:p>
            <a:pPr marL="0" marR="0" lvl="0" indent="0" algn="l" defTabSz="914400" rtl="0" eaLnBrk="1" fontAlgn="auto" latinLnBrk="0" hangingPunct="1">
              <a:lnSpc>
                <a:spcPct val="117999"/>
              </a:lnSpc>
              <a:spcBef>
                <a:spcPts val="0"/>
              </a:spcBef>
              <a:spcAft>
                <a:spcPts val="0"/>
              </a:spcAft>
              <a:buClr>
                <a:srgbClr val="000000"/>
              </a:buClr>
              <a:buSzPts val="1400"/>
              <a:buFont typeface="Arial"/>
              <a:buNone/>
              <a:tabLst/>
              <a:defRPr/>
            </a:pPr>
            <a:r>
              <a:rPr lang="en-US" sz="1800" dirty="0">
                <a:effectLst/>
                <a:latin typeface="Calibri" panose="020F0502020204030204" pitchFamily="34" charset="0"/>
                <a:ea typeface="Calibri" panose="020F0502020204030204" pitchFamily="34" charset="0"/>
              </a:rPr>
              <a:t>“Lean” materials refer to the cost to produce or reproduce a material and the ease with which project staff and volunteers can use the materials and move around the community with them. The photos show a village game board made with gunny sacks (cheap and available locally) that is foldable and thus easy to transport by the user. </a:t>
            </a:r>
            <a:endParaRPr kumimoji="0" lang="en-US" sz="2200" b="0" i="0" u="none" strike="noStrike" kern="0" cap="none" spc="0" normalizeH="0" baseline="0" noProof="0" dirty="0">
              <a:ln>
                <a:noFill/>
              </a:ln>
              <a:solidFill>
                <a:srgbClr val="000000"/>
              </a:solidFill>
              <a:effectLst/>
              <a:uLnTx/>
              <a:uFillTx/>
              <a:latin typeface="Helvetica Neue"/>
              <a:sym typeface="Helvetica Neue"/>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80F94E-0E05-4CF3-8F3C-0B5EFD8864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1694601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a:t>
            </a:r>
            <a:r>
              <a:rPr lang="en-US" b="1" baseline="0" dirty="0"/>
              <a:t> NOTES:</a:t>
            </a:r>
            <a:endParaRPr lang="en-US" b="1" dirty="0"/>
          </a:p>
          <a:p>
            <a:pPr marL="0" indent="0">
              <a:spcBef>
                <a:spcPts val="0"/>
              </a:spcBef>
              <a:spcAft>
                <a:spcPts val="1800"/>
              </a:spcAft>
              <a:buClr>
                <a:srgbClr val="3E8853"/>
              </a:buClr>
              <a:buSzPct val="80000"/>
              <a:buFont typeface="Arial" panose="020B0604020202020204" pitchFamily="34" charset="0"/>
              <a:buNone/>
            </a:pPr>
            <a:endParaRPr lang="en-US" sz="2200" dirty="0"/>
          </a:p>
          <a:p>
            <a:pPr marL="0" indent="0">
              <a:spcBef>
                <a:spcPts val="0"/>
              </a:spcBef>
              <a:spcAft>
                <a:spcPts val="1800"/>
              </a:spcAft>
              <a:buClr>
                <a:srgbClr val="3E8853"/>
              </a:buClr>
              <a:buSzPct val="80000"/>
              <a:buFont typeface="Arial" panose="020B0604020202020204" pitchFamily="34" charset="0"/>
              <a:buNone/>
            </a:pPr>
            <a:r>
              <a:rPr lang="en-US" sz="2400" dirty="0"/>
              <a:t>Work with </a:t>
            </a:r>
            <a:r>
              <a:rPr lang="en-US" sz="2400" b="1" dirty="0"/>
              <a:t>existing</a:t>
            </a:r>
            <a:r>
              <a:rPr lang="en-US" sz="2400" dirty="0"/>
              <a:t> platforms, groups, influential individuals.</a:t>
            </a:r>
          </a:p>
          <a:p>
            <a:pPr>
              <a:spcBef>
                <a:spcPts val="0"/>
              </a:spcBef>
              <a:spcAft>
                <a:spcPts val="1800"/>
              </a:spcAft>
              <a:buClr>
                <a:srgbClr val="3E8853"/>
              </a:buClr>
              <a:buSzPct val="80000"/>
              <a:buFont typeface="Wingdings" panose="05000000000000000000" pitchFamily="2" charset="2"/>
              <a:buNone/>
            </a:pPr>
            <a:endParaRPr lang="en-US" sz="2400" dirty="0"/>
          </a:p>
          <a:p>
            <a:pPr>
              <a:spcBef>
                <a:spcPts val="0"/>
              </a:spcBef>
              <a:spcAft>
                <a:spcPts val="1800"/>
              </a:spcAft>
              <a:buClr>
                <a:srgbClr val="3E8853"/>
              </a:buClr>
              <a:buSzPct val="80000"/>
              <a:buFont typeface="Wingdings" panose="05000000000000000000" pitchFamily="2" charset="2"/>
              <a:buNone/>
            </a:pPr>
            <a:r>
              <a:rPr lang="en-US" sz="2400" b="1" dirty="0"/>
              <a:t>Strategic</a:t>
            </a:r>
            <a:r>
              <a:rPr lang="en-US" sz="2400" dirty="0"/>
              <a:t> targeting of change actors. - Easy to use, low cost.</a:t>
            </a:r>
          </a:p>
          <a:p>
            <a:pPr>
              <a:spcBef>
                <a:spcPts val="0"/>
              </a:spcBef>
              <a:spcAft>
                <a:spcPts val="1800"/>
              </a:spcAft>
              <a:buClr>
                <a:srgbClr val="3E8853"/>
              </a:buClr>
              <a:buSzPct val="80000"/>
              <a:buFont typeface="Wingdings" panose="05000000000000000000" pitchFamily="2" charset="2"/>
              <a:buNone/>
            </a:pPr>
            <a:endParaRPr lang="en-US" sz="2400" dirty="0"/>
          </a:p>
          <a:p>
            <a:pPr>
              <a:spcBef>
                <a:spcPts val="0"/>
              </a:spcBef>
              <a:spcAft>
                <a:spcPts val="1800"/>
              </a:spcAft>
              <a:buClr>
                <a:srgbClr val="3E8853"/>
              </a:buClr>
              <a:buSzPct val="80000"/>
              <a:buFont typeface="Wingdings" panose="05000000000000000000" pitchFamily="2" charset="2"/>
              <a:buNone/>
            </a:pPr>
            <a:r>
              <a:rPr lang="en-US" sz="2400" b="1" dirty="0"/>
              <a:t>Minimal orientation and later coaching </a:t>
            </a:r>
            <a:r>
              <a:rPr lang="en-US" sz="2400" dirty="0"/>
              <a:t>of volunteer change agents—</a:t>
            </a:r>
            <a:r>
              <a:rPr lang="en-US" sz="2400" i="0" dirty="0"/>
              <a:t>“</a:t>
            </a:r>
            <a:r>
              <a:rPr lang="en-US" sz="2400" i="1" dirty="0"/>
              <a:t>Passing the Baton</a:t>
            </a:r>
            <a:r>
              <a:rPr lang="en-US" sz="2400" i="0" dirty="0"/>
              <a:t>.”</a:t>
            </a:r>
          </a:p>
          <a:p>
            <a:pPr>
              <a:spcBef>
                <a:spcPts val="0"/>
              </a:spcBef>
              <a:spcAft>
                <a:spcPts val="1800"/>
              </a:spcAft>
              <a:buClr>
                <a:srgbClr val="3E8853"/>
              </a:buClr>
              <a:buSzPct val="80000"/>
              <a:buFont typeface="Wingdings" panose="05000000000000000000" pitchFamily="2" charset="2"/>
              <a:buNone/>
            </a:pPr>
            <a:r>
              <a:rPr lang="en-US" sz="2400" i="1" dirty="0"/>
              <a:t>- </a:t>
            </a:r>
            <a:r>
              <a:rPr lang="en-US" sz="2400" i="0" dirty="0"/>
              <a:t>Don’t rely on highly skilled change agents; rather, mobilize community actors.</a:t>
            </a:r>
          </a:p>
          <a:p>
            <a:pPr>
              <a:spcBef>
                <a:spcPts val="0"/>
              </a:spcBef>
              <a:spcAft>
                <a:spcPts val="1800"/>
              </a:spcAft>
              <a:buClr>
                <a:srgbClr val="3E8853"/>
              </a:buClr>
              <a:buSzPct val="80000"/>
              <a:buFont typeface="Wingdings" panose="05000000000000000000" pitchFamily="2" charset="2"/>
              <a:buNone/>
            </a:pPr>
            <a:endParaRPr lang="en-US" sz="2400" i="1" dirty="0"/>
          </a:p>
          <a:p>
            <a:pPr>
              <a:spcBef>
                <a:spcPts val="0"/>
              </a:spcBef>
              <a:spcAft>
                <a:spcPts val="1800"/>
              </a:spcAft>
              <a:buClr>
                <a:srgbClr val="3E8853"/>
              </a:buClr>
              <a:buSzPct val="80000"/>
              <a:buFont typeface="Wingdings" panose="05000000000000000000" pitchFamily="2" charset="2"/>
              <a:buNone/>
            </a:pPr>
            <a:r>
              <a:rPr lang="en-US" sz="2400" dirty="0"/>
              <a:t>Use media such as radio to </a:t>
            </a:r>
            <a:r>
              <a:rPr lang="en-US" sz="2400" b="1" dirty="0"/>
              <a:t>increase diffusion</a:t>
            </a:r>
            <a:r>
              <a:rPr lang="en-US" sz="2400" b="0" dirty="0"/>
              <a:t>.</a:t>
            </a:r>
            <a:endParaRPr lang="en-US" sz="2400" b="1" dirty="0"/>
          </a:p>
          <a:p>
            <a:pPr>
              <a:spcBef>
                <a:spcPts val="0"/>
              </a:spcBef>
              <a:spcAft>
                <a:spcPts val="1800"/>
              </a:spcAft>
              <a:buClr>
                <a:srgbClr val="3E8853"/>
              </a:buClr>
              <a:buSzPct val="80000"/>
              <a:buFont typeface="Wingdings" panose="05000000000000000000" pitchFamily="2" charset="2"/>
              <a:buNone/>
            </a:pPr>
            <a:endParaRPr lang="en-US" sz="2400" dirty="0"/>
          </a:p>
          <a:p>
            <a:pPr>
              <a:spcBef>
                <a:spcPts val="0"/>
              </a:spcBef>
              <a:spcAft>
                <a:spcPts val="1800"/>
              </a:spcAft>
              <a:buClr>
                <a:srgbClr val="3E8853"/>
              </a:buClr>
              <a:buSzPct val="80000"/>
              <a:buFont typeface="Wingdings" panose="05000000000000000000" pitchFamily="2" charset="2"/>
              <a:buNone/>
            </a:pPr>
            <a:r>
              <a:rPr lang="en-US" sz="2400" dirty="0">
                <a:solidFill>
                  <a:schemeClr val="tx2">
                    <a:lumMod val="25000"/>
                  </a:schemeClr>
                </a:solidFill>
              </a:rPr>
              <a:t>Monitor intervention properties: community acceptability and intervention </a:t>
            </a:r>
            <a:r>
              <a:rPr lang="en-US" sz="2400" b="0" dirty="0">
                <a:solidFill>
                  <a:schemeClr val="tx2">
                    <a:lumMod val="25000"/>
                  </a:schemeClr>
                </a:solidFill>
              </a:rPr>
              <a:t>“</a:t>
            </a:r>
            <a:r>
              <a:rPr lang="en-US" sz="2400" b="1" dirty="0">
                <a:solidFill>
                  <a:schemeClr val="tx2">
                    <a:lumMod val="25000"/>
                  </a:schemeClr>
                </a:solidFill>
              </a:rPr>
              <a:t>stickiness</a:t>
            </a:r>
            <a:r>
              <a:rPr lang="en-US" sz="2400" b="0" dirty="0">
                <a:solidFill>
                  <a:schemeClr val="tx2">
                    <a:lumMod val="25000"/>
                  </a:schemeClr>
                </a:solidFill>
              </a:rPr>
              <a:t>.”</a:t>
            </a:r>
            <a:endParaRPr lang="en-US" sz="2400" b="1" dirty="0">
              <a:solidFill>
                <a:schemeClr val="tx2">
                  <a:lumMod val="25000"/>
                </a:schemeClr>
              </a:solidFill>
            </a:endParaRPr>
          </a:p>
          <a:p>
            <a:endParaRPr lang="en-US" dirty="0"/>
          </a:p>
          <a:p>
            <a:endParaRPr lang="en-US" dirty="0">
              <a:solidFill>
                <a:schemeClr val="tx1"/>
              </a:solidFill>
            </a:endParaRPr>
          </a:p>
          <a:p>
            <a:endParaRPr lang="en-US" dirty="0"/>
          </a:p>
        </p:txBody>
      </p:sp>
    </p:spTree>
    <p:extLst>
      <p:ext uri="{BB962C8B-B14F-4D97-AF65-F5344CB8AC3E}">
        <p14:creationId xmlns:p14="http://schemas.microsoft.com/office/powerpoint/2010/main" val="19653282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a:t>
            </a:r>
            <a:r>
              <a:rPr lang="en-US" b="1" baseline="0" dirty="0"/>
              <a:t> NOTES:</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There are general strategies that can be used in designing an NSI. In the slides that follow are some ways that you and stakeholders can determine scalability.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Assessments can serve as a check on the NSI design. Results may lead to further adjustments to make the NSI more scalable.</a:t>
            </a:r>
            <a:endParaRPr lang="en-US" dirty="0"/>
          </a:p>
        </p:txBody>
      </p:sp>
    </p:spTree>
    <p:extLst>
      <p:ext uri="{BB962C8B-B14F-4D97-AF65-F5344CB8AC3E}">
        <p14:creationId xmlns:p14="http://schemas.microsoft.com/office/powerpoint/2010/main" val="10703193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NOTE TO FACILITATOR:</a:t>
            </a:r>
            <a:endParaRPr lang="en-US" b="1" baseline="0" dirty="0"/>
          </a:p>
          <a:p>
            <a:r>
              <a:rPr lang="en-US" baseline="0" dirty="0"/>
              <a:t>The aim of this exercise is to build awareness of all that is needed to scale an NSI. Estimated time for the exercise and debriefing is 35 min.</a:t>
            </a:r>
          </a:p>
          <a:p>
            <a:endParaRPr lang="en-US" baseline="0" dirty="0"/>
          </a:p>
          <a:p>
            <a:r>
              <a:rPr lang="en-US" b="1" baseline="0" dirty="0"/>
              <a:t>Process:</a:t>
            </a:r>
          </a:p>
          <a:p>
            <a:pPr marL="457200" indent="-457200">
              <a:buFont typeface="+mj-lt"/>
              <a:buAutoNum type="arabicPeriod"/>
            </a:pPr>
            <a:r>
              <a:rPr lang="en-US" dirty="0"/>
              <a:t>Organize participants into small groups of three or four to work on the exercise and indicate that they have</a:t>
            </a:r>
            <a:r>
              <a:rPr lang="en-US" baseline="0" dirty="0"/>
              <a:t> 20 min to complete the activity.</a:t>
            </a:r>
          </a:p>
          <a:p>
            <a:pPr marL="457200" indent="-457200">
              <a:buFont typeface="+mj-lt"/>
              <a:buAutoNum type="arabicPeriod"/>
            </a:pPr>
            <a:r>
              <a:rPr lang="en-US" baseline="0" dirty="0"/>
              <a:t>Walk through an example of a component and support activities. One has been filled in, but you can use your own example</a:t>
            </a:r>
          </a:p>
          <a:p>
            <a:pPr marL="457200" indent="-457200">
              <a:buFont typeface="+mj-lt"/>
              <a:buAutoNum type="arabicPeriod"/>
            </a:pPr>
            <a:r>
              <a:rPr lang="en-US" baseline="0" dirty="0"/>
              <a:t>Distribute the handout for this activity</a:t>
            </a:r>
          </a:p>
          <a:p>
            <a:pPr marL="457200" indent="-457200">
              <a:buFont typeface="+mj-lt"/>
              <a:buAutoNum type="arabicPeriod"/>
            </a:pPr>
            <a:r>
              <a:rPr lang="en-US" dirty="0"/>
              <a:t>Ask groups to pick an NSI (or</a:t>
            </a:r>
            <a:r>
              <a:rPr lang="en-US" baseline="0" dirty="0"/>
              <a:t> each person can use their own example) and complete their handout.</a:t>
            </a:r>
          </a:p>
          <a:p>
            <a:pPr marL="457200" marR="0" lvl="0" indent="-457200" defTabSz="457200" eaLnBrk="1" fontAlgn="auto" latinLnBrk="0" hangingPunct="1">
              <a:lnSpc>
                <a:spcPct val="117999"/>
              </a:lnSpc>
              <a:spcBef>
                <a:spcPts val="0"/>
              </a:spcBef>
              <a:spcAft>
                <a:spcPts val="0"/>
              </a:spcAft>
              <a:buClrTx/>
              <a:buSzTx/>
              <a:buFont typeface="+mj-lt"/>
              <a:buAutoNum type="arabicPeriod"/>
              <a:tabLst/>
              <a:defRPr/>
            </a:pPr>
            <a:r>
              <a:rPr kumimoji="0" lang="en-US" sz="2200" b="0" i="0" u="none" strike="noStrike" kern="0" cap="none" spc="0" normalizeH="0" baseline="0" noProof="0" dirty="0">
                <a:ln>
                  <a:noFill/>
                </a:ln>
                <a:solidFill>
                  <a:sysClr val="windowText" lastClr="000000"/>
                </a:solidFill>
                <a:effectLst/>
                <a:uLnTx/>
                <a:uFillTx/>
                <a:latin typeface="Helvetica Neue"/>
                <a:sym typeface="Helvetica Neue"/>
              </a:rPr>
              <a:t>Using flip chart paper that is divided into two columns, people should define their NSI to share in the larger group, first defining the main components of the innovation package, and then defining the support activities need to offer each component. </a:t>
            </a:r>
            <a:endParaRPr lang="en-US" baseline="0" dirty="0"/>
          </a:p>
          <a:p>
            <a:pPr marL="457200" indent="-457200">
              <a:buFont typeface="+mj-lt"/>
              <a:buAutoNum type="arabicPeriod"/>
            </a:pPr>
            <a:endParaRPr lang="en-US" baseline="0" dirty="0"/>
          </a:p>
          <a:p>
            <a:pPr marL="0" indent="0">
              <a:buFont typeface="+mj-lt"/>
              <a:buNone/>
            </a:pPr>
            <a:r>
              <a:rPr lang="en-US" baseline="0" dirty="0"/>
              <a:t>After 20 min, bring the groups together to share their results, allotting three minutes per group.</a:t>
            </a:r>
          </a:p>
          <a:p>
            <a:endParaRPr lang="en-US" baseline="0" dirty="0"/>
          </a:p>
          <a:p>
            <a:r>
              <a:rPr lang="en-US" b="1" baseline="0" dirty="0"/>
              <a:t>SPEAKER NOTES:</a:t>
            </a:r>
          </a:p>
          <a:p>
            <a:r>
              <a:rPr lang="en-US" sz="1800" dirty="0">
                <a:effectLst/>
                <a:latin typeface="Calibri" panose="020F0502020204030204" pitchFamily="34" charset="0"/>
                <a:ea typeface="Calibri" panose="020F0502020204030204" pitchFamily="34" charset="0"/>
              </a:rPr>
              <a:t>The key point is that it is important to “see” the visible parts of an NSI,</a:t>
            </a:r>
            <a:r>
              <a:rPr lang="en-US" sz="1800" baseline="0" dirty="0">
                <a:effectLst/>
                <a:latin typeface="Calibri" panose="020F0502020204030204" pitchFamily="34" charset="0"/>
                <a:ea typeface="Calibri" panose="020F0502020204030204" pitchFamily="34" charset="0"/>
              </a:rPr>
              <a:t> </a:t>
            </a:r>
            <a:r>
              <a:rPr lang="en-US" sz="1800" baseline="0" dirty="0" err="1">
                <a:effectLst/>
                <a:latin typeface="Calibri" panose="020F0502020204030204" pitchFamily="34" charset="0"/>
                <a:ea typeface="Calibri" panose="020F0502020204030204" pitchFamily="34" charset="0"/>
              </a:rPr>
              <a:t>ie</a:t>
            </a:r>
            <a:r>
              <a:rPr lang="en-US" sz="1800" baseline="0" dirty="0">
                <a:effectLst/>
                <a:latin typeface="Calibri" panose="020F0502020204030204" pitchFamily="34" charset="0"/>
                <a:ea typeface="Calibri" panose="020F0502020204030204" pitchFamily="34" charset="0"/>
              </a:rPr>
              <a:t>, the main strategies for behavior change, </a:t>
            </a:r>
            <a:r>
              <a:rPr lang="en-US" sz="1800" dirty="0">
                <a:effectLst/>
                <a:latin typeface="Calibri" panose="020F0502020204030204" pitchFamily="34" charset="0"/>
                <a:ea typeface="Calibri" panose="020F0502020204030204" pitchFamily="34" charset="0"/>
              </a:rPr>
              <a:t>as well as the “hidden” parts that support NSI implementation – for example, the trainings and materials that go into</a:t>
            </a:r>
            <a:r>
              <a:rPr lang="en-US" sz="1800" baseline="0" dirty="0">
                <a:effectLst/>
                <a:latin typeface="Calibri" panose="020F0502020204030204" pitchFamily="34" charset="0"/>
                <a:ea typeface="Calibri" panose="020F0502020204030204" pitchFamily="34" charset="0"/>
              </a:rPr>
              <a:t> those more visible components</a:t>
            </a:r>
            <a:r>
              <a:rPr lang="en-US" sz="1800" dirty="0">
                <a:effectLst/>
                <a:latin typeface="Calibri" panose="020F0502020204030204" pitchFamily="34" charset="0"/>
                <a:ea typeface="Calibri" panose="020F0502020204030204" pitchFamily="34" charset="0"/>
              </a:rPr>
              <a:t>. Once the NSI is well understood you can start thinking about its scalability and options to increase scalability.</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5739478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baseline="0" dirty="0"/>
              <a:t>NOTE TO FACILITATOR:</a:t>
            </a:r>
          </a:p>
          <a:p>
            <a:r>
              <a:rPr lang="en-US" dirty="0"/>
              <a:t>In this part of the exercise, participants will assess</a:t>
            </a:r>
            <a:r>
              <a:rPr lang="en-US" baseline="0" dirty="0"/>
              <a:t> whether the innovation has the potential to be scaled. This exercise should use the same groups as the previous exercise using the same NSI. (20 minutes, 10 to complete the table and 10 to share results and wrap up).</a:t>
            </a:r>
          </a:p>
          <a:p>
            <a:endParaRPr lang="en-US" baseline="0" dirty="0"/>
          </a:p>
          <a:p>
            <a:r>
              <a:rPr lang="en-US" b="1" baseline="0" dirty="0"/>
              <a:t>SPEAKER NOTES:</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Let’s go back to our small</a:t>
            </a:r>
            <a:r>
              <a:rPr lang="en-US" sz="1800" baseline="0" dirty="0">
                <a:effectLst/>
                <a:latin typeface="Calibri" panose="020F0502020204030204" pitchFamily="34" charset="0"/>
                <a:ea typeface="Calibri" panose="020F0502020204030204" pitchFamily="34" charset="0"/>
                <a:cs typeface="Calibri" panose="020F0502020204030204" pitchFamily="34" charset="0"/>
              </a:rPr>
              <a:t> groups to </a:t>
            </a:r>
            <a:r>
              <a:rPr lang="en-US" sz="1800" dirty="0">
                <a:effectLst/>
                <a:latin typeface="Calibri" panose="020F0502020204030204" pitchFamily="34" charset="0"/>
                <a:ea typeface="Calibri" panose="020F0502020204030204" pitchFamily="34" charset="0"/>
                <a:cs typeface="Calibri" panose="020F0502020204030204" pitchFamily="34" charset="0"/>
              </a:rPr>
              <a:t>do a quick analysis of the scalability of the NSI. Usually, you would do this in a group setting with different stakeholders having different perspectives. Please</a:t>
            </a:r>
            <a:r>
              <a:rPr lang="en-US" sz="1800" baseline="0" dirty="0">
                <a:effectLst/>
                <a:latin typeface="Calibri" panose="020F0502020204030204" pitchFamily="34" charset="0"/>
                <a:ea typeface="Calibri" panose="020F0502020204030204" pitchFamily="34" charset="0"/>
                <a:cs typeface="Calibri" panose="020F0502020204030204" pitchFamily="34" charset="0"/>
              </a:rPr>
              <a:t> spend 10 min completing this table.</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After</a:t>
            </a:r>
            <a:r>
              <a:rPr lang="en-US" sz="1800" baseline="0" dirty="0">
                <a:effectLst/>
                <a:latin typeface="Calibri" panose="020F0502020204030204" pitchFamily="34" charset="0"/>
                <a:ea typeface="Calibri" panose="020F0502020204030204" pitchFamily="34" charset="0"/>
                <a:cs typeface="Calibri" panose="020F0502020204030204" pitchFamily="34" charset="0"/>
              </a:rPr>
              <a:t> participants have spent 10 min discussing in their groups, and share their work, say “</a:t>
            </a:r>
            <a:r>
              <a:rPr lang="en-US" sz="1800" dirty="0">
                <a:effectLst/>
                <a:latin typeface="Calibri" panose="020F0502020204030204" pitchFamily="34" charset="0"/>
                <a:ea typeface="Calibri" panose="020F0502020204030204" pitchFamily="34" charset="0"/>
                <a:cs typeface="Calibri" panose="020F0502020204030204" pitchFamily="34" charset="0"/>
              </a:rPr>
              <a:t>If you mark “yes” for all questions, you are good to go!” Then wrap-up the exercise</a:t>
            </a:r>
            <a:r>
              <a:rPr lang="en-US" sz="1800" baseline="0" dirty="0">
                <a:effectLst/>
                <a:latin typeface="Calibri" panose="020F0502020204030204" pitchFamily="34" charset="0"/>
                <a:ea typeface="Calibri" panose="020F0502020204030204" pitchFamily="34" charset="0"/>
                <a:cs typeface="Calibri" panose="020F0502020204030204" pitchFamily="34" charset="0"/>
              </a:rPr>
              <a:t> with the following notes.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u="sng" dirty="0">
                <a:effectLst/>
                <a:latin typeface="Calibri" panose="020F0502020204030204" pitchFamily="34" charset="0"/>
                <a:ea typeface="Calibri" panose="020F0502020204030204" pitchFamily="34" charset="0"/>
                <a:cs typeface="Calibri" panose="020F0502020204030204" pitchFamily="34" charset="0"/>
              </a:rPr>
              <a:t>RELEVANCE AND RELATIVE ADVANTAGE: </a:t>
            </a:r>
            <a:r>
              <a:rPr lang="en-US" sz="1800" dirty="0">
                <a:effectLst/>
                <a:latin typeface="Calibri" panose="020F0502020204030204" pitchFamily="34" charset="0"/>
                <a:ea typeface="Calibri" panose="020F0502020204030204" pitchFamily="34" charset="0"/>
                <a:cs typeface="Calibri" panose="020F0502020204030204" pitchFamily="34" charset="0"/>
              </a:rPr>
              <a:t>If you replied “no” or “maybe” to some questions, it is time to reconsider whether to try to scale up the NSI-innovation. Perhaps it needs further testing. Perhaps it is not effective enough to be scaled and another NSI might be a better investment for scale-up. REMEMBER: Not all interventions have to be or should be scaled.</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u="sng" dirty="0">
                <a:effectLst/>
                <a:latin typeface="Calibri" panose="020F0502020204030204" pitchFamily="34" charset="0"/>
                <a:ea typeface="Calibri" panose="020F0502020204030204" pitchFamily="34" charset="0"/>
                <a:cs typeface="Calibri" panose="020F0502020204030204" pitchFamily="34" charset="0"/>
              </a:rPr>
              <a:t>EASE OF USE AND COMPATABILITY BY NEW USER ORGANIZATIONS: </a:t>
            </a:r>
            <a:r>
              <a:rPr lang="en-US" sz="1800" dirty="0">
                <a:effectLst/>
                <a:latin typeface="Calibri" panose="020F0502020204030204" pitchFamily="34" charset="0"/>
                <a:ea typeface="Calibri" panose="020F0502020204030204" pitchFamily="34" charset="0"/>
                <a:cs typeface="Calibri" panose="020F0502020204030204" pitchFamily="34" charset="0"/>
              </a:rPr>
              <a:t>If you replied “no” or “maybe” to some questions, then think what could be further adjusted to improve the probability of successful scale-up with new user organizations.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63760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a:p>
            <a:r>
              <a:rPr lang="en-US" b="1" dirty="0"/>
              <a:t>SPEAKER NOTES</a:t>
            </a:r>
            <a:r>
              <a:rPr lang="en-US" dirty="0"/>
              <a:t>:</a:t>
            </a:r>
          </a:p>
          <a:p>
            <a:endParaRPr lang="en-US" dirty="0"/>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What is it that makes something scalable?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Now that you have a well-defined NSI-innovation, you can assess its scalability or potential to be scaled.</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Key factors are relevant and relative advantage, ease to implement, and compatibility of the innovation with organization that will use it.</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Note that during the design and initial phase, you may change the innovation package to make it work better. It is important to assess scalability throughout scale-up.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For each adjustment made to the package, think of different options and make decisions with scalability in mind.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baseline="0" dirty="0"/>
          </a:p>
        </p:txBody>
      </p:sp>
    </p:spTree>
    <p:extLst>
      <p:ext uri="{BB962C8B-B14F-4D97-AF65-F5344CB8AC3E}">
        <p14:creationId xmlns:p14="http://schemas.microsoft.com/office/powerpoint/2010/main" val="293991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17999"/>
              </a:lnSpc>
              <a:spcBef>
                <a:spcPts val="0"/>
              </a:spcBef>
              <a:spcAft>
                <a:spcPts val="0"/>
              </a:spcAft>
              <a:buClr>
                <a:srgbClr val="000000"/>
              </a:buClr>
              <a:buSzPts val="1400"/>
              <a:buFont typeface="Arial"/>
              <a:buNone/>
              <a:tabLst/>
              <a:defRPr/>
            </a:pPr>
            <a:endParaRPr kumimoji="0" lang="en-US" sz="2200" b="1" i="0" u="none" strike="noStrike" kern="0" cap="none" spc="0" normalizeH="0" baseline="0" noProof="0" dirty="0">
              <a:ln>
                <a:noFill/>
              </a:ln>
              <a:solidFill>
                <a:srgbClr val="000000"/>
              </a:solidFill>
              <a:effectLst/>
              <a:uLnTx/>
              <a:uFillTx/>
              <a:latin typeface="Helvetica Neue"/>
              <a:sym typeface="Helvetica Neue"/>
            </a:endParaRPr>
          </a:p>
          <a:p>
            <a:endParaRPr lang="en-US" dirty="0"/>
          </a:p>
        </p:txBody>
      </p:sp>
    </p:spTree>
    <p:extLst>
      <p:ext uri="{BB962C8B-B14F-4D97-AF65-F5344CB8AC3E}">
        <p14:creationId xmlns:p14="http://schemas.microsoft.com/office/powerpoint/2010/main" val="16429398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0" dirty="0"/>
          </a:p>
        </p:txBody>
      </p:sp>
    </p:spTree>
    <p:extLst>
      <p:ext uri="{BB962C8B-B14F-4D97-AF65-F5344CB8AC3E}">
        <p14:creationId xmlns:p14="http://schemas.microsoft.com/office/powerpoint/2010/main" val="22199823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defTabSz="457200" eaLnBrk="1" fontAlgn="auto" latinLnBrk="0" hangingPunct="1">
              <a:lnSpc>
                <a:spcPct val="117999"/>
              </a:lnSpc>
              <a:spcBef>
                <a:spcPts val="0"/>
              </a:spcBef>
              <a:spcAft>
                <a:spcPts val="0"/>
              </a:spcAft>
              <a:buClrTx/>
              <a:buSzTx/>
              <a:buFontTx/>
              <a:buNone/>
              <a:tabLst/>
              <a:defRPr/>
            </a:pPr>
            <a:r>
              <a:rPr lang="en-US" b="1" dirty="0" smtClean="0"/>
              <a:t>SPEAKER NOTES:</a:t>
            </a:r>
          </a:p>
          <a:p>
            <a:endParaRPr lang="en-US" sz="2200" dirty="0" smtClean="0">
              <a:effectLst/>
              <a:latin typeface="Helvetica Neue"/>
              <a:ea typeface="Helvetica Neue"/>
              <a:cs typeface="Helvetica Neue"/>
              <a:sym typeface="Helvetica Neue"/>
            </a:endParaRPr>
          </a:p>
          <a:p>
            <a:r>
              <a:rPr lang="en-US" sz="2200" dirty="0" smtClean="0">
                <a:effectLst/>
                <a:latin typeface="Helvetica Neue"/>
                <a:ea typeface="Helvetica Neue"/>
                <a:cs typeface="Helvetica Neue"/>
                <a:sym typeface="Helvetica Neue"/>
              </a:rPr>
              <a:t>I’ll give a run-through of these concepts, and then we’ll explore each in more detail. The first batch of guideposts pertain to design adaptation during scale-up. These are to:</a:t>
            </a:r>
          </a:p>
          <a:p>
            <a:r>
              <a:rPr lang="en-US" sz="2200" dirty="0" smtClean="0">
                <a:effectLst/>
                <a:latin typeface="Helvetica Neue"/>
                <a:ea typeface="Helvetica Neue"/>
                <a:cs typeface="Helvetica Neue"/>
                <a:sym typeface="Helvetica Neue"/>
              </a:rPr>
              <a:t> </a:t>
            </a:r>
          </a:p>
          <a:p>
            <a:pPr marL="457200" lvl="0" indent="-457200">
              <a:buFont typeface="+mj-lt"/>
              <a:buAutoNum type="arabicPeriod"/>
            </a:pPr>
            <a:r>
              <a:rPr lang="en-US" sz="2200" dirty="0" smtClean="0">
                <a:effectLst/>
                <a:latin typeface="Helvetica Neue"/>
                <a:ea typeface="Helvetica Neue"/>
                <a:cs typeface="Helvetica Neue"/>
                <a:sym typeface="Helvetica Neue"/>
              </a:rPr>
              <a:t>Understand the NSI’s theory of change, its underlying values and change mechanisms, for effective transfer to new organizations.</a:t>
            </a:r>
          </a:p>
          <a:p>
            <a:pPr marL="457200" lvl="0" indent="-457200">
              <a:buFont typeface="+mj-lt"/>
              <a:buAutoNum type="arabicPeriod"/>
            </a:pPr>
            <a:r>
              <a:rPr lang="en-US" sz="2200" dirty="0" smtClean="0">
                <a:effectLst/>
                <a:latin typeface="Helvetica Neue"/>
                <a:ea typeface="Helvetica Neue"/>
                <a:cs typeface="Helvetica Neue"/>
                <a:sym typeface="Helvetica Neue"/>
              </a:rPr>
              <a:t>Remember that adaptation is an option, but you need to KISS!</a:t>
            </a:r>
          </a:p>
          <a:p>
            <a:pPr marL="457200" lvl="0" indent="-457200">
              <a:buFont typeface="+mj-lt"/>
              <a:buAutoNum type="arabicPeriod"/>
            </a:pPr>
            <a:r>
              <a:rPr lang="en-US" sz="2200" dirty="0" smtClean="0">
                <a:effectLst/>
                <a:latin typeface="Helvetica Neue"/>
                <a:ea typeface="Helvetica Neue"/>
                <a:cs typeface="Helvetica Neue"/>
                <a:sym typeface="Helvetica Neue"/>
              </a:rPr>
              <a:t>Many NSIs operate outside of health systems and need linkages.</a:t>
            </a:r>
          </a:p>
          <a:p>
            <a:r>
              <a:rPr lang="en-US" sz="2200" dirty="0" smtClean="0">
                <a:effectLst/>
                <a:latin typeface="Helvetica Neue"/>
                <a:ea typeface="Helvetica Neue"/>
                <a:cs typeface="Helvetica Neue"/>
                <a:sym typeface="Helvetica Neue"/>
              </a:rPr>
              <a:t> </a:t>
            </a:r>
          </a:p>
          <a:p>
            <a:r>
              <a:rPr lang="en-US" sz="2200" dirty="0" smtClean="0">
                <a:effectLst/>
                <a:latin typeface="Helvetica Neue"/>
                <a:ea typeface="Helvetica Neue"/>
                <a:cs typeface="Helvetica Neue"/>
                <a:sym typeface="Helvetica Neue"/>
              </a:rPr>
              <a:t>Then, there a batch that relate to monitoring in new contexts, These are to:</a:t>
            </a:r>
          </a:p>
          <a:p>
            <a:pPr marL="0" lvl="0" indent="0">
              <a:buFont typeface="+mj-lt"/>
              <a:buNone/>
            </a:pPr>
            <a:r>
              <a:rPr lang="en-US" sz="2200" dirty="0" smtClean="0">
                <a:effectLst/>
                <a:latin typeface="Helvetica Neue"/>
                <a:ea typeface="Helvetica Neue"/>
                <a:cs typeface="Helvetica Neue"/>
                <a:sym typeface="Helvetica Neue"/>
              </a:rPr>
              <a:t>4.</a:t>
            </a:r>
            <a:r>
              <a:rPr lang="en-US" sz="2200" baseline="0" dirty="0" smtClean="0">
                <a:effectLst/>
                <a:latin typeface="Helvetica Neue"/>
                <a:ea typeface="Helvetica Neue"/>
                <a:cs typeface="Helvetica Neue"/>
                <a:sym typeface="Helvetica Neue"/>
              </a:rPr>
              <a:t>	</a:t>
            </a:r>
            <a:r>
              <a:rPr lang="en-US" sz="2200" dirty="0" smtClean="0">
                <a:effectLst/>
                <a:latin typeface="Helvetica Neue"/>
                <a:ea typeface="Helvetica Neue"/>
                <a:cs typeface="Helvetica Neue"/>
                <a:sym typeface="Helvetica Neue"/>
              </a:rPr>
              <a:t>Ensure new staff have technical and social change competencies.</a:t>
            </a:r>
          </a:p>
          <a:p>
            <a:pPr marL="0" lvl="0" indent="0">
              <a:buFont typeface="+mj-lt"/>
              <a:buNone/>
            </a:pPr>
            <a:r>
              <a:rPr lang="en-US" sz="2200" dirty="0" smtClean="0">
                <a:effectLst/>
                <a:latin typeface="Helvetica Neue"/>
                <a:ea typeface="Helvetica Neue"/>
                <a:cs typeface="Helvetica Neue"/>
                <a:sym typeface="Helvetica Neue"/>
              </a:rPr>
              <a:t>5.	Monitor whether NSI activities are leading to social change and idea diffusion at the community level.</a:t>
            </a:r>
          </a:p>
          <a:p>
            <a:pPr marL="0" lvl="0" indent="0">
              <a:buFont typeface="+mj-lt"/>
              <a:buNone/>
            </a:pPr>
            <a:r>
              <a:rPr lang="en-US" sz="2200" dirty="0" smtClean="0">
                <a:effectLst/>
                <a:latin typeface="Helvetica Neue"/>
                <a:ea typeface="Helvetica Neue"/>
                <a:cs typeface="Helvetica Neue"/>
                <a:sym typeface="Helvetica Neue"/>
              </a:rPr>
              <a:t>6.	Monitor the receiving social system for unexpected opposition and other unanticipated effects.</a:t>
            </a:r>
          </a:p>
          <a:p>
            <a:r>
              <a:rPr lang="en-US" sz="2200" dirty="0" smtClean="0">
                <a:effectLst/>
                <a:latin typeface="Helvetica Neue"/>
                <a:ea typeface="Helvetica Neue"/>
                <a:cs typeface="Helvetica Neue"/>
                <a:sym typeface="Helvetica Neue"/>
              </a:rPr>
              <a:t> </a:t>
            </a:r>
          </a:p>
          <a:p>
            <a:r>
              <a:rPr lang="en-US" sz="2200" dirty="0" smtClean="0">
                <a:effectLst/>
                <a:latin typeface="Helvetica Neue"/>
                <a:ea typeface="Helvetica Neue"/>
                <a:cs typeface="Helvetica Neue"/>
                <a:sym typeface="Helvetica Neue"/>
              </a:rPr>
              <a:t>Finally, one guideposts pertains to evaluation. It’s to:</a:t>
            </a:r>
          </a:p>
          <a:p>
            <a:r>
              <a:rPr lang="en-US" sz="2200" dirty="0" smtClean="0">
                <a:effectLst/>
                <a:latin typeface="Helvetica Neue"/>
                <a:ea typeface="Helvetica Neue"/>
                <a:cs typeface="Helvetica Neue"/>
                <a:sym typeface="Helvetica Neue"/>
              </a:rPr>
              <a:t>7.	Be multi-dimensional in outcome measurement and move beyond the individual.</a:t>
            </a:r>
            <a:endParaRPr lang="en-US" b="1" baseline="0" dirty="0"/>
          </a:p>
        </p:txBody>
      </p:sp>
    </p:spTree>
    <p:extLst>
      <p:ext uri="{BB962C8B-B14F-4D97-AF65-F5344CB8AC3E}">
        <p14:creationId xmlns:p14="http://schemas.microsoft.com/office/powerpoint/2010/main" val="19297384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defTabSz="457200" eaLnBrk="1" fontAlgn="auto" latinLnBrk="0" hangingPunct="1">
              <a:lnSpc>
                <a:spcPct val="117999"/>
              </a:lnSpc>
              <a:spcBef>
                <a:spcPts val="0"/>
              </a:spcBef>
              <a:spcAft>
                <a:spcPts val="0"/>
              </a:spcAft>
              <a:buClrTx/>
              <a:buSzTx/>
              <a:buFontTx/>
              <a:buNone/>
              <a:tabLst/>
              <a:defRPr/>
            </a:pPr>
            <a:r>
              <a:rPr lang="en-US" b="1" dirty="0" smtClean="0"/>
              <a:t>SPEAKER NOTES:</a:t>
            </a:r>
          </a:p>
          <a:p>
            <a:endParaRPr lang="en-US" sz="2200" dirty="0" smtClean="0">
              <a:effectLst/>
              <a:latin typeface="Helvetica Neue"/>
              <a:ea typeface="Helvetica Neue"/>
              <a:cs typeface="Helvetica Neue"/>
              <a:sym typeface="Helvetica Neue"/>
            </a:endParaRPr>
          </a:p>
          <a:p>
            <a:r>
              <a:rPr lang="en-US" sz="2200" dirty="0" smtClean="0">
                <a:effectLst/>
                <a:latin typeface="Helvetica Neue"/>
                <a:ea typeface="Helvetica Neue"/>
                <a:cs typeface="Helvetica Neue"/>
                <a:sym typeface="Helvetica Neue"/>
              </a:rPr>
              <a:t>You may remember theories of change or behavior change theories from</a:t>
            </a:r>
            <a:r>
              <a:rPr lang="en-US" sz="2200" baseline="0" dirty="0" smtClean="0">
                <a:effectLst/>
                <a:latin typeface="Helvetica Neue"/>
                <a:ea typeface="Helvetica Neue"/>
                <a:cs typeface="Helvetica Neue"/>
                <a:sym typeface="Helvetica Neue"/>
              </a:rPr>
              <a:t> Module 1. T</a:t>
            </a:r>
            <a:r>
              <a:rPr lang="en-US" sz="2200" dirty="0" smtClean="0">
                <a:effectLst/>
                <a:latin typeface="Helvetica Neue"/>
                <a:ea typeface="Helvetica Neue"/>
                <a:cs typeface="Helvetica Neue"/>
                <a:sym typeface="Helvetica Neue"/>
              </a:rPr>
              <a:t>hey are key to behavior change and norms-shifting interventions. We need to understand and explain how we expect change to happen. This is key for design and also key for scale-up, bringing us to the first design scale-up goal-post: to understand the NSI’s TOC, its underlying values and change mechanism for effective transfer to new organizations. New users need to understand how the NSI works—not only its essential elements but the concepts and values underpinning it. For example, a core value of the NSI may be draw change agents from the communities it’s implemented in, and it may be underpinned by concepts from the theory of normative social behavior, which holds that behavior is influenced by descriptive social norms mediated by injunctive norms. </a:t>
            </a:r>
          </a:p>
          <a:p>
            <a:r>
              <a:rPr lang="en-US" sz="2200" dirty="0" smtClean="0">
                <a:effectLst/>
                <a:latin typeface="Helvetica Neue"/>
                <a:ea typeface="Helvetica Neue"/>
                <a:cs typeface="Helvetica Neue"/>
                <a:sym typeface="Helvetica Neue"/>
              </a:rPr>
              <a:t>For an effective scale-up, resource team members should ensure new implementers understand the foundations of the NSI—its TOC and norms-change mechanisms.</a:t>
            </a:r>
            <a:endParaRPr lang="en-US" dirty="0"/>
          </a:p>
        </p:txBody>
      </p:sp>
    </p:spTree>
    <p:extLst>
      <p:ext uri="{BB962C8B-B14F-4D97-AF65-F5344CB8AC3E}">
        <p14:creationId xmlns:p14="http://schemas.microsoft.com/office/powerpoint/2010/main" val="17797610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p>
          <a:p>
            <a:endParaRPr lang="en-US" dirty="0"/>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As an NSI scales and is taken up by a new organization or will work in a new context, some level of adaptation will be needed. It may be a simple as changing reflective dialogue flip book images to reflect the new population. But it can also be more complex.</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The point is: Any time you make an adaptation, you have design options. Keep considering which options are most scale-able.</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An example is a radio component of a gender equity-focused family planning social norms project aimed at broadcasting new ideas to the larger community. Radio shows used prerecorded discussions of group reflections on gender roles. The show also had a call-in segment that was highly active. Through monitoring the shows, it became clear that men were using the call-in segment, not women. The issues that men were raising were reinforcing male dominance that the NSI wanted to shift.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Project staff had several options to adjust this component: 1) End the call-in session activity, even though it was reaching men in the community, who were hard to reach. 2) Train radio DJs to manage callers better. 3) Have call-in sessions specifically for women callers and other sessions for men.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Which was most scalable while also being effective?</a:t>
            </a:r>
            <a:endParaRPr lang="en-US" baseline="0" dirty="0"/>
          </a:p>
        </p:txBody>
      </p:sp>
    </p:spTree>
    <p:extLst>
      <p:ext uri="{BB962C8B-B14F-4D97-AF65-F5344CB8AC3E}">
        <p14:creationId xmlns:p14="http://schemas.microsoft.com/office/powerpoint/2010/main" val="6703557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a:t>
            </a:r>
            <a:r>
              <a:rPr lang="en-US" b="1" baseline="0" dirty="0"/>
              <a:t>NOTES:</a:t>
            </a:r>
            <a:endParaRPr lang="en-US" b="1" dirty="0"/>
          </a:p>
          <a:p>
            <a:endParaRPr lang="en-US" dirty="0"/>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Because the type of NSI we discuss in this course are community-based, they may not have specific linkages to health services, which are important to achieving many health outcomes. If a linkage is not formally made in the NSI design, it is still important to think how linkages can be made informally or formally.</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Looking at an example, the diagram at left shows the Husbands’ Schools approach in Niger. Husbands’ Schools aim to engage men in reproductive health. Members of Husbands’ Schools sensitize other men and women on the importance of wives using reproductive health services at health centers/CSI. But how were Husbands’ Schools linked to health services? Husbands’ Schools built in a linkage to services in their design. Heads of health centers met regularly with Schools to discuss health issues and community actions.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But other NSI may operate in communities with services but not link the two.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In such cases, for scale-up new organizations will need to look for ways, even informally, to create linkages to improve social access of the community to health service providers. It could be as simple as providers using radio broadcasts to invite the community to services while answering health questions.</a:t>
            </a:r>
            <a:r>
              <a:rPr lang="en-US" sz="1800" b="1" dirty="0">
                <a:effectLst/>
                <a:latin typeface="Calibri" panose="020F0502020204030204" pitchFamily="34" charset="0"/>
                <a:ea typeface="Calibri" panose="020F0502020204030204" pitchFamily="34" charset="0"/>
              </a:rPr>
              <a:t> </a:t>
            </a:r>
            <a:endParaRPr lang="fr-BE" dirty="0"/>
          </a:p>
        </p:txBody>
      </p:sp>
    </p:spTree>
    <p:extLst>
      <p:ext uri="{BB962C8B-B14F-4D97-AF65-F5344CB8AC3E}">
        <p14:creationId xmlns:p14="http://schemas.microsoft.com/office/powerpoint/2010/main" val="5206122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 concern with scale-up is how to prepare staff not only to offer the components of an NSI, but how to be mentally prepared to engage in a social change effort, particularly when project staff have past experiences with knowledge sharing or services outreach, which have different aims than social mobilization and social change.</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As more NSI experiences are documented, it is clear that organizations need to reinforce social change thinking at many levels to be effective at achieving NSI aims and to make sure that NSI are not poorly implemented, inadvertently creating harms at the community level.</a:t>
            </a:r>
            <a:endParaRPr lang="en-US" dirty="0"/>
          </a:p>
          <a:p>
            <a:endParaRPr lang="en-US" dirty="0"/>
          </a:p>
          <a:p>
            <a:r>
              <a:rPr lang="en-US" dirty="0"/>
              <a:t> </a:t>
            </a:r>
          </a:p>
        </p:txBody>
      </p:sp>
    </p:spTree>
    <p:extLst>
      <p:ext uri="{BB962C8B-B14F-4D97-AF65-F5344CB8AC3E}">
        <p14:creationId xmlns:p14="http://schemas.microsoft.com/office/powerpoint/2010/main" val="4645073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p>
          <a:p>
            <a:endParaRPr lang="en-US" dirty="0"/>
          </a:p>
          <a:p>
            <a:r>
              <a:rPr lang="en-US" dirty="0"/>
              <a:t>Fidelity monitoring is most commonly used to check how well activities are being implemented—their timing and sequencing and their accomplishment of what was planned. </a:t>
            </a:r>
          </a:p>
          <a:p>
            <a:endParaRPr lang="en-US" dirty="0"/>
          </a:p>
          <a:p>
            <a:r>
              <a:rPr lang="en-US" dirty="0"/>
              <a:t>NSI need to go beyond activity monitoring—beyond counting and tracking of outputs—and monitor the more intangible effects of social change, such as community reactions, both positive and negative, to activities. </a:t>
            </a:r>
          </a:p>
          <a:p>
            <a:endParaRPr lang="en-US" dirty="0"/>
          </a:p>
          <a:p>
            <a:r>
              <a:rPr lang="en-US" dirty="0"/>
              <a:t>NSI also depend on diffusion of new ideas to creating “tipping points” of normative change. That is, NSI aim to change attitudes of a majority of members in a community to create a new norm. </a:t>
            </a:r>
          </a:p>
          <a:p>
            <a:endParaRPr lang="en-US" dirty="0"/>
          </a:p>
          <a:p>
            <a:r>
              <a:rPr lang="en-US" dirty="0"/>
              <a:t>How to monitor such effects are addressed in other sections of this course.</a:t>
            </a:r>
          </a:p>
          <a:p>
            <a:endParaRPr lang="en-US" dirty="0"/>
          </a:p>
          <a:p>
            <a:r>
              <a:rPr lang="en-US" dirty="0"/>
              <a:t>References:</a:t>
            </a:r>
          </a:p>
          <a:p>
            <a:endParaRPr lang="en-US" dirty="0"/>
          </a:p>
          <a:p>
            <a:r>
              <a:rPr lang="en-US" dirty="0"/>
              <a:t>Social Norms Lexicon. February 2021. Washington, D.C.: Institute for Reproductive Health, Georgetown University for the U.S. Agency for International Development (USAID)</a:t>
            </a:r>
          </a:p>
        </p:txBody>
      </p:sp>
    </p:spTree>
    <p:extLst>
      <p:ext uri="{BB962C8B-B14F-4D97-AF65-F5344CB8AC3E}">
        <p14:creationId xmlns:p14="http://schemas.microsoft.com/office/powerpoint/2010/main" val="37026829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p>
          <a:p>
            <a:endParaRPr lang="en-US" dirty="0"/>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By their nature, NSI, at least initially, can lead to community opposition. What happens during a pilot project often follows the NSI as it is scaled. So project monitoring by new user organizations needs to look for such developments so that they can be managed and mitigated.</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Example: An NSI may include a component on adolescent family life program and teach not only reproductive health and family planning but also adolescents’ right to this information. Particularly as an NSI is beginning to operate in a community, teaching such subjects might lead to parental opposition or opposition by religious leaders, who fear that such knowledge will lead to sexual experimentation.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How a project reacts to community opposition will determine whether the community agrees and buys into the NSI effort or not.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Projects should expect opposition and have a plan to react to emergence of opposition. Is it the project’s responsibility to manage opposition? Should management be done with local institutional structures? There are choices to be made.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Sometimes communities move the other way and start running with a new idea, manifested by, for example, public declarations. Again, being clear on where project responsibilities lie to support positive change is important when implementing NSI.</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Project staff will need to react and can be guided by ethical thinking:</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Ethical thinking is the "the process of analyzing and understanding multiple connected variables in a changing context AND applying ethical values to make responsible choices. It requires doing the work to understand issues clearly before making decisions or taking action that are ethical." (Thornton, 2019)</a:t>
            </a:r>
          </a:p>
          <a:p>
            <a:endParaRPr lang="en-US" sz="1800" strike="sngStrike" dirty="0">
              <a:effectLst/>
              <a:latin typeface="Calibri" panose="020F0502020204030204" pitchFamily="34" charset="0"/>
            </a:endParaRPr>
          </a:p>
          <a:p>
            <a:r>
              <a:rPr lang="en-US" sz="1800" strike="noStrike" dirty="0">
                <a:effectLst/>
                <a:latin typeface="Calibri" panose="020F0502020204030204" pitchFamily="34" charset="0"/>
              </a:rPr>
              <a:t>References:</a:t>
            </a:r>
          </a:p>
          <a:p>
            <a:endParaRPr lang="en-US" sz="1800" strike="sngStrike" dirty="0">
              <a:effectLst/>
              <a:latin typeface="Calibri" panose="020F0502020204030204" pitchFamily="34" charset="0"/>
            </a:endParaRPr>
          </a:p>
          <a:p>
            <a:r>
              <a:rPr lang="en-US" sz="2200" b="0" i="0" dirty="0">
                <a:effectLst/>
                <a:latin typeface="Helvetica Neue"/>
                <a:ea typeface="Helvetica Neue"/>
                <a:cs typeface="Helvetica Neue"/>
                <a:sym typeface="Helvetica Neue"/>
              </a:rPr>
              <a:t>Thornton, L. F. (2019, July 31). The complexity of ethical thinking and decision making (Part 1). </a:t>
            </a:r>
            <a:r>
              <a:rPr lang="en-US" sz="2200" b="0" i="1" dirty="0">
                <a:effectLst/>
                <a:latin typeface="Helvetica Neue"/>
                <a:ea typeface="Helvetica Neue"/>
                <a:cs typeface="Helvetica Neue"/>
                <a:sym typeface="Helvetica Neue"/>
              </a:rPr>
              <a:t>Leading in Context</a:t>
            </a:r>
            <a:r>
              <a:rPr lang="en-US" sz="2200" b="0" i="0" dirty="0">
                <a:effectLst/>
                <a:latin typeface="Helvetica Neue"/>
                <a:ea typeface="Helvetica Neue"/>
                <a:cs typeface="Helvetica Neue"/>
                <a:sym typeface="Helvetica Neue"/>
              </a:rPr>
              <a:t>. </a:t>
            </a:r>
            <a:r>
              <a:rPr lang="en-US" sz="2200" b="0" i="0" u="none" strike="noStrike" dirty="0">
                <a:effectLst/>
                <a:latin typeface="Helvetica Neue"/>
                <a:ea typeface="Helvetica Neue"/>
                <a:cs typeface="Helvetica Neue"/>
                <a:sym typeface="Helvetica Neue"/>
                <a:hlinkClick r:id="rId3"/>
              </a:rPr>
              <a:t>https://leadingincontext.com/2019/07/31/the-complexity-of-ethical-thinking-and-decision-making-part-1/</a:t>
            </a:r>
            <a:r>
              <a:rPr lang="en-US" sz="2200" b="0" i="0" dirty="0">
                <a:effectLst/>
                <a:latin typeface="Helvetica Neue"/>
                <a:ea typeface="Helvetica Neue"/>
                <a:cs typeface="Helvetica Neue"/>
                <a:sym typeface="Helvetica Neue"/>
              </a:rPr>
              <a:t>. </a:t>
            </a:r>
            <a:endParaRPr lang="en-US" strike="sngStrike" dirty="0"/>
          </a:p>
          <a:p>
            <a:endParaRPr lang="en-US" dirty="0"/>
          </a:p>
          <a:p>
            <a:endParaRPr lang="en-US" dirty="0"/>
          </a:p>
          <a:p>
            <a:r>
              <a:rPr lang="en-US" dirty="0"/>
              <a:t> </a:t>
            </a:r>
          </a:p>
        </p:txBody>
      </p:sp>
    </p:spTree>
    <p:extLst>
      <p:ext uri="{BB962C8B-B14F-4D97-AF65-F5344CB8AC3E}">
        <p14:creationId xmlns:p14="http://schemas.microsoft.com/office/powerpoint/2010/main" val="24578452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p>
          <a:p>
            <a:endParaRPr lang="en-US" dirty="0"/>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During scale-up, even after effectiveness has been documented in a pilot effort, it is important to maintain a systems perspective to evaluation. By definition, most NSI work at multiple levels of the ecological framework and seek change at different levels, not only the individual level.</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While a full impact evaluation may not be necessary for scale-up to a new context, some checks on outcomes found in the larger environment are critical, in particular, how norms are changing at a community level during scale-up.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alibri" panose="020F0502020204030204" pitchFamily="34" charset="0"/>
                <a:ea typeface="Calibri" panose="020F0502020204030204" pitchFamily="34" charset="0"/>
              </a:rPr>
              <a:t>Remember also the earlier slide on scale-up goals: an intervention end point does not necessarily equal a norms change tipping point. Therefore, evaluation of scale-up efforts should aim to assess the level of normative change that has occurred. </a:t>
            </a:r>
            <a:endParaRPr lang="en-US" dirty="0"/>
          </a:p>
        </p:txBody>
      </p:sp>
    </p:spTree>
    <p:extLst>
      <p:ext uri="{BB962C8B-B14F-4D97-AF65-F5344CB8AC3E}">
        <p14:creationId xmlns:p14="http://schemas.microsoft.com/office/powerpoint/2010/main" val="24174719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62370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Tx/>
              <a:buNone/>
            </a:pPr>
            <a:endParaRPr lang="en-US" dirty="0"/>
          </a:p>
        </p:txBody>
      </p:sp>
    </p:spTree>
    <p:extLst>
      <p:ext uri="{BB962C8B-B14F-4D97-AF65-F5344CB8AC3E}">
        <p14:creationId xmlns:p14="http://schemas.microsoft.com/office/powerpoint/2010/main" val="9047541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8255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5100" b="1" i="0" u="none" strike="noStrike" kern="0" cap="none" spc="0" normalizeH="0" baseline="0" noProof="0" dirty="0">
                <a:ln>
                  <a:noFill/>
                </a:ln>
                <a:solidFill>
                  <a:srgbClr val="595959"/>
                </a:solidFill>
                <a:effectLst/>
                <a:uLnTx/>
                <a:uFillTx/>
                <a:latin typeface="Gill Sans MT" panose="020B0502020104020203"/>
                <a:sym typeface="PT Sans"/>
              </a:rPr>
              <a:t>SPEAKER NOTES:</a:t>
            </a: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As we close this session on scale-up, we return to go/no-go decisions relating to scale-up. As indicated earlier, the first decision point occurs as piloting ends. But that is not the only time to think about go/no-go decisions. Going to scale depends on many factors, including:</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1. </a:t>
            </a:r>
            <a:r>
              <a:rPr lang="en-US" sz="1800" dirty="0">
                <a:effectLst/>
                <a:latin typeface="Calibri" panose="020F0502020204030204" pitchFamily="34" charset="0"/>
                <a:ea typeface="Calibri" panose="020F0502020204030204" pitchFamily="34" charset="0"/>
                <a:cs typeface="Calibri" panose="020F0502020204030204" pitchFamily="34" charset="0"/>
              </a:rPr>
              <a:t>Whether the NSI can be well adapted for a new context. Sometimes a different kind of intervention may be more appropriate. For example, an NSI operating very effectively in rural settings may not translate well to urban settings where social context and structures are so different.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2. </a:t>
            </a:r>
            <a:r>
              <a:rPr lang="en-US" sz="1800" dirty="0">
                <a:effectLst/>
                <a:latin typeface="Calibri" panose="020F0502020204030204" pitchFamily="34" charset="0"/>
                <a:ea typeface="Calibri" panose="020F0502020204030204" pitchFamily="34" charset="0"/>
                <a:cs typeface="Calibri" panose="020F0502020204030204" pitchFamily="34" charset="0"/>
              </a:rPr>
              <a:t>Whether new user organizations are a good fit for implementing the NSI. You may want to expand to a new area, but the area does not have user organizations with similar values and expertise needed to implement the NSI. For example, an NSI that is offered by NGOs skilled in civil society actions may not transfer well to contexts where civil society is poorly developed.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r>
              <a:rPr lang="en-US" sz="1800" b="1" dirty="0">
                <a:effectLst/>
                <a:latin typeface="Calibri" panose="020F0502020204030204" pitchFamily="34" charset="0"/>
                <a:ea typeface="Calibri" panose="020F0502020204030204" pitchFamily="34" charset="0"/>
              </a:rPr>
              <a:t>3. </a:t>
            </a:r>
            <a:r>
              <a:rPr lang="en-US" sz="1800" dirty="0">
                <a:effectLst/>
                <a:latin typeface="Calibri" panose="020F0502020204030204" pitchFamily="34" charset="0"/>
                <a:ea typeface="Calibri" panose="020F0502020204030204" pitchFamily="34" charset="0"/>
              </a:rPr>
              <a:t>Whether new communities are ready to take on an NSI process. Sometimes communities may not be willing or able to embrace an NSI. For example, an NSI focused on community engagement in a range of activities may not work well in a new context where conflict or environmental disaster is unfolding and where communities are more focused on survival for the moment.</a:t>
            </a:r>
          </a:p>
          <a:p>
            <a:endParaRPr kumimoji="0" lang="en-US" sz="1800" b="0" i="0" u="none" strike="noStrike" kern="0" cap="none" spc="0" normalizeH="0" baseline="0" noProof="0" dirty="0">
              <a:ln>
                <a:noFill/>
              </a:ln>
              <a:solidFill>
                <a:srgbClr val="595959"/>
              </a:solidFill>
              <a:effectLst/>
              <a:uLnTx/>
              <a:uFillTx/>
              <a:latin typeface="Calibri" panose="020F0502020204030204" pitchFamily="34" charset="0"/>
              <a:sym typeface="PT Sans"/>
            </a:endParaRPr>
          </a:p>
          <a:p>
            <a:r>
              <a:rPr kumimoji="0" lang="en-US" sz="1800" b="0" i="0" u="none" strike="noStrike" kern="0" cap="none" spc="0" normalizeH="0" baseline="0" noProof="0" dirty="0">
                <a:ln>
                  <a:noFill/>
                </a:ln>
                <a:solidFill>
                  <a:srgbClr val="595959"/>
                </a:solidFill>
                <a:effectLst/>
                <a:uLnTx/>
                <a:uFillTx/>
                <a:latin typeface="Calibri" panose="020F0502020204030204" pitchFamily="34" charset="0"/>
                <a:sym typeface="PT Sans"/>
              </a:rPr>
              <a:t>Next, we’re going to take 15 minutes and do a rapid ‘to scale or not to scale’ series of case studies. </a:t>
            </a:r>
            <a:endParaRPr kumimoji="0" lang="en-US" sz="5100" b="0" i="0" u="none" strike="noStrike" kern="0" cap="none" spc="0" normalizeH="0" baseline="0" noProof="0" dirty="0">
              <a:ln>
                <a:noFill/>
              </a:ln>
              <a:solidFill>
                <a:srgbClr val="595959"/>
              </a:solidFill>
              <a:effectLst/>
              <a:uLnTx/>
              <a:uFillTx/>
              <a:latin typeface="Gill Sans MT" panose="020B0502020104020203"/>
              <a:sym typeface="PT San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A42B263-44BE-47ED-8656-394928B972D6}"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sym typeface="PT San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sym typeface="PT Sans"/>
            </a:endParaRPr>
          </a:p>
        </p:txBody>
      </p:sp>
    </p:spTree>
    <p:extLst>
      <p:ext uri="{BB962C8B-B14F-4D97-AF65-F5344CB8AC3E}">
        <p14:creationId xmlns:p14="http://schemas.microsoft.com/office/powerpoint/2010/main" val="9747979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NOTES TO FACILITATOR: </a:t>
            </a:r>
            <a:r>
              <a:rPr lang="en-US" dirty="0"/>
              <a:t>This exercise using case studies allows participants to think about conditions in which scale-up should proceed or not, reinforcing the idea that not every NSI should be scaled everywhere. Make</a:t>
            </a:r>
            <a:r>
              <a:rPr lang="en-US" baseline="0" dirty="0"/>
              <a:t> sure participants understand this is a rapid, high-level look at scaling an NSI-innovation and they shouldn’t get too bogged down in details. </a:t>
            </a:r>
            <a:endParaRPr lang="en-US" dirty="0"/>
          </a:p>
          <a:p>
            <a:endParaRPr lang="en-US" dirty="0"/>
          </a:p>
          <a:p>
            <a:r>
              <a:rPr lang="en-US" b="1" dirty="0"/>
              <a:t>Process:</a:t>
            </a:r>
          </a:p>
          <a:p>
            <a:pPr marL="457200" indent="-457200">
              <a:buFont typeface="+mj-lt"/>
              <a:buAutoNum type="arabicPeriod"/>
            </a:pPr>
            <a:r>
              <a:rPr lang="en-US" dirty="0"/>
              <a:t>Group</a:t>
            </a:r>
            <a:r>
              <a:rPr lang="en-US" baseline="0" dirty="0"/>
              <a:t> discussion: Organize th</a:t>
            </a:r>
            <a:r>
              <a:rPr lang="en-US" dirty="0"/>
              <a:t>ree</a:t>
            </a:r>
            <a:r>
              <a:rPr lang="en-US" baseline="0" dirty="0"/>
              <a:t> groups and provide a handout that has a brief overview of the project (including findings of the pilot) and ask participants to respond to the two green questions (should they proceed or not). Give them 15 minutes to discuss. </a:t>
            </a:r>
          </a:p>
          <a:p>
            <a:pPr marL="457200" indent="-457200">
              <a:buFont typeface="+mj-lt"/>
              <a:buAutoNum type="arabicPeriod"/>
            </a:pPr>
            <a:r>
              <a:rPr lang="en-US" baseline="0" dirty="0"/>
              <a:t>In plenary, have the groups debrief and engage all participants in a discussion, allotting 5 minutes per case. </a:t>
            </a:r>
          </a:p>
          <a:p>
            <a:endParaRPr lang="en-US" baseline="0" dirty="0"/>
          </a:p>
          <a:p>
            <a:r>
              <a:rPr lang="en-US" b="1" baseline="0" dirty="0"/>
              <a:t>SPEAKER NOTES:</a:t>
            </a:r>
          </a:p>
          <a:p>
            <a:endParaRPr lang="en-US" baseline="0" dirty="0"/>
          </a:p>
          <a:p>
            <a:r>
              <a:rPr lang="en-US" baseline="0" dirty="0"/>
              <a:t>The key point is, be thoughtful as you scale! Be ethical in reflecting on conditions that allow communities to grapple with issues relating to norms and normative change to influence behavioral change.</a:t>
            </a:r>
          </a:p>
          <a:p>
            <a:endParaRPr lang="en-US" baseline="0" dirty="0"/>
          </a:p>
          <a:p>
            <a:r>
              <a:rPr lang="en-US" b="1" baseline="0" dirty="0"/>
              <a:t>ANSWER TO THE CASE:</a:t>
            </a:r>
          </a:p>
          <a:p>
            <a:pPr marL="0" marR="0" lvl="0" indent="0" defTabSz="457200" eaLnBrk="1" fontAlgn="auto" latinLnBrk="0" hangingPunct="1">
              <a:lnSpc>
                <a:spcPct val="117999"/>
              </a:lnSpc>
              <a:spcBef>
                <a:spcPts val="0"/>
              </a:spcBef>
              <a:spcAft>
                <a:spcPts val="0"/>
              </a:spcAft>
              <a:buClrTx/>
              <a:buSzTx/>
              <a:buFontTx/>
              <a:buNone/>
              <a:tabLst/>
              <a:defRPr/>
            </a:pPr>
            <a:r>
              <a:rPr lang="en-US" b="1" baseline="0" dirty="0"/>
              <a:t>TJ- Benin</a:t>
            </a:r>
            <a:r>
              <a:rPr lang="en-US" b="0" baseline="0" dirty="0"/>
              <a:t> </a:t>
            </a:r>
            <a:r>
              <a:rPr lang="en-US" dirty="0"/>
              <a:t>- </a:t>
            </a:r>
            <a:r>
              <a:rPr lang="en-US" sz="1800" dirty="0">
                <a:effectLst/>
                <a:latin typeface="Calibri" panose="020F0502020204030204" pitchFamily="34" charset="0"/>
                <a:ea typeface="Calibri" panose="020F0502020204030204" pitchFamily="34" charset="0"/>
              </a:rPr>
              <a:t>Small NSI adjustments were made to engage men more and improve diffusion between men and other adjustments. Given promising pilot results, the adapted TJ package was re-piloted under non-pilot conditions with new user organizations as implementers. Concrete results were seen, and TJ staff felt comfortable moving to larger scale-up efforts.</a:t>
            </a:r>
            <a:endParaRPr lang="en-US" dirty="0"/>
          </a:p>
        </p:txBody>
      </p:sp>
    </p:spTree>
    <p:extLst>
      <p:ext uri="{BB962C8B-B14F-4D97-AF65-F5344CB8AC3E}">
        <p14:creationId xmlns:p14="http://schemas.microsoft.com/office/powerpoint/2010/main" val="163725838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NOTES TO FACILITATOR: </a:t>
            </a:r>
            <a:r>
              <a:rPr lang="en-US" dirty="0"/>
              <a:t>This exercise using case studies allows participants to think about conditions in which scale-up should proceed or not, reinforcing the idea that not every NSI should be scaled everywhere. Make</a:t>
            </a:r>
            <a:r>
              <a:rPr lang="en-US" baseline="0" dirty="0"/>
              <a:t> sure participants understand this is a rapid, high-level look at scaling an NSI-innovation and they shouldn’t get too bogged down in details. </a:t>
            </a:r>
            <a:endParaRPr lang="en-US" dirty="0"/>
          </a:p>
          <a:p>
            <a:endParaRPr lang="en-US" dirty="0"/>
          </a:p>
          <a:p>
            <a:endParaRPr lang="en-US" dirty="0"/>
          </a:p>
          <a:p>
            <a:r>
              <a:rPr lang="en-US" b="1" dirty="0"/>
              <a:t>Process:</a:t>
            </a:r>
          </a:p>
          <a:p>
            <a:pPr marL="342900" marR="0" lvl="0" indent="-342900" defTabSz="457200" eaLnBrk="1" fontAlgn="auto" latinLnBrk="0" hangingPunct="1">
              <a:lnSpc>
                <a:spcPct val="117999"/>
              </a:lnSpc>
              <a:spcBef>
                <a:spcPts val="0"/>
              </a:spcBef>
              <a:spcAft>
                <a:spcPts val="0"/>
              </a:spcAft>
              <a:buClrTx/>
              <a:buSzTx/>
              <a:buFont typeface="+mj-lt"/>
              <a:buAutoNum type="arabicPeriod"/>
              <a:tabLst/>
              <a:defRPr/>
            </a:pPr>
            <a:r>
              <a:rPr lang="en-US" sz="1800" dirty="0">
                <a:effectLst/>
                <a:latin typeface="Calibri" panose="020F0502020204030204" pitchFamily="34" charset="0"/>
                <a:ea typeface="Calibri" panose="020F0502020204030204" pitchFamily="34" charset="0"/>
                <a:cs typeface="Calibri" panose="020F0502020204030204" pitchFamily="34" charset="0"/>
              </a:rPr>
              <a:t>Group </a:t>
            </a:r>
            <a:r>
              <a:rPr lang="en-US" sz="1800" baseline="0" dirty="0"/>
              <a:t>discussion: Organize th</a:t>
            </a:r>
            <a:r>
              <a:rPr lang="en-US" sz="1800" dirty="0"/>
              <a:t>ree</a:t>
            </a:r>
            <a:r>
              <a:rPr lang="en-US" sz="1800" baseline="0" dirty="0"/>
              <a:t> groups and provide a handout that has a brief overview of the project (including findings of the pilot) and ask them to respond to the two green questions (should they proceed or not). Give them 15 minutes to discuss.</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Calibri" panose="020F0502020204030204" pitchFamily="34" charset="0"/>
              </a:rPr>
              <a:t>In plenary, have the groups debrief and engage all participants in a discussion, allotting 5 minutes per case.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baseline="0" dirty="0"/>
          </a:p>
          <a:p>
            <a:r>
              <a:rPr lang="en-US" b="1" baseline="0" dirty="0"/>
              <a:t>SPEAKER NOTES:</a:t>
            </a:r>
          </a:p>
          <a:p>
            <a:endParaRPr lang="en-US" baseline="0" dirty="0"/>
          </a:p>
          <a:p>
            <a:r>
              <a:rPr lang="en-US" baseline="0" dirty="0"/>
              <a:t>The key point is, be thoughtful as you scale! Be ethical in reflecting on conditions that allow communities to grapple with issues relating to norms and normative change to influence behavioral change.</a:t>
            </a:r>
          </a:p>
          <a:p>
            <a:endParaRPr lang="en-US" baseline="0" dirty="0"/>
          </a:p>
          <a:p>
            <a:r>
              <a:rPr lang="en-US" b="1" baseline="0" dirty="0"/>
              <a:t>ANSWER TO THE CASE:</a:t>
            </a:r>
          </a:p>
          <a:p>
            <a:pPr marL="0" marR="0" lvl="0" indent="0" defTabSz="457200" eaLnBrk="1" fontAlgn="auto" latinLnBrk="0" hangingPunct="1">
              <a:lnSpc>
                <a:spcPct val="117999"/>
              </a:lnSpc>
              <a:spcBef>
                <a:spcPts val="0"/>
              </a:spcBef>
              <a:spcAft>
                <a:spcPts val="0"/>
              </a:spcAft>
              <a:buClrTx/>
              <a:buSzTx/>
              <a:buFontTx/>
              <a:buNone/>
              <a:tabLst/>
              <a:defRPr/>
            </a:pPr>
            <a:endParaRPr lang="en-US" dirty="0"/>
          </a:p>
          <a:p>
            <a:pPr marL="0" marR="0">
              <a:spcBef>
                <a:spcPts val="0"/>
              </a:spcBef>
              <a:spcAft>
                <a:spcPts val="800"/>
              </a:spcAft>
            </a:pPr>
            <a:r>
              <a:rPr lang="en-US" b="1" dirty="0"/>
              <a:t>FGC Abandonment – Kenya: </a:t>
            </a:r>
            <a:r>
              <a:rPr lang="en-US" sz="1800" dirty="0">
                <a:effectLst/>
                <a:latin typeface="Calibri" panose="020F0502020204030204" pitchFamily="34" charset="0"/>
                <a:ea typeface="Calibri" panose="020F0502020204030204" pitchFamily="34" charset="0"/>
                <a:cs typeface="Calibri" panose="020F0502020204030204" pitchFamily="34" charset="0"/>
              </a:rPr>
              <a:t>Scale-up should be done only if the camps have stable populations with a stable social structures. Camps that host transitory refugee populations should not engage in this NSI due to concerns about doing more harm than good. In camps where most people stayed for six months or less before moving on, there was insufficient time for people to engage normatively with the highly-sensitive FGC subject.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2287410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NOTES TO FACILITATOR:</a:t>
            </a:r>
          </a:p>
          <a:p>
            <a:endParaRPr lang="en-US" dirty="0"/>
          </a:p>
          <a:p>
            <a:pPr marL="0" marR="0" indent="0" defTabSz="457200" eaLnBrk="1" fontAlgn="auto" latinLnBrk="0" hangingPunct="1">
              <a:lnSpc>
                <a:spcPct val="117999"/>
              </a:lnSpc>
              <a:spcBef>
                <a:spcPts val="0"/>
              </a:spcBef>
              <a:spcAft>
                <a:spcPts val="0"/>
              </a:spcAft>
              <a:buClrTx/>
              <a:buSzTx/>
              <a:buFontTx/>
              <a:buNone/>
              <a:tabLst/>
              <a:defRPr/>
            </a:pPr>
            <a:r>
              <a:rPr lang="en-US" dirty="0"/>
              <a:t>This exercise using case studies allows participants to think about conditions in which scale-up should proceed or not, reinforcing the idea that not every NSI should be scaled everywhere. Make</a:t>
            </a:r>
            <a:r>
              <a:rPr lang="en-US" baseline="0" dirty="0"/>
              <a:t> sure participants understand this is a rapid, high-level look at scaling an NSI-innovation and they shouldn’t get too bogged down in details. </a:t>
            </a:r>
            <a:endParaRPr lang="en-US" dirty="0"/>
          </a:p>
          <a:p>
            <a:endParaRPr lang="en-US" dirty="0"/>
          </a:p>
          <a:p>
            <a:endParaRPr lang="en-US" dirty="0"/>
          </a:p>
          <a:p>
            <a:r>
              <a:rPr lang="en-US" b="1" dirty="0"/>
              <a:t>Process:</a:t>
            </a:r>
          </a:p>
          <a:p>
            <a:pPr marL="457200" marR="0" lvl="0" indent="-457200" defTabSz="457200" eaLnBrk="1" fontAlgn="auto" latinLnBrk="0" hangingPunct="1">
              <a:lnSpc>
                <a:spcPct val="117999"/>
              </a:lnSpc>
              <a:spcBef>
                <a:spcPts val="0"/>
              </a:spcBef>
              <a:spcAft>
                <a:spcPts val="0"/>
              </a:spcAft>
              <a:buClrTx/>
              <a:buSzTx/>
              <a:buFont typeface="+mj-lt"/>
              <a:buAutoNum type="arabicPeriod"/>
              <a:tabLst/>
              <a:defRPr/>
            </a:pPr>
            <a:r>
              <a:rPr lang="en-US" dirty="0"/>
              <a:t>Group</a:t>
            </a:r>
            <a:r>
              <a:rPr lang="en-US" baseline="0" dirty="0"/>
              <a:t> discussion: Organize th</a:t>
            </a:r>
            <a:r>
              <a:rPr lang="en-US" dirty="0"/>
              <a:t>ree</a:t>
            </a:r>
            <a:r>
              <a:rPr lang="en-US" baseline="0" dirty="0"/>
              <a:t> groups and provide a handout that has a brief overview of the project (including findings of the pilot) and ask them to respond to the two green questions (should they proceed or not). Give them 15 minutes to discuss. </a:t>
            </a:r>
          </a:p>
          <a:p>
            <a:pPr marL="457200" indent="-457200">
              <a:buFont typeface="+mj-lt"/>
              <a:buAutoNum type="arabicPeriod"/>
            </a:pPr>
            <a:r>
              <a:rPr lang="en-US" baseline="0" dirty="0"/>
              <a:t>In plenary, have the groups debrief and engage all participants in a discussion, allotting 5 minutes per case. </a:t>
            </a:r>
          </a:p>
          <a:p>
            <a:endParaRPr lang="en-US" baseline="0" dirty="0"/>
          </a:p>
          <a:p>
            <a:r>
              <a:rPr lang="en-US" b="1" baseline="0" dirty="0"/>
              <a:t>SPEAKER NOTES:</a:t>
            </a:r>
          </a:p>
          <a:p>
            <a:endParaRPr lang="en-US" baseline="0" dirty="0"/>
          </a:p>
          <a:p>
            <a:r>
              <a:rPr lang="en-US" baseline="0" dirty="0"/>
              <a:t>The key point is, be thoughtful as you scale! Be ethical in reflecting on conditions that allow communities to grapple with issues relating to norms and normative change to influence behavioral change.</a:t>
            </a:r>
          </a:p>
          <a:p>
            <a:endParaRPr lang="en-US" baseline="0" dirty="0"/>
          </a:p>
          <a:p>
            <a:r>
              <a:rPr lang="en-US" b="1" baseline="0" dirty="0"/>
              <a:t>ANSWER TO THE CASE:</a:t>
            </a:r>
          </a:p>
          <a:p>
            <a:pPr marL="0" marR="0" lvl="0" indent="0" defTabSz="457200" eaLnBrk="1" fontAlgn="auto" latinLnBrk="0" hangingPunct="1">
              <a:lnSpc>
                <a:spcPct val="117999"/>
              </a:lnSpc>
              <a:spcBef>
                <a:spcPts val="0"/>
              </a:spcBef>
              <a:spcAft>
                <a:spcPts val="0"/>
              </a:spcAft>
              <a:buClrTx/>
              <a:buSzTx/>
              <a:buFontTx/>
              <a:buNone/>
              <a:tabLst/>
              <a:defRPr/>
            </a:pPr>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b="1" dirty="0"/>
              <a:t>Husbands’ Schools </a:t>
            </a:r>
            <a:r>
              <a:rPr lang="en-US" dirty="0"/>
              <a:t>– </a:t>
            </a:r>
            <a:r>
              <a:rPr lang="en-US" b="1" dirty="0"/>
              <a:t>Niger</a:t>
            </a:r>
            <a:r>
              <a:rPr lang="en-US" dirty="0"/>
              <a:t>: </a:t>
            </a:r>
            <a:r>
              <a:rPr lang="en-US" sz="1800" dirty="0">
                <a:effectLst/>
                <a:latin typeface="Calibri" panose="020F0502020204030204" pitchFamily="34" charset="0"/>
                <a:ea typeface="Calibri" panose="020F0502020204030204" pitchFamily="34" charset="0"/>
              </a:rPr>
              <a:t>Scale-up to new regions occurred, but only after “how to” guides were developed to ensure schools would be implemented as planned and only under the tutelage of the NGO that developed the approach during the pilot and knew the intricacies of the approach. As more schools were formed and it became too much for the original NGO to manage, additional NGOs were brought in, but they were supported by the original NGO.</a:t>
            </a:r>
            <a:endParaRPr lang="en-US" dirty="0"/>
          </a:p>
        </p:txBody>
      </p:sp>
    </p:spTree>
    <p:extLst>
      <p:ext uri="{BB962C8B-B14F-4D97-AF65-F5344CB8AC3E}">
        <p14:creationId xmlns:p14="http://schemas.microsoft.com/office/powerpoint/2010/main" val="11936253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NOTE TO FACILITATOR: </a:t>
            </a:r>
            <a:r>
              <a:rPr lang="en-US" sz="1800" dirty="0">
                <a:effectLst/>
                <a:latin typeface="Calibri" panose="020F0502020204030204" pitchFamily="34" charset="0"/>
                <a:ea typeface="Calibri" panose="020F0502020204030204" pitchFamily="34" charset="0"/>
                <a:cs typeface="Calibri" panose="020F0502020204030204" pitchFamily="34" charset="0"/>
              </a:rPr>
              <a:t>This activity is aimed as a final reflection to review key themes from this session.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Process:</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Either in plenary or in small groups, have participants discuss the three questions, drawing from their own project experiences. Participants have 15 min to complete the exercise.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The facilitator introduces the exercise by saying: Let’s spend some time in small groups to discuss these three questions; thinking about your own experiences, reflect on the questions.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In plenary, facilitate a discussion, one question at a time, drawing on the small groups reflection.</a:t>
            </a: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800"/>
              </a:spcAft>
              <a:buFont typeface="Courier New" panose="02070309020205020404" pitchFamily="49"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effectLst/>
                <a:latin typeface="Calibri" panose="020F0502020204030204" pitchFamily="34" charset="0"/>
                <a:ea typeface="Calibri" panose="020F0502020204030204" pitchFamily="34" charset="0"/>
              </a:rPr>
              <a:t>SPEAKER NOTES: </a:t>
            </a:r>
            <a:r>
              <a:rPr lang="en-US" sz="1800" dirty="0">
                <a:effectLst/>
                <a:latin typeface="Calibri" panose="020F0502020204030204" pitchFamily="34" charset="0"/>
                <a:ea typeface="Calibri" panose="020F0502020204030204" pitchFamily="34" charset="0"/>
              </a:rPr>
              <a:t>The key point is, we often get caught up by the “technical” aspects of scale-up implementation. Due to their operating in the “normative space,” however, scale-up of NSI forces us to think more broadly about adaptation, risk management, and managing NSI in different ways than other SBC interventions.</a:t>
            </a:r>
            <a:r>
              <a:rPr lang="en-US" sz="1800" b="1" dirty="0">
                <a:effectLst/>
                <a:latin typeface="Calibri" panose="020F050202020403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28202017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baseline="0" dirty="0"/>
              <a:t>SPEAKER NOTES:</a:t>
            </a:r>
          </a:p>
          <a:p>
            <a:pPr marL="285750" marR="0" lvl="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Scaling-up is a planned process to extend a tested NSI to new areas, new communities, and to create supportive policy and program guidelines, to increase SBC impact at scale.</a:t>
            </a:r>
          </a:p>
          <a:p>
            <a:pPr marL="0" marR="0" lvl="0" indent="0">
              <a:spcBef>
                <a:spcPts val="0"/>
              </a:spcBef>
              <a:spcAft>
                <a:spcPts val="800"/>
              </a:spcAft>
              <a:buFont typeface="Arial" panose="020B0604020202020204" pitchFamily="34" charse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Because NSI operate within social systems there is an art and a science to scaling up NSI designed to create community-level normative shifts.</a:t>
            </a:r>
          </a:p>
          <a:p>
            <a:pPr marL="0" marR="0" lvl="0" indent="0">
              <a:spcBef>
                <a:spcPts val="0"/>
              </a:spcBef>
              <a:spcAft>
                <a:spcPts val="800"/>
              </a:spcAft>
              <a:buFont typeface="Arial" panose="020B0604020202020204" pitchFamily="34" charse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Understanding the totality of the innovation, including managerial and support processes, ensures transferability to new contexts, new organizations, new resource teams, and new implementers. The </a:t>
            </a:r>
            <a:r>
              <a:rPr lang="en-US" sz="1800" dirty="0" err="1">
                <a:effectLst/>
                <a:latin typeface="Calibri" panose="020F0502020204030204" pitchFamily="34" charset="0"/>
                <a:ea typeface="Calibri" panose="020F0502020204030204" pitchFamily="34" charset="0"/>
                <a:cs typeface="Calibri" panose="020F0502020204030204" pitchFamily="34" charset="0"/>
              </a:rPr>
              <a:t>ExpandNet</a:t>
            </a:r>
            <a:r>
              <a:rPr lang="en-US" sz="1800" dirty="0">
                <a:effectLst/>
                <a:latin typeface="Calibri" panose="020F0502020204030204" pitchFamily="34" charset="0"/>
                <a:ea typeface="Calibri" panose="020F0502020204030204" pitchFamily="34" charset="0"/>
                <a:cs typeface="Calibri" panose="020F0502020204030204" pitchFamily="34" charset="0"/>
              </a:rPr>
              <a:t> model is a good framework to guide the expansion.</a:t>
            </a:r>
          </a:p>
          <a:p>
            <a:pPr marL="0" marR="0" lvl="0" indent="0">
              <a:spcBef>
                <a:spcPts val="0"/>
              </a:spcBef>
              <a:spcAft>
                <a:spcPts val="800"/>
              </a:spcAft>
              <a:buFont typeface="Arial" panose="020B0604020202020204" pitchFamily="34" charse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Before an NSI is scaled, we should understand how it achieved normative and other outcomes and consider the scalability of the NSI by new actors.</a:t>
            </a:r>
          </a:p>
          <a:p>
            <a:pPr marL="0" marR="0" lvl="0" indent="0">
              <a:spcBef>
                <a:spcPts val="0"/>
              </a:spcBef>
              <a:spcAft>
                <a:spcPts val="800"/>
              </a:spcAft>
              <a:buFont typeface="Arial" panose="020B0604020202020204" pitchFamily="34" charset="0"/>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spcBef>
                <a:spcPts val="0"/>
              </a:spcBef>
              <a:spcAft>
                <a:spcPts val="8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rPr>
              <a:t>NSIs, which operate in the normative space, are part of yet unique within SBC efforts. Acknowledging their unique features, and that such approaches can strengthen SBC efforts, we share seven guideposts for NSI throughout the scale-up process, touching on design adaptations that maintain norms-shifting elements; monitoring processes that include looking for and managing social resistance; and measuring project impacts to address normative as well as individual and other changes.</a:t>
            </a:r>
            <a:endParaRPr lang="en-US" dirty="0"/>
          </a:p>
        </p:txBody>
      </p:sp>
    </p:spTree>
    <p:extLst>
      <p:ext uri="{BB962C8B-B14F-4D97-AF65-F5344CB8AC3E}">
        <p14:creationId xmlns:p14="http://schemas.microsoft.com/office/powerpoint/2010/main" val="387710240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89480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80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SPEAKER NOTES: </a:t>
            </a:r>
            <a:r>
              <a:rPr lang="en-US" sz="1800" dirty="0">
                <a:effectLst/>
                <a:latin typeface="Calibri" panose="020F0502020204030204" pitchFamily="34" charset="0"/>
                <a:ea typeface="Calibri" panose="020F0502020204030204" pitchFamily="34" charset="0"/>
                <a:cs typeface="Calibri" panose="020F0502020204030204" pitchFamily="34" charset="0"/>
              </a:rPr>
              <a:t>This section provides an overview of key concepts of planned scale-up using the </a:t>
            </a:r>
            <a:r>
              <a:rPr lang="en-US" sz="1800" dirty="0" err="1">
                <a:effectLst/>
                <a:latin typeface="Calibri" panose="020F0502020204030204" pitchFamily="34" charset="0"/>
                <a:ea typeface="Calibri" panose="020F0502020204030204" pitchFamily="34" charset="0"/>
                <a:cs typeface="Calibri" panose="020F0502020204030204" pitchFamily="34" charset="0"/>
              </a:rPr>
              <a:t>ExpandNet</a:t>
            </a:r>
            <a:r>
              <a:rPr lang="en-US" sz="1800" dirty="0">
                <a:effectLst/>
                <a:latin typeface="Calibri" panose="020F0502020204030204" pitchFamily="34" charset="0"/>
                <a:ea typeface="Calibri" panose="020F0502020204030204" pitchFamily="34" charset="0"/>
                <a:cs typeface="Calibri" panose="020F0502020204030204" pitchFamily="34" charset="0"/>
              </a:rPr>
              <a:t> framework as a guide, including defining the NSI and its implementation supports and considering additional elements to consider when planning scale-up. It then reviews some important technical, capacity, and ethical considerations for scaling up NSI. </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Since NSI are concerned not only with individual change but also normative change, they have unique characteristics that lead to a range of community-level effects that occur during piloting and continue to play out in new communities during scale-up. To this end, we offer NSI Guideposts throughout the scale</a:t>
            </a:r>
            <a:r>
              <a:rPr lang="en-US" sz="1800" b="1" dirty="0">
                <a:effectLst/>
                <a:latin typeface="Calibri" panose="020F0502020204030204" pitchFamily="34" charset="0"/>
                <a:ea typeface="Calibri" panose="020F0502020204030204" pitchFamily="34" charset="0"/>
                <a:cs typeface="Calibri" panose="020F0502020204030204" pitchFamily="34" charset="0"/>
              </a:rPr>
              <a:t>-</a:t>
            </a:r>
            <a:r>
              <a:rPr lang="en-US" sz="1800" dirty="0">
                <a:effectLst/>
                <a:latin typeface="Calibri" panose="020F0502020204030204" pitchFamily="34" charset="0"/>
                <a:ea typeface="Calibri" panose="020F0502020204030204" pitchFamily="34" charset="0"/>
                <a:cs typeface="Calibri" panose="020F0502020204030204" pitchFamily="34" charset="0"/>
              </a:rPr>
              <a:t>up process that touch on NSI adaptations that maintain:</a:t>
            </a: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Norms-shifting elements.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Implementation monitoring including managing social resistance.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800"/>
              </a:spcAft>
              <a:buFont typeface="Courier New" panose="02070309020205020404" pitchFamily="49" charset="0"/>
              <a:buChar char="­"/>
            </a:pPr>
            <a:r>
              <a:rPr lang="en-US" sz="1800" dirty="0">
                <a:effectLst/>
                <a:latin typeface="Calibri" panose="020F0502020204030204" pitchFamily="34" charset="0"/>
                <a:ea typeface="Calibri" panose="020F0502020204030204" pitchFamily="34" charset="0"/>
              </a:rPr>
              <a:t>Measuring a broader range of project impacts to address normative as well as individual and other changes.</a:t>
            </a:r>
            <a:endParaRPr lang="en-US" dirty="0"/>
          </a:p>
        </p:txBody>
      </p:sp>
    </p:spTree>
    <p:extLst>
      <p:ext uri="{BB962C8B-B14F-4D97-AF65-F5344CB8AC3E}">
        <p14:creationId xmlns:p14="http://schemas.microsoft.com/office/powerpoint/2010/main" val="847982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kumimoji="0" lang="en-US" sz="2400" b="1" i="0" u="none" strike="noStrike" kern="0" cap="none" spc="0" normalizeH="0" baseline="0" noProof="0" dirty="0">
                <a:ln>
                  <a:noFill/>
                </a:ln>
                <a:solidFill>
                  <a:srgbClr val="A6A7AC">
                    <a:lumMod val="50000"/>
                  </a:srgbClr>
                </a:solidFill>
                <a:effectLst/>
                <a:uLnTx/>
                <a:uFillTx/>
                <a:latin typeface="Gill Sans MT" panose="020B0502020104020203"/>
                <a:sym typeface="PT Sans"/>
              </a:rPr>
              <a:t>NOTE TO FACILITATOR: </a:t>
            </a:r>
            <a:r>
              <a:rPr kumimoji="0" lang="en-US" sz="2400" b="0" i="0" u="none" strike="noStrike" kern="0" cap="none" spc="0" normalizeH="0" baseline="0" noProof="0" dirty="0">
                <a:ln>
                  <a:noFill/>
                </a:ln>
                <a:solidFill>
                  <a:srgbClr val="A6A7AC">
                    <a:lumMod val="50000"/>
                  </a:srgbClr>
                </a:solidFill>
                <a:effectLst/>
                <a:uLnTx/>
                <a:uFillTx/>
                <a:latin typeface="Gill Sans MT" panose="020B0502020104020203"/>
                <a:sym typeface="PT Sans"/>
              </a:rPr>
              <a:t>Read the slide.</a:t>
            </a:r>
          </a:p>
          <a:p>
            <a:endParaRPr kumimoji="0" lang="en-US" sz="2400" b="0" i="0" u="none" strike="noStrike" kern="0" cap="none" spc="0" normalizeH="0" baseline="0" noProof="0" dirty="0">
              <a:ln>
                <a:noFill/>
              </a:ln>
              <a:solidFill>
                <a:srgbClr val="A6A7AC">
                  <a:lumMod val="50000"/>
                </a:srgbClr>
              </a:solidFill>
              <a:effectLst/>
              <a:uLnTx/>
              <a:uFillTx/>
              <a:latin typeface="Gill Sans MT" panose="020B0502020104020203"/>
              <a:sym typeface="PT Sans"/>
            </a:endParaRPr>
          </a:p>
          <a:p>
            <a:pPr marL="0" indent="0">
              <a:buFontTx/>
              <a:buNone/>
            </a:pPr>
            <a:endParaRPr lang="en-US" dirty="0"/>
          </a:p>
          <a:p>
            <a:endParaRPr lang="en-US" dirty="0"/>
          </a:p>
          <a:p>
            <a:endParaRPr lang="en-US" dirty="0"/>
          </a:p>
        </p:txBody>
      </p:sp>
    </p:spTree>
    <p:extLst>
      <p:ext uri="{BB962C8B-B14F-4D97-AF65-F5344CB8AC3E}">
        <p14:creationId xmlns:p14="http://schemas.microsoft.com/office/powerpoint/2010/main" val="1151300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kumimoji="0" lang="en-US" sz="2200" b="1"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NOTES TO FACILITATOR:</a:t>
            </a:r>
            <a:r>
              <a:rPr kumimoji="0" lang="en-US" sz="2200" b="0"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 Remove slide if you are using another activity. This exercise is aimed at helping the participants self-assess their level of understanding of module concepts. The results of the exercise may help the facilitator then adjust “on the go” or decide to emphasize or de-emphasize points throughout depending on the participants level of experience. Once you determine what aspect of the session to query the group about, create a poll and insert a link in the chat box or run the poll function on Zoom.</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0"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Exercise</a:t>
            </a:r>
          </a:p>
          <a:p>
            <a:pPr marL="0" marR="0" lvl="0" indent="0" defTabSz="457200" eaLnBrk="1" fontAlgn="auto" latinLnBrk="0" hangingPunct="1">
              <a:lnSpc>
                <a:spcPct val="117999"/>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Moving survey: How much understanding you have about scaling up an intervention?</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1"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Process</a:t>
            </a:r>
          </a:p>
          <a:p>
            <a:pPr marL="285750" marR="0" lvl="0" indent="-28575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1600" b="0"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Invite participants to speak up their number on a scale of 1-5 as it relates to their level of understanding and/or experience with scale up.</a:t>
            </a:r>
          </a:p>
          <a:p>
            <a:pPr marL="285750" marR="0" lvl="0" indent="-28575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1600" b="0"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Invite a few volunteers to share some specifics of what has been their experience</a:t>
            </a:r>
          </a:p>
          <a:p>
            <a:pPr marL="285750" marR="0" lvl="0" indent="-28575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en-US" sz="1600" b="0"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rPr>
              <a:t>Thank participants and explain the how scale up will be addressed using the next slide on the module objectives. </a:t>
            </a: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1600" b="0"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endParaRPr kumimoji="0" lang="en-US" sz="2200" b="1" i="0" u="none" strike="noStrike" kern="0" cap="none" spc="0" normalizeH="0" baseline="0" noProof="0" dirty="0">
              <a:ln>
                <a:noFill/>
              </a:ln>
              <a:solidFill>
                <a:sysClr val="windowText" lastClr="000000"/>
              </a:solidFill>
              <a:effectLst/>
              <a:uLnTx/>
              <a:uFillTx/>
              <a:latin typeface="Helvetica Neue"/>
              <a:ea typeface="Helvetica Neue"/>
              <a:cs typeface="Helvetica Neue"/>
              <a:sym typeface="Helvetica Neue"/>
            </a:endParaRPr>
          </a:p>
          <a:p>
            <a:pPr marL="0" marR="0" lvl="0" indent="0" defTabSz="457200" eaLnBrk="1" fontAlgn="auto" latinLnBrk="0" hangingPunct="1">
              <a:lnSpc>
                <a:spcPct val="117999"/>
              </a:lnSpc>
              <a:spcBef>
                <a:spcPts val="0"/>
              </a:spcBef>
              <a:spcAft>
                <a:spcPts val="0"/>
              </a:spcAft>
              <a:buClrTx/>
              <a:buSzTx/>
              <a:buFont typeface="Arial" panose="020B0604020202020204" pitchFamily="34" charset="0"/>
              <a:buNone/>
              <a:tabLst/>
              <a:defRPr/>
            </a:pPr>
            <a:endParaRPr kumimoji="0" lang="en-US" sz="1600" b="0" i="0" u="none" strike="noStrike" kern="0" cap="none" spc="0" normalizeH="0" baseline="0" noProof="0" dirty="0">
              <a:ln>
                <a:noFill/>
              </a:ln>
              <a:solidFill>
                <a:sysClr val="windowText" lastClr="000000"/>
              </a:solidFill>
              <a:effectLst/>
              <a:uLnTx/>
              <a:uFillTx/>
              <a:latin typeface="Helvetica Light"/>
              <a:sym typeface="Helvetica Neue"/>
            </a:endParaRPr>
          </a:p>
        </p:txBody>
      </p:sp>
    </p:spTree>
    <p:extLst>
      <p:ext uri="{BB962C8B-B14F-4D97-AF65-F5344CB8AC3E}">
        <p14:creationId xmlns:p14="http://schemas.microsoft.com/office/powerpoint/2010/main" val="1498711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SPEAKER NOTES:</a:t>
            </a:r>
            <a:r>
              <a:rPr lang="en-US" dirty="0"/>
              <a:t> In this section, we will review</a:t>
            </a:r>
            <a:r>
              <a:rPr lang="en-US" sz="1800" dirty="0">
                <a:effectLst/>
                <a:latin typeface="Calibri" panose="020F0502020204030204" pitchFamily="34" charset="0"/>
                <a:ea typeface="Calibri" panose="020F0502020204030204" pitchFamily="34" charset="0"/>
              </a:rPr>
              <a:t> scale-up basics that are part of scale-up regardless of the type of innovation going to scale, NSI or something else.</a:t>
            </a:r>
          </a:p>
          <a:p>
            <a:endParaRPr lang="en-US" sz="1800" dirty="0">
              <a:effectLst/>
              <a:latin typeface="Calibri" panose="020F0502020204030204" pitchFamily="34" charset="0"/>
            </a:endParaRPr>
          </a:p>
          <a:p>
            <a:endParaRPr lang="en-US" dirty="0"/>
          </a:p>
        </p:txBody>
      </p:sp>
    </p:spTree>
    <p:extLst>
      <p:ext uri="{BB962C8B-B14F-4D97-AF65-F5344CB8AC3E}">
        <p14:creationId xmlns:p14="http://schemas.microsoft.com/office/powerpoint/2010/main" val="1185425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Group 1">
    <p:bg>
      <p:bgPr>
        <a:solidFill>
          <a:srgbClr val="F4F5F7"/>
        </a:solidFill>
        <a:effectLst/>
      </p:bgPr>
    </p:bg>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2121841" y="1244307"/>
            <a:ext cx="20522502" cy="2176836"/>
          </a:xfrm>
          <a:prstGeom prst="rect">
            <a:avLst/>
          </a:prstGeom>
        </p:spPr>
        <p:txBody>
          <a:bodyPr>
            <a:noAutofit/>
          </a:bodyPr>
          <a:lstStyle>
            <a:lvl1pPr algn="ctr">
              <a:defRPr sz="8800">
                <a:solidFill>
                  <a:srgbClr val="2E2C22"/>
                </a:solidFill>
                <a:latin typeface="+mj-lt"/>
              </a:defRPr>
            </a:lvl1pPr>
          </a:lstStyle>
          <a:p>
            <a:r>
              <a:rPr dirty="0"/>
              <a:t>Title Text</a:t>
            </a:r>
            <a:r>
              <a:rPr lang="en-US" dirty="0"/>
              <a:t> Title Text Title Text Title Text Title Text Title Text Title Text</a:t>
            </a:r>
            <a:endParaRPr dirty="0"/>
          </a:p>
        </p:txBody>
      </p:sp>
      <p:sp>
        <p:nvSpPr>
          <p:cNvPr id="5" name="Shape 137">
            <a:extLst>
              <a:ext uri="{FF2B5EF4-FFF2-40B4-BE49-F238E27FC236}">
                <a16:creationId xmlns:a16="http://schemas.microsoft.com/office/drawing/2014/main" id="{EE8BABF7-7F4D-49AD-8676-509A2B7E95D6}"/>
              </a:ext>
            </a:extLst>
          </p:cNvPr>
          <p:cNvSpPr/>
          <p:nvPr userDrawn="1"/>
        </p:nvSpPr>
        <p:spPr>
          <a:xfrm>
            <a:off x="16352467" y="7048732"/>
            <a:ext cx="5561686" cy="790986"/>
          </a:xfrm>
          <a:prstGeom prst="roundRect">
            <a:avLst>
              <a:gd name="adj" fmla="val 50000"/>
            </a:avLst>
          </a:prstGeom>
          <a:solidFill>
            <a:srgbClr val="30D3D5"/>
          </a:solidFill>
          <a:ln w="38100" cap="flat">
            <a:no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9" name="Shape 136">
            <a:extLst>
              <a:ext uri="{FF2B5EF4-FFF2-40B4-BE49-F238E27FC236}">
                <a16:creationId xmlns:a16="http://schemas.microsoft.com/office/drawing/2014/main" id="{259176BC-A609-490E-B94F-A20FF0EE8885}"/>
              </a:ext>
            </a:extLst>
          </p:cNvPr>
          <p:cNvSpPr/>
          <p:nvPr/>
        </p:nvSpPr>
        <p:spPr>
          <a:xfrm>
            <a:off x="2157490" y="4121770"/>
            <a:ext cx="6186408" cy="8552094"/>
          </a:xfrm>
          <a:prstGeom prst="rect">
            <a:avLst/>
          </a:prstGeom>
          <a:noFill/>
          <a:ln w="50800" cap="flat">
            <a:solidFill>
              <a:srgbClr val="1E9798"/>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10" name="Shape 137">
            <a:extLst>
              <a:ext uri="{FF2B5EF4-FFF2-40B4-BE49-F238E27FC236}">
                <a16:creationId xmlns:a16="http://schemas.microsoft.com/office/drawing/2014/main" id="{6DB8A5D2-001A-48B2-9984-B2B54B4E1A3D}"/>
              </a:ext>
            </a:extLst>
          </p:cNvPr>
          <p:cNvSpPr/>
          <p:nvPr/>
        </p:nvSpPr>
        <p:spPr>
          <a:xfrm>
            <a:off x="2857250" y="7048732"/>
            <a:ext cx="4634486" cy="790601"/>
          </a:xfrm>
          <a:prstGeom prst="roundRect">
            <a:avLst>
              <a:gd name="adj" fmla="val 50000"/>
            </a:avLst>
          </a:prstGeom>
          <a:solidFill>
            <a:srgbClr val="1E9798"/>
          </a:solidFill>
          <a:ln w="38100" cap="flat">
            <a:no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13" name="Shape 145">
            <a:extLst>
              <a:ext uri="{FF2B5EF4-FFF2-40B4-BE49-F238E27FC236}">
                <a16:creationId xmlns:a16="http://schemas.microsoft.com/office/drawing/2014/main" id="{0FBEB1EF-9206-4E3E-96E2-0DA8D649AE5D}"/>
              </a:ext>
            </a:extLst>
          </p:cNvPr>
          <p:cNvSpPr/>
          <p:nvPr/>
        </p:nvSpPr>
        <p:spPr>
          <a:xfrm>
            <a:off x="9098798" y="4121770"/>
            <a:ext cx="6186408" cy="8552094"/>
          </a:xfrm>
          <a:prstGeom prst="rect">
            <a:avLst/>
          </a:prstGeom>
          <a:noFill/>
          <a:ln w="50800" cap="flat">
            <a:solidFill>
              <a:srgbClr val="29B5B7"/>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14" name="Shape 146">
            <a:extLst>
              <a:ext uri="{FF2B5EF4-FFF2-40B4-BE49-F238E27FC236}">
                <a16:creationId xmlns:a16="http://schemas.microsoft.com/office/drawing/2014/main" id="{DF5D0450-FCB6-4472-900A-76E1FFC5E684}"/>
              </a:ext>
            </a:extLst>
          </p:cNvPr>
          <p:cNvSpPr/>
          <p:nvPr/>
        </p:nvSpPr>
        <p:spPr>
          <a:xfrm>
            <a:off x="9985361" y="7048732"/>
            <a:ext cx="4264202" cy="790601"/>
          </a:xfrm>
          <a:prstGeom prst="roundRect">
            <a:avLst>
              <a:gd name="adj" fmla="val 50000"/>
            </a:avLst>
          </a:prstGeom>
          <a:solidFill>
            <a:srgbClr val="29B5B7">
              <a:alpha val="86667"/>
            </a:srgbClr>
          </a:solidFill>
          <a:ln w="38100" cap="flat">
            <a:no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17" name="Shape 153">
            <a:extLst>
              <a:ext uri="{FF2B5EF4-FFF2-40B4-BE49-F238E27FC236}">
                <a16:creationId xmlns:a16="http://schemas.microsoft.com/office/drawing/2014/main" id="{DA47AC56-A1FE-417D-9179-F09460BA848C}"/>
              </a:ext>
            </a:extLst>
          </p:cNvPr>
          <p:cNvSpPr/>
          <p:nvPr userDrawn="1"/>
        </p:nvSpPr>
        <p:spPr>
          <a:xfrm>
            <a:off x="16040106" y="4121770"/>
            <a:ext cx="6186408" cy="8552094"/>
          </a:xfrm>
          <a:prstGeom prst="rect">
            <a:avLst/>
          </a:prstGeom>
          <a:noFill/>
          <a:ln w="50800" cap="flat">
            <a:solidFill>
              <a:srgbClr val="30D3D5"/>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23" name="Oval 22">
            <a:extLst>
              <a:ext uri="{FF2B5EF4-FFF2-40B4-BE49-F238E27FC236}">
                <a16:creationId xmlns:a16="http://schemas.microsoft.com/office/drawing/2014/main" id="{BE1D6859-8533-4152-B1CB-54060801420E}"/>
              </a:ext>
            </a:extLst>
          </p:cNvPr>
          <p:cNvSpPr/>
          <p:nvPr userDrawn="1"/>
        </p:nvSpPr>
        <p:spPr>
          <a:xfrm>
            <a:off x="4215255" y="4653600"/>
            <a:ext cx="1956946" cy="1956946"/>
          </a:xfrm>
          <a:prstGeom prst="ellipse">
            <a:avLst/>
          </a:prstGeom>
          <a:solidFill>
            <a:srgbClr val="1E9798"/>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5" name="Oval 24">
            <a:extLst>
              <a:ext uri="{FF2B5EF4-FFF2-40B4-BE49-F238E27FC236}">
                <a16:creationId xmlns:a16="http://schemas.microsoft.com/office/drawing/2014/main" id="{C0E06298-3F80-423D-A7C7-68E5546FFF3C}"/>
              </a:ext>
            </a:extLst>
          </p:cNvPr>
          <p:cNvSpPr/>
          <p:nvPr userDrawn="1"/>
        </p:nvSpPr>
        <p:spPr>
          <a:xfrm>
            <a:off x="11097639" y="4674700"/>
            <a:ext cx="1999854" cy="1999854"/>
          </a:xfrm>
          <a:prstGeom prst="ellipse">
            <a:avLst/>
          </a:prstGeom>
          <a:solidFill>
            <a:srgbClr val="29B5B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7" name="Oval 26">
            <a:extLst>
              <a:ext uri="{FF2B5EF4-FFF2-40B4-BE49-F238E27FC236}">
                <a16:creationId xmlns:a16="http://schemas.microsoft.com/office/drawing/2014/main" id="{E11859A7-7CC6-4021-8D52-2664AF1F3271}"/>
              </a:ext>
            </a:extLst>
          </p:cNvPr>
          <p:cNvSpPr/>
          <p:nvPr userDrawn="1"/>
        </p:nvSpPr>
        <p:spPr>
          <a:xfrm>
            <a:off x="18082638" y="4672643"/>
            <a:ext cx="2056124" cy="2056124"/>
          </a:xfrm>
          <a:prstGeom prst="ellipse">
            <a:avLst/>
          </a:prstGeom>
          <a:solidFill>
            <a:srgbClr val="30D3D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3" name="Picture Placeholder 2">
            <a:extLst>
              <a:ext uri="{FF2B5EF4-FFF2-40B4-BE49-F238E27FC236}">
                <a16:creationId xmlns:a16="http://schemas.microsoft.com/office/drawing/2014/main" id="{CA288BC6-56FC-49D5-85A5-F92022AC3BCC}"/>
              </a:ext>
            </a:extLst>
          </p:cNvPr>
          <p:cNvSpPr>
            <a:spLocks noGrp="1"/>
          </p:cNvSpPr>
          <p:nvPr userDrawn="1">
            <p:ph type="pic" sz="quarter" idx="10"/>
          </p:nvPr>
        </p:nvSpPr>
        <p:spPr>
          <a:xfrm>
            <a:off x="4250888" y="4653158"/>
            <a:ext cx="1957388" cy="1957388"/>
          </a:xfrm>
          <a:prstGeom prst="rect">
            <a:avLst/>
          </a:prstGeom>
        </p:spPr>
        <p:txBody>
          <a:bodyPr/>
          <a:lstStyle/>
          <a:p>
            <a:endParaRPr lang="en-US" dirty="0"/>
          </a:p>
        </p:txBody>
      </p:sp>
      <p:sp>
        <p:nvSpPr>
          <p:cNvPr id="33" name="Picture Placeholder 2">
            <a:extLst>
              <a:ext uri="{FF2B5EF4-FFF2-40B4-BE49-F238E27FC236}">
                <a16:creationId xmlns:a16="http://schemas.microsoft.com/office/drawing/2014/main" id="{3BB8F154-7192-4EC2-A940-A7B2FE911435}"/>
              </a:ext>
            </a:extLst>
          </p:cNvPr>
          <p:cNvSpPr>
            <a:spLocks noGrp="1"/>
          </p:cNvSpPr>
          <p:nvPr userDrawn="1">
            <p:ph type="pic" sz="quarter" idx="11"/>
          </p:nvPr>
        </p:nvSpPr>
        <p:spPr>
          <a:xfrm>
            <a:off x="11097638" y="4672643"/>
            <a:ext cx="1957388" cy="1957388"/>
          </a:xfrm>
          <a:prstGeom prst="rect">
            <a:avLst/>
          </a:prstGeom>
        </p:spPr>
        <p:txBody>
          <a:bodyPr/>
          <a:lstStyle/>
          <a:p>
            <a:endParaRPr lang="en-US" dirty="0"/>
          </a:p>
        </p:txBody>
      </p:sp>
      <p:sp>
        <p:nvSpPr>
          <p:cNvPr id="34" name="Picture Placeholder 2">
            <a:extLst>
              <a:ext uri="{FF2B5EF4-FFF2-40B4-BE49-F238E27FC236}">
                <a16:creationId xmlns:a16="http://schemas.microsoft.com/office/drawing/2014/main" id="{F5C26E29-7EA3-409B-A828-37EB6F6118ED}"/>
              </a:ext>
            </a:extLst>
          </p:cNvPr>
          <p:cNvSpPr>
            <a:spLocks noGrp="1"/>
          </p:cNvSpPr>
          <p:nvPr userDrawn="1">
            <p:ph type="pic" sz="quarter" idx="12"/>
          </p:nvPr>
        </p:nvSpPr>
        <p:spPr>
          <a:xfrm>
            <a:off x="18109224" y="4653422"/>
            <a:ext cx="1957388" cy="1957388"/>
          </a:xfrm>
          <a:prstGeom prst="rect">
            <a:avLst/>
          </a:prstGeom>
        </p:spPr>
        <p:txBody>
          <a:bodyPr/>
          <a:lstStyle/>
          <a:p>
            <a:endParaRPr lang="en-US" dirty="0"/>
          </a:p>
        </p:txBody>
      </p:sp>
      <p:sp>
        <p:nvSpPr>
          <p:cNvPr id="29" name="Text Placeholder 28">
            <a:extLst>
              <a:ext uri="{FF2B5EF4-FFF2-40B4-BE49-F238E27FC236}">
                <a16:creationId xmlns:a16="http://schemas.microsoft.com/office/drawing/2014/main" id="{8C48AB2A-13F4-4154-84A7-48D1F8385AA1}"/>
              </a:ext>
            </a:extLst>
          </p:cNvPr>
          <p:cNvSpPr>
            <a:spLocks noGrp="1"/>
          </p:cNvSpPr>
          <p:nvPr userDrawn="1">
            <p:ph type="body" sz="quarter" idx="13"/>
          </p:nvPr>
        </p:nvSpPr>
        <p:spPr>
          <a:xfrm>
            <a:off x="2557221" y="8171223"/>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28">
            <a:extLst>
              <a:ext uri="{FF2B5EF4-FFF2-40B4-BE49-F238E27FC236}">
                <a16:creationId xmlns:a16="http://schemas.microsoft.com/office/drawing/2014/main" id="{F5789F7B-8196-4790-8C63-C7DD2C9570BF}"/>
              </a:ext>
            </a:extLst>
          </p:cNvPr>
          <p:cNvSpPr>
            <a:spLocks noGrp="1"/>
          </p:cNvSpPr>
          <p:nvPr userDrawn="1">
            <p:ph type="body" sz="quarter" idx="14"/>
          </p:nvPr>
        </p:nvSpPr>
        <p:spPr>
          <a:xfrm>
            <a:off x="9456551" y="8206131"/>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28">
            <a:extLst>
              <a:ext uri="{FF2B5EF4-FFF2-40B4-BE49-F238E27FC236}">
                <a16:creationId xmlns:a16="http://schemas.microsoft.com/office/drawing/2014/main" id="{3005E8E8-DD88-484F-A7FA-6E0458CE4EDB}"/>
              </a:ext>
            </a:extLst>
          </p:cNvPr>
          <p:cNvSpPr>
            <a:spLocks noGrp="1"/>
          </p:cNvSpPr>
          <p:nvPr userDrawn="1">
            <p:ph type="body" sz="quarter" idx="15"/>
          </p:nvPr>
        </p:nvSpPr>
        <p:spPr>
          <a:xfrm>
            <a:off x="16352467" y="8195675"/>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Text Placeholder 37">
            <a:extLst>
              <a:ext uri="{FF2B5EF4-FFF2-40B4-BE49-F238E27FC236}">
                <a16:creationId xmlns:a16="http://schemas.microsoft.com/office/drawing/2014/main" id="{DE3023A2-A617-44B6-B920-D82F2790B9A8}"/>
              </a:ext>
            </a:extLst>
          </p:cNvPr>
          <p:cNvSpPr>
            <a:spLocks noGrp="1"/>
          </p:cNvSpPr>
          <p:nvPr userDrawn="1">
            <p:ph type="body" sz="quarter" idx="16" hasCustomPrompt="1"/>
          </p:nvPr>
        </p:nvSpPr>
        <p:spPr>
          <a:xfrm>
            <a:off x="2351125" y="7190876"/>
            <a:ext cx="5799138" cy="504658"/>
          </a:xfrm>
          <a:prstGeom prst="rect">
            <a:avLst/>
          </a:prstGeom>
        </p:spPr>
        <p:txBody>
          <a:bodyPr anchor="ctr">
            <a:normAutofit/>
          </a:bodyPr>
          <a:lstStyle>
            <a:lvl1pPr algn="ctr">
              <a:defRPr sz="3200" b="1" spc="300">
                <a:solidFill>
                  <a:srgbClr val="FFFEFF"/>
                </a:solidFill>
                <a:latin typeface="+mj-lt"/>
              </a:defRPr>
            </a:lvl1pPr>
          </a:lstStyle>
          <a:p>
            <a:pPr lvl="0"/>
            <a:r>
              <a:rPr lang="en-US" dirty="0"/>
              <a:t>HEADING</a:t>
            </a:r>
          </a:p>
        </p:txBody>
      </p:sp>
      <p:sp>
        <p:nvSpPr>
          <p:cNvPr id="39" name="Text Placeholder 37">
            <a:extLst>
              <a:ext uri="{FF2B5EF4-FFF2-40B4-BE49-F238E27FC236}">
                <a16:creationId xmlns:a16="http://schemas.microsoft.com/office/drawing/2014/main" id="{EC035091-BBCC-4434-A8FF-47E30D75516B}"/>
              </a:ext>
            </a:extLst>
          </p:cNvPr>
          <p:cNvSpPr>
            <a:spLocks noGrp="1"/>
          </p:cNvSpPr>
          <p:nvPr userDrawn="1">
            <p:ph type="body" sz="quarter" idx="17" hasCustomPrompt="1"/>
          </p:nvPr>
        </p:nvSpPr>
        <p:spPr>
          <a:xfrm>
            <a:off x="9217893" y="7190876"/>
            <a:ext cx="5799138" cy="504658"/>
          </a:xfrm>
          <a:prstGeom prst="rect">
            <a:avLst/>
          </a:prstGeom>
        </p:spPr>
        <p:txBody>
          <a:bodyPr anchor="ctr">
            <a:normAutofit/>
          </a:bodyPr>
          <a:lstStyle>
            <a:lvl1pPr algn="ctr">
              <a:defRPr sz="3200" b="1" spc="300">
                <a:solidFill>
                  <a:srgbClr val="FFFEFF"/>
                </a:solidFill>
                <a:latin typeface="+mj-lt"/>
              </a:defRPr>
            </a:lvl1pPr>
          </a:lstStyle>
          <a:p>
            <a:pPr lvl="0"/>
            <a:r>
              <a:rPr lang="en-US" dirty="0"/>
              <a:t>HEADING</a:t>
            </a:r>
          </a:p>
        </p:txBody>
      </p:sp>
      <p:sp>
        <p:nvSpPr>
          <p:cNvPr id="40" name="Text Placeholder 37">
            <a:extLst>
              <a:ext uri="{FF2B5EF4-FFF2-40B4-BE49-F238E27FC236}">
                <a16:creationId xmlns:a16="http://schemas.microsoft.com/office/drawing/2014/main" id="{BD1CA44D-4632-458A-99A3-839559DEB605}"/>
              </a:ext>
            </a:extLst>
          </p:cNvPr>
          <p:cNvSpPr>
            <a:spLocks noGrp="1"/>
          </p:cNvSpPr>
          <p:nvPr userDrawn="1">
            <p:ph type="body" sz="quarter" idx="18" hasCustomPrompt="1"/>
          </p:nvPr>
        </p:nvSpPr>
        <p:spPr>
          <a:xfrm>
            <a:off x="16052675" y="7190876"/>
            <a:ext cx="5799138" cy="504658"/>
          </a:xfrm>
          <a:prstGeom prst="rect">
            <a:avLst/>
          </a:prstGeom>
        </p:spPr>
        <p:txBody>
          <a:bodyPr anchor="ctr">
            <a:normAutofit/>
          </a:bodyPr>
          <a:lstStyle>
            <a:lvl1pPr algn="ctr">
              <a:defRPr sz="3200" b="1" spc="300">
                <a:solidFill>
                  <a:srgbClr val="FFFEFF"/>
                </a:solidFill>
                <a:latin typeface="+mj-lt"/>
              </a:defRPr>
            </a:lvl1pPr>
          </a:lstStyle>
          <a:p>
            <a:pPr lvl="0"/>
            <a:r>
              <a:rPr lang="en-US" dirty="0"/>
              <a:t>HEADING</a:t>
            </a:r>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122514947"/>
      </p:ext>
    </p:extLst>
  </p:cSld>
  <p:clrMapOvr>
    <a:masterClrMapping/>
  </p:clrMapOvr>
  <p:transition spd="med"/>
  <p:extLst mod="1">
    <p:ext uri="{DCECCB84-F9BA-43D5-87BE-67443E8EF086}">
      <p15:sldGuideLst xmlns:p15="http://schemas.microsoft.com/office/powerpoint/2012/main">
        <p15:guide id="1" orient="horz" pos="2928">
          <p15:clr>
            <a:srgbClr val="FBAE40"/>
          </p15:clr>
        </p15:guide>
        <p15:guide id="2" pos="76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with Triangle">
    <p:bg>
      <p:bgPr>
        <a:solidFill>
          <a:srgbClr val="F4F5F7"/>
        </a:solidFill>
        <a:effectLst/>
      </p:bgPr>
    </p:bg>
    <p:spTree>
      <p:nvGrpSpPr>
        <p:cNvPr id="1" name=""/>
        <p:cNvGrpSpPr/>
        <p:nvPr/>
      </p:nvGrpSpPr>
      <p:grpSpPr>
        <a:xfrm>
          <a:off x="0" y="0"/>
          <a:ext cx="0" cy="0"/>
          <a:chOff x="0" y="0"/>
          <a:chExt cx="0" cy="0"/>
        </a:xfrm>
      </p:grpSpPr>
      <p:sp>
        <p:nvSpPr>
          <p:cNvPr id="8" name="Google Shape;180;p107">
            <a:extLst>
              <a:ext uri="{FF2B5EF4-FFF2-40B4-BE49-F238E27FC236}">
                <a16:creationId xmlns:a16="http://schemas.microsoft.com/office/drawing/2014/main" id="{428A94BD-1501-4F4D-B1FC-7F74692737D3}"/>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3" name="Shape 196">
            <a:extLst>
              <a:ext uri="{FF2B5EF4-FFF2-40B4-BE49-F238E27FC236}">
                <a16:creationId xmlns:a16="http://schemas.microsoft.com/office/drawing/2014/main" id="{6970C658-A92B-CA4E-A570-9510BD768D8C}"/>
              </a:ext>
            </a:extLst>
          </p:cNvPr>
          <p:cNvSpPr/>
          <p:nvPr userDrawn="1"/>
        </p:nvSpPr>
        <p:spPr>
          <a:xfrm>
            <a:off x="2860047" y="3758275"/>
            <a:ext cx="2827057" cy="2827057"/>
          </a:xfrm>
          <a:prstGeom prst="ellipse">
            <a:avLst/>
          </a:prstGeom>
          <a:solidFill>
            <a:srgbClr val="2EC3C5"/>
          </a:solidFill>
          <a:ln w="3175" cap="flat">
            <a:noFill/>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Gill Sans MT" panose="020B0502020104020203"/>
              <a:sym typeface="Helvetica Light"/>
            </a:endParaRPr>
          </a:p>
        </p:txBody>
      </p:sp>
      <p:sp>
        <p:nvSpPr>
          <p:cNvPr id="4" name="Shape 204">
            <a:extLst>
              <a:ext uri="{FF2B5EF4-FFF2-40B4-BE49-F238E27FC236}">
                <a16:creationId xmlns:a16="http://schemas.microsoft.com/office/drawing/2014/main" id="{7332672C-817D-D64D-B7EB-0A80F322B34E}"/>
              </a:ext>
            </a:extLst>
          </p:cNvPr>
          <p:cNvSpPr/>
          <p:nvPr userDrawn="1"/>
        </p:nvSpPr>
        <p:spPr>
          <a:xfrm>
            <a:off x="18696897" y="3682075"/>
            <a:ext cx="2827056" cy="2827056"/>
          </a:xfrm>
          <a:prstGeom prst="ellipse">
            <a:avLst/>
          </a:prstGeom>
          <a:solidFill>
            <a:srgbClr val="2EC3C5"/>
          </a:solidFill>
          <a:ln w="3175">
            <a:miter lim="400000"/>
          </a:ln>
        </p:spPr>
        <p:txBody>
          <a:bodyPr lIns="38100" tIns="38100" rIns="38100" bIns="38100" anchor="ct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5" name="Shape 211">
            <a:extLst>
              <a:ext uri="{FF2B5EF4-FFF2-40B4-BE49-F238E27FC236}">
                <a16:creationId xmlns:a16="http://schemas.microsoft.com/office/drawing/2014/main" id="{5E88FDBE-D17A-9944-9D93-9655CD95D5AD}"/>
              </a:ext>
            </a:extLst>
          </p:cNvPr>
          <p:cNvSpPr/>
          <p:nvPr userDrawn="1"/>
        </p:nvSpPr>
        <p:spPr>
          <a:xfrm>
            <a:off x="8138997" y="3656675"/>
            <a:ext cx="2827056" cy="2827056"/>
          </a:xfrm>
          <a:prstGeom prst="ellipse">
            <a:avLst/>
          </a:prstGeom>
          <a:solidFill>
            <a:srgbClr val="2EC3C5"/>
          </a:solidFill>
          <a:ln w="3175">
            <a:miter lim="400000"/>
          </a:ln>
        </p:spPr>
        <p:txBody>
          <a:bodyPr lIns="38100" tIns="38100" rIns="38100" bIns="38100" anchor="ct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6" name="Shape 218">
            <a:extLst>
              <a:ext uri="{FF2B5EF4-FFF2-40B4-BE49-F238E27FC236}">
                <a16:creationId xmlns:a16="http://schemas.microsoft.com/office/drawing/2014/main" id="{D7781F29-DC28-B348-BC66-E01F0FAE5FD8}"/>
              </a:ext>
            </a:extLst>
          </p:cNvPr>
          <p:cNvSpPr/>
          <p:nvPr userDrawn="1"/>
        </p:nvSpPr>
        <p:spPr>
          <a:xfrm>
            <a:off x="13417946" y="3682075"/>
            <a:ext cx="2827057" cy="2827056"/>
          </a:xfrm>
          <a:prstGeom prst="ellipse">
            <a:avLst/>
          </a:prstGeom>
          <a:solidFill>
            <a:srgbClr val="2EC3C5"/>
          </a:solidFill>
          <a:ln w="3175">
            <a:miter lim="400000"/>
          </a:ln>
        </p:spPr>
        <p:txBody>
          <a:bodyPr lIns="38100" tIns="38100" rIns="38100" bIns="38100" anchor="ct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7" name="Picture Placeholder 23">
            <a:extLst>
              <a:ext uri="{FF2B5EF4-FFF2-40B4-BE49-F238E27FC236}">
                <a16:creationId xmlns:a16="http://schemas.microsoft.com/office/drawing/2014/main" id="{5B46DCAF-570D-F144-A604-67F232D8355C}"/>
              </a:ext>
            </a:extLst>
          </p:cNvPr>
          <p:cNvSpPr>
            <a:spLocks noGrp="1"/>
          </p:cNvSpPr>
          <p:nvPr>
            <p:ph type="pic" sz="quarter" idx="10"/>
          </p:nvPr>
        </p:nvSpPr>
        <p:spPr>
          <a:xfrm>
            <a:off x="2860675" y="3656394"/>
            <a:ext cx="2825750" cy="2827337"/>
          </a:xfrm>
          <a:prstGeom prst="rect">
            <a:avLst/>
          </a:prstGeom>
        </p:spPr>
        <p:txBody>
          <a:bodyPr/>
          <a:lstStyle/>
          <a:p>
            <a:endParaRPr lang="en-US"/>
          </a:p>
        </p:txBody>
      </p:sp>
      <p:sp>
        <p:nvSpPr>
          <p:cNvPr id="9" name="Picture Placeholder 23">
            <a:extLst>
              <a:ext uri="{FF2B5EF4-FFF2-40B4-BE49-F238E27FC236}">
                <a16:creationId xmlns:a16="http://schemas.microsoft.com/office/drawing/2014/main" id="{1DDD8839-3C36-C940-967B-E831D12BF9FB}"/>
              </a:ext>
            </a:extLst>
          </p:cNvPr>
          <p:cNvSpPr>
            <a:spLocks noGrp="1"/>
          </p:cNvSpPr>
          <p:nvPr>
            <p:ph type="pic" sz="quarter" idx="11"/>
          </p:nvPr>
        </p:nvSpPr>
        <p:spPr>
          <a:xfrm>
            <a:off x="8140303" y="3656394"/>
            <a:ext cx="2825750" cy="2827337"/>
          </a:xfrm>
          <a:prstGeom prst="rect">
            <a:avLst/>
          </a:prstGeom>
        </p:spPr>
        <p:txBody>
          <a:bodyPr/>
          <a:lstStyle/>
          <a:p>
            <a:endParaRPr lang="en-US"/>
          </a:p>
        </p:txBody>
      </p:sp>
      <p:sp>
        <p:nvSpPr>
          <p:cNvPr id="10" name="Picture Placeholder 23">
            <a:extLst>
              <a:ext uri="{FF2B5EF4-FFF2-40B4-BE49-F238E27FC236}">
                <a16:creationId xmlns:a16="http://schemas.microsoft.com/office/drawing/2014/main" id="{B42D1641-23CD-0246-97CA-A5454B3235F8}"/>
              </a:ext>
            </a:extLst>
          </p:cNvPr>
          <p:cNvSpPr>
            <a:spLocks noGrp="1"/>
          </p:cNvSpPr>
          <p:nvPr>
            <p:ph type="pic" sz="quarter" idx="12"/>
          </p:nvPr>
        </p:nvSpPr>
        <p:spPr>
          <a:xfrm>
            <a:off x="13419253" y="3656394"/>
            <a:ext cx="2825750" cy="2827337"/>
          </a:xfrm>
          <a:prstGeom prst="rect">
            <a:avLst/>
          </a:prstGeom>
        </p:spPr>
        <p:txBody>
          <a:bodyPr/>
          <a:lstStyle/>
          <a:p>
            <a:endParaRPr lang="en-US"/>
          </a:p>
        </p:txBody>
      </p:sp>
      <p:sp>
        <p:nvSpPr>
          <p:cNvPr id="11" name="Picture Placeholder 23">
            <a:extLst>
              <a:ext uri="{FF2B5EF4-FFF2-40B4-BE49-F238E27FC236}">
                <a16:creationId xmlns:a16="http://schemas.microsoft.com/office/drawing/2014/main" id="{FB6A86E1-D624-0242-84E5-85FE1C00975A}"/>
              </a:ext>
            </a:extLst>
          </p:cNvPr>
          <p:cNvSpPr>
            <a:spLocks noGrp="1"/>
          </p:cNvSpPr>
          <p:nvPr>
            <p:ph type="pic" sz="quarter" idx="13"/>
          </p:nvPr>
        </p:nvSpPr>
        <p:spPr>
          <a:xfrm>
            <a:off x="18696896" y="3656394"/>
            <a:ext cx="2825750" cy="2827337"/>
          </a:xfrm>
          <a:prstGeom prst="rect">
            <a:avLst/>
          </a:prstGeom>
        </p:spPr>
        <p:txBody>
          <a:bodyPr/>
          <a:lstStyle/>
          <a:p>
            <a:endParaRPr lang="en-US" dirty="0"/>
          </a:p>
        </p:txBody>
      </p:sp>
      <p:sp>
        <p:nvSpPr>
          <p:cNvPr id="12" name="Text Placeholder 28">
            <a:extLst>
              <a:ext uri="{FF2B5EF4-FFF2-40B4-BE49-F238E27FC236}">
                <a16:creationId xmlns:a16="http://schemas.microsoft.com/office/drawing/2014/main" id="{547AC6BE-8D32-BF40-9975-CF5A374C63AE}"/>
              </a:ext>
            </a:extLst>
          </p:cNvPr>
          <p:cNvSpPr>
            <a:spLocks noGrp="1"/>
          </p:cNvSpPr>
          <p:nvPr>
            <p:ph type="body" sz="quarter" idx="14"/>
          </p:nvPr>
        </p:nvSpPr>
        <p:spPr>
          <a:xfrm>
            <a:off x="2155616" y="7989197"/>
            <a:ext cx="4235868" cy="4316458"/>
          </a:xfrm>
          <a:prstGeom prst="rect">
            <a:avLst/>
          </a:prstGeom>
        </p:spPr>
        <p:txBody>
          <a:bodyPr>
            <a:normAutofit/>
          </a:bodyPr>
          <a:lstStyle>
            <a:lvl1pPr indent="0" algn="ctr">
              <a:defRPr sz="4000">
                <a:solidFill>
                  <a:srgbClr val="2E2C22"/>
                </a:solidFill>
                <a:latin typeface="+mn-lt"/>
              </a:defRPr>
            </a:lvl1pPr>
            <a:lvl2pPr indent="0" algn="ctr">
              <a:defRPr sz="4000">
                <a:solidFill>
                  <a:srgbClr val="2E2C22"/>
                </a:solidFill>
                <a:latin typeface="+mn-lt"/>
              </a:defRPr>
            </a:lvl2pPr>
            <a:lvl3pPr indent="0" algn="ctr">
              <a:defRPr sz="4000">
                <a:solidFill>
                  <a:srgbClr val="2E2C22"/>
                </a:solidFill>
                <a:latin typeface="+mn-lt"/>
              </a:defRPr>
            </a:lvl3pPr>
            <a:lvl4pPr indent="0" algn="ctr">
              <a:defRPr sz="4000">
                <a:solidFill>
                  <a:srgbClr val="2E2C22"/>
                </a:solidFill>
                <a:latin typeface="+mn-lt"/>
              </a:defRPr>
            </a:lvl4pPr>
            <a:lvl5pPr indent="0" algn="ctr">
              <a:defRPr sz="4000">
                <a:solidFill>
                  <a:srgbClr val="2E2C22"/>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28">
            <a:extLst>
              <a:ext uri="{FF2B5EF4-FFF2-40B4-BE49-F238E27FC236}">
                <a16:creationId xmlns:a16="http://schemas.microsoft.com/office/drawing/2014/main" id="{915800A5-8B7F-0346-BE6D-7F37BA1ACC36}"/>
              </a:ext>
            </a:extLst>
          </p:cNvPr>
          <p:cNvSpPr>
            <a:spLocks noGrp="1"/>
          </p:cNvSpPr>
          <p:nvPr>
            <p:ph type="body" sz="quarter" idx="15"/>
          </p:nvPr>
        </p:nvSpPr>
        <p:spPr>
          <a:xfrm>
            <a:off x="7434590" y="7989197"/>
            <a:ext cx="4235868" cy="4316458"/>
          </a:xfrm>
          <a:prstGeom prst="rect">
            <a:avLst/>
          </a:prstGeom>
        </p:spPr>
        <p:txBody>
          <a:bodyPr>
            <a:normAutofit/>
          </a:bodyPr>
          <a:lstStyle>
            <a:lvl1pPr indent="0" algn="ctr">
              <a:defRPr sz="4000">
                <a:solidFill>
                  <a:srgbClr val="2E2C22"/>
                </a:solidFill>
                <a:latin typeface="+mn-lt"/>
              </a:defRPr>
            </a:lvl1pPr>
            <a:lvl2pPr indent="0" algn="ctr">
              <a:defRPr sz="4000">
                <a:solidFill>
                  <a:srgbClr val="2E2C22"/>
                </a:solidFill>
                <a:latin typeface="+mn-lt"/>
              </a:defRPr>
            </a:lvl2pPr>
            <a:lvl3pPr indent="0" algn="ctr">
              <a:defRPr sz="4000">
                <a:solidFill>
                  <a:srgbClr val="2E2C22"/>
                </a:solidFill>
                <a:latin typeface="+mn-lt"/>
              </a:defRPr>
            </a:lvl3pPr>
            <a:lvl4pPr indent="0" algn="ctr">
              <a:defRPr sz="4000">
                <a:solidFill>
                  <a:srgbClr val="2E2C22"/>
                </a:solidFill>
                <a:latin typeface="+mn-lt"/>
              </a:defRPr>
            </a:lvl4pPr>
            <a:lvl5pPr indent="0" algn="ctr">
              <a:defRPr sz="4000">
                <a:solidFill>
                  <a:srgbClr val="2E2C22"/>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28">
            <a:extLst>
              <a:ext uri="{FF2B5EF4-FFF2-40B4-BE49-F238E27FC236}">
                <a16:creationId xmlns:a16="http://schemas.microsoft.com/office/drawing/2014/main" id="{82AC2B69-6F47-AE47-B7EA-0A890D4F544A}"/>
              </a:ext>
            </a:extLst>
          </p:cNvPr>
          <p:cNvSpPr>
            <a:spLocks noGrp="1"/>
          </p:cNvSpPr>
          <p:nvPr>
            <p:ph type="body" sz="quarter" idx="16"/>
          </p:nvPr>
        </p:nvSpPr>
        <p:spPr>
          <a:xfrm>
            <a:off x="12713544" y="7989197"/>
            <a:ext cx="4235868" cy="4316458"/>
          </a:xfrm>
          <a:prstGeom prst="rect">
            <a:avLst/>
          </a:prstGeom>
        </p:spPr>
        <p:txBody>
          <a:bodyPr>
            <a:normAutofit/>
          </a:bodyPr>
          <a:lstStyle>
            <a:lvl1pPr indent="0" algn="ctr">
              <a:defRPr sz="4000">
                <a:solidFill>
                  <a:srgbClr val="2E2C22"/>
                </a:solidFill>
                <a:latin typeface="+mn-lt"/>
              </a:defRPr>
            </a:lvl1pPr>
            <a:lvl2pPr indent="0" algn="ctr">
              <a:defRPr sz="4000">
                <a:solidFill>
                  <a:srgbClr val="2E2C22"/>
                </a:solidFill>
                <a:latin typeface="+mn-lt"/>
              </a:defRPr>
            </a:lvl2pPr>
            <a:lvl3pPr indent="0" algn="ctr">
              <a:defRPr sz="4000">
                <a:solidFill>
                  <a:srgbClr val="2E2C22"/>
                </a:solidFill>
                <a:latin typeface="+mn-lt"/>
              </a:defRPr>
            </a:lvl3pPr>
            <a:lvl4pPr indent="0" algn="ctr">
              <a:defRPr sz="4000">
                <a:solidFill>
                  <a:srgbClr val="2E2C22"/>
                </a:solidFill>
                <a:latin typeface="+mn-lt"/>
              </a:defRPr>
            </a:lvl4pPr>
            <a:lvl5pPr indent="0" algn="ctr">
              <a:defRPr sz="4000">
                <a:solidFill>
                  <a:srgbClr val="2E2C22"/>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28">
            <a:extLst>
              <a:ext uri="{FF2B5EF4-FFF2-40B4-BE49-F238E27FC236}">
                <a16:creationId xmlns:a16="http://schemas.microsoft.com/office/drawing/2014/main" id="{091DF577-3085-9E4B-A812-3BD1D99B2869}"/>
              </a:ext>
            </a:extLst>
          </p:cNvPr>
          <p:cNvSpPr>
            <a:spLocks noGrp="1"/>
          </p:cNvSpPr>
          <p:nvPr>
            <p:ph type="body" sz="quarter" idx="17"/>
          </p:nvPr>
        </p:nvSpPr>
        <p:spPr>
          <a:xfrm>
            <a:off x="17992516" y="7989197"/>
            <a:ext cx="4235868" cy="4316458"/>
          </a:xfrm>
          <a:prstGeom prst="rect">
            <a:avLst/>
          </a:prstGeom>
        </p:spPr>
        <p:txBody>
          <a:bodyPr>
            <a:normAutofit/>
          </a:bodyPr>
          <a:lstStyle>
            <a:lvl1pPr indent="0" algn="ctr">
              <a:defRPr sz="4000">
                <a:solidFill>
                  <a:srgbClr val="2E2C22"/>
                </a:solidFill>
                <a:latin typeface="+mn-lt"/>
              </a:defRPr>
            </a:lvl1pPr>
            <a:lvl2pPr indent="0" algn="ctr">
              <a:defRPr sz="4000">
                <a:solidFill>
                  <a:srgbClr val="2E2C22"/>
                </a:solidFill>
                <a:latin typeface="+mn-lt"/>
              </a:defRPr>
            </a:lvl2pPr>
            <a:lvl3pPr indent="0" algn="ctr">
              <a:defRPr sz="4000">
                <a:solidFill>
                  <a:srgbClr val="2E2C22"/>
                </a:solidFill>
                <a:latin typeface="+mn-lt"/>
              </a:defRPr>
            </a:lvl3pPr>
            <a:lvl4pPr indent="0" algn="ctr">
              <a:defRPr sz="4000">
                <a:solidFill>
                  <a:srgbClr val="2E2C22"/>
                </a:solidFill>
                <a:latin typeface="+mn-lt"/>
              </a:defRPr>
            </a:lvl4pPr>
            <a:lvl5pPr indent="0" algn="ctr">
              <a:defRPr sz="4000">
                <a:solidFill>
                  <a:srgbClr val="2E2C22"/>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Placeholder 37">
            <a:extLst>
              <a:ext uri="{FF2B5EF4-FFF2-40B4-BE49-F238E27FC236}">
                <a16:creationId xmlns:a16="http://schemas.microsoft.com/office/drawing/2014/main" id="{4EE28BB3-5EA3-4449-9935-E693D512AD35}"/>
              </a:ext>
            </a:extLst>
          </p:cNvPr>
          <p:cNvSpPr>
            <a:spLocks noGrp="1"/>
          </p:cNvSpPr>
          <p:nvPr>
            <p:ph type="body" sz="quarter" idx="18" hasCustomPrompt="1"/>
          </p:nvPr>
        </p:nvSpPr>
        <p:spPr>
          <a:xfrm>
            <a:off x="2155616" y="7105926"/>
            <a:ext cx="4235868" cy="504658"/>
          </a:xfrm>
          <a:prstGeom prst="rect">
            <a:avLst/>
          </a:prstGeom>
        </p:spPr>
        <p:txBody>
          <a:bodyPr>
            <a:normAutofit/>
          </a:bodyPr>
          <a:lstStyle>
            <a:lvl1pPr algn="ctr">
              <a:defRPr sz="3200" b="1" spc="300">
                <a:solidFill>
                  <a:srgbClr val="2E2C22"/>
                </a:solidFill>
                <a:latin typeface="+mj-lt"/>
              </a:defRPr>
            </a:lvl1pPr>
          </a:lstStyle>
          <a:p>
            <a:pPr lvl="0"/>
            <a:r>
              <a:rPr lang="en-US" dirty="0"/>
              <a:t>HEADING</a:t>
            </a:r>
          </a:p>
        </p:txBody>
      </p:sp>
      <p:sp>
        <p:nvSpPr>
          <p:cNvPr id="17" name="Text Placeholder 37">
            <a:extLst>
              <a:ext uri="{FF2B5EF4-FFF2-40B4-BE49-F238E27FC236}">
                <a16:creationId xmlns:a16="http://schemas.microsoft.com/office/drawing/2014/main" id="{DECCF15A-2CF5-904A-A077-C631EA02E544}"/>
              </a:ext>
            </a:extLst>
          </p:cNvPr>
          <p:cNvSpPr>
            <a:spLocks noGrp="1"/>
          </p:cNvSpPr>
          <p:nvPr>
            <p:ph type="body" sz="quarter" idx="19" hasCustomPrompt="1"/>
          </p:nvPr>
        </p:nvSpPr>
        <p:spPr>
          <a:xfrm>
            <a:off x="7434590" y="7105926"/>
            <a:ext cx="4235868" cy="504658"/>
          </a:xfrm>
          <a:prstGeom prst="rect">
            <a:avLst/>
          </a:prstGeom>
        </p:spPr>
        <p:txBody>
          <a:bodyPr>
            <a:normAutofit/>
          </a:bodyPr>
          <a:lstStyle>
            <a:lvl1pPr algn="ctr">
              <a:defRPr sz="3200" b="1" spc="300">
                <a:solidFill>
                  <a:srgbClr val="2E2C22"/>
                </a:solidFill>
                <a:latin typeface="+mj-lt"/>
              </a:defRPr>
            </a:lvl1pPr>
          </a:lstStyle>
          <a:p>
            <a:pPr lvl="0"/>
            <a:r>
              <a:rPr lang="en-US" dirty="0"/>
              <a:t>HEADING</a:t>
            </a:r>
          </a:p>
        </p:txBody>
      </p:sp>
      <p:sp>
        <p:nvSpPr>
          <p:cNvPr id="18" name="Text Placeholder 37">
            <a:extLst>
              <a:ext uri="{FF2B5EF4-FFF2-40B4-BE49-F238E27FC236}">
                <a16:creationId xmlns:a16="http://schemas.microsoft.com/office/drawing/2014/main" id="{8368C800-A615-2A42-81E2-85C93440257B}"/>
              </a:ext>
            </a:extLst>
          </p:cNvPr>
          <p:cNvSpPr>
            <a:spLocks noGrp="1"/>
          </p:cNvSpPr>
          <p:nvPr>
            <p:ph type="body" sz="quarter" idx="20" hasCustomPrompt="1"/>
          </p:nvPr>
        </p:nvSpPr>
        <p:spPr>
          <a:xfrm>
            <a:off x="12713544" y="7105926"/>
            <a:ext cx="4235868" cy="504658"/>
          </a:xfrm>
          <a:prstGeom prst="rect">
            <a:avLst/>
          </a:prstGeom>
        </p:spPr>
        <p:txBody>
          <a:bodyPr>
            <a:normAutofit/>
          </a:bodyPr>
          <a:lstStyle>
            <a:lvl1pPr algn="ctr">
              <a:defRPr sz="3200" b="1" spc="300">
                <a:solidFill>
                  <a:srgbClr val="2E2C22"/>
                </a:solidFill>
                <a:latin typeface="+mj-lt"/>
              </a:defRPr>
            </a:lvl1pPr>
          </a:lstStyle>
          <a:p>
            <a:pPr lvl="0"/>
            <a:r>
              <a:rPr lang="en-US" dirty="0"/>
              <a:t>HEADING</a:t>
            </a:r>
          </a:p>
        </p:txBody>
      </p:sp>
      <p:sp>
        <p:nvSpPr>
          <p:cNvPr id="19" name="Text Placeholder 37">
            <a:extLst>
              <a:ext uri="{FF2B5EF4-FFF2-40B4-BE49-F238E27FC236}">
                <a16:creationId xmlns:a16="http://schemas.microsoft.com/office/drawing/2014/main" id="{EF2EE0FE-AEEF-4243-BC9A-8B9BEC76B4FB}"/>
              </a:ext>
            </a:extLst>
          </p:cNvPr>
          <p:cNvSpPr>
            <a:spLocks noGrp="1"/>
          </p:cNvSpPr>
          <p:nvPr>
            <p:ph type="body" sz="quarter" idx="21" hasCustomPrompt="1"/>
          </p:nvPr>
        </p:nvSpPr>
        <p:spPr>
          <a:xfrm>
            <a:off x="17991837" y="7105926"/>
            <a:ext cx="4235868" cy="504658"/>
          </a:xfrm>
          <a:prstGeom prst="rect">
            <a:avLst/>
          </a:prstGeom>
        </p:spPr>
        <p:txBody>
          <a:bodyPr>
            <a:normAutofit/>
          </a:bodyPr>
          <a:lstStyle>
            <a:lvl1pPr algn="ctr">
              <a:defRPr sz="3200" b="1" spc="300">
                <a:solidFill>
                  <a:srgbClr val="2E2C22"/>
                </a:solidFill>
                <a:latin typeface="+mj-lt"/>
              </a:defRPr>
            </a:lvl1pPr>
          </a:lstStyle>
          <a:p>
            <a:pPr lvl="0"/>
            <a:r>
              <a:rPr lang="en-US" dirty="0"/>
              <a:t>HEADING</a:t>
            </a:r>
          </a:p>
        </p:txBody>
      </p:sp>
      <p:sp>
        <p:nvSpPr>
          <p:cNvPr id="20" name="Title 1">
            <a:extLst>
              <a:ext uri="{FF2B5EF4-FFF2-40B4-BE49-F238E27FC236}">
                <a16:creationId xmlns:a16="http://schemas.microsoft.com/office/drawing/2014/main" id="{D690AE98-5215-8441-BFFA-AE904641CF31}"/>
              </a:ext>
            </a:extLst>
          </p:cNvPr>
          <p:cNvSpPr>
            <a:spLocks noGrp="1"/>
          </p:cNvSpPr>
          <p:nvPr>
            <p:ph type="title" hasCustomPrompt="1"/>
          </p:nvPr>
        </p:nvSpPr>
        <p:spPr>
          <a:xfrm>
            <a:off x="2121839" y="1494364"/>
            <a:ext cx="19402113" cy="1438518"/>
          </a:xfrm>
          <a:prstGeom prst="rect">
            <a:avLst/>
          </a:prstGeom>
        </p:spPr>
        <p:txBody>
          <a:bodyPr/>
          <a:lstStyle>
            <a:lvl1pPr marL="0" marR="0" indent="0" algn="l" defTabSz="685800" rtl="0" eaLnBrk="1" fontAlgn="auto" latinLnBrk="0" hangingPunct="0">
              <a:lnSpc>
                <a:spcPct val="80000"/>
              </a:lnSpc>
              <a:spcBef>
                <a:spcPts val="0"/>
              </a:spcBef>
              <a:spcAft>
                <a:spcPts val="0"/>
              </a:spcAft>
              <a:buClrTx/>
              <a:buSzTx/>
              <a:buFontTx/>
              <a:buNone/>
              <a:tabLst/>
              <a:defRPr>
                <a:solidFill>
                  <a:srgbClr val="2E2C22"/>
                </a:solidFill>
              </a:defRPr>
            </a:lvl1pPr>
          </a:lstStyle>
          <a:p>
            <a:pPr marL="0" marR="0" lvl="0" indent="0" algn="l" defTabSz="685800" rtl="0" eaLnBrk="1" fontAlgn="auto" latinLnBrk="0" hangingPunct="0">
              <a:lnSpc>
                <a:spcPct val="80000"/>
              </a:lnSpc>
              <a:spcBef>
                <a:spcPts val="0"/>
              </a:spcBef>
              <a:spcAft>
                <a:spcPts val="0"/>
              </a:spcAft>
              <a:buClrTx/>
              <a:buSzTx/>
              <a:buFontTx/>
              <a:buNone/>
              <a:tabLst/>
              <a:defRPr/>
            </a:pPr>
            <a:r>
              <a:rPr kumimoji="0" lang="en-GB" sz="10000" b="1" i="0" u="none" strike="noStrike" kern="0" cap="none" spc="75"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81141719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Content 3" preserve="1" userDrawn="1">
  <p:cSld name="1_Content 3">
    <p:bg>
      <p:bgPr>
        <a:solidFill>
          <a:srgbClr val="F4F5F7"/>
        </a:solidFill>
        <a:effectLst/>
      </p:bgPr>
    </p:bg>
    <p:spTree>
      <p:nvGrpSpPr>
        <p:cNvPr id="1" name="Shape 30"/>
        <p:cNvGrpSpPr/>
        <p:nvPr/>
      </p:nvGrpSpPr>
      <p:grpSpPr>
        <a:xfrm>
          <a:off x="0" y="0"/>
          <a:ext cx="0" cy="0"/>
          <a:chOff x="0" y="0"/>
          <a:chExt cx="0" cy="0"/>
        </a:xfrm>
      </p:grpSpPr>
      <p:sp>
        <p:nvSpPr>
          <p:cNvPr id="6" name="Freeform 14">
            <a:extLst>
              <a:ext uri="{FF2B5EF4-FFF2-40B4-BE49-F238E27FC236}">
                <a16:creationId xmlns:a16="http://schemas.microsoft.com/office/drawing/2014/main" id="{D57DF3AC-F917-614E-9ACD-FC1A9E208CFA}"/>
              </a:ext>
            </a:extLst>
          </p:cNvPr>
          <p:cNvSpPr/>
          <p:nvPr userDrawn="1"/>
        </p:nvSpPr>
        <p:spPr>
          <a:xfrm>
            <a:off x="0" y="0"/>
            <a:ext cx="4340404" cy="13738918"/>
          </a:xfrm>
          <a:custGeom>
            <a:avLst/>
            <a:gdLst/>
            <a:ahLst/>
            <a:cxnLst/>
            <a:rect l="l" t="t" r="r" b="b"/>
            <a:pathLst>
              <a:path w="1741842" h="5528549">
                <a:moveTo>
                  <a:pt x="0" y="0"/>
                </a:moveTo>
                <a:lnTo>
                  <a:pt x="1741842" y="0"/>
                </a:lnTo>
                <a:lnTo>
                  <a:pt x="1741842" y="5528549"/>
                </a:lnTo>
                <a:lnTo>
                  <a:pt x="0" y="5528549"/>
                </a:lnTo>
                <a:close/>
              </a:path>
            </a:pathLst>
          </a:custGeom>
          <a:solidFill>
            <a:srgbClr val="2EC3C5"/>
          </a:solidFill>
        </p:spPr>
      </p:sp>
      <p:grpSp>
        <p:nvGrpSpPr>
          <p:cNvPr id="7" name="Group 6">
            <a:extLst>
              <a:ext uri="{FF2B5EF4-FFF2-40B4-BE49-F238E27FC236}">
                <a16:creationId xmlns:a16="http://schemas.microsoft.com/office/drawing/2014/main" id="{D1B1EFEF-D24A-B44C-9156-61E96E0A18F7}"/>
              </a:ext>
            </a:extLst>
          </p:cNvPr>
          <p:cNvGrpSpPr/>
          <p:nvPr userDrawn="1"/>
        </p:nvGrpSpPr>
        <p:grpSpPr>
          <a:xfrm>
            <a:off x="1694986" y="2918174"/>
            <a:ext cx="8184996" cy="5912492"/>
            <a:chOff x="691376" y="1672684"/>
            <a:chExt cx="8184995" cy="5912492"/>
          </a:xfrm>
        </p:grpSpPr>
        <p:sp>
          <p:nvSpPr>
            <p:cNvPr id="8" name="Rectangle 7">
              <a:extLst>
                <a:ext uri="{FF2B5EF4-FFF2-40B4-BE49-F238E27FC236}">
                  <a16:creationId xmlns:a16="http://schemas.microsoft.com/office/drawing/2014/main" id="{1C85AAA8-5F7B-8347-B53E-2D1661C4C04E}"/>
                </a:ext>
              </a:extLst>
            </p:cNvPr>
            <p:cNvSpPr/>
            <p:nvPr/>
          </p:nvSpPr>
          <p:spPr>
            <a:xfrm>
              <a:off x="691376" y="1672684"/>
              <a:ext cx="6646127" cy="5912492"/>
            </a:xfrm>
            <a:prstGeom prst="rect">
              <a:avLst/>
            </a:prstGeom>
            <a:solidFill>
              <a:srgbClr val="F4F5F7"/>
            </a:solidFill>
            <a:ln w="168275">
              <a:solidFill>
                <a:srgbClr val="2424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0" i="0" dirty="0">
                <a:latin typeface="Gill Sans MT" panose="020B0502020104020203" pitchFamily="34" charset="77"/>
              </a:endParaRPr>
            </a:p>
          </p:txBody>
        </p:sp>
        <p:sp>
          <p:nvSpPr>
            <p:cNvPr id="9" name="Rectangle 8">
              <a:extLst>
                <a:ext uri="{FF2B5EF4-FFF2-40B4-BE49-F238E27FC236}">
                  <a16:creationId xmlns:a16="http://schemas.microsoft.com/office/drawing/2014/main" id="{BFCA2492-A0E9-8C44-96B4-49371D0AD2D3}"/>
                </a:ext>
              </a:extLst>
            </p:cNvPr>
            <p:cNvSpPr/>
            <p:nvPr userDrawn="1"/>
          </p:nvSpPr>
          <p:spPr>
            <a:xfrm>
              <a:off x="6400800" y="3172146"/>
              <a:ext cx="2475571" cy="3537045"/>
            </a:xfrm>
            <a:prstGeom prst="rect">
              <a:avLst/>
            </a:prstGeom>
            <a:solidFill>
              <a:srgbClr val="F4F5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0" i="0" dirty="0">
                <a:latin typeface="Gill Sans MT" panose="020B0502020104020203" pitchFamily="34" charset="77"/>
              </a:endParaRPr>
            </a:p>
          </p:txBody>
        </p:sp>
      </p:grpSp>
      <p:sp>
        <p:nvSpPr>
          <p:cNvPr id="2" name="TextBox 1">
            <a:extLst>
              <a:ext uri="{FF2B5EF4-FFF2-40B4-BE49-F238E27FC236}">
                <a16:creationId xmlns:a16="http://schemas.microsoft.com/office/drawing/2014/main" id="{714875C8-1628-B546-9EE9-2886652493F4}"/>
              </a:ext>
            </a:extLst>
          </p:cNvPr>
          <p:cNvSpPr txBox="1"/>
          <p:nvPr userDrawn="1"/>
        </p:nvSpPr>
        <p:spPr>
          <a:xfrm>
            <a:off x="2746309" y="3765176"/>
            <a:ext cx="465810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spc="100" baseline="0" dirty="0">
                <a:solidFill>
                  <a:srgbClr val="2E2C22"/>
                </a:solidFill>
                <a:latin typeface="Gill Sans MT" panose="020B0502020104020203" pitchFamily="34" charset="77"/>
                <a:cs typeface="Gill Sans" panose="020B0502020104020203" pitchFamily="34" charset="-79"/>
              </a:rPr>
              <a:t>DEFINITION</a:t>
            </a:r>
          </a:p>
        </p:txBody>
      </p:sp>
      <p:sp>
        <p:nvSpPr>
          <p:cNvPr id="4" name="Text Placeholder 3">
            <a:extLst>
              <a:ext uri="{FF2B5EF4-FFF2-40B4-BE49-F238E27FC236}">
                <a16:creationId xmlns:a16="http://schemas.microsoft.com/office/drawing/2014/main" id="{1524E505-0CBF-0C42-8825-B206E28FB000}"/>
              </a:ext>
            </a:extLst>
          </p:cNvPr>
          <p:cNvSpPr>
            <a:spLocks noGrp="1"/>
          </p:cNvSpPr>
          <p:nvPr>
            <p:ph type="body" sz="quarter" idx="10" hasCustomPrompt="1"/>
          </p:nvPr>
        </p:nvSpPr>
        <p:spPr>
          <a:xfrm>
            <a:off x="2746376" y="4706939"/>
            <a:ext cx="5402544" cy="3537046"/>
          </a:xfrm>
        </p:spPr>
        <p:txBody>
          <a:bodyPr>
            <a:normAutofit/>
          </a:bodyPr>
          <a:lstStyle>
            <a:lvl1pPr marL="0" indent="0" algn="l">
              <a:buNone/>
              <a:defRPr sz="7200" b="1" i="0">
                <a:solidFill>
                  <a:srgbClr val="2EC3C5"/>
                </a:solidFill>
                <a:latin typeface="Gill Sans MT" panose="020B0502020104020203" pitchFamily="34" charset="77"/>
              </a:defRPr>
            </a:lvl1pPr>
          </a:lstStyle>
          <a:p>
            <a:pPr lvl="0"/>
            <a:r>
              <a:rPr lang="en-US" dirty="0"/>
              <a:t>Word</a:t>
            </a:r>
          </a:p>
        </p:txBody>
      </p:sp>
      <p:sp>
        <p:nvSpPr>
          <p:cNvPr id="14" name="Text Placeholder 13">
            <a:extLst>
              <a:ext uri="{FF2B5EF4-FFF2-40B4-BE49-F238E27FC236}">
                <a16:creationId xmlns:a16="http://schemas.microsoft.com/office/drawing/2014/main" id="{86CE9F79-099C-6F49-94FE-86A262A4AAFE}"/>
              </a:ext>
            </a:extLst>
          </p:cNvPr>
          <p:cNvSpPr>
            <a:spLocks noGrp="1"/>
          </p:cNvSpPr>
          <p:nvPr>
            <p:ph type="body" sz="quarter" idx="11"/>
          </p:nvPr>
        </p:nvSpPr>
        <p:spPr>
          <a:xfrm>
            <a:off x="11018839" y="2918172"/>
            <a:ext cx="11841162" cy="8029228"/>
          </a:xfrm>
        </p:spPr>
        <p:txBody>
          <a:bodyPr/>
          <a:lstStyle>
            <a:lvl1pPr marL="0" indent="0" algn="l">
              <a:buNone/>
              <a:defRPr sz="4000" b="0" i="0">
                <a:solidFill>
                  <a:srgbClr val="2E2C22"/>
                </a:solidFill>
                <a:latin typeface="Gill Sans MT" panose="020B0502020104020203" pitchFamily="34" charset="77"/>
              </a:defRPr>
            </a:lvl1pPr>
            <a:lvl2pPr marL="0" indent="0" algn="l">
              <a:buNone/>
              <a:defRPr sz="4000" b="0" i="0">
                <a:solidFill>
                  <a:srgbClr val="2E2C22"/>
                </a:solidFill>
                <a:latin typeface="Gill Sans MT" panose="020B0502020104020203" pitchFamily="34" charset="77"/>
              </a:defRPr>
            </a:lvl2pPr>
            <a:lvl3pPr marL="0" indent="0" algn="l">
              <a:buNone/>
              <a:defRPr sz="4000" b="0" i="0">
                <a:solidFill>
                  <a:srgbClr val="2E2C22"/>
                </a:solidFill>
              </a:defRPr>
            </a:lvl3pPr>
            <a:lvl4pPr marL="0" indent="0" algn="l">
              <a:buNone/>
              <a:defRPr sz="4000" b="0" i="0">
                <a:solidFill>
                  <a:srgbClr val="2E2C22"/>
                </a:solidFill>
              </a:defRPr>
            </a:lvl4pPr>
            <a:lvl5pPr marL="0" indent="0" algn="l">
              <a:buNone/>
              <a:defRPr sz="4000" b="0" i="0">
                <a:solidFill>
                  <a:srgbClr val="2E2C2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897926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Content 3" preserve="1" userDrawn="1">
  <p:cSld name="1_Content 3">
    <p:bg>
      <p:bgPr>
        <a:solidFill>
          <a:srgbClr val="F4F5F7"/>
        </a:solidFill>
        <a:effectLst/>
      </p:bgPr>
    </p:bg>
    <p:spTree>
      <p:nvGrpSpPr>
        <p:cNvPr id="1" name="Shape 30"/>
        <p:cNvGrpSpPr/>
        <p:nvPr/>
      </p:nvGrpSpPr>
      <p:grpSpPr>
        <a:xfrm>
          <a:off x="0" y="0"/>
          <a:ext cx="0" cy="0"/>
          <a:chOff x="0" y="0"/>
          <a:chExt cx="0" cy="0"/>
        </a:xfrm>
      </p:grpSpPr>
      <p:sp>
        <p:nvSpPr>
          <p:cNvPr id="6" name="Freeform 14">
            <a:extLst>
              <a:ext uri="{FF2B5EF4-FFF2-40B4-BE49-F238E27FC236}">
                <a16:creationId xmlns:a16="http://schemas.microsoft.com/office/drawing/2014/main" id="{D57DF3AC-F917-614E-9ACD-FC1A9E208CFA}"/>
              </a:ext>
            </a:extLst>
          </p:cNvPr>
          <p:cNvSpPr/>
          <p:nvPr userDrawn="1"/>
        </p:nvSpPr>
        <p:spPr>
          <a:xfrm>
            <a:off x="0" y="0"/>
            <a:ext cx="4340404" cy="13738918"/>
          </a:xfrm>
          <a:custGeom>
            <a:avLst/>
            <a:gdLst/>
            <a:ahLst/>
            <a:cxnLst/>
            <a:rect l="l" t="t" r="r" b="b"/>
            <a:pathLst>
              <a:path w="1741842" h="5528549">
                <a:moveTo>
                  <a:pt x="0" y="0"/>
                </a:moveTo>
                <a:lnTo>
                  <a:pt x="1741842" y="0"/>
                </a:lnTo>
                <a:lnTo>
                  <a:pt x="1741842" y="5528549"/>
                </a:lnTo>
                <a:lnTo>
                  <a:pt x="0" y="5528549"/>
                </a:lnTo>
                <a:close/>
              </a:path>
            </a:pathLst>
          </a:custGeom>
          <a:solidFill>
            <a:srgbClr val="2EC3C5"/>
          </a:solidFill>
        </p:spPr>
      </p:sp>
      <p:grpSp>
        <p:nvGrpSpPr>
          <p:cNvPr id="7" name="Group 6">
            <a:extLst>
              <a:ext uri="{FF2B5EF4-FFF2-40B4-BE49-F238E27FC236}">
                <a16:creationId xmlns:a16="http://schemas.microsoft.com/office/drawing/2014/main" id="{D1B1EFEF-D24A-B44C-9156-61E96E0A18F7}"/>
              </a:ext>
            </a:extLst>
          </p:cNvPr>
          <p:cNvGrpSpPr/>
          <p:nvPr userDrawn="1"/>
        </p:nvGrpSpPr>
        <p:grpSpPr>
          <a:xfrm>
            <a:off x="1694986" y="2918174"/>
            <a:ext cx="8184996" cy="5912492"/>
            <a:chOff x="691376" y="1672684"/>
            <a:chExt cx="8184995" cy="5912492"/>
          </a:xfrm>
        </p:grpSpPr>
        <p:sp>
          <p:nvSpPr>
            <p:cNvPr id="8" name="Rectangle 7">
              <a:extLst>
                <a:ext uri="{FF2B5EF4-FFF2-40B4-BE49-F238E27FC236}">
                  <a16:creationId xmlns:a16="http://schemas.microsoft.com/office/drawing/2014/main" id="{1C85AAA8-5F7B-8347-B53E-2D1661C4C04E}"/>
                </a:ext>
              </a:extLst>
            </p:cNvPr>
            <p:cNvSpPr/>
            <p:nvPr/>
          </p:nvSpPr>
          <p:spPr>
            <a:xfrm>
              <a:off x="691376" y="1672684"/>
              <a:ext cx="6646127" cy="5912492"/>
            </a:xfrm>
            <a:prstGeom prst="rect">
              <a:avLst/>
            </a:prstGeom>
            <a:solidFill>
              <a:srgbClr val="F4F5F7"/>
            </a:solidFill>
            <a:ln w="168275">
              <a:solidFill>
                <a:srgbClr val="2424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0" i="0" dirty="0">
                <a:latin typeface="Gill Sans MT" panose="020B0502020104020203" pitchFamily="34" charset="77"/>
              </a:endParaRPr>
            </a:p>
          </p:txBody>
        </p:sp>
        <p:sp>
          <p:nvSpPr>
            <p:cNvPr id="9" name="Rectangle 8">
              <a:extLst>
                <a:ext uri="{FF2B5EF4-FFF2-40B4-BE49-F238E27FC236}">
                  <a16:creationId xmlns:a16="http://schemas.microsoft.com/office/drawing/2014/main" id="{BFCA2492-A0E9-8C44-96B4-49371D0AD2D3}"/>
                </a:ext>
              </a:extLst>
            </p:cNvPr>
            <p:cNvSpPr/>
            <p:nvPr userDrawn="1"/>
          </p:nvSpPr>
          <p:spPr>
            <a:xfrm>
              <a:off x="6400800" y="3172146"/>
              <a:ext cx="2475571" cy="3537045"/>
            </a:xfrm>
            <a:prstGeom prst="rect">
              <a:avLst/>
            </a:prstGeom>
            <a:solidFill>
              <a:srgbClr val="F4F5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0" i="0" dirty="0">
                <a:latin typeface="Gill Sans MT" panose="020B0502020104020203" pitchFamily="34" charset="77"/>
              </a:endParaRPr>
            </a:p>
          </p:txBody>
        </p:sp>
      </p:grpSp>
      <p:sp>
        <p:nvSpPr>
          <p:cNvPr id="2" name="TextBox 1">
            <a:extLst>
              <a:ext uri="{FF2B5EF4-FFF2-40B4-BE49-F238E27FC236}">
                <a16:creationId xmlns:a16="http://schemas.microsoft.com/office/drawing/2014/main" id="{714875C8-1628-B546-9EE9-2886652493F4}"/>
              </a:ext>
            </a:extLst>
          </p:cNvPr>
          <p:cNvSpPr txBox="1"/>
          <p:nvPr userDrawn="1"/>
        </p:nvSpPr>
        <p:spPr>
          <a:xfrm>
            <a:off x="2746309" y="3765176"/>
            <a:ext cx="465810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spc="100" baseline="0" dirty="0">
                <a:solidFill>
                  <a:srgbClr val="2E2C22"/>
                </a:solidFill>
                <a:latin typeface="Gill Sans MT" panose="020B0502020104020203" pitchFamily="34" charset="77"/>
                <a:cs typeface="Gill Sans" panose="020B0502020104020203" pitchFamily="34" charset="-79"/>
              </a:rPr>
              <a:t>WHAT WE MEAN BY</a:t>
            </a:r>
          </a:p>
        </p:txBody>
      </p:sp>
      <p:sp>
        <p:nvSpPr>
          <p:cNvPr id="4" name="Text Placeholder 3">
            <a:extLst>
              <a:ext uri="{FF2B5EF4-FFF2-40B4-BE49-F238E27FC236}">
                <a16:creationId xmlns:a16="http://schemas.microsoft.com/office/drawing/2014/main" id="{1524E505-0CBF-0C42-8825-B206E28FB000}"/>
              </a:ext>
            </a:extLst>
          </p:cNvPr>
          <p:cNvSpPr>
            <a:spLocks noGrp="1"/>
          </p:cNvSpPr>
          <p:nvPr>
            <p:ph type="body" sz="quarter" idx="10" hasCustomPrompt="1"/>
          </p:nvPr>
        </p:nvSpPr>
        <p:spPr>
          <a:xfrm>
            <a:off x="2746376" y="4706939"/>
            <a:ext cx="5402544" cy="3537046"/>
          </a:xfrm>
        </p:spPr>
        <p:txBody>
          <a:bodyPr>
            <a:normAutofit/>
          </a:bodyPr>
          <a:lstStyle>
            <a:lvl1pPr marL="0" indent="0" algn="l">
              <a:buNone/>
              <a:defRPr sz="7200" b="1" i="0">
                <a:solidFill>
                  <a:srgbClr val="2EC3C5"/>
                </a:solidFill>
                <a:latin typeface="Gill Sans MT" panose="020B0502020104020203" pitchFamily="34" charset="77"/>
              </a:defRPr>
            </a:lvl1pPr>
          </a:lstStyle>
          <a:p>
            <a:pPr lvl="0"/>
            <a:r>
              <a:rPr lang="en-US" dirty="0"/>
              <a:t>Word</a:t>
            </a:r>
          </a:p>
        </p:txBody>
      </p:sp>
      <p:sp>
        <p:nvSpPr>
          <p:cNvPr id="14" name="Text Placeholder 13">
            <a:extLst>
              <a:ext uri="{FF2B5EF4-FFF2-40B4-BE49-F238E27FC236}">
                <a16:creationId xmlns:a16="http://schemas.microsoft.com/office/drawing/2014/main" id="{86CE9F79-099C-6F49-94FE-86A262A4AAFE}"/>
              </a:ext>
            </a:extLst>
          </p:cNvPr>
          <p:cNvSpPr>
            <a:spLocks noGrp="1"/>
          </p:cNvSpPr>
          <p:nvPr>
            <p:ph type="body" sz="quarter" idx="11"/>
          </p:nvPr>
        </p:nvSpPr>
        <p:spPr>
          <a:xfrm>
            <a:off x="11018839" y="2918172"/>
            <a:ext cx="11841162" cy="8029228"/>
          </a:xfrm>
        </p:spPr>
        <p:txBody>
          <a:bodyPr/>
          <a:lstStyle>
            <a:lvl1pPr marL="0" indent="0" algn="l">
              <a:buNone/>
              <a:defRPr sz="4000" b="0" i="0">
                <a:solidFill>
                  <a:srgbClr val="2E2C22"/>
                </a:solidFill>
                <a:latin typeface="Gill Sans MT" panose="020B0502020104020203" pitchFamily="34" charset="77"/>
              </a:defRPr>
            </a:lvl1pPr>
            <a:lvl2pPr marL="0" indent="0" algn="l">
              <a:buNone/>
              <a:defRPr sz="4000" b="0" i="0">
                <a:solidFill>
                  <a:srgbClr val="2E2C22"/>
                </a:solidFill>
                <a:latin typeface="Gill Sans MT" panose="020B0502020104020203" pitchFamily="34" charset="77"/>
              </a:defRPr>
            </a:lvl2pPr>
            <a:lvl3pPr marL="0" indent="0" algn="l">
              <a:buNone/>
              <a:defRPr sz="4000" b="0" i="0">
                <a:solidFill>
                  <a:srgbClr val="2E2C22"/>
                </a:solidFill>
              </a:defRPr>
            </a:lvl3pPr>
            <a:lvl4pPr marL="0" indent="0" algn="l">
              <a:buNone/>
              <a:defRPr sz="4000" b="0" i="0">
                <a:solidFill>
                  <a:srgbClr val="2E2C22"/>
                </a:solidFill>
              </a:defRPr>
            </a:lvl4pPr>
            <a:lvl5pPr marL="0" indent="0" algn="l">
              <a:buNone/>
              <a:defRPr sz="4000" b="0" i="0">
                <a:solidFill>
                  <a:srgbClr val="2E2C2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1542354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Content 3" preserve="1" userDrawn="1">
  <p:cSld name="1_Content 3">
    <p:bg>
      <p:bgPr>
        <a:solidFill>
          <a:srgbClr val="F4F5F7"/>
        </a:solidFill>
        <a:effectLst/>
      </p:bgPr>
    </p:bg>
    <p:spTree>
      <p:nvGrpSpPr>
        <p:cNvPr id="1" name="Shape 30"/>
        <p:cNvGrpSpPr/>
        <p:nvPr/>
      </p:nvGrpSpPr>
      <p:grpSpPr>
        <a:xfrm>
          <a:off x="0" y="0"/>
          <a:ext cx="0" cy="0"/>
          <a:chOff x="0" y="0"/>
          <a:chExt cx="0" cy="0"/>
        </a:xfrm>
      </p:grpSpPr>
      <p:sp>
        <p:nvSpPr>
          <p:cNvPr id="6" name="Freeform 14">
            <a:extLst>
              <a:ext uri="{FF2B5EF4-FFF2-40B4-BE49-F238E27FC236}">
                <a16:creationId xmlns:a16="http://schemas.microsoft.com/office/drawing/2014/main" id="{D57DF3AC-F917-614E-9ACD-FC1A9E208CFA}"/>
              </a:ext>
            </a:extLst>
          </p:cNvPr>
          <p:cNvSpPr/>
          <p:nvPr userDrawn="1"/>
        </p:nvSpPr>
        <p:spPr>
          <a:xfrm>
            <a:off x="0" y="0"/>
            <a:ext cx="4340404" cy="13738918"/>
          </a:xfrm>
          <a:custGeom>
            <a:avLst/>
            <a:gdLst/>
            <a:ahLst/>
            <a:cxnLst/>
            <a:rect l="l" t="t" r="r" b="b"/>
            <a:pathLst>
              <a:path w="1741842" h="5528549">
                <a:moveTo>
                  <a:pt x="0" y="0"/>
                </a:moveTo>
                <a:lnTo>
                  <a:pt x="1741842" y="0"/>
                </a:lnTo>
                <a:lnTo>
                  <a:pt x="1741842" y="5528549"/>
                </a:lnTo>
                <a:lnTo>
                  <a:pt x="0" y="5528549"/>
                </a:lnTo>
                <a:close/>
              </a:path>
            </a:pathLst>
          </a:custGeom>
          <a:solidFill>
            <a:srgbClr val="2EC3C5"/>
          </a:solidFill>
        </p:spPr>
      </p:sp>
      <p:grpSp>
        <p:nvGrpSpPr>
          <p:cNvPr id="7" name="Group 6">
            <a:extLst>
              <a:ext uri="{FF2B5EF4-FFF2-40B4-BE49-F238E27FC236}">
                <a16:creationId xmlns:a16="http://schemas.microsoft.com/office/drawing/2014/main" id="{D1B1EFEF-D24A-B44C-9156-61E96E0A18F7}"/>
              </a:ext>
            </a:extLst>
          </p:cNvPr>
          <p:cNvGrpSpPr/>
          <p:nvPr userDrawn="1"/>
        </p:nvGrpSpPr>
        <p:grpSpPr>
          <a:xfrm>
            <a:off x="1694986" y="2918174"/>
            <a:ext cx="8184996" cy="5912492"/>
            <a:chOff x="691376" y="1672684"/>
            <a:chExt cx="8184995" cy="5912492"/>
          </a:xfrm>
        </p:grpSpPr>
        <p:sp>
          <p:nvSpPr>
            <p:cNvPr id="8" name="Rectangle 7">
              <a:extLst>
                <a:ext uri="{FF2B5EF4-FFF2-40B4-BE49-F238E27FC236}">
                  <a16:creationId xmlns:a16="http://schemas.microsoft.com/office/drawing/2014/main" id="{1C85AAA8-5F7B-8347-B53E-2D1661C4C04E}"/>
                </a:ext>
              </a:extLst>
            </p:cNvPr>
            <p:cNvSpPr/>
            <p:nvPr/>
          </p:nvSpPr>
          <p:spPr>
            <a:xfrm>
              <a:off x="691376" y="1672684"/>
              <a:ext cx="6646127" cy="5912492"/>
            </a:xfrm>
            <a:prstGeom prst="rect">
              <a:avLst/>
            </a:prstGeom>
            <a:solidFill>
              <a:srgbClr val="F4F5F7"/>
            </a:solidFill>
            <a:ln w="168275">
              <a:solidFill>
                <a:srgbClr val="2424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700" b="0" i="0" dirty="0">
                <a:latin typeface="Gill Sans MT" panose="020B0502020104020203" pitchFamily="34" charset="77"/>
              </a:endParaRPr>
            </a:p>
          </p:txBody>
        </p:sp>
        <p:sp>
          <p:nvSpPr>
            <p:cNvPr id="9" name="Rectangle 8">
              <a:extLst>
                <a:ext uri="{FF2B5EF4-FFF2-40B4-BE49-F238E27FC236}">
                  <a16:creationId xmlns:a16="http://schemas.microsoft.com/office/drawing/2014/main" id="{BFCA2492-A0E9-8C44-96B4-49371D0AD2D3}"/>
                </a:ext>
              </a:extLst>
            </p:cNvPr>
            <p:cNvSpPr/>
            <p:nvPr userDrawn="1"/>
          </p:nvSpPr>
          <p:spPr>
            <a:xfrm>
              <a:off x="6400800" y="3172146"/>
              <a:ext cx="2475571" cy="3537045"/>
            </a:xfrm>
            <a:prstGeom prst="rect">
              <a:avLst/>
            </a:prstGeom>
            <a:solidFill>
              <a:srgbClr val="F4F5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700" b="0" i="0" dirty="0">
                <a:latin typeface="Gill Sans MT" panose="020B0502020104020203" pitchFamily="34" charset="77"/>
              </a:endParaRPr>
            </a:p>
          </p:txBody>
        </p:sp>
      </p:grpSp>
      <p:sp>
        <p:nvSpPr>
          <p:cNvPr id="4" name="Text Placeholder 3">
            <a:extLst>
              <a:ext uri="{FF2B5EF4-FFF2-40B4-BE49-F238E27FC236}">
                <a16:creationId xmlns:a16="http://schemas.microsoft.com/office/drawing/2014/main" id="{1524E505-0CBF-0C42-8825-B206E28FB000}"/>
              </a:ext>
            </a:extLst>
          </p:cNvPr>
          <p:cNvSpPr>
            <a:spLocks noGrp="1"/>
          </p:cNvSpPr>
          <p:nvPr>
            <p:ph type="body" sz="quarter" idx="10" hasCustomPrompt="1"/>
          </p:nvPr>
        </p:nvSpPr>
        <p:spPr>
          <a:xfrm>
            <a:off x="2746376" y="3737121"/>
            <a:ext cx="5402544" cy="3537046"/>
          </a:xfrm>
        </p:spPr>
        <p:txBody>
          <a:bodyPr>
            <a:normAutofit/>
          </a:bodyPr>
          <a:lstStyle>
            <a:lvl1pPr marL="0" indent="0" algn="l">
              <a:buNone/>
              <a:defRPr sz="7200" b="1" i="0">
                <a:solidFill>
                  <a:srgbClr val="2EC3C5"/>
                </a:solidFill>
                <a:latin typeface="Gill Sans MT" panose="020B0502020104020203" pitchFamily="34" charset="77"/>
              </a:defRPr>
            </a:lvl1pPr>
          </a:lstStyle>
          <a:p>
            <a:pPr lvl="0"/>
            <a:r>
              <a:rPr lang="en-US" dirty="0"/>
              <a:t>Word</a:t>
            </a:r>
          </a:p>
        </p:txBody>
      </p:sp>
      <p:sp>
        <p:nvSpPr>
          <p:cNvPr id="14" name="Text Placeholder 13">
            <a:extLst>
              <a:ext uri="{FF2B5EF4-FFF2-40B4-BE49-F238E27FC236}">
                <a16:creationId xmlns:a16="http://schemas.microsoft.com/office/drawing/2014/main" id="{86CE9F79-099C-6F49-94FE-86A262A4AAFE}"/>
              </a:ext>
            </a:extLst>
          </p:cNvPr>
          <p:cNvSpPr>
            <a:spLocks noGrp="1"/>
          </p:cNvSpPr>
          <p:nvPr>
            <p:ph type="body" sz="quarter" idx="11"/>
          </p:nvPr>
        </p:nvSpPr>
        <p:spPr>
          <a:xfrm>
            <a:off x="11018839" y="2918172"/>
            <a:ext cx="11841162" cy="8029228"/>
          </a:xfrm>
        </p:spPr>
        <p:txBody>
          <a:bodyPr/>
          <a:lstStyle>
            <a:lvl1pPr marL="0" indent="0" algn="l">
              <a:buNone/>
              <a:defRPr sz="4000" b="0" i="0">
                <a:solidFill>
                  <a:srgbClr val="2E2C22"/>
                </a:solidFill>
                <a:latin typeface="Gill Sans MT" panose="020B0502020104020203" pitchFamily="34" charset="77"/>
              </a:defRPr>
            </a:lvl1pPr>
            <a:lvl2pPr marL="0" indent="0" algn="l">
              <a:buNone/>
              <a:defRPr sz="4000" b="0" i="0">
                <a:solidFill>
                  <a:srgbClr val="2E2C22"/>
                </a:solidFill>
                <a:latin typeface="Gill Sans MT" panose="020B0502020104020203" pitchFamily="34" charset="77"/>
              </a:defRPr>
            </a:lvl2pPr>
            <a:lvl3pPr marL="0" indent="0" algn="l">
              <a:buNone/>
              <a:defRPr sz="4000" b="0" i="0">
                <a:solidFill>
                  <a:srgbClr val="2E2C22"/>
                </a:solidFill>
              </a:defRPr>
            </a:lvl3pPr>
            <a:lvl4pPr marL="0" indent="0" algn="l">
              <a:buNone/>
              <a:defRPr sz="4000" b="0" i="0">
                <a:solidFill>
                  <a:srgbClr val="2E2C22"/>
                </a:solidFill>
              </a:defRPr>
            </a:lvl4pPr>
            <a:lvl5pPr marL="0" indent="0" algn="l">
              <a:buNone/>
              <a:defRPr sz="4000" b="0" i="0">
                <a:solidFill>
                  <a:srgbClr val="2E2C2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494527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Content 2" preserve="1" userDrawn="1">
  <p:cSld name="1_Content 2">
    <p:bg>
      <p:bgPr>
        <a:solidFill>
          <a:srgbClr val="2EC3C5">
            <a:alpha val="12430"/>
          </a:srgbClr>
        </a:solidFill>
        <a:effectLst/>
      </p:bgPr>
    </p:bg>
    <p:spTree>
      <p:nvGrpSpPr>
        <p:cNvPr id="1" name="Shape 20"/>
        <p:cNvGrpSpPr/>
        <p:nvPr/>
      </p:nvGrpSpPr>
      <p:grpSpPr>
        <a:xfrm>
          <a:off x="0" y="0"/>
          <a:ext cx="0" cy="0"/>
          <a:chOff x="0" y="0"/>
          <a:chExt cx="0" cy="0"/>
        </a:xfrm>
      </p:grpSpPr>
      <p:sp>
        <p:nvSpPr>
          <p:cNvPr id="23" name="Google Shape;23;p80"/>
          <p:cNvSpPr/>
          <p:nvPr userDrawn="1"/>
        </p:nvSpPr>
        <p:spPr>
          <a:xfrm>
            <a:off x="1" y="0"/>
            <a:ext cx="7030802" cy="13716000"/>
          </a:xfrm>
          <a:prstGeom prst="rect">
            <a:avLst/>
          </a:prstGeom>
          <a:solidFill>
            <a:srgbClr val="2EC3C5"/>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14" name="Picture Placeholder 13">
            <a:extLst>
              <a:ext uri="{FF2B5EF4-FFF2-40B4-BE49-F238E27FC236}">
                <a16:creationId xmlns:a16="http://schemas.microsoft.com/office/drawing/2014/main" id="{F487B83B-FD09-4E45-A57E-C62ED926D112}"/>
              </a:ext>
            </a:extLst>
          </p:cNvPr>
          <p:cNvSpPr>
            <a:spLocks noGrp="1"/>
          </p:cNvSpPr>
          <p:nvPr>
            <p:ph type="pic" sz="quarter" idx="10"/>
          </p:nvPr>
        </p:nvSpPr>
        <p:spPr>
          <a:xfrm>
            <a:off x="2511325" y="3446449"/>
            <a:ext cx="5862918" cy="5862918"/>
          </a:xfrm>
          <a:custGeom>
            <a:avLst/>
            <a:gdLst>
              <a:gd name="connsiteX0" fmla="*/ 2931459 w 5862918"/>
              <a:gd name="connsiteY0" fmla="*/ 0 h 5862918"/>
              <a:gd name="connsiteX1" fmla="*/ 5862918 w 5862918"/>
              <a:gd name="connsiteY1" fmla="*/ 2931459 h 5862918"/>
              <a:gd name="connsiteX2" fmla="*/ 2931459 w 5862918"/>
              <a:gd name="connsiteY2" fmla="*/ 5862918 h 5862918"/>
              <a:gd name="connsiteX3" fmla="*/ 0 w 5862918"/>
              <a:gd name="connsiteY3" fmla="*/ 2931459 h 5862918"/>
              <a:gd name="connsiteX4" fmla="*/ 2931459 w 5862918"/>
              <a:gd name="connsiteY4" fmla="*/ 0 h 5862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62918" h="5862918">
                <a:moveTo>
                  <a:pt x="2931459" y="0"/>
                </a:moveTo>
                <a:cubicBezTo>
                  <a:pt x="4550459" y="0"/>
                  <a:pt x="5862918" y="1312459"/>
                  <a:pt x="5862918" y="2931459"/>
                </a:cubicBezTo>
                <a:cubicBezTo>
                  <a:pt x="5862918" y="4550459"/>
                  <a:pt x="4550459" y="5862918"/>
                  <a:pt x="2931459" y="5862918"/>
                </a:cubicBezTo>
                <a:cubicBezTo>
                  <a:pt x="1312459" y="5862918"/>
                  <a:pt x="0" y="4550459"/>
                  <a:pt x="0" y="2931459"/>
                </a:cubicBezTo>
                <a:cubicBezTo>
                  <a:pt x="0" y="1312459"/>
                  <a:pt x="1312459" y="0"/>
                  <a:pt x="2931459" y="0"/>
                </a:cubicBezTo>
                <a:close/>
              </a:path>
            </a:pathLst>
          </a:custGeom>
        </p:spPr>
        <p:txBody>
          <a:bodyPr wrap="square">
            <a:noAutofit/>
          </a:bodyPr>
          <a:lstStyle>
            <a:lvl1pPr>
              <a:defRPr b="0" i="0">
                <a:latin typeface="Gill Sans MT" panose="020B0502020104020203" pitchFamily="34" charset="77"/>
              </a:defRPr>
            </a:lvl1pPr>
          </a:lstStyle>
          <a:p>
            <a:endParaRPr lang="en-US" dirty="0"/>
          </a:p>
        </p:txBody>
      </p:sp>
      <p:sp>
        <p:nvSpPr>
          <p:cNvPr id="8" name="Google Shape;22;p80">
            <a:extLst>
              <a:ext uri="{FF2B5EF4-FFF2-40B4-BE49-F238E27FC236}">
                <a16:creationId xmlns:a16="http://schemas.microsoft.com/office/drawing/2014/main" id="{DF0C1394-ED4D-F248-B1E0-29A2526B3F88}"/>
              </a:ext>
            </a:extLst>
          </p:cNvPr>
          <p:cNvSpPr txBox="1">
            <a:spLocks noGrp="1"/>
          </p:cNvSpPr>
          <p:nvPr>
            <p:ph type="title"/>
          </p:nvPr>
        </p:nvSpPr>
        <p:spPr>
          <a:xfrm>
            <a:off x="9719430" y="1959434"/>
            <a:ext cx="11610596" cy="2176836"/>
          </a:xfrm>
          <a:prstGeom prst="rect">
            <a:avLst/>
          </a:prstGeom>
          <a:noFill/>
          <a:ln>
            <a:noFill/>
          </a:ln>
        </p:spPr>
        <p:txBody>
          <a:bodyPr spcFirstLastPara="1" wrap="square" lIns="91425" tIns="45700" rIns="91425" bIns="45700" anchor="t" anchorCtr="0">
            <a:noAutofit/>
          </a:bodyPr>
          <a:lstStyle>
            <a:lvl1pPr marR="0" lvl="0" algn="l" rtl="0">
              <a:lnSpc>
                <a:spcPct val="80000"/>
              </a:lnSpc>
              <a:spcBef>
                <a:spcPts val="0"/>
              </a:spcBef>
              <a:spcAft>
                <a:spcPts val="0"/>
              </a:spcAft>
              <a:buClr>
                <a:srgbClr val="2CB772"/>
              </a:buClr>
              <a:buSzPts val="8800"/>
              <a:buFont typeface="Gill Sans"/>
              <a:buNone/>
              <a:defRPr sz="88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9" name="Google Shape;24;p80">
            <a:extLst>
              <a:ext uri="{FF2B5EF4-FFF2-40B4-BE49-F238E27FC236}">
                <a16:creationId xmlns:a16="http://schemas.microsoft.com/office/drawing/2014/main" id="{59BA880D-86EF-5D4A-B7E2-ABADF4C9D14B}"/>
              </a:ext>
            </a:extLst>
          </p:cNvPr>
          <p:cNvSpPr txBox="1">
            <a:spLocks noGrp="1"/>
          </p:cNvSpPr>
          <p:nvPr>
            <p:ph type="body" idx="1"/>
          </p:nvPr>
        </p:nvSpPr>
        <p:spPr>
          <a:xfrm>
            <a:off x="9719430" y="4463648"/>
            <a:ext cx="10959448" cy="6919912"/>
          </a:xfrm>
          <a:prstGeom prst="rect">
            <a:avLst/>
          </a:prstGeom>
          <a:noFill/>
          <a:ln>
            <a:noFill/>
          </a:ln>
        </p:spPr>
        <p:txBody>
          <a:bodyPr spcFirstLastPara="1" wrap="square" lIns="91425" tIns="45700" rIns="91425" bIns="45700" anchor="t" anchorCtr="0">
            <a:normAutofit/>
          </a:bodyPr>
          <a:lstStyle>
            <a:lvl1pPr marL="0" marR="0" lvl="0" indent="0" algn="just" rtl="0">
              <a:lnSpc>
                <a:spcPct val="90000"/>
              </a:lnSpc>
              <a:spcBef>
                <a:spcPts val="0"/>
              </a:spcBef>
              <a:spcAft>
                <a:spcPts val="2400"/>
              </a:spcAft>
              <a:buClr>
                <a:srgbClr val="FFFFFF"/>
              </a:buClr>
              <a:buSzPts val="4000"/>
              <a:buFont typeface="Arial"/>
              <a:buNone/>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2pPr>
            <a:lvl3pPr marL="1371600" marR="0" lvl="2"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3pPr>
            <a:lvl4pPr marL="1828800" marR="0" lvl="3"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4pPr>
            <a:lvl5pPr marL="2286000" marR="0" lvl="4"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10" name="Google Shape;25;p80">
            <a:extLst>
              <a:ext uri="{FF2B5EF4-FFF2-40B4-BE49-F238E27FC236}">
                <a16:creationId xmlns:a16="http://schemas.microsoft.com/office/drawing/2014/main" id="{29FE66CD-A143-534C-9CC9-C1D255E4A166}"/>
              </a:ext>
            </a:extLst>
          </p:cNvPr>
          <p:cNvSpPr txBox="1">
            <a:spLocks noGrp="1"/>
          </p:cNvSpPr>
          <p:nvPr>
            <p:ph type="body" idx="3"/>
          </p:nvPr>
        </p:nvSpPr>
        <p:spPr>
          <a:xfrm>
            <a:off x="9719430" y="1092639"/>
            <a:ext cx="9198490" cy="577850"/>
          </a:xfrm>
          <a:prstGeom prst="rect">
            <a:avLst/>
          </a:prstGeom>
          <a:noFill/>
          <a:ln>
            <a:noFill/>
          </a:ln>
        </p:spPr>
        <p:txBody>
          <a:bodyPr spcFirstLastPara="1" wrap="square" lIns="91425" tIns="45700" rIns="91425" bIns="45700" anchor="t" anchorCtr="0">
            <a:noAutofit/>
          </a:bodyPr>
          <a:lstStyle>
            <a:lvl1pPr marL="0" marR="0" lvl="0" indent="0" algn="just" rtl="0">
              <a:lnSpc>
                <a:spcPct val="100000"/>
              </a:lnSpc>
              <a:spcBef>
                <a:spcPts val="0"/>
              </a:spcBef>
              <a:spcAft>
                <a:spcPts val="0"/>
              </a:spcAft>
              <a:buClr>
                <a:srgbClr val="7A7B83"/>
              </a:buClr>
              <a:buSzPts val="3600"/>
              <a:buFont typeface="Gill Sans"/>
              <a:buNone/>
              <a:defRPr sz="3600" b="0" i="0" u="none" strike="noStrike" cap="none" spc="100" baseline="0">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544886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Content 4" preserve="1" userDrawn="1">
  <p:cSld name="1_Content 4">
    <p:bg>
      <p:bgPr>
        <a:solidFill>
          <a:srgbClr val="F4F5F7"/>
        </a:solidFill>
        <a:effectLst/>
      </p:bgPr>
    </p:bg>
    <p:spTree>
      <p:nvGrpSpPr>
        <p:cNvPr id="1" name="Shape 128"/>
        <p:cNvGrpSpPr/>
        <p:nvPr/>
      </p:nvGrpSpPr>
      <p:grpSpPr>
        <a:xfrm>
          <a:off x="0" y="0"/>
          <a:ext cx="0" cy="0"/>
          <a:chOff x="0" y="0"/>
          <a:chExt cx="0" cy="0"/>
        </a:xfrm>
      </p:grpSpPr>
      <p:sp>
        <p:nvSpPr>
          <p:cNvPr id="129" name="Google Shape;129;p101"/>
          <p:cNvSpPr txBox="1"/>
          <p:nvPr/>
        </p:nvSpPr>
        <p:spPr>
          <a:xfrm>
            <a:off x="23721611" y="4035212"/>
            <a:ext cx="77010" cy="430887"/>
          </a:xfrm>
          <a:prstGeom prst="rect">
            <a:avLst/>
          </a:prstGeom>
          <a:noFill/>
          <a:ln>
            <a:noFill/>
          </a:ln>
        </p:spPr>
        <p:txBody>
          <a:bodyPr spcFirstLastPara="1" wrap="square" lIns="38100" tIns="38100" rIns="38100" bIns="38100" anchor="ctr" anchorCtr="0">
            <a:spAutoFit/>
          </a:bodyPr>
          <a:lstStyle/>
          <a:p>
            <a:pPr marL="0" marR="0" lvl="0" indent="0" algn="just" rtl="0">
              <a:lnSpc>
                <a:spcPct val="100000"/>
              </a:lnSpc>
              <a:spcBef>
                <a:spcPts val="0"/>
              </a:spcBef>
              <a:spcAft>
                <a:spcPts val="0"/>
              </a:spcAft>
              <a:buClr>
                <a:srgbClr val="A6A7AC"/>
              </a:buClr>
              <a:buSzPts val="2300"/>
              <a:buFont typeface="PT Sans"/>
              <a:buNone/>
            </a:pPr>
            <a:endParaRPr sz="2300" b="0" i="0" u="none" strike="noStrike" cap="none">
              <a:solidFill>
                <a:srgbClr val="A6A7AC"/>
              </a:solidFill>
              <a:latin typeface="PT Sans"/>
              <a:ea typeface="PT Sans"/>
              <a:cs typeface="PT Sans"/>
              <a:sym typeface="PT Sans"/>
            </a:endParaRPr>
          </a:p>
        </p:txBody>
      </p:sp>
      <p:sp>
        <p:nvSpPr>
          <p:cNvPr id="130" name="Google Shape;130;p101"/>
          <p:cNvSpPr txBox="1">
            <a:spLocks noGrp="1"/>
          </p:cNvSpPr>
          <p:nvPr>
            <p:ph type="title"/>
          </p:nvPr>
        </p:nvSpPr>
        <p:spPr>
          <a:xfrm>
            <a:off x="7349281" y="3095450"/>
            <a:ext cx="15295613" cy="2176836"/>
          </a:xfrm>
          <a:prstGeom prst="rect">
            <a:avLst/>
          </a:prstGeom>
          <a:noFill/>
          <a:ln>
            <a:noFill/>
          </a:ln>
        </p:spPr>
        <p:txBody>
          <a:bodyPr spcFirstLastPara="1" wrap="square" lIns="91425" tIns="45700" rIns="91425" bIns="45700" anchor="t" anchorCtr="0">
            <a:noAutofit/>
          </a:bodyPr>
          <a:lstStyle>
            <a:lvl1pPr marR="0" lvl="0" algn="l" rtl="0">
              <a:lnSpc>
                <a:spcPct val="80000"/>
              </a:lnSpc>
              <a:spcBef>
                <a:spcPts val="0"/>
              </a:spcBef>
              <a:spcAft>
                <a:spcPts val="0"/>
              </a:spcAft>
              <a:buClr>
                <a:srgbClr val="000000"/>
              </a:buClr>
              <a:buSzPts val="10000"/>
              <a:buFont typeface="Gill Sans"/>
              <a:buNone/>
              <a:defRPr sz="100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131" name="Google Shape;131;p101"/>
          <p:cNvSpPr txBox="1">
            <a:spLocks noGrp="1"/>
          </p:cNvSpPr>
          <p:nvPr>
            <p:ph type="body" idx="1"/>
          </p:nvPr>
        </p:nvSpPr>
        <p:spPr>
          <a:xfrm>
            <a:off x="7349067" y="6256338"/>
            <a:ext cx="15295034" cy="5967412"/>
          </a:xfrm>
          <a:prstGeom prst="rect">
            <a:avLst/>
          </a:prstGeom>
          <a:noFill/>
          <a:ln>
            <a:noFill/>
          </a:ln>
        </p:spPr>
        <p:txBody>
          <a:bodyPr spcFirstLastPara="1" wrap="square" lIns="91425" tIns="45700" rIns="91425" bIns="45700" anchor="t" anchorCtr="0">
            <a:noAutofit/>
          </a:bodyPr>
          <a:lstStyle>
            <a:lvl1pPr marL="457200" marR="0" lvl="0" indent="-508000" algn="l" rtl="0">
              <a:lnSpc>
                <a:spcPct val="100000"/>
              </a:lnSpc>
              <a:spcBef>
                <a:spcPts val="0"/>
              </a:spcBef>
              <a:spcAft>
                <a:spcPts val="0"/>
              </a:spcAft>
              <a:buClr>
                <a:srgbClr val="000000"/>
              </a:buClr>
              <a:buSzPts val="4400"/>
              <a:buFont typeface="Arial"/>
              <a:buChar char="•"/>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2pPr>
            <a:lvl3pPr marL="1371600" marR="0" lvl="2"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3pPr>
            <a:lvl4pPr marL="1828800" marR="0" lvl="3"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4pPr>
            <a:lvl5pPr marL="2286000" marR="0" lvl="4"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6" name="Picture Placeholder 2">
            <a:extLst>
              <a:ext uri="{FF2B5EF4-FFF2-40B4-BE49-F238E27FC236}">
                <a16:creationId xmlns:a16="http://schemas.microsoft.com/office/drawing/2014/main" id="{3169BAAB-41D7-274D-B3EF-D94DA0971B4C}"/>
              </a:ext>
            </a:extLst>
          </p:cNvPr>
          <p:cNvSpPr>
            <a:spLocks noGrp="1"/>
          </p:cNvSpPr>
          <p:nvPr>
            <p:ph type="pic" sz="quarter" idx="10"/>
          </p:nvPr>
        </p:nvSpPr>
        <p:spPr>
          <a:xfrm>
            <a:off x="-3058370" y="2227264"/>
            <a:ext cx="9263064" cy="9261476"/>
          </a:xfrm>
          <a:prstGeom prst="ellipse">
            <a:avLst/>
          </a:prstGeom>
        </p:spPr>
        <p:txBody>
          <a:bodyPr/>
          <a:lstStyle>
            <a:lvl1pPr>
              <a:defRPr b="0" i="0">
                <a:latin typeface="Gill Sans MT" panose="020B0502020104020203" pitchFamily="34" charset="77"/>
              </a:defRPr>
            </a:lvl1pPr>
          </a:lstStyle>
          <a:p>
            <a:endParaRPr lang="en-US" dirty="0"/>
          </a:p>
        </p:txBody>
      </p:sp>
      <p:sp>
        <p:nvSpPr>
          <p:cNvPr id="7" name="Google Shape;180;p107">
            <a:extLst>
              <a:ext uri="{FF2B5EF4-FFF2-40B4-BE49-F238E27FC236}">
                <a16:creationId xmlns:a16="http://schemas.microsoft.com/office/drawing/2014/main" id="{B3316747-C9F0-994B-B6E1-4D15FA6B419A}"/>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1870791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Text-Heavy 6">
    <p:bg>
      <p:bgPr>
        <a:solidFill>
          <a:srgbClr val="F4F5F7"/>
        </a:solidFill>
        <a:effectLst/>
      </p:bgPr>
    </p:bg>
    <p:spTree>
      <p:nvGrpSpPr>
        <p:cNvPr id="1" name=""/>
        <p:cNvGrpSpPr/>
        <p:nvPr/>
      </p:nvGrpSpPr>
      <p:grpSpPr>
        <a:xfrm>
          <a:off x="0" y="0"/>
          <a:ext cx="0" cy="0"/>
          <a:chOff x="0" y="0"/>
          <a:chExt cx="0" cy="0"/>
        </a:xfrm>
      </p:grpSpPr>
      <p:sp>
        <p:nvSpPr>
          <p:cNvPr id="7" name="Google Shape;130;p101">
            <a:extLst>
              <a:ext uri="{FF2B5EF4-FFF2-40B4-BE49-F238E27FC236}">
                <a16:creationId xmlns:a16="http://schemas.microsoft.com/office/drawing/2014/main" id="{D6715403-A861-E240-854B-F3D31345B038}"/>
              </a:ext>
            </a:extLst>
          </p:cNvPr>
          <p:cNvSpPr txBox="1">
            <a:spLocks noGrp="1"/>
          </p:cNvSpPr>
          <p:nvPr>
            <p:ph type="title"/>
          </p:nvPr>
        </p:nvSpPr>
        <p:spPr>
          <a:xfrm>
            <a:off x="7349281" y="3095450"/>
            <a:ext cx="15295613" cy="2176836"/>
          </a:xfrm>
          <a:prstGeom prst="rect">
            <a:avLst/>
          </a:prstGeom>
          <a:noFill/>
          <a:ln>
            <a:noFill/>
          </a:ln>
        </p:spPr>
        <p:txBody>
          <a:bodyPr spcFirstLastPara="1" wrap="square" lIns="91425" tIns="45700" rIns="91425" bIns="45700" anchor="t" anchorCtr="0">
            <a:noAutofit/>
          </a:bodyPr>
          <a:lstStyle>
            <a:lvl1pPr marR="0" lvl="0" algn="l" rtl="0">
              <a:lnSpc>
                <a:spcPct val="80000"/>
              </a:lnSpc>
              <a:spcBef>
                <a:spcPts val="0"/>
              </a:spcBef>
              <a:spcAft>
                <a:spcPts val="0"/>
              </a:spcAft>
              <a:buClr>
                <a:srgbClr val="393941"/>
              </a:buClr>
              <a:buSzPts val="10000"/>
              <a:buFont typeface="Gill Sans"/>
              <a:buNone/>
              <a:defRPr sz="100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8" name="Google Shape;131;p101">
            <a:extLst>
              <a:ext uri="{FF2B5EF4-FFF2-40B4-BE49-F238E27FC236}">
                <a16:creationId xmlns:a16="http://schemas.microsoft.com/office/drawing/2014/main" id="{DD314740-E055-714F-83BC-9CEA7E162DDD}"/>
              </a:ext>
            </a:extLst>
          </p:cNvPr>
          <p:cNvSpPr txBox="1">
            <a:spLocks noGrp="1"/>
          </p:cNvSpPr>
          <p:nvPr>
            <p:ph type="body" idx="1"/>
          </p:nvPr>
        </p:nvSpPr>
        <p:spPr>
          <a:xfrm>
            <a:off x="7349067" y="6256338"/>
            <a:ext cx="15295034" cy="5967412"/>
          </a:xfrm>
          <a:prstGeom prst="rect">
            <a:avLst/>
          </a:prstGeom>
          <a:noFill/>
          <a:ln>
            <a:noFill/>
          </a:ln>
        </p:spPr>
        <p:txBody>
          <a:bodyPr spcFirstLastPara="1" wrap="square" lIns="91425" tIns="45700" rIns="91425" bIns="45700" anchor="t" anchorCtr="0">
            <a:noAutofit/>
          </a:bodyPr>
          <a:lstStyle>
            <a:lvl1pPr marL="457200" marR="0" lvl="0" indent="-508000" algn="l" rtl="0">
              <a:lnSpc>
                <a:spcPct val="100000"/>
              </a:lnSpc>
              <a:spcBef>
                <a:spcPts val="0"/>
              </a:spcBef>
              <a:spcAft>
                <a:spcPts val="0"/>
              </a:spcAft>
              <a:buClr>
                <a:srgbClr val="515257"/>
              </a:buClr>
              <a:buSzPts val="4400"/>
              <a:buFont typeface="Arial"/>
              <a:buChar char="•"/>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2pPr>
            <a:lvl3pPr marL="1371600" marR="0" lvl="2"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3pPr>
            <a:lvl4pPr marL="1828800" marR="0" lvl="3"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4pPr>
            <a:lvl5pPr marL="2286000" marR="0" lvl="4"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10" name="Picture Placeholder 2">
            <a:extLst>
              <a:ext uri="{FF2B5EF4-FFF2-40B4-BE49-F238E27FC236}">
                <a16:creationId xmlns:a16="http://schemas.microsoft.com/office/drawing/2014/main" id="{26B786C6-042F-9B49-9C87-94B70C16E0D8}"/>
              </a:ext>
            </a:extLst>
          </p:cNvPr>
          <p:cNvSpPr>
            <a:spLocks noGrp="1"/>
          </p:cNvSpPr>
          <p:nvPr>
            <p:ph type="pic" sz="quarter" idx="10"/>
          </p:nvPr>
        </p:nvSpPr>
        <p:spPr>
          <a:xfrm>
            <a:off x="-3058370" y="2227262"/>
            <a:ext cx="9263064" cy="9261476"/>
          </a:xfrm>
          <a:prstGeom prst="ellipse">
            <a:avLst/>
          </a:prstGeom>
        </p:spPr>
        <p:txBody>
          <a:bodyPr/>
          <a:lstStyle>
            <a:lvl1pPr>
              <a:defRPr b="0" i="0">
                <a:latin typeface="Gill Sans MT" panose="020B0502020104020203" pitchFamily="34" charset="77"/>
              </a:defRPr>
            </a:lvl1pPr>
          </a:lstStyle>
          <a:p>
            <a:endParaRPr lang="en-US" dirty="0"/>
          </a:p>
        </p:txBody>
      </p:sp>
      <p:sp>
        <p:nvSpPr>
          <p:cNvPr id="13" name="Text Placeholder 9">
            <a:extLst>
              <a:ext uri="{FF2B5EF4-FFF2-40B4-BE49-F238E27FC236}">
                <a16:creationId xmlns:a16="http://schemas.microsoft.com/office/drawing/2014/main" id="{E6F918A2-C677-6540-8A9D-05CB60972C47}"/>
              </a:ext>
            </a:extLst>
          </p:cNvPr>
          <p:cNvSpPr>
            <a:spLocks noGrp="1"/>
          </p:cNvSpPr>
          <p:nvPr>
            <p:ph type="body" sz="quarter" idx="11" hasCustomPrompt="1"/>
          </p:nvPr>
        </p:nvSpPr>
        <p:spPr>
          <a:xfrm>
            <a:off x="7349067" y="2309737"/>
            <a:ext cx="3571875" cy="587375"/>
          </a:xfrm>
          <a:prstGeom prst="rect">
            <a:avLst/>
          </a:prstGeom>
        </p:spPr>
        <p:txBody>
          <a:bodyPr>
            <a:noAutofit/>
          </a:bodyPr>
          <a:lstStyle>
            <a:lvl1pPr algn="l">
              <a:defRPr sz="3600" b="0" i="0">
                <a:solidFill>
                  <a:srgbClr val="2E2C22"/>
                </a:solidFill>
                <a:latin typeface="Gill Sans MT" panose="020B0502020104020203" pitchFamily="34" charset="77"/>
              </a:defRPr>
            </a:lvl1pPr>
          </a:lstStyle>
          <a:p>
            <a:pPr lvl="0"/>
            <a:r>
              <a:rPr lang="en-US" dirty="0"/>
              <a:t>SECTION NAME</a:t>
            </a:r>
          </a:p>
        </p:txBody>
      </p:sp>
      <p:sp>
        <p:nvSpPr>
          <p:cNvPr id="9" name="Google Shape;180;p107">
            <a:extLst>
              <a:ext uri="{FF2B5EF4-FFF2-40B4-BE49-F238E27FC236}">
                <a16:creationId xmlns:a16="http://schemas.microsoft.com/office/drawing/2014/main" id="{9DC93418-78B5-2344-989C-AB54B1C070FF}"/>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4086505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Text-Heavy 1" preserve="1" userDrawn="1">
  <p:cSld name="1_Text-Heavy 1">
    <p:bg>
      <p:bgPr>
        <a:solidFill>
          <a:srgbClr val="F4F5F7"/>
        </a:solidFill>
        <a:effectLst/>
      </p:bgPr>
    </p:bg>
    <p:spTree>
      <p:nvGrpSpPr>
        <p:cNvPr id="1" name="Shape 93"/>
        <p:cNvGrpSpPr/>
        <p:nvPr/>
      </p:nvGrpSpPr>
      <p:grpSpPr>
        <a:xfrm>
          <a:off x="0" y="0"/>
          <a:ext cx="0" cy="0"/>
          <a:chOff x="0" y="0"/>
          <a:chExt cx="0" cy="0"/>
        </a:xfrm>
      </p:grpSpPr>
      <p:sp>
        <p:nvSpPr>
          <p:cNvPr id="6" name="Google Shape;180;p107">
            <a:extLst>
              <a:ext uri="{FF2B5EF4-FFF2-40B4-BE49-F238E27FC236}">
                <a16:creationId xmlns:a16="http://schemas.microsoft.com/office/drawing/2014/main" id="{0BBCA29B-1B9D-A247-9323-DE3857634169}"/>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94" name="Google Shape;94;p94"/>
          <p:cNvSpPr txBox="1"/>
          <p:nvPr/>
        </p:nvSpPr>
        <p:spPr>
          <a:xfrm>
            <a:off x="23721611" y="1199022"/>
            <a:ext cx="77010" cy="430887"/>
          </a:xfrm>
          <a:prstGeom prst="rect">
            <a:avLst/>
          </a:prstGeom>
          <a:noFill/>
          <a:ln>
            <a:noFill/>
          </a:ln>
        </p:spPr>
        <p:txBody>
          <a:bodyPr spcFirstLastPara="1" wrap="square" lIns="38100" tIns="38100" rIns="38100" bIns="38100" anchor="ctr" anchorCtr="0">
            <a:spAutoFit/>
          </a:bodyPr>
          <a:lstStyle/>
          <a:p>
            <a:pPr marL="0" marR="0" lvl="0" indent="0" algn="just" rtl="0">
              <a:lnSpc>
                <a:spcPct val="100000"/>
              </a:lnSpc>
              <a:spcBef>
                <a:spcPts val="0"/>
              </a:spcBef>
              <a:spcAft>
                <a:spcPts val="0"/>
              </a:spcAft>
              <a:buClr>
                <a:srgbClr val="A6A7AC"/>
              </a:buClr>
              <a:buSzPts val="2300"/>
              <a:buFont typeface="PT Sans"/>
              <a:buNone/>
            </a:pPr>
            <a:endParaRPr sz="2300" b="0" i="0" u="none" strike="noStrike" cap="none">
              <a:solidFill>
                <a:srgbClr val="A6A7AC"/>
              </a:solidFill>
              <a:latin typeface="PT Sans"/>
              <a:ea typeface="PT Sans"/>
              <a:cs typeface="PT Sans"/>
              <a:sym typeface="PT Sans"/>
            </a:endParaRPr>
          </a:p>
        </p:txBody>
      </p:sp>
      <p:sp>
        <p:nvSpPr>
          <p:cNvPr id="96" name="Google Shape;96;p94"/>
          <p:cNvSpPr txBox="1">
            <a:spLocks noGrp="1"/>
          </p:cNvSpPr>
          <p:nvPr>
            <p:ph type="body" idx="2"/>
          </p:nvPr>
        </p:nvSpPr>
        <p:spPr>
          <a:xfrm>
            <a:off x="2143791" y="1414465"/>
            <a:ext cx="19488990" cy="2224946"/>
          </a:xfrm>
          <a:prstGeom prst="rect">
            <a:avLst/>
          </a:prstGeom>
          <a:noFill/>
          <a:ln>
            <a:noFill/>
          </a:ln>
        </p:spPr>
        <p:txBody>
          <a:bodyPr spcFirstLastPara="1" wrap="square" lIns="91425" tIns="45700" rIns="91425" bIns="45700" anchor="t" anchorCtr="0">
            <a:noAutofit/>
          </a:bodyPr>
          <a:lstStyle>
            <a:lvl1pPr marL="0" marR="0" lvl="0" indent="0" algn="l" rtl="0">
              <a:lnSpc>
                <a:spcPct val="90000"/>
              </a:lnSpc>
              <a:spcBef>
                <a:spcPts val="0"/>
              </a:spcBef>
              <a:spcAft>
                <a:spcPts val="0"/>
              </a:spcAft>
              <a:buClr>
                <a:srgbClr val="393941"/>
              </a:buClr>
              <a:buSzPts val="10000"/>
              <a:buFont typeface="Gill Sans"/>
              <a:buNone/>
              <a:defRPr sz="100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97" name="Google Shape;97;p94"/>
          <p:cNvSpPr txBox="1">
            <a:spLocks noGrp="1"/>
          </p:cNvSpPr>
          <p:nvPr>
            <p:ph type="body" idx="3"/>
          </p:nvPr>
        </p:nvSpPr>
        <p:spPr>
          <a:xfrm>
            <a:off x="2143791" y="4601497"/>
            <a:ext cx="19488990" cy="6996946"/>
          </a:xfrm>
          <a:prstGeom prst="rect">
            <a:avLst/>
          </a:prstGeom>
          <a:noFill/>
          <a:ln>
            <a:noFill/>
          </a:ln>
        </p:spPr>
        <p:txBody>
          <a:bodyPr spcFirstLastPara="1" wrap="square" lIns="91425" tIns="45700" rIns="91425" bIns="45700" anchor="t" anchorCtr="0">
            <a:noAutofit/>
          </a:bodyPr>
          <a:lstStyle>
            <a:lvl1pPr marL="0" marR="0" lvl="0" indent="0" algn="just" rtl="0">
              <a:lnSpc>
                <a:spcPct val="90000"/>
              </a:lnSpc>
              <a:spcBef>
                <a:spcPts val="0"/>
              </a:spcBef>
              <a:spcAft>
                <a:spcPts val="2400"/>
              </a:spcAft>
              <a:buClr>
                <a:srgbClr val="515257"/>
              </a:buClr>
              <a:buSzPts val="3600"/>
              <a:buFont typeface="Arial"/>
              <a:buNone/>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24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55815880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ext-Heavy 1" preserve="1" userDrawn="1">
  <p:cSld name="1_Text-Heavy 1">
    <p:bg>
      <p:bgPr>
        <a:solidFill>
          <a:srgbClr val="F4F5F7"/>
        </a:solidFill>
        <a:effectLst/>
      </p:bgPr>
    </p:bg>
    <p:spTree>
      <p:nvGrpSpPr>
        <p:cNvPr id="1" name="Shape 93"/>
        <p:cNvGrpSpPr/>
        <p:nvPr/>
      </p:nvGrpSpPr>
      <p:grpSpPr>
        <a:xfrm>
          <a:off x="0" y="0"/>
          <a:ext cx="0" cy="0"/>
          <a:chOff x="0" y="0"/>
          <a:chExt cx="0" cy="0"/>
        </a:xfrm>
      </p:grpSpPr>
      <p:sp>
        <p:nvSpPr>
          <p:cNvPr id="6" name="Google Shape;180;p107">
            <a:extLst>
              <a:ext uri="{FF2B5EF4-FFF2-40B4-BE49-F238E27FC236}">
                <a16:creationId xmlns:a16="http://schemas.microsoft.com/office/drawing/2014/main" id="{0BBCA29B-1B9D-A247-9323-DE3857634169}"/>
              </a:ext>
            </a:extLst>
          </p:cNvPr>
          <p:cNvSpPr/>
          <p:nvPr userDrawn="1"/>
        </p:nvSpPr>
        <p:spPr>
          <a:xfrm>
            <a:off x="4519" y="17578"/>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94" name="Google Shape;94;p94"/>
          <p:cNvSpPr txBox="1"/>
          <p:nvPr/>
        </p:nvSpPr>
        <p:spPr>
          <a:xfrm>
            <a:off x="23721611" y="1199022"/>
            <a:ext cx="77010" cy="430887"/>
          </a:xfrm>
          <a:prstGeom prst="rect">
            <a:avLst/>
          </a:prstGeom>
          <a:noFill/>
          <a:ln>
            <a:noFill/>
          </a:ln>
        </p:spPr>
        <p:txBody>
          <a:bodyPr spcFirstLastPara="1" wrap="square" lIns="38100" tIns="38100" rIns="38100" bIns="38100" anchor="ctr" anchorCtr="0">
            <a:spAutoFit/>
          </a:bodyPr>
          <a:lstStyle/>
          <a:p>
            <a:pPr marL="0" marR="0" lvl="0" indent="0" algn="just" rtl="0">
              <a:lnSpc>
                <a:spcPct val="100000"/>
              </a:lnSpc>
              <a:spcBef>
                <a:spcPts val="0"/>
              </a:spcBef>
              <a:spcAft>
                <a:spcPts val="0"/>
              </a:spcAft>
              <a:buClr>
                <a:srgbClr val="A6A7AC"/>
              </a:buClr>
              <a:buSzPts val="2300"/>
              <a:buFont typeface="PT Sans"/>
              <a:buNone/>
            </a:pPr>
            <a:endParaRPr sz="2300" b="0" i="0" u="none" strike="noStrike" cap="none">
              <a:solidFill>
                <a:srgbClr val="A6A7AC"/>
              </a:solidFill>
              <a:latin typeface="PT Sans"/>
              <a:ea typeface="PT Sans"/>
              <a:cs typeface="PT Sans"/>
              <a:sym typeface="PT Sans"/>
            </a:endParaRPr>
          </a:p>
        </p:txBody>
      </p:sp>
      <p:sp>
        <p:nvSpPr>
          <p:cNvPr id="96" name="Google Shape;96;p94"/>
          <p:cNvSpPr txBox="1">
            <a:spLocks noGrp="1"/>
          </p:cNvSpPr>
          <p:nvPr>
            <p:ph type="body" idx="2"/>
          </p:nvPr>
        </p:nvSpPr>
        <p:spPr>
          <a:xfrm>
            <a:off x="2143791" y="2336708"/>
            <a:ext cx="19488990" cy="2224946"/>
          </a:xfrm>
          <a:prstGeom prst="rect">
            <a:avLst/>
          </a:prstGeom>
          <a:noFill/>
          <a:ln>
            <a:noFill/>
          </a:ln>
        </p:spPr>
        <p:txBody>
          <a:bodyPr spcFirstLastPara="1" wrap="square" lIns="91425" tIns="45700" rIns="91425" bIns="45700" anchor="t" anchorCtr="0">
            <a:normAutofit/>
          </a:bodyPr>
          <a:lstStyle>
            <a:lvl1pPr marL="0" marR="0" lvl="0" indent="0" algn="l" rtl="0">
              <a:lnSpc>
                <a:spcPct val="90000"/>
              </a:lnSpc>
              <a:spcBef>
                <a:spcPts val="0"/>
              </a:spcBef>
              <a:spcAft>
                <a:spcPts val="0"/>
              </a:spcAft>
              <a:buClr>
                <a:srgbClr val="393941"/>
              </a:buClr>
              <a:buSzPts val="10000"/>
              <a:buFont typeface="Gill Sans"/>
              <a:buNone/>
              <a:defRPr sz="80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97" name="Google Shape;97;p94"/>
          <p:cNvSpPr txBox="1">
            <a:spLocks noGrp="1"/>
          </p:cNvSpPr>
          <p:nvPr>
            <p:ph type="body" idx="3"/>
          </p:nvPr>
        </p:nvSpPr>
        <p:spPr>
          <a:xfrm>
            <a:off x="2133898" y="5160200"/>
            <a:ext cx="19488990" cy="6996946"/>
          </a:xfrm>
          <a:prstGeom prst="rect">
            <a:avLst/>
          </a:prstGeom>
          <a:noFill/>
          <a:ln>
            <a:noFill/>
          </a:ln>
        </p:spPr>
        <p:txBody>
          <a:bodyPr spcFirstLastPara="1" wrap="square" lIns="91425" tIns="45700" rIns="91425" bIns="45700" anchor="t" anchorCtr="0">
            <a:noAutofit/>
          </a:bodyPr>
          <a:lstStyle>
            <a:lvl1pPr marL="0" marR="0" lvl="0" indent="0" algn="l" rtl="0">
              <a:lnSpc>
                <a:spcPct val="90000"/>
              </a:lnSpc>
              <a:spcBef>
                <a:spcPts val="0"/>
              </a:spcBef>
              <a:spcAft>
                <a:spcPts val="2400"/>
              </a:spcAft>
              <a:buClr>
                <a:srgbClr val="515257"/>
              </a:buClr>
              <a:buSzPts val="3600"/>
              <a:buFont typeface="Arial"/>
              <a:buNone/>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24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7" name="Google Shape;95;p94">
            <a:extLst>
              <a:ext uri="{FF2B5EF4-FFF2-40B4-BE49-F238E27FC236}">
                <a16:creationId xmlns:a16="http://schemas.microsoft.com/office/drawing/2014/main" id="{4C901C11-DC7F-6B49-8411-58EECDFB71C1}"/>
              </a:ext>
            </a:extLst>
          </p:cNvPr>
          <p:cNvSpPr txBox="1">
            <a:spLocks noGrp="1"/>
          </p:cNvSpPr>
          <p:nvPr>
            <p:ph type="body" idx="1"/>
          </p:nvPr>
        </p:nvSpPr>
        <p:spPr>
          <a:xfrm>
            <a:off x="2143791" y="1416866"/>
            <a:ext cx="12327712" cy="587376"/>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7A7B83"/>
              </a:buClr>
              <a:buSzPts val="2800"/>
              <a:buFont typeface="Gill Sans"/>
              <a:buNone/>
              <a:defRPr sz="36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259151077"/>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Content 3" preserve="1">
  <p:cSld name="1_Content 3">
    <p:bg>
      <p:bgPr>
        <a:solidFill>
          <a:srgbClr val="F4F5F7"/>
        </a:solidFill>
        <a:effectLst/>
      </p:bgPr>
    </p:bg>
    <p:spTree>
      <p:nvGrpSpPr>
        <p:cNvPr id="1" name="Shape 2255"/>
        <p:cNvGrpSpPr/>
        <p:nvPr/>
      </p:nvGrpSpPr>
      <p:grpSpPr>
        <a:xfrm>
          <a:off x="0" y="0"/>
          <a:ext cx="0" cy="0"/>
          <a:chOff x="0" y="0"/>
          <a:chExt cx="0" cy="0"/>
        </a:xfrm>
      </p:grpSpPr>
      <p:sp>
        <p:nvSpPr>
          <p:cNvPr id="2256" name="Google Shape;2256;p231"/>
          <p:cNvSpPr txBox="1">
            <a:spLocks noGrp="1"/>
          </p:cNvSpPr>
          <p:nvPr>
            <p:ph type="title"/>
          </p:nvPr>
        </p:nvSpPr>
        <p:spPr>
          <a:xfrm>
            <a:off x="2121840" y="3583006"/>
            <a:ext cx="16482719" cy="2176836"/>
          </a:xfrm>
          <a:prstGeom prst="rect">
            <a:avLst/>
          </a:prstGeom>
          <a:noFill/>
          <a:ln>
            <a:noFill/>
          </a:ln>
        </p:spPr>
        <p:txBody>
          <a:bodyPr spcFirstLastPara="1" wrap="square" lIns="91425" tIns="45700" rIns="91425" bIns="45700" anchor="t" anchorCtr="0">
            <a:noAutofit/>
          </a:bodyPr>
          <a:lstStyle>
            <a:lvl1pPr marR="0" lvl="0" algn="l" rtl="0">
              <a:lnSpc>
                <a:spcPct val="80000"/>
              </a:lnSpc>
              <a:spcBef>
                <a:spcPts val="0"/>
              </a:spcBef>
              <a:spcAft>
                <a:spcPts val="0"/>
              </a:spcAft>
              <a:buClr>
                <a:srgbClr val="2BB673"/>
              </a:buClr>
              <a:buSzPts val="9600"/>
              <a:buFont typeface="Gill Sans"/>
              <a:buNone/>
              <a:defRPr sz="96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2259" name="Google Shape;2259;p231"/>
          <p:cNvSpPr txBox="1">
            <a:spLocks noGrp="1"/>
          </p:cNvSpPr>
          <p:nvPr>
            <p:ph type="body" idx="1"/>
          </p:nvPr>
        </p:nvSpPr>
        <p:spPr>
          <a:xfrm>
            <a:off x="2120901" y="7134226"/>
            <a:ext cx="20915314" cy="551180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515257"/>
              </a:buClr>
              <a:buSzPts val="3600"/>
              <a:buFont typeface="Gill Sans"/>
              <a:buNone/>
              <a:defRPr sz="36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457200" algn="just" rtl="0">
              <a:lnSpc>
                <a:spcPct val="100000"/>
              </a:lnSpc>
              <a:spcBef>
                <a:spcPts val="0"/>
              </a:spcBef>
              <a:spcAft>
                <a:spcPts val="0"/>
              </a:spcAft>
              <a:buClr>
                <a:srgbClr val="515257"/>
              </a:buClr>
              <a:buSzPts val="3600"/>
              <a:buFont typeface="Noto Sans Symbols"/>
              <a:buChar char="✔"/>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12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2260" name="Google Shape;2260;p231"/>
          <p:cNvSpPr txBox="1">
            <a:spLocks noGrp="1"/>
          </p:cNvSpPr>
          <p:nvPr>
            <p:ph type="body" idx="2"/>
          </p:nvPr>
        </p:nvSpPr>
        <p:spPr>
          <a:xfrm>
            <a:off x="2120172" y="2594297"/>
            <a:ext cx="4446588" cy="57785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7A7B83"/>
              </a:buClr>
              <a:buSzPts val="3600"/>
              <a:buFont typeface="Gill Sans"/>
              <a:buNone/>
              <a:defRPr sz="36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7" name="Google Shape;180;p107">
            <a:extLst>
              <a:ext uri="{FF2B5EF4-FFF2-40B4-BE49-F238E27FC236}">
                <a16:creationId xmlns:a16="http://schemas.microsoft.com/office/drawing/2014/main" id="{D120F398-3D9B-4B44-8C52-BE76E506CA3D}"/>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81989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Group 1">
    <p:bg>
      <p:bgPr>
        <a:solidFill>
          <a:srgbClr val="F4F5F7"/>
        </a:solidFill>
        <a:effectLst/>
      </p:bgPr>
    </p:bg>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2121841" y="1244307"/>
            <a:ext cx="20522502" cy="2176836"/>
          </a:xfrm>
          <a:prstGeom prst="rect">
            <a:avLst/>
          </a:prstGeom>
        </p:spPr>
        <p:txBody>
          <a:bodyPr>
            <a:noAutofit/>
          </a:bodyPr>
          <a:lstStyle>
            <a:lvl1pPr algn="ctr">
              <a:defRPr sz="8800">
                <a:solidFill>
                  <a:srgbClr val="2E2C22"/>
                </a:solidFill>
                <a:latin typeface="+mj-lt"/>
              </a:defRPr>
            </a:lvl1pPr>
          </a:lstStyle>
          <a:p>
            <a:r>
              <a:rPr dirty="0"/>
              <a:t>Title Text</a:t>
            </a:r>
            <a:r>
              <a:rPr lang="en-US" dirty="0"/>
              <a:t> Title Text Title Text Title Text Title Text Title Text Title Text</a:t>
            </a:r>
            <a:endParaRPr dirty="0"/>
          </a:p>
        </p:txBody>
      </p:sp>
      <p:sp>
        <p:nvSpPr>
          <p:cNvPr id="9" name="Shape 136">
            <a:extLst>
              <a:ext uri="{FF2B5EF4-FFF2-40B4-BE49-F238E27FC236}">
                <a16:creationId xmlns:a16="http://schemas.microsoft.com/office/drawing/2014/main" id="{259176BC-A609-490E-B94F-A20FF0EE8885}"/>
              </a:ext>
            </a:extLst>
          </p:cNvPr>
          <p:cNvSpPr/>
          <p:nvPr/>
        </p:nvSpPr>
        <p:spPr>
          <a:xfrm>
            <a:off x="2157490" y="4121770"/>
            <a:ext cx="6186408" cy="8552094"/>
          </a:xfrm>
          <a:prstGeom prst="rect">
            <a:avLst/>
          </a:prstGeom>
          <a:noFill/>
          <a:ln w="50800" cap="flat">
            <a:solidFill>
              <a:srgbClr val="1E9798"/>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13" name="Shape 145">
            <a:extLst>
              <a:ext uri="{FF2B5EF4-FFF2-40B4-BE49-F238E27FC236}">
                <a16:creationId xmlns:a16="http://schemas.microsoft.com/office/drawing/2014/main" id="{0FBEB1EF-9206-4E3E-96E2-0DA8D649AE5D}"/>
              </a:ext>
            </a:extLst>
          </p:cNvPr>
          <p:cNvSpPr/>
          <p:nvPr/>
        </p:nvSpPr>
        <p:spPr>
          <a:xfrm>
            <a:off x="9098798" y="4121770"/>
            <a:ext cx="6186408" cy="8552094"/>
          </a:xfrm>
          <a:prstGeom prst="rect">
            <a:avLst/>
          </a:prstGeom>
          <a:noFill/>
          <a:ln w="50800" cap="flat">
            <a:solidFill>
              <a:srgbClr val="29B5B7"/>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17" name="Shape 153">
            <a:extLst>
              <a:ext uri="{FF2B5EF4-FFF2-40B4-BE49-F238E27FC236}">
                <a16:creationId xmlns:a16="http://schemas.microsoft.com/office/drawing/2014/main" id="{DA47AC56-A1FE-417D-9179-F09460BA848C}"/>
              </a:ext>
            </a:extLst>
          </p:cNvPr>
          <p:cNvSpPr/>
          <p:nvPr/>
        </p:nvSpPr>
        <p:spPr>
          <a:xfrm>
            <a:off x="16040106" y="4121770"/>
            <a:ext cx="6186408" cy="8552094"/>
          </a:xfrm>
          <a:prstGeom prst="rect">
            <a:avLst/>
          </a:prstGeom>
          <a:noFill/>
          <a:ln w="50800" cap="flat">
            <a:solidFill>
              <a:srgbClr val="30D3D5"/>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dirty="0">
              <a:ln>
                <a:noFill/>
              </a:ln>
              <a:solidFill>
                <a:srgbClr val="FFFFFF"/>
              </a:solidFill>
              <a:effectLst/>
              <a:uLnTx/>
              <a:uFillTx/>
              <a:latin typeface="Helvetica Light"/>
              <a:sym typeface="Helvetica Light"/>
            </a:endParaRPr>
          </a:p>
        </p:txBody>
      </p:sp>
      <p:sp>
        <p:nvSpPr>
          <p:cNvPr id="23" name="Oval 22">
            <a:extLst>
              <a:ext uri="{FF2B5EF4-FFF2-40B4-BE49-F238E27FC236}">
                <a16:creationId xmlns:a16="http://schemas.microsoft.com/office/drawing/2014/main" id="{BE1D6859-8533-4152-B1CB-54060801420E}"/>
              </a:ext>
            </a:extLst>
          </p:cNvPr>
          <p:cNvSpPr/>
          <p:nvPr userDrawn="1"/>
        </p:nvSpPr>
        <p:spPr>
          <a:xfrm>
            <a:off x="4215255" y="4653600"/>
            <a:ext cx="1956946" cy="1956946"/>
          </a:xfrm>
          <a:prstGeom prst="ellipse">
            <a:avLst/>
          </a:prstGeom>
          <a:solidFill>
            <a:srgbClr val="1E9798"/>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5" name="Oval 24">
            <a:extLst>
              <a:ext uri="{FF2B5EF4-FFF2-40B4-BE49-F238E27FC236}">
                <a16:creationId xmlns:a16="http://schemas.microsoft.com/office/drawing/2014/main" id="{C0E06298-3F80-423D-A7C7-68E5546FFF3C}"/>
              </a:ext>
            </a:extLst>
          </p:cNvPr>
          <p:cNvSpPr/>
          <p:nvPr userDrawn="1"/>
        </p:nvSpPr>
        <p:spPr>
          <a:xfrm>
            <a:off x="11097639" y="4674700"/>
            <a:ext cx="1999854" cy="1999854"/>
          </a:xfrm>
          <a:prstGeom prst="ellipse">
            <a:avLst/>
          </a:prstGeom>
          <a:solidFill>
            <a:srgbClr val="29B5B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27" name="Oval 26">
            <a:extLst>
              <a:ext uri="{FF2B5EF4-FFF2-40B4-BE49-F238E27FC236}">
                <a16:creationId xmlns:a16="http://schemas.microsoft.com/office/drawing/2014/main" id="{E11859A7-7CC6-4021-8D52-2664AF1F3271}"/>
              </a:ext>
            </a:extLst>
          </p:cNvPr>
          <p:cNvSpPr/>
          <p:nvPr userDrawn="1"/>
        </p:nvSpPr>
        <p:spPr>
          <a:xfrm>
            <a:off x="18082638" y="4672643"/>
            <a:ext cx="2056124" cy="2056124"/>
          </a:xfrm>
          <a:prstGeom prst="ellipse">
            <a:avLst/>
          </a:prstGeom>
          <a:solidFill>
            <a:srgbClr val="30D3D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Gill Sans MT" panose="020B0502020104020203"/>
              <a:ea typeface="+mn-ea"/>
              <a:cs typeface="+mn-cs"/>
              <a:sym typeface="PT Sans"/>
            </a:endParaRPr>
          </a:p>
        </p:txBody>
      </p:sp>
      <p:sp>
        <p:nvSpPr>
          <p:cNvPr id="3" name="Picture Placeholder 2">
            <a:extLst>
              <a:ext uri="{FF2B5EF4-FFF2-40B4-BE49-F238E27FC236}">
                <a16:creationId xmlns:a16="http://schemas.microsoft.com/office/drawing/2014/main" id="{CA288BC6-56FC-49D5-85A5-F92022AC3BCC}"/>
              </a:ext>
            </a:extLst>
          </p:cNvPr>
          <p:cNvSpPr>
            <a:spLocks noGrp="1"/>
          </p:cNvSpPr>
          <p:nvPr>
            <p:ph type="pic" sz="quarter" idx="10"/>
          </p:nvPr>
        </p:nvSpPr>
        <p:spPr>
          <a:xfrm>
            <a:off x="4214814" y="4672643"/>
            <a:ext cx="1957388" cy="1957388"/>
          </a:xfrm>
          <a:prstGeom prst="rect">
            <a:avLst/>
          </a:prstGeom>
        </p:spPr>
        <p:txBody>
          <a:bodyPr/>
          <a:lstStyle/>
          <a:p>
            <a:endParaRPr lang="en-US" dirty="0"/>
          </a:p>
        </p:txBody>
      </p:sp>
      <p:sp>
        <p:nvSpPr>
          <p:cNvPr id="33" name="Picture Placeholder 2">
            <a:extLst>
              <a:ext uri="{FF2B5EF4-FFF2-40B4-BE49-F238E27FC236}">
                <a16:creationId xmlns:a16="http://schemas.microsoft.com/office/drawing/2014/main" id="{3BB8F154-7192-4EC2-A940-A7B2FE911435}"/>
              </a:ext>
            </a:extLst>
          </p:cNvPr>
          <p:cNvSpPr>
            <a:spLocks noGrp="1"/>
          </p:cNvSpPr>
          <p:nvPr>
            <p:ph type="pic" sz="quarter" idx="11"/>
          </p:nvPr>
        </p:nvSpPr>
        <p:spPr>
          <a:xfrm>
            <a:off x="11097638" y="4806341"/>
            <a:ext cx="1957388" cy="1957388"/>
          </a:xfrm>
          <a:prstGeom prst="rect">
            <a:avLst/>
          </a:prstGeom>
        </p:spPr>
        <p:txBody>
          <a:bodyPr/>
          <a:lstStyle/>
          <a:p>
            <a:endParaRPr lang="en-US" dirty="0"/>
          </a:p>
        </p:txBody>
      </p:sp>
      <p:sp>
        <p:nvSpPr>
          <p:cNvPr id="34" name="Picture Placeholder 2">
            <a:extLst>
              <a:ext uri="{FF2B5EF4-FFF2-40B4-BE49-F238E27FC236}">
                <a16:creationId xmlns:a16="http://schemas.microsoft.com/office/drawing/2014/main" id="{F5C26E29-7EA3-409B-A828-37EB6F6118ED}"/>
              </a:ext>
            </a:extLst>
          </p:cNvPr>
          <p:cNvSpPr>
            <a:spLocks noGrp="1"/>
          </p:cNvSpPr>
          <p:nvPr>
            <p:ph type="pic" sz="quarter" idx="12"/>
          </p:nvPr>
        </p:nvSpPr>
        <p:spPr>
          <a:xfrm>
            <a:off x="18109224" y="4889207"/>
            <a:ext cx="1957388" cy="1957388"/>
          </a:xfrm>
          <a:prstGeom prst="rect">
            <a:avLst/>
          </a:prstGeom>
        </p:spPr>
        <p:txBody>
          <a:bodyPr/>
          <a:lstStyle/>
          <a:p>
            <a:endParaRPr lang="en-US" dirty="0"/>
          </a:p>
        </p:txBody>
      </p:sp>
      <p:sp>
        <p:nvSpPr>
          <p:cNvPr id="29" name="Text Placeholder 28">
            <a:extLst>
              <a:ext uri="{FF2B5EF4-FFF2-40B4-BE49-F238E27FC236}">
                <a16:creationId xmlns:a16="http://schemas.microsoft.com/office/drawing/2014/main" id="{8C48AB2A-13F4-4154-84A7-48D1F8385AA1}"/>
              </a:ext>
            </a:extLst>
          </p:cNvPr>
          <p:cNvSpPr>
            <a:spLocks noGrp="1"/>
          </p:cNvSpPr>
          <p:nvPr>
            <p:ph type="body" sz="quarter" idx="13"/>
          </p:nvPr>
        </p:nvSpPr>
        <p:spPr>
          <a:xfrm>
            <a:off x="2557221" y="7239037"/>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28">
            <a:extLst>
              <a:ext uri="{FF2B5EF4-FFF2-40B4-BE49-F238E27FC236}">
                <a16:creationId xmlns:a16="http://schemas.microsoft.com/office/drawing/2014/main" id="{F5789F7B-8196-4790-8C63-C7DD2C9570BF}"/>
              </a:ext>
            </a:extLst>
          </p:cNvPr>
          <p:cNvSpPr>
            <a:spLocks noGrp="1"/>
          </p:cNvSpPr>
          <p:nvPr>
            <p:ph type="body" sz="quarter" idx="14"/>
          </p:nvPr>
        </p:nvSpPr>
        <p:spPr>
          <a:xfrm>
            <a:off x="9456551" y="7273945"/>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28">
            <a:extLst>
              <a:ext uri="{FF2B5EF4-FFF2-40B4-BE49-F238E27FC236}">
                <a16:creationId xmlns:a16="http://schemas.microsoft.com/office/drawing/2014/main" id="{3005E8E8-DD88-484F-A7FA-6E0458CE4EDB}"/>
              </a:ext>
            </a:extLst>
          </p:cNvPr>
          <p:cNvSpPr>
            <a:spLocks noGrp="1"/>
          </p:cNvSpPr>
          <p:nvPr>
            <p:ph type="body" sz="quarter" idx="15"/>
          </p:nvPr>
        </p:nvSpPr>
        <p:spPr>
          <a:xfrm>
            <a:off x="16352467" y="7263489"/>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676088474"/>
      </p:ext>
    </p:extLst>
  </p:cSld>
  <p:clrMapOvr>
    <a:masterClrMapping/>
  </p:clrMapOvr>
  <p:transition spd="med"/>
  <p:extLst mod="1">
    <p:ext uri="{DCECCB84-F9BA-43D5-87BE-67443E8EF086}">
      <p15:sldGuideLst xmlns:p15="http://schemas.microsoft.com/office/powerpoint/2012/main">
        <p15:guide id="1" orient="horz" pos="2928">
          <p15:clr>
            <a:srgbClr val="FBAE40"/>
          </p15:clr>
        </p15:guide>
        <p15:guide id="2" pos="76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2_BLANK">
    <p:bg>
      <p:bgPr>
        <a:solidFill>
          <a:srgbClr val="F4F5F7"/>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337574502"/>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able">
    <p:bg>
      <p:bgPr>
        <a:solidFill>
          <a:srgbClr val="F4F5F7"/>
        </a:solidFill>
        <a:effectLst/>
      </p:bgPr>
    </p:bg>
    <p:spTree>
      <p:nvGrpSpPr>
        <p:cNvPr id="1" name=""/>
        <p:cNvGrpSpPr/>
        <p:nvPr/>
      </p:nvGrpSpPr>
      <p:grpSpPr>
        <a:xfrm>
          <a:off x="0" y="0"/>
          <a:ext cx="0" cy="0"/>
          <a:chOff x="0" y="0"/>
          <a:chExt cx="0" cy="0"/>
        </a:xfrm>
      </p:grpSpPr>
      <p:sp>
        <p:nvSpPr>
          <p:cNvPr id="2" name="Google Shape;96;p94">
            <a:extLst>
              <a:ext uri="{FF2B5EF4-FFF2-40B4-BE49-F238E27FC236}">
                <a16:creationId xmlns:a16="http://schemas.microsoft.com/office/drawing/2014/main" id="{6AE2A220-1740-2445-AEC5-DF6D92D45452}"/>
              </a:ext>
            </a:extLst>
          </p:cNvPr>
          <p:cNvSpPr txBox="1">
            <a:spLocks noGrp="1"/>
          </p:cNvSpPr>
          <p:nvPr>
            <p:ph type="body" idx="2"/>
          </p:nvPr>
        </p:nvSpPr>
        <p:spPr>
          <a:xfrm>
            <a:off x="1498332" y="1414465"/>
            <a:ext cx="19488990" cy="2224946"/>
          </a:xfrm>
          <a:prstGeom prst="rect">
            <a:avLst/>
          </a:prstGeom>
          <a:noFill/>
          <a:ln>
            <a:noFill/>
          </a:ln>
        </p:spPr>
        <p:txBody>
          <a:bodyPr spcFirstLastPara="1" wrap="square" lIns="91425" tIns="45700" rIns="91425" bIns="45700" anchor="t" anchorCtr="0">
            <a:normAutofit/>
          </a:bodyPr>
          <a:lstStyle>
            <a:lvl1pPr marL="0" marR="0" lvl="0" indent="0" algn="l" rtl="0">
              <a:lnSpc>
                <a:spcPct val="90000"/>
              </a:lnSpc>
              <a:spcBef>
                <a:spcPts val="0"/>
              </a:spcBef>
              <a:spcAft>
                <a:spcPts val="0"/>
              </a:spcAft>
              <a:buClr>
                <a:srgbClr val="393941"/>
              </a:buClr>
              <a:buSzPts val="10000"/>
              <a:buFont typeface="Gill Sans"/>
              <a:buNone/>
              <a:defRPr sz="100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4" name="Google Shape;180;p107">
            <a:extLst>
              <a:ext uri="{FF2B5EF4-FFF2-40B4-BE49-F238E27FC236}">
                <a16:creationId xmlns:a16="http://schemas.microsoft.com/office/drawing/2014/main" id="{30B0FD29-5FAE-6D47-97C2-4ED9DB015BA3}"/>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409935496"/>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able with Subtitle">
    <p:bg>
      <p:bgPr>
        <a:solidFill>
          <a:srgbClr val="F4F5F7"/>
        </a:solidFill>
        <a:effectLst/>
      </p:bgPr>
    </p:bg>
    <p:spTree>
      <p:nvGrpSpPr>
        <p:cNvPr id="1" name=""/>
        <p:cNvGrpSpPr/>
        <p:nvPr/>
      </p:nvGrpSpPr>
      <p:grpSpPr>
        <a:xfrm>
          <a:off x="0" y="0"/>
          <a:ext cx="0" cy="0"/>
          <a:chOff x="0" y="0"/>
          <a:chExt cx="0" cy="0"/>
        </a:xfrm>
      </p:grpSpPr>
      <p:sp>
        <p:nvSpPr>
          <p:cNvPr id="2" name="Google Shape;96;p94">
            <a:extLst>
              <a:ext uri="{FF2B5EF4-FFF2-40B4-BE49-F238E27FC236}">
                <a16:creationId xmlns:a16="http://schemas.microsoft.com/office/drawing/2014/main" id="{6AE2A220-1740-2445-AEC5-DF6D92D45452}"/>
              </a:ext>
            </a:extLst>
          </p:cNvPr>
          <p:cNvSpPr txBox="1">
            <a:spLocks noGrp="1"/>
          </p:cNvSpPr>
          <p:nvPr>
            <p:ph type="body" idx="2"/>
          </p:nvPr>
        </p:nvSpPr>
        <p:spPr>
          <a:xfrm>
            <a:off x="1498332" y="1986665"/>
            <a:ext cx="19488990" cy="2224946"/>
          </a:xfrm>
          <a:prstGeom prst="rect">
            <a:avLst/>
          </a:prstGeom>
          <a:noFill/>
          <a:ln>
            <a:noFill/>
          </a:ln>
        </p:spPr>
        <p:txBody>
          <a:bodyPr spcFirstLastPara="1" wrap="square" lIns="91425" tIns="45700" rIns="91425" bIns="45700" anchor="t" anchorCtr="0">
            <a:normAutofit/>
          </a:bodyPr>
          <a:lstStyle>
            <a:lvl1pPr marL="0" marR="0" lvl="0" indent="0" algn="l" rtl="0">
              <a:lnSpc>
                <a:spcPct val="90000"/>
              </a:lnSpc>
              <a:spcBef>
                <a:spcPts val="0"/>
              </a:spcBef>
              <a:spcAft>
                <a:spcPts val="0"/>
              </a:spcAft>
              <a:buClr>
                <a:srgbClr val="393941"/>
              </a:buClr>
              <a:buSzPts val="10000"/>
              <a:buFont typeface="Gill Sans"/>
              <a:buNone/>
              <a:defRPr sz="100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4" name="Google Shape;180;p107">
            <a:extLst>
              <a:ext uri="{FF2B5EF4-FFF2-40B4-BE49-F238E27FC236}">
                <a16:creationId xmlns:a16="http://schemas.microsoft.com/office/drawing/2014/main" id="{30B0FD29-5FAE-6D47-97C2-4ED9DB015BA3}"/>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5" name="Google Shape;95;p94">
            <a:extLst>
              <a:ext uri="{FF2B5EF4-FFF2-40B4-BE49-F238E27FC236}">
                <a16:creationId xmlns:a16="http://schemas.microsoft.com/office/drawing/2014/main" id="{FB5E0CD2-E362-2047-B7E4-C93C7A34B877}"/>
              </a:ext>
            </a:extLst>
          </p:cNvPr>
          <p:cNvSpPr txBox="1">
            <a:spLocks noGrp="1"/>
          </p:cNvSpPr>
          <p:nvPr>
            <p:ph type="body" idx="1"/>
          </p:nvPr>
        </p:nvSpPr>
        <p:spPr>
          <a:xfrm>
            <a:off x="1304369" y="1205326"/>
            <a:ext cx="18171428" cy="587376"/>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7A7B83"/>
              </a:buClr>
              <a:buSzPts val="2800"/>
              <a:buFont typeface="Gill Sans"/>
              <a:buNone/>
              <a:defRPr sz="3600" b="0" i="0" u="none" strike="noStrike" cap="none" spc="100" baseline="0">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94849173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1_Text-Heavy Divider" preserve="1">
  <p:cSld name="2_Text-Heavy Divider">
    <p:bg>
      <p:bgPr>
        <a:solidFill>
          <a:srgbClr val="53585E"/>
        </a:solidFill>
        <a:effectLst/>
      </p:bgPr>
    </p:bg>
    <p:spTree>
      <p:nvGrpSpPr>
        <p:cNvPr id="1" name="Shape 1714"/>
        <p:cNvGrpSpPr/>
        <p:nvPr/>
      </p:nvGrpSpPr>
      <p:grpSpPr>
        <a:xfrm>
          <a:off x="0" y="0"/>
          <a:ext cx="0" cy="0"/>
          <a:chOff x="0" y="0"/>
          <a:chExt cx="0" cy="0"/>
        </a:xfrm>
      </p:grpSpPr>
      <p:sp>
        <p:nvSpPr>
          <p:cNvPr id="5" name="Google Shape;180;p107">
            <a:extLst>
              <a:ext uri="{FF2B5EF4-FFF2-40B4-BE49-F238E27FC236}">
                <a16:creationId xmlns:a16="http://schemas.microsoft.com/office/drawing/2014/main" id="{EC642FC5-2B02-8D40-BFD4-B492CE0934AE}"/>
              </a:ext>
            </a:extLst>
          </p:cNvPr>
          <p:cNvSpPr/>
          <p:nvPr userDrawn="1"/>
        </p:nvSpPr>
        <p:spPr>
          <a:xfrm>
            <a:off x="4519" y="1"/>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37000"/>
            </a:srgbClr>
          </a:solidFill>
          <a:ln>
            <a:noFill/>
          </a:ln>
        </p:spPr>
        <p:txBody>
          <a:bodyPr spcFirstLastPara="1" wrap="square" lIns="38100" tIns="38100" rIns="38100" bIns="38100" anchor="ctr" anchorCtr="0">
            <a:noAutofit/>
          </a:bodyPr>
          <a:lstStyle/>
          <a:p>
            <a:pPr algn="ctr">
              <a:buClr>
                <a:srgbClr val="FFFFFF"/>
              </a:buClr>
              <a:buSzPts val="2300"/>
            </a:pPr>
            <a:endParaRPr sz="2300">
              <a:solidFill>
                <a:srgbClr val="A6A7AC"/>
              </a:solidFill>
              <a:latin typeface="PT Sans"/>
              <a:ea typeface="PT Sans"/>
              <a:cs typeface="PT Sans"/>
              <a:sym typeface="PT Sans"/>
            </a:endParaRPr>
          </a:p>
        </p:txBody>
      </p:sp>
      <p:sp>
        <p:nvSpPr>
          <p:cNvPr id="1715" name="Google Shape;1715;p361"/>
          <p:cNvSpPr txBox="1">
            <a:spLocks noGrp="1"/>
          </p:cNvSpPr>
          <p:nvPr>
            <p:ph type="title"/>
          </p:nvPr>
        </p:nvSpPr>
        <p:spPr>
          <a:xfrm>
            <a:off x="3950640" y="4066678"/>
            <a:ext cx="16482719" cy="1403384"/>
          </a:xfrm>
          <a:prstGeom prst="rect">
            <a:avLst/>
          </a:prstGeom>
          <a:noFill/>
          <a:ln>
            <a:noFill/>
          </a:ln>
        </p:spPr>
        <p:txBody>
          <a:bodyPr spcFirstLastPara="1" wrap="square" lIns="91425" tIns="45700" rIns="91425" bIns="45700" anchor="t" anchorCtr="0">
            <a:noAutofit/>
          </a:bodyPr>
          <a:lstStyle>
            <a:lvl1pPr marR="0" lvl="0" algn="ctr" rtl="0">
              <a:lnSpc>
                <a:spcPct val="80000"/>
              </a:lnSpc>
              <a:spcBef>
                <a:spcPts val="0"/>
              </a:spcBef>
              <a:spcAft>
                <a:spcPts val="0"/>
              </a:spcAft>
              <a:buClr>
                <a:srgbClr val="393941"/>
              </a:buClr>
              <a:buSzPts val="10000"/>
              <a:buFont typeface="Gill Sans"/>
              <a:buNone/>
              <a:defRPr sz="10000" b="0" i="0" u="none" strike="noStrike" cap="none">
                <a:solidFill>
                  <a:srgbClr val="393941"/>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1717" name="Google Shape;1717;p361"/>
          <p:cNvSpPr txBox="1">
            <a:spLocks noGrp="1"/>
          </p:cNvSpPr>
          <p:nvPr>
            <p:ph type="body" idx="1"/>
          </p:nvPr>
        </p:nvSpPr>
        <p:spPr>
          <a:xfrm>
            <a:off x="9096376" y="2982331"/>
            <a:ext cx="5486400" cy="615950"/>
          </a:xfrm>
          <a:prstGeom prst="rect">
            <a:avLst/>
          </a:prstGeom>
          <a:noFill/>
          <a:ln>
            <a:noFill/>
          </a:ln>
        </p:spPr>
        <p:txBody>
          <a:bodyPr spcFirstLastPara="1" wrap="square" lIns="91425" tIns="45700" rIns="91425" bIns="45700" anchor="t" anchorCtr="0">
            <a:normAutofit/>
          </a:bodyPr>
          <a:lstStyle>
            <a:lvl1pPr marL="457200" marR="0" lvl="0" indent="-228600" algn="ctr" rtl="0">
              <a:lnSpc>
                <a:spcPct val="100000"/>
              </a:lnSpc>
              <a:spcBef>
                <a:spcPts val="0"/>
              </a:spcBef>
              <a:spcAft>
                <a:spcPts val="0"/>
              </a:spcAft>
              <a:buClr>
                <a:srgbClr val="ECEDED"/>
              </a:buClr>
              <a:buSzPts val="3200"/>
              <a:buFont typeface="Gill Sans"/>
              <a:buNone/>
              <a:defRPr sz="3200" b="0" i="0" u="none" strike="noStrike" cap="none">
                <a:solidFill>
                  <a:srgbClr val="ECEDED"/>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1718" name="Google Shape;1718;p361"/>
          <p:cNvSpPr txBox="1">
            <a:spLocks noGrp="1"/>
          </p:cNvSpPr>
          <p:nvPr>
            <p:ph type="body" idx="2"/>
          </p:nvPr>
        </p:nvSpPr>
        <p:spPr>
          <a:xfrm>
            <a:off x="3950641" y="6062957"/>
            <a:ext cx="16482722" cy="376297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100000"/>
              </a:lnSpc>
              <a:spcBef>
                <a:spcPts val="0"/>
              </a:spcBef>
              <a:spcAft>
                <a:spcPts val="0"/>
              </a:spcAft>
              <a:buClr>
                <a:srgbClr val="ECEDED"/>
              </a:buClr>
              <a:buSzPts val="4000"/>
              <a:buFont typeface="Gill Sans"/>
              <a:buNone/>
              <a:defRPr sz="4000" b="0" i="0" u="none" strike="noStrike" cap="none">
                <a:solidFill>
                  <a:srgbClr val="ECEDED"/>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17521670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3_Text-Heavy Divider">
    <p:bg>
      <p:bgPr>
        <a:solidFill>
          <a:srgbClr val="53585E"/>
        </a:solidFill>
        <a:effectLst/>
      </p:bgPr>
    </p:bg>
    <p:spTree>
      <p:nvGrpSpPr>
        <p:cNvPr id="1" name=""/>
        <p:cNvGrpSpPr/>
        <p:nvPr/>
      </p:nvGrpSpPr>
      <p:grpSpPr>
        <a:xfrm>
          <a:off x="0" y="0"/>
          <a:ext cx="0" cy="0"/>
          <a:chOff x="0" y="0"/>
          <a:chExt cx="0" cy="0"/>
        </a:xfrm>
      </p:grpSpPr>
      <p:sp>
        <p:nvSpPr>
          <p:cNvPr id="5" name="Google Shape;180;p107">
            <a:extLst>
              <a:ext uri="{FF2B5EF4-FFF2-40B4-BE49-F238E27FC236}">
                <a16:creationId xmlns:a16="http://schemas.microsoft.com/office/drawing/2014/main" id="{E492D1DB-AB8E-D64D-A055-C999815F83F1}"/>
              </a:ext>
            </a:extLst>
          </p:cNvPr>
          <p:cNvSpPr/>
          <p:nvPr userDrawn="1"/>
        </p:nvSpPr>
        <p:spPr>
          <a:xfrm>
            <a:off x="4519" y="1"/>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37000"/>
            </a:srgbClr>
          </a:solidFill>
          <a:ln>
            <a:noFill/>
          </a:ln>
        </p:spPr>
        <p:txBody>
          <a:bodyPr spcFirstLastPara="1" wrap="square" lIns="38100" tIns="38100" rIns="38100" bIns="38100" anchor="ctr" anchorCtr="0">
            <a:noAutofit/>
          </a:bodyPr>
          <a:lstStyle/>
          <a:p>
            <a:pPr algn="ctr">
              <a:buClr>
                <a:srgbClr val="FFFFFF"/>
              </a:buClr>
              <a:buSzPts val="2300"/>
            </a:pPr>
            <a:endParaRPr sz="2300">
              <a:solidFill>
                <a:srgbClr val="A6A7AC"/>
              </a:solidFill>
              <a:latin typeface="PT Sans"/>
              <a:ea typeface="PT Sans"/>
              <a:cs typeface="PT Sans"/>
              <a:sym typeface="PT Sans"/>
            </a:endParaRPr>
          </a:p>
        </p:txBody>
      </p:sp>
      <p:sp>
        <p:nvSpPr>
          <p:cNvPr id="39" name="Shape 39"/>
          <p:cNvSpPr>
            <a:spLocks noGrp="1"/>
          </p:cNvSpPr>
          <p:nvPr>
            <p:ph type="title" hasCustomPrompt="1"/>
          </p:nvPr>
        </p:nvSpPr>
        <p:spPr>
          <a:xfrm>
            <a:off x="3950640" y="4066677"/>
            <a:ext cx="16482720" cy="1403383"/>
          </a:xfrm>
          <a:prstGeom prst="rect">
            <a:avLst/>
          </a:prstGeom>
        </p:spPr>
        <p:txBody>
          <a:bodyPr/>
          <a:lstStyle>
            <a:lvl1pPr algn="ctr">
              <a:defRPr lang="en-US" dirty="0">
                <a:solidFill>
                  <a:srgbClr val="FFFFFF"/>
                </a:solidFill>
              </a:defRPr>
            </a:lvl1pPr>
          </a:lstStyle>
          <a:p>
            <a:r>
              <a:rPr lang="en-US" dirty="0">
                <a:latin typeface="+mj-lt"/>
              </a:rPr>
              <a:t>Slide Title Slide Title</a:t>
            </a: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9096375" y="2982330"/>
            <a:ext cx="5486400" cy="615950"/>
          </a:xfrm>
          <a:prstGeom prst="rect">
            <a:avLst/>
          </a:prstGeom>
        </p:spPr>
        <p:txBody>
          <a:bodyPr>
            <a:normAutofit/>
          </a:bodyPr>
          <a:lstStyle>
            <a:lvl1pPr algn="ctr">
              <a:defRPr sz="3200">
                <a:solidFill>
                  <a:schemeClr val="tx1">
                    <a:lumMod val="20000"/>
                    <a:lumOff val="80000"/>
                  </a:schemeClr>
                </a:solidFill>
                <a:latin typeface="+mj-lt"/>
              </a:defRPr>
            </a:lvl1pPr>
          </a:lstStyle>
          <a:p>
            <a:pPr lvl="0"/>
            <a:r>
              <a:rPr lang="en-US" dirty="0"/>
              <a:t>SECTION TITLE</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3950640" y="6062956"/>
            <a:ext cx="16482721" cy="3762970"/>
          </a:xfrm>
          <a:prstGeom prst="rect">
            <a:avLst/>
          </a:prstGeom>
        </p:spPr>
        <p:txBody>
          <a:bodyPr>
            <a:noAutofit/>
          </a:bodyPr>
          <a:lstStyle>
            <a:lvl1pPr algn="ctr">
              <a:defRPr sz="4000">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876221306"/>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Divider 1" preserve="1">
  <p:cSld name="1_Divider 1">
    <p:bg>
      <p:bgPr>
        <a:solidFill>
          <a:srgbClr val="53585E"/>
        </a:solidFill>
        <a:effectLst/>
      </p:bgPr>
    </p:bg>
    <p:spTree>
      <p:nvGrpSpPr>
        <p:cNvPr id="1" name="Shape 2197"/>
        <p:cNvGrpSpPr/>
        <p:nvPr/>
      </p:nvGrpSpPr>
      <p:grpSpPr>
        <a:xfrm>
          <a:off x="0" y="0"/>
          <a:ext cx="0" cy="0"/>
          <a:chOff x="0" y="0"/>
          <a:chExt cx="0" cy="0"/>
        </a:xfrm>
      </p:grpSpPr>
      <p:sp>
        <p:nvSpPr>
          <p:cNvPr id="8" name="Google Shape;180;p107">
            <a:extLst>
              <a:ext uri="{FF2B5EF4-FFF2-40B4-BE49-F238E27FC236}">
                <a16:creationId xmlns:a16="http://schemas.microsoft.com/office/drawing/2014/main" id="{7030ABF8-0D7C-BE40-BBDE-49C708A3D418}"/>
              </a:ext>
            </a:extLst>
          </p:cNvPr>
          <p:cNvSpPr/>
          <p:nvPr userDrawn="1"/>
        </p:nvSpPr>
        <p:spPr>
          <a:xfrm>
            <a:off x="4519" y="1"/>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37000"/>
            </a:srgbClr>
          </a:solidFill>
          <a:ln>
            <a:noFill/>
          </a:ln>
        </p:spPr>
        <p:txBody>
          <a:bodyPr spcFirstLastPara="1" wrap="square" lIns="38100" tIns="38100" rIns="38100" bIns="38100" anchor="ctr" anchorCtr="0">
            <a:noAutofit/>
          </a:bodyPr>
          <a:lstStyle/>
          <a:p>
            <a:pPr algn="ctr">
              <a:buClr>
                <a:srgbClr val="FFFFFF"/>
              </a:buClr>
              <a:buSzPts val="2300"/>
            </a:pPr>
            <a:endParaRPr sz="2300">
              <a:solidFill>
                <a:srgbClr val="A6A7AC"/>
              </a:solidFill>
              <a:latin typeface="PT Sans"/>
              <a:ea typeface="PT Sans"/>
              <a:cs typeface="PT Sans"/>
              <a:sym typeface="PT Sans"/>
            </a:endParaRPr>
          </a:p>
        </p:txBody>
      </p:sp>
      <p:sp>
        <p:nvSpPr>
          <p:cNvPr id="2207" name="Google Shape;2207;p225"/>
          <p:cNvSpPr txBox="1">
            <a:spLocks noGrp="1"/>
          </p:cNvSpPr>
          <p:nvPr>
            <p:ph type="title"/>
          </p:nvPr>
        </p:nvSpPr>
        <p:spPr>
          <a:xfrm>
            <a:off x="4286442" y="5119966"/>
            <a:ext cx="16482719" cy="2176836"/>
          </a:xfrm>
          <a:prstGeom prst="rect">
            <a:avLst/>
          </a:prstGeom>
          <a:noFill/>
          <a:ln>
            <a:noFill/>
          </a:ln>
        </p:spPr>
        <p:txBody>
          <a:bodyPr spcFirstLastPara="1" wrap="square" lIns="91425" tIns="45700" rIns="91425" bIns="45700" anchor="t" anchorCtr="0">
            <a:noAutofit/>
          </a:bodyPr>
          <a:lstStyle>
            <a:lvl1pPr marR="0" lvl="0" algn="ctr" rtl="0">
              <a:lnSpc>
                <a:spcPct val="80000"/>
              </a:lnSpc>
              <a:spcBef>
                <a:spcPts val="0"/>
              </a:spcBef>
              <a:spcAft>
                <a:spcPts val="0"/>
              </a:spcAft>
              <a:buClr>
                <a:srgbClr val="FFFEFF"/>
              </a:buClr>
              <a:buSzPts val="10000"/>
              <a:buFont typeface="Gill Sans"/>
              <a:buNone/>
              <a:defRPr sz="10000" b="0"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2208" name="Google Shape;2208;p225"/>
          <p:cNvSpPr txBox="1">
            <a:spLocks noGrp="1"/>
          </p:cNvSpPr>
          <p:nvPr>
            <p:ph type="body" idx="1"/>
          </p:nvPr>
        </p:nvSpPr>
        <p:spPr>
          <a:xfrm>
            <a:off x="4227512" y="8457402"/>
            <a:ext cx="16616615" cy="931864"/>
          </a:xfrm>
          <a:prstGeom prst="rect">
            <a:avLst/>
          </a:prstGeom>
          <a:noFill/>
          <a:ln>
            <a:noFill/>
          </a:ln>
        </p:spPr>
        <p:txBody>
          <a:bodyPr spcFirstLastPara="1" wrap="square" lIns="91425" tIns="45700" rIns="91425" bIns="45700" anchor="t" anchorCtr="0">
            <a:normAutofit/>
          </a:bodyPr>
          <a:lstStyle>
            <a:lvl1pPr marL="457200" marR="0" lvl="0" indent="-228600" algn="ctr" rtl="0">
              <a:lnSpc>
                <a:spcPct val="100000"/>
              </a:lnSpc>
              <a:spcBef>
                <a:spcPts val="0"/>
              </a:spcBef>
              <a:spcAft>
                <a:spcPts val="0"/>
              </a:spcAft>
              <a:buClr>
                <a:srgbClr val="FFFEFF"/>
              </a:buClr>
              <a:buSzPts val="3200"/>
              <a:buFont typeface="Gill Sans"/>
              <a:buNone/>
              <a:defRPr sz="3200" b="0"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2209" name="Google Shape;2209;p225"/>
          <p:cNvSpPr txBox="1">
            <a:spLocks noGrp="1"/>
          </p:cNvSpPr>
          <p:nvPr>
            <p:ph type="body" idx="2"/>
          </p:nvPr>
        </p:nvSpPr>
        <p:spPr>
          <a:xfrm>
            <a:off x="4227512" y="4283243"/>
            <a:ext cx="16616615" cy="516886"/>
          </a:xfrm>
          <a:prstGeom prst="rect">
            <a:avLst/>
          </a:prstGeom>
          <a:noFill/>
          <a:ln>
            <a:noFill/>
          </a:ln>
        </p:spPr>
        <p:txBody>
          <a:bodyPr spcFirstLastPara="1" wrap="square" lIns="91425" tIns="45700" rIns="91425" bIns="45700" anchor="t" anchorCtr="0">
            <a:normAutofit/>
          </a:bodyPr>
          <a:lstStyle>
            <a:lvl1pPr marL="457200" marR="0" lvl="0" indent="-228600" algn="ctr" rtl="0">
              <a:lnSpc>
                <a:spcPct val="100000"/>
              </a:lnSpc>
              <a:spcBef>
                <a:spcPts val="0"/>
              </a:spcBef>
              <a:spcAft>
                <a:spcPts val="0"/>
              </a:spcAft>
              <a:buClr>
                <a:srgbClr val="FFFEFF"/>
              </a:buClr>
              <a:buSzPts val="2400"/>
              <a:buFont typeface="Gill Sans"/>
              <a:buNone/>
              <a:defRPr sz="2400" b="0"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614667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Content 4" preserve="1">
  <p:cSld name="1_Content 4">
    <p:bg>
      <p:bgPr>
        <a:solidFill>
          <a:srgbClr val="F4F5F7"/>
        </a:solidFill>
        <a:effectLst/>
      </p:bgPr>
    </p:bg>
    <p:spTree>
      <p:nvGrpSpPr>
        <p:cNvPr id="1" name="Shape 2261"/>
        <p:cNvGrpSpPr/>
        <p:nvPr/>
      </p:nvGrpSpPr>
      <p:grpSpPr>
        <a:xfrm>
          <a:off x="0" y="0"/>
          <a:ext cx="0" cy="0"/>
          <a:chOff x="0" y="0"/>
          <a:chExt cx="0" cy="0"/>
        </a:xfrm>
      </p:grpSpPr>
      <p:sp>
        <p:nvSpPr>
          <p:cNvPr id="2263" name="Google Shape;2263;p232"/>
          <p:cNvSpPr txBox="1">
            <a:spLocks noGrp="1"/>
          </p:cNvSpPr>
          <p:nvPr>
            <p:ph type="title"/>
          </p:nvPr>
        </p:nvSpPr>
        <p:spPr>
          <a:xfrm>
            <a:off x="1729581" y="3095450"/>
            <a:ext cx="20915314" cy="2176836"/>
          </a:xfrm>
          <a:prstGeom prst="rect">
            <a:avLst/>
          </a:prstGeom>
          <a:noFill/>
          <a:ln>
            <a:noFill/>
          </a:ln>
        </p:spPr>
        <p:txBody>
          <a:bodyPr spcFirstLastPara="1" wrap="square" lIns="91425" tIns="45700" rIns="91425" bIns="45700" anchor="t" anchorCtr="0">
            <a:noAutofit/>
          </a:bodyPr>
          <a:lstStyle>
            <a:lvl1pPr marR="0" lvl="0" algn="ctr" rtl="0">
              <a:lnSpc>
                <a:spcPct val="80000"/>
              </a:lnSpc>
              <a:spcBef>
                <a:spcPts val="0"/>
              </a:spcBef>
              <a:spcAft>
                <a:spcPts val="0"/>
              </a:spcAft>
              <a:buClr>
                <a:srgbClr val="393941"/>
              </a:buClr>
              <a:buSzPts val="10000"/>
              <a:buFont typeface="Gill Sans"/>
              <a:buNone/>
              <a:defRPr sz="100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2264" name="Google Shape;2264;p232"/>
          <p:cNvSpPr txBox="1">
            <a:spLocks noGrp="1"/>
          </p:cNvSpPr>
          <p:nvPr>
            <p:ph type="body" idx="1"/>
          </p:nvPr>
        </p:nvSpPr>
        <p:spPr>
          <a:xfrm>
            <a:off x="1729579" y="6256338"/>
            <a:ext cx="20914523" cy="5967412"/>
          </a:xfrm>
          <a:prstGeom prst="rect">
            <a:avLst/>
          </a:prstGeom>
          <a:noFill/>
          <a:ln>
            <a:noFill/>
          </a:ln>
        </p:spPr>
        <p:txBody>
          <a:bodyPr spcFirstLastPara="1" wrap="square" lIns="91425" tIns="45700" rIns="91425" bIns="45700" anchor="t" anchorCtr="0">
            <a:noAutofit/>
          </a:bodyPr>
          <a:lstStyle>
            <a:lvl1pPr marL="457200" marR="0" lvl="0" indent="-508000" algn="just" rtl="0">
              <a:lnSpc>
                <a:spcPct val="100000"/>
              </a:lnSpc>
              <a:spcBef>
                <a:spcPts val="0"/>
              </a:spcBef>
              <a:spcAft>
                <a:spcPts val="0"/>
              </a:spcAft>
              <a:buClr>
                <a:srgbClr val="515257"/>
              </a:buClr>
              <a:buSzPts val="4400"/>
              <a:buFont typeface="Arial"/>
              <a:buChar char="•"/>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2pPr>
            <a:lvl3pPr marL="1371600" marR="0" lvl="2"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3pPr>
            <a:lvl4pPr marL="1828800" marR="0" lvl="3"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4pPr>
            <a:lvl5pPr marL="2286000" marR="0" lvl="4" indent="-508000" algn="just" rtl="0">
              <a:lnSpc>
                <a:spcPct val="100000"/>
              </a:lnSpc>
              <a:spcBef>
                <a:spcPts val="0"/>
              </a:spcBef>
              <a:spcAft>
                <a:spcPts val="0"/>
              </a:spcAft>
              <a:buClr>
                <a:srgbClr val="515257"/>
              </a:buClr>
              <a:buSzPts val="4400"/>
              <a:buFont typeface="Arial"/>
              <a:buChar char="•"/>
              <a:defRPr sz="44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1921293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Text-Heavy 1" preserve="1">
  <p:cSld name="1_Text-Heavy 1">
    <p:bg>
      <p:bgPr>
        <a:solidFill>
          <a:srgbClr val="F4F5F7"/>
        </a:solidFill>
        <a:effectLst/>
      </p:bgPr>
    </p:bg>
    <p:spTree>
      <p:nvGrpSpPr>
        <p:cNvPr id="1" name="Shape 2338"/>
        <p:cNvGrpSpPr/>
        <p:nvPr/>
      </p:nvGrpSpPr>
      <p:grpSpPr>
        <a:xfrm>
          <a:off x="0" y="0"/>
          <a:ext cx="0" cy="0"/>
          <a:chOff x="0" y="0"/>
          <a:chExt cx="0" cy="0"/>
        </a:xfrm>
      </p:grpSpPr>
      <p:sp>
        <p:nvSpPr>
          <p:cNvPr id="2341" name="Google Shape;2341;p239"/>
          <p:cNvSpPr txBox="1">
            <a:spLocks noGrp="1"/>
          </p:cNvSpPr>
          <p:nvPr>
            <p:ph type="body" idx="1"/>
          </p:nvPr>
        </p:nvSpPr>
        <p:spPr>
          <a:xfrm>
            <a:off x="2143788" y="1882068"/>
            <a:ext cx="3571876" cy="58737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7A7B83"/>
              </a:buClr>
              <a:buSzPts val="2800"/>
              <a:buFont typeface="Gill Sans"/>
              <a:buNone/>
              <a:defRPr sz="28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2342" name="Google Shape;2342;p239"/>
          <p:cNvSpPr txBox="1">
            <a:spLocks noGrp="1"/>
          </p:cNvSpPr>
          <p:nvPr>
            <p:ph type="body" idx="2"/>
          </p:nvPr>
        </p:nvSpPr>
        <p:spPr>
          <a:xfrm>
            <a:off x="2143790" y="3001965"/>
            <a:ext cx="11863388" cy="222494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70000"/>
              </a:lnSpc>
              <a:spcBef>
                <a:spcPts val="0"/>
              </a:spcBef>
              <a:spcAft>
                <a:spcPts val="0"/>
              </a:spcAft>
              <a:buClr>
                <a:srgbClr val="393941"/>
              </a:buClr>
              <a:buSzPts val="10000"/>
              <a:buFont typeface="Gill Sans"/>
              <a:buNone/>
              <a:defRPr sz="100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2343" name="Google Shape;2343;p239"/>
          <p:cNvSpPr txBox="1">
            <a:spLocks noGrp="1"/>
          </p:cNvSpPr>
          <p:nvPr>
            <p:ph type="body" idx="3"/>
          </p:nvPr>
        </p:nvSpPr>
        <p:spPr>
          <a:xfrm>
            <a:off x="2143791" y="6903205"/>
            <a:ext cx="19488989" cy="4695238"/>
          </a:xfrm>
          <a:prstGeom prst="rect">
            <a:avLst/>
          </a:prstGeom>
          <a:noFill/>
          <a:ln>
            <a:noFill/>
          </a:ln>
        </p:spPr>
        <p:txBody>
          <a:bodyPr spcFirstLastPara="1" wrap="square" lIns="91425" tIns="45700" rIns="91425" bIns="45700" anchor="t" anchorCtr="0">
            <a:noAutofit/>
          </a:bodyPr>
          <a:lstStyle>
            <a:lvl1pPr marL="457200" marR="0" lvl="0" indent="-457200" algn="l" rtl="0">
              <a:lnSpc>
                <a:spcPct val="100000"/>
              </a:lnSpc>
              <a:spcBef>
                <a:spcPts val="0"/>
              </a:spcBef>
              <a:spcAft>
                <a:spcPts val="0"/>
              </a:spcAft>
              <a:buClr>
                <a:srgbClr val="515257"/>
              </a:buClr>
              <a:buSzPts val="3600"/>
              <a:buFont typeface="Arial"/>
              <a:buChar char="•"/>
              <a:defRPr sz="36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24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14342180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BLANK" preserve="1" userDrawn="1">
  <p:cSld name="4_BLANK">
    <p:bg>
      <p:bgPr>
        <a:solidFill>
          <a:srgbClr val="F4F5F7"/>
        </a:solidFill>
        <a:effectLst/>
      </p:bgPr>
    </p:bg>
    <p:spTree>
      <p:nvGrpSpPr>
        <p:cNvPr id="1" name="Shape 35"/>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64663C4-A5E8-8443-8475-8F4C97CCF272}"/>
              </a:ext>
            </a:extLst>
          </p:cNvPr>
          <p:cNvSpPr>
            <a:spLocks noGrp="1"/>
          </p:cNvSpPr>
          <p:nvPr>
            <p:ph type="pic" sz="quarter" idx="10"/>
          </p:nvPr>
        </p:nvSpPr>
        <p:spPr>
          <a:xfrm>
            <a:off x="1380894" y="2227264"/>
            <a:ext cx="9263064" cy="9261476"/>
          </a:xfrm>
          <a:prstGeom prst="ellipse">
            <a:avLst/>
          </a:prstGeom>
        </p:spPr>
        <p:txBody>
          <a:bodyPr/>
          <a:lstStyle>
            <a:lvl1pPr>
              <a:defRPr b="0" i="0">
                <a:latin typeface="Gill Sans MT" panose="020B0502020104020203" pitchFamily="34" charset="77"/>
              </a:defRPr>
            </a:lvl1pPr>
          </a:lstStyle>
          <a:p>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963379456"/>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BLANK" preserve="1" userDrawn="1">
  <p:cSld name="4_BLANK">
    <p:bg>
      <p:bgPr>
        <a:solidFill>
          <a:srgbClr val="F4F5F7"/>
        </a:solidFill>
        <a:effectLst/>
      </p:bgPr>
    </p:bg>
    <p:spTree>
      <p:nvGrpSpPr>
        <p:cNvPr id="1" name="Shape 35"/>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64663C4-A5E8-8443-8475-8F4C97CCF272}"/>
              </a:ext>
            </a:extLst>
          </p:cNvPr>
          <p:cNvSpPr>
            <a:spLocks noGrp="1"/>
          </p:cNvSpPr>
          <p:nvPr>
            <p:ph type="pic" sz="quarter" idx="10"/>
          </p:nvPr>
        </p:nvSpPr>
        <p:spPr>
          <a:xfrm>
            <a:off x="-3058370" y="2227264"/>
            <a:ext cx="9263064" cy="9261476"/>
          </a:xfrm>
          <a:prstGeom prst="ellipse">
            <a:avLst/>
          </a:prstGeom>
        </p:spPr>
        <p:txBody>
          <a:bodyPr/>
          <a:lstStyle>
            <a:lvl1pPr>
              <a:defRPr b="0" i="0">
                <a:latin typeface="Gill Sans MT" panose="020B0502020104020203" pitchFamily="34" charset="77"/>
              </a:defRPr>
            </a:lvl1pPr>
          </a:lstStyle>
          <a:p>
            <a:endParaRPr lang="en-US" dirty="0"/>
          </a:p>
        </p:txBody>
      </p:sp>
      <p:sp>
        <p:nvSpPr>
          <p:cNvPr id="2" name="Rectangle 1">
            <a:extLst>
              <a:ext uri="{FF2B5EF4-FFF2-40B4-BE49-F238E27FC236}">
                <a16:creationId xmlns:a16="http://schemas.microsoft.com/office/drawing/2014/main" id="{ED5CB651-4C78-DC4C-9104-873DDB9DD3B3}"/>
              </a:ext>
            </a:extLst>
          </p:cNvPr>
          <p:cNvSpPr/>
          <p:nvPr userDrawn="1"/>
        </p:nvSpPr>
        <p:spPr>
          <a:xfrm>
            <a:off x="-4499812" y="0"/>
            <a:ext cx="4499812" cy="13716000"/>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0" i="0" dirty="0">
              <a:latin typeface="Gill Sans MT" panose="020B0502020104020203" pitchFamily="34" charset="77"/>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56582403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2244726"/>
            <a:ext cx="18288000" cy="4775200"/>
          </a:xfrm>
        </p:spPr>
        <p:txBody>
          <a:bodyPr anchor="b"/>
          <a:lstStyle>
            <a:lvl1pPr algn="ctr">
              <a:defRPr sz="12000">
                <a:solidFill>
                  <a:srgbClr val="2E2C22"/>
                </a:solidFill>
              </a:defRPr>
            </a:lvl1pPr>
          </a:lstStyle>
          <a:p>
            <a:r>
              <a:rPr lang="en-US" dirty="0"/>
              <a:t>Click to edit Master title style</a:t>
            </a:r>
          </a:p>
        </p:txBody>
      </p:sp>
      <p:sp>
        <p:nvSpPr>
          <p:cNvPr id="3" name="Subtitle 2"/>
          <p:cNvSpPr>
            <a:spLocks noGrp="1"/>
          </p:cNvSpPr>
          <p:nvPr>
            <p:ph type="subTitle" idx="1"/>
          </p:nvPr>
        </p:nvSpPr>
        <p:spPr>
          <a:xfrm>
            <a:off x="3048000" y="7204076"/>
            <a:ext cx="18288000" cy="3311524"/>
          </a:xfrm>
        </p:spPr>
        <p:txBody>
          <a:bodyPr/>
          <a:lstStyle>
            <a:lvl1pPr marL="0" indent="0" algn="ctr">
              <a:buNone/>
              <a:defRPr sz="4800">
                <a:solidFill>
                  <a:srgbClr val="2E2C22"/>
                </a:solidFill>
              </a:defRPr>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fld id="{C32ABA43-6AFE-4B4C-8056-6B908A28995E}" type="datetimeFigureOut">
              <a:rPr kumimoji="0" lang="en-US" sz="2300" b="0" i="0" u="none" strike="noStrike" kern="0" cap="none" spc="0" normalizeH="0" baseline="0" noProof="0" smtClean="0">
                <a:ln>
                  <a:noFill/>
                </a:ln>
                <a:solidFill>
                  <a:srgbClr val="A6A7AC"/>
                </a:solidFill>
                <a:effectLst/>
                <a:uLnTx/>
                <a:uFillTx/>
                <a:latin typeface="PT Sans"/>
                <a:sym typeface="PT Sans"/>
              </a:rPr>
              <a:pPr marL="0" marR="0" lvl="0" indent="0" algn="just" defTabSz="825500" rtl="0" eaLnBrk="1" fontAlgn="auto" latinLnBrk="0" hangingPunct="0">
                <a:lnSpc>
                  <a:spcPct val="100000"/>
                </a:lnSpc>
                <a:spcBef>
                  <a:spcPts val="0"/>
                </a:spcBef>
                <a:spcAft>
                  <a:spcPts val="0"/>
                </a:spcAft>
                <a:buClrTx/>
                <a:buSzTx/>
                <a:buFontTx/>
                <a:buNone/>
                <a:tabLst/>
                <a:defRPr/>
              </a:pPr>
              <a:t>2/2/2022</a:t>
            </a:fld>
            <a:endParaRPr kumimoji="0" lang="en-US" sz="2300" b="0" i="0" u="none" strike="noStrike" kern="0" cap="none" spc="0" normalizeH="0" baseline="0" noProof="0" dirty="0">
              <a:ln>
                <a:noFill/>
              </a:ln>
              <a:solidFill>
                <a:srgbClr val="A6A7AC"/>
              </a:solidFill>
              <a:effectLst/>
              <a:uLnTx/>
              <a:uFillTx/>
              <a:latin typeface="PT Sans"/>
              <a:sym typeface="PT Sans"/>
            </a:endParaRPr>
          </a:p>
        </p:txBody>
      </p:sp>
      <p:sp>
        <p:nvSpPr>
          <p:cNvPr id="5" name="Footer Placeholder 4"/>
          <p:cNvSpPr>
            <a:spLocks noGrp="1"/>
          </p:cNvSpPr>
          <p:nvPr>
            <p:ph type="ftr" sz="quarter" idx="11"/>
          </p:nvPr>
        </p:nvSpPr>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2300" b="0" i="0" u="none" strike="noStrike" kern="0" cap="none" spc="0" normalizeH="0" baseline="0" noProof="0" dirty="0">
              <a:ln>
                <a:noFill/>
              </a:ln>
              <a:solidFill>
                <a:srgbClr val="A6A7AC"/>
              </a:solidFill>
              <a:effectLst/>
              <a:uLnTx/>
              <a:uFillTx/>
              <a:latin typeface="PT Sans"/>
              <a:sym typeface="PT San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8287253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Group 3" preserve="1" userDrawn="1">
  <p:cSld name="1_Group 3">
    <p:bg>
      <p:bgPr>
        <a:solidFill>
          <a:srgbClr val="F4F5F7"/>
        </a:solidFill>
        <a:effectLst/>
      </p:bgPr>
    </p:bg>
    <p:spTree>
      <p:nvGrpSpPr>
        <p:cNvPr id="1" name="Shape 36"/>
        <p:cNvGrpSpPr/>
        <p:nvPr/>
      </p:nvGrpSpPr>
      <p:grpSpPr>
        <a:xfrm>
          <a:off x="0" y="0"/>
          <a:ext cx="0" cy="0"/>
          <a:chOff x="0" y="0"/>
          <a:chExt cx="0" cy="0"/>
        </a:xfrm>
      </p:grpSpPr>
      <p:sp>
        <p:nvSpPr>
          <p:cNvPr id="15" name="Rounded Rectangle 14">
            <a:extLst>
              <a:ext uri="{FF2B5EF4-FFF2-40B4-BE49-F238E27FC236}">
                <a16:creationId xmlns:a16="http://schemas.microsoft.com/office/drawing/2014/main" id="{65FDA49A-6DF6-1A48-B642-0926A2CE038D}"/>
              </a:ext>
            </a:extLst>
          </p:cNvPr>
          <p:cNvSpPr/>
          <p:nvPr userDrawn="1"/>
        </p:nvSpPr>
        <p:spPr>
          <a:xfrm>
            <a:off x="12571803" y="4538630"/>
            <a:ext cx="8592450" cy="855209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825500" rtl="0" eaLnBrk="1" fontAlgn="auto" latinLnBrk="0" hangingPunct="0">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FFFFFF"/>
              </a:solidFill>
              <a:effectLst/>
              <a:uLnTx/>
              <a:uFillTx/>
              <a:latin typeface="Gill Sans MT" panose="020B0502020104020203"/>
              <a:ea typeface="+mn-ea"/>
              <a:cs typeface="+mn-cs"/>
              <a:sym typeface="PT Sans"/>
            </a:endParaRPr>
          </a:p>
        </p:txBody>
      </p:sp>
      <p:sp>
        <p:nvSpPr>
          <p:cNvPr id="14" name="Rounded Rectangle 13">
            <a:extLst>
              <a:ext uri="{FF2B5EF4-FFF2-40B4-BE49-F238E27FC236}">
                <a16:creationId xmlns:a16="http://schemas.microsoft.com/office/drawing/2014/main" id="{C892A157-C8E9-1849-A063-64E281EB040A}"/>
              </a:ext>
            </a:extLst>
          </p:cNvPr>
          <p:cNvSpPr/>
          <p:nvPr userDrawn="1"/>
        </p:nvSpPr>
        <p:spPr>
          <a:xfrm>
            <a:off x="2842395" y="4538630"/>
            <a:ext cx="8592450" cy="8552092"/>
          </a:xfrm>
          <a:prstGeom prst="roundRect">
            <a:avLst/>
          </a:prstGeom>
          <a:solidFill>
            <a:srgbClr val="2EC3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825500" rtl="0" eaLnBrk="1" fontAlgn="auto" latinLnBrk="0" hangingPunct="0">
              <a:lnSpc>
                <a:spcPct val="100000"/>
              </a:lnSpc>
              <a:spcBef>
                <a:spcPts val="0"/>
              </a:spcBef>
              <a:spcAft>
                <a:spcPts val="0"/>
              </a:spcAft>
              <a:buClrTx/>
              <a:buSzTx/>
              <a:buFontTx/>
              <a:buNone/>
              <a:tabLst/>
              <a:defRPr/>
            </a:pPr>
            <a:endParaRPr kumimoji="0" lang="en-US" sz="3600" b="0" i="0" u="none" strike="noStrike" kern="0" cap="none" spc="0" normalizeH="0" baseline="0" noProof="0" dirty="0">
              <a:ln>
                <a:noFill/>
              </a:ln>
              <a:solidFill>
                <a:srgbClr val="FFFFFF"/>
              </a:solidFill>
              <a:effectLst/>
              <a:uLnTx/>
              <a:uFillTx/>
              <a:latin typeface="Gill Sans MT" panose="020B0502020104020203"/>
              <a:ea typeface="+mn-ea"/>
              <a:cs typeface="+mn-cs"/>
              <a:sym typeface="PT Sans"/>
            </a:endParaRPr>
          </a:p>
        </p:txBody>
      </p:sp>
      <p:sp>
        <p:nvSpPr>
          <p:cNvPr id="37" name="Google Shape;37;p84"/>
          <p:cNvSpPr txBox="1">
            <a:spLocks noGrp="1"/>
          </p:cNvSpPr>
          <p:nvPr>
            <p:ph type="title"/>
          </p:nvPr>
        </p:nvSpPr>
        <p:spPr>
          <a:xfrm>
            <a:off x="3950642" y="1723364"/>
            <a:ext cx="16482720" cy="2176836"/>
          </a:xfrm>
          <a:prstGeom prst="rect">
            <a:avLst/>
          </a:prstGeom>
          <a:noFill/>
          <a:ln>
            <a:noFill/>
          </a:ln>
        </p:spPr>
        <p:txBody>
          <a:bodyPr spcFirstLastPara="1" wrap="square" lIns="91425" tIns="45700" rIns="91425" bIns="45700" anchor="t" anchorCtr="0">
            <a:noAutofit/>
          </a:bodyPr>
          <a:lstStyle>
            <a:lvl1pPr marR="0" lvl="0" algn="ctr" rtl="0">
              <a:lnSpc>
                <a:spcPct val="80000"/>
              </a:lnSpc>
              <a:spcBef>
                <a:spcPts val="0"/>
              </a:spcBef>
              <a:spcAft>
                <a:spcPts val="0"/>
              </a:spcAft>
              <a:buClr>
                <a:srgbClr val="393941"/>
              </a:buClr>
              <a:buSzPts val="10000"/>
              <a:buFont typeface="Gill Sans"/>
              <a:buNone/>
              <a:defRPr sz="100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40" name="Google Shape;40;p84"/>
          <p:cNvSpPr/>
          <p:nvPr/>
        </p:nvSpPr>
        <p:spPr>
          <a:xfrm>
            <a:off x="3477020" y="5555493"/>
            <a:ext cx="7030228" cy="790602"/>
          </a:xfrm>
          <a:prstGeom prst="roundRect">
            <a:avLst>
              <a:gd name="adj" fmla="val 50000"/>
            </a:avLst>
          </a:prstGeom>
          <a:solidFill>
            <a:srgbClr val="FFFFFF"/>
          </a:solidFill>
          <a:ln w="38100" cap="flat" cmpd="sng">
            <a:noFill/>
            <a:prstDash val="solid"/>
            <a:miter lim="400000"/>
            <a:headEnd type="none" w="sm" len="sm"/>
            <a:tailEnd type="none" w="sm" len="sm"/>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3000"/>
              <a:buFont typeface="Helvetica Neue Light"/>
              <a:buNone/>
            </a:pPr>
            <a:endParaRPr sz="3000" b="0" i="0" u="none" strike="noStrike" cap="none">
              <a:solidFill>
                <a:srgbClr val="FFFFFF"/>
              </a:solidFill>
              <a:latin typeface="Helvetica Neue Light"/>
              <a:ea typeface="Helvetica Neue Light"/>
              <a:cs typeface="Helvetica Neue Light"/>
              <a:sym typeface="Helvetica Neue Light"/>
            </a:endParaRPr>
          </a:p>
        </p:txBody>
      </p:sp>
      <p:sp>
        <p:nvSpPr>
          <p:cNvPr id="43" name="Google Shape;43;p84"/>
          <p:cNvSpPr/>
          <p:nvPr/>
        </p:nvSpPr>
        <p:spPr>
          <a:xfrm>
            <a:off x="13499401" y="5523083"/>
            <a:ext cx="6737258" cy="790602"/>
          </a:xfrm>
          <a:prstGeom prst="roundRect">
            <a:avLst>
              <a:gd name="adj" fmla="val 50000"/>
            </a:avLst>
          </a:prstGeom>
          <a:solidFill>
            <a:srgbClr val="FFFFFF"/>
          </a:solidFill>
          <a:ln w="38100" cap="flat" cmpd="sng">
            <a:noFill/>
            <a:prstDash val="solid"/>
            <a:miter lim="400000"/>
            <a:headEnd type="none" w="sm" len="sm"/>
            <a:tailEnd type="none" w="sm" len="sm"/>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3000"/>
              <a:buFont typeface="Helvetica Neue Light"/>
              <a:buNone/>
            </a:pPr>
            <a:endParaRPr sz="3000" b="0" i="0" u="none" strike="noStrike" cap="none">
              <a:solidFill>
                <a:srgbClr val="FFFFFF"/>
              </a:solidFill>
              <a:latin typeface="Helvetica Neue Light"/>
              <a:ea typeface="Helvetica Neue Light"/>
              <a:cs typeface="Helvetica Neue Light"/>
              <a:sym typeface="Helvetica Neue Light"/>
            </a:endParaRPr>
          </a:p>
        </p:txBody>
      </p:sp>
      <p:sp>
        <p:nvSpPr>
          <p:cNvPr id="44" name="Google Shape;44;p84"/>
          <p:cNvSpPr txBox="1">
            <a:spLocks noGrp="1"/>
          </p:cNvSpPr>
          <p:nvPr userDrawn="1">
            <p:ph type="body" idx="1"/>
          </p:nvPr>
        </p:nvSpPr>
        <p:spPr>
          <a:xfrm>
            <a:off x="13499401" y="7116875"/>
            <a:ext cx="6737258" cy="5253038"/>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515257"/>
              </a:buClr>
              <a:buSzPts val="3600"/>
              <a:buFont typeface="Gill Sans"/>
              <a:buNone/>
              <a:defRPr sz="3600" b="0" i="0" u="none" strike="noStrike" cap="none">
                <a:solidFill>
                  <a:srgbClr val="FFFFFF"/>
                </a:solidFill>
                <a:latin typeface="Gill Sans MT" panose="020B0502020104020203" pitchFamily="34" charset="77"/>
                <a:ea typeface="Gill Sans MT" panose="020B0502020104020203" pitchFamily="34" charset="77"/>
                <a:cs typeface="Gill Sans"/>
                <a:sym typeface="Gill Sans"/>
              </a:defRPr>
            </a:lvl1pPr>
            <a:lvl2pPr marL="914400" marR="0" lvl="1" indent="-457200" algn="l" rtl="0">
              <a:lnSpc>
                <a:spcPct val="90000"/>
              </a:lnSpc>
              <a:spcBef>
                <a:spcPts val="0"/>
              </a:spcBef>
              <a:spcAft>
                <a:spcPts val="0"/>
              </a:spcAft>
              <a:buClr>
                <a:srgbClr val="515257"/>
              </a:buClr>
              <a:buSzPts val="3600"/>
              <a:buFont typeface="Gill Sans"/>
              <a:buChar char="•"/>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54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45" name="Google Shape;45;p84"/>
          <p:cNvSpPr txBox="1">
            <a:spLocks noGrp="1"/>
          </p:cNvSpPr>
          <p:nvPr userDrawn="1">
            <p:ph type="body" idx="2"/>
          </p:nvPr>
        </p:nvSpPr>
        <p:spPr>
          <a:xfrm>
            <a:off x="3769991" y="7091891"/>
            <a:ext cx="6737258" cy="1700334"/>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515257"/>
              </a:buClr>
              <a:buSzPts val="3600"/>
              <a:buFont typeface="Gill Sans"/>
              <a:buNone/>
              <a:defRPr sz="3600" b="0" i="0" u="none" strike="noStrike" cap="none">
                <a:solidFill>
                  <a:srgbClr val="FFFFFF"/>
                </a:solidFill>
                <a:latin typeface="Gill Sans MT" panose="020B0502020104020203" pitchFamily="34" charset="77"/>
                <a:ea typeface="Gill Sans MT" panose="020B0502020104020203" pitchFamily="34" charset="77"/>
                <a:cs typeface="Gill Sans"/>
                <a:sym typeface="Gill Sans"/>
              </a:defRPr>
            </a:lvl1pPr>
            <a:lvl2pPr marL="914400" marR="0" lvl="1" indent="-457200" algn="l" rtl="0">
              <a:lnSpc>
                <a:spcPct val="90000"/>
              </a:lnSpc>
              <a:spcBef>
                <a:spcPts val="0"/>
              </a:spcBef>
              <a:spcAft>
                <a:spcPts val="0"/>
              </a:spcAft>
              <a:buClr>
                <a:srgbClr val="515257"/>
              </a:buClr>
              <a:buSzPts val="3600"/>
              <a:buFont typeface="Gill Sans"/>
              <a:buChar char="•"/>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54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46" name="Google Shape;46;p84"/>
          <p:cNvSpPr txBox="1">
            <a:spLocks noGrp="1"/>
          </p:cNvSpPr>
          <p:nvPr userDrawn="1">
            <p:ph type="body" idx="3"/>
          </p:nvPr>
        </p:nvSpPr>
        <p:spPr>
          <a:xfrm>
            <a:off x="4239051" y="5698465"/>
            <a:ext cx="5799138" cy="504658"/>
          </a:xfrm>
          <a:prstGeom prst="rect">
            <a:avLst/>
          </a:prstGeom>
          <a:noFill/>
          <a:ln>
            <a:noFill/>
          </a:ln>
        </p:spPr>
        <p:txBody>
          <a:bodyPr spcFirstLastPara="1" wrap="square" lIns="91425" tIns="45700" rIns="91425" bIns="45700" anchor="t" anchorCtr="0">
            <a:normAutofit/>
          </a:bodyPr>
          <a:lstStyle>
            <a:lvl1pPr marL="457200" marR="0" lvl="0" indent="-228600" algn="ctr" rtl="0">
              <a:lnSpc>
                <a:spcPct val="100000"/>
              </a:lnSpc>
              <a:spcBef>
                <a:spcPts val="0"/>
              </a:spcBef>
              <a:spcAft>
                <a:spcPts val="0"/>
              </a:spcAft>
              <a:buClr>
                <a:srgbClr val="FFFEFF"/>
              </a:buClr>
              <a:buSzPts val="3200"/>
              <a:buFont typeface="Gill Sans"/>
              <a:buNone/>
              <a:defRPr sz="3200" b="0" i="0" u="none" strike="noStrike" cap="none">
                <a:solidFill>
                  <a:srgbClr val="2EC3C5"/>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47" name="Google Shape;47;p84"/>
          <p:cNvSpPr txBox="1">
            <a:spLocks noGrp="1"/>
          </p:cNvSpPr>
          <p:nvPr userDrawn="1">
            <p:ph type="body" idx="4"/>
          </p:nvPr>
        </p:nvSpPr>
        <p:spPr>
          <a:xfrm>
            <a:off x="13968461" y="5666053"/>
            <a:ext cx="5799138" cy="504658"/>
          </a:xfrm>
          <a:prstGeom prst="rect">
            <a:avLst/>
          </a:prstGeom>
          <a:noFill/>
          <a:ln>
            <a:noFill/>
          </a:ln>
        </p:spPr>
        <p:txBody>
          <a:bodyPr spcFirstLastPara="1" wrap="square" lIns="91425" tIns="45700" rIns="91425" bIns="45700" anchor="t" anchorCtr="0">
            <a:normAutofit/>
          </a:bodyPr>
          <a:lstStyle>
            <a:lvl1pPr marL="457200" marR="0" lvl="0" indent="-228600" algn="ctr" rtl="0">
              <a:lnSpc>
                <a:spcPct val="100000"/>
              </a:lnSpc>
              <a:spcBef>
                <a:spcPts val="0"/>
              </a:spcBef>
              <a:spcAft>
                <a:spcPts val="0"/>
              </a:spcAft>
              <a:buClr>
                <a:srgbClr val="FFFEFF"/>
              </a:buClr>
              <a:buSzPts val="3200"/>
              <a:buFont typeface="Gill Sans"/>
              <a:buNone/>
              <a:defRPr sz="3200" b="0" i="0" u="none" strike="noStrike" cap="none">
                <a:solidFill>
                  <a:schemeClr val="bg1">
                    <a:lumMod val="50000"/>
                  </a:schemeClr>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cxnSp>
        <p:nvCxnSpPr>
          <p:cNvPr id="13" name="Straight Connector 12">
            <a:extLst>
              <a:ext uri="{FF2B5EF4-FFF2-40B4-BE49-F238E27FC236}">
                <a16:creationId xmlns:a16="http://schemas.microsoft.com/office/drawing/2014/main" id="{8BD88121-7C76-624A-8BB7-E0FA18057111}"/>
              </a:ext>
            </a:extLst>
          </p:cNvPr>
          <p:cNvCxnSpPr>
            <a:cxnSpLocks/>
          </p:cNvCxnSpPr>
          <p:nvPr userDrawn="1"/>
        </p:nvCxnSpPr>
        <p:spPr>
          <a:xfrm>
            <a:off x="9636348" y="3392656"/>
            <a:ext cx="5111308" cy="0"/>
          </a:xfrm>
          <a:prstGeom prst="line">
            <a:avLst/>
          </a:prstGeom>
          <a:ln w="38100">
            <a:solidFill>
              <a:srgbClr val="B52AB3"/>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F06D7648-78C7-0F43-BB8E-4CF6CECA30F6}"/>
              </a:ext>
            </a:extLst>
          </p:cNvPr>
          <p:cNvSpPr>
            <a:spLocks noGrp="1"/>
          </p:cNvSpPr>
          <p:nvPr>
            <p:ph type="pic" sz="quarter" idx="10"/>
          </p:nvPr>
        </p:nvSpPr>
        <p:spPr>
          <a:xfrm>
            <a:off x="3657600" y="9328248"/>
            <a:ext cx="6849648" cy="3226452"/>
          </a:xfrm>
          <a:prstGeom prst="roundRect">
            <a:avLst/>
          </a:prstGeom>
        </p:spPr>
        <p:txBody>
          <a:bodyPr/>
          <a:lstStyle>
            <a:lvl1pPr>
              <a:defRPr b="0" i="0">
                <a:latin typeface="Gill Sans MT" panose="020B0502020104020203" pitchFamily="34" charset="77"/>
              </a:defRPr>
            </a:lvl1pPr>
          </a:lstStyle>
          <a:p>
            <a:endParaRPr lang="en-US" dirty="0"/>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050303733"/>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Group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2121840" y="2279414"/>
            <a:ext cx="16482720" cy="2176835"/>
          </a:xfrm>
          <a:prstGeom prst="rect">
            <a:avLst/>
          </a:prstGeom>
        </p:spPr>
        <p:txBody>
          <a:bodyPr/>
          <a:lstStyle>
            <a:lvl1pPr marL="0" marR="0" indent="0" algn="l" defTabSz="685800" rtl="0" eaLnBrk="1" fontAlgn="auto" latinLnBrk="0" hangingPunct="0">
              <a:lnSpc>
                <a:spcPct val="80000"/>
              </a:lnSpc>
              <a:spcBef>
                <a:spcPts val="0"/>
              </a:spcBef>
              <a:spcAft>
                <a:spcPts val="0"/>
              </a:spcAft>
              <a:buClrTx/>
              <a:buSzTx/>
              <a:buFontTx/>
              <a:buNone/>
              <a:tabLst/>
              <a:defRPr>
                <a:latin typeface="Gill Sans MT" panose="020B0502020104020203" pitchFamily="34" charset="77"/>
              </a:defRPr>
            </a:lvl1pPr>
          </a:lstStyle>
          <a:p>
            <a:pPr marL="0" marR="0" lvl="0" indent="0" algn="l" defTabSz="685800" rtl="0" eaLnBrk="1" fontAlgn="auto" latinLnBrk="0" hangingPunct="0">
              <a:lnSpc>
                <a:spcPct val="80000"/>
              </a:lnSpc>
              <a:spcBef>
                <a:spcPts val="0"/>
              </a:spcBef>
              <a:spcAft>
                <a:spcPts val="0"/>
              </a:spcAft>
              <a:buClrTx/>
              <a:buSzTx/>
              <a:buFontTx/>
              <a:buNone/>
              <a:tabLst/>
              <a:defRPr/>
            </a:pPr>
            <a:r>
              <a:rPr kumimoji="0" lang="en-GB" sz="10000" b="1" i="0" u="none" strike="noStrike" kern="0" cap="none" spc="75" normalizeH="0" baseline="0" noProof="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grpSp>
        <p:nvGrpSpPr>
          <p:cNvPr id="5" name="Group 142">
            <a:extLst>
              <a:ext uri="{FF2B5EF4-FFF2-40B4-BE49-F238E27FC236}">
                <a16:creationId xmlns:a16="http://schemas.microsoft.com/office/drawing/2014/main" id="{0BFD2755-CD3F-42B5-AF2F-D025DE67592E}"/>
              </a:ext>
            </a:extLst>
          </p:cNvPr>
          <p:cNvGrpSpPr/>
          <p:nvPr userDrawn="1"/>
        </p:nvGrpSpPr>
        <p:grpSpPr>
          <a:xfrm>
            <a:off x="2626553" y="4456249"/>
            <a:ext cx="8521695" cy="8552093"/>
            <a:chOff x="0" y="0"/>
            <a:chExt cx="6186406" cy="8552092"/>
          </a:xfrm>
        </p:grpSpPr>
        <p:sp>
          <p:nvSpPr>
            <p:cNvPr id="7" name="Shape 136">
              <a:extLst>
                <a:ext uri="{FF2B5EF4-FFF2-40B4-BE49-F238E27FC236}">
                  <a16:creationId xmlns:a16="http://schemas.microsoft.com/office/drawing/2014/main" id="{A38032B0-A6E6-4AA6-B1B5-9C8A1AB11A15}"/>
                </a:ext>
              </a:extLst>
            </p:cNvPr>
            <p:cNvSpPr/>
            <p:nvPr/>
          </p:nvSpPr>
          <p:spPr>
            <a:xfrm>
              <a:off x="0" y="0"/>
              <a:ext cx="6186406" cy="8552092"/>
            </a:xfrm>
            <a:prstGeom prst="rect">
              <a:avLst/>
            </a:prstGeom>
            <a:noFill/>
            <a:ln w="50800" cap="flat">
              <a:solidFill>
                <a:srgbClr val="2EC3C6"/>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Gill Sans MT" panose="020B0502020104020203" pitchFamily="34" charset="77"/>
                <a:sym typeface="Helvetica Light"/>
              </a:endParaRPr>
            </a:p>
          </p:txBody>
        </p:sp>
        <p:sp>
          <p:nvSpPr>
            <p:cNvPr id="9" name="Shape 137">
              <a:extLst>
                <a:ext uri="{FF2B5EF4-FFF2-40B4-BE49-F238E27FC236}">
                  <a16:creationId xmlns:a16="http://schemas.microsoft.com/office/drawing/2014/main" id="{6557AE7E-C1B0-4FB6-971E-B07976E24416}"/>
                </a:ext>
              </a:extLst>
            </p:cNvPr>
            <p:cNvSpPr/>
            <p:nvPr/>
          </p:nvSpPr>
          <p:spPr>
            <a:xfrm>
              <a:off x="435030" y="1016862"/>
              <a:ext cx="5103661" cy="790601"/>
            </a:xfrm>
            <a:prstGeom prst="roundRect">
              <a:avLst>
                <a:gd name="adj" fmla="val 50000"/>
              </a:avLst>
            </a:prstGeom>
            <a:solidFill>
              <a:srgbClr val="29B5B7"/>
            </a:solidFill>
            <a:ln w="38100" cap="flat">
              <a:solidFill>
                <a:srgbClr val="29B5B7"/>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Gill Sans MT" panose="020B0502020104020203" pitchFamily="34" charset="77"/>
                <a:sym typeface="Helvetica Light"/>
              </a:endParaRPr>
            </a:p>
          </p:txBody>
        </p:sp>
      </p:grpSp>
      <p:grpSp>
        <p:nvGrpSpPr>
          <p:cNvPr id="11" name="Group 150">
            <a:extLst>
              <a:ext uri="{FF2B5EF4-FFF2-40B4-BE49-F238E27FC236}">
                <a16:creationId xmlns:a16="http://schemas.microsoft.com/office/drawing/2014/main" id="{0F50CA4E-B8FF-45E3-A00F-A7E90488E0A5}"/>
              </a:ext>
            </a:extLst>
          </p:cNvPr>
          <p:cNvGrpSpPr/>
          <p:nvPr userDrawn="1"/>
        </p:nvGrpSpPr>
        <p:grpSpPr>
          <a:xfrm>
            <a:off x="12285208" y="4456249"/>
            <a:ext cx="8521696" cy="8552093"/>
            <a:chOff x="0" y="0"/>
            <a:chExt cx="6186406" cy="8552092"/>
          </a:xfrm>
        </p:grpSpPr>
        <p:sp>
          <p:nvSpPr>
            <p:cNvPr id="13" name="Shape 145">
              <a:extLst>
                <a:ext uri="{FF2B5EF4-FFF2-40B4-BE49-F238E27FC236}">
                  <a16:creationId xmlns:a16="http://schemas.microsoft.com/office/drawing/2014/main" id="{7A145CD8-5478-4972-94A4-28622FE0408E}"/>
                </a:ext>
              </a:extLst>
            </p:cNvPr>
            <p:cNvSpPr/>
            <p:nvPr/>
          </p:nvSpPr>
          <p:spPr>
            <a:xfrm>
              <a:off x="0" y="0"/>
              <a:ext cx="6186406" cy="8552092"/>
            </a:xfrm>
            <a:prstGeom prst="rect">
              <a:avLst/>
            </a:prstGeom>
            <a:noFill/>
            <a:ln w="50800" cap="flat">
              <a:solidFill>
                <a:srgbClr val="393941"/>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Gill Sans MT" panose="020B0502020104020203" pitchFamily="34" charset="77"/>
                <a:sym typeface="Helvetica Light"/>
              </a:endParaRPr>
            </a:p>
          </p:txBody>
        </p:sp>
        <p:sp>
          <p:nvSpPr>
            <p:cNvPr id="15" name="Shape 146">
              <a:extLst>
                <a:ext uri="{FF2B5EF4-FFF2-40B4-BE49-F238E27FC236}">
                  <a16:creationId xmlns:a16="http://schemas.microsoft.com/office/drawing/2014/main" id="{651E32B9-B79D-4BFD-86F2-02934964727B}"/>
                </a:ext>
              </a:extLst>
            </p:cNvPr>
            <p:cNvSpPr/>
            <p:nvPr/>
          </p:nvSpPr>
          <p:spPr>
            <a:xfrm>
              <a:off x="647715" y="1066832"/>
              <a:ext cx="4890976" cy="790601"/>
            </a:xfrm>
            <a:prstGeom prst="roundRect">
              <a:avLst>
                <a:gd name="adj" fmla="val 50000"/>
              </a:avLst>
            </a:prstGeom>
            <a:solidFill>
              <a:srgbClr val="393941"/>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Gill Sans MT" panose="020B0502020104020203" pitchFamily="34" charset="77"/>
                <a:sym typeface="Helvetica Light"/>
              </a:endParaRPr>
            </a:p>
          </p:txBody>
        </p:sp>
      </p:grpSp>
      <p:sp>
        <p:nvSpPr>
          <p:cNvPr id="20" name="Text Placeholder 19">
            <a:extLst>
              <a:ext uri="{FF2B5EF4-FFF2-40B4-BE49-F238E27FC236}">
                <a16:creationId xmlns:a16="http://schemas.microsoft.com/office/drawing/2014/main" id="{A756E2D1-02C4-4D50-B04C-1FBD59E9B152}"/>
              </a:ext>
            </a:extLst>
          </p:cNvPr>
          <p:cNvSpPr>
            <a:spLocks noGrp="1"/>
          </p:cNvSpPr>
          <p:nvPr>
            <p:ph type="body" sz="quarter" idx="10" hasCustomPrompt="1"/>
          </p:nvPr>
        </p:nvSpPr>
        <p:spPr>
          <a:xfrm>
            <a:off x="13177427" y="7116874"/>
            <a:ext cx="6737258" cy="5253037"/>
          </a:xfrm>
          <a:prstGeom prst="rect">
            <a:avLst/>
          </a:prstGeom>
        </p:spPr>
        <p:txBody>
          <a:bodyPr/>
          <a:lstStyle>
            <a:lvl2pPr marL="228600" marR="0" indent="-228600" algn="l" defTabSz="1066800" rtl="0" eaLnBrk="1" fontAlgn="auto" latinLnBrk="0" hangingPunct="0">
              <a:lnSpc>
                <a:spcPct val="90000"/>
              </a:lnSpc>
              <a:spcBef>
                <a:spcPct val="0"/>
              </a:spcBef>
              <a:spcAft>
                <a:spcPct val="15000"/>
              </a:spcAft>
              <a:buClrTx/>
              <a:buSzTx/>
              <a:buFontTx/>
              <a:buChar char="•"/>
              <a:tabLst/>
              <a:defRPr>
                <a:latin typeface="+mj-lt"/>
              </a:defRPr>
            </a:lvl2pPr>
          </a:lstStyle>
          <a:p>
            <a:pPr marL="228600" marR="0" lvl="1" indent="-228600" algn="l" defTabSz="1066800" rtl="0" eaLnBrk="1" fontAlgn="auto" latinLnBrk="0" hangingPunct="0">
              <a:lnSpc>
                <a:spcPct val="90000"/>
              </a:lnSpc>
              <a:spcBef>
                <a:spcPct val="0"/>
              </a:spcBef>
              <a:spcAft>
                <a:spcPct val="15000"/>
              </a:spcAft>
              <a:buClrTx/>
              <a:buSzTx/>
              <a:buFontTx/>
              <a:buChar char="•"/>
              <a:tabLst/>
              <a:defRPr/>
            </a:pPr>
            <a:r>
              <a:rPr kumimoji="0" lang="en-US" sz="3600" b="1"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t>Text </a:t>
            </a:r>
            <a:r>
              <a:rPr kumimoji="0" lang="en-US" sz="3600" b="0"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t>here</a:t>
            </a:r>
            <a:br>
              <a:rPr kumimoji="0" lang="en-US" sz="3600" b="0"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br>
            <a:endParaRPr kumimoji="0" lang="en-US" sz="3600" b="0" i="0" u="none" strike="noStrike" kern="1200" cap="none" spc="0" normalizeH="0" baseline="0" noProof="0">
              <a:ln>
                <a:noFill/>
              </a:ln>
              <a:solidFill>
                <a:srgbClr val="53585F"/>
              </a:solidFill>
              <a:effectLst/>
              <a:uLnTx/>
              <a:uFillTx/>
              <a:latin typeface="PT Sans"/>
              <a:sym typeface="PT Sans"/>
            </a:endParaRPr>
          </a:p>
          <a:p>
            <a:pPr marL="228600" marR="0" lvl="1" indent="-228600" algn="l" defTabSz="1066800" rtl="0" eaLnBrk="1" fontAlgn="auto" latinLnBrk="0" hangingPunct="0">
              <a:lnSpc>
                <a:spcPct val="90000"/>
              </a:lnSpc>
              <a:spcBef>
                <a:spcPct val="0"/>
              </a:spcBef>
              <a:spcAft>
                <a:spcPct val="15000"/>
              </a:spcAft>
              <a:buClrTx/>
              <a:buSzTx/>
              <a:buFontTx/>
              <a:buChar char="•"/>
              <a:tabLst/>
              <a:defRPr/>
            </a:pPr>
            <a:r>
              <a:rPr kumimoji="0" lang="en-US" sz="3600" b="1"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t>Text </a:t>
            </a:r>
            <a:r>
              <a:rPr kumimoji="0" lang="en-US" sz="3600" b="0"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t>here</a:t>
            </a:r>
            <a:br>
              <a:rPr kumimoji="0" lang="en-US" sz="3600" b="0"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br>
            <a:endParaRPr kumimoji="0" lang="en-US" sz="3600" b="0" i="0" u="none" strike="noStrike" kern="1200" cap="none" spc="0" normalizeH="0" baseline="0" noProof="0">
              <a:ln>
                <a:noFill/>
              </a:ln>
              <a:solidFill>
                <a:srgbClr val="53585F"/>
              </a:solidFill>
              <a:effectLst/>
              <a:uLnTx/>
              <a:uFillTx/>
              <a:latin typeface="PT Sans"/>
              <a:ea typeface="Gill Sans MT" charset="0"/>
              <a:cs typeface="Gill Sans MT" charset="0"/>
              <a:sym typeface="PT Sans"/>
            </a:endParaRPr>
          </a:p>
          <a:p>
            <a:pPr marL="228600" marR="0" lvl="1" indent="-228600" algn="l" defTabSz="1066800" rtl="0" eaLnBrk="1" fontAlgn="auto" latinLnBrk="0" hangingPunct="0">
              <a:lnSpc>
                <a:spcPct val="90000"/>
              </a:lnSpc>
              <a:spcBef>
                <a:spcPct val="0"/>
              </a:spcBef>
              <a:spcAft>
                <a:spcPct val="15000"/>
              </a:spcAft>
              <a:buClrTx/>
              <a:buSzTx/>
              <a:buFontTx/>
              <a:buChar char="•"/>
              <a:tabLst/>
              <a:defRPr/>
            </a:pPr>
            <a:r>
              <a:rPr kumimoji="0" lang="en-US" sz="3600" b="1"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t>Text </a:t>
            </a:r>
            <a:r>
              <a:rPr kumimoji="0" lang="en-US" sz="3600" b="0" i="0" u="none" strike="noStrike" kern="1200" cap="none" spc="0" normalizeH="0" baseline="0" noProof="0">
                <a:ln>
                  <a:noFill/>
                </a:ln>
                <a:solidFill>
                  <a:srgbClr val="53585F"/>
                </a:solidFill>
                <a:effectLst/>
                <a:uLnTx/>
                <a:uFillTx/>
                <a:latin typeface="PT Sans"/>
                <a:ea typeface="Gill Sans MT" charset="0"/>
                <a:cs typeface="Gill Sans MT" charset="0"/>
                <a:sym typeface="PT Sans"/>
              </a:rPr>
              <a:t>here</a:t>
            </a:r>
          </a:p>
        </p:txBody>
      </p:sp>
      <p:sp>
        <p:nvSpPr>
          <p:cNvPr id="21" name="Text Placeholder 19">
            <a:extLst>
              <a:ext uri="{FF2B5EF4-FFF2-40B4-BE49-F238E27FC236}">
                <a16:creationId xmlns:a16="http://schemas.microsoft.com/office/drawing/2014/main" id="{5E9A1071-EF93-45BE-B608-8F05979EC6DA}"/>
              </a:ext>
            </a:extLst>
          </p:cNvPr>
          <p:cNvSpPr>
            <a:spLocks noGrp="1"/>
          </p:cNvSpPr>
          <p:nvPr>
            <p:ph type="body" sz="quarter" idx="11" hasCustomPrompt="1"/>
          </p:nvPr>
        </p:nvSpPr>
        <p:spPr>
          <a:xfrm>
            <a:off x="3448018" y="7091889"/>
            <a:ext cx="6737258" cy="5253037"/>
          </a:xfrm>
          <a:prstGeom prst="rect">
            <a:avLst/>
          </a:prstGeom>
        </p:spPr>
        <p:txBody>
          <a:bodyPr/>
          <a:lstStyle>
            <a:lvl2pPr marL="228600" marR="0" indent="-228600" algn="l" defTabSz="1066800" rtl="0" eaLnBrk="1" fontAlgn="auto" latinLnBrk="0" hangingPunct="0">
              <a:lnSpc>
                <a:spcPct val="90000"/>
              </a:lnSpc>
              <a:spcBef>
                <a:spcPct val="0"/>
              </a:spcBef>
              <a:spcAft>
                <a:spcPct val="15000"/>
              </a:spcAft>
              <a:buClrTx/>
              <a:buSzTx/>
              <a:buFontTx/>
              <a:buChar char="•"/>
              <a:tabLst/>
              <a:defRPr>
                <a:latin typeface="+mj-lt"/>
              </a:defRPr>
            </a:lvl2pPr>
          </a:lstStyle>
          <a:p>
            <a:pPr marL="228600" marR="0" lvl="1" indent="-228600" algn="l" defTabSz="1066800" rtl="0" eaLnBrk="1" fontAlgn="auto" latinLnBrk="0" hangingPunct="0">
              <a:lnSpc>
                <a:spcPct val="90000"/>
              </a:lnSpc>
              <a:spcBef>
                <a:spcPct val="0"/>
              </a:spcBef>
              <a:spcAft>
                <a:spcPct val="15000"/>
              </a:spcAft>
              <a:buClrTx/>
              <a:buSzTx/>
              <a:buFontTx/>
              <a:buChar char="•"/>
              <a:tabLst/>
              <a:defRPr/>
            </a:pPr>
            <a:r>
              <a:rPr kumimoji="0" lang="en-US" sz="3600"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3600"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3600"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3600" b="0" i="0" u="none" strike="noStrike" kern="1200" cap="none" spc="0" normalizeH="0" baseline="0" noProof="0" dirty="0">
              <a:ln>
                <a:noFill/>
              </a:ln>
              <a:solidFill>
                <a:srgbClr val="53585F"/>
              </a:solidFill>
              <a:effectLst/>
              <a:uLnTx/>
              <a:uFillTx/>
              <a:latin typeface="PT Sans"/>
              <a:sym typeface="PT Sans"/>
            </a:endParaRPr>
          </a:p>
          <a:p>
            <a:pPr marL="228600" marR="0" lvl="1" indent="-228600" algn="l" defTabSz="1066800" rtl="0" eaLnBrk="1" fontAlgn="auto" latinLnBrk="0" hangingPunct="0">
              <a:lnSpc>
                <a:spcPct val="90000"/>
              </a:lnSpc>
              <a:spcBef>
                <a:spcPct val="0"/>
              </a:spcBef>
              <a:spcAft>
                <a:spcPct val="15000"/>
              </a:spcAft>
              <a:buClrTx/>
              <a:buSzTx/>
              <a:buFontTx/>
              <a:buChar char="•"/>
              <a:tabLst/>
              <a:defRPr/>
            </a:pPr>
            <a:r>
              <a:rPr kumimoji="0" lang="en-US" sz="3600"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3600"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3600"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3600"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228600" marR="0" lvl="1" indent="-228600" algn="l" defTabSz="1066800" rtl="0" eaLnBrk="1" fontAlgn="auto" latinLnBrk="0" hangingPunct="0">
              <a:lnSpc>
                <a:spcPct val="90000"/>
              </a:lnSpc>
              <a:spcBef>
                <a:spcPct val="0"/>
              </a:spcBef>
              <a:spcAft>
                <a:spcPct val="15000"/>
              </a:spcAft>
              <a:buClrTx/>
              <a:buSzTx/>
              <a:buFontTx/>
              <a:buChar char="•"/>
              <a:tabLst/>
              <a:defRPr/>
            </a:pPr>
            <a:r>
              <a:rPr kumimoji="0" lang="en-US" sz="3600"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3600"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2" name="Text Placeholder 37">
            <a:extLst>
              <a:ext uri="{FF2B5EF4-FFF2-40B4-BE49-F238E27FC236}">
                <a16:creationId xmlns:a16="http://schemas.microsoft.com/office/drawing/2014/main" id="{B96815F7-6121-4EE8-A1EE-8B9619B593EA}"/>
              </a:ext>
            </a:extLst>
          </p:cNvPr>
          <p:cNvSpPr>
            <a:spLocks noGrp="1"/>
          </p:cNvSpPr>
          <p:nvPr>
            <p:ph type="body" sz="quarter" idx="16" hasCustomPrompt="1"/>
          </p:nvPr>
        </p:nvSpPr>
        <p:spPr>
          <a:xfrm>
            <a:off x="3828178" y="5622263"/>
            <a:ext cx="5799138" cy="504658"/>
          </a:xfrm>
          <a:prstGeom prst="rect">
            <a:avLst/>
          </a:prstGeom>
        </p:spPr>
        <p:txBody>
          <a:bodyPr>
            <a:normAutofit/>
          </a:bodyPr>
          <a:lstStyle>
            <a:lvl1pPr algn="ctr">
              <a:defRPr sz="3200" b="1" spc="300">
                <a:solidFill>
                  <a:srgbClr val="FFFEFF"/>
                </a:solidFill>
                <a:latin typeface="Gill Sans MT" panose="020B0502020104020203" pitchFamily="34" charset="77"/>
              </a:defRPr>
            </a:lvl1pPr>
          </a:lstStyle>
          <a:p>
            <a:pPr lvl="0"/>
            <a:r>
              <a:rPr lang="en-US" dirty="0"/>
              <a:t>HEADING</a:t>
            </a:r>
          </a:p>
        </p:txBody>
      </p:sp>
      <p:sp>
        <p:nvSpPr>
          <p:cNvPr id="23" name="Text Placeholder 37">
            <a:extLst>
              <a:ext uri="{FF2B5EF4-FFF2-40B4-BE49-F238E27FC236}">
                <a16:creationId xmlns:a16="http://schemas.microsoft.com/office/drawing/2014/main" id="{E55F6E35-30B5-48C9-9BAC-53128597733D}"/>
              </a:ext>
            </a:extLst>
          </p:cNvPr>
          <p:cNvSpPr>
            <a:spLocks noGrp="1"/>
          </p:cNvSpPr>
          <p:nvPr>
            <p:ph type="body" sz="quarter" idx="17" hasCustomPrompt="1"/>
          </p:nvPr>
        </p:nvSpPr>
        <p:spPr>
          <a:xfrm>
            <a:off x="13646487" y="5666730"/>
            <a:ext cx="5799138" cy="504658"/>
          </a:xfrm>
          <a:prstGeom prst="rect">
            <a:avLst/>
          </a:prstGeom>
        </p:spPr>
        <p:txBody>
          <a:bodyPr>
            <a:normAutofit/>
          </a:bodyPr>
          <a:lstStyle>
            <a:lvl1pPr algn="ctr">
              <a:defRPr sz="3200" b="1" spc="300">
                <a:solidFill>
                  <a:srgbClr val="FFFEFF"/>
                </a:solidFill>
                <a:latin typeface="Gill Sans MT" panose="020B0502020104020203" pitchFamily="34" charset="77"/>
              </a:defRPr>
            </a:lvl1pPr>
          </a:lstStyle>
          <a:p>
            <a:pPr lvl="0"/>
            <a:r>
              <a:rPr lang="en-US"/>
              <a:t>HEADING</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02843422"/>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Group 1">
    <p:bg>
      <p:bgPr>
        <a:solidFill>
          <a:srgbClr val="F4F5F7"/>
        </a:solidFill>
        <a:effectLst/>
      </p:bgPr>
    </p:bg>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2121841" y="1462356"/>
            <a:ext cx="20522502" cy="2176836"/>
          </a:xfrm>
          <a:prstGeom prst="rect">
            <a:avLst/>
          </a:prstGeom>
        </p:spPr>
        <p:txBody>
          <a:bodyPr>
            <a:noAutofit/>
          </a:bodyPr>
          <a:lstStyle>
            <a:lvl1pPr algn="ctr">
              <a:defRPr sz="8800">
                <a:solidFill>
                  <a:srgbClr val="2E2C22"/>
                </a:solidFill>
                <a:latin typeface="+mj-lt"/>
              </a:defRPr>
            </a:lvl1pPr>
          </a:lstStyle>
          <a:p>
            <a:r>
              <a:t>Title Text</a:t>
            </a:r>
            <a:r>
              <a:rPr lang="en-US"/>
              <a:t> Title Text Title Text Title Text Title Text Title Text Title Text</a:t>
            </a:r>
            <a:endParaRPr/>
          </a:p>
        </p:txBody>
      </p:sp>
      <p:sp>
        <p:nvSpPr>
          <p:cNvPr id="5" name="Shape 137">
            <a:extLst>
              <a:ext uri="{FF2B5EF4-FFF2-40B4-BE49-F238E27FC236}">
                <a16:creationId xmlns:a16="http://schemas.microsoft.com/office/drawing/2014/main" id="{EE8BABF7-7F4D-49AD-8676-509A2B7E95D6}"/>
              </a:ext>
            </a:extLst>
          </p:cNvPr>
          <p:cNvSpPr/>
          <p:nvPr userDrawn="1"/>
        </p:nvSpPr>
        <p:spPr>
          <a:xfrm>
            <a:off x="16352467" y="6774410"/>
            <a:ext cx="5561686" cy="790986"/>
          </a:xfrm>
          <a:prstGeom prst="roundRect">
            <a:avLst>
              <a:gd name="adj" fmla="val 50000"/>
            </a:avLst>
          </a:prstGeom>
          <a:solidFill>
            <a:srgbClr val="2EC3C6"/>
          </a:solidFill>
          <a:ln w="38100" cap="flat">
            <a:no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9" name="Shape 136">
            <a:extLst>
              <a:ext uri="{FF2B5EF4-FFF2-40B4-BE49-F238E27FC236}">
                <a16:creationId xmlns:a16="http://schemas.microsoft.com/office/drawing/2014/main" id="{259176BC-A609-490E-B94F-A20FF0EE8885}"/>
              </a:ext>
            </a:extLst>
          </p:cNvPr>
          <p:cNvSpPr/>
          <p:nvPr/>
        </p:nvSpPr>
        <p:spPr>
          <a:xfrm>
            <a:off x="2157490" y="3935373"/>
            <a:ext cx="6186408" cy="8552094"/>
          </a:xfrm>
          <a:prstGeom prst="rect">
            <a:avLst/>
          </a:prstGeom>
          <a:noFill/>
          <a:ln w="50800" cap="flat">
            <a:solidFill>
              <a:srgbClr val="2EC3C6"/>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7">
            <a:extLst>
              <a:ext uri="{FF2B5EF4-FFF2-40B4-BE49-F238E27FC236}">
                <a16:creationId xmlns:a16="http://schemas.microsoft.com/office/drawing/2014/main" id="{6DB8A5D2-001A-48B2-9984-B2B54B4E1A3D}"/>
              </a:ext>
            </a:extLst>
          </p:cNvPr>
          <p:cNvSpPr/>
          <p:nvPr/>
        </p:nvSpPr>
        <p:spPr>
          <a:xfrm>
            <a:off x="2557221" y="6774410"/>
            <a:ext cx="5486400" cy="790601"/>
          </a:xfrm>
          <a:prstGeom prst="roundRect">
            <a:avLst>
              <a:gd name="adj" fmla="val 50000"/>
            </a:avLst>
          </a:prstGeom>
          <a:solidFill>
            <a:srgbClr val="2EC3C6"/>
          </a:solidFill>
          <a:ln w="38100" cap="flat">
            <a:no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13" name="Shape 145">
            <a:extLst>
              <a:ext uri="{FF2B5EF4-FFF2-40B4-BE49-F238E27FC236}">
                <a16:creationId xmlns:a16="http://schemas.microsoft.com/office/drawing/2014/main" id="{0FBEB1EF-9206-4E3E-96E2-0DA8D649AE5D}"/>
              </a:ext>
            </a:extLst>
          </p:cNvPr>
          <p:cNvSpPr/>
          <p:nvPr userDrawn="1"/>
        </p:nvSpPr>
        <p:spPr>
          <a:xfrm>
            <a:off x="9098798" y="3935373"/>
            <a:ext cx="6186408" cy="8552094"/>
          </a:xfrm>
          <a:prstGeom prst="rect">
            <a:avLst/>
          </a:prstGeom>
          <a:noFill/>
          <a:ln w="50800" cap="flat">
            <a:solidFill>
              <a:schemeClr val="bg2"/>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6">
            <a:extLst>
              <a:ext uri="{FF2B5EF4-FFF2-40B4-BE49-F238E27FC236}">
                <a16:creationId xmlns:a16="http://schemas.microsoft.com/office/drawing/2014/main" id="{DF5D0450-FCB6-4472-900A-76E1FFC5E684}"/>
              </a:ext>
            </a:extLst>
          </p:cNvPr>
          <p:cNvSpPr/>
          <p:nvPr userDrawn="1"/>
        </p:nvSpPr>
        <p:spPr>
          <a:xfrm>
            <a:off x="9441053" y="6774410"/>
            <a:ext cx="5486400" cy="790601"/>
          </a:xfrm>
          <a:prstGeom prst="roundRect">
            <a:avLst>
              <a:gd name="adj" fmla="val 50000"/>
            </a:avLst>
          </a:prstGeom>
          <a:solidFill>
            <a:schemeClr val="bg2"/>
          </a:solidFill>
          <a:ln w="38100" cap="flat">
            <a:no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17" name="Shape 153">
            <a:extLst>
              <a:ext uri="{FF2B5EF4-FFF2-40B4-BE49-F238E27FC236}">
                <a16:creationId xmlns:a16="http://schemas.microsoft.com/office/drawing/2014/main" id="{DA47AC56-A1FE-417D-9179-F09460BA848C}"/>
              </a:ext>
            </a:extLst>
          </p:cNvPr>
          <p:cNvSpPr/>
          <p:nvPr userDrawn="1"/>
        </p:nvSpPr>
        <p:spPr>
          <a:xfrm>
            <a:off x="16040106" y="3935373"/>
            <a:ext cx="6186408" cy="8552094"/>
          </a:xfrm>
          <a:prstGeom prst="rect">
            <a:avLst/>
          </a:prstGeom>
          <a:noFill/>
          <a:ln w="50800" cap="flat">
            <a:solidFill>
              <a:srgbClr val="2EC3C6"/>
            </a:solidFill>
            <a:prstDash val="solid"/>
            <a:miter lim="400000"/>
          </a:ln>
          <a:effectLst/>
        </p:spPr>
        <p:txBody>
          <a:bodyPr wrap="square" lIns="38100" tIns="38100" rIns="38100" bIns="38100" numCol="1"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3000" b="0" i="0" u="none" strike="noStrike" kern="0" cap="none" spc="0" normalizeH="0" baseline="0" noProof="0">
              <a:ln>
                <a:noFill/>
              </a:ln>
              <a:solidFill>
                <a:srgbClr val="FFFFFF"/>
              </a:solidFill>
              <a:effectLst/>
              <a:uLnTx/>
              <a:uFillTx/>
              <a:latin typeface="Helvetica Light"/>
              <a:sym typeface="Helvetica Light"/>
            </a:endParaRPr>
          </a:p>
        </p:txBody>
      </p:sp>
      <p:sp>
        <p:nvSpPr>
          <p:cNvPr id="23" name="Oval 22">
            <a:extLst>
              <a:ext uri="{FF2B5EF4-FFF2-40B4-BE49-F238E27FC236}">
                <a16:creationId xmlns:a16="http://schemas.microsoft.com/office/drawing/2014/main" id="{BE1D6859-8533-4152-B1CB-54060801420E}"/>
              </a:ext>
            </a:extLst>
          </p:cNvPr>
          <p:cNvSpPr/>
          <p:nvPr userDrawn="1"/>
        </p:nvSpPr>
        <p:spPr>
          <a:xfrm>
            <a:off x="4215255" y="4467203"/>
            <a:ext cx="1956946" cy="1956946"/>
          </a:xfrm>
          <a:prstGeom prst="ellipse">
            <a:avLst/>
          </a:prstGeom>
          <a:solidFill>
            <a:srgbClr val="2EC3C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25" name="Oval 24">
            <a:extLst>
              <a:ext uri="{FF2B5EF4-FFF2-40B4-BE49-F238E27FC236}">
                <a16:creationId xmlns:a16="http://schemas.microsoft.com/office/drawing/2014/main" id="{C0E06298-3F80-423D-A7C7-68E5546FFF3C}"/>
              </a:ext>
            </a:extLst>
          </p:cNvPr>
          <p:cNvSpPr/>
          <p:nvPr userDrawn="1"/>
        </p:nvSpPr>
        <p:spPr>
          <a:xfrm>
            <a:off x="11097639" y="4467203"/>
            <a:ext cx="1999854" cy="1999854"/>
          </a:xfrm>
          <a:prstGeom prst="ellipse">
            <a:avLst/>
          </a:prstGeom>
          <a:solidFill>
            <a:schemeClr val="bg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27" name="Oval 26">
            <a:extLst>
              <a:ext uri="{FF2B5EF4-FFF2-40B4-BE49-F238E27FC236}">
                <a16:creationId xmlns:a16="http://schemas.microsoft.com/office/drawing/2014/main" id="{E11859A7-7CC6-4021-8D52-2664AF1F3271}"/>
              </a:ext>
            </a:extLst>
          </p:cNvPr>
          <p:cNvSpPr/>
          <p:nvPr userDrawn="1"/>
        </p:nvSpPr>
        <p:spPr>
          <a:xfrm>
            <a:off x="18082638" y="4467203"/>
            <a:ext cx="2056124" cy="2056124"/>
          </a:xfrm>
          <a:prstGeom prst="ellipse">
            <a:avLst/>
          </a:prstGeom>
          <a:solidFill>
            <a:srgbClr val="2EC3C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3" name="Picture Placeholder 2">
            <a:extLst>
              <a:ext uri="{FF2B5EF4-FFF2-40B4-BE49-F238E27FC236}">
                <a16:creationId xmlns:a16="http://schemas.microsoft.com/office/drawing/2014/main" id="{CA288BC6-56FC-49D5-85A5-F92022AC3BCC}"/>
              </a:ext>
            </a:extLst>
          </p:cNvPr>
          <p:cNvSpPr>
            <a:spLocks noGrp="1"/>
          </p:cNvSpPr>
          <p:nvPr userDrawn="1">
            <p:ph type="pic" sz="quarter" idx="10"/>
          </p:nvPr>
        </p:nvSpPr>
        <p:spPr>
          <a:xfrm>
            <a:off x="4214814" y="4467203"/>
            <a:ext cx="1957388" cy="1957388"/>
          </a:xfrm>
          <a:prstGeom prst="rect">
            <a:avLst/>
          </a:prstGeom>
        </p:spPr>
        <p:txBody>
          <a:bodyPr/>
          <a:lstStyle/>
          <a:p>
            <a:endParaRPr lang="en-US"/>
          </a:p>
        </p:txBody>
      </p:sp>
      <p:sp>
        <p:nvSpPr>
          <p:cNvPr id="33" name="Picture Placeholder 2">
            <a:extLst>
              <a:ext uri="{FF2B5EF4-FFF2-40B4-BE49-F238E27FC236}">
                <a16:creationId xmlns:a16="http://schemas.microsoft.com/office/drawing/2014/main" id="{3BB8F154-7192-4EC2-A940-A7B2FE911435}"/>
              </a:ext>
            </a:extLst>
          </p:cNvPr>
          <p:cNvSpPr>
            <a:spLocks noGrp="1"/>
          </p:cNvSpPr>
          <p:nvPr userDrawn="1">
            <p:ph type="pic" sz="quarter" idx="11"/>
          </p:nvPr>
        </p:nvSpPr>
        <p:spPr>
          <a:xfrm>
            <a:off x="11097638" y="4467203"/>
            <a:ext cx="1957388" cy="1957388"/>
          </a:xfrm>
          <a:prstGeom prst="rect">
            <a:avLst/>
          </a:prstGeom>
        </p:spPr>
        <p:txBody>
          <a:bodyPr/>
          <a:lstStyle/>
          <a:p>
            <a:endParaRPr lang="en-US"/>
          </a:p>
        </p:txBody>
      </p:sp>
      <p:sp>
        <p:nvSpPr>
          <p:cNvPr id="34" name="Picture Placeholder 2">
            <a:extLst>
              <a:ext uri="{FF2B5EF4-FFF2-40B4-BE49-F238E27FC236}">
                <a16:creationId xmlns:a16="http://schemas.microsoft.com/office/drawing/2014/main" id="{F5C26E29-7EA3-409B-A828-37EB6F6118ED}"/>
              </a:ext>
            </a:extLst>
          </p:cNvPr>
          <p:cNvSpPr>
            <a:spLocks noGrp="1"/>
          </p:cNvSpPr>
          <p:nvPr userDrawn="1">
            <p:ph type="pic" sz="quarter" idx="12"/>
          </p:nvPr>
        </p:nvSpPr>
        <p:spPr>
          <a:xfrm>
            <a:off x="18116146" y="4467203"/>
            <a:ext cx="1957388" cy="1957388"/>
          </a:xfrm>
          <a:prstGeom prst="rect">
            <a:avLst/>
          </a:prstGeom>
        </p:spPr>
        <p:txBody>
          <a:bodyPr/>
          <a:lstStyle/>
          <a:p>
            <a:endParaRPr lang="en-US"/>
          </a:p>
        </p:txBody>
      </p:sp>
      <p:sp>
        <p:nvSpPr>
          <p:cNvPr id="29" name="Text Placeholder 28">
            <a:extLst>
              <a:ext uri="{FF2B5EF4-FFF2-40B4-BE49-F238E27FC236}">
                <a16:creationId xmlns:a16="http://schemas.microsoft.com/office/drawing/2014/main" id="{8C48AB2A-13F4-4154-84A7-48D1F8385AA1}"/>
              </a:ext>
            </a:extLst>
          </p:cNvPr>
          <p:cNvSpPr>
            <a:spLocks noGrp="1"/>
          </p:cNvSpPr>
          <p:nvPr userDrawn="1">
            <p:ph type="body" sz="quarter" idx="13"/>
          </p:nvPr>
        </p:nvSpPr>
        <p:spPr>
          <a:xfrm>
            <a:off x="2557221" y="7914486"/>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28">
            <a:extLst>
              <a:ext uri="{FF2B5EF4-FFF2-40B4-BE49-F238E27FC236}">
                <a16:creationId xmlns:a16="http://schemas.microsoft.com/office/drawing/2014/main" id="{F5789F7B-8196-4790-8C63-C7DD2C9570BF}"/>
              </a:ext>
            </a:extLst>
          </p:cNvPr>
          <p:cNvSpPr>
            <a:spLocks noGrp="1"/>
          </p:cNvSpPr>
          <p:nvPr userDrawn="1">
            <p:ph type="body" sz="quarter" idx="14"/>
          </p:nvPr>
        </p:nvSpPr>
        <p:spPr>
          <a:xfrm>
            <a:off x="9456551" y="7914486"/>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Text Placeholder 28">
            <a:extLst>
              <a:ext uri="{FF2B5EF4-FFF2-40B4-BE49-F238E27FC236}">
                <a16:creationId xmlns:a16="http://schemas.microsoft.com/office/drawing/2014/main" id="{3005E8E8-DD88-484F-A7FA-6E0458CE4EDB}"/>
              </a:ext>
            </a:extLst>
          </p:cNvPr>
          <p:cNvSpPr>
            <a:spLocks noGrp="1"/>
          </p:cNvSpPr>
          <p:nvPr userDrawn="1">
            <p:ph type="body" sz="quarter" idx="15"/>
          </p:nvPr>
        </p:nvSpPr>
        <p:spPr>
          <a:xfrm>
            <a:off x="16352467" y="7914486"/>
            <a:ext cx="5470902" cy="4233088"/>
          </a:xfrm>
          <a:prstGeom prst="rect">
            <a:avLst/>
          </a:prstGeom>
        </p:spPr>
        <p:txBody>
          <a:bodyPr>
            <a:normAutofit/>
          </a:bodyPr>
          <a:lstStyle>
            <a:lvl1pPr marL="0" indent="0" algn="ctr">
              <a:buFont typeface="Arial" panose="020B0604020202020204" pitchFamily="34" charset="0"/>
              <a:buNone/>
              <a:defRPr sz="4000">
                <a:solidFill>
                  <a:srgbClr val="2E2C22"/>
                </a:solidFill>
                <a:latin typeface="+mj-lt"/>
              </a:defRPr>
            </a:lvl1pPr>
            <a:lvl2pPr marL="0" indent="0" algn="ctr">
              <a:buFont typeface="Arial" panose="020B0604020202020204" pitchFamily="34" charset="0"/>
              <a:buNone/>
              <a:defRPr sz="4000">
                <a:solidFill>
                  <a:srgbClr val="2E2C22"/>
                </a:solidFill>
                <a:latin typeface="+mj-lt"/>
              </a:defRPr>
            </a:lvl2pPr>
            <a:lvl3pPr marL="0" indent="0" algn="ctr">
              <a:buFont typeface="Arial" panose="020B0604020202020204" pitchFamily="34" charset="0"/>
              <a:buNone/>
              <a:defRPr sz="4000">
                <a:solidFill>
                  <a:srgbClr val="2E2C22"/>
                </a:solidFill>
                <a:latin typeface="+mj-lt"/>
              </a:defRPr>
            </a:lvl3pPr>
            <a:lvl4pPr marL="0" indent="0" algn="ctr">
              <a:buFont typeface="Arial" panose="020B0604020202020204" pitchFamily="34" charset="0"/>
              <a:buNone/>
              <a:defRPr sz="4000">
                <a:solidFill>
                  <a:srgbClr val="2E2C22"/>
                </a:solidFill>
                <a:latin typeface="+mj-lt"/>
              </a:defRPr>
            </a:lvl4pPr>
            <a:lvl5pPr marL="0" indent="0" algn="ctr">
              <a:buFont typeface="Arial" panose="020B0604020202020204" pitchFamily="34" charset="0"/>
              <a:buNone/>
              <a:defRPr sz="4000">
                <a:solidFill>
                  <a:srgbClr val="2E2C22"/>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8" name="Text Placeholder 37">
            <a:extLst>
              <a:ext uri="{FF2B5EF4-FFF2-40B4-BE49-F238E27FC236}">
                <a16:creationId xmlns:a16="http://schemas.microsoft.com/office/drawing/2014/main" id="{DE3023A2-A617-44B6-B920-D82F2790B9A8}"/>
              </a:ext>
            </a:extLst>
          </p:cNvPr>
          <p:cNvSpPr>
            <a:spLocks noGrp="1"/>
          </p:cNvSpPr>
          <p:nvPr userDrawn="1">
            <p:ph type="body" sz="quarter" idx="16" hasCustomPrompt="1"/>
          </p:nvPr>
        </p:nvSpPr>
        <p:spPr>
          <a:xfrm>
            <a:off x="2351125" y="6886212"/>
            <a:ext cx="5799138" cy="504658"/>
          </a:xfrm>
          <a:prstGeom prst="rect">
            <a:avLst/>
          </a:prstGeom>
        </p:spPr>
        <p:txBody>
          <a:bodyPr>
            <a:normAutofit/>
          </a:bodyPr>
          <a:lstStyle>
            <a:lvl1pPr algn="ctr">
              <a:defRPr sz="3200" b="1" spc="300">
                <a:solidFill>
                  <a:srgbClr val="FFFEFF"/>
                </a:solidFill>
                <a:latin typeface="+mj-lt"/>
              </a:defRPr>
            </a:lvl1pPr>
          </a:lstStyle>
          <a:p>
            <a:pPr lvl="0"/>
            <a:r>
              <a:rPr lang="en-US" dirty="0"/>
              <a:t>HEADING</a:t>
            </a:r>
          </a:p>
        </p:txBody>
      </p:sp>
      <p:sp>
        <p:nvSpPr>
          <p:cNvPr id="39" name="Text Placeholder 37">
            <a:extLst>
              <a:ext uri="{FF2B5EF4-FFF2-40B4-BE49-F238E27FC236}">
                <a16:creationId xmlns:a16="http://schemas.microsoft.com/office/drawing/2014/main" id="{EC035091-BBCC-4434-A8FF-47E30D75516B}"/>
              </a:ext>
            </a:extLst>
          </p:cNvPr>
          <p:cNvSpPr>
            <a:spLocks noGrp="1"/>
          </p:cNvSpPr>
          <p:nvPr userDrawn="1">
            <p:ph type="body" sz="quarter" idx="17" hasCustomPrompt="1"/>
          </p:nvPr>
        </p:nvSpPr>
        <p:spPr>
          <a:xfrm>
            <a:off x="9217893" y="6886212"/>
            <a:ext cx="5799138" cy="504658"/>
          </a:xfrm>
          <a:prstGeom prst="rect">
            <a:avLst/>
          </a:prstGeom>
        </p:spPr>
        <p:txBody>
          <a:bodyPr>
            <a:normAutofit/>
          </a:bodyPr>
          <a:lstStyle>
            <a:lvl1pPr algn="ctr">
              <a:defRPr sz="3200" b="1" spc="300">
                <a:solidFill>
                  <a:srgbClr val="FFFEFF"/>
                </a:solidFill>
                <a:latin typeface="+mj-lt"/>
              </a:defRPr>
            </a:lvl1pPr>
          </a:lstStyle>
          <a:p>
            <a:pPr lvl="0"/>
            <a:r>
              <a:rPr lang="en-US"/>
              <a:t>HEADING</a:t>
            </a:r>
          </a:p>
        </p:txBody>
      </p:sp>
      <p:sp>
        <p:nvSpPr>
          <p:cNvPr id="40" name="Text Placeholder 37">
            <a:extLst>
              <a:ext uri="{FF2B5EF4-FFF2-40B4-BE49-F238E27FC236}">
                <a16:creationId xmlns:a16="http://schemas.microsoft.com/office/drawing/2014/main" id="{BD1CA44D-4632-458A-99A3-839559DEB605}"/>
              </a:ext>
            </a:extLst>
          </p:cNvPr>
          <p:cNvSpPr>
            <a:spLocks noGrp="1"/>
          </p:cNvSpPr>
          <p:nvPr userDrawn="1">
            <p:ph type="body" sz="quarter" idx="18" hasCustomPrompt="1"/>
          </p:nvPr>
        </p:nvSpPr>
        <p:spPr>
          <a:xfrm>
            <a:off x="16052675" y="6886212"/>
            <a:ext cx="5486400" cy="504658"/>
          </a:xfrm>
          <a:prstGeom prst="rect">
            <a:avLst/>
          </a:prstGeom>
        </p:spPr>
        <p:txBody>
          <a:bodyPr>
            <a:normAutofit/>
          </a:bodyPr>
          <a:lstStyle>
            <a:lvl1pPr algn="ctr">
              <a:defRPr sz="3200" b="1" spc="300">
                <a:solidFill>
                  <a:srgbClr val="FFFEFF"/>
                </a:solidFill>
                <a:latin typeface="+mj-lt"/>
              </a:defRPr>
            </a:lvl1pPr>
          </a:lstStyle>
          <a:p>
            <a:pPr lvl="0"/>
            <a:r>
              <a:rPr lang="en-US"/>
              <a:t>HEADING</a:t>
            </a:r>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983450976"/>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Divider 1">
    <p:bg>
      <p:bgPr>
        <a:solidFill>
          <a:srgbClr val="393941"/>
        </a:solidFill>
        <a:effectLst/>
      </p:bgPr>
    </p:bg>
    <p:spTree>
      <p:nvGrpSpPr>
        <p:cNvPr id="1" name=""/>
        <p:cNvGrpSpPr/>
        <p:nvPr/>
      </p:nvGrpSpPr>
      <p:grpSpPr>
        <a:xfrm>
          <a:off x="0" y="0"/>
          <a:ext cx="0" cy="0"/>
          <a:chOff x="0" y="0"/>
          <a:chExt cx="0" cy="0"/>
        </a:xfrm>
      </p:grpSpPr>
      <p:sp>
        <p:nvSpPr>
          <p:cNvPr id="19" name="Title 9">
            <a:extLst>
              <a:ext uri="{FF2B5EF4-FFF2-40B4-BE49-F238E27FC236}">
                <a16:creationId xmlns:a16="http://schemas.microsoft.com/office/drawing/2014/main" id="{6302AF82-8223-44A9-AD42-40FE436B3028}"/>
              </a:ext>
            </a:extLst>
          </p:cNvPr>
          <p:cNvSpPr>
            <a:spLocks noGrp="1"/>
          </p:cNvSpPr>
          <p:nvPr>
            <p:ph type="title" hasCustomPrompt="1"/>
          </p:nvPr>
        </p:nvSpPr>
        <p:spPr>
          <a:xfrm>
            <a:off x="4286442" y="5119966"/>
            <a:ext cx="16482720" cy="2176835"/>
          </a:xfrm>
          <a:prstGeom prst="rect">
            <a:avLst/>
          </a:prstGeom>
        </p:spPr>
        <p:txBody>
          <a:bodyPr>
            <a:noAutofit/>
          </a:bodyPr>
          <a:lstStyle>
            <a:lvl1pPr algn="ctr">
              <a:defRPr sz="10000">
                <a:solidFill>
                  <a:srgbClr val="FFFEFF"/>
                </a:solidFill>
                <a:latin typeface="+mj-lt"/>
              </a:defRPr>
            </a:lvl1pPr>
          </a:lstStyle>
          <a:p>
            <a:r>
              <a:rPr lang="en-US"/>
              <a:t>Section Title Section Title Section Title Section Title</a:t>
            </a:r>
          </a:p>
        </p:txBody>
      </p:sp>
      <p:sp>
        <p:nvSpPr>
          <p:cNvPr id="20" name="Text Placeholder 12">
            <a:extLst>
              <a:ext uri="{FF2B5EF4-FFF2-40B4-BE49-F238E27FC236}">
                <a16:creationId xmlns:a16="http://schemas.microsoft.com/office/drawing/2014/main" id="{3F0D337E-0681-4A5E-B501-F4FB38FF630F}"/>
              </a:ext>
            </a:extLst>
          </p:cNvPr>
          <p:cNvSpPr>
            <a:spLocks noGrp="1"/>
          </p:cNvSpPr>
          <p:nvPr>
            <p:ph type="body" sz="quarter" idx="11" hasCustomPrompt="1"/>
          </p:nvPr>
        </p:nvSpPr>
        <p:spPr>
          <a:xfrm>
            <a:off x="4227512" y="8457401"/>
            <a:ext cx="16616615" cy="931863"/>
          </a:xfrm>
          <a:prstGeom prst="rect">
            <a:avLst/>
          </a:prstGeom>
        </p:spPr>
        <p:txBody>
          <a:bodyPr>
            <a:normAutofit/>
          </a:bodyPr>
          <a:lstStyle>
            <a:lvl1pPr algn="ctr">
              <a:defRPr sz="3200" spc="300">
                <a:solidFill>
                  <a:srgbClr val="FFFEFF"/>
                </a:solidFill>
                <a:latin typeface="+mj-lt"/>
              </a:defRPr>
            </a:lvl1pPr>
          </a:lstStyle>
          <a:p>
            <a:pPr lvl="0"/>
            <a:r>
              <a:rPr lang="en-US"/>
              <a:t>SECTION SUBTITLE SECTION SUBTITLE SECTION SUBTITLE</a:t>
            </a:r>
          </a:p>
        </p:txBody>
      </p:sp>
      <p:sp>
        <p:nvSpPr>
          <p:cNvPr id="21" name="Text Placeholder 12">
            <a:extLst>
              <a:ext uri="{FF2B5EF4-FFF2-40B4-BE49-F238E27FC236}">
                <a16:creationId xmlns:a16="http://schemas.microsoft.com/office/drawing/2014/main" id="{EA29F729-D59D-4373-8E30-250B40A71A68}"/>
              </a:ext>
            </a:extLst>
          </p:cNvPr>
          <p:cNvSpPr>
            <a:spLocks noGrp="1"/>
          </p:cNvSpPr>
          <p:nvPr>
            <p:ph type="body" sz="quarter" idx="12" hasCustomPrompt="1"/>
          </p:nvPr>
        </p:nvSpPr>
        <p:spPr>
          <a:xfrm>
            <a:off x="4227512" y="4283242"/>
            <a:ext cx="16616615" cy="516885"/>
          </a:xfrm>
          <a:prstGeom prst="rect">
            <a:avLst/>
          </a:prstGeom>
        </p:spPr>
        <p:txBody>
          <a:bodyPr>
            <a:normAutofit/>
          </a:bodyPr>
          <a:lstStyle>
            <a:lvl1pPr algn="ctr">
              <a:defRPr sz="2400" spc="300">
                <a:solidFill>
                  <a:srgbClr val="FFFEFF"/>
                </a:solidFill>
                <a:latin typeface="+mj-lt"/>
              </a:defRPr>
            </a:lvl1pPr>
          </a:lstStyle>
          <a:p>
            <a:pPr lvl="0"/>
            <a:r>
              <a:rPr lang="en-US"/>
              <a:t>PASSAGES PROJECT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1684003160"/>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Text-Heavy Divider">
    <p:bg>
      <p:bgPr>
        <a:solidFill>
          <a:srgbClr val="393941"/>
        </a:solidFill>
        <a:effectLst/>
      </p:bgPr>
    </p:bg>
    <p:spTree>
      <p:nvGrpSpPr>
        <p:cNvPr id="1" name=""/>
        <p:cNvGrpSpPr/>
        <p:nvPr/>
      </p:nvGrpSpPr>
      <p:grpSpPr>
        <a:xfrm>
          <a:off x="0" y="0"/>
          <a:ext cx="0" cy="0"/>
          <a:chOff x="0" y="0"/>
          <a:chExt cx="0" cy="0"/>
        </a:xfrm>
      </p:grpSpPr>
      <p:sp>
        <p:nvSpPr>
          <p:cNvPr id="39" name="Shape 39"/>
          <p:cNvSpPr>
            <a:spLocks noGrp="1"/>
          </p:cNvSpPr>
          <p:nvPr>
            <p:ph type="title" hasCustomPrompt="1"/>
          </p:nvPr>
        </p:nvSpPr>
        <p:spPr>
          <a:xfrm>
            <a:off x="3950640" y="4066677"/>
            <a:ext cx="16482720" cy="1403383"/>
          </a:xfrm>
          <a:prstGeom prst="rect">
            <a:avLst/>
          </a:prstGeom>
        </p:spPr>
        <p:txBody>
          <a:bodyPr/>
          <a:lstStyle>
            <a:lvl1pPr algn="ctr">
              <a:defRPr lang="en-US" dirty="0"/>
            </a:lvl1pPr>
          </a:lstStyle>
          <a:p>
            <a:r>
              <a:rPr lang="en-US">
                <a:latin typeface="+mj-lt"/>
              </a:rPr>
              <a:t>Slide Title Slide Title</a:t>
            </a:r>
          </a:p>
        </p:txBody>
      </p:sp>
      <p:sp>
        <p:nvSpPr>
          <p:cNvPr id="45" name="Shape 45"/>
          <p:cNvSpPr>
            <a:spLocks noGrp="1"/>
          </p:cNvSpPr>
          <p:nvPr>
            <p:ph type="sldNum" sz="quarter" idx="2"/>
          </p:nvPr>
        </p:nvSpPr>
        <p:spPr>
          <a:xfrm>
            <a:off x="23036465" y="762695"/>
            <a:ext cx="607907" cy="381001"/>
          </a:xfrm>
          <a:prstGeom prst="rect">
            <a:avLst/>
          </a:prstGeom>
        </p:spPr>
        <p:txBody>
          <a:bodyPr/>
          <a:lstStyle>
            <a:lvl1pPr>
              <a:defRPr>
                <a:solidFill>
                  <a:srgbClr val="F4F5F7"/>
                </a:solidFill>
              </a:defRPr>
            </a:lvl1pPr>
          </a:lstStyle>
          <a:p>
            <a:fld id="{86CB4B4D-7CA3-9044-876B-883B54F8677D}" type="slidenum">
              <a:rPr lang="en-US" smtClean="0"/>
              <a:t>‹#›</a:t>
            </a:fld>
            <a:endParaRPr lang="en-US"/>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23036465" y="11803320"/>
            <a:ext cx="607907" cy="3810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fld id="{86CB4B4D-7CA3-9044-876B-883B54F8677D}" type="slidenum">
              <a:rPr lang="en-US" smtClean="0"/>
              <a:pPr/>
              <a:t>‹#›</a:t>
            </a:fld>
            <a:endParaRPr lang="en-US"/>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9096375" y="2982330"/>
            <a:ext cx="5486400" cy="615950"/>
          </a:xfrm>
          <a:prstGeom prst="rect">
            <a:avLst/>
          </a:prstGeom>
        </p:spPr>
        <p:txBody>
          <a:bodyPr>
            <a:normAutofit/>
          </a:bodyPr>
          <a:lstStyle>
            <a:lvl1pPr algn="ctr">
              <a:defRPr sz="3200">
                <a:solidFill>
                  <a:schemeClr val="tx1">
                    <a:lumMod val="20000"/>
                    <a:lumOff val="80000"/>
                  </a:schemeClr>
                </a:solidFill>
                <a:latin typeface="+mj-lt"/>
              </a:defRPr>
            </a:lvl1pPr>
          </a:lstStyle>
          <a:p>
            <a:pPr lvl="0"/>
            <a:r>
              <a:rPr lang="en-US"/>
              <a:t>SECTION TITLE</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3950640" y="6062956"/>
            <a:ext cx="16482721" cy="3762970"/>
          </a:xfrm>
          <a:prstGeom prst="rect">
            <a:avLst/>
          </a:prstGeom>
        </p:spPr>
        <p:txBody>
          <a:bodyPr>
            <a:noAutofit/>
          </a:bodyPr>
          <a:lstStyle>
            <a:lvl1pPr algn="ctr">
              <a:defRPr sz="4000">
                <a:solidFill>
                  <a:schemeClr val="tx1">
                    <a:lumMod val="20000"/>
                    <a:lumOff val="80000"/>
                  </a:schemeClr>
                </a:solidFill>
                <a:latin typeface="+mn-lt"/>
              </a:defRPr>
            </a:lvl1pPr>
          </a:lstStyle>
          <a:p>
            <a:pPr lvl="0"/>
            <a:r>
              <a:rPr lang="en-US"/>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080376641"/>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4288680036"/>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219200" y="3200400"/>
            <a:ext cx="21945600" cy="9753600"/>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470703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BLANK">
    <p:spTree>
      <p:nvGrpSpPr>
        <p:cNvPr id="1" name=""/>
        <p:cNvGrpSpPr/>
        <p:nvPr/>
      </p:nvGrpSpPr>
      <p:grpSpPr>
        <a:xfrm>
          <a:off x="0" y="0"/>
          <a:ext cx="0" cy="0"/>
          <a:chOff x="0" y="0"/>
          <a:chExt cx="0" cy="0"/>
        </a:xfrm>
      </p:grpSpPr>
      <p:sp>
        <p:nvSpPr>
          <p:cNvPr id="2" name="Google Shape;23;p80">
            <a:extLst>
              <a:ext uri="{FF2B5EF4-FFF2-40B4-BE49-F238E27FC236}">
                <a16:creationId xmlns:a16="http://schemas.microsoft.com/office/drawing/2014/main" id="{E119E989-399D-4B47-85BD-48F1B2A374A9}"/>
              </a:ext>
            </a:extLst>
          </p:cNvPr>
          <p:cNvSpPr/>
          <p:nvPr userDrawn="1"/>
        </p:nvSpPr>
        <p:spPr>
          <a:xfrm>
            <a:off x="0" y="0"/>
            <a:ext cx="7030802" cy="13716000"/>
          </a:xfrm>
          <a:prstGeom prst="rect">
            <a:avLst/>
          </a:prstGeom>
          <a:solidFill>
            <a:srgbClr val="2EC3C5"/>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3" name="Google Shape;22;p80">
            <a:extLst>
              <a:ext uri="{FF2B5EF4-FFF2-40B4-BE49-F238E27FC236}">
                <a16:creationId xmlns:a16="http://schemas.microsoft.com/office/drawing/2014/main" id="{1F09052B-E7F1-4E4E-B123-24DE1B885887}"/>
              </a:ext>
            </a:extLst>
          </p:cNvPr>
          <p:cNvSpPr txBox="1">
            <a:spLocks noGrp="1"/>
          </p:cNvSpPr>
          <p:nvPr>
            <p:ph type="title"/>
          </p:nvPr>
        </p:nvSpPr>
        <p:spPr>
          <a:xfrm>
            <a:off x="9719430" y="1959434"/>
            <a:ext cx="11610596" cy="2176836"/>
          </a:xfrm>
          <a:prstGeom prst="rect">
            <a:avLst/>
          </a:prstGeom>
          <a:noFill/>
          <a:ln>
            <a:noFill/>
          </a:ln>
        </p:spPr>
        <p:txBody>
          <a:bodyPr spcFirstLastPara="1" wrap="square" lIns="91425" tIns="45700" rIns="91425" bIns="45700" anchor="t" anchorCtr="0">
            <a:noAutofit/>
          </a:bodyPr>
          <a:lstStyle>
            <a:lvl1pPr marR="0" lvl="0" algn="l" rtl="0">
              <a:lnSpc>
                <a:spcPct val="80000"/>
              </a:lnSpc>
              <a:spcBef>
                <a:spcPts val="0"/>
              </a:spcBef>
              <a:spcAft>
                <a:spcPts val="0"/>
              </a:spcAft>
              <a:buClr>
                <a:srgbClr val="2CB772"/>
              </a:buClr>
              <a:buSzPts val="8800"/>
              <a:buFont typeface="Gill Sans"/>
              <a:buNone/>
              <a:defRPr sz="8800" b="1"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4" name="Google Shape;24;p80">
            <a:extLst>
              <a:ext uri="{FF2B5EF4-FFF2-40B4-BE49-F238E27FC236}">
                <a16:creationId xmlns:a16="http://schemas.microsoft.com/office/drawing/2014/main" id="{B6631DE7-3AE9-864D-9F2B-F9A8F3AA5FE0}"/>
              </a:ext>
            </a:extLst>
          </p:cNvPr>
          <p:cNvSpPr txBox="1">
            <a:spLocks noGrp="1"/>
          </p:cNvSpPr>
          <p:nvPr>
            <p:ph type="body" idx="1"/>
          </p:nvPr>
        </p:nvSpPr>
        <p:spPr>
          <a:xfrm>
            <a:off x="9719430" y="5309680"/>
            <a:ext cx="10959448" cy="6919912"/>
          </a:xfrm>
          <a:prstGeom prst="rect">
            <a:avLst/>
          </a:prstGeom>
          <a:noFill/>
          <a:ln>
            <a:noFill/>
          </a:ln>
        </p:spPr>
        <p:txBody>
          <a:bodyPr spcFirstLastPara="1" wrap="square" lIns="91425" tIns="45700" rIns="91425" bIns="45700" anchor="t" anchorCtr="0">
            <a:normAutofit/>
          </a:bodyPr>
          <a:lstStyle>
            <a:lvl1pPr marL="91440" marR="0" lvl="0" indent="-91440" algn="l" rtl="0">
              <a:lnSpc>
                <a:spcPct val="100000"/>
              </a:lnSpc>
              <a:spcBef>
                <a:spcPts val="0"/>
              </a:spcBef>
              <a:spcAft>
                <a:spcPts val="1200"/>
              </a:spcAft>
              <a:buClr>
                <a:schemeClr val="bg1">
                  <a:lumMod val="10000"/>
                </a:schemeClr>
              </a:buClr>
              <a:buSzPts val="4000"/>
              <a:buFont typeface="Arial"/>
              <a:buChar char="•"/>
              <a:defRPr sz="48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2pPr>
            <a:lvl3pPr marL="1371600" marR="0" lvl="2"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3pPr>
            <a:lvl4pPr marL="1828800" marR="0" lvl="3"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4pPr>
            <a:lvl5pPr marL="2286000" marR="0" lvl="4"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5" name="Google Shape;25;p80">
            <a:extLst>
              <a:ext uri="{FF2B5EF4-FFF2-40B4-BE49-F238E27FC236}">
                <a16:creationId xmlns:a16="http://schemas.microsoft.com/office/drawing/2014/main" id="{18CD75FF-96EE-5A47-B346-CCA31D7D11DD}"/>
              </a:ext>
            </a:extLst>
          </p:cNvPr>
          <p:cNvSpPr txBox="1">
            <a:spLocks noGrp="1"/>
          </p:cNvSpPr>
          <p:nvPr>
            <p:ph type="body" idx="3"/>
          </p:nvPr>
        </p:nvSpPr>
        <p:spPr>
          <a:xfrm>
            <a:off x="9719430" y="1092639"/>
            <a:ext cx="9198490" cy="57785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7A7B83"/>
              </a:buClr>
              <a:buSzPts val="3600"/>
              <a:buFont typeface="Gill Sans"/>
              <a:buNone/>
              <a:defRPr sz="3600" b="0" i="0" u="none" strike="noStrike" cap="none" spc="100" baseline="0">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406599897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Title Slide 2">
    <p:bg>
      <p:bgPr>
        <a:solidFill>
          <a:srgbClr val="2EC3C5"/>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10058400"/>
            <a:ext cx="24384000" cy="3657599"/>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000" b="0" i="0" u="none" strike="noStrike" kern="0" cap="none" spc="0" normalizeH="0" baseline="0" noProof="0" dirty="0">
              <a:ln>
                <a:noFill/>
              </a:ln>
              <a:solidFill>
                <a:srgbClr val="FFFFFF"/>
              </a:solidFill>
              <a:effectLst/>
              <a:uLnTx/>
              <a:uFillTx/>
              <a:latin typeface="Gill Sans MT" panose="020B0502020104020203" pitchFamily="34" charset="77"/>
              <a:ea typeface="Helvetica Light"/>
              <a:cs typeface="Helvetica Light"/>
              <a:sym typeface="Helvetica Light"/>
            </a:endParaRPr>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095150" y="10160432"/>
            <a:ext cx="11851888" cy="3555568"/>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3950640" y="3475230"/>
            <a:ext cx="16482720" cy="2176836"/>
          </a:xfrm>
          <a:prstGeom prst="rect">
            <a:avLst/>
          </a:prstGeom>
        </p:spPr>
        <p:txBody>
          <a:bodyPr>
            <a:noAutofit/>
          </a:bodyPr>
          <a:lstStyle>
            <a:lvl1pPr algn="ctr">
              <a:lnSpc>
                <a:spcPct val="90000"/>
              </a:lnSpc>
              <a:defRPr sz="1000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4214812" y="6715698"/>
            <a:ext cx="15954376" cy="931864"/>
          </a:xfrm>
          <a:prstGeom prst="rect">
            <a:avLst/>
          </a:prstGeom>
        </p:spPr>
        <p:txBody>
          <a:bodyPr>
            <a:normAutofit/>
          </a:bodyPr>
          <a:lstStyle>
            <a:lvl1pPr algn="ctr">
              <a:defRPr sz="3200" spc="300">
                <a:solidFill>
                  <a:srgbClr val="FFFEFF"/>
                </a:solidFill>
                <a:latin typeface="+mj-lt"/>
              </a:defRPr>
            </a:lvl1pPr>
          </a:lstStyle>
          <a:p>
            <a:pPr lvl="0"/>
            <a:r>
              <a:rPr lang="en-US" dirty="0"/>
              <a:t>PRESENTER NAME, ORGANIZATION</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16029152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rgbClr val="2EC3C5"/>
        </a:solidFill>
        <a:effectLst/>
      </p:bgPr>
    </p:bg>
    <p:spTree>
      <p:nvGrpSpPr>
        <p:cNvPr id="1" name=""/>
        <p:cNvGrpSpPr/>
        <p:nvPr/>
      </p:nvGrpSpPr>
      <p:grpSpPr>
        <a:xfrm>
          <a:off x="0" y="0"/>
          <a:ext cx="0" cy="0"/>
          <a:chOff x="0" y="0"/>
          <a:chExt cx="0" cy="0"/>
        </a:xfrm>
      </p:grpSpPr>
      <p:sp>
        <p:nvSpPr>
          <p:cNvPr id="4" name="Google Shape;180;p107">
            <a:extLst>
              <a:ext uri="{FF2B5EF4-FFF2-40B4-BE49-F238E27FC236}">
                <a16:creationId xmlns:a16="http://schemas.microsoft.com/office/drawing/2014/main" id="{A5C0255B-5701-F546-909D-F67F0946E29A}"/>
              </a:ext>
            </a:extLst>
          </p:cNvPr>
          <p:cNvSpPr/>
          <p:nvPr userDrawn="1"/>
        </p:nvSpPr>
        <p:spPr>
          <a:xfrm>
            <a:off x="4519" y="1"/>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9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5" name="Google Shape;27;p81">
            <a:extLst>
              <a:ext uri="{FF2B5EF4-FFF2-40B4-BE49-F238E27FC236}">
                <a16:creationId xmlns:a16="http://schemas.microsoft.com/office/drawing/2014/main" id="{D325EDE4-5BAF-D44C-8E80-596726079847}"/>
              </a:ext>
            </a:extLst>
          </p:cNvPr>
          <p:cNvSpPr txBox="1">
            <a:spLocks noGrp="1"/>
          </p:cNvSpPr>
          <p:nvPr>
            <p:ph type="title"/>
          </p:nvPr>
        </p:nvSpPr>
        <p:spPr>
          <a:xfrm>
            <a:off x="4495799" y="5286982"/>
            <a:ext cx="15392399" cy="2176836"/>
          </a:xfrm>
          <a:prstGeom prst="rect">
            <a:avLst/>
          </a:prstGeom>
          <a:noFill/>
          <a:ln>
            <a:noFill/>
          </a:ln>
        </p:spPr>
        <p:txBody>
          <a:bodyPr spcFirstLastPara="1" wrap="square" lIns="91425" tIns="45700" rIns="91425" bIns="45700" anchor="t" anchorCtr="0">
            <a:noAutofit/>
          </a:bodyPr>
          <a:lstStyle>
            <a:lvl1pPr marR="0" lvl="0" algn="ctr" rtl="0">
              <a:lnSpc>
                <a:spcPct val="80000"/>
              </a:lnSpc>
              <a:spcBef>
                <a:spcPts val="0"/>
              </a:spcBef>
              <a:spcAft>
                <a:spcPts val="0"/>
              </a:spcAft>
              <a:buClr>
                <a:srgbClr val="FFFEFF"/>
              </a:buClr>
              <a:buSzPts val="10000"/>
              <a:buFont typeface="Gill Sans"/>
              <a:buNone/>
              <a:defRPr sz="10000" b="1"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7" name="Google Shape;29;p81">
            <a:extLst>
              <a:ext uri="{FF2B5EF4-FFF2-40B4-BE49-F238E27FC236}">
                <a16:creationId xmlns:a16="http://schemas.microsoft.com/office/drawing/2014/main" id="{4DDA7D15-E316-854C-8B41-542AFCBE1698}"/>
              </a:ext>
            </a:extLst>
          </p:cNvPr>
          <p:cNvSpPr txBox="1">
            <a:spLocks noGrp="1"/>
          </p:cNvSpPr>
          <p:nvPr>
            <p:ph type="body" idx="2" hasCustomPrompt="1"/>
          </p:nvPr>
        </p:nvSpPr>
        <p:spPr>
          <a:xfrm>
            <a:off x="6349862" y="3589553"/>
            <a:ext cx="11684271" cy="516886"/>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100000"/>
              </a:lnSpc>
              <a:spcBef>
                <a:spcPts val="0"/>
              </a:spcBef>
              <a:spcAft>
                <a:spcPts val="0"/>
              </a:spcAft>
              <a:buClr>
                <a:srgbClr val="FFFEFF"/>
              </a:buClr>
              <a:buSzPts val="2400"/>
              <a:buFont typeface="Gill Sans"/>
              <a:buNone/>
              <a:defRPr sz="4000" b="0"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r>
              <a:rPr lang="en-US" dirty="0"/>
              <a:t>SECTION NUMBER</a:t>
            </a:r>
            <a:endParaRPr dirty="0"/>
          </a:p>
        </p:txBody>
      </p:sp>
      <p:cxnSp>
        <p:nvCxnSpPr>
          <p:cNvPr id="6" name="Straight Connector 5">
            <a:extLst>
              <a:ext uri="{FF2B5EF4-FFF2-40B4-BE49-F238E27FC236}">
                <a16:creationId xmlns:a16="http://schemas.microsoft.com/office/drawing/2014/main" id="{5919E92C-A04F-414B-B08B-718A5DF405EA}"/>
              </a:ext>
            </a:extLst>
          </p:cNvPr>
          <p:cNvCxnSpPr>
            <a:cxnSpLocks/>
          </p:cNvCxnSpPr>
          <p:nvPr userDrawn="1"/>
        </p:nvCxnSpPr>
        <p:spPr>
          <a:xfrm>
            <a:off x="9636346" y="4672248"/>
            <a:ext cx="5111308" cy="0"/>
          </a:xfrm>
          <a:prstGeom prst="line">
            <a:avLst/>
          </a:prstGeom>
          <a:ln w="38100">
            <a:solidFill>
              <a:srgbClr val="FFFFFF"/>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86527768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Section Divider">
    <p:bg>
      <p:bgPr>
        <a:solidFill>
          <a:srgbClr val="2EC3C5"/>
        </a:solidFill>
        <a:effectLst/>
      </p:bgPr>
    </p:bg>
    <p:spTree>
      <p:nvGrpSpPr>
        <p:cNvPr id="1" name=""/>
        <p:cNvGrpSpPr/>
        <p:nvPr/>
      </p:nvGrpSpPr>
      <p:grpSpPr>
        <a:xfrm>
          <a:off x="0" y="0"/>
          <a:ext cx="0" cy="0"/>
          <a:chOff x="0" y="0"/>
          <a:chExt cx="0" cy="0"/>
        </a:xfrm>
      </p:grpSpPr>
      <p:sp>
        <p:nvSpPr>
          <p:cNvPr id="4" name="Google Shape;180;p107">
            <a:extLst>
              <a:ext uri="{FF2B5EF4-FFF2-40B4-BE49-F238E27FC236}">
                <a16:creationId xmlns:a16="http://schemas.microsoft.com/office/drawing/2014/main" id="{A5C0255B-5701-F546-909D-F67F0946E29A}"/>
              </a:ext>
            </a:extLst>
          </p:cNvPr>
          <p:cNvSpPr/>
          <p:nvPr userDrawn="1"/>
        </p:nvSpPr>
        <p:spPr>
          <a:xfrm>
            <a:off x="4519" y="1"/>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9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5" name="Google Shape;27;p81">
            <a:extLst>
              <a:ext uri="{FF2B5EF4-FFF2-40B4-BE49-F238E27FC236}">
                <a16:creationId xmlns:a16="http://schemas.microsoft.com/office/drawing/2014/main" id="{D325EDE4-5BAF-D44C-8E80-596726079847}"/>
              </a:ext>
            </a:extLst>
          </p:cNvPr>
          <p:cNvSpPr txBox="1">
            <a:spLocks noGrp="1"/>
          </p:cNvSpPr>
          <p:nvPr>
            <p:ph type="title"/>
          </p:nvPr>
        </p:nvSpPr>
        <p:spPr>
          <a:xfrm>
            <a:off x="4495799" y="5286982"/>
            <a:ext cx="15392399" cy="2176836"/>
          </a:xfrm>
          <a:prstGeom prst="rect">
            <a:avLst/>
          </a:prstGeom>
          <a:noFill/>
          <a:ln>
            <a:noFill/>
          </a:ln>
        </p:spPr>
        <p:txBody>
          <a:bodyPr spcFirstLastPara="1" wrap="square" lIns="91425" tIns="45700" rIns="91425" bIns="45700" anchor="t" anchorCtr="0">
            <a:noAutofit/>
          </a:bodyPr>
          <a:lstStyle>
            <a:lvl1pPr marR="0" lvl="0" algn="ctr" rtl="0">
              <a:lnSpc>
                <a:spcPct val="80000"/>
              </a:lnSpc>
              <a:spcBef>
                <a:spcPts val="0"/>
              </a:spcBef>
              <a:spcAft>
                <a:spcPts val="0"/>
              </a:spcAft>
              <a:buClr>
                <a:srgbClr val="FFFEFF"/>
              </a:buClr>
              <a:buSzPts val="10000"/>
              <a:buFont typeface="Gill Sans"/>
              <a:buNone/>
              <a:defRPr sz="10000" b="1"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7" name="Google Shape;29;p81">
            <a:extLst>
              <a:ext uri="{FF2B5EF4-FFF2-40B4-BE49-F238E27FC236}">
                <a16:creationId xmlns:a16="http://schemas.microsoft.com/office/drawing/2014/main" id="{4DDA7D15-E316-854C-8B41-542AFCBE1698}"/>
              </a:ext>
            </a:extLst>
          </p:cNvPr>
          <p:cNvSpPr txBox="1">
            <a:spLocks noGrp="1"/>
          </p:cNvSpPr>
          <p:nvPr>
            <p:ph type="body" idx="2" hasCustomPrompt="1"/>
          </p:nvPr>
        </p:nvSpPr>
        <p:spPr>
          <a:xfrm>
            <a:off x="6349862" y="3589553"/>
            <a:ext cx="11684271" cy="516886"/>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100000"/>
              </a:lnSpc>
              <a:spcBef>
                <a:spcPts val="0"/>
              </a:spcBef>
              <a:spcAft>
                <a:spcPts val="0"/>
              </a:spcAft>
              <a:buClr>
                <a:srgbClr val="FFFEFF"/>
              </a:buClr>
              <a:buSzPts val="2400"/>
              <a:buFont typeface="Gill Sans"/>
              <a:buNone/>
              <a:defRPr sz="4000" b="0"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r>
              <a:rPr lang="en-US" dirty="0"/>
              <a:t>Click to add subtitle</a:t>
            </a:r>
            <a:endParaRPr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3109335419"/>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 Section Divider">
    <p:bg>
      <p:bgPr>
        <a:solidFill>
          <a:srgbClr val="2EC3C5"/>
        </a:solidFill>
        <a:effectLst/>
      </p:bgPr>
    </p:bg>
    <p:spTree>
      <p:nvGrpSpPr>
        <p:cNvPr id="1" name=""/>
        <p:cNvGrpSpPr/>
        <p:nvPr/>
      </p:nvGrpSpPr>
      <p:grpSpPr>
        <a:xfrm>
          <a:off x="0" y="0"/>
          <a:ext cx="0" cy="0"/>
          <a:chOff x="0" y="0"/>
          <a:chExt cx="0" cy="0"/>
        </a:xfrm>
      </p:grpSpPr>
      <p:sp>
        <p:nvSpPr>
          <p:cNvPr id="4" name="Google Shape;180;p107">
            <a:extLst>
              <a:ext uri="{FF2B5EF4-FFF2-40B4-BE49-F238E27FC236}">
                <a16:creationId xmlns:a16="http://schemas.microsoft.com/office/drawing/2014/main" id="{A5C0255B-5701-F546-909D-F67F0946E29A}"/>
              </a:ext>
            </a:extLst>
          </p:cNvPr>
          <p:cNvSpPr/>
          <p:nvPr userDrawn="1"/>
        </p:nvSpPr>
        <p:spPr>
          <a:xfrm>
            <a:off x="4519" y="1"/>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9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sp>
        <p:nvSpPr>
          <p:cNvPr id="5" name="Google Shape;27;p81">
            <a:extLst>
              <a:ext uri="{FF2B5EF4-FFF2-40B4-BE49-F238E27FC236}">
                <a16:creationId xmlns:a16="http://schemas.microsoft.com/office/drawing/2014/main" id="{D325EDE4-5BAF-D44C-8E80-596726079847}"/>
              </a:ext>
            </a:extLst>
          </p:cNvPr>
          <p:cNvSpPr txBox="1">
            <a:spLocks noGrp="1"/>
          </p:cNvSpPr>
          <p:nvPr>
            <p:ph type="title"/>
          </p:nvPr>
        </p:nvSpPr>
        <p:spPr>
          <a:xfrm>
            <a:off x="11412986" y="5729566"/>
            <a:ext cx="11590120" cy="2176836"/>
          </a:xfrm>
          <a:prstGeom prst="rect">
            <a:avLst/>
          </a:prstGeom>
          <a:noFill/>
          <a:ln>
            <a:noFill/>
          </a:ln>
        </p:spPr>
        <p:txBody>
          <a:bodyPr spcFirstLastPara="1" wrap="square" lIns="91425" tIns="45700" rIns="91425" bIns="45700" anchor="t" anchorCtr="0">
            <a:noAutofit/>
          </a:bodyPr>
          <a:lstStyle>
            <a:lvl1pPr marR="0" lvl="0" algn="l" rtl="0">
              <a:lnSpc>
                <a:spcPct val="80000"/>
              </a:lnSpc>
              <a:spcBef>
                <a:spcPts val="0"/>
              </a:spcBef>
              <a:spcAft>
                <a:spcPts val="0"/>
              </a:spcAft>
              <a:buClr>
                <a:srgbClr val="FFFEFF"/>
              </a:buClr>
              <a:buSzPts val="10000"/>
              <a:buFont typeface="Gill Sans"/>
              <a:buNone/>
              <a:defRPr sz="9600" b="1"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endParaRPr dirty="0"/>
          </a:p>
        </p:txBody>
      </p:sp>
      <p:sp>
        <p:nvSpPr>
          <p:cNvPr id="7" name="Google Shape;29;p81">
            <a:extLst>
              <a:ext uri="{FF2B5EF4-FFF2-40B4-BE49-F238E27FC236}">
                <a16:creationId xmlns:a16="http://schemas.microsoft.com/office/drawing/2014/main" id="{4DDA7D15-E316-854C-8B41-542AFCBE1698}"/>
              </a:ext>
            </a:extLst>
          </p:cNvPr>
          <p:cNvSpPr txBox="1">
            <a:spLocks noGrp="1"/>
          </p:cNvSpPr>
          <p:nvPr>
            <p:ph type="body" idx="2"/>
          </p:nvPr>
        </p:nvSpPr>
        <p:spPr>
          <a:xfrm>
            <a:off x="11412703" y="4892843"/>
            <a:ext cx="11684271" cy="516886"/>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FFFEFF"/>
              </a:buClr>
              <a:buSzPts val="2400"/>
              <a:buFont typeface="Gill Sans"/>
              <a:buNone/>
              <a:defRPr sz="3200" b="0" i="0" u="none" strike="noStrike" cap="none">
                <a:solidFill>
                  <a:srgbClr val="FFFEFF"/>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endParaRPr dirty="0"/>
          </a:p>
        </p:txBody>
      </p:sp>
      <p:sp>
        <p:nvSpPr>
          <p:cNvPr id="8" name="Picture Placeholder 2">
            <a:extLst>
              <a:ext uri="{FF2B5EF4-FFF2-40B4-BE49-F238E27FC236}">
                <a16:creationId xmlns:a16="http://schemas.microsoft.com/office/drawing/2014/main" id="{603E3728-209F-504D-A329-F0BD9C1698AE}"/>
              </a:ext>
            </a:extLst>
          </p:cNvPr>
          <p:cNvSpPr>
            <a:spLocks noGrp="1"/>
          </p:cNvSpPr>
          <p:nvPr>
            <p:ph type="pic" sz="quarter" idx="10"/>
          </p:nvPr>
        </p:nvSpPr>
        <p:spPr>
          <a:xfrm>
            <a:off x="1380894" y="2227264"/>
            <a:ext cx="9263064" cy="9261476"/>
          </a:xfrm>
          <a:prstGeom prst="ellipse">
            <a:avLst/>
          </a:prstGeom>
        </p:spPr>
        <p:txBody>
          <a:bodyPr/>
          <a:lstStyle>
            <a:lvl1pPr>
              <a:defRPr b="0" i="0">
                <a:latin typeface="Gill Sans MT" panose="020B0502020104020203" pitchFamily="34" charset="77"/>
              </a:defRPr>
            </a:lvl1pPr>
          </a:lstStyle>
          <a:p>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45513033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with Triangle">
    <p:bg>
      <p:bgPr>
        <a:solidFill>
          <a:srgbClr val="F4F5F7"/>
        </a:solidFill>
        <a:effectLst/>
      </p:bgPr>
    </p:bg>
    <p:spTree>
      <p:nvGrpSpPr>
        <p:cNvPr id="1" name=""/>
        <p:cNvGrpSpPr/>
        <p:nvPr/>
      </p:nvGrpSpPr>
      <p:grpSpPr>
        <a:xfrm>
          <a:off x="0" y="0"/>
          <a:ext cx="0" cy="0"/>
          <a:chOff x="0" y="0"/>
          <a:chExt cx="0" cy="0"/>
        </a:xfrm>
      </p:grpSpPr>
      <p:sp>
        <p:nvSpPr>
          <p:cNvPr id="8" name="Google Shape;180;p107">
            <a:extLst>
              <a:ext uri="{FF2B5EF4-FFF2-40B4-BE49-F238E27FC236}">
                <a16:creationId xmlns:a16="http://schemas.microsoft.com/office/drawing/2014/main" id="{428A94BD-1501-4F4D-B1FC-7F74692737D3}"/>
              </a:ext>
            </a:extLst>
          </p:cNvPr>
          <p:cNvSpPr/>
          <p:nvPr userDrawn="1"/>
        </p:nvSpPr>
        <p:spPr>
          <a:xfrm>
            <a:off x="0" y="0"/>
            <a:ext cx="9956902" cy="13733270"/>
          </a:xfrm>
          <a:custGeom>
            <a:avLst/>
            <a:gdLst/>
            <a:ahLst/>
            <a:cxnLst/>
            <a:rect l="l" t="t" r="r" b="b"/>
            <a:pathLst>
              <a:path w="21600" h="21600" extrusionOk="0">
                <a:moveTo>
                  <a:pt x="0" y="0"/>
                </a:moveTo>
                <a:lnTo>
                  <a:pt x="6998" y="0"/>
                </a:lnTo>
                <a:lnTo>
                  <a:pt x="21600" y="21600"/>
                </a:lnTo>
                <a:lnTo>
                  <a:pt x="0" y="21600"/>
                </a:lnTo>
                <a:lnTo>
                  <a:pt x="0" y="0"/>
                </a:lnTo>
                <a:close/>
              </a:path>
            </a:pathLst>
          </a:custGeom>
          <a:solidFill>
            <a:srgbClr val="393941">
              <a:alpha val="5000"/>
            </a:srgbClr>
          </a:solidFill>
          <a:ln>
            <a:noFill/>
          </a:ln>
        </p:spPr>
        <p:txBody>
          <a:bodyPr spcFirstLastPara="1" wrap="square" lIns="38100" tIns="38100" rIns="38100" bIns="38100" anchor="ctr" anchorCtr="0">
            <a:noAutofit/>
          </a:bodyPr>
          <a:lstStyle/>
          <a:p>
            <a:pPr marL="0" marR="0" lvl="0" indent="0" algn="ctr" rtl="0">
              <a:lnSpc>
                <a:spcPct val="100000"/>
              </a:lnSpc>
              <a:spcBef>
                <a:spcPts val="0"/>
              </a:spcBef>
              <a:spcAft>
                <a:spcPts val="0"/>
              </a:spcAft>
              <a:buClr>
                <a:srgbClr val="FFFFFF"/>
              </a:buClr>
              <a:buSzPts val="2300"/>
              <a:buFont typeface="Helvetica Neue Light"/>
              <a:buNone/>
            </a:pPr>
            <a:endParaRPr sz="2300" b="0" i="0" u="none" strike="noStrike" cap="none">
              <a:solidFill>
                <a:srgbClr val="A6A7AC"/>
              </a:solidFill>
              <a:latin typeface="PT Sans"/>
              <a:ea typeface="PT Sans"/>
              <a:cs typeface="PT Sans"/>
              <a:sym typeface="PT Sans"/>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44406330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NUL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F5F7"/>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8">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extLst>
      <p:ext uri="{BB962C8B-B14F-4D97-AF65-F5344CB8AC3E}">
        <p14:creationId xmlns:p14="http://schemas.microsoft.com/office/powerpoint/2010/main" val="2806898538"/>
      </p:ext>
    </p:extLst>
  </p:cSld>
  <p:clrMap bg1="dk1" tx1="lt1" bg2="dk2" tx2="lt2" accent1="accent1" accent2="accent2" accent3="accent3" accent4="accent4" accent5="accent5" accent6="accent6" hlink="hlink" folHlink="folHlink"/>
  <p:sldLayoutIdLst>
    <p:sldLayoutId id="2147484283" r:id="rId1"/>
    <p:sldLayoutId id="2147484284" r:id="rId2"/>
    <p:sldLayoutId id="2147484285" r:id="rId3"/>
    <p:sldLayoutId id="2147484286" r:id="rId4"/>
    <p:sldLayoutId id="2147484287" r:id="rId5"/>
    <p:sldLayoutId id="2147484288" r:id="rId6"/>
    <p:sldLayoutId id="2147484289" r:id="rId7"/>
    <p:sldLayoutId id="2147484290" r:id="rId8"/>
    <p:sldLayoutId id="2147484291" r:id="rId9"/>
    <p:sldLayoutId id="2147484292" r:id="rId10"/>
    <p:sldLayoutId id="2147484293" r:id="rId11"/>
    <p:sldLayoutId id="2147484315" r:id="rId12"/>
    <p:sldLayoutId id="2147484294" r:id="rId13"/>
    <p:sldLayoutId id="2147484295" r:id="rId14"/>
    <p:sldLayoutId id="2147484296" r:id="rId15"/>
    <p:sldLayoutId id="2147484297" r:id="rId16"/>
    <p:sldLayoutId id="2147484298" r:id="rId17"/>
    <p:sldLayoutId id="2147484299" r:id="rId18"/>
    <p:sldLayoutId id="2147484300" r:id="rId19"/>
    <p:sldLayoutId id="2147484301" r:id="rId20"/>
    <p:sldLayoutId id="2147484302" r:id="rId21"/>
    <p:sldLayoutId id="2147484303" r:id="rId22"/>
    <p:sldLayoutId id="2147484304" r:id="rId23"/>
    <p:sldLayoutId id="2147484305" r:id="rId24"/>
    <p:sldLayoutId id="2147484306" r:id="rId25"/>
    <p:sldLayoutId id="2147484307" r:id="rId26"/>
    <p:sldLayoutId id="2147484308" r:id="rId27"/>
    <p:sldLayoutId id="2147484309" r:id="rId28"/>
    <p:sldLayoutId id="2147484310" r:id="rId29"/>
    <p:sldLayoutId id="2147484311" r:id="rId30"/>
    <p:sldLayoutId id="2147483669" r:id="rId31"/>
    <p:sldLayoutId id="2147483700" r:id="rId32"/>
    <p:sldLayoutId id="2147483667" r:id="rId33"/>
    <p:sldLayoutId id="2147483692" r:id="rId34"/>
    <p:sldLayoutId id="2147483686" r:id="rId35"/>
    <p:sldLayoutId id="2147484314" r:id="rId36"/>
  </p:sldLayoutIdLst>
  <p:transition spd="med"/>
  <p:txStyles>
    <p:title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p:titleStyle>
    <p:body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p:bodyStyle>
    <p:otherStyle>
      <a:lvl1pPr marL="0" marR="0" indent="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1pPr>
      <a:lvl2pPr marL="0" marR="0" indent="2286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2pPr>
      <a:lvl3pPr marL="0" marR="0" indent="4572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3pPr>
      <a:lvl4pPr marL="0" marR="0" indent="6858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4pPr>
      <a:lvl5pPr marL="0" marR="0" indent="9144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5pPr>
      <a:lvl6pPr marL="0" marR="0" indent="11430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6pPr>
      <a:lvl7pPr marL="0" marR="0" indent="13716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7pPr>
      <a:lvl8pPr marL="0" marR="0" indent="16002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8pPr>
      <a:lvl9pPr marL="0" marR="0" indent="1828800" algn="l" defTabSz="825500" latinLnBrk="0">
        <a:lnSpc>
          <a:spcPct val="100000"/>
        </a:lnSpc>
        <a:spcBef>
          <a:spcPts val="0"/>
        </a:spcBef>
        <a:spcAft>
          <a:spcPts val="0"/>
        </a:spcAft>
        <a:buClrTx/>
        <a:buSzTx/>
        <a:buFontTx/>
        <a:buNone/>
        <a:tabLst/>
        <a:defRPr sz="2000" b="0" i="0" u="none" strike="noStrike" cap="all" spc="400" baseline="0">
          <a:ln>
            <a:noFill/>
          </a:ln>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1.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9.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9.xml"/><Relationship Id="rId1" Type="http://schemas.openxmlformats.org/officeDocument/2006/relationships/tags" Target="../tags/tag14.xml"/><Relationship Id="rId4" Type="http://schemas.openxmlformats.org/officeDocument/2006/relationships/image" Target="NUL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6.xml"/><Relationship Id="rId1" Type="http://schemas.openxmlformats.org/officeDocument/2006/relationships/tags" Target="../tags/tag15.xml"/><Relationship Id="rId5" Type="http://schemas.microsoft.com/office/2007/relationships/hdphoto" Target="NULL"/><Relationship Id="rId4" Type="http://schemas.openxmlformats.org/officeDocument/2006/relationships/image" Target="NUL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5.xml"/><Relationship Id="rId1" Type="http://schemas.openxmlformats.org/officeDocument/2006/relationships/tags" Target="../tags/tag16.xml"/><Relationship Id="rId4" Type="http://schemas.openxmlformats.org/officeDocument/2006/relationships/image" Target="NUL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5.xml"/><Relationship Id="rId1" Type="http://schemas.openxmlformats.org/officeDocument/2006/relationships/tags" Target="../tags/tag17.xml"/><Relationship Id="rId4" Type="http://schemas.openxmlformats.org/officeDocument/2006/relationships/image" Target="NUL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9.xml"/><Relationship Id="rId1" Type="http://schemas.openxmlformats.org/officeDocument/2006/relationships/tags" Target="../tags/tag18.xml"/><Relationship Id="rId4" Type="http://schemas.openxmlformats.org/officeDocument/2006/relationships/image" Target="NUL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9.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9.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9.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9.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3.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1.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4.xml"/><Relationship Id="rId1" Type="http://schemas.openxmlformats.org/officeDocument/2006/relationships/tags" Target="../tags/tag26.xml"/><Relationship Id="rId6" Type="http://schemas.openxmlformats.org/officeDocument/2006/relationships/image" Target="../media/image11.svg"/><Relationship Id="rId4" Type="http://schemas.openxmlformats.org/officeDocument/2006/relationships/image" Target="NUL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5.xml"/><Relationship Id="rId1" Type="http://schemas.openxmlformats.org/officeDocument/2006/relationships/tags" Target="../tags/tag27.xml"/><Relationship Id="rId4" Type="http://schemas.openxmlformats.org/officeDocument/2006/relationships/image" Target="NUL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9.xml"/><Relationship Id="rId1" Type="http://schemas.openxmlformats.org/officeDocument/2006/relationships/tags" Target="../tags/tag2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9.xml"/><Relationship Id="rId1" Type="http://schemas.openxmlformats.org/officeDocument/2006/relationships/tags" Target="../tags/tag2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32.xml"/><Relationship Id="rId1" Type="http://schemas.openxmlformats.org/officeDocument/2006/relationships/tags" Target="../tags/tag30.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9.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5.xml"/><Relationship Id="rId1" Type="http://schemas.openxmlformats.org/officeDocument/2006/relationships/tags" Target="../tags/tag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9.xml"/><Relationship Id="rId1" Type="http://schemas.openxmlformats.org/officeDocument/2006/relationships/tags" Target="../tags/tag3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tags" Target="../tags/tag3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5.xml"/><Relationship Id="rId1" Type="http://schemas.openxmlformats.org/officeDocument/2006/relationships/tags" Target="../tags/tag34.xml"/><Relationship Id="rId4" Type="http://schemas.openxmlformats.org/officeDocument/2006/relationships/image" Target="NUL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32.xml"/><Relationship Id="rId1" Type="http://schemas.openxmlformats.org/officeDocument/2006/relationships/tags" Target="../tags/tag35.xml"/><Relationship Id="rId4" Type="http://schemas.openxmlformats.org/officeDocument/2006/relationships/image" Target="NUL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9.xml"/><Relationship Id="rId1" Type="http://schemas.openxmlformats.org/officeDocument/2006/relationships/tags" Target="../tags/tag36.xml"/><Relationship Id="rId4" Type="http://schemas.openxmlformats.org/officeDocument/2006/relationships/image" Target="NUL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5.xml"/><Relationship Id="rId1" Type="http://schemas.openxmlformats.org/officeDocument/2006/relationships/tags" Target="../tags/tag37.xml"/><Relationship Id="rId4" Type="http://schemas.openxmlformats.org/officeDocument/2006/relationships/image" Target="NUL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6.xml"/><Relationship Id="rId1" Type="http://schemas.openxmlformats.org/officeDocument/2006/relationships/tags" Target="../tags/tag38.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9.xml"/><Relationship Id="rId1" Type="http://schemas.openxmlformats.org/officeDocument/2006/relationships/tags" Target="../tags/tag39.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9.xml"/><Relationship Id="rId1" Type="http://schemas.openxmlformats.org/officeDocument/2006/relationships/tags" Target="../tags/tag40.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9.xml"/><Relationship Id="rId1" Type="http://schemas.openxmlformats.org/officeDocument/2006/relationships/tags" Target="../tags/tag4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6.xml"/><Relationship Id="rId1" Type="http://schemas.openxmlformats.org/officeDocument/2006/relationships/tags" Target="../tags/tag4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5.xml"/><Relationship Id="rId1" Type="http://schemas.openxmlformats.org/officeDocument/2006/relationships/tags" Target="../tags/tag43.xml"/><Relationship Id="rId4" Type="http://schemas.openxmlformats.org/officeDocument/2006/relationships/image" Target="NUL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9.xml"/><Relationship Id="rId1" Type="http://schemas.openxmlformats.org/officeDocument/2006/relationships/tags" Target="../tags/tag4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9.xml"/><Relationship Id="rId1" Type="http://schemas.openxmlformats.org/officeDocument/2006/relationships/tags" Target="../tags/tag45.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9.xml"/><Relationship Id="rId1" Type="http://schemas.openxmlformats.org/officeDocument/2006/relationships/tags" Target="../tags/tag46.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9.xml"/><Relationship Id="rId1" Type="http://schemas.openxmlformats.org/officeDocument/2006/relationships/tags" Target="../tags/tag47.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9.xml"/><Relationship Id="rId1" Type="http://schemas.openxmlformats.org/officeDocument/2006/relationships/tags" Target="../tags/tag48.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9.xml"/><Relationship Id="rId1" Type="http://schemas.openxmlformats.org/officeDocument/2006/relationships/tags" Target="../tags/tag49.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9.xml"/><Relationship Id="rId1" Type="http://schemas.openxmlformats.org/officeDocument/2006/relationships/tags" Target="../tags/tag50.xml"/><Relationship Id="rId4" Type="http://schemas.openxmlformats.org/officeDocument/2006/relationships/chart" Target="../charts/chart1.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6.xml"/><Relationship Id="rId1" Type="http://schemas.openxmlformats.org/officeDocument/2006/relationships/tags" Target="../tags/tag5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7.xml"/><Relationship Id="rId5" Type="http://schemas.microsoft.com/office/2007/relationships/hdphoto" Target="NULL"/><Relationship Id="rId4" Type="http://schemas.openxmlformats.org/officeDocument/2006/relationships/image" Target="NUL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15.xml"/><Relationship Id="rId1" Type="http://schemas.openxmlformats.org/officeDocument/2006/relationships/tags" Target="../tags/tag52.xml"/><Relationship Id="rId4" Type="http://schemas.openxmlformats.org/officeDocument/2006/relationships/image" Target="NUL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14.xml"/><Relationship Id="rId1" Type="http://schemas.openxmlformats.org/officeDocument/2006/relationships/tags" Target="../tags/tag53.xml"/><Relationship Id="rId6" Type="http://schemas.openxmlformats.org/officeDocument/2006/relationships/image" Target="../media/image11.svg"/><Relationship Id="rId4" Type="http://schemas.openxmlformats.org/officeDocument/2006/relationships/image" Target="NUL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14.xml"/><Relationship Id="rId1" Type="http://schemas.openxmlformats.org/officeDocument/2006/relationships/tags" Target="../tags/tag54.xml"/><Relationship Id="rId6" Type="http://schemas.openxmlformats.org/officeDocument/2006/relationships/image" Target="../media/image11.svg"/><Relationship Id="rId4" Type="http://schemas.openxmlformats.org/officeDocument/2006/relationships/image" Target="NUL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4.xml"/><Relationship Id="rId1" Type="http://schemas.openxmlformats.org/officeDocument/2006/relationships/tags" Target="../tags/tag55.xml"/><Relationship Id="rId6" Type="http://schemas.openxmlformats.org/officeDocument/2006/relationships/image" Target="../media/image11.svg"/><Relationship Id="rId4" Type="http://schemas.openxmlformats.org/officeDocument/2006/relationships/image" Target="NUL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14.xml"/><Relationship Id="rId1" Type="http://schemas.openxmlformats.org/officeDocument/2006/relationships/tags" Target="../tags/tag56.xml"/><Relationship Id="rId6" Type="http://schemas.openxmlformats.org/officeDocument/2006/relationships/image" Target="../media/image11.svg"/><Relationship Id="rId4" Type="http://schemas.openxmlformats.org/officeDocument/2006/relationships/image" Target="NUL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3.xml"/><Relationship Id="rId1" Type="http://schemas.openxmlformats.org/officeDocument/2006/relationships/tags" Target="../tags/tag57.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9.xml"/><Relationship Id="rId1" Type="http://schemas.openxmlformats.org/officeDocument/2006/relationships/tags" Target="../tags/tag5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9.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10.xml"/><Relationship Id="rId4" Type="http://schemas.openxmlformats.org/officeDocument/2006/relationships/image" Target="NUL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75395" y="3437130"/>
            <a:ext cx="19233210" cy="2176836"/>
          </a:xfrm>
        </p:spPr>
        <p:txBody>
          <a:bodyPr/>
          <a:lstStyle/>
          <a:p>
            <a:r>
              <a:rPr lang="en-US" sz="10000" dirty="0"/>
              <a:t>Shifting Social Norms as Part of Social and Behavior Change </a:t>
            </a:r>
          </a:p>
        </p:txBody>
      </p:sp>
      <p:sp>
        <p:nvSpPr>
          <p:cNvPr id="3" name="Text Placeholder 2"/>
          <p:cNvSpPr>
            <a:spLocks noGrp="1"/>
          </p:cNvSpPr>
          <p:nvPr>
            <p:ph type="body" sz="quarter" idx="11"/>
          </p:nvPr>
        </p:nvSpPr>
        <p:spPr>
          <a:xfrm>
            <a:off x="4214812" y="6685936"/>
            <a:ext cx="15954376" cy="931864"/>
          </a:xfrm>
        </p:spPr>
        <p:txBody>
          <a:bodyPr/>
          <a:lstStyle/>
          <a:p>
            <a:r>
              <a:rPr lang="en-US" dirty="0"/>
              <a:t>Presenter, Organization</a:t>
            </a:r>
          </a:p>
        </p:txBody>
      </p:sp>
    </p:spTree>
    <p:custDataLst>
      <p:tags r:id="rId1"/>
    </p:custDataLst>
    <p:extLst>
      <p:ext uri="{BB962C8B-B14F-4D97-AF65-F5344CB8AC3E}">
        <p14:creationId xmlns:p14="http://schemas.microsoft.com/office/powerpoint/2010/main" val="2855531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7DEC956-2E40-4168-93F7-3825A9A3675B}"/>
              </a:ext>
            </a:extLst>
          </p:cNvPr>
          <p:cNvSpPr>
            <a:spLocks noGrp="1"/>
          </p:cNvSpPr>
          <p:nvPr>
            <p:ph type="body" sz="quarter" idx="11"/>
          </p:nvPr>
        </p:nvSpPr>
        <p:spPr>
          <a:xfrm>
            <a:off x="11018839" y="2918172"/>
            <a:ext cx="9760901" cy="8029228"/>
          </a:xfrm>
          <a:prstGeom prst="rect">
            <a:avLst/>
          </a:prstGeom>
        </p:spPr>
        <p:txBody>
          <a:bodyPr/>
          <a:lstStyle/>
          <a:p>
            <a:pPr algn="l"/>
            <a:r>
              <a:rPr lang="en-US" sz="4800" dirty="0">
                <a:solidFill>
                  <a:srgbClr val="2E2C22"/>
                </a:solidFill>
              </a:rPr>
              <a:t>“Deliberate efforts to increase the impact of … innovations successfully tested in pilot or experimental projects so as to benefit more people and to foster policy and program development on a lasting basis.”</a:t>
            </a:r>
          </a:p>
        </p:txBody>
      </p:sp>
      <p:sp>
        <p:nvSpPr>
          <p:cNvPr id="5" name="Text Box 4">
            <a:extLst>
              <a:ext uri="{FF2B5EF4-FFF2-40B4-BE49-F238E27FC236}">
                <a16:creationId xmlns:a16="http://schemas.microsoft.com/office/drawing/2014/main" id="{5E942D26-3EC0-4595-933C-B1C1F1000835}"/>
              </a:ext>
            </a:extLst>
          </p:cNvPr>
          <p:cNvSpPr txBox="1">
            <a:spLocks noChangeArrowheads="1"/>
          </p:cNvSpPr>
          <p:nvPr/>
        </p:nvSpPr>
        <p:spPr bwMode="auto">
          <a:xfrm>
            <a:off x="13921740" y="12556490"/>
            <a:ext cx="10035540" cy="800219"/>
          </a:xfrm>
          <a:prstGeom prst="rect">
            <a:avLst/>
          </a:prstGeom>
          <a:noFill/>
          <a:ln w="9525">
            <a:noFill/>
            <a:miter lim="800000"/>
            <a:headEnd/>
            <a:tailEnd/>
          </a:ln>
          <a:effectLst/>
        </p:spPr>
        <p:txBody>
          <a:bodyPr wrap="square">
            <a:spAutoFit/>
          </a:bodyPr>
          <a:lstStyle/>
          <a:p>
            <a:pPr lvl="0" algn="r" defTabSz="1828800" hangingPunct="1">
              <a:spcBef>
                <a:spcPct val="50000"/>
              </a:spcBef>
              <a:defRPr/>
            </a:pPr>
            <a:r>
              <a:rPr lang="en-US" kern="1200" dirty="0">
                <a:solidFill>
                  <a:srgbClr val="2E2C22"/>
                </a:solidFill>
                <a:latin typeface="Gill Sans MT" panose="020B0502020104020203" pitchFamily="34" charset="77"/>
                <a:ea typeface="+mn-ea"/>
                <a:cs typeface="+mn-cs"/>
              </a:rPr>
              <a:t>S</a:t>
            </a:r>
            <a:r>
              <a:rPr kumimoji="0" lang="en-US" b="0" i="0" u="none" strike="noStrike" kern="1200" cap="none" spc="0" normalizeH="0" baseline="0" noProof="0" dirty="0" err="1">
                <a:ln>
                  <a:noFill/>
                </a:ln>
                <a:solidFill>
                  <a:srgbClr val="2E2C22"/>
                </a:solidFill>
                <a:effectLst/>
                <a:uLnTx/>
                <a:uFillTx/>
                <a:latin typeface="Gill Sans MT" panose="020B0502020104020203" pitchFamily="34" charset="77"/>
                <a:ea typeface="+mn-ea"/>
                <a:cs typeface="+mn-cs"/>
                <a:sym typeface="PT Sans"/>
              </a:rPr>
              <a:t>ource</a:t>
            </a:r>
            <a:r>
              <a:rPr kumimoji="0" lang="en-US"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  </a:t>
            </a:r>
            <a:r>
              <a:rPr lang="en-US" kern="1200" dirty="0">
                <a:solidFill>
                  <a:srgbClr val="2E2C22"/>
                </a:solidFill>
                <a:latin typeface="Gill Sans MT" panose="020B0502020104020203" pitchFamily="34" charset="77"/>
              </a:rPr>
              <a:t>World Health Organization (WHO) and </a:t>
            </a:r>
            <a:r>
              <a:rPr lang="en-US" kern="1200" dirty="0" err="1">
                <a:solidFill>
                  <a:srgbClr val="2E2C22"/>
                </a:solidFill>
                <a:latin typeface="Gill Sans MT" panose="020B0502020104020203" pitchFamily="34" charset="77"/>
              </a:rPr>
              <a:t>ExpandNet</a:t>
            </a:r>
            <a:r>
              <a:rPr lang="en-US" kern="1200" dirty="0">
                <a:solidFill>
                  <a:srgbClr val="2E2C22"/>
                </a:solidFill>
                <a:latin typeface="Gill Sans MT" panose="020B0502020104020203" pitchFamily="34" charset="77"/>
              </a:rPr>
              <a:t>, </a:t>
            </a:r>
            <a:r>
              <a:rPr kumimoji="0" lang="en-US" b="0" i="1"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Nine Steps for Developing a Scaling-Up Strategy</a:t>
            </a:r>
            <a:r>
              <a:rPr kumimoji="0" lang="en-US"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 (Geneva, Switzerland: WHO, 2010).</a:t>
            </a:r>
          </a:p>
        </p:txBody>
      </p:sp>
      <p:sp>
        <p:nvSpPr>
          <p:cNvPr id="7" name="Text Placeholder 6">
            <a:extLst>
              <a:ext uri="{FF2B5EF4-FFF2-40B4-BE49-F238E27FC236}">
                <a16:creationId xmlns:a16="http://schemas.microsoft.com/office/drawing/2014/main" id="{BFD8A908-CF6D-724C-A413-81195107B88F}"/>
              </a:ext>
            </a:extLst>
          </p:cNvPr>
          <p:cNvSpPr>
            <a:spLocks noGrp="1"/>
          </p:cNvSpPr>
          <p:nvPr>
            <p:ph type="body" sz="quarter" idx="10"/>
          </p:nvPr>
        </p:nvSpPr>
        <p:spPr/>
        <p:txBody>
          <a:bodyPr>
            <a:normAutofit/>
          </a:bodyPr>
          <a:lstStyle/>
          <a:p>
            <a:pPr>
              <a:lnSpc>
                <a:spcPct val="90000"/>
              </a:lnSpc>
            </a:pPr>
            <a:r>
              <a:rPr lang="en-US" sz="8900" dirty="0">
                <a:solidFill>
                  <a:srgbClr val="2EC3C6"/>
                </a:solidFill>
              </a:rPr>
              <a:t>Scaling Up </a:t>
            </a:r>
            <a:endParaRPr lang="en-US" sz="8900" dirty="0"/>
          </a:p>
        </p:txBody>
      </p:sp>
    </p:spTree>
    <p:custDataLst>
      <p:tags r:id="rId1"/>
    </p:custDataLst>
    <p:extLst>
      <p:ext uri="{BB962C8B-B14F-4D97-AF65-F5344CB8AC3E}">
        <p14:creationId xmlns:p14="http://schemas.microsoft.com/office/powerpoint/2010/main" val="749267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5B9C-8D96-CC4F-B22A-7C58701BF7B4}"/>
              </a:ext>
            </a:extLst>
          </p:cNvPr>
          <p:cNvSpPr>
            <a:spLocks noGrp="1"/>
          </p:cNvSpPr>
          <p:nvPr>
            <p:ph type="title" idx="4294967295"/>
          </p:nvPr>
        </p:nvSpPr>
        <p:spPr>
          <a:xfrm>
            <a:off x="2508250" y="1743074"/>
            <a:ext cx="15270480" cy="2760345"/>
          </a:xfrm>
          <a:prstGeom prst="rect">
            <a:avLst/>
          </a:prstGeom>
        </p:spPr>
        <p:txBody>
          <a:bodyPr lIns="91440" tIns="45720" rIns="91440" bIns="45720" anchor="t"/>
          <a:lstStyle/>
          <a:p>
            <a:pPr>
              <a:lnSpc>
                <a:spcPct val="90000"/>
              </a:lnSpc>
            </a:pPr>
            <a:r>
              <a:rPr lang="en-US" dirty="0">
                <a:solidFill>
                  <a:srgbClr val="2EC3C6"/>
                </a:solidFill>
              </a:rPr>
              <a:t>Key scale-up concepts and principles</a:t>
            </a:r>
          </a:p>
        </p:txBody>
      </p:sp>
      <p:sp>
        <p:nvSpPr>
          <p:cNvPr id="3" name="Content Placeholder 2">
            <a:extLst>
              <a:ext uri="{FF2B5EF4-FFF2-40B4-BE49-F238E27FC236}">
                <a16:creationId xmlns:a16="http://schemas.microsoft.com/office/drawing/2014/main" id="{9B611A6D-E45C-AC40-A402-08B92870CE00}"/>
              </a:ext>
            </a:extLst>
          </p:cNvPr>
          <p:cNvSpPr>
            <a:spLocks noGrp="1"/>
          </p:cNvSpPr>
          <p:nvPr>
            <p:ph type="body" sz="quarter" idx="4294967295"/>
          </p:nvPr>
        </p:nvSpPr>
        <p:spPr>
          <a:xfrm>
            <a:off x="2508250" y="5112863"/>
            <a:ext cx="20717510" cy="8199438"/>
          </a:xfrm>
          <a:prstGeom prst="rect">
            <a:avLst/>
          </a:prstGeom>
        </p:spPr>
        <p:txBody>
          <a:bodyPr lIns="91440" tIns="45720" rIns="91440" bIns="45720" anchor="t">
            <a:normAutofit fontScale="92500" lnSpcReduction="10000"/>
          </a:bodyPr>
          <a:lstStyle/>
          <a:p>
            <a:pPr marL="857250" indent="-857250" algn="l">
              <a:lnSpc>
                <a:spcPct val="110000"/>
              </a:lnSpc>
              <a:spcAft>
                <a:spcPts val="1200"/>
              </a:spcAft>
              <a:buFont typeface="Arial" panose="020B0604020202020204" pitchFamily="34" charset="0"/>
              <a:buChar char="•"/>
            </a:pPr>
            <a:r>
              <a:rPr lang="en-US" sz="4800" b="1" dirty="0">
                <a:solidFill>
                  <a:srgbClr val="2E2C22"/>
                </a:solidFill>
              </a:rPr>
              <a:t>Use a systems approach. </a:t>
            </a:r>
            <a:r>
              <a:rPr lang="en-US" sz="4800" dirty="0">
                <a:solidFill>
                  <a:srgbClr val="2E2C22"/>
                </a:solidFill>
              </a:rPr>
              <a:t>Adding an innovation to a system affects all parts/sub systems; implemented within a specific context or setting.</a:t>
            </a:r>
          </a:p>
          <a:p>
            <a:pPr marL="857250" lvl="0" indent="-857250" algn="l">
              <a:lnSpc>
                <a:spcPct val="110000"/>
              </a:lnSpc>
              <a:spcAft>
                <a:spcPts val="1200"/>
              </a:spcAft>
              <a:buFont typeface="Arial" panose="020B0604020202020204" pitchFamily="34" charset="0"/>
              <a:buChar char="•"/>
            </a:pPr>
            <a:r>
              <a:rPr lang="en-US" sz="4800" b="1" dirty="0">
                <a:solidFill>
                  <a:srgbClr val="2E2C22"/>
                </a:solidFill>
              </a:rPr>
              <a:t>Focus on sustainability. </a:t>
            </a:r>
            <a:r>
              <a:rPr lang="en-US" sz="4800" dirty="0">
                <a:solidFill>
                  <a:srgbClr val="2E2C22"/>
                </a:solidFill>
                <a:sym typeface="Gill Sans"/>
              </a:rPr>
              <a:t>Thinking of what remains after a project ends provides the longer-term focus on institutionalization and resource continuation.</a:t>
            </a:r>
            <a:endParaRPr lang="en-US" sz="4800" dirty="0">
              <a:solidFill>
                <a:srgbClr val="2E2C22"/>
              </a:solidFill>
            </a:endParaRPr>
          </a:p>
          <a:p>
            <a:pPr marL="857250" indent="-857250" algn="l">
              <a:lnSpc>
                <a:spcPct val="110000"/>
              </a:lnSpc>
              <a:spcAft>
                <a:spcPts val="1200"/>
              </a:spcAft>
              <a:buFont typeface="Arial" panose="020B0604020202020204" pitchFamily="34" charset="0"/>
              <a:buChar char="•"/>
            </a:pPr>
            <a:r>
              <a:rPr lang="en-US" sz="4800" b="1" dirty="0">
                <a:solidFill>
                  <a:srgbClr val="2E2C22"/>
                </a:solidFill>
              </a:rPr>
              <a:t>Be conscious of equity. </a:t>
            </a:r>
            <a:r>
              <a:rPr lang="en-US" sz="4800" dirty="0">
                <a:solidFill>
                  <a:srgbClr val="2E2C22"/>
                </a:solidFill>
              </a:rPr>
              <a:t>Pay attention to the needs and rights of vulnerable groups, client-centered services.</a:t>
            </a:r>
          </a:p>
          <a:p>
            <a:pPr marL="857250" lvl="0" indent="-857250" algn="l">
              <a:lnSpc>
                <a:spcPct val="110000"/>
              </a:lnSpc>
              <a:spcAft>
                <a:spcPts val="1200"/>
              </a:spcAft>
              <a:buFont typeface="Arial" panose="020B0604020202020204" pitchFamily="34" charset="0"/>
              <a:buChar char="•"/>
            </a:pPr>
            <a:r>
              <a:rPr lang="en-US" sz="4800" b="1" dirty="0">
                <a:solidFill>
                  <a:srgbClr val="2E2C22"/>
                </a:solidFill>
              </a:rPr>
              <a:t>Rely on evidence and adaptive learning approaches</a:t>
            </a:r>
            <a:r>
              <a:rPr lang="en-US" sz="4800" dirty="0">
                <a:solidFill>
                  <a:srgbClr val="2E2C22"/>
                </a:solidFill>
              </a:rPr>
              <a:t> to guide innovation development, scale-up strategies, and implementation approaches.</a:t>
            </a:r>
          </a:p>
          <a:p>
            <a:pPr marL="857250" lvl="0" indent="-857250" algn="l">
              <a:lnSpc>
                <a:spcPct val="110000"/>
              </a:lnSpc>
              <a:spcAft>
                <a:spcPts val="1200"/>
              </a:spcAft>
              <a:buFont typeface="Arial" panose="020B0604020202020204" pitchFamily="34" charset="0"/>
              <a:buChar char="•"/>
            </a:pPr>
            <a:r>
              <a:rPr lang="en-US" sz="4800" b="1" dirty="0">
                <a:solidFill>
                  <a:srgbClr val="2E2C22"/>
                </a:solidFill>
              </a:rPr>
              <a:t>Apply scale-up theory. </a:t>
            </a:r>
            <a:r>
              <a:rPr lang="en-US" sz="4800" dirty="0">
                <a:solidFill>
                  <a:srgbClr val="2E2C22"/>
                </a:solidFill>
              </a:rPr>
              <a:t>Use diffusion of innovation theory and complexity theory to ground scale-up processes.</a:t>
            </a:r>
            <a:endParaRPr lang="en-US" sz="4800" b="1" dirty="0">
              <a:solidFill>
                <a:srgbClr val="2E2C22"/>
              </a:solidFill>
            </a:endParaRPr>
          </a:p>
          <a:p>
            <a:pPr marL="857250" lvl="0" indent="-857250" algn="l">
              <a:lnSpc>
                <a:spcPct val="110000"/>
              </a:lnSpc>
              <a:spcAft>
                <a:spcPts val="1200"/>
              </a:spcAft>
              <a:buFont typeface="Arial" panose="020B0604020202020204" pitchFamily="34" charset="0"/>
              <a:buChar char="•"/>
            </a:pPr>
            <a:endParaRPr lang="en-US" sz="4800" b="1" dirty="0">
              <a:solidFill>
                <a:srgbClr val="2E2C22"/>
              </a:solidFill>
            </a:endParaRPr>
          </a:p>
        </p:txBody>
      </p:sp>
    </p:spTree>
    <p:custDataLst>
      <p:tags r:id="rId1"/>
    </p:custDataLst>
    <p:extLst>
      <p:ext uri="{BB962C8B-B14F-4D97-AF65-F5344CB8AC3E}">
        <p14:creationId xmlns:p14="http://schemas.microsoft.com/office/powerpoint/2010/main" val="140009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DD92762-A5A4-4C2C-B07E-539537FA806B}"/>
              </a:ext>
            </a:extLst>
          </p:cNvPr>
          <p:cNvSpPr txBox="1">
            <a:spLocks/>
          </p:cNvSpPr>
          <p:nvPr/>
        </p:nvSpPr>
        <p:spPr>
          <a:xfrm>
            <a:off x="1698929" y="4641608"/>
            <a:ext cx="7045021" cy="5602530"/>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hangingPunct="1">
              <a:lnSpc>
                <a:spcPct val="90000"/>
              </a:lnSpc>
            </a:pPr>
            <a:r>
              <a:rPr lang="en-US" dirty="0">
                <a:solidFill>
                  <a:srgbClr val="2E2C22"/>
                </a:solidFill>
              </a:rPr>
              <a:t>Scale-Up: </a:t>
            </a:r>
          </a:p>
          <a:p>
            <a:pPr hangingPunct="1">
              <a:lnSpc>
                <a:spcPct val="90000"/>
              </a:lnSpc>
            </a:pPr>
            <a:r>
              <a:rPr lang="en-US" dirty="0">
                <a:solidFill>
                  <a:srgbClr val="2E2C22"/>
                </a:solidFill>
              </a:rPr>
              <a:t>Art and </a:t>
            </a:r>
          </a:p>
          <a:p>
            <a:pPr hangingPunct="1">
              <a:lnSpc>
                <a:spcPct val="90000"/>
              </a:lnSpc>
            </a:pPr>
            <a:r>
              <a:rPr lang="en-US" dirty="0">
                <a:solidFill>
                  <a:srgbClr val="2E2C22"/>
                </a:solidFill>
              </a:rPr>
              <a:t>Science</a:t>
            </a:r>
          </a:p>
          <a:p>
            <a:pPr hangingPunct="1">
              <a:lnSpc>
                <a:spcPct val="90000"/>
              </a:lnSpc>
            </a:pPr>
            <a:endParaRPr lang="en-US" dirty="0">
              <a:solidFill>
                <a:srgbClr val="2E2C22"/>
              </a:solidFill>
            </a:endParaRPr>
          </a:p>
        </p:txBody>
      </p:sp>
      <p:pic>
        <p:nvPicPr>
          <p:cNvPr id="1026" name="Picture 2" descr="Image result for chutes and ladd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4375" y="768740"/>
            <a:ext cx="11845925" cy="1209940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78835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4F5F7"/>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4" cstate="print">
            <a:extLst>
              <a:ext uri="{BEBA8EAE-BF5A-486C-A8C5-ECC9F3942E4B}">
                <a14:imgProps xmlns:a14="http://schemas.microsoft.com/office/drawing/2010/main">
                  <a14:imgLayer r:embed="rId5">
                    <a14:imgEffect>
                      <a14:saturation sat="200000"/>
                    </a14:imgEffect>
                  </a14:imgLayer>
                </a14:imgProps>
              </a:ext>
              <a:ext uri="{28A0092B-C50C-407E-A947-70E740481C1C}">
                <a14:useLocalDpi xmlns:a14="http://schemas.microsoft.com/office/drawing/2010/main" val="0"/>
              </a:ext>
            </a:extLst>
          </a:blip>
          <a:srcRect r="22275"/>
          <a:stretch/>
        </p:blipFill>
        <p:spPr>
          <a:xfrm>
            <a:off x="-1067966" y="-7083299"/>
            <a:ext cx="25451966" cy="25296022"/>
          </a:xfrm>
          <a:prstGeom prst="rect">
            <a:avLst/>
          </a:prstGeom>
        </p:spPr>
      </p:pic>
      <p:sp>
        <p:nvSpPr>
          <p:cNvPr id="6" name="TextBox 5">
            <a:extLst>
              <a:ext uri="{FF2B5EF4-FFF2-40B4-BE49-F238E27FC236}">
                <a16:creationId xmlns:a16="http://schemas.microsoft.com/office/drawing/2014/main" id="{FCB40EBD-8201-426B-98E9-B9DD52D42795}"/>
              </a:ext>
            </a:extLst>
          </p:cNvPr>
          <p:cNvSpPr txBox="1"/>
          <p:nvPr/>
        </p:nvSpPr>
        <p:spPr>
          <a:xfrm>
            <a:off x="1435524" y="8168497"/>
            <a:ext cx="10222492" cy="1523494"/>
          </a:xfrm>
          <a:prstGeom prst="rect">
            <a:avLst/>
          </a:prstGeom>
          <a:noFill/>
          <a:ln>
            <a:noFill/>
            <a:prstDash val="dash"/>
          </a:ln>
        </p:spPr>
        <p:txBody>
          <a:bodyPr wrap="square" tIns="0" rtlCol="0">
            <a:spAutoFit/>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5600" b="1" i="0" u="none" strike="noStrike" kern="1200" cap="none" spc="0" normalizeH="0" baseline="0" noProof="0" dirty="0">
                <a:ln>
                  <a:noFill/>
                </a:ln>
                <a:solidFill>
                  <a:srgbClr val="2E2C22"/>
                </a:solidFill>
                <a:effectLst/>
                <a:uLnTx/>
                <a:uFillTx/>
                <a:latin typeface="Gill Sans MT" panose="020B0502020104020203" pitchFamily="34" charset="0"/>
                <a:ea typeface="+mn-ea"/>
                <a:cs typeface="+mn-cs"/>
                <a:sym typeface="PT Sans"/>
              </a:rPr>
              <a:t>INNOVATE </a:t>
            </a:r>
          </a:p>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4000" b="0" i="1" u="none" strike="noStrike" kern="1200" cap="none" spc="0" normalizeH="0" baseline="0" noProof="0" dirty="0">
                <a:ln>
                  <a:noFill/>
                </a:ln>
                <a:solidFill>
                  <a:srgbClr val="2E2C22"/>
                </a:solidFill>
                <a:effectLst/>
                <a:uLnTx/>
                <a:uFillTx/>
                <a:latin typeface="Gill Sans MT" panose="020B0502020104020203" pitchFamily="34" charset="0"/>
                <a:ea typeface="+mn-ea"/>
                <a:cs typeface="+mn-cs"/>
                <a:sym typeface="PT Sans"/>
              </a:rPr>
              <a:t>conceptualize and pilot </a:t>
            </a:r>
          </a:p>
        </p:txBody>
      </p:sp>
      <p:sp>
        <p:nvSpPr>
          <p:cNvPr id="7" name="TextBox 6">
            <a:extLst>
              <a:ext uri="{FF2B5EF4-FFF2-40B4-BE49-F238E27FC236}">
                <a16:creationId xmlns:a16="http://schemas.microsoft.com/office/drawing/2014/main" id="{FCB40EBD-8201-426B-98E9-B9DD52D42795}"/>
              </a:ext>
            </a:extLst>
          </p:cNvPr>
          <p:cNvSpPr txBox="1"/>
          <p:nvPr/>
        </p:nvSpPr>
        <p:spPr>
          <a:xfrm>
            <a:off x="9127608" y="5564712"/>
            <a:ext cx="6607692" cy="2139047"/>
          </a:xfrm>
          <a:prstGeom prst="rect">
            <a:avLst/>
          </a:prstGeom>
          <a:noFill/>
          <a:ln>
            <a:noFill/>
            <a:prstDash val="dash"/>
          </a:ln>
        </p:spPr>
        <p:txBody>
          <a:bodyPr wrap="square" tIns="0" rtlCol="0">
            <a:spAutoFit/>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5600" b="1" i="0" u="none" strike="noStrike" kern="1200" cap="none" spc="0" normalizeH="0" baseline="0" noProof="0" dirty="0">
                <a:ln>
                  <a:noFill/>
                </a:ln>
                <a:solidFill>
                  <a:srgbClr val="2E2C22"/>
                </a:solidFill>
                <a:effectLst/>
                <a:uLnTx/>
                <a:uFillTx/>
                <a:latin typeface="Gill Sans MT" panose="020B0502020104020203" pitchFamily="34" charset="0"/>
                <a:ea typeface="+mn-ea"/>
                <a:cs typeface="+mn-cs"/>
                <a:sym typeface="PT Sans"/>
              </a:rPr>
              <a:t>INTRODUCE</a:t>
            </a:r>
          </a:p>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4000" b="0" i="1" u="none" strike="noStrike" kern="1200" cap="none" spc="0" normalizeH="0" baseline="0" noProof="0" dirty="0">
                <a:ln>
                  <a:noFill/>
                </a:ln>
                <a:solidFill>
                  <a:srgbClr val="2E2C22"/>
                </a:solidFill>
                <a:effectLst/>
                <a:uLnTx/>
                <a:uFillTx/>
                <a:latin typeface="Gill Sans MT" panose="020B0502020104020203" pitchFamily="34" charset="0"/>
                <a:ea typeface="+mn-ea"/>
                <a:cs typeface="+mn-cs"/>
                <a:sym typeface="PT Sans"/>
              </a:rPr>
              <a:t>demonstrate scalability in non-pilot contexts</a:t>
            </a:r>
          </a:p>
        </p:txBody>
      </p:sp>
      <p:sp>
        <p:nvSpPr>
          <p:cNvPr id="8" name="TextBox 7">
            <a:extLst>
              <a:ext uri="{FF2B5EF4-FFF2-40B4-BE49-F238E27FC236}">
                <a16:creationId xmlns:a16="http://schemas.microsoft.com/office/drawing/2014/main" id="{FCB40EBD-8201-426B-98E9-B9DD52D42795}"/>
              </a:ext>
            </a:extLst>
          </p:cNvPr>
          <p:cNvSpPr txBox="1"/>
          <p:nvPr/>
        </p:nvSpPr>
        <p:spPr>
          <a:xfrm>
            <a:off x="17114663" y="3379498"/>
            <a:ext cx="7112238" cy="2139047"/>
          </a:xfrm>
          <a:prstGeom prst="rect">
            <a:avLst/>
          </a:prstGeom>
          <a:noFill/>
          <a:ln>
            <a:noFill/>
            <a:prstDash val="dash"/>
          </a:ln>
        </p:spPr>
        <p:txBody>
          <a:bodyPr wrap="square" tIns="0" rtlCol="0">
            <a:spAutoFit/>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5600" b="1" i="0" u="none" strike="noStrike" kern="1200" cap="none" spc="0" normalizeH="0" baseline="0" noProof="0" dirty="0">
                <a:ln>
                  <a:noFill/>
                </a:ln>
                <a:solidFill>
                  <a:srgbClr val="2E2C22"/>
                </a:solidFill>
                <a:effectLst/>
                <a:uLnTx/>
                <a:uFillTx/>
                <a:latin typeface="Gill Sans MT" panose="020B0502020104020203" pitchFamily="34" charset="0"/>
                <a:ea typeface="+mn-ea"/>
                <a:cs typeface="+mn-cs"/>
                <a:sym typeface="PT Sans"/>
              </a:rPr>
              <a:t>INTEGRATE </a:t>
            </a:r>
          </a:p>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4000" b="0" i="1" u="none" strike="noStrike" kern="1200" cap="none" spc="0" normalizeH="0" baseline="0" noProof="0" dirty="0">
                <a:ln>
                  <a:noFill/>
                </a:ln>
                <a:solidFill>
                  <a:srgbClr val="2E2C22"/>
                </a:solidFill>
                <a:effectLst/>
                <a:uLnTx/>
                <a:uFillTx/>
                <a:latin typeface="Gill Sans MT" panose="020B0502020104020203" pitchFamily="34" charset="0"/>
                <a:ea typeface="+mn-ea"/>
                <a:cs typeface="+mn-cs"/>
                <a:sym typeface="PT Sans"/>
              </a:rPr>
              <a:t>expand for sustained health and social impact </a:t>
            </a:r>
          </a:p>
        </p:txBody>
      </p:sp>
      <p:sp>
        <p:nvSpPr>
          <p:cNvPr id="9" name="Rectangle 8"/>
          <p:cNvSpPr/>
          <p:nvPr/>
        </p:nvSpPr>
        <p:spPr>
          <a:xfrm>
            <a:off x="0" y="10034148"/>
            <a:ext cx="24384000" cy="865812"/>
          </a:xfrm>
          <a:prstGeom prst="rect">
            <a:avLst/>
          </a:prstGeom>
          <a:solidFill>
            <a:srgbClr val="29B5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9904F"/>
              </a:solidFill>
              <a:effectLst/>
              <a:uLnTx/>
              <a:uFillTx/>
              <a:latin typeface="Gill Sans MT" panose="020B0502020104020203" pitchFamily="34" charset="0"/>
              <a:sym typeface="PT Sans"/>
            </a:endParaRPr>
          </a:p>
        </p:txBody>
      </p:sp>
      <p:sp>
        <p:nvSpPr>
          <p:cNvPr id="10" name="TextBox 9">
            <a:extLst>
              <a:ext uri="{FF2B5EF4-FFF2-40B4-BE49-F238E27FC236}">
                <a16:creationId xmlns:a16="http://schemas.microsoft.com/office/drawing/2014/main" id="{FCB40EBD-8201-426B-98E9-B9DD52D42795}"/>
              </a:ext>
            </a:extLst>
          </p:cNvPr>
          <p:cNvSpPr txBox="1"/>
          <p:nvPr/>
        </p:nvSpPr>
        <p:spPr>
          <a:xfrm>
            <a:off x="1194012" y="10153208"/>
            <a:ext cx="4317576" cy="661720"/>
          </a:xfrm>
          <a:prstGeom prst="rect">
            <a:avLst/>
          </a:prstGeom>
          <a:noFill/>
          <a:ln>
            <a:noFill/>
            <a:prstDash val="dash"/>
          </a:ln>
        </p:spPr>
        <p:txBody>
          <a:bodyPr wrap="square" tIns="0" rtlCol="0">
            <a:spAutoFit/>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sym typeface="PT Sans"/>
              </a:rPr>
              <a:t>ADVOCATE </a:t>
            </a:r>
            <a:endParaRPr kumimoji="0" lang="en-US" sz="2800" b="0" i="1" u="none" strike="noStrike" kern="1200" cap="none" spc="0" normalizeH="0" baseline="0" noProof="0" dirty="0">
              <a:ln>
                <a:noFill/>
              </a:ln>
              <a:solidFill>
                <a:prstClr val="white"/>
              </a:solidFill>
              <a:effectLst/>
              <a:uLnTx/>
              <a:uFillTx/>
              <a:latin typeface="Gill Sans MT" panose="020B0502020104020203" pitchFamily="34" charset="0"/>
              <a:ea typeface="+mn-ea"/>
              <a:cs typeface="+mn-cs"/>
              <a:sym typeface="PT Sans"/>
            </a:endParaRPr>
          </a:p>
        </p:txBody>
      </p:sp>
      <p:sp>
        <p:nvSpPr>
          <p:cNvPr id="11" name="TextBox 10">
            <a:extLst>
              <a:ext uri="{FF2B5EF4-FFF2-40B4-BE49-F238E27FC236}">
                <a16:creationId xmlns:a16="http://schemas.microsoft.com/office/drawing/2014/main" id="{FCB40EBD-8201-426B-98E9-B9DD52D42795}"/>
              </a:ext>
            </a:extLst>
          </p:cNvPr>
          <p:cNvSpPr txBox="1"/>
          <p:nvPr/>
        </p:nvSpPr>
        <p:spPr>
          <a:xfrm>
            <a:off x="9576012" y="10153208"/>
            <a:ext cx="5231976" cy="661720"/>
          </a:xfrm>
          <a:prstGeom prst="rect">
            <a:avLst/>
          </a:prstGeom>
          <a:noFill/>
          <a:ln>
            <a:noFill/>
            <a:prstDash val="dash"/>
          </a:ln>
        </p:spPr>
        <p:txBody>
          <a:bodyPr wrap="square" tIns="0" rtlCol="0">
            <a:spAutoFit/>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uLnTx/>
                <a:uFillTx/>
                <a:latin typeface="Gill Sans MT" panose="020B0502020104020203" pitchFamily="34" charset="0"/>
                <a:ea typeface="+mn-ea"/>
                <a:cs typeface="+mn-cs"/>
                <a:sym typeface="PT Sans"/>
              </a:rPr>
              <a:t>COLLABORATE</a:t>
            </a:r>
            <a:endParaRPr kumimoji="0" lang="en-US" sz="2800" b="0" i="1" u="none" strike="noStrike" kern="1200" cap="none" spc="0" normalizeH="0" baseline="0" noProof="0">
              <a:ln>
                <a:noFill/>
              </a:ln>
              <a:solidFill>
                <a:prstClr val="white"/>
              </a:solidFill>
              <a:effectLst/>
              <a:uLnTx/>
              <a:uFillTx/>
              <a:latin typeface="Gill Sans MT" panose="020B0502020104020203" pitchFamily="34" charset="0"/>
              <a:ea typeface="+mn-ea"/>
              <a:cs typeface="+mn-cs"/>
              <a:sym typeface="PT Sans"/>
            </a:endParaRPr>
          </a:p>
        </p:txBody>
      </p:sp>
      <p:sp>
        <p:nvSpPr>
          <p:cNvPr id="12" name="TextBox 11">
            <a:extLst>
              <a:ext uri="{FF2B5EF4-FFF2-40B4-BE49-F238E27FC236}">
                <a16:creationId xmlns:a16="http://schemas.microsoft.com/office/drawing/2014/main" id="{FCB40EBD-8201-426B-98E9-B9DD52D42795}"/>
              </a:ext>
            </a:extLst>
          </p:cNvPr>
          <p:cNvSpPr txBox="1"/>
          <p:nvPr/>
        </p:nvSpPr>
        <p:spPr>
          <a:xfrm>
            <a:off x="16187800" y="10153208"/>
            <a:ext cx="8039100" cy="661720"/>
          </a:xfrm>
          <a:prstGeom prst="rect">
            <a:avLst/>
          </a:prstGeom>
          <a:noFill/>
          <a:ln>
            <a:noFill/>
            <a:prstDash val="dash"/>
          </a:ln>
        </p:spPr>
        <p:txBody>
          <a:bodyPr wrap="square" tIns="0" rtlCol="0">
            <a:spAutoFit/>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Gill Sans MT" panose="020B0502020104020203" pitchFamily="34" charset="0"/>
                <a:ea typeface="+mn-ea"/>
                <a:cs typeface="+mn-cs"/>
                <a:sym typeface="PT Sans"/>
              </a:rPr>
              <a:t>COMMUNICATE RESULTS</a:t>
            </a:r>
            <a:endParaRPr kumimoji="0" lang="en-US" sz="2800" b="0" i="1" u="none" strike="noStrike" kern="1200" cap="none" spc="0" normalizeH="0" baseline="0" noProof="0" dirty="0">
              <a:ln>
                <a:noFill/>
              </a:ln>
              <a:solidFill>
                <a:prstClr val="white"/>
              </a:solidFill>
              <a:effectLst/>
              <a:uLnTx/>
              <a:uFillTx/>
              <a:latin typeface="Gill Sans MT" panose="020B0502020104020203" pitchFamily="34" charset="0"/>
              <a:ea typeface="+mn-ea"/>
              <a:cs typeface="+mn-cs"/>
              <a:sym typeface="PT Sans"/>
            </a:endParaRPr>
          </a:p>
        </p:txBody>
      </p:sp>
      <p:sp>
        <p:nvSpPr>
          <p:cNvPr id="13" name="TextBox 12">
            <a:extLst>
              <a:ext uri="{FF2B5EF4-FFF2-40B4-BE49-F238E27FC236}">
                <a16:creationId xmlns:a16="http://schemas.microsoft.com/office/drawing/2014/main" id="{FCB40EBD-8201-426B-98E9-B9DD52D42795}"/>
              </a:ext>
            </a:extLst>
          </p:cNvPr>
          <p:cNvSpPr txBox="1"/>
          <p:nvPr/>
        </p:nvSpPr>
        <p:spPr>
          <a:xfrm>
            <a:off x="17807602" y="12991822"/>
            <a:ext cx="6419298" cy="477054"/>
          </a:xfrm>
          <a:prstGeom prst="rect">
            <a:avLst/>
          </a:prstGeom>
          <a:noFill/>
          <a:ln>
            <a:noFill/>
            <a:prstDash val="dash"/>
          </a:ln>
        </p:spPr>
        <p:txBody>
          <a:bodyPr wrap="square" tIns="0" rtlCol="0">
            <a:spAutoFit/>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prstClr val="white">
                    <a:lumMod val="10000"/>
                  </a:prstClr>
                </a:solidFill>
                <a:effectLst/>
                <a:uLnTx/>
                <a:uFillTx/>
                <a:latin typeface="Gill Sans MT" panose="020B0502020104020203" pitchFamily="34" charset="0"/>
                <a:ea typeface="+mn-ea"/>
                <a:cs typeface="+mn-cs"/>
                <a:sym typeface="PT Sans"/>
              </a:rPr>
              <a:t>Adapted from the PATH scale-up diagram</a:t>
            </a:r>
          </a:p>
        </p:txBody>
      </p:sp>
      <p:sp>
        <p:nvSpPr>
          <p:cNvPr id="2" name="Rectangle 1"/>
          <p:cNvSpPr/>
          <p:nvPr/>
        </p:nvSpPr>
        <p:spPr>
          <a:xfrm>
            <a:off x="1172806" y="743245"/>
            <a:ext cx="13180503" cy="3416320"/>
          </a:xfrm>
          <a:prstGeom prst="rect">
            <a:avLst/>
          </a:prstGeom>
        </p:spPr>
        <p:txBody>
          <a:bodyPr wrap="square" lIns="91440" tIns="45720" rIns="91440" bIns="45720" anchor="t">
            <a:spAutoFit/>
          </a:bodyPr>
          <a:lstStyle/>
          <a:p>
            <a:pPr marL="0" marR="0" lvl="0" indent="0" algn="l" defTabSz="825500" rtl="0" eaLnBrk="1" fontAlgn="auto" latinLnBrk="0" hangingPunct="0">
              <a:lnSpc>
                <a:spcPct val="100000"/>
              </a:lnSpc>
              <a:spcBef>
                <a:spcPts val="0"/>
              </a:spcBef>
              <a:spcAft>
                <a:spcPts val="0"/>
              </a:spcAft>
              <a:buClrTx/>
              <a:buSzTx/>
              <a:buFontTx/>
              <a:buNone/>
              <a:tabLst/>
              <a:defRPr/>
            </a:pPr>
            <a:r>
              <a:rPr kumimoji="0" lang="en-US" sz="7200" b="1" i="0" u="none" strike="noStrike" kern="0" cap="none" spc="0" normalizeH="0" baseline="0" noProof="0" dirty="0">
                <a:ln>
                  <a:noFill/>
                </a:ln>
                <a:solidFill>
                  <a:srgbClr val="2E2C22"/>
                </a:solidFill>
                <a:effectLst/>
                <a:uLnTx/>
                <a:uFillTx/>
                <a:latin typeface="Gill Sans MT"/>
                <a:sym typeface="PT Sans"/>
              </a:rPr>
              <a:t>A View of </a:t>
            </a:r>
            <a:r>
              <a:rPr lang="en-US" sz="7200" b="1" dirty="0">
                <a:solidFill>
                  <a:srgbClr val="2E2C22"/>
                </a:solidFill>
                <a:latin typeface="Gill Sans MT"/>
              </a:rPr>
              <a:t>Scale-Up</a:t>
            </a:r>
            <a:r>
              <a:rPr kumimoji="0" lang="en-US" sz="7200" b="1" i="0" u="none" strike="noStrike" kern="0" cap="none" spc="0" normalizeH="0" baseline="0" noProof="0" dirty="0">
                <a:ln>
                  <a:noFill/>
                </a:ln>
                <a:solidFill>
                  <a:srgbClr val="2E2C22"/>
                </a:solidFill>
                <a:effectLst/>
                <a:uLnTx/>
                <a:uFillTx/>
                <a:latin typeface="Gill Sans MT"/>
                <a:sym typeface="PT Sans"/>
              </a:rPr>
              <a:t> Over Time:</a:t>
            </a:r>
            <a:r>
              <a:rPr kumimoji="0" lang="en-US" sz="7200" b="1" dirty="0">
                <a:solidFill>
                  <a:srgbClr val="2E2C22"/>
                </a:solidFill>
                <a:latin typeface="Gill Sans MT" panose="020B0502020104020203" pitchFamily="34" charset="0"/>
                <a:sym typeface="PT Sans"/>
              </a:rPr>
              <a:t> </a:t>
            </a:r>
            <a:r>
              <a:rPr kumimoji="0" lang="en-US" sz="7200" b="1" i="0" u="none" strike="noStrike" kern="0" cap="none" spc="0" normalizeH="0" baseline="0" noProof="0" dirty="0">
                <a:ln>
                  <a:noFill/>
                </a:ln>
                <a:solidFill>
                  <a:srgbClr val="2EC3C6"/>
                </a:solidFill>
                <a:effectLst/>
                <a:uLnTx/>
                <a:uFillTx/>
                <a:latin typeface="Gill Sans MT"/>
                <a:sym typeface="PT Sans"/>
              </a:rPr>
              <a:t>A Multi-Organization, Multi-Year Process</a:t>
            </a:r>
            <a:endParaRPr kumimoji="0" lang="fr-BE" sz="6600" b="1" i="0" u="none" strike="noStrike" kern="0" cap="none" spc="0" normalizeH="0" baseline="0" noProof="0" dirty="0">
              <a:ln>
                <a:noFill/>
              </a:ln>
              <a:solidFill>
                <a:srgbClr val="2EC3C6"/>
              </a:solidFill>
              <a:effectLst/>
              <a:uLnTx/>
              <a:uFillTx/>
              <a:latin typeface="Gill Sans MT"/>
              <a:sym typeface="PT Sans"/>
            </a:endParaRPr>
          </a:p>
        </p:txBody>
      </p:sp>
      <p:sp>
        <p:nvSpPr>
          <p:cNvPr id="14" name="Up Arrow Callout 13"/>
          <p:cNvSpPr/>
          <p:nvPr/>
        </p:nvSpPr>
        <p:spPr>
          <a:xfrm>
            <a:off x="228600" y="10955612"/>
            <a:ext cx="6248400" cy="1798638"/>
          </a:xfrm>
          <a:prstGeom prst="upArrowCallout">
            <a:avLst/>
          </a:prstGeom>
          <a:solidFill>
            <a:srgbClr val="29B5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fr-FR" sz="4800" b="0" i="0" u="none" strike="noStrike" kern="0" cap="none" spc="0" normalizeH="0" baseline="0" noProof="0" dirty="0" err="1">
                <a:ln>
                  <a:noFill/>
                </a:ln>
                <a:solidFill>
                  <a:prstClr val="white"/>
                </a:solidFill>
                <a:effectLst/>
                <a:uLnTx/>
                <a:uFillTx/>
                <a:latin typeface="Gill Sans MT" panose="020B0502020104020203" pitchFamily="34" charset="0"/>
                <a:sym typeface="PT Sans"/>
              </a:rPr>
              <a:t>Where</a:t>
            </a:r>
            <a:r>
              <a:rPr kumimoji="0" lang="fr-FR" sz="4800" b="0" i="0" u="none" strike="noStrike" kern="0" cap="none" spc="0" normalizeH="0" baseline="0" noProof="0" dirty="0">
                <a:ln>
                  <a:noFill/>
                </a:ln>
                <a:solidFill>
                  <a:prstClr val="white"/>
                </a:solidFill>
                <a:effectLst/>
                <a:uLnTx/>
                <a:uFillTx/>
                <a:latin typeface="Gill Sans MT" panose="020B0502020104020203" pitchFamily="34" charset="0"/>
                <a:sym typeface="PT Sans"/>
              </a:rPr>
              <a:t> </a:t>
            </a:r>
            <a:r>
              <a:rPr kumimoji="0" lang="fr-FR" sz="4800" b="0" i="0" u="none" strike="noStrike" kern="0" cap="none" spc="0" normalizeH="0" baseline="0" noProof="0" dirty="0" err="1">
                <a:ln>
                  <a:noFill/>
                </a:ln>
                <a:solidFill>
                  <a:prstClr val="white"/>
                </a:solidFill>
                <a:effectLst/>
                <a:uLnTx/>
                <a:uFillTx/>
                <a:latin typeface="Gill Sans MT" panose="020B0502020104020203" pitchFamily="34" charset="0"/>
                <a:sym typeface="PT Sans"/>
              </a:rPr>
              <a:t>is</a:t>
            </a:r>
            <a:r>
              <a:rPr kumimoji="0" lang="fr-FR" sz="4800" b="0" i="0" u="none" strike="noStrike" kern="0" cap="none" spc="0" normalizeH="0" baseline="0" noProof="0" dirty="0">
                <a:ln>
                  <a:noFill/>
                </a:ln>
                <a:solidFill>
                  <a:prstClr val="white"/>
                </a:solidFill>
                <a:effectLst/>
                <a:uLnTx/>
                <a:uFillTx/>
                <a:latin typeface="Gill Sans MT" panose="020B0502020104020203" pitchFamily="34" charset="0"/>
                <a:sym typeface="PT Sans"/>
              </a:rPr>
              <a:t> </a:t>
            </a:r>
            <a:r>
              <a:rPr kumimoji="0" lang="fr-FR" sz="4800" b="0" i="0" u="none" strike="noStrike" kern="0" cap="none" spc="0" normalizeH="0" baseline="0" noProof="0" dirty="0" err="1">
                <a:ln>
                  <a:noFill/>
                </a:ln>
                <a:solidFill>
                  <a:prstClr val="white"/>
                </a:solidFill>
                <a:effectLst/>
                <a:uLnTx/>
                <a:uFillTx/>
                <a:latin typeface="Gill Sans MT" panose="020B0502020104020203" pitchFamily="34" charset="0"/>
                <a:sym typeface="PT Sans"/>
              </a:rPr>
              <a:t>your</a:t>
            </a:r>
            <a:r>
              <a:rPr kumimoji="0" lang="fr-FR" sz="4800" b="0" i="0" u="none" strike="noStrike" kern="0" cap="none" spc="0" normalizeH="0" baseline="0" noProof="0" dirty="0">
                <a:ln>
                  <a:noFill/>
                </a:ln>
                <a:solidFill>
                  <a:prstClr val="white"/>
                </a:solidFill>
                <a:effectLst/>
                <a:uLnTx/>
                <a:uFillTx/>
                <a:latin typeface="Gill Sans MT" panose="020B0502020104020203" pitchFamily="34" charset="0"/>
                <a:sym typeface="PT Sans"/>
              </a:rPr>
              <a:t> </a:t>
            </a:r>
            <a:r>
              <a:rPr kumimoji="0" lang="fr-FR" sz="4800" b="0" i="0" u="none" strike="noStrike" kern="0" cap="none" spc="0" normalizeH="0" baseline="0" noProof="0" dirty="0" err="1">
                <a:ln>
                  <a:noFill/>
                </a:ln>
                <a:solidFill>
                  <a:prstClr val="white"/>
                </a:solidFill>
                <a:effectLst/>
                <a:uLnTx/>
                <a:uFillTx/>
                <a:latin typeface="Gill Sans MT" panose="020B0502020104020203" pitchFamily="34" charset="0"/>
                <a:sym typeface="PT Sans"/>
              </a:rPr>
              <a:t>project</a:t>
            </a:r>
            <a:r>
              <a:rPr kumimoji="0" lang="fr-FR" sz="4800" b="0" i="0" u="none" strike="noStrike" kern="0" cap="none" spc="0" normalizeH="0" baseline="0" noProof="0" dirty="0">
                <a:ln>
                  <a:noFill/>
                </a:ln>
                <a:solidFill>
                  <a:prstClr val="white"/>
                </a:solidFill>
                <a:effectLst/>
                <a:uLnTx/>
                <a:uFillTx/>
                <a:latin typeface="Gill Sans MT" panose="020B0502020104020203" pitchFamily="34" charset="0"/>
                <a:sym typeface="PT Sans"/>
              </a:rPr>
              <a:t>?</a:t>
            </a:r>
          </a:p>
        </p:txBody>
      </p:sp>
    </p:spTree>
    <p:custDataLst>
      <p:tags r:id="rId1"/>
    </p:custDataLst>
    <p:extLst>
      <p:ext uri="{BB962C8B-B14F-4D97-AF65-F5344CB8AC3E}">
        <p14:creationId xmlns:p14="http://schemas.microsoft.com/office/powerpoint/2010/main" val="1111742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3.88889E-6 L 0.71667 -0.00139 " pathEditMode="relative" rAng="0" ptsTypes="AA">
                                      <p:cBhvr>
                                        <p:cTn id="6" dur="2000" fill="hold"/>
                                        <p:tgtEl>
                                          <p:spTgt spid="14"/>
                                        </p:tgtEl>
                                        <p:attrNameLst>
                                          <p:attrName>ppt_x</p:attrName>
                                          <p:attrName>ppt_y</p:attrName>
                                        </p:attrNameLst>
                                      </p:cBhvr>
                                      <p:rCtr x="35833"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76066E33-CD80-6E43-953C-60FA8F9C1114}"/>
              </a:ext>
            </a:extLst>
          </p:cNvPr>
          <p:cNvSpPr>
            <a:spLocks noGrp="1"/>
          </p:cNvSpPr>
          <p:nvPr>
            <p:ph type="body" idx="1"/>
          </p:nvPr>
        </p:nvSpPr>
        <p:spPr>
          <a:xfrm>
            <a:off x="7349281" y="4962797"/>
            <a:ext cx="15295034" cy="5967412"/>
          </a:xfrm>
        </p:spPr>
        <p:txBody>
          <a:bodyPr>
            <a:normAutofit/>
          </a:bodyPr>
          <a:lstStyle/>
          <a:p>
            <a:pPr marL="0" indent="0" algn="l">
              <a:lnSpc>
                <a:spcPct val="100000"/>
              </a:lnSpc>
              <a:spcAft>
                <a:spcPts val="1200"/>
              </a:spcAft>
              <a:buNone/>
            </a:pPr>
            <a:r>
              <a:rPr lang="en-US" sz="4800" b="1" dirty="0"/>
              <a:t>Principal Objectives </a:t>
            </a:r>
          </a:p>
          <a:p>
            <a:pPr marL="742950" indent="-742950" algn="l">
              <a:lnSpc>
                <a:spcPct val="100000"/>
              </a:lnSpc>
              <a:spcAft>
                <a:spcPts val="1200"/>
              </a:spcAft>
              <a:buClr>
                <a:srgbClr val="2E2C22"/>
              </a:buClr>
              <a:buFont typeface="+mj-lt"/>
              <a:buAutoNum type="arabicPeriod"/>
            </a:pPr>
            <a:r>
              <a:rPr lang="en-US" dirty="0"/>
              <a:t>To involve men in the promotion of reproductive health (RH).</a:t>
            </a:r>
          </a:p>
          <a:p>
            <a:pPr marL="742950" indent="-742950" algn="l">
              <a:lnSpc>
                <a:spcPct val="100000"/>
              </a:lnSpc>
              <a:spcAft>
                <a:spcPts val="1200"/>
              </a:spcAft>
              <a:buClr>
                <a:srgbClr val="2E2C22"/>
              </a:buClr>
              <a:buFont typeface="+mj-lt"/>
              <a:buAutoNum type="arabicPeriod"/>
            </a:pPr>
            <a:r>
              <a:rPr lang="en-US" dirty="0"/>
              <a:t>To promote behavior change of men at the community level.</a:t>
            </a:r>
          </a:p>
          <a:p>
            <a:pPr>
              <a:lnSpc>
                <a:spcPct val="100000"/>
              </a:lnSpc>
            </a:pPr>
            <a:endParaRPr lang="en-US" sz="4800" dirty="0"/>
          </a:p>
        </p:txBody>
      </p:sp>
      <p:pic>
        <p:nvPicPr>
          <p:cNvPr id="10" name="Picture Placeholder 9" descr="A group of people sitting on the ground&#10;&#10;Description automatically generated with low confidence">
            <a:extLst>
              <a:ext uri="{FF2B5EF4-FFF2-40B4-BE49-F238E27FC236}">
                <a16:creationId xmlns:a16="http://schemas.microsoft.com/office/drawing/2014/main" id="{0FC1E9C6-9144-9346-AA99-1C2AF2599C7A}"/>
              </a:ext>
            </a:extLst>
          </p:cNvPr>
          <p:cNvPicPr>
            <a:picLocks noGrp="1" noChangeAspect="1"/>
          </p:cNvPicPr>
          <p:nvPr>
            <p:ph type="pic" sz="quarter" idx="10"/>
          </p:nvPr>
        </p:nvPicPr>
        <p:blipFill rotWithShape="1">
          <a:blip r:embed="rId4" cstate="print">
            <a:extLst>
              <a:ext uri="{28A0092B-C50C-407E-A947-70E740481C1C}">
                <a14:useLocalDpi xmlns:a14="http://schemas.microsoft.com/office/drawing/2010/main" val="0"/>
              </a:ext>
            </a:extLst>
          </a:blip>
          <a:srcRect l="-8412" r="33224"/>
          <a:stretch/>
        </p:blipFill>
        <p:spPr>
          <a:xfrm>
            <a:off x="-3058370" y="2227264"/>
            <a:ext cx="9263064" cy="9261476"/>
          </a:xfrm>
        </p:spPr>
      </p:pic>
      <p:sp>
        <p:nvSpPr>
          <p:cNvPr id="11" name="TextBox 10">
            <a:extLst>
              <a:ext uri="{FF2B5EF4-FFF2-40B4-BE49-F238E27FC236}">
                <a16:creationId xmlns:a16="http://schemas.microsoft.com/office/drawing/2014/main" id="{4AAEA00B-799A-2048-8FF2-49F7189042A7}"/>
              </a:ext>
            </a:extLst>
          </p:cNvPr>
          <p:cNvSpPr txBox="1"/>
          <p:nvPr/>
        </p:nvSpPr>
        <p:spPr>
          <a:xfrm>
            <a:off x="193431" y="13144453"/>
            <a:ext cx="6214047" cy="307777"/>
          </a:xfrm>
          <a:prstGeom prst="rect">
            <a:avLst/>
          </a:prstGeom>
          <a:noFill/>
        </p:spPr>
        <p:txBody>
          <a:bodyPr wrap="square" rtlCol="0">
            <a:spAutoFit/>
          </a:bodyPr>
          <a:lstStyle/>
          <a:p>
            <a:r>
              <a:rPr lang="en-US" sz="1400" dirty="0">
                <a:solidFill>
                  <a:schemeClr val="tx2">
                    <a:lumMod val="90000"/>
                  </a:schemeClr>
                </a:solidFill>
                <a:latin typeface="Gill Sans MT" panose="020B0502020104020203" pitchFamily="34" charset="77"/>
              </a:rPr>
              <a:t>Photo credit: Institute for Reproductive Health</a:t>
            </a:r>
          </a:p>
        </p:txBody>
      </p:sp>
      <p:sp>
        <p:nvSpPr>
          <p:cNvPr id="9" name="Title 2">
            <a:extLst>
              <a:ext uri="{FF2B5EF4-FFF2-40B4-BE49-F238E27FC236}">
                <a16:creationId xmlns:a16="http://schemas.microsoft.com/office/drawing/2014/main" id="{4C32FA30-32FF-AD4B-98D0-CCD9C88243BE}"/>
              </a:ext>
            </a:extLst>
          </p:cNvPr>
          <p:cNvSpPr txBox="1">
            <a:spLocks/>
          </p:cNvSpPr>
          <p:nvPr/>
        </p:nvSpPr>
        <p:spPr>
          <a:xfrm>
            <a:off x="7349281" y="1779606"/>
            <a:ext cx="16804260" cy="2176836"/>
          </a:xfrm>
          <a:prstGeom prst="rect">
            <a:avLst/>
          </a:prstGeom>
          <a:noFill/>
          <a:ln>
            <a:noFill/>
          </a:ln>
        </p:spPr>
        <p:txBody>
          <a:bodyPr spcFirstLastPara="1" wrap="square" lIns="91425" tIns="45700" rIns="91425" bIns="45700" anchor="t" anchorCtr="0">
            <a:noAutofit/>
          </a:bodyPr>
          <a:lstStyle>
            <a:lvl1pPr marL="0" marR="0" lvl="0" indent="0" algn="l" defTabSz="825500" rtl="0" latinLnBrk="0">
              <a:lnSpc>
                <a:spcPct val="80000"/>
              </a:lnSpc>
              <a:spcBef>
                <a:spcPts val="0"/>
              </a:spcBef>
              <a:spcAft>
                <a:spcPts val="0"/>
              </a:spcAft>
              <a:buClr>
                <a:srgbClr val="000000"/>
              </a:buClr>
              <a:buSzPts val="10000"/>
              <a:buFont typeface="Gill Sans"/>
              <a:buNone/>
              <a:tabLst/>
              <a:defRPr sz="10000" b="1" i="0" u="none" strike="noStrike" cap="none" spc="0" baseline="0">
                <a:ln>
                  <a:noFill/>
                </a:ln>
                <a:solidFill>
                  <a:srgbClr val="2E2C22"/>
                </a:solidFill>
                <a:uFillTx/>
                <a:latin typeface="Gill Sans MT" panose="020B0502020104020203" pitchFamily="34" charset="77"/>
                <a:ea typeface="Gill Sans MT" panose="020B0502020104020203" pitchFamily="34" charset="77"/>
                <a:cs typeface="Gill Sans"/>
                <a:sym typeface="Gill Sans"/>
              </a:defRPr>
            </a:lvl1pPr>
            <a:lvl2pPr marL="0" marR="0" lvl="1" indent="2286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2pPr>
            <a:lvl3pPr marL="0" marR="0" lvl="2" indent="4572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3pPr>
            <a:lvl4pPr marL="0" marR="0" lvl="3" indent="6858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4pPr>
            <a:lvl5pPr marL="0" marR="0" lvl="4" indent="9144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5pPr>
            <a:lvl6pPr marL="0" marR="0" lvl="5" indent="11430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6pPr>
            <a:lvl7pPr marL="0" marR="0" lvl="6" indent="13716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7pPr>
            <a:lvl8pPr marL="0" marR="0" lvl="7" indent="16002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8pPr>
            <a:lvl9pPr marL="0" marR="0" lvl="8" indent="1828800" algn="l" defTabSz="825500" rtl="0" latinLnBrk="0">
              <a:lnSpc>
                <a:spcPct val="80000"/>
              </a:lnSpc>
              <a:spcBef>
                <a:spcPts val="0"/>
              </a:spcBef>
              <a:spcAft>
                <a:spcPts val="0"/>
              </a:spcAft>
              <a:buClr>
                <a:srgbClr val="393941"/>
              </a:buClr>
              <a:buSzPts val="10000"/>
              <a:buFont typeface="Montserrat SemiBold"/>
              <a:buNone/>
              <a:tabLst/>
              <a:defRPr sz="10000" b="1" i="0" u="none" strike="noStrike" cap="none" spc="0" baseline="0">
                <a:ln>
                  <a:noFill/>
                </a:ln>
                <a:solidFill>
                  <a:srgbClr val="393941"/>
                </a:solidFill>
                <a:uFillTx/>
                <a:latin typeface="Montserrat SemiBold"/>
                <a:ea typeface="Montserrat SemiBold"/>
                <a:cs typeface="Montserrat SemiBold"/>
                <a:sym typeface="Montserrat SemiBold"/>
              </a:defRPr>
            </a:lvl9pPr>
          </a:lstStyle>
          <a:p>
            <a:pPr hangingPunct="1">
              <a:lnSpc>
                <a:spcPct val="90000"/>
              </a:lnSpc>
            </a:pPr>
            <a:r>
              <a:rPr lang="en-US" dirty="0">
                <a:ea typeface="Montserrat-SemiBold"/>
                <a:cs typeface="Montserrat-SemiBold"/>
                <a:sym typeface="Montserrat-SemiBold"/>
              </a:rPr>
              <a:t>What are Husbands’ Schools?</a:t>
            </a:r>
            <a:endParaRPr lang="en-US" dirty="0"/>
          </a:p>
        </p:txBody>
      </p:sp>
    </p:spTree>
    <p:custDataLst>
      <p:tags r:id="rId1"/>
    </p:custDataLst>
    <p:extLst>
      <p:ext uri="{BB962C8B-B14F-4D97-AF65-F5344CB8AC3E}">
        <p14:creationId xmlns:p14="http://schemas.microsoft.com/office/powerpoint/2010/main" val="285485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0B4698-65C7-BB44-8940-24513A41A73D}"/>
              </a:ext>
            </a:extLst>
          </p:cNvPr>
          <p:cNvSpPr>
            <a:spLocks noGrp="1"/>
          </p:cNvSpPr>
          <p:nvPr>
            <p:ph type="title"/>
          </p:nvPr>
        </p:nvSpPr>
        <p:spPr>
          <a:xfrm>
            <a:off x="7349281" y="1779606"/>
            <a:ext cx="16804260" cy="2176836"/>
          </a:xfrm>
        </p:spPr>
        <p:txBody>
          <a:bodyPr/>
          <a:lstStyle/>
          <a:p>
            <a:pPr>
              <a:lnSpc>
                <a:spcPct val="90000"/>
              </a:lnSpc>
            </a:pPr>
            <a:r>
              <a:rPr lang="en-US" b="1" dirty="0">
                <a:ea typeface="Montserrat-SemiBold"/>
                <a:cs typeface="Montserrat-SemiBold"/>
                <a:sym typeface="Montserrat-SemiBold"/>
              </a:rPr>
              <a:t>What are Husbands’ Schools?</a:t>
            </a:r>
            <a:r>
              <a:rPr lang="en-US" dirty="0">
                <a:ea typeface="Montserrat-SemiBold"/>
                <a:cs typeface="Montserrat-SemiBold"/>
                <a:sym typeface="Montserrat-SemiBold"/>
              </a:rPr>
              <a:t/>
            </a:r>
            <a:br>
              <a:rPr lang="en-US" dirty="0">
                <a:ea typeface="Montserrat-SemiBold"/>
                <a:cs typeface="Montserrat-SemiBold"/>
                <a:sym typeface="Montserrat-SemiBold"/>
              </a:rPr>
            </a:br>
            <a:endParaRPr lang="en-US" dirty="0"/>
          </a:p>
        </p:txBody>
      </p:sp>
      <p:sp>
        <p:nvSpPr>
          <p:cNvPr id="6" name="Text Placeholder 5">
            <a:extLst>
              <a:ext uri="{FF2B5EF4-FFF2-40B4-BE49-F238E27FC236}">
                <a16:creationId xmlns:a16="http://schemas.microsoft.com/office/drawing/2014/main" id="{214759FC-1F32-ED40-AD8B-69E68B73573C}"/>
              </a:ext>
            </a:extLst>
          </p:cNvPr>
          <p:cNvSpPr>
            <a:spLocks noGrp="1"/>
          </p:cNvSpPr>
          <p:nvPr>
            <p:ph type="body" idx="1"/>
          </p:nvPr>
        </p:nvSpPr>
        <p:spPr>
          <a:xfrm>
            <a:off x="7349067" y="4940494"/>
            <a:ext cx="15295034" cy="5967412"/>
          </a:xfrm>
        </p:spPr>
        <p:txBody>
          <a:bodyPr>
            <a:noAutofit/>
          </a:bodyPr>
          <a:lstStyle/>
          <a:p>
            <a:pPr marL="0" lvl="0" indent="0" algn="l">
              <a:lnSpc>
                <a:spcPct val="110000"/>
              </a:lnSpc>
              <a:spcAft>
                <a:spcPts val="1200"/>
              </a:spcAft>
              <a:buClr>
                <a:srgbClr val="2E2C22"/>
              </a:buClr>
              <a:buNone/>
            </a:pPr>
            <a:r>
              <a:rPr lang="en-US" b="1" dirty="0"/>
              <a:t>Background</a:t>
            </a:r>
          </a:p>
          <a:p>
            <a:pPr marL="457200" indent="-457200" algn="l">
              <a:lnSpc>
                <a:spcPct val="110000"/>
              </a:lnSpc>
              <a:spcAft>
                <a:spcPts val="1200"/>
              </a:spcAft>
              <a:buClr>
                <a:srgbClr val="2E2C22"/>
              </a:buClr>
              <a:buFont typeface="Arial" panose="020B0604020202020204" pitchFamily="34" charset="0"/>
              <a:buChar char="•"/>
            </a:pPr>
            <a:r>
              <a:rPr lang="en-US" dirty="0"/>
              <a:t>Based on voluntary membership and community involvement to make men direct actors in development.</a:t>
            </a:r>
          </a:p>
          <a:p>
            <a:pPr marL="457200" indent="-457200" algn="l">
              <a:lnSpc>
                <a:spcPct val="110000"/>
              </a:lnSpc>
              <a:spcAft>
                <a:spcPts val="1200"/>
              </a:spcAft>
              <a:buClr>
                <a:srgbClr val="2E2C22"/>
              </a:buClr>
              <a:buFont typeface="Arial" panose="020B0604020202020204" pitchFamily="34" charset="0"/>
              <a:buChar char="•"/>
            </a:pPr>
            <a:r>
              <a:rPr lang="en-US" dirty="0"/>
              <a:t>Provides space for discussion, decision-making and action.</a:t>
            </a:r>
          </a:p>
          <a:p>
            <a:pPr marL="457200" indent="-457200" algn="l">
              <a:lnSpc>
                <a:spcPct val="110000"/>
              </a:lnSpc>
              <a:spcAft>
                <a:spcPts val="1200"/>
              </a:spcAft>
              <a:buClr>
                <a:srgbClr val="2E2C22"/>
              </a:buClr>
              <a:buFont typeface="Arial" panose="020B0604020202020204" pitchFamily="34" charset="0"/>
              <a:buChar char="•"/>
            </a:pPr>
            <a:r>
              <a:rPr lang="en-US" dirty="0"/>
              <a:t>Analyzes and discusses barriers to reproductive health to find responses adapted to local contexts.</a:t>
            </a:r>
          </a:p>
          <a:p>
            <a:pPr marL="457200" indent="-457200" algn="l">
              <a:lnSpc>
                <a:spcPct val="110000"/>
              </a:lnSpc>
              <a:spcAft>
                <a:spcPts val="1200"/>
              </a:spcAft>
              <a:buClr>
                <a:srgbClr val="2E2C22"/>
              </a:buClr>
              <a:buFont typeface="Arial" panose="020B0604020202020204" pitchFamily="34" charset="0"/>
              <a:buChar char="•"/>
            </a:pPr>
            <a:r>
              <a:rPr lang="en-US" dirty="0"/>
              <a:t>Strengthens and involves husbands as direct actors in the development of their community.</a:t>
            </a:r>
          </a:p>
          <a:p>
            <a:pPr marL="457200" indent="-457200" algn="l">
              <a:lnSpc>
                <a:spcPct val="110000"/>
              </a:lnSpc>
              <a:spcAft>
                <a:spcPts val="1200"/>
              </a:spcAft>
              <a:buClr>
                <a:srgbClr val="2E2C22"/>
              </a:buClr>
              <a:buFont typeface="Arial" panose="020B0604020202020204" pitchFamily="34" charset="0"/>
              <a:buChar char="•"/>
            </a:pPr>
            <a:r>
              <a:rPr lang="en-US" dirty="0"/>
              <a:t>All members are equal.</a:t>
            </a:r>
          </a:p>
          <a:p>
            <a:pPr>
              <a:lnSpc>
                <a:spcPct val="110000"/>
              </a:lnSpc>
              <a:buClr>
                <a:srgbClr val="2E2C22"/>
              </a:buClr>
            </a:pPr>
            <a:endParaRPr lang="en-US" dirty="0"/>
          </a:p>
        </p:txBody>
      </p:sp>
      <p:sp>
        <p:nvSpPr>
          <p:cNvPr id="13" name="TextBox 12">
            <a:extLst>
              <a:ext uri="{FF2B5EF4-FFF2-40B4-BE49-F238E27FC236}">
                <a16:creationId xmlns:a16="http://schemas.microsoft.com/office/drawing/2014/main" id="{35249EF5-41B8-4447-A11C-129CFAAE27E8}"/>
              </a:ext>
            </a:extLst>
          </p:cNvPr>
          <p:cNvSpPr txBox="1"/>
          <p:nvPr/>
        </p:nvSpPr>
        <p:spPr>
          <a:xfrm>
            <a:off x="193431" y="13144453"/>
            <a:ext cx="6214047" cy="307777"/>
          </a:xfrm>
          <a:prstGeom prst="rect">
            <a:avLst/>
          </a:prstGeom>
          <a:noFill/>
        </p:spPr>
        <p:txBody>
          <a:bodyPr wrap="square" rtlCol="0">
            <a:spAutoFit/>
          </a:bodyPr>
          <a:lstStyle/>
          <a:p>
            <a:r>
              <a:rPr lang="en-US" sz="1400" dirty="0">
                <a:solidFill>
                  <a:schemeClr val="bg1">
                    <a:lumMod val="90000"/>
                  </a:schemeClr>
                </a:solidFill>
                <a:latin typeface="Gill Sans MT" panose="020B0502020104020203" pitchFamily="34" charset="77"/>
              </a:rPr>
              <a:t>Photo credit: Institute for Reproductive Health</a:t>
            </a:r>
          </a:p>
        </p:txBody>
      </p:sp>
      <p:pic>
        <p:nvPicPr>
          <p:cNvPr id="8" name="Picture Placeholder 9" descr="A group of people sitting on the ground&#10;&#10;Description automatically generated with low confidence">
            <a:extLst>
              <a:ext uri="{FF2B5EF4-FFF2-40B4-BE49-F238E27FC236}">
                <a16:creationId xmlns:a16="http://schemas.microsoft.com/office/drawing/2014/main" id="{57ADB642-7CC2-2A46-B4C2-20873D3991EF}"/>
              </a:ext>
            </a:extLst>
          </p:cNvPr>
          <p:cNvPicPr>
            <a:picLocks noGrp="1" noChangeAspect="1"/>
          </p:cNvPicPr>
          <p:nvPr>
            <p:ph type="pic" sz="quarter" idx="10"/>
          </p:nvPr>
        </p:nvPicPr>
        <p:blipFill rotWithShape="1">
          <a:blip r:embed="rId4" cstate="print">
            <a:extLst>
              <a:ext uri="{28A0092B-C50C-407E-A947-70E740481C1C}">
                <a14:useLocalDpi xmlns:a14="http://schemas.microsoft.com/office/drawing/2010/main" val="0"/>
              </a:ext>
            </a:extLst>
          </a:blip>
          <a:srcRect l="-8412" r="33224"/>
          <a:stretch/>
        </p:blipFill>
        <p:spPr>
          <a:xfrm>
            <a:off x="-3058370" y="2227264"/>
            <a:ext cx="9263064" cy="9261476"/>
          </a:xfrm>
        </p:spPr>
      </p:pic>
    </p:spTree>
    <p:custDataLst>
      <p:tags r:id="rId1"/>
    </p:custDataLst>
    <p:extLst>
      <p:ext uri="{BB962C8B-B14F-4D97-AF65-F5344CB8AC3E}">
        <p14:creationId xmlns:p14="http://schemas.microsoft.com/office/powerpoint/2010/main" val="230517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735635" y="790621"/>
            <a:ext cx="13500171" cy="1754326"/>
          </a:xfrm>
          <a:prstGeom prst="rect">
            <a:avLst/>
          </a:prstGeom>
          <a:noFill/>
        </p:spPr>
        <p:txBody>
          <a:bodyPr wrap="square" rtlCol="0">
            <a:spAutoFit/>
          </a:bodyPr>
          <a:lstStyle/>
          <a:p>
            <a:pPr marL="0" marR="0" lvl="0" indent="0" algn="l" defTabSz="137172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Gill Sans MT" panose="020B0502020104020203"/>
                <a:ea typeface="ＭＳ Ｐゴシック" panose="020B0600070205080204" pitchFamily="34" charset="-128"/>
                <a:cs typeface="+mn-cs"/>
                <a:sym typeface="PT Sans"/>
              </a:rPr>
              <a:t>Scale-Up Pathways – Husbands Schools (2007-2017)</a:t>
            </a:r>
          </a:p>
        </p:txBody>
      </p:sp>
      <p:pic>
        <p:nvPicPr>
          <p:cNvPr id="18" name="Picture 17">
            <a:extLst>
              <a:ext uri="{FF2B5EF4-FFF2-40B4-BE49-F238E27FC236}">
                <a16:creationId xmlns:a16="http://schemas.microsoft.com/office/drawing/2014/main" id="{79CA3217-33EF-934E-92F1-2000B79A9DF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35635" y="2995903"/>
            <a:ext cx="22397421" cy="10302813"/>
          </a:xfrm>
          <a:prstGeom prst="rect">
            <a:avLst/>
          </a:prstGeom>
        </p:spPr>
      </p:pic>
    </p:spTree>
    <p:custDataLst>
      <p:tags r:id="rId1"/>
    </p:custDataLst>
    <p:extLst>
      <p:ext uri="{BB962C8B-B14F-4D97-AF65-F5344CB8AC3E}">
        <p14:creationId xmlns:p14="http://schemas.microsoft.com/office/powerpoint/2010/main" val="346765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2EC3C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22B8-2712-4B0F-B154-1D65662A1A6A}"/>
              </a:ext>
            </a:extLst>
          </p:cNvPr>
          <p:cNvSpPr>
            <a:spLocks noGrp="1"/>
          </p:cNvSpPr>
          <p:nvPr>
            <p:ph type="title"/>
          </p:nvPr>
        </p:nvSpPr>
        <p:spPr>
          <a:xfrm>
            <a:off x="3189733" y="5286982"/>
            <a:ext cx="18004534" cy="2176836"/>
          </a:xfrm>
        </p:spPr>
        <p:txBody>
          <a:bodyPr/>
          <a:lstStyle/>
          <a:p>
            <a:pPr>
              <a:lnSpc>
                <a:spcPct val="90000"/>
              </a:lnSpc>
            </a:pPr>
            <a:r>
              <a:rPr lang="en-US" dirty="0"/>
              <a:t>Considerations for Planning Scale-Up Processes</a:t>
            </a:r>
          </a:p>
        </p:txBody>
      </p:sp>
      <p:sp>
        <p:nvSpPr>
          <p:cNvPr id="9" name="Text Placeholder 8">
            <a:extLst>
              <a:ext uri="{FF2B5EF4-FFF2-40B4-BE49-F238E27FC236}">
                <a16:creationId xmlns:a16="http://schemas.microsoft.com/office/drawing/2014/main" id="{017FADA8-DB11-8D4C-B39E-4ACA2F75C679}"/>
              </a:ext>
            </a:extLst>
          </p:cNvPr>
          <p:cNvSpPr>
            <a:spLocks noGrp="1"/>
          </p:cNvSpPr>
          <p:nvPr>
            <p:ph type="body" idx="2"/>
          </p:nvPr>
        </p:nvSpPr>
        <p:spPr/>
        <p:txBody>
          <a:bodyPr/>
          <a:lstStyle/>
          <a:p>
            <a:r>
              <a:rPr lang="en-US" dirty="0"/>
              <a:t>SECTION 2</a:t>
            </a:r>
            <a:endParaRPr lang="en-US" sz="2800" dirty="0"/>
          </a:p>
        </p:txBody>
      </p:sp>
    </p:spTree>
    <p:custDataLst>
      <p:tags r:id="rId1"/>
    </p:custDataLst>
    <p:extLst>
      <p:ext uri="{BB962C8B-B14F-4D97-AF65-F5344CB8AC3E}">
        <p14:creationId xmlns:p14="http://schemas.microsoft.com/office/powerpoint/2010/main" val="67256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2A71F20A-6E4A-4B5A-80EB-74A41A98FD97}"/>
              </a:ext>
            </a:extLst>
          </p:cNvPr>
          <p:cNvSpPr>
            <a:spLocks noGrp="1"/>
          </p:cNvSpPr>
          <p:nvPr>
            <p:ph type="body" sz="quarter" idx="4294967295"/>
          </p:nvPr>
        </p:nvSpPr>
        <p:spPr>
          <a:xfrm>
            <a:off x="1702593" y="10467975"/>
            <a:ext cx="20743069" cy="2414588"/>
          </a:xfrm>
          <a:prstGeom prst="rect">
            <a:avLst/>
          </a:prstGeom>
          <a:solidFill>
            <a:srgbClr val="2EC3C6"/>
          </a:solidFill>
        </p:spPr>
        <p:txBody>
          <a:bodyPr anchor="ctr">
            <a:normAutofit/>
          </a:bodyPr>
          <a:lstStyle/>
          <a:p>
            <a:pPr lvl="0" algn="ctr" hangingPunct="0">
              <a:defRPr/>
            </a:pPr>
            <a:r>
              <a:rPr lang="en-US" sz="5400" b="1" dirty="0">
                <a:solidFill>
                  <a:prstClr val="white"/>
                </a:solidFill>
                <a:latin typeface="+mj-lt"/>
              </a:rPr>
              <a:t>COMMONALITIES: </a:t>
            </a:r>
          </a:p>
          <a:p>
            <a:pPr lvl="0" algn="ctr" hangingPunct="0">
              <a:defRPr/>
            </a:pPr>
            <a:r>
              <a:rPr lang="en-US" sz="5400" b="1" dirty="0">
                <a:solidFill>
                  <a:prstClr val="white"/>
                </a:solidFill>
                <a:latin typeface="+mj-lt"/>
              </a:rPr>
              <a:t>Systems focus, sustainability of effect, managing change</a:t>
            </a:r>
          </a:p>
        </p:txBody>
      </p:sp>
      <p:sp>
        <p:nvSpPr>
          <p:cNvPr id="11" name="Text Placeholder 10">
            <a:extLst>
              <a:ext uri="{FF2B5EF4-FFF2-40B4-BE49-F238E27FC236}">
                <a16:creationId xmlns:a16="http://schemas.microsoft.com/office/drawing/2014/main" id="{2839CC47-797A-4A5F-9CB0-8E53F315428F}"/>
              </a:ext>
            </a:extLst>
          </p:cNvPr>
          <p:cNvSpPr>
            <a:spLocks noGrp="1"/>
          </p:cNvSpPr>
          <p:nvPr>
            <p:ph type="body" sz="quarter" idx="4294967295"/>
          </p:nvPr>
        </p:nvSpPr>
        <p:spPr>
          <a:xfrm>
            <a:off x="12064207" y="5341938"/>
            <a:ext cx="10381566" cy="2133600"/>
          </a:xfrm>
          <a:prstGeom prst="rect">
            <a:avLst/>
          </a:prstGeom>
          <a:ln>
            <a:solidFill>
              <a:srgbClr val="2EC3C6"/>
            </a:solidFill>
          </a:ln>
        </p:spPr>
        <p:txBody>
          <a:bodyPr anchor="ctr">
            <a:normAutofit/>
          </a:bodyPr>
          <a:lstStyle/>
          <a:p>
            <a:pPr algn="ctr"/>
            <a:r>
              <a:rPr lang="en-US" sz="4000" b="1" dirty="0">
                <a:solidFill>
                  <a:srgbClr val="2E2C22"/>
                </a:solidFill>
              </a:rPr>
              <a:t>BROOKINGS INSTITUTION</a:t>
            </a:r>
          </a:p>
        </p:txBody>
      </p:sp>
      <p:sp>
        <p:nvSpPr>
          <p:cNvPr id="12" name="Text Placeholder 11">
            <a:extLst>
              <a:ext uri="{FF2B5EF4-FFF2-40B4-BE49-F238E27FC236}">
                <a16:creationId xmlns:a16="http://schemas.microsoft.com/office/drawing/2014/main" id="{84F2C9A1-266C-47FC-85FA-5288C1E9C3CF}"/>
              </a:ext>
            </a:extLst>
          </p:cNvPr>
          <p:cNvSpPr>
            <a:spLocks noGrp="1"/>
          </p:cNvSpPr>
          <p:nvPr>
            <p:ph type="body" sz="quarter" idx="4294967295"/>
          </p:nvPr>
        </p:nvSpPr>
        <p:spPr>
          <a:xfrm>
            <a:off x="1702593" y="7893050"/>
            <a:ext cx="10379869" cy="2132013"/>
          </a:xfrm>
          <a:prstGeom prst="rect">
            <a:avLst/>
          </a:prstGeom>
          <a:ln>
            <a:solidFill>
              <a:srgbClr val="2EC3C6"/>
            </a:solidFill>
          </a:ln>
        </p:spPr>
        <p:txBody>
          <a:bodyPr anchor="ctr">
            <a:normAutofit/>
          </a:bodyPr>
          <a:lstStyle/>
          <a:p>
            <a:pPr algn="ctr"/>
            <a:r>
              <a:rPr lang="en-US" sz="4000" b="1">
                <a:solidFill>
                  <a:srgbClr val="2E2C22"/>
                </a:solidFill>
              </a:rPr>
              <a:t>MANAGEMENT SYSTEMS INTERNATIONAL</a:t>
            </a:r>
          </a:p>
        </p:txBody>
      </p:sp>
      <p:sp>
        <p:nvSpPr>
          <p:cNvPr id="13" name="Text Placeholder 12">
            <a:extLst>
              <a:ext uri="{FF2B5EF4-FFF2-40B4-BE49-F238E27FC236}">
                <a16:creationId xmlns:a16="http://schemas.microsoft.com/office/drawing/2014/main" id="{D70F8CC3-FFA0-475A-BB59-40529F3175E4}"/>
              </a:ext>
            </a:extLst>
          </p:cNvPr>
          <p:cNvSpPr>
            <a:spLocks noGrp="1"/>
          </p:cNvSpPr>
          <p:nvPr>
            <p:ph type="body" sz="quarter" idx="4294967295"/>
          </p:nvPr>
        </p:nvSpPr>
        <p:spPr>
          <a:xfrm>
            <a:off x="12065793" y="7893050"/>
            <a:ext cx="10379869" cy="2132013"/>
          </a:xfrm>
          <a:prstGeom prst="rect">
            <a:avLst/>
          </a:prstGeom>
          <a:ln>
            <a:solidFill>
              <a:srgbClr val="2EC3C6"/>
            </a:solidFill>
          </a:ln>
        </p:spPr>
        <p:txBody>
          <a:bodyPr anchor="ctr">
            <a:normAutofit/>
          </a:bodyPr>
          <a:lstStyle/>
          <a:p>
            <a:pPr algn="ctr"/>
            <a:r>
              <a:rPr lang="en-US" sz="4000" b="1" dirty="0">
                <a:solidFill>
                  <a:srgbClr val="2E2C22"/>
                </a:solidFill>
              </a:rPr>
              <a:t>SCALING SOCIAL </a:t>
            </a:r>
          </a:p>
          <a:p>
            <a:pPr algn="ctr"/>
            <a:r>
              <a:rPr lang="en-US" sz="4000" b="1" dirty="0">
                <a:solidFill>
                  <a:srgbClr val="2E2C22"/>
                </a:solidFill>
              </a:rPr>
              <a:t>IMPACT MODELS</a:t>
            </a:r>
          </a:p>
        </p:txBody>
      </p:sp>
      <p:sp>
        <p:nvSpPr>
          <p:cNvPr id="15" name="Text Placeholder 14">
            <a:extLst>
              <a:ext uri="{FF2B5EF4-FFF2-40B4-BE49-F238E27FC236}">
                <a16:creationId xmlns:a16="http://schemas.microsoft.com/office/drawing/2014/main" id="{789E9BB7-0479-42A4-864B-4838550283CD}"/>
              </a:ext>
            </a:extLst>
          </p:cNvPr>
          <p:cNvSpPr>
            <a:spLocks noGrp="1"/>
          </p:cNvSpPr>
          <p:nvPr>
            <p:ph type="body" sz="quarter" idx="4294967295"/>
          </p:nvPr>
        </p:nvSpPr>
        <p:spPr>
          <a:xfrm>
            <a:off x="1702593" y="5341938"/>
            <a:ext cx="10379869" cy="2133600"/>
          </a:xfrm>
          <a:prstGeom prst="rect">
            <a:avLst/>
          </a:prstGeom>
          <a:ln>
            <a:solidFill>
              <a:srgbClr val="2EC3C6"/>
            </a:solidFill>
          </a:ln>
        </p:spPr>
        <p:txBody>
          <a:bodyPr anchor="ctr">
            <a:noAutofit/>
          </a:bodyPr>
          <a:lstStyle/>
          <a:p>
            <a:pPr algn="ctr"/>
            <a:r>
              <a:rPr lang="en-US" sz="4000" b="1" dirty="0">
                <a:solidFill>
                  <a:srgbClr val="2E2C22"/>
                </a:solidFill>
              </a:rPr>
              <a:t>EXPANDNET/WORLD HEALTH ORGANIZATION</a:t>
            </a:r>
          </a:p>
        </p:txBody>
      </p:sp>
      <p:sp>
        <p:nvSpPr>
          <p:cNvPr id="14" name="Title 13">
            <a:extLst>
              <a:ext uri="{FF2B5EF4-FFF2-40B4-BE49-F238E27FC236}">
                <a16:creationId xmlns:a16="http://schemas.microsoft.com/office/drawing/2014/main" id="{4A10BE72-F962-406C-869C-3CC622B84D30}"/>
              </a:ext>
            </a:extLst>
          </p:cNvPr>
          <p:cNvSpPr>
            <a:spLocks noGrp="1"/>
          </p:cNvSpPr>
          <p:nvPr>
            <p:ph type="title" idx="4294967295"/>
          </p:nvPr>
        </p:nvSpPr>
        <p:spPr>
          <a:xfrm>
            <a:off x="1702594" y="1630363"/>
            <a:ext cx="20978812" cy="1438275"/>
          </a:xfrm>
          <a:prstGeom prst="rect">
            <a:avLst/>
          </a:prstGeom>
        </p:spPr>
        <p:txBody>
          <a:bodyPr/>
          <a:lstStyle/>
          <a:p>
            <a:r>
              <a:rPr lang="en-US" sz="8800" dirty="0">
                <a:solidFill>
                  <a:srgbClr val="2E2C22"/>
                </a:solidFill>
              </a:rPr>
              <a:t>Frameworks Common in Global Health to Guide Scale-Up Practice</a:t>
            </a:r>
          </a:p>
        </p:txBody>
      </p:sp>
    </p:spTree>
    <p:custDataLst>
      <p:tags r:id="rId1"/>
    </p:custDataLst>
    <p:extLst>
      <p:ext uri="{BB962C8B-B14F-4D97-AF65-F5344CB8AC3E}">
        <p14:creationId xmlns:p14="http://schemas.microsoft.com/office/powerpoint/2010/main" val="4168163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0981371-D839-4731-9A9B-E6DCAB7ADCBA}"/>
              </a:ext>
            </a:extLst>
          </p:cNvPr>
          <p:cNvSpPr>
            <a:spLocks noGrp="1"/>
          </p:cNvSpPr>
          <p:nvPr>
            <p:ph type="body" sz="quarter" idx="4294967295"/>
          </p:nvPr>
        </p:nvSpPr>
        <p:spPr>
          <a:xfrm>
            <a:off x="1536191" y="3898075"/>
            <a:ext cx="8906257" cy="7056437"/>
          </a:xfrm>
          <a:prstGeom prst="rect">
            <a:avLst/>
          </a:prstGeom>
        </p:spPr>
        <p:txBody>
          <a:bodyPr/>
          <a:lstStyle/>
          <a:p>
            <a:pPr algn="l">
              <a:lnSpc>
                <a:spcPct val="90000"/>
              </a:lnSpc>
            </a:pPr>
            <a:r>
              <a:rPr lang="en-US" sz="8800" b="1" dirty="0">
                <a:solidFill>
                  <a:srgbClr val="2E2C22"/>
                </a:solidFill>
              </a:rPr>
              <a:t>Framework for Strategic </a:t>
            </a:r>
            <a:br>
              <a:rPr lang="en-US" sz="8800" b="1" dirty="0">
                <a:solidFill>
                  <a:srgbClr val="2E2C22"/>
                </a:solidFill>
              </a:rPr>
            </a:br>
            <a:r>
              <a:rPr lang="en-US" sz="8800" b="1" dirty="0">
                <a:solidFill>
                  <a:srgbClr val="2E2C22"/>
                </a:solidFill>
              </a:rPr>
              <a:t>Scale-Up, Adapted From Expand Net</a:t>
            </a:r>
            <a:br>
              <a:rPr lang="en-US" sz="8800" b="1" dirty="0">
                <a:solidFill>
                  <a:srgbClr val="2E2C22"/>
                </a:solidFill>
              </a:rPr>
            </a:br>
            <a:endParaRPr lang="en-US" sz="8800" b="1" dirty="0">
              <a:solidFill>
                <a:srgbClr val="2E2C22"/>
              </a:solidFill>
            </a:endParaRPr>
          </a:p>
        </p:txBody>
      </p:sp>
      <p:sp>
        <p:nvSpPr>
          <p:cNvPr id="2" name="TextBox 1"/>
          <p:cNvSpPr txBox="1"/>
          <p:nvPr/>
        </p:nvSpPr>
        <p:spPr>
          <a:xfrm>
            <a:off x="12313344" y="12053007"/>
            <a:ext cx="9863333" cy="113877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l"/>
            <a:r>
              <a:rPr kumimoji="0" lang="en-US" sz="2300" b="0" i="0" u="none" strike="noStrike" cap="none" spc="0" normalizeH="0" baseline="0" dirty="0">
                <a:ln>
                  <a:noFill/>
                </a:ln>
                <a:solidFill>
                  <a:srgbClr val="2E2C22"/>
                </a:solidFill>
                <a:effectLst/>
                <a:uFillTx/>
                <a:latin typeface="+mn-lt"/>
                <a:ea typeface="PT Sans"/>
                <a:cs typeface="PT Sans"/>
                <a:sym typeface="PT Sans"/>
              </a:rPr>
              <a:t>Source</a:t>
            </a:r>
            <a:r>
              <a:rPr lang="en-US" dirty="0">
                <a:solidFill>
                  <a:srgbClr val="2E2C22"/>
                </a:solidFill>
                <a:latin typeface="+mn-lt"/>
              </a:rPr>
              <a:t>: WHO and </a:t>
            </a:r>
            <a:r>
              <a:rPr lang="en-US" dirty="0" err="1">
                <a:solidFill>
                  <a:srgbClr val="2E2C22"/>
                </a:solidFill>
                <a:latin typeface="+mn-lt"/>
              </a:rPr>
              <a:t>ExpandNet</a:t>
            </a:r>
            <a:r>
              <a:rPr lang="en-US" dirty="0">
                <a:solidFill>
                  <a:srgbClr val="2E2C22"/>
                </a:solidFill>
                <a:latin typeface="+mn-lt"/>
              </a:rPr>
              <a:t>, </a:t>
            </a:r>
            <a:r>
              <a:rPr lang="en-US" i="1" dirty="0">
                <a:solidFill>
                  <a:srgbClr val="2E2C22"/>
                </a:solidFill>
                <a:latin typeface="+mn-lt"/>
              </a:rPr>
              <a:t>Nine Steps for Developing a Scaling-Up Strategy</a:t>
            </a:r>
            <a:r>
              <a:rPr lang="en-US" dirty="0">
                <a:solidFill>
                  <a:srgbClr val="2E2C22"/>
                </a:solidFill>
                <a:latin typeface="+mn-lt"/>
              </a:rPr>
              <a:t> (Geneva, Switzerland: WHO, 2010).</a:t>
            </a:r>
          </a:p>
          <a:p>
            <a:pPr marL="0" marR="0" indent="0" algn="l" defTabSz="825500" rtl="0" fontAlgn="auto" latinLnBrk="0" hangingPunct="0">
              <a:lnSpc>
                <a:spcPct val="100000"/>
              </a:lnSpc>
              <a:spcBef>
                <a:spcPts val="0"/>
              </a:spcBef>
              <a:spcAft>
                <a:spcPts val="0"/>
              </a:spcAft>
              <a:buClrTx/>
              <a:buSzTx/>
              <a:buFontTx/>
              <a:buNone/>
              <a:tabLst/>
            </a:pPr>
            <a:endParaRPr kumimoji="0" lang="en-US" sz="2300" b="0" i="0" u="none" strike="noStrike" cap="none" spc="0" normalizeH="0" baseline="0" dirty="0">
              <a:ln>
                <a:noFill/>
              </a:ln>
              <a:solidFill>
                <a:srgbClr val="2E2C22"/>
              </a:solidFill>
              <a:effectLst/>
              <a:uFillTx/>
              <a:latin typeface="+mn-lt"/>
              <a:ea typeface="PT Sans"/>
              <a:cs typeface="PT Sans"/>
              <a:sym typeface="PT Sans"/>
            </a:endParaRPr>
          </a:p>
        </p:txBody>
      </p:sp>
      <p:grpSp>
        <p:nvGrpSpPr>
          <p:cNvPr id="5" name="Group 4">
            <a:extLst>
              <a:ext uri="{FF2B5EF4-FFF2-40B4-BE49-F238E27FC236}">
                <a16:creationId xmlns:a16="http://schemas.microsoft.com/office/drawing/2014/main" id="{B032F7DF-C9BA-3447-A34A-717EC759F169}"/>
              </a:ext>
            </a:extLst>
          </p:cNvPr>
          <p:cNvGrpSpPr/>
          <p:nvPr/>
        </p:nvGrpSpPr>
        <p:grpSpPr>
          <a:xfrm>
            <a:off x="11430000" y="857250"/>
            <a:ext cx="11630025" cy="11001374"/>
            <a:chOff x="12072938" y="1357313"/>
            <a:chExt cx="11630025" cy="11001374"/>
          </a:xfrm>
        </p:grpSpPr>
        <p:sp>
          <p:nvSpPr>
            <p:cNvPr id="6" name="Rounded Rectangle 5">
              <a:extLst>
                <a:ext uri="{FF2B5EF4-FFF2-40B4-BE49-F238E27FC236}">
                  <a16:creationId xmlns:a16="http://schemas.microsoft.com/office/drawing/2014/main" id="{B6BFAA05-5F62-644E-8EAE-7522252850F3}"/>
                </a:ext>
              </a:extLst>
            </p:cNvPr>
            <p:cNvSpPr/>
            <p:nvPr/>
          </p:nvSpPr>
          <p:spPr>
            <a:xfrm>
              <a:off x="12739123" y="9772650"/>
              <a:ext cx="10678090" cy="2586037"/>
            </a:xfrm>
            <a:prstGeom prst="roundRect">
              <a:avLst/>
            </a:prstGeom>
            <a:solidFill>
              <a:srgbClr val="2EC3C6"/>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
          <p:nvSpPr>
            <p:cNvPr id="7" name="Oval 6">
              <a:extLst>
                <a:ext uri="{FF2B5EF4-FFF2-40B4-BE49-F238E27FC236}">
                  <a16:creationId xmlns:a16="http://schemas.microsoft.com/office/drawing/2014/main" id="{B1030EDB-E5F5-6443-80C8-2F718C060490}"/>
                </a:ext>
              </a:extLst>
            </p:cNvPr>
            <p:cNvSpPr/>
            <p:nvPr/>
          </p:nvSpPr>
          <p:spPr>
            <a:xfrm>
              <a:off x="12072938" y="1357313"/>
              <a:ext cx="11630025" cy="5500687"/>
            </a:xfrm>
            <a:prstGeom prst="ellipse">
              <a:avLst/>
            </a:prstGeom>
            <a:solidFill>
              <a:srgbClr val="2EC3C6"/>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
          <p:nvSpPr>
            <p:cNvPr id="8" name="TextBox 7">
              <a:extLst>
                <a:ext uri="{FF2B5EF4-FFF2-40B4-BE49-F238E27FC236}">
                  <a16:creationId xmlns:a16="http://schemas.microsoft.com/office/drawing/2014/main" id="{830FF2DB-53DD-A445-878F-679132A4E1FA}"/>
                </a:ext>
              </a:extLst>
            </p:cNvPr>
            <p:cNvSpPr txBox="1"/>
            <p:nvPr/>
          </p:nvSpPr>
          <p:spPr>
            <a:xfrm>
              <a:off x="15493063" y="2045458"/>
              <a:ext cx="4789773" cy="1000274"/>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8100" tIns="38100" rIns="38100" bIns="38100" numCol="1" spcCol="38100" rtlCol="0" anchor="ctr">
              <a:spAutoFit/>
            </a:bodyPr>
            <a:lstStyle/>
            <a:p>
              <a:pPr marL="0" marR="0" indent="0" algn="just" defTabSz="825500" rtl="0" fontAlgn="auto" latinLnBrk="0" hangingPunct="0">
                <a:lnSpc>
                  <a:spcPct val="100000"/>
                </a:lnSpc>
                <a:spcBef>
                  <a:spcPts val="0"/>
                </a:spcBef>
                <a:spcAft>
                  <a:spcPts val="0"/>
                </a:spcAft>
                <a:buClrTx/>
                <a:buSzTx/>
                <a:buFontTx/>
                <a:buNone/>
                <a:tabLst/>
              </a:pPr>
              <a:r>
                <a:rPr kumimoji="0" lang="en-US" sz="6000" b="1" i="0" u="none" strike="noStrike" cap="none" spc="0" normalizeH="0" baseline="0" dirty="0">
                  <a:ln>
                    <a:noFill/>
                  </a:ln>
                  <a:solidFill>
                    <a:srgbClr val="FDFCFE"/>
                  </a:solidFill>
                  <a:effectLst/>
                  <a:uFillTx/>
                  <a:latin typeface="Gill Sans MT" panose="020B0502020104020203" pitchFamily="34" charset="77"/>
                  <a:sym typeface="PT Sans"/>
                </a:rPr>
                <a:t>Environment</a:t>
              </a:r>
            </a:p>
          </p:txBody>
        </p:sp>
        <p:sp>
          <p:nvSpPr>
            <p:cNvPr id="10" name="Rounded Rectangle 9">
              <a:extLst>
                <a:ext uri="{FF2B5EF4-FFF2-40B4-BE49-F238E27FC236}">
                  <a16:creationId xmlns:a16="http://schemas.microsoft.com/office/drawing/2014/main" id="{730DD946-9215-BC48-B35A-A4DFE0C16B29}"/>
                </a:ext>
              </a:extLst>
            </p:cNvPr>
            <p:cNvSpPr/>
            <p:nvPr/>
          </p:nvSpPr>
          <p:spPr>
            <a:xfrm>
              <a:off x="12968483" y="3468893"/>
              <a:ext cx="3114675" cy="595908"/>
            </a:xfrm>
            <a:prstGeom prst="roundRect">
              <a:avLst/>
            </a:prstGeom>
            <a:solidFill>
              <a:srgbClr val="FDFCFE"/>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en-US" sz="3000" b="0" i="0" u="none" strike="noStrike" cap="none" spc="0" normalizeH="0" baseline="0" dirty="0">
                  <a:ln>
                    <a:noFill/>
                  </a:ln>
                  <a:solidFill>
                    <a:srgbClr val="2E2C22"/>
                  </a:solidFill>
                  <a:effectLst/>
                  <a:uFillTx/>
                  <a:latin typeface="Gill Sans MT" panose="020B0502020104020203" pitchFamily="34" charset="77"/>
                  <a:ea typeface="Helvetica Light"/>
                  <a:cs typeface="Helvetica Light"/>
                  <a:sym typeface="Helvetica Light"/>
                </a:rPr>
                <a:t>The NSI</a:t>
              </a:r>
            </a:p>
          </p:txBody>
        </p:sp>
        <p:sp>
          <p:nvSpPr>
            <p:cNvPr id="11" name="Rounded Rectangle 10">
              <a:extLst>
                <a:ext uri="{FF2B5EF4-FFF2-40B4-BE49-F238E27FC236}">
                  <a16:creationId xmlns:a16="http://schemas.microsoft.com/office/drawing/2014/main" id="{B4233B64-9039-E346-9296-E91C40A4F70D}"/>
                </a:ext>
              </a:extLst>
            </p:cNvPr>
            <p:cNvSpPr/>
            <p:nvPr/>
          </p:nvSpPr>
          <p:spPr>
            <a:xfrm>
              <a:off x="19931062" y="3850374"/>
              <a:ext cx="3114675" cy="1106686"/>
            </a:xfrm>
            <a:prstGeom prst="roundRect">
              <a:avLst/>
            </a:prstGeom>
            <a:solidFill>
              <a:srgbClr val="FDFCFE"/>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ctr"/>
              <a:r>
                <a:rPr lang="en-US" sz="3000" dirty="0">
                  <a:solidFill>
                    <a:srgbClr val="2E2C22"/>
                  </a:solidFill>
                  <a:latin typeface="Gill Sans MT" panose="020B0502020104020203" pitchFamily="34" charset="77"/>
                  <a:ea typeface="Helvetica Light"/>
                  <a:cs typeface="Helvetica Light"/>
                  <a:sym typeface="Helvetica Light"/>
                </a:rPr>
                <a:t>User</a:t>
              </a:r>
            </a:p>
            <a:p>
              <a:pPr algn="ctr"/>
              <a:r>
                <a:rPr lang="en-US" sz="3000" dirty="0">
                  <a:solidFill>
                    <a:srgbClr val="2E2C22"/>
                  </a:solidFill>
                  <a:latin typeface="Gill Sans MT" panose="020B0502020104020203" pitchFamily="34" charset="77"/>
                  <a:ea typeface="Helvetica Light"/>
                  <a:cs typeface="Helvetica Light"/>
                  <a:sym typeface="Helvetica Light"/>
                </a:rPr>
                <a:t>Organization(s)</a:t>
              </a:r>
            </a:p>
          </p:txBody>
        </p:sp>
        <p:sp>
          <p:nvSpPr>
            <p:cNvPr id="13" name="Rounded Rectangle 12">
              <a:extLst>
                <a:ext uri="{FF2B5EF4-FFF2-40B4-BE49-F238E27FC236}">
                  <a16:creationId xmlns:a16="http://schemas.microsoft.com/office/drawing/2014/main" id="{D1B295D8-9101-6540-A264-CBC0FBE27135}"/>
                </a:ext>
              </a:extLst>
            </p:cNvPr>
            <p:cNvSpPr/>
            <p:nvPr/>
          </p:nvSpPr>
          <p:spPr>
            <a:xfrm>
              <a:off x="12968483" y="4711907"/>
              <a:ext cx="3114675" cy="595908"/>
            </a:xfrm>
            <a:prstGeom prst="roundRect">
              <a:avLst/>
            </a:prstGeom>
            <a:solidFill>
              <a:srgbClr val="FDFCFE"/>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ctr"/>
              <a:r>
                <a:rPr lang="en-US" sz="3000" dirty="0">
                  <a:solidFill>
                    <a:srgbClr val="2E2C22"/>
                  </a:solidFill>
                  <a:latin typeface="Gill Sans MT" panose="020B0502020104020203" pitchFamily="34" charset="77"/>
                  <a:ea typeface="Helvetica Light"/>
                  <a:cs typeface="Helvetica Light"/>
                  <a:sym typeface="Helvetica Light"/>
                </a:rPr>
                <a:t>Resource Team</a:t>
              </a:r>
            </a:p>
          </p:txBody>
        </p:sp>
        <p:sp>
          <p:nvSpPr>
            <p:cNvPr id="14" name="Left-Right Arrow 13">
              <a:extLst>
                <a:ext uri="{FF2B5EF4-FFF2-40B4-BE49-F238E27FC236}">
                  <a16:creationId xmlns:a16="http://schemas.microsoft.com/office/drawing/2014/main" id="{31AC2454-DC08-6145-A265-71265BA268D4}"/>
                </a:ext>
              </a:extLst>
            </p:cNvPr>
            <p:cNvSpPr/>
            <p:nvPr/>
          </p:nvSpPr>
          <p:spPr>
            <a:xfrm>
              <a:off x="16083158" y="3411741"/>
              <a:ext cx="3662450" cy="1987004"/>
            </a:xfrm>
            <a:prstGeom prst="leftRightArrow">
              <a:avLst/>
            </a:prstGeom>
            <a:solidFill>
              <a:srgbClr val="1E9798"/>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ctr"/>
              <a:r>
                <a:rPr lang="en-US" sz="3000" dirty="0">
                  <a:solidFill>
                    <a:srgbClr val="FDFCFE"/>
                  </a:solidFill>
                  <a:latin typeface="Gill Sans MT" panose="020B0502020104020203" pitchFamily="34" charset="77"/>
                  <a:ea typeface="Helvetica Light"/>
                  <a:cs typeface="Helvetica Light"/>
                  <a:sym typeface="Helvetica Light"/>
                </a:rPr>
                <a:t>Scaling-up</a:t>
              </a:r>
            </a:p>
            <a:p>
              <a:pPr algn="ctr"/>
              <a:r>
                <a:rPr lang="en-US" sz="3000" dirty="0">
                  <a:solidFill>
                    <a:srgbClr val="FDFCFE"/>
                  </a:solidFill>
                  <a:latin typeface="Gill Sans MT" panose="020B0502020104020203" pitchFamily="34" charset="77"/>
                  <a:ea typeface="Helvetica Light"/>
                  <a:cs typeface="Helvetica Light"/>
                  <a:sym typeface="Helvetica Light"/>
                </a:rPr>
                <a:t>Strategy</a:t>
              </a:r>
              <a:endParaRPr lang="en-US" sz="3000" dirty="0">
                <a:solidFill>
                  <a:srgbClr val="FDFCFE"/>
                </a:solidFill>
                <a:latin typeface="Helvetica Light"/>
                <a:ea typeface="Helvetica Light"/>
                <a:cs typeface="Helvetica Light"/>
                <a:sym typeface="Helvetica Light"/>
              </a:endParaRPr>
            </a:p>
          </p:txBody>
        </p:sp>
        <p:sp>
          <p:nvSpPr>
            <p:cNvPr id="15" name="Down Arrow 14">
              <a:extLst>
                <a:ext uri="{FF2B5EF4-FFF2-40B4-BE49-F238E27FC236}">
                  <a16:creationId xmlns:a16="http://schemas.microsoft.com/office/drawing/2014/main" id="{FEC8C92A-1191-7640-BF85-E09EC8980D05}"/>
                </a:ext>
              </a:extLst>
            </p:cNvPr>
            <p:cNvSpPr/>
            <p:nvPr/>
          </p:nvSpPr>
          <p:spPr>
            <a:xfrm>
              <a:off x="17557195" y="4885009"/>
              <a:ext cx="714375" cy="2486728"/>
            </a:xfrm>
            <a:prstGeom prst="downArrow">
              <a:avLst/>
            </a:prstGeom>
            <a:solidFill>
              <a:srgbClr val="1E9798"/>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
          <p:nvSpPr>
            <p:cNvPr id="16" name="Rounded Rectangle 15">
              <a:extLst>
                <a:ext uri="{FF2B5EF4-FFF2-40B4-BE49-F238E27FC236}">
                  <a16:creationId xmlns:a16="http://schemas.microsoft.com/office/drawing/2014/main" id="{A5107352-181A-1F41-ABC5-71951176EDBD}"/>
                </a:ext>
              </a:extLst>
            </p:cNvPr>
            <p:cNvSpPr/>
            <p:nvPr/>
          </p:nvSpPr>
          <p:spPr>
            <a:xfrm>
              <a:off x="12739124" y="7691218"/>
              <a:ext cx="10678090" cy="1575891"/>
            </a:xfrm>
            <a:prstGeom prst="roundRect">
              <a:avLst/>
            </a:prstGeom>
            <a:solidFill>
              <a:srgbClr val="2EC3C6"/>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FFFFFF"/>
                </a:solidFill>
                <a:effectLst/>
                <a:uFillTx/>
                <a:latin typeface="Helvetica Light"/>
                <a:ea typeface="Helvetica Light"/>
                <a:cs typeface="Helvetica Light"/>
                <a:sym typeface="Helvetica Light"/>
              </a:endParaRPr>
            </a:p>
          </p:txBody>
        </p:sp>
        <p:sp>
          <p:nvSpPr>
            <p:cNvPr id="17" name="TextBox 16">
              <a:extLst>
                <a:ext uri="{FF2B5EF4-FFF2-40B4-BE49-F238E27FC236}">
                  <a16:creationId xmlns:a16="http://schemas.microsoft.com/office/drawing/2014/main" id="{F1DBB8BA-F1E5-AC42-84F3-654B567C4592}"/>
                </a:ext>
              </a:extLst>
            </p:cNvPr>
            <p:cNvSpPr txBox="1"/>
            <p:nvPr/>
          </p:nvSpPr>
          <p:spPr>
            <a:xfrm>
              <a:off x="15553960" y="7769531"/>
              <a:ext cx="4720844" cy="81560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8100" tIns="38100" rIns="38100" bIns="38100" numCol="1" spcCol="38100" rtlCol="0" anchor="ctr">
              <a:spAutoFit/>
            </a:bodyPr>
            <a:lstStyle/>
            <a:p>
              <a:pPr marL="0" marR="0" indent="0" algn="just" defTabSz="825500" rtl="0" fontAlgn="auto" latinLnBrk="0" hangingPunct="0">
                <a:lnSpc>
                  <a:spcPct val="100000"/>
                </a:lnSpc>
                <a:spcBef>
                  <a:spcPts val="0"/>
                </a:spcBef>
                <a:spcAft>
                  <a:spcPts val="0"/>
                </a:spcAft>
                <a:buClrTx/>
                <a:buSzTx/>
                <a:buFontTx/>
                <a:buNone/>
                <a:tabLst/>
              </a:pPr>
              <a:r>
                <a:rPr kumimoji="0" lang="en-US" sz="4800" b="1" i="0" u="none" strike="noStrike" cap="none" spc="0" normalizeH="0" baseline="0" dirty="0">
                  <a:ln>
                    <a:noFill/>
                  </a:ln>
                  <a:solidFill>
                    <a:srgbClr val="FDFCFE"/>
                  </a:solidFill>
                  <a:effectLst/>
                  <a:uFillTx/>
                  <a:latin typeface="Gill Sans MT" panose="020B0502020104020203" pitchFamily="34" charset="77"/>
                  <a:sym typeface="PT Sans"/>
                </a:rPr>
                <a:t>Type of scale up</a:t>
              </a:r>
            </a:p>
          </p:txBody>
        </p:sp>
        <p:sp>
          <p:nvSpPr>
            <p:cNvPr id="18" name="TextBox 17">
              <a:extLst>
                <a:ext uri="{FF2B5EF4-FFF2-40B4-BE49-F238E27FC236}">
                  <a16:creationId xmlns:a16="http://schemas.microsoft.com/office/drawing/2014/main" id="{0A3EEFD7-3C3B-8B4D-A6B6-21CC450D91A5}"/>
                </a:ext>
              </a:extLst>
            </p:cNvPr>
            <p:cNvSpPr txBox="1"/>
            <p:nvPr/>
          </p:nvSpPr>
          <p:spPr>
            <a:xfrm>
              <a:off x="14623423" y="8578440"/>
              <a:ext cx="6581930" cy="56938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8100" tIns="38100" rIns="38100" bIns="38100" numCol="1" spcCol="38100" rtlCol="0" anchor="ctr">
              <a:spAutoFit/>
            </a:bodyPr>
            <a:lstStyle/>
            <a:p>
              <a:pPr marL="0" marR="0" indent="0" algn="just" defTabSz="825500" rtl="0" fontAlgn="auto" latinLnBrk="0" hangingPunct="0">
                <a:lnSpc>
                  <a:spcPct val="100000"/>
                </a:lnSpc>
                <a:spcBef>
                  <a:spcPts val="0"/>
                </a:spcBef>
                <a:spcAft>
                  <a:spcPts val="0"/>
                </a:spcAft>
                <a:buClrTx/>
                <a:buSzTx/>
                <a:buFontTx/>
                <a:buNone/>
                <a:tabLst/>
              </a:pPr>
              <a:r>
                <a:rPr kumimoji="0" lang="en-US" sz="3200" i="0" u="none" strike="noStrike" cap="none" spc="0" normalizeH="0" baseline="0" dirty="0">
                  <a:ln>
                    <a:noFill/>
                  </a:ln>
                  <a:solidFill>
                    <a:srgbClr val="FDFCFE"/>
                  </a:solidFill>
                  <a:effectLst/>
                  <a:uFillTx/>
                  <a:latin typeface="Gill Sans MT" panose="020B0502020104020203" pitchFamily="34" charset="77"/>
                  <a:sym typeface="PT Sans"/>
                </a:rPr>
                <a:t>Horizontal, Vertical, and/or Adaptation</a:t>
              </a:r>
            </a:p>
          </p:txBody>
        </p:sp>
        <p:sp>
          <p:nvSpPr>
            <p:cNvPr id="19" name="TextBox 18">
              <a:extLst>
                <a:ext uri="{FF2B5EF4-FFF2-40B4-BE49-F238E27FC236}">
                  <a16:creationId xmlns:a16="http://schemas.microsoft.com/office/drawing/2014/main" id="{4ED1A3BE-8DEC-8E48-B9BA-6BE4B7359DBA}"/>
                </a:ext>
              </a:extLst>
            </p:cNvPr>
            <p:cNvSpPr txBox="1"/>
            <p:nvPr/>
          </p:nvSpPr>
          <p:spPr>
            <a:xfrm>
              <a:off x="15340764" y="9969806"/>
              <a:ext cx="5147243" cy="81560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38100" tIns="38100" rIns="38100" bIns="38100" numCol="1" spcCol="38100" rtlCol="0" anchor="ctr">
              <a:spAutoFit/>
            </a:bodyPr>
            <a:lstStyle/>
            <a:p>
              <a:pPr marL="0" marR="0" indent="0" algn="just" defTabSz="825500" rtl="0" fontAlgn="auto" latinLnBrk="0" hangingPunct="0">
                <a:lnSpc>
                  <a:spcPct val="100000"/>
                </a:lnSpc>
                <a:spcBef>
                  <a:spcPts val="0"/>
                </a:spcBef>
                <a:spcAft>
                  <a:spcPts val="0"/>
                </a:spcAft>
                <a:buClrTx/>
                <a:buSzTx/>
                <a:buFontTx/>
                <a:buNone/>
                <a:tabLst/>
              </a:pPr>
              <a:r>
                <a:rPr kumimoji="0" lang="en-US" sz="4800" b="1" i="0" u="none" strike="noStrike" cap="none" spc="0" normalizeH="0" baseline="0" dirty="0">
                  <a:ln>
                    <a:noFill/>
                  </a:ln>
                  <a:solidFill>
                    <a:srgbClr val="FDFCFE"/>
                  </a:solidFill>
                  <a:effectLst/>
                  <a:uFillTx/>
                  <a:latin typeface="Gill Sans MT" panose="020B0502020104020203" pitchFamily="34" charset="77"/>
                  <a:sym typeface="PT Sans"/>
                </a:rPr>
                <a:t>Strategic Choices</a:t>
              </a:r>
            </a:p>
          </p:txBody>
        </p:sp>
        <p:sp>
          <p:nvSpPr>
            <p:cNvPr id="20" name="Rounded Rectangle 19">
              <a:extLst>
                <a:ext uri="{FF2B5EF4-FFF2-40B4-BE49-F238E27FC236}">
                  <a16:creationId xmlns:a16="http://schemas.microsoft.com/office/drawing/2014/main" id="{50C7A561-6821-2548-BE5B-A6433B98F41A}"/>
                </a:ext>
              </a:extLst>
            </p:cNvPr>
            <p:cNvSpPr/>
            <p:nvPr/>
          </p:nvSpPr>
          <p:spPr>
            <a:xfrm>
              <a:off x="13072348" y="10979797"/>
              <a:ext cx="2621590" cy="1106686"/>
            </a:xfrm>
            <a:prstGeom prst="roundRect">
              <a:avLst/>
            </a:prstGeom>
            <a:solidFill>
              <a:srgbClr val="FDFCFE"/>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ctr"/>
              <a:r>
                <a:rPr lang="en-US" sz="3000" dirty="0">
                  <a:solidFill>
                    <a:srgbClr val="2E2C22"/>
                  </a:solidFill>
                  <a:latin typeface="Gill Sans MT" panose="020B0502020104020203" pitchFamily="34" charset="77"/>
                  <a:ea typeface="Helvetica Light"/>
                  <a:cs typeface="Helvetica Light"/>
                  <a:sym typeface="Helvetica Light"/>
                </a:rPr>
                <a:t>Organizational</a:t>
              </a:r>
            </a:p>
            <a:p>
              <a:pPr algn="ctr"/>
              <a:r>
                <a:rPr lang="en-US" sz="3000" dirty="0">
                  <a:solidFill>
                    <a:srgbClr val="2E2C22"/>
                  </a:solidFill>
                  <a:latin typeface="Gill Sans MT" panose="020B0502020104020203" pitchFamily="34" charset="77"/>
                  <a:ea typeface="Helvetica Light"/>
                  <a:cs typeface="Helvetica Light"/>
                  <a:sym typeface="Helvetica Light"/>
                </a:rPr>
                <a:t>Processes</a:t>
              </a:r>
            </a:p>
          </p:txBody>
        </p:sp>
        <p:sp>
          <p:nvSpPr>
            <p:cNvPr id="21" name="Rounded Rectangle 20">
              <a:extLst>
                <a:ext uri="{FF2B5EF4-FFF2-40B4-BE49-F238E27FC236}">
                  <a16:creationId xmlns:a16="http://schemas.microsoft.com/office/drawing/2014/main" id="{70EC7B09-F82B-A649-93B7-3712DC83D970}"/>
                </a:ext>
              </a:extLst>
            </p:cNvPr>
            <p:cNvSpPr/>
            <p:nvPr/>
          </p:nvSpPr>
          <p:spPr>
            <a:xfrm>
              <a:off x="15895010" y="10955791"/>
              <a:ext cx="2621590" cy="1106686"/>
            </a:xfrm>
            <a:prstGeom prst="roundRect">
              <a:avLst/>
            </a:prstGeom>
            <a:solidFill>
              <a:srgbClr val="FDFCFE"/>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ctr"/>
              <a:r>
                <a:rPr lang="en-US" sz="3000" dirty="0">
                  <a:solidFill>
                    <a:srgbClr val="2E2C22"/>
                  </a:solidFill>
                  <a:latin typeface="Gill Sans MT" panose="020B0502020104020203" pitchFamily="34" charset="77"/>
                  <a:ea typeface="Helvetica Light"/>
                  <a:cs typeface="Helvetica Light"/>
                  <a:sym typeface="Helvetica Light"/>
                </a:rPr>
                <a:t>Cost/Resource</a:t>
              </a:r>
            </a:p>
            <a:p>
              <a:pPr algn="ctr"/>
              <a:r>
                <a:rPr lang="en-US" sz="3000" dirty="0">
                  <a:solidFill>
                    <a:srgbClr val="2E2C22"/>
                  </a:solidFill>
                  <a:latin typeface="Gill Sans MT" panose="020B0502020104020203" pitchFamily="34" charset="77"/>
                  <a:ea typeface="Helvetica Light"/>
                  <a:cs typeface="Helvetica Light"/>
                  <a:sym typeface="Helvetica Light"/>
                </a:rPr>
                <a:t>Mobilization</a:t>
              </a:r>
            </a:p>
          </p:txBody>
        </p:sp>
        <p:sp>
          <p:nvSpPr>
            <p:cNvPr id="22" name="Rounded Rectangle 21">
              <a:extLst>
                <a:ext uri="{FF2B5EF4-FFF2-40B4-BE49-F238E27FC236}">
                  <a16:creationId xmlns:a16="http://schemas.microsoft.com/office/drawing/2014/main" id="{3D2BDBAE-C0C0-4443-9CB6-B6ACD305DE7A}"/>
                </a:ext>
              </a:extLst>
            </p:cNvPr>
            <p:cNvSpPr/>
            <p:nvPr/>
          </p:nvSpPr>
          <p:spPr>
            <a:xfrm>
              <a:off x="20424147" y="10955791"/>
              <a:ext cx="2621590" cy="1106686"/>
            </a:xfrm>
            <a:prstGeom prst="roundRect">
              <a:avLst/>
            </a:prstGeom>
            <a:solidFill>
              <a:srgbClr val="FDFCFE"/>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algn="ctr"/>
              <a:r>
                <a:rPr lang="en-US" sz="3000" dirty="0">
                  <a:solidFill>
                    <a:srgbClr val="2E2C22"/>
                  </a:solidFill>
                  <a:latin typeface="Gill Sans MT" panose="020B0502020104020203" pitchFamily="34" charset="77"/>
                  <a:ea typeface="Helvetica Light"/>
                  <a:cs typeface="Helvetica Light"/>
                  <a:sym typeface="Helvetica Light"/>
                </a:rPr>
                <a:t>Dissemination</a:t>
              </a:r>
            </a:p>
            <a:p>
              <a:pPr algn="ctr"/>
              <a:r>
                <a:rPr lang="en-US" sz="3000" dirty="0">
                  <a:solidFill>
                    <a:srgbClr val="2E2C22"/>
                  </a:solidFill>
                  <a:latin typeface="Gill Sans MT" panose="020B0502020104020203" pitchFamily="34" charset="77"/>
                  <a:ea typeface="Helvetica Light"/>
                  <a:cs typeface="Helvetica Light"/>
                  <a:sym typeface="Helvetica Light"/>
                </a:rPr>
                <a:t>&amp; Advocacy</a:t>
              </a:r>
            </a:p>
          </p:txBody>
        </p:sp>
        <p:sp>
          <p:nvSpPr>
            <p:cNvPr id="23" name="Rounded Rectangle 22">
              <a:extLst>
                <a:ext uri="{FF2B5EF4-FFF2-40B4-BE49-F238E27FC236}">
                  <a16:creationId xmlns:a16="http://schemas.microsoft.com/office/drawing/2014/main" id="{5A35A970-A05F-DB44-AB24-A1F52EFB4280}"/>
                </a:ext>
              </a:extLst>
            </p:cNvPr>
            <p:cNvSpPr/>
            <p:nvPr/>
          </p:nvSpPr>
          <p:spPr>
            <a:xfrm>
              <a:off x="18697031" y="10979797"/>
              <a:ext cx="1514475" cy="1082680"/>
            </a:xfrm>
            <a:prstGeom prst="roundRect">
              <a:avLst/>
            </a:prstGeom>
            <a:solidFill>
              <a:srgbClr val="FDFCFE"/>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
          <p:nvSpPr>
            <p:cNvPr id="24" name="Rectangle 23">
              <a:extLst>
                <a:ext uri="{FF2B5EF4-FFF2-40B4-BE49-F238E27FC236}">
                  <a16:creationId xmlns:a16="http://schemas.microsoft.com/office/drawing/2014/main" id="{8C325D62-D472-5E41-BC1C-60F675DF46DC}"/>
                </a:ext>
              </a:extLst>
            </p:cNvPr>
            <p:cNvSpPr/>
            <p:nvPr/>
          </p:nvSpPr>
          <p:spPr>
            <a:xfrm>
              <a:off x="18981724" y="11290304"/>
              <a:ext cx="917239" cy="553998"/>
            </a:xfrm>
            <a:prstGeom prst="rect">
              <a:avLst/>
            </a:prstGeom>
          </p:spPr>
          <p:txBody>
            <a:bodyPr wrap="none">
              <a:spAutoFit/>
            </a:bodyPr>
            <a:lstStyle/>
            <a:p>
              <a:pPr algn="ctr"/>
              <a:r>
                <a:rPr lang="en-US" sz="3000" dirty="0">
                  <a:solidFill>
                    <a:srgbClr val="2E2C22"/>
                  </a:solidFill>
                  <a:latin typeface="Gill Sans MT" panose="020B0502020104020203" pitchFamily="34" charset="77"/>
                  <a:ea typeface="Helvetica Light"/>
                  <a:cs typeface="Helvetica Light"/>
                  <a:sym typeface="Helvetica Light"/>
                </a:rPr>
                <a:t>M&amp;E</a:t>
              </a:r>
            </a:p>
          </p:txBody>
        </p:sp>
      </p:grpSp>
    </p:spTree>
    <p:custDataLst>
      <p:tags r:id="rId1"/>
    </p:custDataLst>
    <p:extLst>
      <p:ext uri="{BB962C8B-B14F-4D97-AF65-F5344CB8AC3E}">
        <p14:creationId xmlns:p14="http://schemas.microsoft.com/office/powerpoint/2010/main" val="2352116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2B5C-1F69-4F48-930A-96989F4DD328}"/>
              </a:ext>
            </a:extLst>
          </p:cNvPr>
          <p:cNvSpPr txBox="1">
            <a:spLocks/>
          </p:cNvSpPr>
          <p:nvPr/>
        </p:nvSpPr>
        <p:spPr>
          <a:xfrm>
            <a:off x="3598215" y="3393972"/>
            <a:ext cx="16482720" cy="1403383"/>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hangingPunct="1"/>
            <a:r>
              <a:rPr lang="en-US" dirty="0">
                <a:solidFill>
                  <a:srgbClr val="2E2C22"/>
                </a:solidFill>
              </a:rPr>
              <a:t>Overall Course Objectives</a:t>
            </a:r>
          </a:p>
        </p:txBody>
      </p:sp>
      <p:sp>
        <p:nvSpPr>
          <p:cNvPr id="3" name="Text Placeholder 4">
            <a:extLst>
              <a:ext uri="{FF2B5EF4-FFF2-40B4-BE49-F238E27FC236}">
                <a16:creationId xmlns:a16="http://schemas.microsoft.com/office/drawing/2014/main" id="{9F54E8E6-1410-4741-8D13-FDAB1C143214}"/>
              </a:ext>
            </a:extLst>
          </p:cNvPr>
          <p:cNvSpPr txBox="1">
            <a:spLocks/>
          </p:cNvSpPr>
          <p:nvPr/>
        </p:nvSpPr>
        <p:spPr>
          <a:xfrm>
            <a:off x="1306286" y="5062383"/>
            <a:ext cx="21771427" cy="6924624"/>
          </a:xfrm>
          <a:prstGeom prst="rect">
            <a:avLst/>
          </a:prstGeom>
          <a:noFill/>
          <a:ln>
            <a:noFill/>
          </a:ln>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marL="742950" indent="-742950" algn="l" hangingPunct="1">
              <a:spcAft>
                <a:spcPts val="1800"/>
              </a:spcAft>
              <a:buFont typeface="Arial" panose="020B0604020202020204" pitchFamily="34" charset="0"/>
              <a:buChar char="•"/>
            </a:pPr>
            <a:r>
              <a:rPr lang="en-US" sz="4400" dirty="0">
                <a:solidFill>
                  <a:srgbClr val="2E2C22"/>
                </a:solidFill>
              </a:rPr>
              <a:t>Discuss and explore advances in social norms programming, the relation of norms-shifting interventions (NSI) to behavior change efforts, and their role in health and other sector programming. </a:t>
            </a:r>
          </a:p>
          <a:p>
            <a:pPr marL="742950" indent="-742950" algn="l" hangingPunct="1">
              <a:spcAft>
                <a:spcPts val="1800"/>
              </a:spcAft>
              <a:buFont typeface="Arial" panose="020B0604020202020204" pitchFamily="34" charset="0"/>
              <a:buChar char="•"/>
            </a:pPr>
            <a:r>
              <a:rPr lang="en-US" sz="4400" dirty="0">
                <a:solidFill>
                  <a:srgbClr val="2E2C22"/>
                </a:solidFill>
              </a:rPr>
              <a:t>Share design, implementation, and evaluation challenges and solutions of community-based SBC projects engaging in, expanding, or planning to expand normative change efforts.</a:t>
            </a:r>
          </a:p>
          <a:p>
            <a:pPr marL="742950" indent="-742950" algn="l" hangingPunct="1">
              <a:spcAft>
                <a:spcPts val="1800"/>
              </a:spcAft>
              <a:buFont typeface="Arial" panose="020B0604020202020204" pitchFamily="34" charset="0"/>
              <a:buChar char="•"/>
            </a:pPr>
            <a:r>
              <a:rPr lang="en-US" sz="4400" dirty="0">
                <a:solidFill>
                  <a:srgbClr val="2E2C22"/>
                </a:solidFill>
              </a:rPr>
              <a:t>Explore next steps to further collective learning about such promising interventions globally.</a:t>
            </a:r>
          </a:p>
          <a:p>
            <a:pPr marL="742950" indent="-742950" algn="l" hangingPunct="1">
              <a:spcAft>
                <a:spcPts val="1800"/>
              </a:spcAft>
              <a:buFont typeface="Arial" panose="020B0604020202020204" pitchFamily="34" charset="0"/>
              <a:buChar char="•"/>
            </a:pPr>
            <a:endParaRPr lang="en-US" sz="4400" dirty="0">
              <a:solidFill>
                <a:srgbClr val="2E2C22"/>
              </a:solidFill>
            </a:endParaRPr>
          </a:p>
          <a:p>
            <a:pPr marL="571500" indent="-571500" hangingPunct="1">
              <a:spcAft>
                <a:spcPts val="1800"/>
              </a:spcAft>
              <a:buFont typeface="Arial" panose="020B0604020202020204" pitchFamily="34" charset="0"/>
              <a:buChar char="•"/>
            </a:pPr>
            <a:endParaRPr lang="en-US" sz="4400" dirty="0">
              <a:solidFill>
                <a:srgbClr val="2E2C22"/>
              </a:solidFill>
            </a:endParaRPr>
          </a:p>
        </p:txBody>
      </p:sp>
      <p:sp>
        <p:nvSpPr>
          <p:cNvPr id="4" name="Text Placeholder 2">
            <a:extLst>
              <a:ext uri="{FF2B5EF4-FFF2-40B4-BE49-F238E27FC236}">
                <a16:creationId xmlns:a16="http://schemas.microsoft.com/office/drawing/2014/main" id="{4018636A-2DED-4002-9ADA-D9853E41BA62}"/>
              </a:ext>
            </a:extLst>
          </p:cNvPr>
          <p:cNvSpPr txBox="1">
            <a:spLocks/>
          </p:cNvSpPr>
          <p:nvPr/>
        </p:nvSpPr>
        <p:spPr>
          <a:xfrm>
            <a:off x="3482715" y="1918548"/>
            <a:ext cx="17418570" cy="903924"/>
          </a:xfrm>
          <a:prstGeom prst="rect">
            <a:avLst/>
          </a:prstGeom>
        </p:spPr>
        <p:txBody>
          <a:bodyPr>
            <a:noAutofit/>
          </a:bodyPr>
          <a:lstStyle>
            <a:lvl1pPr marL="0" marR="0" indent="0" algn="ctr" defTabSz="825500" rtl="0" latinLnBrk="0">
              <a:lnSpc>
                <a:spcPct val="100000"/>
              </a:lnSpc>
              <a:spcBef>
                <a:spcPts val="0"/>
              </a:spcBef>
              <a:spcAft>
                <a:spcPts val="0"/>
              </a:spcAft>
              <a:buClrTx/>
              <a:buSzTx/>
              <a:buFontTx/>
              <a:buNone/>
              <a:tabLst/>
              <a:defRPr sz="3200" b="0" i="0" u="none" strike="noStrike" cap="none" spc="0" baseline="0">
                <a:ln>
                  <a:noFill/>
                </a:ln>
                <a:solidFill>
                  <a:schemeClr val="tx1">
                    <a:lumMod val="20000"/>
                    <a:lumOff val="8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marL="0" marR="0" lvl="0" indent="0" algn="ctr" defTabSz="825500" rtl="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srgbClr val="2E2C22"/>
                </a:solidFill>
                <a:effectLst/>
                <a:uLnTx/>
                <a:uFillTx/>
                <a:latin typeface="Gill Sans MT" panose="020B0502020104020203"/>
                <a:sym typeface="PT Sans"/>
              </a:rPr>
              <a:t>SHIFTING SOCIAL NORMS AS PART OF SBC</a:t>
            </a:r>
          </a:p>
        </p:txBody>
      </p:sp>
      <p:sp>
        <p:nvSpPr>
          <p:cNvPr id="5" name="Shape 65">
            <a:extLst>
              <a:ext uri="{FF2B5EF4-FFF2-40B4-BE49-F238E27FC236}">
                <a16:creationId xmlns:a16="http://schemas.microsoft.com/office/drawing/2014/main" id="{8702A84D-E55F-AE4E-BDBB-57C53865C8A7}"/>
              </a:ext>
            </a:extLst>
          </p:cNvPr>
          <p:cNvSpPr/>
          <p:nvPr/>
        </p:nvSpPr>
        <p:spPr>
          <a:xfrm flipV="1">
            <a:off x="9842500" y="2895598"/>
            <a:ext cx="4718050" cy="1"/>
          </a:xfrm>
          <a:prstGeom prst="line">
            <a:avLst/>
          </a:prstGeom>
          <a:ln w="28575">
            <a:solidFill>
              <a:srgbClr val="2EC3C5"/>
            </a:solidFill>
            <a:miter lim="400000"/>
          </a:ln>
        </p:spPr>
        <p:txBody>
          <a:bodyPr lIns="38100" tIns="38100" rIns="38100" bIns="38100" anchor="ctr">
            <a:noAutofit/>
          </a:bodyPr>
          <a:lstStyle/>
          <a:p>
            <a:pPr algn="ctr">
              <a:defRPr sz="3000">
                <a:solidFill>
                  <a:srgbClr val="000000"/>
                </a:solidFill>
                <a:latin typeface="Helvetica Light"/>
                <a:ea typeface="Helvetica Light"/>
                <a:cs typeface="Helvetica Light"/>
                <a:sym typeface="Helvetica Light"/>
              </a:defRPr>
            </a:pPr>
            <a:endParaRPr sz="3000"/>
          </a:p>
        </p:txBody>
      </p:sp>
    </p:spTree>
    <p:custDataLst>
      <p:tags r:id="rId1"/>
    </p:custDataLst>
    <p:extLst>
      <p:ext uri="{BB962C8B-B14F-4D97-AF65-F5344CB8AC3E}">
        <p14:creationId xmlns:p14="http://schemas.microsoft.com/office/powerpoint/2010/main" val="372458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79BA9B7E-B5E4-1C43-AE75-78A721DF842D}"/>
              </a:ext>
            </a:extLst>
          </p:cNvPr>
          <p:cNvSpPr>
            <a:spLocks noGrp="1"/>
          </p:cNvSpPr>
          <p:nvPr>
            <p:ph type="body" sz="quarter" idx="10"/>
          </p:nvPr>
        </p:nvSpPr>
        <p:spPr/>
        <p:txBody>
          <a:bodyPr>
            <a:normAutofit/>
          </a:bodyPr>
          <a:lstStyle/>
          <a:p>
            <a:pPr algn="l">
              <a:lnSpc>
                <a:spcPct val="100000"/>
              </a:lnSpc>
              <a:buClr>
                <a:srgbClr val="2E2C22"/>
              </a:buClr>
            </a:pPr>
            <a:r>
              <a:rPr lang="en-US" dirty="0"/>
              <a:t>An Innovation</a:t>
            </a:r>
          </a:p>
        </p:txBody>
      </p:sp>
      <p:sp>
        <p:nvSpPr>
          <p:cNvPr id="11" name="Text Placeholder 10">
            <a:extLst>
              <a:ext uri="{FF2B5EF4-FFF2-40B4-BE49-F238E27FC236}">
                <a16:creationId xmlns:a16="http://schemas.microsoft.com/office/drawing/2014/main" id="{37E8DC90-5D52-BE41-B2C6-976648B20CE5}"/>
              </a:ext>
            </a:extLst>
          </p:cNvPr>
          <p:cNvSpPr>
            <a:spLocks noGrp="1"/>
          </p:cNvSpPr>
          <p:nvPr>
            <p:ph type="body" sz="quarter" idx="11"/>
          </p:nvPr>
        </p:nvSpPr>
        <p:spPr/>
        <p:txBody>
          <a:bodyPr/>
          <a:lstStyle/>
          <a:p>
            <a:pPr marL="571500" indent="-571500">
              <a:buClr>
                <a:srgbClr val="2E2C22"/>
              </a:buClr>
              <a:buFont typeface="Arial" panose="020B0604020202020204" pitchFamily="34" charset="0"/>
              <a:buChar char="•"/>
            </a:pPr>
            <a:r>
              <a:rPr lang="en-US" sz="4400" dirty="0"/>
              <a:t>A project or initiative that is new or perceived as new in a specific context.</a:t>
            </a:r>
          </a:p>
          <a:p>
            <a:pPr marL="571500" indent="-571500">
              <a:buClr>
                <a:srgbClr val="2E2C22"/>
              </a:buClr>
              <a:buFont typeface="Arial" panose="020B0604020202020204" pitchFamily="34" charset="0"/>
              <a:buChar char="•"/>
            </a:pPr>
            <a:r>
              <a:rPr lang="en-US" sz="4400" dirty="0"/>
              <a:t>A practice (e.g., a product or approach, such as a community-centered campaign or social media initiative, that is norms-shifting in nature) and the logistical processes necessary for successful implementation.</a:t>
            </a:r>
          </a:p>
          <a:p>
            <a:pPr marL="571500" indent="-571500">
              <a:buClr>
                <a:srgbClr val="2E2C22"/>
              </a:buClr>
              <a:buFont typeface="Arial" panose="020B0604020202020204" pitchFamily="34" charset="0"/>
              <a:buChar char="•"/>
            </a:pPr>
            <a:r>
              <a:rPr lang="en-US" sz="4400" dirty="0"/>
              <a:t>A package that is transferrable with contextual modification.</a:t>
            </a:r>
          </a:p>
          <a:p>
            <a:pPr>
              <a:buClr>
                <a:srgbClr val="2E2C22"/>
              </a:buClr>
            </a:pPr>
            <a:endParaRPr lang="en-US" sz="4400" dirty="0"/>
          </a:p>
        </p:txBody>
      </p:sp>
    </p:spTree>
    <p:custDataLst>
      <p:tags r:id="rId1"/>
    </p:custDataLst>
    <p:extLst>
      <p:ext uri="{BB962C8B-B14F-4D97-AF65-F5344CB8AC3E}">
        <p14:creationId xmlns:p14="http://schemas.microsoft.com/office/powerpoint/2010/main" val="582657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5B9C-8D96-CC4F-B22A-7C58701BF7B4}"/>
              </a:ext>
            </a:extLst>
          </p:cNvPr>
          <p:cNvSpPr>
            <a:spLocks noGrp="1"/>
          </p:cNvSpPr>
          <p:nvPr>
            <p:ph type="title" idx="4294967295"/>
          </p:nvPr>
        </p:nvSpPr>
        <p:spPr>
          <a:xfrm>
            <a:off x="1565656" y="2702148"/>
            <a:ext cx="20751800" cy="1200150"/>
          </a:xfrm>
          <a:prstGeom prst="rect">
            <a:avLst/>
          </a:prstGeom>
        </p:spPr>
        <p:txBody>
          <a:bodyPr/>
          <a:lstStyle/>
          <a:p>
            <a:r>
              <a:rPr lang="en-US" dirty="0">
                <a:solidFill>
                  <a:srgbClr val="2EC3C6"/>
                </a:solidFill>
              </a:rPr>
              <a:t>NSI-Innovation Considerations</a:t>
            </a:r>
          </a:p>
        </p:txBody>
      </p:sp>
      <p:sp>
        <p:nvSpPr>
          <p:cNvPr id="3" name="Content Placeholder 2">
            <a:extLst>
              <a:ext uri="{FF2B5EF4-FFF2-40B4-BE49-F238E27FC236}">
                <a16:creationId xmlns:a16="http://schemas.microsoft.com/office/drawing/2014/main" id="{9B611A6D-E45C-AC40-A402-08B92870CE00}"/>
              </a:ext>
            </a:extLst>
          </p:cNvPr>
          <p:cNvSpPr>
            <a:spLocks noGrp="1"/>
          </p:cNvSpPr>
          <p:nvPr>
            <p:ph type="body" sz="quarter" idx="4294967295"/>
          </p:nvPr>
        </p:nvSpPr>
        <p:spPr>
          <a:xfrm>
            <a:off x="1565657" y="4424585"/>
            <a:ext cx="11309096" cy="5227638"/>
          </a:xfrm>
          <a:prstGeom prst="rect">
            <a:avLst/>
          </a:prstGeom>
        </p:spPr>
        <p:txBody>
          <a:bodyPr>
            <a:noAutofit/>
          </a:bodyPr>
          <a:lstStyle/>
          <a:p>
            <a:pPr algn="l">
              <a:spcAft>
                <a:spcPts val="1800"/>
              </a:spcAft>
            </a:pPr>
            <a:r>
              <a:rPr lang="en-US" sz="4400" b="1" dirty="0">
                <a:solidFill>
                  <a:srgbClr val="2E2C22"/>
                </a:solidFill>
              </a:rPr>
              <a:t>Be explicit in defining the innovation, including the package and its implementation supports.</a:t>
            </a:r>
          </a:p>
          <a:p>
            <a:pPr marL="685800" indent="-685800" algn="l">
              <a:spcAft>
                <a:spcPts val="1800"/>
              </a:spcAft>
              <a:buFont typeface="Arial" panose="020B0604020202020204" pitchFamily="34" charset="0"/>
              <a:buChar char="•"/>
            </a:pPr>
            <a:r>
              <a:rPr lang="en-US" sz="4400" dirty="0">
                <a:solidFill>
                  <a:srgbClr val="2E2C22"/>
                </a:solidFill>
              </a:rPr>
              <a:t>Which parts of the package are norms-shifting? </a:t>
            </a:r>
          </a:p>
          <a:p>
            <a:pPr marL="685800" indent="-685800" algn="l">
              <a:spcAft>
                <a:spcPts val="1800"/>
              </a:spcAft>
              <a:buFont typeface="Arial" panose="020B0604020202020204" pitchFamily="34" charset="0"/>
              <a:buChar char="•"/>
            </a:pPr>
            <a:r>
              <a:rPr lang="en-US" sz="4400" dirty="0">
                <a:solidFill>
                  <a:srgbClr val="2E2C22"/>
                </a:solidFill>
              </a:rPr>
              <a:t>What are the norms-shifting pathways and expected outcomes (theory of change)?</a:t>
            </a:r>
          </a:p>
          <a:p>
            <a:pPr algn="l">
              <a:spcAft>
                <a:spcPts val="1800"/>
              </a:spcAft>
            </a:pPr>
            <a:r>
              <a:rPr lang="en-US" sz="4400" b="1" dirty="0">
                <a:solidFill>
                  <a:srgbClr val="2E2C22"/>
                </a:solidFill>
              </a:rPr>
              <a:t>Engage different-level stakeholders in defining the innovation.</a:t>
            </a:r>
          </a:p>
          <a:p>
            <a:pPr marL="685800" indent="-685800" algn="l">
              <a:spcAft>
                <a:spcPts val="1800"/>
              </a:spcAft>
              <a:buFont typeface="Wingdings" panose="05000000000000000000" pitchFamily="2" charset="2"/>
              <a:buChar char="ü"/>
            </a:pPr>
            <a:endParaRPr lang="en-US" sz="4400" dirty="0">
              <a:solidFill>
                <a:srgbClr val="2E2C22"/>
              </a:solidFill>
            </a:endParaRPr>
          </a:p>
        </p:txBody>
      </p:sp>
      <p:sp>
        <p:nvSpPr>
          <p:cNvPr id="5" name="Text Box 4">
            <a:extLst>
              <a:ext uri="{FF2B5EF4-FFF2-40B4-BE49-F238E27FC236}">
                <a16:creationId xmlns:a16="http://schemas.microsoft.com/office/drawing/2014/main" id="{5E942D26-3EC0-4595-933C-B1C1F1000835}"/>
              </a:ext>
            </a:extLst>
          </p:cNvPr>
          <p:cNvSpPr txBox="1">
            <a:spLocks noChangeArrowheads="1"/>
          </p:cNvSpPr>
          <p:nvPr/>
        </p:nvSpPr>
        <p:spPr bwMode="auto">
          <a:xfrm>
            <a:off x="14575536" y="12265762"/>
            <a:ext cx="8718943" cy="830997"/>
          </a:xfrm>
          <a:prstGeom prst="rect">
            <a:avLst/>
          </a:prstGeom>
          <a:noFill/>
          <a:ln w="9525">
            <a:noFill/>
            <a:miter lim="800000"/>
            <a:headEnd/>
            <a:tailEnd/>
          </a:ln>
          <a:effectLst/>
        </p:spPr>
        <p:txBody>
          <a:bodyPr wrap="square">
            <a:spAutoFit/>
          </a:bodyPr>
          <a:lstStyle/>
          <a:p>
            <a:pPr lvl="0" algn="r" defTabSz="1828800" hangingPunct="1">
              <a:spcBef>
                <a:spcPct val="50000"/>
              </a:spcBef>
              <a:defRPr/>
            </a:pPr>
            <a:r>
              <a:rPr lang="en-US" sz="2400" kern="1200" dirty="0">
                <a:solidFill>
                  <a:srgbClr val="595959"/>
                </a:solidFill>
                <a:latin typeface="Tw Cen MT" pitchFamily="34" charset="0"/>
                <a:ea typeface="+mn-ea"/>
                <a:cs typeface="+mn-cs"/>
              </a:rPr>
              <a:t>Source: WHO and </a:t>
            </a:r>
            <a:r>
              <a:rPr lang="en-US" sz="2400" kern="1200" dirty="0" err="1">
                <a:solidFill>
                  <a:srgbClr val="595959"/>
                </a:solidFill>
                <a:latin typeface="Tw Cen MT" pitchFamily="34" charset="0"/>
                <a:ea typeface="+mn-ea"/>
                <a:cs typeface="+mn-cs"/>
              </a:rPr>
              <a:t>ExpandNet</a:t>
            </a:r>
            <a:r>
              <a:rPr lang="en-US" sz="2400" kern="1200" dirty="0">
                <a:solidFill>
                  <a:srgbClr val="595959"/>
                </a:solidFill>
                <a:latin typeface="Tw Cen MT" pitchFamily="34" charset="0"/>
                <a:ea typeface="+mn-ea"/>
                <a:cs typeface="+mn-cs"/>
              </a:rPr>
              <a:t>, </a:t>
            </a:r>
            <a:r>
              <a:rPr lang="en-US" sz="2400" i="1" kern="1200" dirty="0">
                <a:solidFill>
                  <a:srgbClr val="595959"/>
                </a:solidFill>
                <a:latin typeface="Tw Cen MT" pitchFamily="34" charset="0"/>
                <a:ea typeface="+mn-ea"/>
                <a:cs typeface="+mn-cs"/>
              </a:rPr>
              <a:t>Nine Steps for Developing a Scaling-Up Strategy</a:t>
            </a:r>
            <a:r>
              <a:rPr lang="en-US" sz="2400" kern="1200" dirty="0">
                <a:solidFill>
                  <a:srgbClr val="595959"/>
                </a:solidFill>
                <a:latin typeface="Tw Cen MT" pitchFamily="34" charset="0"/>
                <a:ea typeface="+mn-ea"/>
                <a:cs typeface="+mn-cs"/>
              </a:rPr>
              <a:t> (Geneva, Switzerland: WHO, 2010), </a:t>
            </a:r>
            <a:r>
              <a:rPr kumimoji="0" lang="en-US" sz="2400" b="0" i="0" u="none" strike="noStrike" kern="1200" cap="none" spc="0" normalizeH="0" baseline="0" noProof="0" dirty="0">
                <a:ln>
                  <a:noFill/>
                </a:ln>
                <a:solidFill>
                  <a:srgbClr val="595959"/>
                </a:solidFill>
                <a:effectLst/>
                <a:uLnTx/>
                <a:uFillTx/>
                <a:latin typeface="Tw Cen MT" pitchFamily="34" charset="0"/>
                <a:ea typeface="+mn-ea"/>
                <a:cs typeface="+mn-cs"/>
                <a:sym typeface="PT Sans"/>
              </a:rPr>
              <a:t>page 9.</a:t>
            </a:r>
          </a:p>
        </p:txBody>
      </p:sp>
      <p:grpSp>
        <p:nvGrpSpPr>
          <p:cNvPr id="21" name="Group 20">
            <a:extLst>
              <a:ext uri="{FF2B5EF4-FFF2-40B4-BE49-F238E27FC236}">
                <a16:creationId xmlns:a16="http://schemas.microsoft.com/office/drawing/2014/main" id="{CB73CFEE-A1A7-654D-BDD2-2EB78EFA6EF7}"/>
              </a:ext>
            </a:extLst>
          </p:cNvPr>
          <p:cNvGrpSpPr/>
          <p:nvPr/>
        </p:nvGrpSpPr>
        <p:grpSpPr>
          <a:xfrm>
            <a:off x="12874754" y="5190119"/>
            <a:ext cx="10668307" cy="3941642"/>
            <a:chOff x="6022848" y="275992"/>
            <a:chExt cx="6160683" cy="2209800"/>
          </a:xfrm>
        </p:grpSpPr>
        <p:grpSp>
          <p:nvGrpSpPr>
            <p:cNvPr id="22" name="Group 21">
              <a:extLst>
                <a:ext uri="{FF2B5EF4-FFF2-40B4-BE49-F238E27FC236}">
                  <a16:creationId xmlns:a16="http://schemas.microsoft.com/office/drawing/2014/main" id="{4CCDDEB3-43D5-E54E-B2F7-C1301585E237}"/>
                </a:ext>
              </a:extLst>
            </p:cNvPr>
            <p:cNvGrpSpPr/>
            <p:nvPr/>
          </p:nvGrpSpPr>
          <p:grpSpPr>
            <a:xfrm>
              <a:off x="6022848" y="275992"/>
              <a:ext cx="6160683" cy="2209800"/>
              <a:chOff x="5876926" y="3784213"/>
              <a:chExt cx="6160683" cy="2209800"/>
            </a:xfrm>
          </p:grpSpPr>
          <p:sp>
            <p:nvSpPr>
              <p:cNvPr id="24" name="Oval 3">
                <a:extLst>
                  <a:ext uri="{FF2B5EF4-FFF2-40B4-BE49-F238E27FC236}">
                    <a16:creationId xmlns:a16="http://schemas.microsoft.com/office/drawing/2014/main" id="{2E0198F6-2077-4A40-9869-F93BE849144C}"/>
                  </a:ext>
                </a:extLst>
              </p:cNvPr>
              <p:cNvSpPr>
                <a:spLocks noChangeArrowheads="1"/>
              </p:cNvSpPr>
              <p:nvPr/>
            </p:nvSpPr>
            <p:spPr bwMode="auto">
              <a:xfrm>
                <a:off x="5876926" y="3784213"/>
                <a:ext cx="6160683" cy="2209800"/>
              </a:xfrm>
              <a:prstGeom prst="ellipse">
                <a:avLst/>
              </a:prstGeom>
              <a:noFill/>
              <a:ln w="57150">
                <a:solidFill>
                  <a:srgbClr val="2EC3C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7152" tIns="68578" rIns="137152" bIns="68578" anchor="ctr"/>
              <a:lstStyle/>
              <a:p>
                <a:pPr marL="0" marR="0" lvl="0" indent="0" algn="ctr" defTabSz="1828800" rtl="0" eaLnBrk="0" fontAlgn="auto" latinLnBrk="0" hangingPunct="0">
                  <a:lnSpc>
                    <a:spcPct val="100000"/>
                  </a:lnSpc>
                  <a:spcBef>
                    <a:spcPts val="0"/>
                  </a:spcBef>
                  <a:spcAft>
                    <a:spcPts val="0"/>
                  </a:spcAft>
                  <a:buClrTx/>
                  <a:buSzTx/>
                  <a:buFontTx/>
                  <a:buNone/>
                  <a:tabLst/>
                  <a:defRPr/>
                </a:pPr>
                <a:endParaRPr kumimoji="0" lang="en-US" altLang="en-US" sz="4000" b="0" i="0" u="none" strike="noStrike" kern="1200" cap="none" spc="0" normalizeH="0" baseline="0" noProof="0">
                  <a:ln>
                    <a:noFill/>
                  </a:ln>
                  <a:solidFill>
                    <a:prstClr val="black"/>
                  </a:solidFill>
                  <a:effectLst/>
                  <a:uLnTx/>
                  <a:uFillTx/>
                  <a:latin typeface="Gill Sans MT" panose="020B0502020104020203" pitchFamily="34" charset="77"/>
                  <a:ea typeface="+mn-ea"/>
                  <a:cs typeface="+mn-cs"/>
                  <a:sym typeface="PT Sans"/>
                </a:endParaRPr>
              </a:p>
            </p:txBody>
          </p:sp>
          <p:grpSp>
            <p:nvGrpSpPr>
              <p:cNvPr id="25" name="Group 24">
                <a:extLst>
                  <a:ext uri="{FF2B5EF4-FFF2-40B4-BE49-F238E27FC236}">
                    <a16:creationId xmlns:a16="http://schemas.microsoft.com/office/drawing/2014/main" id="{65519CD8-A33B-A842-92B8-628A51357522}"/>
                  </a:ext>
                </a:extLst>
              </p:cNvPr>
              <p:cNvGrpSpPr/>
              <p:nvPr/>
            </p:nvGrpSpPr>
            <p:grpSpPr>
              <a:xfrm>
                <a:off x="6537814" y="4055347"/>
                <a:ext cx="5079534" cy="1423617"/>
                <a:chOff x="3634061" y="371591"/>
                <a:chExt cx="5079534" cy="1423617"/>
              </a:xfrm>
            </p:grpSpPr>
            <p:sp>
              <p:nvSpPr>
                <p:cNvPr id="26" name="AutoShape 6">
                  <a:extLst>
                    <a:ext uri="{FF2B5EF4-FFF2-40B4-BE49-F238E27FC236}">
                      <a16:creationId xmlns:a16="http://schemas.microsoft.com/office/drawing/2014/main" id="{8B506BB5-034F-6847-8013-D7F8CAE2BEB9}"/>
                    </a:ext>
                  </a:extLst>
                </p:cNvPr>
                <p:cNvSpPr>
                  <a:spLocks noChangeArrowheads="1"/>
                </p:cNvSpPr>
                <p:nvPr/>
              </p:nvSpPr>
              <p:spPr bwMode="auto">
                <a:xfrm>
                  <a:off x="3634061" y="1303083"/>
                  <a:ext cx="1539875" cy="492125"/>
                </a:xfrm>
                <a:prstGeom prst="roundRect">
                  <a:avLst>
                    <a:gd name="adj" fmla="val 16667"/>
                  </a:avLst>
                </a:prstGeom>
                <a:noFill/>
                <a:ln w="38100">
                  <a:solidFill>
                    <a:srgbClr val="2EC3C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lumMod val="65000"/>
                        <a:lumOff val="35000"/>
                      </a:prstClr>
                    </a:solidFill>
                    <a:effectLst/>
                    <a:uLnTx/>
                    <a:uFillTx/>
                    <a:latin typeface="Gill Sans MT" panose="020B0502020104020203" pitchFamily="34" charset="77"/>
                    <a:ea typeface="+mn-ea"/>
                    <a:cs typeface="+mn-cs"/>
                    <a:sym typeface="PT Sans"/>
                  </a:endParaRPr>
                </a:p>
              </p:txBody>
            </p:sp>
            <p:sp>
              <p:nvSpPr>
                <p:cNvPr id="27" name="Line 7">
                  <a:extLst>
                    <a:ext uri="{FF2B5EF4-FFF2-40B4-BE49-F238E27FC236}">
                      <a16:creationId xmlns:a16="http://schemas.microsoft.com/office/drawing/2014/main" id="{B80C0E6F-B66B-9C44-AEED-C0E9F22121B5}"/>
                    </a:ext>
                  </a:extLst>
                </p:cNvPr>
                <p:cNvSpPr>
                  <a:spLocks noChangeShapeType="1"/>
                </p:cNvSpPr>
                <p:nvPr/>
              </p:nvSpPr>
              <p:spPr bwMode="auto">
                <a:xfrm>
                  <a:off x="4253459" y="1131888"/>
                  <a:ext cx="1588" cy="146050"/>
                </a:xfrm>
                <a:prstGeom prst="line">
                  <a:avLst/>
                </a:prstGeom>
                <a:noFill/>
                <a:ln w="38100">
                  <a:solidFill>
                    <a:srgbClr val="2EC3C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Gill Sans MT" panose="020B0502020104020203" pitchFamily="34" charset="77"/>
                    <a:ea typeface="+mn-ea"/>
                    <a:cs typeface="+mn-cs"/>
                    <a:sym typeface="PT Sans"/>
                  </a:endParaRPr>
                </a:p>
              </p:txBody>
            </p:sp>
            <p:sp>
              <p:nvSpPr>
                <p:cNvPr id="28" name="Line 10">
                  <a:extLst>
                    <a:ext uri="{FF2B5EF4-FFF2-40B4-BE49-F238E27FC236}">
                      <a16:creationId xmlns:a16="http://schemas.microsoft.com/office/drawing/2014/main" id="{346A112E-C7BC-1641-9218-85DA03175D2E}"/>
                    </a:ext>
                  </a:extLst>
                </p:cNvPr>
                <p:cNvSpPr>
                  <a:spLocks noChangeShapeType="1"/>
                </p:cNvSpPr>
                <p:nvPr/>
              </p:nvSpPr>
              <p:spPr bwMode="auto">
                <a:xfrm>
                  <a:off x="4545559" y="1131888"/>
                  <a:ext cx="1588" cy="146050"/>
                </a:xfrm>
                <a:prstGeom prst="line">
                  <a:avLst/>
                </a:prstGeom>
                <a:noFill/>
                <a:ln w="38100">
                  <a:solidFill>
                    <a:srgbClr val="2EC3C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Gill Sans MT" panose="020B0502020104020203" pitchFamily="34" charset="77"/>
                    <a:ea typeface="+mn-ea"/>
                    <a:cs typeface="+mn-cs"/>
                    <a:sym typeface="PT Sans"/>
                  </a:endParaRPr>
                </a:p>
              </p:txBody>
            </p:sp>
            <p:grpSp>
              <p:nvGrpSpPr>
                <p:cNvPr id="29" name="Group 28">
                  <a:extLst>
                    <a:ext uri="{FF2B5EF4-FFF2-40B4-BE49-F238E27FC236}">
                      <a16:creationId xmlns:a16="http://schemas.microsoft.com/office/drawing/2014/main" id="{13C47CE1-D65C-AC42-BDD6-37F2D1701280}"/>
                    </a:ext>
                  </a:extLst>
                </p:cNvPr>
                <p:cNvGrpSpPr/>
                <p:nvPr/>
              </p:nvGrpSpPr>
              <p:grpSpPr>
                <a:xfrm>
                  <a:off x="3637236" y="371591"/>
                  <a:ext cx="5076359" cy="1380216"/>
                  <a:chOff x="2209800" y="676391"/>
                  <a:chExt cx="5076359" cy="1380216"/>
                </a:xfrm>
              </p:grpSpPr>
              <p:sp>
                <p:nvSpPr>
                  <p:cNvPr id="30" name="AutoShape 2">
                    <a:extLst>
                      <a:ext uri="{FF2B5EF4-FFF2-40B4-BE49-F238E27FC236}">
                        <a16:creationId xmlns:a16="http://schemas.microsoft.com/office/drawing/2014/main" id="{0DF480DE-0D3A-904F-B7CD-4B3F2DED211C}"/>
                      </a:ext>
                    </a:extLst>
                  </p:cNvPr>
                  <p:cNvSpPr>
                    <a:spLocks noChangeArrowheads="1"/>
                  </p:cNvSpPr>
                  <p:nvPr/>
                </p:nvSpPr>
                <p:spPr bwMode="auto">
                  <a:xfrm>
                    <a:off x="5789147" y="1036637"/>
                    <a:ext cx="1497012" cy="946150"/>
                  </a:xfrm>
                  <a:prstGeom prst="roundRect">
                    <a:avLst>
                      <a:gd name="adj" fmla="val 16667"/>
                    </a:avLst>
                  </a:prstGeom>
                  <a:noFill/>
                  <a:ln w="38100">
                    <a:solidFill>
                      <a:srgbClr val="2EC3C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7152" tIns="68578" rIns="137152" bIns="68578" anchor="ctr"/>
                  <a:lstStyle/>
                  <a:p>
                    <a:pPr marL="0" marR="0" lvl="0" indent="0" algn="ctr" defTabSz="1828800" rtl="0" eaLnBrk="0" fontAlgn="auto" latinLnBrk="0" hangingPunct="0">
                      <a:lnSpc>
                        <a:spcPct val="80000"/>
                      </a:lnSpc>
                      <a:spcBef>
                        <a:spcPts val="0"/>
                      </a:spcBef>
                      <a:spcAft>
                        <a:spcPts val="0"/>
                      </a:spcAft>
                      <a:buClrTx/>
                      <a:buSzTx/>
                      <a:buFontTx/>
                      <a:buNone/>
                      <a:tabLst/>
                      <a:defRPr/>
                    </a:pPr>
                    <a:endParaRPr kumimoji="0" lang="en-US" alt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a:p>
                    <a:pPr marL="0" marR="0" lvl="0" indent="0" algn="ctr" defTabSz="1828800" rtl="0" eaLnBrk="0" fontAlgn="auto" latinLnBrk="0" hangingPunct="0">
                      <a:lnSpc>
                        <a:spcPct val="8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User</a:t>
                    </a:r>
                  </a:p>
                  <a:p>
                    <a:pPr marL="0" marR="0" lvl="0" indent="0" algn="ctr" defTabSz="1828800" rtl="0" eaLnBrk="0" fontAlgn="auto" latinLnBrk="0" hangingPunct="0">
                      <a:lnSpc>
                        <a:spcPct val="8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Organization(s)</a:t>
                    </a:r>
                  </a:p>
                  <a:p>
                    <a:pPr marL="0" marR="0" lvl="0" indent="0" algn="ctr" defTabSz="1828800" rtl="0" eaLnBrk="0" fontAlgn="auto" latinLnBrk="0" hangingPunct="0">
                      <a:lnSpc>
                        <a:spcPct val="80000"/>
                      </a:lnSpc>
                      <a:spcBef>
                        <a:spcPts val="0"/>
                      </a:spcBef>
                      <a:spcAft>
                        <a:spcPts val="0"/>
                      </a:spcAft>
                      <a:buClrTx/>
                      <a:buSzTx/>
                      <a:buFontTx/>
                      <a:buNone/>
                      <a:tabLst/>
                      <a:defRPr/>
                    </a:pPr>
                    <a:endParaRPr kumimoji="0" lang="en-US" altLang="en-US" sz="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a:p>
                    <a:pPr marL="0" marR="0" lvl="0" indent="0" algn="ctr" defTabSz="1828800" rtl="0" eaLnBrk="0" fontAlgn="auto" latinLnBrk="0" hangingPunct="0">
                      <a:lnSpc>
                        <a:spcPct val="90000"/>
                      </a:lnSpc>
                      <a:spcBef>
                        <a:spcPts val="0"/>
                      </a:spcBef>
                      <a:spcAft>
                        <a:spcPts val="0"/>
                      </a:spcAft>
                      <a:buClrTx/>
                      <a:buSzTx/>
                      <a:buFontTx/>
                      <a:buNone/>
                      <a:tabLst/>
                      <a:defRPr/>
                    </a:pPr>
                    <a:endParaRPr kumimoji="0" lang="en-US" altLang="en-US" sz="24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p:txBody>
              </p:sp>
              <p:sp>
                <p:nvSpPr>
                  <p:cNvPr id="31" name="WordArt 4">
                    <a:extLst>
                      <a:ext uri="{FF2B5EF4-FFF2-40B4-BE49-F238E27FC236}">
                        <a16:creationId xmlns:a16="http://schemas.microsoft.com/office/drawing/2014/main" id="{4893E1CA-937A-754C-9A3A-159E494237E1}"/>
                      </a:ext>
                    </a:extLst>
                  </p:cNvPr>
                  <p:cNvSpPr>
                    <a:spLocks noChangeArrowheads="1" noChangeShapeType="1" noTextEdit="1"/>
                  </p:cNvSpPr>
                  <p:nvPr/>
                </p:nvSpPr>
                <p:spPr bwMode="auto">
                  <a:xfrm>
                    <a:off x="3867730" y="676391"/>
                    <a:ext cx="1752600" cy="292100"/>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Gill Sans MT" panose="020B0502020104020203" pitchFamily="34" charset="77"/>
                        <a:ea typeface="+mn-ea"/>
                        <a:cs typeface="+mn-cs"/>
                        <a:sym typeface="PT Sans"/>
                      </a:rPr>
                      <a:t>Environment</a:t>
                    </a:r>
                  </a:p>
                </p:txBody>
              </p:sp>
              <p:sp>
                <p:nvSpPr>
                  <p:cNvPr id="32" name="Freeform 9">
                    <a:extLst>
                      <a:ext uri="{FF2B5EF4-FFF2-40B4-BE49-F238E27FC236}">
                        <a16:creationId xmlns:a16="http://schemas.microsoft.com/office/drawing/2014/main" id="{898FC3EF-2652-AB44-9824-E87CD0647D5F}"/>
                      </a:ext>
                    </a:extLst>
                  </p:cNvPr>
                  <p:cNvSpPr>
                    <a:spLocks/>
                  </p:cNvSpPr>
                  <p:nvPr/>
                </p:nvSpPr>
                <p:spPr bwMode="auto">
                  <a:xfrm>
                    <a:off x="3980533" y="1108869"/>
                    <a:ext cx="1600200" cy="947738"/>
                  </a:xfrm>
                  <a:custGeom>
                    <a:avLst/>
                    <a:gdLst>
                      <a:gd name="T0" fmla="*/ 0 w 1086"/>
                      <a:gd name="T1" fmla="*/ 353 h 706"/>
                      <a:gd name="T2" fmla="*/ 241 w 1086"/>
                      <a:gd name="T3" fmla="*/ 706 h 706"/>
                      <a:gd name="T4" fmla="*/ 241 w 1086"/>
                      <a:gd name="T5" fmla="*/ 543 h 706"/>
                      <a:gd name="T6" fmla="*/ 844 w 1086"/>
                      <a:gd name="T7" fmla="*/ 543 h 706"/>
                      <a:gd name="T8" fmla="*/ 844 w 1086"/>
                      <a:gd name="T9" fmla="*/ 706 h 706"/>
                      <a:gd name="T10" fmla="*/ 1086 w 1086"/>
                      <a:gd name="T11" fmla="*/ 353 h 706"/>
                      <a:gd name="T12" fmla="*/ 844 w 1086"/>
                      <a:gd name="T13" fmla="*/ 0 h 706"/>
                      <a:gd name="T14" fmla="*/ 844 w 1086"/>
                      <a:gd name="T15" fmla="*/ 163 h 706"/>
                      <a:gd name="T16" fmla="*/ 241 w 1086"/>
                      <a:gd name="T17" fmla="*/ 163 h 706"/>
                      <a:gd name="T18" fmla="*/ 241 w 1086"/>
                      <a:gd name="T19" fmla="*/ 0 h 706"/>
                      <a:gd name="T20" fmla="*/ 0 w 1086"/>
                      <a:gd name="T21" fmla="*/ 353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6" h="706">
                        <a:moveTo>
                          <a:pt x="0" y="353"/>
                        </a:moveTo>
                        <a:lnTo>
                          <a:pt x="241" y="706"/>
                        </a:lnTo>
                        <a:lnTo>
                          <a:pt x="241" y="543"/>
                        </a:lnTo>
                        <a:lnTo>
                          <a:pt x="844" y="543"/>
                        </a:lnTo>
                        <a:lnTo>
                          <a:pt x="844" y="706"/>
                        </a:lnTo>
                        <a:lnTo>
                          <a:pt x="1086" y="353"/>
                        </a:lnTo>
                        <a:lnTo>
                          <a:pt x="844" y="0"/>
                        </a:lnTo>
                        <a:lnTo>
                          <a:pt x="844" y="163"/>
                        </a:lnTo>
                        <a:lnTo>
                          <a:pt x="241" y="163"/>
                        </a:lnTo>
                        <a:lnTo>
                          <a:pt x="241" y="0"/>
                        </a:lnTo>
                        <a:lnTo>
                          <a:pt x="0" y="353"/>
                        </a:lnTo>
                        <a:close/>
                      </a:path>
                    </a:pathLst>
                  </a:custGeom>
                  <a:noFill/>
                  <a:ln w="38100" cap="rnd" cmpd="sng">
                    <a:solidFill>
                      <a:srgbClr val="2EC3C6"/>
                    </a:solidFill>
                    <a:prstDash val="solid"/>
                    <a:round/>
                    <a:headEnd/>
                    <a:tailEnd/>
                  </a:ln>
                  <a:extLst>
                    <a:ext uri="{909E8E84-426E-40DD-AFC4-6F175D3DCCD1}">
                      <a14:hiddenFill xmlns:a14="http://schemas.microsoft.com/office/drawing/2010/main">
                        <a:solidFill>
                          <a:srgbClr val="C0C0C0"/>
                        </a:solidFill>
                      </a14:hiddenFill>
                    </a:ext>
                  </a:extLst>
                </p:spPr>
                <p: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Gill Sans MT" panose="020B0502020104020203" pitchFamily="34" charset="77"/>
                      <a:ea typeface="+mn-ea"/>
                      <a:cs typeface="+mn-cs"/>
                      <a:sym typeface="PT Sans"/>
                    </a:endParaRPr>
                  </a:p>
                </p:txBody>
              </p:sp>
              <p:sp>
                <p:nvSpPr>
                  <p:cNvPr id="33" name="AutoShape 11">
                    <a:extLst>
                      <a:ext uri="{FF2B5EF4-FFF2-40B4-BE49-F238E27FC236}">
                        <a16:creationId xmlns:a16="http://schemas.microsoft.com/office/drawing/2014/main" id="{CF310E36-9465-E24D-9865-68D80225E3DD}"/>
                      </a:ext>
                    </a:extLst>
                  </p:cNvPr>
                  <p:cNvSpPr>
                    <a:spLocks noChangeArrowheads="1"/>
                  </p:cNvSpPr>
                  <p:nvPr/>
                </p:nvSpPr>
                <p:spPr bwMode="auto">
                  <a:xfrm>
                    <a:off x="2209800" y="992188"/>
                    <a:ext cx="1701275" cy="407987"/>
                  </a:xfrm>
                  <a:prstGeom prst="roundRect">
                    <a:avLst>
                      <a:gd name="adj" fmla="val 16667"/>
                    </a:avLst>
                  </a:prstGeom>
                  <a:solidFill>
                    <a:srgbClr val="29B5B7"/>
                  </a:solidFill>
                  <a:ln w="28575">
                    <a:solidFill>
                      <a:srgbClr val="2EC3C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defTabSz="1828800" hangingPunct="1">
                      <a:defRPr/>
                    </a:pPr>
                    <a:r>
                      <a:rPr lang="en-US" altLang="en-US" sz="2800" kern="1200" dirty="0">
                        <a:solidFill>
                          <a:srgbClr val="F4F5F7"/>
                        </a:solidFill>
                        <a:latin typeface="Gill Sans MT" panose="020B0502020104020203" pitchFamily="34" charset="77"/>
                        <a:ea typeface="+mn-ea"/>
                        <a:cs typeface="+mn-cs"/>
                      </a:rPr>
                      <a:t>The NSI-Innovation</a:t>
                    </a:r>
                  </a:p>
                </p:txBody>
              </p:sp>
              <p:sp>
                <p:nvSpPr>
                  <p:cNvPr id="34" name="Text Box 14">
                    <a:extLst>
                      <a:ext uri="{FF2B5EF4-FFF2-40B4-BE49-F238E27FC236}">
                        <a16:creationId xmlns:a16="http://schemas.microsoft.com/office/drawing/2014/main" id="{C67097BA-D559-BC44-92EA-FC9476E31290}"/>
                      </a:ext>
                    </a:extLst>
                  </p:cNvPr>
                  <p:cNvSpPr txBox="1">
                    <a:spLocks noChangeArrowheads="1"/>
                  </p:cNvSpPr>
                  <p:nvPr/>
                </p:nvSpPr>
                <p:spPr bwMode="auto">
                  <a:xfrm>
                    <a:off x="4056733" y="1308893"/>
                    <a:ext cx="1460500" cy="512467"/>
                  </a:xfrm>
                  <a:prstGeom prst="rect">
                    <a:avLst/>
                  </a:prstGeom>
                  <a:noFill/>
                  <a:ln>
                    <a:noFill/>
                  </a:ln>
                  <a:effectLst/>
                  <a:extLst>
                    <a:ext uri="{909E8E84-426E-40DD-AFC4-6F175D3DCCD1}">
                      <a14:hiddenFill xmlns:a14="http://schemas.microsoft.com/office/drawing/2010/main">
                        <a:solidFill>
                          <a:schemeClr val="folHlink">
                            <a:alpha val="71001"/>
                          </a:schemeClr>
                        </a:solidFill>
                      </a14:hiddenFill>
                    </a:ext>
                    <a:ext uri="{91240B29-F687-4F45-9708-019B960494DF}">
                      <a14:hiddenLine xmlns:a14="http://schemas.microsoft.com/office/drawing/2010/main" w="9525">
                        <a:solidFill>
                          <a:srgbClr val="00525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52" tIns="68578" rIns="137152" bIns="68578">
                    <a:spAutoFit/>
                  </a:bodyPr>
                  <a:lstStyle/>
                  <a:p>
                    <a:pPr marL="0" marR="0" lvl="0" indent="0" algn="ctr" defTabSz="1828800" rtl="0" eaLnBrk="0" fontAlgn="auto" latinLnBrk="0" hangingPunct="0">
                      <a:lnSpc>
                        <a:spcPct val="9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Scaling-up</a:t>
                    </a:r>
                  </a:p>
                  <a:p>
                    <a:pPr marL="0" marR="0" lvl="0" indent="0" algn="ctr" defTabSz="1828800" rtl="0" eaLnBrk="0" fontAlgn="auto" latinLnBrk="0" hangingPunct="0">
                      <a:lnSpc>
                        <a:spcPct val="9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Strategy</a:t>
                    </a:r>
                    <a:endParaRPr kumimoji="0" lang="en-US" altLang="en-US" sz="40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p:txBody>
              </p:sp>
            </p:grpSp>
          </p:grpSp>
        </p:grpSp>
        <p:sp>
          <p:nvSpPr>
            <p:cNvPr id="23" name="TextBox 22">
              <a:extLst>
                <a:ext uri="{FF2B5EF4-FFF2-40B4-BE49-F238E27FC236}">
                  <a16:creationId xmlns:a16="http://schemas.microsoft.com/office/drawing/2014/main" id="{EEB4AEC6-4861-6A46-8FAB-8BAC2EF17673}"/>
                </a:ext>
              </a:extLst>
            </p:cNvPr>
            <p:cNvSpPr txBox="1"/>
            <p:nvPr/>
          </p:nvSpPr>
          <p:spPr>
            <a:xfrm>
              <a:off x="6608898" y="1526928"/>
              <a:ext cx="1779288" cy="293332"/>
            </a:xfrm>
            <a:prstGeom prst="rect">
              <a:avLst/>
            </a:prstGeom>
            <a:noFill/>
          </p:spPr>
          <p:txBody>
            <a:bodyPr wrap="square" rtlCol="0">
              <a:spAutoFit/>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Resource Team </a:t>
              </a:r>
            </a:p>
          </p:txBody>
        </p:sp>
      </p:grpSp>
    </p:spTree>
    <p:custDataLst>
      <p:tags r:id="rId1"/>
    </p:custDataLst>
    <p:extLst>
      <p:ext uri="{BB962C8B-B14F-4D97-AF65-F5344CB8AC3E}">
        <p14:creationId xmlns:p14="http://schemas.microsoft.com/office/powerpoint/2010/main" val="2984006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3014F13-40A7-4043-8A7A-A6162B7F06A6}"/>
              </a:ext>
            </a:extLst>
          </p:cNvPr>
          <p:cNvSpPr>
            <a:spLocks noGrp="1"/>
          </p:cNvSpPr>
          <p:nvPr>
            <p:ph type="body" sz="quarter" idx="10"/>
          </p:nvPr>
        </p:nvSpPr>
        <p:spPr>
          <a:xfrm>
            <a:off x="2252600" y="4230896"/>
            <a:ext cx="7440040" cy="4748511"/>
          </a:xfrm>
        </p:spPr>
        <p:txBody>
          <a:bodyPr>
            <a:normAutofit/>
          </a:bodyPr>
          <a:lstStyle/>
          <a:p>
            <a:pPr algn="l">
              <a:lnSpc>
                <a:spcPct val="80000"/>
              </a:lnSpc>
            </a:pPr>
            <a:r>
              <a:rPr lang="en-US" sz="8800" dirty="0">
                <a:solidFill>
                  <a:srgbClr val="2EC3C6"/>
                </a:solidFill>
              </a:rPr>
              <a:t>Is your innovation CORRECT?</a:t>
            </a:r>
          </a:p>
        </p:txBody>
      </p:sp>
      <p:sp>
        <p:nvSpPr>
          <p:cNvPr id="4" name="Text Placeholder 3">
            <a:extLst>
              <a:ext uri="{FF2B5EF4-FFF2-40B4-BE49-F238E27FC236}">
                <a16:creationId xmlns:a16="http://schemas.microsoft.com/office/drawing/2014/main" id="{1441DC28-B5A4-4B2E-B344-FE512E4E809B}"/>
              </a:ext>
            </a:extLst>
          </p:cNvPr>
          <p:cNvSpPr>
            <a:spLocks noGrp="1"/>
          </p:cNvSpPr>
          <p:nvPr>
            <p:ph type="body" sz="quarter" idx="11"/>
          </p:nvPr>
        </p:nvSpPr>
        <p:spPr>
          <a:xfrm>
            <a:off x="10945687" y="2843386"/>
            <a:ext cx="11841162" cy="8029228"/>
          </a:xfrm>
        </p:spPr>
        <p:txBody>
          <a:bodyPr>
            <a:normAutofit/>
          </a:bodyPr>
          <a:lstStyle/>
          <a:p>
            <a:r>
              <a:rPr lang="en-US" sz="7200" b="1" dirty="0"/>
              <a:t>C</a:t>
            </a:r>
            <a:r>
              <a:rPr lang="en-US" sz="7200" dirty="0"/>
              <a:t>redible</a:t>
            </a:r>
          </a:p>
          <a:p>
            <a:r>
              <a:rPr lang="en-US" sz="7200" b="1" dirty="0"/>
              <a:t>O</a:t>
            </a:r>
            <a:r>
              <a:rPr lang="en-US" sz="7200" dirty="0"/>
              <a:t>bservable </a:t>
            </a:r>
          </a:p>
          <a:p>
            <a:r>
              <a:rPr lang="en-US" sz="7200" b="1" dirty="0"/>
              <a:t>R</a:t>
            </a:r>
            <a:r>
              <a:rPr lang="en-US" sz="7200" dirty="0"/>
              <a:t>elevant </a:t>
            </a:r>
          </a:p>
          <a:p>
            <a:r>
              <a:rPr lang="en-US" sz="7200" b="1" dirty="0"/>
              <a:t>R</a:t>
            </a:r>
            <a:r>
              <a:rPr lang="en-US" sz="7200" dirty="0"/>
              <a:t>elative advantage </a:t>
            </a:r>
          </a:p>
          <a:p>
            <a:r>
              <a:rPr lang="en-US" sz="7200" b="1" dirty="0"/>
              <a:t>E</a:t>
            </a:r>
            <a:r>
              <a:rPr lang="en-US" sz="7200" dirty="0"/>
              <a:t>asy to install </a:t>
            </a:r>
          </a:p>
          <a:p>
            <a:r>
              <a:rPr lang="en-US" sz="7200" b="1" dirty="0"/>
              <a:t>C</a:t>
            </a:r>
            <a:r>
              <a:rPr lang="en-US" sz="7200" dirty="0"/>
              <a:t>ompatible </a:t>
            </a:r>
          </a:p>
          <a:p>
            <a:r>
              <a:rPr lang="en-US" sz="7200" b="1" dirty="0"/>
              <a:t>T</a:t>
            </a:r>
            <a:r>
              <a:rPr lang="en-US" sz="7200" dirty="0"/>
              <a:t>estable </a:t>
            </a:r>
          </a:p>
          <a:p>
            <a:endParaRPr lang="en-US" sz="4000" dirty="0"/>
          </a:p>
        </p:txBody>
      </p:sp>
    </p:spTree>
    <p:custDataLst>
      <p:tags r:id="rId1"/>
    </p:custDataLst>
    <p:extLst>
      <p:ext uri="{BB962C8B-B14F-4D97-AF65-F5344CB8AC3E}">
        <p14:creationId xmlns:p14="http://schemas.microsoft.com/office/powerpoint/2010/main" val="173776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02AB5204-03B8-48DA-915F-CC7C6F14582A}"/>
              </a:ext>
            </a:extLst>
          </p:cNvPr>
          <p:cNvSpPr>
            <a:spLocks noGrp="1"/>
          </p:cNvSpPr>
          <p:nvPr>
            <p:ph type="title"/>
          </p:nvPr>
        </p:nvSpPr>
        <p:spPr>
          <a:xfrm>
            <a:off x="2576899" y="2122523"/>
            <a:ext cx="19727507" cy="2176835"/>
          </a:xfrm>
        </p:spPr>
        <p:txBody>
          <a:bodyPr>
            <a:noAutofit/>
          </a:bodyPr>
          <a:lstStyle/>
          <a:p>
            <a:pPr algn="l">
              <a:lnSpc>
                <a:spcPct val="100000"/>
              </a:lnSpc>
            </a:pPr>
            <a:r>
              <a:rPr lang="en-US" sz="5400">
                <a:solidFill>
                  <a:srgbClr val="2E2C22"/>
                </a:solidFill>
              </a:rPr>
              <a:t>You might </a:t>
            </a:r>
            <a:r>
              <a:rPr lang="en-US" sz="5400" i="1">
                <a:solidFill>
                  <a:srgbClr val="2E2C22"/>
                </a:solidFill>
              </a:rPr>
              <a:t>really</a:t>
            </a:r>
            <a:r>
              <a:rPr lang="en-US" sz="5400">
                <a:solidFill>
                  <a:srgbClr val="2E2C22"/>
                </a:solidFill>
              </a:rPr>
              <a:t> like the NSI-innovation, but before you jump to scale-up, it’s important to consider…					</a:t>
            </a:r>
            <a:endParaRPr lang="en-US" sz="5400" dirty="0">
              <a:solidFill>
                <a:srgbClr val="2E2C22"/>
              </a:solidFill>
            </a:endParaRPr>
          </a:p>
        </p:txBody>
      </p:sp>
      <p:sp>
        <p:nvSpPr>
          <p:cNvPr id="20" name="Text Placeholder 19">
            <a:extLst>
              <a:ext uri="{FF2B5EF4-FFF2-40B4-BE49-F238E27FC236}">
                <a16:creationId xmlns:a16="http://schemas.microsoft.com/office/drawing/2014/main" id="{15D0088E-5925-4306-8C12-332A9B55B3EE}"/>
              </a:ext>
            </a:extLst>
          </p:cNvPr>
          <p:cNvSpPr>
            <a:spLocks noGrp="1"/>
          </p:cNvSpPr>
          <p:nvPr>
            <p:ph type="body" sz="quarter" idx="10"/>
          </p:nvPr>
        </p:nvSpPr>
        <p:spPr>
          <a:xfrm>
            <a:off x="12440653" y="6725121"/>
            <a:ext cx="8301789" cy="5253037"/>
          </a:xfrm>
        </p:spPr>
        <p:txBody>
          <a:bodyPr/>
          <a:lstStyle/>
          <a:p>
            <a:pPr lvl="0" algn="ctr">
              <a:spcAft>
                <a:spcPts val="600"/>
              </a:spcAft>
              <a:defRPr/>
            </a:pPr>
            <a:r>
              <a:rPr lang="en-US" sz="4800" b="1">
                <a:solidFill>
                  <a:srgbClr val="2E2C22"/>
                </a:solidFill>
              </a:rPr>
              <a:t>Is the resource team ready? </a:t>
            </a:r>
          </a:p>
          <a:p>
            <a:pPr marL="576072" lvl="0" indent="-576072" algn="l">
              <a:spcAft>
                <a:spcPts val="600"/>
              </a:spcAft>
              <a:buFont typeface="Arial" panose="020B0604020202020204" pitchFamily="34" charset="0"/>
              <a:buChar char="•"/>
              <a:defRPr/>
            </a:pPr>
            <a:r>
              <a:rPr lang="en-US" sz="4000">
                <a:solidFill>
                  <a:srgbClr val="2E2C22"/>
                </a:solidFill>
              </a:rPr>
              <a:t>How much will you need to build capacities of the user organizations?</a:t>
            </a:r>
          </a:p>
          <a:p>
            <a:pPr marL="576072" lvl="0" indent="-576072" algn="l">
              <a:spcAft>
                <a:spcPts val="600"/>
              </a:spcAft>
              <a:buFont typeface="Arial" panose="020B0604020202020204" pitchFamily="34" charset="0"/>
              <a:buChar char="•"/>
              <a:defRPr/>
            </a:pPr>
            <a:r>
              <a:rPr lang="en-US" sz="4000">
                <a:solidFill>
                  <a:srgbClr val="2E2C22"/>
                </a:solidFill>
              </a:rPr>
              <a:t>Do user organizations have flexibility to integrate NSI in their existing projects? </a:t>
            </a:r>
          </a:p>
          <a:p>
            <a:pPr lvl="0">
              <a:spcAft>
                <a:spcPts val="600"/>
              </a:spcAft>
              <a:defRPr/>
            </a:pPr>
            <a:endParaRPr lang="en-US" sz="6000">
              <a:solidFill>
                <a:srgbClr val="595959"/>
              </a:solidFill>
            </a:endParaRPr>
          </a:p>
          <a:p>
            <a:pPr>
              <a:spcAft>
                <a:spcPts val="600"/>
              </a:spcAft>
            </a:pPr>
            <a:endParaRPr lang="en-US" sz="4000" dirty="0"/>
          </a:p>
        </p:txBody>
      </p:sp>
      <p:sp>
        <p:nvSpPr>
          <p:cNvPr id="21" name="Text Placeholder 20">
            <a:extLst>
              <a:ext uri="{FF2B5EF4-FFF2-40B4-BE49-F238E27FC236}">
                <a16:creationId xmlns:a16="http://schemas.microsoft.com/office/drawing/2014/main" id="{B98F09FE-26E7-4F05-9274-7C7639017E2B}"/>
              </a:ext>
            </a:extLst>
          </p:cNvPr>
          <p:cNvSpPr>
            <a:spLocks noGrp="1"/>
          </p:cNvSpPr>
          <p:nvPr>
            <p:ph type="body" sz="quarter" idx="11"/>
          </p:nvPr>
        </p:nvSpPr>
        <p:spPr>
          <a:xfrm>
            <a:off x="2911642" y="6706879"/>
            <a:ext cx="8061158" cy="6643361"/>
          </a:xfrm>
        </p:spPr>
        <p:txBody>
          <a:bodyPr/>
          <a:lstStyle/>
          <a:p>
            <a:pPr algn="ctr" hangingPunct="1">
              <a:spcAft>
                <a:spcPts val="600"/>
              </a:spcAft>
            </a:pPr>
            <a:r>
              <a:rPr lang="en-US" sz="4800" b="1">
                <a:solidFill>
                  <a:srgbClr val="29B5B7"/>
                </a:solidFill>
              </a:rPr>
              <a:t>How effective is the NSI?</a:t>
            </a:r>
            <a:endParaRPr lang="en-US" b="1">
              <a:solidFill>
                <a:srgbClr val="29B5B7"/>
              </a:solidFill>
            </a:endParaRPr>
          </a:p>
          <a:p>
            <a:pPr marL="571500" indent="-571500" algn="l" hangingPunct="1">
              <a:spcAft>
                <a:spcPts val="600"/>
              </a:spcAft>
              <a:buFont typeface="Arial" panose="020B0604020202020204" pitchFamily="34" charset="0"/>
              <a:buChar char="•"/>
            </a:pPr>
            <a:r>
              <a:rPr lang="en-US" sz="4000">
                <a:solidFill>
                  <a:srgbClr val="2E2C22"/>
                </a:solidFill>
              </a:rPr>
              <a:t>Does it lead to norms-shifting &amp; contribute to behavior change?</a:t>
            </a:r>
          </a:p>
          <a:p>
            <a:pPr marL="571500" indent="-571500" algn="l" hangingPunct="1">
              <a:spcAft>
                <a:spcPts val="600"/>
              </a:spcAft>
              <a:buFont typeface="Arial" panose="020B0604020202020204" pitchFamily="34" charset="0"/>
              <a:buChar char="•"/>
            </a:pPr>
            <a:r>
              <a:rPr lang="en-US" sz="4000">
                <a:solidFill>
                  <a:srgbClr val="2E2C22"/>
                </a:solidFill>
              </a:rPr>
              <a:t>What is the evidence of norms-shifting processes? </a:t>
            </a:r>
          </a:p>
          <a:p>
            <a:pPr marL="571500" indent="-571500" algn="l" hangingPunct="1">
              <a:spcAft>
                <a:spcPts val="600"/>
              </a:spcAft>
              <a:buFont typeface="Arial" panose="020B0604020202020204" pitchFamily="34" charset="0"/>
              <a:buChar char="•"/>
            </a:pPr>
            <a:r>
              <a:rPr lang="en-US" sz="4000">
                <a:solidFill>
                  <a:srgbClr val="2E2C22"/>
                </a:solidFill>
              </a:rPr>
              <a:t>Does the community accept the NSI? </a:t>
            </a:r>
            <a:endParaRPr lang="en-US" sz="4000" dirty="0">
              <a:solidFill>
                <a:srgbClr val="2E2C22"/>
              </a:solidFill>
            </a:endParaRPr>
          </a:p>
        </p:txBody>
      </p:sp>
      <p:sp>
        <p:nvSpPr>
          <p:cNvPr id="22" name="Text Placeholder 21">
            <a:extLst>
              <a:ext uri="{FF2B5EF4-FFF2-40B4-BE49-F238E27FC236}">
                <a16:creationId xmlns:a16="http://schemas.microsoft.com/office/drawing/2014/main" id="{480E8CB1-E283-4C17-A425-17C44A453F4B}"/>
              </a:ext>
            </a:extLst>
          </p:cNvPr>
          <p:cNvSpPr>
            <a:spLocks noGrp="1"/>
          </p:cNvSpPr>
          <p:nvPr>
            <p:ph type="body" sz="quarter" idx="16"/>
          </p:nvPr>
        </p:nvSpPr>
        <p:spPr>
          <a:xfrm>
            <a:off x="3824089" y="5654494"/>
            <a:ext cx="5799138" cy="504658"/>
          </a:xfrm>
        </p:spPr>
        <p:txBody>
          <a:bodyPr anchor="ctr">
            <a:normAutofit fontScale="92500" lnSpcReduction="10000"/>
          </a:bodyPr>
          <a:lstStyle/>
          <a:p>
            <a:r>
              <a:rPr lang="en-US" dirty="0"/>
              <a:t>EFFECTIVENESS</a:t>
            </a:r>
          </a:p>
        </p:txBody>
      </p:sp>
      <p:sp>
        <p:nvSpPr>
          <p:cNvPr id="23" name="Text Placeholder 22">
            <a:extLst>
              <a:ext uri="{FF2B5EF4-FFF2-40B4-BE49-F238E27FC236}">
                <a16:creationId xmlns:a16="http://schemas.microsoft.com/office/drawing/2014/main" id="{160DF908-BB50-4560-A1C4-709FC8E9E5B8}"/>
              </a:ext>
            </a:extLst>
          </p:cNvPr>
          <p:cNvSpPr>
            <a:spLocks noGrp="1"/>
          </p:cNvSpPr>
          <p:nvPr>
            <p:ph type="body" sz="quarter" idx="17"/>
          </p:nvPr>
        </p:nvSpPr>
        <p:spPr>
          <a:xfrm>
            <a:off x="13598989" y="5654494"/>
            <a:ext cx="5799138" cy="504658"/>
          </a:xfrm>
        </p:spPr>
        <p:txBody>
          <a:bodyPr anchor="ctr">
            <a:normAutofit fontScale="92500" lnSpcReduction="10000"/>
          </a:bodyPr>
          <a:lstStyle/>
          <a:p>
            <a:r>
              <a:rPr lang="en-US" dirty="0"/>
              <a:t>READINESS</a:t>
            </a:r>
          </a:p>
        </p:txBody>
      </p:sp>
      <p:sp>
        <p:nvSpPr>
          <p:cNvPr id="19" name="Content Placeholder 2">
            <a:extLst>
              <a:ext uri="{FF2B5EF4-FFF2-40B4-BE49-F238E27FC236}">
                <a16:creationId xmlns:a16="http://schemas.microsoft.com/office/drawing/2014/main" id="{E58E468A-8B0E-46BE-83BC-3CB1C8438AF1}"/>
              </a:ext>
            </a:extLst>
          </p:cNvPr>
          <p:cNvSpPr txBox="1">
            <a:spLocks/>
          </p:cNvSpPr>
          <p:nvPr/>
        </p:nvSpPr>
        <p:spPr>
          <a:xfrm>
            <a:off x="15945999" y="10832213"/>
            <a:ext cx="11033760" cy="7612379"/>
          </a:xfr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marL="857250" marR="0" lvl="0" indent="-857250" algn="just" defTabSz="8255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6600" b="0" i="0" u="none" strike="noStrike" kern="0" cap="none" spc="0" normalizeH="0" baseline="0" noProof="0" dirty="0">
              <a:ln>
                <a:noFill/>
              </a:ln>
              <a:solidFill>
                <a:srgbClr val="595959"/>
              </a:solidFill>
              <a:effectLst/>
              <a:uLnTx/>
              <a:uFillTx/>
              <a:latin typeface="Gill Sans MT" panose="020B0502020104020203"/>
              <a:sym typeface="PT Sans"/>
            </a:endParaRPr>
          </a:p>
        </p:txBody>
      </p:sp>
      <p:sp>
        <p:nvSpPr>
          <p:cNvPr id="2" name="Rectangle 1">
            <a:extLst>
              <a:ext uri="{FF2B5EF4-FFF2-40B4-BE49-F238E27FC236}">
                <a16:creationId xmlns:a16="http://schemas.microsoft.com/office/drawing/2014/main" id="{4D9CC10D-DB6C-E94B-83C7-6149E1D2F862}"/>
              </a:ext>
            </a:extLst>
          </p:cNvPr>
          <p:cNvSpPr/>
          <p:nvPr/>
        </p:nvSpPr>
        <p:spPr>
          <a:xfrm>
            <a:off x="2576899" y="922194"/>
            <a:ext cx="7616188" cy="1200329"/>
          </a:xfrm>
          <a:prstGeom prst="rect">
            <a:avLst/>
          </a:prstGeom>
        </p:spPr>
        <p:txBody>
          <a:bodyPr wrap="none">
            <a:spAutoFit/>
          </a:bodyPr>
          <a:lstStyle/>
          <a:p>
            <a:r>
              <a:rPr lang="en-US" sz="7200" b="1" dirty="0">
                <a:solidFill>
                  <a:srgbClr val="2EC3C6"/>
                </a:solidFill>
                <a:latin typeface="Gill Sans MT" panose="020B0502020104020203" pitchFamily="34" charset="77"/>
                <a:sym typeface="Montserrat-SemiBold"/>
              </a:rPr>
              <a:t>DECISION TIME</a:t>
            </a:r>
            <a:endParaRPr lang="en-US" dirty="0"/>
          </a:p>
        </p:txBody>
      </p:sp>
    </p:spTree>
    <p:custDataLst>
      <p:tags r:id="rId1"/>
    </p:custDataLst>
    <p:extLst>
      <p:ext uri="{BB962C8B-B14F-4D97-AF65-F5344CB8AC3E}">
        <p14:creationId xmlns:p14="http://schemas.microsoft.com/office/powerpoint/2010/main" val="2723846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EA29E8-4CD7-44F8-AB6A-1356B6290160}"/>
              </a:ext>
            </a:extLst>
          </p:cNvPr>
          <p:cNvSpPr>
            <a:spLocks noGrp="1"/>
          </p:cNvSpPr>
          <p:nvPr>
            <p:ph type="title"/>
          </p:nvPr>
        </p:nvSpPr>
        <p:spPr/>
        <p:txBody>
          <a:bodyPr/>
          <a:lstStyle/>
          <a:p>
            <a:pPr>
              <a:lnSpc>
                <a:spcPct val="90000"/>
              </a:lnSpc>
            </a:pPr>
            <a:r>
              <a:rPr lang="en-US" b="1" dirty="0"/>
              <a:t>In your own experience…</a:t>
            </a:r>
          </a:p>
        </p:txBody>
      </p:sp>
      <p:sp>
        <p:nvSpPr>
          <p:cNvPr id="4" name="Text Placeholder 3">
            <a:extLst>
              <a:ext uri="{FF2B5EF4-FFF2-40B4-BE49-F238E27FC236}">
                <a16:creationId xmlns:a16="http://schemas.microsoft.com/office/drawing/2014/main" id="{C9A0D4A6-2C74-43A4-B576-072138BB621A}"/>
              </a:ext>
            </a:extLst>
          </p:cNvPr>
          <p:cNvSpPr>
            <a:spLocks noGrp="1"/>
          </p:cNvSpPr>
          <p:nvPr>
            <p:ph type="body" idx="1"/>
          </p:nvPr>
        </p:nvSpPr>
        <p:spPr>
          <a:xfrm>
            <a:off x="9719430" y="5122015"/>
            <a:ext cx="12591930" cy="7501345"/>
          </a:xfrm>
        </p:spPr>
        <p:txBody>
          <a:bodyPr>
            <a:noAutofit/>
          </a:bodyPr>
          <a:lstStyle/>
          <a:p>
            <a:pPr marL="742950" indent="-742950" algn="l">
              <a:lnSpc>
                <a:spcPct val="100000"/>
              </a:lnSpc>
              <a:spcAft>
                <a:spcPts val="1200"/>
              </a:spcAft>
              <a:buClr>
                <a:srgbClr val="2E2C22"/>
              </a:buClr>
              <a:buFont typeface="+mj-lt"/>
              <a:buAutoNum type="arabicPeriod"/>
            </a:pPr>
            <a:r>
              <a:rPr lang="en-US" sz="4800" dirty="0"/>
              <a:t>Thinking about scale-up waves (innovation, introduction, wide-scale integration), how far have you ventured into scale-up? </a:t>
            </a:r>
          </a:p>
          <a:p>
            <a:pPr marL="742950" indent="-742950" algn="l">
              <a:lnSpc>
                <a:spcPct val="100000"/>
              </a:lnSpc>
              <a:spcAft>
                <a:spcPts val="1200"/>
              </a:spcAft>
              <a:buClr>
                <a:srgbClr val="2E2C22"/>
              </a:buClr>
              <a:buFont typeface="+mj-lt"/>
              <a:buAutoNum type="arabicPeriod"/>
            </a:pPr>
            <a:r>
              <a:rPr lang="en-US" sz="4800" dirty="0"/>
              <a:t>Have you ever had to stop and adjust an innovation as you moved to a new region? Were the challenges related to being CORRECT? Or other factors?</a:t>
            </a:r>
          </a:p>
        </p:txBody>
      </p:sp>
      <p:sp>
        <p:nvSpPr>
          <p:cNvPr id="5" name="Text Placeholder 4">
            <a:extLst>
              <a:ext uri="{FF2B5EF4-FFF2-40B4-BE49-F238E27FC236}">
                <a16:creationId xmlns:a16="http://schemas.microsoft.com/office/drawing/2014/main" id="{AFE6505E-DAF2-4472-A32D-304E0D2B2AA8}"/>
              </a:ext>
            </a:extLst>
          </p:cNvPr>
          <p:cNvSpPr>
            <a:spLocks noGrp="1"/>
          </p:cNvSpPr>
          <p:nvPr>
            <p:ph type="body" idx="3"/>
          </p:nvPr>
        </p:nvSpPr>
        <p:spPr/>
        <p:txBody>
          <a:bodyPr/>
          <a:lstStyle/>
          <a:p>
            <a:pPr algn="l"/>
            <a:r>
              <a:rPr lang="en-US" dirty="0"/>
              <a:t>ACTIVITY </a:t>
            </a:r>
          </a:p>
        </p:txBody>
      </p:sp>
      <p:pic>
        <p:nvPicPr>
          <p:cNvPr id="8" name="Picture Placeholder 7" descr="A picture containing outdoor&#10;&#10;Description automatically generated">
            <a:extLst>
              <a:ext uri="{FF2B5EF4-FFF2-40B4-BE49-F238E27FC236}">
                <a16:creationId xmlns:a16="http://schemas.microsoft.com/office/drawing/2014/main" id="{3B9CCE54-D9E6-344F-A303-E004EE054578}"/>
              </a:ext>
            </a:extLst>
          </p:cNvPr>
          <p:cNvPicPr>
            <a:picLocks noGrp="1" noChangeAspect="1"/>
          </p:cNvPicPr>
          <p:nvPr>
            <p:ph type="pic" sz="quarter" idx="10"/>
          </p:nvPr>
        </p:nvPicPr>
        <p:blipFill>
          <a:blip r:embed="rId4">
            <a:extLst>
              <a:ext uri="{28A0092B-C50C-407E-A947-70E740481C1C}">
                <a14:useLocalDpi xmlns:a14="http://schemas.microsoft.com/office/drawing/2010/main" val="0"/>
              </a:ext>
            </a:extLst>
          </a:blip>
          <a:srcRect l="16667" r="16667"/>
          <a:stretch>
            <a:fillRect/>
          </a:stretch>
        </p:blipFill>
        <p:spPr/>
      </p:pic>
      <p:grpSp>
        <p:nvGrpSpPr>
          <p:cNvPr id="9" name="Group 8">
            <a:extLst>
              <a:ext uri="{FF2B5EF4-FFF2-40B4-BE49-F238E27FC236}">
                <a16:creationId xmlns:a16="http://schemas.microsoft.com/office/drawing/2014/main" id="{3E5468F2-B6E4-FB44-B4E8-C38F5F100E23}"/>
              </a:ext>
            </a:extLst>
          </p:cNvPr>
          <p:cNvGrpSpPr/>
          <p:nvPr/>
        </p:nvGrpSpPr>
        <p:grpSpPr>
          <a:xfrm>
            <a:off x="760017" y="1281805"/>
            <a:ext cx="3532094" cy="3532094"/>
            <a:chOff x="1368325" y="1090737"/>
            <a:chExt cx="3532094" cy="3532094"/>
          </a:xfrm>
        </p:grpSpPr>
        <p:sp>
          <p:nvSpPr>
            <p:cNvPr id="10" name="Oval 9">
              <a:extLst>
                <a:ext uri="{FF2B5EF4-FFF2-40B4-BE49-F238E27FC236}">
                  <a16:creationId xmlns:a16="http://schemas.microsoft.com/office/drawing/2014/main" id="{A51F9AAC-3C3F-074F-B488-49F2D582436E}"/>
                </a:ext>
              </a:extLst>
            </p:cNvPr>
            <p:cNvSpPr/>
            <p:nvPr/>
          </p:nvSpPr>
          <p:spPr>
            <a:xfrm>
              <a:off x="1368325" y="1090737"/>
              <a:ext cx="3532094" cy="3532094"/>
            </a:xfrm>
            <a:prstGeom prst="ellipse">
              <a:avLst/>
            </a:prstGeom>
            <a:solidFill>
              <a:srgbClr val="2EC3C6"/>
            </a:solidFill>
            <a:ln w="666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2EC3C5"/>
                </a:solidFill>
                <a:latin typeface="Gill Sans MT" panose="020B0502020104020203" pitchFamily="34" charset="77"/>
              </a:endParaRPr>
            </a:p>
          </p:txBody>
        </p:sp>
        <p:pic>
          <p:nvPicPr>
            <p:cNvPr id="11" name="Graphic 10" descr="Cheers outline">
              <a:extLst>
                <a:ext uri="{FF2B5EF4-FFF2-40B4-BE49-F238E27FC236}">
                  <a16:creationId xmlns:a16="http://schemas.microsoft.com/office/drawing/2014/main" id="{E8199242-6DC3-9C4E-B564-A1D96AE54527}"/>
                </a:ext>
              </a:extLst>
            </p:cNvPr>
            <p:cNvPicPr>
              <a:picLocks noChangeAspect="1"/>
            </p:cNvPicPr>
            <p:nvPr/>
          </p:nvPicPr>
          <p:blipFill>
            <a:blip r:embed="rId4">
              <a:extLst>
                <a:ext uri="{96DAC541-7B7A-43D3-8B79-37D633B846F1}">
                  <asvg:svgBlip xmlns:asvg="http://schemas.microsoft.com/office/drawing/2016/SVG/main" xmlns="" r:embed="rId6"/>
                </a:ext>
              </a:extLst>
            </a:blip>
            <a:stretch>
              <a:fillRect/>
            </a:stretch>
          </p:blipFill>
          <p:spPr>
            <a:xfrm>
              <a:off x="1557715" y="1379662"/>
              <a:ext cx="3153314" cy="3153314"/>
            </a:xfrm>
            <a:prstGeom prst="rect">
              <a:avLst/>
            </a:prstGeom>
          </p:spPr>
        </p:pic>
      </p:grpSp>
      <p:sp>
        <p:nvSpPr>
          <p:cNvPr id="14" name="TextBox 13">
            <a:extLst>
              <a:ext uri="{FF2B5EF4-FFF2-40B4-BE49-F238E27FC236}">
                <a16:creationId xmlns:a16="http://schemas.microsoft.com/office/drawing/2014/main" id="{AAA482C9-9EE6-B340-AC44-A9F6030B5333}"/>
              </a:ext>
            </a:extLst>
          </p:cNvPr>
          <p:cNvSpPr txBox="1"/>
          <p:nvPr/>
        </p:nvSpPr>
        <p:spPr>
          <a:xfrm>
            <a:off x="193431" y="13144453"/>
            <a:ext cx="6214047" cy="307777"/>
          </a:xfrm>
          <a:prstGeom prst="rect">
            <a:avLst/>
          </a:prstGeom>
          <a:noFill/>
        </p:spPr>
        <p:txBody>
          <a:bodyPr wrap="square" rtlCol="0">
            <a:spAutoFit/>
          </a:bodyPr>
          <a:lstStyle/>
          <a:p>
            <a:pPr algn="l"/>
            <a:r>
              <a:rPr lang="en-US" sz="1400" dirty="0">
                <a:solidFill>
                  <a:srgbClr val="F4F5F7"/>
                </a:solidFill>
                <a:latin typeface="Gill Sans MT" panose="020B0502020104020203" pitchFamily="34" charset="77"/>
              </a:rPr>
              <a:t>Photo credit: Jonathan </a:t>
            </a:r>
            <a:r>
              <a:rPr lang="en-US" sz="1400" dirty="0" err="1">
                <a:solidFill>
                  <a:srgbClr val="F4F5F7"/>
                </a:solidFill>
                <a:latin typeface="Gill Sans MT" panose="020B0502020104020203" pitchFamily="34" charset="77"/>
              </a:rPr>
              <a:t>Torgovnik</a:t>
            </a:r>
            <a:r>
              <a:rPr lang="en-US" sz="1400" dirty="0">
                <a:solidFill>
                  <a:srgbClr val="F4F5F7"/>
                </a:solidFill>
                <a:latin typeface="Gill Sans MT" panose="020B0502020104020203" pitchFamily="34" charset="77"/>
              </a:rPr>
              <a:t>/Getty Images/Images of Empowerment</a:t>
            </a:r>
          </a:p>
        </p:txBody>
      </p:sp>
    </p:spTree>
    <p:custDataLst>
      <p:tags r:id="rId1"/>
    </p:custDataLst>
    <p:extLst>
      <p:ext uri="{BB962C8B-B14F-4D97-AF65-F5344CB8AC3E}">
        <p14:creationId xmlns:p14="http://schemas.microsoft.com/office/powerpoint/2010/main" val="278084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90000"/>
              </a:lnSpc>
            </a:pPr>
            <a:r>
              <a:rPr lang="en-US" b="1" dirty="0"/>
              <a:t>Planning a Scale-Up Process</a:t>
            </a:r>
          </a:p>
        </p:txBody>
      </p:sp>
      <p:sp>
        <p:nvSpPr>
          <p:cNvPr id="8" name="Text Placeholder 7"/>
          <p:cNvSpPr>
            <a:spLocks noGrp="1"/>
          </p:cNvSpPr>
          <p:nvPr>
            <p:ph type="body" idx="1"/>
          </p:nvPr>
        </p:nvSpPr>
        <p:spPr>
          <a:xfrm>
            <a:off x="7349067" y="4991418"/>
            <a:ext cx="15295034" cy="5967412"/>
          </a:xfrm>
        </p:spPr>
        <p:txBody>
          <a:bodyPr>
            <a:noAutofit/>
          </a:bodyPr>
          <a:lstStyle/>
          <a:p>
            <a:pPr marL="1143000" indent="-914400" algn="l">
              <a:lnSpc>
                <a:spcPct val="100000"/>
              </a:lnSpc>
              <a:buClrTx/>
              <a:buFont typeface="Arial" panose="020B0604020202020204" pitchFamily="34" charset="0"/>
              <a:buChar char="•"/>
            </a:pPr>
            <a:r>
              <a:rPr lang="en-US" dirty="0"/>
              <a:t>Identify </a:t>
            </a:r>
            <a:r>
              <a:rPr lang="en-US" b="1" dirty="0"/>
              <a:t>key players and allies </a:t>
            </a:r>
            <a:r>
              <a:rPr lang="en-US" dirty="0"/>
              <a:t>in shifting norms in new settings.</a:t>
            </a:r>
          </a:p>
          <a:p>
            <a:pPr marL="1143000" indent="-914400" algn="l">
              <a:lnSpc>
                <a:spcPct val="100000"/>
              </a:lnSpc>
              <a:buClrTx/>
              <a:buFont typeface="Arial" panose="020B0604020202020204" pitchFamily="34" charset="0"/>
              <a:buChar char="•"/>
            </a:pPr>
            <a:r>
              <a:rPr lang="en-US" dirty="0"/>
              <a:t>Be clear on </a:t>
            </a:r>
            <a:r>
              <a:rPr lang="en-US" b="1" dirty="0"/>
              <a:t>end goals</a:t>
            </a:r>
            <a:r>
              <a:rPr lang="en-US" dirty="0"/>
              <a:t> and </a:t>
            </a:r>
            <a:r>
              <a:rPr lang="en-US" b="1" dirty="0"/>
              <a:t>strategies</a:t>
            </a:r>
            <a:r>
              <a:rPr lang="en-US" dirty="0"/>
              <a:t> to move scale-up processes. </a:t>
            </a:r>
          </a:p>
          <a:p>
            <a:pPr marL="1143000" indent="-914400" algn="l">
              <a:lnSpc>
                <a:spcPct val="100000"/>
              </a:lnSpc>
              <a:buClrTx/>
              <a:buFont typeface="Arial" panose="020B0604020202020204" pitchFamily="34" charset="0"/>
              <a:buChar char="•"/>
            </a:pPr>
            <a:r>
              <a:rPr lang="en-US" dirty="0"/>
              <a:t>Determine the extent to which NSI activities need to be </a:t>
            </a:r>
            <a:r>
              <a:rPr lang="en-US" b="1" dirty="0"/>
              <a:t>adapted</a:t>
            </a:r>
            <a:r>
              <a:rPr lang="en-US" dirty="0"/>
              <a:t> without losing effectiveness.</a:t>
            </a:r>
          </a:p>
          <a:p>
            <a:pPr marL="1143000" indent="-914400" algn="l">
              <a:lnSpc>
                <a:spcPct val="100000"/>
              </a:lnSpc>
              <a:buClrTx/>
              <a:buFont typeface="Arial" panose="020B0604020202020204" pitchFamily="34" charset="0"/>
              <a:buChar char="•"/>
            </a:pPr>
            <a:r>
              <a:rPr lang="en-US" b="1" dirty="0"/>
              <a:t>Think ethically </a:t>
            </a:r>
            <a:r>
              <a:rPr lang="en-US" dirty="0"/>
              <a:t>during scale-up planning and implementation.</a:t>
            </a:r>
          </a:p>
          <a:p>
            <a:pPr marL="1143000" indent="-914400" algn="l">
              <a:lnSpc>
                <a:spcPct val="100000"/>
              </a:lnSpc>
              <a:buClrTx/>
              <a:buFont typeface="Arial" panose="020B0604020202020204" pitchFamily="34" charset="0"/>
              <a:buChar char="•"/>
            </a:pPr>
            <a:r>
              <a:rPr lang="en-US" b="1" dirty="0"/>
              <a:t>Expect similar challenges </a:t>
            </a:r>
            <a:r>
              <a:rPr lang="en-US" dirty="0"/>
              <a:t>to those experienced during piloting as you move into scale</a:t>
            </a:r>
          </a:p>
          <a:p>
            <a:pPr marL="1143000" indent="-571500">
              <a:lnSpc>
                <a:spcPct val="100000"/>
              </a:lnSpc>
              <a:buClrTx/>
              <a:buFont typeface="Arial" panose="020B0604020202020204" pitchFamily="34" charset="0"/>
              <a:buChar char="•"/>
            </a:pPr>
            <a:endParaRPr lang="en-US" dirty="0"/>
          </a:p>
        </p:txBody>
      </p:sp>
      <p:pic>
        <p:nvPicPr>
          <p:cNvPr id="7" name="Picture Placeholder 6">
            <a:extLst>
              <a:ext uri="{FF2B5EF4-FFF2-40B4-BE49-F238E27FC236}">
                <a16:creationId xmlns:a16="http://schemas.microsoft.com/office/drawing/2014/main" id="{2CB926BF-7827-6C44-8836-908F08AED406}"/>
              </a:ext>
            </a:extLst>
          </p:cNvPr>
          <p:cNvPicPr>
            <a:picLocks noGrp="1" noChangeAspect="1"/>
          </p:cNvPicPr>
          <p:nvPr>
            <p:ph type="pic" sz="quarter" idx="10"/>
          </p:nvPr>
        </p:nvPicPr>
        <p:blipFill rotWithShape="1">
          <a:blip r:embed="rId4">
            <a:extLst>
              <a:ext uri="{28A0092B-C50C-407E-A947-70E740481C1C}">
                <a14:useLocalDpi xmlns:a14="http://schemas.microsoft.com/office/drawing/2010/main" val="0"/>
              </a:ext>
            </a:extLst>
          </a:blip>
          <a:srcRect l="-4763" r="38085"/>
          <a:stretch/>
        </p:blipFill>
        <p:spPr>
          <a:xfrm>
            <a:off x="-3058370" y="2227264"/>
            <a:ext cx="9263064" cy="9261476"/>
          </a:xfrm>
        </p:spPr>
      </p:pic>
      <p:sp>
        <p:nvSpPr>
          <p:cNvPr id="9" name="TextBox 8">
            <a:extLst>
              <a:ext uri="{FF2B5EF4-FFF2-40B4-BE49-F238E27FC236}">
                <a16:creationId xmlns:a16="http://schemas.microsoft.com/office/drawing/2014/main" id="{17E6E35F-85FC-E641-AA19-87B26934248B}"/>
              </a:ext>
            </a:extLst>
          </p:cNvPr>
          <p:cNvSpPr txBox="1"/>
          <p:nvPr/>
        </p:nvSpPr>
        <p:spPr>
          <a:xfrm>
            <a:off x="193431" y="13144453"/>
            <a:ext cx="6214047" cy="523220"/>
          </a:xfrm>
          <a:prstGeom prst="rect">
            <a:avLst/>
          </a:prstGeom>
          <a:noFill/>
        </p:spPr>
        <p:txBody>
          <a:bodyPr wrap="square" rtlCol="0">
            <a:spAutoFit/>
          </a:bodyPr>
          <a:lstStyle/>
          <a:p>
            <a:pPr algn="l"/>
            <a:r>
              <a:rPr lang="en-US" sz="1400" dirty="0">
                <a:solidFill>
                  <a:srgbClr val="2E2C22"/>
                </a:solidFill>
                <a:latin typeface="Gill Sans MT" panose="020B0502020104020203" pitchFamily="34" charset="77"/>
              </a:rPr>
              <a:t>Photo credit: https://</a:t>
            </a:r>
            <a:r>
              <a:rPr lang="en-US" sz="1400" dirty="0" err="1">
                <a:solidFill>
                  <a:srgbClr val="2E2C22"/>
                </a:solidFill>
                <a:latin typeface="Gill Sans MT" panose="020B0502020104020203" pitchFamily="34" charset="77"/>
              </a:rPr>
              <a:t>www.gettyimages.com</a:t>
            </a:r>
            <a:r>
              <a:rPr lang="en-US" sz="1400" dirty="0">
                <a:solidFill>
                  <a:srgbClr val="2E2C22"/>
                </a:solidFill>
                <a:latin typeface="Gill Sans MT" panose="020B0502020104020203" pitchFamily="34" charset="77"/>
              </a:rPr>
              <a:t>/detail/photo/mature-counselor-listens-compassionately-to-royalty-free-image/1207514066?adppopup=true</a:t>
            </a:r>
          </a:p>
        </p:txBody>
      </p:sp>
    </p:spTree>
    <p:custDataLst>
      <p:tags r:id="rId1"/>
    </p:custDataLst>
    <p:extLst>
      <p:ext uri="{BB962C8B-B14F-4D97-AF65-F5344CB8AC3E}">
        <p14:creationId xmlns:p14="http://schemas.microsoft.com/office/powerpoint/2010/main" val="3888396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5B9C-8D96-CC4F-B22A-7C58701BF7B4}"/>
              </a:ext>
            </a:extLst>
          </p:cNvPr>
          <p:cNvSpPr>
            <a:spLocks noGrp="1"/>
          </p:cNvSpPr>
          <p:nvPr>
            <p:ph type="title" idx="4294967295"/>
          </p:nvPr>
        </p:nvSpPr>
        <p:spPr>
          <a:xfrm>
            <a:off x="2121840" y="1595438"/>
            <a:ext cx="19943763" cy="1198562"/>
          </a:xfrm>
          <a:prstGeom prst="rect">
            <a:avLst/>
          </a:prstGeom>
        </p:spPr>
        <p:txBody>
          <a:bodyPr/>
          <a:lstStyle/>
          <a:p>
            <a:r>
              <a:rPr lang="en-US" dirty="0">
                <a:solidFill>
                  <a:srgbClr val="2E2C22"/>
                </a:solidFill>
              </a:rPr>
              <a:t>Key Players: User Organization and Resource Team</a:t>
            </a:r>
          </a:p>
        </p:txBody>
      </p:sp>
      <p:sp>
        <p:nvSpPr>
          <p:cNvPr id="5" name="Text Box 4">
            <a:extLst>
              <a:ext uri="{FF2B5EF4-FFF2-40B4-BE49-F238E27FC236}">
                <a16:creationId xmlns:a16="http://schemas.microsoft.com/office/drawing/2014/main" id="{5E942D26-3EC0-4595-933C-B1C1F1000835}"/>
              </a:ext>
            </a:extLst>
          </p:cNvPr>
          <p:cNvSpPr txBox="1">
            <a:spLocks noChangeArrowheads="1"/>
          </p:cNvSpPr>
          <p:nvPr/>
        </p:nvSpPr>
        <p:spPr bwMode="auto">
          <a:xfrm>
            <a:off x="16969182" y="12650545"/>
            <a:ext cx="6885349" cy="1331134"/>
          </a:xfrm>
          <a:prstGeom prst="rect">
            <a:avLst/>
          </a:prstGeom>
          <a:noFill/>
          <a:ln w="9525">
            <a:noFill/>
            <a:miter lim="800000"/>
            <a:headEnd/>
            <a:tailEnd/>
          </a:ln>
          <a:effectLst/>
        </p:spPr>
        <p:txBody>
          <a:bodyPr wrap="square">
            <a:spAutoFit/>
          </a:bodyPr>
          <a:lstStyle/>
          <a:p>
            <a:pPr lvl="0" algn="r" defTabSz="1828800" hangingPunct="1">
              <a:spcBef>
                <a:spcPct val="50000"/>
              </a:spcBef>
              <a:defRPr/>
            </a:pPr>
            <a:r>
              <a:rPr lang="en-US" kern="1200" dirty="0">
                <a:solidFill>
                  <a:srgbClr val="595959"/>
                </a:solidFill>
                <a:latin typeface="Gill Sans MT" panose="020B0502020104020203" pitchFamily="34" charset="77"/>
                <a:ea typeface="+mn-ea"/>
                <a:cs typeface="+mn-cs"/>
              </a:rPr>
              <a:t>Source: WHO and </a:t>
            </a:r>
            <a:r>
              <a:rPr lang="en-US" kern="1200" dirty="0" err="1">
                <a:solidFill>
                  <a:srgbClr val="595959"/>
                </a:solidFill>
                <a:latin typeface="Gill Sans MT" panose="020B0502020104020203" pitchFamily="34" charset="77"/>
                <a:ea typeface="+mn-ea"/>
                <a:cs typeface="+mn-cs"/>
              </a:rPr>
              <a:t>ExpandNet</a:t>
            </a:r>
            <a:r>
              <a:rPr lang="en-US" kern="1200" dirty="0">
                <a:solidFill>
                  <a:srgbClr val="595959"/>
                </a:solidFill>
                <a:latin typeface="Gill Sans MT" panose="020B0502020104020203" pitchFamily="34" charset="77"/>
                <a:ea typeface="+mn-ea"/>
                <a:cs typeface="+mn-cs"/>
              </a:rPr>
              <a:t>, </a:t>
            </a:r>
            <a:r>
              <a:rPr lang="en-US" i="1" kern="1200" dirty="0">
                <a:solidFill>
                  <a:srgbClr val="595959"/>
                </a:solidFill>
                <a:latin typeface="Gill Sans MT" panose="020B0502020104020203" pitchFamily="34" charset="77"/>
                <a:ea typeface="+mn-ea"/>
                <a:cs typeface="+mn-cs"/>
              </a:rPr>
              <a:t>Nine Steps for Developing a Scaling-Up Strategy</a:t>
            </a:r>
            <a:r>
              <a:rPr lang="en-US" kern="1200" dirty="0">
                <a:solidFill>
                  <a:srgbClr val="595959"/>
                </a:solidFill>
                <a:latin typeface="Gill Sans MT" panose="020B0502020104020203" pitchFamily="34" charset="77"/>
                <a:ea typeface="+mn-ea"/>
                <a:cs typeface="+mn-cs"/>
              </a:rPr>
              <a:t> (Geneva, Switzerland: WHO, 2010).</a:t>
            </a:r>
          </a:p>
          <a:p>
            <a:pPr lvl="0" algn="r" defTabSz="1828800" hangingPunct="1">
              <a:spcBef>
                <a:spcPct val="50000"/>
              </a:spcBef>
              <a:defRPr/>
            </a:pPr>
            <a:endParaRPr lang="en-US" kern="1200" dirty="0">
              <a:solidFill>
                <a:srgbClr val="595959"/>
              </a:solidFill>
              <a:latin typeface="Gill Sans MT" panose="020B0502020104020203" pitchFamily="34" charset="77"/>
              <a:ea typeface="+mn-ea"/>
              <a:cs typeface="+mn-cs"/>
            </a:endParaRPr>
          </a:p>
        </p:txBody>
      </p:sp>
      <p:sp>
        <p:nvSpPr>
          <p:cNvPr id="21" name="Content Placeholder 3">
            <a:extLst>
              <a:ext uri="{FF2B5EF4-FFF2-40B4-BE49-F238E27FC236}">
                <a16:creationId xmlns:a16="http://schemas.microsoft.com/office/drawing/2014/main" id="{C08B28DB-BE05-4F75-88C9-A1F745C1BADB}"/>
              </a:ext>
            </a:extLst>
          </p:cNvPr>
          <p:cNvSpPr txBox="1">
            <a:spLocks/>
          </p:cNvSpPr>
          <p:nvPr/>
        </p:nvSpPr>
        <p:spPr bwMode="auto">
          <a:xfrm>
            <a:off x="12550893" y="5648433"/>
            <a:ext cx="9964165" cy="2950358"/>
          </a:xfrm>
          <a:prstGeom prst="rect">
            <a:avLst/>
          </a:prstGeom>
          <a:solidFill>
            <a:schemeClr val="tx1">
              <a:lumMod val="40000"/>
              <a:lumOff val="60000"/>
            </a:schemeClr>
          </a:solidFill>
          <a:ln>
            <a:noFill/>
          </a:ln>
        </p:spPr>
        <p:txBody>
          <a:bodyPr vert="horz" wrap="square" lIns="548640" tIns="182880" rIns="548640" bIns="182880" numCol="1" anchor="ctr" anchorCtr="0" compatLnSpc="1">
            <a:prstTxWarp prst="textNoShape">
              <a:avLst/>
            </a:prstTxWarp>
            <a:normAutofit/>
          </a:bodyPr>
          <a:lstStyle>
            <a:lvl1pPr marL="239316" indent="-239316" algn="l" rtl="0" eaLnBrk="0" fontAlgn="base" hangingPunct="0">
              <a:spcBef>
                <a:spcPts val="525"/>
              </a:spcBef>
              <a:spcAft>
                <a:spcPct val="0"/>
              </a:spcAft>
              <a:buClr>
                <a:schemeClr val="accent2"/>
              </a:buClr>
              <a:buSzPct val="60000"/>
              <a:buFont typeface="Wingdings" pitchFamily="2" charset="2"/>
              <a:buChar char=""/>
              <a:defRPr sz="2175" kern="1200">
                <a:solidFill>
                  <a:schemeClr val="tx1"/>
                </a:solidFill>
                <a:latin typeface="Century Gothic" panose="020B0502020202020204" pitchFamily="34" charset="0"/>
                <a:ea typeface="+mn-ea"/>
                <a:cs typeface="+mn-cs"/>
              </a:defRPr>
            </a:lvl1pPr>
            <a:lvl2pPr marL="479822" indent="-204788" algn="l" rtl="0" eaLnBrk="0" fontAlgn="base" hangingPunct="0">
              <a:spcBef>
                <a:spcPts val="413"/>
              </a:spcBef>
              <a:spcAft>
                <a:spcPct val="0"/>
              </a:spcAft>
              <a:buClr>
                <a:schemeClr val="accent1"/>
              </a:buClr>
              <a:buSzPct val="70000"/>
              <a:buFont typeface="Wingdings 2" pitchFamily="18" charset="2"/>
              <a:buChar char=""/>
              <a:defRPr sz="1950" kern="1200">
                <a:solidFill>
                  <a:schemeClr val="tx1"/>
                </a:solidFill>
                <a:latin typeface="Century Gothic" panose="020B0502020202020204" pitchFamily="34" charset="0"/>
                <a:ea typeface="+mn-ea"/>
                <a:cs typeface="+mn-cs"/>
              </a:defRPr>
            </a:lvl2pPr>
            <a:lvl3pPr marL="685800" indent="-171450" algn="l" rtl="0" eaLnBrk="0" fontAlgn="base" hangingPunct="0">
              <a:spcBef>
                <a:spcPts val="375"/>
              </a:spcBef>
              <a:spcAft>
                <a:spcPct val="0"/>
              </a:spcAft>
              <a:buClr>
                <a:schemeClr val="accent2"/>
              </a:buClr>
              <a:buSzPct val="75000"/>
              <a:buFont typeface="Wingdings" pitchFamily="2" charset="2"/>
              <a:buChar char=""/>
              <a:defRPr sz="1725" kern="1200">
                <a:solidFill>
                  <a:schemeClr val="tx1"/>
                </a:solidFill>
                <a:latin typeface="Century Gothic" panose="020B0502020202020204" pitchFamily="34" charset="0"/>
                <a:ea typeface="+mn-ea"/>
                <a:cs typeface="+mn-cs"/>
              </a:defRPr>
            </a:lvl3pPr>
            <a:lvl4pPr marL="1028700" indent="-171450" algn="l" rtl="0" eaLnBrk="0" fontAlgn="base" hangingPunct="0">
              <a:spcBef>
                <a:spcPts val="300"/>
              </a:spcBef>
              <a:spcAft>
                <a:spcPct val="0"/>
              </a:spcAft>
              <a:buClr>
                <a:srgbClr val="548DD4"/>
              </a:buClr>
              <a:buSzPct val="75000"/>
              <a:buFont typeface="Wingdings" pitchFamily="2" charset="2"/>
              <a:buChar char=""/>
              <a:defRPr sz="1500" kern="1200">
                <a:solidFill>
                  <a:schemeClr val="tx1"/>
                </a:solidFill>
                <a:latin typeface="Century Gothic" panose="020B0502020202020204" pitchFamily="34" charset="0"/>
                <a:ea typeface="+mn-ea"/>
                <a:cs typeface="+mn-cs"/>
              </a:defRPr>
            </a:lvl4pPr>
            <a:lvl5pPr marL="1371600" indent="-171450" algn="l" rtl="0" eaLnBrk="0" fontAlgn="base" hangingPunct="0">
              <a:spcBef>
                <a:spcPts val="300"/>
              </a:spcBef>
              <a:spcAft>
                <a:spcPct val="0"/>
              </a:spcAft>
              <a:buClr>
                <a:srgbClr val="95B3D7"/>
              </a:buClr>
              <a:buSzPct val="65000"/>
              <a:buFont typeface="Wingdings" pitchFamily="2" charset="2"/>
              <a:buChar char=""/>
              <a:defRPr sz="1500" kern="1200">
                <a:solidFill>
                  <a:schemeClr val="tx1"/>
                </a:solidFill>
                <a:latin typeface="Century Gothic" panose="020B0502020202020204" pitchFamily="34" charset="0"/>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3600" b="0" i="0" u="none" strike="noStrike" kern="1200" cap="none" spc="0" normalizeH="0" baseline="0" noProof="0" dirty="0">
                <a:ln>
                  <a:noFill/>
                </a:ln>
                <a:solidFill>
                  <a:sysClr val="windowText" lastClr="000000"/>
                </a:solidFill>
                <a:effectLst/>
                <a:uLnTx/>
                <a:uFillTx/>
                <a:latin typeface="+mn-lt"/>
                <a:ea typeface="+mn-ea"/>
                <a:cs typeface="+mn-cs"/>
                <a:sym typeface="PT Sans"/>
              </a:rPr>
              <a:t>Seeks to adopt and implement the innovation.</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3600" b="0" i="0" u="none" strike="noStrike" kern="1200" cap="none" spc="0" normalizeH="0" baseline="0" noProof="0" dirty="0">
                <a:ln>
                  <a:noFill/>
                </a:ln>
                <a:solidFill>
                  <a:sysClr val="windowText" lastClr="000000"/>
                </a:solidFill>
                <a:effectLst/>
                <a:uLnTx/>
                <a:uFillTx/>
                <a:latin typeface="+mn-lt"/>
                <a:ea typeface="+mn-ea"/>
                <a:cs typeface="+mn-cs"/>
                <a:sym typeface="PT Sans"/>
              </a:rPr>
              <a:t>Often becomes part of the resource team.</a:t>
            </a:r>
          </a:p>
        </p:txBody>
      </p:sp>
      <p:sp>
        <p:nvSpPr>
          <p:cNvPr id="22" name="Content Placeholder 20">
            <a:extLst>
              <a:ext uri="{FF2B5EF4-FFF2-40B4-BE49-F238E27FC236}">
                <a16:creationId xmlns:a16="http://schemas.microsoft.com/office/drawing/2014/main" id="{521D5A79-5DC3-4FBB-965C-6C4E4899B1E4}"/>
              </a:ext>
            </a:extLst>
          </p:cNvPr>
          <p:cNvSpPr txBox="1">
            <a:spLocks/>
          </p:cNvSpPr>
          <p:nvPr/>
        </p:nvSpPr>
        <p:spPr bwMode="auto">
          <a:xfrm>
            <a:off x="2121840" y="5647689"/>
            <a:ext cx="9964165" cy="2951102"/>
          </a:xfrm>
          <a:prstGeom prst="rect">
            <a:avLst/>
          </a:prstGeom>
          <a:solidFill>
            <a:schemeClr val="tx1">
              <a:lumMod val="40000"/>
              <a:lumOff val="60000"/>
            </a:schemeClr>
          </a:solidFill>
          <a:ln>
            <a:noFill/>
          </a:ln>
        </p:spPr>
        <p:txBody>
          <a:bodyPr vert="horz" wrap="square" lIns="548640" tIns="182880" rIns="548640" bIns="182880" numCol="1" anchor="ctr" anchorCtr="0" compatLnSpc="1">
            <a:prstTxWarp prst="textNoShape">
              <a:avLst/>
            </a:prstTxWarp>
          </a:bodyPr>
          <a:lstStyle>
            <a:lvl1pPr marL="239316" indent="-239316" algn="l" rtl="0" eaLnBrk="0" fontAlgn="base" hangingPunct="0">
              <a:spcBef>
                <a:spcPts val="525"/>
              </a:spcBef>
              <a:spcAft>
                <a:spcPct val="0"/>
              </a:spcAft>
              <a:buClr>
                <a:schemeClr val="accent2"/>
              </a:buClr>
              <a:buSzPct val="60000"/>
              <a:buFont typeface="Wingdings" pitchFamily="2" charset="2"/>
              <a:buChar char=""/>
              <a:defRPr sz="2175" kern="1200">
                <a:solidFill>
                  <a:schemeClr val="tx1"/>
                </a:solidFill>
                <a:latin typeface="Century Gothic" panose="020B0502020202020204" pitchFamily="34" charset="0"/>
                <a:ea typeface="+mn-ea"/>
                <a:cs typeface="+mn-cs"/>
              </a:defRPr>
            </a:lvl1pPr>
            <a:lvl2pPr marL="479822" indent="-204788" algn="l" rtl="0" eaLnBrk="0" fontAlgn="base" hangingPunct="0">
              <a:spcBef>
                <a:spcPts val="413"/>
              </a:spcBef>
              <a:spcAft>
                <a:spcPct val="0"/>
              </a:spcAft>
              <a:buClr>
                <a:schemeClr val="accent1"/>
              </a:buClr>
              <a:buSzPct val="70000"/>
              <a:buFont typeface="Wingdings 2" pitchFamily="18" charset="2"/>
              <a:buChar char=""/>
              <a:defRPr sz="1950" kern="1200">
                <a:solidFill>
                  <a:schemeClr val="tx1"/>
                </a:solidFill>
                <a:latin typeface="Century Gothic" panose="020B0502020202020204" pitchFamily="34" charset="0"/>
                <a:ea typeface="+mn-ea"/>
                <a:cs typeface="+mn-cs"/>
              </a:defRPr>
            </a:lvl2pPr>
            <a:lvl3pPr marL="685800" indent="-171450" algn="l" rtl="0" eaLnBrk="0" fontAlgn="base" hangingPunct="0">
              <a:spcBef>
                <a:spcPts val="375"/>
              </a:spcBef>
              <a:spcAft>
                <a:spcPct val="0"/>
              </a:spcAft>
              <a:buClr>
                <a:schemeClr val="accent2"/>
              </a:buClr>
              <a:buSzPct val="75000"/>
              <a:buFont typeface="Wingdings" pitchFamily="2" charset="2"/>
              <a:buChar char=""/>
              <a:defRPr sz="1725" kern="1200">
                <a:solidFill>
                  <a:schemeClr val="tx1"/>
                </a:solidFill>
                <a:latin typeface="Century Gothic" panose="020B0502020202020204" pitchFamily="34" charset="0"/>
                <a:ea typeface="+mn-ea"/>
                <a:cs typeface="+mn-cs"/>
              </a:defRPr>
            </a:lvl3pPr>
            <a:lvl4pPr marL="1028700" indent="-171450" algn="l" rtl="0" eaLnBrk="0" fontAlgn="base" hangingPunct="0">
              <a:spcBef>
                <a:spcPts val="300"/>
              </a:spcBef>
              <a:spcAft>
                <a:spcPct val="0"/>
              </a:spcAft>
              <a:buClr>
                <a:srgbClr val="548DD4"/>
              </a:buClr>
              <a:buSzPct val="75000"/>
              <a:buFont typeface="Wingdings" pitchFamily="2" charset="2"/>
              <a:buChar char=""/>
              <a:defRPr sz="1500" kern="1200">
                <a:solidFill>
                  <a:schemeClr val="tx1"/>
                </a:solidFill>
                <a:latin typeface="Century Gothic" panose="020B0502020202020204" pitchFamily="34" charset="0"/>
                <a:ea typeface="+mn-ea"/>
                <a:cs typeface="+mn-cs"/>
              </a:defRPr>
            </a:lvl4pPr>
            <a:lvl5pPr marL="1371600" indent="-171450" algn="l" rtl="0" eaLnBrk="0" fontAlgn="base" hangingPunct="0">
              <a:spcBef>
                <a:spcPts val="300"/>
              </a:spcBef>
              <a:spcAft>
                <a:spcPct val="0"/>
              </a:spcAft>
              <a:buClr>
                <a:srgbClr val="95B3D7"/>
              </a:buClr>
              <a:buSzPct val="65000"/>
              <a:buFont typeface="Wingdings" pitchFamily="2" charset="2"/>
              <a:buChar char=""/>
              <a:defRPr sz="1500" kern="1200">
                <a:solidFill>
                  <a:schemeClr val="tx1"/>
                </a:solidFill>
                <a:latin typeface="Century Gothic" panose="020B0502020202020204" pitchFamily="34" charset="0"/>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3600" b="0" i="0" u="none" strike="noStrike" kern="1200" cap="none" spc="0" normalizeH="0" baseline="0" noProof="0" dirty="0">
                <a:ln>
                  <a:noFill/>
                </a:ln>
                <a:solidFill>
                  <a:sysClr val="windowText" lastClr="000000"/>
                </a:solidFill>
                <a:effectLst/>
                <a:uLnTx/>
                <a:uFillTx/>
                <a:latin typeface="+mn-lt"/>
                <a:ea typeface="+mn-ea"/>
                <a:cs typeface="+mn-cs"/>
                <a:sym typeface="PT Sans"/>
              </a:rPr>
              <a:t>May include multiple organizations.</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3600" b="0" i="0" u="none" strike="noStrike" kern="1200" cap="none" spc="0" normalizeH="0" baseline="0" noProof="0" dirty="0">
                <a:ln>
                  <a:noFill/>
                </a:ln>
                <a:solidFill>
                  <a:sysClr val="windowText" lastClr="000000"/>
                </a:solidFill>
                <a:effectLst/>
                <a:uLnTx/>
                <a:uFillTx/>
                <a:latin typeface="+mn-lt"/>
                <a:ea typeface="+mn-ea"/>
                <a:cs typeface="+mn-cs"/>
                <a:sym typeface="PT Sans"/>
              </a:rPr>
              <a:t>Individuals/organizations involved in development </a:t>
            </a:r>
            <a:r>
              <a:rPr lang="en-US" sz="3600" dirty="0">
                <a:solidFill>
                  <a:sysClr val="windowText" lastClr="000000"/>
                </a:solidFill>
                <a:latin typeface="+mn-lt"/>
              </a:rPr>
              <a:t>and</a:t>
            </a:r>
            <a:r>
              <a:rPr kumimoji="0" lang="en-US" sz="3600" b="0" i="0" u="none" strike="noStrike" kern="1200" cap="none" spc="0" normalizeH="0" baseline="0" noProof="0" dirty="0">
                <a:ln>
                  <a:noFill/>
                </a:ln>
                <a:solidFill>
                  <a:sysClr val="windowText" lastClr="000000"/>
                </a:solidFill>
                <a:effectLst/>
                <a:uLnTx/>
                <a:uFillTx/>
                <a:latin typeface="+mn-lt"/>
                <a:ea typeface="+mn-ea"/>
                <a:cs typeface="+mn-cs"/>
                <a:sym typeface="PT Sans"/>
              </a:rPr>
              <a:t> testing.</a:t>
            </a:r>
          </a:p>
          <a:p>
            <a:pPr marL="478632" marR="0" lvl="0" indent="-478632" algn="l" defTabSz="1828800" rtl="0" eaLnBrk="0" fontAlgn="base" latinLnBrk="0" hangingPunct="0">
              <a:lnSpc>
                <a:spcPct val="100000"/>
              </a:lnSpc>
              <a:spcBef>
                <a:spcPts val="1050"/>
              </a:spcBef>
              <a:spcAft>
                <a:spcPct val="0"/>
              </a:spcAft>
              <a:buClrTx/>
              <a:buSzPct val="60000"/>
              <a:buFont typeface="Wingdings" pitchFamily="2" charset="2"/>
              <a:buChar char="ü"/>
              <a:tabLst/>
              <a:defRPr/>
            </a:pPr>
            <a:r>
              <a:rPr kumimoji="0" lang="en-US" sz="3600" b="0" i="0" u="none" strike="noStrike" kern="1200" cap="none" spc="0" normalizeH="0" baseline="0" noProof="0" dirty="0">
                <a:ln>
                  <a:noFill/>
                </a:ln>
                <a:solidFill>
                  <a:sysClr val="windowText" lastClr="000000"/>
                </a:solidFill>
                <a:effectLst/>
                <a:uLnTx/>
                <a:uFillTx/>
                <a:latin typeface="+mn-lt"/>
                <a:ea typeface="+mn-ea"/>
                <a:cs typeface="+mn-cs"/>
                <a:sym typeface="PT Sans"/>
              </a:rPr>
              <a:t>Seek to promote its wider use.</a:t>
            </a:r>
          </a:p>
        </p:txBody>
      </p:sp>
      <p:sp>
        <p:nvSpPr>
          <p:cNvPr id="23" name="Text Placeholder 1">
            <a:extLst>
              <a:ext uri="{FF2B5EF4-FFF2-40B4-BE49-F238E27FC236}">
                <a16:creationId xmlns:a16="http://schemas.microsoft.com/office/drawing/2014/main" id="{AC76D771-5A50-4033-9F0C-0E247803EDE3}"/>
              </a:ext>
            </a:extLst>
          </p:cNvPr>
          <p:cNvSpPr txBox="1">
            <a:spLocks/>
          </p:cNvSpPr>
          <p:nvPr/>
        </p:nvSpPr>
        <p:spPr bwMode="auto">
          <a:xfrm>
            <a:off x="12578937" y="4566446"/>
            <a:ext cx="9936122" cy="925004"/>
          </a:xfrm>
          <a:prstGeom prst="rect">
            <a:avLst/>
          </a:prstGeom>
          <a:solidFill>
            <a:srgbClr val="2EC3C6"/>
          </a:solidFill>
          <a:ln>
            <a:noFill/>
          </a:ln>
        </p:spPr>
        <p:txBody>
          <a:bodyPr vert="horz" wrap="square" lIns="182880" tIns="91440" rIns="182880" bIns="91440" numCol="1" rtlCol="0" anchor="ctr" anchorCtr="0" compatLnSpc="1">
            <a:prstTxWarp prst="textNoShape">
              <a:avLst/>
            </a:prstTxWarp>
          </a:bodyPr>
          <a:lstStyle>
            <a:lvl1pPr marL="0" indent="0" algn="l" rtl="0" eaLnBrk="0" fontAlgn="base" hangingPunct="0">
              <a:spcBef>
                <a:spcPts val="525"/>
              </a:spcBef>
              <a:spcAft>
                <a:spcPct val="0"/>
              </a:spcAft>
              <a:buClr>
                <a:schemeClr val="accent2"/>
              </a:buClr>
              <a:buSzPct val="60000"/>
              <a:buFontTx/>
              <a:buNone/>
              <a:defRPr sz="1500" b="1" kern="1200">
                <a:solidFill>
                  <a:srgbClr val="FFFFFF"/>
                </a:solidFill>
                <a:latin typeface="Century Gothic" panose="020B0502020202020204" pitchFamily="34" charset="0"/>
                <a:ea typeface="+mn-ea"/>
                <a:cs typeface="+mn-cs"/>
              </a:defRPr>
            </a:lvl1pPr>
            <a:lvl2pPr marL="479822" indent="-204788" algn="l" rtl="0" eaLnBrk="0" fontAlgn="base" hangingPunct="0">
              <a:spcBef>
                <a:spcPts val="413"/>
              </a:spcBef>
              <a:spcAft>
                <a:spcPct val="0"/>
              </a:spcAft>
              <a:buClr>
                <a:schemeClr val="accent1"/>
              </a:buClr>
              <a:buSzPct val="70000"/>
              <a:buFont typeface="Wingdings 2" pitchFamily="18" charset="2"/>
              <a:buChar char=""/>
              <a:defRPr sz="1950" kern="1200">
                <a:solidFill>
                  <a:schemeClr val="tx1"/>
                </a:solidFill>
                <a:latin typeface="Century Gothic" panose="020B0502020202020204" pitchFamily="34" charset="0"/>
                <a:ea typeface="+mn-ea"/>
                <a:cs typeface="+mn-cs"/>
              </a:defRPr>
            </a:lvl2pPr>
            <a:lvl3pPr marL="685800" indent="-171450" algn="l" rtl="0" eaLnBrk="0" fontAlgn="base" hangingPunct="0">
              <a:spcBef>
                <a:spcPts val="375"/>
              </a:spcBef>
              <a:spcAft>
                <a:spcPct val="0"/>
              </a:spcAft>
              <a:buClr>
                <a:schemeClr val="accent2"/>
              </a:buClr>
              <a:buSzPct val="75000"/>
              <a:buFont typeface="Wingdings" pitchFamily="2" charset="2"/>
              <a:buChar char=""/>
              <a:defRPr sz="1725" kern="1200">
                <a:solidFill>
                  <a:schemeClr val="tx1"/>
                </a:solidFill>
                <a:latin typeface="Century Gothic" panose="020B0502020202020204" pitchFamily="34" charset="0"/>
                <a:ea typeface="+mn-ea"/>
                <a:cs typeface="+mn-cs"/>
              </a:defRPr>
            </a:lvl3pPr>
            <a:lvl4pPr marL="1028700" indent="-171450" algn="l" rtl="0" eaLnBrk="0" fontAlgn="base" hangingPunct="0">
              <a:spcBef>
                <a:spcPts val="300"/>
              </a:spcBef>
              <a:spcAft>
                <a:spcPct val="0"/>
              </a:spcAft>
              <a:buClr>
                <a:srgbClr val="548DD4"/>
              </a:buClr>
              <a:buSzPct val="75000"/>
              <a:buFont typeface="Wingdings" pitchFamily="2" charset="2"/>
              <a:buChar char=""/>
              <a:defRPr sz="1500" kern="1200">
                <a:solidFill>
                  <a:schemeClr val="tx1"/>
                </a:solidFill>
                <a:latin typeface="Century Gothic" panose="020B0502020202020204" pitchFamily="34" charset="0"/>
                <a:ea typeface="+mn-ea"/>
                <a:cs typeface="+mn-cs"/>
              </a:defRPr>
            </a:lvl4pPr>
            <a:lvl5pPr marL="1371600" indent="-171450" algn="l" rtl="0" eaLnBrk="0" fontAlgn="base" hangingPunct="0">
              <a:spcBef>
                <a:spcPts val="300"/>
              </a:spcBef>
              <a:spcAft>
                <a:spcPct val="0"/>
              </a:spcAft>
              <a:buClr>
                <a:srgbClr val="95B3D7"/>
              </a:buClr>
              <a:buSzPct val="65000"/>
              <a:buFont typeface="Wingdings" pitchFamily="2" charset="2"/>
              <a:buChar char=""/>
              <a:defRPr sz="1500" kern="1200">
                <a:solidFill>
                  <a:schemeClr val="tx1"/>
                </a:solidFill>
                <a:latin typeface="Century Gothic" panose="020B0502020202020204" pitchFamily="34" charset="0"/>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L="0" marR="0" lvl="0" indent="0" algn="ctr" defTabSz="1828800" rtl="0" eaLnBrk="0" fontAlgn="base" latinLnBrk="0" hangingPunct="0">
              <a:lnSpc>
                <a:spcPct val="100000"/>
              </a:lnSpc>
              <a:spcBef>
                <a:spcPts val="1050"/>
              </a:spcBef>
              <a:spcAft>
                <a:spcPct val="0"/>
              </a:spcAft>
              <a:buClr>
                <a:srgbClr val="9BBB59"/>
              </a:buClr>
              <a:buSzPct val="60000"/>
              <a:buFontTx/>
              <a:buNone/>
              <a:tabLst/>
              <a:defRPr/>
            </a:pPr>
            <a:r>
              <a:rPr kumimoji="0" lang="en-US" sz="4800" b="1" i="0" u="none" strike="noStrike" kern="0" cap="none" spc="0" normalizeH="0" baseline="0" noProof="0">
                <a:ln>
                  <a:noFill/>
                </a:ln>
                <a:solidFill>
                  <a:srgbClr val="FFFEFF"/>
                </a:solidFill>
                <a:effectLst/>
                <a:uLnTx/>
                <a:uFillTx/>
                <a:latin typeface="+mn-lt"/>
                <a:ea typeface="+mn-ea"/>
                <a:cs typeface="ＭＳ Ｐゴシック"/>
                <a:sym typeface="PT Sans"/>
              </a:rPr>
              <a:t>USER ORGANIZATION</a:t>
            </a:r>
          </a:p>
        </p:txBody>
      </p:sp>
      <p:sp>
        <p:nvSpPr>
          <p:cNvPr id="24" name="Text Placeholder 19">
            <a:extLst>
              <a:ext uri="{FF2B5EF4-FFF2-40B4-BE49-F238E27FC236}">
                <a16:creationId xmlns:a16="http://schemas.microsoft.com/office/drawing/2014/main" id="{4FD45AA5-931B-4B78-9CFE-696C6CD51074}"/>
              </a:ext>
            </a:extLst>
          </p:cNvPr>
          <p:cNvSpPr txBox="1">
            <a:spLocks/>
          </p:cNvSpPr>
          <p:nvPr/>
        </p:nvSpPr>
        <p:spPr bwMode="auto">
          <a:xfrm>
            <a:off x="2152990" y="4566518"/>
            <a:ext cx="9964165" cy="925004"/>
          </a:xfrm>
          <a:prstGeom prst="rect">
            <a:avLst/>
          </a:prstGeom>
          <a:solidFill>
            <a:srgbClr val="1E9798"/>
          </a:solidFill>
          <a:ln>
            <a:noFill/>
          </a:ln>
        </p:spPr>
        <p:txBody>
          <a:bodyPr vert="horz" wrap="square" lIns="182880" tIns="91440" rIns="182880" bIns="91440" numCol="1" rtlCol="0" anchor="ctr" anchorCtr="0" compatLnSpc="1">
            <a:prstTxWarp prst="textNoShape">
              <a:avLst/>
            </a:prstTxWarp>
          </a:bodyPr>
          <a:lstStyle>
            <a:lvl1pPr marL="0" indent="0" algn="l" rtl="0" eaLnBrk="0" fontAlgn="base" hangingPunct="0">
              <a:spcBef>
                <a:spcPts val="525"/>
              </a:spcBef>
              <a:spcAft>
                <a:spcPct val="0"/>
              </a:spcAft>
              <a:buClr>
                <a:schemeClr val="accent2"/>
              </a:buClr>
              <a:buSzPct val="60000"/>
              <a:buFontTx/>
              <a:buNone/>
              <a:defRPr sz="1500" b="1" kern="1200">
                <a:solidFill>
                  <a:srgbClr val="FFFFFF"/>
                </a:solidFill>
                <a:latin typeface="Century Gothic" panose="020B0502020202020204" pitchFamily="34" charset="0"/>
                <a:ea typeface="+mn-ea"/>
                <a:cs typeface="+mn-cs"/>
              </a:defRPr>
            </a:lvl1pPr>
            <a:lvl2pPr marL="479822" indent="-204788" algn="l" rtl="0" eaLnBrk="0" fontAlgn="base" hangingPunct="0">
              <a:spcBef>
                <a:spcPts val="413"/>
              </a:spcBef>
              <a:spcAft>
                <a:spcPct val="0"/>
              </a:spcAft>
              <a:buClr>
                <a:schemeClr val="accent1"/>
              </a:buClr>
              <a:buSzPct val="70000"/>
              <a:buFont typeface="Wingdings 2" pitchFamily="18" charset="2"/>
              <a:buChar char=""/>
              <a:defRPr sz="1950" kern="1200">
                <a:solidFill>
                  <a:schemeClr val="tx1"/>
                </a:solidFill>
                <a:latin typeface="Century Gothic" panose="020B0502020202020204" pitchFamily="34" charset="0"/>
                <a:ea typeface="+mn-ea"/>
                <a:cs typeface="+mn-cs"/>
              </a:defRPr>
            </a:lvl2pPr>
            <a:lvl3pPr marL="685800" indent="-171450" algn="l" rtl="0" eaLnBrk="0" fontAlgn="base" hangingPunct="0">
              <a:spcBef>
                <a:spcPts val="375"/>
              </a:spcBef>
              <a:spcAft>
                <a:spcPct val="0"/>
              </a:spcAft>
              <a:buClr>
                <a:schemeClr val="accent2"/>
              </a:buClr>
              <a:buSzPct val="75000"/>
              <a:buFont typeface="Wingdings" pitchFamily="2" charset="2"/>
              <a:buChar char=""/>
              <a:defRPr sz="1725" kern="1200">
                <a:solidFill>
                  <a:schemeClr val="tx1"/>
                </a:solidFill>
                <a:latin typeface="Century Gothic" panose="020B0502020202020204" pitchFamily="34" charset="0"/>
                <a:ea typeface="+mn-ea"/>
                <a:cs typeface="+mn-cs"/>
              </a:defRPr>
            </a:lvl3pPr>
            <a:lvl4pPr marL="1028700" indent="-171450" algn="l" rtl="0" eaLnBrk="0" fontAlgn="base" hangingPunct="0">
              <a:spcBef>
                <a:spcPts val="300"/>
              </a:spcBef>
              <a:spcAft>
                <a:spcPct val="0"/>
              </a:spcAft>
              <a:buClr>
                <a:srgbClr val="548DD4"/>
              </a:buClr>
              <a:buSzPct val="75000"/>
              <a:buFont typeface="Wingdings" pitchFamily="2" charset="2"/>
              <a:buChar char=""/>
              <a:defRPr sz="1500" kern="1200">
                <a:solidFill>
                  <a:schemeClr val="tx1"/>
                </a:solidFill>
                <a:latin typeface="Century Gothic" panose="020B0502020202020204" pitchFamily="34" charset="0"/>
                <a:ea typeface="+mn-ea"/>
                <a:cs typeface="+mn-cs"/>
              </a:defRPr>
            </a:lvl4pPr>
            <a:lvl5pPr marL="1371600" indent="-171450" algn="l" rtl="0" eaLnBrk="0" fontAlgn="base" hangingPunct="0">
              <a:spcBef>
                <a:spcPts val="300"/>
              </a:spcBef>
              <a:spcAft>
                <a:spcPct val="0"/>
              </a:spcAft>
              <a:buClr>
                <a:srgbClr val="95B3D7"/>
              </a:buClr>
              <a:buSzPct val="65000"/>
              <a:buFont typeface="Wingdings" pitchFamily="2" charset="2"/>
              <a:buChar char=""/>
              <a:defRPr sz="1500" kern="1200">
                <a:solidFill>
                  <a:schemeClr val="tx1"/>
                </a:solidFill>
                <a:latin typeface="Century Gothic" panose="020B0502020202020204" pitchFamily="34" charset="0"/>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L="0" marR="0" lvl="0" indent="0" algn="ctr" defTabSz="1828800" rtl="0" eaLnBrk="0" fontAlgn="base" latinLnBrk="0" hangingPunct="0">
              <a:lnSpc>
                <a:spcPct val="100000"/>
              </a:lnSpc>
              <a:spcBef>
                <a:spcPts val="1050"/>
              </a:spcBef>
              <a:spcAft>
                <a:spcPct val="0"/>
              </a:spcAft>
              <a:buClr>
                <a:srgbClr val="9BBB59"/>
              </a:buClr>
              <a:buSzPct val="60000"/>
              <a:buFontTx/>
              <a:buNone/>
              <a:tabLst/>
              <a:defRPr/>
            </a:pPr>
            <a:r>
              <a:rPr kumimoji="0" lang="en-US" sz="4800" b="1" i="0" u="none" strike="noStrike" kern="0" cap="none" spc="0" normalizeH="0" baseline="0" noProof="0">
                <a:ln>
                  <a:noFill/>
                </a:ln>
                <a:solidFill>
                  <a:srgbClr val="FFFEFF"/>
                </a:solidFill>
                <a:effectLst/>
                <a:uLnTx/>
                <a:uFillTx/>
                <a:latin typeface="+mn-lt"/>
                <a:ea typeface="+mn-ea"/>
                <a:cs typeface="ＭＳ Ｐゴシック"/>
                <a:sym typeface="PT Sans"/>
              </a:rPr>
              <a:t>RESOURCE TEAM</a:t>
            </a:r>
            <a:endParaRPr kumimoji="0" lang="en-US" sz="4800" b="1" i="0" u="none" strike="noStrike" kern="1200" cap="none" spc="0" normalizeH="0" baseline="0" noProof="0">
              <a:ln>
                <a:noFill/>
              </a:ln>
              <a:solidFill>
                <a:srgbClr val="FFFEFF"/>
              </a:solidFill>
              <a:effectLst/>
              <a:uLnTx/>
              <a:uFillTx/>
              <a:latin typeface="+mn-lt"/>
              <a:ea typeface="+mn-ea"/>
              <a:sym typeface="PT Sans"/>
            </a:endParaRPr>
          </a:p>
        </p:txBody>
      </p:sp>
      <p:grpSp>
        <p:nvGrpSpPr>
          <p:cNvPr id="25" name="Group 24">
            <a:extLst>
              <a:ext uri="{FF2B5EF4-FFF2-40B4-BE49-F238E27FC236}">
                <a16:creationId xmlns:a16="http://schemas.microsoft.com/office/drawing/2014/main" id="{701BDE30-3D7F-9049-BA1F-9B406A2DF32E}"/>
              </a:ext>
            </a:extLst>
          </p:cNvPr>
          <p:cNvGrpSpPr/>
          <p:nvPr/>
        </p:nvGrpSpPr>
        <p:grpSpPr>
          <a:xfrm>
            <a:off x="7103922" y="9158239"/>
            <a:ext cx="10668307" cy="3941642"/>
            <a:chOff x="6022848" y="275992"/>
            <a:chExt cx="6160683" cy="2209800"/>
          </a:xfrm>
        </p:grpSpPr>
        <p:grpSp>
          <p:nvGrpSpPr>
            <p:cNvPr id="26" name="Group 25">
              <a:extLst>
                <a:ext uri="{FF2B5EF4-FFF2-40B4-BE49-F238E27FC236}">
                  <a16:creationId xmlns:a16="http://schemas.microsoft.com/office/drawing/2014/main" id="{B62A5070-864C-E443-AC98-76D4F7A09689}"/>
                </a:ext>
              </a:extLst>
            </p:cNvPr>
            <p:cNvGrpSpPr/>
            <p:nvPr/>
          </p:nvGrpSpPr>
          <p:grpSpPr>
            <a:xfrm>
              <a:off x="6022848" y="275992"/>
              <a:ext cx="6160683" cy="2209800"/>
              <a:chOff x="5876926" y="3784213"/>
              <a:chExt cx="6160683" cy="2209800"/>
            </a:xfrm>
          </p:grpSpPr>
          <p:sp>
            <p:nvSpPr>
              <p:cNvPr id="28" name="Oval 3">
                <a:extLst>
                  <a:ext uri="{FF2B5EF4-FFF2-40B4-BE49-F238E27FC236}">
                    <a16:creationId xmlns:a16="http://schemas.microsoft.com/office/drawing/2014/main" id="{DD0CFFBE-BB79-8B4F-94DE-125DDC550B52}"/>
                  </a:ext>
                </a:extLst>
              </p:cNvPr>
              <p:cNvSpPr>
                <a:spLocks noChangeArrowheads="1"/>
              </p:cNvSpPr>
              <p:nvPr/>
            </p:nvSpPr>
            <p:spPr bwMode="auto">
              <a:xfrm>
                <a:off x="5876926" y="3784213"/>
                <a:ext cx="6160683" cy="2209800"/>
              </a:xfrm>
              <a:prstGeom prst="ellipse">
                <a:avLst/>
              </a:prstGeom>
              <a:solidFill>
                <a:srgbClr val="FDFCFE"/>
              </a:solidFill>
              <a:ln w="57150">
                <a:solidFill>
                  <a:srgbClr val="2EC3C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7152" tIns="68578" rIns="137152" bIns="68578" anchor="ctr"/>
              <a:lstStyle/>
              <a:p>
                <a:pPr marL="0" marR="0" lvl="0" indent="0" algn="ctr" defTabSz="1828800" rtl="0" eaLnBrk="0" fontAlgn="auto" latinLnBrk="0" hangingPunct="0">
                  <a:lnSpc>
                    <a:spcPct val="100000"/>
                  </a:lnSpc>
                  <a:spcBef>
                    <a:spcPts val="0"/>
                  </a:spcBef>
                  <a:spcAft>
                    <a:spcPts val="0"/>
                  </a:spcAft>
                  <a:buClrTx/>
                  <a:buSzTx/>
                  <a:buFontTx/>
                  <a:buNone/>
                  <a:tabLst/>
                  <a:defRPr/>
                </a:pPr>
                <a:endParaRPr kumimoji="0" lang="en-US" altLang="en-US" sz="4000" b="0" i="0" u="none" strike="noStrike" kern="1200" cap="none" spc="0" normalizeH="0" baseline="0" noProof="0" dirty="0">
                  <a:ln>
                    <a:noFill/>
                  </a:ln>
                  <a:solidFill>
                    <a:prstClr val="black"/>
                  </a:solidFill>
                  <a:effectLst/>
                  <a:uLnTx/>
                  <a:uFillTx/>
                  <a:latin typeface="Gill Sans MT" panose="020B0502020104020203" pitchFamily="34" charset="77"/>
                  <a:ea typeface="+mn-ea"/>
                  <a:cs typeface="+mn-cs"/>
                  <a:sym typeface="PT Sans"/>
                </a:endParaRPr>
              </a:p>
            </p:txBody>
          </p:sp>
          <p:grpSp>
            <p:nvGrpSpPr>
              <p:cNvPr id="29" name="Group 28">
                <a:extLst>
                  <a:ext uri="{FF2B5EF4-FFF2-40B4-BE49-F238E27FC236}">
                    <a16:creationId xmlns:a16="http://schemas.microsoft.com/office/drawing/2014/main" id="{73532889-FC4D-8043-9CFE-C01A2BFA36D7}"/>
                  </a:ext>
                </a:extLst>
              </p:cNvPr>
              <p:cNvGrpSpPr/>
              <p:nvPr/>
            </p:nvGrpSpPr>
            <p:grpSpPr>
              <a:xfrm>
                <a:off x="6537814" y="4055347"/>
                <a:ext cx="5079534" cy="1423617"/>
                <a:chOff x="3634061" y="371591"/>
                <a:chExt cx="5079534" cy="1423617"/>
              </a:xfrm>
            </p:grpSpPr>
            <p:sp>
              <p:nvSpPr>
                <p:cNvPr id="30" name="AutoShape 6">
                  <a:extLst>
                    <a:ext uri="{FF2B5EF4-FFF2-40B4-BE49-F238E27FC236}">
                      <a16:creationId xmlns:a16="http://schemas.microsoft.com/office/drawing/2014/main" id="{860ACD6A-1ABA-B547-90FF-246A09CD2FEF}"/>
                    </a:ext>
                  </a:extLst>
                </p:cNvPr>
                <p:cNvSpPr>
                  <a:spLocks noChangeArrowheads="1"/>
                </p:cNvSpPr>
                <p:nvPr/>
              </p:nvSpPr>
              <p:spPr bwMode="auto">
                <a:xfrm>
                  <a:off x="3634061" y="1303083"/>
                  <a:ext cx="1539875" cy="492125"/>
                </a:xfrm>
                <a:prstGeom prst="roundRect">
                  <a:avLst>
                    <a:gd name="adj" fmla="val 16667"/>
                  </a:avLst>
                </a:prstGeom>
                <a:solidFill>
                  <a:srgbClr val="2EC3C6"/>
                </a:solidFill>
                <a:ln w="38100">
                  <a:solidFill>
                    <a:srgbClr val="2EC3C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4F5F7"/>
                    </a:solidFill>
                    <a:effectLst/>
                    <a:uLnTx/>
                    <a:uFillTx/>
                    <a:latin typeface="Gill Sans MT" panose="020B0502020104020203" pitchFamily="34" charset="77"/>
                    <a:ea typeface="+mn-ea"/>
                    <a:cs typeface="+mn-cs"/>
                    <a:sym typeface="PT Sans"/>
                  </a:endParaRPr>
                </a:p>
              </p:txBody>
            </p:sp>
            <p:sp>
              <p:nvSpPr>
                <p:cNvPr id="31" name="Line 7">
                  <a:extLst>
                    <a:ext uri="{FF2B5EF4-FFF2-40B4-BE49-F238E27FC236}">
                      <a16:creationId xmlns:a16="http://schemas.microsoft.com/office/drawing/2014/main" id="{633165BD-1882-E74D-A75C-B740963703BC}"/>
                    </a:ext>
                  </a:extLst>
                </p:cNvPr>
                <p:cNvSpPr>
                  <a:spLocks noChangeShapeType="1"/>
                </p:cNvSpPr>
                <p:nvPr/>
              </p:nvSpPr>
              <p:spPr bwMode="auto">
                <a:xfrm>
                  <a:off x="4253459" y="1131888"/>
                  <a:ext cx="1588" cy="146050"/>
                </a:xfrm>
                <a:prstGeom prst="line">
                  <a:avLst/>
                </a:prstGeom>
                <a:noFill/>
                <a:ln w="38100">
                  <a:solidFill>
                    <a:srgbClr val="2EC3C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Gill Sans MT" panose="020B0502020104020203" pitchFamily="34" charset="77"/>
                    <a:ea typeface="+mn-ea"/>
                    <a:cs typeface="+mn-cs"/>
                    <a:sym typeface="PT Sans"/>
                  </a:endParaRPr>
                </a:p>
              </p:txBody>
            </p:sp>
            <p:sp>
              <p:nvSpPr>
                <p:cNvPr id="32" name="Line 10">
                  <a:extLst>
                    <a:ext uri="{FF2B5EF4-FFF2-40B4-BE49-F238E27FC236}">
                      <a16:creationId xmlns:a16="http://schemas.microsoft.com/office/drawing/2014/main" id="{2405A443-95B5-2F4F-B782-43E2E44BDE76}"/>
                    </a:ext>
                  </a:extLst>
                </p:cNvPr>
                <p:cNvSpPr>
                  <a:spLocks noChangeShapeType="1"/>
                </p:cNvSpPr>
                <p:nvPr/>
              </p:nvSpPr>
              <p:spPr bwMode="auto">
                <a:xfrm>
                  <a:off x="4545559" y="1131888"/>
                  <a:ext cx="1588" cy="146050"/>
                </a:xfrm>
                <a:prstGeom prst="line">
                  <a:avLst/>
                </a:prstGeom>
                <a:noFill/>
                <a:ln w="38100">
                  <a:solidFill>
                    <a:srgbClr val="2EC3C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Gill Sans MT" panose="020B0502020104020203" pitchFamily="34" charset="77"/>
                    <a:ea typeface="+mn-ea"/>
                    <a:cs typeface="+mn-cs"/>
                    <a:sym typeface="PT Sans"/>
                  </a:endParaRPr>
                </a:p>
              </p:txBody>
            </p:sp>
            <p:grpSp>
              <p:nvGrpSpPr>
                <p:cNvPr id="33" name="Group 32">
                  <a:extLst>
                    <a:ext uri="{FF2B5EF4-FFF2-40B4-BE49-F238E27FC236}">
                      <a16:creationId xmlns:a16="http://schemas.microsoft.com/office/drawing/2014/main" id="{0B8C8A31-299D-C649-9BF8-00707693BAF2}"/>
                    </a:ext>
                  </a:extLst>
                </p:cNvPr>
                <p:cNvGrpSpPr/>
                <p:nvPr/>
              </p:nvGrpSpPr>
              <p:grpSpPr>
                <a:xfrm>
                  <a:off x="3637236" y="371591"/>
                  <a:ext cx="5076359" cy="1380216"/>
                  <a:chOff x="2209800" y="676391"/>
                  <a:chExt cx="5076359" cy="1380216"/>
                </a:xfrm>
              </p:grpSpPr>
              <p:sp>
                <p:nvSpPr>
                  <p:cNvPr id="34" name="AutoShape 2">
                    <a:extLst>
                      <a:ext uri="{FF2B5EF4-FFF2-40B4-BE49-F238E27FC236}">
                        <a16:creationId xmlns:a16="http://schemas.microsoft.com/office/drawing/2014/main" id="{8665B301-3541-9947-9769-28C5D7A99A3A}"/>
                      </a:ext>
                    </a:extLst>
                  </p:cNvPr>
                  <p:cNvSpPr>
                    <a:spLocks noChangeArrowheads="1"/>
                  </p:cNvSpPr>
                  <p:nvPr/>
                </p:nvSpPr>
                <p:spPr bwMode="auto">
                  <a:xfrm>
                    <a:off x="5789147" y="1036637"/>
                    <a:ext cx="1497012" cy="946150"/>
                  </a:xfrm>
                  <a:prstGeom prst="roundRect">
                    <a:avLst>
                      <a:gd name="adj" fmla="val 16667"/>
                    </a:avLst>
                  </a:prstGeom>
                  <a:solidFill>
                    <a:srgbClr val="2EC3C6"/>
                  </a:solidFill>
                  <a:ln w="38100">
                    <a:solidFill>
                      <a:srgbClr val="2EC3C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7152" tIns="68578" rIns="137152" bIns="68578" anchor="ctr"/>
                  <a:lstStyle/>
                  <a:p>
                    <a:pPr marL="0" marR="0" lvl="0" indent="0" algn="ctr" defTabSz="1828800" rtl="0" eaLnBrk="0" fontAlgn="auto" latinLnBrk="0" hangingPunct="0">
                      <a:lnSpc>
                        <a:spcPct val="80000"/>
                      </a:lnSpc>
                      <a:spcBef>
                        <a:spcPts val="0"/>
                      </a:spcBef>
                      <a:spcAft>
                        <a:spcPts val="0"/>
                      </a:spcAft>
                      <a:buClrTx/>
                      <a:buSzTx/>
                      <a:buFontTx/>
                      <a:buNone/>
                      <a:tabLst/>
                      <a:defRPr/>
                    </a:pPr>
                    <a:endParaRPr kumimoji="0" lang="en-US" altLang="en-US" sz="2800" b="0" i="0" u="none" strike="noStrike" kern="1200" cap="none" spc="0" normalizeH="0" baseline="0" noProof="0" dirty="0">
                      <a:ln>
                        <a:noFill/>
                      </a:ln>
                      <a:solidFill>
                        <a:srgbClr val="F4F5F7"/>
                      </a:solidFill>
                      <a:effectLst/>
                      <a:uLnTx/>
                      <a:uFillTx/>
                      <a:latin typeface="Gill Sans MT" panose="020B0502020104020203" pitchFamily="34" charset="77"/>
                      <a:ea typeface="+mn-ea"/>
                      <a:cs typeface="+mn-cs"/>
                      <a:sym typeface="PT Sans"/>
                    </a:endParaRPr>
                  </a:p>
                  <a:p>
                    <a:pPr marL="0" marR="0" lvl="0" indent="0" algn="ctr" defTabSz="1828800" rtl="0" eaLnBrk="0" fontAlgn="auto" latinLnBrk="0" hangingPunct="0">
                      <a:lnSpc>
                        <a:spcPct val="8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F4F5F7"/>
                        </a:solidFill>
                        <a:effectLst/>
                        <a:uLnTx/>
                        <a:uFillTx/>
                        <a:latin typeface="Gill Sans MT" panose="020B0502020104020203" pitchFamily="34" charset="77"/>
                        <a:ea typeface="+mn-ea"/>
                        <a:cs typeface="+mn-cs"/>
                        <a:sym typeface="PT Sans"/>
                      </a:rPr>
                      <a:t>User</a:t>
                    </a:r>
                  </a:p>
                  <a:p>
                    <a:pPr marL="0" marR="0" lvl="0" indent="0" algn="ctr" defTabSz="1828800" rtl="0" eaLnBrk="0" fontAlgn="auto" latinLnBrk="0" hangingPunct="0">
                      <a:lnSpc>
                        <a:spcPct val="8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F4F5F7"/>
                        </a:solidFill>
                        <a:effectLst/>
                        <a:uLnTx/>
                        <a:uFillTx/>
                        <a:latin typeface="Gill Sans MT" panose="020B0502020104020203" pitchFamily="34" charset="77"/>
                        <a:ea typeface="+mn-ea"/>
                        <a:cs typeface="+mn-cs"/>
                        <a:sym typeface="PT Sans"/>
                      </a:rPr>
                      <a:t>Organization(s)</a:t>
                    </a:r>
                  </a:p>
                  <a:p>
                    <a:pPr marL="0" marR="0" lvl="0" indent="0" algn="ctr" defTabSz="1828800" rtl="0" eaLnBrk="0" fontAlgn="auto" latinLnBrk="0" hangingPunct="0">
                      <a:lnSpc>
                        <a:spcPct val="80000"/>
                      </a:lnSpc>
                      <a:spcBef>
                        <a:spcPts val="0"/>
                      </a:spcBef>
                      <a:spcAft>
                        <a:spcPts val="0"/>
                      </a:spcAft>
                      <a:buClrTx/>
                      <a:buSzTx/>
                      <a:buFontTx/>
                      <a:buNone/>
                      <a:tabLst/>
                      <a:defRPr/>
                    </a:pPr>
                    <a:endParaRPr kumimoji="0" lang="en-US" altLang="en-US" sz="800" b="0" i="0" u="none" strike="noStrike" kern="1200" cap="none" spc="0" normalizeH="0" baseline="0" noProof="0" dirty="0">
                      <a:ln>
                        <a:noFill/>
                      </a:ln>
                      <a:solidFill>
                        <a:srgbClr val="F4F5F7"/>
                      </a:solidFill>
                      <a:effectLst/>
                      <a:uLnTx/>
                      <a:uFillTx/>
                      <a:latin typeface="Gill Sans MT" panose="020B0502020104020203" pitchFamily="34" charset="77"/>
                      <a:ea typeface="+mn-ea"/>
                      <a:cs typeface="+mn-cs"/>
                      <a:sym typeface="PT Sans"/>
                    </a:endParaRPr>
                  </a:p>
                  <a:p>
                    <a:pPr marL="0" marR="0" lvl="0" indent="0" algn="ctr" defTabSz="1828800" rtl="0" eaLnBrk="0" fontAlgn="auto" latinLnBrk="0" hangingPunct="0">
                      <a:lnSpc>
                        <a:spcPct val="90000"/>
                      </a:lnSpc>
                      <a:spcBef>
                        <a:spcPts val="0"/>
                      </a:spcBef>
                      <a:spcAft>
                        <a:spcPts val="0"/>
                      </a:spcAft>
                      <a:buClrTx/>
                      <a:buSzTx/>
                      <a:buFontTx/>
                      <a:buNone/>
                      <a:tabLst/>
                      <a:defRPr/>
                    </a:pPr>
                    <a:endParaRPr kumimoji="0" lang="en-US" altLang="en-US" sz="2400" b="0" i="0" u="none" strike="noStrike" kern="1200" cap="none" spc="0" normalizeH="0" baseline="0" noProof="0" dirty="0">
                      <a:ln>
                        <a:noFill/>
                      </a:ln>
                      <a:solidFill>
                        <a:srgbClr val="F4F5F7"/>
                      </a:solidFill>
                      <a:effectLst/>
                      <a:uLnTx/>
                      <a:uFillTx/>
                      <a:latin typeface="Gill Sans MT" panose="020B0502020104020203" pitchFamily="34" charset="77"/>
                      <a:ea typeface="+mn-ea"/>
                      <a:cs typeface="+mn-cs"/>
                      <a:sym typeface="PT Sans"/>
                    </a:endParaRPr>
                  </a:p>
                </p:txBody>
              </p:sp>
              <p:sp>
                <p:nvSpPr>
                  <p:cNvPr id="35" name="WordArt 4">
                    <a:extLst>
                      <a:ext uri="{FF2B5EF4-FFF2-40B4-BE49-F238E27FC236}">
                        <a16:creationId xmlns:a16="http://schemas.microsoft.com/office/drawing/2014/main" id="{9F814526-6878-8C48-8EB6-410BA777C1A7}"/>
                      </a:ext>
                    </a:extLst>
                  </p:cNvPr>
                  <p:cNvSpPr>
                    <a:spLocks noChangeArrowheads="1" noChangeShapeType="1" noTextEdit="1"/>
                  </p:cNvSpPr>
                  <p:nvPr/>
                </p:nvSpPr>
                <p:spPr bwMode="auto">
                  <a:xfrm>
                    <a:off x="3867730" y="676391"/>
                    <a:ext cx="1752600" cy="292100"/>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Gill Sans MT" panose="020B0502020104020203" pitchFamily="34" charset="77"/>
                        <a:ea typeface="+mn-ea"/>
                        <a:cs typeface="+mn-cs"/>
                        <a:sym typeface="PT Sans"/>
                      </a:rPr>
                      <a:t>Environment</a:t>
                    </a:r>
                  </a:p>
                </p:txBody>
              </p:sp>
              <p:sp>
                <p:nvSpPr>
                  <p:cNvPr id="36" name="Freeform 9">
                    <a:extLst>
                      <a:ext uri="{FF2B5EF4-FFF2-40B4-BE49-F238E27FC236}">
                        <a16:creationId xmlns:a16="http://schemas.microsoft.com/office/drawing/2014/main" id="{20A8A349-B7D0-DD4B-A3A3-BF5645B3D4DD}"/>
                      </a:ext>
                    </a:extLst>
                  </p:cNvPr>
                  <p:cNvSpPr>
                    <a:spLocks/>
                  </p:cNvSpPr>
                  <p:nvPr/>
                </p:nvSpPr>
                <p:spPr bwMode="auto">
                  <a:xfrm>
                    <a:off x="3980533" y="1108869"/>
                    <a:ext cx="1600200" cy="947738"/>
                  </a:xfrm>
                  <a:custGeom>
                    <a:avLst/>
                    <a:gdLst>
                      <a:gd name="T0" fmla="*/ 0 w 1086"/>
                      <a:gd name="T1" fmla="*/ 353 h 706"/>
                      <a:gd name="T2" fmla="*/ 241 w 1086"/>
                      <a:gd name="T3" fmla="*/ 706 h 706"/>
                      <a:gd name="T4" fmla="*/ 241 w 1086"/>
                      <a:gd name="T5" fmla="*/ 543 h 706"/>
                      <a:gd name="T6" fmla="*/ 844 w 1086"/>
                      <a:gd name="T7" fmla="*/ 543 h 706"/>
                      <a:gd name="T8" fmla="*/ 844 w 1086"/>
                      <a:gd name="T9" fmla="*/ 706 h 706"/>
                      <a:gd name="T10" fmla="*/ 1086 w 1086"/>
                      <a:gd name="T11" fmla="*/ 353 h 706"/>
                      <a:gd name="T12" fmla="*/ 844 w 1086"/>
                      <a:gd name="T13" fmla="*/ 0 h 706"/>
                      <a:gd name="T14" fmla="*/ 844 w 1086"/>
                      <a:gd name="T15" fmla="*/ 163 h 706"/>
                      <a:gd name="T16" fmla="*/ 241 w 1086"/>
                      <a:gd name="T17" fmla="*/ 163 h 706"/>
                      <a:gd name="T18" fmla="*/ 241 w 1086"/>
                      <a:gd name="T19" fmla="*/ 0 h 706"/>
                      <a:gd name="T20" fmla="*/ 0 w 1086"/>
                      <a:gd name="T21" fmla="*/ 353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6" h="706">
                        <a:moveTo>
                          <a:pt x="0" y="353"/>
                        </a:moveTo>
                        <a:lnTo>
                          <a:pt x="241" y="706"/>
                        </a:lnTo>
                        <a:lnTo>
                          <a:pt x="241" y="543"/>
                        </a:lnTo>
                        <a:lnTo>
                          <a:pt x="844" y="543"/>
                        </a:lnTo>
                        <a:lnTo>
                          <a:pt x="844" y="706"/>
                        </a:lnTo>
                        <a:lnTo>
                          <a:pt x="1086" y="353"/>
                        </a:lnTo>
                        <a:lnTo>
                          <a:pt x="844" y="0"/>
                        </a:lnTo>
                        <a:lnTo>
                          <a:pt x="844" y="163"/>
                        </a:lnTo>
                        <a:lnTo>
                          <a:pt x="241" y="163"/>
                        </a:lnTo>
                        <a:lnTo>
                          <a:pt x="241" y="0"/>
                        </a:lnTo>
                        <a:lnTo>
                          <a:pt x="0" y="353"/>
                        </a:lnTo>
                        <a:close/>
                      </a:path>
                    </a:pathLst>
                  </a:custGeom>
                  <a:noFill/>
                  <a:ln w="38100" cap="rnd" cmpd="sng">
                    <a:solidFill>
                      <a:srgbClr val="2EC3C6"/>
                    </a:solidFill>
                    <a:prstDash val="solid"/>
                    <a:round/>
                    <a:headEnd/>
                    <a:tailEnd/>
                  </a:ln>
                  <a:extLst>
                    <a:ext uri="{909E8E84-426E-40DD-AFC4-6F175D3DCCD1}">
                      <a14:hiddenFill xmlns:a14="http://schemas.microsoft.com/office/drawing/2010/main">
                        <a:solidFill>
                          <a:srgbClr val="C0C0C0"/>
                        </a:solidFill>
                      </a14:hiddenFill>
                    </a:ext>
                  </a:extLst>
                </p:spPr>
                <p: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Gill Sans MT" panose="020B0502020104020203" pitchFamily="34" charset="77"/>
                      <a:ea typeface="+mn-ea"/>
                      <a:cs typeface="+mn-cs"/>
                      <a:sym typeface="PT Sans"/>
                    </a:endParaRPr>
                  </a:p>
                </p:txBody>
              </p:sp>
              <p:sp>
                <p:nvSpPr>
                  <p:cNvPr id="37" name="AutoShape 11">
                    <a:extLst>
                      <a:ext uri="{FF2B5EF4-FFF2-40B4-BE49-F238E27FC236}">
                        <a16:creationId xmlns:a16="http://schemas.microsoft.com/office/drawing/2014/main" id="{FA240F44-2DE5-D34B-82B2-84A8D8678F37}"/>
                      </a:ext>
                    </a:extLst>
                  </p:cNvPr>
                  <p:cNvSpPr>
                    <a:spLocks noChangeArrowheads="1"/>
                  </p:cNvSpPr>
                  <p:nvPr/>
                </p:nvSpPr>
                <p:spPr bwMode="auto">
                  <a:xfrm>
                    <a:off x="2209800" y="992188"/>
                    <a:ext cx="1701275" cy="407987"/>
                  </a:xfrm>
                  <a:prstGeom prst="roundRect">
                    <a:avLst>
                      <a:gd name="adj" fmla="val 16667"/>
                    </a:avLst>
                  </a:prstGeom>
                  <a:noFill/>
                  <a:ln w="28575">
                    <a:solidFill>
                      <a:srgbClr val="2EC3C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defTabSz="1828800" hangingPunct="1">
                      <a:defRPr/>
                    </a:pPr>
                    <a:r>
                      <a:rPr lang="en-US" altLang="en-US" sz="2800" kern="1200" dirty="0">
                        <a:solidFill>
                          <a:srgbClr val="2E2C22"/>
                        </a:solidFill>
                        <a:latin typeface="Gill Sans MT" panose="020B0502020104020203" pitchFamily="34" charset="77"/>
                        <a:ea typeface="+mn-ea"/>
                        <a:cs typeface="+mn-cs"/>
                      </a:rPr>
                      <a:t>The NSI-Innovation</a:t>
                    </a:r>
                  </a:p>
                </p:txBody>
              </p:sp>
              <p:sp>
                <p:nvSpPr>
                  <p:cNvPr id="38" name="Text Box 14">
                    <a:extLst>
                      <a:ext uri="{FF2B5EF4-FFF2-40B4-BE49-F238E27FC236}">
                        <a16:creationId xmlns:a16="http://schemas.microsoft.com/office/drawing/2014/main" id="{1F4C07C4-7F27-FE42-89B8-CF8A49AD6B98}"/>
                      </a:ext>
                    </a:extLst>
                  </p:cNvPr>
                  <p:cNvSpPr txBox="1">
                    <a:spLocks noChangeArrowheads="1"/>
                  </p:cNvSpPr>
                  <p:nvPr/>
                </p:nvSpPr>
                <p:spPr bwMode="auto">
                  <a:xfrm>
                    <a:off x="4056733" y="1308893"/>
                    <a:ext cx="1460500" cy="512467"/>
                  </a:xfrm>
                  <a:prstGeom prst="rect">
                    <a:avLst/>
                  </a:prstGeom>
                  <a:noFill/>
                  <a:ln>
                    <a:noFill/>
                  </a:ln>
                  <a:effectLst/>
                  <a:extLst>
                    <a:ext uri="{909E8E84-426E-40DD-AFC4-6F175D3DCCD1}">
                      <a14:hiddenFill xmlns:a14="http://schemas.microsoft.com/office/drawing/2010/main">
                        <a:solidFill>
                          <a:schemeClr val="folHlink">
                            <a:alpha val="71001"/>
                          </a:schemeClr>
                        </a:solidFill>
                      </a14:hiddenFill>
                    </a:ext>
                    <a:ext uri="{91240B29-F687-4F45-9708-019B960494DF}">
                      <a14:hiddenLine xmlns:a14="http://schemas.microsoft.com/office/drawing/2010/main" w="9525">
                        <a:solidFill>
                          <a:srgbClr val="00525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52" tIns="68578" rIns="137152" bIns="68578">
                    <a:spAutoFit/>
                  </a:bodyPr>
                  <a:lstStyle/>
                  <a:p>
                    <a:pPr marL="0" marR="0" lvl="0" indent="0" algn="ctr" defTabSz="1828800" rtl="0" eaLnBrk="0" fontAlgn="auto" latinLnBrk="0" hangingPunct="0">
                      <a:lnSpc>
                        <a:spcPct val="9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Scaling-up</a:t>
                    </a:r>
                  </a:p>
                  <a:p>
                    <a:pPr marL="0" marR="0" lvl="0" indent="0" algn="ctr" defTabSz="1828800" rtl="0" eaLnBrk="0" fontAlgn="auto" latinLnBrk="0" hangingPunct="0">
                      <a:lnSpc>
                        <a:spcPct val="9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Strategy</a:t>
                    </a:r>
                    <a:endParaRPr kumimoji="0" lang="en-US" altLang="en-US" sz="40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p:txBody>
              </p:sp>
            </p:grpSp>
          </p:grpSp>
        </p:grpSp>
        <p:sp>
          <p:nvSpPr>
            <p:cNvPr id="27" name="TextBox 26">
              <a:extLst>
                <a:ext uri="{FF2B5EF4-FFF2-40B4-BE49-F238E27FC236}">
                  <a16:creationId xmlns:a16="http://schemas.microsoft.com/office/drawing/2014/main" id="{F2516692-10C6-DE46-A55D-953A73C70B72}"/>
                </a:ext>
              </a:extLst>
            </p:cNvPr>
            <p:cNvSpPr txBox="1"/>
            <p:nvPr/>
          </p:nvSpPr>
          <p:spPr>
            <a:xfrm>
              <a:off x="6541015" y="1578014"/>
              <a:ext cx="1779288" cy="293332"/>
            </a:xfrm>
            <a:prstGeom prst="rect">
              <a:avLst/>
            </a:prstGeom>
            <a:noFill/>
          </p:spPr>
          <p:txBody>
            <a:bodyPr wrap="square" rtlCol="0">
              <a:spAutoFit/>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4F5F7"/>
                  </a:solidFill>
                  <a:effectLst/>
                  <a:uLnTx/>
                  <a:uFillTx/>
                  <a:latin typeface="Gill Sans MT" panose="020B0502020104020203" pitchFamily="34" charset="77"/>
                  <a:ea typeface="+mn-ea"/>
                  <a:cs typeface="+mn-cs"/>
                  <a:sym typeface="PT Sans"/>
                </a:rPr>
                <a:t>Resource Team </a:t>
              </a:r>
            </a:p>
          </p:txBody>
        </p:sp>
      </p:grpSp>
    </p:spTree>
    <p:custDataLst>
      <p:tags r:id="rId1"/>
    </p:custDataLst>
    <p:extLst>
      <p:ext uri="{BB962C8B-B14F-4D97-AF65-F5344CB8AC3E}">
        <p14:creationId xmlns:p14="http://schemas.microsoft.com/office/powerpoint/2010/main" val="23100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1" name="Oval 23"/>
          <p:cNvSpPr>
            <a:spLocks noChangeArrowheads="1"/>
          </p:cNvSpPr>
          <p:nvPr/>
        </p:nvSpPr>
        <p:spPr bwMode="auto">
          <a:xfrm>
            <a:off x="4368800" y="228600"/>
            <a:ext cx="16306800" cy="7924800"/>
          </a:xfrm>
          <a:prstGeom prst="ellipse">
            <a:avLst/>
          </a:prstGeom>
          <a:solidFill>
            <a:srgbClr val="FDFCFE"/>
          </a:solidFill>
          <a:ln w="57150">
            <a:solidFill>
              <a:srgbClr val="29B5B7"/>
            </a:solidFill>
            <a:round/>
            <a:headEnd/>
            <a:tailEnd/>
          </a:ln>
          <a:effectLst/>
        </p:spPr>
        <p:txBody>
          <a:bodyPr wrap="none" lIns="182870" tIns="91436" rIns="182870" bIns="91436" anchor="ctr"/>
          <a:lstStyle/>
          <a:p>
            <a:pPr marL="0" marR="0" lvl="0" indent="0" algn="ctr" defTabSz="825500" rtl="0" eaLnBrk="0" fontAlgn="auto" latinLnBrk="0" hangingPunct="0">
              <a:lnSpc>
                <a:spcPct val="100000"/>
              </a:lnSpc>
              <a:spcBef>
                <a:spcPts val="0"/>
              </a:spcBef>
              <a:spcAft>
                <a:spcPts val="0"/>
              </a:spcAft>
              <a:buClrTx/>
              <a:buSzTx/>
              <a:buFontTx/>
              <a:buNone/>
              <a:tabLst/>
              <a:defRPr/>
            </a:pPr>
            <a:endParaRPr kumimoji="0" lang="en-US" sz="48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482" name="WordArt 2"/>
          <p:cNvSpPr>
            <a:spLocks noChangeArrowheads="1" noChangeShapeType="1" noTextEdit="1"/>
          </p:cNvSpPr>
          <p:nvPr/>
        </p:nvSpPr>
        <p:spPr bwMode="auto">
          <a:xfrm>
            <a:off x="9245599" y="1066801"/>
            <a:ext cx="6502401" cy="1066799"/>
          </a:xfrm>
          <a:prstGeom prst="rect">
            <a:avLst/>
          </a:prstGeom>
          <a:solidFill>
            <a:srgbClr val="FDFCFE"/>
          </a:solidFill>
          <a:ln>
            <a:noFill/>
          </a:ln>
        </p:spPr>
        <p:txBody>
          <a:bodyPr spcFirstLastPara="1" wrap="none" fromWordArt="1">
            <a:prstTxWarp prst="textArchUp">
              <a:avLst>
                <a:gd name="adj" fmla="val 12310958"/>
              </a:avLst>
            </a:prstTxWarp>
          </a:bodyP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10" cap="none" spc="0" normalizeH="0" baseline="0" noProof="0" dirty="0">
                <a:ln w="9525">
                  <a:noFill/>
                  <a:round/>
                  <a:headEnd/>
                  <a:tailEnd/>
                </a:ln>
                <a:solidFill>
                  <a:srgbClr val="2E2C22"/>
                </a:solidFill>
                <a:effectLst/>
                <a:uLnTx/>
                <a:uFillTx/>
                <a:latin typeface="+mj-lt"/>
                <a:cs typeface="Arial"/>
                <a:sym typeface="PT Sans"/>
              </a:rPr>
              <a:t>Environment</a:t>
            </a:r>
          </a:p>
        </p:txBody>
      </p:sp>
      <p:sp>
        <p:nvSpPr>
          <p:cNvPr id="20484" name="AutoShape 4"/>
          <p:cNvSpPr>
            <a:spLocks noChangeArrowheads="1"/>
          </p:cNvSpPr>
          <p:nvPr/>
        </p:nvSpPr>
        <p:spPr bwMode="auto">
          <a:xfrm>
            <a:off x="7608889" y="6330951"/>
            <a:ext cx="3003550" cy="1009650"/>
          </a:xfrm>
          <a:prstGeom prst="roundRect">
            <a:avLst>
              <a:gd name="adj" fmla="val 16667"/>
            </a:avLst>
          </a:prstGeom>
          <a:noFill/>
          <a:ln w="38100">
            <a:solidFill>
              <a:srgbClr val="2EC3C6"/>
            </a:solidFill>
            <a:round/>
            <a:headEnd/>
            <a:tailEnd/>
          </a:ln>
          <a:effectLst/>
        </p:spPr>
        <p:txBody>
          <a:bodyPr wrap="none" anchor="ct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E2C22"/>
                </a:solidFill>
                <a:effectLst/>
                <a:uLnTx/>
                <a:uFillTx/>
                <a:latin typeface="Gill Sans MT" panose="020B0502020104020203" pitchFamily="34" charset="77"/>
                <a:sym typeface="PT Sans"/>
              </a:rPr>
              <a:t>Resource Team</a:t>
            </a:r>
          </a:p>
        </p:txBody>
      </p:sp>
      <p:sp>
        <p:nvSpPr>
          <p:cNvPr id="20485" name="Line 5"/>
          <p:cNvSpPr>
            <a:spLocks noChangeShapeType="1"/>
          </p:cNvSpPr>
          <p:nvPr/>
        </p:nvSpPr>
        <p:spPr bwMode="auto">
          <a:xfrm flipH="1">
            <a:off x="8694738" y="6029326"/>
            <a:ext cx="0" cy="301624"/>
          </a:xfrm>
          <a:prstGeom prst="line">
            <a:avLst/>
          </a:prstGeom>
          <a:noFill/>
          <a:ln w="38100">
            <a:solidFill>
              <a:srgbClr val="2EC3C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486" name="AutoShape 6"/>
          <p:cNvSpPr>
            <a:spLocks noChangeArrowheads="1"/>
          </p:cNvSpPr>
          <p:nvPr/>
        </p:nvSpPr>
        <p:spPr bwMode="auto">
          <a:xfrm>
            <a:off x="7608889" y="5207000"/>
            <a:ext cx="3003550" cy="838200"/>
          </a:xfrm>
          <a:prstGeom prst="roundRect">
            <a:avLst>
              <a:gd name="adj" fmla="val 16667"/>
            </a:avLst>
          </a:prstGeom>
          <a:noFill/>
          <a:ln w="38100">
            <a:solidFill>
              <a:srgbClr val="2EC3C6"/>
            </a:solidFill>
            <a:round/>
            <a:headEnd/>
            <a:tailEnd/>
          </a:ln>
          <a:effectLst/>
        </p:spPr>
        <p:txBody>
          <a:bodyPr wrap="none" anchor="ct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E2C22"/>
                </a:solidFill>
                <a:effectLst/>
                <a:uLnTx/>
                <a:uFillTx/>
                <a:latin typeface="Gill Sans MT" panose="020B0502020104020203" pitchFamily="34" charset="77"/>
                <a:sym typeface="PT Sans"/>
              </a:rPr>
              <a:t>The </a:t>
            </a:r>
            <a:r>
              <a:rPr lang="en-US" sz="2400" b="1" dirty="0">
                <a:solidFill>
                  <a:srgbClr val="2E2C22"/>
                </a:solidFill>
                <a:latin typeface="Gill Sans MT" panose="020B0502020104020203" pitchFamily="34" charset="77"/>
              </a:rPr>
              <a:t>NSI-</a:t>
            </a:r>
            <a:r>
              <a:rPr kumimoji="0" lang="en-US" sz="2400" b="1" i="0" u="none" strike="noStrike" kern="0" cap="none" spc="0" normalizeH="0" baseline="0" noProof="0" dirty="0">
                <a:ln>
                  <a:noFill/>
                </a:ln>
                <a:solidFill>
                  <a:srgbClr val="2E2C22"/>
                </a:solidFill>
                <a:effectLst/>
                <a:uLnTx/>
                <a:uFillTx/>
                <a:latin typeface="Gill Sans MT" panose="020B0502020104020203" pitchFamily="34" charset="77"/>
                <a:sym typeface="PT Sans"/>
              </a:rPr>
              <a:t>Innovation</a:t>
            </a:r>
          </a:p>
        </p:txBody>
      </p:sp>
      <p:sp>
        <p:nvSpPr>
          <p:cNvPr id="20487" name="AutoShape 7"/>
          <p:cNvSpPr>
            <a:spLocks noChangeArrowheads="1"/>
          </p:cNvSpPr>
          <p:nvPr/>
        </p:nvSpPr>
        <p:spPr bwMode="auto">
          <a:xfrm>
            <a:off x="14141451" y="5407027"/>
            <a:ext cx="3079750" cy="1949450"/>
          </a:xfrm>
          <a:prstGeom prst="roundRect">
            <a:avLst>
              <a:gd name="adj" fmla="val 16667"/>
            </a:avLst>
          </a:prstGeom>
          <a:noFill/>
          <a:ln w="38100">
            <a:solidFill>
              <a:srgbClr val="2EC3C6"/>
            </a:solidFill>
            <a:round/>
            <a:headEnd/>
            <a:tailEnd/>
          </a:ln>
          <a:effectLst/>
        </p:spPr>
        <p:txBody>
          <a:bodyPr wrap="none" lIns="182870" tIns="91436" rIns="182870" bIns="91436" anchor="ctr"/>
          <a:lstStyle/>
          <a:p>
            <a:pPr marL="0" marR="0" lvl="0" indent="0" algn="ctr" defTabSz="825500" rtl="0" eaLnBrk="0" fontAlgn="auto" latinLnBrk="0" hangingPunct="0">
              <a:lnSpc>
                <a:spcPct val="80000"/>
              </a:lnSpc>
              <a:spcBef>
                <a:spcPts val="0"/>
              </a:spcBef>
              <a:spcAft>
                <a:spcPts val="0"/>
              </a:spcAft>
              <a:buClrTx/>
              <a:buSzTx/>
              <a:buFontTx/>
              <a:buNone/>
              <a:tabLst/>
              <a:defRPr/>
            </a:pPr>
            <a:r>
              <a:rPr kumimoji="0" lang="en-US" sz="2400" b="1" i="0" u="none" strike="noStrike" kern="0" cap="none" spc="0" normalizeH="0" baseline="0" noProof="0">
                <a:ln>
                  <a:noFill/>
                </a:ln>
                <a:solidFill>
                  <a:srgbClr val="2E2C22"/>
                </a:solidFill>
                <a:effectLst/>
                <a:uLnTx/>
                <a:uFillTx/>
                <a:latin typeface="Gill Sans MT" panose="020B0502020104020203" pitchFamily="34" charset="77"/>
                <a:sym typeface="PT Sans"/>
              </a:rPr>
              <a:t>User</a:t>
            </a:r>
          </a:p>
          <a:p>
            <a:pPr marL="0" marR="0" lvl="0" indent="0" algn="ctr" defTabSz="825500" rtl="0" eaLnBrk="0" fontAlgn="auto" latinLnBrk="0" hangingPunct="0">
              <a:lnSpc>
                <a:spcPct val="80000"/>
              </a:lnSpc>
              <a:spcBef>
                <a:spcPts val="0"/>
              </a:spcBef>
              <a:spcAft>
                <a:spcPts val="0"/>
              </a:spcAft>
              <a:buClrTx/>
              <a:buSzTx/>
              <a:buFontTx/>
              <a:buNone/>
              <a:tabLst/>
              <a:defRPr/>
            </a:pPr>
            <a:r>
              <a:rPr kumimoji="0" lang="en-US" sz="2400" b="1" i="0" u="none" strike="noStrike" kern="0" cap="none" spc="0" normalizeH="0" baseline="0" noProof="0">
                <a:ln>
                  <a:noFill/>
                </a:ln>
                <a:solidFill>
                  <a:srgbClr val="2E2C22"/>
                </a:solidFill>
                <a:effectLst/>
                <a:uLnTx/>
                <a:uFillTx/>
                <a:latin typeface="Gill Sans MT" panose="020B0502020104020203" pitchFamily="34" charset="77"/>
                <a:sym typeface="PT Sans"/>
              </a:rPr>
              <a:t>Organization(s)</a:t>
            </a:r>
          </a:p>
        </p:txBody>
      </p:sp>
      <p:grpSp>
        <p:nvGrpSpPr>
          <p:cNvPr id="20488" name="Group 8"/>
          <p:cNvGrpSpPr>
            <a:grpSpLocks/>
          </p:cNvGrpSpPr>
          <p:nvPr/>
        </p:nvGrpSpPr>
        <p:grpSpPr bwMode="auto">
          <a:xfrm>
            <a:off x="10841038" y="5407027"/>
            <a:ext cx="3108324" cy="1949450"/>
            <a:chOff x="2301" y="897"/>
            <a:chExt cx="1086" cy="706"/>
          </a:xfrm>
          <a:noFill/>
        </p:grpSpPr>
        <p:sp>
          <p:nvSpPr>
            <p:cNvPr id="20506" name="Freeform 9"/>
            <p:cNvSpPr>
              <a:spLocks/>
            </p:cNvSpPr>
            <p:nvPr/>
          </p:nvSpPr>
          <p:spPr bwMode="auto">
            <a:xfrm>
              <a:off x="2301" y="897"/>
              <a:ext cx="1086" cy="706"/>
            </a:xfrm>
            <a:custGeom>
              <a:avLst/>
              <a:gdLst>
                <a:gd name="T0" fmla="*/ 0 w 1086"/>
                <a:gd name="T1" fmla="*/ 353 h 706"/>
                <a:gd name="T2" fmla="*/ 241 w 1086"/>
                <a:gd name="T3" fmla="*/ 706 h 706"/>
                <a:gd name="T4" fmla="*/ 241 w 1086"/>
                <a:gd name="T5" fmla="*/ 543 h 706"/>
                <a:gd name="T6" fmla="*/ 844 w 1086"/>
                <a:gd name="T7" fmla="*/ 543 h 706"/>
                <a:gd name="T8" fmla="*/ 844 w 1086"/>
                <a:gd name="T9" fmla="*/ 706 h 706"/>
                <a:gd name="T10" fmla="*/ 1086 w 1086"/>
                <a:gd name="T11" fmla="*/ 353 h 706"/>
                <a:gd name="T12" fmla="*/ 844 w 1086"/>
                <a:gd name="T13" fmla="*/ 0 h 706"/>
                <a:gd name="T14" fmla="*/ 844 w 1086"/>
                <a:gd name="T15" fmla="*/ 163 h 706"/>
                <a:gd name="T16" fmla="*/ 241 w 1086"/>
                <a:gd name="T17" fmla="*/ 163 h 706"/>
                <a:gd name="T18" fmla="*/ 241 w 1086"/>
                <a:gd name="T19" fmla="*/ 0 h 706"/>
                <a:gd name="T20" fmla="*/ 0 w 1086"/>
                <a:gd name="T21" fmla="*/ 353 h 70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86" h="706">
                  <a:moveTo>
                    <a:pt x="0" y="353"/>
                  </a:moveTo>
                  <a:lnTo>
                    <a:pt x="241" y="706"/>
                  </a:lnTo>
                  <a:lnTo>
                    <a:pt x="241" y="543"/>
                  </a:lnTo>
                  <a:lnTo>
                    <a:pt x="844" y="543"/>
                  </a:lnTo>
                  <a:lnTo>
                    <a:pt x="844" y="706"/>
                  </a:lnTo>
                  <a:lnTo>
                    <a:pt x="1086" y="353"/>
                  </a:lnTo>
                  <a:lnTo>
                    <a:pt x="844" y="0"/>
                  </a:lnTo>
                  <a:lnTo>
                    <a:pt x="844" y="163"/>
                  </a:lnTo>
                  <a:lnTo>
                    <a:pt x="241" y="163"/>
                  </a:lnTo>
                  <a:lnTo>
                    <a:pt x="241" y="0"/>
                  </a:lnTo>
                  <a:lnTo>
                    <a:pt x="0" y="353"/>
                  </a:lnTo>
                  <a:close/>
                </a:path>
              </a:pathLst>
            </a:custGeom>
            <a:grpFill/>
            <a:ln w="38100" cmpd="sng">
              <a:solidFill>
                <a:srgbClr val="2EC3C6"/>
              </a:solidFill>
              <a:round/>
              <a:headEnd/>
              <a:tailEnd/>
            </a:ln>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2E2C22"/>
                </a:solidFill>
                <a:effectLst/>
                <a:uLnTx/>
                <a:uFillTx/>
                <a:latin typeface="Century Gothic" pitchFamily="34" charset="0"/>
                <a:sym typeface="PT Sans"/>
              </a:endParaRPr>
            </a:p>
          </p:txBody>
        </p:sp>
        <p:sp>
          <p:nvSpPr>
            <p:cNvPr id="20507" name="Freeform 10"/>
            <p:cNvSpPr>
              <a:spLocks/>
            </p:cNvSpPr>
            <p:nvPr/>
          </p:nvSpPr>
          <p:spPr bwMode="auto">
            <a:xfrm>
              <a:off x="2301" y="897"/>
              <a:ext cx="1086" cy="706"/>
            </a:xfrm>
            <a:custGeom>
              <a:avLst/>
              <a:gdLst>
                <a:gd name="T0" fmla="*/ 0 w 1086"/>
                <a:gd name="T1" fmla="*/ 353 h 706"/>
                <a:gd name="T2" fmla="*/ 241 w 1086"/>
                <a:gd name="T3" fmla="*/ 706 h 706"/>
                <a:gd name="T4" fmla="*/ 241 w 1086"/>
                <a:gd name="T5" fmla="*/ 543 h 706"/>
                <a:gd name="T6" fmla="*/ 844 w 1086"/>
                <a:gd name="T7" fmla="*/ 543 h 706"/>
                <a:gd name="T8" fmla="*/ 844 w 1086"/>
                <a:gd name="T9" fmla="*/ 706 h 706"/>
                <a:gd name="T10" fmla="*/ 1086 w 1086"/>
                <a:gd name="T11" fmla="*/ 353 h 706"/>
                <a:gd name="T12" fmla="*/ 844 w 1086"/>
                <a:gd name="T13" fmla="*/ 0 h 706"/>
                <a:gd name="T14" fmla="*/ 844 w 1086"/>
                <a:gd name="T15" fmla="*/ 163 h 706"/>
                <a:gd name="T16" fmla="*/ 241 w 1086"/>
                <a:gd name="T17" fmla="*/ 163 h 706"/>
                <a:gd name="T18" fmla="*/ 241 w 1086"/>
                <a:gd name="T19" fmla="*/ 0 h 706"/>
                <a:gd name="T20" fmla="*/ 0 w 1086"/>
                <a:gd name="T21" fmla="*/ 353 h 70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86" h="706">
                  <a:moveTo>
                    <a:pt x="0" y="353"/>
                  </a:moveTo>
                  <a:lnTo>
                    <a:pt x="241" y="706"/>
                  </a:lnTo>
                  <a:lnTo>
                    <a:pt x="241" y="543"/>
                  </a:lnTo>
                  <a:lnTo>
                    <a:pt x="844" y="543"/>
                  </a:lnTo>
                  <a:lnTo>
                    <a:pt x="844" y="706"/>
                  </a:lnTo>
                  <a:lnTo>
                    <a:pt x="1086" y="353"/>
                  </a:lnTo>
                  <a:lnTo>
                    <a:pt x="844" y="0"/>
                  </a:lnTo>
                  <a:lnTo>
                    <a:pt x="844" y="163"/>
                  </a:lnTo>
                  <a:lnTo>
                    <a:pt x="241" y="163"/>
                  </a:lnTo>
                  <a:lnTo>
                    <a:pt x="241" y="0"/>
                  </a:lnTo>
                  <a:lnTo>
                    <a:pt x="0" y="353"/>
                  </a:lnTo>
                  <a:close/>
                </a:path>
              </a:pathLst>
            </a:custGeom>
            <a:grpFill/>
            <a:ln w="38100" cap="rnd" cmpd="sng">
              <a:solidFill>
                <a:srgbClr val="2EC3C6"/>
              </a:solidFill>
              <a:prstDash val="solid"/>
              <a:round/>
              <a:headEnd/>
              <a:tailEnd/>
            </a:ln>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2E2C22"/>
                </a:solidFill>
                <a:effectLst/>
                <a:uLnTx/>
                <a:uFillTx/>
                <a:latin typeface="Century Gothic" pitchFamily="34" charset="0"/>
                <a:sym typeface="PT Sans"/>
              </a:endParaRPr>
            </a:p>
          </p:txBody>
        </p:sp>
      </p:grpSp>
      <p:sp>
        <p:nvSpPr>
          <p:cNvPr id="20489" name="Line 11"/>
          <p:cNvSpPr>
            <a:spLocks noChangeShapeType="1"/>
          </p:cNvSpPr>
          <p:nvPr/>
        </p:nvSpPr>
        <p:spPr bwMode="auto">
          <a:xfrm>
            <a:off x="9297988" y="6029326"/>
            <a:ext cx="0" cy="301624"/>
          </a:xfrm>
          <a:prstGeom prst="line">
            <a:avLst/>
          </a:prstGeom>
          <a:noFill/>
          <a:ln w="38100">
            <a:solidFill>
              <a:srgbClr val="2EC3C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490" name="Oval 12"/>
          <p:cNvSpPr>
            <a:spLocks noChangeArrowheads="1"/>
          </p:cNvSpPr>
          <p:nvPr/>
        </p:nvSpPr>
        <p:spPr bwMode="auto">
          <a:xfrm>
            <a:off x="10363200" y="1422400"/>
            <a:ext cx="3937000" cy="1549400"/>
          </a:xfrm>
          <a:prstGeom prst="ellipse">
            <a:avLst/>
          </a:prstGeom>
          <a:solidFill>
            <a:srgbClr val="2EC3C6"/>
          </a:solidFill>
          <a:ln w="57150">
            <a:solidFill>
              <a:srgbClr val="2EC3C6"/>
            </a:solidFill>
            <a:round/>
            <a:headEnd/>
            <a:tailEnd/>
          </a:ln>
          <a:effectLst/>
        </p:spPr>
        <p:txBody>
          <a:bodyPr wrap="none" anchor="ct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rPr>
              <a:t>Health &amp; </a:t>
            </a:r>
          </a:p>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rPr>
              <a:t>other sectors</a:t>
            </a:r>
          </a:p>
        </p:txBody>
      </p:sp>
      <p:sp>
        <p:nvSpPr>
          <p:cNvPr id="20491" name="Oval 13"/>
          <p:cNvSpPr>
            <a:spLocks noChangeArrowheads="1"/>
          </p:cNvSpPr>
          <p:nvPr/>
        </p:nvSpPr>
        <p:spPr bwMode="auto">
          <a:xfrm>
            <a:off x="16484600" y="3810000"/>
            <a:ext cx="3810000" cy="1524000"/>
          </a:xfrm>
          <a:prstGeom prst="ellipse">
            <a:avLst/>
          </a:prstGeom>
          <a:solidFill>
            <a:srgbClr val="2EC3C6"/>
          </a:solidFill>
          <a:ln w="57150">
            <a:solidFill>
              <a:srgbClr val="2EC3C6"/>
            </a:solidFill>
            <a:round/>
            <a:headEnd/>
            <a:tailEnd/>
          </a:ln>
          <a:effectLst/>
        </p:spPr>
        <p:txBody>
          <a:bodyPr wrap="none" anchor="ct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endParaRPr>
          </a:p>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rPr>
              <a:t>People’s needs </a:t>
            </a:r>
          </a:p>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rPr>
              <a:t>&amp; rights</a:t>
            </a:r>
          </a:p>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endParaRPr>
          </a:p>
        </p:txBody>
      </p:sp>
      <p:sp>
        <p:nvSpPr>
          <p:cNvPr id="20492" name="Oval 14"/>
          <p:cNvSpPr>
            <a:spLocks noChangeArrowheads="1"/>
          </p:cNvSpPr>
          <p:nvPr/>
        </p:nvSpPr>
        <p:spPr bwMode="auto">
          <a:xfrm>
            <a:off x="14097000" y="2002536"/>
            <a:ext cx="4114800" cy="1981200"/>
          </a:xfrm>
          <a:prstGeom prst="ellipse">
            <a:avLst/>
          </a:prstGeom>
          <a:solidFill>
            <a:srgbClr val="2EC3C6"/>
          </a:solidFill>
          <a:ln w="57150">
            <a:solidFill>
              <a:srgbClr val="2EC3C6"/>
            </a:solidFill>
            <a:round/>
            <a:headEnd/>
            <a:tailEnd/>
          </a:ln>
          <a:effectLst/>
        </p:spPr>
        <p:txBody>
          <a:bodyPr wrap="none" anchor="ct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rPr>
              <a:t>Socioeconomic &amp; </a:t>
            </a:r>
          </a:p>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rPr>
              <a:t>cultural context</a:t>
            </a:r>
          </a:p>
        </p:txBody>
      </p:sp>
      <p:sp>
        <p:nvSpPr>
          <p:cNvPr id="20493" name="Oval 15"/>
          <p:cNvSpPr>
            <a:spLocks noChangeArrowheads="1"/>
          </p:cNvSpPr>
          <p:nvPr/>
        </p:nvSpPr>
        <p:spPr bwMode="auto">
          <a:xfrm>
            <a:off x="6666673" y="2187942"/>
            <a:ext cx="3810000" cy="1371600"/>
          </a:xfrm>
          <a:prstGeom prst="ellipse">
            <a:avLst/>
          </a:prstGeom>
          <a:solidFill>
            <a:srgbClr val="2EC3C6"/>
          </a:solidFill>
          <a:ln w="57150">
            <a:solidFill>
              <a:srgbClr val="2EC3C6"/>
            </a:solidFill>
            <a:round/>
            <a:headEnd/>
            <a:tailEnd/>
          </a:ln>
          <a:effectLst/>
        </p:spPr>
        <p:txBody>
          <a:bodyPr wrap="none" anchor="ct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a:ln>
                  <a:noFill/>
                </a:ln>
                <a:solidFill>
                  <a:srgbClr val="FDFCFE"/>
                </a:solidFill>
                <a:effectLst/>
                <a:uLnTx/>
                <a:uFillTx/>
                <a:latin typeface="Gill Sans MT" panose="020B0502020104020203" pitchFamily="34" charset="77"/>
                <a:sym typeface="PT Sans"/>
              </a:rPr>
              <a:t>Bureaucracy</a:t>
            </a:r>
          </a:p>
        </p:txBody>
      </p:sp>
      <p:sp>
        <p:nvSpPr>
          <p:cNvPr id="20494" name="Oval 16"/>
          <p:cNvSpPr>
            <a:spLocks noChangeArrowheads="1"/>
          </p:cNvSpPr>
          <p:nvPr/>
        </p:nvSpPr>
        <p:spPr bwMode="auto">
          <a:xfrm>
            <a:off x="4800600" y="3521075"/>
            <a:ext cx="3810000" cy="1524000"/>
          </a:xfrm>
          <a:prstGeom prst="ellipse">
            <a:avLst/>
          </a:prstGeom>
          <a:solidFill>
            <a:srgbClr val="2EC3C6"/>
          </a:solidFill>
          <a:ln w="57150">
            <a:solidFill>
              <a:srgbClr val="2EC3C6"/>
            </a:solidFill>
            <a:round/>
            <a:headEnd/>
            <a:tailEnd/>
          </a:ln>
          <a:effectLst/>
        </p:spPr>
        <p:txBody>
          <a:bodyPr wrap="none" anchor="ctr"/>
          <a:lstStyle/>
          <a:p>
            <a:pPr marL="0" marR="0" lvl="0" indent="0" algn="ctr"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FDFCFE"/>
                </a:solidFill>
                <a:effectLst/>
                <a:uLnTx/>
                <a:uFillTx/>
                <a:latin typeface="Gill Sans MT" panose="020B0502020104020203" pitchFamily="34" charset="77"/>
                <a:sym typeface="PT Sans"/>
              </a:rPr>
              <a:t>Policy/</a:t>
            </a:r>
            <a:r>
              <a:rPr lang="en-US" sz="3200" b="1" dirty="0">
                <a:solidFill>
                  <a:srgbClr val="FDFCFE"/>
                </a:solidFill>
                <a:latin typeface="Gill Sans MT" panose="020B0502020104020203" pitchFamily="34" charset="77"/>
              </a:rPr>
              <a:t>p</a:t>
            </a:r>
            <a:r>
              <a:rPr kumimoji="0" lang="en-US" sz="3200" b="1" i="0" u="none" strike="noStrike" kern="0" cap="none" spc="0" normalizeH="0" baseline="0" noProof="0" dirty="0" err="1">
                <a:ln>
                  <a:noFill/>
                </a:ln>
                <a:solidFill>
                  <a:srgbClr val="FDFCFE"/>
                </a:solidFill>
                <a:effectLst/>
                <a:uLnTx/>
                <a:uFillTx/>
                <a:latin typeface="Gill Sans MT" panose="020B0502020104020203" pitchFamily="34" charset="77"/>
                <a:sym typeface="PT Sans"/>
              </a:rPr>
              <a:t>olitics</a:t>
            </a:r>
            <a:endParaRPr kumimoji="0" lang="en-US" sz="3200" b="1" i="0" u="none" strike="noStrike" kern="0" cap="none" spc="0" normalizeH="0" baseline="0" noProof="0" dirty="0">
              <a:ln>
                <a:noFill/>
              </a:ln>
              <a:solidFill>
                <a:srgbClr val="FDFCFE"/>
              </a:solidFill>
              <a:effectLst/>
              <a:uLnTx/>
              <a:uFillTx/>
              <a:latin typeface="Gill Sans MT" panose="020B0502020104020203" pitchFamily="34" charset="77"/>
              <a:sym typeface="PT Sans"/>
            </a:endParaRPr>
          </a:p>
        </p:txBody>
      </p:sp>
      <p:sp>
        <p:nvSpPr>
          <p:cNvPr id="20495" name="Line 17"/>
          <p:cNvSpPr>
            <a:spLocks noChangeShapeType="1"/>
          </p:cNvSpPr>
          <p:nvPr/>
        </p:nvSpPr>
        <p:spPr bwMode="auto">
          <a:xfrm>
            <a:off x="12478512" y="2993136"/>
            <a:ext cx="0" cy="2590800"/>
          </a:xfrm>
          <a:prstGeom prst="line">
            <a:avLst/>
          </a:prstGeom>
          <a:noFill/>
          <a:ln w="57150">
            <a:solidFill>
              <a:srgbClr val="29B5B7"/>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496" name="Line 18"/>
          <p:cNvSpPr>
            <a:spLocks noChangeShapeType="1"/>
          </p:cNvSpPr>
          <p:nvPr/>
        </p:nvSpPr>
        <p:spPr bwMode="auto">
          <a:xfrm>
            <a:off x="10248074" y="3257550"/>
            <a:ext cx="1943926" cy="1771649"/>
          </a:xfrm>
          <a:prstGeom prst="line">
            <a:avLst/>
          </a:prstGeom>
          <a:noFill/>
          <a:ln w="57150">
            <a:solidFill>
              <a:srgbClr val="29B5B7"/>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497" name="Line 19"/>
          <p:cNvSpPr>
            <a:spLocks noChangeShapeType="1"/>
          </p:cNvSpPr>
          <p:nvPr/>
        </p:nvSpPr>
        <p:spPr bwMode="auto">
          <a:xfrm flipH="1">
            <a:off x="12715056" y="4745735"/>
            <a:ext cx="3769535" cy="607471"/>
          </a:xfrm>
          <a:prstGeom prst="line">
            <a:avLst/>
          </a:prstGeom>
          <a:noFill/>
          <a:ln w="57150">
            <a:solidFill>
              <a:srgbClr val="29B5B7"/>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498" name="Line 20"/>
          <p:cNvSpPr>
            <a:spLocks noChangeShapeType="1"/>
          </p:cNvSpPr>
          <p:nvPr/>
        </p:nvSpPr>
        <p:spPr bwMode="auto">
          <a:xfrm flipH="1">
            <a:off x="12714226" y="3503071"/>
            <a:ext cx="1687566" cy="1549400"/>
          </a:xfrm>
          <a:prstGeom prst="line">
            <a:avLst/>
          </a:prstGeom>
          <a:noFill/>
          <a:ln w="57150">
            <a:solidFill>
              <a:srgbClr val="29B5B7"/>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499" name="Line 21"/>
          <p:cNvSpPr>
            <a:spLocks noChangeShapeType="1"/>
          </p:cNvSpPr>
          <p:nvPr/>
        </p:nvSpPr>
        <p:spPr bwMode="auto">
          <a:xfrm>
            <a:off x="8472426" y="4547491"/>
            <a:ext cx="3694174" cy="735708"/>
          </a:xfrm>
          <a:prstGeom prst="line">
            <a:avLst/>
          </a:prstGeom>
          <a:noFill/>
          <a:ln w="57150">
            <a:solidFill>
              <a:srgbClr val="29B5B7"/>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just"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A6A7AC"/>
              </a:solidFill>
              <a:effectLst/>
              <a:uLnTx/>
              <a:uFillTx/>
              <a:latin typeface="Century Gothic" pitchFamily="34" charset="0"/>
              <a:sym typeface="PT Sans"/>
            </a:endParaRPr>
          </a:p>
        </p:txBody>
      </p:sp>
      <p:sp>
        <p:nvSpPr>
          <p:cNvPr id="20500" name="Text Box 22"/>
          <p:cNvSpPr txBox="1">
            <a:spLocks noChangeArrowheads="1"/>
          </p:cNvSpPr>
          <p:nvPr/>
        </p:nvSpPr>
        <p:spPr bwMode="auto">
          <a:xfrm>
            <a:off x="3962400" y="8956677"/>
            <a:ext cx="16611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US" sz="5600" b="1" i="0" u="none" strike="noStrike" kern="0" cap="none" spc="0" normalizeH="0" baseline="0" noProof="0">
              <a:ln>
                <a:noFill/>
              </a:ln>
              <a:solidFill>
                <a:srgbClr val="DCDEE0">
                  <a:lumMod val="75000"/>
                </a:srgbClr>
              </a:solidFill>
              <a:effectLst/>
              <a:uLnTx/>
              <a:uFillTx/>
              <a:latin typeface="Gill Sans MT" panose="020B0502020104020203"/>
              <a:sym typeface="PT Sans"/>
            </a:endParaRPr>
          </a:p>
        </p:txBody>
      </p:sp>
      <p:sp>
        <p:nvSpPr>
          <p:cNvPr id="20502" name="Text Box 25"/>
          <p:cNvSpPr txBox="1">
            <a:spLocks noChangeArrowheads="1"/>
          </p:cNvSpPr>
          <p:nvPr/>
        </p:nvSpPr>
        <p:spPr bwMode="auto">
          <a:xfrm>
            <a:off x="11099800" y="5938298"/>
            <a:ext cx="2540000" cy="849455"/>
          </a:xfrm>
          <a:prstGeom prst="rect">
            <a:avLst/>
          </a:prstGeom>
          <a:noFill/>
          <a:ln>
            <a:noFill/>
          </a:ln>
          <a:effectLst/>
        </p:spPr>
        <p:txBody>
          <a:bodyPr wrap="square" lIns="182870" tIns="91436" rIns="182870" bIns="91436">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marL="0" marR="0" lvl="0" indent="0" algn="ctr" defTabSz="825500" rtl="0" eaLnBrk="0" fontAlgn="auto" latinLnBrk="0" hangingPunct="0">
              <a:lnSpc>
                <a:spcPct val="9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E2C22"/>
                </a:solidFill>
                <a:effectLst/>
                <a:uLnTx/>
                <a:uFillTx/>
                <a:latin typeface="Gill Sans MT" panose="020B0502020104020203" pitchFamily="34" charset="77"/>
                <a:sym typeface="PT Sans"/>
              </a:rPr>
              <a:t>Scaling up</a:t>
            </a:r>
          </a:p>
          <a:p>
            <a:pPr marL="0" marR="0" lvl="0" indent="0" algn="ctr" defTabSz="825500" rtl="0" eaLnBrk="0" fontAlgn="auto" latinLnBrk="0" hangingPunct="0">
              <a:lnSpc>
                <a:spcPct val="9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E2C22"/>
                </a:solidFill>
                <a:effectLst/>
                <a:uLnTx/>
                <a:uFillTx/>
                <a:latin typeface="Gill Sans MT" panose="020B0502020104020203" pitchFamily="34" charset="77"/>
                <a:sym typeface="PT Sans"/>
              </a:rPr>
              <a:t>Strategy</a:t>
            </a:r>
            <a:endParaRPr kumimoji="0" lang="en-US" sz="2400" b="0" i="0" u="none" strike="noStrike" kern="0" cap="none" spc="0" normalizeH="0" baseline="0" noProof="0" dirty="0">
              <a:ln>
                <a:noFill/>
              </a:ln>
              <a:solidFill>
                <a:srgbClr val="2E2C22"/>
              </a:solidFill>
              <a:effectLst/>
              <a:uLnTx/>
              <a:uFillTx/>
              <a:latin typeface="Gill Sans MT" panose="020B0502020104020203" pitchFamily="34" charset="77"/>
              <a:sym typeface="PT Sans"/>
            </a:endParaRPr>
          </a:p>
        </p:txBody>
      </p:sp>
      <p:sp>
        <p:nvSpPr>
          <p:cNvPr id="25" name="Text Placeholder 1"/>
          <p:cNvSpPr txBox="1">
            <a:spLocks/>
          </p:cNvSpPr>
          <p:nvPr/>
        </p:nvSpPr>
        <p:spPr bwMode="auto">
          <a:xfrm>
            <a:off x="1756612" y="8757698"/>
            <a:ext cx="21729030" cy="1153086"/>
          </a:xfrm>
          <a:prstGeom prst="rect">
            <a:avLst/>
          </a:prstGeom>
          <a:solidFill>
            <a:srgbClr val="2EC3C6"/>
          </a:solidFill>
          <a:ln>
            <a:noFill/>
          </a:ln>
        </p:spPr>
        <p:txBody>
          <a:bodyPr vert="horz" wrap="square" lIns="182880" tIns="91440" rIns="182880" bIns="91440" numCol="1" rtlCol="0" anchor="ctr" anchorCtr="0" compatLnSpc="1">
            <a:prstTxWarp prst="textNoShape">
              <a:avLst/>
            </a:prstTxWarp>
          </a:bodyPr>
          <a:lstStyle>
            <a:lvl1pPr marL="0" indent="0" algn="l" rtl="0" eaLnBrk="0" fontAlgn="base" hangingPunct="0">
              <a:spcBef>
                <a:spcPts val="525"/>
              </a:spcBef>
              <a:spcAft>
                <a:spcPct val="0"/>
              </a:spcAft>
              <a:buClr>
                <a:schemeClr val="accent2"/>
              </a:buClr>
              <a:buSzPct val="60000"/>
              <a:buFontTx/>
              <a:buNone/>
              <a:defRPr sz="1500" b="1" kern="1200">
                <a:solidFill>
                  <a:srgbClr val="FFFFFF"/>
                </a:solidFill>
                <a:latin typeface="Century Gothic" panose="020B0502020202020204" pitchFamily="34" charset="0"/>
                <a:ea typeface="+mn-ea"/>
                <a:cs typeface="+mn-cs"/>
              </a:defRPr>
            </a:lvl1pPr>
            <a:lvl2pPr marL="479822" indent="-204788" algn="l" rtl="0" eaLnBrk="0" fontAlgn="base" hangingPunct="0">
              <a:spcBef>
                <a:spcPts val="413"/>
              </a:spcBef>
              <a:spcAft>
                <a:spcPct val="0"/>
              </a:spcAft>
              <a:buClr>
                <a:schemeClr val="accent1"/>
              </a:buClr>
              <a:buSzPct val="70000"/>
              <a:buFont typeface="Wingdings 2" pitchFamily="18" charset="2"/>
              <a:buChar char=""/>
              <a:defRPr sz="1950" kern="1200">
                <a:solidFill>
                  <a:schemeClr val="tx1"/>
                </a:solidFill>
                <a:latin typeface="Century Gothic" panose="020B0502020202020204" pitchFamily="34" charset="0"/>
                <a:ea typeface="+mn-ea"/>
                <a:cs typeface="+mn-cs"/>
              </a:defRPr>
            </a:lvl2pPr>
            <a:lvl3pPr marL="685800" indent="-171450" algn="l" rtl="0" eaLnBrk="0" fontAlgn="base" hangingPunct="0">
              <a:spcBef>
                <a:spcPts val="375"/>
              </a:spcBef>
              <a:spcAft>
                <a:spcPct val="0"/>
              </a:spcAft>
              <a:buClr>
                <a:schemeClr val="accent2"/>
              </a:buClr>
              <a:buSzPct val="75000"/>
              <a:buFont typeface="Wingdings" pitchFamily="2" charset="2"/>
              <a:buChar char=""/>
              <a:defRPr sz="1725" kern="1200">
                <a:solidFill>
                  <a:schemeClr val="tx1"/>
                </a:solidFill>
                <a:latin typeface="Century Gothic" panose="020B0502020202020204" pitchFamily="34" charset="0"/>
                <a:ea typeface="+mn-ea"/>
                <a:cs typeface="+mn-cs"/>
              </a:defRPr>
            </a:lvl3pPr>
            <a:lvl4pPr marL="1028700" indent="-171450" algn="l" rtl="0" eaLnBrk="0" fontAlgn="base" hangingPunct="0">
              <a:spcBef>
                <a:spcPts val="300"/>
              </a:spcBef>
              <a:spcAft>
                <a:spcPct val="0"/>
              </a:spcAft>
              <a:buClr>
                <a:srgbClr val="548DD4"/>
              </a:buClr>
              <a:buSzPct val="75000"/>
              <a:buFont typeface="Wingdings" pitchFamily="2" charset="2"/>
              <a:buChar char=""/>
              <a:defRPr sz="1500" kern="1200">
                <a:solidFill>
                  <a:schemeClr val="tx1"/>
                </a:solidFill>
                <a:latin typeface="Century Gothic" panose="020B0502020202020204" pitchFamily="34" charset="0"/>
                <a:ea typeface="+mn-ea"/>
                <a:cs typeface="+mn-cs"/>
              </a:defRPr>
            </a:lvl4pPr>
            <a:lvl5pPr marL="1371600" indent="-171450" algn="l" rtl="0" eaLnBrk="0" fontAlgn="base" hangingPunct="0">
              <a:spcBef>
                <a:spcPts val="300"/>
              </a:spcBef>
              <a:spcAft>
                <a:spcPct val="0"/>
              </a:spcAft>
              <a:buClr>
                <a:srgbClr val="95B3D7"/>
              </a:buClr>
              <a:buSzPct val="65000"/>
              <a:buFont typeface="Wingdings" pitchFamily="2" charset="2"/>
              <a:buChar char=""/>
              <a:defRPr sz="1500" kern="1200">
                <a:solidFill>
                  <a:schemeClr val="tx1"/>
                </a:solidFill>
                <a:latin typeface="Century Gothic" panose="020B0502020202020204" pitchFamily="34" charset="0"/>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L="0" marR="0" lvl="0" indent="0" algn="ctr" defTabSz="1828800" rtl="0" eaLnBrk="0" fontAlgn="base" latinLnBrk="0" hangingPunct="0">
              <a:lnSpc>
                <a:spcPct val="100000"/>
              </a:lnSpc>
              <a:spcBef>
                <a:spcPts val="1050"/>
              </a:spcBef>
              <a:spcAft>
                <a:spcPct val="0"/>
              </a:spcAft>
              <a:buClr>
                <a:srgbClr val="9BBB59"/>
              </a:buClr>
              <a:buSzPct val="60000"/>
              <a:buFontTx/>
              <a:buNone/>
              <a:tabLst/>
              <a:defRPr/>
            </a:pPr>
            <a:r>
              <a:rPr kumimoji="0" lang="en-US" sz="4800" b="1" i="0" u="none" strike="noStrike" kern="0" cap="none" spc="0" normalizeH="0" baseline="0" noProof="0">
                <a:ln>
                  <a:noFill/>
                </a:ln>
                <a:solidFill>
                  <a:srgbClr val="FFFEFF"/>
                </a:solidFill>
                <a:effectLst/>
                <a:uLnTx/>
                <a:uFillTx/>
                <a:latin typeface="+mj-lt"/>
                <a:ea typeface="+mn-ea"/>
                <a:cs typeface="ＭＳ Ｐゴシック"/>
                <a:sym typeface="PT Sans"/>
              </a:rPr>
              <a:t>ENVIRONMENT</a:t>
            </a:r>
          </a:p>
        </p:txBody>
      </p:sp>
      <p:sp>
        <p:nvSpPr>
          <p:cNvPr id="26" name="Content Placeholder 3"/>
          <p:cNvSpPr txBox="1">
            <a:spLocks/>
          </p:cNvSpPr>
          <p:nvPr/>
        </p:nvSpPr>
        <p:spPr bwMode="auto">
          <a:xfrm>
            <a:off x="1756612" y="10130588"/>
            <a:ext cx="21729030" cy="2742725"/>
          </a:xfrm>
          <a:prstGeom prst="rect">
            <a:avLst/>
          </a:prstGeom>
          <a:solidFill>
            <a:schemeClr val="tx1">
              <a:lumMod val="40000"/>
              <a:lumOff val="60000"/>
            </a:schemeClr>
          </a:solidFill>
          <a:ln>
            <a:noFill/>
          </a:ln>
        </p:spPr>
        <p:txBody>
          <a:bodyPr vert="horz" wrap="square" lIns="548640" tIns="182880" rIns="548640" bIns="182880" numCol="1" anchor="ctr" anchorCtr="0" compatLnSpc="1">
            <a:prstTxWarp prst="textNoShape">
              <a:avLst/>
            </a:prstTxWarp>
            <a:normAutofit/>
          </a:bodyPr>
          <a:lstStyle>
            <a:lvl1pPr marL="239316" indent="-239316" algn="l" rtl="0" eaLnBrk="0" fontAlgn="base" hangingPunct="0">
              <a:spcBef>
                <a:spcPts val="525"/>
              </a:spcBef>
              <a:spcAft>
                <a:spcPct val="0"/>
              </a:spcAft>
              <a:buClr>
                <a:schemeClr val="accent2"/>
              </a:buClr>
              <a:buSzPct val="60000"/>
              <a:buFont typeface="Wingdings" pitchFamily="2" charset="2"/>
              <a:buChar char=""/>
              <a:defRPr sz="2175" kern="1200">
                <a:solidFill>
                  <a:schemeClr val="tx1"/>
                </a:solidFill>
                <a:latin typeface="Century Gothic" panose="020B0502020202020204" pitchFamily="34" charset="0"/>
                <a:ea typeface="+mn-ea"/>
                <a:cs typeface="+mn-cs"/>
              </a:defRPr>
            </a:lvl1pPr>
            <a:lvl2pPr marL="479822" indent="-204788" algn="l" rtl="0" eaLnBrk="0" fontAlgn="base" hangingPunct="0">
              <a:spcBef>
                <a:spcPts val="413"/>
              </a:spcBef>
              <a:spcAft>
                <a:spcPct val="0"/>
              </a:spcAft>
              <a:buClr>
                <a:schemeClr val="accent1"/>
              </a:buClr>
              <a:buSzPct val="70000"/>
              <a:buFont typeface="Wingdings 2" pitchFamily="18" charset="2"/>
              <a:buChar char=""/>
              <a:defRPr sz="1950" kern="1200">
                <a:solidFill>
                  <a:schemeClr val="tx1"/>
                </a:solidFill>
                <a:latin typeface="Century Gothic" panose="020B0502020202020204" pitchFamily="34" charset="0"/>
                <a:ea typeface="+mn-ea"/>
                <a:cs typeface="+mn-cs"/>
              </a:defRPr>
            </a:lvl2pPr>
            <a:lvl3pPr marL="685800" indent="-171450" algn="l" rtl="0" eaLnBrk="0" fontAlgn="base" hangingPunct="0">
              <a:spcBef>
                <a:spcPts val="375"/>
              </a:spcBef>
              <a:spcAft>
                <a:spcPct val="0"/>
              </a:spcAft>
              <a:buClr>
                <a:schemeClr val="accent2"/>
              </a:buClr>
              <a:buSzPct val="75000"/>
              <a:buFont typeface="Wingdings" pitchFamily="2" charset="2"/>
              <a:buChar char=""/>
              <a:defRPr sz="1725" kern="1200">
                <a:solidFill>
                  <a:schemeClr val="tx1"/>
                </a:solidFill>
                <a:latin typeface="Century Gothic" panose="020B0502020202020204" pitchFamily="34" charset="0"/>
                <a:ea typeface="+mn-ea"/>
                <a:cs typeface="+mn-cs"/>
              </a:defRPr>
            </a:lvl3pPr>
            <a:lvl4pPr marL="1028700" indent="-171450" algn="l" rtl="0" eaLnBrk="0" fontAlgn="base" hangingPunct="0">
              <a:spcBef>
                <a:spcPts val="300"/>
              </a:spcBef>
              <a:spcAft>
                <a:spcPct val="0"/>
              </a:spcAft>
              <a:buClr>
                <a:srgbClr val="548DD4"/>
              </a:buClr>
              <a:buSzPct val="75000"/>
              <a:buFont typeface="Wingdings" pitchFamily="2" charset="2"/>
              <a:buChar char=""/>
              <a:defRPr sz="1500" kern="1200">
                <a:solidFill>
                  <a:schemeClr val="tx1"/>
                </a:solidFill>
                <a:latin typeface="Century Gothic" panose="020B0502020202020204" pitchFamily="34" charset="0"/>
                <a:ea typeface="+mn-ea"/>
                <a:cs typeface="+mn-cs"/>
              </a:defRPr>
            </a:lvl4pPr>
            <a:lvl5pPr marL="1371600" indent="-171450" algn="l" rtl="0" eaLnBrk="0" fontAlgn="base" hangingPunct="0">
              <a:spcBef>
                <a:spcPts val="300"/>
              </a:spcBef>
              <a:spcAft>
                <a:spcPct val="0"/>
              </a:spcAft>
              <a:buClr>
                <a:srgbClr val="95B3D7"/>
              </a:buClr>
              <a:buSzPct val="65000"/>
              <a:buFont typeface="Wingdings" pitchFamily="2" charset="2"/>
              <a:buChar char=""/>
              <a:defRPr sz="1500" kern="1200">
                <a:solidFill>
                  <a:schemeClr val="tx1"/>
                </a:solidFill>
                <a:latin typeface="Century Gothic" panose="020B0502020202020204" pitchFamily="34" charset="0"/>
                <a:ea typeface="+mn-ea"/>
                <a:cs typeface="+mn-cs"/>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R="0" lvl="0" algn="ctr" defTabSz="825500" rtl="0" eaLnBrk="1" fontAlgn="base" latinLnBrk="0" hangingPunct="1">
              <a:lnSpc>
                <a:spcPct val="100000"/>
              </a:lnSpc>
              <a:spcBef>
                <a:spcPts val="525"/>
              </a:spcBef>
              <a:spcAft>
                <a:spcPct val="0"/>
              </a:spcAft>
              <a:buClrTx/>
              <a:buSzPct val="60000"/>
              <a:buFont typeface="Arial" panose="020B0604020202020204" pitchFamily="34" charset="0"/>
              <a:buChar char="•"/>
              <a:tabLst/>
              <a:defRPr/>
            </a:pPr>
            <a:r>
              <a:rPr kumimoji="0" lang="en-US" sz="4400" b="0" i="0" u="none" strike="noStrike" kern="1200" cap="none" spc="0" normalizeH="0" baseline="0" noProof="0" dirty="0">
                <a:ln>
                  <a:noFill/>
                </a:ln>
                <a:solidFill>
                  <a:srgbClr val="000000"/>
                </a:solidFill>
                <a:effectLst/>
                <a:uLnTx/>
                <a:uFillTx/>
                <a:latin typeface="+mj-lt"/>
                <a:ea typeface="+mn-ea"/>
                <a:cs typeface="+mn-cs"/>
                <a:sym typeface="PT Sans"/>
              </a:rPr>
              <a:t>Conditions and institutions that are external to the user organizations, but fundamentally affect the scale-up process.</a:t>
            </a:r>
          </a:p>
          <a:p>
            <a:pPr marR="0" lvl="0" algn="ctr" defTabSz="825500" rtl="0" eaLnBrk="1" fontAlgn="base" latinLnBrk="0" hangingPunct="1">
              <a:lnSpc>
                <a:spcPct val="100000"/>
              </a:lnSpc>
              <a:spcBef>
                <a:spcPts val="525"/>
              </a:spcBef>
              <a:spcAft>
                <a:spcPct val="0"/>
              </a:spcAft>
              <a:buClrTx/>
              <a:buSzPct val="60000"/>
              <a:buFont typeface="Arial" panose="020B0604020202020204" pitchFamily="34" charset="0"/>
              <a:buChar char="•"/>
              <a:tabLst/>
              <a:defRPr/>
            </a:pPr>
            <a:r>
              <a:rPr kumimoji="0" lang="en-US" sz="4400" b="0" i="0" u="none" strike="noStrike" kern="1200" cap="none" spc="0" normalizeH="0" baseline="0" noProof="0" dirty="0">
                <a:ln>
                  <a:noFill/>
                </a:ln>
                <a:solidFill>
                  <a:srgbClr val="000000"/>
                </a:solidFill>
                <a:effectLst/>
                <a:uLnTx/>
                <a:uFillTx/>
                <a:latin typeface="+mj-lt"/>
                <a:ea typeface="+mn-ea"/>
                <a:cs typeface="+mn-cs"/>
                <a:sym typeface="PT Sans"/>
              </a:rPr>
              <a:t>Environment is ever-changing and needs to be regularly monitored. </a:t>
            </a:r>
          </a:p>
        </p:txBody>
      </p:sp>
    </p:spTree>
    <p:custDataLst>
      <p:tags r:id="rId1"/>
    </p:custDataLst>
    <p:extLst>
      <p:ext uri="{BB962C8B-B14F-4D97-AF65-F5344CB8AC3E}">
        <p14:creationId xmlns:p14="http://schemas.microsoft.com/office/powerpoint/2010/main" val="2110011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4" name="Line 15"/>
          <p:cNvSpPr>
            <a:spLocks noChangeShapeType="1"/>
          </p:cNvSpPr>
          <p:nvPr/>
        </p:nvSpPr>
        <p:spPr bwMode="auto">
          <a:xfrm flipV="1">
            <a:off x="5200327" y="4755193"/>
            <a:ext cx="0" cy="1732549"/>
          </a:xfrm>
          <a:prstGeom prst="line">
            <a:avLst/>
          </a:prstGeom>
          <a:noFill/>
          <a:ln w="254000">
            <a:solidFill>
              <a:srgbClr val="F4F5F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2700" b="0" i="0" u="none" strike="noStrike" kern="1200" cap="none" spc="0" normalizeH="0" baseline="0" noProof="0">
              <a:ln>
                <a:noFill/>
              </a:ln>
              <a:solidFill>
                <a:prstClr val="black"/>
              </a:solidFill>
              <a:effectLst/>
              <a:uLnTx/>
              <a:uFillTx/>
              <a:latin typeface="Century Gothic" pitchFamily="34" charset="0"/>
              <a:ea typeface="+mn-ea"/>
              <a:cs typeface="+mn-cs"/>
              <a:sym typeface="PT Sans"/>
            </a:endParaRPr>
          </a:p>
        </p:txBody>
      </p:sp>
      <p:sp>
        <p:nvSpPr>
          <p:cNvPr id="4" name="Title 3"/>
          <p:cNvSpPr>
            <a:spLocks noGrp="1"/>
          </p:cNvSpPr>
          <p:nvPr>
            <p:ph type="title"/>
          </p:nvPr>
        </p:nvSpPr>
        <p:spPr>
          <a:xfrm>
            <a:off x="2121841" y="1439643"/>
            <a:ext cx="17561822" cy="2176836"/>
          </a:xfrm>
        </p:spPr>
        <p:txBody>
          <a:bodyPr>
            <a:noAutofit/>
          </a:bodyPr>
          <a:lstStyle/>
          <a:p>
            <a:pPr algn="l"/>
            <a:r>
              <a:rPr lang="en-US" dirty="0"/>
              <a:t>Three Main Types of Scale-Up Strategies</a:t>
            </a:r>
          </a:p>
        </p:txBody>
      </p:sp>
      <p:sp>
        <p:nvSpPr>
          <p:cNvPr id="9" name="Text Placeholder 8">
            <a:extLst>
              <a:ext uri="{FF2B5EF4-FFF2-40B4-BE49-F238E27FC236}">
                <a16:creationId xmlns:a16="http://schemas.microsoft.com/office/drawing/2014/main" id="{5DDC871F-EA4B-44A6-A52B-464C13CC6C86}"/>
              </a:ext>
            </a:extLst>
          </p:cNvPr>
          <p:cNvSpPr>
            <a:spLocks noGrp="1"/>
          </p:cNvSpPr>
          <p:nvPr>
            <p:ph type="body" sz="quarter" idx="13"/>
          </p:nvPr>
        </p:nvSpPr>
        <p:spPr>
          <a:xfrm>
            <a:off x="2557221" y="7914486"/>
            <a:ext cx="5470902" cy="4233088"/>
          </a:xfrm>
        </p:spPr>
        <p:txBody>
          <a:bodyPr/>
          <a:lstStyle/>
          <a:p>
            <a:r>
              <a:rPr lang="en-US" dirty="0"/>
              <a:t>(Vertical Scale-Up)</a:t>
            </a:r>
          </a:p>
          <a:p>
            <a:endParaRPr lang="en-US" dirty="0"/>
          </a:p>
          <a:p>
            <a:r>
              <a:rPr lang="en-US" dirty="0"/>
              <a:t>Political </a:t>
            </a:r>
          </a:p>
          <a:p>
            <a:r>
              <a:rPr lang="en-US" dirty="0"/>
              <a:t>Policy </a:t>
            </a:r>
          </a:p>
          <a:p>
            <a:r>
              <a:rPr lang="en-US" dirty="0"/>
              <a:t>Institutional </a:t>
            </a:r>
          </a:p>
          <a:p>
            <a:r>
              <a:rPr lang="en-US" dirty="0"/>
              <a:t>Legal</a:t>
            </a:r>
          </a:p>
          <a:p>
            <a:endParaRPr lang="en-US" dirty="0"/>
          </a:p>
          <a:p>
            <a:endParaRPr lang="en-US" dirty="0"/>
          </a:p>
        </p:txBody>
      </p:sp>
      <p:sp>
        <p:nvSpPr>
          <p:cNvPr id="10" name="Text Placeholder 9">
            <a:extLst>
              <a:ext uri="{FF2B5EF4-FFF2-40B4-BE49-F238E27FC236}">
                <a16:creationId xmlns:a16="http://schemas.microsoft.com/office/drawing/2014/main" id="{736E37CC-34F6-4EB2-BD66-006F7203B19B}"/>
              </a:ext>
            </a:extLst>
          </p:cNvPr>
          <p:cNvSpPr>
            <a:spLocks noGrp="1"/>
          </p:cNvSpPr>
          <p:nvPr>
            <p:ph type="body" sz="quarter" idx="14"/>
          </p:nvPr>
        </p:nvSpPr>
        <p:spPr>
          <a:xfrm>
            <a:off x="9456551" y="7914486"/>
            <a:ext cx="5470902" cy="4233088"/>
          </a:xfrm>
        </p:spPr>
        <p:txBody>
          <a:bodyPr/>
          <a:lstStyle/>
          <a:p>
            <a:r>
              <a:rPr lang="en-US" dirty="0"/>
              <a:t>(Horizontal Scale-Up)</a:t>
            </a:r>
          </a:p>
          <a:p>
            <a:endParaRPr lang="en-US" dirty="0"/>
          </a:p>
          <a:p>
            <a:r>
              <a:rPr lang="en-US" dirty="0"/>
              <a:t>Expansion</a:t>
            </a:r>
          </a:p>
          <a:p>
            <a:endParaRPr lang="en-US" dirty="0"/>
          </a:p>
          <a:p>
            <a:r>
              <a:rPr lang="en-US" dirty="0"/>
              <a:t>Replication </a:t>
            </a:r>
          </a:p>
          <a:p>
            <a:endParaRPr lang="en-US" dirty="0"/>
          </a:p>
        </p:txBody>
      </p:sp>
      <p:sp>
        <p:nvSpPr>
          <p:cNvPr id="13" name="Text Placeholder 12">
            <a:extLst>
              <a:ext uri="{FF2B5EF4-FFF2-40B4-BE49-F238E27FC236}">
                <a16:creationId xmlns:a16="http://schemas.microsoft.com/office/drawing/2014/main" id="{7EE0DA2B-D04A-40B9-8A6C-D336BF407B12}"/>
              </a:ext>
            </a:extLst>
          </p:cNvPr>
          <p:cNvSpPr>
            <a:spLocks noGrp="1"/>
          </p:cNvSpPr>
          <p:nvPr>
            <p:ph type="body" sz="quarter" idx="15"/>
          </p:nvPr>
        </p:nvSpPr>
        <p:spPr>
          <a:xfrm>
            <a:off x="16352467" y="7914486"/>
            <a:ext cx="5470902" cy="4233088"/>
          </a:xfrm>
        </p:spPr>
        <p:txBody>
          <a:bodyPr>
            <a:normAutofit lnSpcReduction="10000"/>
          </a:bodyPr>
          <a:lstStyle/>
          <a:p>
            <a:r>
              <a:rPr lang="en-US" dirty="0"/>
              <a:t>(Diversified </a:t>
            </a:r>
          </a:p>
          <a:p>
            <a:r>
              <a:rPr lang="en-US" dirty="0"/>
              <a:t>Scale-Up)</a:t>
            </a:r>
          </a:p>
          <a:p>
            <a:endParaRPr lang="en-US" dirty="0"/>
          </a:p>
          <a:p>
            <a:r>
              <a:rPr lang="en-US" dirty="0"/>
              <a:t>Adapting the NSI-innovation to fit into new organizations and new social contexts</a:t>
            </a:r>
          </a:p>
          <a:p>
            <a:endParaRPr lang="en-US" dirty="0"/>
          </a:p>
        </p:txBody>
      </p:sp>
      <p:sp>
        <p:nvSpPr>
          <p:cNvPr id="14" name="Text Placeholder 13">
            <a:extLst>
              <a:ext uri="{FF2B5EF4-FFF2-40B4-BE49-F238E27FC236}">
                <a16:creationId xmlns:a16="http://schemas.microsoft.com/office/drawing/2014/main" id="{5CA1BB2A-B7A3-4FA3-B413-0C58693EEBD9}"/>
              </a:ext>
            </a:extLst>
          </p:cNvPr>
          <p:cNvSpPr>
            <a:spLocks noGrp="1"/>
          </p:cNvSpPr>
          <p:nvPr>
            <p:ph type="body" sz="quarter" idx="16"/>
          </p:nvPr>
        </p:nvSpPr>
        <p:spPr>
          <a:xfrm>
            <a:off x="2429205" y="6851804"/>
            <a:ext cx="5799138" cy="970320"/>
          </a:xfrm>
        </p:spPr>
        <p:txBody>
          <a:bodyPr>
            <a:normAutofit/>
          </a:bodyPr>
          <a:lstStyle/>
          <a:p>
            <a:r>
              <a:rPr lang="en-US" sz="3600" dirty="0"/>
              <a:t>Institutionalization</a:t>
            </a:r>
          </a:p>
        </p:txBody>
      </p:sp>
      <p:sp>
        <p:nvSpPr>
          <p:cNvPr id="15" name="Text Placeholder 14">
            <a:extLst>
              <a:ext uri="{FF2B5EF4-FFF2-40B4-BE49-F238E27FC236}">
                <a16:creationId xmlns:a16="http://schemas.microsoft.com/office/drawing/2014/main" id="{3B198BE3-D6A4-4EA6-B6A3-60443A5C2BED}"/>
              </a:ext>
            </a:extLst>
          </p:cNvPr>
          <p:cNvSpPr>
            <a:spLocks noGrp="1"/>
          </p:cNvSpPr>
          <p:nvPr>
            <p:ph type="body" sz="quarter" idx="17"/>
          </p:nvPr>
        </p:nvSpPr>
        <p:spPr>
          <a:xfrm>
            <a:off x="9217893" y="6760364"/>
            <a:ext cx="5799138" cy="929301"/>
          </a:xfrm>
        </p:spPr>
        <p:txBody>
          <a:bodyPr>
            <a:normAutofit/>
          </a:bodyPr>
          <a:lstStyle/>
          <a:p>
            <a:r>
              <a:rPr lang="en-US" sz="4400"/>
              <a:t>Expansion</a:t>
            </a:r>
          </a:p>
        </p:txBody>
      </p:sp>
      <p:sp>
        <p:nvSpPr>
          <p:cNvPr id="16" name="Text Placeholder 15">
            <a:extLst>
              <a:ext uri="{FF2B5EF4-FFF2-40B4-BE49-F238E27FC236}">
                <a16:creationId xmlns:a16="http://schemas.microsoft.com/office/drawing/2014/main" id="{B92B7B8F-14FE-4426-AC29-E42D71094D8F}"/>
              </a:ext>
            </a:extLst>
          </p:cNvPr>
          <p:cNvSpPr>
            <a:spLocks noGrp="1"/>
          </p:cNvSpPr>
          <p:nvPr>
            <p:ph type="body" sz="quarter" idx="18"/>
          </p:nvPr>
        </p:nvSpPr>
        <p:spPr>
          <a:xfrm>
            <a:off x="16398239" y="6760364"/>
            <a:ext cx="5486400" cy="873715"/>
          </a:xfrm>
        </p:spPr>
        <p:txBody>
          <a:bodyPr>
            <a:normAutofit/>
          </a:bodyPr>
          <a:lstStyle/>
          <a:p>
            <a:r>
              <a:rPr lang="en-US" sz="4400" dirty="0"/>
              <a:t>Adaptation</a:t>
            </a:r>
          </a:p>
        </p:txBody>
      </p:sp>
      <p:sp>
        <p:nvSpPr>
          <p:cNvPr id="22" name="Text Placeholder 15">
            <a:extLst>
              <a:ext uri="{FF2B5EF4-FFF2-40B4-BE49-F238E27FC236}">
                <a16:creationId xmlns:a16="http://schemas.microsoft.com/office/drawing/2014/main" id="{B944D342-7E4C-4B02-B7B0-CAD790524644}"/>
              </a:ext>
            </a:extLst>
          </p:cNvPr>
          <p:cNvSpPr txBox="1">
            <a:spLocks/>
          </p:cNvSpPr>
          <p:nvPr/>
        </p:nvSpPr>
        <p:spPr>
          <a:xfrm>
            <a:off x="15934908" y="6815228"/>
            <a:ext cx="5486400" cy="504658"/>
          </a:xfrm>
          <a:prstGeom prst="rect">
            <a:avLst/>
          </a:prstGeom>
        </p:spPr>
        <p:txBody>
          <a:bodyPr>
            <a:normAutofit fontScale="92500" lnSpcReduction="10000"/>
          </a:bodyPr>
          <a:lstStyle>
            <a:lvl1pPr marL="0" marR="0" indent="0" algn="ctr" defTabSz="825500" rtl="0" latinLnBrk="0">
              <a:lnSpc>
                <a:spcPct val="100000"/>
              </a:lnSpc>
              <a:spcBef>
                <a:spcPts val="0"/>
              </a:spcBef>
              <a:spcAft>
                <a:spcPts val="0"/>
              </a:spcAft>
              <a:buClrTx/>
              <a:buSzTx/>
              <a:buFontTx/>
              <a:buNone/>
              <a:tabLst/>
              <a:defRPr sz="3200" b="1" i="0" u="none" strike="noStrike" cap="none" spc="300" baseline="0">
                <a:ln>
                  <a:noFill/>
                </a:ln>
                <a:solidFill>
                  <a:srgbClr val="FFFEFF"/>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hangingPunct="1"/>
            <a:endParaRPr lang="en-US"/>
          </a:p>
        </p:txBody>
      </p:sp>
      <p:sp>
        <p:nvSpPr>
          <p:cNvPr id="23" name="Line 15">
            <a:extLst>
              <a:ext uri="{FF2B5EF4-FFF2-40B4-BE49-F238E27FC236}">
                <a16:creationId xmlns:a16="http://schemas.microsoft.com/office/drawing/2014/main" id="{A71D81F3-9119-4D89-8129-EFDDC7004831}"/>
              </a:ext>
            </a:extLst>
          </p:cNvPr>
          <p:cNvSpPr>
            <a:spLocks noChangeShapeType="1"/>
          </p:cNvSpPr>
          <p:nvPr/>
        </p:nvSpPr>
        <p:spPr bwMode="auto">
          <a:xfrm flipV="1">
            <a:off x="10924675" y="5512628"/>
            <a:ext cx="1949116" cy="0"/>
          </a:xfrm>
          <a:prstGeom prst="line">
            <a:avLst/>
          </a:prstGeom>
          <a:noFill/>
          <a:ln w="254000">
            <a:solidFill>
              <a:srgbClr val="F4F5F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2700" b="0" i="0" u="none" strike="noStrike" kern="1200" cap="none" spc="0" normalizeH="0" baseline="0" noProof="0">
              <a:ln>
                <a:noFill/>
              </a:ln>
              <a:solidFill>
                <a:prstClr val="black"/>
              </a:solidFill>
              <a:effectLst/>
              <a:uLnTx/>
              <a:uFillTx/>
              <a:latin typeface="Century Gothic" pitchFamily="34" charset="0"/>
              <a:ea typeface="+mn-ea"/>
              <a:cs typeface="+mn-cs"/>
              <a:sym typeface="PT Sans"/>
            </a:endParaRPr>
          </a:p>
        </p:txBody>
      </p:sp>
      <p:sp>
        <p:nvSpPr>
          <p:cNvPr id="24" name="Line 15">
            <a:extLst>
              <a:ext uri="{FF2B5EF4-FFF2-40B4-BE49-F238E27FC236}">
                <a16:creationId xmlns:a16="http://schemas.microsoft.com/office/drawing/2014/main" id="{3B62BED2-51FD-4A86-BEAC-6B8D5D962CC1}"/>
              </a:ext>
            </a:extLst>
          </p:cNvPr>
          <p:cNvSpPr>
            <a:spLocks noChangeShapeType="1"/>
          </p:cNvSpPr>
          <p:nvPr/>
        </p:nvSpPr>
        <p:spPr bwMode="auto">
          <a:xfrm flipV="1">
            <a:off x="17181095" y="5860987"/>
            <a:ext cx="2790243" cy="0"/>
          </a:xfrm>
          <a:prstGeom prst="line">
            <a:avLst/>
          </a:prstGeom>
          <a:noFill/>
          <a:ln w="254000">
            <a:solidFill>
              <a:srgbClr val="F4F5F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2700" b="0" i="0" u="none" strike="noStrike" kern="1200" cap="none" spc="0" normalizeH="0" baseline="0" noProof="0">
              <a:ln>
                <a:noFill/>
              </a:ln>
              <a:solidFill>
                <a:prstClr val="black"/>
              </a:solidFill>
              <a:effectLst/>
              <a:uLnTx/>
              <a:uFillTx/>
              <a:latin typeface="Century Gothic" pitchFamily="34" charset="0"/>
              <a:ea typeface="+mn-ea"/>
              <a:cs typeface="+mn-cs"/>
              <a:sym typeface="PT Sans"/>
            </a:endParaRPr>
          </a:p>
        </p:txBody>
      </p:sp>
      <p:sp>
        <p:nvSpPr>
          <p:cNvPr id="25" name="Line 15">
            <a:extLst>
              <a:ext uri="{FF2B5EF4-FFF2-40B4-BE49-F238E27FC236}">
                <a16:creationId xmlns:a16="http://schemas.microsoft.com/office/drawing/2014/main" id="{EC9724C2-135C-4D9A-9676-E54882D72E5D}"/>
              </a:ext>
            </a:extLst>
          </p:cNvPr>
          <p:cNvSpPr>
            <a:spLocks noChangeShapeType="1"/>
          </p:cNvSpPr>
          <p:nvPr/>
        </p:nvSpPr>
        <p:spPr bwMode="auto">
          <a:xfrm flipV="1">
            <a:off x="17686421" y="4570706"/>
            <a:ext cx="1997242" cy="1604216"/>
          </a:xfrm>
          <a:prstGeom prst="line">
            <a:avLst/>
          </a:prstGeom>
          <a:noFill/>
          <a:ln w="254000">
            <a:solidFill>
              <a:srgbClr val="F4F5F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2700" b="0" i="0" u="none" strike="noStrike" kern="1200" cap="none" spc="0" normalizeH="0" baseline="0" noProof="0">
              <a:ln>
                <a:noFill/>
              </a:ln>
              <a:solidFill>
                <a:prstClr val="black"/>
              </a:solidFill>
              <a:effectLst/>
              <a:uLnTx/>
              <a:uFillTx/>
              <a:latin typeface="Century Gothic" pitchFamily="34" charset="0"/>
              <a:ea typeface="+mn-ea"/>
              <a:cs typeface="+mn-cs"/>
              <a:sym typeface="PT Sans"/>
            </a:endParaRPr>
          </a:p>
        </p:txBody>
      </p:sp>
    </p:spTree>
    <p:custDataLst>
      <p:tags r:id="rId1"/>
    </p:custDataLst>
    <p:extLst>
      <p:ext uri="{BB962C8B-B14F-4D97-AF65-F5344CB8AC3E}">
        <p14:creationId xmlns:p14="http://schemas.microsoft.com/office/powerpoint/2010/main" val="383160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61894" y="706848"/>
            <a:ext cx="24002394" cy="2286000"/>
          </a:xfrm>
        </p:spPr>
        <p:txBody>
          <a:bodyPr>
            <a:noAutofit/>
          </a:bodyPr>
          <a:lstStyle/>
          <a:p>
            <a:pPr>
              <a:lnSpc>
                <a:spcPct val="90000"/>
              </a:lnSpc>
            </a:pPr>
            <a:r>
              <a:rPr lang="en-US" dirty="0">
                <a:solidFill>
                  <a:srgbClr val="2E2C22"/>
                </a:solidFill>
              </a:rPr>
              <a:t>Scale-Up Needs Strategic Balance</a:t>
            </a:r>
          </a:p>
        </p:txBody>
      </p:sp>
      <p:sp>
        <p:nvSpPr>
          <p:cNvPr id="12" name="Line 15"/>
          <p:cNvSpPr>
            <a:spLocks noChangeShapeType="1"/>
          </p:cNvSpPr>
          <p:nvPr/>
        </p:nvSpPr>
        <p:spPr bwMode="auto">
          <a:xfrm flipV="1">
            <a:off x="6800073" y="6326894"/>
            <a:ext cx="6854212" cy="5722765"/>
          </a:xfrm>
          <a:prstGeom prst="line">
            <a:avLst/>
          </a:prstGeom>
          <a:noFill/>
          <a:ln w="76200">
            <a:solidFill>
              <a:srgbClr val="2EC3C6"/>
            </a:solidFill>
            <a:prstDash val="lgDash"/>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9904F"/>
              </a:solidFill>
              <a:effectLst/>
              <a:uLnTx/>
              <a:uFillTx/>
              <a:latin typeface="Gill Sans MT" panose="020B0502020104020203" pitchFamily="34" charset="77"/>
              <a:ea typeface="+mn-ea"/>
              <a:cs typeface="+mn-cs"/>
              <a:sym typeface="PT Sans"/>
            </a:endParaRPr>
          </a:p>
        </p:txBody>
      </p:sp>
      <p:sp>
        <p:nvSpPr>
          <p:cNvPr id="14" name="Text Box 5"/>
          <p:cNvSpPr txBox="1">
            <a:spLocks noChangeArrowheads="1"/>
          </p:cNvSpPr>
          <p:nvPr/>
        </p:nvSpPr>
        <p:spPr bwMode="auto">
          <a:xfrm>
            <a:off x="6729366" y="12342709"/>
            <a:ext cx="8993004" cy="903965"/>
          </a:xfrm>
          <a:prstGeom prst="rect">
            <a:avLst/>
          </a:prstGeom>
          <a:noFill/>
          <a:ln w="9525">
            <a:noFill/>
            <a:miter lim="800000"/>
            <a:headEnd/>
            <a:tailEnd/>
          </a:ln>
          <a:effec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l" defTabSz="1828800" rtl="0" eaLnBrk="1" fontAlgn="auto" latinLnBrk="0" hangingPunct="1">
              <a:lnSpc>
                <a:spcPct val="12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EXPANSION/REPLICATION</a:t>
            </a:r>
            <a:endParaRPr kumimoji="0" lang="en-US" sz="4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p:txBody>
      </p:sp>
      <p:sp>
        <p:nvSpPr>
          <p:cNvPr id="15" name="Text Box 6"/>
          <p:cNvSpPr txBox="1">
            <a:spLocks noChangeArrowheads="1"/>
          </p:cNvSpPr>
          <p:nvPr/>
        </p:nvSpPr>
        <p:spPr bwMode="auto">
          <a:xfrm>
            <a:off x="4878030" y="3810338"/>
            <a:ext cx="1354217" cy="8336069"/>
          </a:xfrm>
          <a:prstGeom prst="rect">
            <a:avLst/>
          </a:prstGeom>
          <a:noFill/>
          <a:ln w="9525">
            <a:noFill/>
            <a:miter lim="800000"/>
            <a:headEnd/>
            <a:tailEnd/>
          </a:ln>
          <a:effectLst/>
        </p:spPr>
        <p:txBody>
          <a:bodyPr vert="vert270"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INSTITUTIONALIZATION</a:t>
            </a:r>
            <a:endParaRPr kumimoji="0" lang="en-US" sz="4000" b="1"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(POLITICAL, POLICY, INSTITUTIONAL, LEGAL)</a:t>
            </a:r>
          </a:p>
        </p:txBody>
      </p:sp>
      <p:sp>
        <p:nvSpPr>
          <p:cNvPr id="16" name="Line 13"/>
          <p:cNvSpPr>
            <a:spLocks noChangeShapeType="1"/>
          </p:cNvSpPr>
          <p:nvPr/>
        </p:nvSpPr>
        <p:spPr bwMode="auto">
          <a:xfrm>
            <a:off x="6671150" y="12092555"/>
            <a:ext cx="9474871" cy="14992"/>
          </a:xfrm>
          <a:prstGeom prst="line">
            <a:avLst/>
          </a:prstGeom>
          <a:noFill/>
          <a:ln w="76200">
            <a:solidFill>
              <a:srgbClr val="29B5B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9904F"/>
              </a:solidFill>
              <a:effectLst/>
              <a:uLnTx/>
              <a:uFillTx/>
              <a:latin typeface="Gill Sans MT" panose="020B0502020104020203" pitchFamily="34" charset="77"/>
              <a:ea typeface="+mn-ea"/>
              <a:cs typeface="+mn-cs"/>
              <a:sym typeface="PT Sans"/>
            </a:endParaRPr>
          </a:p>
        </p:txBody>
      </p:sp>
      <p:sp>
        <p:nvSpPr>
          <p:cNvPr id="17" name="Line 15"/>
          <p:cNvSpPr>
            <a:spLocks noChangeShapeType="1"/>
          </p:cNvSpPr>
          <p:nvPr/>
        </p:nvSpPr>
        <p:spPr bwMode="auto">
          <a:xfrm flipH="1" flipV="1">
            <a:off x="6673432" y="3544576"/>
            <a:ext cx="45662" cy="8601830"/>
          </a:xfrm>
          <a:prstGeom prst="line">
            <a:avLst/>
          </a:prstGeom>
          <a:noFill/>
          <a:ln w="76200">
            <a:solidFill>
              <a:srgbClr val="29B5B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9904F"/>
              </a:solidFill>
              <a:effectLst/>
              <a:uLnTx/>
              <a:uFillTx/>
              <a:latin typeface="Gill Sans MT" panose="020B0502020104020203" pitchFamily="34" charset="77"/>
              <a:ea typeface="+mn-ea"/>
              <a:cs typeface="+mn-cs"/>
              <a:sym typeface="PT Sans"/>
            </a:endParaRPr>
          </a:p>
        </p:txBody>
      </p:sp>
      <p:sp>
        <p:nvSpPr>
          <p:cNvPr id="3" name="TextBox 2"/>
          <p:cNvSpPr txBox="1"/>
          <p:nvPr/>
        </p:nvSpPr>
        <p:spPr>
          <a:xfrm rot="19233443">
            <a:off x="8938051" y="8914829"/>
            <a:ext cx="4575632" cy="106182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0" indent="0" algn="l"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2EC3C6"/>
                </a:solidFill>
                <a:effectLst/>
                <a:uLnTx/>
                <a:uFillTx/>
                <a:latin typeface="Gill Sans MT" panose="020B0502020104020203" pitchFamily="34" charset="77"/>
                <a:sym typeface="PT Sans"/>
              </a:rPr>
              <a:t>ADAPTATION TO NEW CONTEXTS</a:t>
            </a:r>
            <a:endParaRPr kumimoji="0" lang="fr-BE" sz="3200" b="1" i="0" u="none" strike="noStrike" kern="0" cap="none" spc="0" normalizeH="0" baseline="0" noProof="0" dirty="0">
              <a:ln>
                <a:noFill/>
              </a:ln>
              <a:solidFill>
                <a:srgbClr val="2EC3C6"/>
              </a:solidFill>
              <a:effectLst/>
              <a:uLnTx/>
              <a:uFillTx/>
              <a:latin typeface="Gill Sans MT" panose="020B0502020104020203" pitchFamily="34" charset="77"/>
              <a:sym typeface="PT Sans"/>
            </a:endParaRPr>
          </a:p>
        </p:txBody>
      </p:sp>
      <p:grpSp>
        <p:nvGrpSpPr>
          <p:cNvPr id="6" name="Group 5">
            <a:extLst>
              <a:ext uri="{FF2B5EF4-FFF2-40B4-BE49-F238E27FC236}">
                <a16:creationId xmlns:a16="http://schemas.microsoft.com/office/drawing/2014/main" id="{E6913BCA-D65C-8E4F-8652-5E834E40DC9C}"/>
              </a:ext>
            </a:extLst>
          </p:cNvPr>
          <p:cNvGrpSpPr/>
          <p:nvPr/>
        </p:nvGrpSpPr>
        <p:grpSpPr>
          <a:xfrm>
            <a:off x="13322505" y="3094741"/>
            <a:ext cx="4799730" cy="4385644"/>
            <a:chOff x="14859754" y="1680712"/>
            <a:chExt cx="6089904" cy="5564512"/>
          </a:xfrm>
        </p:grpSpPr>
        <p:sp>
          <p:nvSpPr>
            <p:cNvPr id="10" name="TextBox 9"/>
            <p:cNvSpPr txBox="1"/>
            <p:nvPr/>
          </p:nvSpPr>
          <p:spPr>
            <a:xfrm>
              <a:off x="14859754" y="1680712"/>
              <a:ext cx="6089904" cy="5564512"/>
            </a:xfrm>
            <a:prstGeom prst="sun">
              <a:avLst/>
            </a:prstGeom>
            <a:solidFill>
              <a:srgbClr val="2EC3C6"/>
            </a:solid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6000" kern="1200" dirty="0">
                <a:solidFill>
                  <a:prstClr val="white"/>
                </a:solidFill>
                <a:latin typeface="Gill Sans MT" panose="020B0502020104020203" pitchFamily="34" charset="77"/>
                <a:ea typeface="+mn-ea"/>
                <a:cs typeface="+mn-cs"/>
              </a:endParaRPr>
            </a:p>
          </p:txBody>
        </p:sp>
        <p:sp>
          <p:nvSpPr>
            <p:cNvPr id="5" name="Rectangle 4">
              <a:extLst>
                <a:ext uri="{FF2B5EF4-FFF2-40B4-BE49-F238E27FC236}">
                  <a16:creationId xmlns:a16="http://schemas.microsoft.com/office/drawing/2014/main" id="{2D02395E-4E3E-3C43-B5C8-B033E1EFEAC2}"/>
                </a:ext>
              </a:extLst>
            </p:cNvPr>
            <p:cNvSpPr/>
            <p:nvPr/>
          </p:nvSpPr>
          <p:spPr>
            <a:xfrm>
              <a:off x="15642820" y="3625175"/>
              <a:ext cx="4523772" cy="1679181"/>
            </a:xfrm>
            <a:prstGeom prst="rect">
              <a:avLst/>
            </a:prstGeom>
          </p:spPr>
          <p:txBody>
            <a:bodyPr wrap="square">
              <a:spAutoFit/>
            </a:bodyPr>
            <a:lstStyle/>
            <a:p>
              <a:pPr lvl="0" algn="ctr" defTabSz="914400" hangingPunct="1">
                <a:defRPr/>
              </a:pPr>
              <a:r>
                <a:rPr lang="en-US" sz="4000" b="1" kern="1200" dirty="0">
                  <a:solidFill>
                    <a:prstClr val="white"/>
                  </a:solidFill>
                  <a:latin typeface="Gill Sans MT" panose="020B0502020104020203" pitchFamily="34" charset="77"/>
                  <a:ea typeface="+mn-ea"/>
                  <a:cs typeface="+mn-cs"/>
                </a:rPr>
                <a:t>SCALE-</a:t>
              </a:r>
            </a:p>
            <a:p>
              <a:pPr lvl="0" algn="ctr" defTabSz="914400" hangingPunct="1">
                <a:defRPr/>
              </a:pPr>
              <a:r>
                <a:rPr lang="en-US" sz="4000" b="1" kern="1200" dirty="0">
                  <a:solidFill>
                    <a:prstClr val="white"/>
                  </a:solidFill>
                  <a:latin typeface="Gill Sans MT" panose="020B0502020104020203" pitchFamily="34" charset="77"/>
                  <a:ea typeface="+mn-ea"/>
                  <a:cs typeface="+mn-cs"/>
                </a:rPr>
                <a:t>UP</a:t>
              </a:r>
            </a:p>
          </p:txBody>
        </p:sp>
      </p:grpSp>
    </p:spTree>
    <p:custDataLst>
      <p:tags r:id="rId1"/>
    </p:custDataLst>
    <p:extLst>
      <p:ext uri="{BB962C8B-B14F-4D97-AF65-F5344CB8AC3E}">
        <p14:creationId xmlns:p14="http://schemas.microsoft.com/office/powerpoint/2010/main" val="13952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8EDAF6FC-E6D5-134F-96C8-B23D6073053D}"/>
              </a:ext>
            </a:extLst>
          </p:cNvPr>
          <p:cNvGrpSpPr/>
          <p:nvPr/>
        </p:nvGrpSpPr>
        <p:grpSpPr>
          <a:xfrm>
            <a:off x="19514372" y="3165641"/>
            <a:ext cx="3668280" cy="4676000"/>
            <a:chOff x="16981867" y="3768637"/>
            <a:chExt cx="3094245" cy="3944271"/>
          </a:xfrm>
          <a:solidFill>
            <a:srgbClr val="2EC3C5"/>
          </a:solidFill>
        </p:grpSpPr>
        <p:sp>
          <p:nvSpPr>
            <p:cNvPr id="30" name="Flowchart: Delay 13">
              <a:extLst>
                <a:ext uri="{FF2B5EF4-FFF2-40B4-BE49-F238E27FC236}">
                  <a16:creationId xmlns:a16="http://schemas.microsoft.com/office/drawing/2014/main" id="{64F9D919-EA3B-6544-A2D2-4D86C6725AAC}"/>
                </a:ext>
              </a:extLst>
            </p:cNvPr>
            <p:cNvSpPr/>
            <p:nvPr/>
          </p:nvSpPr>
          <p:spPr>
            <a:xfrm rot="5400000">
              <a:off x="17846485" y="6249868"/>
              <a:ext cx="1463040" cy="1463040"/>
            </a:xfrm>
            <a:prstGeom prst="flowChartDelay">
              <a:avLst/>
            </a:prstGeom>
            <a:grp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000"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sp>
          <p:nvSpPr>
            <p:cNvPr id="31" name="Flowchart: Extract 16">
              <a:extLst>
                <a:ext uri="{FF2B5EF4-FFF2-40B4-BE49-F238E27FC236}">
                  <a16:creationId xmlns:a16="http://schemas.microsoft.com/office/drawing/2014/main" id="{36229FCE-93EE-AC43-B10A-4BD4E963E0AB}"/>
                </a:ext>
              </a:extLst>
            </p:cNvPr>
            <p:cNvSpPr/>
            <p:nvPr/>
          </p:nvSpPr>
          <p:spPr>
            <a:xfrm>
              <a:off x="16981867" y="5902543"/>
              <a:ext cx="1702172" cy="1810364"/>
            </a:xfrm>
            <a:custGeom>
              <a:avLst/>
              <a:gdLst>
                <a:gd name="connsiteX0" fmla="*/ 0 w 10000"/>
                <a:gd name="connsiteY0" fmla="*/ 10000 h 10000"/>
                <a:gd name="connsiteX1" fmla="*/ 5000 w 10000"/>
                <a:gd name="connsiteY1" fmla="*/ 0 h 10000"/>
                <a:gd name="connsiteX2" fmla="*/ 10000 w 10000"/>
                <a:gd name="connsiteY2" fmla="*/ 10000 h 10000"/>
                <a:gd name="connsiteX3" fmla="*/ 0 w 10000"/>
                <a:gd name="connsiteY3" fmla="*/ 10000 h 10000"/>
                <a:gd name="connsiteX0" fmla="*/ 0 w 10000"/>
                <a:gd name="connsiteY0" fmla="*/ 12374 h 12374"/>
                <a:gd name="connsiteX1" fmla="*/ 5000 w 10000"/>
                <a:gd name="connsiteY1" fmla="*/ 2374 h 12374"/>
                <a:gd name="connsiteX2" fmla="*/ 10000 w 10000"/>
                <a:gd name="connsiteY2" fmla="*/ 12374 h 12374"/>
                <a:gd name="connsiteX3" fmla="*/ 0 w 10000"/>
                <a:gd name="connsiteY3" fmla="*/ 12374 h 12374"/>
              </a:gdLst>
              <a:ahLst/>
              <a:cxnLst>
                <a:cxn ang="0">
                  <a:pos x="connsiteX0" y="connsiteY0"/>
                </a:cxn>
                <a:cxn ang="0">
                  <a:pos x="connsiteX1" y="connsiteY1"/>
                </a:cxn>
                <a:cxn ang="0">
                  <a:pos x="connsiteX2" y="connsiteY2"/>
                </a:cxn>
                <a:cxn ang="0">
                  <a:pos x="connsiteX3" y="connsiteY3"/>
                </a:cxn>
              </a:cxnLst>
              <a:rect l="l" t="t" r="r" b="b"/>
              <a:pathLst>
                <a:path w="10000" h="12374">
                  <a:moveTo>
                    <a:pt x="0" y="12374"/>
                  </a:moveTo>
                  <a:cubicBezTo>
                    <a:pt x="1667" y="9041"/>
                    <a:pt x="4961" y="10422"/>
                    <a:pt x="5000" y="2374"/>
                  </a:cubicBezTo>
                  <a:cubicBezTo>
                    <a:pt x="5039" y="-5674"/>
                    <a:pt x="8333" y="9041"/>
                    <a:pt x="10000" y="12374"/>
                  </a:cubicBezTo>
                  <a:lnTo>
                    <a:pt x="0" y="12374"/>
                  </a:lnTo>
                  <a:close/>
                </a:path>
              </a:pathLst>
            </a:custGeom>
            <a:grp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000"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sp>
          <p:nvSpPr>
            <p:cNvPr id="32" name="Arrow: Notched Right 11">
              <a:extLst>
                <a:ext uri="{FF2B5EF4-FFF2-40B4-BE49-F238E27FC236}">
                  <a16:creationId xmlns:a16="http://schemas.microsoft.com/office/drawing/2014/main" id="{A21B776B-8D36-2048-913E-C058975EB81B}"/>
                </a:ext>
              </a:extLst>
            </p:cNvPr>
            <p:cNvSpPr/>
            <p:nvPr/>
          </p:nvSpPr>
          <p:spPr>
            <a:xfrm rot="16200000">
              <a:off x="16676492" y="4152341"/>
              <a:ext cx="3783323" cy="3015916"/>
            </a:xfrm>
            <a:custGeom>
              <a:avLst/>
              <a:gdLst>
                <a:gd name="connsiteX0" fmla="*/ 0 w 3879575"/>
                <a:gd name="connsiteY0" fmla="*/ 753979 h 3015916"/>
                <a:gd name="connsiteX1" fmla="*/ 2371617 w 3879575"/>
                <a:gd name="connsiteY1" fmla="*/ 753979 h 3015916"/>
                <a:gd name="connsiteX2" fmla="*/ 2371617 w 3879575"/>
                <a:gd name="connsiteY2" fmla="*/ 0 h 3015916"/>
                <a:gd name="connsiteX3" fmla="*/ 3879575 w 3879575"/>
                <a:gd name="connsiteY3" fmla="*/ 1507958 h 3015916"/>
                <a:gd name="connsiteX4" fmla="*/ 2371617 w 3879575"/>
                <a:gd name="connsiteY4" fmla="*/ 3015916 h 3015916"/>
                <a:gd name="connsiteX5" fmla="*/ 2371617 w 3879575"/>
                <a:gd name="connsiteY5" fmla="*/ 2261937 h 3015916"/>
                <a:gd name="connsiteX6" fmla="*/ 0 w 3879575"/>
                <a:gd name="connsiteY6" fmla="*/ 2261937 h 3015916"/>
                <a:gd name="connsiteX7" fmla="*/ 753979 w 3879575"/>
                <a:gd name="connsiteY7" fmla="*/ 1507958 h 3015916"/>
                <a:gd name="connsiteX8" fmla="*/ 0 w 3879575"/>
                <a:gd name="connsiteY8" fmla="*/ 753979 h 3015916"/>
                <a:gd name="connsiteX0" fmla="*/ 0 w 3879575"/>
                <a:gd name="connsiteY0" fmla="*/ 753979 h 3015916"/>
                <a:gd name="connsiteX1" fmla="*/ 2371617 w 3879575"/>
                <a:gd name="connsiteY1" fmla="*/ 753979 h 3015916"/>
                <a:gd name="connsiteX2" fmla="*/ 2371617 w 3879575"/>
                <a:gd name="connsiteY2" fmla="*/ 0 h 3015916"/>
                <a:gd name="connsiteX3" fmla="*/ 3879575 w 3879575"/>
                <a:gd name="connsiteY3" fmla="*/ 1507958 h 3015916"/>
                <a:gd name="connsiteX4" fmla="*/ 2371617 w 3879575"/>
                <a:gd name="connsiteY4" fmla="*/ 3015916 h 3015916"/>
                <a:gd name="connsiteX5" fmla="*/ 2371617 w 3879575"/>
                <a:gd name="connsiteY5" fmla="*/ 2261937 h 3015916"/>
                <a:gd name="connsiteX6" fmla="*/ 0 w 3879575"/>
                <a:gd name="connsiteY6" fmla="*/ 2261937 h 3015916"/>
                <a:gd name="connsiteX7" fmla="*/ 0 w 3879575"/>
                <a:gd name="connsiteY7" fmla="*/ 753979 h 3015916"/>
                <a:gd name="connsiteX0" fmla="*/ 0 w 3879575"/>
                <a:gd name="connsiteY0" fmla="*/ 753979 h 3015916"/>
                <a:gd name="connsiteX1" fmla="*/ 2371617 w 3879575"/>
                <a:gd name="connsiteY1" fmla="*/ 753979 h 3015916"/>
                <a:gd name="connsiteX2" fmla="*/ 2371617 w 3879575"/>
                <a:gd name="connsiteY2" fmla="*/ 0 h 3015916"/>
                <a:gd name="connsiteX3" fmla="*/ 3879575 w 3879575"/>
                <a:gd name="connsiteY3" fmla="*/ 1507958 h 3015916"/>
                <a:gd name="connsiteX4" fmla="*/ 2371617 w 3879575"/>
                <a:gd name="connsiteY4" fmla="*/ 3015916 h 3015916"/>
                <a:gd name="connsiteX5" fmla="*/ 2371617 w 3879575"/>
                <a:gd name="connsiteY5" fmla="*/ 2261937 h 3015916"/>
                <a:gd name="connsiteX6" fmla="*/ 272715 w 3879575"/>
                <a:gd name="connsiteY6" fmla="*/ 2261940 h 3015916"/>
                <a:gd name="connsiteX7" fmla="*/ 0 w 3879575"/>
                <a:gd name="connsiteY7" fmla="*/ 753979 h 3015916"/>
                <a:gd name="connsiteX0" fmla="*/ 0 w 3879575"/>
                <a:gd name="connsiteY0" fmla="*/ 753979 h 3015916"/>
                <a:gd name="connsiteX1" fmla="*/ 2371617 w 3879575"/>
                <a:gd name="connsiteY1" fmla="*/ 753979 h 3015916"/>
                <a:gd name="connsiteX2" fmla="*/ 2371617 w 3879575"/>
                <a:gd name="connsiteY2" fmla="*/ 0 h 3015916"/>
                <a:gd name="connsiteX3" fmla="*/ 3879575 w 3879575"/>
                <a:gd name="connsiteY3" fmla="*/ 1507958 h 3015916"/>
                <a:gd name="connsiteX4" fmla="*/ 2371617 w 3879575"/>
                <a:gd name="connsiteY4" fmla="*/ 3015916 h 3015916"/>
                <a:gd name="connsiteX5" fmla="*/ 2371617 w 3879575"/>
                <a:gd name="connsiteY5" fmla="*/ 2261937 h 3015916"/>
                <a:gd name="connsiteX6" fmla="*/ 545430 w 3879575"/>
                <a:gd name="connsiteY6" fmla="*/ 2261943 h 3015916"/>
                <a:gd name="connsiteX7" fmla="*/ 0 w 3879575"/>
                <a:gd name="connsiteY7" fmla="*/ 753979 h 3015916"/>
                <a:gd name="connsiteX0" fmla="*/ 0 w 3879575"/>
                <a:gd name="connsiteY0" fmla="*/ 753979 h 3015916"/>
                <a:gd name="connsiteX1" fmla="*/ 2371617 w 3879575"/>
                <a:gd name="connsiteY1" fmla="*/ 753979 h 3015916"/>
                <a:gd name="connsiteX2" fmla="*/ 2371617 w 3879575"/>
                <a:gd name="connsiteY2" fmla="*/ 0 h 3015916"/>
                <a:gd name="connsiteX3" fmla="*/ 3879575 w 3879575"/>
                <a:gd name="connsiteY3" fmla="*/ 1507958 h 3015916"/>
                <a:gd name="connsiteX4" fmla="*/ 2371617 w 3879575"/>
                <a:gd name="connsiteY4" fmla="*/ 3015916 h 3015916"/>
                <a:gd name="connsiteX5" fmla="*/ 2371617 w 3879575"/>
                <a:gd name="connsiteY5" fmla="*/ 2261937 h 3015916"/>
                <a:gd name="connsiteX6" fmla="*/ 1122945 w 3879575"/>
                <a:gd name="connsiteY6" fmla="*/ 2245904 h 3015916"/>
                <a:gd name="connsiteX7" fmla="*/ 0 w 3879575"/>
                <a:gd name="connsiteY7" fmla="*/ 753979 h 3015916"/>
                <a:gd name="connsiteX0" fmla="*/ 0 w 3783323"/>
                <a:gd name="connsiteY0" fmla="*/ 818150 h 3015916"/>
                <a:gd name="connsiteX1" fmla="*/ 2275365 w 3783323"/>
                <a:gd name="connsiteY1" fmla="*/ 753979 h 3015916"/>
                <a:gd name="connsiteX2" fmla="*/ 2275365 w 3783323"/>
                <a:gd name="connsiteY2" fmla="*/ 0 h 3015916"/>
                <a:gd name="connsiteX3" fmla="*/ 3783323 w 3783323"/>
                <a:gd name="connsiteY3" fmla="*/ 1507958 h 3015916"/>
                <a:gd name="connsiteX4" fmla="*/ 2275365 w 3783323"/>
                <a:gd name="connsiteY4" fmla="*/ 3015916 h 3015916"/>
                <a:gd name="connsiteX5" fmla="*/ 2275365 w 3783323"/>
                <a:gd name="connsiteY5" fmla="*/ 2261937 h 3015916"/>
                <a:gd name="connsiteX6" fmla="*/ 1026693 w 3783323"/>
                <a:gd name="connsiteY6" fmla="*/ 2245904 h 3015916"/>
                <a:gd name="connsiteX7" fmla="*/ 0 w 3783323"/>
                <a:gd name="connsiteY7" fmla="*/ 818150 h 3015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83323" h="3015916">
                  <a:moveTo>
                    <a:pt x="0" y="818150"/>
                  </a:moveTo>
                  <a:lnTo>
                    <a:pt x="2275365" y="753979"/>
                  </a:lnTo>
                  <a:lnTo>
                    <a:pt x="2275365" y="0"/>
                  </a:lnTo>
                  <a:lnTo>
                    <a:pt x="3783323" y="1507958"/>
                  </a:lnTo>
                  <a:lnTo>
                    <a:pt x="2275365" y="3015916"/>
                  </a:lnTo>
                  <a:lnTo>
                    <a:pt x="2275365" y="2261937"/>
                  </a:lnTo>
                  <a:lnTo>
                    <a:pt x="1026693" y="2245904"/>
                  </a:lnTo>
                  <a:lnTo>
                    <a:pt x="0" y="818150"/>
                  </a:lnTo>
                  <a:close/>
                </a:path>
              </a:pathLst>
            </a:custGeom>
            <a:grp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000" b="0" i="0" u="none" strike="noStrike" kern="0" cap="none" spc="0" normalizeH="0" baseline="0" noProof="0" dirty="0">
                <a:ln>
                  <a:noFill/>
                </a:ln>
                <a:solidFill>
                  <a:srgbClr val="FFFFFF"/>
                </a:solidFill>
                <a:effectLst/>
                <a:uLnTx/>
                <a:uFillTx/>
                <a:latin typeface="Helvetica Light"/>
                <a:ea typeface="Helvetica Light"/>
                <a:cs typeface="Helvetica Light"/>
                <a:sym typeface="Helvetica Light"/>
              </a:endParaRPr>
            </a:p>
          </p:txBody>
        </p:sp>
      </p:grpSp>
      <p:sp>
        <p:nvSpPr>
          <p:cNvPr id="33" name="Freeform 32">
            <a:extLst>
              <a:ext uri="{FF2B5EF4-FFF2-40B4-BE49-F238E27FC236}">
                <a16:creationId xmlns:a16="http://schemas.microsoft.com/office/drawing/2014/main" id="{FA0526A5-1D5F-4A43-B721-544552212D2B}"/>
              </a:ext>
            </a:extLst>
          </p:cNvPr>
          <p:cNvSpPr/>
          <p:nvPr/>
        </p:nvSpPr>
        <p:spPr>
          <a:xfrm>
            <a:off x="1895583" y="5156488"/>
            <a:ext cx="4599302" cy="4429850"/>
          </a:xfrm>
          <a:custGeom>
            <a:avLst/>
            <a:gdLst>
              <a:gd name="connsiteX0" fmla="*/ 2811593 w 4599302"/>
              <a:gd name="connsiteY0" fmla="*/ 0 h 4429849"/>
              <a:gd name="connsiteX1" fmla="*/ 4599302 w 4599302"/>
              <a:gd name="connsiteY1" fmla="*/ 1787710 h 4429849"/>
              <a:gd name="connsiteX2" fmla="*/ 2811593 w 4599302"/>
              <a:gd name="connsiteY2" fmla="*/ 3575419 h 4429849"/>
              <a:gd name="connsiteX3" fmla="*/ 2811593 w 4599302"/>
              <a:gd name="connsiteY3" fmla="*/ 2681564 h 4429849"/>
              <a:gd name="connsiteX4" fmla="*/ 2111607 w 4599302"/>
              <a:gd name="connsiteY4" fmla="*/ 2681564 h 4429849"/>
              <a:gd name="connsiteX5" fmla="*/ 2111607 w 4599302"/>
              <a:gd name="connsiteY5" fmla="*/ 4429849 h 4429849"/>
              <a:gd name="connsiteX6" fmla="*/ 1887018 w 4599302"/>
              <a:gd name="connsiteY6" fmla="*/ 4429849 h 4429849"/>
              <a:gd name="connsiteX7" fmla="*/ 1887018 w 4599302"/>
              <a:gd name="connsiteY7" fmla="*/ 2681564 h 4429849"/>
              <a:gd name="connsiteX8" fmla="*/ 0 w 4599302"/>
              <a:gd name="connsiteY8" fmla="*/ 2681564 h 4429849"/>
              <a:gd name="connsiteX9" fmla="*/ 893855 w 4599302"/>
              <a:gd name="connsiteY9" fmla="*/ 1787710 h 4429849"/>
              <a:gd name="connsiteX10" fmla="*/ 0 w 4599302"/>
              <a:gd name="connsiteY10" fmla="*/ 893855 h 4429849"/>
              <a:gd name="connsiteX11" fmla="*/ 2811593 w 4599302"/>
              <a:gd name="connsiteY11" fmla="*/ 893855 h 4429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99302" h="4429849">
                <a:moveTo>
                  <a:pt x="2811593" y="0"/>
                </a:moveTo>
                <a:lnTo>
                  <a:pt x="4599302" y="1787710"/>
                </a:lnTo>
                <a:lnTo>
                  <a:pt x="2811593" y="3575419"/>
                </a:lnTo>
                <a:lnTo>
                  <a:pt x="2811593" y="2681564"/>
                </a:lnTo>
                <a:lnTo>
                  <a:pt x="2111607" y="2681564"/>
                </a:lnTo>
                <a:lnTo>
                  <a:pt x="2111607" y="4429849"/>
                </a:lnTo>
                <a:lnTo>
                  <a:pt x="1887018" y="4429849"/>
                </a:lnTo>
                <a:lnTo>
                  <a:pt x="1887018" y="2681564"/>
                </a:lnTo>
                <a:lnTo>
                  <a:pt x="0" y="2681564"/>
                </a:lnTo>
                <a:lnTo>
                  <a:pt x="893855" y="1787710"/>
                </a:lnTo>
                <a:lnTo>
                  <a:pt x="0" y="893855"/>
                </a:lnTo>
                <a:lnTo>
                  <a:pt x="2811593" y="893855"/>
                </a:lnTo>
                <a:close/>
              </a:path>
            </a:pathLst>
          </a:custGeom>
          <a:solidFill>
            <a:srgbClr val="009457"/>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algn="ctr" defTabSz="825500" hangingPunct="0">
              <a:buClrTx/>
              <a:defRPr/>
            </a:pPr>
            <a:endParaRPr lang="en-US" sz="3000">
              <a:solidFill>
                <a:srgbClr val="FFFFFF"/>
              </a:solidFill>
              <a:latin typeface="Helvetica Light"/>
              <a:ea typeface="Helvetica Light"/>
              <a:cs typeface="Helvetica Light"/>
              <a:sym typeface="Helvetica Light"/>
            </a:endParaRPr>
          </a:p>
        </p:txBody>
      </p:sp>
      <p:sp>
        <p:nvSpPr>
          <p:cNvPr id="34" name="Title 1">
            <a:extLst>
              <a:ext uri="{FF2B5EF4-FFF2-40B4-BE49-F238E27FC236}">
                <a16:creationId xmlns:a16="http://schemas.microsoft.com/office/drawing/2014/main" id="{D613E787-71DB-BA40-AF91-1606C10B3B77}"/>
              </a:ext>
            </a:extLst>
          </p:cNvPr>
          <p:cNvSpPr txBox="1">
            <a:spLocks/>
          </p:cNvSpPr>
          <p:nvPr/>
        </p:nvSpPr>
        <p:spPr>
          <a:xfrm>
            <a:off x="1685136" y="1677612"/>
            <a:ext cx="17341418" cy="1403384"/>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a:lnSpc>
                <a:spcPct val="90000"/>
              </a:lnSpc>
              <a:defRPr/>
            </a:pPr>
            <a:r>
              <a:rPr lang="en-US" dirty="0">
                <a:solidFill>
                  <a:srgbClr val="2E2C22"/>
                </a:solidFill>
              </a:rPr>
              <a:t>Shifting Social Norms as Part of SBC </a:t>
            </a:r>
          </a:p>
        </p:txBody>
      </p:sp>
      <p:sp>
        <p:nvSpPr>
          <p:cNvPr id="35" name="Freeform 34">
            <a:extLst>
              <a:ext uri="{FF2B5EF4-FFF2-40B4-BE49-F238E27FC236}">
                <a16:creationId xmlns:a16="http://schemas.microsoft.com/office/drawing/2014/main" id="{0E5A2320-B570-5242-BCFE-191CE2EE6F22}"/>
              </a:ext>
            </a:extLst>
          </p:cNvPr>
          <p:cNvSpPr/>
          <p:nvPr/>
        </p:nvSpPr>
        <p:spPr>
          <a:xfrm>
            <a:off x="5955965" y="5156487"/>
            <a:ext cx="4599302" cy="4433392"/>
          </a:xfrm>
          <a:custGeom>
            <a:avLst/>
            <a:gdLst>
              <a:gd name="connsiteX0" fmla="*/ 2811593 w 4599302"/>
              <a:gd name="connsiteY0" fmla="*/ 0 h 4433392"/>
              <a:gd name="connsiteX1" fmla="*/ 4599302 w 4599302"/>
              <a:gd name="connsiteY1" fmla="*/ 1787710 h 4433392"/>
              <a:gd name="connsiteX2" fmla="*/ 2811593 w 4599302"/>
              <a:gd name="connsiteY2" fmla="*/ 3575419 h 4433392"/>
              <a:gd name="connsiteX3" fmla="*/ 2811593 w 4599302"/>
              <a:gd name="connsiteY3" fmla="*/ 2681564 h 4433392"/>
              <a:gd name="connsiteX4" fmla="*/ 1997583 w 4599302"/>
              <a:gd name="connsiteY4" fmla="*/ 2681564 h 4433392"/>
              <a:gd name="connsiteX5" fmla="*/ 1997583 w 4599302"/>
              <a:gd name="connsiteY5" fmla="*/ 4433392 h 4433392"/>
              <a:gd name="connsiteX6" fmla="*/ 1772994 w 4599302"/>
              <a:gd name="connsiteY6" fmla="*/ 4433392 h 4433392"/>
              <a:gd name="connsiteX7" fmla="*/ 1772994 w 4599302"/>
              <a:gd name="connsiteY7" fmla="*/ 2681564 h 4433392"/>
              <a:gd name="connsiteX8" fmla="*/ 0 w 4599302"/>
              <a:gd name="connsiteY8" fmla="*/ 2681564 h 4433392"/>
              <a:gd name="connsiteX9" fmla="*/ 893855 w 4599302"/>
              <a:gd name="connsiteY9" fmla="*/ 1787710 h 4433392"/>
              <a:gd name="connsiteX10" fmla="*/ 0 w 4599302"/>
              <a:gd name="connsiteY10" fmla="*/ 893855 h 4433392"/>
              <a:gd name="connsiteX11" fmla="*/ 2811593 w 4599302"/>
              <a:gd name="connsiteY11" fmla="*/ 893855 h 443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99302" h="4433392">
                <a:moveTo>
                  <a:pt x="2811593" y="0"/>
                </a:moveTo>
                <a:lnTo>
                  <a:pt x="4599302" y="1787710"/>
                </a:lnTo>
                <a:lnTo>
                  <a:pt x="2811593" y="3575419"/>
                </a:lnTo>
                <a:lnTo>
                  <a:pt x="2811593" y="2681564"/>
                </a:lnTo>
                <a:lnTo>
                  <a:pt x="1997583" y="2681564"/>
                </a:lnTo>
                <a:lnTo>
                  <a:pt x="1997583" y="4433392"/>
                </a:lnTo>
                <a:lnTo>
                  <a:pt x="1772994" y="4433392"/>
                </a:lnTo>
                <a:lnTo>
                  <a:pt x="1772994" y="2681564"/>
                </a:lnTo>
                <a:lnTo>
                  <a:pt x="0" y="2681564"/>
                </a:lnTo>
                <a:lnTo>
                  <a:pt x="893855" y="1787710"/>
                </a:lnTo>
                <a:lnTo>
                  <a:pt x="0" y="893855"/>
                </a:lnTo>
                <a:lnTo>
                  <a:pt x="2811593" y="893855"/>
                </a:lnTo>
                <a:close/>
              </a:path>
            </a:pathLst>
          </a:custGeom>
          <a:solidFill>
            <a:srgbClr val="2B6FB6"/>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algn="ctr" defTabSz="825500" hangingPunct="0">
              <a:buClrTx/>
              <a:defRPr/>
            </a:pPr>
            <a:endParaRPr lang="en-US" sz="3000">
              <a:solidFill>
                <a:srgbClr val="FFFFFF"/>
              </a:solidFill>
              <a:latin typeface="Helvetica Light"/>
              <a:ea typeface="Helvetica Light"/>
              <a:cs typeface="Helvetica Light"/>
              <a:sym typeface="Helvetica Light"/>
            </a:endParaRPr>
          </a:p>
        </p:txBody>
      </p:sp>
      <p:sp>
        <p:nvSpPr>
          <p:cNvPr id="36" name="Freeform 35">
            <a:extLst>
              <a:ext uri="{FF2B5EF4-FFF2-40B4-BE49-F238E27FC236}">
                <a16:creationId xmlns:a16="http://schemas.microsoft.com/office/drawing/2014/main" id="{7C596D00-0772-8745-880A-E7749CC1B7AE}"/>
              </a:ext>
            </a:extLst>
          </p:cNvPr>
          <p:cNvSpPr/>
          <p:nvPr/>
        </p:nvSpPr>
        <p:spPr>
          <a:xfrm>
            <a:off x="9987819" y="5156487"/>
            <a:ext cx="4599302" cy="4433392"/>
          </a:xfrm>
          <a:custGeom>
            <a:avLst/>
            <a:gdLst>
              <a:gd name="connsiteX0" fmla="*/ 2811593 w 4599302"/>
              <a:gd name="connsiteY0" fmla="*/ 0 h 4433392"/>
              <a:gd name="connsiteX1" fmla="*/ 4599302 w 4599302"/>
              <a:gd name="connsiteY1" fmla="*/ 1787710 h 4433392"/>
              <a:gd name="connsiteX2" fmla="*/ 2811593 w 4599302"/>
              <a:gd name="connsiteY2" fmla="*/ 3575419 h 4433392"/>
              <a:gd name="connsiteX3" fmla="*/ 2811593 w 4599302"/>
              <a:gd name="connsiteY3" fmla="*/ 2681564 h 4433392"/>
              <a:gd name="connsiteX4" fmla="*/ 1960212 w 4599302"/>
              <a:gd name="connsiteY4" fmla="*/ 2681564 h 4433392"/>
              <a:gd name="connsiteX5" fmla="*/ 1960212 w 4599302"/>
              <a:gd name="connsiteY5" fmla="*/ 4433392 h 4433392"/>
              <a:gd name="connsiteX6" fmla="*/ 1735623 w 4599302"/>
              <a:gd name="connsiteY6" fmla="*/ 4433392 h 4433392"/>
              <a:gd name="connsiteX7" fmla="*/ 1735623 w 4599302"/>
              <a:gd name="connsiteY7" fmla="*/ 2681564 h 4433392"/>
              <a:gd name="connsiteX8" fmla="*/ 0 w 4599302"/>
              <a:gd name="connsiteY8" fmla="*/ 2681564 h 4433392"/>
              <a:gd name="connsiteX9" fmla="*/ 893855 w 4599302"/>
              <a:gd name="connsiteY9" fmla="*/ 1787710 h 4433392"/>
              <a:gd name="connsiteX10" fmla="*/ 0 w 4599302"/>
              <a:gd name="connsiteY10" fmla="*/ 893855 h 4433392"/>
              <a:gd name="connsiteX11" fmla="*/ 2811593 w 4599302"/>
              <a:gd name="connsiteY11" fmla="*/ 893855 h 443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99302" h="4433392">
                <a:moveTo>
                  <a:pt x="2811593" y="0"/>
                </a:moveTo>
                <a:lnTo>
                  <a:pt x="4599302" y="1787710"/>
                </a:lnTo>
                <a:lnTo>
                  <a:pt x="2811593" y="3575419"/>
                </a:lnTo>
                <a:lnTo>
                  <a:pt x="2811593" y="2681564"/>
                </a:lnTo>
                <a:lnTo>
                  <a:pt x="1960212" y="2681564"/>
                </a:lnTo>
                <a:lnTo>
                  <a:pt x="1960212" y="4433392"/>
                </a:lnTo>
                <a:lnTo>
                  <a:pt x="1735623" y="4433392"/>
                </a:lnTo>
                <a:lnTo>
                  <a:pt x="1735623" y="2681564"/>
                </a:lnTo>
                <a:lnTo>
                  <a:pt x="0" y="2681564"/>
                </a:lnTo>
                <a:lnTo>
                  <a:pt x="893855" y="1787710"/>
                </a:lnTo>
                <a:lnTo>
                  <a:pt x="0" y="893855"/>
                </a:lnTo>
                <a:lnTo>
                  <a:pt x="2811593" y="893855"/>
                </a:lnTo>
                <a:close/>
              </a:path>
            </a:pathLst>
          </a:custGeom>
          <a:solidFill>
            <a:srgbClr val="B62BB4"/>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algn="ctr" defTabSz="825500" hangingPunct="0">
              <a:buClrTx/>
              <a:defRPr/>
            </a:pPr>
            <a:endParaRPr lang="en-US" sz="3000">
              <a:solidFill>
                <a:srgbClr val="FFFFFF"/>
              </a:solidFill>
              <a:latin typeface="Helvetica Light"/>
              <a:ea typeface="Helvetica Light"/>
              <a:cs typeface="Helvetica Light"/>
              <a:sym typeface="Helvetica Light"/>
            </a:endParaRPr>
          </a:p>
        </p:txBody>
      </p:sp>
      <p:sp>
        <p:nvSpPr>
          <p:cNvPr id="37" name="Freeform 36">
            <a:extLst>
              <a:ext uri="{FF2B5EF4-FFF2-40B4-BE49-F238E27FC236}">
                <a16:creationId xmlns:a16="http://schemas.microsoft.com/office/drawing/2014/main" id="{BB52FDC7-A6E6-1541-B840-0FC88285C5BA}"/>
              </a:ext>
            </a:extLst>
          </p:cNvPr>
          <p:cNvSpPr/>
          <p:nvPr/>
        </p:nvSpPr>
        <p:spPr>
          <a:xfrm>
            <a:off x="14038694" y="5156487"/>
            <a:ext cx="4599304" cy="4433392"/>
          </a:xfrm>
          <a:custGeom>
            <a:avLst/>
            <a:gdLst>
              <a:gd name="connsiteX0" fmla="*/ 2811593 w 4599303"/>
              <a:gd name="connsiteY0" fmla="*/ 0 h 4433392"/>
              <a:gd name="connsiteX1" fmla="*/ 4599303 w 4599303"/>
              <a:gd name="connsiteY1" fmla="*/ 1787710 h 4433392"/>
              <a:gd name="connsiteX2" fmla="*/ 2811593 w 4599303"/>
              <a:gd name="connsiteY2" fmla="*/ 3575419 h 4433392"/>
              <a:gd name="connsiteX3" fmla="*/ 2811593 w 4599303"/>
              <a:gd name="connsiteY3" fmla="*/ 2681564 h 4433392"/>
              <a:gd name="connsiteX4" fmla="*/ 2112370 w 4599303"/>
              <a:gd name="connsiteY4" fmla="*/ 2681564 h 4433392"/>
              <a:gd name="connsiteX5" fmla="*/ 2112370 w 4599303"/>
              <a:gd name="connsiteY5" fmla="*/ 4433392 h 4433392"/>
              <a:gd name="connsiteX6" fmla="*/ 1887781 w 4599303"/>
              <a:gd name="connsiteY6" fmla="*/ 4433392 h 4433392"/>
              <a:gd name="connsiteX7" fmla="*/ 1887781 w 4599303"/>
              <a:gd name="connsiteY7" fmla="*/ 2681564 h 4433392"/>
              <a:gd name="connsiteX8" fmla="*/ 0 w 4599303"/>
              <a:gd name="connsiteY8" fmla="*/ 2681564 h 4433392"/>
              <a:gd name="connsiteX9" fmla="*/ 893855 w 4599303"/>
              <a:gd name="connsiteY9" fmla="*/ 1787710 h 4433392"/>
              <a:gd name="connsiteX10" fmla="*/ 0 w 4599303"/>
              <a:gd name="connsiteY10" fmla="*/ 893855 h 4433392"/>
              <a:gd name="connsiteX11" fmla="*/ 2811593 w 4599303"/>
              <a:gd name="connsiteY11" fmla="*/ 893855 h 4433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99303" h="4433392">
                <a:moveTo>
                  <a:pt x="2811593" y="0"/>
                </a:moveTo>
                <a:lnTo>
                  <a:pt x="4599303" y="1787710"/>
                </a:lnTo>
                <a:lnTo>
                  <a:pt x="2811593" y="3575419"/>
                </a:lnTo>
                <a:lnTo>
                  <a:pt x="2811593" y="2681564"/>
                </a:lnTo>
                <a:lnTo>
                  <a:pt x="2112370" y="2681564"/>
                </a:lnTo>
                <a:lnTo>
                  <a:pt x="2112370" y="4433392"/>
                </a:lnTo>
                <a:lnTo>
                  <a:pt x="1887781" y="4433392"/>
                </a:lnTo>
                <a:lnTo>
                  <a:pt x="1887781" y="2681564"/>
                </a:lnTo>
                <a:lnTo>
                  <a:pt x="0" y="2681564"/>
                </a:lnTo>
                <a:lnTo>
                  <a:pt x="893855" y="1787710"/>
                </a:lnTo>
                <a:lnTo>
                  <a:pt x="0" y="893855"/>
                </a:lnTo>
                <a:lnTo>
                  <a:pt x="2811593" y="893855"/>
                </a:lnTo>
                <a:close/>
              </a:path>
            </a:pathLst>
          </a:custGeom>
          <a:solidFill>
            <a:srgbClr val="B4B62B"/>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algn="ctr" defTabSz="825500" hangingPunct="0">
              <a:buClrTx/>
              <a:defRPr/>
            </a:pPr>
            <a:endParaRPr lang="en-US" sz="3000">
              <a:solidFill>
                <a:srgbClr val="FFFFFF"/>
              </a:solidFill>
              <a:latin typeface="Helvetica Light"/>
              <a:ea typeface="Helvetica Light"/>
              <a:cs typeface="Helvetica Light"/>
              <a:sym typeface="Helvetica Light"/>
            </a:endParaRPr>
          </a:p>
        </p:txBody>
      </p:sp>
      <p:sp>
        <p:nvSpPr>
          <p:cNvPr id="38" name="Freeform 37">
            <a:extLst>
              <a:ext uri="{FF2B5EF4-FFF2-40B4-BE49-F238E27FC236}">
                <a16:creationId xmlns:a16="http://schemas.microsoft.com/office/drawing/2014/main" id="{7182EAA5-829D-A048-B3BB-999A28D31BD8}"/>
              </a:ext>
            </a:extLst>
          </p:cNvPr>
          <p:cNvSpPr/>
          <p:nvPr/>
        </p:nvSpPr>
        <p:spPr>
          <a:xfrm>
            <a:off x="18088018" y="6050342"/>
            <a:ext cx="2811592" cy="3539538"/>
          </a:xfrm>
          <a:custGeom>
            <a:avLst/>
            <a:gdLst>
              <a:gd name="connsiteX0" fmla="*/ 0 w 2811592"/>
              <a:gd name="connsiteY0" fmla="*/ 0 h 3539537"/>
              <a:gd name="connsiteX1" fmla="*/ 2811592 w 2811592"/>
              <a:gd name="connsiteY1" fmla="*/ 0 h 3539537"/>
              <a:gd name="connsiteX2" fmla="*/ 2811592 w 2811592"/>
              <a:gd name="connsiteY2" fmla="*/ 1787710 h 3539537"/>
              <a:gd name="connsiteX3" fmla="*/ 2069154 w 2811592"/>
              <a:gd name="connsiteY3" fmla="*/ 1787710 h 3539537"/>
              <a:gd name="connsiteX4" fmla="*/ 2069154 w 2811592"/>
              <a:gd name="connsiteY4" fmla="*/ 3539537 h 3539537"/>
              <a:gd name="connsiteX5" fmla="*/ 1844566 w 2811592"/>
              <a:gd name="connsiteY5" fmla="*/ 3539537 h 3539537"/>
              <a:gd name="connsiteX6" fmla="*/ 1844566 w 2811592"/>
              <a:gd name="connsiteY6" fmla="*/ 1787710 h 3539537"/>
              <a:gd name="connsiteX7" fmla="*/ 0 w 2811592"/>
              <a:gd name="connsiteY7" fmla="*/ 1787710 h 3539537"/>
              <a:gd name="connsiteX8" fmla="*/ 893854 w 2811592"/>
              <a:gd name="connsiteY8" fmla="*/ 893854 h 3539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11592" h="3539537">
                <a:moveTo>
                  <a:pt x="0" y="0"/>
                </a:moveTo>
                <a:lnTo>
                  <a:pt x="2811592" y="0"/>
                </a:lnTo>
                <a:lnTo>
                  <a:pt x="2811592" y="1787710"/>
                </a:lnTo>
                <a:lnTo>
                  <a:pt x="2069154" y="1787710"/>
                </a:lnTo>
                <a:lnTo>
                  <a:pt x="2069154" y="3539537"/>
                </a:lnTo>
                <a:lnTo>
                  <a:pt x="1844566" y="3539537"/>
                </a:lnTo>
                <a:lnTo>
                  <a:pt x="1844566" y="1787710"/>
                </a:lnTo>
                <a:lnTo>
                  <a:pt x="0" y="1787710"/>
                </a:lnTo>
                <a:lnTo>
                  <a:pt x="893854" y="893854"/>
                </a:lnTo>
                <a:close/>
              </a:path>
            </a:pathLst>
          </a:custGeom>
          <a:solidFill>
            <a:srgbClr val="2EC3C5"/>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noAutofit/>
          </a:bodyPr>
          <a:lstStyle/>
          <a:p>
            <a:pPr algn="ctr" defTabSz="825500" hangingPunct="0">
              <a:buClrTx/>
              <a:defRPr/>
            </a:pPr>
            <a:endParaRPr lang="en-US" sz="3000">
              <a:solidFill>
                <a:srgbClr val="FFFFFF"/>
              </a:solidFill>
              <a:latin typeface="Helvetica Light"/>
              <a:ea typeface="Helvetica Light"/>
              <a:cs typeface="Helvetica Light"/>
              <a:sym typeface="Helvetica Light"/>
            </a:endParaRPr>
          </a:p>
        </p:txBody>
      </p:sp>
      <p:sp>
        <p:nvSpPr>
          <p:cNvPr id="40" name="Title 1">
            <a:extLst>
              <a:ext uri="{FF2B5EF4-FFF2-40B4-BE49-F238E27FC236}">
                <a16:creationId xmlns:a16="http://schemas.microsoft.com/office/drawing/2014/main" id="{9D7958A4-D0CB-2648-98A9-C7BF1DBD591E}"/>
              </a:ext>
            </a:extLst>
          </p:cNvPr>
          <p:cNvSpPr txBox="1">
            <a:spLocks/>
          </p:cNvSpPr>
          <p:nvPr/>
        </p:nvSpPr>
        <p:spPr>
          <a:xfrm>
            <a:off x="3387498" y="6494133"/>
            <a:ext cx="1088249" cy="1403384"/>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algn="ctr">
              <a:defRPr/>
            </a:pPr>
            <a:r>
              <a:rPr lang="en-US" dirty="0">
                <a:solidFill>
                  <a:srgbClr val="FFFFFF"/>
                </a:solidFill>
                <a:latin typeface="Gill Sans MT" panose="020B0502020104020203"/>
              </a:rPr>
              <a:t>1</a:t>
            </a:r>
          </a:p>
        </p:txBody>
      </p:sp>
      <p:sp>
        <p:nvSpPr>
          <p:cNvPr id="41" name="Title 1">
            <a:extLst>
              <a:ext uri="{FF2B5EF4-FFF2-40B4-BE49-F238E27FC236}">
                <a16:creationId xmlns:a16="http://schemas.microsoft.com/office/drawing/2014/main" id="{442C0613-6F70-D04E-8F00-A9FD7290E346}"/>
              </a:ext>
            </a:extLst>
          </p:cNvPr>
          <p:cNvSpPr txBox="1">
            <a:spLocks/>
          </p:cNvSpPr>
          <p:nvPr/>
        </p:nvSpPr>
        <p:spPr>
          <a:xfrm>
            <a:off x="7301772" y="6494133"/>
            <a:ext cx="1088249" cy="1403384"/>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algn="ctr">
              <a:defRPr/>
            </a:pPr>
            <a:r>
              <a:rPr lang="en-US" dirty="0">
                <a:solidFill>
                  <a:srgbClr val="FFFFFF"/>
                </a:solidFill>
                <a:latin typeface="Gill Sans MT" panose="020B0502020104020203"/>
              </a:rPr>
              <a:t>2</a:t>
            </a:r>
          </a:p>
        </p:txBody>
      </p:sp>
      <p:sp>
        <p:nvSpPr>
          <p:cNvPr id="42" name="Title 1">
            <a:extLst>
              <a:ext uri="{FF2B5EF4-FFF2-40B4-BE49-F238E27FC236}">
                <a16:creationId xmlns:a16="http://schemas.microsoft.com/office/drawing/2014/main" id="{662BE257-5410-7143-8F7E-13FCA6E4D5C0}"/>
              </a:ext>
            </a:extLst>
          </p:cNvPr>
          <p:cNvSpPr txBox="1">
            <a:spLocks/>
          </p:cNvSpPr>
          <p:nvPr/>
        </p:nvSpPr>
        <p:spPr>
          <a:xfrm>
            <a:off x="11328340" y="6494133"/>
            <a:ext cx="1088249" cy="1403384"/>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algn="ctr">
              <a:defRPr/>
            </a:pPr>
            <a:r>
              <a:rPr lang="en-US" dirty="0">
                <a:solidFill>
                  <a:srgbClr val="FFFFFF"/>
                </a:solidFill>
                <a:latin typeface="Gill Sans MT" panose="020B0502020104020203"/>
              </a:rPr>
              <a:t>3</a:t>
            </a:r>
          </a:p>
        </p:txBody>
      </p:sp>
      <p:sp>
        <p:nvSpPr>
          <p:cNvPr id="43" name="Title 1">
            <a:extLst>
              <a:ext uri="{FF2B5EF4-FFF2-40B4-BE49-F238E27FC236}">
                <a16:creationId xmlns:a16="http://schemas.microsoft.com/office/drawing/2014/main" id="{2E4F3EB1-6023-A54F-873F-903996D39BC6}"/>
              </a:ext>
            </a:extLst>
          </p:cNvPr>
          <p:cNvSpPr txBox="1">
            <a:spLocks/>
          </p:cNvSpPr>
          <p:nvPr/>
        </p:nvSpPr>
        <p:spPr>
          <a:xfrm>
            <a:off x="15403036" y="6494133"/>
            <a:ext cx="1088249" cy="1403384"/>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algn="ctr">
              <a:defRPr/>
            </a:pPr>
            <a:r>
              <a:rPr lang="en-US" dirty="0">
                <a:solidFill>
                  <a:srgbClr val="FFFFFF"/>
                </a:solidFill>
                <a:latin typeface="Gill Sans MT" panose="020B0502020104020203"/>
              </a:rPr>
              <a:t>4</a:t>
            </a:r>
          </a:p>
        </p:txBody>
      </p:sp>
      <p:sp>
        <p:nvSpPr>
          <p:cNvPr id="44" name="Title 1">
            <a:extLst>
              <a:ext uri="{FF2B5EF4-FFF2-40B4-BE49-F238E27FC236}">
                <a16:creationId xmlns:a16="http://schemas.microsoft.com/office/drawing/2014/main" id="{BBA9BEE3-8B21-484A-A24B-22A91D7BDFEC}"/>
              </a:ext>
            </a:extLst>
          </p:cNvPr>
          <p:cNvSpPr txBox="1">
            <a:spLocks/>
          </p:cNvSpPr>
          <p:nvPr/>
        </p:nvSpPr>
        <p:spPr>
          <a:xfrm>
            <a:off x="19690605" y="6494133"/>
            <a:ext cx="1088249" cy="1403384"/>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algn="ctr">
              <a:defRPr/>
            </a:pPr>
            <a:r>
              <a:rPr lang="en-US" dirty="0">
                <a:solidFill>
                  <a:srgbClr val="FFFFFF"/>
                </a:solidFill>
                <a:latin typeface="Gill Sans MT" panose="020B0502020104020203"/>
              </a:rPr>
              <a:t>5</a:t>
            </a:r>
          </a:p>
        </p:txBody>
      </p:sp>
      <p:graphicFrame>
        <p:nvGraphicFramePr>
          <p:cNvPr id="45" name="Table 39">
            <a:extLst>
              <a:ext uri="{FF2B5EF4-FFF2-40B4-BE49-F238E27FC236}">
                <a16:creationId xmlns:a16="http://schemas.microsoft.com/office/drawing/2014/main" id="{AC6F7B74-1E71-B04A-B0B2-129C3B873289}"/>
              </a:ext>
            </a:extLst>
          </p:cNvPr>
          <p:cNvGraphicFramePr>
            <a:graphicFrameLocks noGrp="1"/>
          </p:cNvGraphicFramePr>
          <p:nvPr>
            <p:extLst>
              <p:ext uri="{D42A27DB-BD31-4B8C-83A1-F6EECF244321}">
                <p14:modId xmlns:p14="http://schemas.microsoft.com/office/powerpoint/2010/main" val="526528099"/>
              </p:ext>
            </p:extLst>
          </p:nvPr>
        </p:nvGraphicFramePr>
        <p:xfrm>
          <a:off x="1685137" y="9589879"/>
          <a:ext cx="20564550" cy="3801632"/>
        </p:xfrm>
        <a:graphic>
          <a:graphicData uri="http://schemas.openxmlformats.org/drawingml/2006/table">
            <a:tbl>
              <a:tblPr firstRow="1" bandRow="1">
                <a:tableStyleId>{5940675A-B579-460E-94D1-54222C63F5DA}</a:tableStyleId>
              </a:tblPr>
              <a:tblGrid>
                <a:gridCol w="4112910">
                  <a:extLst>
                    <a:ext uri="{9D8B030D-6E8A-4147-A177-3AD203B41FA5}">
                      <a16:colId xmlns:a16="http://schemas.microsoft.com/office/drawing/2014/main" val="1314165004"/>
                    </a:ext>
                  </a:extLst>
                </a:gridCol>
                <a:gridCol w="4112910">
                  <a:extLst>
                    <a:ext uri="{9D8B030D-6E8A-4147-A177-3AD203B41FA5}">
                      <a16:colId xmlns:a16="http://schemas.microsoft.com/office/drawing/2014/main" val="2963422510"/>
                    </a:ext>
                  </a:extLst>
                </a:gridCol>
                <a:gridCol w="4112910">
                  <a:extLst>
                    <a:ext uri="{9D8B030D-6E8A-4147-A177-3AD203B41FA5}">
                      <a16:colId xmlns:a16="http://schemas.microsoft.com/office/drawing/2014/main" val="1820619057"/>
                    </a:ext>
                  </a:extLst>
                </a:gridCol>
                <a:gridCol w="4112910">
                  <a:extLst>
                    <a:ext uri="{9D8B030D-6E8A-4147-A177-3AD203B41FA5}">
                      <a16:colId xmlns:a16="http://schemas.microsoft.com/office/drawing/2014/main" val="943315738"/>
                    </a:ext>
                  </a:extLst>
                </a:gridCol>
                <a:gridCol w="4112910">
                  <a:extLst>
                    <a:ext uri="{9D8B030D-6E8A-4147-A177-3AD203B41FA5}">
                      <a16:colId xmlns:a16="http://schemas.microsoft.com/office/drawing/2014/main" val="2952676542"/>
                    </a:ext>
                  </a:extLst>
                </a:gridCol>
              </a:tblGrid>
              <a:tr h="829832">
                <a:tc>
                  <a:txBody>
                    <a:bodyPr/>
                    <a:lstStyle/>
                    <a:p>
                      <a:pPr algn="ctr"/>
                      <a:r>
                        <a:rPr lang="en-US" sz="3000" b="1" i="0" dirty="0">
                          <a:solidFill>
                            <a:srgbClr val="2E2C22"/>
                          </a:solidFill>
                          <a:latin typeface="Gill Sans MT" panose="020B0502020104020203" pitchFamily="34" charset="77"/>
                          <a:cs typeface="Gill Sans" panose="020B0502020104020203" pitchFamily="34" charset="-79"/>
                        </a:rPr>
                        <a:t>INTRODUCTION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000" b="1" i="0" dirty="0">
                          <a:solidFill>
                            <a:srgbClr val="2E2C22"/>
                          </a:solidFill>
                          <a:latin typeface="Gill Sans MT" panose="020B0502020104020203" pitchFamily="34" charset="77"/>
                          <a:cs typeface="Gill Sans" panose="020B0502020104020203" pitchFamily="34" charset="-79"/>
                        </a:rPr>
                        <a:t>ASSESSMENT</a:t>
                      </a:r>
                      <a:r>
                        <a:rPr lang="en-US" sz="3000" b="0" i="0" dirty="0">
                          <a:solidFill>
                            <a:srgbClr val="2E2C22"/>
                          </a:solidFill>
                          <a:latin typeface="Gill Sans MT" panose="020B0502020104020203" pitchFamily="34" charset="77"/>
                          <a:cs typeface="Gill Sans" panose="020B0502020104020203" pitchFamily="34" charset="-79"/>
                        </a:rPr>
                        <a:t>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000" b="1" i="0" dirty="0">
                          <a:solidFill>
                            <a:srgbClr val="2E2C22"/>
                          </a:solidFill>
                          <a:latin typeface="Gill Sans MT" panose="020B0502020104020203" pitchFamily="34" charset="77"/>
                          <a:cs typeface="Gill Sans" panose="020B0502020104020203" pitchFamily="34" charset="-79"/>
                        </a:rPr>
                        <a:t>DESIGN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000" b="1" i="0" dirty="0">
                          <a:solidFill>
                            <a:srgbClr val="2E2C22"/>
                          </a:solidFill>
                          <a:latin typeface="Gill Sans MT" panose="020B0502020104020203" pitchFamily="34" charset="77"/>
                          <a:cs typeface="Gill Sans" panose="020B0502020104020203" pitchFamily="34" charset="-79"/>
                        </a:rPr>
                        <a:t>MEASUREMENT</a:t>
                      </a:r>
                      <a:r>
                        <a:rPr lang="en-US" sz="3000" b="0" i="0" dirty="0">
                          <a:solidFill>
                            <a:srgbClr val="2E2C22"/>
                          </a:solidFill>
                          <a:latin typeface="Gill Sans MT" panose="020B0502020104020203" pitchFamily="34" charset="77"/>
                          <a:cs typeface="Gill Sans" panose="020B0502020104020203" pitchFamily="34" charset="-79"/>
                        </a:rPr>
                        <a:t>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000" b="1" i="0" dirty="0">
                          <a:solidFill>
                            <a:srgbClr val="2E2C22"/>
                          </a:solidFill>
                          <a:latin typeface="Gill Sans MT" panose="020B0502020104020203" pitchFamily="34" charset="77"/>
                          <a:cs typeface="Gill Sans" panose="020B0502020104020203" pitchFamily="34" charset="-79"/>
                        </a:rPr>
                        <a:t>SCALE-UP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17396298"/>
                  </a:ext>
                </a:extLst>
              </a:tr>
              <a:tr h="2362200">
                <a:tc>
                  <a:txBody>
                    <a:bodyPr/>
                    <a:lstStyle/>
                    <a:p>
                      <a:pPr algn="ctr"/>
                      <a:r>
                        <a:rPr lang="en-US" sz="3600" b="0" i="0" cap="none" spc="0" dirty="0">
                          <a:solidFill>
                            <a:srgbClr val="2E2C22"/>
                          </a:solidFill>
                          <a:latin typeface="Gill Sans MT" panose="020B0502020104020203" pitchFamily="34" charset="77"/>
                          <a:cs typeface="Gill Sans" panose="020B0502020104020203" pitchFamily="34" charset="-79"/>
                        </a:rPr>
                        <a:t>Why Social Norms </a:t>
                      </a:r>
                    </a:p>
                    <a:p>
                      <a:pPr algn="ctr"/>
                      <a:r>
                        <a:rPr lang="en-US" sz="3600" b="0" i="0" cap="none" spc="0" dirty="0">
                          <a:solidFill>
                            <a:srgbClr val="2E2C22"/>
                          </a:solidFill>
                          <a:latin typeface="Gill Sans MT" panose="020B0502020104020203" pitchFamily="34" charset="77"/>
                          <a:cs typeface="Gill Sans" panose="020B0502020104020203" pitchFamily="34" charset="-79"/>
                        </a:rPr>
                        <a:t>Matter</a:t>
                      </a:r>
                    </a:p>
                  </a:txBody>
                  <a:tcPr marL="182880" marR="182880" marT="91440" marB="13716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600" b="0" i="0" cap="none" spc="0" dirty="0">
                          <a:solidFill>
                            <a:srgbClr val="2E2C22"/>
                          </a:solidFill>
                          <a:latin typeface="Gill Sans MT" panose="020B0502020104020203" pitchFamily="34" charset="77"/>
                          <a:cs typeface="Gill Sans" panose="020B0502020104020203" pitchFamily="34" charset="-79"/>
                        </a:rPr>
                        <a:t>Assessing Social Norms to Inform Program Design and Implementation Strategies</a:t>
                      </a:r>
                    </a:p>
                  </a:txBody>
                  <a:tcPr marL="182880" marR="182880" marT="91440" marB="13716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600" b="0" i="0" cap="none" spc="0" dirty="0">
                          <a:solidFill>
                            <a:srgbClr val="2E2C22"/>
                          </a:solidFill>
                          <a:latin typeface="Gill Sans MT" panose="020B0502020104020203" pitchFamily="34" charset="77"/>
                          <a:cs typeface="Gill Sans" panose="020B0502020104020203" pitchFamily="34" charset="-79"/>
                        </a:rPr>
                        <a:t>Designing Norms-Shifting Interventions </a:t>
                      </a:r>
                    </a:p>
                  </a:txBody>
                  <a:tcPr marL="182880" marR="182880" marT="91440" marB="13716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600" b="0" i="0" cap="none" spc="0" dirty="0">
                          <a:solidFill>
                            <a:srgbClr val="2E2C22"/>
                          </a:solidFill>
                          <a:latin typeface="Gill Sans MT" panose="020B0502020104020203" pitchFamily="34" charset="77"/>
                          <a:cs typeface="Gill Sans" panose="020B0502020104020203" pitchFamily="34" charset="-79"/>
                        </a:rPr>
                        <a:t>Measuring Normative Shifts in Complex Environments </a:t>
                      </a:r>
                    </a:p>
                  </a:txBody>
                  <a:tcPr marL="182880" marR="182880" marT="91440" marB="13716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3600" b="0" i="0" u="none" strike="noStrike" cap="none" spc="0" baseline="0" dirty="0">
                          <a:ln>
                            <a:noFill/>
                          </a:ln>
                          <a:solidFill>
                            <a:srgbClr val="2E2C22"/>
                          </a:solidFill>
                          <a:uFillTx/>
                          <a:latin typeface="Gill Sans MT" panose="020B0502020104020203" pitchFamily="34" charset="77"/>
                          <a:ea typeface="+mn-ea"/>
                          <a:cs typeface="Gill Sans" panose="020B0502020104020203" pitchFamily="34" charset="-79"/>
                          <a:sym typeface="Montserrat-Regular"/>
                        </a:rPr>
                        <a:t>Scaling Up </a:t>
                      </a:r>
                      <a:br>
                        <a:rPr lang="en-US" sz="3600" b="0" i="0" u="none" strike="noStrike" cap="none" spc="0" baseline="0" dirty="0">
                          <a:ln>
                            <a:noFill/>
                          </a:ln>
                          <a:solidFill>
                            <a:srgbClr val="2E2C22"/>
                          </a:solidFill>
                          <a:uFillTx/>
                          <a:latin typeface="Gill Sans MT" panose="020B0502020104020203" pitchFamily="34" charset="77"/>
                          <a:ea typeface="+mn-ea"/>
                          <a:cs typeface="Gill Sans" panose="020B0502020104020203" pitchFamily="34" charset="-79"/>
                          <a:sym typeface="Montserrat-Regular"/>
                        </a:rPr>
                      </a:br>
                      <a:r>
                        <a:rPr lang="en-US" sz="3600" b="0" i="0" u="none" strike="noStrike" cap="none" spc="0" baseline="0" dirty="0">
                          <a:ln>
                            <a:noFill/>
                          </a:ln>
                          <a:solidFill>
                            <a:srgbClr val="2E2C22"/>
                          </a:solidFill>
                          <a:uFillTx/>
                          <a:latin typeface="Gill Sans MT" panose="020B0502020104020203" pitchFamily="34" charset="77"/>
                          <a:ea typeface="+mn-ea"/>
                          <a:cs typeface="Gill Sans" panose="020B0502020104020203" pitchFamily="34" charset="-79"/>
                          <a:sym typeface="Montserrat-Regular"/>
                        </a:rPr>
                        <a:t>Norms-Shifting Interventions Effectively and Ethically</a:t>
                      </a:r>
                    </a:p>
                  </a:txBody>
                  <a:tcPr marL="182880" marR="182880" marT="91440" marB="13716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3620500"/>
                  </a:ext>
                </a:extLst>
              </a:tr>
            </a:tbl>
          </a:graphicData>
        </a:graphic>
      </p:graphicFrame>
    </p:spTree>
    <p:custDataLst>
      <p:tags r:id="rId1"/>
    </p:custDataLst>
    <p:extLst>
      <p:ext uri="{BB962C8B-B14F-4D97-AF65-F5344CB8AC3E}">
        <p14:creationId xmlns:p14="http://schemas.microsoft.com/office/powerpoint/2010/main" val="4011894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2000" fill="hold" grpId="0" nodeType="afterEffect">
                                  <p:stCondLst>
                                    <p:cond delay="0"/>
                                  </p:stCondLst>
                                  <p:childTnLst>
                                    <p:animEffect transition="out" filter="fade">
                                      <p:cBhvr>
                                        <p:cTn id="6" dur="2000" tmFilter="0, 0; .2, .5; .8, .5; 1, 0"/>
                                        <p:tgtEl>
                                          <p:spTgt spid="44"/>
                                        </p:tgtEl>
                                      </p:cBhvr>
                                    </p:animEffect>
                                    <p:animScale>
                                      <p:cBhvr>
                                        <p:cTn id="7" dur="1000" autoRev="1" fill="hold"/>
                                        <p:tgtEl>
                                          <p:spTgt spid="4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05E20EA-97E4-704B-9815-EDAAC4A273A6}"/>
              </a:ext>
            </a:extLst>
          </p:cNvPr>
          <p:cNvSpPr/>
          <p:nvPr/>
        </p:nvSpPr>
        <p:spPr>
          <a:xfrm>
            <a:off x="17198547" y="1081714"/>
            <a:ext cx="6429664" cy="3965774"/>
          </a:xfrm>
          <a:prstGeom prst="rect">
            <a:avLst/>
          </a:prstGeom>
          <a:solidFill>
            <a:srgbClr val="2EC3C6"/>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FFFFFF"/>
              </a:solidFill>
              <a:effectLst/>
              <a:uFillTx/>
              <a:latin typeface="Helvetica Light"/>
              <a:ea typeface="Helvetica Light"/>
              <a:cs typeface="Helvetica Light"/>
              <a:sym typeface="Helvetica Light"/>
            </a:endParaRPr>
          </a:p>
        </p:txBody>
      </p:sp>
      <p:sp>
        <p:nvSpPr>
          <p:cNvPr id="2" name="Title 1"/>
          <p:cNvSpPr>
            <a:spLocks noGrp="1"/>
          </p:cNvSpPr>
          <p:nvPr>
            <p:ph type="title" idx="4294967295"/>
          </p:nvPr>
        </p:nvSpPr>
        <p:spPr>
          <a:xfrm>
            <a:off x="1152144" y="624124"/>
            <a:ext cx="15965424" cy="2277659"/>
          </a:xfrm>
        </p:spPr>
        <p:txBody>
          <a:bodyPr>
            <a:noAutofit/>
          </a:bodyPr>
          <a:lstStyle/>
          <a:p>
            <a:pPr>
              <a:lnSpc>
                <a:spcPct val="90000"/>
              </a:lnSpc>
            </a:pPr>
            <a:r>
              <a:rPr lang="en-US" dirty="0">
                <a:solidFill>
                  <a:srgbClr val="2E2C22"/>
                </a:solidFill>
              </a:rPr>
              <a:t>Sustainability</a:t>
            </a:r>
            <a:br>
              <a:rPr lang="en-US" dirty="0">
                <a:solidFill>
                  <a:srgbClr val="2E2C22"/>
                </a:solidFill>
              </a:rPr>
            </a:br>
            <a:r>
              <a:rPr lang="en-US" sz="7200" b="0" dirty="0">
                <a:solidFill>
                  <a:srgbClr val="2EC3C6"/>
                </a:solidFill>
              </a:rPr>
              <a:t>Be clear on the goals for NSI</a:t>
            </a:r>
            <a:endParaRPr lang="en-US" b="0" dirty="0">
              <a:solidFill>
                <a:srgbClr val="2EC3C6"/>
              </a:solidFill>
            </a:endParaRPr>
          </a:p>
        </p:txBody>
      </p:sp>
      <p:sp>
        <p:nvSpPr>
          <p:cNvPr id="11" name="Line 15">
            <a:extLst>
              <a:ext uri="{FF2B5EF4-FFF2-40B4-BE49-F238E27FC236}">
                <a16:creationId xmlns:a16="http://schemas.microsoft.com/office/drawing/2014/main" id="{CF63CC8E-7632-C848-A5A8-49D362B0E69D}"/>
              </a:ext>
            </a:extLst>
          </p:cNvPr>
          <p:cNvSpPr>
            <a:spLocks noChangeShapeType="1"/>
          </p:cNvSpPr>
          <p:nvPr/>
        </p:nvSpPr>
        <p:spPr bwMode="auto">
          <a:xfrm flipV="1">
            <a:off x="6800073" y="3810337"/>
            <a:ext cx="10271833" cy="8239320"/>
          </a:xfrm>
          <a:prstGeom prst="line">
            <a:avLst/>
          </a:prstGeom>
          <a:noFill/>
          <a:ln w="76200">
            <a:solidFill>
              <a:srgbClr val="2EC3C6"/>
            </a:solidFill>
            <a:prstDash val="lgDash"/>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9904F"/>
              </a:solidFill>
              <a:effectLst/>
              <a:uLnTx/>
              <a:uFillTx/>
              <a:latin typeface="Gill Sans MT" panose="020B0502020104020203" pitchFamily="34" charset="77"/>
              <a:ea typeface="+mn-ea"/>
              <a:cs typeface="+mn-cs"/>
              <a:sym typeface="PT Sans"/>
            </a:endParaRPr>
          </a:p>
        </p:txBody>
      </p:sp>
      <p:sp>
        <p:nvSpPr>
          <p:cNvPr id="13" name="Text Box 5">
            <a:extLst>
              <a:ext uri="{FF2B5EF4-FFF2-40B4-BE49-F238E27FC236}">
                <a16:creationId xmlns:a16="http://schemas.microsoft.com/office/drawing/2014/main" id="{05280BD0-BEFA-BD48-921B-CBA389042892}"/>
              </a:ext>
            </a:extLst>
          </p:cNvPr>
          <p:cNvSpPr txBox="1">
            <a:spLocks noChangeArrowheads="1"/>
          </p:cNvSpPr>
          <p:nvPr/>
        </p:nvSpPr>
        <p:spPr bwMode="auto">
          <a:xfrm>
            <a:off x="6729366" y="12342709"/>
            <a:ext cx="8993004" cy="903965"/>
          </a:xfrm>
          <a:prstGeom prst="rect">
            <a:avLst/>
          </a:prstGeom>
          <a:noFill/>
          <a:ln w="9525">
            <a:noFill/>
            <a:miter lim="800000"/>
            <a:headEnd/>
            <a:tailEnd/>
          </a:ln>
          <a:effec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l" defTabSz="1828800" rtl="0" eaLnBrk="1" fontAlgn="auto" latinLnBrk="0" hangingPunct="1">
              <a:lnSpc>
                <a:spcPct val="12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EXPANSION/REPLICATION</a:t>
            </a:r>
            <a:endParaRPr kumimoji="0" lang="en-US" sz="4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p:txBody>
      </p:sp>
      <p:sp>
        <p:nvSpPr>
          <p:cNvPr id="18" name="Text Box 6">
            <a:extLst>
              <a:ext uri="{FF2B5EF4-FFF2-40B4-BE49-F238E27FC236}">
                <a16:creationId xmlns:a16="http://schemas.microsoft.com/office/drawing/2014/main" id="{82040C1A-3C4E-0E49-970F-6DBC07140E5F}"/>
              </a:ext>
            </a:extLst>
          </p:cNvPr>
          <p:cNvSpPr txBox="1">
            <a:spLocks noChangeArrowheads="1"/>
          </p:cNvSpPr>
          <p:nvPr/>
        </p:nvSpPr>
        <p:spPr bwMode="auto">
          <a:xfrm>
            <a:off x="4878030" y="3810338"/>
            <a:ext cx="1354217" cy="8336069"/>
          </a:xfrm>
          <a:prstGeom prst="rect">
            <a:avLst/>
          </a:prstGeom>
          <a:noFill/>
          <a:ln w="9525">
            <a:noFill/>
            <a:miter lim="800000"/>
            <a:headEnd/>
            <a:tailEnd/>
          </a:ln>
          <a:effectLst/>
        </p:spPr>
        <p:txBody>
          <a:bodyPr vert="vert270"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INSTITUTIONALIZATION</a:t>
            </a:r>
            <a:endParaRPr kumimoji="0" lang="en-US" sz="4000" b="1"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endParaRPr>
          </a:p>
          <a:p>
            <a:pPr marL="0" marR="0" lvl="0" indent="0" algn="l" defTabSz="18288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2E2C22"/>
                </a:solidFill>
                <a:effectLst/>
                <a:uLnTx/>
                <a:uFillTx/>
                <a:latin typeface="Gill Sans MT" panose="020B0502020104020203" pitchFamily="34" charset="77"/>
                <a:ea typeface="+mn-ea"/>
                <a:cs typeface="+mn-cs"/>
                <a:sym typeface="PT Sans"/>
              </a:rPr>
              <a:t>(POLITICAL, POLICY, INSTITUTIONAL, LEGAL)</a:t>
            </a:r>
          </a:p>
        </p:txBody>
      </p:sp>
      <p:sp>
        <p:nvSpPr>
          <p:cNvPr id="19" name="Line 13">
            <a:extLst>
              <a:ext uri="{FF2B5EF4-FFF2-40B4-BE49-F238E27FC236}">
                <a16:creationId xmlns:a16="http://schemas.microsoft.com/office/drawing/2014/main" id="{1585872F-CBA3-9B49-B6A7-241142D5D736}"/>
              </a:ext>
            </a:extLst>
          </p:cNvPr>
          <p:cNvSpPr>
            <a:spLocks noChangeShapeType="1"/>
          </p:cNvSpPr>
          <p:nvPr/>
        </p:nvSpPr>
        <p:spPr bwMode="auto">
          <a:xfrm>
            <a:off x="6671150" y="12092555"/>
            <a:ext cx="9474871" cy="14992"/>
          </a:xfrm>
          <a:prstGeom prst="line">
            <a:avLst/>
          </a:prstGeom>
          <a:noFill/>
          <a:ln w="76200">
            <a:solidFill>
              <a:srgbClr val="29B5B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9904F"/>
              </a:solidFill>
              <a:effectLst/>
              <a:uLnTx/>
              <a:uFillTx/>
              <a:latin typeface="Gill Sans MT" panose="020B0502020104020203" pitchFamily="34" charset="77"/>
              <a:ea typeface="+mn-ea"/>
              <a:cs typeface="+mn-cs"/>
              <a:sym typeface="PT Sans"/>
            </a:endParaRPr>
          </a:p>
        </p:txBody>
      </p:sp>
      <p:sp>
        <p:nvSpPr>
          <p:cNvPr id="20" name="Line 15">
            <a:extLst>
              <a:ext uri="{FF2B5EF4-FFF2-40B4-BE49-F238E27FC236}">
                <a16:creationId xmlns:a16="http://schemas.microsoft.com/office/drawing/2014/main" id="{0AFA5D2C-0ED6-474F-97D7-968C3C28285F}"/>
              </a:ext>
            </a:extLst>
          </p:cNvPr>
          <p:cNvSpPr>
            <a:spLocks noChangeShapeType="1"/>
          </p:cNvSpPr>
          <p:nvPr/>
        </p:nvSpPr>
        <p:spPr bwMode="auto">
          <a:xfrm flipH="1" flipV="1">
            <a:off x="6673432" y="3544576"/>
            <a:ext cx="45662" cy="8601830"/>
          </a:xfrm>
          <a:prstGeom prst="line">
            <a:avLst/>
          </a:prstGeom>
          <a:noFill/>
          <a:ln w="76200">
            <a:solidFill>
              <a:srgbClr val="29B5B7"/>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a:ln>
                <a:noFill/>
              </a:ln>
              <a:solidFill>
                <a:srgbClr val="09904F"/>
              </a:solidFill>
              <a:effectLst/>
              <a:uLnTx/>
              <a:uFillTx/>
              <a:latin typeface="Gill Sans MT" panose="020B0502020104020203" pitchFamily="34" charset="77"/>
              <a:ea typeface="+mn-ea"/>
              <a:cs typeface="+mn-cs"/>
              <a:sym typeface="PT Sans"/>
            </a:endParaRPr>
          </a:p>
        </p:txBody>
      </p:sp>
      <p:sp>
        <p:nvSpPr>
          <p:cNvPr id="21" name="TextBox 20">
            <a:extLst>
              <a:ext uri="{FF2B5EF4-FFF2-40B4-BE49-F238E27FC236}">
                <a16:creationId xmlns:a16="http://schemas.microsoft.com/office/drawing/2014/main" id="{2D82835C-E190-9C4B-BCA3-3C18E59C9960}"/>
              </a:ext>
            </a:extLst>
          </p:cNvPr>
          <p:cNvSpPr txBox="1"/>
          <p:nvPr/>
        </p:nvSpPr>
        <p:spPr>
          <a:xfrm rot="19233443">
            <a:off x="8053522" y="9401177"/>
            <a:ext cx="4873954" cy="110142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0" indent="0" algn="l" defTabSz="8255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2EC3C6"/>
                </a:solidFill>
                <a:effectLst/>
                <a:uLnTx/>
                <a:uFillTx/>
                <a:latin typeface="Gill Sans MT" panose="020B0502020104020203" pitchFamily="34" charset="77"/>
                <a:sym typeface="PT Sans"/>
              </a:rPr>
              <a:t>ADAPTATION TO NEW CONTEXTS</a:t>
            </a:r>
            <a:endParaRPr kumimoji="0" lang="fr-BE" sz="3200" b="1" i="0" u="none" strike="noStrike" kern="0" cap="none" spc="0" normalizeH="0" baseline="0" noProof="0" dirty="0">
              <a:ln>
                <a:noFill/>
              </a:ln>
              <a:solidFill>
                <a:srgbClr val="2EC3C6"/>
              </a:solidFill>
              <a:effectLst/>
              <a:uLnTx/>
              <a:uFillTx/>
              <a:latin typeface="Gill Sans MT" panose="020B0502020104020203" pitchFamily="34" charset="77"/>
              <a:sym typeface="PT Sans"/>
            </a:endParaRPr>
          </a:p>
        </p:txBody>
      </p:sp>
      <p:grpSp>
        <p:nvGrpSpPr>
          <p:cNvPr id="22" name="Group 21">
            <a:extLst>
              <a:ext uri="{FF2B5EF4-FFF2-40B4-BE49-F238E27FC236}">
                <a16:creationId xmlns:a16="http://schemas.microsoft.com/office/drawing/2014/main" id="{1AC18605-27FA-5E4E-A7E7-1E9B2D597CC0}"/>
              </a:ext>
            </a:extLst>
          </p:cNvPr>
          <p:cNvGrpSpPr/>
          <p:nvPr/>
        </p:nvGrpSpPr>
        <p:grpSpPr>
          <a:xfrm>
            <a:off x="11775250" y="4134072"/>
            <a:ext cx="4799730" cy="4385644"/>
            <a:chOff x="14859754" y="1680712"/>
            <a:chExt cx="6089904" cy="5564512"/>
          </a:xfrm>
        </p:grpSpPr>
        <p:sp>
          <p:nvSpPr>
            <p:cNvPr id="23" name="TextBox 22">
              <a:extLst>
                <a:ext uri="{FF2B5EF4-FFF2-40B4-BE49-F238E27FC236}">
                  <a16:creationId xmlns:a16="http://schemas.microsoft.com/office/drawing/2014/main" id="{C44B84A4-2FAE-4F42-AA86-09546B2B9399}"/>
                </a:ext>
              </a:extLst>
            </p:cNvPr>
            <p:cNvSpPr txBox="1"/>
            <p:nvPr/>
          </p:nvSpPr>
          <p:spPr>
            <a:xfrm>
              <a:off x="14859754" y="1680712"/>
              <a:ext cx="6089904" cy="5564512"/>
            </a:xfrm>
            <a:prstGeom prst="sun">
              <a:avLst/>
            </a:prstGeom>
            <a:solidFill>
              <a:srgbClr val="2EC3C6"/>
            </a:solid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6000" kern="1200" dirty="0">
                <a:solidFill>
                  <a:prstClr val="white"/>
                </a:solidFill>
                <a:latin typeface="Gill Sans MT" panose="020B0502020104020203" pitchFamily="34" charset="77"/>
                <a:ea typeface="+mn-ea"/>
                <a:cs typeface="+mn-cs"/>
              </a:endParaRPr>
            </a:p>
          </p:txBody>
        </p:sp>
        <p:sp>
          <p:nvSpPr>
            <p:cNvPr id="24" name="Rectangle 23">
              <a:extLst>
                <a:ext uri="{FF2B5EF4-FFF2-40B4-BE49-F238E27FC236}">
                  <a16:creationId xmlns:a16="http://schemas.microsoft.com/office/drawing/2014/main" id="{2EB921FE-C7F9-BA43-B12A-385F1D4C18C6}"/>
                </a:ext>
              </a:extLst>
            </p:cNvPr>
            <p:cNvSpPr/>
            <p:nvPr/>
          </p:nvSpPr>
          <p:spPr>
            <a:xfrm>
              <a:off x="15642820" y="3625175"/>
              <a:ext cx="4523772" cy="1679181"/>
            </a:xfrm>
            <a:prstGeom prst="rect">
              <a:avLst/>
            </a:prstGeom>
          </p:spPr>
          <p:txBody>
            <a:bodyPr wrap="square">
              <a:spAutoFit/>
            </a:bodyPr>
            <a:lstStyle/>
            <a:p>
              <a:pPr lvl="0" algn="ctr" defTabSz="914400" hangingPunct="1">
                <a:defRPr/>
              </a:pPr>
              <a:r>
                <a:rPr lang="en-US" sz="4000" b="1" kern="1200" dirty="0">
                  <a:solidFill>
                    <a:prstClr val="white"/>
                  </a:solidFill>
                  <a:latin typeface="Gill Sans MT" panose="020B0502020104020203" pitchFamily="34" charset="77"/>
                  <a:ea typeface="+mn-ea"/>
                  <a:cs typeface="+mn-cs"/>
                </a:rPr>
                <a:t>SCALE-</a:t>
              </a:r>
            </a:p>
            <a:p>
              <a:pPr lvl="0" algn="ctr" defTabSz="914400" hangingPunct="1">
                <a:defRPr/>
              </a:pPr>
              <a:r>
                <a:rPr lang="en-US" sz="4000" b="1" kern="1200" dirty="0">
                  <a:solidFill>
                    <a:prstClr val="white"/>
                  </a:solidFill>
                  <a:latin typeface="Gill Sans MT" panose="020B0502020104020203" pitchFamily="34" charset="77"/>
                  <a:ea typeface="+mn-ea"/>
                  <a:cs typeface="+mn-cs"/>
                </a:rPr>
                <a:t>UP</a:t>
              </a:r>
            </a:p>
          </p:txBody>
        </p:sp>
      </p:grpSp>
      <p:sp>
        <p:nvSpPr>
          <p:cNvPr id="25" name="Rectangle 24">
            <a:extLst>
              <a:ext uri="{FF2B5EF4-FFF2-40B4-BE49-F238E27FC236}">
                <a16:creationId xmlns:a16="http://schemas.microsoft.com/office/drawing/2014/main" id="{7B961ECA-8654-214E-AD75-B9ABC2BA126E}"/>
              </a:ext>
            </a:extLst>
          </p:cNvPr>
          <p:cNvSpPr/>
          <p:nvPr/>
        </p:nvSpPr>
        <p:spPr>
          <a:xfrm>
            <a:off x="17299638" y="1381710"/>
            <a:ext cx="6216316" cy="3416320"/>
          </a:xfrm>
          <a:prstGeom prst="rect">
            <a:avLst/>
          </a:prstGeom>
        </p:spPr>
        <p:txBody>
          <a:bodyPr wrap="square">
            <a:spAutoFit/>
          </a:bodyPr>
          <a:lstStyle/>
          <a:p>
            <a:pPr lvl="0" algn="ctr">
              <a:defRPr/>
            </a:pPr>
            <a:r>
              <a:rPr lang="en-US" sz="3600" b="1" dirty="0">
                <a:solidFill>
                  <a:srgbClr val="F4F5F7"/>
                </a:solidFill>
                <a:latin typeface="Gill Sans MT" panose="020B0502020104020203" pitchFamily="34" charset="77"/>
                <a:ea typeface="Helvetica Light"/>
                <a:cs typeface="Helvetica Light"/>
                <a:sym typeface="Helvetica Light"/>
              </a:rPr>
              <a:t>Sustainability of NSI activities?</a:t>
            </a:r>
          </a:p>
          <a:p>
            <a:pPr lvl="0" algn="ctr">
              <a:defRPr/>
            </a:pPr>
            <a:r>
              <a:rPr lang="en-US" sz="3600" b="1" i="1" u="sng" dirty="0">
                <a:solidFill>
                  <a:srgbClr val="F4F5F7"/>
                </a:solidFill>
                <a:latin typeface="Gill Sans MT" panose="020B0502020104020203" pitchFamily="34" charset="77"/>
                <a:ea typeface="Helvetica Light"/>
                <a:cs typeface="Helvetica Light"/>
                <a:sym typeface="Helvetica Light"/>
              </a:rPr>
              <a:t>OR</a:t>
            </a:r>
          </a:p>
          <a:p>
            <a:pPr lvl="0" algn="ctr">
              <a:defRPr/>
            </a:pPr>
            <a:r>
              <a:rPr lang="en-US" sz="3600" b="1" dirty="0">
                <a:solidFill>
                  <a:srgbClr val="F4F5F7"/>
                </a:solidFill>
                <a:latin typeface="Gill Sans MT" panose="020B0502020104020203" pitchFamily="34" charset="77"/>
                <a:ea typeface="Helvetica Light"/>
                <a:cs typeface="Helvetica Light"/>
                <a:sym typeface="Helvetica Light"/>
              </a:rPr>
              <a:t>Sustainability of normative shifts? (Is the NSI still needed?)</a:t>
            </a:r>
            <a:endParaRPr lang="fr-BE" sz="3600" b="1" dirty="0">
              <a:solidFill>
                <a:srgbClr val="F4F5F7"/>
              </a:solidFill>
              <a:latin typeface="Gill Sans MT" panose="020B0502020104020203" pitchFamily="34" charset="77"/>
              <a:ea typeface="Helvetica Light"/>
              <a:cs typeface="Helvetica Light"/>
              <a:sym typeface="Helvetica Light"/>
            </a:endParaRPr>
          </a:p>
        </p:txBody>
      </p:sp>
    </p:spTree>
    <p:custDataLst>
      <p:tags r:id="rId1"/>
    </p:custDataLst>
    <p:extLst>
      <p:ext uri="{BB962C8B-B14F-4D97-AF65-F5344CB8AC3E}">
        <p14:creationId xmlns:p14="http://schemas.microsoft.com/office/powerpoint/2010/main" val="239308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2EC3C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22B8-2712-4B0F-B154-1D65662A1A6A}"/>
              </a:ext>
            </a:extLst>
          </p:cNvPr>
          <p:cNvSpPr>
            <a:spLocks noGrp="1"/>
          </p:cNvSpPr>
          <p:nvPr>
            <p:ph type="title"/>
          </p:nvPr>
        </p:nvSpPr>
        <p:spPr/>
        <p:txBody>
          <a:bodyPr/>
          <a:lstStyle/>
          <a:p>
            <a:pPr>
              <a:lnSpc>
                <a:spcPct val="90000"/>
              </a:lnSpc>
            </a:pPr>
            <a:r>
              <a:rPr lang="en-US" dirty="0"/>
              <a:t>Tips for </a:t>
            </a:r>
            <a:r>
              <a:rPr lang="en-US" dirty="0" smtClean="0"/>
              <a:t>Designing NSIs for Scale-Up</a:t>
            </a:r>
            <a:endParaRPr lang="en-US" dirty="0"/>
          </a:p>
        </p:txBody>
      </p:sp>
      <p:sp>
        <p:nvSpPr>
          <p:cNvPr id="3" name="Text Placeholder 2">
            <a:extLst>
              <a:ext uri="{FF2B5EF4-FFF2-40B4-BE49-F238E27FC236}">
                <a16:creationId xmlns:a16="http://schemas.microsoft.com/office/drawing/2014/main" id="{BE411073-EA4B-B04F-ACB6-4D0784B7E5C9}"/>
              </a:ext>
            </a:extLst>
          </p:cNvPr>
          <p:cNvSpPr>
            <a:spLocks noGrp="1"/>
          </p:cNvSpPr>
          <p:nvPr>
            <p:ph type="body" idx="2"/>
          </p:nvPr>
        </p:nvSpPr>
        <p:spPr/>
        <p:txBody>
          <a:bodyPr/>
          <a:lstStyle/>
          <a:p>
            <a:r>
              <a:rPr lang="en-US" dirty="0"/>
              <a:t>SECTION 3</a:t>
            </a:r>
            <a:endParaRPr lang="en-US" sz="2800" dirty="0"/>
          </a:p>
          <a:p>
            <a:endParaRPr lang="en-US" dirty="0"/>
          </a:p>
        </p:txBody>
      </p:sp>
    </p:spTree>
    <p:custDataLst>
      <p:tags r:id="rId1"/>
    </p:custDataLst>
    <p:extLst>
      <p:ext uri="{BB962C8B-B14F-4D97-AF65-F5344CB8AC3E}">
        <p14:creationId xmlns:p14="http://schemas.microsoft.com/office/powerpoint/2010/main" val="278158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4F5F7"/>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03C2949-A25C-4294-BE40-C8AF6571B636}"/>
              </a:ext>
            </a:extLst>
          </p:cNvPr>
          <p:cNvSpPr>
            <a:spLocks noGrp="1"/>
          </p:cNvSpPr>
          <p:nvPr>
            <p:ph type="title"/>
          </p:nvPr>
        </p:nvSpPr>
        <p:spPr/>
        <p:txBody>
          <a:bodyPr/>
          <a:lstStyle/>
          <a:p>
            <a:pPr>
              <a:lnSpc>
                <a:spcPct val="90000"/>
              </a:lnSpc>
            </a:pPr>
            <a:r>
              <a:rPr lang="en-US" b="1" dirty="0"/>
              <a:t>Designing the NSI Innovation</a:t>
            </a:r>
            <a:r>
              <a:rPr lang="en-US" dirty="0"/>
              <a:t/>
            </a:r>
            <a:br>
              <a:rPr lang="en-US" dirty="0"/>
            </a:br>
            <a:endParaRPr lang="en-US" dirty="0"/>
          </a:p>
        </p:txBody>
      </p:sp>
      <p:sp>
        <p:nvSpPr>
          <p:cNvPr id="12" name="Text Placeholder 11">
            <a:extLst>
              <a:ext uri="{FF2B5EF4-FFF2-40B4-BE49-F238E27FC236}">
                <a16:creationId xmlns:a16="http://schemas.microsoft.com/office/drawing/2014/main" id="{D720D6D0-3DC7-4E0B-825D-95CCE6A14A6A}"/>
              </a:ext>
            </a:extLst>
          </p:cNvPr>
          <p:cNvSpPr>
            <a:spLocks noGrp="1"/>
          </p:cNvSpPr>
          <p:nvPr>
            <p:ph type="body" idx="1"/>
          </p:nvPr>
        </p:nvSpPr>
        <p:spPr/>
        <p:txBody>
          <a:bodyPr>
            <a:normAutofit/>
          </a:bodyPr>
          <a:lstStyle/>
          <a:p>
            <a:pPr indent="0" algn="l">
              <a:lnSpc>
                <a:spcPct val="100000"/>
              </a:lnSpc>
              <a:spcAft>
                <a:spcPts val="0"/>
              </a:spcAft>
              <a:buNone/>
            </a:pPr>
            <a:r>
              <a:rPr lang="en-US" sz="6000" b="1" dirty="0">
                <a:solidFill>
                  <a:srgbClr val="2EC3C6"/>
                </a:solidFill>
              </a:rPr>
              <a:t>Our KISS challenge:</a:t>
            </a:r>
          </a:p>
          <a:p>
            <a:pPr indent="0" algn="l">
              <a:lnSpc>
                <a:spcPct val="100000"/>
              </a:lnSpc>
              <a:spcAft>
                <a:spcPts val="0"/>
              </a:spcAft>
              <a:buNone/>
            </a:pPr>
            <a:r>
              <a:rPr lang="en-US" sz="6000" b="1" dirty="0"/>
              <a:t>K</a:t>
            </a:r>
            <a:r>
              <a:rPr lang="en-US" sz="6000" dirty="0"/>
              <a:t>eep </a:t>
            </a:r>
            <a:r>
              <a:rPr lang="en-US" sz="6000" b="1" dirty="0"/>
              <a:t>I</a:t>
            </a:r>
            <a:r>
              <a:rPr lang="en-US" sz="6000" dirty="0"/>
              <a:t>t </a:t>
            </a:r>
            <a:r>
              <a:rPr lang="en-US" sz="6000" b="1" dirty="0"/>
              <a:t>S</a:t>
            </a:r>
            <a:r>
              <a:rPr lang="en-US" sz="6000" dirty="0"/>
              <a:t>imple and </a:t>
            </a:r>
            <a:r>
              <a:rPr lang="en-US" sz="6000" b="1" dirty="0"/>
              <a:t>S</a:t>
            </a:r>
            <a:r>
              <a:rPr lang="en-US" sz="6000" dirty="0"/>
              <a:t>calable…</a:t>
            </a:r>
          </a:p>
          <a:p>
            <a:pPr indent="0" algn="l">
              <a:lnSpc>
                <a:spcPct val="100000"/>
              </a:lnSpc>
              <a:spcAft>
                <a:spcPts val="0"/>
              </a:spcAft>
              <a:buNone/>
            </a:pPr>
            <a:r>
              <a:rPr lang="en-US" sz="6000" dirty="0"/>
              <a:t>begin with the end in mind.</a:t>
            </a:r>
          </a:p>
          <a:p>
            <a:pPr indent="0" algn="l">
              <a:lnSpc>
                <a:spcPct val="100000"/>
              </a:lnSpc>
              <a:spcAft>
                <a:spcPts val="0"/>
              </a:spcAft>
              <a:buNone/>
            </a:pPr>
            <a:endParaRPr lang="en-US" sz="5400" dirty="0"/>
          </a:p>
          <a:p>
            <a:pPr indent="0" algn="l">
              <a:lnSpc>
                <a:spcPct val="100000"/>
              </a:lnSpc>
              <a:spcAft>
                <a:spcPts val="0"/>
              </a:spcAft>
              <a:buNone/>
            </a:pPr>
            <a:endParaRPr lang="en-US" sz="5400" dirty="0"/>
          </a:p>
        </p:txBody>
      </p:sp>
      <p:pic>
        <p:nvPicPr>
          <p:cNvPr id="5" name="Picture Placeholder 4">
            <a:extLst>
              <a:ext uri="{FF2B5EF4-FFF2-40B4-BE49-F238E27FC236}">
                <a16:creationId xmlns:a16="http://schemas.microsoft.com/office/drawing/2014/main" id="{0808F6AC-80C9-8B47-B062-8902D5E401C8}"/>
              </a:ext>
            </a:extLst>
          </p:cNvPr>
          <p:cNvPicPr>
            <a:picLocks noGrp="1" noChangeAspect="1"/>
          </p:cNvPicPr>
          <p:nvPr>
            <p:ph type="pic" sz="quarter" idx="10"/>
          </p:nvPr>
        </p:nvPicPr>
        <p:blipFill>
          <a:blip r:embed="rId4" cstate="print">
            <a:extLst>
              <a:ext uri="{28A0092B-C50C-407E-A947-70E740481C1C}">
                <a14:useLocalDpi xmlns:a14="http://schemas.microsoft.com/office/drawing/2010/main" val="0"/>
              </a:ext>
            </a:extLst>
          </a:blip>
          <a:srcRect l="14280" r="14280"/>
          <a:stretch/>
        </p:blipFill>
        <p:spPr>
          <a:xfrm>
            <a:off x="-3058370" y="2227264"/>
            <a:ext cx="9263064" cy="9261476"/>
          </a:xfrm>
          <a:solidFill>
            <a:srgbClr val="FFFFFF"/>
          </a:solidFill>
        </p:spPr>
      </p:pic>
      <p:sp>
        <p:nvSpPr>
          <p:cNvPr id="7" name="TextBox 6">
            <a:extLst>
              <a:ext uri="{FF2B5EF4-FFF2-40B4-BE49-F238E27FC236}">
                <a16:creationId xmlns:a16="http://schemas.microsoft.com/office/drawing/2014/main" id="{CAFDF526-2C05-A246-80A1-298AB437882C}"/>
              </a:ext>
            </a:extLst>
          </p:cNvPr>
          <p:cNvSpPr txBox="1"/>
          <p:nvPr/>
        </p:nvSpPr>
        <p:spPr>
          <a:xfrm>
            <a:off x="193431" y="13144453"/>
            <a:ext cx="6214047" cy="307777"/>
          </a:xfrm>
          <a:prstGeom prst="rect">
            <a:avLst/>
          </a:prstGeom>
          <a:noFill/>
        </p:spPr>
        <p:txBody>
          <a:bodyPr wrap="square" rtlCol="0">
            <a:spAutoFit/>
          </a:bodyPr>
          <a:lstStyle/>
          <a:p>
            <a:pPr algn="l"/>
            <a:r>
              <a:rPr lang="en-US" sz="1400" dirty="0">
                <a:solidFill>
                  <a:schemeClr val="bg1">
                    <a:lumMod val="90000"/>
                  </a:schemeClr>
                </a:solidFill>
                <a:latin typeface="Gill Sans MT" panose="020B0502020104020203" pitchFamily="34" charset="77"/>
              </a:rPr>
              <a:t>Photo credit: BRO Vector</a:t>
            </a:r>
          </a:p>
        </p:txBody>
      </p:sp>
    </p:spTree>
    <p:custDataLst>
      <p:tags r:id="rId1"/>
    </p:custDataLst>
    <p:extLst>
      <p:ext uri="{BB962C8B-B14F-4D97-AF65-F5344CB8AC3E}">
        <p14:creationId xmlns:p14="http://schemas.microsoft.com/office/powerpoint/2010/main" val="331861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CB80B-F9B4-4203-89A2-8A18E1079D42}"/>
              </a:ext>
            </a:extLst>
          </p:cNvPr>
          <p:cNvSpPr>
            <a:spLocks noGrp="1"/>
          </p:cNvSpPr>
          <p:nvPr>
            <p:ph type="title"/>
          </p:nvPr>
        </p:nvSpPr>
        <p:spPr>
          <a:xfrm>
            <a:off x="2121841" y="1813583"/>
            <a:ext cx="20522502" cy="2176836"/>
          </a:xfrm>
        </p:spPr>
        <p:txBody>
          <a:bodyPr/>
          <a:lstStyle/>
          <a:p>
            <a:pPr algn="l"/>
            <a:r>
              <a:rPr lang="en-US" dirty="0">
                <a:solidFill>
                  <a:srgbClr val="2E2C22"/>
                </a:solidFill>
              </a:rPr>
              <a:t>Lean Innovations </a:t>
            </a:r>
          </a:p>
        </p:txBody>
      </p:sp>
      <p:sp>
        <p:nvSpPr>
          <p:cNvPr id="6" name="Text Placeholder 5">
            <a:extLst>
              <a:ext uri="{FF2B5EF4-FFF2-40B4-BE49-F238E27FC236}">
                <a16:creationId xmlns:a16="http://schemas.microsoft.com/office/drawing/2014/main" id="{1533F612-73C1-4449-9AD6-6EB21224D247}"/>
              </a:ext>
            </a:extLst>
          </p:cNvPr>
          <p:cNvSpPr>
            <a:spLocks noGrp="1"/>
          </p:cNvSpPr>
          <p:nvPr>
            <p:ph type="body" sz="quarter" idx="13"/>
          </p:nvPr>
        </p:nvSpPr>
        <p:spPr>
          <a:xfrm>
            <a:off x="2557221" y="7914486"/>
            <a:ext cx="5470902" cy="4233088"/>
          </a:xfrm>
        </p:spPr>
        <p:txBody>
          <a:bodyPr>
            <a:normAutofit/>
          </a:bodyPr>
          <a:lstStyle/>
          <a:p>
            <a:pPr marL="571500" lvl="0" indent="-571500" algn="l">
              <a:buFont typeface="Arial" panose="020B0604020202020204" pitchFamily="34" charset="0"/>
              <a:buChar char="•"/>
            </a:pPr>
            <a:r>
              <a:rPr lang="en-US" dirty="0">
                <a:solidFill>
                  <a:prstClr val="black">
                    <a:lumMod val="85000"/>
                    <a:lumOff val="15000"/>
                  </a:prstClr>
                </a:solidFill>
              </a:rPr>
              <a:t>Simple materials.</a:t>
            </a:r>
          </a:p>
          <a:p>
            <a:pPr marL="571500" lvl="0" indent="-571500" algn="l">
              <a:buFont typeface="Arial" panose="020B0604020202020204" pitchFamily="34" charset="0"/>
              <a:buChar char="•"/>
            </a:pPr>
            <a:r>
              <a:rPr lang="en-US" dirty="0">
                <a:solidFill>
                  <a:prstClr val="black">
                    <a:lumMod val="85000"/>
                    <a:lumOff val="15000"/>
                  </a:prstClr>
                </a:solidFill>
              </a:rPr>
              <a:t>Easy-to-use.</a:t>
            </a:r>
          </a:p>
          <a:p>
            <a:pPr marL="571500" lvl="0" indent="-571500" algn="l">
              <a:buFont typeface="Arial" panose="020B0604020202020204" pitchFamily="34" charset="0"/>
              <a:buChar char="•"/>
            </a:pPr>
            <a:r>
              <a:rPr lang="en-US" dirty="0">
                <a:solidFill>
                  <a:prstClr val="black">
                    <a:lumMod val="85000"/>
                    <a:lumOff val="15000"/>
                  </a:prstClr>
                </a:solidFill>
              </a:rPr>
              <a:t>Uses existing platforms.</a:t>
            </a:r>
            <a:endParaRPr lang="en-US" dirty="0">
              <a:latin typeface="Century Gothic" panose="020B0502020202020204" pitchFamily="34" charset="0"/>
            </a:endParaRPr>
          </a:p>
          <a:p>
            <a:pPr marL="571500" indent="-571500" algn="l">
              <a:buFont typeface="Arial" panose="020B0604020202020204" pitchFamily="34" charset="0"/>
              <a:buChar char="•"/>
            </a:pPr>
            <a:endParaRPr lang="en-US" dirty="0"/>
          </a:p>
        </p:txBody>
      </p:sp>
      <p:sp>
        <p:nvSpPr>
          <p:cNvPr id="7" name="Text Placeholder 6">
            <a:extLst>
              <a:ext uri="{FF2B5EF4-FFF2-40B4-BE49-F238E27FC236}">
                <a16:creationId xmlns:a16="http://schemas.microsoft.com/office/drawing/2014/main" id="{B105AFEB-724F-4B7C-9972-66AC84E396AE}"/>
              </a:ext>
            </a:extLst>
          </p:cNvPr>
          <p:cNvSpPr>
            <a:spLocks noGrp="1"/>
          </p:cNvSpPr>
          <p:nvPr>
            <p:ph type="body" sz="quarter" idx="14"/>
          </p:nvPr>
        </p:nvSpPr>
        <p:spPr>
          <a:xfrm>
            <a:off x="9456551" y="7914486"/>
            <a:ext cx="5470902" cy="4233088"/>
          </a:xfrm>
        </p:spPr>
        <p:txBody>
          <a:bodyPr>
            <a:noAutofit/>
          </a:bodyPr>
          <a:lstStyle/>
          <a:p>
            <a:pPr marL="571500" lvl="0" indent="-571500" algn="l">
              <a:buFont typeface="Arial" panose="020B0604020202020204" pitchFamily="34" charset="0"/>
              <a:buChar char="•"/>
            </a:pPr>
            <a:r>
              <a:rPr lang="en-US" dirty="0">
                <a:solidFill>
                  <a:prstClr val="black">
                    <a:lumMod val="85000"/>
                    <a:lumOff val="15000"/>
                  </a:prstClr>
                </a:solidFill>
              </a:rPr>
              <a:t>Catalyze reflective dialogue.</a:t>
            </a:r>
          </a:p>
          <a:p>
            <a:pPr marL="571500" lvl="0" indent="-571500" algn="l">
              <a:buFont typeface="Arial" panose="020B0604020202020204" pitchFamily="34" charset="0"/>
              <a:buChar char="•"/>
            </a:pPr>
            <a:r>
              <a:rPr lang="en-US" dirty="0">
                <a:solidFill>
                  <a:prstClr val="black">
                    <a:lumMod val="85000"/>
                    <a:lumOff val="15000"/>
                  </a:prstClr>
                </a:solidFill>
              </a:rPr>
              <a:t>Fun, engaging activities to ensure use.</a:t>
            </a:r>
          </a:p>
          <a:p>
            <a:pPr marL="571500" lvl="0" indent="-571500" algn="l">
              <a:buFont typeface="Arial" panose="020B0604020202020204" pitchFamily="34" charset="0"/>
              <a:buChar char="•"/>
            </a:pPr>
            <a:r>
              <a:rPr lang="en-US" dirty="0">
                <a:solidFill>
                  <a:prstClr val="black">
                    <a:lumMod val="85000"/>
                    <a:lumOff val="15000"/>
                  </a:prstClr>
                </a:solidFill>
              </a:rPr>
              <a:t>Rooted in deep understanding of context.</a:t>
            </a:r>
          </a:p>
          <a:p>
            <a:pPr marL="571500" indent="-571500" algn="l">
              <a:buFont typeface="Arial" panose="020B0604020202020204" pitchFamily="34" charset="0"/>
              <a:buChar char="•"/>
            </a:pPr>
            <a:endParaRPr lang="en-US" dirty="0"/>
          </a:p>
        </p:txBody>
      </p:sp>
      <p:sp>
        <p:nvSpPr>
          <p:cNvPr id="8" name="Text Placeholder 7">
            <a:extLst>
              <a:ext uri="{FF2B5EF4-FFF2-40B4-BE49-F238E27FC236}">
                <a16:creationId xmlns:a16="http://schemas.microsoft.com/office/drawing/2014/main" id="{F30D500F-C791-49E8-BB7A-3486A6511FD7}"/>
              </a:ext>
            </a:extLst>
          </p:cNvPr>
          <p:cNvSpPr>
            <a:spLocks noGrp="1"/>
          </p:cNvSpPr>
          <p:nvPr>
            <p:ph type="body" sz="quarter" idx="15"/>
          </p:nvPr>
        </p:nvSpPr>
        <p:spPr>
          <a:xfrm>
            <a:off x="16352466" y="7914486"/>
            <a:ext cx="5830877" cy="4233088"/>
          </a:xfrm>
        </p:spPr>
        <p:txBody>
          <a:bodyPr>
            <a:noAutofit/>
          </a:bodyPr>
          <a:lstStyle/>
          <a:p>
            <a:pPr marL="571500" lvl="0" indent="-571500" algn="l">
              <a:buFont typeface="Arial" panose="020B0604020202020204" pitchFamily="34" charset="0"/>
              <a:buChar char="•"/>
            </a:pPr>
            <a:r>
              <a:rPr lang="en-US" dirty="0"/>
              <a:t>Low-cost materials.</a:t>
            </a:r>
          </a:p>
          <a:p>
            <a:pPr marL="571500" lvl="0" indent="-571500" algn="l">
              <a:buFont typeface="Arial" panose="020B0604020202020204" pitchFamily="34" charset="0"/>
              <a:buChar char="•"/>
            </a:pPr>
            <a:r>
              <a:rPr lang="en-US" dirty="0"/>
              <a:t>Feasible to integrate into multi-sector programs.</a:t>
            </a:r>
          </a:p>
          <a:p>
            <a:pPr marL="571500" lvl="0" indent="-571500" algn="l">
              <a:buFont typeface="Arial" panose="020B0604020202020204" pitchFamily="34" charset="0"/>
              <a:buChar char="•"/>
            </a:pPr>
            <a:r>
              <a:rPr lang="en-US" dirty="0">
                <a:solidFill>
                  <a:prstClr val="black">
                    <a:lumMod val="85000"/>
                    <a:lumOff val="15000"/>
                  </a:prstClr>
                </a:solidFill>
              </a:rPr>
              <a:t>Minimal need for support and supervision after base training.</a:t>
            </a:r>
            <a:endParaRPr lang="en-US" dirty="0"/>
          </a:p>
          <a:p>
            <a:pPr marL="571500" indent="-571500" algn="l">
              <a:buFont typeface="Arial" panose="020B0604020202020204" pitchFamily="34" charset="0"/>
              <a:buChar char="•"/>
            </a:pPr>
            <a:endParaRPr lang="en-US" dirty="0"/>
          </a:p>
        </p:txBody>
      </p:sp>
      <p:sp>
        <p:nvSpPr>
          <p:cNvPr id="9" name="Text Placeholder 8">
            <a:extLst>
              <a:ext uri="{FF2B5EF4-FFF2-40B4-BE49-F238E27FC236}">
                <a16:creationId xmlns:a16="http://schemas.microsoft.com/office/drawing/2014/main" id="{E2B76206-2087-41E7-81C2-A667F55973AD}"/>
              </a:ext>
            </a:extLst>
          </p:cNvPr>
          <p:cNvSpPr>
            <a:spLocks noGrp="1"/>
          </p:cNvSpPr>
          <p:nvPr>
            <p:ph type="body" sz="quarter" idx="16"/>
          </p:nvPr>
        </p:nvSpPr>
        <p:spPr>
          <a:xfrm>
            <a:off x="2557221" y="6606711"/>
            <a:ext cx="5799138" cy="1161471"/>
          </a:xfrm>
        </p:spPr>
        <p:txBody>
          <a:bodyPr anchor="ctr">
            <a:normAutofit/>
          </a:bodyPr>
          <a:lstStyle/>
          <a:p>
            <a:r>
              <a:rPr lang="en-US" sz="4000"/>
              <a:t>SIMPLE	</a:t>
            </a:r>
          </a:p>
        </p:txBody>
      </p:sp>
      <p:sp>
        <p:nvSpPr>
          <p:cNvPr id="10" name="Text Placeholder 9">
            <a:extLst>
              <a:ext uri="{FF2B5EF4-FFF2-40B4-BE49-F238E27FC236}">
                <a16:creationId xmlns:a16="http://schemas.microsoft.com/office/drawing/2014/main" id="{95E50009-A33C-4F56-B696-FED9CECF9FAC}"/>
              </a:ext>
            </a:extLst>
          </p:cNvPr>
          <p:cNvSpPr>
            <a:spLocks noGrp="1"/>
          </p:cNvSpPr>
          <p:nvPr>
            <p:ph type="body" sz="quarter" idx="17"/>
          </p:nvPr>
        </p:nvSpPr>
        <p:spPr>
          <a:xfrm>
            <a:off x="9217893" y="6722796"/>
            <a:ext cx="5799138" cy="929301"/>
          </a:xfrm>
          <a:ln>
            <a:noFill/>
          </a:ln>
        </p:spPr>
        <p:txBody>
          <a:bodyPr anchor="ctr">
            <a:normAutofit/>
          </a:bodyPr>
          <a:lstStyle/>
          <a:p>
            <a:r>
              <a:rPr lang="en-US" sz="4000"/>
              <a:t>ACCEPTABLE</a:t>
            </a:r>
          </a:p>
        </p:txBody>
      </p:sp>
      <p:sp>
        <p:nvSpPr>
          <p:cNvPr id="11" name="Text Placeholder 10">
            <a:extLst>
              <a:ext uri="{FF2B5EF4-FFF2-40B4-BE49-F238E27FC236}">
                <a16:creationId xmlns:a16="http://schemas.microsoft.com/office/drawing/2014/main" id="{3AF6DCB0-0F83-468D-A7D1-053AA49D5401}"/>
              </a:ext>
            </a:extLst>
          </p:cNvPr>
          <p:cNvSpPr>
            <a:spLocks noGrp="1"/>
          </p:cNvSpPr>
          <p:nvPr>
            <p:ph type="body" sz="quarter" idx="18"/>
          </p:nvPr>
        </p:nvSpPr>
        <p:spPr>
          <a:xfrm>
            <a:off x="16389557" y="6730191"/>
            <a:ext cx="5486400" cy="914510"/>
          </a:xfrm>
        </p:spPr>
        <p:txBody>
          <a:bodyPr anchor="ctr">
            <a:normAutofit/>
          </a:bodyPr>
          <a:lstStyle/>
          <a:p>
            <a:r>
              <a:rPr lang="en-US" sz="4000" dirty="0"/>
              <a:t>LOW-RESOURCE</a:t>
            </a:r>
          </a:p>
        </p:txBody>
      </p:sp>
      <p:pic>
        <p:nvPicPr>
          <p:cNvPr id="13" name="Picture 12" descr="A picture containing room, sitting, sign, standing&#10;&#10;Description automatically generated">
            <a:extLst>
              <a:ext uri="{FF2B5EF4-FFF2-40B4-BE49-F238E27FC236}">
                <a16:creationId xmlns:a16="http://schemas.microsoft.com/office/drawing/2014/main" id="{9019E1A1-2D7C-4B2C-8549-D18FE3CF36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11012" y="4594350"/>
            <a:ext cx="2446420" cy="2446420"/>
          </a:xfrm>
          <a:prstGeom prst="rect">
            <a:avLst/>
          </a:prstGeom>
        </p:spPr>
      </p:pic>
      <p:pic>
        <p:nvPicPr>
          <p:cNvPr id="15" name="Picture 14" descr="A picture containing drawing, light&#10;&#10;Description automatically generated">
            <a:extLst>
              <a:ext uri="{FF2B5EF4-FFF2-40B4-BE49-F238E27FC236}">
                <a16:creationId xmlns:a16="http://schemas.microsoft.com/office/drawing/2014/main" id="{545D008A-2FC9-48CA-8E0C-96E1037302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59180" y="4473031"/>
            <a:ext cx="2021306" cy="2021306"/>
          </a:xfrm>
          <a:prstGeom prst="rect">
            <a:avLst/>
          </a:prstGeom>
        </p:spPr>
      </p:pic>
      <p:pic>
        <p:nvPicPr>
          <p:cNvPr id="17" name="Picture 16" descr="A close up of a logo&#10;&#10;Description automatically generated">
            <a:extLst>
              <a:ext uri="{FF2B5EF4-FFF2-40B4-BE49-F238E27FC236}">
                <a16:creationId xmlns:a16="http://schemas.microsoft.com/office/drawing/2014/main" id="{873B14D0-FA7B-4A21-B74A-A060D7C99D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77405" y="4329656"/>
            <a:ext cx="2060516" cy="2060516"/>
          </a:xfrm>
          <a:prstGeom prst="rect">
            <a:avLst/>
          </a:prstGeom>
        </p:spPr>
      </p:pic>
    </p:spTree>
    <p:custDataLst>
      <p:tags r:id="rId1"/>
    </p:custDataLst>
    <p:extLst>
      <p:ext uri="{BB962C8B-B14F-4D97-AF65-F5344CB8AC3E}">
        <p14:creationId xmlns:p14="http://schemas.microsoft.com/office/powerpoint/2010/main" val="2462913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7309961" y="8966071"/>
            <a:ext cx="8995258" cy="5289870"/>
          </a:xfrm>
          <a:prstGeom prst="rect">
            <a:avLst/>
          </a:prstGeom>
          <a:noFill/>
          <a:ln w="19050" cap="flat" cmpd="sng" algn="ctr">
            <a:noFill/>
            <a:prstDash val="solid"/>
          </a:ln>
          <a:effectLst/>
        </p:spPr>
        <p:txBody>
          <a:bodyPr rtlCol="0" anchor="ctr"/>
          <a:lstStyle/>
          <a:p>
            <a:pPr marL="0" marR="0" lvl="0" indent="0" algn="ctr" defTabSz="1828800" rtl="0" eaLnBrk="1" fontAlgn="auto" latinLnBrk="0" hangingPunct="1">
              <a:lnSpc>
                <a:spcPct val="100000"/>
              </a:lnSpc>
              <a:spcBef>
                <a:spcPts val="0"/>
              </a:spcBef>
              <a:spcAft>
                <a:spcPts val="0"/>
              </a:spcAft>
              <a:buClrTx/>
              <a:buSzTx/>
              <a:buFontTx/>
              <a:buNone/>
              <a:tabLst/>
              <a:defRPr/>
            </a:pPr>
            <a:endParaRPr kumimoji="0" lang="en-US" sz="2700" b="0" i="0" u="none" strike="noStrike" kern="0" cap="none" spc="0" normalizeH="0" baseline="0" noProof="0">
              <a:ln>
                <a:noFill/>
              </a:ln>
              <a:solidFill>
                <a:prstClr val="white"/>
              </a:solidFill>
              <a:effectLst/>
              <a:uLnTx/>
              <a:uFillTx/>
              <a:latin typeface="Calibri" panose="020F0502020204030204"/>
              <a:ea typeface="+mn-ea"/>
              <a:cs typeface="+mn-cs"/>
              <a:sym typeface="PT Sans"/>
            </a:endParaRPr>
          </a:p>
        </p:txBody>
      </p:sp>
      <p:pic>
        <p:nvPicPr>
          <p:cNvPr id="27"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10509" y="3160073"/>
            <a:ext cx="11177875" cy="8383406"/>
          </a:xfrm>
          <a:prstGeom prst="rect">
            <a:avLst/>
          </a:prstGeom>
          <a:ln w="76200">
            <a:solidFill>
              <a:srgbClr val="2EC3C6"/>
            </a:solidFill>
          </a:ln>
        </p:spPr>
      </p:pic>
      <p:pic>
        <p:nvPicPr>
          <p:cNvPr id="2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43739"/>
          <a:stretch/>
        </p:blipFill>
        <p:spPr bwMode="auto">
          <a:xfrm>
            <a:off x="15528912" y="3741475"/>
            <a:ext cx="6781907" cy="9260536"/>
          </a:xfrm>
          <a:prstGeom prst="rect">
            <a:avLst/>
          </a:prstGeom>
          <a:noFill/>
          <a:ln w="76200">
            <a:solidFill>
              <a:srgbClr val="2EC3C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Content Placeholder 2"/>
          <p:cNvSpPr txBox="1">
            <a:spLocks/>
          </p:cNvSpPr>
          <p:nvPr/>
        </p:nvSpPr>
        <p:spPr>
          <a:xfrm>
            <a:off x="15711808" y="9102683"/>
            <a:ext cx="6119804" cy="740454"/>
          </a:xfrm>
          <a:prstGeom prst="rect">
            <a:avLst/>
          </a:prstGeom>
          <a:noFill/>
        </p:spPr>
        <p:txBody>
          <a:bodyPr vert="horz" lIns="0" tIns="91440" rIns="0" bIns="9144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27100" marR="0" lvl="0" indent="0" algn="l" defTabSz="1828800" rtl="0" eaLnBrk="1" fontAlgn="auto" latinLnBrk="0" hangingPunct="1">
              <a:lnSpc>
                <a:spcPct val="90000"/>
              </a:lnSpc>
              <a:spcBef>
                <a:spcPts val="0"/>
              </a:spcBef>
              <a:spcAft>
                <a:spcPts val="0"/>
              </a:spcAft>
              <a:buClrTx/>
              <a:buSzPct val="80000"/>
              <a:buFont typeface="Arial" panose="020B0604020202020204" pitchFamily="34" charset="0"/>
              <a:buNone/>
              <a:tabLst/>
              <a:defRPr/>
            </a:pPr>
            <a:endParaRPr kumimoji="0" lang="en-US" sz="4000" b="1" i="0" u="none" strike="noStrike" kern="1200" cap="none" spc="0" normalizeH="0" baseline="0" noProof="0">
              <a:ln>
                <a:noFill/>
              </a:ln>
              <a:solidFill>
                <a:prstClr val="black"/>
              </a:solidFill>
              <a:effectLst/>
              <a:uLnTx/>
              <a:uFillTx/>
              <a:latin typeface="Century Gothic" panose="020B0502020202020204" pitchFamily="34" charset="0"/>
              <a:ea typeface="+mn-ea"/>
              <a:cs typeface="+mn-cs"/>
              <a:sym typeface="PT Sans"/>
            </a:endParaRPr>
          </a:p>
        </p:txBody>
      </p:sp>
      <p:sp>
        <p:nvSpPr>
          <p:cNvPr id="8" name="Title 1">
            <a:extLst>
              <a:ext uri="{FF2B5EF4-FFF2-40B4-BE49-F238E27FC236}">
                <a16:creationId xmlns:a16="http://schemas.microsoft.com/office/drawing/2014/main" id="{D77A2902-58B3-4160-B3DC-C14965D20B21}"/>
              </a:ext>
            </a:extLst>
          </p:cNvPr>
          <p:cNvSpPr txBox="1">
            <a:spLocks/>
          </p:cNvSpPr>
          <p:nvPr/>
        </p:nvSpPr>
        <p:spPr>
          <a:xfrm>
            <a:off x="1788317" y="1303540"/>
            <a:ext cx="20522502" cy="2176836"/>
          </a:xfrm>
          <a:prstGeom prst="rect">
            <a:avLst/>
          </a:prstGeom>
        </p:spPr>
        <p:txBody>
          <a:bodyPr>
            <a:noAutofit/>
          </a:bodyPr>
          <a:lstStyle>
            <a:lvl1pPr marL="0" marR="0" indent="0" algn="ctr" defTabSz="825500" rtl="0" latinLnBrk="0">
              <a:lnSpc>
                <a:spcPct val="80000"/>
              </a:lnSpc>
              <a:spcBef>
                <a:spcPts val="0"/>
              </a:spcBef>
              <a:spcAft>
                <a:spcPts val="0"/>
              </a:spcAft>
              <a:buClrTx/>
              <a:buSzTx/>
              <a:buFontTx/>
              <a:buNone/>
              <a:tabLst/>
              <a:defRPr sz="88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marL="0" marR="0" lvl="0" indent="0" algn="l" defTabSz="825500" rtl="0" eaLnBrk="1" fontAlgn="auto" latinLnBrk="0" hangingPunct="1">
              <a:lnSpc>
                <a:spcPct val="80000"/>
              </a:lnSpc>
              <a:spcBef>
                <a:spcPts val="0"/>
              </a:spcBef>
              <a:spcAft>
                <a:spcPts val="0"/>
              </a:spcAft>
              <a:buClrTx/>
              <a:buSzTx/>
              <a:buFontTx/>
              <a:buNone/>
              <a:tabLst/>
              <a:defRPr/>
            </a:pPr>
            <a:r>
              <a:rPr kumimoji="0" lang="en-US" b="1" i="0" u="none" strike="noStrike" kern="0" cap="none" spc="0" normalizeH="0" baseline="0" noProof="0" dirty="0">
                <a:ln>
                  <a:noFill/>
                </a:ln>
                <a:solidFill>
                  <a:srgbClr val="2E2C22"/>
                </a:solidFill>
                <a:effectLst/>
                <a:uLnTx/>
                <a:uFillTx/>
                <a:latin typeface="Gill Sans MT" panose="020B0502020104020203"/>
                <a:sym typeface="Montserrat-SemiBold"/>
              </a:rPr>
              <a:t>Lean Materials</a:t>
            </a:r>
          </a:p>
        </p:txBody>
      </p:sp>
      <p:sp>
        <p:nvSpPr>
          <p:cNvPr id="7" name="TextBox 6">
            <a:extLst>
              <a:ext uri="{FF2B5EF4-FFF2-40B4-BE49-F238E27FC236}">
                <a16:creationId xmlns:a16="http://schemas.microsoft.com/office/drawing/2014/main" id="{27B39B24-0E95-5244-ACAB-562F8F3D0537}"/>
              </a:ext>
            </a:extLst>
          </p:cNvPr>
          <p:cNvSpPr txBox="1"/>
          <p:nvPr/>
        </p:nvSpPr>
        <p:spPr>
          <a:xfrm>
            <a:off x="193431" y="13144453"/>
            <a:ext cx="6214047" cy="307777"/>
          </a:xfrm>
          <a:prstGeom prst="rect">
            <a:avLst/>
          </a:prstGeom>
          <a:noFill/>
        </p:spPr>
        <p:txBody>
          <a:bodyPr wrap="square" rtlCol="0">
            <a:spAutoFit/>
          </a:bodyPr>
          <a:lstStyle/>
          <a:p>
            <a:r>
              <a:rPr lang="en-US" sz="1400" dirty="0">
                <a:solidFill>
                  <a:schemeClr val="bg1">
                    <a:lumMod val="90000"/>
                  </a:schemeClr>
                </a:solidFill>
                <a:latin typeface="Gill Sans MT" panose="020B0502020104020203" pitchFamily="34" charset="77"/>
              </a:rPr>
              <a:t>Photo credit: Institute for Reproductive Health</a:t>
            </a:r>
          </a:p>
        </p:txBody>
      </p:sp>
    </p:spTree>
    <p:custDataLst>
      <p:tags r:id="rId1"/>
    </p:custDataLst>
    <p:extLst>
      <p:ext uri="{BB962C8B-B14F-4D97-AF65-F5344CB8AC3E}">
        <p14:creationId xmlns:p14="http://schemas.microsoft.com/office/powerpoint/2010/main" val="97927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C3E8A7F-4E92-C245-8AE5-364D56BBA117}"/>
              </a:ext>
            </a:extLst>
          </p:cNvPr>
          <p:cNvSpPr>
            <a:spLocks noGrp="1"/>
          </p:cNvSpPr>
          <p:nvPr>
            <p:ph type="title"/>
          </p:nvPr>
        </p:nvSpPr>
        <p:spPr/>
        <p:txBody>
          <a:bodyPr/>
          <a:lstStyle/>
          <a:p>
            <a:r>
              <a:rPr lang="en-US" b="1" dirty="0"/>
              <a:t>Lean Strategies </a:t>
            </a:r>
          </a:p>
        </p:txBody>
      </p:sp>
      <p:sp>
        <p:nvSpPr>
          <p:cNvPr id="3" name="Text Placeholder 2">
            <a:extLst>
              <a:ext uri="{FF2B5EF4-FFF2-40B4-BE49-F238E27FC236}">
                <a16:creationId xmlns:a16="http://schemas.microsoft.com/office/drawing/2014/main" id="{706F3742-93CA-0A41-87AE-6C12F3288026}"/>
              </a:ext>
            </a:extLst>
          </p:cNvPr>
          <p:cNvSpPr>
            <a:spLocks noGrp="1"/>
          </p:cNvSpPr>
          <p:nvPr>
            <p:ph type="body" idx="1"/>
          </p:nvPr>
        </p:nvSpPr>
        <p:spPr>
          <a:xfrm>
            <a:off x="7349067" y="4960938"/>
            <a:ext cx="15295034" cy="5967412"/>
          </a:xfrm>
        </p:spPr>
        <p:txBody>
          <a:bodyPr/>
          <a:lstStyle/>
          <a:p>
            <a:pPr marL="571500" indent="-571500" algn="l">
              <a:lnSpc>
                <a:spcPct val="100000"/>
              </a:lnSpc>
              <a:buClr>
                <a:srgbClr val="2E2C22"/>
              </a:buClr>
              <a:buFont typeface="Arial" panose="020B0604020202020204" pitchFamily="34" charset="0"/>
              <a:buChar char="•"/>
            </a:pPr>
            <a:r>
              <a:rPr lang="en-US" dirty="0"/>
              <a:t>Work with </a:t>
            </a:r>
            <a:r>
              <a:rPr lang="en-US" b="1" dirty="0"/>
              <a:t>existing</a:t>
            </a:r>
            <a:r>
              <a:rPr lang="en-US" dirty="0"/>
              <a:t> platforms, groups, and influential community members.</a:t>
            </a:r>
          </a:p>
          <a:p>
            <a:pPr marL="571500" indent="-571500" algn="l">
              <a:lnSpc>
                <a:spcPct val="100000"/>
              </a:lnSpc>
              <a:buClr>
                <a:srgbClr val="2E2C22"/>
              </a:buClr>
              <a:buFont typeface="Arial" panose="020B0604020202020204" pitchFamily="34" charset="0"/>
              <a:buChar char="•"/>
            </a:pPr>
            <a:r>
              <a:rPr lang="en-US" b="1" dirty="0"/>
              <a:t>Strategic</a:t>
            </a:r>
            <a:r>
              <a:rPr lang="en-US" dirty="0"/>
              <a:t> targeting of change actors.</a:t>
            </a:r>
          </a:p>
          <a:p>
            <a:pPr marL="571500" indent="-571500" algn="l">
              <a:lnSpc>
                <a:spcPct val="100000"/>
              </a:lnSpc>
              <a:buClr>
                <a:srgbClr val="2E2C22"/>
              </a:buClr>
              <a:buFont typeface="Arial" panose="020B0604020202020204" pitchFamily="34" charset="0"/>
              <a:buChar char="•"/>
            </a:pPr>
            <a:r>
              <a:rPr lang="en-US" b="1" dirty="0"/>
              <a:t>Minimal orientation and coaching.</a:t>
            </a:r>
          </a:p>
          <a:p>
            <a:pPr marL="571500" indent="-571500" algn="l">
              <a:lnSpc>
                <a:spcPct val="100000"/>
              </a:lnSpc>
              <a:buClr>
                <a:srgbClr val="2E2C22"/>
              </a:buClr>
              <a:buFont typeface="Arial" panose="020B0604020202020204" pitchFamily="34" charset="0"/>
              <a:buChar char="•"/>
            </a:pPr>
            <a:r>
              <a:rPr lang="en-US" dirty="0"/>
              <a:t>Use media to </a:t>
            </a:r>
            <a:r>
              <a:rPr lang="en-US" b="1" dirty="0"/>
              <a:t>increase diffusion. </a:t>
            </a:r>
          </a:p>
          <a:p>
            <a:pPr marL="571500" indent="-571500" algn="l">
              <a:lnSpc>
                <a:spcPct val="100000"/>
              </a:lnSpc>
              <a:buClr>
                <a:srgbClr val="2E2C22"/>
              </a:buClr>
              <a:buFont typeface="Arial" panose="020B0604020202020204" pitchFamily="34" charset="0"/>
              <a:buChar char="•"/>
            </a:pPr>
            <a:r>
              <a:rPr lang="en-US" dirty="0"/>
              <a:t>Monitor community acceptability and intervention </a:t>
            </a:r>
            <a:r>
              <a:rPr lang="en-US" b="1" dirty="0"/>
              <a:t>“stickiness.”</a:t>
            </a:r>
          </a:p>
          <a:p>
            <a:endParaRPr lang="en-US" dirty="0"/>
          </a:p>
        </p:txBody>
      </p:sp>
      <p:pic>
        <p:nvPicPr>
          <p:cNvPr id="11" name="Picture Placeholder 10">
            <a:extLst>
              <a:ext uri="{FF2B5EF4-FFF2-40B4-BE49-F238E27FC236}">
                <a16:creationId xmlns:a16="http://schemas.microsoft.com/office/drawing/2014/main" id="{071FDDC1-32FD-8046-8C8B-0F01971C68AF}"/>
              </a:ext>
            </a:extLst>
          </p:cNvPr>
          <p:cNvPicPr>
            <a:picLocks noGrp="1" noChangeAspect="1"/>
          </p:cNvPicPr>
          <p:nvPr>
            <p:ph type="pic" sz="quarter" idx="10"/>
          </p:nvPr>
        </p:nvPicPr>
        <p:blipFill rotWithShape="1">
          <a:blip r:embed="rId4">
            <a:extLst>
              <a:ext uri="{28A0092B-C50C-407E-A947-70E740481C1C}">
                <a14:useLocalDpi xmlns:a14="http://schemas.microsoft.com/office/drawing/2010/main" val="0"/>
              </a:ext>
            </a:extLst>
          </a:blip>
          <a:srcRect t="12506" b="12506"/>
          <a:stretch/>
        </p:blipFill>
        <p:spPr/>
      </p:pic>
      <p:sp>
        <p:nvSpPr>
          <p:cNvPr id="12" name="TextBox 11">
            <a:extLst>
              <a:ext uri="{FF2B5EF4-FFF2-40B4-BE49-F238E27FC236}">
                <a16:creationId xmlns:a16="http://schemas.microsoft.com/office/drawing/2014/main" id="{503E5D11-29D3-9847-AA1D-859135D9C877}"/>
              </a:ext>
            </a:extLst>
          </p:cNvPr>
          <p:cNvSpPr txBox="1"/>
          <p:nvPr/>
        </p:nvSpPr>
        <p:spPr>
          <a:xfrm>
            <a:off x="193431" y="13144453"/>
            <a:ext cx="6214047" cy="307777"/>
          </a:xfrm>
          <a:prstGeom prst="rect">
            <a:avLst/>
          </a:prstGeom>
          <a:noFill/>
        </p:spPr>
        <p:txBody>
          <a:bodyPr wrap="square" rtlCol="0">
            <a:spAutoFit/>
          </a:bodyPr>
          <a:lstStyle/>
          <a:p>
            <a:r>
              <a:rPr lang="en-US" sz="1400" dirty="0">
                <a:solidFill>
                  <a:schemeClr val="bg1">
                    <a:lumMod val="90000"/>
                  </a:schemeClr>
                </a:solidFill>
                <a:latin typeface="Gill Sans MT" panose="020B0502020104020203" pitchFamily="34" charset="77"/>
              </a:rPr>
              <a:t>Photo credit: Institute for Reproductive Health</a:t>
            </a:r>
          </a:p>
        </p:txBody>
      </p:sp>
    </p:spTree>
    <p:custDataLst>
      <p:tags r:id="rId1"/>
    </p:custDataLst>
    <p:extLst>
      <p:ext uri="{BB962C8B-B14F-4D97-AF65-F5344CB8AC3E}">
        <p14:creationId xmlns:p14="http://schemas.microsoft.com/office/powerpoint/2010/main" val="3733138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2EC3C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22B8-2712-4B0F-B154-1D65662A1A6A}"/>
              </a:ext>
            </a:extLst>
          </p:cNvPr>
          <p:cNvSpPr>
            <a:spLocks noGrp="1"/>
          </p:cNvSpPr>
          <p:nvPr>
            <p:ph type="title"/>
          </p:nvPr>
        </p:nvSpPr>
        <p:spPr>
          <a:xfrm>
            <a:off x="5124450" y="5286982"/>
            <a:ext cx="14135101" cy="2176836"/>
          </a:xfrm>
        </p:spPr>
        <p:txBody>
          <a:bodyPr/>
          <a:lstStyle/>
          <a:p>
            <a:pPr>
              <a:lnSpc>
                <a:spcPct val="90000"/>
              </a:lnSpc>
            </a:pPr>
            <a:r>
              <a:rPr lang="en-US" dirty="0"/>
              <a:t>Assessing NSI Design for Scalability</a:t>
            </a:r>
          </a:p>
        </p:txBody>
      </p:sp>
      <p:sp>
        <p:nvSpPr>
          <p:cNvPr id="3" name="Text Placeholder 2">
            <a:extLst>
              <a:ext uri="{FF2B5EF4-FFF2-40B4-BE49-F238E27FC236}">
                <a16:creationId xmlns:a16="http://schemas.microsoft.com/office/drawing/2014/main" id="{2CE99A81-CD3C-4147-9E8C-1E8C28531445}"/>
              </a:ext>
            </a:extLst>
          </p:cNvPr>
          <p:cNvSpPr>
            <a:spLocks noGrp="1"/>
          </p:cNvSpPr>
          <p:nvPr>
            <p:ph type="body" idx="2"/>
          </p:nvPr>
        </p:nvSpPr>
        <p:spPr/>
        <p:txBody>
          <a:bodyPr/>
          <a:lstStyle/>
          <a:p>
            <a:r>
              <a:rPr lang="en-US" dirty="0"/>
              <a:t>SECTION 4</a:t>
            </a:r>
            <a:endParaRPr lang="en-US" sz="2800" dirty="0"/>
          </a:p>
        </p:txBody>
      </p:sp>
    </p:spTree>
    <p:custDataLst>
      <p:tags r:id="rId1"/>
    </p:custDataLst>
    <p:extLst>
      <p:ext uri="{BB962C8B-B14F-4D97-AF65-F5344CB8AC3E}">
        <p14:creationId xmlns:p14="http://schemas.microsoft.com/office/powerpoint/2010/main" val="29808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53601805"/>
              </p:ext>
            </p:extLst>
          </p:nvPr>
        </p:nvGraphicFramePr>
        <p:xfrm>
          <a:off x="1060044" y="2542102"/>
          <a:ext cx="22136840" cy="10411899"/>
        </p:xfrm>
        <a:graphic>
          <a:graphicData uri="http://schemas.openxmlformats.org/drawingml/2006/table">
            <a:tbl>
              <a:tblPr bandRow="1">
                <a:tableStyleId>{69C7853C-536D-4A76-A0AE-DD22124D55A5}</a:tableStyleId>
              </a:tblPr>
              <a:tblGrid>
                <a:gridCol w="11906148">
                  <a:extLst>
                    <a:ext uri="{9D8B030D-6E8A-4147-A177-3AD203B41FA5}">
                      <a16:colId xmlns:a16="http://schemas.microsoft.com/office/drawing/2014/main" val="936216391"/>
                    </a:ext>
                  </a:extLst>
                </a:gridCol>
                <a:gridCol w="10230692">
                  <a:extLst>
                    <a:ext uri="{9D8B030D-6E8A-4147-A177-3AD203B41FA5}">
                      <a16:colId xmlns:a16="http://schemas.microsoft.com/office/drawing/2014/main" val="1680375458"/>
                    </a:ext>
                  </a:extLst>
                </a:gridCol>
              </a:tblGrid>
              <a:tr h="1935869">
                <a:tc>
                  <a:txBody>
                    <a:bodyPr/>
                    <a:lstStyle/>
                    <a:p>
                      <a:pPr algn="l"/>
                      <a:r>
                        <a:rPr lang="en-US" sz="4000" b="1" spc="0">
                          <a:solidFill>
                            <a:srgbClr val="FFFFFF"/>
                          </a:solidFill>
                          <a:latin typeface="Gill Sans MT" panose="020B0502020104020203" pitchFamily="34" charset="0"/>
                        </a:rPr>
                        <a:t>MAIN COMPONENTS OF THE INNOVATION</a:t>
                      </a:r>
                      <a:r>
                        <a:rPr lang="en-US" sz="4000" b="1" spc="0" baseline="0">
                          <a:solidFill>
                            <a:srgbClr val="FFFFFF"/>
                          </a:solidFill>
                          <a:latin typeface="Gill Sans MT" panose="020B0502020104020203" pitchFamily="34" charset="0"/>
                        </a:rPr>
                        <a:t> PACKAGE</a:t>
                      </a:r>
                      <a:endParaRPr lang="en-US" sz="4000" b="1" spc="0">
                        <a:solidFill>
                          <a:srgbClr val="FFFFFF"/>
                        </a:solidFill>
                        <a:latin typeface="Gill Sans MT" panose="020B0502020104020203" pitchFamily="34" charset="0"/>
                      </a:endParaRP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en-US" sz="4000" b="1" spc="0" dirty="0">
                          <a:solidFill>
                            <a:srgbClr val="FFFFFF"/>
                          </a:solidFill>
                          <a:latin typeface="Gill Sans MT" panose="020B0502020104020203" pitchFamily="34" charset="0"/>
                        </a:rPr>
                        <a:t>SUPPORT ACTIVITIES TO OFFER THE COMPONENT</a:t>
                      </a: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extLst>
                  <a:ext uri="{0D108BD9-81ED-4DB2-BD59-A6C34878D82A}">
                    <a16:rowId xmlns:a16="http://schemas.microsoft.com/office/drawing/2014/main" val="2274712977"/>
                  </a:ext>
                </a:extLst>
              </a:tr>
              <a:tr h="20949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i="1" cap="none" spc="0" dirty="0">
                          <a:solidFill>
                            <a:srgbClr val="2E2C22"/>
                          </a:solidFill>
                          <a:latin typeface="Gill Sans MT" panose="020B0502020104020203" pitchFamily="34" charset="0"/>
                        </a:rPr>
                        <a:t>Key activities/strategies</a:t>
                      </a:r>
                      <a:r>
                        <a:rPr lang="en-US" sz="4400" i="0" cap="none" spc="0" dirty="0">
                          <a:solidFill>
                            <a:srgbClr val="2E2C22"/>
                          </a:solidFill>
                          <a:latin typeface="Gill Sans MT" panose="020B0502020104020203" pitchFamily="34" charset="0"/>
                        </a:rPr>
                        <a:t>, e.g., </a:t>
                      </a:r>
                      <a:r>
                        <a:rPr lang="en-US" sz="4400" i="0" cap="none" spc="0" baseline="0" dirty="0">
                          <a:solidFill>
                            <a:srgbClr val="2E2C22"/>
                          </a:solidFill>
                          <a:latin typeface="Gill Sans MT" panose="020B0502020104020203" pitchFamily="34" charset="0"/>
                        </a:rPr>
                        <a:t>c</a:t>
                      </a:r>
                      <a:r>
                        <a:rPr lang="en-US" sz="4400" cap="none" spc="0" baseline="0" dirty="0">
                          <a:solidFill>
                            <a:srgbClr val="2E2C22"/>
                          </a:solidFill>
                          <a:latin typeface="Gill Sans MT" panose="020B0502020104020203" pitchFamily="34" charset="0"/>
                        </a:rPr>
                        <a:t>ommunity-level outreach, mass media campaign, services linkage</a:t>
                      </a:r>
                      <a:endParaRPr lang="en-US" sz="4400" cap="none" spc="0" dirty="0">
                        <a:solidFill>
                          <a:srgbClr val="2E2C22"/>
                        </a:solidFill>
                        <a:latin typeface="Gill Sans MT" panose="020B0502020104020203" pitchFamily="34" charset="0"/>
                      </a:endParaRP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i="1" cap="none" spc="0" dirty="0">
                          <a:solidFill>
                            <a:srgbClr val="2E2C22"/>
                          </a:solidFill>
                          <a:latin typeface="Gill Sans MT" panose="020B0502020104020203" pitchFamily="34" charset="0"/>
                        </a:rPr>
                        <a:t>Needed support</a:t>
                      </a:r>
                      <a:r>
                        <a:rPr lang="en-US" sz="4400" i="1" cap="none" spc="0" baseline="0" dirty="0">
                          <a:solidFill>
                            <a:srgbClr val="2E2C22"/>
                          </a:solidFill>
                          <a:latin typeface="Gill Sans MT" panose="020B0502020104020203" pitchFamily="34" charset="0"/>
                        </a:rPr>
                        <a:t> </a:t>
                      </a:r>
                      <a:r>
                        <a:rPr lang="en-US" sz="4400" i="1" cap="none" spc="0" dirty="0">
                          <a:solidFill>
                            <a:srgbClr val="2E2C22"/>
                          </a:solidFill>
                          <a:latin typeface="Gill Sans MT" panose="020B0502020104020203" pitchFamily="34" charset="0"/>
                        </a:rPr>
                        <a:t>actions</a:t>
                      </a:r>
                      <a:r>
                        <a:rPr lang="en-US" sz="4400" i="0" cap="none" spc="0" dirty="0">
                          <a:solidFill>
                            <a:srgbClr val="2E2C22"/>
                          </a:solidFill>
                          <a:latin typeface="Gill Sans MT" panose="020B0502020104020203" pitchFamily="34" charset="0"/>
                        </a:rPr>
                        <a:t>, e.g.,</a:t>
                      </a:r>
                      <a:r>
                        <a:rPr lang="en-US" sz="4400" i="1" cap="none" spc="0" dirty="0">
                          <a:solidFill>
                            <a:srgbClr val="2E2C22"/>
                          </a:solidFill>
                          <a:latin typeface="Gill Sans MT" panose="020B0502020104020203" pitchFamily="34" charset="0"/>
                        </a:rPr>
                        <a:t> </a:t>
                      </a:r>
                      <a:r>
                        <a:rPr lang="en-US" sz="4400" i="0" cap="none" spc="0" dirty="0">
                          <a:solidFill>
                            <a:srgbClr val="2E2C22"/>
                          </a:solidFill>
                          <a:latin typeface="Gill Sans MT" panose="020B0502020104020203" pitchFamily="34" charset="0"/>
                        </a:rPr>
                        <a:t>t</a:t>
                      </a:r>
                      <a:r>
                        <a:rPr lang="en-US" sz="4400" cap="none" spc="0" dirty="0">
                          <a:solidFill>
                            <a:srgbClr val="2E2C22"/>
                          </a:solidFill>
                          <a:latin typeface="Gill Sans MT" panose="020B0502020104020203" pitchFamily="34" charset="0"/>
                        </a:rPr>
                        <a:t>raining, materials</a:t>
                      </a: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1954082561"/>
                  </a:ext>
                </a:extLst>
              </a:tr>
              <a:tr h="28885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cap="none" spc="0" dirty="0">
                          <a:solidFill>
                            <a:srgbClr val="393941"/>
                          </a:solidFill>
                          <a:latin typeface="Gill Sans MT" panose="020B0502020104020203" pitchFamily="34" charset="0"/>
                        </a:rPr>
                        <a:t>Example: A mentorship</a:t>
                      </a:r>
                      <a:r>
                        <a:rPr lang="en-US" sz="4400" cap="none" spc="0" baseline="0" dirty="0">
                          <a:solidFill>
                            <a:srgbClr val="393941"/>
                          </a:solidFill>
                          <a:latin typeface="Gill Sans MT" panose="020B0502020104020203" pitchFamily="34" charset="0"/>
                        </a:rPr>
                        <a:t> model where community elders work with young men to shift the norms that perpetuate violent discipline of children </a:t>
                      </a:r>
                      <a:endParaRPr lang="en-US" sz="4400" cap="none" spc="0" dirty="0">
                        <a:solidFill>
                          <a:srgbClr val="393941"/>
                        </a:solidFill>
                        <a:latin typeface="Gill Sans MT" panose="020B0502020104020203" pitchFamily="34" charset="0"/>
                      </a:endParaRP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cap="none" spc="0" dirty="0">
                          <a:solidFill>
                            <a:srgbClr val="393941"/>
                          </a:solidFill>
                          <a:latin typeface="Gill Sans MT" panose="020B0502020104020203" pitchFamily="34" charset="0"/>
                        </a:rPr>
                        <a:t>Example: High quality training-of-trainers,</a:t>
                      </a:r>
                      <a:r>
                        <a:rPr lang="en-US" sz="4400" cap="none" spc="0" baseline="0" dirty="0">
                          <a:solidFill>
                            <a:srgbClr val="393941"/>
                          </a:solidFill>
                          <a:latin typeface="Gill Sans MT" panose="020B0502020104020203" pitchFamily="34" charset="0"/>
                        </a:rPr>
                        <a:t> and high-quality training of mentors to make sure norms-shifting approaches come through clearly during mentoring</a:t>
                      </a:r>
                      <a:endParaRPr lang="en-US" sz="4400" cap="none" spc="0" dirty="0">
                        <a:solidFill>
                          <a:srgbClr val="393941"/>
                        </a:solidFill>
                        <a:latin typeface="Gill Sans MT" panose="020B0502020104020203" pitchFamily="34" charset="0"/>
                      </a:endParaRPr>
                    </a:p>
                  </a:txBody>
                  <a:tcPr marL="36576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175776245"/>
                  </a:ext>
                </a:extLst>
              </a:tr>
              <a:tr h="16839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dirty="0">
                        <a:solidFill>
                          <a:srgbClr val="393941"/>
                        </a:solidFill>
                        <a:latin typeface="Gill Sans MT" panose="020B0502020104020203" pitchFamily="34" charset="0"/>
                      </a:endParaRPr>
                    </a:p>
                  </a:txBody>
                  <a:tcPr marL="365760" marR="182880" marT="91440" marB="91440">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dirty="0">
                        <a:solidFill>
                          <a:srgbClr val="393941"/>
                        </a:solidFill>
                        <a:latin typeface="Gill Sans MT" panose="020B0502020104020203" pitchFamily="34" charset="0"/>
                      </a:endParaRPr>
                    </a:p>
                  </a:txBody>
                  <a:tcPr marL="365760" marR="182880" marT="91440" marB="91440">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634543197"/>
                  </a:ext>
                </a:extLst>
              </a:tr>
              <a:tr h="1808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dirty="0">
                        <a:solidFill>
                          <a:srgbClr val="393941"/>
                        </a:solidFill>
                        <a:latin typeface="Gill Sans MT" panose="020B0502020104020203" pitchFamily="34" charset="0"/>
                      </a:endParaRPr>
                    </a:p>
                  </a:txBody>
                  <a:tcPr marL="365760" marR="182880" marT="91440" marB="91440">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dirty="0">
                        <a:solidFill>
                          <a:srgbClr val="393941"/>
                        </a:solidFill>
                        <a:latin typeface="Gill Sans MT" panose="020B0502020104020203" pitchFamily="34" charset="0"/>
                      </a:endParaRPr>
                    </a:p>
                  </a:txBody>
                  <a:tcPr marL="365760" marR="182880" marT="91440" marB="91440">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1462350863"/>
                  </a:ext>
                </a:extLst>
              </a:tr>
            </a:tbl>
          </a:graphicData>
        </a:graphic>
      </p:graphicFrame>
      <p:sp>
        <p:nvSpPr>
          <p:cNvPr id="4" name="Rectangle 3">
            <a:extLst>
              <a:ext uri="{FF2B5EF4-FFF2-40B4-BE49-F238E27FC236}">
                <a16:creationId xmlns:a16="http://schemas.microsoft.com/office/drawing/2014/main" id="{A35DEAB7-87E0-9142-A089-7FA6F818998B}"/>
              </a:ext>
            </a:extLst>
          </p:cNvPr>
          <p:cNvSpPr/>
          <p:nvPr/>
        </p:nvSpPr>
        <p:spPr>
          <a:xfrm>
            <a:off x="891602" y="843267"/>
            <a:ext cx="20945364" cy="1201739"/>
          </a:xfrm>
          <a:prstGeom prst="rect">
            <a:avLst/>
          </a:prstGeom>
        </p:spPr>
        <p:txBody>
          <a:bodyPr wrap="square">
            <a:spAutoFit/>
          </a:bodyPr>
          <a:lstStyle/>
          <a:p>
            <a:pPr marL="0" marR="0" lvl="0" indent="0" algn="l" defTabSz="1828800" rtl="0" eaLnBrk="1" fontAlgn="auto" latinLnBrk="0" hangingPunct="1">
              <a:lnSpc>
                <a:spcPct val="107000"/>
              </a:lnSpc>
              <a:spcBef>
                <a:spcPts val="0"/>
              </a:spcBef>
              <a:spcAft>
                <a:spcPts val="0"/>
              </a:spcAft>
              <a:buClrTx/>
              <a:buSzTx/>
              <a:buFontTx/>
              <a:buNone/>
              <a:tabLst/>
              <a:defRPr/>
            </a:pPr>
            <a:r>
              <a:rPr kumimoji="0" lang="en-US" sz="7200" b="1" i="0" u="none" strike="noStrike" kern="0" cap="none" spc="0" normalizeH="0" baseline="0" noProof="0" dirty="0">
                <a:ln>
                  <a:noFill/>
                </a:ln>
                <a:solidFill>
                  <a:srgbClr val="2E2C22"/>
                </a:solidFill>
                <a:effectLst/>
                <a:uLnTx/>
                <a:uFillTx/>
                <a:latin typeface="Gill Sans MT" panose="020B0502020104020203" pitchFamily="34" charset="77"/>
                <a:sym typeface="PT Sans"/>
              </a:rPr>
              <a:t>Part 1: Defining the NSI-Innovation</a:t>
            </a:r>
          </a:p>
        </p:txBody>
      </p:sp>
    </p:spTree>
    <p:custDataLst>
      <p:tags r:id="rId1"/>
    </p:custDataLst>
    <p:extLst>
      <p:ext uri="{BB962C8B-B14F-4D97-AF65-F5344CB8AC3E}">
        <p14:creationId xmlns:p14="http://schemas.microsoft.com/office/powerpoint/2010/main" val="1433172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44035601"/>
              </p:ext>
            </p:extLst>
          </p:nvPr>
        </p:nvGraphicFramePr>
        <p:xfrm>
          <a:off x="1066800" y="2505075"/>
          <a:ext cx="22136840" cy="10432084"/>
        </p:xfrm>
        <a:graphic>
          <a:graphicData uri="http://schemas.openxmlformats.org/drawingml/2006/table">
            <a:tbl>
              <a:tblPr bandRow="1">
                <a:tableStyleId>{69C7853C-536D-4A76-A0AE-DD22124D55A5}</a:tableStyleId>
              </a:tblPr>
              <a:tblGrid>
                <a:gridCol w="12850368">
                  <a:extLst>
                    <a:ext uri="{9D8B030D-6E8A-4147-A177-3AD203B41FA5}">
                      <a16:colId xmlns:a16="http://schemas.microsoft.com/office/drawing/2014/main" val="936216391"/>
                    </a:ext>
                  </a:extLst>
                </a:gridCol>
                <a:gridCol w="4736592">
                  <a:extLst>
                    <a:ext uri="{9D8B030D-6E8A-4147-A177-3AD203B41FA5}">
                      <a16:colId xmlns:a16="http://schemas.microsoft.com/office/drawing/2014/main" val="1209691790"/>
                    </a:ext>
                  </a:extLst>
                </a:gridCol>
                <a:gridCol w="4549880">
                  <a:extLst>
                    <a:ext uri="{9D8B030D-6E8A-4147-A177-3AD203B41FA5}">
                      <a16:colId xmlns:a16="http://schemas.microsoft.com/office/drawing/2014/main" val="1680375458"/>
                    </a:ext>
                  </a:extLst>
                </a:gridCol>
              </a:tblGrid>
              <a:tr h="1649314">
                <a:tc>
                  <a:txBody>
                    <a:bodyPr/>
                    <a:lstStyle/>
                    <a:p>
                      <a:pPr algn="l"/>
                      <a:r>
                        <a:rPr lang="en-US" sz="4000" b="1" spc="0" dirty="0">
                          <a:solidFill>
                            <a:srgbClr val="FFFFFF"/>
                          </a:solidFill>
                          <a:latin typeface="Gill Sans MT" panose="020B0502020104020203" pitchFamily="34" charset="0"/>
                        </a:rPr>
                        <a:t>HOW</a:t>
                      </a:r>
                      <a:r>
                        <a:rPr lang="en-US" sz="4000" b="1" spc="0" baseline="0" dirty="0">
                          <a:solidFill>
                            <a:srgbClr val="FFFFFF"/>
                          </a:solidFill>
                          <a:latin typeface="Gill Sans MT" panose="020B0502020104020203" pitchFamily="34" charset="0"/>
                        </a:rPr>
                        <a:t> SCALABLE IS THE INTERVENTION?</a:t>
                      </a:r>
                      <a:endParaRPr lang="en-US" sz="4000" b="1" spc="0" dirty="0">
                        <a:solidFill>
                          <a:srgbClr val="FFFFFF"/>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en-US" sz="4000" b="1" spc="0" dirty="0">
                          <a:solidFill>
                            <a:srgbClr val="FFFFFF"/>
                          </a:solidFill>
                          <a:latin typeface="Gill Sans MT" panose="020B0502020104020203" pitchFamily="34" charset="0"/>
                        </a:rPr>
                        <a:t>YES/NO/MAYBE</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tc>
                  <a:txBody>
                    <a:bodyPr/>
                    <a:lstStyle/>
                    <a:p>
                      <a:pPr algn="l"/>
                      <a:r>
                        <a:rPr lang="en-US" sz="4000" b="1" spc="0" dirty="0">
                          <a:solidFill>
                            <a:srgbClr val="FFFFFF"/>
                          </a:solidFill>
                          <a:latin typeface="Gill Sans MT" panose="020B0502020104020203" pitchFamily="34" charset="0"/>
                        </a:rPr>
                        <a:t>COMMENTS/</a:t>
                      </a:r>
                    </a:p>
                    <a:p>
                      <a:pPr algn="l"/>
                      <a:r>
                        <a:rPr lang="en-US" sz="4000" b="1" spc="0" dirty="0">
                          <a:solidFill>
                            <a:srgbClr val="FFFFFF"/>
                          </a:solidFill>
                          <a:latin typeface="Gill Sans MT" panose="020B0502020104020203" pitchFamily="34" charset="0"/>
                        </a:rPr>
                        <a:t>CONCERNS</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2EC3C6"/>
                    </a:solidFill>
                  </a:tcPr>
                </a:tc>
                <a:extLst>
                  <a:ext uri="{0D108BD9-81ED-4DB2-BD59-A6C34878D82A}">
                    <a16:rowId xmlns:a16="http://schemas.microsoft.com/office/drawing/2014/main" val="2274712977"/>
                  </a:ext>
                </a:extLst>
              </a:tr>
              <a:tr h="3142523">
                <a:tc>
                  <a:txBody>
                    <a:bodyPr/>
                    <a:lstStyle/>
                    <a:p>
                      <a:r>
                        <a:rPr lang="en-US" sz="3600" b="1" cap="none" spc="0" baseline="0" dirty="0">
                          <a:solidFill>
                            <a:srgbClr val="2E2C22"/>
                          </a:solidFill>
                          <a:latin typeface="Gill Sans MT" panose="020B0502020104020203" pitchFamily="34" charset="0"/>
                        </a:rPr>
                        <a:t>Relevance and relative advantage</a:t>
                      </a:r>
                    </a:p>
                    <a:p>
                      <a:pPr marL="342900" indent="-342900" algn="l" defTabSz="1828800" rtl="0" eaLnBrk="1" latinLnBrk="0" hangingPunct="1">
                        <a:buFont typeface="Arial" panose="020B0604020202020204" pitchFamily="34" charset="0"/>
                        <a:buChar char="•"/>
                      </a:pPr>
                      <a:r>
                        <a:rPr lang="en-US" sz="3600" b="0" kern="1200" cap="none" spc="0" baseline="0" dirty="0">
                          <a:solidFill>
                            <a:srgbClr val="2E2C22"/>
                          </a:solidFill>
                          <a:latin typeface="Gill Sans MT" panose="020B0502020104020203" pitchFamily="34" charset="0"/>
                          <a:ea typeface="+mn-ea"/>
                          <a:cs typeface="+mn-cs"/>
                        </a:rPr>
                        <a:t>Responds to perceived problems?</a:t>
                      </a:r>
                    </a:p>
                    <a:p>
                      <a:pPr marL="342900" indent="-342900" algn="l" defTabSz="1828800" rtl="0" eaLnBrk="1" latinLnBrk="0" hangingPunct="1">
                        <a:buFont typeface="Arial" panose="020B0604020202020204" pitchFamily="34" charset="0"/>
                        <a:buChar char="•"/>
                      </a:pPr>
                      <a:r>
                        <a:rPr lang="en-US" sz="3600" cap="none" spc="0" dirty="0">
                          <a:solidFill>
                            <a:srgbClr val="2E2C22"/>
                          </a:solidFill>
                        </a:rPr>
                        <a:t>Accounts for community, cultural, gender, other social factors? </a:t>
                      </a:r>
                      <a:endParaRPr lang="en-US" sz="3600" b="0" kern="1200" cap="none" spc="0" baseline="0" dirty="0">
                        <a:solidFill>
                          <a:srgbClr val="2E2C22"/>
                        </a:solidFill>
                        <a:latin typeface="Gill Sans MT" panose="020B0502020104020203" pitchFamily="34" charset="0"/>
                        <a:ea typeface="+mn-ea"/>
                        <a:cs typeface="+mn-cs"/>
                      </a:endParaRPr>
                    </a:p>
                    <a:p>
                      <a:pPr marL="342900" indent="-342900" algn="l" defTabSz="1828800" rtl="0" eaLnBrk="1" latinLnBrk="0" hangingPunct="1">
                        <a:buFont typeface="Arial" panose="020B0604020202020204" pitchFamily="34" charset="0"/>
                        <a:buChar char="•"/>
                      </a:pPr>
                      <a:r>
                        <a:rPr lang="en-US" sz="3600" b="0" kern="1200" cap="none" spc="0" baseline="0" dirty="0">
                          <a:solidFill>
                            <a:srgbClr val="2E2C22"/>
                          </a:solidFill>
                          <a:latin typeface="Gill Sans MT" panose="020B0502020104020203" pitchFamily="34" charset="0"/>
                          <a:ea typeface="+mn-ea"/>
                          <a:cs typeface="+mn-cs"/>
                        </a:rPr>
                        <a:t>Tested </a:t>
                      </a:r>
                      <a:r>
                        <a:rPr lang="en-US" sz="3600" cap="none" spc="0" baseline="0" dirty="0">
                          <a:solidFill>
                            <a:srgbClr val="2E2C22"/>
                          </a:solidFill>
                          <a:latin typeface="Gill Sans MT" panose="020B0502020104020203" pitchFamily="34" charset="0"/>
                        </a:rPr>
                        <a:t>and shown to be effective?</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1954082561"/>
                  </a:ext>
                </a:extLst>
              </a:tr>
              <a:tr h="2844090">
                <a:tc>
                  <a:txBody>
                    <a:bodyPr/>
                    <a:lstStyle/>
                    <a:p>
                      <a:r>
                        <a:rPr lang="en-US" sz="3600" b="1" cap="none" spc="0" baseline="0" dirty="0">
                          <a:solidFill>
                            <a:srgbClr val="2E2C22"/>
                          </a:solidFill>
                          <a:latin typeface="Gill Sans MT" panose="020B0502020104020203" pitchFamily="34" charset="0"/>
                        </a:rPr>
                        <a:t>Ease of use by other organizations/programs</a:t>
                      </a:r>
                    </a:p>
                    <a:p>
                      <a:pPr marL="342900" indent="-342900">
                        <a:buFont typeface="Arial" panose="020B0604020202020204" pitchFamily="34" charset="0"/>
                        <a:buChar char="•"/>
                      </a:pPr>
                      <a:r>
                        <a:rPr lang="en-US" sz="3600" cap="none" spc="0" baseline="0" dirty="0">
                          <a:solidFill>
                            <a:srgbClr val="2E2C22"/>
                          </a:solidFill>
                          <a:latin typeface="Gill Sans MT" panose="020B0502020104020203" pitchFamily="34" charset="0"/>
                        </a:rPr>
                        <a:t>Simple to use?</a:t>
                      </a:r>
                    </a:p>
                    <a:p>
                      <a:pPr marL="342900" indent="-342900">
                        <a:buFont typeface="Arial" panose="020B0604020202020204" pitchFamily="34" charset="0"/>
                        <a:buChar char="•"/>
                      </a:pPr>
                      <a:r>
                        <a:rPr lang="en-US" sz="3600" cap="none" spc="0" baseline="0" dirty="0">
                          <a:solidFill>
                            <a:srgbClr val="2E2C22"/>
                          </a:solidFill>
                          <a:latin typeface="Gill Sans MT" panose="020B0502020104020203" pitchFamily="34" charset="0"/>
                        </a:rPr>
                        <a:t>Easy to integrate into existing programs?</a:t>
                      </a:r>
                    </a:p>
                    <a:p>
                      <a:pPr marL="342900" marR="0" lvl="0" indent="-342900" algn="l" defTabSz="1828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600" cap="none" spc="0" dirty="0">
                          <a:solidFill>
                            <a:srgbClr val="2E2C22"/>
                          </a:solidFill>
                        </a:rPr>
                        <a:t>Reasonable cost to implement (human, material, financial)?</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175776245"/>
                  </a:ext>
                </a:extLst>
              </a:tr>
              <a:tr h="2796157">
                <a:tc>
                  <a:txBody>
                    <a:bodyPr/>
                    <a:lstStyle/>
                    <a:p>
                      <a:r>
                        <a:rPr lang="en-US" sz="3600" b="1" cap="none" spc="0" baseline="0" dirty="0">
                          <a:solidFill>
                            <a:srgbClr val="2E2C22"/>
                          </a:solidFill>
                          <a:latin typeface="Gill Sans MT" panose="020B0502020104020203" pitchFamily="34" charset="0"/>
                        </a:rPr>
                        <a:t>Compatibility with new user organization</a:t>
                      </a:r>
                    </a:p>
                    <a:p>
                      <a:pPr marL="342900" indent="-342900">
                        <a:buFont typeface="Arial" panose="020B0604020202020204" pitchFamily="34" charset="0"/>
                        <a:buChar char="•"/>
                      </a:pPr>
                      <a:r>
                        <a:rPr lang="en-US" sz="3600" cap="none" spc="0" dirty="0">
                          <a:solidFill>
                            <a:srgbClr val="2E2C22"/>
                          </a:solidFill>
                        </a:rPr>
                        <a:t>Aligns with development objectives of receiving organization?</a:t>
                      </a:r>
                    </a:p>
                    <a:p>
                      <a:pPr marL="342900" indent="-342900">
                        <a:buFont typeface="Arial" panose="020B0604020202020204" pitchFamily="34" charset="0"/>
                        <a:buChar char="•"/>
                      </a:pPr>
                      <a:r>
                        <a:rPr lang="en-US" sz="3600" b="0" cap="none" spc="0" baseline="0" dirty="0">
                          <a:solidFill>
                            <a:srgbClr val="2E2C22"/>
                          </a:solidFill>
                          <a:latin typeface="Gill Sans MT" panose="020B0502020104020203" pitchFamily="34" charset="0"/>
                        </a:rPr>
                        <a:t>Aligned with its organizational values?</a:t>
                      </a:r>
                    </a:p>
                    <a:p>
                      <a:pPr marL="342900" indent="-342900">
                        <a:buFont typeface="Arial" panose="020B0604020202020204" pitchFamily="34" charset="0"/>
                        <a:buChar char="•"/>
                      </a:pPr>
                      <a:r>
                        <a:rPr lang="en-US" sz="3600" b="0" cap="none" spc="0" baseline="0" dirty="0">
                          <a:solidFill>
                            <a:srgbClr val="2E2C22"/>
                          </a:solidFill>
                          <a:latin typeface="Gill Sans MT" panose="020B0502020104020203" pitchFamily="34" charset="0"/>
                        </a:rPr>
                        <a:t>Sufficient capacity to absorb new activities?</a:t>
                      </a: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4400" cap="none" spc="0" dirty="0">
                        <a:solidFill>
                          <a:srgbClr val="393941"/>
                        </a:solidFill>
                        <a:latin typeface="Gill Sans MT" panose="020B0502020104020203" pitchFamily="34" charset="0"/>
                      </a:endParaRPr>
                    </a:p>
                  </a:txBody>
                  <a:tcPr marL="457200" marR="182880" marT="91440" marB="91440" anchor="ctr">
                    <a:lnL w="12700" cap="flat" cmpd="sng" algn="ctr">
                      <a:solidFill>
                        <a:srgbClr val="2E2C22"/>
                      </a:solidFill>
                      <a:prstDash val="solid"/>
                      <a:round/>
                      <a:headEnd type="none" w="med" len="med"/>
                      <a:tailEnd type="none" w="med" len="med"/>
                    </a:lnL>
                    <a:lnR w="12700" cap="flat" cmpd="sng" algn="ctr">
                      <a:solidFill>
                        <a:srgbClr val="2E2C22"/>
                      </a:solidFill>
                      <a:prstDash val="solid"/>
                      <a:round/>
                      <a:headEnd type="none" w="med" len="med"/>
                      <a:tailEnd type="none" w="med" len="med"/>
                    </a:lnR>
                    <a:lnT w="12700" cap="flat" cmpd="sng" algn="ctr">
                      <a:solidFill>
                        <a:srgbClr val="2E2C22"/>
                      </a:solidFill>
                      <a:prstDash val="solid"/>
                      <a:round/>
                      <a:headEnd type="none" w="med" len="med"/>
                      <a:tailEnd type="none" w="med" len="med"/>
                    </a:lnT>
                    <a:lnB w="12700" cap="flat" cmpd="sng" algn="ctr">
                      <a:solidFill>
                        <a:srgbClr val="2E2C22"/>
                      </a:solidFill>
                      <a:prstDash val="solid"/>
                      <a:round/>
                      <a:headEnd type="none" w="med" len="med"/>
                      <a:tailEnd type="none" w="med" len="med"/>
                    </a:lnB>
                    <a:solidFill>
                      <a:srgbClr val="FDFCFE"/>
                    </a:solidFill>
                  </a:tcPr>
                </a:tc>
                <a:extLst>
                  <a:ext uri="{0D108BD9-81ED-4DB2-BD59-A6C34878D82A}">
                    <a16:rowId xmlns:a16="http://schemas.microsoft.com/office/drawing/2014/main" val="3634543197"/>
                  </a:ext>
                </a:extLst>
              </a:tr>
            </a:tbl>
          </a:graphicData>
        </a:graphic>
      </p:graphicFrame>
      <p:sp>
        <p:nvSpPr>
          <p:cNvPr id="4" name="Rectangle 3">
            <a:extLst>
              <a:ext uri="{FF2B5EF4-FFF2-40B4-BE49-F238E27FC236}">
                <a16:creationId xmlns:a16="http://schemas.microsoft.com/office/drawing/2014/main" id="{A35DEAB7-87E0-9142-A089-7FA6F818998B}"/>
              </a:ext>
            </a:extLst>
          </p:cNvPr>
          <p:cNvSpPr/>
          <p:nvPr/>
        </p:nvSpPr>
        <p:spPr>
          <a:xfrm>
            <a:off x="891602" y="880805"/>
            <a:ext cx="20945364" cy="1201739"/>
          </a:xfrm>
          <a:prstGeom prst="rect">
            <a:avLst/>
          </a:prstGeom>
        </p:spPr>
        <p:txBody>
          <a:bodyPr wrap="square">
            <a:spAutoFit/>
          </a:bodyPr>
          <a:lstStyle/>
          <a:p>
            <a:pPr lvl="0" algn="l" defTabSz="1828800" hangingPunct="1">
              <a:lnSpc>
                <a:spcPct val="107000"/>
              </a:lnSpc>
              <a:defRPr/>
            </a:pPr>
            <a:r>
              <a:rPr lang="en-US" sz="7200" b="1" dirty="0">
                <a:solidFill>
                  <a:srgbClr val="2E2C22"/>
                </a:solidFill>
                <a:latin typeface="Gill Sans MT" panose="020B0502020104020203" pitchFamily="34" charset="77"/>
              </a:rPr>
              <a:t>Part I1: Assessing NSI Scalability</a:t>
            </a:r>
            <a:endParaRPr kumimoji="0" lang="en-US" sz="7200" b="1" i="0" u="none" strike="noStrike" kern="0" cap="none" spc="0" normalizeH="0" baseline="0" noProof="0" dirty="0">
              <a:ln>
                <a:noFill/>
              </a:ln>
              <a:solidFill>
                <a:srgbClr val="2E2C22"/>
              </a:solidFill>
              <a:effectLst/>
              <a:uLnTx/>
              <a:uFillTx/>
              <a:latin typeface="Gill Sans MT" panose="020B0502020104020203" pitchFamily="34" charset="77"/>
              <a:sym typeface="PT Sans"/>
            </a:endParaRPr>
          </a:p>
        </p:txBody>
      </p:sp>
    </p:spTree>
    <p:custDataLst>
      <p:tags r:id="rId1"/>
    </p:custDataLst>
    <p:extLst>
      <p:ext uri="{BB962C8B-B14F-4D97-AF65-F5344CB8AC3E}">
        <p14:creationId xmlns:p14="http://schemas.microsoft.com/office/powerpoint/2010/main" val="2238476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A3B04F-32B3-F940-83D2-4A415AB164D3}"/>
              </a:ext>
            </a:extLst>
          </p:cNvPr>
          <p:cNvSpPr>
            <a:spLocks noGrp="1"/>
          </p:cNvSpPr>
          <p:nvPr>
            <p:ph sz="quarter" idx="4294967295"/>
          </p:nvPr>
        </p:nvSpPr>
        <p:spPr>
          <a:xfrm>
            <a:off x="9456040" y="2089138"/>
            <a:ext cx="14245208" cy="10694174"/>
          </a:xfrm>
          <a:prstGeom prst="rect">
            <a:avLst/>
          </a:prstGeom>
        </p:spPr>
        <p:txBody>
          <a:bodyPr/>
          <a:lstStyle/>
          <a:p>
            <a:pPr marL="0" indent="0" algn="l">
              <a:spcAft>
                <a:spcPts val="300"/>
              </a:spcAft>
              <a:buNone/>
            </a:pPr>
            <a:r>
              <a:rPr lang="en-US" sz="4000" b="1" dirty="0">
                <a:solidFill>
                  <a:srgbClr val="2EC3C6"/>
                </a:solidFill>
              </a:rPr>
              <a:t>Relevance and relative advantage</a:t>
            </a:r>
          </a:p>
          <a:p>
            <a:pPr marL="571500" indent="-571500" algn="l">
              <a:spcAft>
                <a:spcPts val="300"/>
              </a:spcAft>
              <a:buFont typeface="Wingdings" pitchFamily="2" charset="2"/>
              <a:buChar char="q"/>
            </a:pPr>
            <a:r>
              <a:rPr lang="en-US" sz="4000" dirty="0">
                <a:solidFill>
                  <a:srgbClr val="2E2C22"/>
                </a:solidFill>
              </a:rPr>
              <a:t>Responds to perceived problems.</a:t>
            </a:r>
          </a:p>
          <a:p>
            <a:pPr marL="571500" indent="-571500" algn="l">
              <a:spcAft>
                <a:spcPts val="300"/>
              </a:spcAft>
              <a:buFont typeface="Wingdings" pitchFamily="2" charset="2"/>
              <a:buChar char="q"/>
            </a:pPr>
            <a:r>
              <a:rPr lang="en-US" sz="4000" dirty="0">
                <a:solidFill>
                  <a:srgbClr val="2E2C22"/>
                </a:solidFill>
              </a:rPr>
              <a:t>Accounts for community, cultural, gender, other social factors.</a:t>
            </a:r>
          </a:p>
          <a:p>
            <a:pPr marL="571500" indent="-571500" algn="l">
              <a:spcAft>
                <a:spcPts val="300"/>
              </a:spcAft>
              <a:buFont typeface="Wingdings" pitchFamily="2" charset="2"/>
              <a:buChar char="q"/>
            </a:pPr>
            <a:r>
              <a:rPr lang="en-US" sz="4000" dirty="0">
                <a:solidFill>
                  <a:srgbClr val="2E2C22"/>
                </a:solidFill>
              </a:rPr>
              <a:t>Sufficiently effective to help decrease identified problems.</a:t>
            </a:r>
          </a:p>
          <a:p>
            <a:pPr marL="0" indent="0" algn="l">
              <a:spcAft>
                <a:spcPts val="300"/>
              </a:spcAft>
              <a:buNone/>
            </a:pPr>
            <a:endParaRPr lang="en-US" sz="4000" dirty="0"/>
          </a:p>
          <a:p>
            <a:pPr marL="0" indent="0" algn="l">
              <a:spcAft>
                <a:spcPts val="300"/>
              </a:spcAft>
              <a:buNone/>
            </a:pPr>
            <a:r>
              <a:rPr lang="en-US" sz="4000" b="1" dirty="0">
                <a:solidFill>
                  <a:srgbClr val="2EC3C6"/>
                </a:solidFill>
              </a:rPr>
              <a:t>Easy to install</a:t>
            </a:r>
          </a:p>
          <a:p>
            <a:pPr marL="571500" indent="-571500" algn="l">
              <a:spcAft>
                <a:spcPts val="300"/>
              </a:spcAft>
              <a:buFont typeface="Wingdings" pitchFamily="2" charset="2"/>
              <a:buChar char="q"/>
            </a:pPr>
            <a:r>
              <a:rPr lang="en-US" sz="4000" dirty="0">
                <a:solidFill>
                  <a:srgbClr val="2E2C22"/>
                </a:solidFill>
              </a:rPr>
              <a:t>Simple to use.</a:t>
            </a:r>
          </a:p>
          <a:p>
            <a:pPr marL="571500" indent="-571500" algn="l">
              <a:spcAft>
                <a:spcPts val="300"/>
              </a:spcAft>
              <a:buFont typeface="Wingdings" pitchFamily="2" charset="2"/>
              <a:buChar char="q"/>
            </a:pPr>
            <a:r>
              <a:rPr lang="en-US" sz="4000" dirty="0">
                <a:solidFill>
                  <a:srgbClr val="2E2C22"/>
                </a:solidFill>
              </a:rPr>
              <a:t>Easy to integrate into existing program.</a:t>
            </a:r>
          </a:p>
          <a:p>
            <a:pPr marL="571500" indent="-571500" algn="l">
              <a:spcAft>
                <a:spcPts val="300"/>
              </a:spcAft>
              <a:buFont typeface="Wingdings" pitchFamily="2" charset="2"/>
              <a:buChar char="q"/>
            </a:pPr>
            <a:r>
              <a:rPr lang="en-US" sz="4000" dirty="0">
                <a:solidFill>
                  <a:srgbClr val="2E2C22"/>
                </a:solidFill>
              </a:rPr>
              <a:t>Reasonable cost to implement (human, material, financial).</a:t>
            </a:r>
          </a:p>
          <a:p>
            <a:pPr marL="0" indent="0" algn="l">
              <a:spcAft>
                <a:spcPts val="300"/>
              </a:spcAft>
              <a:buNone/>
            </a:pPr>
            <a:endParaRPr lang="en-US" sz="4000" dirty="0"/>
          </a:p>
          <a:p>
            <a:pPr marL="0" indent="0" algn="l">
              <a:spcAft>
                <a:spcPts val="300"/>
              </a:spcAft>
              <a:buNone/>
            </a:pPr>
            <a:r>
              <a:rPr lang="en-US" sz="4000" b="1" dirty="0">
                <a:solidFill>
                  <a:srgbClr val="2EC3C6"/>
                </a:solidFill>
              </a:rPr>
              <a:t>Compatible with receiving organization</a:t>
            </a:r>
          </a:p>
          <a:p>
            <a:pPr marL="571500" indent="-571500" algn="l">
              <a:spcAft>
                <a:spcPts val="300"/>
              </a:spcAft>
              <a:buFont typeface="Wingdings" pitchFamily="2" charset="2"/>
              <a:buChar char="q"/>
            </a:pPr>
            <a:r>
              <a:rPr lang="en-US" sz="4000" dirty="0">
                <a:solidFill>
                  <a:srgbClr val="2E2C22"/>
                </a:solidFill>
              </a:rPr>
              <a:t>Aligns with development objectives of receiving organization.</a:t>
            </a:r>
          </a:p>
          <a:p>
            <a:pPr marL="571500" indent="-571500" algn="l">
              <a:spcAft>
                <a:spcPts val="300"/>
              </a:spcAft>
              <a:buFont typeface="Wingdings" pitchFamily="2" charset="2"/>
              <a:buChar char="q"/>
            </a:pPr>
            <a:r>
              <a:rPr lang="en-US" sz="4000" dirty="0">
                <a:solidFill>
                  <a:srgbClr val="2E2C22"/>
                </a:solidFill>
              </a:rPr>
              <a:t>Aligns with values.</a:t>
            </a:r>
          </a:p>
          <a:p>
            <a:pPr marL="571500" indent="-571500" algn="l">
              <a:spcAft>
                <a:spcPts val="300"/>
              </a:spcAft>
              <a:buFont typeface="Wingdings" pitchFamily="2" charset="2"/>
              <a:buChar char="q"/>
            </a:pPr>
            <a:r>
              <a:rPr lang="en-US" sz="4000" dirty="0">
                <a:solidFill>
                  <a:srgbClr val="2E2C22"/>
                </a:solidFill>
              </a:rPr>
              <a:t>Sufficient capacity to absorb new activities.</a:t>
            </a:r>
          </a:p>
        </p:txBody>
      </p:sp>
      <p:sp>
        <p:nvSpPr>
          <p:cNvPr id="5" name="Title 1">
            <a:extLst>
              <a:ext uri="{FF2B5EF4-FFF2-40B4-BE49-F238E27FC236}">
                <a16:creationId xmlns:a16="http://schemas.microsoft.com/office/drawing/2014/main" id="{6F3A5B9C-8D96-CC4F-B22A-7C58701BF7B4}"/>
              </a:ext>
            </a:extLst>
          </p:cNvPr>
          <p:cNvSpPr txBox="1">
            <a:spLocks/>
          </p:cNvSpPr>
          <p:nvPr/>
        </p:nvSpPr>
        <p:spPr>
          <a:xfrm>
            <a:off x="1166783" y="2089138"/>
            <a:ext cx="7905027" cy="2176835"/>
          </a:xfrm>
          <a:prstGeom prst="rect">
            <a:avLst/>
          </a:prstGeom>
        </p:spPr>
        <p:txBody>
          <a:bodyPr/>
          <a:lstStyle>
            <a:lvl1pPr marL="0" marR="0" indent="0" algn="ctr"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lvl="0" algn="l" hangingPunct="1">
              <a:lnSpc>
                <a:spcPct val="90000"/>
              </a:lnSpc>
            </a:pPr>
            <a:r>
              <a:rPr lang="en-US" sz="9600" dirty="0">
                <a:solidFill>
                  <a:srgbClr val="2E2C22"/>
                </a:solidFill>
              </a:rPr>
              <a:t>Assessing Scalability: </a:t>
            </a:r>
            <a:r>
              <a:rPr lang="en-US" sz="9600" b="0" dirty="0">
                <a:solidFill>
                  <a:srgbClr val="2E2C22"/>
                </a:solidFill>
              </a:rPr>
              <a:t>Relevance, Ease, and Compatibility </a:t>
            </a:r>
            <a:endParaRPr kumimoji="0" lang="en-US" sz="9600" b="0" i="0" u="none" strike="noStrike" kern="0" cap="none" spc="0" normalizeH="0" baseline="0" noProof="0" dirty="0">
              <a:ln>
                <a:noFill/>
              </a:ln>
              <a:solidFill>
                <a:srgbClr val="2E2C22"/>
              </a:solidFill>
              <a:effectLst/>
              <a:uLnTx/>
              <a:uFillTx/>
              <a:latin typeface="Gill Sans MT" panose="020B0502020104020203"/>
              <a:sym typeface="Montserrat-SemiBold"/>
            </a:endParaRPr>
          </a:p>
        </p:txBody>
      </p:sp>
    </p:spTree>
    <p:custDataLst>
      <p:tags r:id="rId1"/>
    </p:custDataLst>
    <p:extLst>
      <p:ext uri="{BB962C8B-B14F-4D97-AF65-F5344CB8AC3E}">
        <p14:creationId xmlns:p14="http://schemas.microsoft.com/office/powerpoint/2010/main" val="644015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EC3C5"/>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6E0B4B6-26E3-294E-A007-6CBB597E9857}"/>
              </a:ext>
            </a:extLst>
          </p:cNvPr>
          <p:cNvSpPr>
            <a:spLocks noGrp="1"/>
          </p:cNvSpPr>
          <p:nvPr>
            <p:ph type="title"/>
          </p:nvPr>
        </p:nvSpPr>
        <p:spPr>
          <a:xfrm>
            <a:off x="4495799" y="5286982"/>
            <a:ext cx="15392399" cy="2176836"/>
          </a:xfrm>
        </p:spPr>
        <p:txBody>
          <a:bodyPr/>
          <a:lstStyle/>
          <a:p>
            <a:pPr>
              <a:lnSpc>
                <a:spcPct val="90000"/>
              </a:lnSpc>
            </a:pPr>
            <a:r>
              <a:rPr lang="en-US" dirty="0"/>
              <a:t> Welcome &amp; Introductions</a:t>
            </a:r>
            <a:br>
              <a:rPr lang="en-US" dirty="0"/>
            </a:br>
            <a:endParaRPr lang="en-US" dirty="0"/>
          </a:p>
        </p:txBody>
      </p:sp>
      <p:sp>
        <p:nvSpPr>
          <p:cNvPr id="8" name="Text Placeholder 4">
            <a:extLst>
              <a:ext uri="{FF2B5EF4-FFF2-40B4-BE49-F238E27FC236}">
                <a16:creationId xmlns:a16="http://schemas.microsoft.com/office/drawing/2014/main" id="{68BB3A71-BDEC-E44F-B620-C467B41735D6}"/>
              </a:ext>
            </a:extLst>
          </p:cNvPr>
          <p:cNvSpPr>
            <a:spLocks noGrp="1"/>
          </p:cNvSpPr>
          <p:nvPr>
            <p:ph type="body" idx="2"/>
          </p:nvPr>
        </p:nvSpPr>
        <p:spPr>
          <a:xfrm>
            <a:off x="6349862" y="3589553"/>
            <a:ext cx="12932051" cy="516886"/>
          </a:xfrm>
        </p:spPr>
        <p:txBody>
          <a:bodyPr/>
          <a:lstStyle/>
          <a:p>
            <a:r>
              <a:rPr lang="en-US" dirty="0"/>
              <a:t>SHIFTING SOCIAL NORMS AS PART OF SBC CHANGE</a:t>
            </a:r>
          </a:p>
          <a:p>
            <a:endParaRPr lang="en-US" dirty="0"/>
          </a:p>
        </p:txBody>
      </p:sp>
    </p:spTree>
    <p:custDataLst>
      <p:tags r:id="rId1"/>
    </p:custDataLst>
    <p:extLst>
      <p:ext uri="{BB962C8B-B14F-4D97-AF65-F5344CB8AC3E}">
        <p14:creationId xmlns:p14="http://schemas.microsoft.com/office/powerpoint/2010/main" val="1479667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2EC3C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22B8-2712-4B0F-B154-1D65662A1A6A}"/>
              </a:ext>
            </a:extLst>
          </p:cNvPr>
          <p:cNvSpPr>
            <a:spLocks noGrp="1"/>
          </p:cNvSpPr>
          <p:nvPr>
            <p:ph type="title"/>
          </p:nvPr>
        </p:nvSpPr>
        <p:spPr>
          <a:xfrm>
            <a:off x="3345181" y="5286982"/>
            <a:ext cx="17693638" cy="2503706"/>
          </a:xfrm>
        </p:spPr>
        <p:txBody>
          <a:bodyPr/>
          <a:lstStyle/>
          <a:p>
            <a:pPr>
              <a:lnSpc>
                <a:spcPct val="90000"/>
              </a:lnSpc>
            </a:pPr>
            <a:r>
              <a:rPr lang="en-US" dirty="0"/>
              <a:t>Seven Guideposts for Design Adaptation, Monitoring, and Evaluation</a:t>
            </a:r>
          </a:p>
        </p:txBody>
      </p:sp>
      <p:sp>
        <p:nvSpPr>
          <p:cNvPr id="4" name="Text Placeholder 3">
            <a:extLst>
              <a:ext uri="{FF2B5EF4-FFF2-40B4-BE49-F238E27FC236}">
                <a16:creationId xmlns:a16="http://schemas.microsoft.com/office/drawing/2014/main" id="{C2AB4E68-8A29-0344-84C2-D9648C55B8A5}"/>
              </a:ext>
            </a:extLst>
          </p:cNvPr>
          <p:cNvSpPr>
            <a:spLocks noGrp="1"/>
          </p:cNvSpPr>
          <p:nvPr>
            <p:ph type="body" idx="2"/>
          </p:nvPr>
        </p:nvSpPr>
        <p:spPr/>
        <p:txBody>
          <a:bodyPr/>
          <a:lstStyle/>
          <a:p>
            <a:r>
              <a:rPr lang="en-US" dirty="0"/>
              <a:t>SECTION 5</a:t>
            </a:r>
            <a:endParaRPr lang="en-US" sz="2800" dirty="0"/>
          </a:p>
        </p:txBody>
      </p:sp>
    </p:spTree>
    <p:custDataLst>
      <p:tags r:id="rId1"/>
    </p:custDataLst>
    <p:extLst>
      <p:ext uri="{BB962C8B-B14F-4D97-AF65-F5344CB8AC3E}">
        <p14:creationId xmlns:p14="http://schemas.microsoft.com/office/powerpoint/2010/main" val="2072283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down)">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20AD9BA-8707-364C-800A-EDA3B54E1CCA}"/>
              </a:ext>
            </a:extLst>
          </p:cNvPr>
          <p:cNvSpPr>
            <a:spLocks noGrp="1"/>
          </p:cNvSpPr>
          <p:nvPr>
            <p:ph type="title"/>
          </p:nvPr>
        </p:nvSpPr>
        <p:spPr>
          <a:xfrm>
            <a:off x="7374467" y="1317450"/>
            <a:ext cx="15295613" cy="2176836"/>
          </a:xfrm>
        </p:spPr>
        <p:txBody>
          <a:bodyPr/>
          <a:lstStyle/>
          <a:p>
            <a:r>
              <a:rPr lang="en-US" b="1" dirty="0"/>
              <a:t>Seven Guideposts for NSI Scale-Up</a:t>
            </a:r>
          </a:p>
        </p:txBody>
      </p:sp>
      <p:sp>
        <p:nvSpPr>
          <p:cNvPr id="9" name="Text Placeholder 8">
            <a:extLst>
              <a:ext uri="{FF2B5EF4-FFF2-40B4-BE49-F238E27FC236}">
                <a16:creationId xmlns:a16="http://schemas.microsoft.com/office/drawing/2014/main" id="{A1C86985-4C12-F041-963A-427FFF7D6923}"/>
              </a:ext>
            </a:extLst>
          </p:cNvPr>
          <p:cNvSpPr>
            <a:spLocks noGrp="1"/>
          </p:cNvSpPr>
          <p:nvPr>
            <p:ph type="body" idx="1"/>
          </p:nvPr>
        </p:nvSpPr>
        <p:spPr>
          <a:xfrm>
            <a:off x="7374467" y="4351338"/>
            <a:ext cx="15295034" cy="7713662"/>
          </a:xfrm>
        </p:spPr>
        <p:txBody>
          <a:bodyPr>
            <a:noAutofit/>
          </a:bodyPr>
          <a:lstStyle/>
          <a:p>
            <a:pPr marL="0" indent="0" algn="l">
              <a:lnSpc>
                <a:spcPct val="100000"/>
              </a:lnSpc>
              <a:spcAft>
                <a:spcPts val="0"/>
              </a:spcAft>
              <a:buSzPct val="96000"/>
              <a:buNone/>
            </a:pPr>
            <a:r>
              <a:rPr lang="en-US" sz="3600" b="1" dirty="0">
                <a:solidFill>
                  <a:srgbClr val="2EC3C6"/>
                </a:solidFill>
              </a:rPr>
              <a:t>NSI DESIGN ADAPTATION DURING SCALE-UP</a:t>
            </a:r>
          </a:p>
          <a:p>
            <a:pPr marL="742950" indent="-742950" algn="l">
              <a:lnSpc>
                <a:spcPct val="100000"/>
              </a:lnSpc>
              <a:spcAft>
                <a:spcPts val="0"/>
              </a:spcAft>
              <a:buClr>
                <a:srgbClr val="2E2C22"/>
              </a:buClr>
              <a:buSzPct val="96000"/>
              <a:buFont typeface="+mj-lt"/>
              <a:buAutoNum type="arabicPeriod"/>
            </a:pPr>
            <a:r>
              <a:rPr lang="en-US" sz="3600" dirty="0"/>
              <a:t>Understand the NSI’s theory of change, its underlying values and change mechanisms, for effective transfer to new organizations.</a:t>
            </a:r>
          </a:p>
          <a:p>
            <a:pPr marL="742950" indent="-742950" algn="l">
              <a:lnSpc>
                <a:spcPct val="100000"/>
              </a:lnSpc>
              <a:spcAft>
                <a:spcPts val="0"/>
              </a:spcAft>
              <a:buClr>
                <a:srgbClr val="2E2C22"/>
              </a:buClr>
              <a:buSzPct val="96000"/>
              <a:buFont typeface="+mj-lt"/>
              <a:buAutoNum type="arabicPeriod"/>
            </a:pPr>
            <a:r>
              <a:rPr lang="en-US" sz="3600" dirty="0"/>
              <a:t>Remember that adaptation is an option, but you need to KISS!</a:t>
            </a:r>
          </a:p>
          <a:p>
            <a:pPr marL="742950" indent="-742950" algn="l">
              <a:lnSpc>
                <a:spcPct val="100000"/>
              </a:lnSpc>
              <a:spcAft>
                <a:spcPts val="2200"/>
              </a:spcAft>
              <a:buClr>
                <a:srgbClr val="2E2C22"/>
              </a:buClr>
              <a:buSzPct val="96000"/>
              <a:buFont typeface="+mj-lt"/>
              <a:buAutoNum type="arabicPeriod"/>
            </a:pPr>
            <a:r>
              <a:rPr lang="en-US" sz="3600" dirty="0"/>
              <a:t>Many NSIs operate outside of health systems and need linkages.</a:t>
            </a:r>
          </a:p>
          <a:p>
            <a:pPr marL="0" indent="0" algn="l">
              <a:lnSpc>
                <a:spcPct val="100000"/>
              </a:lnSpc>
              <a:spcAft>
                <a:spcPts val="0"/>
              </a:spcAft>
              <a:buSzPct val="96000"/>
              <a:buNone/>
            </a:pPr>
            <a:r>
              <a:rPr lang="en-US" sz="3600" b="1" dirty="0">
                <a:solidFill>
                  <a:srgbClr val="2EC3C6"/>
                </a:solidFill>
              </a:rPr>
              <a:t>MONITORING IN NEW CONTEXTS</a:t>
            </a:r>
          </a:p>
          <a:p>
            <a:pPr marL="742950" indent="-742950" algn="l">
              <a:lnSpc>
                <a:spcPct val="100000"/>
              </a:lnSpc>
              <a:spcAft>
                <a:spcPts val="0"/>
              </a:spcAft>
              <a:buClr>
                <a:srgbClr val="2E2C22"/>
              </a:buClr>
              <a:buSzPct val="96000"/>
              <a:buFont typeface="+mj-lt"/>
              <a:buAutoNum type="arabicPeriod" startAt="4"/>
            </a:pPr>
            <a:r>
              <a:rPr lang="en-US" sz="3600" dirty="0"/>
              <a:t>Ensure new staff have technical and social change competencies.</a:t>
            </a:r>
          </a:p>
          <a:p>
            <a:pPr marL="742950" indent="-742950" algn="l">
              <a:lnSpc>
                <a:spcPct val="100000"/>
              </a:lnSpc>
              <a:spcAft>
                <a:spcPts val="0"/>
              </a:spcAft>
              <a:buClr>
                <a:srgbClr val="2E2C22"/>
              </a:buClr>
              <a:buSzPct val="96000"/>
              <a:buFont typeface="+mj-lt"/>
              <a:buAutoNum type="arabicPeriod" startAt="4"/>
            </a:pPr>
            <a:r>
              <a:rPr lang="en-US" sz="3600" dirty="0"/>
              <a:t>Monitor whether NSI activities are leading to social change and idea diffusion at the community level.</a:t>
            </a:r>
          </a:p>
          <a:p>
            <a:pPr marL="742950" indent="-742950" algn="l">
              <a:lnSpc>
                <a:spcPct val="100000"/>
              </a:lnSpc>
              <a:spcAft>
                <a:spcPts val="2200"/>
              </a:spcAft>
              <a:buClr>
                <a:srgbClr val="2E2C22"/>
              </a:buClr>
              <a:buSzPct val="96000"/>
              <a:buFont typeface="+mj-lt"/>
              <a:buAutoNum type="arabicPeriod" startAt="4"/>
            </a:pPr>
            <a:r>
              <a:rPr lang="en-US" sz="3600" dirty="0"/>
              <a:t>Monitor the receiving social system for unexpected opposition and other unanticipated effects.</a:t>
            </a:r>
          </a:p>
          <a:p>
            <a:pPr marL="0" indent="0" algn="l">
              <a:lnSpc>
                <a:spcPct val="100000"/>
              </a:lnSpc>
              <a:spcAft>
                <a:spcPts val="0"/>
              </a:spcAft>
              <a:buSzPct val="96000"/>
              <a:buNone/>
            </a:pPr>
            <a:r>
              <a:rPr lang="en-US" sz="3600" b="1" dirty="0">
                <a:solidFill>
                  <a:srgbClr val="2EC3C6"/>
                </a:solidFill>
              </a:rPr>
              <a:t>EVALUATION</a:t>
            </a:r>
          </a:p>
          <a:p>
            <a:pPr marL="742950" indent="-742950" algn="l">
              <a:lnSpc>
                <a:spcPct val="100000"/>
              </a:lnSpc>
              <a:spcAft>
                <a:spcPts val="0"/>
              </a:spcAft>
              <a:buClr>
                <a:srgbClr val="2E2C22"/>
              </a:buClr>
              <a:buSzPct val="96000"/>
              <a:buFont typeface="+mj-lt"/>
              <a:buAutoNum type="arabicPeriod" startAt="7"/>
            </a:pPr>
            <a:r>
              <a:rPr lang="en-US" sz="3600" dirty="0"/>
              <a:t>Be multi-dimensional in outcome measurement and move beyond the individual.</a:t>
            </a:r>
          </a:p>
        </p:txBody>
      </p:sp>
      <p:pic>
        <p:nvPicPr>
          <p:cNvPr id="21" name="Picture Placeholder 20">
            <a:extLst>
              <a:ext uri="{FF2B5EF4-FFF2-40B4-BE49-F238E27FC236}">
                <a16:creationId xmlns:a16="http://schemas.microsoft.com/office/drawing/2014/main" id="{F58B862C-E0E1-A64A-967E-7522641BCFAB}"/>
              </a:ext>
            </a:extLst>
          </p:cNvPr>
          <p:cNvPicPr>
            <a:picLocks noGrp="1" noChangeAspect="1"/>
          </p:cNvPicPr>
          <p:nvPr>
            <p:ph type="pic" sz="quarter" idx="10"/>
          </p:nvPr>
        </p:nvPicPr>
        <p:blipFill rotWithShape="1">
          <a:blip r:embed="rId4">
            <a:extLst>
              <a:ext uri="{28A0092B-C50C-407E-A947-70E740481C1C}">
                <a14:useLocalDpi xmlns:a14="http://schemas.microsoft.com/office/drawing/2010/main" val="0"/>
              </a:ext>
            </a:extLst>
          </a:blip>
          <a:srcRect l="11664" r="25826"/>
          <a:stretch/>
        </p:blipFill>
        <p:spPr>
          <a:xfrm>
            <a:off x="-3058370" y="2227264"/>
            <a:ext cx="9263064" cy="9261476"/>
          </a:xfrm>
        </p:spPr>
      </p:pic>
      <p:sp>
        <p:nvSpPr>
          <p:cNvPr id="19" name="TextBox 18">
            <a:extLst>
              <a:ext uri="{FF2B5EF4-FFF2-40B4-BE49-F238E27FC236}">
                <a16:creationId xmlns:a16="http://schemas.microsoft.com/office/drawing/2014/main" id="{DADFBB6C-7637-314D-BCBE-88660A294F90}"/>
              </a:ext>
            </a:extLst>
          </p:cNvPr>
          <p:cNvSpPr txBox="1"/>
          <p:nvPr/>
        </p:nvSpPr>
        <p:spPr>
          <a:xfrm>
            <a:off x="193431" y="13144453"/>
            <a:ext cx="6214047" cy="307777"/>
          </a:xfrm>
          <a:prstGeom prst="rect">
            <a:avLst/>
          </a:prstGeom>
          <a:noFill/>
        </p:spPr>
        <p:txBody>
          <a:bodyPr wrap="square" rtlCol="0">
            <a:spAutoFit/>
          </a:bodyPr>
          <a:lstStyle/>
          <a:p>
            <a:pPr algn="l"/>
            <a:r>
              <a:rPr lang="en-US" sz="1400" dirty="0">
                <a:solidFill>
                  <a:schemeClr val="tx1"/>
                </a:solidFill>
                <a:latin typeface="Gill Sans MT" panose="020B0502020104020203" pitchFamily="34" charset="77"/>
              </a:rPr>
              <a:t>Photo credit: </a:t>
            </a:r>
            <a:r>
              <a:rPr lang="en-US" sz="1400" dirty="0" err="1">
                <a:solidFill>
                  <a:schemeClr val="tx1"/>
                </a:solidFill>
                <a:latin typeface="Gill Sans MT" panose="020B0502020104020203" pitchFamily="34" charset="77"/>
              </a:rPr>
              <a:t>Aknarin</a:t>
            </a:r>
            <a:r>
              <a:rPr lang="en-US" sz="1400" dirty="0">
                <a:solidFill>
                  <a:schemeClr val="tx1"/>
                </a:solidFill>
                <a:latin typeface="Gill Sans MT" panose="020B0502020104020203" pitchFamily="34" charset="77"/>
              </a:rPr>
              <a:t> Thika / </a:t>
            </a:r>
            <a:r>
              <a:rPr lang="en-US" sz="1400" dirty="0" err="1">
                <a:solidFill>
                  <a:schemeClr val="tx1"/>
                </a:solidFill>
                <a:latin typeface="Gill Sans MT" panose="020B0502020104020203" pitchFamily="34" charset="77"/>
              </a:rPr>
              <a:t>EyeEm</a:t>
            </a:r>
            <a:endParaRPr lang="en-US" sz="1400" dirty="0">
              <a:solidFill>
                <a:schemeClr val="tx1"/>
              </a:solidFill>
              <a:latin typeface="Gill Sans MT" panose="020B0502020104020203" pitchFamily="34" charset="77"/>
            </a:endParaRPr>
          </a:p>
        </p:txBody>
      </p:sp>
    </p:spTree>
    <p:custDataLst>
      <p:tags r:id="rId1"/>
    </p:custDataLst>
    <p:extLst>
      <p:ext uri="{BB962C8B-B14F-4D97-AF65-F5344CB8AC3E}">
        <p14:creationId xmlns:p14="http://schemas.microsoft.com/office/powerpoint/2010/main" val="95699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9432BC22-0791-9C40-82CA-B21D6B93B44C}"/>
              </a:ext>
            </a:extLst>
          </p:cNvPr>
          <p:cNvSpPr>
            <a:spLocks noGrp="1"/>
          </p:cNvSpPr>
          <p:nvPr>
            <p:ph type="title" idx="4294967295"/>
          </p:nvPr>
        </p:nvSpPr>
        <p:spPr>
          <a:xfrm>
            <a:off x="6392238" y="2705735"/>
            <a:ext cx="13904912" cy="2178050"/>
          </a:xfrm>
          <a:prstGeom prst="rect">
            <a:avLst/>
          </a:prstGeom>
        </p:spPr>
        <p:txBody>
          <a:bodyPr/>
          <a:lstStyle/>
          <a:p>
            <a:pPr>
              <a:lnSpc>
                <a:spcPct val="90000"/>
              </a:lnSpc>
            </a:pPr>
            <a:r>
              <a:rPr lang="en-US" sz="7200" b="1" dirty="0">
                <a:solidFill>
                  <a:srgbClr val="2E2C22"/>
                </a:solidFill>
              </a:rPr>
              <a:t>Understand the NSI’s TOC, its underlying values and change mechanism for effective transfer to new organizations.</a:t>
            </a:r>
          </a:p>
        </p:txBody>
      </p:sp>
      <p:sp>
        <p:nvSpPr>
          <p:cNvPr id="17" name="Text Placeholder 16">
            <a:extLst>
              <a:ext uri="{FF2B5EF4-FFF2-40B4-BE49-F238E27FC236}">
                <a16:creationId xmlns:a16="http://schemas.microsoft.com/office/drawing/2014/main" id="{60570946-58D1-F14C-B899-15E399EE2A3A}"/>
              </a:ext>
            </a:extLst>
          </p:cNvPr>
          <p:cNvSpPr>
            <a:spLocks noGrp="1"/>
          </p:cNvSpPr>
          <p:nvPr>
            <p:ph type="body" idx="4294967295"/>
          </p:nvPr>
        </p:nvSpPr>
        <p:spPr>
          <a:xfrm>
            <a:off x="6392238" y="7139433"/>
            <a:ext cx="14471322" cy="2568447"/>
          </a:xfrm>
          <a:prstGeom prst="rect">
            <a:avLst/>
          </a:prstGeom>
        </p:spPr>
        <p:txBody>
          <a:bodyPr/>
          <a:lstStyle/>
          <a:p>
            <a:pPr marL="571500" indent="-571500" algn="l">
              <a:lnSpc>
                <a:spcPct val="100000"/>
              </a:lnSpc>
              <a:buClr>
                <a:srgbClr val="2E2C22"/>
              </a:buClr>
              <a:buFont typeface="Arial" panose="020B0604020202020204" pitchFamily="34" charset="0"/>
              <a:buChar char="•"/>
            </a:pPr>
            <a:r>
              <a:rPr lang="en-US" dirty="0">
                <a:solidFill>
                  <a:srgbClr val="2E2C22"/>
                </a:solidFill>
              </a:rPr>
              <a:t>New users need to understand how the NSI works—not only its essential elements but the concepts and values underpinning it.</a:t>
            </a:r>
          </a:p>
          <a:p>
            <a:pPr marL="571500" indent="-571500" algn="l">
              <a:lnSpc>
                <a:spcPct val="100000"/>
              </a:lnSpc>
              <a:buClr>
                <a:srgbClr val="2E2C22"/>
              </a:buClr>
              <a:buFont typeface="Arial" panose="020B0604020202020204" pitchFamily="34" charset="0"/>
              <a:buChar char="•"/>
            </a:pPr>
            <a:r>
              <a:rPr lang="en-US" dirty="0">
                <a:solidFill>
                  <a:srgbClr val="2E2C22"/>
                </a:solidFill>
              </a:rPr>
              <a:t>Resource team members should ensure new implementers understand the foundations of the NSI—its TOC and norms-change mechanisms.</a:t>
            </a:r>
          </a:p>
        </p:txBody>
      </p:sp>
      <p:sp>
        <p:nvSpPr>
          <p:cNvPr id="18" name="Text Placeholder 17">
            <a:extLst>
              <a:ext uri="{FF2B5EF4-FFF2-40B4-BE49-F238E27FC236}">
                <a16:creationId xmlns:a16="http://schemas.microsoft.com/office/drawing/2014/main" id="{D48F3425-7D6F-A047-B080-1A6688C2E114}"/>
              </a:ext>
            </a:extLst>
          </p:cNvPr>
          <p:cNvSpPr>
            <a:spLocks noGrp="1"/>
          </p:cNvSpPr>
          <p:nvPr>
            <p:ph type="body" idx="4294967295"/>
          </p:nvPr>
        </p:nvSpPr>
        <p:spPr>
          <a:xfrm>
            <a:off x="6392238" y="1838960"/>
            <a:ext cx="13323887" cy="577850"/>
          </a:xfrm>
          <a:prstGeom prst="rect">
            <a:avLst/>
          </a:prstGeom>
        </p:spPr>
        <p:txBody>
          <a:bodyPr/>
          <a:lstStyle/>
          <a:p>
            <a:pPr algn="l"/>
            <a:r>
              <a:rPr lang="en-US" spc="100" dirty="0">
                <a:solidFill>
                  <a:srgbClr val="2E2C22"/>
                </a:solidFill>
              </a:rPr>
              <a:t>GUIDEPOSTS FOR NSI DESIGN AND SCALE-UP</a:t>
            </a:r>
          </a:p>
        </p:txBody>
      </p:sp>
      <p:sp>
        <p:nvSpPr>
          <p:cNvPr id="20" name="TextBox 19">
            <a:extLst>
              <a:ext uri="{FF2B5EF4-FFF2-40B4-BE49-F238E27FC236}">
                <a16:creationId xmlns:a16="http://schemas.microsoft.com/office/drawing/2014/main" id="{606D814C-0919-DA47-B443-BF021B3970CA}"/>
              </a:ext>
            </a:extLst>
          </p:cNvPr>
          <p:cNvSpPr txBox="1"/>
          <p:nvPr/>
        </p:nvSpPr>
        <p:spPr>
          <a:xfrm>
            <a:off x="6492874" y="10850731"/>
            <a:ext cx="7497445" cy="160043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6" indent="0" algn="l" defTabSz="825500" rtl="0" eaLnBrk="1" fontAlgn="auto" latinLnBrk="0" hangingPunct="0">
              <a:lnSpc>
                <a:spcPct val="100000"/>
              </a:lnSpc>
              <a:spcBef>
                <a:spcPts val="0"/>
              </a:spcBef>
              <a:spcAft>
                <a:spcPts val="0"/>
              </a:spcAft>
              <a:buClrTx/>
              <a:buSzTx/>
              <a:buFontTx/>
              <a:buNone/>
              <a:tabLst/>
              <a:defRPr/>
            </a:pPr>
            <a:r>
              <a:rPr kumimoji="0" lang="fr-FR" sz="3300" b="0" i="1" u="none" strike="noStrike" kern="0" cap="none" spc="0" normalizeH="0" baseline="0" noProof="0" dirty="0">
                <a:ln>
                  <a:noFill/>
                </a:ln>
                <a:solidFill>
                  <a:srgbClr val="2EC3C6"/>
                </a:solidFill>
                <a:effectLst/>
                <a:uLnTx/>
                <a:uFillTx/>
                <a:latin typeface="+mj-lt"/>
                <a:sym typeface="PT Sans"/>
              </a:rPr>
              <a:t>Just </a:t>
            </a:r>
            <a:r>
              <a:rPr kumimoji="0" lang="fr-FR" sz="3300" b="0" i="1" u="none" strike="noStrike" kern="0" cap="none" spc="0" normalizeH="0" baseline="0" noProof="0" dirty="0" err="1">
                <a:ln>
                  <a:noFill/>
                </a:ln>
                <a:solidFill>
                  <a:srgbClr val="2EC3C6"/>
                </a:solidFill>
                <a:effectLst/>
                <a:uLnTx/>
                <a:uFillTx/>
                <a:latin typeface="+mj-lt"/>
                <a:sym typeface="PT Sans"/>
              </a:rPr>
              <a:t>because</a:t>
            </a:r>
            <a:r>
              <a:rPr kumimoji="0" lang="fr-FR" sz="3300" b="0" i="1" u="none" strike="noStrike" kern="0" cap="none" spc="0" normalizeH="0" baseline="0" noProof="0" dirty="0">
                <a:ln>
                  <a:noFill/>
                </a:ln>
                <a:solidFill>
                  <a:srgbClr val="2EC3C6"/>
                </a:solidFill>
                <a:effectLst/>
                <a:uLnTx/>
                <a:uFillTx/>
                <a:latin typeface="+mj-lt"/>
                <a:sym typeface="PT Sans"/>
              </a:rPr>
              <a:t> </a:t>
            </a:r>
            <a:r>
              <a:rPr kumimoji="0" lang="fr-FR" sz="3300" b="0" i="1" u="none" strike="noStrike" kern="0" cap="none" spc="0" normalizeH="0" baseline="0" noProof="0" dirty="0" err="1">
                <a:ln>
                  <a:noFill/>
                </a:ln>
                <a:solidFill>
                  <a:srgbClr val="2EC3C6"/>
                </a:solidFill>
                <a:effectLst/>
                <a:uLnTx/>
                <a:uFillTx/>
                <a:latin typeface="+mj-lt"/>
                <a:sym typeface="PT Sans"/>
              </a:rPr>
              <a:t>you</a:t>
            </a:r>
            <a:r>
              <a:rPr kumimoji="0" lang="fr-FR" sz="3300" b="0" i="1" u="none" strike="noStrike" kern="0" cap="none" spc="0" normalizeH="0" baseline="0" noProof="0" dirty="0">
                <a:ln>
                  <a:noFill/>
                </a:ln>
                <a:solidFill>
                  <a:srgbClr val="2EC3C6"/>
                </a:solidFill>
                <a:effectLst/>
                <a:uLnTx/>
                <a:uFillTx/>
                <a:latin typeface="+mj-lt"/>
                <a:sym typeface="PT Sans"/>
              </a:rPr>
              <a:t> know </a:t>
            </a:r>
            <a:r>
              <a:rPr kumimoji="0" lang="fr-FR" sz="3300" b="0" i="1" u="sng" strike="noStrike" kern="0" cap="none" spc="0" normalizeH="0" baseline="0" noProof="0" dirty="0" err="1">
                <a:ln>
                  <a:noFill/>
                </a:ln>
                <a:solidFill>
                  <a:srgbClr val="2EC3C6"/>
                </a:solidFill>
                <a:effectLst/>
                <a:uLnTx/>
                <a:uFillTx/>
                <a:latin typeface="+mj-lt"/>
                <a:sym typeface="PT Sans"/>
              </a:rPr>
              <a:t>where</a:t>
            </a:r>
            <a:r>
              <a:rPr kumimoji="0" lang="fr-FR" sz="3300" b="0" i="1" u="none" strike="noStrike" kern="0" cap="none" spc="0" normalizeH="0" baseline="0" noProof="0" dirty="0">
                <a:ln>
                  <a:noFill/>
                </a:ln>
                <a:solidFill>
                  <a:srgbClr val="2EC3C6"/>
                </a:solidFill>
                <a:effectLst/>
                <a:uLnTx/>
                <a:uFillTx/>
                <a:latin typeface="+mj-lt"/>
                <a:sym typeface="PT Sans"/>
              </a:rPr>
              <a:t> </a:t>
            </a:r>
            <a:r>
              <a:rPr kumimoji="0" lang="fr-FR" sz="3300" b="0" i="1" u="none" strike="noStrike" kern="0" cap="none" spc="0" normalizeH="0" baseline="0" noProof="0" dirty="0" err="1">
                <a:ln>
                  <a:noFill/>
                </a:ln>
                <a:solidFill>
                  <a:srgbClr val="2EC3C6"/>
                </a:solidFill>
                <a:effectLst/>
                <a:uLnTx/>
                <a:uFillTx/>
                <a:latin typeface="+mj-lt"/>
                <a:sym typeface="PT Sans"/>
              </a:rPr>
              <a:t>you</a:t>
            </a:r>
            <a:r>
              <a:rPr kumimoji="0" lang="fr-FR" sz="3300" b="0" i="1" u="none" strike="noStrike" kern="0" cap="none" spc="0" normalizeH="0" baseline="0" noProof="0" dirty="0">
                <a:ln>
                  <a:noFill/>
                </a:ln>
                <a:solidFill>
                  <a:srgbClr val="2EC3C6"/>
                </a:solidFill>
                <a:effectLst/>
                <a:uLnTx/>
                <a:uFillTx/>
                <a:latin typeface="+mj-lt"/>
                <a:sym typeface="PT Sans"/>
              </a:rPr>
              <a:t> are </a:t>
            </a:r>
            <a:r>
              <a:rPr kumimoji="0" lang="fr-FR" sz="3300" b="0" i="1" u="none" strike="noStrike" kern="0" cap="none" spc="0" normalizeH="0" baseline="0" noProof="0" dirty="0" err="1">
                <a:ln>
                  <a:noFill/>
                </a:ln>
                <a:solidFill>
                  <a:srgbClr val="2EC3C6"/>
                </a:solidFill>
                <a:effectLst/>
                <a:uLnTx/>
                <a:uFillTx/>
                <a:latin typeface="+mj-lt"/>
                <a:sym typeface="PT Sans"/>
              </a:rPr>
              <a:t>going</a:t>
            </a:r>
            <a:r>
              <a:rPr kumimoji="0" lang="fr-FR" sz="3300" b="0" i="1" u="none" strike="noStrike" kern="0" cap="none" spc="0" normalizeH="0" baseline="0" noProof="0" dirty="0">
                <a:ln>
                  <a:noFill/>
                </a:ln>
                <a:solidFill>
                  <a:srgbClr val="2EC3C6"/>
                </a:solidFill>
                <a:effectLst/>
                <a:uLnTx/>
                <a:uFillTx/>
                <a:latin typeface="+mj-lt"/>
                <a:sym typeface="PT Sans"/>
              </a:rPr>
              <a:t> </a:t>
            </a:r>
            <a:r>
              <a:rPr kumimoji="0" lang="fr-FR" sz="3300" b="0" i="1" u="none" strike="noStrike" kern="0" cap="none" spc="0" normalizeH="0" baseline="0" noProof="0" dirty="0" err="1">
                <a:ln>
                  <a:noFill/>
                </a:ln>
                <a:solidFill>
                  <a:srgbClr val="2EC3C6"/>
                </a:solidFill>
                <a:effectLst/>
                <a:uLnTx/>
                <a:uFillTx/>
                <a:latin typeface="+mj-lt"/>
                <a:sym typeface="PT Sans"/>
              </a:rPr>
              <a:t>does</a:t>
            </a:r>
            <a:r>
              <a:rPr kumimoji="0" lang="fr-FR" sz="3300" b="0" i="1" u="none" strike="noStrike" kern="0" cap="none" spc="0" normalizeH="0" baseline="0" noProof="0" dirty="0">
                <a:ln>
                  <a:noFill/>
                </a:ln>
                <a:solidFill>
                  <a:srgbClr val="2EC3C6"/>
                </a:solidFill>
                <a:effectLst/>
                <a:uLnTx/>
                <a:uFillTx/>
                <a:latin typeface="+mj-lt"/>
                <a:sym typeface="PT Sans"/>
              </a:rPr>
              <a:t> not </a:t>
            </a:r>
            <a:r>
              <a:rPr kumimoji="0" lang="fr-FR" sz="3300" b="0" i="1" u="none" strike="noStrike" kern="0" cap="none" spc="0" normalizeH="0" baseline="0" noProof="0" dirty="0" err="1">
                <a:ln>
                  <a:noFill/>
                </a:ln>
                <a:solidFill>
                  <a:srgbClr val="2EC3C6"/>
                </a:solidFill>
                <a:effectLst/>
                <a:uLnTx/>
                <a:uFillTx/>
                <a:latin typeface="+mj-lt"/>
                <a:sym typeface="PT Sans"/>
              </a:rPr>
              <a:t>mean</a:t>
            </a:r>
            <a:r>
              <a:rPr kumimoji="0" lang="fr-FR" sz="3300" b="0" i="1" u="none" strike="noStrike" kern="0" cap="none" spc="0" normalizeH="0" baseline="0" noProof="0" dirty="0">
                <a:ln>
                  <a:noFill/>
                </a:ln>
                <a:solidFill>
                  <a:srgbClr val="2EC3C6"/>
                </a:solidFill>
                <a:effectLst/>
                <a:uLnTx/>
                <a:uFillTx/>
                <a:latin typeface="+mj-lt"/>
                <a:sym typeface="PT Sans"/>
              </a:rPr>
              <a:t> </a:t>
            </a:r>
            <a:r>
              <a:rPr kumimoji="0" lang="fr-FR" sz="3300" b="0" i="1" u="none" strike="noStrike" kern="0" cap="none" spc="0" normalizeH="0" baseline="0" noProof="0" dirty="0" err="1">
                <a:ln>
                  <a:noFill/>
                </a:ln>
                <a:solidFill>
                  <a:srgbClr val="2EC3C6"/>
                </a:solidFill>
                <a:effectLst/>
                <a:uLnTx/>
                <a:uFillTx/>
                <a:latin typeface="+mj-lt"/>
                <a:sym typeface="PT Sans"/>
              </a:rPr>
              <a:t>you</a:t>
            </a:r>
            <a:r>
              <a:rPr kumimoji="0" lang="fr-FR" sz="3300" b="0" i="1" u="none" strike="noStrike" kern="0" cap="none" spc="0" normalizeH="0" baseline="0" noProof="0" dirty="0">
                <a:ln>
                  <a:noFill/>
                </a:ln>
                <a:solidFill>
                  <a:srgbClr val="2EC3C6"/>
                </a:solidFill>
                <a:effectLst/>
                <a:uLnTx/>
                <a:uFillTx/>
                <a:latin typeface="+mj-lt"/>
                <a:sym typeface="PT Sans"/>
              </a:rPr>
              <a:t> know </a:t>
            </a:r>
            <a:r>
              <a:rPr kumimoji="0" lang="fr-FR" sz="3300" b="0" i="1" u="sng" strike="noStrike" kern="0" cap="none" spc="0" normalizeH="0" baseline="0" noProof="0" dirty="0">
                <a:ln>
                  <a:noFill/>
                </a:ln>
                <a:solidFill>
                  <a:srgbClr val="2EC3C6"/>
                </a:solidFill>
                <a:effectLst/>
                <a:uLnTx/>
                <a:uFillTx/>
                <a:latin typeface="+mj-lt"/>
                <a:sym typeface="PT Sans"/>
              </a:rPr>
              <a:t>how</a:t>
            </a:r>
            <a:r>
              <a:rPr kumimoji="0" lang="fr-FR" sz="3300" b="0" i="1" u="none" strike="noStrike" kern="0" cap="none" spc="0" normalizeH="0" baseline="0" noProof="0" dirty="0">
                <a:ln>
                  <a:noFill/>
                </a:ln>
                <a:solidFill>
                  <a:srgbClr val="2EC3C6"/>
                </a:solidFill>
                <a:effectLst/>
                <a:uLnTx/>
                <a:uFillTx/>
                <a:latin typeface="+mj-lt"/>
                <a:sym typeface="PT Sans"/>
              </a:rPr>
              <a:t> </a:t>
            </a:r>
            <a:r>
              <a:rPr kumimoji="0" lang="fr-FR" sz="3300" b="0" i="1" u="none" strike="noStrike" kern="0" cap="none" spc="0" normalizeH="0" baseline="0" noProof="0" dirty="0" err="1">
                <a:ln>
                  <a:noFill/>
                </a:ln>
                <a:solidFill>
                  <a:srgbClr val="2EC3C6"/>
                </a:solidFill>
                <a:effectLst/>
                <a:uLnTx/>
                <a:uFillTx/>
                <a:latin typeface="+mj-lt"/>
                <a:sym typeface="PT Sans"/>
              </a:rPr>
              <a:t>you</a:t>
            </a:r>
            <a:r>
              <a:rPr kumimoji="0" lang="fr-FR" sz="3300" b="0" i="1" u="none" strike="noStrike" kern="0" cap="none" spc="0" normalizeH="0" baseline="0" noProof="0" dirty="0">
                <a:ln>
                  <a:noFill/>
                </a:ln>
                <a:solidFill>
                  <a:srgbClr val="2EC3C6"/>
                </a:solidFill>
                <a:effectLst/>
                <a:uLnTx/>
                <a:uFillTx/>
                <a:latin typeface="+mj-lt"/>
                <a:sym typeface="PT Sans"/>
              </a:rPr>
              <a:t> </a:t>
            </a:r>
            <a:r>
              <a:rPr kumimoji="0" lang="fr-FR" sz="3300" b="0" i="1" u="none" strike="noStrike" kern="0" cap="none" spc="0" normalizeH="0" baseline="0" noProof="0" dirty="0" err="1">
                <a:ln>
                  <a:noFill/>
                </a:ln>
                <a:solidFill>
                  <a:srgbClr val="2EC3C6"/>
                </a:solidFill>
                <a:effectLst/>
                <a:uLnTx/>
                <a:uFillTx/>
                <a:latin typeface="+mj-lt"/>
                <a:sym typeface="PT Sans"/>
              </a:rPr>
              <a:t>get</a:t>
            </a:r>
            <a:r>
              <a:rPr kumimoji="0" lang="fr-FR" sz="3300" b="0" i="1" u="none" strike="noStrike" kern="0" cap="none" spc="0" normalizeH="0" baseline="0" noProof="0" dirty="0">
                <a:ln>
                  <a:noFill/>
                </a:ln>
                <a:solidFill>
                  <a:srgbClr val="2EC3C6"/>
                </a:solidFill>
                <a:effectLst/>
                <a:uLnTx/>
                <a:uFillTx/>
                <a:latin typeface="+mj-lt"/>
                <a:sym typeface="PT Sans"/>
              </a:rPr>
              <a:t> </a:t>
            </a:r>
            <a:r>
              <a:rPr kumimoji="0" lang="fr-FR" sz="3300" b="0" i="1" u="none" strike="noStrike" kern="0" cap="none" spc="0" normalizeH="0" baseline="0" noProof="0" dirty="0" err="1">
                <a:ln>
                  <a:noFill/>
                </a:ln>
                <a:solidFill>
                  <a:srgbClr val="2EC3C6"/>
                </a:solidFill>
                <a:effectLst/>
                <a:uLnTx/>
                <a:uFillTx/>
                <a:latin typeface="+mj-lt"/>
                <a:sym typeface="PT Sans"/>
              </a:rPr>
              <a:t>there</a:t>
            </a:r>
            <a:r>
              <a:rPr kumimoji="0" lang="fr-FR" sz="3300" b="0" i="1" u="none" strike="noStrike" kern="0" cap="none" spc="0" normalizeH="0" baseline="0" noProof="0" dirty="0">
                <a:ln>
                  <a:noFill/>
                </a:ln>
                <a:solidFill>
                  <a:srgbClr val="2EC3C6"/>
                </a:solidFill>
                <a:effectLst/>
                <a:uLnTx/>
                <a:uFillTx/>
                <a:latin typeface="+mj-lt"/>
                <a:sym typeface="PT Sans"/>
              </a:rPr>
              <a:t>!</a:t>
            </a:r>
            <a:endParaRPr kumimoji="0" lang="en-US" sz="3300" b="0" i="1" u="none" strike="noStrike" kern="1200" cap="none" spc="0" normalizeH="0" baseline="0" noProof="0" dirty="0">
              <a:ln>
                <a:noFill/>
              </a:ln>
              <a:solidFill>
                <a:srgbClr val="2EC3C6"/>
              </a:solidFill>
              <a:effectLst/>
              <a:uLnTx/>
              <a:uFillTx/>
              <a:latin typeface="+mj-lt"/>
              <a:cs typeface="Calibri" panose="020F0502020204030204" pitchFamily="34" charset="0"/>
              <a:sym typeface="PT Sans"/>
            </a:endParaRPr>
          </a:p>
          <a:p>
            <a:pPr marL="0" marR="0" lvl="0" indent="0" algn="l" defTabSz="825500" rtl="0" eaLnBrk="1" fontAlgn="auto" latinLnBrk="0" hangingPunct="0">
              <a:lnSpc>
                <a:spcPct val="100000"/>
              </a:lnSpc>
              <a:spcBef>
                <a:spcPts val="0"/>
              </a:spcBef>
              <a:spcAft>
                <a:spcPts val="0"/>
              </a:spcAft>
              <a:buClrTx/>
              <a:buSzTx/>
              <a:buFontTx/>
              <a:buNone/>
              <a:tabLst/>
              <a:defRPr/>
            </a:pPr>
            <a:endParaRPr kumimoji="0" lang="fr-BE" sz="3300" b="0" i="0" u="none" strike="noStrike" kern="0" cap="none" spc="0" normalizeH="0" baseline="0" noProof="0" dirty="0">
              <a:ln>
                <a:noFill/>
              </a:ln>
              <a:solidFill>
                <a:srgbClr val="2EC3C6"/>
              </a:solidFill>
              <a:effectLst/>
              <a:uLnTx/>
              <a:uFillTx/>
              <a:latin typeface="+mj-lt"/>
              <a:ea typeface="PT Sans"/>
              <a:cs typeface="PT Sans"/>
              <a:sym typeface="PT Sans"/>
            </a:endParaRPr>
          </a:p>
        </p:txBody>
      </p:sp>
      <p:sp>
        <p:nvSpPr>
          <p:cNvPr id="13" name="Oval 12">
            <a:extLst>
              <a:ext uri="{FF2B5EF4-FFF2-40B4-BE49-F238E27FC236}">
                <a16:creationId xmlns:a16="http://schemas.microsoft.com/office/drawing/2014/main" id="{D3A2FC00-2322-6E4C-A134-9DFAB7F4C890}"/>
              </a:ext>
            </a:extLst>
          </p:cNvPr>
          <p:cNvSpPr/>
          <p:nvPr/>
        </p:nvSpPr>
        <p:spPr>
          <a:xfrm>
            <a:off x="2004814" y="2067950"/>
            <a:ext cx="2996359" cy="2996357"/>
          </a:xfrm>
          <a:prstGeom prst="ellipse">
            <a:avLst/>
          </a:prstGeom>
          <a:solidFill>
            <a:srgbClr val="2EC3C6"/>
          </a:solidFill>
          <a:ln w="12700" cap="flat" cmpd="sng" algn="ctr">
            <a:noFill/>
            <a:prstDash val="solid"/>
            <a:miter lim="800000"/>
          </a:ln>
          <a:effectLst/>
        </p:spPr>
        <p:txBody>
          <a:bodyPr rtlCol="0" anchor="ctr">
            <a:noAutofit/>
          </a:bodyPr>
          <a:lstStyle/>
          <a:p>
            <a:pPr algn="ctr" defTabSz="456092">
              <a:buClrTx/>
              <a:defRPr/>
            </a:pPr>
            <a:endParaRPr lang="en-US" sz="1400" dirty="0">
              <a:solidFill>
                <a:srgbClr val="FFFFFF"/>
              </a:solidFill>
              <a:latin typeface="Roboto"/>
              <a:ea typeface="+mn-ea"/>
              <a:sym typeface="PT Sans"/>
            </a:endParaRPr>
          </a:p>
        </p:txBody>
      </p:sp>
      <p:sp>
        <p:nvSpPr>
          <p:cNvPr id="14" name="Rectangle 13">
            <a:extLst>
              <a:ext uri="{FF2B5EF4-FFF2-40B4-BE49-F238E27FC236}">
                <a16:creationId xmlns:a16="http://schemas.microsoft.com/office/drawing/2014/main" id="{26331534-8D14-594D-B169-EE2D75E2D9B7}"/>
              </a:ext>
            </a:extLst>
          </p:cNvPr>
          <p:cNvSpPr/>
          <p:nvPr/>
        </p:nvSpPr>
        <p:spPr>
          <a:xfrm>
            <a:off x="3581974" y="2745072"/>
            <a:ext cx="1041399" cy="1642111"/>
          </a:xfrm>
          <a:prstGeom prst="rect">
            <a:avLst/>
          </a:prstGeom>
        </p:spPr>
        <p:txBody>
          <a:bodyPr wrap="square" lIns="0" tIns="0" rIns="0" bIns="0" anchor="ctr">
            <a:noAutofit/>
          </a:bodyPr>
          <a:lstStyle/>
          <a:p>
            <a:pPr defTabSz="412090" hangingPunct="0">
              <a:buClrTx/>
            </a:pPr>
            <a:r>
              <a:rPr lang="en-US" sz="21600" b="1" dirty="0">
                <a:solidFill>
                  <a:srgbClr val="ECEDEF"/>
                </a:solidFill>
                <a:latin typeface="Georgia" panose="02040502050405020303" pitchFamily="18" charset="0"/>
                <a:ea typeface="Helvetica Neue"/>
                <a:cs typeface="Helvetica Neue"/>
                <a:sym typeface="Helvetica Neue"/>
              </a:rPr>
              <a:t>1</a:t>
            </a:r>
          </a:p>
        </p:txBody>
      </p:sp>
    </p:spTree>
    <p:custDataLst>
      <p:tags r:id="rId1"/>
    </p:custDataLst>
    <p:extLst>
      <p:ext uri="{BB962C8B-B14F-4D97-AF65-F5344CB8AC3E}">
        <p14:creationId xmlns:p14="http://schemas.microsoft.com/office/powerpoint/2010/main" val="3563944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92794" y="8550382"/>
            <a:ext cx="5181600" cy="1107996"/>
          </a:xfrm>
          <a:prstGeom prst="rect">
            <a:avLst/>
          </a:prstGeom>
        </p:spPr>
        <p:txBody>
          <a:bodyPr wrap="square">
            <a:spAutoFit/>
          </a:bodyPr>
          <a:lstStyle/>
          <a:p>
            <a:pPr marL="0" marR="0" lvl="0" indent="0" algn="l" defTabSz="1828800" rtl="0" eaLnBrk="1" fontAlgn="auto" latinLnBrk="0" hangingPunct="0">
              <a:lnSpc>
                <a:spcPct val="100000"/>
              </a:lnSpc>
              <a:spcBef>
                <a:spcPts val="0"/>
              </a:spcBef>
              <a:spcAft>
                <a:spcPts val="0"/>
              </a:spcAft>
              <a:buClrTx/>
              <a:buSzTx/>
              <a:buFontTx/>
              <a:buNone/>
              <a:tabLst/>
              <a:defRPr/>
            </a:pPr>
            <a:r>
              <a:rPr kumimoji="0" lang="en-US" sz="3300" b="1" i="1" u="none" strike="noStrike" kern="0" cap="none" spc="0" normalizeH="0" baseline="0" dirty="0">
                <a:ln>
                  <a:noFill/>
                </a:ln>
                <a:solidFill>
                  <a:srgbClr val="2EC3C6"/>
                </a:solidFill>
                <a:effectLst/>
                <a:uLnTx/>
                <a:uFillTx/>
                <a:latin typeface="+mj-lt"/>
                <a:sym typeface="PT Sans"/>
              </a:rPr>
              <a:t>Our KISS challenge:</a:t>
            </a:r>
            <a:r>
              <a:rPr kumimoji="0" lang="en-US" sz="3300" b="0" i="1" u="none" strike="noStrike" kern="0" cap="none" spc="0" normalizeH="0" baseline="0" dirty="0">
                <a:ln>
                  <a:noFill/>
                </a:ln>
                <a:solidFill>
                  <a:srgbClr val="2EC3C6"/>
                </a:solidFill>
                <a:effectLst/>
                <a:uLnTx/>
                <a:uFillTx/>
                <a:latin typeface="+mj-lt"/>
                <a:sym typeface="PT Sans"/>
              </a:rPr>
              <a:t/>
            </a:r>
            <a:br>
              <a:rPr kumimoji="0" lang="en-US" sz="3300" b="0" i="1" u="none" strike="noStrike" kern="0" cap="none" spc="0" normalizeH="0" baseline="0" dirty="0">
                <a:ln>
                  <a:noFill/>
                </a:ln>
                <a:solidFill>
                  <a:srgbClr val="2EC3C6"/>
                </a:solidFill>
                <a:effectLst/>
                <a:uLnTx/>
                <a:uFillTx/>
                <a:latin typeface="+mj-lt"/>
                <a:sym typeface="PT Sans"/>
              </a:rPr>
            </a:br>
            <a:r>
              <a:rPr kumimoji="0" lang="en-US" sz="3300" b="1" i="1" u="none" strike="noStrike" kern="0" cap="none" spc="0" normalizeH="0" baseline="0" dirty="0">
                <a:ln>
                  <a:noFill/>
                </a:ln>
                <a:solidFill>
                  <a:srgbClr val="2EC3C6"/>
                </a:solidFill>
                <a:effectLst/>
                <a:uLnTx/>
                <a:uFillTx/>
                <a:latin typeface="+mj-lt"/>
                <a:sym typeface="PT Sans"/>
              </a:rPr>
              <a:t>K</a:t>
            </a:r>
            <a:r>
              <a:rPr kumimoji="0" lang="en-US" sz="3300" b="0" i="1" u="none" strike="noStrike" kern="0" cap="none" spc="0" normalizeH="0" baseline="0" dirty="0">
                <a:ln>
                  <a:noFill/>
                </a:ln>
                <a:solidFill>
                  <a:srgbClr val="2EC3C6"/>
                </a:solidFill>
                <a:effectLst/>
                <a:uLnTx/>
                <a:uFillTx/>
                <a:latin typeface="+mj-lt"/>
                <a:sym typeface="PT Sans"/>
              </a:rPr>
              <a:t>eep </a:t>
            </a:r>
            <a:r>
              <a:rPr kumimoji="0" lang="en-US" sz="3300" b="1" i="1" u="none" strike="noStrike" kern="0" cap="none" spc="0" normalizeH="0" baseline="0" dirty="0">
                <a:ln>
                  <a:noFill/>
                </a:ln>
                <a:solidFill>
                  <a:srgbClr val="2EC3C6"/>
                </a:solidFill>
                <a:effectLst/>
                <a:uLnTx/>
                <a:uFillTx/>
                <a:latin typeface="+mj-lt"/>
                <a:sym typeface="PT Sans"/>
              </a:rPr>
              <a:t>I</a:t>
            </a:r>
            <a:r>
              <a:rPr kumimoji="0" lang="en-US" sz="3300" b="0" i="1" u="none" strike="noStrike" kern="0" cap="none" spc="0" normalizeH="0" baseline="0" dirty="0">
                <a:ln>
                  <a:noFill/>
                </a:ln>
                <a:solidFill>
                  <a:srgbClr val="2EC3C6"/>
                </a:solidFill>
                <a:effectLst/>
                <a:uLnTx/>
                <a:uFillTx/>
                <a:latin typeface="+mj-lt"/>
                <a:sym typeface="PT Sans"/>
              </a:rPr>
              <a:t>t </a:t>
            </a:r>
            <a:r>
              <a:rPr lang="en-US" sz="3300" b="1" i="1" dirty="0">
                <a:solidFill>
                  <a:srgbClr val="2EC3C6"/>
                </a:solidFill>
                <a:latin typeface="+mj-lt"/>
              </a:rPr>
              <a:t>S</a:t>
            </a:r>
            <a:r>
              <a:rPr kumimoji="0" lang="en-US" sz="3300" b="0" i="1" u="none" strike="noStrike" kern="0" cap="none" spc="0" normalizeH="0" baseline="0" dirty="0">
                <a:ln>
                  <a:noFill/>
                </a:ln>
                <a:solidFill>
                  <a:srgbClr val="2EC3C6"/>
                </a:solidFill>
                <a:effectLst/>
                <a:uLnTx/>
                <a:uFillTx/>
                <a:latin typeface="+mj-lt"/>
                <a:sym typeface="PT Sans"/>
              </a:rPr>
              <a:t>imple and </a:t>
            </a:r>
            <a:r>
              <a:rPr lang="en-US" sz="3300" b="1" i="1" dirty="0">
                <a:solidFill>
                  <a:srgbClr val="2EC3C6"/>
                </a:solidFill>
                <a:latin typeface="+mj-lt"/>
              </a:rPr>
              <a:t>S</a:t>
            </a:r>
            <a:r>
              <a:rPr kumimoji="0" lang="en-US" sz="3300" b="0" i="1" u="none" strike="noStrike" kern="0" cap="none" spc="0" normalizeH="0" baseline="0" dirty="0">
                <a:ln>
                  <a:noFill/>
                </a:ln>
                <a:solidFill>
                  <a:srgbClr val="2EC3C6"/>
                </a:solidFill>
                <a:effectLst/>
                <a:uLnTx/>
                <a:uFillTx/>
                <a:latin typeface="+mj-lt"/>
                <a:sym typeface="PT Sans"/>
              </a:rPr>
              <a:t>calable</a:t>
            </a:r>
          </a:p>
        </p:txBody>
      </p:sp>
      <p:sp>
        <p:nvSpPr>
          <p:cNvPr id="4" name="Title 3">
            <a:extLst>
              <a:ext uri="{FF2B5EF4-FFF2-40B4-BE49-F238E27FC236}">
                <a16:creationId xmlns:a16="http://schemas.microsoft.com/office/drawing/2014/main" id="{10E792E3-C1CA-FF4D-940B-079E57FB45EC}"/>
              </a:ext>
            </a:extLst>
          </p:cNvPr>
          <p:cNvSpPr>
            <a:spLocks noGrp="1"/>
          </p:cNvSpPr>
          <p:nvPr>
            <p:ph type="title" idx="4294967295"/>
          </p:nvPr>
        </p:nvSpPr>
        <p:spPr>
          <a:xfrm>
            <a:off x="6376998" y="2722000"/>
            <a:ext cx="15248562" cy="2178050"/>
          </a:xfrm>
          <a:prstGeom prst="rect">
            <a:avLst/>
          </a:prstGeom>
        </p:spPr>
        <p:txBody>
          <a:bodyPr/>
          <a:lstStyle/>
          <a:p>
            <a:pPr>
              <a:lnSpc>
                <a:spcPct val="90000"/>
              </a:lnSpc>
            </a:pPr>
            <a:r>
              <a:rPr lang="en-US" sz="7200" b="1" dirty="0">
                <a:solidFill>
                  <a:srgbClr val="2E2C22"/>
                </a:solidFill>
              </a:rPr>
              <a:t>Remember that adaptation is an option, but you need to KISS!</a:t>
            </a:r>
            <a:br>
              <a:rPr lang="en-US" sz="7200" b="1" dirty="0">
                <a:solidFill>
                  <a:srgbClr val="2E2C22"/>
                </a:solidFill>
              </a:rPr>
            </a:br>
            <a:endParaRPr lang="en-US" sz="7200" b="1" dirty="0">
              <a:solidFill>
                <a:srgbClr val="2E2C22"/>
              </a:solidFill>
            </a:endParaRPr>
          </a:p>
        </p:txBody>
      </p:sp>
      <p:sp>
        <p:nvSpPr>
          <p:cNvPr id="8" name="Text Placeholder 7">
            <a:extLst>
              <a:ext uri="{FF2B5EF4-FFF2-40B4-BE49-F238E27FC236}">
                <a16:creationId xmlns:a16="http://schemas.microsoft.com/office/drawing/2014/main" id="{A0F2DF83-4450-3046-8071-05F6A14BDCEC}"/>
              </a:ext>
            </a:extLst>
          </p:cNvPr>
          <p:cNvSpPr>
            <a:spLocks noGrp="1"/>
          </p:cNvSpPr>
          <p:nvPr>
            <p:ph type="body" idx="4294967295"/>
          </p:nvPr>
        </p:nvSpPr>
        <p:spPr>
          <a:xfrm>
            <a:off x="6407478" y="5536176"/>
            <a:ext cx="13708062" cy="2178051"/>
          </a:xfrm>
          <a:prstGeom prst="rect">
            <a:avLst/>
          </a:prstGeom>
        </p:spPr>
        <p:txBody>
          <a:bodyPr/>
          <a:lstStyle/>
          <a:p>
            <a:pPr marL="571500" indent="-571500" algn="l">
              <a:buClr>
                <a:srgbClr val="2E2C22"/>
              </a:buClr>
              <a:buFont typeface="Arial" panose="020B0604020202020204" pitchFamily="34" charset="0"/>
              <a:buChar char="•"/>
            </a:pPr>
            <a:r>
              <a:rPr lang="en-US" dirty="0">
                <a:solidFill>
                  <a:srgbClr val="2E2C22"/>
                </a:solidFill>
              </a:rPr>
              <a:t>Maintain the KISS challenge in intervention adaptations.</a:t>
            </a:r>
          </a:p>
          <a:p>
            <a:pPr marL="571500" indent="-571500" algn="l">
              <a:buClr>
                <a:srgbClr val="2E2C22"/>
              </a:buClr>
              <a:buFont typeface="Arial" panose="020B0604020202020204" pitchFamily="34" charset="0"/>
              <a:buChar char="•"/>
            </a:pPr>
            <a:r>
              <a:rPr lang="en-US" dirty="0">
                <a:solidFill>
                  <a:srgbClr val="2E2C22"/>
                </a:solidFill>
              </a:rPr>
              <a:t>Assess adaptation options using a scalability lens.</a:t>
            </a:r>
          </a:p>
          <a:p>
            <a:pPr marL="571500" indent="-571500" algn="l">
              <a:buClr>
                <a:srgbClr val="2E2C22"/>
              </a:buClr>
              <a:buFont typeface="Arial" panose="020B0604020202020204" pitchFamily="34" charset="0"/>
              <a:buChar char="•"/>
            </a:pPr>
            <a:r>
              <a:rPr lang="en-US" dirty="0">
                <a:solidFill>
                  <a:srgbClr val="2E2C22"/>
                </a:solidFill>
              </a:rPr>
              <a:t>Reflect scalability realities in your decisions.</a:t>
            </a:r>
          </a:p>
          <a:p>
            <a:pPr marL="571500" indent="-571500" algn="l">
              <a:buClr>
                <a:srgbClr val="2E2C22"/>
              </a:buClr>
              <a:buFont typeface="Arial" panose="020B0604020202020204" pitchFamily="34" charset="0"/>
              <a:buChar char="•"/>
            </a:pPr>
            <a:endParaRPr lang="en-US" dirty="0">
              <a:solidFill>
                <a:srgbClr val="2E2C22"/>
              </a:solidFill>
            </a:endParaRPr>
          </a:p>
          <a:p>
            <a:pPr marL="571500" indent="-571500" algn="l">
              <a:buClr>
                <a:srgbClr val="2E2C22"/>
              </a:buClr>
              <a:buFont typeface="Arial" panose="020B0604020202020204" pitchFamily="34" charset="0"/>
              <a:buChar char="•"/>
            </a:pPr>
            <a:endParaRPr lang="en-US" dirty="0">
              <a:solidFill>
                <a:srgbClr val="2E2C22"/>
              </a:solidFill>
            </a:endParaRPr>
          </a:p>
        </p:txBody>
      </p:sp>
      <p:sp>
        <p:nvSpPr>
          <p:cNvPr id="16" name="Oval 15">
            <a:extLst>
              <a:ext uri="{FF2B5EF4-FFF2-40B4-BE49-F238E27FC236}">
                <a16:creationId xmlns:a16="http://schemas.microsoft.com/office/drawing/2014/main" id="{BD28494E-1B6D-0141-9E53-C124DD16256F}"/>
              </a:ext>
            </a:extLst>
          </p:cNvPr>
          <p:cNvSpPr/>
          <p:nvPr/>
        </p:nvSpPr>
        <p:spPr>
          <a:xfrm>
            <a:off x="2004814" y="2067950"/>
            <a:ext cx="2996359" cy="2996357"/>
          </a:xfrm>
          <a:prstGeom prst="ellipse">
            <a:avLst/>
          </a:prstGeom>
          <a:solidFill>
            <a:srgbClr val="2EC3C6"/>
          </a:solidFill>
          <a:ln w="12700" cap="flat" cmpd="sng" algn="ctr">
            <a:noFill/>
            <a:prstDash val="solid"/>
            <a:miter lim="800000"/>
          </a:ln>
          <a:effectLst/>
        </p:spPr>
        <p:txBody>
          <a:bodyPr rtlCol="0" anchor="ctr">
            <a:noAutofit/>
          </a:bodyPr>
          <a:lstStyle/>
          <a:p>
            <a:pPr algn="ctr" defTabSz="456092">
              <a:buClrTx/>
              <a:defRPr/>
            </a:pPr>
            <a:endParaRPr lang="en-US" sz="1400" dirty="0">
              <a:solidFill>
                <a:srgbClr val="FFFFFF"/>
              </a:solidFill>
              <a:latin typeface="Roboto"/>
              <a:ea typeface="+mn-ea"/>
              <a:sym typeface="PT Sans"/>
            </a:endParaRPr>
          </a:p>
        </p:txBody>
      </p:sp>
      <p:sp>
        <p:nvSpPr>
          <p:cNvPr id="17" name="Rectangle 16">
            <a:extLst>
              <a:ext uri="{FF2B5EF4-FFF2-40B4-BE49-F238E27FC236}">
                <a16:creationId xmlns:a16="http://schemas.microsoft.com/office/drawing/2014/main" id="{852B3FCF-13A1-414B-9BEE-FE30EEE43944}"/>
              </a:ext>
            </a:extLst>
          </p:cNvPr>
          <p:cNvSpPr/>
          <p:nvPr/>
        </p:nvSpPr>
        <p:spPr>
          <a:xfrm>
            <a:off x="3350817" y="2745072"/>
            <a:ext cx="1041399" cy="1642111"/>
          </a:xfrm>
          <a:prstGeom prst="rect">
            <a:avLst/>
          </a:prstGeom>
        </p:spPr>
        <p:txBody>
          <a:bodyPr wrap="square" lIns="0" tIns="0" rIns="0" bIns="0" anchor="ctr">
            <a:noAutofit/>
          </a:bodyPr>
          <a:lstStyle/>
          <a:p>
            <a:pPr defTabSz="412090" hangingPunct="0">
              <a:buClrTx/>
            </a:pPr>
            <a:r>
              <a:rPr lang="en-US" sz="21600" b="1" dirty="0">
                <a:solidFill>
                  <a:srgbClr val="ECEDEF"/>
                </a:solidFill>
                <a:latin typeface="Georgia" panose="02040502050405020303" pitchFamily="18" charset="0"/>
                <a:ea typeface="Helvetica Neue"/>
                <a:cs typeface="Helvetica Neue"/>
                <a:sym typeface="Helvetica Neue"/>
              </a:rPr>
              <a:t>2</a:t>
            </a:r>
          </a:p>
        </p:txBody>
      </p:sp>
      <p:sp>
        <p:nvSpPr>
          <p:cNvPr id="9" name="Text Placeholder 17">
            <a:extLst>
              <a:ext uri="{FF2B5EF4-FFF2-40B4-BE49-F238E27FC236}">
                <a16:creationId xmlns:a16="http://schemas.microsoft.com/office/drawing/2014/main" id="{56696C1F-D5EE-914D-B07A-2375667CA401}"/>
              </a:ext>
            </a:extLst>
          </p:cNvPr>
          <p:cNvSpPr txBox="1">
            <a:spLocks/>
          </p:cNvSpPr>
          <p:nvPr/>
        </p:nvSpPr>
        <p:spPr>
          <a:xfrm>
            <a:off x="6392238" y="1838960"/>
            <a:ext cx="13323887" cy="577850"/>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r>
              <a:rPr lang="en-US" spc="100">
                <a:solidFill>
                  <a:srgbClr val="2E2C22"/>
                </a:solidFill>
              </a:rPr>
              <a:t>GUIDEPOSTS FOR NSI DESIGN AND SCALE-UP</a:t>
            </a:r>
            <a:endParaRPr lang="en-US" spc="100" dirty="0">
              <a:solidFill>
                <a:srgbClr val="2E2C22"/>
              </a:solidFill>
            </a:endParaRPr>
          </a:p>
        </p:txBody>
      </p:sp>
    </p:spTree>
    <p:custDataLst>
      <p:tags r:id="rId1"/>
    </p:custDataLst>
    <p:extLst>
      <p:ext uri="{BB962C8B-B14F-4D97-AF65-F5344CB8AC3E}">
        <p14:creationId xmlns:p14="http://schemas.microsoft.com/office/powerpoint/2010/main" val="266207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7731688-32FF-9349-89E6-EEFB0D10CC71}"/>
              </a:ext>
            </a:extLst>
          </p:cNvPr>
          <p:cNvSpPr>
            <a:spLocks noGrp="1"/>
          </p:cNvSpPr>
          <p:nvPr>
            <p:ph type="title" idx="4294967295"/>
          </p:nvPr>
        </p:nvSpPr>
        <p:spPr>
          <a:xfrm>
            <a:off x="6360538" y="2759438"/>
            <a:ext cx="14036932" cy="2447925"/>
          </a:xfrm>
          <a:prstGeom prst="rect">
            <a:avLst/>
          </a:prstGeom>
        </p:spPr>
        <p:txBody>
          <a:bodyPr/>
          <a:lstStyle/>
          <a:p>
            <a:pPr>
              <a:lnSpc>
                <a:spcPct val="90000"/>
              </a:lnSpc>
            </a:pPr>
            <a:r>
              <a:rPr lang="en-US" sz="7200" b="1" dirty="0">
                <a:solidFill>
                  <a:srgbClr val="2E2C22"/>
                </a:solidFill>
              </a:rPr>
              <a:t>Many NSIs operate outside of health or other service systems and need linkages.</a:t>
            </a:r>
            <a:br>
              <a:rPr lang="en-US" sz="7200" b="1" dirty="0">
                <a:solidFill>
                  <a:srgbClr val="2E2C22"/>
                </a:solidFill>
              </a:rPr>
            </a:br>
            <a:endParaRPr lang="en-US" sz="7200" b="1" dirty="0">
              <a:solidFill>
                <a:srgbClr val="2E2C22"/>
              </a:solidFill>
            </a:endParaRPr>
          </a:p>
        </p:txBody>
      </p:sp>
      <p:sp>
        <p:nvSpPr>
          <p:cNvPr id="9" name="Text Placeholder 8">
            <a:extLst>
              <a:ext uri="{FF2B5EF4-FFF2-40B4-BE49-F238E27FC236}">
                <a16:creationId xmlns:a16="http://schemas.microsoft.com/office/drawing/2014/main" id="{97834037-6220-F14C-8278-D82AFDBB1135}"/>
              </a:ext>
            </a:extLst>
          </p:cNvPr>
          <p:cNvSpPr>
            <a:spLocks noGrp="1"/>
          </p:cNvSpPr>
          <p:nvPr>
            <p:ph type="body" idx="4294967295"/>
          </p:nvPr>
        </p:nvSpPr>
        <p:spPr>
          <a:xfrm>
            <a:off x="6391018" y="6091193"/>
            <a:ext cx="13104812" cy="2447925"/>
          </a:xfrm>
          <a:prstGeom prst="rect">
            <a:avLst/>
          </a:prstGeom>
        </p:spPr>
        <p:txBody>
          <a:bodyPr/>
          <a:lstStyle/>
          <a:p>
            <a:pPr algn="l">
              <a:lnSpc>
                <a:spcPct val="100000"/>
              </a:lnSpc>
            </a:pPr>
            <a:r>
              <a:rPr lang="en-US" dirty="0">
                <a:solidFill>
                  <a:srgbClr val="2E2C22"/>
                </a:solidFill>
              </a:rPr>
              <a:t>In new contexts, build in or negotiate services linkages for more effective behavior change strategies and sustained effect.</a:t>
            </a:r>
          </a:p>
          <a:p>
            <a:pPr algn="l">
              <a:lnSpc>
                <a:spcPct val="100000"/>
              </a:lnSpc>
            </a:pPr>
            <a:endParaRPr lang="en-US" dirty="0">
              <a:solidFill>
                <a:srgbClr val="2E2C22"/>
              </a:solidFill>
            </a:endParaRPr>
          </a:p>
        </p:txBody>
      </p:sp>
      <p:sp>
        <p:nvSpPr>
          <p:cNvPr id="20" name="Oval 19">
            <a:extLst>
              <a:ext uri="{FF2B5EF4-FFF2-40B4-BE49-F238E27FC236}">
                <a16:creationId xmlns:a16="http://schemas.microsoft.com/office/drawing/2014/main" id="{BC3CC518-A007-5C4A-B056-8385E55346E5}"/>
              </a:ext>
            </a:extLst>
          </p:cNvPr>
          <p:cNvSpPr/>
          <p:nvPr/>
        </p:nvSpPr>
        <p:spPr>
          <a:xfrm>
            <a:off x="2004814" y="2067950"/>
            <a:ext cx="2996359" cy="2996357"/>
          </a:xfrm>
          <a:prstGeom prst="ellipse">
            <a:avLst/>
          </a:prstGeom>
          <a:solidFill>
            <a:srgbClr val="2EC3C6"/>
          </a:solidFill>
          <a:ln w="12700" cap="flat" cmpd="sng" algn="ctr">
            <a:noFill/>
            <a:prstDash val="solid"/>
            <a:miter lim="800000"/>
          </a:ln>
          <a:effectLst/>
        </p:spPr>
        <p:txBody>
          <a:bodyPr rtlCol="0" anchor="ctr">
            <a:noAutofit/>
          </a:bodyPr>
          <a:lstStyle/>
          <a:p>
            <a:pPr algn="ctr" defTabSz="456092">
              <a:buClrTx/>
              <a:defRPr/>
            </a:pPr>
            <a:endParaRPr lang="en-US" sz="1400" dirty="0">
              <a:solidFill>
                <a:srgbClr val="FFFFFF"/>
              </a:solidFill>
              <a:latin typeface="Roboto"/>
              <a:ea typeface="+mn-ea"/>
              <a:sym typeface="PT Sans"/>
            </a:endParaRPr>
          </a:p>
        </p:txBody>
      </p:sp>
      <p:sp>
        <p:nvSpPr>
          <p:cNvPr id="25" name="Rectangle 24">
            <a:extLst>
              <a:ext uri="{FF2B5EF4-FFF2-40B4-BE49-F238E27FC236}">
                <a16:creationId xmlns:a16="http://schemas.microsoft.com/office/drawing/2014/main" id="{1F37714E-56C7-1D4F-BC55-33AA98760427}"/>
              </a:ext>
            </a:extLst>
          </p:cNvPr>
          <p:cNvSpPr/>
          <p:nvPr/>
        </p:nvSpPr>
        <p:spPr>
          <a:xfrm>
            <a:off x="3244137" y="2700019"/>
            <a:ext cx="1041399" cy="1642111"/>
          </a:xfrm>
          <a:prstGeom prst="rect">
            <a:avLst/>
          </a:prstGeom>
        </p:spPr>
        <p:txBody>
          <a:bodyPr wrap="square" lIns="0" tIns="0" rIns="0" bIns="0" anchor="ctr">
            <a:noAutofit/>
          </a:bodyPr>
          <a:lstStyle/>
          <a:p>
            <a:pPr defTabSz="412090" hangingPunct="0">
              <a:buClrTx/>
            </a:pPr>
            <a:r>
              <a:rPr lang="en-US" sz="21600" b="1" dirty="0">
                <a:solidFill>
                  <a:srgbClr val="ECEDEF"/>
                </a:solidFill>
                <a:latin typeface="Georgia" panose="02040502050405020303" pitchFamily="18" charset="0"/>
                <a:ea typeface="Helvetica Neue"/>
                <a:cs typeface="Helvetica Neue"/>
                <a:sym typeface="Helvetica Neue"/>
              </a:rPr>
              <a:t>3</a:t>
            </a:r>
          </a:p>
        </p:txBody>
      </p:sp>
      <p:sp>
        <p:nvSpPr>
          <p:cNvPr id="12" name="Text Placeholder 17">
            <a:extLst>
              <a:ext uri="{FF2B5EF4-FFF2-40B4-BE49-F238E27FC236}">
                <a16:creationId xmlns:a16="http://schemas.microsoft.com/office/drawing/2014/main" id="{2E1B666D-F439-DC45-8CFE-0BC9DF8D7762}"/>
              </a:ext>
            </a:extLst>
          </p:cNvPr>
          <p:cNvSpPr txBox="1">
            <a:spLocks/>
          </p:cNvSpPr>
          <p:nvPr/>
        </p:nvSpPr>
        <p:spPr>
          <a:xfrm>
            <a:off x="6392238" y="1838960"/>
            <a:ext cx="13323887" cy="577850"/>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r>
              <a:rPr lang="en-US" spc="100" dirty="0">
                <a:solidFill>
                  <a:srgbClr val="2E2C22"/>
                </a:solidFill>
              </a:rPr>
              <a:t>GUIDEPOSTS FOR NSI DESIGN AND SCALE-UP</a:t>
            </a:r>
          </a:p>
        </p:txBody>
      </p:sp>
    </p:spTree>
    <p:custDataLst>
      <p:tags r:id="rId1"/>
    </p:custDataLst>
    <p:extLst>
      <p:ext uri="{BB962C8B-B14F-4D97-AF65-F5344CB8AC3E}">
        <p14:creationId xmlns:p14="http://schemas.microsoft.com/office/powerpoint/2010/main" val="255517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79698" y="9174481"/>
            <a:ext cx="11503502" cy="109260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0" indent="0" algn="l" defTabSz="825500" rtl="0" eaLnBrk="1" fontAlgn="auto" latinLnBrk="0" hangingPunct="0">
              <a:lnSpc>
                <a:spcPct val="100000"/>
              </a:lnSpc>
              <a:spcBef>
                <a:spcPts val="0"/>
              </a:spcBef>
              <a:spcAft>
                <a:spcPts val="0"/>
              </a:spcAft>
              <a:buClrTx/>
              <a:buSzTx/>
              <a:buFontTx/>
              <a:buNone/>
              <a:tabLst/>
              <a:defRPr/>
            </a:pPr>
            <a:r>
              <a:rPr kumimoji="0" lang="en-US" sz="3300" b="0" i="1" u="none" strike="noStrike" kern="0" cap="none" spc="0" normalizeH="0" baseline="0" noProof="0" dirty="0">
                <a:ln>
                  <a:noFill/>
                </a:ln>
                <a:solidFill>
                  <a:srgbClr val="2EC3C6"/>
                </a:solidFill>
                <a:effectLst/>
                <a:uLnTx/>
                <a:uFillTx/>
                <a:latin typeface="+mj-lt"/>
                <a:ea typeface="PT Sans"/>
                <a:cs typeface="PT Sans"/>
                <a:sym typeface="PT Sans"/>
              </a:rPr>
              <a:t>Regular learning, exploration, reflection, and challenging of assumptions is key to developing social change competencies. </a:t>
            </a:r>
            <a:endParaRPr kumimoji="0" lang="fr-BE" sz="3300" b="0" i="1" u="none" strike="noStrike" kern="0" cap="none" spc="0" normalizeH="0" baseline="0" noProof="0" dirty="0">
              <a:ln>
                <a:noFill/>
              </a:ln>
              <a:solidFill>
                <a:srgbClr val="2EC3C6"/>
              </a:solidFill>
              <a:effectLst/>
              <a:uLnTx/>
              <a:uFillTx/>
              <a:latin typeface="+mj-lt"/>
              <a:ea typeface="PT Sans"/>
              <a:cs typeface="PT Sans"/>
              <a:sym typeface="PT Sans"/>
            </a:endParaRPr>
          </a:p>
        </p:txBody>
      </p:sp>
      <p:sp>
        <p:nvSpPr>
          <p:cNvPr id="4" name="Title 3">
            <a:extLst>
              <a:ext uri="{FF2B5EF4-FFF2-40B4-BE49-F238E27FC236}">
                <a16:creationId xmlns:a16="http://schemas.microsoft.com/office/drawing/2014/main" id="{EEA76963-C735-674E-A478-F91B4F393951}"/>
              </a:ext>
            </a:extLst>
          </p:cNvPr>
          <p:cNvSpPr>
            <a:spLocks noGrp="1"/>
          </p:cNvSpPr>
          <p:nvPr>
            <p:ph type="title" idx="4294967295"/>
          </p:nvPr>
        </p:nvSpPr>
        <p:spPr>
          <a:xfrm>
            <a:off x="6356032" y="2738676"/>
            <a:ext cx="13181648" cy="2178050"/>
          </a:xfrm>
          <a:prstGeom prst="rect">
            <a:avLst/>
          </a:prstGeom>
        </p:spPr>
        <p:txBody>
          <a:bodyPr/>
          <a:lstStyle/>
          <a:p>
            <a:pPr>
              <a:lnSpc>
                <a:spcPct val="90000"/>
              </a:lnSpc>
            </a:pPr>
            <a:r>
              <a:rPr lang="en-US" sz="7200" b="1" dirty="0">
                <a:solidFill>
                  <a:srgbClr val="2E2C22"/>
                </a:solidFill>
              </a:rPr>
              <a:t>Ensure new staff have technical AND social change competencies.</a:t>
            </a:r>
            <a:br>
              <a:rPr lang="en-US" sz="7200" b="1" dirty="0">
                <a:solidFill>
                  <a:srgbClr val="2E2C22"/>
                </a:solidFill>
              </a:rPr>
            </a:br>
            <a:endParaRPr lang="en-US" sz="7200" b="1" dirty="0">
              <a:solidFill>
                <a:srgbClr val="2E2C22"/>
              </a:solidFill>
            </a:endParaRPr>
          </a:p>
        </p:txBody>
      </p:sp>
      <p:sp>
        <p:nvSpPr>
          <p:cNvPr id="8" name="Text Placeholder 7">
            <a:extLst>
              <a:ext uri="{FF2B5EF4-FFF2-40B4-BE49-F238E27FC236}">
                <a16:creationId xmlns:a16="http://schemas.microsoft.com/office/drawing/2014/main" id="{228617A9-D41D-E84D-8664-DBDB62C06389}"/>
              </a:ext>
            </a:extLst>
          </p:cNvPr>
          <p:cNvSpPr>
            <a:spLocks noGrp="1"/>
          </p:cNvSpPr>
          <p:nvPr>
            <p:ph type="body" idx="4294967295"/>
          </p:nvPr>
        </p:nvSpPr>
        <p:spPr>
          <a:xfrm>
            <a:off x="6403498" y="6096001"/>
            <a:ext cx="15328742" cy="3078480"/>
          </a:xfrm>
          <a:prstGeom prst="rect">
            <a:avLst/>
          </a:prstGeom>
        </p:spPr>
        <p:txBody>
          <a:bodyPr/>
          <a:lstStyle/>
          <a:p>
            <a:pPr marL="571500" indent="-571500" algn="l">
              <a:buClr>
                <a:srgbClr val="2E2C22"/>
              </a:buClr>
              <a:buFont typeface="Arial" panose="020B0604020202020204" pitchFamily="34" charset="0"/>
              <a:buChar char="•"/>
            </a:pPr>
            <a:r>
              <a:rPr lang="en-US" dirty="0">
                <a:solidFill>
                  <a:srgbClr val="2E2C22"/>
                </a:solidFill>
              </a:rPr>
              <a:t>Invest up-front in frontline workers and other staff through values, gender, and other norms clarification and their roles as change agents.</a:t>
            </a:r>
          </a:p>
          <a:p>
            <a:pPr marL="571500" indent="-571500" algn="l">
              <a:buClr>
                <a:srgbClr val="2E2C22"/>
              </a:buClr>
              <a:buFont typeface="Arial" panose="020B0604020202020204" pitchFamily="34" charset="0"/>
              <a:buChar char="•"/>
            </a:pPr>
            <a:r>
              <a:rPr lang="en-US" dirty="0">
                <a:solidFill>
                  <a:srgbClr val="2E2C22"/>
                </a:solidFill>
              </a:rPr>
              <a:t>Frontline workers are critical to the norms-shifting task; consider norms clarification exercises throughout implementation to deepen understandings.</a:t>
            </a:r>
          </a:p>
        </p:txBody>
      </p:sp>
      <p:sp>
        <p:nvSpPr>
          <p:cNvPr id="12" name="Oval 11">
            <a:extLst>
              <a:ext uri="{FF2B5EF4-FFF2-40B4-BE49-F238E27FC236}">
                <a16:creationId xmlns:a16="http://schemas.microsoft.com/office/drawing/2014/main" id="{DD4D8C17-65D3-CB4C-87F9-0FD10BB4B113}"/>
              </a:ext>
            </a:extLst>
          </p:cNvPr>
          <p:cNvSpPr/>
          <p:nvPr/>
        </p:nvSpPr>
        <p:spPr>
          <a:xfrm>
            <a:off x="2004814" y="2067950"/>
            <a:ext cx="2996359" cy="2996357"/>
          </a:xfrm>
          <a:prstGeom prst="ellipse">
            <a:avLst/>
          </a:prstGeom>
          <a:solidFill>
            <a:srgbClr val="2EC3C6"/>
          </a:solidFill>
          <a:ln w="12700" cap="flat" cmpd="sng" algn="ctr">
            <a:noFill/>
            <a:prstDash val="solid"/>
            <a:miter lim="800000"/>
          </a:ln>
          <a:effectLst/>
        </p:spPr>
        <p:txBody>
          <a:bodyPr rtlCol="0" anchor="ctr">
            <a:noAutofit/>
          </a:bodyPr>
          <a:lstStyle/>
          <a:p>
            <a:pPr algn="ctr" defTabSz="456092">
              <a:buClrTx/>
              <a:defRPr/>
            </a:pPr>
            <a:endParaRPr lang="en-US" sz="1400" dirty="0">
              <a:solidFill>
                <a:srgbClr val="FFFFFF"/>
              </a:solidFill>
              <a:latin typeface="Roboto"/>
              <a:ea typeface="+mn-ea"/>
              <a:sym typeface="PT Sans"/>
            </a:endParaRPr>
          </a:p>
        </p:txBody>
      </p:sp>
      <p:sp>
        <p:nvSpPr>
          <p:cNvPr id="13" name="Rectangle 12">
            <a:extLst>
              <a:ext uri="{FF2B5EF4-FFF2-40B4-BE49-F238E27FC236}">
                <a16:creationId xmlns:a16="http://schemas.microsoft.com/office/drawing/2014/main" id="{DE8E62E2-0A71-3C4C-81EF-CAD93D4D858B}"/>
              </a:ext>
            </a:extLst>
          </p:cNvPr>
          <p:cNvSpPr/>
          <p:nvPr/>
        </p:nvSpPr>
        <p:spPr>
          <a:xfrm>
            <a:off x="3176906" y="2684144"/>
            <a:ext cx="1041399" cy="1642111"/>
          </a:xfrm>
          <a:prstGeom prst="rect">
            <a:avLst/>
          </a:prstGeom>
        </p:spPr>
        <p:txBody>
          <a:bodyPr wrap="square" lIns="0" tIns="0" rIns="0" bIns="0" anchor="ctr">
            <a:noAutofit/>
          </a:bodyPr>
          <a:lstStyle/>
          <a:p>
            <a:pPr defTabSz="412090" hangingPunct="0">
              <a:buClrTx/>
            </a:pPr>
            <a:r>
              <a:rPr lang="en-US" sz="21600" b="1" dirty="0">
                <a:solidFill>
                  <a:srgbClr val="ECEDEF"/>
                </a:solidFill>
                <a:latin typeface="Georgia" panose="02040502050405020303" pitchFamily="18" charset="0"/>
                <a:ea typeface="Helvetica Neue"/>
                <a:cs typeface="Helvetica Neue"/>
                <a:sym typeface="Helvetica Neue"/>
              </a:rPr>
              <a:t>4</a:t>
            </a:r>
          </a:p>
        </p:txBody>
      </p:sp>
      <p:sp>
        <p:nvSpPr>
          <p:cNvPr id="10" name="Text Placeholder 17">
            <a:extLst>
              <a:ext uri="{FF2B5EF4-FFF2-40B4-BE49-F238E27FC236}">
                <a16:creationId xmlns:a16="http://schemas.microsoft.com/office/drawing/2014/main" id="{77D4820E-B018-8046-9606-DDB4E6116817}"/>
              </a:ext>
            </a:extLst>
          </p:cNvPr>
          <p:cNvSpPr txBox="1">
            <a:spLocks/>
          </p:cNvSpPr>
          <p:nvPr/>
        </p:nvSpPr>
        <p:spPr>
          <a:xfrm>
            <a:off x="6392238" y="1838960"/>
            <a:ext cx="13323887" cy="577850"/>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r>
              <a:rPr lang="en-US" spc="100">
                <a:solidFill>
                  <a:srgbClr val="2E2C22"/>
                </a:solidFill>
              </a:rPr>
              <a:t>GUIDEPOSTS FOR NSI DESIGN AND SCALE-UP</a:t>
            </a:r>
            <a:endParaRPr lang="en-US" spc="100" dirty="0">
              <a:solidFill>
                <a:srgbClr val="2E2C22"/>
              </a:solidFill>
            </a:endParaRPr>
          </a:p>
        </p:txBody>
      </p:sp>
    </p:spTree>
    <p:custDataLst>
      <p:tags r:id="rId1"/>
    </p:custDataLst>
    <p:extLst>
      <p:ext uri="{BB962C8B-B14F-4D97-AF65-F5344CB8AC3E}">
        <p14:creationId xmlns:p14="http://schemas.microsoft.com/office/powerpoint/2010/main" val="1722866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573C39-0337-3B40-9CE2-76C188DFF05C}"/>
              </a:ext>
            </a:extLst>
          </p:cNvPr>
          <p:cNvSpPr>
            <a:spLocks noGrp="1"/>
          </p:cNvSpPr>
          <p:nvPr>
            <p:ph type="title" idx="4294967295"/>
          </p:nvPr>
        </p:nvSpPr>
        <p:spPr>
          <a:xfrm>
            <a:off x="6363335" y="2747008"/>
            <a:ext cx="15353665" cy="2178050"/>
          </a:xfrm>
          <a:prstGeom prst="rect">
            <a:avLst/>
          </a:prstGeom>
        </p:spPr>
        <p:txBody>
          <a:bodyPr/>
          <a:lstStyle/>
          <a:p>
            <a:pPr>
              <a:lnSpc>
                <a:spcPct val="90000"/>
              </a:lnSpc>
            </a:pPr>
            <a:r>
              <a:rPr lang="en-US" sz="7200" b="1" dirty="0">
                <a:solidFill>
                  <a:srgbClr val="2E2C22"/>
                </a:solidFill>
              </a:rPr>
              <a:t>Monitor whether NSI activities are leading to social change and idea diffusion at the community level.</a:t>
            </a:r>
            <a:br>
              <a:rPr lang="en-US" sz="7200" b="1" dirty="0">
                <a:solidFill>
                  <a:srgbClr val="2E2C22"/>
                </a:solidFill>
              </a:rPr>
            </a:br>
            <a:endParaRPr lang="en-US" sz="7200" b="1" dirty="0">
              <a:solidFill>
                <a:srgbClr val="2E2C22"/>
              </a:solidFill>
            </a:endParaRPr>
          </a:p>
        </p:txBody>
      </p:sp>
      <p:sp>
        <p:nvSpPr>
          <p:cNvPr id="6" name="Text Placeholder 5">
            <a:extLst>
              <a:ext uri="{FF2B5EF4-FFF2-40B4-BE49-F238E27FC236}">
                <a16:creationId xmlns:a16="http://schemas.microsoft.com/office/drawing/2014/main" id="{FC77E00A-E814-C84D-8E9A-06F1E405AA62}"/>
              </a:ext>
            </a:extLst>
          </p:cNvPr>
          <p:cNvSpPr>
            <a:spLocks noGrp="1"/>
          </p:cNvSpPr>
          <p:nvPr>
            <p:ph type="body" idx="4294967295"/>
          </p:nvPr>
        </p:nvSpPr>
        <p:spPr>
          <a:xfrm>
            <a:off x="6401435" y="6096000"/>
            <a:ext cx="14065885" cy="4727575"/>
          </a:xfrm>
          <a:prstGeom prst="rect">
            <a:avLst/>
          </a:prstGeom>
        </p:spPr>
        <p:txBody>
          <a:bodyPr>
            <a:normAutofit/>
          </a:bodyPr>
          <a:lstStyle/>
          <a:p>
            <a:pPr marL="571500" indent="-571500" algn="l">
              <a:buClr>
                <a:srgbClr val="2E2C22"/>
              </a:buClr>
              <a:buFont typeface="Arial" panose="020B0604020202020204" pitchFamily="34" charset="0"/>
              <a:buChar char="•"/>
            </a:pPr>
            <a:r>
              <a:rPr lang="en-US" dirty="0">
                <a:solidFill>
                  <a:srgbClr val="2E2C22"/>
                </a:solidFill>
              </a:rPr>
              <a:t>Fidelity monitoring of NSI extends beyond activity monitoring. </a:t>
            </a:r>
          </a:p>
          <a:p>
            <a:pPr marL="571500" indent="-571500" algn="l">
              <a:buClr>
                <a:srgbClr val="2E2C22"/>
              </a:buClr>
              <a:buFont typeface="Arial" panose="020B0604020202020204" pitchFamily="34" charset="0"/>
              <a:buChar char="•"/>
            </a:pPr>
            <a:r>
              <a:rPr lang="en-US" dirty="0">
                <a:solidFill>
                  <a:srgbClr val="2E2C22"/>
                </a:solidFill>
              </a:rPr>
              <a:t>Is the NSI producing observable social change, e.g., more public discussion on sensitive issues?</a:t>
            </a:r>
          </a:p>
          <a:p>
            <a:pPr marL="571500" indent="-571500" algn="l">
              <a:buClr>
                <a:srgbClr val="2E2C22"/>
              </a:buClr>
              <a:buFont typeface="Arial" panose="020B0604020202020204" pitchFamily="34" charset="0"/>
              <a:buChar char="•"/>
            </a:pPr>
            <a:r>
              <a:rPr lang="en-US" dirty="0">
                <a:solidFill>
                  <a:srgbClr val="2E2C22"/>
                </a:solidFill>
              </a:rPr>
              <a:t>Is the NSI effectively diffusing new ideas and model behaviors to those not directly reached by the NSI?</a:t>
            </a:r>
          </a:p>
          <a:p>
            <a:pPr marL="571500" indent="-571500" algn="l">
              <a:buClr>
                <a:srgbClr val="2E2C22"/>
              </a:buClr>
              <a:buFont typeface="Arial" panose="020B0604020202020204" pitchFamily="34" charset="0"/>
              <a:buChar char="•"/>
            </a:pPr>
            <a:endParaRPr lang="en-US" dirty="0">
              <a:solidFill>
                <a:srgbClr val="2E2C22"/>
              </a:solidFill>
            </a:endParaRPr>
          </a:p>
        </p:txBody>
      </p:sp>
      <p:sp>
        <p:nvSpPr>
          <p:cNvPr id="12" name="Oval 11">
            <a:extLst>
              <a:ext uri="{FF2B5EF4-FFF2-40B4-BE49-F238E27FC236}">
                <a16:creationId xmlns:a16="http://schemas.microsoft.com/office/drawing/2014/main" id="{99EF9A22-890C-AE45-92B8-5F4809356938}"/>
              </a:ext>
            </a:extLst>
          </p:cNvPr>
          <p:cNvSpPr/>
          <p:nvPr/>
        </p:nvSpPr>
        <p:spPr>
          <a:xfrm>
            <a:off x="2004814" y="2067950"/>
            <a:ext cx="2996359" cy="2996357"/>
          </a:xfrm>
          <a:prstGeom prst="ellipse">
            <a:avLst/>
          </a:prstGeom>
          <a:solidFill>
            <a:srgbClr val="2EC3C6"/>
          </a:solidFill>
          <a:ln w="12700" cap="flat" cmpd="sng" algn="ctr">
            <a:noFill/>
            <a:prstDash val="solid"/>
            <a:miter lim="800000"/>
          </a:ln>
          <a:effectLst/>
        </p:spPr>
        <p:txBody>
          <a:bodyPr rtlCol="0" anchor="ctr">
            <a:noAutofit/>
          </a:bodyPr>
          <a:lstStyle/>
          <a:p>
            <a:pPr algn="ctr" defTabSz="456092">
              <a:buClrTx/>
              <a:defRPr/>
            </a:pPr>
            <a:endParaRPr lang="en-US" sz="1400" dirty="0">
              <a:solidFill>
                <a:srgbClr val="FFFFFF"/>
              </a:solidFill>
              <a:latin typeface="Roboto"/>
              <a:ea typeface="+mn-ea"/>
              <a:sym typeface="PT Sans"/>
            </a:endParaRPr>
          </a:p>
        </p:txBody>
      </p:sp>
      <p:sp>
        <p:nvSpPr>
          <p:cNvPr id="13" name="Rectangle 12">
            <a:extLst>
              <a:ext uri="{FF2B5EF4-FFF2-40B4-BE49-F238E27FC236}">
                <a16:creationId xmlns:a16="http://schemas.microsoft.com/office/drawing/2014/main" id="{5F9D6276-EA27-ED48-B820-3137B24A01B7}"/>
              </a:ext>
            </a:extLst>
          </p:cNvPr>
          <p:cNvSpPr/>
          <p:nvPr/>
        </p:nvSpPr>
        <p:spPr>
          <a:xfrm>
            <a:off x="3176906" y="2684144"/>
            <a:ext cx="1041399" cy="1642111"/>
          </a:xfrm>
          <a:prstGeom prst="rect">
            <a:avLst/>
          </a:prstGeom>
        </p:spPr>
        <p:txBody>
          <a:bodyPr wrap="square" lIns="0" tIns="0" rIns="0" bIns="0" anchor="ctr">
            <a:noAutofit/>
          </a:bodyPr>
          <a:lstStyle/>
          <a:p>
            <a:pPr defTabSz="412090" hangingPunct="0">
              <a:buClrTx/>
            </a:pPr>
            <a:r>
              <a:rPr lang="en-US" sz="21600" b="1" dirty="0">
                <a:solidFill>
                  <a:srgbClr val="ECEDEF"/>
                </a:solidFill>
                <a:latin typeface="Georgia" panose="02040502050405020303" pitchFamily="18" charset="0"/>
                <a:ea typeface="Helvetica Neue"/>
                <a:cs typeface="Helvetica Neue"/>
                <a:sym typeface="Helvetica Neue"/>
              </a:rPr>
              <a:t>5</a:t>
            </a:r>
          </a:p>
        </p:txBody>
      </p:sp>
      <p:sp>
        <p:nvSpPr>
          <p:cNvPr id="9" name="Text Placeholder 17">
            <a:extLst>
              <a:ext uri="{FF2B5EF4-FFF2-40B4-BE49-F238E27FC236}">
                <a16:creationId xmlns:a16="http://schemas.microsoft.com/office/drawing/2014/main" id="{DFF17A97-EA3B-1B42-957B-6016C5C341E8}"/>
              </a:ext>
            </a:extLst>
          </p:cNvPr>
          <p:cNvSpPr txBox="1">
            <a:spLocks/>
          </p:cNvSpPr>
          <p:nvPr/>
        </p:nvSpPr>
        <p:spPr>
          <a:xfrm>
            <a:off x="6392238" y="1838960"/>
            <a:ext cx="13323887" cy="577850"/>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r>
              <a:rPr lang="en-US" spc="100">
                <a:solidFill>
                  <a:srgbClr val="2E2C22"/>
                </a:solidFill>
              </a:rPr>
              <a:t>GUIDEPOSTS FOR NSI DESIGN AND SCALE-UP</a:t>
            </a:r>
            <a:endParaRPr lang="en-US" spc="100" dirty="0">
              <a:solidFill>
                <a:srgbClr val="2E2C22"/>
              </a:solidFill>
            </a:endParaRPr>
          </a:p>
        </p:txBody>
      </p:sp>
    </p:spTree>
    <p:custDataLst>
      <p:tags r:id="rId1"/>
    </p:custDataLst>
    <p:extLst>
      <p:ext uri="{BB962C8B-B14F-4D97-AF65-F5344CB8AC3E}">
        <p14:creationId xmlns:p14="http://schemas.microsoft.com/office/powerpoint/2010/main" val="2255088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A4D1398-BA77-3649-817C-ADD4C09C52C6}"/>
              </a:ext>
            </a:extLst>
          </p:cNvPr>
          <p:cNvSpPr>
            <a:spLocks noGrp="1"/>
          </p:cNvSpPr>
          <p:nvPr>
            <p:ph type="title" idx="4294967295"/>
          </p:nvPr>
        </p:nvSpPr>
        <p:spPr>
          <a:xfrm>
            <a:off x="6361758" y="2752480"/>
            <a:ext cx="14821842" cy="2178050"/>
          </a:xfrm>
          <a:prstGeom prst="rect">
            <a:avLst/>
          </a:prstGeom>
        </p:spPr>
        <p:txBody>
          <a:bodyPr/>
          <a:lstStyle/>
          <a:p>
            <a:pPr>
              <a:lnSpc>
                <a:spcPct val="90000"/>
              </a:lnSpc>
            </a:pPr>
            <a:r>
              <a:rPr lang="en-US" sz="7200" b="1" dirty="0">
                <a:solidFill>
                  <a:srgbClr val="2E2C22"/>
                </a:solidFill>
              </a:rPr>
              <a:t>Monitor the receiving social system for unexpected opposition or other changes. </a:t>
            </a:r>
            <a:br>
              <a:rPr lang="en-US" sz="7200" b="1" dirty="0">
                <a:solidFill>
                  <a:srgbClr val="2E2C22"/>
                </a:solidFill>
              </a:rPr>
            </a:br>
            <a:endParaRPr lang="en-US" sz="7200" b="1" dirty="0">
              <a:solidFill>
                <a:srgbClr val="2E2C22"/>
              </a:solidFill>
            </a:endParaRPr>
          </a:p>
        </p:txBody>
      </p:sp>
      <p:sp>
        <p:nvSpPr>
          <p:cNvPr id="6" name="Text Placeholder 5">
            <a:extLst>
              <a:ext uri="{FF2B5EF4-FFF2-40B4-BE49-F238E27FC236}">
                <a16:creationId xmlns:a16="http://schemas.microsoft.com/office/drawing/2014/main" id="{E68E618E-F736-6243-95BA-B469503C1234}"/>
              </a:ext>
            </a:extLst>
          </p:cNvPr>
          <p:cNvSpPr>
            <a:spLocks noGrp="1"/>
          </p:cNvSpPr>
          <p:nvPr>
            <p:ph type="body" idx="4294967295"/>
          </p:nvPr>
        </p:nvSpPr>
        <p:spPr>
          <a:xfrm>
            <a:off x="6407478" y="6353883"/>
            <a:ext cx="14151282" cy="4144098"/>
          </a:xfrm>
          <a:prstGeom prst="rect">
            <a:avLst/>
          </a:prstGeom>
        </p:spPr>
        <p:txBody>
          <a:bodyPr/>
          <a:lstStyle/>
          <a:p>
            <a:pPr marL="571500" indent="-571500" algn="l">
              <a:buClr>
                <a:srgbClr val="2E2C22"/>
              </a:buClr>
              <a:buFont typeface="Arial" panose="020B0604020202020204" pitchFamily="34" charset="0"/>
              <a:buChar char="•"/>
            </a:pPr>
            <a:r>
              <a:rPr lang="en-US" dirty="0">
                <a:solidFill>
                  <a:srgbClr val="2E2C22"/>
                </a:solidFill>
              </a:rPr>
              <a:t>Both frontline workers and general community can be affected.</a:t>
            </a:r>
          </a:p>
          <a:p>
            <a:pPr marL="571500" indent="-571500" algn="l">
              <a:buClr>
                <a:srgbClr val="2E2C22"/>
              </a:buClr>
              <a:buFont typeface="Arial" panose="020B0604020202020204" pitchFamily="34" charset="0"/>
              <a:buChar char="•"/>
            </a:pPr>
            <a:r>
              <a:rPr lang="en-US" dirty="0">
                <a:solidFill>
                  <a:srgbClr val="2E2C22"/>
                </a:solidFill>
              </a:rPr>
              <a:t>Determine NSI project response.</a:t>
            </a:r>
          </a:p>
          <a:p>
            <a:pPr marL="571500" indent="-571500" algn="l">
              <a:buClr>
                <a:srgbClr val="2E2C22"/>
              </a:buClr>
              <a:buFont typeface="Arial" panose="020B0604020202020204" pitchFamily="34" charset="0"/>
              <a:buChar char="•"/>
            </a:pPr>
            <a:r>
              <a:rPr lang="en-US" dirty="0">
                <a:solidFill>
                  <a:srgbClr val="2E2C22"/>
                </a:solidFill>
              </a:rPr>
              <a:t>Know your organizational position vis-à-vis mitigating social push back when power structures are threatened.</a:t>
            </a:r>
          </a:p>
          <a:p>
            <a:pPr marL="571500" indent="-571500" algn="l">
              <a:buClr>
                <a:srgbClr val="2E2C22"/>
              </a:buClr>
              <a:buFont typeface="Arial" panose="020B0604020202020204" pitchFamily="34" charset="0"/>
              <a:buChar char="•"/>
            </a:pPr>
            <a:r>
              <a:rPr lang="en-US" dirty="0">
                <a:solidFill>
                  <a:srgbClr val="2E2C22"/>
                </a:solidFill>
              </a:rPr>
              <a:t>Be ready to support early positive changes—positive-deviant behaviors, public proclamations—as they emerge.</a:t>
            </a:r>
          </a:p>
          <a:p>
            <a:pPr marL="571500" indent="-571500" algn="l">
              <a:buClr>
                <a:srgbClr val="2E2C22"/>
              </a:buClr>
              <a:buFont typeface="Arial" panose="020B0604020202020204" pitchFamily="34" charset="0"/>
              <a:buChar char="•"/>
            </a:pPr>
            <a:endParaRPr lang="en-US" dirty="0">
              <a:solidFill>
                <a:srgbClr val="2E2C22"/>
              </a:solidFill>
            </a:endParaRPr>
          </a:p>
        </p:txBody>
      </p:sp>
      <p:sp>
        <p:nvSpPr>
          <p:cNvPr id="11" name="Oval 10">
            <a:extLst>
              <a:ext uri="{FF2B5EF4-FFF2-40B4-BE49-F238E27FC236}">
                <a16:creationId xmlns:a16="http://schemas.microsoft.com/office/drawing/2014/main" id="{0231AF46-F0DC-3544-8AB6-42FC74D1B2CA}"/>
              </a:ext>
            </a:extLst>
          </p:cNvPr>
          <p:cNvSpPr/>
          <p:nvPr/>
        </p:nvSpPr>
        <p:spPr>
          <a:xfrm>
            <a:off x="2004814" y="2067950"/>
            <a:ext cx="2996359" cy="2996357"/>
          </a:xfrm>
          <a:prstGeom prst="ellipse">
            <a:avLst/>
          </a:prstGeom>
          <a:solidFill>
            <a:srgbClr val="2EC3C6"/>
          </a:solidFill>
          <a:ln w="12700" cap="flat" cmpd="sng" algn="ctr">
            <a:noFill/>
            <a:prstDash val="solid"/>
            <a:miter lim="800000"/>
          </a:ln>
          <a:effectLst/>
        </p:spPr>
        <p:txBody>
          <a:bodyPr rtlCol="0" anchor="ctr">
            <a:noAutofit/>
          </a:bodyPr>
          <a:lstStyle/>
          <a:p>
            <a:pPr algn="ctr" defTabSz="456092">
              <a:buClrTx/>
              <a:defRPr/>
            </a:pPr>
            <a:endParaRPr lang="en-US" sz="1400" dirty="0">
              <a:solidFill>
                <a:srgbClr val="FFFFFF"/>
              </a:solidFill>
              <a:latin typeface="Roboto"/>
              <a:ea typeface="+mn-ea"/>
              <a:sym typeface="PT Sans"/>
            </a:endParaRPr>
          </a:p>
        </p:txBody>
      </p:sp>
      <p:sp>
        <p:nvSpPr>
          <p:cNvPr id="12" name="Rectangle 11">
            <a:extLst>
              <a:ext uri="{FF2B5EF4-FFF2-40B4-BE49-F238E27FC236}">
                <a16:creationId xmlns:a16="http://schemas.microsoft.com/office/drawing/2014/main" id="{FFB557FB-27D6-A547-AAAA-FA730A630D17}"/>
              </a:ext>
            </a:extLst>
          </p:cNvPr>
          <p:cNvSpPr/>
          <p:nvPr/>
        </p:nvSpPr>
        <p:spPr>
          <a:xfrm>
            <a:off x="3200400" y="3020449"/>
            <a:ext cx="1041399" cy="1642111"/>
          </a:xfrm>
          <a:prstGeom prst="rect">
            <a:avLst/>
          </a:prstGeom>
        </p:spPr>
        <p:txBody>
          <a:bodyPr wrap="square" lIns="0" tIns="0" rIns="0" bIns="0" anchor="ctr">
            <a:noAutofit/>
          </a:bodyPr>
          <a:lstStyle/>
          <a:p>
            <a:pPr defTabSz="412090" hangingPunct="0">
              <a:buClrTx/>
            </a:pPr>
            <a:r>
              <a:rPr lang="en-US" sz="21600" b="1" dirty="0">
                <a:solidFill>
                  <a:srgbClr val="ECEDEF"/>
                </a:solidFill>
                <a:latin typeface="Georgia" panose="02040502050405020303" pitchFamily="18" charset="0"/>
                <a:ea typeface="Helvetica Neue"/>
                <a:cs typeface="Helvetica Neue"/>
                <a:sym typeface="Helvetica Neue"/>
              </a:rPr>
              <a:t>6</a:t>
            </a:r>
          </a:p>
        </p:txBody>
      </p:sp>
      <p:sp>
        <p:nvSpPr>
          <p:cNvPr id="8" name="Text Placeholder 17">
            <a:extLst>
              <a:ext uri="{FF2B5EF4-FFF2-40B4-BE49-F238E27FC236}">
                <a16:creationId xmlns:a16="http://schemas.microsoft.com/office/drawing/2014/main" id="{1B7B42D1-252A-2C4A-AD08-6F92109FD92A}"/>
              </a:ext>
            </a:extLst>
          </p:cNvPr>
          <p:cNvSpPr txBox="1">
            <a:spLocks/>
          </p:cNvSpPr>
          <p:nvPr/>
        </p:nvSpPr>
        <p:spPr>
          <a:xfrm>
            <a:off x="6392238" y="1838960"/>
            <a:ext cx="13323887" cy="577850"/>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r>
              <a:rPr lang="en-US" spc="100">
                <a:solidFill>
                  <a:srgbClr val="2E2C22"/>
                </a:solidFill>
              </a:rPr>
              <a:t>GUIDEPOSTS FOR NSI DESIGN AND SCALE-UP</a:t>
            </a:r>
            <a:endParaRPr lang="en-US" spc="100" dirty="0">
              <a:solidFill>
                <a:srgbClr val="2E2C22"/>
              </a:solidFill>
            </a:endParaRPr>
          </a:p>
        </p:txBody>
      </p:sp>
    </p:spTree>
    <p:custDataLst>
      <p:tags r:id="rId1"/>
    </p:custDataLst>
    <p:extLst>
      <p:ext uri="{BB962C8B-B14F-4D97-AF65-F5344CB8AC3E}">
        <p14:creationId xmlns:p14="http://schemas.microsoft.com/office/powerpoint/2010/main" val="1698951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1C428-6E57-3745-9BD6-CE86F7DA53F9}"/>
              </a:ext>
            </a:extLst>
          </p:cNvPr>
          <p:cNvSpPr>
            <a:spLocks noGrp="1"/>
          </p:cNvSpPr>
          <p:nvPr>
            <p:ph type="title" idx="4294967295"/>
          </p:nvPr>
        </p:nvSpPr>
        <p:spPr>
          <a:xfrm>
            <a:off x="6355715" y="2752480"/>
            <a:ext cx="13578206" cy="2178050"/>
          </a:xfrm>
          <a:prstGeom prst="rect">
            <a:avLst/>
          </a:prstGeom>
        </p:spPr>
        <p:txBody>
          <a:bodyPr/>
          <a:lstStyle/>
          <a:p>
            <a:pPr>
              <a:lnSpc>
                <a:spcPct val="90000"/>
              </a:lnSpc>
            </a:pPr>
            <a:r>
              <a:rPr lang="en-US" sz="7200" b="1" dirty="0">
                <a:solidFill>
                  <a:srgbClr val="2E2C22"/>
                </a:solidFill>
              </a:rPr>
              <a:t>Measure multiple dimensions of outcomes and move beyond the individual.</a:t>
            </a:r>
            <a:br>
              <a:rPr lang="en-US" sz="7200" b="1" dirty="0">
                <a:solidFill>
                  <a:srgbClr val="2E2C22"/>
                </a:solidFill>
              </a:rPr>
            </a:br>
            <a:endParaRPr lang="en-US" sz="7200" b="1" dirty="0">
              <a:solidFill>
                <a:srgbClr val="2E2C22"/>
              </a:solidFill>
            </a:endParaRPr>
          </a:p>
        </p:txBody>
      </p:sp>
      <p:sp>
        <p:nvSpPr>
          <p:cNvPr id="5" name="Text Placeholder 4">
            <a:extLst>
              <a:ext uri="{FF2B5EF4-FFF2-40B4-BE49-F238E27FC236}">
                <a16:creationId xmlns:a16="http://schemas.microsoft.com/office/drawing/2014/main" id="{034F70D4-F9DB-7245-BE44-33F8124E691B}"/>
              </a:ext>
            </a:extLst>
          </p:cNvPr>
          <p:cNvSpPr>
            <a:spLocks noGrp="1"/>
          </p:cNvSpPr>
          <p:nvPr>
            <p:ph type="body" idx="4294967295"/>
          </p:nvPr>
        </p:nvSpPr>
        <p:spPr>
          <a:xfrm>
            <a:off x="6401434" y="6096000"/>
            <a:ext cx="15803245" cy="1750940"/>
          </a:xfrm>
          <a:prstGeom prst="rect">
            <a:avLst/>
          </a:prstGeom>
        </p:spPr>
        <p:txBody>
          <a:bodyPr>
            <a:normAutofit/>
          </a:bodyPr>
          <a:lstStyle/>
          <a:p>
            <a:pPr marL="571500" indent="-571500" algn="l">
              <a:lnSpc>
                <a:spcPct val="120000"/>
              </a:lnSpc>
              <a:buClr>
                <a:srgbClr val="2E2C22"/>
              </a:buClr>
              <a:buFont typeface="Arial" panose="020B0604020202020204" pitchFamily="34" charset="0"/>
              <a:buChar char="•"/>
            </a:pPr>
            <a:r>
              <a:rPr lang="en-US" sz="3600" dirty="0">
                <a:solidFill>
                  <a:srgbClr val="2E2C22"/>
                </a:solidFill>
              </a:rPr>
              <a:t>Define expected normative change; not just individual behavior change.</a:t>
            </a:r>
          </a:p>
          <a:p>
            <a:pPr marL="571500" indent="-571500" algn="l">
              <a:lnSpc>
                <a:spcPct val="120000"/>
              </a:lnSpc>
              <a:buClr>
                <a:srgbClr val="2E2C22"/>
              </a:buClr>
              <a:buFont typeface="Arial" panose="020B0604020202020204" pitchFamily="34" charset="0"/>
              <a:buChar char="•"/>
            </a:pPr>
            <a:r>
              <a:rPr lang="en-US" sz="3600" dirty="0">
                <a:solidFill>
                  <a:srgbClr val="2E2C22"/>
                </a:solidFill>
              </a:rPr>
              <a:t>Intervention end points ≠ normative change tipping points.</a:t>
            </a:r>
          </a:p>
        </p:txBody>
      </p:sp>
      <p:sp>
        <p:nvSpPr>
          <p:cNvPr id="12" name="Oval 11">
            <a:extLst>
              <a:ext uri="{FF2B5EF4-FFF2-40B4-BE49-F238E27FC236}">
                <a16:creationId xmlns:a16="http://schemas.microsoft.com/office/drawing/2014/main" id="{A9BB43A2-EA07-1A44-A9A9-250FE8B93D03}"/>
              </a:ext>
            </a:extLst>
          </p:cNvPr>
          <p:cNvSpPr/>
          <p:nvPr/>
        </p:nvSpPr>
        <p:spPr>
          <a:xfrm>
            <a:off x="2004814" y="2067950"/>
            <a:ext cx="2996359" cy="2996357"/>
          </a:xfrm>
          <a:prstGeom prst="ellipse">
            <a:avLst/>
          </a:prstGeom>
          <a:solidFill>
            <a:srgbClr val="2EC3C6"/>
          </a:solidFill>
          <a:ln w="12700" cap="flat" cmpd="sng" algn="ctr">
            <a:noFill/>
            <a:prstDash val="solid"/>
            <a:miter lim="800000"/>
          </a:ln>
          <a:effectLst/>
        </p:spPr>
        <p:txBody>
          <a:bodyPr rtlCol="0" anchor="ctr">
            <a:noAutofit/>
          </a:bodyPr>
          <a:lstStyle/>
          <a:p>
            <a:pPr algn="ctr" defTabSz="456092">
              <a:buClrTx/>
              <a:defRPr/>
            </a:pPr>
            <a:endParaRPr lang="en-US" sz="1400" dirty="0">
              <a:solidFill>
                <a:srgbClr val="FFFFFF"/>
              </a:solidFill>
              <a:latin typeface="Roboto"/>
              <a:ea typeface="+mn-ea"/>
              <a:sym typeface="PT Sans"/>
            </a:endParaRPr>
          </a:p>
        </p:txBody>
      </p:sp>
      <p:sp>
        <p:nvSpPr>
          <p:cNvPr id="13" name="Rectangle 12">
            <a:extLst>
              <a:ext uri="{FF2B5EF4-FFF2-40B4-BE49-F238E27FC236}">
                <a16:creationId xmlns:a16="http://schemas.microsoft.com/office/drawing/2014/main" id="{BD5915DD-7D41-9041-8DCC-1C50555CA6F7}"/>
              </a:ext>
            </a:extLst>
          </p:cNvPr>
          <p:cNvSpPr/>
          <p:nvPr/>
        </p:nvSpPr>
        <p:spPr>
          <a:xfrm>
            <a:off x="3396313" y="2745104"/>
            <a:ext cx="1041399" cy="1642111"/>
          </a:xfrm>
          <a:prstGeom prst="rect">
            <a:avLst/>
          </a:prstGeom>
        </p:spPr>
        <p:txBody>
          <a:bodyPr wrap="square" lIns="0" tIns="0" rIns="0" bIns="0" anchor="ctr">
            <a:noAutofit/>
          </a:bodyPr>
          <a:lstStyle/>
          <a:p>
            <a:pPr defTabSz="412090" hangingPunct="0">
              <a:buClrTx/>
            </a:pPr>
            <a:r>
              <a:rPr lang="en-US" sz="21600" b="1" dirty="0">
                <a:solidFill>
                  <a:srgbClr val="ECEDEF"/>
                </a:solidFill>
                <a:latin typeface="Georgia" panose="02040502050405020303" pitchFamily="18" charset="0"/>
                <a:ea typeface="Helvetica Neue"/>
                <a:cs typeface="Helvetica Neue"/>
                <a:sym typeface="Helvetica Neue"/>
              </a:rPr>
              <a:t>7</a:t>
            </a:r>
          </a:p>
        </p:txBody>
      </p:sp>
      <p:sp>
        <p:nvSpPr>
          <p:cNvPr id="9" name="Text Placeholder 17">
            <a:extLst>
              <a:ext uri="{FF2B5EF4-FFF2-40B4-BE49-F238E27FC236}">
                <a16:creationId xmlns:a16="http://schemas.microsoft.com/office/drawing/2014/main" id="{4B468B5D-B5D7-384D-BF87-1AE44EA407A1}"/>
              </a:ext>
            </a:extLst>
          </p:cNvPr>
          <p:cNvSpPr txBox="1">
            <a:spLocks/>
          </p:cNvSpPr>
          <p:nvPr/>
        </p:nvSpPr>
        <p:spPr>
          <a:xfrm>
            <a:off x="6392238" y="1838960"/>
            <a:ext cx="13323887" cy="577850"/>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r>
              <a:rPr lang="en-US" spc="100">
                <a:solidFill>
                  <a:srgbClr val="2E2C22"/>
                </a:solidFill>
              </a:rPr>
              <a:t>GUIDEPOSTS FOR NSI DESIGN AND SCALE-UP</a:t>
            </a:r>
            <a:endParaRPr lang="en-US" spc="100" dirty="0">
              <a:solidFill>
                <a:srgbClr val="2E2C22"/>
              </a:solidFill>
            </a:endParaRPr>
          </a:p>
        </p:txBody>
      </p:sp>
      <p:graphicFrame>
        <p:nvGraphicFramePr>
          <p:cNvPr id="10" name="Content Placeholder 5"/>
          <p:cNvGraphicFramePr>
            <a:graphicFrameLocks/>
          </p:cNvGraphicFramePr>
          <p:nvPr>
            <p:extLst>
              <p:ext uri="{D42A27DB-BD31-4B8C-83A1-F6EECF244321}">
                <p14:modId xmlns:p14="http://schemas.microsoft.com/office/powerpoint/2010/main" val="2589285373"/>
              </p:ext>
            </p:extLst>
          </p:nvPr>
        </p:nvGraphicFramePr>
        <p:xfrm>
          <a:off x="7585814" y="7486795"/>
          <a:ext cx="9982338" cy="622920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644432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2EC3C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22B8-2712-4B0F-B154-1D65662A1A6A}"/>
              </a:ext>
            </a:extLst>
          </p:cNvPr>
          <p:cNvSpPr>
            <a:spLocks noGrp="1"/>
          </p:cNvSpPr>
          <p:nvPr>
            <p:ph type="title"/>
          </p:nvPr>
        </p:nvSpPr>
        <p:spPr/>
        <p:txBody>
          <a:bodyPr/>
          <a:lstStyle/>
          <a:p>
            <a:pPr>
              <a:lnSpc>
                <a:spcPct val="90000"/>
              </a:lnSpc>
            </a:pPr>
            <a:r>
              <a:rPr lang="en-US" dirty="0"/>
              <a:t>Concluding Reflections and Key Takeaways</a:t>
            </a:r>
          </a:p>
        </p:txBody>
      </p:sp>
      <p:sp>
        <p:nvSpPr>
          <p:cNvPr id="6" name="Text Placeholder 5">
            <a:extLst>
              <a:ext uri="{FF2B5EF4-FFF2-40B4-BE49-F238E27FC236}">
                <a16:creationId xmlns:a16="http://schemas.microsoft.com/office/drawing/2014/main" id="{FCA95212-66B3-284E-9F20-099AF7424E62}"/>
              </a:ext>
            </a:extLst>
          </p:cNvPr>
          <p:cNvSpPr>
            <a:spLocks noGrp="1"/>
          </p:cNvSpPr>
          <p:nvPr>
            <p:ph type="body" idx="2"/>
          </p:nvPr>
        </p:nvSpPr>
        <p:spPr/>
        <p:txBody>
          <a:bodyPr/>
          <a:lstStyle/>
          <a:p>
            <a:r>
              <a:rPr lang="en-US" dirty="0"/>
              <a:t>SCALE-UP OF NORMS-SHIFTING INTERVENTIONS</a:t>
            </a:r>
          </a:p>
          <a:p>
            <a:endParaRPr lang="en-US" dirty="0"/>
          </a:p>
        </p:txBody>
      </p:sp>
    </p:spTree>
    <p:custDataLst>
      <p:tags r:id="rId1"/>
    </p:custDataLst>
    <p:extLst>
      <p:ext uri="{BB962C8B-B14F-4D97-AF65-F5344CB8AC3E}">
        <p14:creationId xmlns:p14="http://schemas.microsoft.com/office/powerpoint/2010/main" val="152791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down)">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64CBB1-A621-4F4A-8440-4FE22F71C91F}"/>
              </a:ext>
            </a:extLst>
          </p:cNvPr>
          <p:cNvPicPr>
            <a:picLocks noChangeAspect="1"/>
          </p:cNvPicPr>
          <p:nvPr/>
        </p:nvPicPr>
        <p:blipFill rotWithShape="1">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t="14680" b="28742"/>
          <a:stretch/>
        </p:blipFill>
        <p:spPr>
          <a:xfrm>
            <a:off x="0" y="-176464"/>
            <a:ext cx="24384000" cy="10347159"/>
          </a:xfrm>
          <a:prstGeom prst="rect">
            <a:avLst/>
          </a:prstGeom>
        </p:spPr>
      </p:pic>
      <p:sp>
        <p:nvSpPr>
          <p:cNvPr id="10" name="Rectangle 9">
            <a:extLst>
              <a:ext uri="{FF2B5EF4-FFF2-40B4-BE49-F238E27FC236}">
                <a16:creationId xmlns:a16="http://schemas.microsoft.com/office/drawing/2014/main" id="{A92B26E5-1F2B-49E1-BA68-F8E103DAA281}"/>
              </a:ext>
            </a:extLst>
          </p:cNvPr>
          <p:cNvSpPr/>
          <p:nvPr/>
        </p:nvSpPr>
        <p:spPr>
          <a:xfrm>
            <a:off x="0" y="-162025"/>
            <a:ext cx="24384000" cy="10332720"/>
          </a:xfrm>
          <a:prstGeom prst="rect">
            <a:avLst/>
          </a:prstGeom>
          <a:solidFill>
            <a:srgbClr val="2EC3C5">
              <a:alpha val="69804"/>
            </a:srgbClr>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000"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2" name="Title 1"/>
          <p:cNvSpPr>
            <a:spLocks noGrp="1"/>
          </p:cNvSpPr>
          <p:nvPr>
            <p:ph type="title"/>
          </p:nvPr>
        </p:nvSpPr>
        <p:spPr>
          <a:xfrm>
            <a:off x="3950640" y="3703830"/>
            <a:ext cx="16482720" cy="2176836"/>
          </a:xfrm>
          <a:noFill/>
        </p:spPr>
        <p:txBody>
          <a:bodyPr/>
          <a:lstStyle/>
          <a:p>
            <a:r>
              <a:rPr lang="en-US" sz="10000" dirty="0">
                <a:solidFill>
                  <a:srgbClr val="FFFFFF"/>
                </a:solidFill>
              </a:rPr>
              <a:t>Scale-Up of Norms-Shifting Interventions</a:t>
            </a:r>
          </a:p>
        </p:txBody>
      </p:sp>
      <p:sp>
        <p:nvSpPr>
          <p:cNvPr id="19" name="Text Placeholder 18">
            <a:extLst>
              <a:ext uri="{FF2B5EF4-FFF2-40B4-BE49-F238E27FC236}">
                <a16:creationId xmlns:a16="http://schemas.microsoft.com/office/drawing/2014/main" id="{3E87DD14-2570-4719-AD52-6BB75AA0D0E9}"/>
              </a:ext>
            </a:extLst>
          </p:cNvPr>
          <p:cNvSpPr>
            <a:spLocks noGrp="1"/>
          </p:cNvSpPr>
          <p:nvPr>
            <p:ph type="body" sz="quarter" idx="11"/>
          </p:nvPr>
        </p:nvSpPr>
        <p:spPr>
          <a:xfrm>
            <a:off x="4214812" y="2588576"/>
            <a:ext cx="15954376" cy="931864"/>
          </a:xfrm>
        </p:spPr>
        <p:txBody>
          <a:bodyPr>
            <a:normAutofit/>
          </a:bodyPr>
          <a:lstStyle/>
          <a:p>
            <a:r>
              <a:rPr lang="en-US" sz="3600" dirty="0">
                <a:solidFill>
                  <a:srgbClr val="FFFFFF"/>
                </a:solidFill>
              </a:rPr>
              <a:t>MODULE FIVE</a:t>
            </a:r>
          </a:p>
        </p:txBody>
      </p:sp>
      <p:sp>
        <p:nvSpPr>
          <p:cNvPr id="6" name="Subtitle 2">
            <a:extLst>
              <a:ext uri="{FF2B5EF4-FFF2-40B4-BE49-F238E27FC236}">
                <a16:creationId xmlns:a16="http://schemas.microsoft.com/office/drawing/2014/main" id="{ADA7E0CE-F916-4127-B318-B1B02364F0E4}"/>
              </a:ext>
            </a:extLst>
          </p:cNvPr>
          <p:cNvSpPr txBox="1">
            <a:spLocks/>
          </p:cNvSpPr>
          <p:nvPr/>
        </p:nvSpPr>
        <p:spPr>
          <a:xfrm>
            <a:off x="3048000" y="6449435"/>
            <a:ext cx="18288000" cy="3311524"/>
          </a:xfr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ctr" hangingPunct="1"/>
            <a:r>
              <a:rPr lang="en-US" sz="4300" dirty="0">
                <a:solidFill>
                  <a:srgbClr val="FFFEFF"/>
                </a:solidFill>
              </a:rPr>
              <a:t>Adaptation, Expansion, and Institutionalization</a:t>
            </a:r>
          </a:p>
        </p:txBody>
      </p:sp>
      <p:sp>
        <p:nvSpPr>
          <p:cNvPr id="7" name="TextBox 6">
            <a:extLst>
              <a:ext uri="{FF2B5EF4-FFF2-40B4-BE49-F238E27FC236}">
                <a16:creationId xmlns:a16="http://schemas.microsoft.com/office/drawing/2014/main" id="{AA2E7F73-60AE-BB4C-B1DF-3FBCB568E85D}"/>
              </a:ext>
            </a:extLst>
          </p:cNvPr>
          <p:cNvSpPr txBox="1"/>
          <p:nvPr/>
        </p:nvSpPr>
        <p:spPr>
          <a:xfrm>
            <a:off x="193431" y="13144453"/>
            <a:ext cx="6214047" cy="307777"/>
          </a:xfrm>
          <a:prstGeom prst="rect">
            <a:avLst/>
          </a:prstGeom>
          <a:noFill/>
        </p:spPr>
        <p:txBody>
          <a:bodyPr wrap="square" rtlCol="0">
            <a:spAutoFit/>
          </a:bodyPr>
          <a:lstStyle/>
          <a:p>
            <a:r>
              <a:rPr lang="en-US" sz="1400" dirty="0">
                <a:solidFill>
                  <a:srgbClr val="53585D"/>
                </a:solidFill>
                <a:latin typeface="Gill Sans MT" panose="020B0502020104020203" pitchFamily="34" charset="77"/>
              </a:rPr>
              <a:t>Photo credit: IRH </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35041" y="1"/>
            <a:ext cx="2790219" cy="967007"/>
          </a:xfrm>
          <a:prstGeom prst="rect">
            <a:avLst/>
          </a:prstGeom>
        </p:spPr>
      </p:pic>
    </p:spTree>
    <p:custDataLst>
      <p:tags r:id="rId1"/>
    </p:custDataLst>
    <p:extLst>
      <p:ext uri="{BB962C8B-B14F-4D97-AF65-F5344CB8AC3E}">
        <p14:creationId xmlns:p14="http://schemas.microsoft.com/office/powerpoint/2010/main" val="1709974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29B4DC5-B36C-3840-A33F-67098088A365}"/>
              </a:ext>
            </a:extLst>
          </p:cNvPr>
          <p:cNvSpPr>
            <a:spLocks noGrp="1"/>
          </p:cNvSpPr>
          <p:nvPr>
            <p:ph type="title"/>
          </p:nvPr>
        </p:nvSpPr>
        <p:spPr/>
        <p:txBody>
          <a:bodyPr/>
          <a:lstStyle/>
          <a:p>
            <a:pPr>
              <a:lnSpc>
                <a:spcPct val="90000"/>
              </a:lnSpc>
            </a:pPr>
            <a:r>
              <a:rPr lang="en-US" sz="7200" b="1" dirty="0"/>
              <a:t>At each moment of new-wave expansion, pause to ask whether to continue scale-up.</a:t>
            </a:r>
          </a:p>
        </p:txBody>
      </p:sp>
      <p:sp>
        <p:nvSpPr>
          <p:cNvPr id="10" name="Text Placeholder 9">
            <a:extLst>
              <a:ext uri="{FF2B5EF4-FFF2-40B4-BE49-F238E27FC236}">
                <a16:creationId xmlns:a16="http://schemas.microsoft.com/office/drawing/2014/main" id="{C10C1DEE-1998-F94C-B724-B7080FF7696C}"/>
              </a:ext>
            </a:extLst>
          </p:cNvPr>
          <p:cNvSpPr>
            <a:spLocks noGrp="1"/>
          </p:cNvSpPr>
          <p:nvPr>
            <p:ph type="body" idx="1"/>
          </p:nvPr>
        </p:nvSpPr>
        <p:spPr/>
        <p:txBody>
          <a:bodyPr>
            <a:normAutofit/>
          </a:bodyPr>
          <a:lstStyle/>
          <a:p>
            <a:pPr marL="571500" indent="-571500" algn="l">
              <a:lnSpc>
                <a:spcPct val="110000"/>
              </a:lnSpc>
              <a:buClr>
                <a:srgbClr val="2E2C22"/>
              </a:buClr>
              <a:buFont typeface="Arial" panose="020B0604020202020204" pitchFamily="34" charset="0"/>
              <a:buChar char="•"/>
            </a:pPr>
            <a:r>
              <a:rPr lang="en-US" dirty="0"/>
              <a:t>Does the NSI effectively shift norms in the new context? </a:t>
            </a:r>
          </a:p>
          <a:p>
            <a:pPr marL="571500" indent="-571500" algn="l">
              <a:lnSpc>
                <a:spcPct val="110000"/>
              </a:lnSpc>
              <a:buClr>
                <a:srgbClr val="2E2C22"/>
              </a:buClr>
              <a:buFont typeface="Arial" panose="020B0604020202020204" pitchFamily="34" charset="0"/>
              <a:buChar char="•"/>
            </a:pPr>
            <a:r>
              <a:rPr lang="en-US" dirty="0"/>
              <a:t>Are new user organizations able to offer the NSI as planned? </a:t>
            </a:r>
          </a:p>
          <a:p>
            <a:pPr marL="571500" indent="-571500" algn="l">
              <a:lnSpc>
                <a:spcPct val="110000"/>
              </a:lnSpc>
              <a:buClr>
                <a:srgbClr val="2E2C22"/>
              </a:buClr>
              <a:buFont typeface="Arial" panose="020B0604020202020204" pitchFamily="34" charset="0"/>
              <a:buChar char="•"/>
            </a:pPr>
            <a:r>
              <a:rPr lang="en-US" dirty="0"/>
              <a:t>What is the community capacity in new areas to manage the effects of the NSI?</a:t>
            </a:r>
          </a:p>
          <a:p>
            <a:pPr marL="571500" indent="-571500" algn="l">
              <a:lnSpc>
                <a:spcPct val="110000"/>
              </a:lnSpc>
              <a:buClr>
                <a:srgbClr val="2E2C22"/>
              </a:buClr>
              <a:buFont typeface="Arial" panose="020B0604020202020204" pitchFamily="34" charset="0"/>
              <a:buChar char="•"/>
            </a:pPr>
            <a:endParaRPr lang="en-US" dirty="0"/>
          </a:p>
        </p:txBody>
      </p:sp>
      <p:pic>
        <p:nvPicPr>
          <p:cNvPr id="15" name="Picture Placeholder 14">
            <a:extLst>
              <a:ext uri="{FF2B5EF4-FFF2-40B4-BE49-F238E27FC236}">
                <a16:creationId xmlns:a16="http://schemas.microsoft.com/office/drawing/2014/main" id="{C015707B-62CD-CF4C-8122-E99CA0FB103E}"/>
              </a:ext>
            </a:extLst>
          </p:cNvPr>
          <p:cNvPicPr>
            <a:picLocks noGrp="1" noChangeAspect="1"/>
          </p:cNvPicPr>
          <p:nvPr>
            <p:ph type="pic" sz="quarter" idx="10"/>
          </p:nvPr>
        </p:nvPicPr>
        <p:blipFill rotWithShape="1">
          <a:blip r:embed="rId4">
            <a:extLst>
              <a:ext uri="{28A0092B-C50C-407E-A947-70E740481C1C}">
                <a14:useLocalDpi xmlns:a14="http://schemas.microsoft.com/office/drawing/2010/main" val="0"/>
              </a:ext>
            </a:extLst>
          </a:blip>
          <a:srcRect l="9821" t="1742" r="23502" b="-1742"/>
          <a:stretch/>
        </p:blipFill>
        <p:spPr>
          <a:xfrm>
            <a:off x="-3058370" y="2227264"/>
            <a:ext cx="9263064" cy="9261476"/>
          </a:xfrm>
        </p:spPr>
      </p:pic>
      <p:sp>
        <p:nvSpPr>
          <p:cNvPr id="13" name="TextBox 12">
            <a:extLst>
              <a:ext uri="{FF2B5EF4-FFF2-40B4-BE49-F238E27FC236}">
                <a16:creationId xmlns:a16="http://schemas.microsoft.com/office/drawing/2014/main" id="{AC0635D0-BAF1-BC4C-AC5F-BADF911D58E9}"/>
              </a:ext>
            </a:extLst>
          </p:cNvPr>
          <p:cNvSpPr txBox="1"/>
          <p:nvPr/>
        </p:nvSpPr>
        <p:spPr>
          <a:xfrm>
            <a:off x="193431" y="13144453"/>
            <a:ext cx="6214047" cy="307777"/>
          </a:xfrm>
          <a:prstGeom prst="rect">
            <a:avLst/>
          </a:prstGeom>
          <a:noFill/>
        </p:spPr>
        <p:txBody>
          <a:bodyPr wrap="square" rtlCol="0">
            <a:spAutoFit/>
          </a:bodyPr>
          <a:lstStyle/>
          <a:p>
            <a:pPr algn="l"/>
            <a:r>
              <a:rPr lang="en-US" sz="1400" dirty="0">
                <a:solidFill>
                  <a:schemeClr val="bg1">
                    <a:lumMod val="90000"/>
                  </a:schemeClr>
                </a:solidFill>
                <a:latin typeface="Gill Sans MT" panose="020B0502020104020203" pitchFamily="34" charset="77"/>
              </a:rPr>
              <a:t>Photo credit: Mayur </a:t>
            </a:r>
            <a:r>
              <a:rPr lang="en-US" sz="1400" dirty="0" err="1">
                <a:solidFill>
                  <a:schemeClr val="bg1">
                    <a:lumMod val="90000"/>
                  </a:schemeClr>
                </a:solidFill>
                <a:latin typeface="Gill Sans MT" panose="020B0502020104020203" pitchFamily="34" charset="77"/>
              </a:rPr>
              <a:t>Kakade</a:t>
            </a:r>
            <a:endParaRPr lang="en-US" sz="1400" dirty="0">
              <a:solidFill>
                <a:schemeClr val="bg1">
                  <a:lumMod val="90000"/>
                </a:schemeClr>
              </a:solidFill>
              <a:latin typeface="Gill Sans MT" panose="020B0502020104020203" pitchFamily="34" charset="77"/>
            </a:endParaRPr>
          </a:p>
        </p:txBody>
      </p:sp>
    </p:spTree>
    <p:custDataLst>
      <p:tags r:id="rId1"/>
    </p:custDataLst>
    <p:extLst>
      <p:ext uri="{BB962C8B-B14F-4D97-AF65-F5344CB8AC3E}">
        <p14:creationId xmlns:p14="http://schemas.microsoft.com/office/powerpoint/2010/main" val="464020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Placeholder 22" descr="A person holding a baby&#10;&#10;Description automatically generated with medium confidence">
            <a:extLst>
              <a:ext uri="{FF2B5EF4-FFF2-40B4-BE49-F238E27FC236}">
                <a16:creationId xmlns:a16="http://schemas.microsoft.com/office/drawing/2014/main" id="{BDC1BFDB-2E60-C947-BB99-54C404BC4E18}"/>
              </a:ext>
            </a:extLst>
          </p:cNvPr>
          <p:cNvPicPr>
            <a:picLocks noGrp="1" noChangeAspect="1"/>
          </p:cNvPicPr>
          <p:nvPr>
            <p:ph type="pic" sz="quarter" idx="10"/>
          </p:nvPr>
        </p:nvPicPr>
        <p:blipFill rotWithShape="1">
          <a:blip r:embed="rId4" cstate="print">
            <a:extLst>
              <a:ext uri="{28A0092B-C50C-407E-A947-70E740481C1C}">
                <a14:useLocalDpi xmlns:a14="http://schemas.microsoft.com/office/drawing/2010/main" val="0"/>
              </a:ext>
            </a:extLst>
          </a:blip>
          <a:srcRect l="12500" r="12500"/>
          <a:stretch/>
        </p:blipFill>
        <p:spPr/>
      </p:pic>
      <p:sp>
        <p:nvSpPr>
          <p:cNvPr id="12" name="Title 11">
            <a:extLst>
              <a:ext uri="{FF2B5EF4-FFF2-40B4-BE49-F238E27FC236}">
                <a16:creationId xmlns:a16="http://schemas.microsoft.com/office/drawing/2014/main" id="{88C3989A-2359-5042-812D-0595DC880669}"/>
              </a:ext>
            </a:extLst>
          </p:cNvPr>
          <p:cNvSpPr>
            <a:spLocks noGrp="1"/>
          </p:cNvSpPr>
          <p:nvPr>
            <p:ph type="title"/>
          </p:nvPr>
        </p:nvSpPr>
        <p:spPr>
          <a:xfrm>
            <a:off x="9719429" y="1890422"/>
            <a:ext cx="13715163" cy="1215566"/>
          </a:xfrm>
        </p:spPr>
        <p:txBody>
          <a:bodyPr/>
          <a:lstStyle/>
          <a:p>
            <a:pPr>
              <a:lnSpc>
                <a:spcPct val="90000"/>
              </a:lnSpc>
            </a:pPr>
            <a:r>
              <a:rPr lang="en-US" b="1" dirty="0" err="1"/>
              <a:t>Tékponon</a:t>
            </a:r>
            <a:r>
              <a:rPr lang="en-US" b="1" dirty="0"/>
              <a:t> </a:t>
            </a:r>
            <a:r>
              <a:rPr lang="en-US" b="1" dirty="0" err="1"/>
              <a:t>Jikuagou</a:t>
            </a:r>
            <a:r>
              <a:rPr lang="en-US" b="1" dirty="0"/>
              <a:t> (TJ)</a:t>
            </a:r>
          </a:p>
        </p:txBody>
      </p:sp>
      <p:sp>
        <p:nvSpPr>
          <p:cNvPr id="14" name="Text Placeholder 13">
            <a:extLst>
              <a:ext uri="{FF2B5EF4-FFF2-40B4-BE49-F238E27FC236}">
                <a16:creationId xmlns:a16="http://schemas.microsoft.com/office/drawing/2014/main" id="{9ED3C37D-3245-3443-81EF-0D248F67AAF5}"/>
              </a:ext>
            </a:extLst>
          </p:cNvPr>
          <p:cNvSpPr>
            <a:spLocks noGrp="1"/>
          </p:cNvSpPr>
          <p:nvPr>
            <p:ph type="body" idx="1"/>
          </p:nvPr>
        </p:nvSpPr>
        <p:spPr>
          <a:xfrm>
            <a:off x="9719430" y="4038600"/>
            <a:ext cx="12937370" cy="8890000"/>
          </a:xfrm>
        </p:spPr>
        <p:txBody>
          <a:bodyPr>
            <a:normAutofit lnSpcReduction="10000"/>
          </a:bodyPr>
          <a:lstStyle/>
          <a:p>
            <a:pPr marL="571500" indent="-571500" algn="l">
              <a:lnSpc>
                <a:spcPct val="110000"/>
              </a:lnSpc>
              <a:buClr>
                <a:srgbClr val="2E2C22"/>
              </a:buClr>
              <a:buFont typeface="Arial" panose="020B0604020202020204" pitchFamily="34" charset="0"/>
              <a:buChar char="•"/>
            </a:pPr>
            <a:r>
              <a:rPr lang="en-US" dirty="0" err="1"/>
              <a:t>Tékponon</a:t>
            </a:r>
            <a:r>
              <a:rPr lang="en-US" dirty="0"/>
              <a:t> </a:t>
            </a:r>
            <a:r>
              <a:rPr lang="en-US" dirty="0" err="1"/>
              <a:t>Jikuagou</a:t>
            </a:r>
            <a:r>
              <a:rPr lang="en-US" dirty="0"/>
              <a:t> (TJ) addresses communication and gender barriers to talking publicly and privately bout family planning and engaging men equally with women on the subject.</a:t>
            </a:r>
          </a:p>
          <a:p>
            <a:pPr marL="571500" indent="-571500" algn="l">
              <a:lnSpc>
                <a:spcPct val="110000"/>
              </a:lnSpc>
              <a:buClr>
                <a:srgbClr val="2E2C22"/>
              </a:buClr>
              <a:buFont typeface="Arial" panose="020B0604020202020204" pitchFamily="34" charset="0"/>
              <a:buChar char="•"/>
            </a:pPr>
            <a:r>
              <a:rPr lang="en-US" dirty="0"/>
              <a:t>Pilot impact evaluation showed encouraging effectiveness. Men were less influenced than women vis-à-vis norms shifting. Yet TJ sought gender-equal engagement to address family planning needs and method use.</a:t>
            </a:r>
          </a:p>
          <a:p>
            <a:pPr marL="571500" indent="-571500" algn="l">
              <a:lnSpc>
                <a:spcPct val="110000"/>
              </a:lnSpc>
              <a:buClr>
                <a:srgbClr val="2E2C22"/>
              </a:buClr>
              <a:buFont typeface="Arial" panose="020B0604020202020204" pitchFamily="34" charset="0"/>
              <a:buChar char="•"/>
            </a:pPr>
            <a:r>
              <a:rPr lang="en-US" dirty="0"/>
              <a:t>Should scale-up continue? If yes, under what conditions?</a:t>
            </a:r>
          </a:p>
          <a:p>
            <a:pPr marL="571500" indent="-571500" algn="l">
              <a:lnSpc>
                <a:spcPct val="110000"/>
              </a:lnSpc>
              <a:buClr>
                <a:srgbClr val="2E2C22"/>
              </a:buClr>
              <a:buFont typeface="Arial" panose="020B0604020202020204" pitchFamily="34" charset="0"/>
              <a:buChar char="•"/>
            </a:pPr>
            <a:endParaRPr lang="en-US" dirty="0"/>
          </a:p>
          <a:p>
            <a:pPr marL="571500" indent="-571500" algn="l">
              <a:lnSpc>
                <a:spcPct val="110000"/>
              </a:lnSpc>
              <a:buClr>
                <a:srgbClr val="2E2C22"/>
              </a:buClr>
              <a:buFont typeface="Arial" panose="020B0604020202020204" pitchFamily="34" charset="0"/>
              <a:buChar char="•"/>
            </a:pPr>
            <a:endParaRPr lang="en-US" dirty="0"/>
          </a:p>
          <a:p>
            <a:pPr marL="571500" indent="-571500" algn="l">
              <a:lnSpc>
                <a:spcPct val="110000"/>
              </a:lnSpc>
              <a:buClr>
                <a:srgbClr val="2E2C22"/>
              </a:buClr>
              <a:buFont typeface="Arial" panose="020B0604020202020204" pitchFamily="34" charset="0"/>
              <a:buChar char="•"/>
            </a:pPr>
            <a:endParaRPr lang="en-US" dirty="0"/>
          </a:p>
        </p:txBody>
      </p:sp>
      <p:sp>
        <p:nvSpPr>
          <p:cNvPr id="15" name="Text Placeholder 14">
            <a:extLst>
              <a:ext uri="{FF2B5EF4-FFF2-40B4-BE49-F238E27FC236}">
                <a16:creationId xmlns:a16="http://schemas.microsoft.com/office/drawing/2014/main" id="{F8D45EF0-C64B-BF48-88D2-9A172DDB781C}"/>
              </a:ext>
            </a:extLst>
          </p:cNvPr>
          <p:cNvSpPr>
            <a:spLocks noGrp="1"/>
          </p:cNvSpPr>
          <p:nvPr>
            <p:ph type="body" idx="3"/>
          </p:nvPr>
        </p:nvSpPr>
        <p:spPr>
          <a:xfrm>
            <a:off x="9719430" y="1092638"/>
            <a:ext cx="11311770" cy="761561"/>
          </a:xfrm>
        </p:spPr>
        <p:txBody>
          <a:bodyPr/>
          <a:lstStyle/>
          <a:p>
            <a:pPr algn="l"/>
            <a:r>
              <a:rPr lang="en-US" b="1" spc="0" dirty="0"/>
              <a:t>GROUP ACTIVITY </a:t>
            </a:r>
            <a:r>
              <a:rPr lang="en-US" spc="0" dirty="0"/>
              <a:t>– TO SCALE OR NOT TO SCALE</a:t>
            </a:r>
          </a:p>
        </p:txBody>
      </p:sp>
      <p:grpSp>
        <p:nvGrpSpPr>
          <p:cNvPr id="18" name="Group 17">
            <a:extLst>
              <a:ext uri="{FF2B5EF4-FFF2-40B4-BE49-F238E27FC236}">
                <a16:creationId xmlns:a16="http://schemas.microsoft.com/office/drawing/2014/main" id="{386249A5-8A2A-6749-AAF9-5759DF28A60F}"/>
              </a:ext>
            </a:extLst>
          </p:cNvPr>
          <p:cNvGrpSpPr/>
          <p:nvPr/>
        </p:nvGrpSpPr>
        <p:grpSpPr>
          <a:xfrm>
            <a:off x="760017" y="1281805"/>
            <a:ext cx="3532094" cy="3532094"/>
            <a:chOff x="1368325" y="1090737"/>
            <a:chExt cx="3532094" cy="3532094"/>
          </a:xfrm>
        </p:grpSpPr>
        <p:sp>
          <p:nvSpPr>
            <p:cNvPr id="19" name="Oval 18">
              <a:extLst>
                <a:ext uri="{FF2B5EF4-FFF2-40B4-BE49-F238E27FC236}">
                  <a16:creationId xmlns:a16="http://schemas.microsoft.com/office/drawing/2014/main" id="{AC15EB9F-C3B3-A243-8280-D0FB7A00527D}"/>
                </a:ext>
              </a:extLst>
            </p:cNvPr>
            <p:cNvSpPr/>
            <p:nvPr/>
          </p:nvSpPr>
          <p:spPr>
            <a:xfrm>
              <a:off x="1368325" y="1090737"/>
              <a:ext cx="3532094" cy="3532094"/>
            </a:xfrm>
            <a:prstGeom prst="ellipse">
              <a:avLst/>
            </a:prstGeom>
            <a:solidFill>
              <a:srgbClr val="2EC3C6"/>
            </a:solidFill>
            <a:ln w="666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2EC3C5"/>
                </a:solidFill>
                <a:latin typeface="Gill Sans MT" panose="020B0502020104020203" pitchFamily="34" charset="77"/>
              </a:endParaRPr>
            </a:p>
          </p:txBody>
        </p:sp>
        <p:pic>
          <p:nvPicPr>
            <p:cNvPr id="20" name="Graphic 19" descr="Cheers outline">
              <a:extLst>
                <a:ext uri="{FF2B5EF4-FFF2-40B4-BE49-F238E27FC236}">
                  <a16:creationId xmlns:a16="http://schemas.microsoft.com/office/drawing/2014/main" id="{7B72C9BF-29C7-0547-8541-DD6376D14678}"/>
                </a:ext>
              </a:extLst>
            </p:cNvPr>
            <p:cNvPicPr>
              <a:picLocks noChangeAspect="1"/>
            </p:cNvPicPr>
            <p:nvPr/>
          </p:nvPicPr>
          <p:blipFill>
            <a:blip r:embed="rId4">
              <a:extLst>
                <a:ext uri="{96DAC541-7B7A-43D3-8B79-37D633B846F1}">
                  <asvg:svgBlip xmlns:asvg="http://schemas.microsoft.com/office/drawing/2016/SVG/main" xmlns="" r:embed="rId6"/>
                </a:ext>
              </a:extLst>
            </a:blip>
            <a:stretch>
              <a:fillRect/>
            </a:stretch>
          </p:blipFill>
          <p:spPr>
            <a:xfrm>
              <a:off x="1557715" y="1379662"/>
              <a:ext cx="3153314" cy="3153314"/>
            </a:xfrm>
            <a:prstGeom prst="rect">
              <a:avLst/>
            </a:prstGeom>
          </p:spPr>
        </p:pic>
      </p:grpSp>
      <p:sp>
        <p:nvSpPr>
          <p:cNvPr id="21" name="TextBox 20">
            <a:extLst>
              <a:ext uri="{FF2B5EF4-FFF2-40B4-BE49-F238E27FC236}">
                <a16:creationId xmlns:a16="http://schemas.microsoft.com/office/drawing/2014/main" id="{A821133C-6592-8247-BE54-B7C86ED2724E}"/>
              </a:ext>
            </a:extLst>
          </p:cNvPr>
          <p:cNvSpPr txBox="1"/>
          <p:nvPr/>
        </p:nvSpPr>
        <p:spPr>
          <a:xfrm>
            <a:off x="229282" y="13196351"/>
            <a:ext cx="6214047" cy="307777"/>
          </a:xfrm>
          <a:prstGeom prst="rect">
            <a:avLst/>
          </a:prstGeom>
          <a:noFill/>
        </p:spPr>
        <p:txBody>
          <a:bodyPr wrap="square" rtlCol="0">
            <a:spAutoFit/>
          </a:bodyPr>
          <a:lstStyle/>
          <a:p>
            <a:r>
              <a:rPr lang="en-US" sz="1400" dirty="0">
                <a:solidFill>
                  <a:srgbClr val="FDFCFE"/>
                </a:solidFill>
                <a:latin typeface="Gill Sans MT" panose="020B0502020104020203" pitchFamily="34" charset="77"/>
              </a:rPr>
              <a:t>Photo credit: Institute for Reproductive Health</a:t>
            </a:r>
          </a:p>
        </p:txBody>
      </p:sp>
    </p:spTree>
    <p:custDataLst>
      <p:tags r:id="rId1"/>
    </p:custDataLst>
    <p:extLst>
      <p:ext uri="{BB962C8B-B14F-4D97-AF65-F5344CB8AC3E}">
        <p14:creationId xmlns:p14="http://schemas.microsoft.com/office/powerpoint/2010/main" val="4243125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2F497A6-2C23-EA42-A17D-2EB9232E1A8E}"/>
              </a:ext>
            </a:extLst>
          </p:cNvPr>
          <p:cNvSpPr>
            <a:spLocks noGrp="1"/>
          </p:cNvSpPr>
          <p:nvPr>
            <p:ph type="title"/>
          </p:nvPr>
        </p:nvSpPr>
        <p:spPr>
          <a:xfrm>
            <a:off x="9719429" y="1894539"/>
            <a:ext cx="14211087" cy="2176836"/>
          </a:xfrm>
        </p:spPr>
        <p:txBody>
          <a:bodyPr/>
          <a:lstStyle/>
          <a:p>
            <a:pPr>
              <a:lnSpc>
                <a:spcPct val="90000"/>
              </a:lnSpc>
            </a:pPr>
            <a:r>
              <a:rPr lang="en-US" sz="8000" b="1" dirty="0"/>
              <a:t>FGC Abandonment, Kenya</a:t>
            </a:r>
          </a:p>
        </p:txBody>
      </p:sp>
      <p:sp>
        <p:nvSpPr>
          <p:cNvPr id="11" name="Text Placeholder 10">
            <a:extLst>
              <a:ext uri="{FF2B5EF4-FFF2-40B4-BE49-F238E27FC236}">
                <a16:creationId xmlns:a16="http://schemas.microsoft.com/office/drawing/2014/main" id="{95A9CAF7-C8A6-784B-9F99-6BF30D640FE0}"/>
              </a:ext>
            </a:extLst>
          </p:cNvPr>
          <p:cNvSpPr>
            <a:spLocks noGrp="1"/>
          </p:cNvSpPr>
          <p:nvPr>
            <p:ph type="body" idx="1"/>
          </p:nvPr>
        </p:nvSpPr>
        <p:spPr>
          <a:xfrm>
            <a:off x="9719429" y="3410056"/>
            <a:ext cx="13414890" cy="9213305"/>
          </a:xfrm>
        </p:spPr>
        <p:txBody>
          <a:bodyPr>
            <a:normAutofit fontScale="92500" lnSpcReduction="10000"/>
          </a:bodyPr>
          <a:lstStyle/>
          <a:p>
            <a:pPr marL="571500" indent="-571500" algn="l">
              <a:lnSpc>
                <a:spcPct val="120000"/>
              </a:lnSpc>
              <a:buClr>
                <a:srgbClr val="2E2C22"/>
              </a:buClr>
              <a:buFont typeface="Arial" panose="020B0604020202020204" pitchFamily="34" charset="0"/>
              <a:buChar char="•"/>
            </a:pPr>
            <a:r>
              <a:rPr lang="en-US" dirty="0"/>
              <a:t>The population in three refugee camps came from a country where female genital cutting (FGC) was universal and socially important but had significant health and social consequences. Camps were stable; most residents had lived five or more years in the camps.</a:t>
            </a:r>
          </a:p>
          <a:p>
            <a:pPr marL="571500" indent="-571500" algn="l">
              <a:lnSpc>
                <a:spcPct val="120000"/>
              </a:lnSpc>
              <a:buClr>
                <a:srgbClr val="2E2C22"/>
              </a:buClr>
              <a:buFont typeface="Arial" panose="020B0604020202020204" pitchFamily="34" charset="0"/>
              <a:buChar char="•"/>
            </a:pPr>
            <a:r>
              <a:rPr lang="en-US" dirty="0"/>
              <a:t>Pilot showed that FGC-abandonment activities were effective—new attitudes and community expectations around cutting were occurring. The NSI activities were appreciated by camp communities.</a:t>
            </a:r>
          </a:p>
          <a:p>
            <a:pPr marL="571500" indent="-571500" algn="l">
              <a:lnSpc>
                <a:spcPct val="120000"/>
              </a:lnSpc>
              <a:buClr>
                <a:srgbClr val="2E2C22"/>
              </a:buClr>
              <a:buFont typeface="Arial" panose="020B0604020202020204" pitchFamily="34" charset="0"/>
              <a:buChar char="•"/>
            </a:pPr>
            <a:r>
              <a:rPr lang="en-US" dirty="0"/>
              <a:t>Should scale-up to new refugee camps be considered? If so, under what conditions?</a:t>
            </a:r>
          </a:p>
        </p:txBody>
      </p:sp>
      <p:sp>
        <p:nvSpPr>
          <p:cNvPr id="12" name="Text Placeholder 11">
            <a:extLst>
              <a:ext uri="{FF2B5EF4-FFF2-40B4-BE49-F238E27FC236}">
                <a16:creationId xmlns:a16="http://schemas.microsoft.com/office/drawing/2014/main" id="{DAE6F75F-E1C2-6844-A4F3-F05168F4C776}"/>
              </a:ext>
            </a:extLst>
          </p:cNvPr>
          <p:cNvSpPr>
            <a:spLocks noGrp="1"/>
          </p:cNvSpPr>
          <p:nvPr>
            <p:ph type="body" idx="3"/>
          </p:nvPr>
        </p:nvSpPr>
        <p:spPr>
          <a:xfrm>
            <a:off x="9719430" y="1092639"/>
            <a:ext cx="12302370" cy="577850"/>
          </a:xfrm>
        </p:spPr>
        <p:txBody>
          <a:bodyPr/>
          <a:lstStyle/>
          <a:p>
            <a:pPr algn="l"/>
            <a:r>
              <a:rPr lang="en-US" b="1" spc="0" dirty="0"/>
              <a:t>GROUP ACTIVITY </a:t>
            </a:r>
            <a:r>
              <a:rPr lang="en-US" spc="0" dirty="0"/>
              <a:t>– TO SCALE OR NOT TO SCALE</a:t>
            </a:r>
          </a:p>
          <a:p>
            <a:pPr algn="l"/>
            <a:endParaRPr lang="en-US" spc="0" dirty="0"/>
          </a:p>
        </p:txBody>
      </p:sp>
      <p:pic>
        <p:nvPicPr>
          <p:cNvPr id="21" name="Picture Placeholder 20">
            <a:extLst>
              <a:ext uri="{FF2B5EF4-FFF2-40B4-BE49-F238E27FC236}">
                <a16:creationId xmlns:a16="http://schemas.microsoft.com/office/drawing/2014/main" id="{E72754A4-A747-E34E-B57D-3FA949505D0C}"/>
              </a:ext>
            </a:extLst>
          </p:cNvPr>
          <p:cNvPicPr>
            <a:picLocks noGrp="1" noChangeAspect="1"/>
          </p:cNvPicPr>
          <p:nvPr>
            <p:ph type="pic" sz="quarter" idx="10"/>
          </p:nvPr>
        </p:nvPicPr>
        <p:blipFill>
          <a:blip r:embed="rId4">
            <a:extLst>
              <a:ext uri="{28A0092B-C50C-407E-A947-70E740481C1C}">
                <a14:useLocalDpi xmlns:a14="http://schemas.microsoft.com/office/drawing/2010/main" val="0"/>
              </a:ext>
            </a:extLst>
          </a:blip>
          <a:srcRect l="16667" r="16667"/>
          <a:stretch/>
        </p:blipFill>
        <p:spPr>
          <a:xfrm>
            <a:off x="2511325" y="3446449"/>
            <a:ext cx="5862918" cy="5862918"/>
          </a:xfrm>
        </p:spPr>
      </p:pic>
      <p:grpSp>
        <p:nvGrpSpPr>
          <p:cNvPr id="17" name="Group 16">
            <a:extLst>
              <a:ext uri="{FF2B5EF4-FFF2-40B4-BE49-F238E27FC236}">
                <a16:creationId xmlns:a16="http://schemas.microsoft.com/office/drawing/2014/main" id="{5FC8056F-21FF-A64A-81C4-979E33F4C853}"/>
              </a:ext>
            </a:extLst>
          </p:cNvPr>
          <p:cNvGrpSpPr/>
          <p:nvPr/>
        </p:nvGrpSpPr>
        <p:grpSpPr>
          <a:xfrm>
            <a:off x="760017" y="1281805"/>
            <a:ext cx="3532094" cy="3532094"/>
            <a:chOff x="1368325" y="1090737"/>
            <a:chExt cx="3532094" cy="3532094"/>
          </a:xfrm>
        </p:grpSpPr>
        <p:sp>
          <p:nvSpPr>
            <p:cNvPr id="18" name="Oval 17">
              <a:extLst>
                <a:ext uri="{FF2B5EF4-FFF2-40B4-BE49-F238E27FC236}">
                  <a16:creationId xmlns:a16="http://schemas.microsoft.com/office/drawing/2014/main" id="{6B84B6A1-08E3-F146-AE93-A1CC59880CD1}"/>
                </a:ext>
              </a:extLst>
            </p:cNvPr>
            <p:cNvSpPr/>
            <p:nvPr/>
          </p:nvSpPr>
          <p:spPr>
            <a:xfrm>
              <a:off x="1368325" y="1090737"/>
              <a:ext cx="3532094" cy="3532094"/>
            </a:xfrm>
            <a:prstGeom prst="ellipse">
              <a:avLst/>
            </a:prstGeom>
            <a:solidFill>
              <a:srgbClr val="2EC3C6"/>
            </a:solidFill>
            <a:ln w="666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2EC3C5"/>
                </a:solidFill>
                <a:latin typeface="Gill Sans MT" panose="020B0502020104020203" pitchFamily="34" charset="77"/>
              </a:endParaRPr>
            </a:p>
          </p:txBody>
        </p:sp>
        <p:pic>
          <p:nvPicPr>
            <p:cNvPr id="19" name="Graphic 18" descr="Cheers outline">
              <a:extLst>
                <a:ext uri="{FF2B5EF4-FFF2-40B4-BE49-F238E27FC236}">
                  <a16:creationId xmlns:a16="http://schemas.microsoft.com/office/drawing/2014/main" id="{4E552FD5-D286-2C44-87FD-EBAD5194A8C5}"/>
                </a:ext>
              </a:extLst>
            </p:cNvPr>
            <p:cNvPicPr>
              <a:picLocks noChangeAspect="1"/>
            </p:cNvPicPr>
            <p:nvPr/>
          </p:nvPicPr>
          <p:blipFill>
            <a:blip r:embed="rId4">
              <a:extLst>
                <a:ext uri="{96DAC541-7B7A-43D3-8B79-37D633B846F1}">
                  <asvg:svgBlip xmlns:asvg="http://schemas.microsoft.com/office/drawing/2016/SVG/main" xmlns="" r:embed="rId6"/>
                </a:ext>
              </a:extLst>
            </a:blip>
            <a:stretch>
              <a:fillRect/>
            </a:stretch>
          </p:blipFill>
          <p:spPr>
            <a:xfrm>
              <a:off x="1557715" y="1379662"/>
              <a:ext cx="3153314" cy="3153314"/>
            </a:xfrm>
            <a:prstGeom prst="rect">
              <a:avLst/>
            </a:prstGeom>
          </p:spPr>
        </p:pic>
      </p:grpSp>
      <p:sp>
        <p:nvSpPr>
          <p:cNvPr id="20" name="TextBox 19">
            <a:extLst>
              <a:ext uri="{FF2B5EF4-FFF2-40B4-BE49-F238E27FC236}">
                <a16:creationId xmlns:a16="http://schemas.microsoft.com/office/drawing/2014/main" id="{E943D436-504C-064B-99A2-5B150B6CF1C6}"/>
              </a:ext>
            </a:extLst>
          </p:cNvPr>
          <p:cNvSpPr txBox="1"/>
          <p:nvPr/>
        </p:nvSpPr>
        <p:spPr>
          <a:xfrm>
            <a:off x="229282" y="13141487"/>
            <a:ext cx="6214047" cy="307777"/>
          </a:xfrm>
          <a:prstGeom prst="rect">
            <a:avLst/>
          </a:prstGeom>
          <a:noFill/>
        </p:spPr>
        <p:txBody>
          <a:bodyPr wrap="square" rtlCol="0">
            <a:spAutoFit/>
          </a:bodyPr>
          <a:lstStyle/>
          <a:p>
            <a:pPr algn="l"/>
            <a:r>
              <a:rPr lang="en-US" sz="1400" dirty="0">
                <a:solidFill>
                  <a:srgbClr val="FDFCFE"/>
                </a:solidFill>
                <a:latin typeface="Gill Sans MT" panose="020B0502020104020203" pitchFamily="34" charset="77"/>
              </a:rPr>
              <a:t>Photo credit: </a:t>
            </a:r>
            <a:r>
              <a:rPr lang="en-US" sz="1400" dirty="0" err="1">
                <a:solidFill>
                  <a:srgbClr val="FDFCFE"/>
                </a:solidFill>
                <a:latin typeface="Gill Sans MT" panose="020B0502020104020203" pitchFamily="34" charset="77"/>
              </a:rPr>
              <a:t>hadynyah</a:t>
            </a:r>
            <a:endParaRPr lang="en-US" sz="1400" dirty="0">
              <a:solidFill>
                <a:srgbClr val="FDFCFE"/>
              </a:solidFill>
              <a:latin typeface="Gill Sans MT" panose="020B0502020104020203" pitchFamily="34" charset="77"/>
            </a:endParaRPr>
          </a:p>
        </p:txBody>
      </p:sp>
    </p:spTree>
    <p:custDataLst>
      <p:tags r:id="rId1"/>
    </p:custDataLst>
    <p:extLst>
      <p:ext uri="{BB962C8B-B14F-4D97-AF65-F5344CB8AC3E}">
        <p14:creationId xmlns:p14="http://schemas.microsoft.com/office/powerpoint/2010/main" val="288847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 picture containing person, group, people, crowd&#10;&#10;Description automatically generated">
            <a:extLst>
              <a:ext uri="{FF2B5EF4-FFF2-40B4-BE49-F238E27FC236}">
                <a16:creationId xmlns:a16="http://schemas.microsoft.com/office/drawing/2014/main" id="{45ADEE10-6FC0-FF45-8812-9BDC990E929F}"/>
              </a:ext>
            </a:extLst>
          </p:cNvPr>
          <p:cNvPicPr>
            <a:picLocks noGrp="1" noChangeAspect="1"/>
          </p:cNvPicPr>
          <p:nvPr>
            <p:ph type="pic" sz="quarter" idx="10"/>
          </p:nvPr>
        </p:nvPicPr>
        <p:blipFill>
          <a:blip r:embed="rId4" cstate="print">
            <a:extLst>
              <a:ext uri="{28A0092B-C50C-407E-A947-70E740481C1C}">
                <a14:useLocalDpi xmlns:a14="http://schemas.microsoft.com/office/drawing/2010/main" val="0"/>
              </a:ext>
            </a:extLst>
          </a:blip>
          <a:srcRect l="16713" r="16713"/>
          <a:stretch>
            <a:fillRect/>
          </a:stretch>
        </p:blipFill>
        <p:spPr/>
      </p:pic>
      <p:sp>
        <p:nvSpPr>
          <p:cNvPr id="10" name="Title 9">
            <a:extLst>
              <a:ext uri="{FF2B5EF4-FFF2-40B4-BE49-F238E27FC236}">
                <a16:creationId xmlns:a16="http://schemas.microsoft.com/office/drawing/2014/main" id="{795CDA84-681F-E44B-8D01-903707FBD016}"/>
              </a:ext>
            </a:extLst>
          </p:cNvPr>
          <p:cNvSpPr>
            <a:spLocks noGrp="1"/>
          </p:cNvSpPr>
          <p:nvPr>
            <p:ph type="title"/>
          </p:nvPr>
        </p:nvSpPr>
        <p:spPr>
          <a:xfrm>
            <a:off x="9719429" y="1873169"/>
            <a:ext cx="14123981" cy="2176836"/>
          </a:xfrm>
        </p:spPr>
        <p:txBody>
          <a:bodyPr/>
          <a:lstStyle/>
          <a:p>
            <a:pPr>
              <a:lnSpc>
                <a:spcPct val="90000"/>
              </a:lnSpc>
            </a:pPr>
            <a:r>
              <a:rPr lang="en-US" b="1" dirty="0"/>
              <a:t>Husbands’ Schools, Niger</a:t>
            </a:r>
          </a:p>
        </p:txBody>
      </p:sp>
      <p:sp>
        <p:nvSpPr>
          <p:cNvPr id="11" name="Text Placeholder 10">
            <a:extLst>
              <a:ext uri="{FF2B5EF4-FFF2-40B4-BE49-F238E27FC236}">
                <a16:creationId xmlns:a16="http://schemas.microsoft.com/office/drawing/2014/main" id="{84A15E53-3063-3F47-95AD-31273D897029}"/>
              </a:ext>
            </a:extLst>
          </p:cNvPr>
          <p:cNvSpPr>
            <a:spLocks noGrp="1"/>
          </p:cNvSpPr>
          <p:nvPr>
            <p:ph type="body" idx="1"/>
          </p:nvPr>
        </p:nvSpPr>
        <p:spPr>
          <a:xfrm>
            <a:off x="9719429" y="3666051"/>
            <a:ext cx="13853802" cy="8859061"/>
          </a:xfrm>
        </p:spPr>
        <p:txBody>
          <a:bodyPr>
            <a:normAutofit fontScale="92500" lnSpcReduction="10000"/>
          </a:bodyPr>
          <a:lstStyle/>
          <a:p>
            <a:pPr marL="571500" indent="-571500" algn="l">
              <a:lnSpc>
                <a:spcPct val="120000"/>
              </a:lnSpc>
              <a:buClr>
                <a:srgbClr val="2E2C22"/>
              </a:buClr>
              <a:buFont typeface="Arial" panose="020B0604020202020204" pitchFamily="34" charset="0"/>
              <a:buChar char="•"/>
            </a:pPr>
            <a:r>
              <a:rPr lang="en-US" dirty="0"/>
              <a:t>In a highly-patriarchal society with high maternal mortality rates, Husbands’ Schools aimed to engage men in promoting use of RH care by wives. In this context men and women mistrusted and feared services, and men were the deciders.</a:t>
            </a:r>
          </a:p>
          <a:p>
            <a:pPr marL="571500" indent="-571500" algn="l">
              <a:lnSpc>
                <a:spcPct val="120000"/>
              </a:lnSpc>
              <a:buClr>
                <a:srgbClr val="2E2C22"/>
              </a:buClr>
              <a:buFont typeface="Arial" panose="020B0604020202020204" pitchFamily="34" charset="0"/>
              <a:buChar char="•"/>
            </a:pPr>
            <a:r>
              <a:rPr lang="en-US" dirty="0"/>
              <a:t>Effectiveness study in Zinder region demonstrated in the pilot phase that the approach was very effective in increasing RH care use, and qualitative evidence showed more couple communication and joint </a:t>
            </a:r>
            <a:r>
              <a:rPr lang="en-US" dirty="0" err="1"/>
              <a:t>decisionmaking</a:t>
            </a:r>
            <a:r>
              <a:rPr lang="en-US" dirty="0"/>
              <a:t> around RH care use.</a:t>
            </a:r>
          </a:p>
          <a:p>
            <a:pPr marL="571500" indent="-571500" algn="l">
              <a:lnSpc>
                <a:spcPct val="120000"/>
              </a:lnSpc>
              <a:buClr>
                <a:srgbClr val="2E2C22"/>
              </a:buClr>
              <a:buFont typeface="Arial" panose="020B0604020202020204" pitchFamily="34" charset="0"/>
              <a:buChar char="•"/>
            </a:pPr>
            <a:r>
              <a:rPr lang="en-US" dirty="0"/>
              <a:t>Should this male engagement and gender role-shifting NSI be expanded to new areas of the country? If yes, under what conditions?</a:t>
            </a:r>
          </a:p>
        </p:txBody>
      </p:sp>
      <p:sp>
        <p:nvSpPr>
          <p:cNvPr id="12" name="Text Placeholder 11">
            <a:extLst>
              <a:ext uri="{FF2B5EF4-FFF2-40B4-BE49-F238E27FC236}">
                <a16:creationId xmlns:a16="http://schemas.microsoft.com/office/drawing/2014/main" id="{8C8A9E4F-5FA5-A744-8686-54BB9EA247F4}"/>
              </a:ext>
            </a:extLst>
          </p:cNvPr>
          <p:cNvSpPr>
            <a:spLocks noGrp="1"/>
          </p:cNvSpPr>
          <p:nvPr>
            <p:ph type="body" idx="3"/>
          </p:nvPr>
        </p:nvSpPr>
        <p:spPr>
          <a:xfrm>
            <a:off x="9719430" y="1092639"/>
            <a:ext cx="13567290" cy="577850"/>
          </a:xfrm>
        </p:spPr>
        <p:txBody>
          <a:bodyPr/>
          <a:lstStyle/>
          <a:p>
            <a:pPr algn="l"/>
            <a:r>
              <a:rPr lang="en-US" b="1" spc="0" dirty="0"/>
              <a:t>GROUP ACTIVITY </a:t>
            </a:r>
            <a:r>
              <a:rPr lang="en-US" spc="0" dirty="0"/>
              <a:t>– TO SCALE OR NOT TO SCALE</a:t>
            </a:r>
          </a:p>
        </p:txBody>
      </p:sp>
      <p:grpSp>
        <p:nvGrpSpPr>
          <p:cNvPr id="17" name="Group 16">
            <a:extLst>
              <a:ext uri="{FF2B5EF4-FFF2-40B4-BE49-F238E27FC236}">
                <a16:creationId xmlns:a16="http://schemas.microsoft.com/office/drawing/2014/main" id="{258B9EA6-A01E-C646-9368-C536E94E2B38}"/>
              </a:ext>
            </a:extLst>
          </p:cNvPr>
          <p:cNvGrpSpPr/>
          <p:nvPr/>
        </p:nvGrpSpPr>
        <p:grpSpPr>
          <a:xfrm>
            <a:off x="760017" y="1281805"/>
            <a:ext cx="3532094" cy="3532094"/>
            <a:chOff x="1368325" y="1090737"/>
            <a:chExt cx="3532094" cy="3532094"/>
          </a:xfrm>
        </p:grpSpPr>
        <p:sp>
          <p:nvSpPr>
            <p:cNvPr id="18" name="Oval 17">
              <a:extLst>
                <a:ext uri="{FF2B5EF4-FFF2-40B4-BE49-F238E27FC236}">
                  <a16:creationId xmlns:a16="http://schemas.microsoft.com/office/drawing/2014/main" id="{6043C6B5-475A-194F-9307-626F029FDA83}"/>
                </a:ext>
              </a:extLst>
            </p:cNvPr>
            <p:cNvSpPr/>
            <p:nvPr/>
          </p:nvSpPr>
          <p:spPr>
            <a:xfrm>
              <a:off x="1368325" y="1090737"/>
              <a:ext cx="3532094" cy="3532094"/>
            </a:xfrm>
            <a:prstGeom prst="ellipse">
              <a:avLst/>
            </a:prstGeom>
            <a:solidFill>
              <a:srgbClr val="2EC3C6"/>
            </a:solidFill>
            <a:ln w="666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2EC3C5"/>
                </a:solidFill>
                <a:latin typeface="Gill Sans MT" panose="020B0502020104020203" pitchFamily="34" charset="77"/>
              </a:endParaRPr>
            </a:p>
          </p:txBody>
        </p:sp>
        <p:pic>
          <p:nvPicPr>
            <p:cNvPr id="19" name="Graphic 18" descr="Cheers outline">
              <a:extLst>
                <a:ext uri="{FF2B5EF4-FFF2-40B4-BE49-F238E27FC236}">
                  <a16:creationId xmlns:a16="http://schemas.microsoft.com/office/drawing/2014/main" id="{915D1244-1936-9A4C-A310-8412DF3777D9}"/>
                </a:ext>
              </a:extLst>
            </p:cNvPr>
            <p:cNvPicPr>
              <a:picLocks noChangeAspect="1"/>
            </p:cNvPicPr>
            <p:nvPr/>
          </p:nvPicPr>
          <p:blipFill>
            <a:blip r:embed="rId4">
              <a:extLst>
                <a:ext uri="{96DAC541-7B7A-43D3-8B79-37D633B846F1}">
                  <asvg:svgBlip xmlns:asvg="http://schemas.microsoft.com/office/drawing/2016/SVG/main" xmlns="" r:embed="rId6"/>
                </a:ext>
              </a:extLst>
            </a:blip>
            <a:stretch>
              <a:fillRect/>
            </a:stretch>
          </p:blipFill>
          <p:spPr>
            <a:xfrm>
              <a:off x="1557715" y="1379662"/>
              <a:ext cx="3153314" cy="3153314"/>
            </a:xfrm>
            <a:prstGeom prst="rect">
              <a:avLst/>
            </a:prstGeom>
          </p:spPr>
        </p:pic>
      </p:grpSp>
      <p:sp>
        <p:nvSpPr>
          <p:cNvPr id="21" name="TextBox 20">
            <a:extLst>
              <a:ext uri="{FF2B5EF4-FFF2-40B4-BE49-F238E27FC236}">
                <a16:creationId xmlns:a16="http://schemas.microsoft.com/office/drawing/2014/main" id="{A3B088F1-1B78-5141-BD80-8D93446CE9CC}"/>
              </a:ext>
            </a:extLst>
          </p:cNvPr>
          <p:cNvSpPr txBox="1"/>
          <p:nvPr/>
        </p:nvSpPr>
        <p:spPr>
          <a:xfrm>
            <a:off x="229282" y="13141487"/>
            <a:ext cx="6214047" cy="307777"/>
          </a:xfrm>
          <a:prstGeom prst="rect">
            <a:avLst/>
          </a:prstGeom>
          <a:noFill/>
        </p:spPr>
        <p:txBody>
          <a:bodyPr wrap="square" rtlCol="0">
            <a:spAutoFit/>
          </a:bodyPr>
          <a:lstStyle/>
          <a:p>
            <a:r>
              <a:rPr lang="en-US" sz="1400" dirty="0">
                <a:solidFill>
                  <a:srgbClr val="F4F5F7"/>
                </a:solidFill>
                <a:latin typeface="Gill Sans MT" panose="020B0502020104020203" pitchFamily="34" charset="77"/>
              </a:rPr>
              <a:t>Photo credit: </a:t>
            </a:r>
            <a:r>
              <a:rPr lang="en-US" sz="1400" dirty="0">
                <a:solidFill>
                  <a:srgbClr val="FDFCFE"/>
                </a:solidFill>
                <a:latin typeface="Gill Sans MT" panose="020B0502020104020203" pitchFamily="34" charset="77"/>
              </a:rPr>
              <a:t>Institute for Reproductive Health</a:t>
            </a:r>
            <a:endParaRPr lang="en-US" sz="1400" dirty="0">
              <a:solidFill>
                <a:srgbClr val="F4F5F7"/>
              </a:solidFill>
              <a:latin typeface="Gill Sans MT" panose="020B0502020104020203" pitchFamily="34" charset="77"/>
            </a:endParaRPr>
          </a:p>
        </p:txBody>
      </p:sp>
    </p:spTree>
    <p:custDataLst>
      <p:tags r:id="rId1"/>
    </p:custDataLst>
    <p:extLst>
      <p:ext uri="{BB962C8B-B14F-4D97-AF65-F5344CB8AC3E}">
        <p14:creationId xmlns:p14="http://schemas.microsoft.com/office/powerpoint/2010/main" val="4208901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Placeholder 16" descr="A group of people posing for a photo&#10;&#10;Description automatically generated with medium confidence">
            <a:extLst>
              <a:ext uri="{FF2B5EF4-FFF2-40B4-BE49-F238E27FC236}">
                <a16:creationId xmlns:a16="http://schemas.microsoft.com/office/drawing/2014/main" id="{59848394-56AA-BC4B-B08F-48AE02DEDBD6}"/>
              </a:ext>
            </a:extLst>
          </p:cNvPr>
          <p:cNvPicPr>
            <a:picLocks noGrp="1" noChangeAspect="1"/>
          </p:cNvPicPr>
          <p:nvPr>
            <p:ph type="pic" sz="quarter" idx="10"/>
          </p:nvPr>
        </p:nvPicPr>
        <p:blipFill>
          <a:blip r:embed="rId4" cstate="print">
            <a:extLst>
              <a:ext uri="{28A0092B-C50C-407E-A947-70E740481C1C}">
                <a14:useLocalDpi xmlns:a14="http://schemas.microsoft.com/office/drawing/2010/main" val="0"/>
              </a:ext>
            </a:extLst>
          </a:blip>
          <a:srcRect l="15391" r="15391"/>
          <a:stretch>
            <a:fillRect/>
          </a:stretch>
        </p:blipFill>
        <p:spPr/>
      </p:pic>
      <p:sp>
        <p:nvSpPr>
          <p:cNvPr id="5" name="Text Placeholder 4">
            <a:extLst>
              <a:ext uri="{FF2B5EF4-FFF2-40B4-BE49-F238E27FC236}">
                <a16:creationId xmlns:a16="http://schemas.microsoft.com/office/drawing/2014/main" id="{6EA8B696-7AA3-694A-AED2-BE2EF9A03AB3}"/>
              </a:ext>
            </a:extLst>
          </p:cNvPr>
          <p:cNvSpPr>
            <a:spLocks noGrp="1"/>
          </p:cNvSpPr>
          <p:nvPr>
            <p:ph type="body" idx="3"/>
          </p:nvPr>
        </p:nvSpPr>
        <p:spPr/>
        <p:txBody>
          <a:bodyPr/>
          <a:lstStyle/>
          <a:p>
            <a:r>
              <a:rPr lang="en-US" dirty="0"/>
              <a:t>ACTIVITY</a:t>
            </a:r>
          </a:p>
          <a:p>
            <a:endParaRPr lang="en-US" dirty="0"/>
          </a:p>
        </p:txBody>
      </p:sp>
      <p:sp>
        <p:nvSpPr>
          <p:cNvPr id="8" name="Title 7">
            <a:extLst>
              <a:ext uri="{FF2B5EF4-FFF2-40B4-BE49-F238E27FC236}">
                <a16:creationId xmlns:a16="http://schemas.microsoft.com/office/drawing/2014/main" id="{0B49EFF2-2CD3-8441-8559-53DFC4750978}"/>
              </a:ext>
            </a:extLst>
          </p:cNvPr>
          <p:cNvSpPr>
            <a:spLocks noGrp="1"/>
          </p:cNvSpPr>
          <p:nvPr>
            <p:ph type="title"/>
          </p:nvPr>
        </p:nvSpPr>
        <p:spPr>
          <a:xfrm>
            <a:off x="9719430" y="1959434"/>
            <a:ext cx="13652634" cy="2176836"/>
          </a:xfrm>
        </p:spPr>
        <p:txBody>
          <a:bodyPr/>
          <a:lstStyle/>
          <a:p>
            <a:pPr>
              <a:lnSpc>
                <a:spcPct val="90000"/>
              </a:lnSpc>
            </a:pPr>
            <a:r>
              <a:rPr lang="en-US" sz="8000" b="1" dirty="0"/>
              <a:t>Let’s Pull It All Together: </a:t>
            </a:r>
            <a:br>
              <a:rPr lang="en-US" sz="8000" b="1" dirty="0"/>
            </a:br>
            <a:r>
              <a:rPr lang="en-US" sz="8000" b="1" dirty="0"/>
              <a:t>Some Reflection Questions </a:t>
            </a:r>
            <a:br>
              <a:rPr lang="en-US" sz="8000" b="1" dirty="0"/>
            </a:br>
            <a:endParaRPr lang="en-US" sz="8000" b="1" dirty="0"/>
          </a:p>
        </p:txBody>
      </p:sp>
      <p:sp>
        <p:nvSpPr>
          <p:cNvPr id="10" name="Text Placeholder 9">
            <a:extLst>
              <a:ext uri="{FF2B5EF4-FFF2-40B4-BE49-F238E27FC236}">
                <a16:creationId xmlns:a16="http://schemas.microsoft.com/office/drawing/2014/main" id="{F0F41E39-47A5-EC41-95DD-F85978258A45}"/>
              </a:ext>
            </a:extLst>
          </p:cNvPr>
          <p:cNvSpPr>
            <a:spLocks noGrp="1"/>
          </p:cNvSpPr>
          <p:nvPr>
            <p:ph type="body" idx="1"/>
          </p:nvPr>
        </p:nvSpPr>
        <p:spPr>
          <a:xfrm>
            <a:off x="9719430" y="4669536"/>
            <a:ext cx="13652634" cy="7620000"/>
          </a:xfrm>
        </p:spPr>
        <p:txBody>
          <a:bodyPr>
            <a:normAutofit fontScale="92500" lnSpcReduction="10000"/>
          </a:bodyPr>
          <a:lstStyle/>
          <a:p>
            <a:pPr marL="742950" indent="-742950" algn="l">
              <a:lnSpc>
                <a:spcPct val="110000"/>
              </a:lnSpc>
              <a:buClr>
                <a:srgbClr val="2E2C22"/>
              </a:buClr>
              <a:buFont typeface="+mj-lt"/>
              <a:buAutoNum type="arabicPeriod"/>
            </a:pPr>
            <a:r>
              <a:rPr lang="en-US" dirty="0"/>
              <a:t>As you scale up, how do you adapt NSI?</a:t>
            </a:r>
          </a:p>
          <a:p>
            <a:pPr marL="1657350" lvl="1" indent="-742950" algn="l">
              <a:lnSpc>
                <a:spcPct val="110000"/>
              </a:lnSpc>
              <a:buClr>
                <a:srgbClr val="2E2C22"/>
              </a:buClr>
              <a:buFont typeface="Arial" panose="020B0604020202020204" pitchFamily="34" charset="0"/>
              <a:buChar char="•"/>
            </a:pPr>
            <a:r>
              <a:rPr lang="en-US" dirty="0">
                <a:solidFill>
                  <a:srgbClr val="2E2C22"/>
                </a:solidFill>
              </a:rPr>
              <a:t>To new organizational contexts? </a:t>
            </a:r>
          </a:p>
          <a:p>
            <a:pPr marL="1657350" lvl="1" indent="-742950" algn="l">
              <a:lnSpc>
                <a:spcPct val="110000"/>
              </a:lnSpc>
              <a:buClr>
                <a:srgbClr val="2E2C22"/>
              </a:buClr>
              <a:buFont typeface="Arial" panose="020B0604020202020204" pitchFamily="34" charset="0"/>
              <a:buChar char="•"/>
            </a:pPr>
            <a:r>
              <a:rPr lang="en-US" dirty="0">
                <a:solidFill>
                  <a:srgbClr val="2E2C22"/>
                </a:solidFill>
              </a:rPr>
              <a:t>While still maintaining fidelity to normative change?</a:t>
            </a:r>
          </a:p>
          <a:p>
            <a:pPr marL="742950" indent="-742950" algn="l">
              <a:lnSpc>
                <a:spcPct val="110000"/>
              </a:lnSpc>
              <a:buClr>
                <a:srgbClr val="2E2C22"/>
              </a:buClr>
              <a:buFont typeface="+mj-lt"/>
              <a:buAutoNum type="arabicPeriod"/>
            </a:pPr>
            <a:r>
              <a:rPr lang="en-US" dirty="0"/>
              <a:t>What are the risk management strategies for organizations implementing NSI?</a:t>
            </a:r>
          </a:p>
          <a:p>
            <a:pPr marL="1657350" lvl="1" indent="-742950" algn="l">
              <a:lnSpc>
                <a:spcPct val="110000"/>
              </a:lnSpc>
              <a:buClr>
                <a:srgbClr val="2E2C22"/>
              </a:buClr>
              <a:buFont typeface="Arial" panose="020B0604020202020204" pitchFamily="34" charset="0"/>
              <a:buChar char="•"/>
            </a:pPr>
            <a:r>
              <a:rPr lang="en-US" dirty="0">
                <a:solidFill>
                  <a:srgbClr val="2E2C22"/>
                </a:solidFill>
              </a:rPr>
              <a:t>Who deals with pushback and how?</a:t>
            </a:r>
          </a:p>
          <a:p>
            <a:pPr marL="1657350" lvl="1" indent="-742950" algn="l">
              <a:lnSpc>
                <a:spcPct val="110000"/>
              </a:lnSpc>
              <a:buClr>
                <a:srgbClr val="2E2C22"/>
              </a:buClr>
              <a:buFont typeface="Arial" panose="020B0604020202020204" pitchFamily="34" charset="0"/>
              <a:buChar char="•"/>
            </a:pPr>
            <a:r>
              <a:rPr lang="en-US" dirty="0">
                <a:solidFill>
                  <a:srgbClr val="2E2C22"/>
                </a:solidFill>
              </a:rPr>
              <a:t>How will the NSI support positive changes, possibly beyond the mandate of the innovation?</a:t>
            </a:r>
          </a:p>
          <a:p>
            <a:pPr marL="742950" indent="-742950" algn="l">
              <a:lnSpc>
                <a:spcPct val="110000"/>
              </a:lnSpc>
              <a:buClr>
                <a:srgbClr val="2E2C22"/>
              </a:buClr>
              <a:buFont typeface="+mj-lt"/>
              <a:buAutoNum type="arabicPeriod"/>
            </a:pPr>
            <a:r>
              <a:rPr lang="en-US" dirty="0"/>
              <a:t>What do you see as the differences between norms-shifting interventions and other social and behavior change interventions?</a:t>
            </a:r>
          </a:p>
        </p:txBody>
      </p:sp>
      <p:sp>
        <p:nvSpPr>
          <p:cNvPr id="11" name="Rectangle 10">
            <a:extLst>
              <a:ext uri="{FF2B5EF4-FFF2-40B4-BE49-F238E27FC236}">
                <a16:creationId xmlns:a16="http://schemas.microsoft.com/office/drawing/2014/main" id="{4DF2D7FF-5A6B-DF48-ADE7-1E24535BE6C6}"/>
              </a:ext>
            </a:extLst>
          </p:cNvPr>
          <p:cNvSpPr/>
          <p:nvPr/>
        </p:nvSpPr>
        <p:spPr>
          <a:xfrm>
            <a:off x="9719430" y="12623361"/>
            <a:ext cx="13934253" cy="480131"/>
          </a:xfrm>
          <a:prstGeom prst="rect">
            <a:avLst/>
          </a:prstGeom>
        </p:spPr>
        <p:txBody>
          <a:bodyPr wrap="square">
            <a:spAutoFit/>
          </a:bodyPr>
          <a:lstStyle/>
          <a:p>
            <a:pPr lvl="0" algn="l" hangingPunct="1">
              <a:lnSpc>
                <a:spcPct val="90000"/>
              </a:lnSpc>
              <a:spcAft>
                <a:spcPts val="2400"/>
              </a:spcAft>
              <a:buClr>
                <a:srgbClr val="2E2C22"/>
              </a:buClr>
              <a:buSzPts val="4000"/>
            </a:pPr>
            <a:r>
              <a:rPr lang="en-US" sz="2800" i="1" dirty="0">
                <a:solidFill>
                  <a:srgbClr val="2E2C22"/>
                </a:solidFill>
                <a:latin typeface="Gill Sans MT" panose="020B0502020104020203" pitchFamily="34" charset="77"/>
                <a:cs typeface="Gill Sans"/>
                <a:sym typeface="Gill Sans"/>
              </a:rPr>
              <a:t>Hint: There are no correct or incorrect answers; each NSI and receiving community systems differ!</a:t>
            </a:r>
          </a:p>
        </p:txBody>
      </p:sp>
      <p:grpSp>
        <p:nvGrpSpPr>
          <p:cNvPr id="12" name="Group 11">
            <a:extLst>
              <a:ext uri="{FF2B5EF4-FFF2-40B4-BE49-F238E27FC236}">
                <a16:creationId xmlns:a16="http://schemas.microsoft.com/office/drawing/2014/main" id="{F3DD96BB-8037-8A4F-B8A8-3EAB1D05B0C5}"/>
              </a:ext>
            </a:extLst>
          </p:cNvPr>
          <p:cNvGrpSpPr/>
          <p:nvPr/>
        </p:nvGrpSpPr>
        <p:grpSpPr>
          <a:xfrm>
            <a:off x="760017" y="1281805"/>
            <a:ext cx="3532094" cy="3532094"/>
            <a:chOff x="1368325" y="1090737"/>
            <a:chExt cx="3532094" cy="3532094"/>
          </a:xfrm>
        </p:grpSpPr>
        <p:sp>
          <p:nvSpPr>
            <p:cNvPr id="13" name="Oval 12">
              <a:extLst>
                <a:ext uri="{FF2B5EF4-FFF2-40B4-BE49-F238E27FC236}">
                  <a16:creationId xmlns:a16="http://schemas.microsoft.com/office/drawing/2014/main" id="{6A7FA1B0-3C59-0E41-AD93-5A033F2496F3}"/>
                </a:ext>
              </a:extLst>
            </p:cNvPr>
            <p:cNvSpPr/>
            <p:nvPr/>
          </p:nvSpPr>
          <p:spPr>
            <a:xfrm>
              <a:off x="1368325" y="1090737"/>
              <a:ext cx="3532094" cy="3532094"/>
            </a:xfrm>
            <a:prstGeom prst="ellipse">
              <a:avLst/>
            </a:prstGeom>
            <a:solidFill>
              <a:srgbClr val="2EC3C6"/>
            </a:solidFill>
            <a:ln w="666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solidFill>
                  <a:srgbClr val="2EC3C5"/>
                </a:solidFill>
                <a:latin typeface="Gill Sans MT" panose="020B0502020104020203" pitchFamily="34" charset="77"/>
              </a:endParaRPr>
            </a:p>
          </p:txBody>
        </p:sp>
        <p:pic>
          <p:nvPicPr>
            <p:cNvPr id="14" name="Graphic 13" descr="Cheers outline">
              <a:extLst>
                <a:ext uri="{FF2B5EF4-FFF2-40B4-BE49-F238E27FC236}">
                  <a16:creationId xmlns:a16="http://schemas.microsoft.com/office/drawing/2014/main" id="{7BE69168-3816-304B-863F-1CC850336649}"/>
                </a:ext>
              </a:extLst>
            </p:cNvPr>
            <p:cNvPicPr>
              <a:picLocks noChangeAspect="1"/>
            </p:cNvPicPr>
            <p:nvPr/>
          </p:nvPicPr>
          <p:blipFill>
            <a:blip r:embed="rId4">
              <a:extLst>
                <a:ext uri="{96DAC541-7B7A-43D3-8B79-37D633B846F1}">
                  <asvg:svgBlip xmlns:asvg="http://schemas.microsoft.com/office/drawing/2016/SVG/main" xmlns="" r:embed="rId6"/>
                </a:ext>
              </a:extLst>
            </a:blip>
            <a:stretch>
              <a:fillRect/>
            </a:stretch>
          </p:blipFill>
          <p:spPr>
            <a:xfrm>
              <a:off x="1557715" y="1379662"/>
              <a:ext cx="3153314" cy="3153314"/>
            </a:xfrm>
            <a:prstGeom prst="rect">
              <a:avLst/>
            </a:prstGeom>
          </p:spPr>
        </p:pic>
      </p:grpSp>
      <p:sp>
        <p:nvSpPr>
          <p:cNvPr id="15" name="TextBox 14">
            <a:extLst>
              <a:ext uri="{FF2B5EF4-FFF2-40B4-BE49-F238E27FC236}">
                <a16:creationId xmlns:a16="http://schemas.microsoft.com/office/drawing/2014/main" id="{FCFCD3AB-D534-624F-92A3-3D9748831CA4}"/>
              </a:ext>
            </a:extLst>
          </p:cNvPr>
          <p:cNvSpPr txBox="1"/>
          <p:nvPr/>
        </p:nvSpPr>
        <p:spPr>
          <a:xfrm>
            <a:off x="193431" y="13144453"/>
            <a:ext cx="6214047" cy="307777"/>
          </a:xfrm>
          <a:prstGeom prst="rect">
            <a:avLst/>
          </a:prstGeom>
          <a:noFill/>
        </p:spPr>
        <p:txBody>
          <a:bodyPr wrap="square" rtlCol="0">
            <a:spAutoFit/>
          </a:bodyPr>
          <a:lstStyle/>
          <a:p>
            <a:pPr algn="l"/>
            <a:r>
              <a:rPr lang="en-US" sz="1400" dirty="0">
                <a:solidFill>
                  <a:srgbClr val="F4F5F7"/>
                </a:solidFill>
                <a:latin typeface="Gill Sans MT" panose="020B0502020104020203" pitchFamily="34" charset="77"/>
              </a:rPr>
              <a:t>Photo credit: </a:t>
            </a:r>
            <a:r>
              <a:rPr lang="en-US" sz="1400" dirty="0" err="1">
                <a:solidFill>
                  <a:srgbClr val="F4F5F7"/>
                </a:solidFill>
                <a:latin typeface="Gill Sans MT" panose="020B0502020104020203" pitchFamily="34" charset="77"/>
              </a:rPr>
              <a:t>Yagazie</a:t>
            </a:r>
            <a:r>
              <a:rPr lang="en-US" sz="1400" dirty="0">
                <a:solidFill>
                  <a:srgbClr val="F4F5F7"/>
                </a:solidFill>
                <a:latin typeface="Gill Sans MT" panose="020B0502020104020203" pitchFamily="34" charset="77"/>
              </a:rPr>
              <a:t> </a:t>
            </a:r>
            <a:r>
              <a:rPr lang="en-US" sz="1400" dirty="0" err="1">
                <a:solidFill>
                  <a:srgbClr val="F4F5F7"/>
                </a:solidFill>
                <a:latin typeface="Gill Sans MT" panose="020B0502020104020203" pitchFamily="34" charset="77"/>
              </a:rPr>
              <a:t>Emezi</a:t>
            </a:r>
            <a:r>
              <a:rPr lang="en-US" sz="1400" dirty="0">
                <a:solidFill>
                  <a:srgbClr val="F4F5F7"/>
                </a:solidFill>
                <a:latin typeface="Gill Sans MT" panose="020B0502020104020203" pitchFamily="34" charset="77"/>
              </a:rPr>
              <a:t>/Getty Images/Images of Empowerment</a:t>
            </a:r>
          </a:p>
        </p:txBody>
      </p:sp>
    </p:spTree>
    <p:custDataLst>
      <p:tags r:id="rId1"/>
    </p:custDataLst>
    <p:extLst>
      <p:ext uri="{BB962C8B-B14F-4D97-AF65-F5344CB8AC3E}">
        <p14:creationId xmlns:p14="http://schemas.microsoft.com/office/powerpoint/2010/main" val="417509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53585D"/>
        </a:solidFill>
        <a:effectLst/>
      </p:bgPr>
    </p:bg>
    <p:spTree>
      <p:nvGrpSpPr>
        <p:cNvPr id="1" name=""/>
        <p:cNvGrpSpPr/>
        <p:nvPr/>
      </p:nvGrpSpPr>
      <p:grpSpPr>
        <a:xfrm>
          <a:off x="0" y="0"/>
          <a:ext cx="0" cy="0"/>
          <a:chOff x="0" y="0"/>
          <a:chExt cx="0" cy="0"/>
        </a:xfrm>
      </p:grpSpPr>
      <p:sp>
        <p:nvSpPr>
          <p:cNvPr id="9" name="Google Shape;1442;p59">
            <a:extLst>
              <a:ext uri="{FF2B5EF4-FFF2-40B4-BE49-F238E27FC236}">
                <a16:creationId xmlns:a16="http://schemas.microsoft.com/office/drawing/2014/main" id="{9076616A-23A6-8847-9055-FD47ECF66F90}"/>
              </a:ext>
            </a:extLst>
          </p:cNvPr>
          <p:cNvSpPr txBox="1">
            <a:spLocks noGrp="1"/>
          </p:cNvSpPr>
          <p:nvPr>
            <p:ph type="title"/>
          </p:nvPr>
        </p:nvSpPr>
        <p:spPr>
          <a:xfrm>
            <a:off x="3950640" y="2787946"/>
            <a:ext cx="16482719" cy="1403384"/>
          </a:xfrm>
          <a:prstGeom prst="rect">
            <a:avLst/>
          </a:prstGeom>
          <a:noFill/>
          <a:ln>
            <a:noFill/>
          </a:ln>
        </p:spPr>
        <p:txBody>
          <a:bodyPr spcFirstLastPara="1" wrap="square" lIns="91426" tIns="45700" rIns="91426" bIns="45700" anchor="t" anchorCtr="0">
            <a:noAutofit/>
          </a:bodyPr>
          <a:lstStyle/>
          <a:p>
            <a:pPr>
              <a:lnSpc>
                <a:spcPct val="90000"/>
              </a:lnSpc>
              <a:buClr>
                <a:srgbClr val="09904F"/>
              </a:buClr>
            </a:pPr>
            <a:r>
              <a:rPr lang="en-US" b="1" dirty="0">
                <a:solidFill>
                  <a:srgbClr val="FFFFFF"/>
                </a:solidFill>
              </a:rPr>
              <a:t>Key Takeaways</a:t>
            </a:r>
            <a:endParaRPr b="1" dirty="0">
              <a:solidFill>
                <a:srgbClr val="FFFFFF"/>
              </a:solidFill>
            </a:endParaRPr>
          </a:p>
        </p:txBody>
      </p:sp>
      <p:sp>
        <p:nvSpPr>
          <p:cNvPr id="10" name="Text Placeholder 2">
            <a:extLst>
              <a:ext uri="{FF2B5EF4-FFF2-40B4-BE49-F238E27FC236}">
                <a16:creationId xmlns:a16="http://schemas.microsoft.com/office/drawing/2014/main" id="{94E052E8-970E-2544-B555-42FC16BC6055}"/>
              </a:ext>
            </a:extLst>
          </p:cNvPr>
          <p:cNvSpPr>
            <a:spLocks noGrp="1"/>
          </p:cNvSpPr>
          <p:nvPr>
            <p:ph type="body" idx="1"/>
          </p:nvPr>
        </p:nvSpPr>
        <p:spPr>
          <a:xfrm>
            <a:off x="7769924" y="2124701"/>
            <a:ext cx="8844152" cy="615950"/>
          </a:xfrm>
        </p:spPr>
        <p:txBody>
          <a:bodyPr>
            <a:normAutofit fontScale="77500" lnSpcReduction="20000"/>
          </a:bodyPr>
          <a:lstStyle/>
          <a:p>
            <a:r>
              <a:rPr lang="en-US" sz="3600" spc="100" dirty="0">
                <a:solidFill>
                  <a:srgbClr val="FFFFFF"/>
                </a:solidFill>
              </a:rPr>
              <a:t>SCALE-UP OF NORMS-SHIFTING INTERVENTIONS</a:t>
            </a:r>
          </a:p>
        </p:txBody>
      </p:sp>
      <p:cxnSp>
        <p:nvCxnSpPr>
          <p:cNvPr id="11" name="Straight Connector 10">
            <a:extLst>
              <a:ext uri="{FF2B5EF4-FFF2-40B4-BE49-F238E27FC236}">
                <a16:creationId xmlns:a16="http://schemas.microsoft.com/office/drawing/2014/main" id="{9265ECD7-48B2-AF41-9149-886396B240A0}"/>
              </a:ext>
            </a:extLst>
          </p:cNvPr>
          <p:cNvCxnSpPr>
            <a:cxnSpLocks/>
          </p:cNvCxnSpPr>
          <p:nvPr/>
        </p:nvCxnSpPr>
        <p:spPr>
          <a:xfrm>
            <a:off x="9636346" y="4546600"/>
            <a:ext cx="5111308" cy="0"/>
          </a:xfrm>
          <a:prstGeom prst="line">
            <a:avLst/>
          </a:prstGeom>
          <a:ln w="38100">
            <a:solidFill>
              <a:srgbClr val="2EC3C6"/>
            </a:solidFill>
          </a:ln>
        </p:spPr>
        <p:style>
          <a:lnRef idx="1">
            <a:schemeClr val="accent1"/>
          </a:lnRef>
          <a:fillRef idx="0">
            <a:schemeClr val="accent1"/>
          </a:fillRef>
          <a:effectRef idx="0">
            <a:schemeClr val="accent1"/>
          </a:effectRef>
          <a:fontRef idx="minor">
            <a:schemeClr val="tx1"/>
          </a:fontRef>
        </p:style>
      </p:cxnSp>
      <p:sp>
        <p:nvSpPr>
          <p:cNvPr id="12" name="Text Placeholder 5">
            <a:extLst>
              <a:ext uri="{FF2B5EF4-FFF2-40B4-BE49-F238E27FC236}">
                <a16:creationId xmlns:a16="http://schemas.microsoft.com/office/drawing/2014/main" id="{2D9B9E57-FF92-F540-83AE-B30C081720F7}"/>
              </a:ext>
            </a:extLst>
          </p:cNvPr>
          <p:cNvSpPr txBox="1">
            <a:spLocks/>
          </p:cNvSpPr>
          <p:nvPr/>
        </p:nvSpPr>
        <p:spPr>
          <a:xfrm>
            <a:off x="1660358" y="5239442"/>
            <a:ext cx="20814631" cy="7063038"/>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marL="571500" indent="-571500" algn="l" hangingPunct="1">
              <a:spcAft>
                <a:spcPts val="1200"/>
              </a:spcAft>
              <a:buFont typeface="Arial" panose="020B0604020202020204" pitchFamily="34" charset="0"/>
              <a:buChar char="•"/>
            </a:pPr>
            <a:r>
              <a:rPr lang="en-US" sz="4400" dirty="0">
                <a:solidFill>
                  <a:srgbClr val="FFFFFF"/>
                </a:solidFill>
              </a:rPr>
              <a:t>Scaling-up is a planned process to extend a tested NSI to new areas, new communities, and to create supportive policy and program guidelines, to reach an impact at scale.</a:t>
            </a:r>
          </a:p>
          <a:p>
            <a:pPr marL="571500" indent="-571500" algn="l" hangingPunct="1">
              <a:spcAft>
                <a:spcPts val="1200"/>
              </a:spcAft>
              <a:buFont typeface="Arial" panose="020B0604020202020204" pitchFamily="34" charset="0"/>
              <a:buChar char="•"/>
            </a:pPr>
            <a:r>
              <a:rPr lang="en-US" sz="4400" dirty="0">
                <a:solidFill>
                  <a:srgbClr val="FFFFFF"/>
                </a:solidFill>
              </a:rPr>
              <a:t>There is an art and a science to scaling up an NSI.</a:t>
            </a:r>
          </a:p>
          <a:p>
            <a:pPr marL="571500" indent="-571500" algn="l" hangingPunct="1">
              <a:spcAft>
                <a:spcPts val="1200"/>
              </a:spcAft>
              <a:buFont typeface="Arial" panose="020B0604020202020204" pitchFamily="34" charset="0"/>
              <a:buChar char="•"/>
            </a:pPr>
            <a:r>
              <a:rPr lang="en-US" sz="4400" dirty="0">
                <a:solidFill>
                  <a:srgbClr val="FFFFFF"/>
                </a:solidFill>
              </a:rPr>
              <a:t>Understanding the totality of the innovation ensures transferability to new contexts, new organizations, new resource teams, and new implementers.</a:t>
            </a:r>
          </a:p>
          <a:p>
            <a:pPr marL="571500" indent="-571500" algn="l" hangingPunct="1">
              <a:spcAft>
                <a:spcPts val="1200"/>
              </a:spcAft>
              <a:buFont typeface="Arial" panose="020B0604020202020204" pitchFamily="34" charset="0"/>
              <a:buChar char="•"/>
            </a:pPr>
            <a:r>
              <a:rPr lang="en-US" sz="4400" dirty="0">
                <a:solidFill>
                  <a:srgbClr val="FFFFFF"/>
                </a:solidFill>
              </a:rPr>
              <a:t>Before scaling an NSI, understand how it achieved normative and other outcomes.</a:t>
            </a:r>
          </a:p>
          <a:p>
            <a:pPr marL="571500" indent="-571500" algn="l" hangingPunct="1">
              <a:spcAft>
                <a:spcPts val="1200"/>
              </a:spcAft>
              <a:buFont typeface="Arial" panose="020B0604020202020204" pitchFamily="34" charset="0"/>
              <a:buChar char="•"/>
            </a:pPr>
            <a:r>
              <a:rPr lang="en-US" sz="4400" dirty="0">
                <a:solidFill>
                  <a:srgbClr val="FFFFFF"/>
                </a:solidFill>
              </a:rPr>
              <a:t>NSIs, which operate in the normative space, are part of yet unique within SBC efforts.</a:t>
            </a:r>
          </a:p>
          <a:p>
            <a:pPr marL="571500" indent="-571500" algn="l" hangingPunct="1">
              <a:spcAft>
                <a:spcPts val="1200"/>
              </a:spcAft>
              <a:buFont typeface="Arial" panose="020B0604020202020204" pitchFamily="34" charset="0"/>
              <a:buChar char="•"/>
            </a:pPr>
            <a:r>
              <a:rPr lang="en-US" sz="4400" dirty="0">
                <a:solidFill>
                  <a:srgbClr val="FFFFFF"/>
                </a:solidFill>
              </a:rPr>
              <a:t>Use the seven guideposts for NSI throughout the scale-up process, from design/adaptation and implementation, to monitoring and evaluating diffusion and social shifts as the NSI is scaled.</a:t>
            </a:r>
          </a:p>
        </p:txBody>
      </p:sp>
    </p:spTree>
    <p:custDataLst>
      <p:tags r:id="rId1"/>
    </p:custDataLst>
    <p:extLst>
      <p:ext uri="{BB962C8B-B14F-4D97-AF65-F5344CB8AC3E}">
        <p14:creationId xmlns:p14="http://schemas.microsoft.com/office/powerpoint/2010/main" val="4276432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7">
            <a:extLst>
              <a:ext uri="{FF2B5EF4-FFF2-40B4-BE49-F238E27FC236}">
                <a16:creationId xmlns:a16="http://schemas.microsoft.com/office/drawing/2014/main" id="{3835ECD1-F737-824F-813A-858138891731}"/>
              </a:ext>
            </a:extLst>
          </p:cNvPr>
          <p:cNvSpPr txBox="1">
            <a:spLocks/>
          </p:cNvSpPr>
          <p:nvPr/>
        </p:nvSpPr>
        <p:spPr>
          <a:xfrm>
            <a:off x="1467828" y="3943033"/>
            <a:ext cx="20768228" cy="9510711"/>
          </a:xfrm>
          <a:prstGeom prst="rect">
            <a:avLst/>
          </a:prstGeom>
          <a:noFill/>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marL="457200" indent="-457200" algn="l" hangingPunct="1">
              <a:spcAft>
                <a:spcPts val="2400"/>
              </a:spcAft>
              <a:buFont typeface="Arial" panose="020B0604020202020204" pitchFamily="34" charset="0"/>
              <a:buChar char="•"/>
            </a:pPr>
            <a:r>
              <a:rPr lang="en-US" dirty="0" smtClean="0">
                <a:solidFill>
                  <a:srgbClr val="2E2C22"/>
                </a:solidFill>
                <a:latin typeface="+mn-lt"/>
              </a:rPr>
              <a:t>The </a:t>
            </a:r>
            <a:r>
              <a:rPr lang="en-US" dirty="0">
                <a:solidFill>
                  <a:srgbClr val="2E2C22"/>
                </a:solidFill>
                <a:latin typeface="+mn-lt"/>
              </a:rPr>
              <a:t>Social Norms Learning Collaborative. Considerations for Scaling Up Norms-Shifting Interventions for Adolescent and Youth Sexual and Reproductive Health. Washington, DC: Institute for Reproductive Health, Georgetown University, 2019. </a:t>
            </a:r>
            <a:endParaRPr lang="en-US" dirty="0" smtClean="0">
              <a:solidFill>
                <a:srgbClr val="2E2C22"/>
              </a:solidFill>
              <a:latin typeface="+mn-lt"/>
            </a:endParaRPr>
          </a:p>
          <a:p>
            <a:pPr marL="457200" indent="-457200" algn="l" hangingPunct="1">
              <a:spcAft>
                <a:spcPts val="2400"/>
              </a:spcAft>
              <a:buFont typeface="Arial" panose="020B0604020202020204" pitchFamily="34" charset="0"/>
              <a:buChar char="•"/>
            </a:pPr>
            <a:r>
              <a:rPr lang="en-US" dirty="0" smtClean="0">
                <a:solidFill>
                  <a:srgbClr val="2E2C22"/>
                </a:solidFill>
                <a:latin typeface="+mn-lt"/>
              </a:rPr>
              <a:t>The </a:t>
            </a:r>
            <a:r>
              <a:rPr lang="en-US" dirty="0">
                <a:solidFill>
                  <a:srgbClr val="2E2C22"/>
                </a:solidFill>
                <a:latin typeface="+mn-lt"/>
              </a:rPr>
              <a:t>Community for Understanding Scale Up (CUSP). On the Cusp of Change: Effective Scaling of Social Norms Programming for Gender Equality. CUSP, 2017. </a:t>
            </a:r>
            <a:endParaRPr lang="en-US" dirty="0" smtClean="0">
              <a:solidFill>
                <a:srgbClr val="2E2C22"/>
              </a:solidFill>
              <a:latin typeface="+mn-lt"/>
            </a:endParaRPr>
          </a:p>
          <a:p>
            <a:pPr marL="457200" indent="-457200" algn="l" hangingPunct="1">
              <a:spcAft>
                <a:spcPts val="2400"/>
              </a:spcAft>
              <a:buFont typeface="Arial" panose="020B0604020202020204" pitchFamily="34" charset="0"/>
              <a:buChar char="•"/>
            </a:pPr>
            <a:r>
              <a:rPr lang="en-US" dirty="0" smtClean="0">
                <a:solidFill>
                  <a:srgbClr val="2E2C22"/>
                </a:solidFill>
                <a:latin typeface="+mn-lt"/>
              </a:rPr>
              <a:t>The </a:t>
            </a:r>
            <a:r>
              <a:rPr lang="en-US" dirty="0">
                <a:solidFill>
                  <a:srgbClr val="2E2C22"/>
                </a:solidFill>
                <a:latin typeface="+mn-lt"/>
              </a:rPr>
              <a:t>Community for Understanding Scale Up (CUSP). “Social Norm Change at Scale: CUSP’s Collective Insights,” in CUSP 2018 Case Study Collection (CUSP, 2018). </a:t>
            </a:r>
            <a:endParaRPr lang="en-US" dirty="0" smtClean="0">
              <a:solidFill>
                <a:srgbClr val="2E2C22"/>
              </a:solidFill>
              <a:latin typeface="+mn-lt"/>
            </a:endParaRPr>
          </a:p>
          <a:p>
            <a:pPr marL="457200" indent="-457200" algn="l" hangingPunct="1">
              <a:spcAft>
                <a:spcPts val="2400"/>
              </a:spcAft>
              <a:buFont typeface="Arial" panose="020B0604020202020204" pitchFamily="34" charset="0"/>
              <a:buChar char="•"/>
            </a:pPr>
            <a:r>
              <a:rPr lang="en-US" dirty="0" smtClean="0">
                <a:solidFill>
                  <a:srgbClr val="2E2C22"/>
                </a:solidFill>
                <a:latin typeface="+mn-lt"/>
              </a:rPr>
              <a:t>Carter</a:t>
            </a:r>
            <a:r>
              <a:rPr lang="en-US" dirty="0">
                <a:solidFill>
                  <a:srgbClr val="2E2C22"/>
                </a:solidFill>
                <a:latin typeface="+mn-lt"/>
              </a:rPr>
              <a:t>, Becky, Marina Apgar, and </a:t>
            </a:r>
            <a:r>
              <a:rPr lang="en-US" dirty="0" err="1">
                <a:solidFill>
                  <a:srgbClr val="2E2C22"/>
                </a:solidFill>
                <a:latin typeface="+mn-lt"/>
              </a:rPr>
              <a:t>Shandana</a:t>
            </a:r>
            <a:r>
              <a:rPr lang="en-US" dirty="0">
                <a:solidFill>
                  <a:srgbClr val="2E2C22"/>
                </a:solidFill>
                <a:latin typeface="+mn-lt"/>
              </a:rPr>
              <a:t> Khan Mohmand. “Guidance Note on Scaling up Social Norm Change.” K4D Emerging Issues Report. Brighton, UK: Institute of Development Studies, 2019. </a:t>
            </a:r>
            <a:endParaRPr lang="en-US" dirty="0" smtClean="0">
              <a:solidFill>
                <a:srgbClr val="2E2C22"/>
              </a:solidFill>
              <a:latin typeface="+mn-lt"/>
            </a:endParaRPr>
          </a:p>
          <a:p>
            <a:pPr marL="457200" indent="-457200" algn="l" hangingPunct="1">
              <a:spcAft>
                <a:spcPts val="2400"/>
              </a:spcAft>
              <a:buFont typeface="Arial" panose="020B0604020202020204" pitchFamily="34" charset="0"/>
              <a:buChar char="•"/>
            </a:pPr>
            <a:r>
              <a:rPr lang="en-US" dirty="0" smtClean="0">
                <a:solidFill>
                  <a:srgbClr val="2E2C22"/>
                </a:solidFill>
                <a:latin typeface="+mn-lt"/>
              </a:rPr>
              <a:t>Weber</a:t>
            </a:r>
            <a:r>
              <a:rPr lang="en-US" dirty="0">
                <a:solidFill>
                  <a:srgbClr val="2E2C22"/>
                </a:solidFill>
                <a:latin typeface="+mn-lt"/>
              </a:rPr>
              <a:t>, Audrey and Betsy </a:t>
            </a:r>
            <a:r>
              <a:rPr lang="en-US" dirty="0" err="1">
                <a:solidFill>
                  <a:srgbClr val="2E2C22"/>
                </a:solidFill>
                <a:latin typeface="+mn-lt"/>
              </a:rPr>
              <a:t>Costenbader</a:t>
            </a:r>
            <a:r>
              <a:rPr lang="en-US" dirty="0">
                <a:solidFill>
                  <a:srgbClr val="2E2C22"/>
                </a:solidFill>
                <a:latin typeface="+mn-lt"/>
              </a:rPr>
              <a:t>. “What’s Documentation Got to Do With It? Examining the Evidence on Scale-Up of Social Norms Interventions for Adolescent and Youth Reproductive Health.” R&amp;E Search for Evidence, Oct. 16, 2019. </a:t>
            </a:r>
            <a:endParaRPr lang="en-US" dirty="0">
              <a:solidFill>
                <a:srgbClr val="2E2C22"/>
              </a:solidFill>
              <a:latin typeface="+mn-lt"/>
            </a:endParaRPr>
          </a:p>
        </p:txBody>
      </p:sp>
      <p:sp>
        <p:nvSpPr>
          <p:cNvPr id="13" name="Text Placeholder 6">
            <a:extLst>
              <a:ext uri="{FF2B5EF4-FFF2-40B4-BE49-F238E27FC236}">
                <a16:creationId xmlns:a16="http://schemas.microsoft.com/office/drawing/2014/main" id="{66A172EA-777A-2444-B2D4-FB78EF5F27CA}"/>
              </a:ext>
            </a:extLst>
          </p:cNvPr>
          <p:cNvSpPr txBox="1">
            <a:spLocks/>
          </p:cNvSpPr>
          <p:nvPr/>
        </p:nvSpPr>
        <p:spPr>
          <a:xfrm>
            <a:off x="2274652" y="1717358"/>
            <a:ext cx="11863388" cy="2225675"/>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hangingPunct="1">
              <a:lnSpc>
                <a:spcPct val="90000"/>
              </a:lnSpc>
            </a:pPr>
            <a:r>
              <a:rPr lang="en-US" sz="10000" b="1" dirty="0">
                <a:solidFill>
                  <a:srgbClr val="2EC3C6"/>
                </a:solidFill>
              </a:rPr>
              <a:t>Resources</a:t>
            </a:r>
            <a:r>
              <a:rPr lang="en-US" dirty="0">
                <a:solidFill>
                  <a:srgbClr val="2EC3C6"/>
                </a:solidFill>
              </a:rPr>
              <a:t> </a:t>
            </a:r>
          </a:p>
        </p:txBody>
      </p:sp>
      <p:sp>
        <p:nvSpPr>
          <p:cNvPr id="14" name="Content Placeholder 3">
            <a:extLst>
              <a:ext uri="{FF2B5EF4-FFF2-40B4-BE49-F238E27FC236}">
                <a16:creationId xmlns:a16="http://schemas.microsoft.com/office/drawing/2014/main" id="{B8F49AC8-9514-C448-9C5D-9AF5FF81FADD}"/>
              </a:ext>
            </a:extLst>
          </p:cNvPr>
          <p:cNvSpPr txBox="1">
            <a:spLocks/>
          </p:cNvSpPr>
          <p:nvPr/>
        </p:nvSpPr>
        <p:spPr>
          <a:xfrm>
            <a:off x="2274652" y="1103313"/>
            <a:ext cx="6784975" cy="587375"/>
          </a:xfrm>
          <a:prstGeom prst="rect">
            <a:avLst/>
          </a:prstGeom>
        </p:spPr>
        <p:txBody>
          <a:bodyPr/>
          <a:lstStyle>
            <a:lvl1pPr marL="0" marR="0" indent="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r>
              <a:rPr lang="en-US" spc="100" dirty="0">
                <a:solidFill>
                  <a:srgbClr val="2E2C22"/>
                </a:solidFill>
              </a:rPr>
              <a:t>SCALE-UP </a:t>
            </a:r>
          </a:p>
        </p:txBody>
      </p:sp>
      <p:sp>
        <p:nvSpPr>
          <p:cNvPr id="15" name="Content Placeholder 3">
            <a:extLst>
              <a:ext uri="{FF2B5EF4-FFF2-40B4-BE49-F238E27FC236}">
                <a16:creationId xmlns:a16="http://schemas.microsoft.com/office/drawing/2014/main" id="{D4085950-4C4F-F746-8ABD-33CA36A2F7A4}"/>
              </a:ext>
            </a:extLst>
          </p:cNvPr>
          <p:cNvSpPr txBox="1">
            <a:spLocks/>
          </p:cNvSpPr>
          <p:nvPr/>
        </p:nvSpPr>
        <p:spPr>
          <a:xfrm>
            <a:off x="6289545" y="10077494"/>
            <a:ext cx="3571875" cy="587375"/>
          </a:xfrm>
          <a:prstGeom prst="rect">
            <a:avLst/>
          </a:prstGeom>
        </p:spPr>
        <p:txBody>
          <a:bodyPr>
            <a:noAutofit/>
          </a:bodyPr>
          <a:lstStyle>
            <a:lvl1pPr marL="0" marR="0" indent="0" algn="just" defTabSz="825500" rtl="0" latinLnBrk="0">
              <a:lnSpc>
                <a:spcPct val="100000"/>
              </a:lnSpc>
              <a:spcBef>
                <a:spcPts val="0"/>
              </a:spcBef>
              <a:spcAft>
                <a:spcPts val="0"/>
              </a:spcAft>
              <a:buClrTx/>
              <a:buSzTx/>
              <a:buFontTx/>
              <a:buNone/>
              <a:tabLst/>
              <a:defRPr sz="2800" b="0" i="0" u="none" strike="noStrike" cap="none" spc="0" baseline="0">
                <a:ln>
                  <a:noFill/>
                </a:ln>
                <a:solidFill>
                  <a:schemeClr val="tx1">
                    <a:lumMod val="75000"/>
                  </a:schemeClr>
                </a:solidFill>
                <a:uFillTx/>
                <a:latin typeface="+mj-lt"/>
                <a:ea typeface="PT Sans"/>
                <a:cs typeface="PT Sans"/>
                <a:sym typeface="PT Sans"/>
              </a:defRPr>
            </a:lvl1pPr>
            <a:lvl2pPr marL="0" marR="0" indent="2286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2pPr>
            <a:lvl3pPr marL="0" marR="0" indent="4572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3pPr>
            <a:lvl4pPr marL="0" marR="0" indent="6858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4pPr>
            <a:lvl5pPr marL="0" marR="0" indent="914400" algn="just" defTabSz="825500" rtl="0" latinLnBrk="0">
              <a:lnSpc>
                <a:spcPct val="100000"/>
              </a:lnSpc>
              <a:spcBef>
                <a:spcPts val="0"/>
              </a:spcBef>
              <a:spcAft>
                <a:spcPts val="0"/>
              </a:spcAft>
              <a:buClrTx/>
              <a:buSzTx/>
              <a:buFontTx/>
              <a:buNone/>
              <a:tabLst/>
              <a:defRPr sz="3600" b="0" i="0" u="none" strike="noStrike" cap="none" spc="0" baseline="0">
                <a:ln>
                  <a:noFill/>
                </a:ln>
                <a:solidFill>
                  <a:schemeClr val="tx1">
                    <a:lumMod val="50000"/>
                  </a:schemeClr>
                </a:solidFill>
                <a:uFillTx/>
                <a:latin typeface="+mj-lt"/>
                <a:ea typeface="PT Sans"/>
                <a:cs typeface="PT Sans"/>
                <a:sym typeface="PT Sans"/>
              </a:defRPr>
            </a:lvl5pPr>
            <a:lvl6pPr marL="0" marR="0" indent="11430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6pPr>
            <a:lvl7pPr marL="0" marR="0" indent="13716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7pPr>
            <a:lvl8pPr marL="0" marR="0" indent="16002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8pPr>
            <a:lvl9pPr marL="0" marR="0" indent="1828800" algn="just" defTabSz="825500" rtl="0" latinLnBrk="0">
              <a:lnSpc>
                <a:spcPct val="100000"/>
              </a:lnSpc>
              <a:spcBef>
                <a:spcPts val="0"/>
              </a:spcBef>
              <a:spcAft>
                <a:spcPts val="0"/>
              </a:spcAft>
              <a:buClrTx/>
              <a:buSzTx/>
              <a:buFontTx/>
              <a:buNone/>
              <a:tabLst/>
              <a:defRPr sz="2300" b="0" i="0" u="none" strike="noStrike" cap="none" spc="0" baseline="0">
                <a:ln>
                  <a:noFill/>
                </a:ln>
                <a:solidFill>
                  <a:srgbClr val="A6A7AC"/>
                </a:solidFill>
                <a:uFillTx/>
                <a:latin typeface="PT Sans"/>
                <a:ea typeface="PT Sans"/>
                <a:cs typeface="PT Sans"/>
                <a:sym typeface="PT Sans"/>
              </a:defRPr>
            </a:lvl9pPr>
          </a:lstStyle>
          <a:p>
            <a:pPr algn="l" hangingPunct="1"/>
            <a:endParaRPr lang="en-US" sz="4000" dirty="0"/>
          </a:p>
        </p:txBody>
      </p:sp>
      <p:cxnSp>
        <p:nvCxnSpPr>
          <p:cNvPr id="16" name="Straight Connector 15">
            <a:extLst>
              <a:ext uri="{FF2B5EF4-FFF2-40B4-BE49-F238E27FC236}">
                <a16:creationId xmlns:a16="http://schemas.microsoft.com/office/drawing/2014/main" id="{AD274163-EE49-7243-9B3F-BCB3F2ACAA8A}"/>
              </a:ext>
            </a:extLst>
          </p:cNvPr>
          <p:cNvCxnSpPr>
            <a:cxnSpLocks/>
          </p:cNvCxnSpPr>
          <p:nvPr/>
        </p:nvCxnSpPr>
        <p:spPr>
          <a:xfrm>
            <a:off x="2274652" y="3601204"/>
            <a:ext cx="5111308" cy="0"/>
          </a:xfrm>
          <a:prstGeom prst="line">
            <a:avLst/>
          </a:prstGeom>
          <a:ln w="38100">
            <a:solidFill>
              <a:srgbClr val="2EC3C6"/>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18799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4F5F7"/>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BDC59E3-5B13-F244-8DBB-632AE164BC97}"/>
              </a:ext>
            </a:extLst>
          </p:cNvPr>
          <p:cNvGrpSpPr/>
          <p:nvPr/>
        </p:nvGrpSpPr>
        <p:grpSpPr>
          <a:xfrm>
            <a:off x="11014742" y="937066"/>
            <a:ext cx="8715052" cy="2120963"/>
            <a:chOff x="11014742" y="951720"/>
            <a:chExt cx="8715052" cy="2120963"/>
          </a:xfrm>
        </p:grpSpPr>
        <p:sp>
          <p:nvSpPr>
            <p:cNvPr id="8" name="Rectangle 7">
              <a:extLst>
                <a:ext uri="{FF2B5EF4-FFF2-40B4-BE49-F238E27FC236}">
                  <a16:creationId xmlns:a16="http://schemas.microsoft.com/office/drawing/2014/main" id="{838E9854-CA62-FA4E-BC47-6F6D0C0CD03A}"/>
                </a:ext>
              </a:extLst>
            </p:cNvPr>
            <p:cNvSpPr/>
            <p:nvPr/>
          </p:nvSpPr>
          <p:spPr>
            <a:xfrm>
              <a:off x="13481604" y="1316733"/>
              <a:ext cx="6248190" cy="1323439"/>
            </a:xfrm>
            <a:prstGeom prst="rect">
              <a:avLst/>
            </a:prstGeom>
          </p:spPr>
          <p:txBody>
            <a:bodyPr wrap="square">
              <a:noAutofit/>
            </a:bodyPr>
            <a:lstStyle/>
            <a:p>
              <a:pPr algn="l"/>
              <a:r>
                <a:rPr lang="en-US" sz="4000" dirty="0">
                  <a:solidFill>
                    <a:srgbClr val="1E9798"/>
                  </a:solidFill>
                  <a:latin typeface="Gill Sans MT" panose="020B0502020104020203" pitchFamily="34" charset="77"/>
                  <a:cs typeface="Gill Sans" panose="020B0502020104020203" pitchFamily="34" charset="-79"/>
                </a:rPr>
                <a:t>Basic Scale-Up Concepts.</a:t>
              </a:r>
            </a:p>
          </p:txBody>
        </p:sp>
        <p:grpSp>
          <p:nvGrpSpPr>
            <p:cNvPr id="9" name="Group 8">
              <a:extLst>
                <a:ext uri="{FF2B5EF4-FFF2-40B4-BE49-F238E27FC236}">
                  <a16:creationId xmlns:a16="http://schemas.microsoft.com/office/drawing/2014/main" id="{A614ABFD-D4CD-194B-970C-F12ACB67881F}"/>
                </a:ext>
              </a:extLst>
            </p:cNvPr>
            <p:cNvGrpSpPr/>
            <p:nvPr/>
          </p:nvGrpSpPr>
          <p:grpSpPr>
            <a:xfrm>
              <a:off x="11014742" y="982161"/>
              <a:ext cx="2365822" cy="2090522"/>
              <a:chOff x="451994" y="2386596"/>
              <a:chExt cx="1385139" cy="1223957"/>
            </a:xfrm>
          </p:grpSpPr>
          <p:sp>
            <p:nvSpPr>
              <p:cNvPr id="11" name="Oval 10">
                <a:extLst>
                  <a:ext uri="{FF2B5EF4-FFF2-40B4-BE49-F238E27FC236}">
                    <a16:creationId xmlns:a16="http://schemas.microsoft.com/office/drawing/2014/main" id="{EE86ACE1-7605-064E-A1AA-58641F4D764F}"/>
                  </a:ext>
                </a:extLst>
              </p:cNvPr>
              <p:cNvSpPr/>
              <p:nvPr/>
            </p:nvSpPr>
            <p:spPr>
              <a:xfrm>
                <a:off x="451994" y="2386596"/>
                <a:ext cx="1198604" cy="1198604"/>
              </a:xfrm>
              <a:prstGeom prst="ellipse">
                <a:avLst/>
              </a:prstGeom>
              <a:solidFill>
                <a:srgbClr val="1E9798"/>
              </a:solidFill>
              <a:ln w="12700" cap="flat" cmpd="sng" algn="ctr">
                <a:noFill/>
                <a:prstDash val="solid"/>
                <a:miter lim="800000"/>
              </a:ln>
              <a:effectLst/>
            </p:spPr>
            <p:txBody>
              <a:bodyPr rtlCol="0" anchor="ctr">
                <a:noAutofit/>
              </a:bodyPr>
              <a:lstStyle/>
              <a:p>
                <a:pPr algn="ctr" defTabSz="456092">
                  <a:buClrTx/>
                  <a:defRPr/>
                </a:pPr>
                <a:endParaRPr lang="en-US" sz="1800" dirty="0">
                  <a:solidFill>
                    <a:srgbClr val="FFFFFF"/>
                  </a:solidFill>
                  <a:latin typeface="Roboto"/>
                  <a:ea typeface="+mn-ea"/>
                  <a:sym typeface="PT Sans"/>
                </a:endParaRPr>
              </a:p>
            </p:txBody>
          </p:sp>
          <p:sp>
            <p:nvSpPr>
              <p:cNvPr id="12" name="Rectangle 11">
                <a:extLst>
                  <a:ext uri="{FF2B5EF4-FFF2-40B4-BE49-F238E27FC236}">
                    <a16:creationId xmlns:a16="http://schemas.microsoft.com/office/drawing/2014/main" id="{1B355741-7725-0B46-8C3C-C6343F047B39}"/>
                  </a:ext>
                </a:extLst>
              </p:cNvPr>
              <p:cNvSpPr/>
              <p:nvPr/>
            </p:nvSpPr>
            <p:spPr>
              <a:xfrm>
                <a:off x="1122897" y="2484323"/>
                <a:ext cx="714236" cy="1126230"/>
              </a:xfrm>
              <a:prstGeom prst="rect">
                <a:avLst/>
              </a:prstGeom>
            </p:spPr>
            <p:txBody>
              <a:bodyPr wrap="square" lIns="0" tIns="0" rIns="0" bIns="0" anchor="ctr">
                <a:noAutofit/>
              </a:bodyPr>
              <a:lstStyle/>
              <a:p>
                <a:pPr defTabSz="412090" hangingPunct="0">
                  <a:buClrTx/>
                </a:pPr>
                <a:r>
                  <a:rPr lang="en-US" sz="12500" b="1" dirty="0">
                    <a:solidFill>
                      <a:srgbClr val="F4F5F8"/>
                    </a:solidFill>
                    <a:latin typeface="Georgia" panose="02040502050405020303" pitchFamily="18" charset="0"/>
                    <a:ea typeface="Helvetica Neue"/>
                    <a:cs typeface="Helvetica Neue"/>
                    <a:sym typeface="Helvetica Neue"/>
                  </a:rPr>
                  <a:t>1</a:t>
                </a:r>
              </a:p>
            </p:txBody>
          </p:sp>
          <p:sp>
            <p:nvSpPr>
              <p:cNvPr id="13" name="Rectangle 12">
                <a:extLst>
                  <a:ext uri="{FF2B5EF4-FFF2-40B4-BE49-F238E27FC236}">
                    <a16:creationId xmlns:a16="http://schemas.microsoft.com/office/drawing/2014/main" id="{D3899349-B9E0-A94F-A200-7BB903653D78}"/>
                  </a:ext>
                </a:extLst>
              </p:cNvPr>
              <p:cNvSpPr/>
              <p:nvPr/>
            </p:nvSpPr>
            <p:spPr>
              <a:xfrm>
                <a:off x="638529" y="2651107"/>
                <a:ext cx="586858" cy="216236"/>
              </a:xfrm>
              <a:prstGeom prst="rect">
                <a:avLst/>
              </a:prstGeom>
            </p:spPr>
            <p:txBody>
              <a:bodyPr wrap="square" lIns="0" tIns="0" rIns="0" bIns="0" anchor="ctr">
                <a:noAutofit/>
              </a:bodyPr>
              <a:lstStyle/>
              <a:p>
                <a:pPr defTabSz="412090" hangingPunct="0">
                  <a:buClrTx/>
                </a:pPr>
                <a:r>
                  <a:rPr lang="en-US" sz="2400" dirty="0">
                    <a:solidFill>
                      <a:schemeClr val="bg1">
                        <a:lumMod val="20000"/>
                        <a:lumOff val="80000"/>
                      </a:schemeClr>
                    </a:solidFill>
                    <a:latin typeface="Georgia" panose="02040502050405020303" pitchFamily="18" charset="0"/>
                    <a:ea typeface="Helvetica Neue"/>
                    <a:cs typeface="Helvetica Neue"/>
                    <a:sym typeface="Helvetica Neue"/>
                  </a:rPr>
                  <a:t>Section</a:t>
                </a:r>
              </a:p>
            </p:txBody>
          </p:sp>
        </p:grpSp>
        <p:sp>
          <p:nvSpPr>
            <p:cNvPr id="10" name="Circular Arrow 107">
              <a:extLst>
                <a:ext uri="{FF2B5EF4-FFF2-40B4-BE49-F238E27FC236}">
                  <a16:creationId xmlns:a16="http://schemas.microsoft.com/office/drawing/2014/main" id="{011CB3B4-B327-5D4F-973F-AC40D316BD60}"/>
                </a:ext>
              </a:extLst>
            </p:cNvPr>
            <p:cNvSpPr/>
            <p:nvPr/>
          </p:nvSpPr>
          <p:spPr>
            <a:xfrm>
              <a:off x="12509832" y="951720"/>
              <a:ext cx="1233863" cy="1233863"/>
            </a:xfrm>
            <a:prstGeom prst="circularArrow">
              <a:avLst>
                <a:gd name="adj1" fmla="val 2271"/>
                <a:gd name="adj2" fmla="val 761772"/>
                <a:gd name="adj3" fmla="val 19550703"/>
                <a:gd name="adj4" fmla="val 12575511"/>
                <a:gd name="adj5" fmla="val 5826"/>
              </a:avLst>
            </a:prstGeom>
            <a:solidFill>
              <a:srgbClr val="1E9798"/>
            </a:solidFill>
            <a:ln>
              <a:solidFill>
                <a:srgbClr val="1E9798"/>
              </a:solidFill>
            </a:ln>
            <a:effectLst/>
          </p:spPr>
          <p:txBody>
            <a:bodyPr>
              <a:noAutofit/>
            </a:bodyPr>
            <a:lstStyle/>
            <a:p>
              <a:endParaRPr lang="en-US" sz="1200" dirty="0">
                <a:latin typeface="Gill Sans MT" panose="020B0502020104020203" pitchFamily="34" charset="77"/>
              </a:endParaRPr>
            </a:p>
          </p:txBody>
        </p:sp>
      </p:grpSp>
      <p:grpSp>
        <p:nvGrpSpPr>
          <p:cNvPr id="14" name="Group 13">
            <a:extLst>
              <a:ext uri="{FF2B5EF4-FFF2-40B4-BE49-F238E27FC236}">
                <a16:creationId xmlns:a16="http://schemas.microsoft.com/office/drawing/2014/main" id="{29EE4368-9C89-7E43-9EC5-10110BD25E01}"/>
              </a:ext>
            </a:extLst>
          </p:cNvPr>
          <p:cNvGrpSpPr/>
          <p:nvPr/>
        </p:nvGrpSpPr>
        <p:grpSpPr>
          <a:xfrm>
            <a:off x="11014742" y="3360718"/>
            <a:ext cx="9187784" cy="2115095"/>
            <a:chOff x="11014742" y="3375372"/>
            <a:chExt cx="9187784" cy="2115095"/>
          </a:xfrm>
        </p:grpSpPr>
        <p:grpSp>
          <p:nvGrpSpPr>
            <p:cNvPr id="15" name="Group 14">
              <a:extLst>
                <a:ext uri="{FF2B5EF4-FFF2-40B4-BE49-F238E27FC236}">
                  <a16:creationId xmlns:a16="http://schemas.microsoft.com/office/drawing/2014/main" id="{3936DC74-DC75-574F-BE45-5D7D0155E01B}"/>
                </a:ext>
              </a:extLst>
            </p:cNvPr>
            <p:cNvGrpSpPr/>
            <p:nvPr/>
          </p:nvGrpSpPr>
          <p:grpSpPr>
            <a:xfrm>
              <a:off x="11014742" y="3399945"/>
              <a:ext cx="2161720" cy="2090522"/>
              <a:chOff x="451994" y="2386596"/>
              <a:chExt cx="1265642" cy="1223957"/>
            </a:xfrm>
          </p:grpSpPr>
          <p:sp>
            <p:nvSpPr>
              <p:cNvPr id="18" name="Oval 17">
                <a:extLst>
                  <a:ext uri="{FF2B5EF4-FFF2-40B4-BE49-F238E27FC236}">
                    <a16:creationId xmlns:a16="http://schemas.microsoft.com/office/drawing/2014/main" id="{1DE32C24-A35B-DF44-AF02-2657E8B3585F}"/>
                  </a:ext>
                </a:extLst>
              </p:cNvPr>
              <p:cNvSpPr/>
              <p:nvPr/>
            </p:nvSpPr>
            <p:spPr>
              <a:xfrm>
                <a:off x="451994" y="2386596"/>
                <a:ext cx="1198604" cy="1198604"/>
              </a:xfrm>
              <a:prstGeom prst="ellipse">
                <a:avLst/>
              </a:prstGeom>
              <a:solidFill>
                <a:srgbClr val="24A8A9"/>
              </a:solidFill>
              <a:ln w="12700" cap="flat" cmpd="sng" algn="ctr">
                <a:noFill/>
                <a:prstDash val="solid"/>
                <a:miter lim="800000"/>
              </a:ln>
              <a:effectLst/>
            </p:spPr>
            <p:txBody>
              <a:bodyPr rtlCol="0" anchor="ctr">
                <a:noAutofit/>
              </a:bodyPr>
              <a:lstStyle/>
              <a:p>
                <a:pPr algn="ctr" defTabSz="456092">
                  <a:buClrTx/>
                  <a:defRPr/>
                </a:pPr>
                <a:endParaRPr lang="en-US" sz="1800" dirty="0">
                  <a:solidFill>
                    <a:srgbClr val="FFFFFF"/>
                  </a:solidFill>
                  <a:latin typeface="Roboto"/>
                  <a:ea typeface="+mn-ea"/>
                  <a:sym typeface="PT Sans"/>
                </a:endParaRPr>
              </a:p>
            </p:txBody>
          </p:sp>
          <p:sp>
            <p:nvSpPr>
              <p:cNvPr id="19" name="Rectangle 18">
                <a:extLst>
                  <a:ext uri="{FF2B5EF4-FFF2-40B4-BE49-F238E27FC236}">
                    <a16:creationId xmlns:a16="http://schemas.microsoft.com/office/drawing/2014/main" id="{1E68E967-5836-704A-918D-E450B1112319}"/>
                  </a:ext>
                </a:extLst>
              </p:cNvPr>
              <p:cNvSpPr/>
              <p:nvPr/>
            </p:nvSpPr>
            <p:spPr>
              <a:xfrm>
                <a:off x="1003399" y="2484323"/>
                <a:ext cx="714237" cy="1126230"/>
              </a:xfrm>
              <a:prstGeom prst="rect">
                <a:avLst/>
              </a:prstGeom>
            </p:spPr>
            <p:txBody>
              <a:bodyPr wrap="square" lIns="0" tIns="0" rIns="0" bIns="0" anchor="ctr">
                <a:noAutofit/>
              </a:bodyPr>
              <a:lstStyle/>
              <a:p>
                <a:pPr defTabSz="412090" hangingPunct="0">
                  <a:buClrTx/>
                </a:pPr>
                <a:r>
                  <a:rPr lang="en-US" sz="12500" b="1" dirty="0">
                    <a:solidFill>
                      <a:srgbClr val="F4F5F8"/>
                    </a:solidFill>
                    <a:latin typeface="Georgia" panose="02040502050405020303" pitchFamily="18" charset="0"/>
                    <a:ea typeface="Helvetica Neue"/>
                    <a:cs typeface="Helvetica Neue"/>
                    <a:sym typeface="Helvetica Neue"/>
                  </a:rPr>
                  <a:t>2</a:t>
                </a:r>
              </a:p>
            </p:txBody>
          </p:sp>
          <p:sp>
            <p:nvSpPr>
              <p:cNvPr id="20" name="Rectangle 19">
                <a:extLst>
                  <a:ext uri="{FF2B5EF4-FFF2-40B4-BE49-F238E27FC236}">
                    <a16:creationId xmlns:a16="http://schemas.microsoft.com/office/drawing/2014/main" id="{2999F20E-EDC2-0740-A2D3-EEF8D5701790}"/>
                  </a:ext>
                </a:extLst>
              </p:cNvPr>
              <p:cNvSpPr/>
              <p:nvPr/>
            </p:nvSpPr>
            <p:spPr>
              <a:xfrm>
                <a:off x="638529" y="2651107"/>
                <a:ext cx="586859" cy="216236"/>
              </a:xfrm>
              <a:prstGeom prst="rect">
                <a:avLst/>
              </a:prstGeom>
            </p:spPr>
            <p:txBody>
              <a:bodyPr wrap="square" lIns="0" tIns="0" rIns="0" bIns="0" anchor="ctr">
                <a:noAutofit/>
              </a:bodyPr>
              <a:lstStyle/>
              <a:p>
                <a:pPr defTabSz="412090" hangingPunct="0">
                  <a:buClrTx/>
                </a:pPr>
                <a:r>
                  <a:rPr lang="en-US" sz="2400" dirty="0">
                    <a:solidFill>
                      <a:schemeClr val="bg1">
                        <a:lumMod val="20000"/>
                        <a:lumOff val="80000"/>
                      </a:schemeClr>
                    </a:solidFill>
                    <a:latin typeface="Georgia" panose="02040502050405020303" pitchFamily="18" charset="0"/>
                    <a:ea typeface="Helvetica Neue"/>
                    <a:cs typeface="Helvetica Neue"/>
                    <a:sym typeface="Helvetica Neue"/>
                  </a:rPr>
                  <a:t>Section</a:t>
                </a:r>
              </a:p>
            </p:txBody>
          </p:sp>
        </p:grpSp>
        <p:sp>
          <p:nvSpPr>
            <p:cNvPr id="16" name="Rectangle 15">
              <a:extLst>
                <a:ext uri="{FF2B5EF4-FFF2-40B4-BE49-F238E27FC236}">
                  <a16:creationId xmlns:a16="http://schemas.microsoft.com/office/drawing/2014/main" id="{CE447457-9F41-A344-867D-438E8A58129F}"/>
                </a:ext>
              </a:extLst>
            </p:cNvPr>
            <p:cNvSpPr/>
            <p:nvPr/>
          </p:nvSpPr>
          <p:spPr>
            <a:xfrm>
              <a:off x="13481602" y="3779119"/>
              <a:ext cx="6720924" cy="1323439"/>
            </a:xfrm>
            <a:prstGeom prst="rect">
              <a:avLst/>
            </a:prstGeom>
          </p:spPr>
          <p:txBody>
            <a:bodyPr wrap="square">
              <a:noAutofit/>
            </a:bodyPr>
            <a:lstStyle/>
            <a:p>
              <a:pPr algn="l"/>
              <a:r>
                <a:rPr lang="en-US" sz="4000" dirty="0">
                  <a:solidFill>
                    <a:srgbClr val="24A8A9"/>
                  </a:solidFill>
                  <a:latin typeface="Gill Sans MT" panose="020B0502020104020203" pitchFamily="34" charset="77"/>
                  <a:cs typeface="Gill Sans" panose="020B0502020104020203" pitchFamily="34" charset="-79"/>
                </a:rPr>
                <a:t>Considerations for Planning Scale-Up Processes.</a:t>
              </a:r>
            </a:p>
          </p:txBody>
        </p:sp>
        <p:sp>
          <p:nvSpPr>
            <p:cNvPr id="17" name="Circular Arrow 107">
              <a:extLst>
                <a:ext uri="{FF2B5EF4-FFF2-40B4-BE49-F238E27FC236}">
                  <a16:creationId xmlns:a16="http://schemas.microsoft.com/office/drawing/2014/main" id="{E6E4B1B4-67FC-864D-92FF-F85D97655870}"/>
                </a:ext>
              </a:extLst>
            </p:cNvPr>
            <p:cNvSpPr/>
            <p:nvPr/>
          </p:nvSpPr>
          <p:spPr>
            <a:xfrm>
              <a:off x="12509832" y="3375372"/>
              <a:ext cx="1233863" cy="1233863"/>
            </a:xfrm>
            <a:prstGeom prst="circularArrow">
              <a:avLst>
                <a:gd name="adj1" fmla="val 2271"/>
                <a:gd name="adj2" fmla="val 761772"/>
                <a:gd name="adj3" fmla="val 19550703"/>
                <a:gd name="adj4" fmla="val 12575511"/>
                <a:gd name="adj5" fmla="val 5826"/>
              </a:avLst>
            </a:prstGeom>
            <a:solidFill>
              <a:srgbClr val="24A8A9"/>
            </a:solidFill>
            <a:ln>
              <a:solidFill>
                <a:srgbClr val="24A8A9"/>
              </a:solidFill>
            </a:ln>
            <a:effectLst/>
          </p:spPr>
          <p:txBody>
            <a:bodyPr>
              <a:noAutofit/>
            </a:bodyPr>
            <a:lstStyle/>
            <a:p>
              <a:endParaRPr lang="en-US" sz="1200" dirty="0">
                <a:latin typeface="Gill Sans MT" panose="020B0502020104020203" pitchFamily="34" charset="77"/>
              </a:endParaRPr>
            </a:p>
          </p:txBody>
        </p:sp>
      </p:grpSp>
      <p:grpSp>
        <p:nvGrpSpPr>
          <p:cNvPr id="21" name="Group 20">
            <a:extLst>
              <a:ext uri="{FF2B5EF4-FFF2-40B4-BE49-F238E27FC236}">
                <a16:creationId xmlns:a16="http://schemas.microsoft.com/office/drawing/2014/main" id="{A6C7ED39-FCFA-1540-B570-C062111AFCDE}"/>
              </a:ext>
            </a:extLst>
          </p:cNvPr>
          <p:cNvGrpSpPr/>
          <p:nvPr/>
        </p:nvGrpSpPr>
        <p:grpSpPr>
          <a:xfrm>
            <a:off x="11014742" y="5667513"/>
            <a:ext cx="9530683" cy="2312982"/>
            <a:chOff x="11014742" y="5682167"/>
            <a:chExt cx="9530683" cy="2312982"/>
          </a:xfrm>
        </p:grpSpPr>
        <p:grpSp>
          <p:nvGrpSpPr>
            <p:cNvPr id="22" name="Group 21">
              <a:extLst>
                <a:ext uri="{FF2B5EF4-FFF2-40B4-BE49-F238E27FC236}">
                  <a16:creationId xmlns:a16="http://schemas.microsoft.com/office/drawing/2014/main" id="{04E0B3BB-EF01-6A43-8352-4ACED657ECDA}"/>
                </a:ext>
              </a:extLst>
            </p:cNvPr>
            <p:cNvGrpSpPr/>
            <p:nvPr/>
          </p:nvGrpSpPr>
          <p:grpSpPr>
            <a:xfrm>
              <a:off x="11014742" y="5735740"/>
              <a:ext cx="2161720" cy="2090522"/>
              <a:chOff x="451994" y="2386596"/>
              <a:chExt cx="1265642" cy="1223957"/>
            </a:xfrm>
          </p:grpSpPr>
          <p:sp>
            <p:nvSpPr>
              <p:cNvPr id="25" name="Oval 24">
                <a:extLst>
                  <a:ext uri="{FF2B5EF4-FFF2-40B4-BE49-F238E27FC236}">
                    <a16:creationId xmlns:a16="http://schemas.microsoft.com/office/drawing/2014/main" id="{DDE108BF-8D6D-F34A-AA9D-378893E6542D}"/>
                  </a:ext>
                </a:extLst>
              </p:cNvPr>
              <p:cNvSpPr/>
              <p:nvPr/>
            </p:nvSpPr>
            <p:spPr>
              <a:xfrm>
                <a:off x="451994" y="2386596"/>
                <a:ext cx="1198604" cy="1198604"/>
              </a:xfrm>
              <a:prstGeom prst="ellipse">
                <a:avLst/>
              </a:prstGeom>
              <a:solidFill>
                <a:srgbClr val="29B5B7"/>
              </a:solidFill>
              <a:ln w="12700" cap="flat" cmpd="sng" algn="ctr">
                <a:noFill/>
                <a:prstDash val="solid"/>
                <a:miter lim="800000"/>
              </a:ln>
              <a:effectLst/>
            </p:spPr>
            <p:txBody>
              <a:bodyPr rtlCol="0" anchor="ctr">
                <a:noAutofit/>
              </a:bodyPr>
              <a:lstStyle/>
              <a:p>
                <a:pPr algn="ctr" defTabSz="456092">
                  <a:buClrTx/>
                  <a:defRPr/>
                </a:pPr>
                <a:endParaRPr lang="en-US" sz="1800" dirty="0">
                  <a:solidFill>
                    <a:srgbClr val="FFFFFF"/>
                  </a:solidFill>
                  <a:latin typeface="Roboto"/>
                  <a:ea typeface="+mn-ea"/>
                  <a:sym typeface="PT Sans"/>
                </a:endParaRPr>
              </a:p>
            </p:txBody>
          </p:sp>
          <p:sp>
            <p:nvSpPr>
              <p:cNvPr id="26" name="Rectangle 25">
                <a:extLst>
                  <a:ext uri="{FF2B5EF4-FFF2-40B4-BE49-F238E27FC236}">
                    <a16:creationId xmlns:a16="http://schemas.microsoft.com/office/drawing/2014/main" id="{8A1224DA-86E4-9241-9BCA-D48F25D6C888}"/>
                  </a:ext>
                </a:extLst>
              </p:cNvPr>
              <p:cNvSpPr/>
              <p:nvPr/>
            </p:nvSpPr>
            <p:spPr>
              <a:xfrm>
                <a:off x="1003399" y="2484323"/>
                <a:ext cx="714237" cy="1126230"/>
              </a:xfrm>
              <a:prstGeom prst="rect">
                <a:avLst/>
              </a:prstGeom>
            </p:spPr>
            <p:txBody>
              <a:bodyPr wrap="square" lIns="0" tIns="0" rIns="0" bIns="0" anchor="ctr">
                <a:noAutofit/>
              </a:bodyPr>
              <a:lstStyle/>
              <a:p>
                <a:pPr defTabSz="412090" hangingPunct="0">
                  <a:buClrTx/>
                </a:pPr>
                <a:r>
                  <a:rPr lang="en-US" sz="12500" b="1" dirty="0">
                    <a:solidFill>
                      <a:srgbClr val="F4F5F8"/>
                    </a:solidFill>
                    <a:latin typeface="Georgia" panose="02040502050405020303" pitchFamily="18" charset="0"/>
                    <a:ea typeface="Helvetica Neue"/>
                    <a:cs typeface="Helvetica Neue"/>
                    <a:sym typeface="Helvetica Neue"/>
                  </a:rPr>
                  <a:t>3</a:t>
                </a:r>
              </a:p>
            </p:txBody>
          </p:sp>
          <p:sp>
            <p:nvSpPr>
              <p:cNvPr id="27" name="Rectangle 26">
                <a:extLst>
                  <a:ext uri="{FF2B5EF4-FFF2-40B4-BE49-F238E27FC236}">
                    <a16:creationId xmlns:a16="http://schemas.microsoft.com/office/drawing/2014/main" id="{F5D4C780-01BF-C640-AED6-DDC70CE4AB8F}"/>
                  </a:ext>
                </a:extLst>
              </p:cNvPr>
              <p:cNvSpPr/>
              <p:nvPr/>
            </p:nvSpPr>
            <p:spPr>
              <a:xfrm>
                <a:off x="638529" y="2651107"/>
                <a:ext cx="586859" cy="216236"/>
              </a:xfrm>
              <a:prstGeom prst="rect">
                <a:avLst/>
              </a:prstGeom>
            </p:spPr>
            <p:txBody>
              <a:bodyPr wrap="square" lIns="0" tIns="0" rIns="0" bIns="0" anchor="ctr">
                <a:noAutofit/>
              </a:bodyPr>
              <a:lstStyle/>
              <a:p>
                <a:pPr defTabSz="412090" hangingPunct="0">
                  <a:buClrTx/>
                </a:pPr>
                <a:r>
                  <a:rPr lang="en-US" sz="2400" dirty="0">
                    <a:solidFill>
                      <a:schemeClr val="bg1">
                        <a:lumMod val="20000"/>
                        <a:lumOff val="80000"/>
                      </a:schemeClr>
                    </a:solidFill>
                    <a:latin typeface="Georgia" panose="02040502050405020303" pitchFamily="18" charset="0"/>
                    <a:ea typeface="Helvetica Neue"/>
                    <a:cs typeface="Helvetica Neue"/>
                    <a:sym typeface="Helvetica Neue"/>
                  </a:rPr>
                  <a:t>Section</a:t>
                </a:r>
              </a:p>
            </p:txBody>
          </p:sp>
        </p:grpSp>
        <p:sp>
          <p:nvSpPr>
            <p:cNvPr id="23" name="Rectangle 22">
              <a:extLst>
                <a:ext uri="{FF2B5EF4-FFF2-40B4-BE49-F238E27FC236}">
                  <a16:creationId xmlns:a16="http://schemas.microsoft.com/office/drawing/2014/main" id="{912A25EF-2A4E-9047-B254-912F098E47A4}"/>
                </a:ext>
              </a:extLst>
            </p:cNvPr>
            <p:cNvSpPr/>
            <p:nvPr/>
          </p:nvSpPr>
          <p:spPr>
            <a:xfrm>
              <a:off x="13481602" y="6056157"/>
              <a:ext cx="7063823" cy="1938992"/>
            </a:xfrm>
            <a:prstGeom prst="rect">
              <a:avLst/>
            </a:prstGeom>
          </p:spPr>
          <p:txBody>
            <a:bodyPr wrap="square">
              <a:noAutofit/>
            </a:bodyPr>
            <a:lstStyle/>
            <a:p>
              <a:pPr algn="l"/>
              <a:r>
                <a:rPr lang="en-US" sz="4000" dirty="0">
                  <a:solidFill>
                    <a:srgbClr val="29B5B7"/>
                  </a:solidFill>
                  <a:latin typeface="Gill Sans MT" panose="020B0502020104020203" pitchFamily="34" charset="77"/>
                  <a:cs typeface="Gill Sans" panose="020B0502020104020203" pitchFamily="34" charset="-79"/>
                </a:rPr>
                <a:t>Tips for Planning and Managing NSI Scale-Up.</a:t>
              </a:r>
            </a:p>
          </p:txBody>
        </p:sp>
        <p:sp>
          <p:nvSpPr>
            <p:cNvPr id="24" name="Circular Arrow 107">
              <a:extLst>
                <a:ext uri="{FF2B5EF4-FFF2-40B4-BE49-F238E27FC236}">
                  <a16:creationId xmlns:a16="http://schemas.microsoft.com/office/drawing/2014/main" id="{306718CF-0037-8F41-B4F7-BA5F830FAC11}"/>
                </a:ext>
              </a:extLst>
            </p:cNvPr>
            <p:cNvSpPr/>
            <p:nvPr/>
          </p:nvSpPr>
          <p:spPr>
            <a:xfrm>
              <a:off x="12509832" y="5682167"/>
              <a:ext cx="1233863" cy="1233863"/>
            </a:xfrm>
            <a:prstGeom prst="circularArrow">
              <a:avLst>
                <a:gd name="adj1" fmla="val 2271"/>
                <a:gd name="adj2" fmla="val 761772"/>
                <a:gd name="adj3" fmla="val 19550703"/>
                <a:gd name="adj4" fmla="val 12575511"/>
                <a:gd name="adj5" fmla="val 5826"/>
              </a:avLst>
            </a:prstGeom>
            <a:solidFill>
              <a:srgbClr val="29B5B7"/>
            </a:solidFill>
            <a:ln>
              <a:solidFill>
                <a:srgbClr val="29B5B7"/>
              </a:solidFill>
            </a:ln>
            <a:effectLst/>
          </p:spPr>
          <p:txBody>
            <a:bodyPr>
              <a:noAutofit/>
            </a:bodyPr>
            <a:lstStyle/>
            <a:p>
              <a:endParaRPr lang="en-US" sz="1200" dirty="0">
                <a:latin typeface="Gill Sans MT" panose="020B0502020104020203" pitchFamily="34" charset="77"/>
              </a:endParaRPr>
            </a:p>
          </p:txBody>
        </p:sp>
      </p:grpSp>
      <p:grpSp>
        <p:nvGrpSpPr>
          <p:cNvPr id="28" name="Group 27">
            <a:extLst>
              <a:ext uri="{FF2B5EF4-FFF2-40B4-BE49-F238E27FC236}">
                <a16:creationId xmlns:a16="http://schemas.microsoft.com/office/drawing/2014/main" id="{4016D3C6-BC80-5545-B786-C0E666E9BBA2}"/>
              </a:ext>
            </a:extLst>
          </p:cNvPr>
          <p:cNvGrpSpPr/>
          <p:nvPr/>
        </p:nvGrpSpPr>
        <p:grpSpPr>
          <a:xfrm>
            <a:off x="11014742" y="8102056"/>
            <a:ext cx="8715054" cy="2077660"/>
            <a:chOff x="11014742" y="8116710"/>
            <a:chExt cx="8715054" cy="2077660"/>
          </a:xfrm>
        </p:grpSpPr>
        <p:sp>
          <p:nvSpPr>
            <p:cNvPr id="29" name="Rectangle 28">
              <a:extLst>
                <a:ext uri="{FF2B5EF4-FFF2-40B4-BE49-F238E27FC236}">
                  <a16:creationId xmlns:a16="http://schemas.microsoft.com/office/drawing/2014/main" id="{FEDA8FB2-5D01-EE44-BC68-9461118545C8}"/>
                </a:ext>
              </a:extLst>
            </p:cNvPr>
            <p:cNvSpPr/>
            <p:nvPr/>
          </p:nvSpPr>
          <p:spPr>
            <a:xfrm>
              <a:off x="13481604" y="8481724"/>
              <a:ext cx="6248192" cy="1323439"/>
            </a:xfrm>
            <a:prstGeom prst="rect">
              <a:avLst/>
            </a:prstGeom>
          </p:spPr>
          <p:txBody>
            <a:bodyPr wrap="square">
              <a:noAutofit/>
            </a:bodyPr>
            <a:lstStyle/>
            <a:p>
              <a:pPr algn="l"/>
              <a:r>
                <a:rPr lang="en-US" sz="4000" dirty="0">
                  <a:solidFill>
                    <a:srgbClr val="2EC3C5"/>
                  </a:solidFill>
                  <a:latin typeface="Gill Sans MT" panose="020B0502020104020203" pitchFamily="34" charset="77"/>
                  <a:cs typeface="Gill Sans" panose="020B0502020104020203" pitchFamily="34" charset="-79"/>
                </a:rPr>
                <a:t>Assessing NSI Design for Scalability.</a:t>
              </a:r>
            </a:p>
          </p:txBody>
        </p:sp>
        <p:grpSp>
          <p:nvGrpSpPr>
            <p:cNvPr id="30" name="Group 29">
              <a:extLst>
                <a:ext uri="{FF2B5EF4-FFF2-40B4-BE49-F238E27FC236}">
                  <a16:creationId xmlns:a16="http://schemas.microsoft.com/office/drawing/2014/main" id="{613EE41A-40E6-6C44-9FB9-C475AB5F93DE}"/>
                </a:ext>
              </a:extLst>
            </p:cNvPr>
            <p:cNvGrpSpPr/>
            <p:nvPr/>
          </p:nvGrpSpPr>
          <p:grpSpPr>
            <a:xfrm>
              <a:off x="11014742" y="8147151"/>
              <a:ext cx="2073293" cy="2047219"/>
              <a:chOff x="451994" y="2386596"/>
              <a:chExt cx="1213870" cy="1198604"/>
            </a:xfrm>
          </p:grpSpPr>
          <p:sp>
            <p:nvSpPr>
              <p:cNvPr id="32" name="Oval 31">
                <a:extLst>
                  <a:ext uri="{FF2B5EF4-FFF2-40B4-BE49-F238E27FC236}">
                    <a16:creationId xmlns:a16="http://schemas.microsoft.com/office/drawing/2014/main" id="{63875EFF-DFC6-014D-A1FA-F18F77BBE80F}"/>
                  </a:ext>
                </a:extLst>
              </p:cNvPr>
              <p:cNvSpPr/>
              <p:nvPr/>
            </p:nvSpPr>
            <p:spPr>
              <a:xfrm>
                <a:off x="451994" y="2386596"/>
                <a:ext cx="1198604" cy="1198604"/>
              </a:xfrm>
              <a:prstGeom prst="ellipse">
                <a:avLst/>
              </a:prstGeom>
              <a:solidFill>
                <a:srgbClr val="2EC3C5"/>
              </a:solidFill>
              <a:ln w="12700" cap="flat" cmpd="sng" algn="ctr">
                <a:noFill/>
                <a:prstDash val="solid"/>
                <a:miter lim="800000"/>
              </a:ln>
              <a:effectLst/>
            </p:spPr>
            <p:txBody>
              <a:bodyPr rtlCol="0" anchor="ctr">
                <a:noAutofit/>
              </a:bodyPr>
              <a:lstStyle/>
              <a:p>
                <a:pPr algn="ctr" defTabSz="456092">
                  <a:buClrTx/>
                  <a:defRPr/>
                </a:pPr>
                <a:endParaRPr lang="en-US" sz="1800" dirty="0">
                  <a:solidFill>
                    <a:srgbClr val="FFFFFF"/>
                  </a:solidFill>
                  <a:latin typeface="Roboto"/>
                  <a:ea typeface="+mn-ea"/>
                  <a:sym typeface="PT Sans"/>
                </a:endParaRPr>
              </a:p>
            </p:txBody>
          </p:sp>
          <p:sp>
            <p:nvSpPr>
              <p:cNvPr id="33" name="Rectangle 32">
                <a:extLst>
                  <a:ext uri="{FF2B5EF4-FFF2-40B4-BE49-F238E27FC236}">
                    <a16:creationId xmlns:a16="http://schemas.microsoft.com/office/drawing/2014/main" id="{F4C7ED1B-9DC5-254A-B1F7-E2EB62A0545C}"/>
                  </a:ext>
                </a:extLst>
              </p:cNvPr>
              <p:cNvSpPr/>
              <p:nvPr/>
            </p:nvSpPr>
            <p:spPr>
              <a:xfrm>
                <a:off x="951628" y="2435284"/>
                <a:ext cx="714236" cy="1126230"/>
              </a:xfrm>
              <a:prstGeom prst="rect">
                <a:avLst/>
              </a:prstGeom>
            </p:spPr>
            <p:txBody>
              <a:bodyPr wrap="square" lIns="0" tIns="0" rIns="0" bIns="0" anchor="ctr">
                <a:noAutofit/>
              </a:bodyPr>
              <a:lstStyle/>
              <a:p>
                <a:pPr defTabSz="412090" hangingPunct="0">
                  <a:buClrTx/>
                </a:pPr>
                <a:r>
                  <a:rPr lang="en-US" sz="12500" b="1" dirty="0">
                    <a:solidFill>
                      <a:srgbClr val="F4F5F8"/>
                    </a:solidFill>
                    <a:latin typeface="Georgia" panose="02040502050405020303" pitchFamily="18" charset="0"/>
                    <a:ea typeface="Helvetica Neue"/>
                    <a:cs typeface="Helvetica Neue"/>
                    <a:sym typeface="Helvetica Neue"/>
                  </a:rPr>
                  <a:t>4</a:t>
                </a:r>
              </a:p>
            </p:txBody>
          </p:sp>
          <p:sp>
            <p:nvSpPr>
              <p:cNvPr id="34" name="Rectangle 33">
                <a:extLst>
                  <a:ext uri="{FF2B5EF4-FFF2-40B4-BE49-F238E27FC236}">
                    <a16:creationId xmlns:a16="http://schemas.microsoft.com/office/drawing/2014/main" id="{CA085D74-437D-9F45-B4C1-7D5DE8A3AA11}"/>
                  </a:ext>
                </a:extLst>
              </p:cNvPr>
              <p:cNvSpPr/>
              <p:nvPr/>
            </p:nvSpPr>
            <p:spPr>
              <a:xfrm>
                <a:off x="638529" y="2651107"/>
                <a:ext cx="586858" cy="216236"/>
              </a:xfrm>
              <a:prstGeom prst="rect">
                <a:avLst/>
              </a:prstGeom>
            </p:spPr>
            <p:txBody>
              <a:bodyPr wrap="square" lIns="0" tIns="0" rIns="0" bIns="0" anchor="ctr">
                <a:noAutofit/>
              </a:bodyPr>
              <a:lstStyle/>
              <a:p>
                <a:pPr defTabSz="412090" hangingPunct="0">
                  <a:buClrTx/>
                </a:pPr>
                <a:r>
                  <a:rPr lang="en-US" sz="2400" dirty="0">
                    <a:solidFill>
                      <a:schemeClr val="bg1">
                        <a:lumMod val="20000"/>
                        <a:lumOff val="80000"/>
                      </a:schemeClr>
                    </a:solidFill>
                    <a:latin typeface="Georgia" panose="02040502050405020303" pitchFamily="18" charset="0"/>
                    <a:ea typeface="Helvetica Neue"/>
                    <a:cs typeface="Helvetica Neue"/>
                    <a:sym typeface="Helvetica Neue"/>
                  </a:rPr>
                  <a:t>Section</a:t>
                </a:r>
              </a:p>
            </p:txBody>
          </p:sp>
        </p:grpSp>
        <p:sp>
          <p:nvSpPr>
            <p:cNvPr id="31" name="Circular Arrow 107">
              <a:extLst>
                <a:ext uri="{FF2B5EF4-FFF2-40B4-BE49-F238E27FC236}">
                  <a16:creationId xmlns:a16="http://schemas.microsoft.com/office/drawing/2014/main" id="{9923FE3E-014D-954C-8E8B-760B17D06E4E}"/>
                </a:ext>
              </a:extLst>
            </p:cNvPr>
            <p:cNvSpPr/>
            <p:nvPr/>
          </p:nvSpPr>
          <p:spPr>
            <a:xfrm>
              <a:off x="12507485" y="8116710"/>
              <a:ext cx="1233863" cy="1233863"/>
            </a:xfrm>
            <a:prstGeom prst="circularArrow">
              <a:avLst>
                <a:gd name="adj1" fmla="val 2271"/>
                <a:gd name="adj2" fmla="val 761772"/>
                <a:gd name="adj3" fmla="val 19550703"/>
                <a:gd name="adj4" fmla="val 12575511"/>
                <a:gd name="adj5" fmla="val 5826"/>
              </a:avLst>
            </a:prstGeom>
            <a:solidFill>
              <a:srgbClr val="2EC3C5"/>
            </a:solidFill>
            <a:ln>
              <a:solidFill>
                <a:srgbClr val="2EC3C5"/>
              </a:solidFill>
            </a:ln>
            <a:effectLst/>
          </p:spPr>
          <p:txBody>
            <a:bodyPr>
              <a:noAutofit/>
            </a:bodyPr>
            <a:lstStyle/>
            <a:p>
              <a:endParaRPr lang="en-US" sz="1200" dirty="0">
                <a:latin typeface="Gill Sans MT" panose="020B0502020104020203" pitchFamily="34" charset="77"/>
              </a:endParaRPr>
            </a:p>
          </p:txBody>
        </p:sp>
      </p:grpSp>
      <p:sp>
        <p:nvSpPr>
          <p:cNvPr id="35" name="Title 1">
            <a:extLst>
              <a:ext uri="{FF2B5EF4-FFF2-40B4-BE49-F238E27FC236}">
                <a16:creationId xmlns:a16="http://schemas.microsoft.com/office/drawing/2014/main" id="{653FAD15-1C34-0C46-9B11-3C1371469811}"/>
              </a:ext>
            </a:extLst>
          </p:cNvPr>
          <p:cNvSpPr txBox="1">
            <a:spLocks/>
          </p:cNvSpPr>
          <p:nvPr/>
        </p:nvSpPr>
        <p:spPr>
          <a:xfrm>
            <a:off x="1394611" y="4571252"/>
            <a:ext cx="8294512" cy="3409243"/>
          </a:xfrm>
          <a:prstGeom prst="rect">
            <a:avLst/>
          </a:prstGeom>
        </p:spPr>
        <p:txBody>
          <a:bodyPr/>
          <a:lstStyle>
            <a:lvl1pPr marL="0" marR="0" indent="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j-lt"/>
                <a:ea typeface="Montserrat-SemiBold"/>
                <a:cs typeface="Montserrat-SemiBold"/>
                <a:sym typeface="Montserrat-SemiBold"/>
              </a:defRPr>
            </a:lvl1pPr>
            <a:lvl2pPr marL="0" marR="0" indent="228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457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685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9144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11430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13716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16002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1828800" algn="l" defTabSz="825500" rtl="0" latinLnBrk="0">
              <a:lnSpc>
                <a:spcPct val="80000"/>
              </a:lnSpc>
              <a:spcBef>
                <a:spcPts val="0"/>
              </a:spcBef>
              <a:spcAft>
                <a:spcPts val="0"/>
              </a:spcAft>
              <a:buClrTx/>
              <a:buSzTx/>
              <a:buFontTx/>
              <a:buNone/>
              <a:tabLst/>
              <a:defRPr sz="10000" b="1" i="0" u="none" strike="noStrike" cap="none" spc="0" baseline="0">
                <a:ln>
                  <a:noFill/>
                </a:ln>
                <a:solidFill>
                  <a:srgbClr val="393941"/>
                </a:solidFill>
                <a:uFillTx/>
                <a:latin typeface="Montserrat-SemiBold"/>
                <a:ea typeface="Montserrat-SemiBold"/>
                <a:cs typeface="Montserrat-SemiBold"/>
                <a:sym typeface="Montserrat-SemiBold"/>
              </a:defRPr>
            </a:lvl9pPr>
          </a:lstStyle>
          <a:p>
            <a:pPr hangingPunct="1">
              <a:lnSpc>
                <a:spcPct val="90000"/>
              </a:lnSpc>
            </a:pPr>
            <a:r>
              <a:rPr lang="en-US" dirty="0">
                <a:solidFill>
                  <a:srgbClr val="2E2C22"/>
                </a:solidFill>
              </a:rPr>
              <a:t>Overview</a:t>
            </a:r>
            <a:br>
              <a:rPr lang="en-US" dirty="0">
                <a:solidFill>
                  <a:srgbClr val="2E2C22"/>
                </a:solidFill>
              </a:rPr>
            </a:br>
            <a:r>
              <a:rPr lang="en-US" sz="8000" b="0" dirty="0">
                <a:solidFill>
                  <a:srgbClr val="2E2C22"/>
                </a:solidFill>
              </a:rPr>
              <a:t>Assessing Social Norms</a:t>
            </a:r>
            <a:r>
              <a:rPr lang="en-US" dirty="0">
                <a:solidFill>
                  <a:srgbClr val="2E2C22"/>
                </a:solidFill>
              </a:rPr>
              <a:t/>
            </a:r>
            <a:br>
              <a:rPr lang="en-US" dirty="0">
                <a:solidFill>
                  <a:srgbClr val="2E2C22"/>
                </a:solidFill>
              </a:rPr>
            </a:br>
            <a:endParaRPr lang="en-US" dirty="0">
              <a:solidFill>
                <a:srgbClr val="2E2C22"/>
              </a:solidFill>
            </a:endParaRPr>
          </a:p>
        </p:txBody>
      </p:sp>
      <p:grpSp>
        <p:nvGrpSpPr>
          <p:cNvPr id="36" name="Group 35">
            <a:extLst>
              <a:ext uri="{FF2B5EF4-FFF2-40B4-BE49-F238E27FC236}">
                <a16:creationId xmlns:a16="http://schemas.microsoft.com/office/drawing/2014/main" id="{4554EA43-4EC1-B24E-93E5-8C72130DB77B}"/>
              </a:ext>
            </a:extLst>
          </p:cNvPr>
          <p:cNvGrpSpPr/>
          <p:nvPr/>
        </p:nvGrpSpPr>
        <p:grpSpPr>
          <a:xfrm>
            <a:off x="11014742" y="10483306"/>
            <a:ext cx="11018780" cy="2108103"/>
            <a:chOff x="11014742" y="8116710"/>
            <a:chExt cx="11018780" cy="2108103"/>
          </a:xfrm>
        </p:grpSpPr>
        <p:sp>
          <p:nvSpPr>
            <p:cNvPr id="37" name="Rectangle 36">
              <a:extLst>
                <a:ext uri="{FF2B5EF4-FFF2-40B4-BE49-F238E27FC236}">
                  <a16:creationId xmlns:a16="http://schemas.microsoft.com/office/drawing/2014/main" id="{53C17F1E-D0F3-D845-A685-59F134293BDC}"/>
                </a:ext>
              </a:extLst>
            </p:cNvPr>
            <p:cNvSpPr/>
            <p:nvPr/>
          </p:nvSpPr>
          <p:spPr>
            <a:xfrm>
              <a:off x="13481604" y="8481724"/>
              <a:ext cx="8551918" cy="1323439"/>
            </a:xfrm>
            <a:prstGeom prst="rect">
              <a:avLst/>
            </a:prstGeom>
          </p:spPr>
          <p:txBody>
            <a:bodyPr wrap="square">
              <a:noAutofit/>
            </a:bodyPr>
            <a:lstStyle/>
            <a:p>
              <a:pPr algn="l"/>
              <a:r>
                <a:rPr lang="en-US" sz="4000" dirty="0">
                  <a:solidFill>
                    <a:srgbClr val="30D3D5"/>
                  </a:solidFill>
                  <a:latin typeface="Gill Sans MT" panose="020B0502020104020203" pitchFamily="34" charset="77"/>
                  <a:cs typeface="Gill Sans" panose="020B0502020104020203" pitchFamily="34" charset="-79"/>
                </a:rPr>
                <a:t>Seven Guideposts for Design Adaptation, Monitoring, and Evaluation.</a:t>
              </a:r>
            </a:p>
          </p:txBody>
        </p:sp>
        <p:grpSp>
          <p:nvGrpSpPr>
            <p:cNvPr id="38" name="Group 37">
              <a:extLst>
                <a:ext uri="{FF2B5EF4-FFF2-40B4-BE49-F238E27FC236}">
                  <a16:creationId xmlns:a16="http://schemas.microsoft.com/office/drawing/2014/main" id="{EBFDF00F-ABA9-8444-9A27-59239388195E}"/>
                </a:ext>
              </a:extLst>
            </p:cNvPr>
            <p:cNvGrpSpPr/>
            <p:nvPr/>
          </p:nvGrpSpPr>
          <p:grpSpPr>
            <a:xfrm>
              <a:off x="11014742" y="8147152"/>
              <a:ext cx="2161718" cy="2077661"/>
              <a:chOff x="451994" y="2386596"/>
              <a:chExt cx="1265641" cy="1216427"/>
            </a:xfrm>
          </p:grpSpPr>
          <p:sp>
            <p:nvSpPr>
              <p:cNvPr id="40" name="Oval 39">
                <a:extLst>
                  <a:ext uri="{FF2B5EF4-FFF2-40B4-BE49-F238E27FC236}">
                    <a16:creationId xmlns:a16="http://schemas.microsoft.com/office/drawing/2014/main" id="{1C37305E-BF2E-EC4D-B1C2-2F87CD614943}"/>
                  </a:ext>
                </a:extLst>
              </p:cNvPr>
              <p:cNvSpPr/>
              <p:nvPr/>
            </p:nvSpPr>
            <p:spPr>
              <a:xfrm>
                <a:off x="451994" y="2386596"/>
                <a:ext cx="1198604" cy="1198604"/>
              </a:xfrm>
              <a:prstGeom prst="ellipse">
                <a:avLst/>
              </a:prstGeom>
              <a:solidFill>
                <a:srgbClr val="30D3D5"/>
              </a:solidFill>
              <a:ln w="12700" cap="flat" cmpd="sng" algn="ctr">
                <a:noFill/>
                <a:prstDash val="solid"/>
                <a:miter lim="800000"/>
              </a:ln>
              <a:effectLst/>
            </p:spPr>
            <p:txBody>
              <a:bodyPr rtlCol="0" anchor="ctr">
                <a:noAutofit/>
              </a:bodyPr>
              <a:lstStyle/>
              <a:p>
                <a:pPr algn="ctr" defTabSz="456092">
                  <a:buClrTx/>
                  <a:defRPr/>
                </a:pPr>
                <a:endParaRPr lang="en-US" sz="1800" dirty="0">
                  <a:solidFill>
                    <a:srgbClr val="FFFFFF"/>
                  </a:solidFill>
                  <a:latin typeface="Roboto"/>
                  <a:ea typeface="+mn-ea"/>
                  <a:sym typeface="PT Sans"/>
                </a:endParaRPr>
              </a:p>
            </p:txBody>
          </p:sp>
          <p:sp>
            <p:nvSpPr>
              <p:cNvPr id="41" name="Rectangle 40">
                <a:extLst>
                  <a:ext uri="{FF2B5EF4-FFF2-40B4-BE49-F238E27FC236}">
                    <a16:creationId xmlns:a16="http://schemas.microsoft.com/office/drawing/2014/main" id="{AACE3059-344B-7648-AA56-BD0BB7C54520}"/>
                  </a:ext>
                </a:extLst>
              </p:cNvPr>
              <p:cNvSpPr/>
              <p:nvPr/>
            </p:nvSpPr>
            <p:spPr>
              <a:xfrm>
                <a:off x="1003399" y="2476793"/>
                <a:ext cx="714236" cy="1126230"/>
              </a:xfrm>
              <a:prstGeom prst="rect">
                <a:avLst/>
              </a:prstGeom>
            </p:spPr>
            <p:txBody>
              <a:bodyPr wrap="square" lIns="0" tIns="0" rIns="0" bIns="0" anchor="ctr">
                <a:noAutofit/>
              </a:bodyPr>
              <a:lstStyle/>
              <a:p>
                <a:pPr defTabSz="412090" hangingPunct="0">
                  <a:buClrTx/>
                </a:pPr>
                <a:r>
                  <a:rPr lang="en-US" sz="12500" b="1" dirty="0">
                    <a:solidFill>
                      <a:srgbClr val="F4F5F8"/>
                    </a:solidFill>
                    <a:latin typeface="Georgia" panose="02040502050405020303" pitchFamily="18" charset="0"/>
                    <a:ea typeface="Helvetica Neue"/>
                    <a:cs typeface="Helvetica Neue"/>
                    <a:sym typeface="Helvetica Neue"/>
                  </a:rPr>
                  <a:t>5</a:t>
                </a:r>
              </a:p>
            </p:txBody>
          </p:sp>
          <p:sp>
            <p:nvSpPr>
              <p:cNvPr id="42" name="Rectangle 41">
                <a:extLst>
                  <a:ext uri="{FF2B5EF4-FFF2-40B4-BE49-F238E27FC236}">
                    <a16:creationId xmlns:a16="http://schemas.microsoft.com/office/drawing/2014/main" id="{427485FF-EC5F-B245-8AF6-C1C5538B529A}"/>
                  </a:ext>
                </a:extLst>
              </p:cNvPr>
              <p:cNvSpPr/>
              <p:nvPr/>
            </p:nvSpPr>
            <p:spPr>
              <a:xfrm>
                <a:off x="638529" y="2651107"/>
                <a:ext cx="586858" cy="216236"/>
              </a:xfrm>
              <a:prstGeom prst="rect">
                <a:avLst/>
              </a:prstGeom>
            </p:spPr>
            <p:txBody>
              <a:bodyPr wrap="square" lIns="0" tIns="0" rIns="0" bIns="0" anchor="ctr">
                <a:noAutofit/>
              </a:bodyPr>
              <a:lstStyle/>
              <a:p>
                <a:pPr defTabSz="412090" hangingPunct="0">
                  <a:buClrTx/>
                </a:pPr>
                <a:r>
                  <a:rPr lang="en-US" sz="2400" dirty="0">
                    <a:solidFill>
                      <a:schemeClr val="bg1">
                        <a:lumMod val="20000"/>
                        <a:lumOff val="80000"/>
                      </a:schemeClr>
                    </a:solidFill>
                    <a:latin typeface="Georgia" panose="02040502050405020303" pitchFamily="18" charset="0"/>
                    <a:ea typeface="Helvetica Neue"/>
                    <a:cs typeface="Helvetica Neue"/>
                    <a:sym typeface="Helvetica Neue"/>
                  </a:rPr>
                  <a:t>Section</a:t>
                </a:r>
              </a:p>
            </p:txBody>
          </p:sp>
        </p:grpSp>
        <p:sp>
          <p:nvSpPr>
            <p:cNvPr id="39" name="Circular Arrow 107">
              <a:extLst>
                <a:ext uri="{FF2B5EF4-FFF2-40B4-BE49-F238E27FC236}">
                  <a16:creationId xmlns:a16="http://schemas.microsoft.com/office/drawing/2014/main" id="{54DE92D6-65BF-E743-A213-CEA6B94FEFD6}"/>
                </a:ext>
              </a:extLst>
            </p:cNvPr>
            <p:cNvSpPr/>
            <p:nvPr/>
          </p:nvSpPr>
          <p:spPr>
            <a:xfrm>
              <a:off x="12507485" y="8116710"/>
              <a:ext cx="1233863" cy="1233863"/>
            </a:xfrm>
            <a:prstGeom prst="circularArrow">
              <a:avLst>
                <a:gd name="adj1" fmla="val 2271"/>
                <a:gd name="adj2" fmla="val 761772"/>
                <a:gd name="adj3" fmla="val 19550703"/>
                <a:gd name="adj4" fmla="val 12575511"/>
                <a:gd name="adj5" fmla="val 5826"/>
              </a:avLst>
            </a:prstGeom>
            <a:solidFill>
              <a:srgbClr val="30D3D5"/>
            </a:solidFill>
            <a:ln>
              <a:solidFill>
                <a:srgbClr val="30D3D5"/>
              </a:solidFill>
            </a:ln>
            <a:effectLst/>
          </p:spPr>
          <p:txBody>
            <a:bodyPr>
              <a:noAutofit/>
            </a:bodyPr>
            <a:lstStyle/>
            <a:p>
              <a:endParaRPr lang="en-US" sz="1200" dirty="0">
                <a:latin typeface="Gill Sans MT" panose="020B0502020104020203" pitchFamily="34" charset="77"/>
              </a:endParaRPr>
            </a:p>
          </p:txBody>
        </p:sp>
      </p:grpSp>
    </p:spTree>
    <p:custDataLst>
      <p:tags r:id="rId1"/>
    </p:custDataLst>
    <p:extLst>
      <p:ext uri="{BB962C8B-B14F-4D97-AF65-F5344CB8AC3E}">
        <p14:creationId xmlns:p14="http://schemas.microsoft.com/office/powerpoint/2010/main" val="138992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4F5F7"/>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F54E8E6-1410-4741-8D13-FDAB1C143214}"/>
              </a:ext>
            </a:extLst>
          </p:cNvPr>
          <p:cNvSpPr>
            <a:spLocks noGrp="1"/>
          </p:cNvSpPr>
          <p:nvPr>
            <p:ph type="body" sz="quarter" idx="4294967295"/>
          </p:nvPr>
        </p:nvSpPr>
        <p:spPr>
          <a:xfrm>
            <a:off x="1647218" y="5399760"/>
            <a:ext cx="21089566" cy="7185660"/>
          </a:xfrm>
          <a:prstGeom prst="rect">
            <a:avLst/>
          </a:prstGeom>
          <a:noFill/>
          <a:ln>
            <a:noFill/>
          </a:ln>
        </p:spPr>
        <p:txBody>
          <a:bodyPr/>
          <a:lstStyle/>
          <a:p>
            <a:pPr algn="ctr">
              <a:spcAft>
                <a:spcPts val="1800"/>
              </a:spcAft>
            </a:pPr>
            <a:r>
              <a:rPr lang="en-US" sz="4000" dirty="0">
                <a:solidFill>
                  <a:srgbClr val="2E2C22"/>
                </a:solidFill>
              </a:rPr>
              <a:t>During this session, participants will: </a:t>
            </a:r>
          </a:p>
          <a:p>
            <a:pPr marL="742950" indent="-742950" algn="l">
              <a:spcAft>
                <a:spcPts val="1800"/>
              </a:spcAft>
              <a:buFont typeface="+mj-lt"/>
              <a:buAutoNum type="arabicPeriod"/>
            </a:pPr>
            <a:r>
              <a:rPr lang="en-US" sz="4000" dirty="0">
                <a:solidFill>
                  <a:srgbClr val="2E2C22"/>
                </a:solidFill>
              </a:rPr>
              <a:t>Discuss key scale-up concepts and considerations that influence adaptation, expansion, and institutionalization of norms-shifting interventions. </a:t>
            </a:r>
          </a:p>
          <a:p>
            <a:pPr marL="742950" indent="-742950" algn="l">
              <a:spcAft>
                <a:spcPts val="1800"/>
              </a:spcAft>
              <a:buFont typeface="+mj-lt"/>
              <a:buAutoNum type="arabicPeriod"/>
            </a:pPr>
            <a:r>
              <a:rPr lang="en-US" sz="4000" dirty="0">
                <a:solidFill>
                  <a:srgbClr val="2E2C22"/>
                </a:solidFill>
              </a:rPr>
              <a:t>Develop a perspective of the temporal nature (waves) of scale-up and related technical and management issues to address.</a:t>
            </a:r>
          </a:p>
          <a:p>
            <a:pPr marL="742950" indent="-742950" algn="l">
              <a:spcAft>
                <a:spcPts val="1800"/>
              </a:spcAft>
              <a:buFont typeface="+mj-lt"/>
              <a:buAutoNum type="arabicPeriod"/>
            </a:pPr>
            <a:r>
              <a:rPr lang="en-US" sz="4000" dirty="0">
                <a:solidFill>
                  <a:srgbClr val="2E2C22"/>
                </a:solidFill>
              </a:rPr>
              <a:t>Define the seven Guideposts for designing and adapting NSI, monitoring implementation, diffusing new ideas and social shifts, and evaluating NSIs as they are scaled.</a:t>
            </a:r>
          </a:p>
          <a:p>
            <a:pPr marL="742950" indent="-742950" algn="l">
              <a:spcAft>
                <a:spcPts val="1800"/>
              </a:spcAft>
              <a:buFont typeface="+mj-lt"/>
              <a:buAutoNum type="arabicPeriod"/>
            </a:pPr>
            <a:r>
              <a:rPr lang="en-US" sz="4000" dirty="0">
                <a:solidFill>
                  <a:srgbClr val="2E2C22"/>
                </a:solidFill>
              </a:rPr>
              <a:t>Begin to apply the concepts, temporal nature, and seven Guideposts in relation to their own projects.</a:t>
            </a:r>
          </a:p>
          <a:p>
            <a:pPr>
              <a:spcAft>
                <a:spcPts val="1800"/>
              </a:spcAft>
            </a:pPr>
            <a:endParaRPr lang="en-US" dirty="0">
              <a:solidFill>
                <a:srgbClr val="2E2C22"/>
              </a:solidFill>
            </a:endParaRPr>
          </a:p>
        </p:txBody>
      </p:sp>
      <p:sp>
        <p:nvSpPr>
          <p:cNvPr id="7" name="Rectangle 6">
            <a:extLst>
              <a:ext uri="{FF2B5EF4-FFF2-40B4-BE49-F238E27FC236}">
                <a16:creationId xmlns:a16="http://schemas.microsoft.com/office/drawing/2014/main" id="{9D959138-79C4-724D-84F4-DBBCB0ED44EB}"/>
              </a:ext>
            </a:extLst>
          </p:cNvPr>
          <p:cNvSpPr/>
          <p:nvPr/>
        </p:nvSpPr>
        <p:spPr>
          <a:xfrm>
            <a:off x="1647217" y="1430576"/>
            <a:ext cx="21089566" cy="3054486"/>
          </a:xfrm>
          <a:prstGeom prst="rect">
            <a:avLst/>
          </a:prstGeom>
          <a:solidFill>
            <a:srgbClr val="2EC3C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lang="en-US" sz="700" b="0" i="0" u="none" strike="noStrike" kern="0" cap="none" spc="0" normalizeH="0" baseline="0" noProof="0" dirty="0">
              <a:ln>
                <a:noFill/>
              </a:ln>
              <a:solidFill>
                <a:srgbClr val="A6A7AC"/>
              </a:solidFill>
              <a:effectLst/>
              <a:uLnTx/>
              <a:uFillTx/>
              <a:latin typeface="Arial"/>
              <a:ea typeface="+mn-ea"/>
              <a:cs typeface="+mn-cs"/>
              <a:sym typeface="Arial"/>
            </a:endParaRPr>
          </a:p>
        </p:txBody>
      </p:sp>
      <p:sp>
        <p:nvSpPr>
          <p:cNvPr id="8" name="Google Shape;812;p3">
            <a:extLst>
              <a:ext uri="{FF2B5EF4-FFF2-40B4-BE49-F238E27FC236}">
                <a16:creationId xmlns:a16="http://schemas.microsoft.com/office/drawing/2014/main" id="{3AFA2273-1A69-C141-AC86-CDC9AEBF0DAE}"/>
              </a:ext>
            </a:extLst>
          </p:cNvPr>
          <p:cNvSpPr txBox="1">
            <a:spLocks/>
          </p:cNvSpPr>
          <p:nvPr/>
        </p:nvSpPr>
        <p:spPr>
          <a:xfrm>
            <a:off x="1723095" y="2761517"/>
            <a:ext cx="20915314" cy="1567792"/>
          </a:xfrm>
          <a:prstGeom prst="rect">
            <a:avLst/>
          </a:prstGeom>
          <a:noFill/>
          <a:ln>
            <a:noFill/>
          </a:ln>
        </p:spPr>
        <p:txBody>
          <a:bodyPr spcFirstLastPara="1" wrap="square" lIns="91426" tIns="45700" rIns="91426" bIns="45700" anchor="t" anchorCtr="0">
            <a:noAutofit/>
          </a:bodyPr>
          <a:lstStyle>
            <a:defPPr marR="0" lvl="0" algn="l" rtl="0">
              <a:lnSpc>
                <a:spcPct val="100000"/>
              </a:lnSpc>
              <a:spcBef>
                <a:spcPts val="0"/>
              </a:spcBef>
              <a:spcAft>
                <a:spcPts val="0"/>
              </a:spcAft>
            </a:defPPr>
            <a:lvl1pPr marR="0" lvl="0" algn="ctr" rtl="0">
              <a:lnSpc>
                <a:spcPct val="80000"/>
              </a:lnSpc>
              <a:spcBef>
                <a:spcPts val="0"/>
              </a:spcBef>
              <a:spcAft>
                <a:spcPts val="0"/>
              </a:spcAft>
              <a:buClr>
                <a:srgbClr val="393941"/>
              </a:buClr>
              <a:buSzPts val="10000"/>
              <a:buFont typeface="Gill Sans"/>
              <a:buNone/>
              <a:defRPr sz="10000" b="0" i="0" u="none" strike="noStrike" cap="none">
                <a:solidFill>
                  <a:srgbClr val="393941"/>
                </a:solidFill>
                <a:latin typeface="Gill Sans MT" panose="020B0502020104020203" pitchFamily="34" charset="77"/>
                <a:ea typeface="Gill Sans MT" panose="020B0502020104020203" pitchFamily="34" charset="77"/>
                <a:cs typeface="Gill Sans"/>
                <a:sym typeface="Gill Sans"/>
              </a:defRPr>
            </a:lvl1pPr>
            <a:lvl2pPr marR="0" lvl="1"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2pPr>
            <a:lvl3pPr marR="0" lvl="2"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3pPr>
            <a:lvl4pPr marR="0" lvl="3"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4pPr>
            <a:lvl5pPr marR="0" lvl="4"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5pPr>
            <a:lvl6pPr marR="0" lvl="5"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6pPr>
            <a:lvl7pPr marR="0" lvl="6"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7pPr>
            <a:lvl8pPr marR="0" lvl="7"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8pPr>
            <a:lvl9pPr marR="0" lvl="8" algn="l" rtl="0">
              <a:lnSpc>
                <a:spcPct val="80000"/>
              </a:lnSpc>
              <a:spcBef>
                <a:spcPts val="0"/>
              </a:spcBef>
              <a:spcAft>
                <a:spcPts val="0"/>
              </a:spcAft>
              <a:buClr>
                <a:srgbClr val="393941"/>
              </a:buClr>
              <a:buSzPts val="10000"/>
              <a:buFont typeface="Montserrat SemiBold"/>
              <a:buNone/>
              <a:defRPr sz="10000" b="1" i="0" u="none" strike="noStrike" cap="none">
                <a:solidFill>
                  <a:srgbClr val="393941"/>
                </a:solidFill>
                <a:latin typeface="Montserrat SemiBold"/>
                <a:ea typeface="Montserrat SemiBold"/>
                <a:cs typeface="Montserrat SemiBold"/>
                <a:sym typeface="Montserrat SemiBold"/>
              </a:defRPr>
            </a:lvl9pPr>
          </a:lstStyle>
          <a:p>
            <a:pPr lvl="0" defTabSz="914400" hangingPunct="1">
              <a:lnSpc>
                <a:spcPct val="90000"/>
              </a:lnSpc>
              <a:buClr>
                <a:srgbClr val="09904F"/>
              </a:buClr>
              <a:defRPr/>
            </a:pPr>
            <a:r>
              <a:rPr lang="en-US" b="1" dirty="0">
                <a:solidFill>
                  <a:srgbClr val="FFFFFF"/>
                </a:solidFill>
              </a:rPr>
              <a:t>Learning Objectives</a:t>
            </a:r>
            <a:endParaRPr kumimoji="0" lang="en-US" sz="10000" b="1" i="0" u="none" strike="noStrike" kern="0" cap="none" spc="0" normalizeH="0" baseline="0" noProof="0" dirty="0">
              <a:ln>
                <a:noFill/>
              </a:ln>
              <a:solidFill>
                <a:srgbClr val="FFFFFF"/>
              </a:solidFill>
              <a:effectLst/>
              <a:uLnTx/>
              <a:uFillTx/>
              <a:latin typeface="Gill Sans MT" panose="020B0502020104020203" pitchFamily="34" charset="77"/>
              <a:cs typeface="Gill Sans"/>
              <a:sym typeface="Gill Sans"/>
            </a:endParaRPr>
          </a:p>
        </p:txBody>
      </p:sp>
      <p:sp>
        <p:nvSpPr>
          <p:cNvPr id="9" name="Google Shape;814;p3">
            <a:extLst>
              <a:ext uri="{FF2B5EF4-FFF2-40B4-BE49-F238E27FC236}">
                <a16:creationId xmlns:a16="http://schemas.microsoft.com/office/drawing/2014/main" id="{F2A5C839-7329-DB48-830B-88D708D912C0}"/>
              </a:ext>
            </a:extLst>
          </p:cNvPr>
          <p:cNvSpPr txBox="1"/>
          <p:nvPr/>
        </p:nvSpPr>
        <p:spPr>
          <a:xfrm>
            <a:off x="5307761" y="1865772"/>
            <a:ext cx="13768479" cy="393333"/>
          </a:xfrm>
          <a:prstGeom prst="rect">
            <a:avLst/>
          </a:prstGeom>
          <a:noFill/>
          <a:ln>
            <a:noFill/>
          </a:ln>
        </p:spPr>
        <p:txBody>
          <a:bodyPr spcFirstLastPara="1" wrap="square" lIns="91426" tIns="45700" rIns="91426" bIns="45700" anchor="t" anchorCtr="0">
            <a:noAutofit/>
          </a:bodyPr>
          <a:lstStyle/>
          <a:p>
            <a:pPr algn="ctr" defTabSz="914400" hangingPunct="1">
              <a:buClr>
                <a:srgbClr val="53585F"/>
              </a:buClr>
              <a:buSzPts val="3600"/>
            </a:pPr>
            <a:r>
              <a:rPr lang="en-US" sz="3600" dirty="0">
                <a:solidFill>
                  <a:srgbClr val="FFFFFF"/>
                </a:solidFill>
                <a:latin typeface="Gill Sans MT" panose="020B0502020104020203" pitchFamily="34" charset="77"/>
                <a:ea typeface="Gill Sans"/>
                <a:cs typeface="Gill Sans"/>
                <a:sym typeface="Gill Sans"/>
              </a:rPr>
              <a:t>SCALE-UP OF NORMS-SHIFTING INTERVENTIONS</a:t>
            </a:r>
          </a:p>
        </p:txBody>
      </p:sp>
    </p:spTree>
    <p:custDataLst>
      <p:tags r:id="rId1"/>
    </p:custDataLst>
    <p:extLst>
      <p:ext uri="{BB962C8B-B14F-4D97-AF65-F5344CB8AC3E}">
        <p14:creationId xmlns:p14="http://schemas.microsoft.com/office/powerpoint/2010/main" val="782094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EC3C6">
            <a:alpha val="13301"/>
          </a:srgb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18B131A-A999-5143-9933-4E8517E97BF0}"/>
              </a:ext>
            </a:extLst>
          </p:cNvPr>
          <p:cNvSpPr>
            <a:spLocks noGrp="1"/>
          </p:cNvSpPr>
          <p:nvPr>
            <p:ph type="title"/>
          </p:nvPr>
        </p:nvSpPr>
        <p:spPr/>
        <p:txBody>
          <a:bodyPr/>
          <a:lstStyle/>
          <a:p>
            <a:r>
              <a:rPr lang="en-US" b="1" dirty="0">
                <a:cs typeface="Gill Sans" panose="020B0502020104020203" pitchFamily="34" charset="-79"/>
                <a:sym typeface="Montserrat-SemiBold"/>
              </a:rPr>
              <a:t>A Moving Survey </a:t>
            </a:r>
            <a:endParaRPr lang="en-US" dirty="0"/>
          </a:p>
        </p:txBody>
      </p:sp>
      <p:sp>
        <p:nvSpPr>
          <p:cNvPr id="8" name="Text Placeholder 7">
            <a:extLst>
              <a:ext uri="{FF2B5EF4-FFF2-40B4-BE49-F238E27FC236}">
                <a16:creationId xmlns:a16="http://schemas.microsoft.com/office/drawing/2014/main" id="{8BAE9C77-C3A5-924C-9C82-0392F1151B8E}"/>
              </a:ext>
            </a:extLst>
          </p:cNvPr>
          <p:cNvSpPr>
            <a:spLocks noGrp="1"/>
          </p:cNvSpPr>
          <p:nvPr>
            <p:ph type="body" idx="1"/>
          </p:nvPr>
        </p:nvSpPr>
        <p:spPr/>
        <p:txBody>
          <a:bodyPr/>
          <a:lstStyle/>
          <a:p>
            <a:pPr algn="l">
              <a:lnSpc>
                <a:spcPct val="100000"/>
              </a:lnSpc>
            </a:pPr>
            <a:r>
              <a:rPr lang="en-US" dirty="0"/>
              <a:t>What is your level of understanding of scaling up an intervention, on a scale of 1 to 5?</a:t>
            </a:r>
          </a:p>
          <a:p>
            <a:pPr algn="l">
              <a:lnSpc>
                <a:spcPct val="100000"/>
              </a:lnSpc>
            </a:pPr>
            <a:endParaRPr lang="en-US" dirty="0"/>
          </a:p>
        </p:txBody>
      </p:sp>
      <p:sp>
        <p:nvSpPr>
          <p:cNvPr id="9" name="Text Placeholder 8">
            <a:extLst>
              <a:ext uri="{FF2B5EF4-FFF2-40B4-BE49-F238E27FC236}">
                <a16:creationId xmlns:a16="http://schemas.microsoft.com/office/drawing/2014/main" id="{EEB1A0A0-7FDF-084A-9612-569347F25666}"/>
              </a:ext>
            </a:extLst>
          </p:cNvPr>
          <p:cNvSpPr>
            <a:spLocks noGrp="1"/>
          </p:cNvSpPr>
          <p:nvPr>
            <p:ph type="body" idx="3"/>
          </p:nvPr>
        </p:nvSpPr>
        <p:spPr/>
        <p:txBody>
          <a:bodyPr/>
          <a:lstStyle/>
          <a:p>
            <a:r>
              <a:rPr lang="en-US" dirty="0"/>
              <a:t>POLL</a:t>
            </a:r>
          </a:p>
        </p:txBody>
      </p:sp>
      <p:sp>
        <p:nvSpPr>
          <p:cNvPr id="12" name="Google Shape;233;p8">
            <a:extLst>
              <a:ext uri="{FF2B5EF4-FFF2-40B4-BE49-F238E27FC236}">
                <a16:creationId xmlns:a16="http://schemas.microsoft.com/office/drawing/2014/main" id="{216BD059-4A35-1642-8636-F510BCC02536}"/>
              </a:ext>
            </a:extLst>
          </p:cNvPr>
          <p:cNvSpPr txBox="1"/>
          <p:nvPr/>
        </p:nvSpPr>
        <p:spPr>
          <a:xfrm>
            <a:off x="229282" y="13058930"/>
            <a:ext cx="6214047" cy="307736"/>
          </a:xfrm>
          <a:prstGeom prst="rect">
            <a:avLst/>
          </a:prstGeom>
          <a:noFill/>
          <a:ln>
            <a:noFill/>
          </a:ln>
        </p:spPr>
        <p:txBody>
          <a:bodyPr spcFirstLastPara="1" wrap="square" lIns="91425" tIns="45700" rIns="91425" bIns="45700" anchor="t" anchorCtr="0">
            <a:spAutoFit/>
          </a:bodyPr>
          <a:lstStyle/>
          <a:p>
            <a:pPr algn="l"/>
            <a:r>
              <a:rPr lang="en-US" sz="1400" b="0" i="0" u="none" strike="noStrike" cap="none" dirty="0">
                <a:solidFill>
                  <a:srgbClr val="F4F5F8"/>
                </a:solidFill>
                <a:latin typeface="Gill Sans MT" panose="020B0502020104020203" pitchFamily="34" charset="77"/>
                <a:ea typeface="Gill Sans"/>
                <a:cs typeface="Gill Sans"/>
                <a:sym typeface="Gill Sans"/>
              </a:rPr>
              <a:t>Photo credit: </a:t>
            </a:r>
            <a:r>
              <a:rPr lang="en-US" sz="1400" dirty="0">
                <a:solidFill>
                  <a:srgbClr val="F4F5F8"/>
                </a:solidFill>
                <a:latin typeface="Gill Sans MT" panose="020B0502020104020203" pitchFamily="34" charset="77"/>
                <a:ea typeface="Gill Sans"/>
                <a:cs typeface="Gill Sans"/>
                <a:sym typeface="Gill Sans"/>
              </a:rPr>
              <a:t>Paula Bronstein/Getty Images/Images of Empowerment</a:t>
            </a:r>
            <a:endParaRPr dirty="0">
              <a:latin typeface="Gill Sans MT" panose="020B0502020104020203" pitchFamily="34" charset="77"/>
            </a:endParaRPr>
          </a:p>
        </p:txBody>
      </p:sp>
      <p:pic>
        <p:nvPicPr>
          <p:cNvPr id="5" name="Picture Placeholder 4" descr="A person sitting at a table&#10;&#10;Description automatically generated with medium confidence">
            <a:extLst>
              <a:ext uri="{FF2B5EF4-FFF2-40B4-BE49-F238E27FC236}">
                <a16:creationId xmlns:a16="http://schemas.microsoft.com/office/drawing/2014/main" id="{688AA24A-59BB-4C41-B420-E23A08961B65}"/>
              </a:ext>
            </a:extLst>
          </p:cNvPr>
          <p:cNvPicPr>
            <a:picLocks noGrp="1" noChangeAspect="1"/>
          </p:cNvPicPr>
          <p:nvPr>
            <p:ph type="pic" sz="quarter" idx="10"/>
          </p:nvPr>
        </p:nvPicPr>
        <p:blipFill rotWithShape="1">
          <a:blip r:embed="rId4">
            <a:extLst>
              <a:ext uri="{28A0092B-C50C-407E-A947-70E740481C1C}">
                <a14:useLocalDpi xmlns:a14="http://schemas.microsoft.com/office/drawing/2010/main" val="0"/>
              </a:ext>
            </a:extLst>
          </a:blip>
          <a:srcRect l="25949" r="7385"/>
          <a:stretch/>
        </p:blipFill>
        <p:spPr>
          <a:xfrm>
            <a:off x="2511325" y="3446449"/>
            <a:ext cx="5862918" cy="5862918"/>
          </a:xfrm>
        </p:spPr>
      </p:pic>
      <p:grpSp>
        <p:nvGrpSpPr>
          <p:cNvPr id="25" name="Google Shape;234;p8">
            <a:extLst>
              <a:ext uri="{FF2B5EF4-FFF2-40B4-BE49-F238E27FC236}">
                <a16:creationId xmlns:a16="http://schemas.microsoft.com/office/drawing/2014/main" id="{D54368AF-60A6-BD44-96CB-3E22D6553978}"/>
              </a:ext>
            </a:extLst>
          </p:cNvPr>
          <p:cNvGrpSpPr/>
          <p:nvPr/>
        </p:nvGrpSpPr>
        <p:grpSpPr>
          <a:xfrm>
            <a:off x="1346003" y="1090737"/>
            <a:ext cx="3532094" cy="3532094"/>
            <a:chOff x="1368325" y="1090737"/>
            <a:chExt cx="3532094" cy="3532094"/>
          </a:xfrm>
        </p:grpSpPr>
        <p:sp>
          <p:nvSpPr>
            <p:cNvPr id="26" name="Google Shape;235;p8">
              <a:extLst>
                <a:ext uri="{FF2B5EF4-FFF2-40B4-BE49-F238E27FC236}">
                  <a16:creationId xmlns:a16="http://schemas.microsoft.com/office/drawing/2014/main" id="{D0E1C906-37AE-A049-A5A2-9B199BC63F2E}"/>
                </a:ext>
              </a:extLst>
            </p:cNvPr>
            <p:cNvSpPr/>
            <p:nvPr/>
          </p:nvSpPr>
          <p:spPr>
            <a:xfrm>
              <a:off x="1368325" y="1090737"/>
              <a:ext cx="3532094" cy="3532094"/>
            </a:xfrm>
            <a:prstGeom prst="ellipse">
              <a:avLst/>
            </a:prstGeom>
            <a:solidFill>
              <a:srgbClr val="2EC3C6"/>
            </a:solidFill>
            <a:ln w="6667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a:solidFill>
                  <a:srgbClr val="2EC3C6"/>
                </a:solidFill>
                <a:latin typeface="Gill Sans"/>
                <a:ea typeface="Gill Sans"/>
                <a:cs typeface="Gill Sans"/>
                <a:sym typeface="Gill Sans"/>
              </a:endParaRPr>
            </a:p>
          </p:txBody>
        </p:sp>
        <p:pic>
          <p:nvPicPr>
            <p:cNvPr id="27" name="Google Shape;236;p8" descr="Cheers outline">
              <a:extLst>
                <a:ext uri="{FF2B5EF4-FFF2-40B4-BE49-F238E27FC236}">
                  <a16:creationId xmlns:a16="http://schemas.microsoft.com/office/drawing/2014/main" id="{3D0298B2-372C-FC45-A321-132E66040264}"/>
                </a:ext>
              </a:extLst>
            </p:cNvPr>
            <p:cNvPicPr preferRelativeResize="0"/>
            <p:nvPr/>
          </p:nvPicPr>
          <p:blipFill rotWithShape="1">
            <a:blip r:embed="rId4">
              <a:alphaModFix/>
            </a:blip>
            <a:srcRect/>
            <a:stretch/>
          </p:blipFill>
          <p:spPr>
            <a:xfrm>
              <a:off x="1557715" y="1379662"/>
              <a:ext cx="3153314" cy="3153314"/>
            </a:xfrm>
            <a:prstGeom prst="rect">
              <a:avLst/>
            </a:prstGeom>
            <a:noFill/>
            <a:ln>
              <a:noFill/>
            </a:ln>
          </p:spPr>
        </p:pic>
      </p:grpSp>
    </p:spTree>
    <p:custDataLst>
      <p:tags r:id="rId1"/>
    </p:custDataLst>
    <p:extLst>
      <p:ext uri="{BB962C8B-B14F-4D97-AF65-F5344CB8AC3E}">
        <p14:creationId xmlns:p14="http://schemas.microsoft.com/office/powerpoint/2010/main" val="322018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EC3C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22B8-2712-4B0F-B154-1D65662A1A6A}"/>
              </a:ext>
            </a:extLst>
          </p:cNvPr>
          <p:cNvSpPr>
            <a:spLocks noGrp="1"/>
          </p:cNvSpPr>
          <p:nvPr>
            <p:ph type="title"/>
          </p:nvPr>
        </p:nvSpPr>
        <p:spPr/>
        <p:txBody>
          <a:bodyPr lIns="91440" tIns="45720" rIns="91440" bIns="45720" anchor="t">
            <a:noAutofit/>
          </a:bodyPr>
          <a:lstStyle/>
          <a:p>
            <a:pPr>
              <a:lnSpc>
                <a:spcPct val="90000"/>
              </a:lnSpc>
            </a:pPr>
            <a:r>
              <a:rPr lang="en-US" dirty="0"/>
              <a:t>Basic Scale-Up Concepts </a:t>
            </a:r>
          </a:p>
        </p:txBody>
      </p:sp>
      <p:sp>
        <p:nvSpPr>
          <p:cNvPr id="3" name="Text Placeholder 2">
            <a:extLst>
              <a:ext uri="{FF2B5EF4-FFF2-40B4-BE49-F238E27FC236}">
                <a16:creationId xmlns:a16="http://schemas.microsoft.com/office/drawing/2014/main" id="{04F17E5D-8BB4-BA43-B498-61F35D138247}"/>
              </a:ext>
            </a:extLst>
          </p:cNvPr>
          <p:cNvSpPr>
            <a:spLocks noGrp="1"/>
          </p:cNvSpPr>
          <p:nvPr>
            <p:ph type="body" idx="2"/>
          </p:nvPr>
        </p:nvSpPr>
        <p:spPr/>
        <p:txBody>
          <a:bodyPr/>
          <a:lstStyle/>
          <a:p>
            <a:r>
              <a:rPr lang="en-US" dirty="0"/>
              <a:t>SECTION 1</a:t>
            </a:r>
            <a:endParaRPr lang="en-US" sz="2800" dirty="0"/>
          </a:p>
          <a:p>
            <a:endParaRPr lang="en-US" dirty="0"/>
          </a:p>
        </p:txBody>
      </p:sp>
    </p:spTree>
    <p:custDataLst>
      <p:tags r:id="rId1"/>
    </p:custDataLst>
    <p:extLst>
      <p:ext uri="{BB962C8B-B14F-4D97-AF65-F5344CB8AC3E}">
        <p14:creationId xmlns:p14="http://schemas.microsoft.com/office/powerpoint/2010/main" val="9921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65"/>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2.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PASSAGES TEMPLATE">
  <a:themeElements>
    <a:clrScheme name="Passages Color Scheme">
      <a:dk1>
        <a:srgbClr val="D9D9D9"/>
      </a:dk1>
      <a:lt1>
        <a:srgbClr val="A6A7AC"/>
      </a:lt1>
      <a:dk2>
        <a:srgbClr val="53585F"/>
      </a:dk2>
      <a:lt2>
        <a:srgbClr val="DCDEE0"/>
      </a:lt2>
      <a:accent1>
        <a:srgbClr val="1E9457"/>
      </a:accent1>
      <a:accent2>
        <a:srgbClr val="2BB673"/>
      </a:accent2>
      <a:accent3>
        <a:srgbClr val="2BB4B6"/>
      </a:accent3>
      <a:accent4>
        <a:srgbClr val="2B6FB6"/>
      </a:accent4>
      <a:accent5>
        <a:srgbClr val="B62BB4"/>
      </a:accent5>
      <a:accent6>
        <a:srgbClr val="B4B62B"/>
      </a:accent6>
      <a:hlink>
        <a:srgbClr val="EDEDEE"/>
      </a:hlink>
      <a:folHlink>
        <a:srgbClr val="515257"/>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457"/>
        </a:solidFill>
        <a:ln w="3175" cap="flat">
          <a:noFill/>
          <a:miter lim="400000"/>
        </a:ln>
        <a:effectLst/>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ASSAGES TEMPLATE" id="{D936D644-2F06-7146-8F5F-02F3A8FBACAF}" vid="{41B6AED8-A31D-2C49-8862-DD6012C6466A}"/>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ontserrat-Regular"/>
        <a:ea typeface="Montserrat-Regular"/>
        <a:cs typeface="Montserrat-Regular"/>
      </a:majorFont>
      <a:minorFont>
        <a:latin typeface="Montserrat-Regular"/>
        <a:ea typeface="Montserrat-Regular"/>
        <a:cs typeface="Montserrat-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3AAD5F7C-2752-384C-A0C8-30104831AF28}">
  <we:reference id="wa104381063" version="1.0.0.1" store="en-US" storeType="OMEX"/>
  <we:alternateReferences>
    <we:reference id="WA104381063" version="1.0.0.1"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6586</TotalTime>
  <Words>10474</Words>
  <Application>Microsoft Office PowerPoint</Application>
  <PresentationFormat>Custom</PresentationFormat>
  <Paragraphs>919</Paragraphs>
  <Slides>56</Slides>
  <Notes>56</Notes>
  <HiddenSlides>0</HiddenSlides>
  <MMClips>0</MMClips>
  <ScaleCrop>false</ScaleCrop>
  <HeadingPairs>
    <vt:vector size="6" baseType="variant">
      <vt:variant>
        <vt:lpstr>Fonts Used</vt:lpstr>
      </vt:variant>
      <vt:variant>
        <vt:i4>21</vt:i4>
      </vt:variant>
      <vt:variant>
        <vt:lpstr>Theme</vt:lpstr>
      </vt:variant>
      <vt:variant>
        <vt:i4>1</vt:i4>
      </vt:variant>
      <vt:variant>
        <vt:lpstr>Slide Titles</vt:lpstr>
      </vt:variant>
      <vt:variant>
        <vt:i4>56</vt:i4>
      </vt:variant>
    </vt:vector>
  </HeadingPairs>
  <TitlesOfParts>
    <vt:vector size="78" baseType="lpstr">
      <vt:lpstr>MS PGothic</vt:lpstr>
      <vt:lpstr>Arial</vt:lpstr>
      <vt:lpstr>Calibri</vt:lpstr>
      <vt:lpstr>Calibri Light</vt:lpstr>
      <vt:lpstr>Century Gothic</vt:lpstr>
      <vt:lpstr>Courier New</vt:lpstr>
      <vt:lpstr>Georgia</vt:lpstr>
      <vt:lpstr>Gill Sans</vt:lpstr>
      <vt:lpstr>Gill Sans MT</vt:lpstr>
      <vt:lpstr>Helvetica Light</vt:lpstr>
      <vt:lpstr>Helvetica Neue</vt:lpstr>
      <vt:lpstr>Helvetica Neue Light</vt:lpstr>
      <vt:lpstr>Montserrat SemiBold</vt:lpstr>
      <vt:lpstr>Montserrat-Regular</vt:lpstr>
      <vt:lpstr>Montserrat-SemiBold</vt:lpstr>
      <vt:lpstr>Noto Sans Symbols</vt:lpstr>
      <vt:lpstr>PT Sans</vt:lpstr>
      <vt:lpstr>Roboto</vt:lpstr>
      <vt:lpstr>Times New Roman</vt:lpstr>
      <vt:lpstr>Tw Cen MT</vt:lpstr>
      <vt:lpstr>Wingdings</vt:lpstr>
      <vt:lpstr>PASSAGES TEMPLATE</vt:lpstr>
      <vt:lpstr>Shifting Social Norms as Part of Social and Behavior Change </vt:lpstr>
      <vt:lpstr>PowerPoint Presentation</vt:lpstr>
      <vt:lpstr>PowerPoint Presentation</vt:lpstr>
      <vt:lpstr> Welcome &amp; Introductions </vt:lpstr>
      <vt:lpstr>Scale-Up of Norms-Shifting Interventions</vt:lpstr>
      <vt:lpstr>PowerPoint Presentation</vt:lpstr>
      <vt:lpstr>PowerPoint Presentation</vt:lpstr>
      <vt:lpstr>A Moving Survey </vt:lpstr>
      <vt:lpstr>Basic Scale-Up Concepts </vt:lpstr>
      <vt:lpstr>PowerPoint Presentation</vt:lpstr>
      <vt:lpstr>Key scale-up concepts and principles</vt:lpstr>
      <vt:lpstr>PowerPoint Presentation</vt:lpstr>
      <vt:lpstr>PowerPoint Presentation</vt:lpstr>
      <vt:lpstr>PowerPoint Presentation</vt:lpstr>
      <vt:lpstr>What are Husbands’ Schools? </vt:lpstr>
      <vt:lpstr>PowerPoint Presentation</vt:lpstr>
      <vt:lpstr>Considerations for Planning Scale-Up Processes</vt:lpstr>
      <vt:lpstr>Frameworks Common in Global Health to Guide Scale-Up Practice</vt:lpstr>
      <vt:lpstr>PowerPoint Presentation</vt:lpstr>
      <vt:lpstr>PowerPoint Presentation</vt:lpstr>
      <vt:lpstr>NSI-Innovation Considerations</vt:lpstr>
      <vt:lpstr>PowerPoint Presentation</vt:lpstr>
      <vt:lpstr>You might really like the NSI-innovation, but before you jump to scale-up, it’s important to consider…     </vt:lpstr>
      <vt:lpstr>In your own experience…</vt:lpstr>
      <vt:lpstr>Planning a Scale-Up Process</vt:lpstr>
      <vt:lpstr>Key Players: User Organization and Resource Team</vt:lpstr>
      <vt:lpstr>PowerPoint Presentation</vt:lpstr>
      <vt:lpstr>Three Main Types of Scale-Up Strategies</vt:lpstr>
      <vt:lpstr>Scale-Up Needs Strategic Balance</vt:lpstr>
      <vt:lpstr>Sustainability Be clear on the goals for NSI</vt:lpstr>
      <vt:lpstr>Tips for Designing NSIs for Scale-Up</vt:lpstr>
      <vt:lpstr>Designing the NSI Innovation </vt:lpstr>
      <vt:lpstr>Lean Innovations </vt:lpstr>
      <vt:lpstr>PowerPoint Presentation</vt:lpstr>
      <vt:lpstr>Lean Strategies </vt:lpstr>
      <vt:lpstr>Assessing NSI Design for Scalability</vt:lpstr>
      <vt:lpstr>PowerPoint Presentation</vt:lpstr>
      <vt:lpstr>PowerPoint Presentation</vt:lpstr>
      <vt:lpstr>PowerPoint Presentation</vt:lpstr>
      <vt:lpstr>Seven Guideposts for Design Adaptation, Monitoring, and Evaluation</vt:lpstr>
      <vt:lpstr>Seven Guideposts for NSI Scale-Up</vt:lpstr>
      <vt:lpstr>Understand the NSI’s TOC, its underlying values and change mechanism for effective transfer to new organizations.</vt:lpstr>
      <vt:lpstr>Remember that adaptation is an option, but you need to KISS! </vt:lpstr>
      <vt:lpstr>Many NSIs operate outside of health or other service systems and need linkages. </vt:lpstr>
      <vt:lpstr>Ensure new staff have technical AND social change competencies. </vt:lpstr>
      <vt:lpstr>Monitor whether NSI activities are leading to social change and idea diffusion at the community level. </vt:lpstr>
      <vt:lpstr>Monitor the receiving social system for unexpected opposition or other changes.  </vt:lpstr>
      <vt:lpstr>Measure multiple dimensions of outcomes and move beyond the individual. </vt:lpstr>
      <vt:lpstr>Concluding Reflections and Key Takeaways</vt:lpstr>
      <vt:lpstr>At each moment of new-wave expansion, pause to ask whether to continue scale-up.</vt:lpstr>
      <vt:lpstr>Tékponon Jikuagou (TJ)</vt:lpstr>
      <vt:lpstr>FGC Abandonment, Kenya</vt:lpstr>
      <vt:lpstr>Husbands’ Schools, Niger</vt:lpstr>
      <vt:lpstr>Let’s Pull It All Together:  Some Reflection Questions  </vt:lpstr>
      <vt:lpstr>Key Takeaways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 Scale Up</dc:title>
  <dc:creator>Susan Igras;Jamie Greenberg</dc:creator>
  <cp:lastModifiedBy>Jamie Greenberg</cp:lastModifiedBy>
  <cp:revision>283</cp:revision>
  <dcterms:created xsi:type="dcterms:W3CDTF">2020-05-19T01:16:32Z</dcterms:created>
  <dcterms:modified xsi:type="dcterms:W3CDTF">2022-02-02T21:49:12Z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C2A5D7B4-EEAE-48A5-98C8-C4F98ECEA018</vt:lpwstr>
  </property>
  <property fmtid="{D5CDD505-2E9C-101B-9397-08002B2CF9AE}" pid="3" name="ArticulatePath">
    <vt:lpwstr>Section 2-Assessing_Norms_5.28.20</vt:lpwstr>
  </property>
</Properties>
</file>