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84"/>
  </p:notesMasterIdLst>
  <p:sldIdLst>
    <p:sldId id="256" r:id="rId2"/>
    <p:sldId id="257" r:id="rId3"/>
    <p:sldId id="258" r:id="rId4"/>
    <p:sldId id="260" r:id="rId5"/>
    <p:sldId id="261" r:id="rId6"/>
    <p:sldId id="262" r:id="rId7"/>
    <p:sldId id="263"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6" r:id="rId37"/>
    <p:sldId id="297" r:id="rId38"/>
    <p:sldId id="298" r:id="rId39"/>
    <p:sldId id="299" r:id="rId40"/>
    <p:sldId id="300" r:id="rId41"/>
    <p:sldId id="302" r:id="rId42"/>
    <p:sldId id="303" r:id="rId43"/>
    <p:sldId id="304" r:id="rId44"/>
    <p:sldId id="305" r:id="rId45"/>
    <p:sldId id="306"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5" r:id="rId81"/>
    <p:sldId id="343" r:id="rId82"/>
    <p:sldId id="346" r:id="rId83"/>
  </p:sldIdLst>
  <p:sldSz cx="24384000" cy="13716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14136">
          <p15:clr>
            <a:srgbClr val="A4A3A4"/>
          </p15:clr>
        </p15:guide>
        <p15:guide id="3" pos="1464" userDrawn="1">
          <p15:clr>
            <a:srgbClr val="A4A3A4"/>
          </p15:clr>
        </p15:guide>
        <p15:guide id="4" orient="horz" pos="2112" userDrawn="1">
          <p15:clr>
            <a:srgbClr val="A4A3A4"/>
          </p15:clr>
        </p15:guide>
        <p15:guide id="5" orient="horz" pos="1440" userDrawn="1">
          <p15:clr>
            <a:srgbClr val="A4A3A4"/>
          </p15:clr>
        </p15:guide>
        <p15:guide id="6" orient="horz" pos="3264" userDrawn="1">
          <p15:clr>
            <a:srgbClr val="A4A3A4"/>
          </p15:clr>
        </p15:guide>
        <p15:guide id="7" pos="4688">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8" roundtripDataSignature="AMtx7mgiAy3k47ZIpo0vB5bjy/7zIeueR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Power" initials="" lastIdx="76" clrIdx="0"/>
  <p:cmAuthor id="1" name="Jamie Greenberg" initials="" lastIdx="44" clrIdx="1"/>
  <p:cmAuthor id="2" name="Anneka Van Scoyoc" initials="" lastIdx="16" clrIdx="2"/>
  <p:cmAuthor id="3" name="Sarah Calabi" initials="" lastIdx="39" clrIdx="3"/>
  <p:cmAuthor id="4" name="Reshma Naik" initials="" lastIdx="8" clrIdx="4"/>
  <p:cmAuthor id="5" name="Courtney McLarnon" initials="" lastIdx="8" clrIdx="5"/>
  <p:cmAuthor id="6" name="Susan Igras" initials="" lastIdx="16" clrIdx="6"/>
  <p:cmAuthor id="7" name="Heidi Worley" initials="" lastIdx="1" clrIdx="7"/>
  <p:cmAuthor id="8" name="Jeannette Cachan" initials="" lastIdx="1" clrIdx="8"/>
  <p:cmAuthor id="9" name="Jamie Greenberg" initials="JMG" lastIdx="10" clrIdx="9">
    <p:extLst>
      <p:ext uri="{19B8F6BF-5375-455C-9EA6-DF929625EA0E}">
        <p15:presenceInfo xmlns:p15="http://schemas.microsoft.com/office/powerpoint/2012/main" userId="Jamie Greenberg" providerId="None"/>
      </p:ext>
    </p:extLst>
  </p:cmAuthor>
  <p:cmAuthor id="10" name="Christine Power" initials="CP" lastIdx="27" clrIdx="10">
    <p:extLst>
      <p:ext uri="{19B8F6BF-5375-455C-9EA6-DF929625EA0E}">
        <p15:presenceInfo xmlns:p15="http://schemas.microsoft.com/office/powerpoint/2012/main" userId="S::cpower@prb.org::8e0d33fb-66ad-46a1-a73c-48fec8619f4d" providerId="AD"/>
      </p:ext>
    </p:extLst>
  </p:cmAuthor>
  <p:cmAuthor id="11" name="Yasamin Khalili" initials="YK" lastIdx="3" clrIdx="11">
    <p:extLst>
      <p:ext uri="{19B8F6BF-5375-455C-9EA6-DF929625EA0E}">
        <p15:presenceInfo xmlns:p15="http://schemas.microsoft.com/office/powerpoint/2012/main" userId="S::ykhalili@costar.com::cec00d12-fb00-4db3-937f-2df3454e5628" providerId="AD"/>
      </p:ext>
    </p:extLst>
  </p:cmAuthor>
  <p:cmAuthor id="12" name="Sarah Calabi" initials="SC" lastIdx="3" clrIdx="12">
    <p:extLst>
      <p:ext uri="{19B8F6BF-5375-455C-9EA6-DF929625EA0E}">
        <p15:presenceInfo xmlns:p15="http://schemas.microsoft.com/office/powerpoint/2012/main" userId="392cc90e3b1f62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C22"/>
    <a:srgbClr val="F3EEC7"/>
    <a:srgbClr val="CBB303"/>
    <a:srgbClr val="009457"/>
    <a:srgbClr val="FBFCFF"/>
    <a:srgbClr val="D7BC00"/>
    <a:srgbClr val="CEB501"/>
    <a:srgbClr val="AB9701"/>
    <a:srgbClr val="C2A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4CE82-B960-4AB7-B5D3-AF739FB73ECC}">
  <a:tblStyle styleId="{0FA4CE82-B960-4AB7-B5D3-AF739FB73EC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31BC37-9876-41B5-BC81-B111BACC82C9}" styleName="Table_1">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418B81B-E733-4C98-A115-E3B8A1D51AB2}"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928845-139A-4231-9E85-0FA7047CDCFF}" styleName="Table_3">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wholeTbl>
    <a:band1H>
      <a:tcTxStyle b="off" i="off"/>
      <a:tcStyle>
        <a:tcBdr/>
      </a:tcStyle>
    </a:band1H>
    <a:band2H>
      <a:tcTxStyle b="off" i="off"/>
      <a:tcStyle>
        <a:tcBdr/>
        <a:fill>
          <a:solidFill>
            <a:srgbClr val="E3E5E8"/>
          </a:solidFill>
        </a:fill>
      </a:tcStyle>
    </a:band2H>
    <a:band1V>
      <a:tcTxStyle b="off" i="off"/>
      <a:tcStyle>
        <a:tcBdr/>
      </a:tcStyle>
    </a:band1V>
    <a:band2V>
      <a:tcTxStyle b="off" i="off"/>
      <a:tcStyle>
        <a:tcBdr/>
      </a:tcStyle>
    </a:band2V>
    <a:lastCol>
      <a:tcTxStyle b="off" i="off"/>
      <a:tcStyle>
        <a:tcBdr/>
      </a:tcStyle>
    </a:lastCol>
    <a:firstCol>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398CCE"/>
          </a:solidFill>
        </a:fill>
      </a:tcStyle>
    </a:firstCol>
    <a:lastRow>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3797C6"/>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solidFill>
        </a:fill>
      </a:tcStyle>
    </a:lastRow>
    <a:seCell>
      <a:tcTxStyle b="off" i="off"/>
      <a:tcStyle>
        <a:tcBdr/>
      </a:tcStyle>
    </a:seCell>
    <a:swCell>
      <a:tcTxStyle b="off" i="off"/>
      <a:tcStyle>
        <a:tcBdr/>
      </a:tcStyle>
    </a:swCell>
    <a:firstRow>
      <a:tcTxStyle b="on" i="off">
        <a:font>
          <a:latin typeface="Helvetica"/>
          <a:ea typeface="Helvetica"/>
          <a:cs typeface="Helvetica"/>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b="off" i="off"/>
      <a:tcStyle>
        <a:tcBdr/>
      </a:tcStyle>
    </a:neCell>
    <a:nwCell>
      <a:tcTxStyle b="off" i="off"/>
      <a:tcStyle>
        <a:tcBdr/>
      </a:tcStyle>
    </a:nwCell>
  </a:tblStyle>
  <a:tblStyle styleId="{CB81A6CB-52BE-4CC5-B299-FC6A9DC84397}" styleName="Table_4">
    <a:wholeTbl>
      <a:tcTxStyle b="off" i="off">
        <a:font>
          <a:latin typeface="Gill Sans MT"/>
          <a:ea typeface="Gill Sans MT"/>
          <a:cs typeface="Gill Sans MT"/>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tcStyle>
    </a:band1H>
    <a:band2H>
      <a:tcTxStyle b="off" i="off"/>
      <a:tcStyle>
        <a:tcBdr/>
      </a:tcStyle>
    </a:band2H>
    <a:band1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1V>
    <a:band2V>
      <a:tcTxStyle b="off"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tcStyle>
    </a:lastRow>
    <a:seCell>
      <a:tcTxStyle b="off" i="off"/>
      <a:tcStyle>
        <a:tcBdr/>
      </a:tcStyle>
    </a:seCell>
    <a:swCell>
      <a:tcTxStyle b="off" i="off"/>
      <a:tcStyle>
        <a:tcBdr/>
      </a:tcStyle>
    </a:swCell>
    <a:firstRow>
      <a:tcTxStyle b="on" i="off">
        <a:font>
          <a:latin typeface="Gill Sans MT"/>
          <a:ea typeface="Gill Sans MT"/>
          <a:cs typeface="Gill Sans MT"/>
        </a:font>
        <a:schemeClr val="dk1"/>
      </a:tcTxStyle>
      <a:tcStyle>
        <a:tcBdr/>
        <a:fill>
          <a:solidFill>
            <a:schemeClr val="accent1"/>
          </a:solidFill>
        </a:fill>
      </a:tcStyle>
    </a:firstRow>
    <a:neCell>
      <a:tcTxStyle b="off" i="off"/>
      <a:tcStyle>
        <a:tcBdr/>
      </a:tcStyle>
    </a:neCell>
    <a:nwCell>
      <a:tcTxStyle b="off" i="off"/>
      <a:tcStyle>
        <a:tcBdr/>
      </a:tcStyle>
    </a:nwCell>
  </a:tblStyle>
  <a:tblStyle styleId="{2CF743E8-2E7D-4E91-917C-F98E83105F9B}" styleName="Table_5">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lt1">
              <a:alpha val="20000"/>
            </a:schemeClr>
          </a:solidFill>
        </a:fill>
      </a:tcStyle>
    </a:band1H>
    <a:band2H>
      <a:tcTxStyle b="off" i="off"/>
      <a:tcStyle>
        <a:tcBdr/>
      </a:tcStyle>
    </a:band2H>
    <a:band1V>
      <a:tcTxStyle b="off" i="off"/>
      <a:tcStyle>
        <a:tcBdr/>
        <a:fill>
          <a:solidFill>
            <a:schemeClr val="l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l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l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057613DA-7489-4063-9BDD-1C88C1BEA20D}" styleName="Table_6">
    <a:wholeTbl>
      <a:tcTxStyle b="off" i="off">
        <a:font>
          <a:latin typeface="Gill Sans MT"/>
          <a:ea typeface="Gill Sans MT"/>
          <a:cs typeface="Gill Sans M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E9"/>
          </a:solidFill>
        </a:fill>
      </a:tcStyle>
    </a:wholeTbl>
    <a:band1H>
      <a:tcTxStyle b="off" i="off"/>
      <a:tcStyle>
        <a:tcBdr/>
        <a:fill>
          <a:solidFill>
            <a:srgbClr val="CBDCD0"/>
          </a:solidFill>
        </a:fill>
      </a:tcStyle>
    </a:band1H>
    <a:band2H>
      <a:tcTxStyle b="off" i="off"/>
      <a:tcStyle>
        <a:tcBdr/>
      </a:tcStyle>
    </a:band2H>
    <a:band1V>
      <a:tcTxStyle b="off" i="off"/>
      <a:tcStyle>
        <a:tcBdr/>
        <a:fill>
          <a:solidFill>
            <a:srgbClr val="CBDCD0"/>
          </a:solidFill>
        </a:fill>
      </a:tcStyle>
    </a:band1V>
    <a:band2V>
      <a:tcTxStyle b="off" i="off"/>
      <a:tcStyle>
        <a:tcBdr/>
      </a:tcStyle>
    </a:band2V>
    <a:lastCol>
      <a:tcTxStyle b="on" i="off">
        <a:font>
          <a:latin typeface="Gill Sans MT"/>
          <a:ea typeface="Gill Sans MT"/>
          <a:cs typeface="Gill Sans MT"/>
        </a:font>
        <a:schemeClr val="lt1"/>
      </a:tcTxStyle>
      <a:tcStyle>
        <a:tcBdr/>
        <a:fill>
          <a:solidFill>
            <a:schemeClr val="accent1"/>
          </a:solidFill>
        </a:fill>
      </a:tcStyle>
    </a:lastCol>
    <a:firstCol>
      <a:tcTxStyle b="on" i="off">
        <a:font>
          <a:latin typeface="Gill Sans MT"/>
          <a:ea typeface="Gill Sans MT"/>
          <a:cs typeface="Gill Sans MT"/>
        </a:font>
        <a:schemeClr val="lt1"/>
      </a:tcTxStyle>
      <a:tcStyle>
        <a:tcBdr/>
        <a:fill>
          <a:solidFill>
            <a:schemeClr val="accent1"/>
          </a:solidFill>
        </a:fill>
      </a:tcStyle>
    </a:firstCol>
    <a:lastRow>
      <a:tcTxStyle b="on" i="off">
        <a:font>
          <a:latin typeface="Gill Sans MT"/>
          <a:ea typeface="Gill Sans MT"/>
          <a:cs typeface="Gill Sans M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Gill Sans MT"/>
          <a:ea typeface="Gill Sans MT"/>
          <a:cs typeface="Gill Sans M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2"/>
    <p:restoredTop sz="82426" autoAdjust="0"/>
  </p:normalViewPr>
  <p:slideViewPr>
    <p:cSldViewPr snapToGrid="0">
      <p:cViewPr varScale="1">
        <p:scale>
          <a:sx n="48" d="100"/>
          <a:sy n="48" d="100"/>
        </p:scale>
        <p:origin x="1476" y="66"/>
      </p:cViewPr>
      <p:guideLst>
        <p:guide orient="horz" pos="4320"/>
        <p:guide pos="14136"/>
        <p:guide pos="1464"/>
        <p:guide orient="horz" pos="2112"/>
        <p:guide orient="horz" pos="1440"/>
        <p:guide orient="horz" pos="3264"/>
        <p:guide pos="46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14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15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148" Type="http://customschemas.google.com/relationships/presentationmetadata" Target="metadata"/><Relationship Id="rId1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2" dt="2021-05-25T20:30:02.668" idx="3">
    <p:pos x="10" y="10"/>
    <p:text>The last bullet (the EMERGE website) isn't mentioned in the speaker notes.</p:text>
    <p:extLst>
      <p:ext uri="{C676402C-5697-4E1C-873F-D02D1690AC5C}">
        <p15:threadingInfo xmlns:p15="http://schemas.microsoft.com/office/powerpoint/2012/main" timeZoneBias="240"/>
      </p:ext>
    </p:extLst>
  </p:cm>
  <p:cm authorId="10" dt="2021-05-27T10:58:09.068" idx="27">
    <p:pos x="10" y="106"/>
    <p:text>Leave as comment for IRH.</p:text>
    <p:extLst>
      <p:ext uri="{C676402C-5697-4E1C-873F-D02D1690AC5C}">
        <p15:threadingInfo xmlns:p15="http://schemas.microsoft.com/office/powerpoint/2012/main" timeZoneBias="240">
          <p15:parentCm authorId="12" idx="3"/>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16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sz="1800" b="1" dirty="0"/>
              <a:t>NOTE TO FACILITATOR: </a:t>
            </a:r>
            <a:r>
              <a:rPr lang="en-US" sz="1800" b="0" dirty="0"/>
              <a:t>Only use as starting slide if you are presenting all five modules </a:t>
            </a:r>
            <a:r>
              <a:rPr lang="en-US" sz="1800" b="1" dirty="0"/>
              <a:t>or </a:t>
            </a:r>
            <a:r>
              <a:rPr lang="en-US" sz="1800" b="0" dirty="0"/>
              <a:t>want to situate this module within the larger curriculum. If using this slide, make sure to reflect the presenter and organization name.</a:t>
            </a:r>
            <a:endParaRPr sz="18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4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Social norms are different from individual attitudes or beliefs—not what I believe, rather what I think that others believe.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Example</a:t>
            </a:r>
            <a:r>
              <a:rPr lang="en-US" sz="1800" dirty="0">
                <a:latin typeface="Gill Sans"/>
                <a:ea typeface="Gill Sans"/>
                <a:cs typeface="Gill Sans"/>
                <a:sym typeface="Gill Sans"/>
              </a:rPr>
              <a:t>: I believe it is good to use family planning. I believe that others believe family planning use is good/not good.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second sentence represents what others expect or want me to do; this creates a norm of what is appropriate behavior.</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The “others” form part of a person’s </a:t>
            </a:r>
            <a:r>
              <a:rPr lang="en-US" sz="1800" i="1" dirty="0">
                <a:latin typeface="Gill Sans"/>
                <a:ea typeface="Gill Sans"/>
                <a:cs typeface="Gill Sans"/>
                <a:sym typeface="Gill Sans"/>
              </a:rPr>
              <a:t>reference group </a:t>
            </a:r>
            <a:r>
              <a:rPr lang="en-US" sz="1800" dirty="0">
                <a:latin typeface="Gill Sans"/>
                <a:ea typeface="Gill Sans"/>
                <a:cs typeface="Gill Sans"/>
                <a:sym typeface="Gill Sans"/>
              </a:rPr>
              <a:t>(next slide).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4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Social norms are context-specific and defined in relation to a reference group—those who matter to an individual in a specific situation. Reference groups are the influential people, individuals, or peer groups that sustain community beliefs around social norms. Some people define the reference group as a valued social group that can exert a considerable amount of influence on behavior. Reference groups: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Give information and advice.</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Influence attitudes, behaviors, and decisions of a specific group.</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Can reward or punish behavior.</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Are considered community authorities or influential persons in a group.</a:t>
            </a:r>
            <a:endParaRPr dirty="0"/>
          </a:p>
          <a:p>
            <a:pPr marL="0" marR="0" lvl="0" indent="0" algn="l" rtl="0">
              <a:lnSpc>
                <a:spcPct val="117999"/>
              </a:lnSpc>
              <a:spcBef>
                <a:spcPts val="800"/>
              </a:spcBef>
              <a:spcAft>
                <a:spcPts val="0"/>
              </a:spcAft>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Font typeface="Arial"/>
              <a:buNone/>
            </a:pPr>
            <a:r>
              <a:rPr lang="en-US" sz="1800" dirty="0">
                <a:latin typeface="Gill Sans"/>
                <a:ea typeface="Gill Sans"/>
                <a:cs typeface="Gill Sans"/>
                <a:sym typeface="Gill Sans"/>
              </a:rPr>
              <a:t>Power holders within reference groups are those who have disproportionate influence on the behaviors and beliefs of a group—for example, they can enforce sanctions for deviation from norms.</a:t>
            </a:r>
            <a:endParaRPr sz="2200" dirty="0">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9" name="Google Shape;299;p4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sz="2400" b="1" dirty="0">
                <a:latin typeface="Gill Sans"/>
                <a:ea typeface="Gill Sans"/>
                <a:cs typeface="Gill Sans"/>
                <a:sym typeface="Gill Sans"/>
              </a:rPr>
              <a:t>SPEAKER NOTES: </a:t>
            </a:r>
            <a:r>
              <a:rPr lang="en-US" sz="2400" dirty="0">
                <a:latin typeface="Gill Sans"/>
                <a:ea typeface="Gill Sans"/>
                <a:cs typeface="Gill Sans"/>
                <a:sym typeface="Gill Sans"/>
              </a:rPr>
              <a:t>Read slide.</a:t>
            </a:r>
            <a:endParaRPr sz="24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slide shows the lens of SBC that is normatively focused.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WHO</a:t>
            </a:r>
            <a:r>
              <a:rPr lang="en-US" sz="1800" dirty="0">
                <a:latin typeface="Gill Sans"/>
                <a:ea typeface="Gill Sans"/>
                <a:cs typeface="Gill Sans"/>
                <a:sym typeface="Gill Sans"/>
              </a:rPr>
              <a:t> – Focus on community.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HOW</a:t>
            </a:r>
            <a:r>
              <a:rPr lang="en-US" sz="1800" dirty="0">
                <a:latin typeface="Gill Sans"/>
                <a:ea typeface="Gill Sans"/>
                <a:cs typeface="Gill Sans"/>
                <a:sym typeface="Gill Sans"/>
              </a:rPr>
              <a:t> – Normatively oriented.</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WHAT</a:t>
            </a:r>
            <a:r>
              <a:rPr lang="en-US" sz="1800" dirty="0">
                <a:latin typeface="Gill Sans"/>
                <a:ea typeface="Gill Sans"/>
                <a:cs typeface="Gill Sans"/>
                <a:sym typeface="Gill Sans"/>
              </a:rPr>
              <a:t> – Safe spaces and critical reflection. Not focused only on the target group’s behavior but influencers of the target group.</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AIM</a:t>
            </a:r>
            <a:r>
              <a:rPr lang="en-US" sz="1800" dirty="0">
                <a:latin typeface="Gill Sans"/>
                <a:ea typeface="Gill Sans"/>
                <a:cs typeface="Gill Sans"/>
                <a:sym typeface="Gill Sans"/>
              </a:rPr>
              <a:t> – Changing power dynamics is at the center of norms change—power over, power to, power within, power with.</a:t>
            </a:r>
            <a:endParaRPr dirty="0"/>
          </a:p>
          <a:p>
            <a:pPr marL="0" marR="0" lvl="0" indent="0" algn="l" rtl="0">
              <a:lnSpc>
                <a:spcPct val="117999"/>
              </a:lnSpc>
              <a:spcBef>
                <a:spcPts val="800"/>
              </a:spcBef>
              <a:spcAft>
                <a:spcPts val="0"/>
              </a:spcAft>
              <a:buSzPts val="1400"/>
              <a:buNone/>
            </a:pPr>
            <a:endParaRPr sz="1800" u="sng"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u="sng" dirty="0">
                <a:latin typeface="Gill Sans"/>
                <a:ea typeface="Gill Sans"/>
                <a:cs typeface="Gill Sans"/>
                <a:sym typeface="Gill Sans"/>
              </a:rPr>
              <a:t>DESIGN</a:t>
            </a:r>
            <a:r>
              <a:rPr lang="en-US" sz="1800" dirty="0">
                <a:latin typeface="Gill Sans"/>
                <a:ea typeface="Gill Sans"/>
                <a:cs typeface="Gill Sans"/>
                <a:sym typeface="Gill Sans"/>
              </a:rPr>
              <a:t> – Too often we assume which norms have the biggest influence, but better to ask the community. Diffusion—where a sufficient number of members adopt a new behavior, attitudes, or belief—</a:t>
            </a:r>
            <a:r>
              <a:rPr lang="en-US" sz="1600" dirty="0">
                <a:latin typeface="Gill Sans"/>
                <a:ea typeface="Gill Sans"/>
                <a:cs typeface="Gill Sans"/>
                <a:sym typeface="Gill Sans"/>
              </a:rPr>
              <a:t>is critical to achieve a tipping point of normative change.</a:t>
            </a:r>
            <a:endParaRPr dirty="0"/>
          </a:p>
        </p:txBody>
      </p:sp>
      <p:sp>
        <p:nvSpPr>
          <p:cNvPr id="305" name="Google Shape;3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1" name="Google Shape;311;p4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600" b="1">
                <a:latin typeface="Gill Sans"/>
                <a:ea typeface="Gill Sans"/>
                <a:cs typeface="Gill Sans"/>
                <a:sym typeface="Gill Sans"/>
              </a:rPr>
              <a:t>SPEAKER NOTES</a:t>
            </a:r>
            <a:r>
              <a:rPr lang="en-US" sz="1600">
                <a:latin typeface="Gill Sans"/>
                <a:ea typeface="Gill Sans"/>
                <a:cs typeface="Gill Sans"/>
                <a:sym typeface="Gill Sans"/>
              </a:rPr>
              <a:t>: Let's start our discussion with an overview of monitoring and evaluation. Before we start, from your experience, </a:t>
            </a:r>
            <a:r>
              <a:rPr lang="en-US" sz="1400" b="0" i="0" dirty="0">
                <a:latin typeface="Helvetica Neue"/>
                <a:ea typeface="Helvetica Neue"/>
                <a:cs typeface="Helvetica Neue"/>
                <a:sym typeface="Helvetica Neue"/>
              </a:rPr>
              <a:t>what are key differences between monitoring and evaluation (M&amp;E)? </a:t>
            </a:r>
            <a:endParaRPr sz="1400" dirty="0"/>
          </a:p>
          <a:p>
            <a:pPr marL="0" marR="0" lvl="0" indent="0" algn="l" rtl="0">
              <a:lnSpc>
                <a:spcPct val="117999"/>
              </a:lnSpc>
              <a:spcBef>
                <a:spcPts val="800"/>
              </a:spcBef>
              <a:spcAft>
                <a:spcPts val="800"/>
              </a:spcAft>
              <a:buSzPts val="1400"/>
              <a:buNone/>
            </a:pPr>
            <a:endParaRPr sz="16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203200" algn="l" rtl="0">
              <a:lnSpc>
                <a:spcPct val="117999"/>
              </a:lnSpc>
              <a:spcBef>
                <a:spcPts val="0"/>
              </a:spcBef>
              <a:spcAft>
                <a:spcPts val="0"/>
              </a:spcAft>
              <a:buSzPts val="2200"/>
              <a:buFont typeface="Helvetica Neue Light"/>
              <a:buNone/>
            </a:pPr>
            <a:r>
              <a:rPr lang="en-US" sz="2200" b="1" i="0" dirty="0">
                <a:latin typeface="Helvetica Neue"/>
                <a:ea typeface="Helvetica Neue"/>
                <a:cs typeface="Helvetica Neue"/>
                <a:sym typeface="Helvetica Neue"/>
              </a:rPr>
              <a:t>NOTE TO FACILITATOR: </a:t>
            </a:r>
            <a:r>
              <a:rPr lang="en-US" sz="2200" b="0" i="0" dirty="0">
                <a:latin typeface="Helvetica Neue"/>
                <a:ea typeface="Helvetica Neue"/>
                <a:cs typeface="Helvetica Neue"/>
                <a:sym typeface="Helvetica Neue"/>
              </a:rPr>
              <a:t>After the discussion on the earlier slide, present this slide with definitions. </a:t>
            </a:r>
            <a:endParaRPr sz="2200" b="0" i="0" dirty="0">
              <a:latin typeface="Helvetica Neue"/>
              <a:ea typeface="Helvetica Neue"/>
              <a:cs typeface="Helvetica Neue"/>
              <a:sym typeface="Helvetica Neue"/>
            </a:endParaRPr>
          </a:p>
          <a:p>
            <a:pPr marL="342900" lvl="0" indent="-203200" algn="l" rtl="0">
              <a:lnSpc>
                <a:spcPct val="117999"/>
              </a:lnSpc>
              <a:spcBef>
                <a:spcPts val="0"/>
              </a:spcBef>
              <a:spcAft>
                <a:spcPts val="0"/>
              </a:spcAft>
              <a:buSzPts val="2200"/>
              <a:buFont typeface="Helvetica Neue Light"/>
              <a:buNone/>
            </a:pPr>
            <a:endParaRPr sz="2200" b="0" i="0" dirty="0">
              <a:latin typeface="Helvetica Neue"/>
              <a:ea typeface="Helvetica Neue"/>
              <a:cs typeface="Helvetica Neue"/>
              <a:sym typeface="Helvetica Neue"/>
            </a:endParaRPr>
          </a:p>
          <a:p>
            <a:pPr marL="342900" lvl="0" indent="-203200" algn="l" rtl="0">
              <a:lnSpc>
                <a:spcPct val="117999"/>
              </a:lnSpc>
              <a:spcBef>
                <a:spcPts val="0"/>
              </a:spcBef>
              <a:spcAft>
                <a:spcPts val="0"/>
              </a:spcAft>
              <a:buSzPts val="2200"/>
              <a:buFont typeface="Helvetica Neue Light"/>
              <a:buNone/>
            </a:pPr>
            <a:r>
              <a:rPr lang="en-US" sz="2200" b="1" i="0" dirty="0">
                <a:latin typeface="Helvetica Neue"/>
                <a:ea typeface="Helvetica Neue"/>
                <a:cs typeface="Helvetica Neue"/>
                <a:sym typeface="Helvetica Neue"/>
              </a:rPr>
              <a:t>SPEAKER NOTES:</a:t>
            </a:r>
            <a:endParaRPr sz="2200" b="1" i="0" dirty="0">
              <a:latin typeface="Helvetica Neue"/>
              <a:ea typeface="Helvetica Neue"/>
              <a:cs typeface="Helvetica Neue"/>
              <a:sym typeface="Helvetica Neue"/>
            </a:endParaRPr>
          </a:p>
          <a:p>
            <a:pPr marL="342900" lvl="0" indent="-203200" algn="l" rtl="0">
              <a:lnSpc>
                <a:spcPct val="117999"/>
              </a:lnSpc>
              <a:spcBef>
                <a:spcPts val="0"/>
              </a:spcBef>
              <a:spcAft>
                <a:spcPts val="0"/>
              </a:spcAft>
              <a:buSzPts val="2200"/>
              <a:buFont typeface="Helvetica Neue Light"/>
              <a:buNone/>
            </a:pPr>
            <a:r>
              <a:rPr lang="en-US" sz="2200" b="0" i="0" dirty="0">
                <a:latin typeface="Helvetica Neue"/>
                <a:ea typeface="Helvetica Neue"/>
                <a:cs typeface="Helvetica Neue"/>
                <a:sym typeface="Helvetica Neue"/>
              </a:rPr>
              <a:t>Monitoring is…</a:t>
            </a:r>
            <a:endParaRPr sz="2200" b="0" i="0" dirty="0">
              <a:latin typeface="Helvetica Neue"/>
              <a:ea typeface="Helvetica Neue"/>
              <a:cs typeface="Helvetica Neue"/>
              <a:sym typeface="Helvetica Neue"/>
            </a:endParaRPr>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Systematic and routine process of gathering information from different parts of a program. </a:t>
            </a:r>
            <a:endParaRPr dirty="0"/>
          </a:p>
          <a:p>
            <a:pPr marL="800100" lvl="1" indent="-342900" algn="l" rtl="0">
              <a:lnSpc>
                <a:spcPct val="100000"/>
              </a:lnSpc>
              <a:spcBef>
                <a:spcPts val="180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Usually focused on short-term outcomes.</a:t>
            </a:r>
            <a:endParaRPr dirty="0"/>
          </a:p>
          <a:p>
            <a:pPr marL="800100" lvl="1" indent="-342900" algn="l" rtl="0">
              <a:lnSpc>
                <a:spcPct val="100000"/>
              </a:lnSpc>
              <a:spcBef>
                <a:spcPts val="180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Generally conducted by people involved in the program.</a:t>
            </a:r>
            <a:endParaRPr dirty="0"/>
          </a:p>
          <a:p>
            <a:pPr marL="342900" lvl="0" indent="-203200" algn="l" rtl="0">
              <a:lnSpc>
                <a:spcPct val="117999"/>
              </a:lnSpc>
              <a:spcBef>
                <a:spcPts val="0"/>
              </a:spcBef>
              <a:spcAft>
                <a:spcPts val="0"/>
              </a:spcAft>
              <a:buSzPts val="2200"/>
              <a:buFont typeface="Helvetica Neue Light"/>
              <a:buNone/>
            </a:pPr>
            <a:r>
              <a:rPr lang="en-US" sz="2200" b="0" i="0" dirty="0">
                <a:latin typeface="Helvetica Neue"/>
                <a:ea typeface="Helvetica Neue"/>
                <a:cs typeface="Helvetica Neue"/>
                <a:sym typeface="Helvetica Neue"/>
              </a:rPr>
              <a:t>Evaluation is…</a:t>
            </a:r>
            <a:endParaRPr sz="2200" b="0" i="0" dirty="0">
              <a:latin typeface="Helvetica Neue"/>
              <a:ea typeface="Helvetica Neue"/>
              <a:cs typeface="Helvetica Neue"/>
              <a:sym typeface="Helvetica Neue"/>
            </a:endParaRPr>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Assessment of an entire program cycle.</a:t>
            </a:r>
            <a:endParaRPr dirty="0"/>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Usually long-term. </a:t>
            </a:r>
            <a:endParaRPr dirty="0"/>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Often conducted by impartial outsiders with M&amp;E background.</a:t>
            </a:r>
            <a:endParaRPr dirty="0"/>
          </a:p>
          <a:p>
            <a:pPr marL="800100" lvl="1" indent="-342900" algn="l" rtl="0">
              <a:lnSpc>
                <a:spcPct val="100000"/>
              </a:lnSpc>
              <a:spcBef>
                <a:spcPts val="0"/>
              </a:spcBef>
              <a:spcAft>
                <a:spcPts val="0"/>
              </a:spcAft>
              <a:buClr>
                <a:srgbClr val="000000"/>
              </a:buClr>
              <a:buSzPts val="4000"/>
              <a:buFont typeface="Arial"/>
              <a:buChar char="•"/>
            </a:pPr>
            <a:r>
              <a:rPr lang="en-US" sz="3000" b="0" i="0" u="none" strike="noStrike" cap="none" dirty="0">
                <a:solidFill>
                  <a:srgbClr val="2E2C22"/>
                </a:solidFill>
                <a:latin typeface="Helvetica Neue Light"/>
                <a:ea typeface="Helvetica Neue Light"/>
                <a:cs typeface="Helvetica Neue Light"/>
                <a:sym typeface="Helvetica Neue Light"/>
              </a:rPr>
              <a:t>Can also be participatory, with insiders having historical and contextual knowledge and implementation experience</a:t>
            </a:r>
            <a:endParaRPr dirty="0"/>
          </a:p>
          <a:p>
            <a:pPr marL="342900" lvl="0" indent="-203200" algn="l" rtl="0">
              <a:lnSpc>
                <a:spcPct val="117999"/>
              </a:lnSpc>
              <a:spcBef>
                <a:spcPts val="0"/>
              </a:spcBef>
              <a:spcAft>
                <a:spcPts val="0"/>
              </a:spcAft>
              <a:buSzPts val="2200"/>
              <a:buFont typeface="Helvetica Neue Light"/>
              <a:buNone/>
            </a:pPr>
            <a:endParaRPr sz="2200" b="0" i="0" dirty="0">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a:t>
            </a:r>
            <a:endParaRPr b="1" dirty="0"/>
          </a:p>
          <a:p>
            <a:pPr marL="0" lvl="0" indent="0" algn="l" rtl="0">
              <a:lnSpc>
                <a:spcPct val="117999"/>
              </a:lnSpc>
              <a:spcBef>
                <a:spcPts val="0"/>
              </a:spcBef>
              <a:spcAft>
                <a:spcPts val="0"/>
              </a:spcAft>
              <a:buSzPts val="1400"/>
              <a:buNone/>
            </a:pPr>
            <a:r>
              <a:rPr lang="en-US" dirty="0"/>
              <a:t>Now let’s think about M&amp;E of NSIs: How might classic M&amp;E need to be adjusted for NSI?</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As we have been discussing, NSI operate in complexity. There are additional elements to track or monitor.</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through key points in the slide.]</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One of the important gaps in NSI evaluation is that norms are not often identified as projects begin, rather they are assumed.</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through key points in the slide.]</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In addition, while activities may be designed to be norms-shifting, they are not articulated as such and so are lost or forgotten when evaluation occurs.</a:t>
            </a: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5" name="Google Shape;33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Let’s talk about the influence of complex environments. What does this cartoon tell you about project design, implementation, and evaluation?</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Well-articulated design and goals (Panel 1).</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Shifts in the environment that influence original plans (Panels 2,3,4,5).</a:t>
            </a:r>
            <a:endParaRPr dirty="0"/>
          </a:p>
          <a:p>
            <a:pPr marL="342900" marR="0" lvl="0" indent="-342900" algn="l" rtl="0">
              <a:lnSpc>
                <a:spcPct val="117999"/>
              </a:lnSpc>
              <a:spcBef>
                <a:spcPts val="800"/>
              </a:spcBef>
              <a:spcAft>
                <a:spcPts val="800"/>
              </a:spcAft>
              <a:buSzPts val="1400"/>
              <a:buFont typeface="Times New Roman"/>
              <a:buChar char="─"/>
            </a:pPr>
            <a:r>
              <a:rPr lang="en-US" sz="1800" dirty="0">
                <a:latin typeface="Gill Sans"/>
                <a:ea typeface="Gill Sans"/>
                <a:cs typeface="Gill Sans"/>
                <a:sym typeface="Gill Sans"/>
              </a:rPr>
              <a:t>When the moment for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evaluation arrives,…. (Panel 6).</a:t>
            </a:r>
            <a:endParaRPr dirty="0"/>
          </a:p>
        </p:txBody>
      </p:sp>
      <p:sp>
        <p:nvSpPr>
          <p:cNvPr id="336" name="Google Shape;336;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A6A7AC"/>
              </a:buClr>
              <a:buSzPts val="2300"/>
              <a:buFont typeface="PT Sans"/>
              <a:buNone/>
            </a:pPr>
            <a:fld id="{00000000-1234-1234-1234-123412341234}" type="slidenum">
              <a:rPr lang="en-US" sz="2300" b="0" i="0" u="none" strike="noStrike" cap="none">
                <a:solidFill>
                  <a:srgbClr val="A6A7AC"/>
                </a:solidFill>
                <a:latin typeface="PT Sans"/>
                <a:ea typeface="PT Sans"/>
                <a:cs typeface="PT Sans"/>
                <a:sym typeface="PT Sans"/>
              </a:rPr>
              <a:t>17</a:t>
            </a:fld>
            <a:endParaRPr sz="2300" b="0" i="0" u="none" strike="noStrike" cap="none">
              <a:solidFill>
                <a:srgbClr val="A6A7AC"/>
              </a:solidFill>
              <a:latin typeface="PT Sans"/>
              <a:ea typeface="PT Sans"/>
              <a:cs typeface="PT Sans"/>
              <a:sym typeface="PT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way that complex systems operate give us some clues to what to expect: </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For one, expect the unexpected!</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As various parts of the system interact, some or parts of </a:t>
            </a:r>
            <a:r>
              <a:rPr lang="en-US" sz="1800" dirty="0">
                <a:solidFill>
                  <a:srgbClr val="2E2C22"/>
                </a:solidFill>
              </a:rPr>
              <a:t>systems may move more quickly than others, and </a:t>
            </a:r>
            <a:r>
              <a:rPr lang="en-US" sz="1800" dirty="0">
                <a:latin typeface="Gill Sans"/>
                <a:ea typeface="Gill Sans"/>
                <a:cs typeface="Gill Sans"/>
                <a:sym typeface="Gill Sans"/>
              </a:rPr>
              <a:t>unintended outcomes will present themselves. </a:t>
            </a:r>
            <a:r>
              <a:rPr lang="en-US" sz="1800" dirty="0"/>
              <a:t>T</a:t>
            </a:r>
            <a:r>
              <a:rPr lang="en-US" sz="1800" dirty="0">
                <a:solidFill>
                  <a:srgbClr val="2E2C22"/>
                </a:solidFill>
              </a:rPr>
              <a:t>ailor your approach to account for this, and pay attention to local context.</a:t>
            </a: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Frequent monitoring helps implementers to keep track of events as they unfold and to react to them. </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Monitoring provides real-time information that allows not only tracking, but reacting, including adjusting strategies to ensure the NSI continues to move towards its end goals. </a:t>
            </a:r>
            <a:endParaRPr dirty="0"/>
          </a:p>
          <a:p>
            <a:pPr marL="342900" marR="0" lvl="0" indent="-254000" algn="l" rtl="0">
              <a:lnSpc>
                <a:spcPct val="117999"/>
              </a:lnSpc>
              <a:spcBef>
                <a:spcPts val="800"/>
              </a:spcBef>
              <a:spcAft>
                <a:spcPts val="0"/>
              </a:spcAft>
              <a:buSzPts val="1400"/>
              <a:buFont typeface="Times New Roman"/>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Example: We know to expect some community reactions, such as social pushback from communities when men take on a larger portion of the household chores. But the form in which pushback will manifest are not always predictable. While a man’s parents may protest to those promoting new ideas and say it is “unmanly” to help his wife, there may be other reactions, such as his work colleagues telling him it’s a positive thing. These competing views help programmers further norms discussions. Unless you are actively looking at how communities react, you many never identify new opportunities to move the NSI project agenda forward.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also goes for adapting NSI. If there are possibilities to engage new allies such as teachers in norms-shifting work, then small adaptations might make the project more effective. A project could initiate work in schools to gain leader support and then move to working with parents.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As project activities deepen in communities, the complex environment may shift over time, and a new round of activities may be possible, e.g., bringing parents, teachers, and students together.</a:t>
            </a:r>
            <a:endParaRPr dirty="0"/>
          </a:p>
        </p:txBody>
      </p:sp>
      <p:sp>
        <p:nvSpPr>
          <p:cNvPr id="343" name="Google Shape;343;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Gill Sans"/>
                <a:ea typeface="Gill Sans"/>
                <a:cs typeface="Gill Sans"/>
                <a:sym typeface="Gill Sans"/>
              </a:rPr>
              <a:t>18</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 recent years M&amp;E has evolved into MEL.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Focus on learning is incredibly important when working in complex environments—looking actively for changes in the environment that influence implementation.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also makes learning important when working in the normative space, particularly regarding how communities receive and react to NSI implementation.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1800" b="1" dirty="0"/>
              <a:t>NOTE TO FACILITATOR: </a:t>
            </a:r>
            <a:r>
              <a:rPr lang="en-US" sz="1800" b="0" i="0" u="none" strike="noStrike" cap="none" dirty="0">
                <a:solidFill>
                  <a:srgbClr val="000000"/>
                </a:solidFill>
                <a:latin typeface="Helvetica Neue"/>
                <a:ea typeface="Helvetica Neue"/>
                <a:cs typeface="Helvetica Neue"/>
                <a:sym typeface="Helvetica Neue"/>
              </a:rPr>
              <a:t>These are the objectives for the social norms training, which comprises several modules. </a:t>
            </a:r>
            <a:r>
              <a:rPr lang="en-US" sz="1800" b="0" dirty="0"/>
              <a:t>Only use as starting slide if you are presenting all five modules </a:t>
            </a:r>
            <a:r>
              <a:rPr lang="en-US" sz="1800" b="1" dirty="0"/>
              <a:t>or </a:t>
            </a:r>
            <a:r>
              <a:rPr lang="en-US" sz="1800" b="0" dirty="0"/>
              <a:t>want to situate this module within the larger curriculum. </a:t>
            </a:r>
            <a:endParaRPr sz="1800" b="0" i="0" u="none" strike="noStrike" cap="none" dirty="0">
              <a:solidFill>
                <a:srgbClr val="000000"/>
              </a:solidFill>
              <a:latin typeface="Helvetica Neue"/>
              <a:ea typeface="Helvetica Neue"/>
              <a:cs typeface="Helvetica Neue"/>
              <a:sym typeface="Helvetica Neue"/>
            </a:endParaRPr>
          </a:p>
          <a:p>
            <a:pPr marL="457200" marR="0" lvl="0" indent="-228600" algn="l" rtl="0">
              <a:lnSpc>
                <a:spcPct val="117999"/>
              </a:lnSpc>
              <a:spcBef>
                <a:spcPts val="0"/>
              </a:spcBef>
              <a:spcAft>
                <a:spcPts val="0"/>
              </a:spcAft>
              <a:buClr>
                <a:srgbClr val="000000"/>
              </a:buClr>
              <a:buSzPts val="1400"/>
              <a:buFont typeface="Arial"/>
              <a:buNone/>
            </a:pPr>
            <a:endParaRPr sz="1800" b="0" i="0" u="none" strike="noStrike" cap="none" dirty="0">
              <a:solidFill>
                <a:srgbClr val="000000"/>
              </a:solidFill>
              <a:latin typeface="Helvetica Neue"/>
              <a:ea typeface="Helvetica Neue"/>
              <a:cs typeface="Helvetica Neue"/>
              <a:sym typeface="Helvetica Neue"/>
            </a:endParaRPr>
          </a:p>
          <a:p>
            <a:pPr marL="457200" marR="0" lvl="0" indent="-228600" algn="l" rtl="0">
              <a:lnSpc>
                <a:spcPct val="117999"/>
              </a:lnSpc>
              <a:spcBef>
                <a:spcPts val="0"/>
              </a:spcBef>
              <a:spcAft>
                <a:spcPts val="0"/>
              </a:spcAft>
              <a:buClr>
                <a:srgbClr val="000000"/>
              </a:buClr>
              <a:buSzPts val="1400"/>
              <a:buFont typeface="Arial"/>
              <a:buNone/>
            </a:pPr>
            <a:r>
              <a:rPr lang="en-US" sz="1800" b="1" i="0" u="none" strike="noStrike" cap="none" dirty="0">
                <a:solidFill>
                  <a:srgbClr val="000000"/>
                </a:solidFill>
                <a:latin typeface="Helvetica Neue"/>
                <a:ea typeface="Helvetica Neue"/>
                <a:cs typeface="Helvetica Neue"/>
                <a:sym typeface="Helvetica Neue"/>
              </a:rPr>
              <a:t>SPEAKER NOTE: </a:t>
            </a:r>
            <a:r>
              <a:rPr lang="en-US" sz="1800" b="0" i="0" u="none" strike="noStrike" cap="none" dirty="0">
                <a:solidFill>
                  <a:srgbClr val="000000"/>
                </a:solidFill>
                <a:latin typeface="Helvetica Neue"/>
                <a:ea typeface="Helvetica Neue"/>
                <a:cs typeface="Helvetica Neue"/>
                <a:sym typeface="Helvetica Neue"/>
              </a:rPr>
              <a:t>Read slide content.</a:t>
            </a:r>
            <a:endParaRPr sz="1800" b="1" i="0" u="none" strike="noStrike" cap="none" dirty="0">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We’ve identified “moments” when MEL comes into play in the NSI project cycle from design, to monitoring, to assessing impact. The moments are in addition to monitoring done as a matter of course for SBC programs.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During formative assessment, we will want to identify specific norms, assess their strengths, and identify opportunities for intervention.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During monitoring, we want to monitor activities, observe signs of norms change, and observe backlash. </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For evaluation of impact, at baseline, we’ll measure and verify social norms and look for intervention opportunities. At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we will assess shifts in norms and how norms correlate with attitudes and behaviors.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During this session we’ll provide guidance on how to measure norms both qualitatively and quantitatively.</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5" name="Google Shape;36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Project monitoring is not just about activity tracking.</a:t>
            </a:r>
            <a:endParaRPr dirty="0"/>
          </a:p>
          <a:p>
            <a:pPr marL="0" marR="0" lvl="0" indent="0" algn="l" rtl="0">
              <a:lnSpc>
                <a:spcPct val="117999"/>
              </a:lnSpc>
              <a:spcBef>
                <a:spcPts val="0"/>
              </a:spcBef>
              <a:spcAft>
                <a:spcPts val="0"/>
              </a:spcAft>
              <a:buClr>
                <a:srgbClr val="000000"/>
              </a:buClr>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0"/>
              </a:spcBef>
              <a:spcAft>
                <a:spcPts val="0"/>
              </a:spcAft>
              <a:buClr>
                <a:srgbClr val="000000"/>
              </a:buClr>
              <a:buSzPts val="1400"/>
              <a:buFont typeface="Arial"/>
              <a:buNone/>
            </a:pPr>
            <a:r>
              <a:rPr lang="en-US" sz="1800" dirty="0">
                <a:latin typeface="Gill Sans"/>
                <a:ea typeface="Gill Sans"/>
                <a:cs typeface="Gill Sans"/>
                <a:sym typeface="Gill Sans"/>
              </a:rPr>
              <a:t>Optional: Ask the audience what comes to mind when they think about project monitoring. Their answers can be single words or concepts. </a:t>
            </a:r>
            <a:endParaRPr sz="1800" dirty="0">
              <a:latin typeface="Gill Sans"/>
              <a:ea typeface="Gill Sans"/>
              <a:cs typeface="Gill Sans"/>
              <a:sym typeface="Gill Sans"/>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NOTE TO FACILITATOR: </a:t>
            </a:r>
            <a:endParaRPr dirty="0"/>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This slide is animated—show the title and ask the group: “what do you think a focus on monitoring shifts in norms allows programs to capture?” After some discussion among participants, animate the points on the screen one by one to share with the group. At the end, after sharing the points, you can engage the group again by asking: “In your own project experiences, which of these are typically tracked in project monitoring systems?” </a:t>
            </a:r>
            <a:endParaRPr dirty="0"/>
          </a:p>
          <a:p>
            <a:pPr marL="57150" marR="0" lvl="0" indent="31750" algn="l" rtl="0">
              <a:lnSpc>
                <a:spcPct val="117999"/>
              </a:lnSpc>
              <a:spcBef>
                <a:spcPts val="800"/>
              </a:spcBef>
              <a:spcAft>
                <a:spcPts val="0"/>
              </a:spcAft>
              <a:buSzPts val="1400"/>
              <a:buFont typeface="Helvetica Neue Light"/>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Font typeface="Gill Sans"/>
              <a:buNone/>
            </a:pPr>
            <a:r>
              <a:rPr lang="en-US" sz="1800" b="1" dirty="0">
                <a:latin typeface="Gill Sans"/>
                <a:ea typeface="Gill Sans"/>
                <a:cs typeface="Gill Sans"/>
                <a:sym typeface="Gill Sans"/>
              </a:rPr>
              <a:t>SPEAKER NOTES: </a:t>
            </a:r>
            <a:endParaRPr dirty="0"/>
          </a:p>
          <a:p>
            <a:pPr marL="0" marR="0" lvl="0" indent="0" algn="l" rtl="0">
              <a:lnSpc>
                <a:spcPct val="117999"/>
              </a:lnSpc>
              <a:spcBef>
                <a:spcPts val="800"/>
              </a:spcBef>
              <a:spcAft>
                <a:spcPts val="0"/>
              </a:spcAft>
              <a:buClr>
                <a:srgbClr val="000000"/>
              </a:buClr>
              <a:buSzPts val="1400"/>
              <a:buFont typeface="Gill Sans"/>
              <a:buNone/>
            </a:pPr>
            <a:r>
              <a:rPr lang="en-US" sz="1800" dirty="0">
                <a:latin typeface="Gill Sans"/>
                <a:ea typeface="Gill Sans"/>
                <a:cs typeface="Gill Sans"/>
                <a:sym typeface="Gill Sans"/>
              </a:rPr>
              <a:t>First, monitoring broadly allows programs to learn about how program activities are implemented, if it is going as planned, and what issues arose and how they were dealt with. Given the NSI objective of catalyzing social changes in communities and broader social systems, NSI monitoring goes beyond the first question. For monitoring norms at a high level, you want to look for signs of norms shifts, signs of changes in social support (or backlash), and how this is impacting programs and their participants and actors.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a:t>
            </a:r>
            <a:endParaRPr dirty="0"/>
          </a:p>
          <a:p>
            <a:pPr marL="0" marR="0" lvl="0" indent="0" algn="l" rtl="0">
              <a:lnSpc>
                <a:spcPct val="117999"/>
              </a:lnSpc>
              <a:spcBef>
                <a:spcPts val="800"/>
              </a:spcBef>
              <a:spcAft>
                <a:spcPts val="800"/>
              </a:spcAft>
              <a:buSzPts val="1400"/>
              <a:buNone/>
            </a:pPr>
            <a:r>
              <a:rPr lang="en-US" sz="1800" i="0" dirty="0">
                <a:latin typeface="Gill Sans"/>
                <a:ea typeface="Gill Sans"/>
                <a:cs typeface="Gill Sans"/>
                <a:sym typeface="Gill Sans"/>
              </a:rPr>
              <a:t>Mercy Corps, </a:t>
            </a:r>
            <a:r>
              <a:rPr lang="en-US" sz="1800" i="1" dirty="0">
                <a:latin typeface="Gill Sans"/>
                <a:ea typeface="Gill Sans"/>
                <a:cs typeface="Gill Sans"/>
                <a:sym typeface="Gill Sans"/>
              </a:rPr>
              <a:t>Managing Complexity: Adaptive Management at Mercy Corps</a:t>
            </a:r>
            <a:r>
              <a:rPr lang="en-US" sz="1800" i="0" dirty="0">
                <a:latin typeface="Gill Sans"/>
                <a:ea typeface="Gill Sans"/>
                <a:cs typeface="Gill Sans"/>
                <a:sym typeface="Gill Sans"/>
              </a:rPr>
              <a:t>, 2020,</a:t>
            </a:r>
            <a:r>
              <a:rPr lang="en-US" sz="1800" dirty="0">
                <a:latin typeface="Gill Sans"/>
                <a:ea typeface="Gill Sans"/>
                <a:cs typeface="Gill Sans"/>
                <a:sym typeface="Gill Sans"/>
              </a:rPr>
              <a:t> https://</a:t>
            </a:r>
            <a:r>
              <a:rPr lang="en-US" sz="1800" dirty="0" err="1">
                <a:latin typeface="Gill Sans"/>
                <a:ea typeface="Gill Sans"/>
                <a:cs typeface="Gill Sans"/>
                <a:sym typeface="Gill Sans"/>
              </a:rPr>
              <a:t>www.mercycorps.org</a:t>
            </a:r>
            <a:r>
              <a:rPr lang="en-US" sz="1800" dirty="0">
                <a:latin typeface="Gill Sans"/>
                <a:ea typeface="Gill Sans"/>
                <a:cs typeface="Gill Sans"/>
                <a:sym typeface="Gill Sans"/>
              </a:rPr>
              <a:t>/sites/default/files/2020-01/Adaptive%20management%20paper_external.pdf.</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endParaRPr dirty="0"/>
          </a:p>
          <a:p>
            <a:pPr marL="0" lvl="0" indent="0" algn="l" rtl="0">
              <a:lnSpc>
                <a:spcPct val="117999"/>
              </a:lnSpc>
              <a:spcBef>
                <a:spcPts val="0"/>
              </a:spcBef>
              <a:spcAft>
                <a:spcPts val="0"/>
              </a:spcAft>
              <a:buSzPts val="1400"/>
              <a:buFont typeface="Arial"/>
              <a:buNone/>
            </a:pPr>
            <a:r>
              <a:rPr lang="en-US" b="0" dirty="0"/>
              <a:t>Here we provide a framework for what to monitor about norms in programs, referred to as signs of shift in norms. </a:t>
            </a:r>
            <a:endParaRPr dirty="0"/>
          </a:p>
          <a:p>
            <a:pPr marL="285750" lvl="0" indent="-285750" algn="l" rtl="0">
              <a:lnSpc>
                <a:spcPct val="117999"/>
              </a:lnSpc>
              <a:spcBef>
                <a:spcPts val="0"/>
              </a:spcBef>
              <a:spcAft>
                <a:spcPts val="0"/>
              </a:spcAft>
              <a:buSzPts val="1400"/>
              <a:buFont typeface="Arial"/>
              <a:buChar char="•"/>
            </a:pPr>
            <a:r>
              <a:rPr lang="en-US" b="0" dirty="0"/>
              <a:t>The first is perceived change in the prevalence of a norm or when it’s no longer common (typical) to do something. So, i</a:t>
            </a:r>
            <a:r>
              <a:rPr lang="en-US" sz="1600" u="none" strike="noStrike" cap="none" dirty="0">
                <a:solidFill>
                  <a:schemeClr val="dk1"/>
                </a:solidFill>
                <a:latin typeface="Gill Sans"/>
                <a:ea typeface="Gill Sans"/>
                <a:cs typeface="Gill Sans"/>
                <a:sym typeface="Gill Sans"/>
              </a:rPr>
              <a:t>f people start to believe that it’s become common not to follow the norm, this change can indicate the norm is shifting.</a:t>
            </a:r>
            <a:r>
              <a:rPr lang="en-US" sz="1600" dirty="0">
                <a:solidFill>
                  <a:schemeClr val="dk1"/>
                </a:solidFill>
                <a:latin typeface="Gill Sans"/>
                <a:ea typeface="Gill Sans"/>
                <a:cs typeface="Gill Sans"/>
                <a:sym typeface="Gill Sans"/>
              </a:rPr>
              <a:t> </a:t>
            </a:r>
            <a:endParaRPr dirty="0"/>
          </a:p>
          <a:p>
            <a:pPr marL="285750" lvl="0" indent="-285750" algn="l" rtl="0">
              <a:lnSpc>
                <a:spcPct val="117999"/>
              </a:lnSpc>
              <a:spcBef>
                <a:spcPts val="0"/>
              </a:spcBef>
              <a:spcAft>
                <a:spcPts val="0"/>
              </a:spcAft>
              <a:buSzPts val="1400"/>
              <a:buFont typeface="Arial"/>
              <a:buChar char="•"/>
            </a:pPr>
            <a:r>
              <a:rPr lang="en-US" b="0" dirty="0"/>
              <a:t>The second is perceived change in the social support (or backlash) for </a:t>
            </a:r>
            <a:r>
              <a:rPr lang="en-US" dirty="0"/>
              <a:t>behaving outside a norm and by whom. </a:t>
            </a:r>
            <a:r>
              <a:rPr lang="en-US" sz="1600" dirty="0">
                <a:solidFill>
                  <a:schemeClr val="dk1"/>
                </a:solidFill>
                <a:latin typeface="Gill Sans"/>
                <a:ea typeface="Gill Sans"/>
                <a:cs typeface="Gill Sans"/>
                <a:sym typeface="Gill Sans"/>
              </a:rPr>
              <a:t>Changes in these perceptions of approval or disapproval can indicate a norm is shifting.</a:t>
            </a:r>
            <a:endParaRPr dirty="0"/>
          </a:p>
          <a:p>
            <a:pPr marL="285750" lvl="0" indent="-285750" algn="l" rtl="0">
              <a:lnSpc>
                <a:spcPct val="117999"/>
              </a:lnSpc>
              <a:spcBef>
                <a:spcPts val="0"/>
              </a:spcBef>
              <a:spcAft>
                <a:spcPts val="0"/>
              </a:spcAft>
              <a:buSzPts val="1400"/>
              <a:buFont typeface="Arial"/>
              <a:buChar char="•"/>
            </a:pPr>
            <a:r>
              <a:rPr lang="en-US" sz="1600" dirty="0">
                <a:solidFill>
                  <a:schemeClr val="dk1"/>
                </a:solidFill>
                <a:latin typeface="Gill Sans"/>
                <a:ea typeface="Gill Sans"/>
                <a:cs typeface="Gill Sans"/>
                <a:sym typeface="Gill Sans"/>
              </a:rPr>
              <a:t>And finally,</a:t>
            </a:r>
            <a:r>
              <a:rPr lang="en-US" dirty="0"/>
              <a:t> disagreement about a norm. </a:t>
            </a:r>
            <a:r>
              <a:rPr lang="en-US" sz="1600" u="none" strike="noStrike" cap="none" dirty="0">
                <a:solidFill>
                  <a:schemeClr val="dk1"/>
                </a:solidFill>
                <a:latin typeface="Gill Sans"/>
                <a:ea typeface="Gill Sans"/>
                <a:cs typeface="Gill Sans"/>
                <a:sym typeface="Gill Sans"/>
              </a:rPr>
              <a:t>Social norms are shared beliefs about which behaviors are common and appropriate within a group. If individuals’ beliefs start to differ from one another so that there is no longer consensus around a norm, it can indicate a norm is shifting.</a:t>
            </a:r>
            <a:r>
              <a:rPr lang="en-US" sz="1600" dirty="0">
                <a:solidFill>
                  <a:schemeClr val="dk1"/>
                </a:solidFill>
                <a:latin typeface="Gill Sans"/>
                <a:ea typeface="Gill Sans"/>
                <a:cs typeface="Gill Sans"/>
                <a:sym typeface="Gill Sans"/>
              </a:rPr>
              <a:t> </a:t>
            </a:r>
            <a:endParaRPr sz="1600" u="none" strike="noStrike" cap="none" dirty="0">
              <a:solidFill>
                <a:schemeClr val="dk1"/>
              </a:solidFill>
              <a:latin typeface="Gill Sans"/>
              <a:ea typeface="Gill Sans"/>
              <a:cs typeface="Gill Sans"/>
              <a:sym typeface="Gill Sans"/>
            </a:endParaRPr>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b="1" dirty="0"/>
              <a:t>REFERENCE</a:t>
            </a:r>
            <a:r>
              <a:rPr lang="en-US" dirty="0"/>
              <a:t>: </a:t>
            </a:r>
            <a:endParaRPr dirty="0"/>
          </a:p>
          <a:p>
            <a:pPr marL="0" marR="0" lvl="0" indent="0" algn="l" rtl="0">
              <a:lnSpc>
                <a:spcPct val="117999"/>
              </a:lnSpc>
              <a:spcBef>
                <a:spcPts val="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t>
            </a:r>
            <a:r>
              <a:rPr lang="en-US" sz="1600" b="0" i="1" u="none" strike="noStrike" cap="none" dirty="0">
                <a:solidFill>
                  <a:srgbClr val="000000"/>
                </a:solidFill>
                <a:latin typeface="Helvetica Neue Light"/>
                <a:ea typeface="Helvetica Neue Light"/>
                <a:cs typeface="Helvetica Neue Light"/>
                <a:sym typeface="Helvetica Neue Light"/>
              </a:rPr>
              <a:t>Approaches &amp; Insights for Monitoring of Shifts in Social Norms</a:t>
            </a:r>
            <a:r>
              <a:rPr lang="en-US" sz="1600" b="0" i="0" u="none" strike="noStrike" cap="none" dirty="0">
                <a:solidFill>
                  <a:srgbClr val="000000"/>
                </a:solidFill>
                <a:latin typeface="Helvetica Neue Light"/>
                <a:ea typeface="Helvetica Neue Light"/>
                <a:cs typeface="Helvetica Neue Light"/>
                <a:sym typeface="Helvetica Neue Light"/>
              </a:rPr>
              <a:t> (Washington, DC</a:t>
            </a:r>
            <a:r>
              <a:rPr lang="en-US" dirty="0"/>
              <a:t>: Institute for Reproductive Health, Georgetown University, 2020).</a:t>
            </a:r>
            <a:endParaRPr sz="16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4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endParaRPr dirty="0"/>
          </a:p>
          <a:p>
            <a:pPr marL="0" lvl="0" indent="0" algn="l" rtl="0">
              <a:lnSpc>
                <a:spcPct val="117999"/>
              </a:lnSpc>
              <a:spcBef>
                <a:spcPts val="0"/>
              </a:spcBef>
              <a:spcAft>
                <a:spcPts val="0"/>
              </a:spcAft>
              <a:buSzPts val="1400"/>
              <a:buFont typeface="Arial"/>
              <a:buNone/>
            </a:pPr>
            <a:r>
              <a:rPr lang="en-US" b="0" dirty="0"/>
              <a:t>For this same framework, presenting initial signs of norm change, we provide some sample questions. </a:t>
            </a:r>
            <a:endParaRPr b="0" dirty="0"/>
          </a:p>
          <a:p>
            <a:pPr marL="285750" marR="0" lvl="0" indent="-285750" algn="l" rtl="0">
              <a:lnSpc>
                <a:spcPct val="117999"/>
              </a:lnSpc>
              <a:spcBef>
                <a:spcPts val="0"/>
              </a:spcBef>
              <a:spcAft>
                <a:spcPts val="0"/>
              </a:spcAft>
              <a:buClr>
                <a:srgbClr val="000000"/>
              </a:buClr>
              <a:buSzPts val="1400"/>
              <a:buFont typeface="Arial"/>
              <a:buChar char="•"/>
            </a:pPr>
            <a:r>
              <a:rPr lang="en-US" b="0" dirty="0"/>
              <a:t>The first is perceived change in the prevalence of a norm or when it’s no longer common (typical) to do something. So, for example of child marriage, a sample question might be: </a:t>
            </a:r>
            <a:r>
              <a:rPr lang="en-US" sz="1600" b="0" i="0" u="none" strike="noStrike" cap="none" dirty="0">
                <a:solidFill>
                  <a:srgbClr val="2E2C22"/>
                </a:solidFill>
                <a:latin typeface="Gill Sans"/>
                <a:ea typeface="Gill Sans"/>
                <a:cs typeface="Gill Sans"/>
                <a:sym typeface="Gill Sans"/>
              </a:rPr>
              <a:t>Do you think that most girls [population of interest for this intervention] in your community marry before age 15? Has this changed over time? Why/why not? </a:t>
            </a:r>
            <a:endParaRPr sz="1600" dirty="0">
              <a:solidFill>
                <a:schemeClr val="dk1"/>
              </a:solidFill>
              <a:latin typeface="Gill Sans"/>
              <a:ea typeface="Gill Sans"/>
              <a:cs typeface="Gill Sans"/>
              <a:sym typeface="Gill Sans"/>
            </a:endParaRPr>
          </a:p>
          <a:p>
            <a:pPr marL="285750" marR="0" lvl="0" indent="-285750" algn="l" rtl="0">
              <a:lnSpc>
                <a:spcPct val="117999"/>
              </a:lnSpc>
              <a:spcBef>
                <a:spcPts val="0"/>
              </a:spcBef>
              <a:spcAft>
                <a:spcPts val="0"/>
              </a:spcAft>
              <a:buClr>
                <a:srgbClr val="000000"/>
              </a:buClr>
              <a:buSzPts val="1400"/>
              <a:buFont typeface="Arial"/>
              <a:buChar char="•"/>
            </a:pPr>
            <a:r>
              <a:rPr lang="en-US" b="0" dirty="0"/>
              <a:t>The second is perceived change in the social support (or backlash) for </a:t>
            </a:r>
            <a:r>
              <a:rPr lang="en-US" dirty="0"/>
              <a:t>behaving outside a norm and by whom. </a:t>
            </a:r>
            <a:r>
              <a:rPr lang="en-US" sz="1600" dirty="0">
                <a:solidFill>
                  <a:schemeClr val="dk1"/>
                </a:solidFill>
                <a:latin typeface="Gill Sans"/>
                <a:ea typeface="Gill Sans"/>
                <a:cs typeface="Gill Sans"/>
                <a:sym typeface="Gill Sans"/>
              </a:rPr>
              <a:t>For this example, a question could be: </a:t>
            </a:r>
            <a:r>
              <a:rPr lang="en-US" sz="1600" b="0" i="0" cap="none" dirty="0">
                <a:solidFill>
                  <a:srgbClr val="2E2C22"/>
                </a:solidFill>
                <a:latin typeface="Gill Sans"/>
                <a:ea typeface="Gill Sans"/>
                <a:cs typeface="Gill Sans"/>
                <a:sym typeface="Gill Sans"/>
              </a:rPr>
              <a:t>Would girls be spoken about negatively in your community if they did not marry by age 15? By whom? </a:t>
            </a:r>
            <a:endParaRPr sz="1600" dirty="0">
              <a:solidFill>
                <a:schemeClr val="dk1"/>
              </a:solidFill>
              <a:latin typeface="Gill Sans"/>
              <a:ea typeface="Gill Sans"/>
              <a:cs typeface="Gill Sans"/>
              <a:sym typeface="Gill Sans"/>
            </a:endParaRPr>
          </a:p>
          <a:p>
            <a:pPr marL="285750" lvl="0" indent="-285750" algn="l" rtl="0">
              <a:lnSpc>
                <a:spcPct val="117999"/>
              </a:lnSpc>
              <a:spcBef>
                <a:spcPts val="0"/>
              </a:spcBef>
              <a:spcAft>
                <a:spcPts val="0"/>
              </a:spcAft>
              <a:buSzPts val="1400"/>
              <a:buFont typeface="Arial"/>
              <a:buChar char="•"/>
            </a:pPr>
            <a:r>
              <a:rPr lang="en-US" sz="1600" dirty="0">
                <a:solidFill>
                  <a:schemeClr val="dk1"/>
                </a:solidFill>
                <a:latin typeface="Gill Sans"/>
                <a:ea typeface="Gill Sans"/>
                <a:cs typeface="Gill Sans"/>
                <a:sym typeface="Gill Sans"/>
              </a:rPr>
              <a:t>And finally,</a:t>
            </a:r>
            <a:r>
              <a:rPr lang="en-US" dirty="0"/>
              <a:t> a sign of change is that there is no longer consensus around a norm. For this example, a sample question could be: Do people disagree about whether most girls marry before age 15 or whether girls would face social backlash if they delayed marriage until they are older than 15?</a:t>
            </a:r>
            <a:endParaRPr dirty="0"/>
          </a:p>
          <a:p>
            <a:pPr marL="285750" lvl="0" indent="-196850" algn="l" rtl="0">
              <a:lnSpc>
                <a:spcPct val="117999"/>
              </a:lnSpc>
              <a:spcBef>
                <a:spcPts val="0"/>
              </a:spcBef>
              <a:spcAft>
                <a:spcPts val="0"/>
              </a:spcAft>
              <a:buSzPts val="1400"/>
              <a:buFont typeface="Arial"/>
              <a:buNone/>
            </a:pPr>
            <a:endParaRPr dirty="0"/>
          </a:p>
          <a:p>
            <a:pPr marL="0" lvl="0" indent="0" algn="l" rtl="0">
              <a:lnSpc>
                <a:spcPct val="117999"/>
              </a:lnSpc>
              <a:spcBef>
                <a:spcPts val="0"/>
              </a:spcBef>
              <a:spcAft>
                <a:spcPts val="0"/>
              </a:spcAft>
              <a:buSzPts val="1400"/>
              <a:buNone/>
            </a:pPr>
            <a:r>
              <a:rPr lang="en-US" b="1" dirty="0"/>
              <a:t>REFERENCE</a:t>
            </a:r>
            <a:r>
              <a:rPr lang="en-US" dirty="0"/>
              <a:t>: </a:t>
            </a:r>
            <a:endParaRPr dirty="0"/>
          </a:p>
          <a:p>
            <a:pPr marL="0" marR="0" lvl="0" indent="0" algn="l" rtl="0">
              <a:lnSpc>
                <a:spcPct val="117999"/>
              </a:lnSpc>
              <a:spcBef>
                <a:spcPts val="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t>
            </a:r>
            <a:r>
              <a:rPr lang="en-US" sz="1600" b="0" i="1" u="none" strike="noStrike" cap="none" dirty="0">
                <a:solidFill>
                  <a:srgbClr val="000000"/>
                </a:solidFill>
                <a:latin typeface="Helvetica Neue Light"/>
                <a:ea typeface="Helvetica Neue Light"/>
                <a:cs typeface="Helvetica Neue Light"/>
                <a:sym typeface="Helvetica Neue Light"/>
              </a:rPr>
              <a:t>Approaches &amp; Insights for Monitoring of Shifts in Social Norms</a:t>
            </a:r>
            <a:r>
              <a:rPr lang="en-US" sz="1600" b="0" i="0" u="none" strike="noStrike" cap="none" dirty="0">
                <a:solidFill>
                  <a:srgbClr val="000000"/>
                </a:solidFill>
                <a:latin typeface="Helvetica Neue Light"/>
                <a:ea typeface="Helvetica Neue Light"/>
                <a:cs typeface="Helvetica Neue Light"/>
                <a:sym typeface="Helvetica Neue Light"/>
              </a:rPr>
              <a:t> (Washington, DC</a:t>
            </a:r>
            <a:r>
              <a:rPr lang="en-US" dirty="0"/>
              <a:t>: Institute for Reproductive Health, Georgetown University, 2020).</a:t>
            </a:r>
            <a:endParaRPr sz="1600" b="0" i="0" u="none" strike="noStrike" cap="none" dirty="0">
              <a:solidFill>
                <a:srgbClr val="000000"/>
              </a:solidFill>
              <a:latin typeface="Helvetica Neue Light"/>
              <a:ea typeface="Helvetica Neue Light"/>
              <a:cs typeface="Helvetica Neue Light"/>
              <a:sym typeface="Helvetica Neue Light"/>
            </a:endParaRP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0" name="Google Shape;410;p4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b="1"/>
              <a:t>SPEAKER NOTES: </a:t>
            </a:r>
            <a:r>
              <a:rPr lang="en-US" sz="1600" b="0" i="0" u="none" strike="noStrike" cap="none">
                <a:solidFill>
                  <a:srgbClr val="000000"/>
                </a:solidFill>
                <a:latin typeface="Helvetica Neue Light"/>
                <a:ea typeface="Helvetica Neue Light"/>
                <a:cs typeface="Helvetica Neue Light"/>
                <a:sym typeface="Helvetica Neue Light"/>
              </a:rPr>
              <a:t>Shifting norms is a process that takes time. As it is unlikely to see complete norm transformation within short project timelines, it is useful to design monitoring systems to better understand the change process. Compared with quantitative data, qualitative data provides more nuanced insights into how norms change, sticking points, and what is working well. Both quantitative indicators and systems and qualitative data can yield helpful insights for monitoring norms shifts. </a:t>
            </a:r>
            <a:endParaRPr/>
          </a:p>
          <a:p>
            <a:pPr marL="457200" marR="0" lvl="0" indent="-228600" algn="l" rtl="0">
              <a:lnSpc>
                <a:spcPct val="117999"/>
              </a:lnSpc>
              <a:spcBef>
                <a:spcPts val="0"/>
              </a:spcBef>
              <a:spcAft>
                <a:spcPts val="0"/>
              </a:spcAft>
              <a:buSzPts val="1400"/>
              <a:buNone/>
            </a:pPr>
            <a:r>
              <a:rPr lang="en-US" sz="1600" b="0" i="0" u="none" strike="noStrike" cap="none">
                <a:solidFill>
                  <a:srgbClr val="000000"/>
                </a:solidFill>
                <a:latin typeface="Helvetica Neue Light"/>
                <a:ea typeface="Helvetica Neue Light"/>
                <a:cs typeface="Helvetica Neue Light"/>
                <a:sym typeface="Helvetica Neue Light"/>
              </a:rPr>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p4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b="1" dirty="0"/>
              <a:t>SPEAKER NOTES: </a:t>
            </a:r>
            <a:r>
              <a:rPr lang="en-US" sz="1600" b="0" i="0" u="none" strike="noStrike" cap="none" dirty="0">
                <a:solidFill>
                  <a:srgbClr val="000000"/>
                </a:solidFill>
                <a:latin typeface="Helvetica Neue Light"/>
                <a:ea typeface="Helvetica Neue Light"/>
                <a:cs typeface="Helvetica Neue Light"/>
                <a:sym typeface="Helvetica Neue Light"/>
              </a:rPr>
              <a:t>Read slide. </a:t>
            </a:r>
            <a:endParaRPr sz="16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 name="Google Shape;423;p4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r>
              <a:rPr lang="en-US" b="1"/>
              <a:t>SPEAKER NOTES:</a:t>
            </a:r>
            <a:endParaRPr sz="16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4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100"/>
              <a:buFont typeface="Helvetica Neue Light"/>
              <a:buNone/>
            </a:pPr>
            <a:r>
              <a:rPr lang="en-US" sz="1100" b="1" i="0" dirty="0"/>
              <a:t>SPEAKER NOTES: </a:t>
            </a:r>
          </a:p>
          <a:p>
            <a:pPr marL="0" marR="0" lvl="0" indent="0" algn="l" rtl="0">
              <a:lnSpc>
                <a:spcPct val="117999"/>
              </a:lnSpc>
              <a:spcBef>
                <a:spcPts val="0"/>
              </a:spcBef>
              <a:spcAft>
                <a:spcPts val="0"/>
              </a:spcAft>
              <a:buClr>
                <a:srgbClr val="000000"/>
              </a:buClr>
              <a:buSzPts val="1100"/>
              <a:buFont typeface="Helvetica Neue Light"/>
              <a:buNone/>
            </a:pPr>
            <a:r>
              <a:rPr lang="en-US" sz="1100" i="1" dirty="0"/>
              <a:t>Organized diffusion </a:t>
            </a:r>
            <a:r>
              <a:rPr lang="en-US" sz="1100" dirty="0"/>
              <a:t>is a process for how an innovation (in idea or practice) spreads widely within a group of people. Diffusion is used to understand how changes are spreading through the population—beyond those directly participating to enough others to bring about widespread collective-level change. Projects can have planned diffusion strategies, and diffusion also happens outside of project outputs and in unpredictable ways, especially for social change. Hence, </a:t>
            </a:r>
            <a:r>
              <a:rPr lang="en-US" sz="1100" b="1" dirty="0"/>
              <a:t>diffusion of norms change is complex and difficult to track through routine program monitoring. </a:t>
            </a:r>
            <a:r>
              <a:rPr lang="en-US" sz="1100" dirty="0"/>
              <a:t>Programs with organized diffusion as a strategy can, however, monitor some of the ways they expect those changes to unfurl, which can help teams to understand norms shifting over time when combined with evaluation research.</a:t>
            </a:r>
            <a:endParaRPr dirty="0"/>
          </a:p>
          <a:p>
            <a:pPr marL="457200" marR="0" lvl="0" indent="-228600" algn="l" rtl="0">
              <a:lnSpc>
                <a:spcPct val="117999"/>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4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Font typeface="Gill Sans"/>
              <a:buNone/>
            </a:pPr>
            <a:r>
              <a:rPr lang="en-US" sz="1800" b="1" dirty="0">
                <a:latin typeface="Gill Sans"/>
                <a:ea typeface="Gill Sans"/>
                <a:cs typeface="Gill Sans"/>
                <a:sym typeface="Gill Sans"/>
              </a:rPr>
              <a:t>SPEAKER NOTES: </a:t>
            </a:r>
            <a:endParaRPr b="1" dirty="0"/>
          </a:p>
          <a:p>
            <a:pPr marL="0" marR="0" lvl="0" indent="0" algn="l" rtl="0">
              <a:lnSpc>
                <a:spcPct val="117999"/>
              </a:lnSpc>
              <a:spcBef>
                <a:spcPts val="800"/>
              </a:spcBef>
              <a:spcAft>
                <a:spcPts val="0"/>
              </a:spcAft>
              <a:buClr>
                <a:srgbClr val="000000"/>
              </a:buClr>
              <a:buSzPts val="1400"/>
              <a:buFont typeface="Gill Sans"/>
              <a:buNone/>
            </a:pPr>
            <a:r>
              <a:rPr lang="en-US" sz="1800" dirty="0">
                <a:latin typeface="Gill Sans"/>
                <a:ea typeface="Gill Sans"/>
                <a:cs typeface="Gill Sans"/>
                <a:sym typeface="Gill Sans"/>
              </a:rPr>
              <a:t>Depending on where you are in your program, you can embark on integrating indicators to track shifts in norms in different ways, considering what’s possible for you. We suggest you: </a:t>
            </a:r>
            <a:endParaRPr dirty="0"/>
          </a:p>
          <a:p>
            <a:pPr marL="742950" lvl="0" indent="-742950" algn="l" rtl="0">
              <a:lnSpc>
                <a:spcPct val="117999"/>
              </a:lnSpc>
              <a:spcBef>
                <a:spcPts val="2800"/>
              </a:spcBef>
              <a:spcAft>
                <a:spcPts val="0"/>
              </a:spcAft>
              <a:buSzPts val="4000"/>
              <a:buFont typeface="Arial"/>
              <a:buAutoNum type="arabicPeriod"/>
            </a:pPr>
            <a:r>
              <a:rPr lang="en-US" sz="1800" dirty="0"/>
              <a:t>Assess how you are currently capturing shifts in norms, if at all. </a:t>
            </a:r>
            <a:endParaRPr dirty="0"/>
          </a:p>
          <a:p>
            <a:pPr marL="742950" lvl="0" indent="-742950" algn="l" rtl="0">
              <a:lnSpc>
                <a:spcPct val="117999"/>
              </a:lnSpc>
              <a:spcBef>
                <a:spcPts val="2000"/>
              </a:spcBef>
              <a:spcAft>
                <a:spcPts val="0"/>
              </a:spcAft>
              <a:buSzPts val="4000"/>
              <a:buFont typeface="Arial"/>
              <a:buAutoNum type="arabicPeriod"/>
            </a:pPr>
            <a:r>
              <a:rPr lang="en-US" sz="1800" dirty="0"/>
              <a:t>Consider where you are in your program’s implementation (design, mid-implementation, nearly complete) and what’s feasible to adjust and learn about. </a:t>
            </a:r>
            <a:endParaRPr dirty="0"/>
          </a:p>
          <a:p>
            <a:pPr marL="742950" lvl="0" indent="-742950" algn="l" rtl="0">
              <a:lnSpc>
                <a:spcPct val="117999"/>
              </a:lnSpc>
              <a:spcBef>
                <a:spcPts val="2000"/>
              </a:spcBef>
              <a:spcAft>
                <a:spcPts val="0"/>
              </a:spcAft>
              <a:buSzPts val="4000"/>
              <a:buFont typeface="Arial"/>
              <a:buAutoNum type="arabicPeriod"/>
            </a:pPr>
            <a:r>
              <a:rPr lang="en-US" sz="1800" dirty="0"/>
              <a:t>Develop indicators that reflect your existing program’s logic model/theory of change to support capturing shifts in norms. </a:t>
            </a:r>
            <a:endParaRPr dirty="0"/>
          </a:p>
          <a:p>
            <a:pPr marL="742950" lvl="0" indent="-742950" algn="l" rtl="0">
              <a:lnSpc>
                <a:spcPct val="117999"/>
              </a:lnSpc>
              <a:spcBef>
                <a:spcPts val="2000"/>
              </a:spcBef>
              <a:spcAft>
                <a:spcPts val="0"/>
              </a:spcAft>
              <a:buSzPts val="4000"/>
              <a:buFont typeface="Arial"/>
              <a:buAutoNum type="arabicPeriod"/>
            </a:pPr>
            <a:r>
              <a:rPr lang="en-US" sz="1800" dirty="0"/>
              <a:t>Integrate the indicators in your program’s MEL plan. </a:t>
            </a:r>
            <a:r>
              <a:rPr lang="en-US" sz="1800" i="0" dirty="0"/>
              <a:t>Consider</a:t>
            </a:r>
            <a:r>
              <a:rPr lang="en-US" sz="1800" dirty="0"/>
              <a:t> the type of indicator and shifts in norms you seek to monitor. </a:t>
            </a:r>
            <a:endParaRPr dirty="0"/>
          </a:p>
          <a:p>
            <a:pPr marL="742950" lvl="0" indent="-742950" algn="l" rtl="0">
              <a:lnSpc>
                <a:spcPct val="117999"/>
              </a:lnSpc>
              <a:spcBef>
                <a:spcPts val="2000"/>
              </a:spcBef>
              <a:spcAft>
                <a:spcPts val="0"/>
              </a:spcAft>
              <a:buSzPts val="4000"/>
              <a:buFont typeface="Arial"/>
              <a:buAutoNum type="arabicPeriod"/>
            </a:pPr>
            <a:r>
              <a:rPr lang="en-US" sz="1800" dirty="0"/>
              <a:t>Reflect on the best methods for your program to collect information on each indicator and make a plan. </a:t>
            </a:r>
            <a:endParaRPr dirty="0"/>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a:t>
            </a:r>
            <a:r>
              <a:rPr lang="en-US" sz="1800" dirty="0">
                <a:latin typeface="Gill Sans"/>
                <a:ea typeface="Gill Sans"/>
                <a:cs typeface="Gill Sans"/>
                <a:sym typeface="Gill Sans"/>
              </a:rPr>
              <a:t> </a:t>
            </a:r>
            <a:endParaRPr dirty="0"/>
          </a:p>
          <a:p>
            <a:pPr marL="0" marR="0" lvl="0" indent="0" algn="l" rtl="0">
              <a:lnSpc>
                <a:spcPct val="117999"/>
              </a:lnSpc>
              <a:spcBef>
                <a:spcPts val="800"/>
              </a:spcBef>
              <a:spcAft>
                <a:spcPts val="800"/>
              </a:spcAft>
              <a:buSzPts val="1400"/>
              <a:buNone/>
            </a:pPr>
            <a:r>
              <a:rPr lang="en-US" sz="18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and Breakthrough ACTION, </a:t>
            </a:r>
            <a:r>
              <a:rPr lang="en-US" sz="1800" i="1" dirty="0"/>
              <a:t>Getting Practical Integrating Social Norms into Social and Behavior Change Programs</a:t>
            </a:r>
            <a:r>
              <a:rPr lang="en-US" sz="1800" dirty="0"/>
              <a:t>, 2021, </a:t>
            </a:r>
            <a:r>
              <a:rPr lang="en-US" sz="1800" dirty="0">
                <a:latin typeface="Gill Sans"/>
                <a:ea typeface="Gill Sans"/>
                <a:cs typeface="Gill Sans"/>
                <a:sym typeface="Gill Sans"/>
              </a:rPr>
              <a:t>https://</a:t>
            </a:r>
            <a:r>
              <a:rPr lang="en-US" sz="1800" dirty="0" err="1">
                <a:latin typeface="Gill Sans"/>
                <a:ea typeface="Gill Sans"/>
                <a:cs typeface="Gill Sans"/>
                <a:sym typeface="Gill Sans"/>
              </a:rPr>
              <a:t>www.alignplatform.org</a:t>
            </a:r>
            <a:r>
              <a:rPr lang="en-US" sz="1800" dirty="0">
                <a:latin typeface="Gill Sans"/>
                <a:ea typeface="Gill Sans"/>
                <a:cs typeface="Gill Sans"/>
                <a:sym typeface="Gill Sans"/>
              </a:rPr>
              <a:t>/sites/default/files/2021-01/getting_practical_tool_january_2021_english.pdf.</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17999"/>
              </a:lnSpc>
              <a:spcBef>
                <a:spcPts val="0"/>
              </a:spcBef>
              <a:spcAft>
                <a:spcPts val="0"/>
              </a:spcAft>
              <a:buClr>
                <a:srgbClr val="000000"/>
              </a:buClr>
              <a:buSzPts val="1400"/>
              <a:buFont typeface="Arial"/>
              <a:buNone/>
            </a:pPr>
            <a:r>
              <a:rPr lang="en-US" sz="1800" b="1" dirty="0"/>
              <a:t>NOTE TO FACILITATOR:</a:t>
            </a:r>
            <a:r>
              <a:rPr lang="en-US" sz="1800" b="0" i="0" u="none" strike="noStrike" cap="none" dirty="0">
                <a:solidFill>
                  <a:srgbClr val="000000"/>
                </a:solidFill>
                <a:latin typeface="Helvetica Neue"/>
                <a:ea typeface="Helvetica Neue"/>
                <a:cs typeface="Helvetica Neue"/>
                <a:sym typeface="Helvetica Neue"/>
              </a:rPr>
              <a:t>. </a:t>
            </a:r>
            <a:r>
              <a:rPr lang="en-US" sz="1800" b="0" dirty="0"/>
              <a:t>Only use as starting slide if you are presenting all five modules </a:t>
            </a:r>
            <a:r>
              <a:rPr lang="en-US" sz="1800" b="1" dirty="0"/>
              <a:t>or </a:t>
            </a:r>
            <a:r>
              <a:rPr lang="en-US" sz="1800" b="0" dirty="0"/>
              <a:t>want to situate this module within the larger curriculum. </a:t>
            </a:r>
            <a:endParaRPr sz="1800" b="0" i="0" u="none" strike="noStrike" cap="none" dirty="0">
              <a:solidFill>
                <a:srgbClr val="000000"/>
              </a:solidFill>
              <a:latin typeface="Helvetica Neue"/>
              <a:ea typeface="Helvetica Neue"/>
              <a:cs typeface="Helvetica Neue"/>
              <a:sym typeface="Helvetica Neue"/>
            </a:endParaRPr>
          </a:p>
          <a:p>
            <a:pPr marL="228600" marR="0" lvl="0" indent="0" algn="l" rtl="0">
              <a:lnSpc>
                <a:spcPct val="117999"/>
              </a:lnSpc>
              <a:spcBef>
                <a:spcPts val="0"/>
              </a:spcBef>
              <a:spcAft>
                <a:spcPts val="0"/>
              </a:spcAft>
              <a:buClr>
                <a:srgbClr val="000000"/>
              </a:buClr>
              <a:buSzPts val="1400"/>
              <a:buFont typeface="Arial"/>
              <a:buNone/>
            </a:pPr>
            <a:endParaRPr sz="1800" b="1" dirty="0"/>
          </a:p>
          <a:p>
            <a:pPr marL="228600" marR="0" lvl="0" indent="0" algn="l" rtl="0">
              <a:lnSpc>
                <a:spcPct val="117999"/>
              </a:lnSpc>
              <a:spcBef>
                <a:spcPts val="0"/>
              </a:spcBef>
              <a:spcAft>
                <a:spcPts val="0"/>
              </a:spcAft>
              <a:buClr>
                <a:srgbClr val="000000"/>
              </a:buClr>
              <a:buSzPts val="1400"/>
              <a:buFont typeface="Arial"/>
              <a:buNone/>
            </a:pPr>
            <a:r>
              <a:rPr lang="en-US" sz="1800" b="1" dirty="0"/>
              <a:t>SPEAKER NOTES: </a:t>
            </a:r>
            <a:r>
              <a:rPr lang="en-US" sz="1800" dirty="0"/>
              <a:t>This training is part of a five-module course on norms-shifting interventions; </a:t>
            </a:r>
            <a:r>
              <a:rPr lang="en-US" sz="1800" b="0" dirty="0"/>
              <a:t>a</a:t>
            </a:r>
            <a:r>
              <a:rPr lang="en-US" sz="1800" u="none" strike="noStrike" cap="none" dirty="0">
                <a:solidFill>
                  <a:srgbClr val="393941"/>
                </a:solidFill>
                <a:latin typeface="Gill Sans"/>
                <a:ea typeface="Gill Sans"/>
                <a:cs typeface="Gill Sans"/>
                <a:sym typeface="Gill Sans"/>
              </a:rPr>
              <a:t>s a note, when we say norms-shifting interventions, or NSIs, we mean those that are standalone or may be activities integrated into a larger SBC intervention. T</a:t>
            </a:r>
            <a:r>
              <a:rPr lang="en-US" sz="1800" dirty="0"/>
              <a:t>he following modules cover the introduction, assessment, design, measurement, and scale-up of norms-shifting interventions. </a:t>
            </a:r>
            <a:endParaRPr dirty="0"/>
          </a:p>
          <a:p>
            <a:pPr marL="228600" marR="0" lvl="0" indent="0" algn="l" rtl="0">
              <a:lnSpc>
                <a:spcPct val="117999"/>
              </a:lnSpc>
              <a:spcBef>
                <a:spcPts val="0"/>
              </a:spcBef>
              <a:spcAft>
                <a:spcPts val="0"/>
              </a:spcAft>
              <a:buClr>
                <a:srgbClr val="000000"/>
              </a:buClr>
              <a:buSzPts val="1400"/>
              <a:buFont typeface="Arial"/>
              <a:buNone/>
            </a:pPr>
            <a:endParaRPr sz="1800" dirty="0"/>
          </a:p>
        </p:txBody>
      </p:sp>
      <p:sp>
        <p:nvSpPr>
          <p:cNvPr id="131" name="Google Shape;13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NOTE TO FACILITATOR</a:t>
            </a:r>
            <a:r>
              <a:rPr lang="en-US" sz="1800" b="0" dirty="0">
                <a:latin typeface="Gill Sans"/>
                <a:ea typeface="Gill Sans"/>
                <a:cs typeface="Gill Sans"/>
                <a:sym typeface="Gill Sans"/>
              </a:rPr>
              <a:t>: This is an optional slide.</a:t>
            </a:r>
            <a:endParaRPr dirty="0"/>
          </a:p>
          <a:p>
            <a:pPr marL="0" marR="0" lvl="0" indent="0" algn="l" rtl="0">
              <a:lnSpc>
                <a:spcPct val="117999"/>
              </a:lnSpc>
              <a:spcBef>
                <a:spcPts val="800"/>
              </a:spcBef>
              <a:spcAft>
                <a:spcPts val="0"/>
              </a:spcAft>
              <a:buSzPts val="1400"/>
              <a:buNone/>
            </a:pPr>
            <a:endParaRPr sz="1800" b="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 is a nice example of how to collect information from learning reflection meetings with staff.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Left-hand column reflects key strategies of the Growing Up Great! approach.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Top row guides reflections for different strategies.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While it is the combination of strategies that makes the approach work, it is often more practical to reflect on different strategies </a:t>
            </a:r>
            <a:r>
              <a:rPr lang="en-US" sz="1800" dirty="0" err="1">
                <a:latin typeface="Gill Sans"/>
                <a:ea typeface="Gill Sans"/>
                <a:cs typeface="Gill Sans"/>
                <a:sym typeface="Gill Sans"/>
              </a:rPr>
              <a:t>separ</a:t>
            </a:r>
            <a:r>
              <a:rPr lang="en-US" sz="1800" dirty="0">
                <a:latin typeface="Gill Sans"/>
                <a:ea typeface="Gill Sans"/>
                <a:cs typeface="Gill Sans"/>
                <a:sym typeface="Gill Sans"/>
              </a:rPr>
              <a:t>, as their contexts may differ. In this example, some activities are implemented in school settings, others in community and health center settings.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Here is an example of reflecting on a project issue in one area and testing a new way to implement it.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7" name="Google Shape;447;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p>
          <a:p>
            <a:pPr marL="0" lvl="0" indent="0" algn="l" rtl="0">
              <a:lnSpc>
                <a:spcPct val="117999"/>
              </a:lnSpc>
              <a:spcBef>
                <a:spcPts val="0"/>
              </a:spcBef>
              <a:spcAft>
                <a:spcPts val="0"/>
              </a:spcAft>
              <a:buSzPts val="1400"/>
              <a:buNone/>
            </a:pPr>
            <a:r>
              <a:rPr lang="en-US" dirty="0"/>
              <a:t>In this next section, we’ll be talking about applying learning agendas. Learning agendas, in essence, are a set of questions directly related to project work that practitioners aim to answer through the course of the work. Answered, they enable projects to work more effectively. Learning agenda questions tend to focus on understanding the "how" and "why" beyond the basic outcomes and results so that you can learn, adapt, and be more effective in your work.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7" name="Google Shape;45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Clr>
                <a:srgbClr val="000000"/>
              </a:buClr>
              <a:buSzPts val="1400"/>
              <a:buFont typeface="Arial"/>
              <a:buNone/>
            </a:pPr>
            <a:r>
              <a:rPr lang="en-US" sz="1800" dirty="0">
                <a:latin typeface="Gill Sans"/>
                <a:ea typeface="Gill Sans"/>
                <a:cs typeface="Gill Sans"/>
                <a:sym typeface="Gill Sans"/>
              </a:rPr>
              <a:t>Let's move on to another learning approach during implementation: learning studies.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 learning agenda is: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A set of broad questions.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Directly related to the work.</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Which, when answered, enables the project to work more effectively.</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Prioritizing questions in the short term and the long term.</a:t>
            </a:r>
            <a:endParaRPr dirty="0"/>
          </a:p>
          <a:p>
            <a:pPr marL="342900" marR="0" lvl="0" indent="-254000" algn="l" rtl="0">
              <a:lnSpc>
                <a:spcPct val="117999"/>
              </a:lnSpc>
              <a:spcBef>
                <a:spcPts val="800"/>
              </a:spcBef>
              <a:spcAft>
                <a:spcPts val="0"/>
              </a:spcAft>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Learning questions 🡺 Prioritized and often with “thematic areas.”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Learning activities 🡺 Efforts such as rapid monitoring and assessment studies, targeted strategy evaluation, data parties (to make sense of data), learning reflection sessions.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products 🡺 Often interpretive and tailored to specific questions; can include slide decks showing monitoring and other data in visual ways (data visualization); rapid reports/briefs, webinars to share results and discuss.</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 IRH projects we often establish learning agendas to provide a focus for small studies that answer critical issues, such as those shown on the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571500" lvl="0" indent="-571500" algn="l" rtl="0">
              <a:lnSpc>
                <a:spcPct val="100000"/>
              </a:lnSpc>
              <a:spcBef>
                <a:spcPts val="1800"/>
              </a:spcBef>
              <a:spcAft>
                <a:spcPts val="0"/>
              </a:spcAft>
              <a:buClr>
                <a:srgbClr val="000000"/>
              </a:buClr>
              <a:buSzPts val="4000"/>
              <a:buFont typeface="Arial"/>
              <a:buChar char="•"/>
            </a:pPr>
            <a:r>
              <a:rPr lang="en-US" sz="1800" dirty="0"/>
              <a:t>Testing of existing or new strategies.</a:t>
            </a:r>
            <a:endParaRPr sz="1600" dirty="0"/>
          </a:p>
          <a:p>
            <a:pPr marL="571500" lvl="0" indent="-571500" algn="l" rtl="0">
              <a:lnSpc>
                <a:spcPct val="100000"/>
              </a:lnSpc>
              <a:spcBef>
                <a:spcPts val="1000"/>
              </a:spcBef>
              <a:spcAft>
                <a:spcPts val="0"/>
              </a:spcAft>
              <a:buClr>
                <a:srgbClr val="000000"/>
              </a:buClr>
              <a:buSzPts val="4000"/>
              <a:buFont typeface="Arial"/>
              <a:buChar char="•"/>
            </a:pPr>
            <a:r>
              <a:rPr lang="en-US" sz="1800" dirty="0"/>
              <a:t>Strategies’ ease of implementation.</a:t>
            </a:r>
            <a:endParaRPr sz="1600" dirty="0"/>
          </a:p>
          <a:p>
            <a:pPr marL="571500" lvl="0" indent="-571500" algn="l" rtl="0">
              <a:lnSpc>
                <a:spcPct val="100000"/>
              </a:lnSpc>
              <a:spcBef>
                <a:spcPts val="1000"/>
              </a:spcBef>
              <a:spcAft>
                <a:spcPts val="0"/>
              </a:spcAft>
              <a:buClr>
                <a:srgbClr val="000000"/>
              </a:buClr>
              <a:buSzPts val="4000"/>
              <a:buFont typeface="Arial"/>
              <a:buChar char="•"/>
            </a:pPr>
            <a:r>
              <a:rPr lang="en-US" sz="1800" dirty="0"/>
              <a:t>How beneficiaries appreciate (or not) the NSI strategy.</a:t>
            </a:r>
            <a:endParaRPr sz="1600" dirty="0"/>
          </a:p>
          <a:p>
            <a:pPr marL="571500" lvl="0" indent="-571500" algn="l" rtl="0">
              <a:lnSpc>
                <a:spcPct val="100000"/>
              </a:lnSpc>
              <a:spcBef>
                <a:spcPts val="1000"/>
              </a:spcBef>
              <a:spcAft>
                <a:spcPts val="0"/>
              </a:spcAft>
              <a:buClr>
                <a:srgbClr val="000000"/>
              </a:buClr>
              <a:buSzPts val="4000"/>
              <a:buFont typeface="Arial"/>
              <a:buChar char="•"/>
            </a:pPr>
            <a:r>
              <a:rPr lang="en-US" sz="1800" dirty="0"/>
              <a:t>Whether activities are leading to expected social, behavioral, structural, or other shifts.</a:t>
            </a:r>
            <a:endParaRPr dirty="0"/>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Strategy testing can be done using rapid studies, which are small and fast.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panose="020B0604020202020204" pitchFamily="34" charset="0"/>
              <a:buChar char="•"/>
            </a:pPr>
            <a:r>
              <a:rPr lang="en-US" sz="1800" dirty="0">
                <a:latin typeface="Gill Sans"/>
                <a:ea typeface="Gill Sans"/>
                <a:cs typeface="Gill Sans"/>
                <a:sym typeface="Gill Sans"/>
              </a:rPr>
              <a:t>For example, in one rapid study in Benin we wanted to learn how volunteers were doing facilitating stories and games that engaged groups in reflective activities. We asked field staff to collect information from frontline workers (volunteer-facilitator self-assessments of their capacity to facilitate stories and games used by the NSI to engage groups in reflective activities) as they made supervision visits. </a:t>
            </a:r>
            <a:endParaRPr dirty="0"/>
          </a:p>
          <a:p>
            <a:pPr marL="285750" marR="0" lvl="0" indent="-285750" algn="l" rtl="0">
              <a:lnSpc>
                <a:spcPct val="117999"/>
              </a:lnSpc>
              <a:spcBef>
                <a:spcPts val="800"/>
              </a:spcBef>
              <a:spcAft>
                <a:spcPts val="800"/>
              </a:spcAft>
              <a:buSzPts val="1400"/>
              <a:buFont typeface="Arial" panose="020B0604020202020204" pitchFamily="34" charset="0"/>
              <a:buChar char="•"/>
            </a:pPr>
            <a:r>
              <a:rPr lang="en-US" sz="1800" dirty="0">
                <a:latin typeface="Gill Sans"/>
                <a:ea typeface="Gill Sans"/>
                <a:cs typeface="Gill Sans"/>
                <a:sym typeface="Gill Sans"/>
              </a:rPr>
              <a:t>In another rapid study in Benin, we wanted to test a project strategy to use radio call-ins to discuss women’s and men’s roles in planning their families. We asked field supervisors to listen to weekly call-in shows over three months to monitor questions and answers and tone of the callers (to learn if women and men were participating equally and to assess if callers were moving toward gender equality or not). </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4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NOTE TO FACILITATOR: </a:t>
            </a:r>
            <a:r>
              <a:rPr lang="en-US" sz="1800" dirty="0">
                <a:latin typeface="Gill Sans"/>
                <a:ea typeface="Gill Sans"/>
                <a:cs typeface="Gill Sans"/>
                <a:sym typeface="Gill Sans"/>
              </a:rPr>
              <a:t>This exercise is aimed at discussing the use of learning agendas and rapid studies in participants’ past experiences.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Process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Organize the participants into small groups of four to give for a reflection on and discussion of the two questions on the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Invite volunteers to share the answers in plenary.</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Discussion and Closing</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Learning agendas can help focus project resources used to build understanding of what is going on in communities receiving the NSI.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Rapid studies don’t have to be elegant, just systematic enough to allow you to draw conclusions and answer critical questions that you might have.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In the end, they can greatly improve the performance of a project, as they can lead to strategy adjustments that can influence impact.</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1200"/>
              <a:buFont typeface="Calibri"/>
              <a:buNone/>
            </a:pPr>
            <a:r>
              <a:rPr lang="en-US" sz="1800" b="1">
                <a:latin typeface="Gill Sans"/>
                <a:ea typeface="Gill Sans"/>
                <a:cs typeface="Gill Sans"/>
                <a:sym typeface="Gill Sans"/>
              </a:rPr>
              <a:t>SPEAKER NOTES</a:t>
            </a:r>
            <a:r>
              <a:rPr lang="en-US" sz="1800">
                <a:latin typeface="Gill Sans"/>
                <a:ea typeface="Gill Sans"/>
                <a:cs typeface="Gill Sans"/>
                <a:sym typeface="Gill Sans"/>
              </a:rPr>
              <a:t>: Here’s a quick introduction to TJ, a norms-shifting intervention to address low modern family planning uptake in Benin. TJ used a learning agenda to inform its scale-up phase. </a:t>
            </a:r>
            <a:endParaRPr sz="1800">
              <a:latin typeface="Gill Sans"/>
              <a:ea typeface="Gill Sans"/>
              <a:cs typeface="Gill Sans"/>
              <a:sym typeface="Gill Sans"/>
            </a:endParaRPr>
          </a:p>
          <a:p>
            <a:pPr marL="0" marR="0" lvl="0" indent="0" algn="l" rtl="0">
              <a:lnSpc>
                <a:spcPct val="117999"/>
              </a:lnSpc>
              <a:spcBef>
                <a:spcPts val="0"/>
              </a:spcBef>
              <a:spcAft>
                <a:spcPts val="0"/>
              </a:spcAft>
              <a:buClr>
                <a:schemeClr val="dk1"/>
              </a:buClr>
              <a:buSzPts val="1200"/>
              <a:buFont typeface="Calibri"/>
              <a:buNone/>
            </a:pPr>
            <a:endParaRPr sz="2400">
              <a:solidFill>
                <a:schemeClr val="dk1"/>
              </a:solidFill>
              <a:latin typeface="Gill Sans"/>
              <a:ea typeface="Gill Sans"/>
              <a:cs typeface="Gill Sans"/>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5" name="Google Shape;505;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Read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TJ is a social norms intervention that aimed to address low uptake of modern FP methods. To do so, TJ sought to shift: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panose="020B0604020202020204" pitchFamily="34" charset="0"/>
              <a:buChar char="•"/>
            </a:pPr>
            <a:r>
              <a:rPr lang="en-US" sz="1800" dirty="0">
                <a:latin typeface="Gill Sans"/>
                <a:ea typeface="Gill Sans"/>
                <a:cs typeface="Gill Sans"/>
                <a:sym typeface="Gill Sans"/>
              </a:rPr>
              <a:t>Norms concerning family size. </a:t>
            </a:r>
            <a:endParaRPr dirty="0"/>
          </a:p>
          <a:p>
            <a:pPr marL="285750" marR="0" lvl="0" indent="-285750" algn="l" rtl="0">
              <a:lnSpc>
                <a:spcPct val="117999"/>
              </a:lnSpc>
              <a:spcBef>
                <a:spcPts val="0"/>
              </a:spcBef>
              <a:spcAft>
                <a:spcPts val="0"/>
              </a:spcAft>
              <a:buSzPts val="1400"/>
              <a:buFont typeface="Arial" panose="020B0604020202020204" pitchFamily="34" charset="0"/>
              <a:buChar char="•"/>
            </a:pPr>
            <a:r>
              <a:rPr lang="en-US" sz="1800" dirty="0">
                <a:latin typeface="Gill Sans"/>
                <a:ea typeface="Gill Sans"/>
                <a:cs typeface="Gill Sans"/>
                <a:sym typeface="Gill Sans"/>
              </a:rPr>
              <a:t>Norms concerning family </a:t>
            </a:r>
            <a:r>
              <a:rPr lang="en-US" sz="1800" dirty="0" err="1">
                <a:latin typeface="Gill Sans"/>
                <a:ea typeface="Gill Sans"/>
                <a:cs typeface="Gill Sans"/>
                <a:sym typeface="Gill Sans"/>
              </a:rPr>
              <a:t>decisionmaking</a:t>
            </a:r>
            <a:r>
              <a:rPr lang="en-US" sz="1800" dirty="0">
                <a:latin typeface="Gill Sans"/>
                <a:ea typeface="Gill Sans"/>
                <a:cs typeface="Gill Sans"/>
                <a:sym typeface="Gill Sans"/>
              </a:rPr>
              <a:t> for seeking health care, including </a:t>
            </a:r>
            <a:r>
              <a:rPr lang="en-US" sz="1800" u="none" strike="noStrike" cap="none" dirty="0">
                <a:solidFill>
                  <a:srgbClr val="515257"/>
                </a:solidFill>
                <a:latin typeface="Gill Sans"/>
                <a:ea typeface="Gill Sans"/>
                <a:cs typeface="Gill Sans"/>
                <a:sym typeface="Gill Sans"/>
              </a:rPr>
              <a:t>communication taboos for couples and gender roles related to seeking reproductive health care.</a:t>
            </a: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panose="020B0604020202020204" pitchFamily="34" charset="0"/>
              <a:buChar char="•"/>
            </a:pPr>
            <a:r>
              <a:rPr lang="en-US" sz="1800" dirty="0">
                <a:latin typeface="Gill Sans"/>
                <a:ea typeface="Gill Sans"/>
                <a:cs typeface="Gill Sans"/>
                <a:sym typeface="Gill Sans"/>
              </a:rPr>
              <a:t>Norms concerning community approval of family planning use.</a:t>
            </a:r>
            <a:endParaRPr dirty="0"/>
          </a:p>
          <a:p>
            <a:pPr marL="342900" marR="0" lvl="0" indent="-254000" algn="l" rtl="0">
              <a:lnSpc>
                <a:spcPct val="117999"/>
              </a:lnSpc>
              <a:spcBef>
                <a:spcPts val="800"/>
              </a:spcBef>
              <a:spcAft>
                <a:spcPts val="0"/>
              </a:spcAft>
              <a:buSzPts val="1400"/>
              <a:buFont typeface="Noto Sans Symbols"/>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Font typeface="Noto Sans Symbols"/>
              <a:buNone/>
            </a:pPr>
            <a:r>
              <a:rPr lang="en-US" sz="1800" dirty="0">
                <a:latin typeface="Gill Sans"/>
                <a:ea typeface="Gill Sans"/>
                <a:cs typeface="Gill Sans"/>
                <a:sym typeface="Gill Sans"/>
              </a:rPr>
              <a:t>TJ was integrated into projects in other sectors, which offered cross-sectoral benefits, as some of the norms addressed underlaid behaviors in more than one sector.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 name="Google Shape;514;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lnSpc>
                <a:spcPct val="77999"/>
              </a:lnSpc>
              <a:spcBef>
                <a:spcPts val="0"/>
              </a:spcBef>
              <a:spcAft>
                <a:spcPts val="0"/>
              </a:spcAft>
              <a:buSzPts val="1400"/>
              <a:buNone/>
            </a:pPr>
            <a:r>
              <a:rPr lang="en-US" sz="1240" b="1" dirty="0"/>
              <a:t>SPEAKER NOTES:</a:t>
            </a:r>
            <a:endParaRPr dirty="0"/>
          </a:p>
          <a:p>
            <a:pPr marL="0" lvl="0" indent="0" algn="l" rtl="0">
              <a:lnSpc>
                <a:spcPct val="77999"/>
              </a:lnSpc>
              <a:spcBef>
                <a:spcPts val="0"/>
              </a:spcBef>
              <a:spcAft>
                <a:spcPts val="0"/>
              </a:spcAft>
              <a:buSzPts val="1400"/>
              <a:buNone/>
            </a:pPr>
            <a:r>
              <a:rPr lang="en-US" sz="1240" dirty="0"/>
              <a:t>This slide provides an overview of the five components of the social network package of TJ. It portrays the components of the package we developed.   </a:t>
            </a:r>
            <a:endParaRPr dirty="0"/>
          </a:p>
          <a:p>
            <a:pPr marL="0" lvl="0" indent="0" algn="l" rtl="0">
              <a:lnSpc>
                <a:spcPct val="77999"/>
              </a:lnSpc>
              <a:spcBef>
                <a:spcPts val="0"/>
              </a:spcBef>
              <a:spcAft>
                <a:spcPts val="0"/>
              </a:spcAft>
              <a:buSzPts val="1400"/>
              <a:buNone/>
            </a:pPr>
            <a:endParaRPr sz="1240" dirty="0"/>
          </a:p>
          <a:p>
            <a:pPr marL="285750" lvl="0" indent="-285750" algn="l" rtl="0">
              <a:lnSpc>
                <a:spcPct val="77999"/>
              </a:lnSpc>
              <a:spcBef>
                <a:spcPts val="0"/>
              </a:spcBef>
              <a:spcAft>
                <a:spcPts val="0"/>
              </a:spcAft>
              <a:buSzPts val="1400"/>
              <a:buFont typeface="Arial"/>
              <a:buChar char="•"/>
            </a:pPr>
            <a:r>
              <a:rPr lang="en-US" sz="1240" dirty="0"/>
              <a:t>Communities identify socially influential groups and individuals through mapping and ranking exercise.</a:t>
            </a:r>
            <a:endParaRPr dirty="0"/>
          </a:p>
          <a:p>
            <a:pPr marL="285750" lvl="0" indent="-285750" algn="l" rtl="0">
              <a:lnSpc>
                <a:spcPct val="77999"/>
              </a:lnSpc>
              <a:spcBef>
                <a:spcPts val="0"/>
              </a:spcBef>
              <a:spcAft>
                <a:spcPts val="0"/>
              </a:spcAft>
              <a:buSzPts val="1400"/>
              <a:buFont typeface="Arial"/>
              <a:buChar char="•"/>
            </a:pPr>
            <a:r>
              <a:rPr lang="en-US" sz="1240" dirty="0"/>
              <a:t>Groups, including these influential individuals, engage in reflective dialogue. Ideas from this reflective dialogue are then encouraged to be shared outside the group, allowing them to be diffused.</a:t>
            </a:r>
            <a:endParaRPr sz="1240" dirty="0"/>
          </a:p>
          <a:p>
            <a:pPr marL="285750" lvl="0" indent="-285750" algn="l" rtl="0">
              <a:lnSpc>
                <a:spcPct val="77999"/>
              </a:lnSpc>
              <a:spcBef>
                <a:spcPts val="0"/>
              </a:spcBef>
              <a:spcAft>
                <a:spcPts val="0"/>
              </a:spcAft>
              <a:buSzPts val="1400"/>
              <a:buFont typeface="Arial"/>
              <a:buChar char="•"/>
            </a:pPr>
            <a:r>
              <a:rPr lang="en-US" sz="1240" dirty="0"/>
              <a:t>Influential people engage their communities to address unmet need for FP, by identifying actions they can take to help others in the community identify and overcome barriers. </a:t>
            </a:r>
            <a:endParaRPr sz="1240" dirty="0"/>
          </a:p>
          <a:p>
            <a:pPr marL="285750" lvl="0" indent="-285750" algn="l" rtl="0">
              <a:lnSpc>
                <a:spcPct val="77999"/>
              </a:lnSpc>
              <a:spcBef>
                <a:spcPts val="0"/>
              </a:spcBef>
              <a:spcAft>
                <a:spcPts val="0"/>
              </a:spcAft>
              <a:buSzPts val="1400"/>
              <a:buFont typeface="Arial"/>
              <a:buChar char="•"/>
            </a:pPr>
            <a:r>
              <a:rPr lang="en-US" sz="1240" dirty="0"/>
              <a:t>Radio expands exposure to stories and discussions through broadcasts, supporting the social acceptability of discussing and using family planning</a:t>
            </a:r>
            <a:endParaRPr sz="1240" dirty="0"/>
          </a:p>
          <a:p>
            <a:pPr marL="285750" lvl="0" indent="-285750" algn="l" rtl="0">
              <a:lnSpc>
                <a:spcPct val="77999"/>
              </a:lnSpc>
              <a:spcBef>
                <a:spcPts val="0"/>
              </a:spcBef>
              <a:spcAft>
                <a:spcPts val="0"/>
              </a:spcAft>
              <a:buSzPts val="1400"/>
              <a:buFont typeface="Arial"/>
              <a:buChar char="•"/>
            </a:pPr>
            <a:r>
              <a:rPr lang="en-US" sz="1240" dirty="0"/>
              <a:t>Family planning providers, who participated in the community mapping exercise, link with influential groups to answer questions about family planning. Influencers may also link community members with these providers for FP services. </a:t>
            </a:r>
            <a:endParaRPr sz="1240" dirty="0"/>
          </a:p>
          <a:p>
            <a:pPr marL="0" lvl="0" indent="0" algn="l" rtl="0">
              <a:lnSpc>
                <a:spcPct val="77999"/>
              </a:lnSpc>
              <a:spcBef>
                <a:spcPts val="0"/>
              </a:spcBef>
              <a:spcAft>
                <a:spcPts val="0"/>
              </a:spcAft>
              <a:buSzPts val="1400"/>
              <a:buNone/>
            </a:pPr>
            <a:endParaRPr sz="1240" dirty="0"/>
          </a:p>
          <a:p>
            <a:pPr marL="0" lvl="0" indent="0" algn="l" rtl="0">
              <a:lnSpc>
                <a:spcPct val="77999"/>
              </a:lnSpc>
              <a:spcBef>
                <a:spcPts val="0"/>
              </a:spcBef>
              <a:spcAft>
                <a:spcPts val="0"/>
              </a:spcAft>
              <a:buSzPts val="1400"/>
              <a:buNone/>
            </a:pPr>
            <a:r>
              <a:rPr lang="en-US" sz="1240" dirty="0"/>
              <a:t>Each of these components have accompanying </a:t>
            </a:r>
            <a:r>
              <a:rPr lang="en-US" sz="1240" i="1" dirty="0"/>
              <a:t>How to Guidelines</a:t>
            </a:r>
            <a:r>
              <a:rPr lang="en-US" sz="1240" i="0" dirty="0"/>
              <a:t>,</a:t>
            </a:r>
            <a:r>
              <a:rPr lang="en-US" sz="1240" i="1" dirty="0"/>
              <a:t> </a:t>
            </a:r>
            <a:r>
              <a:rPr lang="en-US" sz="1240" i="0" dirty="0"/>
              <a:t>which provide instructions and guidance for implementation. </a:t>
            </a:r>
            <a:endParaRPr sz="1240" i="0" dirty="0"/>
          </a:p>
          <a:p>
            <a:pPr marL="0" lvl="0" indent="0" algn="l" rtl="0">
              <a:lnSpc>
                <a:spcPct val="77999"/>
              </a:lnSpc>
              <a:spcBef>
                <a:spcPts val="0"/>
              </a:spcBef>
              <a:spcAft>
                <a:spcPts val="0"/>
              </a:spcAft>
              <a:buSzPts val="1400"/>
              <a:buNone/>
            </a:pPr>
            <a:endParaRPr sz="124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0" name="Google Shape;570;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 is an example of selected questions from a learning agenda for the TJ project, used during an 18-month scale-up/expansion phase.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TJ is a social network diffusion approach designed to break social barriers that stop men and women who want to space births from doing so, often for fear of social disapproval and sanctions within their couple, family, and peers.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approach worked very well in its pilot phase. In the scale-up phase there were concerns that the NGOs who wanted to try TJ did not actually work in health, but rather in literacy, WASH, and nutrition at the community level. And none had worked with men. So, our key question was could the approach work and have the same effects when scaled up by a new set of NGOs?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These selected critical learning questions looked at: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How implementing organizations could maintain gender-synchronized approaches and what challenges and lessons were learned while using such approaches.</a:t>
            </a:r>
            <a:endParaRPr dirty="0"/>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What social and other changes happened in the communities where TJ was implemented.</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Using these questions, along with others, we could plan different rapid studies over two years to answer them.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Using TJ as our case study, we’ll start thinking about how monitoring and rapid studies might answer TJ’s learning questions. We’ll think about the following:</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What are potential methods for collecting information?</a:t>
            </a:r>
            <a:endParaRPr dirty="0"/>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Who would be responsible for conducting studies?</a:t>
            </a:r>
            <a:endParaRPr dirty="0"/>
          </a:p>
          <a:p>
            <a:pPr marL="342900" marR="0" lvl="0" indent="-342900" algn="l" rtl="0">
              <a:lnSpc>
                <a:spcPct val="117999"/>
              </a:lnSpc>
              <a:spcBef>
                <a:spcPts val="800"/>
              </a:spcBef>
              <a:spcAft>
                <a:spcPts val="800"/>
              </a:spcAft>
              <a:buSzPts val="1400"/>
              <a:buFont typeface="Arial"/>
              <a:buAutoNum type="arabicPeriod"/>
            </a:pPr>
            <a:r>
              <a:rPr lang="en-US" sz="1800" dirty="0">
                <a:latin typeface="Gill Sans"/>
                <a:ea typeface="Gill Sans"/>
                <a:cs typeface="Gill Sans"/>
                <a:sym typeface="Gill Sans"/>
              </a:rPr>
              <a:t>Who would be responsible for making program adjustments?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 </a:t>
            </a:r>
            <a:r>
              <a:rPr lang="en-US" sz="1800">
                <a:latin typeface="Gill Sans"/>
                <a:ea typeface="Gill Sans"/>
                <a:cs typeface="Gill Sans"/>
                <a:sym typeface="Gill Sans"/>
              </a:rPr>
              <a:t>We have reached our fourth module on Measuring Normative Shifts in Complex Environments.</a:t>
            </a:r>
            <a:endParaRPr dirty="0"/>
          </a:p>
          <a:p>
            <a:pPr marL="0" lvl="0" indent="0" algn="l" rtl="0">
              <a:lnSpc>
                <a:spcPct val="117999"/>
              </a:lnSpc>
              <a:spcBef>
                <a:spcPts val="800"/>
              </a:spcBef>
              <a:spcAft>
                <a:spcPts val="0"/>
              </a:spcAft>
              <a:buSzPts val="1600"/>
              <a:buFont typeface="Helvetica Neue Ligh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9" name="Google Shape;58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FACILITATOR NOTES: </a:t>
            </a:r>
            <a:r>
              <a:rPr lang="en-US" sz="1800" dirty="0">
                <a:latin typeface="Gill Sans"/>
                <a:ea typeface="Gill Sans"/>
                <a:cs typeface="Gill Sans"/>
                <a:sym typeface="Gill Sans"/>
              </a:rPr>
              <a:t>Divide participants into small groups of four to eight people (depending on the size of the full group) and ask them to consider the three questions below, with an eye to how they can answer TJ’s four learning questions (participants can refer to handouts to find both the questions they’re answering and the TJ learning questions).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What are potential methods of collecting information?</a:t>
            </a:r>
            <a:endParaRPr dirty="0"/>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Who would be responsible for conducting studies?</a:t>
            </a:r>
            <a:endParaRPr dirty="0"/>
          </a:p>
          <a:p>
            <a:pPr marL="342900" marR="0" lvl="0" indent="-342900" algn="l" rtl="0">
              <a:lnSpc>
                <a:spcPct val="117999"/>
              </a:lnSpc>
              <a:spcBef>
                <a:spcPts val="800"/>
              </a:spcBef>
              <a:spcAft>
                <a:spcPts val="0"/>
              </a:spcAft>
              <a:buSzPts val="1400"/>
              <a:buFont typeface="Arial"/>
              <a:buAutoNum type="arabicPeriod"/>
            </a:pPr>
            <a:r>
              <a:rPr lang="en-US" sz="1800" dirty="0">
                <a:latin typeface="Gill Sans"/>
                <a:ea typeface="Gill Sans"/>
                <a:cs typeface="Gill Sans"/>
                <a:sym typeface="Gill Sans"/>
              </a:rPr>
              <a:t>Who would be responsible for making program adjustments? </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5" name="Google Shape;615;p4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For the TJ learning agenda, we wanted to know if the TJ approach could be implemented by new NGOs. This is an example of how the learning study looked at this question, namely by implementers assessing their ability to offer TJ activities, including gender synchronized approaches. This is an example of the questions you just answered in our activity.</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Q: What are potential methods for collecting information? A: A rapid quantitative survey.</a:t>
            </a:r>
            <a:endParaRPr dirty="0"/>
          </a:p>
          <a:p>
            <a:pPr marL="57150" marR="0" lvl="0" indent="-571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Q: Who would be responsible for conducting studies? A: The NGOs asked facilitators to complete this study.</a:t>
            </a:r>
            <a:endParaRPr lang="en-US" sz="1600" dirty="0">
              <a:latin typeface="Helvetica Neue Light"/>
              <a:ea typeface="Helvetica Neue Light"/>
              <a:cs typeface="Gill Sans"/>
              <a:sym typeface="Helvetica Neue Light"/>
            </a:endParaRPr>
          </a:p>
          <a:p>
            <a:pPr marL="57150" marR="0" lvl="0" indent="-571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Q: Who would be responsible for making program adjustments? A: NGOs used this information to offer refresher trainings on gender synchronized approaches, which facilitators reporting being less comfortable delivering.</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is just to give you a flavor of how learning can be organized to occur throughout a project cycle. These rapid studies provide real-time information to address problems and improve performance.</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4" name="Google Shape;624;p4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600" b="1" dirty="0">
                <a:latin typeface="Gill Sans"/>
                <a:ea typeface="Gill Sans"/>
                <a:cs typeface="Gill Sans"/>
                <a:sym typeface="Gill Sans"/>
              </a:rPr>
              <a:t>SPEAKER NOTES:</a:t>
            </a: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For the TJ learning agenda, we wanted to know about social and other changes emerging as the scale-up of TJ was implemented by new NGOs. This is an example of how the learning study looked at this question using guided reflections</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Q: What are potential methods for collecting information? A: Guided staff reflections, where it was found volunteers were being criticized by peers.</a:t>
            </a:r>
            <a:endParaRPr dirty="0"/>
          </a:p>
          <a:p>
            <a:pPr marL="57150" marR="0" lvl="0" indent="-571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Q: Who would be responsible for conducting studies? A: NGOs implementing TJ conducted these guided reflections.</a:t>
            </a:r>
            <a:endParaRPr dirty="0"/>
          </a:p>
          <a:p>
            <a:pPr marL="57150" marR="0" lvl="0" indent="-571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Q: Who would be responsible for making program adjustments? A: NGOs used this information to offer discussion sessions with frontline workers on how to manage opposition. These solutions included: </a:t>
            </a:r>
            <a:endParaRPr sz="1600" u="none" strike="noStrike" cap="none" dirty="0">
              <a:solidFill>
                <a:srgbClr val="53585F"/>
              </a:solidFill>
              <a:latin typeface="Gill Sans"/>
              <a:ea typeface="Gill Sans"/>
              <a:cs typeface="Gill Sans"/>
              <a:sym typeface="Gill Sans"/>
            </a:endParaRPr>
          </a:p>
          <a:p>
            <a:pPr marL="914400" marR="0" lvl="1" indent="-457200" algn="l" rtl="0">
              <a:lnSpc>
                <a:spcPct val="100000"/>
              </a:lnSpc>
              <a:spcBef>
                <a:spcPts val="800"/>
              </a:spcBef>
              <a:spcAft>
                <a:spcPts val="0"/>
              </a:spcAft>
              <a:buClr>
                <a:srgbClr val="53585F"/>
              </a:buClr>
              <a:buSzPts val="3200"/>
              <a:buFont typeface="Arial"/>
              <a:buChar char="•"/>
            </a:pPr>
            <a:r>
              <a:rPr lang="en-US" sz="2200" u="none" strike="noStrike" cap="none" dirty="0">
                <a:solidFill>
                  <a:srgbClr val="53585F"/>
                </a:solidFill>
                <a:latin typeface="Gill Sans"/>
                <a:ea typeface="Gill Sans"/>
                <a:cs typeface="Gill Sans"/>
                <a:sym typeface="Gill Sans"/>
              </a:rPr>
              <a:t>Having supervisors talk with groups and community leaders about the important service that volunteers freely offer.</a:t>
            </a:r>
            <a:endParaRPr dirty="0"/>
          </a:p>
          <a:p>
            <a:pPr marL="914400" marR="0" lvl="1" indent="-457200" algn="l" rtl="0">
              <a:lnSpc>
                <a:spcPct val="100000"/>
              </a:lnSpc>
              <a:spcBef>
                <a:spcPts val="0"/>
              </a:spcBef>
              <a:spcAft>
                <a:spcPts val="0"/>
              </a:spcAft>
              <a:buClr>
                <a:srgbClr val="53585F"/>
              </a:buClr>
              <a:buSzPts val="3200"/>
              <a:buFont typeface="Arial"/>
              <a:buChar char="•"/>
            </a:pPr>
            <a:r>
              <a:rPr lang="en-US" sz="2200" u="none" strike="noStrike" cap="none" dirty="0">
                <a:solidFill>
                  <a:srgbClr val="53585F"/>
                </a:solidFill>
                <a:latin typeface="Gill Sans"/>
                <a:ea typeface="Gill Sans"/>
                <a:cs typeface="Gill Sans"/>
                <a:sym typeface="Gill Sans"/>
              </a:rPr>
              <a:t>Having frontline workers role play with their supervisors to practice responding to negative reactions.</a:t>
            </a:r>
            <a:endParaRPr sz="1600" dirty="0">
              <a:latin typeface="Gill Sans"/>
              <a:ea typeface="Gill Sans"/>
              <a:cs typeface="Gill Sans"/>
              <a:sym typeface="Gill Sans"/>
            </a:endParaRPr>
          </a:p>
          <a:p>
            <a:pPr marL="0" marR="0" lvl="0" indent="0" algn="l" rtl="0">
              <a:lnSpc>
                <a:spcPct val="117999"/>
              </a:lnSpc>
              <a:spcBef>
                <a:spcPts val="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This is just to give you a flavor of how learning can be organized to occur throughout a project cycle. These rapid studies provide real-time information to address problems and improve performance.</a:t>
            </a:r>
            <a:endParaRPr dirty="0"/>
          </a:p>
          <a:p>
            <a:pPr marL="0" lvl="0" indent="0" algn="l" rtl="0">
              <a:lnSpc>
                <a:spcPct val="117999"/>
              </a:lnSpc>
              <a:spcBef>
                <a:spcPts val="800"/>
              </a:spcBef>
              <a:spcAft>
                <a:spcPts val="0"/>
              </a:spcAft>
              <a:buSzPts val="1400"/>
              <a:buNone/>
            </a:pP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a381c998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a381c9980e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a:latin typeface="Gill Sans"/>
                <a:ea typeface="Gill Sans"/>
                <a:cs typeface="Gill Sans"/>
                <a:sym typeface="Gill Sans"/>
              </a:rPr>
              <a:t>Before we move to the next section, on evaluation, what are some key takeaways on learning and use of learning agendas?</a:t>
            </a:r>
            <a:endParaRPr dirty="0"/>
          </a:p>
          <a:p>
            <a:pPr marL="0" lvl="0" indent="0" algn="l" rtl="0">
              <a:lnSpc>
                <a:spcPct val="117999"/>
              </a:lnSpc>
              <a:spcBef>
                <a:spcPts val="800"/>
              </a:spcBef>
              <a:spcAft>
                <a:spcPts val="0"/>
              </a:spcAft>
              <a:buSzPts val="1400"/>
              <a:buNone/>
            </a:pPr>
            <a:endParaRPr dirty="0"/>
          </a:p>
          <a:p>
            <a:pPr marL="0" lvl="0" indent="0" algn="l" rtl="0">
              <a:lnSpc>
                <a:spcPct val="117999"/>
              </a:lnSpc>
              <a:spcBef>
                <a:spcPts val="0"/>
              </a:spcBef>
              <a:spcAft>
                <a:spcPts val="0"/>
              </a:spcAft>
              <a:buSzPts val="1400"/>
              <a:buNone/>
            </a:pPr>
            <a:r>
              <a:rPr lang="en-US" dirty="0"/>
              <a:t>[Allow participants to answer either in person or in the chat box before clicking through bullet points on screen.]</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 name="Google Shape;641;p4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2000" b="1" dirty="0">
                <a:latin typeface="Gill Sans"/>
                <a:ea typeface="Gill Sans"/>
                <a:cs typeface="Gill Sans"/>
                <a:sym typeface="Gill Sans"/>
              </a:rPr>
              <a:t>FACILITATOR NOTE:</a:t>
            </a:r>
            <a:r>
              <a:rPr lang="en-US" sz="2000" dirty="0">
                <a:latin typeface="Gill Sans"/>
                <a:ea typeface="Gill Sans"/>
                <a:cs typeface="Gill Sans"/>
                <a:sym typeface="Gill Sans"/>
              </a:rPr>
              <a:t> This slide is hidden and intended to help you plan this training. </a:t>
            </a:r>
            <a:endParaRPr sz="2000" dirty="0">
              <a:latin typeface="Gill Sans"/>
              <a:ea typeface="Gill Sans"/>
              <a:cs typeface="Gill Sans"/>
              <a:sym typeface="Gill Sans"/>
            </a:endParaRPr>
          </a:p>
          <a:p>
            <a:pPr marL="457200" marR="0" lvl="0" indent="-228600" algn="l" rtl="0">
              <a:lnSpc>
                <a:spcPct val="117999"/>
              </a:lnSpc>
              <a:spcBef>
                <a:spcPts val="0"/>
              </a:spcBef>
              <a:spcAft>
                <a:spcPts val="0"/>
              </a:spcAft>
              <a:buSzPts val="1400"/>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8" name="Google Shape;648;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NOTE TO FACILITATOR: </a:t>
            </a:r>
            <a:r>
              <a:rPr lang="en-US" sz="1800" dirty="0">
                <a:latin typeface="Gill Sans"/>
                <a:ea typeface="Gill Sans"/>
                <a:cs typeface="Gill Sans"/>
                <a:sym typeface="Gill Sans"/>
              </a:rPr>
              <a:t>If this presentation will be delivered in two parts, this is where the second part will begin. Based on your audience and first session, decide which of the “overview of social norms slides” section you will repeat here to remind participants of basic concepts.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Now that we’ve discussed monitoring norms-shifting interventions and using the information we gather to improve program implementation, let’s shift our focus to evaluation.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Evaluation will often encompass baseline and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surveys. In order to generate useful information about NSIs, we need good measures (i.e., ones that are valid and reliable) for social norms.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As we discussed earlier, we’ve grouped “moments” when MEL comes into play in the project cycle, from design to monitoring to assessing impact.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For evaluation of impact, at baseline we’ll measure and verify social norms and look for intervention opportunities. At </a:t>
            </a:r>
            <a:r>
              <a:rPr lang="en-US" sz="1800" dirty="0" err="1">
                <a:latin typeface="Gill Sans"/>
                <a:ea typeface="Gill Sans"/>
                <a:cs typeface="Gill Sans"/>
                <a:sym typeface="Gill Sans"/>
              </a:rPr>
              <a:t>endline</a:t>
            </a:r>
            <a:r>
              <a:rPr lang="en-US" sz="1800" dirty="0">
                <a:latin typeface="Gill Sans"/>
                <a:ea typeface="Gill Sans"/>
                <a:cs typeface="Gill Sans"/>
                <a:sym typeface="Gill Sans"/>
              </a:rPr>
              <a:t> we will assess shifts in norms, and how norms correlate with attitudes and behaviors.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Let’s review how to assess shifts in norms and measure norms both qualitatively and quantitatively.</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5" name="Google Shape;695;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r>
              <a:rPr lang="en-US" sz="1800" dirty="0">
                <a:latin typeface="Gill Sans"/>
                <a:ea typeface="Gill Sans"/>
                <a:cs typeface="Gill Sans"/>
                <a:sym typeface="Gill Sans"/>
              </a:rPr>
              <a:t>Something that is often confused: individual attitudes versus social norms. Here you see that the first example question assesses an attitude, while the other two measure norms.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1" name="Google Shape;701;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 </a:t>
            </a:r>
            <a:r>
              <a:rPr lang="en-US" sz="1800">
                <a:latin typeface="Gill Sans"/>
                <a:ea typeface="Gill Sans"/>
                <a:cs typeface="Gill Sans"/>
                <a:sym typeface="Gill Sans"/>
              </a:rPr>
              <a:t>A norms measure should….</a:t>
            </a:r>
            <a:endParaRPr dirty="0"/>
          </a:p>
          <a:p>
            <a:pPr marL="342900" marR="0" lvl="0" indent="-342900" algn="l" rtl="0">
              <a:lnSpc>
                <a:spcPct val="117999"/>
              </a:lnSpc>
              <a:spcBef>
                <a:spcPts val="800"/>
              </a:spcBef>
              <a:spcAft>
                <a:spcPts val="0"/>
              </a:spcAft>
              <a:buSzPts val="1400"/>
              <a:buFont typeface="Arial"/>
              <a:buAutoNum type="arabicPeriod"/>
            </a:pPr>
            <a:r>
              <a:rPr lang="en-US" sz="1800">
                <a:latin typeface="Gill Sans"/>
                <a:ea typeface="Gill Sans"/>
                <a:cs typeface="Gill Sans"/>
                <a:sym typeface="Gill Sans"/>
              </a:rPr>
              <a:t>Assess beliefs about what others do and what others approve of (what is typical and appropriate)</a:t>
            </a:r>
            <a:endParaRPr dirty="0"/>
          </a:p>
          <a:p>
            <a:pPr marL="342900" marR="0" lvl="0" indent="-342900" algn="l" rtl="0">
              <a:lnSpc>
                <a:spcPct val="117999"/>
              </a:lnSpc>
              <a:spcBef>
                <a:spcPts val="800"/>
              </a:spcBef>
              <a:spcAft>
                <a:spcPts val="0"/>
              </a:spcAft>
              <a:buSzPts val="1400"/>
              <a:buFont typeface="Arial"/>
              <a:buAutoNum type="arabicPeriod"/>
            </a:pPr>
            <a:r>
              <a:rPr lang="en-US" sz="1800">
                <a:latin typeface="Gill Sans"/>
                <a:ea typeface="Gill Sans"/>
                <a:cs typeface="Gill Sans"/>
                <a:sym typeface="Gill Sans"/>
              </a:rPr>
              <a:t>Take into account the reference group, </a:t>
            </a:r>
            <a:r>
              <a:rPr lang="en-US" sz="1800" dirty="0"/>
              <a:t>those who influence one’s compliance with the social norm</a:t>
            </a:r>
            <a:endParaRPr sz="180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AutoNum type="arabicPeriod"/>
            </a:pPr>
            <a:r>
              <a:rPr lang="en-US" sz="1800">
                <a:latin typeface="Gill Sans"/>
                <a:ea typeface="Gill Sans"/>
                <a:cs typeface="Gill Sans"/>
                <a:sym typeface="Gill Sans"/>
              </a:rPr>
              <a:t>Consider what sanctions maintain a norm, or the social regulation of anticipated approval or disapproval by others. </a:t>
            </a:r>
            <a:endParaRPr dirty="0"/>
          </a:p>
          <a:p>
            <a:pPr marL="342900" marR="0" lvl="0" indent="-254000" algn="l" rtl="0">
              <a:lnSpc>
                <a:spcPct val="117999"/>
              </a:lnSpc>
              <a:spcBef>
                <a:spcPts val="800"/>
              </a:spcBef>
              <a:spcAft>
                <a:spcPts val="0"/>
              </a:spcAft>
              <a:buSzPts val="1400"/>
              <a:buFont typeface="Arial"/>
              <a:buNone/>
            </a:pPr>
            <a:endParaRPr sz="1800">
              <a:latin typeface="Gill Sans"/>
              <a:ea typeface="Gill Sans"/>
              <a:cs typeface="Gill Sans"/>
              <a:sym typeface="Gill Sans"/>
            </a:endParaRPr>
          </a:p>
          <a:p>
            <a:pPr marL="342900" marR="0" lvl="0" indent="-254000" algn="l" rtl="0">
              <a:lnSpc>
                <a:spcPct val="117999"/>
              </a:lnSpc>
              <a:spcBef>
                <a:spcPts val="800"/>
              </a:spcBef>
              <a:spcAft>
                <a:spcPts val="800"/>
              </a:spcAft>
              <a:buSzPts val="14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600" b="1" dirty="0">
                <a:latin typeface="Gill Sans"/>
                <a:ea typeface="Gill Sans"/>
                <a:cs typeface="Gill Sans"/>
                <a:sym typeface="Gill Sans"/>
              </a:rPr>
              <a:t>NOTE TO FACILITATOR: </a:t>
            </a:r>
            <a:r>
              <a:rPr lang="en-US" sz="1600" dirty="0">
                <a:latin typeface="Gill Sans"/>
                <a:ea typeface="Gill Sans"/>
                <a:cs typeface="Gill Sans"/>
                <a:sym typeface="Gill Sans"/>
              </a:rPr>
              <a:t>After you’ve read through the notes for this slide when presenting, stop and allow time for questions or clarifications from the group.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b="1" dirty="0">
                <a:latin typeface="Gill Sans"/>
                <a:ea typeface="Gill Sans"/>
                <a:cs typeface="Gill Sans"/>
                <a:sym typeface="Gill Sans"/>
              </a:rPr>
              <a:t>SPEAKER NOTES:</a:t>
            </a:r>
            <a:r>
              <a:rPr lang="en-US" sz="1600" dirty="0">
                <a:latin typeface="Gill Sans"/>
                <a:ea typeface="Gill Sans"/>
                <a:cs typeface="Gill Sans"/>
                <a:sym typeface="Gill Sans"/>
              </a:rPr>
              <a:t> Read slide.</a:t>
            </a:r>
            <a:endParaRPr dirty="0"/>
          </a:p>
          <a:p>
            <a:pPr marL="342900" marR="0" lvl="0" indent="-254000" algn="l" rtl="0">
              <a:lnSpc>
                <a:spcPct val="117999"/>
              </a:lnSpc>
              <a:spcBef>
                <a:spcPts val="800"/>
              </a:spcBef>
              <a:spcAft>
                <a:spcPts val="0"/>
              </a:spcAft>
              <a:buSzPts val="1400"/>
              <a:buFont typeface="Arial"/>
              <a:buNone/>
            </a:pPr>
            <a:endParaRPr sz="1600" dirty="0">
              <a:latin typeface="Gill Sans"/>
              <a:ea typeface="Gill Sans"/>
              <a:cs typeface="Gill Sans"/>
              <a:sym typeface="Gill Sans"/>
            </a:endParaRPr>
          </a:p>
          <a:p>
            <a:pPr marL="0" lvl="0" indent="0" algn="l" rtl="0">
              <a:lnSpc>
                <a:spcPct val="117999"/>
              </a:lnSpc>
              <a:spcBef>
                <a:spcPts val="800"/>
              </a:spcBef>
              <a:spcAft>
                <a:spcPts val="0"/>
              </a:spcAft>
              <a:buSzPts val="1400"/>
              <a:buFont typeface="Helvetica Neue Light"/>
              <a:buNone/>
            </a:pPr>
            <a:endParaRPr dirty="0"/>
          </a:p>
          <a:p>
            <a:pPr marL="457200" marR="0" lvl="0" indent="-22860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9" name="Google Shape;719;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NOTE TO FACILITATOR</a:t>
            </a:r>
            <a:r>
              <a:rPr lang="en-US" sz="1800" dirty="0">
                <a:latin typeface="Gill Sans"/>
                <a:ea typeface="Gill Sans"/>
                <a:cs typeface="Gill Sans"/>
                <a:sym typeface="Gill Sans"/>
              </a:rPr>
              <a:t>: Animated slide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This slide presents a summary of characteristics of a promising social norms measure.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1. A promising measure refers to a specific scenario and expected outcome. (CLICK for animation)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2. It is specific about the behavior. (CLICK for animation) </a:t>
            </a:r>
            <a:endParaRPr dirty="0"/>
          </a:p>
          <a:p>
            <a:pPr marL="0" marR="0" lvl="0" indent="0" algn="l" rtl="0">
              <a:lnSpc>
                <a:spcPct val="117999"/>
              </a:lnSpc>
              <a:spcBef>
                <a:spcPts val="800"/>
              </a:spcBef>
              <a:spcAft>
                <a:spcPts val="0"/>
              </a:spcAft>
              <a:buClr>
                <a:srgbClr val="000000"/>
              </a:buClr>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3. And about the reference group for that behavior. (CLICK for animation)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4. It may measure both injunctive and descriptive norms. (CLICK for animation) </a:t>
            </a:r>
            <a:endParaRPr dirty="0"/>
          </a:p>
          <a:p>
            <a:pPr marL="0" marR="0" lvl="0" indent="0" algn="l" rtl="0">
              <a:lnSpc>
                <a:spcPct val="117999"/>
              </a:lnSpc>
              <a:spcBef>
                <a:spcPts val="800"/>
              </a:spcBef>
              <a:spcAft>
                <a:spcPts val="0"/>
              </a:spcAft>
              <a:buClr>
                <a:srgbClr val="000000"/>
              </a:buClr>
              <a:buSzPts val="1400"/>
              <a:buFont typeface="Arial"/>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5. And will sometimes consider sanctions, or </a:t>
            </a:r>
            <a:r>
              <a:rPr lang="en-US" sz="1800" b="0" dirty="0"/>
              <a:t>rewards or punishments associated with adherence to the norm. </a:t>
            </a:r>
            <a:r>
              <a:rPr lang="en-US" sz="1800" dirty="0">
                <a:latin typeface="Gill Sans"/>
                <a:ea typeface="Gill Sans"/>
                <a:cs typeface="Gill Sans"/>
                <a:sym typeface="Gill Sans"/>
              </a:rPr>
              <a:t>(CLICK for animation)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6. The measure may take different forms, such as </a:t>
            </a:r>
            <a:r>
              <a:rPr lang="en-US" sz="1800" b="0" dirty="0"/>
              <a:t>single item, scales or indices, or vignettes. </a:t>
            </a:r>
            <a:r>
              <a:rPr lang="en-US" sz="1800" dirty="0">
                <a:latin typeface="Gill Sans"/>
                <a:ea typeface="Gill Sans"/>
                <a:cs typeface="Gill Sans"/>
                <a:sym typeface="Gill Sans"/>
              </a:rPr>
              <a:t>(CLICK for animation)</a:t>
            </a:r>
            <a:endParaRPr dirty="0"/>
          </a:p>
          <a:p>
            <a:pPr marL="0" marR="0" lvl="0" indent="0" algn="l" rtl="0">
              <a:lnSpc>
                <a:spcPct val="117999"/>
              </a:lnSpc>
              <a:spcBef>
                <a:spcPts val="800"/>
              </a:spcBef>
              <a:spcAft>
                <a:spcPts val="0"/>
              </a:spcAft>
              <a:buClr>
                <a:srgbClr val="000000"/>
              </a:buClr>
              <a:buSzPts val="1400"/>
              <a:buFont typeface="Arial"/>
              <a:buNone/>
            </a:pPr>
            <a:endParaRPr sz="1800"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7. Sometimes collective norms are measured. With this method researchers aggregate attitudes (or behaviors) at a group level (such as a community) and develop a variable that represents the combined attitudes or behavior to use as a norms measure.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 </a:t>
            </a:r>
            <a:endParaRPr dirty="0"/>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Collaborative to Advance Normative Change, </a:t>
            </a:r>
            <a:r>
              <a:rPr lang="en-US" sz="1800" i="1" dirty="0">
                <a:latin typeface="Gill Sans"/>
                <a:ea typeface="Gill Sans"/>
                <a:cs typeface="Gill Sans"/>
                <a:sym typeface="Gill Sans"/>
              </a:rPr>
              <a:t>Resources for Measuring Social Norms: A Practical Guide for Program Implementers</a:t>
            </a:r>
            <a:r>
              <a:rPr lang="en-US" sz="1800" dirty="0">
                <a:latin typeface="Gill Sans"/>
                <a:ea typeface="Gill Sans"/>
                <a:cs typeface="Gill Sans"/>
                <a:sym typeface="Gill Sans"/>
              </a:rPr>
              <a:t> (Washington, DC: Institute for Reproductive Health, Georgetown University, 2019). </a:t>
            </a:r>
            <a:endParaRPr dirty="0"/>
          </a:p>
        </p:txBody>
      </p:sp>
      <p:sp>
        <p:nvSpPr>
          <p:cNvPr id="720" name="Google Shape;720;p4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50</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6" name="Google Shape;726;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Norms can be measured:</a:t>
            </a:r>
            <a:endParaRPr dirty="0"/>
          </a:p>
          <a:p>
            <a:pPr marL="285750" marR="0" lvl="0" indent="-285750" algn="l" rtl="0">
              <a:lnSpc>
                <a:spcPct val="117999"/>
              </a:lnSpc>
              <a:spcBef>
                <a:spcPts val="800"/>
              </a:spcBef>
              <a:spcAft>
                <a:spcPts val="0"/>
              </a:spcAft>
              <a:buClr>
                <a:srgbClr val="000000"/>
              </a:buClr>
              <a:buSzPts val="1400"/>
              <a:buFont typeface="Arial"/>
              <a:buChar char="•"/>
            </a:pPr>
            <a:r>
              <a:rPr lang="en-US" sz="1800" dirty="0">
                <a:latin typeface="Gill Sans"/>
                <a:ea typeface="Gill Sans"/>
                <a:cs typeface="Gill Sans"/>
                <a:sym typeface="Gill Sans"/>
              </a:rPr>
              <a:t>Using different formats, which include single-item questions, scales, vignettes, focus group discussions, in-depth interviews, and participatory methods</a:t>
            </a:r>
            <a:endParaRPr sz="18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Directly or indirectly.</a:t>
            </a:r>
            <a:endParaRPr dirty="0"/>
          </a:p>
          <a:p>
            <a:pPr marL="285750" marR="0" lvl="0" indent="-28575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And by taking into account their key components (injunctive or descriptive norm, reference group, sanctions, strength, and sensitivity). </a:t>
            </a:r>
            <a:endParaRPr dirty="0"/>
          </a:p>
          <a:p>
            <a:pPr marL="0" marR="0" lvl="0" indent="0" algn="l" rtl="0">
              <a:lnSpc>
                <a:spcPct val="117999"/>
              </a:lnSpc>
              <a:spcBef>
                <a:spcPts val="800"/>
              </a:spcBef>
              <a:spcAft>
                <a:spcPts val="0"/>
              </a:spcAft>
              <a:buSzPts val="1400"/>
              <a:buFont typeface="Times New Roman"/>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Font typeface="Times New Roman"/>
              <a:buNone/>
            </a:pPr>
            <a:r>
              <a:rPr lang="en-US" sz="1800" dirty="0">
                <a:latin typeface="Gill Sans"/>
                <a:ea typeface="Gill Sans"/>
                <a:cs typeface="Gill Sans"/>
                <a:sym typeface="Gill Sans"/>
              </a:rPr>
              <a:t>We’ll talk about each of these in more detail, starting with different techniques. The combination of measurement techniques will be dependent on how the MEL is designed.</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3" name="Google Shape;733;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a:latin typeface="Gill Sans"/>
                <a:ea typeface="Gill Sans"/>
                <a:cs typeface="Gill Sans"/>
                <a:sym typeface="Gill Sans"/>
              </a:rPr>
              <a:t>SPEAKER NOTES</a:t>
            </a:r>
            <a:r>
              <a:rPr lang="en-US" sz="1800">
                <a:latin typeface="Gill Sans"/>
                <a:ea typeface="Gill Sans"/>
                <a:cs typeface="Gill Sans"/>
                <a:sym typeface="Gill Sans"/>
              </a:rPr>
              <a:t>: Now that we’ve discussed monitoring norms-shifting interventions and using the information we gather to improve program implementation, let’s shift our focus to evaluation. </a:t>
            </a:r>
            <a:endParaRPr dirty="0"/>
          </a:p>
          <a:p>
            <a:pPr marL="0" marR="0" lvl="0" indent="0" algn="l" rtl="0">
              <a:lnSpc>
                <a:spcPct val="117999"/>
              </a:lnSpc>
              <a:spcBef>
                <a:spcPts val="800"/>
              </a:spcBef>
              <a:spcAft>
                <a:spcPts val="0"/>
              </a:spcAft>
              <a:buSzPts val="1400"/>
              <a:buNone/>
            </a:pPr>
            <a:endParaRPr sz="180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a:latin typeface="Gill Sans"/>
                <a:ea typeface="Gill Sans"/>
                <a:cs typeface="Gill Sans"/>
                <a:sym typeface="Gill Sans"/>
              </a:rPr>
              <a:t>Evaluation will often encompass baseline and endline surveys. In order to generate useful information about NSIs, we need good measures (i.e., ones that are valid and reliable) for social norms.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1" name="Google Shape;741;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One commonly used technique for measuring social norms is the single item measure, which asks respondents about one construct. Here is an example of a single item measure of a social norm and how common it is in the surveyed population. [READ SLIDE.]</a:t>
            </a:r>
            <a:endParaRPr dirty="0"/>
          </a:p>
          <a:p>
            <a:pPr marL="0" marR="0" lvl="0" indent="0" algn="l" rtl="0">
              <a:lnSpc>
                <a:spcPct val="117999"/>
              </a:lnSpc>
              <a:spcBef>
                <a:spcPts val="800"/>
              </a:spcBef>
              <a:spcAft>
                <a:spcPts val="800"/>
              </a:spcAft>
              <a:buSzPts val="1400"/>
              <a:buNone/>
            </a:pPr>
            <a:endParaRPr sz="1800" dirty="0">
              <a:latin typeface="Gill Sans"/>
              <a:ea typeface="Gill Sans"/>
              <a:cs typeface="Gill Sans"/>
              <a:sym typeface="Gill Sans"/>
            </a:endParaRPr>
          </a:p>
        </p:txBody>
      </p:sp>
      <p:sp>
        <p:nvSpPr>
          <p:cNvPr id="742" name="Google Shape;742;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53</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9" name="Google Shape;749;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Scales measure levels of intensity, like how much a person agrees or disagrees with a particular statement.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 you see an example of a scale. Statements reflecting gender norms are read and respondents asked to say how common is the belief within their community.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one item/ statement in the table. And the percent of the community that agreed with the statement.]</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This is from work in Nepal by Cari Jo Clark and colleagues.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REFERENCES:</a:t>
            </a:r>
            <a:endParaRPr dirty="0"/>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Cari Jo Clark et al., “Social Norms and Women’s Risk of Intimate Partner Violence in Nepal,” </a:t>
            </a:r>
            <a:r>
              <a:rPr lang="en-US" sz="1800" i="1" dirty="0">
                <a:latin typeface="Gill Sans"/>
                <a:ea typeface="Gill Sans"/>
                <a:cs typeface="Gill Sans"/>
                <a:sym typeface="Gill Sans"/>
              </a:rPr>
              <a:t>Social Science and Medicine</a:t>
            </a:r>
            <a:r>
              <a:rPr lang="en-US" sz="1800" dirty="0">
                <a:latin typeface="Gill Sans"/>
                <a:ea typeface="Gill Sans"/>
                <a:cs typeface="Gill Sans"/>
                <a:sym typeface="Gill Sans"/>
              </a:rPr>
              <a:t> 202 (2018):162-169, https://</a:t>
            </a:r>
            <a:r>
              <a:rPr lang="en-US" sz="1800" dirty="0" err="1">
                <a:latin typeface="Gill Sans"/>
                <a:ea typeface="Gill Sans"/>
                <a:cs typeface="Gill Sans"/>
                <a:sym typeface="Gill Sans"/>
              </a:rPr>
              <a:t>doi.org</a:t>
            </a:r>
            <a:r>
              <a:rPr lang="en-US" sz="1800" dirty="0">
                <a:latin typeface="Gill Sans"/>
                <a:ea typeface="Gill Sans"/>
                <a:cs typeface="Gill Sans"/>
                <a:sym typeface="Gill Sans"/>
              </a:rPr>
              <a:t>/10.1016/j.socscimed.2018.02.017.</a:t>
            </a:r>
            <a:endParaRPr dirty="0"/>
          </a:p>
        </p:txBody>
      </p:sp>
      <p:sp>
        <p:nvSpPr>
          <p:cNvPr id="750" name="Google Shape;750;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54</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7" name="Google Shape;757;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NOTE TO FACILITATOR:</a:t>
            </a:r>
            <a:endParaRPr sz="1800" b="1"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Vignettes are a popular way of measuring social norms because they allow you to capture social context and nuance. They can be used in both qualitative and quantitative data collection. Vignettes present a short, hypothetical scenario and then ask respondents questions about the scenario. </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Tips for vignettes include making sure you: </a:t>
            </a:r>
            <a:endParaRPr sz="1800" dirty="0">
              <a:latin typeface="Gill Sans"/>
              <a:ea typeface="Gill Sans"/>
              <a:cs typeface="Gill Sans"/>
              <a:sym typeface="Gill Sans"/>
            </a:endParaRPr>
          </a:p>
          <a:p>
            <a:pPr marL="285750" lvl="0" indent="-285750" algn="l" rtl="0">
              <a:lnSpc>
                <a:spcPct val="100000"/>
              </a:lnSpc>
              <a:spcBef>
                <a:spcPts val="800"/>
              </a:spcBef>
              <a:spcAft>
                <a:spcPts val="0"/>
              </a:spcAft>
              <a:buClr>
                <a:srgbClr val="393941"/>
              </a:buClr>
              <a:buSzPts val="4000"/>
              <a:buFont typeface="Arial"/>
              <a:buChar char="•"/>
            </a:pPr>
            <a:r>
              <a:rPr lang="en-US" sz="1800" b="0" dirty="0"/>
              <a:t>Develop one vignette for each behavior.</a:t>
            </a:r>
            <a:endParaRPr sz="1800" dirty="0"/>
          </a:p>
          <a:p>
            <a:pPr marL="285750" lvl="0" indent="-285750" algn="l" rtl="0">
              <a:lnSpc>
                <a:spcPct val="100000"/>
              </a:lnSpc>
              <a:spcBef>
                <a:spcPts val="2000"/>
              </a:spcBef>
              <a:spcAft>
                <a:spcPts val="0"/>
              </a:spcAft>
              <a:buClr>
                <a:srgbClr val="393941"/>
              </a:buClr>
              <a:buSzPts val="4000"/>
              <a:buFont typeface="Arial"/>
              <a:buChar char="•"/>
            </a:pPr>
            <a:r>
              <a:rPr lang="en-US" sz="1800" b="0" dirty="0"/>
              <a:t>Develop a group discussion guide.</a:t>
            </a:r>
            <a:endParaRPr sz="1800" dirty="0"/>
          </a:p>
          <a:p>
            <a:pPr marL="285750" lvl="0" indent="-285750" algn="l" rtl="0">
              <a:lnSpc>
                <a:spcPct val="100000"/>
              </a:lnSpc>
              <a:spcBef>
                <a:spcPts val="2000"/>
              </a:spcBef>
              <a:spcAft>
                <a:spcPts val="0"/>
              </a:spcAft>
              <a:buClr>
                <a:srgbClr val="393941"/>
              </a:buClr>
              <a:buSzPts val="4000"/>
              <a:buFont typeface="Arial"/>
              <a:buChar char="•"/>
            </a:pPr>
            <a:r>
              <a:rPr lang="en-US" sz="1800" b="0" dirty="0"/>
              <a:t>Include common situations and characters that cannot be linked with real individuals. </a:t>
            </a:r>
            <a:endParaRPr dirty="0"/>
          </a:p>
          <a:p>
            <a:pPr marL="285750" lvl="0" indent="-285750" algn="l" rtl="0">
              <a:lnSpc>
                <a:spcPct val="100000"/>
              </a:lnSpc>
              <a:spcBef>
                <a:spcPts val="2000"/>
              </a:spcBef>
              <a:spcAft>
                <a:spcPts val="0"/>
              </a:spcAft>
              <a:buClr>
                <a:srgbClr val="393941"/>
              </a:buClr>
              <a:buSzPts val="4000"/>
              <a:buFont typeface="Arial"/>
              <a:buChar char="•"/>
            </a:pPr>
            <a:r>
              <a:rPr lang="en-US" sz="1800" b="0" dirty="0"/>
              <a:t>Include reference groups.</a:t>
            </a:r>
            <a:endParaRPr sz="1800" dirty="0"/>
          </a:p>
          <a:p>
            <a:pPr marL="0" marR="0" lvl="0" indent="0" algn="l" rtl="0">
              <a:lnSpc>
                <a:spcPct val="117999"/>
              </a:lnSpc>
              <a:spcBef>
                <a:spcPts val="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Study participants like them, but they take some effort to develop to make sure they are accurate for the context, and they take more time to analyze.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On the right is a formula example to create a vignette</a:t>
            </a:r>
            <a:endParaRPr dirty="0"/>
          </a:p>
        </p:txBody>
      </p:sp>
      <p:sp>
        <p:nvSpPr>
          <p:cNvPr id="758" name="Google Shape;758;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55</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r>
              <a:rPr lang="en-US" sz="1800" dirty="0">
                <a:latin typeface="Gill Sans"/>
                <a:ea typeface="Gill Sans"/>
                <a:cs typeface="Gill Sans"/>
                <a:sym typeface="Gill Sans"/>
              </a:rPr>
              <a:t>Here is an example of a vignette from CARE’s work in Ethiopia on child marriage.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THROUGH THE EXAMPLE]</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[Click for animation]</a:t>
            </a:r>
            <a:endParaRPr dirty="0"/>
          </a:p>
          <a:p>
            <a:pPr marL="0" lvl="0" indent="0" algn="just" rtl="0">
              <a:lnSpc>
                <a:spcPct val="140625"/>
              </a:lnSpc>
              <a:spcBef>
                <a:spcPts val="800"/>
              </a:spcBef>
              <a:spcAft>
                <a:spcPts val="0"/>
              </a:spcAft>
              <a:buClr>
                <a:srgbClr val="515257"/>
              </a:buClr>
              <a:buSzPts val="3200"/>
              <a:buFont typeface="Gill Sans"/>
              <a:buNone/>
            </a:pPr>
            <a:r>
              <a:rPr lang="en-US" sz="1600" dirty="0" err="1"/>
              <a:t>Rehima</a:t>
            </a:r>
            <a:r>
              <a:rPr lang="en-US" sz="1600" dirty="0"/>
              <a:t> is a 16-year-old student who lives with her parents. She attends school and helps her mother with household chores. One day </a:t>
            </a:r>
            <a:r>
              <a:rPr lang="en-US" sz="1600" dirty="0" err="1"/>
              <a:t>Rehima’s</a:t>
            </a:r>
            <a:r>
              <a:rPr lang="en-US" sz="1600" dirty="0"/>
              <a:t> cousin </a:t>
            </a:r>
            <a:r>
              <a:rPr lang="en-US" sz="1600" dirty="0" err="1"/>
              <a:t>Hindiya</a:t>
            </a:r>
            <a:r>
              <a:rPr lang="en-US" sz="1600" dirty="0"/>
              <a:t> comes over to visit </a:t>
            </a:r>
            <a:r>
              <a:rPr lang="en-US" sz="1600" dirty="0" err="1"/>
              <a:t>Rehima’s</a:t>
            </a:r>
            <a:r>
              <a:rPr lang="en-US" sz="1600" dirty="0"/>
              <a:t> family. </a:t>
            </a:r>
            <a:r>
              <a:rPr lang="en-US" sz="1600" dirty="0" err="1"/>
              <a:t>Hindiya</a:t>
            </a:r>
            <a:r>
              <a:rPr lang="en-US" sz="1600" dirty="0"/>
              <a:t> and </a:t>
            </a:r>
            <a:r>
              <a:rPr lang="en-US" sz="1600" dirty="0" err="1"/>
              <a:t>Rehima</a:t>
            </a:r>
            <a:r>
              <a:rPr lang="en-US" sz="1600" dirty="0"/>
              <a:t> are about the same age. </a:t>
            </a:r>
            <a:r>
              <a:rPr lang="en-US" sz="1600" dirty="0" err="1"/>
              <a:t>Hindiya</a:t>
            </a:r>
            <a:r>
              <a:rPr lang="en-US" sz="1600" dirty="0"/>
              <a:t> announces that she is engaged and getting married in a month’s time. She also strongly suggests to </a:t>
            </a:r>
            <a:r>
              <a:rPr lang="en-US" sz="1600" dirty="0" err="1"/>
              <a:t>Rehima</a:t>
            </a:r>
            <a:r>
              <a:rPr lang="en-US" sz="1600" dirty="0"/>
              <a:t> that she should also marry soon, as she is getting old for marriage. </a:t>
            </a:r>
            <a:r>
              <a:rPr lang="en-US" sz="1600" dirty="0" err="1"/>
              <a:t>Hindiya</a:t>
            </a:r>
            <a:r>
              <a:rPr lang="en-US" sz="1600" dirty="0"/>
              <a:t> reveals that she also knows someone from their village who is interested in marrying </a:t>
            </a:r>
            <a:r>
              <a:rPr lang="en-US" sz="1600" dirty="0" err="1"/>
              <a:t>Rehima</a:t>
            </a:r>
            <a:r>
              <a:rPr lang="en-US" sz="1600" dirty="0"/>
              <a:t>.</a:t>
            </a:r>
            <a:endParaRPr dirty="0"/>
          </a:p>
          <a:p>
            <a:pPr marL="0" lvl="0" indent="0" algn="just" rtl="0">
              <a:lnSpc>
                <a:spcPct val="140625"/>
              </a:lnSpc>
              <a:spcBef>
                <a:spcPts val="0"/>
              </a:spcBef>
              <a:spcAft>
                <a:spcPts val="0"/>
              </a:spcAft>
              <a:buClr>
                <a:srgbClr val="515257"/>
              </a:buClr>
              <a:buSzPts val="3200"/>
              <a:buFont typeface="Gill Sans"/>
              <a:buNone/>
            </a:pPr>
            <a:endParaRPr sz="1600" dirty="0"/>
          </a:p>
          <a:p>
            <a:pPr marL="0" lvl="0" indent="0" algn="just" rtl="0">
              <a:lnSpc>
                <a:spcPct val="140625"/>
              </a:lnSpc>
              <a:spcBef>
                <a:spcPts val="0"/>
              </a:spcBef>
              <a:spcAft>
                <a:spcPts val="0"/>
              </a:spcAft>
              <a:buClr>
                <a:srgbClr val="515257"/>
              </a:buClr>
              <a:buSzPts val="3200"/>
              <a:buFont typeface="Gill Sans"/>
              <a:buNone/>
            </a:pPr>
            <a:r>
              <a:rPr lang="en-US" sz="1600" dirty="0"/>
              <a:t>In a vignette, you would now ask the following questions to respondents:</a:t>
            </a:r>
            <a:endParaRPr dirty="0"/>
          </a:p>
          <a:p>
            <a:pPr marL="0" lvl="0" indent="0" algn="just" rtl="0">
              <a:lnSpc>
                <a:spcPct val="140625"/>
              </a:lnSpc>
              <a:spcBef>
                <a:spcPts val="0"/>
              </a:spcBef>
              <a:spcAft>
                <a:spcPts val="0"/>
              </a:spcAft>
              <a:buClr>
                <a:srgbClr val="515257"/>
              </a:buClr>
              <a:buSzPts val="3200"/>
              <a:buFont typeface="Gill Sans"/>
              <a:buNone/>
            </a:pP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342900" lvl="0" indent="-342900" algn="just" rtl="0">
              <a:lnSpc>
                <a:spcPct val="100000"/>
              </a:lnSpc>
              <a:spcBef>
                <a:spcPts val="0"/>
              </a:spcBef>
              <a:spcAft>
                <a:spcPts val="0"/>
              </a:spcAft>
              <a:buClr>
                <a:srgbClr val="515257"/>
              </a:buClr>
              <a:buSzPts val="3200"/>
              <a:buFont typeface="Gill Sans"/>
              <a:buAutoNum type="arabicPeriod"/>
            </a:pPr>
            <a:r>
              <a:rPr lang="en-US" sz="1600" i="1" dirty="0"/>
              <a:t>What would most adolescent girls in </a:t>
            </a:r>
            <a:r>
              <a:rPr lang="en-US" sz="1600" i="1" dirty="0" err="1"/>
              <a:t>Rehima’s</a:t>
            </a:r>
            <a:r>
              <a:rPr lang="en-US" sz="1600" i="1" dirty="0"/>
              <a:t> position do in this situation?</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2.      </a:t>
            </a:r>
            <a:r>
              <a:rPr lang="en-US" sz="1600" i="1" dirty="0"/>
              <a:t>What would </a:t>
            </a:r>
            <a:r>
              <a:rPr lang="en-US" sz="1600" i="1" dirty="0" err="1"/>
              <a:t>Hindiya</a:t>
            </a:r>
            <a:r>
              <a:rPr lang="en-US" sz="1600" i="1" dirty="0"/>
              <a:t> and most other girls expect </a:t>
            </a:r>
            <a:r>
              <a:rPr lang="en-US" sz="1600" i="1" dirty="0" err="1"/>
              <a:t>Rehima</a:t>
            </a:r>
            <a:r>
              <a:rPr lang="en-US" sz="1600" i="1" dirty="0"/>
              <a:t> to do in this situation?</a:t>
            </a:r>
            <a:endParaRPr dirty="0"/>
          </a:p>
          <a:p>
            <a:pPr marL="914400" lvl="0" indent="-914400" algn="just" rtl="0">
              <a:lnSpc>
                <a:spcPct val="100000"/>
              </a:lnSpc>
              <a:spcBef>
                <a:spcPts val="0"/>
              </a:spcBef>
              <a:spcAft>
                <a:spcPts val="0"/>
              </a:spcAft>
              <a:buClr>
                <a:srgbClr val="515257"/>
              </a:buClr>
              <a:buSzPts val="3200"/>
              <a:buFont typeface="Gill Sans"/>
              <a:buNone/>
            </a:pPr>
            <a:endParaRPr sz="1600"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0" lvl="0" indent="0" algn="just" rtl="0">
              <a:lnSpc>
                <a:spcPct val="100000"/>
              </a:lnSpc>
              <a:spcBef>
                <a:spcPts val="0"/>
              </a:spcBef>
              <a:spcAft>
                <a:spcPts val="0"/>
              </a:spcAft>
              <a:buClr>
                <a:srgbClr val="515257"/>
              </a:buClr>
              <a:buSzPts val="3200"/>
              <a:buFont typeface="Gill Sans"/>
              <a:buNone/>
            </a:pPr>
            <a:r>
              <a:rPr lang="en-US" sz="1600" dirty="0"/>
              <a:t>But </a:t>
            </a:r>
            <a:r>
              <a:rPr lang="en-US" sz="1600" dirty="0" err="1"/>
              <a:t>Rehima</a:t>
            </a:r>
            <a:r>
              <a:rPr lang="en-US" sz="1600" dirty="0"/>
              <a:t> doesn’t want to marry young. She announces that she does not want marry at this age. Additional questions to be asked include:</a:t>
            </a:r>
            <a:endParaRPr dirty="0"/>
          </a:p>
          <a:p>
            <a:pPr marL="914400" lvl="0" indent="-914400" algn="just" rtl="0">
              <a:lnSpc>
                <a:spcPct val="100000"/>
              </a:lnSpc>
              <a:spcBef>
                <a:spcPts val="0"/>
              </a:spcBef>
              <a:spcAft>
                <a:spcPts val="0"/>
              </a:spcAft>
              <a:buClr>
                <a:srgbClr val="515257"/>
              </a:buClr>
              <a:buSzPts val="3200"/>
              <a:buFont typeface="Gill Sans"/>
              <a:buNone/>
            </a:pPr>
            <a:endParaRPr sz="1600"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dirty="0"/>
          </a:p>
          <a:p>
            <a:pPr marL="0" lvl="0" indent="0" algn="just" rtl="0">
              <a:lnSpc>
                <a:spcPct val="100000"/>
              </a:lnSpc>
              <a:spcBef>
                <a:spcPts val="0"/>
              </a:spcBef>
              <a:spcAft>
                <a:spcPts val="0"/>
              </a:spcAft>
              <a:buClr>
                <a:srgbClr val="515257"/>
              </a:buClr>
              <a:buSzPts val="3200"/>
              <a:buFont typeface="Gill Sans"/>
              <a:buNone/>
            </a:pPr>
            <a:r>
              <a:rPr lang="en-US" sz="1600" i="1" dirty="0"/>
              <a:t>3.      What would </a:t>
            </a:r>
            <a:r>
              <a:rPr lang="en-US" sz="1600" i="1" dirty="0" err="1"/>
              <a:t>Hindiya</a:t>
            </a:r>
            <a:r>
              <a:rPr lang="en-US" sz="1600" i="1" dirty="0"/>
              <a:t> and most other girls say about </a:t>
            </a:r>
            <a:r>
              <a:rPr lang="en-US" sz="1600" i="1" dirty="0" err="1"/>
              <a:t>Rehima’s</a:t>
            </a:r>
            <a:r>
              <a:rPr lang="en-US" sz="1600" i="1" dirty="0"/>
              <a:t> decision?</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sz="1600" i="0" dirty="0"/>
          </a:p>
          <a:p>
            <a:pPr marL="342900" lvl="0" indent="-342900" algn="just" rtl="0">
              <a:lnSpc>
                <a:spcPct val="100000"/>
              </a:lnSpc>
              <a:spcBef>
                <a:spcPts val="0"/>
              </a:spcBef>
              <a:spcAft>
                <a:spcPts val="0"/>
              </a:spcAft>
              <a:buClr>
                <a:srgbClr val="515257"/>
              </a:buClr>
              <a:buSzPts val="3200"/>
              <a:buFont typeface="Gill Sans"/>
              <a:buAutoNum type="arabicPeriod" startAt="4"/>
            </a:pPr>
            <a:r>
              <a:rPr lang="en-US" sz="1600" i="1" dirty="0"/>
              <a:t>Would the opinions and reactions of her peers make </a:t>
            </a:r>
            <a:r>
              <a:rPr lang="en-US" sz="1600" i="1" dirty="0" err="1"/>
              <a:t>Rehima</a:t>
            </a:r>
            <a:r>
              <a:rPr lang="en-US" sz="1600" i="1" dirty="0"/>
              <a:t> change her mind about refusing the marriage?</a:t>
            </a:r>
            <a:endParaRPr dirty="0"/>
          </a:p>
          <a:p>
            <a:pPr marL="0" marR="0" lvl="0" indent="0" algn="just" rtl="0">
              <a:lnSpc>
                <a:spcPct val="100000"/>
              </a:lnSpc>
              <a:spcBef>
                <a:spcPts val="0"/>
              </a:spcBef>
              <a:spcAft>
                <a:spcPts val="0"/>
              </a:spcAft>
              <a:buClr>
                <a:srgbClr val="515257"/>
              </a:buClr>
              <a:buSzPts val="3200"/>
              <a:buFont typeface="Gill Sans"/>
              <a:buNone/>
            </a:pPr>
            <a:r>
              <a:rPr lang="en-US" sz="1600" dirty="0">
                <a:latin typeface="Gill Sans"/>
                <a:ea typeface="Gill Sans"/>
                <a:cs typeface="Gill Sans"/>
                <a:sym typeface="Gill Sans"/>
              </a:rPr>
              <a:t>[Click for animation]</a:t>
            </a:r>
            <a:endParaRPr sz="1600" i="0" dirty="0"/>
          </a:p>
          <a:p>
            <a:pPr marL="0" lvl="0" indent="0" algn="just" rtl="0">
              <a:lnSpc>
                <a:spcPct val="100000"/>
              </a:lnSpc>
              <a:spcBef>
                <a:spcPts val="0"/>
              </a:spcBef>
              <a:spcAft>
                <a:spcPts val="0"/>
              </a:spcAft>
              <a:buClr>
                <a:srgbClr val="515257"/>
              </a:buClr>
              <a:buSzPts val="3200"/>
              <a:buFont typeface="Gill Sans"/>
              <a:buNone/>
            </a:pPr>
            <a:r>
              <a:rPr lang="en-US" sz="1600" i="1" dirty="0"/>
              <a:t>5.      Are there any circumstances where it would be considered more or less acceptable for </a:t>
            </a:r>
            <a:r>
              <a:rPr lang="en-US" sz="1600" i="1" dirty="0" err="1"/>
              <a:t>Rehima</a:t>
            </a:r>
            <a:r>
              <a:rPr lang="en-US" sz="1600" i="1" dirty="0"/>
              <a:t> not to get married at her age?</a:t>
            </a:r>
            <a:endParaRPr sz="1600" dirty="0"/>
          </a:p>
          <a:p>
            <a:pPr marL="0" marR="0" lvl="0" indent="0" algn="l" rtl="0">
              <a:lnSpc>
                <a:spcPct val="117999"/>
              </a:lnSpc>
              <a:spcBef>
                <a:spcPts val="0"/>
              </a:spcBef>
              <a:spcAft>
                <a:spcPts val="800"/>
              </a:spcAft>
              <a:buSzPts val="14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3" name="Google Shape;773;p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NOTE TO FACILITATOR</a:t>
            </a:r>
            <a:r>
              <a:rPr lang="en-US" sz="1800" dirty="0">
                <a:latin typeface="Gill Sans"/>
                <a:ea typeface="Gill Sans"/>
                <a:cs typeface="Gill Sans"/>
                <a:sym typeface="Gill Sans"/>
              </a:rPr>
              <a:t>: Each response is animated. Click for each one to show up so that you can easily read through the examples on the screen.</a:t>
            </a:r>
            <a:endParaRPr sz="1800"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These are some of the responses the previous vignette example could generate.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through responses.]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As you can see, this technique yields rich information on descriptive and injunctive norms, sanctions, and exceptions.</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2" name="Google Shape;782;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a:latin typeface="Gill Sans"/>
                <a:ea typeface="Gill Sans"/>
                <a:cs typeface="Gill Sans"/>
                <a:sym typeface="Gill Sans"/>
              </a:rPr>
              <a:t>SPEAKER NOTES: </a:t>
            </a:r>
            <a:r>
              <a:rPr lang="en-US" sz="1800">
                <a:latin typeface="Gill Sans"/>
                <a:ea typeface="Gill Sans"/>
                <a:cs typeface="Gill Sans"/>
                <a:sym typeface="Gill Sans"/>
              </a:rPr>
              <a:t>Now let’s look at measures from a different angle—indirect and direct measures.</a:t>
            </a: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0" name="Google Shape;790;p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 useful way to think of norms measures is whether they are indirect (proxy) or direct approaches.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Indirect measures or proxies assess attitudes, intentions, and behaviors or practices.</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Direct measures assess social expectations of what others do. They measure descriptive norms, or respondent perceptions of what others do, and injunctive norms, or respondent perceptions of what others should do.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400"/>
              <a:buFont typeface="Arial"/>
              <a:buNone/>
            </a:pPr>
            <a:r>
              <a:rPr lang="en-US" sz="1800" dirty="0">
                <a:latin typeface="Gill Sans"/>
                <a:ea typeface="Gill Sans"/>
                <a:cs typeface="Gill Sans"/>
                <a:sym typeface="Gill Sans"/>
              </a:rPr>
              <a:t>Next, </a:t>
            </a:r>
            <a:r>
              <a:rPr lang="en-US" sz="1600" dirty="0">
                <a:latin typeface="Gill Sans"/>
                <a:ea typeface="Gill Sans"/>
                <a:cs typeface="Gill Sans"/>
                <a:sym typeface="Gill Sans"/>
              </a:rPr>
              <a:t>we’ll show you some examples of direct and indirect measures for two behaviors: child immunization and health care utilization.</a:t>
            </a:r>
            <a:endParaRPr dirty="0"/>
          </a:p>
          <a:p>
            <a:pPr marL="0" marR="0" lvl="0" indent="0" algn="l" rtl="0">
              <a:lnSpc>
                <a:spcPct val="117999"/>
              </a:lnSpc>
              <a:spcBef>
                <a:spcPts val="800"/>
              </a:spcBef>
              <a:spcAft>
                <a:spcPts val="800"/>
              </a:spcAft>
              <a:buSzPts val="14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This section focuses on how the different elements of monitoring, evaluation, and learning support NSI.</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NSIs operate within complex social systems and thus can lead to unexpected effects, including social opposition as projects begin and new social possibilities for communities to explore by the time a project ends. For example, after critical reflection on new ideas, communities may take off with a new normative idea, or they may strongly oppose it, or both reactions could occur simultaneously.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These kinds of dynamics define how monitoring, evaluation, and learning of NSIs differ from other projects. In this section…</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We will provide an overview of monitoring and evaluation and examine strategies to gather and use information to improve NSI implementation in complex contexts.</a:t>
            </a:r>
            <a:endParaRPr dirty="0"/>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Then, we will focus on project monitoring and rapid studies, which provide a basis for learning and adaptive management of NSI during implementation. We will discuss how monitoring in complex social context implies looking for signs of norms change and addressing social pushback, opposition, or other unanticipated outcomes as they emerge. We will consider how conducting rapid learning studies allows for real-time assessment of NSI strategies. Both provide data for </a:t>
            </a:r>
            <a:r>
              <a:rPr lang="en-US" sz="1800" dirty="0" err="1">
                <a:latin typeface="Gill Sans"/>
                <a:ea typeface="Gill Sans"/>
                <a:cs typeface="Gill Sans"/>
                <a:sym typeface="Gill Sans"/>
              </a:rPr>
              <a:t>decisionmaking</a:t>
            </a:r>
            <a:r>
              <a:rPr lang="en-US" sz="1800" dirty="0">
                <a:latin typeface="Gill Sans"/>
                <a:ea typeface="Gill Sans"/>
                <a:cs typeface="Gill Sans"/>
                <a:sym typeface="Gill Sans"/>
              </a:rPr>
              <a:t> that is organized at different points in project implementation.  </a:t>
            </a:r>
            <a:endParaRPr sz="1800" dirty="0">
              <a:latin typeface="Gill Sans"/>
              <a:ea typeface="Gill Sans"/>
              <a:cs typeface="Gill Sans"/>
              <a:sym typeface="Gill Sans"/>
            </a:endParaRPr>
          </a:p>
          <a:p>
            <a:pPr marL="342900" marR="0" lvl="0" indent="-342900" algn="l" rtl="0">
              <a:lnSpc>
                <a:spcPct val="117999"/>
              </a:lnSpc>
              <a:spcBef>
                <a:spcPts val="800"/>
              </a:spcBef>
              <a:spcAft>
                <a:spcPts val="0"/>
              </a:spcAft>
              <a:buSzPts val="1400"/>
              <a:buFont typeface="Arial"/>
              <a:buChar char="•"/>
            </a:pPr>
            <a:r>
              <a:rPr lang="en-US" sz="1800" dirty="0">
                <a:latin typeface="Gill Sans"/>
                <a:ea typeface="Gill Sans"/>
                <a:cs typeface="Gill Sans"/>
                <a:sym typeface="Gill Sans"/>
              </a:rPr>
              <a:t>Then, we will discuss the evaluation of normative shifts, moving to…</a:t>
            </a:r>
            <a:endParaRPr dirty="0"/>
          </a:p>
          <a:p>
            <a:pPr marL="342900" marR="0" lvl="0" indent="-342900" algn="l" rtl="0">
              <a:lnSpc>
                <a:spcPct val="117999"/>
              </a:lnSpc>
              <a:spcBef>
                <a:spcPts val="800"/>
              </a:spcBef>
              <a:spcAft>
                <a:spcPts val="800"/>
              </a:spcAft>
              <a:buSzPts val="1400"/>
              <a:buFont typeface="Arial"/>
              <a:buChar char="•"/>
            </a:pPr>
            <a:r>
              <a:rPr lang="en-US" sz="1800" dirty="0">
                <a:latin typeface="Gill Sans"/>
                <a:ea typeface="Gill Sans"/>
                <a:cs typeface="Gill Sans"/>
                <a:sym typeface="Gill Sans"/>
              </a:rPr>
              <a:t>A discussion of measurement where we will examine quantitative and qualitative approaches to measure normative change resulting from NSI project implementation. </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2" name="Google Shape;802;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Behavior: child immunization</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u="none" dirty="0">
                <a:latin typeface="Gill Sans"/>
                <a:ea typeface="Gill Sans"/>
                <a:cs typeface="Gill Sans"/>
                <a:sym typeface="Gill Sans"/>
              </a:rPr>
              <a:t>Descriptive norm that can be measured by the percentage of respondents believing most children in the community are not vaccinated.</a:t>
            </a:r>
            <a:endParaRPr dirty="0"/>
          </a:p>
          <a:p>
            <a:pPr marL="57150" marR="0" lvl="0" indent="31750" algn="l" rtl="0">
              <a:lnSpc>
                <a:spcPct val="117999"/>
              </a:lnSpc>
              <a:spcBef>
                <a:spcPts val="800"/>
              </a:spcBef>
              <a:spcAft>
                <a:spcPts val="0"/>
              </a:spcAft>
              <a:buSzPts val="1400"/>
              <a:buFont typeface="Arial"/>
              <a:buNone/>
            </a:pPr>
            <a:endParaRPr sz="1800" u="none"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u="none" dirty="0">
                <a:latin typeface="Gill Sans"/>
                <a:ea typeface="Gill Sans"/>
                <a:cs typeface="Gill Sans"/>
                <a:sym typeface="Gill Sans"/>
              </a:rPr>
              <a:t>Injunctive norm that can be measured by the percentage of respondents believing religious leaders oppose vaccination.</a:t>
            </a:r>
            <a:endParaRPr dirty="0"/>
          </a:p>
          <a:p>
            <a:pPr marL="0" marR="0" lvl="0" indent="0" algn="l" rtl="0">
              <a:lnSpc>
                <a:spcPct val="117999"/>
              </a:lnSpc>
              <a:spcBef>
                <a:spcPts val="800"/>
              </a:spcBef>
              <a:spcAft>
                <a:spcPts val="0"/>
              </a:spcAft>
              <a:buSzPts val="1400"/>
              <a:buNone/>
            </a:pPr>
            <a:endParaRPr sz="1800" u="sng"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u="sng" dirty="0">
                <a:latin typeface="Gill Sans"/>
                <a:ea typeface="Gill Sans"/>
                <a:cs typeface="Gill Sans"/>
                <a:sym typeface="Gill Sans"/>
              </a:rPr>
              <a:t>Behavior: Healthcare Utilization</a:t>
            </a:r>
            <a:endParaRPr dirty="0"/>
          </a:p>
          <a:p>
            <a:pPr marL="0" marR="0" lvl="0" indent="0" algn="l" rtl="0">
              <a:lnSpc>
                <a:spcPct val="117999"/>
              </a:lnSpc>
              <a:spcBef>
                <a:spcPts val="800"/>
              </a:spcBef>
              <a:spcAft>
                <a:spcPts val="0"/>
              </a:spcAft>
              <a:buSzPts val="1400"/>
              <a:buNone/>
            </a:pPr>
            <a:endParaRPr sz="1800" u="sng" dirty="0">
              <a:latin typeface="Gill Sans"/>
              <a:ea typeface="Gill Sans"/>
              <a:cs typeface="Gill Sans"/>
              <a:sym typeface="Gill Sans"/>
            </a:endParaRPr>
          </a:p>
          <a:p>
            <a:pPr marL="57150" marR="0" lvl="0" indent="-57150" algn="l" rtl="0">
              <a:lnSpc>
                <a:spcPct val="117999"/>
              </a:lnSpc>
              <a:spcBef>
                <a:spcPts val="800"/>
              </a:spcBef>
              <a:spcAft>
                <a:spcPts val="0"/>
              </a:spcAft>
              <a:buSzPts val="1400"/>
              <a:buFont typeface="Arial"/>
              <a:buChar char="•"/>
            </a:pPr>
            <a:r>
              <a:rPr lang="en-US" sz="1800" u="none" dirty="0">
                <a:latin typeface="Gill Sans"/>
                <a:ea typeface="Gill Sans"/>
                <a:cs typeface="Gill Sans"/>
                <a:sym typeface="Gill Sans"/>
              </a:rPr>
              <a:t>Descriptive norm that can be measured by the percentage of respondents believing that mothers in town take their children to the clinic.</a:t>
            </a:r>
            <a:endParaRPr dirty="0"/>
          </a:p>
          <a:p>
            <a:pPr marL="57150" marR="0" lvl="0" indent="31750" algn="l" rtl="0">
              <a:lnSpc>
                <a:spcPct val="117999"/>
              </a:lnSpc>
              <a:spcBef>
                <a:spcPts val="800"/>
              </a:spcBef>
              <a:spcAft>
                <a:spcPts val="0"/>
              </a:spcAft>
              <a:buSzPts val="1400"/>
              <a:buFont typeface="Arial"/>
              <a:buNone/>
            </a:pPr>
            <a:endParaRPr sz="1800" u="none" dirty="0">
              <a:latin typeface="Gill Sans"/>
              <a:ea typeface="Gill Sans"/>
              <a:cs typeface="Gill Sans"/>
              <a:sym typeface="Gill Sans"/>
            </a:endParaRPr>
          </a:p>
          <a:p>
            <a:pPr marL="57150" marR="0" lvl="0" indent="-57150" algn="l" rtl="0">
              <a:lnSpc>
                <a:spcPct val="117999"/>
              </a:lnSpc>
              <a:spcBef>
                <a:spcPts val="800"/>
              </a:spcBef>
              <a:spcAft>
                <a:spcPts val="800"/>
              </a:spcAft>
              <a:buSzPts val="1400"/>
              <a:buFont typeface="Arial"/>
              <a:buChar char="•"/>
            </a:pPr>
            <a:r>
              <a:rPr lang="en-US" sz="1800" u="none" dirty="0">
                <a:latin typeface="Gill Sans"/>
                <a:ea typeface="Gill Sans"/>
                <a:cs typeface="Gill Sans"/>
                <a:sym typeface="Gill Sans"/>
              </a:rPr>
              <a:t>Injunctive norm that can be measured by the percentage of respondents believing fathers who take their children to clinic are “weak.”</a:t>
            </a:r>
            <a:endParaRPr sz="2200" b="0" i="0" u="none" dirty="0">
              <a:latin typeface="Helvetica Neue"/>
              <a:ea typeface="Helvetica Neue"/>
              <a:cs typeface="Helvetica Neue"/>
              <a:sym typeface="Helvetica Neue"/>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p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And here you see the type of indirect indicators used to assess norm change. These are often collected in knowledge, attitudes, and behavior surveys, or KAB surveys, and the collected information is used to create a composite measure or index representing collective norms.  </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The concept of bounded social space is important for measurement and will be project dependent. </a:t>
            </a:r>
            <a:r>
              <a:rPr lang="en-US" sz="1800" dirty="0">
                <a:solidFill>
                  <a:schemeClr val="dk1"/>
                </a:solidFill>
                <a:latin typeface="Gill Sans"/>
                <a:ea typeface="Gill Sans"/>
                <a:cs typeface="Gill Sans"/>
                <a:sym typeface="Gill Sans"/>
              </a:rPr>
              <a:t>A </a:t>
            </a:r>
            <a:r>
              <a:rPr lang="en-US" sz="1800" i="1" dirty="0">
                <a:solidFill>
                  <a:schemeClr val="dk1"/>
                </a:solidFill>
                <a:latin typeface="Gill Sans"/>
                <a:ea typeface="Gill Sans"/>
                <a:cs typeface="Gill Sans"/>
                <a:sym typeface="Gill Sans"/>
              </a:rPr>
              <a:t>social space</a:t>
            </a:r>
            <a:r>
              <a:rPr lang="en-US" sz="1800" dirty="0">
                <a:solidFill>
                  <a:schemeClr val="dk1"/>
                </a:solidFill>
                <a:latin typeface="Gill Sans"/>
                <a:ea typeface="Gill Sans"/>
                <a:cs typeface="Gill Sans"/>
                <a:sym typeface="Gill Sans"/>
              </a:rPr>
              <a:t> is a physical or virtual space whose boundaries are defined by the evaluator, such as a social center, online social media, or other gathering place where people gather and interact</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An index is a composite measure that summarizes responses from statements/questions based on their empirical relationship to norms.</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Here’s an example.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through table]</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strike="sngStrike" dirty="0">
                <a:latin typeface="Gill Sans"/>
                <a:ea typeface="Gill Sans"/>
                <a:cs typeface="Gill Sans"/>
                <a:sym typeface="Gill Sans"/>
              </a:rPr>
              <a:t>(Bounded social space: Define a physical or virtual space where people gather and interact.)</a:t>
            </a:r>
            <a:endParaRPr sz="1000" strike="sngStrik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6" name="Google Shape;826;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We started our discussion comparing descriptive and injunctive norms and the differences between them. Let's return to them and focus on indicators of each to close out this part of the presentation.</a:t>
            </a: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It is good to distinguish between these two norm types because 1) they may have different influences on a behavior and 2) programmatically, an SBC intervention might treat differently normative beliefs that are descriptive (what others do) versus injunctive (what others think you should do and if not…).</a:t>
            </a: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4" name="Google Shape;834;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1400"/>
              <a:buFont typeface="Arial"/>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Clr>
                <a:srgbClr val="000000"/>
              </a:buClr>
              <a:buSzPts val="1400"/>
              <a:buFont typeface="Arial"/>
              <a:buNone/>
            </a:pPr>
            <a:r>
              <a:rPr lang="en-US" sz="1800" dirty="0">
                <a:latin typeface="Gill Sans"/>
                <a:ea typeface="Gill Sans"/>
                <a:cs typeface="Gill Sans"/>
                <a:sym typeface="Gill Sans"/>
              </a:rPr>
              <a:t>Here you can see one formula for crafting questions to measure descriptive and injunctive norms and an example for each. Direct measures include questions about descriptive norms (what you think others do) and injunctive norms (what you think others approve of).</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7" name="Google Shape;84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Here is an example of a measure of a descriptive norm related to female genital mutilation/cutting (FGM/C).</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3" name="Google Shape;853;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And now an example of an injunctive norm related to FGM/C.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p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0" name="Google Shape;88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800"/>
              </a:spcBef>
              <a:spcAft>
                <a:spcPts val="0"/>
              </a:spcAft>
              <a:buSzPts val="1400"/>
              <a:buNone/>
            </a:pPr>
            <a:r>
              <a:rPr lang="en-US" sz="1100" b="1" dirty="0">
                <a:latin typeface="Gill Sans"/>
                <a:ea typeface="Gill Sans"/>
                <a:cs typeface="Gill Sans"/>
                <a:sym typeface="Gill Sans"/>
              </a:rPr>
              <a:t>NOTE TO FACILITATOR: </a:t>
            </a:r>
            <a:r>
              <a:rPr lang="en-US" sz="1100" dirty="0">
                <a:latin typeface="Gill Sans"/>
                <a:ea typeface="Gill Sans"/>
                <a:cs typeface="Gill Sans"/>
                <a:sym typeface="Gill Sans"/>
              </a:rPr>
              <a:t>The aim of this slide is for the participants to discern and consider practical ways of measuring descriptive and injunctive norms. The measures presented are have common errors, and you’ll ask the participants to fix them. </a:t>
            </a:r>
            <a:endParaRPr sz="11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endParaRPr sz="1100" dirty="0">
              <a:latin typeface="Gill Sans"/>
              <a:ea typeface="Gill Sans"/>
              <a:cs typeface="Gill Sans"/>
              <a:sym typeface="Gill Sans"/>
            </a:endParaRPr>
          </a:p>
          <a:p>
            <a:pPr marL="0" marR="0" lvl="0" indent="0" algn="l" rtl="0">
              <a:lnSpc>
                <a:spcPct val="117999"/>
              </a:lnSpc>
              <a:spcBef>
                <a:spcPts val="800"/>
              </a:spcBef>
              <a:spcAft>
                <a:spcPts val="0"/>
              </a:spcAft>
              <a:buSzPts val="1400"/>
              <a:buFont typeface="Helvetica Neue Light"/>
              <a:buNone/>
            </a:pPr>
            <a:r>
              <a:rPr lang="en-US" sz="1100" dirty="0">
                <a:latin typeface="Gill Sans"/>
                <a:ea typeface="Gill Sans"/>
                <a:cs typeface="Gill Sans"/>
                <a:sym typeface="Gill Sans"/>
              </a:rPr>
              <a:t>Display one question at a time and ask participants: </a:t>
            </a:r>
            <a:endParaRPr dirty="0"/>
          </a:p>
          <a:p>
            <a:pPr marL="742950" marR="0" lvl="1" indent="-285750" algn="l" rtl="0">
              <a:lnSpc>
                <a:spcPct val="117999"/>
              </a:lnSpc>
              <a:spcBef>
                <a:spcPts val="800"/>
              </a:spcBef>
              <a:spcAft>
                <a:spcPts val="0"/>
              </a:spcAft>
              <a:buSzPts val="1400"/>
              <a:buFont typeface="Courier New"/>
              <a:buChar char="o"/>
            </a:pPr>
            <a:r>
              <a:rPr lang="en-US" sz="1100" dirty="0">
                <a:latin typeface="Gill Sans"/>
                <a:ea typeface="Gill Sans"/>
                <a:cs typeface="Gill Sans"/>
                <a:sym typeface="Gill Sans"/>
              </a:rPr>
              <a:t>How would you improve it?</a:t>
            </a:r>
            <a:endParaRPr dirty="0"/>
          </a:p>
          <a:p>
            <a:pPr marL="742950" marR="0" lvl="1" indent="-285750" algn="l" rtl="0">
              <a:lnSpc>
                <a:spcPct val="117999"/>
              </a:lnSpc>
              <a:spcBef>
                <a:spcPts val="800"/>
              </a:spcBef>
              <a:spcAft>
                <a:spcPts val="0"/>
              </a:spcAft>
              <a:buSzPts val="1400"/>
              <a:buFont typeface="Courier New"/>
              <a:buChar char="o"/>
            </a:pPr>
            <a:r>
              <a:rPr lang="en-US" sz="1100" dirty="0">
                <a:latin typeface="Gill Sans"/>
                <a:ea typeface="Gill Sans"/>
                <a:cs typeface="Gill Sans"/>
                <a:sym typeface="Gill Sans"/>
              </a:rPr>
              <a:t>Which are direct and indirect measures?</a:t>
            </a:r>
            <a:endParaRPr sz="500" dirty="0">
              <a:latin typeface="Gill Sans"/>
              <a:ea typeface="Gill Sans"/>
              <a:cs typeface="Gill Sans"/>
              <a:sym typeface="Gill Sans"/>
            </a:endParaRPr>
          </a:p>
          <a:p>
            <a:pPr marL="0" lvl="0" indent="0" algn="l" rtl="0">
              <a:lnSpc>
                <a:spcPct val="117999"/>
              </a:lnSpc>
              <a:spcBef>
                <a:spcPts val="800"/>
              </a:spcBef>
              <a:spcAft>
                <a:spcPts val="0"/>
              </a:spcAft>
              <a:buSzPts val="1400"/>
              <a:buNone/>
            </a:pPr>
            <a:endParaRPr dirty="0"/>
          </a:p>
          <a:p>
            <a:pPr marL="0" lvl="0" indent="0" algn="l" rtl="0">
              <a:lnSpc>
                <a:spcPct val="117999"/>
              </a:lnSpc>
              <a:spcBef>
                <a:spcPts val="0"/>
              </a:spcBef>
              <a:spcAft>
                <a:spcPts val="0"/>
              </a:spcAft>
              <a:buSzPts val="1400"/>
              <a:buNone/>
            </a:pPr>
            <a:endParaRPr dirty="0"/>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ANSWER KEY</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114300" marR="0" lvl="0" indent="-114300" algn="l" rtl="0">
              <a:lnSpc>
                <a:spcPct val="117999"/>
              </a:lnSpc>
              <a:spcBef>
                <a:spcPts val="800"/>
              </a:spcBef>
              <a:spcAft>
                <a:spcPts val="0"/>
              </a:spcAft>
              <a:buSzPts val="1400"/>
              <a:buAutoNum type="arabicPeriod"/>
            </a:pPr>
            <a:r>
              <a:rPr lang="en-US" sz="1600" dirty="0"/>
              <a:t> Revised measure: Do most pregnant women in your community eat last? OR Do you think most/some/no pregnant women in your community eat last? </a:t>
            </a:r>
            <a:endParaRPr dirty="0"/>
          </a:p>
          <a:p>
            <a:pPr marL="114300" marR="0" lvl="0" indent="-114300" algn="l" rtl="0">
              <a:lnSpc>
                <a:spcPct val="117999"/>
              </a:lnSpc>
              <a:spcBef>
                <a:spcPts val="800"/>
              </a:spcBef>
              <a:spcAft>
                <a:spcPts val="0"/>
              </a:spcAft>
              <a:buSzPts val="1400"/>
              <a:buAutoNum type="arabicPeriod"/>
            </a:pPr>
            <a:r>
              <a:rPr lang="en-US" sz="1600" dirty="0"/>
              <a:t> Revised measure: Do most/some/no religious leaders in your community feed their children eggs? AND Do most/some/no friends in your community feed their children eggs every day?</a:t>
            </a:r>
            <a:endParaRPr dirty="0"/>
          </a:p>
          <a:p>
            <a:pPr marL="114300" marR="0" lvl="0" indent="-114300" algn="l" rtl="0">
              <a:lnSpc>
                <a:spcPct val="117999"/>
              </a:lnSpc>
              <a:spcBef>
                <a:spcPts val="800"/>
              </a:spcBef>
              <a:spcAft>
                <a:spcPts val="0"/>
              </a:spcAft>
              <a:buSzPts val="1400"/>
              <a:buAutoNum type="arabicPeriod"/>
            </a:pPr>
            <a:r>
              <a:rPr lang="en-US" sz="1600" dirty="0"/>
              <a:t> Revised measure: Of the upper-form girls in your school, would you say none/a few/most/all wear face masks?</a:t>
            </a:r>
            <a:endParaRPr dirty="0"/>
          </a:p>
          <a:p>
            <a:pPr marL="114300" marR="0" lvl="0" indent="-114300" algn="l" rtl="0">
              <a:lnSpc>
                <a:spcPct val="117999"/>
              </a:lnSpc>
              <a:spcBef>
                <a:spcPts val="800"/>
              </a:spcBef>
              <a:spcAft>
                <a:spcPts val="0"/>
              </a:spcAft>
              <a:buSzPts val="1400"/>
              <a:buAutoNum type="arabicPeriod"/>
            </a:pPr>
            <a:r>
              <a:rPr lang="en-US" sz="1600" dirty="0"/>
              <a:t> Revised measure: Do all/most/some/none of your mother support group members/grandmothers in your community/mothers-in-law in your community approve of breastfeeding until the child is 2 years?</a:t>
            </a:r>
            <a:endParaRPr dirty="0"/>
          </a:p>
          <a:p>
            <a:pPr marL="114300" marR="0" lvl="0" indent="-114300" algn="l" rtl="0">
              <a:lnSpc>
                <a:spcPct val="117999"/>
              </a:lnSpc>
              <a:spcBef>
                <a:spcPts val="800"/>
              </a:spcBef>
              <a:spcAft>
                <a:spcPts val="0"/>
              </a:spcAft>
              <a:buSzPts val="1400"/>
              <a:buAutoNum type="arabicPeriod"/>
            </a:pPr>
            <a:r>
              <a:rPr lang="en-US" sz="1600" dirty="0"/>
              <a:t> Revised measure: Would all/most/some/none of your family members disapprove if you ate before your husband? AND Would all/most/some/none of your family members disapprove if you saved seed grain? </a:t>
            </a:r>
            <a:endParaRPr dirty="0"/>
          </a:p>
          <a:p>
            <a:pPr marL="114300" marR="0" lvl="0" indent="-114300" algn="l" rtl="0">
              <a:lnSpc>
                <a:spcPct val="117999"/>
              </a:lnSpc>
              <a:spcBef>
                <a:spcPts val="800"/>
              </a:spcBef>
              <a:spcAft>
                <a:spcPts val="0"/>
              </a:spcAft>
              <a:buSzPts val="1400"/>
              <a:buAutoNum type="arabicPeriod"/>
            </a:pPr>
            <a:r>
              <a:rPr lang="en-US" sz="1600" dirty="0"/>
              <a:t> Revised measure: Do all/most/some/none of people in your group expect that a woman not argue with her husband, even if she does not share his view?</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2" name="Google Shape;892;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Some programs like to measure sanctions as a way of identifying the existence of a norm and tracking change.</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0" name="Google Shape;900;p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You’ll recall from earlier sessions that norms are enforced by sanctions (which can be positive or negative) that individuals expect as a result of complying</a:t>
            </a:r>
            <a:r>
              <a:rPr lang="en-US" sz="1800" dirty="0"/>
              <a:t>—</a:t>
            </a:r>
            <a:r>
              <a:rPr lang="en-US" sz="1800" dirty="0">
                <a:latin typeface="Gill Sans"/>
                <a:ea typeface="Gill Sans"/>
                <a:cs typeface="Gill Sans"/>
                <a:sym typeface="Gill Sans"/>
              </a:rPr>
              <a:t>or not complying</a:t>
            </a:r>
            <a:r>
              <a:rPr lang="en-US" sz="1800" dirty="0"/>
              <a:t>—</a:t>
            </a:r>
            <a:r>
              <a:rPr lang="en-US" sz="1800" dirty="0">
                <a:latin typeface="Gill Sans"/>
                <a:ea typeface="Gill Sans"/>
                <a:cs typeface="Gill Sans"/>
                <a:sym typeface="Gill Sans"/>
              </a:rPr>
              <a:t>with norms. </a:t>
            </a:r>
            <a:endParaRPr sz="1800" dirty="0">
              <a:latin typeface="Gill Sans"/>
              <a:ea typeface="Gill Sans"/>
              <a:cs typeface="Gill Sans"/>
              <a:sym typeface="Gill Sans"/>
            </a:endParaRPr>
          </a:p>
          <a:p>
            <a:pPr marL="0" lvl="0" indent="0" algn="l" rtl="0">
              <a:lnSpc>
                <a:spcPct val="117999"/>
              </a:lnSpc>
              <a:spcBef>
                <a:spcPts val="800"/>
              </a:spcBef>
              <a:spcAft>
                <a:spcPts val="0"/>
              </a:spcAft>
              <a:buSzPts val="1400"/>
              <a:buNone/>
            </a:pPr>
            <a:endParaRPr dirty="0"/>
          </a:p>
        </p:txBody>
      </p:sp>
      <p:sp>
        <p:nvSpPr>
          <p:cNvPr id="901" name="Google Shape;901;p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69</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4" name="Google Shape;224;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600" b="1" dirty="0">
                <a:latin typeface="Gill Sans"/>
                <a:ea typeface="Gill Sans"/>
                <a:cs typeface="Gill Sans"/>
                <a:sym typeface="Gill Sans"/>
              </a:rPr>
              <a:t>NOTE TO FACILITATOR</a:t>
            </a:r>
            <a:r>
              <a:rPr lang="en-US" sz="1600" dirty="0">
                <a:latin typeface="Gill Sans"/>
                <a:ea typeface="Gill Sans"/>
                <a:cs typeface="Gill Sans"/>
                <a:sym typeface="Gill Sans"/>
              </a:rPr>
              <a:t>: This exercise is aimed helping the participants self-assess their level of understanding of MEL concepts. The results of the exercise can help the facilitator adjust “on the go” or decide to emphasize or de-emphasize points throughout depending on the participants’ level of experience with MEL.</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Exercise</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Moving survey: How much understanding you have in monitoring and evaluation and learning?</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Preparation</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Prepare a flip chart to note the results of the moving survey.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Process</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Have participants line up on the same imaginary line. Tell them to gauge how much understanding of the three concepts they have.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MONITORING: Tell them that if they stand by the chair, it means that they have “very good understanding.” If they stand at the door, it means that they have “no understanding at all.” They can place themselves anywhere in between and must do so without talking to one another. Once they have placed themselves, ask a few participants why they are standing where they are standing. Choose participants from different parts of the line, asking various people to explain:</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285750" marR="0" lvl="0" indent="-2857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Why they feel they have “little to no understanding”</a:t>
            </a:r>
            <a:endParaRPr dirty="0"/>
          </a:p>
          <a:p>
            <a:pPr marL="285750" marR="0" lvl="0" indent="-2857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Why they have “some understanding” (ask, “What do you understand? What do you want to know more about?”)</a:t>
            </a:r>
            <a:endParaRPr dirty="0"/>
          </a:p>
          <a:p>
            <a:pPr marL="285750" marR="0" lvl="0" indent="-28575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Someone else to talk about why they have a lot of understanding of monitoring and evaluation.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On the flip chart note how many participants have “no understanding,” how many have “some understanding,” and how many have “very good understanding.” </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Repeat this exercise for EVALUATION.</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Repeat this exercise for LEARNING.</a:t>
            </a:r>
            <a:endParaRPr dirty="0"/>
          </a:p>
          <a:p>
            <a:pPr marL="0" marR="0" lvl="0" indent="0" algn="l" rtl="0">
              <a:lnSpc>
                <a:spcPct val="117999"/>
              </a:lnSpc>
              <a:spcBef>
                <a:spcPts val="800"/>
              </a:spcBef>
              <a:spcAft>
                <a:spcPts val="0"/>
              </a:spcAft>
              <a:buSzPts val="1400"/>
              <a:buNone/>
            </a:pPr>
            <a:endParaRPr sz="16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Discussion and Closing</a:t>
            </a:r>
            <a:endParaRPr dirty="0"/>
          </a:p>
          <a:p>
            <a:pPr marL="0" marR="0" lvl="0" indent="0" algn="l" rtl="0">
              <a:lnSpc>
                <a:spcPct val="117999"/>
              </a:lnSpc>
              <a:spcBef>
                <a:spcPts val="800"/>
              </a:spcBef>
              <a:spcAft>
                <a:spcPts val="0"/>
              </a:spcAft>
              <a:buSzPts val="1400"/>
              <a:buNone/>
            </a:pPr>
            <a:r>
              <a:rPr lang="en-US" sz="1600" dirty="0">
                <a:latin typeface="Gill Sans"/>
                <a:ea typeface="Gill Sans"/>
                <a:cs typeface="Gill Sans"/>
                <a:sym typeface="Gill Sans"/>
              </a:rPr>
              <a:t>Points to bring up in the discussion and wrap-up: </a:t>
            </a:r>
            <a:endParaRPr dirty="0"/>
          </a:p>
          <a:p>
            <a:pPr marL="342900" marR="0" lvl="0" indent="-34290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Monitoring and evaluation is a more systematic way to do what many of us already do in terms of tracking project implementation and assessing performance or impact. Many people underestimate the experience and understanding they have of these issues. </a:t>
            </a:r>
            <a:endParaRPr dirty="0"/>
          </a:p>
          <a:p>
            <a:pPr marL="342900" marR="0" lvl="0" indent="-34290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In this room, there is a lot of experience and understanding with monitoring and evaluation already. We will make sure to build on this as we discuss monitoring and evaluation of NSI. And we encourage you to make use of this knowledge and learn from each other.</a:t>
            </a:r>
            <a:endParaRPr dirty="0"/>
          </a:p>
          <a:p>
            <a:pPr marL="342900" marR="0" lvl="0" indent="-342900" algn="l" rtl="0">
              <a:lnSpc>
                <a:spcPct val="117999"/>
              </a:lnSpc>
              <a:spcBef>
                <a:spcPts val="800"/>
              </a:spcBef>
              <a:spcAft>
                <a:spcPts val="0"/>
              </a:spcAft>
              <a:buSzPts val="1400"/>
              <a:buFont typeface="Arial"/>
              <a:buChar char="•"/>
            </a:pPr>
            <a:r>
              <a:rPr lang="en-US" sz="1600" dirty="0">
                <a:latin typeface="Gill Sans"/>
                <a:ea typeface="Gill Sans"/>
                <a:cs typeface="Gill Sans"/>
                <a:sym typeface="Gill Sans"/>
              </a:rPr>
              <a:t>We’ll also bring in throughout a focus on LEARNING from monitoring and evaluation and using information for </a:t>
            </a:r>
            <a:r>
              <a:rPr lang="en-US" sz="1600" dirty="0" err="1">
                <a:latin typeface="Gill Sans"/>
                <a:ea typeface="Gill Sans"/>
                <a:cs typeface="Gill Sans"/>
                <a:sym typeface="Gill Sans"/>
              </a:rPr>
              <a:t>decisionmaking</a:t>
            </a:r>
            <a:r>
              <a:rPr lang="en-US" sz="1600" dirty="0">
                <a:latin typeface="Gill Sans"/>
                <a:ea typeface="Gill Sans"/>
                <a:cs typeface="Gill Sans"/>
                <a:sym typeface="Gill Sans"/>
              </a:rPr>
              <a:t> throughout a project. As you’ll see, NSI in particular should build learning into their monitoring and evaluation systems.</a:t>
            </a:r>
            <a:endParaRPr sz="2000" u="none" strike="noStrike" cap="none" dirty="0">
              <a:solidFill>
                <a:srgbClr val="000000"/>
              </a:solidFill>
              <a:latin typeface="Gill Sans"/>
              <a:ea typeface="Gill Sans"/>
              <a:cs typeface="Gill Sans"/>
              <a:sym typeface="Gill Sans"/>
            </a:endParaRPr>
          </a:p>
          <a:p>
            <a:pPr marL="0" marR="0" lvl="0" indent="0" algn="l" rtl="0">
              <a:lnSpc>
                <a:spcPct val="117999"/>
              </a:lnSpc>
              <a:spcBef>
                <a:spcPts val="800"/>
              </a:spcBef>
              <a:spcAft>
                <a:spcPts val="0"/>
              </a:spcAft>
              <a:buSzPts val="1600"/>
              <a:buFont typeface="Arial"/>
              <a:buNone/>
            </a:pPr>
            <a:endParaRPr sz="1600" b="1"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0" name="Google Shape;910;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r>
              <a:rPr lang="en-US" b="0" dirty="0"/>
              <a:t>H</a:t>
            </a:r>
            <a:r>
              <a:rPr lang="en-US" dirty="0"/>
              <a:t>ere is an example of how to measure sanctions. The Parivartan project in India sought to increase acceptability of girl’s mobility, including freedom to move around in public spaces and to play group sports.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SLIDE]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b="1" dirty="0"/>
              <a:t>REFERENCES</a:t>
            </a:r>
            <a:r>
              <a:rPr lang="en-US" dirty="0"/>
              <a:t>:</a:t>
            </a:r>
            <a:endParaRPr dirty="0"/>
          </a:p>
          <a:p>
            <a:pPr marL="0" marR="0" lvl="0" indent="0" algn="l" rtl="0">
              <a:lnSpc>
                <a:spcPct val="117999"/>
              </a:lnSpc>
              <a:spcBef>
                <a:spcPts val="0"/>
              </a:spcBef>
              <a:spcAft>
                <a:spcPts val="0"/>
              </a:spcAft>
              <a:buSzPts val="1400"/>
              <a:buNone/>
            </a:pPr>
            <a:r>
              <a:rPr lang="en-US" sz="1600" dirty="0">
                <a:latin typeface="Gill Sans"/>
                <a:ea typeface="Gill Sans"/>
                <a:cs typeface="Gill Sans"/>
                <a:sym typeface="Gill Sans"/>
              </a:rPr>
              <a:t>Learning Collaborative to Advance Normative Change, </a:t>
            </a:r>
            <a:r>
              <a:rPr lang="en-US" sz="1600" i="1" dirty="0">
                <a:latin typeface="Gill Sans"/>
                <a:ea typeface="Gill Sans"/>
                <a:cs typeface="Gill Sans"/>
                <a:sym typeface="Gill Sans"/>
              </a:rPr>
              <a:t>Resources for Measuring Social Norms: A Practical Guide for Program Implementers</a:t>
            </a:r>
            <a:r>
              <a:rPr lang="en-US" sz="1600" dirty="0">
                <a:latin typeface="Gill Sans"/>
                <a:ea typeface="Gill Sans"/>
                <a:cs typeface="Gill Sans"/>
                <a:sym typeface="Gill Sans"/>
              </a:rPr>
              <a:t> (Washington, DC: Institute for Reproductive Health, Georgetown University, 2019). </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7" name="Google Shape;917;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Not all norms are created equal. It is also important to understand how strong a norm is, how widespread it is, and whether people care about the sanctions (sensitivity). If an individual doesn’t really care about the sanction (such as being laughed at by other students), this sanction will not be an effective norms enforcer.</a:t>
            </a:r>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5" name="Google Shape;925;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r>
              <a:rPr lang="en-US" dirty="0"/>
              <a:t>Here are examples of the questions you might ask to ascertain the strength and prevalence of a norm.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[READ SLIDE.]</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dirty="0"/>
              <a:t>These can be asked in a quantitative survey or used in a focus group or individual interview. </a:t>
            </a: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1" name="Google Shape;931;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Not everyone will be similarly influenced by the rewards or sanctions linked to complying or not complying with a particular norm. We refer to this as sensitivity. If a person is very sensitive to the rewards or sanctions, their behavior is more likely to be influenced by</a:t>
            </a:r>
            <a:r>
              <a:rPr lang="en-US" sz="1800" dirty="0"/>
              <a:t>—</a:t>
            </a:r>
            <a:r>
              <a:rPr lang="en-US" sz="1800" dirty="0">
                <a:latin typeface="Gill Sans"/>
                <a:ea typeface="Gill Sans"/>
                <a:cs typeface="Gill Sans"/>
                <a:sym typeface="Gill Sans"/>
              </a:rPr>
              <a:t>or is more sensitive to</a:t>
            </a:r>
            <a:r>
              <a:rPr lang="en-US" sz="1800" dirty="0"/>
              <a:t>—</a:t>
            </a:r>
            <a:r>
              <a:rPr lang="en-US" sz="1800" dirty="0">
                <a:latin typeface="Gill Sans"/>
                <a:ea typeface="Gill Sans"/>
                <a:cs typeface="Gill Sans"/>
                <a:sym typeface="Gill Sans"/>
              </a:rPr>
              <a:t>the norm.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Vignettes are an excellent way to measure sensitivity to sanctions. This vignette, used to measure sanctions for girl’s education, was used in CARE’s </a:t>
            </a:r>
            <a:r>
              <a:rPr lang="en-US" sz="1800" dirty="0" err="1">
                <a:latin typeface="Gill Sans"/>
                <a:ea typeface="Gill Sans"/>
                <a:cs typeface="Gill Sans"/>
                <a:sym typeface="Gill Sans"/>
              </a:rPr>
              <a:t>Abidboru</a:t>
            </a:r>
            <a:r>
              <a:rPr lang="en-US" sz="1800" dirty="0">
                <a:latin typeface="Gill Sans"/>
                <a:ea typeface="Gill Sans"/>
                <a:cs typeface="Gill Sans"/>
                <a:sym typeface="Gill Sans"/>
              </a:rPr>
              <a:t> Project in Ethiopia.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[READ SLIDE]</a:t>
            </a:r>
            <a:endParaRPr dirty="0"/>
          </a:p>
          <a:p>
            <a:pPr marL="0" lvl="0" indent="0" algn="l" rtl="0">
              <a:lnSpc>
                <a:spcPct val="117999"/>
              </a:lnSpc>
              <a:spcBef>
                <a:spcPts val="800"/>
              </a:spcBef>
              <a:spcAft>
                <a:spcPts val="0"/>
              </a:spcAft>
              <a:buSzPts val="1400"/>
              <a:buNone/>
            </a:pPr>
            <a:endParaRPr dirty="0"/>
          </a:p>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REFERENCES: </a:t>
            </a:r>
            <a:endParaRPr dirty="0"/>
          </a:p>
          <a:p>
            <a:pPr marL="0" marR="0" lvl="0" indent="0" algn="l" rtl="0">
              <a:lnSpc>
                <a:spcPct val="117999"/>
              </a:lnSpc>
              <a:spcBef>
                <a:spcPts val="800"/>
              </a:spcBef>
              <a:spcAft>
                <a:spcPts val="800"/>
              </a:spcAft>
              <a:buSzPts val="1400"/>
              <a:buNone/>
            </a:pPr>
            <a:r>
              <a:rPr lang="en-US" sz="1800" dirty="0">
                <a:latin typeface="Gill Sans"/>
                <a:ea typeface="Gill Sans"/>
                <a:cs typeface="Gill Sans"/>
                <a:sym typeface="Gill Sans"/>
              </a:rPr>
              <a:t>Learning Collaborative to Advance Normative Change, </a:t>
            </a:r>
            <a:r>
              <a:rPr lang="en-US" sz="1800" i="1" dirty="0">
                <a:latin typeface="Gill Sans"/>
                <a:ea typeface="Gill Sans"/>
                <a:cs typeface="Gill Sans"/>
                <a:sym typeface="Gill Sans"/>
              </a:rPr>
              <a:t>Resources for Measuring Social Norms: A Practical Guide for Program Implementers</a:t>
            </a:r>
            <a:r>
              <a:rPr lang="en-US" sz="1800" dirty="0">
                <a:latin typeface="Gill Sans"/>
                <a:ea typeface="Gill Sans"/>
                <a:cs typeface="Gill Sans"/>
                <a:sym typeface="Gill Sans"/>
              </a:rPr>
              <a:t> (Washington, DC: Institute for Reproductive Health, Georgetown University, 2019). </a:t>
            </a:r>
            <a:endParaRPr sz="18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8" name="Google Shape;938;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We are now going to discuss one last set of concepts that often need to be measured in the evaluation of NSIs. These are reference groups and power holders.</a:t>
            </a:r>
            <a:endParaRPr dirty="0"/>
          </a:p>
          <a:p>
            <a:pPr marL="0" lvl="0" indent="0" algn="l" rtl="0">
              <a:lnSpc>
                <a:spcPct val="117999"/>
              </a:lnSpc>
              <a:spcBef>
                <a:spcPts val="800"/>
              </a:spcBef>
              <a:spcAft>
                <a:spcPts val="0"/>
              </a:spcAft>
              <a:buSzPts val="1400"/>
              <a:buNone/>
            </a:pPr>
            <a:endParaRPr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6" name="Google Shape;946;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800"/>
              </a:spcAft>
              <a:buSzPts val="1400"/>
              <a:buNone/>
            </a:pPr>
            <a:r>
              <a:rPr lang="en-US" sz="1800" dirty="0">
                <a:latin typeface="Gill Sans"/>
                <a:ea typeface="Gill Sans"/>
                <a:cs typeface="Gill Sans"/>
                <a:sym typeface="Gill Sans"/>
              </a:rPr>
              <a:t>Earlier this session we learned that reference groups influence norms compliance through social modeling and enforcement.</a:t>
            </a:r>
            <a:endParaRPr dirty="0"/>
          </a:p>
        </p:txBody>
      </p:sp>
      <p:sp>
        <p:nvSpPr>
          <p:cNvPr id="947" name="Google Shape;947;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75</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8" name="Google Shape;958;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800"/>
              </a:spcAft>
              <a:buSzPts val="1400"/>
              <a:buNone/>
            </a:pPr>
            <a:r>
              <a:rPr lang="en-US" sz="1800" dirty="0">
                <a:latin typeface="Gill Sans"/>
                <a:ea typeface="Gill Sans"/>
                <a:cs typeface="Gill Sans"/>
                <a:sym typeface="Gill Sans"/>
              </a:rPr>
              <a:t>Remember that not all reference groups have equal influence. Let’s discuss questions that explore different paths of influence</a:t>
            </a:r>
            <a:r>
              <a:rPr lang="en-US" sz="1800" dirty="0"/>
              <a:t>—</a:t>
            </a:r>
            <a:r>
              <a:rPr lang="en-US" sz="1800" dirty="0">
                <a:latin typeface="Gill Sans"/>
                <a:ea typeface="Gill Sans"/>
                <a:cs typeface="Gill Sans"/>
                <a:sym typeface="Gill Sans"/>
              </a:rPr>
              <a:t>modeling, enforcement, and sensitivity. As we just discussed, sensitivity is the degree to which someone’s opinion matters enough to encourage norm compliance.</a:t>
            </a:r>
            <a:endParaRPr dirty="0"/>
          </a:p>
        </p:txBody>
      </p:sp>
      <p:sp>
        <p:nvSpPr>
          <p:cNvPr id="959" name="Google Shape;959;p6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76</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0" name="Google Shape;980;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This is an example of reference group elicitation through a social network mapping census. As reference groups are key to upholding the behavior of interest, identifying them makes for better intervention design. This example from a family planning project uses this grid elicit the names of members of a reference group for social network analysis. </a:t>
            </a:r>
            <a:endParaRPr dirty="0"/>
          </a:p>
          <a:p>
            <a:pPr marL="0" marR="0" lvl="0" indent="0" algn="l" rtl="0">
              <a:lnSpc>
                <a:spcPct val="117999"/>
              </a:lnSpc>
              <a:spcBef>
                <a:spcPts val="800"/>
              </a:spcBef>
              <a:spcAft>
                <a:spcPts val="0"/>
              </a:spcAft>
              <a:buSzPts val="1400"/>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As the respondent names each person in their network, the interviewer will ask the following questions: </a:t>
            </a: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600"/>
              <a:buFont typeface="Helvetica Neue Light"/>
              <a:buNone/>
            </a:pP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“What is your relationship with (first name of the person)? You can mention more than one kind of relationship. For example, this person can be your aunt and your health care provider at the same time.”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“Is (first name of the person) a member of your household? If s/he is not, does this person live elsewhere?”</a:t>
            </a:r>
            <a:br>
              <a:rPr lang="en-US" sz="1600" u="none" strike="noStrike" cap="none" dirty="0">
                <a:solidFill>
                  <a:srgbClr val="000000"/>
                </a:solidFill>
                <a:latin typeface="Gill Sans"/>
                <a:ea typeface="Gill Sans"/>
                <a:cs typeface="Gill Sans"/>
                <a:sym typeface="Gill Sans"/>
              </a:rPr>
            </a:br>
            <a:r>
              <a:rPr lang="en-US" sz="1600" u="none" strike="noStrike" cap="none" dirty="0">
                <a:solidFill>
                  <a:srgbClr val="000000"/>
                </a:solidFill>
                <a:latin typeface="Gill Sans"/>
                <a:ea typeface="Gill Sans"/>
                <a:cs typeface="Gill Sans"/>
                <a:sym typeface="Gill Sans"/>
              </a:rPr>
              <a:t>If the answer is “elsewhere,” ask “What town does (the first name of the person) live in?”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“In the last three months, have you spoken with (first name of person) about birth spacing or a method that would allow you to delay or avoid pregnancy?”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“In your opinion, would you say that (first name of person) approves of people who use a method of family planning to space their births?” </a:t>
            </a:r>
            <a:endParaRPr dirty="0"/>
          </a:p>
          <a:p>
            <a:pPr marL="228600" marR="0" lvl="0" indent="-228600" algn="l" rtl="0">
              <a:lnSpc>
                <a:spcPct val="90000"/>
              </a:lnSpc>
              <a:spcBef>
                <a:spcPts val="1000"/>
              </a:spcBef>
              <a:spcAft>
                <a:spcPts val="0"/>
              </a:spcAft>
              <a:buClr>
                <a:srgbClr val="000000"/>
              </a:buClr>
              <a:buSzPts val="2800"/>
              <a:buFont typeface="Arial"/>
              <a:buChar char="•"/>
            </a:pPr>
            <a:r>
              <a:rPr lang="en-US" sz="1600" u="none" strike="noStrike" cap="none" dirty="0">
                <a:solidFill>
                  <a:srgbClr val="000000"/>
                </a:solidFill>
                <a:latin typeface="Gill Sans"/>
                <a:ea typeface="Gill Sans"/>
                <a:cs typeface="Gill Sans"/>
                <a:sym typeface="Gill Sans"/>
              </a:rPr>
              <a:t>“In your opinion, would you say that (first name of person) uses a method of family planning to space their births?” </a:t>
            </a:r>
            <a:endParaRPr dirty="0"/>
          </a:p>
          <a:p>
            <a:pPr marL="0" marR="0" lvl="0" indent="0" algn="l" rtl="0">
              <a:lnSpc>
                <a:spcPct val="117999"/>
              </a:lnSpc>
              <a:spcBef>
                <a:spcPts val="0"/>
              </a:spcBef>
              <a:spcAft>
                <a:spcPts val="0"/>
              </a:spcAft>
              <a:buClr>
                <a:srgbClr val="000000"/>
              </a:buClr>
              <a:buSzPts val="1600"/>
              <a:buFont typeface="Helvetica Neue Light"/>
              <a:buNone/>
            </a:pPr>
            <a:endParaRPr dirty="0"/>
          </a:p>
        </p:txBody>
      </p:sp>
      <p:sp>
        <p:nvSpPr>
          <p:cNvPr id="981" name="Google Shape;981;p6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Gill Sans"/>
                <a:ea typeface="Gill Sans"/>
                <a:cs typeface="Gill Sans"/>
                <a:sym typeface="Gill Sans"/>
              </a:rPr>
              <a:t>77</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9" name="Google Shape;989;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This is an example of another way to elicit a reference group, as a single survey question. The example is from the </a:t>
            </a:r>
            <a:r>
              <a:rPr lang="en-US" sz="1800" dirty="0" err="1">
                <a:solidFill>
                  <a:srgbClr val="09904F"/>
                </a:solidFill>
              </a:rPr>
              <a:t>Masculinite</a:t>
            </a:r>
            <a:r>
              <a:rPr lang="en-US" sz="1800" dirty="0">
                <a:solidFill>
                  <a:srgbClr val="09904F"/>
                </a:solidFill>
              </a:rPr>
              <a:t>, </a:t>
            </a:r>
            <a:r>
              <a:rPr lang="en-US" sz="1800" dirty="0" err="1">
                <a:solidFill>
                  <a:srgbClr val="09904F"/>
                </a:solidFill>
              </a:rPr>
              <a:t>Famille</a:t>
            </a:r>
            <a:r>
              <a:rPr lang="en-US" sz="1800" dirty="0">
                <a:solidFill>
                  <a:srgbClr val="09904F"/>
                </a:solidFill>
              </a:rPr>
              <a:t>, et </a:t>
            </a:r>
            <a:r>
              <a:rPr lang="en-US" sz="1800" dirty="0" err="1">
                <a:solidFill>
                  <a:srgbClr val="09904F"/>
                </a:solidFill>
              </a:rPr>
              <a:t>Foi</a:t>
            </a:r>
            <a:r>
              <a:rPr lang="en-US" sz="1800" dirty="0">
                <a:solidFill>
                  <a:srgbClr val="09904F"/>
                </a:solidFill>
              </a:rPr>
              <a:t> project implemented by the Passages Project in the Democratic Republic of Congo. </a:t>
            </a:r>
            <a:endParaRPr sz="1800" dirty="0">
              <a:latin typeface="Gill Sans"/>
              <a:ea typeface="Gill Sans"/>
              <a:cs typeface="Gill Sans"/>
              <a:sym typeface="Gill Sans"/>
            </a:endParaRPr>
          </a:p>
          <a:p>
            <a:pPr marL="0" marR="0" lvl="0" indent="0" algn="l" rtl="0">
              <a:lnSpc>
                <a:spcPct val="117999"/>
              </a:lnSpc>
              <a:spcBef>
                <a:spcPts val="800"/>
              </a:spcBef>
              <a:spcAft>
                <a:spcPts val="0"/>
              </a:spcAft>
              <a:buClr>
                <a:srgbClr val="000000"/>
              </a:buClr>
              <a:buSzPts val="1600"/>
              <a:buFont typeface="Helvetica Neue Light"/>
              <a:buNone/>
            </a:pPr>
            <a:endParaRPr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5" name="Google Shape;995;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0"/>
              </a:spcAft>
              <a:buSzPts val="1400"/>
              <a:buNone/>
            </a:pPr>
            <a:r>
              <a:rPr lang="en-US" sz="1800" dirty="0">
                <a:latin typeface="Gill Sans"/>
                <a:ea typeface="Gill Sans"/>
                <a:cs typeface="Gill Sans"/>
                <a:sym typeface="Gill Sans"/>
              </a:rPr>
              <a:t>Power holders are the people who have direct or indirect influence of a person’s ability to engage in a behavior. This question from an evaluation in Nigeria was designed to detect the influence of power holders on contraceptive use.</a:t>
            </a:r>
            <a:endParaRPr dirty="0"/>
          </a:p>
          <a:p>
            <a:pPr marL="0" marR="0" lvl="0" indent="0" algn="l" rtl="0">
              <a:lnSpc>
                <a:spcPct val="117999"/>
              </a:lnSpc>
              <a:spcBef>
                <a:spcPts val="800"/>
              </a:spcBef>
              <a:spcAft>
                <a:spcPts val="0"/>
              </a:spcAft>
              <a:buSzPts val="1400"/>
              <a:buNone/>
            </a:pPr>
            <a:r>
              <a:rPr lang="en-US" sz="1800" dirty="0">
                <a:latin typeface="Gill Sans"/>
                <a:ea typeface="Gill Sans"/>
                <a:cs typeface="Gill Sans"/>
                <a:sym typeface="Gill Sans"/>
              </a:rPr>
              <a:t> </a:t>
            </a:r>
            <a:endParaRPr dirty="0"/>
          </a:p>
          <a:p>
            <a:pPr marL="0" marR="0" lvl="0" indent="0" algn="l" rtl="0">
              <a:lnSpc>
                <a:spcPct val="117999"/>
              </a:lnSpc>
              <a:spcBef>
                <a:spcPts val="800"/>
              </a:spcBef>
              <a:spcAft>
                <a:spcPts val="0"/>
              </a:spcAft>
              <a:buClr>
                <a:srgbClr val="000000"/>
              </a:buClr>
              <a:buSzPts val="1600"/>
              <a:buFont typeface="Helvetica Neue Ligh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4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r>
              <a:rPr lang="en-US" sz="2000" b="1" dirty="0">
                <a:latin typeface="Gill Sans"/>
                <a:ea typeface="Gill Sans"/>
                <a:cs typeface="Gill Sans"/>
                <a:sym typeface="Gill Sans"/>
              </a:rPr>
              <a:t>NOTE TO FACILITATOR: </a:t>
            </a:r>
            <a:r>
              <a:rPr lang="en-US" sz="2000" dirty="0">
                <a:latin typeface="Gill Sans"/>
                <a:ea typeface="Gill Sans"/>
                <a:cs typeface="Gill Sans"/>
                <a:sym typeface="Gill Sans"/>
              </a:rPr>
              <a:t>This slide is hidden and intended to help you plan this training. </a:t>
            </a:r>
            <a:endParaRPr sz="2000" dirty="0">
              <a:latin typeface="Gill Sans"/>
              <a:ea typeface="Gill Sans"/>
              <a:cs typeface="Gill Sans"/>
              <a:sym typeface="Gill Sans"/>
            </a:endParaRPr>
          </a:p>
          <a:p>
            <a:pPr marL="457200" marR="0" lvl="0" indent="-228600" algn="l" rtl="0">
              <a:lnSpc>
                <a:spcPct val="117999"/>
              </a:lnSpc>
              <a:spcBef>
                <a:spcPts val="0"/>
              </a:spcBef>
              <a:spcAft>
                <a:spcPts val="0"/>
              </a:spcAft>
              <a:buSzPts val="1400"/>
              <a:buNone/>
            </a:pPr>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2" name="Google Shape;1022;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b="1" dirty="0"/>
              <a:t>SPEAKER NOTES: </a:t>
            </a:r>
          </a:p>
          <a:p>
            <a:pPr marL="0" lvl="0" indent="0" algn="l" rtl="0">
              <a:lnSpc>
                <a:spcPct val="117999"/>
              </a:lnSpc>
              <a:spcBef>
                <a:spcPts val="0"/>
              </a:spcBef>
              <a:spcAft>
                <a:spcPts val="0"/>
              </a:spcAft>
              <a:buSzPts val="1400"/>
              <a:buNone/>
            </a:pPr>
            <a:r>
              <a:rPr lang="en-US" dirty="0"/>
              <a:t>The Social Norms Measurement Guide produced by the Learning Collaborative provides tips and examples of measures for each step of the program measurement cycle: explore, define and align, measure, and understand and act. </a:t>
            </a:r>
            <a:endParaRPr dirty="0"/>
          </a:p>
          <a:p>
            <a:pPr marL="0" lvl="0" indent="0" algn="l" rtl="0">
              <a:lnSpc>
                <a:spcPct val="117999"/>
              </a:lnSpc>
              <a:spcBef>
                <a:spcPts val="0"/>
              </a:spcBef>
              <a:spcAft>
                <a:spcPts val="0"/>
              </a:spcAft>
              <a:buSzPts val="1400"/>
              <a:buNone/>
            </a:pPr>
            <a:endParaRPr dirty="0"/>
          </a:p>
          <a:p>
            <a:pPr marL="0" lvl="0" indent="0" algn="l" rtl="0">
              <a:lnSpc>
                <a:spcPct val="117999"/>
              </a:lnSpc>
              <a:spcBef>
                <a:spcPts val="0"/>
              </a:spcBef>
              <a:spcAft>
                <a:spcPts val="0"/>
              </a:spcAft>
              <a:buSzPts val="1400"/>
              <a:buNone/>
            </a:pPr>
            <a:r>
              <a:rPr lang="en-US" b="1" dirty="0"/>
              <a:t>REFERENCE</a:t>
            </a:r>
            <a:r>
              <a:rPr lang="en-US" dirty="0"/>
              <a:t>: </a:t>
            </a:r>
            <a:endParaRPr dirty="0"/>
          </a:p>
          <a:p>
            <a:pPr marL="0" marR="0" lvl="0" indent="0" algn="l" rtl="0">
              <a:lnSpc>
                <a:spcPct val="117999"/>
              </a:lnSpc>
              <a:spcBef>
                <a:spcPts val="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The Learning Collaborative to Advance Normative Change, </a:t>
            </a:r>
            <a:r>
              <a:rPr lang="en-US" sz="1600" b="0" i="1" u="none" strike="noStrike" cap="none" dirty="0">
                <a:solidFill>
                  <a:srgbClr val="000000"/>
                </a:solidFill>
                <a:latin typeface="Helvetica Neue Light"/>
                <a:ea typeface="Helvetica Neue Light"/>
                <a:cs typeface="Helvetica Neue Light"/>
                <a:sym typeface="Helvetica Neue Light"/>
              </a:rPr>
              <a:t>Resources for Measuring Social Norms: A Practical Guide for </a:t>
            </a:r>
            <a:r>
              <a:rPr lang="en-US" sz="1600" b="0" i="1" u="none" strike="noStrike" cap="none" dirty="0" err="1">
                <a:solidFill>
                  <a:srgbClr val="000000"/>
                </a:solidFill>
                <a:latin typeface="Helvetica Neue Light"/>
                <a:ea typeface="Helvetica Neue Light"/>
                <a:cs typeface="Helvetica Neue Light"/>
                <a:sym typeface="Helvetica Neue Light"/>
              </a:rPr>
              <a:t>Programme</a:t>
            </a:r>
            <a:r>
              <a:rPr lang="en-US" sz="1600" b="0" i="1" u="none" strike="noStrike" cap="none" dirty="0">
                <a:solidFill>
                  <a:srgbClr val="000000"/>
                </a:solidFill>
                <a:latin typeface="Helvetica Neue Light"/>
                <a:ea typeface="Helvetica Neue Light"/>
                <a:cs typeface="Helvetica Neue Light"/>
                <a:sym typeface="Helvetica Neue Light"/>
              </a:rPr>
              <a:t> Implementers </a:t>
            </a:r>
            <a:r>
              <a:rPr lang="en-US" sz="1600" b="0" i="0" u="none" strike="noStrike" cap="none" dirty="0">
                <a:solidFill>
                  <a:srgbClr val="000000"/>
                </a:solidFill>
                <a:latin typeface="Helvetica Neue Light"/>
                <a:ea typeface="Helvetica Neue Light"/>
                <a:cs typeface="Helvetica Neue Light"/>
                <a:sym typeface="Helvetica Neue Light"/>
              </a:rPr>
              <a:t>(</a:t>
            </a:r>
            <a:r>
              <a:rPr lang="en-US" dirty="0"/>
              <a:t>Washington, DC: Institute for Reproductive Health, Georgetown University, 2019)</a:t>
            </a:r>
            <a:r>
              <a:rPr lang="en-US" sz="1600" b="0" i="0" u="none" strike="noStrike" cap="none" dirty="0">
                <a:solidFill>
                  <a:srgbClr val="000000"/>
                </a:solidFill>
                <a:latin typeface="Helvetica Neue Light"/>
                <a:ea typeface="Helvetica Neue Light"/>
                <a:cs typeface="Helvetica Neue Light"/>
                <a:sym typeface="Helvetica Neue Light"/>
              </a:rPr>
              <a:t>,</a:t>
            </a:r>
            <a:endParaRPr dirty="0"/>
          </a:p>
          <a:p>
            <a:pPr marL="0" lvl="0" indent="0" algn="l" rtl="0">
              <a:lnSpc>
                <a:spcPct val="117999"/>
              </a:lnSpc>
              <a:spcBef>
                <a:spcPts val="0"/>
              </a:spcBef>
              <a:spcAft>
                <a:spcPts val="0"/>
              </a:spcAft>
              <a:buSzPts val="1400"/>
              <a:buNone/>
            </a:pPr>
            <a:r>
              <a:rPr lang="en-US" dirty="0"/>
              <a:t>https://</a:t>
            </a:r>
            <a:r>
              <a:rPr lang="en-US" dirty="0" err="1"/>
              <a:t>www.alignplatform.org</a:t>
            </a:r>
            <a:r>
              <a:rPr lang="en-US" dirty="0"/>
              <a:t>/resources/resources-measuring-social-norms-practical-guide-programme-implementers.</a:t>
            </a:r>
            <a:endParaRPr dirty="0"/>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1" name="Google Shape;1001;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a:t>
            </a:r>
          </a:p>
          <a:p>
            <a:pPr marL="0" marR="0" lvl="0" indent="0" algn="l" rtl="0">
              <a:lnSpc>
                <a:spcPct val="117999"/>
              </a:lnSpc>
              <a:spcBef>
                <a:spcPts val="0"/>
              </a:spcBef>
              <a:spcAft>
                <a:spcPts val="800"/>
              </a:spcAft>
              <a:buSzPts val="1400"/>
              <a:buNone/>
            </a:pPr>
            <a:r>
              <a:rPr lang="en-US" sz="1800" dirty="0">
                <a:latin typeface="Gill Sans"/>
                <a:ea typeface="Gill Sans"/>
                <a:cs typeface="Gill Sans"/>
                <a:sym typeface="Gill Sans"/>
              </a:rPr>
              <a:t>We’ve covered a lot of measurement ground today. Here are the points I’d like you to keep in mind as you evaluate norms-shifting interventions.</a:t>
            </a:r>
            <a:br>
              <a:rPr lang="en-US" sz="1800" dirty="0">
                <a:latin typeface="Gill Sans"/>
                <a:ea typeface="Gill Sans"/>
                <a:cs typeface="Gill Sans"/>
                <a:sym typeface="Gill Sans"/>
              </a:rPr>
            </a:br>
            <a:r>
              <a:rPr lang="en-US" sz="1800" dirty="0">
                <a:latin typeface="Gill Sans"/>
                <a:ea typeface="Gill Sans"/>
                <a:cs typeface="Gill Sans"/>
                <a:sym typeface="Gill Sans"/>
              </a:rPr>
              <a:t/>
            </a:r>
            <a:br>
              <a:rPr lang="en-US" sz="1800" dirty="0">
                <a:latin typeface="Gill Sans"/>
                <a:ea typeface="Gill Sans"/>
                <a:cs typeface="Gill Sans"/>
                <a:sym typeface="Gill Sans"/>
              </a:rPr>
            </a:br>
            <a:r>
              <a:rPr lang="en-US" sz="1800" dirty="0">
                <a:latin typeface="Gill Sans"/>
                <a:ea typeface="Gill Sans"/>
                <a:cs typeface="Gill Sans"/>
                <a:sym typeface="Gill Sans"/>
              </a:rPr>
              <a:t>[READ SLIDE]</a:t>
            </a:r>
            <a:endParaRPr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1400"/>
              <a:buNone/>
            </a:pPr>
            <a:r>
              <a:rPr lang="en-US" sz="1800" b="1" dirty="0">
                <a:latin typeface="Gill Sans"/>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SPEAKER</a:t>
            </a:r>
            <a:r>
              <a:rPr lang="en-US" sz="1800" b="1" dirty="0">
                <a:latin typeface="Gill Sans"/>
                <a:ea typeface="Gill Sans"/>
                <a:cs typeface="Gill Sans"/>
                <a:sym typeface="Gill Sans"/>
              </a:rPr>
              <a:t> NOTES</a:t>
            </a:r>
            <a:r>
              <a:rPr lang="en-US" sz="1800" dirty="0">
                <a:latin typeface="Gill Sans"/>
                <a:ea typeface="Gill Sans"/>
                <a:cs typeface="Gill Sans"/>
                <a:sym typeface="Gill Sans"/>
              </a:rPr>
              <a:t>: I’d like to draw your attention to some useful resources for norms measurement. You can go to the Learning Collaborative page on the ALIGN website and find:</a:t>
            </a:r>
            <a:endParaRPr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A map of social norms projects and their measurement approaches (you can search by country and type of program).</a:t>
            </a:r>
            <a:endParaRPr dirty="0"/>
          </a:p>
          <a:p>
            <a:pPr marL="342900" marR="0" lvl="0" indent="-342900" algn="l" defTabSz="914400" rtl="0" eaLnBrk="1" fontAlgn="auto" latinLnBrk="0" hangingPunct="1">
              <a:lnSpc>
                <a:spcPct val="117999"/>
              </a:lnSpc>
              <a:spcBef>
                <a:spcPts val="800"/>
              </a:spcBef>
              <a:spcAft>
                <a:spcPts val="0"/>
              </a:spcAft>
              <a:buClr>
                <a:srgbClr val="000000"/>
              </a:buClr>
              <a:buSzPts val="1400"/>
              <a:buFont typeface="Times New Roman"/>
              <a:buChar char="-"/>
              <a:tabLst/>
              <a:defRPr/>
            </a:pPr>
            <a:r>
              <a:rPr lang="en-US" sz="1800" dirty="0">
                <a:latin typeface="Gill Sans"/>
                <a:ea typeface="Gill Sans"/>
                <a:cs typeface="Gill Sans"/>
                <a:sym typeface="Gill Sans"/>
              </a:rPr>
              <a:t>The Social Norms Exploration Tool (discussed in an earlier session) is a useful resource for formative research.</a:t>
            </a:r>
          </a:p>
          <a:p>
            <a:pPr marL="342900" marR="0" lvl="0" indent="-342900" algn="l" defTabSz="914400" rtl="0" eaLnBrk="1" fontAlgn="auto" latinLnBrk="0" hangingPunct="1">
              <a:lnSpc>
                <a:spcPct val="117999"/>
              </a:lnSpc>
              <a:spcBef>
                <a:spcPts val="800"/>
              </a:spcBef>
              <a:spcAft>
                <a:spcPts val="0"/>
              </a:spcAft>
              <a:buClr>
                <a:srgbClr val="000000"/>
              </a:buClr>
              <a:buSzPts val="1400"/>
              <a:buFont typeface="Times New Roman"/>
              <a:buChar char="-"/>
              <a:tabLst/>
              <a:defRPr/>
            </a:pPr>
            <a:r>
              <a:rPr lang="en-US" sz="1800" dirty="0">
                <a:latin typeface="Gill Sans"/>
                <a:sym typeface="Gill Sans"/>
              </a:rPr>
              <a:t>A report on the</a:t>
            </a:r>
            <a:r>
              <a:rPr lang="en-US" sz="1800" baseline="0" dirty="0">
                <a:latin typeface="Gill Sans"/>
                <a:sym typeface="Gill Sans"/>
              </a:rPr>
              <a:t> costing of NSIs from Passages</a:t>
            </a:r>
            <a:endParaRPr lang="en-US" sz="1800" dirty="0"/>
          </a:p>
          <a:p>
            <a:pPr marL="342900" marR="0" lvl="0" indent="-342900" algn="l" rtl="0">
              <a:lnSpc>
                <a:spcPct val="117999"/>
              </a:lnSpc>
              <a:spcBef>
                <a:spcPts val="800"/>
              </a:spcBef>
              <a:spcAft>
                <a:spcPts val="0"/>
              </a:spcAft>
              <a:buSzPts val="1400"/>
              <a:buFont typeface="Times New Roman"/>
              <a:buChar char="-"/>
            </a:pPr>
            <a:r>
              <a:rPr lang="en-US" sz="1800" dirty="0">
                <a:latin typeface="Gill Sans"/>
                <a:ea typeface="Gill Sans"/>
                <a:cs typeface="Gill Sans"/>
                <a:sym typeface="Gill Sans"/>
              </a:rPr>
              <a:t>A practical guide for measuring social norms developed by Learning Collaborative members. Much of the content I shared with you today comes from the compiled experiences and best practices of Learning Collaborative members documented in this guide.</a:t>
            </a:r>
            <a:endParaRPr dirty="0"/>
          </a:p>
          <a:p>
            <a:pPr marL="342900" marR="0" lvl="0" indent="-254000" algn="l" rtl="0">
              <a:lnSpc>
                <a:spcPct val="117999"/>
              </a:lnSpc>
              <a:spcBef>
                <a:spcPts val="800"/>
              </a:spcBef>
              <a:spcAft>
                <a:spcPts val="0"/>
              </a:spcAft>
              <a:buSzPts val="1400"/>
              <a:buFont typeface="Times New Roman"/>
              <a:buNone/>
            </a:pPr>
            <a:endParaRPr sz="1800" dirty="0">
              <a:latin typeface="Gill Sans"/>
              <a:ea typeface="Gill Sans"/>
              <a:cs typeface="Gill Sans"/>
              <a:sym typeface="Gill Sans"/>
            </a:endParaRPr>
          </a:p>
          <a:p>
            <a:pPr marL="0" marR="0" lvl="0" indent="0" algn="l" rtl="0">
              <a:lnSpc>
                <a:spcPct val="117999"/>
              </a:lnSpc>
              <a:spcBef>
                <a:spcPts val="800"/>
              </a:spcBef>
              <a:spcAft>
                <a:spcPts val="0"/>
              </a:spcAft>
              <a:buSzPts val="1400"/>
              <a:buNone/>
            </a:pPr>
            <a:r>
              <a:rPr lang="en-US" sz="1800" b="1" dirty="0">
                <a:latin typeface="Gill Sans"/>
                <a:ea typeface="Gill Sans"/>
                <a:cs typeface="Gill Sans"/>
                <a:sym typeface="Gill Sans"/>
              </a:rPr>
              <a:t>REFERENCES:</a:t>
            </a:r>
            <a:endParaRPr dirty="0"/>
          </a:p>
          <a:p>
            <a:pPr marL="0" marR="0" lvl="0" indent="0" algn="l" rtl="0">
              <a:lnSpc>
                <a:spcPct val="117999"/>
              </a:lnSpc>
              <a:spcBef>
                <a:spcPts val="800"/>
              </a:spcBef>
              <a:spcAft>
                <a:spcPts val="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Advancing Learning and Innovation on Gender Norms (ALIGN), </a:t>
            </a:r>
            <a:r>
              <a:rPr lang="en-US" sz="1800" dirty="0">
                <a:latin typeface="Gill Sans"/>
                <a:ea typeface="Gill Sans"/>
                <a:cs typeface="Gill Sans"/>
                <a:sym typeface="Gill Sans"/>
              </a:rPr>
              <a:t>https://www.alignplatform.org/.</a:t>
            </a:r>
            <a:endParaRPr dirty="0"/>
          </a:p>
          <a:p>
            <a:pPr marL="0" marR="0" lvl="0" indent="0" algn="l" rtl="0">
              <a:lnSpc>
                <a:spcPct val="117999"/>
              </a:lnSpc>
              <a:spcBef>
                <a:spcPts val="800"/>
              </a:spcBef>
              <a:spcAft>
                <a:spcPts val="800"/>
              </a:spcAft>
              <a:buClr>
                <a:srgbClr val="000000"/>
              </a:buClr>
              <a:buSzPts val="1400"/>
              <a:buFont typeface="Arial"/>
              <a:buNone/>
            </a:pPr>
            <a:r>
              <a:rPr lang="en-US" sz="1600" b="0" i="0" u="none" strike="noStrike" cap="none" dirty="0">
                <a:solidFill>
                  <a:srgbClr val="000000"/>
                </a:solidFill>
                <a:latin typeface="Helvetica Neue Light"/>
                <a:ea typeface="Helvetica Neue Light"/>
                <a:cs typeface="Helvetica Neue Light"/>
                <a:sym typeface="Helvetica Neue Light"/>
              </a:rPr>
              <a:t>Evidence-Based Measures of Empowerment for Research on Gender Equality (EMERGE), University of California San Diego, </a:t>
            </a:r>
            <a:r>
              <a:rPr lang="en-US" sz="1800" dirty="0">
                <a:latin typeface="Gill Sans"/>
                <a:ea typeface="Gill Sans"/>
                <a:cs typeface="Gill Sans"/>
                <a:sym typeface="Gill Sans"/>
              </a:rPr>
              <a:t>http://emerge.ucsd.edu/.</a:t>
            </a:r>
            <a:endParaRPr dirty="0"/>
          </a:p>
        </p:txBody>
      </p:sp>
    </p:spTree>
    <p:extLst>
      <p:ext uri="{BB962C8B-B14F-4D97-AF65-F5344CB8AC3E}">
        <p14:creationId xmlns:p14="http://schemas.microsoft.com/office/powerpoint/2010/main" val="2649215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800"/>
              </a:spcAft>
              <a:buSzPts val="1400"/>
              <a:buNone/>
            </a:pPr>
            <a:r>
              <a:rPr lang="en-US" sz="1800" b="1" dirty="0">
                <a:latin typeface="Gill Sans"/>
                <a:ea typeface="Gill Sans"/>
                <a:cs typeface="Gill Sans"/>
                <a:sym typeface="Gill Sans"/>
              </a:rPr>
              <a:t>SPEAKER NOTES</a:t>
            </a:r>
            <a:r>
              <a:rPr lang="en-US" sz="1800" dirty="0">
                <a:latin typeface="Gill Sans"/>
                <a:ea typeface="Gill Sans"/>
                <a:cs typeface="Gill Sans"/>
                <a:sym typeface="Gill Sans"/>
              </a:rPr>
              <a:t>: Let's start our discussion with a refresher on basic social norms concepts from our curriculum. </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CBB303"/>
        </a:solidFill>
        <a:effectLst/>
      </p:bgPr>
    </p:bg>
    <p:spTree>
      <p:nvGrpSpPr>
        <p:cNvPr id="1" name="Shape 6"/>
        <p:cNvGrpSpPr/>
        <p:nvPr/>
      </p:nvGrpSpPr>
      <p:grpSpPr>
        <a:xfrm>
          <a:off x="0" y="0"/>
          <a:ext cx="0" cy="0"/>
          <a:chOff x="0" y="0"/>
          <a:chExt cx="0" cy="0"/>
        </a:xfrm>
      </p:grpSpPr>
      <p:sp>
        <p:nvSpPr>
          <p:cNvPr id="7" name="Google Shape;7;p487"/>
          <p:cNvSpPr/>
          <p:nvPr/>
        </p:nvSpPr>
        <p:spPr>
          <a:xfrm>
            <a:off x="0" y="10160430"/>
            <a:ext cx="24384001" cy="3555569"/>
          </a:xfrm>
          <a:prstGeom prst="rect">
            <a:avLst/>
          </a:prstGeom>
          <a:solidFill>
            <a:srgbClr val="FFFE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8" name="Google Shape;8;p487"/>
          <p:cNvSpPr txBox="1">
            <a:spLocks noGrp="1"/>
          </p:cNvSpPr>
          <p:nvPr>
            <p:ph type="sldNum" idx="12"/>
          </p:nvPr>
        </p:nvSpPr>
        <p:spPr>
          <a:xfrm>
            <a:off x="23036466" y="762697"/>
            <a:ext cx="607908" cy="384721"/>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1pPr>
            <a:lvl2pPr marL="0" marR="0" lvl="1"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2pPr>
            <a:lvl3pPr marL="0" marR="0" lvl="2"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3pPr>
            <a:lvl4pPr marL="0" marR="0" lvl="3"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4pPr>
            <a:lvl5pPr marL="0" marR="0" lvl="4"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5pPr>
            <a:lvl6pPr marL="0" marR="0" lvl="5"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6pPr>
            <a:lvl7pPr marL="0" marR="0" lvl="6"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7pPr>
            <a:lvl8pPr marL="0" marR="0" lvl="7"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8pPr>
            <a:lvl9pPr marL="0" marR="0" lvl="8" indent="0" algn="l" rtl="0">
              <a:lnSpc>
                <a:spcPct val="100000"/>
              </a:lnSpc>
              <a:spcBef>
                <a:spcPts val="0"/>
              </a:spcBef>
              <a:spcAft>
                <a:spcPts val="0"/>
              </a:spcAft>
              <a:buClr>
                <a:srgbClr val="393941"/>
              </a:buClr>
              <a:buSzPts val="2000"/>
              <a:buFont typeface="Arial"/>
              <a:buNone/>
              <a:defRPr sz="2000" b="0" i="0" u="none" strike="noStrike" cap="none">
                <a:solidFill>
                  <a:srgbClr val="39394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pic>
        <p:nvPicPr>
          <p:cNvPr id="9" name="Google Shape;9;p487"/>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 name="Google Shape;10;p487"/>
          <p:cNvSpPr txBox="1">
            <a:spLocks noGrp="1"/>
          </p:cNvSpPr>
          <p:nvPr>
            <p:ph type="title"/>
          </p:nvPr>
        </p:nvSpPr>
        <p:spPr>
          <a:xfrm>
            <a:off x="3950640" y="3475230"/>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1" name="Google Shape;11;p487"/>
          <p:cNvSpPr txBox="1">
            <a:spLocks noGrp="1"/>
          </p:cNvSpPr>
          <p:nvPr>
            <p:ph type="body" idx="1"/>
          </p:nvPr>
        </p:nvSpPr>
        <p:spPr>
          <a:xfrm>
            <a:off x="4214812" y="7440316"/>
            <a:ext cx="1595437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able">
  <p:cSld name="Table">
    <p:bg>
      <p:bgPr>
        <a:solidFill>
          <a:srgbClr val="F4F5F7"/>
        </a:solidFill>
        <a:effectLst/>
      </p:bgPr>
    </p:bg>
    <p:spTree>
      <p:nvGrpSpPr>
        <p:cNvPr id="1" name="Shape 47"/>
        <p:cNvGrpSpPr/>
        <p:nvPr/>
      </p:nvGrpSpPr>
      <p:grpSpPr>
        <a:xfrm>
          <a:off x="0" y="0"/>
          <a:ext cx="0" cy="0"/>
          <a:chOff x="0" y="0"/>
          <a:chExt cx="0" cy="0"/>
        </a:xfrm>
      </p:grpSpPr>
      <p:sp>
        <p:nvSpPr>
          <p:cNvPr id="48" name="Google Shape;48;p495"/>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9" name="Google Shape;49;p495"/>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4">
  <p:cSld name="2_Content 4">
    <p:bg>
      <p:bgPr>
        <a:solidFill>
          <a:srgbClr val="F4F5F7"/>
        </a:solidFill>
        <a:effectLst/>
      </p:bgPr>
    </p:bg>
    <p:spTree>
      <p:nvGrpSpPr>
        <p:cNvPr id="1" name="Shape 50"/>
        <p:cNvGrpSpPr/>
        <p:nvPr/>
      </p:nvGrpSpPr>
      <p:grpSpPr>
        <a:xfrm>
          <a:off x="0" y="0"/>
          <a:ext cx="0" cy="0"/>
          <a:chOff x="0" y="0"/>
          <a:chExt cx="0" cy="0"/>
        </a:xfrm>
      </p:grpSpPr>
      <p:sp>
        <p:nvSpPr>
          <p:cNvPr id="51" name="Google Shape;51;p496"/>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52" name="Google Shape;52;p496"/>
          <p:cNvSpPr txBox="1">
            <a:spLocks noGrp="1"/>
          </p:cNvSpPr>
          <p:nvPr>
            <p:ph type="title"/>
          </p:nvPr>
        </p:nvSpPr>
        <p:spPr>
          <a:xfrm>
            <a:off x="7349281" y="3095450"/>
            <a:ext cx="1529561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53" name="Google Shape;53;p496"/>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l"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4" name="Google Shape;54;p496"/>
          <p:cNvSpPr>
            <a:spLocks noGrp="1"/>
          </p:cNvSpPr>
          <p:nvPr>
            <p:ph type="pic" idx="2"/>
          </p:nvPr>
        </p:nvSpPr>
        <p:spPr>
          <a:xfrm>
            <a:off x="-3058370"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5" name="Google Shape;55;p496"/>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ntent 3">
  <p:cSld name="2_Content 3 2">
    <p:bg>
      <p:bgPr>
        <a:solidFill>
          <a:srgbClr val="F4F5F7"/>
        </a:solidFill>
        <a:effectLst/>
      </p:bgPr>
    </p:bg>
    <p:spTree>
      <p:nvGrpSpPr>
        <p:cNvPr id="1" name="Shape 56"/>
        <p:cNvGrpSpPr/>
        <p:nvPr/>
      </p:nvGrpSpPr>
      <p:grpSpPr>
        <a:xfrm>
          <a:off x="0" y="0"/>
          <a:ext cx="0" cy="0"/>
          <a:chOff x="0" y="0"/>
          <a:chExt cx="0" cy="0"/>
        </a:xfrm>
      </p:grpSpPr>
      <p:sp>
        <p:nvSpPr>
          <p:cNvPr id="57" name="Google Shape;57;p497"/>
          <p:cNvSpPr txBox="1">
            <a:spLocks noGrp="1"/>
          </p:cNvSpPr>
          <p:nvPr>
            <p:ph type="title"/>
          </p:nvPr>
        </p:nvSpPr>
        <p:spPr>
          <a:xfrm>
            <a:off x="2121840" y="3583006"/>
            <a:ext cx="16482719"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9600"/>
              <a:buFont typeface="Gill Sans"/>
              <a:buNone/>
              <a:defRPr sz="96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58" name="Google Shape;58;p497"/>
          <p:cNvSpPr txBox="1">
            <a:spLocks noGrp="1"/>
          </p:cNvSpPr>
          <p:nvPr>
            <p:ph type="body" idx="1"/>
          </p:nvPr>
        </p:nvSpPr>
        <p:spPr>
          <a:xfrm>
            <a:off x="2120901" y="7134226"/>
            <a:ext cx="20915314"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9" name="Google Shape;59;p497"/>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0" name="Google Shape;60;p497"/>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able with Subtitle">
  <p:cSld name="Table with Subtitle">
    <p:bg>
      <p:bgPr>
        <a:solidFill>
          <a:srgbClr val="F4F5F7"/>
        </a:solidFill>
        <a:effectLst/>
      </p:bgPr>
    </p:bg>
    <p:spTree>
      <p:nvGrpSpPr>
        <p:cNvPr id="1" name="Shape 61"/>
        <p:cNvGrpSpPr/>
        <p:nvPr/>
      </p:nvGrpSpPr>
      <p:grpSpPr>
        <a:xfrm>
          <a:off x="0" y="0"/>
          <a:ext cx="0" cy="0"/>
          <a:chOff x="0" y="0"/>
          <a:chExt cx="0" cy="0"/>
        </a:xfrm>
      </p:grpSpPr>
      <p:sp>
        <p:nvSpPr>
          <p:cNvPr id="62" name="Google Shape;62;p498"/>
          <p:cNvSpPr txBox="1">
            <a:spLocks noGrp="1"/>
          </p:cNvSpPr>
          <p:nvPr>
            <p:ph type="body" idx="1"/>
          </p:nvPr>
        </p:nvSpPr>
        <p:spPr>
          <a:xfrm>
            <a:off x="1304369" y="1986665"/>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3" name="Google Shape;63;p49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64" name="Google Shape;64;p498"/>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Heavy 1">
  <p:cSld name="2_Text-Heavy 1">
    <p:bg>
      <p:bgPr>
        <a:solidFill>
          <a:srgbClr val="F4F5F7"/>
        </a:solidFill>
        <a:effectLst/>
      </p:bgPr>
    </p:bg>
    <p:spTree>
      <p:nvGrpSpPr>
        <p:cNvPr id="1" name="Shape 65"/>
        <p:cNvGrpSpPr/>
        <p:nvPr/>
      </p:nvGrpSpPr>
      <p:grpSpPr>
        <a:xfrm>
          <a:off x="0" y="0"/>
          <a:ext cx="0" cy="0"/>
          <a:chOff x="0" y="0"/>
          <a:chExt cx="0" cy="0"/>
        </a:xfrm>
      </p:grpSpPr>
      <p:sp>
        <p:nvSpPr>
          <p:cNvPr id="66" name="Google Shape;66;p499"/>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67" name="Google Shape;67;p499"/>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68" name="Google Shape;68;p499"/>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10000"/>
              <a:buFont typeface="Gill Sans"/>
              <a:buNone/>
              <a:defRPr sz="10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499"/>
          <p:cNvSpPr txBox="1">
            <a:spLocks noGrp="1"/>
          </p:cNvSpPr>
          <p:nvPr>
            <p:ph type="body" idx="2"/>
          </p:nvPr>
        </p:nvSpPr>
        <p:spPr>
          <a:xfrm>
            <a:off x="2143791" y="4601497"/>
            <a:ext cx="19488989" cy="699694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4">
  <p:cSld name="2_Content 4 2">
    <p:bg>
      <p:bgPr>
        <a:solidFill>
          <a:srgbClr val="F4F5F7"/>
        </a:solidFill>
        <a:effectLst/>
      </p:bgPr>
    </p:bg>
    <p:spTree>
      <p:nvGrpSpPr>
        <p:cNvPr id="1" name="Shape 70"/>
        <p:cNvGrpSpPr/>
        <p:nvPr/>
      </p:nvGrpSpPr>
      <p:grpSpPr>
        <a:xfrm>
          <a:off x="0" y="0"/>
          <a:ext cx="0" cy="0"/>
          <a:chOff x="0" y="0"/>
          <a:chExt cx="0" cy="0"/>
        </a:xfrm>
      </p:grpSpPr>
      <p:sp>
        <p:nvSpPr>
          <p:cNvPr id="71" name="Google Shape;71;p500"/>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E2C22"/>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72" name="Google Shape;72;p500"/>
          <p:cNvSpPr txBox="1">
            <a:spLocks noGrp="1"/>
          </p:cNvSpPr>
          <p:nvPr>
            <p:ph type="body" idx="1"/>
          </p:nvPr>
        </p:nvSpPr>
        <p:spPr>
          <a:xfrm>
            <a:off x="1729579" y="6256338"/>
            <a:ext cx="20914523"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2E2C22"/>
              </a:buClr>
              <a:buSzPts val="4400"/>
              <a:buFont typeface="Arial"/>
              <a:buChar char="•"/>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1">
  <p:cSld name="2_Text-Heavy 1 2">
    <p:bg>
      <p:bgPr>
        <a:solidFill>
          <a:srgbClr val="F4F5F7"/>
        </a:solidFill>
        <a:effectLst/>
      </p:bgPr>
    </p:bg>
    <p:spTree>
      <p:nvGrpSpPr>
        <p:cNvPr id="1" name="Shape 73"/>
        <p:cNvGrpSpPr/>
        <p:nvPr/>
      </p:nvGrpSpPr>
      <p:grpSpPr>
        <a:xfrm>
          <a:off x="0" y="0"/>
          <a:ext cx="0" cy="0"/>
          <a:chOff x="0" y="0"/>
          <a:chExt cx="0" cy="0"/>
        </a:xfrm>
      </p:grpSpPr>
      <p:sp>
        <p:nvSpPr>
          <p:cNvPr id="74" name="Google Shape;74;p501"/>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75" name="Google Shape;75;p501"/>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76" name="Google Shape;76;p501"/>
          <p:cNvSpPr txBox="1">
            <a:spLocks noGrp="1"/>
          </p:cNvSpPr>
          <p:nvPr>
            <p:ph type="body" idx="1"/>
          </p:nvPr>
        </p:nvSpPr>
        <p:spPr>
          <a:xfrm>
            <a:off x="2143791" y="2336708"/>
            <a:ext cx="19488989" cy="22249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0"/>
              </a:spcBef>
              <a:spcAft>
                <a:spcPts val="0"/>
              </a:spcAft>
              <a:buClr>
                <a:srgbClr val="2E2C22"/>
              </a:buClr>
              <a:buSzPts val="10000"/>
              <a:buFont typeface="Gill Sans"/>
              <a:buNone/>
              <a:defRPr sz="8000" b="1"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7" name="Google Shape;77;p501"/>
          <p:cNvSpPr txBox="1">
            <a:spLocks noGrp="1"/>
          </p:cNvSpPr>
          <p:nvPr>
            <p:ph type="body" idx="2"/>
          </p:nvPr>
        </p:nvSpPr>
        <p:spPr>
          <a:xfrm>
            <a:off x="2133898" y="5160200"/>
            <a:ext cx="19488989" cy="6996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2E2C22"/>
              </a:buClr>
              <a:buSzPts val="36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501"/>
          <p:cNvSpPr txBox="1">
            <a:spLocks noGrp="1"/>
          </p:cNvSpPr>
          <p:nvPr>
            <p:ph type="body" idx="3"/>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solidFill>
          <a:srgbClr val="F4F5F7"/>
        </a:solidFill>
        <a:effectLst/>
      </p:bgPr>
    </p:bg>
    <p:spTree>
      <p:nvGrpSpPr>
        <p:cNvPr id="1" name="Shape 79"/>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ext-Heavy Divider">
  <p:cSld name="2_Text-Heavy Divider">
    <p:bg>
      <p:bgPr>
        <a:solidFill>
          <a:srgbClr val="393941"/>
        </a:solidFill>
        <a:effectLst/>
      </p:bgPr>
    </p:bg>
    <p:spTree>
      <p:nvGrpSpPr>
        <p:cNvPr id="1" name="Shape 80"/>
        <p:cNvGrpSpPr/>
        <p:nvPr/>
      </p:nvGrpSpPr>
      <p:grpSpPr>
        <a:xfrm>
          <a:off x="0" y="0"/>
          <a:ext cx="0" cy="0"/>
          <a:chOff x="0" y="0"/>
          <a:chExt cx="0" cy="0"/>
        </a:xfrm>
      </p:grpSpPr>
      <p:sp>
        <p:nvSpPr>
          <p:cNvPr id="81" name="Google Shape;81;p503"/>
          <p:cNvSpPr txBox="1">
            <a:spLocks noGrp="1"/>
          </p:cNvSpPr>
          <p:nvPr>
            <p:ph type="title"/>
          </p:nvPr>
        </p:nvSpPr>
        <p:spPr>
          <a:xfrm>
            <a:off x="3950640" y="4066678"/>
            <a:ext cx="16482719"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82" name="Google Shape;82;p503"/>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503"/>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ext-Heavy 1">
  <p:cSld name="2_Text-Heavy 1 3">
    <p:bg>
      <p:bgPr>
        <a:solidFill>
          <a:srgbClr val="F4F5F7"/>
        </a:solidFill>
        <a:effectLst/>
      </p:bgPr>
    </p:bg>
    <p:spTree>
      <p:nvGrpSpPr>
        <p:cNvPr id="1" name="Shape 94"/>
        <p:cNvGrpSpPr/>
        <p:nvPr/>
      </p:nvGrpSpPr>
      <p:grpSpPr>
        <a:xfrm>
          <a:off x="0" y="0"/>
          <a:ext cx="0" cy="0"/>
          <a:chOff x="0" y="0"/>
          <a:chExt cx="0" cy="0"/>
        </a:xfrm>
      </p:grpSpPr>
      <p:sp>
        <p:nvSpPr>
          <p:cNvPr id="95" name="Google Shape;95;p506"/>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2800"/>
              <a:buFont typeface="Gill Sans"/>
              <a:buNone/>
              <a:defRPr sz="2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6" name="Google Shape;96;p506"/>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2E2C22"/>
              </a:buClr>
              <a:buSzPts val="10000"/>
              <a:buFont typeface="Gill Sans"/>
              <a:buNone/>
              <a:defRPr sz="10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506"/>
          <p:cNvSpPr txBox="1">
            <a:spLocks noGrp="1"/>
          </p:cNvSpPr>
          <p:nvPr>
            <p:ph type="body" idx="3"/>
          </p:nvPr>
        </p:nvSpPr>
        <p:spPr>
          <a:xfrm>
            <a:off x="2143791" y="6903205"/>
            <a:ext cx="19488989"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2E2C22"/>
              </a:buClr>
              <a:buSzPts val="3600"/>
              <a:buFont typeface="Arial"/>
              <a:buChar char="•"/>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with Triangle">
  <p:cSld name="Blank with Triangle">
    <p:bg>
      <p:bgPr>
        <a:solidFill>
          <a:srgbClr val="F4F5F7"/>
        </a:solidFill>
        <a:effectLst/>
      </p:bgPr>
    </p:bg>
    <p:spTree>
      <p:nvGrpSpPr>
        <p:cNvPr id="1" name="Shape 12"/>
        <p:cNvGrpSpPr/>
        <p:nvPr/>
      </p:nvGrpSpPr>
      <p:grpSpPr>
        <a:xfrm>
          <a:off x="0" y="0"/>
          <a:ext cx="0" cy="0"/>
          <a:chOff x="0" y="0"/>
          <a:chExt cx="0" cy="0"/>
        </a:xfrm>
      </p:grpSpPr>
      <p:sp>
        <p:nvSpPr>
          <p:cNvPr id="13" name="Google Shape;13;p488"/>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4705"/>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BLANK">
  <p:cSld name="2_BLANK">
    <p:bg>
      <p:bgPr>
        <a:solidFill>
          <a:srgbClr val="F4F5F7"/>
        </a:solidFill>
        <a:effectLst/>
      </p:bgPr>
    </p:bg>
    <p:spTree>
      <p:nvGrpSpPr>
        <p:cNvPr id="1" name="Shape 98"/>
        <p:cNvGrpSpPr/>
        <p:nvPr/>
      </p:nvGrpSpPr>
      <p:grpSpPr>
        <a:xfrm>
          <a:off x="0" y="0"/>
          <a:ext cx="0" cy="0"/>
          <a:chOff x="0" y="0"/>
          <a:chExt cx="0" cy="0"/>
        </a:xfrm>
      </p:grpSpPr>
      <p:sp>
        <p:nvSpPr>
          <p:cNvPr id="99" name="Google Shape;99;p507"/>
          <p:cNvSpPr>
            <a:spLocks noGrp="1"/>
          </p:cNvSpPr>
          <p:nvPr>
            <p:ph type="pic" idx="2"/>
          </p:nvPr>
        </p:nvSpPr>
        <p:spPr>
          <a:xfrm>
            <a:off x="1380894"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LANK">
  <p:cSld name="2_BLANK 2">
    <p:bg>
      <p:bgPr>
        <a:solidFill>
          <a:srgbClr val="F4F5F7"/>
        </a:solidFill>
        <a:effectLst/>
      </p:bgPr>
    </p:bg>
    <p:spTree>
      <p:nvGrpSpPr>
        <p:cNvPr id="1" name="Shape 100"/>
        <p:cNvGrpSpPr/>
        <p:nvPr/>
      </p:nvGrpSpPr>
      <p:grpSpPr>
        <a:xfrm>
          <a:off x="0" y="0"/>
          <a:ext cx="0" cy="0"/>
          <a:chOff x="0" y="0"/>
          <a:chExt cx="0" cy="0"/>
        </a:xfrm>
      </p:grpSpPr>
      <p:sp>
        <p:nvSpPr>
          <p:cNvPr id="101" name="Google Shape;101;p508"/>
          <p:cNvSpPr>
            <a:spLocks noGrp="1"/>
          </p:cNvSpPr>
          <p:nvPr>
            <p:ph type="pic" idx="2"/>
          </p:nvPr>
        </p:nvSpPr>
        <p:spPr>
          <a:xfrm>
            <a:off x="-3058370"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2" name="Google Shape;102;p508"/>
          <p:cNvSpPr/>
          <p:nvPr/>
        </p:nvSpPr>
        <p:spPr>
          <a:xfrm>
            <a:off x="-4499812" y="0"/>
            <a:ext cx="4499812" cy="13716000"/>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oup 3">
  <p:cSld name="2_Group 3">
    <p:bg>
      <p:bgPr>
        <a:solidFill>
          <a:srgbClr val="F4F5F7"/>
        </a:solidFill>
        <a:effectLst/>
      </p:bgPr>
    </p:bg>
    <p:spTree>
      <p:nvGrpSpPr>
        <p:cNvPr id="1" name="Shape 103"/>
        <p:cNvGrpSpPr/>
        <p:nvPr/>
      </p:nvGrpSpPr>
      <p:grpSpPr>
        <a:xfrm>
          <a:off x="0" y="0"/>
          <a:ext cx="0" cy="0"/>
          <a:chOff x="0" y="0"/>
          <a:chExt cx="0" cy="0"/>
        </a:xfrm>
      </p:grpSpPr>
      <p:sp>
        <p:nvSpPr>
          <p:cNvPr id="104" name="Google Shape;104;p509"/>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5" name="Google Shape;105;p509"/>
          <p:cNvSpPr/>
          <p:nvPr/>
        </p:nvSpPr>
        <p:spPr>
          <a:xfrm>
            <a:off x="2842395" y="4538630"/>
            <a:ext cx="8592450" cy="8552092"/>
          </a:xfrm>
          <a:prstGeom prst="roundRect">
            <a:avLst>
              <a:gd name="adj" fmla="val 16667"/>
            </a:avLst>
          </a:prstGeom>
          <a:solidFill>
            <a:srgbClr val="CBB30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6" name="Google Shape;106;p509"/>
          <p:cNvSpPr txBox="1">
            <a:spLocks noGrp="1"/>
          </p:cNvSpPr>
          <p:nvPr>
            <p:ph type="title"/>
          </p:nvPr>
        </p:nvSpPr>
        <p:spPr>
          <a:xfrm>
            <a:off x="3950642" y="1723364"/>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7" name="Google Shape;107;p509"/>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8" name="Google Shape;108;p509"/>
          <p:cNvSpPr/>
          <p:nvPr/>
        </p:nvSpPr>
        <p:spPr>
          <a:xfrm>
            <a:off x="13499402"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9" name="Google Shape;109;p509"/>
          <p:cNvSpPr txBox="1">
            <a:spLocks noGrp="1"/>
          </p:cNvSpPr>
          <p:nvPr>
            <p:ph type="body" idx="1"/>
          </p:nvPr>
        </p:nvSpPr>
        <p:spPr>
          <a:xfrm>
            <a:off x="13499402"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0" name="Google Shape;110;p509"/>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1" name="Google Shape;111;p509"/>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CBB303"/>
              </a:buClr>
              <a:buSzPts val="3200"/>
              <a:buFont typeface="Gill Sans"/>
              <a:buNone/>
              <a:defRPr sz="3200" b="0" i="0" u="none" strike="noStrike" cap="none">
                <a:solidFill>
                  <a:srgbClr val="CBB30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2" name="Google Shape;112;p509"/>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13" name="Google Shape;113;p509"/>
          <p:cNvCxnSpPr/>
          <p:nvPr/>
        </p:nvCxnSpPr>
        <p:spPr>
          <a:xfrm>
            <a:off x="9636348" y="3392656"/>
            <a:ext cx="5111308" cy="0"/>
          </a:xfrm>
          <a:prstGeom prst="straightConnector1">
            <a:avLst/>
          </a:prstGeom>
          <a:noFill/>
          <a:ln w="38100" cap="flat" cmpd="sng">
            <a:solidFill>
              <a:schemeClr val="accent6"/>
            </a:solidFill>
            <a:prstDash val="solid"/>
            <a:round/>
            <a:headEnd type="none" w="sm" len="sm"/>
            <a:tailEnd type="none" w="sm" len="sm"/>
          </a:ln>
        </p:spPr>
      </p:cxnSp>
      <p:sp>
        <p:nvSpPr>
          <p:cNvPr id="114" name="Google Shape;114;p509"/>
          <p:cNvSpPr>
            <a:spLocks noGrp="1"/>
          </p:cNvSpPr>
          <p:nvPr>
            <p:ph type="pic" idx="5"/>
          </p:nvPr>
        </p:nvSpPr>
        <p:spPr>
          <a:xfrm>
            <a:off x="3657600" y="9328248"/>
            <a:ext cx="6849648" cy="3226452"/>
          </a:xfrm>
          <a:prstGeom prst="roundRect">
            <a:avLst>
              <a:gd name="adj" fmla="val 16667"/>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Group 3" preserve="1">
  <p:cSld name="1_Group 3">
    <p:bg>
      <p:bgPr>
        <a:solidFill>
          <a:srgbClr val="F4F5F7"/>
        </a:solidFill>
        <a:effectLst/>
      </p:bgPr>
    </p:bg>
    <p:spTree>
      <p:nvGrpSpPr>
        <p:cNvPr id="1" name="Shape 103"/>
        <p:cNvGrpSpPr/>
        <p:nvPr/>
      </p:nvGrpSpPr>
      <p:grpSpPr>
        <a:xfrm>
          <a:off x="0" y="0"/>
          <a:ext cx="0" cy="0"/>
          <a:chOff x="0" y="0"/>
          <a:chExt cx="0" cy="0"/>
        </a:xfrm>
      </p:grpSpPr>
      <p:sp>
        <p:nvSpPr>
          <p:cNvPr id="104" name="Google Shape;104;p509"/>
          <p:cNvSpPr/>
          <p:nvPr/>
        </p:nvSpPr>
        <p:spPr>
          <a:xfrm>
            <a:off x="12571803" y="4538630"/>
            <a:ext cx="8592450" cy="8552092"/>
          </a:xfrm>
          <a:prstGeom prst="roundRect">
            <a:avLst>
              <a:gd name="adj" fmla="val 16667"/>
            </a:avLst>
          </a:prstGeom>
          <a:solidFill>
            <a:srgbClr val="6C6C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5" name="Google Shape;105;p509"/>
          <p:cNvSpPr/>
          <p:nvPr/>
        </p:nvSpPr>
        <p:spPr>
          <a:xfrm>
            <a:off x="2842395" y="4538630"/>
            <a:ext cx="8592450" cy="8552092"/>
          </a:xfrm>
          <a:prstGeom prst="roundRect">
            <a:avLst>
              <a:gd name="adj" fmla="val 16667"/>
            </a:avLst>
          </a:prstGeom>
          <a:solidFill>
            <a:srgbClr val="00945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Arial"/>
              <a:buNone/>
            </a:pPr>
            <a:endParaRPr sz="3600" b="0" i="0" u="none" strike="noStrike" cap="none">
              <a:solidFill>
                <a:srgbClr val="FFFFFF"/>
              </a:solidFill>
              <a:latin typeface="Gill Sans MT" panose="020B0502020104020203" pitchFamily="34" charset="77"/>
              <a:ea typeface="Gill Sans"/>
              <a:cs typeface="Gill Sans"/>
              <a:sym typeface="Gill Sans"/>
            </a:endParaRPr>
          </a:p>
        </p:txBody>
      </p:sp>
      <p:sp>
        <p:nvSpPr>
          <p:cNvPr id="106" name="Google Shape;106;p509"/>
          <p:cNvSpPr txBox="1">
            <a:spLocks noGrp="1"/>
          </p:cNvSpPr>
          <p:nvPr>
            <p:ph type="title"/>
          </p:nvPr>
        </p:nvSpPr>
        <p:spPr>
          <a:xfrm>
            <a:off x="3950642" y="1723364"/>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7" name="Google Shape;107;p509"/>
          <p:cNvSpPr/>
          <p:nvPr/>
        </p:nvSpPr>
        <p:spPr>
          <a:xfrm>
            <a:off x="3477020" y="5555493"/>
            <a:ext cx="703022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8" name="Google Shape;108;p509"/>
          <p:cNvSpPr/>
          <p:nvPr/>
        </p:nvSpPr>
        <p:spPr>
          <a:xfrm>
            <a:off x="13499402" y="5523083"/>
            <a:ext cx="6737258" cy="790602"/>
          </a:xfrm>
          <a:prstGeom prst="roundRect">
            <a:avLst>
              <a:gd name="adj" fmla="val 50000"/>
            </a:avLst>
          </a:prstGeom>
          <a:solidFill>
            <a:srgbClr val="FFFFFF"/>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Gill Sans MT" panose="020B0502020104020203" pitchFamily="34" charset="77"/>
              <a:ea typeface="Helvetica Neue Light"/>
              <a:cs typeface="Helvetica Neue Light"/>
              <a:sym typeface="Helvetica Neue Light"/>
            </a:endParaRPr>
          </a:p>
        </p:txBody>
      </p:sp>
      <p:sp>
        <p:nvSpPr>
          <p:cNvPr id="109" name="Google Shape;109;p509"/>
          <p:cNvSpPr txBox="1">
            <a:spLocks noGrp="1"/>
          </p:cNvSpPr>
          <p:nvPr>
            <p:ph type="body" idx="1"/>
          </p:nvPr>
        </p:nvSpPr>
        <p:spPr>
          <a:xfrm>
            <a:off x="13499402"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0" name="Google Shape;110;p509"/>
          <p:cNvSpPr txBox="1">
            <a:spLocks noGrp="1"/>
          </p:cNvSpPr>
          <p:nvPr>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FFFFFF"/>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1" name="Google Shape;111;p509"/>
          <p:cNvSpPr txBox="1">
            <a:spLocks noGrp="1"/>
          </p:cNvSpPr>
          <p:nvPr>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CBB303"/>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2" name="Google Shape;112;p509"/>
          <p:cNvSpPr txBox="1">
            <a:spLocks noGrp="1"/>
          </p:cNvSpPr>
          <p:nvPr>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6C6C6C"/>
              </a:buClr>
              <a:buSzPts val="3200"/>
              <a:buFont typeface="Gill Sans"/>
              <a:buNone/>
              <a:defRPr sz="3200" b="0" i="0" u="none" strike="noStrike" cap="none">
                <a:solidFill>
                  <a:srgbClr val="6C6C6C"/>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13" name="Google Shape;113;p509"/>
          <p:cNvCxnSpPr/>
          <p:nvPr/>
        </p:nvCxnSpPr>
        <p:spPr>
          <a:xfrm>
            <a:off x="9636348" y="3392656"/>
            <a:ext cx="5111308" cy="0"/>
          </a:xfrm>
          <a:prstGeom prst="straightConnector1">
            <a:avLst/>
          </a:prstGeom>
          <a:noFill/>
          <a:ln w="38100" cap="flat" cmpd="sng">
            <a:solidFill>
              <a:schemeClr val="bg1">
                <a:lumMod val="75000"/>
              </a:schemeClr>
            </a:solidFill>
            <a:prstDash val="solid"/>
            <a:round/>
            <a:headEnd type="none" w="sm" len="sm"/>
            <a:tailEnd type="none" w="sm" len="sm"/>
          </a:ln>
        </p:spPr>
      </p:cxnSp>
      <p:sp>
        <p:nvSpPr>
          <p:cNvPr id="114" name="Google Shape;114;p509"/>
          <p:cNvSpPr>
            <a:spLocks noGrp="1"/>
          </p:cNvSpPr>
          <p:nvPr>
            <p:ph type="pic" idx="5"/>
          </p:nvPr>
        </p:nvSpPr>
        <p:spPr>
          <a:xfrm>
            <a:off x="3657600" y="9328248"/>
            <a:ext cx="6849648" cy="3226452"/>
          </a:xfrm>
          <a:prstGeom prst="roundRect">
            <a:avLst>
              <a:gd name="adj" fmla="val 16667"/>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5629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ntent 2">
  <p:cSld name="2_Content 2">
    <p:bg>
      <p:bgPr>
        <a:solidFill>
          <a:srgbClr val="CBB303">
            <a:alpha val="22745"/>
          </a:srgbClr>
        </a:solidFill>
        <a:effectLst/>
      </p:bgPr>
    </p:bg>
    <p:spTree>
      <p:nvGrpSpPr>
        <p:cNvPr id="1" name="Shape 18"/>
        <p:cNvGrpSpPr/>
        <p:nvPr/>
      </p:nvGrpSpPr>
      <p:grpSpPr>
        <a:xfrm>
          <a:off x="0" y="0"/>
          <a:ext cx="0" cy="0"/>
          <a:chOff x="0" y="0"/>
          <a:chExt cx="0" cy="0"/>
        </a:xfrm>
      </p:grpSpPr>
      <p:sp>
        <p:nvSpPr>
          <p:cNvPr id="19" name="Google Shape;19;p490"/>
          <p:cNvSpPr/>
          <p:nvPr/>
        </p:nvSpPr>
        <p:spPr>
          <a:xfrm>
            <a:off x="1" y="0"/>
            <a:ext cx="7030802" cy="13716000"/>
          </a:xfrm>
          <a:prstGeom prst="rect">
            <a:avLst/>
          </a:prstGeom>
          <a:solidFill>
            <a:srgbClr val="CBB30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20" name="Google Shape;20;p490"/>
          <p:cNvSpPr>
            <a:spLocks noGrp="1"/>
          </p:cNvSpPr>
          <p:nvPr>
            <p:ph type="pic" idx="2"/>
          </p:nvPr>
        </p:nvSpPr>
        <p:spPr>
          <a:xfrm>
            <a:off x="2511325" y="3446449"/>
            <a:ext cx="5862918" cy="5862918"/>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 name="Google Shape;21;p490"/>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E2C22"/>
              </a:buClr>
              <a:buSzPts val="8800"/>
              <a:buFont typeface="Gill Sans"/>
              <a:buNone/>
              <a:defRPr sz="88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2" name="Google Shape;22;p490"/>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90000"/>
              </a:lnSpc>
              <a:spcBef>
                <a:spcPts val="0"/>
              </a:spcBef>
              <a:spcAft>
                <a:spcPts val="0"/>
              </a:spcAft>
              <a:buClr>
                <a:srgbClr val="2E2C22"/>
              </a:buClr>
              <a:buSzPts val="4000"/>
              <a:buFont typeface="Arial"/>
              <a:buNone/>
              <a:defRPr sz="44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240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 name="Google Shape;23;p490"/>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3600"/>
              <a:buFont typeface="Gill Sans"/>
              <a:buNone/>
              <a:defRPr sz="36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1">
  <p:cSld name="2_Divider 1">
    <p:bg>
      <p:bgPr>
        <a:solidFill>
          <a:srgbClr val="393941"/>
        </a:solidFill>
        <a:effectLst/>
      </p:bgPr>
    </p:bg>
    <p:spTree>
      <p:nvGrpSpPr>
        <p:cNvPr id="1" name="Shape 24"/>
        <p:cNvGrpSpPr/>
        <p:nvPr/>
      </p:nvGrpSpPr>
      <p:grpSpPr>
        <a:xfrm>
          <a:off x="0" y="0"/>
          <a:ext cx="0" cy="0"/>
          <a:chOff x="0" y="0"/>
          <a:chExt cx="0" cy="0"/>
        </a:xfrm>
      </p:grpSpPr>
      <p:sp>
        <p:nvSpPr>
          <p:cNvPr id="26" name="Google Shape;26;p491"/>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7" name="Google Shape;27;p491"/>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8" name="Google Shape;28;p491"/>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ub Section Divider">
  <p:cSld name="Sub Section Divider">
    <p:bg>
      <p:bgPr>
        <a:solidFill>
          <a:srgbClr val="CBB303"/>
        </a:solidFill>
        <a:effectLst/>
      </p:bgPr>
    </p:bg>
    <p:spTree>
      <p:nvGrpSpPr>
        <p:cNvPr id="1" name="Shape 29"/>
        <p:cNvGrpSpPr/>
        <p:nvPr/>
      </p:nvGrpSpPr>
      <p:grpSpPr>
        <a:xfrm>
          <a:off x="0" y="0"/>
          <a:ext cx="0" cy="0"/>
          <a:chOff x="0" y="0"/>
          <a:chExt cx="0" cy="0"/>
        </a:xfrm>
      </p:grpSpPr>
      <p:sp>
        <p:nvSpPr>
          <p:cNvPr id="30" name="Google Shape;30;p492"/>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31" name="Google Shape;31;p492"/>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FFEFF"/>
              </a:buClr>
              <a:buSzPts val="10000"/>
              <a:buFont typeface="Gill Sans"/>
              <a:buNone/>
              <a:defRPr sz="96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32" name="Google Shape;32;p492"/>
          <p:cNvSpPr txBox="1">
            <a:spLocks noGrp="1"/>
          </p:cNvSpPr>
          <p:nvPr>
            <p:ph type="body" idx="1"/>
          </p:nvPr>
        </p:nvSpPr>
        <p:spPr>
          <a:xfrm>
            <a:off x="11412703" y="489284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FFFEFF"/>
              </a:buClr>
              <a:buSzPts val="24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3" name="Google Shape;33;p492"/>
          <p:cNvSpPr>
            <a:spLocks noGrp="1"/>
          </p:cNvSpPr>
          <p:nvPr>
            <p:ph type="pic" idx="2"/>
          </p:nvPr>
        </p:nvSpPr>
        <p:spPr>
          <a:xfrm>
            <a:off x="1380894" y="2227264"/>
            <a:ext cx="9263064" cy="9261476"/>
          </a:xfrm>
          <a:prstGeom prst="ellipse">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3">
  <p:cSld name="2_Content 3">
    <p:bg>
      <p:bgPr>
        <a:solidFill>
          <a:srgbClr val="F4F5F7"/>
        </a:solidFill>
        <a:effectLst/>
      </p:bgPr>
    </p:bg>
    <p:spTree>
      <p:nvGrpSpPr>
        <p:cNvPr id="1" name="Shape 34"/>
        <p:cNvGrpSpPr/>
        <p:nvPr/>
      </p:nvGrpSpPr>
      <p:grpSpPr>
        <a:xfrm>
          <a:off x="0" y="0"/>
          <a:ext cx="0" cy="0"/>
          <a:chOff x="0" y="0"/>
          <a:chExt cx="0" cy="0"/>
        </a:xfrm>
      </p:grpSpPr>
      <p:sp>
        <p:nvSpPr>
          <p:cNvPr id="35" name="Google Shape;35;p493"/>
          <p:cNvSpPr/>
          <p:nvPr/>
        </p:nvSpPr>
        <p:spPr>
          <a:xfrm>
            <a:off x="0" y="1"/>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CBB303"/>
          </a:solidFill>
          <a:ln>
            <a:noFill/>
          </a:ln>
        </p:spPr>
      </p:sp>
      <p:grpSp>
        <p:nvGrpSpPr>
          <p:cNvPr id="36" name="Google Shape;36;p493"/>
          <p:cNvGrpSpPr/>
          <p:nvPr/>
        </p:nvGrpSpPr>
        <p:grpSpPr>
          <a:xfrm>
            <a:off x="1694986" y="2918174"/>
            <a:ext cx="8184996" cy="5912492"/>
            <a:chOff x="691376" y="1672684"/>
            <a:chExt cx="8184995" cy="5912492"/>
          </a:xfrm>
        </p:grpSpPr>
        <p:sp>
          <p:nvSpPr>
            <p:cNvPr id="37" name="Google Shape;37;p493"/>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chemeClr val="lt1"/>
                </a:solidFill>
                <a:latin typeface="Gill Sans MT" panose="020B0502020104020203" pitchFamily="34" charset="77"/>
                <a:ea typeface="Gill Sans"/>
                <a:cs typeface="Gill Sans"/>
                <a:sym typeface="Gill Sans"/>
              </a:endParaRPr>
            </a:p>
          </p:txBody>
        </p:sp>
        <p:sp>
          <p:nvSpPr>
            <p:cNvPr id="38" name="Google Shape;38;p493"/>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700" b="0" i="0" u="none" strike="noStrike" cap="none">
                <a:solidFill>
                  <a:schemeClr val="lt1"/>
                </a:solidFill>
                <a:latin typeface="Gill Sans MT" panose="020B0502020104020203" pitchFamily="34" charset="77"/>
                <a:ea typeface="Gill Sans"/>
                <a:cs typeface="Gill Sans"/>
                <a:sym typeface="Gill Sans"/>
              </a:endParaRPr>
            </a:p>
          </p:txBody>
        </p:sp>
      </p:grpSp>
      <p:sp>
        <p:nvSpPr>
          <p:cNvPr id="39" name="Google Shape;39;p493"/>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2E2C22"/>
                </a:solidFill>
                <a:latin typeface="Gill Sans MT" panose="020B0502020104020203" pitchFamily="34" charset="77"/>
                <a:ea typeface="Gill Sans"/>
                <a:cs typeface="Gill Sans"/>
                <a:sym typeface="Gill Sans"/>
              </a:rPr>
              <a:t>DEFINITION</a:t>
            </a:r>
            <a:endParaRPr dirty="0">
              <a:latin typeface="Gill Sans MT" panose="020B0502020104020203" pitchFamily="34" charset="77"/>
            </a:endParaRPr>
          </a:p>
        </p:txBody>
      </p:sp>
      <p:sp>
        <p:nvSpPr>
          <p:cNvPr id="40" name="Google Shape;40;p493"/>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CBB303"/>
              </a:buClr>
              <a:buSzPts val="7200"/>
              <a:buFont typeface="Gill Sans"/>
              <a:buNone/>
              <a:defRPr sz="7200" b="1" i="0" u="none" strike="noStrike" cap="none">
                <a:solidFill>
                  <a:srgbClr val="CBB30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1" name="Google Shape;41;p493"/>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3" preserve="1">
  <p:cSld name="1_Content 3">
    <p:bg>
      <p:bgPr>
        <a:solidFill>
          <a:srgbClr val="F4F5F7"/>
        </a:solidFill>
        <a:effectLst/>
      </p:bgPr>
    </p:bg>
    <p:spTree>
      <p:nvGrpSpPr>
        <p:cNvPr id="1" name="Shape 34"/>
        <p:cNvGrpSpPr/>
        <p:nvPr/>
      </p:nvGrpSpPr>
      <p:grpSpPr>
        <a:xfrm>
          <a:off x="0" y="0"/>
          <a:ext cx="0" cy="0"/>
          <a:chOff x="0" y="0"/>
          <a:chExt cx="0" cy="0"/>
        </a:xfrm>
      </p:grpSpPr>
      <p:sp>
        <p:nvSpPr>
          <p:cNvPr id="35" name="Google Shape;35;p493"/>
          <p:cNvSpPr/>
          <p:nvPr/>
        </p:nvSpPr>
        <p:spPr>
          <a:xfrm>
            <a:off x="0" y="1"/>
            <a:ext cx="4340404" cy="13738918"/>
          </a:xfrm>
          <a:custGeom>
            <a:avLst/>
            <a:gdLst/>
            <a:ahLst/>
            <a:cxnLst/>
            <a:rect l="l" t="t" r="r" b="b"/>
            <a:pathLst>
              <a:path w="1741842" h="5528549" extrusionOk="0">
                <a:moveTo>
                  <a:pt x="0" y="0"/>
                </a:moveTo>
                <a:lnTo>
                  <a:pt x="1741842" y="0"/>
                </a:lnTo>
                <a:lnTo>
                  <a:pt x="1741842" y="5528549"/>
                </a:lnTo>
                <a:lnTo>
                  <a:pt x="0" y="5528549"/>
                </a:lnTo>
                <a:close/>
              </a:path>
            </a:pathLst>
          </a:custGeom>
          <a:solidFill>
            <a:srgbClr val="009457"/>
          </a:solidFill>
          <a:ln>
            <a:noFill/>
          </a:ln>
        </p:spPr>
      </p:sp>
      <p:grpSp>
        <p:nvGrpSpPr>
          <p:cNvPr id="36" name="Google Shape;36;p493"/>
          <p:cNvGrpSpPr/>
          <p:nvPr/>
        </p:nvGrpSpPr>
        <p:grpSpPr>
          <a:xfrm>
            <a:off x="1694986" y="2918174"/>
            <a:ext cx="8184996" cy="5912492"/>
            <a:chOff x="691376" y="1672684"/>
            <a:chExt cx="8184995" cy="5912492"/>
          </a:xfrm>
        </p:grpSpPr>
        <p:sp>
          <p:nvSpPr>
            <p:cNvPr id="37" name="Google Shape;37;p493"/>
            <p:cNvSpPr/>
            <p:nvPr/>
          </p:nvSpPr>
          <p:spPr>
            <a:xfrm>
              <a:off x="691376" y="1672684"/>
              <a:ext cx="6646127" cy="5912492"/>
            </a:xfrm>
            <a:prstGeom prst="rect">
              <a:avLst/>
            </a:prstGeom>
            <a:solidFill>
              <a:srgbClr val="F4F5F7"/>
            </a:solidFill>
            <a:ln w="168275" cap="flat" cmpd="sng">
              <a:solidFill>
                <a:srgbClr val="24242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sp>
          <p:nvSpPr>
            <p:cNvPr id="38" name="Google Shape;38;p493"/>
            <p:cNvSpPr/>
            <p:nvPr/>
          </p:nvSpPr>
          <p:spPr>
            <a:xfrm>
              <a:off x="6400800" y="3172146"/>
              <a:ext cx="2475571" cy="3537045"/>
            </a:xfrm>
            <a:prstGeom prst="rect">
              <a:avLst/>
            </a:prstGeom>
            <a:solidFill>
              <a:srgbClr val="F4F5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grpSp>
      <p:sp>
        <p:nvSpPr>
          <p:cNvPr id="39" name="Google Shape;39;p493"/>
          <p:cNvSpPr txBox="1"/>
          <p:nvPr/>
        </p:nvSpPr>
        <p:spPr>
          <a:xfrm>
            <a:off x="2746309" y="3765176"/>
            <a:ext cx="46581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2E2C22"/>
                </a:solidFill>
                <a:latin typeface="Gill Sans MT" panose="020B0502020104020203" pitchFamily="34" charset="77"/>
                <a:ea typeface="Gill Sans"/>
                <a:cs typeface="Gill Sans"/>
                <a:sym typeface="Gill Sans"/>
              </a:rPr>
              <a:t>DEFINITION</a:t>
            </a:r>
            <a:endParaRPr dirty="0">
              <a:latin typeface="Gill Sans MT" panose="020B0502020104020203" pitchFamily="34" charset="77"/>
            </a:endParaRPr>
          </a:p>
        </p:txBody>
      </p:sp>
      <p:sp>
        <p:nvSpPr>
          <p:cNvPr id="40" name="Google Shape;40;p493"/>
          <p:cNvSpPr txBox="1">
            <a:spLocks noGrp="1"/>
          </p:cNvSpPr>
          <p:nvPr>
            <p:ph type="body" idx="1"/>
          </p:nvPr>
        </p:nvSpPr>
        <p:spPr>
          <a:xfrm>
            <a:off x="2746376" y="4706939"/>
            <a:ext cx="5402544" cy="35370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CBB303"/>
              </a:buClr>
              <a:buSzPts val="7200"/>
              <a:buFont typeface="Gill Sans"/>
              <a:buNone/>
              <a:defRPr sz="7200" b="1"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1" name="Google Shape;41;p493"/>
          <p:cNvSpPr txBox="1">
            <a:spLocks noGrp="1"/>
          </p:cNvSpPr>
          <p:nvPr>
            <p:ph type="body" idx="2"/>
          </p:nvPr>
        </p:nvSpPr>
        <p:spPr>
          <a:xfrm>
            <a:off x="11018839" y="2918172"/>
            <a:ext cx="11841162" cy="802922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2E2C22"/>
              </a:buClr>
              <a:buSzPts val="4000"/>
              <a:buFont typeface="Gill Sans"/>
              <a:buNone/>
              <a:defRPr sz="4000" b="0" i="0" u="none" strike="noStrike" cap="none">
                <a:solidFill>
                  <a:srgbClr val="2E2C22"/>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0286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bg>
      <p:bgPr>
        <a:solidFill>
          <a:srgbClr val="CBB303"/>
        </a:solidFill>
        <a:effectLst/>
      </p:bgPr>
    </p:bg>
    <p:spTree>
      <p:nvGrpSpPr>
        <p:cNvPr id="1" name="Shape 42"/>
        <p:cNvGrpSpPr/>
        <p:nvPr/>
      </p:nvGrpSpPr>
      <p:grpSpPr>
        <a:xfrm>
          <a:off x="0" y="0"/>
          <a:ext cx="0" cy="0"/>
          <a:chOff x="0" y="0"/>
          <a:chExt cx="0" cy="0"/>
        </a:xfrm>
      </p:grpSpPr>
      <p:sp>
        <p:nvSpPr>
          <p:cNvPr id="43" name="Google Shape;43;p49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44" name="Google Shape;44;p49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5" name="Google Shape;45;p49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46" name="Google Shape;46;p494"/>
          <p:cNvCxnSpPr/>
          <p:nvPr/>
        </p:nvCxnSpPr>
        <p:spPr>
          <a:xfrm>
            <a:off x="9636348" y="4672248"/>
            <a:ext cx="5111308" cy="0"/>
          </a:xfrm>
          <a:prstGeom prst="straightConnector1">
            <a:avLst/>
          </a:prstGeom>
          <a:noFill/>
          <a:ln w="38100" cap="flat" cmpd="sng">
            <a:solidFill>
              <a:srgbClr val="FFFFFF"/>
            </a:solidFill>
            <a:prstDash val="solid"/>
            <a:round/>
            <a:headEnd type="none" w="sm" len="sm"/>
            <a:tailEnd type="none" w="sm" len="sm"/>
          </a:ln>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Divider" preserve="1">
  <p:cSld name="1_Section Divider">
    <p:bg>
      <p:bgPr>
        <a:solidFill>
          <a:srgbClr val="CBB303"/>
        </a:solidFill>
        <a:effectLst/>
      </p:bgPr>
    </p:bg>
    <p:spTree>
      <p:nvGrpSpPr>
        <p:cNvPr id="1" name="Shape 42"/>
        <p:cNvGrpSpPr/>
        <p:nvPr/>
      </p:nvGrpSpPr>
      <p:grpSpPr>
        <a:xfrm>
          <a:off x="0" y="0"/>
          <a:ext cx="0" cy="0"/>
          <a:chOff x="0" y="0"/>
          <a:chExt cx="0" cy="0"/>
        </a:xfrm>
      </p:grpSpPr>
      <p:sp>
        <p:nvSpPr>
          <p:cNvPr id="43" name="Google Shape;43;p494"/>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Gill Sans MT" panose="020B0502020104020203" pitchFamily="34" charset="77"/>
              <a:ea typeface="PT Sans"/>
              <a:cs typeface="PT Sans"/>
              <a:sym typeface="PT Sans"/>
            </a:endParaRPr>
          </a:p>
        </p:txBody>
      </p:sp>
      <p:sp>
        <p:nvSpPr>
          <p:cNvPr id="44" name="Google Shape;44;p494"/>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5" name="Google Shape;45;p49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400"/>
              <a:buFont typeface="Gill Sans"/>
              <a:buNone/>
              <a:defRPr sz="4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8387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73" r:id="rId7"/>
    <p:sldLayoutId id="2147483656" r:id="rId8"/>
    <p:sldLayoutId id="2147483672"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8" r:id="rId19"/>
    <p:sldLayoutId id="2147483669" r:id="rId20"/>
    <p:sldLayoutId id="2147483670" r:id="rId21"/>
    <p:sldLayoutId id="2147483671" r:id="rId22"/>
    <p:sldLayoutId id="214748367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36.jpg"/><Relationship Id="rId4" Type="http://schemas.openxmlformats.org/officeDocument/2006/relationships/image" Target="../media/image40.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hyperlink" Target="https://irh.org/social-norms-exploration/" TargetMode="External"/><Relationship Id="rId7" Type="http://schemas.openxmlformats.org/officeDocument/2006/relationships/comments" Target="../comments/comment1.xml"/><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hyperlink" Target="https://emerge.ucsd.edu/" TargetMode="External"/><Relationship Id="rId5" Type="http://schemas.openxmlformats.org/officeDocument/2006/relationships/hyperlink" Target="https://www.alignplatform.org/resources/resources-measuring-social-norms-practical-guide-programme-implementers" TargetMode="External"/><Relationship Id="rId4" Type="http://schemas.openxmlformats.org/officeDocument/2006/relationships/hyperlink" Target="https://www.alignplatform.org/resources/costing-norms-shifting-interventions-primer-passages-project"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118"/>
        <p:cNvGrpSpPr/>
        <p:nvPr/>
      </p:nvGrpSpPr>
      <p:grpSpPr>
        <a:xfrm>
          <a:off x="0" y="0"/>
          <a:ext cx="0" cy="0"/>
          <a:chOff x="0" y="0"/>
          <a:chExt cx="0" cy="0"/>
        </a:xfrm>
      </p:grpSpPr>
      <p:sp>
        <p:nvSpPr>
          <p:cNvPr id="119" name="Google Shape;119;p1"/>
          <p:cNvSpPr txBox="1">
            <a:spLocks noGrp="1"/>
          </p:cNvSpPr>
          <p:nvPr>
            <p:ph type="title"/>
          </p:nvPr>
        </p:nvSpPr>
        <p:spPr>
          <a:xfrm>
            <a:off x="2867948" y="3507887"/>
            <a:ext cx="18648103"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4400"/>
              <a:buFont typeface="Gill Sans"/>
              <a:buNone/>
            </a:pPr>
            <a:r>
              <a:rPr lang="en-US" sz="10000" dirty="0">
                <a:latin typeface="Gill Sans MT" panose="020B0502020104020203" pitchFamily="34" charset="77"/>
                <a:sym typeface="Gill Sans"/>
              </a:rPr>
              <a:t>Shifting Social Norms as Part of Social and Behavior Change </a:t>
            </a:r>
            <a:endParaRPr sz="10000" dirty="0">
              <a:solidFill>
                <a:srgbClr val="FFFFFF"/>
              </a:solidFill>
              <a:latin typeface="Gill Sans MT" panose="020B0502020104020203" pitchFamily="34" charset="77"/>
              <a:sym typeface="Gill Sans"/>
            </a:endParaRPr>
          </a:p>
        </p:txBody>
      </p:sp>
      <p:sp>
        <p:nvSpPr>
          <p:cNvPr id="120" name="Google Shape;120;p1"/>
          <p:cNvSpPr txBox="1">
            <a:spLocks noGrp="1"/>
          </p:cNvSpPr>
          <p:nvPr>
            <p:ph type="body" idx="1"/>
          </p:nvPr>
        </p:nvSpPr>
        <p:spPr>
          <a:xfrm>
            <a:off x="4214812" y="7440316"/>
            <a:ext cx="15954376" cy="93186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FEFF"/>
              </a:buClr>
              <a:buSzPts val="3200"/>
              <a:buFont typeface="Gill Sans"/>
              <a:buNone/>
            </a:pPr>
            <a:r>
              <a:rPr lang="en-US"/>
              <a:t>PRESENTER, ORGANIZATION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6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Font typeface="Gill Sans"/>
              <a:buNone/>
            </a:pPr>
            <a:r>
              <a:rPr lang="en-US" sz="8800" dirty="0">
                <a:latin typeface="Gill Sans MT" panose="020B0502020104020203" pitchFamily="34" charset="77"/>
              </a:rPr>
              <a:t>Social Norms</a:t>
            </a:r>
            <a:endParaRPr sz="8800" dirty="0">
              <a:latin typeface="Gill Sans MT" panose="020B0502020104020203" pitchFamily="34" charset="77"/>
            </a:endParaRPr>
          </a:p>
        </p:txBody>
      </p:sp>
      <p:sp>
        <p:nvSpPr>
          <p:cNvPr id="283" name="Google Shape;283;p466"/>
          <p:cNvSpPr txBox="1">
            <a:spLocks noGrp="1"/>
          </p:cNvSpPr>
          <p:nvPr>
            <p:ph type="body" idx="2"/>
          </p:nvPr>
        </p:nvSpPr>
        <p:spPr>
          <a:xfrm>
            <a:off x="11003340" y="3460612"/>
            <a:ext cx="9578408" cy="8029228"/>
          </a:xfrm>
          <a:prstGeom prst="rect">
            <a:avLst/>
          </a:prstGeom>
          <a:noFill/>
          <a:ln>
            <a:noFill/>
          </a:ln>
        </p:spPr>
        <p:txBody>
          <a:bodyPr spcFirstLastPara="1" wrap="square" lIns="91425" tIns="45700" rIns="91425" bIns="45700" anchor="t" anchorCtr="0">
            <a:noAutofit/>
          </a:bodyPr>
          <a:lstStyle/>
          <a:p>
            <a:pPr marL="571500" lvl="0" indent="-571500" algn="l" rtl="0">
              <a:lnSpc>
                <a:spcPct val="110000"/>
              </a:lnSpc>
              <a:spcBef>
                <a:spcPts val="0"/>
              </a:spcBef>
              <a:spcAft>
                <a:spcPts val="0"/>
              </a:spcAft>
              <a:buClr>
                <a:srgbClr val="000000"/>
              </a:buClr>
              <a:buSzPts val="4800"/>
              <a:buFont typeface="Arial"/>
              <a:buChar char="•"/>
            </a:pPr>
            <a:r>
              <a:rPr lang="en-US" sz="4400">
                <a:solidFill>
                  <a:srgbClr val="2E2C22"/>
                </a:solidFill>
                <a:latin typeface="Gill Sans MT" panose="020B0502020104020203" pitchFamily="34" charset="77"/>
              </a:rPr>
              <a:t>What people in a group believe is a typical (what others do) and appropriate (what others expect me to do) behavior.</a:t>
            </a:r>
            <a:endParaRPr>
              <a:latin typeface="Gill Sans MT" panose="020B0502020104020203" pitchFamily="34" charset="77"/>
            </a:endParaRPr>
          </a:p>
          <a:p>
            <a:pPr marL="571500" lvl="0" indent="-571500" algn="l" rtl="0">
              <a:lnSpc>
                <a:spcPct val="110000"/>
              </a:lnSpc>
              <a:spcBef>
                <a:spcPts val="3000"/>
              </a:spcBef>
              <a:spcAft>
                <a:spcPts val="0"/>
              </a:spcAft>
              <a:buClr>
                <a:srgbClr val="000000"/>
              </a:buClr>
              <a:buSzPts val="4800"/>
              <a:buFont typeface="Arial"/>
              <a:buChar char="•"/>
            </a:pPr>
            <a:r>
              <a:rPr lang="en-US" sz="4400">
                <a:solidFill>
                  <a:srgbClr val="2E2C22"/>
                </a:solidFill>
                <a:latin typeface="Gill Sans MT" panose="020B0502020104020203" pitchFamily="34" charset="77"/>
              </a:rPr>
              <a:t>Often defined in relation to a reference group.</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7"/>
          <p:cNvSpPr txBox="1">
            <a:spLocks noGrp="1"/>
          </p:cNvSpPr>
          <p:nvPr>
            <p:ph type="body" idx="1"/>
          </p:nvPr>
        </p:nvSpPr>
        <p:spPr>
          <a:xfrm>
            <a:off x="2006600" y="4198348"/>
            <a:ext cx="19489738" cy="12353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Those who matter to an individual in a specific situation.</a:t>
            </a:r>
            <a:endParaRPr dirty="0">
              <a:latin typeface="Gill Sans MT" panose="020B0502020104020203" pitchFamily="34" charset="77"/>
            </a:endParaRPr>
          </a:p>
        </p:txBody>
      </p:sp>
      <p:sp>
        <p:nvSpPr>
          <p:cNvPr id="290" name="Google Shape;290;p467"/>
          <p:cNvSpPr txBox="1">
            <a:spLocks noGrp="1"/>
          </p:cNvSpPr>
          <p:nvPr>
            <p:ph type="body" idx="2"/>
          </p:nvPr>
        </p:nvSpPr>
        <p:spPr>
          <a:xfrm>
            <a:off x="2006599" y="1719263"/>
            <a:ext cx="20217970" cy="330218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2E2C22"/>
              </a:buClr>
              <a:buSzPct val="100000"/>
              <a:buFont typeface="Gill Sans"/>
              <a:buNone/>
            </a:pPr>
            <a:r>
              <a:rPr lang="en-US" sz="8000" b="1" i="0" u="none" strike="noStrike" cap="none" dirty="0">
                <a:solidFill>
                  <a:srgbClr val="2E2C22"/>
                </a:solidFill>
                <a:latin typeface="Gill Sans MT" panose="020B0502020104020203" pitchFamily="34" charset="77"/>
                <a:ea typeface="Gill Sans"/>
                <a:cs typeface="Gill Sans"/>
                <a:sym typeface="Gill Sans"/>
              </a:rPr>
              <a:t>Social Norms Are Passed On and Enforced by Reference Groups:</a:t>
            </a:r>
            <a:endParaRPr sz="8000" b="0" i="0" u="none" strike="noStrike" cap="none" dirty="0">
              <a:solidFill>
                <a:srgbClr val="2E2C22"/>
              </a:solidFill>
              <a:latin typeface="Gill Sans MT" panose="020B0502020104020203" pitchFamily="34" charset="77"/>
              <a:ea typeface="Gill Sans"/>
              <a:cs typeface="Gill Sans"/>
              <a:sym typeface="Gill Sans"/>
            </a:endParaRPr>
          </a:p>
        </p:txBody>
      </p:sp>
      <p:pic>
        <p:nvPicPr>
          <p:cNvPr id="291" name="Google Shape;291;p467"/>
          <p:cNvPicPr preferRelativeResize="0"/>
          <p:nvPr/>
        </p:nvPicPr>
        <p:blipFill rotWithShape="1">
          <a:blip r:embed="rId3">
            <a:alphaModFix/>
          </a:blip>
          <a:srcRect/>
          <a:stretch/>
        </p:blipFill>
        <p:spPr>
          <a:xfrm>
            <a:off x="4901983" y="5608465"/>
            <a:ext cx="14183399" cy="7978162"/>
          </a:xfrm>
          <a:prstGeom prst="rect">
            <a:avLst/>
          </a:prstGeom>
          <a:noFill/>
          <a:ln>
            <a:noFill/>
          </a:ln>
        </p:spPr>
      </p:pic>
      <p:sp>
        <p:nvSpPr>
          <p:cNvPr id="292" name="Google Shape;292;p467"/>
          <p:cNvSpPr/>
          <p:nvPr/>
        </p:nvSpPr>
        <p:spPr>
          <a:xfrm>
            <a:off x="5501396" y="10614629"/>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PARTNER</a:t>
            </a:r>
            <a:endParaRPr dirty="0">
              <a:latin typeface="Gill Sans MT" panose="020B0502020104020203" pitchFamily="34" charset="77"/>
            </a:endParaRPr>
          </a:p>
        </p:txBody>
      </p:sp>
      <p:sp>
        <p:nvSpPr>
          <p:cNvPr id="293" name="Google Shape;293;p467"/>
          <p:cNvSpPr/>
          <p:nvPr/>
        </p:nvSpPr>
        <p:spPr>
          <a:xfrm>
            <a:off x="8058677"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CELEBRITY</a:t>
            </a:r>
            <a:endParaRPr dirty="0">
              <a:latin typeface="Gill Sans MT" panose="020B0502020104020203" pitchFamily="34" charset="77"/>
            </a:endParaRPr>
          </a:p>
        </p:txBody>
      </p:sp>
      <p:sp>
        <p:nvSpPr>
          <p:cNvPr id="294" name="Google Shape;294;p467"/>
          <p:cNvSpPr/>
          <p:nvPr/>
        </p:nvSpPr>
        <p:spPr>
          <a:xfrm>
            <a:off x="10615958"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HEALTH OFFICIAL</a:t>
            </a:r>
            <a:endParaRPr dirty="0">
              <a:latin typeface="Gill Sans MT" panose="020B0502020104020203" pitchFamily="34" charset="77"/>
            </a:endParaRPr>
          </a:p>
        </p:txBody>
      </p:sp>
      <p:sp>
        <p:nvSpPr>
          <p:cNvPr id="295" name="Google Shape;295;p467"/>
          <p:cNvSpPr/>
          <p:nvPr/>
        </p:nvSpPr>
        <p:spPr>
          <a:xfrm>
            <a:off x="13173239" y="10614629"/>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RELIGIOUS LEADER</a:t>
            </a:r>
            <a:endParaRPr dirty="0">
              <a:latin typeface="Gill Sans MT" panose="020B0502020104020203" pitchFamily="34" charset="77"/>
            </a:endParaRPr>
          </a:p>
        </p:txBody>
      </p:sp>
      <p:sp>
        <p:nvSpPr>
          <p:cNvPr id="296" name="Google Shape;296;p467"/>
          <p:cNvSpPr/>
          <p:nvPr/>
        </p:nvSpPr>
        <p:spPr>
          <a:xfrm>
            <a:off x="15730522" y="10614627"/>
            <a:ext cx="2280344" cy="912138"/>
          </a:xfrm>
          <a:prstGeom prst="roundRect">
            <a:avLst>
              <a:gd name="adj" fmla="val 16667"/>
            </a:avLst>
          </a:prstGeom>
          <a:solidFill>
            <a:srgbClr val="FFFFFF"/>
          </a:solidFill>
          <a:ln w="28575" cap="flat" cmpd="sng">
            <a:solidFill>
              <a:srgbClr val="3939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54545"/>
              </a:buClr>
              <a:buSzPts val="2200"/>
              <a:buFont typeface="Arial"/>
              <a:buNone/>
            </a:pPr>
            <a:r>
              <a:rPr lang="en-US" sz="2200" b="1" i="0" u="none" strike="noStrike" cap="none">
                <a:solidFill>
                  <a:srgbClr val="454545"/>
                </a:solidFill>
                <a:latin typeface="Gill Sans MT" panose="020B0502020104020203" pitchFamily="34" charset="77"/>
                <a:ea typeface="Gill Sans"/>
                <a:cs typeface="Gill Sans"/>
                <a:sym typeface="Gill Sans"/>
              </a:rPr>
              <a:t>FAMILY ELDER</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92"/>
                                        </p:tgtEl>
                                        <p:attrNameLst>
                                          <p:attrName>style.visibility</p:attrName>
                                        </p:attrNameLst>
                                      </p:cBhvr>
                                      <p:to>
                                        <p:strVal val="visible"/>
                                      </p:to>
                                    </p:set>
                                    <p:anim calcmode="lin" valueType="num">
                                      <p:cBhvr additive="base">
                                        <p:cTn id="11" dur="1000"/>
                                        <p:tgtEl>
                                          <p:spTgt spid="292"/>
                                        </p:tgtEl>
                                        <p:attrNameLst>
                                          <p:attrName>ppt_y</p:attrName>
                                        </p:attrNameLst>
                                      </p:cBhvr>
                                      <p:tavLst>
                                        <p:tav tm="0">
                                          <p:val>
                                            <p:strVal val="#ppt_y+1"/>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93"/>
                                        </p:tgtEl>
                                        <p:attrNameLst>
                                          <p:attrName>style.visibility</p:attrName>
                                        </p:attrNameLst>
                                      </p:cBhvr>
                                      <p:to>
                                        <p:strVal val="visible"/>
                                      </p:to>
                                    </p:set>
                                    <p:anim calcmode="lin" valueType="num">
                                      <p:cBhvr additive="base">
                                        <p:cTn id="15" dur="1000"/>
                                        <p:tgtEl>
                                          <p:spTgt spid="293"/>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 presetClass="entr" presetSubtype="4" fill="hold" nodeType="afterEffect">
                                  <p:stCondLst>
                                    <p:cond delay="0"/>
                                  </p:stCondLst>
                                  <p:childTnLst>
                                    <p:set>
                                      <p:cBhvr>
                                        <p:cTn id="18" dur="1" fill="hold">
                                          <p:stCondLst>
                                            <p:cond delay="0"/>
                                          </p:stCondLst>
                                        </p:cTn>
                                        <p:tgtEl>
                                          <p:spTgt spid="294"/>
                                        </p:tgtEl>
                                        <p:attrNameLst>
                                          <p:attrName>style.visibility</p:attrName>
                                        </p:attrNameLst>
                                      </p:cBhvr>
                                      <p:to>
                                        <p:strVal val="visible"/>
                                      </p:to>
                                    </p:set>
                                    <p:anim calcmode="lin" valueType="num">
                                      <p:cBhvr additive="base">
                                        <p:cTn id="19" dur="1000"/>
                                        <p:tgtEl>
                                          <p:spTgt spid="294"/>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95"/>
                                        </p:tgtEl>
                                        <p:attrNameLst>
                                          <p:attrName>style.visibility</p:attrName>
                                        </p:attrNameLst>
                                      </p:cBhvr>
                                      <p:to>
                                        <p:strVal val="visible"/>
                                      </p:to>
                                    </p:set>
                                    <p:anim calcmode="lin" valueType="num">
                                      <p:cBhvr additive="base">
                                        <p:cTn id="23" dur="1000"/>
                                        <p:tgtEl>
                                          <p:spTgt spid="295"/>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 presetClass="entr" presetSubtype="4" fill="hold" nodeType="afterEffect">
                                  <p:stCondLst>
                                    <p:cond delay="0"/>
                                  </p:stCondLst>
                                  <p:childTnLst>
                                    <p:set>
                                      <p:cBhvr>
                                        <p:cTn id="26" dur="1" fill="hold">
                                          <p:stCondLst>
                                            <p:cond delay="0"/>
                                          </p:stCondLst>
                                        </p:cTn>
                                        <p:tgtEl>
                                          <p:spTgt spid="296"/>
                                        </p:tgtEl>
                                        <p:attrNameLst>
                                          <p:attrName>style.visibility</p:attrName>
                                        </p:attrNameLst>
                                      </p:cBhvr>
                                      <p:to>
                                        <p:strVal val="visible"/>
                                      </p:to>
                                    </p:set>
                                    <p:anim calcmode="lin" valueType="num">
                                      <p:cBhvr additive="base">
                                        <p:cTn id="27" dur="1000"/>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8"/>
          <p:cNvSpPr txBox="1">
            <a:spLocks noGrp="1"/>
          </p:cNvSpPr>
          <p:nvPr>
            <p:ph type="body" idx="1"/>
          </p:nvPr>
        </p:nvSpPr>
        <p:spPr>
          <a:xfrm>
            <a:off x="2746376" y="4706939"/>
            <a:ext cx="7354554" cy="35370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19457"/>
              </a:buClr>
              <a:buSzPts val="9600"/>
              <a:buFont typeface="Gill Sans"/>
              <a:buNone/>
            </a:pPr>
            <a:r>
              <a:rPr lang="en-US" sz="6000" b="1" dirty="0">
                <a:latin typeface="Gill Sans MT" panose="020B0502020104020203" pitchFamily="34" charset="77"/>
                <a:sym typeface="Gill Sans"/>
              </a:rPr>
              <a:t>Community-Based </a:t>
            </a:r>
            <a:r>
              <a:rPr lang="en-US" sz="6000" dirty="0">
                <a:latin typeface="Gill Sans MT" panose="020B0502020104020203" pitchFamily="34" charset="77"/>
              </a:rPr>
              <a:t>N</a:t>
            </a:r>
            <a:r>
              <a:rPr lang="en-US" sz="6000" b="1" dirty="0">
                <a:latin typeface="Gill Sans MT" panose="020B0502020104020203" pitchFamily="34" charset="77"/>
                <a:sym typeface="Gill Sans"/>
              </a:rPr>
              <a:t>orms-Shifting </a:t>
            </a:r>
            <a:r>
              <a:rPr lang="en-US" sz="6000" dirty="0">
                <a:latin typeface="Gill Sans MT" panose="020B0502020104020203" pitchFamily="34" charset="77"/>
              </a:rPr>
              <a:t>I</a:t>
            </a:r>
            <a:r>
              <a:rPr lang="en-US" sz="6000" b="1" dirty="0">
                <a:latin typeface="Gill Sans MT" panose="020B0502020104020203" pitchFamily="34" charset="77"/>
                <a:sym typeface="Gill Sans"/>
              </a:rPr>
              <a:t>nterventions (NSI)</a:t>
            </a:r>
            <a:endParaRPr sz="6000" dirty="0">
              <a:latin typeface="Gill Sans MT" panose="020B0502020104020203" pitchFamily="34" charset="77"/>
            </a:endParaRPr>
          </a:p>
        </p:txBody>
      </p:sp>
      <p:sp>
        <p:nvSpPr>
          <p:cNvPr id="302" name="Google Shape;302;p468"/>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685800" lvl="0" indent="-685800" algn="l" rtl="0">
              <a:lnSpc>
                <a:spcPct val="110000"/>
              </a:lnSpc>
              <a:spcBef>
                <a:spcPts val="0"/>
              </a:spcBef>
              <a:spcAft>
                <a:spcPts val="0"/>
              </a:spcAft>
              <a:buClr>
                <a:srgbClr val="2E2C22"/>
              </a:buClr>
              <a:buSzPts val="4800"/>
              <a:buFont typeface="Arial"/>
              <a:buChar char="•"/>
            </a:pPr>
            <a:r>
              <a:rPr lang="en-US" sz="4800" dirty="0">
                <a:solidFill>
                  <a:srgbClr val="2E2C22"/>
                </a:solidFill>
                <a:latin typeface="Gill Sans MT" panose="020B0502020104020203" pitchFamily="34" charset="77"/>
                <a:sym typeface="Gill Sans"/>
              </a:rPr>
              <a:t>Use an analysis of social norms.</a:t>
            </a:r>
            <a:endParaRPr dirty="0">
              <a:latin typeface="Gill Sans MT" panose="020B0502020104020203" pitchFamily="34" charset="77"/>
            </a:endParaRPr>
          </a:p>
          <a:p>
            <a:pPr marL="685800" lvl="0" indent="-685800" algn="l" rtl="0">
              <a:lnSpc>
                <a:spcPct val="110000"/>
              </a:lnSpc>
              <a:spcBef>
                <a:spcPts val="0"/>
              </a:spcBef>
              <a:spcAft>
                <a:spcPts val="0"/>
              </a:spcAft>
              <a:buClr>
                <a:srgbClr val="2E2C22"/>
              </a:buClr>
              <a:buSzPts val="4800"/>
              <a:buFont typeface="Arial"/>
              <a:buChar char="•"/>
            </a:pPr>
            <a:r>
              <a:rPr lang="en-US" sz="4800" dirty="0">
                <a:solidFill>
                  <a:srgbClr val="2E2C22"/>
                </a:solidFill>
                <a:latin typeface="Gill Sans MT" panose="020B0502020104020203" pitchFamily="34" charset="77"/>
                <a:sym typeface="Gill Sans"/>
              </a:rPr>
              <a:t>Are intentionally designed to promote collective change by encouraging communities to reflect on, and question, social and cultural factors.</a:t>
            </a:r>
            <a:endParaRPr dirty="0">
              <a:latin typeface="Gill Sans MT" panose="020B0502020104020203" pitchFamily="34" charset="77"/>
            </a:endParaRPr>
          </a:p>
          <a:p>
            <a:pPr marL="685800" lvl="0" indent="-685800" algn="l" rtl="0">
              <a:lnSpc>
                <a:spcPct val="110000"/>
              </a:lnSpc>
              <a:spcBef>
                <a:spcPts val="0"/>
              </a:spcBef>
              <a:spcAft>
                <a:spcPts val="0"/>
              </a:spcAft>
              <a:buClr>
                <a:srgbClr val="2E2C22"/>
              </a:buClr>
              <a:buSzPts val="4800"/>
              <a:buFont typeface="Arial"/>
              <a:buChar char="•"/>
            </a:pPr>
            <a:r>
              <a:rPr lang="en-US" sz="4800" dirty="0">
                <a:solidFill>
                  <a:srgbClr val="2E2C22"/>
                </a:solidFill>
                <a:latin typeface="Gill Sans MT" panose="020B0502020104020203" pitchFamily="34" charset="77"/>
                <a:sym typeface="Gill Sans"/>
              </a:rPr>
              <a:t>Result in positive new norms rooted within the values of that group.</a:t>
            </a:r>
            <a:endParaRPr dirty="0">
              <a:latin typeface="Gill Sans MT" panose="020B0502020104020203" pitchFamily="34" charset="77"/>
            </a:endParaRPr>
          </a:p>
          <a:p>
            <a:pPr marL="0" lvl="0" indent="0" algn="l" rtl="0">
              <a:lnSpc>
                <a:spcPct val="110000"/>
              </a:lnSpc>
              <a:spcBef>
                <a:spcPts val="0"/>
              </a:spcBef>
              <a:spcAft>
                <a:spcPts val="0"/>
              </a:spcAft>
              <a:buClr>
                <a:srgbClr val="2E2C22"/>
              </a:buClr>
              <a:buSzPts val="4800"/>
              <a:buFont typeface="Gill Sans"/>
              <a:buNone/>
            </a:pPr>
            <a:endParaRPr sz="4800" dirty="0">
              <a:solidFill>
                <a:srgbClr val="2E2C22"/>
              </a:solidFill>
              <a:latin typeface="Gill Sans MT" panose="020B0502020104020203" pitchFamily="34" charset="77"/>
              <a:sym typeface="Gill Sans"/>
            </a:endParaRPr>
          </a:p>
          <a:p>
            <a:pPr marL="0" lvl="0" indent="0" algn="r" rtl="0">
              <a:lnSpc>
                <a:spcPct val="110000"/>
              </a:lnSpc>
              <a:spcBef>
                <a:spcPts val="0"/>
              </a:spcBef>
              <a:spcAft>
                <a:spcPts val="0"/>
              </a:spcAft>
              <a:buClr>
                <a:srgbClr val="2E2C22"/>
              </a:buClr>
              <a:buSzPts val="4800"/>
              <a:buFont typeface="Gill Sans"/>
              <a:buNone/>
            </a:pPr>
            <a:r>
              <a:rPr lang="en-US" i="1" dirty="0">
                <a:solidFill>
                  <a:srgbClr val="2E2C22"/>
                </a:solidFill>
                <a:latin typeface="Gill Sans MT" panose="020B0502020104020203" pitchFamily="34" charset="77"/>
                <a:sym typeface="Gill Sans"/>
              </a:rPr>
              <a:t>-Learning Collaborative (2017)</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animEffect transition="in" filter="fade">
                                      <p:cBhvr>
                                        <p:cTn id="7" dur="500"/>
                                        <p:tgtEl>
                                          <p:spTgt spid="30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2">
                                            <p:txEl>
                                              <p:pRg st="1" end="1"/>
                                            </p:txEl>
                                          </p:spTgt>
                                        </p:tgtEl>
                                        <p:attrNameLst>
                                          <p:attrName>style.visibility</p:attrName>
                                        </p:attrNameLst>
                                      </p:cBhvr>
                                      <p:to>
                                        <p:strVal val="visible"/>
                                      </p:to>
                                    </p:set>
                                    <p:animEffect transition="in" filter="fade">
                                      <p:cBhvr>
                                        <p:cTn id="10" dur="500"/>
                                        <p:tgtEl>
                                          <p:spTgt spid="30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2">
                                            <p:txEl>
                                              <p:pRg st="2" end="2"/>
                                            </p:txEl>
                                          </p:spTgt>
                                        </p:tgtEl>
                                        <p:attrNameLst>
                                          <p:attrName>style.visibility</p:attrName>
                                        </p:attrNameLst>
                                      </p:cBhvr>
                                      <p:to>
                                        <p:strVal val="visible"/>
                                      </p:to>
                                    </p:set>
                                    <p:animEffect transition="in" filter="fade">
                                      <p:cBhvr>
                                        <p:cTn id="13" dur="500"/>
                                        <p:tgtEl>
                                          <p:spTgt spid="30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02">
                                            <p:txEl>
                                              <p:pRg st="3" end="3"/>
                                            </p:txEl>
                                          </p:spTgt>
                                        </p:tgtEl>
                                        <p:attrNameLst>
                                          <p:attrName>style.visibility</p:attrName>
                                        </p:attrNameLst>
                                      </p:cBhvr>
                                      <p:to>
                                        <p:strVal val="visible"/>
                                      </p:to>
                                    </p:set>
                                    <p:animEffect transition="in" filter="fade">
                                      <p:cBhvr>
                                        <p:cTn id="16" dur="500"/>
                                        <p:tgtEl>
                                          <p:spTgt spid="30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02">
                                            <p:txEl>
                                              <p:pRg st="4" end="4"/>
                                            </p:txEl>
                                          </p:spTgt>
                                        </p:tgtEl>
                                        <p:attrNameLst>
                                          <p:attrName>style.visibility</p:attrName>
                                        </p:attrNameLst>
                                      </p:cBhvr>
                                      <p:to>
                                        <p:strVal val="visible"/>
                                      </p:to>
                                    </p:set>
                                    <p:animEffect transition="in" filter="fade">
                                      <p:cBhvr>
                                        <p:cTn id="19" dur="500"/>
                                        <p:tgtEl>
                                          <p:spTgt spid="3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306"/>
        <p:cNvGrpSpPr/>
        <p:nvPr/>
      </p:nvGrpSpPr>
      <p:grpSpPr>
        <a:xfrm>
          <a:off x="0" y="0"/>
          <a:ext cx="0" cy="0"/>
          <a:chOff x="0" y="0"/>
          <a:chExt cx="0" cy="0"/>
        </a:xfrm>
      </p:grpSpPr>
      <p:sp>
        <p:nvSpPr>
          <p:cNvPr id="307" name="Google Shape;307;p11"/>
          <p:cNvSpPr txBox="1">
            <a:spLocks noGrp="1"/>
          </p:cNvSpPr>
          <p:nvPr>
            <p:ph type="title"/>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393941"/>
              </a:buClr>
              <a:buSzPts val="10000"/>
              <a:buFont typeface="Gill Sans"/>
              <a:buNone/>
            </a:pPr>
            <a:r>
              <a:rPr lang="en-US" sz="10000" b="1" i="0" u="none" strike="noStrike" cap="none">
                <a:solidFill>
                  <a:srgbClr val="393941"/>
                </a:solidFill>
                <a:latin typeface="Gill Sans"/>
                <a:ea typeface="Gill Sans"/>
                <a:cs typeface="Gill Sans"/>
                <a:sym typeface="Gill Sans"/>
              </a:rPr>
              <a:t> </a:t>
            </a:r>
            <a:endParaRPr sz="10000" b="1" i="0" u="none" strike="noStrike" cap="none">
              <a:solidFill>
                <a:srgbClr val="393941"/>
              </a:solidFill>
              <a:latin typeface="Gill Sans"/>
              <a:ea typeface="Gill Sans"/>
              <a:cs typeface="Gill Sans"/>
              <a:sym typeface="Gill Sans"/>
            </a:endParaRPr>
          </a:p>
        </p:txBody>
      </p:sp>
      <p:graphicFrame>
        <p:nvGraphicFramePr>
          <p:cNvPr id="308" name="Google Shape;308;p11"/>
          <p:cNvGraphicFramePr/>
          <p:nvPr>
            <p:extLst>
              <p:ext uri="{D42A27DB-BD31-4B8C-83A1-F6EECF244321}">
                <p14:modId xmlns:p14="http://schemas.microsoft.com/office/powerpoint/2010/main" val="2813715429"/>
              </p:ext>
            </p:extLst>
          </p:nvPr>
        </p:nvGraphicFramePr>
        <p:xfrm>
          <a:off x="1471200" y="637436"/>
          <a:ext cx="21441600" cy="12062550"/>
        </p:xfrm>
        <a:graphic>
          <a:graphicData uri="http://schemas.openxmlformats.org/drawingml/2006/table">
            <a:tbl>
              <a:tblPr firstRow="1" bandRow="1">
                <a:noFill/>
                <a:tableStyleId>{2E31BC37-9876-41B5-BC81-B111BACC82C9}</a:tableStyleId>
              </a:tblPr>
              <a:tblGrid>
                <a:gridCol w="3786650">
                  <a:extLst>
                    <a:ext uri="{9D8B030D-6E8A-4147-A177-3AD203B41FA5}">
                      <a16:colId xmlns:a16="http://schemas.microsoft.com/office/drawing/2014/main" val="20000"/>
                    </a:ext>
                  </a:extLst>
                </a:gridCol>
                <a:gridCol w="17654950">
                  <a:extLst>
                    <a:ext uri="{9D8B030D-6E8A-4147-A177-3AD203B41FA5}">
                      <a16:colId xmlns:a16="http://schemas.microsoft.com/office/drawing/2014/main" val="20001"/>
                    </a:ext>
                  </a:extLst>
                </a:gridCol>
              </a:tblGrid>
              <a:tr h="1901925">
                <a:tc gridSpan="2">
                  <a:txBody>
                    <a:bodyPr/>
                    <a:lstStyle/>
                    <a:p>
                      <a:pPr marL="0" marR="0" lvl="0" indent="0" algn="ctr" rtl="0">
                        <a:lnSpc>
                          <a:spcPct val="100000"/>
                        </a:lnSpc>
                        <a:spcBef>
                          <a:spcPts val="0"/>
                        </a:spcBef>
                        <a:spcAft>
                          <a:spcPts val="0"/>
                        </a:spcAft>
                        <a:buClr>
                          <a:srgbClr val="FFFFFF"/>
                        </a:buClr>
                        <a:buSzPts val="4800"/>
                        <a:buFont typeface="Arial"/>
                        <a:buNone/>
                      </a:pPr>
                      <a:r>
                        <a:rPr lang="en-US" sz="4800" b="1" i="0" u="none" strike="noStrike" cap="none" dirty="0">
                          <a:solidFill>
                            <a:srgbClr val="FFFFFF"/>
                          </a:solidFill>
                          <a:latin typeface="Gill Sans MT" panose="020B0502020104020203" pitchFamily="34" charset="77"/>
                          <a:ea typeface="Gill Sans"/>
                          <a:cs typeface="Gill Sans"/>
                          <a:sym typeface="Gill Sans"/>
                        </a:rPr>
                        <a:t>NORMATIVE-FOCUSED SBC</a:t>
                      </a:r>
                      <a:endParaRPr sz="4800" u="none" strike="noStrike" cap="none" dirty="0">
                        <a:latin typeface="Gill Sans MT" panose="020B0502020104020203" pitchFamily="34" charset="77"/>
                        <a:ea typeface="Gill Sans"/>
                        <a:cs typeface="Gill Sans"/>
                        <a:sym typeface="Gill Sans"/>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9457"/>
                    </a:solidFill>
                  </a:tcPr>
                </a:tc>
                <a:tc hMerge="1">
                  <a:txBody>
                    <a:bodyPr/>
                    <a:lstStyle/>
                    <a:p>
                      <a:endParaRPr lang="en-US"/>
                    </a:p>
                  </a:txBody>
                  <a:tcPr/>
                </a:tc>
                <a:extLst>
                  <a:ext uri="{0D108BD9-81ED-4DB2-BD59-A6C34878D82A}">
                    <a16:rowId xmlns:a16="http://schemas.microsoft.com/office/drawing/2014/main" val="10000"/>
                  </a:ext>
                </a:extLst>
              </a:tr>
              <a:tr h="1901925">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rPr>
                        <a:t>WHO</a:t>
                      </a:r>
                      <a:endParaRPr>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u="none" strike="noStrike" cap="none">
                          <a:solidFill>
                            <a:srgbClr val="2E2C22"/>
                          </a:solidFill>
                        </a:rPr>
                        <a:t>Individual and </a:t>
                      </a:r>
                      <a:r>
                        <a:rPr lang="en-US" sz="4000" b="1" u="none" strike="noStrike" cap="none">
                          <a:solidFill>
                            <a:srgbClr val="2E2C22"/>
                          </a:solidFill>
                        </a:rPr>
                        <a:t>community </a:t>
                      </a:r>
                      <a:r>
                        <a:rPr lang="en-US" sz="4000" b="0" u="none" strike="noStrike" cap="none">
                          <a:solidFill>
                            <a:srgbClr val="2E2C22"/>
                          </a:solidFill>
                        </a:rPr>
                        <a:t>as a locus of change.</a:t>
                      </a:r>
                      <a:endParaRPr sz="4000" u="none" strike="noStrike" cap="none">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6975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rPr>
                        <a:t>WHAT</a:t>
                      </a:r>
                      <a:endParaRPr>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581025" marR="0" lvl="0" indent="-555625"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rPr>
                        <a:t>Uses mix of media channels and </a:t>
                      </a:r>
                      <a:r>
                        <a:rPr lang="en-US" sz="4000" b="1" u="none" strike="noStrike" cap="none" dirty="0">
                          <a:solidFill>
                            <a:srgbClr val="2E2C22"/>
                          </a:solidFill>
                        </a:rPr>
                        <a:t>social spaces to foster critical reflection rooted in cultural values</a:t>
                      </a:r>
                      <a:r>
                        <a:rPr lang="en-US" sz="4000" b="0" u="none" strike="noStrike" cap="none" dirty="0">
                          <a:solidFill>
                            <a:srgbClr val="2E2C22"/>
                          </a:solidFill>
                        </a:rPr>
                        <a:t>.</a:t>
                      </a:r>
                      <a:endParaRPr b="0" dirty="0"/>
                    </a:p>
                    <a:p>
                      <a:pPr marL="581025" marR="0" lvl="0" indent="-555625" algn="l" rtl="0">
                        <a:lnSpc>
                          <a:spcPct val="100000"/>
                        </a:lnSpc>
                        <a:spcBef>
                          <a:spcPts val="0"/>
                        </a:spcBef>
                        <a:spcAft>
                          <a:spcPts val="0"/>
                        </a:spcAft>
                        <a:buClr>
                          <a:srgbClr val="2E2C22"/>
                        </a:buClr>
                        <a:buSzPts val="4000"/>
                        <a:buFont typeface="Arial"/>
                        <a:buChar char="•"/>
                      </a:pPr>
                      <a:r>
                        <a:rPr lang="en-US" sz="4000" b="0" u="none" strike="noStrike" cap="none" dirty="0">
                          <a:solidFill>
                            <a:srgbClr val="2E2C22"/>
                          </a:solidFill>
                        </a:rPr>
                        <a:t>Works at </a:t>
                      </a:r>
                      <a:r>
                        <a:rPr lang="en-US" sz="4000" b="1" u="none" strike="noStrike" cap="none" dirty="0">
                          <a:solidFill>
                            <a:srgbClr val="2E2C22"/>
                          </a:solidFill>
                        </a:rPr>
                        <a:t>different levels of social ecology</a:t>
                      </a:r>
                      <a:r>
                        <a:rPr lang="en-US" sz="4000" b="0" u="none" strike="noStrike" cap="none" dirty="0">
                          <a:solidFill>
                            <a:srgbClr val="2E2C22"/>
                          </a:solidFill>
                        </a:rPr>
                        <a:t>.</a:t>
                      </a:r>
                      <a:endParaRPr b="0" dirty="0"/>
                    </a:p>
                    <a:p>
                      <a:pPr marL="581025" marR="0" lvl="0" indent="-555625" algn="l" rtl="0">
                        <a:lnSpc>
                          <a:spcPct val="100000"/>
                        </a:lnSpc>
                        <a:spcBef>
                          <a:spcPts val="0"/>
                        </a:spcBef>
                        <a:spcAft>
                          <a:spcPts val="0"/>
                        </a:spcAft>
                        <a:buClr>
                          <a:srgbClr val="2E2C22"/>
                        </a:buClr>
                        <a:buSzPts val="4000"/>
                        <a:buFont typeface="Arial"/>
                        <a:buChar char="•"/>
                      </a:pPr>
                      <a:r>
                        <a:rPr lang="en-US" sz="4000" b="0" u="none" strike="noStrike" cap="none" dirty="0">
                          <a:solidFill>
                            <a:srgbClr val="2E2C22"/>
                          </a:solidFill>
                        </a:rPr>
                        <a:t>Based on </a:t>
                      </a:r>
                      <a:r>
                        <a:rPr lang="en-US" sz="4000" b="1" u="none" strike="noStrike" cap="none" dirty="0">
                          <a:solidFill>
                            <a:srgbClr val="2E2C22"/>
                          </a:solidFill>
                        </a:rPr>
                        <a:t>social norms assessment </a:t>
                      </a:r>
                      <a:r>
                        <a:rPr lang="en-US" sz="4000" b="0" u="none" strike="noStrike" cap="none" dirty="0">
                          <a:solidFill>
                            <a:srgbClr val="2E2C22"/>
                          </a:solidFill>
                        </a:rPr>
                        <a:t>and identification of relevant norms; </a:t>
                      </a:r>
                      <a:r>
                        <a:rPr lang="en-US" sz="4000" b="1" u="none" strike="noStrike" cap="none" dirty="0">
                          <a:solidFill>
                            <a:srgbClr val="2E2C22"/>
                          </a:solidFill>
                        </a:rPr>
                        <a:t>planned diffusion </a:t>
                      </a:r>
                      <a:r>
                        <a:rPr lang="en-US" sz="4000" b="0" u="none" strike="noStrike" cap="none" dirty="0">
                          <a:solidFill>
                            <a:srgbClr val="2E2C22"/>
                          </a:solidFill>
                        </a:rPr>
                        <a:t>of new ideas.</a:t>
                      </a:r>
                      <a:endParaRPr dirty="0"/>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82990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rPr>
                        <a:t>HOW</a:t>
                      </a:r>
                      <a:endParaRPr>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u="none" strike="noStrike" cap="none" dirty="0">
                          <a:solidFill>
                            <a:srgbClr val="2E2C22"/>
                          </a:solidFill>
                        </a:rPr>
                        <a:t>Behavior change strategies </a:t>
                      </a:r>
                      <a:r>
                        <a:rPr lang="en-US" sz="4000" b="1" u="none" strike="noStrike" cap="none" dirty="0">
                          <a:solidFill>
                            <a:srgbClr val="2E2C22"/>
                          </a:solidFill>
                        </a:rPr>
                        <a:t>address normative perceptions and expectations</a:t>
                      </a:r>
                      <a:r>
                        <a:rPr lang="en-US" sz="4000" b="0" u="none" strike="noStrike" cap="none" dirty="0">
                          <a:solidFill>
                            <a:srgbClr val="2E2C22"/>
                          </a:solidFill>
                        </a:rPr>
                        <a:t>;</a:t>
                      </a:r>
                      <a:r>
                        <a:rPr lang="en-US" sz="4000" b="1" u="none" strike="noStrike" cap="none" dirty="0">
                          <a:solidFill>
                            <a:srgbClr val="2E2C22"/>
                          </a:solidFill>
                        </a:rPr>
                        <a:t> new, alternative behaviors</a:t>
                      </a:r>
                      <a:r>
                        <a:rPr lang="en-US" sz="4000" b="0" u="none" strike="noStrike" cap="none" dirty="0">
                          <a:solidFill>
                            <a:srgbClr val="2E2C22"/>
                          </a:solidFill>
                        </a:rPr>
                        <a:t>.</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559050">
                <a:tc>
                  <a:txBody>
                    <a:bodyPr/>
                    <a:lstStyle/>
                    <a:p>
                      <a:pPr marL="0" marR="0" lvl="0" indent="0" algn="ctr"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rPr>
                        <a:t>AIM</a:t>
                      </a:r>
                      <a:endParaRPr dirty="0">
                        <a:latin typeface="Gill Sans MT" panose="020B0502020104020203" pitchFamily="34" charset="77"/>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u="none" strike="noStrike" cap="none" dirty="0">
                          <a:solidFill>
                            <a:srgbClr val="2E2C22"/>
                          </a:solidFill>
                        </a:rPr>
                        <a:t>To </a:t>
                      </a:r>
                      <a:r>
                        <a:rPr lang="en-US" sz="4000" b="1" u="none" strike="noStrike" cap="none" dirty="0">
                          <a:solidFill>
                            <a:srgbClr val="2E2C22"/>
                          </a:solidFill>
                        </a:rPr>
                        <a:t>redistribute power and social influence </a:t>
                      </a:r>
                      <a:r>
                        <a:rPr lang="en-US" sz="4000" b="0" u="none" strike="noStrike" cap="none" dirty="0">
                          <a:solidFill>
                            <a:srgbClr val="2E2C22"/>
                          </a:solidFill>
                        </a:rPr>
                        <a:t>to support individuals’ health behaviors and service use.</a:t>
                      </a:r>
                      <a:endParaRPr sz="4000" u="none" strike="noStrike" cap="none" dirty="0">
                        <a:solidFill>
                          <a:srgbClr val="2E2C22"/>
                        </a:solidFill>
                      </a:endParaRPr>
                    </a:p>
                  </a:txBody>
                  <a:tcPr marL="3657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312"/>
        <p:cNvGrpSpPr/>
        <p:nvPr/>
      </p:nvGrpSpPr>
      <p:grpSpPr>
        <a:xfrm>
          <a:off x="0" y="0"/>
          <a:ext cx="0" cy="0"/>
          <a:chOff x="0" y="0"/>
          <a:chExt cx="0" cy="0"/>
        </a:xfrm>
      </p:grpSpPr>
      <p:sp>
        <p:nvSpPr>
          <p:cNvPr id="313" name="Google Shape;313;p469"/>
          <p:cNvSpPr txBox="1">
            <a:spLocks noGrp="1"/>
          </p:cNvSpPr>
          <p:nvPr>
            <p:ph type="title"/>
          </p:nvPr>
        </p:nvSpPr>
        <p:spPr>
          <a:xfrm>
            <a:off x="4076696" y="5261582"/>
            <a:ext cx="16230600" cy="2176836"/>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FFFEFF"/>
              </a:buClr>
              <a:buSzPts val="10000"/>
              <a:buFont typeface="Gill Sans"/>
              <a:buNone/>
            </a:pPr>
            <a:r>
              <a:rPr lang="en-US" b="1"/>
              <a:t>Overview: </a:t>
            </a:r>
            <a:br>
              <a:rPr lang="en-US" b="1"/>
            </a:br>
            <a:r>
              <a:rPr lang="en-US" b="1"/>
              <a:t>Monitoring and Evaluation </a:t>
            </a:r>
            <a:endParaRPr b="1"/>
          </a:p>
        </p:txBody>
      </p:sp>
      <p:sp>
        <p:nvSpPr>
          <p:cNvPr id="314" name="Google Shape;314;p469"/>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a:t>SECTION 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wipe(down)">
                                      <p:cBhvr>
                                        <p:cTn id="7" dur="500"/>
                                        <p:tgtEl>
                                          <p:spTgt spid="3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
                                            <p:txEl>
                                              <p:pRg st="0" end="0"/>
                                            </p:txEl>
                                          </p:spTgt>
                                        </p:tgtEl>
                                        <p:attrNameLst>
                                          <p:attrName>style.visibility</p:attrName>
                                        </p:attrNameLst>
                                      </p:cBhvr>
                                      <p:to>
                                        <p:strVal val="visible"/>
                                      </p:to>
                                    </p:set>
                                    <p:animEffect transition="in" filter="wipe(down)">
                                      <p:cBhvr>
                                        <p:cTn id="10" dur="500"/>
                                        <p:tgtEl>
                                          <p:spTgt spid="3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12"/>
          <p:cNvSpPr txBox="1">
            <a:spLocks noGrp="1"/>
          </p:cNvSpPr>
          <p:nvPr>
            <p:ph type="title"/>
          </p:nvPr>
        </p:nvSpPr>
        <p:spPr>
          <a:xfrm>
            <a:off x="1905000" y="3585037"/>
            <a:ext cx="9134475" cy="217646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BB303"/>
              </a:buClr>
              <a:buSzPts val="9600"/>
              <a:buFont typeface="Gill Sans"/>
              <a:buNone/>
            </a:pPr>
            <a:r>
              <a:rPr lang="en-US" sz="10000" b="1" i="0" u="none" strike="noStrike" cap="none">
                <a:solidFill>
                  <a:srgbClr val="CBB303"/>
                </a:solidFill>
                <a:latin typeface="Gill Sans MT" panose="020B0502020104020203" pitchFamily="34" charset="77"/>
                <a:ea typeface="Gill Sans"/>
                <a:cs typeface="Gill Sans"/>
                <a:sym typeface="Gill Sans"/>
              </a:rPr>
              <a:t>Monitoring </a:t>
            </a:r>
            <a:endParaRPr sz="10000" b="1" i="0" u="none" strike="noStrike" cap="none">
              <a:solidFill>
                <a:srgbClr val="CBB303"/>
              </a:solidFill>
              <a:latin typeface="Gill Sans MT" panose="020B0502020104020203" pitchFamily="34" charset="77"/>
              <a:ea typeface="Gill Sans"/>
              <a:cs typeface="Gill Sans"/>
              <a:sym typeface="Gill Sans"/>
            </a:endParaRPr>
          </a:p>
        </p:txBody>
      </p:sp>
      <p:sp>
        <p:nvSpPr>
          <p:cNvPr id="320" name="Google Shape;320;p12"/>
          <p:cNvSpPr txBox="1">
            <a:spLocks noGrp="1"/>
          </p:cNvSpPr>
          <p:nvPr>
            <p:ph type="body" idx="1"/>
          </p:nvPr>
        </p:nvSpPr>
        <p:spPr>
          <a:xfrm>
            <a:off x="1905000" y="5491624"/>
            <a:ext cx="9414753" cy="5511800"/>
          </a:xfrm>
          <a:prstGeom prst="rect">
            <a:avLst/>
          </a:prstGeom>
          <a:noFill/>
          <a:ln>
            <a:noFill/>
          </a:ln>
        </p:spPr>
        <p:txBody>
          <a:bodyPr spcFirstLastPara="1" wrap="square" lIns="91425" tIns="45700" rIns="91425" bIns="45700" anchor="t" anchorCtr="0">
            <a:normAutofit/>
          </a:bodyPr>
          <a:lstStyle/>
          <a:p>
            <a:pPr marL="571500" marR="0" lvl="0" indent="-571500" algn="l" rtl="0">
              <a:spcBef>
                <a:spcPts val="0"/>
              </a:spcBef>
              <a:spcAft>
                <a:spcPts val="0"/>
              </a:spcAft>
              <a:buClr>
                <a:srgbClr val="2E2C22"/>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Systematic and routine process of gathering information from different parts of a program. </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2E2C22"/>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Usually focused on short-term outcomes.</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2E2C22"/>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Generally conducted by people involved in the program.</a:t>
            </a:r>
            <a:endParaRPr sz="4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321" name="Google Shape;321;p12"/>
          <p:cNvSpPr txBox="1">
            <a:spLocks noGrp="1"/>
          </p:cNvSpPr>
          <p:nvPr>
            <p:ph type="body" idx="2"/>
          </p:nvPr>
        </p:nvSpPr>
        <p:spPr>
          <a:xfrm>
            <a:off x="1905000" y="2596024"/>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DEFINITIONS</a:t>
            </a:r>
            <a:endParaRPr sz="3600" b="0" i="0" u="none" strike="noStrike" cap="none">
              <a:solidFill>
                <a:srgbClr val="2E2C22"/>
              </a:solidFill>
              <a:latin typeface="Gill Sans MT" panose="020B0502020104020203" pitchFamily="34" charset="77"/>
              <a:ea typeface="Gill Sans"/>
              <a:cs typeface="Gill Sans"/>
              <a:sym typeface="Gill Sans"/>
            </a:endParaRPr>
          </a:p>
        </p:txBody>
      </p:sp>
      <p:sp>
        <p:nvSpPr>
          <p:cNvPr id="322" name="Google Shape;322;p12"/>
          <p:cNvSpPr txBox="1"/>
          <p:nvPr/>
        </p:nvSpPr>
        <p:spPr>
          <a:xfrm>
            <a:off x="13596361" y="3615988"/>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9904F"/>
              </a:buClr>
              <a:buSzPts val="9600"/>
              <a:buFont typeface="Gill Sans"/>
              <a:buNone/>
            </a:pPr>
            <a:r>
              <a:rPr lang="en-US" sz="9600" b="1" i="0" u="none" strike="noStrike" cap="none">
                <a:solidFill>
                  <a:srgbClr val="CBB303"/>
                </a:solidFill>
                <a:latin typeface="Gill Sans MT" panose="020B0502020104020203" pitchFamily="34" charset="77"/>
                <a:ea typeface="Gill Sans"/>
                <a:cs typeface="Gill Sans"/>
                <a:sym typeface="Gill Sans"/>
              </a:rPr>
              <a:t>Evaluation </a:t>
            </a:r>
            <a:endParaRPr sz="1400" b="1" i="0" u="none" strike="noStrike" cap="none">
              <a:solidFill>
                <a:srgbClr val="CBB303"/>
              </a:solidFill>
              <a:latin typeface="Gill Sans MT" panose="020B0502020104020203" pitchFamily="34" charset="77"/>
              <a:ea typeface="Gill Sans"/>
              <a:cs typeface="Gill Sans"/>
              <a:sym typeface="Gill Sans"/>
            </a:endParaRPr>
          </a:p>
        </p:txBody>
      </p:sp>
      <p:sp>
        <p:nvSpPr>
          <p:cNvPr id="323" name="Google Shape;323;p1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324" name="Google Shape;324;p1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325" name="Google Shape;325;p12"/>
          <p:cNvSpPr txBox="1"/>
          <p:nvPr/>
        </p:nvSpPr>
        <p:spPr>
          <a:xfrm>
            <a:off x="13597298" y="5523000"/>
            <a:ext cx="9877827" cy="5511800"/>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Assessment of an entire program cycle.</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Usually long-term. </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Often conducted by impartial outsiders with M&amp;E background.</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spcBef>
                <a:spcPts val="1800"/>
              </a:spcBef>
              <a:spcAft>
                <a:spcPts val="0"/>
              </a:spcAft>
              <a:buClr>
                <a:srgbClr val="000000"/>
              </a:buClr>
              <a:buSzPts val="4000"/>
              <a:buFont typeface="Arial"/>
              <a:buChar char="•"/>
            </a:pPr>
            <a:r>
              <a:rPr lang="en-US" sz="4400" b="0" i="0" u="none" strike="noStrike" cap="none" dirty="0">
                <a:solidFill>
                  <a:srgbClr val="2E2C22"/>
                </a:solidFill>
                <a:latin typeface="Gill Sans MT" panose="020B0502020104020203" pitchFamily="34" charset="77"/>
                <a:ea typeface="Gill Sans"/>
                <a:cs typeface="Gill Sans"/>
                <a:sym typeface="Gill Sans"/>
              </a:rPr>
              <a:t>Can also be participatory, with insiders having historical and contextual knowledge and implementation experience</a:t>
            </a:r>
            <a:endParaRPr sz="4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326" name="Google Shape;326;p12"/>
          <p:cNvCxnSpPr/>
          <p:nvPr/>
        </p:nvCxnSpPr>
        <p:spPr>
          <a:xfrm>
            <a:off x="11889645" y="3583006"/>
            <a:ext cx="0" cy="7688635"/>
          </a:xfrm>
          <a:prstGeom prst="straightConnector1">
            <a:avLst/>
          </a:prstGeom>
          <a:noFill/>
          <a:ln w="76200" cap="flat" cmpd="sng">
            <a:solidFill>
              <a:srgbClr val="000000"/>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5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5"/>
                                        </p:tgtEl>
                                        <p:attrNameLst>
                                          <p:attrName>style.visibility</p:attrName>
                                        </p:attrNameLst>
                                      </p:cBhvr>
                                      <p:to>
                                        <p:strVal val="visible"/>
                                      </p:to>
                                    </p:set>
                                    <p:animEffect transition="in" filter="fade">
                                      <p:cBhvr>
                                        <p:cTn id="10"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3"/>
          <p:cNvSpPr txBox="1">
            <a:spLocks noGrp="1"/>
          </p:cNvSpPr>
          <p:nvPr>
            <p:ph type="body" idx="1"/>
          </p:nvPr>
        </p:nvSpPr>
        <p:spPr>
          <a:xfrm>
            <a:off x="1637180" y="1460960"/>
            <a:ext cx="21594143"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b="1" dirty="0">
                <a:solidFill>
                  <a:srgbClr val="2E2C22"/>
                </a:solidFill>
                <a:latin typeface="Gill Sans MT" panose="020B0502020104020203" pitchFamily="34" charset="77"/>
              </a:rPr>
              <a:t>Monitoring and Evaluation (M&amp;E) of NSI</a:t>
            </a:r>
            <a:endParaRPr sz="8000" dirty="0">
              <a:solidFill>
                <a:srgbClr val="2E2C22"/>
              </a:solidFill>
              <a:latin typeface="Gill Sans MT" panose="020B0502020104020203" pitchFamily="34" charset="77"/>
            </a:endParaRPr>
          </a:p>
        </p:txBody>
      </p:sp>
      <p:graphicFrame>
        <p:nvGraphicFramePr>
          <p:cNvPr id="332" name="Google Shape;332;p13"/>
          <p:cNvGraphicFramePr/>
          <p:nvPr>
            <p:extLst>
              <p:ext uri="{D42A27DB-BD31-4B8C-83A1-F6EECF244321}">
                <p14:modId xmlns:p14="http://schemas.microsoft.com/office/powerpoint/2010/main" val="2972887489"/>
              </p:ext>
            </p:extLst>
          </p:nvPr>
        </p:nvGraphicFramePr>
        <p:xfrm>
          <a:off x="1637180" y="3370730"/>
          <a:ext cx="20840700" cy="9296400"/>
        </p:xfrm>
        <a:graphic>
          <a:graphicData uri="http://schemas.openxmlformats.org/drawingml/2006/table">
            <a:tbl>
              <a:tblPr>
                <a:noFill/>
                <a:tableStyleId>{1418B81B-E733-4C98-A115-E3B8A1D51AB2}</a:tableStyleId>
              </a:tblPr>
              <a:tblGrid>
                <a:gridCol w="3504975">
                  <a:extLst>
                    <a:ext uri="{9D8B030D-6E8A-4147-A177-3AD203B41FA5}">
                      <a16:colId xmlns:a16="http://schemas.microsoft.com/office/drawing/2014/main" val="20000"/>
                    </a:ext>
                  </a:extLst>
                </a:gridCol>
                <a:gridCol w="6483925">
                  <a:extLst>
                    <a:ext uri="{9D8B030D-6E8A-4147-A177-3AD203B41FA5}">
                      <a16:colId xmlns:a16="http://schemas.microsoft.com/office/drawing/2014/main" val="20001"/>
                    </a:ext>
                  </a:extLst>
                </a:gridCol>
                <a:gridCol w="10851800">
                  <a:extLst>
                    <a:ext uri="{9D8B030D-6E8A-4147-A177-3AD203B41FA5}">
                      <a16:colId xmlns:a16="http://schemas.microsoft.com/office/drawing/2014/main" val="20002"/>
                    </a:ext>
                  </a:extLst>
                </a:gridCol>
              </a:tblGrid>
              <a:tr h="1785225">
                <a:tc>
                  <a:txBody>
                    <a:bodyPr/>
                    <a:lstStyle/>
                    <a:p>
                      <a:pPr marL="0" marR="0" lvl="0" indent="0" algn="l" rtl="0">
                        <a:lnSpc>
                          <a:spcPct val="100000"/>
                        </a:lnSpc>
                        <a:spcBef>
                          <a:spcPts val="0"/>
                        </a:spcBef>
                        <a:spcAft>
                          <a:spcPts val="0"/>
                        </a:spcAft>
                        <a:buClr>
                          <a:schemeClr val="lt1"/>
                        </a:buClr>
                        <a:buSzPts val="4000"/>
                        <a:buFont typeface="Gill Sans"/>
                        <a:buNone/>
                      </a:pPr>
                      <a:endParaRPr sz="4000" b="1" i="0" u="none" strike="noStrike" cap="none">
                        <a:solidFill>
                          <a:srgbClr val="FFFEFF"/>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EFF"/>
                        </a:buClr>
                        <a:buSzPts val="3600"/>
                        <a:buFont typeface="Gill Sans"/>
                        <a:buNone/>
                      </a:pPr>
                      <a:r>
                        <a:rPr lang="en-US" sz="4000" b="1" i="0" u="none" strike="noStrike" cap="none">
                          <a:solidFill>
                            <a:srgbClr val="FFFEFF"/>
                          </a:solidFill>
                          <a:latin typeface="Gill Sans MT" panose="020B0502020104020203" pitchFamily="34" charset="77"/>
                          <a:ea typeface="Gill Sans"/>
                          <a:cs typeface="Gill Sans"/>
                          <a:sym typeface="Gill Sans"/>
                        </a:rPr>
                        <a:t>TYPICAL PROGRAM </a:t>
                      </a:r>
                      <a:endParaRPr sz="4000" b="1" i="0" u="none" strike="noStrike" cap="none">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EFF"/>
                        </a:buClr>
                        <a:buSzPts val="3600"/>
                        <a:buFont typeface="Gill Sans"/>
                        <a:buNone/>
                      </a:pPr>
                      <a:r>
                        <a:rPr lang="en-US" sz="4000" b="1" i="0" u="none" strike="noStrike" cap="none">
                          <a:solidFill>
                            <a:srgbClr val="FFFEFF"/>
                          </a:solidFill>
                          <a:latin typeface="Gill Sans MT" panose="020B0502020104020203" pitchFamily="34" charset="77"/>
                          <a:ea typeface="Gill Sans"/>
                          <a:cs typeface="Gill Sans"/>
                          <a:sym typeface="Gill Sans"/>
                        </a:rPr>
                        <a:t>FOR NSI OPERATING IN COMPLEX SOCIAL ENVIRONMENTS</a:t>
                      </a:r>
                      <a:endParaRPr sz="4000" b="1" i="0" u="none" strike="noStrike" cap="none">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3929775">
                <a:tc>
                  <a:txBody>
                    <a:bodyPr/>
                    <a:lstStyle/>
                    <a:p>
                      <a:pPr marL="23813" marR="0" lvl="0" indent="0" algn="l" rtl="0">
                        <a:lnSpc>
                          <a:spcPct val="100000"/>
                        </a:lnSpc>
                        <a:spcBef>
                          <a:spcPts val="0"/>
                        </a:spcBef>
                        <a:spcAft>
                          <a:spcPts val="0"/>
                        </a:spcAft>
                        <a:buClr>
                          <a:srgbClr val="2E2C22"/>
                        </a:buClr>
                        <a:buSzPts val="3600"/>
                        <a:buFont typeface="Arial"/>
                        <a:buNone/>
                      </a:pPr>
                      <a:r>
                        <a:rPr lang="en-US" sz="4000" b="1" i="0" u="none" strike="noStrike" cap="none">
                          <a:solidFill>
                            <a:srgbClr val="2E2C22"/>
                          </a:solidFill>
                          <a:latin typeface="Gill Sans MT" panose="020B0502020104020203" pitchFamily="34" charset="77"/>
                          <a:ea typeface="Gill Sans"/>
                          <a:cs typeface="Gill Sans"/>
                          <a:sym typeface="Gill Sans"/>
                        </a:rPr>
                        <a:t>Monitoring </a:t>
                      </a:r>
                      <a:endParaRPr sz="4000" b="1"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8288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Data and insights from monitoring may inform program evaluation and learning about the program.</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a:solidFill>
                            <a:srgbClr val="2E2C22"/>
                          </a:solidFill>
                          <a:latin typeface="Gill Sans MT" panose="020B0502020104020203" pitchFamily="34" charset="77"/>
                          <a:ea typeface="Gill Sans"/>
                          <a:cs typeface="Gill Sans"/>
                          <a:sym typeface="Gill Sans"/>
                        </a:rPr>
                        <a:t>Develop understanding of whether program elements are being implemented as designed, complementing each other, moving together to support change.</a:t>
                      </a:r>
                      <a:endParaRPr sz="3600" b="0" i="0" u="none" strike="noStrike" cap="none">
                        <a:solidFill>
                          <a:srgbClr val="2E2C22"/>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a:solidFill>
                            <a:srgbClr val="2E2C22"/>
                          </a:solidFill>
                          <a:latin typeface="Gill Sans MT" panose="020B0502020104020203" pitchFamily="34" charset="77"/>
                          <a:ea typeface="Gill Sans"/>
                          <a:cs typeface="Gill Sans"/>
                          <a:sym typeface="Gill Sans"/>
                        </a:rPr>
                        <a:t>Track expected and unexpected social change effects (individual change of early adapters, social opposers, and collective actions).</a:t>
                      </a:r>
                      <a:endParaRPr sz="3600" u="none" strike="noStrike" cap="none" dirty="0">
                        <a:solidFill>
                          <a:srgbClr val="2E2C22"/>
                        </a:solidFill>
                        <a:latin typeface="Gill Sans MT" panose="020B0502020104020203" pitchFamily="34" charset="77"/>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1400">
                <a:tc>
                  <a:txBody>
                    <a:bodyPr/>
                    <a:lstStyle/>
                    <a:p>
                      <a:pPr marL="0" marR="0" lvl="0" indent="0" algn="l" rtl="0">
                        <a:lnSpc>
                          <a:spcPct val="100000"/>
                        </a:lnSpc>
                        <a:spcBef>
                          <a:spcPts val="0"/>
                        </a:spcBef>
                        <a:spcAft>
                          <a:spcPts val="0"/>
                        </a:spcAft>
                        <a:buClr>
                          <a:srgbClr val="2E2C22"/>
                        </a:buClr>
                        <a:buSzPts val="3600"/>
                        <a:buFont typeface="Arial"/>
                        <a:buNone/>
                      </a:pPr>
                      <a:r>
                        <a:rPr lang="en-US" sz="4000" b="1" i="0" u="none" strike="noStrike" cap="none">
                          <a:solidFill>
                            <a:srgbClr val="2E2C22"/>
                          </a:solidFill>
                          <a:latin typeface="Gill Sans MT" panose="020B0502020104020203" pitchFamily="34" charset="77"/>
                          <a:ea typeface="Gill Sans"/>
                          <a:cs typeface="Gill Sans"/>
                          <a:sym typeface="Gill Sans"/>
                        </a:rPr>
                        <a:t>Evaluation </a:t>
                      </a:r>
                      <a:endParaRPr sz="4000" b="1"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8288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Data and insights from evaluation may inform how well an SBC program is working and future implementation of programs.</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The extent to which normative shifts occur should be reflected in baseline and </a:t>
                      </a:r>
                      <a:r>
                        <a:rPr lang="en-US" sz="3600" b="0" i="0" u="none" strike="noStrike" cap="none" dirty="0" err="1">
                          <a:solidFill>
                            <a:srgbClr val="2E2C22"/>
                          </a:solidFill>
                          <a:latin typeface="Gill Sans MT" panose="020B0502020104020203" pitchFamily="34" charset="77"/>
                          <a:ea typeface="Gill Sans"/>
                          <a:cs typeface="Gill Sans"/>
                          <a:sym typeface="Gill Sans"/>
                        </a:rPr>
                        <a:t>endline</a:t>
                      </a:r>
                      <a:r>
                        <a:rPr lang="en-US" sz="3600" b="0" i="0" u="none" strike="noStrike" cap="none" dirty="0">
                          <a:solidFill>
                            <a:srgbClr val="2E2C22"/>
                          </a:solidFill>
                          <a:latin typeface="Gill Sans MT" panose="020B0502020104020203" pitchFamily="34" charset="77"/>
                          <a:ea typeface="Gill Sans"/>
                          <a:cs typeface="Gill Sans"/>
                          <a:sym typeface="Gill Sans"/>
                        </a:rPr>
                        <a:t> evaluations.</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Focus on which norms are being explicitly addressed and what level of normative change is expected by project end.</a:t>
                      </a:r>
                      <a:endParaRPr sz="3600" u="none" strike="noStrike" cap="none" dirty="0">
                        <a:solidFill>
                          <a:srgbClr val="2E2C22"/>
                        </a:solidFill>
                        <a:latin typeface="Gill Sans MT" panose="020B0502020104020203" pitchFamily="34" charset="77"/>
                      </a:endParaRPr>
                    </a:p>
                  </a:txBody>
                  <a:tcPr marL="228600" marR="137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14"/>
          <p:cNvPicPr preferRelativeResize="0"/>
          <p:nvPr/>
        </p:nvPicPr>
        <p:blipFill rotWithShape="1">
          <a:blip r:embed="rId3">
            <a:alphaModFix/>
          </a:blip>
          <a:srcRect/>
          <a:stretch/>
        </p:blipFill>
        <p:spPr>
          <a:xfrm>
            <a:off x="8507186" y="1668235"/>
            <a:ext cx="14894043" cy="10915650"/>
          </a:xfrm>
          <a:prstGeom prst="rect">
            <a:avLst/>
          </a:prstGeom>
          <a:noFill/>
          <a:ln w="76200" cap="flat" cmpd="sng">
            <a:solidFill>
              <a:srgbClr val="CBB303"/>
            </a:solidFill>
            <a:prstDash val="solid"/>
            <a:round/>
            <a:headEnd type="none" w="sm" len="sm"/>
            <a:tailEnd type="none" w="sm" len="sm"/>
          </a:ln>
        </p:spPr>
      </p:pic>
      <p:sp>
        <p:nvSpPr>
          <p:cNvPr id="339" name="Google Shape;339;p14"/>
          <p:cNvSpPr txBox="1"/>
          <p:nvPr/>
        </p:nvSpPr>
        <p:spPr>
          <a:xfrm>
            <a:off x="509424" y="3859108"/>
            <a:ext cx="7997762" cy="75509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7500"/>
              <a:buFont typeface="Gill Sans"/>
              <a:buNone/>
            </a:pPr>
            <a:r>
              <a:rPr lang="en-US" sz="8000" b="1" i="0" u="none" strike="noStrike" cap="none">
                <a:solidFill>
                  <a:srgbClr val="2E2C22"/>
                </a:solidFill>
                <a:latin typeface="Gill Sans MT" panose="020B0502020104020203" pitchFamily="34" charset="77"/>
                <a:ea typeface="Gill Sans"/>
                <a:cs typeface="Gill Sans"/>
                <a:sym typeface="Gill Sans"/>
              </a:rPr>
              <a:t>Projects Operate in </a:t>
            </a:r>
            <a:r>
              <a:rPr lang="en-US" sz="8000" b="1" i="0" u="none" strike="noStrike" cap="none">
                <a:solidFill>
                  <a:srgbClr val="CBB303"/>
                </a:solidFill>
                <a:latin typeface="Gill Sans MT" panose="020B0502020104020203" pitchFamily="34" charset="77"/>
                <a:ea typeface="Gill Sans"/>
                <a:cs typeface="Gill Sans"/>
                <a:sym typeface="Gill Sans"/>
              </a:rPr>
              <a:t>Complex Environments! </a:t>
            </a:r>
            <a:endParaRPr sz="1600" b="1" i="0" u="none" strike="noStrike" cap="none">
              <a:solidFill>
                <a:srgbClr val="CBB303"/>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15"/>
          <p:cNvSpPr txBox="1">
            <a:spLocks noGrp="1"/>
          </p:cNvSpPr>
          <p:nvPr>
            <p:ph type="title"/>
          </p:nvPr>
        </p:nvSpPr>
        <p:spPr>
          <a:xfrm>
            <a:off x="7349281" y="2227264"/>
            <a:ext cx="15295612"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000"/>
              <a:buFont typeface="Gill Sans"/>
              <a:buNone/>
            </a:pPr>
            <a:r>
              <a:rPr lang="en-US" b="1" dirty="0">
                <a:solidFill>
                  <a:srgbClr val="2E2C22"/>
                </a:solidFill>
                <a:latin typeface="Gill Sans MT" panose="020B0502020104020203" pitchFamily="34" charset="77"/>
              </a:rPr>
              <a:t>How to Prepare for Complex </a:t>
            </a:r>
            <a:r>
              <a:rPr lang="en-US" dirty="0">
                <a:latin typeface="Gill Sans MT" panose="020B0502020104020203" pitchFamily="34" charset="77"/>
              </a:rPr>
              <a:t>E</a:t>
            </a:r>
            <a:r>
              <a:rPr lang="en-US" b="1" dirty="0">
                <a:solidFill>
                  <a:srgbClr val="2E2C22"/>
                </a:solidFill>
                <a:latin typeface="Gill Sans MT" panose="020B0502020104020203" pitchFamily="34" charset="77"/>
              </a:rPr>
              <a:t>nvironments</a:t>
            </a:r>
            <a:br>
              <a:rPr lang="en-US" b="1" dirty="0">
                <a:solidFill>
                  <a:srgbClr val="2E2C22"/>
                </a:solidFill>
                <a:latin typeface="Gill Sans MT" panose="020B0502020104020203" pitchFamily="34" charset="77"/>
              </a:rPr>
            </a:br>
            <a:endParaRPr b="1" dirty="0">
              <a:solidFill>
                <a:srgbClr val="2E2C22"/>
              </a:solidFill>
              <a:latin typeface="Gill Sans MT" panose="020B0502020104020203" pitchFamily="34" charset="77"/>
            </a:endParaRPr>
          </a:p>
        </p:txBody>
      </p:sp>
      <p:sp>
        <p:nvSpPr>
          <p:cNvPr id="347" name="Google Shape;347;p15"/>
          <p:cNvSpPr txBox="1">
            <a:spLocks noGrp="1"/>
          </p:cNvSpPr>
          <p:nvPr>
            <p:ph type="body" idx="1"/>
          </p:nvPr>
        </p:nvSpPr>
        <p:spPr>
          <a:xfrm>
            <a:off x="7349067" y="5372935"/>
            <a:ext cx="15295034" cy="5967412"/>
          </a:xfrm>
          <a:prstGeom prst="rect">
            <a:avLst/>
          </a:prstGeom>
          <a:noFill/>
          <a:ln>
            <a:noFill/>
          </a:ln>
        </p:spPr>
        <p:txBody>
          <a:bodyPr spcFirstLastPara="1" wrap="square" lIns="91425" tIns="45700" rIns="91425" bIns="45700" anchor="t" anchorCtr="0">
            <a:noAutofit/>
          </a:bodyPr>
          <a:lstStyle/>
          <a:p>
            <a:pPr marL="920750" lvl="0" indent="-914400" algn="l" rtl="0">
              <a:lnSpc>
                <a:spcPct val="100000"/>
              </a:lnSpc>
              <a:spcBef>
                <a:spcPts val="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Expect the unexpected.</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Some systems or parts of systems may move more quickly than others. </a:t>
            </a:r>
            <a:r>
              <a:rPr lang="en-US" sz="4000" dirty="0">
                <a:latin typeface="Gill Sans MT" panose="020B0502020104020203" pitchFamily="34" charset="77"/>
              </a:rPr>
              <a:t>T</a:t>
            </a:r>
            <a:r>
              <a:rPr lang="en-US" sz="4000" dirty="0">
                <a:solidFill>
                  <a:srgbClr val="2E2C22"/>
                </a:solidFill>
                <a:latin typeface="Gill Sans MT" panose="020B0502020104020203" pitchFamily="34" charset="77"/>
              </a:rPr>
              <a:t>ailor your approach and pay attention to local context.</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Use monitoring to track and react to norms change events as they unfold; see what emerges and how it impacts project implementation.</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000000"/>
              </a:buClr>
              <a:buSzPts val="4000"/>
              <a:buFont typeface="Gill Sans"/>
              <a:buChar char="•"/>
            </a:pPr>
            <a:r>
              <a:rPr lang="en-US" sz="4000" dirty="0">
                <a:solidFill>
                  <a:srgbClr val="2E2C22"/>
                </a:solidFill>
                <a:latin typeface="Gill Sans MT" panose="020B0502020104020203" pitchFamily="34" charset="77"/>
              </a:rPr>
              <a:t>Be ready to adapt the NSI strategies when context shifts.</a:t>
            </a:r>
            <a:endParaRPr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515257"/>
              </a:buClr>
              <a:buSzPts val="4000"/>
              <a:buFont typeface="Gill Sans"/>
              <a:buNone/>
            </a:pPr>
            <a:endParaRPr sz="4000" dirty="0">
              <a:solidFill>
                <a:srgbClr val="2E2C22"/>
              </a:solidFill>
              <a:latin typeface="Gill Sans MT" panose="020B0502020104020203" pitchFamily="34" charset="77"/>
            </a:endParaRPr>
          </a:p>
          <a:p>
            <a:pPr marL="920750" lvl="0" indent="-914400" algn="l" rtl="0">
              <a:lnSpc>
                <a:spcPct val="100000"/>
              </a:lnSpc>
              <a:spcBef>
                <a:spcPts val="2000"/>
              </a:spcBef>
              <a:spcAft>
                <a:spcPts val="0"/>
              </a:spcAft>
              <a:buClr>
                <a:srgbClr val="515257"/>
              </a:buClr>
              <a:buSzPts val="4000"/>
              <a:buFont typeface="Gill Sans"/>
              <a:buNone/>
            </a:pPr>
            <a:endParaRPr sz="4000" dirty="0">
              <a:solidFill>
                <a:srgbClr val="2E2C22"/>
              </a:solidFill>
              <a:latin typeface="Gill Sans MT" panose="020B0502020104020203" pitchFamily="34" charset="77"/>
            </a:endParaRPr>
          </a:p>
        </p:txBody>
      </p:sp>
      <p:pic>
        <p:nvPicPr>
          <p:cNvPr id="4" name="Picture Placeholder 3">
            <a:extLst>
              <a:ext uri="{FF2B5EF4-FFF2-40B4-BE49-F238E27FC236}">
                <a16:creationId xmlns:a16="http://schemas.microsoft.com/office/drawing/2014/main" id="{3B8FC4CD-7FD7-A142-9715-A90F5F929878}"/>
              </a:ext>
            </a:extLst>
          </p:cNvPr>
          <p:cNvPicPr>
            <a:picLocks noGrp="1" noChangeAspect="1"/>
          </p:cNvPicPr>
          <p:nvPr>
            <p:ph type="pic" idx="2"/>
          </p:nvPr>
        </p:nvPicPr>
        <p:blipFill rotWithShape="1">
          <a:blip r:embed="rId3"/>
          <a:srcRect l="-9704" t="3030" r="9704" b="3030"/>
          <a:stretch/>
        </p:blipFill>
        <p:spPr>
          <a:xfrm>
            <a:off x="-3058370" y="2227264"/>
            <a:ext cx="9263064" cy="9261476"/>
          </a:xfr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2120901" y="1792762"/>
            <a:ext cx="8562202" cy="33242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9904F"/>
              </a:buClr>
              <a:buSzPts val="9600"/>
              <a:buFont typeface="Gill Sans"/>
              <a:buNone/>
            </a:pPr>
            <a:r>
              <a:rPr lang="en-US" b="1" dirty="0">
                <a:solidFill>
                  <a:srgbClr val="2E2C22"/>
                </a:solidFill>
                <a:latin typeface="Gill Sans MT" panose="020B0502020104020203" pitchFamily="34" charset="77"/>
              </a:rPr>
              <a:t>Learning as Part of M&amp;E</a:t>
            </a:r>
            <a:endParaRPr b="1" dirty="0">
              <a:solidFill>
                <a:srgbClr val="2E2C22"/>
              </a:solidFill>
              <a:latin typeface="Gill Sans MT" panose="020B0502020104020203" pitchFamily="34" charset="77"/>
            </a:endParaRPr>
          </a:p>
        </p:txBody>
      </p:sp>
      <p:sp>
        <p:nvSpPr>
          <p:cNvPr id="355" name="Google Shape;355;p16"/>
          <p:cNvSpPr txBox="1">
            <a:spLocks noGrp="1"/>
          </p:cNvSpPr>
          <p:nvPr>
            <p:ph type="body" idx="1"/>
          </p:nvPr>
        </p:nvSpPr>
        <p:spPr>
          <a:xfrm>
            <a:off x="2119961" y="4731009"/>
            <a:ext cx="11580937" cy="7833060"/>
          </a:xfrm>
          <a:prstGeom prst="rect">
            <a:avLst/>
          </a:prstGeom>
          <a:noFill/>
          <a:ln>
            <a:noFill/>
          </a:ln>
        </p:spPr>
        <p:txBody>
          <a:bodyPr spcFirstLastPara="1" wrap="square" lIns="91425" tIns="45700" rIns="91425" bIns="45700" anchor="t" anchorCtr="0">
            <a:noAutofit/>
          </a:bodyPr>
          <a:lstStyle/>
          <a:p>
            <a:pPr marL="571500" lvl="0" indent="-571500" algn="l" rtl="0">
              <a:spcBef>
                <a:spcPts val="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Flexible, exploratory, iterative way to integrate observations and emerging knowledge into a program on an ongoing basis.</a:t>
            </a:r>
            <a:endParaRPr sz="4000" dirty="0">
              <a:solidFill>
                <a:srgbClr val="2E2C22"/>
              </a:solidFill>
              <a:latin typeface="Gill Sans MT" panose="020B0502020104020203" pitchFamily="34" charset="77"/>
            </a:endParaRPr>
          </a:p>
          <a:p>
            <a:pPr marL="571500" lvl="0" indent="-571500" algn="l" rtl="0">
              <a:spcBef>
                <a:spcPts val="200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Regular cycles of learning.</a:t>
            </a:r>
            <a:endParaRPr sz="4000" dirty="0">
              <a:solidFill>
                <a:srgbClr val="2E2C22"/>
              </a:solidFill>
              <a:latin typeface="Gill Sans MT" panose="020B0502020104020203" pitchFamily="34" charset="77"/>
            </a:endParaRPr>
          </a:p>
          <a:p>
            <a:pPr marL="571500" lvl="0" indent="-571500" algn="l" rtl="0">
              <a:spcBef>
                <a:spcPts val="200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Recognizes that staff close to a program have the best knowledge of circumstances.</a:t>
            </a:r>
            <a:endParaRPr sz="4000" dirty="0">
              <a:solidFill>
                <a:srgbClr val="2E2C22"/>
              </a:solidFill>
              <a:latin typeface="Gill Sans MT" panose="020B0502020104020203" pitchFamily="34" charset="77"/>
            </a:endParaRPr>
          </a:p>
          <a:p>
            <a:pPr marL="571500" lvl="0" indent="-571500" algn="l" rtl="0">
              <a:spcBef>
                <a:spcPts val="2000"/>
              </a:spcBef>
              <a:spcAft>
                <a:spcPts val="0"/>
              </a:spcAft>
              <a:buClr>
                <a:srgbClr val="000000"/>
              </a:buClr>
              <a:buSzPts val="4000"/>
              <a:buFont typeface="Arial"/>
              <a:buChar char="•"/>
            </a:pPr>
            <a:r>
              <a:rPr lang="en-US" sz="4400" dirty="0">
                <a:solidFill>
                  <a:srgbClr val="2E2C22"/>
                </a:solidFill>
                <a:latin typeface="Gill Sans MT" panose="020B0502020104020203" pitchFamily="34" charset="77"/>
              </a:rPr>
              <a:t>Uses monitoring and learning to adjust programs as they are being implemented to put learning into program action.</a:t>
            </a:r>
            <a:endParaRPr sz="4000" dirty="0">
              <a:solidFill>
                <a:srgbClr val="2E2C22"/>
              </a:solidFill>
              <a:latin typeface="Gill Sans MT" panose="020B0502020104020203" pitchFamily="34" charset="77"/>
            </a:endParaRPr>
          </a:p>
        </p:txBody>
      </p:sp>
      <p:pic>
        <p:nvPicPr>
          <p:cNvPr id="356" name="Google Shape;356;p16"/>
          <p:cNvPicPr preferRelativeResize="0"/>
          <p:nvPr/>
        </p:nvPicPr>
        <p:blipFill rotWithShape="1">
          <a:blip r:embed="rId3">
            <a:alphaModFix/>
          </a:blip>
          <a:srcRect/>
          <a:stretch/>
        </p:blipFill>
        <p:spPr>
          <a:xfrm>
            <a:off x="14009053" y="2441402"/>
            <a:ext cx="9406759" cy="88331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24"/>
        <p:cNvGrpSpPr/>
        <p:nvPr/>
      </p:nvGrpSpPr>
      <p:grpSpPr>
        <a:xfrm>
          <a:off x="0" y="0"/>
          <a:ext cx="0" cy="0"/>
          <a:chOff x="0" y="0"/>
          <a:chExt cx="0" cy="0"/>
        </a:xfrm>
      </p:grpSpPr>
      <p:sp>
        <p:nvSpPr>
          <p:cNvPr id="125" name="Google Shape;125;p2"/>
          <p:cNvSpPr txBox="1"/>
          <p:nvPr/>
        </p:nvSpPr>
        <p:spPr>
          <a:xfrm>
            <a:off x="1701869" y="3386116"/>
            <a:ext cx="20915314" cy="1312428"/>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10000" b="1" i="0" u="none" strike="noStrike" cap="none" dirty="0">
                <a:solidFill>
                  <a:srgbClr val="2E2C22"/>
                </a:solidFill>
                <a:latin typeface="Gill Sans MT" panose="020B0502020104020203" pitchFamily="34" charset="77"/>
                <a:ea typeface="Gill Sans"/>
                <a:cs typeface="Gill Sans"/>
                <a:sym typeface="Gill Sans"/>
              </a:rPr>
              <a:t>Overall Course Objectives</a:t>
            </a:r>
            <a:endParaRPr dirty="0">
              <a:latin typeface="Gill Sans MT" panose="020B0502020104020203" pitchFamily="34" charset="77"/>
            </a:endParaRPr>
          </a:p>
        </p:txBody>
      </p:sp>
      <p:sp>
        <p:nvSpPr>
          <p:cNvPr id="126" name="Google Shape;126;p2"/>
          <p:cNvSpPr txBox="1"/>
          <p:nvPr/>
        </p:nvSpPr>
        <p:spPr>
          <a:xfrm>
            <a:off x="1701868" y="5177388"/>
            <a:ext cx="21406105" cy="5967412"/>
          </a:xfrm>
          <a:prstGeom prst="rect">
            <a:avLst/>
          </a:prstGeom>
          <a:noFill/>
          <a:ln>
            <a:noFill/>
          </a:ln>
        </p:spPr>
        <p:txBody>
          <a:bodyPr spcFirstLastPara="1" wrap="square" lIns="91425" tIns="45700" rIns="91425" bIns="45700" anchor="t" anchorCtr="0">
            <a:noAutofit/>
          </a:bodyPr>
          <a:lstStyle/>
          <a:p>
            <a:pPr marL="742950" marR="0" lvl="0" indent="-742950" algn="l" rtl="0">
              <a:lnSpc>
                <a:spcPct val="100000"/>
              </a:lnSpc>
              <a:spcBef>
                <a:spcPts val="0"/>
              </a:spcBef>
              <a:spcAft>
                <a:spcPts val="0"/>
              </a:spcAft>
              <a:buClr>
                <a:srgbClr val="000000"/>
              </a:buClr>
              <a:buSzPts val="4400"/>
              <a:buFont typeface="Gill Sans"/>
              <a:buAutoNum type="arabicPeriod"/>
            </a:pPr>
            <a:r>
              <a:rPr lang="en-US" sz="4800" b="0" i="0" u="none" strike="noStrike" cap="none" dirty="0">
                <a:solidFill>
                  <a:srgbClr val="2E2C22"/>
                </a:solidFill>
                <a:latin typeface="Gill Sans MT" panose="020B0502020104020203" pitchFamily="34" charset="77"/>
                <a:ea typeface="Gill Sans"/>
                <a:cs typeface="Gill Sans"/>
                <a:sym typeface="Gill Sans"/>
              </a:rPr>
              <a:t>Discuss and explore advances in social norms programming, the relation of norms-shifting interventions to behavior change efforts, and the role of social norms in health and other sector programming. </a:t>
            </a:r>
            <a:endParaRPr dirty="0">
              <a:latin typeface="Gill Sans MT" panose="020B0502020104020203" pitchFamily="34" charset="77"/>
            </a:endParaRPr>
          </a:p>
          <a:p>
            <a:pPr marL="742950" marR="0" lvl="0" indent="-742950" algn="l" rtl="0">
              <a:lnSpc>
                <a:spcPct val="100000"/>
              </a:lnSpc>
              <a:spcBef>
                <a:spcPts val="2400"/>
              </a:spcBef>
              <a:spcAft>
                <a:spcPts val="0"/>
              </a:spcAft>
              <a:buClr>
                <a:srgbClr val="000000"/>
              </a:buClr>
              <a:buSzPts val="4400"/>
              <a:buFont typeface="Gill Sans"/>
              <a:buAutoNum type="arabicPeriod"/>
            </a:pPr>
            <a:r>
              <a:rPr lang="en-US" sz="4800" b="0" i="0" u="none" strike="noStrike" cap="none" dirty="0">
                <a:solidFill>
                  <a:srgbClr val="2E2C22"/>
                </a:solidFill>
                <a:latin typeface="Gill Sans MT" panose="020B0502020104020203" pitchFamily="34" charset="77"/>
                <a:ea typeface="Gill Sans"/>
                <a:cs typeface="Gill Sans"/>
                <a:sym typeface="Gill Sans"/>
              </a:rPr>
              <a:t>Share design, implementation, and evaluation challenges and solutions for community-based social and behavior change (SBC) projects engaging in, expanding, or planning to expand normative change efforts.</a:t>
            </a:r>
            <a:endParaRPr dirty="0">
              <a:latin typeface="Gill Sans MT" panose="020B0502020104020203" pitchFamily="34" charset="77"/>
            </a:endParaRPr>
          </a:p>
          <a:p>
            <a:pPr marL="742950" marR="0" lvl="0" indent="-742950" algn="l" rtl="0">
              <a:lnSpc>
                <a:spcPct val="100000"/>
              </a:lnSpc>
              <a:spcBef>
                <a:spcPts val="2400"/>
              </a:spcBef>
              <a:spcAft>
                <a:spcPts val="2400"/>
              </a:spcAft>
              <a:buClr>
                <a:srgbClr val="000000"/>
              </a:buClr>
              <a:buSzPts val="4400"/>
              <a:buFont typeface="Gill Sans"/>
              <a:buAutoNum type="arabicPeriod"/>
            </a:pPr>
            <a:r>
              <a:rPr lang="en-US" sz="4800" b="0" i="0" u="none" strike="noStrike" cap="none" dirty="0">
                <a:solidFill>
                  <a:srgbClr val="2E2C22"/>
                </a:solidFill>
                <a:latin typeface="Gill Sans MT" panose="020B0502020104020203" pitchFamily="34" charset="77"/>
                <a:ea typeface="Gill Sans"/>
                <a:cs typeface="Gill Sans"/>
                <a:sym typeface="Gill Sans"/>
              </a:rPr>
              <a:t>Explore next steps to further collective learning about such promising interventions globally.</a:t>
            </a:r>
            <a:endParaRPr dirty="0">
              <a:latin typeface="Gill Sans MT" panose="020B0502020104020203" pitchFamily="34" charset="77"/>
            </a:endParaRPr>
          </a:p>
        </p:txBody>
      </p:sp>
      <p:sp>
        <p:nvSpPr>
          <p:cNvPr id="127" name="Google Shape;127;p2"/>
          <p:cNvSpPr txBox="1"/>
          <p:nvPr/>
        </p:nvSpPr>
        <p:spPr>
          <a:xfrm>
            <a:off x="3482715" y="1932378"/>
            <a:ext cx="17418570" cy="6388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3600"/>
              <a:buFont typeface="Arial"/>
              <a:buNone/>
            </a:pPr>
            <a:r>
              <a:rPr lang="en-US" sz="3600" b="0" i="0" u="none" strike="noStrike" cap="none" dirty="0">
                <a:solidFill>
                  <a:srgbClr val="2E2C22"/>
                </a:solidFill>
                <a:latin typeface="Gill Sans MT" panose="020B0502020104020203" pitchFamily="34" charset="77"/>
                <a:ea typeface="Gill Sans"/>
                <a:cs typeface="Gill Sans"/>
                <a:sym typeface="Gill Sans"/>
              </a:rPr>
              <a:t>SHIFTING SOCIAL NORMS AS PART OF SOCIAL AND BEHAVIOR CHANGE </a:t>
            </a:r>
            <a:endParaRPr dirty="0">
              <a:latin typeface="Gill Sans MT" panose="020B0502020104020203" pitchFamily="34" charset="77"/>
            </a:endParaRPr>
          </a:p>
        </p:txBody>
      </p:sp>
      <p:cxnSp>
        <p:nvCxnSpPr>
          <p:cNvPr id="128" name="Google Shape;128;p2"/>
          <p:cNvCxnSpPr/>
          <p:nvPr/>
        </p:nvCxnSpPr>
        <p:spPr>
          <a:xfrm>
            <a:off x="9878290" y="2907273"/>
            <a:ext cx="4572000" cy="2"/>
          </a:xfrm>
          <a:prstGeom prst="straightConnector1">
            <a:avLst/>
          </a:prstGeom>
          <a:noFill/>
          <a:ln w="28575" cap="flat" cmpd="sng">
            <a:solidFill>
              <a:srgbClr val="CBB303"/>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7"/>
          <p:cNvSpPr txBox="1">
            <a:spLocks noGrp="1"/>
          </p:cNvSpPr>
          <p:nvPr>
            <p:ph type="body" idx="1"/>
          </p:nvPr>
        </p:nvSpPr>
        <p:spPr>
          <a:xfrm>
            <a:off x="1498331" y="1414465"/>
            <a:ext cx="2103893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a:latin typeface="Gill Sans MT" panose="020B0502020104020203" pitchFamily="34" charset="77"/>
                <a:sym typeface="Gill Sans"/>
              </a:rPr>
              <a:t>Added NSI Measurement Moments</a:t>
            </a:r>
            <a:endParaRPr sz="8000">
              <a:latin typeface="Gill Sans MT" panose="020B0502020104020203" pitchFamily="34" charset="77"/>
            </a:endParaRPr>
          </a:p>
        </p:txBody>
      </p:sp>
      <p:graphicFrame>
        <p:nvGraphicFramePr>
          <p:cNvPr id="362" name="Google Shape;362;p17"/>
          <p:cNvGraphicFramePr/>
          <p:nvPr>
            <p:extLst>
              <p:ext uri="{D42A27DB-BD31-4B8C-83A1-F6EECF244321}">
                <p14:modId xmlns:p14="http://schemas.microsoft.com/office/powerpoint/2010/main" val="969399456"/>
              </p:ext>
            </p:extLst>
          </p:nvPr>
        </p:nvGraphicFramePr>
        <p:xfrm>
          <a:off x="1526406" y="3417251"/>
          <a:ext cx="21694550" cy="9300175"/>
        </p:xfrm>
        <a:graphic>
          <a:graphicData uri="http://schemas.openxmlformats.org/drawingml/2006/table">
            <a:tbl>
              <a:tblPr>
                <a:noFill/>
                <a:tableStyleId>{1418B81B-E733-4C98-A115-E3B8A1D51AB2}</a:tableStyleId>
              </a:tblPr>
              <a:tblGrid>
                <a:gridCol w="3331350">
                  <a:extLst>
                    <a:ext uri="{9D8B030D-6E8A-4147-A177-3AD203B41FA5}">
                      <a16:colId xmlns:a16="http://schemas.microsoft.com/office/drawing/2014/main" val="20000"/>
                    </a:ext>
                  </a:extLst>
                </a:gridCol>
                <a:gridCol w="9339525">
                  <a:extLst>
                    <a:ext uri="{9D8B030D-6E8A-4147-A177-3AD203B41FA5}">
                      <a16:colId xmlns:a16="http://schemas.microsoft.com/office/drawing/2014/main" val="20001"/>
                    </a:ext>
                  </a:extLst>
                </a:gridCol>
                <a:gridCol w="9023675">
                  <a:extLst>
                    <a:ext uri="{9D8B030D-6E8A-4147-A177-3AD203B41FA5}">
                      <a16:colId xmlns:a16="http://schemas.microsoft.com/office/drawing/2014/main" val="20002"/>
                    </a:ext>
                  </a:extLst>
                </a:gridCol>
              </a:tblGrid>
              <a:tr h="1364300">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STAGE</a:t>
                      </a:r>
                      <a:endParaRPr sz="4000" b="1" u="none" strike="noStrike" cap="none">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LEARNING AIMS</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METHODS</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5740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Formative assessment</a:t>
                      </a: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Identify possible social norms, sanctions, reference groups.</a:t>
                      </a:r>
                      <a:endParaRPr sz="400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Literature review, community discussions.</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213855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Monitoring</a:t>
                      </a:r>
                      <a:endParaRPr sz="4000" b="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Observe signs of norms change, monitor backlash.</a:t>
                      </a:r>
                      <a:endParaRPr sz="4000" b="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Activity monitoring, direct/indirect observation, rapid studies to test strategies.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EEC7"/>
                    </a:solidFill>
                  </a:tcPr>
                </a:tc>
                <a:extLst>
                  <a:ext uri="{0D108BD9-81ED-4DB2-BD59-A6C34878D82A}">
                    <a16:rowId xmlns:a16="http://schemas.microsoft.com/office/drawing/2014/main" val="10002"/>
                  </a:ext>
                </a:extLst>
              </a:tr>
              <a:tr h="4223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Evaluation of impact </a:t>
                      </a: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chemeClr val="bg1">
                              <a:lumMod val="75000"/>
                            </a:schemeClr>
                          </a:solidFill>
                          <a:latin typeface="Gill Sans MT" panose="020B0502020104020203" pitchFamily="34" charset="77"/>
                          <a:ea typeface="Gill Sans"/>
                          <a:cs typeface="Gill Sans"/>
                          <a:sym typeface="Gill Sans"/>
                        </a:rPr>
                        <a:t>Baseline: verify social norms, norm strength, identify “cracks” in norms and opportunities for intervention.</a:t>
                      </a:r>
                      <a:endParaRPr sz="4000" u="none" strike="noStrike" cap="none">
                        <a:solidFill>
                          <a:schemeClr val="bg1">
                            <a:lumMod val="75000"/>
                          </a:schemeClr>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chemeClr val="lt1"/>
                        </a:buClr>
                        <a:buSzPts val="4000"/>
                        <a:buFont typeface="Gill Sans"/>
                        <a:buNone/>
                      </a:pP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4000"/>
                        <a:buFont typeface="Gill Sans"/>
                        <a:buNone/>
                      </a:pPr>
                      <a:r>
                        <a:rPr lang="en-US" sz="4000" b="0" u="none" strike="noStrike" cap="none">
                          <a:solidFill>
                            <a:schemeClr val="bg1">
                              <a:lumMod val="75000"/>
                            </a:schemeClr>
                          </a:solidFill>
                          <a:latin typeface="Gill Sans MT" panose="020B0502020104020203" pitchFamily="34" charset="77"/>
                          <a:ea typeface="Gill Sans"/>
                          <a:cs typeface="Gill Sans"/>
                          <a:sym typeface="Gill Sans"/>
                        </a:rPr>
                        <a:t>Endline: changes in social norms; correlates with attitudes and behaviors.</a:t>
                      </a:r>
                      <a:endParaRPr sz="4000" b="0" u="none" strike="noStrike" cap="none">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Quantitative surveys and qualitative interviews and discussions using vignettes </a:t>
                      </a:r>
                      <a:b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br>
                      <a:r>
                        <a:rPr lang="en-US" sz="4000" b="0" i="0" u="none" strike="noStrike" cap="none" dirty="0">
                          <a:solidFill>
                            <a:schemeClr val="bg1">
                              <a:lumMod val="75000"/>
                            </a:schemeClr>
                          </a:solidFill>
                          <a:latin typeface="Gill Sans MT" panose="020B0502020104020203" pitchFamily="34" charset="77"/>
                          <a:ea typeface="Gill Sans"/>
                          <a:cs typeface="Gill Sans"/>
                          <a:sym typeface="Gill Sans"/>
                        </a:rPr>
                        <a:t>and norms-oriented questions.</a:t>
                      </a:r>
                      <a:endParaRPr sz="4000" b="0" u="none" strike="noStrike" cap="none" dirty="0">
                        <a:solidFill>
                          <a:schemeClr val="bg1">
                            <a:lumMod val="75000"/>
                          </a:schemeClr>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366"/>
        <p:cNvGrpSpPr/>
        <p:nvPr/>
      </p:nvGrpSpPr>
      <p:grpSpPr>
        <a:xfrm>
          <a:off x="0" y="0"/>
          <a:ext cx="0" cy="0"/>
          <a:chOff x="0" y="0"/>
          <a:chExt cx="0" cy="0"/>
        </a:xfrm>
      </p:grpSpPr>
      <p:sp>
        <p:nvSpPr>
          <p:cNvPr id="367" name="Google Shape;367;p18"/>
          <p:cNvSpPr txBox="1">
            <a:spLocks noGrp="1"/>
          </p:cNvSpPr>
          <p:nvPr>
            <p:ph type="title"/>
          </p:nvPr>
        </p:nvSpPr>
        <p:spPr>
          <a:xfrm>
            <a:off x="4495799" y="5286982"/>
            <a:ext cx="1539239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0000"/>
              <a:buFont typeface="Gill Sans"/>
              <a:buNone/>
            </a:pPr>
            <a:r>
              <a:rPr lang="en-US" b="1" dirty="0">
                <a:latin typeface="Gill Sans MT" panose="020B0502020104020203" pitchFamily="34" charset="77"/>
              </a:rPr>
              <a:t>Project Monitoring of Normative Shifts</a:t>
            </a:r>
            <a:endParaRPr b="1" dirty="0">
              <a:latin typeface="Gill Sans MT" panose="020B0502020104020203" pitchFamily="34" charset="77"/>
            </a:endParaRPr>
          </a:p>
        </p:txBody>
      </p:sp>
      <p:sp>
        <p:nvSpPr>
          <p:cNvPr id="368" name="Google Shape;368;p18"/>
          <p:cNvSpPr txBox="1">
            <a:spLocks noGrp="1"/>
          </p:cNvSpPr>
          <p:nvPr>
            <p:ph type="body" idx="1"/>
          </p:nvPr>
        </p:nvSpPr>
        <p:spPr>
          <a:xfrm>
            <a:off x="6349862" y="8347316"/>
            <a:ext cx="11684271" cy="51688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EFF"/>
              </a:buClr>
              <a:buSzPts val="4500"/>
              <a:buFont typeface="Gill Sans"/>
              <a:buNone/>
            </a:pPr>
            <a:r>
              <a:rPr lang="en-US" sz="4400" dirty="0">
                <a:latin typeface="Gill Sans MT" panose="020B0502020104020203" pitchFamily="34" charset="77"/>
              </a:rPr>
              <a:t>It’s Not Just About Activity Tracking!</a:t>
            </a:r>
            <a:endParaRPr sz="4400" dirty="0">
              <a:latin typeface="Gill Sans MT" panose="020B0502020104020203" pitchFamily="34" charset="77"/>
            </a:endParaRPr>
          </a:p>
        </p:txBody>
      </p:sp>
      <p:sp>
        <p:nvSpPr>
          <p:cNvPr id="369" name="Google Shape;369;p18"/>
          <p:cNvSpPr txBox="1"/>
          <p:nvPr/>
        </p:nvSpPr>
        <p:spPr>
          <a:xfrm>
            <a:off x="3883694" y="3657603"/>
            <a:ext cx="16616615" cy="8593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EFF"/>
              </a:buClr>
              <a:buSzPts val="3600"/>
              <a:buFont typeface="Gill Sans"/>
              <a:buNone/>
            </a:pPr>
            <a:r>
              <a:rPr lang="en-US" sz="4000" b="0" i="0" u="none" strike="noStrike" cap="none">
                <a:solidFill>
                  <a:srgbClr val="FFFEFF"/>
                </a:solidFill>
                <a:latin typeface="Gill Sans MT" panose="020B0502020104020203" pitchFamily="34" charset="77"/>
                <a:ea typeface="Gill Sans"/>
                <a:cs typeface="Gill Sans"/>
                <a:sym typeface="Gill Sans"/>
              </a:rPr>
              <a:t>SECTION 2</a:t>
            </a:r>
            <a:endParaRPr sz="2800" b="0" i="0" u="none" strike="noStrike" cap="none">
              <a:solidFill>
                <a:srgbClr val="FFFEFF"/>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wipe(down)">
                                      <p:cBhvr>
                                        <p:cTn id="7" dur="500"/>
                                        <p:tgtEl>
                                          <p:spTgt spid="36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
                                            <p:txEl>
                                              <p:pRg st="0" end="0"/>
                                            </p:txEl>
                                          </p:spTgt>
                                        </p:tgtEl>
                                        <p:attrNameLst>
                                          <p:attrName>style.visibility</p:attrName>
                                        </p:attrNameLst>
                                      </p:cBhvr>
                                      <p:to>
                                        <p:strVal val="visible"/>
                                      </p:to>
                                    </p:set>
                                    <p:animEffect transition="in" filter="wipe(down)">
                                      <p:cBhvr>
                                        <p:cTn id="10" dur="500"/>
                                        <p:tgtEl>
                                          <p:spTgt spid="368">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9"/>
                                        </p:tgtEl>
                                        <p:attrNameLst>
                                          <p:attrName>style.visibility</p:attrName>
                                        </p:attrNameLst>
                                      </p:cBhvr>
                                      <p:to>
                                        <p:strVal val="visible"/>
                                      </p:to>
                                    </p:set>
                                    <p:animEffect transition="in" filter="wipe(down)">
                                      <p:cBhvr>
                                        <p:cTn id="13" dur="5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0"/>
      <p:bldP spid="368" grpId="0" build="p"/>
      <p:bldP spid="3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5" name="Google Shape;375;p20"/>
          <p:cNvSpPr txBox="1">
            <a:spLocks noGrp="1"/>
          </p:cNvSpPr>
          <p:nvPr>
            <p:ph type="title"/>
          </p:nvPr>
        </p:nvSpPr>
        <p:spPr>
          <a:xfrm>
            <a:off x="9719430" y="1959434"/>
            <a:ext cx="14028076" cy="217683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904F"/>
              </a:buClr>
              <a:buSzPts val="9600"/>
              <a:buFont typeface="Gill Sans"/>
              <a:buNone/>
            </a:pPr>
            <a:r>
              <a:rPr lang="en-US" b="1" dirty="0">
                <a:solidFill>
                  <a:srgbClr val="2E2C22"/>
                </a:solidFill>
                <a:latin typeface="Gill Sans MT" panose="020B0502020104020203" pitchFamily="34" charset="77"/>
                <a:sym typeface="Gill Sans"/>
              </a:rPr>
              <a:t>Monitoring Shifts in Norms </a:t>
            </a:r>
            <a:r>
              <a:rPr lang="en-US" b="1" dirty="0">
                <a:latin typeface="Gill Sans MT" panose="020B0502020104020203" pitchFamily="34" charset="77"/>
              </a:rPr>
              <a:t>Tells P</a:t>
            </a:r>
            <a:r>
              <a:rPr lang="en-US" b="1" dirty="0">
                <a:solidFill>
                  <a:srgbClr val="2E2C22"/>
                </a:solidFill>
                <a:latin typeface="Gill Sans MT" panose="020B0502020104020203" pitchFamily="34" charset="77"/>
                <a:sym typeface="Gill Sans"/>
              </a:rPr>
              <a:t>rograms…</a:t>
            </a:r>
            <a:endParaRPr b="1" dirty="0">
              <a:solidFill>
                <a:srgbClr val="2E2C22"/>
              </a:solidFill>
              <a:latin typeface="Gill Sans MT" panose="020B0502020104020203" pitchFamily="34" charset="77"/>
              <a:sym typeface="Gill Sans"/>
            </a:endParaRPr>
          </a:p>
        </p:txBody>
      </p:sp>
      <p:sp>
        <p:nvSpPr>
          <p:cNvPr id="376" name="Google Shape;376;p20"/>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3600"/>
              <a:buFont typeface="Gill Sans"/>
              <a:buNone/>
            </a:pPr>
            <a:r>
              <a:rPr lang="en-US" dirty="0">
                <a:solidFill>
                  <a:srgbClr val="2E2C22"/>
                </a:solidFill>
                <a:latin typeface="Gill Sans MT" panose="020B0502020104020203" pitchFamily="34" charset="77"/>
                <a:sym typeface="Gill Sans"/>
              </a:rPr>
              <a:t>PLENARY DISCUSSION</a:t>
            </a:r>
            <a:endParaRPr dirty="0">
              <a:solidFill>
                <a:srgbClr val="2E2C22"/>
              </a:solidFill>
              <a:latin typeface="Gill Sans MT" panose="020B0502020104020203" pitchFamily="34" charset="77"/>
            </a:endParaRPr>
          </a:p>
        </p:txBody>
      </p:sp>
      <p:sp>
        <p:nvSpPr>
          <p:cNvPr id="377" name="Google Shape;377;p20"/>
          <p:cNvSpPr txBox="1"/>
          <p:nvPr/>
        </p:nvSpPr>
        <p:spPr>
          <a:xfrm>
            <a:off x="229282" y="13058930"/>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4F5F8"/>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p:txBody>
      </p:sp>
      <p:sp>
        <p:nvSpPr>
          <p:cNvPr id="381" name="Google Shape;381;p20"/>
          <p:cNvSpPr txBox="1">
            <a:spLocks noGrp="1"/>
          </p:cNvSpPr>
          <p:nvPr>
            <p:ph type="body" idx="1"/>
          </p:nvPr>
        </p:nvSpPr>
        <p:spPr>
          <a:xfrm>
            <a:off x="9719429" y="5395257"/>
            <a:ext cx="13745005" cy="9019878"/>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How project activities were implemented; what bottlenecks emerged and how programs addressed them. </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What signs of social change are being observed at the community level. </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Which signs of social change are supportive/not supportive of project aims.</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How program participants, frontline workers, staff, and broader communities have reacted to these shifts. </a:t>
            </a:r>
            <a:endParaRPr dirty="0">
              <a:latin typeface="Gill Sans MT" panose="020B0502020104020203" pitchFamily="34" charset="77"/>
            </a:endParaRPr>
          </a:p>
          <a:p>
            <a:pPr marL="571500" lvl="0" indent="-571500" algn="l" rtl="0">
              <a:lnSpc>
                <a:spcPct val="100000"/>
              </a:lnSpc>
              <a:spcBef>
                <a:spcPts val="600"/>
              </a:spcBef>
              <a:spcAft>
                <a:spcPts val="0"/>
              </a:spcAft>
              <a:buClr>
                <a:srgbClr val="000000"/>
              </a:buClr>
              <a:buSzPts val="4000"/>
              <a:buFont typeface="Arial"/>
              <a:buChar char="•"/>
            </a:pPr>
            <a:r>
              <a:rPr lang="en-US" sz="4000" dirty="0">
                <a:latin typeface="Gill Sans MT" panose="020B0502020104020203" pitchFamily="34" charset="77"/>
              </a:rPr>
              <a:t>How programs are affecting people and stakeholders, things, systems, and practices.</a:t>
            </a:r>
            <a:endParaRPr sz="4000" dirty="0">
              <a:latin typeface="Gill Sans MT" panose="020B0502020104020203" pitchFamily="34" charset="77"/>
            </a:endParaRPr>
          </a:p>
          <a:p>
            <a:pPr marL="571500" lvl="0" indent="-317500" algn="l" rtl="0">
              <a:lnSpc>
                <a:spcPct val="100000"/>
              </a:lnSpc>
              <a:spcBef>
                <a:spcPts val="4400"/>
              </a:spcBef>
              <a:spcAft>
                <a:spcPts val="0"/>
              </a:spcAft>
              <a:buClr>
                <a:srgbClr val="000000"/>
              </a:buClr>
              <a:buSzPts val="4000"/>
              <a:buFont typeface="Arial"/>
              <a:buNone/>
            </a:pPr>
            <a:endParaRPr sz="4000" dirty="0">
              <a:latin typeface="Gill Sans MT" panose="020B0502020104020203" pitchFamily="34" charset="77"/>
            </a:endParaRPr>
          </a:p>
          <a:p>
            <a:pPr marL="571500" lvl="0" indent="-317500" algn="l" rtl="0">
              <a:lnSpc>
                <a:spcPct val="100000"/>
              </a:lnSpc>
              <a:spcBef>
                <a:spcPts val="2000"/>
              </a:spcBef>
              <a:spcAft>
                <a:spcPts val="0"/>
              </a:spcAft>
              <a:buClr>
                <a:srgbClr val="000000"/>
              </a:buClr>
              <a:buSzPts val="4000"/>
              <a:buFont typeface="Arial"/>
              <a:buNone/>
            </a:pPr>
            <a:endParaRPr sz="4000" dirty="0">
              <a:latin typeface="Gill Sans MT" panose="020B0502020104020203" pitchFamily="34" charset="77"/>
            </a:endParaRPr>
          </a:p>
          <a:p>
            <a:pPr marL="571500" lvl="0" indent="-317500" algn="l" rtl="0">
              <a:lnSpc>
                <a:spcPct val="100000"/>
              </a:lnSpc>
              <a:spcBef>
                <a:spcPts val="2000"/>
              </a:spcBef>
              <a:spcAft>
                <a:spcPts val="0"/>
              </a:spcAft>
              <a:buClr>
                <a:srgbClr val="000000"/>
              </a:buClr>
              <a:buSzPts val="4000"/>
              <a:buFont typeface="Arial"/>
              <a:buNone/>
            </a:pPr>
            <a:endParaRPr sz="4000" dirty="0">
              <a:latin typeface="Gill Sans MT" panose="020B0502020104020203" pitchFamily="34" charset="77"/>
            </a:endParaRPr>
          </a:p>
        </p:txBody>
      </p:sp>
      <p:pic>
        <p:nvPicPr>
          <p:cNvPr id="5" name="Picture Placeholder 4" descr="A picture containing tree, outdoor, person, posing&#10;&#10;Description automatically generated">
            <a:extLst>
              <a:ext uri="{FF2B5EF4-FFF2-40B4-BE49-F238E27FC236}">
                <a16:creationId xmlns:a16="http://schemas.microsoft.com/office/drawing/2014/main" id="{A0ACFB07-17BD-AD41-9F30-F80A2644EF2E}"/>
              </a:ext>
            </a:extLst>
          </p:cNvPr>
          <p:cNvPicPr>
            <a:picLocks noGrp="1" noChangeAspect="1"/>
          </p:cNvPicPr>
          <p:nvPr>
            <p:ph type="pic" idx="2"/>
          </p:nvPr>
        </p:nvPicPr>
        <p:blipFill>
          <a:blip r:embed="rId3"/>
          <a:srcRect t="16197" b="16197"/>
          <a:stretch>
            <a:fillRect/>
          </a:stretch>
        </p:blipFill>
        <p:spPr/>
      </p:pic>
      <p:grpSp>
        <p:nvGrpSpPr>
          <p:cNvPr id="378" name="Google Shape;378;p20"/>
          <p:cNvGrpSpPr/>
          <p:nvPr/>
        </p:nvGrpSpPr>
        <p:grpSpPr>
          <a:xfrm>
            <a:off x="1368325" y="1092639"/>
            <a:ext cx="3532094" cy="3532094"/>
            <a:chOff x="1368325" y="1083283"/>
            <a:chExt cx="3532094" cy="3532094"/>
          </a:xfrm>
        </p:grpSpPr>
        <p:sp>
          <p:nvSpPr>
            <p:cNvPr id="379" name="Google Shape;379;p20"/>
            <p:cNvSpPr/>
            <p:nvPr/>
          </p:nvSpPr>
          <p:spPr>
            <a:xfrm>
              <a:off x="1368325" y="1083283"/>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pic>
          <p:nvPicPr>
            <p:cNvPr id="380" name="Google Shape;380;p20"/>
            <p:cNvPicPr preferRelativeResize="0"/>
            <p:nvPr/>
          </p:nvPicPr>
          <p:blipFill rotWithShape="1">
            <a:blip r:embed="rId4">
              <a:alphaModFix/>
            </a:blip>
            <a:srcRect/>
            <a:stretch/>
          </p:blipFill>
          <p:spPr>
            <a:xfrm>
              <a:off x="1902078" y="1869704"/>
              <a:ext cx="2431692" cy="19006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71"/>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Signs of Norms Shifts to Monitor</a:t>
            </a:r>
            <a:endParaRPr sz="8000" dirty="0">
              <a:latin typeface="Gill Sans MT" panose="020B0502020104020203" pitchFamily="34" charset="77"/>
            </a:endParaRPr>
          </a:p>
        </p:txBody>
      </p:sp>
      <p:graphicFrame>
        <p:nvGraphicFramePr>
          <p:cNvPr id="401" name="Google Shape;401;p471"/>
          <p:cNvGraphicFramePr/>
          <p:nvPr>
            <p:extLst>
              <p:ext uri="{D42A27DB-BD31-4B8C-83A1-F6EECF244321}">
                <p14:modId xmlns:p14="http://schemas.microsoft.com/office/powerpoint/2010/main" val="3534720310"/>
              </p:ext>
            </p:extLst>
          </p:nvPr>
        </p:nvGraphicFramePr>
        <p:xfrm>
          <a:off x="1498332" y="3372655"/>
          <a:ext cx="21444800" cy="9173825"/>
        </p:xfrm>
        <a:graphic>
          <a:graphicData uri="http://schemas.openxmlformats.org/drawingml/2006/table">
            <a:tbl>
              <a:tblPr>
                <a:noFill/>
                <a:tableStyleId>{0FA4CE82-B960-4AB7-B5D3-AF739FB73ECC}</a:tableStyleId>
              </a:tblPr>
              <a:tblGrid>
                <a:gridCol w="7368575">
                  <a:extLst>
                    <a:ext uri="{9D8B030D-6E8A-4147-A177-3AD203B41FA5}">
                      <a16:colId xmlns:a16="http://schemas.microsoft.com/office/drawing/2014/main" val="20000"/>
                    </a:ext>
                  </a:extLst>
                </a:gridCol>
                <a:gridCol w="14076225">
                  <a:extLst>
                    <a:ext uri="{9D8B030D-6E8A-4147-A177-3AD203B41FA5}">
                      <a16:colId xmlns:a16="http://schemas.microsoft.com/office/drawing/2014/main" val="20001"/>
                    </a:ext>
                  </a:extLst>
                </a:gridCol>
              </a:tblGrid>
              <a:tr h="1188500">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a:solidFill>
                            <a:srgbClr val="FFFFFF"/>
                          </a:solidFill>
                          <a:latin typeface="Gill Sans MT" panose="020B0502020104020203" pitchFamily="34" charset="77"/>
                          <a:ea typeface="Gill Sans"/>
                          <a:cs typeface="Gill Sans"/>
                          <a:sym typeface="Gill Sans"/>
                        </a:rPr>
                        <a:t>INITIAL SIGNS OF CHANGE</a:t>
                      </a:r>
                      <a:endParaRPr sz="36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a:solidFill>
                            <a:srgbClr val="FFFFFF"/>
                          </a:solidFill>
                          <a:latin typeface="Gill Sans MT" panose="020B0502020104020203" pitchFamily="34" charset="77"/>
                          <a:ea typeface="Gill Sans"/>
                          <a:cs typeface="Gill Sans"/>
                          <a:sym typeface="Gill Sans"/>
                        </a:rPr>
                        <a:t>EXPLANATION</a:t>
                      </a:r>
                      <a:endParaRPr sz="36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solidFill>
                      <a:srgbClr val="CBB303"/>
                    </a:solidFill>
                  </a:tcPr>
                </a:tc>
                <a:extLst>
                  <a:ext uri="{0D108BD9-81ED-4DB2-BD59-A6C34878D82A}">
                    <a16:rowId xmlns:a16="http://schemas.microsoft.com/office/drawing/2014/main" val="10000"/>
                  </a:ext>
                </a:extLst>
              </a:tr>
              <a:tr h="2529625">
                <a:tc>
                  <a:txBody>
                    <a:bodyPr/>
                    <a:lstStyle/>
                    <a:p>
                      <a:pPr marL="25400" marR="0" lvl="0" indent="0" algn="l"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ea typeface="Gill Sans"/>
                          <a:cs typeface="Gill Sans"/>
                          <a:sym typeface="Gill Sans"/>
                        </a:rPr>
                        <a:t>A norm is no longer common.</a:t>
                      </a:r>
                      <a:endParaRPr sz="4000" b="1"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3600">
                          <a:solidFill>
                            <a:srgbClr val="363636"/>
                          </a:solidFill>
                          <a:latin typeface="Gill Sans MT" panose="020B0502020104020203" pitchFamily="34" charset="77"/>
                        </a:rPr>
                        <a:t>When a practice is a social norm, people believe that most other people follow the norm. If </a:t>
                      </a:r>
                      <a:r>
                        <a:rPr lang="en-US" sz="3600">
                          <a:solidFill>
                            <a:srgbClr val="363636"/>
                          </a:solidFill>
                          <a:latin typeface="Gill Sans MT" panose="020B0502020104020203" pitchFamily="34"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people</a:t>
                      </a:r>
                      <a:r>
                        <a:rPr lang="en-US" sz="3600">
                          <a:solidFill>
                            <a:srgbClr val="363636"/>
                          </a:solidFill>
                          <a:latin typeface="Gill Sans MT" panose="020B0502020104020203" pitchFamily="34" charset="77"/>
                        </a:rPr>
                        <a:t> start to believe that it’s become common </a:t>
                      </a:r>
                      <a:r>
                        <a:rPr lang="en-US" sz="3600" u="sng">
                          <a:solidFill>
                            <a:srgbClr val="363636"/>
                          </a:solidFill>
                          <a:latin typeface="Gill Sans MT" panose="020B0502020104020203" pitchFamily="34" charset="77"/>
                        </a:rPr>
                        <a:t>not</a:t>
                      </a:r>
                      <a:r>
                        <a:rPr lang="en-US" sz="3600">
                          <a:solidFill>
                            <a:srgbClr val="363636"/>
                          </a:solidFill>
                          <a:latin typeface="Gill Sans MT" panose="020B0502020104020203" pitchFamily="34" charset="77"/>
                        </a:rPr>
                        <a:t> to follow the norm, this change can indicate the norm is shifting.</a:t>
                      </a:r>
                      <a:endParaRPr sz="360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1"/>
                  </a:ext>
                </a:extLst>
              </a:tr>
              <a:tr h="24384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1" u="none" strike="noStrike" cap="none">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3600" dirty="0">
                          <a:solidFill>
                            <a:srgbClr val="363636"/>
                          </a:solidFill>
                          <a:latin typeface="Gill Sans MT" panose="020B0502020104020203" pitchFamily="34" charset="77"/>
                        </a:rPr>
                        <a:t>When a practice is a social norm, people believe that others will disapprove if they do not follow the norm. Changes in these perceptions can indicate a norm is shifting.</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2"/>
                  </a:ext>
                </a:extLst>
              </a:tr>
              <a:tr h="3017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1" u="none" strike="noStrike" cap="none" dirty="0">
                          <a:solidFill>
                            <a:srgbClr val="2E2C22"/>
                          </a:solidFill>
                          <a:latin typeface="Gill Sans MT" panose="020B0502020104020203" pitchFamily="34" charset="77"/>
                          <a:ea typeface="Gill Sans"/>
                          <a:cs typeface="Gill Sans"/>
                          <a:sym typeface="Gill Sans"/>
                        </a:rPr>
                        <a:t>There is no longer consensus around a norm.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2000"/>
                        </a:spcBef>
                        <a:spcAft>
                          <a:spcPts val="0"/>
                        </a:spcAft>
                        <a:buNone/>
                      </a:pPr>
                      <a:r>
                        <a:rPr lang="en-US" sz="3600" dirty="0">
                          <a:solidFill>
                            <a:srgbClr val="363636"/>
                          </a:solidFill>
                          <a:latin typeface="Gill Sans MT" panose="020B0502020104020203" pitchFamily="34" charset="77"/>
                        </a:rPr>
                        <a:t>Social norms are shared beliefs about which behaviors are common and appropriate within a group. If individuals’ beliefs start to differ from one another—there is no longer consensus about a norm—it can indicate a norm is shifting.</a:t>
                      </a:r>
                      <a:endParaRPr sz="3600" dirty="0">
                        <a:solidFill>
                          <a:srgbClr val="363636"/>
                        </a:solidFill>
                        <a:latin typeface="Gill Sans MT" panose="020B0502020104020203" pitchFamily="34" charset="77"/>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2"/>
          <p:cNvSpPr txBox="1">
            <a:spLocks noGrp="1"/>
          </p:cNvSpPr>
          <p:nvPr>
            <p:ph type="body" idx="1"/>
          </p:nvPr>
        </p:nvSpPr>
        <p:spPr>
          <a:xfrm>
            <a:off x="1498331" y="1320238"/>
            <a:ext cx="22007127"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a:latin typeface="Gill Sans MT" panose="020B0502020104020203" pitchFamily="34" charset="77"/>
              </a:rPr>
              <a:t>Example for Norms Around Child Marriage</a:t>
            </a:r>
            <a:endParaRPr>
              <a:latin typeface="Gill Sans MT" panose="020B0502020104020203" pitchFamily="34" charset="77"/>
            </a:endParaRPr>
          </a:p>
        </p:txBody>
      </p:sp>
      <p:graphicFrame>
        <p:nvGraphicFramePr>
          <p:cNvPr id="407" name="Google Shape;407;p472"/>
          <p:cNvGraphicFramePr/>
          <p:nvPr>
            <p:extLst>
              <p:ext uri="{D42A27DB-BD31-4B8C-83A1-F6EECF244321}">
                <p14:modId xmlns:p14="http://schemas.microsoft.com/office/powerpoint/2010/main" val="2926850995"/>
              </p:ext>
            </p:extLst>
          </p:nvPr>
        </p:nvGraphicFramePr>
        <p:xfrm>
          <a:off x="1498332" y="3372655"/>
          <a:ext cx="21444800" cy="8470411"/>
        </p:xfrm>
        <a:graphic>
          <a:graphicData uri="http://schemas.openxmlformats.org/drawingml/2006/table">
            <a:tbl>
              <a:tblPr>
                <a:noFill/>
                <a:tableStyleId>{0FA4CE82-B960-4AB7-B5D3-AF739FB73ECC}</a:tableStyleId>
              </a:tblPr>
              <a:tblGrid>
                <a:gridCol w="5345825">
                  <a:extLst>
                    <a:ext uri="{9D8B030D-6E8A-4147-A177-3AD203B41FA5}">
                      <a16:colId xmlns:a16="http://schemas.microsoft.com/office/drawing/2014/main" val="20000"/>
                    </a:ext>
                  </a:extLst>
                </a:gridCol>
                <a:gridCol w="16098975">
                  <a:extLst>
                    <a:ext uri="{9D8B030D-6E8A-4147-A177-3AD203B41FA5}">
                      <a16:colId xmlns:a16="http://schemas.microsoft.com/office/drawing/2014/main" val="20001"/>
                    </a:ext>
                  </a:extLst>
                </a:gridCol>
              </a:tblGrid>
              <a:tr h="1188500">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a:solidFill>
                            <a:srgbClr val="FFFFFF"/>
                          </a:solidFill>
                          <a:latin typeface="Gill Sans MT" panose="020B0502020104020203" pitchFamily="34" charset="77"/>
                          <a:ea typeface="Gill Sans"/>
                          <a:cs typeface="Gill Sans"/>
                          <a:sym typeface="Gill Sans"/>
                        </a:rPr>
                        <a:t>INITIAL SIGNS OF CHANGE</a:t>
                      </a:r>
                      <a:endParaRPr sz="36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3600" b="1" u="none" strike="noStrike" cap="none" dirty="0">
                          <a:solidFill>
                            <a:srgbClr val="FFFFFF"/>
                          </a:solidFill>
                          <a:latin typeface="Gill Sans MT" panose="020B0502020104020203" pitchFamily="34" charset="77"/>
                          <a:ea typeface="Gill Sans"/>
                          <a:cs typeface="Gill Sans"/>
                          <a:sym typeface="Gill Sans"/>
                        </a:rPr>
                        <a:t>SAMPLE QUESTIONS</a:t>
                      </a:r>
                      <a:endParaRPr sz="36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2155590">
                <a:tc>
                  <a:txBody>
                    <a:bodyPr/>
                    <a:lstStyle/>
                    <a:p>
                      <a:pPr marL="25400" marR="0" lvl="0" indent="0" algn="l" rtl="0">
                        <a:lnSpc>
                          <a:spcPct val="100000"/>
                        </a:lnSpc>
                        <a:spcBef>
                          <a:spcPts val="0"/>
                        </a:spcBef>
                        <a:spcAft>
                          <a:spcPts val="0"/>
                        </a:spcAft>
                        <a:buClr>
                          <a:srgbClr val="2E2C22"/>
                        </a:buClr>
                        <a:buSzPts val="3600"/>
                        <a:buFont typeface="Gill Sans"/>
                        <a:buNone/>
                      </a:pPr>
                      <a:r>
                        <a:rPr lang="en-US" sz="3600" b="1" u="none" strike="noStrike" cap="none">
                          <a:solidFill>
                            <a:srgbClr val="2E2C22"/>
                          </a:solidFill>
                          <a:latin typeface="Gill Sans MT" panose="020B0502020104020203" pitchFamily="34" charset="77"/>
                          <a:ea typeface="Gill Sans"/>
                          <a:cs typeface="Gill Sans"/>
                          <a:sym typeface="Gill Sans"/>
                        </a:rPr>
                        <a:t>A norm is no longer common.</a:t>
                      </a:r>
                      <a:endParaRPr sz="3600" b="1"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2E2C22"/>
                        </a:buClr>
                        <a:buSzPts val="32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Do you think that most girls in your community marry before age 15? Has this changed over time? Why/why not? </a:t>
                      </a:r>
                      <a:endParaRPr sz="3200" dirty="0">
                        <a:latin typeface="Gill Sans MT" panose="020B0502020104020203" pitchFamily="34" charset="77"/>
                      </a:endParaRPr>
                    </a:p>
                    <a:p>
                      <a:pPr marL="457200" marR="0" lvl="0" indent="-457200" algn="l" rtl="0">
                        <a:lnSpc>
                          <a:spcPct val="100000"/>
                        </a:lnSpc>
                        <a:spcBef>
                          <a:spcPts val="0"/>
                        </a:spcBef>
                        <a:spcAft>
                          <a:spcPts val="0"/>
                        </a:spcAft>
                        <a:buClr>
                          <a:srgbClr val="2E2C22"/>
                        </a:buClr>
                        <a:buSzPts val="32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Is this change the same across different groups of people?</a:t>
                      </a:r>
                      <a:endParaRPr sz="3200"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945156">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457200" lvl="0" indent="-4572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If girls marry before age 15, would your community speak negatively about them or act negatively towards them? Is this the same reaction across different groups of people?</a:t>
                      </a:r>
                      <a:endParaRPr sz="3200" dirty="0">
                        <a:solidFill>
                          <a:srgbClr val="363636"/>
                        </a:solidFill>
                        <a:latin typeface="Gill Sans MT" panose="020B0502020104020203" pitchFamily="34" charset="77"/>
                        <a:ea typeface="Gill Sans"/>
                        <a:cs typeface="Gill Sans"/>
                        <a:sym typeface="Gill Sans"/>
                      </a:endParaRPr>
                    </a:p>
                    <a:p>
                      <a:pPr marL="457200" lvl="0" indent="-4572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Has this negative response changed over time? From which groups/people? </a:t>
                      </a:r>
                      <a:endParaRPr sz="3200" dirty="0">
                        <a:latin typeface="Gill Sans MT" panose="020B0502020104020203" pitchFamily="34" charset="77"/>
                        <a:ea typeface="Gill Sans"/>
                        <a:cs typeface="Gill Sans"/>
                        <a:sym typeface="Gill Sans"/>
                      </a:endParaRPr>
                    </a:p>
                    <a:p>
                      <a:pPr marL="457200" lvl="0" indent="-4572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Are there any changes in people’s willingness to talk openly about girls’ delaying marriage?</a:t>
                      </a:r>
                      <a:endParaRPr sz="3200" dirty="0">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03439">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u="none" strike="noStrike" cap="none" dirty="0">
                          <a:solidFill>
                            <a:srgbClr val="2E2C22"/>
                          </a:solidFill>
                          <a:latin typeface="Gill Sans MT" panose="020B0502020104020203" pitchFamily="34" charset="77"/>
                          <a:ea typeface="Gill Sans"/>
                          <a:cs typeface="Gill Sans"/>
                          <a:sym typeface="Gill Sans"/>
                        </a:rPr>
                        <a:t>There is no longer consensus around a norm.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571500" lvl="0" indent="-571500" algn="l" rtl="0">
                        <a:lnSpc>
                          <a:spcPct val="115000"/>
                        </a:lnSpc>
                        <a:spcBef>
                          <a:spcPts val="0"/>
                        </a:spcBef>
                        <a:spcAft>
                          <a:spcPts val="0"/>
                        </a:spcAft>
                        <a:buFont typeface="Arial" panose="020B0604020202020204" pitchFamily="34" charset="0"/>
                        <a:buChar char="•"/>
                      </a:pPr>
                      <a:r>
                        <a:rPr lang="en-US" sz="3200" dirty="0">
                          <a:solidFill>
                            <a:srgbClr val="363636"/>
                          </a:solidFill>
                          <a:latin typeface="Gill Sans MT" panose="020B0502020104020203" pitchFamily="34" charset="77"/>
                          <a:ea typeface="Gill Sans"/>
                          <a:cs typeface="Gill Sans"/>
                          <a:sym typeface="Gill Sans"/>
                        </a:rPr>
                        <a:t>Is the community less in agreement than before about: 1) whether girls marry before age 15 and 2) whether girls would face social pressure if they delayed marriage until they are older?</a:t>
                      </a:r>
                      <a:endParaRPr sz="3200"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3"/>
          <p:cNvSpPr txBox="1">
            <a:spLocks noGrp="1"/>
          </p:cNvSpPr>
          <p:nvPr>
            <p:ph type="body" idx="1"/>
          </p:nvPr>
        </p:nvSpPr>
        <p:spPr>
          <a:xfrm>
            <a:off x="1498332" y="1414465"/>
            <a:ext cx="20656946"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12612"/>
              <a:buFont typeface="Gill Sans"/>
              <a:buNone/>
            </a:pPr>
            <a:r>
              <a:rPr lang="en-US" sz="8000" dirty="0">
                <a:latin typeface="Gill Sans MT" panose="020B0502020104020203" pitchFamily="34" charset="77"/>
              </a:rPr>
              <a:t>Monitoring Methods and Approaches</a:t>
            </a:r>
            <a:endParaRPr sz="8000" dirty="0">
              <a:latin typeface="Gill Sans MT" panose="020B0502020104020203" pitchFamily="34" charset="77"/>
            </a:endParaRPr>
          </a:p>
        </p:txBody>
      </p:sp>
      <p:graphicFrame>
        <p:nvGraphicFramePr>
          <p:cNvPr id="413" name="Google Shape;413;p473"/>
          <p:cNvGraphicFramePr/>
          <p:nvPr>
            <p:extLst>
              <p:ext uri="{D42A27DB-BD31-4B8C-83A1-F6EECF244321}">
                <p14:modId xmlns:p14="http://schemas.microsoft.com/office/powerpoint/2010/main" val="1031160111"/>
              </p:ext>
            </p:extLst>
          </p:nvPr>
        </p:nvGraphicFramePr>
        <p:xfrm>
          <a:off x="1498332" y="3303494"/>
          <a:ext cx="20656950" cy="8118757"/>
        </p:xfrm>
        <a:graphic>
          <a:graphicData uri="http://schemas.openxmlformats.org/drawingml/2006/table">
            <a:tbl>
              <a:tblPr>
                <a:noFill/>
                <a:tableStyleId>{0FA4CE82-B960-4AB7-B5D3-AF739FB73ECC}</a:tableStyleId>
              </a:tblPr>
              <a:tblGrid>
                <a:gridCol w="10209650">
                  <a:extLst>
                    <a:ext uri="{9D8B030D-6E8A-4147-A177-3AD203B41FA5}">
                      <a16:colId xmlns:a16="http://schemas.microsoft.com/office/drawing/2014/main" val="20000"/>
                    </a:ext>
                  </a:extLst>
                </a:gridCol>
                <a:gridCol w="10447300">
                  <a:extLst>
                    <a:ext uri="{9D8B030D-6E8A-4147-A177-3AD203B41FA5}">
                      <a16:colId xmlns:a16="http://schemas.microsoft.com/office/drawing/2014/main" val="20001"/>
                    </a:ext>
                  </a:extLst>
                </a:gridCol>
              </a:tblGrid>
              <a:tr h="1565293">
                <a:tc>
                  <a:txBody>
                    <a:bodyPr/>
                    <a:lstStyle/>
                    <a:p>
                      <a:pPr marL="0" marR="0" lvl="0" indent="0" algn="ctr" rtl="0">
                        <a:lnSpc>
                          <a:spcPct val="100000"/>
                        </a:lnSpc>
                        <a:spcBef>
                          <a:spcPts val="0"/>
                        </a:spcBef>
                        <a:spcAft>
                          <a:spcPts val="0"/>
                        </a:spcAft>
                        <a:buClr>
                          <a:srgbClr val="F4F5F8"/>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METHODS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4F5F8"/>
                        </a:buClr>
                        <a:buSzPts val="4800"/>
                        <a:buFont typeface="Gill Sans"/>
                        <a:buNone/>
                      </a:pPr>
                      <a:r>
                        <a:rPr lang="en-US" sz="4000" b="1" u="none" strike="noStrike" cap="none" dirty="0">
                          <a:solidFill>
                            <a:srgbClr val="FBFCFF"/>
                          </a:solidFill>
                          <a:latin typeface="Gill Sans MT" panose="020B0502020104020203" pitchFamily="34" charset="77"/>
                          <a:ea typeface="Gill Sans"/>
                          <a:cs typeface="Gill Sans"/>
                          <a:sym typeface="Gill Sans"/>
                        </a:rPr>
                        <a:t>TOOLS &amp; APPROACHES </a:t>
                      </a:r>
                      <a:endParaRPr sz="4000" b="1" u="none" strike="noStrike" cap="none" dirty="0">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6553464">
                <a:tc>
                  <a:txBody>
                    <a:bodyPr/>
                    <a:lstStyle/>
                    <a:p>
                      <a:pPr marL="646112" marR="0" lvl="0" indent="-571500"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Activity monitoring.</a:t>
                      </a:r>
                      <a:endParaRPr sz="4000" u="none" strike="noStrike" cap="none" dirty="0">
                        <a:solidFill>
                          <a:srgbClr val="2E2C22"/>
                        </a:solidFill>
                        <a:latin typeface="Gill Sans MT" panose="020B0502020104020203" pitchFamily="34" charset="77"/>
                        <a:ea typeface="Gill Sans"/>
                        <a:cs typeface="Gill Sans"/>
                        <a:sym typeface="Gill Sans"/>
                      </a:endParaRPr>
                    </a:p>
                    <a:p>
                      <a:pPr marL="646112"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Observation by frontline workers and field supervisors.</a:t>
                      </a:r>
                      <a:endParaRPr dirty="0">
                        <a:latin typeface="Gill Sans MT" panose="020B0502020104020203" pitchFamily="34" charset="77"/>
                      </a:endParaRPr>
                    </a:p>
                    <a:p>
                      <a:pPr marL="646112"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Qualitative methods (e.g., interviews, focus groups). </a:t>
                      </a:r>
                      <a:endParaRPr sz="4000" u="none" strike="noStrike" cap="none" dirty="0">
                        <a:solidFill>
                          <a:srgbClr val="2E2C22"/>
                        </a:solidFill>
                        <a:latin typeface="Gill Sans MT" panose="020B0502020104020203" pitchFamily="34" charset="77"/>
                        <a:ea typeface="Gill Sans"/>
                        <a:cs typeface="Gill Sans"/>
                        <a:sym typeface="Gill Sans"/>
                      </a:endParaRPr>
                    </a:p>
                    <a:p>
                      <a:pPr marL="646112"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Community-led surveillance of signs of norms change (e.g., program feedback).</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701675" marR="0" lvl="0" indent="-571500"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Monitoring systems with norms change indicators.</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Rapid studies to test new strategies.</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Periodic guided-learning reflections with staff.</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Periodic check-ins with community monitors.</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74"/>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Quantitative Indicators </a:t>
            </a:r>
            <a:endParaRPr sz="8000" dirty="0">
              <a:latin typeface="Gill Sans MT" panose="020B0502020104020203" pitchFamily="34" charset="77"/>
            </a:endParaRPr>
          </a:p>
        </p:txBody>
      </p:sp>
      <p:sp>
        <p:nvSpPr>
          <p:cNvPr id="419" name="Google Shape;419;p474"/>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EXAMPLE INDICATOR</a:t>
            </a:r>
            <a:endParaRPr>
              <a:latin typeface="Gill Sans MT" panose="020B0502020104020203" pitchFamily="34" charset="77"/>
            </a:endParaRPr>
          </a:p>
        </p:txBody>
      </p:sp>
      <p:graphicFrame>
        <p:nvGraphicFramePr>
          <p:cNvPr id="420" name="Google Shape;420;p474"/>
          <p:cNvGraphicFramePr/>
          <p:nvPr>
            <p:extLst>
              <p:ext uri="{D42A27DB-BD31-4B8C-83A1-F6EECF244321}">
                <p14:modId xmlns:p14="http://schemas.microsoft.com/office/powerpoint/2010/main" val="2153369067"/>
              </p:ext>
            </p:extLst>
          </p:nvPr>
        </p:nvGraphicFramePr>
        <p:xfrm>
          <a:off x="1498332" y="3878247"/>
          <a:ext cx="20656950" cy="6894250"/>
        </p:xfrm>
        <a:graphic>
          <a:graphicData uri="http://schemas.openxmlformats.org/drawingml/2006/table">
            <a:tbl>
              <a:tblPr>
                <a:noFill/>
                <a:tableStyleId>{0FA4CE82-B960-4AB7-B5D3-AF739FB73ECC}</a:tableStyleId>
              </a:tblPr>
              <a:tblGrid>
                <a:gridCol w="5568895">
                  <a:extLst>
                    <a:ext uri="{9D8B030D-6E8A-4147-A177-3AD203B41FA5}">
                      <a16:colId xmlns:a16="http://schemas.microsoft.com/office/drawing/2014/main" val="20000"/>
                    </a:ext>
                  </a:extLst>
                </a:gridCol>
                <a:gridCol w="7308905">
                  <a:extLst>
                    <a:ext uri="{9D8B030D-6E8A-4147-A177-3AD203B41FA5}">
                      <a16:colId xmlns:a16="http://schemas.microsoft.com/office/drawing/2014/main" val="20001"/>
                    </a:ext>
                  </a:extLst>
                </a:gridCol>
                <a:gridCol w="7779150">
                  <a:extLst>
                    <a:ext uri="{9D8B030D-6E8A-4147-A177-3AD203B41FA5}">
                      <a16:colId xmlns:a16="http://schemas.microsoft.com/office/drawing/2014/main" val="20002"/>
                    </a:ext>
                  </a:extLst>
                </a:gridCol>
              </a:tblGrid>
              <a:tr h="2271450">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a:solidFill>
                            <a:srgbClr val="FBFCFF"/>
                          </a:solidFill>
                          <a:latin typeface="Gill Sans MT" panose="020B0502020104020203" pitchFamily="34" charset="77"/>
                          <a:ea typeface="Gill Sans"/>
                          <a:cs typeface="Gill Sans"/>
                          <a:sym typeface="Gill Sans"/>
                        </a:rPr>
                        <a:t>EXAMPLE SIGN OF NORM SHIFT</a:t>
                      </a:r>
                      <a:endParaRPr sz="4000" b="1" u="none" strike="noStrike" cap="none">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a:solidFill>
                            <a:srgbClr val="FBFCFF"/>
                          </a:solidFill>
                          <a:latin typeface="Gill Sans MT" panose="020B0502020104020203" pitchFamily="34" charset="77"/>
                          <a:ea typeface="Gill Sans"/>
                          <a:cs typeface="Gill Sans"/>
                          <a:sym typeface="Gill Sans"/>
                        </a:rPr>
                        <a:t>EXAMPLE INDICATOR</a:t>
                      </a:r>
                      <a:endParaRPr sz="4000" b="1" u="none" strike="noStrike" cap="none">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BFCFF"/>
                        </a:buClr>
                        <a:buSzPts val="4800"/>
                        <a:buFont typeface="Gill Sans"/>
                        <a:buNone/>
                      </a:pPr>
                      <a:r>
                        <a:rPr lang="en-US" sz="4000" b="1" u="none" strike="noStrike" cap="none">
                          <a:solidFill>
                            <a:srgbClr val="FBFCFF"/>
                          </a:solidFill>
                          <a:latin typeface="Gill Sans MT" panose="020B0502020104020203" pitchFamily="34" charset="77"/>
                          <a:ea typeface="Gill Sans"/>
                          <a:cs typeface="Gill Sans"/>
                          <a:sym typeface="Gill Sans"/>
                        </a:rPr>
                        <a:t>EXAMPLE METHODS TO COLLECT INFORMATION </a:t>
                      </a:r>
                      <a:endParaRPr sz="4000" b="1" u="none" strike="noStrike" cap="none">
                        <a:solidFill>
                          <a:srgbClr val="FBFC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352050">
                <a:tc>
                  <a:txBody>
                    <a:bodyPr/>
                    <a:lstStyle/>
                    <a:p>
                      <a:pPr marL="74612" marR="0" lvl="0" indent="0" algn="l" rtl="0">
                        <a:lnSpc>
                          <a:spcPct val="100000"/>
                        </a:lnSpc>
                        <a:spcBef>
                          <a:spcPts val="0"/>
                        </a:spcBef>
                        <a:spcAft>
                          <a:spcPts val="0"/>
                        </a:spcAft>
                        <a:buClr>
                          <a:srgbClr val="2E2C22"/>
                        </a:buClr>
                        <a:buSzPts val="4000"/>
                        <a:buFont typeface="Arial"/>
                        <a:buNone/>
                      </a:pPr>
                      <a:r>
                        <a:rPr lang="en-US" sz="4000" b="1" u="none" strike="noStrike" cap="none" dirty="0">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30175" marR="0" lvl="0" indent="0" algn="l" rtl="0">
                        <a:lnSpc>
                          <a:spcPct val="100000"/>
                        </a:lnSpc>
                        <a:spcBef>
                          <a:spcPts val="0"/>
                        </a:spcBef>
                        <a:spcAft>
                          <a:spcPts val="0"/>
                        </a:spcAft>
                        <a:buClr>
                          <a:srgbClr val="2E2C22"/>
                        </a:buClr>
                        <a:buSzPts val="4000"/>
                        <a:buFont typeface="Arial"/>
                        <a:buNone/>
                      </a:pPr>
                      <a:r>
                        <a:rPr lang="en-US" sz="4000" u="none" strike="noStrike" cap="none">
                          <a:solidFill>
                            <a:srgbClr val="2E2C22"/>
                          </a:solidFill>
                          <a:latin typeface="Gill Sans MT" panose="020B0502020104020203" pitchFamily="34" charset="77"/>
                          <a:ea typeface="Gill Sans"/>
                          <a:cs typeface="Gill Sans"/>
                          <a:sym typeface="Gill Sans"/>
                        </a:rPr>
                        <a:t>% of people in this community who report that most of the people who are important to them would approve delaying marriage for their young daughters.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701675" marR="0" lvl="0" indent="-571500"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Intermediate outcome indicator for program in monitoring plan. </a:t>
                      </a:r>
                      <a:endParaRPr dirty="0">
                        <a:latin typeface="Gill Sans MT" panose="020B0502020104020203" pitchFamily="34" charset="77"/>
                      </a:endParaRPr>
                    </a:p>
                    <a:p>
                      <a:pPr marL="701675" marR="0" lvl="0" indent="-571500" algn="l" rtl="0">
                        <a:lnSpc>
                          <a:spcPct val="100000"/>
                        </a:lnSpc>
                        <a:spcBef>
                          <a:spcPts val="2000"/>
                        </a:spcBef>
                        <a:spcAft>
                          <a:spcPts val="0"/>
                        </a:spcAft>
                        <a:buClr>
                          <a:srgbClr val="2E2C22"/>
                        </a:buClr>
                        <a:buSzPts val="4000"/>
                        <a:buFont typeface="Arial"/>
                        <a:buChar char="•"/>
                      </a:pPr>
                      <a:r>
                        <a:rPr lang="en-US" sz="4000" dirty="0">
                          <a:solidFill>
                            <a:srgbClr val="2E2C22"/>
                          </a:solidFill>
                          <a:latin typeface="Gill Sans MT" panose="020B0502020104020203" pitchFamily="34" charset="77"/>
                          <a:ea typeface="Gill Sans"/>
                          <a:cs typeface="Gill Sans"/>
                          <a:sym typeface="Gill Sans"/>
                        </a:rPr>
                        <a:t>P</a:t>
                      </a:r>
                      <a:r>
                        <a:rPr lang="en-US" sz="4000" u="none" strike="noStrike" cap="none" dirty="0">
                          <a:solidFill>
                            <a:srgbClr val="2E2C22"/>
                          </a:solidFill>
                          <a:latin typeface="Gill Sans MT" panose="020B0502020104020203" pitchFamily="34" charset="77"/>
                          <a:ea typeface="Gill Sans"/>
                          <a:cs typeface="Gill Sans"/>
                          <a:sym typeface="Gill Sans"/>
                        </a:rPr>
                        <a:t>re- and</a:t>
                      </a:r>
                      <a:r>
                        <a:rPr lang="en-US" sz="4000" dirty="0">
                          <a:solidFill>
                            <a:srgbClr val="2E2C22"/>
                          </a:solidFill>
                          <a:latin typeface="Gill Sans MT" panose="020B0502020104020203" pitchFamily="34" charset="77"/>
                          <a:ea typeface="Gill Sans"/>
                          <a:cs typeface="Gill Sans"/>
                          <a:sym typeface="Gill Sans"/>
                        </a:rPr>
                        <a:t> mid-</a:t>
                      </a:r>
                      <a:r>
                        <a:rPr lang="en-US" sz="4000" u="none" strike="noStrike" cap="none" dirty="0">
                          <a:solidFill>
                            <a:srgbClr val="2E2C22"/>
                          </a:solidFill>
                          <a:latin typeface="Gill Sans MT" panose="020B0502020104020203" pitchFamily="34" charset="77"/>
                          <a:ea typeface="Gill Sans"/>
                          <a:cs typeface="Gill Sans"/>
                          <a:sym typeface="Gill Sans"/>
                        </a:rPr>
                        <a:t>program surveys</a:t>
                      </a:r>
                      <a:endParaRPr sz="4000" u="none" strike="noStrike" cap="none" dirty="0">
                        <a:solidFill>
                          <a:srgbClr val="2E2C22"/>
                        </a:solidFill>
                        <a:latin typeface="Gill Sans MT" panose="020B0502020104020203" pitchFamily="34" charset="77"/>
                        <a:ea typeface="Gill Sans"/>
                        <a:cs typeface="Gill Sans"/>
                        <a:sym typeface="Gill Sans"/>
                      </a:endParaRPr>
                    </a:p>
                    <a:p>
                      <a:pPr marL="701675" marR="0" lvl="0" indent="-571500" algn="l" rtl="0">
                        <a:lnSpc>
                          <a:spcPct val="100000"/>
                        </a:lnSpc>
                        <a:spcBef>
                          <a:spcPts val="2000"/>
                        </a:spcBef>
                        <a:spcAft>
                          <a:spcPts val="0"/>
                        </a:spcAft>
                        <a:buClr>
                          <a:srgbClr val="2E2C22"/>
                        </a:buClr>
                        <a:buSzPts val="4000"/>
                        <a:buFont typeface="Arial"/>
                        <a:buChar char="•"/>
                      </a:pPr>
                      <a:r>
                        <a:rPr lang="en-US" sz="4000" dirty="0">
                          <a:solidFill>
                            <a:srgbClr val="2E2C22"/>
                          </a:solidFill>
                          <a:latin typeface="Gill Sans MT" panose="020B0502020104020203" pitchFamily="34" charset="77"/>
                          <a:ea typeface="Gill Sans"/>
                          <a:cs typeface="Gill Sans"/>
                          <a:sym typeface="Gill Sans"/>
                        </a:rPr>
                        <a:t>E</a:t>
                      </a:r>
                      <a:r>
                        <a:rPr lang="en-US" sz="4000" u="none" strike="noStrike" cap="none" dirty="0">
                          <a:solidFill>
                            <a:srgbClr val="2E2C22"/>
                          </a:solidFill>
                          <a:latin typeface="Gill Sans MT" panose="020B0502020104020203" pitchFamily="34" charset="77"/>
                          <a:ea typeface="Gill Sans"/>
                          <a:cs typeface="Gill Sans"/>
                          <a:sym typeface="Gill Sans"/>
                        </a:rPr>
                        <a:t>xit interviews for program activities.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75"/>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Qualitative Indicators</a:t>
            </a:r>
            <a:endParaRPr sz="8000" dirty="0">
              <a:latin typeface="Gill Sans MT" panose="020B0502020104020203" pitchFamily="34" charset="77"/>
            </a:endParaRPr>
          </a:p>
        </p:txBody>
      </p:sp>
      <p:sp>
        <p:nvSpPr>
          <p:cNvPr id="426" name="Google Shape;426;p475"/>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EXAMPLE INDICATOR</a:t>
            </a:r>
            <a:endParaRPr>
              <a:latin typeface="Gill Sans MT" panose="020B0502020104020203" pitchFamily="34" charset="77"/>
            </a:endParaRPr>
          </a:p>
        </p:txBody>
      </p:sp>
      <p:graphicFrame>
        <p:nvGraphicFramePr>
          <p:cNvPr id="427" name="Google Shape;427;p475"/>
          <p:cNvGraphicFramePr/>
          <p:nvPr>
            <p:extLst>
              <p:ext uri="{D42A27DB-BD31-4B8C-83A1-F6EECF244321}">
                <p14:modId xmlns:p14="http://schemas.microsoft.com/office/powerpoint/2010/main" val="1001161737"/>
              </p:ext>
            </p:extLst>
          </p:nvPr>
        </p:nvGraphicFramePr>
        <p:xfrm>
          <a:off x="1498332" y="3910446"/>
          <a:ext cx="20656950" cy="6953250"/>
        </p:xfrm>
        <a:graphic>
          <a:graphicData uri="http://schemas.openxmlformats.org/drawingml/2006/table">
            <a:tbl>
              <a:tblPr>
                <a:noFill/>
                <a:tableStyleId>{0FA4CE82-B960-4AB7-B5D3-AF739FB73ECC}</a:tableStyleId>
              </a:tblPr>
              <a:tblGrid>
                <a:gridCol w="5816875">
                  <a:extLst>
                    <a:ext uri="{9D8B030D-6E8A-4147-A177-3AD203B41FA5}">
                      <a16:colId xmlns:a16="http://schemas.microsoft.com/office/drawing/2014/main" val="20000"/>
                    </a:ext>
                  </a:extLst>
                </a:gridCol>
                <a:gridCol w="7256875">
                  <a:extLst>
                    <a:ext uri="{9D8B030D-6E8A-4147-A177-3AD203B41FA5}">
                      <a16:colId xmlns:a16="http://schemas.microsoft.com/office/drawing/2014/main" val="20001"/>
                    </a:ext>
                  </a:extLst>
                </a:gridCol>
                <a:gridCol w="7583200">
                  <a:extLst>
                    <a:ext uri="{9D8B030D-6E8A-4147-A177-3AD203B41FA5}">
                      <a16:colId xmlns:a16="http://schemas.microsoft.com/office/drawing/2014/main" val="20002"/>
                    </a:ext>
                  </a:extLst>
                </a:gridCol>
              </a:tblGrid>
              <a:tr h="2266950">
                <a:tc>
                  <a:txBody>
                    <a:bodyPr/>
                    <a:lstStyle/>
                    <a:p>
                      <a:pPr marL="0" marR="0" lvl="0" indent="0" algn="ctr" rtl="0">
                        <a:lnSpc>
                          <a:spcPct val="100000"/>
                        </a:lnSpc>
                        <a:spcBef>
                          <a:spcPts val="0"/>
                        </a:spcBef>
                        <a:spcAft>
                          <a:spcPts val="0"/>
                        </a:spcAft>
                        <a:buClr>
                          <a:srgbClr val="FFFFFF"/>
                        </a:buClr>
                        <a:buSzPts val="4800"/>
                        <a:buFont typeface="Gill Sans"/>
                        <a:buNone/>
                      </a:pPr>
                      <a:r>
                        <a:rPr lang="en-US" sz="4000" b="1" u="none" strike="noStrike" cap="none">
                          <a:solidFill>
                            <a:srgbClr val="FFFFFF"/>
                          </a:solidFill>
                          <a:latin typeface="Gill Sans MT" panose="020B0502020104020203" pitchFamily="34" charset="77"/>
                          <a:ea typeface="Gill Sans"/>
                          <a:cs typeface="Gill Sans"/>
                          <a:sym typeface="Gill Sans"/>
                        </a:rPr>
                        <a:t>EXAMPLE SIGN OF NORM SHIFT</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4000" b="1" u="none" strike="noStrike" cap="none">
                          <a:solidFill>
                            <a:srgbClr val="FFFFFF"/>
                          </a:solidFill>
                          <a:latin typeface="Gill Sans MT" panose="020B0502020104020203" pitchFamily="34" charset="77"/>
                          <a:ea typeface="Gill Sans"/>
                          <a:cs typeface="Gill Sans"/>
                          <a:sym typeface="Gill Sans"/>
                        </a:rPr>
                        <a:t>EXAMPLE INDICATOR</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ctr" rtl="0">
                        <a:lnSpc>
                          <a:spcPct val="100000"/>
                        </a:lnSpc>
                        <a:spcBef>
                          <a:spcPts val="0"/>
                        </a:spcBef>
                        <a:spcAft>
                          <a:spcPts val="0"/>
                        </a:spcAft>
                        <a:buClr>
                          <a:srgbClr val="FFFFFF"/>
                        </a:buClr>
                        <a:buSzPts val="4800"/>
                        <a:buFont typeface="Gill Sans"/>
                        <a:buNone/>
                      </a:pPr>
                      <a:r>
                        <a:rPr lang="en-US" sz="4000" b="1" u="none" strike="noStrike" cap="none">
                          <a:solidFill>
                            <a:srgbClr val="FFFFFF"/>
                          </a:solidFill>
                          <a:latin typeface="Gill Sans MT" panose="020B0502020104020203" pitchFamily="34" charset="77"/>
                          <a:ea typeface="Gill Sans"/>
                          <a:cs typeface="Gill Sans"/>
                          <a:sym typeface="Gill Sans"/>
                        </a:rPr>
                        <a:t>EXAMPLE METHODS TO COLLECT INFORMATION </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86300">
                <a:tc>
                  <a:txBody>
                    <a:bodyPr/>
                    <a:lstStyle/>
                    <a:p>
                      <a:pPr marL="74612" marR="0" lvl="0" indent="0" algn="l" rtl="0">
                        <a:lnSpc>
                          <a:spcPct val="100000"/>
                        </a:lnSpc>
                        <a:spcBef>
                          <a:spcPts val="0"/>
                        </a:spcBef>
                        <a:spcAft>
                          <a:spcPts val="0"/>
                        </a:spcAft>
                        <a:buClr>
                          <a:srgbClr val="2E2C22"/>
                        </a:buClr>
                        <a:buSzPts val="4000"/>
                        <a:buFont typeface="Arial"/>
                        <a:buNone/>
                      </a:pPr>
                      <a:r>
                        <a:rPr lang="en-US" sz="4000" b="1" u="none" strike="noStrike" cap="none">
                          <a:solidFill>
                            <a:srgbClr val="2E2C22"/>
                          </a:solidFill>
                          <a:latin typeface="Gill Sans MT" panose="020B0502020104020203" pitchFamily="34" charset="77"/>
                          <a:ea typeface="Gill Sans"/>
                          <a:cs typeface="Gill Sans"/>
                          <a:sym typeface="Gill Sans"/>
                        </a:rPr>
                        <a:t>A norm is no longer approved of.</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130175" marR="0" lvl="0" indent="0" algn="l" rtl="0">
                        <a:lnSpc>
                          <a:spcPct val="100000"/>
                        </a:lnSpc>
                        <a:spcBef>
                          <a:spcPts val="0"/>
                        </a:spcBef>
                        <a:spcAft>
                          <a:spcPts val="0"/>
                        </a:spcAft>
                        <a:buClr>
                          <a:srgbClr val="2E2C22"/>
                        </a:buClr>
                        <a:buSzPts val="4000"/>
                        <a:buFont typeface="Arial"/>
                        <a:buNone/>
                      </a:pPr>
                      <a:r>
                        <a:rPr lang="en-US" sz="4000" u="none" strike="noStrike" cap="none">
                          <a:solidFill>
                            <a:srgbClr val="2E2C22"/>
                          </a:solidFill>
                          <a:latin typeface="Gill Sans MT" panose="020B0502020104020203" pitchFamily="34" charset="77"/>
                          <a:ea typeface="Gill Sans"/>
                          <a:cs typeface="Gill Sans"/>
                          <a:sym typeface="Gill Sans"/>
                        </a:rPr>
                        <a:t>The social norm of [disapproval of early marriage] is shifting in the desired direction.</a:t>
                      </a:r>
                      <a:r>
                        <a:rPr lang="en-US" sz="4000" b="1" u="none" strike="noStrike" cap="none">
                          <a:solidFill>
                            <a:srgbClr val="2E2C22"/>
                          </a:solidFill>
                          <a:latin typeface="Gill Sans MT" panose="020B0502020104020203" pitchFamily="34" charset="77"/>
                          <a:ea typeface="Gill Sans"/>
                          <a:cs typeface="Gill Sans"/>
                          <a:sym typeface="Gill Sans"/>
                        </a:rPr>
                        <a:t> </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647700" marR="0" lvl="0" indent="-458788" algn="l" rtl="0">
                        <a:lnSpc>
                          <a:spcPct val="100000"/>
                        </a:lnSpc>
                        <a:spcBef>
                          <a:spcPts val="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Programmatic interviews.</a:t>
                      </a:r>
                      <a:endParaRPr dirty="0">
                        <a:latin typeface="Gill Sans MT" panose="020B0502020104020203" pitchFamily="34" charset="77"/>
                      </a:endParaRPr>
                    </a:p>
                    <a:p>
                      <a:pPr marL="647700" marR="0" lvl="0" indent="-458788"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Activity observation.</a:t>
                      </a:r>
                      <a:endParaRPr dirty="0">
                        <a:latin typeface="Gill Sans MT" panose="020B0502020104020203" pitchFamily="34" charset="77"/>
                      </a:endParaRPr>
                    </a:p>
                    <a:p>
                      <a:pPr marL="647700" marR="0" lvl="0" indent="-458788" algn="l" rtl="0">
                        <a:lnSpc>
                          <a:spcPct val="100000"/>
                        </a:lnSpc>
                        <a:spcBef>
                          <a:spcPts val="2000"/>
                        </a:spcBef>
                        <a:spcAft>
                          <a:spcPts val="0"/>
                        </a:spcAft>
                        <a:buClr>
                          <a:srgbClr val="2E2C22"/>
                        </a:buClr>
                        <a:buSzPts val="4000"/>
                        <a:buFont typeface="Arial"/>
                        <a:buChar char="•"/>
                      </a:pPr>
                      <a:r>
                        <a:rPr lang="en-US" sz="4000" u="none" strike="noStrike" cap="none" dirty="0">
                          <a:solidFill>
                            <a:srgbClr val="2E2C22"/>
                          </a:solidFill>
                          <a:latin typeface="Gill Sans MT" panose="020B0502020104020203" pitchFamily="34" charset="77"/>
                          <a:ea typeface="Gill Sans"/>
                          <a:cs typeface="Gill Sans"/>
                          <a:sym typeface="Gill Sans"/>
                        </a:rPr>
                        <a:t>Staff anecdotes and impressions.</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76"/>
          <p:cNvSpPr txBox="1">
            <a:spLocks noGrp="1"/>
          </p:cNvSpPr>
          <p:nvPr>
            <p:ph type="body" idx="1"/>
          </p:nvPr>
        </p:nvSpPr>
        <p:spPr>
          <a:xfrm>
            <a:off x="2143791" y="1025887"/>
            <a:ext cx="19488989" cy="252022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ct val="100000"/>
              <a:buNone/>
            </a:pPr>
            <a:r>
              <a:rPr lang="en-US" dirty="0">
                <a:latin typeface="Gill Sans MT" panose="020B0502020104020203" pitchFamily="34" charset="77"/>
              </a:rPr>
              <a:t>Monitoring Diffusion in Norms-Shifting Programs</a:t>
            </a:r>
            <a:endParaRPr dirty="0">
              <a:latin typeface="Gill Sans MT" panose="020B0502020104020203" pitchFamily="34" charset="77"/>
            </a:endParaRPr>
          </a:p>
        </p:txBody>
      </p:sp>
      <p:sp>
        <p:nvSpPr>
          <p:cNvPr id="433" name="Google Shape;433;p476"/>
          <p:cNvSpPr txBox="1">
            <a:spLocks noGrp="1"/>
          </p:cNvSpPr>
          <p:nvPr>
            <p:ph type="body" idx="2"/>
          </p:nvPr>
        </p:nvSpPr>
        <p:spPr>
          <a:xfrm>
            <a:off x="2143791" y="4880466"/>
            <a:ext cx="19488989"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4400"/>
              <a:buNone/>
            </a:pPr>
            <a:r>
              <a:rPr lang="en-US" dirty="0">
                <a:latin typeface="Gill Sans MT" panose="020B0502020104020203" pitchFamily="34" charset="77"/>
              </a:rPr>
              <a:t>NSIs can have planned diffusion strategies, and diffusion also happens outside of project outputs, in unpredictable ways, especially for social change. </a:t>
            </a:r>
            <a:endParaRPr dirty="0">
              <a:latin typeface="Gill Sans MT" panose="020B0502020104020203" pitchFamily="34" charset="77"/>
            </a:endParaRPr>
          </a:p>
          <a:p>
            <a:pPr marL="0" lvl="0" indent="0" algn="l" rtl="0">
              <a:lnSpc>
                <a:spcPct val="100000"/>
              </a:lnSpc>
              <a:spcBef>
                <a:spcPts val="4200"/>
              </a:spcBef>
              <a:spcAft>
                <a:spcPts val="0"/>
              </a:spcAft>
              <a:buClr>
                <a:srgbClr val="000000"/>
              </a:buClr>
              <a:buSzPts val="4400"/>
              <a:buNone/>
            </a:pPr>
            <a:r>
              <a:rPr lang="en-US" dirty="0">
                <a:latin typeface="Gill Sans MT" panose="020B0502020104020203" pitchFamily="34" charset="77"/>
              </a:rPr>
              <a:t>Hence, diffusion of norms change is complex and difficult to track through routine program monitoring. </a:t>
            </a:r>
            <a:endParaRPr dirty="0">
              <a:latin typeface="Gill Sans MT" panose="020B0502020104020203" pitchFamily="34" charset="77"/>
            </a:endParaRPr>
          </a:p>
          <a:p>
            <a:pPr marL="0" lvl="0" indent="0" algn="l" rtl="0">
              <a:lnSpc>
                <a:spcPct val="100000"/>
              </a:lnSpc>
              <a:spcBef>
                <a:spcPts val="4200"/>
              </a:spcBef>
              <a:spcAft>
                <a:spcPts val="4200"/>
              </a:spcAft>
              <a:buClr>
                <a:srgbClr val="000000"/>
              </a:buClr>
              <a:buSzPts val="4400"/>
              <a:buNone/>
            </a:pPr>
            <a:r>
              <a:rPr lang="en-US" dirty="0">
                <a:latin typeface="Gill Sans MT" panose="020B0502020104020203" pitchFamily="34" charset="77"/>
              </a:rPr>
              <a:t>Programs with organized diffusion as a strategy can monitor the ways they expect those changes to unfurl, which can help teams understand norms shifting over time when combined with evaluation research.</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77"/>
          <p:cNvSpPr txBox="1">
            <a:spLocks noGrp="1"/>
          </p:cNvSpPr>
          <p:nvPr>
            <p:ph type="body" idx="1"/>
          </p:nvPr>
        </p:nvSpPr>
        <p:spPr>
          <a:xfrm>
            <a:off x="2143791" y="1003870"/>
            <a:ext cx="18468955" cy="22249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2000"/>
              </a:spcBef>
              <a:spcAft>
                <a:spcPts val="0"/>
              </a:spcAft>
              <a:buClr>
                <a:srgbClr val="000000"/>
              </a:buClr>
              <a:buSzPts val="4000"/>
              <a:buNone/>
            </a:pPr>
            <a:r>
              <a:rPr lang="en-US" dirty="0">
                <a:latin typeface="Gill Sans MT" panose="020B0502020104020203" pitchFamily="34" charset="77"/>
              </a:rPr>
              <a:t>Developing or Adjusting Your Monitoring Plan to Capture Shifts in Norms</a:t>
            </a:r>
            <a:endParaRPr dirty="0">
              <a:latin typeface="Gill Sans MT" panose="020B0502020104020203" pitchFamily="34" charset="77"/>
            </a:endParaRPr>
          </a:p>
        </p:txBody>
      </p:sp>
      <p:sp>
        <p:nvSpPr>
          <p:cNvPr id="439" name="Google Shape;439;p477"/>
          <p:cNvSpPr txBox="1">
            <a:spLocks noGrp="1"/>
          </p:cNvSpPr>
          <p:nvPr>
            <p:ph type="body" idx="2"/>
          </p:nvPr>
        </p:nvSpPr>
        <p:spPr>
          <a:xfrm>
            <a:off x="2143791" y="5910203"/>
            <a:ext cx="19488989" cy="6996946"/>
          </a:xfrm>
          <a:prstGeom prst="rect">
            <a:avLst/>
          </a:prstGeom>
          <a:noFill/>
          <a:ln>
            <a:noFill/>
          </a:ln>
        </p:spPr>
        <p:txBody>
          <a:bodyPr spcFirstLastPara="1" wrap="square" lIns="91425" tIns="45700" rIns="91425" bIns="45700" anchor="t" anchorCtr="0">
            <a:noAutofit/>
          </a:bodyPr>
          <a:lstStyle/>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Assess how you are currently capturing shifts in norms, if at all. </a:t>
            </a:r>
            <a:endParaRPr dirty="0">
              <a:latin typeface="Gill Sans MT" panose="020B0502020104020203" pitchFamily="34" charset="77"/>
            </a:endParaRPr>
          </a:p>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Consider where you are in your program’s implementation (design, mid-implementation, nearly complete) and what is feasible to adjust and learn about. </a:t>
            </a:r>
            <a:endParaRPr dirty="0">
              <a:latin typeface="Gill Sans MT" panose="020B0502020104020203" pitchFamily="34" charset="77"/>
            </a:endParaRPr>
          </a:p>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Develop indicators that reflect your existing program’s logic model/theory of change to support capturing shifts in norms. </a:t>
            </a:r>
            <a:endParaRPr dirty="0">
              <a:latin typeface="Gill Sans MT" panose="020B0502020104020203" pitchFamily="34" charset="77"/>
            </a:endParaRPr>
          </a:p>
          <a:p>
            <a:pPr marL="742950" lvl="0" indent="-742950" algn="l" rtl="0">
              <a:lnSpc>
                <a:spcPct val="100000"/>
              </a:lnSpc>
              <a:spcBef>
                <a:spcPts val="600"/>
              </a:spcBef>
              <a:spcAft>
                <a:spcPts val="0"/>
              </a:spcAft>
              <a:buClr>
                <a:srgbClr val="000000"/>
              </a:buClr>
              <a:buSzPts val="4000"/>
              <a:buFont typeface="Gill Sans"/>
              <a:buAutoNum type="arabicPeriod"/>
            </a:pPr>
            <a:r>
              <a:rPr lang="en-US" dirty="0">
                <a:latin typeface="Gill Sans MT" panose="020B0502020104020203" pitchFamily="34" charset="77"/>
              </a:rPr>
              <a:t>Integrate the indicators into your program’s MEL plan. Consider the type of indicator and shifts in norms you seek to monitor. </a:t>
            </a:r>
            <a:endParaRPr dirty="0">
              <a:latin typeface="Gill Sans MT" panose="020B0502020104020203" pitchFamily="34" charset="77"/>
            </a:endParaRPr>
          </a:p>
          <a:p>
            <a:pPr marL="742950" lvl="0" indent="-742950" algn="l" rtl="0">
              <a:lnSpc>
                <a:spcPct val="100000"/>
              </a:lnSpc>
              <a:spcBef>
                <a:spcPts val="600"/>
              </a:spcBef>
              <a:spcAft>
                <a:spcPts val="2400"/>
              </a:spcAft>
              <a:buClr>
                <a:srgbClr val="000000"/>
              </a:buClr>
              <a:buSzPts val="4000"/>
              <a:buFont typeface="Gill Sans"/>
              <a:buAutoNum type="arabicPeriod"/>
            </a:pPr>
            <a:r>
              <a:rPr lang="en-US" dirty="0">
                <a:latin typeface="Gill Sans MT" panose="020B0502020104020203" pitchFamily="34" charset="77"/>
              </a:rPr>
              <a:t>Reflect on the best methods for your program to collect information on each indicator and make a plan. </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132"/>
        <p:cNvGrpSpPr/>
        <p:nvPr/>
      </p:nvGrpSpPr>
      <p:grpSpPr>
        <a:xfrm>
          <a:off x="0" y="0"/>
          <a:ext cx="0" cy="0"/>
          <a:chOff x="0" y="0"/>
          <a:chExt cx="0" cy="0"/>
        </a:xfrm>
      </p:grpSpPr>
      <p:sp>
        <p:nvSpPr>
          <p:cNvPr id="133" name="Google Shape;133;p3"/>
          <p:cNvSpPr/>
          <p:nvPr/>
        </p:nvSpPr>
        <p:spPr>
          <a:xfrm>
            <a:off x="1895583" y="5156488"/>
            <a:ext cx="4599302" cy="4429850"/>
          </a:xfrm>
          <a:custGeom>
            <a:avLst/>
            <a:gdLst/>
            <a:ahLst/>
            <a:cxnLst/>
            <a:rect l="l" t="t" r="r" b="b"/>
            <a:pathLst>
              <a:path w="4599302" h="4429849" extrusionOk="0">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4" name="Google Shape;134;p3"/>
          <p:cNvSpPr txBox="1"/>
          <p:nvPr/>
        </p:nvSpPr>
        <p:spPr>
          <a:xfrm>
            <a:off x="1685135" y="1677612"/>
            <a:ext cx="16091877" cy="14033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E2C22"/>
              </a:buClr>
              <a:buSzPts val="10000"/>
              <a:buFont typeface="Arial"/>
              <a:buNone/>
            </a:pPr>
            <a:r>
              <a:rPr lang="en-US" sz="10000" b="1" i="0" u="none" strike="noStrike" cap="none">
                <a:solidFill>
                  <a:srgbClr val="2E2C22"/>
                </a:solidFill>
                <a:latin typeface="Gill Sans MT" panose="020B0502020104020203" pitchFamily="34" charset="77"/>
                <a:ea typeface="Gill Sans"/>
                <a:cs typeface="Gill Sans"/>
                <a:sym typeface="Gill Sans"/>
              </a:rPr>
              <a:t>Shifting Social Norms as Part of SBC </a:t>
            </a:r>
            <a:endParaRPr dirty="0">
              <a:latin typeface="Gill Sans MT" panose="020B0502020104020203" pitchFamily="34" charset="77"/>
            </a:endParaRPr>
          </a:p>
        </p:txBody>
      </p:sp>
      <p:sp>
        <p:nvSpPr>
          <p:cNvPr id="135" name="Google Shape;135;p3"/>
          <p:cNvSpPr/>
          <p:nvPr/>
        </p:nvSpPr>
        <p:spPr>
          <a:xfrm>
            <a:off x="5955965" y="5156487"/>
            <a:ext cx="4599302" cy="4433392"/>
          </a:xfrm>
          <a:custGeom>
            <a:avLst/>
            <a:gdLst/>
            <a:ahLst/>
            <a:cxnLst/>
            <a:rect l="l" t="t" r="r" b="b"/>
            <a:pathLst>
              <a:path w="4599302" h="4433392" extrusionOk="0">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6" name="Google Shape;136;p3"/>
          <p:cNvSpPr/>
          <p:nvPr/>
        </p:nvSpPr>
        <p:spPr>
          <a:xfrm>
            <a:off x="9987819" y="5156487"/>
            <a:ext cx="4599302" cy="4433392"/>
          </a:xfrm>
          <a:custGeom>
            <a:avLst/>
            <a:gdLst/>
            <a:ahLst/>
            <a:cxnLst/>
            <a:rect l="l" t="t" r="r" b="b"/>
            <a:pathLst>
              <a:path w="4599302" h="4433392" extrusionOk="0">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7" name="Google Shape;137;p3"/>
          <p:cNvSpPr/>
          <p:nvPr/>
        </p:nvSpPr>
        <p:spPr>
          <a:xfrm>
            <a:off x="18088019" y="6050342"/>
            <a:ext cx="2811592" cy="3539538"/>
          </a:xfrm>
          <a:custGeom>
            <a:avLst/>
            <a:gdLst/>
            <a:ahLst/>
            <a:cxnLst/>
            <a:rect l="l" t="t" r="r" b="b"/>
            <a:pathLst>
              <a:path w="2811592" h="3539537" extrusionOk="0">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38" name="Google Shape;138;p3"/>
          <p:cNvSpPr txBox="1"/>
          <p:nvPr/>
        </p:nvSpPr>
        <p:spPr>
          <a:xfrm>
            <a:off x="3387498"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1</a:t>
            </a:r>
            <a:endParaRPr dirty="0"/>
          </a:p>
        </p:txBody>
      </p:sp>
      <p:sp>
        <p:nvSpPr>
          <p:cNvPr id="139" name="Google Shape;139;p3"/>
          <p:cNvSpPr txBox="1"/>
          <p:nvPr/>
        </p:nvSpPr>
        <p:spPr>
          <a:xfrm>
            <a:off x="7301772"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2</a:t>
            </a:r>
            <a:endParaRPr dirty="0"/>
          </a:p>
        </p:txBody>
      </p:sp>
      <p:sp>
        <p:nvSpPr>
          <p:cNvPr id="140" name="Google Shape;140;p3"/>
          <p:cNvSpPr txBox="1"/>
          <p:nvPr/>
        </p:nvSpPr>
        <p:spPr>
          <a:xfrm>
            <a:off x="11328340"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3</a:t>
            </a:r>
            <a:endParaRPr dirty="0"/>
          </a:p>
        </p:txBody>
      </p:sp>
      <p:sp>
        <p:nvSpPr>
          <p:cNvPr id="141" name="Google Shape;141;p3"/>
          <p:cNvSpPr/>
          <p:nvPr/>
        </p:nvSpPr>
        <p:spPr>
          <a:xfrm>
            <a:off x="14038694" y="5156487"/>
            <a:ext cx="4599304" cy="4433392"/>
          </a:xfrm>
          <a:custGeom>
            <a:avLst/>
            <a:gdLst/>
            <a:ahLst/>
            <a:cxnLst/>
            <a:rect l="l" t="t" r="r" b="b"/>
            <a:pathLst>
              <a:path w="4599303" h="4433392" extrusionOk="0">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CBB30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Gill Sans"/>
              <a:ea typeface="Gill Sans"/>
              <a:cs typeface="Gill Sans"/>
              <a:sym typeface="Gill Sans"/>
            </a:endParaRPr>
          </a:p>
        </p:txBody>
      </p:sp>
      <p:sp>
        <p:nvSpPr>
          <p:cNvPr id="142" name="Google Shape;142;p3"/>
          <p:cNvSpPr txBox="1"/>
          <p:nvPr/>
        </p:nvSpPr>
        <p:spPr>
          <a:xfrm>
            <a:off x="15403036"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dirty="0">
                <a:solidFill>
                  <a:srgbClr val="FFFFFF"/>
                </a:solidFill>
                <a:latin typeface="Gill Sans"/>
                <a:ea typeface="Gill Sans"/>
                <a:cs typeface="Gill Sans"/>
                <a:sym typeface="Gill Sans"/>
              </a:rPr>
              <a:t>4</a:t>
            </a:r>
            <a:endParaRPr dirty="0"/>
          </a:p>
        </p:txBody>
      </p:sp>
      <p:graphicFrame>
        <p:nvGraphicFramePr>
          <p:cNvPr id="143" name="Google Shape;143;p3"/>
          <p:cNvGraphicFramePr/>
          <p:nvPr/>
        </p:nvGraphicFramePr>
        <p:xfrm>
          <a:off x="1685137" y="9589879"/>
          <a:ext cx="20564500" cy="3801625"/>
        </p:xfrm>
        <a:graphic>
          <a:graphicData uri="http://schemas.openxmlformats.org/drawingml/2006/table">
            <a:tbl>
              <a:tblPr>
                <a:noFill/>
                <a:tableStyleId>{0FA4CE82-B960-4AB7-B5D3-AF739FB73ECC}</a:tableStyleId>
              </a:tblPr>
              <a:tblGrid>
                <a:gridCol w="4112900">
                  <a:extLst>
                    <a:ext uri="{9D8B030D-6E8A-4147-A177-3AD203B41FA5}">
                      <a16:colId xmlns:a16="http://schemas.microsoft.com/office/drawing/2014/main" val="20000"/>
                    </a:ext>
                  </a:extLst>
                </a:gridCol>
                <a:gridCol w="4112900">
                  <a:extLst>
                    <a:ext uri="{9D8B030D-6E8A-4147-A177-3AD203B41FA5}">
                      <a16:colId xmlns:a16="http://schemas.microsoft.com/office/drawing/2014/main" val="20001"/>
                    </a:ext>
                  </a:extLst>
                </a:gridCol>
                <a:gridCol w="4112900">
                  <a:extLst>
                    <a:ext uri="{9D8B030D-6E8A-4147-A177-3AD203B41FA5}">
                      <a16:colId xmlns:a16="http://schemas.microsoft.com/office/drawing/2014/main" val="20002"/>
                    </a:ext>
                  </a:extLst>
                </a:gridCol>
                <a:gridCol w="4112900">
                  <a:extLst>
                    <a:ext uri="{9D8B030D-6E8A-4147-A177-3AD203B41FA5}">
                      <a16:colId xmlns:a16="http://schemas.microsoft.com/office/drawing/2014/main" val="20003"/>
                    </a:ext>
                  </a:extLst>
                </a:gridCol>
                <a:gridCol w="4112900">
                  <a:extLst>
                    <a:ext uri="{9D8B030D-6E8A-4147-A177-3AD203B41FA5}">
                      <a16:colId xmlns:a16="http://schemas.microsoft.com/office/drawing/2014/main" val="20004"/>
                    </a:ext>
                  </a:extLst>
                </a:gridCol>
              </a:tblGrid>
              <a:tr h="829825">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INTRODUCTION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dirty="0">
                          <a:solidFill>
                            <a:srgbClr val="2E2C22"/>
                          </a:solidFill>
                          <a:latin typeface="Gill Sans"/>
                          <a:ea typeface="Gill Sans"/>
                          <a:cs typeface="Gill Sans"/>
                          <a:sym typeface="Gill Sans"/>
                        </a:rPr>
                        <a:t>ASSESSMENT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a:solidFill>
                            <a:srgbClr val="2E2C22"/>
                          </a:solidFill>
                          <a:latin typeface="Gill Sans"/>
                          <a:ea typeface="Gill Sans"/>
                          <a:cs typeface="Gill Sans"/>
                          <a:sym typeface="Gill Sans"/>
                        </a:rPr>
                        <a:t>DESIGN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a:solidFill>
                            <a:srgbClr val="2E2C22"/>
                          </a:solidFill>
                          <a:latin typeface="Gill Sans"/>
                          <a:ea typeface="Gill Sans"/>
                          <a:cs typeface="Gill Sans"/>
                          <a:sym typeface="Gill Sans"/>
                        </a:rPr>
                        <a:t>MEASUREMENT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000"/>
                        <a:buFont typeface="Gill Sans"/>
                        <a:buNone/>
                      </a:pPr>
                      <a:r>
                        <a:rPr lang="en-US" sz="3000" b="0" i="0" u="none" strike="noStrike" cap="none">
                          <a:solidFill>
                            <a:srgbClr val="2E2C22"/>
                          </a:solidFill>
                          <a:latin typeface="Gill Sans"/>
                          <a:ea typeface="Gill Sans"/>
                          <a:cs typeface="Gill Sans"/>
                          <a:sym typeface="Gill Sans"/>
                        </a:rPr>
                        <a:t>SCALE-UP </a:t>
                      </a:r>
                      <a:endParaRPr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362200">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Why Social Norms </a:t>
                      </a:r>
                      <a:endParaRPr dirty="0"/>
                    </a:p>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Matter</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Assessing Social Norms to Inform Program Design and Implementation Strategies</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a:ea typeface="Gill Sans"/>
                          <a:cs typeface="Gill Sans"/>
                          <a:sym typeface="Gill Sans"/>
                        </a:rPr>
                        <a:t>Designing Norms-Shifting Interventions </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a:ea typeface="Gill Sans"/>
                          <a:cs typeface="Gill Sans"/>
                          <a:sym typeface="Gill Sans"/>
                        </a:rPr>
                        <a:t>Measuring Normative Shifts in Complex Environments </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a:ea typeface="Gill Sans"/>
                          <a:cs typeface="Gill Sans"/>
                          <a:sym typeface="Gill Sans"/>
                        </a:rPr>
                        <a:t>Scaling Up </a:t>
                      </a:r>
                      <a:br>
                        <a:rPr lang="en-US" sz="3600" b="0" i="0" u="none" strike="noStrike" cap="none" dirty="0">
                          <a:solidFill>
                            <a:srgbClr val="2E2C22"/>
                          </a:solidFill>
                          <a:latin typeface="Gill Sans"/>
                          <a:ea typeface="Gill Sans"/>
                          <a:cs typeface="Gill Sans"/>
                          <a:sym typeface="Gill Sans"/>
                        </a:rPr>
                      </a:br>
                      <a:r>
                        <a:rPr lang="en-US" sz="3600" b="0" i="0" u="none" strike="noStrike" cap="none" dirty="0">
                          <a:solidFill>
                            <a:srgbClr val="2E2C22"/>
                          </a:solidFill>
                          <a:latin typeface="Gill Sans"/>
                          <a:ea typeface="Gill Sans"/>
                          <a:cs typeface="Gill Sans"/>
                          <a:sym typeface="Gill Sans"/>
                        </a:rPr>
                        <a:t>Norms-Shifting Interventions Effectively and Ethically</a:t>
                      </a:r>
                      <a:endParaRPr dirty="0"/>
                    </a:p>
                  </a:txBody>
                  <a:tcPr marL="182875" marR="182875" marT="91450" marB="137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144" name="Google Shape;144;p3"/>
          <p:cNvGrpSpPr/>
          <p:nvPr/>
        </p:nvGrpSpPr>
        <p:grpSpPr>
          <a:xfrm>
            <a:off x="19514372" y="3165641"/>
            <a:ext cx="3668279" cy="4676000"/>
            <a:chOff x="16981867" y="3768637"/>
            <a:chExt cx="3094244" cy="3944271"/>
          </a:xfrm>
        </p:grpSpPr>
        <p:sp>
          <p:nvSpPr>
            <p:cNvPr id="145" name="Google Shape;145;p3"/>
            <p:cNvSpPr/>
            <p:nvPr/>
          </p:nvSpPr>
          <p:spPr>
            <a:xfrm rot="5400000">
              <a:off x="17846485" y="6249868"/>
              <a:ext cx="1463040" cy="1463040"/>
            </a:xfrm>
            <a:prstGeom prst="flowChartDelay">
              <a:avLst/>
            </a:prstGeom>
            <a:solidFill>
              <a:srgbClr val="2EC3C5"/>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46" name="Google Shape;146;p3"/>
            <p:cNvSpPr/>
            <p:nvPr/>
          </p:nvSpPr>
          <p:spPr>
            <a:xfrm>
              <a:off x="16981867" y="5902543"/>
              <a:ext cx="1702172" cy="1810364"/>
            </a:xfrm>
            <a:custGeom>
              <a:avLst/>
              <a:gdLst/>
              <a:ahLst/>
              <a:cxnLst/>
              <a:rect l="l" t="t" r="r" b="b"/>
              <a:pathLst>
                <a:path w="10000" h="12374" extrusionOk="0">
                  <a:moveTo>
                    <a:pt x="0" y="12374"/>
                  </a:moveTo>
                  <a:cubicBezTo>
                    <a:pt x="1667" y="9041"/>
                    <a:pt x="4961" y="10422"/>
                    <a:pt x="5000" y="2374"/>
                  </a:cubicBezTo>
                  <a:cubicBezTo>
                    <a:pt x="5039" y="-5674"/>
                    <a:pt x="8333" y="9041"/>
                    <a:pt x="10000" y="12374"/>
                  </a:cubicBezTo>
                  <a:lnTo>
                    <a:pt x="0" y="12374"/>
                  </a:lnTo>
                  <a:close/>
                </a:path>
              </a:pathLst>
            </a:custGeom>
            <a:solidFill>
              <a:srgbClr val="2EC3C5"/>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47" name="Google Shape;147;p3"/>
            <p:cNvSpPr/>
            <p:nvPr/>
          </p:nvSpPr>
          <p:spPr>
            <a:xfrm rot="-5400000">
              <a:off x="16676492" y="4152341"/>
              <a:ext cx="3783323" cy="3015916"/>
            </a:xfrm>
            <a:custGeom>
              <a:avLst/>
              <a:gdLst/>
              <a:ahLst/>
              <a:cxnLst/>
              <a:rect l="l" t="t" r="r" b="b"/>
              <a:pathLst>
                <a:path w="3783323" h="3015916" extrusionOk="0">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solidFill>
              <a:srgbClr val="2EC3C5"/>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Helvetica Neue Light"/>
                <a:ea typeface="Helvetica Neue Light"/>
                <a:cs typeface="Helvetica Neue Light"/>
                <a:sym typeface="Helvetica Neue Light"/>
              </a:endParaRPr>
            </a:p>
          </p:txBody>
        </p:sp>
      </p:grpSp>
      <p:sp>
        <p:nvSpPr>
          <p:cNvPr id="148" name="Google Shape;148;p3"/>
          <p:cNvSpPr txBox="1"/>
          <p:nvPr/>
        </p:nvSpPr>
        <p:spPr>
          <a:xfrm>
            <a:off x="19690605" y="6494133"/>
            <a:ext cx="1088249" cy="140338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Arial"/>
              <a:buNone/>
            </a:pPr>
            <a:r>
              <a:rPr lang="en-US" sz="10000" b="1" i="0" u="none" strike="noStrike" cap="none">
                <a:solidFill>
                  <a:srgbClr val="FFFFFF"/>
                </a:solidFill>
                <a:latin typeface="Gill Sans"/>
                <a:ea typeface="Gill Sans"/>
                <a:cs typeface="Gill Sans"/>
                <a:sym typeface="Gill Sans"/>
              </a:rPr>
              <a:t>5</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withEffect">
                                  <p:stCondLst>
                                    <p:cond delay="0"/>
                                  </p:stCondLst>
                                  <p:childTnLst>
                                    <p:animEffect transition="out" filter="fade">
                                      <p:cBhvr>
                                        <p:cTn id="6" dur="2000" tmFilter="0, 0; .2, .5; .8, .5; 1, 0"/>
                                        <p:tgtEl>
                                          <p:spTgt spid="142"/>
                                        </p:tgtEl>
                                      </p:cBhvr>
                                    </p:animEffect>
                                    <p:animScale>
                                      <p:cBhvr>
                                        <p:cTn id="7" dur="1000" autoRev="1" fill="hold"/>
                                        <p:tgtEl>
                                          <p:spTgt spid="1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E7E9A1"/>
        </a:solidFill>
        <a:effectLst/>
      </p:bgPr>
    </p:bg>
    <p:spTree>
      <p:nvGrpSpPr>
        <p:cNvPr id="1" name="Shape 443"/>
        <p:cNvGrpSpPr/>
        <p:nvPr/>
      </p:nvGrpSpPr>
      <p:grpSpPr>
        <a:xfrm>
          <a:off x="0" y="0"/>
          <a:ext cx="0" cy="0"/>
          <a:chOff x="0" y="0"/>
          <a:chExt cx="0" cy="0"/>
        </a:xfrm>
      </p:grpSpPr>
      <p:graphicFrame>
        <p:nvGraphicFramePr>
          <p:cNvPr id="444" name="Google Shape;444;p21"/>
          <p:cNvGraphicFramePr/>
          <p:nvPr>
            <p:extLst>
              <p:ext uri="{D42A27DB-BD31-4B8C-83A1-F6EECF244321}">
                <p14:modId xmlns:p14="http://schemas.microsoft.com/office/powerpoint/2010/main" val="4071185646"/>
              </p:ext>
            </p:extLst>
          </p:nvPr>
        </p:nvGraphicFramePr>
        <p:xfrm>
          <a:off x="0" y="0"/>
          <a:ext cx="24384000" cy="13723625"/>
        </p:xfrm>
        <a:graphic>
          <a:graphicData uri="http://schemas.openxmlformats.org/drawingml/2006/table">
            <a:tbl>
              <a:tblPr firstRow="1" bandRow="1">
                <a:noFill/>
                <a:tableStyleId>{72928845-139A-4231-9E85-0FA7047CDCFF}</a:tableStyleId>
              </a:tblPr>
              <a:tblGrid>
                <a:gridCol w="4215550">
                  <a:extLst>
                    <a:ext uri="{9D8B030D-6E8A-4147-A177-3AD203B41FA5}">
                      <a16:colId xmlns:a16="http://schemas.microsoft.com/office/drawing/2014/main" val="20000"/>
                    </a:ext>
                  </a:extLst>
                </a:gridCol>
                <a:gridCol w="2987375">
                  <a:extLst>
                    <a:ext uri="{9D8B030D-6E8A-4147-A177-3AD203B41FA5}">
                      <a16:colId xmlns:a16="http://schemas.microsoft.com/office/drawing/2014/main" val="20001"/>
                    </a:ext>
                  </a:extLst>
                </a:gridCol>
                <a:gridCol w="3761625">
                  <a:extLst>
                    <a:ext uri="{9D8B030D-6E8A-4147-A177-3AD203B41FA5}">
                      <a16:colId xmlns:a16="http://schemas.microsoft.com/office/drawing/2014/main" val="20002"/>
                    </a:ext>
                  </a:extLst>
                </a:gridCol>
                <a:gridCol w="3533350">
                  <a:extLst>
                    <a:ext uri="{9D8B030D-6E8A-4147-A177-3AD203B41FA5}">
                      <a16:colId xmlns:a16="http://schemas.microsoft.com/office/drawing/2014/main" val="20003"/>
                    </a:ext>
                  </a:extLst>
                </a:gridCol>
                <a:gridCol w="3533350">
                  <a:extLst>
                    <a:ext uri="{9D8B030D-6E8A-4147-A177-3AD203B41FA5}">
                      <a16:colId xmlns:a16="http://schemas.microsoft.com/office/drawing/2014/main" val="20004"/>
                    </a:ext>
                  </a:extLst>
                </a:gridCol>
                <a:gridCol w="3533350">
                  <a:extLst>
                    <a:ext uri="{9D8B030D-6E8A-4147-A177-3AD203B41FA5}">
                      <a16:colId xmlns:a16="http://schemas.microsoft.com/office/drawing/2014/main" val="20005"/>
                    </a:ext>
                  </a:extLst>
                </a:gridCol>
                <a:gridCol w="2819400">
                  <a:extLst>
                    <a:ext uri="{9D8B030D-6E8A-4147-A177-3AD203B41FA5}">
                      <a16:colId xmlns:a16="http://schemas.microsoft.com/office/drawing/2014/main" val="20006"/>
                    </a:ext>
                  </a:extLst>
                </a:gridCol>
              </a:tblGrid>
              <a:tr h="1936500">
                <a:tc gridSpan="7">
                  <a:txBody>
                    <a:bodyPr/>
                    <a:lstStyle/>
                    <a:p>
                      <a:pPr marL="0" marR="0" lvl="0" indent="0" algn="ctr" rtl="0">
                        <a:lnSpc>
                          <a:spcPct val="100000"/>
                        </a:lnSpc>
                        <a:spcBef>
                          <a:spcPts val="0"/>
                        </a:spcBef>
                        <a:spcAft>
                          <a:spcPts val="0"/>
                        </a:spcAft>
                        <a:buClr>
                          <a:schemeClr val="lt1"/>
                        </a:buClr>
                        <a:buSzPts val="3200"/>
                        <a:buFont typeface="Gill Sans"/>
                        <a:buNone/>
                      </a:pPr>
                      <a:r>
                        <a:rPr lang="en-US" sz="4400" b="0" i="0" u="none" strike="noStrike" cap="none" dirty="0">
                          <a:latin typeface="Gill Sans MT" panose="020B0502020104020203" pitchFamily="34" charset="77"/>
                          <a:ea typeface="Gill Sans"/>
                          <a:cs typeface="Gill Sans"/>
                          <a:sym typeface="Gill Sans"/>
                        </a:rPr>
                        <a:t>Matrix to Guide Quarterly LEARNING REFLECTION MEETINGS with Staff of Growing Up Great! </a:t>
                      </a:r>
                      <a:endParaRPr sz="4400" b="0" i="0" u="none" strike="noStrike" cap="none" dirty="0">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chemeClr val="lt1"/>
                        </a:buClr>
                        <a:buSzPts val="2000"/>
                        <a:buFont typeface="Gill Sans"/>
                        <a:buNone/>
                      </a:pPr>
                      <a:r>
                        <a:rPr lang="en-US" sz="3600" b="0" i="0" u="none" strike="noStrike" cap="none" dirty="0">
                          <a:latin typeface="Gill Sans MT" panose="020B0502020104020203" pitchFamily="34" charset="77"/>
                          <a:ea typeface="Gill Sans"/>
                          <a:cs typeface="Gill Sans"/>
                          <a:sym typeface="Gill Sans"/>
                        </a:rPr>
                        <a:t>(Adapted from Mercy Corps and Save the Children- DRC) </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68575" marR="68575" marT="0" marB="0" anchor="ctr">
                    <a:lnB w="9525" cap="flat" cmpd="sng">
                      <a:solidFill>
                        <a:srgbClr val="000000">
                          <a:alpha val="0"/>
                        </a:srgbClr>
                      </a:solidFill>
                      <a:prstDash val="solid"/>
                      <a:round/>
                      <a:headEnd type="none" w="sm" len="sm"/>
                      <a:tailEnd type="none" w="sm" len="sm"/>
                    </a:lnB>
                    <a:solidFill>
                      <a:srgbClr val="CBB30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69150">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28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Growing Up Great!</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28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components</a:t>
                      </a:r>
                      <a:endParaRPr sz="3200" u="none" strike="noStrike" cap="none" dirty="0">
                        <a:solidFill>
                          <a:srgbClr val="2E2C22"/>
                        </a:solidFill>
                        <a:latin typeface="Gill Sans MT" panose="020B0502020104020203" pitchFamily="34" charset="77"/>
                      </a:endParaRPr>
                    </a:p>
                    <a:p>
                      <a:pPr marL="0" marR="0" lvl="0" indent="0" algn="l" rtl="0">
                        <a:lnSpc>
                          <a:spcPct val="100000"/>
                        </a:lnSpc>
                        <a:spcBef>
                          <a:spcPts val="0"/>
                        </a:spcBef>
                        <a:spcAft>
                          <a:spcPts val="0"/>
                        </a:spcAft>
                        <a:buClr>
                          <a:schemeClr val="lt1"/>
                        </a:buClr>
                        <a:buSzPts val="28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is working?</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2400"/>
                        <a:buFont typeface="Arial"/>
                        <a:buNone/>
                      </a:pPr>
                      <a:r>
                        <a:rPr lang="en-US" sz="3200" b="0" i="0" u="none" strike="noStrike" cap="none" dirty="0">
                          <a:solidFill>
                            <a:srgbClr val="2E2C22"/>
                          </a:solidFill>
                          <a:latin typeface="Gill Sans MT" panose="020B0502020104020203" pitchFamily="34" charset="77"/>
                          <a:ea typeface="Gill Sans"/>
                          <a:cs typeface="Gill Sans"/>
                          <a:sym typeface="Gill Sans"/>
                        </a:rPr>
                        <a:t>   (successes)</a:t>
                      </a:r>
                      <a:endParaRPr sz="3200" u="none" strike="noStrike" cap="none" dirty="0">
                        <a:solidFill>
                          <a:srgbClr val="2E2C22"/>
                        </a:solidFill>
                        <a:latin typeface="Gill Sans MT" panose="020B0502020104020203" pitchFamily="34" charset="77"/>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is not working? (challenges)</a:t>
                      </a:r>
                      <a:endParaRPr sz="3200" u="none" strike="noStrike" cap="none" dirty="0">
                        <a:solidFill>
                          <a:srgbClr val="2E2C22"/>
                        </a:solidFill>
                        <a:latin typeface="Gill Sans MT" panose="020B0502020104020203" pitchFamily="34" charset="77"/>
                      </a:endParaRPr>
                    </a:p>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How is our work affecting people and stakeholders, things, systems, and practices?</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signs of social change have you seen in past 3 months?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Which are supportive/not supportive of project aims?</a:t>
                      </a:r>
                      <a:endParaRPr sz="3200" u="none" strike="noStrike" cap="none" dirty="0">
                        <a:solidFill>
                          <a:srgbClr val="2E2C22"/>
                        </a:solidFill>
                        <a:latin typeface="Gill Sans MT" panose="020B0502020104020203" pitchFamily="34" charset="77"/>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How have frontline workers reacted to such changes?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How have staff reacted?</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If not working well: Can you imagine doing the activity in a completely different way?  </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190500" algn="l" rtl="0">
                        <a:lnSpc>
                          <a:spcPct val="100000"/>
                        </a:lnSpc>
                        <a:spcBef>
                          <a:spcPts val="0"/>
                        </a:spcBef>
                        <a:spcAft>
                          <a:spcPts val="0"/>
                        </a:spcAft>
                        <a:buClr>
                          <a:schemeClr val="lt1"/>
                        </a:buClr>
                        <a:buSzPts val="24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What might the value be?</a:t>
                      </a:r>
                      <a:endParaRPr sz="32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chemeClr val="lt1"/>
                        </a:buClr>
                        <a:buSzPts val="20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Proposed changes and next steps.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1"/>
                  </a:ext>
                </a:extLst>
              </a:tr>
              <a:tr h="216432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Parent video discussion session</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Poor participation, especially dads.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Key strategy to reach parents and model gender-equitable homes.</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No changes seen in the past quarter.</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 Nothing to report.</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Merge this into community game day to see if better participation.</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dirty="0">
                          <a:solidFill>
                            <a:srgbClr val="2E2C22"/>
                          </a:solidFill>
                          <a:latin typeface="Gill Sans MT" panose="020B0502020104020203" pitchFamily="34" charset="77"/>
                          <a:ea typeface="Gill Sans"/>
                          <a:cs typeface="Gill Sans"/>
                          <a:sym typeface="Gill Sans"/>
                        </a:rPr>
                        <a:t>Test adding videos to daily community game day.</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502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VYA clubs</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3"/>
                  </a:ext>
                </a:extLst>
              </a:tr>
              <a:tr h="12985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dirty="0">
                          <a:solidFill>
                            <a:srgbClr val="2E2C22"/>
                          </a:solidFill>
                          <a:latin typeface="Gill Sans MT" panose="020B0502020104020203" pitchFamily="34" charset="77"/>
                          <a:ea typeface="Gill Sans"/>
                          <a:cs typeface="Gill Sans"/>
                          <a:sym typeface="Gill Sans"/>
                        </a:rPr>
                        <a:t>Club leaders </a:t>
                      </a: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12985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Teacher integration of GUG! in classes</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tc>
                  <a:txBody>
                    <a:bodyPr/>
                    <a:lstStyle/>
                    <a:p>
                      <a:pPr marL="0" marR="0" lvl="0" indent="0" algn="l" rtl="0">
                        <a:lnSpc>
                          <a:spcPct val="100000"/>
                        </a:lnSpc>
                        <a:spcBef>
                          <a:spcPts val="0"/>
                        </a:spcBef>
                        <a:spcAft>
                          <a:spcPts val="0"/>
                        </a:spcAft>
                        <a:buClr>
                          <a:srgbClr val="2E2C22"/>
                        </a:buClr>
                        <a:buSzPts val="2400"/>
                        <a:buFont typeface="Gill Sans"/>
                        <a:buNone/>
                      </a:pPr>
                      <a:r>
                        <a:rPr lang="en-US" sz="3200" b="0" i="0" u="none" strike="noStrike" cap="none">
                          <a:solidFill>
                            <a:srgbClr val="2E2C22"/>
                          </a:solidFill>
                          <a:latin typeface="Gill Sans MT" panose="020B0502020104020203" pitchFamily="34" charset="77"/>
                          <a:ea typeface="Gill Sans"/>
                          <a:cs typeface="Gill Sans"/>
                          <a:sym typeface="Gill Sans"/>
                        </a:rPr>
                        <a:t> </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4F5F9"/>
                    </a:solidFill>
                  </a:tcPr>
                </a:tc>
                <a:extLst>
                  <a:ext uri="{0D108BD9-81ED-4DB2-BD59-A6C34878D82A}">
                    <a16:rowId xmlns:a16="http://schemas.microsoft.com/office/drawing/2014/main" val="10005"/>
                  </a:ext>
                </a:extLst>
              </a:tr>
              <a:tr h="1298575">
                <a:tc>
                  <a:txBody>
                    <a:bodyPr/>
                    <a:lstStyle/>
                    <a:p>
                      <a:pPr marL="342900" marR="0" lvl="0" indent="-342900" algn="l" rtl="0">
                        <a:lnSpc>
                          <a:spcPct val="100000"/>
                        </a:lnSpc>
                        <a:spcBef>
                          <a:spcPts val="0"/>
                        </a:spcBef>
                        <a:spcAft>
                          <a:spcPts val="0"/>
                        </a:spcAft>
                        <a:buClr>
                          <a:srgbClr val="2E2C22"/>
                        </a:buClr>
                        <a:buSzPts val="2400"/>
                        <a:buFont typeface="Arial"/>
                        <a:buChar char="•"/>
                      </a:pPr>
                      <a:r>
                        <a:rPr lang="en-US" sz="3200" b="0" i="0" u="none" strike="noStrike" cap="none">
                          <a:solidFill>
                            <a:srgbClr val="2E2C22"/>
                          </a:solidFill>
                          <a:latin typeface="Gill Sans MT" panose="020B0502020104020203" pitchFamily="34" charset="77"/>
                          <a:ea typeface="Gill Sans"/>
                          <a:cs typeface="Gill Sans"/>
                          <a:sym typeface="Gill Sans"/>
                        </a:rPr>
                        <a:t>…and more</a:t>
                      </a: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9525" cap="flat" cmpd="sng">
                      <a:solidFill>
                        <a:srgbClr val="000000">
                          <a:alpha val="0"/>
                        </a:srgbClr>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762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400"/>
                        <a:buFont typeface="Gill Sans"/>
                        <a:buNone/>
                      </a:pPr>
                      <a:endParaRPr sz="3200" b="0" i="0" u="none" strike="noStrike" cap="none" dirty="0">
                        <a:solidFill>
                          <a:srgbClr val="2E2C22"/>
                        </a:solidFill>
                        <a:latin typeface="Gill Sans MT" panose="020B0502020104020203" pitchFamily="34" charset="77"/>
                        <a:ea typeface="Gill Sans"/>
                        <a:cs typeface="Gill Sans"/>
                        <a:sym typeface="Gill Sans"/>
                      </a:endParaRPr>
                    </a:p>
                  </a:txBody>
                  <a:tcPr marL="251450"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448"/>
        <p:cNvGrpSpPr/>
        <p:nvPr/>
      </p:nvGrpSpPr>
      <p:grpSpPr>
        <a:xfrm>
          <a:off x="0" y="0"/>
          <a:ext cx="0" cy="0"/>
          <a:chOff x="0" y="0"/>
          <a:chExt cx="0" cy="0"/>
        </a:xfrm>
      </p:grpSpPr>
      <p:sp>
        <p:nvSpPr>
          <p:cNvPr id="449" name="Google Shape;449;p22"/>
          <p:cNvSpPr/>
          <p:nvPr/>
        </p:nvSpPr>
        <p:spPr>
          <a:xfrm>
            <a:off x="0"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None/>
            </a:pPr>
            <a:endParaRPr sz="2300" b="0" i="0" u="none" strike="noStrike" cap="none">
              <a:solidFill>
                <a:srgbClr val="A6A7AC"/>
              </a:solidFill>
              <a:latin typeface="PT Sans"/>
              <a:ea typeface="PT Sans"/>
              <a:cs typeface="PT Sans"/>
              <a:sym typeface="PT Sans"/>
            </a:endParaRPr>
          </a:p>
        </p:txBody>
      </p:sp>
      <p:pic>
        <p:nvPicPr>
          <p:cNvPr id="450" name="Google Shape;450;p22"/>
          <p:cNvPicPr preferRelativeResize="0"/>
          <p:nvPr/>
        </p:nvPicPr>
        <p:blipFill rotWithShape="1">
          <a:blip r:embed="rId3">
            <a:alphaModFix/>
          </a:blip>
          <a:srcRect l="31664" r="1658"/>
          <a:stretch/>
        </p:blipFill>
        <p:spPr>
          <a:xfrm>
            <a:off x="1380894" y="2227264"/>
            <a:ext cx="9263064" cy="9261476"/>
          </a:xfrm>
          <a:prstGeom prst="ellipse">
            <a:avLst/>
          </a:prstGeom>
          <a:noFill/>
          <a:ln>
            <a:noFill/>
          </a:ln>
        </p:spPr>
      </p:pic>
      <p:sp>
        <p:nvSpPr>
          <p:cNvPr id="451" name="Google Shape;451;p22"/>
          <p:cNvSpPr txBox="1"/>
          <p:nvPr/>
        </p:nvSpPr>
        <p:spPr>
          <a:xfrm>
            <a:off x="193431" y="13144453"/>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MT" panose="020B0502020104020203" pitchFamily="34" charset="77"/>
                <a:ea typeface="Gill Sans"/>
                <a:cs typeface="Gill Sans"/>
                <a:sym typeface="Gill Sans"/>
              </a:rPr>
              <a:t>Photo credit: Jonathan Torgovnik/Getty Images/Images of Empowerment</a:t>
            </a:r>
            <a:endParaRPr dirty="0">
              <a:latin typeface="Gill Sans MT" panose="020B0502020104020203" pitchFamily="34" charset="77"/>
            </a:endParaRPr>
          </a:p>
        </p:txBody>
      </p:sp>
      <p:sp>
        <p:nvSpPr>
          <p:cNvPr id="452" name="Google Shape;452;p22"/>
          <p:cNvSpPr txBox="1">
            <a:spLocks noGrp="1"/>
          </p:cNvSpPr>
          <p:nvPr>
            <p:ph type="title"/>
          </p:nvPr>
        </p:nvSpPr>
        <p:spPr>
          <a:xfrm>
            <a:off x="11338079" y="4093182"/>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solidFill>
                  <a:srgbClr val="FBFCFF"/>
                </a:solidFill>
                <a:latin typeface="Gill Sans MT" panose="020B0502020104020203" pitchFamily="34" charset="77"/>
              </a:rPr>
              <a:t>Applying Learning Agendas</a:t>
            </a:r>
            <a:endParaRPr dirty="0">
              <a:latin typeface="Gill Sans MT" panose="020B0502020104020203" pitchFamily="34" charset="77"/>
            </a:endParaRPr>
          </a:p>
        </p:txBody>
      </p:sp>
      <p:sp>
        <p:nvSpPr>
          <p:cNvPr id="453" name="Google Shape;453;p22"/>
          <p:cNvSpPr txBox="1"/>
          <p:nvPr/>
        </p:nvSpPr>
        <p:spPr>
          <a:xfrm>
            <a:off x="11262889" y="7682976"/>
            <a:ext cx="11985661" cy="33574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BFCFF"/>
              </a:buClr>
              <a:buSzPts val="4500"/>
              <a:buFont typeface="Gill Sans"/>
              <a:buNone/>
            </a:pPr>
            <a:r>
              <a:rPr lang="en-US" sz="4400" b="0" i="0" u="none" strike="noStrike" cap="none" dirty="0">
                <a:solidFill>
                  <a:srgbClr val="FBFCFF"/>
                </a:solidFill>
                <a:latin typeface="Gill Sans MT" panose="020B0502020104020203" pitchFamily="34" charset="77"/>
                <a:ea typeface="Gill Sans"/>
                <a:cs typeface="Gill Sans"/>
                <a:sym typeface="Gill Sans"/>
              </a:rPr>
              <a:t>Learning agendas guide monitoring and rapid studies, which answer questions about specific implementation issues. </a:t>
            </a:r>
            <a:endParaRPr dirty="0">
              <a:latin typeface="Gill Sans MT" panose="020B0502020104020203" pitchFamily="34" charset="77"/>
            </a:endParaRPr>
          </a:p>
        </p:txBody>
      </p:sp>
      <p:cxnSp>
        <p:nvCxnSpPr>
          <p:cNvPr id="454" name="Google Shape;454;p22"/>
          <p:cNvCxnSpPr/>
          <p:nvPr/>
        </p:nvCxnSpPr>
        <p:spPr>
          <a:xfrm>
            <a:off x="11337796" y="7249548"/>
            <a:ext cx="9860628" cy="0"/>
          </a:xfrm>
          <a:prstGeom prst="straightConnector1">
            <a:avLst/>
          </a:prstGeom>
          <a:noFill/>
          <a:ln w="139700" cap="flat" cmpd="sng">
            <a:solidFill>
              <a:srgbClr val="FFFFF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458"/>
        <p:cNvGrpSpPr/>
        <p:nvPr/>
      </p:nvGrpSpPr>
      <p:grpSpPr>
        <a:xfrm>
          <a:off x="0" y="0"/>
          <a:ext cx="0" cy="0"/>
          <a:chOff x="0" y="0"/>
          <a:chExt cx="0" cy="0"/>
        </a:xfrm>
      </p:grpSpPr>
      <p:pic>
        <p:nvPicPr>
          <p:cNvPr id="459" name="Google Shape;459;p24"/>
          <p:cNvPicPr preferRelativeResize="0"/>
          <p:nvPr/>
        </p:nvPicPr>
        <p:blipFill rotWithShape="1">
          <a:blip r:embed="rId3">
            <a:alphaModFix/>
          </a:blip>
          <a:srcRect/>
          <a:stretch/>
        </p:blipFill>
        <p:spPr>
          <a:xfrm>
            <a:off x="8842820" y="1173742"/>
            <a:ext cx="14046593" cy="11385785"/>
          </a:xfrm>
          <a:prstGeom prst="rect">
            <a:avLst/>
          </a:prstGeom>
          <a:noFill/>
          <a:ln w="76200" cap="flat" cmpd="sng">
            <a:solidFill>
              <a:srgbClr val="CBB303"/>
            </a:solidFill>
            <a:prstDash val="solid"/>
            <a:round/>
            <a:headEnd type="none" w="sm" len="sm"/>
            <a:tailEnd type="none" w="sm" len="sm"/>
          </a:ln>
        </p:spPr>
      </p:pic>
      <p:sp>
        <p:nvSpPr>
          <p:cNvPr id="460" name="Google Shape;460;p24"/>
          <p:cNvSpPr txBox="1"/>
          <p:nvPr/>
        </p:nvSpPr>
        <p:spPr>
          <a:xfrm>
            <a:off x="8961112" y="12761677"/>
            <a:ext cx="8227628" cy="384721"/>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chemeClr val="dk2"/>
              </a:buClr>
              <a:buSzPts val="2800"/>
              <a:buFont typeface="Gill Sans"/>
              <a:buNone/>
            </a:pPr>
            <a:r>
              <a:rPr lang="en-US" sz="2000" b="0" i="0" u="none" strike="noStrike" cap="none">
                <a:solidFill>
                  <a:srgbClr val="FBFCFF"/>
                </a:solidFill>
                <a:latin typeface="Gill Sans"/>
                <a:ea typeface="Gill Sans"/>
                <a:cs typeface="Gill Sans"/>
                <a:sym typeface="Gill Sans"/>
              </a:rPr>
              <a:t>Visual by Kat Haugh, from the USAID Learning Lab </a:t>
            </a:r>
            <a:endParaRPr sz="2000" b="0" i="0" u="none" strike="noStrike" cap="none">
              <a:solidFill>
                <a:srgbClr val="FBFCFF"/>
              </a:solidFill>
              <a:latin typeface="Gill Sans"/>
              <a:ea typeface="Gill Sans"/>
              <a:cs typeface="Gill Sans"/>
              <a:sym typeface="Gill Sans"/>
            </a:endParaRPr>
          </a:p>
        </p:txBody>
      </p:sp>
      <p:sp>
        <p:nvSpPr>
          <p:cNvPr id="461" name="Google Shape;461;p24"/>
          <p:cNvSpPr txBox="1"/>
          <p:nvPr/>
        </p:nvSpPr>
        <p:spPr>
          <a:xfrm>
            <a:off x="1494587" y="4825135"/>
            <a:ext cx="6967728" cy="4065728"/>
          </a:xfrm>
          <a:prstGeom prst="rect">
            <a:avLst/>
          </a:prstGeom>
          <a:noFill/>
          <a:ln>
            <a:noFill/>
          </a:ln>
        </p:spPr>
        <p:txBody>
          <a:bodyPr spcFirstLastPara="1" wrap="square" lIns="38100" tIns="38100" rIns="38100" bIns="38100" anchor="ctr" anchorCtr="0">
            <a:spAutoFit/>
          </a:bodyPr>
          <a:lstStyle/>
          <a:p>
            <a:pPr marL="0" marR="0" lvl="0" indent="0" algn="l" rtl="0">
              <a:lnSpc>
                <a:spcPct val="90000"/>
              </a:lnSpc>
              <a:spcBef>
                <a:spcPts val="0"/>
              </a:spcBef>
              <a:spcAft>
                <a:spcPts val="0"/>
              </a:spcAft>
              <a:buClr>
                <a:schemeClr val="accent1"/>
              </a:buClr>
              <a:buSzPts val="11500"/>
              <a:buFont typeface="Gill Sans"/>
              <a:buNone/>
            </a:pPr>
            <a:r>
              <a:rPr lang="en-US" sz="9600" b="1" i="0" u="none" strike="noStrike" cap="none">
                <a:solidFill>
                  <a:srgbClr val="2E2C22"/>
                </a:solidFill>
                <a:latin typeface="Gill Sans MT" panose="020B0502020104020203" pitchFamily="34" charset="77"/>
                <a:ea typeface="Gill Sans"/>
                <a:cs typeface="Gill Sans"/>
                <a:sym typeface="Gill Sans"/>
              </a:rPr>
              <a:t>What’s a </a:t>
            </a:r>
            <a:r>
              <a:rPr lang="en-US" sz="9600" b="1" i="0" u="none" strike="noStrike" cap="none">
                <a:solidFill>
                  <a:srgbClr val="CBB303"/>
                </a:solidFill>
                <a:latin typeface="Gill Sans MT" panose="020B0502020104020203" pitchFamily="34" charset="77"/>
                <a:ea typeface="Gill Sans"/>
                <a:cs typeface="Gill Sans"/>
                <a:sym typeface="Gill Sans"/>
              </a:rPr>
              <a:t>Learning Agenda?</a:t>
            </a:r>
            <a:endParaRPr sz="9600" b="1" i="0" u="none" strike="noStrike" cap="none">
              <a:solidFill>
                <a:srgbClr val="CBB303"/>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465"/>
        <p:cNvGrpSpPr/>
        <p:nvPr/>
      </p:nvGrpSpPr>
      <p:grpSpPr>
        <a:xfrm>
          <a:off x="0" y="0"/>
          <a:ext cx="0" cy="0"/>
          <a:chOff x="0" y="0"/>
          <a:chExt cx="0" cy="0"/>
        </a:xfrm>
      </p:grpSpPr>
      <p:sp>
        <p:nvSpPr>
          <p:cNvPr id="466" name="Google Shape;466;p23"/>
          <p:cNvSpPr txBox="1">
            <a:spLocks noGrp="1"/>
          </p:cNvSpPr>
          <p:nvPr>
            <p:ph type="body" idx="1"/>
          </p:nvPr>
        </p:nvSpPr>
        <p:spPr>
          <a:xfrm>
            <a:off x="2143790" y="1414465"/>
            <a:ext cx="14253417" cy="339001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515257"/>
              </a:buClr>
              <a:buSzPts val="4000"/>
              <a:buNone/>
            </a:pPr>
            <a:r>
              <a:rPr lang="en-US" dirty="0">
                <a:latin typeface="Gill Sans MT" panose="020B0502020104020203" pitchFamily="34" charset="77"/>
              </a:rPr>
              <a:t>Strategy Testing Using Learning Agendas</a:t>
            </a:r>
            <a:endParaRPr dirty="0">
              <a:latin typeface="Gill Sans MT" panose="020B0502020104020203" pitchFamily="34" charset="77"/>
            </a:endParaRPr>
          </a:p>
        </p:txBody>
      </p:sp>
      <p:sp>
        <p:nvSpPr>
          <p:cNvPr id="467" name="Google Shape;467;p23"/>
          <p:cNvSpPr txBox="1">
            <a:spLocks noGrp="1"/>
          </p:cNvSpPr>
          <p:nvPr>
            <p:ph type="body" idx="2"/>
          </p:nvPr>
        </p:nvSpPr>
        <p:spPr>
          <a:xfrm>
            <a:off x="2143791" y="4804475"/>
            <a:ext cx="19488989"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US" dirty="0">
                <a:latin typeface="Gill Sans MT" panose="020B0502020104020203" pitchFamily="34" charset="77"/>
              </a:rPr>
              <a:t>Learning agendas can help guide learning on a range of implementation issues and needed adjustments:</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Testing of existing or new strategies.</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Strategies’ ease of implementation.</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How beneficiaries appreciate (or not) the NSI strategy.</a:t>
            </a:r>
            <a:endParaRPr sz="4000" dirty="0">
              <a:latin typeface="Gill Sans MT" panose="020B0502020104020203" pitchFamily="34" charset="77"/>
            </a:endParaRPr>
          </a:p>
          <a:p>
            <a:pPr marL="571500" lvl="0" indent="-571500" algn="l" rtl="0">
              <a:lnSpc>
                <a:spcPct val="100000"/>
              </a:lnSpc>
              <a:spcBef>
                <a:spcPts val="1000"/>
              </a:spcBef>
              <a:spcAft>
                <a:spcPts val="0"/>
              </a:spcAft>
              <a:buClr>
                <a:srgbClr val="000000"/>
              </a:buClr>
              <a:buSzPts val="4000"/>
              <a:buFont typeface="Arial"/>
              <a:buChar char="•"/>
            </a:pPr>
            <a:r>
              <a:rPr lang="en-US" dirty="0">
                <a:latin typeface="Gill Sans MT" panose="020B0502020104020203" pitchFamily="34" charset="77"/>
              </a:rPr>
              <a:t>Whether activities are leading to expected social, behavioral, structural, or other shifts.</a:t>
            </a:r>
            <a:endParaRPr dirty="0">
              <a:latin typeface="Gill Sans MT" panose="020B0502020104020203" pitchFamily="34" charset="77"/>
            </a:endParaRPr>
          </a:p>
          <a:p>
            <a:pPr marL="0" marR="0" lvl="0" indent="0" algn="just" rtl="0">
              <a:lnSpc>
                <a:spcPct val="100000"/>
              </a:lnSpc>
              <a:spcBef>
                <a:spcPts val="0"/>
              </a:spcBef>
              <a:spcAft>
                <a:spcPts val="2400"/>
              </a:spcAft>
              <a:buClr>
                <a:srgbClr val="515257"/>
              </a:buClr>
              <a:buSzPts val="3600"/>
              <a:buFont typeface="Arial"/>
              <a:buNone/>
            </a:pP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478"/>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9904F"/>
              </a:buClr>
              <a:buSzPts val="8800"/>
              <a:buFont typeface="Gill Sans"/>
              <a:buNone/>
            </a:pPr>
            <a:r>
              <a:rPr lang="en-US" b="1" dirty="0">
                <a:latin typeface="Gill Sans MT" panose="020B0502020104020203" pitchFamily="34" charset="77"/>
              </a:rPr>
              <a:t>Learning Agendas</a:t>
            </a:r>
            <a:endParaRPr b="1" dirty="0">
              <a:latin typeface="Gill Sans MT" panose="020B0502020104020203" pitchFamily="34" charset="77"/>
            </a:endParaRPr>
          </a:p>
        </p:txBody>
      </p:sp>
      <p:sp>
        <p:nvSpPr>
          <p:cNvPr id="474" name="Google Shape;474;p478"/>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rmAutofit/>
          </a:bodyPr>
          <a:lstStyle/>
          <a:p>
            <a:pPr marL="742950" lvl="0" indent="-742950" algn="l" rtl="0">
              <a:lnSpc>
                <a:spcPct val="100000"/>
              </a:lnSpc>
              <a:spcBef>
                <a:spcPts val="0"/>
              </a:spcBef>
              <a:spcAft>
                <a:spcPts val="0"/>
              </a:spcAft>
              <a:buClr>
                <a:srgbClr val="000000"/>
              </a:buClr>
              <a:buSzPts val="4000"/>
              <a:buFont typeface="Gill Sans"/>
              <a:buAutoNum type="arabicPeriod"/>
            </a:pPr>
            <a:r>
              <a:rPr lang="en-US" dirty="0">
                <a:latin typeface="Gill Sans MT" panose="020B0502020104020203" pitchFamily="34" charset="77"/>
              </a:rPr>
              <a:t>Have you ever used learning agendas to focus information-gathering efforts while monitor project implementation and social change? What were benefits and challenges?</a:t>
            </a:r>
            <a:endParaRPr dirty="0">
              <a:latin typeface="Gill Sans MT" panose="020B0502020104020203" pitchFamily="34" charset="77"/>
            </a:endParaRPr>
          </a:p>
          <a:p>
            <a:pPr marL="742950" lvl="0" indent="-742950" algn="l" rtl="0">
              <a:lnSpc>
                <a:spcPct val="100000"/>
              </a:lnSpc>
              <a:spcBef>
                <a:spcPts val="1200"/>
              </a:spcBef>
              <a:spcAft>
                <a:spcPts val="0"/>
              </a:spcAft>
              <a:buClr>
                <a:srgbClr val="000000"/>
              </a:buClr>
              <a:buSzPts val="4000"/>
              <a:buFont typeface="Gill Sans"/>
              <a:buAutoNum type="arabicPeriod"/>
            </a:pPr>
            <a:r>
              <a:rPr lang="en-US" dirty="0">
                <a:latin typeface="Gill Sans MT" panose="020B0502020104020203" pitchFamily="34" charset="77"/>
              </a:rPr>
              <a:t>Given the intangible nature of social change (that is, social change is not easily countable), what kinds of monitoring and rapid studies were or could be done? And by whom? What might be challenges?</a:t>
            </a:r>
            <a:endParaRPr dirty="0">
              <a:latin typeface="Gill Sans MT" panose="020B0502020104020203" pitchFamily="34" charset="77"/>
            </a:endParaRPr>
          </a:p>
        </p:txBody>
      </p:sp>
      <p:sp>
        <p:nvSpPr>
          <p:cNvPr id="475" name="Google Shape;475;p478"/>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A7B83"/>
              </a:buClr>
              <a:buSzPts val="3600"/>
              <a:buFont typeface="Gill Sans"/>
              <a:buNone/>
            </a:pPr>
            <a:r>
              <a:rPr lang="en-US">
                <a:latin typeface="Gill Sans MT" panose="020B0502020104020203" pitchFamily="34" charset="77"/>
              </a:rPr>
              <a:t>GROUP DISCUSSION</a:t>
            </a:r>
            <a:endParaRPr>
              <a:latin typeface="Gill Sans MT" panose="020B0502020104020203" pitchFamily="34" charset="77"/>
            </a:endParaRPr>
          </a:p>
        </p:txBody>
      </p:sp>
      <p:sp>
        <p:nvSpPr>
          <p:cNvPr id="479" name="Google Shape;479;p478"/>
          <p:cNvSpPr txBox="1"/>
          <p:nvPr/>
        </p:nvSpPr>
        <p:spPr>
          <a:xfrm>
            <a:off x="193431" y="13267545"/>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Oliver Rossi/Getty Images</a:t>
            </a:r>
            <a:endParaRPr dirty="0">
              <a:latin typeface="Gill Sans MT" panose="020B0502020104020203" pitchFamily="34" charset="77"/>
            </a:endParaRPr>
          </a:p>
        </p:txBody>
      </p:sp>
      <p:pic>
        <p:nvPicPr>
          <p:cNvPr id="9" name="Picture Placeholder 8">
            <a:extLst>
              <a:ext uri="{FF2B5EF4-FFF2-40B4-BE49-F238E27FC236}">
                <a16:creationId xmlns:a16="http://schemas.microsoft.com/office/drawing/2014/main" id="{086F2ED0-C119-DE47-A24D-CACE638E4D22}"/>
              </a:ext>
            </a:extLst>
          </p:cNvPr>
          <p:cNvPicPr>
            <a:picLocks noGrp="1" noChangeAspect="1"/>
          </p:cNvPicPr>
          <p:nvPr>
            <p:ph type="pic" idx="2"/>
          </p:nvPr>
        </p:nvPicPr>
        <p:blipFill>
          <a:blip r:embed="rId3"/>
          <a:srcRect l="16667" r="16667"/>
          <a:stretch/>
        </p:blipFill>
        <p:spPr>
          <a:xfrm>
            <a:off x="2511325" y="3446449"/>
            <a:ext cx="5862918" cy="5862918"/>
          </a:xfrm>
        </p:spPr>
      </p:pic>
      <p:grpSp>
        <p:nvGrpSpPr>
          <p:cNvPr id="476" name="Google Shape;476;p478"/>
          <p:cNvGrpSpPr/>
          <p:nvPr/>
        </p:nvGrpSpPr>
        <p:grpSpPr>
          <a:xfrm>
            <a:off x="1368325" y="1092639"/>
            <a:ext cx="3532094" cy="3532094"/>
            <a:chOff x="1368325" y="1083283"/>
            <a:chExt cx="3532094" cy="3532094"/>
          </a:xfrm>
        </p:grpSpPr>
        <p:sp>
          <p:nvSpPr>
            <p:cNvPr id="477" name="Google Shape;477;p478"/>
            <p:cNvSpPr/>
            <p:nvPr/>
          </p:nvSpPr>
          <p:spPr>
            <a:xfrm>
              <a:off x="1368325" y="1083283"/>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pic>
          <p:nvPicPr>
            <p:cNvPr id="478" name="Google Shape;478;p478"/>
            <p:cNvPicPr preferRelativeResize="0"/>
            <p:nvPr/>
          </p:nvPicPr>
          <p:blipFill rotWithShape="1">
            <a:blip r:embed="rId4">
              <a:alphaModFix/>
            </a:blip>
            <a:srcRect/>
            <a:stretch/>
          </p:blipFill>
          <p:spPr>
            <a:xfrm>
              <a:off x="1902078" y="1869704"/>
              <a:ext cx="2431692" cy="190063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497"/>
        <p:cNvGrpSpPr/>
        <p:nvPr/>
      </p:nvGrpSpPr>
      <p:grpSpPr>
        <a:xfrm>
          <a:off x="0" y="0"/>
          <a:ext cx="0" cy="0"/>
          <a:chOff x="0" y="0"/>
          <a:chExt cx="0" cy="0"/>
        </a:xfrm>
      </p:grpSpPr>
      <p:pic>
        <p:nvPicPr>
          <p:cNvPr id="499" name="Google Shape;499;p26"/>
          <p:cNvPicPr preferRelativeResize="0"/>
          <p:nvPr/>
        </p:nvPicPr>
        <p:blipFill rotWithShape="1">
          <a:blip r:embed="rId3">
            <a:alphaModFix/>
          </a:blip>
          <a:srcRect l="12494" r="12494"/>
          <a:stretch/>
        </p:blipFill>
        <p:spPr>
          <a:xfrm>
            <a:off x="1380894" y="2227264"/>
            <a:ext cx="9263064" cy="9261476"/>
          </a:xfrm>
          <a:prstGeom prst="ellipse">
            <a:avLst/>
          </a:prstGeom>
          <a:noFill/>
          <a:ln>
            <a:noFill/>
          </a:ln>
        </p:spPr>
      </p:pic>
      <p:sp>
        <p:nvSpPr>
          <p:cNvPr id="500" name="Google Shape;500;p26"/>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MT" panose="020B0502020104020203" pitchFamily="34" charset="77"/>
                <a:ea typeface="Gill Sans"/>
                <a:cs typeface="Gill Sans"/>
                <a:sym typeface="Gill Sans"/>
              </a:rPr>
              <a:t>Photo credit: Institute for Reproductive Health</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a:solidFill>
                <a:srgbClr val="FFFFFF"/>
              </a:solidFill>
              <a:latin typeface="Gill Sans MT" panose="020B0502020104020203" pitchFamily="34" charset="77"/>
              <a:ea typeface="Gill Sans"/>
              <a:cs typeface="Gill Sans"/>
              <a:sym typeface="Gill Sans"/>
            </a:endParaRPr>
          </a:p>
        </p:txBody>
      </p:sp>
      <p:sp>
        <p:nvSpPr>
          <p:cNvPr id="501" name="Google Shape;501;p26"/>
          <p:cNvSpPr txBox="1">
            <a:spLocks noGrp="1"/>
          </p:cNvSpPr>
          <p:nvPr>
            <p:ph type="title"/>
          </p:nvPr>
        </p:nvSpPr>
        <p:spPr>
          <a:xfrm>
            <a:off x="11412986" y="610608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solidFill>
                  <a:srgbClr val="FFFFFF"/>
                </a:solidFill>
                <a:latin typeface="Gill Sans MT" panose="020B0502020104020203" pitchFamily="34" charset="77"/>
              </a:rPr>
              <a:t>TÉKPONON JIKUAGOU</a:t>
            </a:r>
            <a:endParaRPr dirty="0">
              <a:latin typeface="Gill Sans MT" panose="020B0502020104020203" pitchFamily="34" charset="77"/>
            </a:endParaRPr>
          </a:p>
        </p:txBody>
      </p:sp>
      <p:sp>
        <p:nvSpPr>
          <p:cNvPr id="502" name="Google Shape;502;p26"/>
          <p:cNvSpPr txBox="1">
            <a:spLocks noGrp="1"/>
          </p:cNvSpPr>
          <p:nvPr>
            <p:ph type="body" idx="1"/>
          </p:nvPr>
        </p:nvSpPr>
        <p:spPr>
          <a:xfrm>
            <a:off x="11184104" y="4975448"/>
            <a:ext cx="11684271" cy="5168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FFFEFF"/>
              </a:buClr>
              <a:buSzPts val="2400"/>
              <a:buFont typeface="Gill Sans"/>
              <a:buNone/>
            </a:pPr>
            <a:r>
              <a:rPr lang="en-US" sz="3600" dirty="0">
                <a:latin typeface="Gill Sans MT" panose="020B0502020104020203" pitchFamily="34" charset="77"/>
              </a:rPr>
              <a:t>LEARNING AGENDA CASE STUDY</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349281" y="3095450"/>
            <a:ext cx="15295612"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0000"/>
              <a:buFont typeface="Gill Sans"/>
              <a:buNone/>
            </a:pPr>
            <a:r>
              <a:rPr lang="en-US" b="1" dirty="0"/>
              <a:t>Project Overview</a:t>
            </a:r>
            <a:br>
              <a:rPr lang="en-US" b="1" dirty="0"/>
            </a:br>
            <a:endParaRPr b="1" dirty="0"/>
          </a:p>
        </p:txBody>
      </p:sp>
      <p:sp>
        <p:nvSpPr>
          <p:cNvPr id="508" name="Google Shape;508;p27"/>
          <p:cNvSpPr txBox="1">
            <a:spLocks noGrp="1"/>
          </p:cNvSpPr>
          <p:nvPr>
            <p:ph type="body" idx="1"/>
          </p:nvPr>
        </p:nvSpPr>
        <p:spPr>
          <a:xfrm>
            <a:off x="7349067" y="4653138"/>
            <a:ext cx="15295034" cy="5967412"/>
          </a:xfrm>
          <a:prstGeom prst="rect">
            <a:avLst/>
          </a:prstGeom>
          <a:noFill/>
          <a:ln>
            <a:noFill/>
          </a:ln>
        </p:spPr>
        <p:txBody>
          <a:bodyPr spcFirstLastPara="1" wrap="square" lIns="91425" tIns="45700" rIns="91425" bIns="45700" anchor="t" anchorCtr="0">
            <a:normAutofit/>
          </a:bodyPr>
          <a:lstStyle/>
          <a:p>
            <a:pPr marL="635000" marR="0" lvl="0" indent="-604838" algn="l" rtl="0">
              <a:lnSpc>
                <a:spcPct val="110000"/>
              </a:lnSpc>
              <a:spcBef>
                <a:spcPts val="0"/>
              </a:spcBef>
              <a:spcAft>
                <a:spcPts val="0"/>
              </a:spcAft>
              <a:buClr>
                <a:srgbClr val="000000"/>
              </a:buClr>
              <a:buSzPts val="4000"/>
              <a:buFont typeface="Arial"/>
              <a:buChar char="•"/>
            </a:pPr>
            <a:r>
              <a:rPr lang="en-US" sz="4000" b="1" u="none" strike="noStrike" cap="none" dirty="0"/>
              <a:t>Location: </a:t>
            </a:r>
            <a:r>
              <a:rPr lang="en-US" sz="4000" u="none" strike="noStrike" cap="none" dirty="0"/>
              <a:t>Benin. </a:t>
            </a:r>
            <a:endParaRPr sz="4000" u="none" strike="noStrike" cap="none" dirty="0"/>
          </a:p>
          <a:p>
            <a:pPr marL="635000" marR="0" lvl="0" indent="-604838" algn="l" rtl="0">
              <a:lnSpc>
                <a:spcPct val="110000"/>
              </a:lnSpc>
              <a:spcBef>
                <a:spcPts val="1200"/>
              </a:spcBef>
              <a:spcAft>
                <a:spcPts val="0"/>
              </a:spcAft>
              <a:buClr>
                <a:srgbClr val="000000"/>
              </a:buClr>
              <a:buSzPts val="4000"/>
              <a:buFont typeface="Arial"/>
              <a:buChar char="•"/>
            </a:pPr>
            <a:r>
              <a:rPr lang="en-US" sz="4000" b="1" u="none" strike="noStrike" cap="none" dirty="0"/>
              <a:t>Aim: </a:t>
            </a:r>
            <a:r>
              <a:rPr lang="en-US" sz="4000" u="none" strike="noStrike" cap="none" dirty="0"/>
              <a:t>Address low rates of uptake of modern family planning methods. </a:t>
            </a:r>
            <a:endParaRPr dirty="0"/>
          </a:p>
          <a:p>
            <a:pPr marL="635000" marR="0" lvl="0" indent="-604838" algn="l" rtl="0">
              <a:lnSpc>
                <a:spcPct val="110000"/>
              </a:lnSpc>
              <a:spcBef>
                <a:spcPts val="1200"/>
              </a:spcBef>
              <a:spcAft>
                <a:spcPts val="0"/>
              </a:spcAft>
              <a:buClr>
                <a:srgbClr val="000000"/>
              </a:buClr>
              <a:buSzPts val="4000"/>
              <a:buFont typeface="Arial"/>
              <a:buChar char="•"/>
            </a:pPr>
            <a:r>
              <a:rPr lang="en-US" sz="4000" b="1" u="none" strike="noStrike" cap="none" dirty="0"/>
              <a:t>Norms focus: </a:t>
            </a:r>
            <a:r>
              <a:rPr lang="en-US" sz="4000" u="none" strike="noStrike" cap="none" dirty="0"/>
              <a:t>Reduce normative barriers related to reproductive health seeking. </a:t>
            </a:r>
            <a:endParaRPr dirty="0"/>
          </a:p>
          <a:p>
            <a:pPr marL="635000" marR="0" lvl="0" indent="-604838" algn="l" rtl="0">
              <a:lnSpc>
                <a:spcPct val="110000"/>
              </a:lnSpc>
              <a:spcBef>
                <a:spcPts val="1200"/>
              </a:spcBef>
              <a:spcAft>
                <a:spcPts val="0"/>
              </a:spcAft>
              <a:buClr>
                <a:srgbClr val="000000"/>
              </a:buClr>
              <a:buSzPts val="4000"/>
              <a:buFont typeface="Arial"/>
              <a:buChar char="•"/>
            </a:pPr>
            <a:r>
              <a:rPr lang="en-US" sz="4000" b="1" u="none" strike="noStrike" cap="none" dirty="0"/>
              <a:t>Value added: </a:t>
            </a:r>
            <a:r>
              <a:rPr lang="en-US" sz="4000" u="none" strike="noStrike" cap="none" dirty="0"/>
              <a:t>TJ’s integration into non-family planning projects</a:t>
            </a:r>
            <a:r>
              <a:rPr lang="en-US" sz="4000" dirty="0"/>
              <a:t> (</a:t>
            </a:r>
            <a:r>
              <a:rPr lang="en-US" sz="4000" u="none" strike="noStrike" cap="none" dirty="0"/>
              <a:t>e.g., nutrition) had cross-sectoral benefits. </a:t>
            </a:r>
            <a:endParaRPr sz="3600" u="none" strike="noStrike" cap="none" dirty="0"/>
          </a:p>
        </p:txBody>
      </p:sp>
      <p:pic>
        <p:nvPicPr>
          <p:cNvPr id="509" name="Google Shape;509;p27"/>
          <p:cNvPicPr preferRelativeResize="0">
            <a:picLocks noGrp="1"/>
          </p:cNvPicPr>
          <p:nvPr>
            <p:ph type="pic" idx="2"/>
          </p:nvPr>
        </p:nvPicPr>
        <p:blipFill rotWithShape="1">
          <a:blip r:embed="rId3">
            <a:alphaModFix/>
          </a:blip>
          <a:srcRect l="7311" r="17676"/>
          <a:stretch/>
        </p:blipFill>
        <p:spPr>
          <a:xfrm>
            <a:off x="-2601170" y="2227264"/>
            <a:ext cx="9263064" cy="9261476"/>
          </a:xfrm>
          <a:prstGeom prst="ellipse">
            <a:avLst/>
          </a:prstGeom>
          <a:noFill/>
          <a:ln>
            <a:noFill/>
          </a:ln>
        </p:spPr>
      </p:pic>
      <p:sp>
        <p:nvSpPr>
          <p:cNvPr id="510" name="Google Shape;510;p27"/>
          <p:cNvSpPr txBox="1">
            <a:spLocks noGrp="1"/>
          </p:cNvSpPr>
          <p:nvPr>
            <p:ph type="body" idx="1"/>
          </p:nvPr>
        </p:nvSpPr>
        <p:spPr>
          <a:xfrm>
            <a:off x="7349067" y="2111398"/>
            <a:ext cx="8856663" cy="587375"/>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a:ea typeface="Gill Sans"/>
                <a:cs typeface="Gill Sans"/>
                <a:sym typeface="Gill Sans"/>
              </a:rPr>
              <a:t>TÉKPONON JIKUAGOU</a:t>
            </a:r>
            <a:endParaRPr/>
          </a:p>
          <a:p>
            <a:pPr marL="0" marR="0" lvl="0" indent="0" algn="just" rtl="0">
              <a:lnSpc>
                <a:spcPct val="100000"/>
              </a:lnSpc>
              <a:spcBef>
                <a:spcPts val="0"/>
              </a:spcBef>
              <a:spcAft>
                <a:spcPts val="0"/>
              </a:spcAft>
              <a:buClr>
                <a:srgbClr val="515257"/>
              </a:buClr>
              <a:buSzPts val="3600"/>
              <a:buFont typeface="Gill Sans"/>
              <a:buNone/>
            </a:pPr>
            <a:endParaRPr sz="3600" b="0" i="0" u="none" strike="noStrike" cap="none">
              <a:solidFill>
                <a:srgbClr val="2E2C22"/>
              </a:solidFill>
              <a:latin typeface="Gill Sans"/>
              <a:ea typeface="Gill Sans"/>
              <a:cs typeface="Gill Sans"/>
              <a:sym typeface="Gill Sans"/>
            </a:endParaRPr>
          </a:p>
        </p:txBody>
      </p:sp>
      <p:sp>
        <p:nvSpPr>
          <p:cNvPr id="511" name="Google Shape;511;p27"/>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2E2C22"/>
                </a:solidFill>
                <a:latin typeface="Gill Sans"/>
                <a:ea typeface="Gill Sans"/>
                <a:cs typeface="Gill Sans"/>
                <a:sym typeface="Gill Sans"/>
              </a:rPr>
              <a:t>Photo credit: Institute for Reproductive Health</a:t>
            </a:r>
            <a:endParaRPr dirty="0"/>
          </a:p>
          <a:p>
            <a:pPr marL="0" marR="0" lvl="0" indent="0" algn="l" rtl="0">
              <a:lnSpc>
                <a:spcPct val="100000"/>
              </a:lnSpc>
              <a:spcBef>
                <a:spcPts val="0"/>
              </a:spcBef>
              <a:spcAft>
                <a:spcPts val="0"/>
              </a:spcAft>
              <a:buNone/>
            </a:pPr>
            <a:endParaRPr sz="1400" b="0" i="0" u="none" strike="noStrike" cap="none">
              <a:solidFill>
                <a:srgbClr val="2E2C22"/>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15"/>
        <p:cNvGrpSpPr/>
        <p:nvPr/>
      </p:nvGrpSpPr>
      <p:grpSpPr>
        <a:xfrm>
          <a:off x="0" y="0"/>
          <a:ext cx="0" cy="0"/>
          <a:chOff x="0" y="0"/>
          <a:chExt cx="0" cy="0"/>
        </a:xfrm>
      </p:grpSpPr>
      <p:sp>
        <p:nvSpPr>
          <p:cNvPr id="516" name="Google Shape;516;p28"/>
          <p:cNvSpPr/>
          <p:nvPr/>
        </p:nvSpPr>
        <p:spPr>
          <a:xfrm>
            <a:off x="10034000"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7" name="Google Shape;517;p28"/>
          <p:cNvSpPr/>
          <p:nvPr/>
        </p:nvSpPr>
        <p:spPr>
          <a:xfrm>
            <a:off x="19025206"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8" name="Google Shape;518;p28"/>
          <p:cNvSpPr/>
          <p:nvPr/>
        </p:nvSpPr>
        <p:spPr>
          <a:xfrm>
            <a:off x="14520941"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19" name="Google Shape;519;p28"/>
          <p:cNvSpPr/>
          <p:nvPr/>
        </p:nvSpPr>
        <p:spPr>
          <a:xfrm>
            <a:off x="5554149" y="6464594"/>
            <a:ext cx="4294552" cy="598140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0" name="Google Shape;520;p28"/>
          <p:cNvSpPr/>
          <p:nvPr/>
        </p:nvSpPr>
        <p:spPr>
          <a:xfrm>
            <a:off x="1067209" y="6464594"/>
            <a:ext cx="4294552" cy="5981405"/>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a:ea typeface="Gill Sans"/>
              <a:cs typeface="Gill Sans"/>
              <a:sym typeface="Gill Sans"/>
            </a:endParaRPr>
          </a:p>
        </p:txBody>
      </p:sp>
      <p:sp>
        <p:nvSpPr>
          <p:cNvPr id="521" name="Google Shape;521;p28"/>
          <p:cNvSpPr txBox="1"/>
          <p:nvPr/>
        </p:nvSpPr>
        <p:spPr>
          <a:xfrm>
            <a:off x="1474916" y="9517113"/>
            <a:ext cx="3518305" cy="346526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Engage communities in social mapping</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2" name="Google Shape;522;p28"/>
          <p:cNvSpPr txBox="1"/>
          <p:nvPr/>
        </p:nvSpPr>
        <p:spPr>
          <a:xfrm>
            <a:off x="14935709" y="9517113"/>
            <a:ext cx="3590403" cy="28135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Use radio to create an enabling environment</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3" name="Google Shape;523;p28"/>
          <p:cNvSpPr txBox="1"/>
          <p:nvPr/>
        </p:nvSpPr>
        <p:spPr>
          <a:xfrm>
            <a:off x="6080925" y="9517113"/>
            <a:ext cx="3231070" cy="2813564"/>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Support influential groups in reflective dialogue</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4" name="Google Shape;524;p28"/>
          <p:cNvSpPr txBox="1"/>
          <p:nvPr/>
        </p:nvSpPr>
        <p:spPr>
          <a:xfrm>
            <a:off x="10637190" y="9517113"/>
            <a:ext cx="3473075" cy="3393512"/>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Encourage influential individuals to act</a:t>
            </a:r>
            <a:endParaRPr sz="1100" b="0" i="0" u="none" strike="noStrike" cap="none">
              <a:solidFill>
                <a:srgbClr val="FBFCFF"/>
              </a:solidFill>
              <a:latin typeface="Gill Sans MT" panose="020B0502020104020203" pitchFamily="34" charset="77"/>
              <a:ea typeface="Gill Sans"/>
              <a:cs typeface="Gill Sans"/>
              <a:sym typeface="Gill Sans"/>
            </a:endParaRPr>
          </a:p>
        </p:txBody>
      </p:sp>
      <p:sp>
        <p:nvSpPr>
          <p:cNvPr id="525" name="Google Shape;525;p28"/>
          <p:cNvSpPr txBox="1"/>
          <p:nvPr/>
        </p:nvSpPr>
        <p:spPr>
          <a:xfrm>
            <a:off x="19172670" y="9517113"/>
            <a:ext cx="3736414" cy="2861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4800"/>
              <a:buFont typeface="Gill Sans"/>
              <a:buNone/>
            </a:pPr>
            <a:r>
              <a:rPr lang="en-US" sz="4000" b="0" i="0" u="none" strike="noStrike" cap="none">
                <a:solidFill>
                  <a:srgbClr val="FBFCFF"/>
                </a:solidFill>
                <a:latin typeface="Gill Sans MT" panose="020B0502020104020203" pitchFamily="34" charset="77"/>
                <a:ea typeface="Gill Sans"/>
                <a:cs typeface="Gill Sans"/>
                <a:sym typeface="Gill Sans"/>
              </a:rPr>
              <a:t>Link family planning providers with influential groups</a:t>
            </a:r>
            <a:endParaRPr sz="1100" b="0" i="0" u="none" strike="noStrike" cap="none">
              <a:solidFill>
                <a:srgbClr val="FBFCFF"/>
              </a:solidFill>
              <a:latin typeface="Gill Sans MT" panose="020B0502020104020203" pitchFamily="34" charset="77"/>
              <a:ea typeface="Gill Sans"/>
              <a:cs typeface="Gill Sans"/>
              <a:sym typeface="Gill Sans"/>
            </a:endParaRPr>
          </a:p>
        </p:txBody>
      </p:sp>
      <p:grpSp>
        <p:nvGrpSpPr>
          <p:cNvPr id="526" name="Google Shape;526;p28"/>
          <p:cNvGrpSpPr/>
          <p:nvPr/>
        </p:nvGrpSpPr>
        <p:grpSpPr>
          <a:xfrm>
            <a:off x="1634402" y="6984894"/>
            <a:ext cx="2869081" cy="2225786"/>
            <a:chOff x="3581400" y="2088624"/>
            <a:chExt cx="2295264" cy="1780629"/>
          </a:xfrm>
        </p:grpSpPr>
        <p:sp>
          <p:nvSpPr>
            <p:cNvPr id="527" name="Google Shape;527;p28"/>
            <p:cNvSpPr/>
            <p:nvPr/>
          </p:nvSpPr>
          <p:spPr>
            <a:xfrm>
              <a:off x="3581400" y="2438400"/>
              <a:ext cx="1331594" cy="1331594"/>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28" name="Google Shape;528;p28"/>
            <p:cNvSpPr/>
            <p:nvPr/>
          </p:nvSpPr>
          <p:spPr>
            <a:xfrm>
              <a:off x="5177112" y="2088624"/>
              <a:ext cx="699552" cy="699552"/>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29" name="Google Shape;529;p28"/>
            <p:cNvSpPr/>
            <p:nvPr/>
          </p:nvSpPr>
          <p:spPr>
            <a:xfrm>
              <a:off x="5096710" y="3290877"/>
              <a:ext cx="578376" cy="5783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cxnSp>
          <p:nvCxnSpPr>
            <p:cNvPr id="530" name="Google Shape;530;p28"/>
            <p:cNvCxnSpPr>
              <a:stCxn id="527" idx="7"/>
              <a:endCxn id="528" idx="2"/>
            </p:cNvCxnSpPr>
            <p:nvPr/>
          </p:nvCxnSpPr>
          <p:spPr>
            <a:xfrm rot="10800000" flipH="1">
              <a:off x="4717987" y="2438407"/>
              <a:ext cx="459000" cy="195000"/>
            </a:xfrm>
            <a:prstGeom prst="straightConnector1">
              <a:avLst/>
            </a:prstGeom>
            <a:noFill/>
            <a:ln w="57150" cap="flat" cmpd="sng">
              <a:solidFill>
                <a:srgbClr val="FBFCFF"/>
              </a:solidFill>
              <a:prstDash val="solid"/>
              <a:round/>
              <a:headEnd type="none" w="sm" len="sm"/>
              <a:tailEnd type="none" w="sm" len="sm"/>
            </a:ln>
          </p:spPr>
        </p:cxnSp>
        <p:cxnSp>
          <p:nvCxnSpPr>
            <p:cNvPr id="531" name="Google Shape;531;p28"/>
            <p:cNvCxnSpPr>
              <a:endCxn id="529" idx="2"/>
            </p:cNvCxnSpPr>
            <p:nvPr/>
          </p:nvCxnSpPr>
          <p:spPr>
            <a:xfrm>
              <a:off x="4800910" y="3429465"/>
              <a:ext cx="295800" cy="150600"/>
            </a:xfrm>
            <a:prstGeom prst="straightConnector1">
              <a:avLst/>
            </a:prstGeom>
            <a:noFill/>
            <a:ln w="57150" cap="flat" cmpd="sng">
              <a:solidFill>
                <a:srgbClr val="FBFCFF"/>
              </a:solidFill>
              <a:prstDash val="solid"/>
              <a:round/>
              <a:headEnd type="none" w="sm" len="sm"/>
              <a:tailEnd type="none" w="sm" len="sm"/>
            </a:ln>
          </p:spPr>
        </p:cxnSp>
      </p:grpSp>
      <p:grpSp>
        <p:nvGrpSpPr>
          <p:cNvPr id="532" name="Google Shape;532;p28"/>
          <p:cNvGrpSpPr/>
          <p:nvPr/>
        </p:nvGrpSpPr>
        <p:grpSpPr>
          <a:xfrm>
            <a:off x="15353029" y="7167566"/>
            <a:ext cx="2173561" cy="1552543"/>
            <a:chOff x="6705600" y="6477000"/>
            <a:chExt cx="2133602" cy="1524000"/>
          </a:xfrm>
        </p:grpSpPr>
        <p:sp>
          <p:nvSpPr>
            <p:cNvPr id="533" name="Google Shape;533;p28"/>
            <p:cNvSpPr/>
            <p:nvPr/>
          </p:nvSpPr>
          <p:spPr>
            <a:xfrm>
              <a:off x="6705600" y="6901017"/>
              <a:ext cx="2133602" cy="1099983"/>
            </a:xfrm>
            <a:prstGeom prst="roundRect">
              <a:avLst>
                <a:gd name="adj" fmla="val 16667"/>
              </a:avLst>
            </a:prstGeom>
            <a:solidFill>
              <a:srgbClr val="FBF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34" name="Google Shape;534;p28"/>
            <p:cNvSpPr/>
            <p:nvPr/>
          </p:nvSpPr>
          <p:spPr>
            <a:xfrm>
              <a:off x="6858000" y="7066097"/>
              <a:ext cx="752203" cy="769821"/>
            </a:xfrm>
            <a:prstGeom prst="ellipse">
              <a:avLst/>
            </a:prstGeom>
            <a:solidFill>
              <a:srgbClr val="CBB303"/>
            </a:solidFill>
            <a:ln w="57150" cap="flat" cmpd="sng">
              <a:solidFill>
                <a:srgbClr val="ECC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35" name="Google Shape;535;p28"/>
            <p:cNvSpPr/>
            <p:nvPr/>
          </p:nvSpPr>
          <p:spPr>
            <a:xfrm>
              <a:off x="7934597" y="7066097"/>
              <a:ext cx="752203" cy="769821"/>
            </a:xfrm>
            <a:prstGeom prst="ellipse">
              <a:avLst/>
            </a:prstGeom>
            <a:solidFill>
              <a:srgbClr val="CBB303"/>
            </a:solidFill>
            <a:ln w="57150" cap="flat" cmpd="sng">
              <a:solidFill>
                <a:srgbClr val="ECC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cxnSp>
          <p:nvCxnSpPr>
            <p:cNvPr id="536" name="Google Shape;536;p28"/>
            <p:cNvCxnSpPr/>
            <p:nvPr/>
          </p:nvCxnSpPr>
          <p:spPr>
            <a:xfrm>
              <a:off x="7162800" y="6610190"/>
              <a:ext cx="1274878" cy="0"/>
            </a:xfrm>
            <a:prstGeom prst="straightConnector1">
              <a:avLst/>
            </a:prstGeom>
            <a:noFill/>
            <a:ln w="152400" cap="flat" cmpd="sng">
              <a:solidFill>
                <a:srgbClr val="FBFCFF"/>
              </a:solidFill>
              <a:prstDash val="solid"/>
              <a:round/>
              <a:headEnd type="none" w="sm" len="sm"/>
              <a:tailEnd type="none" w="sm" len="sm"/>
            </a:ln>
          </p:spPr>
        </p:cxnSp>
        <p:cxnSp>
          <p:nvCxnSpPr>
            <p:cNvPr id="537" name="Google Shape;537;p28"/>
            <p:cNvCxnSpPr/>
            <p:nvPr/>
          </p:nvCxnSpPr>
          <p:spPr>
            <a:xfrm rot="10800000">
              <a:off x="7239000" y="6477000"/>
              <a:ext cx="0" cy="424019"/>
            </a:xfrm>
            <a:prstGeom prst="straightConnector1">
              <a:avLst/>
            </a:prstGeom>
            <a:noFill/>
            <a:ln w="152400" cap="flat" cmpd="sng">
              <a:solidFill>
                <a:srgbClr val="FBFCFF"/>
              </a:solidFill>
              <a:prstDash val="solid"/>
              <a:round/>
              <a:headEnd type="none" w="sm" len="sm"/>
              <a:tailEnd type="none" w="sm" len="sm"/>
            </a:ln>
          </p:spPr>
        </p:cxnSp>
        <p:cxnSp>
          <p:nvCxnSpPr>
            <p:cNvPr id="538" name="Google Shape;538;p28"/>
            <p:cNvCxnSpPr/>
            <p:nvPr/>
          </p:nvCxnSpPr>
          <p:spPr>
            <a:xfrm rot="10800000">
              <a:off x="8370743" y="6477000"/>
              <a:ext cx="0" cy="424017"/>
            </a:xfrm>
            <a:prstGeom prst="straightConnector1">
              <a:avLst/>
            </a:prstGeom>
            <a:noFill/>
            <a:ln w="152400" cap="flat" cmpd="sng">
              <a:solidFill>
                <a:srgbClr val="FBFCFF"/>
              </a:solidFill>
              <a:prstDash val="solid"/>
              <a:round/>
              <a:headEnd type="none" w="sm" len="sm"/>
              <a:tailEnd type="none" w="sm" len="sm"/>
            </a:ln>
          </p:spPr>
        </p:cxnSp>
        <p:sp>
          <p:nvSpPr>
            <p:cNvPr id="539" name="Google Shape;539;p28"/>
            <p:cNvSpPr/>
            <p:nvPr/>
          </p:nvSpPr>
          <p:spPr>
            <a:xfrm>
              <a:off x="7620000" y="7162800"/>
              <a:ext cx="299882" cy="122595"/>
            </a:xfrm>
            <a:prstGeom prst="roundRect">
              <a:avLst>
                <a:gd name="adj" fmla="val 16667"/>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grpSp>
      <p:grpSp>
        <p:nvGrpSpPr>
          <p:cNvPr id="540" name="Google Shape;540;p28"/>
          <p:cNvGrpSpPr/>
          <p:nvPr/>
        </p:nvGrpSpPr>
        <p:grpSpPr>
          <a:xfrm>
            <a:off x="6098580" y="6759324"/>
            <a:ext cx="3213414" cy="2194118"/>
            <a:chOff x="6192269" y="3657600"/>
            <a:chExt cx="2570731" cy="1755295"/>
          </a:xfrm>
        </p:grpSpPr>
        <p:sp>
          <p:nvSpPr>
            <p:cNvPr id="541" name="Google Shape;541;p28"/>
            <p:cNvSpPr/>
            <p:nvPr/>
          </p:nvSpPr>
          <p:spPr>
            <a:xfrm>
              <a:off x="6248398" y="3657600"/>
              <a:ext cx="2514602" cy="166659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pic>
          <p:nvPicPr>
            <p:cNvPr id="542" name="Google Shape;542;p28" descr="C:\Users\ss3222\Desktop\image-page-001.jpg"/>
            <p:cNvPicPr preferRelativeResize="0"/>
            <p:nvPr/>
          </p:nvPicPr>
          <p:blipFill rotWithShape="1">
            <a:blip r:embed="rId3">
              <a:alphaModFix/>
            </a:blip>
            <a:srcRect/>
            <a:stretch/>
          </p:blipFill>
          <p:spPr>
            <a:xfrm>
              <a:off x="6192269" y="3868273"/>
              <a:ext cx="1085119" cy="1534311"/>
            </a:xfrm>
            <a:prstGeom prst="rect">
              <a:avLst/>
            </a:prstGeom>
            <a:noFill/>
            <a:ln w="9525" cap="flat" cmpd="sng">
              <a:solidFill>
                <a:srgbClr val="949523"/>
              </a:solidFill>
              <a:prstDash val="solid"/>
              <a:round/>
              <a:headEnd type="none" w="sm" len="sm"/>
              <a:tailEnd type="none" w="sm" len="sm"/>
            </a:ln>
          </p:spPr>
        </p:pic>
        <p:pic>
          <p:nvPicPr>
            <p:cNvPr id="543" name="Google Shape;543;p28"/>
            <p:cNvPicPr preferRelativeResize="0"/>
            <p:nvPr/>
          </p:nvPicPr>
          <p:blipFill rotWithShape="1">
            <a:blip r:embed="rId4">
              <a:alphaModFix/>
            </a:blip>
            <a:srcRect/>
            <a:stretch/>
          </p:blipFill>
          <p:spPr>
            <a:xfrm>
              <a:off x="7534118" y="3878584"/>
              <a:ext cx="1076482" cy="1534311"/>
            </a:xfrm>
            <a:prstGeom prst="rect">
              <a:avLst/>
            </a:prstGeom>
            <a:noFill/>
            <a:ln w="9525" cap="flat" cmpd="sng">
              <a:solidFill>
                <a:srgbClr val="949523"/>
              </a:solidFill>
              <a:prstDash val="solid"/>
              <a:round/>
              <a:headEnd type="none" w="sm" len="sm"/>
              <a:tailEnd type="none" w="sm" len="sm"/>
            </a:ln>
          </p:spPr>
        </p:pic>
      </p:grpSp>
      <p:grpSp>
        <p:nvGrpSpPr>
          <p:cNvPr id="544" name="Google Shape;544;p28"/>
          <p:cNvGrpSpPr/>
          <p:nvPr/>
        </p:nvGrpSpPr>
        <p:grpSpPr>
          <a:xfrm>
            <a:off x="20024540" y="7001807"/>
            <a:ext cx="2617109" cy="1809750"/>
            <a:chOff x="6630461" y="9296400"/>
            <a:chExt cx="2093686" cy="1447800"/>
          </a:xfrm>
        </p:grpSpPr>
        <p:sp>
          <p:nvSpPr>
            <p:cNvPr id="545" name="Google Shape;545;p28"/>
            <p:cNvSpPr/>
            <p:nvPr/>
          </p:nvSpPr>
          <p:spPr>
            <a:xfrm>
              <a:off x="6630461" y="9296400"/>
              <a:ext cx="1331594" cy="1331594"/>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sp>
          <p:nvSpPr>
            <p:cNvPr id="546" name="Google Shape;546;p28"/>
            <p:cNvSpPr/>
            <p:nvPr/>
          </p:nvSpPr>
          <p:spPr>
            <a:xfrm>
              <a:off x="8145771" y="10165824"/>
              <a:ext cx="578376" cy="5783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FFFFFF"/>
                </a:solidFill>
                <a:latin typeface="Gill Sans"/>
                <a:ea typeface="Gill Sans"/>
                <a:cs typeface="Gill Sans"/>
                <a:sym typeface="Gill Sans"/>
              </a:endParaRPr>
            </a:p>
          </p:txBody>
        </p:sp>
        <p:cxnSp>
          <p:nvCxnSpPr>
            <p:cNvPr id="547" name="Google Shape;547;p28"/>
            <p:cNvCxnSpPr>
              <a:endCxn id="546" idx="2"/>
            </p:cNvCxnSpPr>
            <p:nvPr/>
          </p:nvCxnSpPr>
          <p:spPr>
            <a:xfrm>
              <a:off x="7849971" y="10304412"/>
              <a:ext cx="295800" cy="150600"/>
            </a:xfrm>
            <a:prstGeom prst="straightConnector1">
              <a:avLst/>
            </a:prstGeom>
            <a:noFill/>
            <a:ln w="57150" cap="flat" cmpd="sng">
              <a:solidFill>
                <a:srgbClr val="FBFCFF"/>
              </a:solidFill>
              <a:prstDash val="solid"/>
              <a:round/>
              <a:headEnd type="none" w="sm" len="sm"/>
              <a:tailEnd type="none" w="sm" len="sm"/>
            </a:ln>
          </p:spPr>
        </p:cxnSp>
      </p:grpSp>
      <p:sp>
        <p:nvSpPr>
          <p:cNvPr id="548" name="Google Shape;548;p28"/>
          <p:cNvSpPr/>
          <p:nvPr/>
        </p:nvSpPr>
        <p:spPr>
          <a:xfrm>
            <a:off x="11099644" y="7201781"/>
            <a:ext cx="1880579" cy="1880576"/>
          </a:xfrm>
          <a:prstGeom prst="ellipse">
            <a:avLst/>
          </a:prstGeom>
          <a:noFill/>
          <a:ln w="57150" cap="flat" cmpd="sng">
            <a:solidFill>
              <a:srgbClr val="FBFC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600"/>
              <a:buFont typeface="PT Sans"/>
              <a:buNone/>
            </a:pPr>
            <a:endParaRPr sz="4600" b="0" i="0" u="none" strike="noStrike" cap="none">
              <a:solidFill>
                <a:srgbClr val="A6A7AC"/>
              </a:solidFill>
              <a:latin typeface="Gill Sans"/>
              <a:ea typeface="Gill Sans"/>
              <a:cs typeface="Gill Sans"/>
              <a:sym typeface="Gill Sans"/>
            </a:endParaRPr>
          </a:p>
        </p:txBody>
      </p:sp>
      <p:sp>
        <p:nvSpPr>
          <p:cNvPr id="549" name="Google Shape;549;p28"/>
          <p:cNvSpPr txBox="1"/>
          <p:nvPr/>
        </p:nvSpPr>
        <p:spPr>
          <a:xfrm>
            <a:off x="2735463" y="1891590"/>
            <a:ext cx="18608940"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12000" b="1" i="0" u="none" strike="noStrike" cap="none" dirty="0">
                <a:solidFill>
                  <a:srgbClr val="2E2C22"/>
                </a:solidFill>
                <a:latin typeface="Gill Sans MT" panose="020B0502020104020203" pitchFamily="34" charset="77"/>
                <a:ea typeface="Gill Sans"/>
                <a:cs typeface="Gill Sans"/>
                <a:sym typeface="Gill Sans"/>
              </a:rPr>
              <a:t>Social Network Package</a:t>
            </a:r>
            <a:endParaRPr dirty="0">
              <a:latin typeface="Gill Sans MT" panose="020B0502020104020203" pitchFamily="34" charset="77"/>
            </a:endParaRPr>
          </a:p>
        </p:txBody>
      </p:sp>
      <p:sp>
        <p:nvSpPr>
          <p:cNvPr id="550" name="Google Shape;550;p28"/>
          <p:cNvSpPr txBox="1"/>
          <p:nvPr/>
        </p:nvSpPr>
        <p:spPr>
          <a:xfrm>
            <a:off x="7948667" y="3986119"/>
            <a:ext cx="8856133" cy="587375"/>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None/>
            </a:pPr>
            <a:r>
              <a:rPr lang="en-US" sz="3200" b="0" i="0" u="none" strike="noStrike" cap="none">
                <a:solidFill>
                  <a:srgbClr val="2E2C22"/>
                </a:solidFill>
                <a:latin typeface="Gill Sans MT" panose="020B0502020104020203" pitchFamily="34" charset="77"/>
                <a:ea typeface="Gill Sans"/>
                <a:cs typeface="Gill Sans"/>
                <a:sym typeface="Gill Sans"/>
              </a:rPr>
              <a:t>CASE STUDY</a:t>
            </a:r>
            <a:endParaRPr dirty="0">
              <a:latin typeface="Gill Sans MT" panose="020B0502020104020203" pitchFamily="34" charset="77"/>
            </a:endParaRPr>
          </a:p>
          <a:p>
            <a:pPr marL="0" marR="0" lvl="0" indent="0" algn="ctr" rtl="0">
              <a:lnSpc>
                <a:spcPct val="100000"/>
              </a:lnSpc>
              <a:spcBef>
                <a:spcPts val="0"/>
              </a:spcBef>
              <a:spcAft>
                <a:spcPts val="0"/>
              </a:spcAft>
              <a:buNone/>
            </a:pPr>
            <a:endParaRPr sz="3200" b="0" i="0" u="none" strike="noStrike" cap="none">
              <a:solidFill>
                <a:srgbClr val="2E2C22"/>
              </a:solidFill>
              <a:latin typeface="Gill Sans MT" panose="020B0502020104020203" pitchFamily="34" charset="77"/>
              <a:ea typeface="Gill Sans"/>
              <a:cs typeface="Gill Sans"/>
              <a:sym typeface="Gill Sans"/>
            </a:endParaRPr>
          </a:p>
        </p:txBody>
      </p:sp>
      <p:sp>
        <p:nvSpPr>
          <p:cNvPr id="551" name="Google Shape;551;p28"/>
          <p:cNvSpPr txBox="1"/>
          <p:nvPr/>
        </p:nvSpPr>
        <p:spPr>
          <a:xfrm>
            <a:off x="4728927" y="4739162"/>
            <a:ext cx="15295612" cy="53679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393941"/>
              </a:buClr>
              <a:buSzPts val="10000"/>
              <a:buFont typeface="Gill Sans"/>
              <a:buNone/>
            </a:pPr>
            <a:r>
              <a:rPr lang="en-US" sz="7200" b="1" i="0" u="none" strike="noStrike" cap="none" dirty="0" err="1">
                <a:solidFill>
                  <a:srgbClr val="2E2C22"/>
                </a:solidFill>
                <a:latin typeface="Gill Sans MT" panose="020B0502020104020203" pitchFamily="34" charset="77"/>
                <a:ea typeface="Gill Sans"/>
                <a:cs typeface="Gill Sans"/>
                <a:sym typeface="Gill Sans"/>
              </a:rPr>
              <a:t>Tékponon</a:t>
            </a:r>
            <a:r>
              <a:rPr lang="en-US" sz="7200" b="1" i="0" u="none" strike="noStrike" cap="none" dirty="0">
                <a:solidFill>
                  <a:srgbClr val="2E2C22"/>
                </a:solidFill>
                <a:latin typeface="Gill Sans MT" panose="020B0502020104020203" pitchFamily="34" charset="77"/>
                <a:ea typeface="Gill Sans"/>
                <a:cs typeface="Gill Sans"/>
                <a:sym typeface="Gill Sans"/>
              </a:rPr>
              <a:t> </a:t>
            </a:r>
            <a:r>
              <a:rPr lang="en-US" sz="7200" b="1" i="0" u="none" strike="noStrike" cap="none" dirty="0" err="1">
                <a:solidFill>
                  <a:srgbClr val="2E2C22"/>
                </a:solidFill>
                <a:latin typeface="Gill Sans MT" panose="020B0502020104020203" pitchFamily="34" charset="77"/>
                <a:ea typeface="Gill Sans"/>
                <a:cs typeface="Gill Sans"/>
                <a:sym typeface="Gill Sans"/>
              </a:rPr>
              <a:t>Jikuagou</a:t>
            </a:r>
            <a:endParaRPr sz="72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552" name="Google Shape;552;p28" descr="Home with solid fill"/>
          <p:cNvPicPr preferRelativeResize="0"/>
          <p:nvPr/>
        </p:nvPicPr>
        <p:blipFill rotWithShape="1">
          <a:blip r:embed="rId5">
            <a:alphaModFix/>
          </a:blip>
          <a:srcRect/>
          <a:stretch/>
        </p:blipFill>
        <p:spPr>
          <a:xfrm>
            <a:off x="1660848" y="8044235"/>
            <a:ext cx="678181" cy="678181"/>
          </a:xfrm>
          <a:prstGeom prst="rect">
            <a:avLst/>
          </a:prstGeom>
          <a:noFill/>
          <a:ln>
            <a:noFill/>
          </a:ln>
        </p:spPr>
      </p:pic>
      <p:pic>
        <p:nvPicPr>
          <p:cNvPr id="553" name="Google Shape;553;p28" descr="Home with solid fill"/>
          <p:cNvPicPr preferRelativeResize="0"/>
          <p:nvPr/>
        </p:nvPicPr>
        <p:blipFill rotWithShape="1">
          <a:blip r:embed="rId5">
            <a:alphaModFix/>
          </a:blip>
          <a:srcRect/>
          <a:stretch/>
        </p:blipFill>
        <p:spPr>
          <a:xfrm>
            <a:off x="2025058" y="7517293"/>
            <a:ext cx="678181" cy="678181"/>
          </a:xfrm>
          <a:prstGeom prst="rect">
            <a:avLst/>
          </a:prstGeom>
          <a:noFill/>
          <a:ln>
            <a:noFill/>
          </a:ln>
        </p:spPr>
      </p:pic>
      <p:pic>
        <p:nvPicPr>
          <p:cNvPr id="554" name="Google Shape;554;p28" descr="Home with solid fill"/>
          <p:cNvPicPr preferRelativeResize="0"/>
          <p:nvPr/>
        </p:nvPicPr>
        <p:blipFill rotWithShape="1">
          <a:blip r:embed="rId5">
            <a:alphaModFix/>
          </a:blip>
          <a:srcRect/>
          <a:stretch/>
        </p:blipFill>
        <p:spPr>
          <a:xfrm>
            <a:off x="2613994" y="7695524"/>
            <a:ext cx="678181" cy="678181"/>
          </a:xfrm>
          <a:prstGeom prst="rect">
            <a:avLst/>
          </a:prstGeom>
          <a:noFill/>
          <a:ln>
            <a:noFill/>
          </a:ln>
        </p:spPr>
      </p:pic>
      <p:pic>
        <p:nvPicPr>
          <p:cNvPr id="555" name="Google Shape;555;p28" descr="Home with solid fill"/>
          <p:cNvPicPr preferRelativeResize="0"/>
          <p:nvPr/>
        </p:nvPicPr>
        <p:blipFill rotWithShape="1">
          <a:blip r:embed="rId5">
            <a:alphaModFix/>
          </a:blip>
          <a:srcRect/>
          <a:stretch/>
        </p:blipFill>
        <p:spPr>
          <a:xfrm>
            <a:off x="2273032" y="8214718"/>
            <a:ext cx="678181" cy="678181"/>
          </a:xfrm>
          <a:prstGeom prst="rect">
            <a:avLst/>
          </a:prstGeom>
          <a:noFill/>
          <a:ln>
            <a:noFill/>
          </a:ln>
        </p:spPr>
      </p:pic>
      <p:pic>
        <p:nvPicPr>
          <p:cNvPr id="556" name="Google Shape;556;p28" descr="Man with solid fill"/>
          <p:cNvPicPr preferRelativeResize="0"/>
          <p:nvPr/>
        </p:nvPicPr>
        <p:blipFill rotWithShape="1">
          <a:blip r:embed="rId6">
            <a:alphaModFix/>
          </a:blip>
          <a:srcRect/>
          <a:stretch/>
        </p:blipFill>
        <p:spPr>
          <a:xfrm>
            <a:off x="3621959" y="8571069"/>
            <a:ext cx="538143" cy="538143"/>
          </a:xfrm>
          <a:prstGeom prst="rect">
            <a:avLst/>
          </a:prstGeom>
          <a:noFill/>
          <a:ln>
            <a:noFill/>
          </a:ln>
        </p:spPr>
      </p:pic>
      <p:pic>
        <p:nvPicPr>
          <p:cNvPr id="557" name="Google Shape;557;p28" descr="Woman with solid fill"/>
          <p:cNvPicPr preferRelativeResize="0"/>
          <p:nvPr/>
        </p:nvPicPr>
        <p:blipFill rotWithShape="1">
          <a:blip r:embed="rId7">
            <a:alphaModFix/>
          </a:blip>
          <a:srcRect/>
          <a:stretch/>
        </p:blipFill>
        <p:spPr>
          <a:xfrm>
            <a:off x="3702110" y="7089008"/>
            <a:ext cx="662121" cy="662121"/>
          </a:xfrm>
          <a:prstGeom prst="rect">
            <a:avLst/>
          </a:prstGeom>
          <a:noFill/>
          <a:ln>
            <a:noFill/>
          </a:ln>
        </p:spPr>
      </p:pic>
      <p:pic>
        <p:nvPicPr>
          <p:cNvPr id="558" name="Google Shape;558;p28" descr="Man with solid fill"/>
          <p:cNvPicPr preferRelativeResize="0"/>
          <p:nvPr/>
        </p:nvPicPr>
        <p:blipFill rotWithShape="1">
          <a:blip r:embed="rId6">
            <a:alphaModFix/>
          </a:blip>
          <a:srcRect/>
          <a:stretch/>
        </p:blipFill>
        <p:spPr>
          <a:xfrm>
            <a:off x="21005627" y="7859334"/>
            <a:ext cx="538143" cy="538143"/>
          </a:xfrm>
          <a:prstGeom prst="rect">
            <a:avLst/>
          </a:prstGeom>
          <a:noFill/>
          <a:ln>
            <a:noFill/>
          </a:ln>
        </p:spPr>
      </p:pic>
      <p:pic>
        <p:nvPicPr>
          <p:cNvPr id="559" name="Google Shape;559;p28" descr="Woman with solid fill"/>
          <p:cNvPicPr preferRelativeResize="0"/>
          <p:nvPr/>
        </p:nvPicPr>
        <p:blipFill rotWithShape="1">
          <a:blip r:embed="rId7">
            <a:alphaModFix/>
          </a:blip>
          <a:srcRect/>
          <a:stretch/>
        </p:blipFill>
        <p:spPr>
          <a:xfrm>
            <a:off x="20651497" y="7201561"/>
            <a:ext cx="863017" cy="863017"/>
          </a:xfrm>
          <a:prstGeom prst="rect">
            <a:avLst/>
          </a:prstGeom>
          <a:noFill/>
          <a:ln>
            <a:noFill/>
          </a:ln>
        </p:spPr>
      </p:pic>
      <p:pic>
        <p:nvPicPr>
          <p:cNvPr id="560" name="Google Shape;560;p28" descr="Woman with solid fill"/>
          <p:cNvPicPr preferRelativeResize="0"/>
          <p:nvPr/>
        </p:nvPicPr>
        <p:blipFill rotWithShape="1">
          <a:blip r:embed="rId7">
            <a:alphaModFix/>
          </a:blip>
          <a:srcRect/>
          <a:stretch/>
        </p:blipFill>
        <p:spPr>
          <a:xfrm>
            <a:off x="20101163" y="7353961"/>
            <a:ext cx="863017" cy="863017"/>
          </a:xfrm>
          <a:prstGeom prst="rect">
            <a:avLst/>
          </a:prstGeom>
          <a:noFill/>
          <a:ln>
            <a:noFill/>
          </a:ln>
        </p:spPr>
      </p:pic>
      <p:pic>
        <p:nvPicPr>
          <p:cNvPr id="561" name="Google Shape;561;p28" descr="Man with solid fill"/>
          <p:cNvPicPr preferRelativeResize="0"/>
          <p:nvPr/>
        </p:nvPicPr>
        <p:blipFill rotWithShape="1">
          <a:blip r:embed="rId6">
            <a:alphaModFix/>
          </a:blip>
          <a:srcRect/>
          <a:stretch/>
        </p:blipFill>
        <p:spPr>
          <a:xfrm>
            <a:off x="20479095" y="7866581"/>
            <a:ext cx="662159" cy="662159"/>
          </a:xfrm>
          <a:prstGeom prst="rect">
            <a:avLst/>
          </a:prstGeom>
          <a:noFill/>
          <a:ln>
            <a:noFill/>
          </a:ln>
        </p:spPr>
      </p:pic>
      <p:pic>
        <p:nvPicPr>
          <p:cNvPr id="562" name="Google Shape;562;p28" descr="Woman with solid fill"/>
          <p:cNvPicPr preferRelativeResize="0"/>
          <p:nvPr/>
        </p:nvPicPr>
        <p:blipFill rotWithShape="1">
          <a:blip r:embed="rId7">
            <a:alphaModFix/>
          </a:blip>
          <a:srcRect/>
          <a:stretch/>
        </p:blipFill>
        <p:spPr>
          <a:xfrm>
            <a:off x="21951444" y="8184782"/>
            <a:ext cx="530579" cy="530579"/>
          </a:xfrm>
          <a:prstGeom prst="rect">
            <a:avLst/>
          </a:prstGeom>
          <a:noFill/>
          <a:ln>
            <a:noFill/>
          </a:ln>
        </p:spPr>
      </p:pic>
      <p:pic>
        <p:nvPicPr>
          <p:cNvPr id="563" name="Google Shape;563;p28" descr="Man with solid fill"/>
          <p:cNvPicPr preferRelativeResize="0"/>
          <p:nvPr/>
        </p:nvPicPr>
        <p:blipFill rotWithShape="1">
          <a:blip r:embed="rId6">
            <a:alphaModFix/>
          </a:blip>
          <a:srcRect/>
          <a:stretch/>
        </p:blipFill>
        <p:spPr>
          <a:xfrm>
            <a:off x="11205788" y="8131207"/>
            <a:ext cx="662159" cy="662159"/>
          </a:xfrm>
          <a:prstGeom prst="rect">
            <a:avLst/>
          </a:prstGeom>
          <a:noFill/>
          <a:ln>
            <a:noFill/>
          </a:ln>
        </p:spPr>
      </p:pic>
      <p:pic>
        <p:nvPicPr>
          <p:cNvPr id="564" name="Google Shape;564;p28" descr="Man with solid fill"/>
          <p:cNvPicPr preferRelativeResize="0"/>
          <p:nvPr/>
        </p:nvPicPr>
        <p:blipFill rotWithShape="1">
          <a:blip r:embed="rId6">
            <a:alphaModFix/>
          </a:blip>
          <a:srcRect/>
          <a:stretch/>
        </p:blipFill>
        <p:spPr>
          <a:xfrm>
            <a:off x="11012180" y="7676963"/>
            <a:ext cx="662159" cy="662159"/>
          </a:xfrm>
          <a:prstGeom prst="rect">
            <a:avLst/>
          </a:prstGeom>
          <a:noFill/>
          <a:ln>
            <a:noFill/>
          </a:ln>
        </p:spPr>
      </p:pic>
      <p:pic>
        <p:nvPicPr>
          <p:cNvPr id="565" name="Google Shape;565;p28" descr="Man with solid fill"/>
          <p:cNvPicPr preferRelativeResize="0"/>
          <p:nvPr/>
        </p:nvPicPr>
        <p:blipFill rotWithShape="1">
          <a:blip r:embed="rId6">
            <a:alphaModFix/>
          </a:blip>
          <a:srcRect/>
          <a:stretch/>
        </p:blipFill>
        <p:spPr>
          <a:xfrm>
            <a:off x="12116348" y="7751129"/>
            <a:ext cx="662159" cy="662159"/>
          </a:xfrm>
          <a:prstGeom prst="rect">
            <a:avLst/>
          </a:prstGeom>
          <a:noFill/>
          <a:ln>
            <a:noFill/>
          </a:ln>
        </p:spPr>
      </p:pic>
      <p:pic>
        <p:nvPicPr>
          <p:cNvPr id="566" name="Google Shape;566;p28" descr="Man with solid fill"/>
          <p:cNvPicPr preferRelativeResize="0"/>
          <p:nvPr/>
        </p:nvPicPr>
        <p:blipFill rotWithShape="1">
          <a:blip r:embed="rId6">
            <a:alphaModFix/>
          </a:blip>
          <a:srcRect/>
          <a:stretch/>
        </p:blipFill>
        <p:spPr>
          <a:xfrm>
            <a:off x="12367614" y="7998786"/>
            <a:ext cx="662159" cy="662159"/>
          </a:xfrm>
          <a:prstGeom prst="rect">
            <a:avLst/>
          </a:prstGeom>
          <a:noFill/>
          <a:ln>
            <a:noFill/>
          </a:ln>
        </p:spPr>
      </p:pic>
      <p:pic>
        <p:nvPicPr>
          <p:cNvPr id="567" name="Google Shape;567;p28"/>
          <p:cNvPicPr preferRelativeResize="0"/>
          <p:nvPr/>
        </p:nvPicPr>
        <p:blipFill rotWithShape="1">
          <a:blip r:embed="rId8">
            <a:alphaModFix/>
          </a:blip>
          <a:srcRect/>
          <a:stretch/>
        </p:blipFill>
        <p:spPr>
          <a:xfrm>
            <a:off x="11402435" y="7392077"/>
            <a:ext cx="1198181" cy="11980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71"/>
        <p:cNvGrpSpPr/>
        <p:nvPr/>
      </p:nvGrpSpPr>
      <p:grpSpPr>
        <a:xfrm>
          <a:off x="0" y="0"/>
          <a:ext cx="0" cy="0"/>
          <a:chOff x="0" y="0"/>
          <a:chExt cx="0" cy="0"/>
        </a:xfrm>
      </p:grpSpPr>
      <p:sp>
        <p:nvSpPr>
          <p:cNvPr id="572" name="Google Shape;572;p29"/>
          <p:cNvSpPr txBox="1"/>
          <p:nvPr/>
        </p:nvSpPr>
        <p:spPr>
          <a:xfrm>
            <a:off x="7331395" y="1414555"/>
            <a:ext cx="15109506" cy="812709"/>
          </a:xfrm>
          <a:prstGeom prst="rect">
            <a:avLst/>
          </a:prstGeom>
          <a:noFill/>
          <a:ln>
            <a:noFill/>
          </a:ln>
        </p:spPr>
        <p:txBody>
          <a:bodyPr spcFirstLastPara="1" wrap="square" lIns="91425" tIns="45700" rIns="91425" bIns="45700" anchor="t" anchorCtr="0">
            <a:normAutofit/>
          </a:bodyPr>
          <a:lstStyle/>
          <a:p>
            <a:pPr marL="0" marR="0" lvl="0" indent="0" algn="just" rtl="0">
              <a:lnSpc>
                <a:spcPct val="90000"/>
              </a:lnSpc>
              <a:spcBef>
                <a:spcPts val="0"/>
              </a:spcBef>
              <a:spcAft>
                <a:spcPts val="0"/>
              </a:spcAft>
              <a:buClr>
                <a:srgbClr val="515257"/>
              </a:buClr>
              <a:buSzPts val="3600"/>
              <a:buFont typeface="Arial"/>
              <a:buNone/>
            </a:pPr>
            <a:r>
              <a:rPr lang="en-US" sz="3600" b="0" i="0" u="none" strike="noStrike" cap="none" dirty="0">
                <a:solidFill>
                  <a:srgbClr val="2E2C22"/>
                </a:solidFill>
                <a:latin typeface="Gill Sans MT" panose="020B0502020104020203" pitchFamily="34" charset="77"/>
                <a:ea typeface="Gill Sans"/>
                <a:cs typeface="Gill Sans"/>
                <a:sym typeface="Gill Sans"/>
              </a:rPr>
              <a:t>TÉKPONEN JIKUAGOU</a:t>
            </a:r>
            <a:endParaRPr dirty="0">
              <a:latin typeface="Gill Sans MT" panose="020B0502020104020203" pitchFamily="34" charset="77"/>
            </a:endParaRPr>
          </a:p>
          <a:p>
            <a:pPr marL="0" marR="0" lvl="0" indent="0" algn="just" rtl="0">
              <a:lnSpc>
                <a:spcPct val="90000"/>
              </a:lnSpc>
              <a:spcBef>
                <a:spcPts val="0"/>
              </a:spcBef>
              <a:spcAft>
                <a:spcPts val="0"/>
              </a:spcAft>
              <a:buClr>
                <a:srgbClr val="515257"/>
              </a:buClr>
              <a:buSzPts val="3600"/>
              <a:buFont typeface="Arial"/>
              <a:buNone/>
            </a:pPr>
            <a:endParaRPr sz="32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73" name="Google Shape;573;p29"/>
          <p:cNvSpPr txBox="1"/>
          <p:nvPr/>
        </p:nvSpPr>
        <p:spPr>
          <a:xfrm>
            <a:off x="7288866" y="2227265"/>
            <a:ext cx="15507339" cy="422766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en-US" sz="8800" b="1" i="0" u="none" strike="noStrike" cap="none" dirty="0">
                <a:solidFill>
                  <a:srgbClr val="2E2C22"/>
                </a:solidFill>
                <a:latin typeface="Gill Sans MT" panose="020B0502020104020203" pitchFamily="34" charset="77"/>
                <a:ea typeface="Gill Sans"/>
                <a:cs typeface="Gill Sans"/>
                <a:sym typeface="Gill Sans"/>
              </a:rPr>
              <a:t>A Learning Agenda for TJ</a:t>
            </a:r>
            <a:endParaRPr sz="1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90000"/>
              </a:lnSpc>
              <a:spcBef>
                <a:spcPts val="0"/>
              </a:spcBef>
              <a:spcAft>
                <a:spcPts val="0"/>
              </a:spcAft>
              <a:buClr>
                <a:srgbClr val="09904F"/>
              </a:buClr>
              <a:buSzPts val="8800"/>
              <a:buFont typeface="Gill Sans"/>
              <a:buNone/>
            </a:pP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15257"/>
              </a:buClr>
              <a:buSzPts val="4400"/>
              <a:buFont typeface="Gill Sans"/>
              <a:buNone/>
            </a:pPr>
            <a:r>
              <a:rPr lang="en-US" sz="4400" b="1" i="0" u="none" strike="noStrike" cap="none" dirty="0">
                <a:solidFill>
                  <a:srgbClr val="2E2C22"/>
                </a:solidFill>
                <a:latin typeface="Gill Sans MT" panose="020B0502020104020203" pitchFamily="34" charset="77"/>
                <a:ea typeface="Gill Sans"/>
                <a:cs typeface="Gill Sans"/>
                <a:sym typeface="Gill Sans"/>
              </a:rPr>
              <a:t>OUR KEY QUESTION:</a:t>
            </a:r>
            <a:endParaRPr sz="4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200"/>
              </a:spcBef>
              <a:spcAft>
                <a:spcPts val="0"/>
              </a:spcAft>
              <a:buClr>
                <a:srgbClr val="515257"/>
              </a:buClr>
              <a:buSzPts val="4400"/>
              <a:buFont typeface="Gill Sans"/>
              <a:buNone/>
            </a:pPr>
            <a:r>
              <a:rPr lang="en-US" sz="4400" b="0" i="0" u="none" strike="noStrike" cap="none" dirty="0">
                <a:solidFill>
                  <a:srgbClr val="2E2C22"/>
                </a:solidFill>
                <a:latin typeface="Gill Sans MT" panose="020B0502020104020203" pitchFamily="34" charset="77"/>
                <a:ea typeface="Gill Sans"/>
                <a:cs typeface="Gill Sans"/>
                <a:sym typeface="Gill Sans"/>
              </a:rPr>
              <a:t>Could TJ be scaled by a new set of NGOs and still have similar social change effects as originally observed?</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90000"/>
              </a:lnSpc>
              <a:spcBef>
                <a:spcPts val="0"/>
              </a:spcBef>
              <a:spcAft>
                <a:spcPts val="0"/>
              </a:spcAft>
              <a:buClr>
                <a:srgbClr val="515257"/>
              </a:buClr>
              <a:buSzPts val="4400"/>
              <a:buFont typeface="Gill Sans"/>
              <a:buNone/>
            </a:pPr>
            <a:endParaRPr sz="4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74" name="Google Shape;574;p29"/>
          <p:cNvSpPr txBox="1"/>
          <p:nvPr/>
        </p:nvSpPr>
        <p:spPr>
          <a:xfrm>
            <a:off x="7288865" y="7274200"/>
            <a:ext cx="15152035" cy="48318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3585F"/>
              </a:buClr>
              <a:buSzPts val="4000"/>
              <a:buFont typeface="Gill Sans"/>
              <a:buNone/>
            </a:pPr>
            <a:r>
              <a:rPr lang="en-US" sz="4400" b="1" i="0" u="none" strike="noStrike" cap="none" dirty="0">
                <a:solidFill>
                  <a:srgbClr val="CBB303"/>
                </a:solidFill>
                <a:latin typeface="Gill Sans MT" panose="020B0502020104020203" pitchFamily="34" charset="77"/>
                <a:ea typeface="Gill Sans"/>
                <a:cs typeface="Gill Sans"/>
                <a:sym typeface="Gill Sans"/>
              </a:rPr>
              <a:t>Selected Learning Questions</a:t>
            </a:r>
            <a:endParaRPr sz="44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1" i="0" u="none" strike="noStrike" cap="none" dirty="0">
                <a:solidFill>
                  <a:srgbClr val="2E2C22"/>
                </a:solidFill>
                <a:latin typeface="Gill Sans MT" panose="020B0502020104020203" pitchFamily="34" charset="77"/>
                <a:ea typeface="Gill Sans"/>
                <a:cs typeface="Gill Sans"/>
                <a:sym typeface="Gill Sans"/>
              </a:rPr>
              <a:t>How can expanded implementation maintain gender-synchronized approaches?</a:t>
            </a:r>
            <a:endParaRPr sz="44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New partners are using gender-synchronized approaches for the first time:  What are their key challenges, advantages, and lessons learned in using gender-synchronized approaches?</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 </a:t>
            </a:r>
            <a:endParaRPr sz="4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53585F"/>
              </a:buClr>
              <a:buSzPts val="3200"/>
              <a:buFont typeface="Gill Sans"/>
              <a:buNone/>
            </a:pPr>
            <a:r>
              <a:rPr lang="en-US" sz="3600" b="1" i="0" u="none" strike="noStrike" cap="none" dirty="0">
                <a:solidFill>
                  <a:srgbClr val="2E2C22"/>
                </a:solidFill>
                <a:latin typeface="Gill Sans MT" panose="020B0502020104020203" pitchFamily="34" charset="77"/>
                <a:ea typeface="Gill Sans"/>
                <a:cs typeface="Gill Sans"/>
                <a:sym typeface="Gill Sans"/>
              </a:rPr>
              <a:t>What social and other changes are occurring in receiving communities as a result of TJ implementation?</a:t>
            </a:r>
            <a:endParaRPr sz="44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575" name="Google Shape;575;p29"/>
          <p:cNvPicPr preferRelativeResize="0">
            <a:picLocks noGrp="1"/>
          </p:cNvPicPr>
          <p:nvPr>
            <p:ph type="pic" idx="2"/>
          </p:nvPr>
        </p:nvPicPr>
        <p:blipFill rotWithShape="1">
          <a:blip r:embed="rId3">
            <a:alphaModFix/>
          </a:blip>
          <a:srcRect l="-12434" r="37423"/>
          <a:stretch/>
        </p:blipFill>
        <p:spPr>
          <a:xfrm>
            <a:off x="-3058370" y="2227264"/>
            <a:ext cx="9263064" cy="9261476"/>
          </a:xfrm>
          <a:prstGeom prst="ellipse">
            <a:avLst/>
          </a:prstGeom>
          <a:noFill/>
          <a:ln>
            <a:noFill/>
          </a:ln>
        </p:spPr>
      </p:pic>
      <p:sp>
        <p:nvSpPr>
          <p:cNvPr id="576" name="Google Shape;576;p29"/>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577" name="Google Shape;577;p29"/>
          <p:cNvCxnSpPr/>
          <p:nvPr/>
        </p:nvCxnSpPr>
        <p:spPr>
          <a:xfrm>
            <a:off x="7331395" y="6582161"/>
            <a:ext cx="13583427" cy="0"/>
          </a:xfrm>
          <a:prstGeom prst="straightConnector1">
            <a:avLst/>
          </a:prstGeom>
          <a:noFill/>
          <a:ln w="57150" cap="flat" cmpd="sng">
            <a:solidFill>
              <a:srgbClr val="CBB303"/>
            </a:solidFill>
            <a:prstDash val="solid"/>
            <a:round/>
            <a:headEnd type="none" w="sm" len="sm"/>
            <a:tailEnd type="none" w="sm" len="sm"/>
          </a:ln>
        </p:spPr>
      </p:cxnSp>
      <p:cxnSp>
        <p:nvCxnSpPr>
          <p:cNvPr id="578" name="Google Shape;578;p29"/>
          <p:cNvCxnSpPr/>
          <p:nvPr/>
        </p:nvCxnSpPr>
        <p:spPr>
          <a:xfrm>
            <a:off x="7331395" y="3805710"/>
            <a:ext cx="13699805" cy="0"/>
          </a:xfrm>
          <a:prstGeom prst="straightConnector1">
            <a:avLst/>
          </a:prstGeom>
          <a:noFill/>
          <a:ln w="57150" cap="flat" cmpd="sng">
            <a:solidFill>
              <a:srgbClr val="CBB303"/>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Shape 582"/>
        <p:cNvGrpSpPr/>
        <p:nvPr/>
      </p:nvGrpSpPr>
      <p:grpSpPr>
        <a:xfrm>
          <a:off x="0" y="0"/>
          <a:ext cx="0" cy="0"/>
          <a:chOff x="0" y="0"/>
          <a:chExt cx="0" cy="0"/>
        </a:xfrm>
      </p:grpSpPr>
      <p:sp>
        <p:nvSpPr>
          <p:cNvPr id="583" name="Google Shape;583;p30"/>
          <p:cNvSpPr txBox="1"/>
          <p:nvPr/>
        </p:nvSpPr>
        <p:spPr>
          <a:xfrm>
            <a:off x="2209798" y="2928665"/>
            <a:ext cx="10870771" cy="49851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8000"/>
              <a:buFont typeface="Gill Sans"/>
              <a:buNone/>
            </a:pPr>
            <a:r>
              <a:rPr lang="en-US" sz="8000" b="1" i="0" u="none" strike="noStrike" cap="none" dirty="0">
                <a:solidFill>
                  <a:srgbClr val="2E2C22"/>
                </a:solidFill>
                <a:latin typeface="Gill Sans MT" panose="020B0502020104020203" pitchFamily="34" charset="77"/>
                <a:ea typeface="Gill Sans"/>
                <a:cs typeface="Gill Sans"/>
                <a:sym typeface="Gill Sans"/>
              </a:rPr>
              <a:t>How Might Monitoring and Rapid Studies Answer TJ’s Learning Questions?</a:t>
            </a:r>
            <a:r>
              <a:rPr lang="en-US" sz="4800" b="1" i="0" u="none" strike="noStrike" cap="none" dirty="0">
                <a:solidFill>
                  <a:srgbClr val="2E2C22"/>
                </a:solidFill>
                <a:latin typeface="Gill Sans MT" panose="020B0502020104020203" pitchFamily="34" charset="77"/>
                <a:ea typeface="Gill Sans"/>
                <a:cs typeface="Gill Sans"/>
                <a:sym typeface="Gill Sans"/>
              </a:rPr>
              <a:t> </a:t>
            </a:r>
            <a:endParaRPr sz="8000" b="1" i="0" u="none" strike="noStrike" cap="none" dirty="0">
              <a:solidFill>
                <a:srgbClr val="2E2C22"/>
              </a:solidFill>
              <a:latin typeface="Gill Sans MT" panose="020B0502020104020203" pitchFamily="34" charset="77"/>
              <a:ea typeface="Gill Sans"/>
              <a:cs typeface="Gill Sans"/>
              <a:sym typeface="Gill Sans"/>
            </a:endParaRPr>
          </a:p>
        </p:txBody>
      </p:sp>
      <p:sp>
        <p:nvSpPr>
          <p:cNvPr id="584" name="Google Shape;584;p30"/>
          <p:cNvSpPr txBox="1"/>
          <p:nvPr/>
        </p:nvSpPr>
        <p:spPr>
          <a:xfrm>
            <a:off x="2209799" y="7913793"/>
            <a:ext cx="10190315" cy="643460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515257"/>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Given our program and MEL roles:</a:t>
            </a:r>
            <a:endParaRPr dirty="0">
              <a:solidFill>
                <a:srgbClr val="2E2C22"/>
              </a:solidFill>
              <a:latin typeface="Gill Sans MT" panose="020B0502020104020203" pitchFamily="34" charset="77"/>
            </a:endParaRPr>
          </a:p>
          <a:p>
            <a:pPr marL="742950" marR="0" lvl="0" indent="-742950" algn="l" rtl="0">
              <a:spcBef>
                <a:spcPts val="12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What are potential methods for collecting information?</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spcBef>
                <a:spcPts val="12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Who </a:t>
            </a:r>
            <a:r>
              <a:rPr lang="en-US" sz="4000" b="0" i="0" u="none" strike="noStrike" cap="none" dirty="0">
                <a:solidFill>
                  <a:srgbClr val="2E2C22"/>
                </a:solidFill>
                <a:latin typeface="Gill Sans MT" panose="020B0502020104020203" pitchFamily="34" charset="77"/>
                <a:ea typeface="Gill Sans"/>
                <a:cs typeface="Gill Sans"/>
                <a:sym typeface="Gill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would</a:t>
            </a:r>
            <a:r>
              <a:rPr lang="en-US" sz="4000" b="0" i="0" u="none" strike="noStrike" cap="none" dirty="0">
                <a:solidFill>
                  <a:srgbClr val="2E2C22"/>
                </a:solidFill>
                <a:latin typeface="Gill Sans MT" panose="020B0502020104020203" pitchFamily="34" charset="77"/>
                <a:ea typeface="Gill Sans"/>
                <a:cs typeface="Gill Sans"/>
                <a:sym typeface="Gill Sans"/>
              </a:rPr>
              <a:t> be responsible for conducting studies?</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spcBef>
                <a:spcPts val="12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Who would be responsible for making program adjustments? </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spcBef>
                <a:spcPts val="1200"/>
              </a:spcBef>
              <a:spcAft>
                <a:spcPts val="0"/>
              </a:spcAft>
              <a:buClr>
                <a:srgbClr val="515257"/>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585" name="Google Shape;585;p30"/>
          <p:cNvSpPr txBox="1"/>
          <p:nvPr/>
        </p:nvSpPr>
        <p:spPr>
          <a:xfrm>
            <a:off x="2209800" y="1673315"/>
            <a:ext cx="9097888" cy="72840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3585F"/>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TEKPONON JIKUAGO</a:t>
            </a:r>
            <a:endParaRPr sz="3600" b="0" i="0" u="none" strike="noStrike" cap="none" dirty="0">
              <a:solidFill>
                <a:srgbClr val="2E2C22"/>
              </a:solidFill>
              <a:latin typeface="Gill Sans MT" panose="020B0502020104020203" pitchFamily="34" charset="77"/>
              <a:ea typeface="Gill Sans"/>
              <a:cs typeface="Gill Sans"/>
              <a:sym typeface="Gill Sans"/>
            </a:endParaRPr>
          </a:p>
        </p:txBody>
      </p:sp>
      <p:pic>
        <p:nvPicPr>
          <p:cNvPr id="586" name="Google Shape;586;p30"/>
          <p:cNvPicPr preferRelativeResize="0"/>
          <p:nvPr/>
        </p:nvPicPr>
        <p:blipFill rotWithShape="1">
          <a:blip r:embed="rId3">
            <a:alphaModFix/>
          </a:blip>
          <a:srcRect/>
          <a:stretch/>
        </p:blipFill>
        <p:spPr>
          <a:xfrm>
            <a:off x="13514729" y="1994310"/>
            <a:ext cx="10190315" cy="9727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1"/>
        <p:cNvGrpSpPr/>
        <p:nvPr/>
      </p:nvGrpSpPr>
      <p:grpSpPr>
        <a:xfrm>
          <a:off x="0" y="0"/>
          <a:ext cx="0" cy="0"/>
          <a:chOff x="0" y="0"/>
          <a:chExt cx="0" cy="0"/>
        </a:xfrm>
      </p:grpSpPr>
      <p:pic>
        <p:nvPicPr>
          <p:cNvPr id="182" name="Google Shape;182;p4"/>
          <p:cNvPicPr preferRelativeResize="0"/>
          <p:nvPr/>
        </p:nvPicPr>
        <p:blipFill>
          <a:blip r:embed="rId3">
            <a:extLst>
              <a:ext uri="{BEBA8EAE-BF5A-486C-A8C5-ECC9F3942E4B}">
                <a14:imgProps xmlns:a14="http://schemas.microsoft.com/office/drawing/2010/main">
                  <a14:imgLayer r:embed="rId4">
                    <a14:imgEffect>
                      <a14:saturation sat="0"/>
                    </a14:imgEffect>
                  </a14:imgLayer>
                </a14:imgProps>
              </a:ext>
            </a:extLst>
          </a:blip>
          <a:srcRect t="18914" b="18914"/>
          <a:stretch/>
        </p:blipFill>
        <p:spPr>
          <a:xfrm>
            <a:off x="0" y="0"/>
            <a:ext cx="24384001" cy="10106525"/>
          </a:xfrm>
          <a:prstGeom prst="rect">
            <a:avLst/>
          </a:prstGeom>
          <a:noFill/>
          <a:ln>
            <a:noFill/>
          </a:ln>
        </p:spPr>
      </p:pic>
      <p:sp>
        <p:nvSpPr>
          <p:cNvPr id="183" name="Google Shape;183;p4"/>
          <p:cNvSpPr/>
          <p:nvPr/>
        </p:nvSpPr>
        <p:spPr>
          <a:xfrm>
            <a:off x="-1" y="0"/>
            <a:ext cx="24384001" cy="10149840"/>
          </a:xfrm>
          <a:prstGeom prst="rect">
            <a:avLst/>
          </a:prstGeom>
          <a:solidFill>
            <a:srgbClr val="CBB303">
              <a:alpha val="74117"/>
            </a:srgbClr>
          </a:solidFill>
          <a:ln>
            <a:noFill/>
          </a:ln>
        </p:spPr>
        <p:txBody>
          <a:bodyPr spcFirstLastPara="1" wrap="square" lIns="38100" tIns="38100" rIns="38100" bIns="38100" anchor="ctr" anchorCtr="0">
            <a:spAutoFit/>
          </a:bodyPr>
          <a:lstStyle/>
          <a:p>
            <a:pPr marL="0" marR="0" lvl="0" indent="0" algn="ctr" rtl="0">
              <a:lnSpc>
                <a:spcPct val="100000"/>
              </a:lnSpc>
              <a:spcBef>
                <a:spcPts val="0"/>
              </a:spcBef>
              <a:spcAft>
                <a:spcPts val="0"/>
              </a:spcAft>
              <a:buClr>
                <a:srgbClr val="A6A7AC"/>
              </a:buClr>
              <a:buSzPts val="3000"/>
              <a:buFont typeface="PT Sans"/>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184" name="Google Shape;184;p4"/>
          <p:cNvSpPr txBox="1">
            <a:spLocks noGrp="1"/>
          </p:cNvSpPr>
          <p:nvPr>
            <p:ph type="title"/>
          </p:nvPr>
        </p:nvSpPr>
        <p:spPr>
          <a:xfrm>
            <a:off x="2293749" y="3249091"/>
            <a:ext cx="20023809"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FFF"/>
              </a:buClr>
              <a:buSzPts val="10000"/>
              <a:buFont typeface="Gill Sans"/>
              <a:buNone/>
            </a:pPr>
            <a:r>
              <a:rPr lang="en-US" sz="10000" b="1" dirty="0">
                <a:solidFill>
                  <a:srgbClr val="FFFFFF"/>
                </a:solidFill>
                <a:latin typeface="Gill Sans MT" panose="020B0502020104020203" pitchFamily="34" charset="77"/>
              </a:rPr>
              <a:t>Measuring Normative Shifts in Complex Environments </a:t>
            </a:r>
            <a:br>
              <a:rPr lang="en-US" sz="10000" b="1" dirty="0">
                <a:solidFill>
                  <a:srgbClr val="FFFFFF"/>
                </a:solidFill>
                <a:latin typeface="Gill Sans MT" panose="020B0502020104020203" pitchFamily="34" charset="77"/>
              </a:rPr>
            </a:br>
            <a:endParaRPr sz="10000" b="1" dirty="0">
              <a:solidFill>
                <a:srgbClr val="FFFFFF"/>
              </a:solidFill>
              <a:latin typeface="Gill Sans MT" panose="020B0502020104020203" pitchFamily="34" charset="77"/>
            </a:endParaRPr>
          </a:p>
        </p:txBody>
      </p:sp>
      <p:sp>
        <p:nvSpPr>
          <p:cNvPr id="185" name="Google Shape;185;p4"/>
          <p:cNvSpPr txBox="1">
            <a:spLocks noGrp="1"/>
          </p:cNvSpPr>
          <p:nvPr>
            <p:ph type="body" idx="1"/>
          </p:nvPr>
        </p:nvSpPr>
        <p:spPr>
          <a:xfrm>
            <a:off x="4214812" y="6858000"/>
            <a:ext cx="15954376" cy="93186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FFFF"/>
              </a:buClr>
              <a:buSzPts val="4300"/>
              <a:buFont typeface="Gill Sans"/>
              <a:buNone/>
            </a:pPr>
            <a:r>
              <a:rPr lang="en-US" sz="4300" dirty="0">
                <a:solidFill>
                  <a:srgbClr val="FFFFFF"/>
                </a:solidFill>
                <a:latin typeface="Gill Sans MT" panose="020B0502020104020203" pitchFamily="34" charset="77"/>
              </a:rPr>
              <a:t>Mixed Method Monitoring, Evaluation, and Learning</a:t>
            </a:r>
            <a:endParaRPr dirty="0">
              <a:latin typeface="Gill Sans MT" panose="020B0502020104020203" pitchFamily="34" charset="77"/>
            </a:endParaRPr>
          </a:p>
          <a:p>
            <a:pPr marL="0" lvl="0" indent="0" algn="ctr" rtl="0">
              <a:lnSpc>
                <a:spcPct val="100000"/>
              </a:lnSpc>
              <a:spcBef>
                <a:spcPts val="0"/>
              </a:spcBef>
              <a:spcAft>
                <a:spcPts val="0"/>
              </a:spcAft>
              <a:buClr>
                <a:srgbClr val="FFFFFF"/>
              </a:buClr>
              <a:buSzPts val="4300"/>
              <a:buFont typeface="Gill Sans"/>
              <a:buNone/>
            </a:pPr>
            <a:r>
              <a:rPr lang="en-US" sz="4300" dirty="0">
                <a:solidFill>
                  <a:srgbClr val="FFFFFF"/>
                </a:solidFill>
                <a:latin typeface="Gill Sans MT" panose="020B0502020104020203" pitchFamily="34" charset="77"/>
              </a:rPr>
              <a:t> </a:t>
            </a:r>
            <a:endParaRPr dirty="0">
              <a:latin typeface="Gill Sans MT" panose="020B0502020104020203" pitchFamily="34" charset="77"/>
            </a:endParaRPr>
          </a:p>
        </p:txBody>
      </p:sp>
      <p:sp>
        <p:nvSpPr>
          <p:cNvPr id="186" name="Google Shape;186;p4"/>
          <p:cNvSpPr txBox="1">
            <a:spLocks noGrp="1"/>
          </p:cNvSpPr>
          <p:nvPr>
            <p:ph type="body" idx="1"/>
          </p:nvPr>
        </p:nvSpPr>
        <p:spPr>
          <a:xfrm>
            <a:off x="3883025" y="1954172"/>
            <a:ext cx="16617950" cy="931864"/>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FFFFFF"/>
              </a:buClr>
              <a:buSzPts val="3600"/>
              <a:buFont typeface="Gill Sans"/>
              <a:buNone/>
            </a:pPr>
            <a:r>
              <a:rPr lang="en-US" sz="3600" b="0" i="0" u="none" strike="noStrike" cap="none" dirty="0">
                <a:solidFill>
                  <a:srgbClr val="FFFFFF"/>
                </a:solidFill>
                <a:latin typeface="Gill Sans MT" panose="020B0502020104020203" pitchFamily="34" charset="77"/>
                <a:sym typeface="Gill Sans"/>
              </a:rPr>
              <a:t>MODULE FOUR</a:t>
            </a:r>
            <a:endParaRPr sz="3600" b="0" i="0" u="none" strike="noStrike" cap="none" dirty="0">
              <a:solidFill>
                <a:srgbClr val="515257"/>
              </a:solidFill>
              <a:latin typeface="Gill Sans MT" panose="020B0502020104020203" pitchFamily="34" charset="77"/>
              <a:sym typeface="Gill Sans"/>
            </a:endParaRPr>
          </a:p>
        </p:txBody>
      </p:sp>
      <p:sp>
        <p:nvSpPr>
          <p:cNvPr id="187" name="Google Shape;187;p4"/>
          <p:cNvSpPr txBox="1"/>
          <p:nvPr/>
        </p:nvSpPr>
        <p:spPr>
          <a:xfrm>
            <a:off x="229282" y="13201748"/>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a:ea typeface="Gill Sans"/>
                <a:cs typeface="Gill Sans"/>
                <a:sym typeface="Gill Sans"/>
              </a:rPr>
              <a:t>Photo credit: </a:t>
            </a:r>
            <a:r>
              <a:rPr lang="en-US" dirty="0" err="1">
                <a:solidFill>
                  <a:srgbClr val="6C6C6C"/>
                </a:solidFill>
                <a:latin typeface="Gill Sans"/>
                <a:ea typeface="Gill Sans"/>
                <a:cs typeface="Gill Sans"/>
                <a:sym typeface="Gill Sans"/>
              </a:rPr>
              <a:t>RyanJLane</a:t>
            </a:r>
            <a:r>
              <a:rPr lang="en-US" dirty="0">
                <a:solidFill>
                  <a:srgbClr val="6C6C6C"/>
                </a:solidFill>
                <a:latin typeface="Gill Sans"/>
                <a:ea typeface="Gill Sans"/>
                <a:cs typeface="Gill Sans"/>
                <a:sym typeface="Gill Sans"/>
              </a:rPr>
              <a:t>/Getty Images</a:t>
            </a:r>
            <a:endParaRPr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2" name="Google Shape;592;p31"/>
          <p:cNvSpPr txBox="1">
            <a:spLocks noGrp="1"/>
          </p:cNvSpPr>
          <p:nvPr>
            <p:ph type="title"/>
          </p:nvPr>
        </p:nvSpPr>
        <p:spPr>
          <a:xfrm>
            <a:off x="9719429" y="1959434"/>
            <a:ext cx="13296245" cy="35320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CB772"/>
              </a:buClr>
              <a:buSzPts val="8800"/>
              <a:buFont typeface="Gill Sans"/>
              <a:buNone/>
            </a:pPr>
            <a:r>
              <a:rPr lang="en-US" sz="8000" b="1" dirty="0">
                <a:latin typeface="Gill Sans MT" panose="020B0502020104020203" pitchFamily="34" charset="77"/>
              </a:rPr>
              <a:t>How Might Monitoring and Rapid Studies Answer TJ’s Learning Questions?</a:t>
            </a:r>
            <a:br>
              <a:rPr lang="en-US" sz="8000" b="1" dirty="0">
                <a:latin typeface="Gill Sans MT" panose="020B0502020104020203" pitchFamily="34" charset="77"/>
              </a:rPr>
            </a:br>
            <a:endParaRPr sz="8000" b="1" dirty="0">
              <a:latin typeface="Gill Sans MT" panose="020B0502020104020203" pitchFamily="34" charset="77"/>
            </a:endParaRPr>
          </a:p>
        </p:txBody>
      </p:sp>
      <p:sp>
        <p:nvSpPr>
          <p:cNvPr id="593" name="Google Shape;593;p31"/>
          <p:cNvSpPr txBox="1">
            <a:spLocks noGrp="1"/>
          </p:cNvSpPr>
          <p:nvPr>
            <p:ph type="body" idx="1"/>
          </p:nvPr>
        </p:nvSpPr>
        <p:spPr>
          <a:xfrm>
            <a:off x="9719429" y="5849411"/>
            <a:ext cx="10959448" cy="691991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15257"/>
              </a:buClr>
              <a:buSzPts val="4200"/>
              <a:buNone/>
            </a:pPr>
            <a:r>
              <a:rPr lang="en-US" sz="4200" b="1" dirty="0">
                <a:latin typeface="Gill Sans MT" panose="020B0502020104020203" pitchFamily="34" charset="77"/>
              </a:rPr>
              <a:t>Group discussion: </a:t>
            </a:r>
            <a:r>
              <a:rPr lang="en-US" sz="4200" dirty="0">
                <a:latin typeface="Gill Sans MT" panose="020B0502020104020203" pitchFamily="34" charset="77"/>
              </a:rPr>
              <a:t>15 minutes</a:t>
            </a:r>
            <a:endParaRPr dirty="0">
              <a:latin typeface="Gill Sans MT" panose="020B0502020104020203" pitchFamily="34" charset="77"/>
            </a:endParaRPr>
          </a:p>
          <a:p>
            <a:pPr marL="0" lvl="0" indent="0" algn="l" rtl="0">
              <a:lnSpc>
                <a:spcPct val="100000"/>
              </a:lnSpc>
              <a:spcBef>
                <a:spcPts val="1200"/>
              </a:spcBef>
              <a:spcAft>
                <a:spcPts val="0"/>
              </a:spcAft>
              <a:buClr>
                <a:srgbClr val="515257"/>
              </a:buClr>
              <a:buSzPts val="4200"/>
              <a:buNone/>
            </a:pPr>
            <a:r>
              <a:rPr lang="en-US" sz="4200" b="1" dirty="0">
                <a:latin typeface="Gill Sans MT" panose="020B0502020104020203" pitchFamily="34" charset="77"/>
              </a:rPr>
              <a:t>Debrief in plenary: </a:t>
            </a:r>
            <a:r>
              <a:rPr lang="en-US" sz="4200" dirty="0">
                <a:latin typeface="Gill Sans MT" panose="020B0502020104020203" pitchFamily="34" charset="77"/>
              </a:rPr>
              <a:t>5 minutes</a:t>
            </a:r>
            <a:endParaRPr dirty="0">
              <a:latin typeface="Gill Sans MT" panose="020B0502020104020203" pitchFamily="34" charset="77"/>
            </a:endParaRPr>
          </a:p>
          <a:p>
            <a:pPr marL="0" lvl="0" indent="0" algn="l" rtl="0">
              <a:lnSpc>
                <a:spcPct val="100000"/>
              </a:lnSpc>
              <a:spcBef>
                <a:spcPts val="1200"/>
              </a:spcBef>
              <a:spcAft>
                <a:spcPts val="0"/>
              </a:spcAft>
              <a:buClr>
                <a:srgbClr val="393941"/>
              </a:buClr>
              <a:buSzPts val="4200"/>
              <a:buNone/>
            </a:pPr>
            <a:endParaRPr sz="4200"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en-US" sz="4200" dirty="0">
                <a:latin typeface="Gill Sans MT" panose="020B0502020104020203" pitchFamily="34" charset="77"/>
              </a:rPr>
              <a:t>Discuss in your small group.</a:t>
            </a:r>
            <a:endParaRPr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en-US" sz="4200" dirty="0">
                <a:latin typeface="Gill Sans MT" panose="020B0502020104020203" pitchFamily="34" charset="77"/>
              </a:rPr>
              <a:t>Record your responses on a flip chart sheet. </a:t>
            </a:r>
            <a:endParaRPr dirty="0">
              <a:latin typeface="Gill Sans MT" panose="020B0502020104020203" pitchFamily="34" charset="77"/>
            </a:endParaRPr>
          </a:p>
          <a:p>
            <a:pPr marL="742950" lvl="0" indent="-742950" algn="l" rtl="0">
              <a:lnSpc>
                <a:spcPct val="100000"/>
              </a:lnSpc>
              <a:spcBef>
                <a:spcPts val="1200"/>
              </a:spcBef>
              <a:spcAft>
                <a:spcPts val="0"/>
              </a:spcAft>
              <a:buSzPts val="4200"/>
              <a:buFont typeface="Gill Sans"/>
              <a:buAutoNum type="arabicPeriod"/>
            </a:pPr>
            <a:r>
              <a:rPr lang="en-US" sz="4200" dirty="0">
                <a:latin typeface="Gill Sans MT" panose="020B0502020104020203" pitchFamily="34" charset="77"/>
              </a:rPr>
              <a:t>Assign a notetaker and reporter to share in plenary.</a:t>
            </a:r>
            <a:endParaRPr sz="4200" dirty="0">
              <a:latin typeface="Gill Sans MT" panose="020B0502020104020203" pitchFamily="34" charset="77"/>
            </a:endParaRPr>
          </a:p>
        </p:txBody>
      </p:sp>
      <p:sp>
        <p:nvSpPr>
          <p:cNvPr id="594" name="Google Shape;594;p31"/>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dirty="0">
                <a:latin typeface="Gill Sans MT" panose="020B0502020104020203" pitchFamily="34" charset="77"/>
              </a:rPr>
              <a:t>GROUP ACTIVITY</a:t>
            </a:r>
            <a:endParaRPr dirty="0">
              <a:latin typeface="Gill Sans MT" panose="020B0502020104020203" pitchFamily="34" charset="77"/>
            </a:endParaRPr>
          </a:p>
        </p:txBody>
      </p:sp>
      <p:sp>
        <p:nvSpPr>
          <p:cNvPr id="595" name="Google Shape;595;p3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sz="1400" b="0" i="0" u="none" strike="noStrike" cap="none" dirty="0" err="1">
                <a:solidFill>
                  <a:srgbClr val="FFFFFF"/>
                </a:solidFill>
                <a:latin typeface="Gill Sans MT" panose="020B0502020104020203" pitchFamily="34" charset="77"/>
                <a:ea typeface="Gill Sans"/>
                <a:cs typeface="Gill Sans"/>
                <a:sym typeface="Gill Sans"/>
              </a:rPr>
              <a:t>Yagazie</a:t>
            </a:r>
            <a:r>
              <a:rPr lang="en-US" sz="1400" b="0" i="0" u="none" strike="noStrike" cap="none" dirty="0">
                <a:solidFill>
                  <a:srgbClr val="FFFFFF"/>
                </a:solidFill>
                <a:latin typeface="Gill Sans MT" panose="020B0502020104020203" pitchFamily="34" charset="77"/>
                <a:ea typeface="Gill Sans"/>
                <a:cs typeface="Gill Sans"/>
                <a:sym typeface="Gill Sans"/>
              </a:rPr>
              <a:t> </a:t>
            </a:r>
            <a:r>
              <a:rPr lang="en-US" sz="1400" b="0" i="0" u="none" strike="noStrike" cap="none" dirty="0" err="1">
                <a:solidFill>
                  <a:srgbClr val="FFFFFF"/>
                </a:solidFill>
                <a:latin typeface="Gill Sans MT" panose="020B0502020104020203" pitchFamily="34" charset="77"/>
                <a:ea typeface="Gill Sans"/>
                <a:cs typeface="Gill Sans"/>
                <a:sym typeface="Gill Sans"/>
              </a:rPr>
              <a:t>Emezi</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7" name="Picture Placeholder 6" descr="A person sitting in a tent&#10;&#10;Description automatically generated with medium confidence">
            <a:extLst>
              <a:ext uri="{FF2B5EF4-FFF2-40B4-BE49-F238E27FC236}">
                <a16:creationId xmlns:a16="http://schemas.microsoft.com/office/drawing/2014/main" id="{98481734-6504-5E4D-B3A9-DF8BF4984617}"/>
              </a:ext>
            </a:extLst>
          </p:cNvPr>
          <p:cNvPicPr>
            <a:picLocks noGrp="1" noChangeAspect="1"/>
          </p:cNvPicPr>
          <p:nvPr>
            <p:ph type="pic" idx="2"/>
          </p:nvPr>
        </p:nvPicPr>
        <p:blipFill>
          <a:blip r:embed="rId3"/>
          <a:srcRect l="16694" r="16694"/>
          <a:stretch>
            <a:fillRect/>
          </a:stretch>
        </p:blipFill>
        <p:spPr/>
      </p:pic>
      <p:grpSp>
        <p:nvGrpSpPr>
          <p:cNvPr id="596" name="Google Shape;596;p31"/>
          <p:cNvGrpSpPr/>
          <p:nvPr/>
        </p:nvGrpSpPr>
        <p:grpSpPr>
          <a:xfrm>
            <a:off x="1346003" y="1090737"/>
            <a:ext cx="3532094" cy="3532094"/>
            <a:chOff x="1368325" y="1090737"/>
            <a:chExt cx="3532094" cy="3532094"/>
          </a:xfrm>
        </p:grpSpPr>
        <p:sp>
          <p:nvSpPr>
            <p:cNvPr id="597" name="Google Shape;597;p31"/>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5"/>
                </a:solidFill>
                <a:latin typeface="Gill Sans"/>
                <a:ea typeface="Gill Sans"/>
                <a:cs typeface="Gill Sans"/>
                <a:sym typeface="Gill Sans"/>
              </a:endParaRPr>
            </a:p>
          </p:txBody>
        </p:sp>
        <p:pic>
          <p:nvPicPr>
            <p:cNvPr id="598" name="Google Shape;598;p31"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16"/>
        <p:cNvGrpSpPr/>
        <p:nvPr/>
      </p:nvGrpSpPr>
      <p:grpSpPr>
        <a:xfrm>
          <a:off x="0" y="0"/>
          <a:ext cx="0" cy="0"/>
          <a:chOff x="0" y="0"/>
          <a:chExt cx="0" cy="0"/>
        </a:xfrm>
      </p:grpSpPr>
      <p:sp>
        <p:nvSpPr>
          <p:cNvPr id="617" name="Google Shape;617;p481"/>
          <p:cNvSpPr txBox="1"/>
          <p:nvPr/>
        </p:nvSpPr>
        <p:spPr>
          <a:xfrm>
            <a:off x="7288865" y="1040704"/>
            <a:ext cx="15648627" cy="441292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en-US" sz="6600" b="1" dirty="0">
                <a:solidFill>
                  <a:srgbClr val="2E2C22"/>
                </a:solidFill>
                <a:latin typeface="Gill Sans MT" panose="020B0502020104020203" pitchFamily="34" charset="77"/>
                <a:ea typeface="Gill Sans"/>
                <a:cs typeface="Gill Sans"/>
                <a:sym typeface="Gill Sans"/>
              </a:rPr>
              <a:t>LEARNING QUESTION: </a:t>
            </a:r>
          </a:p>
          <a:p>
            <a:pPr marL="0" marR="0" lvl="0" indent="0" algn="l" rtl="0">
              <a:lnSpc>
                <a:spcPct val="90000"/>
              </a:lnSpc>
              <a:spcBef>
                <a:spcPts val="0"/>
              </a:spcBef>
              <a:spcAft>
                <a:spcPts val="0"/>
              </a:spcAft>
              <a:buClr>
                <a:srgbClr val="09904F"/>
              </a:buClr>
              <a:buSzPts val="8800"/>
              <a:buFont typeface="Gill Sans"/>
              <a:buNone/>
            </a:pPr>
            <a:r>
              <a:rPr lang="en-US" sz="6600" b="1" dirty="0">
                <a:solidFill>
                  <a:srgbClr val="2E2C22"/>
                </a:solidFill>
                <a:latin typeface="Gill Sans MT" panose="020B0502020104020203" pitchFamily="34" charset="77"/>
                <a:ea typeface="Gill Sans"/>
                <a:cs typeface="Gill Sans"/>
                <a:sym typeface="Gill Sans"/>
              </a:rPr>
              <a:t>How do we maintain the quality of TJ implementation, especially gender-synchronized approaches?</a:t>
            </a:r>
            <a:endParaRPr sz="3600" dirty="0">
              <a:latin typeface="Gill Sans MT" panose="020B0502020104020203" pitchFamily="34" charset="77"/>
            </a:endParaRPr>
          </a:p>
        </p:txBody>
      </p:sp>
      <p:sp>
        <p:nvSpPr>
          <p:cNvPr id="618" name="Google Shape;618;p481"/>
          <p:cNvSpPr txBox="1"/>
          <p:nvPr/>
        </p:nvSpPr>
        <p:spPr>
          <a:xfrm>
            <a:off x="7288865" y="5614550"/>
            <a:ext cx="15172123" cy="775182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8800"/>
              <a:buNone/>
            </a:pPr>
            <a:r>
              <a:rPr lang="en-US" sz="3600" b="1" dirty="0">
                <a:solidFill>
                  <a:srgbClr val="CBB303"/>
                </a:solidFill>
                <a:latin typeface="Gill Sans MT" panose="020B0502020104020203" pitchFamily="34" charset="77"/>
                <a:ea typeface="Gill Sans"/>
                <a:cs typeface="Gill Sans"/>
                <a:sym typeface="Gill Sans"/>
              </a:rPr>
              <a:t>Method</a:t>
            </a:r>
            <a:endParaRPr sz="3600" b="1" dirty="0">
              <a:solidFill>
                <a:srgbClr val="CBB303"/>
              </a:solidFill>
              <a:latin typeface="Gill Sans MT" panose="020B0502020104020203" pitchFamily="34" charset="77"/>
              <a:ea typeface="Gill Sans"/>
              <a:cs typeface="Gill Sans"/>
              <a:sym typeface="Gill Sans"/>
            </a:endParaRPr>
          </a:p>
          <a:p>
            <a:pPr marL="0" lvl="0" indent="0" algn="l" rtl="0">
              <a:spcBef>
                <a:spcPts val="0"/>
              </a:spcBef>
              <a:spcAft>
                <a:spcPts val="0"/>
              </a:spcAft>
              <a:buClr>
                <a:srgbClr val="09904F"/>
              </a:buClr>
              <a:buSzPts val="8800"/>
              <a:buFont typeface="Gill Sans"/>
              <a:buNone/>
            </a:pPr>
            <a:r>
              <a:rPr lang="en-US" sz="3600" b="1" dirty="0">
                <a:solidFill>
                  <a:srgbClr val="2E2C22"/>
                </a:solidFill>
                <a:latin typeface="Gill Sans MT" panose="020B0502020104020203" pitchFamily="34" charset="77"/>
                <a:ea typeface="Gill Sans"/>
                <a:cs typeface="Gill Sans"/>
                <a:sym typeface="Gill Sans"/>
              </a:rPr>
              <a:t>Capacity Self-Assessment tool</a:t>
            </a:r>
            <a:endParaRPr sz="3600" b="1" dirty="0">
              <a:latin typeface="Gill Sans MT" panose="020B0502020104020203" pitchFamily="34" charset="77"/>
            </a:endParaRPr>
          </a:p>
          <a:p>
            <a:pPr marL="0" lvl="0" indent="0" algn="l" rtl="0">
              <a:spcBef>
                <a:spcPts val="0"/>
              </a:spcBef>
              <a:spcAft>
                <a:spcPts val="0"/>
              </a:spcAft>
              <a:buSzPts val="8800"/>
              <a:buNone/>
            </a:pPr>
            <a:endParaRPr sz="3600" b="1"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i="0" u="none" strike="noStrike" cap="none" dirty="0">
                <a:solidFill>
                  <a:srgbClr val="2E2C22"/>
                </a:solidFill>
                <a:latin typeface="Gill Sans MT" panose="020B0502020104020203" pitchFamily="34" charset="77"/>
                <a:ea typeface="Gill Sans"/>
                <a:cs typeface="Gill Sans"/>
                <a:sym typeface="Gill Sans"/>
              </a:rPr>
              <a:t>Rapid quantitative study </a:t>
            </a:r>
            <a:r>
              <a:rPr lang="en-US" sz="3600" i="0" u="none" strike="noStrike" cap="none" dirty="0">
                <a:solidFill>
                  <a:srgbClr val="2E2C22"/>
                </a:solidFill>
                <a:latin typeface="Gill Sans MT" panose="020B0502020104020203" pitchFamily="34" charset="77"/>
                <a:ea typeface="Gill Sans"/>
                <a:cs typeface="Gill Sans"/>
                <a:sym typeface="Gill Sans"/>
              </a:rPr>
              <a:t>at project midpoint in which:</a:t>
            </a:r>
            <a:endParaRPr sz="3600" dirty="0">
              <a:latin typeface="Gill Sans MT" panose="020B0502020104020203" pitchFamily="34" charset="77"/>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Facilitators self-rated their capacity (Likert scale) to offer different TJ activities. Coupled with supervisor assessments (Likert scale) of facilitator capacities.</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sng"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i="0" u="none" strike="noStrike" cap="none" dirty="0">
                <a:solidFill>
                  <a:srgbClr val="CBB303"/>
                </a:solidFill>
                <a:latin typeface="Gill Sans MT" panose="020B0502020104020203" pitchFamily="34" charset="77"/>
                <a:ea typeface="Gill Sans"/>
                <a:cs typeface="Gill Sans"/>
                <a:sym typeface="Gill Sans"/>
              </a:rPr>
              <a:t>Key learning</a:t>
            </a:r>
            <a:endParaRPr sz="36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New users of the TJ approach, even if they are not versed in family planning work, could offer the approach with high quality.  </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sng"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i="0" u="none" strike="noStrike" cap="none" dirty="0">
                <a:solidFill>
                  <a:srgbClr val="CBB303"/>
                </a:solidFill>
                <a:latin typeface="Gill Sans MT" panose="020B0502020104020203" pitchFamily="34" charset="77"/>
                <a:ea typeface="Gill Sans"/>
                <a:cs typeface="Gill Sans"/>
                <a:sym typeface="Gill Sans"/>
              </a:rPr>
              <a:t>How it was used</a:t>
            </a:r>
            <a:r>
              <a:rPr lang="en-US" sz="3600" b="1" dirty="0">
                <a:solidFill>
                  <a:srgbClr val="CBB303"/>
                </a:solidFill>
                <a:latin typeface="Gill Sans MT" panose="020B0502020104020203" pitchFamily="34" charset="77"/>
                <a:ea typeface="Gill Sans"/>
                <a:cs typeface="Gill Sans"/>
                <a:sym typeface="Gill Sans"/>
              </a:rPr>
              <a:t> </a:t>
            </a:r>
            <a:endParaRPr sz="3600" b="1"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Refresher trainings were conducted on gender synchronized approaches, which facilitators felt less capable of doing well.</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4000" b="0" i="0" u="none" strike="noStrike" cap="none" dirty="0">
              <a:solidFill>
                <a:srgbClr val="000000"/>
              </a:solidFill>
              <a:latin typeface="Gill Sans MT" panose="020B0502020104020203" pitchFamily="34" charset="77"/>
              <a:ea typeface="Gill Sans"/>
              <a:cs typeface="Gill Sans"/>
              <a:sym typeface="Gill Sans"/>
            </a:endParaRPr>
          </a:p>
        </p:txBody>
      </p:sp>
      <p:pic>
        <p:nvPicPr>
          <p:cNvPr id="619" name="Google Shape;619;p481"/>
          <p:cNvPicPr preferRelativeResize="0">
            <a:picLocks noGrp="1"/>
          </p:cNvPicPr>
          <p:nvPr>
            <p:ph type="pic" idx="2"/>
          </p:nvPr>
        </p:nvPicPr>
        <p:blipFill rotWithShape="1">
          <a:blip r:embed="rId3">
            <a:alphaModFix/>
          </a:blip>
          <a:srcRect l="40318" r="-15330"/>
          <a:stretch/>
        </p:blipFill>
        <p:spPr>
          <a:xfrm flipH="1">
            <a:off x="-3058370" y="2227264"/>
            <a:ext cx="9263064" cy="9261476"/>
          </a:xfrm>
          <a:prstGeom prst="ellipse">
            <a:avLst/>
          </a:prstGeom>
          <a:noFill/>
          <a:ln>
            <a:noFill/>
          </a:ln>
        </p:spPr>
      </p:pic>
      <p:cxnSp>
        <p:nvCxnSpPr>
          <p:cNvPr id="620" name="Google Shape;620;p481"/>
          <p:cNvCxnSpPr/>
          <p:nvPr/>
        </p:nvCxnSpPr>
        <p:spPr>
          <a:xfrm>
            <a:off x="7288865" y="5292708"/>
            <a:ext cx="13583427" cy="0"/>
          </a:xfrm>
          <a:prstGeom prst="straightConnector1">
            <a:avLst/>
          </a:prstGeom>
          <a:noFill/>
          <a:ln w="57150" cap="flat" cmpd="sng">
            <a:solidFill>
              <a:srgbClr val="CBB303"/>
            </a:solidFill>
            <a:prstDash val="solid"/>
            <a:round/>
            <a:headEnd type="none" w="sm" len="sm"/>
            <a:tailEnd type="none" w="sm" len="sm"/>
          </a:ln>
        </p:spPr>
      </p:cxnSp>
      <p:sp>
        <p:nvSpPr>
          <p:cNvPr id="621" name="Google Shape;621;p48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2E2C22"/>
                </a:solidFill>
                <a:latin typeface="Gill Sans MT" panose="020B0502020104020203" pitchFamily="34" charset="77"/>
                <a:ea typeface="Gill Sans"/>
                <a:cs typeface="Gill Sans"/>
                <a:sym typeface="Gill Sans"/>
              </a:rPr>
              <a:t>Photo credit: </a:t>
            </a:r>
            <a:r>
              <a:rPr lang="en-US" sz="1400" b="0" i="0" u="none" strike="noStrike" cap="none">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a:solidFill>
                <a:srgbClr val="2E2C22"/>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25"/>
        <p:cNvGrpSpPr/>
        <p:nvPr/>
      </p:nvGrpSpPr>
      <p:grpSpPr>
        <a:xfrm>
          <a:off x="0" y="0"/>
          <a:ext cx="0" cy="0"/>
          <a:chOff x="0" y="0"/>
          <a:chExt cx="0" cy="0"/>
        </a:xfrm>
      </p:grpSpPr>
      <p:sp>
        <p:nvSpPr>
          <p:cNvPr id="626" name="Google Shape;626;p482"/>
          <p:cNvSpPr txBox="1"/>
          <p:nvPr/>
        </p:nvSpPr>
        <p:spPr>
          <a:xfrm>
            <a:off x="7288866" y="1997523"/>
            <a:ext cx="15507339" cy="35693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Font typeface="Arial"/>
              <a:buNone/>
            </a:pPr>
            <a:r>
              <a:rPr lang="en-US" sz="6600" b="1" dirty="0">
                <a:solidFill>
                  <a:srgbClr val="2E2C22"/>
                </a:solidFill>
                <a:latin typeface="Gill Sans MT" panose="020B0502020104020203" pitchFamily="34" charset="77"/>
                <a:ea typeface="Gill Sans"/>
                <a:cs typeface="Gill Sans"/>
                <a:sym typeface="Gill Sans"/>
              </a:rPr>
              <a:t>LEARNING QUESTION: What social and other changes are occurring?</a:t>
            </a:r>
            <a:endParaRPr sz="66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627" name="Google Shape;627;p482"/>
          <p:cNvSpPr txBox="1"/>
          <p:nvPr/>
        </p:nvSpPr>
        <p:spPr>
          <a:xfrm>
            <a:off x="7288875" y="4910930"/>
            <a:ext cx="15172200" cy="758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8800"/>
              <a:buNone/>
            </a:pPr>
            <a:r>
              <a:rPr lang="en-US" sz="3600" b="1" dirty="0">
                <a:solidFill>
                  <a:srgbClr val="CBB303"/>
                </a:solidFill>
                <a:latin typeface="Gill Sans MT" panose="020B0502020104020203" pitchFamily="34" charset="77"/>
                <a:ea typeface="Gill Sans"/>
                <a:cs typeface="Gill Sans"/>
                <a:sym typeface="Gill Sans"/>
              </a:rPr>
              <a:t>Method</a:t>
            </a:r>
            <a:endParaRPr sz="3600" b="1" dirty="0">
              <a:solidFill>
                <a:srgbClr val="CBB303"/>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SzPts val="8800"/>
              <a:buNone/>
            </a:pPr>
            <a:r>
              <a:rPr lang="en-US" sz="3600" b="1" dirty="0">
                <a:solidFill>
                  <a:srgbClr val="2E2C22"/>
                </a:solidFill>
                <a:latin typeface="Gill Sans MT" panose="020B0502020104020203" pitchFamily="34" charset="77"/>
                <a:ea typeface="Gill Sans"/>
                <a:cs typeface="Gill Sans"/>
                <a:sym typeface="Gill Sans"/>
              </a:rPr>
              <a:t>Group discussions with staff.</a:t>
            </a:r>
            <a:endParaRPr sz="3600" b="1" dirty="0">
              <a:solidFill>
                <a:srgbClr val="2E2C22"/>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9904F"/>
              </a:buClr>
              <a:buSzPts val="8800"/>
              <a:buFont typeface="Gill Sans"/>
              <a:buNone/>
            </a:pPr>
            <a:endParaRPr sz="3600" dirty="0">
              <a:latin typeface="Gill Sans MT" panose="020B0502020104020203" pitchFamily="34" charset="77"/>
            </a:endParaRPr>
          </a:p>
          <a:p>
            <a:pPr marL="0" marR="0" lvl="0" indent="0" algn="l" rtl="0">
              <a:lnSpc>
                <a:spcPct val="100000"/>
              </a:lnSpc>
              <a:spcBef>
                <a:spcPts val="0"/>
              </a:spcBef>
              <a:spcAft>
                <a:spcPts val="0"/>
              </a:spcAft>
              <a:buNone/>
            </a:pPr>
            <a:r>
              <a:rPr lang="en-US" sz="3600" dirty="0">
                <a:latin typeface="Gill Sans MT" panose="020B0502020104020203" pitchFamily="34" charset="77"/>
              </a:rPr>
              <a:t>During </a:t>
            </a:r>
            <a:r>
              <a:rPr lang="en-US" sz="3600" dirty="0">
                <a:latin typeface="Gill Sans MT" panose="020B0502020104020203" pitchFamily="34" charset="77"/>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semi-annual</a:t>
            </a:r>
            <a:r>
              <a:rPr lang="en-US" sz="3600" dirty="0">
                <a:latin typeface="Gill Sans MT" panose="020B0502020104020203" pitchFamily="34" charset="77"/>
              </a:rPr>
              <a:t> staff meetings we held guided reflection sessions to c</a:t>
            </a:r>
            <a:r>
              <a:rPr lang="en-US" sz="3600" b="1" i="0" u="none" strike="noStrike" cap="none" dirty="0">
                <a:solidFill>
                  <a:srgbClr val="2E2C22"/>
                </a:solidFill>
                <a:latin typeface="Gill Sans MT" panose="020B0502020104020203" pitchFamily="34" charset="77"/>
                <a:ea typeface="Gill Sans"/>
                <a:cs typeface="Gill Sans"/>
                <a:sym typeface="Gill Sans"/>
              </a:rPr>
              <a:t>ollecting staff observations and analyses of change</a:t>
            </a:r>
            <a:r>
              <a:rPr lang="en-US" sz="3600" i="0" u="none" strike="noStrike" cap="none" dirty="0">
                <a:solidFill>
                  <a:srgbClr val="2E2C22"/>
                </a:solidFill>
                <a:latin typeface="Gill Sans MT" panose="020B0502020104020203" pitchFamily="34" charset="77"/>
                <a:ea typeface="Gill Sans"/>
                <a:cs typeface="Gill Sans"/>
                <a:sym typeface="Gill Sans"/>
              </a:rPr>
              <a:t>.</a:t>
            </a:r>
            <a:endParaRPr sz="360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1" dirty="0">
                <a:solidFill>
                  <a:srgbClr val="CBB303"/>
                </a:solidFill>
                <a:latin typeface="Gill Sans MT" panose="020B0502020104020203" pitchFamily="34" charset="77"/>
                <a:ea typeface="Gill Sans"/>
                <a:cs typeface="Gill Sans"/>
                <a:sym typeface="Gill Sans"/>
              </a:rPr>
              <a:t>Key learning</a:t>
            </a:r>
            <a:endParaRPr sz="3600" b="1"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In one meeting we learned that female and male volunteers were being criticized by peers, with some pressured to stop TJ discussions on family planning.</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sng" strike="noStrike" cap="none" dirty="0">
              <a:solidFill>
                <a:srgbClr val="2E2C22"/>
              </a:solidFill>
              <a:latin typeface="Gill Sans MT" panose="020B0502020104020203" pitchFamily="34" charset="77"/>
              <a:ea typeface="Gill Sans"/>
              <a:cs typeface="Gill Sans"/>
              <a:sym typeface="Gill Sans"/>
            </a:endParaRPr>
          </a:p>
          <a:p>
            <a:pPr marL="0" lvl="0" indent="0" algn="l" rtl="0">
              <a:lnSpc>
                <a:spcPct val="90000"/>
              </a:lnSpc>
              <a:spcBef>
                <a:spcPts val="0"/>
              </a:spcBef>
              <a:spcAft>
                <a:spcPts val="0"/>
              </a:spcAft>
              <a:buClr>
                <a:srgbClr val="000000"/>
              </a:buClr>
              <a:buSzPts val="8800"/>
              <a:buFont typeface="Arial"/>
              <a:buNone/>
            </a:pPr>
            <a:r>
              <a:rPr lang="en-US" sz="3600" b="1" dirty="0">
                <a:solidFill>
                  <a:srgbClr val="CBB303"/>
                </a:solidFill>
                <a:latin typeface="Gill Sans MT" panose="020B0502020104020203" pitchFamily="34" charset="77"/>
                <a:ea typeface="Gill Sans"/>
                <a:cs typeface="Gill Sans"/>
                <a:sym typeface="Gill Sans"/>
              </a:rPr>
              <a:t>How it was used</a:t>
            </a:r>
            <a:endParaRPr sz="36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We held a series of discussions with frontline workers to talk about how to manage opposition.  </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3600" b="0" i="0" u="none" strike="noStrike" cap="none" dirty="0">
              <a:solidFill>
                <a:srgbClr val="CBB303"/>
              </a:solidFill>
              <a:latin typeface="Gill Sans MT" panose="020B0502020104020203" pitchFamily="34" charset="77"/>
              <a:ea typeface="Gill Sans"/>
              <a:cs typeface="Gill Sans"/>
              <a:sym typeface="Gill Sans"/>
            </a:endParaRPr>
          </a:p>
        </p:txBody>
      </p:sp>
      <p:pic>
        <p:nvPicPr>
          <p:cNvPr id="628" name="Google Shape;628;p482"/>
          <p:cNvPicPr preferRelativeResize="0">
            <a:picLocks noGrp="1"/>
          </p:cNvPicPr>
          <p:nvPr>
            <p:ph type="pic" idx="2"/>
          </p:nvPr>
        </p:nvPicPr>
        <p:blipFill rotWithShape="1">
          <a:blip r:embed="rId3">
            <a:alphaModFix/>
          </a:blip>
          <a:srcRect l="12494" r="12494"/>
          <a:stretch/>
        </p:blipFill>
        <p:spPr>
          <a:xfrm>
            <a:off x="-3058370" y="2227264"/>
            <a:ext cx="9263064" cy="9261476"/>
          </a:xfrm>
          <a:prstGeom prst="ellipse">
            <a:avLst/>
          </a:prstGeom>
          <a:noFill/>
          <a:ln>
            <a:noFill/>
          </a:ln>
        </p:spPr>
      </p:pic>
      <p:sp>
        <p:nvSpPr>
          <p:cNvPr id="629" name="Google Shape;629;p482"/>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2E2C22"/>
                </a:solidFill>
                <a:latin typeface="Gill Sans MT" panose="020B0502020104020203" pitchFamily="34" charset="77"/>
                <a:ea typeface="Gill Sans"/>
                <a:cs typeface="Gill Sans"/>
                <a:sym typeface="Gill Sans"/>
              </a:rPr>
              <a:t>Photo credit: </a:t>
            </a:r>
            <a:r>
              <a:rPr lang="en-US" sz="1400" b="0" i="0" u="none" strike="noStrike" cap="none" dirty="0">
                <a:solidFill>
                  <a:srgbClr val="000000"/>
                </a:solidFill>
                <a:latin typeface="Gill Sans MT" panose="020B0502020104020203" pitchFamily="34" charset="77"/>
                <a:ea typeface="Gill Sans"/>
                <a:cs typeface="Gill Sans"/>
                <a:sym typeface="Gill Sans"/>
              </a:rPr>
              <a:t>Institute for Reproductive Health</a:t>
            </a:r>
            <a:endParaRPr sz="14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endParaRPr sz="14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630" name="Google Shape;630;p482"/>
          <p:cNvCxnSpPr/>
          <p:nvPr/>
        </p:nvCxnSpPr>
        <p:spPr>
          <a:xfrm>
            <a:off x="7331395" y="4479637"/>
            <a:ext cx="13699805" cy="0"/>
          </a:xfrm>
          <a:prstGeom prst="straightConnector1">
            <a:avLst/>
          </a:prstGeom>
          <a:noFill/>
          <a:ln w="57150" cap="flat" cmpd="sng">
            <a:solidFill>
              <a:srgbClr val="CBB303"/>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634"/>
        <p:cNvGrpSpPr/>
        <p:nvPr/>
      </p:nvGrpSpPr>
      <p:grpSpPr>
        <a:xfrm>
          <a:off x="0" y="0"/>
          <a:ext cx="0" cy="0"/>
          <a:chOff x="0" y="0"/>
          <a:chExt cx="0" cy="0"/>
        </a:xfrm>
      </p:grpSpPr>
      <p:sp>
        <p:nvSpPr>
          <p:cNvPr id="635" name="Google Shape;635;ga381c9980e_0_0"/>
          <p:cNvSpPr txBox="1"/>
          <p:nvPr/>
        </p:nvSpPr>
        <p:spPr>
          <a:xfrm>
            <a:off x="2266929" y="2210000"/>
            <a:ext cx="19238359" cy="31448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9904F"/>
              </a:buClr>
              <a:buSzPts val="8800"/>
              <a:buFont typeface="Gill Sans"/>
              <a:buNone/>
            </a:pPr>
            <a:r>
              <a:rPr lang="en-US" sz="8000" b="1" i="0" u="none" strike="noStrike" cap="none" dirty="0">
                <a:solidFill>
                  <a:srgbClr val="2E2C22"/>
                </a:solidFill>
                <a:latin typeface="Gill Sans MT" panose="020B0502020104020203" pitchFamily="34" charset="77"/>
                <a:ea typeface="Gill Sans"/>
                <a:cs typeface="Gill Sans"/>
                <a:sym typeface="Gill Sans"/>
              </a:rPr>
              <a:t>What Are Your Key Takeaways About Using Learning Agenda for NSIs?</a:t>
            </a:r>
            <a:endParaRPr dirty="0">
              <a:latin typeface="Gill Sans MT" panose="020B0502020104020203" pitchFamily="34" charset="77"/>
            </a:endParaRPr>
          </a:p>
        </p:txBody>
      </p:sp>
      <p:sp>
        <p:nvSpPr>
          <p:cNvPr id="636" name="Google Shape;636;ga381c9980e_0_0"/>
          <p:cNvSpPr txBox="1"/>
          <p:nvPr/>
        </p:nvSpPr>
        <p:spPr>
          <a:xfrm>
            <a:off x="2399502" y="5606237"/>
            <a:ext cx="18571064" cy="81097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6000" b="1" i="0" u="none" strike="noStrike" cap="none" dirty="0">
                <a:solidFill>
                  <a:srgbClr val="CBB303"/>
                </a:solidFill>
                <a:latin typeface="Gill Sans MT" panose="020B0502020104020203" pitchFamily="34" charset="77"/>
                <a:ea typeface="Gill Sans"/>
                <a:cs typeface="Gill Sans"/>
                <a:sym typeface="Gill Sans"/>
              </a:rPr>
              <a:t>TO SUM UP</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200" b="0" i="0" u="none" strike="noStrike" cap="none" dirty="0">
              <a:solidFill>
                <a:srgbClr val="CBB303"/>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None/>
            </a:pPr>
            <a:r>
              <a:rPr lang="en-US" sz="3600" b="0" i="0" u="none" strike="noStrike" cap="none" dirty="0">
                <a:solidFill>
                  <a:srgbClr val="000000"/>
                </a:solidFill>
                <a:latin typeface="Gill Sans MT" panose="020B0502020104020203" pitchFamily="34" charset="77"/>
                <a:ea typeface="Gill Sans"/>
                <a:cs typeface="Gill Sans"/>
                <a:sym typeface="Gill Sans"/>
              </a:rPr>
              <a:t>Taking a “learning-reflecting-acting</a:t>
            </a:r>
            <a:r>
              <a:rPr lang="en-US" sz="3600" dirty="0">
                <a:latin typeface="Gill Sans MT" panose="020B0502020104020203" pitchFamily="34" charset="77"/>
                <a:ea typeface="Gill Sans"/>
                <a:cs typeface="Gill Sans"/>
                <a:sym typeface="Gill Sans"/>
              </a:rPr>
              <a:t>”</a:t>
            </a:r>
            <a:r>
              <a:rPr lang="en-US" sz="3600" b="0" i="0" u="none" strike="noStrike" cap="none" dirty="0">
                <a:solidFill>
                  <a:srgbClr val="000000"/>
                </a:solidFill>
                <a:latin typeface="Gill Sans MT" panose="020B0502020104020203" pitchFamily="34" charset="77"/>
                <a:ea typeface="Gill Sans"/>
                <a:cs typeface="Gill Sans"/>
                <a:sym typeface="Gill Sans"/>
              </a:rPr>
              <a:t> approach to project monitoring…</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en-US" sz="3600" b="0" i="0" u="none" strike="noStrike" cap="none" dirty="0">
                <a:solidFill>
                  <a:srgbClr val="000000"/>
                </a:solidFill>
                <a:latin typeface="Gill Sans MT" panose="020B0502020104020203" pitchFamily="34" charset="77"/>
                <a:ea typeface="Gill Sans"/>
                <a:cs typeface="Gill Sans"/>
                <a:sym typeface="Gill Sans"/>
              </a:rPr>
              <a:t>Creates flexibility in thinking that encourages real-time and evidence-informed reflection. </a:t>
            </a:r>
            <a:endParaRPr dirty="0">
              <a:latin typeface="Gill Sans MT" panose="020B0502020104020203" pitchFamily="34" charset="77"/>
            </a:endParaRPr>
          </a:p>
          <a:p>
            <a:pPr marL="45720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en-US" sz="3600" b="0" i="0" u="none" strike="noStrike" cap="none" dirty="0">
                <a:solidFill>
                  <a:srgbClr val="000000"/>
                </a:solidFill>
                <a:latin typeface="Gill Sans MT" panose="020B0502020104020203" pitchFamily="34" charset="77"/>
                <a:ea typeface="Gill Sans"/>
                <a:cs typeface="Gill Sans"/>
                <a:sym typeface="Gill Sans"/>
              </a:rPr>
              <a:t>Encourages strategy and other program adjustments along the way.</a:t>
            </a:r>
            <a:endParaRPr dirty="0">
              <a:latin typeface="Gill Sans MT" panose="020B0502020104020203" pitchFamily="34" charset="77"/>
            </a:endParaRPr>
          </a:p>
          <a:p>
            <a:pPr marL="457200" marR="0" lvl="0" indent="0" algn="l" rtl="0">
              <a:lnSpc>
                <a:spcPct val="100000"/>
              </a:lnSpc>
              <a:spcBef>
                <a:spcPts val="0"/>
              </a:spcBef>
              <a:spcAft>
                <a:spcPts val="0"/>
              </a:spcAft>
              <a:buNone/>
            </a:pPr>
            <a:endParaRPr sz="3600" b="0" i="0" u="none" strike="noStrike" cap="none" dirty="0">
              <a:solidFill>
                <a:srgbClr val="000000"/>
              </a:solidFill>
              <a:latin typeface="Gill Sans MT" panose="020B0502020104020203" pitchFamily="34" charset="77"/>
              <a:ea typeface="Gill Sans"/>
              <a:cs typeface="Gill Sans"/>
              <a:sym typeface="Gill Sans"/>
            </a:endParaRPr>
          </a:p>
          <a:p>
            <a:pPr marL="457200" marR="0" lvl="0" indent="-457200" algn="l" rtl="0">
              <a:lnSpc>
                <a:spcPct val="100000"/>
              </a:lnSpc>
              <a:spcBef>
                <a:spcPts val="0"/>
              </a:spcBef>
              <a:spcAft>
                <a:spcPts val="0"/>
              </a:spcAft>
              <a:buClr>
                <a:srgbClr val="000000"/>
              </a:buClr>
              <a:buSzPts val="3600"/>
              <a:buFont typeface="Gill Sans"/>
              <a:buChar char="●"/>
            </a:pPr>
            <a:r>
              <a:rPr lang="en-US" sz="3600" b="0" i="0" u="none" strike="noStrike" cap="none" dirty="0">
                <a:solidFill>
                  <a:srgbClr val="000000"/>
                </a:solidFill>
                <a:latin typeface="Gill Sans MT" panose="020B0502020104020203" pitchFamily="34" charset="77"/>
                <a:ea typeface="Gill Sans"/>
                <a:cs typeface="Gill Sans"/>
                <a:sym typeface="Gill Sans"/>
              </a:rPr>
              <a:t>Allows for better targeting of monitoring resources to focus on key implementation questions.</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3200" b="0" i="0" u="none" strike="noStrike" cap="none" dirty="0">
              <a:solidFill>
                <a:srgbClr val="CBB303"/>
              </a:solidFill>
              <a:latin typeface="Gill Sans MT" panose="020B0502020104020203" pitchFamily="34" charset="77"/>
              <a:ea typeface="Gill Sans"/>
              <a:cs typeface="Gill Sans"/>
              <a:sym typeface="Gill Sans"/>
            </a:endParaRPr>
          </a:p>
        </p:txBody>
      </p:sp>
      <p:cxnSp>
        <p:nvCxnSpPr>
          <p:cNvPr id="637" name="Google Shape;637;ga381c9980e_0_0"/>
          <p:cNvCxnSpPr/>
          <p:nvPr/>
        </p:nvCxnSpPr>
        <p:spPr>
          <a:xfrm>
            <a:off x="2399502" y="5169878"/>
            <a:ext cx="17108025" cy="0"/>
          </a:xfrm>
          <a:prstGeom prst="straightConnector1">
            <a:avLst/>
          </a:prstGeom>
          <a:noFill/>
          <a:ln w="57150" cap="flat" cmpd="sng">
            <a:solidFill>
              <a:srgbClr val="CBB303"/>
            </a:solidFill>
            <a:prstDash val="solid"/>
            <a:round/>
            <a:headEnd type="none" w="sm" len="sm"/>
            <a:tailEnd type="none" w="sm" len="sm"/>
          </a:ln>
        </p:spPr>
      </p:cxnSp>
      <p:sp>
        <p:nvSpPr>
          <p:cNvPr id="638" name="Google Shape;638;ga381c9980e_0_0"/>
          <p:cNvSpPr txBox="1"/>
          <p:nvPr/>
        </p:nvSpPr>
        <p:spPr>
          <a:xfrm>
            <a:off x="2266929" y="1406959"/>
            <a:ext cx="6551324" cy="587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None/>
            </a:pPr>
            <a:r>
              <a:rPr lang="en-US" sz="3600" b="0" i="0" u="none" strike="noStrike" cap="none" dirty="0">
                <a:solidFill>
                  <a:srgbClr val="2E2C22"/>
                </a:solidFill>
                <a:latin typeface="Gill Sans MT" panose="020B0502020104020203" pitchFamily="34" charset="77"/>
                <a:ea typeface="Gill Sans"/>
                <a:cs typeface="Gill Sans"/>
                <a:sym typeface="Gill Sans"/>
              </a:rPr>
              <a:t>MONITORING NSIs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CBB303"/>
        </a:solidFill>
        <a:effectLst/>
      </p:bgPr>
    </p:bg>
    <p:spTree>
      <p:nvGrpSpPr>
        <p:cNvPr id="1" name="Shape 642"/>
        <p:cNvGrpSpPr/>
        <p:nvPr/>
      </p:nvGrpSpPr>
      <p:grpSpPr>
        <a:xfrm>
          <a:off x="0" y="0"/>
          <a:ext cx="0" cy="0"/>
          <a:chOff x="0" y="0"/>
          <a:chExt cx="0" cy="0"/>
        </a:xfrm>
      </p:grpSpPr>
      <p:sp>
        <p:nvSpPr>
          <p:cNvPr id="643" name="Google Shape;643;p483"/>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0000"/>
              <a:buFont typeface="Gill Sans"/>
              <a:buNone/>
            </a:pPr>
            <a:r>
              <a:rPr lang="en-US" b="1">
                <a:solidFill>
                  <a:srgbClr val="FFFFFF"/>
                </a:solidFill>
              </a:rPr>
              <a:t>Session II</a:t>
            </a:r>
            <a:endParaRPr/>
          </a:p>
        </p:txBody>
      </p:sp>
      <p:sp>
        <p:nvSpPr>
          <p:cNvPr id="644" name="Google Shape;644;p483"/>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3200"/>
              <a:buFont typeface="Gill Sans"/>
              <a:buNone/>
            </a:pPr>
            <a:endParaRPr/>
          </a:p>
        </p:txBody>
      </p:sp>
      <p:sp>
        <p:nvSpPr>
          <p:cNvPr id="645" name="Google Shape;645;p483"/>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2400"/>
              <a:buFont typeface="Gill Sans"/>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649"/>
        <p:cNvGrpSpPr/>
        <p:nvPr/>
      </p:nvGrpSpPr>
      <p:grpSpPr>
        <a:xfrm>
          <a:off x="0" y="0"/>
          <a:ext cx="0" cy="0"/>
          <a:chOff x="0" y="0"/>
          <a:chExt cx="0" cy="0"/>
        </a:xfrm>
      </p:grpSpPr>
      <p:sp>
        <p:nvSpPr>
          <p:cNvPr id="650" name="Google Shape;650;p34"/>
          <p:cNvSpPr txBox="1">
            <a:spLocks noGrp="1"/>
          </p:cNvSpPr>
          <p:nvPr>
            <p:ph type="title"/>
          </p:nvPr>
        </p:nvSpPr>
        <p:spPr>
          <a:xfrm>
            <a:off x="4852551" y="5354447"/>
            <a:ext cx="14678892" cy="217683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FEFF"/>
              </a:buClr>
              <a:buSzPts val="10000"/>
              <a:buFont typeface="Gill Sans"/>
              <a:buNone/>
            </a:pPr>
            <a:r>
              <a:rPr lang="en-US" b="1" dirty="0">
                <a:latin typeface="Gill Sans MT" panose="020B0502020104020203" pitchFamily="34" charset="77"/>
              </a:rPr>
              <a:t>Evaluation of Normative Shifts</a:t>
            </a:r>
            <a:endParaRPr b="1" dirty="0">
              <a:latin typeface="Gill Sans MT" panose="020B0502020104020203" pitchFamily="34" charset="77"/>
            </a:endParaRPr>
          </a:p>
        </p:txBody>
      </p:sp>
      <p:sp>
        <p:nvSpPr>
          <p:cNvPr id="651" name="Google Shape;651;p34"/>
          <p:cNvSpPr txBox="1"/>
          <p:nvPr/>
        </p:nvSpPr>
        <p:spPr>
          <a:xfrm>
            <a:off x="6349862" y="8262405"/>
            <a:ext cx="11684271" cy="516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EFF"/>
              </a:buClr>
              <a:buSzPts val="4500"/>
              <a:buFont typeface="Gill Sans"/>
              <a:buNone/>
            </a:pPr>
            <a:r>
              <a:rPr lang="en-US" sz="4400" b="0" i="0" u="none" strike="noStrike" cap="none" dirty="0">
                <a:solidFill>
                  <a:srgbClr val="FFFEFF"/>
                </a:solidFill>
                <a:latin typeface="Gill Sans MT" panose="020B0502020104020203" pitchFamily="34" charset="77"/>
                <a:ea typeface="Gill Sans"/>
                <a:cs typeface="Gill Sans"/>
                <a:sym typeface="Gill Sans"/>
              </a:rPr>
              <a:t>Baseline and </a:t>
            </a:r>
            <a:r>
              <a:rPr lang="en-US" sz="4400" b="0" i="0" u="none" strike="noStrike" cap="none" dirty="0" err="1">
                <a:solidFill>
                  <a:srgbClr val="FFFEFF"/>
                </a:solidFill>
                <a:latin typeface="Gill Sans MT" panose="020B0502020104020203" pitchFamily="34" charset="77"/>
                <a:ea typeface="Gill Sans"/>
                <a:cs typeface="Gill Sans"/>
                <a:sym typeface="Gill Sans"/>
              </a:rPr>
              <a:t>Endline</a:t>
            </a:r>
            <a:r>
              <a:rPr lang="en-US" sz="4400" b="0" i="0" u="none" strike="noStrike" cap="none" dirty="0">
                <a:solidFill>
                  <a:srgbClr val="FFFEFF"/>
                </a:solidFill>
                <a:latin typeface="Gill Sans MT" panose="020B0502020104020203" pitchFamily="34" charset="77"/>
                <a:ea typeface="Gill Sans"/>
                <a:cs typeface="Gill Sans"/>
                <a:sym typeface="Gill Sans"/>
              </a:rPr>
              <a:t> Measurement</a:t>
            </a:r>
            <a:endParaRPr dirty="0">
              <a:latin typeface="Gill Sans MT" panose="020B0502020104020203" pitchFamily="34" charset="77"/>
            </a:endParaRPr>
          </a:p>
        </p:txBody>
      </p:sp>
      <p:sp>
        <p:nvSpPr>
          <p:cNvPr id="652" name="Google Shape;652;p34"/>
          <p:cNvSpPr txBox="1">
            <a:spLocks noGrp="1"/>
          </p:cNvSpPr>
          <p:nvPr>
            <p:ph type="body" idx="1"/>
          </p:nvPr>
        </p:nvSpPr>
        <p:spPr>
          <a:xfrm>
            <a:off x="6349862" y="3589553"/>
            <a:ext cx="11684271" cy="516886"/>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0000"/>
              </a:lnSpc>
              <a:spcBef>
                <a:spcPts val="0"/>
              </a:spcBef>
              <a:spcAft>
                <a:spcPts val="0"/>
              </a:spcAft>
              <a:buClr>
                <a:srgbClr val="FFFEFF"/>
              </a:buClr>
              <a:buSzPts val="2400"/>
              <a:buFont typeface="Gill Sans"/>
              <a:buNone/>
            </a:pPr>
            <a:r>
              <a:rPr lang="en-US">
                <a:latin typeface="Gill Sans MT" panose="020B0502020104020203" pitchFamily="34" charset="77"/>
              </a:rPr>
              <a:t>SECTION 3</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wipe(down)">
                                      <p:cBhvr>
                                        <p:cTn id="7" dur="500"/>
                                        <p:tgtEl>
                                          <p:spTgt spid="6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1"/>
                                        </p:tgtEl>
                                        <p:attrNameLst>
                                          <p:attrName>style.visibility</p:attrName>
                                        </p:attrNameLst>
                                      </p:cBhvr>
                                      <p:to>
                                        <p:strVal val="visible"/>
                                      </p:to>
                                    </p:set>
                                    <p:animEffect transition="in" filter="wipe(down)">
                                      <p:cBhvr>
                                        <p:cTn id="10" dur="500"/>
                                        <p:tgtEl>
                                          <p:spTgt spid="65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52">
                                            <p:txEl>
                                              <p:pRg st="0" end="0"/>
                                            </p:txEl>
                                          </p:spTgt>
                                        </p:tgtEl>
                                        <p:attrNameLst>
                                          <p:attrName>style.visibility</p:attrName>
                                        </p:attrNameLst>
                                      </p:cBhvr>
                                      <p:to>
                                        <p:strVal val="visible"/>
                                      </p:to>
                                    </p:set>
                                    <p:animEffect transition="in" filter="wipe(down)">
                                      <p:cBhvr>
                                        <p:cTn id="13" dur="500"/>
                                        <p:tgtEl>
                                          <p:spTgt spid="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p:bldP spid="651" grpId="0"/>
      <p:bldP spid="65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36"/>
          <p:cNvSpPr txBox="1">
            <a:spLocks noGrp="1"/>
          </p:cNvSpPr>
          <p:nvPr>
            <p:ph type="body" idx="1"/>
          </p:nvPr>
        </p:nvSpPr>
        <p:spPr>
          <a:xfrm>
            <a:off x="1498332" y="14144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solidFill>
                  <a:srgbClr val="000000"/>
                </a:solidFill>
                <a:latin typeface="Gill Sans MT" panose="020B0502020104020203" pitchFamily="34" charset="77"/>
              </a:rPr>
              <a:t>NSI Measurement Moments</a:t>
            </a:r>
            <a:endParaRPr sz="8000" dirty="0">
              <a:latin typeface="Gill Sans MT" panose="020B0502020104020203" pitchFamily="34" charset="77"/>
            </a:endParaRPr>
          </a:p>
        </p:txBody>
      </p:sp>
      <p:graphicFrame>
        <p:nvGraphicFramePr>
          <p:cNvPr id="683" name="Google Shape;683;p36"/>
          <p:cNvGraphicFramePr/>
          <p:nvPr>
            <p:extLst>
              <p:ext uri="{D42A27DB-BD31-4B8C-83A1-F6EECF244321}">
                <p14:modId xmlns:p14="http://schemas.microsoft.com/office/powerpoint/2010/main" val="2578241879"/>
              </p:ext>
            </p:extLst>
          </p:nvPr>
        </p:nvGraphicFramePr>
        <p:xfrm>
          <a:off x="1526406" y="3417251"/>
          <a:ext cx="21694550" cy="9287950"/>
        </p:xfrm>
        <a:graphic>
          <a:graphicData uri="http://schemas.openxmlformats.org/drawingml/2006/table">
            <a:tbl>
              <a:tblPr>
                <a:noFill/>
                <a:tableStyleId>{1418B81B-E733-4C98-A115-E3B8A1D51AB2}</a:tableStyleId>
              </a:tblPr>
              <a:tblGrid>
                <a:gridCol w="3454675">
                  <a:extLst>
                    <a:ext uri="{9D8B030D-6E8A-4147-A177-3AD203B41FA5}">
                      <a16:colId xmlns:a16="http://schemas.microsoft.com/office/drawing/2014/main" val="20000"/>
                    </a:ext>
                  </a:extLst>
                </a:gridCol>
                <a:gridCol w="9216200">
                  <a:extLst>
                    <a:ext uri="{9D8B030D-6E8A-4147-A177-3AD203B41FA5}">
                      <a16:colId xmlns:a16="http://schemas.microsoft.com/office/drawing/2014/main" val="20001"/>
                    </a:ext>
                  </a:extLst>
                </a:gridCol>
                <a:gridCol w="9023675">
                  <a:extLst>
                    <a:ext uri="{9D8B030D-6E8A-4147-A177-3AD203B41FA5}">
                      <a16:colId xmlns:a16="http://schemas.microsoft.com/office/drawing/2014/main" val="20002"/>
                    </a:ext>
                  </a:extLst>
                </a:gridCol>
              </a:tblGrid>
              <a:tr h="1570375">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STAGE</a:t>
                      </a:r>
                      <a:endParaRPr sz="1100" b="1" u="none" strike="noStrike" cap="none" dirty="0">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LEARNING AIMS</a:t>
                      </a:r>
                      <a:endParaRPr sz="4000" b="1" u="none" strike="noStrike" cap="none">
                        <a:solidFill>
                          <a:srgbClr val="FFFFFF"/>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METHODS</a:t>
                      </a:r>
                      <a:endParaRPr sz="4000" b="1" u="none" strike="noStrike" cap="none">
                        <a:solidFill>
                          <a:srgbClr val="FFFFFF"/>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5740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Formative assessment</a:t>
                      </a:r>
                      <a:endParaRPr sz="4000" b="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Identify possible social norms, sanctions, reference groups.</a:t>
                      </a:r>
                      <a:endParaRPr sz="400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Literature review; community discussions.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632325">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Monitoring</a:t>
                      </a:r>
                      <a:endParaRPr sz="4000" b="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Observe signs of norms change; monitor backlash.</a:t>
                      </a:r>
                      <a:endParaRPr sz="400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Activity monitoring; direct/indirect observation; rapid studies to test strategies.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2233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Evaluation of impact </a:t>
                      </a:r>
                      <a:endParaRPr sz="4000" b="0" u="none" strike="noStrike" cap="none">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Baseline: verify social norms and norm strength; identify “cracks” in norms and opportunities for intervention.</a:t>
                      </a:r>
                      <a:endParaRPr sz="400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chemeClr val="lt1"/>
                        </a:buClr>
                        <a:buSzPts val="4000"/>
                        <a:buFont typeface="Gill Sans"/>
                        <a:buNone/>
                      </a:pPr>
                      <a:endParaRPr sz="4000" b="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4000"/>
                        <a:buFont typeface="Gill Sans"/>
                        <a:buNone/>
                      </a:pPr>
                      <a:r>
                        <a:rPr lang="en-US" sz="4000" b="0" u="none" strike="noStrike" cap="none" dirty="0" err="1">
                          <a:solidFill>
                            <a:srgbClr val="2E2C22"/>
                          </a:solidFill>
                          <a:latin typeface="Gill Sans MT" panose="020B0502020104020203" pitchFamily="34" charset="77"/>
                          <a:ea typeface="Gill Sans"/>
                          <a:cs typeface="Gill Sans"/>
                          <a:sym typeface="Gill Sans"/>
                        </a:rPr>
                        <a:t>Endline</a:t>
                      </a:r>
                      <a:r>
                        <a:rPr lang="en-US" sz="4000" b="0" u="none" strike="noStrike" cap="none" dirty="0">
                          <a:solidFill>
                            <a:srgbClr val="2E2C22"/>
                          </a:solidFill>
                          <a:latin typeface="Gill Sans MT" panose="020B0502020104020203" pitchFamily="34" charset="77"/>
                          <a:ea typeface="Gill Sans"/>
                          <a:cs typeface="Gill Sans"/>
                          <a:sym typeface="Gill Sans"/>
                        </a:rPr>
                        <a:t>: changes in social norms; correlates with attitudes and behaviors.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Quantitative surveys; qualitative interviews and discussions using vignettes and norms-oriented questions.</a:t>
                      </a:r>
                      <a:endParaRPr sz="4000" b="0" u="none" strike="noStrike" cap="none" dirty="0">
                        <a:solidFill>
                          <a:srgbClr val="2E2C22"/>
                        </a:solidFill>
                        <a:latin typeface="Gill Sans MT" panose="020B0502020104020203" pitchFamily="34" charset="77"/>
                        <a:ea typeface="Gill Sans"/>
                        <a:cs typeface="Gill Sans"/>
                        <a:sym typeface="Gill Sans"/>
                      </a:endParaRPr>
                    </a:p>
                  </a:txBody>
                  <a:tcPr marL="27432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0D9"/>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687"/>
        <p:cNvGrpSpPr/>
        <p:nvPr/>
      </p:nvGrpSpPr>
      <p:grpSpPr>
        <a:xfrm>
          <a:off x="0" y="0"/>
          <a:ext cx="0" cy="0"/>
          <a:chOff x="0" y="0"/>
          <a:chExt cx="0" cy="0"/>
        </a:xfrm>
      </p:grpSpPr>
      <p:sp>
        <p:nvSpPr>
          <p:cNvPr id="689" name="Google Shape;689;p37"/>
          <p:cNvSpPr txBox="1">
            <a:spLocks noGrp="1"/>
          </p:cNvSpPr>
          <p:nvPr>
            <p:ph type="title"/>
          </p:nvPr>
        </p:nvSpPr>
        <p:spPr>
          <a:xfrm>
            <a:off x="11219023" y="5094136"/>
            <a:ext cx="10649085"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sz="9600" b="1" dirty="0">
                <a:solidFill>
                  <a:srgbClr val="FBFCFF"/>
                </a:solidFill>
                <a:latin typeface="Gill Sans MT" panose="020B0502020104020203" pitchFamily="34" charset="77"/>
              </a:rPr>
              <a:t>How Do We Measure Social Norms?</a:t>
            </a:r>
            <a:endParaRPr dirty="0">
              <a:latin typeface="Gill Sans MT" panose="020B0502020104020203" pitchFamily="34" charset="77"/>
            </a:endParaRPr>
          </a:p>
        </p:txBody>
      </p:sp>
      <p:sp>
        <p:nvSpPr>
          <p:cNvPr id="691" name="Google Shape;691;p37"/>
          <p:cNvSpPr txBox="1"/>
          <p:nvPr/>
        </p:nvSpPr>
        <p:spPr>
          <a:xfrm>
            <a:off x="175846" y="13153223"/>
            <a:ext cx="5974894"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err="1">
                <a:solidFill>
                  <a:srgbClr val="FFFFFF"/>
                </a:solidFill>
                <a:latin typeface="Gill Sans MT" panose="020B0502020104020203" pitchFamily="34" charset="77"/>
                <a:ea typeface="Gill Sans"/>
                <a:cs typeface="Gill Sans"/>
                <a:sym typeface="Gill Sans"/>
              </a:rPr>
              <a:t>Jovanmandic</a:t>
            </a:r>
            <a:r>
              <a:rPr lang="en-US" dirty="0">
                <a:solidFill>
                  <a:srgbClr val="FFFFFF"/>
                </a:solidFill>
                <a:latin typeface="Gill Sans MT" panose="020B0502020104020203" pitchFamily="34" charset="77"/>
                <a:ea typeface="Gill Sans"/>
                <a:cs typeface="Gill Sans"/>
                <a:sym typeface="Gill Sans"/>
              </a:rPr>
              <a:t>/Getty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692" name="Google Shape;692;p37"/>
          <p:cNvPicPr preferRelativeResize="0"/>
          <p:nvPr/>
        </p:nvPicPr>
        <p:blipFill rotWithShape="1">
          <a:blip r:embed="rId3"/>
          <a:srcRect l="4636" r="28686"/>
          <a:stretch/>
        </p:blipFill>
        <p:spPr>
          <a:xfrm>
            <a:off x="1380894"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aphicFrame>
        <p:nvGraphicFramePr>
          <p:cNvPr id="697" name="Google Shape;697;p41"/>
          <p:cNvGraphicFramePr/>
          <p:nvPr>
            <p:extLst>
              <p:ext uri="{D42A27DB-BD31-4B8C-83A1-F6EECF244321}">
                <p14:modId xmlns:p14="http://schemas.microsoft.com/office/powerpoint/2010/main" val="3286193033"/>
              </p:ext>
            </p:extLst>
          </p:nvPr>
        </p:nvGraphicFramePr>
        <p:xfrm>
          <a:off x="1498332" y="3296428"/>
          <a:ext cx="20517175" cy="8548225"/>
        </p:xfrm>
        <a:graphic>
          <a:graphicData uri="http://schemas.openxmlformats.org/drawingml/2006/table">
            <a:tbl>
              <a:tblPr>
                <a:noFill/>
                <a:tableStyleId>{1418B81B-E733-4C98-A115-E3B8A1D51AB2}</a:tableStyleId>
              </a:tblPr>
              <a:tblGrid>
                <a:gridCol w="5658175">
                  <a:extLst>
                    <a:ext uri="{9D8B030D-6E8A-4147-A177-3AD203B41FA5}">
                      <a16:colId xmlns:a16="http://schemas.microsoft.com/office/drawing/2014/main" val="20000"/>
                    </a:ext>
                  </a:extLst>
                </a:gridCol>
                <a:gridCol w="5372100">
                  <a:extLst>
                    <a:ext uri="{9D8B030D-6E8A-4147-A177-3AD203B41FA5}">
                      <a16:colId xmlns:a16="http://schemas.microsoft.com/office/drawing/2014/main" val="20001"/>
                    </a:ext>
                  </a:extLst>
                </a:gridCol>
                <a:gridCol w="9486900">
                  <a:extLst>
                    <a:ext uri="{9D8B030D-6E8A-4147-A177-3AD203B41FA5}">
                      <a16:colId xmlns:a16="http://schemas.microsoft.com/office/drawing/2014/main" val="20002"/>
                    </a:ext>
                  </a:extLst>
                </a:gridCol>
              </a:tblGrid>
              <a:tr h="1347325">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TYPE OF MEASURE</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MEASURING</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8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EXAMPLE QUESTION</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851650">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Individual measures</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Attitude</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1" i="0" u="none" strike="noStrike" cap="none" dirty="0">
                          <a:solidFill>
                            <a:srgbClr val="2E2C22"/>
                          </a:solidFill>
                          <a:latin typeface="Gill Sans MT" panose="020B0502020104020203" pitchFamily="34" charset="77"/>
                          <a:ea typeface="Gill Sans"/>
                          <a:cs typeface="Gill Sans"/>
                          <a:sym typeface="Gill Sans"/>
                        </a:rPr>
                        <a:t>Should</a:t>
                      </a:r>
                      <a:r>
                        <a:rPr lang="en-US" sz="4000" b="0" i="0" u="none" strike="noStrike" cap="none" dirty="0">
                          <a:solidFill>
                            <a:srgbClr val="2E2C22"/>
                          </a:solidFill>
                          <a:latin typeface="Gill Sans MT" panose="020B0502020104020203" pitchFamily="34" charset="77"/>
                          <a:ea typeface="Gill Sans"/>
                          <a:cs typeface="Gill Sans"/>
                          <a:sym typeface="Gill Sans"/>
                        </a:rPr>
                        <a:t> people your age wear face masks In public?</a:t>
                      </a:r>
                      <a:endParaRPr sz="180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834650">
                <a:tc rowSpan="2">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Social norm </a:t>
                      </a:r>
                      <a:br>
                        <a:rPr lang="en-US" sz="4000" b="0" i="0" u="none" strike="noStrike" cap="none">
                          <a:solidFill>
                            <a:srgbClr val="2E2C22"/>
                          </a:solidFill>
                          <a:latin typeface="Gill Sans MT" panose="020B0502020104020203" pitchFamily="34" charset="77"/>
                          <a:ea typeface="Gill Sans"/>
                          <a:cs typeface="Gill Sans"/>
                          <a:sym typeface="Gill Sans"/>
                        </a:rPr>
                      </a:br>
                      <a:r>
                        <a:rPr lang="en-US" sz="4000" b="0" i="0" u="none" strike="noStrike" cap="none">
                          <a:solidFill>
                            <a:srgbClr val="2E2C22"/>
                          </a:solidFill>
                          <a:latin typeface="Gill Sans MT" panose="020B0502020104020203" pitchFamily="34" charset="77"/>
                          <a:ea typeface="Gill Sans"/>
                          <a:cs typeface="Gill Sans"/>
                          <a:sym typeface="Gill Sans"/>
                        </a:rPr>
                        <a:t>measures</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Descriptive norm</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Is wearing face masks in public </a:t>
                      </a:r>
                      <a:r>
                        <a:rPr lang="en-US" sz="4000" b="1" u="none" strike="noStrike" cap="none">
                          <a:solidFill>
                            <a:srgbClr val="2E2C22"/>
                          </a:solidFill>
                          <a:latin typeface="Gill Sans MT" panose="020B0502020104020203" pitchFamily="34" charset="77"/>
                          <a:ea typeface="Gill Sans"/>
                          <a:cs typeface="Gill Sans"/>
                          <a:sym typeface="Gill Sans"/>
                        </a:rPr>
                        <a:t>typical </a:t>
                      </a:r>
                      <a:r>
                        <a:rPr lang="en-US" sz="4000" u="none" strike="noStrike" cap="none">
                          <a:solidFill>
                            <a:srgbClr val="2E2C22"/>
                          </a:solidFill>
                          <a:latin typeface="Gill Sans MT" panose="020B0502020104020203" pitchFamily="34" charset="77"/>
                          <a:ea typeface="Gill Sans"/>
                          <a:cs typeface="Gill Sans"/>
                          <a:sym typeface="Gill Sans"/>
                        </a:rPr>
                        <a:t>among adults in your community?</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5146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Injunctive norm</a:t>
                      </a:r>
                      <a:endParaRPr sz="1800" u="none" strike="noStrike" cap="none">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4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Is wearing face masks in public </a:t>
                      </a:r>
                      <a:r>
                        <a:rPr lang="en-US" sz="4000" b="1" u="none" strike="noStrike" cap="none" dirty="0">
                          <a:solidFill>
                            <a:srgbClr val="2E2C22"/>
                          </a:solidFill>
                          <a:latin typeface="Gill Sans MT" panose="020B0502020104020203" pitchFamily="34" charset="77"/>
                          <a:ea typeface="Gill Sans"/>
                          <a:cs typeface="Gill Sans"/>
                          <a:sym typeface="Gill Sans"/>
                        </a:rPr>
                        <a:t>approved of </a:t>
                      </a:r>
                      <a:r>
                        <a:rPr lang="en-US" sz="4000" u="none" strike="noStrike" cap="none" dirty="0">
                          <a:solidFill>
                            <a:srgbClr val="2E2C22"/>
                          </a:solidFill>
                          <a:latin typeface="Gill Sans MT" panose="020B0502020104020203" pitchFamily="34" charset="77"/>
                          <a:ea typeface="Gill Sans"/>
                          <a:cs typeface="Gill Sans"/>
                          <a:sym typeface="Gill Sans"/>
                        </a:rPr>
                        <a:t>among adults in your community?</a:t>
                      </a:r>
                      <a:endParaRPr sz="1800" u="none" strike="noStrike" cap="none" dirty="0">
                        <a:solidFill>
                          <a:srgbClr val="2E2C22"/>
                        </a:solidFill>
                        <a:latin typeface="Gill Sans MT" panose="020B0502020104020203" pitchFamily="34" charset="77"/>
                        <a:ea typeface="Gill Sans"/>
                        <a:cs typeface="Gill Sans"/>
                        <a:sym typeface="Gill Sans"/>
                      </a:endParaRPr>
                    </a:p>
                  </a:txBody>
                  <a:tcPr marL="365775"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698" name="Google Shape;698;p41"/>
          <p:cNvSpPr txBox="1">
            <a:spLocks noGrp="1"/>
          </p:cNvSpPr>
          <p:nvPr>
            <p:ph type="body" idx="1"/>
          </p:nvPr>
        </p:nvSpPr>
        <p:spPr>
          <a:xfrm>
            <a:off x="1498332" y="1414465"/>
            <a:ext cx="21001451"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dirty="0">
                <a:latin typeface="Gill Sans MT" panose="020B0502020104020203" pitchFamily="34" charset="77"/>
              </a:rPr>
              <a:t>Individual vs. Social Norm Measures</a:t>
            </a:r>
            <a:endParaRPr sz="8000"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2"/>
          <p:cNvSpPr txBox="1">
            <a:spLocks noGrp="1"/>
          </p:cNvSpPr>
          <p:nvPr>
            <p:ph type="body" idx="1"/>
          </p:nvPr>
        </p:nvSpPr>
        <p:spPr>
          <a:xfrm>
            <a:off x="2143790" y="1414465"/>
            <a:ext cx="21270391" cy="22249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15257"/>
              </a:buClr>
              <a:buSzPts val="4000"/>
              <a:buNone/>
            </a:pPr>
            <a:r>
              <a:rPr lang="en-US" sz="8800" dirty="0">
                <a:latin typeface="Gill Sans MT" panose="020B0502020104020203" pitchFamily="34" charset="77"/>
              </a:rPr>
              <a:t>Key Norms Components to Measure</a:t>
            </a:r>
            <a:endParaRPr sz="8800" dirty="0">
              <a:latin typeface="Gill Sans MT" panose="020B0502020104020203" pitchFamily="34" charset="77"/>
            </a:endParaRPr>
          </a:p>
        </p:txBody>
      </p:sp>
      <p:sp>
        <p:nvSpPr>
          <p:cNvPr id="704" name="Google Shape;704;p42"/>
          <p:cNvSpPr txBox="1">
            <a:spLocks noGrp="1"/>
          </p:cNvSpPr>
          <p:nvPr>
            <p:ph type="body" idx="2"/>
          </p:nvPr>
        </p:nvSpPr>
        <p:spPr>
          <a:xfrm>
            <a:off x="2143790" y="3678919"/>
            <a:ext cx="9366804" cy="699694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4000"/>
              <a:buNone/>
            </a:pPr>
            <a:r>
              <a:rPr lang="en-US" sz="4800" dirty="0">
                <a:latin typeface="Gill Sans MT" panose="020B0502020104020203" pitchFamily="34" charset="77"/>
              </a:rPr>
              <a:t>Norms are beliefs about others:</a:t>
            </a:r>
            <a:endParaRPr sz="4800" dirty="0">
              <a:latin typeface="Gill Sans MT" panose="020B0502020104020203" pitchFamily="34" charset="77"/>
            </a:endParaRPr>
          </a:p>
          <a:p>
            <a:pPr marL="571500" lvl="0" indent="-571500" algn="l" rtl="0">
              <a:lnSpc>
                <a:spcPct val="90000"/>
              </a:lnSpc>
              <a:spcBef>
                <a:spcPts val="2000"/>
              </a:spcBef>
              <a:spcAft>
                <a:spcPts val="0"/>
              </a:spcAft>
              <a:buSzPts val="4000"/>
              <a:buFont typeface="Arial"/>
              <a:buChar char="•"/>
            </a:pPr>
            <a:r>
              <a:rPr lang="en-US" sz="4800" dirty="0">
                <a:latin typeface="Gill Sans MT" panose="020B0502020104020203" pitchFamily="34" charset="77"/>
              </a:rPr>
              <a:t>What others do.</a:t>
            </a:r>
            <a:endParaRPr sz="4800" dirty="0">
              <a:latin typeface="Gill Sans MT" panose="020B0502020104020203" pitchFamily="34" charset="77"/>
            </a:endParaRPr>
          </a:p>
          <a:p>
            <a:pPr marL="571500" lvl="0" indent="-571500" algn="l" rtl="0">
              <a:lnSpc>
                <a:spcPct val="90000"/>
              </a:lnSpc>
              <a:spcBef>
                <a:spcPts val="2000"/>
              </a:spcBef>
              <a:spcAft>
                <a:spcPts val="0"/>
              </a:spcAft>
              <a:buSzPts val="4000"/>
              <a:buFont typeface="Arial"/>
              <a:buChar char="•"/>
            </a:pPr>
            <a:r>
              <a:rPr lang="en-US" sz="4800" dirty="0">
                <a:latin typeface="Gill Sans MT" panose="020B0502020104020203" pitchFamily="34" charset="77"/>
              </a:rPr>
              <a:t>What others dis/approve of doing.</a:t>
            </a:r>
            <a:endParaRPr sz="4800" dirty="0">
              <a:latin typeface="Gill Sans MT" panose="020B0502020104020203" pitchFamily="34" charset="77"/>
            </a:endParaRPr>
          </a:p>
          <a:p>
            <a:pPr marL="0" lvl="0" indent="0" algn="l" rtl="0">
              <a:lnSpc>
                <a:spcPct val="90000"/>
              </a:lnSpc>
              <a:spcBef>
                <a:spcPts val="2000"/>
              </a:spcBef>
              <a:spcAft>
                <a:spcPts val="0"/>
              </a:spcAft>
              <a:buSzPts val="4000"/>
              <a:buNone/>
            </a:pPr>
            <a:endParaRPr dirty="0">
              <a:latin typeface="Gill Sans MT" panose="020B0502020104020203" pitchFamily="34" charset="77"/>
            </a:endParaRPr>
          </a:p>
          <a:p>
            <a:pPr marL="114300" lvl="0" indent="-114300" algn="l" rtl="0">
              <a:lnSpc>
                <a:spcPct val="90000"/>
              </a:lnSpc>
              <a:spcBef>
                <a:spcPts val="2000"/>
              </a:spcBef>
              <a:spcAft>
                <a:spcPts val="0"/>
              </a:spcAft>
              <a:buSzPts val="4000"/>
              <a:buFont typeface="Noto Sans Symbols"/>
              <a:buChar char="✔"/>
            </a:pPr>
            <a:r>
              <a:rPr lang="en-US" sz="4800" dirty="0">
                <a:solidFill>
                  <a:srgbClr val="2E2C22"/>
                </a:solidFill>
                <a:latin typeface="Gill Sans MT" panose="020B0502020104020203" pitchFamily="34" charset="77"/>
                <a:sym typeface="Gill Sans"/>
              </a:rPr>
              <a:t>Norms occur within a reference group.</a:t>
            </a:r>
            <a:endParaRPr sz="4800" dirty="0">
              <a:latin typeface="Gill Sans MT" panose="020B0502020104020203" pitchFamily="34" charset="77"/>
            </a:endParaRPr>
          </a:p>
          <a:p>
            <a:pPr marL="114300" lvl="0" indent="-114300" algn="l" rtl="0">
              <a:lnSpc>
                <a:spcPct val="90000"/>
              </a:lnSpc>
              <a:spcBef>
                <a:spcPts val="2000"/>
              </a:spcBef>
              <a:spcAft>
                <a:spcPts val="0"/>
              </a:spcAft>
              <a:buSzPts val="4000"/>
              <a:buFont typeface="Noto Sans Symbols"/>
              <a:buChar char="✔"/>
            </a:pPr>
            <a:r>
              <a:rPr lang="en-US" sz="4800" dirty="0">
                <a:solidFill>
                  <a:srgbClr val="2E2C22"/>
                </a:solidFill>
                <a:latin typeface="Gill Sans MT" panose="020B0502020104020203" pitchFamily="34" charset="77"/>
                <a:sym typeface="Gill Sans"/>
              </a:rPr>
              <a:t>Norms are maintained by social regulation.</a:t>
            </a:r>
            <a:endParaRPr sz="4800" dirty="0">
              <a:latin typeface="Gill Sans MT" panose="020B0502020104020203" pitchFamily="34" charset="77"/>
            </a:endParaRPr>
          </a:p>
          <a:p>
            <a:pPr marL="0" lvl="0" indent="0" algn="r" rtl="0">
              <a:lnSpc>
                <a:spcPct val="90000"/>
              </a:lnSpc>
              <a:spcBef>
                <a:spcPts val="4400"/>
              </a:spcBef>
              <a:spcAft>
                <a:spcPts val="0"/>
              </a:spcAft>
              <a:buSzPts val="4000"/>
              <a:buNone/>
            </a:pPr>
            <a:endParaRPr sz="4800" dirty="0">
              <a:latin typeface="Gill Sans MT" panose="020B0502020104020203" pitchFamily="34" charset="77"/>
            </a:endParaRPr>
          </a:p>
          <a:p>
            <a:pPr marL="0" marR="0" lvl="0" indent="0" algn="just" rtl="0">
              <a:lnSpc>
                <a:spcPct val="90000"/>
              </a:lnSpc>
              <a:spcBef>
                <a:spcPts val="0"/>
              </a:spcBef>
              <a:spcAft>
                <a:spcPts val="2400"/>
              </a:spcAft>
              <a:buClr>
                <a:srgbClr val="515257"/>
              </a:buClr>
              <a:buSzPts val="3600"/>
              <a:buFont typeface="Arial"/>
              <a:buNone/>
            </a:pPr>
            <a:endParaRPr sz="4800" dirty="0">
              <a:latin typeface="Gill Sans MT" panose="020B0502020104020203" pitchFamily="34" charset="77"/>
            </a:endParaRPr>
          </a:p>
        </p:txBody>
      </p:sp>
      <p:sp>
        <p:nvSpPr>
          <p:cNvPr id="705" name="Google Shape;705;p42"/>
          <p:cNvSpPr/>
          <p:nvPr/>
        </p:nvSpPr>
        <p:spPr>
          <a:xfrm>
            <a:off x="14555444" y="3639411"/>
            <a:ext cx="7966609" cy="8393223"/>
          </a:xfrm>
          <a:prstGeom prst="diamond">
            <a:avLst/>
          </a:prstGeom>
          <a:solidFill>
            <a:srgbClr val="DCDDE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3600"/>
              <a:buFont typeface="PT Sans"/>
              <a:buNone/>
            </a:pPr>
            <a:endParaRPr sz="3600" b="0" i="0" u="none" strike="noStrike" cap="none">
              <a:solidFill>
                <a:srgbClr val="000000"/>
              </a:solidFill>
              <a:latin typeface="PT Sans"/>
              <a:ea typeface="PT Sans"/>
              <a:cs typeface="PT Sans"/>
              <a:sym typeface="PT Sans"/>
            </a:endParaRPr>
          </a:p>
        </p:txBody>
      </p:sp>
      <p:sp>
        <p:nvSpPr>
          <p:cNvPr id="706" name="Google Shape;706;p42"/>
          <p:cNvSpPr/>
          <p:nvPr/>
        </p:nvSpPr>
        <p:spPr>
          <a:xfrm>
            <a:off x="15044941" y="4715074"/>
            <a:ext cx="3397916" cy="2617784"/>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CBB303"/>
          </a:solidFill>
          <a:ln w="25400" cap="flat" cmpd="sng">
            <a:solidFill>
              <a:schemeClr val="lt1"/>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does.</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07" name="Google Shape;707;p42"/>
          <p:cNvSpPr/>
          <p:nvPr/>
        </p:nvSpPr>
        <p:spPr>
          <a:xfrm>
            <a:off x="18599273" y="4751378"/>
            <a:ext cx="3518467" cy="2617784"/>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CBB303"/>
          </a:solidFill>
          <a:ln w="25400" cap="flat" cmpd="sng">
            <a:solidFill>
              <a:schemeClr val="lt1"/>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believes she should do.</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08" name="Google Shape;708;p42"/>
          <p:cNvSpPr/>
          <p:nvPr/>
        </p:nvSpPr>
        <p:spPr>
          <a:xfrm>
            <a:off x="15051906" y="8052783"/>
            <a:ext cx="3390951" cy="3732132"/>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882086"/>
          </a:solidFill>
          <a:ln w="25400" cap="flat" cmpd="sng">
            <a:solidFill>
              <a:schemeClr val="accent5"/>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believes others do.</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09" name="Google Shape;709;p42"/>
          <p:cNvSpPr/>
          <p:nvPr/>
        </p:nvSpPr>
        <p:spPr>
          <a:xfrm>
            <a:off x="18599273" y="8052783"/>
            <a:ext cx="3518467" cy="3732132"/>
          </a:xfrm>
          <a:custGeom>
            <a:avLst/>
            <a:gdLst/>
            <a:ahLst/>
            <a:cxnLst/>
            <a:rect l="l" t="t" r="r" b="b"/>
            <a:pathLst>
              <a:path w="2080260" h="2080260" extrusionOk="0">
                <a:moveTo>
                  <a:pt x="0" y="346717"/>
                </a:moveTo>
                <a:cubicBezTo>
                  <a:pt x="0" y="155230"/>
                  <a:pt x="155230" y="0"/>
                  <a:pt x="346717" y="0"/>
                </a:cubicBezTo>
                <a:lnTo>
                  <a:pt x="1733543" y="0"/>
                </a:lnTo>
                <a:cubicBezTo>
                  <a:pt x="1925030" y="0"/>
                  <a:pt x="2080260" y="155230"/>
                  <a:pt x="2080260" y="346717"/>
                </a:cubicBezTo>
                <a:lnTo>
                  <a:pt x="2080260" y="1733543"/>
                </a:lnTo>
                <a:cubicBezTo>
                  <a:pt x="2080260" y="1925030"/>
                  <a:pt x="1925030" y="2080260"/>
                  <a:pt x="1733543" y="2080260"/>
                </a:cubicBezTo>
                <a:lnTo>
                  <a:pt x="346717" y="2080260"/>
                </a:lnTo>
                <a:cubicBezTo>
                  <a:pt x="155230" y="2080260"/>
                  <a:pt x="0" y="1925030"/>
                  <a:pt x="0" y="1733543"/>
                </a:cubicBezTo>
                <a:lnTo>
                  <a:pt x="0" y="346717"/>
                </a:lnTo>
                <a:close/>
              </a:path>
            </a:pathLst>
          </a:custGeom>
          <a:solidFill>
            <a:srgbClr val="882086"/>
          </a:solidFill>
          <a:ln w="25400" cap="flat" cmpd="sng">
            <a:solidFill>
              <a:schemeClr val="accent5"/>
            </a:solidFill>
            <a:prstDash val="solid"/>
            <a:round/>
            <a:headEnd type="none" w="sm" len="sm"/>
            <a:tailEnd type="none" w="sm" len="sm"/>
          </a:ln>
        </p:spPr>
        <p:txBody>
          <a:bodyPr spcFirstLastPara="1" wrap="square" lIns="283750" tIns="283750" rIns="283750" bIns="283750" anchor="ctr" anchorCtr="0">
            <a:noAutofit/>
          </a:bodyPr>
          <a:lstStyle/>
          <a:p>
            <a:pPr marL="0" marR="0" lvl="0" indent="0" algn="ctr" rtl="0">
              <a:lnSpc>
                <a:spcPct val="90000"/>
              </a:lnSpc>
              <a:spcBef>
                <a:spcPts val="0"/>
              </a:spcBef>
              <a:spcAft>
                <a:spcPts val="0"/>
              </a:spcAft>
              <a:buClr>
                <a:srgbClr val="FFFFFF"/>
              </a:buClr>
              <a:buSzPts val="3600"/>
              <a:buFont typeface="PT Sans"/>
              <a:buNone/>
            </a:pPr>
            <a:r>
              <a:rPr lang="en-US" sz="3600" b="1" i="0" u="none" strike="noStrike" cap="none" dirty="0">
                <a:solidFill>
                  <a:srgbClr val="FFFFFF"/>
                </a:solidFill>
                <a:latin typeface="Gill Sans MT" panose="020B0502020104020203" pitchFamily="34" charset="77"/>
                <a:ea typeface="PT Sans"/>
                <a:cs typeface="PT Sans"/>
                <a:sym typeface="PT Sans"/>
              </a:rPr>
              <a:t>What respondent believes others think she should do.</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10" name="Google Shape;710;p42"/>
          <p:cNvSpPr txBox="1"/>
          <p:nvPr/>
        </p:nvSpPr>
        <p:spPr>
          <a:xfrm>
            <a:off x="15269666" y="3983260"/>
            <a:ext cx="283539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Behavior</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1" name="Google Shape;711;p42"/>
          <p:cNvSpPr txBox="1"/>
          <p:nvPr/>
        </p:nvSpPr>
        <p:spPr>
          <a:xfrm>
            <a:off x="18876369" y="3993313"/>
            <a:ext cx="296427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Attitude</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2" name="Google Shape;712;p42"/>
          <p:cNvSpPr txBox="1"/>
          <p:nvPr/>
        </p:nvSpPr>
        <p:spPr>
          <a:xfrm>
            <a:off x="12569030" y="5574474"/>
            <a:ext cx="254167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Individual</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3" name="Google Shape;713;p42"/>
          <p:cNvSpPr/>
          <p:nvPr/>
        </p:nvSpPr>
        <p:spPr>
          <a:xfrm>
            <a:off x="14338309" y="8157691"/>
            <a:ext cx="8496739" cy="3723629"/>
          </a:xfrm>
          <a:prstGeom prst="ellipse">
            <a:avLst/>
          </a:prstGeom>
          <a:noFill/>
          <a:ln w="133350" cap="flat" cmpd="sng">
            <a:solidFill>
              <a:srgbClr val="ECC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A6A7AC"/>
              </a:buClr>
              <a:buSzPts val="3600"/>
              <a:buFont typeface="PT Sans"/>
              <a:buNone/>
            </a:pPr>
            <a:endParaRPr sz="3600" b="0" i="0" u="none" strike="noStrike" cap="none">
              <a:solidFill>
                <a:srgbClr val="FFFFFF"/>
              </a:solidFill>
              <a:latin typeface="PT Sans"/>
              <a:ea typeface="PT Sans"/>
              <a:cs typeface="PT Sans"/>
              <a:sym typeface="PT Sans"/>
            </a:endParaRPr>
          </a:p>
        </p:txBody>
      </p:sp>
      <p:sp>
        <p:nvSpPr>
          <p:cNvPr id="714" name="Google Shape;714;p42"/>
          <p:cNvSpPr txBox="1"/>
          <p:nvPr/>
        </p:nvSpPr>
        <p:spPr>
          <a:xfrm>
            <a:off x="12192000" y="8740433"/>
            <a:ext cx="262527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MT" panose="020B0502020104020203" pitchFamily="34" charset="77"/>
                <a:ea typeface="Gill Sans"/>
                <a:cs typeface="Gill Sans"/>
                <a:sym typeface="Gill Sans"/>
              </a:rPr>
              <a:t>Group</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715" name="Google Shape;715;p42"/>
          <p:cNvSpPr txBox="1"/>
          <p:nvPr/>
        </p:nvSpPr>
        <p:spPr>
          <a:xfrm>
            <a:off x="14695106" y="12094430"/>
            <a:ext cx="410454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a:ea typeface="Gill Sans"/>
                <a:cs typeface="Gill Sans"/>
                <a:sym typeface="Gill Sans"/>
              </a:rPr>
              <a:t>Descriptive Norm</a:t>
            </a:r>
            <a:endParaRPr sz="1400" b="0" i="0" u="none" strike="noStrike" cap="none">
              <a:solidFill>
                <a:srgbClr val="000000"/>
              </a:solidFill>
              <a:latin typeface="Gill Sans"/>
              <a:ea typeface="Gill Sans"/>
              <a:cs typeface="Gill Sans"/>
              <a:sym typeface="Gill Sans"/>
            </a:endParaRPr>
          </a:p>
        </p:txBody>
      </p:sp>
      <p:sp>
        <p:nvSpPr>
          <p:cNvPr id="716" name="Google Shape;716;p42"/>
          <p:cNvSpPr txBox="1"/>
          <p:nvPr/>
        </p:nvSpPr>
        <p:spPr>
          <a:xfrm>
            <a:off x="18442856" y="12127182"/>
            <a:ext cx="410454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17074"/>
              </a:buClr>
              <a:buSzPts val="3600"/>
              <a:buFont typeface="Gill Sans"/>
              <a:buNone/>
            </a:pPr>
            <a:r>
              <a:rPr lang="en-US" sz="3600" b="0" i="0" u="none" strike="noStrike" cap="none">
                <a:solidFill>
                  <a:srgbClr val="000000"/>
                </a:solidFill>
                <a:latin typeface="Gill Sans"/>
                <a:ea typeface="Gill Sans"/>
                <a:cs typeface="Gill Sans"/>
                <a:sym typeface="Gill Sans"/>
              </a:rPr>
              <a:t>Injunctive Norm</a:t>
            </a:r>
            <a:endParaRPr sz="1400" b="0" i="0" u="none" strike="noStrike" cap="none">
              <a:solidFill>
                <a:srgbClr val="000000"/>
              </a:solidFill>
              <a:latin typeface="Gill Sans"/>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91"/>
        <p:cNvGrpSpPr/>
        <p:nvPr/>
      </p:nvGrpSpPr>
      <p:grpSpPr>
        <a:xfrm>
          <a:off x="0" y="0"/>
          <a:ext cx="0" cy="0"/>
          <a:chOff x="0" y="0"/>
          <a:chExt cx="0" cy="0"/>
        </a:xfrm>
      </p:grpSpPr>
      <p:sp>
        <p:nvSpPr>
          <p:cNvPr id="192" name="Google Shape;192;p5"/>
          <p:cNvSpPr/>
          <p:nvPr/>
        </p:nvSpPr>
        <p:spPr>
          <a:xfrm>
            <a:off x="1647217" y="1365387"/>
            <a:ext cx="21089566" cy="3054486"/>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Gill Sans"/>
              <a:ea typeface="Gill Sans"/>
              <a:cs typeface="Gill Sans"/>
              <a:sym typeface="Gill Sans"/>
            </a:endParaRPr>
          </a:p>
        </p:txBody>
      </p:sp>
      <p:sp>
        <p:nvSpPr>
          <p:cNvPr id="193" name="Google Shape;193;p5"/>
          <p:cNvSpPr txBox="1">
            <a:spLocks noGrp="1"/>
          </p:cNvSpPr>
          <p:nvPr>
            <p:ph type="title"/>
          </p:nvPr>
        </p:nvSpPr>
        <p:spPr>
          <a:xfrm>
            <a:off x="3601516" y="2824339"/>
            <a:ext cx="16481425" cy="140335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FFF"/>
              </a:buClr>
              <a:buSzPts val="10000"/>
              <a:buFont typeface="Gill Sans"/>
              <a:buNone/>
            </a:pPr>
            <a:r>
              <a:rPr lang="en-US" sz="10000" b="1" i="0" u="none" strike="noStrike" cap="none" dirty="0">
                <a:solidFill>
                  <a:srgbClr val="FFFFFF"/>
                </a:solidFill>
                <a:latin typeface="Gill Sans MT" panose="020B0502020104020203" pitchFamily="34" charset="77"/>
                <a:ea typeface="Gill Sans"/>
                <a:cs typeface="Gill Sans"/>
                <a:sym typeface="Gill Sans"/>
              </a:rPr>
              <a:t>Learning Objectives</a:t>
            </a:r>
            <a:endParaRPr sz="10000" b="1" i="0" u="none" strike="noStrike" cap="none" dirty="0">
              <a:solidFill>
                <a:srgbClr val="FFFFFF"/>
              </a:solidFill>
              <a:latin typeface="Gill Sans MT" panose="020B0502020104020203" pitchFamily="34" charset="77"/>
              <a:ea typeface="Gill Sans"/>
              <a:cs typeface="Gill Sans"/>
              <a:sym typeface="Gill Sans"/>
            </a:endParaRPr>
          </a:p>
        </p:txBody>
      </p:sp>
      <p:sp>
        <p:nvSpPr>
          <p:cNvPr id="194" name="Google Shape;194;p5"/>
          <p:cNvSpPr txBox="1">
            <a:spLocks noGrp="1"/>
          </p:cNvSpPr>
          <p:nvPr>
            <p:ph type="body" idx="1"/>
          </p:nvPr>
        </p:nvSpPr>
        <p:spPr>
          <a:xfrm>
            <a:off x="1647217" y="5425938"/>
            <a:ext cx="21089566" cy="69246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During this session, participants will: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Identify core elements of monitoring and learning to gauge and address signs of norms shifting at the program level.</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Distinguish among data gathering approaches, including types of indicators, for activity monitoring to track shifts in norms, diffusion effects, and the quality of implementation.</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Review and examine types of measures to use in baseline and </a:t>
            </a:r>
            <a:r>
              <a:rPr lang="en-US" sz="4000" b="0" i="0" u="none" strike="noStrike" cap="none" dirty="0" err="1">
                <a:solidFill>
                  <a:srgbClr val="2E2C22"/>
                </a:solidFill>
                <a:latin typeface="Gill Sans MT" panose="020B0502020104020203" pitchFamily="34" charset="77"/>
                <a:ea typeface="Gill Sans"/>
                <a:cs typeface="Gill Sans"/>
                <a:sym typeface="Gill Sans"/>
              </a:rPr>
              <a:t>endline</a:t>
            </a:r>
            <a:r>
              <a:rPr lang="en-US" sz="4000" b="0" i="0" u="none" strike="noStrike" cap="none" dirty="0">
                <a:solidFill>
                  <a:srgbClr val="2E2C22"/>
                </a:solidFill>
                <a:latin typeface="Gill Sans MT" panose="020B0502020104020203" pitchFamily="34" charset="77"/>
                <a:ea typeface="Gill Sans"/>
                <a:cs typeface="Gill Sans"/>
                <a:sym typeface="Gill Sans"/>
              </a:rPr>
              <a:t> evaluations of social norms.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1800"/>
              </a:spcBef>
              <a:spcAft>
                <a:spcPts val="0"/>
              </a:spcAft>
              <a:buClr>
                <a:srgbClr val="2E2C22"/>
              </a:buClr>
              <a:buSzPts val="4000"/>
              <a:buFont typeface="Gill Sans"/>
              <a:buAutoNum type="arabicPeriod"/>
            </a:pPr>
            <a:r>
              <a:rPr lang="en-US" sz="4000" b="0" i="0" u="none" strike="noStrike" cap="none" dirty="0">
                <a:solidFill>
                  <a:srgbClr val="2E2C22"/>
                </a:solidFill>
                <a:latin typeface="Gill Sans MT" panose="020B0502020104020203" pitchFamily="34" charset="77"/>
                <a:ea typeface="Gill Sans"/>
                <a:cs typeface="Gill Sans"/>
                <a:sym typeface="Gill Sans"/>
              </a:rPr>
              <a:t>Use a case study to practice adapting a monitoring, evaluation, and learning (MEL) system of a norms-focused social and behavior change (SBC) project. </a:t>
            </a:r>
            <a:endParaRPr sz="40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195" name="Google Shape;195;p5"/>
          <p:cNvSpPr txBox="1"/>
          <p:nvPr/>
        </p:nvSpPr>
        <p:spPr>
          <a:xfrm>
            <a:off x="3100287" y="1897266"/>
            <a:ext cx="17418570" cy="34716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600"/>
              <a:buFont typeface="Gill Sans"/>
              <a:buNone/>
            </a:pPr>
            <a:r>
              <a:rPr lang="en-US" sz="3600" b="0" i="0" u="none" strike="noStrike" cap="none" dirty="0">
                <a:solidFill>
                  <a:srgbClr val="FFFFFF"/>
                </a:solidFill>
                <a:latin typeface="Gill Sans MT" panose="020B0502020104020203" pitchFamily="34" charset="77"/>
                <a:ea typeface="Gill Sans"/>
                <a:cs typeface="Gill Sans"/>
                <a:sym typeface="Gill Sans"/>
              </a:rPr>
              <a:t>MIXED METHOD MONITORING, EVALUATION, AND LEARNING</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Shape 721"/>
        <p:cNvGrpSpPr/>
        <p:nvPr/>
      </p:nvGrpSpPr>
      <p:grpSpPr>
        <a:xfrm>
          <a:off x="0" y="0"/>
          <a:ext cx="0" cy="0"/>
          <a:chOff x="0" y="0"/>
          <a:chExt cx="0" cy="0"/>
        </a:xfrm>
      </p:grpSpPr>
      <p:sp>
        <p:nvSpPr>
          <p:cNvPr id="722" name="Google Shape;722;p43"/>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4000"/>
              <a:buNone/>
            </a:pPr>
            <a:r>
              <a:rPr lang="en-US" dirty="0">
                <a:latin typeface="Gill Sans MT" panose="020B0502020104020203" pitchFamily="34" charset="77"/>
              </a:rPr>
              <a:t>Characteristics of a Promising Social Norms Measure</a:t>
            </a:r>
            <a:endParaRPr dirty="0">
              <a:latin typeface="Gill Sans MT" panose="020B0502020104020203" pitchFamily="34" charset="77"/>
            </a:endParaRPr>
          </a:p>
        </p:txBody>
      </p:sp>
      <p:sp>
        <p:nvSpPr>
          <p:cNvPr id="723" name="Google Shape;723;p43"/>
          <p:cNvSpPr txBox="1">
            <a:spLocks noGrp="1"/>
          </p:cNvSpPr>
          <p:nvPr>
            <p:ph type="body" idx="2"/>
          </p:nvPr>
        </p:nvSpPr>
        <p:spPr>
          <a:xfrm>
            <a:off x="2143791" y="4870637"/>
            <a:ext cx="19488989" cy="6996946"/>
          </a:xfrm>
          <a:prstGeom prst="rect">
            <a:avLst/>
          </a:prstGeom>
          <a:noFill/>
          <a:ln>
            <a:noFill/>
          </a:ln>
        </p:spPr>
        <p:txBody>
          <a:bodyPr spcFirstLastPara="1" wrap="square" lIns="91425" tIns="45700" rIns="91425" bIns="45700" anchor="t" anchorCtr="0">
            <a:noAutofit/>
          </a:bodyPr>
          <a:lstStyle/>
          <a:p>
            <a:pPr marL="914400" lvl="0" indent="-914400" algn="l" rtl="0">
              <a:lnSpc>
                <a:spcPct val="100000"/>
              </a:lnSpc>
              <a:spcBef>
                <a:spcPts val="0"/>
              </a:spcBef>
              <a:spcAft>
                <a:spcPts val="0"/>
              </a:spcAft>
              <a:buClr>
                <a:srgbClr val="000000"/>
              </a:buClr>
              <a:buSzPts val="4000"/>
              <a:buFont typeface="Gill Sans"/>
              <a:buAutoNum type="arabicPeriod"/>
            </a:pPr>
            <a:r>
              <a:rPr lang="en-US">
                <a:latin typeface="Gill Sans MT" panose="020B0502020104020203" pitchFamily="34" charset="77"/>
              </a:rPr>
              <a:t>Is specific about a concrete scenario and expected outcome. </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Refers to specific behaviors. </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Refers to a reference group. If not, it’s an individual attitude.</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Measures both injunctive and descriptive norms.</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Determines whether sanctions exist and how much they matter.</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May take different forms.</a:t>
            </a:r>
            <a:endParaRPr>
              <a:latin typeface="Gill Sans MT" panose="020B0502020104020203" pitchFamily="34" charset="77"/>
            </a:endParaRPr>
          </a:p>
          <a:p>
            <a:pPr marL="914400" lvl="0" indent="-914400" algn="l" rtl="0">
              <a:lnSpc>
                <a:spcPct val="100000"/>
              </a:lnSpc>
              <a:spcBef>
                <a:spcPts val="2000"/>
              </a:spcBef>
              <a:spcAft>
                <a:spcPts val="0"/>
              </a:spcAft>
              <a:buClr>
                <a:srgbClr val="000000"/>
              </a:buClr>
              <a:buSzPts val="4000"/>
              <a:buFont typeface="Gill Sans"/>
              <a:buAutoNum type="arabicPeriod"/>
            </a:pPr>
            <a:r>
              <a:rPr lang="en-US">
                <a:latin typeface="Gill Sans MT" panose="020B0502020104020203" pitchFamily="34" charset="77"/>
              </a:rPr>
              <a:t>May measure collective norms (aggregated attitudes rather than perceived norms). </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animEffect transition="in" filter="fade">
                                      <p:cBhvr>
                                        <p:cTn id="7" dur="500"/>
                                        <p:tgtEl>
                                          <p:spTgt spid="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3">
                                            <p:txEl>
                                              <p:pRg st="1" end="1"/>
                                            </p:txEl>
                                          </p:spTgt>
                                        </p:tgtEl>
                                        <p:attrNameLst>
                                          <p:attrName>style.visibility</p:attrName>
                                        </p:attrNameLst>
                                      </p:cBhvr>
                                      <p:to>
                                        <p:strVal val="visible"/>
                                      </p:to>
                                    </p:set>
                                    <p:animEffect transition="in" filter="fade">
                                      <p:cBhvr>
                                        <p:cTn id="12" dur="500"/>
                                        <p:tgtEl>
                                          <p:spTgt spid="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3">
                                            <p:txEl>
                                              <p:pRg st="2" end="2"/>
                                            </p:txEl>
                                          </p:spTgt>
                                        </p:tgtEl>
                                        <p:attrNameLst>
                                          <p:attrName>style.visibility</p:attrName>
                                        </p:attrNameLst>
                                      </p:cBhvr>
                                      <p:to>
                                        <p:strVal val="visible"/>
                                      </p:to>
                                    </p:set>
                                    <p:animEffect transition="in" filter="fade">
                                      <p:cBhvr>
                                        <p:cTn id="17" dur="500"/>
                                        <p:tgtEl>
                                          <p:spTgt spid="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3">
                                            <p:txEl>
                                              <p:pRg st="3" end="3"/>
                                            </p:txEl>
                                          </p:spTgt>
                                        </p:tgtEl>
                                        <p:attrNameLst>
                                          <p:attrName>style.visibility</p:attrName>
                                        </p:attrNameLst>
                                      </p:cBhvr>
                                      <p:to>
                                        <p:strVal val="visible"/>
                                      </p:to>
                                    </p:set>
                                    <p:animEffect transition="in" filter="fade">
                                      <p:cBhvr>
                                        <p:cTn id="22" dur="500"/>
                                        <p:tgtEl>
                                          <p:spTgt spid="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3">
                                            <p:txEl>
                                              <p:pRg st="4" end="4"/>
                                            </p:txEl>
                                          </p:spTgt>
                                        </p:tgtEl>
                                        <p:attrNameLst>
                                          <p:attrName>style.visibility</p:attrName>
                                        </p:attrNameLst>
                                      </p:cBhvr>
                                      <p:to>
                                        <p:strVal val="visible"/>
                                      </p:to>
                                    </p:set>
                                    <p:animEffect transition="in" filter="fade">
                                      <p:cBhvr>
                                        <p:cTn id="27" dur="500"/>
                                        <p:tgtEl>
                                          <p:spTgt spid="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3">
                                            <p:txEl>
                                              <p:pRg st="5" end="5"/>
                                            </p:txEl>
                                          </p:spTgt>
                                        </p:tgtEl>
                                        <p:attrNameLst>
                                          <p:attrName>style.visibility</p:attrName>
                                        </p:attrNameLst>
                                      </p:cBhvr>
                                      <p:to>
                                        <p:strVal val="visible"/>
                                      </p:to>
                                    </p:set>
                                    <p:animEffect transition="in" filter="fade">
                                      <p:cBhvr>
                                        <p:cTn id="32" dur="500"/>
                                        <p:tgtEl>
                                          <p:spTgt spid="7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3">
                                            <p:txEl>
                                              <p:pRg st="6" end="6"/>
                                            </p:txEl>
                                          </p:spTgt>
                                        </p:tgtEl>
                                        <p:attrNameLst>
                                          <p:attrName>style.visibility</p:attrName>
                                        </p:attrNameLst>
                                      </p:cBhvr>
                                      <p:to>
                                        <p:strVal val="visible"/>
                                      </p:to>
                                    </p:set>
                                    <p:animEffect transition="in" filter="fade">
                                      <p:cBhvr>
                                        <p:cTn id="37" dur="500"/>
                                        <p:tgtEl>
                                          <p:spTgt spid="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DEDEE"/>
        </a:solidFill>
        <a:effectLst/>
      </p:bgPr>
    </p:bg>
    <p:spTree>
      <p:nvGrpSpPr>
        <p:cNvPr id="1" name="Shape 727"/>
        <p:cNvGrpSpPr/>
        <p:nvPr/>
      </p:nvGrpSpPr>
      <p:grpSpPr>
        <a:xfrm>
          <a:off x="0" y="0"/>
          <a:ext cx="0" cy="0"/>
          <a:chOff x="0" y="0"/>
          <a:chExt cx="0" cy="0"/>
        </a:xfrm>
      </p:grpSpPr>
      <p:sp>
        <p:nvSpPr>
          <p:cNvPr id="728" name="Google Shape;728;p44"/>
          <p:cNvSpPr txBox="1">
            <a:spLocks noGrp="1"/>
          </p:cNvSpPr>
          <p:nvPr>
            <p:ph type="title"/>
          </p:nvPr>
        </p:nvSpPr>
        <p:spPr>
          <a:xfrm>
            <a:off x="7994526" y="2199555"/>
            <a:ext cx="15295612" cy="21768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904F"/>
              </a:buClr>
              <a:buSzPts val="12000"/>
              <a:buFont typeface="Gill Sans"/>
              <a:buNone/>
            </a:pPr>
            <a:r>
              <a:rPr lang="en-US" b="1" dirty="0">
                <a:latin typeface="Gill Sans MT" panose="020B0502020104020203" pitchFamily="34" charset="77"/>
              </a:rPr>
              <a:t>Techniques for Measuring Norms  </a:t>
            </a:r>
            <a:endParaRPr b="1" dirty="0">
              <a:latin typeface="Gill Sans MT" panose="020B0502020104020203" pitchFamily="34" charset="77"/>
            </a:endParaRPr>
          </a:p>
        </p:txBody>
      </p:sp>
      <p:sp>
        <p:nvSpPr>
          <p:cNvPr id="729" name="Google Shape;729;p44"/>
          <p:cNvSpPr txBox="1">
            <a:spLocks noGrp="1"/>
          </p:cNvSpPr>
          <p:nvPr>
            <p:ph type="body" idx="1"/>
          </p:nvPr>
        </p:nvSpPr>
        <p:spPr>
          <a:xfrm>
            <a:off x="7994525" y="5388152"/>
            <a:ext cx="14075061" cy="8110872"/>
          </a:xfrm>
          <a:prstGeom prst="rect">
            <a:avLst/>
          </a:prstGeom>
          <a:noFill/>
          <a:ln>
            <a:noFill/>
          </a:ln>
        </p:spPr>
        <p:txBody>
          <a:bodyPr spcFirstLastPara="1" wrap="square" lIns="91425" tIns="45700" rIns="91425" bIns="45700" anchor="t" anchorCtr="0">
            <a:noAutofit/>
          </a:bodyPr>
          <a:lstStyle/>
          <a:p>
            <a:pPr marL="596900" indent="-571500" algn="just">
              <a:buSzPts val="4000"/>
            </a:pPr>
            <a:r>
              <a:rPr lang="en-US" sz="4000" dirty="0">
                <a:latin typeface="Gill Sans MT" panose="020B0502020104020203" pitchFamily="34" charset="77"/>
              </a:rPr>
              <a:t>Norms can be measured with…</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Single-item questions.</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Scales.</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Vignettes.</a:t>
            </a:r>
            <a:endParaRPr sz="4000" dirty="0">
              <a:latin typeface="Gill Sans MT" panose="020B0502020104020203" pitchFamily="34" charset="77"/>
            </a:endParaRPr>
          </a:p>
          <a:p>
            <a:pPr marL="1533525" indent="-571500">
              <a:spcBef>
                <a:spcPts val="2600"/>
              </a:spcBef>
              <a:buSzPts val="4000"/>
              <a:buFont typeface="Wingdings" pitchFamily="2" charset="2"/>
              <a:buChar char="§"/>
            </a:pPr>
            <a:r>
              <a:rPr lang="en-US" sz="4000" dirty="0">
                <a:latin typeface="Gill Sans MT" panose="020B0502020104020203" pitchFamily="34" charset="77"/>
              </a:rPr>
              <a:t>Focus group discussions, in-depth interviews, and participatory methods.</a:t>
            </a:r>
            <a:endParaRPr sz="4000" dirty="0">
              <a:latin typeface="Gill Sans MT" panose="020B0502020104020203" pitchFamily="34" charset="77"/>
            </a:endParaRPr>
          </a:p>
          <a:p>
            <a:pPr marL="571500" indent="-571500" algn="just">
              <a:spcBef>
                <a:spcPts val="600"/>
              </a:spcBef>
              <a:buSzPts val="4000"/>
            </a:pPr>
            <a:r>
              <a:rPr lang="en-US" sz="4000" dirty="0">
                <a:latin typeface="Gill Sans MT" panose="020B0502020104020203" pitchFamily="34" charset="77"/>
              </a:rPr>
              <a:t>Using direct and indirect approaches.</a:t>
            </a:r>
            <a:endParaRPr sz="4000" dirty="0">
              <a:latin typeface="Gill Sans MT" panose="020B0502020104020203" pitchFamily="34" charset="77"/>
            </a:endParaRPr>
          </a:p>
          <a:p>
            <a:pPr marL="571500" indent="-571500" algn="just">
              <a:spcBef>
                <a:spcPts val="600"/>
              </a:spcBef>
              <a:buSzPts val="4000"/>
            </a:pPr>
            <a:r>
              <a:rPr lang="en-US" sz="4000" dirty="0">
                <a:latin typeface="Gill Sans MT" panose="020B0502020104020203" pitchFamily="34" charset="77"/>
              </a:rPr>
              <a:t>Taking into account their key components.</a:t>
            </a:r>
            <a:endParaRPr sz="4000" dirty="0">
              <a:latin typeface="Gill Sans MT" panose="020B0502020104020203" pitchFamily="34" charset="77"/>
            </a:endParaRPr>
          </a:p>
        </p:txBody>
      </p:sp>
      <p:pic>
        <p:nvPicPr>
          <p:cNvPr id="730" name="Google Shape;730;p44" descr="Two people looking at a whiteboard&#10;&#10;Description automatically generated with medium confidence"/>
          <p:cNvPicPr preferRelativeResize="0">
            <a:picLocks noGrp="1"/>
          </p:cNvPicPr>
          <p:nvPr>
            <p:ph type="pic" idx="2"/>
          </p:nvPr>
        </p:nvPicPr>
        <p:blipFill rotWithShape="1">
          <a:blip r:embed="rId3">
            <a:alphaModFix/>
          </a:blip>
          <a:srcRect l="-14462" t="1438" r="40752" b="-1437"/>
          <a:stretch/>
        </p:blipFill>
        <p:spPr>
          <a:xfrm>
            <a:off x="-3058370" y="2227264"/>
            <a:ext cx="9263064" cy="9261476"/>
          </a:xfrm>
          <a:prstGeom prst="ellipse">
            <a:avLst/>
          </a:prstGeom>
          <a:solidFill>
            <a:srgbClr val="000000"/>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734"/>
        <p:cNvGrpSpPr/>
        <p:nvPr/>
      </p:nvGrpSpPr>
      <p:grpSpPr>
        <a:xfrm>
          <a:off x="0" y="0"/>
          <a:ext cx="0" cy="0"/>
          <a:chOff x="0" y="0"/>
          <a:chExt cx="0" cy="0"/>
        </a:xfrm>
      </p:grpSpPr>
      <p:pic>
        <p:nvPicPr>
          <p:cNvPr id="735" name="Google Shape;735;p45"/>
          <p:cNvPicPr preferRelativeResize="0"/>
          <p:nvPr/>
        </p:nvPicPr>
        <p:blipFill rotWithShape="1">
          <a:blip r:embed="rId3">
            <a:alphaModFix/>
          </a:blip>
          <a:srcRect l="16688" r="16688"/>
          <a:stretch/>
        </p:blipFill>
        <p:spPr>
          <a:xfrm>
            <a:off x="1380894" y="2227264"/>
            <a:ext cx="9263064" cy="9261476"/>
          </a:xfrm>
          <a:prstGeom prst="ellipse">
            <a:avLst/>
          </a:prstGeom>
          <a:noFill/>
          <a:ln>
            <a:noFill/>
          </a:ln>
        </p:spPr>
      </p:pic>
      <p:sp>
        <p:nvSpPr>
          <p:cNvPr id="736" name="Google Shape;736;p45"/>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sz="1400" b="0" i="0" u="none" strike="noStrike" cap="none" dirty="0" err="1">
                <a:solidFill>
                  <a:srgbClr val="FFFFFF"/>
                </a:solidFill>
                <a:latin typeface="Gill Sans MT" panose="020B0502020104020203" pitchFamily="34" charset="77"/>
                <a:ea typeface="Gill Sans"/>
                <a:cs typeface="Gill Sans"/>
                <a:sym typeface="Gill Sans"/>
              </a:rPr>
              <a:t>Yagazie</a:t>
            </a:r>
            <a:r>
              <a:rPr lang="en-US" sz="1400" b="0" i="0" u="none" strike="noStrike" cap="none" dirty="0">
                <a:solidFill>
                  <a:srgbClr val="FFFFFF"/>
                </a:solidFill>
                <a:latin typeface="Gill Sans MT" panose="020B0502020104020203" pitchFamily="34" charset="77"/>
                <a:ea typeface="Gill Sans"/>
                <a:cs typeface="Gill Sans"/>
                <a:sym typeface="Gill Sans"/>
              </a:rPr>
              <a:t> </a:t>
            </a:r>
            <a:r>
              <a:rPr lang="en-US" sz="1400" b="0" i="0" u="none" strike="noStrike" cap="none" dirty="0" err="1">
                <a:solidFill>
                  <a:srgbClr val="FFFFFF"/>
                </a:solidFill>
                <a:latin typeface="Gill Sans MT" panose="020B0502020104020203" pitchFamily="34" charset="77"/>
                <a:ea typeface="Gill Sans"/>
                <a:cs typeface="Gill Sans"/>
                <a:sym typeface="Gill Sans"/>
              </a:rPr>
              <a:t>Emezi</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737" name="Google Shape;737;p45"/>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77"/>
              </a:rPr>
              <a:t>Types of Measures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46"/>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Single Item</a:t>
            </a:r>
            <a:endParaRPr sz="8000" dirty="0">
              <a:latin typeface="Gill Sans MT" panose="020B0502020104020203" pitchFamily="34" charset="77"/>
            </a:endParaRPr>
          </a:p>
        </p:txBody>
      </p:sp>
      <p:sp>
        <p:nvSpPr>
          <p:cNvPr id="745" name="Google Shape;745;p46"/>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TECHNIQUES</a:t>
            </a:r>
            <a:endParaRPr>
              <a:latin typeface="Gill Sans MT" panose="020B0502020104020203" pitchFamily="34" charset="77"/>
            </a:endParaRPr>
          </a:p>
        </p:txBody>
      </p:sp>
      <p:graphicFrame>
        <p:nvGraphicFramePr>
          <p:cNvPr id="746" name="Google Shape;746;p46"/>
          <p:cNvGraphicFramePr/>
          <p:nvPr>
            <p:extLst>
              <p:ext uri="{D42A27DB-BD31-4B8C-83A1-F6EECF244321}">
                <p14:modId xmlns:p14="http://schemas.microsoft.com/office/powerpoint/2010/main" val="4110456544"/>
              </p:ext>
            </p:extLst>
          </p:nvPr>
        </p:nvGraphicFramePr>
        <p:xfrm>
          <a:off x="1498331" y="3770901"/>
          <a:ext cx="21206685" cy="7354385"/>
        </p:xfrm>
        <a:graphic>
          <a:graphicData uri="http://schemas.openxmlformats.org/drawingml/2006/table">
            <a:tbl>
              <a:tblPr firstRow="1" firstCol="1" bandRow="1">
                <a:noFill/>
                <a:tableStyleId>{CB81A6CB-52BE-4CC5-B299-FC6A9DC84397}</a:tableStyleId>
              </a:tblPr>
              <a:tblGrid>
                <a:gridCol w="9845965">
                  <a:extLst>
                    <a:ext uri="{9D8B030D-6E8A-4147-A177-3AD203B41FA5}">
                      <a16:colId xmlns:a16="http://schemas.microsoft.com/office/drawing/2014/main" val="20000"/>
                    </a:ext>
                  </a:extLst>
                </a:gridCol>
                <a:gridCol w="11360720">
                  <a:extLst>
                    <a:ext uri="{9D8B030D-6E8A-4147-A177-3AD203B41FA5}">
                      <a16:colId xmlns:a16="http://schemas.microsoft.com/office/drawing/2014/main" val="20001"/>
                    </a:ext>
                  </a:extLst>
                </a:gridCol>
              </a:tblGrid>
              <a:tr h="2986360">
                <a:tc gridSpan="2">
                  <a:txBody>
                    <a:bodyPr/>
                    <a:lstStyle/>
                    <a:p>
                      <a:pPr marL="164465" marR="0" lvl="0" indent="-164465" algn="l" rtl="0">
                        <a:lnSpc>
                          <a:spcPct val="115000"/>
                        </a:lnSpc>
                        <a:spcBef>
                          <a:spcPts val="0"/>
                        </a:spcBef>
                        <a:spcAft>
                          <a:spcPts val="0"/>
                        </a:spcAft>
                        <a:buClr>
                          <a:srgbClr val="FFFFFF"/>
                        </a:buClr>
                        <a:buSzPts val="3600"/>
                        <a:buFont typeface="Gill Sans"/>
                        <a:buNone/>
                      </a:pPr>
                      <a:r>
                        <a:rPr lang="en-US" sz="3600" u="none" strike="noStrike" cap="none" dirty="0">
                          <a:solidFill>
                            <a:srgbClr val="FFFFFF"/>
                          </a:solidFill>
                          <a:latin typeface="Gill Sans MT" panose="020B0502020104020203" pitchFamily="34" charset="77"/>
                        </a:rPr>
                        <a:t> Now I would like to know what people in your congregation actually do. Think about what is normal or typical behavior when you respond to these statements. Do you think that these statements are true for most, many, some, or none of the newly married couples or first-time parents in this congregation?</a:t>
                      </a:r>
                      <a:endParaRPr sz="3600" b="0" i="0" u="none" strike="noStrike" cap="none" dirty="0">
                        <a:solidFill>
                          <a:srgbClr val="FFFFFF"/>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hMerge="1">
                  <a:txBody>
                    <a:bodyPr/>
                    <a:lstStyle/>
                    <a:p>
                      <a:endParaRPr lang="en-US"/>
                    </a:p>
                  </a:txBody>
                  <a:tcPr/>
                </a:tc>
                <a:extLst>
                  <a:ext uri="{0D108BD9-81ED-4DB2-BD59-A6C34878D82A}">
                    <a16:rowId xmlns:a16="http://schemas.microsoft.com/office/drawing/2014/main" val="10000"/>
                  </a:ext>
                </a:extLst>
              </a:tr>
              <a:tr h="4368025">
                <a:tc>
                  <a:txBody>
                    <a:bodyPr/>
                    <a:lstStyle/>
                    <a:p>
                      <a:pPr marL="0" marR="0" lvl="0" indent="0" algn="l" rtl="0">
                        <a:lnSpc>
                          <a:spcPct val="100000"/>
                        </a:lnSpc>
                        <a:spcBef>
                          <a:spcPts val="0"/>
                        </a:spcBef>
                        <a:spcAft>
                          <a:spcPts val="0"/>
                        </a:spcAft>
                        <a:buClr>
                          <a:srgbClr val="2E2C22"/>
                        </a:buClr>
                        <a:buSzPts val="3600"/>
                        <a:buFont typeface="Gill Sans"/>
                        <a:buNone/>
                      </a:pPr>
                      <a:r>
                        <a:rPr lang="en-US" sz="3600" b="1" i="0" u="none" strike="noStrike" cap="none" dirty="0">
                          <a:solidFill>
                            <a:srgbClr val="2E2C22"/>
                          </a:solidFill>
                          <a:latin typeface="Gill Sans MT" panose="020B0502020104020203" pitchFamily="34" charset="77"/>
                          <a:ea typeface="Gill Sans"/>
                          <a:cs typeface="Gill Sans"/>
                          <a:sym typeface="Gill Sans"/>
                        </a:rPr>
                        <a:t>A husband beats his wife.</a:t>
                      </a:r>
                      <a:endParaRPr sz="3600" b="1" i="0" u="none" strike="noStrike" cap="none" dirty="0">
                        <a:solidFill>
                          <a:srgbClr val="2E2C22"/>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F5F7"/>
                    </a:solidFill>
                  </a:tcPr>
                </a:tc>
                <a:tc>
                  <a:txBody>
                    <a:bodyPr/>
                    <a:lstStyle/>
                    <a:p>
                      <a:pPr marL="164465" marR="0" lvl="0" indent="-164465"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None…….…………………… 1</a:t>
                      </a:r>
                      <a:endParaRPr sz="3600" u="none" strike="noStrike" cap="none" dirty="0">
                        <a:solidFill>
                          <a:srgbClr val="2E2C22"/>
                        </a:solidFill>
                        <a:latin typeface="Gill Sans MT" panose="020B0502020104020203" pitchFamily="34" charset="77"/>
                      </a:endParaRPr>
                    </a:p>
                    <a:p>
                      <a:pPr marL="164465" marR="0" lvl="0" indent="-164465" algn="l" rtl="0">
                        <a:lnSpc>
                          <a:spcPct val="100000"/>
                        </a:lnSpc>
                        <a:spcBef>
                          <a:spcPts val="6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Some…………………………. 2</a:t>
                      </a:r>
                      <a:endParaRPr sz="3600" u="none" strike="noStrike" cap="none" dirty="0">
                        <a:solidFill>
                          <a:srgbClr val="2E2C22"/>
                        </a:solidFill>
                        <a:latin typeface="Gill Sans MT" panose="020B0502020104020203" pitchFamily="34" charset="77"/>
                      </a:endParaRPr>
                    </a:p>
                    <a:p>
                      <a:pPr marL="164465" marR="0" lvl="0" indent="-164465" algn="l" rtl="0">
                        <a:lnSpc>
                          <a:spcPct val="100000"/>
                        </a:lnSpc>
                        <a:spcBef>
                          <a:spcPts val="6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Many……………………..…….3</a:t>
                      </a:r>
                      <a:endParaRPr sz="3600" u="none" strike="noStrike" cap="none" dirty="0">
                        <a:solidFill>
                          <a:srgbClr val="2E2C22"/>
                        </a:solidFill>
                        <a:latin typeface="Gill Sans MT" panose="020B0502020104020203" pitchFamily="34" charset="77"/>
                      </a:endParaRPr>
                    </a:p>
                    <a:p>
                      <a:pPr marL="164465" marR="0" lvl="0" indent="-164465" algn="l" rtl="0">
                        <a:lnSpc>
                          <a:spcPct val="100000"/>
                        </a:lnSpc>
                        <a:spcBef>
                          <a:spcPts val="6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Most……………………………4</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328925" marR="146050"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4F5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aphicFrame>
        <p:nvGraphicFramePr>
          <p:cNvPr id="752" name="Google Shape;752;p47"/>
          <p:cNvGraphicFramePr/>
          <p:nvPr>
            <p:extLst>
              <p:ext uri="{D42A27DB-BD31-4B8C-83A1-F6EECF244321}">
                <p14:modId xmlns:p14="http://schemas.microsoft.com/office/powerpoint/2010/main" val="254456920"/>
              </p:ext>
            </p:extLst>
          </p:nvPr>
        </p:nvGraphicFramePr>
        <p:xfrm>
          <a:off x="1498332" y="3758774"/>
          <a:ext cx="21253180" cy="8243450"/>
        </p:xfrm>
        <a:graphic>
          <a:graphicData uri="http://schemas.openxmlformats.org/drawingml/2006/table">
            <a:tbl>
              <a:tblPr firstRow="1" bandRow="1">
                <a:noFill/>
                <a:tableStyleId>{2CF743E8-2E7D-4E91-917C-F98E83105F9B}</a:tableStyleId>
              </a:tblPr>
              <a:tblGrid>
                <a:gridCol w="12079125">
                  <a:extLst>
                    <a:ext uri="{9D8B030D-6E8A-4147-A177-3AD203B41FA5}">
                      <a16:colId xmlns:a16="http://schemas.microsoft.com/office/drawing/2014/main" val="20000"/>
                    </a:ext>
                  </a:extLst>
                </a:gridCol>
                <a:gridCol w="3315850">
                  <a:extLst>
                    <a:ext uri="{9D8B030D-6E8A-4147-A177-3AD203B41FA5}">
                      <a16:colId xmlns:a16="http://schemas.microsoft.com/office/drawing/2014/main" val="20001"/>
                    </a:ext>
                  </a:extLst>
                </a:gridCol>
                <a:gridCol w="2929025">
                  <a:extLst>
                    <a:ext uri="{9D8B030D-6E8A-4147-A177-3AD203B41FA5}">
                      <a16:colId xmlns:a16="http://schemas.microsoft.com/office/drawing/2014/main" val="20002"/>
                    </a:ext>
                  </a:extLst>
                </a:gridCol>
                <a:gridCol w="2929180">
                  <a:extLst>
                    <a:ext uri="{9D8B030D-6E8A-4147-A177-3AD203B41FA5}">
                      <a16:colId xmlns:a16="http://schemas.microsoft.com/office/drawing/2014/main" val="20003"/>
                    </a:ext>
                  </a:extLst>
                </a:gridCol>
              </a:tblGrid>
              <a:tr h="898325">
                <a:tc>
                  <a:txBody>
                    <a:bodyPr/>
                    <a:lstStyle/>
                    <a:p>
                      <a:pPr marL="0" marR="0" lvl="0" indent="0" algn="ctr" rtl="0">
                        <a:lnSpc>
                          <a:spcPct val="100000"/>
                        </a:lnSpc>
                        <a:spcBef>
                          <a:spcPts val="0"/>
                        </a:spcBef>
                        <a:spcAft>
                          <a:spcPts val="0"/>
                        </a:spcAft>
                        <a:buClr>
                          <a:schemeClr val="lt1"/>
                        </a:buClr>
                        <a:buSzPts val="2800"/>
                        <a:buFont typeface="Gill Sans"/>
                        <a:buNone/>
                      </a:pPr>
                      <a:endParaRPr sz="4000" b="0" i="0" u="none" strike="noStrike" cap="none">
                        <a:solidFill>
                          <a:srgbClr val="525357"/>
                        </a:solidFill>
                        <a:latin typeface="Gill Sans"/>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gridSpan="3">
                  <a:txBody>
                    <a:bodyPr/>
                    <a:lstStyle/>
                    <a:p>
                      <a:pPr marL="0" marR="0" lvl="0" indent="0" algn="ctr" rtl="0">
                        <a:lnSpc>
                          <a:spcPct val="100000"/>
                        </a:lnSpc>
                        <a:spcBef>
                          <a:spcPts val="0"/>
                        </a:spcBef>
                        <a:spcAft>
                          <a:spcPts val="0"/>
                        </a:spcAft>
                        <a:buClr>
                          <a:srgbClr val="FFFFFF"/>
                        </a:buClr>
                        <a:buSzPts val="3200"/>
                        <a:buFont typeface="Gill Sans"/>
                        <a:buNone/>
                      </a:pPr>
                      <a:r>
                        <a:rPr lang="en-US" sz="4000" u="none" strike="noStrike" cap="none" dirty="0">
                          <a:solidFill>
                            <a:srgbClr val="FFFFFF"/>
                          </a:solidFill>
                        </a:rPr>
                        <a:t>PERCENT OF THE COMMUNITY</a:t>
                      </a:r>
                      <a:endParaRPr sz="4000" b="0" i="0" u="none" strike="noStrike" cap="none">
                        <a:solidFill>
                          <a:srgbClr val="FFFFFF"/>
                        </a:solidFill>
                        <a:latin typeface="Gill Sans"/>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38125">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Item</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None </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Some </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Most/all </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husband who helps his wife with the household chores will not be respected by his family.</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32</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37</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31</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man who makes important decisions jointly with his wife will be considered a weak man by his family.</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31</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42</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28</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man’s family will think he is a disloyal son if he takes his wife’s opinion over his mother’s opinion.</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18</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43</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39</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1426750">
                <a:tc>
                  <a:txBody>
                    <a:bodyPr/>
                    <a:lstStyle/>
                    <a:p>
                      <a:pPr marL="0" marR="0" lvl="0" indent="0" algn="l" rtl="0">
                        <a:lnSpc>
                          <a:spcPct val="100000"/>
                        </a:lnSpc>
                        <a:spcBef>
                          <a:spcPts val="0"/>
                        </a:spcBef>
                        <a:spcAft>
                          <a:spcPts val="0"/>
                        </a:spcAft>
                        <a:buClr>
                          <a:srgbClr val="000000"/>
                        </a:buClr>
                        <a:buSzPts val="3200"/>
                        <a:buFont typeface="Gill Sans"/>
                        <a:buNone/>
                      </a:pPr>
                      <a:r>
                        <a:rPr lang="en-US" sz="3600" u="none" strike="noStrike" cap="none" dirty="0">
                          <a:solidFill>
                            <a:srgbClr val="000000"/>
                          </a:solidFill>
                          <a:latin typeface="Gill Sans MT" panose="020B0502020104020203" pitchFamily="34" charset="77"/>
                        </a:rPr>
                        <a:t>A woman who openly expresses her sexual desires to her husband is perceived to be vulgar.</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34</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38</a:t>
                      </a:r>
                      <a:endParaRPr sz="3600" b="0" i="0" u="none" strike="noStrike" cap="none">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ctr" rtl="0">
                        <a:lnSpc>
                          <a:spcPct val="100000"/>
                        </a:lnSpc>
                        <a:spcBef>
                          <a:spcPts val="0"/>
                        </a:spcBef>
                        <a:spcAft>
                          <a:spcPts val="0"/>
                        </a:spcAft>
                        <a:buClr>
                          <a:srgbClr val="000000"/>
                        </a:buClr>
                        <a:buSzPts val="3600"/>
                        <a:buFont typeface="Gill Sans"/>
                        <a:buNone/>
                      </a:pPr>
                      <a:r>
                        <a:rPr lang="en-US" sz="3600" u="none" strike="noStrike" cap="none" dirty="0">
                          <a:solidFill>
                            <a:srgbClr val="000000"/>
                          </a:solidFill>
                          <a:latin typeface="Gill Sans MT" panose="020B0502020104020203" pitchFamily="34" charset="77"/>
                        </a:rPr>
                        <a:t>28</a:t>
                      </a:r>
                      <a:endParaRPr sz="3600" b="0" i="0" u="none" strike="noStrike" cap="none" dirty="0">
                        <a:solidFill>
                          <a:srgbClr val="000000"/>
                        </a:solidFill>
                        <a:latin typeface="Gill Sans MT" panose="020B0502020104020203" pitchFamily="34" charset="77"/>
                        <a:ea typeface="Gill Sans"/>
                        <a:cs typeface="Gill Sans"/>
                        <a:sym typeface="Gill Sans"/>
                      </a:endParaRPr>
                    </a:p>
                  </a:txBody>
                  <a:tcPr marL="365750" marR="182875" marT="91450" marB="9145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5"/>
                  </a:ext>
                </a:extLst>
              </a:tr>
            </a:tbl>
          </a:graphicData>
        </a:graphic>
      </p:graphicFrame>
      <p:sp>
        <p:nvSpPr>
          <p:cNvPr id="753" name="Google Shape;753;p47"/>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Scales</a:t>
            </a:r>
            <a:endParaRPr sz="8000" dirty="0">
              <a:latin typeface="Gill Sans MT" panose="020B0502020104020203" pitchFamily="34" charset="77"/>
            </a:endParaRPr>
          </a:p>
        </p:txBody>
      </p:sp>
      <p:sp>
        <p:nvSpPr>
          <p:cNvPr id="754" name="Google Shape;754;p47"/>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TECHNIQUES</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graphicFrame>
        <p:nvGraphicFramePr>
          <p:cNvPr id="760" name="Google Shape;760;p48"/>
          <p:cNvGraphicFramePr/>
          <p:nvPr>
            <p:extLst>
              <p:ext uri="{D42A27DB-BD31-4B8C-83A1-F6EECF244321}">
                <p14:modId xmlns:p14="http://schemas.microsoft.com/office/powerpoint/2010/main" val="1033628893"/>
              </p:ext>
            </p:extLst>
          </p:nvPr>
        </p:nvGraphicFramePr>
        <p:xfrm>
          <a:off x="1498333" y="3607192"/>
          <a:ext cx="21387336" cy="9067800"/>
        </p:xfrm>
        <a:graphic>
          <a:graphicData uri="http://schemas.openxmlformats.org/drawingml/2006/table">
            <a:tbl>
              <a:tblPr firstRow="1" firstCol="1" bandRow="1">
                <a:noFill/>
                <a:tableStyleId>{2E31BC37-9876-41B5-BC81-B111BACC82C9}</a:tableStyleId>
              </a:tblPr>
              <a:tblGrid>
                <a:gridCol w="21387336">
                  <a:extLst>
                    <a:ext uri="{9D8B030D-6E8A-4147-A177-3AD203B41FA5}">
                      <a16:colId xmlns:a16="http://schemas.microsoft.com/office/drawing/2014/main" val="20000"/>
                    </a:ext>
                  </a:extLst>
                </a:gridCol>
              </a:tblGrid>
              <a:tr h="1219825">
                <a:tc>
                  <a:txBody>
                    <a:bodyPr/>
                    <a:lstStyle/>
                    <a:p>
                      <a:pPr marL="0" marR="0" lvl="0" indent="0" algn="ctr" rtl="0">
                        <a:lnSpc>
                          <a:spcPct val="100000"/>
                        </a:lnSpc>
                        <a:spcBef>
                          <a:spcPts val="0"/>
                        </a:spcBef>
                        <a:spcAft>
                          <a:spcPts val="0"/>
                        </a:spcAft>
                        <a:buClr>
                          <a:srgbClr val="FFFFFF"/>
                        </a:buClr>
                        <a:buSzPts val="3200"/>
                        <a:buFont typeface="Gill Sans"/>
                        <a:buNone/>
                      </a:pPr>
                      <a:r>
                        <a:rPr lang="en-US" sz="3200" b="1" i="0" u="none" strike="noStrike" cap="none" dirty="0">
                          <a:solidFill>
                            <a:srgbClr val="FFFFFF"/>
                          </a:solidFill>
                          <a:latin typeface="Gill Sans MT" panose="020B0502020104020203" pitchFamily="34" charset="77"/>
                          <a:ea typeface="Gill Sans"/>
                          <a:cs typeface="Gill Sans"/>
                          <a:sym typeface="Gill Sans"/>
                        </a:rPr>
                        <a:t>Desired Target Behavior:  </a:t>
                      </a:r>
                      <a:endParaRPr sz="1200" dirty="0">
                        <a:latin typeface="Gill Sans MT" panose="020B0502020104020203" pitchFamily="34" charset="77"/>
                      </a:endParaRPr>
                    </a:p>
                    <a:p>
                      <a:pPr marL="0" marR="0" lvl="0" indent="0" algn="ctr" rtl="0">
                        <a:lnSpc>
                          <a:spcPct val="100000"/>
                        </a:lnSpc>
                        <a:spcBef>
                          <a:spcPts val="0"/>
                        </a:spcBef>
                        <a:spcAft>
                          <a:spcPts val="0"/>
                        </a:spcAft>
                        <a:buClr>
                          <a:srgbClr val="FFFFFF"/>
                        </a:buClr>
                        <a:buSzPts val="3200"/>
                        <a:buFont typeface="Gill Sans"/>
                        <a:buNone/>
                      </a:pPr>
                      <a:r>
                        <a:rPr lang="en-US" sz="3200" b="1" i="0" u="none" strike="noStrike" cap="none" dirty="0">
                          <a:solidFill>
                            <a:srgbClr val="FFFFFF"/>
                          </a:solidFill>
                          <a:latin typeface="Gill Sans MT" panose="020B0502020104020203" pitchFamily="34" charset="77"/>
                          <a:ea typeface="Gill Sans"/>
                          <a:cs typeface="Gill Sans"/>
                          <a:sym typeface="Gill Sans"/>
                        </a:rPr>
                        <a:t>Parents talk to their very young adolescents (VYA) about puberty.</a:t>
                      </a:r>
                      <a:endParaRPr sz="1200" dirty="0">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235200">
                <a:tc>
                  <a:txBody>
                    <a:bodyPr/>
                    <a:lstStyle/>
                    <a:p>
                      <a:pPr marL="742950" marR="0" lvl="0" indent="-742950" algn="l" rtl="0">
                        <a:lnSpc>
                          <a:spcPct val="100000"/>
                        </a:lnSpc>
                        <a:spcBef>
                          <a:spcPts val="0"/>
                        </a:spcBef>
                        <a:spcAft>
                          <a:spcPts val="0"/>
                        </a:spcAft>
                        <a:buClr>
                          <a:srgbClr val="2E2C22"/>
                        </a:buClr>
                        <a:buSzPts val="3200"/>
                        <a:buFont typeface="Gill Sans"/>
                        <a:buAutoNum type="arabicPeriod"/>
                      </a:pPr>
                      <a:r>
                        <a:rPr lang="en-US" sz="2800" b="0" i="0" u="none" strike="noStrike" cap="none">
                          <a:solidFill>
                            <a:srgbClr val="2E2C22"/>
                          </a:solidFill>
                          <a:latin typeface="Gill Sans MT" panose="020B0502020104020203" pitchFamily="34" charset="77"/>
                          <a:ea typeface="Gill Sans"/>
                          <a:cs typeface="Gill Sans"/>
                          <a:sym typeface="Gill Sans"/>
                        </a:rPr>
                        <a:t>What are the factors that support this behavior? Which ones are socio-cultural?</a:t>
                      </a:r>
                      <a:endParaRPr sz="2800" b="0" i="0" u="none" strike="noStrike" cap="none">
                        <a:solidFill>
                          <a:srgbClr val="2E2C22"/>
                        </a:solidFill>
                        <a:latin typeface="Gill Sans MT" panose="020B0502020104020203" pitchFamily="34" charset="77"/>
                        <a:ea typeface="Gill Sans"/>
                        <a:cs typeface="Gill Sans"/>
                        <a:sym typeface="Gill Sans"/>
                      </a:endParaRPr>
                    </a:p>
                    <a:p>
                      <a:pPr marL="742950" marR="0" lvl="0" indent="-742950" algn="l" rtl="0">
                        <a:lnSpc>
                          <a:spcPct val="100000"/>
                        </a:lnSpc>
                        <a:spcBef>
                          <a:spcPts val="600"/>
                        </a:spcBef>
                        <a:spcAft>
                          <a:spcPts val="0"/>
                        </a:spcAft>
                        <a:buClr>
                          <a:srgbClr val="2E2C22"/>
                        </a:buClr>
                        <a:buSzPts val="3200"/>
                        <a:buFont typeface="Gill Sans"/>
                        <a:buAutoNum type="arabicPeriod"/>
                      </a:pPr>
                      <a:r>
                        <a:rPr lang="en-US" sz="2800" b="0" i="0" u="none" strike="noStrike" cap="none">
                          <a:solidFill>
                            <a:srgbClr val="2E2C22"/>
                          </a:solidFill>
                          <a:latin typeface="Gill Sans MT" panose="020B0502020104020203" pitchFamily="34" charset="77"/>
                          <a:ea typeface="Gill Sans"/>
                          <a:cs typeface="Gill Sans"/>
                          <a:sym typeface="Gill Sans"/>
                        </a:rPr>
                        <a:t>Identified social norm behavior: Normative behavior you would like to shift, e.g., parents not talking about puberty to VYAs.</a:t>
                      </a:r>
                      <a:endParaRPr sz="28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741475">
                <a:tc>
                  <a:txBody>
                    <a:bodyPr/>
                    <a:lstStyle/>
                    <a:p>
                      <a:pPr marL="0" marR="0" lvl="0" indent="0" algn="l" rtl="0">
                        <a:lnSpc>
                          <a:spcPct val="100000"/>
                        </a:lnSpc>
                        <a:spcBef>
                          <a:spcPts val="0"/>
                        </a:spcBef>
                        <a:spcAft>
                          <a:spcPts val="0"/>
                        </a:spcAft>
                        <a:buClr>
                          <a:srgbClr val="FFFFFF"/>
                        </a:buClr>
                        <a:buSzPts val="3200"/>
                        <a:buFont typeface="Gill Sans"/>
                        <a:buNone/>
                      </a:pPr>
                      <a:r>
                        <a:rPr lang="en-US" sz="2800" b="1" i="0" u="none" strike="noStrike" cap="none">
                          <a:solidFill>
                            <a:srgbClr val="FFFFFF"/>
                          </a:solidFill>
                          <a:latin typeface="Gill Sans MT" panose="020B0502020104020203" pitchFamily="34" charset="77"/>
                          <a:ea typeface="Gill Sans"/>
                          <a:cs typeface="Gill Sans"/>
                          <a:sym typeface="Gill Sans"/>
                        </a:rPr>
                        <a:t>Descriptive norms: Perceptions about what is common behavior.</a:t>
                      </a:r>
                      <a:endParaRPr sz="2800" b="1" i="0"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2"/>
                  </a:ext>
                </a:extLst>
              </a:tr>
              <a:tr h="1949350">
                <a:tc>
                  <a:txBody>
                    <a:bodyPr/>
                    <a:lstStyle/>
                    <a:p>
                      <a:pPr marL="742950" marR="0" lvl="0" indent="-742950" algn="l" rtl="0">
                        <a:lnSpc>
                          <a:spcPct val="100000"/>
                        </a:lnSpc>
                        <a:spcBef>
                          <a:spcPts val="0"/>
                        </a:spcBef>
                        <a:spcAft>
                          <a:spcPts val="0"/>
                        </a:spcAft>
                        <a:buClr>
                          <a:srgbClr val="2E2C22"/>
                        </a:buClr>
                        <a:buSzPts val="3200"/>
                        <a:buFont typeface="Gill Sans"/>
                        <a:buAutoNum type="arabicPeriod" startAt="3"/>
                      </a:pPr>
                      <a:r>
                        <a:rPr lang="en-US" sz="2800" b="0" i="0" u="none" strike="noStrike" cap="none">
                          <a:solidFill>
                            <a:srgbClr val="2E2C22"/>
                          </a:solidFill>
                          <a:latin typeface="Gill Sans MT" panose="020B0502020104020203" pitchFamily="34" charset="77"/>
                          <a:ea typeface="Gill Sans"/>
                          <a:cs typeface="Gill Sans"/>
                          <a:sym typeface="Gill Sans"/>
                        </a:rPr>
                        <a:t>In your opinion, how many people practice this behavior? [ few | some | many | most ]</a:t>
                      </a:r>
                      <a:endParaRPr sz="1200" dirty="0">
                        <a:latin typeface="Gill Sans MT" panose="020B0502020104020203" pitchFamily="34" charset="77"/>
                      </a:endParaRPr>
                    </a:p>
                    <a:p>
                      <a:pPr marL="742950" marR="0" lvl="0" indent="-742950" algn="l" rtl="0">
                        <a:lnSpc>
                          <a:spcPct val="100000"/>
                        </a:lnSpc>
                        <a:spcBef>
                          <a:spcPts val="600"/>
                        </a:spcBef>
                        <a:spcAft>
                          <a:spcPts val="0"/>
                        </a:spcAft>
                        <a:buClr>
                          <a:srgbClr val="2E2C22"/>
                        </a:buClr>
                        <a:buSzPts val="3200"/>
                        <a:buFont typeface="Gill Sans"/>
                        <a:buAutoNum type="arabicPeriod" startAt="3"/>
                      </a:pPr>
                      <a:r>
                        <a:rPr lang="en-US" sz="2800" b="0" i="0" u="none" strike="noStrike" cap="none">
                          <a:solidFill>
                            <a:srgbClr val="2E2C22"/>
                          </a:solidFill>
                          <a:latin typeface="Gill Sans MT" panose="020B0502020104020203" pitchFamily="34" charset="77"/>
                          <a:ea typeface="Gill Sans"/>
                          <a:cs typeface="Gill Sans"/>
                          <a:sym typeface="Gill Sans"/>
                        </a:rPr>
                        <a:t>What are the advantages of practicing this behavior? What are the disadvantages? </a:t>
                      </a:r>
                      <a:endParaRPr sz="1200" dirty="0">
                        <a:latin typeface="Gill Sans MT" panose="020B0502020104020203" pitchFamily="34" charset="77"/>
                      </a:endParaRPr>
                    </a:p>
                    <a:p>
                      <a:pPr marL="1158875" marR="0" lvl="0" indent="0" algn="l" rtl="0">
                        <a:lnSpc>
                          <a:spcPct val="100000"/>
                        </a:lnSpc>
                        <a:spcBef>
                          <a:spcPts val="0"/>
                        </a:spcBef>
                        <a:spcAft>
                          <a:spcPts val="0"/>
                        </a:spcAft>
                        <a:buClr>
                          <a:srgbClr val="2E2C22"/>
                        </a:buClr>
                        <a:buSzPts val="3200"/>
                        <a:buFont typeface="Gill Sans"/>
                        <a:buNone/>
                      </a:pPr>
                      <a:r>
                        <a:rPr lang="en-US" sz="2800" b="0" i="0" u="none" strike="noStrike" cap="none">
                          <a:solidFill>
                            <a:srgbClr val="2E2C22"/>
                          </a:solidFill>
                          <a:latin typeface="Gill Sans MT" panose="020B0502020104020203" pitchFamily="34" charset="77"/>
                          <a:ea typeface="Gill Sans"/>
                          <a:cs typeface="Gill Sans"/>
                          <a:sym typeface="Gill Sans"/>
                        </a:rPr>
                        <a:t>a. How many see this as advantageous? [ few | some | many | most ]</a:t>
                      </a:r>
                      <a:endParaRPr sz="2800" b="0" i="0" u="none" strike="noStrike" cap="none">
                        <a:solidFill>
                          <a:srgbClr val="2E2C22"/>
                        </a:solidFill>
                        <a:latin typeface="Gill Sans MT" panose="020B0502020104020203" pitchFamily="34" charset="77"/>
                        <a:ea typeface="Gill Sans"/>
                        <a:cs typeface="Gill Sans"/>
                        <a:sym typeface="Gill Sans"/>
                      </a:endParaRPr>
                    </a:p>
                    <a:p>
                      <a:pPr marL="1158875" marR="0" lvl="0" indent="0" algn="l" rtl="0">
                        <a:lnSpc>
                          <a:spcPct val="100000"/>
                        </a:lnSpc>
                        <a:spcBef>
                          <a:spcPts val="0"/>
                        </a:spcBef>
                        <a:spcAft>
                          <a:spcPts val="0"/>
                        </a:spcAft>
                        <a:buClr>
                          <a:srgbClr val="2E2C22"/>
                        </a:buClr>
                        <a:buSzPts val="3200"/>
                        <a:buFont typeface="Gill Sans"/>
                        <a:buNone/>
                      </a:pPr>
                      <a:r>
                        <a:rPr lang="en-US" sz="2800" b="0" i="0" u="none" strike="noStrike" cap="none">
                          <a:solidFill>
                            <a:srgbClr val="2E2C22"/>
                          </a:solidFill>
                          <a:latin typeface="Gill Sans MT" panose="020B0502020104020203" pitchFamily="34" charset="77"/>
                          <a:ea typeface="Gill Sans"/>
                          <a:cs typeface="Gill Sans"/>
                          <a:sym typeface="Gill Sans"/>
                        </a:rPr>
                        <a:t>b. Are these advantages/disadvantages stronger for some community groups than other groups?</a:t>
                      </a:r>
                      <a:endParaRPr sz="1200" dirty="0">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3"/>
                  </a:ext>
                </a:extLst>
              </a:tr>
              <a:tr h="741475">
                <a:tc>
                  <a:txBody>
                    <a:bodyPr/>
                    <a:lstStyle/>
                    <a:p>
                      <a:pPr marL="0" marR="0" lvl="0" indent="0" algn="l" rtl="0">
                        <a:lnSpc>
                          <a:spcPct val="100000"/>
                        </a:lnSpc>
                        <a:spcBef>
                          <a:spcPts val="0"/>
                        </a:spcBef>
                        <a:spcAft>
                          <a:spcPts val="0"/>
                        </a:spcAft>
                        <a:buClr>
                          <a:srgbClr val="FFFFFF"/>
                        </a:buClr>
                        <a:buSzPts val="3200"/>
                        <a:buFont typeface="Gill Sans"/>
                        <a:buNone/>
                      </a:pPr>
                      <a:r>
                        <a:rPr lang="en-US" sz="2800" b="1" i="0" u="none" strike="noStrike" cap="none">
                          <a:solidFill>
                            <a:srgbClr val="FFFFFF"/>
                          </a:solidFill>
                          <a:latin typeface="Gill Sans MT" panose="020B0502020104020203" pitchFamily="34" charset="77"/>
                          <a:ea typeface="Gill Sans"/>
                          <a:cs typeface="Gill Sans"/>
                          <a:sym typeface="Gill Sans"/>
                        </a:rPr>
                        <a:t>Injunctive norms: Perceptions about what other people think is approved behavior.</a:t>
                      </a:r>
                      <a:endParaRPr sz="2800" b="1" i="0"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4"/>
                  </a:ext>
                </a:extLst>
              </a:tr>
              <a:tr h="1222518">
                <a:tc>
                  <a:txBody>
                    <a:bodyPr/>
                    <a:lstStyle/>
                    <a:p>
                      <a:pPr marL="742950" marR="0" lvl="0" indent="-742950" algn="l" rtl="0">
                        <a:lnSpc>
                          <a:spcPct val="100000"/>
                        </a:lnSpc>
                        <a:spcBef>
                          <a:spcPts val="0"/>
                        </a:spcBef>
                        <a:spcAft>
                          <a:spcPts val="0"/>
                        </a:spcAft>
                        <a:buClr>
                          <a:srgbClr val="2E2C22"/>
                        </a:buClr>
                        <a:buSzPts val="3200"/>
                        <a:buFont typeface="Gill Sans"/>
                        <a:buAutoNum type="arabicPeriod" startAt="5"/>
                      </a:pPr>
                      <a:r>
                        <a:rPr lang="en-US" sz="2800" b="0" i="0" u="none" strike="noStrike" cap="none" dirty="0">
                          <a:solidFill>
                            <a:srgbClr val="2E2C22"/>
                          </a:solidFill>
                          <a:latin typeface="Gill Sans MT" panose="020B0502020104020203" pitchFamily="34" charset="77"/>
                          <a:ea typeface="Gill Sans"/>
                          <a:cs typeface="Gill Sans"/>
                          <a:sym typeface="Gill Sans"/>
                        </a:rPr>
                        <a:t>How many people in your community approve of this behavior? [ few | some | many | most ]</a:t>
                      </a:r>
                      <a:endParaRPr sz="1200" dirty="0">
                        <a:latin typeface="Gill Sans MT" panose="020B0502020104020203" pitchFamily="34" charset="77"/>
                      </a:endParaRPr>
                    </a:p>
                    <a:p>
                      <a:pPr marL="742950" marR="0" lvl="0" indent="-742950" algn="l" rtl="0">
                        <a:lnSpc>
                          <a:spcPct val="100000"/>
                        </a:lnSpc>
                        <a:spcBef>
                          <a:spcPts val="600"/>
                        </a:spcBef>
                        <a:spcAft>
                          <a:spcPts val="0"/>
                        </a:spcAft>
                        <a:buClr>
                          <a:srgbClr val="2E2C22"/>
                        </a:buClr>
                        <a:buSzPts val="3200"/>
                        <a:buFont typeface="Gill Sans"/>
                        <a:buAutoNum type="arabicPeriod" startAt="5"/>
                      </a:pPr>
                      <a:r>
                        <a:rPr lang="en-US" sz="2800" b="0" i="0" u="none" strike="noStrike" cap="none" dirty="0">
                          <a:solidFill>
                            <a:srgbClr val="2E2C22"/>
                          </a:solidFill>
                          <a:latin typeface="Gill Sans MT" panose="020B0502020104020203" pitchFamily="34" charset="77"/>
                          <a:ea typeface="Gill Sans"/>
                          <a:cs typeface="Gill Sans"/>
                          <a:sym typeface="Gill Sans"/>
                        </a:rPr>
                        <a:t>What happens if you do not practice this behavior?</a:t>
                      </a:r>
                      <a:endParaRPr sz="1200" dirty="0">
                        <a:latin typeface="Gill Sans MT" panose="020B0502020104020203" pitchFamily="34" charset="77"/>
                      </a:endParaRPr>
                    </a:p>
                    <a:p>
                      <a:pPr marL="1103313" marR="0" lvl="0" indent="0" algn="l" rtl="0">
                        <a:lnSpc>
                          <a:spcPct val="100000"/>
                        </a:lnSpc>
                        <a:spcBef>
                          <a:spcPts val="0"/>
                        </a:spcBef>
                        <a:spcAft>
                          <a:spcPts val="0"/>
                        </a:spcAft>
                        <a:buClr>
                          <a:srgbClr val="2E2C22"/>
                        </a:buClr>
                        <a:buSzPts val="3200"/>
                        <a:buFont typeface="Gill Sans"/>
                        <a:buNone/>
                      </a:pPr>
                      <a:r>
                        <a:rPr lang="en-US" sz="2800" b="0" i="0" u="none" strike="noStrike" cap="none" dirty="0">
                          <a:solidFill>
                            <a:srgbClr val="2E2C22"/>
                          </a:solidFill>
                          <a:latin typeface="Gill Sans MT" panose="020B0502020104020203" pitchFamily="34" charset="77"/>
                          <a:ea typeface="Gill Sans"/>
                          <a:cs typeface="Gill Sans"/>
                          <a:sym typeface="Gill Sans"/>
                        </a:rPr>
                        <a:t>a. How many in your community would sanction people if they did not practice the behavior?</a:t>
                      </a:r>
                      <a:endParaRPr sz="2800" b="0" i="0" u="none" strike="noStrike" cap="none" dirty="0">
                        <a:solidFill>
                          <a:srgbClr val="2E2C22"/>
                        </a:solidFill>
                        <a:latin typeface="Gill Sans MT" panose="020B0502020104020203" pitchFamily="34" charset="77"/>
                        <a:ea typeface="Gill Sans"/>
                        <a:cs typeface="Gill Sans"/>
                        <a:sym typeface="Gill Sans"/>
                      </a:endParaRPr>
                    </a:p>
                    <a:p>
                      <a:pPr marL="1103313" marR="0" lvl="0" indent="0" algn="l" rtl="0">
                        <a:lnSpc>
                          <a:spcPct val="100000"/>
                        </a:lnSpc>
                        <a:spcBef>
                          <a:spcPts val="0"/>
                        </a:spcBef>
                        <a:spcAft>
                          <a:spcPts val="0"/>
                        </a:spcAft>
                        <a:buClr>
                          <a:srgbClr val="2E2C22"/>
                        </a:buClr>
                        <a:buSzPts val="2800"/>
                        <a:buFont typeface="Gill Sans"/>
                        <a:buNone/>
                      </a:pPr>
                      <a:r>
                        <a:rPr lang="en-US" sz="2800" b="0" i="0" u="none" strike="noStrike" cap="none" dirty="0">
                          <a:solidFill>
                            <a:srgbClr val="2E2C22"/>
                          </a:solidFill>
                          <a:latin typeface="Gill Sans MT" panose="020B0502020104020203" pitchFamily="34" charset="77"/>
                          <a:ea typeface="Gill Sans"/>
                          <a:cs typeface="Gill Sans"/>
                          <a:sym typeface="Gill Sans"/>
                        </a:rPr>
                        <a:t>b. Are these sanctions stronger for some community groups than other groups?</a:t>
                      </a:r>
                      <a:endParaRPr sz="2800" u="none" strike="noStrike" cap="none" dirty="0">
                        <a:solidFill>
                          <a:srgbClr val="2E2C22"/>
                        </a:solidFill>
                        <a:latin typeface="Gill Sans MT" panose="020B0502020104020203" pitchFamily="34" charset="77"/>
                      </a:endParaRPr>
                    </a:p>
                  </a:txBody>
                  <a:tcPr marL="365750" marR="365750" marT="228600" marB="2286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5"/>
                  </a:ext>
                </a:extLst>
              </a:tr>
            </a:tbl>
          </a:graphicData>
        </a:graphic>
      </p:graphicFrame>
      <p:sp>
        <p:nvSpPr>
          <p:cNvPr id="761" name="Google Shape;761;p48"/>
          <p:cNvSpPr txBox="1">
            <a:spLocks noGrp="1"/>
          </p:cNvSpPr>
          <p:nvPr>
            <p:ph type="body" idx="1"/>
          </p:nvPr>
        </p:nvSpPr>
        <p:spPr>
          <a:xfrm>
            <a:off x="1498332" y="198666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Vignettes</a:t>
            </a:r>
            <a:endParaRPr sz="8000" dirty="0">
              <a:latin typeface="Gill Sans MT" panose="020B0502020104020203" pitchFamily="34" charset="77"/>
            </a:endParaRPr>
          </a:p>
        </p:txBody>
      </p:sp>
      <p:sp>
        <p:nvSpPr>
          <p:cNvPr id="762" name="Google Shape;762;p48"/>
          <p:cNvSpPr txBox="1">
            <a:spLocks noGrp="1"/>
          </p:cNvSpPr>
          <p:nvPr>
            <p:ph type="body" idx="2"/>
          </p:nvPr>
        </p:nvSpPr>
        <p:spPr>
          <a:xfrm>
            <a:off x="1304369" y="1205326"/>
            <a:ext cx="18171428"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TECHNIQUES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9"/>
          <p:cNvSpPr txBox="1">
            <a:spLocks noGrp="1"/>
          </p:cNvSpPr>
          <p:nvPr>
            <p:ph type="body" idx="1"/>
          </p:nvPr>
        </p:nvSpPr>
        <p:spPr>
          <a:xfrm>
            <a:off x="1980506" y="2336708"/>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10000" b="1" dirty="0">
                <a:latin typeface="Gill Sans MT" panose="020B0502020104020203" pitchFamily="34" charset="77"/>
              </a:rPr>
              <a:t>Child Marriage</a:t>
            </a:r>
            <a:endParaRPr dirty="0">
              <a:latin typeface="Gill Sans MT" panose="020B0502020104020203" pitchFamily="34" charset="77"/>
            </a:endParaRPr>
          </a:p>
        </p:txBody>
      </p:sp>
      <p:sp>
        <p:nvSpPr>
          <p:cNvPr id="768" name="Google Shape;768;p49"/>
          <p:cNvSpPr txBox="1">
            <a:spLocks noGrp="1"/>
          </p:cNvSpPr>
          <p:nvPr>
            <p:ph type="body" idx="2"/>
          </p:nvPr>
        </p:nvSpPr>
        <p:spPr>
          <a:xfrm>
            <a:off x="1980506" y="3952648"/>
            <a:ext cx="21348926" cy="69961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sz="3600" dirty="0">
                <a:latin typeface="Gill Sans MT" panose="020B0502020104020203" pitchFamily="34" charset="77"/>
              </a:rPr>
              <a:t>“</a:t>
            </a:r>
            <a:r>
              <a:rPr lang="en-US" sz="3600" dirty="0" err="1">
                <a:latin typeface="Gill Sans MT" panose="020B0502020104020203" pitchFamily="34" charset="77"/>
              </a:rPr>
              <a:t>Rehima</a:t>
            </a:r>
            <a:r>
              <a:rPr lang="en-US" sz="3600" dirty="0">
                <a:latin typeface="Gill Sans MT" panose="020B0502020104020203" pitchFamily="34" charset="77"/>
              </a:rPr>
              <a:t> is a 16-year-old student who lives with her parents. She attends school and helps her mother with household chores. One day </a:t>
            </a:r>
            <a:r>
              <a:rPr lang="en-US" sz="3600" dirty="0" err="1">
                <a:latin typeface="Gill Sans MT" panose="020B0502020104020203" pitchFamily="34" charset="77"/>
              </a:rPr>
              <a:t>Hindiya</a:t>
            </a:r>
            <a:r>
              <a:rPr lang="en-US" sz="3600" dirty="0">
                <a:latin typeface="Gill Sans MT" panose="020B0502020104020203" pitchFamily="34" charset="77"/>
              </a:rPr>
              <a:t>, </a:t>
            </a:r>
            <a:r>
              <a:rPr lang="en-US" sz="3600" dirty="0" err="1">
                <a:latin typeface="Gill Sans MT" panose="020B0502020104020203" pitchFamily="34" charset="77"/>
              </a:rPr>
              <a:t>Rehima’s</a:t>
            </a:r>
            <a:r>
              <a:rPr lang="en-US" sz="3600" dirty="0">
                <a:latin typeface="Gill Sans MT" panose="020B0502020104020203" pitchFamily="34" charset="77"/>
              </a:rPr>
              <a:t> cousin comes over to visit </a:t>
            </a:r>
            <a:r>
              <a:rPr lang="en-US" sz="3600" dirty="0" err="1">
                <a:latin typeface="Gill Sans MT" panose="020B0502020104020203" pitchFamily="34" charset="77"/>
              </a:rPr>
              <a:t>Rehima’s</a:t>
            </a:r>
            <a:r>
              <a:rPr lang="en-US" sz="3600" dirty="0">
                <a:latin typeface="Gill Sans MT" panose="020B0502020104020203" pitchFamily="34" charset="77"/>
              </a:rPr>
              <a:t> family. They are about the same age. </a:t>
            </a:r>
            <a:r>
              <a:rPr lang="en-US" sz="3600" dirty="0" err="1">
                <a:latin typeface="Gill Sans MT" panose="020B0502020104020203" pitchFamily="34" charset="77"/>
              </a:rPr>
              <a:t>Hindiya</a:t>
            </a:r>
            <a:r>
              <a:rPr lang="en-US" sz="3600" dirty="0">
                <a:latin typeface="Gill Sans MT" panose="020B0502020104020203" pitchFamily="34" charset="77"/>
              </a:rPr>
              <a:t> announces that she is engaged and getting married in a month’s time. She also strongly suggests to </a:t>
            </a:r>
            <a:r>
              <a:rPr lang="en-US" sz="3600" dirty="0" err="1">
                <a:latin typeface="Gill Sans MT" panose="020B0502020104020203" pitchFamily="34" charset="77"/>
              </a:rPr>
              <a:t>Rehima</a:t>
            </a:r>
            <a:r>
              <a:rPr lang="en-US" sz="3600" dirty="0">
                <a:latin typeface="Gill Sans MT" panose="020B0502020104020203" pitchFamily="34" charset="77"/>
              </a:rPr>
              <a:t> that she should also marry soon, as she is getting old for marriage. </a:t>
            </a:r>
            <a:r>
              <a:rPr lang="en-US" sz="3600" dirty="0" err="1">
                <a:latin typeface="Gill Sans MT" panose="020B0502020104020203" pitchFamily="34" charset="77"/>
              </a:rPr>
              <a:t>Hindiya</a:t>
            </a:r>
            <a:r>
              <a:rPr lang="en-US" sz="3600" dirty="0">
                <a:latin typeface="Gill Sans MT" panose="020B0502020104020203" pitchFamily="34" charset="77"/>
              </a:rPr>
              <a:t> reveals that she also knows someone from their village who is interested in marrying </a:t>
            </a:r>
            <a:r>
              <a:rPr lang="en-US" sz="3600" dirty="0" err="1">
                <a:latin typeface="Gill Sans MT" panose="020B0502020104020203" pitchFamily="34" charset="77"/>
              </a:rPr>
              <a:t>Rehima</a:t>
            </a:r>
            <a:r>
              <a:rPr lang="en-US" sz="3600" dirty="0">
                <a:latin typeface="Gill Sans MT" panose="020B0502020104020203" pitchFamily="34" charset="77"/>
              </a:rPr>
              <a:t>.”</a:t>
            </a:r>
            <a:endParaRPr dirty="0">
              <a:latin typeface="Gill Sans MT" panose="020B0502020104020203" pitchFamily="34" charset="77"/>
            </a:endParaRPr>
          </a:p>
          <a:p>
            <a:pPr marL="742950" lvl="0" indent="-742950" algn="l" rtl="0">
              <a:lnSpc>
                <a:spcPct val="100000"/>
              </a:lnSpc>
              <a:spcBef>
                <a:spcPts val="2400"/>
              </a:spcBef>
              <a:spcAft>
                <a:spcPts val="0"/>
              </a:spcAft>
              <a:buSzPts val="3600"/>
              <a:buFont typeface="Gill Sans"/>
              <a:buAutoNum type="arabicPeriod"/>
            </a:pPr>
            <a:r>
              <a:rPr lang="en-US" sz="3600" dirty="0">
                <a:latin typeface="Gill Sans MT" panose="020B0502020104020203" pitchFamily="34" charset="77"/>
              </a:rPr>
              <a:t>What would most adolescent girls in </a:t>
            </a:r>
            <a:r>
              <a:rPr lang="en-US" sz="3600" dirty="0" err="1">
                <a:latin typeface="Gill Sans MT" panose="020B0502020104020203" pitchFamily="34" charset="77"/>
              </a:rPr>
              <a:t>Rehima’s</a:t>
            </a:r>
            <a:r>
              <a:rPr lang="en-US" sz="3600" dirty="0">
                <a:latin typeface="Gill Sans MT" panose="020B0502020104020203" pitchFamily="34" charset="77"/>
              </a:rPr>
              <a:t> position do in this situation?</a:t>
            </a:r>
            <a:endParaRPr dirty="0">
              <a:latin typeface="Gill Sans MT" panose="020B0502020104020203" pitchFamily="34" charset="77"/>
            </a:endParaRPr>
          </a:p>
          <a:p>
            <a:pPr marL="742950" lvl="0" indent="-742950" algn="l" rtl="0">
              <a:lnSpc>
                <a:spcPct val="100000"/>
              </a:lnSpc>
              <a:spcBef>
                <a:spcPts val="1200"/>
              </a:spcBef>
              <a:spcAft>
                <a:spcPts val="0"/>
              </a:spcAft>
              <a:buSzPts val="3600"/>
              <a:buFont typeface="Gill Sans"/>
              <a:buAutoNum type="arabicPeriod"/>
            </a:pPr>
            <a:r>
              <a:rPr lang="en-US" sz="3600" dirty="0">
                <a:latin typeface="Gill Sans MT" panose="020B0502020104020203" pitchFamily="34" charset="77"/>
              </a:rPr>
              <a:t>What would </a:t>
            </a:r>
            <a:r>
              <a:rPr lang="en-US" sz="3600" dirty="0" err="1">
                <a:latin typeface="Gill Sans MT" panose="020B0502020104020203" pitchFamily="34" charset="77"/>
              </a:rPr>
              <a:t>Hindiya</a:t>
            </a:r>
            <a:r>
              <a:rPr lang="en-US" sz="3600" dirty="0">
                <a:latin typeface="Gill Sans MT" panose="020B0502020104020203" pitchFamily="34" charset="77"/>
              </a:rPr>
              <a:t> and most other girls expect </a:t>
            </a:r>
            <a:r>
              <a:rPr lang="en-US" sz="3600" dirty="0" err="1">
                <a:latin typeface="Gill Sans MT" panose="020B0502020104020203" pitchFamily="34" charset="77"/>
              </a:rPr>
              <a:t>Rehima</a:t>
            </a:r>
            <a:r>
              <a:rPr lang="en-US" sz="3600" dirty="0">
                <a:latin typeface="Gill Sans MT" panose="020B0502020104020203" pitchFamily="34" charset="77"/>
              </a:rPr>
              <a:t> to do in this situation?</a:t>
            </a:r>
            <a:endParaRPr dirty="0">
              <a:latin typeface="Gill Sans MT" panose="020B0502020104020203" pitchFamily="34" charset="77"/>
            </a:endParaRPr>
          </a:p>
          <a:p>
            <a:pPr marL="0" lvl="0" indent="0" algn="l" rtl="0">
              <a:lnSpc>
                <a:spcPct val="100000"/>
              </a:lnSpc>
              <a:spcBef>
                <a:spcPts val="4200"/>
              </a:spcBef>
              <a:spcAft>
                <a:spcPts val="0"/>
              </a:spcAft>
              <a:buSzPts val="3600"/>
              <a:buNone/>
            </a:pPr>
            <a:r>
              <a:rPr lang="en-US" sz="3600" dirty="0">
                <a:latin typeface="Gill Sans MT" panose="020B0502020104020203" pitchFamily="34" charset="77"/>
              </a:rPr>
              <a:t>"But </a:t>
            </a:r>
            <a:r>
              <a:rPr lang="en-US" sz="3600" dirty="0" err="1">
                <a:latin typeface="Gill Sans MT" panose="020B0502020104020203" pitchFamily="34" charset="77"/>
              </a:rPr>
              <a:t>Rehima</a:t>
            </a:r>
            <a:r>
              <a:rPr lang="en-US" sz="3600" dirty="0">
                <a:latin typeface="Gill Sans MT" panose="020B0502020104020203" pitchFamily="34" charset="77"/>
              </a:rPr>
              <a:t> doesn’t want to marry young. She announces that she does not want marry at this age.”</a:t>
            </a:r>
            <a:endParaRPr dirty="0">
              <a:latin typeface="Gill Sans MT" panose="020B0502020104020203" pitchFamily="34" charset="77"/>
            </a:endParaRPr>
          </a:p>
          <a:p>
            <a:pPr marL="742950" lvl="0" indent="-742950" algn="l" rtl="0">
              <a:lnSpc>
                <a:spcPct val="100000"/>
              </a:lnSpc>
              <a:spcBef>
                <a:spcPts val="2400"/>
              </a:spcBef>
              <a:spcAft>
                <a:spcPts val="0"/>
              </a:spcAft>
              <a:buSzPts val="3600"/>
              <a:buFont typeface="Gill Sans"/>
              <a:buAutoNum type="arabicPeriod" startAt="3"/>
            </a:pPr>
            <a:r>
              <a:rPr lang="en-US" sz="3600" dirty="0">
                <a:latin typeface="Gill Sans MT" panose="020B0502020104020203" pitchFamily="34" charset="77"/>
              </a:rPr>
              <a:t>What would </a:t>
            </a:r>
            <a:r>
              <a:rPr lang="en-US" sz="3600" dirty="0" err="1">
                <a:latin typeface="Gill Sans MT" panose="020B0502020104020203" pitchFamily="34" charset="77"/>
              </a:rPr>
              <a:t>Hindiya</a:t>
            </a:r>
            <a:r>
              <a:rPr lang="en-US" sz="3600" dirty="0">
                <a:latin typeface="Gill Sans MT" panose="020B0502020104020203" pitchFamily="34" charset="77"/>
              </a:rPr>
              <a:t> and most other girls say about </a:t>
            </a:r>
            <a:r>
              <a:rPr lang="en-US" sz="3600" dirty="0" err="1">
                <a:latin typeface="Gill Sans MT" panose="020B0502020104020203" pitchFamily="34" charset="77"/>
              </a:rPr>
              <a:t>Rehima’s</a:t>
            </a:r>
            <a:r>
              <a:rPr lang="en-US" sz="3600" dirty="0">
                <a:latin typeface="Gill Sans MT" panose="020B0502020104020203" pitchFamily="34" charset="77"/>
              </a:rPr>
              <a:t> decision?</a:t>
            </a:r>
            <a:endParaRPr dirty="0">
              <a:latin typeface="Gill Sans MT" panose="020B0502020104020203" pitchFamily="34" charset="77"/>
            </a:endParaRPr>
          </a:p>
          <a:p>
            <a:pPr marL="742950" lvl="0" indent="-742950" algn="l" rtl="0">
              <a:lnSpc>
                <a:spcPct val="100000"/>
              </a:lnSpc>
              <a:spcBef>
                <a:spcPts val="1200"/>
              </a:spcBef>
              <a:spcAft>
                <a:spcPts val="0"/>
              </a:spcAft>
              <a:buSzPts val="3600"/>
              <a:buFont typeface="Gill Sans"/>
              <a:buAutoNum type="arabicPeriod" startAt="3"/>
            </a:pPr>
            <a:r>
              <a:rPr lang="en-US" sz="3600" dirty="0">
                <a:latin typeface="Gill Sans MT" panose="020B0502020104020203" pitchFamily="34" charset="77"/>
              </a:rPr>
              <a:t>Would the opinions and reactions of her peers make </a:t>
            </a:r>
            <a:r>
              <a:rPr lang="en-US" sz="3600" dirty="0" err="1">
                <a:latin typeface="Gill Sans MT" panose="020B0502020104020203" pitchFamily="34" charset="77"/>
              </a:rPr>
              <a:t>Rehima</a:t>
            </a:r>
            <a:r>
              <a:rPr lang="en-US" sz="3600" dirty="0">
                <a:latin typeface="Gill Sans MT" panose="020B0502020104020203" pitchFamily="34" charset="77"/>
              </a:rPr>
              <a:t> change her mind about refusing the marriage?</a:t>
            </a:r>
            <a:endParaRPr dirty="0">
              <a:latin typeface="Gill Sans MT" panose="020B0502020104020203" pitchFamily="34" charset="77"/>
            </a:endParaRPr>
          </a:p>
          <a:p>
            <a:pPr marL="742950" lvl="0" indent="-742950" algn="l" rtl="0">
              <a:lnSpc>
                <a:spcPct val="100000"/>
              </a:lnSpc>
              <a:spcBef>
                <a:spcPts val="1200"/>
              </a:spcBef>
              <a:spcAft>
                <a:spcPts val="2400"/>
              </a:spcAft>
              <a:buSzPts val="3600"/>
              <a:buFont typeface="Gill Sans"/>
              <a:buAutoNum type="arabicPeriod" startAt="3"/>
            </a:pPr>
            <a:r>
              <a:rPr lang="en-US" sz="3600" dirty="0">
                <a:latin typeface="Gill Sans MT" panose="020B0502020104020203" pitchFamily="34" charset="77"/>
              </a:rPr>
              <a:t>Are there any circumstances where it would be considered more or less acceptable for </a:t>
            </a:r>
            <a:r>
              <a:rPr lang="en-US" sz="3600" dirty="0" err="1">
                <a:latin typeface="Gill Sans MT" panose="020B0502020104020203" pitchFamily="34" charset="77"/>
              </a:rPr>
              <a:t>Rehima</a:t>
            </a:r>
            <a:r>
              <a:rPr lang="en-US" sz="3600" dirty="0">
                <a:latin typeface="Gill Sans MT" panose="020B0502020104020203" pitchFamily="34" charset="77"/>
              </a:rPr>
              <a:t> not to get married at her age?</a:t>
            </a:r>
            <a:endParaRPr dirty="0">
              <a:latin typeface="Gill Sans MT" panose="020B0502020104020203" pitchFamily="34" charset="77"/>
            </a:endParaRPr>
          </a:p>
        </p:txBody>
      </p:sp>
      <p:sp>
        <p:nvSpPr>
          <p:cNvPr id="769" name="Google Shape;769;p49"/>
          <p:cNvSpPr txBox="1">
            <a:spLocks noGrp="1"/>
          </p:cNvSpPr>
          <p:nvPr>
            <p:ph type="body" idx="3"/>
          </p:nvPr>
        </p:nvSpPr>
        <p:spPr>
          <a:xfrm>
            <a:off x="1980506" y="139928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VIGNETTE EXAMPLE</a:t>
            </a:r>
            <a:endParaRPr dirty="0">
              <a:latin typeface="Gill Sans MT" panose="020B0502020104020203" pitchFamily="34" charset="77"/>
            </a:endParaRPr>
          </a:p>
        </p:txBody>
      </p:sp>
      <p:sp>
        <p:nvSpPr>
          <p:cNvPr id="770" name="Google Shape;770;p49"/>
          <p:cNvSpPr txBox="1"/>
          <p:nvPr/>
        </p:nvSpPr>
        <p:spPr>
          <a:xfrm>
            <a:off x="6484129" y="12854226"/>
            <a:ext cx="170078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525357"/>
                </a:solidFill>
                <a:latin typeface="Gill Sans MT" panose="020B0502020104020203" pitchFamily="34" charset="77"/>
                <a:ea typeface="Gill Sans"/>
                <a:cs typeface="Gill Sans"/>
                <a:sym typeface="Gill Sans"/>
              </a:rPr>
              <a:t>Addis Continental Institute of Public Health and CARE Ethiopia, </a:t>
            </a:r>
            <a:r>
              <a:rPr lang="en-US" sz="2200" b="0" i="1" u="none" strike="noStrike" cap="none" dirty="0" err="1">
                <a:solidFill>
                  <a:srgbClr val="525357"/>
                </a:solidFill>
                <a:latin typeface="Gill Sans MT" panose="020B0502020104020203" pitchFamily="34" charset="77"/>
                <a:ea typeface="Gill Sans"/>
                <a:cs typeface="Gill Sans"/>
                <a:sym typeface="Gill Sans"/>
              </a:rPr>
              <a:t>Abdiboru</a:t>
            </a:r>
            <a:r>
              <a:rPr lang="en-US" sz="2200" b="0" i="1" u="none" strike="noStrike" cap="none" dirty="0">
                <a:solidFill>
                  <a:srgbClr val="525357"/>
                </a:solidFill>
                <a:latin typeface="Gill Sans MT" panose="020B0502020104020203" pitchFamily="34" charset="77"/>
                <a:ea typeface="Gill Sans"/>
                <a:cs typeface="Gill Sans"/>
                <a:sym typeface="Gill Sans"/>
              </a:rPr>
              <a:t> Project: The Context and Social Norms on Girls’ Marriage, Education and Nutrition – a Qualitative Study</a:t>
            </a:r>
            <a:r>
              <a:rPr lang="en-US" sz="2200" b="0" i="0" u="none" strike="noStrike" cap="none" dirty="0">
                <a:solidFill>
                  <a:srgbClr val="525357"/>
                </a:solidFill>
                <a:latin typeface="Gill Sans MT" panose="020B0502020104020203" pitchFamily="34" charset="77"/>
                <a:ea typeface="Gill Sans"/>
                <a:cs typeface="Gill Sans"/>
                <a:sym typeface="Gill Sans"/>
              </a:rPr>
              <a:t> (Addis Ababa, Ethiopia: CARE Ethiopia, 2016)</a:t>
            </a:r>
            <a:r>
              <a:rPr lang="en-US" sz="2200" b="0" i="1" u="none" strike="noStrike" cap="none" dirty="0">
                <a:solidFill>
                  <a:srgbClr val="525357"/>
                </a:solidFill>
                <a:latin typeface="Gill Sans MT" panose="020B0502020104020203" pitchFamily="34" charset="77"/>
                <a:ea typeface="Gill Sans"/>
                <a:cs typeface="Gill Sans"/>
                <a:sym typeface="Gill Sans"/>
              </a:rPr>
              <a:t>.</a:t>
            </a:r>
            <a:r>
              <a:rPr lang="en-US" sz="2200" b="0" i="0" u="none" strike="noStrike" cap="none" dirty="0">
                <a:solidFill>
                  <a:srgbClr val="525357"/>
                </a:solidFill>
                <a:latin typeface="Gill Sans MT" panose="020B0502020104020203" pitchFamily="34" charset="77"/>
                <a:ea typeface="Gill Sans"/>
                <a:cs typeface="Gill Sans"/>
                <a:sym typeface="Gill Sans"/>
              </a:rPr>
              <a:t> </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50"/>
          <p:cNvSpPr txBox="1">
            <a:spLocks noGrp="1"/>
          </p:cNvSpPr>
          <p:nvPr>
            <p:ph type="body" idx="1"/>
          </p:nvPr>
        </p:nvSpPr>
        <p:spPr>
          <a:xfrm>
            <a:off x="1947849" y="2336708"/>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10000" b="1" dirty="0">
                <a:latin typeface="Gill Sans MT" panose="020B0502020104020203" pitchFamily="34" charset="77"/>
              </a:rPr>
              <a:t>Child Marriage</a:t>
            </a:r>
            <a:endParaRPr sz="10000" dirty="0">
              <a:latin typeface="Gill Sans MT" panose="020B0502020104020203" pitchFamily="34" charset="77"/>
            </a:endParaRPr>
          </a:p>
        </p:txBody>
      </p:sp>
      <p:sp>
        <p:nvSpPr>
          <p:cNvPr id="776" name="Google Shape;776;p50"/>
          <p:cNvSpPr txBox="1">
            <a:spLocks noGrp="1"/>
          </p:cNvSpPr>
          <p:nvPr>
            <p:ph type="body" idx="3"/>
          </p:nvPr>
        </p:nvSpPr>
        <p:spPr>
          <a:xfrm>
            <a:off x="1947849" y="139928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VIGNETTES RESPONSES</a:t>
            </a:r>
            <a:endParaRPr>
              <a:latin typeface="Gill Sans MT" panose="020B0502020104020203" pitchFamily="34" charset="77"/>
            </a:endParaRPr>
          </a:p>
        </p:txBody>
      </p:sp>
      <p:sp>
        <p:nvSpPr>
          <p:cNvPr id="777" name="Google Shape;777;p50"/>
          <p:cNvSpPr txBox="1">
            <a:spLocks noGrp="1"/>
          </p:cNvSpPr>
          <p:nvPr>
            <p:ph type="sldNum" idx="12"/>
          </p:nvPr>
        </p:nvSpPr>
        <p:spPr>
          <a:xfrm>
            <a:off x="23775988" y="762000"/>
            <a:ext cx="608012" cy="323850"/>
          </a:xfrm>
          <a:prstGeom prst="rect">
            <a:avLst/>
          </a:prstGeom>
          <a:noFill/>
          <a:ln>
            <a:noFill/>
          </a:ln>
        </p:spPr>
        <p:txBody>
          <a:bodyPr spcFirstLastPara="1" wrap="square" lIns="38100" tIns="38100" rIns="38100" bIns="38100" anchor="t" anchorCtr="0">
            <a:sp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000000"/>
                </a:solidFill>
                <a:latin typeface="Gill Sans"/>
                <a:ea typeface="Gill Sans"/>
                <a:cs typeface="Gill Sans"/>
                <a:sym typeface="Gill Sans"/>
              </a:rPr>
              <a:t>57</a:t>
            </a:fld>
            <a:endParaRPr sz="1600" b="0" i="0" u="none" strike="noStrike" cap="none">
              <a:solidFill>
                <a:srgbClr val="000000"/>
              </a:solidFill>
              <a:latin typeface="Gill Sans"/>
              <a:ea typeface="Gill Sans"/>
              <a:cs typeface="Gill Sans"/>
              <a:sym typeface="Gill Sans"/>
            </a:endParaRPr>
          </a:p>
        </p:txBody>
      </p:sp>
      <p:sp>
        <p:nvSpPr>
          <p:cNvPr id="778" name="Google Shape;778;p50"/>
          <p:cNvSpPr txBox="1"/>
          <p:nvPr/>
        </p:nvSpPr>
        <p:spPr>
          <a:xfrm>
            <a:off x="7072154" y="12738556"/>
            <a:ext cx="1700784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525357"/>
                </a:solidFill>
                <a:latin typeface="Gill Sans MT" panose="020B0502020104020203" pitchFamily="34" charset="77"/>
                <a:ea typeface="Gill Sans"/>
                <a:cs typeface="Gill Sans"/>
                <a:sym typeface="Gill Sans"/>
              </a:rPr>
              <a:t>Addis Continental Institute of Public Health and CARE Ethiopia, </a:t>
            </a:r>
            <a:r>
              <a:rPr lang="en-US" sz="2200" b="0" i="1" u="none" strike="noStrike" cap="none" dirty="0" err="1">
                <a:solidFill>
                  <a:srgbClr val="525357"/>
                </a:solidFill>
                <a:latin typeface="Gill Sans MT" panose="020B0502020104020203" pitchFamily="34" charset="77"/>
                <a:ea typeface="Gill Sans"/>
                <a:cs typeface="Gill Sans"/>
                <a:sym typeface="Gill Sans"/>
              </a:rPr>
              <a:t>Abdiboru</a:t>
            </a:r>
            <a:r>
              <a:rPr lang="en-US" sz="2200" b="0" i="1" u="none" strike="noStrike" cap="none" dirty="0">
                <a:solidFill>
                  <a:srgbClr val="525357"/>
                </a:solidFill>
                <a:latin typeface="Gill Sans MT" panose="020B0502020104020203" pitchFamily="34" charset="77"/>
                <a:ea typeface="Gill Sans"/>
                <a:cs typeface="Gill Sans"/>
                <a:sym typeface="Gill Sans"/>
              </a:rPr>
              <a:t> Project: The Context and Social Norms on Girls’ Marriage, Education and Nutrition – a Qualitative Study</a:t>
            </a:r>
            <a:r>
              <a:rPr lang="en-US" sz="2200" b="0" i="0" u="none" strike="noStrike" cap="none" dirty="0">
                <a:solidFill>
                  <a:srgbClr val="525357"/>
                </a:solidFill>
                <a:latin typeface="Gill Sans MT" panose="020B0502020104020203" pitchFamily="34" charset="77"/>
                <a:ea typeface="Gill Sans"/>
                <a:cs typeface="Gill Sans"/>
                <a:sym typeface="Gill Sans"/>
              </a:rPr>
              <a:t> (Addis Ababa, Ethiopia: CARE Ethiopia, 2016)</a:t>
            </a:r>
            <a:r>
              <a:rPr lang="en-US" sz="2200" b="0" i="1" u="none" strike="noStrike" cap="none" dirty="0">
                <a:solidFill>
                  <a:srgbClr val="525357"/>
                </a:solidFill>
                <a:latin typeface="Gill Sans MT" panose="020B0502020104020203" pitchFamily="34" charset="77"/>
                <a:ea typeface="Gill Sans"/>
                <a:cs typeface="Gill Sans"/>
                <a:sym typeface="Gill Sans"/>
              </a:rPr>
              <a:t>.</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79" name="Google Shape;779;p50"/>
          <p:cNvSpPr txBox="1"/>
          <p:nvPr/>
        </p:nvSpPr>
        <p:spPr>
          <a:xfrm>
            <a:off x="1947849" y="4144490"/>
            <a:ext cx="20288682" cy="77011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“Father and mother make every decision about marriage. It is not acceptable that one should marry on her own wish.” (descriptive norm)</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“Parents make the decision in order to avoid any bad rumor in the society concerning the girl.” (injunctive norm)</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“Her mother tells [her] that if she does that (follows her own wishes), the neighbors would backbite about her and would laugh at [her].” (sanctions on the girl)</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“Although a girl has grown enough and is eligible for marriage and she says that she does not want to marry, then we order her to stay inside the house and also order her to not move anywhere outside.” (severity of sanctions)</a:t>
            </a:r>
            <a:endParaRPr dirty="0">
              <a:solidFill>
                <a:srgbClr val="2E2C22"/>
              </a:solidFill>
              <a:latin typeface="Gill Sans MT" panose="020B0502020104020203" pitchFamily="34" charset="77"/>
            </a:endParaRPr>
          </a:p>
          <a:p>
            <a:pPr marL="0" marR="0" lvl="0" indent="0" algn="l" rtl="0">
              <a:spcBef>
                <a:spcPts val="240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“Some girls do reject marriage proposals. For example, if the groom side come to see the girl and the girl doesn’t like him, she can reject the proposal.” (exceptions)</a:t>
            </a:r>
            <a:endParaRPr dirty="0">
              <a:solidFill>
                <a:srgbClr val="2E2C22"/>
              </a:solidFill>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xEl>
                                              <p:pRg st="0" end="0"/>
                                            </p:txEl>
                                          </p:spTgt>
                                        </p:tgtEl>
                                        <p:attrNameLst>
                                          <p:attrName>style.visibility</p:attrName>
                                        </p:attrNameLst>
                                      </p:cBhvr>
                                      <p:to>
                                        <p:strVal val="visible"/>
                                      </p:to>
                                    </p:set>
                                    <p:animEffect transition="in" filter="fade">
                                      <p:cBhvr>
                                        <p:cTn id="7" dur="500"/>
                                        <p:tgtEl>
                                          <p:spTgt spid="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xEl>
                                              <p:pRg st="1" end="1"/>
                                            </p:txEl>
                                          </p:spTgt>
                                        </p:tgtEl>
                                        <p:attrNameLst>
                                          <p:attrName>style.visibility</p:attrName>
                                        </p:attrNameLst>
                                      </p:cBhvr>
                                      <p:to>
                                        <p:strVal val="visible"/>
                                      </p:to>
                                    </p:set>
                                    <p:animEffect transition="in" filter="fade">
                                      <p:cBhvr>
                                        <p:cTn id="12" dur="500"/>
                                        <p:tgtEl>
                                          <p:spTgt spid="7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9">
                                            <p:txEl>
                                              <p:pRg st="2" end="2"/>
                                            </p:txEl>
                                          </p:spTgt>
                                        </p:tgtEl>
                                        <p:attrNameLst>
                                          <p:attrName>style.visibility</p:attrName>
                                        </p:attrNameLst>
                                      </p:cBhvr>
                                      <p:to>
                                        <p:strVal val="visible"/>
                                      </p:to>
                                    </p:set>
                                    <p:animEffect transition="in" filter="fade">
                                      <p:cBhvr>
                                        <p:cTn id="17" dur="500"/>
                                        <p:tgtEl>
                                          <p:spTgt spid="7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79">
                                            <p:txEl>
                                              <p:pRg st="3" end="3"/>
                                            </p:txEl>
                                          </p:spTgt>
                                        </p:tgtEl>
                                        <p:attrNameLst>
                                          <p:attrName>style.visibility</p:attrName>
                                        </p:attrNameLst>
                                      </p:cBhvr>
                                      <p:to>
                                        <p:strVal val="visible"/>
                                      </p:to>
                                    </p:set>
                                    <p:animEffect transition="in" filter="fade">
                                      <p:cBhvr>
                                        <p:cTn id="22" dur="500"/>
                                        <p:tgtEl>
                                          <p:spTgt spid="7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9">
                                            <p:txEl>
                                              <p:pRg st="4" end="4"/>
                                            </p:txEl>
                                          </p:spTgt>
                                        </p:tgtEl>
                                        <p:attrNameLst>
                                          <p:attrName>style.visibility</p:attrName>
                                        </p:attrNameLst>
                                      </p:cBhvr>
                                      <p:to>
                                        <p:strVal val="visible"/>
                                      </p:to>
                                    </p:set>
                                    <p:animEffect transition="in" filter="fade">
                                      <p:cBhvr>
                                        <p:cTn id="27" dur="500"/>
                                        <p:tgtEl>
                                          <p:spTgt spid="7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783"/>
        <p:cNvGrpSpPr/>
        <p:nvPr/>
      </p:nvGrpSpPr>
      <p:grpSpPr>
        <a:xfrm>
          <a:off x="0" y="0"/>
          <a:ext cx="0" cy="0"/>
          <a:chOff x="0" y="0"/>
          <a:chExt cx="0" cy="0"/>
        </a:xfrm>
      </p:grpSpPr>
      <p:sp>
        <p:nvSpPr>
          <p:cNvPr id="784" name="Google Shape;784;p51"/>
          <p:cNvSpPr txBox="1">
            <a:spLocks noGrp="1"/>
          </p:cNvSpPr>
          <p:nvPr>
            <p:ph type="title"/>
          </p:nvPr>
        </p:nvSpPr>
        <p:spPr>
          <a:xfrm>
            <a:off x="11412986" y="5729565"/>
            <a:ext cx="10176153" cy="23450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000"/>
              <a:buNone/>
            </a:pPr>
            <a:r>
              <a:rPr lang="en-US" sz="9600" b="1" dirty="0">
                <a:latin typeface="Gill Sans MT" panose="020B0502020104020203" pitchFamily="34" charset="77"/>
              </a:rPr>
              <a:t>Indirect and Direct Measures </a:t>
            </a:r>
            <a:endParaRPr sz="9600" b="1" dirty="0">
              <a:solidFill>
                <a:srgbClr val="FBFCFF"/>
              </a:solidFill>
              <a:latin typeface="Gill Sans MT" panose="020B0502020104020203" pitchFamily="34" charset="77"/>
            </a:endParaRPr>
          </a:p>
        </p:txBody>
      </p:sp>
      <p:sp>
        <p:nvSpPr>
          <p:cNvPr id="786" name="Google Shape;786;p51"/>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sz="1400" b="0" i="0" u="none" strike="noStrike" cap="none" dirty="0" err="1">
                <a:solidFill>
                  <a:srgbClr val="FFFFFF"/>
                </a:solidFill>
                <a:latin typeface="Gill Sans MT" panose="020B0502020104020203" pitchFamily="34" charset="77"/>
                <a:ea typeface="Gill Sans"/>
                <a:cs typeface="Gill Sans"/>
                <a:sym typeface="Gill Sans"/>
              </a:rPr>
              <a:t>Yagazie</a:t>
            </a:r>
            <a:r>
              <a:rPr lang="en-US" sz="1400" b="0" i="0" u="none" strike="noStrike" cap="none" dirty="0">
                <a:solidFill>
                  <a:srgbClr val="FFFFFF"/>
                </a:solidFill>
                <a:latin typeface="Gill Sans MT" panose="020B0502020104020203" pitchFamily="34" charset="77"/>
                <a:ea typeface="Gill Sans"/>
                <a:cs typeface="Gill Sans"/>
                <a:sym typeface="Gill Sans"/>
              </a:rPr>
              <a:t> </a:t>
            </a:r>
            <a:r>
              <a:rPr lang="en-US" sz="1400" b="0" i="0" u="none" strike="noStrike" cap="none" dirty="0" err="1">
                <a:solidFill>
                  <a:srgbClr val="FFFFFF"/>
                </a:solidFill>
                <a:latin typeface="Gill Sans MT" panose="020B0502020104020203" pitchFamily="34" charset="77"/>
                <a:ea typeface="Gill Sans"/>
                <a:cs typeface="Gill Sans"/>
                <a:sym typeface="Gill Sans"/>
              </a:rPr>
              <a:t>Emezi</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pic>
        <p:nvPicPr>
          <p:cNvPr id="787" name="Google Shape;787;p51"/>
          <p:cNvPicPr preferRelativeResize="0"/>
          <p:nvPr/>
        </p:nvPicPr>
        <p:blipFill rotWithShape="1">
          <a:blip r:embed="rId3">
            <a:alphaModFix/>
          </a:blip>
          <a:srcRect l="18049" r="18050"/>
          <a:stretch/>
        </p:blipFill>
        <p:spPr>
          <a:xfrm>
            <a:off x="1380894" y="2227264"/>
            <a:ext cx="9263064" cy="926147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52"/>
          <p:cNvSpPr txBox="1">
            <a:spLocks noGrp="1"/>
          </p:cNvSpPr>
          <p:nvPr>
            <p:ph type="title"/>
          </p:nvPr>
        </p:nvSpPr>
        <p:spPr>
          <a:xfrm>
            <a:off x="3550023" y="3616187"/>
            <a:ext cx="10156825" cy="21764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CBB303"/>
              </a:buClr>
              <a:buSzPts val="9600"/>
              <a:buFont typeface="Gill Sans"/>
              <a:buNone/>
            </a:pPr>
            <a:r>
              <a:rPr lang="en-US" sz="10000" b="1" i="0" u="none" strike="noStrike" cap="none" dirty="0">
                <a:solidFill>
                  <a:srgbClr val="CBB303"/>
                </a:solidFill>
                <a:latin typeface="Gill Sans MT" panose="020B0502020104020203" pitchFamily="34" charset="77"/>
                <a:ea typeface="Gill Sans"/>
                <a:cs typeface="Gill Sans"/>
                <a:sym typeface="Gill Sans"/>
              </a:rPr>
              <a:t>Indirect Measures</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793" name="Google Shape;793;p52"/>
          <p:cNvSpPr txBox="1">
            <a:spLocks noGrp="1"/>
          </p:cNvSpPr>
          <p:nvPr>
            <p:ph type="body" idx="1"/>
          </p:nvPr>
        </p:nvSpPr>
        <p:spPr>
          <a:xfrm>
            <a:off x="3550024" y="6767476"/>
            <a:ext cx="7089276" cy="4504164"/>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Typically focus on changes in: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Attitudes.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Intentions.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2E2C22"/>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Behavior/practices.</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ts val="4000"/>
              <a:buFont typeface="Gill Sans"/>
              <a:buNone/>
            </a:pPr>
            <a:endParaRPr sz="40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ts val="4000"/>
              <a:buFont typeface="Gill Sans"/>
              <a:buNone/>
            </a:pPr>
            <a:endParaRPr sz="40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794" name="Google Shape;794;p52"/>
          <p:cNvSpPr txBox="1">
            <a:spLocks noGrp="1"/>
          </p:cNvSpPr>
          <p:nvPr>
            <p:ph type="body" idx="2"/>
          </p:nvPr>
        </p:nvSpPr>
        <p:spPr>
          <a:xfrm>
            <a:off x="3577732" y="2593837"/>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DEFINITIONS</a:t>
            </a:r>
            <a:endParaRPr sz="3600" b="0" i="0" u="none" strike="noStrike" cap="none">
              <a:solidFill>
                <a:srgbClr val="2E2C22"/>
              </a:solidFill>
              <a:latin typeface="Gill Sans MT" panose="020B0502020104020203" pitchFamily="34" charset="77"/>
              <a:ea typeface="Gill Sans"/>
              <a:cs typeface="Gill Sans"/>
              <a:sym typeface="Gill Sans"/>
            </a:endParaRPr>
          </a:p>
        </p:txBody>
      </p:sp>
      <p:sp>
        <p:nvSpPr>
          <p:cNvPr id="795" name="Google Shape;795;p52"/>
          <p:cNvSpPr txBox="1"/>
          <p:nvPr/>
        </p:nvSpPr>
        <p:spPr>
          <a:xfrm>
            <a:off x="14104655" y="3615815"/>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904F"/>
              </a:buClr>
              <a:buSzPts val="9600"/>
              <a:buFont typeface="Gill Sans"/>
              <a:buNone/>
            </a:pPr>
            <a:r>
              <a:rPr lang="en-US" sz="9600" b="1" i="0" u="none" strike="noStrike" cap="none">
                <a:solidFill>
                  <a:srgbClr val="CBB303"/>
                </a:solidFill>
                <a:latin typeface="Gill Sans MT" panose="020B0502020104020203" pitchFamily="34" charset="77"/>
                <a:ea typeface="Gill Sans"/>
                <a:cs typeface="Gill Sans"/>
                <a:sym typeface="Gill Sans"/>
              </a:rPr>
              <a:t>Direct Measures</a:t>
            </a:r>
            <a:endParaRPr sz="1400" b="1" i="0" u="none" strike="noStrike" cap="none">
              <a:solidFill>
                <a:srgbClr val="CBB303"/>
              </a:solidFill>
              <a:latin typeface="Gill Sans MT" panose="020B0502020104020203" pitchFamily="34" charset="77"/>
              <a:ea typeface="Gill Sans"/>
              <a:cs typeface="Gill Sans"/>
              <a:sym typeface="Gill Sans"/>
            </a:endParaRPr>
          </a:p>
        </p:txBody>
      </p:sp>
      <p:sp>
        <p:nvSpPr>
          <p:cNvPr id="796" name="Google Shape;796;p5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797" name="Google Shape;797;p52"/>
          <p:cNvSpPr txBox="1"/>
          <p:nvPr/>
        </p:nvSpPr>
        <p:spPr>
          <a:xfrm>
            <a:off x="12853370" y="575984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798" name="Google Shape;798;p52"/>
          <p:cNvSpPr txBox="1"/>
          <p:nvPr/>
        </p:nvSpPr>
        <p:spPr>
          <a:xfrm>
            <a:off x="14104655" y="6726587"/>
            <a:ext cx="8060401" cy="454505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000000"/>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Typically focus on expectations of what others do:</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000000"/>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Descriptive norms (what others do).</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000000"/>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Injunctive norms (what others should do).</a:t>
            </a:r>
            <a:br>
              <a:rPr lang="en-US" sz="4000" b="0" i="0" u="none" strike="noStrike" cap="none" dirty="0">
                <a:solidFill>
                  <a:srgbClr val="2E2C22"/>
                </a:solidFill>
                <a:latin typeface="Gill Sans MT" panose="020B0502020104020203" pitchFamily="34" charset="77"/>
                <a:ea typeface="Gill Sans"/>
                <a:cs typeface="Gill Sans"/>
                <a:sym typeface="Gill Sans"/>
              </a:rPr>
            </a:b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000000"/>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000000"/>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p:txBody>
      </p:sp>
      <p:cxnSp>
        <p:nvCxnSpPr>
          <p:cNvPr id="799" name="Google Shape;799;p52"/>
          <p:cNvCxnSpPr/>
          <p:nvPr/>
        </p:nvCxnSpPr>
        <p:spPr>
          <a:xfrm>
            <a:off x="11889645" y="3583006"/>
            <a:ext cx="0" cy="7688635"/>
          </a:xfrm>
          <a:prstGeom prst="straightConnector1">
            <a:avLst/>
          </a:prstGeom>
          <a:noFill/>
          <a:ln w="76200" cap="flat" cmpd="sng">
            <a:solidFill>
              <a:srgbClr val="000000"/>
            </a:solidFill>
            <a:prstDash val="solid"/>
            <a:miter lim="4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500"/>
                                        <p:tgtEl>
                                          <p:spTgt spid="793"/>
                                        </p:tgtEl>
                                      </p:cBhvr>
                                    </p:animEffect>
                                  </p:childTnLst>
                                </p:cTn>
                              </p:par>
                              <p:par>
                                <p:cTn id="8" presetID="10" presetClass="entr" presetSubtype="0" fill="hold" nodeType="withEffect">
                                  <p:stCondLst>
                                    <p:cond delay="0"/>
                                  </p:stCondLst>
                                  <p:childTnLst>
                                    <p:set>
                                      <p:cBhvr>
                                        <p:cTn id="9" dur="1" fill="hold">
                                          <p:stCondLst>
                                            <p:cond delay="0"/>
                                          </p:stCondLst>
                                        </p:cTn>
                                        <p:tgtEl>
                                          <p:spTgt spid="798"/>
                                        </p:tgtEl>
                                        <p:attrNameLst>
                                          <p:attrName>style.visibility</p:attrName>
                                        </p:attrNameLst>
                                      </p:cBhvr>
                                      <p:to>
                                        <p:strVal val="visible"/>
                                      </p:to>
                                    </p:set>
                                    <p:animEffect transition="in" filter="fade">
                                      <p:cBhvr>
                                        <p:cTn id="10" dur="500"/>
                                        <p:tgtEl>
                                          <p:spTgt spid="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9"/>
        </a:solidFill>
        <a:effectLst/>
      </p:bgPr>
    </p:bg>
    <p:spTree>
      <p:nvGrpSpPr>
        <p:cNvPr id="1" name="Shape 199"/>
        <p:cNvGrpSpPr/>
        <p:nvPr/>
      </p:nvGrpSpPr>
      <p:grpSpPr>
        <a:xfrm>
          <a:off x="0" y="0"/>
          <a:ext cx="0" cy="0"/>
          <a:chOff x="0" y="0"/>
          <a:chExt cx="0" cy="0"/>
        </a:xfrm>
      </p:grpSpPr>
      <p:grpSp>
        <p:nvGrpSpPr>
          <p:cNvPr id="200" name="Google Shape;200;p6"/>
          <p:cNvGrpSpPr/>
          <p:nvPr/>
        </p:nvGrpSpPr>
        <p:grpSpPr>
          <a:xfrm>
            <a:off x="11014742" y="3301209"/>
            <a:ext cx="12886659" cy="2120963"/>
            <a:chOff x="11014742" y="951720"/>
            <a:chExt cx="12886659" cy="2120963"/>
          </a:xfrm>
        </p:grpSpPr>
        <p:sp>
          <p:nvSpPr>
            <p:cNvPr id="201" name="Google Shape;201;p6"/>
            <p:cNvSpPr/>
            <p:nvPr/>
          </p:nvSpPr>
          <p:spPr>
            <a:xfrm>
              <a:off x="13481605" y="1316733"/>
              <a:ext cx="10419796"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0" i="0" u="none" strike="noStrike" cap="none" dirty="0">
                  <a:solidFill>
                    <a:srgbClr val="AB9701"/>
                  </a:solidFill>
                  <a:latin typeface="Gill Sans MT" panose="020B0502020104020203" pitchFamily="34" charset="77"/>
                  <a:ea typeface="Gill Sans"/>
                  <a:cs typeface="Gill Sans"/>
                  <a:sym typeface="Gill Sans"/>
                </a:rPr>
                <a:t>Overview of Monitoring and Evaluation</a:t>
              </a:r>
              <a:endParaRPr sz="4400" b="0" i="0" u="none" strike="noStrike" cap="none" dirty="0">
                <a:solidFill>
                  <a:srgbClr val="AB9701"/>
                </a:solidFill>
                <a:latin typeface="Gill Sans MT" panose="020B0502020104020203" pitchFamily="34" charset="77"/>
                <a:ea typeface="Gill Sans"/>
                <a:cs typeface="Gill Sans"/>
                <a:sym typeface="Gill Sans"/>
              </a:endParaRPr>
            </a:p>
          </p:txBody>
        </p:sp>
        <p:grpSp>
          <p:nvGrpSpPr>
            <p:cNvPr id="202" name="Google Shape;202;p6"/>
            <p:cNvGrpSpPr/>
            <p:nvPr/>
          </p:nvGrpSpPr>
          <p:grpSpPr>
            <a:xfrm>
              <a:off x="11014742" y="982161"/>
              <a:ext cx="2365822" cy="2090522"/>
              <a:chOff x="451994" y="2386596"/>
              <a:chExt cx="1385139" cy="1223957"/>
            </a:xfrm>
          </p:grpSpPr>
          <p:sp>
            <p:nvSpPr>
              <p:cNvPr id="203" name="Google Shape;203;p6"/>
              <p:cNvSpPr/>
              <p:nvPr/>
            </p:nvSpPr>
            <p:spPr>
              <a:xfrm>
                <a:off x="451994" y="2386596"/>
                <a:ext cx="1198604" cy="1198604"/>
              </a:xfrm>
              <a:prstGeom prst="ellipse">
                <a:avLst/>
              </a:prstGeom>
              <a:solidFill>
                <a:srgbClr val="AB97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04" name="Google Shape;204;p6"/>
              <p:cNvSpPr/>
              <p:nvPr/>
            </p:nvSpPr>
            <p:spPr>
              <a:xfrm>
                <a:off x="1122897" y="2484323"/>
                <a:ext cx="714236"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a:solidFill>
                      <a:srgbClr val="F4F5F9"/>
                    </a:solidFill>
                    <a:latin typeface="Georgia"/>
                    <a:ea typeface="Georgia"/>
                    <a:cs typeface="Georgia"/>
                    <a:sym typeface="Georgia"/>
                  </a:rPr>
                  <a:t>1</a:t>
                </a:r>
                <a:endParaRPr/>
              </a:p>
            </p:txBody>
          </p:sp>
          <p:sp>
            <p:nvSpPr>
              <p:cNvPr id="205" name="Google Shape;205;p6"/>
              <p:cNvSpPr/>
              <p:nvPr/>
            </p:nvSpPr>
            <p:spPr>
              <a:xfrm>
                <a:off x="638529" y="2651107"/>
                <a:ext cx="586858"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a:solidFill>
                      <a:srgbClr val="F7F7F7"/>
                    </a:solidFill>
                    <a:latin typeface="Gill Sans"/>
                    <a:ea typeface="Gill Sans"/>
                    <a:cs typeface="Gill Sans"/>
                    <a:sym typeface="Gill Sans"/>
                  </a:rPr>
                  <a:t>Section</a:t>
                </a:r>
                <a:endParaRPr dirty="0"/>
              </a:p>
            </p:txBody>
          </p:sp>
        </p:grpSp>
        <p:sp>
          <p:nvSpPr>
            <p:cNvPr id="206" name="Google Shape;206;p6"/>
            <p:cNvSpPr/>
            <p:nvPr/>
          </p:nvSpPr>
          <p:spPr>
            <a:xfrm>
              <a:off x="12509832" y="951720"/>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AB9701"/>
            </a:solidFill>
            <a:ln w="9525" cap="flat" cmpd="sng">
              <a:solidFill>
                <a:srgbClr val="AB970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A6A7AC"/>
                </a:solidFill>
                <a:latin typeface="Gill Sans"/>
                <a:ea typeface="Gill Sans"/>
                <a:cs typeface="Gill Sans"/>
                <a:sym typeface="Gill Sans"/>
              </a:endParaRPr>
            </a:p>
          </p:txBody>
        </p:sp>
      </p:grpSp>
      <p:grpSp>
        <p:nvGrpSpPr>
          <p:cNvPr id="207" name="Google Shape;207;p6"/>
          <p:cNvGrpSpPr/>
          <p:nvPr/>
        </p:nvGrpSpPr>
        <p:grpSpPr>
          <a:xfrm>
            <a:off x="11014742" y="5724861"/>
            <a:ext cx="12683459" cy="2115095"/>
            <a:chOff x="11014742" y="3375372"/>
            <a:chExt cx="12683459" cy="2115095"/>
          </a:xfrm>
        </p:grpSpPr>
        <p:grpSp>
          <p:nvGrpSpPr>
            <p:cNvPr id="208" name="Google Shape;208;p6"/>
            <p:cNvGrpSpPr/>
            <p:nvPr/>
          </p:nvGrpSpPr>
          <p:grpSpPr>
            <a:xfrm>
              <a:off x="11014742" y="3399945"/>
              <a:ext cx="2161720" cy="2090522"/>
              <a:chOff x="451994" y="2386596"/>
              <a:chExt cx="1265642" cy="1223957"/>
            </a:xfrm>
          </p:grpSpPr>
          <p:sp>
            <p:nvSpPr>
              <p:cNvPr id="209" name="Google Shape;209;p6"/>
              <p:cNvSpPr/>
              <p:nvPr/>
            </p:nvSpPr>
            <p:spPr>
              <a:xfrm>
                <a:off x="451994" y="2386596"/>
                <a:ext cx="1198604" cy="1198604"/>
              </a:xfrm>
              <a:prstGeom prst="ellipse">
                <a:avLst/>
              </a:prstGeom>
              <a:solidFill>
                <a:srgbClr val="C2AB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10" name="Google Shape;210;p6"/>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a:solidFill>
                      <a:srgbClr val="F4F5F9"/>
                    </a:solidFill>
                    <a:latin typeface="Georgia"/>
                    <a:ea typeface="Georgia"/>
                    <a:cs typeface="Georgia"/>
                    <a:sym typeface="Georgia"/>
                  </a:rPr>
                  <a:t>2</a:t>
                </a:r>
                <a:endParaRPr/>
              </a:p>
            </p:txBody>
          </p:sp>
          <p:sp>
            <p:nvSpPr>
              <p:cNvPr id="211" name="Google Shape;211;p6"/>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a:solidFill>
                      <a:srgbClr val="F7F7F7"/>
                    </a:solidFill>
                    <a:latin typeface="Gill Sans"/>
                    <a:ea typeface="Gill Sans"/>
                    <a:cs typeface="Gill Sans"/>
                    <a:sym typeface="Gill Sans"/>
                  </a:rPr>
                  <a:t>Section</a:t>
                </a:r>
                <a:endParaRPr dirty="0"/>
              </a:p>
            </p:txBody>
          </p:sp>
        </p:grpSp>
        <p:sp>
          <p:nvSpPr>
            <p:cNvPr id="212" name="Google Shape;212;p6"/>
            <p:cNvSpPr/>
            <p:nvPr/>
          </p:nvSpPr>
          <p:spPr>
            <a:xfrm>
              <a:off x="13481602" y="3779119"/>
              <a:ext cx="10216599"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0" i="0" u="none" strike="noStrike" cap="none" dirty="0">
                  <a:solidFill>
                    <a:srgbClr val="C2AB03"/>
                  </a:solidFill>
                  <a:latin typeface="Gill Sans MT" panose="020B0502020104020203" pitchFamily="34" charset="77"/>
                  <a:ea typeface="Gill Sans"/>
                  <a:cs typeface="Gill Sans"/>
                  <a:sym typeface="Gill Sans"/>
                </a:rPr>
                <a:t>Project Monitoring of Normative Shifts</a:t>
              </a:r>
              <a:endParaRPr dirty="0">
                <a:solidFill>
                  <a:srgbClr val="C2AB03"/>
                </a:solidFill>
                <a:latin typeface="Gill Sans MT" panose="020B0502020104020203" pitchFamily="34" charset="77"/>
              </a:endParaRPr>
            </a:p>
          </p:txBody>
        </p:sp>
        <p:sp>
          <p:nvSpPr>
            <p:cNvPr id="213" name="Google Shape;213;p6"/>
            <p:cNvSpPr/>
            <p:nvPr/>
          </p:nvSpPr>
          <p:spPr>
            <a:xfrm>
              <a:off x="12509832" y="3375372"/>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C2AB03"/>
            </a:solidFill>
            <a:ln w="9525" cap="flat" cmpd="sng">
              <a:solidFill>
                <a:srgbClr val="C2AB03"/>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A6A7AC"/>
                </a:solidFill>
                <a:latin typeface="Gill Sans"/>
                <a:ea typeface="Gill Sans"/>
                <a:cs typeface="Gill Sans"/>
                <a:sym typeface="Gill Sans"/>
              </a:endParaRPr>
            </a:p>
          </p:txBody>
        </p:sp>
      </p:grpSp>
      <p:grpSp>
        <p:nvGrpSpPr>
          <p:cNvPr id="214" name="Google Shape;214;p6"/>
          <p:cNvGrpSpPr/>
          <p:nvPr/>
        </p:nvGrpSpPr>
        <p:grpSpPr>
          <a:xfrm>
            <a:off x="11014742" y="8031656"/>
            <a:ext cx="11271100" cy="2312982"/>
            <a:chOff x="11014742" y="5682167"/>
            <a:chExt cx="11271100" cy="2312982"/>
          </a:xfrm>
        </p:grpSpPr>
        <p:grpSp>
          <p:nvGrpSpPr>
            <p:cNvPr id="215" name="Google Shape;215;p6"/>
            <p:cNvGrpSpPr/>
            <p:nvPr/>
          </p:nvGrpSpPr>
          <p:grpSpPr>
            <a:xfrm>
              <a:off x="11014742" y="5735740"/>
              <a:ext cx="2161720" cy="2090522"/>
              <a:chOff x="451994" y="2386596"/>
              <a:chExt cx="1265642" cy="1223957"/>
            </a:xfrm>
          </p:grpSpPr>
          <p:sp>
            <p:nvSpPr>
              <p:cNvPr id="216" name="Google Shape;216;p6"/>
              <p:cNvSpPr/>
              <p:nvPr/>
            </p:nvSpPr>
            <p:spPr>
              <a:xfrm>
                <a:off x="451994" y="2386596"/>
                <a:ext cx="1198604" cy="1198604"/>
              </a:xfrm>
              <a:prstGeom prst="ellipse">
                <a:avLst/>
              </a:prstGeom>
              <a:solidFill>
                <a:srgbClr val="D7BC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
            <p:nvSpPr>
              <p:cNvPr id="217" name="Google Shape;217;p6"/>
              <p:cNvSpPr/>
              <p:nvPr/>
            </p:nvSpPr>
            <p:spPr>
              <a:xfrm>
                <a:off x="1003399" y="2484323"/>
                <a:ext cx="714237" cy="1126230"/>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4F5F9"/>
                  </a:buClr>
                  <a:buSzPts val="12500"/>
                  <a:buFont typeface="Arial"/>
                  <a:buNone/>
                </a:pPr>
                <a:r>
                  <a:rPr lang="en-US" sz="12500" b="1" i="0" u="none" strike="noStrike" cap="none">
                    <a:solidFill>
                      <a:srgbClr val="F4F5F9"/>
                    </a:solidFill>
                    <a:latin typeface="Georgia"/>
                    <a:ea typeface="Georgia"/>
                    <a:cs typeface="Georgia"/>
                    <a:sym typeface="Georgia"/>
                  </a:rPr>
                  <a:t>3</a:t>
                </a:r>
                <a:endParaRPr/>
              </a:p>
            </p:txBody>
          </p:sp>
          <p:sp>
            <p:nvSpPr>
              <p:cNvPr id="218" name="Google Shape;218;p6"/>
              <p:cNvSpPr/>
              <p:nvPr/>
            </p:nvSpPr>
            <p:spPr>
              <a:xfrm>
                <a:off x="638529" y="2651107"/>
                <a:ext cx="586859" cy="216236"/>
              </a:xfrm>
              <a:prstGeom prst="rect">
                <a:avLst/>
              </a:prstGeom>
              <a:noFill/>
              <a:ln>
                <a:noFill/>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F7F7F7"/>
                  </a:buClr>
                  <a:buSzPts val="2400"/>
                  <a:buFont typeface="Arial"/>
                  <a:buNone/>
                </a:pPr>
                <a:r>
                  <a:rPr lang="en-US" sz="2400" b="0" i="0" u="none" strike="noStrike" cap="none">
                    <a:solidFill>
                      <a:srgbClr val="F7F7F7"/>
                    </a:solidFill>
                    <a:latin typeface="Gill Sans"/>
                    <a:ea typeface="Gill Sans"/>
                    <a:cs typeface="Gill Sans"/>
                    <a:sym typeface="Gill Sans"/>
                  </a:rPr>
                  <a:t>Section</a:t>
                </a:r>
                <a:endParaRPr dirty="0"/>
              </a:p>
            </p:txBody>
          </p:sp>
        </p:grpSp>
        <p:sp>
          <p:nvSpPr>
            <p:cNvPr id="219" name="Google Shape;219;p6"/>
            <p:cNvSpPr/>
            <p:nvPr/>
          </p:nvSpPr>
          <p:spPr>
            <a:xfrm>
              <a:off x="13481602" y="6056157"/>
              <a:ext cx="8804240"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4400" b="0" i="0" u="none" strike="noStrike" cap="none" dirty="0">
                  <a:solidFill>
                    <a:srgbClr val="D7BC00"/>
                  </a:solidFill>
                  <a:latin typeface="Gill Sans MT" panose="020B0502020104020203" pitchFamily="34" charset="77"/>
                  <a:ea typeface="Gill Sans"/>
                  <a:cs typeface="Gill Sans"/>
                  <a:sym typeface="Gill Sans"/>
                </a:rPr>
                <a:t>Evaluation and Measurement of Normative Shifts</a:t>
              </a:r>
              <a:endParaRPr sz="4400" b="0" i="0" u="none" strike="noStrike" cap="none" dirty="0">
                <a:solidFill>
                  <a:srgbClr val="D7BC00"/>
                </a:solidFill>
                <a:latin typeface="Gill Sans MT" panose="020B0502020104020203" pitchFamily="34" charset="77"/>
                <a:ea typeface="Gill Sans"/>
                <a:cs typeface="Gill Sans"/>
                <a:sym typeface="Gill Sans"/>
              </a:endParaRPr>
            </a:p>
          </p:txBody>
        </p:sp>
        <p:sp>
          <p:nvSpPr>
            <p:cNvPr id="220" name="Google Shape;220;p6"/>
            <p:cNvSpPr/>
            <p:nvPr/>
          </p:nvSpPr>
          <p:spPr>
            <a:xfrm>
              <a:off x="12509832" y="5682167"/>
              <a:ext cx="1233863" cy="1233863"/>
            </a:xfrm>
            <a:custGeom>
              <a:avLst/>
              <a:gdLst/>
              <a:ahLst/>
              <a:cxnLst/>
              <a:rect l="l" t="t" r="r" b="b"/>
              <a:pathLst>
                <a:path w="120000" h="120000" extrusionOk="0">
                  <a:moveTo>
                    <a:pt x="12721" y="33150"/>
                  </a:moveTo>
                  <a:lnTo>
                    <a:pt x="12721" y="33150"/>
                  </a:lnTo>
                  <a:cubicBezTo>
                    <a:pt x="22027" y="16763"/>
                    <a:pt x="39156" y="6363"/>
                    <a:pt x="57989" y="5666"/>
                  </a:cubicBezTo>
                  <a:cubicBezTo>
                    <a:pt x="76822" y="4969"/>
                    <a:pt x="94673" y="14074"/>
                    <a:pt x="105165" y="29728"/>
                  </a:cubicBezTo>
                  <a:lnTo>
                    <a:pt x="110373" y="27682"/>
                  </a:lnTo>
                  <a:lnTo>
                    <a:pt x="109334" y="40608"/>
                  </a:lnTo>
                  <a:lnTo>
                    <a:pt x="97359" y="32797"/>
                  </a:lnTo>
                  <a:lnTo>
                    <a:pt x="102565" y="30750"/>
                  </a:lnTo>
                  <a:lnTo>
                    <a:pt x="102565" y="30750"/>
                  </a:lnTo>
                  <a:cubicBezTo>
                    <a:pt x="92487" y="16085"/>
                    <a:pt x="75569" y="7640"/>
                    <a:pt x="57791" y="8401"/>
                  </a:cubicBezTo>
                  <a:cubicBezTo>
                    <a:pt x="40012" y="9162"/>
                    <a:pt x="23878" y="19022"/>
                    <a:pt x="15090" y="34496"/>
                  </a:cubicBezTo>
                  <a:close/>
                </a:path>
              </a:pathLst>
            </a:custGeom>
            <a:solidFill>
              <a:srgbClr val="D7BC00"/>
            </a:solidFill>
            <a:ln w="9525" cap="flat" cmpd="sng">
              <a:solidFill>
                <a:srgbClr val="D7BC00"/>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rgbClr val="A6A7AC"/>
                </a:solidFill>
                <a:latin typeface="Gill Sans"/>
                <a:ea typeface="Gill Sans"/>
                <a:cs typeface="Gill Sans"/>
                <a:sym typeface="Gill Sans"/>
              </a:endParaRPr>
            </a:p>
          </p:txBody>
        </p:sp>
      </p:grpSp>
      <p:sp>
        <p:nvSpPr>
          <p:cNvPr id="221" name="Google Shape;221;p6"/>
          <p:cNvSpPr txBox="1"/>
          <p:nvPr/>
        </p:nvSpPr>
        <p:spPr>
          <a:xfrm>
            <a:off x="2017344" y="3590158"/>
            <a:ext cx="7560456" cy="338281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E2C22"/>
              </a:buClr>
              <a:buSzPts val="10000"/>
              <a:buFont typeface="Gill Sans"/>
              <a:buNone/>
            </a:pPr>
            <a:r>
              <a:rPr lang="en-US" sz="10000" b="1" i="0" u="none" strike="noStrike" cap="none" dirty="0">
                <a:solidFill>
                  <a:srgbClr val="2E2C22"/>
                </a:solidFill>
                <a:latin typeface="Gill Sans MT" panose="020B0502020104020203" pitchFamily="34" charset="77"/>
                <a:ea typeface="Gill Sans"/>
                <a:cs typeface="Gill Sans"/>
                <a:sym typeface="Gill Sans"/>
              </a:rPr>
              <a:t>Contents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5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Effect transition="in" filter="fade">
                                      <p:cBhvr>
                                        <p:cTn id="1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3"/>
          <p:cNvSpPr txBox="1">
            <a:spLocks noGrp="1"/>
          </p:cNvSpPr>
          <p:nvPr>
            <p:ph type="title"/>
          </p:nvPr>
        </p:nvSpPr>
        <p:spPr>
          <a:xfrm>
            <a:off x="2023861" y="3588380"/>
            <a:ext cx="6221237" cy="21288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9600"/>
              <a:buFont typeface="Gill Sans"/>
              <a:buNone/>
            </a:pPr>
            <a:r>
              <a:rPr lang="en-US" sz="10000" b="1" i="0" u="none" strike="noStrike" cap="none" dirty="0">
                <a:solidFill>
                  <a:srgbClr val="393941"/>
                </a:solidFill>
                <a:latin typeface="Gill Sans MT" panose="020B0502020104020203" pitchFamily="34" charset="77"/>
                <a:ea typeface="Gill Sans"/>
                <a:cs typeface="Gill Sans"/>
                <a:sym typeface="Gill Sans"/>
              </a:rPr>
              <a:t>Examples of </a:t>
            </a:r>
            <a:r>
              <a:rPr lang="en-US" sz="10000" b="1" i="0" u="none" strike="noStrike" cap="none" dirty="0">
                <a:solidFill>
                  <a:srgbClr val="CBB303"/>
                </a:solidFill>
                <a:latin typeface="Gill Sans MT" panose="020B0502020104020203" pitchFamily="34" charset="77"/>
                <a:ea typeface="Gill Sans"/>
                <a:cs typeface="Gill Sans"/>
                <a:sym typeface="Gill Sans"/>
              </a:rPr>
              <a:t>Direct</a:t>
            </a:r>
            <a:r>
              <a:rPr lang="en-US" sz="10000" b="1" i="0" u="none" strike="noStrike" cap="none" dirty="0">
                <a:solidFill>
                  <a:srgbClr val="393941"/>
                </a:solidFill>
                <a:latin typeface="Gill Sans MT" panose="020B0502020104020203" pitchFamily="34" charset="77"/>
                <a:ea typeface="Gill Sans"/>
                <a:cs typeface="Gill Sans"/>
                <a:sym typeface="Gill Sans"/>
              </a:rPr>
              <a:t> Indicators of Norms Change</a:t>
            </a:r>
            <a:endParaRPr sz="10000" b="1" i="0" u="none" strike="noStrike" cap="none" dirty="0">
              <a:solidFill>
                <a:srgbClr val="393941"/>
              </a:solidFill>
              <a:latin typeface="Gill Sans MT" panose="020B0502020104020203" pitchFamily="34" charset="77"/>
              <a:ea typeface="Gill Sans"/>
              <a:cs typeface="Gill Sans"/>
              <a:sym typeface="Gill Sans"/>
            </a:endParaRPr>
          </a:p>
        </p:txBody>
      </p:sp>
      <p:sp>
        <p:nvSpPr>
          <p:cNvPr id="806" name="Google Shape;806;p53"/>
          <p:cNvSpPr/>
          <p:nvPr/>
        </p:nvSpPr>
        <p:spPr>
          <a:xfrm>
            <a:off x="10916459" y="3769961"/>
            <a:ext cx="5085542" cy="2128887"/>
          </a:xfrm>
          <a:prstGeom prst="rect">
            <a:avLst/>
          </a:prstGeom>
          <a:solidFill>
            <a:srgbClr val="DCDDE0"/>
          </a:solidFill>
          <a:ln>
            <a:solidFill>
              <a:schemeClr val="bg1">
                <a:lumMod val="75000"/>
              </a:schemeClr>
            </a:solid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dirty="0">
                <a:solidFill>
                  <a:srgbClr val="000000"/>
                </a:solidFill>
                <a:latin typeface="Gill Sans MT" panose="020B0502020104020203" pitchFamily="34" charset="77"/>
                <a:ea typeface="Gill Sans"/>
                <a:cs typeface="Gill Sans"/>
                <a:sym typeface="Gill Sans"/>
              </a:rPr>
              <a:t>CHILD IMMUNIZATION</a:t>
            </a:r>
            <a:endParaRPr sz="1400" b="1" i="0" u="none" strike="noStrike" cap="none" dirty="0">
              <a:solidFill>
                <a:srgbClr val="000000"/>
              </a:solidFill>
              <a:latin typeface="Gill Sans MT" panose="020B0502020104020203" pitchFamily="34" charset="77"/>
              <a:ea typeface="Gill Sans"/>
              <a:cs typeface="Gill Sans"/>
              <a:sym typeface="Gill Sans"/>
            </a:endParaRPr>
          </a:p>
        </p:txBody>
      </p:sp>
      <p:sp>
        <p:nvSpPr>
          <p:cNvPr id="807" name="Google Shape;807;p53"/>
          <p:cNvSpPr/>
          <p:nvPr/>
        </p:nvSpPr>
        <p:spPr>
          <a:xfrm>
            <a:off x="10402233" y="7458522"/>
            <a:ext cx="3069173"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DESCRIPTIVE NORM:</a:t>
            </a:r>
            <a:endParaRPr sz="14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Perception that most children are not vaccinated.</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08" name="Google Shape;808;p53"/>
          <p:cNvSpPr/>
          <p:nvPr/>
        </p:nvSpPr>
        <p:spPr>
          <a:xfrm>
            <a:off x="16909492" y="7458521"/>
            <a:ext cx="3142864"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DESCRIPTIVE NORM:</a:t>
            </a:r>
            <a:endParaRPr sz="14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Mothers in my town take their children to clinic.</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09" name="Google Shape;809;p53"/>
          <p:cNvSpPr/>
          <p:nvPr/>
        </p:nvSpPr>
        <p:spPr>
          <a:xfrm>
            <a:off x="20249647" y="7458521"/>
            <a:ext cx="3522823"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INJUNCTIVE NORM:</a:t>
            </a:r>
            <a:endParaRPr sz="1400" b="0" i="0" u="none" strike="noStrike" cap="none" dirty="0">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dirty="0">
                <a:solidFill>
                  <a:srgbClr val="FFFFFF"/>
                </a:solidFill>
                <a:latin typeface="Gill Sans MT" panose="020B0502020104020203" pitchFamily="34" charset="77"/>
                <a:ea typeface="Gill Sans"/>
                <a:cs typeface="Gill Sans"/>
                <a:sym typeface="Gill Sans"/>
              </a:rPr>
              <a:t>Fathers who take their children to the clinic are seen as weak. </a:t>
            </a:r>
            <a:endParaRPr sz="1400" b="0" i="0" u="none" strike="noStrike" cap="none" dirty="0">
              <a:solidFill>
                <a:srgbClr val="000000"/>
              </a:solidFill>
              <a:latin typeface="Gill Sans MT" panose="020B0502020104020203" pitchFamily="34" charset="77"/>
              <a:ea typeface="Gill Sans"/>
              <a:cs typeface="Gill Sans"/>
              <a:sym typeface="Gill Sans"/>
            </a:endParaRPr>
          </a:p>
        </p:txBody>
      </p:sp>
      <p:sp>
        <p:nvSpPr>
          <p:cNvPr id="810" name="Google Shape;810;p53"/>
          <p:cNvSpPr/>
          <p:nvPr/>
        </p:nvSpPr>
        <p:spPr>
          <a:xfrm>
            <a:off x="13654709" y="7458522"/>
            <a:ext cx="2743200" cy="4652593"/>
          </a:xfrm>
          <a:prstGeom prst="rect">
            <a:avLst/>
          </a:prstGeom>
          <a:solidFill>
            <a:srgbClr val="CBB30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Gill Sans MT" panose="020B0502020104020203" pitchFamily="34" charset="77"/>
                <a:ea typeface="Gill Sans"/>
                <a:cs typeface="Gill Sans"/>
                <a:sym typeface="Gill Sans"/>
              </a:rPr>
              <a:t>INJUNCTIVE NORM:</a:t>
            </a:r>
            <a:endParaRPr sz="1400" b="0" i="0" u="none" strike="noStrike" cap="none">
              <a:solidFill>
                <a:srgbClr val="000000"/>
              </a:solidFill>
              <a:latin typeface="Gill Sans MT" panose="020B0502020104020203" pitchFamily="34" charset="77"/>
              <a:ea typeface="Gill Sans"/>
              <a:cs typeface="Gill Sans"/>
              <a:sym typeface="Gill Sans"/>
            </a:endParaRPr>
          </a:p>
          <a:p>
            <a:pPr marL="0" marR="0" lvl="0" indent="0" algn="ctr" rtl="0">
              <a:lnSpc>
                <a:spcPct val="100000"/>
              </a:lnSpc>
              <a:spcBef>
                <a:spcPts val="0"/>
              </a:spcBef>
              <a:spcAft>
                <a:spcPts val="0"/>
              </a:spcAft>
              <a:buClr>
                <a:srgbClr val="FFFFFF"/>
              </a:buClr>
              <a:buSzPts val="3600"/>
              <a:buFont typeface="Calibri"/>
              <a:buNone/>
            </a:pPr>
            <a:r>
              <a:rPr lang="en-US" sz="3600" b="0" i="0" u="none" strike="noStrike" cap="none">
                <a:solidFill>
                  <a:srgbClr val="FFFFFF"/>
                </a:solidFill>
                <a:latin typeface="Gill Sans MT" panose="020B0502020104020203" pitchFamily="34" charset="77"/>
                <a:ea typeface="Gill Sans"/>
                <a:cs typeface="Gill Sans"/>
                <a:sym typeface="Gill Sans"/>
              </a:rPr>
              <a:t>Religious leaders oppose vaccination.</a:t>
            </a: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811" name="Google Shape;811;p53"/>
          <p:cNvSpPr/>
          <p:nvPr/>
        </p:nvSpPr>
        <p:spPr>
          <a:xfrm rot="-5400000">
            <a:off x="12842352" y="4456941"/>
            <a:ext cx="1173277" cy="4461089"/>
          </a:xfrm>
          <a:prstGeom prst="rightBrace">
            <a:avLst>
              <a:gd name="adj1" fmla="val 8333"/>
              <a:gd name="adj2" fmla="val 5000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a:solidFill>
                <a:srgbClr val="000000"/>
              </a:solidFill>
              <a:latin typeface="Gill Sans MT" panose="020B0502020104020203" pitchFamily="34" charset="77"/>
              <a:ea typeface="PT Sans"/>
              <a:cs typeface="PT Sans"/>
              <a:sym typeface="PT Sans"/>
            </a:endParaRPr>
          </a:p>
        </p:txBody>
      </p:sp>
      <p:sp>
        <p:nvSpPr>
          <p:cNvPr id="812" name="Google Shape;812;p53"/>
          <p:cNvSpPr/>
          <p:nvPr/>
        </p:nvSpPr>
        <p:spPr>
          <a:xfrm>
            <a:off x="17166855" y="3769961"/>
            <a:ext cx="5327385" cy="2128887"/>
          </a:xfrm>
          <a:prstGeom prst="rect">
            <a:avLst/>
          </a:prstGeom>
          <a:solidFill>
            <a:srgbClr val="DCDDE0"/>
          </a:solidFill>
          <a:ln>
            <a:solidFill>
              <a:schemeClr val="bg1">
                <a:lumMod val="75000"/>
              </a:schemeClr>
            </a:solid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Calibri"/>
              <a:buNone/>
            </a:pPr>
            <a:r>
              <a:rPr lang="en-US" sz="4000" b="1" i="0" u="none" strike="noStrike" cap="none">
                <a:solidFill>
                  <a:srgbClr val="000000"/>
                </a:solidFill>
                <a:latin typeface="Gill Sans MT" panose="020B0502020104020203" pitchFamily="34" charset="77"/>
                <a:ea typeface="Gill Sans"/>
                <a:cs typeface="Gill Sans"/>
                <a:sym typeface="Gill Sans"/>
              </a:rPr>
              <a:t>HEALTH CARE UTILIZATION</a:t>
            </a:r>
            <a:endParaRPr sz="1400" b="1" i="0" u="none" strike="noStrike" cap="none">
              <a:solidFill>
                <a:srgbClr val="000000"/>
              </a:solidFill>
              <a:latin typeface="Gill Sans MT" panose="020B0502020104020203" pitchFamily="34" charset="77"/>
              <a:ea typeface="Gill Sans"/>
              <a:cs typeface="Gill Sans"/>
              <a:sym typeface="Gill Sans"/>
            </a:endParaRPr>
          </a:p>
        </p:txBody>
      </p:sp>
      <p:sp>
        <p:nvSpPr>
          <p:cNvPr id="12" name="Google Shape;812;p53">
            <a:extLst>
              <a:ext uri="{FF2B5EF4-FFF2-40B4-BE49-F238E27FC236}">
                <a16:creationId xmlns:a16="http://schemas.microsoft.com/office/drawing/2014/main" id="{96306B3A-6CAA-9247-945E-D97FF3971439}"/>
              </a:ext>
            </a:extLst>
          </p:cNvPr>
          <p:cNvSpPr/>
          <p:nvPr/>
        </p:nvSpPr>
        <p:spPr>
          <a:xfrm>
            <a:off x="13920195" y="1381453"/>
            <a:ext cx="5327385" cy="959010"/>
          </a:xfrm>
          <a:prstGeom prst="rect">
            <a:avLst/>
          </a:prstGeom>
          <a:solidFill>
            <a:schemeClr val="bg1">
              <a:lumMod val="75000"/>
            </a:schemeClr>
          </a:solidFill>
          <a:ln>
            <a:noFill/>
          </a:ln>
          <a:effectLst>
            <a:outerShdw blurRad="12700" dist="12700" dir="5400000" rotWithShape="0">
              <a:srgbClr val="000000">
                <a:alpha val="49411"/>
              </a:srgbClr>
            </a:outerShdw>
          </a:effectLst>
        </p:spPr>
        <p:txBody>
          <a:bodyPr spcFirstLastPara="1" wrap="square" lIns="91425" tIns="45700" rIns="91425" bIns="45700" anchor="ctr" anchorCtr="0">
            <a:noAutofit/>
          </a:bodyPr>
          <a:lstStyle/>
          <a:p>
            <a:pPr lvl="0" algn="ctr">
              <a:buSzPts val="4000"/>
            </a:pPr>
            <a:r>
              <a:rPr lang="en-US" sz="4000" b="1" dirty="0">
                <a:solidFill>
                  <a:srgbClr val="FBFCFF"/>
                </a:solidFill>
                <a:latin typeface="Gill Sans MT" panose="020B0502020104020203" pitchFamily="34" charset="77"/>
                <a:ea typeface="Gill Sans"/>
                <a:cs typeface="Gill Sans"/>
                <a:sym typeface="Gill Sans"/>
              </a:rPr>
              <a:t>BEHAVIORS</a:t>
            </a:r>
            <a:endParaRPr sz="1400" b="1" i="0" u="none" strike="noStrike" cap="none" dirty="0">
              <a:solidFill>
                <a:srgbClr val="FBFCFF"/>
              </a:solidFill>
              <a:latin typeface="Gill Sans MT" panose="020B0502020104020203" pitchFamily="34" charset="77"/>
              <a:ea typeface="Gill Sans"/>
              <a:cs typeface="Gill Sans"/>
              <a:sym typeface="Gill Sans"/>
            </a:endParaRPr>
          </a:p>
        </p:txBody>
      </p:sp>
      <p:sp>
        <p:nvSpPr>
          <p:cNvPr id="13" name="Google Shape;813;p53">
            <a:extLst>
              <a:ext uri="{FF2B5EF4-FFF2-40B4-BE49-F238E27FC236}">
                <a16:creationId xmlns:a16="http://schemas.microsoft.com/office/drawing/2014/main" id="{86E32B8A-1A13-9947-B7BA-099571F0B906}"/>
              </a:ext>
            </a:extLst>
          </p:cNvPr>
          <p:cNvSpPr/>
          <p:nvPr/>
        </p:nvSpPr>
        <p:spPr>
          <a:xfrm rot="-5400000">
            <a:off x="16104382" y="1308941"/>
            <a:ext cx="959010" cy="3599868"/>
          </a:xfrm>
          <a:prstGeom prst="rightBrace">
            <a:avLst>
              <a:gd name="adj1" fmla="val 8333"/>
              <a:gd name="adj2" fmla="val 5044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a:solidFill>
                <a:srgbClr val="000000"/>
              </a:solidFill>
              <a:latin typeface="Gill Sans MT" panose="020B0502020104020203" pitchFamily="34" charset="77"/>
              <a:ea typeface="PT Sans"/>
              <a:cs typeface="PT Sans"/>
              <a:sym typeface="PT Sans"/>
            </a:endParaRPr>
          </a:p>
        </p:txBody>
      </p:sp>
      <p:sp>
        <p:nvSpPr>
          <p:cNvPr id="14" name="Google Shape;811;p53">
            <a:extLst>
              <a:ext uri="{FF2B5EF4-FFF2-40B4-BE49-F238E27FC236}">
                <a16:creationId xmlns:a16="http://schemas.microsoft.com/office/drawing/2014/main" id="{6BCD6F1B-C563-6C42-AE14-D91CE77907BC}"/>
              </a:ext>
            </a:extLst>
          </p:cNvPr>
          <p:cNvSpPr/>
          <p:nvPr/>
        </p:nvSpPr>
        <p:spPr>
          <a:xfrm rot="-5400000">
            <a:off x="19227654" y="4456941"/>
            <a:ext cx="1173277" cy="4461089"/>
          </a:xfrm>
          <a:prstGeom prst="rightBrace">
            <a:avLst>
              <a:gd name="adj1" fmla="val 8333"/>
              <a:gd name="adj2" fmla="val 50000"/>
            </a:avLst>
          </a:prstGeom>
          <a:noFill/>
          <a:ln w="12700" cap="flat" cmpd="sng">
            <a:solidFill>
              <a:srgbClr val="000000"/>
            </a:solidFill>
            <a:prstDash val="solid"/>
            <a:miter lim="4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A6A7AC"/>
              </a:buClr>
              <a:buSzPts val="1800"/>
              <a:buFont typeface="PT Sans"/>
              <a:buNone/>
            </a:pPr>
            <a:endParaRPr sz="1800" b="0" i="0" u="none" strike="noStrike" cap="none">
              <a:solidFill>
                <a:srgbClr val="000000"/>
              </a:solidFill>
              <a:latin typeface="Gill Sans MT" panose="020B0502020104020203" pitchFamily="34" charset="77"/>
              <a:ea typeface="PT Sans"/>
              <a:cs typeface="PT Sans"/>
              <a:sym typeface="PT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 grpId="0" animBg="1"/>
      <p:bldP spid="807" grpId="0" animBg="1"/>
      <p:bldP spid="808" grpId="0" animBg="1"/>
      <p:bldP spid="809" grpId="0" animBg="1"/>
      <p:bldP spid="810" grpId="0" animBg="1"/>
      <p:bldP spid="811" grpId="0" animBg="1"/>
      <p:bldP spid="812"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4"/>
          <p:cNvSpPr txBox="1">
            <a:spLocks noGrp="1"/>
          </p:cNvSpPr>
          <p:nvPr>
            <p:ph type="body" idx="1"/>
          </p:nvPr>
        </p:nvSpPr>
        <p:spPr>
          <a:xfrm>
            <a:off x="1498332" y="1414465"/>
            <a:ext cx="22028095"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ct val="108108"/>
              <a:buFont typeface="Gill Sans"/>
              <a:buNone/>
            </a:pPr>
            <a:r>
              <a:rPr lang="en-US" sz="8000" dirty="0">
                <a:latin typeface="Gill Sans MT" panose="020B0502020104020203" pitchFamily="34" charset="77"/>
              </a:rPr>
              <a:t>Indirect Indicators of Norm Change</a:t>
            </a:r>
            <a:endParaRPr sz="8000" dirty="0">
              <a:latin typeface="Gill Sans MT" panose="020B0502020104020203" pitchFamily="34" charset="77"/>
            </a:endParaRPr>
          </a:p>
        </p:txBody>
      </p:sp>
      <p:graphicFrame>
        <p:nvGraphicFramePr>
          <p:cNvPr id="819" name="Google Shape;819;p54"/>
          <p:cNvGraphicFramePr/>
          <p:nvPr>
            <p:extLst>
              <p:ext uri="{D42A27DB-BD31-4B8C-83A1-F6EECF244321}">
                <p14:modId xmlns:p14="http://schemas.microsoft.com/office/powerpoint/2010/main" val="2467264344"/>
              </p:ext>
            </p:extLst>
          </p:nvPr>
        </p:nvGraphicFramePr>
        <p:xfrm>
          <a:off x="1498332" y="3046550"/>
          <a:ext cx="21742675" cy="2918775"/>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306000">
                <a:tc>
                  <a:txBody>
                    <a:bodyPr/>
                    <a:lstStyle/>
                    <a:p>
                      <a:pPr marL="0" marR="0" lvl="0" indent="0" algn="l" rtl="0">
                        <a:lnSpc>
                          <a:spcPct val="100000"/>
                        </a:lnSpc>
                        <a:spcBef>
                          <a:spcPts val="0"/>
                        </a:spcBef>
                        <a:spcAft>
                          <a:spcPts val="0"/>
                        </a:spcAft>
                        <a:buClr>
                          <a:srgbClr val="FFFFFF"/>
                        </a:buClr>
                        <a:buSzPts val="44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APPROACH</a:t>
                      </a:r>
                      <a:endParaRPr sz="4000" b="1" u="none" strike="noStrike" cap="none" dirty="0">
                        <a:latin typeface="Gill Sans MT" panose="020B0502020104020203" pitchFamily="34" charset="77"/>
                      </a:endParaRPr>
                    </a:p>
                  </a:txBody>
                  <a:tcPr marL="3657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4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SAMPLE INDICATOR</a:t>
                      </a:r>
                      <a:endParaRPr sz="4000" b="1" u="none" strike="noStrike" cap="none" dirty="0">
                        <a:solidFill>
                          <a:srgbClr val="FFFFFF"/>
                        </a:solidFill>
                        <a:latin typeface="Gill Sans MT" panose="020B0502020104020203" pitchFamily="34" charset="77"/>
                      </a:endParaRPr>
                    </a:p>
                  </a:txBody>
                  <a:tcPr marL="365775"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612775">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Attitudes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Percentage of respondents who agree that children 6 to 23 months should eat an animal-source food daily.</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graphicFrame>
        <p:nvGraphicFramePr>
          <p:cNvPr id="820" name="Google Shape;820;p54"/>
          <p:cNvGraphicFramePr/>
          <p:nvPr>
            <p:extLst>
              <p:ext uri="{D42A27DB-BD31-4B8C-83A1-F6EECF244321}">
                <p14:modId xmlns:p14="http://schemas.microsoft.com/office/powerpoint/2010/main" val="1486135808"/>
              </p:ext>
            </p:extLst>
          </p:nvPr>
        </p:nvGraphicFramePr>
        <p:xfrm>
          <a:off x="1498332" y="6274753"/>
          <a:ext cx="21742675" cy="1920250"/>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851650">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Intentions/ hypothetical situation</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Percentage of respondents agreeing with statement: I will get a goat for milk when I have a child.</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821" name="Google Shape;821;p54"/>
          <p:cNvGraphicFramePr/>
          <p:nvPr>
            <p:extLst>
              <p:ext uri="{D42A27DB-BD31-4B8C-83A1-F6EECF244321}">
                <p14:modId xmlns:p14="http://schemas.microsoft.com/office/powerpoint/2010/main" val="1009423245"/>
              </p:ext>
            </p:extLst>
          </p:nvPr>
        </p:nvGraphicFramePr>
        <p:xfrm>
          <a:off x="1498332" y="8497106"/>
          <a:ext cx="21742675" cy="1546600"/>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546600">
                <a:tc>
                  <a:txBody>
                    <a:bodyPr/>
                    <a:lstStyle/>
                    <a:p>
                      <a:pPr marL="45720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Practices</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0" algn="l" rtl="0">
                        <a:lnSpc>
                          <a:spcPct val="100000"/>
                        </a:lnSpc>
                        <a:spcBef>
                          <a:spcPts val="0"/>
                        </a:spcBef>
                        <a:spcAft>
                          <a:spcPts val="0"/>
                        </a:spcAft>
                        <a:buClr>
                          <a:srgbClr val="2E2C22"/>
                        </a:buClr>
                        <a:buSzPts val="36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Percentage of children (by age) consuming animal-source food in the past 24 hours.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822" name="Google Shape;822;p54"/>
          <p:cNvGraphicFramePr/>
          <p:nvPr>
            <p:extLst>
              <p:ext uri="{D42A27DB-BD31-4B8C-83A1-F6EECF244321}">
                <p14:modId xmlns:p14="http://schemas.microsoft.com/office/powerpoint/2010/main" val="1027391944"/>
              </p:ext>
            </p:extLst>
          </p:nvPr>
        </p:nvGraphicFramePr>
        <p:xfrm>
          <a:off x="1498332" y="11071322"/>
          <a:ext cx="21742675" cy="1748575"/>
        </p:xfrm>
        <a:graphic>
          <a:graphicData uri="http://schemas.openxmlformats.org/drawingml/2006/table">
            <a:tbl>
              <a:tblPr>
                <a:noFill/>
                <a:tableStyleId>{1418B81B-E733-4C98-A115-E3B8A1D51AB2}</a:tableStyleId>
              </a:tblPr>
              <a:tblGrid>
                <a:gridCol w="4104375">
                  <a:extLst>
                    <a:ext uri="{9D8B030D-6E8A-4147-A177-3AD203B41FA5}">
                      <a16:colId xmlns:a16="http://schemas.microsoft.com/office/drawing/2014/main" val="20000"/>
                    </a:ext>
                  </a:extLst>
                </a:gridCol>
                <a:gridCol w="17638300">
                  <a:extLst>
                    <a:ext uri="{9D8B030D-6E8A-4147-A177-3AD203B41FA5}">
                      <a16:colId xmlns:a16="http://schemas.microsoft.com/office/drawing/2014/main" val="20001"/>
                    </a:ext>
                  </a:extLst>
                </a:gridCol>
              </a:tblGrid>
              <a:tr h="1748575">
                <a:tc>
                  <a:txBody>
                    <a:bodyPr/>
                    <a:lstStyle/>
                    <a:p>
                      <a:pPr marL="457200" marR="0" lvl="0" indent="0" algn="l" rtl="0">
                        <a:lnSpc>
                          <a:spcPct val="100000"/>
                        </a:lnSpc>
                        <a:spcBef>
                          <a:spcPts val="0"/>
                        </a:spcBef>
                        <a:spcAft>
                          <a:spcPts val="0"/>
                        </a:spcAft>
                        <a:buClr>
                          <a:srgbClr val="000000"/>
                        </a:buClr>
                        <a:buSzPts val="4000"/>
                        <a:buFont typeface="Gill Sans"/>
                        <a:buNone/>
                      </a:pPr>
                      <a:r>
                        <a:rPr lang="en-US" sz="4000" b="0" i="0" u="none" strike="noStrike" cap="none">
                          <a:solidFill>
                            <a:srgbClr val="000000"/>
                          </a:solidFill>
                          <a:latin typeface="Gill Sans MT" panose="020B0502020104020203" pitchFamily="34" charset="77"/>
                          <a:ea typeface="Gill Sans"/>
                          <a:cs typeface="Gill Sans"/>
                          <a:sym typeface="Gill Sans"/>
                        </a:rPr>
                        <a:t>Collective Norms</a:t>
                      </a:r>
                      <a:endParaRPr sz="4000" b="0" i="0" u="none" strike="noStrike" cap="none">
                        <a:solidFill>
                          <a:srgbClr val="000000"/>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0D9">
                        <a:alpha val="45490"/>
                      </a:srgbClr>
                    </a:solidFill>
                  </a:tcPr>
                </a:tc>
                <a:tc>
                  <a:txBody>
                    <a:bodyPr/>
                    <a:lstStyle/>
                    <a:p>
                      <a:pPr marL="457200" marR="0" lvl="0" indent="0" algn="l" rtl="0">
                        <a:lnSpc>
                          <a:spcPct val="100000"/>
                        </a:lnSpc>
                        <a:spcBef>
                          <a:spcPts val="0"/>
                        </a:spcBef>
                        <a:spcAft>
                          <a:spcPts val="0"/>
                        </a:spcAft>
                        <a:buClr>
                          <a:srgbClr val="000000"/>
                        </a:buClr>
                        <a:buSzPts val="3600"/>
                        <a:buFont typeface="Gill Sans"/>
                        <a:buNone/>
                      </a:pPr>
                      <a:r>
                        <a:rPr lang="en-US" sz="4000" b="0" i="0" u="none" strike="noStrike" cap="none" dirty="0">
                          <a:solidFill>
                            <a:srgbClr val="000000"/>
                          </a:solidFill>
                          <a:latin typeface="Gill Sans MT" panose="020B0502020104020203" pitchFamily="34" charset="77"/>
                          <a:ea typeface="Gill Sans"/>
                          <a:cs typeface="Gill Sans"/>
                          <a:sym typeface="Gill Sans"/>
                        </a:rPr>
                        <a:t>Aggregate attitudes/behaviors within a bounded social space.</a:t>
                      </a:r>
                      <a:endParaRPr sz="4000" b="0" i="0" u="none" strike="noStrike" cap="none" dirty="0">
                        <a:solidFill>
                          <a:srgbClr val="000000"/>
                        </a:solidFill>
                        <a:latin typeface="Gill Sans MT" panose="020B0502020104020203" pitchFamily="34" charset="77"/>
                        <a:ea typeface="Gill Sans"/>
                        <a:cs typeface="Gill Sans"/>
                        <a:sym typeface="Gill San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0D9">
                        <a:alpha val="45490"/>
                      </a:srgbClr>
                    </a:solidFill>
                  </a:tcPr>
                </a:tc>
                <a:extLst>
                  <a:ext uri="{0D108BD9-81ED-4DB2-BD59-A6C34878D82A}">
                    <a16:rowId xmlns:a16="http://schemas.microsoft.com/office/drawing/2014/main" val="10000"/>
                  </a:ext>
                </a:extLst>
              </a:tr>
            </a:tbl>
          </a:graphicData>
        </a:graphic>
      </p:graphicFrame>
      <p:sp>
        <p:nvSpPr>
          <p:cNvPr id="823" name="Google Shape;823;p54"/>
          <p:cNvSpPr/>
          <p:nvPr/>
        </p:nvSpPr>
        <p:spPr>
          <a:xfrm rot="5400000">
            <a:off x="11785677" y="7362509"/>
            <a:ext cx="812645" cy="6390010"/>
          </a:xfrm>
          <a:prstGeom prst="rightBrace">
            <a:avLst>
              <a:gd name="adj1" fmla="val 50529"/>
              <a:gd name="adj2" fmla="val 50000"/>
            </a:avLst>
          </a:prstGeom>
          <a:noFill/>
          <a:ln w="38100" cap="flat" cmpd="sng">
            <a:solidFill>
              <a:srgbClr val="CBB303"/>
            </a:solidFill>
            <a:prstDash val="solid"/>
            <a:round/>
            <a:headEnd type="none" w="sm" len="sm"/>
            <a:tailEnd type="none" w="sm" len="sm"/>
          </a:ln>
          <a:effectLst>
            <a:outerShdw blurRad="25400"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500"/>
                                        <p:tgtEl>
                                          <p:spTgt spid="8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0"/>
                                        </p:tgtEl>
                                        <p:attrNameLst>
                                          <p:attrName>style.visibility</p:attrName>
                                        </p:attrNameLst>
                                      </p:cBhvr>
                                      <p:to>
                                        <p:strVal val="visible"/>
                                      </p:to>
                                    </p:set>
                                    <p:animEffect transition="in" filter="fade">
                                      <p:cBhvr>
                                        <p:cTn id="12" dur="500"/>
                                        <p:tgtEl>
                                          <p:spTgt spid="8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1"/>
                                        </p:tgtEl>
                                        <p:attrNameLst>
                                          <p:attrName>style.visibility</p:attrName>
                                        </p:attrNameLst>
                                      </p:cBhvr>
                                      <p:to>
                                        <p:strVal val="visible"/>
                                      </p:to>
                                    </p:set>
                                    <p:animEffect transition="in" filter="fade">
                                      <p:cBhvr>
                                        <p:cTn id="17" dur="500"/>
                                        <p:tgtEl>
                                          <p:spTgt spid="8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23"/>
                                        </p:tgtEl>
                                        <p:attrNameLst>
                                          <p:attrName>style.visibility</p:attrName>
                                        </p:attrNameLst>
                                      </p:cBhvr>
                                      <p:to>
                                        <p:strVal val="visible"/>
                                      </p:to>
                                    </p:set>
                                    <p:animEffect transition="in" filter="fade">
                                      <p:cBhvr>
                                        <p:cTn id="22" dur="500"/>
                                        <p:tgtEl>
                                          <p:spTgt spid="8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2"/>
                                        </p:tgtEl>
                                        <p:attrNameLst>
                                          <p:attrName>style.visibility</p:attrName>
                                        </p:attrNameLst>
                                      </p:cBhvr>
                                      <p:to>
                                        <p:strVal val="visible"/>
                                      </p:to>
                                    </p:set>
                                    <p:animEffect transition="in" filter="fade">
                                      <p:cBhvr>
                                        <p:cTn id="27"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827"/>
        <p:cNvGrpSpPr/>
        <p:nvPr/>
      </p:nvGrpSpPr>
      <p:grpSpPr>
        <a:xfrm>
          <a:off x="0" y="0"/>
          <a:ext cx="0" cy="0"/>
          <a:chOff x="0" y="0"/>
          <a:chExt cx="0" cy="0"/>
        </a:xfrm>
      </p:grpSpPr>
      <p:pic>
        <p:nvPicPr>
          <p:cNvPr id="828" name="Google Shape;828;p55"/>
          <p:cNvPicPr preferRelativeResize="0"/>
          <p:nvPr/>
        </p:nvPicPr>
        <p:blipFill>
          <a:blip r:embed="rId3"/>
          <a:srcRect l="16661" r="16661"/>
          <a:stretch/>
        </p:blipFill>
        <p:spPr>
          <a:xfrm>
            <a:off x="1380894" y="2227264"/>
            <a:ext cx="9263064" cy="9261476"/>
          </a:xfrm>
          <a:prstGeom prst="ellipse">
            <a:avLst/>
          </a:prstGeom>
          <a:noFill/>
          <a:ln>
            <a:noFill/>
          </a:ln>
        </p:spPr>
      </p:pic>
      <p:sp>
        <p:nvSpPr>
          <p:cNvPr id="829" name="Google Shape;829;p55"/>
          <p:cNvSpPr txBox="1"/>
          <p:nvPr/>
        </p:nvSpPr>
        <p:spPr>
          <a:xfrm>
            <a:off x="193431" y="13232376"/>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Ezra Bailey/Getty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830" name="Google Shape;830;p55"/>
          <p:cNvSpPr txBox="1">
            <a:spLocks noGrp="1"/>
          </p:cNvSpPr>
          <p:nvPr>
            <p:ph type="title"/>
          </p:nvPr>
        </p:nvSpPr>
        <p:spPr>
          <a:xfrm>
            <a:off x="11412986" y="4985647"/>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latin typeface="Gill Sans MT" panose="020B0502020104020203" pitchFamily="34" charset="77"/>
              </a:rPr>
              <a:t>Measuring Descriptive and Injunctive Norms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56"/>
          <p:cNvSpPr txBox="1">
            <a:spLocks noGrp="1"/>
          </p:cNvSpPr>
          <p:nvPr>
            <p:ph type="title"/>
          </p:nvPr>
        </p:nvSpPr>
        <p:spPr>
          <a:xfrm>
            <a:off x="2070848" y="2915147"/>
            <a:ext cx="9134475" cy="2176463"/>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CBB303"/>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Descriptive Norms</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837" name="Google Shape;837;p56"/>
          <p:cNvSpPr txBox="1">
            <a:spLocks noGrp="1"/>
          </p:cNvSpPr>
          <p:nvPr>
            <p:ph type="body" idx="1"/>
          </p:nvPr>
        </p:nvSpPr>
        <p:spPr>
          <a:xfrm>
            <a:off x="2070848" y="5615485"/>
            <a:ext cx="9136063" cy="1242515"/>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BB303"/>
              </a:buClr>
              <a:buSzPct val="108108"/>
              <a:buFont typeface="Gill Sans"/>
              <a:buNone/>
            </a:pPr>
            <a:r>
              <a:rPr lang="en-US" sz="4800" b="1" i="0" u="none" strike="noStrike" cap="none" dirty="0">
                <a:solidFill>
                  <a:srgbClr val="CBB303"/>
                </a:solidFill>
                <a:latin typeface="Gill Sans MT" panose="020B0502020104020203" pitchFamily="34" charset="77"/>
                <a:ea typeface="Gill Sans"/>
                <a:cs typeface="Gill Sans"/>
                <a:sym typeface="Gill Sans"/>
              </a:rPr>
              <a:t>(What you think others do.)</a:t>
            </a:r>
            <a:endParaRPr sz="4800" b="0" i="0" u="none" strike="noStrike" cap="none" dirty="0">
              <a:solidFill>
                <a:srgbClr val="515257"/>
              </a:solidFill>
              <a:latin typeface="Gill Sans MT" panose="020B0502020104020203" pitchFamily="34" charset="77"/>
              <a:ea typeface="Gill Sans"/>
              <a:cs typeface="Gill Sans"/>
              <a:sym typeface="Gill Sans"/>
            </a:endParaRPr>
          </a:p>
          <a:p>
            <a:pPr marL="0" marR="0" lvl="0" indent="0" algn="l" rtl="0">
              <a:lnSpc>
                <a:spcPct val="100000"/>
              </a:lnSpc>
              <a:spcBef>
                <a:spcPts val="1800"/>
              </a:spcBef>
              <a:spcAft>
                <a:spcPts val="0"/>
              </a:spcAft>
              <a:buClr>
                <a:srgbClr val="515257"/>
              </a:buClr>
              <a:buSzPct val="108108"/>
              <a:buFont typeface="Gill Sans"/>
              <a:buNone/>
            </a:pPr>
            <a:endParaRPr sz="4800" b="0" i="0" u="none" strike="noStrike" cap="none" dirty="0">
              <a:solidFill>
                <a:srgbClr val="515257"/>
              </a:solidFill>
              <a:latin typeface="Gill Sans MT" panose="020B0502020104020203" pitchFamily="34" charset="77"/>
              <a:ea typeface="Gill Sans"/>
              <a:cs typeface="Gill Sans"/>
              <a:sym typeface="Gill Sans"/>
            </a:endParaRPr>
          </a:p>
        </p:txBody>
      </p:sp>
      <p:sp>
        <p:nvSpPr>
          <p:cNvPr id="838" name="Google Shape;838;p56"/>
          <p:cNvSpPr txBox="1">
            <a:spLocks noGrp="1"/>
          </p:cNvSpPr>
          <p:nvPr>
            <p:ph type="body" idx="2"/>
          </p:nvPr>
        </p:nvSpPr>
        <p:spPr>
          <a:xfrm>
            <a:off x="2070848" y="1892797"/>
            <a:ext cx="4446588"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FORMULAS</a:t>
            </a:r>
            <a:endParaRPr sz="3600" b="0" i="0" u="none" strike="noStrike" cap="none">
              <a:solidFill>
                <a:srgbClr val="2E2C22"/>
              </a:solidFill>
              <a:latin typeface="Gill Sans MT" panose="020B0502020104020203" pitchFamily="34" charset="77"/>
              <a:ea typeface="Gill Sans"/>
              <a:cs typeface="Gill Sans"/>
              <a:sym typeface="Gill Sans"/>
            </a:endParaRPr>
          </a:p>
        </p:txBody>
      </p:sp>
      <p:sp>
        <p:nvSpPr>
          <p:cNvPr id="839" name="Google Shape;839;p56"/>
          <p:cNvSpPr txBox="1"/>
          <p:nvPr/>
        </p:nvSpPr>
        <p:spPr>
          <a:xfrm>
            <a:off x="12853370" y="2914775"/>
            <a:ext cx="9135773" cy="217683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9904F"/>
              </a:buClr>
              <a:buSzPts val="9600"/>
              <a:buFont typeface="Gill Sans"/>
              <a:buNone/>
            </a:pPr>
            <a:r>
              <a:rPr lang="en-US" sz="9600" b="1" i="0" u="none" strike="noStrike" cap="none" dirty="0">
                <a:solidFill>
                  <a:srgbClr val="CBB303"/>
                </a:solidFill>
                <a:latin typeface="Gill Sans MT" panose="020B0502020104020203" pitchFamily="34" charset="77"/>
                <a:ea typeface="Gill Sans"/>
                <a:cs typeface="Gill Sans"/>
                <a:sym typeface="Gill Sans"/>
              </a:rPr>
              <a:t>Injunctive Norms </a:t>
            </a:r>
            <a:endParaRPr sz="96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840" name="Google Shape;840;p56"/>
          <p:cNvSpPr txBox="1"/>
          <p:nvPr/>
        </p:nvSpPr>
        <p:spPr>
          <a:xfrm>
            <a:off x="12853370" y="5058801"/>
            <a:ext cx="9136712" cy="5511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515257"/>
              </a:buClr>
              <a:buSzPts val="4000"/>
              <a:buFont typeface="Gill Sans"/>
              <a:buNone/>
            </a:pPr>
            <a:endParaRPr sz="4000" b="0" i="0" u="none" strike="noStrike" cap="none">
              <a:solidFill>
                <a:srgbClr val="515257"/>
              </a:solidFill>
              <a:latin typeface="Gill Sans MT" panose="020B0502020104020203" pitchFamily="34" charset="77"/>
              <a:ea typeface="Gill Sans"/>
              <a:cs typeface="Gill Sans"/>
              <a:sym typeface="Gill Sans"/>
            </a:endParaRPr>
          </a:p>
        </p:txBody>
      </p:sp>
      <p:sp>
        <p:nvSpPr>
          <p:cNvPr id="841" name="Google Shape;841;p56"/>
          <p:cNvSpPr txBox="1"/>
          <p:nvPr/>
        </p:nvSpPr>
        <p:spPr>
          <a:xfrm>
            <a:off x="12854309" y="5615871"/>
            <a:ext cx="9861312" cy="217683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9904F"/>
              </a:buClr>
              <a:buSzPts val="5400"/>
              <a:buFont typeface="Gill Sans"/>
              <a:buNone/>
            </a:pPr>
            <a:r>
              <a:rPr lang="en-US" sz="4800" b="1" i="0" u="none" strike="noStrike" cap="none">
                <a:solidFill>
                  <a:srgbClr val="CBB303"/>
                </a:solidFill>
                <a:latin typeface="Gill Sans MT" panose="020B0502020104020203" pitchFamily="34" charset="77"/>
                <a:ea typeface="Gill Sans"/>
                <a:cs typeface="Gill Sans"/>
                <a:sym typeface="Gill Sans"/>
              </a:rPr>
              <a:t>(What you think others approve or disapprove of.)</a:t>
            </a:r>
            <a:endParaRPr sz="4800" dirty="0">
              <a:latin typeface="Gill Sans MT" panose="020B0502020104020203" pitchFamily="34" charset="77"/>
            </a:endParaRPr>
          </a:p>
        </p:txBody>
      </p:sp>
      <p:cxnSp>
        <p:nvCxnSpPr>
          <p:cNvPr id="842" name="Google Shape;842;p56"/>
          <p:cNvCxnSpPr/>
          <p:nvPr/>
        </p:nvCxnSpPr>
        <p:spPr>
          <a:xfrm>
            <a:off x="11889645" y="2881966"/>
            <a:ext cx="0" cy="9540161"/>
          </a:xfrm>
          <a:prstGeom prst="straightConnector1">
            <a:avLst/>
          </a:prstGeom>
          <a:noFill/>
          <a:ln w="76200" cap="flat" cmpd="sng">
            <a:solidFill>
              <a:srgbClr val="000000"/>
            </a:solidFill>
            <a:prstDash val="solid"/>
            <a:miter lim="400000"/>
            <a:headEnd type="none" w="sm" len="sm"/>
            <a:tailEnd type="none" w="sm" len="sm"/>
          </a:ln>
        </p:spPr>
      </p:cxnSp>
      <p:sp>
        <p:nvSpPr>
          <p:cNvPr id="843" name="Google Shape;843;p56"/>
          <p:cNvSpPr/>
          <p:nvPr/>
        </p:nvSpPr>
        <p:spPr>
          <a:xfrm>
            <a:off x="2070848" y="7943064"/>
            <a:ext cx="8854121" cy="401648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515257"/>
              </a:buClr>
              <a:buSzPts val="44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What proportion of </a:t>
            </a:r>
            <a:r>
              <a:rPr lang="en-US" sz="4000" b="0" i="0" u="none" strike="noStrike" cap="none" dirty="0">
                <a:solidFill>
                  <a:srgbClr val="CBB303"/>
                </a:solidFill>
                <a:latin typeface="Gill Sans MT" panose="020B0502020104020203" pitchFamily="34" charset="77"/>
                <a:ea typeface="Gill Sans"/>
                <a:cs typeface="Gill Sans"/>
                <a:sym typeface="Gill Sans"/>
              </a:rPr>
              <a:t>[relevant group] </a:t>
            </a:r>
            <a:r>
              <a:rPr lang="en-US" sz="4000" b="0" i="0" u="none" strike="noStrike" cap="none" dirty="0">
                <a:solidFill>
                  <a:srgbClr val="2E2C22"/>
                </a:solidFill>
                <a:latin typeface="Gill Sans MT" panose="020B0502020104020203" pitchFamily="34" charset="77"/>
                <a:ea typeface="Gill Sans"/>
                <a:cs typeface="Gill Sans"/>
                <a:sym typeface="Gill Sans"/>
              </a:rPr>
              <a:t>do you think </a:t>
            </a:r>
            <a:r>
              <a:rPr lang="en-US" sz="4000" b="0" i="0" u="none" strike="noStrike" cap="none" dirty="0">
                <a:solidFill>
                  <a:srgbClr val="CBB303"/>
                </a:solidFill>
                <a:latin typeface="Gill Sans MT" panose="020B0502020104020203" pitchFamily="34" charset="77"/>
                <a:ea typeface="Gill Sans"/>
                <a:cs typeface="Gill Sans"/>
                <a:sym typeface="Gill Sans"/>
              </a:rPr>
              <a:t>[engages in behavior]</a:t>
            </a:r>
            <a:r>
              <a:rPr lang="en-US" sz="4000" b="0" i="0" u="none" strike="noStrike" cap="none" dirty="0">
                <a:solidFill>
                  <a:srgbClr val="151515"/>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a:p>
            <a:pPr marL="571500" marR="0" lvl="0" indent="-571500" algn="l" rtl="0">
              <a:lnSpc>
                <a:spcPct val="100000"/>
              </a:lnSpc>
              <a:spcBef>
                <a:spcPts val="1800"/>
              </a:spcBef>
              <a:spcAft>
                <a:spcPts val="0"/>
              </a:spcAft>
              <a:buClr>
                <a:srgbClr val="000000"/>
              </a:buClr>
              <a:buSzPts val="44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What proportion of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others in your church congregation</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rgbClr val="000000"/>
                </a:solidFill>
                <a:latin typeface="Gill Sans MT" panose="020B0502020104020203" pitchFamily="34" charset="77"/>
                <a:ea typeface="Gill Sans"/>
                <a:cs typeface="Gill Sans"/>
                <a:sym typeface="Gill Sans"/>
              </a:rPr>
              <a:t> </a:t>
            </a:r>
            <a:r>
              <a:rPr lang="en-US" sz="4000" b="0" i="0" u="none" strike="noStrike" cap="none" dirty="0">
                <a:solidFill>
                  <a:srgbClr val="2E2C22"/>
                </a:solidFill>
                <a:latin typeface="Gill Sans MT" panose="020B0502020104020203" pitchFamily="34" charset="77"/>
                <a:ea typeface="Gill Sans"/>
                <a:cs typeface="Gill Sans"/>
                <a:sym typeface="Gill Sans"/>
              </a:rPr>
              <a:t>do you think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have been tested for HIV/use condoms</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rgbClr val="151515"/>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p:txBody>
      </p:sp>
      <p:sp>
        <p:nvSpPr>
          <p:cNvPr id="844" name="Google Shape;844;p56"/>
          <p:cNvSpPr/>
          <p:nvPr/>
        </p:nvSpPr>
        <p:spPr>
          <a:xfrm>
            <a:off x="12835952" y="7943064"/>
            <a:ext cx="9988895" cy="4016484"/>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rgbClr val="515257"/>
              </a:buClr>
              <a:buSzPts val="44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To what extent do </a:t>
            </a:r>
            <a:r>
              <a:rPr lang="en-US" sz="4000" b="0" i="0" u="none" strike="noStrike" cap="none" dirty="0">
                <a:solidFill>
                  <a:srgbClr val="CBB303"/>
                </a:solidFill>
                <a:latin typeface="Gill Sans MT" panose="020B0502020104020203" pitchFamily="34" charset="77"/>
                <a:ea typeface="Gill Sans"/>
                <a:cs typeface="Gill Sans"/>
                <a:sym typeface="Gill Sans"/>
              </a:rPr>
              <a:t>[those in a relevant group]</a:t>
            </a:r>
            <a:r>
              <a:rPr lang="en-US" sz="4000" b="0" i="0" u="none" strike="noStrike" cap="none" dirty="0">
                <a:solidFill>
                  <a:srgbClr val="515257"/>
                </a:solidFill>
                <a:latin typeface="Gill Sans MT" panose="020B0502020104020203" pitchFamily="34" charset="77"/>
                <a:ea typeface="Gill Sans"/>
                <a:cs typeface="Gill Sans"/>
                <a:sym typeface="Gill Sans"/>
              </a:rPr>
              <a:t> </a:t>
            </a:r>
            <a:r>
              <a:rPr lang="en-US" sz="4000" b="0" i="0" u="none" strike="noStrike" cap="none" dirty="0">
                <a:solidFill>
                  <a:srgbClr val="2E2C22"/>
                </a:solidFill>
                <a:latin typeface="Gill Sans MT" panose="020B0502020104020203" pitchFamily="34" charset="77"/>
                <a:ea typeface="Gill Sans"/>
                <a:cs typeface="Gill Sans"/>
                <a:sym typeface="Gill Sans"/>
              </a:rPr>
              <a:t>approve of/encourage you to </a:t>
            </a:r>
            <a:r>
              <a:rPr lang="en-US" sz="4000" b="0" i="0" u="none" strike="noStrike" cap="none" dirty="0">
                <a:solidFill>
                  <a:srgbClr val="CBB303"/>
                </a:solidFill>
                <a:latin typeface="Gill Sans MT" panose="020B0502020104020203" pitchFamily="34" charset="77"/>
                <a:ea typeface="Gill Sans"/>
                <a:cs typeface="Gill Sans"/>
                <a:sym typeface="Gill Sans"/>
              </a:rPr>
              <a:t>[engage in behavior]</a:t>
            </a:r>
            <a:r>
              <a:rPr lang="en-US" sz="4000" b="0" i="0" u="none" strike="noStrike" cap="none" dirty="0">
                <a:solidFill>
                  <a:srgbClr val="151515"/>
                </a:solidFill>
                <a:latin typeface="Gill Sans MT" panose="020B0502020104020203" pitchFamily="34" charset="77"/>
                <a:ea typeface="Gill Sans"/>
                <a:cs typeface="Gill Sans"/>
                <a:sym typeface="Gill Sans"/>
              </a:rPr>
              <a:t>?</a:t>
            </a:r>
            <a:endParaRPr sz="4000" b="0" i="0" u="none" strike="noStrike" cap="none" dirty="0">
              <a:solidFill>
                <a:srgbClr val="151515"/>
              </a:solidFill>
              <a:latin typeface="Gill Sans MT" panose="020B0502020104020203" pitchFamily="34" charset="77"/>
              <a:ea typeface="Gill Sans"/>
              <a:cs typeface="Gill Sans"/>
              <a:sym typeface="Gill Sans"/>
            </a:endParaRPr>
          </a:p>
          <a:p>
            <a:pPr marL="571500" marR="0" lvl="0" indent="-571500" algn="l" rtl="0">
              <a:lnSpc>
                <a:spcPct val="100000"/>
              </a:lnSpc>
              <a:spcBef>
                <a:spcPts val="1800"/>
              </a:spcBef>
              <a:spcAft>
                <a:spcPts val="0"/>
              </a:spcAft>
              <a:buClr>
                <a:srgbClr val="515257"/>
              </a:buClr>
              <a:buSzPts val="4000"/>
              <a:buFont typeface="Arial"/>
              <a:buChar char="•"/>
            </a:pPr>
            <a:r>
              <a:rPr lang="en-US" sz="4000" b="0" i="0" u="none" strike="noStrike" cap="none" dirty="0">
                <a:solidFill>
                  <a:srgbClr val="2E2C22"/>
                </a:solidFill>
                <a:latin typeface="Gill Sans MT" panose="020B0502020104020203" pitchFamily="34" charset="77"/>
                <a:ea typeface="Gill Sans"/>
                <a:cs typeface="Gill Sans"/>
                <a:sym typeface="Gill Sans"/>
              </a:rPr>
              <a:t>To what extent do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elders in your congregation</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rgbClr val="515257"/>
                </a:solidFill>
                <a:latin typeface="Gill Sans MT" panose="020B0502020104020203" pitchFamily="34" charset="77"/>
                <a:ea typeface="Gill Sans"/>
                <a:cs typeface="Gill Sans"/>
                <a:sym typeface="Gill Sans"/>
              </a:rPr>
              <a:t> </a:t>
            </a:r>
            <a:r>
              <a:rPr lang="en-US" sz="4000" b="0" i="0" u="none" strike="noStrike" cap="none" dirty="0">
                <a:solidFill>
                  <a:srgbClr val="2E2C22"/>
                </a:solidFill>
                <a:latin typeface="Gill Sans MT" panose="020B0502020104020203" pitchFamily="34" charset="77"/>
                <a:ea typeface="Gill Sans"/>
                <a:cs typeface="Gill Sans"/>
                <a:sym typeface="Gill Sans"/>
              </a:rPr>
              <a:t>approve of/encourage you to</a:t>
            </a:r>
            <a:r>
              <a:rPr lang="en-US" sz="4000" b="0" i="0" u="none" strike="noStrike" cap="none" dirty="0">
                <a:solidFill>
                  <a:srgbClr val="000000"/>
                </a:solidFill>
                <a:latin typeface="Gill Sans MT" panose="020B0502020104020203" pitchFamily="34" charset="77"/>
                <a:ea typeface="Gill Sans"/>
                <a:cs typeface="Gill Sans"/>
                <a:sym typeface="Gill Sans"/>
              </a:rPr>
              <a:t> </a:t>
            </a:r>
            <a:r>
              <a:rPr lang="en-US" sz="4000" b="0" i="0" u="none" strike="noStrike" cap="none" dirty="0">
                <a:solidFill>
                  <a:srgbClr val="CBB303"/>
                </a:solidFill>
                <a:latin typeface="Gill Sans MT" panose="020B0502020104020203" pitchFamily="34" charset="77"/>
                <a:ea typeface="Gill Sans"/>
                <a:cs typeface="Gill Sans"/>
                <a:sym typeface="Gill Sans"/>
              </a:rPr>
              <a:t>[</a:t>
            </a:r>
            <a:r>
              <a:rPr lang="en-US" sz="4000" b="0" i="0" u="none" strike="noStrike" cap="none" dirty="0">
                <a:solidFill>
                  <a:schemeClr val="tx1">
                    <a:lumMod val="10000"/>
                  </a:schemeClr>
                </a:solidFill>
                <a:latin typeface="Gill Sans MT" panose="020B0502020104020203" pitchFamily="34" charset="77"/>
                <a:ea typeface="Gill Sans"/>
                <a:cs typeface="Gill Sans"/>
                <a:sym typeface="Gill Sans"/>
              </a:rPr>
              <a:t>get tested for HIV/use condoms</a:t>
            </a:r>
            <a:r>
              <a:rPr lang="en-US" sz="4000" b="0" i="0" u="none" strike="noStrike" cap="none" dirty="0">
                <a:solidFill>
                  <a:srgbClr val="CBB303"/>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0"/>
      <p:bldP spid="84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7"/>
          <p:cNvSpPr txBox="1">
            <a:spLocks noGrp="1"/>
          </p:cNvSpPr>
          <p:nvPr>
            <p:ph type="body" idx="1"/>
          </p:nvPr>
        </p:nvSpPr>
        <p:spPr>
          <a:xfrm>
            <a:off x="1573325" y="1282325"/>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Descriptive Norms</a:t>
            </a:r>
            <a:endParaRPr sz="8000" dirty="0">
              <a:latin typeface="Gill Sans MT" panose="020B0502020104020203" pitchFamily="34" charset="77"/>
            </a:endParaRPr>
          </a:p>
        </p:txBody>
      </p:sp>
      <p:graphicFrame>
        <p:nvGraphicFramePr>
          <p:cNvPr id="850" name="Google Shape;850;p57"/>
          <p:cNvGraphicFramePr/>
          <p:nvPr>
            <p:extLst>
              <p:ext uri="{D42A27DB-BD31-4B8C-83A1-F6EECF244321}">
                <p14:modId xmlns:p14="http://schemas.microsoft.com/office/powerpoint/2010/main" val="2774402900"/>
              </p:ext>
            </p:extLst>
          </p:nvPr>
        </p:nvGraphicFramePr>
        <p:xfrm>
          <a:off x="1573325" y="3380291"/>
          <a:ext cx="21237350" cy="7816925"/>
        </p:xfrm>
        <a:graphic>
          <a:graphicData uri="http://schemas.openxmlformats.org/drawingml/2006/table">
            <a:tbl>
              <a:tblPr>
                <a:noFill/>
                <a:tableStyleId>{1418B81B-E733-4C98-A115-E3B8A1D51AB2}</a:tableStyleId>
              </a:tblPr>
              <a:tblGrid>
                <a:gridCol w="3282375">
                  <a:extLst>
                    <a:ext uri="{9D8B030D-6E8A-4147-A177-3AD203B41FA5}">
                      <a16:colId xmlns:a16="http://schemas.microsoft.com/office/drawing/2014/main" val="20000"/>
                    </a:ext>
                  </a:extLst>
                </a:gridCol>
                <a:gridCol w="5687575">
                  <a:extLst>
                    <a:ext uri="{9D8B030D-6E8A-4147-A177-3AD203B41FA5}">
                      <a16:colId xmlns:a16="http://schemas.microsoft.com/office/drawing/2014/main" val="20001"/>
                    </a:ext>
                  </a:extLst>
                </a:gridCol>
                <a:gridCol w="12267400">
                  <a:extLst>
                    <a:ext uri="{9D8B030D-6E8A-4147-A177-3AD203B41FA5}">
                      <a16:colId xmlns:a16="http://schemas.microsoft.com/office/drawing/2014/main" val="20002"/>
                    </a:ext>
                  </a:extLst>
                </a:gridCol>
              </a:tblGrid>
              <a:tr h="3119125">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dirty="0">
                          <a:solidFill>
                            <a:srgbClr val="FFFFFF"/>
                          </a:solidFill>
                          <a:latin typeface="Gill Sans MT" panose="020B0502020104020203" pitchFamily="34" charset="77"/>
                          <a:ea typeface="Gill Sans"/>
                          <a:cs typeface="Gill Sans"/>
                          <a:sym typeface="Gill Sans"/>
                        </a:rPr>
                        <a:t>TYPE OF NORM</a:t>
                      </a:r>
                      <a:endParaRPr sz="4000" b="1" u="none" strike="noStrike" cap="none" dirty="0">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WHAT DO YOU WANT TO KNOW?</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l Sans MT" panose="020B0502020104020203" pitchFamily="34" charset="77"/>
                          <a:ea typeface="Gill Sans"/>
                          <a:cs typeface="Gill Sans"/>
                          <a:sym typeface="Gill Sans"/>
                        </a:rPr>
                        <a:t>SAMPLE INDICATOR (CHANGE IN % RESPONDENTS AGREEING BETWEEN BASELINE AND ENDLINE)</a:t>
                      </a:r>
                      <a:endParaRPr sz="4000" b="1" u="none" strike="noStrike" cap="none">
                        <a:solidFill>
                          <a:srgbClr val="FFFFFF"/>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Descriptive norm</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What people perceive to be </a:t>
                      </a:r>
                      <a:r>
                        <a:rPr lang="en-US" sz="4000" b="0" i="0" u="none" strike="noStrike" cap="none">
                          <a:solidFill>
                            <a:srgbClr val="CBB303"/>
                          </a:solidFill>
                          <a:latin typeface="Gill Sans MT" panose="020B0502020104020203" pitchFamily="34" charset="77"/>
                          <a:ea typeface="Gill Sans"/>
                          <a:cs typeface="Gill Sans"/>
                          <a:sym typeface="Gill Sans"/>
                        </a:rPr>
                        <a:t>common behavior</a:t>
                      </a:r>
                      <a:r>
                        <a:rPr lang="en-US" sz="4000" b="0" i="0" u="none" strike="noStrike" cap="none">
                          <a:solidFill>
                            <a:srgbClr val="2E2C22"/>
                          </a:solidFill>
                          <a:latin typeface="Gill Sans MT" panose="020B0502020104020203" pitchFamily="34" charset="77"/>
                          <a:ea typeface="Gill Sans"/>
                          <a:cs typeface="Gill Sans"/>
                          <a:sym typeface="Gill Sans"/>
                        </a:rPr>
                        <a:t> in their community/reference group.</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Most people in my community practice cutting.</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Most of my friends practice cutting.</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chemeClr val="lt1"/>
                        </a:buClr>
                        <a:buSzPts val="4000"/>
                        <a:buFont typeface="Gill Sans"/>
                        <a:buNone/>
                      </a:pPr>
                      <a:endParaRPr sz="4000" b="0" i="0" u="none" strike="noStrike" cap="none" dirty="0">
                        <a:solidFill>
                          <a:srgbClr val="2E2C22"/>
                        </a:solidFill>
                        <a:latin typeface="Gill Sans MT" panose="020B0502020104020203" pitchFamily="34" charset="77"/>
                        <a:ea typeface="Gill Sans"/>
                        <a:cs typeface="Gill Sans"/>
                        <a:sym typeface="Gill Sans"/>
                      </a:endParaRPr>
                    </a:p>
                    <a:p>
                      <a:pPr marL="0"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Most women here would not work as drivers or builders.</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8"/>
          <p:cNvSpPr txBox="1">
            <a:spLocks noGrp="1"/>
          </p:cNvSpPr>
          <p:nvPr>
            <p:ph type="body" idx="1"/>
          </p:nvPr>
        </p:nvSpPr>
        <p:spPr>
          <a:xfrm>
            <a:off x="1573325" y="1241332"/>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Injunctive Norms</a:t>
            </a:r>
            <a:endParaRPr sz="8000" dirty="0">
              <a:latin typeface="Gill Sans MT" panose="020B0502020104020203" pitchFamily="34" charset="77"/>
            </a:endParaRPr>
          </a:p>
        </p:txBody>
      </p:sp>
      <p:graphicFrame>
        <p:nvGraphicFramePr>
          <p:cNvPr id="856" name="Google Shape;856;p58"/>
          <p:cNvGraphicFramePr/>
          <p:nvPr>
            <p:extLst>
              <p:ext uri="{D42A27DB-BD31-4B8C-83A1-F6EECF244321}">
                <p14:modId xmlns:p14="http://schemas.microsoft.com/office/powerpoint/2010/main" val="1474153862"/>
              </p:ext>
            </p:extLst>
          </p:nvPr>
        </p:nvGraphicFramePr>
        <p:xfrm>
          <a:off x="1573325" y="3331959"/>
          <a:ext cx="21237350" cy="7707200"/>
        </p:xfrm>
        <a:graphic>
          <a:graphicData uri="http://schemas.openxmlformats.org/drawingml/2006/table">
            <a:tbl>
              <a:tblPr>
                <a:noFill/>
                <a:tableStyleId>{1418B81B-E733-4C98-A115-E3B8A1D51AB2}</a:tableStyleId>
              </a:tblPr>
              <a:tblGrid>
                <a:gridCol w="4873425">
                  <a:extLst>
                    <a:ext uri="{9D8B030D-6E8A-4147-A177-3AD203B41FA5}">
                      <a16:colId xmlns:a16="http://schemas.microsoft.com/office/drawing/2014/main" val="20000"/>
                    </a:ext>
                  </a:extLst>
                </a:gridCol>
                <a:gridCol w="5541275">
                  <a:extLst>
                    <a:ext uri="{9D8B030D-6E8A-4147-A177-3AD203B41FA5}">
                      <a16:colId xmlns:a16="http://schemas.microsoft.com/office/drawing/2014/main" val="20001"/>
                    </a:ext>
                  </a:extLst>
                </a:gridCol>
                <a:gridCol w="10822650">
                  <a:extLst>
                    <a:ext uri="{9D8B030D-6E8A-4147-A177-3AD203B41FA5}">
                      <a16:colId xmlns:a16="http://schemas.microsoft.com/office/drawing/2014/main" val="20002"/>
                    </a:ext>
                  </a:extLst>
                </a:gridCol>
              </a:tblGrid>
              <a:tr h="30094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TYPE OF NORM</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WHAT DO YOU WANT TO KNOW?</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l Sans MT" panose="020B0502020104020203" pitchFamily="34" charset="77"/>
                          <a:ea typeface="Gill Sans"/>
                          <a:cs typeface="Gill Sans"/>
                          <a:sym typeface="Gill Sans"/>
                        </a:rPr>
                        <a:t>SAMPLE INDICATOR (CHANGE IN % RESPONDENTS AGREEING BETWEEN BASELINE AND ENDLINE)</a:t>
                      </a:r>
                      <a:endParaRPr sz="2000" b="1" u="none" strike="noStrike" cap="none" dirty="0">
                        <a:solidFill>
                          <a:srgbClr val="FFFFFF"/>
                        </a:solidFill>
                        <a:latin typeface="Gill Sans MT" panose="020B0502020104020203" pitchFamily="34" charset="77"/>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4697800">
                <a:tc>
                  <a:txBody>
                    <a:bodyPr/>
                    <a:lstStyle/>
                    <a:p>
                      <a:pPr marL="28575" marR="0" lvl="0" indent="0" algn="l" rtl="0">
                        <a:lnSpc>
                          <a:spcPct val="100000"/>
                        </a:lnSpc>
                        <a:spcBef>
                          <a:spcPts val="0"/>
                        </a:spcBef>
                        <a:spcAft>
                          <a:spcPts val="0"/>
                        </a:spcAft>
                        <a:buClr>
                          <a:srgbClr val="2E2C22"/>
                        </a:buClr>
                        <a:buSzPts val="3600"/>
                        <a:buFont typeface="Arial"/>
                        <a:buNone/>
                      </a:pPr>
                      <a:r>
                        <a:rPr lang="en-US" sz="4000" b="0" i="0" u="none" strike="noStrike" cap="none">
                          <a:solidFill>
                            <a:srgbClr val="2E2C22"/>
                          </a:solidFill>
                          <a:latin typeface="Gill Sans MT" panose="020B0502020104020203" pitchFamily="34" charset="77"/>
                          <a:ea typeface="Gill Sans"/>
                          <a:cs typeface="Gill Sans"/>
                          <a:sym typeface="Gill Sans"/>
                        </a:rPr>
                        <a:t>Injunctive norm</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0" indent="0" algn="l" rtl="0">
                        <a:lnSpc>
                          <a:spcPct val="100000"/>
                        </a:lnSpc>
                        <a:spcBef>
                          <a:spcPts val="0"/>
                        </a:spcBef>
                        <a:spcAft>
                          <a:spcPts val="0"/>
                        </a:spcAft>
                        <a:buClr>
                          <a:srgbClr val="2E2C22"/>
                        </a:buClr>
                        <a:buSzPts val="4000"/>
                        <a:buFont typeface="Gill Sans"/>
                        <a:buNone/>
                      </a:pPr>
                      <a:r>
                        <a:rPr lang="en-US" sz="4000" b="0" i="0" u="none" strike="noStrike" cap="none">
                          <a:solidFill>
                            <a:srgbClr val="2E2C22"/>
                          </a:solidFill>
                          <a:latin typeface="Gill Sans MT" panose="020B0502020104020203" pitchFamily="34" charset="77"/>
                          <a:ea typeface="Gill Sans"/>
                          <a:cs typeface="Gill Sans"/>
                          <a:sym typeface="Gill Sans"/>
                        </a:rPr>
                        <a:t>What people perceive to be </a:t>
                      </a:r>
                      <a:r>
                        <a:rPr lang="en-US" sz="4000" b="0" i="0" u="none" strike="noStrike" cap="none">
                          <a:solidFill>
                            <a:srgbClr val="CBB303"/>
                          </a:solidFill>
                          <a:latin typeface="Gill Sans MT" panose="020B0502020104020203" pitchFamily="34" charset="77"/>
                          <a:ea typeface="Gill Sans"/>
                          <a:cs typeface="Gill Sans"/>
                          <a:sym typeface="Gill Sans"/>
                        </a:rPr>
                        <a:t>appropriate behavior </a:t>
                      </a:r>
                      <a:r>
                        <a:rPr lang="en-US" sz="4000" b="0" i="0" u="none" strike="noStrike" cap="none">
                          <a:solidFill>
                            <a:srgbClr val="2E2C22"/>
                          </a:solidFill>
                          <a:latin typeface="Gill Sans MT" panose="020B0502020104020203" pitchFamily="34" charset="77"/>
                          <a:ea typeface="Gill Sans"/>
                          <a:cs typeface="Gill Sans"/>
                          <a:sym typeface="Gill Sans"/>
                        </a:rPr>
                        <a:t>in their community/reference group.</a:t>
                      </a:r>
                      <a:endParaRPr sz="4000" b="0" i="0" u="none" strike="noStrike" cap="none">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28575" marR="0" lvl="1" indent="0" algn="l" rtl="0">
                        <a:lnSpc>
                          <a:spcPct val="100000"/>
                        </a:lnSpc>
                        <a:spcBef>
                          <a:spcPts val="0"/>
                        </a:spcBef>
                        <a:spcAft>
                          <a:spcPts val="0"/>
                        </a:spcAft>
                        <a:buClr>
                          <a:srgbClr val="2E2C22"/>
                        </a:buClr>
                        <a:buSzPts val="14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It is appropriate for families in my community to practice cutting.</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28575"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 </a:t>
                      </a:r>
                      <a:endParaRPr sz="4000" b="0" i="0" u="none" strike="noStrike" cap="none" dirty="0">
                        <a:solidFill>
                          <a:srgbClr val="2E2C22"/>
                        </a:solidFill>
                        <a:latin typeface="Gill Sans MT" panose="020B0502020104020203" pitchFamily="34" charset="77"/>
                        <a:ea typeface="Gill Sans"/>
                        <a:cs typeface="Gill Sans"/>
                        <a:sym typeface="Gill Sans"/>
                      </a:endParaRPr>
                    </a:p>
                    <a:p>
                      <a:pPr marL="28575" marR="0" lvl="1"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Market trading, hairdressing, and selling food are suitable work for women; driving or being a builder are not suitable.</a:t>
                      </a:r>
                      <a:endParaRPr sz="4000" b="0" i="0" u="none" strike="noStrike" cap="none" dirty="0">
                        <a:solidFill>
                          <a:srgbClr val="2E2C22"/>
                        </a:solidFill>
                        <a:latin typeface="Gill Sans MT" panose="020B0502020104020203" pitchFamily="34" charset="77"/>
                        <a:ea typeface="Gill Sans"/>
                        <a:cs typeface="Gill Sans"/>
                        <a:sym typeface="Gill Sans"/>
                      </a:endParaRPr>
                    </a:p>
                  </a:txBody>
                  <a:tcPr marL="365750" marR="365775"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EDEDEE"/>
        </a:solidFill>
        <a:effectLst/>
      </p:bgPr>
    </p:bg>
    <p:spTree>
      <p:nvGrpSpPr>
        <p:cNvPr id="1" name="Shape 874"/>
        <p:cNvGrpSpPr/>
        <p:nvPr/>
      </p:nvGrpSpPr>
      <p:grpSpPr>
        <a:xfrm>
          <a:off x="0" y="0"/>
          <a:ext cx="0" cy="0"/>
          <a:chOff x="0" y="0"/>
          <a:chExt cx="0" cy="0"/>
        </a:xfrm>
      </p:grpSpPr>
      <p:sp>
        <p:nvSpPr>
          <p:cNvPr id="875" name="Google Shape;875;p485"/>
          <p:cNvSpPr/>
          <p:nvPr/>
        </p:nvSpPr>
        <p:spPr>
          <a:xfrm>
            <a:off x="0" y="-1727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8627"/>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None/>
            </a:pPr>
            <a:endParaRPr sz="2300" b="0" i="0" u="none" strike="noStrike" cap="none">
              <a:solidFill>
                <a:srgbClr val="A6A7AC"/>
              </a:solidFill>
              <a:latin typeface="Gill Sans MT" panose="020B0502020104020203" pitchFamily="34" charset="77"/>
              <a:ea typeface="PT Sans"/>
              <a:cs typeface="PT Sans"/>
              <a:sym typeface="PT Sans"/>
            </a:endParaRPr>
          </a:p>
        </p:txBody>
      </p:sp>
      <p:graphicFrame>
        <p:nvGraphicFramePr>
          <p:cNvPr id="876" name="Google Shape;876;p485"/>
          <p:cNvGraphicFramePr/>
          <p:nvPr>
            <p:extLst>
              <p:ext uri="{D42A27DB-BD31-4B8C-83A1-F6EECF244321}">
                <p14:modId xmlns:p14="http://schemas.microsoft.com/office/powerpoint/2010/main" val="24506883"/>
              </p:ext>
            </p:extLst>
          </p:nvPr>
        </p:nvGraphicFramePr>
        <p:xfrm>
          <a:off x="2808512" y="1605567"/>
          <a:ext cx="21020750" cy="11309795"/>
        </p:xfrm>
        <a:graphic>
          <a:graphicData uri="http://schemas.openxmlformats.org/drawingml/2006/table">
            <a:tbl>
              <a:tblPr>
                <a:noFill/>
                <a:tableStyleId>{2E31BC37-9876-41B5-BC81-B111BACC82C9}</a:tableStyleId>
              </a:tblPr>
              <a:tblGrid>
                <a:gridCol w="2082050">
                  <a:extLst>
                    <a:ext uri="{9D8B030D-6E8A-4147-A177-3AD203B41FA5}">
                      <a16:colId xmlns:a16="http://schemas.microsoft.com/office/drawing/2014/main" val="20000"/>
                    </a:ext>
                  </a:extLst>
                </a:gridCol>
                <a:gridCol w="3759650">
                  <a:extLst>
                    <a:ext uri="{9D8B030D-6E8A-4147-A177-3AD203B41FA5}">
                      <a16:colId xmlns:a16="http://schemas.microsoft.com/office/drawing/2014/main" val="20001"/>
                    </a:ext>
                  </a:extLst>
                </a:gridCol>
                <a:gridCol w="15179050">
                  <a:extLst>
                    <a:ext uri="{9D8B030D-6E8A-4147-A177-3AD203B41FA5}">
                      <a16:colId xmlns:a16="http://schemas.microsoft.com/office/drawing/2014/main" val="20002"/>
                    </a:ext>
                  </a:extLst>
                </a:gridCol>
              </a:tblGrid>
              <a:tr h="5940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1</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Do you think most pregnant women eat last?</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0"/>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1"/>
                  </a:ext>
                </a:extLst>
              </a:tr>
              <a:tr h="1313050">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2</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How many of your friends and your religious leaders would you say feed their children eggs every day?</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2"/>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3"/>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3</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Among girls you look up to, do you think most wear face masks?</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4"/>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5"/>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4</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Do your community members approve of breastfeeding until the child is 2 years?</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6"/>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7"/>
                  </a:ext>
                </a:extLst>
              </a:tr>
              <a:tr h="876875">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5</a:t>
                      </a:r>
                      <a:endParaRPr sz="2000" b="0" i="0" u="none" strike="noStrike" cap="none">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My family members would disapprove if I ate before my husband or saved seed grain.</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8"/>
                  </a:ext>
                </a:extLst>
              </a:tr>
              <a:tr h="6507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09"/>
                  </a:ext>
                </a:extLst>
              </a:tr>
              <a:tr h="1313050">
                <a:tc rowSpan="2">
                  <a:txBody>
                    <a:bodyPr/>
                    <a:lstStyle/>
                    <a:p>
                      <a:pPr marL="0" marR="0" lvl="0" indent="0" algn="ctr" rtl="0">
                        <a:lnSpc>
                          <a:spcPct val="100000"/>
                        </a:lnSpc>
                        <a:spcBef>
                          <a:spcPts val="0"/>
                        </a:spcBef>
                        <a:spcAft>
                          <a:spcPts val="0"/>
                        </a:spcAft>
                        <a:buClr>
                          <a:srgbClr val="2E2C22"/>
                        </a:buClr>
                        <a:buSzPts val="2000"/>
                        <a:buFont typeface="Gill Sans"/>
                        <a:buNone/>
                      </a:pPr>
                      <a:r>
                        <a:rPr lang="en-US" sz="2000" u="none" strike="noStrike" cap="none" dirty="0">
                          <a:solidFill>
                            <a:srgbClr val="2E2C22"/>
                          </a:solidFill>
                        </a:rPr>
                        <a:t>6</a:t>
                      </a:r>
                      <a:endParaRPr sz="2000" b="0" i="0" u="none" strike="noStrike" cap="none" dirty="0">
                        <a:solidFill>
                          <a:srgbClr val="2E2C22"/>
                        </a:solidFill>
                        <a:latin typeface="Gill Sans"/>
                        <a:ea typeface="Gill Sans"/>
                        <a:cs typeface="Gill Sans"/>
                        <a:sym typeface="Gill Sans"/>
                      </a:endParaRPr>
                    </a:p>
                  </a:txBody>
                  <a:tcPr marL="97800" marR="97800" marT="97800" marB="2743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Original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A woman should not argue with her husband, even if she does not share his view.</a:t>
                      </a:r>
                      <a:endParaRPr sz="32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10"/>
                  </a:ext>
                </a:extLst>
              </a:tr>
              <a:tr h="406400">
                <a:tc vMerge="1">
                  <a:txBody>
                    <a:bodyPr/>
                    <a:lstStyle/>
                    <a:p>
                      <a:endParaRPr lang="en-US"/>
                    </a:p>
                  </a:txBody>
                  <a:tcPr/>
                </a:tc>
                <a:tc>
                  <a:txBody>
                    <a:bodyPr/>
                    <a:lstStyle/>
                    <a:p>
                      <a:pPr marL="0" marR="0" lvl="0" indent="0" algn="l" rtl="0">
                        <a:lnSpc>
                          <a:spcPct val="100000"/>
                        </a:lnSpc>
                        <a:spcBef>
                          <a:spcPts val="0"/>
                        </a:spcBef>
                        <a:spcAft>
                          <a:spcPts val="0"/>
                        </a:spcAft>
                        <a:buClr>
                          <a:srgbClr val="2E2C22"/>
                        </a:buClr>
                        <a:buSzPts val="2800"/>
                        <a:buFont typeface="Gill Sans"/>
                        <a:buNone/>
                      </a:pPr>
                      <a:r>
                        <a:rPr lang="en-US" sz="2800" u="none" strike="noStrike" cap="none" dirty="0">
                          <a:solidFill>
                            <a:srgbClr val="2E2C22"/>
                          </a:solidFill>
                        </a:rPr>
                        <a:t>Your revised measure</a:t>
                      </a:r>
                      <a:endParaRPr sz="2800" b="0" i="0" u="none" strike="noStrike" cap="none">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tc>
                  <a:txBody>
                    <a:bodyPr/>
                    <a:lstStyle/>
                    <a:p>
                      <a:pPr marL="0" marR="0" lvl="0" indent="0" algn="l" rtl="0">
                        <a:lnSpc>
                          <a:spcPct val="100000"/>
                        </a:lnSpc>
                        <a:spcBef>
                          <a:spcPts val="0"/>
                        </a:spcBef>
                        <a:spcAft>
                          <a:spcPts val="0"/>
                        </a:spcAft>
                        <a:buClr>
                          <a:srgbClr val="2E2C22"/>
                        </a:buClr>
                        <a:buSzPts val="3200"/>
                        <a:buFont typeface="Gill Sans"/>
                        <a:buNone/>
                      </a:pPr>
                      <a:r>
                        <a:rPr lang="en-US" sz="3200" u="none" strike="noStrike" cap="none" dirty="0">
                          <a:solidFill>
                            <a:srgbClr val="2E2C22"/>
                          </a:solidFill>
                        </a:rPr>
                        <a:t> </a:t>
                      </a:r>
                      <a:endParaRPr sz="3200" b="0" i="0" u="none" strike="noStrike" cap="none" dirty="0">
                        <a:solidFill>
                          <a:srgbClr val="2E2C22"/>
                        </a:solidFill>
                        <a:latin typeface="Gill Sans"/>
                        <a:ea typeface="Gill Sans"/>
                        <a:cs typeface="Gill Sans"/>
                        <a:sym typeface="Gill Sans"/>
                      </a:endParaRPr>
                    </a:p>
                  </a:txBody>
                  <a:tcPr marL="97800" marR="97800" marT="97800" marB="274325"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bg1">
                        <a:lumMod val="20000"/>
                        <a:lumOff val="80000"/>
                        <a:alpha val="0"/>
                      </a:schemeClr>
                    </a:solidFill>
                  </a:tcPr>
                </a:tc>
                <a:extLst>
                  <a:ext uri="{0D108BD9-81ED-4DB2-BD59-A6C34878D82A}">
                    <a16:rowId xmlns:a16="http://schemas.microsoft.com/office/drawing/2014/main" val="10011"/>
                  </a:ext>
                </a:extLst>
              </a:tr>
            </a:tbl>
          </a:graphicData>
        </a:graphic>
      </p:graphicFrame>
      <p:sp>
        <p:nvSpPr>
          <p:cNvPr id="877" name="Google Shape;877;p485"/>
          <p:cNvSpPr txBox="1"/>
          <p:nvPr/>
        </p:nvSpPr>
        <p:spPr>
          <a:xfrm>
            <a:off x="2808513" y="537292"/>
            <a:ext cx="1443445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a:solidFill>
                  <a:srgbClr val="CBB303"/>
                </a:solidFill>
                <a:latin typeface="Gill Sans MT" panose="020B0502020104020203" pitchFamily="34" charset="77"/>
                <a:ea typeface="Gill Sans"/>
                <a:cs typeface="Gill Sans"/>
                <a:sym typeface="Gill Sans"/>
              </a:rPr>
              <a:t>Fix my measure breakout group notetaking form </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3EEC7"/>
        </a:solidFill>
        <a:effectLst/>
      </p:bgPr>
    </p:bg>
    <p:spTree>
      <p:nvGrpSpPr>
        <p:cNvPr id="1" name="Shape 881"/>
        <p:cNvGrpSpPr/>
        <p:nvPr/>
      </p:nvGrpSpPr>
      <p:grpSpPr>
        <a:xfrm>
          <a:off x="0" y="0"/>
          <a:ext cx="0" cy="0"/>
          <a:chOff x="0" y="0"/>
          <a:chExt cx="0" cy="0"/>
        </a:xfrm>
      </p:grpSpPr>
      <p:sp>
        <p:nvSpPr>
          <p:cNvPr id="883" name="Google Shape;883;p59"/>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8800"/>
              <a:buFont typeface="Gill Sans"/>
              <a:buNone/>
            </a:pPr>
            <a:r>
              <a:rPr lang="en-US" b="1">
                <a:latin typeface="Gill Sans MT" panose="020B0502020104020203" pitchFamily="34" charset="77"/>
              </a:rPr>
              <a:t>Fix My Measure </a:t>
            </a:r>
            <a:endParaRPr b="1">
              <a:latin typeface="Gill Sans MT" panose="020B0502020104020203" pitchFamily="34" charset="77"/>
            </a:endParaRPr>
          </a:p>
        </p:txBody>
      </p:sp>
      <p:sp>
        <p:nvSpPr>
          <p:cNvPr id="884" name="Google Shape;884;p59"/>
          <p:cNvSpPr txBox="1">
            <a:spLocks noGrp="1"/>
          </p:cNvSpPr>
          <p:nvPr>
            <p:ph type="body" idx="1"/>
          </p:nvPr>
        </p:nvSpPr>
        <p:spPr>
          <a:xfrm>
            <a:off x="9719430" y="3915008"/>
            <a:ext cx="13296245" cy="691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4000"/>
              <a:buNone/>
            </a:pPr>
            <a:r>
              <a:rPr lang="en-US" sz="4800">
                <a:latin typeface="Gill Sans MT" panose="020B0502020104020203" pitchFamily="34" charset="77"/>
              </a:rPr>
              <a:t>How can we improve these normative measures?</a:t>
            </a:r>
            <a:endParaRPr sz="4800">
              <a:latin typeface="Gill Sans MT" panose="020B0502020104020203" pitchFamily="34" charset="77"/>
            </a:endParaRPr>
          </a:p>
          <a:p>
            <a:pPr marL="1328738" lvl="0" indent="-798513" algn="l" rtl="0">
              <a:lnSpc>
                <a:spcPct val="100000"/>
              </a:lnSpc>
              <a:spcBef>
                <a:spcPts val="2400"/>
              </a:spcBef>
              <a:spcAft>
                <a:spcPts val="0"/>
              </a:spcAft>
              <a:buClr>
                <a:srgbClr val="000000"/>
              </a:buClr>
              <a:buSzPts val="4000"/>
              <a:buFont typeface="Gill Sans"/>
              <a:buAutoNum type="arabicPeriod"/>
            </a:pPr>
            <a:r>
              <a:rPr lang="en-US" sz="4000">
                <a:latin typeface="Gill Sans MT" panose="020B0502020104020203" pitchFamily="34" charset="77"/>
              </a:rPr>
              <a:t>Do you think most pregnant women eat last?</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How many of your friends and your religious leaders would you say feed their children eggs every day?</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Among girls you look up to, do you think most wear face masks?</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Do your community members approve of breastfeeding until the child is 2 years?</a:t>
            </a:r>
            <a:endParaRPr>
              <a:latin typeface="Gill Sans MT" panose="020B0502020104020203" pitchFamily="34" charset="77"/>
            </a:endParaRPr>
          </a:p>
          <a:p>
            <a:pPr marL="1328738" lvl="0" indent="-798513" algn="l" rtl="0">
              <a:lnSpc>
                <a:spcPct val="100000"/>
              </a:lnSpc>
              <a:spcBef>
                <a:spcPts val="1200"/>
              </a:spcBef>
              <a:spcAft>
                <a:spcPts val="0"/>
              </a:spcAft>
              <a:buClr>
                <a:srgbClr val="000000"/>
              </a:buClr>
              <a:buSzPts val="4000"/>
              <a:buFont typeface="Gill Sans"/>
              <a:buAutoNum type="arabicPeriod"/>
            </a:pPr>
            <a:r>
              <a:rPr lang="en-US" sz="4000">
                <a:latin typeface="Gill Sans MT" panose="020B0502020104020203" pitchFamily="34" charset="77"/>
              </a:rPr>
              <a:t>My family members would disapprove if I eat before my husband or saved seed grain.</a:t>
            </a:r>
            <a:endParaRPr>
              <a:latin typeface="Gill Sans MT" panose="020B0502020104020203" pitchFamily="34" charset="77"/>
            </a:endParaRPr>
          </a:p>
          <a:p>
            <a:pPr marL="1328738" lvl="0" indent="-798513" algn="l" rtl="0">
              <a:lnSpc>
                <a:spcPct val="100000"/>
              </a:lnSpc>
              <a:spcBef>
                <a:spcPts val="1200"/>
              </a:spcBef>
              <a:spcAft>
                <a:spcPts val="1200"/>
              </a:spcAft>
              <a:buClr>
                <a:srgbClr val="000000"/>
              </a:buClr>
              <a:buSzPts val="4000"/>
              <a:buFont typeface="Gill Sans"/>
              <a:buAutoNum type="arabicPeriod"/>
            </a:pPr>
            <a:r>
              <a:rPr lang="en-US" sz="4000">
                <a:latin typeface="Gill Sans MT" panose="020B0502020104020203" pitchFamily="34" charset="77"/>
              </a:rPr>
              <a:t>A woman should not argue with her husband, even if she does not share his view.</a:t>
            </a:r>
            <a:endParaRPr>
              <a:latin typeface="Gill Sans MT" panose="020B0502020104020203" pitchFamily="34" charset="77"/>
            </a:endParaRPr>
          </a:p>
        </p:txBody>
      </p:sp>
      <p:sp>
        <p:nvSpPr>
          <p:cNvPr id="885" name="Google Shape;885;p59"/>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3600"/>
              <a:buFont typeface="Gill Sans"/>
              <a:buNone/>
            </a:pPr>
            <a:r>
              <a:rPr lang="en-US" dirty="0">
                <a:latin typeface="Gill Sans MT" panose="020B0502020104020203" pitchFamily="34" charset="77"/>
              </a:rPr>
              <a:t>PLENARY ACTIVITY</a:t>
            </a:r>
            <a:endParaRPr dirty="0">
              <a:latin typeface="Gill Sans MT" panose="020B0502020104020203" pitchFamily="34" charset="77"/>
            </a:endParaRPr>
          </a:p>
        </p:txBody>
      </p:sp>
      <p:sp>
        <p:nvSpPr>
          <p:cNvPr id="889" name="Google Shape;889;p59"/>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MT" panose="020B0502020104020203" pitchFamily="34" charset="77"/>
                <a:ea typeface="Gill Sans"/>
                <a:cs typeface="Gill Sans"/>
                <a:sym typeface="Gill Sans"/>
              </a:rPr>
              <a:t>Photo credit: Yagazie Emezi/Getty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a:solidFill>
                <a:srgbClr val="FFFFFF"/>
              </a:solidFill>
              <a:latin typeface="Gill Sans MT" panose="020B0502020104020203" pitchFamily="34" charset="77"/>
              <a:ea typeface="Gill Sans"/>
              <a:cs typeface="Gill Sans"/>
              <a:sym typeface="Gill Sans"/>
            </a:endParaRPr>
          </a:p>
        </p:txBody>
      </p:sp>
      <p:pic>
        <p:nvPicPr>
          <p:cNvPr id="5" name="Picture Placeholder 4" descr="A person sitting at a table&#10;&#10;Description automatically generated">
            <a:extLst>
              <a:ext uri="{FF2B5EF4-FFF2-40B4-BE49-F238E27FC236}">
                <a16:creationId xmlns:a16="http://schemas.microsoft.com/office/drawing/2014/main" id="{2BA2C620-3100-024E-86BC-F1E86A8B33C4}"/>
              </a:ext>
            </a:extLst>
          </p:cNvPr>
          <p:cNvPicPr>
            <a:picLocks noGrp="1" noChangeAspect="1"/>
          </p:cNvPicPr>
          <p:nvPr>
            <p:ph type="pic" idx="2"/>
          </p:nvPr>
        </p:nvPicPr>
        <p:blipFill>
          <a:blip r:embed="rId3"/>
          <a:srcRect l="15309" r="15309"/>
          <a:stretch>
            <a:fillRect/>
          </a:stretch>
        </p:blipFill>
        <p:spPr/>
      </p:pic>
      <p:grpSp>
        <p:nvGrpSpPr>
          <p:cNvPr id="886" name="Google Shape;886;p59"/>
          <p:cNvGrpSpPr/>
          <p:nvPr/>
        </p:nvGrpSpPr>
        <p:grpSpPr>
          <a:xfrm>
            <a:off x="1368325" y="1090737"/>
            <a:ext cx="3532094" cy="3532094"/>
            <a:chOff x="1368325" y="1090737"/>
            <a:chExt cx="3532094" cy="3532094"/>
          </a:xfrm>
        </p:grpSpPr>
        <p:sp>
          <p:nvSpPr>
            <p:cNvPr id="887" name="Google Shape;887;p59"/>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5"/>
                </a:solidFill>
                <a:latin typeface="Gill Sans"/>
                <a:ea typeface="Gill Sans"/>
                <a:cs typeface="Gill Sans"/>
                <a:sym typeface="Gill Sans"/>
              </a:endParaRPr>
            </a:p>
          </p:txBody>
        </p:sp>
        <p:pic>
          <p:nvPicPr>
            <p:cNvPr id="888" name="Google Shape;888;p59" descr="Cheers outline"/>
            <p:cNvPicPr preferRelativeResize="0"/>
            <p:nvPr/>
          </p:nvPicPr>
          <p:blipFill rotWithShape="1">
            <a:blip r:embed="rId4">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4">
                                            <p:txEl>
                                              <p:pRg st="0" end="0"/>
                                            </p:txEl>
                                          </p:spTgt>
                                        </p:tgtEl>
                                        <p:attrNameLst>
                                          <p:attrName>style.visibility</p:attrName>
                                        </p:attrNameLst>
                                      </p:cBhvr>
                                      <p:to>
                                        <p:strVal val="visible"/>
                                      </p:to>
                                    </p:set>
                                    <p:animEffect transition="in" filter="fade">
                                      <p:cBhvr>
                                        <p:cTn id="7" dur="500"/>
                                        <p:tgtEl>
                                          <p:spTgt spid="8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4">
                                            <p:txEl>
                                              <p:pRg st="1" end="1"/>
                                            </p:txEl>
                                          </p:spTgt>
                                        </p:tgtEl>
                                        <p:attrNameLst>
                                          <p:attrName>style.visibility</p:attrName>
                                        </p:attrNameLst>
                                      </p:cBhvr>
                                      <p:to>
                                        <p:strVal val="visible"/>
                                      </p:to>
                                    </p:set>
                                    <p:animEffect transition="in" filter="fade">
                                      <p:cBhvr>
                                        <p:cTn id="12" dur="500"/>
                                        <p:tgtEl>
                                          <p:spTgt spid="8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4">
                                            <p:txEl>
                                              <p:pRg st="2" end="2"/>
                                            </p:txEl>
                                          </p:spTgt>
                                        </p:tgtEl>
                                        <p:attrNameLst>
                                          <p:attrName>style.visibility</p:attrName>
                                        </p:attrNameLst>
                                      </p:cBhvr>
                                      <p:to>
                                        <p:strVal val="visible"/>
                                      </p:to>
                                    </p:set>
                                    <p:animEffect transition="in" filter="fade">
                                      <p:cBhvr>
                                        <p:cTn id="17" dur="500"/>
                                        <p:tgtEl>
                                          <p:spTgt spid="8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4">
                                            <p:txEl>
                                              <p:pRg st="3" end="3"/>
                                            </p:txEl>
                                          </p:spTgt>
                                        </p:tgtEl>
                                        <p:attrNameLst>
                                          <p:attrName>style.visibility</p:attrName>
                                        </p:attrNameLst>
                                      </p:cBhvr>
                                      <p:to>
                                        <p:strVal val="visible"/>
                                      </p:to>
                                    </p:set>
                                    <p:animEffect transition="in" filter="fade">
                                      <p:cBhvr>
                                        <p:cTn id="22" dur="500"/>
                                        <p:tgtEl>
                                          <p:spTgt spid="8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4">
                                            <p:txEl>
                                              <p:pRg st="4" end="4"/>
                                            </p:txEl>
                                          </p:spTgt>
                                        </p:tgtEl>
                                        <p:attrNameLst>
                                          <p:attrName>style.visibility</p:attrName>
                                        </p:attrNameLst>
                                      </p:cBhvr>
                                      <p:to>
                                        <p:strVal val="visible"/>
                                      </p:to>
                                    </p:set>
                                    <p:animEffect transition="in" filter="fade">
                                      <p:cBhvr>
                                        <p:cTn id="27" dur="500"/>
                                        <p:tgtEl>
                                          <p:spTgt spid="88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4">
                                            <p:txEl>
                                              <p:pRg st="5" end="5"/>
                                            </p:txEl>
                                          </p:spTgt>
                                        </p:tgtEl>
                                        <p:attrNameLst>
                                          <p:attrName>style.visibility</p:attrName>
                                        </p:attrNameLst>
                                      </p:cBhvr>
                                      <p:to>
                                        <p:strVal val="visible"/>
                                      </p:to>
                                    </p:set>
                                    <p:animEffect transition="in" filter="fade">
                                      <p:cBhvr>
                                        <p:cTn id="32" dur="500"/>
                                        <p:tgtEl>
                                          <p:spTgt spid="88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4">
                                            <p:txEl>
                                              <p:pRg st="6" end="6"/>
                                            </p:txEl>
                                          </p:spTgt>
                                        </p:tgtEl>
                                        <p:attrNameLst>
                                          <p:attrName>style.visibility</p:attrName>
                                        </p:attrNameLst>
                                      </p:cBhvr>
                                      <p:to>
                                        <p:strVal val="visible"/>
                                      </p:to>
                                    </p:set>
                                    <p:animEffect transition="in" filter="fade">
                                      <p:cBhvr>
                                        <p:cTn id="37" dur="500"/>
                                        <p:tgtEl>
                                          <p:spTgt spid="88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893"/>
        <p:cNvGrpSpPr/>
        <p:nvPr/>
      </p:nvGrpSpPr>
      <p:grpSpPr>
        <a:xfrm>
          <a:off x="0" y="0"/>
          <a:ext cx="0" cy="0"/>
          <a:chOff x="0" y="0"/>
          <a:chExt cx="0" cy="0"/>
        </a:xfrm>
      </p:grpSpPr>
      <p:pic>
        <p:nvPicPr>
          <p:cNvPr id="894" name="Google Shape;894;p60"/>
          <p:cNvPicPr preferRelativeResize="0"/>
          <p:nvPr/>
        </p:nvPicPr>
        <p:blipFill rotWithShape="1">
          <a:blip r:embed="rId3">
            <a:alphaModFix/>
          </a:blip>
          <a:srcRect l="27634" t="13166" r="14466"/>
          <a:stretch/>
        </p:blipFill>
        <p:spPr>
          <a:xfrm>
            <a:off x="1380894" y="2227264"/>
            <a:ext cx="9263064" cy="9261476"/>
          </a:xfrm>
          <a:prstGeom prst="ellipse">
            <a:avLst/>
          </a:prstGeom>
          <a:noFill/>
          <a:ln>
            <a:noFill/>
          </a:ln>
        </p:spPr>
      </p:pic>
      <p:sp>
        <p:nvSpPr>
          <p:cNvPr id="895" name="Google Shape;895;p60"/>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FFFFFF"/>
                </a:solidFill>
                <a:latin typeface="Gill Sans MT" panose="020B0502020104020203" pitchFamily="34" charset="77"/>
                <a:ea typeface="Gill Sans"/>
                <a:cs typeface="Gill Sans"/>
                <a:sym typeface="Gill Sans"/>
              </a:rPr>
              <a:t>Photo credit: Jonathan </a:t>
            </a:r>
            <a:r>
              <a:rPr lang="en-US" sz="1400" b="0" i="0" u="none" strike="noStrike" cap="none" dirty="0" err="1">
                <a:solidFill>
                  <a:srgbClr val="FFFFFF"/>
                </a:solidFill>
                <a:latin typeface="Gill Sans MT" panose="020B0502020104020203" pitchFamily="34" charset="77"/>
                <a:ea typeface="Gill Sans"/>
                <a:cs typeface="Gill Sans"/>
                <a:sym typeface="Gill Sans"/>
              </a:rPr>
              <a:t>Torgovnik</a:t>
            </a:r>
            <a:r>
              <a:rPr lang="en-US" sz="1400" b="0" i="0" u="none" strike="noStrike" cap="none" dirty="0">
                <a:solidFill>
                  <a:srgbClr val="FFFFFF"/>
                </a:solidFill>
                <a:latin typeface="Gill Sans MT" panose="020B0502020104020203" pitchFamily="34" charset="77"/>
                <a:ea typeface="Gill Sans"/>
                <a:cs typeface="Gill Sans"/>
                <a:sym typeface="Gill Sans"/>
              </a:rPr>
              <a:t>/Getty Images/Images of Empowerment</a:t>
            </a:r>
            <a:endParaRPr dirty="0">
              <a:latin typeface="Gill Sans MT" panose="020B0502020104020203" pitchFamily="34" charset="77"/>
            </a:endParaRPr>
          </a:p>
          <a:p>
            <a:pPr marL="0" marR="0" lvl="0" indent="0" algn="l" rtl="0">
              <a:lnSpc>
                <a:spcPct val="100000"/>
              </a:lnSpc>
              <a:spcBef>
                <a:spcPts val="0"/>
              </a:spcBef>
              <a:spcAft>
                <a:spcPts val="0"/>
              </a:spcAft>
              <a:buNone/>
            </a:pP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896" name="Google Shape;896;p60"/>
          <p:cNvSpPr txBox="1">
            <a:spLocks noGrp="1"/>
          </p:cNvSpPr>
          <p:nvPr>
            <p:ph type="title"/>
          </p:nvPr>
        </p:nvSpPr>
        <p:spPr>
          <a:xfrm>
            <a:off x="11412986" y="5729566"/>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a:latin typeface="Gill Sans MT" panose="020B0502020104020203" pitchFamily="34" charset="77"/>
              </a:rPr>
              <a:t>Measuring Sanctions </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61"/>
          <p:cNvSpPr txBox="1">
            <a:spLocks noGrp="1"/>
          </p:cNvSpPr>
          <p:nvPr>
            <p:ph type="title"/>
          </p:nvPr>
        </p:nvSpPr>
        <p:spPr>
          <a:xfrm>
            <a:off x="7349281" y="3095450"/>
            <a:ext cx="15295612" cy="2176836"/>
          </a:xfrm>
          <a:prstGeom prst="rect">
            <a:avLst/>
          </a:prstGeom>
          <a:noFill/>
          <a:ln>
            <a:noFill/>
          </a:ln>
        </p:spPr>
        <p:txBody>
          <a:bodyPr spcFirstLastPara="1" wrap="square" lIns="182875" tIns="91425" rIns="182875" bIns="91425" anchor="ctr" anchorCtr="0">
            <a:normAutofit/>
          </a:bodyPr>
          <a:lstStyle/>
          <a:p>
            <a:pPr marL="0" lvl="0" indent="0" algn="l" rtl="0">
              <a:lnSpc>
                <a:spcPct val="90000"/>
              </a:lnSpc>
              <a:spcBef>
                <a:spcPts val="0"/>
              </a:spcBef>
              <a:spcAft>
                <a:spcPts val="0"/>
              </a:spcAft>
              <a:buClr>
                <a:srgbClr val="009457"/>
              </a:buClr>
              <a:buSzPts val="12000"/>
              <a:buFont typeface="Gill Sans"/>
              <a:buNone/>
            </a:pPr>
            <a:r>
              <a:rPr lang="en-US" b="1" dirty="0">
                <a:latin typeface="Gill Sans MT" panose="020B0502020104020203" pitchFamily="34" charset="77"/>
              </a:rPr>
              <a:t>Sanctions</a:t>
            </a:r>
            <a:endParaRPr b="1" dirty="0">
              <a:latin typeface="Gill Sans MT" panose="020B0502020104020203" pitchFamily="34" charset="77"/>
            </a:endParaRPr>
          </a:p>
        </p:txBody>
      </p:sp>
      <p:sp>
        <p:nvSpPr>
          <p:cNvPr id="904" name="Google Shape;904;p61"/>
          <p:cNvSpPr txBox="1">
            <a:spLocks noGrp="1"/>
          </p:cNvSpPr>
          <p:nvPr>
            <p:ph type="body" idx="1"/>
          </p:nvPr>
        </p:nvSpPr>
        <p:spPr>
          <a:xfrm>
            <a:off x="7349281" y="5521328"/>
            <a:ext cx="15295034" cy="5967412"/>
          </a:xfrm>
          <a:prstGeom prst="rect">
            <a:avLst/>
          </a:prstGeom>
          <a:noFill/>
          <a:ln>
            <a:noFill/>
          </a:ln>
        </p:spPr>
        <p:txBody>
          <a:bodyPr spcFirstLastPara="1" wrap="square" lIns="182875" tIns="91425" rIns="182875" bIns="91425" anchor="t" anchorCtr="0">
            <a:noAutofit/>
          </a:bodyPr>
          <a:lstStyle/>
          <a:p>
            <a:pPr marL="457200" lvl="0" indent="-342900" algn="l" rtl="0">
              <a:spcBef>
                <a:spcPts val="0"/>
              </a:spcBef>
              <a:spcAft>
                <a:spcPts val="0"/>
              </a:spcAft>
              <a:buSzPts val="4400"/>
              <a:buFont typeface="Arial"/>
              <a:buChar char="•"/>
            </a:pPr>
            <a:r>
              <a:rPr lang="en-US" dirty="0">
                <a:latin typeface="Gill Sans MT" panose="020B0502020104020203" pitchFamily="34" charset="77"/>
              </a:rPr>
              <a:t>If you don’t comply with norms, you face negative sanctions or punishments—or anticipate you will face them.</a:t>
            </a:r>
            <a:endParaRPr dirty="0">
              <a:latin typeface="Gill Sans MT" panose="020B0502020104020203" pitchFamily="34" charset="77"/>
            </a:endParaRPr>
          </a:p>
          <a:p>
            <a:pPr marL="457200" lvl="0" indent="-342900" algn="l" rtl="0">
              <a:spcBef>
                <a:spcPts val="1800"/>
              </a:spcBef>
              <a:spcAft>
                <a:spcPts val="0"/>
              </a:spcAft>
              <a:buSzPts val="4400"/>
              <a:buChar char="•"/>
            </a:pPr>
            <a:r>
              <a:rPr lang="en-US" dirty="0">
                <a:latin typeface="Gill Sans MT" panose="020B0502020104020203" pitchFamily="34" charset="77"/>
              </a:rPr>
              <a:t>If you do comply with social norms, you receive some positive sanctions or rewards—or anticipate you will face them.</a:t>
            </a:r>
            <a:endParaRPr dirty="0">
              <a:latin typeface="Gill Sans MT" panose="020B0502020104020203" pitchFamily="34" charset="77"/>
            </a:endParaRPr>
          </a:p>
        </p:txBody>
      </p:sp>
      <p:pic>
        <p:nvPicPr>
          <p:cNvPr id="905" name="Google Shape;905;p61"/>
          <p:cNvPicPr preferRelativeResize="0">
            <a:picLocks noGrp="1"/>
          </p:cNvPicPr>
          <p:nvPr>
            <p:ph type="pic" idx="2"/>
          </p:nvPr>
        </p:nvPicPr>
        <p:blipFill>
          <a:blip r:embed="rId3"/>
          <a:srcRect l="16661" r="16661"/>
          <a:stretch/>
        </p:blipFill>
        <p:spPr>
          <a:xfrm>
            <a:off x="-3058370" y="2227264"/>
            <a:ext cx="9263064" cy="9261476"/>
          </a:xfrm>
          <a:prstGeom prst="ellipse">
            <a:avLst/>
          </a:prstGeom>
          <a:solidFill>
            <a:srgbClr val="000000"/>
          </a:solidFill>
          <a:ln>
            <a:noFill/>
          </a:ln>
        </p:spPr>
      </p:pic>
      <p:sp>
        <p:nvSpPr>
          <p:cNvPr id="906" name="Google Shape;906;p61"/>
          <p:cNvSpPr txBox="1"/>
          <p:nvPr/>
        </p:nvSpPr>
        <p:spPr>
          <a:xfrm>
            <a:off x="193431" y="13144453"/>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a:ea typeface="Gill Sans"/>
                <a:cs typeface="Gill Sans"/>
                <a:sym typeface="Gill Sans"/>
              </a:rPr>
              <a:t>Photo credit: </a:t>
            </a:r>
            <a:r>
              <a:rPr lang="en-US" dirty="0" err="1">
                <a:solidFill>
                  <a:srgbClr val="6C6C6C"/>
                </a:solidFill>
                <a:latin typeface="Gill Sans"/>
                <a:ea typeface="Gill Sans"/>
                <a:cs typeface="Gill Sans"/>
                <a:sym typeface="Gill Sans"/>
              </a:rPr>
              <a:t>Triloks</a:t>
            </a:r>
            <a:r>
              <a:rPr lang="en-US" dirty="0">
                <a:solidFill>
                  <a:srgbClr val="6C6C6C"/>
                </a:solidFill>
                <a:latin typeface="Gill Sans"/>
                <a:ea typeface="Gill Sans"/>
                <a:cs typeface="Gill Sans"/>
                <a:sym typeface="Gill Sans"/>
              </a:rPr>
              <a:t>/Getty Images</a:t>
            </a:r>
            <a:endParaRPr sz="1400" b="0" i="0" u="none" strike="noStrike" cap="none" dirty="0">
              <a:solidFill>
                <a:srgbClr val="6C6C6C"/>
              </a:solidFill>
              <a:latin typeface="Gill Sans"/>
              <a:ea typeface="Gill Sans"/>
              <a:cs typeface="Gill Sans"/>
              <a:sym typeface="Gill Sans"/>
            </a:endParaRPr>
          </a:p>
        </p:txBody>
      </p:sp>
      <p:sp>
        <p:nvSpPr>
          <p:cNvPr id="907" name="Google Shape;907;p61"/>
          <p:cNvSpPr txBox="1"/>
          <p:nvPr/>
        </p:nvSpPr>
        <p:spPr>
          <a:xfrm>
            <a:off x="7349281" y="2630884"/>
            <a:ext cx="707986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DIRECT MEASURES</a:t>
            </a:r>
            <a:endParaRPr dirty="0">
              <a:solidFill>
                <a:srgbClr val="2E2C22"/>
              </a:solidFill>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B303">
            <a:alpha val="22745"/>
          </a:srgbClr>
        </a:solidFill>
        <a:effectLst/>
      </p:bgPr>
    </p:bg>
    <p:spTree>
      <p:nvGrpSpPr>
        <p:cNvPr id="1" name="Shape 225"/>
        <p:cNvGrpSpPr/>
        <p:nvPr/>
      </p:nvGrpSpPr>
      <p:grpSpPr>
        <a:xfrm>
          <a:off x="0" y="0"/>
          <a:ext cx="0" cy="0"/>
          <a:chOff x="0" y="0"/>
          <a:chExt cx="0" cy="0"/>
        </a:xfrm>
      </p:grpSpPr>
      <p:sp>
        <p:nvSpPr>
          <p:cNvPr id="227" name="Google Shape;227;p8"/>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2CB772"/>
              </a:buClr>
              <a:buSzPts val="8800"/>
              <a:buFont typeface="Gill Sans"/>
              <a:buNone/>
            </a:pPr>
            <a:r>
              <a:rPr lang="en-US" b="1">
                <a:solidFill>
                  <a:srgbClr val="2E2C22"/>
                </a:solidFill>
                <a:latin typeface="Gill Sans MT" panose="020B0502020104020203" pitchFamily="34" charset="77"/>
              </a:rPr>
              <a:t>A Moving Survey </a:t>
            </a:r>
            <a:endParaRPr b="1">
              <a:solidFill>
                <a:srgbClr val="2E2C22"/>
              </a:solidFill>
              <a:latin typeface="Gill Sans MT" panose="020B0502020104020203" pitchFamily="34" charset="77"/>
            </a:endParaRPr>
          </a:p>
        </p:txBody>
      </p:sp>
      <p:sp>
        <p:nvSpPr>
          <p:cNvPr id="228" name="Google Shape;228;p8"/>
          <p:cNvSpPr txBox="1">
            <a:spLocks noGrp="1"/>
          </p:cNvSpPr>
          <p:nvPr>
            <p:ph type="body" idx="1"/>
          </p:nvPr>
        </p:nvSpPr>
        <p:spPr>
          <a:xfrm>
            <a:off x="9719430" y="4463648"/>
            <a:ext cx="10959448" cy="691991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2400"/>
              </a:spcAft>
              <a:buSzPts val="4000"/>
              <a:buNone/>
            </a:pPr>
            <a:r>
              <a:rPr lang="en-US">
                <a:solidFill>
                  <a:srgbClr val="2E2C22"/>
                </a:solidFill>
                <a:latin typeface="Gill Sans MT" panose="020B0502020104020203" pitchFamily="34" charset="77"/>
              </a:rPr>
              <a:t>What is your level of understanding of </a:t>
            </a:r>
            <a:r>
              <a:rPr lang="en-US">
                <a:latin typeface="Gill Sans MT" panose="020B0502020104020203" pitchFamily="34" charset="77"/>
              </a:rPr>
              <a:t>m</a:t>
            </a:r>
            <a:r>
              <a:rPr lang="en-US">
                <a:solidFill>
                  <a:srgbClr val="2E2C22"/>
                </a:solidFill>
                <a:latin typeface="Gill Sans MT" panose="020B0502020104020203" pitchFamily="34" charset="77"/>
              </a:rPr>
              <a:t>onitoring, evaluation, and learning? </a:t>
            </a:r>
            <a:endParaRPr>
              <a:latin typeface="Gill Sans MT" panose="020B0502020104020203" pitchFamily="34" charset="77"/>
            </a:endParaRPr>
          </a:p>
        </p:txBody>
      </p:sp>
      <p:sp>
        <p:nvSpPr>
          <p:cNvPr id="229" name="Google Shape;229;p8"/>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3600"/>
              <a:buFont typeface="Gill Sans"/>
              <a:buNone/>
            </a:pPr>
            <a:r>
              <a:rPr lang="en-US">
                <a:solidFill>
                  <a:srgbClr val="2E2C22"/>
                </a:solidFill>
                <a:latin typeface="Gill Sans MT" panose="020B0502020104020203" pitchFamily="34" charset="77"/>
              </a:rPr>
              <a:t>PLENARY ACTIVITY</a:t>
            </a:r>
            <a:endParaRPr>
              <a:latin typeface="Gill Sans MT" panose="020B0502020104020203" pitchFamily="34" charset="77"/>
            </a:endParaRPr>
          </a:p>
        </p:txBody>
      </p:sp>
      <p:grpSp>
        <p:nvGrpSpPr>
          <p:cNvPr id="230" name="Google Shape;230;p8"/>
          <p:cNvGrpSpPr/>
          <p:nvPr/>
        </p:nvGrpSpPr>
        <p:grpSpPr>
          <a:xfrm>
            <a:off x="1368325" y="1090737"/>
            <a:ext cx="3532094" cy="3532094"/>
            <a:chOff x="480196" y="5603617"/>
            <a:chExt cx="3532094" cy="3532094"/>
          </a:xfrm>
        </p:grpSpPr>
        <p:sp>
          <p:nvSpPr>
            <p:cNvPr id="231" name="Google Shape;231;p8"/>
            <p:cNvSpPr/>
            <p:nvPr/>
          </p:nvSpPr>
          <p:spPr>
            <a:xfrm>
              <a:off x="480196" y="5603617"/>
              <a:ext cx="3532094" cy="3532094"/>
            </a:xfrm>
            <a:prstGeom prst="ellipse">
              <a:avLst/>
            </a:prstGeom>
            <a:solidFill>
              <a:srgbClr val="009457"/>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rgbClr val="A6A7AC"/>
                </a:solidFill>
                <a:latin typeface="Gill Sans"/>
                <a:ea typeface="Gill Sans"/>
                <a:cs typeface="Gill Sans"/>
                <a:sym typeface="Gill Sans"/>
              </a:endParaRPr>
            </a:p>
          </p:txBody>
        </p:sp>
        <p:pic>
          <p:nvPicPr>
            <p:cNvPr id="232" name="Google Shape;232;p8"/>
            <p:cNvPicPr preferRelativeResize="0"/>
            <p:nvPr/>
          </p:nvPicPr>
          <p:blipFill rotWithShape="1">
            <a:blip r:embed="rId3">
              <a:alphaModFix/>
            </a:blip>
            <a:srcRect/>
            <a:stretch/>
          </p:blipFill>
          <p:spPr>
            <a:xfrm>
              <a:off x="959756" y="6510088"/>
              <a:ext cx="2528330" cy="2007792"/>
            </a:xfrm>
            <a:prstGeom prst="rect">
              <a:avLst/>
            </a:prstGeom>
            <a:noFill/>
            <a:ln>
              <a:noFill/>
            </a:ln>
          </p:spPr>
        </p:pic>
      </p:grpSp>
      <p:sp>
        <p:nvSpPr>
          <p:cNvPr id="233" name="Google Shape;233;p8"/>
          <p:cNvSpPr txBox="1"/>
          <p:nvPr/>
        </p:nvSpPr>
        <p:spPr>
          <a:xfrm>
            <a:off x="229282" y="13058930"/>
            <a:ext cx="621404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4F5F8"/>
                </a:solidFill>
                <a:latin typeface="Gill Sans MT" panose="020B0502020104020203" pitchFamily="34" charset="77"/>
                <a:ea typeface="Gill Sans"/>
                <a:cs typeface="Gill Sans"/>
                <a:sym typeface="Gill Sans"/>
              </a:rPr>
              <a:t>Photo credit: Nina Robinson/Getty Images/Images of Empowerment</a:t>
            </a:r>
            <a:endParaRPr dirty="0">
              <a:latin typeface="Gill Sans MT" panose="020B0502020104020203" pitchFamily="34" charset="77"/>
            </a:endParaRPr>
          </a:p>
        </p:txBody>
      </p:sp>
      <p:pic>
        <p:nvPicPr>
          <p:cNvPr id="7" name="Picture Placeholder 6" descr="A person sitting at a table&#10;&#10;Description automatically generated with medium confidence">
            <a:extLst>
              <a:ext uri="{FF2B5EF4-FFF2-40B4-BE49-F238E27FC236}">
                <a16:creationId xmlns:a16="http://schemas.microsoft.com/office/drawing/2014/main" id="{3C3133A1-AA13-4548-B3F3-5608BAC35F37}"/>
              </a:ext>
            </a:extLst>
          </p:cNvPr>
          <p:cNvPicPr>
            <a:picLocks noGrp="1" noChangeAspect="1"/>
          </p:cNvPicPr>
          <p:nvPr>
            <p:ph type="pic" idx="2"/>
          </p:nvPr>
        </p:nvPicPr>
        <p:blipFill>
          <a:blip r:embed="rId4"/>
          <a:srcRect l="108" r="108"/>
          <a:stretch>
            <a:fillRect/>
          </a:stretch>
        </p:blipFill>
        <p:spPr/>
      </p:pic>
      <p:grpSp>
        <p:nvGrpSpPr>
          <p:cNvPr id="234" name="Google Shape;234;p8"/>
          <p:cNvGrpSpPr/>
          <p:nvPr/>
        </p:nvGrpSpPr>
        <p:grpSpPr>
          <a:xfrm>
            <a:off x="1346003" y="1090737"/>
            <a:ext cx="3532094" cy="3532094"/>
            <a:chOff x="1368325" y="1090737"/>
            <a:chExt cx="3532094" cy="3532094"/>
          </a:xfrm>
        </p:grpSpPr>
        <p:sp>
          <p:nvSpPr>
            <p:cNvPr id="235" name="Google Shape;235;p8"/>
            <p:cNvSpPr/>
            <p:nvPr/>
          </p:nvSpPr>
          <p:spPr>
            <a:xfrm>
              <a:off x="1368325" y="1090737"/>
              <a:ext cx="3532094" cy="3532094"/>
            </a:xfrm>
            <a:prstGeom prst="ellipse">
              <a:avLst/>
            </a:prstGeom>
            <a:solidFill>
              <a:srgbClr val="CBB303"/>
            </a:solidFill>
            <a:ln w="6667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700" b="0" i="0" u="none" strike="noStrike" cap="none">
                <a:solidFill>
                  <a:srgbClr val="2EC3C5"/>
                </a:solidFill>
                <a:latin typeface="Gill Sans"/>
                <a:ea typeface="Gill Sans"/>
                <a:cs typeface="Gill Sans"/>
                <a:sym typeface="Gill Sans"/>
              </a:endParaRPr>
            </a:p>
          </p:txBody>
        </p:sp>
        <p:pic>
          <p:nvPicPr>
            <p:cNvPr id="236" name="Google Shape;236;p8" descr="Cheers outline"/>
            <p:cNvPicPr preferRelativeResize="0"/>
            <p:nvPr/>
          </p:nvPicPr>
          <p:blipFill rotWithShape="1">
            <a:blip r:embed="rId5">
              <a:alphaModFix/>
            </a:blip>
            <a:srcRect/>
            <a:stretch/>
          </p:blipFill>
          <p:spPr>
            <a:xfrm>
              <a:off x="1557715" y="1379662"/>
              <a:ext cx="3153314" cy="3153314"/>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2"/>
          <p:cNvSpPr txBox="1">
            <a:spLocks noGrp="1"/>
          </p:cNvSpPr>
          <p:nvPr>
            <p:ph type="body" idx="1"/>
          </p:nvPr>
        </p:nvSpPr>
        <p:spPr>
          <a:xfrm>
            <a:off x="1980506" y="2336708"/>
            <a:ext cx="18120796" cy="222494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393941"/>
              </a:buClr>
              <a:buSzPts val="10000"/>
              <a:buFont typeface="Gill Sans"/>
              <a:buNone/>
            </a:pPr>
            <a:r>
              <a:rPr lang="en-US" dirty="0">
                <a:latin typeface="Gill Sans MT" panose="020B0502020104020203" pitchFamily="34" charset="77"/>
              </a:rPr>
              <a:t>Measuring Sanctions in ICRW’s Parivartan Project</a:t>
            </a:r>
            <a:endParaRPr dirty="0">
              <a:latin typeface="Gill Sans MT" panose="020B0502020104020203" pitchFamily="34" charset="77"/>
            </a:endParaRPr>
          </a:p>
        </p:txBody>
      </p:sp>
      <p:sp>
        <p:nvSpPr>
          <p:cNvPr id="913" name="Google Shape;913;p62"/>
          <p:cNvSpPr txBox="1">
            <a:spLocks noGrp="1"/>
          </p:cNvSpPr>
          <p:nvPr>
            <p:ph type="body" idx="2"/>
          </p:nvPr>
        </p:nvSpPr>
        <p:spPr>
          <a:xfrm>
            <a:off x="1980506" y="4911697"/>
            <a:ext cx="20369641"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3600"/>
              <a:buNone/>
            </a:pPr>
            <a:r>
              <a:rPr lang="en-US" dirty="0">
                <a:latin typeface="Gill Sans MT" panose="020B0502020104020203" pitchFamily="34" charset="77"/>
              </a:rPr>
              <a:t>If you are given more freedom to move about in public spaces and play sport, how likely is it that the following consequences might occur? There is no right or wrong answer. </a:t>
            </a:r>
            <a:endParaRPr dirty="0">
              <a:latin typeface="Gill Sans MT" panose="020B0502020104020203" pitchFamily="34" charset="77"/>
            </a:endParaRPr>
          </a:p>
          <a:p>
            <a:pPr marL="0" lvl="0" indent="0" algn="l" rtl="0">
              <a:lnSpc>
                <a:spcPct val="100000"/>
              </a:lnSpc>
              <a:spcBef>
                <a:spcPts val="1200"/>
              </a:spcBef>
              <a:spcAft>
                <a:spcPts val="0"/>
              </a:spcAft>
              <a:buSzPts val="3600"/>
              <a:buNone/>
            </a:pPr>
            <a:r>
              <a:rPr lang="en-US" i="1" dirty="0">
                <a:latin typeface="Gill Sans MT" panose="020B0502020104020203" pitchFamily="34" charset="77"/>
              </a:rPr>
              <a:t>Responses:</a:t>
            </a:r>
            <a:endParaRPr dirty="0">
              <a:latin typeface="Gill Sans MT" panose="020B0502020104020203" pitchFamily="34" charset="77"/>
            </a:endParaRPr>
          </a:p>
          <a:p>
            <a:pPr marL="0" lvl="0" indent="0" algn="l" rtl="0">
              <a:lnSpc>
                <a:spcPct val="100000"/>
              </a:lnSpc>
              <a:spcBef>
                <a:spcPts val="1200"/>
              </a:spcBef>
              <a:spcAft>
                <a:spcPts val="0"/>
              </a:spcAft>
              <a:buSzPts val="3600"/>
              <a:buNone/>
            </a:pPr>
            <a:r>
              <a:rPr lang="en-US" i="1" dirty="0">
                <a:latin typeface="Gill Sans MT" panose="020B0502020104020203" pitchFamily="34" charset="77"/>
              </a:rPr>
              <a:t>Very Likely: 1, Somewhat Likely: 2, Not Likely: 3.</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en-US" dirty="0">
                <a:latin typeface="Gill Sans MT" panose="020B0502020104020203" pitchFamily="34" charset="77"/>
              </a:rPr>
              <a:t>You will be harassed by local boys or men.</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en-US" dirty="0">
                <a:latin typeface="Gill Sans MT" panose="020B0502020104020203" pitchFamily="34" charset="77"/>
              </a:rPr>
              <a:t>You may encounter more arguments/conflicts with your parents.</a:t>
            </a:r>
            <a:endParaRPr dirty="0">
              <a:latin typeface="Gill Sans MT" panose="020B0502020104020203" pitchFamily="34" charset="77"/>
            </a:endParaRPr>
          </a:p>
          <a:p>
            <a:pPr marL="742950" lvl="0" indent="-742950" algn="l" rtl="0">
              <a:lnSpc>
                <a:spcPct val="100000"/>
              </a:lnSpc>
              <a:spcBef>
                <a:spcPts val="1200"/>
              </a:spcBef>
              <a:spcAft>
                <a:spcPts val="0"/>
              </a:spcAft>
              <a:buSzPts val="4400"/>
              <a:buFont typeface="Gill Sans"/>
              <a:buAutoNum type="alphaUcPeriod"/>
            </a:pPr>
            <a:r>
              <a:rPr lang="en-US" dirty="0">
                <a:latin typeface="Gill Sans MT" panose="020B0502020104020203" pitchFamily="34" charset="77"/>
              </a:rPr>
              <a:t>You may find it more difficult to get married.</a:t>
            </a:r>
            <a:endParaRPr dirty="0">
              <a:latin typeface="Gill Sans MT" panose="020B0502020104020203" pitchFamily="34" charset="77"/>
            </a:endParaRPr>
          </a:p>
          <a:p>
            <a:pPr marL="742950" lvl="0" indent="-742950" algn="l" rtl="0">
              <a:lnSpc>
                <a:spcPct val="100000"/>
              </a:lnSpc>
              <a:spcBef>
                <a:spcPts val="1200"/>
              </a:spcBef>
              <a:spcAft>
                <a:spcPts val="2400"/>
              </a:spcAft>
              <a:buSzPts val="4400"/>
              <a:buFont typeface="Gill Sans"/>
              <a:buAutoNum type="alphaUcPeriod"/>
            </a:pPr>
            <a:r>
              <a:rPr lang="en-US" dirty="0">
                <a:latin typeface="Gill Sans MT" panose="020B0502020104020203" pitchFamily="34" charset="77"/>
              </a:rPr>
              <a:t>You may be considered uppity and disobedient.</a:t>
            </a:r>
            <a:endParaRPr dirty="0">
              <a:latin typeface="Gill Sans MT" panose="020B0502020104020203" pitchFamily="34" charset="77"/>
            </a:endParaRPr>
          </a:p>
        </p:txBody>
      </p:sp>
      <p:sp>
        <p:nvSpPr>
          <p:cNvPr id="914" name="Google Shape;914;p62"/>
          <p:cNvSpPr txBox="1">
            <a:spLocks noGrp="1"/>
          </p:cNvSpPr>
          <p:nvPr>
            <p:ph type="body" idx="3"/>
          </p:nvPr>
        </p:nvSpPr>
        <p:spPr>
          <a:xfrm>
            <a:off x="1980506" y="1399289"/>
            <a:ext cx="12327712" cy="58737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7A7B83"/>
              </a:buClr>
              <a:buSzPts val="2800"/>
              <a:buFont typeface="Gill Sans"/>
              <a:buNone/>
            </a:pPr>
            <a:r>
              <a:rPr lang="en-US">
                <a:latin typeface="Gill Sans MT" panose="020B0502020104020203" pitchFamily="34" charset="77"/>
              </a:rPr>
              <a:t>EXAMPLE</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918"/>
        <p:cNvGrpSpPr/>
        <p:nvPr/>
      </p:nvGrpSpPr>
      <p:grpSpPr>
        <a:xfrm>
          <a:off x="0" y="0"/>
          <a:ext cx="0" cy="0"/>
          <a:chOff x="0" y="0"/>
          <a:chExt cx="0" cy="0"/>
        </a:xfrm>
      </p:grpSpPr>
      <p:pic>
        <p:nvPicPr>
          <p:cNvPr id="919" name="Google Shape;919;p63"/>
          <p:cNvPicPr preferRelativeResize="0"/>
          <p:nvPr/>
        </p:nvPicPr>
        <p:blipFill rotWithShape="1">
          <a:blip r:embed="rId3"/>
          <a:srcRect l="9940" r="23382"/>
          <a:stretch/>
        </p:blipFill>
        <p:spPr>
          <a:xfrm>
            <a:off x="1380894" y="2227264"/>
            <a:ext cx="9263064" cy="9261476"/>
          </a:xfrm>
          <a:prstGeom prst="ellipse">
            <a:avLst/>
          </a:prstGeom>
          <a:noFill/>
          <a:ln>
            <a:noFill/>
          </a:ln>
        </p:spPr>
      </p:pic>
      <p:sp>
        <p:nvSpPr>
          <p:cNvPr id="920" name="Google Shape;920;p63"/>
          <p:cNvSpPr txBox="1"/>
          <p:nvPr/>
        </p:nvSpPr>
        <p:spPr>
          <a:xfrm>
            <a:off x="193431" y="13214792"/>
            <a:ext cx="6214047" cy="307736"/>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FFFFFF"/>
                </a:solidFill>
                <a:latin typeface="Gill Sans MT" panose="020B0502020104020203" pitchFamily="34" charset="77"/>
                <a:ea typeface="Gill Sans"/>
                <a:cs typeface="Gill Sans"/>
                <a:sym typeface="Gill Sans"/>
              </a:rPr>
              <a:t>Photo credit: </a:t>
            </a:r>
            <a:r>
              <a:rPr lang="en-US" dirty="0">
                <a:solidFill>
                  <a:srgbClr val="FFFFFF"/>
                </a:solidFill>
                <a:latin typeface="Gill Sans MT" panose="020B0502020104020203" pitchFamily="34" charset="77"/>
                <a:ea typeface="Gill Sans"/>
                <a:cs typeface="Gill Sans"/>
                <a:sym typeface="Gill Sans"/>
              </a:rPr>
              <a:t>Tim </a:t>
            </a:r>
            <a:r>
              <a:rPr lang="en-US" dirty="0" err="1">
                <a:solidFill>
                  <a:srgbClr val="FFFFFF"/>
                </a:solidFill>
                <a:latin typeface="Gill Sans MT" panose="020B0502020104020203" pitchFamily="34" charset="77"/>
                <a:ea typeface="Gill Sans"/>
                <a:cs typeface="Gill Sans"/>
                <a:sym typeface="Gill Sans"/>
              </a:rPr>
              <a:t>Robberts</a:t>
            </a:r>
            <a:r>
              <a:rPr lang="en-US" dirty="0">
                <a:solidFill>
                  <a:srgbClr val="FFFFFF"/>
                </a:solidFill>
                <a:latin typeface="Gill Sans MT" panose="020B0502020104020203" pitchFamily="34" charset="77"/>
                <a:ea typeface="Gill Sans"/>
                <a:cs typeface="Gill Sans"/>
                <a:sym typeface="Gill Sans"/>
              </a:rPr>
              <a:t>/Getty Images</a:t>
            </a:r>
            <a:endParaRPr sz="14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921" name="Google Shape;921;p63"/>
          <p:cNvSpPr txBox="1">
            <a:spLocks noGrp="1"/>
          </p:cNvSpPr>
          <p:nvPr>
            <p:ph type="title"/>
          </p:nvPr>
        </p:nvSpPr>
        <p:spPr>
          <a:xfrm>
            <a:off x="11412986" y="4681164"/>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dirty="0">
                <a:latin typeface="Gill Sans MT" panose="020B0502020104020203" pitchFamily="34" charset="77"/>
              </a:rPr>
              <a:t>Strength, Prevalence, and Sensitivity</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64"/>
          <p:cNvSpPr txBox="1">
            <a:spLocks noGrp="1"/>
          </p:cNvSpPr>
          <p:nvPr>
            <p:ph type="body" idx="1"/>
          </p:nvPr>
        </p:nvSpPr>
        <p:spPr>
          <a:xfrm>
            <a:off x="1498332" y="1197489"/>
            <a:ext cx="19488989" cy="222494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Strength and Prevalence</a:t>
            </a:r>
            <a:endParaRPr sz="8000" dirty="0">
              <a:latin typeface="Gill Sans MT" panose="020B0502020104020203" pitchFamily="34" charset="77"/>
            </a:endParaRPr>
          </a:p>
        </p:txBody>
      </p:sp>
      <p:graphicFrame>
        <p:nvGraphicFramePr>
          <p:cNvPr id="928" name="Google Shape;928;p64"/>
          <p:cNvGraphicFramePr/>
          <p:nvPr>
            <p:extLst>
              <p:ext uri="{D42A27DB-BD31-4B8C-83A1-F6EECF244321}">
                <p14:modId xmlns:p14="http://schemas.microsoft.com/office/powerpoint/2010/main" val="2271146154"/>
              </p:ext>
            </p:extLst>
          </p:nvPr>
        </p:nvGraphicFramePr>
        <p:xfrm>
          <a:off x="1498332" y="3011015"/>
          <a:ext cx="21566200" cy="9290520"/>
        </p:xfrm>
        <a:graphic>
          <a:graphicData uri="http://schemas.openxmlformats.org/drawingml/2006/table">
            <a:tbl>
              <a:tblPr>
                <a:noFill/>
                <a:tableStyleId>{1418B81B-E733-4C98-A115-E3B8A1D51AB2}</a:tableStyleId>
              </a:tblPr>
              <a:tblGrid>
                <a:gridCol w="4554075">
                  <a:extLst>
                    <a:ext uri="{9D8B030D-6E8A-4147-A177-3AD203B41FA5}">
                      <a16:colId xmlns:a16="http://schemas.microsoft.com/office/drawing/2014/main" val="20000"/>
                    </a:ext>
                  </a:extLst>
                </a:gridCol>
                <a:gridCol w="17012125">
                  <a:extLst>
                    <a:ext uri="{9D8B030D-6E8A-4147-A177-3AD203B41FA5}">
                      <a16:colId xmlns:a16="http://schemas.microsoft.com/office/drawing/2014/main" val="20001"/>
                    </a:ext>
                  </a:extLst>
                </a:gridCol>
              </a:tblGrid>
              <a:tr h="1243800">
                <a:tc>
                  <a:txBody>
                    <a:bodyPr/>
                    <a:lstStyle/>
                    <a:p>
                      <a:pPr marL="0" marR="0" lvl="0" indent="0" algn="l" rtl="0">
                        <a:lnSpc>
                          <a:spcPct val="100000"/>
                        </a:lnSpc>
                        <a:spcBef>
                          <a:spcPts val="0"/>
                        </a:spcBef>
                        <a:spcAft>
                          <a:spcPts val="0"/>
                        </a:spcAft>
                        <a:buClr>
                          <a:srgbClr val="FFFFFF"/>
                        </a:buClr>
                        <a:buSzPts val="4000"/>
                        <a:buFont typeface="Gill Sans"/>
                        <a:buNone/>
                      </a:pPr>
                      <a:r>
                        <a:rPr lang="en-US" sz="4000" b="1" i="0" u="none" strike="noStrike" cap="none">
                          <a:solidFill>
                            <a:srgbClr val="FFFFFF"/>
                          </a:solidFill>
                          <a:latin typeface="Gill Sans MT" panose="020B0502020104020203" pitchFamily="34" charset="77"/>
                          <a:ea typeface="Gill Sans"/>
                          <a:cs typeface="Gill Sans"/>
                          <a:sym typeface="Gill Sans"/>
                        </a:rPr>
                        <a:t>APPROACH</a:t>
                      </a:r>
                      <a:endParaRPr sz="2000" b="1" u="none" strike="noStrike" cap="none" dirty="0">
                        <a:solidFill>
                          <a:srgbClr val="FFFFFF"/>
                        </a:solidFill>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a:solidFill>
                            <a:srgbClr val="FFFFFF"/>
                          </a:solidFill>
                          <a:latin typeface="Gill Sans MT" panose="020B0502020104020203" pitchFamily="34" charset="77"/>
                          <a:ea typeface="Gill Sans"/>
                          <a:cs typeface="Gill Sans"/>
                          <a:sym typeface="Gill Sans"/>
                        </a:rPr>
                        <a:t>SAMPLE QUESTIONS </a:t>
                      </a:r>
                      <a:endParaRPr sz="2000" b="1" u="none" strike="noStrike" cap="none" dirty="0">
                        <a:solidFill>
                          <a:srgbClr val="FFFFFF"/>
                        </a:solidFill>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385525">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Measuring strength of norm</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How strongly do people agree that a parent should hit a misbehaving child? [don’t support, support it in certain circumstances, strongly support it]</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r h="4004600">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a:solidFill>
                            <a:srgbClr val="2E2C22"/>
                          </a:solidFill>
                          <a:latin typeface="Gill Sans MT" panose="020B0502020104020203" pitchFamily="34" charset="77"/>
                          <a:ea typeface="Gill Sans"/>
                          <a:cs typeface="Gill Sans"/>
                          <a:sym typeface="Gill Sans"/>
                        </a:rPr>
                        <a:t>Measuring prevalence of norm</a:t>
                      </a:r>
                      <a:endParaRPr sz="3600" b="0" i="0" u="none" strike="noStrike" cap="none">
                        <a:solidFill>
                          <a:srgbClr val="2E2C22"/>
                        </a:solidFill>
                        <a:latin typeface="Gill Sans MT" panose="020B0502020104020203" pitchFamily="34" charset="77"/>
                        <a:ea typeface="Gill Sans"/>
                        <a:cs typeface="Gill Sans"/>
                        <a:sym typeface="Gill Sans"/>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I am going to read out some views that many people in our society agree with. Could you please tell me to what extent such attitudes exist among the people in your neighborhood?</a:t>
                      </a:r>
                      <a:br>
                        <a:rPr lang="en-US" sz="3600" b="0" i="0" u="none" strike="noStrike" cap="none" dirty="0">
                          <a:solidFill>
                            <a:srgbClr val="2E2C22"/>
                          </a:solidFill>
                          <a:latin typeface="Gill Sans MT" panose="020B0502020104020203" pitchFamily="34" charset="77"/>
                          <a:ea typeface="Gill Sans"/>
                          <a:cs typeface="Gill Sans"/>
                          <a:sym typeface="Gill Sans"/>
                        </a:rPr>
                      </a:b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A man who beats his wife has no place in his neighborhood. [don’t support, support it in certain circumstances, strongly support it]</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During an argument, a man who listens to his wife’s point of view is considered “not manly enough” by his neighbors and relatives. [don’t support, support it in certain circumstances, strongly support it]</a:t>
                      </a:r>
                      <a:endParaRPr sz="3600" b="0" i="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Arial"/>
                        <a:buChar char="•"/>
                      </a:pPr>
                      <a:r>
                        <a:rPr lang="en-US" sz="3600" b="0" i="0" u="none" strike="noStrike" cap="none" dirty="0">
                          <a:solidFill>
                            <a:srgbClr val="2E2C22"/>
                          </a:solidFill>
                          <a:latin typeface="Gill Sans MT" panose="020B0502020104020203" pitchFamily="34" charset="77"/>
                          <a:ea typeface="Gill Sans"/>
                          <a:cs typeface="Gill Sans"/>
                          <a:sym typeface="Gill Sans"/>
                        </a:rPr>
                        <a:t>A woman who talks back to her husband earns a bad reputation among relatives. [don’t support, support it in certain circumstances, strongly support it]</a:t>
                      </a:r>
                      <a:endParaRPr dirty="0">
                        <a:latin typeface="Gill Sans MT" panose="020B0502020104020203" pitchFamily="34" charset="77"/>
                      </a:endParaRPr>
                    </a:p>
                  </a:txBody>
                  <a:tcPr marL="365750" marR="365750" marT="228600" marB="2286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7F7F7"/>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65"/>
          <p:cNvSpPr txBox="1">
            <a:spLocks noGrp="1"/>
          </p:cNvSpPr>
          <p:nvPr>
            <p:ph type="body" idx="1"/>
          </p:nvPr>
        </p:nvSpPr>
        <p:spPr>
          <a:xfrm>
            <a:off x="2143791" y="2336708"/>
            <a:ext cx="18096995" cy="2224946"/>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00000"/>
              </a:lnSpc>
              <a:spcBef>
                <a:spcPts val="0"/>
              </a:spcBef>
              <a:spcAft>
                <a:spcPts val="0"/>
              </a:spcAft>
              <a:buClr>
                <a:srgbClr val="393941"/>
              </a:buClr>
              <a:buSzPts val="10000"/>
              <a:buFont typeface="Gill Sans"/>
              <a:buNone/>
            </a:pPr>
            <a:r>
              <a:rPr lang="en-US" dirty="0">
                <a:latin typeface="Gill Sans MT" panose="020B0502020104020203" pitchFamily="34" charset="77"/>
              </a:rPr>
              <a:t>Measuring Sensitivity in CARE’s </a:t>
            </a:r>
            <a:r>
              <a:rPr lang="en-US" dirty="0" err="1">
                <a:latin typeface="Gill Sans MT" panose="020B0502020104020203" pitchFamily="34" charset="77"/>
              </a:rPr>
              <a:t>Abdiboru</a:t>
            </a:r>
            <a:r>
              <a:rPr lang="en-US" dirty="0">
                <a:latin typeface="Gill Sans MT" panose="020B0502020104020203" pitchFamily="34" charset="77"/>
              </a:rPr>
              <a:t> Project</a:t>
            </a:r>
            <a:endParaRPr dirty="0">
              <a:latin typeface="Gill Sans MT" panose="020B0502020104020203" pitchFamily="34" charset="77"/>
            </a:endParaRPr>
          </a:p>
        </p:txBody>
      </p:sp>
      <p:sp>
        <p:nvSpPr>
          <p:cNvPr id="934" name="Google Shape;934;p65"/>
          <p:cNvSpPr txBox="1">
            <a:spLocks noGrp="1"/>
          </p:cNvSpPr>
          <p:nvPr>
            <p:ph type="body" idx="2"/>
          </p:nvPr>
        </p:nvSpPr>
        <p:spPr>
          <a:xfrm>
            <a:off x="2133898" y="5160200"/>
            <a:ext cx="20040301" cy="69969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25357"/>
              </a:buClr>
              <a:buSzPts val="3400"/>
              <a:buNone/>
            </a:pPr>
            <a:r>
              <a:rPr lang="en-US" sz="4000" dirty="0">
                <a:latin typeface="Gill Sans MT" panose="020B0502020104020203" pitchFamily="34" charset="77"/>
                <a:sym typeface="Gill Sans"/>
              </a:rPr>
              <a:t>Halima [age 15] is a grade 8 student. After completing grade 8, her parents indicate that Halima has no need to continue school as she has enough education for a girl to lead a life. They say that she must help the family and that she can find some job with her current educational level. Her father orders that she is not going to school anymore. (background) </a:t>
            </a:r>
            <a:endParaRPr dirty="0">
              <a:latin typeface="Gill Sans MT" panose="020B0502020104020203" pitchFamily="34" charset="77"/>
            </a:endParaRPr>
          </a:p>
          <a:p>
            <a:pPr marL="0" lvl="0" indent="0" algn="l" rtl="0">
              <a:lnSpc>
                <a:spcPct val="100000"/>
              </a:lnSpc>
              <a:spcBef>
                <a:spcPts val="0"/>
              </a:spcBef>
              <a:spcAft>
                <a:spcPts val="0"/>
              </a:spcAft>
              <a:buClr>
                <a:srgbClr val="525357"/>
              </a:buClr>
              <a:buSzPts val="3400"/>
              <a:buNone/>
            </a:pPr>
            <a:r>
              <a:rPr lang="en-US" sz="4000" dirty="0">
                <a:latin typeface="Gill Sans MT" panose="020B0502020104020203" pitchFamily="34" charset="77"/>
                <a:sym typeface="Gill Sans"/>
              </a:rPr>
              <a:t>Halima decides to go against her parents’ wishes and continues going to school. (non-compliance with norm) </a:t>
            </a:r>
            <a:br>
              <a:rPr lang="en-US" sz="4000" dirty="0">
                <a:latin typeface="Gill Sans MT" panose="020B0502020104020203" pitchFamily="34" charset="77"/>
                <a:sym typeface="Gill Sans"/>
              </a:rPr>
            </a:br>
            <a:endParaRPr sz="4000" dirty="0">
              <a:latin typeface="Gill Sans MT" panose="020B0502020104020203" pitchFamily="34" charset="77"/>
              <a:sym typeface="Gill Sans"/>
            </a:endParaRPr>
          </a:p>
          <a:p>
            <a:pPr marL="742950" lvl="4" indent="-742950" algn="l" rtl="0">
              <a:lnSpc>
                <a:spcPct val="100000"/>
              </a:lnSpc>
              <a:spcBef>
                <a:spcPts val="0"/>
              </a:spcBef>
              <a:spcAft>
                <a:spcPts val="0"/>
              </a:spcAft>
              <a:buClr>
                <a:srgbClr val="525357"/>
              </a:buClr>
              <a:buSzPts val="4000"/>
              <a:buFont typeface="Gill Sans"/>
              <a:buAutoNum type="alphaUcPeriod"/>
            </a:pPr>
            <a:r>
              <a:rPr lang="en-US" sz="4000" dirty="0">
                <a:solidFill>
                  <a:srgbClr val="2E2C22"/>
                </a:solidFill>
                <a:latin typeface="Gill Sans MT" panose="020B0502020104020203" pitchFamily="34" charset="77"/>
                <a:sym typeface="Gill Sans"/>
              </a:rPr>
              <a:t>What would Halima’s parents do/say to their daughter in this situation? Would the reaction of the father and mother be different? (sanctions) </a:t>
            </a:r>
            <a:endParaRPr dirty="0">
              <a:latin typeface="Gill Sans MT" panose="020B0502020104020203" pitchFamily="34" charset="77"/>
            </a:endParaRPr>
          </a:p>
          <a:p>
            <a:pPr marL="742950" lvl="4" indent="-742950" algn="l" rtl="0">
              <a:lnSpc>
                <a:spcPct val="100000"/>
              </a:lnSpc>
              <a:spcBef>
                <a:spcPts val="600"/>
              </a:spcBef>
              <a:spcAft>
                <a:spcPts val="0"/>
              </a:spcAft>
              <a:buClr>
                <a:srgbClr val="525357"/>
              </a:buClr>
              <a:buSzPts val="4000"/>
              <a:buFont typeface="Gill Sans"/>
              <a:buAutoNum type="alphaUcPeriod"/>
            </a:pPr>
            <a:r>
              <a:rPr lang="en-US" sz="4000" dirty="0">
                <a:solidFill>
                  <a:srgbClr val="2E2C22"/>
                </a:solidFill>
                <a:latin typeface="Gill Sans MT" panose="020B0502020104020203" pitchFamily="34" charset="77"/>
                <a:sym typeface="Gill Sans"/>
              </a:rPr>
              <a:t>Would Halima continue to go to school if it was not for the reaction of her parents? (sensitivity to sanctions) </a:t>
            </a:r>
            <a:endParaRPr dirty="0">
              <a:latin typeface="Gill Sans MT" panose="020B0502020104020203" pitchFamily="34" charset="77"/>
            </a:endParaRPr>
          </a:p>
          <a:p>
            <a:pPr marL="742950" lvl="4" indent="-742950" algn="l" rtl="0">
              <a:lnSpc>
                <a:spcPct val="100000"/>
              </a:lnSpc>
              <a:spcBef>
                <a:spcPts val="600"/>
              </a:spcBef>
              <a:spcAft>
                <a:spcPts val="0"/>
              </a:spcAft>
              <a:buClr>
                <a:srgbClr val="525357"/>
              </a:buClr>
              <a:buSzPts val="4000"/>
              <a:buFont typeface="Gill Sans"/>
              <a:buAutoNum type="alphaUcPeriod"/>
            </a:pPr>
            <a:r>
              <a:rPr lang="en-US" sz="4000" dirty="0">
                <a:solidFill>
                  <a:srgbClr val="2E2C22"/>
                </a:solidFill>
                <a:latin typeface="Gill Sans MT" panose="020B0502020104020203" pitchFamily="34" charset="77"/>
                <a:sym typeface="Gill Sans"/>
              </a:rPr>
              <a:t>Under what conditions would Halima be able to continue school? (exceptions)</a:t>
            </a:r>
            <a:endParaRPr sz="4000" dirty="0">
              <a:solidFill>
                <a:srgbClr val="2E2C22"/>
              </a:solidFill>
              <a:latin typeface="Gill Sans MT" panose="020B0502020104020203" pitchFamily="34" charset="77"/>
              <a:sym typeface="Gill Sans"/>
            </a:endParaRPr>
          </a:p>
        </p:txBody>
      </p:sp>
      <p:sp>
        <p:nvSpPr>
          <p:cNvPr id="935" name="Google Shape;935;p65"/>
          <p:cNvSpPr txBox="1">
            <a:spLocks noGrp="1"/>
          </p:cNvSpPr>
          <p:nvPr>
            <p:ph type="body" idx="3"/>
          </p:nvPr>
        </p:nvSpPr>
        <p:spPr>
          <a:xfrm>
            <a:off x="1915192" y="1399289"/>
            <a:ext cx="12327712" cy="587376"/>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100000"/>
              </a:lnSpc>
              <a:spcBef>
                <a:spcPts val="0"/>
              </a:spcBef>
              <a:spcAft>
                <a:spcPts val="0"/>
              </a:spcAft>
              <a:buClr>
                <a:srgbClr val="7A7B83"/>
              </a:buClr>
              <a:buSzPts val="2800"/>
              <a:buFont typeface="Gill Sans"/>
              <a:buNone/>
            </a:pPr>
            <a:r>
              <a:rPr lang="en-US" dirty="0">
                <a:latin typeface="Gill Sans MT" panose="020B0502020104020203" pitchFamily="34" charset="77"/>
              </a:rPr>
              <a:t>EXAMPLE ITEM—VIGNETTE AND QUESTIONS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BB303"/>
        </a:solidFill>
        <a:effectLst/>
      </p:bgPr>
    </p:bg>
    <p:spTree>
      <p:nvGrpSpPr>
        <p:cNvPr id="1" name="Shape 939"/>
        <p:cNvGrpSpPr/>
        <p:nvPr/>
      </p:nvGrpSpPr>
      <p:grpSpPr>
        <a:xfrm>
          <a:off x="0" y="0"/>
          <a:ext cx="0" cy="0"/>
          <a:chOff x="0" y="0"/>
          <a:chExt cx="0" cy="0"/>
        </a:xfrm>
      </p:grpSpPr>
      <p:pic>
        <p:nvPicPr>
          <p:cNvPr id="940" name="Google Shape;940;p66"/>
          <p:cNvPicPr preferRelativeResize="0"/>
          <p:nvPr/>
        </p:nvPicPr>
        <p:blipFill rotWithShape="1">
          <a:blip r:embed="rId3">
            <a:alphaModFix/>
          </a:blip>
          <a:srcRect l="16661" r="16660"/>
          <a:stretch/>
        </p:blipFill>
        <p:spPr>
          <a:xfrm>
            <a:off x="1380894" y="2227264"/>
            <a:ext cx="9263064" cy="9261476"/>
          </a:xfrm>
          <a:prstGeom prst="ellipse">
            <a:avLst/>
          </a:prstGeom>
          <a:noFill/>
          <a:ln>
            <a:noFill/>
          </a:ln>
        </p:spPr>
      </p:pic>
      <p:sp>
        <p:nvSpPr>
          <p:cNvPr id="941" name="Google Shape;941;p66"/>
          <p:cNvSpPr txBox="1"/>
          <p:nvPr/>
        </p:nvSpPr>
        <p:spPr>
          <a:xfrm>
            <a:off x="193431" y="13144453"/>
            <a:ext cx="621404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FFFFFF"/>
                </a:solidFill>
                <a:latin typeface="Gill Sans"/>
                <a:ea typeface="Gill Sans"/>
                <a:cs typeface="Gill Sans"/>
                <a:sym typeface="Gill Sans"/>
              </a:rPr>
              <a:t>Photo credit: Jonathan Torgovnik/Getty Images/Images of Empowerment</a:t>
            </a:r>
            <a:endParaRPr dirty="0"/>
          </a:p>
          <a:p>
            <a:pPr marL="0" marR="0" lvl="0" indent="0" algn="l" rtl="0">
              <a:lnSpc>
                <a:spcPct val="100000"/>
              </a:lnSpc>
              <a:spcBef>
                <a:spcPts val="0"/>
              </a:spcBef>
              <a:spcAft>
                <a:spcPts val="0"/>
              </a:spcAft>
              <a:buNone/>
            </a:pPr>
            <a:endParaRPr sz="1400" b="0" i="0" u="none" strike="noStrike" cap="none">
              <a:solidFill>
                <a:srgbClr val="FFFFFF"/>
              </a:solidFill>
              <a:latin typeface="Gill Sans"/>
              <a:ea typeface="Gill Sans"/>
              <a:cs typeface="Gill Sans"/>
              <a:sym typeface="Gill Sans"/>
            </a:endParaRPr>
          </a:p>
        </p:txBody>
      </p:sp>
      <p:sp>
        <p:nvSpPr>
          <p:cNvPr id="942" name="Google Shape;942;p66"/>
          <p:cNvSpPr txBox="1">
            <a:spLocks noGrp="1"/>
          </p:cNvSpPr>
          <p:nvPr>
            <p:ph type="title"/>
          </p:nvPr>
        </p:nvSpPr>
        <p:spPr>
          <a:xfrm>
            <a:off x="11412986" y="4691855"/>
            <a:ext cx="11590120" cy="217683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EFF"/>
              </a:buClr>
              <a:buSzPts val="10000"/>
              <a:buFont typeface="Gill Sans"/>
              <a:buNone/>
            </a:pPr>
            <a:r>
              <a:rPr lang="en-US">
                <a:latin typeface="Gill Sans MT" panose="020B0502020104020203" pitchFamily="34" charset="77"/>
              </a:rPr>
              <a:t>Measuring Reference Groups and Power Holders</a:t>
            </a:r>
            <a:endParaRPr>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67"/>
          <p:cNvPicPr preferRelativeResize="0"/>
          <p:nvPr/>
        </p:nvPicPr>
        <p:blipFill rotWithShape="1">
          <a:blip r:embed="rId3">
            <a:alphaModFix/>
          </a:blip>
          <a:srcRect l="47390" t="10255" r="3986" b="16823"/>
          <a:stretch/>
        </p:blipFill>
        <p:spPr>
          <a:xfrm>
            <a:off x="7285932" y="6236208"/>
            <a:ext cx="4357167" cy="4356420"/>
          </a:xfrm>
          <a:prstGeom prst="ellipse">
            <a:avLst/>
          </a:prstGeom>
          <a:noFill/>
          <a:ln w="76200" cap="flat" cmpd="sng">
            <a:solidFill>
              <a:srgbClr val="CBB303"/>
            </a:solidFill>
            <a:prstDash val="solid"/>
            <a:round/>
            <a:headEnd type="none" w="sm" len="sm"/>
            <a:tailEnd type="none" w="sm" len="sm"/>
          </a:ln>
        </p:spPr>
      </p:pic>
      <p:sp>
        <p:nvSpPr>
          <p:cNvPr id="950" name="Google Shape;950;p67"/>
          <p:cNvSpPr txBox="1">
            <a:spLocks noGrp="1"/>
          </p:cNvSpPr>
          <p:nvPr>
            <p:ph type="title"/>
          </p:nvPr>
        </p:nvSpPr>
        <p:spPr>
          <a:xfrm>
            <a:off x="2384881" y="1658191"/>
            <a:ext cx="15295564" cy="2176462"/>
          </a:xfrm>
          <a:prstGeom prst="rect">
            <a:avLst/>
          </a:prstGeom>
          <a:noFill/>
          <a:ln>
            <a:noFill/>
          </a:ln>
        </p:spPr>
        <p:txBody>
          <a:bodyPr spcFirstLastPara="1" wrap="square" lIns="182875" tIns="91425" rIns="182875" bIns="91425" anchor="ctr" anchorCtr="0">
            <a:normAutofit/>
          </a:bodyPr>
          <a:lstStyle/>
          <a:p>
            <a:pPr marL="0" marR="0" lvl="0" indent="0" algn="l" rtl="0">
              <a:lnSpc>
                <a:spcPct val="80000"/>
              </a:lnSpc>
              <a:spcBef>
                <a:spcPts val="0"/>
              </a:spcBef>
              <a:spcAft>
                <a:spcPts val="0"/>
              </a:spcAft>
              <a:buClr>
                <a:srgbClr val="CBB303"/>
              </a:buClr>
              <a:buSzPts val="10800"/>
              <a:buFont typeface="Gill Sans"/>
              <a:buNone/>
            </a:pPr>
            <a:r>
              <a:rPr lang="en-US" sz="10800" b="1" i="0" u="none" strike="noStrike" cap="none" dirty="0">
                <a:solidFill>
                  <a:srgbClr val="CBB303"/>
                </a:solidFill>
                <a:latin typeface="Gill Sans MT" panose="020B0502020104020203" pitchFamily="34" charset="77"/>
                <a:ea typeface="Gill Sans"/>
                <a:cs typeface="Gill Sans"/>
                <a:sym typeface="Gill Sans"/>
              </a:rPr>
              <a:t>Reference Groups </a:t>
            </a:r>
            <a:endParaRPr sz="10000" b="1" i="0" u="none" strike="noStrike" cap="none" dirty="0">
              <a:solidFill>
                <a:srgbClr val="CBB303"/>
              </a:solidFill>
              <a:latin typeface="Gill Sans MT" panose="020B0502020104020203" pitchFamily="34" charset="77"/>
              <a:ea typeface="Gill Sans"/>
              <a:cs typeface="Gill Sans"/>
              <a:sym typeface="Gill Sans"/>
            </a:endParaRPr>
          </a:p>
        </p:txBody>
      </p:sp>
      <p:sp>
        <p:nvSpPr>
          <p:cNvPr id="951" name="Google Shape;951;p67"/>
          <p:cNvSpPr txBox="1">
            <a:spLocks noGrp="1"/>
          </p:cNvSpPr>
          <p:nvPr>
            <p:ph type="body" idx="1"/>
          </p:nvPr>
        </p:nvSpPr>
        <p:spPr>
          <a:xfrm>
            <a:off x="2384881" y="3504453"/>
            <a:ext cx="18124487" cy="2176463"/>
          </a:xfrm>
          <a:prstGeom prst="rect">
            <a:avLst/>
          </a:prstGeom>
          <a:noFill/>
          <a:ln>
            <a:noFill/>
          </a:ln>
        </p:spPr>
        <p:txBody>
          <a:bodyPr spcFirstLastPara="1" wrap="square" lIns="182875" tIns="91425" rIns="182875" bIns="91425" anchor="t" anchorCtr="0">
            <a:noAutofit/>
          </a:bodyPr>
          <a:lstStyle/>
          <a:p>
            <a:pPr marL="114300" marR="0" lvl="0" indent="0" algn="l" rtl="0">
              <a:lnSpc>
                <a:spcPct val="100000"/>
              </a:lnSpc>
              <a:spcBef>
                <a:spcPts val="0"/>
              </a:spcBef>
              <a:spcAft>
                <a:spcPts val="0"/>
              </a:spcAft>
              <a:buClr>
                <a:srgbClr val="000000"/>
              </a:buClr>
              <a:buSzPts val="5400"/>
              <a:buFont typeface="Gill Sans"/>
              <a:buNone/>
            </a:pPr>
            <a:r>
              <a:rPr lang="en-US" sz="5400" b="0" i="0" u="none" strike="noStrike" cap="none" dirty="0">
                <a:solidFill>
                  <a:srgbClr val="000000"/>
                </a:solidFill>
                <a:latin typeface="Gill Sans MT" panose="020B0502020104020203" pitchFamily="34" charset="77"/>
                <a:ea typeface="Gill Sans"/>
                <a:cs typeface="Gill Sans"/>
                <a:sym typeface="Gill Sans"/>
              </a:rPr>
              <a:t>Reference group members influence an individual’s likelihood of complying with norms through modeling and enforcement. </a:t>
            </a:r>
            <a:endParaRPr sz="3600" b="0" i="0" u="none" strike="noStrike" cap="none" dirty="0">
              <a:solidFill>
                <a:srgbClr val="000000"/>
              </a:solidFill>
              <a:latin typeface="Gill Sans MT" panose="020B0502020104020203" pitchFamily="34" charset="77"/>
              <a:ea typeface="Gill Sans"/>
              <a:cs typeface="Gill Sans"/>
              <a:sym typeface="Gill Sans"/>
            </a:endParaRPr>
          </a:p>
        </p:txBody>
      </p:sp>
      <p:pic>
        <p:nvPicPr>
          <p:cNvPr id="952" name="Google Shape;952;p67"/>
          <p:cNvPicPr preferRelativeResize="0"/>
          <p:nvPr/>
        </p:nvPicPr>
        <p:blipFill rotWithShape="1">
          <a:blip r:embed="rId4"/>
          <a:srcRect l="19362" t="10584" r="31154" b="6382"/>
          <a:stretch/>
        </p:blipFill>
        <p:spPr>
          <a:xfrm>
            <a:off x="16539660" y="6236208"/>
            <a:ext cx="4357167" cy="4356420"/>
          </a:xfrm>
          <a:prstGeom prst="ellipse">
            <a:avLst/>
          </a:prstGeom>
          <a:noFill/>
          <a:ln w="76200" cap="flat" cmpd="sng">
            <a:solidFill>
              <a:srgbClr val="CBB303"/>
            </a:solidFill>
            <a:prstDash val="solid"/>
            <a:round/>
            <a:headEnd type="none" w="sm" len="sm"/>
            <a:tailEnd type="none" w="sm" len="sm"/>
          </a:ln>
        </p:spPr>
      </p:pic>
      <p:pic>
        <p:nvPicPr>
          <p:cNvPr id="953" name="Google Shape;953;p67"/>
          <p:cNvPicPr preferRelativeResize="0"/>
          <p:nvPr/>
        </p:nvPicPr>
        <p:blipFill>
          <a:blip r:embed="rId5"/>
          <a:srcRect l="16661" r="16661"/>
          <a:stretch/>
        </p:blipFill>
        <p:spPr>
          <a:xfrm>
            <a:off x="11912796" y="6236208"/>
            <a:ext cx="4357167" cy="4356420"/>
          </a:xfrm>
          <a:prstGeom prst="ellipse">
            <a:avLst/>
          </a:prstGeom>
          <a:noFill/>
          <a:ln w="76200" cap="flat" cmpd="sng">
            <a:solidFill>
              <a:srgbClr val="CBB303"/>
            </a:solidFill>
            <a:prstDash val="solid"/>
            <a:round/>
            <a:headEnd type="none" w="sm" len="sm"/>
            <a:tailEnd type="none" w="sm" len="sm"/>
          </a:ln>
        </p:spPr>
      </p:pic>
      <p:sp>
        <p:nvSpPr>
          <p:cNvPr id="954" name="Google Shape;954;p67"/>
          <p:cNvSpPr txBox="1"/>
          <p:nvPr/>
        </p:nvSpPr>
        <p:spPr>
          <a:xfrm>
            <a:off x="193432" y="12486085"/>
            <a:ext cx="5662246" cy="954067"/>
          </a:xfrm>
          <a:prstGeom prst="rect">
            <a:avLst/>
          </a:prstGeom>
          <a:noFill/>
          <a:ln>
            <a:noFill/>
          </a:ln>
        </p:spPr>
        <p:txBody>
          <a:bodyPr spcFirstLastPara="1" wrap="square" lIns="91425" tIns="45700" rIns="91425" bIns="45700" anchor="t" anchorCtr="0">
            <a:spAutoFit/>
          </a:bodyPr>
          <a:lstStyle/>
          <a:p>
            <a:pPr lvl="0"/>
            <a:r>
              <a:rPr lang="en-US" sz="1400" b="0" i="0" u="none" strike="noStrike" cap="none" dirty="0">
                <a:solidFill>
                  <a:srgbClr val="6C6C6C"/>
                </a:solidFill>
                <a:latin typeface="Gill Sans MT" panose="020B0502020104020203" pitchFamily="34" charset="77"/>
                <a:ea typeface="Gill Sans"/>
                <a:cs typeface="Gill Sans"/>
                <a:sym typeface="Gill Sans"/>
              </a:rPr>
              <a:t>1-Photo credit: </a:t>
            </a:r>
            <a:r>
              <a:rPr lang="en-US" dirty="0" err="1">
                <a:solidFill>
                  <a:srgbClr val="6C6C6C"/>
                </a:solidFill>
                <a:latin typeface="Gill Sans MT" panose="020B0502020104020203" pitchFamily="34" charset="77"/>
                <a:ea typeface="Gill Sans"/>
                <a:cs typeface="Gill Sans"/>
                <a:sym typeface="Gill Sans"/>
              </a:rPr>
              <a:t>FilippoBacci</a:t>
            </a:r>
            <a:r>
              <a:rPr lang="en-US" dirty="0">
                <a:solidFill>
                  <a:srgbClr val="6C6C6C"/>
                </a:solidFill>
                <a:latin typeface="Gill Sans MT" panose="020B0502020104020203" pitchFamily="34" charset="77"/>
                <a:ea typeface="Gill Sans"/>
                <a:cs typeface="Gill Sans"/>
                <a:sym typeface="Gill Sans"/>
              </a:rPr>
              <a:t>/Getty Images</a:t>
            </a:r>
            <a:endParaRPr dirty="0">
              <a:latin typeface="Gill Sans MT" panose="020B0502020104020203" pitchFamily="34" charset="77"/>
            </a:endParaRPr>
          </a:p>
          <a:p>
            <a:pPr marL="0" marR="0" lvl="0" indent="0" algn="l" rtl="0">
              <a:lnSpc>
                <a:spcPct val="100000"/>
              </a:lnSpc>
              <a:spcBef>
                <a:spcPts val="0"/>
              </a:spcBef>
              <a:spcAft>
                <a:spcPts val="0"/>
              </a:spcAft>
              <a:buNone/>
            </a:pPr>
            <a:r>
              <a:rPr lang="en-US" sz="1400" b="0" i="0" u="none" strike="noStrike" cap="none" dirty="0">
                <a:solidFill>
                  <a:srgbClr val="6C6C6C"/>
                </a:solidFill>
                <a:latin typeface="Gill Sans MT" panose="020B0502020104020203" pitchFamily="34" charset="77"/>
                <a:ea typeface="Gill Sans"/>
                <a:cs typeface="Gill Sans"/>
                <a:sym typeface="Gill Sans"/>
              </a:rPr>
              <a:t>2-Photo credit: Paula Bronstein/Getty Images/Images of Empowerment</a:t>
            </a:r>
            <a:endParaRPr sz="1400" b="0" i="0" u="none" strike="noStrike" cap="none" dirty="0">
              <a:solidFill>
                <a:srgbClr val="6C6C6C"/>
              </a:solidFill>
              <a:latin typeface="Gill Sans MT" panose="020B0502020104020203" pitchFamily="34" charset="77"/>
              <a:ea typeface="Gill Sans"/>
              <a:cs typeface="Gill Sans"/>
              <a:sym typeface="Gill Sans"/>
            </a:endParaRPr>
          </a:p>
          <a:p>
            <a:r>
              <a:rPr lang="en-US" dirty="0">
                <a:solidFill>
                  <a:srgbClr val="6C6C6C"/>
                </a:solidFill>
                <a:latin typeface="Gill Sans"/>
                <a:ea typeface="Gill Sans"/>
                <a:cs typeface="Gill Sans"/>
                <a:sym typeface="Gill Sans"/>
              </a:rPr>
              <a:t>3-Photo credit: </a:t>
            </a:r>
            <a:r>
              <a:rPr lang="en-US" dirty="0" err="1">
                <a:solidFill>
                  <a:srgbClr val="6C6C6C"/>
                </a:solidFill>
                <a:latin typeface="Gill Sans"/>
                <a:ea typeface="Gill Sans"/>
                <a:cs typeface="Gill Sans"/>
                <a:sym typeface="Gill Sans"/>
              </a:rPr>
              <a:t>Triloks</a:t>
            </a:r>
            <a:r>
              <a:rPr lang="en-US" dirty="0">
                <a:solidFill>
                  <a:srgbClr val="6C6C6C"/>
                </a:solidFill>
                <a:latin typeface="Gill Sans"/>
                <a:ea typeface="Gill Sans"/>
                <a:cs typeface="Gill Sans"/>
                <a:sym typeface="Gill Sans"/>
              </a:rPr>
              <a:t>/Getty Images</a:t>
            </a:r>
            <a:endParaRPr dirty="0">
              <a:latin typeface="Gill Sans MT" panose="020B0502020104020203" pitchFamily="34" charset="77"/>
            </a:endParaRPr>
          </a:p>
          <a:p>
            <a:pPr lvl="0"/>
            <a:r>
              <a:rPr lang="en-US" sz="1400" b="0" i="0" u="none" strike="noStrike" cap="none" dirty="0">
                <a:solidFill>
                  <a:srgbClr val="6C6C6C"/>
                </a:solidFill>
                <a:latin typeface="Gill Sans MT" panose="020B0502020104020203" pitchFamily="34" charset="77"/>
                <a:ea typeface="Gill Sans"/>
                <a:cs typeface="Gill Sans"/>
                <a:sym typeface="Gill Sans"/>
              </a:rPr>
              <a:t>4-Photo credit: </a:t>
            </a:r>
            <a:r>
              <a:rPr lang="en-US" dirty="0" err="1">
                <a:solidFill>
                  <a:srgbClr val="6C6C6C"/>
                </a:solidFill>
                <a:latin typeface="Gill Sans MT" panose="020B0502020104020203" pitchFamily="34" charset="77"/>
                <a:ea typeface="Gill Sans"/>
                <a:cs typeface="Gill Sans"/>
                <a:sym typeface="Gill Sans"/>
              </a:rPr>
              <a:t>Filadendron</a:t>
            </a:r>
            <a:r>
              <a:rPr lang="en-US" dirty="0">
                <a:solidFill>
                  <a:srgbClr val="6C6C6C"/>
                </a:solidFill>
                <a:latin typeface="Gill Sans MT" panose="020B0502020104020203" pitchFamily="34" charset="77"/>
                <a:ea typeface="Gill Sans"/>
                <a:cs typeface="Gill Sans"/>
                <a:sym typeface="Gill Sans"/>
              </a:rPr>
              <a:t>/Getty Images</a:t>
            </a:r>
            <a:endParaRPr dirty="0">
              <a:latin typeface="Gill Sans MT" panose="020B0502020104020203" pitchFamily="34" charset="77"/>
            </a:endParaRPr>
          </a:p>
        </p:txBody>
      </p:sp>
      <p:pic>
        <p:nvPicPr>
          <p:cNvPr id="955" name="Google Shape;955;p67"/>
          <p:cNvPicPr preferRelativeResize="0"/>
          <p:nvPr/>
        </p:nvPicPr>
        <p:blipFill rotWithShape="1">
          <a:blip r:embed="rId6"/>
          <a:srcRect l="13023" t="19686" r="33997" b="860"/>
          <a:stretch/>
        </p:blipFill>
        <p:spPr>
          <a:xfrm>
            <a:off x="2659068" y="6236208"/>
            <a:ext cx="4357167" cy="4356420"/>
          </a:xfrm>
          <a:prstGeom prst="ellipse">
            <a:avLst/>
          </a:prstGeom>
          <a:noFill/>
          <a:ln w="76200" cap="flat" cmpd="sng">
            <a:solidFill>
              <a:srgbClr val="CBB303"/>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960"/>
        <p:cNvGrpSpPr/>
        <p:nvPr/>
      </p:nvGrpSpPr>
      <p:grpSpPr>
        <a:xfrm>
          <a:off x="0" y="0"/>
          <a:ext cx="0" cy="0"/>
          <a:chOff x="0" y="0"/>
          <a:chExt cx="0" cy="0"/>
        </a:xfrm>
      </p:grpSpPr>
      <p:grpSp>
        <p:nvGrpSpPr>
          <p:cNvPr id="961" name="Google Shape;961;p68"/>
          <p:cNvGrpSpPr/>
          <p:nvPr/>
        </p:nvGrpSpPr>
        <p:grpSpPr>
          <a:xfrm>
            <a:off x="2009179" y="5367041"/>
            <a:ext cx="20365641" cy="6693681"/>
            <a:chOff x="0" y="225"/>
            <a:chExt cx="20365641" cy="6693681"/>
          </a:xfrm>
        </p:grpSpPr>
        <p:cxnSp>
          <p:nvCxnSpPr>
            <p:cNvPr id="962" name="Google Shape;962;p68"/>
            <p:cNvCxnSpPr/>
            <p:nvPr/>
          </p:nvCxnSpPr>
          <p:spPr>
            <a:xfrm>
              <a:off x="0" y="6693906"/>
              <a:ext cx="20322780" cy="0"/>
            </a:xfrm>
            <a:prstGeom prst="straightConnector1">
              <a:avLst/>
            </a:prstGeom>
            <a:noFill/>
            <a:ln w="25400" cap="flat" cmpd="sng">
              <a:solidFill>
                <a:srgbClr val="000000"/>
              </a:solidFill>
              <a:prstDash val="solid"/>
              <a:round/>
              <a:headEnd type="none" w="sm" len="sm"/>
              <a:tailEnd type="none" w="sm" len="sm"/>
            </a:ln>
          </p:spPr>
        </p:cxnSp>
        <p:cxnSp>
          <p:nvCxnSpPr>
            <p:cNvPr id="963" name="Google Shape;963;p68"/>
            <p:cNvCxnSpPr/>
            <p:nvPr/>
          </p:nvCxnSpPr>
          <p:spPr>
            <a:xfrm>
              <a:off x="0" y="4426691"/>
              <a:ext cx="20322780" cy="0"/>
            </a:xfrm>
            <a:prstGeom prst="straightConnector1">
              <a:avLst/>
            </a:prstGeom>
            <a:noFill/>
            <a:ln w="25400" cap="flat" cmpd="sng">
              <a:solidFill>
                <a:srgbClr val="000000"/>
              </a:solidFill>
              <a:prstDash val="solid"/>
              <a:round/>
              <a:headEnd type="none" w="sm" len="sm"/>
              <a:tailEnd type="none" w="sm" len="sm"/>
            </a:ln>
          </p:spPr>
        </p:cxnSp>
        <p:cxnSp>
          <p:nvCxnSpPr>
            <p:cNvPr id="964" name="Google Shape;964;p68"/>
            <p:cNvCxnSpPr/>
            <p:nvPr/>
          </p:nvCxnSpPr>
          <p:spPr>
            <a:xfrm>
              <a:off x="0" y="2159477"/>
              <a:ext cx="20322780" cy="0"/>
            </a:xfrm>
            <a:prstGeom prst="straightConnector1">
              <a:avLst/>
            </a:prstGeom>
            <a:noFill/>
            <a:ln w="25400" cap="flat" cmpd="sng">
              <a:solidFill>
                <a:srgbClr val="000000"/>
              </a:solidFill>
              <a:prstDash val="solid"/>
              <a:round/>
              <a:headEnd type="none" w="sm" len="sm"/>
              <a:tailEnd type="none" w="sm" len="sm"/>
            </a:ln>
          </p:spPr>
        </p:cxnSp>
        <p:sp>
          <p:nvSpPr>
            <p:cNvPr id="965" name="Google Shape;965;p68"/>
            <p:cNvSpPr/>
            <p:nvPr/>
          </p:nvSpPr>
          <p:spPr>
            <a:xfrm>
              <a:off x="5611619" y="845389"/>
              <a:ext cx="14526634" cy="95428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66" name="Google Shape;966;p68"/>
            <p:cNvSpPr txBox="1"/>
            <p:nvPr/>
          </p:nvSpPr>
          <p:spPr>
            <a:xfrm>
              <a:off x="5839007" y="845389"/>
              <a:ext cx="14526634" cy="954281"/>
            </a:xfrm>
            <a:prstGeom prst="rect">
              <a:avLst/>
            </a:prstGeom>
            <a:noFill/>
            <a:ln>
              <a:noFill/>
            </a:ln>
          </p:spPr>
          <p:txBody>
            <a:bodyPr spcFirstLastPara="1" wrap="square" lIns="102850" tIns="102850" rIns="102850" bIns="102850" anchor="b" anchorCtr="0">
              <a:noAutofit/>
            </a:bodyPr>
            <a:lstStyle/>
            <a:p>
              <a:pPr marL="0" marR="0" lvl="0" indent="0" algn="l" rtl="0">
                <a:lnSpc>
                  <a:spcPct val="90000"/>
                </a:lnSpc>
                <a:spcBef>
                  <a:spcPts val="0"/>
                </a:spcBef>
                <a:spcAft>
                  <a:spcPts val="0"/>
                </a:spcAft>
                <a:buClr>
                  <a:srgbClr val="393941"/>
                </a:buClr>
                <a:buSzPts val="5400"/>
                <a:buFont typeface="PT Sans"/>
                <a:buNone/>
              </a:pPr>
              <a:r>
                <a:rPr lang="en-US" sz="5400" b="0" i="0" u="none" strike="noStrike" cap="none" dirty="0">
                  <a:solidFill>
                    <a:srgbClr val="2E2C22"/>
                  </a:solidFill>
                  <a:latin typeface="Gill Sans MT" panose="020B0502020104020203" pitchFamily="34" charset="77"/>
                  <a:ea typeface="Gill Sans"/>
                  <a:cs typeface="Gill Sans"/>
                  <a:sym typeface="Gill Sans"/>
                </a:rPr>
                <a:t>What proportion of </a:t>
              </a:r>
              <a:r>
                <a:rPr lang="en-US" sz="5400" b="0" i="1" u="none" strike="noStrike" cap="none" dirty="0">
                  <a:solidFill>
                    <a:srgbClr val="2E2C22"/>
                  </a:solidFill>
                  <a:latin typeface="Gill Sans MT" panose="020B0502020104020203" pitchFamily="34" charset="77"/>
                  <a:ea typeface="Gill Sans"/>
                  <a:cs typeface="Gill Sans"/>
                  <a:sym typeface="Gill Sans"/>
                </a:rPr>
                <a:t>girls in your school</a:t>
              </a:r>
              <a:r>
                <a:rPr lang="en-US" sz="5400" b="0" i="0" u="none" strike="noStrike" cap="none" dirty="0">
                  <a:solidFill>
                    <a:srgbClr val="2E2C22"/>
                  </a:solidFill>
                  <a:latin typeface="Gill Sans MT" panose="020B0502020104020203" pitchFamily="34" charset="77"/>
                  <a:ea typeface="Gill Sans"/>
                  <a:cs typeface="Gill Sans"/>
                  <a:sym typeface="Gill Sans"/>
                </a:rPr>
                <a:t> do you think use contraception?</a:t>
              </a:r>
              <a:endParaRPr sz="5400" b="0" i="0" u="none" strike="noStrike" cap="none" dirty="0">
                <a:solidFill>
                  <a:srgbClr val="2E2C22"/>
                </a:solidFill>
                <a:latin typeface="Gill Sans MT" panose="020B0502020104020203" pitchFamily="34" charset="77"/>
                <a:ea typeface="Gill Sans"/>
                <a:cs typeface="Gill Sans"/>
                <a:sym typeface="Gill Sans"/>
              </a:endParaRPr>
            </a:p>
          </p:txBody>
        </p:sp>
        <p:sp>
          <p:nvSpPr>
            <p:cNvPr id="967" name="Google Shape;967;p68"/>
            <p:cNvSpPr/>
            <p:nvPr/>
          </p:nvSpPr>
          <p:spPr>
            <a:xfrm>
              <a:off x="0" y="225"/>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68" name="Google Shape;968;p68"/>
            <p:cNvSpPr txBox="1"/>
            <p:nvPr/>
          </p:nvSpPr>
          <p:spPr>
            <a:xfrm>
              <a:off x="105425" y="105650"/>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dirty="0">
                  <a:solidFill>
                    <a:srgbClr val="FFFFFF"/>
                  </a:solidFill>
                  <a:latin typeface="Gill Sans MT" panose="020B0502020104020203" pitchFamily="34" charset="77"/>
                  <a:ea typeface="Gill Sans"/>
                  <a:cs typeface="Gill Sans"/>
                  <a:sym typeface="Gill Sans"/>
                </a:rPr>
                <a:t>Modeler </a:t>
              </a:r>
              <a:endParaRPr sz="4800" b="1" i="0" u="none" strike="noStrike" cap="none" dirty="0">
                <a:solidFill>
                  <a:srgbClr val="FFFFFF"/>
                </a:solidFill>
                <a:latin typeface="Gill Sans MT" panose="020B0502020104020203" pitchFamily="34" charset="77"/>
                <a:ea typeface="Gill Sans"/>
                <a:cs typeface="Gill Sans"/>
                <a:sym typeface="Gill Sans"/>
              </a:endParaRPr>
            </a:p>
          </p:txBody>
        </p:sp>
        <p:sp>
          <p:nvSpPr>
            <p:cNvPr id="969" name="Google Shape;969;p68"/>
            <p:cNvSpPr/>
            <p:nvPr/>
          </p:nvSpPr>
          <p:spPr>
            <a:xfrm>
              <a:off x="5564472" y="2565514"/>
              <a:ext cx="14477757" cy="142283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0" name="Google Shape;970;p68"/>
            <p:cNvSpPr txBox="1"/>
            <p:nvPr/>
          </p:nvSpPr>
          <p:spPr>
            <a:xfrm>
              <a:off x="5839007" y="2565514"/>
              <a:ext cx="14477757" cy="1422838"/>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393941"/>
                </a:buClr>
                <a:buSzPts val="5400"/>
                <a:buFont typeface="PT Sans"/>
                <a:buNone/>
              </a:pPr>
              <a:r>
                <a:rPr lang="en-US" sz="5400" b="0" i="0" u="none" strike="noStrike" cap="none">
                  <a:solidFill>
                    <a:srgbClr val="2E2C22"/>
                  </a:solidFill>
                  <a:latin typeface="Gill Sans MT" panose="020B0502020104020203" pitchFamily="34" charset="77"/>
                  <a:ea typeface="Gill Sans"/>
                  <a:cs typeface="Gill Sans"/>
                  <a:sym typeface="Gill Sans"/>
                </a:rPr>
                <a:t>Does </a:t>
              </a:r>
              <a:r>
                <a:rPr lang="en-US" sz="5400" b="0" i="1" u="none" strike="noStrike" cap="none">
                  <a:solidFill>
                    <a:srgbClr val="2E2C22"/>
                  </a:solidFill>
                  <a:latin typeface="Gill Sans MT" panose="020B0502020104020203" pitchFamily="34" charset="77"/>
                  <a:ea typeface="Gill Sans"/>
                  <a:cs typeface="Gill Sans"/>
                  <a:sym typeface="Gill Sans"/>
                </a:rPr>
                <a:t>your mother</a:t>
              </a:r>
              <a:r>
                <a:rPr lang="en-US" sz="5400" b="0" i="0" u="none" strike="noStrike" cap="none">
                  <a:solidFill>
                    <a:srgbClr val="2E2C22"/>
                  </a:solidFill>
                  <a:latin typeface="Gill Sans MT" panose="020B0502020104020203" pitchFamily="34" charset="77"/>
                  <a:ea typeface="Gill Sans"/>
                  <a:cs typeface="Gill Sans"/>
                  <a:sym typeface="Gill Sans"/>
                </a:rPr>
                <a:t> approve of you using contraception?</a:t>
              </a:r>
              <a:endParaRPr sz="1400" b="0" i="0" u="none" strike="noStrike" cap="none">
                <a:solidFill>
                  <a:srgbClr val="2E2C22"/>
                </a:solidFill>
                <a:latin typeface="Gill Sans MT" panose="020B0502020104020203" pitchFamily="34" charset="77"/>
                <a:ea typeface="Gill Sans"/>
                <a:cs typeface="Gill Sans"/>
                <a:sym typeface="Gill Sans"/>
              </a:endParaRPr>
            </a:p>
          </p:txBody>
        </p:sp>
        <p:sp>
          <p:nvSpPr>
            <p:cNvPr id="971" name="Google Shape;971;p68"/>
            <p:cNvSpPr/>
            <p:nvPr/>
          </p:nvSpPr>
          <p:spPr>
            <a:xfrm>
              <a:off x="0" y="2267440"/>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2" name="Google Shape;972;p68"/>
            <p:cNvSpPr txBox="1"/>
            <p:nvPr/>
          </p:nvSpPr>
          <p:spPr>
            <a:xfrm>
              <a:off x="105425" y="2372865"/>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a:solidFill>
                    <a:srgbClr val="FFFFFF"/>
                  </a:solidFill>
                  <a:latin typeface="Gill Sans MT" panose="020B0502020104020203" pitchFamily="34" charset="77"/>
                  <a:ea typeface="Gill Sans"/>
                  <a:cs typeface="Gill Sans"/>
                  <a:sym typeface="Gill Sans"/>
                </a:rPr>
                <a:t>Enforcer/power holder</a:t>
              </a:r>
              <a:endParaRPr sz="1400" b="1" i="0" u="none" strike="noStrike" cap="none">
                <a:solidFill>
                  <a:srgbClr val="000000"/>
                </a:solidFill>
                <a:latin typeface="Gill Sans MT" panose="020B0502020104020203" pitchFamily="34" charset="77"/>
                <a:ea typeface="Gill Sans"/>
                <a:cs typeface="Gill Sans"/>
                <a:sym typeface="Gill Sans"/>
              </a:endParaRPr>
            </a:p>
          </p:txBody>
        </p:sp>
        <p:sp>
          <p:nvSpPr>
            <p:cNvPr id="973" name="Google Shape;973;p68"/>
            <p:cNvSpPr/>
            <p:nvPr/>
          </p:nvSpPr>
          <p:spPr>
            <a:xfrm>
              <a:off x="5839007" y="4534654"/>
              <a:ext cx="13928689" cy="21592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4" name="Google Shape;974;p68"/>
            <p:cNvSpPr txBox="1"/>
            <p:nvPr/>
          </p:nvSpPr>
          <p:spPr>
            <a:xfrm>
              <a:off x="5839007" y="4534654"/>
              <a:ext cx="13928689" cy="2159251"/>
            </a:xfrm>
            <a:prstGeom prst="rect">
              <a:avLst/>
            </a:prstGeom>
            <a:noFill/>
            <a:ln>
              <a:noFill/>
            </a:ln>
          </p:spPr>
          <p:txBody>
            <a:bodyPr spcFirstLastPara="1" wrap="square" lIns="102850" tIns="102850" rIns="102850" bIns="102850" anchor="ctr" anchorCtr="0">
              <a:noAutofit/>
            </a:bodyPr>
            <a:lstStyle/>
            <a:p>
              <a:pPr marL="0" marR="0" lvl="0" indent="0" algn="l" rtl="0">
                <a:lnSpc>
                  <a:spcPct val="90000"/>
                </a:lnSpc>
                <a:spcBef>
                  <a:spcPts val="0"/>
                </a:spcBef>
                <a:spcAft>
                  <a:spcPts val="0"/>
                </a:spcAft>
                <a:buClr>
                  <a:srgbClr val="393941"/>
                </a:buClr>
                <a:buSzPts val="5400"/>
                <a:buFont typeface="PT Sans"/>
                <a:buNone/>
              </a:pPr>
              <a:r>
                <a:rPr lang="en-US" sz="5400" b="0" i="0" u="none" strike="noStrike" cap="none" dirty="0">
                  <a:solidFill>
                    <a:srgbClr val="2E2C22"/>
                  </a:solidFill>
                  <a:latin typeface="Gill Sans MT" panose="020B0502020104020203" pitchFamily="34" charset="77"/>
                  <a:ea typeface="Gill Sans"/>
                  <a:cs typeface="Gill Sans"/>
                  <a:sym typeface="Gill Sans"/>
                </a:rPr>
                <a:t>How much does </a:t>
              </a:r>
              <a:r>
                <a:rPr lang="en-US" sz="5400" b="0" i="1" u="none" strike="noStrike" cap="none" dirty="0">
                  <a:solidFill>
                    <a:srgbClr val="2E2C22"/>
                  </a:solidFill>
                  <a:latin typeface="Gill Sans MT" panose="020B0502020104020203" pitchFamily="34" charset="77"/>
                  <a:ea typeface="Gill Sans"/>
                  <a:cs typeface="Gill Sans"/>
                  <a:sym typeface="Gill Sans"/>
                </a:rPr>
                <a:t>your mother</a:t>
              </a:r>
              <a:r>
                <a:rPr lang="en-US" sz="5400" b="0" u="none" strike="noStrike" cap="none" dirty="0">
                  <a:solidFill>
                    <a:srgbClr val="2E2C22"/>
                  </a:solidFill>
                  <a:latin typeface="Gill Sans MT" panose="020B0502020104020203" pitchFamily="34" charset="77"/>
                  <a:ea typeface="Gill Sans"/>
                  <a:cs typeface="Gill Sans"/>
                  <a:sym typeface="Gill Sans"/>
                </a:rPr>
                <a:t>’</a:t>
              </a:r>
              <a:r>
                <a:rPr lang="en-US" sz="5400" b="0" i="1" u="none" strike="noStrike" cap="none" dirty="0">
                  <a:solidFill>
                    <a:srgbClr val="2E2C22"/>
                  </a:solidFill>
                  <a:latin typeface="Gill Sans MT" panose="020B0502020104020203" pitchFamily="34" charset="77"/>
                  <a:ea typeface="Gill Sans"/>
                  <a:cs typeface="Gill Sans"/>
                  <a:sym typeface="Gill Sans"/>
                </a:rPr>
                <a:t>s</a:t>
              </a:r>
              <a:r>
                <a:rPr lang="en-US" sz="5400" b="0" i="0" u="none" strike="noStrike" cap="none" dirty="0">
                  <a:solidFill>
                    <a:srgbClr val="2E2C22"/>
                  </a:solidFill>
                  <a:latin typeface="Gill Sans MT" panose="020B0502020104020203" pitchFamily="34" charset="77"/>
                  <a:ea typeface="Gill Sans"/>
                  <a:cs typeface="Gill Sans"/>
                  <a:sym typeface="Gill Sans"/>
                </a:rPr>
                <a:t> opinion matter to you?</a:t>
              </a:r>
              <a:endParaRPr sz="5400" b="0" i="1" u="none" strike="noStrike" cap="none" dirty="0">
                <a:solidFill>
                  <a:srgbClr val="2E2C22"/>
                </a:solidFill>
                <a:latin typeface="Gill Sans MT" panose="020B0502020104020203" pitchFamily="34" charset="77"/>
                <a:ea typeface="Gill Sans"/>
                <a:cs typeface="Gill Sans"/>
                <a:sym typeface="Gill Sans"/>
              </a:endParaRPr>
            </a:p>
          </p:txBody>
        </p:sp>
        <p:sp>
          <p:nvSpPr>
            <p:cNvPr id="975" name="Google Shape;975;p68"/>
            <p:cNvSpPr/>
            <p:nvPr/>
          </p:nvSpPr>
          <p:spPr>
            <a:xfrm>
              <a:off x="0" y="4534654"/>
              <a:ext cx="5283923" cy="2159251"/>
            </a:xfrm>
            <a:prstGeom prst="round2SameRect">
              <a:avLst>
                <a:gd name="adj1" fmla="val 16670"/>
                <a:gd name="adj2" fmla="val 0"/>
              </a:avLst>
            </a:prstGeom>
            <a:solidFill>
              <a:srgbClr val="CBB3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ill Sans MT" panose="020B0502020104020203" pitchFamily="34" charset="77"/>
                <a:ea typeface="Gill Sans"/>
                <a:cs typeface="Gill Sans"/>
                <a:sym typeface="Gill Sans"/>
              </a:endParaRPr>
            </a:p>
          </p:txBody>
        </p:sp>
        <p:sp>
          <p:nvSpPr>
            <p:cNvPr id="976" name="Google Shape;976;p68"/>
            <p:cNvSpPr txBox="1"/>
            <p:nvPr/>
          </p:nvSpPr>
          <p:spPr>
            <a:xfrm>
              <a:off x="105425" y="4640079"/>
              <a:ext cx="5073073" cy="205382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FFFFFF"/>
                </a:buClr>
                <a:buSzPts val="4800"/>
                <a:buFont typeface="Gill Sans"/>
                <a:buNone/>
              </a:pPr>
              <a:r>
                <a:rPr lang="en-US" sz="4800" b="1" i="0" u="none" strike="noStrike" cap="none">
                  <a:solidFill>
                    <a:srgbClr val="FFFFFF"/>
                  </a:solidFill>
                  <a:latin typeface="Gill Sans MT" panose="020B0502020104020203" pitchFamily="34" charset="77"/>
                  <a:ea typeface="Gill Sans"/>
                  <a:cs typeface="Gill Sans"/>
                  <a:sym typeface="Gill Sans"/>
                </a:rPr>
                <a:t>Likelihood of compliance</a:t>
              </a:r>
              <a:endParaRPr sz="1400" b="1" i="0" u="none" strike="noStrike" cap="none">
                <a:solidFill>
                  <a:srgbClr val="000000"/>
                </a:solidFill>
                <a:latin typeface="Gill Sans MT" panose="020B0502020104020203" pitchFamily="34" charset="77"/>
                <a:ea typeface="Gill Sans"/>
                <a:cs typeface="Gill Sans"/>
                <a:sym typeface="Gill Sans"/>
              </a:endParaRPr>
            </a:p>
          </p:txBody>
        </p:sp>
      </p:grpSp>
      <p:sp>
        <p:nvSpPr>
          <p:cNvPr id="977" name="Google Shape;977;p68"/>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dirty="0">
                <a:latin typeface="Gill Sans MT" panose="020B0502020104020203" pitchFamily="34" charset="77"/>
              </a:rPr>
              <a:t>All Reference Groups May Not Be Created Equal</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69"/>
          <p:cNvSpPr txBox="1">
            <a:spLocks noGrp="1"/>
          </p:cNvSpPr>
          <p:nvPr>
            <p:ph type="title"/>
          </p:nvPr>
        </p:nvSpPr>
        <p:spPr>
          <a:xfrm>
            <a:off x="2121840" y="3180050"/>
            <a:ext cx="16482719" cy="2176836"/>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9457"/>
              </a:buClr>
              <a:buSzPts val="10000"/>
              <a:buFont typeface="Gill Sans"/>
              <a:buNone/>
            </a:pPr>
            <a:r>
              <a:rPr lang="en-US">
                <a:latin typeface="Gill Sans MT" panose="020B0502020104020203" pitchFamily="34" charset="77"/>
              </a:rPr>
              <a:t>Reference Group Elicitation </a:t>
            </a:r>
            <a:br>
              <a:rPr lang="en-US">
                <a:latin typeface="Gill Sans MT" panose="020B0502020104020203" pitchFamily="34" charset="77"/>
              </a:rPr>
            </a:br>
            <a:endParaRPr>
              <a:latin typeface="Gill Sans MT" panose="020B0502020104020203" pitchFamily="34" charset="77"/>
            </a:endParaRPr>
          </a:p>
        </p:txBody>
      </p:sp>
      <p:sp>
        <p:nvSpPr>
          <p:cNvPr id="984" name="Google Shape;984;p69"/>
          <p:cNvSpPr txBox="1">
            <a:spLocks noGrp="1"/>
          </p:cNvSpPr>
          <p:nvPr>
            <p:ph type="body" idx="2"/>
          </p:nvPr>
        </p:nvSpPr>
        <p:spPr>
          <a:xfrm>
            <a:off x="2120172" y="2191341"/>
            <a:ext cx="10071828" cy="638760"/>
          </a:xfrm>
          <a:prstGeom prst="rect">
            <a:avLst/>
          </a:prstGeom>
          <a:noFill/>
          <a:ln>
            <a:noFill/>
          </a:ln>
        </p:spPr>
        <p:txBody>
          <a:bodyPr spcFirstLastPara="1" wrap="square" lIns="91425" tIns="45700" rIns="91425" bIns="45700" anchor="t" anchorCtr="0">
            <a:noAutofit/>
          </a:bodyPr>
          <a:lstStyle/>
          <a:p>
            <a:pPr marL="31750" lvl="0" indent="0" algn="just" rtl="0">
              <a:lnSpc>
                <a:spcPct val="100000"/>
              </a:lnSpc>
              <a:spcBef>
                <a:spcPts val="0"/>
              </a:spcBef>
              <a:spcAft>
                <a:spcPts val="0"/>
              </a:spcAft>
              <a:buSzPts val="3600"/>
              <a:buNone/>
            </a:pPr>
            <a:r>
              <a:rPr lang="en-US" dirty="0">
                <a:latin typeface="Gill Sans MT" panose="020B0502020104020203" pitchFamily="34" charset="77"/>
              </a:rPr>
              <a:t>SOCIAL NETWORK MAPPING CENSUS</a:t>
            </a:r>
            <a:endParaRPr sz="1800" dirty="0">
              <a:latin typeface="Gill Sans MT" panose="020B0502020104020203" pitchFamily="34" charset="77"/>
            </a:endParaRPr>
          </a:p>
        </p:txBody>
      </p:sp>
      <p:sp>
        <p:nvSpPr>
          <p:cNvPr id="985" name="Google Shape;985;p69"/>
          <p:cNvSpPr txBox="1"/>
          <p:nvPr/>
        </p:nvSpPr>
        <p:spPr>
          <a:xfrm>
            <a:off x="2168014" y="4452266"/>
            <a:ext cx="20272885" cy="47293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2000"/>
              </a:spcBef>
              <a:spcAft>
                <a:spcPts val="0"/>
              </a:spcAft>
              <a:buNone/>
            </a:pPr>
            <a:r>
              <a:rPr lang="en-US" sz="4000" b="0" i="0" u="none" strike="noStrike" cap="none" dirty="0">
                <a:solidFill>
                  <a:srgbClr val="2E2C22"/>
                </a:solidFill>
                <a:latin typeface="Gill Sans MT" panose="020B0502020104020203" pitchFamily="34" charset="77"/>
                <a:ea typeface="Gill Sans"/>
                <a:cs typeface="Gill Sans"/>
                <a:sym typeface="Gill Sans"/>
              </a:rPr>
              <a:t>“Now we are going to talk about the people in your network</a:t>
            </a:r>
            <a:r>
              <a:rPr lang="en-US" sz="4000" b="0" i="0" u="none" strike="noStrike" cap="none" dirty="0">
                <a:solidFill>
                  <a:srgbClr val="000000"/>
                </a:solidFill>
                <a:latin typeface="Gill Sans MT" panose="020B0502020104020203" pitchFamily="34" charset="77"/>
                <a:sym typeface="Arial"/>
              </a:rPr>
              <a:t>—</a:t>
            </a:r>
            <a:r>
              <a:rPr lang="en-US" sz="4000" b="1" i="0" u="none" strike="noStrike" cap="none" dirty="0">
                <a:solidFill>
                  <a:srgbClr val="2E2C22"/>
                </a:solidFill>
                <a:latin typeface="Gill Sans MT" panose="020B0502020104020203" pitchFamily="34" charset="77"/>
                <a:ea typeface="Gill Sans"/>
                <a:cs typeface="Gill Sans"/>
                <a:sym typeface="Gill Sans"/>
              </a:rPr>
              <a:t>people who you interact with, people you receive support from, people you consider to be part of your world. People you mention can live in this village or elsewhere</a:t>
            </a:r>
            <a:r>
              <a:rPr lang="en-US" sz="4000" i="0" u="none" strike="noStrike" cap="none" dirty="0">
                <a:solidFill>
                  <a:srgbClr val="2E2C22"/>
                </a:solidFill>
                <a:latin typeface="Gill Sans MT" panose="020B0502020104020203" pitchFamily="34" charset="77"/>
                <a:ea typeface="Gill Sans"/>
                <a:cs typeface="Gill Sans"/>
                <a:sym typeface="Gill Sans"/>
              </a:rPr>
              <a:t>.”</a:t>
            </a:r>
            <a:endParaRPr dirty="0">
              <a:latin typeface="Gill Sans MT" panose="020B0502020104020203" pitchFamily="34" charset="77"/>
            </a:endParaRPr>
          </a:p>
          <a:p>
            <a:pPr marL="0" marR="0" lvl="0" indent="0" algn="l" rtl="0">
              <a:lnSpc>
                <a:spcPct val="100000"/>
              </a:lnSpc>
              <a:spcBef>
                <a:spcPts val="2000"/>
              </a:spcBef>
              <a:spcAft>
                <a:spcPts val="0"/>
              </a:spcAft>
              <a:buClr>
                <a:srgbClr val="000000"/>
              </a:buClr>
              <a:buSzPts val="2800"/>
              <a:buFont typeface="Arial"/>
              <a:buNone/>
            </a:pPr>
            <a:endParaRPr sz="2000" b="1"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2000"/>
              </a:spcBef>
              <a:spcAft>
                <a:spcPts val="0"/>
              </a:spcAft>
              <a:buClr>
                <a:srgbClr val="000000"/>
              </a:buClr>
              <a:buSzPts val="2800"/>
              <a:buFont typeface="Arial"/>
              <a:buNone/>
            </a:pPr>
            <a:r>
              <a:rPr lang="en-US" sz="4000" b="1" i="0" u="none" strike="noStrike" cap="none" dirty="0">
                <a:solidFill>
                  <a:srgbClr val="2E2C22"/>
                </a:solidFill>
                <a:latin typeface="Gill Sans MT" panose="020B0502020104020203" pitchFamily="34" charset="77"/>
                <a:ea typeface="Gill Sans"/>
                <a:cs typeface="Gill Sans"/>
                <a:sym typeface="Gill Sans"/>
              </a:rPr>
              <a:t>MATERIAL/PRACTICAL/EMOTIONAL NETWORK GRID </a:t>
            </a:r>
            <a:endParaRPr sz="40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986" name="Google Shape;986;p69"/>
          <p:cNvPicPr preferRelativeResize="0"/>
          <p:nvPr/>
        </p:nvPicPr>
        <p:blipFill rotWithShape="1">
          <a:blip r:embed="rId3">
            <a:alphaModFix/>
          </a:blip>
          <a:srcRect b="64487"/>
          <a:stretch/>
        </p:blipFill>
        <p:spPr>
          <a:xfrm>
            <a:off x="2255974" y="8457821"/>
            <a:ext cx="20231098" cy="3762800"/>
          </a:xfrm>
          <a:prstGeom prst="rect">
            <a:avLst/>
          </a:prstGeom>
          <a:solidFill>
            <a:srgbClr val="CBB303"/>
          </a:solidFill>
          <a:ln w="9525"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70"/>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Reference Groups Measurement in the </a:t>
            </a:r>
            <a:r>
              <a:rPr lang="en-US" sz="8000" dirty="0" err="1">
                <a:latin typeface="Gill Sans MT" panose="020B0502020104020203" pitchFamily="34" charset="77"/>
              </a:rPr>
              <a:t>Masculinite</a:t>
            </a:r>
            <a:r>
              <a:rPr lang="en-US" sz="8000" dirty="0">
                <a:latin typeface="Gill Sans MT" panose="020B0502020104020203" pitchFamily="34" charset="77"/>
              </a:rPr>
              <a:t>, </a:t>
            </a:r>
            <a:r>
              <a:rPr lang="en-US" sz="8000" dirty="0" err="1">
                <a:latin typeface="Gill Sans MT" panose="020B0502020104020203" pitchFamily="34" charset="77"/>
              </a:rPr>
              <a:t>Famille</a:t>
            </a:r>
            <a:r>
              <a:rPr lang="en-US" sz="8000" dirty="0">
                <a:latin typeface="Gill Sans MT" panose="020B0502020104020203" pitchFamily="34" charset="77"/>
              </a:rPr>
              <a:t>, et </a:t>
            </a:r>
            <a:r>
              <a:rPr lang="en-US" sz="8000" dirty="0" err="1">
                <a:latin typeface="Gill Sans MT" panose="020B0502020104020203" pitchFamily="34" charset="77"/>
              </a:rPr>
              <a:t>Foi</a:t>
            </a:r>
            <a:r>
              <a:rPr lang="en-US" sz="8000" dirty="0">
                <a:latin typeface="Gill Sans MT" panose="020B0502020104020203" pitchFamily="34" charset="77"/>
              </a:rPr>
              <a:t> project</a:t>
            </a:r>
            <a:endParaRPr dirty="0">
              <a:latin typeface="Gill Sans MT" panose="020B0502020104020203" pitchFamily="34" charset="77"/>
            </a:endParaRPr>
          </a:p>
        </p:txBody>
      </p:sp>
      <p:graphicFrame>
        <p:nvGraphicFramePr>
          <p:cNvPr id="992" name="Google Shape;992;p70"/>
          <p:cNvGraphicFramePr/>
          <p:nvPr>
            <p:extLst>
              <p:ext uri="{D42A27DB-BD31-4B8C-83A1-F6EECF244321}">
                <p14:modId xmlns:p14="http://schemas.microsoft.com/office/powerpoint/2010/main" val="1162193410"/>
              </p:ext>
            </p:extLst>
          </p:nvPr>
        </p:nvGraphicFramePr>
        <p:xfrm>
          <a:off x="2143791" y="4026333"/>
          <a:ext cx="19061000" cy="9043050"/>
        </p:xfrm>
        <a:graphic>
          <a:graphicData uri="http://schemas.openxmlformats.org/drawingml/2006/table">
            <a:tbl>
              <a:tblPr>
                <a:noFill/>
                <a:tableStyleId>{1418B81B-E733-4C98-A115-E3B8A1D51AB2}</a:tableStyleId>
              </a:tblPr>
              <a:tblGrid>
                <a:gridCol w="19061000">
                  <a:extLst>
                    <a:ext uri="{9D8B030D-6E8A-4147-A177-3AD203B41FA5}">
                      <a16:colId xmlns:a16="http://schemas.microsoft.com/office/drawing/2014/main" val="20000"/>
                    </a:ext>
                  </a:extLst>
                </a:gridCol>
              </a:tblGrid>
              <a:tr h="1108100">
                <a:tc>
                  <a:txBody>
                    <a:bodyPr/>
                    <a:lstStyle/>
                    <a:p>
                      <a:pPr marL="0" marR="0" lvl="0" indent="0" algn="l" rtl="0">
                        <a:lnSpc>
                          <a:spcPct val="100000"/>
                        </a:lnSpc>
                        <a:spcBef>
                          <a:spcPts val="0"/>
                        </a:spcBef>
                        <a:spcAft>
                          <a:spcPts val="0"/>
                        </a:spcAft>
                        <a:buClr>
                          <a:srgbClr val="FFFFFF"/>
                        </a:buClr>
                        <a:buSzPts val="4000"/>
                        <a:buFont typeface="Arial"/>
                        <a:buNone/>
                      </a:pPr>
                      <a:r>
                        <a:rPr lang="en-US" sz="4000" b="1" i="0" u="none" strike="noStrike" cap="none" dirty="0">
                          <a:solidFill>
                            <a:srgbClr val="FFFFFF"/>
                          </a:solidFill>
                          <a:latin typeface="Gill Sans MT" panose="020B0502020104020203" pitchFamily="34" charset="77"/>
                          <a:ea typeface="Gill Sans"/>
                          <a:cs typeface="Gill Sans"/>
                          <a:sym typeface="Gill Sans"/>
                        </a:rPr>
                        <a:t>EXAMPLE</a:t>
                      </a:r>
                      <a:r>
                        <a:rPr lang="en-US" sz="4000" b="1" u="none" strike="noStrike" cap="none" dirty="0">
                          <a:solidFill>
                            <a:srgbClr val="FFFFFF"/>
                          </a:solidFill>
                          <a:latin typeface="Gill Sans MT" panose="020B0502020104020203" pitchFamily="34" charset="77"/>
                          <a:ea typeface="Gill Sans"/>
                          <a:cs typeface="Gill Sans"/>
                          <a:sym typeface="Gill Sans"/>
                        </a:rPr>
                        <a:t> ITEMS</a:t>
                      </a:r>
                      <a:endParaRPr sz="2000" b="1" u="none" strike="noStrike" cap="none" dirty="0">
                        <a:solidFill>
                          <a:srgbClr val="FFFFFF"/>
                        </a:solidFill>
                        <a:latin typeface="Gill Sans MT" panose="020B0502020104020203" pitchFamily="34" charset="77"/>
                        <a:ea typeface="Gill Sans"/>
                        <a:cs typeface="Gill Sans"/>
                        <a:sym typeface="Gill Sans"/>
                      </a:endParaRPr>
                    </a:p>
                  </a:txBody>
                  <a:tcPr marL="45720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7934950">
                <a:tc>
                  <a:txBody>
                    <a:bodyPr/>
                    <a:lstStyle/>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In matters related to family planning, whose opinion is important to you?</a:t>
                      </a:r>
                      <a:endParaRPr sz="2000" b="0" i="0" u="none" strike="noStrike" cap="none" dirty="0">
                        <a:solidFill>
                          <a:srgbClr val="2E2C22"/>
                        </a:solidFill>
                        <a:latin typeface="Gill Sans MT" panose="020B0502020104020203" pitchFamily="34" charset="77"/>
                        <a:ea typeface="Gill Sans"/>
                        <a:cs typeface="Gill Sans"/>
                        <a:sym typeface="Gill Sans"/>
                      </a:endParaRPr>
                    </a:p>
                    <a:p>
                      <a:pPr marL="0" marR="0" lvl="0" indent="0" algn="l" rtl="0">
                        <a:lnSpc>
                          <a:spcPct val="100000"/>
                        </a:lnSpc>
                        <a:spcBef>
                          <a:spcPts val="0"/>
                        </a:spcBef>
                        <a:spcAft>
                          <a:spcPts val="0"/>
                        </a:spcAft>
                        <a:buClr>
                          <a:srgbClr val="2E2C22"/>
                        </a:buClr>
                        <a:buSzPts val="3600"/>
                        <a:buFont typeface="Gill Sans"/>
                        <a:buNone/>
                      </a:pPr>
                      <a:r>
                        <a:rPr lang="en-US" sz="3600" b="0" i="0" u="none" strike="noStrike" cap="none" dirty="0">
                          <a:solidFill>
                            <a:srgbClr val="2E2C22"/>
                          </a:solidFill>
                          <a:latin typeface="Gill Sans MT" panose="020B0502020104020203" pitchFamily="34" charset="77"/>
                          <a:ea typeface="Gill Sans"/>
                          <a:cs typeface="Gill Sans"/>
                          <a:sym typeface="Gill Sans"/>
                        </a:rPr>
                        <a:t>Do not read options. Check all options that apply.</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Husband 1,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Friends 2,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Mother 3,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Father 4,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Mother-in-law 5,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Father-in-law 6,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Faith leader 7,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Sister 8,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Brother 9,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Other female relative 10,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Other male relative 11, </a:t>
                      </a:r>
                      <a:endParaRPr sz="2000" u="none" strike="noStrike" cap="none" dirty="0">
                        <a:solidFill>
                          <a:srgbClr val="2E2C22"/>
                        </a:solidFill>
                        <a:latin typeface="Gill Sans MT" panose="020B0502020104020203" pitchFamily="34" charset="77"/>
                        <a:ea typeface="Gill Sans"/>
                        <a:cs typeface="Gill Sans"/>
                        <a:sym typeface="Gill Sans"/>
                      </a:endParaRPr>
                    </a:p>
                    <a:p>
                      <a:pPr marL="571500" marR="0" lvl="0" indent="-571500" algn="l" rtl="0">
                        <a:lnSpc>
                          <a:spcPct val="100000"/>
                        </a:lnSpc>
                        <a:spcBef>
                          <a:spcPts val="0"/>
                        </a:spcBef>
                        <a:spcAft>
                          <a:spcPts val="0"/>
                        </a:spcAft>
                        <a:buClr>
                          <a:srgbClr val="2E2C22"/>
                        </a:buClr>
                        <a:buSzPts val="3600"/>
                        <a:buFont typeface="Noto Sans Symbols"/>
                        <a:buChar char="❑"/>
                      </a:pPr>
                      <a:r>
                        <a:rPr lang="en-US" sz="3600" b="0" i="0" u="none" strike="noStrike" cap="none" dirty="0">
                          <a:solidFill>
                            <a:srgbClr val="2E2C22"/>
                          </a:solidFill>
                          <a:latin typeface="Gill Sans MT" panose="020B0502020104020203" pitchFamily="34" charset="77"/>
                          <a:ea typeface="Gill Sans"/>
                          <a:cs typeface="Gill Sans"/>
                          <a:sym typeface="Gill Sans"/>
                        </a:rPr>
                        <a:t>Other 88, specify___</a:t>
                      </a:r>
                      <a:endParaRPr sz="3600" b="0" i="0" u="none" strike="noStrike" cap="none" dirty="0">
                        <a:solidFill>
                          <a:srgbClr val="2E2C22"/>
                        </a:solidFill>
                        <a:latin typeface="Gill Sans MT" panose="020B0502020104020203" pitchFamily="34" charset="77"/>
                        <a:ea typeface="Gill Sans"/>
                        <a:cs typeface="Gill Sans"/>
                        <a:sym typeface="Gill Sans"/>
                      </a:endParaRPr>
                    </a:p>
                  </a:txBody>
                  <a:tcPr marL="457200" marR="81500" marT="1630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72"/>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10000"/>
              <a:buFont typeface="Gill Sans"/>
              <a:buNone/>
            </a:pPr>
            <a:r>
              <a:rPr lang="en-US" sz="8000" dirty="0">
                <a:latin typeface="Gill Sans MT" panose="020B0502020104020203" pitchFamily="34" charset="77"/>
              </a:rPr>
              <a:t>Measuring Power Holders in the Nigeria Urban Reproductive Health Initiative</a:t>
            </a:r>
            <a:endParaRPr dirty="0">
              <a:latin typeface="Gill Sans MT" panose="020B0502020104020203" pitchFamily="34" charset="77"/>
            </a:endParaRPr>
          </a:p>
        </p:txBody>
      </p:sp>
      <p:graphicFrame>
        <p:nvGraphicFramePr>
          <p:cNvPr id="998" name="Google Shape;998;p72"/>
          <p:cNvGraphicFramePr/>
          <p:nvPr>
            <p:extLst>
              <p:ext uri="{D42A27DB-BD31-4B8C-83A1-F6EECF244321}">
                <p14:modId xmlns:p14="http://schemas.microsoft.com/office/powerpoint/2010/main" val="3909073498"/>
              </p:ext>
            </p:extLst>
          </p:nvPr>
        </p:nvGraphicFramePr>
        <p:xfrm>
          <a:off x="2209800" y="4816288"/>
          <a:ext cx="18009450" cy="3403775"/>
        </p:xfrm>
        <a:graphic>
          <a:graphicData uri="http://schemas.openxmlformats.org/drawingml/2006/table">
            <a:tbl>
              <a:tblPr>
                <a:noFill/>
                <a:tableStyleId>{1418B81B-E733-4C98-A115-E3B8A1D51AB2}</a:tableStyleId>
              </a:tblPr>
              <a:tblGrid>
                <a:gridCol w="18009450">
                  <a:extLst>
                    <a:ext uri="{9D8B030D-6E8A-4147-A177-3AD203B41FA5}">
                      <a16:colId xmlns:a16="http://schemas.microsoft.com/office/drawing/2014/main" val="20000"/>
                    </a:ext>
                  </a:extLst>
                </a:gridCol>
              </a:tblGrid>
              <a:tr h="1453875">
                <a:tc>
                  <a:txBody>
                    <a:bodyPr/>
                    <a:lstStyle/>
                    <a:p>
                      <a:pPr marL="0" marR="0" lvl="0" indent="0" algn="l" rtl="0">
                        <a:lnSpc>
                          <a:spcPct val="100000"/>
                        </a:lnSpc>
                        <a:spcBef>
                          <a:spcPts val="0"/>
                        </a:spcBef>
                        <a:spcAft>
                          <a:spcPts val="0"/>
                        </a:spcAft>
                        <a:buClr>
                          <a:srgbClr val="F4F5F8"/>
                        </a:buClr>
                        <a:buSzPts val="4000"/>
                        <a:buFont typeface="Arial"/>
                        <a:buNone/>
                      </a:pPr>
                      <a:r>
                        <a:rPr lang="en-US" sz="4000" b="1" i="0" u="none" strike="noStrike" cap="none">
                          <a:solidFill>
                            <a:srgbClr val="F4F5F8"/>
                          </a:solidFill>
                          <a:latin typeface="Gill Sans MT" panose="020B0502020104020203" pitchFamily="34" charset="77"/>
                          <a:ea typeface="Gill Sans"/>
                          <a:cs typeface="Gill Sans"/>
                          <a:sym typeface="Gill Sans"/>
                        </a:rPr>
                        <a:t>EXAMPLE ITEM </a:t>
                      </a:r>
                      <a:endParaRPr sz="2000" b="1" u="none" strike="noStrike" cap="none">
                        <a:solidFill>
                          <a:srgbClr val="F4F5F8"/>
                        </a:solidFill>
                        <a:latin typeface="Gill Sans MT" panose="020B0502020104020203" pitchFamily="34" charset="77"/>
                        <a:ea typeface="Gill Sans"/>
                        <a:cs typeface="Gill Sans"/>
                        <a:sym typeface="Gill Sans"/>
                      </a:endParaRPr>
                    </a:p>
                  </a:txBody>
                  <a:tcPr marL="45720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CBB303"/>
                    </a:solidFill>
                  </a:tcPr>
                </a:tc>
                <a:extLst>
                  <a:ext uri="{0D108BD9-81ED-4DB2-BD59-A6C34878D82A}">
                    <a16:rowId xmlns:a16="http://schemas.microsoft.com/office/drawing/2014/main" val="10000"/>
                  </a:ext>
                </a:extLst>
              </a:tr>
              <a:tr h="1949900">
                <a:tc>
                  <a:txBody>
                    <a:bodyPr/>
                    <a:lstStyle/>
                    <a:p>
                      <a:pPr marL="0" marR="0" lvl="0" indent="0" algn="l" rtl="0">
                        <a:lnSpc>
                          <a:spcPct val="100000"/>
                        </a:lnSpc>
                        <a:spcBef>
                          <a:spcPts val="0"/>
                        </a:spcBef>
                        <a:spcAft>
                          <a:spcPts val="0"/>
                        </a:spcAft>
                        <a:buClr>
                          <a:srgbClr val="2E2C22"/>
                        </a:buClr>
                        <a:buSzPts val="4000"/>
                        <a:buFont typeface="Gill Sans"/>
                        <a:buNone/>
                      </a:pPr>
                      <a:r>
                        <a:rPr lang="en-US" sz="4000" b="0" i="0" u="none" strike="noStrike" cap="none" dirty="0">
                          <a:solidFill>
                            <a:srgbClr val="2E2C22"/>
                          </a:solidFill>
                          <a:latin typeface="Gill Sans MT" panose="020B0502020104020203" pitchFamily="34" charset="77"/>
                          <a:ea typeface="Gill Sans"/>
                          <a:cs typeface="Gill Sans"/>
                          <a:sym typeface="Gill Sans"/>
                        </a:rPr>
                        <a:t>If you wanted to use a method of family planning, would you need anyone’s permission?</a:t>
                      </a:r>
                      <a:endParaRPr sz="2000" u="none" strike="noStrike" cap="none" dirty="0">
                        <a:solidFill>
                          <a:srgbClr val="2E2C22"/>
                        </a:solidFill>
                        <a:latin typeface="Gill Sans MT" panose="020B0502020104020203" pitchFamily="34" charset="77"/>
                        <a:ea typeface="Gill Sans"/>
                        <a:cs typeface="Gill Sans"/>
                        <a:sym typeface="Gill Sans"/>
                      </a:endParaRPr>
                    </a:p>
                  </a:txBody>
                  <a:tcPr marL="457200" marR="156475" marT="78250" marB="7825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7F7F7"/>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CBB303"/>
        </a:solidFill>
        <a:effectLst/>
      </p:bgPr>
    </p:bg>
    <p:spTree>
      <p:nvGrpSpPr>
        <p:cNvPr id="1" name="Shape 267"/>
        <p:cNvGrpSpPr/>
        <p:nvPr/>
      </p:nvGrpSpPr>
      <p:grpSpPr>
        <a:xfrm>
          <a:off x="0" y="0"/>
          <a:ext cx="0" cy="0"/>
          <a:chOff x="0" y="0"/>
          <a:chExt cx="0" cy="0"/>
        </a:xfrm>
      </p:grpSpPr>
      <p:sp>
        <p:nvSpPr>
          <p:cNvPr id="268" name="Google Shape;268;p465"/>
          <p:cNvSpPr txBox="1">
            <a:spLocks noGrp="1"/>
          </p:cNvSpPr>
          <p:nvPr>
            <p:ph type="title"/>
          </p:nvPr>
        </p:nvSpPr>
        <p:spPr>
          <a:xfrm>
            <a:off x="4286442" y="5119966"/>
            <a:ext cx="16482719" cy="217683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FFFEFF"/>
              </a:buClr>
              <a:buSzPts val="10000"/>
              <a:buFont typeface="Gill Sans"/>
              <a:buNone/>
            </a:pPr>
            <a:r>
              <a:rPr lang="en-US" b="1">
                <a:solidFill>
                  <a:srgbClr val="F4F5F9"/>
                </a:solidFill>
              </a:rPr>
              <a:t>Session I</a:t>
            </a:r>
            <a:endParaRPr/>
          </a:p>
        </p:txBody>
      </p:sp>
      <p:sp>
        <p:nvSpPr>
          <p:cNvPr id="269" name="Google Shape;269;p465"/>
          <p:cNvSpPr txBox="1">
            <a:spLocks noGrp="1"/>
          </p:cNvSpPr>
          <p:nvPr>
            <p:ph type="body" idx="1"/>
          </p:nvPr>
        </p:nvSpPr>
        <p:spPr>
          <a:xfrm>
            <a:off x="4227512" y="8457402"/>
            <a:ext cx="16616615" cy="931864"/>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3200"/>
              <a:buFont typeface="Gill Sans"/>
              <a:buNone/>
            </a:pPr>
            <a:endParaRPr/>
          </a:p>
        </p:txBody>
      </p:sp>
      <p:sp>
        <p:nvSpPr>
          <p:cNvPr id="270" name="Google Shape;270;p465"/>
          <p:cNvSpPr txBox="1">
            <a:spLocks noGrp="1"/>
          </p:cNvSpPr>
          <p:nvPr>
            <p:ph type="body" idx="2"/>
          </p:nvPr>
        </p:nvSpPr>
        <p:spPr>
          <a:xfrm>
            <a:off x="4227512" y="4283243"/>
            <a:ext cx="16616615" cy="516886"/>
          </a:xfrm>
          <a:prstGeom prst="rect">
            <a:avLst/>
          </a:prstGeom>
          <a:noFill/>
          <a:ln>
            <a:noFill/>
          </a:ln>
        </p:spPr>
        <p:txBody>
          <a:bodyPr spcFirstLastPara="1" wrap="square" lIns="91425" tIns="45700" rIns="91425" bIns="45700" anchor="t" anchorCtr="0">
            <a:normAutofit/>
          </a:bodyPr>
          <a:lstStyle/>
          <a:p>
            <a:pPr marL="457200" marR="0" lvl="0" indent="-228600" algn="ctr" rtl="0">
              <a:lnSpc>
                <a:spcPct val="100000"/>
              </a:lnSpc>
              <a:spcBef>
                <a:spcPts val="0"/>
              </a:spcBef>
              <a:spcAft>
                <a:spcPts val="0"/>
              </a:spcAft>
              <a:buClr>
                <a:srgbClr val="FFFEFF"/>
              </a:buClr>
              <a:buSzPts val="2400"/>
              <a:buFont typeface="Gill Sans"/>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75"/>
          <p:cNvPicPr preferRelativeResize="0"/>
          <p:nvPr/>
        </p:nvPicPr>
        <p:blipFill rotWithShape="1">
          <a:blip r:embed="rId3">
            <a:alphaModFix/>
          </a:blip>
          <a:srcRect l="50660" t="21325" r="10389" b="39392"/>
          <a:stretch/>
        </p:blipFill>
        <p:spPr>
          <a:xfrm>
            <a:off x="1319734" y="6894897"/>
            <a:ext cx="9886559" cy="5605344"/>
          </a:xfrm>
          <a:prstGeom prst="rect">
            <a:avLst/>
          </a:prstGeom>
          <a:noFill/>
          <a:ln>
            <a:noFill/>
          </a:ln>
        </p:spPr>
      </p:pic>
      <p:sp>
        <p:nvSpPr>
          <p:cNvPr id="1025" name="Google Shape;1025;p75"/>
          <p:cNvSpPr txBox="1">
            <a:spLocks noGrp="1"/>
          </p:cNvSpPr>
          <p:nvPr>
            <p:ph type="title"/>
          </p:nvPr>
        </p:nvSpPr>
        <p:spPr>
          <a:xfrm>
            <a:off x="1319343" y="981467"/>
            <a:ext cx="9886950" cy="21780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93941"/>
              </a:buClr>
              <a:buSzPts val="8000"/>
              <a:buFont typeface="Gill Sans"/>
              <a:buNone/>
            </a:pPr>
            <a:r>
              <a:rPr lang="en-US" sz="7200" b="1" i="0" u="none" strike="noStrike" cap="none" dirty="0">
                <a:solidFill>
                  <a:srgbClr val="2E2C22"/>
                </a:solidFill>
                <a:latin typeface="Gill Sans MT" panose="020B0502020104020203" pitchFamily="34" charset="77"/>
                <a:ea typeface="Gill Sans"/>
                <a:cs typeface="Gill Sans"/>
                <a:sym typeface="Gill Sans"/>
              </a:rPr>
              <a:t>Resources for Measuring Social Norms: A Practical Guide for Program Implementers</a:t>
            </a:r>
            <a:endParaRPr sz="7200" b="1" i="0" u="none" strike="noStrike" cap="none" dirty="0">
              <a:solidFill>
                <a:srgbClr val="2E2C22"/>
              </a:solidFill>
              <a:latin typeface="Gill Sans MT" panose="020B0502020104020203" pitchFamily="34" charset="77"/>
              <a:ea typeface="Gill Sans"/>
              <a:cs typeface="Gill Sans"/>
              <a:sym typeface="Gill Sans"/>
            </a:endParaRPr>
          </a:p>
        </p:txBody>
      </p:sp>
      <p:pic>
        <p:nvPicPr>
          <p:cNvPr id="1026" name="Google Shape;1026;p75"/>
          <p:cNvPicPr preferRelativeResize="0"/>
          <p:nvPr/>
        </p:nvPicPr>
        <p:blipFill rotWithShape="1">
          <a:blip r:embed="rId4">
            <a:alphaModFix/>
          </a:blip>
          <a:srcRect/>
          <a:stretch/>
        </p:blipFill>
        <p:spPr>
          <a:xfrm>
            <a:off x="11622505" y="860661"/>
            <a:ext cx="11684719" cy="11639580"/>
          </a:xfrm>
          <a:prstGeom prst="rect">
            <a:avLst/>
          </a:prstGeom>
          <a:noFill/>
          <a:ln>
            <a:noFill/>
          </a:ln>
        </p:spPr>
      </p:pic>
      <p:sp>
        <p:nvSpPr>
          <p:cNvPr id="1027" name="Google Shape;1027;p75"/>
          <p:cNvSpPr txBox="1"/>
          <p:nvPr/>
        </p:nvSpPr>
        <p:spPr>
          <a:xfrm>
            <a:off x="1319343" y="12823427"/>
            <a:ext cx="9326880" cy="5693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141617"/>
              </a:buClr>
              <a:buSzPts val="3200"/>
              <a:buFont typeface="Calibri"/>
              <a:buNone/>
            </a:pPr>
            <a:r>
              <a:rPr lang="en-US" sz="3200" b="0" i="0" u="none" strike="noStrike" cap="none">
                <a:solidFill>
                  <a:srgbClr val="141617"/>
                </a:solidFill>
                <a:latin typeface="Gill Sans MT" panose="020B0502020104020203" pitchFamily="34" charset="77"/>
                <a:ea typeface="Gill Sans"/>
                <a:cs typeface="Gill Sans"/>
                <a:sym typeface="Gill Sans"/>
              </a:rPr>
              <a:t>ALIGN Resource</a:t>
            </a:r>
            <a:endParaRPr sz="3200" b="0" i="0" u="none" strike="noStrike" cap="none">
              <a:solidFill>
                <a:srgbClr val="141617"/>
              </a:solidFill>
              <a:latin typeface="Gill Sans MT" panose="020B0502020104020203" pitchFamily="34" charset="77"/>
              <a:ea typeface="Gill Sans"/>
              <a:cs typeface="Gill Sans"/>
              <a:sym typeface="Gill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53585E"/>
        </a:solidFill>
        <a:effectLst/>
      </p:bgPr>
    </p:bg>
    <p:spTree>
      <p:nvGrpSpPr>
        <p:cNvPr id="1" name="Shape 1002"/>
        <p:cNvGrpSpPr/>
        <p:nvPr/>
      </p:nvGrpSpPr>
      <p:grpSpPr>
        <a:xfrm>
          <a:off x="0" y="0"/>
          <a:ext cx="0" cy="0"/>
          <a:chOff x="0" y="0"/>
          <a:chExt cx="0" cy="0"/>
        </a:xfrm>
      </p:grpSpPr>
      <p:sp>
        <p:nvSpPr>
          <p:cNvPr id="1003" name="Google Shape;1003;p73"/>
          <p:cNvSpPr txBox="1">
            <a:spLocks noGrp="1"/>
          </p:cNvSpPr>
          <p:nvPr>
            <p:ph type="title"/>
          </p:nvPr>
        </p:nvSpPr>
        <p:spPr>
          <a:xfrm>
            <a:off x="3598215" y="3020286"/>
            <a:ext cx="16482719" cy="1403383"/>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9904F"/>
              </a:buClr>
              <a:buSzPts val="10000"/>
              <a:buFont typeface="Gill Sans"/>
              <a:buNone/>
            </a:pPr>
            <a:r>
              <a:rPr lang="en-US" b="1" dirty="0">
                <a:solidFill>
                  <a:srgbClr val="F4F5F8"/>
                </a:solidFill>
                <a:latin typeface="Gill Sans MT" panose="020B0502020104020203" pitchFamily="34" charset="77"/>
              </a:rPr>
              <a:t>Key Takeaways</a:t>
            </a:r>
            <a:endParaRPr b="1" dirty="0">
              <a:solidFill>
                <a:srgbClr val="F4F5F8"/>
              </a:solidFill>
              <a:latin typeface="Gill Sans MT" panose="020B0502020104020203" pitchFamily="34" charset="77"/>
            </a:endParaRPr>
          </a:p>
        </p:txBody>
      </p:sp>
      <p:sp>
        <p:nvSpPr>
          <p:cNvPr id="1004" name="Google Shape;1004;p73"/>
          <p:cNvSpPr txBox="1">
            <a:spLocks noGrp="1"/>
          </p:cNvSpPr>
          <p:nvPr>
            <p:ph type="body" idx="1"/>
          </p:nvPr>
        </p:nvSpPr>
        <p:spPr>
          <a:xfrm>
            <a:off x="5401857" y="2056349"/>
            <a:ext cx="13347583" cy="96393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2"/>
              </a:buClr>
              <a:buSzPts val="3600"/>
              <a:buFont typeface="Gill Sans"/>
              <a:buNone/>
            </a:pPr>
            <a:r>
              <a:rPr lang="en-US" sz="3600">
                <a:solidFill>
                  <a:srgbClr val="F4F5F8"/>
                </a:solidFill>
                <a:latin typeface="Gill Sans MT" panose="020B0502020104020203" pitchFamily="34" charset="77"/>
              </a:rPr>
              <a:t>MEASURING NORMATIVE SHIFTS IN COMPLEX ENVIRONMENTS </a:t>
            </a:r>
            <a:endParaRPr>
              <a:solidFill>
                <a:srgbClr val="F4F5F8"/>
              </a:solidFill>
              <a:latin typeface="Gill Sans MT" panose="020B0502020104020203" pitchFamily="34" charset="77"/>
            </a:endParaRPr>
          </a:p>
        </p:txBody>
      </p:sp>
      <p:sp>
        <p:nvSpPr>
          <p:cNvPr id="1005" name="Google Shape;1005;p73"/>
          <p:cNvSpPr txBox="1">
            <a:spLocks noGrp="1"/>
          </p:cNvSpPr>
          <p:nvPr>
            <p:ph type="body" idx="2"/>
          </p:nvPr>
        </p:nvSpPr>
        <p:spPr>
          <a:xfrm>
            <a:off x="1964013" y="5676900"/>
            <a:ext cx="20807756" cy="6924624"/>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Measure either the descriptive norm (perceptions of typical behavior) or injunctive norm (perceptions of what is appropriate)… or ideally both.</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Refer to a reference group. If not, it’s an individual attitude.</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Use an approach best-suited to respondents (i.e., single item, scales or indices, vignettes, other participatory methods). </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Social change is complex; monitoring and evaluation methods need to address complexity. </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Collect and use data in real time to guide implementation. </a:t>
            </a:r>
            <a:endParaRPr dirty="0">
              <a:solidFill>
                <a:srgbClr val="F4F5F8"/>
              </a:solidFill>
              <a:latin typeface="Gill Sans MT" panose="020B0502020104020203" pitchFamily="34" charset="77"/>
            </a:endParaRPr>
          </a:p>
          <a:p>
            <a:pPr marL="571500" lvl="0" indent="-571500" algn="l" rtl="0">
              <a:lnSpc>
                <a:spcPct val="100000"/>
              </a:lnSpc>
              <a:spcBef>
                <a:spcPts val="1800"/>
              </a:spcBef>
              <a:spcAft>
                <a:spcPts val="0"/>
              </a:spcAft>
              <a:buClr>
                <a:srgbClr val="FFFFFF"/>
              </a:buClr>
              <a:buSzPts val="4000"/>
              <a:buFont typeface="Arial"/>
              <a:buChar char="•"/>
            </a:pPr>
            <a:r>
              <a:rPr lang="en-US" dirty="0">
                <a:solidFill>
                  <a:srgbClr val="F4F5F8"/>
                </a:solidFill>
                <a:latin typeface="Gill Sans MT" panose="020B0502020104020203" pitchFamily="34" charset="77"/>
              </a:rPr>
              <a:t>Strengthen adaptive capacity and build a culture of adaptive management to foster norms change.</a:t>
            </a:r>
            <a:endParaRPr dirty="0">
              <a:solidFill>
                <a:srgbClr val="F4F5F8"/>
              </a:solidFill>
              <a:latin typeface="Gill Sans MT" panose="020B0502020104020203" pitchFamily="34" charset="77"/>
            </a:endParaRPr>
          </a:p>
          <a:p>
            <a:pPr marL="742950" lvl="0" indent="-488950" algn="l"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a:p>
            <a:pPr marL="0" lvl="0" indent="0" algn="r"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a:p>
            <a:pPr marL="0" lvl="0" indent="0" algn="ctr" rtl="0">
              <a:lnSpc>
                <a:spcPct val="100000"/>
              </a:lnSpc>
              <a:spcBef>
                <a:spcPts val="1800"/>
              </a:spcBef>
              <a:spcAft>
                <a:spcPts val="0"/>
              </a:spcAft>
              <a:buClr>
                <a:srgbClr val="FFFFFF"/>
              </a:buClr>
              <a:buSzPts val="4000"/>
              <a:buFont typeface="Gill Sans"/>
              <a:buNone/>
            </a:pPr>
            <a:endParaRPr dirty="0">
              <a:solidFill>
                <a:srgbClr val="F4F5F8"/>
              </a:solidFill>
              <a:latin typeface="Gill Sans MT" panose="020B0502020104020203" pitchFamily="34" charset="77"/>
            </a:endParaRPr>
          </a:p>
        </p:txBody>
      </p:sp>
      <p:cxnSp>
        <p:nvCxnSpPr>
          <p:cNvPr id="1006" name="Google Shape;1006;p73"/>
          <p:cNvCxnSpPr/>
          <p:nvPr/>
        </p:nvCxnSpPr>
        <p:spPr>
          <a:xfrm>
            <a:off x="9636346" y="4807856"/>
            <a:ext cx="5111308" cy="0"/>
          </a:xfrm>
          <a:prstGeom prst="straightConnector1">
            <a:avLst/>
          </a:prstGeom>
          <a:noFill/>
          <a:ln w="38100" cap="flat" cmpd="sng">
            <a:solidFill>
              <a:srgbClr val="CBB303"/>
            </a:solidFill>
            <a:prstDash val="solid"/>
            <a:round/>
            <a:headEnd type="none" w="sm" len="sm"/>
            <a:tailEnd type="none" w="sm" len="sm"/>
          </a:ln>
        </p:spPr>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74"/>
          <p:cNvSpPr txBox="1">
            <a:spLocks noGrp="1"/>
          </p:cNvSpPr>
          <p:nvPr>
            <p:ph type="body" idx="1"/>
          </p:nvPr>
        </p:nvSpPr>
        <p:spPr>
          <a:xfrm>
            <a:off x="2143791" y="1414465"/>
            <a:ext cx="19488989" cy="222494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393941"/>
              </a:buClr>
              <a:buSzPts val="10000"/>
              <a:buFont typeface="Gill Sans"/>
              <a:buNone/>
            </a:pPr>
            <a:r>
              <a:rPr lang="en-US" dirty="0">
                <a:solidFill>
                  <a:schemeClr val="accent6"/>
                </a:solidFill>
                <a:latin typeface="Gill Sans MT" panose="020B0502020104020203" pitchFamily="34" charset="77"/>
              </a:rPr>
              <a:t>Resources </a:t>
            </a:r>
            <a:endParaRPr dirty="0">
              <a:solidFill>
                <a:schemeClr val="accent6"/>
              </a:solidFill>
              <a:latin typeface="Gill Sans MT" panose="020B0502020104020203" pitchFamily="34" charset="77"/>
            </a:endParaRPr>
          </a:p>
        </p:txBody>
      </p:sp>
      <p:sp>
        <p:nvSpPr>
          <p:cNvPr id="1012" name="Google Shape;1012;p74"/>
          <p:cNvSpPr txBox="1"/>
          <p:nvPr/>
        </p:nvSpPr>
        <p:spPr>
          <a:xfrm>
            <a:off x="6289545" y="10077494"/>
            <a:ext cx="3571875" cy="5873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B83"/>
              </a:buClr>
              <a:buSzPts val="4000"/>
              <a:buFont typeface="Gill Sans"/>
              <a:buNone/>
            </a:pPr>
            <a:endParaRPr sz="4000" b="0" i="0" u="none" strike="noStrike" cap="none">
              <a:solidFill>
                <a:srgbClr val="7A7B83"/>
              </a:solidFill>
              <a:latin typeface="Gill Sans"/>
              <a:ea typeface="Gill Sans"/>
              <a:cs typeface="Gill Sans"/>
              <a:sym typeface="Gill Sans"/>
            </a:endParaRPr>
          </a:p>
        </p:txBody>
      </p:sp>
      <p:sp>
        <p:nvSpPr>
          <p:cNvPr id="1019" name="Google Shape;1019;p74"/>
          <p:cNvSpPr txBox="1">
            <a:spLocks noGrp="1"/>
          </p:cNvSpPr>
          <p:nvPr>
            <p:ph type="body" idx="2"/>
          </p:nvPr>
        </p:nvSpPr>
        <p:spPr>
          <a:xfrm>
            <a:off x="2143791" y="2839414"/>
            <a:ext cx="21172696" cy="9921546"/>
          </a:xfrm>
          <a:prstGeom prst="rect">
            <a:avLst/>
          </a:prstGeom>
          <a:noFill/>
          <a:ln>
            <a:noFill/>
          </a:ln>
        </p:spPr>
        <p:txBody>
          <a:bodyPr spcFirstLastPara="1" wrap="square" lIns="91425" tIns="45700" rIns="91425" bIns="45700" anchor="t" anchorCtr="0">
            <a:noAutofit/>
          </a:bodyPr>
          <a:lstStyle/>
          <a:p>
            <a:pPr marL="800100" lvl="0" indent="-571500" algn="l">
              <a:buFont typeface="Arial" panose="020B0604020202020204" pitchFamily="34" charset="0"/>
              <a:buChar char="•"/>
            </a:pPr>
            <a:r>
              <a:rPr lang="en-US" sz="3600" dirty="0"/>
              <a:t>“Map of social norms-focused projects and their measurement approaches: Who is doing what </a:t>
            </a:r>
            <a:br>
              <a:rPr lang="en-US" sz="3600" dirty="0"/>
            </a:br>
            <a:r>
              <a:rPr lang="en-US" sz="3600" dirty="0"/>
              <a:t>and where.” </a:t>
            </a:r>
            <a:r>
              <a:rPr lang="en-US" sz="3600" i="1" dirty="0" err="1"/>
              <a:t>ALiGN</a:t>
            </a:r>
            <a:r>
              <a:rPr lang="en-US" sz="3600" i="1" dirty="0"/>
              <a:t>: Advancing Learning and Innovation on Gender Norms.</a:t>
            </a:r>
            <a:r>
              <a:rPr lang="en-US" sz="3600" dirty="0"/>
              <a:t> Overseas Development Institute (ODI), 2002. https://www.alignplatform.org/learning-collaborative/case-studies</a:t>
            </a:r>
          </a:p>
          <a:p>
            <a:pPr marL="800100" lvl="0" indent="-571500" algn="l">
              <a:buFont typeface="Arial" panose="020B0604020202020204" pitchFamily="34" charset="0"/>
              <a:buChar char="•"/>
            </a:pPr>
            <a:r>
              <a:rPr lang="en-US" sz="3600" dirty="0"/>
              <a:t>Passages Project and the Social Norms Learning Collaborative. </a:t>
            </a:r>
            <a:r>
              <a:rPr lang="en-US" sz="3600" i="1" dirty="0"/>
              <a:t>Social Norms Exploration Tool</a:t>
            </a:r>
            <a:r>
              <a:rPr lang="en-US" sz="3600" dirty="0"/>
              <a:t>. Washington, DC: Institute for Reproductive Health, Georgetown University, 2020.  </a:t>
            </a:r>
            <a:r>
              <a:rPr lang="en-US" sz="3600" u="sng" dirty="0">
                <a:hlinkClick r:id="rId3"/>
              </a:rPr>
              <a:t>https://irh.org/social-norms-exploration/</a:t>
            </a:r>
            <a:r>
              <a:rPr lang="en-US" sz="3600" dirty="0"/>
              <a:t> </a:t>
            </a:r>
          </a:p>
          <a:p>
            <a:pPr marL="800100" lvl="0" indent="-571500" algn="l">
              <a:buFont typeface="Arial" panose="020B0604020202020204" pitchFamily="34" charset="0"/>
              <a:buChar char="•"/>
            </a:pPr>
            <a:r>
              <a:rPr lang="en-US" sz="3600" dirty="0"/>
              <a:t>Passages Project</a:t>
            </a:r>
            <a:r>
              <a:rPr lang="en-US" sz="3600" i="1" dirty="0"/>
              <a:t>. Costing of Norms-Shifting Interventions: A Primer from the Passages Project</a:t>
            </a:r>
            <a:r>
              <a:rPr lang="en-US" sz="3600" dirty="0"/>
              <a:t>. Washington, D.C.: Institute for Reproductive Health, Georgetown University for the U.S. Agency for International Development (USAID), 2020. </a:t>
            </a:r>
            <a:r>
              <a:rPr lang="en-US" sz="3600" u="sng" dirty="0">
                <a:hlinkClick r:id="rId4"/>
              </a:rPr>
              <a:t>https://www.alignplatform.org/resources/costing-norms-shifting-interventions-primer-passages-project</a:t>
            </a:r>
            <a:endParaRPr lang="en-US" sz="3600" dirty="0"/>
          </a:p>
          <a:p>
            <a:pPr marL="800100" lvl="0" indent="-571500" algn="l">
              <a:buFont typeface="Arial" panose="020B0604020202020204" pitchFamily="34" charset="0"/>
              <a:buChar char="•"/>
            </a:pPr>
            <a:r>
              <a:rPr lang="en-US" sz="3600" dirty="0"/>
              <a:t>The Social Norms Learning Collaborative. </a:t>
            </a:r>
            <a:r>
              <a:rPr lang="en-US" sz="3600" i="1" dirty="0"/>
              <a:t>Resources for Measuring Social Norms: A Practical Guide for Program Implementers</a:t>
            </a:r>
            <a:r>
              <a:rPr lang="en-US" sz="3600" dirty="0"/>
              <a:t>. Washington, DC: Institute for Reproductive Health, Georgetown University, 2019. </a:t>
            </a:r>
            <a:r>
              <a:rPr lang="en-US" sz="3600" u="sng" dirty="0">
                <a:hlinkClick r:id="rId5"/>
              </a:rPr>
              <a:t>https://</a:t>
            </a:r>
            <a:r>
              <a:rPr lang="en-US" sz="3600" u="sng" dirty="0" smtClean="0">
                <a:hlinkClick r:id="rId5"/>
              </a:rPr>
              <a:t>www.alignplatform.org/resources/resources-measuring-social-norms-practical-guide-programme-implementers</a:t>
            </a:r>
            <a:endParaRPr lang="en-US" sz="3600" dirty="0"/>
          </a:p>
          <a:p>
            <a:pPr marL="800100" lvl="0" indent="-571500" algn="l">
              <a:buFont typeface="Arial" panose="020B0604020202020204" pitchFamily="34" charset="0"/>
              <a:buChar char="•"/>
            </a:pPr>
            <a:r>
              <a:rPr lang="en-US" sz="3600" dirty="0"/>
              <a:t>Center on Gender Equity and Health.</a:t>
            </a:r>
            <a:r>
              <a:rPr lang="en-US" sz="3600" i="1" dirty="0"/>
              <a:t> Evidence-based Measures of Empowerment for Research on Gender Equality (EMERGE). </a:t>
            </a:r>
            <a:r>
              <a:rPr lang="en-US" sz="3600" dirty="0"/>
              <a:t>University of California, San Diego, 2020. </a:t>
            </a:r>
            <a:r>
              <a:rPr lang="en-US" sz="3600" u="sng" dirty="0">
                <a:hlinkClick r:id="rId6"/>
              </a:rPr>
              <a:t>https://emerge.ucsd.edu/</a:t>
            </a:r>
            <a:r>
              <a:rPr lang="en-US" sz="3600" dirty="0"/>
              <a:t> </a:t>
            </a:r>
          </a:p>
          <a:p>
            <a:pPr marL="800100" lvl="0" indent="-571500" algn="l">
              <a:buFont typeface="Arial" panose="020B0604020202020204" pitchFamily="34" charset="0"/>
              <a:buChar char="•"/>
            </a:pPr>
            <a:r>
              <a:rPr lang="en-US" sz="3600" dirty="0"/>
              <a:t>The Social Norms Learning Collaborative. </a:t>
            </a:r>
            <a:r>
              <a:rPr lang="en-US" sz="3600" i="1" dirty="0"/>
              <a:t>Monitoring Shifts in Social Norms: A Guidance Note for Program Implementers</a:t>
            </a:r>
            <a:r>
              <a:rPr lang="en-US" sz="3600" dirty="0"/>
              <a:t>. Washington, DC: 2021. https://www.alignplatform.org/resources/monitoring-shifts-social-norms-guidance-note-program-implementers</a:t>
            </a:r>
          </a:p>
        </p:txBody>
      </p:sp>
    </p:spTree>
    <p:extLst>
      <p:ext uri="{BB962C8B-B14F-4D97-AF65-F5344CB8AC3E}">
        <p14:creationId xmlns:p14="http://schemas.microsoft.com/office/powerpoint/2010/main" val="156203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274"/>
        <p:cNvGrpSpPr/>
        <p:nvPr/>
      </p:nvGrpSpPr>
      <p:grpSpPr>
        <a:xfrm>
          <a:off x="0" y="0"/>
          <a:ext cx="0" cy="0"/>
          <a:chOff x="0" y="0"/>
          <a:chExt cx="0" cy="0"/>
        </a:xfrm>
      </p:grpSpPr>
      <p:sp>
        <p:nvSpPr>
          <p:cNvPr id="277" name="Google Shape;277;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marR="0" lvl="0" indent="0" rtl="0">
              <a:lnSpc>
                <a:spcPct val="80000"/>
              </a:lnSpc>
              <a:spcBef>
                <a:spcPts val="0"/>
              </a:spcBef>
              <a:spcAft>
                <a:spcPts val="0"/>
              </a:spcAft>
              <a:buClr>
                <a:srgbClr val="FFFEFF"/>
              </a:buClr>
              <a:buSzPts val="10000"/>
              <a:buFont typeface="Gill Sans"/>
              <a:buNone/>
            </a:pPr>
            <a:r>
              <a:rPr lang="en-US" dirty="0">
                <a:latin typeface="Gill Sans MT" panose="020B0502020104020203" pitchFamily="34" charset="77"/>
              </a:rPr>
              <a:t>Review of Concepts</a:t>
            </a:r>
            <a:endParaRPr dirty="0">
              <a:latin typeface="Gill Sans MT" panose="020B0502020104020203" pitchFamily="34"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wipe(down)">
                                      <p:cBhvr>
                                        <p:cTn id="7"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Lst>
  </p:timing>
</p:sld>
</file>

<file path=ppt/theme/theme1.xml><?xml version="1.0" encoding="utf-8"?>
<a:theme xmlns:a="http://schemas.openxmlformats.org/drawingml/2006/main" name="8_PASSAGES TEMPLATE">
  <a:themeElements>
    <a:clrScheme name="Custom 1">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2B6FB6"/>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3115</TotalTime>
  <Words>13275</Words>
  <Application>Microsoft Office PowerPoint</Application>
  <PresentationFormat>Custom</PresentationFormat>
  <Paragraphs>1219</Paragraphs>
  <Slides>82</Slides>
  <Notes>82</Notes>
  <HiddenSlides>4</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82</vt:i4>
      </vt:variant>
    </vt:vector>
  </HeadingPairs>
  <TitlesOfParts>
    <vt:vector size="96" baseType="lpstr">
      <vt:lpstr>Arial</vt:lpstr>
      <vt:lpstr>Calibri</vt:lpstr>
      <vt:lpstr>Courier New</vt:lpstr>
      <vt:lpstr>Georgia</vt:lpstr>
      <vt:lpstr>Gill Sans</vt:lpstr>
      <vt:lpstr>Gill Sans MT</vt:lpstr>
      <vt:lpstr>Helvetica Neue</vt:lpstr>
      <vt:lpstr>Helvetica Neue Light</vt:lpstr>
      <vt:lpstr>Montserrat SemiBold</vt:lpstr>
      <vt:lpstr>Noto Sans Symbols</vt:lpstr>
      <vt:lpstr>PT Sans</vt:lpstr>
      <vt:lpstr>Times New Roman</vt:lpstr>
      <vt:lpstr>Wingdings</vt:lpstr>
      <vt:lpstr>8_PASSAGES TEMPLATE</vt:lpstr>
      <vt:lpstr>Shifting Social Norms as Part of Social and Behavior Change </vt:lpstr>
      <vt:lpstr>PowerPoint Presentation</vt:lpstr>
      <vt:lpstr>PowerPoint Presentation</vt:lpstr>
      <vt:lpstr>Measuring Normative Shifts in Complex Environments  </vt:lpstr>
      <vt:lpstr>Learning Objectives</vt:lpstr>
      <vt:lpstr>PowerPoint Presentation</vt:lpstr>
      <vt:lpstr>A Moving Survey </vt:lpstr>
      <vt:lpstr>Session I</vt:lpstr>
      <vt:lpstr>Review of Concepts</vt:lpstr>
      <vt:lpstr>PowerPoint Presentation</vt:lpstr>
      <vt:lpstr>PowerPoint Presentation</vt:lpstr>
      <vt:lpstr>PowerPoint Presentation</vt:lpstr>
      <vt:lpstr> </vt:lpstr>
      <vt:lpstr>Overview:  Monitoring and Evaluation </vt:lpstr>
      <vt:lpstr>Monitoring </vt:lpstr>
      <vt:lpstr>PowerPoint Presentation</vt:lpstr>
      <vt:lpstr>PowerPoint Presentation</vt:lpstr>
      <vt:lpstr>How to Prepare for Complex Environments </vt:lpstr>
      <vt:lpstr>Learning as Part of M&amp;E</vt:lpstr>
      <vt:lpstr>PowerPoint Presentation</vt:lpstr>
      <vt:lpstr>Project Monitoring of Normative Shifts</vt:lpstr>
      <vt:lpstr>Monitoring Shifts in Norms Tells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Learning Agendas</vt:lpstr>
      <vt:lpstr>PowerPoint Presentation</vt:lpstr>
      <vt:lpstr>PowerPoint Presentation</vt:lpstr>
      <vt:lpstr>Learning Agendas</vt:lpstr>
      <vt:lpstr>TÉKPONON JIKUAGOU</vt:lpstr>
      <vt:lpstr>Project Overview </vt:lpstr>
      <vt:lpstr>PowerPoint Presentation</vt:lpstr>
      <vt:lpstr>PowerPoint Presentation</vt:lpstr>
      <vt:lpstr>PowerPoint Presentation</vt:lpstr>
      <vt:lpstr>How Might Monitoring and Rapid Studies Answer TJ’s Learning Questions? </vt:lpstr>
      <vt:lpstr>PowerPoint Presentation</vt:lpstr>
      <vt:lpstr>PowerPoint Presentation</vt:lpstr>
      <vt:lpstr>PowerPoint Presentation</vt:lpstr>
      <vt:lpstr>Session II</vt:lpstr>
      <vt:lpstr>Evaluation of Normative Shifts</vt:lpstr>
      <vt:lpstr>PowerPoint Presentation</vt:lpstr>
      <vt:lpstr>How Do We Measure Social Norms?</vt:lpstr>
      <vt:lpstr>PowerPoint Presentation</vt:lpstr>
      <vt:lpstr>PowerPoint Presentation</vt:lpstr>
      <vt:lpstr>PowerPoint Presentation</vt:lpstr>
      <vt:lpstr>Techniques for Measuring Norms  </vt:lpstr>
      <vt:lpstr>Types of Measures</vt:lpstr>
      <vt:lpstr>PowerPoint Presentation</vt:lpstr>
      <vt:lpstr>PowerPoint Presentation</vt:lpstr>
      <vt:lpstr>PowerPoint Presentation</vt:lpstr>
      <vt:lpstr>PowerPoint Presentation</vt:lpstr>
      <vt:lpstr>PowerPoint Presentation</vt:lpstr>
      <vt:lpstr>Indirect and Direct Measures </vt:lpstr>
      <vt:lpstr>Indirect Measures</vt:lpstr>
      <vt:lpstr>Examples of Direct Indicators of Norms Change</vt:lpstr>
      <vt:lpstr>PowerPoint Presentation</vt:lpstr>
      <vt:lpstr>Measuring Descriptive and Injunctive Norms</vt:lpstr>
      <vt:lpstr>Descriptive Norms</vt:lpstr>
      <vt:lpstr>PowerPoint Presentation</vt:lpstr>
      <vt:lpstr>PowerPoint Presentation</vt:lpstr>
      <vt:lpstr>PowerPoint Presentation</vt:lpstr>
      <vt:lpstr>Fix My Measure </vt:lpstr>
      <vt:lpstr>Measuring Sanctions </vt:lpstr>
      <vt:lpstr>Sanctions</vt:lpstr>
      <vt:lpstr>PowerPoint Presentation</vt:lpstr>
      <vt:lpstr>Strength, Prevalence, and Sensitivity</vt:lpstr>
      <vt:lpstr>PowerPoint Presentation</vt:lpstr>
      <vt:lpstr>PowerPoint Presentation</vt:lpstr>
      <vt:lpstr>Measuring Reference Groups and Power Holders</vt:lpstr>
      <vt:lpstr>Reference Groups </vt:lpstr>
      <vt:lpstr>PowerPoint Presentation</vt:lpstr>
      <vt:lpstr>Reference Group Elicitation  </vt:lpstr>
      <vt:lpstr>PowerPoint Presentation</vt:lpstr>
      <vt:lpstr>PowerPoint Presentation</vt:lpstr>
      <vt:lpstr>Resources for Measuring Social Norms: A Practical Guide for Program Implementers</vt:lpstr>
      <vt:lpstr>Key Takeaways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Shifting Social Norms as Part of Social and Behavior Change</dc:title>
  <dc:creator>Rebecka Lundgren;Susan Igras</dc:creator>
  <cp:lastModifiedBy>Jamie Greenberg</cp:lastModifiedBy>
  <cp:revision>71</cp:revision>
  <dcterms:created xsi:type="dcterms:W3CDTF">2020-05-19T01:16:32Z</dcterms:created>
  <dcterms:modified xsi:type="dcterms:W3CDTF">2022-02-02T21:36:47Z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04B6A73C-E56F-4DC5-8B9E-980F7BD3B79A</vt:lpwstr>
  </property>
  <property fmtid="{D5CDD505-2E9C-101B-9397-08002B2CF9AE}" pid="3" name="ArticulatePath">
    <vt:lpwstr>JC-Monitoring Learning Evaluation_Section 3June</vt:lpwstr>
  </property>
  <property fmtid="{D5CDD505-2E9C-101B-9397-08002B2CF9AE}" pid="4" name="ContentTypeId">
    <vt:lpwstr>0x010100F373F51B8402B64F934CB3F0B640BCE8</vt:lpwstr>
  </property>
</Properties>
</file>