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0.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42.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4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44.xml" ContentType="application/vnd.openxmlformats-officedocument.presentationml.tags+xml"/>
  <Override PartName="/ppt/notesSlides/notesSlide77.xml" ContentType="application/vnd.openxmlformats-officedocument.presentationml.notesSlide+xml"/>
  <Override PartName="/ppt/tags/tag45.xml" ContentType="application/vnd.openxmlformats-officedocument.presentationml.tags+xml"/>
  <Override PartName="/ppt/notesSlides/notesSlide78.xml" ContentType="application/vnd.openxmlformats-officedocument.presentationml.notesSlide+xml"/>
  <Override PartName="/ppt/tags/tag46.xml" ContentType="application/vnd.openxmlformats-officedocument.presentationml.tags+xml"/>
  <Override PartName="/ppt/notesSlides/notesSlide79.xml" ContentType="application/vnd.openxmlformats-officedocument.presentationml.notesSlide+xml"/>
  <Override PartName="/ppt/tags/tag47.xml" ContentType="application/vnd.openxmlformats-officedocument.presentationml.tags+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8" r:id="rId1"/>
    <p:sldMasterId id="2147484595" r:id="rId2"/>
  </p:sldMasterIdLst>
  <p:notesMasterIdLst>
    <p:notesMasterId r:id="rId83"/>
  </p:notesMasterIdLst>
  <p:handoutMasterIdLst>
    <p:handoutMasterId r:id="rId84"/>
  </p:handoutMasterIdLst>
  <p:sldIdLst>
    <p:sldId id="4186" r:id="rId3"/>
    <p:sldId id="4195" r:id="rId4"/>
    <p:sldId id="4194" r:id="rId5"/>
    <p:sldId id="4187" r:id="rId6"/>
    <p:sldId id="4108" r:id="rId7"/>
    <p:sldId id="4126" r:id="rId8"/>
    <p:sldId id="4061" r:id="rId9"/>
    <p:sldId id="4251" r:id="rId10"/>
    <p:sldId id="4252" r:id="rId11"/>
    <p:sldId id="4253" r:id="rId12"/>
    <p:sldId id="4254" r:id="rId13"/>
    <p:sldId id="4084" r:id="rId14"/>
    <p:sldId id="4068" r:id="rId15"/>
    <p:sldId id="4255" r:id="rId16"/>
    <p:sldId id="4062" r:id="rId17"/>
    <p:sldId id="4180" r:id="rId18"/>
    <p:sldId id="4066" r:id="rId19"/>
    <p:sldId id="4063" r:id="rId20"/>
    <p:sldId id="4181" r:id="rId21"/>
    <p:sldId id="4067" r:id="rId22"/>
    <p:sldId id="4138" r:id="rId23"/>
    <p:sldId id="4069" r:id="rId24"/>
    <p:sldId id="4070" r:id="rId25"/>
    <p:sldId id="4182" r:id="rId26"/>
    <p:sldId id="284" r:id="rId27"/>
    <p:sldId id="4056" r:id="rId28"/>
    <p:sldId id="327" r:id="rId29"/>
    <p:sldId id="273" r:id="rId30"/>
    <p:sldId id="274" r:id="rId31"/>
    <p:sldId id="4073" r:id="rId32"/>
    <p:sldId id="4074" r:id="rId33"/>
    <p:sldId id="4075" r:id="rId34"/>
    <p:sldId id="4076" r:id="rId35"/>
    <p:sldId id="4077" r:id="rId36"/>
    <p:sldId id="4078" r:id="rId37"/>
    <p:sldId id="4079" r:id="rId38"/>
    <p:sldId id="4080" r:id="rId39"/>
    <p:sldId id="4183" r:id="rId40"/>
    <p:sldId id="4184" r:id="rId41"/>
    <p:sldId id="4142" r:id="rId42"/>
    <p:sldId id="4220" r:id="rId43"/>
    <p:sldId id="3964" r:id="rId44"/>
    <p:sldId id="4086" r:id="rId45"/>
    <p:sldId id="4085" r:id="rId46"/>
    <p:sldId id="288" r:id="rId47"/>
    <p:sldId id="4185" r:id="rId48"/>
    <p:sldId id="4249" r:id="rId49"/>
    <p:sldId id="4088" r:id="rId50"/>
    <p:sldId id="4143" r:id="rId51"/>
    <p:sldId id="4222" r:id="rId52"/>
    <p:sldId id="4204" r:id="rId53"/>
    <p:sldId id="4145" r:id="rId54"/>
    <p:sldId id="4146" r:id="rId55"/>
    <p:sldId id="4205" r:id="rId56"/>
    <p:sldId id="4206" r:id="rId57"/>
    <p:sldId id="4207" r:id="rId58"/>
    <p:sldId id="4210" r:id="rId59"/>
    <p:sldId id="4147" r:id="rId60"/>
    <p:sldId id="4227" r:id="rId61"/>
    <p:sldId id="4229" r:id="rId62"/>
    <p:sldId id="4246" r:id="rId63"/>
    <p:sldId id="4247" r:id="rId64"/>
    <p:sldId id="4237" r:id="rId65"/>
    <p:sldId id="4214" r:id="rId66"/>
    <p:sldId id="4230" r:id="rId67"/>
    <p:sldId id="4231" r:id="rId68"/>
    <p:sldId id="4243" r:id="rId69"/>
    <p:sldId id="4232" r:id="rId70"/>
    <p:sldId id="4233" r:id="rId71"/>
    <p:sldId id="4234" r:id="rId72"/>
    <p:sldId id="4235" r:id="rId73"/>
    <p:sldId id="4153" r:id="rId74"/>
    <p:sldId id="4215" r:id="rId75"/>
    <p:sldId id="4155" r:id="rId76"/>
    <p:sldId id="4216" r:id="rId77"/>
    <p:sldId id="4225" r:id="rId78"/>
    <p:sldId id="4160" r:id="rId79"/>
    <p:sldId id="4161" r:id="rId80"/>
    <p:sldId id="4167" r:id="rId81"/>
    <p:sldId id="4250" r:id="rId82"/>
  </p:sldIdLst>
  <p:sldSz cx="24384000" cy="13716000"/>
  <p:notesSz cx="6858000" cy="9144000"/>
  <p:custDataLst>
    <p:tags r:id="rId85"/>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Introduction and Overview" id="{A28B9FCC-B512-4695-993D-DF259464C2DD}">
          <p14:sldIdLst>
            <p14:sldId id="4186"/>
            <p14:sldId id="4195"/>
            <p14:sldId id="4194"/>
            <p14:sldId id="4187"/>
            <p14:sldId id="4108"/>
            <p14:sldId id="4126"/>
            <p14:sldId id="4061"/>
          </p14:sldIdLst>
        </p14:section>
        <p14:section name="Social Norms Concepts - Overview" id="{BA0F9EF1-09D6-46E2-A809-420AFD56DD59}">
          <p14:sldIdLst>
            <p14:sldId id="4251"/>
            <p14:sldId id="4252"/>
            <p14:sldId id="4253"/>
            <p14:sldId id="4254"/>
            <p14:sldId id="4084"/>
            <p14:sldId id="4068"/>
            <p14:sldId id="4255"/>
          </p14:sldIdLst>
        </p14:section>
        <p14:section name="Norms-Shifting Interventions" id="{D02A6BDD-6F50-444E-8DFF-0D555B436EAD}">
          <p14:sldIdLst>
            <p14:sldId id="4062"/>
            <p14:sldId id="4180"/>
            <p14:sldId id="4066"/>
            <p14:sldId id="4063"/>
            <p14:sldId id="4181"/>
            <p14:sldId id="4067"/>
            <p14:sldId id="4138"/>
            <p14:sldId id="4069"/>
            <p14:sldId id="4070"/>
            <p14:sldId id="4182"/>
            <p14:sldId id="284"/>
            <p14:sldId id="4056"/>
            <p14:sldId id="327"/>
            <p14:sldId id="273"/>
            <p14:sldId id="274"/>
            <p14:sldId id="4073"/>
            <p14:sldId id="4074"/>
            <p14:sldId id="4075"/>
            <p14:sldId id="4076"/>
            <p14:sldId id="4077"/>
            <p14:sldId id="4078"/>
            <p14:sldId id="4079"/>
            <p14:sldId id="4080"/>
            <p14:sldId id="4183"/>
            <p14:sldId id="4184"/>
            <p14:sldId id="4142"/>
            <p14:sldId id="4220"/>
          </p14:sldIdLst>
        </p14:section>
        <p14:section name="Group Work" id="{4B6C3176-02AD-4A2A-A817-0E029B359C29}">
          <p14:sldIdLst>
            <p14:sldId id="3964"/>
            <p14:sldId id="4086"/>
            <p14:sldId id="4085"/>
            <p14:sldId id="288"/>
            <p14:sldId id="4185"/>
            <p14:sldId id="4249"/>
            <p14:sldId id="4088"/>
            <p14:sldId id="4143"/>
            <p14:sldId id="4222"/>
            <p14:sldId id="4204"/>
          </p14:sldIdLst>
        </p14:section>
        <p14:section name="Some Pitfalls of NSI Design" id="{94CF6256-7191-4242-87D8-65A710479CD3}">
          <p14:sldIdLst>
            <p14:sldId id="4145"/>
            <p14:sldId id="4146"/>
            <p14:sldId id="4205"/>
            <p14:sldId id="4206"/>
            <p14:sldId id="4207"/>
            <p14:sldId id="4210"/>
            <p14:sldId id="4147"/>
            <p14:sldId id="4227"/>
          </p14:sldIdLst>
        </p14:section>
        <p14:section name="Ethics in NSIs" id="{AB7897B4-A4B2-4AF8-BE64-792C2E1A58A1}">
          <p14:sldIdLst>
            <p14:sldId id="4229"/>
            <p14:sldId id="4246"/>
            <p14:sldId id="4247"/>
            <p14:sldId id="4237"/>
            <p14:sldId id="4214"/>
            <p14:sldId id="4230"/>
            <p14:sldId id="4231"/>
            <p14:sldId id="4243"/>
            <p14:sldId id="4232"/>
            <p14:sldId id="4233"/>
            <p14:sldId id="4234"/>
            <p14:sldId id="4235"/>
            <p14:sldId id="4153"/>
            <p14:sldId id="4215"/>
            <p14:sldId id="4155"/>
            <p14:sldId id="4216"/>
            <p14:sldId id="4225"/>
            <p14:sldId id="4160"/>
            <p14:sldId id="4161"/>
          </p14:sldIdLst>
        </p14:section>
        <p14:section name="Supplemental Slides - Ethical Decision-Making" id="{220CC468-B3C8-4103-835F-441E64D6183C}">
          <p14:sldIdLst>
            <p14:sldId id="4167"/>
            <p14:sldId id="4250"/>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pos="1267" userDrawn="1">
          <p15:clr>
            <a:srgbClr val="A4A3A4"/>
          </p15:clr>
        </p15:guide>
        <p15:guide id="4" pos="1019" userDrawn="1">
          <p15:clr>
            <a:srgbClr val="A4A3A4"/>
          </p15:clr>
        </p15:guide>
        <p15:guide id="5" orient="horz" pos="3192" userDrawn="1">
          <p15:clr>
            <a:srgbClr val="A4A3A4"/>
          </p15:clr>
        </p15:guide>
        <p15:guide id="6" orient="horz" pos="7470" userDrawn="1">
          <p15:clr>
            <a:srgbClr val="A4A3A4"/>
          </p15:clr>
        </p15:guide>
        <p15:guide id="7" orient="horz" pos="28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ee Kohli" initials="" lastIdx="9" clrIdx="10"/>
  <p:cmAuthor id="1" name="Susan Igras" initials="" lastIdx="13" clrIdx="12"/>
  <p:cmAuthor id="2" name="Anneka Van Scoyoc" initials="" lastIdx="4" clrIdx="11"/>
  <p:cmAuthor id="3" name="Jeannette Cachan" initials="" lastIdx="14" clrIdx="16"/>
  <p:cmAuthor id="4" name="Courtney McLarnon" initials="CM" lastIdx="108" clrIdx="3">
    <p:extLst>
      <p:ext uri="{19B8F6BF-5375-455C-9EA6-DF929625EA0E}">
        <p15:presenceInfo xmlns:p15="http://schemas.microsoft.com/office/powerpoint/2012/main" userId="Courtney McLarnon" providerId="None"/>
      </p:ext>
    </p:extLst>
  </p:cmAuthor>
  <p:cmAuthor id="5" name="Jamie Greenberg" initials="JMG" lastIdx="174"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 " initials="" lastIdx="91" clrIdx="14">
    <p:extLst>
      <p:ext uri="{19B8F6BF-5375-455C-9EA6-DF929625EA0E}">
        <p15:presenceInfo xmlns:p15="http://schemas.microsoft.com/office/powerpoint/2012/main" userId=" "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Anjalee Kohli" initials="ak" lastIdx="7" clrIdx="9">
    <p:extLst>
      <p:ext uri="{19B8F6BF-5375-455C-9EA6-DF929625EA0E}">
        <p15:presenceInfo xmlns:p15="http://schemas.microsoft.com/office/powerpoint/2012/main" userId="Anjalee Kohli" providerId="None"/>
      </p:ext>
    </p:extLst>
  </p:cmAuthor>
  <p:cmAuthor id="10" name="Susan Igras" initials="SI" lastIdx="4" clrIdx="13">
    <p:extLst>
      <p:ext uri="{19B8F6BF-5375-455C-9EA6-DF929625EA0E}">
        <p15:presenceInfo xmlns:p15="http://schemas.microsoft.com/office/powerpoint/2012/main" userId="Susan Igras" providerId="None"/>
      </p:ext>
    </p:extLst>
  </p:cmAuthor>
  <p:cmAuthor id="11" name="Christine Power" initials="CP" lastIdx="135" clrIdx="15">
    <p:extLst>
      <p:ext uri="{19B8F6BF-5375-455C-9EA6-DF929625EA0E}">
        <p15:presenceInfo xmlns:p15="http://schemas.microsoft.com/office/powerpoint/2012/main" userId="S::cpower@prb.org::8e0d33fb-66ad-46a1-a73c-48fec8619f4d" providerId="AD"/>
      </p:ext>
    </p:extLst>
  </p:cmAuthor>
  <p:cmAuthor id="12" name="Sarah Calabi" initials="SC" lastIdx="52" clrIdx="17">
    <p:extLst>
      <p:ext uri="{19B8F6BF-5375-455C-9EA6-DF929625EA0E}">
        <p15:presenceInfo xmlns:p15="http://schemas.microsoft.com/office/powerpoint/2012/main" userId="392cc90e3b1f6286" providerId="Windows Live"/>
      </p:ext>
    </p:extLst>
  </p:cmAuthor>
  <p:cmAuthor id="13" name="Anneka Van Scoyoc" initials="AVS" lastIdx="71" clrIdx="18">
    <p:extLst>
      <p:ext uri="{19B8F6BF-5375-455C-9EA6-DF929625EA0E}">
        <p15:presenceInfo xmlns:p15="http://schemas.microsoft.com/office/powerpoint/2012/main" userId="S::avanscoyoc@prb.org::bc2a629d-6bfc-4b8c-ba6d-9bb461275727" providerId="AD"/>
      </p:ext>
    </p:extLst>
  </p:cmAuthor>
  <p:cmAuthor id="14" name="Yasamin Khalili" initials="YK" lastIdx="2" clrIdx="19">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0CEDF"/>
    <a:srgbClr val="2E2C22"/>
    <a:srgbClr val="D39F04"/>
    <a:srgbClr val="D02ED4"/>
    <a:srgbClr val="9B239A"/>
    <a:srgbClr val="681668"/>
    <a:srgbClr val="811C81"/>
    <a:srgbClr val="8B1F8A"/>
    <a:srgbClr val="921F92"/>
    <a:srgbClr val="9D2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8" autoAdjust="0"/>
    <p:restoredTop sz="75975" autoAdjust="0"/>
  </p:normalViewPr>
  <p:slideViewPr>
    <p:cSldViewPr snapToGrid="0" snapToObjects="1">
      <p:cViewPr varScale="1">
        <p:scale>
          <a:sx n="44" d="100"/>
          <a:sy n="44" d="100"/>
        </p:scale>
        <p:origin x="1710" y="78"/>
      </p:cViewPr>
      <p:guideLst>
        <p:guide orient="horz" pos="4320"/>
        <p:guide pos="7680"/>
        <p:guide pos="1267"/>
        <p:guide pos="1019"/>
        <p:guide orient="horz" pos="3192"/>
        <p:guide orient="horz" pos="7470"/>
        <p:guide orient="horz" pos="2862"/>
      </p:guideLst>
    </p:cSldViewPr>
  </p:slideViewPr>
  <p:notesTextViewPr>
    <p:cViewPr>
      <p:scale>
        <a:sx n="1" d="1"/>
        <a:sy n="1" d="1"/>
      </p:scale>
      <p:origin x="0" y="0"/>
    </p:cViewPr>
  </p:notesTextViewPr>
  <p:sorterViewPr>
    <p:cViewPr>
      <p:scale>
        <a:sx n="29" d="50"/>
        <a:sy n="29" d="50"/>
      </p:scale>
      <p:origin x="0" y="-23333"/>
    </p:cViewPr>
  </p:sorterViewPr>
  <p:notesViewPr>
    <p:cSldViewPr snapToGrid="0" snapToObjects="1">
      <p:cViewPr varScale="1">
        <p:scale>
          <a:sx n="70" d="100"/>
          <a:sy n="70" d="100"/>
        </p:scale>
        <p:origin x="1692"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2/2/2022</a:t>
            </a:fld>
            <a:endParaRPr lang="en-US"/>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a:p>
        </p:txBody>
      </p:sp>
    </p:spTree>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hf sldNum="0"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9"/>
        <p:cNvGrpSpPr/>
        <p:nvPr/>
      </p:nvGrpSpPr>
      <p:grpSpPr>
        <a:xfrm>
          <a:off x="0" y="0"/>
          <a:ext cx="0" cy="0"/>
          <a:chOff x="0" y="0"/>
          <a:chExt cx="0" cy="0"/>
        </a:xfrm>
      </p:grpSpPr>
      <p:sp>
        <p:nvSpPr>
          <p:cNvPr id="4390" name="Google Shape;43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1" name="Google Shape;439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3534866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2"/>
        <p:cNvGrpSpPr/>
        <p:nvPr/>
      </p:nvGrpSpPr>
      <p:grpSpPr>
        <a:xfrm>
          <a:off x="0" y="0"/>
          <a:ext cx="0" cy="0"/>
          <a:chOff x="0" y="0"/>
          <a:chExt cx="0" cy="0"/>
        </a:xfrm>
      </p:grpSpPr>
      <p:sp>
        <p:nvSpPr>
          <p:cNvPr id="4553" name="Google Shape;45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4" name="Google Shape;45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 </a:t>
            </a:r>
            <a:r>
              <a:rPr lang="en-US" b="0" dirty="0"/>
              <a:t>Read slide.</a:t>
            </a:r>
            <a:endParaRPr b="1" dirty="0"/>
          </a:p>
        </p:txBody>
      </p:sp>
      <p:sp>
        <p:nvSpPr>
          <p:cNvPr id="4555" name="Google Shape;455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fld id="{00000000-1234-1234-1234-123412341234}" type="slidenum">
              <a:rPr kumimoji="0" lang="en-US" sz="2300" b="0" i="0" u="none" strike="noStrike" kern="0" cap="none" spc="0" normalizeH="0" baseline="0" noProof="0">
                <a:ln>
                  <a:noFill/>
                </a:ln>
                <a:solidFill>
                  <a:srgbClr val="A6A7AC"/>
                </a:solidFill>
                <a:effectLst/>
                <a:uLnTx/>
                <a:uFillTx/>
                <a:latin typeface="PT Sans"/>
                <a:ea typeface="PT Sans"/>
                <a:cs typeface="PT Sans"/>
                <a:sym typeface="PT Sans"/>
              </a:rPr>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t>10</a:t>
            </a:fld>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Tree>
    <p:extLst>
      <p:ext uri="{BB962C8B-B14F-4D97-AF65-F5344CB8AC3E}">
        <p14:creationId xmlns:p14="http://schemas.microsoft.com/office/powerpoint/2010/main" val="245042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r>
              <a:rPr lang="en-US" sz="1800" dirty="0">
                <a:effectLst/>
                <a:latin typeface="Calibri" panose="020F0502020204030204" pitchFamily="34" charset="0"/>
                <a:ea typeface="Calibri" panose="020F0502020204030204" pitchFamily="34" charset="0"/>
                <a:cs typeface="Calibri" panose="020F0502020204030204" pitchFamily="34" charset="0"/>
              </a:rPr>
              <a:t> Social norms are different from individual attitudes or beliefs—not what I believe, but what I think that others believe.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Example: I believe it is good to use family planning. I believe that others believe FP use is good/not good.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second sentence represents what others expect or want me to do; this creates a norm of what is appropriate behavior.</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”others” form part of my reference group (defined on coming slide).</a:t>
            </a:r>
            <a:endParaRPr dirty="0"/>
          </a:p>
        </p:txBody>
      </p:sp>
      <p:sp>
        <p:nvSpPr>
          <p:cNvPr id="4562" name="Google Shape;45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p:cNvGrpSpPr/>
        <p:nvPr/>
      </p:nvGrpSpPr>
      <p:grpSpPr>
        <a:xfrm>
          <a:off x="0" y="0"/>
          <a:ext cx="0" cy="0"/>
          <a:chOff x="0" y="0"/>
          <a:chExt cx="0" cy="0"/>
        </a:xfrm>
      </p:grpSpPr>
      <p:sp>
        <p:nvSpPr>
          <p:cNvPr id="4568" name="Google Shape;45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9" name="Google Shape;456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latin typeface="Calibri"/>
                <a:ea typeface="Calibri"/>
                <a:cs typeface="Calibri"/>
                <a:sym typeface="Calibri"/>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overview of the two types of social norms we focus on while discussing norms assessments.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slide discusses the norm of always washing your hands before eating and two types of norms in action around this norm.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i="1" dirty="0">
                <a:effectLst/>
                <a:latin typeface="Calibri" panose="020F0502020204030204" pitchFamily="34" charset="0"/>
                <a:ea typeface="Calibri" panose="020F0502020204030204" pitchFamily="34" charset="0"/>
                <a:cs typeface="Calibri" panose="020F0502020204030204" pitchFamily="34" charset="0"/>
              </a:rPr>
              <a:t>Ask participants</a:t>
            </a:r>
            <a:r>
              <a:rPr lang="en-US" sz="1800" dirty="0">
                <a:effectLst/>
                <a:latin typeface="Calibri" panose="020F0502020204030204" pitchFamily="34" charset="0"/>
                <a:ea typeface="Calibri" panose="020F0502020204030204" pitchFamily="34" charset="0"/>
                <a:cs typeface="Calibri" panose="020F0502020204030204" pitchFamily="34" charset="0"/>
              </a:rPr>
              <a:t>] What do you see in each photo?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Descriptive norms are what others do: the many children seeing others washing hands.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Injunctive norms are what is appropriate behavior: being told by your teacher or parent to leave the table and wash hands before rejoining.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Think of yourself as a child. How did descriptive and injunctive norms about handwashing before eating influence your behavior or the behavior of others in this room?</a:t>
            </a:r>
            <a:endParaRPr dirty="0"/>
          </a:p>
        </p:txBody>
      </p:sp>
    </p:spTree>
    <p:extLst>
      <p:ext uri="{BB962C8B-B14F-4D97-AF65-F5344CB8AC3E}">
        <p14:creationId xmlns:p14="http://schemas.microsoft.com/office/powerpoint/2010/main" val="360898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With these definitions of social norms, we will turn to enforcement of norms. Social norms are passed on and enforced by reference groups- a reference group is a group of people, a community—from a village to a broad religious community—for which these behaviors are relevant. Some define the reference group as a valued social group.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important thing is that reference groups can exert a considerable amount of influence on behavior, and we might not be particularly influenced by behavior of individuals that we do not interact with or value their approval or disapproval.</a:t>
            </a:r>
            <a:endParaRPr dirty="0"/>
          </a:p>
        </p:txBody>
      </p:sp>
      <p:sp>
        <p:nvSpPr>
          <p:cNvPr id="4591" name="Google Shape;45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23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6"/>
        <p:cNvGrpSpPr/>
        <p:nvPr/>
      </p:nvGrpSpPr>
      <p:grpSpPr>
        <a:xfrm>
          <a:off x="0" y="0"/>
          <a:ext cx="0" cy="0"/>
          <a:chOff x="0" y="0"/>
          <a:chExt cx="0" cy="0"/>
        </a:xfrm>
      </p:grpSpPr>
      <p:sp>
        <p:nvSpPr>
          <p:cNvPr id="4597" name="Google Shape;4597;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8" name="Google Shape;45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slide brings together the definitions of some of the key terms we will reference throughout the module. As you can see, all these terms can influence behavior, whether they are independent (such as beliefs and attitudes) or interdependent (such as social and gender norms).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347932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 </a:t>
            </a:r>
            <a:r>
              <a:rPr lang="en-US" dirty="0"/>
              <a:t>Now that we’ve reviewed what social norms are, let’s talk about norms change. In the next few slides, we’ll ask you:</a:t>
            </a:r>
            <a:r>
              <a:rPr lang="en-US" baseline="0" dirty="0"/>
              <a:t> can norms really be shifted by community programs?</a:t>
            </a:r>
            <a:endParaRPr lang="en-US" dirty="0"/>
          </a:p>
        </p:txBody>
      </p:sp>
    </p:spTree>
    <p:extLst>
      <p:ext uri="{BB962C8B-B14F-4D97-AF65-F5344CB8AC3E}">
        <p14:creationId xmlns:p14="http://schemas.microsoft.com/office/powerpoint/2010/main" val="302313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r>
              <a:rPr lang="en-US" sz="1800" dirty="0">
                <a:effectLst/>
                <a:latin typeface="Calibri" panose="020F0502020204030204" pitchFamily="34" charset="0"/>
                <a:ea typeface="Calibri" panose="020F0502020204030204" pitchFamily="34" charset="0"/>
              </a:rPr>
              <a:t> This reflection activity aims to reveal whether participants believe that norms can be shifted.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The activity. </a:t>
            </a:r>
            <a:r>
              <a:rPr lang="en-US" sz="1800" dirty="0">
                <a:effectLst/>
                <a:latin typeface="Calibri" panose="020F0502020204030204" pitchFamily="34" charset="0"/>
                <a:ea typeface="Calibri" panose="020F0502020204030204" pitchFamily="34" charset="0"/>
              </a:rPr>
              <a:t>Ask everyone in the room to spend 30 seconds thinking about this question and keep in their mind what they think on a scale of 1 to 5. </a:t>
            </a:r>
            <a:r>
              <a:rPr lang="en-US" sz="1800" b="1" dirty="0">
                <a:effectLst/>
                <a:latin typeface="Calibri" panose="020F0502020204030204" pitchFamily="34" charset="0"/>
                <a:ea typeface="Calibri" panose="020F0502020204030204" pitchFamily="34" charset="0"/>
              </a:rPr>
              <a:t>[10 minutes]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Report back</a:t>
            </a:r>
            <a:r>
              <a:rPr lang="en-US" sz="1800" dirty="0">
                <a:effectLst/>
                <a:latin typeface="Calibri" panose="020F0502020204030204" pitchFamily="34" charset="0"/>
                <a:ea typeface="Calibri" panose="020F0502020204030204" pitchFamily="34" charset="0"/>
              </a:rPr>
              <a:t>. The facilitator can ask for participants to raise hands or move to five different parts of the room to report out their opinion. Then they should ask people why they chose the number they did. </a:t>
            </a:r>
          </a:p>
          <a:p>
            <a:endParaRPr lang="en-US" sz="3600" b="0" baseline="0" dirty="0"/>
          </a:p>
        </p:txBody>
      </p:sp>
    </p:spTree>
    <p:extLst>
      <p:ext uri="{BB962C8B-B14F-4D97-AF65-F5344CB8AC3E}">
        <p14:creationId xmlns:p14="http://schemas.microsoft.com/office/powerpoint/2010/main" val="139523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b="0" dirty="0">
                <a:effectLst/>
                <a:latin typeface="Calibri" panose="020F0502020204030204" pitchFamily="34" charset="0"/>
                <a:ea typeface="Calibri" panose="020F0502020204030204" pitchFamily="34" charset="0"/>
              </a:rPr>
              <a:t>Ask</a:t>
            </a:r>
            <a:r>
              <a:rPr lang="en-US" sz="1800" dirty="0">
                <a:effectLst/>
                <a:latin typeface="Calibri" panose="020F0502020204030204" pitchFamily="34" charset="0"/>
                <a:ea typeface="Calibri" panose="020F0502020204030204" pitchFamily="34" charset="0"/>
              </a:rPr>
              <a:t> participants to list some challenges they have observed in shifting norms over a project time frame of three to five years. Norms change can take longer. How do you design a project that can lead to incremental shifts over time?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Record participants’ responses on a flip chart</a:t>
            </a:r>
            <a:r>
              <a:rPr lang="en-US" sz="1800" dirty="0">
                <a:effectLst/>
                <a:latin typeface="Calibri" panose="020F0502020204030204" pitchFamily="34" charset="0"/>
                <a:ea typeface="Calibri" panose="020F0502020204030204" pitchFamily="34" charset="0"/>
              </a:rPr>
              <a:t> to come back to later in the session. This should be a quick activity to collect ideas and observations that can be engaged with throughout the presentation.</a:t>
            </a:r>
            <a:endParaRPr lang="en-US" sz="3600" b="0" baseline="0" dirty="0"/>
          </a:p>
        </p:txBody>
      </p:sp>
    </p:spTree>
    <p:extLst>
      <p:ext uri="{BB962C8B-B14F-4D97-AF65-F5344CB8AC3E}">
        <p14:creationId xmlns:p14="http://schemas.microsoft.com/office/powerpoint/2010/main" val="99614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SPEAKER</a:t>
            </a:r>
            <a:r>
              <a:rPr lang="en-US" sz="1800" b="1" baseline="0" dirty="0">
                <a:effectLst/>
                <a:latin typeface="Calibri" panose="020F0502020204030204" pitchFamily="34" charset="0"/>
                <a:ea typeface="Calibri" panose="020F0502020204030204" pitchFamily="34" charset="0"/>
              </a:rPr>
              <a:t> NOTES: </a:t>
            </a:r>
            <a:r>
              <a:rPr lang="en-US" sz="1800" dirty="0">
                <a:effectLst/>
                <a:latin typeface="Calibri" panose="020F0502020204030204" pitchFamily="34" charset="0"/>
                <a:ea typeface="Calibri" panose="020F0502020204030204" pitchFamily="34" charset="0"/>
              </a:rPr>
              <a:t>Now we are going to discuss how social and gender norms shift through programs, drawing from learnings coming out of programs and research.</a:t>
            </a:r>
            <a:endParaRPr lang="en-US" dirty="0"/>
          </a:p>
        </p:txBody>
      </p:sp>
    </p:spTree>
    <p:extLst>
      <p:ext uri="{BB962C8B-B14F-4D97-AF65-F5344CB8AC3E}">
        <p14:creationId xmlns:p14="http://schemas.microsoft.com/office/powerpoint/2010/main" val="596225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0" dirty="0">
                <a:effectLst/>
                <a:latin typeface="Calibri" panose="020F0502020204030204" pitchFamily="34" charset="0"/>
                <a:ea typeface="Calibri" panose="020F0502020204030204" pitchFamily="34" charset="0"/>
              </a:rPr>
              <a:t>What</a:t>
            </a:r>
            <a:r>
              <a:rPr lang="en-US" sz="1800" b="0" baseline="0" dirty="0">
                <a:effectLst/>
                <a:latin typeface="Calibri" panose="020F0502020204030204" pitchFamily="34" charset="0"/>
                <a:ea typeface="Calibri" panose="020F0502020204030204" pitchFamily="34" charset="0"/>
              </a:rPr>
              <a:t> do you see in this comic? </a:t>
            </a:r>
            <a:r>
              <a:rPr lang="en-US" sz="1800" dirty="0">
                <a:effectLst/>
                <a:latin typeface="Calibri" panose="020F0502020204030204" pitchFamily="34" charset="0"/>
                <a:ea typeface="Calibri" panose="020F0502020204030204" pitchFamily="34" charset="0"/>
              </a:rPr>
              <a:t>Why do you think people comply with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[Pause for discussion]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are a few reasons people comply with social norms.  </a:t>
            </a: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One reason is that people do not know they are doing it. All the people wearing “be yourself” t-shirts may believe that they are expressing themselves and their individuality without realizing that they are adhering to social expectations.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Someone may be sanctioned (called names, pushed out of a group) for behaving differently. We see the person standing alone is not wearing the same clothes as others. As a result, he is separated from the group; they stare at him and call him names.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One’s identity as an individual and group member may be validated by adhering to the norm—even when the norm acts in opposition to what one thinks of oneself. Here we see people are wearing “be yourself” t-shirts while conforming to the norm of wearing a shirt and this particular shirt. This is another reason people comply with norms—they want to be part of a group.</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a:p>
        </p:txBody>
      </p:sp>
    </p:spTree>
    <p:extLst>
      <p:ext uri="{BB962C8B-B14F-4D97-AF65-F5344CB8AC3E}">
        <p14:creationId xmlns:p14="http://schemas.microsoft.com/office/powerpoint/2010/main" val="61255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9"/>
        <p:cNvGrpSpPr/>
        <p:nvPr/>
      </p:nvGrpSpPr>
      <p:grpSpPr>
        <a:xfrm>
          <a:off x="0" y="0"/>
          <a:ext cx="0" cy="0"/>
          <a:chOff x="0" y="0"/>
          <a:chExt cx="0" cy="0"/>
        </a:xfrm>
      </p:grpSpPr>
      <p:sp>
        <p:nvSpPr>
          <p:cNvPr id="4490" name="Google Shape;44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1" name="Google Shape;449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SPEAKER NOTES: </a:t>
            </a:r>
            <a:r>
              <a:rPr lang="en-US" sz="1800" dirty="0">
                <a:solidFill>
                  <a:srgbClr val="000000"/>
                </a:solidFill>
                <a:effectLst/>
                <a:latin typeface="Calibri" panose="020F0502020204030204" pitchFamily="34" charset="0"/>
                <a:ea typeface="Calibri" panose="020F0502020204030204" pitchFamily="34" charset="0"/>
              </a:rPr>
              <a:t>In this training, when we talk about “community-based norms-shifting intervention,” </a:t>
            </a:r>
            <a:r>
              <a:rPr lang="en-US" sz="1800" dirty="0">
                <a:effectLst/>
                <a:latin typeface="Calibri" panose="020F0502020204030204" pitchFamily="34" charset="0"/>
                <a:ea typeface="Calibri" panose="020F0502020204030204" pitchFamily="34" charset="0"/>
              </a:rPr>
              <a:t>we mean an intervention focused on improving behavioral outcomes at least in part by shifting social norms.</a:t>
            </a:r>
            <a:endParaRPr dirty="0"/>
          </a:p>
        </p:txBody>
      </p:sp>
    </p:spTree>
    <p:extLst>
      <p:ext uri="{BB962C8B-B14F-4D97-AF65-F5344CB8AC3E}">
        <p14:creationId xmlns:p14="http://schemas.microsoft.com/office/powerpoint/2010/main" val="221499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rPr>
              <a:t>This slide and the previous one cover similar concepts in different ways. The facilitator can pick one or present both</a:t>
            </a:r>
            <a:r>
              <a:rPr lang="en-US" sz="1800" baseline="0" dirty="0">
                <a:effectLst/>
                <a:latin typeface="Calibri" panose="020F0502020204030204" pitchFamily="34" charset="0"/>
                <a:ea typeface="Calibri" panose="020F0502020204030204" pitchFamily="34" charset="0"/>
              </a:rPr>
              <a:t>. This one may be a good option for audiences that wouldn’t connect with the cartoon.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r>
              <a:rPr lang="en-US" sz="1800" dirty="0">
                <a:effectLst/>
                <a:latin typeface="Calibri" panose="020F0502020204030204" pitchFamily="34" charset="0"/>
                <a:ea typeface="Calibri" panose="020F0502020204030204" pitchFamily="34" charset="0"/>
              </a:rPr>
              <a:t> People comply with norms for many different reasons. </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Norms are often hidden and unexamined</a:t>
            </a:r>
            <a:r>
              <a:rPr lang="en-US" sz="1800" dirty="0">
                <a:solidFill>
                  <a:srgbClr val="000000"/>
                </a:solidFill>
                <a:effectLst/>
                <a:latin typeface="Calibri" panose="020F0502020204030204" pitchFamily="34" charset="0"/>
                <a:ea typeface="Calibri" panose="020F0502020204030204" pitchFamily="34" charset="0"/>
              </a:rPr>
              <a:t>. People may follow norms without realizing they are doing so. Often people have trouble identifying norms because they develop and are enforced in a social space, instead of being explicitly discussed and identified. </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Powerholders wish to maintain power and privilege and may enforce norms.</a:t>
            </a:r>
            <a:r>
              <a:rPr lang="en-US" sz="1800" dirty="0">
                <a:solidFill>
                  <a:srgbClr val="000000"/>
                </a:solidFill>
                <a:effectLst/>
                <a:latin typeface="Calibri" panose="020F0502020204030204" pitchFamily="34" charset="0"/>
                <a:ea typeface="Calibri" panose="020F0502020204030204" pitchFamily="34" charset="0"/>
              </a:rPr>
              <a:t> In any setting, and in all relationships, there are people that benefit from the power status quo. Their power may be specific to a situation or historic. When norms or behavior change, it can increase people’s voice and opportunity and lead to changes that powerholders feel uncomfortable with even when it is more equitable. In seeking to maintain their positions, powerholders may enforce sanctions, provide benefits or demonstrate their strength and resistance to norms change.</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People may have insufficient power to resist the norms.</a:t>
            </a:r>
            <a:r>
              <a:rPr lang="en-US" sz="1800" dirty="0">
                <a:solidFill>
                  <a:srgbClr val="000000"/>
                </a:solidFill>
                <a:effectLst/>
                <a:latin typeface="Calibri" panose="020F0502020204030204" pitchFamily="34" charset="0"/>
                <a:ea typeface="Calibri" panose="020F0502020204030204" pitchFamily="34" charset="0"/>
              </a:rPr>
              <a:t> Those people who have less power and who are abiding by norms that they would rather not follow or don’t agree with may lack the opportunity or strength to behave differently than the norm. This lack of power can lead to people abiding by norms they disagree with or secretly not following the norm. </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People may fear of negative sanctions or seek benefits or rewards.</a:t>
            </a:r>
            <a:r>
              <a:rPr lang="en-US" sz="1800" dirty="0">
                <a:solidFill>
                  <a:srgbClr val="000000"/>
                </a:solidFill>
                <a:effectLst/>
                <a:latin typeface="Calibri" panose="020F0502020204030204" pitchFamily="34" charset="0"/>
                <a:ea typeface="Calibri" panose="020F0502020204030204" pitchFamily="34" charset="0"/>
              </a:rPr>
              <a:t> People may abide by norms because they do not want to experience negative sanctions or because they want or need the benefits associated with adhering to the norm. Sanctions can be social (e.g., stigma, discipline, social pressure, reprimands, loss of privileges or opportunities) or operate at other levels. Rewards include access to services, social spaces, relationships, employment, material resources, etc.</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The desire to conform to a sense of social identity is strong</a:t>
            </a:r>
            <a:r>
              <a:rPr lang="en-US" sz="1800" dirty="0">
                <a:solidFill>
                  <a:srgbClr val="000000"/>
                </a:solidFill>
                <a:effectLst/>
                <a:latin typeface="Calibri" panose="020F0502020204030204" pitchFamily="34" charset="0"/>
                <a:ea typeface="Calibri" panose="020F0502020204030204" pitchFamily="34" charset="0"/>
              </a:rPr>
              <a:t>. As we saw in the comic, people may abide by norms in order to fit with a certain social identity that is important to them. This can include “being a good spouse” or adhering to a norm to be socially accepted by others in your peer, family, or community groups. A person may want to be considered good and adhering to the principles of their religion.</a:t>
            </a:r>
          </a:p>
          <a:p>
            <a:pPr marL="342900" marR="0" lvl="0" indent="-342900">
              <a:spcBef>
                <a:spcPts val="0"/>
              </a:spcBef>
              <a:spcAft>
                <a:spcPts val="800"/>
              </a:spcAft>
              <a:buFont typeface="+mj-lt"/>
              <a:buAutoNum type="arabicPeriod"/>
            </a:pPr>
            <a:r>
              <a:rPr lang="en-US" sz="1800" b="1" dirty="0">
                <a:solidFill>
                  <a:srgbClr val="000000"/>
                </a:solidFill>
                <a:effectLst/>
                <a:latin typeface="Calibri" panose="020F0502020204030204" pitchFamily="34" charset="0"/>
                <a:ea typeface="Calibri" panose="020F0502020204030204" pitchFamily="34" charset="0"/>
              </a:rPr>
              <a:t>People may want to organize themselves for a common purpose</a:t>
            </a:r>
            <a:r>
              <a:rPr lang="en-US" sz="1800" dirty="0">
                <a:solidFill>
                  <a:srgbClr val="000000"/>
                </a:solidFill>
                <a:effectLst/>
                <a:latin typeface="Calibri" panose="020F0502020204030204" pitchFamily="34" charset="0"/>
                <a:ea typeface="Calibri" panose="020F0502020204030204" pitchFamily="34" charset="0"/>
              </a:rPr>
              <a:t>. People also abide by norms in order to achieve common goals. They may choose not to deviate from a norm, even when they disagree with it, because of the other benefits, opportunities, or objectives that are achieved. For example, with coronavirus, people were asked to physically distance and wear masks in many settings. There was an individual and social benefit to this—and many people may have followed it, even when it was uncomfortable, in order to help stop or limit the spread of illness.</a:t>
            </a:r>
          </a:p>
          <a:p>
            <a:endParaRPr lang="en-US" sz="3600" dirty="0"/>
          </a:p>
        </p:txBody>
      </p:sp>
    </p:spTree>
    <p:extLst>
      <p:ext uri="{BB962C8B-B14F-4D97-AF65-F5344CB8AC3E}">
        <p14:creationId xmlns:p14="http://schemas.microsoft.com/office/powerpoint/2010/main" val="457509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There are different reasons norms influence behavior. We are still learning what works for different norms, behaviors, and groups. A literature review (Bell &amp; Cox, 2015) identified four reasons norms influence behavior that may work separately or together to shift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Uncertainty</a:t>
            </a:r>
            <a:r>
              <a:rPr lang="en-US" sz="1800" dirty="0">
                <a:effectLst/>
                <a:latin typeface="Calibri" panose="020F0502020204030204" pitchFamily="34" charset="0"/>
                <a:ea typeface="Calibri" panose="020F0502020204030204" pitchFamily="34" charset="0"/>
              </a:rPr>
              <a:t> describes a situation where a person follows what others do because they are unsure of which action to take. In this case, an individual may not know their own preference. For example, someone might </a:t>
            </a:r>
            <a:r>
              <a:rPr lang="en-US" sz="1800" cap="none" baseline="0" dirty="0">
                <a:solidFill>
                  <a:srgbClr val="000000"/>
                </a:solidFill>
                <a:effectLst/>
                <a:latin typeface="Helvetica Neue"/>
                <a:ea typeface="Times New Roman" panose="02020603050405020304" pitchFamily="18" charset="0"/>
                <a:cs typeface="Times New Roman" panose="02020603050405020304" pitchFamily="18" charset="0"/>
                <a:sym typeface="Helvetica Neue"/>
              </a:rPr>
              <a:t>witness a parent hit their children and not say anything because others are not.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Identity</a:t>
            </a:r>
            <a:r>
              <a:rPr lang="en-US" sz="1800" dirty="0">
                <a:effectLst/>
                <a:latin typeface="Calibri" panose="020F0502020204030204" pitchFamily="34" charset="0"/>
                <a:ea typeface="Calibri" panose="020F0502020204030204" pitchFamily="34" charset="0"/>
              </a:rPr>
              <a:t> describes a situation where people recognize a norm as valid, important, or of value to them and others. These norms shape beliefs about how one should act and can lead to people adhering to the norm even when others do not. Norms compliance related to identity is related to these factors: (1) the norm is connected to individual values, (2) compliance validates self-identity, and (3) a lack of alternatives—where individuals comply because they cannot imagine or access alternatives. For example,</a:t>
            </a:r>
            <a:r>
              <a:rPr lang="en-US" sz="1800" baseline="0" dirty="0">
                <a:effectLst/>
                <a:latin typeface="Calibri" panose="020F0502020204030204" pitchFamily="34" charset="0"/>
                <a:ea typeface="Calibri" panose="020F0502020204030204" pitchFamily="34" charset="0"/>
              </a:rPr>
              <a:t> a</a:t>
            </a:r>
            <a:r>
              <a:rPr lang="en-US" sz="1800" dirty="0">
                <a:effectLst/>
                <a:latin typeface="Calibri" panose="020F0502020204030204" pitchFamily="34" charset="0"/>
                <a:ea typeface="Calibri" panose="020F0502020204030204" pitchFamily="34" charset="0"/>
              </a:rPr>
              <a:t>dolescent might</a:t>
            </a:r>
            <a:r>
              <a:rPr lang="en-US" sz="1800" baseline="0" dirty="0">
                <a:effectLst/>
                <a:latin typeface="Calibri" panose="020F0502020204030204" pitchFamily="34" charset="0"/>
                <a:ea typeface="Calibri" panose="020F0502020204030204" pitchFamily="34" charset="0"/>
              </a:rPr>
              <a:t> drink</a:t>
            </a:r>
            <a:r>
              <a:rPr lang="en-US" sz="1800" dirty="0">
                <a:effectLst/>
                <a:latin typeface="Calibri" panose="020F0502020204030204" pitchFamily="34" charset="0"/>
                <a:ea typeface="Calibri" panose="020F0502020204030204" pitchFamily="34" charset="0"/>
              </a:rPr>
              <a:t> alcohol with peers to be a part of the group,</a:t>
            </a:r>
            <a:r>
              <a:rPr lang="en-US" sz="1800" baseline="0" dirty="0">
                <a:effectLst/>
                <a:latin typeface="Calibri" panose="020F0502020204030204" pitchFamily="34" charset="0"/>
                <a:ea typeface="Calibri" panose="020F0502020204030204" pitchFamily="34" charset="0"/>
              </a:rPr>
              <a:t> because being part of the group is important to their identity.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Reward </a:t>
            </a:r>
            <a:r>
              <a:rPr lang="en-US" sz="1800" b="0" dirty="0">
                <a:effectLst/>
                <a:latin typeface="Calibri" panose="020F0502020204030204" pitchFamily="34" charset="0"/>
                <a:ea typeface="Calibri" panose="020F0502020204030204" pitchFamily="34" charset="0"/>
              </a:rPr>
              <a:t>describes a situation in which people’s behavior is influenced by the </a:t>
            </a:r>
            <a:r>
              <a:rPr lang="en-US" sz="1800" dirty="0">
                <a:effectLst/>
                <a:latin typeface="Calibri" panose="020F0502020204030204" pitchFamily="34" charset="0"/>
                <a:ea typeface="Calibri" panose="020F0502020204030204" pitchFamily="34" charset="0"/>
              </a:rPr>
              <a:t>rewards that are associated with (non) compliance. Consequences can come in different forms—reputational, economic, emotional, membership in a group, etc. This influence creates expectation of rewards in different ways including: (1) role modeling; (2) social pressure, subtle encouragement, or active enforcement; or (3) anticipation of rewards.</a:t>
            </a:r>
            <a:r>
              <a:rPr lang="en-US" sz="1800" baseline="0" dirty="0">
                <a:effectLst/>
                <a:latin typeface="Calibri" panose="020F0502020204030204" pitchFamily="34" charset="0"/>
                <a:ea typeface="Calibri" panose="020F0502020204030204" pitchFamily="34" charset="0"/>
              </a:rPr>
              <a:t> For example, a woman may be praised and well-regarded in her community because of how well she takes care of her home, which is associated with female gender roles. </a:t>
            </a:r>
          </a:p>
          <a:p>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Enforcement </a:t>
            </a:r>
            <a:r>
              <a:rPr lang="en-US" sz="1800" b="0" dirty="0">
                <a:effectLst/>
                <a:latin typeface="Calibri" panose="020F0502020204030204" pitchFamily="34" charset="0"/>
                <a:ea typeface="Calibri" panose="020F0502020204030204" pitchFamily="34" charset="0"/>
              </a:rPr>
              <a:t>describes a situation where a person’s behavior is influenced by the </a:t>
            </a:r>
            <a:r>
              <a:rPr lang="en-US" sz="1800" dirty="0">
                <a:effectLst/>
                <a:latin typeface="Calibri" panose="020F0502020204030204" pitchFamily="34" charset="0"/>
                <a:ea typeface="Calibri" panose="020F0502020204030204" pitchFamily="34" charset="0"/>
              </a:rPr>
              <a:t>sanctions that are associated with (non)compliance. Again,</a:t>
            </a:r>
            <a:r>
              <a:rPr lang="en-US" sz="1800" baseline="0" dirty="0">
                <a:effectLst/>
                <a:latin typeface="Calibri" panose="020F0502020204030204" pitchFamily="34" charset="0"/>
                <a:ea typeface="Calibri" panose="020F0502020204030204" pitchFamily="34" charset="0"/>
              </a:rPr>
              <a:t> c</a:t>
            </a:r>
            <a:r>
              <a:rPr lang="en-US" sz="1800" dirty="0">
                <a:effectLst/>
                <a:latin typeface="Calibri" panose="020F0502020204030204" pitchFamily="34" charset="0"/>
                <a:ea typeface="Calibri" panose="020F0502020204030204" pitchFamily="34" charset="0"/>
              </a:rPr>
              <a:t>onsequences can be in different forms—reputational, economic, emotional, membership in a group—and influence creates obligation in different ways including: (1) role modeling; (2) social pressure, subtle encouragement, or active enforcement; or (3) anticipation of sanctions.</a:t>
            </a:r>
            <a:r>
              <a:rPr lang="en-US" sz="1800" baseline="0" dirty="0">
                <a:effectLst/>
                <a:latin typeface="Calibri" panose="020F0502020204030204" pitchFamily="34" charset="0"/>
                <a:ea typeface="Calibri" panose="020F0502020204030204" pitchFamily="34" charset="0"/>
              </a:rPr>
              <a:t> For example, a couple may find that others won’t buy their produce because the husband and wife farm together in a setting where only women farm.</a:t>
            </a:r>
          </a:p>
          <a:p>
            <a:pPr marL="0" marR="0" indent="0" defTabSz="457200" eaLnBrk="1" fontAlgn="auto" latinLnBrk="0" hangingPunct="1">
              <a:lnSpc>
                <a:spcPct val="117999"/>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60899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rPr>
              <a:t>NOTE TO FACILITATOR: </a:t>
            </a:r>
            <a:r>
              <a:rPr lang="en-US" sz="1200" dirty="0">
                <a:effectLst/>
                <a:latin typeface="Calibri" panose="020F0502020204030204" pitchFamily="34" charset="0"/>
                <a:ea typeface="Calibri" panose="020F0502020204030204" pitchFamily="34" charset="0"/>
              </a:rPr>
              <a:t>Before moving to the next slide, the facilitator can ask the group “Can you think of a time when you have done something that deviated from a norm?” Have a few people share before moving to the next section.</a:t>
            </a:r>
            <a:endParaRPr lang="en-US" sz="1200" dirty="0"/>
          </a:p>
          <a:p>
            <a:pPr marL="0" marR="0">
              <a:spcBef>
                <a:spcPts val="0"/>
              </a:spcBef>
              <a:spcAft>
                <a:spcPts val="800"/>
              </a:spcAft>
            </a:pPr>
            <a:endParaRPr lang="en-US" sz="12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endParaRPr lang="en-US" sz="12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Can you think of a time when you have done something that deviated from a norm?</a:t>
            </a:r>
          </a:p>
          <a:p>
            <a:pPr marL="0" marR="0">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[Pause</a:t>
            </a:r>
            <a:r>
              <a:rPr lang="en-US" sz="1200" baseline="0" dirty="0">
                <a:effectLst/>
                <a:latin typeface="Calibri" panose="020F0502020204030204" pitchFamily="34" charset="0"/>
                <a:ea typeface="Calibri" panose="020F0502020204030204" pitchFamily="34" charset="0"/>
              </a:rPr>
              <a:t> for discussion]</a:t>
            </a:r>
          </a:p>
          <a:p>
            <a:pPr marL="0" marR="0">
              <a:spcBef>
                <a:spcPts val="0"/>
              </a:spcBef>
              <a:spcAft>
                <a:spcPts val="800"/>
              </a:spcAft>
            </a:pPr>
            <a:endParaRPr lang="en-US" sz="120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We know that people are able act against norms. Here in the comic, we see a sheep standing up saying there are other ways of being—that they can think about and decide who they want to be rather than following the group. </a:t>
            </a:r>
          </a:p>
          <a:p>
            <a:pPr marL="0" marR="0">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rPr>
              <a:t>So, we have seen that with knowledge, attitudes, and strong self-efficacy and personal agency, people might choose to violate norms. They can do this individually or in groups, where their self and collective efficacy can support change. People also can violate norms when they are supported, knowing that support will continue even when they breach a norm.</a:t>
            </a: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a:p>
        </p:txBody>
      </p:sp>
    </p:spTree>
    <p:extLst>
      <p:ext uri="{BB962C8B-B14F-4D97-AF65-F5344CB8AC3E}">
        <p14:creationId xmlns:p14="http://schemas.microsoft.com/office/powerpoint/2010/main" val="3468357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we are going to focus on our design challenge: How can we design programs to shift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Our goal in norms programing is to form new norms, shift or transform existing norms, and change behaviors. The end point of norms programming is to change both norms and behaviors, with the long-term goal of sustaining change for improved outcomes. </a:t>
            </a:r>
            <a:endParaRPr lang="en-US" dirty="0"/>
          </a:p>
        </p:txBody>
      </p:sp>
    </p:spTree>
    <p:extLst>
      <p:ext uri="{BB962C8B-B14F-4D97-AF65-F5344CB8AC3E}">
        <p14:creationId xmlns:p14="http://schemas.microsoft.com/office/powerpoint/2010/main" val="954574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r>
              <a:rPr lang="en-US" sz="1800" b="1" baseline="0" dirty="0">
                <a:effectLst/>
                <a:latin typeface="Calibri" panose="020F0502020204030204" pitchFamily="34" charset="0"/>
                <a:ea typeface="Calibri" panose="020F0502020204030204" pitchFamily="34" charset="0"/>
              </a:rPr>
              <a:t>: </a:t>
            </a:r>
            <a:r>
              <a:rPr lang="en-US" sz="1800" b="0" baseline="0" dirty="0">
                <a:effectLst/>
                <a:latin typeface="Calibri" panose="020F0502020204030204" pitchFamily="34" charset="0"/>
                <a:ea typeface="Calibri" panose="020F0502020204030204" pitchFamily="34" charset="0"/>
              </a:rPr>
              <a:t>Participants will break into groups or discuss at their tables, depending on the setup. They can use sticky notes to jot down their ideas and hang them on the walls or a flip chart for each group.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We want to have a discussion here on classic SBC interventions and whether and how these include strategies to shift norms. The value of this conversation is that people often know but have not verbalized how norms programming is different; this fact can make it challenging to design norms programming. It is important to understand that norms programming is part of SBC work, not separate from it. </a:t>
            </a:r>
          </a:p>
          <a:p>
            <a:pPr marL="0" marR="0" indent="0" defTabSz="457200" eaLnBrk="1" fontAlgn="auto" latinLnBrk="0" hangingPunct="1">
              <a:lnSpc>
                <a:spcPct val="117999"/>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Social and behavior change programs that take an individual approach, without focusing on the social aspect, often:</a:t>
            </a:r>
          </a:p>
          <a:p>
            <a:pPr marL="285750" marR="0" indent="-28575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Focus on knowledge, quality, coverage, or access.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Address individual attitudes and behaviors, even if in group settings, without exploring the social factors that restrict behavior change.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Base measurement is largely on the individual (attitude, belief, behavior) rather than the way the environment enforces and upholds behaviors and norms.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Omit norms from the intervention/project’s pathway of change, even when people understand that norms are important.</a:t>
            </a:r>
          </a:p>
          <a:p>
            <a:pPr marL="285750" marR="0" lvl="0" indent="-28575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Norms programming is a part of SBC and it is an explicit effort to include strategies to shift social norms.</a:t>
            </a:r>
          </a:p>
          <a:p>
            <a:pPr marL="0" marR="0" indent="0" defTabSz="457200" eaLnBrk="1" fontAlgn="auto" latinLnBrk="0" hangingPunct="1">
              <a:lnSpc>
                <a:spcPct val="117999"/>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For this activity, we’ll ask you to think about the SBC projects that you know,</a:t>
            </a:r>
            <a:r>
              <a:rPr lang="en-US" sz="1800" baseline="0" dirty="0">
                <a:effectLst/>
                <a:latin typeface="Calibri" panose="020F0502020204030204" pitchFamily="34" charset="0"/>
                <a:ea typeface="Calibri" panose="020F0502020204030204" pitchFamily="34" charset="0"/>
              </a:rPr>
              <a:t> and answer these two questions: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1) Do they address the social factors that influence behavior?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2) How do they decrease socio-normative barriers to behavior change?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3" indent="0">
              <a:spcBef>
                <a:spcPts val="0"/>
              </a:spcBef>
              <a:spcAft>
                <a:spcPts val="800"/>
              </a:spcAft>
              <a:buFont typeface="Arial" panose="020B0604020202020204" pitchFamily="34" charset="0"/>
              <a:buNone/>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You’ll discuss at your tables using sticky notes to jot down your ideas. Then, you’ll put your ideas on the wall, and we’ll discuss!</a:t>
            </a:r>
          </a:p>
          <a:p>
            <a:pPr marL="285750" marR="0" lvl="3" indent="-28575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255427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b="1" baseline="0" dirty="0">
              <a:effectLst/>
              <a:latin typeface="Calibri" panose="020F0502020204030204" pitchFamily="34" charset="0"/>
              <a:ea typeface="Calibri" panose="020F0502020204030204" pitchFamily="34" charset="0"/>
            </a:endParaRPr>
          </a:p>
          <a:p>
            <a:r>
              <a:rPr lang="en-US" sz="1800" dirty="0"/>
              <a:t>NSI</a:t>
            </a:r>
            <a:r>
              <a:rPr lang="en-US" sz="1800" baseline="0" dirty="0"/>
              <a:t> seek to influence behavior by p</a:t>
            </a:r>
            <a:r>
              <a:rPr lang="en-US" sz="1800" dirty="0"/>
              <a:t>romoting the examination of existing norms in relation to new ideas and new desired behaviors.</a:t>
            </a:r>
            <a:r>
              <a:rPr lang="en-US" sz="1800" baseline="0" dirty="0"/>
              <a:t> The man you see to the right has many normative influences on his behavior of deciding how many children he’ll have.</a:t>
            </a:r>
          </a:p>
          <a:p>
            <a:pPr marL="0" marR="0">
              <a:spcBef>
                <a:spcPts val="0"/>
              </a:spcBef>
              <a:spcAft>
                <a:spcPts val="800"/>
              </a:spcAft>
            </a:pPr>
            <a:endParaRPr lang="en-US" sz="1800" b="1"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 program that seeks to shift norms and influence behavior often engages with the following ideas,</a:t>
            </a:r>
            <a:r>
              <a:rPr lang="en-US" sz="1800" baseline="0" dirty="0">
                <a:effectLst/>
                <a:latin typeface="Calibri" panose="020F0502020204030204" pitchFamily="34" charset="0"/>
                <a:ea typeface="Calibri" panose="020F0502020204030204" pitchFamily="34" charset="0"/>
              </a:rPr>
              <a:t> which we’ve discussed in earlier slides. These are:</a:t>
            </a: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4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Social norms influence how people think, how they perceive, and how they behave.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4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People conform to a norm if they believe others follow it, or if they believe others expect or prefer them to do so.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4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An individual attitude may differ from the social norm, thus interventions that focus on individual attitudes exclusively may not be sufficient to change behaviors.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endParaRPr lang="en-US" sz="1800" baseline="0" dirty="0"/>
          </a:p>
          <a:p>
            <a:r>
              <a:rPr lang="en-US" sz="1800" baseline="0" dirty="0"/>
              <a:t> Behavior can be changed by</a:t>
            </a:r>
            <a:r>
              <a:rPr lang="en-US" sz="1800" dirty="0"/>
              <a:t>:</a:t>
            </a:r>
          </a:p>
          <a:p>
            <a:pPr marL="285750" indent="-285750">
              <a:spcBef>
                <a:spcPts val="1200"/>
              </a:spcBef>
              <a:buFont typeface="Arial" panose="020B0604020202020204" pitchFamily="34" charset="0"/>
              <a:buChar char="•"/>
            </a:pPr>
            <a:r>
              <a:rPr lang="en-US" sz="1800" dirty="0"/>
              <a:t>Correcting incorrect normative perceptions</a:t>
            </a:r>
            <a:r>
              <a:rPr lang="en-US" sz="1800" baseline="0" dirty="0"/>
              <a:t>—either descriptive or injunctive. </a:t>
            </a:r>
            <a:endParaRPr lang="en-US" sz="1800" dirty="0"/>
          </a:p>
          <a:p>
            <a:pPr marL="285750" indent="-285750">
              <a:spcBef>
                <a:spcPts val="1200"/>
              </a:spcBef>
              <a:buFont typeface="Arial" panose="020B0604020202020204" pitchFamily="34" charset="0"/>
              <a:buChar char="•"/>
            </a:pPr>
            <a:r>
              <a:rPr lang="en-US" sz="1800" dirty="0"/>
              <a:t>Catalyzing different norms.</a:t>
            </a:r>
          </a:p>
          <a:p>
            <a:pPr marL="285750" indent="-285750">
              <a:spcBef>
                <a:spcPts val="1200"/>
              </a:spcBef>
              <a:buFont typeface="Arial" panose="020B0604020202020204" pitchFamily="34" charset="0"/>
              <a:buChar char="•"/>
            </a:pPr>
            <a:r>
              <a:rPr lang="en-US" sz="1800" dirty="0"/>
              <a:t>Supporting collective action as it emerges.</a:t>
            </a:r>
          </a:p>
          <a:p>
            <a:pPr marL="0" indent="0">
              <a:spcBef>
                <a:spcPts val="1200"/>
              </a:spcBef>
              <a:buFont typeface="Arial" panose="020B0604020202020204" pitchFamily="34" charset="0"/>
              <a:buNone/>
            </a:pPr>
            <a:endParaRPr lang="en-US" sz="1800" dirty="0"/>
          </a:p>
          <a:p>
            <a:pPr marL="342900" marR="0" lvl="0" indent="-34290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0"/>
          </p:nvPr>
        </p:nvSpPr>
        <p:spPr/>
        <p:txBody>
          <a:bodyPr/>
          <a:lstStyle/>
          <a:p>
            <a:pPr algn="l" rtl="0"/>
            <a:fld id="{906441BE-77DC-4425-8B21-C633344AC199}" type="slidenum">
              <a:rPr/>
              <a:pPr algn="l" rtl="0"/>
              <a:t>25</a:t>
            </a:fld>
            <a:endParaRPr lang="fr-FR" dirty="0"/>
          </a:p>
        </p:txBody>
      </p:sp>
    </p:spTree>
    <p:extLst>
      <p:ext uri="{BB962C8B-B14F-4D97-AF65-F5344CB8AC3E}">
        <p14:creationId xmlns:p14="http://schemas.microsoft.com/office/powerpoint/2010/main" val="1336220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Here is another way of understanding community-based norms-shifting interventions. We are focused here on community-based interventions but there are also other approaches to shifting norms which we will speak about briefly later.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Who are the participants in an NSI?</a:t>
            </a:r>
            <a:r>
              <a:rPr lang="en-US" sz="1800" baseline="0" dirty="0">
                <a:effectLst/>
                <a:latin typeface="Calibri" panose="020F0502020204030204" pitchFamily="34" charset="0"/>
                <a:ea typeface="Calibri" panose="020F0502020204030204" pitchFamily="34" charset="0"/>
              </a:rPr>
              <a:t> </a:t>
            </a:r>
            <a:r>
              <a:rPr lang="en-US" sz="1800" cap="none" dirty="0">
                <a:solidFill>
                  <a:srgbClr val="002060"/>
                </a:solidFill>
              </a:rPr>
              <a:t>Individuals and the </a:t>
            </a:r>
            <a:r>
              <a:rPr lang="en-US" sz="1800" b="1" cap="none" dirty="0">
                <a:solidFill>
                  <a:srgbClr val="002060"/>
                </a:solidFill>
              </a:rPr>
              <a:t>community</a:t>
            </a:r>
            <a:r>
              <a:rPr lang="en-US" sz="1800" b="0" cap="none" dirty="0">
                <a:solidFill>
                  <a:srgbClr val="002060"/>
                </a:solidFill>
              </a:rPr>
              <a:t>.</a:t>
            </a:r>
            <a:endParaRPr lang="en-US" sz="1800" cap="none" dirty="0">
              <a:solidFill>
                <a:srgbClr val="002060"/>
              </a:solidFill>
            </a:endParaRPr>
          </a:p>
          <a:p>
            <a:pPr marL="0" indent="0" algn="l">
              <a:buFont typeface="Arial" panose="020B0604020202020204" pitchFamily="34" charset="0"/>
              <a:buNone/>
            </a:pPr>
            <a:r>
              <a:rPr lang="en-US" sz="1800" cap="none" dirty="0">
                <a:solidFill>
                  <a:srgbClr val="002060"/>
                </a:solidFill>
              </a:rPr>
              <a:t>What are</a:t>
            </a:r>
            <a:r>
              <a:rPr lang="en-US" sz="1800" cap="none" baseline="0" dirty="0">
                <a:solidFill>
                  <a:srgbClr val="002060"/>
                </a:solidFill>
              </a:rPr>
              <a:t> the strategies of an NSI?</a:t>
            </a:r>
          </a:p>
          <a:p>
            <a:pPr marL="285750" indent="-285750" algn="l">
              <a:buFont typeface="Arial" panose="020B0604020202020204" pitchFamily="34" charset="0"/>
              <a:buChar char="•"/>
            </a:pPr>
            <a:r>
              <a:rPr lang="en-US" sz="1800" cap="none" dirty="0">
                <a:solidFill>
                  <a:srgbClr val="002060"/>
                </a:solidFill>
              </a:rPr>
              <a:t>Use a mix of media channels and </a:t>
            </a:r>
            <a:r>
              <a:rPr lang="en-US" sz="1800" b="1" cap="none" dirty="0">
                <a:solidFill>
                  <a:srgbClr val="002060"/>
                </a:solidFill>
              </a:rPr>
              <a:t>social spaces to foster critical reflection rooted in cultural values</a:t>
            </a:r>
            <a:r>
              <a:rPr lang="en-US" sz="1800" b="0" cap="none" dirty="0">
                <a:solidFill>
                  <a:srgbClr val="002060"/>
                </a:solidFill>
              </a:rPr>
              <a:t>.</a:t>
            </a:r>
          </a:p>
          <a:p>
            <a:pPr marL="285750" indent="-285750" algn="l">
              <a:buFont typeface="Arial" panose="020B0604020202020204" pitchFamily="34" charset="0"/>
              <a:buChar char="•"/>
            </a:pPr>
            <a:r>
              <a:rPr lang="en-US" sz="1800" b="0" cap="none" dirty="0">
                <a:solidFill>
                  <a:srgbClr val="002060"/>
                </a:solidFill>
              </a:rPr>
              <a:t>Work at </a:t>
            </a:r>
            <a:r>
              <a:rPr lang="en-US" sz="1800" b="1" cap="none" dirty="0">
                <a:solidFill>
                  <a:srgbClr val="002060"/>
                </a:solidFill>
              </a:rPr>
              <a:t>different levels of social ecology</a:t>
            </a:r>
            <a:r>
              <a:rPr lang="en-US" sz="1800" b="0" cap="none" dirty="0">
                <a:solidFill>
                  <a:srgbClr val="002060"/>
                </a:solidFill>
              </a:rPr>
              <a:t>.</a:t>
            </a:r>
          </a:p>
          <a:p>
            <a:pPr marL="285750" indent="-285750" algn="l">
              <a:buFont typeface="Arial" panose="020B0604020202020204" pitchFamily="34" charset="0"/>
              <a:buChar char="•"/>
            </a:pPr>
            <a:r>
              <a:rPr lang="en-US" sz="1800" b="0" cap="none" dirty="0">
                <a:solidFill>
                  <a:srgbClr val="002060"/>
                </a:solidFill>
              </a:rPr>
              <a:t>Base efforts on </a:t>
            </a:r>
            <a:r>
              <a:rPr lang="en-US" sz="1800" b="1" cap="none" dirty="0">
                <a:solidFill>
                  <a:srgbClr val="002060"/>
                </a:solidFill>
              </a:rPr>
              <a:t>social norms assessment </a:t>
            </a:r>
            <a:r>
              <a:rPr lang="en-US" sz="1800" b="0" cap="none" dirty="0">
                <a:solidFill>
                  <a:srgbClr val="002060"/>
                </a:solidFill>
              </a:rPr>
              <a:t>and identification of relevant norms and </a:t>
            </a:r>
            <a:r>
              <a:rPr lang="en-US" sz="1800" b="1" cap="none" dirty="0">
                <a:solidFill>
                  <a:srgbClr val="002060"/>
                </a:solidFill>
              </a:rPr>
              <a:t>planned diffusion </a:t>
            </a:r>
            <a:r>
              <a:rPr lang="en-US" sz="1800" b="0" cap="none" dirty="0">
                <a:solidFill>
                  <a:srgbClr val="002060"/>
                </a:solidFill>
              </a:rPr>
              <a:t>of new ideas.</a:t>
            </a:r>
          </a:p>
          <a:p>
            <a:pPr marL="0" marR="0" indent="0" algn="l"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1800" b="0" cap="none" dirty="0">
                <a:solidFill>
                  <a:srgbClr val="002060"/>
                </a:solidFill>
              </a:rPr>
              <a:t>How</a:t>
            </a:r>
            <a:r>
              <a:rPr lang="en-US" sz="1800" b="0" cap="none" baseline="0" dirty="0">
                <a:solidFill>
                  <a:srgbClr val="002060"/>
                </a:solidFill>
              </a:rPr>
              <a:t> does an NSI work to change behavior?</a:t>
            </a:r>
            <a:r>
              <a:rPr lang="en-US" sz="1800" cap="none" dirty="0">
                <a:solidFill>
                  <a:srgbClr val="002060"/>
                </a:solidFill>
              </a:rPr>
              <a:t> Behavior change strategies </a:t>
            </a:r>
            <a:r>
              <a:rPr lang="en-US" sz="1800" b="1" cap="none" dirty="0">
                <a:solidFill>
                  <a:srgbClr val="002060"/>
                </a:solidFill>
              </a:rPr>
              <a:t>address normative perceptions and expectations</a:t>
            </a:r>
            <a:r>
              <a:rPr lang="en-US" sz="1800" b="0" cap="none" dirty="0">
                <a:solidFill>
                  <a:srgbClr val="002060"/>
                </a:solidFill>
              </a:rPr>
              <a:t>;</a:t>
            </a:r>
            <a:r>
              <a:rPr lang="en-US" sz="1800" b="1" cap="none" dirty="0">
                <a:solidFill>
                  <a:srgbClr val="002060"/>
                </a:solidFill>
              </a:rPr>
              <a:t> new, alternative behaviors</a:t>
            </a:r>
            <a:r>
              <a:rPr lang="en-US" sz="1800" b="0" cap="none" dirty="0">
                <a:solidFill>
                  <a:srgbClr val="002060"/>
                </a:solidFill>
              </a:rPr>
              <a:t>.</a:t>
            </a:r>
            <a:endParaRPr lang="en-US" sz="1800" b="1" cap="none" dirty="0">
              <a:solidFill>
                <a:srgbClr val="002060"/>
              </a:solidFill>
            </a:endParaRPr>
          </a:p>
          <a:p>
            <a:pPr marL="0" marR="0" indent="0" algn="l"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1800" b="1" cap="none" dirty="0">
                <a:solidFill>
                  <a:srgbClr val="002060"/>
                </a:solidFill>
              </a:rPr>
              <a:t>What is the broad</a:t>
            </a:r>
            <a:r>
              <a:rPr lang="en-US" sz="1800" b="1" cap="none" baseline="0" dirty="0">
                <a:solidFill>
                  <a:srgbClr val="002060"/>
                </a:solidFill>
              </a:rPr>
              <a:t> aim of an NSI: </a:t>
            </a:r>
            <a:r>
              <a:rPr lang="en-US" sz="1800" b="0" cap="none" baseline="0" dirty="0">
                <a:solidFill>
                  <a:srgbClr val="002060"/>
                </a:solidFill>
              </a:rPr>
              <a:t>Ultimately, </a:t>
            </a:r>
            <a:r>
              <a:rPr lang="en-US" sz="1800" b="0" cap="none" dirty="0">
                <a:solidFill>
                  <a:srgbClr val="002060"/>
                </a:solidFill>
              </a:rPr>
              <a:t>NSIs seek to redistribute power and social influence that support individuals’ health behaviors and service use.</a:t>
            </a:r>
            <a:endParaRPr lang="en-US" sz="1800" cap="none" dirty="0">
              <a:solidFill>
                <a:srgbClr val="002060"/>
              </a:solidFill>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The following text is an optional deeper</a:t>
            </a:r>
            <a:r>
              <a:rPr lang="en-US" sz="1800" baseline="0" dirty="0">
                <a:effectLst/>
                <a:latin typeface="Calibri" panose="020F0502020204030204" pitchFamily="34" charset="0"/>
                <a:ea typeface="Calibri" panose="020F0502020204030204" pitchFamily="34" charset="0"/>
              </a:rPr>
              <a:t> explanation of community-based interventions, and community-based NSIs.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Many community-based programs work to influence behaviors but do not do so by shifting social norms. For instance: </a:t>
            </a: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Programs that focus on other contributing factors of normative change, such as policy reform or macro/environmental realities (e.g., poverty). Example: A program may advocate for strengthened legislation around intimate partner violence but does not address norms that condone such behavior as a private or family matter, thereby undermining enforcement of the law. Yet changes in policy and law can set norms-shifting processes in motion—the lines are not crisp.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Programs that target individuals’ attitudes and behaviors but do not address community-held social norms that shape that behavior. Example: A program may engage families in discussions of the harmful effects of female genital cutting (FGC) on girls, but not tackle social norms that promote FGC as a prerequisite for marriage. In such instances, a family’s personal attitudes about FGC may change while their behavior continues to be influenced by the prevailing community norm.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Programs that have a high level of community participation but do not engage communities in critical reflection or generate critical mass. Example: A workshop or training may raise knowledge of HIV transmission and prevention but does not include time for debate and reflection on why the situation exists, which would allow communities to establish new norms around sexual behavior. </a:t>
            </a:r>
          </a:p>
          <a:p>
            <a:pPr marL="342900" marR="0" lvl="0" indent="-342900">
              <a:spcBef>
                <a:spcPts val="0"/>
              </a:spcBef>
              <a:spcAft>
                <a:spcPts val="800"/>
              </a:spcAft>
              <a:buFont typeface="Arial" panose="020B0604020202020204" pitchFamily="34" charset="0"/>
              <a:buChar char="­"/>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r>
              <a:rPr lang="en-US" sz="1800" dirty="0">
                <a:effectLst/>
                <a:latin typeface="Calibri" panose="020F0502020204030204" pitchFamily="34" charset="0"/>
                <a:ea typeface="Calibri" panose="020F0502020204030204" pitchFamily="34" charset="0"/>
              </a:rPr>
              <a:t>While it is important to understand what makes norms-shifting interventions distinct, practitioners should keep in mind that many types of community-based programs are needed to facilitate social change. The aim is not to turn every community-based program into a social norms program, but to see how social norms influence behavior and to incorporate a norms-shifting approach as needed.</a:t>
            </a:r>
            <a:endParaRPr lang="fr-FR" sz="1800" dirty="0"/>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endParaRPr dirty="0"/>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9939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rPr>
              <a:t>: This slide is animated.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Here we describe the methodology for the literature review that led to the attributes of NSI,</a:t>
            </a:r>
            <a:r>
              <a:rPr lang="en-US" sz="1800" baseline="0" dirty="0">
                <a:effectLst/>
                <a:latin typeface="Calibri" panose="020F0502020204030204" pitchFamily="34" charset="0"/>
                <a:ea typeface="Calibri" panose="020F0502020204030204" pitchFamily="34" charset="0"/>
              </a:rPr>
              <a:t> which we’ll talk about next.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Conducted in 2017 through the Learning Collaborative.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Included 29 articles, focused on interventions in low-</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and middle-income countries, mostly grey literature.</a:t>
            </a:r>
            <a:endParaRPr lang="en-US" sz="1800" dirty="0">
              <a:solidFill>
                <a:sysClr val="windowText" lastClr="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342900" marR="0" lvl="0" indent="-342900">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Thematic areas included: adolescent and youth</a:t>
            </a:r>
            <a:r>
              <a:rPr lang="en-US" sz="1800" baseline="0" dirty="0">
                <a:solidFill>
                  <a:srgbClr val="000000"/>
                </a:solidFill>
                <a:effectLst/>
                <a:latin typeface="Calibri" panose="020F0502020204030204" pitchFamily="34" charset="0"/>
                <a:ea typeface="Calibri" panose="020F0502020204030204" pitchFamily="34" charset="0"/>
              </a:rPr>
              <a:t> reproductive health</a:t>
            </a:r>
            <a:r>
              <a:rPr lang="en-US" sz="1800" dirty="0">
                <a:solidFill>
                  <a:srgbClr val="000000"/>
                </a:solidFill>
                <a:effectLst/>
                <a:latin typeface="Calibri" panose="020F0502020204030204" pitchFamily="34" charset="0"/>
                <a:ea typeface="Calibri" panose="020F0502020204030204" pitchFamily="34" charset="0"/>
              </a:rPr>
              <a:t>, HIV prevention, violence prevention for female genital</a:t>
            </a:r>
            <a:r>
              <a:rPr lang="en-US" sz="1800" baseline="0" dirty="0">
                <a:solidFill>
                  <a:srgbClr val="000000"/>
                </a:solidFill>
                <a:effectLst/>
                <a:latin typeface="Calibri" panose="020F0502020204030204" pitchFamily="34" charset="0"/>
                <a:ea typeface="Calibri" panose="020F0502020204030204" pitchFamily="34" charset="0"/>
              </a:rPr>
              <a:t> mutilation, preventing violence against women, </a:t>
            </a:r>
            <a:r>
              <a:rPr lang="en-US" sz="1800" dirty="0">
                <a:solidFill>
                  <a:srgbClr val="000000"/>
                </a:solidFill>
                <a:effectLst/>
                <a:latin typeface="Calibri" panose="020F0502020204030204" pitchFamily="34" charset="0"/>
                <a:ea typeface="Calibri" panose="020F0502020204030204" pitchFamily="34" charset="0"/>
              </a:rPr>
              <a:t>gender transformative approaches for health, male engagement, social marketing, and participation and community mobilization around HIV.</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478B6-614A-4835-8898-AF8AFBE272D7}"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72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are going to explore some common attributes of community-based norms-shifting interventions identified through the literature review we just talked about.</a:t>
            </a:r>
            <a:r>
              <a:rPr lang="en-US" sz="1800" baseline="0" dirty="0">
                <a:effectLst/>
                <a:latin typeface="Calibri" panose="020F0502020204030204" pitchFamily="34" charset="0"/>
                <a:ea typeface="Calibri" panose="020F0502020204030204" pitchFamily="34" charset="0"/>
              </a:rPr>
              <a:t> Your handouts also have this information. N</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ote that we are not saying that all nine of these are needed for an intervention to be a successful NSI;</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we also </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do not know yet whether some are more important than others or if one alone is sufficient to shift norms.</a:t>
            </a:r>
          </a:p>
          <a:p>
            <a:pPr marL="0" marR="0" lvl="0" indent="0">
              <a:spcBef>
                <a:spcPts val="0"/>
              </a:spcBef>
              <a:spcAft>
                <a:spcPts val="800"/>
              </a:spcAft>
              <a:buFont typeface="Arial" panose="020B0604020202020204" pitchFamily="34" charset="0"/>
              <a:buNone/>
            </a:pP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1623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attribute that emerged most often as part of a norms-shifting intervention is that it seeks to achieve change at the community, rather than individual level. While this may seem obvious, in practice, programs sometimes: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Conflate individual outcomes with community-level outcomes.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Fail to articulate or measure the community-level outcomes they seek.</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Use individual-level approaches to seek community-level change. In many cases, purported norms-shifting interventions may be deemed “successful” because they get positive results in changing individual attitudes and perceptions, but it is not clear whether the related community-level norms and behaviors change as a result.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65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17999"/>
              </a:lnSpc>
              <a:spcBef>
                <a:spcPts val="0"/>
              </a:spcBef>
              <a:spcAft>
                <a:spcPts val="0"/>
              </a:spcAft>
              <a:buClrTx/>
              <a:buSzPts val="2200"/>
              <a:buFont typeface="Helvetica Neue"/>
              <a:buNone/>
              <a:tabLst/>
              <a:defRPr/>
            </a:pPr>
            <a:r>
              <a:rPr lang="en-US" sz="1800" b="1" dirty="0">
                <a:solidFill>
                  <a:srgbClr val="000000"/>
                </a:solidFill>
                <a:effectLst/>
                <a:latin typeface="Calibri" panose="020F0502020204030204" pitchFamily="34" charset="0"/>
                <a:ea typeface="Calibri" panose="020F0502020204030204" pitchFamily="34" charset="0"/>
              </a:rPr>
              <a:t>SPEAKER NOTES: </a:t>
            </a:r>
            <a:r>
              <a:rPr lang="en-US" sz="1800" dirty="0">
                <a:solidFill>
                  <a:srgbClr val="000000"/>
                </a:solidFill>
                <a:effectLst/>
                <a:latin typeface="Calibri" panose="020F0502020204030204" pitchFamily="34" charset="0"/>
                <a:ea typeface="Calibri" panose="020F0502020204030204" pitchFamily="34" charset="0"/>
              </a:rPr>
              <a:t>This training is part of a five-module course on norms-shifting interventions; this module is covering designing norms shifting interventions. As a note, when we refer to norms-shifting interventions, these may be standalone, or may be activities integrated into a broader SBC intervention. </a:t>
            </a: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0"/>
              </a:spcBef>
              <a:spcAft>
                <a:spcPts val="0"/>
              </a:spcAft>
              <a:buSzPts val="2200"/>
              <a:buFont typeface="Helvetica Neue"/>
              <a:buNone/>
            </a:pPr>
            <a:endParaRPr dirty="0"/>
          </a:p>
        </p:txBody>
      </p:sp>
      <p:sp>
        <p:nvSpPr>
          <p:cNvPr id="4463" name="Google Shape;44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51065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Another common attribute is that norms-shifting interventions work with multiple types of people at different levels of the ecological system. They use multiple strategies for engaging different groups in critical reflection—which is important, as there is mounting evidence that harmful behaviors such as violence against women persist even when legal and political action has been taken to address the issue.</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267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r>
              <a:rPr lang="en-US" sz="1800" dirty="0">
                <a:effectLst/>
                <a:latin typeface="Calibri" panose="020F0502020204030204" pitchFamily="34" charset="0"/>
                <a:ea typeface="Calibri" panose="020F0502020204030204" pitchFamily="34" charset="0"/>
              </a:rPr>
              <a:t>: Read the slide. If needed, below is additional information to craft your speaker notes and respond to participants’ inquiries.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attribute ties to much of the earlier work and literature on social norms, which involves situations where there is a difference between the perceived descriptive norm (what we think others believe/do) and the actual norm or behavior (what others actually believe/do), which is healthier than perceived. In these cases, the approach is to increase the visibility of the actual behavior norm. A common example of this is college drinking interventions where students believe much of their community drinks heavily and the program corrects this perception with the actual numbers, which are lower than believed. </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Gill Sans Infant MT"/>
              <a:sym typeface="Helvetica Neue"/>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666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Addressing power imbalances and inequality, particularly related to gender and marginalized groups, has been found to be key to creating long-term social change, particularly for women and girls. </a:t>
            </a:r>
            <a:r>
              <a:rPr lang="en-US" sz="1800" dirty="0"/>
              <a:t>Within sexual and reproductive health and within programs focused on adolescent and youth development this is usually an important attribute of norms-change programming.</a:t>
            </a:r>
          </a:p>
          <a:p>
            <a:r>
              <a:rPr lang="en-US" sz="1800" dirty="0">
                <a:effectLst/>
                <a:latin typeface="Calibri" panose="020F0502020204030204" pitchFamily="34" charset="0"/>
                <a:ea typeface="Calibri" panose="020F0502020204030204" pitchFamily="34" charset="0"/>
              </a:rPr>
              <a:t>Not all norms-shifting interventions must have this attribute to be effective, but it should not be overlooked when working towards improved and equitable outcomes.</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018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It was found that many norms-shifting interventions have the attribute of providing community/group members space to think critically about their own ideas and behaviors and to reflect upon both old and new norms. This goes beyond trainings, one-off campaigns, or ad hoc outreach work. Such spaces promote reflection in creative, dynamic, and engaging ways and are important to dismantling old norms and creating new ones. This also helps group change within the community/group as a means of creating more meaningful, lasting change.</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046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is sometimes a misconception that dismantling norms and creating new ones means transferring someone else’s beliefs onto a community, labeling a community/group’s practices as “negative.” While discussion of new ideas may prompt some resistance at first, it is possible and in fact preferable to root new norms within communities’ own value systems, particularly if critical reflection is led by those who are trusted, credible sources. For example, a community that values strong families may be tolerant of intimate partner violence as a behavior that upholds this value. Critical reflection can help to dismantle norms around intimate partner violence by rooting the exploration of new, non-violent norms within this same value of strong families.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Reflection helps people to identify which values their norms and behaviors are serving and which they are not, as well as how they might better live their values if things changed. </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748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attribute comes from programs that used a diagnosis process to identify the norms that prop up behaviors of interest. We may make assumptions about the norms that drive certain behaviors, and diagnosis may find that multiple norms drive the same behavior or that a behavior is driven by different norms than we assumed. We also may assume that the behaviors themselves are the norms, though social norms refer to the behavioral rules, not the behavior itself. Social norms assessment can clarify these points and allow us to identify whose behaviors a program intends to shift and who represents the relevant reference groups.</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558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The attribute of organized diffusion is a popular technique for sparking social norm shifts. It means that change begins with a core group, who then engage others. Such diffusion can take place in different ways and through different channels but seeks to shift norms beyond those directly engaged in program activities. </a:t>
            </a:r>
            <a:r>
              <a:rPr lang="en-US" sz="1800" dirty="0"/>
              <a:t>This is a technique to generate and diffuse social norms that has successfully been used by </a:t>
            </a:r>
            <a:r>
              <a:rPr lang="en-US" sz="1800" dirty="0" err="1"/>
              <a:t>Tostan</a:t>
            </a:r>
            <a:r>
              <a:rPr lang="en-US" sz="1800" dirty="0"/>
              <a:t> around FGC and by Raising Voices and others with SASA!, an approach to reduce violence against women and prevent HIV</a:t>
            </a:r>
            <a:r>
              <a:rPr lang="en-US" sz="1800" dirty="0">
                <a:effectLst/>
                <a:latin typeface="Calibri" panose="020F0502020204030204" pitchFamily="34" charset="0"/>
              </a:rPr>
              <a:t>.</a:t>
            </a:r>
            <a:r>
              <a:rPr lang="en-US" sz="1800" baseline="0" dirty="0">
                <a:effectLst/>
                <a:latin typeface="Calibri" panose="020F0502020204030204" pitchFamily="34" charset="0"/>
              </a:rPr>
              <a:t> </a:t>
            </a:r>
            <a:r>
              <a:rPr lang="en-US" sz="1800" dirty="0">
                <a:effectLst/>
                <a:latin typeface="Calibri" panose="020F0502020204030204" pitchFamily="34" charset="0"/>
                <a:ea typeface="Calibri" panose="020F0502020204030204" pitchFamily="34" charset="0"/>
              </a:rPr>
              <a:t>This is distinct from spontaneous diffusion, which is unplanned. </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869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the slide. If needed, below is additional information to craft your speaker notes and respond to participants’ inquiries.</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characteristic can be key to understanding norms-shifting programming. For a long time, programs were designed based on the simple assumption that in order to change a problem, you highlight what the problem is and try to work through it. </a:t>
            </a:r>
          </a:p>
          <a:p>
            <a:r>
              <a:rPr lang="en-US" sz="1800" dirty="0">
                <a:effectLst/>
                <a:latin typeface="Calibri" panose="020F0502020204030204" pitchFamily="34" charset="0"/>
                <a:ea typeface="Calibri" panose="020F0502020204030204" pitchFamily="34" charset="0"/>
              </a:rPr>
              <a:t>While it is certainly important to explore the consequences of negative behaviors, social norms theory shows us that focusing on the negative behavior can actually reinforce and strengthen that behavior by increasing its visibility and making it appear to community members that the negative behavior is widely practiced by others. For example, if a program raises awareness that a large portion of a community thinks that hitting your wife is acceptable, this may increase acceptance of GBV. As part of this, and for other reasons, it is beneficial for communities to discuss and explore the new norms that they would like to work towards and highlight the positive practices that are already taking place in the community.</a:t>
            </a:r>
            <a:endParaRPr lang="en-US" sz="2400" b="0" dirty="0">
              <a:latin typeface="Gill Sans Infant MT"/>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914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This activity gives participants an opportunity to engage with and think about the attributes as they relate to their own work.</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Advance preparation. </a:t>
            </a:r>
            <a:r>
              <a:rPr lang="en-US" sz="1800" dirty="0">
                <a:effectLst/>
                <a:latin typeface="Calibri" panose="020F0502020204030204" pitchFamily="34" charset="0"/>
                <a:ea typeface="Calibri" panose="020F0502020204030204" pitchFamily="34" charset="0"/>
              </a:rPr>
              <a:t>The facilitator may want to give participants copies of the Attributes Brief as reference for this work. Set up a flip chart listing all nine attributes in rows. Have colored dots in three different colors on each of the tables. The participants will reflect on the different attributes in a program they work on. Drawing from that example, they will put colored dots next to each attribute to describe how the project they are thinking of matches the attributes.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Debrief questions are on the next slide.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If the participants don’t have a common project, have them discuss in their group and pick one example.</a:t>
            </a:r>
            <a:endParaRPr lang="en-US" dirty="0"/>
          </a:p>
        </p:txBody>
      </p:sp>
    </p:spTree>
    <p:extLst>
      <p:ext uri="{BB962C8B-B14F-4D97-AF65-F5344CB8AC3E}">
        <p14:creationId xmlns:p14="http://schemas.microsoft.com/office/powerpoint/2010/main" val="1331328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rPr>
              <a:t>After participants have finished posting dots on the flip chart, observe the patterns with participants. Which attributes are common, and which are not?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Ask participants to share their experiences using the above questions as a guide to learn more about what people are doing, where there are challenges, and where there may be gaps.</a:t>
            </a:r>
            <a:endParaRPr lang="en-US" dirty="0"/>
          </a:p>
        </p:txBody>
      </p:sp>
    </p:spTree>
    <p:extLst>
      <p:ext uri="{BB962C8B-B14F-4D97-AF65-F5344CB8AC3E}">
        <p14:creationId xmlns:p14="http://schemas.microsoft.com/office/powerpoint/2010/main" val="62544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5"/>
        <p:cNvGrpSpPr/>
        <p:nvPr/>
      </p:nvGrpSpPr>
      <p:grpSpPr>
        <a:xfrm>
          <a:off x="0" y="0"/>
          <a:ext cx="0" cy="0"/>
          <a:chOff x="0" y="0"/>
          <a:chExt cx="0" cy="0"/>
        </a:xfrm>
      </p:grpSpPr>
      <p:sp>
        <p:nvSpPr>
          <p:cNvPr id="4426" name="Google Shape;442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7" name="Google Shape;44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270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VIRTUAL NOTE TO FACILITATOR – HIDDEN SLIDE</a:t>
            </a:r>
            <a:endParaRPr lang="en-US" dirty="0"/>
          </a:p>
        </p:txBody>
      </p:sp>
    </p:spTree>
    <p:extLst>
      <p:ext uri="{BB962C8B-B14F-4D97-AF65-F5344CB8AC3E}">
        <p14:creationId xmlns:p14="http://schemas.microsoft.com/office/powerpoint/2010/main" val="2596526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5"/>
        <p:cNvGrpSpPr/>
        <p:nvPr/>
      </p:nvGrpSpPr>
      <p:grpSpPr>
        <a:xfrm>
          <a:off x="0" y="0"/>
          <a:ext cx="0" cy="0"/>
          <a:chOff x="0" y="0"/>
          <a:chExt cx="0" cy="0"/>
        </a:xfrm>
      </p:grpSpPr>
      <p:sp>
        <p:nvSpPr>
          <p:cNvPr id="5186" name="Google Shape;5186;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7" name="Google Shape;5187;p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have so far talked about norms change from a community-based perspective. This is not the only way to change norms. As you may remember from previous sessions, we discussed the flower framework for norms, which builds on the socio-ecological</a:t>
            </a:r>
            <a:r>
              <a:rPr lang="en-US" sz="1800" baseline="0" dirty="0">
                <a:effectLst/>
                <a:latin typeface="Calibri" panose="020F0502020204030204" pitchFamily="34" charset="0"/>
                <a:ea typeface="Calibri" panose="020F0502020204030204" pitchFamily="34" charset="0"/>
              </a:rPr>
              <a:t> model to </a:t>
            </a:r>
            <a:r>
              <a:rPr lang="en-US" sz="1800" dirty="0">
                <a:effectLst/>
                <a:latin typeface="Calibri" panose="020F0502020204030204" pitchFamily="34" charset="0"/>
                <a:ea typeface="Calibri" panose="020F0502020204030204" pitchFamily="34" charset="0"/>
              </a:rPr>
              <a:t>show</a:t>
            </a:r>
            <a:r>
              <a:rPr lang="en-US" sz="1800" baseline="0" dirty="0">
                <a:effectLst/>
                <a:latin typeface="Calibri" panose="020F0502020204030204" pitchFamily="34" charset="0"/>
                <a:ea typeface="Calibri" panose="020F0502020204030204" pitchFamily="34" charset="0"/>
              </a:rPr>
              <a:t> how </a:t>
            </a:r>
            <a:r>
              <a:rPr lang="en-US" sz="1800" dirty="0">
                <a:effectLst/>
                <a:latin typeface="Calibri" panose="020F0502020204030204" pitchFamily="34" charset="0"/>
                <a:ea typeface="Calibri" panose="020F0502020204030204" pitchFamily="34" charset="0"/>
              </a:rPr>
              <a:t>norms operate at different levels and strategies to shift norms and behavior should exist at different levels.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is a lot of important work taking place to address social and structural change through other mechanisms, separate from or complementary to community-based efforts. It’s important to note again that policy and structural changes CAN change norms, but do not always. Optional example: laws banning FGC may make people more intent to practice it; laws mandating seat belt use have changed norms around their use.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Clr>
                <a:srgbClr val="151515"/>
              </a:buClr>
              <a:buSzPts val="4400"/>
              <a:buNone/>
            </a:pPr>
            <a:r>
              <a:rPr lang="en-US" sz="1800" dirty="0">
                <a:effectLst/>
                <a:latin typeface="Calibri" panose="020F0502020204030204" pitchFamily="34" charset="0"/>
                <a:ea typeface="Calibri" panose="020F0502020204030204" pitchFamily="34" charset="0"/>
              </a:rPr>
              <a:t>Some examples of different approaches to norms change:</a:t>
            </a:r>
            <a:r>
              <a:rPr lang="en-US" sz="1800" baseline="0" dirty="0">
                <a:effectLst/>
                <a:latin typeface="Calibri" panose="020F0502020204030204" pitchFamily="34" charset="0"/>
                <a:ea typeface="Calibri" panose="020F0502020204030204" pitchFamily="34" charset="0"/>
              </a:rPr>
              <a:t> </a:t>
            </a:r>
          </a:p>
          <a:p>
            <a:pPr marL="342900" lvl="0" indent="-342900" algn="l" rtl="0">
              <a:lnSpc>
                <a:spcPct val="100000"/>
              </a:lnSpc>
              <a:spcBef>
                <a:spcPts val="0"/>
              </a:spcBef>
              <a:spcAft>
                <a:spcPts val="0"/>
              </a:spcAft>
              <a:buClr>
                <a:srgbClr val="515257"/>
              </a:buClr>
              <a:buSzPts val="4400"/>
              <a:buFont typeface="Arial" panose="020B0604020202020204" pitchFamily="34" charset="0"/>
              <a:buChar char="•"/>
            </a:pPr>
            <a:r>
              <a:rPr lang="en-US" b="0" dirty="0">
                <a:solidFill>
                  <a:schemeClr val="bg2"/>
                </a:solidFill>
                <a:latin typeface="Gill Sans MT" panose="020B0502020104020203" pitchFamily="34" charset="0"/>
              </a:rPr>
              <a:t>STRUCTURAL CHANGE APPROACHES,</a:t>
            </a:r>
            <a:r>
              <a:rPr lang="en-US" b="0" baseline="0" dirty="0">
                <a:solidFill>
                  <a:schemeClr val="bg2"/>
                </a:solidFill>
                <a:latin typeface="Gill Sans MT" panose="020B0502020104020203" pitchFamily="34" charset="0"/>
              </a:rPr>
              <a:t> including c</a:t>
            </a:r>
            <a:r>
              <a:rPr lang="en-US" dirty="0">
                <a:solidFill>
                  <a:schemeClr val="bg2"/>
                </a:solidFill>
                <a:latin typeface="Gill Sans MT" panose="020B0502020104020203" pitchFamily="34" charset="0"/>
              </a:rPr>
              <a:t>hange in laws and policies,</a:t>
            </a:r>
            <a:r>
              <a:rPr lang="en-US" baseline="0" dirty="0">
                <a:solidFill>
                  <a:schemeClr val="bg2"/>
                </a:solidFill>
                <a:latin typeface="Gill Sans MT" panose="020B0502020104020203" pitchFamily="34" charset="0"/>
              </a:rPr>
              <a:t> e</a:t>
            </a:r>
            <a:r>
              <a:rPr lang="en-US" dirty="0">
                <a:solidFill>
                  <a:schemeClr val="bg2"/>
                </a:solidFill>
                <a:latin typeface="Gill Sans MT" panose="020B0502020104020203" pitchFamily="34" charset="0"/>
              </a:rPr>
              <a:t>nforcement of laws and polices.</a:t>
            </a:r>
            <a:r>
              <a:rPr lang="en-US" baseline="0" dirty="0">
                <a:solidFill>
                  <a:schemeClr val="bg2"/>
                </a:solidFill>
                <a:latin typeface="Gill Sans MT" panose="020B0502020104020203" pitchFamily="34" charset="0"/>
              </a:rPr>
              <a:t> Includes e</a:t>
            </a:r>
            <a:r>
              <a:rPr lang="en-US" dirty="0">
                <a:solidFill>
                  <a:schemeClr val="bg2"/>
                </a:solidFill>
                <a:latin typeface="Gill Sans MT" panose="020B0502020104020203" pitchFamily="34" charset="0"/>
              </a:rPr>
              <a:t>conomic opportunity, wealth distribution, quality, and inclusive education.</a:t>
            </a:r>
            <a:endParaRPr lang="en-US" b="0" dirty="0">
              <a:solidFill>
                <a:schemeClr val="bg2"/>
              </a:solidFill>
              <a:latin typeface="Gill Sans MT" panose="020B0502020104020203" pitchFamily="34" charset="0"/>
            </a:endParaRPr>
          </a:p>
          <a:p>
            <a:pPr marL="342900" marR="0" lvl="4" indent="-342900" algn="l" defTabSz="457200" rtl="0" eaLnBrk="1" fontAlgn="auto" latinLnBrk="0" hangingPunct="1">
              <a:lnSpc>
                <a:spcPct val="100000"/>
              </a:lnSpc>
              <a:spcBef>
                <a:spcPts val="0"/>
              </a:spcBef>
              <a:spcAft>
                <a:spcPts val="0"/>
              </a:spcAft>
              <a:buClr>
                <a:srgbClr val="151515"/>
              </a:buClr>
              <a:buSzPts val="4400"/>
              <a:buFont typeface="Arial" panose="020B0604020202020204" pitchFamily="34" charset="0"/>
              <a:buChar char="•"/>
              <a:tabLst/>
              <a:defRPr/>
            </a:pPr>
            <a:r>
              <a:rPr lang="en-US" b="0" dirty="0">
                <a:solidFill>
                  <a:schemeClr val="bg2"/>
                </a:solidFill>
                <a:latin typeface="Gill Sans MT" panose="020B0502020104020203" pitchFamily="34" charset="0"/>
              </a:rPr>
              <a:t>SOCIAL MOBILISATION</a:t>
            </a:r>
            <a:r>
              <a:rPr lang="en-US" dirty="0">
                <a:solidFill>
                  <a:schemeClr val="bg2"/>
                </a:solidFill>
                <a:latin typeface="Gill Sans MT" panose="020B0502020104020203" pitchFamily="34" charset="0"/>
              </a:rPr>
              <a:t>, including increasing voice, accountability, and representation.</a:t>
            </a:r>
            <a:endParaRPr lang="en-US" b="0" dirty="0">
              <a:solidFill>
                <a:schemeClr val="bg2"/>
              </a:solidFill>
              <a:latin typeface="Gill Sans MT" panose="020B0502020104020203" pitchFamily="34" charset="0"/>
            </a:endParaRPr>
          </a:p>
          <a:p>
            <a:pPr marL="342900" lvl="4" indent="-342900" algn="l" rtl="0">
              <a:lnSpc>
                <a:spcPct val="100000"/>
              </a:lnSpc>
              <a:spcBef>
                <a:spcPts val="0"/>
              </a:spcBef>
              <a:spcAft>
                <a:spcPts val="0"/>
              </a:spcAft>
              <a:buClr>
                <a:srgbClr val="151515"/>
              </a:buClr>
              <a:buSzPts val="4400"/>
              <a:buFont typeface="Arial" panose="020B0604020202020204" pitchFamily="34" charset="0"/>
              <a:buChar char="•"/>
            </a:pPr>
            <a:r>
              <a:rPr lang="en-US" b="0" dirty="0">
                <a:solidFill>
                  <a:schemeClr val="bg2"/>
                </a:solidFill>
                <a:latin typeface="Gill Sans MT" panose="020B0502020104020203" pitchFamily="34" charset="0"/>
              </a:rPr>
              <a:t>SOCIAL PROTECTION.</a:t>
            </a:r>
          </a:p>
          <a:p>
            <a:pPr marL="342900" marR="0" lvl="4" indent="-342900" algn="l" defTabSz="457200" eaLnBrk="1" fontAlgn="auto" latinLnBrk="0" hangingPunct="1">
              <a:lnSpc>
                <a:spcPct val="117999"/>
              </a:lnSpc>
              <a:spcBef>
                <a:spcPts val="0"/>
              </a:spcBef>
              <a:spcAft>
                <a:spcPts val="0"/>
              </a:spcAft>
              <a:buClr>
                <a:srgbClr val="151515"/>
              </a:buClr>
              <a:buSzTx/>
              <a:buFont typeface="Arial" panose="020B0604020202020204" pitchFamily="34" charset="0"/>
              <a:buChar char="•"/>
              <a:tabLst/>
              <a:defRPr/>
            </a:pPr>
            <a:r>
              <a:rPr lang="en-US" b="0" dirty="0">
                <a:solidFill>
                  <a:schemeClr val="bg2"/>
                </a:solidFill>
                <a:latin typeface="Gill Sans MT" panose="020B0502020104020203" pitchFamily="34" charset="0"/>
              </a:rPr>
              <a:t>ASPIRATIONAL PROCESSES FOR EQUALITY ACROSS SOCIETAL INSTITUTIONS</a:t>
            </a:r>
            <a:r>
              <a:rPr lang="en-US" sz="2400" b="0" dirty="0">
                <a:solidFill>
                  <a:sysClr val="windowText" lastClr="000000"/>
                </a:solidFill>
                <a:effectLst/>
                <a:latin typeface="Calibri" panose="020F0502020204030204" pitchFamily="34" charset="0"/>
              </a:rPr>
              <a:t>.</a:t>
            </a:r>
            <a:r>
              <a:rPr lang="en-US" sz="2400" b="0" baseline="0" dirty="0">
                <a:solidFill>
                  <a:sysClr val="windowText" lastClr="000000"/>
                </a:solidFill>
                <a:effectLst/>
                <a:latin typeface="Calibri" panose="020F0502020204030204" pitchFamily="34" charset="0"/>
              </a:rPr>
              <a:t> An a</a:t>
            </a:r>
            <a:r>
              <a:rPr lang="en-US" sz="2400" b="0" dirty="0">
                <a:effectLst/>
                <a:latin typeface="Calibri" panose="020F0502020204030204" pitchFamily="34" charset="0"/>
                <a:ea typeface="Calibri" panose="020F0502020204030204" pitchFamily="34" charset="0"/>
              </a:rPr>
              <a:t>spirational norms-shifting approach “provides the inspiration that generates motivation, resources, and a new sense of what is possible.” An example of Martin Luther King’s ‘I have a dream’ speech, which is all about aspirations and outlined a bold goal and possible new social, structural realities that fostered a social change movement in the US.</a:t>
            </a:r>
          </a:p>
          <a:p>
            <a:pPr marL="342900" lvl="4" indent="-342900" algn="l" rtl="0">
              <a:lnSpc>
                <a:spcPct val="100000"/>
              </a:lnSpc>
              <a:spcBef>
                <a:spcPts val="0"/>
              </a:spcBef>
              <a:spcAft>
                <a:spcPts val="0"/>
              </a:spcAft>
              <a:buClr>
                <a:srgbClr val="151515"/>
              </a:buClr>
              <a:buSzPts val="4400"/>
              <a:buFont typeface="Arial" panose="020B0604020202020204" pitchFamily="34" charset="0"/>
              <a:buChar char="•"/>
            </a:pPr>
            <a:r>
              <a:rPr lang="en-US" b="0" dirty="0">
                <a:solidFill>
                  <a:schemeClr val="bg2"/>
                </a:solidFill>
                <a:latin typeface="Gill Sans MT" panose="020B0502020104020203" pitchFamily="34" charset="0"/>
              </a:rPr>
              <a:t>SOCIAL MOVEMENTS AND LEADERSHIP.</a:t>
            </a:r>
          </a:p>
          <a:p>
            <a:pPr marL="342900" lvl="1" indent="-342900" algn="l" rtl="0">
              <a:lnSpc>
                <a:spcPct val="100000"/>
              </a:lnSpc>
              <a:spcBef>
                <a:spcPts val="0"/>
              </a:spcBef>
              <a:spcAft>
                <a:spcPts val="0"/>
              </a:spcAft>
              <a:buClr>
                <a:srgbClr val="151515"/>
              </a:buClr>
              <a:buSzPts val="4400"/>
              <a:buFont typeface="Arial" panose="020B0604020202020204" pitchFamily="34" charset="0"/>
              <a:buChar char="•"/>
            </a:pPr>
            <a:r>
              <a:rPr lang="en-US" b="0" dirty="0">
                <a:solidFill>
                  <a:schemeClr val="bg2"/>
                </a:solidFill>
                <a:latin typeface="Gill Sans MT" panose="020B0502020104020203" pitchFamily="34" charset="0"/>
              </a:rPr>
              <a:t>SOCIAL AND MASS MEDIA APPROACHES.</a:t>
            </a:r>
          </a:p>
          <a:p>
            <a:pPr marL="0" lvl="1" indent="0" algn="l" rtl="0">
              <a:lnSpc>
                <a:spcPct val="100000"/>
              </a:lnSpc>
              <a:spcBef>
                <a:spcPts val="0"/>
              </a:spcBef>
              <a:spcAft>
                <a:spcPts val="0"/>
              </a:spcAft>
              <a:buClr>
                <a:srgbClr val="151515"/>
              </a:buClr>
              <a:buSzPts val="4400"/>
              <a:buFont typeface="Arial" panose="020B0604020202020204" pitchFamily="34" charset="0"/>
              <a:buNone/>
            </a:pPr>
            <a:endParaRPr lang="en-US" b="0" dirty="0">
              <a:solidFill>
                <a:schemeClr val="bg2"/>
              </a:solidFill>
              <a:latin typeface="Gill Sans MT" panose="020B0502020104020203"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won’t go in detail on these strategies, but it would be good to hear from participants if you have worked on any of these types of norms programming. What was the program and your experience with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923182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Remind participants that the case study information presented can be found in the handouts, along with additional information.</a:t>
            </a: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we want to apply what we’ve learned about social norms and program design to a real program example. We have a one-page handout summarizing this project. Let’s start by exploring the project together before breaking into groups to discuss it in more detail.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Parivartan for Girls is a project developed and implemented by STRIVE at the London School of Hygiene and Tropical Medicine, ICRW, and </a:t>
            </a:r>
            <a:r>
              <a:rPr lang="en-US" sz="1800" dirty="0" err="1">
                <a:effectLst/>
                <a:latin typeface="Calibri" panose="020F0502020204030204" pitchFamily="34" charset="0"/>
                <a:ea typeface="Calibri" panose="020F0502020204030204" pitchFamily="34" charset="0"/>
              </a:rPr>
              <a:t>Apnalaya</a:t>
            </a:r>
            <a:r>
              <a:rPr lang="en-US" sz="1800" dirty="0">
                <a:effectLst/>
                <a:latin typeface="Calibri" panose="020F0502020204030204" pitchFamily="34" charset="0"/>
                <a:ea typeface="Calibri" panose="020F0502020204030204" pitchFamily="34" charset="0"/>
              </a:rPr>
              <a:t> in India. The project is a sports and mentoring program in a community where people live with economic insecurity and in close spaces.</a:t>
            </a:r>
            <a:endParaRPr lang="en-US" sz="2400" baseline="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511867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The project started because of concerns about how structural and social barriers were limiting the health, development, and opportunities of adolescent girls.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Restrictions on girls’ liberty </a:t>
            </a:r>
            <a:r>
              <a:rPr lang="en-US" sz="1800" dirty="0">
                <a:effectLst/>
                <a:latin typeface="Calibri" panose="020F0502020204030204" pitchFamily="34" charset="0"/>
                <a:ea typeface="Calibri" panose="020F0502020204030204" pitchFamily="34" charset="0"/>
              </a:rPr>
              <a:t>to move freely in public spaces contributes to school dropout, early marriage, and negative health and well-being from adolescence to adulthood. These restrictions include not allowing adolescent girls to socialize in public spaces, participate in certain activities including sports, or socialize with boys. Girls typically have more responsibility in the home, so even when they go to school, they are expected to return home directly to stay safe and complete their responsibilities.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In this setting, popular discourse associates women’s safety with the modesty of their clothing.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Family honor is often seen as being housed in girls and women’s bodies. This means that they are socialized to fear not only potential violence in public spaces but also the threat of public censure that will impact their “reputation.”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fear of sexual harassment maintains male privilege, diminishes women’s feelings of safety and belonging in public places, and restricts their freedom of movement.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Fear and social control significantly limit girls’ individual agency to access public spaces, a structural barrier in any intervention aiming to increase female education and participation as citizens in society.</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These norms that restrict a girl to ensure she is safe, respected, and well-behaved also limit her opportunity. They are enforced through </a:t>
            </a:r>
            <a:r>
              <a:rPr lang="en-US" sz="1800" b="1" dirty="0">
                <a:effectLst/>
                <a:latin typeface="Calibri" panose="020F0502020204030204" pitchFamily="34" charset="0"/>
                <a:ea typeface="Calibri" panose="020F0502020204030204" pitchFamily="34" charset="0"/>
              </a:rPr>
              <a:t>self-surveillance</a:t>
            </a:r>
            <a:r>
              <a:rPr lang="en-US" sz="1800" dirty="0">
                <a:effectLst/>
                <a:latin typeface="Calibri" panose="020F0502020204030204" pitchFamily="34" charset="0"/>
                <a:ea typeface="Calibri" panose="020F0502020204030204" pitchFamily="34" charset="0"/>
              </a:rPr>
              <a:t>, meaning that it is ingrained in her from a young age to be obedient and respectful and that she is expected to be at home, especially after a certain age. It is also enforced through </a:t>
            </a:r>
            <a:r>
              <a:rPr lang="en-US" sz="1800" b="1" dirty="0">
                <a:effectLst/>
                <a:latin typeface="Calibri" panose="020F0502020204030204" pitchFamily="34" charset="0"/>
                <a:ea typeface="Calibri" panose="020F0502020204030204" pitchFamily="34" charset="0"/>
              </a:rPr>
              <a:t>policing</a:t>
            </a:r>
            <a:r>
              <a:rPr lang="en-US" sz="1800" dirty="0">
                <a:effectLst/>
                <a:latin typeface="Calibri" panose="020F0502020204030204" pitchFamily="34" charset="0"/>
                <a:ea typeface="Calibri" panose="020F0502020204030204" pitchFamily="34" charset="0"/>
              </a:rPr>
              <a:t> of her actions by people in the community, including by her family and extended family, friends of the family, neighbors, community leaders, and anyone else who knows her or the family. They may see her doing things that are not socially acceptable and will report to her parents who discipline her or directly speak to her about her behavior. </a:t>
            </a:r>
          </a:p>
          <a:p>
            <a:pPr marL="0" lvl="0" indent="0" algn="l" rtl="0">
              <a:lnSpc>
                <a:spcPct val="117999"/>
              </a:lnSpc>
              <a:spcBef>
                <a:spcPts val="0"/>
              </a:spcBef>
              <a:spcAft>
                <a:spcPts val="0"/>
              </a:spcAft>
              <a:buNone/>
            </a:pP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339245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Parivartan is a sports-based program that reaches girls between the ages of 12 and 16 years. It is based in a community living in very low-income neighborhood in Mumbai. When the program started, the team wanted to answer two questions: </a:t>
            </a:r>
          </a:p>
          <a:p>
            <a:pPr marL="342900" marR="0" lvl="0" indent="-342900">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rPr>
              <a:t>Can the program shift norms that restrict girls’ liberty to move freely in public spaces? </a:t>
            </a:r>
          </a:p>
          <a:p>
            <a:pPr marL="342900" marR="0" lvl="0" indent="-342900">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rPr>
              <a:t>And can it increase girls’ self-esteem, self-confidence, and educational aspirations?</a:t>
            </a:r>
          </a:p>
          <a:p>
            <a:pPr marL="342900" marR="0" lvl="0" indent="-342900">
              <a:spcBef>
                <a:spcPts val="0"/>
              </a:spcBef>
              <a:spcAft>
                <a:spcPts val="800"/>
              </a:spcAft>
              <a:buFont typeface="Times New Roman" panose="02020603050405020304" pitchFamily="18" charset="0"/>
              <a:buChar char="–"/>
              <a:tabLst>
                <a:tab pos="457200" algn="l"/>
              </a:tabLs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information on the case study that we have just reviewed is in your handouts. Please pull out or pull up the handout for the Parivartan case as we move on to a group exercise.</a:t>
            </a:r>
            <a:endParaRPr lang="en-US"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412303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Let’s look at the intervention. Parivartan included four main components. [Read these as listed and described on the slide]</a:t>
            </a:r>
          </a:p>
          <a:p>
            <a:pPr lvl="0" rtl="0">
              <a:spcBef>
                <a:spcPts val="0"/>
              </a:spcBef>
              <a:spcAft>
                <a:spcPts val="1800"/>
              </a:spcAft>
              <a:buClr>
                <a:schemeClr val="dk1"/>
              </a:buClr>
              <a:buSzPts val="3000"/>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Mentors:</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a:t>
            </a:r>
          </a:p>
          <a:p>
            <a:pPr marL="285750" lvl="0" indent="-285750" rtl="0">
              <a:spcBef>
                <a:spcPts val="0"/>
              </a:spcBef>
              <a:spcAft>
                <a:spcPts val="1800"/>
              </a:spcAft>
              <a:buClr>
                <a:schemeClr val="dk1"/>
              </a:buClr>
              <a:buSzPts val="3000"/>
              <a:buFont typeface="Arial" panose="020B0604020202020204" pitchFamily="34" charset="0"/>
              <a:buChar char="•"/>
            </a:pPr>
            <a:r>
              <a:rPr lang="en-US" sz="1800" dirty="0">
                <a:solidFill>
                  <a:srgbClr val="2E2C22"/>
                </a:solidFill>
                <a:sym typeface="Calibri"/>
              </a:rPr>
              <a:t>Relatively progressive young women from slums served as mentors to younger girls.</a:t>
            </a:r>
            <a:endParaRPr lang="en-US" sz="1800" dirty="0">
              <a:solidFill>
                <a:srgbClr val="2E2C22"/>
              </a:solidFill>
            </a:endParaRPr>
          </a:p>
          <a:p>
            <a:pPr marL="285750" lvl="0" indent="-285750" rtl="0">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Lead reflection sessions on gender.</a:t>
            </a:r>
          </a:p>
          <a:p>
            <a:pPr marL="285750" lvl="0" indent="-285750" rtl="0">
              <a:spcBef>
                <a:spcPts val="0"/>
              </a:spcBef>
              <a:spcAft>
                <a:spcPts val="1800"/>
              </a:spcAft>
              <a:buClr>
                <a:schemeClr val="dk1"/>
              </a:buClr>
              <a:buSzPts val="3000"/>
              <a:buFont typeface="Arial" panose="020B0604020202020204" pitchFamily="34" charset="0"/>
              <a:buChar char="•"/>
            </a:pPr>
            <a:r>
              <a:rPr lang="en-US" sz="1800" dirty="0">
                <a:solidFill>
                  <a:srgbClr val="2E2C22"/>
                </a:solidFill>
                <a:latin typeface="Calibri"/>
                <a:ea typeface="Calibri"/>
                <a:cs typeface="Calibri"/>
                <a:sym typeface="Calibri"/>
              </a:rPr>
              <a:t>Coach kabaddi.</a:t>
            </a:r>
          </a:p>
          <a:p>
            <a:pPr marL="0" lvl="0" indent="0" rtl="0">
              <a:spcBef>
                <a:spcPts val="0"/>
              </a:spcBef>
              <a:spcAft>
                <a:spcPts val="1800"/>
              </a:spcAft>
              <a:buClr>
                <a:schemeClr val="dk1"/>
              </a:buClr>
              <a:buSzPts val="3000"/>
              <a:buFont typeface="Arial" panose="020B0604020202020204" pitchFamily="34" charset="0"/>
              <a:buNone/>
            </a:pPr>
            <a:endParaRPr lang="en-US" sz="1800" spc="0" dirty="0">
              <a:solidFill>
                <a:srgbClr val="2E2C22"/>
              </a:solidFill>
              <a:latin typeface="Calibri"/>
              <a:cs typeface="Calibri"/>
              <a:sym typeface="Calibri"/>
            </a:endParaRPr>
          </a:p>
          <a:p>
            <a:pPr marL="0" lvl="0" indent="0" rtl="0">
              <a:spcBef>
                <a:spcPts val="0"/>
              </a:spcBef>
              <a:spcAft>
                <a:spcPts val="1800"/>
              </a:spcAft>
              <a:buClr>
                <a:schemeClr val="dk1"/>
              </a:buClr>
              <a:buSzPts val="3000"/>
              <a:buFont typeface="Arial" panose="020B0604020202020204" pitchFamily="34" charset="0"/>
              <a:buNone/>
            </a:pPr>
            <a:r>
              <a:rPr lang="en-US" sz="1800" spc="0" dirty="0">
                <a:solidFill>
                  <a:srgbClr val="2E2C22"/>
                </a:solidFill>
              </a:rPr>
              <a:t>GENDER CURRICULUM</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Intentionally did not engage boys and men.</a:t>
            </a:r>
          </a:p>
          <a:p>
            <a:pPr marL="285750" lvl="0" indent="-285750" rtl="0">
              <a:lnSpc>
                <a:spcPct val="110000"/>
              </a:lnSpc>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Once a week for 1.5 hours over 15 months.</a:t>
            </a:r>
          </a:p>
          <a:p>
            <a:pPr marL="285750" lvl="0" indent="-285750" rtl="0">
              <a:lnSpc>
                <a:spcPct val="110000"/>
              </a:lnSpc>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Alternating sessions: prepared cards and group reflection.</a:t>
            </a:r>
          </a:p>
          <a:p>
            <a:pPr marL="285750" lvl="0" indent="-285750" rtl="0">
              <a:lnSpc>
                <a:spcPct val="110000"/>
              </a:lnSpc>
              <a:spcBef>
                <a:spcPts val="0"/>
              </a:spcBef>
              <a:spcAft>
                <a:spcPts val="1800"/>
              </a:spcAft>
              <a:buClr>
                <a:schemeClr val="dk1"/>
              </a:buClr>
              <a:buSzPts val="3000"/>
              <a:buFont typeface="Arial" panose="020B0604020202020204" pitchFamily="34" charset="0"/>
              <a:buChar char="•"/>
            </a:pPr>
            <a:r>
              <a:rPr lang="en-US" sz="1800" dirty="0">
                <a:solidFill>
                  <a:srgbClr val="2E2C22"/>
                </a:solidFill>
              </a:rPr>
              <a:t>Topics: dealing with emotions, goal-setting, gender equality, puberty, responding to violence.</a:t>
            </a:r>
            <a:endPar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endPar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0" marR="0" lvl="0" indent="0">
              <a:spcBef>
                <a:spcPts val="0"/>
              </a:spcBef>
              <a:spcAft>
                <a:spcPts val="800"/>
              </a:spcAft>
              <a:buFont typeface="Arial" panose="020B0604020202020204" pitchFamily="34" charset="0"/>
              <a:buNone/>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KABBADDI</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Sports sessions in schools with a boundary wall, security guard.</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Weekly 2-hour game/coaching.</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Public tournament.</a:t>
            </a:r>
          </a:p>
          <a:p>
            <a:pPr marL="285750" marR="0" lvl="0" indent="-285750">
              <a:spcBef>
                <a:spcPts val="0"/>
              </a:spcBef>
              <a:spcAft>
                <a:spcPts val="800"/>
              </a:spcAft>
              <a:buFont typeface="Arial" panose="020B0604020202020204" pitchFamily="34" charset="0"/>
              <a:buChar char="•"/>
            </a:pPr>
            <a:endPar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endParaRPr>
          </a:p>
          <a:p>
            <a:pPr marL="0" marR="0" lvl="0" indent="0">
              <a:spcBef>
                <a:spcPts val="0"/>
              </a:spcBef>
              <a:spcAft>
                <a:spcPts val="800"/>
              </a:spcAft>
              <a:buFont typeface="Arial" panose="020B0604020202020204" pitchFamily="34" charset="0"/>
              <a:buNone/>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PARENTS &amp; COMMUNITY</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Parents groups with monthly reflection sessions.</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Topics</a:t>
            </a:r>
            <a:r>
              <a:rPr lang="en-US" sz="1800" baseline="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include</a:t>
            </a: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 communication skills, value of girls and girls’ education, benefits of delayed marriage, issues around sexual harassment.</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Community Advisory Board </a:t>
            </a:r>
            <a:r>
              <a:rPr lang="en-US" sz="1800" dirty="0">
                <a:solidFill>
                  <a:srgbClr val="000000"/>
                </a:solidFill>
                <a:effectLst/>
                <a:latin typeface="Calibri" panose="020F0502020204030204" pitchFamily="34" charset="0"/>
                <a:ea typeface="Calibri" panose="020F0502020204030204" pitchFamily="34" charset="0"/>
              </a:rPr>
              <a:t>provides guidance on program approach and implementation and community engagement.</a:t>
            </a:r>
            <a:endParaRPr dirty="0"/>
          </a:p>
        </p:txBody>
      </p:sp>
    </p:spTree>
    <p:extLst>
      <p:ext uri="{BB962C8B-B14F-4D97-AF65-F5344CB8AC3E}">
        <p14:creationId xmlns:p14="http://schemas.microsoft.com/office/powerpoint/2010/main" val="4281947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NOTE TO FACILITATOR:</a:t>
            </a:r>
            <a:r>
              <a:rPr lang="en-US" sz="1100" dirty="0">
                <a:effectLst/>
                <a:latin typeface="Calibri" panose="020F0502020204030204" pitchFamily="34" charset="0"/>
                <a:ea typeface="Calibri" panose="020F0502020204030204" pitchFamily="34" charset="0"/>
              </a:rPr>
              <a:t> Think about how you want to structure feedback from participants. If there are multiple small groups working on the case example, one group can take the first turn sharing on question 1. Then ask others, did any group have a different answer? What was it? Does anyone disagree with what has been shared? If so, why? Then the facilitator can add to the answer, elaborating where needed, if the participants missed anything. </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POSSIBLE</a:t>
            </a:r>
            <a:r>
              <a:rPr lang="en-US" sz="1100" b="1" baseline="0" dirty="0">
                <a:effectLst/>
                <a:latin typeface="Calibri" panose="020F0502020204030204" pitchFamily="34" charset="0"/>
                <a:ea typeface="Calibri" panose="020F0502020204030204" pitchFamily="34" charset="0"/>
              </a:rPr>
              <a:t> ANSWERS TO THE GROUP ACTIVITY</a:t>
            </a:r>
            <a:endParaRPr lang="en-US" sz="1100" b="1"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1. Name the behavior(s) the project seeks to influence.</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Girls’ behavior/practices: mobility; increase girls’ self-esteem, self-confidence, and educational aspirations.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2. Name the norm(s) the project seeks to shift.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The norms are summarized in your handout, including sanctions for breaking each norm.</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Girls and boys should not interact post-menarche.</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Public spaces are for men.</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Post-puberty, girls should be at home and do domestic chores.</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Sports are for boys.</a:t>
            </a:r>
          </a:p>
          <a:p>
            <a:pPr marL="342900" marR="0" lvl="0" indent="-34290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Good girls (good families) do not (allow their girls to) socialize in public spaces (with boys/men).</a:t>
            </a:r>
          </a:p>
          <a:p>
            <a:pPr marL="342900" marR="0" lvl="0" indent="-342900">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3. Name the reference groups for these norms/behaviors. Name the powerholders.</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i="1" dirty="0">
                <a:effectLst/>
                <a:latin typeface="Calibri" panose="020F0502020204030204" pitchFamily="34" charset="0"/>
                <a:ea typeface="Calibri" panose="020F0502020204030204" pitchFamily="34" charset="0"/>
              </a:rPr>
              <a:t>Reference groups</a:t>
            </a:r>
            <a:r>
              <a:rPr lang="en-US" sz="1100" i="0" dirty="0">
                <a:effectLst/>
                <a:latin typeface="Calibri" panose="020F0502020204030204" pitchFamily="34" charset="0"/>
                <a:ea typeface="Calibri" panose="020F0502020204030204" pitchFamily="34" charset="0"/>
              </a:rPr>
              <a:t>: f</a:t>
            </a:r>
            <a:r>
              <a:rPr lang="en-US" sz="1100" dirty="0">
                <a:effectLst/>
                <a:latin typeface="Calibri" panose="020F0502020204030204" pitchFamily="34" charset="0"/>
                <a:ea typeface="Calibri" panose="020F0502020204030204" pitchFamily="34" charset="0"/>
              </a:rPr>
              <a:t>athers, mothers, close neighbors/friends, extended family.</a:t>
            </a:r>
          </a:p>
          <a:p>
            <a:pPr marL="0" marR="0">
              <a:spcBef>
                <a:spcPts val="0"/>
              </a:spcBef>
              <a:spcAft>
                <a:spcPts val="800"/>
              </a:spcAft>
            </a:pPr>
            <a:r>
              <a:rPr lang="en-US" sz="1100" i="1" dirty="0">
                <a:effectLst/>
                <a:latin typeface="Calibri" panose="020F0502020204030204" pitchFamily="34" charset="0"/>
                <a:ea typeface="Calibri" panose="020F0502020204030204" pitchFamily="34" charset="0"/>
              </a:rPr>
              <a:t>Powerholders</a:t>
            </a:r>
            <a:r>
              <a:rPr lang="en-US" sz="1100" i="0" dirty="0">
                <a:effectLst/>
                <a:latin typeface="Calibri" panose="020F0502020204030204" pitchFamily="34" charset="0"/>
                <a:ea typeface="Calibri" panose="020F0502020204030204" pitchFamily="34" charset="0"/>
              </a:rPr>
              <a:t>: f</a:t>
            </a:r>
            <a:r>
              <a:rPr lang="en-US" sz="1100" dirty="0">
                <a:effectLst/>
                <a:latin typeface="Calibri" panose="020F0502020204030204" pitchFamily="34" charset="0"/>
                <a:ea typeface="Calibri" panose="020F0502020204030204" pitchFamily="34" charset="0"/>
              </a:rPr>
              <a:t>athers, community leadership.</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The project is engaging these reference groups in different ways; how did they design the program to address norms and behavior? We will get into that at the end of the sharing. </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b="1" dirty="0">
                <a:effectLst/>
                <a:latin typeface="Calibri" panose="020F0502020204030204" pitchFamily="34" charset="0"/>
                <a:ea typeface="Calibri" panose="020F0502020204030204" pitchFamily="34" charset="0"/>
              </a:rPr>
              <a:t>4. Name the activities that address norms. How do they do this?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Norms are addressed in different ways: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Establishing role models and creating new reference groups by recruiting and training older adolescent girls who demonstrate the qualities the project seeks to build to be mentors. Giving them skills, status, and an advisory role to the younger adolescent girls both builds the mentors’ skills and influences how girls’ and their parents envision their futures.</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Recruiting girls for the program from families that were not the strictest with their girls, thus working within existing norms. They selected families that would likely see the program as a benefit or of value to girls, even if they were not able to practice or support girls’ independence on their own. The project allowed parents and girls to decide whether to participate, and mothers were able to choose to participate and support their girls secretly when fathers did not yet support them. These mothers were aware of the potential risk and made the decisions independently, bringing along their husbands slowly when they could demonstrate their daughters were balancing work, maintaining respect, and doing well.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Using sports as a strategy to build girls confidence, play, and network. AND to challenge community ideas of girls as ill-suited for sports and of girls being in social spaces as being bad or high risk. To work within the community structure, the program held the sports program on school grounds, enclosed by walls, so the public could not see the girls practice. This allowed girls to play and build comradery, without the judgement of the community.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Having girls travel to the school in groups, with their mentor. This ensured their safety and didn’t allow people to spread rumors about girls traveling alone, using the time to get into mischief, etc. Further, it indirectly shifted the norm of girls not being in public spaces as community members got used to seeing groups of girls go back and forth to the school to play sports. It became acceptable.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Holding a community sports event: where parents and the community were invited to watch kabaddi matches to celebrate the girls. This challenged community members indirectly to see girls playing sports differently than they previously had, to get excited to cheer, and to support girls and their transformation. </a:t>
            </a:r>
          </a:p>
          <a:p>
            <a:pPr marL="171450" marR="0" lvl="0" indent="-171450">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rPr>
              <a:t>Using a gender-transformative curriculum to deliberate on, reflect on, and discuss existing norms and expectations of girls; to develop new values and ideals; and to encourage girls to bring their learning home to their siblings and parents. This also built networks within groups of girls. </a:t>
            </a:r>
          </a:p>
          <a:p>
            <a:pPr marL="342900" marR="0" lvl="0" indent="-342900">
              <a:spcBef>
                <a:spcPts val="0"/>
              </a:spcBef>
              <a:spcAft>
                <a:spcPts val="800"/>
              </a:spcAft>
              <a:buFont typeface="Times New Roman" panose="02020603050405020304" pitchFamily="18" charset="0"/>
              <a:buChar char="-"/>
              <a:tabLst>
                <a:tab pos="457200" algn="l"/>
              </a:tabLst>
            </a:pPr>
            <a:endParaRPr lang="en-US" sz="11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100" dirty="0">
                <a:effectLst/>
                <a:latin typeface="Calibri" panose="020F0502020204030204" pitchFamily="34" charset="0"/>
                <a:ea typeface="Calibri" panose="020F0502020204030204" pitchFamily="34" charset="0"/>
              </a:rPr>
              <a:t>We can see the creativity and norms-shifting work of the program as it:</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Engaged with people where they were (not reaching the strictest families).</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Considered social safety structures and expectations, while building in strategies to shift and support girls and their reference groups’ and powerholders’ transformations. </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Worked with older adolescent girls as mentors, allowing younger girls to have a realistic vision of their future.</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Allowed mothers/parents to decide whether to enroll the girls, how to support them, and how public to make their support for the program. Parents/mothers did this based on their own priorities and experiences and developed their own safety and support strategies for the girls, as they slowly brought their husbands along if they didn’t support it at first. </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Kept safety as a priority while seeking visible change.</a:t>
            </a:r>
          </a:p>
          <a:p>
            <a:pPr marL="628650" marR="0" lvl="1" indent="-171450">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rPr>
              <a:t>Worked at the individual, family, community levels.</a:t>
            </a:r>
            <a:endParaRPr lang="en-US" dirty="0"/>
          </a:p>
        </p:txBody>
      </p:sp>
    </p:spTree>
    <p:extLst>
      <p:ext uri="{BB962C8B-B14F-4D97-AF65-F5344CB8AC3E}">
        <p14:creationId xmlns:p14="http://schemas.microsoft.com/office/powerpoint/2010/main" val="168839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7"/>
        <p:cNvGrpSpPr/>
        <p:nvPr/>
      </p:nvGrpSpPr>
      <p:grpSpPr>
        <a:xfrm>
          <a:off x="0" y="0"/>
          <a:ext cx="0" cy="0"/>
          <a:chOff x="0" y="0"/>
          <a:chExt cx="0" cy="0"/>
        </a:xfrm>
      </p:grpSpPr>
      <p:sp>
        <p:nvSpPr>
          <p:cNvPr id="4938" name="Google Shape;4938;p6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9" name="Google Shape;4939;p60:notes"/>
          <p:cNvSpPr txBox="1">
            <a:spLocks noGrp="1"/>
          </p:cNvSpPr>
          <p:nvPr>
            <p:ph type="body" idx="1"/>
          </p:nvPr>
        </p:nvSpPr>
        <p:spPr>
          <a:xfrm>
            <a:off x="1219200" y="3257550"/>
            <a:ext cx="6705600" cy="30861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81258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Parivartan program evaluation has several lessons for how to design and implement a norms-shifting program that can act as a guide. These lessons are also supported by similar learning in other community-based norms programs.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1. Sports with reflective sessions for girls and parents can be transformative.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There has been debate about whether sports can serve this function. In </a:t>
            </a:r>
            <a:r>
              <a:rPr lang="en-US" sz="1800" dirty="0" err="1">
                <a:effectLst/>
                <a:latin typeface="Calibri" panose="020F0502020204030204" pitchFamily="34" charset="0"/>
                <a:ea typeface="Calibri" panose="020F0502020204030204" pitchFamily="34" charset="0"/>
              </a:rPr>
              <a:t>Parivatan</a:t>
            </a:r>
            <a:r>
              <a:rPr lang="en-US" sz="1800" dirty="0">
                <a:effectLst/>
                <a:latin typeface="Calibri" panose="020F0502020204030204" pitchFamily="34" charset="0"/>
                <a:ea typeface="Calibri" panose="020F0502020204030204" pitchFamily="34" charset="0"/>
              </a:rPr>
              <a:t> we see that when sports are implemented in a way that builds comradery and confidence and are conducted in a way that is acceptable while also building parent and community support, it can lead to transformative change (or be a part of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2. Build and implement programs with trusted, local, and community-embedded partners.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Parivartan was a partnership between international non-governmental organizations (INGO) and local non-governmental organizations (NGO) partners. They designed the program collaboratively, respecting community structures and expectations while being strategic about how to facilitate norms shifts for girls’ opportunity and well-being.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3. Invest in those in the community most ready for change.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program engaged girls and families that were more likely to be supportive, who wanted to participate, and who were excited or interested in the program. They did not reach the most conservative families that would not have favored this. The idea was not to leave those girls out, but instead to reach those likely to change first, leading to shifting expectations from fathers and mothers and behaviors from girls—showing support for their opportunity and education and confidence while indirectly demonstrating that girls could participate and still be respected in the community.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4. Foster collective agency in order to cultivate individual agency.</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Girls developed networks, worked together on teams and in discussion, and built relationships with mentors rather than working with each girl individually. Parents and community also participated in discussion groups so they could bring each other along.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5. Ensure that program strategies are culturally appropriate.</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strategies were structured to be acceptable while still providing quite different spaces for girls to interact. They built in activities for parents and community to bring them along with the program. A community advisory board guided the structure. Girls played sports and participated in the curriculum in the school, which was a safe and acceptable private space, with a guard rather than a public space.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6. Make change visible in day-to-day interactions.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program structured change so that it was visible. The team wanted to bring the community along with them and reveal over time that girls could participate in the program, challenge social expectations, and still maintain safety and respect. They did this by having mentors and girls walk together to the school where they participated in sports and the curriculum and by having a public sports day where community and family could celebrate the girls. When walking to school, they avoided spaces with groups of men. The mentors also provided role models to the girls and community, showing them what was possible. Seeing the girls move around became normal over time. Mentors gained in their reputation by working with a trusted NGO, modeling good behavior, and acting as mentors to young girls. Parents formed relationships with the mentors, which allowed them to trust the program.</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833055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rPr>
              <a:t>[This slide is optional, if time allows.]</a:t>
            </a:r>
            <a:r>
              <a:rPr lang="en-US" sz="1800" b="0" baseline="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slide summarizes some of the gender norms that Parivartan sought to address.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slide also shows the different strategies for enforcing norms, largely through fear and social control. As you’ll see, many of the sanctions are associated with physical, sexual, and social harm/violence to girls’ and their families’ well-being. These are harsh punishments for deviation and the program had to work within the community’s and powerholders’ structures and develop strategies that would allow the program to advance while keeping girls safe. </a:t>
            </a:r>
            <a:endParaRPr lang="en-US" dirty="0"/>
          </a:p>
        </p:txBody>
      </p:sp>
    </p:spTree>
    <p:extLst>
      <p:ext uri="{BB962C8B-B14F-4D97-AF65-F5344CB8AC3E}">
        <p14:creationId xmlns:p14="http://schemas.microsoft.com/office/powerpoint/2010/main" val="31856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endParaRPr lang="en-US" dirty="0"/>
          </a:p>
        </p:txBody>
      </p:sp>
    </p:spTree>
    <p:extLst>
      <p:ext uri="{BB962C8B-B14F-4D97-AF65-F5344CB8AC3E}">
        <p14:creationId xmlns:p14="http://schemas.microsoft.com/office/powerpoint/2010/main" val="1099598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8"/>
        <p:cNvGrpSpPr/>
        <p:nvPr/>
      </p:nvGrpSpPr>
      <p:grpSpPr>
        <a:xfrm>
          <a:off x="0" y="0"/>
          <a:ext cx="0" cy="0"/>
          <a:chOff x="0" y="0"/>
          <a:chExt cx="0" cy="0"/>
        </a:xfrm>
      </p:grpSpPr>
      <p:sp>
        <p:nvSpPr>
          <p:cNvPr id="4959" name="Google Shape;495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0" name="Google Shape;4960;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17999"/>
              </a:lnSpc>
              <a:spcBef>
                <a:spcPts val="0"/>
              </a:spcBef>
              <a:spcAft>
                <a:spcPts val="0"/>
              </a:spcAft>
              <a:buClrTx/>
              <a:buSzPts val="2200"/>
              <a:buFont typeface="Helvetica Neue"/>
              <a:buNone/>
              <a:tabLst/>
              <a:defRPr/>
            </a:pPr>
            <a:r>
              <a:rPr lang="en-US" sz="1800" b="1" dirty="0">
                <a:effectLst/>
                <a:latin typeface="Calibri" panose="020F0502020204030204" pitchFamily="34" charset="0"/>
                <a:ea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rPr>
              <a:t>[This slide is optional if time allows.]</a:t>
            </a:r>
            <a:endParaRPr lang="en-US" sz="1800" b="0" baseline="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0"/>
              </a:spcAft>
              <a:buClrTx/>
              <a:buSzPts val="2200"/>
              <a:buFont typeface="Helvetica Neue"/>
              <a:buNone/>
              <a:tabLst/>
              <a:defRPr/>
            </a:pPr>
            <a:r>
              <a:rPr lang="en-US" sz="1800" dirty="0">
                <a:effectLst/>
                <a:latin typeface="Calibri" panose="020F0502020204030204" pitchFamily="34" charset="0"/>
                <a:ea typeface="Calibri" panose="020F0502020204030204" pitchFamily="34" charset="0"/>
              </a:rPr>
              <a:t>This slide demonstrates how the attributes of community-based norms-shifting interventions are revealed in Parivartan program strategies. This slide might be helpful if you want to show how the attributes are actually realized in a program.</a:t>
            </a: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191066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dirty="0">
                <a:effectLst/>
                <a:latin typeface="Calibri" panose="020F0502020204030204" pitchFamily="34" charset="0"/>
                <a:ea typeface="Calibri" panose="020F0502020204030204" pitchFamily="34" charset="0"/>
              </a:rPr>
              <a:t>NOTE TO FACILIATOR: </a:t>
            </a:r>
            <a:r>
              <a:rPr lang="en-US" sz="1800" dirty="0">
                <a:effectLst/>
                <a:latin typeface="Calibri" panose="020F0502020204030204" pitchFamily="34" charset="0"/>
                <a:ea typeface="Calibri" panose="020F0502020204030204" pitchFamily="34" charset="0"/>
              </a:rPr>
              <a:t>If this presentation will be delivered in two parts, this is where the second part will begin. Based on your audience and first session, decide which of the “overview of social norms" slides—if any—you will repeat here to remind participants of basic concepts. </a:t>
            </a:r>
            <a:endParaRPr dirty="0"/>
          </a:p>
        </p:txBody>
      </p:sp>
      <p:sp>
        <p:nvSpPr>
          <p:cNvPr id="4972" name="Google Shape;49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010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we’re going to engage with some common pitfalls to designing norms-shifting strategies. These pitfalls describe common errors in norms programs that can help us think more deeply about what might work or not in our settings for the behaviors and norms of interest.</a:t>
            </a:r>
            <a:endParaRPr lang="en-US" dirty="0"/>
          </a:p>
        </p:txBody>
      </p:sp>
    </p:spTree>
    <p:extLst>
      <p:ext uri="{BB962C8B-B14F-4D97-AF65-F5344CB8AC3E}">
        <p14:creationId xmlns:p14="http://schemas.microsoft.com/office/powerpoint/2010/main" val="2654718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is a list of common pitfalls that are adapted by an article by </a:t>
            </a:r>
            <a:r>
              <a:rPr lang="en-US" sz="1800" dirty="0" err="1">
                <a:effectLst/>
                <a:latin typeface="Calibri" panose="020F0502020204030204" pitchFamily="34" charset="0"/>
                <a:ea typeface="Calibri" panose="020F0502020204030204" pitchFamily="34" charset="0"/>
              </a:rPr>
              <a:t>Cislaghi</a:t>
            </a:r>
            <a:r>
              <a:rPr lang="en-US" sz="1800" baseline="0" dirty="0">
                <a:effectLst/>
                <a:latin typeface="Calibri" panose="020F0502020204030204" pitchFamily="34" charset="0"/>
                <a:ea typeface="Calibri" panose="020F0502020204030204" pitchFamily="34" charset="0"/>
              </a:rPr>
              <a:t> and </a:t>
            </a:r>
            <a:r>
              <a:rPr lang="en-US" sz="1800" dirty="0" err="1">
                <a:effectLst/>
                <a:latin typeface="Calibri" panose="020F0502020204030204" pitchFamily="34" charset="0"/>
                <a:ea typeface="Calibri" panose="020F0502020204030204" pitchFamily="34" charset="0"/>
              </a:rPr>
              <a:t>Heise</a:t>
            </a:r>
            <a:r>
              <a:rPr lang="en-US" sz="1800" dirty="0">
                <a:effectLst/>
                <a:latin typeface="Calibri" panose="020F0502020204030204" pitchFamily="34" charset="0"/>
                <a:ea typeface="Calibri" panose="020F0502020204030204" pitchFamily="34" charset="0"/>
              </a:rPr>
              <a:t> on eight common pitfalls of NSIs. We’ll go</a:t>
            </a:r>
            <a:r>
              <a:rPr lang="en-US" sz="1800" baseline="0" dirty="0">
                <a:effectLst/>
                <a:latin typeface="Calibri" panose="020F0502020204030204" pitchFamily="34" charset="0"/>
                <a:ea typeface="Calibri" panose="020F0502020204030204" pitchFamily="34" charset="0"/>
              </a:rPr>
              <a:t> over them briefly in the next few slides and </a:t>
            </a:r>
            <a:r>
              <a:rPr lang="en-US" sz="1800" dirty="0">
                <a:effectLst/>
                <a:latin typeface="Calibri" panose="020F0502020204030204" pitchFamily="34" charset="0"/>
                <a:ea typeface="Calibri" panose="020F0502020204030204" pitchFamily="34" charset="0"/>
              </a:rPr>
              <a:t>then divide into small groups to discuss in more detail.</a:t>
            </a:r>
            <a:r>
              <a:rPr lang="en-US" sz="1800" baseline="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Beniamino </a:t>
            </a:r>
            <a:r>
              <a:rPr lang="en-US" sz="1800" dirty="0" err="1">
                <a:effectLst/>
                <a:latin typeface="Calibri" panose="020F0502020204030204" pitchFamily="34" charset="0"/>
                <a:ea typeface="Calibri" panose="020F0502020204030204" pitchFamily="34" charset="0"/>
              </a:rPr>
              <a:t>Cislaghi</a:t>
            </a:r>
            <a:r>
              <a:rPr lang="en-US" sz="1800" dirty="0">
                <a:effectLst/>
                <a:latin typeface="Calibri" panose="020F0502020204030204" pitchFamily="34" charset="0"/>
                <a:ea typeface="Calibri" panose="020F0502020204030204" pitchFamily="34" charset="0"/>
              </a:rPr>
              <a:t> and Lori </a:t>
            </a:r>
            <a:r>
              <a:rPr lang="en-US" sz="1800" dirty="0" err="1">
                <a:effectLst/>
                <a:latin typeface="Calibri" panose="020F0502020204030204" pitchFamily="34" charset="0"/>
                <a:ea typeface="Calibri" panose="020F0502020204030204" pitchFamily="34" charset="0"/>
              </a:rPr>
              <a:t>Heise</a:t>
            </a:r>
            <a:r>
              <a:rPr lang="en-US" sz="1800" dirty="0">
                <a:effectLst/>
                <a:latin typeface="Calibri" panose="020F0502020204030204" pitchFamily="34" charset="0"/>
                <a:ea typeface="Calibri" panose="020F0502020204030204" pitchFamily="34" charset="0"/>
              </a:rPr>
              <a:t>, “Theory and Practice of Social Norms Interventions: Eight Common Pitfalls,” </a:t>
            </a:r>
            <a:r>
              <a:rPr lang="en-US" sz="1800" i="1" dirty="0">
                <a:effectLst/>
                <a:latin typeface="Calibri" panose="020F0502020204030204" pitchFamily="34" charset="0"/>
                <a:ea typeface="Calibri" panose="020F0502020204030204" pitchFamily="34" charset="0"/>
              </a:rPr>
              <a:t>Global Health</a:t>
            </a:r>
            <a:r>
              <a:rPr lang="en-US" sz="1800" dirty="0">
                <a:effectLst/>
                <a:latin typeface="Calibri" panose="020F0502020204030204" pitchFamily="34" charset="0"/>
                <a:ea typeface="Calibri" panose="020F0502020204030204" pitchFamily="34" charset="0"/>
              </a:rPr>
              <a:t> 14, no. 1 (2018): 83.</a:t>
            </a:r>
            <a:endParaRPr lang="en-US" baseline="0" noProof="0" dirty="0"/>
          </a:p>
        </p:txBody>
      </p:sp>
    </p:spTree>
    <p:extLst>
      <p:ext uri="{BB962C8B-B14F-4D97-AF65-F5344CB8AC3E}">
        <p14:creationId xmlns:p14="http://schemas.microsoft.com/office/powerpoint/2010/main" val="3699351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Read slide. Animate slides with example first, then the explanation of the pitfall.</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b="0" dirty="0">
                <a:effectLst/>
                <a:latin typeface="Calibri" panose="020F0502020204030204" pitchFamily="34" charset="0"/>
                <a:ea typeface="Calibri" panose="020F0502020204030204" pitchFamily="34" charset="0"/>
              </a:rPr>
              <a:t>On this slide, t</a:t>
            </a:r>
            <a:r>
              <a:rPr lang="en-US" sz="1800" dirty="0">
                <a:effectLst/>
                <a:latin typeface="Calibri" panose="020F0502020204030204" pitchFamily="34" charset="0"/>
                <a:ea typeface="Calibri" panose="020F0502020204030204" pitchFamily="34" charset="0"/>
              </a:rPr>
              <a:t>he top quote is a personal attitude, and the second reflects a norm. Why could conflating the two could be a problem in SBC design?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[allow for brief discussion]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EXPLANATION</a:t>
            </a:r>
            <a:r>
              <a:rPr lang="en-US" sz="1800" dirty="0">
                <a:effectLst/>
                <a:latin typeface="Calibri" panose="020F0502020204030204" pitchFamily="34" charset="0"/>
                <a:ea typeface="Calibri" panose="020F0502020204030204" pitchFamily="34" charset="0"/>
              </a:rPr>
              <a: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difference between the</a:t>
            </a:r>
            <a:r>
              <a:rPr lang="en-US" sz="1800" baseline="0" dirty="0">
                <a:effectLst/>
                <a:latin typeface="Calibri" panose="020F0502020204030204" pitchFamily="34" charset="0"/>
                <a:ea typeface="Calibri" panose="020F0502020204030204" pitchFamily="34" charset="0"/>
              </a:rPr>
              <a:t> two is</a:t>
            </a:r>
            <a:r>
              <a:rPr lang="en-US" sz="1800" dirty="0">
                <a:effectLst/>
                <a:latin typeface="Calibri" panose="020F0502020204030204" pitchFamily="34" charset="0"/>
                <a:ea typeface="Calibri" panose="020F0502020204030204" pitchFamily="34" charset="0"/>
              </a:rPr>
              <a:t> important: The misalignment between attitude and norm can influence the actions of multiple people in a group, to the point that everyone in the group might hold a protective personal attitude (“I believe that girls should be at least 18 before they marry”) but think that everyone else holds a different position (“The people around me marry their daughters as soon as they reach puberty and expect me to do likewise.”).</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phenomenon is commonly referred to as pluralistic ignorance. </a:t>
            </a:r>
          </a:p>
          <a:p>
            <a:pPr marL="0" marR="0">
              <a:spcBef>
                <a:spcPts val="0"/>
              </a:spcBef>
              <a:spcAft>
                <a:spcPts val="800"/>
              </a:spcAft>
            </a:pPr>
            <a:endParaRPr lang="en-US" sz="1800" u="sng"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Programmatically</a:t>
            </a:r>
            <a:r>
              <a:rPr lang="en-US" sz="1800" dirty="0">
                <a:effectLst/>
                <a:latin typeface="Calibri" panose="020F0502020204030204" pitchFamily="34" charset="0"/>
                <a:ea typeface="Calibri" panose="020F0502020204030204" pitchFamily="34" charset="0"/>
              </a:rPr>
              <a:t>: When most people in a group hold contrasting attitudes and norms, an intervention might achieve change by revealing the misperception that keeps people bound to the harmful norm. That is, by showing that most people in the group hold the same personal attitudes, interventions might contribute to dismantling the harmful norm. The difference between attitudes and norms also has implications for social norms measurement.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1800"/>
              </a:spcBef>
              <a:spcAft>
                <a:spcPts val="0"/>
              </a:spcAft>
              <a:buNone/>
            </a:pPr>
            <a:endParaRPr lang="en-US" dirty="0"/>
          </a:p>
        </p:txBody>
      </p:sp>
    </p:spTree>
    <p:extLst>
      <p:ext uri="{BB962C8B-B14F-4D97-AF65-F5344CB8AC3E}">
        <p14:creationId xmlns:p14="http://schemas.microsoft.com/office/powerpoint/2010/main" val="317341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a:t>
            </a:r>
            <a:r>
              <a:rPr lang="en-US" sz="1800" dirty="0">
                <a:effectLst/>
                <a:latin typeface="Calibri" panose="020F0502020204030204" pitchFamily="34" charset="0"/>
                <a:ea typeface="Calibri" panose="020F0502020204030204" pitchFamily="34" charset="0"/>
              </a:rPr>
              <a:t>: Slides are animated with an example first, then the explanation of the pitfall.</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The top and bottom quotes reflect norms. The middle one is a personal attitude. All are “good” as they relate to health behaviors. And all are protective, whether an attitude or a norm. Do you think that program designers come with implicit biases, that they are looking for problems in communities,</a:t>
            </a:r>
            <a:r>
              <a:rPr lang="en-US" sz="1800" baseline="0" dirty="0">
                <a:effectLst/>
                <a:latin typeface="Calibri" panose="020F0502020204030204" pitchFamily="34" charset="0"/>
                <a:ea typeface="Calibri" panose="020F0502020204030204" pitchFamily="34" charset="0"/>
              </a:rPr>
              <a:t> rather than protective factors?</a:t>
            </a: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aseline="0" dirty="0">
                <a:effectLst/>
                <a:latin typeface="Calibri" panose="020F0502020204030204" pitchFamily="34" charset="0"/>
                <a:ea typeface="Calibri" panose="020F0502020204030204" pitchFamily="34" charset="0"/>
              </a:rPr>
              <a:t>[allow for short discussion].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en-US" sz="1800" u="sng" dirty="0">
                <a:effectLst/>
                <a:latin typeface="Calibri" panose="020F0502020204030204" pitchFamily="34" charset="0"/>
                <a:ea typeface="Calibri" panose="020F0502020204030204" pitchFamily="34" charset="0"/>
              </a:rPr>
              <a:t>EXPLANATION</a:t>
            </a:r>
            <a:r>
              <a:rPr lang="en-US" sz="1800" dirty="0">
                <a:effectLst/>
                <a:latin typeface="Calibri" panose="020F0502020204030204" pitchFamily="34" charset="0"/>
                <a:ea typeface="Calibri" panose="020F0502020204030204" pitchFamily="34" charset="0"/>
              </a:rPr>
              <a: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 tendency exists in the social norms literature, particularly in social psychology, economics, and implementation science, to focus largely on discordance between attitudes and norms. Norms and attitudes, however, can be aligned: not only can people believe that compliance with a harmful practice is expected of them, they can also have a positive personal attitude towards that practice.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Take the example of female genital cutting, for instance. In some places, people might think that “cutting their daughter” is both what’s expected of them and a good thing to do independent of what others do. Uncovering the relation between people’s attitudes and norms is critical to intervention design. While correcting misperceptions (as in the campus drinking example) might be an appropriate strategy when norms and attitudes are discordant, it will not serve when people’s attitudes align with the norm. In this latter case, practitioners may first need to work with communities to shift the attitudes of a core group of individuals and then help them become local change agents, reaching out to the larger group. This might be done, for instance, by providing the group with information on the harmful consequences of a given practice and inviting them to reflect critically on the reasons for the practice. Next, practitioners could help participants devise strategies to motivate others in their settings to join their movement for change (a process that has been referred to as “organized diffusion”).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Another implicit bias in development is to see “culture” only as a source of problems rather than as a space for possible solutions. But in any given cultural context both potentially harmful and potentially protective norms likely exist. As practitioners design their interventions, they would benefit from understanding the protective and harmful roles of existing social norms. Effective interventions might work with local populations in devising strategies to strengthen protective norms, building on existing cultural values and worldviews.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31677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Not animated</a:t>
            </a:r>
            <a:r>
              <a:rPr lang="en-US" sz="1800" baseline="0" dirty="0">
                <a:effectLst/>
                <a:latin typeface="Calibri" panose="020F0502020204030204" pitchFamily="34" charset="0"/>
                <a:ea typeface="Calibri" panose="020F0502020204030204" pitchFamily="34" charset="0"/>
              </a:rPr>
              <a:t> like </a:t>
            </a:r>
            <a:r>
              <a:rPr lang="en-US" sz="1800" dirty="0">
                <a:effectLst/>
                <a:latin typeface="Calibri" panose="020F0502020204030204" pitchFamily="34" charset="0"/>
                <a:ea typeface="Calibri" panose="020F0502020204030204" pitchFamily="34" charset="0"/>
              </a:rPr>
              <a:t>other pitfall slides.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EXPLANATION: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Most studies to date have invested more time, thought, and resources in measuring the prevalence of a norm (i.e., how many people in a specific group hold normative belief X), than measuring its influence (i.e., how many people do Y because of the social norm). For example, there are norms in many cultures that pre-marital sex is not acceptable. But in many communities, adherence to this norm does not have much importance for adolescents engaging in the behavior of premarital sex—but it DOES have strong importance for adolescents’ likelihood to engage in the behavior of seeking sexual health information.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Measuring the strength of a norm is also important, just more complicated to do. It’s important in two ways:</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If norms lead to private behaviors, many won’t discuss or admit to. An example: Everyone believes that washing hands is important for stopping cholera outbreaks. But in a home, washing hands may only be practiced with small children and not adults, because people believe that adults are “stronger” and not prone to disease.</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People focus more on direct effects of norms rather than indirect effects. An example: It is common to look only for a norm that people are expected to do (e.g., marry their daughters young) versus norms operating upstream to influence behaviors (e.g., maintaining family honor with other families or the importance of accepting important suitors at any time, even when the girl is still a child). We call situations where the norm and the behavior are matched a “direct relation” between the practice and the norm. Practically, SBC interventions should be informed by exploratory formative research, specifically tailored to develop an in-depth understanding of the relations between various constellations of norms and their direct and/or indirect effects over the practices of interest.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2173260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Slides are animated with an example first, then the explanation of the pitfall.</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quote reflects a finding from a barrier analysis. What might be some advantages of incorporating such a fact into an SBC campaign? What might be the disadvantage, normatively speaking?</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[allow</a:t>
            </a:r>
            <a:r>
              <a:rPr lang="en-US" sz="1800" baseline="0" dirty="0">
                <a:effectLst/>
                <a:latin typeface="Calibri" panose="020F0502020204030204" pitchFamily="34" charset="0"/>
                <a:ea typeface="Calibri" panose="020F0502020204030204" pitchFamily="34" charset="0"/>
              </a:rPr>
              <a:t> for short discussion].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en-US" sz="1800" u="sng" dirty="0">
                <a:effectLst/>
                <a:latin typeface="Calibri" panose="020F0502020204030204" pitchFamily="34" charset="0"/>
                <a:ea typeface="Calibri" panose="020F0502020204030204" pitchFamily="34" charset="0"/>
              </a:rPr>
              <a:t>EXPLANATION</a:t>
            </a:r>
            <a:r>
              <a:rPr lang="en-US" sz="1800" dirty="0">
                <a:effectLst/>
                <a:latin typeface="Calibri" panose="020F0502020204030204" pitchFamily="34" charset="0"/>
                <a:ea typeface="Calibri" panose="020F0502020204030204" pitchFamily="34" charset="0"/>
              </a:rPr>
              <a:t>:</a:t>
            </a:r>
          </a:p>
          <a:p>
            <a:pPr marL="0" marR="0" indent="0" defTabSz="457200" eaLnBrk="1" fontAlgn="auto" latinLnBrk="0" hangingPunct="1">
              <a:lnSpc>
                <a:spcPct val="117999"/>
              </a:lnSpc>
              <a:spcBef>
                <a:spcPts val="0"/>
              </a:spcBef>
              <a:spcAft>
                <a:spcPts val="800"/>
              </a:spcAft>
              <a:buClrTx/>
              <a:buSzTx/>
              <a:buFontTx/>
              <a:buNone/>
              <a:tabLst/>
              <a:defRPr/>
            </a:pPr>
            <a:r>
              <a:rPr lang="en-US" sz="1800" dirty="0">
                <a:solidFill>
                  <a:schemeClr val="accent1"/>
                </a:solidFill>
                <a:latin typeface="Gill Sans MT" panose="020B0502020104020203" pitchFamily="34" charset="0"/>
              </a:rPr>
              <a:t>it </a:t>
            </a:r>
            <a:r>
              <a:rPr lang="en-US" sz="1800" dirty="0">
                <a:effectLst/>
                <a:latin typeface="Calibri" panose="020F0502020204030204" pitchFamily="34" charset="0"/>
                <a:ea typeface="Calibri" panose="020F0502020204030204" pitchFamily="34" charset="0"/>
              </a:rPr>
              <a:t>is quite common to accidentally publicize the prevalence of a harmful norm; the challenge is to find a messaging balance. While formative assessments may provide important information on actual behaviors and expectations of what others do, how an SBC campaign uses the information requires some thinking. It might be risky to design campaign messages that highlight the great number of people complying with a harmful practice because it might unwittingly reinforce the practice. Social norms theory can help recognize the risks in designing campaigns that highlight the great number of people complying with a harmful practice. Those concerned about an issue frequently attempt to motivate change by publicizing the size of the problem: “One in three women globally are abused by their partner” or “The average American consumes 44.7 gallons of sugary soda each year.” Because descriptive norms (beliefs about what others do) can influence people’s behavior, such campaigns can unwittingly reinforce a practice. At a community level, we don’t know who is most likely to be influenced by such messages. While such messages might sway those who already hold personal attitudes in favor of the harmful practice, a concrete risk exists that similar messages might backfire, pushing new people to comply with the harmful norm. This is another reason for careful monitoring during implementation of NSIs.</a:t>
            </a:r>
          </a:p>
        </p:txBody>
      </p:sp>
    </p:spTree>
    <p:extLst>
      <p:ext uri="{BB962C8B-B14F-4D97-AF65-F5344CB8AC3E}">
        <p14:creationId xmlns:p14="http://schemas.microsoft.com/office/powerpoint/2010/main" val="3171247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Prepare four flip charts with one pitfall written on each. Place the flip charts around the room. Participants should have two different color sticky notes on which to write their answers. They should all use the same color to answer the first question and all use the same color to answer the second question. The groups will rotate through the four pitfalls, answering the question for each. Have enough sticky notes to distribute to all participants. Rather than report out,</a:t>
            </a:r>
            <a:r>
              <a:rPr lang="en-US" sz="1800" baseline="0" dirty="0">
                <a:effectLst/>
                <a:latin typeface="Calibri" panose="020F0502020204030204" pitchFamily="34" charset="0"/>
                <a:ea typeface="Calibri" panose="020F0502020204030204" pitchFamily="34" charset="0"/>
              </a:rPr>
              <a:t> the whole group will walk around the room and the facilitator will discuss the answers each group has provided for each pitfall.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b="0" dirty="0">
                <a:effectLst/>
                <a:latin typeface="Calibri" panose="020F0502020204030204" pitchFamily="34" charset="0"/>
                <a:ea typeface="Calibri" panose="020F0502020204030204" pitchFamily="34" charset="0"/>
              </a:rPr>
              <a:t>For</a:t>
            </a:r>
            <a:r>
              <a:rPr lang="en-US" sz="1800" b="0" baseline="0" dirty="0">
                <a:effectLst/>
                <a:latin typeface="Calibri" panose="020F0502020204030204" pitchFamily="34" charset="0"/>
                <a:ea typeface="Calibri" panose="020F0502020204030204" pitchFamily="34" charset="0"/>
              </a:rPr>
              <a:t> this activity, we’ll divide into groups and each start on a flip chart representing one of the four pitfalls. We’ll answer the two questions on the slide based on the Parivartan case study we just discussed. On your yellow sticky notes, answer the question about how the pitfall your group is looking at is important to design of the Parivartan NSIs. On your blue sticky notes, write about how a program like Parivartan might go wrong if we don’t keep this in mind.</a:t>
            </a:r>
          </a:p>
          <a:p>
            <a:pPr marL="0" marR="0">
              <a:spcBef>
                <a:spcPts val="0"/>
              </a:spcBef>
              <a:spcAft>
                <a:spcPts val="800"/>
              </a:spcAft>
            </a:pPr>
            <a:endParaRPr lang="en-US" sz="1800" b="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0" baseline="0" dirty="0">
                <a:effectLst/>
                <a:latin typeface="Calibri" panose="020F0502020204030204" pitchFamily="34" charset="0"/>
                <a:ea typeface="Calibri" panose="020F0502020204030204" pitchFamily="34" charset="0"/>
              </a:rPr>
              <a:t>After each group has visited each pitfall and stuck their answers to the flip chart, we’ll </a:t>
            </a:r>
            <a:r>
              <a:rPr lang="en-US" sz="1800" dirty="0">
                <a:effectLst/>
                <a:latin typeface="Calibri" panose="020F0502020204030204" pitchFamily="34" charset="0"/>
                <a:ea typeface="Calibri" panose="020F0502020204030204" pitchFamily="34" charset="0"/>
              </a:rPr>
              <a:t>process the pitfall</a:t>
            </a:r>
            <a:r>
              <a:rPr lang="en-US" sz="1800" baseline="0" dirty="0">
                <a:effectLst/>
                <a:latin typeface="Calibri" panose="020F0502020204030204" pitchFamily="34" charset="0"/>
                <a:ea typeface="Calibri" panose="020F0502020204030204" pitchFamily="34" charset="0"/>
              </a:rPr>
              <a:t>s by doing a </a:t>
            </a:r>
            <a:r>
              <a:rPr lang="en-US" sz="1800" dirty="0">
                <a:effectLst/>
                <a:latin typeface="Calibri" panose="020F0502020204030204" pitchFamily="34" charset="0"/>
                <a:ea typeface="Calibri" panose="020F0502020204030204" pitchFamily="34" charset="0"/>
              </a:rPr>
              <a:t>wall walk where we’ll review all the</a:t>
            </a:r>
            <a:r>
              <a:rPr lang="en-US" sz="1800" baseline="0" dirty="0">
                <a:effectLst/>
                <a:latin typeface="Calibri" panose="020F0502020204030204" pitchFamily="34" charset="0"/>
                <a:ea typeface="Calibri" panose="020F0502020204030204" pitchFamily="34" charset="0"/>
              </a:rPr>
              <a:t> responses to each pitfall together. </a:t>
            </a:r>
            <a:endParaRPr lang="en-US" dirty="0"/>
          </a:p>
        </p:txBody>
      </p:sp>
    </p:spTree>
    <p:extLst>
      <p:ext uri="{BB962C8B-B14F-4D97-AF65-F5344CB8AC3E}">
        <p14:creationId xmlns:p14="http://schemas.microsoft.com/office/powerpoint/2010/main" val="2500657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We’re also</a:t>
            </a:r>
            <a:r>
              <a:rPr lang="en-US" sz="1800" baseline="0" dirty="0">
                <a:effectLst/>
                <a:latin typeface="Calibri" panose="020F0502020204030204" pitchFamily="34" charset="0"/>
                <a:ea typeface="Calibri" panose="020F0502020204030204" pitchFamily="34" charset="0"/>
              </a:rPr>
              <a:t> proposing a fifth pitfall here: assuming that, because you’ve done the best-practice </a:t>
            </a:r>
            <a:r>
              <a:rPr lang="en-US" sz="1800" dirty="0">
                <a:solidFill>
                  <a:schemeClr val="accent3"/>
                </a:solidFill>
                <a:latin typeface="Gill Sans MT" panose="020B0502020104020203" pitchFamily="34" charset="0"/>
              </a:rPr>
              <a:t>design with solid norms-focused information, that the intervention will work as planned!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All interventions operate in open systems, and you can never know how a community will react to an intervention in advance. That is why including in designs a way to monitor community reactions to interventions is so critical. It gives you an understanding of reactions to interventions and a way to mitigate/manage any negative issues that might arise before they become big issues.</a:t>
            </a:r>
          </a:p>
          <a:p>
            <a:endParaRPr lang="en-US" dirty="0"/>
          </a:p>
        </p:txBody>
      </p:sp>
    </p:spTree>
    <p:extLst>
      <p:ext uri="{BB962C8B-B14F-4D97-AF65-F5344CB8AC3E}">
        <p14:creationId xmlns:p14="http://schemas.microsoft.com/office/powerpoint/2010/main" val="318807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SPEAKER NOTES</a:t>
            </a:r>
            <a:r>
              <a:rPr lang="en-US" dirty="0"/>
              <a:t>: This section takes the key concepts and learning from formative research to focus on norms program design. The section will cover:</a:t>
            </a:r>
          </a:p>
          <a:p>
            <a:pPr marL="342900" indent="-342900">
              <a:buFont typeface="Arial" panose="020B0604020202020204" pitchFamily="34" charset="0"/>
              <a:buChar char="•"/>
            </a:pPr>
            <a:r>
              <a:rPr lang="en-US" dirty="0"/>
              <a:t>­	Approaches and issues to consider in the design of norms-shifting interventions (or NSIs) through case studies, group work, and experience sharing.</a:t>
            </a:r>
          </a:p>
          <a:p>
            <a:pPr marL="342900" indent="-342900">
              <a:buFont typeface="Arial" panose="020B0604020202020204" pitchFamily="34" charset="0"/>
              <a:buChar char="•"/>
            </a:pPr>
            <a:r>
              <a:rPr lang="en-US" dirty="0"/>
              <a:t>­	The strategies that community NSIs have used to shift norms in health and across sectors. </a:t>
            </a:r>
          </a:p>
          <a:p>
            <a:pPr marL="342900" indent="-342900">
              <a:buFont typeface="Arial" panose="020B0604020202020204" pitchFamily="34" charset="0"/>
              <a:buChar char="•"/>
            </a:pPr>
            <a:r>
              <a:rPr lang="en-US" dirty="0"/>
              <a:t>­	The importance of ethical grounding to norms program design and implementation.</a:t>
            </a:r>
          </a:p>
          <a:p>
            <a:endParaRPr lang="en-US" dirty="0"/>
          </a:p>
        </p:txBody>
      </p:sp>
    </p:spTree>
    <p:extLst>
      <p:ext uri="{BB962C8B-B14F-4D97-AF65-F5344CB8AC3E}">
        <p14:creationId xmlns:p14="http://schemas.microsoft.com/office/powerpoint/2010/main" val="847982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4"/>
        <p:cNvGrpSpPr/>
        <p:nvPr/>
      </p:nvGrpSpPr>
      <p:grpSpPr>
        <a:xfrm>
          <a:off x="0" y="0"/>
          <a:ext cx="0" cy="0"/>
          <a:chOff x="0" y="0"/>
          <a:chExt cx="0" cy="0"/>
        </a:xfrm>
      </p:grpSpPr>
      <p:sp>
        <p:nvSpPr>
          <p:cNvPr id="5025" name="Google Shape;5025;p7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6" name="Google Shape;5026;p72:notes"/>
          <p:cNvSpPr txBox="1">
            <a:spLocks noGrp="1"/>
          </p:cNvSpPr>
          <p:nvPr>
            <p:ph type="body" idx="1"/>
          </p:nvPr>
        </p:nvSpPr>
        <p:spPr>
          <a:xfrm>
            <a:off x="926677" y="4387136"/>
            <a:ext cx="5096722" cy="4156234"/>
          </a:xfrm>
          <a:prstGeom prst="rect">
            <a:avLst/>
          </a:prstGeom>
          <a:noFill/>
          <a:ln>
            <a:noFill/>
          </a:ln>
        </p:spPr>
        <p:txBody>
          <a:bodyPr spcFirstLastPara="1" wrap="square" lIns="92476" tIns="46226" rIns="92476" bIns="46226"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are going to discuss ethics in the context of design and implementation of norms-shifting interventions. This section could and should be a much fuller section, with more reflection and deliberation. Unfortunately, we will not get into the nuances, but we want to touch on ethics and why it matters and reflect on what this means for us as a frame for you to engage with moving forward.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An example: An NSI designed by an international NGO aims to shift a widely-held norm relating to child marriage, a child rights-focused behavior change of interest to the central government and funding agency but not necessarily an interest of local government administrators, community leaders, and families, including young girls, who value early marriage as a way to maintain family legitimacy and protect the girl child from illegitimate encounters with men in their communities. In such realities, whose voices and values, and at which levels, should programmers take into account when designing interventions? Who should decide which norms to promote and which strategies to employ? Who should be accountable for managing the resistance and backlash that often arise? As implementation occurs, should an organization implement an NSI knowing that there exists a risk of participants perceiving change as externally driven or moving too fast or too soon, resulting in change agents or early adopters suffering? We’ll start to try</a:t>
            </a:r>
            <a:r>
              <a:rPr lang="en-US" sz="1800" baseline="0" dirty="0">
                <a:effectLst/>
                <a:latin typeface="Calibri" panose="020F0502020204030204" pitchFamily="34" charset="0"/>
                <a:ea typeface="Calibri" panose="020F0502020204030204" pitchFamily="34" charset="0"/>
              </a:rPr>
              <a:t> and </a:t>
            </a:r>
            <a:r>
              <a:rPr lang="en-US" sz="1800" dirty="0">
                <a:effectLst/>
                <a:latin typeface="Calibri" panose="020F0502020204030204" pitchFamily="34" charset="0"/>
                <a:ea typeface="Calibri" panose="020F0502020204030204" pitchFamily="34" charset="0"/>
              </a:rPr>
              <a:t>answer these</a:t>
            </a:r>
            <a:r>
              <a:rPr lang="en-US" sz="1800" baseline="0" dirty="0">
                <a:effectLst/>
                <a:latin typeface="Calibri" panose="020F0502020204030204" pitchFamily="34" charset="0"/>
                <a:ea typeface="Calibri" panose="020F0502020204030204" pitchFamily="34" charset="0"/>
              </a:rPr>
              <a:t> question in our next slides.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indent="0">
              <a:buSzPts val="2000"/>
            </a:pPr>
            <a:endParaRPr lang="en-US" dirty="0"/>
          </a:p>
        </p:txBody>
      </p:sp>
    </p:spTree>
    <p:extLst>
      <p:ext uri="{BB962C8B-B14F-4D97-AF65-F5344CB8AC3E}">
        <p14:creationId xmlns:p14="http://schemas.microsoft.com/office/powerpoint/2010/main" val="3868123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NOTE TO FACILITATOR</a:t>
            </a:r>
            <a:r>
              <a:rPr lang="en-US" sz="1800" b="1" baseline="0" dirty="0">
                <a:effectLst/>
                <a:latin typeface="Calibri" panose="020F0502020204030204" pitchFamily="34" charset="0"/>
                <a:ea typeface="Calibri" panose="020F0502020204030204" pitchFamily="34" charset="0"/>
              </a:rPr>
              <a:t>: </a:t>
            </a:r>
            <a:r>
              <a:rPr lang="en-US" sz="1800" b="0" baseline="0" dirty="0">
                <a:effectLst/>
                <a:latin typeface="Calibri" panose="020F0502020204030204" pitchFamily="34" charset="0"/>
                <a:ea typeface="Calibri" panose="020F0502020204030204" pitchFamily="34" charset="0"/>
              </a:rPr>
              <a:t>After the case study, there are questions to get the discussion started. A</a:t>
            </a:r>
            <a:r>
              <a:rPr lang="en-US" sz="1800" dirty="0">
                <a:effectLst/>
                <a:latin typeface="Calibri" panose="020F0502020204030204" pitchFamily="34" charset="0"/>
                <a:ea typeface="Calibri" panose="020F0502020204030204" pitchFamily="34" charset="0"/>
              </a:rPr>
              <a:t>sk participants a few questions at a time about the case study, allowing them time to reflect and share their opinions on what should happen or what they see as problematic. The purpose is to stimulate thinking and demonstrate that the path forward is not clear.</a:t>
            </a:r>
            <a:r>
              <a:rPr lang="en-US" sz="1800" baseline="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We’ll give</a:t>
            </a:r>
            <a:r>
              <a:rPr lang="en-US" sz="1800" baseline="0" dirty="0">
                <a:effectLst/>
                <a:latin typeface="Calibri" panose="020F0502020204030204" pitchFamily="34" charset="0"/>
                <a:ea typeface="Calibri" panose="020F0502020204030204" pitchFamily="34" charset="0"/>
              </a:rPr>
              <a:t> an example of an ethical conundrum in a hypothetical issue in a made-up country.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latin typeface="Gill Sans MT" panose="020B0502020104020203" pitchFamily="34" charset="0"/>
              </a:rPr>
              <a:t>Families, community leaders, and local governments in “</a:t>
            </a:r>
            <a:r>
              <a:rPr lang="en-US" sz="1800" dirty="0" err="1">
                <a:latin typeface="Gill Sans MT" panose="020B0502020104020203" pitchFamily="34" charset="0"/>
              </a:rPr>
              <a:t>Risva</a:t>
            </a:r>
            <a:r>
              <a:rPr lang="en-US" sz="1800" dirty="0">
                <a:latin typeface="Gill Sans MT" panose="020B0502020104020203" pitchFamily="34" charset="0"/>
              </a:rPr>
              <a:t>” place great importance on the time and celebration of marriage. Marriage solidifies family and community ties. Girls typically marry between 14 and 16 years old; therefore, marriage protects a girl from sexual encounters with men and boys in the community who consider her mature.</a:t>
            </a:r>
          </a:p>
          <a:p>
            <a:endParaRPr lang="en-US" sz="1800" dirty="0">
              <a:latin typeface="Gill Sans MT" panose="020B0502020104020203" pitchFamily="34" charset="0"/>
            </a:endParaRPr>
          </a:p>
          <a:p>
            <a:r>
              <a:rPr lang="en-US" sz="1800" dirty="0">
                <a:latin typeface="Gill Sans MT" panose="020B0502020104020203" pitchFamily="34" charset="0"/>
              </a:rPr>
              <a:t>International NGOs, the </a:t>
            </a:r>
            <a:r>
              <a:rPr lang="en-US" sz="1800" dirty="0" err="1">
                <a:latin typeface="Gill Sans MT" panose="020B0502020104020203" pitchFamily="34" charset="0"/>
              </a:rPr>
              <a:t>Risva</a:t>
            </a:r>
            <a:r>
              <a:rPr lang="en-US" sz="1800" dirty="0">
                <a:latin typeface="Gill Sans MT" panose="020B0502020104020203" pitchFamily="34" charset="0"/>
              </a:rPr>
              <a:t> central government, and funders agree that marriage before18 years is a violation of child rights. Together, they have designed a project to shift norms that allow for child marriage and plan to work in this region.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Now, let’s talk about</a:t>
            </a:r>
            <a:r>
              <a:rPr lang="en-US" sz="1800" baseline="0" dirty="0">
                <a:effectLst/>
                <a:latin typeface="Calibri" panose="020F0502020204030204" pitchFamily="34" charset="0"/>
                <a:ea typeface="Calibri" panose="020F0502020204030204" pitchFamily="34" charset="0"/>
              </a:rPr>
              <a:t> this case study. Here are some questions we’ll consider: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context, where there are different views on whether child marriage is acceptable, valuable, or important, whose voice should programmers take into account when designing the intervention? </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should be involved and decide which norms to promote and which norms to change? </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should be involved in and decide about designing program strategies to change norms?</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is responsible for any resistance that arises when the program is implemented? For example, resistance to program staff? Girls? Family members? </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Should the implementing organization continue with implementation even if there is a risk of participants being upset, perceiving change as coming from outsiders?</a:t>
            </a: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obligations do the INGO, central government, and funders have to local culture, tradition, and desires?</a:t>
            </a:r>
          </a:p>
          <a:p>
            <a:pPr marL="342900" marR="0" lvl="0" indent="-342900">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[After discussion]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This discussion raises some of the challenges that we face in norms-shifting intervention design and implementation. These are not easy issues to tackle and there are not always clear, predetermined answers.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We will spend the rest of the session discussing ethical thinking in the context of norms-shifting intervention design and implementation. This section could be longer, with more reflection and deliberation. This part of the training is a start, to stimulate thinking and learn from how you’re engaging with ethical thinking in your work. We also want to share some our learnings from implementing norms-shifting interventions, working with partners and colleagues who have are thinking about this, and share examples of what this means and why it is important. </a:t>
            </a:r>
            <a:endParaRPr lang="en-US" b="1" dirty="0"/>
          </a:p>
        </p:txBody>
      </p:sp>
    </p:spTree>
    <p:extLst>
      <p:ext uri="{BB962C8B-B14F-4D97-AF65-F5344CB8AC3E}">
        <p14:creationId xmlns:p14="http://schemas.microsoft.com/office/powerpoint/2010/main" val="23535735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rPr>
              <a:t>Ethical</a:t>
            </a:r>
            <a:r>
              <a:rPr lang="en-US" sz="1800" baseline="0" dirty="0">
                <a:effectLst/>
                <a:latin typeface="Calibri" panose="020F0502020204030204" pitchFamily="34" charset="0"/>
              </a:rPr>
              <a:t> thinking is “</a:t>
            </a:r>
            <a:r>
              <a:rPr lang="en-US" sz="1800" dirty="0"/>
              <a:t>the process of analyzing and understanding multiple connected variables in a changing context AND applying ethical values to make responsible choices. It requires doing the work to understand issues clearly before making decisions or taking actions that are ethical.”</a:t>
            </a:r>
          </a:p>
          <a:p>
            <a:pPr marL="0" marR="0" algn="l">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800"/>
              </a:spcAft>
            </a:pPr>
            <a:r>
              <a:rPr lang="en-US" sz="1800" dirty="0">
                <a:effectLst/>
                <a:latin typeface="Calibri" panose="020F0502020204030204" pitchFamily="34" charset="0"/>
                <a:ea typeface="Calibri" panose="020F0502020204030204" pitchFamily="34" charset="0"/>
              </a:rPr>
              <a:t>Ethical thinking is a both process of understanding all the factors at play in an intervention</a:t>
            </a:r>
            <a:r>
              <a:rPr lang="en-US" sz="1800" baseline="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 an application of this understanding. Are there</a:t>
            </a:r>
            <a:r>
              <a:rPr lang="en-US" sz="1800" baseline="0" dirty="0">
                <a:effectLst/>
                <a:latin typeface="Calibri" panose="020F0502020204030204" pitchFamily="34" charset="0"/>
                <a:ea typeface="Calibri" panose="020F0502020204030204" pitchFamily="34" charset="0"/>
              </a:rPr>
              <a:t> any reflections on this definition? I</a:t>
            </a:r>
            <a:r>
              <a:rPr lang="en-US" sz="1800" dirty="0">
                <a:effectLst/>
                <a:latin typeface="Calibri" panose="020F0502020204030204" pitchFamily="34" charset="0"/>
                <a:ea typeface="Calibri" panose="020F0502020204030204" pitchFamily="34" charset="0"/>
              </a:rPr>
              <a:t>n the context of our discussion on child marriage, could this definition help us to think about how to tackle ethical conundrums? </a:t>
            </a:r>
          </a:p>
          <a:p>
            <a:pPr marL="0" indent="0">
              <a:buSzPts val="2400"/>
            </a:pPr>
            <a:endParaRPr lang="en-US" sz="2400" dirty="0"/>
          </a:p>
        </p:txBody>
      </p:sp>
    </p:spTree>
    <p:extLst>
      <p:ext uri="{BB962C8B-B14F-4D97-AF65-F5344CB8AC3E}">
        <p14:creationId xmlns:p14="http://schemas.microsoft.com/office/powerpoint/2010/main" val="27858340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4"/>
        <p:cNvGrpSpPr/>
        <p:nvPr/>
      </p:nvGrpSpPr>
      <p:grpSpPr>
        <a:xfrm>
          <a:off x="0" y="0"/>
          <a:ext cx="0" cy="0"/>
          <a:chOff x="0" y="0"/>
          <a:chExt cx="0" cy="0"/>
        </a:xfrm>
      </p:grpSpPr>
      <p:sp>
        <p:nvSpPr>
          <p:cNvPr id="5105" name="Google Shape;5105;p8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6" name="Google Shape;5106;p84:notes"/>
          <p:cNvSpPr txBox="1">
            <a:spLocks noGrp="1"/>
          </p:cNvSpPr>
          <p:nvPr>
            <p:ph type="body" idx="1"/>
          </p:nvPr>
        </p:nvSpPr>
        <p:spPr>
          <a:xfrm>
            <a:off x="926677" y="4387136"/>
            <a:ext cx="5096722" cy="4156234"/>
          </a:xfrm>
          <a:prstGeom prst="rect">
            <a:avLst/>
          </a:prstGeom>
          <a:noFill/>
          <a:ln>
            <a:noFill/>
          </a:ln>
        </p:spPr>
        <p:txBody>
          <a:bodyPr spcFirstLastPara="1" wrap="square" lIns="92476" tIns="46226" rIns="92476" bIns="46226"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Here are some that ethical thinking can be applied to our programs; it’s not</a:t>
            </a:r>
            <a:r>
              <a:rPr lang="en-US" sz="1800" baseline="0" dirty="0">
                <a:effectLst/>
                <a:latin typeface="Calibri" panose="020F0502020204030204" pitchFamily="34" charset="0"/>
                <a:ea typeface="Calibri" panose="020F0502020204030204" pitchFamily="34" charset="0"/>
              </a:rPr>
              <a:t> a comprehensive list.</a:t>
            </a: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lvl="0" indent="0" algn="just" rtl="0">
              <a:lnSpc>
                <a:spcPct val="100000"/>
              </a:lnSpc>
              <a:spcBef>
                <a:spcPts val="0"/>
              </a:spcBef>
              <a:spcAft>
                <a:spcPts val="0"/>
              </a:spcAft>
              <a:buClr>
                <a:srgbClr val="515257"/>
              </a:buClr>
              <a:buSzPts val="4000"/>
              <a:buFont typeface="Gill Sans"/>
              <a:buNone/>
            </a:pPr>
            <a:r>
              <a:rPr lang="en-US" sz="4000" b="1" dirty="0">
                <a:latin typeface="Gill Sans MT" panose="020B0502020104020203" pitchFamily="34" charset="0"/>
              </a:rPr>
              <a:t>Expand formative assessment </a:t>
            </a:r>
            <a:r>
              <a:rPr lang="en-US" sz="4000" dirty="0">
                <a:latin typeface="Gill Sans MT" panose="020B0502020104020203" pitchFamily="34" charset="0"/>
              </a:rPr>
              <a:t>frameworks. </a:t>
            </a:r>
            <a:endParaRPr lang="en-US"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Explore not only technical gaps and individual needs </a:t>
            </a:r>
            <a:r>
              <a:rPr lang="en-US" sz="4000" i="1" dirty="0">
                <a:latin typeface="Gill Sans MT" panose="020B0502020104020203" pitchFamily="34" charset="0"/>
              </a:rPr>
              <a:t>but also </a:t>
            </a:r>
            <a:r>
              <a:rPr lang="en-US" sz="4000" dirty="0">
                <a:latin typeface="Gill Sans MT" panose="020B0502020104020203" pitchFamily="34" charset="0"/>
              </a:rPr>
              <a:t>value systems and social and power configurations across the socio-ecological levels. </a:t>
            </a:r>
            <a:endParaRPr lang="en-US"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Use participatory approaches to engage communities in analyzing their health issues </a:t>
            </a:r>
            <a:r>
              <a:rPr lang="en-US" sz="4000" i="1" dirty="0">
                <a:latin typeface="Gill Sans MT" panose="020B0502020104020203" pitchFamily="34" charset="0"/>
              </a:rPr>
              <a:t>and</a:t>
            </a:r>
            <a:r>
              <a:rPr lang="en-US" sz="4000" dirty="0">
                <a:latin typeface="Gill Sans MT" panose="020B0502020104020203" pitchFamily="34" charset="0"/>
              </a:rPr>
              <a:t> norms that negatively impact health.</a:t>
            </a:r>
            <a:endParaRPr lang="en-US" dirty="0">
              <a:latin typeface="Gill Sans MT" panose="020B0502020104020203" pitchFamily="34" charset="0"/>
            </a:endParaRPr>
          </a:p>
          <a:p>
            <a:pPr marL="0" lvl="0" indent="0" algn="just" rtl="0">
              <a:lnSpc>
                <a:spcPct val="100000"/>
              </a:lnSpc>
              <a:spcBef>
                <a:spcPts val="1800"/>
              </a:spcBef>
              <a:spcAft>
                <a:spcPts val="0"/>
              </a:spcAft>
              <a:buClr>
                <a:srgbClr val="515257"/>
              </a:buClr>
              <a:buSzPts val="4000"/>
              <a:buFont typeface="Gill Sans"/>
              <a:buNone/>
            </a:pPr>
            <a:r>
              <a:rPr lang="en-US" sz="4000" b="1" dirty="0">
                <a:latin typeface="Gill Sans MT" panose="020B0502020104020203" pitchFamily="34" charset="0"/>
              </a:rPr>
              <a:t>Vet alternative strategies </a:t>
            </a:r>
            <a:r>
              <a:rPr lang="en-US" sz="4000" dirty="0">
                <a:latin typeface="Gill Sans MT" panose="020B0502020104020203" pitchFamily="34" charset="0"/>
              </a:rPr>
              <a:t>to influence normative factors with communities. </a:t>
            </a:r>
            <a:endParaRPr lang="en-US" dirty="0">
              <a:latin typeface="Gill Sans MT" panose="020B0502020104020203" pitchFamily="34" charset="0"/>
            </a:endParaRPr>
          </a:p>
          <a:p>
            <a:pPr marL="0" lvl="0" indent="0" algn="just" rtl="0">
              <a:lnSpc>
                <a:spcPct val="100000"/>
              </a:lnSpc>
              <a:spcBef>
                <a:spcPts val="1800"/>
              </a:spcBef>
              <a:spcAft>
                <a:spcPts val="0"/>
              </a:spcAft>
              <a:buClr>
                <a:srgbClr val="515257"/>
              </a:buClr>
              <a:buSzPts val="4000"/>
              <a:buFont typeface="Gill Sans"/>
              <a:buNone/>
            </a:pPr>
            <a:r>
              <a:rPr lang="en-US" sz="4000" b="1" dirty="0">
                <a:latin typeface="Gill Sans MT" panose="020B0502020104020203" pitchFamily="34" charset="0"/>
              </a:rPr>
              <a:t>Include a range of important voices</a:t>
            </a:r>
            <a:r>
              <a:rPr lang="en-US" sz="4000" dirty="0">
                <a:latin typeface="Gill Sans MT" panose="020B0502020104020203" pitchFamily="34" charset="0"/>
              </a:rPr>
              <a:t>, including more marginalized groups. </a:t>
            </a:r>
            <a:endParaRPr lang="en-US" dirty="0">
              <a:latin typeface="Gill Sans MT" panose="020B0502020104020203" pitchFamily="34" charset="0"/>
            </a:endParaRPr>
          </a:p>
          <a:p>
            <a:pPr marL="0" lvl="0" indent="0" algn="just" rtl="0">
              <a:lnSpc>
                <a:spcPct val="100000"/>
              </a:lnSpc>
              <a:spcBef>
                <a:spcPts val="1800"/>
              </a:spcBef>
              <a:spcAft>
                <a:spcPts val="0"/>
              </a:spcAft>
              <a:buClr>
                <a:srgbClr val="515257"/>
              </a:buClr>
              <a:buSzPts val="4000"/>
              <a:buFont typeface="Gill Sans"/>
              <a:buNone/>
            </a:pPr>
            <a:r>
              <a:rPr lang="en-US" sz="4000" dirty="0">
                <a:latin typeface="Gill Sans MT" panose="020B0502020104020203" pitchFamily="34" charset="0"/>
              </a:rPr>
              <a:t>Conduct </a:t>
            </a:r>
            <a:r>
              <a:rPr lang="en-US" sz="4000" b="1" dirty="0">
                <a:latin typeface="Gill Sans MT" panose="020B0502020104020203" pitchFamily="34" charset="0"/>
              </a:rPr>
              <a:t>internal design checks</a:t>
            </a:r>
            <a:r>
              <a:rPr lang="en-US" sz="4000" b="0" dirty="0">
                <a:latin typeface="Gill Sans MT" panose="020B0502020104020203" pitchFamily="34" charset="0"/>
              </a:rPr>
              <a:t>.</a:t>
            </a:r>
            <a:endParaRPr lang="en-US" b="1"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Who is included as a participant and who is not?</a:t>
            </a:r>
            <a:endParaRPr lang="en-US" dirty="0">
              <a:latin typeface="Gill Sans MT" panose="020B0502020104020203" pitchFamily="34" charset="0"/>
            </a:endParaRPr>
          </a:p>
          <a:p>
            <a:pPr marL="850900" lvl="1" indent="-508000" algn="just" rtl="0">
              <a:lnSpc>
                <a:spcPct val="100000"/>
              </a:lnSpc>
              <a:spcBef>
                <a:spcPts val="1800"/>
              </a:spcBef>
              <a:spcAft>
                <a:spcPts val="0"/>
              </a:spcAft>
              <a:buClr>
                <a:srgbClr val="515257"/>
              </a:buClr>
              <a:buSzPts val="4000"/>
              <a:buFont typeface="Arial"/>
              <a:buChar char="•"/>
            </a:pPr>
            <a:r>
              <a:rPr lang="en-US" sz="4000" dirty="0">
                <a:latin typeface="Gill Sans MT" panose="020B0502020104020203" pitchFamily="34" charset="0"/>
              </a:rPr>
              <a:t>Which power structures are most affected?</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indent="0"/>
            <a:endParaRPr dirty="0"/>
          </a:p>
        </p:txBody>
      </p:sp>
    </p:spTree>
    <p:extLst>
      <p:ext uri="{BB962C8B-B14F-4D97-AF65-F5344CB8AC3E}">
        <p14:creationId xmlns:p14="http://schemas.microsoft.com/office/powerpoint/2010/main" val="1025040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b="0" dirty="0">
                <a:effectLst/>
                <a:latin typeface="Calibri" panose="020F0502020204030204" pitchFamily="34" charset="0"/>
                <a:ea typeface="Calibri" panose="020F0502020204030204" pitchFamily="34" charset="0"/>
              </a:rPr>
              <a:t>Slide is animated.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[With only “Values” on the slide</a:t>
            </a:r>
            <a:r>
              <a:rPr lang="en-US" sz="1800" dirty="0">
                <a:effectLst/>
                <a:latin typeface="Calibri" panose="020F0502020204030204" pitchFamily="34" charset="0"/>
                <a:ea typeface="Calibri" panose="020F0502020204030204" pitchFamily="34" charset="0"/>
              </a:rPr>
              <a:t>, state:]</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It might help for us to have some values tied to ethical thinking as we engage with both the process and application of ethical thinking to norms-shifting interventions. Can you think of values that you use in your own work or within your organization?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[Give people time to share, perhaps define the value, say what it means in their work or why they think it’s important.]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u="sng" dirty="0">
                <a:effectLst/>
                <a:latin typeface="Calibri" panose="020F0502020204030204" pitchFamily="34" charset="0"/>
                <a:ea typeface="Calibri" panose="020F0502020204030204" pitchFamily="34" charset="0"/>
              </a:rPr>
              <a:t>[Now click to show all 10 values.]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Here is a list of common values that we see in ethical thinking in other domains, for example in human rights work, public health, or social justice. They are applied differently but may be valuable to our work. We won’t spend time defining these values, but you can reflect further on them by referring to the resources at the end of this presentation and experiences in other sectors. </a:t>
            </a:r>
          </a:p>
          <a:p>
            <a:pPr marL="462458" indent="-231229" defTabSz="924916">
              <a:defRPr/>
            </a:pPr>
            <a:endParaRPr lang="en-US" dirty="0"/>
          </a:p>
        </p:txBody>
      </p:sp>
    </p:spTree>
    <p:extLst>
      <p:ext uri="{BB962C8B-B14F-4D97-AF65-F5344CB8AC3E}">
        <p14:creationId xmlns:p14="http://schemas.microsoft.com/office/powerpoint/2010/main" val="1940684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rPr>
              <a:t>Now let’s look at ethical thinking in a real norms-shifting intervention.</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1698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In many parts of the world, domestic and other forms of violence are accepted, unquestioned behaviors and are viewed normatively as a mechanism of discipline and control.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is a project developed and implemented by Breakthrough India between 2008 and 2011. Ethical thinking was important to how the program made decisions while designing their approach to shift norms. The program was so successful it expanded to many new countries, with some adaptation.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sought to make domestic violence unacceptable and aimed to include men as part of the solution. To disrupt the prevalent binary of men as perpetrators of violence and women as victims, 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asked men to play a role in challenging violence, moving away from dominant frameworks of masculinity and machismo. So how did they approach this challenging problem?</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52488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!’s design drew on existing action research, which by definition engages communities. They wanted to understand more about domestic violence, how people defined it, whether they believed it was important, and what typical expectations were of men, women, families, and communities in relation to domestic violence. Formative</a:t>
            </a:r>
            <a:r>
              <a:rPr lang="en-US" sz="1800" baseline="0" dirty="0">
                <a:effectLst/>
                <a:latin typeface="Calibri" panose="020F0502020204030204" pitchFamily="34" charset="0"/>
                <a:ea typeface="Calibri" panose="020F0502020204030204" pitchFamily="34" charset="0"/>
              </a:rPr>
              <a:t> research for this project found that: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People had a surface-level understanding of what constitutes domestic violence. The scope</a:t>
            </a:r>
            <a:r>
              <a:rPr lang="en-US" sz="1800" baseline="0" dirty="0">
                <a:latin typeface="Gill Sans MT" panose="020B0502020104020203" pitchFamily="34" charset="0"/>
              </a:rPr>
              <a:t> of domestic violence was not fully understood.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Men had power over their spouses and were heads of their families. This</a:t>
            </a:r>
            <a:r>
              <a:rPr lang="en-US" sz="1800" baseline="0" dirty="0">
                <a:latin typeface="Gill Sans MT" panose="020B0502020104020203" pitchFamily="34" charset="0"/>
              </a:rPr>
              <a:t> was important to how domestic violence happened in households.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Men were expected to be macho. This norm influenced</a:t>
            </a:r>
            <a:r>
              <a:rPr lang="en-US" sz="1800" baseline="0" dirty="0">
                <a:latin typeface="Gill Sans MT" panose="020B0502020104020203" pitchFamily="34" charset="0"/>
              </a:rPr>
              <a:t> the way men performed their masculinity, which included through violence.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Domestic violence was considered a private matter. In these communities, this determined whether</a:t>
            </a:r>
            <a:r>
              <a:rPr lang="en-US" sz="1800" baseline="0" dirty="0">
                <a:latin typeface="Gill Sans MT" panose="020B0502020104020203" pitchFamily="34" charset="0"/>
              </a:rPr>
              <a:t> members of families and communities would intervene—or not. </a:t>
            </a:r>
            <a:endParaRPr lang="en-US" sz="1800" dirty="0">
              <a:latin typeface="Gill Sans MT" panose="020B0502020104020203" pitchFamily="34" charset="0"/>
            </a:endParaRPr>
          </a:p>
          <a:p>
            <a:pPr marL="285750" indent="-285750">
              <a:spcAft>
                <a:spcPts val="600"/>
              </a:spcAft>
              <a:buFont typeface="Arial" panose="020B0604020202020204" pitchFamily="34" charset="0"/>
              <a:buChar char="•"/>
            </a:pPr>
            <a:r>
              <a:rPr lang="en-US" sz="1800" dirty="0">
                <a:latin typeface="Gill Sans MT" panose="020B0502020104020203" pitchFamily="34" charset="0"/>
              </a:rPr>
              <a:t>Intervening in domestic violence would create new problems and result in personal harm. This community</a:t>
            </a:r>
            <a:r>
              <a:rPr lang="en-US" sz="1800" baseline="0" dirty="0">
                <a:latin typeface="Gill Sans MT" panose="020B0502020104020203" pitchFamily="34" charset="0"/>
              </a:rPr>
              <a:t> norm served as a barrier to intervention </a:t>
            </a:r>
            <a:r>
              <a:rPr lang="en-US" sz="1800" dirty="0">
                <a:effectLst/>
                <a:latin typeface="Calibri" panose="020F0502020204030204" pitchFamily="34" charset="0"/>
                <a:ea typeface="Calibri" panose="020F0502020204030204" pitchFamily="34" charset="0"/>
              </a:rPr>
              <a:t>in domestic violence cases.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994582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SPEAKER NOTES:</a:t>
            </a:r>
            <a:endParaRPr lang="en-US" sz="1800" b="1" dirty="0">
              <a:effectLst/>
              <a:latin typeface="Calibri" panose="020F0502020204030204" pitchFamily="34" charset="0"/>
            </a:endParaRPr>
          </a:p>
          <a:p>
            <a:pPr>
              <a:spcBef>
                <a:spcPts val="600"/>
              </a:spcBef>
              <a:buFont typeface="Arial" panose="020B0604020202020204" pitchFamily="34" charset="0"/>
              <a:buNone/>
            </a:pPr>
            <a:r>
              <a:rPr lang="en-US" sz="4100" b="0" dirty="0">
                <a:latin typeface="Gill Sans MT" panose="020B0502020104020203" pitchFamily="34" charset="0"/>
              </a:rPr>
              <a:t>The Bell</a:t>
            </a:r>
            <a:r>
              <a:rPr lang="en-US" sz="4100" b="0" baseline="0" dirty="0">
                <a:latin typeface="Gill Sans MT" panose="020B0502020104020203" pitchFamily="34" charset="0"/>
              </a:rPr>
              <a:t> </a:t>
            </a:r>
            <a:r>
              <a:rPr lang="en-US" sz="4100" b="0" baseline="0" dirty="0" err="1">
                <a:latin typeface="Gill Sans MT" panose="020B0502020104020203" pitchFamily="34" charset="0"/>
              </a:rPr>
              <a:t>Bajao</a:t>
            </a:r>
            <a:r>
              <a:rPr lang="en-US" sz="4100" b="0" baseline="0" dirty="0">
                <a:latin typeface="Gill Sans MT" panose="020B0502020104020203" pitchFamily="34" charset="0"/>
              </a:rPr>
              <a:t> a</a:t>
            </a:r>
            <a:r>
              <a:rPr lang="en-US" sz="4100" b="0" dirty="0">
                <a:latin typeface="Gill Sans MT" panose="020B0502020104020203" pitchFamily="34" charset="0"/>
              </a:rPr>
              <a:t>pproach</a:t>
            </a:r>
            <a:r>
              <a:rPr lang="en-US" sz="4100" b="0" baseline="0" dirty="0">
                <a:latin typeface="Gill Sans MT" panose="020B0502020104020203" pitchFamily="34" charset="0"/>
              </a:rPr>
              <a:t> was a c</a:t>
            </a:r>
            <a:r>
              <a:rPr lang="en-US" sz="4100" dirty="0">
                <a:latin typeface="Gill Sans MT" panose="020B0502020104020203" pitchFamily="34" charset="0"/>
              </a:rPr>
              <a:t>ultural, organizing, and media campaign</a:t>
            </a:r>
            <a:r>
              <a:rPr lang="en-US" sz="4100" baseline="0" dirty="0">
                <a:latin typeface="Gill Sans MT" panose="020B0502020104020203" pitchFamily="34" charset="0"/>
              </a:rPr>
              <a:t> grounded in community norms, beliefs, attitudes, and behaviors related to domestic violence and intervention in domestic violence</a:t>
            </a:r>
            <a:endParaRPr lang="en-US" sz="4100" dirty="0">
              <a:latin typeface="Gill Sans MT" panose="020B0502020104020203" pitchFamily="34" charset="0"/>
            </a:endParaRPr>
          </a:p>
          <a:p>
            <a:pPr>
              <a:spcBef>
                <a:spcPts val="600"/>
              </a:spcBef>
              <a:buFont typeface="Arial" panose="020B0604020202020204" pitchFamily="34" charset="0"/>
              <a:buChar char="•"/>
            </a:pPr>
            <a:r>
              <a:rPr lang="en-US" sz="4100" b="1" dirty="0">
                <a:latin typeface="Gill Sans MT" panose="020B0502020104020203" pitchFamily="34" charset="0"/>
              </a:rPr>
              <a:t>Their messages were crafted to reach </a:t>
            </a:r>
            <a:r>
              <a:rPr lang="en-US" sz="4100" dirty="0">
                <a:latin typeface="Gill Sans MT" panose="020B0502020104020203" pitchFamily="34" charset="0"/>
              </a:rPr>
              <a:t>whole communities with a focus on changing men’s and boys’ behavior.</a:t>
            </a:r>
            <a:endParaRPr lang="en-US" sz="4100" b="1" dirty="0">
              <a:latin typeface="Gill Sans MT" panose="020B0502020104020203" pitchFamily="34" charset="0"/>
            </a:endParaRPr>
          </a:p>
          <a:p>
            <a:pPr>
              <a:spcBef>
                <a:spcPts val="600"/>
              </a:spcBef>
              <a:buFont typeface="Arial" panose="020B0604020202020204" pitchFamily="34" charset="0"/>
              <a:buChar char="•"/>
            </a:pPr>
            <a:r>
              <a:rPr lang="en-US" sz="4100" b="1" dirty="0">
                <a:latin typeface="Gill Sans MT" panose="020B0502020104020203" pitchFamily="34" charset="0"/>
              </a:rPr>
              <a:t>Bell </a:t>
            </a:r>
            <a:r>
              <a:rPr lang="en-US" sz="4100" b="1" dirty="0" err="1">
                <a:latin typeface="Gill Sans MT" panose="020B0502020104020203" pitchFamily="34" charset="0"/>
              </a:rPr>
              <a:t>Bajao</a:t>
            </a:r>
            <a:r>
              <a:rPr lang="en-US" sz="4100" b="1" baseline="0" dirty="0">
                <a:latin typeface="Gill Sans MT" panose="020B0502020104020203" pitchFamily="34" charset="0"/>
              </a:rPr>
              <a:t> s</a:t>
            </a:r>
            <a:r>
              <a:rPr lang="en-US" sz="4100" b="1" dirty="0">
                <a:latin typeface="Gill Sans MT" panose="020B0502020104020203" pitchFamily="34" charset="0"/>
              </a:rPr>
              <a:t>trategies</a:t>
            </a:r>
            <a:r>
              <a:rPr lang="en-US" sz="4100" b="1" baseline="0" dirty="0">
                <a:latin typeface="Gill Sans MT" panose="020B0502020104020203" pitchFamily="34" charset="0"/>
              </a:rPr>
              <a:t> included:</a:t>
            </a:r>
            <a:endParaRPr lang="en-US" sz="4100" b="1" dirty="0">
              <a:latin typeface="Gill Sans MT" panose="020B0502020104020203" pitchFamily="34" charset="0"/>
            </a:endParaRPr>
          </a:p>
          <a:p>
            <a:pPr lvl="1">
              <a:spcBef>
                <a:spcPts val="600"/>
              </a:spcBef>
              <a:buFont typeface="Arial" panose="020B0604020202020204" pitchFamily="34" charset="0"/>
              <a:buChar char="•"/>
            </a:pPr>
            <a:r>
              <a:rPr lang="en-US" sz="4100" b="1" dirty="0">
                <a:latin typeface="Gill Sans MT" panose="020B0502020104020203" pitchFamily="34" charset="0"/>
              </a:rPr>
              <a:t>An</a:t>
            </a:r>
            <a:r>
              <a:rPr lang="en-US" sz="4100" b="1" baseline="0" dirty="0">
                <a:latin typeface="Gill Sans MT" panose="020B0502020104020203" pitchFamily="34" charset="0"/>
              </a:rPr>
              <a:t> </a:t>
            </a:r>
            <a:r>
              <a:rPr lang="en-US" sz="4100" b="1" dirty="0">
                <a:latin typeface="Gill Sans MT" panose="020B0502020104020203" pitchFamily="34" charset="0"/>
              </a:rPr>
              <a:t>interactive</a:t>
            </a:r>
            <a:r>
              <a:rPr lang="en-US" sz="4100" dirty="0">
                <a:latin typeface="Gill Sans MT" panose="020B0502020104020203" pitchFamily="34" charset="0"/>
              </a:rPr>
              <a:t> </a:t>
            </a:r>
            <a:r>
              <a:rPr lang="en-US" sz="4100" b="1" dirty="0">
                <a:latin typeface="Gill Sans MT" panose="020B0502020104020203" pitchFamily="34" charset="0"/>
              </a:rPr>
              <a:t>website</a:t>
            </a:r>
            <a:r>
              <a:rPr lang="en-US" sz="4100" b="0" dirty="0">
                <a:latin typeface="Gill Sans MT" panose="020B0502020104020203" pitchFamily="34" charset="0"/>
              </a:rPr>
              <a:t>.</a:t>
            </a:r>
          </a:p>
          <a:p>
            <a:pPr lvl="1">
              <a:spcBef>
                <a:spcPts val="600"/>
              </a:spcBef>
              <a:buFont typeface="Arial" panose="020B0604020202020204" pitchFamily="34" charset="0"/>
              <a:buChar char="•"/>
            </a:pPr>
            <a:r>
              <a:rPr lang="en-US" sz="4100" b="1" dirty="0">
                <a:latin typeface="Gill Sans MT" panose="020B0502020104020203" pitchFamily="34" charset="0"/>
              </a:rPr>
              <a:t>Online presence,</a:t>
            </a:r>
            <a:r>
              <a:rPr lang="en-US" sz="4100" b="1" baseline="0" dirty="0">
                <a:latin typeface="Gill Sans MT" panose="020B0502020104020203" pitchFamily="34" charset="0"/>
              </a:rPr>
              <a:t> including on </a:t>
            </a:r>
            <a:r>
              <a:rPr lang="en-US" sz="4100" dirty="0">
                <a:latin typeface="Gill Sans MT" panose="020B0502020104020203" pitchFamily="34" charset="0"/>
              </a:rPr>
              <a:t>Facebook, Twitter, YouTube.</a:t>
            </a:r>
            <a:r>
              <a:rPr lang="en-US" sz="4100" baseline="0" dirty="0">
                <a:latin typeface="Gill Sans MT" panose="020B0502020104020203" pitchFamily="34" charset="0"/>
              </a:rPr>
              <a:t> Their videos are easy to find on YouTube and are very interesting to watch. </a:t>
            </a:r>
            <a:endParaRPr lang="en-US" sz="4100" dirty="0">
              <a:latin typeface="Gill Sans MT" panose="020B0502020104020203" pitchFamily="34" charset="0"/>
            </a:endParaRPr>
          </a:p>
          <a:p>
            <a:pPr lvl="1">
              <a:spcBef>
                <a:spcPts val="600"/>
              </a:spcBef>
              <a:buFont typeface="Arial" panose="020B0604020202020204" pitchFamily="34" charset="0"/>
              <a:buChar char="•"/>
            </a:pPr>
            <a:r>
              <a:rPr lang="en-US" sz="4100" b="1" dirty="0">
                <a:latin typeface="Gill Sans MT" panose="020B0502020104020203" pitchFamily="34" charset="0"/>
              </a:rPr>
              <a:t>A</a:t>
            </a:r>
            <a:r>
              <a:rPr lang="en-US" sz="4100" b="1" baseline="0" dirty="0">
                <a:latin typeface="Gill Sans MT" panose="020B0502020104020203" pitchFamily="34" charset="0"/>
              </a:rPr>
              <a:t> mass me</a:t>
            </a:r>
            <a:r>
              <a:rPr lang="en-US" sz="4100" b="1" dirty="0">
                <a:latin typeface="Gill Sans MT" panose="020B0502020104020203" pitchFamily="34" charset="0"/>
              </a:rPr>
              <a:t>dia campaign</a:t>
            </a:r>
            <a:r>
              <a:rPr lang="en-US" sz="4100" b="0" baseline="0" dirty="0">
                <a:latin typeface="Gill Sans MT" panose="020B0502020104020203" pitchFamily="34" charset="0"/>
              </a:rPr>
              <a:t> that included </a:t>
            </a:r>
            <a:r>
              <a:rPr lang="en-US" sz="4100" dirty="0">
                <a:latin typeface="Gill Sans MT" panose="020B0502020104020203" pitchFamily="34" charset="0"/>
              </a:rPr>
              <a:t>television, radio and print public service announcements inspired by true stories.</a:t>
            </a:r>
          </a:p>
          <a:p>
            <a:pPr lvl="1">
              <a:spcBef>
                <a:spcPts val="600"/>
              </a:spcBef>
              <a:buFont typeface="Arial" panose="020B0604020202020204" pitchFamily="34" charset="0"/>
              <a:buChar char="•"/>
            </a:pPr>
            <a:r>
              <a:rPr lang="en-US" sz="4100" b="1" dirty="0">
                <a:latin typeface="Gill Sans MT" panose="020B0502020104020203" pitchFamily="34" charset="0"/>
              </a:rPr>
              <a:t>Community mobilization</a:t>
            </a:r>
            <a:r>
              <a:rPr lang="en-US" sz="4100" b="0" baseline="0" dirty="0">
                <a:latin typeface="Gill Sans MT" panose="020B0502020104020203" pitchFamily="34" charset="0"/>
              </a:rPr>
              <a:t> activities, which include l</a:t>
            </a:r>
            <a:r>
              <a:rPr lang="en-US" sz="4100" dirty="0">
                <a:latin typeface="Gill Sans MT" panose="020B0502020104020203" pitchFamily="34" charset="0"/>
              </a:rPr>
              <a:t>eadership training, mass outreach, video vans, face-to-face educational and conversational events.</a:t>
            </a:r>
          </a:p>
          <a:p>
            <a:pPr lvl="1">
              <a:spcBef>
                <a:spcPts val="600"/>
              </a:spcBef>
              <a:buFont typeface="Arial" panose="020B0604020202020204" pitchFamily="34" charset="0"/>
              <a:buChar char="•"/>
            </a:pPr>
            <a:r>
              <a:rPr lang="en-US" sz="4100" b="1" dirty="0">
                <a:latin typeface="Gill Sans MT" panose="020B0502020104020203" pitchFamily="34" charset="0"/>
              </a:rPr>
              <a:t>Celebrity</a:t>
            </a:r>
            <a:r>
              <a:rPr lang="en-US" sz="4100" dirty="0">
                <a:latin typeface="Gill Sans MT" panose="020B0502020104020203" pitchFamily="34" charset="0"/>
              </a:rPr>
              <a:t> supporters of Bell </a:t>
            </a:r>
            <a:r>
              <a:rPr lang="en-US" sz="4100" dirty="0" err="1">
                <a:latin typeface="Gill Sans MT" panose="020B0502020104020203" pitchFamily="34" charset="0"/>
              </a:rPr>
              <a:t>Bajao</a:t>
            </a:r>
            <a:r>
              <a:rPr lang="en-US" sz="4100" baseline="0" dirty="0">
                <a:latin typeface="Gill Sans MT" panose="020B0502020104020203" pitchFamily="34" charset="0"/>
              </a:rPr>
              <a:t> messages.</a:t>
            </a:r>
            <a:endParaRPr lang="en-US" sz="4100" dirty="0">
              <a:latin typeface="Gill Sans MT" panose="020B0502020104020203"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18827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As we</a:t>
            </a:r>
            <a:r>
              <a:rPr lang="en-US" sz="1800" baseline="0" dirty="0">
                <a:effectLst/>
                <a:latin typeface="Calibri" panose="020F0502020204030204" pitchFamily="34" charset="0"/>
                <a:ea typeface="Calibri" panose="020F0502020204030204" pitchFamily="34" charset="0"/>
              </a:rPr>
              <a:t> review Bell </a:t>
            </a:r>
            <a:r>
              <a:rPr lang="en-US" sz="1800" baseline="0" dirty="0" err="1">
                <a:effectLst/>
                <a:latin typeface="Calibri" panose="020F0502020204030204" pitchFamily="34" charset="0"/>
                <a:ea typeface="Calibri" panose="020F0502020204030204" pitchFamily="34" charset="0"/>
              </a:rPr>
              <a:t>Bajao’s</a:t>
            </a:r>
            <a:r>
              <a:rPr lang="en-US" sz="1800" baseline="0" dirty="0">
                <a:effectLst/>
                <a:latin typeface="Calibri" panose="020F0502020204030204" pitchFamily="34" charset="0"/>
                <a:ea typeface="Calibri" panose="020F0502020204030204" pitchFamily="34" charset="0"/>
              </a:rPr>
              <a:t> achievements, keep in mind that Breakthrough India considers their grounding in ethics as essential to the successful program design and implementation.</a:t>
            </a: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aseline="0" dirty="0">
                <a:effectLst/>
                <a:latin typeface="Calibri" panose="020F0502020204030204" pitchFamily="34" charset="0"/>
                <a:ea typeface="Calibri" panose="020F0502020204030204" pitchFamily="34" charset="0"/>
              </a:rPr>
              <a:t>The program’s achievements include:</a:t>
            </a:r>
          </a:p>
          <a:p>
            <a:pPr marL="0" marR="0">
              <a:spcBef>
                <a:spcPts val="0"/>
              </a:spcBef>
              <a:spcAft>
                <a:spcPts val="800"/>
              </a:spcAft>
            </a:pPr>
            <a:endParaRPr lang="en-US" sz="1800" b="1" baseline="0" dirty="0">
              <a:effectLst/>
              <a:latin typeface="Calibri" panose="020F0502020204030204" pitchFamily="34" charset="0"/>
            </a:endParaRP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Public service announcements reached more than 130 million people over two years.</a:t>
            </a: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Increased </a:t>
            </a:r>
            <a:r>
              <a:rPr lang="en-US" sz="5000" b="1" dirty="0">
                <a:latin typeface="Gill Sans MT" panose="020B0502020104020203" pitchFamily="34" charset="0"/>
              </a:rPr>
              <a:t>knowledge</a:t>
            </a:r>
            <a:r>
              <a:rPr lang="en-US" sz="5000" dirty="0">
                <a:latin typeface="Gill Sans MT" panose="020B0502020104020203" pitchFamily="34" charset="0"/>
              </a:rPr>
              <a:t> about domestic violence.</a:t>
            </a: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Changed individual and community </a:t>
            </a:r>
            <a:r>
              <a:rPr lang="en-US" sz="5000" b="1" dirty="0">
                <a:latin typeface="Gill Sans MT" panose="020B0502020104020203" pitchFamily="34" charset="0"/>
              </a:rPr>
              <a:t>attitudes</a:t>
            </a:r>
            <a:r>
              <a:rPr lang="en-US" sz="5000" dirty="0">
                <a:latin typeface="Gill Sans MT" panose="020B0502020104020203" pitchFamily="34" charset="0"/>
              </a:rPr>
              <a:t> towards domestic violence.</a:t>
            </a: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Conversations</a:t>
            </a:r>
            <a:r>
              <a:rPr lang="en-US" sz="5000" baseline="0" dirty="0">
                <a:latin typeface="Gill Sans MT" panose="020B0502020104020203" pitchFamily="34" charset="0"/>
              </a:rPr>
              <a:t> about domestic violence—and intervening in domestic violence—were normalized. </a:t>
            </a:r>
            <a:endParaRPr lang="en-US" sz="5000" dirty="0">
              <a:latin typeface="Gill Sans MT" panose="020B0502020104020203" pitchFamily="34" charset="0"/>
            </a:endParaRPr>
          </a:p>
          <a:p>
            <a:pPr marL="685800" marR="0" indent="-685800">
              <a:spcBef>
                <a:spcPts val="0"/>
              </a:spcBef>
              <a:spcAft>
                <a:spcPts val="800"/>
              </a:spcAft>
              <a:buFont typeface="Arial" panose="020B0604020202020204" pitchFamily="34" charset="0"/>
              <a:buChar char="•"/>
            </a:pPr>
            <a:r>
              <a:rPr lang="en-US" sz="5000" dirty="0">
                <a:latin typeface="Gill Sans MT" panose="020B0502020104020203" pitchFamily="34" charset="0"/>
              </a:rPr>
              <a:t>Policy supports effective </a:t>
            </a:r>
            <a:r>
              <a:rPr lang="en-US" sz="5000" b="1" dirty="0">
                <a:latin typeface="Gill Sans MT" panose="020B0502020104020203" pitchFamily="34" charset="0"/>
              </a:rPr>
              <a:t>laws</a:t>
            </a:r>
            <a:r>
              <a:rPr lang="en-US" sz="5000" dirty="0">
                <a:latin typeface="Gill Sans MT" panose="020B0502020104020203" pitchFamily="34" charset="0"/>
              </a:rPr>
              <a:t> and women seeking </a:t>
            </a:r>
            <a:r>
              <a:rPr lang="en-US" sz="5000" b="1" dirty="0">
                <a:latin typeface="Gill Sans MT" panose="020B0502020104020203" pitchFamily="34" charset="0"/>
              </a:rPr>
              <a:t>justice</a:t>
            </a:r>
            <a:r>
              <a:rPr lang="en-US" sz="5000" b="0" dirty="0">
                <a:latin typeface="Gill Sans MT" panose="020B0502020104020203" pitchFamily="34" charset="0"/>
              </a:rPr>
              <a:t>.</a:t>
            </a:r>
            <a:endParaRPr lang="en-US" sz="5000" b="1" dirty="0">
              <a:latin typeface="Gill Sans MT" panose="020B0502020104020203" pitchFamily="34" charset="0"/>
            </a:endParaRPr>
          </a:p>
          <a:p>
            <a:pPr marL="0" marR="0">
              <a:spcBef>
                <a:spcPts val="0"/>
              </a:spcBef>
              <a:spcAft>
                <a:spcPts val="800"/>
              </a:spcAft>
            </a:pPr>
            <a:endParaRPr lang="en-US" sz="1800" baseline="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64061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Read slide.</a:t>
            </a:r>
            <a:endParaRPr lang="en-US" b="1" dirty="0"/>
          </a:p>
        </p:txBody>
      </p:sp>
    </p:spTree>
    <p:extLst>
      <p:ext uri="{BB962C8B-B14F-4D97-AF65-F5344CB8AC3E}">
        <p14:creationId xmlns:p14="http://schemas.microsoft.com/office/powerpoint/2010/main" val="31676695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This is a breakout group activity for 30 minutes. We want participants to reflect on the case study and on which ethical values Breakthrough India considered in the program design, how they did this, and whether this made a difference. Steps are described below. Divide participants into small groups of five to eight.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Step 1: Give participants four to five minutes to read the case study. Ask them to highlight the values that Breakthrough/Bell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considered when they designed the program and how those values influenced program design.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Step 2: Discussion: Go over questions in your small group, and facilitate a discussion asking people to share their answers to the above questions. (approx. 10 minutes)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Step 3: Now move the discussion to whether participants think the values made a difference in decisions that were made during program design. Why or why not? Do they think Bell </a:t>
            </a:r>
            <a:r>
              <a:rPr lang="en-US" sz="1800" dirty="0" err="1">
                <a:effectLst/>
                <a:latin typeface="Calibri" panose="020F0502020204030204" pitchFamily="34" charset="0"/>
                <a:ea typeface="Calibri" panose="020F0502020204030204" pitchFamily="34" charset="0"/>
              </a:rPr>
              <a:t>Bajao</a:t>
            </a:r>
            <a:r>
              <a:rPr lang="en-US" sz="1800" dirty="0">
                <a:effectLst/>
                <a:latin typeface="Calibri" panose="020F0502020204030204" pitchFamily="34" charset="0"/>
                <a:ea typeface="Calibri" panose="020F0502020204030204" pitchFamily="34" charset="0"/>
              </a:rPr>
              <a:t>! would have made the same decisions without ethical values?</a:t>
            </a:r>
          </a:p>
          <a:p>
            <a:endParaRPr lang="en-US" dirty="0"/>
          </a:p>
        </p:txBody>
      </p:sp>
    </p:spTree>
    <p:extLst>
      <p:ext uri="{BB962C8B-B14F-4D97-AF65-F5344CB8AC3E}">
        <p14:creationId xmlns:p14="http://schemas.microsoft.com/office/powerpoint/2010/main" val="10540338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Step 4: Ask for a volunteer to share high-level thoughts and reflections from small-group discussion. </a:t>
            </a:r>
          </a:p>
        </p:txBody>
      </p:sp>
    </p:spTree>
    <p:extLst>
      <p:ext uri="{BB962C8B-B14F-4D97-AF65-F5344CB8AC3E}">
        <p14:creationId xmlns:p14="http://schemas.microsoft.com/office/powerpoint/2010/main" val="3517087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So why are we discussing ethics when thinking about NSIs?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NSIs are complex and they engage with and address power differentials between organizations, communities, and groups. In the design and implementation of NSIs, there are many different participants from outsider and insider organizations, community members, and others.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People often question whether it is ethical or acceptable for organizations, especially outsider or Western organizations, to engage with norms, think about shifting norms, or design strategies to do this.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It is a challenging space and one that engages with justice, rights, culture, community, and collaboration.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NSIs engage directly with different power differentials including outsider organizations, insider organizations, and participants of different types, and there is a risk of local voices losing out or being dominated.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It is also important to remember that even when we do not intend to, we may be affecting norms and relationships in communities. This is inherent in interaction. What NSIs are doing is making this intentional and strategic for improved outcomes.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We still need to think about who gets to identify which norms and behaviors to change, how to change them, what new values or behaviors to push for, what risk of harm are we willing to accept, etc. None of these are easy topics but they ground the work we do. Being explicit allows us to be sure that in the organization, within collaborations, and in our work with communities, we are accountable to our values and ethics in addition to the project itself. </a:t>
            </a:r>
          </a:p>
          <a:p>
            <a:pPr marL="0" indent="0">
              <a:buSzPts val="2400"/>
            </a:pPr>
            <a:endParaRPr lang="en-US" sz="2400" dirty="0"/>
          </a:p>
        </p:txBody>
      </p:sp>
    </p:spTree>
    <p:extLst>
      <p:ext uri="{BB962C8B-B14F-4D97-AF65-F5344CB8AC3E}">
        <p14:creationId xmlns:p14="http://schemas.microsoft.com/office/powerpoint/2010/main" val="1079278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7"/>
        <p:cNvGrpSpPr/>
        <p:nvPr/>
      </p:nvGrpSpPr>
      <p:grpSpPr>
        <a:xfrm>
          <a:off x="0" y="0"/>
          <a:ext cx="0" cy="0"/>
          <a:chOff x="0" y="0"/>
          <a:chExt cx="0" cy="0"/>
        </a:xfrm>
      </p:grpSpPr>
      <p:sp>
        <p:nvSpPr>
          <p:cNvPr id="5038" name="Google Shape;503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9" name="Google Shape;5039;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effectLst/>
                <a:latin typeface="Calibri" panose="020F0502020204030204" pitchFamily="34" charset="0"/>
                <a:ea typeface="Calibri" panose="020F0502020204030204" pitchFamily="34" charset="0"/>
              </a:rPr>
              <a:t>SPEAKER NOTES: </a:t>
            </a:r>
          </a:p>
          <a:p>
            <a:pPr marL="0" lvl="0" indent="0" algn="l" rtl="0">
              <a:lnSpc>
                <a:spcPct val="117999"/>
              </a:lnSpc>
              <a:spcBef>
                <a:spcPts val="0"/>
              </a:spcBef>
              <a:spcAft>
                <a:spcPts val="0"/>
              </a:spcAft>
              <a:buNone/>
            </a:pPr>
            <a:r>
              <a:rPr lang="en-US" sz="1800" dirty="0">
                <a:effectLst/>
                <a:latin typeface="Calibri" panose="020F0502020204030204" pitchFamily="34" charset="0"/>
                <a:ea typeface="Calibri" panose="020F0502020204030204" pitchFamily="34" charset="0"/>
              </a:rPr>
              <a:t>This quote comes from an essay titled “How and why does history matter for development policy?” </a:t>
            </a:r>
          </a:p>
          <a:p>
            <a:pPr marL="0" lvl="0" indent="0" algn="l" rtl="0">
              <a:lnSpc>
                <a:spcPct val="117999"/>
              </a:lnSpc>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1800" dirty="0">
                <a:latin typeface="Gill Sans MT" panose="020B0502020104020203" pitchFamily="34" charset="0"/>
              </a:rPr>
              <a:t>“The flow of history in a developing society is too often regarded as ‘the problem,’ the embodiment of the inertia, the traditional ways, as something which needs to be changed or transformed... More intelligent and realistic policies would </a:t>
            </a:r>
            <a:r>
              <a:rPr lang="en-US" sz="1800" b="1" dirty="0">
                <a:latin typeface="Gill Sans MT" panose="020B0502020104020203" pitchFamily="34" charset="0"/>
              </a:rPr>
              <a:t>start from the premise that the receiving society and its historical momentum are much more powerful and important</a:t>
            </a:r>
            <a:r>
              <a:rPr lang="en-US" sz="1800" dirty="0">
                <a:latin typeface="Gill Sans MT" panose="020B0502020104020203" pitchFamily="34" charset="0"/>
              </a:rPr>
              <a:t> than the applied policies, and the</a:t>
            </a:r>
            <a:r>
              <a:rPr lang="en-US" sz="1800" baseline="0" dirty="0">
                <a:latin typeface="Gill Sans MT" panose="020B0502020104020203" pitchFamily="34" charset="0"/>
              </a:rPr>
              <a:t> latter [policies]</a:t>
            </a:r>
            <a:r>
              <a:rPr lang="en-US" sz="1800" dirty="0">
                <a:latin typeface="Gill Sans MT" panose="020B0502020104020203" pitchFamily="34" charset="0"/>
              </a:rPr>
              <a:t> only really have a chance to succeed if they can </a:t>
            </a:r>
            <a:r>
              <a:rPr lang="en-US" sz="1800" b="1" dirty="0">
                <a:latin typeface="Gill Sans MT" panose="020B0502020104020203" pitchFamily="34" charset="0"/>
              </a:rPr>
              <a:t>work with the flow and the momentum of the society’s history to encourage the desired kinds of selective adaptations</a:t>
            </a:r>
            <a:r>
              <a:rPr lang="en-US" sz="1800" dirty="0">
                <a:latin typeface="Gill Sans MT" panose="020B0502020104020203" pitchFamily="34" charset="0"/>
              </a:rPr>
              <a:t>.”</a:t>
            </a:r>
          </a:p>
          <a:p>
            <a:pPr marL="0" lvl="0" indent="0" algn="l" rtl="0">
              <a:lnSpc>
                <a:spcPct val="117999"/>
              </a:lnSpc>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lvl="0" indent="0" algn="l" rtl="0">
              <a:lnSpc>
                <a:spcPct val="117999"/>
              </a:lnSpc>
              <a:spcBef>
                <a:spcPts val="0"/>
              </a:spcBef>
              <a:spcAft>
                <a:spcPts val="0"/>
              </a:spcAft>
              <a:buNone/>
            </a:pPr>
            <a:r>
              <a:rPr lang="en-US" sz="1800" dirty="0">
                <a:effectLst/>
                <a:latin typeface="Calibri" panose="020F0502020204030204" pitchFamily="34" charset="0"/>
                <a:ea typeface="Calibri" panose="020F0502020204030204" pitchFamily="34" charset="0"/>
              </a:rPr>
              <a:t> Does this resonate with you?</a:t>
            </a:r>
            <a:endParaRPr dirty="0"/>
          </a:p>
        </p:txBody>
      </p:sp>
    </p:spTree>
    <p:extLst>
      <p:ext uri="{BB962C8B-B14F-4D97-AF65-F5344CB8AC3E}">
        <p14:creationId xmlns:p14="http://schemas.microsoft.com/office/powerpoint/2010/main" val="4006539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Gender and social norms and equality reflect attitudes and behaviors that are rooted in belief systems that have a long history and deep roots. As a result, people may identify with them and consider them a fundamental part of their relationships and community. Therefore, it is often hard to quickly “nudge” behaviors towards gender equity. This fact creates some complexity in working to address inequities and shift norms, which further necessitates collaboration and close partnership with communities to define the focus and strategies to shift norms.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Norms and behaviors can outlive their functions, continuing even when they no longer reflect the values and desires of the community. This can happen because norms are not always identified, spoken, or visible. People may operate on and take them for granted, never questioning their existence. In these cases, people may want to change the norms or behavior themselves once given the change to reflect and discuss together.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ourier New" panose="02070309020205020404" pitchFamily="49" charset="0"/>
                <a:ea typeface="Courier New" panose="02070309020205020404" pitchFamily="49" charset="0"/>
                <a:cs typeface="Courier New" panose="02070309020205020404" pitchFamily="49" charset="0"/>
              </a:rPr>
              <a:t>Early adopters change their behaviors earlier than the rest of the community. When they do this, they are operating in a social and structural environment that is not aligned with these changes. It can place early adopters at risk, necessitating support from the organization and community. </a:t>
            </a:r>
          </a:p>
          <a:p>
            <a:pPr marL="285750" marR="0" lvl="0" indent="-285750">
              <a:spcBef>
                <a:spcPts val="0"/>
              </a:spcBef>
              <a:spcAft>
                <a:spcPts val="8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Norms change can be exciting for communities if they are actively leading the reflections on and discussions about the future they want for their communities and themselves. Norms change can also be a vulnerable process, requiring people to engage with inequities and harm. There is a risk of fracturing social relations. Norms change can also be healing and hopeful. And it can be risky, possibly leading to a backlash, resistance, or efforts to stop change or enforce or create sanctions. </a:t>
            </a:r>
            <a:endParaRPr lang="en-US" dirty="0"/>
          </a:p>
        </p:txBody>
      </p:sp>
    </p:spTree>
    <p:extLst>
      <p:ext uri="{BB962C8B-B14F-4D97-AF65-F5344CB8AC3E}">
        <p14:creationId xmlns:p14="http://schemas.microsoft.com/office/powerpoint/2010/main" val="38717892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0"/>
        <p:cNvGrpSpPr/>
        <p:nvPr/>
      </p:nvGrpSpPr>
      <p:grpSpPr>
        <a:xfrm>
          <a:off x="0" y="0"/>
          <a:ext cx="0" cy="0"/>
          <a:chOff x="0" y="0"/>
          <a:chExt cx="0" cy="0"/>
        </a:xfrm>
      </p:grpSpPr>
      <p:sp>
        <p:nvSpPr>
          <p:cNvPr id="5051" name="Google Shape;505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2" name="Google Shape;5052;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rPr>
              <a:t>SPEAKER NOTES: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b="0" i="0" u="none" strike="noStrike" cap="none" dirty="0">
                <a:solidFill>
                  <a:srgbClr val="525357"/>
                </a:solidFill>
                <a:latin typeface="Gill Sans MT" panose="020B0502020104020203" pitchFamily="34" charset="0"/>
                <a:ea typeface="Gill Sans"/>
                <a:cs typeface="Gill Sans"/>
                <a:sym typeface="Gill Sans"/>
              </a:rPr>
              <a:t>Norms change relies on the “</a:t>
            </a:r>
            <a:r>
              <a:rPr lang="en-US" sz="1800" b="0" dirty="0">
                <a:solidFill>
                  <a:srgbClr val="2E2C22"/>
                </a:solidFill>
                <a:latin typeface="Gill Sans MT" panose="020B0502020104020203" pitchFamily="34" charset="0"/>
                <a:ea typeface="Gill Sans"/>
                <a:cs typeface="Gill Sans"/>
                <a:sym typeface="Gill Sans"/>
              </a:rPr>
              <a:t>crucial drivers of … perseverance and bravery from individuals, support from immediate family and community…and role models and leadership from those with power.”</a:t>
            </a:r>
            <a:endParaRPr lang="en-US" sz="1800" b="0" i="0" u="none" strike="noStrike" cap="none" dirty="0">
              <a:solidFill>
                <a:srgbClr val="525357"/>
              </a:solidFill>
              <a:effectLst/>
              <a:latin typeface="Gill Sans MT" panose="020B0502020104020203" pitchFamily="34" charset="0"/>
              <a:ea typeface="Calibri" panose="020F0502020204030204" pitchFamily="34" charset="0"/>
              <a:sym typeface="Gill Sans"/>
            </a:endParaRPr>
          </a:p>
          <a:p>
            <a:pPr marL="0" marR="0">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rPr>
              <a:t>This quote comes from the Align platform, which published a piece on history and change as related to gender norms. It is included here because it describes well what it takes for norms to change and for individuals and groups of individuals to lead change, especially as early adopters and others pushing for change that may not yet be widely accepted.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rPr>
              <a:t>REFERENCE: </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ALiGN</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History and Change,”</a:t>
            </a:r>
            <a:r>
              <a:rPr kumimoji="0" lang="en-US" sz="1800" b="0" i="1"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https://</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www.alignplatform.org</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historyandchange#continue</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endParaRPr kumimoji="0" lang="en-US" sz="1800" b="0" i="0" u="sng" strike="noStrike" kern="0" cap="none" spc="0" normalizeH="0" baseline="0" noProof="0" dirty="0">
              <a:ln>
                <a:noFill/>
              </a:ln>
              <a:solidFill>
                <a:srgbClr val="525357"/>
              </a:solidFill>
              <a:effectLst/>
              <a:uLnTx/>
              <a:uFillTx/>
              <a:latin typeface="Gill Sans MT" panose="020B0502020104020203" pitchFamily="34" charset="0"/>
              <a:cs typeface="Arial"/>
              <a:sym typeface="Arial"/>
            </a:endParaRPr>
          </a:p>
          <a:p>
            <a:endParaRPr dirty="0"/>
          </a:p>
        </p:txBody>
      </p:sp>
    </p:spTree>
    <p:extLst>
      <p:ext uri="{BB962C8B-B14F-4D97-AF65-F5344CB8AC3E}">
        <p14:creationId xmlns:p14="http://schemas.microsoft.com/office/powerpoint/2010/main" val="4292849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069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rPr>
              <a:t>These different areas need resources and a package of policies, interventions, and support to function effectively. For example,</a:t>
            </a:r>
            <a:r>
              <a:rPr lang="en-US" sz="1800" baseline="0" dirty="0">
                <a:effectLst/>
                <a:latin typeface="Calibri" panose="020F0502020204030204" pitchFamily="34" charset="0"/>
                <a:ea typeface="Calibri" panose="020F0502020204030204" pitchFamily="34" charset="0"/>
              </a:rPr>
              <a:t> g</a:t>
            </a:r>
            <a:r>
              <a:rPr lang="en-US" sz="1800" dirty="0">
                <a:effectLst/>
                <a:latin typeface="Calibri" panose="020F0502020204030204" pitchFamily="34" charset="0"/>
                <a:ea typeface="Calibri" panose="020F0502020204030204" pitchFamily="34" charset="0"/>
              </a:rPr>
              <a:t>ender norms can only shift in one domain (e.g., education) if economic opportunities are present and political voice and leadership support educational aspirations for decent work and gender equality. Schools alone cannot overcome these barriers.</a:t>
            </a:r>
            <a:r>
              <a:rPr lang="en-US" sz="1800" baseline="0" dirty="0">
                <a:effectLst/>
                <a:latin typeface="Calibri" panose="020F0502020204030204" pitchFamily="34" charset="0"/>
                <a:ea typeface="Calibri" panose="020F0502020204030204" pitchFamily="34" charset="0"/>
              </a:rPr>
              <a:t> We’ve paraphrased this from an </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ALiGN</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platform piece on “</a:t>
            </a:r>
            <a:r>
              <a:rPr kumimoji="0" lang="en-US" sz="1800" b="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History and Change”</a:t>
            </a:r>
            <a:r>
              <a:rPr kumimoji="0" lang="en-US" sz="1800" b="0" i="1"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of social norms (https://www.alignplatform.org/</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historyandchange#continue</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Design processes led by data and co-design will help identify strategies.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Watch out for common pitfalls that can mislead program design.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indent="0" algn="l" defTabSz="457200" eaLnBrk="1" fontAlgn="auto" latinLnBrk="0" hangingPunct="1">
              <a:lnSpc>
                <a:spcPct val="117999"/>
              </a:lnSpc>
              <a:spcBef>
                <a:spcPts val="0"/>
              </a:spcBef>
              <a:spcAft>
                <a:spcPts val="800"/>
              </a:spcAft>
              <a:buClrTx/>
              <a:buSzTx/>
              <a:buFontTx/>
              <a:buNone/>
              <a:tabLst/>
              <a:defRPr/>
            </a:pPr>
            <a:r>
              <a:rPr lang="en-US" sz="1800" dirty="0">
                <a:solidFill>
                  <a:srgbClr val="393941"/>
                </a:solidFill>
              </a:rPr>
              <a:t>Ground your work in values and ethics.</a:t>
            </a:r>
            <a:r>
              <a:rPr lang="en-US" sz="1800" baseline="0" dirty="0">
                <a:solidFill>
                  <a:srgbClr val="393941"/>
                </a:solidFill>
              </a:rPr>
              <a:t> Remember that v</a:t>
            </a:r>
            <a:r>
              <a:rPr lang="en-US" sz="1800" dirty="0">
                <a:effectLst/>
                <a:latin typeface="Calibri" panose="020F0502020204030204" pitchFamily="34" charset="0"/>
                <a:ea typeface="Calibri" panose="020F0502020204030204" pitchFamily="34" charset="0"/>
              </a:rPr>
              <a:t>alues and ethics may be different between contexts, and practitioners should be aware of this.</a:t>
            </a: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endParaRPr lang="en-US" sz="1800" dirty="0">
              <a:solidFill>
                <a:srgbClr val="393941"/>
              </a:solidFill>
            </a:endParaRP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r>
              <a:rPr lang="en-US" sz="1800" dirty="0">
                <a:solidFill>
                  <a:srgbClr val="393941"/>
                </a:solidFill>
              </a:rPr>
              <a:t>Plan for, monitor, and respond to pushback.</a:t>
            </a: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endParaRPr lang="en-US" sz="1800" dirty="0">
              <a:solidFill>
                <a:srgbClr val="393941"/>
              </a:solidFill>
            </a:endParaRPr>
          </a:p>
          <a:p>
            <a:pPr marL="0" marR="0" indent="0" algn="l" defTabSz="457200" eaLnBrk="1" fontAlgn="auto" latinLnBrk="0" hangingPunct="1">
              <a:lnSpc>
                <a:spcPct val="117999"/>
              </a:lnSpc>
              <a:spcBef>
                <a:spcPts val="0"/>
              </a:spcBef>
              <a:spcAft>
                <a:spcPts val="1800"/>
              </a:spcAft>
              <a:buClrTx/>
              <a:buSzTx/>
              <a:buFont typeface="Arial" panose="020B0604020202020204" pitchFamily="34" charset="0"/>
              <a:buNone/>
              <a:tabLst/>
              <a:defRPr/>
            </a:pPr>
            <a:r>
              <a:rPr lang="en-US" sz="1800" dirty="0">
                <a:solidFill>
                  <a:srgbClr val="393941"/>
                </a:solidFill>
              </a:rPr>
              <a:t>Build in flexibility to allow for positive change as it emerges</a:t>
            </a:r>
            <a:r>
              <a:rPr lang="en-US" sz="1800" dirty="0">
                <a:solidFill>
                  <a:sysClr val="windowText" lastClr="000000"/>
                </a:solidFill>
                <a:effectLst/>
                <a:latin typeface="Calibri" panose="020F0502020204030204" pitchFamily="34" charset="0"/>
              </a:rPr>
              <a:t>:</a:t>
            </a:r>
            <a:r>
              <a:rPr lang="en-US" sz="1800" baseline="0" dirty="0">
                <a:solidFill>
                  <a:sysClr val="windowText" lastClr="000000"/>
                </a:solidFill>
                <a:effectLst/>
                <a:latin typeface="Calibri" panose="020F0502020204030204" pitchFamily="34" charset="0"/>
              </a:rPr>
              <a:t> i</a:t>
            </a:r>
            <a:r>
              <a:rPr lang="en-US" sz="1800" dirty="0">
                <a:effectLst/>
                <a:latin typeface="Calibri" panose="020F0502020204030204" pitchFamily="34" charset="0"/>
                <a:ea typeface="Calibri" panose="020F0502020204030204" pitchFamily="34" charset="0"/>
              </a:rPr>
              <a:t>terative monitoring and evaluation and adaptive management is important. </a:t>
            </a:r>
          </a:p>
          <a:p>
            <a:pPr marL="0" indent="0" algn="l">
              <a:spcAft>
                <a:spcPts val="1800"/>
              </a:spcAft>
              <a:buFont typeface="Arial" panose="020B0604020202020204" pitchFamily="34" charset="0"/>
              <a:buNone/>
            </a:pPr>
            <a:endParaRPr lang="en-US" sz="1800" dirty="0">
              <a:solidFill>
                <a:srgbClr val="393941"/>
              </a:solidFill>
            </a:endParaRPr>
          </a:p>
          <a:p>
            <a:pPr marL="0" indent="0" algn="l">
              <a:spcAft>
                <a:spcPts val="1800"/>
              </a:spcAft>
              <a:buFont typeface="Arial" panose="020B0604020202020204" pitchFamily="34" charset="0"/>
              <a:buNone/>
            </a:pPr>
            <a:r>
              <a:rPr lang="en-US" sz="1800" dirty="0">
                <a:solidFill>
                  <a:srgbClr val="393941"/>
                </a:solidFill>
              </a:rPr>
              <a:t>Know that one program alone cannot do everything.</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rPr>
              <a:t>REFERENCE</a:t>
            </a:r>
            <a:r>
              <a:rPr lang="en-US" sz="1800" dirty="0">
                <a:effectLst/>
                <a:latin typeface="Calibri" panose="020F0502020204030204" pitchFamily="34" charset="0"/>
                <a:ea typeface="Calibri" panose="020F0502020204030204" pitchFamily="34" charset="0"/>
              </a:rPr>
              <a:t>: </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ALiGN</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History and Change,”</a:t>
            </a:r>
            <a:r>
              <a:rPr kumimoji="0" lang="en-US" sz="1800" b="0" i="1"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 </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https://</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www.alignplatform.org</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r>
              <a:rPr kumimoji="0" lang="en-US" sz="1800" b="0" i="0" u="none" strike="noStrike" kern="0" cap="none" spc="0" normalizeH="0" baseline="0" noProof="0" dirty="0" err="1">
                <a:ln>
                  <a:noFill/>
                </a:ln>
                <a:solidFill>
                  <a:srgbClr val="525357"/>
                </a:solidFill>
                <a:effectLst/>
                <a:uLnTx/>
                <a:uFillTx/>
                <a:latin typeface="Gill Sans MT" panose="020B0502020104020203" pitchFamily="34" charset="0"/>
                <a:cs typeface="Arial"/>
                <a:sym typeface="Arial"/>
              </a:rPr>
              <a:t>historyandchange#continue</a:t>
            </a:r>
            <a:r>
              <a:rPr kumimoji="0" lang="en-US" sz="1800" b="0" i="0" u="none" strike="noStrike" kern="0" cap="none" spc="0" normalizeH="0" baseline="0" noProof="0" dirty="0">
                <a:ln>
                  <a:noFill/>
                </a:ln>
                <a:solidFill>
                  <a:srgbClr val="525357"/>
                </a:solidFill>
                <a:effectLst/>
                <a:uLnTx/>
                <a:uFillTx/>
                <a:latin typeface="Gill Sans MT" panose="020B0502020104020203" pitchFamily="34" charset="0"/>
                <a:cs typeface="Arial"/>
                <a:sym typeface="Arial"/>
              </a:rPr>
              <a:t>.</a:t>
            </a:r>
            <a:endParaRPr kumimoji="0" lang="en-US" sz="1800" b="0" i="0" u="sng" strike="noStrike" kern="0" cap="none" spc="0" normalizeH="0" baseline="0" noProof="0" dirty="0">
              <a:ln>
                <a:noFill/>
              </a:ln>
              <a:solidFill>
                <a:srgbClr val="525357"/>
              </a:solidFill>
              <a:effectLst/>
              <a:uLnTx/>
              <a:uFillTx/>
              <a:latin typeface="Gill Sans MT" panose="020B0502020104020203" pitchFamily="34" charset="0"/>
              <a:cs typeface="Arial"/>
              <a:sym typeface="Arial"/>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04112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4408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To include</a:t>
            </a:r>
            <a:r>
              <a:rPr lang="en-US" b="0" baseline="0" dirty="0"/>
              <a:t> for trainings with a focus on making ethical programming decisions. </a:t>
            </a:r>
            <a:endParaRPr lang="en-US" b="0" dirty="0"/>
          </a:p>
          <a:p>
            <a:endParaRPr lang="en-US" b="1" dirty="0"/>
          </a:p>
          <a:p>
            <a:r>
              <a:rPr lang="en-US" b="1" dirty="0"/>
              <a:t>REFERENCES</a:t>
            </a:r>
            <a:r>
              <a:rPr lang="en-US" dirty="0"/>
              <a:t>:</a:t>
            </a:r>
            <a:r>
              <a:rPr lang="en-US" baseline="0" dirty="0"/>
              <a:t>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New Zealand National Ethics Advisory Committee, </a:t>
            </a:r>
            <a:r>
              <a:rPr lang="en-US" sz="2400" i="1"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 https://</a:t>
            </a:r>
            <a:r>
              <a:rPr lang="en-US" sz="2400" i="0" dirty="0" err="1">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neac.health.govt.nz</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/system/files/documents/publications/getting-through-together-jul07.pdf.</a:t>
            </a:r>
            <a:endParaRPr lang="en-US" i="0" dirty="0"/>
          </a:p>
        </p:txBody>
      </p:sp>
    </p:spTree>
    <p:extLst>
      <p:ext uri="{BB962C8B-B14F-4D97-AF65-F5344CB8AC3E}">
        <p14:creationId xmlns:p14="http://schemas.microsoft.com/office/powerpoint/2010/main" val="405433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3" name="Google Shape;453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The following slides are an overview of social norms from Module 1 of this curriculum. If the participants have recently gone through Module 1, you may choose to go through these slides at a quicker pace.</a:t>
            </a:r>
            <a:endParaRPr dirty="0"/>
          </a:p>
        </p:txBody>
      </p:sp>
    </p:spTree>
    <p:extLst>
      <p:ext uri="{BB962C8B-B14F-4D97-AF65-F5344CB8AC3E}">
        <p14:creationId xmlns:p14="http://schemas.microsoft.com/office/powerpoint/2010/main" val="24808645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To include</a:t>
            </a:r>
            <a:r>
              <a:rPr lang="en-US" b="0" baseline="0" dirty="0"/>
              <a:t> for trainings with a focus on making ethical programming decisions. </a:t>
            </a:r>
            <a:endParaRPr lang="en-US" b="0" dirty="0"/>
          </a:p>
          <a:p>
            <a:endParaRPr lang="en-US" b="1" dirty="0"/>
          </a:p>
          <a:p>
            <a:r>
              <a:rPr lang="en-US" b="1" dirty="0"/>
              <a:t>REFERENCES</a:t>
            </a:r>
            <a:r>
              <a:rPr lang="en-US" dirty="0"/>
              <a:t>:</a:t>
            </a:r>
            <a:r>
              <a:rPr lang="en-US" baseline="0" dirty="0"/>
              <a:t>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New Zealand National Ethics Advisory Committee, </a:t>
            </a:r>
            <a:r>
              <a:rPr lang="en-US" sz="2400" i="1"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 https://</a:t>
            </a:r>
            <a:r>
              <a:rPr lang="en-US" sz="2400" i="0" dirty="0" err="1">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neac.health.govt.nz</a:t>
            </a:r>
            <a:r>
              <a:rPr lang="en-US" sz="2400" i="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/system/files/documents/publications/getting-through-together-jul07.pdf.</a:t>
            </a:r>
            <a:endParaRPr lang="en-US" i="0" dirty="0"/>
          </a:p>
        </p:txBody>
      </p:sp>
    </p:spTree>
    <p:extLst>
      <p:ext uri="{BB962C8B-B14F-4D97-AF65-F5344CB8AC3E}">
        <p14:creationId xmlns:p14="http://schemas.microsoft.com/office/powerpoint/2010/main" val="37271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9" name="Google Shape;45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latin typeface="Helvetica Neue"/>
                <a:ea typeface="Helvetica Neue"/>
                <a:cs typeface="Helvetica Neue"/>
                <a:sym typeface="Helvetica Neue"/>
              </a:rPr>
              <a:t>NOTE</a:t>
            </a:r>
            <a:r>
              <a:rPr lang="en-US" sz="2200" b="0" i="0" u="none" strike="noStrike" cap="none" dirty="0">
                <a:solidFill>
                  <a:srgbClr val="000000"/>
                </a:solidFill>
                <a:latin typeface="Helvetica Neue"/>
                <a:ea typeface="Helvetica Neue"/>
                <a:cs typeface="Helvetica Neue"/>
                <a:sym typeface="Helvetica Neue"/>
              </a:rPr>
              <a:t> </a:t>
            </a:r>
            <a:r>
              <a:rPr lang="en-US" sz="2200" b="1" i="0" u="none" strike="noStrike" cap="none" dirty="0">
                <a:solidFill>
                  <a:srgbClr val="000000"/>
                </a:solidFill>
                <a:latin typeface="Helvetica Neue"/>
                <a:ea typeface="Helvetica Neue"/>
                <a:cs typeface="Helvetica Neue"/>
                <a:sym typeface="Helvetica Neue"/>
              </a:rPr>
              <a:t> TO FACILITATOR: </a:t>
            </a:r>
            <a:r>
              <a:rPr lang="en-US" sz="2200" b="0" i="0" u="none" strike="noStrike" cap="none" dirty="0">
                <a:solidFill>
                  <a:srgbClr val="000000"/>
                </a:solidFill>
                <a:latin typeface="Helvetica Neue"/>
                <a:ea typeface="Helvetica Neue"/>
                <a:cs typeface="Helvetica Neue"/>
                <a:sym typeface="Helvetica Neue"/>
              </a:rPr>
              <a:t>This slide is animated.</a:t>
            </a:r>
            <a:endParaRPr dirty="0"/>
          </a:p>
          <a:p>
            <a:pPr marL="0" lvl="0" indent="0" algn="l" rtl="0">
              <a:lnSpc>
                <a:spcPct val="117999"/>
              </a:lnSpc>
              <a:spcBef>
                <a:spcPts val="0"/>
              </a:spcBef>
              <a:spcAft>
                <a:spcPts val="0"/>
              </a:spcAft>
              <a:buNone/>
            </a:pPr>
            <a:endParaRPr sz="2200" b="0" i="0" u="none" strike="noStrike" cap="none" dirty="0">
              <a:solidFill>
                <a:srgbClr val="000000"/>
              </a:solidFill>
              <a:latin typeface="Helvetica Neue"/>
              <a:ea typeface="Helvetica Neue"/>
              <a:cs typeface="Helvetica Neue"/>
              <a:sym typeface="Helvetica Neue"/>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This is a more formal definition of social norms.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1- Read Paragraph]: Often not consciously obeyed, norms are tacit rules of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2- Read Paragraph] It’s of note that norms can be embedded in formal institutions by codification into law as well as institutional policies.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[Read examples, if time permits]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 examples include: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Some school policies do not allow unmarried girls who become pregnant and give birth to return to finish studies. The boys who got the girls pregnant are permitted to continue their educations. What norms are operating here? Which are institutionalized?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2) Some health care settings require spousal permission for contraceptive services. What norms may be operating here? How have they been institutionalized?</a:t>
            </a:r>
            <a:endParaRPr sz="2200" b="0" i="0" u="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1123941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B52AB3"/>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881D8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881D88"/>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A224A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A224A1">
              <a:alpha val="86667"/>
            </a:srgbClr>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B52AB3"/>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881D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A224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B52A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50888" y="4665385"/>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74313904"/>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Shape 196">
            <a:extLst>
              <a:ext uri="{FF2B5EF4-FFF2-40B4-BE49-F238E27FC236}">
                <a16:creationId xmlns:a16="http://schemas.microsoft.com/office/drawing/2014/main" id="{6970C658-A92B-CA4E-A570-9510BD768D8C}"/>
              </a:ext>
            </a:extLst>
          </p:cNvPr>
          <p:cNvSpPr/>
          <p:nvPr userDrawn="1"/>
        </p:nvSpPr>
        <p:spPr>
          <a:xfrm>
            <a:off x="2860047" y="3758275"/>
            <a:ext cx="2827057" cy="2827057"/>
          </a:xfrm>
          <a:prstGeom prst="ellipse">
            <a:avLst/>
          </a:prstGeom>
          <a:solidFill>
            <a:srgbClr val="B52AB3"/>
          </a:solidFill>
          <a:ln w="3175"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Gill Sans MT" panose="020B0502020104020203"/>
              <a:sym typeface="Helvetica Light"/>
            </a:endParaRPr>
          </a:p>
        </p:txBody>
      </p:sp>
      <p:sp>
        <p:nvSpPr>
          <p:cNvPr id="4" name="Shape 204">
            <a:extLst>
              <a:ext uri="{FF2B5EF4-FFF2-40B4-BE49-F238E27FC236}">
                <a16:creationId xmlns:a16="http://schemas.microsoft.com/office/drawing/2014/main" id="{7332672C-817D-D64D-B7EB-0A80F322B34E}"/>
              </a:ext>
            </a:extLst>
          </p:cNvPr>
          <p:cNvSpPr/>
          <p:nvPr userDrawn="1"/>
        </p:nvSpPr>
        <p:spPr>
          <a:xfrm>
            <a:off x="18696897" y="3682075"/>
            <a:ext cx="2827056"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5" name="Shape 211">
            <a:extLst>
              <a:ext uri="{FF2B5EF4-FFF2-40B4-BE49-F238E27FC236}">
                <a16:creationId xmlns:a16="http://schemas.microsoft.com/office/drawing/2014/main" id="{5E88FDBE-D17A-9944-9D93-9655CD95D5AD}"/>
              </a:ext>
            </a:extLst>
          </p:cNvPr>
          <p:cNvSpPr/>
          <p:nvPr userDrawn="1"/>
        </p:nvSpPr>
        <p:spPr>
          <a:xfrm>
            <a:off x="8138997" y="3656675"/>
            <a:ext cx="2827056"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6" name="Shape 218">
            <a:extLst>
              <a:ext uri="{FF2B5EF4-FFF2-40B4-BE49-F238E27FC236}">
                <a16:creationId xmlns:a16="http://schemas.microsoft.com/office/drawing/2014/main" id="{D7781F29-DC28-B348-BC66-E01F0FAE5FD8}"/>
              </a:ext>
            </a:extLst>
          </p:cNvPr>
          <p:cNvSpPr/>
          <p:nvPr userDrawn="1"/>
        </p:nvSpPr>
        <p:spPr>
          <a:xfrm>
            <a:off x="13417946" y="3682075"/>
            <a:ext cx="2827057" cy="2827056"/>
          </a:xfrm>
          <a:prstGeom prst="ellipse">
            <a:avLst/>
          </a:prstGeom>
          <a:solidFill>
            <a:srgbClr val="B52AB3"/>
          </a:solidFill>
          <a:ln w="3175">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a:ln>
                <a:noFill/>
              </a:ln>
              <a:solidFill>
                <a:srgbClr val="FFFFFF"/>
              </a:solidFill>
              <a:effectLst/>
              <a:uLnTx/>
              <a:uFillTx/>
              <a:latin typeface="Helvetica Light"/>
              <a:sym typeface="Helvetica Light"/>
            </a:endParaRPr>
          </a:p>
        </p:txBody>
      </p:sp>
      <p:sp>
        <p:nvSpPr>
          <p:cNvPr id="7" name="Picture Placeholder 23">
            <a:extLst>
              <a:ext uri="{FF2B5EF4-FFF2-40B4-BE49-F238E27FC236}">
                <a16:creationId xmlns:a16="http://schemas.microsoft.com/office/drawing/2014/main" id="{5B46DCAF-570D-F144-A604-67F232D8355C}"/>
              </a:ext>
            </a:extLst>
          </p:cNvPr>
          <p:cNvSpPr>
            <a:spLocks noGrp="1"/>
          </p:cNvSpPr>
          <p:nvPr>
            <p:ph type="pic" sz="quarter" idx="10"/>
          </p:nvPr>
        </p:nvSpPr>
        <p:spPr>
          <a:xfrm>
            <a:off x="2860675" y="3682075"/>
            <a:ext cx="2825750" cy="2827337"/>
          </a:xfrm>
          <a:prstGeom prst="rect">
            <a:avLst/>
          </a:prstGeom>
        </p:spPr>
        <p:txBody>
          <a:bodyPr/>
          <a:lstStyle/>
          <a:p>
            <a:endParaRPr lang="en-US"/>
          </a:p>
        </p:txBody>
      </p:sp>
      <p:sp>
        <p:nvSpPr>
          <p:cNvPr id="9" name="Picture Placeholder 23">
            <a:extLst>
              <a:ext uri="{FF2B5EF4-FFF2-40B4-BE49-F238E27FC236}">
                <a16:creationId xmlns:a16="http://schemas.microsoft.com/office/drawing/2014/main" id="{1DDD8839-3C36-C940-967B-E831D12BF9FB}"/>
              </a:ext>
            </a:extLst>
          </p:cNvPr>
          <p:cNvSpPr>
            <a:spLocks noGrp="1"/>
          </p:cNvSpPr>
          <p:nvPr>
            <p:ph type="pic" sz="quarter" idx="11"/>
          </p:nvPr>
        </p:nvSpPr>
        <p:spPr>
          <a:xfrm>
            <a:off x="8140303" y="3682075"/>
            <a:ext cx="2825750" cy="2827337"/>
          </a:xfrm>
          <a:prstGeom prst="rect">
            <a:avLst/>
          </a:prstGeom>
        </p:spPr>
        <p:txBody>
          <a:bodyPr/>
          <a:lstStyle/>
          <a:p>
            <a:endParaRPr lang="en-US"/>
          </a:p>
        </p:txBody>
      </p:sp>
      <p:sp>
        <p:nvSpPr>
          <p:cNvPr id="10" name="Picture Placeholder 23">
            <a:extLst>
              <a:ext uri="{FF2B5EF4-FFF2-40B4-BE49-F238E27FC236}">
                <a16:creationId xmlns:a16="http://schemas.microsoft.com/office/drawing/2014/main" id="{B42D1641-23CD-0246-97CA-A5454B3235F8}"/>
              </a:ext>
            </a:extLst>
          </p:cNvPr>
          <p:cNvSpPr>
            <a:spLocks noGrp="1"/>
          </p:cNvSpPr>
          <p:nvPr>
            <p:ph type="pic" sz="quarter" idx="12"/>
          </p:nvPr>
        </p:nvSpPr>
        <p:spPr>
          <a:xfrm>
            <a:off x="13419253" y="3682075"/>
            <a:ext cx="2825750" cy="2827337"/>
          </a:xfrm>
          <a:prstGeom prst="rect">
            <a:avLst/>
          </a:prstGeom>
        </p:spPr>
        <p:txBody>
          <a:bodyPr/>
          <a:lstStyle/>
          <a:p>
            <a:endParaRPr lang="en-US"/>
          </a:p>
        </p:txBody>
      </p:sp>
      <p:sp>
        <p:nvSpPr>
          <p:cNvPr id="11" name="Picture Placeholder 23">
            <a:extLst>
              <a:ext uri="{FF2B5EF4-FFF2-40B4-BE49-F238E27FC236}">
                <a16:creationId xmlns:a16="http://schemas.microsoft.com/office/drawing/2014/main" id="{FB6A86E1-D624-0242-84E5-85FE1C00975A}"/>
              </a:ext>
            </a:extLst>
          </p:cNvPr>
          <p:cNvSpPr>
            <a:spLocks noGrp="1"/>
          </p:cNvSpPr>
          <p:nvPr>
            <p:ph type="pic" sz="quarter" idx="13"/>
          </p:nvPr>
        </p:nvSpPr>
        <p:spPr>
          <a:xfrm>
            <a:off x="18696896" y="3682075"/>
            <a:ext cx="2825750" cy="2827337"/>
          </a:xfrm>
          <a:prstGeom prst="rect">
            <a:avLst/>
          </a:prstGeom>
        </p:spPr>
        <p:txBody>
          <a:bodyPr/>
          <a:lstStyle/>
          <a:p>
            <a:endParaRPr lang="en-US"/>
          </a:p>
        </p:txBody>
      </p:sp>
      <p:sp>
        <p:nvSpPr>
          <p:cNvPr id="12" name="Text Placeholder 28">
            <a:extLst>
              <a:ext uri="{FF2B5EF4-FFF2-40B4-BE49-F238E27FC236}">
                <a16:creationId xmlns:a16="http://schemas.microsoft.com/office/drawing/2014/main" id="{547AC6BE-8D32-BF40-9975-CF5A374C63AE}"/>
              </a:ext>
            </a:extLst>
          </p:cNvPr>
          <p:cNvSpPr>
            <a:spLocks noGrp="1"/>
          </p:cNvSpPr>
          <p:nvPr>
            <p:ph type="body" sz="quarter" idx="14"/>
          </p:nvPr>
        </p:nvSpPr>
        <p:spPr>
          <a:xfrm>
            <a:off x="2155616"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8">
            <a:extLst>
              <a:ext uri="{FF2B5EF4-FFF2-40B4-BE49-F238E27FC236}">
                <a16:creationId xmlns:a16="http://schemas.microsoft.com/office/drawing/2014/main" id="{915800A5-8B7F-0346-BE6D-7F37BA1ACC36}"/>
              </a:ext>
            </a:extLst>
          </p:cNvPr>
          <p:cNvSpPr>
            <a:spLocks noGrp="1"/>
          </p:cNvSpPr>
          <p:nvPr>
            <p:ph type="body" sz="quarter" idx="15"/>
          </p:nvPr>
        </p:nvSpPr>
        <p:spPr>
          <a:xfrm>
            <a:off x="7434590"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8">
            <a:extLst>
              <a:ext uri="{FF2B5EF4-FFF2-40B4-BE49-F238E27FC236}">
                <a16:creationId xmlns:a16="http://schemas.microsoft.com/office/drawing/2014/main" id="{82AC2B69-6F47-AE47-B7EA-0A890D4F544A}"/>
              </a:ext>
            </a:extLst>
          </p:cNvPr>
          <p:cNvSpPr>
            <a:spLocks noGrp="1"/>
          </p:cNvSpPr>
          <p:nvPr>
            <p:ph type="body" sz="quarter" idx="16"/>
          </p:nvPr>
        </p:nvSpPr>
        <p:spPr>
          <a:xfrm>
            <a:off x="12713544"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8">
            <a:extLst>
              <a:ext uri="{FF2B5EF4-FFF2-40B4-BE49-F238E27FC236}">
                <a16:creationId xmlns:a16="http://schemas.microsoft.com/office/drawing/2014/main" id="{091DF577-3085-9E4B-A812-3BD1D99B2869}"/>
              </a:ext>
            </a:extLst>
          </p:cNvPr>
          <p:cNvSpPr>
            <a:spLocks noGrp="1"/>
          </p:cNvSpPr>
          <p:nvPr>
            <p:ph type="body" sz="quarter" idx="17"/>
          </p:nvPr>
        </p:nvSpPr>
        <p:spPr>
          <a:xfrm>
            <a:off x="17992516" y="7989197"/>
            <a:ext cx="4235868" cy="4316458"/>
          </a:xfrm>
          <a:prstGeom prst="rect">
            <a:avLst/>
          </a:prstGeom>
        </p:spPr>
        <p:txBody>
          <a:bodyPr>
            <a:normAutofit/>
          </a:bodyPr>
          <a:lstStyle>
            <a:lvl1pPr indent="0" algn="ctr">
              <a:defRPr sz="4000">
                <a:latin typeface="+mn-lt"/>
              </a:defRPr>
            </a:lvl1pPr>
            <a:lvl2pPr indent="0" algn="ctr">
              <a:defRPr sz="4000">
                <a:latin typeface="+mn-lt"/>
              </a:defRPr>
            </a:lvl2pPr>
            <a:lvl3pPr indent="0" algn="ctr">
              <a:defRPr sz="4000">
                <a:latin typeface="+mn-lt"/>
              </a:defRPr>
            </a:lvl3pPr>
            <a:lvl4pPr indent="0" algn="ctr">
              <a:defRPr sz="4000">
                <a:latin typeface="+mn-lt"/>
              </a:defRPr>
            </a:lvl4pPr>
            <a:lvl5pPr indent="0" algn="ctr">
              <a:defRPr sz="4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7">
            <a:extLst>
              <a:ext uri="{FF2B5EF4-FFF2-40B4-BE49-F238E27FC236}">
                <a16:creationId xmlns:a16="http://schemas.microsoft.com/office/drawing/2014/main" id="{4EE28BB3-5EA3-4449-9935-E693D512AD35}"/>
              </a:ext>
            </a:extLst>
          </p:cNvPr>
          <p:cNvSpPr>
            <a:spLocks noGrp="1"/>
          </p:cNvSpPr>
          <p:nvPr>
            <p:ph type="body" sz="quarter" idx="18" hasCustomPrompt="1"/>
          </p:nvPr>
        </p:nvSpPr>
        <p:spPr>
          <a:xfrm>
            <a:off x="2155616"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7" name="Text Placeholder 37">
            <a:extLst>
              <a:ext uri="{FF2B5EF4-FFF2-40B4-BE49-F238E27FC236}">
                <a16:creationId xmlns:a16="http://schemas.microsoft.com/office/drawing/2014/main" id="{DECCF15A-2CF5-904A-A077-C631EA02E544}"/>
              </a:ext>
            </a:extLst>
          </p:cNvPr>
          <p:cNvSpPr>
            <a:spLocks noGrp="1"/>
          </p:cNvSpPr>
          <p:nvPr>
            <p:ph type="body" sz="quarter" idx="19" hasCustomPrompt="1"/>
          </p:nvPr>
        </p:nvSpPr>
        <p:spPr>
          <a:xfrm>
            <a:off x="7434590"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8" name="Text Placeholder 37">
            <a:extLst>
              <a:ext uri="{FF2B5EF4-FFF2-40B4-BE49-F238E27FC236}">
                <a16:creationId xmlns:a16="http://schemas.microsoft.com/office/drawing/2014/main" id="{8368C800-A615-2A42-81E2-85C93440257B}"/>
              </a:ext>
            </a:extLst>
          </p:cNvPr>
          <p:cNvSpPr>
            <a:spLocks noGrp="1"/>
          </p:cNvSpPr>
          <p:nvPr>
            <p:ph type="body" sz="quarter" idx="20" hasCustomPrompt="1"/>
          </p:nvPr>
        </p:nvSpPr>
        <p:spPr>
          <a:xfrm>
            <a:off x="12713544"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19" name="Text Placeholder 37">
            <a:extLst>
              <a:ext uri="{FF2B5EF4-FFF2-40B4-BE49-F238E27FC236}">
                <a16:creationId xmlns:a16="http://schemas.microsoft.com/office/drawing/2014/main" id="{EF2EE0FE-AEEF-4243-BC9A-8B9BEC76B4FB}"/>
              </a:ext>
            </a:extLst>
          </p:cNvPr>
          <p:cNvSpPr>
            <a:spLocks noGrp="1"/>
          </p:cNvSpPr>
          <p:nvPr>
            <p:ph type="body" sz="quarter" idx="21" hasCustomPrompt="1"/>
          </p:nvPr>
        </p:nvSpPr>
        <p:spPr>
          <a:xfrm>
            <a:off x="17991837" y="7105926"/>
            <a:ext cx="4235868" cy="504658"/>
          </a:xfrm>
          <a:prstGeom prst="rect">
            <a:avLst/>
          </a:prstGeom>
        </p:spPr>
        <p:txBody>
          <a:bodyPr>
            <a:normAutofit/>
          </a:bodyPr>
          <a:lstStyle>
            <a:lvl1pPr algn="ctr">
              <a:defRPr sz="3200" b="1" spc="300">
                <a:solidFill>
                  <a:srgbClr val="393941"/>
                </a:solidFill>
                <a:latin typeface="+mj-lt"/>
              </a:defRPr>
            </a:lvl1pPr>
          </a:lstStyle>
          <a:p>
            <a:pPr lvl="0"/>
            <a:r>
              <a:rPr lang="en-US" dirty="0"/>
              <a:t>HEADING</a:t>
            </a:r>
          </a:p>
        </p:txBody>
      </p:sp>
      <p:sp>
        <p:nvSpPr>
          <p:cNvPr id="20" name="Title 1">
            <a:extLst>
              <a:ext uri="{FF2B5EF4-FFF2-40B4-BE49-F238E27FC236}">
                <a16:creationId xmlns:a16="http://schemas.microsoft.com/office/drawing/2014/main" id="{D690AE98-5215-8441-BFFA-AE904641CF31}"/>
              </a:ext>
            </a:extLst>
          </p:cNvPr>
          <p:cNvSpPr>
            <a:spLocks noGrp="1"/>
          </p:cNvSpPr>
          <p:nvPr>
            <p:ph type="title" hasCustomPrompt="1"/>
          </p:nvPr>
        </p:nvSpPr>
        <p:spPr>
          <a:xfrm>
            <a:off x="2121839" y="1494364"/>
            <a:ext cx="19402113" cy="1438518"/>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spTree>
    <p:extLst>
      <p:ext uri="{BB962C8B-B14F-4D97-AF65-F5344CB8AC3E}">
        <p14:creationId xmlns:p14="http://schemas.microsoft.com/office/powerpoint/2010/main" val="2589650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7200" b="1" i="0">
                <a:solidFill>
                  <a:srgbClr val="B52AB3"/>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615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3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B52AB3"/>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3737121"/>
            <a:ext cx="5402544" cy="3537046"/>
          </a:xfrm>
        </p:spPr>
        <p:txBody>
          <a:bodyPr>
            <a:normAutofit/>
          </a:bodyPr>
          <a:lstStyle>
            <a:lvl1pPr marL="0" indent="0">
              <a:buNone/>
              <a:defRPr sz="7200" b="1" i="0">
                <a:solidFill>
                  <a:srgbClr val="B52AB3"/>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1360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Content 2">
    <p:bg>
      <p:bgPr>
        <a:solidFill>
          <a:srgbClr val="B52AB3">
            <a:alpha val="12430"/>
          </a:srgbClr>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B52AB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8517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1287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lgn="l">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6315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750473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301298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2676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99120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881D88"/>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A224A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B52AB3"/>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881D8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A224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B52A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9593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5710596"/>
      </p:ext>
    </p:extLst>
  </p:cSld>
  <p:clrMapOvr>
    <a:masterClrMapping/>
  </p:clrMapOvr>
  <p:transition spd="med"/>
  <p:extLst mod="1">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6631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4574311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1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6226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056079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Divider 1" preserve="1">
  <p:cSld name="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6853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3614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52560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36859645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8660052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B52AB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405990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2/2/2022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Tree>
    <p:extLst>
      <p:ext uri="{BB962C8B-B14F-4D97-AF65-F5344CB8AC3E}">
        <p14:creationId xmlns:p14="http://schemas.microsoft.com/office/powerpoint/2010/main" val="1548576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538630"/>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917078" y="5698463"/>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742930"/>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473400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ext-Heavy 6">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 name="Google Shape;180;p107">
            <a:extLst>
              <a:ext uri="{FF2B5EF4-FFF2-40B4-BE49-F238E27FC236}">
                <a16:creationId xmlns:a16="http://schemas.microsoft.com/office/drawing/2014/main" id="{490BD64A-E835-0C43-BA40-6C86022B7925}"/>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rmAutofit/>
          </a:bodyPr>
          <a:lstStyle>
            <a:lvl1pPr>
              <a:defRPr sz="3200">
                <a:latin typeface="+mj-lt"/>
              </a:defRPr>
            </a:lvl1pPr>
          </a:lstStyle>
          <a:p>
            <a:pPr lvl="0"/>
            <a:r>
              <a:rPr lang="en-US" dirty="0"/>
              <a:t>SECTION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175213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898810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009457"/>
        </a:solidFill>
        <a:effectLst/>
      </p:bgPr>
    </p:bg>
    <p:spTree>
      <p:nvGrpSpPr>
        <p:cNvPr id="1" name="Shape 2794"/>
        <p:cNvGrpSpPr/>
        <p:nvPr/>
      </p:nvGrpSpPr>
      <p:grpSpPr>
        <a:xfrm>
          <a:off x="0" y="0"/>
          <a:ext cx="0" cy="0"/>
          <a:chOff x="0" y="0"/>
          <a:chExt cx="0" cy="0"/>
        </a:xfrm>
      </p:grpSpPr>
      <p:sp>
        <p:nvSpPr>
          <p:cNvPr id="2795" name="Google Shape;2795;p112"/>
          <p:cNvSpPr txBox="1">
            <a:spLocks noGrp="1"/>
          </p:cNvSpPr>
          <p:nvPr>
            <p:ph type="title"/>
          </p:nvPr>
        </p:nvSpPr>
        <p:spPr>
          <a:xfrm>
            <a:off x="4286442" y="5119966"/>
            <a:ext cx="16482719"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96" name="Google Shape;2796;p112"/>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7" name="Google Shape;2797;p112"/>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061758FC-D4AF-DA4E-9A5B-5D56A175B02F}"/>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39261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Group 3" userDrawn="1">
  <p:cSld name="1_Group 3">
    <p:spTree>
      <p:nvGrpSpPr>
        <p:cNvPr id="1" name="Shape 3050"/>
        <p:cNvGrpSpPr/>
        <p:nvPr/>
      </p:nvGrpSpPr>
      <p:grpSpPr>
        <a:xfrm>
          <a:off x="0" y="0"/>
          <a:ext cx="0" cy="0"/>
          <a:chOff x="0" y="0"/>
          <a:chExt cx="0" cy="0"/>
        </a:xfrm>
      </p:grpSpPr>
      <p:sp>
        <p:nvSpPr>
          <p:cNvPr id="13" name="Google Shape;180;p107">
            <a:extLst>
              <a:ext uri="{FF2B5EF4-FFF2-40B4-BE49-F238E27FC236}">
                <a16:creationId xmlns:a16="http://schemas.microsoft.com/office/drawing/2014/main" id="{BFDF0788-ED48-4F40-9FC0-B8BDED3D29D3}"/>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 name="Rounded Rectangle 13">
            <a:extLst>
              <a:ext uri="{FF2B5EF4-FFF2-40B4-BE49-F238E27FC236}">
                <a16:creationId xmlns:a16="http://schemas.microsoft.com/office/drawing/2014/main" id="{894F1A7B-47F6-7343-9513-1770B00366BF}"/>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5" name="Rounded Rectangle 14">
            <a:extLst>
              <a:ext uri="{FF2B5EF4-FFF2-40B4-BE49-F238E27FC236}">
                <a16:creationId xmlns:a16="http://schemas.microsoft.com/office/drawing/2014/main" id="{22F88440-C2AB-C246-8B06-FE6CCDF96941}"/>
              </a:ext>
            </a:extLst>
          </p:cNvPr>
          <p:cNvSpPr/>
          <p:nvPr userDrawn="1"/>
        </p:nvSpPr>
        <p:spPr>
          <a:xfrm>
            <a:off x="2842395" y="4538630"/>
            <a:ext cx="8592450" cy="8552092"/>
          </a:xfrm>
          <a:prstGeom prst="roundRect">
            <a:avLst/>
          </a:prstGeom>
          <a:solidFill>
            <a:srgbClr val="006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6" name="Google Shape;37;p84">
            <a:extLst>
              <a:ext uri="{FF2B5EF4-FFF2-40B4-BE49-F238E27FC236}">
                <a16:creationId xmlns:a16="http://schemas.microsoft.com/office/drawing/2014/main" id="{19F59227-5137-B846-8AF4-7215FEA17000}"/>
              </a:ext>
            </a:extLst>
          </p:cNvPr>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 name="Google Shape;40;p84">
            <a:extLst>
              <a:ext uri="{FF2B5EF4-FFF2-40B4-BE49-F238E27FC236}">
                <a16:creationId xmlns:a16="http://schemas.microsoft.com/office/drawing/2014/main" id="{453040E1-550B-274E-8497-8A65C58EB695}"/>
              </a:ext>
            </a:extLst>
          </p:cNvPr>
          <p:cNvSpPr/>
          <p:nvPr userDrawn="1"/>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8" name="Google Shape;43;p84">
            <a:extLst>
              <a:ext uri="{FF2B5EF4-FFF2-40B4-BE49-F238E27FC236}">
                <a16:creationId xmlns:a16="http://schemas.microsoft.com/office/drawing/2014/main" id="{C9EDA570-72E2-2243-8CA4-4A21F62D4C20}"/>
              </a:ext>
            </a:extLst>
          </p:cNvPr>
          <p:cNvSpPr/>
          <p:nvPr userDrawn="1"/>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9" name="Google Shape;44;p84">
            <a:extLst>
              <a:ext uri="{FF2B5EF4-FFF2-40B4-BE49-F238E27FC236}">
                <a16:creationId xmlns:a16="http://schemas.microsoft.com/office/drawing/2014/main" id="{CD9009F9-09C1-D345-A383-5B15159C57C5}"/>
              </a:ext>
            </a:extLst>
          </p:cNvPr>
          <p:cNvSpPr txBox="1">
            <a:spLocks noGrp="1"/>
          </p:cNvSpPr>
          <p:nvPr>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 name="Google Shape;45;p84">
            <a:extLst>
              <a:ext uri="{FF2B5EF4-FFF2-40B4-BE49-F238E27FC236}">
                <a16:creationId xmlns:a16="http://schemas.microsoft.com/office/drawing/2014/main" id="{28BE2991-4E6D-D940-A4BC-C5CDBDB0F73D}"/>
              </a:ext>
            </a:extLst>
          </p:cNvPr>
          <p:cNvSpPr txBox="1">
            <a:spLocks noGrp="1"/>
          </p:cNvSpPr>
          <p:nvPr>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46;p84">
            <a:extLst>
              <a:ext uri="{FF2B5EF4-FFF2-40B4-BE49-F238E27FC236}">
                <a16:creationId xmlns:a16="http://schemas.microsoft.com/office/drawing/2014/main" id="{B9864139-A25F-3742-AC70-459A7EB636B0}"/>
              </a:ext>
            </a:extLst>
          </p:cNvPr>
          <p:cNvSpPr txBox="1">
            <a:spLocks noGrp="1"/>
          </p:cNvSpPr>
          <p:nvPr>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6F4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47;p84">
            <a:extLst>
              <a:ext uri="{FF2B5EF4-FFF2-40B4-BE49-F238E27FC236}">
                <a16:creationId xmlns:a16="http://schemas.microsoft.com/office/drawing/2014/main" id="{99962063-04D0-CF40-8921-C3E95692EF0D}"/>
              </a:ext>
            </a:extLst>
          </p:cNvPr>
          <p:cNvSpPr txBox="1">
            <a:spLocks noGrp="1"/>
          </p:cNvSpPr>
          <p:nvPr>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Picture Placeholder 2">
            <a:extLst>
              <a:ext uri="{FF2B5EF4-FFF2-40B4-BE49-F238E27FC236}">
                <a16:creationId xmlns:a16="http://schemas.microsoft.com/office/drawing/2014/main" id="{D1E74250-DAAB-C842-A704-856E270B44DF}"/>
              </a:ext>
            </a:extLst>
          </p:cNvPr>
          <p:cNvSpPr>
            <a:spLocks noGrp="1"/>
          </p:cNvSpPr>
          <p:nvPr>
            <p:ph type="pic" sz="quarter" idx="10"/>
          </p:nvPr>
        </p:nvSpPr>
        <p:spPr>
          <a:xfrm>
            <a:off x="3770313" y="9058443"/>
            <a:ext cx="6737350" cy="3226452"/>
          </a:xfrm>
          <a:prstGeom prst="roundRect">
            <a:avLst/>
          </a:prstGeom>
        </p:spPr>
        <p:txBody>
          <a:bodyPr/>
          <a:lstStyle/>
          <a:p>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578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B52AB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006793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B52AB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058400"/>
            <a:ext cx="24384000" cy="365759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44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7440316"/>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09396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89707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112525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B52AB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0220958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5165117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26036797"/>
      </p:ext>
    </p:extLst>
  </p:cSld>
  <p:clrMap bg1="dk1" tx1="lt1" bg2="dk2"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94" r:id="rId10"/>
    <p:sldLayoutId id="2147484548" r:id="rId11"/>
    <p:sldLayoutId id="2147484593" r:id="rId12"/>
    <p:sldLayoutId id="2147484549" r:id="rId13"/>
    <p:sldLayoutId id="2147484550" r:id="rId14"/>
    <p:sldLayoutId id="2147484551" r:id="rId15"/>
    <p:sldLayoutId id="2147484552" r:id="rId16"/>
    <p:sldLayoutId id="2147484553" r:id="rId17"/>
    <p:sldLayoutId id="2147484554" r:id="rId18"/>
    <p:sldLayoutId id="2147484555" r:id="rId19"/>
    <p:sldLayoutId id="2147484556" r:id="rId20"/>
    <p:sldLayoutId id="2147484557" r:id="rId21"/>
    <p:sldLayoutId id="2147484558" r:id="rId22"/>
    <p:sldLayoutId id="2147484559" r:id="rId23"/>
    <p:sldLayoutId id="2147484560" r:id="rId24"/>
    <p:sldLayoutId id="2147484561" r:id="rId25"/>
    <p:sldLayoutId id="2147484562" r:id="rId26"/>
    <p:sldLayoutId id="2147484563" r:id="rId27"/>
    <p:sldLayoutId id="2147484564" r:id="rId28"/>
    <p:sldLayoutId id="2147484565" r:id="rId29"/>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665939053"/>
      </p:ext>
    </p:extLst>
  </p:cSld>
  <p:clrMap bg1="dk1" tx1="lt1" bg2="dk2" tx2="lt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2.emf"/><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12.emf"/><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3.png"/><Relationship Id="rId18" Type="http://schemas.openxmlformats.org/officeDocument/2006/relationships/image" Target="../media/image32.svg"/><Relationship Id="rId3" Type="http://schemas.openxmlformats.org/officeDocument/2006/relationships/notesSlide" Target="../notesSlides/notesSlide28.xml"/><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25.png"/><Relationship Id="rId2" Type="http://schemas.openxmlformats.org/officeDocument/2006/relationships/slideLayout" Target="../slideLayouts/slideLayout9.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tags" Target="../tags/tag18.xml"/><Relationship Id="rId6" Type="http://schemas.openxmlformats.org/officeDocument/2006/relationships/image" Target="../media/image20.svg"/><Relationship Id="rId11" Type="http://schemas.openxmlformats.org/officeDocument/2006/relationships/image" Target="../media/image22.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image" Target="../media/image24.sv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8.svg"/><Relationship Id="rId22"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24.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25.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12.emf"/><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33.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45.xml"/><Relationship Id="rId7" Type="http://schemas.openxmlformats.org/officeDocument/2006/relationships/image" Target="../media/image56.svg"/><Relationship Id="rId2" Type="http://schemas.openxmlformats.org/officeDocument/2006/relationships/slideLayout" Target="../slideLayouts/slideLayout10.xml"/><Relationship Id="rId1" Type="http://schemas.openxmlformats.org/officeDocument/2006/relationships/tags" Target="../tags/tag34.xml"/><Relationship Id="rId6" Type="http://schemas.openxmlformats.org/officeDocument/2006/relationships/image" Target="../media/image44.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58.sv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8.png"/><Relationship Id="rId12" Type="http://schemas.openxmlformats.org/officeDocument/2006/relationships/image" Target="../media/image32.sv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22.svg"/><Relationship Id="rId9"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48.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2.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9.sv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9.xml"/><Relationship Id="rId1" Type="http://schemas.openxmlformats.org/officeDocument/2006/relationships/tags" Target="../tags/tag45.xml"/><Relationship Id="rId4" Type="http://schemas.openxmlformats.org/officeDocument/2006/relationships/hyperlink" Target="https://www.alignplatform.org/resources/social-norms-and-aysrh-building-bridge-theory-program-design"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92"/>
        <p:cNvGrpSpPr/>
        <p:nvPr/>
      </p:nvGrpSpPr>
      <p:grpSpPr>
        <a:xfrm>
          <a:off x="0" y="0"/>
          <a:ext cx="0" cy="0"/>
          <a:chOff x="0" y="0"/>
          <a:chExt cx="0" cy="0"/>
        </a:xfrm>
      </p:grpSpPr>
      <p:sp>
        <p:nvSpPr>
          <p:cNvPr id="4394" name="Google Shape;4394;p1"/>
          <p:cNvSpPr txBox="1">
            <a:spLocks noGrp="1"/>
          </p:cNvSpPr>
          <p:nvPr>
            <p:ph type="title"/>
          </p:nvPr>
        </p:nvSpPr>
        <p:spPr>
          <a:xfrm>
            <a:off x="3007908" y="3488468"/>
            <a:ext cx="18368184" cy="2176836"/>
          </a:xfrm>
          <a:prstGeom prst="rect">
            <a:avLst/>
          </a:prstGeom>
          <a:noFill/>
          <a:ln>
            <a:noFill/>
          </a:ln>
        </p:spPr>
        <p:txBody>
          <a:bodyPr spcFirstLastPara="1" wrap="square" lIns="91425" tIns="45700" rIns="91425" bIns="45700" anchor="t" anchorCtr="0">
            <a:noAutofit/>
          </a:bodyPr>
          <a:lstStyle/>
          <a:p>
            <a:pPr lvl="0">
              <a:buClr>
                <a:srgbClr val="FFFEFF"/>
              </a:buClr>
              <a:buSzPts val="14400"/>
            </a:pPr>
            <a:r>
              <a:rPr lang="en-US" sz="10000" dirty="0">
                <a:latin typeface="Gill Sans MT" panose="020B0502020104020203" pitchFamily="34" charset="0"/>
                <a:sym typeface="Gill Sans"/>
              </a:rPr>
              <a:t>Shifting Social Norms as Part of Social and Behavior Change</a:t>
            </a:r>
          </a:p>
        </p:txBody>
      </p:sp>
      <p:sp>
        <p:nvSpPr>
          <p:cNvPr id="4393" name="Google Shape;4393;p1"/>
          <p:cNvSpPr txBox="1">
            <a:spLocks noGrp="1"/>
          </p:cNvSpPr>
          <p:nvPr>
            <p:ph type="body" sz="quarter" idx="11"/>
          </p:nvPr>
        </p:nvSpPr>
        <p:spPr>
          <a:xfrm>
            <a:off x="4214812" y="6624721"/>
            <a:ext cx="15954376" cy="931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EFF"/>
              </a:buClr>
              <a:buSzPts val="3200"/>
              <a:buFont typeface="Gill Sans"/>
              <a:buNone/>
            </a:pPr>
            <a:r>
              <a:rPr lang="en-US" sz="4000" dirty="0">
                <a:latin typeface="Gill Sans MT" panose="020B0502020104020203" pitchFamily="34" charset="0"/>
              </a:rPr>
              <a:t>Presenter, Organization</a:t>
            </a:r>
            <a:endParaRPr sz="4000" dirty="0">
              <a:latin typeface="Gill Sans MT" panose="020B0502020104020203" pitchFamily="34" charset="0"/>
              <a:sym typeface="Gill Sans"/>
            </a:endParaRPr>
          </a:p>
        </p:txBody>
      </p:sp>
    </p:spTree>
    <p:extLst>
      <p:ext uri="{BB962C8B-B14F-4D97-AF65-F5344CB8AC3E}">
        <p14:creationId xmlns:p14="http://schemas.microsoft.com/office/powerpoint/2010/main" val="259804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7" name="Google Shape;4541;p15">
            <a:extLst>
              <a:ext uri="{FF2B5EF4-FFF2-40B4-BE49-F238E27FC236}">
                <a16:creationId xmlns:a16="http://schemas.microsoft.com/office/drawing/2014/main" id="{E1B89A41-4536-074A-BDCC-C8DCDB427268}"/>
              </a:ext>
            </a:extLst>
          </p:cNvPr>
          <p:cNvSpPr txBox="1">
            <a:spLocks/>
          </p:cNvSpPr>
          <p:nvPr/>
        </p:nvSpPr>
        <p:spPr>
          <a:xfrm>
            <a:off x="6958000" y="197772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Tx/>
              <a:buFontTx/>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Montserrat-SemiBold"/>
              </a:rPr>
              <a:t>Gender Norms</a:t>
            </a:r>
          </a:p>
        </p:txBody>
      </p:sp>
      <p:sp>
        <p:nvSpPr>
          <p:cNvPr id="8" name="Google Shape;4542;p15">
            <a:extLst>
              <a:ext uri="{FF2B5EF4-FFF2-40B4-BE49-F238E27FC236}">
                <a16:creationId xmlns:a16="http://schemas.microsoft.com/office/drawing/2014/main" id="{12336120-2AC5-B04F-8A93-33C68B55E78F}"/>
              </a:ext>
            </a:extLst>
          </p:cNvPr>
          <p:cNvSpPr txBox="1">
            <a:spLocks/>
          </p:cNvSpPr>
          <p:nvPr/>
        </p:nvSpPr>
        <p:spPr>
          <a:xfrm>
            <a:off x="6957061" y="3366832"/>
            <a:ext cx="16085820" cy="742308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Social norms that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govern attributes and behaviors that are valued and considered acceptable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for people of a gender within a given culture or social group.</a:t>
            </a:r>
          </a:p>
          <a:p>
            <a:pPr marL="0" marR="0" lvl="0" indent="0" algn="l" defTabSz="825500" rtl="0" eaLnBrk="1" fontAlgn="auto" latinLnBrk="0" hangingPunct="1">
              <a:lnSpc>
                <a:spcPct val="100000"/>
              </a:lnSpc>
              <a:spcBef>
                <a:spcPts val="0"/>
              </a:spcBef>
              <a:spcAft>
                <a:spcPts val="0"/>
              </a:spcAft>
              <a:buClrTx/>
              <a:buSzPts val="4000"/>
              <a:buFontTx/>
              <a:buNone/>
              <a:tabLst/>
              <a:defRPr/>
            </a:pPr>
            <a:endPar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0" marR="0" lvl="0" indent="0" algn="l" defTabSz="825500" rtl="0" eaLnBrk="1" fontAlgn="auto" latinLnBrk="0" hangingPunct="1">
              <a:lnSpc>
                <a:spcPct val="100000"/>
              </a:lnSpc>
              <a:spcBef>
                <a:spcPts val="0"/>
              </a:spcBef>
              <a:spcAft>
                <a:spcPts val="0"/>
              </a:spcAft>
              <a:buClrTx/>
              <a:buSzPts val="4000"/>
              <a:buFontTx/>
              <a:buNone/>
              <a:tabLst/>
              <a:defRPr/>
            </a:pPr>
            <a:r>
              <a:rPr lang="en-US" sz="5400" dirty="0">
                <a:solidFill>
                  <a:srgbClr val="2E2C22"/>
                </a:solidFill>
                <a:latin typeface="Gill Sans MT" panose="020B0502020104020203" pitchFamily="34" charset="0"/>
              </a:rPr>
              <a:t>Are </a:t>
            </a:r>
            <a:r>
              <a:rPr lang="en-US" sz="5400" b="1" dirty="0">
                <a:solidFill>
                  <a:srgbClr val="2E2C22"/>
                </a:solidFill>
                <a:latin typeface="Gill Sans MT" panose="020B0502020104020203" pitchFamily="34" charset="0"/>
              </a:rPr>
              <a:t>l</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earned and reinforced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from childhood to adulthood through observation, instruction, positive and negative sanctions, media, religion, and other social institutions.</a:t>
            </a:r>
          </a:p>
          <a:p>
            <a:pPr marL="0" marR="0" lvl="0" indent="0" algn="l" defTabSz="825500" rtl="0" eaLnBrk="1" fontAlgn="auto" latinLnBrk="0" hangingPunct="1">
              <a:lnSpc>
                <a:spcPct val="100000"/>
              </a:lnSpc>
              <a:spcBef>
                <a:spcPts val="0"/>
              </a:spcBef>
              <a:spcAft>
                <a:spcPts val="0"/>
              </a:spcAft>
              <a:buClrTx/>
              <a:buSzPts val="4000"/>
              <a:buFontTx/>
              <a:buNone/>
              <a:tabLst/>
              <a:defRPr/>
            </a:pPr>
            <a:endPar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0" marR="0" lvl="0" indent="0" algn="l" defTabSz="825500" rtl="0" eaLnBrk="1" fontAlgn="auto" latinLnBrk="0" hangingPunct="1">
              <a:lnSpc>
                <a:spcPct val="100000"/>
              </a:lnSpc>
              <a:spcBef>
                <a:spcPts val="0"/>
              </a:spcBef>
              <a:spcAft>
                <a:spcPts val="0"/>
              </a:spcAft>
              <a:buClrTx/>
              <a:buSzPts val="4000"/>
              <a:buFontTx/>
              <a:buNone/>
              <a:tabLst/>
              <a:defRPr/>
            </a:pP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PT Sans"/>
              </a:rPr>
              <a:t>Can be so pervasive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PT Sans"/>
              </a:rPr>
              <a:t>that people mistakenly assume they are “natural” or “ordained” and thus immutable.</a:t>
            </a:r>
          </a:p>
        </p:txBody>
      </p:sp>
      <p:sp>
        <p:nvSpPr>
          <p:cNvPr id="9" name="Google Shape;4543;p15">
            <a:extLst>
              <a:ext uri="{FF2B5EF4-FFF2-40B4-BE49-F238E27FC236}">
                <a16:creationId xmlns:a16="http://schemas.microsoft.com/office/drawing/2014/main" id="{CF9B3775-7E1C-4E4B-A052-2D8D30606F9D}"/>
              </a:ext>
            </a:extLst>
          </p:cNvPr>
          <p:cNvSpPr txBox="1">
            <a:spLocks/>
          </p:cNvSpPr>
          <p:nvPr/>
        </p:nvSpPr>
        <p:spPr>
          <a:xfrm>
            <a:off x="6956332" y="98901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
        <p:nvSpPr>
          <p:cNvPr id="12" name="TextBox 11">
            <a:extLst>
              <a:ext uri="{FF2B5EF4-FFF2-40B4-BE49-F238E27FC236}">
                <a16:creationId xmlns:a16="http://schemas.microsoft.com/office/drawing/2014/main" id="{880A6483-26B8-1645-B2DA-BC7CC82064CB}"/>
              </a:ext>
            </a:extLst>
          </p:cNvPr>
          <p:cNvSpPr txBox="1"/>
          <p:nvPr/>
        </p:nvSpPr>
        <p:spPr>
          <a:xfrm>
            <a:off x="193431" y="13144453"/>
            <a:ext cx="6214047" cy="307777"/>
          </a:xfrm>
          <a:prstGeom prst="rect">
            <a:avLst/>
          </a:prstGeom>
          <a:noFill/>
        </p:spPr>
        <p:txBody>
          <a:bodyPr wrap="square" rtlCol="0">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Photo credit: </a:t>
            </a:r>
            <a:r>
              <a:rPr kumimoji="0" lang="en-US" sz="1400" b="0" i="0" u="none" strike="noStrike" kern="0" cap="none" spc="0" normalizeH="0" baseline="0" noProof="0" dirty="0" err="1">
                <a:ln>
                  <a:noFill/>
                </a:ln>
                <a:solidFill>
                  <a:srgbClr val="A6A7AC">
                    <a:lumMod val="75000"/>
                  </a:srgbClr>
                </a:solidFill>
                <a:effectLst/>
                <a:uLnTx/>
                <a:uFillTx/>
                <a:latin typeface="Gill Sans MT" panose="020B0502020104020203" pitchFamily="34" charset="77"/>
                <a:sym typeface="PT Sans"/>
              </a:rPr>
              <a:t>Yagazie</a:t>
            </a: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 </a:t>
            </a:r>
            <a:r>
              <a:rPr kumimoji="0" lang="en-US" sz="1400" b="0" i="0" u="none" strike="noStrike" kern="0" cap="none" spc="0" normalizeH="0" baseline="0" noProof="0" dirty="0" err="1">
                <a:ln>
                  <a:noFill/>
                </a:ln>
                <a:solidFill>
                  <a:srgbClr val="A6A7AC">
                    <a:lumMod val="75000"/>
                  </a:srgbClr>
                </a:solidFill>
                <a:effectLst/>
                <a:uLnTx/>
                <a:uFillTx/>
                <a:latin typeface="Gill Sans MT" panose="020B0502020104020203" pitchFamily="34" charset="77"/>
                <a:sym typeface="PT Sans"/>
              </a:rPr>
              <a:t>Emezi</a:t>
            </a:r>
            <a:r>
              <a:rPr kumimoji="0" lang="en-US" sz="1400" b="0" i="0" u="none" strike="noStrike" kern="0" cap="none" spc="0" normalizeH="0" baseline="0" noProof="0" dirty="0">
                <a:ln>
                  <a:noFill/>
                </a:ln>
                <a:solidFill>
                  <a:srgbClr val="A6A7AC">
                    <a:lumMod val="75000"/>
                  </a:srgbClr>
                </a:solidFill>
                <a:effectLst/>
                <a:uLnTx/>
                <a:uFillTx/>
                <a:latin typeface="Gill Sans MT" panose="020B0502020104020203" pitchFamily="34" charset="77"/>
                <a:sym typeface="PT Sans"/>
              </a:rPr>
              <a:t>/Getty Images/Images of Empowerment</a:t>
            </a:r>
          </a:p>
        </p:txBody>
      </p:sp>
      <p:pic>
        <p:nvPicPr>
          <p:cNvPr id="18" name="Picture Placeholder 17">
            <a:extLst>
              <a:ext uri="{FF2B5EF4-FFF2-40B4-BE49-F238E27FC236}">
                <a16:creationId xmlns:a16="http://schemas.microsoft.com/office/drawing/2014/main" id="{3B8983A4-45BB-954E-932E-3E0C2FCA5C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40" r="20708"/>
          <a:stretch/>
        </p:blipFill>
        <p:spPr>
          <a:xfrm>
            <a:off x="-3058370" y="2227262"/>
            <a:ext cx="9263064" cy="9261476"/>
          </a:xfrm>
        </p:spPr>
      </p:pic>
    </p:spTree>
    <p:extLst>
      <p:ext uri="{BB962C8B-B14F-4D97-AF65-F5344CB8AC3E}">
        <p14:creationId xmlns:p14="http://schemas.microsoft.com/office/powerpoint/2010/main" val="30682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12" name="Google Shape;4564;p18">
            <a:extLst>
              <a:ext uri="{FF2B5EF4-FFF2-40B4-BE49-F238E27FC236}">
                <a16:creationId xmlns:a16="http://schemas.microsoft.com/office/drawing/2014/main" id="{0E54FC1B-674E-8D45-8F56-0299ACFF4DBD}"/>
              </a:ext>
            </a:extLst>
          </p:cNvPr>
          <p:cNvSpPr txBox="1">
            <a:spLocks/>
          </p:cNvSpPr>
          <p:nvPr/>
        </p:nvSpPr>
        <p:spPr>
          <a:xfrm>
            <a:off x="2121840" y="3483894"/>
            <a:ext cx="19848474"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Pts val="96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Gill Sans"/>
              </a:rPr>
              <a:t>Social Norms Are…</a:t>
            </a:r>
          </a:p>
        </p:txBody>
      </p:sp>
      <p:sp>
        <p:nvSpPr>
          <p:cNvPr id="13" name="Google Shape;4565;p18">
            <a:extLst>
              <a:ext uri="{FF2B5EF4-FFF2-40B4-BE49-F238E27FC236}">
                <a16:creationId xmlns:a16="http://schemas.microsoft.com/office/drawing/2014/main" id="{3AC19ED8-C386-9F49-898A-94122CD47A26}"/>
              </a:ext>
            </a:extLst>
          </p:cNvPr>
          <p:cNvSpPr txBox="1">
            <a:spLocks/>
          </p:cNvSpPr>
          <p:nvPr/>
        </p:nvSpPr>
        <p:spPr>
          <a:xfrm>
            <a:off x="2120901" y="5385636"/>
            <a:ext cx="20023481"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marR="0" lvl="0" indent="-571500" algn="l" defTabSz="825500" rtl="0" eaLnBrk="1" fontAlgn="auto" latinLnBrk="0" hangingPunct="1">
              <a:lnSpc>
                <a:spcPct val="100000"/>
              </a:lnSpc>
              <a:spcBef>
                <a:spcPts val="0"/>
              </a:spcBef>
              <a:spcAft>
                <a:spcPts val="0"/>
              </a:spcAft>
              <a:buClr>
                <a:srgbClr val="515257"/>
              </a:buClr>
              <a:buSzPts val="4800"/>
              <a:buFont typeface="Arial"/>
              <a:buChar char="•"/>
              <a:tabLst/>
              <a:defRPr/>
            </a:pPr>
            <a:r>
              <a:rPr kumimoji="0" lang="en-US" sz="6000" b="0" i="0" u="none" strike="noStrike" kern="0" cap="none" spc="0" normalizeH="0" baseline="0" noProof="0" dirty="0">
                <a:ln>
                  <a:noFill/>
                </a:ln>
                <a:solidFill>
                  <a:srgbClr val="2E2C22"/>
                </a:solidFill>
                <a:effectLst/>
                <a:uLnTx/>
                <a:uFillTx/>
                <a:latin typeface="Gill Sans MT" panose="020B0502020104020203" pitchFamily="34" charset="0"/>
                <a:sym typeface="Gill Sans"/>
              </a:rPr>
              <a:t>What people in a group believe is typical (what others do) and appropriate (what others expect me to do) behavior.</a:t>
            </a:r>
          </a:p>
          <a:p>
            <a:pPr marL="571500" marR="0" lvl="0" indent="-571500" algn="l" defTabSz="825500" rtl="0" eaLnBrk="1" fontAlgn="auto" latinLnBrk="0" hangingPunct="1">
              <a:lnSpc>
                <a:spcPct val="100000"/>
              </a:lnSpc>
              <a:spcBef>
                <a:spcPts val="3000"/>
              </a:spcBef>
              <a:spcAft>
                <a:spcPts val="0"/>
              </a:spcAft>
              <a:buClr>
                <a:srgbClr val="515257"/>
              </a:buClr>
              <a:buSzPts val="4800"/>
              <a:buFont typeface="Arial"/>
              <a:buChar char="•"/>
              <a:tabLst/>
              <a:defRPr/>
            </a:pPr>
            <a:r>
              <a:rPr kumimoji="0" lang="en-US" sz="6000" b="0" i="0" u="none" strike="noStrike" kern="0" cap="none" spc="0" normalizeH="0" baseline="0" noProof="0" dirty="0">
                <a:ln>
                  <a:noFill/>
                </a:ln>
                <a:solidFill>
                  <a:srgbClr val="2E2C22"/>
                </a:solidFill>
                <a:effectLst/>
                <a:uLnTx/>
                <a:uFillTx/>
                <a:latin typeface="Gill Sans MT" panose="020B0502020104020203" pitchFamily="34" charset="0"/>
                <a:sym typeface="Gill Sans"/>
              </a:rPr>
              <a:t>Often defined in relation to a reference group.</a:t>
            </a:r>
          </a:p>
          <a:p>
            <a:pPr marL="857250" marR="0" lvl="0" indent="-552450" algn="l" defTabSz="825500" rtl="0" eaLnBrk="1" fontAlgn="auto" latinLnBrk="0" hangingPunct="1">
              <a:lnSpc>
                <a:spcPct val="100000"/>
              </a:lnSpc>
              <a:spcBef>
                <a:spcPts val="1200"/>
              </a:spcBef>
              <a:spcAft>
                <a:spcPts val="0"/>
              </a:spcAft>
              <a:buClr>
                <a:srgbClr val="515257"/>
              </a:buClr>
              <a:buSzPts val="4800"/>
              <a:buFont typeface="Arial"/>
              <a:buNone/>
              <a:tabLst/>
              <a:defRPr/>
            </a:pPr>
            <a:endParaRPr kumimoji="0" lang="en-US" sz="48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4" name="Google Shape;4566;p18">
            <a:extLst>
              <a:ext uri="{FF2B5EF4-FFF2-40B4-BE49-F238E27FC236}">
                <a16:creationId xmlns:a16="http://schemas.microsoft.com/office/drawing/2014/main" id="{298ECB8A-7880-7241-9CED-7F2211420754}"/>
              </a:ext>
            </a:extLst>
          </p:cNvPr>
          <p:cNvSpPr txBox="1">
            <a:spLocks/>
          </p:cNvSpPr>
          <p:nvPr/>
        </p:nvSpPr>
        <p:spPr>
          <a:xfrm>
            <a:off x="2120171" y="2305371"/>
            <a:ext cx="8299175"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Tree>
    <p:extLst>
      <p:ext uri="{BB962C8B-B14F-4D97-AF65-F5344CB8AC3E}">
        <p14:creationId xmlns:p14="http://schemas.microsoft.com/office/powerpoint/2010/main" val="404062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0"/>
        <p:cNvGrpSpPr/>
        <p:nvPr/>
      </p:nvGrpSpPr>
      <p:grpSpPr>
        <a:xfrm>
          <a:off x="0" y="0"/>
          <a:ext cx="0" cy="0"/>
          <a:chOff x="0" y="0"/>
          <a:chExt cx="0" cy="0"/>
        </a:xfrm>
      </p:grpSpPr>
      <p:sp>
        <p:nvSpPr>
          <p:cNvPr id="12" name="Title 11">
            <a:extLst>
              <a:ext uri="{FF2B5EF4-FFF2-40B4-BE49-F238E27FC236}">
                <a16:creationId xmlns:a16="http://schemas.microsoft.com/office/drawing/2014/main" id="{F6AFA18B-4AD8-304C-8DE3-D4F5DA8255F8}"/>
              </a:ext>
            </a:extLst>
          </p:cNvPr>
          <p:cNvSpPr>
            <a:spLocks noGrp="1"/>
          </p:cNvSpPr>
          <p:nvPr>
            <p:ph type="title"/>
          </p:nvPr>
        </p:nvSpPr>
        <p:spPr/>
        <p:txBody>
          <a:bodyPr/>
          <a:lstStyle/>
          <a:p>
            <a:pPr>
              <a:lnSpc>
                <a:spcPct val="90000"/>
              </a:lnSpc>
            </a:pPr>
            <a:r>
              <a:rPr lang="en-US" b="1" dirty="0">
                <a:solidFill>
                  <a:srgbClr val="2E2C22"/>
                </a:solidFill>
              </a:rPr>
              <a:t>Types of Social Norms</a:t>
            </a:r>
            <a:endParaRPr lang="en-US" dirty="0">
              <a:solidFill>
                <a:srgbClr val="2E2C22"/>
              </a:solidFill>
            </a:endParaRPr>
          </a:p>
        </p:txBody>
      </p:sp>
      <p:sp>
        <p:nvSpPr>
          <p:cNvPr id="28" name="Google Shape;919;p14">
            <a:extLst>
              <a:ext uri="{FF2B5EF4-FFF2-40B4-BE49-F238E27FC236}">
                <a16:creationId xmlns:a16="http://schemas.microsoft.com/office/drawing/2014/main" id="{AB3BD177-1F97-5A40-B637-3A183E134B06}"/>
              </a:ext>
            </a:extLst>
          </p:cNvPr>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expect me to do.</a:t>
            </a:r>
            <a:endParaRPr sz="4400" dirty="0"/>
          </a:p>
        </p:txBody>
      </p:sp>
      <p:sp>
        <p:nvSpPr>
          <p:cNvPr id="30" name="Google Shape;920;p14">
            <a:extLst>
              <a:ext uri="{FF2B5EF4-FFF2-40B4-BE49-F238E27FC236}">
                <a16:creationId xmlns:a16="http://schemas.microsoft.com/office/drawing/2014/main" id="{E1F3C61F-5E8D-7745-85E4-689D2D65488C}"/>
              </a:ext>
            </a:extLst>
          </p:cNvPr>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do.</a:t>
            </a:r>
            <a:endParaRPr sz="4400" dirty="0"/>
          </a:p>
        </p:txBody>
      </p:sp>
      <p:sp>
        <p:nvSpPr>
          <p:cNvPr id="15" name="Text Placeholder 14">
            <a:extLst>
              <a:ext uri="{FF2B5EF4-FFF2-40B4-BE49-F238E27FC236}">
                <a16:creationId xmlns:a16="http://schemas.microsoft.com/office/drawing/2014/main" id="{DCFB9C10-F004-4345-B968-27A1A4492D2F}"/>
              </a:ext>
            </a:extLst>
          </p:cNvPr>
          <p:cNvSpPr>
            <a:spLocks noGrp="1"/>
          </p:cNvSpPr>
          <p:nvPr>
            <p:ph type="body" idx="3"/>
          </p:nvPr>
        </p:nvSpPr>
        <p:spPr/>
        <p:txBody>
          <a:bodyPr>
            <a:normAutofit fontScale="92500" lnSpcReduction="10000"/>
          </a:bodyPr>
          <a:lstStyle/>
          <a:p>
            <a:r>
              <a:rPr lang="en-US" b="1" dirty="0"/>
              <a:t>DESCRIPTIVE NORMS</a:t>
            </a:r>
          </a:p>
          <a:p>
            <a:endParaRPr lang="en-US" dirty="0"/>
          </a:p>
        </p:txBody>
      </p:sp>
      <p:sp>
        <p:nvSpPr>
          <p:cNvPr id="16" name="Text Placeholder 15">
            <a:extLst>
              <a:ext uri="{FF2B5EF4-FFF2-40B4-BE49-F238E27FC236}">
                <a16:creationId xmlns:a16="http://schemas.microsoft.com/office/drawing/2014/main" id="{1CD65F51-0477-3C45-9187-E4A6EBFDDD86}"/>
              </a:ext>
            </a:extLst>
          </p:cNvPr>
          <p:cNvSpPr>
            <a:spLocks noGrp="1"/>
          </p:cNvSpPr>
          <p:nvPr>
            <p:ph type="body" idx="4"/>
          </p:nvPr>
        </p:nvSpPr>
        <p:spPr/>
        <p:txBody>
          <a:bodyPr>
            <a:normAutofit fontScale="92500" lnSpcReduction="10000"/>
          </a:bodyPr>
          <a:lstStyle/>
          <a:p>
            <a:r>
              <a:rPr lang="en-US" b="1" dirty="0"/>
              <a:t>INJUNCTIVE NORMS</a:t>
            </a:r>
          </a:p>
          <a:p>
            <a:endParaRPr lang="en-US" dirty="0"/>
          </a:p>
        </p:txBody>
      </p:sp>
      <p:pic>
        <p:nvPicPr>
          <p:cNvPr id="31" name="Picture Placeholder 10" descr="A picture containing person, indoor&#10;&#10;Description automatically generated">
            <a:extLst>
              <a:ext uri="{FF2B5EF4-FFF2-40B4-BE49-F238E27FC236}">
                <a16:creationId xmlns:a16="http://schemas.microsoft.com/office/drawing/2014/main" id="{AF0360D5-6291-3D43-AA07-793BBEAAE21E}"/>
              </a:ext>
            </a:extLst>
          </p:cNvPr>
          <p:cNvPicPr>
            <a:picLocks noGrp="1" noChangeAspect="1"/>
          </p:cNvPicPr>
          <p:nvPr>
            <p:ph type="pic" sz="quarter" idx="10"/>
          </p:nvPr>
        </p:nvPicPr>
        <p:blipFill rotWithShape="1">
          <a:blip r:embed="rId3"/>
          <a:srcRect t="13925" b="13925"/>
          <a:stretch/>
        </p:blipFill>
        <p:spPr/>
      </p:pic>
      <p:cxnSp>
        <p:nvCxnSpPr>
          <p:cNvPr id="27" name="Straight Connector 26">
            <a:extLst>
              <a:ext uri="{FF2B5EF4-FFF2-40B4-BE49-F238E27FC236}">
                <a16:creationId xmlns:a16="http://schemas.microsoft.com/office/drawing/2014/main" id="{68CB45B0-E1DB-5246-A7A3-BF00783EC781}"/>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1EC013E-D80A-A443-A12D-EE3015BEADEB}"/>
              </a:ext>
            </a:extLst>
          </p:cNvPr>
          <p:cNvPicPr>
            <a:picLocks noChangeAspect="1"/>
          </p:cNvPicPr>
          <p:nvPr/>
        </p:nvPicPr>
        <p:blipFill>
          <a:blip r:embed="rId4"/>
          <a:srcRect/>
          <a:stretch/>
        </p:blipFill>
        <p:spPr>
          <a:xfrm>
            <a:off x="13499399" y="9061190"/>
            <a:ext cx="6916322" cy="3220958"/>
          </a:xfrm>
          <a:prstGeom prst="rect">
            <a:avLst/>
          </a:prstGeom>
        </p:spPr>
      </p:pic>
      <p:sp>
        <p:nvSpPr>
          <p:cNvPr id="32" name="TextBox 31">
            <a:extLst>
              <a:ext uri="{FF2B5EF4-FFF2-40B4-BE49-F238E27FC236}">
                <a16:creationId xmlns:a16="http://schemas.microsoft.com/office/drawing/2014/main" id="{CB62446F-D31C-1D42-931D-393E8CAFF33B}"/>
              </a:ext>
            </a:extLst>
          </p:cNvPr>
          <p:cNvSpPr txBox="1"/>
          <p:nvPr/>
        </p:nvSpPr>
        <p:spPr>
          <a:xfrm>
            <a:off x="4031596" y="13262945"/>
            <a:ext cx="6214047" cy="307777"/>
          </a:xfrm>
          <a:prstGeom prst="rect">
            <a:avLst/>
          </a:prstGeom>
          <a:no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9457"/>
                </a:solidFill>
                <a:effectLst/>
                <a:uLnTx/>
                <a:uFillTx/>
                <a:latin typeface="Gill Sans MT" panose="020B0502020104020203" pitchFamily="34" charset="77"/>
                <a:sym typeface="PT Sans"/>
              </a:rPr>
              <a:t>Photo credit: Getty Images/</a:t>
            </a:r>
            <a:r>
              <a:rPr kumimoji="0" lang="en-US" sz="1400" b="0" i="0" u="none" strike="noStrike" kern="0" cap="none" spc="0" normalizeH="0" baseline="0" noProof="0" dirty="0" err="1">
                <a:ln>
                  <a:noFill/>
                </a:ln>
                <a:solidFill>
                  <a:srgbClr val="009457"/>
                </a:solidFill>
                <a:effectLst/>
                <a:uLnTx/>
                <a:uFillTx/>
                <a:latin typeface="Gill Sans MT" panose="020B0502020104020203" pitchFamily="34" charset="77"/>
                <a:sym typeface="PT Sans"/>
              </a:rPr>
              <a:t>AfricaImages</a:t>
            </a:r>
            <a:endParaRPr kumimoji="0" lang="en-US" sz="1400" b="0" i="0" u="none" strike="noStrike" kern="0" cap="none" spc="0" normalizeH="0" baseline="0" noProof="0" dirty="0">
              <a:ln>
                <a:noFill/>
              </a:ln>
              <a:solidFill>
                <a:srgbClr val="009457"/>
              </a:solidFill>
              <a:effectLst/>
              <a:uLnTx/>
              <a:uFillTx/>
              <a:latin typeface="Gill Sans MT" panose="020B0502020104020203" pitchFamily="34" charset="77"/>
              <a:sym typeface="PT Sans"/>
            </a:endParaRPr>
          </a:p>
        </p:txBody>
      </p:sp>
    </p:spTree>
    <p:extLst>
      <p:ext uri="{BB962C8B-B14F-4D97-AF65-F5344CB8AC3E}">
        <p14:creationId xmlns:p14="http://schemas.microsoft.com/office/powerpoint/2010/main" val="23927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12" name="Google Shape;4593;p21">
            <a:extLst>
              <a:ext uri="{FF2B5EF4-FFF2-40B4-BE49-F238E27FC236}">
                <a16:creationId xmlns:a16="http://schemas.microsoft.com/office/drawing/2014/main" id="{4C0FD73E-04A7-DE48-BCCE-261766A0607B}"/>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Tx/>
              <a:buFontTx/>
              <a:buNone/>
              <a:tabLst/>
              <a:defRPr/>
            </a:pPr>
            <a:r>
              <a:rPr kumimoji="0" lang="en-US" sz="10000" b="1" i="0" u="none" strike="noStrike" kern="0" cap="none" spc="0" normalizeH="0" baseline="0" noProof="0">
                <a:ln>
                  <a:noFill/>
                </a:ln>
                <a:solidFill>
                  <a:srgbClr val="09904F"/>
                </a:solidFill>
                <a:effectLst/>
                <a:uLnTx/>
                <a:uFillTx/>
                <a:latin typeface="Gill Sans MT" panose="020B0502020104020203" pitchFamily="34" charset="0"/>
                <a:sym typeface="Montserrat-SemiBold"/>
              </a:rPr>
              <a:t>Reference Groups Are…</a:t>
            </a:r>
            <a:endParaRPr kumimoji="0" lang="en-US" sz="10000" b="1" i="0" u="none" strike="noStrike" kern="0" cap="none" spc="0" normalizeH="0" baseline="0" noProof="0" dirty="0">
              <a:ln>
                <a:noFill/>
              </a:ln>
              <a:solidFill>
                <a:srgbClr val="393941"/>
              </a:solidFill>
              <a:effectLst/>
              <a:uLnTx/>
              <a:uFillTx/>
              <a:latin typeface="Gill Sans MT" panose="020B0502020104020203" pitchFamily="34" charset="0"/>
              <a:sym typeface="Gill Sans"/>
            </a:endParaRPr>
          </a:p>
        </p:txBody>
      </p:sp>
      <p:sp>
        <p:nvSpPr>
          <p:cNvPr id="13" name="Google Shape;4594;p21">
            <a:extLst>
              <a:ext uri="{FF2B5EF4-FFF2-40B4-BE49-F238E27FC236}">
                <a16:creationId xmlns:a16="http://schemas.microsoft.com/office/drawing/2014/main" id="{5685769A-FA87-B740-8E3C-C9AA3A9BED72}"/>
              </a:ext>
            </a:extLst>
          </p:cNvPr>
          <p:cNvSpPr txBox="1">
            <a:spLocks/>
          </p:cNvSpPr>
          <p:nvPr/>
        </p:nvSpPr>
        <p:spPr>
          <a:xfrm>
            <a:off x="2120901" y="6459668"/>
            <a:ext cx="19868242"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marR="0" lvl="0" indent="-857250" algn="l" defTabSz="825500" rtl="0" eaLnBrk="1" fontAlgn="auto" latinLnBrk="0" hangingPunct="1">
              <a:lnSpc>
                <a:spcPct val="100000"/>
              </a:lnSpc>
              <a:spcBef>
                <a:spcPts val="0"/>
              </a:spcBef>
              <a:spcAft>
                <a:spcPts val="0"/>
              </a:spcAft>
              <a:buClr>
                <a:srgbClr val="515257"/>
              </a:buClr>
              <a:buSzPts val="4400"/>
              <a:buFont typeface="Arial" panose="020B0604020202020204" pitchFamily="34" charset="0"/>
              <a:buChar char="•"/>
              <a:tabLst/>
              <a:defRPr/>
            </a:pPr>
            <a:r>
              <a:rPr kumimoji="0" lang="en-US" sz="7200" b="0" i="0" u="none" strike="noStrike" kern="0" cap="none" spc="0" normalizeH="0" baseline="0" noProof="0" dirty="0">
                <a:ln>
                  <a:noFill/>
                </a:ln>
                <a:solidFill>
                  <a:srgbClr val="2E2C22"/>
                </a:solidFill>
                <a:effectLst/>
                <a:uLnTx/>
                <a:uFillTx/>
                <a:latin typeface="Gill Sans MT" panose="020B0502020104020203" pitchFamily="34" charset="0"/>
                <a:sym typeface="Gill Sans"/>
              </a:rPr>
              <a:t>Those who pass on and enforce social norms.</a:t>
            </a:r>
          </a:p>
          <a:p>
            <a:pPr marL="857250" marR="0" lvl="0" indent="-857250" algn="l" defTabSz="825500" rtl="0" eaLnBrk="1" fontAlgn="auto" latinLnBrk="0" hangingPunct="1">
              <a:lnSpc>
                <a:spcPct val="100000"/>
              </a:lnSpc>
              <a:spcBef>
                <a:spcPts val="0"/>
              </a:spcBef>
              <a:spcAft>
                <a:spcPts val="0"/>
              </a:spcAft>
              <a:buClr>
                <a:srgbClr val="515257"/>
              </a:buClr>
              <a:buSzPts val="4400"/>
              <a:buFont typeface="Arial" panose="020B0604020202020204" pitchFamily="34" charset="0"/>
              <a:buChar char="•"/>
              <a:tabLst/>
              <a:defRPr/>
            </a:pPr>
            <a:r>
              <a:rPr kumimoji="0" lang="en-US" sz="7200" b="0" i="0" u="none" strike="noStrike" kern="0" cap="none" spc="0" normalizeH="0" baseline="0" noProof="0" dirty="0">
                <a:ln>
                  <a:noFill/>
                </a:ln>
                <a:solidFill>
                  <a:srgbClr val="2E2C22"/>
                </a:solidFill>
                <a:effectLst/>
                <a:uLnTx/>
                <a:uFillTx/>
                <a:latin typeface="Gill Sans MT" panose="020B0502020104020203" pitchFamily="34" charset="0"/>
                <a:sym typeface="Gill Sans"/>
              </a:rPr>
              <a:t>A group of people whose behaviors and beliefs influence my behaviors and beliefs.</a:t>
            </a:r>
          </a:p>
          <a:p>
            <a:pPr marL="0" marR="0" lvl="0" indent="0" algn="l" defTabSz="825500" rtl="0" eaLnBrk="1" fontAlgn="auto" latinLnBrk="0" hangingPunct="1">
              <a:lnSpc>
                <a:spcPct val="100000"/>
              </a:lnSpc>
              <a:spcBef>
                <a:spcPts val="0"/>
              </a:spcBef>
              <a:spcAft>
                <a:spcPts val="0"/>
              </a:spcAft>
              <a:buClr>
                <a:srgbClr val="515257"/>
              </a:buClr>
              <a:buSzPts val="4000"/>
              <a:buFont typeface="Gill Sans"/>
              <a:buNone/>
              <a:tabLst/>
              <a:defRPr/>
            </a:pPr>
            <a:endParaRPr kumimoji="0" lang="en-US" sz="72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4" name="Google Shape;4595;p21">
            <a:extLst>
              <a:ext uri="{FF2B5EF4-FFF2-40B4-BE49-F238E27FC236}">
                <a16:creationId xmlns:a16="http://schemas.microsoft.com/office/drawing/2014/main" id="{C06F9DFB-D4E0-9441-AC80-7BA344F15FFE}"/>
              </a:ext>
            </a:extLst>
          </p:cNvPr>
          <p:cNvSpPr txBox="1">
            <a:spLocks/>
          </p:cNvSpPr>
          <p:nvPr/>
        </p:nvSpPr>
        <p:spPr>
          <a:xfrm>
            <a:off x="2120172" y="2421180"/>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Tree>
    <p:extLst>
      <p:ext uri="{BB962C8B-B14F-4D97-AF65-F5344CB8AC3E}">
        <p14:creationId xmlns:p14="http://schemas.microsoft.com/office/powerpoint/2010/main" val="31596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9"/>
        <p:cNvGrpSpPr/>
        <p:nvPr/>
      </p:nvGrpSpPr>
      <p:grpSpPr>
        <a:xfrm>
          <a:off x="0" y="0"/>
          <a:ext cx="0" cy="0"/>
          <a:chOff x="0" y="0"/>
          <a:chExt cx="0" cy="0"/>
        </a:xfrm>
      </p:grpSpPr>
      <p:sp>
        <p:nvSpPr>
          <p:cNvPr id="8" name="Google Shape;4600;p22">
            <a:extLst>
              <a:ext uri="{FF2B5EF4-FFF2-40B4-BE49-F238E27FC236}">
                <a16:creationId xmlns:a16="http://schemas.microsoft.com/office/drawing/2014/main" id="{2C86055A-2371-6B46-913F-3C86247CC402}"/>
              </a:ext>
            </a:extLst>
          </p:cNvPr>
          <p:cNvSpPr txBox="1"/>
          <p:nvPr/>
        </p:nvSpPr>
        <p:spPr>
          <a:xfrm>
            <a:off x="11044988" y="12272696"/>
            <a:ext cx="13029387" cy="1077178"/>
          </a:xfrm>
          <a:prstGeom prst="rect">
            <a:avLst/>
          </a:prstGeom>
          <a:noFill/>
          <a:ln>
            <a:noFill/>
          </a:ln>
        </p:spPr>
        <p:txBody>
          <a:bodyPr spcFirstLastPara="1" wrap="square" lIns="91425" tIns="45700" rIns="91425" bIns="45700" anchor="t" anchorCtr="0">
            <a:spAutoFit/>
          </a:bodyPr>
          <a:lstStyle/>
          <a:p>
            <a:pPr lvl="0" algn="l" defTabSz="914400" hangingPunct="1">
              <a:buClr>
                <a:srgbClr val="525357"/>
              </a:buClr>
              <a:buSzPts val="3200"/>
              <a:defRPr/>
            </a:pPr>
            <a:r>
              <a:rPr kumimoji="0" lang="en-US" sz="3200" b="0" i="0" u="none" strike="noStrike" kern="0" cap="none" spc="0" normalizeH="0" baseline="0" noProof="0" dirty="0">
                <a:ln>
                  <a:noFill/>
                </a:ln>
                <a:solidFill>
                  <a:srgbClr val="525357"/>
                </a:solidFill>
                <a:effectLst/>
                <a:uLnTx/>
                <a:uFillTx/>
                <a:latin typeface="Gill Sans MT" panose="020B0502020104020203" pitchFamily="34" charset="0"/>
                <a:ea typeface="Gill Sans"/>
                <a:cs typeface="Gill Sans"/>
                <a:sym typeface="Gill Sans"/>
              </a:rPr>
              <a:t>Adapted from the Social Norms Learning Collaborative, </a:t>
            </a:r>
            <a:r>
              <a:rPr lang="en-US" sz="3200" dirty="0">
                <a:solidFill>
                  <a:srgbClr val="525357"/>
                </a:solidFill>
                <a:latin typeface="Gill Sans MT" panose="020B0502020104020203" pitchFamily="34" charset="0"/>
                <a:ea typeface="Gill Sans"/>
                <a:cs typeface="Gill Sans"/>
                <a:sym typeface="Gill Sans"/>
              </a:rPr>
              <a:t>Social Norms and AYSRH: Building a Bridge from Theory to Program Design, May 2019</a:t>
            </a:r>
            <a:endParaRPr kumimoji="0" lang="en-US"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graphicFrame>
        <p:nvGraphicFramePr>
          <p:cNvPr id="11" name="Google Shape;979;p21">
            <a:extLst>
              <a:ext uri="{FF2B5EF4-FFF2-40B4-BE49-F238E27FC236}">
                <a16:creationId xmlns:a16="http://schemas.microsoft.com/office/drawing/2014/main" id="{79A12096-5076-0747-B4B3-6ABDA19040F5}"/>
              </a:ext>
            </a:extLst>
          </p:cNvPr>
          <p:cNvGraphicFramePr/>
          <p:nvPr>
            <p:extLst>
              <p:ext uri="{D42A27DB-BD31-4B8C-83A1-F6EECF244321}">
                <p14:modId xmlns:p14="http://schemas.microsoft.com/office/powerpoint/2010/main" val="1885350949"/>
              </p:ext>
            </p:extLst>
          </p:nvPr>
        </p:nvGraphicFramePr>
        <p:xfrm>
          <a:off x="1037913" y="2856922"/>
          <a:ext cx="22211826" cy="8279246"/>
        </p:xfrm>
        <a:graphic>
          <a:graphicData uri="http://schemas.openxmlformats.org/drawingml/2006/table">
            <a:tbl>
              <a:tblPr firstRow="1" bandRow="1">
                <a:noFill/>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spc="0" dirty="0">
                          <a:solidFill>
                            <a:srgbClr val="FFFFFF"/>
                          </a:solidFill>
                          <a:latin typeface="Gill Sans MT" panose="020B0502020104020203" pitchFamily="34" charset="77"/>
                          <a:ea typeface="Gill Sans"/>
                          <a:cs typeface="Gill Sans" panose="020B0502020104020203" pitchFamily="34" charset="-79"/>
                          <a:sym typeface="Gill Sans"/>
                        </a:rPr>
                        <a:t>TERM</a:t>
                      </a:r>
                      <a:endParaRPr sz="6000" b="1" i="0" spc="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spc="0" dirty="0">
                          <a:solidFill>
                            <a:srgbClr val="FFFFFF"/>
                          </a:solidFill>
                          <a:latin typeface="Gill Sans MT" panose="020B0502020104020203" pitchFamily="34" charset="77"/>
                          <a:ea typeface="Gill Sans"/>
                          <a:cs typeface="Gill Sans" panose="020B0502020104020203" pitchFamily="34" charset="-79"/>
                          <a:sym typeface="Gill Sans"/>
                        </a:rPr>
                        <a:t>DEFINITION</a:t>
                      </a:r>
                      <a:endParaRPr sz="6000" b="1" i="0" spc="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extLst>
                  <a:ext uri="{0D108BD9-81ED-4DB2-BD59-A6C34878D82A}">
                    <a16:rowId xmlns:a16="http://schemas.microsoft.com/office/drawing/2014/main" val="10000"/>
                  </a:ext>
                </a:extLst>
              </a:tr>
              <a:tr h="89574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Behavior</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do.</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04503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Attitude or belief</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prefer and what I know.</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371600">
                <a:tc row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Social and gender norms</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Descriptive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spc="0" dirty="0">
                          <a:solidFill>
                            <a:srgbClr val="2E2C22"/>
                          </a:solidFill>
                          <a:latin typeface="Gill Sans MT" panose="020B0502020104020203" pitchFamily="34" charset="77"/>
                          <a:ea typeface="Gill Sans"/>
                          <a:cs typeface="Gill Sans" panose="020B0502020104020203" pitchFamily="34" charset="-79"/>
                          <a:sym typeface="Gill Sans"/>
                        </a:rPr>
                        <a:t>What I think others do.</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Injunctive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think others will approve/disapprove of me doing.</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053572">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Reference group</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whose opinions matter to me (for a particular behavior or context). </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p>
                      <a:pPr marL="457200" marR="0" lvl="0" indent="0" algn="l" defTabSz="914400" rtl="0" eaLnBrk="1" fontAlgn="auto" latinLnBrk="0" hangingPunct="1">
                        <a:lnSpc>
                          <a:spcPct val="100000"/>
                        </a:lnSpc>
                        <a:spcBef>
                          <a:spcPts val="120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 reward or sanction me for my behavior.</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730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1590170" y="5383235"/>
            <a:ext cx="21203654" cy="2176836"/>
          </a:xfrm>
        </p:spPr>
        <p:txBody>
          <a:bodyPr/>
          <a:lstStyle/>
          <a:p>
            <a:pPr>
              <a:lnSpc>
                <a:spcPct val="90000"/>
              </a:lnSpc>
            </a:pPr>
            <a:r>
              <a:rPr lang="en-US" dirty="0"/>
              <a:t>Shifting Norms Through Community-Based Programming</a:t>
            </a:r>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p:txBody>
          <a:bodyPr>
            <a:normAutofit fontScale="92500" lnSpcReduction="20000"/>
          </a:bodyPr>
          <a:lstStyle/>
          <a:p>
            <a:r>
              <a:rPr lang="en-US" sz="3600" dirty="0"/>
              <a:t>SECTION 1</a:t>
            </a:r>
            <a:endParaRPr lang="en-US" sz="2400" dirty="0"/>
          </a:p>
        </p:txBody>
      </p:sp>
    </p:spTree>
    <p:custDataLst>
      <p:tags r:id="rId1"/>
    </p:custDataLst>
    <p:extLst>
      <p:ext uri="{BB962C8B-B14F-4D97-AF65-F5344CB8AC3E}">
        <p14:creationId xmlns:p14="http://schemas.microsoft.com/office/powerpoint/2010/main" val="146294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standing in a garden&#10;&#10;Description automatically generated with medium confidence">
            <a:extLst>
              <a:ext uri="{FF2B5EF4-FFF2-40B4-BE49-F238E27FC236}">
                <a16:creationId xmlns:a16="http://schemas.microsoft.com/office/drawing/2014/main" id="{0DE28A62-D4DD-2E47-932B-1F9E1AADD1D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8709" t="23416" r="29044" b="13161"/>
          <a:stretch/>
        </p:blipFill>
        <p:spPr>
          <a:xfrm>
            <a:off x="2511325" y="3446449"/>
            <a:ext cx="5862918" cy="5862918"/>
          </a:xfrm>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9719430" y="1959434"/>
            <a:ext cx="10664656" cy="2176836"/>
          </a:xfrm>
        </p:spPr>
        <p:txBody>
          <a:bodyPr/>
          <a:lstStyle/>
          <a:p>
            <a:pPr>
              <a:lnSpc>
                <a:spcPct val="90000"/>
              </a:lnSpc>
            </a:pPr>
            <a:r>
              <a:rPr lang="en-US" b="1" dirty="0"/>
              <a:t>Social Norms in Real Time!</a:t>
            </a:r>
            <a:r>
              <a:rPr lang="en-US" dirty="0"/>
              <a:t> </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5049838"/>
            <a:ext cx="12943381" cy="6919912"/>
          </a:xfrm>
        </p:spPr>
        <p:txBody>
          <a:bodyPr>
            <a:normAutofit/>
          </a:bodyPr>
          <a:lstStyle/>
          <a:p>
            <a:pPr marL="571500" indent="-571500" algn="l">
              <a:lnSpc>
                <a:spcPct val="100000"/>
              </a:lnSpc>
              <a:spcAft>
                <a:spcPts val="1200"/>
              </a:spcAft>
              <a:buClr>
                <a:srgbClr val="2E2C22"/>
              </a:buClr>
              <a:buFont typeface="Arial" panose="020B0604020202020204" pitchFamily="34" charset="0"/>
              <a:buChar char="•"/>
            </a:pPr>
            <a:r>
              <a:rPr lang="en-US" dirty="0"/>
              <a:t>Spend 30 seconds thinking about this question:</a:t>
            </a:r>
          </a:p>
          <a:p>
            <a:pPr marL="571500" indent="-571500" algn="l">
              <a:lnSpc>
                <a:spcPct val="100000"/>
              </a:lnSpc>
              <a:spcAft>
                <a:spcPts val="1200"/>
              </a:spcAft>
              <a:buClr>
                <a:srgbClr val="2E2C22"/>
              </a:buClr>
              <a:buFont typeface="Arial" panose="020B0604020202020204" pitchFamily="34" charset="0"/>
              <a:buChar char="•"/>
            </a:pPr>
            <a:r>
              <a:rPr lang="en-US" dirty="0"/>
              <a:t>On a scale of 1 to 5, do you think social norms can be shifted by community programs?</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PLENARY ACTIVITY</a:t>
            </a:r>
          </a:p>
        </p:txBody>
      </p:sp>
      <p:sp>
        <p:nvSpPr>
          <p:cNvPr id="6" name="Left-Right Arrow 3">
            <a:extLst>
              <a:ext uri="{FF2B5EF4-FFF2-40B4-BE49-F238E27FC236}">
                <a16:creationId xmlns:a16="http://schemas.microsoft.com/office/drawing/2014/main" id="{B5D6F122-C981-4A47-BAD5-2BA2145FFB37}"/>
              </a:ext>
            </a:extLst>
          </p:cNvPr>
          <p:cNvSpPr/>
          <p:nvPr/>
        </p:nvSpPr>
        <p:spPr>
          <a:xfrm>
            <a:off x="9936161" y="8033519"/>
            <a:ext cx="12726649" cy="1069925"/>
          </a:xfrm>
          <a:prstGeom prst="leftRightArrow">
            <a:avLst/>
          </a:prstGeom>
          <a:solidFill>
            <a:srgbClr val="7A7C83"/>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a:ln w="38100">
                <a:solidFill>
                  <a:srgbClr val="2BB673"/>
                </a:solidFill>
              </a:ln>
              <a:solidFill>
                <a:srgbClr val="FFFFFF"/>
              </a:solidFill>
              <a:effectLst/>
              <a:uLnTx/>
              <a:uFillTx/>
              <a:latin typeface="Helvetica Light"/>
              <a:ea typeface="Helvetica Light"/>
              <a:cs typeface="Helvetica Light"/>
              <a:sym typeface="Helvetica Light"/>
            </a:endParaRPr>
          </a:p>
        </p:txBody>
      </p:sp>
      <p:graphicFrame>
        <p:nvGraphicFramePr>
          <p:cNvPr id="13" name="Table 13">
            <a:extLst>
              <a:ext uri="{FF2B5EF4-FFF2-40B4-BE49-F238E27FC236}">
                <a16:creationId xmlns:a16="http://schemas.microsoft.com/office/drawing/2014/main" id="{8B79B06D-ECF0-44C9-9DF5-250EACA28828}"/>
              </a:ext>
            </a:extLst>
          </p:cNvPr>
          <p:cNvGraphicFramePr>
            <a:graphicFrameLocks noGrp="1"/>
          </p:cNvGraphicFramePr>
          <p:nvPr>
            <p:extLst>
              <p:ext uri="{D42A27DB-BD31-4B8C-83A1-F6EECF244321}">
                <p14:modId xmlns:p14="http://schemas.microsoft.com/office/powerpoint/2010/main" val="2959394343"/>
              </p:ext>
            </p:extLst>
          </p:nvPr>
        </p:nvGraphicFramePr>
        <p:xfrm>
          <a:off x="9194478" y="8968532"/>
          <a:ext cx="14244585" cy="2415028"/>
        </p:xfrm>
        <a:graphic>
          <a:graphicData uri="http://schemas.openxmlformats.org/drawingml/2006/table">
            <a:tbl>
              <a:tblPr firstRow="1" bandRow="1">
                <a:tableStyleId>{5940675A-B579-460E-94D1-54222C63F5DA}</a:tableStyleId>
              </a:tblPr>
              <a:tblGrid>
                <a:gridCol w="2848917">
                  <a:extLst>
                    <a:ext uri="{9D8B030D-6E8A-4147-A177-3AD203B41FA5}">
                      <a16:colId xmlns:a16="http://schemas.microsoft.com/office/drawing/2014/main" val="4193564713"/>
                    </a:ext>
                  </a:extLst>
                </a:gridCol>
                <a:gridCol w="2848917">
                  <a:extLst>
                    <a:ext uri="{9D8B030D-6E8A-4147-A177-3AD203B41FA5}">
                      <a16:colId xmlns:a16="http://schemas.microsoft.com/office/drawing/2014/main" val="3644504679"/>
                    </a:ext>
                  </a:extLst>
                </a:gridCol>
                <a:gridCol w="2848917">
                  <a:extLst>
                    <a:ext uri="{9D8B030D-6E8A-4147-A177-3AD203B41FA5}">
                      <a16:colId xmlns:a16="http://schemas.microsoft.com/office/drawing/2014/main" val="636782504"/>
                    </a:ext>
                  </a:extLst>
                </a:gridCol>
                <a:gridCol w="2848917">
                  <a:extLst>
                    <a:ext uri="{9D8B030D-6E8A-4147-A177-3AD203B41FA5}">
                      <a16:colId xmlns:a16="http://schemas.microsoft.com/office/drawing/2014/main" val="776216420"/>
                    </a:ext>
                  </a:extLst>
                </a:gridCol>
                <a:gridCol w="2848917">
                  <a:extLst>
                    <a:ext uri="{9D8B030D-6E8A-4147-A177-3AD203B41FA5}">
                      <a16:colId xmlns:a16="http://schemas.microsoft.com/office/drawing/2014/main" val="199532930"/>
                    </a:ext>
                  </a:extLst>
                </a:gridCol>
              </a:tblGrid>
              <a:tr h="1207514">
                <a:tc>
                  <a:txBody>
                    <a:bodyPr/>
                    <a:lstStyle/>
                    <a:p>
                      <a:pPr algn="ctr"/>
                      <a:r>
                        <a:rPr lang="en-US" sz="4000" spc="0" dirty="0">
                          <a:solidFill>
                            <a:srgbClr val="2E2C22"/>
                          </a:solidFill>
                        </a:rPr>
                        <a:t>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2</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4000" spc="0" dirty="0">
                          <a:solidFill>
                            <a:srgbClr val="2E2C22"/>
                          </a:solidFill>
                        </a:rPr>
                        <a:t>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3613530"/>
                  </a:ext>
                </a:extLst>
              </a:tr>
              <a:tr h="1207514">
                <a:tc>
                  <a:txBody>
                    <a:bodyPr/>
                    <a:lstStyle/>
                    <a:p>
                      <a:pPr algn="ctr"/>
                      <a:r>
                        <a:rPr lang="en-US" spc="0" dirty="0">
                          <a:solidFill>
                            <a:srgbClr val="2E2C22"/>
                          </a:solidFill>
                        </a:rPr>
                        <a:t>Definitely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It’s 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Not sure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 doubt it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pc="0" dirty="0">
                          <a:solidFill>
                            <a:srgbClr val="2E2C22"/>
                          </a:solidFill>
                        </a:rPr>
                        <a:t>It’s impossible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987976"/>
                  </a:ext>
                </a:extLst>
              </a:tr>
            </a:tbl>
          </a:graphicData>
        </a:graphic>
      </p:graphicFrame>
      <p:grpSp>
        <p:nvGrpSpPr>
          <p:cNvPr id="12" name="Group 11">
            <a:extLst>
              <a:ext uri="{FF2B5EF4-FFF2-40B4-BE49-F238E27FC236}">
                <a16:creationId xmlns:a16="http://schemas.microsoft.com/office/drawing/2014/main" id="{145F3EBE-DB5D-8049-9AE7-315CAB1D4F1E}"/>
              </a:ext>
            </a:extLst>
          </p:cNvPr>
          <p:cNvGrpSpPr/>
          <p:nvPr/>
        </p:nvGrpSpPr>
        <p:grpSpPr>
          <a:xfrm>
            <a:off x="760017" y="1281805"/>
            <a:ext cx="3532094" cy="3532094"/>
            <a:chOff x="1368325" y="1090737"/>
            <a:chExt cx="3532094" cy="3532094"/>
          </a:xfrm>
        </p:grpSpPr>
        <p:sp>
          <p:nvSpPr>
            <p:cNvPr id="14" name="Oval 13">
              <a:extLst>
                <a:ext uri="{FF2B5EF4-FFF2-40B4-BE49-F238E27FC236}">
                  <a16:creationId xmlns:a16="http://schemas.microsoft.com/office/drawing/2014/main" id="{1AAE64FA-FDC0-4B4D-9473-C7A22C705CC2}"/>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5" name="Graphic 14" descr="Cheers outline">
              <a:extLst>
                <a:ext uri="{FF2B5EF4-FFF2-40B4-BE49-F238E27FC236}">
                  <a16:creationId xmlns:a16="http://schemas.microsoft.com/office/drawing/2014/main" id="{BB64230C-315C-1F47-8CFD-FD4C3E4484A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6" name="TextBox 15">
            <a:extLst>
              <a:ext uri="{FF2B5EF4-FFF2-40B4-BE49-F238E27FC236}">
                <a16:creationId xmlns:a16="http://schemas.microsoft.com/office/drawing/2014/main" id="{57F12ECF-CBFA-A446-8D03-E9BB9835A46E}"/>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a:t>
            </a:r>
            <a:r>
              <a:rPr lang="en-US" sz="1400" dirty="0" err="1">
                <a:solidFill>
                  <a:srgbClr val="F4F5F9"/>
                </a:solidFill>
                <a:latin typeface="Gill Sans MT" panose="020B0502020104020203" pitchFamily="34" charset="77"/>
              </a:rPr>
              <a:t>Yagazie</a:t>
            </a:r>
            <a:r>
              <a:rPr lang="en-US" sz="1400" dirty="0">
                <a:solidFill>
                  <a:srgbClr val="F4F5F9"/>
                </a:solidFill>
                <a:latin typeface="Gill Sans MT" panose="020B0502020104020203" pitchFamily="34" charset="77"/>
              </a:rPr>
              <a:t> </a:t>
            </a:r>
            <a:r>
              <a:rPr lang="en-US" sz="1400" dirty="0" err="1">
                <a:solidFill>
                  <a:srgbClr val="F4F5F9"/>
                </a:solidFill>
                <a:latin typeface="Gill Sans MT" panose="020B0502020104020203" pitchFamily="34" charset="77"/>
              </a:rPr>
              <a:t>Emezi</a:t>
            </a:r>
            <a:r>
              <a:rPr lang="en-US" sz="1400" dirty="0">
                <a:solidFill>
                  <a:srgbClr val="F4F5F9"/>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38495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standing in a garden&#10;&#10;Description automatically generated with low confidence">
            <a:extLst>
              <a:ext uri="{FF2B5EF4-FFF2-40B4-BE49-F238E27FC236}">
                <a16:creationId xmlns:a16="http://schemas.microsoft.com/office/drawing/2014/main" id="{9C8D6367-86CC-784D-95C3-E64BECA794A1}"/>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694" r="16694"/>
          <a:stretch>
            <a:fillRect/>
          </a:stretch>
        </p:blipFill>
        <p:spPr/>
      </p:pic>
      <p:sp>
        <p:nvSpPr>
          <p:cNvPr id="8" name="Text Placeholder 7">
            <a:extLst>
              <a:ext uri="{FF2B5EF4-FFF2-40B4-BE49-F238E27FC236}">
                <a16:creationId xmlns:a16="http://schemas.microsoft.com/office/drawing/2014/main" id="{48FC99CE-458D-BD4B-A27F-198C7E67107B}"/>
              </a:ext>
            </a:extLst>
          </p:cNvPr>
          <p:cNvSpPr>
            <a:spLocks noGrp="1"/>
          </p:cNvSpPr>
          <p:nvPr>
            <p:ph type="body" idx="3"/>
          </p:nvPr>
        </p:nvSpPr>
        <p:spPr/>
        <p:txBody>
          <a:bodyPr/>
          <a:lstStyle/>
          <a:p>
            <a:r>
              <a:rPr lang="en-US" dirty="0"/>
              <a:t>PLENARY ACTIVITY</a:t>
            </a:r>
          </a:p>
          <a:p>
            <a:endParaRPr lang="en-US" dirty="0"/>
          </a:p>
        </p:txBody>
      </p:sp>
      <p:sp>
        <p:nvSpPr>
          <p:cNvPr id="11" name="Title 10">
            <a:extLst>
              <a:ext uri="{FF2B5EF4-FFF2-40B4-BE49-F238E27FC236}">
                <a16:creationId xmlns:a16="http://schemas.microsoft.com/office/drawing/2014/main" id="{3C160467-6A26-FF4C-9FD2-600428CC9B23}"/>
              </a:ext>
            </a:extLst>
          </p:cNvPr>
          <p:cNvSpPr>
            <a:spLocks noGrp="1"/>
          </p:cNvSpPr>
          <p:nvPr>
            <p:ph type="title"/>
          </p:nvPr>
        </p:nvSpPr>
        <p:spPr>
          <a:xfrm>
            <a:off x="9719430" y="1959433"/>
            <a:ext cx="11610596" cy="5140613"/>
          </a:xfrm>
        </p:spPr>
        <p:txBody>
          <a:bodyPr/>
          <a:lstStyle/>
          <a:p>
            <a:pPr>
              <a:lnSpc>
                <a:spcPct val="90000"/>
              </a:lnSpc>
            </a:pPr>
            <a:r>
              <a:rPr lang="en-US" b="1" dirty="0"/>
              <a:t>What Have You Observed in Shifting Norms Within a Project?</a:t>
            </a:r>
          </a:p>
        </p:txBody>
      </p:sp>
      <p:grpSp>
        <p:nvGrpSpPr>
          <p:cNvPr id="14" name="Group 13">
            <a:extLst>
              <a:ext uri="{FF2B5EF4-FFF2-40B4-BE49-F238E27FC236}">
                <a16:creationId xmlns:a16="http://schemas.microsoft.com/office/drawing/2014/main" id="{628D151C-5FD3-5E43-82F8-058C7622B043}"/>
              </a:ext>
            </a:extLst>
          </p:cNvPr>
          <p:cNvGrpSpPr/>
          <p:nvPr/>
        </p:nvGrpSpPr>
        <p:grpSpPr>
          <a:xfrm>
            <a:off x="760017" y="1281805"/>
            <a:ext cx="3532094" cy="3532094"/>
            <a:chOff x="1368325" y="1090737"/>
            <a:chExt cx="3532094" cy="3532094"/>
          </a:xfrm>
        </p:grpSpPr>
        <p:sp>
          <p:nvSpPr>
            <p:cNvPr id="15" name="Oval 14">
              <a:extLst>
                <a:ext uri="{FF2B5EF4-FFF2-40B4-BE49-F238E27FC236}">
                  <a16:creationId xmlns:a16="http://schemas.microsoft.com/office/drawing/2014/main" id="{AB4FE14F-E8E8-3248-8ED3-ACCAE2F7F59B}"/>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6" name="Graphic 15" descr="Cheers outline">
              <a:extLst>
                <a:ext uri="{FF2B5EF4-FFF2-40B4-BE49-F238E27FC236}">
                  <a16:creationId xmlns:a16="http://schemas.microsoft.com/office/drawing/2014/main" id="{5D7977DA-B305-2140-96BB-DE6D07341D9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7" name="TextBox 16">
            <a:extLst>
              <a:ext uri="{FF2B5EF4-FFF2-40B4-BE49-F238E27FC236}">
                <a16:creationId xmlns:a16="http://schemas.microsoft.com/office/drawing/2014/main" id="{D841F75E-64CB-8B4C-8BE1-455ADEC70391}"/>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a:t>
            </a:r>
            <a:r>
              <a:rPr lang="en-US" sz="1400" dirty="0" err="1">
                <a:solidFill>
                  <a:srgbClr val="F4F5F9"/>
                </a:solidFill>
                <a:latin typeface="Gill Sans MT" panose="020B0502020104020203" pitchFamily="34" charset="77"/>
              </a:rPr>
              <a:t>Yagazie</a:t>
            </a:r>
            <a:r>
              <a:rPr lang="en-US" sz="1400" dirty="0">
                <a:solidFill>
                  <a:srgbClr val="F4F5F9"/>
                </a:solidFill>
                <a:latin typeface="Gill Sans MT" panose="020B0502020104020203" pitchFamily="34" charset="77"/>
              </a:rPr>
              <a:t> </a:t>
            </a:r>
            <a:r>
              <a:rPr lang="en-US" sz="1400" dirty="0" err="1">
                <a:solidFill>
                  <a:srgbClr val="F4F5F9"/>
                </a:solidFill>
                <a:latin typeface="Gill Sans MT" panose="020B0502020104020203" pitchFamily="34" charset="77"/>
              </a:rPr>
              <a:t>Emezi</a:t>
            </a:r>
            <a:r>
              <a:rPr lang="en-US" sz="1400" dirty="0">
                <a:solidFill>
                  <a:srgbClr val="F4F5F9"/>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24407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Shifting Gender and Other Social Norms</a:t>
            </a:r>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p:txBody>
          <a:bodyPr>
            <a:normAutofit fontScale="92500" lnSpcReduction="20000"/>
          </a:bodyPr>
          <a:lstStyle/>
          <a:p>
            <a:r>
              <a:rPr lang="en-US" sz="3600" dirty="0"/>
              <a:t>SECTION 2</a:t>
            </a:r>
            <a:endParaRPr lang="en-US" sz="2400" dirty="0"/>
          </a:p>
        </p:txBody>
      </p:sp>
    </p:spTree>
    <p:custDataLst>
      <p:tags r:id="rId1"/>
    </p:custDataLst>
    <p:extLst>
      <p:ext uri="{BB962C8B-B14F-4D97-AF65-F5344CB8AC3E}">
        <p14:creationId xmlns:p14="http://schemas.microsoft.com/office/powerpoint/2010/main" val="36291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CE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BD2C-EDEE-4776-B828-223875ABC336}"/>
              </a:ext>
            </a:extLst>
          </p:cNvPr>
          <p:cNvSpPr>
            <a:spLocks noGrp="1"/>
          </p:cNvSpPr>
          <p:nvPr>
            <p:ph type="title"/>
          </p:nvPr>
        </p:nvSpPr>
        <p:spPr>
          <a:xfrm>
            <a:off x="9719430" y="1959434"/>
            <a:ext cx="14664570" cy="2176836"/>
          </a:xfrm>
        </p:spPr>
        <p:txBody>
          <a:bodyPr/>
          <a:lstStyle/>
          <a:p>
            <a:pPr>
              <a:lnSpc>
                <a:spcPct val="90000"/>
              </a:lnSpc>
            </a:pPr>
            <a:r>
              <a:rPr lang="en-US" b="1" dirty="0"/>
              <a:t>Why Do People Comply With Norms? </a:t>
            </a:r>
          </a:p>
        </p:txBody>
      </p:sp>
      <p:sp>
        <p:nvSpPr>
          <p:cNvPr id="4" name="Text Placeholder 3">
            <a:extLst>
              <a:ext uri="{FF2B5EF4-FFF2-40B4-BE49-F238E27FC236}">
                <a16:creationId xmlns:a16="http://schemas.microsoft.com/office/drawing/2014/main" id="{44BD282A-C3F3-384B-A96F-1F9369FC9070}"/>
              </a:ext>
            </a:extLst>
          </p:cNvPr>
          <p:cNvSpPr>
            <a:spLocks noGrp="1"/>
          </p:cNvSpPr>
          <p:nvPr>
            <p:ph type="body" idx="3"/>
          </p:nvPr>
        </p:nvSpPr>
        <p:spPr/>
        <p:txBody>
          <a:bodyPr/>
          <a:lstStyle/>
          <a:p>
            <a:r>
              <a:rPr lang="en-US" dirty="0"/>
              <a:t>PLENARY DISCUSSION</a:t>
            </a:r>
          </a:p>
          <a:p>
            <a:endParaRPr lang="en-US" dirty="0"/>
          </a:p>
        </p:txBody>
      </p:sp>
      <p:sp>
        <p:nvSpPr>
          <p:cNvPr id="12" name="TextBox 11">
            <a:extLst>
              <a:ext uri="{FF2B5EF4-FFF2-40B4-BE49-F238E27FC236}">
                <a16:creationId xmlns:a16="http://schemas.microsoft.com/office/drawing/2014/main" id="{D263A270-6CF4-A54F-9176-A6C613D2118C}"/>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a:t>
            </a:r>
            <a:r>
              <a:rPr lang="en-US" sz="1400" dirty="0" err="1">
                <a:solidFill>
                  <a:srgbClr val="F4F5F9"/>
                </a:solidFill>
                <a:latin typeface="Gill Sans MT" panose="020B0502020104020203" pitchFamily="34" charset="77"/>
              </a:rPr>
              <a:t>Yagazie</a:t>
            </a:r>
            <a:r>
              <a:rPr lang="en-US" sz="1400" dirty="0">
                <a:solidFill>
                  <a:srgbClr val="F4F5F9"/>
                </a:solidFill>
                <a:latin typeface="Gill Sans MT" panose="020B0502020104020203" pitchFamily="34" charset="77"/>
              </a:rPr>
              <a:t> </a:t>
            </a:r>
            <a:r>
              <a:rPr lang="en-US" sz="1400" dirty="0" err="1">
                <a:solidFill>
                  <a:srgbClr val="F4F5F9"/>
                </a:solidFill>
                <a:latin typeface="Gill Sans MT" panose="020B0502020104020203" pitchFamily="34" charset="77"/>
              </a:rPr>
              <a:t>Emezi</a:t>
            </a:r>
            <a:r>
              <a:rPr lang="en-US" sz="1400" dirty="0">
                <a:solidFill>
                  <a:srgbClr val="F4F5F9"/>
                </a:solidFill>
                <a:latin typeface="Gill Sans MT" panose="020B0502020104020203" pitchFamily="34" charset="77"/>
              </a:rPr>
              <a:t>/Getty Images/Images of Empowerment</a:t>
            </a:r>
          </a:p>
        </p:txBody>
      </p:sp>
      <p:pic>
        <p:nvPicPr>
          <p:cNvPr id="13" name="Picture 12">
            <a:extLst>
              <a:ext uri="{FF2B5EF4-FFF2-40B4-BE49-F238E27FC236}">
                <a16:creationId xmlns:a16="http://schemas.microsoft.com/office/drawing/2014/main" id="{09258B62-9D25-AD49-9EB7-FC213F6F5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430" y="4918127"/>
            <a:ext cx="10755958" cy="7873362"/>
          </a:xfrm>
          <a:prstGeom prst="rect">
            <a:avLst/>
          </a:prstGeom>
        </p:spPr>
      </p:pic>
      <p:grpSp>
        <p:nvGrpSpPr>
          <p:cNvPr id="14" name="Group 13">
            <a:extLst>
              <a:ext uri="{FF2B5EF4-FFF2-40B4-BE49-F238E27FC236}">
                <a16:creationId xmlns:a16="http://schemas.microsoft.com/office/drawing/2014/main" id="{75D7B63F-7F8C-8E47-B9D3-9F562DE6CD94}"/>
              </a:ext>
            </a:extLst>
          </p:cNvPr>
          <p:cNvGrpSpPr/>
          <p:nvPr/>
        </p:nvGrpSpPr>
        <p:grpSpPr>
          <a:xfrm>
            <a:off x="745278" y="1271130"/>
            <a:ext cx="3532094" cy="3532094"/>
            <a:chOff x="1368325" y="1083283"/>
            <a:chExt cx="3532094" cy="3532094"/>
          </a:xfrm>
        </p:grpSpPr>
        <p:sp>
          <p:nvSpPr>
            <p:cNvPr id="15" name="Oval 14">
              <a:extLst>
                <a:ext uri="{FF2B5EF4-FFF2-40B4-BE49-F238E27FC236}">
                  <a16:creationId xmlns:a16="http://schemas.microsoft.com/office/drawing/2014/main" id="{2850C79C-22CF-E343-8DAD-87AFBCCD25BF}"/>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6" name="Picture 15">
              <a:extLst>
                <a:ext uri="{FF2B5EF4-FFF2-40B4-BE49-F238E27FC236}">
                  <a16:creationId xmlns:a16="http://schemas.microsoft.com/office/drawing/2014/main" id="{C4816A10-8C5E-DB47-96D1-4F6FC14C7A78}"/>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14457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4492"/>
        <p:cNvGrpSpPr/>
        <p:nvPr/>
      </p:nvGrpSpPr>
      <p:grpSpPr>
        <a:xfrm>
          <a:off x="0" y="0"/>
          <a:ext cx="0" cy="0"/>
          <a:chOff x="0" y="0"/>
          <a:chExt cx="0" cy="0"/>
        </a:xfrm>
      </p:grpSpPr>
      <p:sp>
        <p:nvSpPr>
          <p:cNvPr id="4494" name="Google Shape;4494;p9"/>
          <p:cNvSpPr txBox="1">
            <a:spLocks noGrp="1"/>
          </p:cNvSpPr>
          <p:nvPr>
            <p:ph type="body" idx="4294967295"/>
          </p:nvPr>
        </p:nvSpPr>
        <p:spPr>
          <a:xfrm>
            <a:off x="1723094" y="5529870"/>
            <a:ext cx="21441706" cy="6613286"/>
          </a:xfrm>
          <a:prstGeom prst="rect">
            <a:avLst/>
          </a:prstGeom>
          <a:noFill/>
          <a:ln>
            <a:noFill/>
          </a:ln>
        </p:spPr>
        <p:txBody>
          <a:bodyPr spcFirstLastPara="1" wrap="square" lIns="91425" tIns="45700" rIns="91425" bIns="45700" anchor="t" anchorCtr="0">
            <a:normAutofit/>
          </a:bodyPr>
          <a:lstStyle/>
          <a:p>
            <a:pPr marL="742950" lvl="0" indent="-742950" algn="l">
              <a:spcAft>
                <a:spcPts val="2400"/>
              </a:spcAft>
              <a:buFont typeface="+mj-lt"/>
              <a:buAutoNum type="arabicPeriod"/>
            </a:pPr>
            <a:r>
              <a:rPr lang="en-US" sz="4800" dirty="0">
                <a:solidFill>
                  <a:srgbClr val="2E2C22"/>
                </a:solidFill>
                <a:sym typeface="Gill Sans"/>
              </a:rPr>
              <a:t>Discuss and explore advances in social norms programming, the relation of NSI to behavior change efforts, and their role in health and other-sector programming. </a:t>
            </a:r>
            <a:endParaRPr sz="4800" dirty="0">
              <a:solidFill>
                <a:srgbClr val="2E2C22"/>
              </a:solidFill>
              <a:sym typeface="Gill Sans"/>
            </a:endParaRPr>
          </a:p>
          <a:p>
            <a:pPr marL="742950" lvl="0" indent="-742950" algn="l">
              <a:spcAft>
                <a:spcPts val="2400"/>
              </a:spcAft>
              <a:buFont typeface="+mj-lt"/>
              <a:buAutoNum type="arabicPeriod"/>
            </a:pPr>
            <a:r>
              <a:rPr lang="en-US" sz="4800" dirty="0">
                <a:solidFill>
                  <a:srgbClr val="2E2C22"/>
                </a:solidFill>
                <a:sym typeface="Gill Sans"/>
              </a:rPr>
              <a:t>Share </a:t>
            </a:r>
            <a:r>
              <a:rPr lang="en-US" sz="4800" dirty="0">
                <a:solidFill>
                  <a:srgbClr val="2E2C22"/>
                </a:solidFill>
              </a:rPr>
              <a:t>challenges and solutions in the design</a:t>
            </a:r>
            <a:r>
              <a:rPr lang="en-US" sz="4800" dirty="0">
                <a:solidFill>
                  <a:srgbClr val="2E2C22"/>
                </a:solidFill>
                <a:sym typeface="Gill Sans"/>
              </a:rPr>
              <a:t>, implementation, and evaluation of community-based SBC projects engaging in, expanding, or planning to expand normative change efforts.</a:t>
            </a:r>
            <a:endParaRPr sz="4800" dirty="0">
              <a:solidFill>
                <a:srgbClr val="2E2C22"/>
              </a:solidFill>
              <a:sym typeface="Gill Sans"/>
            </a:endParaRPr>
          </a:p>
          <a:p>
            <a:pPr marL="742950" lvl="0" indent="-742950" algn="l">
              <a:spcAft>
                <a:spcPts val="2400"/>
              </a:spcAft>
              <a:buFont typeface="+mj-lt"/>
              <a:buAutoNum type="arabicPeriod"/>
            </a:pPr>
            <a:r>
              <a:rPr lang="en-US" sz="4800" dirty="0">
                <a:solidFill>
                  <a:srgbClr val="2E2C22"/>
                </a:solidFill>
                <a:sym typeface="Gill Sans"/>
              </a:rPr>
              <a:t>Explore next steps to further collective learning about such promising interventions globally.</a:t>
            </a:r>
            <a:endParaRPr sz="4800" dirty="0">
              <a:solidFill>
                <a:srgbClr val="2E2C22"/>
              </a:solidFill>
              <a:sym typeface="Gill Sans"/>
            </a:endParaRPr>
          </a:p>
          <a:p>
            <a:pPr marL="742950" lvl="0" indent="-463550" algn="l" rtl="0">
              <a:spcBef>
                <a:spcPts val="1800"/>
              </a:spcBef>
              <a:spcAft>
                <a:spcPts val="0"/>
              </a:spcAft>
              <a:buClr>
                <a:srgbClr val="ECEDED"/>
              </a:buClr>
              <a:buSzPts val="4400"/>
              <a:buFont typeface="Arial"/>
              <a:buNone/>
            </a:pPr>
            <a:endParaRPr sz="4000" dirty="0">
              <a:solidFill>
                <a:srgbClr val="2E2C22"/>
              </a:solidFill>
              <a:latin typeface="Gill Sans MT" panose="020B0502020104020203" pitchFamily="34" charset="0"/>
              <a:sym typeface="Gill Sans"/>
            </a:endParaRPr>
          </a:p>
          <a:p>
            <a:pPr marL="571500" lvl="0" indent="-292100" algn="ctr" rtl="0">
              <a:spcBef>
                <a:spcPts val="1800"/>
              </a:spcBef>
              <a:spcAft>
                <a:spcPts val="0"/>
              </a:spcAft>
              <a:buClr>
                <a:srgbClr val="ECEDED"/>
              </a:buClr>
              <a:buSzPts val="4400"/>
              <a:buFont typeface="Arial"/>
              <a:buNone/>
            </a:pPr>
            <a:endParaRPr sz="4000" dirty="0">
              <a:solidFill>
                <a:srgbClr val="2E2C22"/>
              </a:solidFill>
              <a:latin typeface="Gill Sans MT" panose="020B0502020104020203" pitchFamily="34" charset="0"/>
              <a:sym typeface="Gill Sans"/>
            </a:endParaRPr>
          </a:p>
        </p:txBody>
      </p:sp>
      <p:sp>
        <p:nvSpPr>
          <p:cNvPr id="9" name="Google Shape;812;p3">
            <a:extLst>
              <a:ext uri="{FF2B5EF4-FFF2-40B4-BE49-F238E27FC236}">
                <a16:creationId xmlns:a16="http://schemas.microsoft.com/office/drawing/2014/main" id="{5DA90495-D64A-634A-AB54-A9FE200046FE}"/>
              </a:ext>
            </a:extLst>
          </p:cNvPr>
          <p:cNvSpPr txBox="1">
            <a:spLocks/>
          </p:cNvSpPr>
          <p:nvPr/>
        </p:nvSpPr>
        <p:spPr>
          <a:xfrm>
            <a:off x="1734343" y="3311696"/>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2E2C22"/>
                </a:solidFill>
              </a:rPr>
              <a:t>Overall Course Objectives</a:t>
            </a:r>
            <a:endParaRPr kumimoji="0" lang="en-US" sz="10000" b="1" i="0" u="none" strike="noStrike" kern="0" cap="none" spc="0" normalizeH="0" baseline="0" noProof="0" dirty="0">
              <a:ln>
                <a:noFill/>
              </a:ln>
              <a:solidFill>
                <a:srgbClr val="2E2C22"/>
              </a:solidFill>
              <a:effectLst/>
              <a:uLnTx/>
              <a:uFillTx/>
              <a:latin typeface="Gill Sans MT" panose="020B0502020104020203" pitchFamily="34" charset="77"/>
              <a:cs typeface="Gill Sans"/>
              <a:sym typeface="Gill Sans"/>
            </a:endParaRPr>
          </a:p>
        </p:txBody>
      </p:sp>
      <p:sp>
        <p:nvSpPr>
          <p:cNvPr id="10" name="Google Shape;814;p3">
            <a:extLst>
              <a:ext uri="{FF2B5EF4-FFF2-40B4-BE49-F238E27FC236}">
                <a16:creationId xmlns:a16="http://schemas.microsoft.com/office/drawing/2014/main" id="{C88409D9-8FBE-FB47-B546-6A72661007A4}"/>
              </a:ext>
            </a:extLst>
          </p:cNvPr>
          <p:cNvSpPr txBox="1"/>
          <p:nvPr/>
        </p:nvSpPr>
        <p:spPr>
          <a:xfrm>
            <a:off x="4439047" y="1865771"/>
            <a:ext cx="15505907" cy="391056"/>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2E2C22"/>
                </a:solidFill>
                <a:latin typeface="Gill Sans MT" panose="020B0502020104020203" pitchFamily="34" charset="77"/>
                <a:ea typeface="Gill Sans"/>
                <a:cs typeface="Gill Sans"/>
                <a:sym typeface="Gill Sans"/>
              </a:rPr>
              <a:t>SHIFTING SOCIAL NORMS AS PART OF SOCIAL AND BEHAVIOR CHANGE</a:t>
            </a:r>
          </a:p>
        </p:txBody>
      </p:sp>
      <p:sp>
        <p:nvSpPr>
          <p:cNvPr id="11" name="Shape 65">
            <a:extLst>
              <a:ext uri="{FF2B5EF4-FFF2-40B4-BE49-F238E27FC236}">
                <a16:creationId xmlns:a16="http://schemas.microsoft.com/office/drawing/2014/main" id="{CB666ABD-5858-EE48-8D0C-C32C873C79A2}"/>
              </a:ext>
            </a:extLst>
          </p:cNvPr>
          <p:cNvSpPr/>
          <p:nvPr/>
        </p:nvSpPr>
        <p:spPr>
          <a:xfrm>
            <a:off x="9878290" y="2907273"/>
            <a:ext cx="4572000" cy="2"/>
          </a:xfrm>
          <a:prstGeom prst="line">
            <a:avLst/>
          </a:prstGeom>
          <a:ln w="28575">
            <a:solidFill>
              <a:srgbClr val="B52AB3"/>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a:p>
        </p:txBody>
      </p:sp>
    </p:spTree>
    <p:extLst>
      <p:ext uri="{BB962C8B-B14F-4D97-AF65-F5344CB8AC3E}">
        <p14:creationId xmlns:p14="http://schemas.microsoft.com/office/powerpoint/2010/main" val="29281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CEDF"/>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D1F66F-A5BF-7847-A0BA-EF44F87BEE8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654" t="23250" r="13501" b="-5"/>
          <a:stretch/>
        </p:blipFill>
        <p:spPr>
          <a:xfrm>
            <a:off x="2511325" y="3446449"/>
            <a:ext cx="5862918" cy="5862918"/>
          </a:xfrm>
        </p:spPr>
      </p:pic>
      <p:sp>
        <p:nvSpPr>
          <p:cNvPr id="2" name="Title 1">
            <a:extLst>
              <a:ext uri="{FF2B5EF4-FFF2-40B4-BE49-F238E27FC236}">
                <a16:creationId xmlns:a16="http://schemas.microsoft.com/office/drawing/2014/main" id="{5324BD2C-EDEE-4776-B828-223875ABC336}"/>
              </a:ext>
            </a:extLst>
          </p:cNvPr>
          <p:cNvSpPr>
            <a:spLocks noGrp="1"/>
          </p:cNvSpPr>
          <p:nvPr>
            <p:ph type="title"/>
          </p:nvPr>
        </p:nvSpPr>
        <p:spPr>
          <a:xfrm>
            <a:off x="9719429" y="1959434"/>
            <a:ext cx="12799911" cy="2176836"/>
          </a:xfrm>
        </p:spPr>
        <p:txBody>
          <a:bodyPr/>
          <a:lstStyle/>
          <a:p>
            <a:pPr>
              <a:lnSpc>
                <a:spcPct val="90000"/>
              </a:lnSpc>
            </a:pPr>
            <a:r>
              <a:rPr lang="en-US" b="1" dirty="0"/>
              <a:t>Why Do People Comply With Norms? </a:t>
            </a:r>
            <a:endParaRPr lang="en-US" dirty="0"/>
          </a:p>
        </p:txBody>
      </p:sp>
      <p:sp>
        <p:nvSpPr>
          <p:cNvPr id="3" name="Text Placeholder 2">
            <a:extLst>
              <a:ext uri="{FF2B5EF4-FFF2-40B4-BE49-F238E27FC236}">
                <a16:creationId xmlns:a16="http://schemas.microsoft.com/office/drawing/2014/main" id="{1CAD2F80-6508-7F4C-965B-5610FA456B53}"/>
              </a:ext>
            </a:extLst>
          </p:cNvPr>
          <p:cNvSpPr>
            <a:spLocks noGrp="1"/>
          </p:cNvSpPr>
          <p:nvPr>
            <p:ph type="body" idx="1"/>
          </p:nvPr>
        </p:nvSpPr>
        <p:spPr>
          <a:xfrm>
            <a:off x="9719429" y="5162894"/>
            <a:ext cx="13013961" cy="8289336"/>
          </a:xfrm>
        </p:spPr>
        <p:txBody>
          <a:bodyPr>
            <a:normAutofit/>
          </a:bodyPr>
          <a:lstStyle/>
          <a:p>
            <a:pPr marL="742950" indent="-742950" algn="l">
              <a:lnSpc>
                <a:spcPct val="100000"/>
              </a:lnSpc>
              <a:spcAft>
                <a:spcPts val="0"/>
              </a:spcAft>
              <a:buClr>
                <a:srgbClr val="2E2C22"/>
              </a:buClr>
              <a:buFont typeface="+mj-lt"/>
              <a:buAutoNum type="arabicPeriod"/>
            </a:pPr>
            <a:r>
              <a:rPr lang="en-US" sz="4800" dirty="0"/>
              <a:t>Norms’ often hidden and unexamined nature.</a:t>
            </a:r>
          </a:p>
          <a:p>
            <a:pPr marL="742950" indent="-742950" algn="l">
              <a:lnSpc>
                <a:spcPct val="100000"/>
              </a:lnSpc>
              <a:spcAft>
                <a:spcPts val="0"/>
              </a:spcAft>
              <a:buClr>
                <a:srgbClr val="2E2C22"/>
              </a:buClr>
              <a:buFont typeface="+mj-lt"/>
              <a:buAutoNum type="arabicPeriod"/>
            </a:pPr>
            <a:r>
              <a:rPr lang="en-US" sz="4800" dirty="0"/>
              <a:t>Powerholders’ desire to maintain power and privilege.</a:t>
            </a:r>
          </a:p>
          <a:p>
            <a:pPr marL="742950" indent="-742950" algn="l">
              <a:lnSpc>
                <a:spcPct val="100000"/>
              </a:lnSpc>
              <a:spcAft>
                <a:spcPts val="0"/>
              </a:spcAft>
              <a:buClr>
                <a:srgbClr val="2E2C22"/>
              </a:buClr>
              <a:buFont typeface="+mj-lt"/>
              <a:buAutoNum type="arabicPeriod"/>
            </a:pPr>
            <a:r>
              <a:rPr lang="en-US" sz="4800" dirty="0"/>
              <a:t>Insufficient power to resist the norms.</a:t>
            </a:r>
          </a:p>
          <a:p>
            <a:pPr marL="742950" indent="-742950" algn="l">
              <a:lnSpc>
                <a:spcPct val="100000"/>
              </a:lnSpc>
              <a:spcAft>
                <a:spcPts val="0"/>
              </a:spcAft>
              <a:buClr>
                <a:srgbClr val="2E2C22"/>
              </a:buClr>
              <a:buFont typeface="+mj-lt"/>
              <a:buAutoNum type="arabicPeriod"/>
            </a:pPr>
            <a:r>
              <a:rPr lang="en-US" sz="4800" dirty="0"/>
              <a:t>Fear of negative sanctions or desire for benefits or rewards.</a:t>
            </a:r>
          </a:p>
          <a:p>
            <a:pPr marL="742950" indent="-742950" algn="l">
              <a:lnSpc>
                <a:spcPct val="100000"/>
              </a:lnSpc>
              <a:spcAft>
                <a:spcPts val="0"/>
              </a:spcAft>
              <a:buClr>
                <a:srgbClr val="2E2C22"/>
              </a:buClr>
              <a:buFont typeface="+mj-lt"/>
              <a:buAutoNum type="arabicPeriod"/>
            </a:pPr>
            <a:r>
              <a:rPr lang="en-US" sz="4800" dirty="0"/>
              <a:t>Desire to conform to a sense of social identity.</a:t>
            </a:r>
          </a:p>
          <a:p>
            <a:pPr marL="742950" indent="-742950" algn="l">
              <a:lnSpc>
                <a:spcPct val="100000"/>
              </a:lnSpc>
              <a:spcAft>
                <a:spcPts val="0"/>
              </a:spcAft>
              <a:buClr>
                <a:srgbClr val="2E2C22"/>
              </a:buClr>
              <a:buFont typeface="+mj-lt"/>
              <a:buAutoNum type="arabicPeriod"/>
            </a:pPr>
            <a:r>
              <a:rPr lang="en-US" sz="4800" dirty="0"/>
              <a:t>To organize themselves for a common purpose.</a:t>
            </a:r>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a:p>
            <a:pPr marL="742950" indent="-742950" algn="l">
              <a:lnSpc>
                <a:spcPct val="100000"/>
              </a:lnSpc>
              <a:spcAft>
                <a:spcPts val="0"/>
              </a:spcAft>
              <a:buClr>
                <a:srgbClr val="2E2C22"/>
              </a:buClr>
              <a:buFont typeface="+mj-lt"/>
              <a:buAutoNum type="arabicPeriod"/>
            </a:pPr>
            <a:endParaRPr lang="en-US" sz="4800" dirty="0"/>
          </a:p>
        </p:txBody>
      </p:sp>
      <p:sp>
        <p:nvSpPr>
          <p:cNvPr id="7" name="TextBox 6">
            <a:extLst>
              <a:ext uri="{FF2B5EF4-FFF2-40B4-BE49-F238E27FC236}">
                <a16:creationId xmlns:a16="http://schemas.microsoft.com/office/drawing/2014/main" id="{C71BB90E-FD90-D04D-A08F-1B08CBF804E0}"/>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Blend Images - JGI/Jamie Grill/Getty Images</a:t>
            </a:r>
          </a:p>
        </p:txBody>
      </p:sp>
      <p:sp>
        <p:nvSpPr>
          <p:cNvPr id="10" name="Text Placeholder 3">
            <a:extLst>
              <a:ext uri="{FF2B5EF4-FFF2-40B4-BE49-F238E27FC236}">
                <a16:creationId xmlns:a16="http://schemas.microsoft.com/office/drawing/2014/main" id="{CD6FFDFF-CE77-074B-80C4-002E66E84AA1}"/>
              </a:ext>
            </a:extLst>
          </p:cNvPr>
          <p:cNvSpPr>
            <a:spLocks noGrp="1"/>
          </p:cNvSpPr>
          <p:nvPr>
            <p:ph type="body" idx="3"/>
          </p:nvPr>
        </p:nvSpPr>
        <p:spPr>
          <a:xfrm>
            <a:off x="9719430" y="1092639"/>
            <a:ext cx="9198490" cy="577850"/>
          </a:xfrm>
        </p:spPr>
        <p:txBody>
          <a:bodyPr/>
          <a:lstStyle/>
          <a:p>
            <a:r>
              <a:rPr lang="en-US" dirty="0"/>
              <a:t>PLENARY DISCUSSION</a:t>
            </a:r>
          </a:p>
          <a:p>
            <a:endParaRPr lang="en-US" dirty="0"/>
          </a:p>
          <a:p>
            <a:endParaRPr lang="en-US" dirty="0"/>
          </a:p>
        </p:txBody>
      </p:sp>
      <p:grpSp>
        <p:nvGrpSpPr>
          <p:cNvPr id="14" name="Group 13">
            <a:extLst>
              <a:ext uri="{FF2B5EF4-FFF2-40B4-BE49-F238E27FC236}">
                <a16:creationId xmlns:a16="http://schemas.microsoft.com/office/drawing/2014/main" id="{372ED407-C664-3E46-B678-9D0EF5F6BC42}"/>
              </a:ext>
            </a:extLst>
          </p:cNvPr>
          <p:cNvGrpSpPr/>
          <p:nvPr/>
        </p:nvGrpSpPr>
        <p:grpSpPr>
          <a:xfrm>
            <a:off x="745278" y="1271130"/>
            <a:ext cx="3532094" cy="3532094"/>
            <a:chOff x="1368325" y="1083283"/>
            <a:chExt cx="3532094" cy="3532094"/>
          </a:xfrm>
        </p:grpSpPr>
        <p:sp>
          <p:nvSpPr>
            <p:cNvPr id="15" name="Oval 14">
              <a:extLst>
                <a:ext uri="{FF2B5EF4-FFF2-40B4-BE49-F238E27FC236}">
                  <a16:creationId xmlns:a16="http://schemas.microsoft.com/office/drawing/2014/main" id="{C4FD9F3B-C32A-FF43-833E-D5F23633D971}"/>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6" name="Picture 15">
              <a:extLst>
                <a:ext uri="{FF2B5EF4-FFF2-40B4-BE49-F238E27FC236}">
                  <a16:creationId xmlns:a16="http://schemas.microsoft.com/office/drawing/2014/main" id="{F7DA6C7D-5E4C-7943-92F0-85BBDD5DD784}"/>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1683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FDE84-29D9-5940-AFA5-7E77C3A5F5A8}"/>
              </a:ext>
            </a:extLst>
          </p:cNvPr>
          <p:cNvSpPr>
            <a:spLocks noGrp="1"/>
          </p:cNvSpPr>
          <p:nvPr>
            <p:ph type="title" idx="4294967295"/>
          </p:nvPr>
        </p:nvSpPr>
        <p:spPr>
          <a:xfrm>
            <a:off x="1338263" y="1393825"/>
            <a:ext cx="23045737" cy="1438275"/>
          </a:xfrm>
          <a:prstGeom prst="rect">
            <a:avLst/>
          </a:prstGeom>
        </p:spPr>
        <p:txBody>
          <a:bodyPr>
            <a:noAutofit/>
          </a:bodyPr>
          <a:lstStyle/>
          <a:p>
            <a:r>
              <a:rPr lang="en-US" sz="6600" dirty="0">
                <a:solidFill>
                  <a:srgbClr val="B52AB3"/>
                </a:solidFill>
                <a:latin typeface="Gill Sans MT" panose="020B0502020104020203" pitchFamily="34" charset="77"/>
              </a:rPr>
              <a:t>4 Common Reasons That Norms Influence Behavior</a:t>
            </a:r>
          </a:p>
        </p:txBody>
      </p:sp>
      <p:graphicFrame>
        <p:nvGraphicFramePr>
          <p:cNvPr id="5" name="Table 4">
            <a:extLst>
              <a:ext uri="{FF2B5EF4-FFF2-40B4-BE49-F238E27FC236}">
                <a16:creationId xmlns:a16="http://schemas.microsoft.com/office/drawing/2014/main" id="{D733C6F9-6A88-44AC-A0C1-A74480CDB636}"/>
              </a:ext>
            </a:extLst>
          </p:cNvPr>
          <p:cNvGraphicFramePr>
            <a:graphicFrameLocks noGrp="1"/>
          </p:cNvGraphicFramePr>
          <p:nvPr>
            <p:extLst>
              <p:ext uri="{D42A27DB-BD31-4B8C-83A1-F6EECF244321}">
                <p14:modId xmlns:p14="http://schemas.microsoft.com/office/powerpoint/2010/main" val="29645764"/>
              </p:ext>
            </p:extLst>
          </p:nvPr>
        </p:nvGraphicFramePr>
        <p:xfrm>
          <a:off x="1501588" y="2832100"/>
          <a:ext cx="21380823" cy="8534137"/>
        </p:xfrm>
        <a:graphic>
          <a:graphicData uri="http://schemas.openxmlformats.org/drawingml/2006/table">
            <a:tbl>
              <a:tblPr firstRow="1" firstCol="1"/>
              <a:tblGrid>
                <a:gridCol w="3987383">
                  <a:extLst>
                    <a:ext uri="{9D8B030D-6E8A-4147-A177-3AD203B41FA5}">
                      <a16:colId xmlns:a16="http://schemas.microsoft.com/office/drawing/2014/main" val="1513842849"/>
                    </a:ext>
                  </a:extLst>
                </a:gridCol>
                <a:gridCol w="7335040">
                  <a:extLst>
                    <a:ext uri="{9D8B030D-6E8A-4147-A177-3AD203B41FA5}">
                      <a16:colId xmlns:a16="http://schemas.microsoft.com/office/drawing/2014/main" val="2558781469"/>
                    </a:ext>
                  </a:extLst>
                </a:gridCol>
                <a:gridCol w="10058400">
                  <a:extLst>
                    <a:ext uri="{9D8B030D-6E8A-4147-A177-3AD203B41FA5}">
                      <a16:colId xmlns:a16="http://schemas.microsoft.com/office/drawing/2014/main" val="3503975465"/>
                    </a:ext>
                  </a:extLst>
                </a:gridCol>
              </a:tblGrid>
              <a:tr h="1232915">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Reason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DESCRIPTION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tc>
                  <a:txBody>
                    <a:bodyPr/>
                    <a:lstStyle/>
                    <a:p>
                      <a:pPr marL="0" marR="0" algn="l">
                        <a:spcBef>
                          <a:spcPts val="0"/>
                        </a:spcBef>
                        <a:spcAft>
                          <a:spcPts val="0"/>
                        </a:spcAft>
                      </a:pPr>
                      <a:r>
                        <a:rPr lang="en-US" sz="4000" b="1" spc="0" dirty="0">
                          <a:solidFill>
                            <a:srgbClr val="FFFEFF"/>
                          </a:solidFill>
                          <a:effectLst/>
                          <a:latin typeface="+mn-lt"/>
                          <a:ea typeface="Times New Roman" panose="02020603050405020304" pitchFamily="18" charset="0"/>
                          <a:cs typeface="Times New Roman" panose="02020603050405020304" pitchFamily="18" charset="0"/>
                        </a:rPr>
                        <a:t> Example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B52AB3"/>
                    </a:solidFill>
                  </a:tcPr>
                </a:tc>
                <a:extLst>
                  <a:ext uri="{0D108BD9-81ED-4DB2-BD59-A6C34878D82A}">
                    <a16:rowId xmlns:a16="http://schemas.microsoft.com/office/drawing/2014/main" val="2829099374"/>
                  </a:ext>
                </a:extLst>
              </a:tr>
              <a:tr h="1851928">
                <a:tc>
                  <a:txBody>
                    <a:bodyPr/>
                    <a:lstStyle/>
                    <a:p>
                      <a:pPr algn="l"/>
                      <a:r>
                        <a:rPr lang="en-US" sz="4000" cap="none" spc="0" dirty="0">
                          <a:solidFill>
                            <a:srgbClr val="3C3B4D"/>
                          </a:solidFill>
                        </a:rPr>
                        <a:t>Uncertainty</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Looking at others’ behavior when unsure about the best course of action.</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a:spcBef>
                          <a:spcPts val="0"/>
                        </a:spcBef>
                        <a:spcAft>
                          <a:spcPts val="0"/>
                        </a:spcAft>
                        <a:tabLst/>
                      </a:pPr>
                      <a:r>
                        <a:rPr lang="en-US" sz="3600" cap="none" spc="0" baseline="0" dirty="0">
                          <a:solidFill>
                            <a:srgbClr val="000000"/>
                          </a:solidFill>
                          <a:effectLst/>
                          <a:latin typeface="+mj-lt"/>
                          <a:ea typeface="Times New Roman" panose="02020603050405020304" pitchFamily="18" charset="0"/>
                          <a:cs typeface="Times New Roman" panose="02020603050405020304" pitchFamily="18" charset="0"/>
                        </a:rPr>
                        <a:t>Witnessing a parent hit their children and not saying anything because others are also silent.</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973455604"/>
                  </a:ext>
                </a:extLst>
              </a:tr>
              <a:tr h="1791694">
                <a:tc>
                  <a:txBody>
                    <a:bodyPr/>
                    <a:lstStyle/>
                    <a:p>
                      <a:pPr algn="l"/>
                      <a:r>
                        <a:rPr lang="en-US" sz="4000" cap="none" spc="0" dirty="0">
                          <a:solidFill>
                            <a:srgbClr val="3C3B4D"/>
                          </a:solidFill>
                        </a:rPr>
                        <a:t>Identity</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Compliance to demonstrate group membership.</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Adolescent drinking alcohol with peers to be a part of the group.</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2300866016"/>
                  </a:ext>
                </a:extLst>
              </a:tr>
              <a:tr h="1791694">
                <a:tc>
                  <a:txBody>
                    <a:bodyPr/>
                    <a:lstStyle/>
                    <a:p>
                      <a:pPr algn="l"/>
                      <a:r>
                        <a:rPr lang="en-US" sz="4000" cap="none" spc="0" dirty="0">
                          <a:solidFill>
                            <a:srgbClr val="3C3B4D"/>
                          </a:solidFill>
                        </a:rPr>
                        <a:t>Reward</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Anticipation of rewards for compliance.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A woman being praised and well regarded in a community because of how well she takes care of her home.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739745029"/>
                  </a:ext>
                </a:extLst>
              </a:tr>
              <a:tr h="1791694">
                <a:tc>
                  <a:txBody>
                    <a:bodyPr/>
                    <a:lstStyle/>
                    <a:p>
                      <a:pPr algn="l"/>
                      <a:r>
                        <a:rPr lang="en-US" sz="4000" cap="none" spc="0" dirty="0">
                          <a:solidFill>
                            <a:srgbClr val="3C3B4D"/>
                          </a:solidFill>
                        </a:rPr>
                        <a:t>Enforcement</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PT Sans"/>
                        </a:rPr>
                        <a:t>Group and individual actions force compliance.</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tc>
                  <a:txBody>
                    <a:bodyPr/>
                    <a:lstStyle/>
                    <a:p>
                      <a:pPr marL="241300" marR="0" indent="0" algn="l" defTabSz="825500" latinLnBrk="0">
                        <a:lnSpc>
                          <a:spcPct val="100000"/>
                        </a:lnSpc>
                        <a:spcBef>
                          <a:spcPts val="0"/>
                        </a:spcBef>
                        <a:spcAft>
                          <a:spcPts val="0"/>
                        </a:spcAft>
                        <a:buClrTx/>
                        <a:buSzTx/>
                        <a:buFontTx/>
                        <a:buNone/>
                        <a:tabLst/>
                      </a:pPr>
                      <a:r>
                        <a:rPr lang="en-US" sz="3600" b="0" i="0" u="none" strike="noStrike" cap="none" spc="0" baseline="0" dirty="0">
                          <a:ln>
                            <a:noFill/>
                          </a:ln>
                          <a:solidFill>
                            <a:srgbClr val="000000"/>
                          </a:solidFill>
                          <a:effectLst/>
                          <a:uFillTx/>
                          <a:latin typeface="+mj-lt"/>
                          <a:ea typeface="Times New Roman" panose="02020603050405020304" pitchFamily="18" charset="0"/>
                          <a:cs typeface="Times New Roman" panose="02020603050405020304" pitchFamily="18" charset="0"/>
                          <a:sym typeface="Montserrat-Regular"/>
                        </a:rPr>
                        <a:t>Others won’t buy a family’s produce because husband and wife farm together in a setting where only women farm.</a:t>
                      </a:r>
                    </a:p>
                  </a:txBody>
                  <a:tcPr marL="365760" marT="91440" marB="9144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lnTlToBr w="12700" cmpd="sng">
                      <a:noFill/>
                      <a:prstDash val="solid"/>
                    </a:lnTlToBr>
                    <a:lnBlToTr w="12700" cmpd="sng">
                      <a:noFill/>
                      <a:prstDash val="solid"/>
                    </a:lnBlToTr>
                    <a:solidFill>
                      <a:srgbClr val="F4F5F9"/>
                    </a:solidFill>
                  </a:tcPr>
                </a:tc>
                <a:extLst>
                  <a:ext uri="{0D108BD9-81ED-4DB2-BD59-A6C34878D82A}">
                    <a16:rowId xmlns:a16="http://schemas.microsoft.com/office/drawing/2014/main" val="3233153084"/>
                  </a:ext>
                </a:extLst>
              </a:tr>
            </a:tbl>
          </a:graphicData>
        </a:graphic>
      </p:graphicFrame>
      <p:sp>
        <p:nvSpPr>
          <p:cNvPr id="7" name="Rectangle 6">
            <a:extLst>
              <a:ext uri="{FF2B5EF4-FFF2-40B4-BE49-F238E27FC236}">
                <a16:creationId xmlns:a16="http://schemas.microsoft.com/office/drawing/2014/main" id="{2E2F76ED-DDC6-4AD2-A580-970BBAAFE9B5}"/>
              </a:ext>
            </a:extLst>
          </p:cNvPr>
          <p:cNvSpPr/>
          <p:nvPr/>
        </p:nvSpPr>
        <p:spPr>
          <a:xfrm>
            <a:off x="2505900" y="12636164"/>
            <a:ext cx="20267088" cy="800219"/>
          </a:xfrm>
          <a:prstGeom prst="rect">
            <a:avLst/>
          </a:prstGeom>
        </p:spPr>
        <p:txBody>
          <a:bodyPr wrap="none">
            <a:spAutoFit/>
          </a:body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David C. Bell and Mary L. Cox, “Social </a:t>
            </a:r>
            <a:r>
              <a:rPr lang="en-US" dirty="0">
                <a:solidFill>
                  <a:srgbClr val="D9D9D9">
                    <a:lumMod val="10000"/>
                  </a:srgbClr>
                </a:solidFill>
                <a:latin typeface="Gill Sans MT" panose="020B0502020104020203"/>
              </a:rPr>
              <a:t>N</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orms</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Do We </a:t>
            </a:r>
            <a:r>
              <a:rPr lang="en-US" dirty="0">
                <a:solidFill>
                  <a:srgbClr val="D9D9D9">
                    <a:lumMod val="10000"/>
                  </a:srgbClr>
                </a:solidFill>
                <a:latin typeface="Gill Sans MT" panose="020B0502020104020203"/>
              </a:rPr>
              <a:t>L</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ove</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Norms </a:t>
            </a:r>
            <a:r>
              <a:rPr lang="en-US" dirty="0">
                <a:solidFill>
                  <a:srgbClr val="D9D9D9">
                    <a:lumMod val="10000"/>
                  </a:srgbClr>
                </a:solidFill>
                <a:latin typeface="Gill Sans MT" panose="020B0502020104020203"/>
              </a:rPr>
              <a:t>T</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oo</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Much?” </a:t>
            </a:r>
            <a:r>
              <a:rPr kumimoji="0" lang="en-US" sz="2300" b="0" i="1" u="none" strike="noStrike" kern="0" cap="none" spc="0" normalizeH="0" baseline="0" noProof="0" dirty="0">
                <a:ln>
                  <a:noFill/>
                </a:ln>
                <a:solidFill>
                  <a:srgbClr val="D9D9D9">
                    <a:lumMod val="10000"/>
                  </a:srgbClr>
                </a:solidFill>
                <a:effectLst/>
                <a:uLnTx/>
                <a:uFillTx/>
                <a:latin typeface="Gill Sans MT" panose="020B0502020104020203"/>
                <a:sym typeface="PT Sans"/>
              </a:rPr>
              <a:t>Journal of Family Theory &amp; Review </a:t>
            </a:r>
            <a:r>
              <a:rPr kumimoji="0" lang="en-US" sz="2300" b="0" u="none" strike="noStrike" kern="0" cap="none" spc="0" normalizeH="0" baseline="0" noProof="0" dirty="0">
                <a:ln>
                  <a:noFill/>
                </a:ln>
                <a:solidFill>
                  <a:srgbClr val="D9D9D9">
                    <a:lumMod val="10000"/>
                  </a:srgbClr>
                </a:solidFill>
                <a:effectLst/>
                <a:uLnTx/>
                <a:uFillTx/>
                <a:latin typeface="Gill Sans MT" panose="020B0502020104020203"/>
                <a:sym typeface="PT Sans"/>
              </a:rPr>
              <a:t>7, no. 1 (</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2015): 28-46.</a:t>
            </a:r>
          </a:p>
          <a:p>
            <a:pPr lvl="0" algn="r">
              <a:defRPr/>
            </a:pP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Sophie </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Legros</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and Beniamino </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Cislaghi</a:t>
            </a:r>
            <a:r>
              <a:rPr lang="en-US" dirty="0">
                <a:solidFill>
                  <a:srgbClr val="D9D9D9">
                    <a:lumMod val="10000"/>
                  </a:srgbClr>
                </a:solidFill>
                <a:latin typeface="Gill Sans MT" panose="020B0502020104020203"/>
              </a:rPr>
              <a:t>,</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“Mapping the Social-</a:t>
            </a:r>
            <a:r>
              <a:rPr lang="en-US" dirty="0">
                <a:solidFill>
                  <a:srgbClr val="D9D9D9">
                    <a:lumMod val="10000"/>
                  </a:srgbClr>
                </a:solidFill>
                <a:latin typeface="Gill Sans MT" panose="020B0502020104020203"/>
              </a:rPr>
              <a:t>N</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orms</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a:t>
            </a:r>
            <a:r>
              <a:rPr lang="en-US" dirty="0">
                <a:solidFill>
                  <a:srgbClr val="D9D9D9">
                    <a:lumMod val="10000"/>
                  </a:srgbClr>
                </a:solidFill>
                <a:latin typeface="Gill Sans MT" panose="020B0502020104020203"/>
              </a:rPr>
              <a:t>L</a:t>
            </a:r>
            <a:r>
              <a:rPr kumimoji="0" lang="en-US" sz="2300" b="0" i="0" u="none" strike="noStrike" kern="0" cap="none" spc="0" normalizeH="0" baseline="0" noProof="0" dirty="0" err="1">
                <a:ln>
                  <a:noFill/>
                </a:ln>
                <a:solidFill>
                  <a:srgbClr val="D9D9D9">
                    <a:lumMod val="10000"/>
                  </a:srgbClr>
                </a:solidFill>
                <a:effectLst/>
                <a:uLnTx/>
                <a:uFillTx/>
                <a:latin typeface="Gill Sans MT" panose="020B0502020104020203"/>
                <a:sym typeface="PT Sans"/>
              </a:rPr>
              <a:t>iterature</a:t>
            </a:r>
            <a:r>
              <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rPr>
              <a:t>: An Overview of Reviews</a:t>
            </a:r>
            <a:r>
              <a:rPr lang="en-US" dirty="0">
                <a:solidFill>
                  <a:srgbClr val="D9D9D9">
                    <a:lumMod val="10000"/>
                  </a:srgbClr>
                </a:solidFill>
                <a:latin typeface="Gill Sans MT" panose="020B0502020104020203"/>
              </a:rPr>
              <a:t>,” </a:t>
            </a:r>
            <a:r>
              <a:rPr lang="en-US" i="1" dirty="0">
                <a:solidFill>
                  <a:srgbClr val="D9D9D9">
                    <a:lumMod val="10000"/>
                  </a:srgbClr>
                </a:solidFill>
                <a:latin typeface="Gill Sans MT" panose="020B0502020104020203"/>
              </a:rPr>
              <a:t>Perspectives on Psychological Science</a:t>
            </a:r>
            <a:r>
              <a:rPr lang="en-US" dirty="0">
                <a:solidFill>
                  <a:srgbClr val="D9D9D9">
                    <a:lumMod val="10000"/>
                  </a:srgbClr>
                </a:solidFill>
                <a:latin typeface="Gill Sans MT" panose="020B0502020104020203"/>
              </a:rPr>
              <a:t> 15, no. 1 (2020), 62–80.</a:t>
            </a:r>
            <a:endParaRPr kumimoji="0" lang="en-US" sz="2300" b="0" i="0" u="none" strike="noStrike" kern="0" cap="none" spc="0" normalizeH="0" baseline="0" noProof="0" dirty="0">
              <a:ln>
                <a:noFill/>
              </a:ln>
              <a:solidFill>
                <a:srgbClr val="D9D9D9">
                  <a:lumMod val="10000"/>
                </a:srgbClr>
              </a:solidFill>
              <a:effectLst/>
              <a:uLnTx/>
              <a:uFillTx/>
              <a:latin typeface="Gill Sans MT" panose="020B0502020104020203"/>
              <a:sym typeface="PT Sans"/>
            </a:endParaRPr>
          </a:p>
        </p:txBody>
      </p:sp>
    </p:spTree>
    <p:custDataLst>
      <p:tags r:id="rId1"/>
    </p:custDataLst>
    <p:extLst>
      <p:ext uri="{BB962C8B-B14F-4D97-AF65-F5344CB8AC3E}">
        <p14:creationId xmlns:p14="http://schemas.microsoft.com/office/powerpoint/2010/main" val="320903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BD2C-EDEE-4776-B828-223875ABC336}"/>
              </a:ext>
            </a:extLst>
          </p:cNvPr>
          <p:cNvSpPr>
            <a:spLocks noGrp="1"/>
          </p:cNvSpPr>
          <p:nvPr>
            <p:ph type="title" idx="4294967295"/>
          </p:nvPr>
        </p:nvSpPr>
        <p:spPr>
          <a:xfrm>
            <a:off x="1689160" y="3233596"/>
            <a:ext cx="10987088" cy="7518026"/>
          </a:xfrm>
          <a:prstGeom prst="rect">
            <a:avLst/>
          </a:prstGeom>
        </p:spPr>
        <p:txBody>
          <a:bodyPr/>
          <a:lstStyle/>
          <a:p>
            <a:pPr>
              <a:lnSpc>
                <a:spcPct val="90000"/>
              </a:lnSpc>
            </a:pPr>
            <a:r>
              <a:rPr lang="en-US" sz="8800" dirty="0">
                <a:solidFill>
                  <a:srgbClr val="2E2C22"/>
                </a:solidFill>
                <a:latin typeface="Gill Sans MT" panose="020B0502020104020203" pitchFamily="34" charset="77"/>
                <a:cs typeface="Gill Sans"/>
                <a:sym typeface="Gill Sans"/>
              </a:rPr>
              <a:t>People </a:t>
            </a:r>
            <a:r>
              <a:rPr lang="en-US" sz="8800" i="1" dirty="0">
                <a:solidFill>
                  <a:srgbClr val="B52AB3"/>
                </a:solidFill>
                <a:latin typeface="Gill Sans MT" panose="020B0502020104020203" pitchFamily="34" charset="77"/>
                <a:cs typeface="Gill Sans"/>
                <a:sym typeface="Gill Sans"/>
              </a:rPr>
              <a:t>Might</a:t>
            </a:r>
            <a:r>
              <a:rPr lang="en-US" sz="8800" dirty="0">
                <a:solidFill>
                  <a:srgbClr val="2E2C22"/>
                </a:solidFill>
                <a:latin typeface="Gill Sans MT" panose="020B0502020104020203" pitchFamily="34" charset="77"/>
                <a:cs typeface="Gill Sans"/>
                <a:sym typeface="Gill Sans"/>
              </a:rPr>
              <a:t> Violate Norms If Their Knowledge, Attitude, Self-Efficacy, or Personal Agency Is Strong </a:t>
            </a:r>
            <a:r>
              <a:rPr lang="en-US" sz="8800" dirty="0">
                <a:solidFill>
                  <a:srgbClr val="2E2C22"/>
                </a:solidFill>
              </a:rPr>
              <a:t/>
            </a:r>
            <a:br>
              <a:rPr lang="en-US" sz="8800" dirty="0">
                <a:solidFill>
                  <a:srgbClr val="2E2C22"/>
                </a:solidFill>
              </a:rPr>
            </a:br>
            <a:endParaRPr lang="en-US" sz="8800" dirty="0">
              <a:solidFill>
                <a:srgbClr val="2E2C22"/>
              </a:solidFill>
            </a:endParaRPr>
          </a:p>
        </p:txBody>
      </p:sp>
      <p:pic>
        <p:nvPicPr>
          <p:cNvPr id="1026" name="Picture 2" descr="Inspirational sheep | The far side gallery, Far side cartoons, The far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3621" y="418631"/>
            <a:ext cx="9945502" cy="13147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11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Program Design for Shifting Social Norms</a:t>
            </a:r>
            <a:br>
              <a:rPr lang="en-US" dirty="0"/>
            </a:br>
            <a:endParaRPr lang="en-US"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idx="2"/>
          </p:nvPr>
        </p:nvSpPr>
        <p:spPr>
          <a:xfrm>
            <a:off x="6349865" y="3589553"/>
            <a:ext cx="11684271" cy="516886"/>
          </a:xfrm>
        </p:spPr>
        <p:txBody>
          <a:bodyPr>
            <a:normAutofit fontScale="92500" lnSpcReduction="20000"/>
          </a:bodyPr>
          <a:lstStyle/>
          <a:p>
            <a:r>
              <a:rPr lang="en-US" sz="3600" dirty="0"/>
              <a:t>SECTION 3</a:t>
            </a:r>
          </a:p>
        </p:txBody>
      </p:sp>
    </p:spTree>
    <p:custDataLst>
      <p:tags r:id="rId1"/>
    </p:custDataLst>
    <p:extLst>
      <p:ext uri="{BB962C8B-B14F-4D97-AF65-F5344CB8AC3E}">
        <p14:creationId xmlns:p14="http://schemas.microsoft.com/office/powerpoint/2010/main" val="34780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62C709E-440A-CA45-8185-992474ABBD9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7" r="16667"/>
          <a:stretch/>
        </p:blipFill>
        <p:spPr>
          <a:xfrm>
            <a:off x="2511325" y="3446449"/>
            <a:ext cx="5862918" cy="5862918"/>
          </a:xfrm>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a:xfrm>
            <a:off x="9719429" y="1959433"/>
            <a:ext cx="11480583" cy="3864591"/>
          </a:xfrm>
        </p:spPr>
        <p:txBody>
          <a:bodyPr/>
          <a:lstStyle/>
          <a:p>
            <a:pPr>
              <a:lnSpc>
                <a:spcPct val="90000"/>
              </a:lnSpc>
            </a:pPr>
            <a:r>
              <a:rPr lang="en-US" b="1" dirty="0"/>
              <a:t>What Makes Interventions NORMS SHIFTING?</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6119775"/>
            <a:ext cx="13911535" cy="7147990"/>
          </a:xfrm>
        </p:spPr>
        <p:txBody>
          <a:bodyPr>
            <a:normAutofit lnSpcReduction="10000"/>
          </a:bodyPr>
          <a:lstStyle/>
          <a:p>
            <a:pPr marL="0" indent="0" algn="l">
              <a:lnSpc>
                <a:spcPct val="110000"/>
              </a:lnSpc>
              <a:spcAft>
                <a:spcPts val="0"/>
              </a:spcAft>
              <a:buNone/>
            </a:pPr>
            <a:r>
              <a:rPr lang="en-US" dirty="0"/>
              <a:t>10 MINUTES:  </a:t>
            </a:r>
          </a:p>
          <a:p>
            <a:pPr marL="742950" indent="-742950" algn="l">
              <a:lnSpc>
                <a:spcPct val="110000"/>
              </a:lnSpc>
              <a:spcAft>
                <a:spcPts val="0"/>
              </a:spcAft>
              <a:buClr>
                <a:srgbClr val="2E2C22"/>
              </a:buClr>
              <a:buFont typeface="Arial" panose="020B0604020202020204" pitchFamily="34" charset="0"/>
              <a:buChar char="•"/>
            </a:pPr>
            <a:r>
              <a:rPr lang="en-US" dirty="0"/>
              <a:t>Think about the SBC projects that you know. </a:t>
            </a:r>
          </a:p>
          <a:p>
            <a:pPr marL="1819275" indent="-742950" algn="l">
              <a:lnSpc>
                <a:spcPct val="110000"/>
              </a:lnSpc>
              <a:spcAft>
                <a:spcPts val="0"/>
              </a:spcAft>
              <a:buClr>
                <a:srgbClr val="2E2C22"/>
              </a:buClr>
              <a:buFont typeface="+mj-lt"/>
              <a:buAutoNum type="arabicPeriod"/>
            </a:pPr>
            <a:r>
              <a:rPr lang="en-US" b="1" dirty="0"/>
              <a:t>Do they address the social factors that influence behavior? </a:t>
            </a:r>
          </a:p>
          <a:p>
            <a:pPr marL="1819275" indent="-742950" algn="l">
              <a:lnSpc>
                <a:spcPct val="110000"/>
              </a:lnSpc>
              <a:spcAft>
                <a:spcPts val="0"/>
              </a:spcAft>
              <a:buClr>
                <a:srgbClr val="2E2C22"/>
              </a:buClr>
              <a:buFont typeface="+mj-lt"/>
              <a:buAutoNum type="arabicPeriod"/>
            </a:pPr>
            <a:r>
              <a:rPr lang="en-US" b="1" dirty="0"/>
              <a:t>How do they decrease socio-normative barriers to behavior change?</a:t>
            </a:r>
          </a:p>
          <a:p>
            <a:pPr marL="742950" indent="-742950" algn="l">
              <a:lnSpc>
                <a:spcPct val="110000"/>
              </a:lnSpc>
              <a:spcAft>
                <a:spcPts val="0"/>
              </a:spcAft>
              <a:buClr>
                <a:srgbClr val="2E2C22"/>
              </a:buClr>
              <a:buFont typeface="Arial" panose="020B0604020202020204" pitchFamily="34" charset="0"/>
              <a:buChar char="•"/>
            </a:pPr>
            <a:r>
              <a:rPr lang="en-US" dirty="0"/>
              <a:t>Discuss at your tables using sticky notes to jot down your ideas.</a:t>
            </a:r>
          </a:p>
          <a:p>
            <a:pPr marL="742950" indent="-742950" algn="l">
              <a:lnSpc>
                <a:spcPct val="110000"/>
              </a:lnSpc>
              <a:spcAft>
                <a:spcPts val="0"/>
              </a:spcAft>
              <a:buClr>
                <a:srgbClr val="2E2C22"/>
              </a:buClr>
              <a:buFont typeface="Arial" panose="020B0604020202020204" pitchFamily="34" charset="0"/>
              <a:buChar char="•"/>
            </a:pPr>
            <a:r>
              <a:rPr lang="en-US" dirty="0"/>
              <a:t>Put your ideas on the wall.</a:t>
            </a:r>
          </a:p>
          <a:p>
            <a:pPr marL="742950" indent="-742950" algn="l">
              <a:lnSpc>
                <a:spcPct val="110000"/>
              </a:lnSpc>
              <a:spcAft>
                <a:spcPts val="0"/>
              </a:spcAft>
              <a:buClr>
                <a:srgbClr val="2E2C22"/>
              </a:buClr>
              <a:buFont typeface="Arial" panose="020B0604020202020204" pitchFamily="34" charset="0"/>
              <a:buChar char="•"/>
            </a:pPr>
            <a:r>
              <a:rPr lang="en-US" dirty="0"/>
              <a:t>Let’s discuss!</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GROUP ACTIVITY</a:t>
            </a:r>
          </a:p>
        </p:txBody>
      </p:sp>
      <p:grpSp>
        <p:nvGrpSpPr>
          <p:cNvPr id="10" name="Group 9">
            <a:extLst>
              <a:ext uri="{FF2B5EF4-FFF2-40B4-BE49-F238E27FC236}">
                <a16:creationId xmlns:a16="http://schemas.microsoft.com/office/drawing/2014/main" id="{9921177E-CA53-F343-B280-F9ACD327CE96}"/>
              </a:ext>
            </a:extLst>
          </p:cNvPr>
          <p:cNvGrpSpPr/>
          <p:nvPr/>
        </p:nvGrpSpPr>
        <p:grpSpPr>
          <a:xfrm>
            <a:off x="760017" y="1281805"/>
            <a:ext cx="3532094" cy="3532094"/>
            <a:chOff x="1368325" y="1090737"/>
            <a:chExt cx="3532094" cy="3532094"/>
          </a:xfrm>
        </p:grpSpPr>
        <p:sp>
          <p:nvSpPr>
            <p:cNvPr id="11" name="Oval 10">
              <a:extLst>
                <a:ext uri="{FF2B5EF4-FFF2-40B4-BE49-F238E27FC236}">
                  <a16:creationId xmlns:a16="http://schemas.microsoft.com/office/drawing/2014/main" id="{F82B759D-FCAF-2343-AC90-E81DB2D0D620}"/>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2" name="Graphic 11" descr="Cheers outline">
              <a:extLst>
                <a:ext uri="{FF2B5EF4-FFF2-40B4-BE49-F238E27FC236}">
                  <a16:creationId xmlns:a16="http://schemas.microsoft.com/office/drawing/2014/main" id="{1527D6B7-BC87-2242-A1A5-EE78951D2CF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3" name="TextBox 12">
            <a:extLst>
              <a:ext uri="{FF2B5EF4-FFF2-40B4-BE49-F238E27FC236}">
                <a16:creationId xmlns:a16="http://schemas.microsoft.com/office/drawing/2014/main" id="{D2852AA6-10C1-E649-9747-16BCEF057700}"/>
              </a:ext>
            </a:extLst>
          </p:cNvPr>
          <p:cNvSpPr txBox="1"/>
          <p:nvPr/>
        </p:nvSpPr>
        <p:spPr>
          <a:xfrm>
            <a:off x="193431" y="13144453"/>
            <a:ext cx="6214047" cy="307777"/>
          </a:xfrm>
          <a:prstGeom prst="rect">
            <a:avLst/>
          </a:prstGeom>
          <a:noFill/>
        </p:spPr>
        <p:txBody>
          <a:bodyPr wrap="square" rtlCol="0">
            <a:spAutoFit/>
          </a:bodyPr>
          <a:lstStyle/>
          <a:p>
            <a:r>
              <a:rPr lang="en-US" sz="1400" dirty="0">
                <a:solidFill>
                  <a:srgbClr val="F4F5F9"/>
                </a:solidFill>
                <a:latin typeface="Gill Sans MT" panose="020B0502020104020203" pitchFamily="34" charset="77"/>
              </a:rPr>
              <a:t>Photo credit: </a:t>
            </a:r>
            <a:r>
              <a:rPr lang="en-US" sz="1400" dirty="0" err="1">
                <a:solidFill>
                  <a:srgbClr val="F4F5F9"/>
                </a:solidFill>
                <a:latin typeface="Gill Sans MT" panose="020B0502020104020203" pitchFamily="34" charset="77"/>
              </a:rPr>
              <a:t>ZenShui</a:t>
            </a:r>
            <a:r>
              <a:rPr lang="en-US" sz="1400" dirty="0">
                <a:solidFill>
                  <a:srgbClr val="F4F5F9"/>
                </a:solidFill>
                <a:latin typeface="Gill Sans MT" panose="020B0502020104020203" pitchFamily="34" charset="77"/>
              </a:rPr>
              <a:t>/James Hardy/Getty Images</a:t>
            </a:r>
          </a:p>
        </p:txBody>
      </p:sp>
    </p:spTree>
    <p:custDataLst>
      <p:tags r:id="rId1"/>
    </p:custDataLst>
    <p:extLst>
      <p:ext uri="{BB962C8B-B14F-4D97-AF65-F5344CB8AC3E}">
        <p14:creationId xmlns:p14="http://schemas.microsoft.com/office/powerpoint/2010/main" val="308352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469886" y="1634564"/>
            <a:ext cx="12246113" cy="2176462"/>
          </a:xfrm>
          <a:prstGeom prst="rect">
            <a:avLst/>
          </a:prstGeom>
        </p:spPr>
        <p:txBody>
          <a:bodyPr>
            <a:normAutofit fontScale="90000"/>
          </a:bodyPr>
          <a:lstStyle/>
          <a:p>
            <a:pPr>
              <a:lnSpc>
                <a:spcPct val="90000"/>
              </a:lnSpc>
            </a:pPr>
            <a:r>
              <a:rPr lang="en-US" dirty="0">
                <a:solidFill>
                  <a:srgbClr val="B52AB3"/>
                </a:solidFill>
              </a:rPr>
              <a:t>Norms-Shifting Interventions Seeking to Influence Behavior</a:t>
            </a:r>
          </a:p>
        </p:txBody>
      </p:sp>
      <p:sp>
        <p:nvSpPr>
          <p:cNvPr id="2" name="Text Placeholder 1">
            <a:extLst>
              <a:ext uri="{FF2B5EF4-FFF2-40B4-BE49-F238E27FC236}">
                <a16:creationId xmlns:a16="http://schemas.microsoft.com/office/drawing/2014/main" id="{324C1E5C-328C-4B5B-86F6-9959FDC0D989}"/>
              </a:ext>
            </a:extLst>
          </p:cNvPr>
          <p:cNvSpPr>
            <a:spLocks noGrp="1"/>
          </p:cNvSpPr>
          <p:nvPr>
            <p:ph type="body" sz="quarter" idx="4294967295"/>
          </p:nvPr>
        </p:nvSpPr>
        <p:spPr>
          <a:xfrm>
            <a:off x="1469886" y="6134833"/>
            <a:ext cx="10694988" cy="4921250"/>
          </a:xfrm>
          <a:prstGeom prst="rect">
            <a:avLst/>
          </a:prstGeom>
        </p:spPr>
        <p:txBody>
          <a:bodyPr/>
          <a:lstStyle/>
          <a:p>
            <a:r>
              <a:rPr lang="en-US" sz="4000" dirty="0">
                <a:solidFill>
                  <a:srgbClr val="2E2C22"/>
                </a:solidFill>
              </a:rPr>
              <a:t>Promote examination of existing norms in relation to new ideas and new desired behaviors by:</a:t>
            </a:r>
          </a:p>
          <a:p>
            <a:pPr marL="571500" indent="-571500">
              <a:spcBef>
                <a:spcPts val="1200"/>
              </a:spcBef>
              <a:buFont typeface="Arial" panose="020B0604020202020204" pitchFamily="34" charset="0"/>
              <a:buChar char="•"/>
            </a:pPr>
            <a:r>
              <a:rPr lang="en-US" sz="4000" dirty="0">
                <a:solidFill>
                  <a:srgbClr val="2E2C22"/>
                </a:solidFill>
              </a:rPr>
              <a:t>Correcting incorrect information.</a:t>
            </a:r>
          </a:p>
          <a:p>
            <a:pPr marL="571500" indent="-571500">
              <a:spcBef>
                <a:spcPts val="1200"/>
              </a:spcBef>
              <a:buFont typeface="Arial" panose="020B0604020202020204" pitchFamily="34" charset="0"/>
              <a:buChar char="•"/>
            </a:pPr>
            <a:r>
              <a:rPr lang="en-US" sz="4000" dirty="0">
                <a:solidFill>
                  <a:srgbClr val="2E2C22"/>
                </a:solidFill>
              </a:rPr>
              <a:t>Catalyzing different norms.</a:t>
            </a:r>
          </a:p>
          <a:p>
            <a:pPr marL="571500" indent="-571500">
              <a:spcBef>
                <a:spcPts val="1200"/>
              </a:spcBef>
              <a:buFont typeface="Arial" panose="020B0604020202020204" pitchFamily="34" charset="0"/>
              <a:buChar char="•"/>
            </a:pPr>
            <a:r>
              <a:rPr lang="en-US" sz="4000" dirty="0">
                <a:solidFill>
                  <a:srgbClr val="2E2C22"/>
                </a:solidFill>
              </a:rPr>
              <a:t>Supporting collective action as it emerges.</a:t>
            </a:r>
          </a:p>
          <a:p>
            <a:endParaRPr lang="en-US" sz="4000" dirty="0">
              <a:solidFill>
                <a:srgbClr val="2E2C22"/>
              </a:solidFill>
            </a:endParaRPr>
          </a:p>
          <a:p>
            <a:endParaRPr lang="en-US" sz="4000" dirty="0">
              <a:solidFill>
                <a:srgbClr val="2E2C22"/>
              </a:solidFill>
            </a:endParaRPr>
          </a:p>
        </p:txBody>
      </p:sp>
      <p:grpSp>
        <p:nvGrpSpPr>
          <p:cNvPr id="5" name="Group 4">
            <a:extLst>
              <a:ext uri="{FF2B5EF4-FFF2-40B4-BE49-F238E27FC236}">
                <a16:creationId xmlns:a16="http://schemas.microsoft.com/office/drawing/2014/main" id="{EC7EC58C-E0E3-154F-8719-6CE425B2F8C9}"/>
              </a:ext>
            </a:extLst>
          </p:cNvPr>
          <p:cNvGrpSpPr/>
          <p:nvPr/>
        </p:nvGrpSpPr>
        <p:grpSpPr>
          <a:xfrm>
            <a:off x="15643653" y="1662384"/>
            <a:ext cx="4271279" cy="2780472"/>
            <a:chOff x="15643653" y="1662384"/>
            <a:chExt cx="4271279" cy="2780472"/>
          </a:xfrm>
        </p:grpSpPr>
        <p:sp>
          <p:nvSpPr>
            <p:cNvPr id="8" name="Cloud Callout 7"/>
            <p:cNvSpPr/>
            <p:nvPr/>
          </p:nvSpPr>
          <p:spPr>
            <a:xfrm flipH="1">
              <a:off x="15643653" y="1662384"/>
              <a:ext cx="4271279" cy="2780472"/>
            </a:xfrm>
            <a:prstGeom prst="cloudCallout">
              <a:avLst>
                <a:gd name="adj1" fmla="val -17408"/>
                <a:gd name="adj2" fmla="val 103471"/>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9" name="Subtitle 2"/>
            <p:cNvSpPr txBox="1">
              <a:spLocks/>
            </p:cNvSpPr>
            <p:nvPr/>
          </p:nvSpPr>
          <p:spPr>
            <a:xfrm>
              <a:off x="15824793" y="2520166"/>
              <a:ext cx="3610982" cy="1221565"/>
            </a:xfrm>
            <a:prstGeom prst="rect">
              <a:avLst/>
            </a:prstGeom>
            <a:ln>
              <a:noFill/>
            </a:ln>
          </p:spPr>
          <p:txBody>
            <a:bodyPr vert="horz" lIns="51436" tIns="51436" rIns="51436" bIns="5143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rtl="0">
                <a:lnSpc>
                  <a:spcPct val="80000"/>
                </a:lnSpc>
              </a:pPr>
              <a:r>
                <a:rPr lang="en-US" sz="2300" b="1" dirty="0">
                  <a:solidFill>
                    <a:srgbClr val="F4F5F7"/>
                  </a:solidFill>
                  <a:latin typeface="Gill Sans MT" panose="020B0502020104020203" pitchFamily="34" charset="0"/>
                </a:rPr>
                <a:t>My friends think that having many children makes them valued by society.</a:t>
              </a:r>
            </a:p>
          </p:txBody>
        </p:sp>
      </p:grpSp>
      <p:grpSp>
        <p:nvGrpSpPr>
          <p:cNvPr id="6" name="Group 5">
            <a:extLst>
              <a:ext uri="{FF2B5EF4-FFF2-40B4-BE49-F238E27FC236}">
                <a16:creationId xmlns:a16="http://schemas.microsoft.com/office/drawing/2014/main" id="{DDE90FDA-5EF0-4341-BF27-AADDDFF787ED}"/>
              </a:ext>
            </a:extLst>
          </p:cNvPr>
          <p:cNvGrpSpPr/>
          <p:nvPr/>
        </p:nvGrpSpPr>
        <p:grpSpPr>
          <a:xfrm>
            <a:off x="19723826" y="2722795"/>
            <a:ext cx="3467190" cy="3172979"/>
            <a:chOff x="19723826" y="2722795"/>
            <a:chExt cx="3467190" cy="3172979"/>
          </a:xfrm>
        </p:grpSpPr>
        <p:sp>
          <p:nvSpPr>
            <p:cNvPr id="11" name="Cloud Callout 10"/>
            <p:cNvSpPr/>
            <p:nvPr/>
          </p:nvSpPr>
          <p:spPr>
            <a:xfrm>
              <a:off x="19723826" y="2722795"/>
              <a:ext cx="3467190" cy="3172979"/>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b="1" dirty="0"/>
            </a:p>
          </p:txBody>
        </p:sp>
        <p:sp>
          <p:nvSpPr>
            <p:cNvPr id="12" name="Subtitle 2"/>
            <p:cNvSpPr txBox="1">
              <a:spLocks/>
            </p:cNvSpPr>
            <p:nvPr/>
          </p:nvSpPr>
          <p:spPr>
            <a:xfrm>
              <a:off x="19914932" y="3741731"/>
              <a:ext cx="2808077" cy="1939578"/>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lnSpc>
                  <a:spcPct val="80000"/>
                </a:lnSpc>
              </a:pPr>
              <a:r>
                <a:rPr lang="en-US" sz="2300" b="1" dirty="0">
                  <a:solidFill>
                    <a:srgbClr val="F4F5F7"/>
                  </a:solidFill>
                  <a:latin typeface="Gill Sans MT" panose="020B0502020104020203" pitchFamily="34" charset="0"/>
                </a:rPr>
                <a:t>My father and uncles think I should have many children.</a:t>
              </a:r>
            </a:p>
          </p:txBody>
        </p:sp>
      </p:grpSp>
      <p:sp>
        <p:nvSpPr>
          <p:cNvPr id="3" name="TextBox 2"/>
          <p:cNvSpPr txBox="1"/>
          <p:nvPr/>
        </p:nvSpPr>
        <p:spPr>
          <a:xfrm>
            <a:off x="14831661" y="12458441"/>
            <a:ext cx="7649193" cy="507831"/>
          </a:xfrm>
          <a:prstGeom prst="rect">
            <a:avLst/>
          </a:prstGeom>
          <a:noFill/>
        </p:spPr>
        <p:txBody>
          <a:bodyPr wrap="square" rtlCol="0">
            <a:spAutoFit/>
          </a:bodyPr>
          <a:lstStyle/>
          <a:p>
            <a:pPr algn="ctr"/>
            <a:r>
              <a:rPr lang="en-US" sz="2700" dirty="0">
                <a:solidFill>
                  <a:srgbClr val="525357"/>
                </a:solidFill>
                <a:latin typeface="Gill Sans MT" panose="020B0502020104020203" pitchFamily="34" charset="0"/>
              </a:rPr>
              <a:t>BELIEFS, ATTITUDES, AND BEHAVIORS</a:t>
            </a:r>
          </a:p>
        </p:txBody>
      </p:sp>
      <p:pic>
        <p:nvPicPr>
          <p:cNvPr id="4" name="Picture 3"/>
          <p:cNvPicPr>
            <a:picLocks noChangeAspect="1"/>
          </p:cNvPicPr>
          <p:nvPr/>
        </p:nvPicPr>
        <p:blipFill>
          <a:blip r:embed="rId4"/>
          <a:stretch>
            <a:fillRect/>
          </a:stretch>
        </p:blipFill>
        <p:spPr>
          <a:xfrm>
            <a:off x="17683739" y="6134833"/>
            <a:ext cx="1945039" cy="2793219"/>
          </a:xfrm>
          <a:prstGeom prst="rect">
            <a:avLst/>
          </a:prstGeom>
        </p:spPr>
      </p:pic>
      <p:grpSp>
        <p:nvGrpSpPr>
          <p:cNvPr id="10" name="Group 9">
            <a:extLst>
              <a:ext uri="{FF2B5EF4-FFF2-40B4-BE49-F238E27FC236}">
                <a16:creationId xmlns:a16="http://schemas.microsoft.com/office/drawing/2014/main" id="{4A427F44-50F3-944E-9D98-5F990C136236}"/>
              </a:ext>
            </a:extLst>
          </p:cNvPr>
          <p:cNvGrpSpPr/>
          <p:nvPr/>
        </p:nvGrpSpPr>
        <p:grpSpPr>
          <a:xfrm>
            <a:off x="12219127" y="7970182"/>
            <a:ext cx="4502624" cy="3106726"/>
            <a:chOff x="13086785" y="7970182"/>
            <a:chExt cx="3634966" cy="3106726"/>
          </a:xfrm>
        </p:grpSpPr>
        <p:sp>
          <p:nvSpPr>
            <p:cNvPr id="16" name="Cloud Callout 5">
              <a:extLst>
                <a:ext uri="{FF2B5EF4-FFF2-40B4-BE49-F238E27FC236}">
                  <a16:creationId xmlns:a16="http://schemas.microsoft.com/office/drawing/2014/main" id="{176A1A61-7AB2-4E4E-8377-3D3B56278D1D}"/>
                </a:ext>
              </a:extLst>
            </p:cNvPr>
            <p:cNvSpPr/>
            <p:nvPr/>
          </p:nvSpPr>
          <p:spPr>
            <a:xfrm rot="11413289">
              <a:off x="13086785" y="7970182"/>
              <a:ext cx="3634966" cy="3106726"/>
            </a:xfrm>
            <a:prstGeom prst="cloudCallout">
              <a:avLst>
                <a:gd name="adj1" fmla="val -57786"/>
                <a:gd name="adj2" fmla="val 77673"/>
              </a:avLst>
            </a:prstGeom>
            <a:solidFill>
              <a:srgbClr val="881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fr-FR" b="1" kern="1200" dirty="0">
                <a:solidFill>
                  <a:prstClr val="white"/>
                </a:solidFill>
                <a:latin typeface="Calibri"/>
              </a:endParaRPr>
            </a:p>
          </p:txBody>
        </p:sp>
        <p:sp>
          <p:nvSpPr>
            <p:cNvPr id="17" name="Subtitle 2">
              <a:extLst>
                <a:ext uri="{FF2B5EF4-FFF2-40B4-BE49-F238E27FC236}">
                  <a16:creationId xmlns:a16="http://schemas.microsoft.com/office/drawing/2014/main" id="{115F31B0-B9BE-4383-997D-601AB35B054D}"/>
                </a:ext>
              </a:extLst>
            </p:cNvPr>
            <p:cNvSpPr txBox="1">
              <a:spLocks/>
            </p:cNvSpPr>
            <p:nvPr/>
          </p:nvSpPr>
          <p:spPr>
            <a:xfrm>
              <a:off x="13240448" y="8928052"/>
              <a:ext cx="3110967" cy="957056"/>
            </a:xfrm>
            <a:prstGeom prst="rect">
              <a:avLst/>
            </a:prstGeom>
            <a:ln>
              <a:noFill/>
            </a:ln>
          </p:spPr>
          <p:txBody>
            <a:bodyPr vert="horz" lIns="51436" tIns="51436" rIns="51436" bIns="5143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82880" indent="-182880" algn="ctr" defTabSz="1828800">
                <a:lnSpc>
                  <a:spcPct val="80000"/>
                </a:lnSpc>
                <a:spcBef>
                  <a:spcPts val="2400"/>
                </a:spcBef>
                <a:spcAft>
                  <a:spcPts val="400"/>
                </a:spcAft>
                <a:buClr>
                  <a:srgbClr val="4F81BD"/>
                </a:buClr>
              </a:pPr>
              <a:r>
                <a:rPr lang="en-US" sz="2300" b="1" dirty="0">
                  <a:solidFill>
                    <a:prstClr val="white"/>
                  </a:solidFill>
                  <a:latin typeface="Gill Sans MT" panose="020B0502020104020203" pitchFamily="34" charset="0"/>
                </a:rPr>
                <a:t>All my friends have many children, and even if I want only two children, I may have more because everyone else does.</a:t>
              </a:r>
            </a:p>
          </p:txBody>
        </p:sp>
      </p:grpSp>
      <p:grpSp>
        <p:nvGrpSpPr>
          <p:cNvPr id="13" name="Group 12">
            <a:extLst>
              <a:ext uri="{FF2B5EF4-FFF2-40B4-BE49-F238E27FC236}">
                <a16:creationId xmlns:a16="http://schemas.microsoft.com/office/drawing/2014/main" id="{67A51E62-68AD-5C45-ABDB-61DD71F44199}"/>
              </a:ext>
            </a:extLst>
          </p:cNvPr>
          <p:cNvGrpSpPr/>
          <p:nvPr/>
        </p:nvGrpSpPr>
        <p:grpSpPr>
          <a:xfrm>
            <a:off x="18646430" y="9266699"/>
            <a:ext cx="4846616" cy="2892136"/>
            <a:chOff x="18646430" y="9266699"/>
            <a:chExt cx="4244707" cy="2706661"/>
          </a:xfrm>
        </p:grpSpPr>
        <p:sp>
          <p:nvSpPr>
            <p:cNvPr id="15" name="Cloud Callout 3">
              <a:extLst>
                <a:ext uri="{FF2B5EF4-FFF2-40B4-BE49-F238E27FC236}">
                  <a16:creationId xmlns:a16="http://schemas.microsoft.com/office/drawing/2014/main" id="{B6425963-910F-4B5F-84F4-777F252C3625}"/>
                </a:ext>
              </a:extLst>
            </p:cNvPr>
            <p:cNvSpPr/>
            <p:nvPr/>
          </p:nvSpPr>
          <p:spPr>
            <a:xfrm rot="10497322" flipH="1">
              <a:off x="18646430" y="9266699"/>
              <a:ext cx="4244707" cy="2706661"/>
            </a:xfrm>
            <a:prstGeom prst="cloudCallout">
              <a:avLst>
                <a:gd name="adj1" fmla="val -17408"/>
                <a:gd name="adj2" fmla="val 103471"/>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fr-FR" b="1" kern="1200" dirty="0">
                <a:solidFill>
                  <a:prstClr val="white"/>
                </a:solidFill>
                <a:latin typeface="Calibri"/>
              </a:endParaRPr>
            </a:p>
          </p:txBody>
        </p:sp>
        <p:sp>
          <p:nvSpPr>
            <p:cNvPr id="18" name="Subtitle 2">
              <a:extLst>
                <a:ext uri="{FF2B5EF4-FFF2-40B4-BE49-F238E27FC236}">
                  <a16:creationId xmlns:a16="http://schemas.microsoft.com/office/drawing/2014/main" id="{766E6D5B-8535-406E-A94F-E9337FA318E3}"/>
                </a:ext>
              </a:extLst>
            </p:cNvPr>
            <p:cNvSpPr txBox="1">
              <a:spLocks/>
            </p:cNvSpPr>
            <p:nvPr/>
          </p:nvSpPr>
          <p:spPr>
            <a:xfrm>
              <a:off x="19045003" y="9993357"/>
              <a:ext cx="3171729" cy="1511053"/>
            </a:xfrm>
            <a:prstGeom prst="rect">
              <a:avLst/>
            </a:prstGeom>
          </p:spPr>
          <p:txBody>
            <a:bodyPr vert="horz" lIns="102870" tIns="51436" rIns="102870" bIns="514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828800">
                <a:lnSpc>
                  <a:spcPct val="80000"/>
                </a:lnSpc>
                <a:spcBef>
                  <a:spcPts val="2000"/>
                </a:spcBef>
              </a:pPr>
              <a:r>
                <a:rPr lang="en-US" sz="2300" b="1" dirty="0">
                  <a:solidFill>
                    <a:prstClr val="white"/>
                  </a:solidFill>
                  <a:latin typeface="Gill Sans MT" panose="020B0502020104020203" pitchFamily="34" charset="0"/>
                </a:rPr>
                <a:t>My father and uncles think I should have many children and contribute to our family legacy and society.</a:t>
              </a:r>
            </a:p>
          </p:txBody>
        </p:sp>
      </p:grpSp>
    </p:spTree>
    <p:custDataLst>
      <p:tags r:id="rId1"/>
    </p:custDataLst>
    <p:extLst>
      <p:ext uri="{BB962C8B-B14F-4D97-AF65-F5344CB8AC3E}">
        <p14:creationId xmlns:p14="http://schemas.microsoft.com/office/powerpoint/2010/main" val="25083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5139448A-5955-46C4-A728-1ACC99DDD340}"/>
              </a:ext>
            </a:extLst>
          </p:cNvPr>
          <p:cNvSpPr>
            <a:spLocks noGrp="1"/>
          </p:cNvSpPr>
          <p:nvPr>
            <p:ph type="title" idx="4294967295"/>
          </p:nvPr>
        </p:nvSpPr>
        <p:spPr>
          <a:xfrm>
            <a:off x="1901825" y="1462510"/>
            <a:ext cx="20580350" cy="2176463"/>
          </a:xfrm>
          <a:prstGeom prst="rect">
            <a:avLst/>
          </a:prstGeom>
        </p:spPr>
        <p:txBody>
          <a:bodyPr/>
          <a:lstStyle/>
          <a:p>
            <a:r>
              <a:rPr lang="en-US" dirty="0">
                <a:solidFill>
                  <a:srgbClr val="B52AB3"/>
                </a:solidFill>
              </a:rPr>
              <a:t>Defining Community-Based NSI</a:t>
            </a:r>
            <a:br>
              <a:rPr lang="en-US" dirty="0">
                <a:solidFill>
                  <a:srgbClr val="B52AB3"/>
                </a:solidFill>
              </a:rPr>
            </a:br>
            <a:endParaRPr lang="en-US" dirty="0">
              <a:solidFill>
                <a:srgbClr val="B52AB3"/>
              </a:solidFill>
            </a:endParaRPr>
          </a:p>
        </p:txBody>
      </p:sp>
      <p:graphicFrame>
        <p:nvGraphicFramePr>
          <p:cNvPr id="4" name="Table 2">
            <a:extLst>
              <a:ext uri="{FF2B5EF4-FFF2-40B4-BE49-F238E27FC236}">
                <a16:creationId xmlns:a16="http://schemas.microsoft.com/office/drawing/2014/main" id="{DFFC7142-C6A8-4ECB-98E8-DE197BE43BA4}"/>
              </a:ext>
            </a:extLst>
          </p:cNvPr>
          <p:cNvGraphicFramePr>
            <a:graphicFrameLocks noGrp="1"/>
          </p:cNvGraphicFramePr>
          <p:nvPr>
            <p:extLst>
              <p:ext uri="{D42A27DB-BD31-4B8C-83A1-F6EECF244321}">
                <p14:modId xmlns:p14="http://schemas.microsoft.com/office/powerpoint/2010/main" val="3825620536"/>
              </p:ext>
            </p:extLst>
          </p:nvPr>
        </p:nvGraphicFramePr>
        <p:xfrm>
          <a:off x="2103523" y="3350254"/>
          <a:ext cx="19465559" cy="9121968"/>
        </p:xfrm>
        <a:graphic>
          <a:graphicData uri="http://schemas.openxmlformats.org/drawingml/2006/table">
            <a:tbl>
              <a:tblPr firstRow="1" bandRow="1"/>
              <a:tblGrid>
                <a:gridCol w="3096793">
                  <a:extLst>
                    <a:ext uri="{9D8B030D-6E8A-4147-A177-3AD203B41FA5}">
                      <a16:colId xmlns:a16="http://schemas.microsoft.com/office/drawing/2014/main" val="152534414"/>
                    </a:ext>
                  </a:extLst>
                </a:gridCol>
                <a:gridCol w="16368766">
                  <a:extLst>
                    <a:ext uri="{9D8B030D-6E8A-4147-A177-3AD203B41FA5}">
                      <a16:colId xmlns:a16="http://schemas.microsoft.com/office/drawing/2014/main" val="945182017"/>
                    </a:ext>
                  </a:extLst>
                </a:gridCol>
              </a:tblGrid>
              <a:tr h="1508616">
                <a:tc>
                  <a:txBody>
                    <a:bodyPr/>
                    <a:lstStyle/>
                    <a:p>
                      <a:pPr algn="l"/>
                      <a:r>
                        <a:rPr lang="en-US" sz="3600" b="1" cap="none" spc="0" dirty="0">
                          <a:solidFill>
                            <a:srgbClr val="F4F5F9"/>
                          </a:solidFill>
                        </a:rPr>
                        <a:t>Who</a:t>
                      </a:r>
                    </a:p>
                  </a:txBody>
                  <a:tcPr marL="365760" anchor="ctr">
                    <a:solidFill>
                      <a:srgbClr val="B52AB3"/>
                    </a:solidFill>
                  </a:tcPr>
                </a:tc>
                <a:tc>
                  <a:txBody>
                    <a:bodyPr/>
                    <a:lstStyle/>
                    <a:p>
                      <a:pPr algn="l"/>
                      <a:r>
                        <a:rPr lang="en-US" sz="3600" cap="none" spc="0" dirty="0">
                          <a:solidFill>
                            <a:srgbClr val="2E2C22"/>
                          </a:solidFill>
                        </a:rPr>
                        <a:t>Individual and </a:t>
                      </a:r>
                      <a:r>
                        <a:rPr lang="en-US" sz="3600" b="1" cap="none" spc="0" dirty="0">
                          <a:solidFill>
                            <a:srgbClr val="2E2C22"/>
                          </a:solidFill>
                        </a:rPr>
                        <a:t>community </a:t>
                      </a:r>
                      <a:r>
                        <a:rPr lang="en-US" sz="3600" b="0" cap="none" spc="0" dirty="0">
                          <a:solidFill>
                            <a:srgbClr val="2E2C22"/>
                          </a:solidFill>
                        </a:rPr>
                        <a:t>as a locus of change.</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2141488469"/>
                  </a:ext>
                </a:extLst>
              </a:tr>
              <a:tr h="3603812">
                <a:tc>
                  <a:txBody>
                    <a:bodyPr/>
                    <a:lstStyle/>
                    <a:p>
                      <a:pPr algn="l"/>
                      <a:r>
                        <a:rPr lang="en-US" sz="3600" b="1" cap="none" spc="0" dirty="0">
                          <a:solidFill>
                            <a:srgbClr val="F4F5F9"/>
                          </a:solidFill>
                        </a:rPr>
                        <a:t>What</a:t>
                      </a:r>
                    </a:p>
                  </a:txBody>
                  <a:tcPr marL="365760" anchor="ctr">
                    <a:solidFill>
                      <a:srgbClr val="B52AB3"/>
                    </a:solidFill>
                  </a:tcPr>
                </a:tc>
                <a:tc>
                  <a:txBody>
                    <a:bodyPr/>
                    <a:lstStyle/>
                    <a:p>
                      <a:pPr marL="563563" indent="-563563" algn="l">
                        <a:buFont typeface="Arial" panose="020B0604020202020204" pitchFamily="34" charset="0"/>
                        <a:buChar char="•"/>
                        <a:tabLst/>
                      </a:pPr>
                      <a:r>
                        <a:rPr lang="en-US" sz="3600" cap="none" spc="0" dirty="0">
                          <a:solidFill>
                            <a:srgbClr val="2E2C22"/>
                          </a:solidFill>
                        </a:rPr>
                        <a:t>Uses mix of media channels and </a:t>
                      </a:r>
                      <a:r>
                        <a:rPr lang="en-US" sz="3600" b="1" cap="none" spc="0" dirty="0">
                          <a:solidFill>
                            <a:srgbClr val="2E2C22"/>
                          </a:solidFill>
                        </a:rPr>
                        <a:t>social spaces to foster critical reflection rooted in cultural values</a:t>
                      </a:r>
                      <a:r>
                        <a:rPr lang="en-US" sz="3600" b="0" cap="none" spc="0" dirty="0">
                          <a:solidFill>
                            <a:srgbClr val="2E2C22"/>
                          </a:solidFill>
                        </a:rPr>
                        <a:t>.</a:t>
                      </a:r>
                    </a:p>
                    <a:p>
                      <a:pPr marL="563563" indent="-563563" algn="l">
                        <a:buFont typeface="Arial" panose="020B0604020202020204" pitchFamily="34" charset="0"/>
                        <a:buChar char="•"/>
                        <a:tabLst/>
                      </a:pPr>
                      <a:r>
                        <a:rPr lang="en-US" sz="3600" b="0" cap="none" spc="0" dirty="0">
                          <a:solidFill>
                            <a:srgbClr val="2E2C22"/>
                          </a:solidFill>
                        </a:rPr>
                        <a:t>Works at </a:t>
                      </a:r>
                      <a:r>
                        <a:rPr lang="en-US" sz="3600" b="1" cap="none" spc="0" dirty="0">
                          <a:solidFill>
                            <a:srgbClr val="2E2C22"/>
                          </a:solidFill>
                        </a:rPr>
                        <a:t>different levels of social ecology</a:t>
                      </a:r>
                      <a:r>
                        <a:rPr lang="en-US" sz="3600" b="0" cap="none" spc="0" dirty="0">
                          <a:solidFill>
                            <a:srgbClr val="2E2C22"/>
                          </a:solidFill>
                        </a:rPr>
                        <a:t>.</a:t>
                      </a:r>
                    </a:p>
                    <a:p>
                      <a:pPr marL="563563" indent="-563563" algn="l">
                        <a:buFont typeface="Arial" panose="020B0604020202020204" pitchFamily="34" charset="0"/>
                        <a:buChar char="•"/>
                        <a:tabLst/>
                      </a:pPr>
                      <a:r>
                        <a:rPr lang="en-US" sz="3600" b="0" cap="none" spc="0" dirty="0">
                          <a:solidFill>
                            <a:srgbClr val="2E2C22"/>
                          </a:solidFill>
                        </a:rPr>
                        <a:t>Based on </a:t>
                      </a:r>
                      <a:r>
                        <a:rPr lang="en-US" sz="3600" b="1" cap="none" spc="0" dirty="0">
                          <a:solidFill>
                            <a:srgbClr val="2E2C22"/>
                          </a:solidFill>
                        </a:rPr>
                        <a:t>social norms assessment </a:t>
                      </a:r>
                      <a:r>
                        <a:rPr lang="en-US" sz="3600" b="0" cap="none" spc="0" dirty="0">
                          <a:solidFill>
                            <a:srgbClr val="2E2C22"/>
                          </a:solidFill>
                        </a:rPr>
                        <a:t>and identification of relevant norms, </a:t>
                      </a:r>
                      <a:r>
                        <a:rPr lang="en-US" sz="3600" b="1" cap="none" spc="0" dirty="0">
                          <a:solidFill>
                            <a:srgbClr val="2E2C22"/>
                          </a:solidFill>
                        </a:rPr>
                        <a:t>planned diffusion </a:t>
                      </a:r>
                      <a:r>
                        <a:rPr lang="en-US" sz="3600" b="0" cap="none" spc="0" dirty="0">
                          <a:solidFill>
                            <a:srgbClr val="2E2C22"/>
                          </a:solidFill>
                        </a:rPr>
                        <a:t>of new ideas.</a:t>
                      </a:r>
                    </a:p>
                  </a:txBody>
                  <a:tcPr marL="365760" anchor="ctr">
                    <a:solidFill>
                      <a:srgbClr val="F4F5F9"/>
                    </a:solidFill>
                  </a:tcPr>
                </a:tc>
                <a:extLst>
                  <a:ext uri="{0D108BD9-81ED-4DB2-BD59-A6C34878D82A}">
                    <a16:rowId xmlns:a16="http://schemas.microsoft.com/office/drawing/2014/main" val="2932139937"/>
                  </a:ext>
                </a:extLst>
              </a:tr>
              <a:tr h="2061882">
                <a:tc>
                  <a:txBody>
                    <a:bodyPr/>
                    <a:lstStyle/>
                    <a:p>
                      <a:pPr algn="l"/>
                      <a:r>
                        <a:rPr lang="en-US" sz="3600" b="1" cap="none" spc="0" dirty="0">
                          <a:solidFill>
                            <a:srgbClr val="F4F5F9"/>
                          </a:solidFill>
                        </a:rPr>
                        <a:t>How</a:t>
                      </a:r>
                    </a:p>
                  </a:txBody>
                  <a:tcPr marL="365760" anchor="ctr">
                    <a:solidFill>
                      <a:srgbClr val="B52AB3"/>
                    </a:solidFill>
                  </a:tcPr>
                </a:tc>
                <a:tc>
                  <a:txBody>
                    <a:bodyPr/>
                    <a:lstStyle/>
                    <a:p>
                      <a:pPr algn="l"/>
                      <a:r>
                        <a:rPr lang="en-US" sz="3600" cap="none" spc="0" dirty="0">
                          <a:solidFill>
                            <a:srgbClr val="2E2C22"/>
                          </a:solidFill>
                        </a:rPr>
                        <a:t>Behavior change strategies </a:t>
                      </a:r>
                      <a:r>
                        <a:rPr lang="en-US" sz="3600" b="1" cap="none" spc="0" dirty="0">
                          <a:solidFill>
                            <a:srgbClr val="2E2C22"/>
                          </a:solidFill>
                        </a:rPr>
                        <a:t>address normative perceptions and expectations</a:t>
                      </a:r>
                      <a:r>
                        <a:rPr lang="en-US" sz="3600" b="0" cap="none" spc="0" dirty="0">
                          <a:solidFill>
                            <a:srgbClr val="2E2C22"/>
                          </a:solidFill>
                        </a:rPr>
                        <a:t>;</a:t>
                      </a:r>
                      <a:r>
                        <a:rPr lang="en-US" sz="3600" b="1" cap="none" spc="0" dirty="0">
                          <a:solidFill>
                            <a:srgbClr val="2E2C22"/>
                          </a:solidFill>
                        </a:rPr>
                        <a:t> new, alternative behaviors</a:t>
                      </a:r>
                      <a:r>
                        <a:rPr lang="en-US" sz="3600" b="0" cap="none" spc="0" dirty="0">
                          <a:solidFill>
                            <a:srgbClr val="2E2C22"/>
                          </a:solidFill>
                        </a:rPr>
                        <a:t>.</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466254448"/>
                  </a:ext>
                </a:extLst>
              </a:tr>
              <a:tr h="1947658">
                <a:tc>
                  <a:txBody>
                    <a:bodyPr/>
                    <a:lstStyle/>
                    <a:p>
                      <a:pPr algn="l"/>
                      <a:r>
                        <a:rPr lang="en-US" sz="3600" b="1" cap="none" spc="0" dirty="0">
                          <a:solidFill>
                            <a:srgbClr val="F4F5F9"/>
                          </a:solidFill>
                        </a:rPr>
                        <a:t>Aim</a:t>
                      </a:r>
                    </a:p>
                  </a:txBody>
                  <a:tcPr marL="365760" anchor="ctr">
                    <a:solidFill>
                      <a:srgbClr val="B52AB3"/>
                    </a:solidFill>
                  </a:tcPr>
                </a:tc>
                <a:tc>
                  <a:txBody>
                    <a:bodyPr/>
                    <a:lstStyle/>
                    <a:p>
                      <a:pPr algn="l"/>
                      <a:r>
                        <a:rPr lang="en-US" sz="3600" cap="none" spc="0" dirty="0">
                          <a:solidFill>
                            <a:srgbClr val="2E2C22"/>
                          </a:solidFill>
                        </a:rPr>
                        <a:t>Seeks to </a:t>
                      </a:r>
                      <a:r>
                        <a:rPr lang="en-US" sz="3600" b="1" cap="none" spc="0" dirty="0">
                          <a:solidFill>
                            <a:srgbClr val="2E2C22"/>
                          </a:solidFill>
                        </a:rPr>
                        <a:t>redistribute power and social influence </a:t>
                      </a:r>
                      <a:r>
                        <a:rPr lang="en-US" sz="3600" b="0" cap="none" spc="0" dirty="0">
                          <a:solidFill>
                            <a:srgbClr val="2E2C22"/>
                          </a:solidFill>
                        </a:rPr>
                        <a:t>that support individuals’ health behaviors and service use.</a:t>
                      </a:r>
                      <a:endParaRPr lang="en-US" sz="3600" cap="none" spc="0" dirty="0">
                        <a:solidFill>
                          <a:srgbClr val="2E2C22"/>
                        </a:solidFill>
                      </a:endParaRPr>
                    </a:p>
                  </a:txBody>
                  <a:tcPr marL="365760" anchor="ctr">
                    <a:solidFill>
                      <a:srgbClr val="F4F5F9"/>
                    </a:solidFill>
                  </a:tcPr>
                </a:tc>
                <a:extLst>
                  <a:ext uri="{0D108BD9-81ED-4DB2-BD59-A6C34878D82A}">
                    <a16:rowId xmlns:a16="http://schemas.microsoft.com/office/drawing/2014/main" val="4216005025"/>
                  </a:ext>
                </a:extLst>
              </a:tr>
            </a:tbl>
          </a:graphicData>
        </a:graphic>
      </p:graphicFrame>
    </p:spTree>
    <p:custDataLst>
      <p:tags r:id="rId1"/>
    </p:custDataLst>
    <p:extLst>
      <p:ext uri="{BB962C8B-B14F-4D97-AF65-F5344CB8AC3E}">
        <p14:creationId xmlns:p14="http://schemas.microsoft.com/office/powerpoint/2010/main" val="41350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C273201-DE7A-3C4F-A0C9-D6AF8DCA1CE2}"/>
              </a:ext>
            </a:extLst>
          </p:cNvPr>
          <p:cNvPicPr>
            <a:picLocks noGrp="1" noChangeAspect="1"/>
          </p:cNvPicPr>
          <p:nvPr>
            <p:ph idx="4294967295"/>
          </p:nvPr>
        </p:nvPicPr>
        <p:blipFill>
          <a:blip r:embed="rId4"/>
          <a:stretch>
            <a:fillRect/>
          </a:stretch>
        </p:blipFill>
        <p:spPr>
          <a:xfrm>
            <a:off x="0" y="-14288"/>
            <a:ext cx="24384000" cy="13730288"/>
          </a:xfrm>
        </p:spPr>
      </p:pic>
      <p:sp>
        <p:nvSpPr>
          <p:cNvPr id="3" name="Title 2">
            <a:extLst>
              <a:ext uri="{FF2B5EF4-FFF2-40B4-BE49-F238E27FC236}">
                <a16:creationId xmlns:a16="http://schemas.microsoft.com/office/drawing/2014/main" id="{947BD961-34BC-4133-B7AD-427AEFDD5AEC}"/>
              </a:ext>
            </a:extLst>
          </p:cNvPr>
          <p:cNvSpPr>
            <a:spLocks noGrp="1"/>
          </p:cNvSpPr>
          <p:nvPr>
            <p:ph type="title" idx="4294967295"/>
          </p:nvPr>
        </p:nvSpPr>
        <p:spPr>
          <a:xfrm>
            <a:off x="1046045" y="1790725"/>
            <a:ext cx="10974388" cy="2176463"/>
          </a:xfrm>
          <a:prstGeom prst="rect">
            <a:avLst/>
          </a:prstGeom>
        </p:spPr>
        <p:txBody>
          <a:bodyPr/>
          <a:lstStyle/>
          <a:p>
            <a:pPr>
              <a:lnSpc>
                <a:spcPct val="90000"/>
              </a:lnSpc>
            </a:pPr>
            <a:r>
              <a:rPr lang="en-US" dirty="0">
                <a:solidFill>
                  <a:srgbClr val="B52AB3"/>
                </a:solidFill>
              </a:rPr>
              <a:t>What Makes an Intervention Norms-Shifting?</a:t>
            </a:r>
            <a:br>
              <a:rPr lang="en-US" dirty="0">
                <a:solidFill>
                  <a:srgbClr val="B52AB3"/>
                </a:solidFill>
              </a:rPr>
            </a:br>
            <a:endParaRPr lang="en-US" dirty="0">
              <a:solidFill>
                <a:srgbClr val="B52AB3"/>
              </a:solidFill>
            </a:endParaRPr>
          </a:p>
        </p:txBody>
      </p:sp>
      <p:sp>
        <p:nvSpPr>
          <p:cNvPr id="4" name="Rectangle 3"/>
          <p:cNvSpPr/>
          <p:nvPr/>
        </p:nvSpPr>
        <p:spPr>
          <a:xfrm>
            <a:off x="1046045" y="6496250"/>
            <a:ext cx="9092130" cy="5109091"/>
          </a:xfrm>
          <a:prstGeom prst="rect">
            <a:avLst/>
          </a:prstGeom>
        </p:spPr>
        <p:txBody>
          <a:bodyPr wrap="square">
            <a:spAutoFit/>
          </a:bodyPr>
          <a:lstStyle/>
          <a:p>
            <a:pPr algn="l" defTabSz="1828800" hangingPunct="1"/>
            <a:r>
              <a:rPr lang="en-US" sz="3600" b="1" kern="1200" dirty="0">
                <a:solidFill>
                  <a:srgbClr val="2E2C22"/>
                </a:solidFill>
                <a:latin typeface="+mn-lt"/>
                <a:ea typeface="+mn-ea"/>
                <a:cs typeface="+mn-cs"/>
              </a:rPr>
              <a:t>2017 desk review of the literature</a:t>
            </a:r>
          </a:p>
          <a:p>
            <a:pPr marL="914400" indent="-914400" algn="l" defTabSz="1828800" hangingPunct="1">
              <a:spcBef>
                <a:spcPts val="600"/>
              </a:spcBef>
              <a:buFont typeface="Arial" panose="020B0604020202020204" pitchFamily="34" charset="0"/>
              <a:buChar char="•"/>
            </a:pPr>
            <a:r>
              <a:rPr lang="en-US" sz="4000" kern="1200" dirty="0">
                <a:solidFill>
                  <a:srgbClr val="2E2C22"/>
                </a:solidFill>
                <a:latin typeface="+mn-lt"/>
                <a:ea typeface="+mn-ea"/>
                <a:cs typeface="+mn-cs"/>
              </a:rPr>
              <a:t>Collected primarily from members of the Scale Up Learning Community, as well as additional sources. </a:t>
            </a:r>
          </a:p>
          <a:p>
            <a:pPr marL="914400" indent="-914400" algn="l" defTabSz="1828800" hangingPunct="1">
              <a:spcBef>
                <a:spcPts val="600"/>
              </a:spcBef>
              <a:buFont typeface="Arial" panose="020B0604020202020204" pitchFamily="34" charset="0"/>
              <a:buChar char="•"/>
            </a:pPr>
            <a:r>
              <a:rPr lang="en-US" sz="4000" kern="1200" dirty="0">
                <a:solidFill>
                  <a:srgbClr val="2E2C22"/>
                </a:solidFill>
                <a:latin typeface="+mn-lt"/>
                <a:ea typeface="+mn-ea"/>
                <a:cs typeface="+mn-cs"/>
              </a:rPr>
              <a:t>29 articles selected with a low- and middle-income country focus (not a systematic review).</a:t>
            </a:r>
          </a:p>
          <a:p>
            <a:pPr algn="l" defTabSz="1828800" hangingPunct="1"/>
            <a:endParaRPr lang="en-US" sz="4000" kern="1200" dirty="0">
              <a:solidFill>
                <a:srgbClr val="2E2C22"/>
              </a:solidFill>
              <a:latin typeface="+mn-lt"/>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097863157"/>
              </p:ext>
            </p:extLst>
          </p:nvPr>
        </p:nvGraphicFramePr>
        <p:xfrm>
          <a:off x="12363569" y="6496250"/>
          <a:ext cx="10974386" cy="5331242"/>
        </p:xfrm>
        <a:graphic>
          <a:graphicData uri="http://schemas.openxmlformats.org/drawingml/2006/table">
            <a:tbl>
              <a:tblPr firstRow="1" bandRow="1">
                <a:tableStyleId>{9D7B26C5-4107-4FEC-AEDC-1716B250A1EF}</a:tableStyleId>
              </a:tblPr>
              <a:tblGrid>
                <a:gridCol w="10974386">
                  <a:extLst>
                    <a:ext uri="{9D8B030D-6E8A-4147-A177-3AD203B41FA5}">
                      <a16:colId xmlns:a16="http://schemas.microsoft.com/office/drawing/2014/main" val="20001"/>
                    </a:ext>
                  </a:extLst>
                </a:gridCol>
              </a:tblGrid>
              <a:tr h="5331242">
                <a:tc>
                  <a:txBody>
                    <a:bodyPr/>
                    <a:lstStyle/>
                    <a:p>
                      <a:pPr marL="0" indent="0" algn="l">
                        <a:buFont typeface="Arial" panose="020B0604020202020204" pitchFamily="34" charset="0"/>
                        <a:buNone/>
                      </a:pPr>
                      <a:r>
                        <a:rPr lang="en-US" sz="3600" b="1" cap="none" spc="0" dirty="0">
                          <a:solidFill>
                            <a:srgbClr val="B52AB3"/>
                          </a:solidFill>
                        </a:rPr>
                        <a:t>Thematic Areas </a:t>
                      </a:r>
                    </a:p>
                    <a:p>
                      <a:pPr marL="457200" lvl="0" indent="-457200" algn="l">
                        <a:buFont typeface="Arial" panose="020B0604020202020204" pitchFamily="34" charset="0"/>
                        <a:buChar char="•"/>
                      </a:pPr>
                      <a:r>
                        <a:rPr lang="en-US" sz="3600" b="0" cap="none" spc="0" baseline="0" dirty="0">
                          <a:solidFill>
                            <a:srgbClr val="2E2C22"/>
                          </a:solidFill>
                        </a:rPr>
                        <a:t>Adolescent sexual and reproductive health</a:t>
                      </a:r>
                      <a:r>
                        <a:rPr lang="en-US" sz="3600" b="0" spc="0" dirty="0">
                          <a:solidFill>
                            <a:srgbClr val="2E2C22"/>
                          </a:solidFill>
                        </a:rPr>
                        <a:t>.</a:t>
                      </a:r>
                    </a:p>
                    <a:p>
                      <a:pPr marL="457200" lvl="0" indent="-457200" algn="l">
                        <a:buFont typeface="Arial" panose="020B0604020202020204" pitchFamily="34" charset="0"/>
                        <a:buChar char="•"/>
                      </a:pPr>
                      <a:r>
                        <a:rPr lang="en-US" sz="3600" b="0" spc="0" dirty="0">
                          <a:solidFill>
                            <a:srgbClr val="2E2C22"/>
                          </a:solidFill>
                        </a:rPr>
                        <a:t>HIV </a:t>
                      </a:r>
                      <a:r>
                        <a:rPr lang="en-US" sz="3600" b="0" cap="none" spc="0" dirty="0">
                          <a:solidFill>
                            <a:srgbClr val="2E2C22"/>
                          </a:solidFill>
                        </a:rPr>
                        <a:t>prevention.</a:t>
                      </a:r>
                    </a:p>
                    <a:p>
                      <a:pPr marL="457200" lvl="0" indent="-457200" algn="l">
                        <a:buFont typeface="Arial" panose="020B0604020202020204" pitchFamily="34" charset="0"/>
                        <a:buChar char="•"/>
                      </a:pPr>
                      <a:r>
                        <a:rPr lang="en-US" sz="3600" b="0" cap="none" spc="0" dirty="0">
                          <a:solidFill>
                            <a:srgbClr val="2E2C22"/>
                          </a:solidFill>
                        </a:rPr>
                        <a:t>Violence prevention for female genital cutting, violence against women, and violence.</a:t>
                      </a:r>
                    </a:p>
                    <a:p>
                      <a:pPr marL="457200" lvl="0" indent="-457200" algn="l">
                        <a:buFont typeface="Arial" panose="020B0604020202020204" pitchFamily="34" charset="0"/>
                        <a:buChar char="•"/>
                      </a:pPr>
                      <a:r>
                        <a:rPr lang="en-US" sz="3600" b="0" cap="none" spc="0" dirty="0">
                          <a:solidFill>
                            <a:srgbClr val="2E2C22"/>
                          </a:solidFill>
                        </a:rPr>
                        <a:t>Gender transformative approaches for health, male engagement.</a:t>
                      </a:r>
                    </a:p>
                    <a:p>
                      <a:pPr marL="457200" lvl="0" indent="-457200" algn="l">
                        <a:buFont typeface="Arial" panose="020B0604020202020204" pitchFamily="34" charset="0"/>
                        <a:buChar char="•"/>
                      </a:pPr>
                      <a:r>
                        <a:rPr lang="en-US" sz="3600" b="0" cap="none" spc="0" dirty="0">
                          <a:solidFill>
                            <a:srgbClr val="2E2C22"/>
                          </a:solidFill>
                        </a:rPr>
                        <a:t>Social marketing.</a:t>
                      </a:r>
                    </a:p>
                    <a:p>
                      <a:pPr marL="457200" lvl="0" indent="-457200" algn="l">
                        <a:buFont typeface="Arial" panose="020B0604020202020204" pitchFamily="34" charset="0"/>
                        <a:buChar char="•"/>
                      </a:pPr>
                      <a:r>
                        <a:rPr lang="en-US" sz="3600" b="0" cap="none" spc="0" dirty="0">
                          <a:solidFill>
                            <a:srgbClr val="2E2C22"/>
                          </a:solidFill>
                        </a:rPr>
                        <a:t>Participation and community mobilization around HIV. </a:t>
                      </a:r>
                    </a:p>
                  </a:txBody>
                  <a:tcPr marL="182880" marR="182880" marT="274320" marB="91440">
                    <a:lnL w="38100" cap="flat" cmpd="sng" algn="ctr">
                      <a:solidFill>
                        <a:srgbClr val="393941"/>
                      </a:solidFill>
                      <a:prstDash val="solid"/>
                      <a:round/>
                      <a:headEnd type="none" w="med" len="med"/>
                      <a:tailEnd type="none" w="med" len="med"/>
                    </a:lnL>
                    <a:lnR w="38100" cap="flat" cmpd="sng" algn="ctr">
                      <a:solidFill>
                        <a:srgbClr val="393941"/>
                      </a:solidFill>
                      <a:prstDash val="solid"/>
                      <a:round/>
                      <a:headEnd type="none" w="med" len="med"/>
                      <a:tailEnd type="none" w="med" len="med"/>
                    </a:lnR>
                    <a:lnT w="38100" cap="flat" cmpd="sng" algn="ctr">
                      <a:solidFill>
                        <a:srgbClr val="393941"/>
                      </a:solidFill>
                      <a:prstDash val="solid"/>
                      <a:round/>
                      <a:headEnd type="none" w="med" len="med"/>
                      <a:tailEnd type="none" w="med" len="med"/>
                    </a:lnT>
                    <a:lnB w="38100" cap="flat" cmpd="sng" algn="ctr">
                      <a:solidFill>
                        <a:srgbClr val="39394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D4297E60-2E71-4815-949B-C7DDF67352C2}"/>
              </a:ext>
            </a:extLst>
          </p:cNvPr>
          <p:cNvGraphicFramePr>
            <a:graphicFrameLocks noGrp="1"/>
          </p:cNvGraphicFramePr>
          <p:nvPr>
            <p:extLst>
              <p:ext uri="{D42A27DB-BD31-4B8C-83A1-F6EECF244321}">
                <p14:modId xmlns:p14="http://schemas.microsoft.com/office/powerpoint/2010/main" val="1142749254"/>
              </p:ext>
            </p:extLst>
          </p:nvPr>
        </p:nvGraphicFramePr>
        <p:xfrm>
          <a:off x="12363569" y="2098730"/>
          <a:ext cx="10974386" cy="4206240"/>
        </p:xfrm>
        <a:graphic>
          <a:graphicData uri="http://schemas.openxmlformats.org/drawingml/2006/table">
            <a:tbl>
              <a:tblPr firstRow="1" bandRow="1">
                <a:tableStyleId>{9D7B26C5-4107-4FEC-AEDC-1716B250A1EF}</a:tableStyleId>
              </a:tblPr>
              <a:tblGrid>
                <a:gridCol w="10974386">
                  <a:extLst>
                    <a:ext uri="{9D8B030D-6E8A-4147-A177-3AD203B41FA5}">
                      <a16:colId xmlns:a16="http://schemas.microsoft.com/office/drawing/2014/main" val="20000"/>
                    </a:ext>
                  </a:extLst>
                </a:gridCol>
              </a:tblGrid>
              <a:tr h="3938954">
                <a:tc>
                  <a:txBody>
                    <a:bodyPr/>
                    <a:lstStyle/>
                    <a:p>
                      <a:pPr algn="l"/>
                      <a:r>
                        <a:rPr lang="en-US" sz="3600" b="1" cap="none" spc="0" dirty="0">
                          <a:solidFill>
                            <a:srgbClr val="B52AB3"/>
                          </a:solidFill>
                        </a:rPr>
                        <a:t>Resources</a:t>
                      </a:r>
                      <a:r>
                        <a:rPr lang="en-US" sz="3600" b="1" cap="none" spc="0" baseline="0" dirty="0">
                          <a:solidFill>
                            <a:srgbClr val="B52AB3"/>
                          </a:solidFill>
                        </a:rPr>
                        <a:t> Included</a:t>
                      </a:r>
                      <a:endParaRPr lang="en-US" sz="3600" b="1" cap="none" spc="0" dirty="0">
                        <a:solidFill>
                          <a:srgbClr val="B52AB3"/>
                        </a:solidFill>
                      </a:endParaRPr>
                    </a:p>
                    <a:p>
                      <a:pPr marL="457200" indent="-457200" algn="l">
                        <a:buFont typeface="Arial" panose="020B0604020202020204" pitchFamily="34" charset="0"/>
                        <a:buChar char="•"/>
                      </a:pPr>
                      <a:r>
                        <a:rPr lang="en-US" sz="3600" b="0" cap="none" spc="0" dirty="0">
                          <a:solidFill>
                            <a:srgbClr val="2E2C22"/>
                          </a:solidFill>
                          <a:latin typeface="+mj-lt"/>
                        </a:rPr>
                        <a:t>Meta-reviews: what works and lessons learned from evaluated projects.</a:t>
                      </a:r>
                    </a:p>
                    <a:p>
                      <a:pPr marL="457200" lvl="0" indent="-457200" algn="l">
                        <a:buFont typeface="Arial" panose="020B0604020202020204" pitchFamily="34" charset="0"/>
                        <a:buChar char="•"/>
                      </a:pPr>
                      <a:r>
                        <a:rPr lang="en-US" sz="3600" b="0" cap="none" spc="0" dirty="0">
                          <a:solidFill>
                            <a:srgbClr val="2E2C22"/>
                          </a:solidFill>
                          <a:latin typeface="+mj-lt"/>
                        </a:rPr>
                        <a:t>SBC landscaping report (Johns Hopkins University Center for Communication Programs).</a:t>
                      </a:r>
                    </a:p>
                    <a:p>
                      <a:pPr marL="457200" lvl="0" indent="-457200" algn="l">
                        <a:buFont typeface="Arial" panose="020B0604020202020204" pitchFamily="34" charset="0"/>
                        <a:buChar char="•"/>
                      </a:pPr>
                      <a:r>
                        <a:rPr lang="en-US" sz="3600" b="0" cap="none" spc="0" dirty="0">
                          <a:solidFill>
                            <a:srgbClr val="2E2C22"/>
                          </a:solidFill>
                          <a:latin typeface="+mj-lt"/>
                        </a:rPr>
                        <a:t>Meeting reports of international</a:t>
                      </a:r>
                      <a:r>
                        <a:rPr lang="en-US" sz="3600" b="0" cap="none" spc="0" baseline="0" dirty="0">
                          <a:solidFill>
                            <a:srgbClr val="2E2C22"/>
                          </a:solidFill>
                          <a:latin typeface="+mj-lt"/>
                        </a:rPr>
                        <a:t> </a:t>
                      </a:r>
                      <a:r>
                        <a:rPr lang="en-US" sz="3600" b="0" cap="none" spc="0" dirty="0">
                          <a:solidFill>
                            <a:srgbClr val="2E2C22"/>
                          </a:solidFill>
                          <a:latin typeface="+mj-lt"/>
                        </a:rPr>
                        <a:t>consultations deliberating on norms programming.</a:t>
                      </a:r>
                    </a:p>
                  </a:txBody>
                  <a:tcPr marL="182880" marR="182880" marT="274320" marB="91440">
                    <a:lnL w="38100" cap="flat" cmpd="sng" algn="ctr">
                      <a:solidFill>
                        <a:srgbClr val="393941"/>
                      </a:solidFill>
                      <a:prstDash val="solid"/>
                      <a:round/>
                      <a:headEnd type="none" w="med" len="med"/>
                      <a:tailEnd type="none" w="med" len="med"/>
                    </a:lnL>
                    <a:lnR w="38100" cap="flat" cmpd="sng" algn="ctr">
                      <a:solidFill>
                        <a:srgbClr val="393941"/>
                      </a:solidFill>
                      <a:prstDash val="solid"/>
                      <a:round/>
                      <a:headEnd type="none" w="med" len="med"/>
                      <a:tailEnd type="none" w="med" len="med"/>
                    </a:lnR>
                    <a:lnT w="38100" cap="flat" cmpd="sng" algn="ctr">
                      <a:solidFill>
                        <a:srgbClr val="393941"/>
                      </a:solidFill>
                      <a:prstDash val="solid"/>
                      <a:round/>
                      <a:headEnd type="none" w="med" len="med"/>
                      <a:tailEnd type="none" w="med" len="med"/>
                    </a:lnT>
                    <a:lnB w="38100" cap="flat" cmpd="sng" algn="ctr">
                      <a:solidFill>
                        <a:srgbClr val="39394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8209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1362EAB8-5452-254B-BE01-38CC186D2B4D}"/>
              </a:ext>
            </a:extLst>
          </p:cNvPr>
          <p:cNvSpPr/>
          <p:nvPr/>
        </p:nvSpPr>
        <p:spPr>
          <a:xfrm>
            <a:off x="12320320"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0" name="TextBox 19">
            <a:extLst>
              <a:ext uri="{FF2B5EF4-FFF2-40B4-BE49-F238E27FC236}">
                <a16:creationId xmlns:a16="http://schemas.microsoft.com/office/drawing/2014/main" id="{F70DD9B7-573F-034C-901E-609E5B6AC8B3}"/>
              </a:ext>
            </a:extLst>
          </p:cNvPr>
          <p:cNvSpPr txBox="1"/>
          <p:nvPr/>
        </p:nvSpPr>
        <p:spPr>
          <a:xfrm>
            <a:off x="12640396" y="5770933"/>
            <a:ext cx="3497896"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Corrects misperceptions around harmful behavior </a:t>
            </a:r>
          </a:p>
        </p:txBody>
      </p:sp>
      <p:sp>
        <p:nvSpPr>
          <p:cNvPr id="21" name="Oval 20">
            <a:extLst>
              <a:ext uri="{FF2B5EF4-FFF2-40B4-BE49-F238E27FC236}">
                <a16:creationId xmlns:a16="http://schemas.microsoft.com/office/drawing/2014/main" id="{123C352B-ACEE-814A-9CD9-380AC0BDA000}"/>
              </a:ext>
            </a:extLst>
          </p:cNvPr>
          <p:cNvSpPr/>
          <p:nvPr/>
        </p:nvSpPr>
        <p:spPr>
          <a:xfrm>
            <a:off x="982957"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2" name="TextBox 21">
            <a:extLst>
              <a:ext uri="{FF2B5EF4-FFF2-40B4-BE49-F238E27FC236}">
                <a16:creationId xmlns:a16="http://schemas.microsoft.com/office/drawing/2014/main" id="{1408E97F-07A6-8543-8892-01F693D73512}"/>
              </a:ext>
            </a:extLst>
          </p:cNvPr>
          <p:cNvSpPr txBox="1"/>
          <p:nvPr/>
        </p:nvSpPr>
        <p:spPr>
          <a:xfrm>
            <a:off x="982957" y="10378793"/>
            <a:ext cx="4134928" cy="1250356"/>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Creates safe spaces for critical reflection by community members</a:t>
            </a:r>
          </a:p>
        </p:txBody>
      </p:sp>
      <p:sp>
        <p:nvSpPr>
          <p:cNvPr id="23" name="Oval 22">
            <a:extLst>
              <a:ext uri="{FF2B5EF4-FFF2-40B4-BE49-F238E27FC236}">
                <a16:creationId xmlns:a16="http://schemas.microsoft.com/office/drawing/2014/main" id="{AD1471AF-2FB6-AE4A-A80F-B7F99648EDE8}"/>
              </a:ext>
            </a:extLst>
          </p:cNvPr>
          <p:cNvSpPr/>
          <p:nvPr/>
        </p:nvSpPr>
        <p:spPr>
          <a:xfrm>
            <a:off x="5566909"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4" name="TextBox 23">
            <a:extLst>
              <a:ext uri="{FF2B5EF4-FFF2-40B4-BE49-F238E27FC236}">
                <a16:creationId xmlns:a16="http://schemas.microsoft.com/office/drawing/2014/main" id="{C1F4131D-C027-CC4F-BF70-567C3C2EB983}"/>
              </a:ext>
            </a:extLst>
          </p:cNvPr>
          <p:cNvSpPr txBox="1"/>
          <p:nvPr/>
        </p:nvSpPr>
        <p:spPr>
          <a:xfrm>
            <a:off x="5742822" y="10378793"/>
            <a:ext cx="3617161" cy="1969188"/>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Roots the issue </a:t>
            </a:r>
            <a:r>
              <a:rPr lang="en-US" sz="2800" dirty="0" err="1">
                <a:solidFill>
                  <a:srgbClr val="FFFFFF"/>
                </a:solidFill>
                <a:latin typeface="Gill Sans MT" panose="020B0502020104020203" pitchFamily="34" charset="77"/>
                <a:cs typeface="Gill Sans" panose="020B0502020104020203" pitchFamily="34" charset="-79"/>
              </a:rPr>
              <a:t>wihtin</a:t>
            </a:r>
            <a:r>
              <a:rPr lang="en-US" sz="2800" dirty="0">
                <a:solidFill>
                  <a:srgbClr val="FFFFFF"/>
                </a:solidFill>
                <a:latin typeface="Gill Sans MT" panose="020B0502020104020203" pitchFamily="34" charset="77"/>
                <a:cs typeface="Gill Sans" panose="020B0502020104020203" pitchFamily="34" charset="-79"/>
              </a:rPr>
              <a:t> the community’s own value systems</a:t>
            </a:r>
          </a:p>
        </p:txBody>
      </p:sp>
      <p:sp>
        <p:nvSpPr>
          <p:cNvPr id="25" name="Oval 24">
            <a:extLst>
              <a:ext uri="{FF2B5EF4-FFF2-40B4-BE49-F238E27FC236}">
                <a16:creationId xmlns:a16="http://schemas.microsoft.com/office/drawing/2014/main" id="{965A92D9-8B17-0242-BF94-C1F240C159EF}"/>
              </a:ext>
            </a:extLst>
          </p:cNvPr>
          <p:cNvSpPr/>
          <p:nvPr/>
        </p:nvSpPr>
        <p:spPr>
          <a:xfrm>
            <a:off x="10150861"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6" name="TextBox 25">
            <a:extLst>
              <a:ext uri="{FF2B5EF4-FFF2-40B4-BE49-F238E27FC236}">
                <a16:creationId xmlns:a16="http://schemas.microsoft.com/office/drawing/2014/main" id="{D009DEDE-9EB4-CA4D-88C4-2E653554200B}"/>
              </a:ext>
            </a:extLst>
          </p:cNvPr>
          <p:cNvSpPr txBox="1"/>
          <p:nvPr/>
        </p:nvSpPr>
        <p:spPr>
          <a:xfrm>
            <a:off x="10718029" y="10807420"/>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Accurately assesses norms</a:t>
            </a:r>
          </a:p>
        </p:txBody>
      </p:sp>
      <p:sp>
        <p:nvSpPr>
          <p:cNvPr id="27" name="Oval 26">
            <a:extLst>
              <a:ext uri="{FF2B5EF4-FFF2-40B4-BE49-F238E27FC236}">
                <a16:creationId xmlns:a16="http://schemas.microsoft.com/office/drawing/2014/main" id="{1991F969-B41E-6941-B80F-10AD03798BFA}"/>
              </a:ext>
            </a:extLst>
          </p:cNvPr>
          <p:cNvSpPr/>
          <p:nvPr/>
        </p:nvSpPr>
        <p:spPr>
          <a:xfrm>
            <a:off x="3152416"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8" name="TextBox 27">
            <a:extLst>
              <a:ext uri="{FF2B5EF4-FFF2-40B4-BE49-F238E27FC236}">
                <a16:creationId xmlns:a16="http://schemas.microsoft.com/office/drawing/2014/main" id="{AF6E3A42-1E2B-3649-ACDD-73653E1B0D67}"/>
              </a:ext>
            </a:extLst>
          </p:cNvPr>
          <p:cNvSpPr txBox="1"/>
          <p:nvPr/>
        </p:nvSpPr>
        <p:spPr>
          <a:xfrm>
            <a:off x="3774903" y="6178620"/>
            <a:ext cx="2947942" cy="954107"/>
          </a:xfrm>
          <a:prstGeom prst="rect">
            <a:avLst/>
          </a:prstGeom>
          <a:solidFill>
            <a:srgbClr val="B52AB3"/>
          </a:solid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Seeks community-level change</a:t>
            </a:r>
          </a:p>
        </p:txBody>
      </p:sp>
      <p:sp>
        <p:nvSpPr>
          <p:cNvPr id="29" name="Oval 28">
            <a:extLst>
              <a:ext uri="{FF2B5EF4-FFF2-40B4-BE49-F238E27FC236}">
                <a16:creationId xmlns:a16="http://schemas.microsoft.com/office/drawing/2014/main" id="{66835713-42D9-8B4B-A848-7F78621775E4}"/>
              </a:ext>
            </a:extLst>
          </p:cNvPr>
          <p:cNvSpPr/>
          <p:nvPr/>
        </p:nvSpPr>
        <p:spPr>
          <a:xfrm>
            <a:off x="16904272"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0" name="TextBox 29">
            <a:extLst>
              <a:ext uri="{FF2B5EF4-FFF2-40B4-BE49-F238E27FC236}">
                <a16:creationId xmlns:a16="http://schemas.microsoft.com/office/drawing/2014/main" id="{6B8583D4-CCD0-B54F-80E8-6F12D18B5EF4}"/>
              </a:ext>
            </a:extLst>
          </p:cNvPr>
          <p:cNvSpPr txBox="1"/>
          <p:nvPr/>
        </p:nvSpPr>
        <p:spPr>
          <a:xfrm>
            <a:off x="17082055" y="5770933"/>
            <a:ext cx="3782481"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Confronts power imbalances, particularly related to gender </a:t>
            </a:r>
          </a:p>
        </p:txBody>
      </p:sp>
      <p:sp>
        <p:nvSpPr>
          <p:cNvPr id="31" name="Oval 30">
            <a:extLst>
              <a:ext uri="{FF2B5EF4-FFF2-40B4-BE49-F238E27FC236}">
                <a16:creationId xmlns:a16="http://schemas.microsoft.com/office/drawing/2014/main" id="{96E5568E-D502-CB49-9437-B41EBB315ADB}"/>
              </a:ext>
            </a:extLst>
          </p:cNvPr>
          <p:cNvSpPr/>
          <p:nvPr/>
        </p:nvSpPr>
        <p:spPr>
          <a:xfrm>
            <a:off x="14734813"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2" name="TextBox 31">
            <a:extLst>
              <a:ext uri="{FF2B5EF4-FFF2-40B4-BE49-F238E27FC236}">
                <a16:creationId xmlns:a16="http://schemas.microsoft.com/office/drawing/2014/main" id="{0641F4BB-2798-9B47-BCFF-346FAA372F9D}"/>
              </a:ext>
            </a:extLst>
          </p:cNvPr>
          <p:cNvSpPr txBox="1"/>
          <p:nvPr/>
        </p:nvSpPr>
        <p:spPr>
          <a:xfrm>
            <a:off x="15176528" y="10807420"/>
            <a:ext cx="3426910"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Uses “organized diffusion” </a:t>
            </a:r>
          </a:p>
        </p:txBody>
      </p:sp>
      <p:sp>
        <p:nvSpPr>
          <p:cNvPr id="33" name="Oval 32">
            <a:extLst>
              <a:ext uri="{FF2B5EF4-FFF2-40B4-BE49-F238E27FC236}">
                <a16:creationId xmlns:a16="http://schemas.microsoft.com/office/drawing/2014/main" id="{2D4503F4-E34B-C846-B1FA-B20AC39970A9}"/>
              </a:ext>
            </a:extLst>
          </p:cNvPr>
          <p:cNvSpPr/>
          <p:nvPr/>
        </p:nvSpPr>
        <p:spPr>
          <a:xfrm>
            <a:off x="7736368" y="370190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4" name="TextBox 33">
            <a:extLst>
              <a:ext uri="{FF2B5EF4-FFF2-40B4-BE49-F238E27FC236}">
                <a16:creationId xmlns:a16="http://schemas.microsoft.com/office/drawing/2014/main" id="{4EE8A84D-8CEC-2740-B37D-6DE9AB6DD2C4}"/>
              </a:ext>
            </a:extLst>
          </p:cNvPr>
          <p:cNvSpPr txBox="1"/>
          <p:nvPr/>
        </p:nvSpPr>
        <p:spPr>
          <a:xfrm>
            <a:off x="8257255" y="6178620"/>
            <a:ext cx="2947942" cy="954107"/>
          </a:xfrm>
          <a:prstGeom prst="rect">
            <a:avLst/>
          </a:prstGeom>
          <a:solidFill>
            <a:srgbClr val="B52AB3"/>
          </a:solid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Engages people at multiple levels </a:t>
            </a:r>
          </a:p>
        </p:txBody>
      </p:sp>
      <p:sp>
        <p:nvSpPr>
          <p:cNvPr id="35" name="Google Shape;1072;p32">
            <a:extLst>
              <a:ext uri="{FF2B5EF4-FFF2-40B4-BE49-F238E27FC236}">
                <a16:creationId xmlns:a16="http://schemas.microsoft.com/office/drawing/2014/main" id="{BF6FD3C2-0576-9B4D-AA14-8FE331258067}"/>
              </a:ext>
            </a:extLst>
          </p:cNvPr>
          <p:cNvSpPr txBox="1">
            <a:spLocks/>
          </p:cNvSpPr>
          <p:nvPr/>
        </p:nvSpPr>
        <p:spPr>
          <a:xfrm>
            <a:off x="1507045" y="1561635"/>
            <a:ext cx="21901957" cy="1404337"/>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buClr>
                <a:srgbClr val="525357"/>
              </a:buClr>
              <a:buSzPts val="8000"/>
            </a:pPr>
            <a:r>
              <a:rPr lang="en-US" sz="8000" b="1" dirty="0">
                <a:solidFill>
                  <a:srgbClr val="B52AB3"/>
                </a:solidFill>
              </a:rPr>
              <a:t>Common Attributes of Community NSI</a:t>
            </a:r>
          </a:p>
        </p:txBody>
      </p:sp>
      <p:sp>
        <p:nvSpPr>
          <p:cNvPr id="36" name="Oval 35">
            <a:extLst>
              <a:ext uri="{FF2B5EF4-FFF2-40B4-BE49-F238E27FC236}">
                <a16:creationId xmlns:a16="http://schemas.microsoft.com/office/drawing/2014/main" id="{7C6839F4-6EAF-3447-8DCA-1AEBE560DD44}"/>
              </a:ext>
            </a:extLst>
          </p:cNvPr>
          <p:cNvSpPr/>
          <p:nvPr/>
        </p:nvSpPr>
        <p:spPr>
          <a:xfrm>
            <a:off x="19270954" y="8309769"/>
            <a:ext cx="4138048" cy="4138048"/>
          </a:xfrm>
          <a:prstGeom prst="ellipse">
            <a:avLst/>
          </a:prstGeom>
          <a:solidFill>
            <a:srgbClr val="B52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7" name="TextBox 36">
            <a:extLst>
              <a:ext uri="{FF2B5EF4-FFF2-40B4-BE49-F238E27FC236}">
                <a16:creationId xmlns:a16="http://schemas.microsoft.com/office/drawing/2014/main" id="{F9B3AB5A-6071-4C49-B977-10D78D9389BE}"/>
              </a:ext>
            </a:extLst>
          </p:cNvPr>
          <p:cNvSpPr txBox="1"/>
          <p:nvPr/>
        </p:nvSpPr>
        <p:spPr>
          <a:xfrm>
            <a:off x="19967883" y="10807420"/>
            <a:ext cx="2916477"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Creates positive new norms</a:t>
            </a:r>
          </a:p>
        </p:txBody>
      </p:sp>
      <p:grpSp>
        <p:nvGrpSpPr>
          <p:cNvPr id="59" name="Group 58">
            <a:extLst>
              <a:ext uri="{FF2B5EF4-FFF2-40B4-BE49-F238E27FC236}">
                <a16:creationId xmlns:a16="http://schemas.microsoft.com/office/drawing/2014/main" id="{D3BBCD3E-3901-F045-8AA1-E1C2BA46EEE8}"/>
              </a:ext>
            </a:extLst>
          </p:cNvPr>
          <p:cNvGrpSpPr/>
          <p:nvPr/>
        </p:nvGrpSpPr>
        <p:grpSpPr>
          <a:xfrm>
            <a:off x="19967883" y="8443677"/>
            <a:ext cx="2641105" cy="2584293"/>
            <a:chOff x="19967883" y="8443677"/>
            <a:chExt cx="2641105" cy="2584293"/>
          </a:xfrm>
        </p:grpSpPr>
        <p:pic>
          <p:nvPicPr>
            <p:cNvPr id="38" name="Picture 37">
              <a:extLst>
                <a:ext uri="{FF2B5EF4-FFF2-40B4-BE49-F238E27FC236}">
                  <a16:creationId xmlns:a16="http://schemas.microsoft.com/office/drawing/2014/main" id="{04C2113A-F04F-154F-B484-995F6558B38A}"/>
                </a:ext>
              </a:extLst>
            </p:cNvPr>
            <p:cNvPicPr>
              <a:picLocks/>
            </p:cNvPicPr>
            <p:nvPr/>
          </p:nvPicPr>
          <p:blipFill>
            <a:blip r:embed="rId4"/>
            <a:srcRect/>
            <a:stretch/>
          </p:blipFill>
          <p:spPr>
            <a:xfrm>
              <a:off x="19967883" y="8443677"/>
              <a:ext cx="2641105" cy="2584293"/>
            </a:xfrm>
            <a:prstGeom prst="rect">
              <a:avLst/>
            </a:prstGeom>
          </p:spPr>
        </p:pic>
        <p:sp>
          <p:nvSpPr>
            <p:cNvPr id="39" name="TextBox 38">
              <a:extLst>
                <a:ext uri="{FF2B5EF4-FFF2-40B4-BE49-F238E27FC236}">
                  <a16:creationId xmlns:a16="http://schemas.microsoft.com/office/drawing/2014/main" id="{C13F8EDA-4C69-1642-9DEE-E9A30BE9DF15}"/>
                </a:ext>
              </a:extLst>
            </p:cNvPr>
            <p:cNvSpPr txBox="1"/>
            <p:nvPr/>
          </p:nvSpPr>
          <p:spPr>
            <a:xfrm>
              <a:off x="20980004" y="8860856"/>
              <a:ext cx="719949" cy="1234667"/>
            </a:xfrm>
            <a:prstGeom prst="rect">
              <a:avLst/>
            </a:prstGeom>
            <a:noFill/>
          </p:spPr>
          <p:txBody>
            <a:bodyPr wrap="none" rtlCol="0">
              <a:noAutofit/>
            </a:bodyPr>
            <a:lstStyle/>
            <a:p>
              <a:r>
                <a:rPr lang="en-US" sz="8800" dirty="0">
                  <a:solidFill>
                    <a:srgbClr val="FFFFFF"/>
                  </a:solidFill>
                </a:rPr>
                <a:t>+</a:t>
              </a:r>
            </a:p>
          </p:txBody>
        </p:sp>
      </p:grpSp>
      <p:pic>
        <p:nvPicPr>
          <p:cNvPr id="40" name="Graphic 39">
            <a:extLst>
              <a:ext uri="{FF2B5EF4-FFF2-40B4-BE49-F238E27FC236}">
                <a16:creationId xmlns:a16="http://schemas.microsoft.com/office/drawing/2014/main" id="{67809DAB-6B4C-C045-BB3E-2D7097A88CF9}"/>
              </a:ext>
            </a:extLst>
          </p:cNvPr>
          <p:cNvPicPr>
            <a:picLocks/>
          </p:cNvPicPr>
          <p:nvPr/>
        </p:nvPicPr>
        <p:blipFill>
          <a:blip r:embed="rId5">
            <a:extLst>
              <a:ext uri="{96DAC541-7B7A-43D3-8B79-37D633B846F1}">
                <asvg:svgBlip xmlns="" xmlns:asvg="http://schemas.microsoft.com/office/drawing/2016/SVG/main" r:embed="rId6"/>
              </a:ext>
            </a:extLst>
          </a:blip>
          <a:stretch>
            <a:fillRect/>
          </a:stretch>
        </p:blipFill>
        <p:spPr>
          <a:xfrm>
            <a:off x="6624972" y="8359922"/>
            <a:ext cx="2143131" cy="2143131"/>
          </a:xfrm>
          <a:prstGeom prst="rect">
            <a:avLst/>
          </a:prstGeom>
        </p:spPr>
      </p:pic>
      <p:pic>
        <p:nvPicPr>
          <p:cNvPr id="41" name="Graphic 40">
            <a:extLst>
              <a:ext uri="{FF2B5EF4-FFF2-40B4-BE49-F238E27FC236}">
                <a16:creationId xmlns:a16="http://schemas.microsoft.com/office/drawing/2014/main" id="{85CA7F92-BF8E-6349-984A-163DD6B6EAB8}"/>
              </a:ext>
            </a:extLst>
          </p:cNvPr>
          <p:cNvPicPr>
            <a:picLocks/>
          </p:cNvPicPr>
          <p:nvPr/>
        </p:nvPicPr>
        <p:blipFill>
          <a:blip r:embed="rId7">
            <a:extLst>
              <a:ext uri="{96DAC541-7B7A-43D3-8B79-37D633B846F1}">
                <asvg:svgBlip xmlns="" xmlns:asvg="http://schemas.microsoft.com/office/drawing/2016/SVG/main" r:embed="rId8"/>
              </a:ext>
            </a:extLst>
          </a:blip>
          <a:stretch>
            <a:fillRect/>
          </a:stretch>
        </p:blipFill>
        <p:spPr>
          <a:xfrm>
            <a:off x="8355193" y="3822196"/>
            <a:ext cx="2442764" cy="2442764"/>
          </a:xfrm>
          <a:prstGeom prst="rect">
            <a:avLst/>
          </a:prstGeom>
        </p:spPr>
      </p:pic>
      <p:grpSp>
        <p:nvGrpSpPr>
          <p:cNvPr id="42" name="Group 41">
            <a:extLst>
              <a:ext uri="{FF2B5EF4-FFF2-40B4-BE49-F238E27FC236}">
                <a16:creationId xmlns:a16="http://schemas.microsoft.com/office/drawing/2014/main" id="{7C9A8715-3EC9-8F43-BF6F-B1971E3788F3}"/>
              </a:ext>
            </a:extLst>
          </p:cNvPr>
          <p:cNvGrpSpPr/>
          <p:nvPr/>
        </p:nvGrpSpPr>
        <p:grpSpPr>
          <a:xfrm>
            <a:off x="13665971" y="3994257"/>
            <a:ext cx="1739626" cy="1729581"/>
            <a:chOff x="13632813" y="4154520"/>
            <a:chExt cx="1739626" cy="1729581"/>
          </a:xfrm>
        </p:grpSpPr>
        <p:pic>
          <p:nvPicPr>
            <p:cNvPr id="43" name="Graphic 42">
              <a:extLst>
                <a:ext uri="{FF2B5EF4-FFF2-40B4-BE49-F238E27FC236}">
                  <a16:creationId xmlns:a16="http://schemas.microsoft.com/office/drawing/2014/main" id="{910D1E74-B770-194E-9342-9B619F1A95F8}"/>
                </a:ext>
              </a:extLst>
            </p:cNvPr>
            <p:cNvPicPr>
              <a:picLocks/>
            </p:cNvPicPr>
            <p:nvPr/>
          </p:nvPicPr>
          <p:blipFill>
            <a:blip r:embed="rId9">
              <a:extLst>
                <a:ext uri="{96DAC541-7B7A-43D3-8B79-37D633B846F1}">
                  <asvg:svgBlip xmlns="" xmlns:asvg="http://schemas.microsoft.com/office/drawing/2016/SVG/main" r:embed="rId10"/>
                </a:ext>
              </a:extLst>
            </a:blip>
            <a:stretch>
              <a:fillRect/>
            </a:stretch>
          </p:blipFill>
          <p:spPr>
            <a:xfrm>
              <a:off x="13632813" y="4154520"/>
              <a:ext cx="1729581" cy="1729581"/>
            </a:xfrm>
            <a:prstGeom prst="rect">
              <a:avLst/>
            </a:prstGeom>
          </p:spPr>
        </p:pic>
        <p:sp>
          <p:nvSpPr>
            <p:cNvPr id="44" name="Oval 43">
              <a:extLst>
                <a:ext uri="{FF2B5EF4-FFF2-40B4-BE49-F238E27FC236}">
                  <a16:creationId xmlns:a16="http://schemas.microsoft.com/office/drawing/2014/main" id="{8E7D0DDB-D201-6C4E-9AF9-C9BC9452E4EE}"/>
                </a:ext>
              </a:extLst>
            </p:cNvPr>
            <p:cNvSpPr/>
            <p:nvPr/>
          </p:nvSpPr>
          <p:spPr>
            <a:xfrm>
              <a:off x="14497603" y="4485673"/>
              <a:ext cx="678925" cy="533637"/>
            </a:xfrm>
            <a:prstGeom prst="ellipse">
              <a:avLst/>
            </a:prstGeom>
            <a:solidFill>
              <a:srgbClr val="FFFF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5" name="TextBox 44">
              <a:extLst>
                <a:ext uri="{FF2B5EF4-FFF2-40B4-BE49-F238E27FC236}">
                  <a16:creationId xmlns:a16="http://schemas.microsoft.com/office/drawing/2014/main" id="{B4B8FE74-7067-A445-9BAB-8BFC04675A65}"/>
                </a:ext>
              </a:extLst>
            </p:cNvPr>
            <p:cNvSpPr txBox="1"/>
            <p:nvPr/>
          </p:nvSpPr>
          <p:spPr>
            <a:xfrm>
              <a:off x="14652490" y="4301210"/>
              <a:ext cx="719949" cy="954107"/>
            </a:xfrm>
            <a:prstGeom prst="rect">
              <a:avLst/>
            </a:prstGeom>
            <a:noFill/>
          </p:spPr>
          <p:txBody>
            <a:bodyPr wrap="none" rtlCol="0">
              <a:noAutofit/>
            </a:bodyPr>
            <a:lstStyle/>
            <a:p>
              <a:r>
                <a:rPr lang="en-US" sz="4800" b="1" dirty="0">
                  <a:solidFill>
                    <a:srgbClr val="B52AB3"/>
                  </a:solidFill>
                  <a:latin typeface="Arial" panose="020B0604020202020204" pitchFamily="34" charset="0"/>
                  <a:cs typeface="Arial" panose="020B0604020202020204" pitchFamily="34" charset="0"/>
                </a:rPr>
                <a:t>x</a:t>
              </a:r>
            </a:p>
          </p:txBody>
        </p:sp>
      </p:grpSp>
      <p:grpSp>
        <p:nvGrpSpPr>
          <p:cNvPr id="46" name="Group 45">
            <a:extLst>
              <a:ext uri="{FF2B5EF4-FFF2-40B4-BE49-F238E27FC236}">
                <a16:creationId xmlns:a16="http://schemas.microsoft.com/office/drawing/2014/main" id="{6068EEBB-90CA-074E-90C6-9955C9D90F84}"/>
              </a:ext>
            </a:extLst>
          </p:cNvPr>
          <p:cNvGrpSpPr/>
          <p:nvPr/>
        </p:nvGrpSpPr>
        <p:grpSpPr>
          <a:xfrm>
            <a:off x="17450785" y="4260382"/>
            <a:ext cx="3046205" cy="1474568"/>
            <a:chOff x="17290113" y="4260382"/>
            <a:chExt cx="3046205" cy="1474568"/>
          </a:xfrm>
        </p:grpSpPr>
        <p:pic>
          <p:nvPicPr>
            <p:cNvPr id="47" name="Graphic 46">
              <a:extLst>
                <a:ext uri="{FF2B5EF4-FFF2-40B4-BE49-F238E27FC236}">
                  <a16:creationId xmlns:a16="http://schemas.microsoft.com/office/drawing/2014/main" id="{2AC8AB7A-62C3-8745-8BB0-C6B08BD2A900}"/>
                </a:ext>
              </a:extLst>
            </p:cNvPr>
            <p:cNvPicPr>
              <a:picLocks/>
            </p:cNvPicPr>
            <p:nvPr/>
          </p:nvPicPr>
          <p:blipFill>
            <a:blip r:embed="rId11">
              <a:extLst>
                <a:ext uri="{96DAC541-7B7A-43D3-8B79-37D633B846F1}">
                  <asvg:svgBlip xmlns="" xmlns:asvg="http://schemas.microsoft.com/office/drawing/2016/SVG/main" r:embed="rId12"/>
                </a:ext>
              </a:extLst>
            </a:blip>
            <a:stretch>
              <a:fillRect/>
            </a:stretch>
          </p:blipFill>
          <p:spPr>
            <a:xfrm>
              <a:off x="17290113" y="4260382"/>
              <a:ext cx="1463456" cy="1463456"/>
            </a:xfrm>
            <a:prstGeom prst="rect">
              <a:avLst/>
            </a:prstGeom>
          </p:spPr>
        </p:pic>
        <p:sp>
          <p:nvSpPr>
            <p:cNvPr id="48" name="TextBox 47">
              <a:extLst>
                <a:ext uri="{FF2B5EF4-FFF2-40B4-BE49-F238E27FC236}">
                  <a16:creationId xmlns:a16="http://schemas.microsoft.com/office/drawing/2014/main" id="{9A82C13F-D44C-684B-AC68-2CD7CF10910E}"/>
                </a:ext>
              </a:extLst>
            </p:cNvPr>
            <p:cNvSpPr txBox="1"/>
            <p:nvPr/>
          </p:nvSpPr>
          <p:spPr>
            <a:xfrm>
              <a:off x="18487816" y="4432292"/>
              <a:ext cx="719949" cy="1234667"/>
            </a:xfrm>
            <a:prstGeom prst="rect">
              <a:avLst/>
            </a:prstGeom>
            <a:noFill/>
          </p:spPr>
          <p:txBody>
            <a:bodyPr wrap="none" rtlCol="0">
              <a:noAutofit/>
            </a:bodyPr>
            <a:lstStyle/>
            <a:p>
              <a:r>
                <a:rPr lang="en-US" sz="8800" dirty="0">
                  <a:solidFill>
                    <a:srgbClr val="FFFFFF"/>
                  </a:solidFill>
                </a:rPr>
                <a:t>=</a:t>
              </a:r>
            </a:p>
          </p:txBody>
        </p:sp>
        <p:pic>
          <p:nvPicPr>
            <p:cNvPr id="49" name="Graphic 48">
              <a:extLst>
                <a:ext uri="{FF2B5EF4-FFF2-40B4-BE49-F238E27FC236}">
                  <a16:creationId xmlns:a16="http://schemas.microsoft.com/office/drawing/2014/main" id="{DD740574-4BAF-524E-850C-3F5788E05EA6}"/>
                </a:ext>
              </a:extLst>
            </p:cNvPr>
            <p:cNvPicPr>
              <a:picLocks/>
            </p:cNvPicPr>
            <p:nvPr/>
          </p:nvPicPr>
          <p:blipFill>
            <a:blip r:embed="rId13">
              <a:extLst>
                <a:ext uri="{96DAC541-7B7A-43D3-8B79-37D633B846F1}">
                  <asvg:svgBlip xmlns="" xmlns:asvg="http://schemas.microsoft.com/office/drawing/2016/SVG/main" r:embed="rId14"/>
                </a:ext>
              </a:extLst>
            </a:blip>
            <a:stretch>
              <a:fillRect/>
            </a:stretch>
          </p:blipFill>
          <p:spPr>
            <a:xfrm>
              <a:off x="18872861" y="4271493"/>
              <a:ext cx="1463457" cy="1463457"/>
            </a:xfrm>
            <a:prstGeom prst="rect">
              <a:avLst/>
            </a:prstGeom>
          </p:spPr>
        </p:pic>
      </p:grpSp>
      <p:grpSp>
        <p:nvGrpSpPr>
          <p:cNvPr id="50" name="Group 49">
            <a:extLst>
              <a:ext uri="{FF2B5EF4-FFF2-40B4-BE49-F238E27FC236}">
                <a16:creationId xmlns:a16="http://schemas.microsoft.com/office/drawing/2014/main" id="{E8BCE51B-B6DE-754C-A090-A693940FD1F5}"/>
              </a:ext>
            </a:extLst>
          </p:cNvPr>
          <p:cNvGrpSpPr/>
          <p:nvPr/>
        </p:nvGrpSpPr>
        <p:grpSpPr>
          <a:xfrm>
            <a:off x="2142183" y="8278374"/>
            <a:ext cx="1788769" cy="1817149"/>
            <a:chOff x="2142183" y="8278374"/>
            <a:chExt cx="1788769" cy="1817149"/>
          </a:xfrm>
        </p:grpSpPr>
        <p:pic>
          <p:nvPicPr>
            <p:cNvPr id="51" name="Graphic 50">
              <a:extLst>
                <a:ext uri="{FF2B5EF4-FFF2-40B4-BE49-F238E27FC236}">
                  <a16:creationId xmlns:a16="http://schemas.microsoft.com/office/drawing/2014/main" id="{1A9B6773-1A8A-3C4A-848F-505A2E767FCD}"/>
                </a:ext>
              </a:extLst>
            </p:cNvPr>
            <p:cNvPicPr>
              <a:picLocks/>
            </p:cNvPicPr>
            <p:nvPr/>
          </p:nvPicPr>
          <p:blipFill>
            <a:blip r:embed="rId15">
              <a:extLst>
                <a:ext uri="{96DAC541-7B7A-43D3-8B79-37D633B846F1}">
                  <asvg:svgBlip xmlns="" xmlns:asvg="http://schemas.microsoft.com/office/drawing/2016/SVG/main" r:embed="rId16"/>
                </a:ext>
              </a:extLst>
            </a:blip>
            <a:stretch>
              <a:fillRect/>
            </a:stretch>
          </p:blipFill>
          <p:spPr>
            <a:xfrm>
              <a:off x="2142183" y="9534663"/>
              <a:ext cx="560860" cy="560860"/>
            </a:xfrm>
            <a:prstGeom prst="rect">
              <a:avLst/>
            </a:prstGeom>
          </p:spPr>
        </p:pic>
        <p:pic>
          <p:nvPicPr>
            <p:cNvPr id="52" name="Graphic 51">
              <a:extLst>
                <a:ext uri="{FF2B5EF4-FFF2-40B4-BE49-F238E27FC236}">
                  <a16:creationId xmlns:a16="http://schemas.microsoft.com/office/drawing/2014/main" id="{E65B9A5C-6410-1244-B256-086EAC47252F}"/>
                </a:ext>
              </a:extLst>
            </p:cNvPr>
            <p:cNvPicPr>
              <a:picLocks/>
            </p:cNvPicPr>
            <p:nvPr/>
          </p:nvPicPr>
          <p:blipFill>
            <a:blip r:embed="rId15">
              <a:extLst>
                <a:ext uri="{96DAC541-7B7A-43D3-8B79-37D633B846F1}">
                  <asvg:svgBlip xmlns="" xmlns:asvg="http://schemas.microsoft.com/office/drawing/2016/SVG/main" r:embed="rId16"/>
                </a:ext>
              </a:extLst>
            </a:blip>
            <a:stretch>
              <a:fillRect/>
            </a:stretch>
          </p:blipFill>
          <p:spPr>
            <a:xfrm>
              <a:off x="3370092" y="9534663"/>
              <a:ext cx="560860" cy="560860"/>
            </a:xfrm>
            <a:prstGeom prst="rect">
              <a:avLst/>
            </a:prstGeom>
          </p:spPr>
        </p:pic>
        <p:pic>
          <p:nvPicPr>
            <p:cNvPr id="53" name="Graphic 52">
              <a:extLst>
                <a:ext uri="{FF2B5EF4-FFF2-40B4-BE49-F238E27FC236}">
                  <a16:creationId xmlns:a16="http://schemas.microsoft.com/office/drawing/2014/main" id="{0475FD9A-5378-4745-9D30-ADD4D87FA10E}"/>
                </a:ext>
              </a:extLst>
            </p:cNvPr>
            <p:cNvPicPr>
              <a:picLocks/>
            </p:cNvPicPr>
            <p:nvPr/>
          </p:nvPicPr>
          <p:blipFill>
            <a:blip r:embed="rId17">
              <a:extLst>
                <a:ext uri="{96DAC541-7B7A-43D3-8B79-37D633B846F1}">
                  <asvg:svgBlip xmlns="" xmlns:asvg="http://schemas.microsoft.com/office/drawing/2016/SVG/main" r:embed="rId18"/>
                </a:ext>
              </a:extLst>
            </a:blip>
            <a:stretch>
              <a:fillRect/>
            </a:stretch>
          </p:blipFill>
          <p:spPr>
            <a:xfrm>
              <a:off x="2450319" y="8278374"/>
              <a:ext cx="1200203" cy="1200203"/>
            </a:xfrm>
            <a:prstGeom prst="rect">
              <a:avLst/>
            </a:prstGeom>
          </p:spPr>
        </p:pic>
        <p:cxnSp>
          <p:nvCxnSpPr>
            <p:cNvPr id="54" name="Straight Connector 53">
              <a:extLst>
                <a:ext uri="{FF2B5EF4-FFF2-40B4-BE49-F238E27FC236}">
                  <a16:creationId xmlns:a16="http://schemas.microsoft.com/office/drawing/2014/main" id="{80E1B7CA-C6C1-7243-B819-4DBBE6CE4D03}"/>
                </a:ext>
              </a:extLst>
            </p:cNvPr>
            <p:cNvCxnSpPr>
              <a:cxnSpLocks/>
            </p:cNvCxnSpPr>
            <p:nvPr/>
          </p:nvCxnSpPr>
          <p:spPr>
            <a:xfrm flipH="1">
              <a:off x="2488235" y="9116274"/>
              <a:ext cx="534633" cy="337580"/>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F324FC6B-1513-7F42-9660-5B2BC4EF93D9}"/>
                </a:ext>
              </a:extLst>
            </p:cNvPr>
            <p:cNvCxnSpPr>
              <a:cxnSpLocks/>
            </p:cNvCxnSpPr>
            <p:nvPr/>
          </p:nvCxnSpPr>
          <p:spPr>
            <a:xfrm>
              <a:off x="3022868" y="9106243"/>
              <a:ext cx="527101" cy="357641"/>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grpSp>
      <p:pic>
        <p:nvPicPr>
          <p:cNvPr id="56" name="Graphic 55">
            <a:extLst>
              <a:ext uri="{FF2B5EF4-FFF2-40B4-BE49-F238E27FC236}">
                <a16:creationId xmlns:a16="http://schemas.microsoft.com/office/drawing/2014/main" id="{B4951755-5440-9D4F-981D-FF990A383C28}"/>
              </a:ext>
            </a:extLst>
          </p:cNvPr>
          <p:cNvPicPr>
            <a:picLocks/>
          </p:cNvPicPr>
          <p:nvPr/>
        </p:nvPicPr>
        <p:blipFill>
          <a:blip r:embed="rId19">
            <a:extLst>
              <a:ext uri="{96DAC541-7B7A-43D3-8B79-37D633B846F1}">
                <asvg:svgBlip xmlns="" xmlns:asvg="http://schemas.microsoft.com/office/drawing/2016/SVG/main" r:embed="rId20"/>
              </a:ext>
            </a:extLst>
          </a:blip>
          <a:stretch>
            <a:fillRect/>
          </a:stretch>
        </p:blipFill>
        <p:spPr>
          <a:xfrm>
            <a:off x="11501962" y="8866337"/>
            <a:ext cx="1568579" cy="1568579"/>
          </a:xfrm>
          <a:prstGeom prst="rect">
            <a:avLst/>
          </a:prstGeom>
        </p:spPr>
      </p:pic>
      <p:pic>
        <p:nvPicPr>
          <p:cNvPr id="57" name="Graphic 56">
            <a:extLst>
              <a:ext uri="{FF2B5EF4-FFF2-40B4-BE49-F238E27FC236}">
                <a16:creationId xmlns:a16="http://schemas.microsoft.com/office/drawing/2014/main" id="{6A27A260-CE65-9249-A1B6-7CF9154B5BD1}"/>
              </a:ext>
            </a:extLst>
          </p:cNvPr>
          <p:cNvPicPr>
            <a:picLocks/>
          </p:cNvPicPr>
          <p:nvPr/>
        </p:nvPicPr>
        <p:blipFill>
          <a:blip r:embed="rId21">
            <a:extLst>
              <a:ext uri="{96DAC541-7B7A-43D3-8B79-37D633B846F1}">
                <asvg:svgBlip xmlns="" xmlns:asvg="http://schemas.microsoft.com/office/drawing/2016/SVG/main" r:embed="rId22"/>
              </a:ext>
            </a:extLst>
          </a:blip>
          <a:stretch>
            <a:fillRect/>
          </a:stretch>
        </p:blipFill>
        <p:spPr>
          <a:xfrm>
            <a:off x="4232867" y="4031528"/>
            <a:ext cx="2024100" cy="2024100"/>
          </a:xfrm>
          <a:prstGeom prst="rect">
            <a:avLst/>
          </a:prstGeom>
        </p:spPr>
      </p:pic>
      <p:pic>
        <p:nvPicPr>
          <p:cNvPr id="58" name="Graphic 57">
            <a:extLst>
              <a:ext uri="{FF2B5EF4-FFF2-40B4-BE49-F238E27FC236}">
                <a16:creationId xmlns:a16="http://schemas.microsoft.com/office/drawing/2014/main" id="{DE4CF923-B465-3B48-AEC1-4B9258426922}"/>
              </a:ext>
            </a:extLst>
          </p:cNvPr>
          <p:cNvPicPr>
            <a:picLocks/>
          </p:cNvPicPr>
          <p:nvPr/>
        </p:nvPicPr>
        <p:blipFill>
          <a:blip r:embed="rId23">
            <a:extLst>
              <a:ext uri="{96DAC541-7B7A-43D3-8B79-37D633B846F1}">
                <asvg:svgBlip xmlns="" xmlns:asvg="http://schemas.microsoft.com/office/drawing/2016/SVG/main" r:embed="rId24"/>
              </a:ext>
            </a:extLst>
          </a:blip>
          <a:stretch>
            <a:fillRect/>
          </a:stretch>
        </p:blipFill>
        <p:spPr>
          <a:xfrm>
            <a:off x="15923349" y="8882202"/>
            <a:ext cx="1760976" cy="1760976"/>
          </a:xfrm>
          <a:prstGeom prst="rect">
            <a:avLst/>
          </a:prstGeom>
        </p:spPr>
      </p:pic>
    </p:spTree>
    <p:custDataLst>
      <p:tags r:id="rId1"/>
    </p:custDataLst>
    <p:extLst>
      <p:ext uri="{BB962C8B-B14F-4D97-AF65-F5344CB8AC3E}">
        <p14:creationId xmlns:p14="http://schemas.microsoft.com/office/powerpoint/2010/main" val="2424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Seeks Community-Level Change</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6256338"/>
            <a:ext cx="12738704" cy="5967412"/>
          </a:xfrm>
        </p:spPr>
        <p:txBody>
          <a:bodyPr/>
          <a:lstStyle/>
          <a:p>
            <a:pPr marL="571500" indent="-571500" algn="l">
              <a:spcBef>
                <a:spcPts val="1200"/>
              </a:spcBef>
              <a:buClr>
                <a:srgbClr val="2E2C22"/>
              </a:buClr>
              <a:buFont typeface="Arial" panose="020B0604020202020204" pitchFamily="34" charset="0"/>
              <a:buChar char="•"/>
            </a:pPr>
            <a:r>
              <a:rPr lang="en-US" dirty="0"/>
              <a:t>Targets social expectations, not just individual attitudes and behaviors.</a:t>
            </a:r>
          </a:p>
          <a:p>
            <a:pPr marL="571500" indent="-571500" algn="l">
              <a:spcBef>
                <a:spcPts val="1200"/>
              </a:spcBef>
              <a:buClr>
                <a:srgbClr val="2E2C22"/>
              </a:buClr>
              <a:buFont typeface="Arial" panose="020B0604020202020204" pitchFamily="34" charset="0"/>
              <a:buChar char="•"/>
            </a:pPr>
            <a:r>
              <a:rPr lang="en-US" dirty="0"/>
              <a:t>Clearly articulates social change outcomes at the community level. </a:t>
            </a:r>
          </a:p>
          <a:p>
            <a:pPr algn="l">
              <a:spcBef>
                <a:spcPts val="1200"/>
              </a:spcBef>
              <a:buClr>
                <a:srgbClr val="525357"/>
              </a:buClr>
              <a:buFont typeface="Arial" panose="020B0604020202020204" pitchFamily="34" charset="0"/>
              <a:buChar char="•"/>
            </a:pPr>
            <a:endParaRPr lang="en-US" dirty="0"/>
          </a:p>
        </p:txBody>
      </p:sp>
      <p:pic>
        <p:nvPicPr>
          <p:cNvPr id="7" name="Picture Placeholder 6" descr="A group of people sitting outside&#10;&#10;Description automatically generated with low confidence">
            <a:extLst>
              <a:ext uri="{FF2B5EF4-FFF2-40B4-BE49-F238E27FC236}">
                <a16:creationId xmlns:a16="http://schemas.microsoft.com/office/drawing/2014/main" id="{D733BF98-E220-7746-8E80-9D9E1C26FFA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090" r="9090"/>
          <a:stretch/>
        </p:blipFill>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10343847" cy="587375"/>
          </a:xfrm>
        </p:spPr>
        <p:txBody>
          <a:bodyPr/>
          <a:lstStyle/>
          <a:p>
            <a:pPr algn="l"/>
            <a:r>
              <a:rPr lang="en-US" spc="100" dirty="0"/>
              <a:t>ATTRIBUTES OF COMMUNITY NSI </a:t>
            </a:r>
          </a:p>
        </p:txBody>
      </p:sp>
      <p:sp>
        <p:nvSpPr>
          <p:cNvPr id="15" name="TextBox 14">
            <a:extLst>
              <a:ext uri="{FF2B5EF4-FFF2-40B4-BE49-F238E27FC236}">
                <a16:creationId xmlns:a16="http://schemas.microsoft.com/office/drawing/2014/main" id="{C43A4D45-3170-4742-B543-B637B257242B}"/>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2E2C22"/>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3982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4"/>
        <p:cNvGrpSpPr/>
        <p:nvPr/>
      </p:nvGrpSpPr>
      <p:grpSpPr>
        <a:xfrm>
          <a:off x="0" y="0"/>
          <a:ext cx="0" cy="0"/>
          <a:chOff x="0" y="0"/>
          <a:chExt cx="0" cy="0"/>
        </a:xfrm>
      </p:grpSpPr>
      <p:grpSp>
        <p:nvGrpSpPr>
          <p:cNvPr id="26" name="Group 25">
            <a:extLst>
              <a:ext uri="{FF2B5EF4-FFF2-40B4-BE49-F238E27FC236}">
                <a16:creationId xmlns:a16="http://schemas.microsoft.com/office/drawing/2014/main" id="{2F2921D5-08D9-B34A-84D6-DB2E9F8B0D71}"/>
              </a:ext>
            </a:extLst>
          </p:cNvPr>
          <p:cNvGrpSpPr/>
          <p:nvPr/>
        </p:nvGrpSpPr>
        <p:grpSpPr>
          <a:xfrm>
            <a:off x="19514372" y="3165641"/>
            <a:ext cx="3668280" cy="4676000"/>
            <a:chOff x="16981867" y="3768637"/>
            <a:chExt cx="3094245" cy="3944271"/>
          </a:xfrm>
          <a:solidFill>
            <a:srgbClr val="2EC3C5"/>
          </a:solidFill>
        </p:grpSpPr>
        <p:sp>
          <p:nvSpPr>
            <p:cNvPr id="27" name="Flowchart: Delay 13">
              <a:extLst>
                <a:ext uri="{FF2B5EF4-FFF2-40B4-BE49-F238E27FC236}">
                  <a16:creationId xmlns:a16="http://schemas.microsoft.com/office/drawing/2014/main" id="{E2E9D528-15F2-E34D-9D39-3CB7B4448FCF}"/>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8" name="Flowchart: Extract 16">
              <a:extLst>
                <a:ext uri="{FF2B5EF4-FFF2-40B4-BE49-F238E27FC236}">
                  <a16:creationId xmlns:a16="http://schemas.microsoft.com/office/drawing/2014/main" id="{FE9F0B36-0A12-724D-9DB5-4A774C8E403B}"/>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9" name="Arrow: Notched Right 11">
              <a:extLst>
                <a:ext uri="{FF2B5EF4-FFF2-40B4-BE49-F238E27FC236}">
                  <a16:creationId xmlns:a16="http://schemas.microsoft.com/office/drawing/2014/main" id="{25CDE332-299F-7944-A739-B0E095925666}"/>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30" name="Freeform 29">
            <a:extLst>
              <a:ext uri="{FF2B5EF4-FFF2-40B4-BE49-F238E27FC236}">
                <a16:creationId xmlns:a16="http://schemas.microsoft.com/office/drawing/2014/main" id="{DE94AE90-53FA-5345-B991-D6FF14C776DB}"/>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1" name="Title 1">
            <a:extLst>
              <a:ext uri="{FF2B5EF4-FFF2-40B4-BE49-F238E27FC236}">
                <a16:creationId xmlns:a16="http://schemas.microsoft.com/office/drawing/2014/main" id="{9A3DCC22-7B0B-9B4E-A5B8-1E328C82C83A}"/>
              </a:ext>
            </a:extLst>
          </p:cNvPr>
          <p:cNvSpPr txBox="1">
            <a:spLocks/>
          </p:cNvSpPr>
          <p:nvPr/>
        </p:nvSpPr>
        <p:spPr>
          <a:xfrm>
            <a:off x="1685136" y="1201100"/>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b="1" i="0" u="none" strike="noStrike" dirty="0">
                <a:solidFill>
                  <a:srgbClr val="000000"/>
                </a:solidFill>
                <a:effectLst/>
                <a:latin typeface="Gill Sans MT" panose="020B0502020104020203" pitchFamily="34" charset="0"/>
              </a:rPr>
              <a:t>Shifting Social Norms as Part of SBC</a:t>
            </a:r>
            <a:endParaRPr lang="en-US" dirty="0">
              <a:solidFill>
                <a:srgbClr val="2E2C22"/>
              </a:solidFill>
            </a:endParaRPr>
          </a:p>
        </p:txBody>
      </p:sp>
      <p:sp>
        <p:nvSpPr>
          <p:cNvPr id="32" name="Freeform 31">
            <a:extLst>
              <a:ext uri="{FF2B5EF4-FFF2-40B4-BE49-F238E27FC236}">
                <a16:creationId xmlns:a16="http://schemas.microsoft.com/office/drawing/2014/main" id="{959340FB-0ED7-8147-BEB1-F8F1BFD34D25}"/>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CB83F18F-D906-4846-A448-A1A02433D735}"/>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4" name="Freeform 33">
            <a:extLst>
              <a:ext uri="{FF2B5EF4-FFF2-40B4-BE49-F238E27FC236}">
                <a16:creationId xmlns:a16="http://schemas.microsoft.com/office/drawing/2014/main" id="{A2FA7ED6-42B7-D94E-AB8E-604F30169443}"/>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5" name="Freeform 34">
            <a:extLst>
              <a:ext uri="{FF2B5EF4-FFF2-40B4-BE49-F238E27FC236}">
                <a16:creationId xmlns:a16="http://schemas.microsoft.com/office/drawing/2014/main" id="{679F9E22-AD7D-9A45-8624-78B40C61D492}"/>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7" name="Title 1">
            <a:extLst>
              <a:ext uri="{FF2B5EF4-FFF2-40B4-BE49-F238E27FC236}">
                <a16:creationId xmlns:a16="http://schemas.microsoft.com/office/drawing/2014/main" id="{5F4C3ACD-FE68-4849-A1B2-99D7A7C8F98E}"/>
              </a:ext>
            </a:extLst>
          </p:cNvPr>
          <p:cNvSpPr txBox="1">
            <a:spLocks/>
          </p:cNvSpPr>
          <p:nvPr/>
        </p:nvSpPr>
        <p:spPr>
          <a:xfrm>
            <a:off x="3387498"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38" name="Title 1">
            <a:extLst>
              <a:ext uri="{FF2B5EF4-FFF2-40B4-BE49-F238E27FC236}">
                <a16:creationId xmlns:a16="http://schemas.microsoft.com/office/drawing/2014/main" id="{8525CD49-56E7-9041-88AC-9A9C8A5F5DB0}"/>
              </a:ext>
            </a:extLst>
          </p:cNvPr>
          <p:cNvSpPr txBox="1">
            <a:spLocks/>
          </p:cNvSpPr>
          <p:nvPr/>
        </p:nvSpPr>
        <p:spPr>
          <a:xfrm>
            <a:off x="7301772"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39" name="Title 1">
            <a:extLst>
              <a:ext uri="{FF2B5EF4-FFF2-40B4-BE49-F238E27FC236}">
                <a16:creationId xmlns:a16="http://schemas.microsoft.com/office/drawing/2014/main" id="{E058E715-E63D-8441-90E1-42C13CE6AD37}"/>
              </a:ext>
            </a:extLst>
          </p:cNvPr>
          <p:cNvSpPr txBox="1">
            <a:spLocks/>
          </p:cNvSpPr>
          <p:nvPr/>
        </p:nvSpPr>
        <p:spPr>
          <a:xfrm>
            <a:off x="11328340"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40" name="Title 1">
            <a:extLst>
              <a:ext uri="{FF2B5EF4-FFF2-40B4-BE49-F238E27FC236}">
                <a16:creationId xmlns:a16="http://schemas.microsoft.com/office/drawing/2014/main" id="{C32FB283-B2B9-9A40-AF2B-A27C257661D9}"/>
              </a:ext>
            </a:extLst>
          </p:cNvPr>
          <p:cNvSpPr txBox="1">
            <a:spLocks/>
          </p:cNvSpPr>
          <p:nvPr/>
        </p:nvSpPr>
        <p:spPr>
          <a:xfrm>
            <a:off x="15403036"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41" name="Title 1">
            <a:extLst>
              <a:ext uri="{FF2B5EF4-FFF2-40B4-BE49-F238E27FC236}">
                <a16:creationId xmlns:a16="http://schemas.microsoft.com/office/drawing/2014/main" id="{9B1A9C1D-C0FE-3945-88A5-FF714B088DB5}"/>
              </a:ext>
            </a:extLst>
          </p:cNvPr>
          <p:cNvSpPr txBox="1">
            <a:spLocks/>
          </p:cNvSpPr>
          <p:nvPr/>
        </p:nvSpPr>
        <p:spPr>
          <a:xfrm>
            <a:off x="19690605" y="6494133"/>
            <a:ext cx="108824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aphicFrame>
        <p:nvGraphicFramePr>
          <p:cNvPr id="42" name="Table 39">
            <a:extLst>
              <a:ext uri="{FF2B5EF4-FFF2-40B4-BE49-F238E27FC236}">
                <a16:creationId xmlns:a16="http://schemas.microsoft.com/office/drawing/2014/main" id="{24C725D9-129E-7A44-ACB2-FB7E05E8B9F6}"/>
              </a:ext>
            </a:extLst>
          </p:cNvPr>
          <p:cNvGraphicFramePr>
            <a:graphicFrameLocks noGrp="1"/>
          </p:cNvGraphicFramePr>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ASSESSMENT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MEASUREMENT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2E2C22"/>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Scaling Up </a:t>
                      </a:r>
                      <a:b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b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extLst>
      <p:ext uri="{BB962C8B-B14F-4D97-AF65-F5344CB8AC3E}">
        <p14:creationId xmlns:p14="http://schemas.microsoft.com/office/powerpoint/2010/main" val="40917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39"/>
                                        </p:tgtEl>
                                      </p:cBhvr>
                                    </p:animEffect>
                                    <p:animScale>
                                      <p:cBhvr>
                                        <p:cTn id="7" dur="100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9598996" y="3095450"/>
            <a:ext cx="15295613" cy="2176836"/>
          </a:xfrm>
        </p:spPr>
        <p:txBody>
          <a:bodyPr/>
          <a:lstStyle/>
          <a:p>
            <a:pPr>
              <a:lnSpc>
                <a:spcPct val="90000"/>
              </a:lnSpc>
            </a:pPr>
            <a:r>
              <a:rPr lang="en-US" b="1" dirty="0"/>
              <a:t>Engages People at Multiple Levels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9598782" y="6256338"/>
            <a:ext cx="11882361" cy="5967412"/>
          </a:xfrm>
        </p:spPr>
        <p:txBody>
          <a:bodyPr/>
          <a:lstStyle/>
          <a:p>
            <a:pPr marL="685800" indent="-571500" algn="l">
              <a:lnSpc>
                <a:spcPct val="100000"/>
              </a:lnSpc>
              <a:buClr>
                <a:srgbClr val="525357"/>
              </a:buClr>
              <a:buFont typeface="Arial" panose="020B0604020202020204" pitchFamily="34" charset="0"/>
              <a:buChar char="•"/>
            </a:pPr>
            <a:r>
              <a:rPr lang="en-US" dirty="0"/>
              <a:t>Uses multiple strategies to engage people at different levels: individual, family, community, and policy/legal. (Ecological Model)</a:t>
            </a:r>
          </a:p>
        </p:txBody>
      </p:sp>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9598782" y="2309737"/>
            <a:ext cx="8994019" cy="587375"/>
          </a:xfrm>
        </p:spPr>
        <p:txBody>
          <a:bodyPr/>
          <a:lstStyle/>
          <a:p>
            <a:pPr algn="l"/>
            <a:r>
              <a:rPr lang="en-US" spc="100" dirty="0"/>
              <a:t>ATTRIBUTES OF COMMUNITY NSI </a:t>
            </a:r>
          </a:p>
        </p:txBody>
      </p:sp>
      <p:pic>
        <p:nvPicPr>
          <p:cNvPr id="16" name="Picture 15">
            <a:extLst>
              <a:ext uri="{FF2B5EF4-FFF2-40B4-BE49-F238E27FC236}">
                <a16:creationId xmlns:a16="http://schemas.microsoft.com/office/drawing/2014/main" id="{87AD8847-3631-3649-A21A-B37ED2457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56" y="2745649"/>
            <a:ext cx="8374241" cy="8224701"/>
          </a:xfrm>
          <a:prstGeom prst="rect">
            <a:avLst/>
          </a:prstGeom>
        </p:spPr>
      </p:pic>
    </p:spTree>
    <p:custDataLst>
      <p:tags r:id="rId1"/>
    </p:custDataLst>
    <p:extLst>
      <p:ext uri="{BB962C8B-B14F-4D97-AF65-F5344CB8AC3E}">
        <p14:creationId xmlns:p14="http://schemas.microsoft.com/office/powerpoint/2010/main" val="72899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11863225" y="3095450"/>
            <a:ext cx="11446718" cy="2176836"/>
          </a:xfrm>
        </p:spPr>
        <p:txBody>
          <a:bodyPr/>
          <a:lstStyle/>
          <a:p>
            <a:pPr>
              <a:lnSpc>
                <a:spcPct val="90000"/>
              </a:lnSpc>
            </a:pPr>
            <a:r>
              <a:rPr lang="en-US" sz="8000" b="1" dirty="0"/>
              <a:t>Corrects Misperceptions Around Harmful Behaviors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11863010" y="6858000"/>
            <a:ext cx="11446718" cy="5967412"/>
          </a:xfrm>
        </p:spPr>
        <p:txBody>
          <a:bodyPr>
            <a:normAutofit/>
          </a:bodyPr>
          <a:lstStyle/>
          <a:p>
            <a:pPr marL="685800" indent="-571500" algn="l">
              <a:spcBef>
                <a:spcPts val="1200"/>
              </a:spcBef>
              <a:buClr>
                <a:srgbClr val="525357"/>
              </a:buClr>
              <a:buFont typeface="Arial" panose="020B0604020202020204" pitchFamily="34" charset="0"/>
              <a:buChar char="•"/>
            </a:pPr>
            <a:r>
              <a:rPr lang="en-US" dirty="0"/>
              <a:t>Sometimes individuals engage in a harmful behavior because they mistakenly think these behaviors are common—that “everyone does it”—when in reality they don’t. </a:t>
            </a:r>
          </a:p>
          <a:p>
            <a:pPr marL="685800" indent="-571500" algn="l">
              <a:spcBef>
                <a:spcPts val="1200"/>
              </a:spcBef>
              <a:buClr>
                <a:srgbClr val="525357"/>
              </a:buClr>
              <a:buFont typeface="Arial" panose="020B0604020202020204" pitchFamily="34" charset="0"/>
              <a:buChar char="•"/>
            </a:pPr>
            <a:r>
              <a:rPr lang="en-US" dirty="0"/>
              <a:t>In such instances, correcting misperceptions by revealing the actual, healthier norm can be effective.</a:t>
            </a:r>
          </a:p>
        </p:txBody>
      </p:sp>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11863010" y="2309737"/>
            <a:ext cx="8253790" cy="587375"/>
          </a:xfrm>
        </p:spPr>
        <p:txBody>
          <a:bodyPr/>
          <a:lstStyle/>
          <a:p>
            <a:r>
              <a:rPr lang="en-US" spc="100" dirty="0"/>
              <a:t>ATTRIBUTES OF COMMUNITY NSI </a:t>
            </a:r>
          </a:p>
        </p:txBody>
      </p:sp>
      <p:grpSp>
        <p:nvGrpSpPr>
          <p:cNvPr id="3" name="Group 2">
            <a:extLst>
              <a:ext uri="{FF2B5EF4-FFF2-40B4-BE49-F238E27FC236}">
                <a16:creationId xmlns:a16="http://schemas.microsoft.com/office/drawing/2014/main" id="{FCF212A6-9DD7-49A5-91A9-027480837965}"/>
              </a:ext>
            </a:extLst>
          </p:cNvPr>
          <p:cNvGrpSpPr/>
          <p:nvPr/>
        </p:nvGrpSpPr>
        <p:grpSpPr>
          <a:xfrm>
            <a:off x="624114" y="3271564"/>
            <a:ext cx="10479315" cy="5381743"/>
            <a:chOff x="5196788" y="3487795"/>
            <a:chExt cx="9572031" cy="4915800"/>
          </a:xfrm>
        </p:grpSpPr>
        <p:pic>
          <p:nvPicPr>
            <p:cNvPr id="11" name="Picture 10">
              <a:extLst>
                <a:ext uri="{FF2B5EF4-FFF2-40B4-BE49-F238E27FC236}">
                  <a16:creationId xmlns:a16="http://schemas.microsoft.com/office/drawing/2014/main" id="{9687DA4E-EC65-46DC-8D93-117F32F4B1FD}"/>
                </a:ext>
              </a:extLst>
            </p:cNvPr>
            <p:cNvPicPr>
              <a:picLocks noChangeAspect="1"/>
            </p:cNvPicPr>
            <p:nvPr/>
          </p:nvPicPr>
          <p:blipFill rotWithShape="1">
            <a:blip r:embed="rId4">
              <a:extLst>
                <a:ext uri="{28A0092B-C50C-407E-A947-70E740481C1C}">
                  <a14:useLocalDpi xmlns:a14="http://schemas.microsoft.com/office/drawing/2010/main" val="0"/>
                </a:ext>
              </a:extLst>
            </a:blip>
            <a:srcRect l="44320" t="21488" b="22185"/>
            <a:stretch/>
          </p:blipFill>
          <p:spPr>
            <a:xfrm>
              <a:off x="7488980" y="3487795"/>
              <a:ext cx="7279839" cy="4915799"/>
            </a:xfrm>
            <a:prstGeom prst="rect">
              <a:avLst/>
            </a:prstGeom>
          </p:spPr>
        </p:pic>
        <p:pic>
          <p:nvPicPr>
            <p:cNvPr id="12" name="Picture 11">
              <a:extLst>
                <a:ext uri="{FF2B5EF4-FFF2-40B4-BE49-F238E27FC236}">
                  <a16:creationId xmlns:a16="http://schemas.microsoft.com/office/drawing/2014/main" id="{0CC56221-7B98-408E-864E-995065D47BA7}"/>
                </a:ext>
              </a:extLst>
            </p:cNvPr>
            <p:cNvPicPr>
              <a:picLocks noChangeAspect="1"/>
            </p:cNvPicPr>
            <p:nvPr/>
          </p:nvPicPr>
          <p:blipFill rotWithShape="1">
            <a:blip r:embed="rId4">
              <a:extLst>
                <a:ext uri="{28A0092B-C50C-407E-A947-70E740481C1C}">
                  <a14:useLocalDpi xmlns:a14="http://schemas.microsoft.com/office/drawing/2010/main" val="0"/>
                </a:ext>
              </a:extLst>
            </a:blip>
            <a:srcRect l="10517" t="5769" r="61754" b="5140"/>
            <a:stretch/>
          </p:blipFill>
          <p:spPr>
            <a:xfrm>
              <a:off x="5196788" y="3487795"/>
              <a:ext cx="2292191" cy="4915800"/>
            </a:xfrm>
            <a:prstGeom prst="rect">
              <a:avLst/>
            </a:prstGeom>
          </p:spPr>
        </p:pic>
      </p:grpSp>
    </p:spTree>
    <p:custDataLst>
      <p:tags r:id="rId1"/>
    </p:custDataLst>
    <p:extLst>
      <p:ext uri="{BB962C8B-B14F-4D97-AF65-F5344CB8AC3E}">
        <p14:creationId xmlns:p14="http://schemas.microsoft.com/office/powerpoint/2010/main" val="20870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sz="8000" b="1" dirty="0"/>
              <a:t>Confronts Power Imbalances, Particularly Related to Gender and Other Sources of Marginalization</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8273824"/>
            <a:ext cx="15295034" cy="5967412"/>
          </a:xfrm>
        </p:spPr>
        <p:txBody>
          <a:bodyPr>
            <a:normAutofit/>
          </a:bodyPr>
          <a:lstStyle/>
          <a:p>
            <a:pPr marL="685800" indent="-571500" algn="l">
              <a:lnSpc>
                <a:spcPct val="100000"/>
              </a:lnSpc>
              <a:buClr>
                <a:srgbClr val="525357"/>
              </a:buClr>
              <a:buFont typeface="Arial" panose="020B0604020202020204" pitchFamily="34" charset="0"/>
              <a:buChar char="•"/>
            </a:pPr>
            <a:r>
              <a:rPr lang="en-US" dirty="0"/>
              <a:t>Addressing power imbalances and inequality, particularly related to gender and marginalized groups, has been found to be key to creating long-term social change.</a:t>
            </a:r>
          </a:p>
        </p:txBody>
      </p:sp>
      <p:pic>
        <p:nvPicPr>
          <p:cNvPr id="7" name="Picture Placeholder 6">
            <a:extLst>
              <a:ext uri="{FF2B5EF4-FFF2-40B4-BE49-F238E27FC236}">
                <a16:creationId xmlns:a16="http://schemas.microsoft.com/office/drawing/2014/main" id="{181B83C2-AEB2-5146-9450-D529C743491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370" r="19952"/>
          <a:stretch/>
        </p:blipFill>
        <p:spPr>
          <a:xfrm>
            <a:off x="-29059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834362" cy="587375"/>
          </a:xfrm>
        </p:spPr>
        <p:txBody>
          <a:bodyPr/>
          <a:lstStyle/>
          <a:p>
            <a:r>
              <a:rPr lang="en-US" spc="100" dirty="0"/>
              <a:t>ATTRIBUTES OF COMMUNITY NSI </a:t>
            </a:r>
          </a:p>
        </p:txBody>
      </p:sp>
      <p:sp>
        <p:nvSpPr>
          <p:cNvPr id="15" name="TextBox 14">
            <a:extLst>
              <a:ext uri="{FF2B5EF4-FFF2-40B4-BE49-F238E27FC236}">
                <a16:creationId xmlns:a16="http://schemas.microsoft.com/office/drawing/2014/main" id="{57ADD3F1-B840-A142-948A-64AB61BA59EF}"/>
              </a:ext>
            </a:extLst>
          </p:cNvPr>
          <p:cNvSpPr txBox="1"/>
          <p:nvPr/>
        </p:nvSpPr>
        <p:spPr>
          <a:xfrm>
            <a:off x="81373" y="1330662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LaylaBird</a:t>
            </a:r>
            <a:r>
              <a:rPr lang="en-US" sz="1400" dirty="0">
                <a:solidFill>
                  <a:schemeClr val="tx2">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8298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sz="8000" b="1" dirty="0"/>
              <a:t>Creates Safe Spaces for Critical Reflection by Community Members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7069138"/>
            <a:ext cx="15295034" cy="5967412"/>
          </a:xfrm>
        </p:spPr>
        <p:txBody>
          <a:bodyPr/>
          <a:lstStyle/>
          <a:p>
            <a:pPr marL="685800" indent="-571500" algn="l">
              <a:lnSpc>
                <a:spcPct val="100000"/>
              </a:lnSpc>
              <a:buClr>
                <a:srgbClr val="525357"/>
              </a:buClr>
              <a:buFont typeface="Arial" panose="020B0604020202020204" pitchFamily="34" charset="0"/>
              <a:buChar char="•"/>
            </a:pPr>
            <a:r>
              <a:rPr lang="en-US" dirty="0"/>
              <a:t>Deliberately promotes sustained, critical reflection that goes beyond trainings, one-off campaigns, or ad hoc outreach.</a:t>
            </a:r>
          </a:p>
          <a:p>
            <a:pPr marL="685800" indent="-571500" algn="l">
              <a:lnSpc>
                <a:spcPct val="100000"/>
              </a:lnSpc>
              <a:buClr>
                <a:srgbClr val="525357"/>
              </a:buClr>
              <a:buFont typeface="Arial" panose="020B0604020202020204" pitchFamily="34" charset="0"/>
              <a:buChar char="•"/>
            </a:pPr>
            <a:r>
              <a:rPr lang="en-US" dirty="0"/>
              <a:t>Often conducted in small group settings.</a:t>
            </a:r>
          </a:p>
        </p:txBody>
      </p:sp>
      <p:pic>
        <p:nvPicPr>
          <p:cNvPr id="22" name="Picture Placeholder 21">
            <a:extLst>
              <a:ext uri="{FF2B5EF4-FFF2-40B4-BE49-F238E27FC236}">
                <a16:creationId xmlns:a16="http://schemas.microsoft.com/office/drawing/2014/main" id="{C3492166-CBE8-B644-928F-554C0543D04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297333" cy="587375"/>
          </a:xfrm>
        </p:spPr>
        <p:txBody>
          <a:bodyPr/>
          <a:lstStyle/>
          <a:p>
            <a:r>
              <a:rPr lang="en-US" spc="100" dirty="0"/>
              <a:t>ATTRIBUTES OF COMMUNITY NSI </a:t>
            </a:r>
          </a:p>
        </p:txBody>
      </p:sp>
      <p:sp>
        <p:nvSpPr>
          <p:cNvPr id="17" name="TextBox 16">
            <a:extLst>
              <a:ext uri="{FF2B5EF4-FFF2-40B4-BE49-F238E27FC236}">
                <a16:creationId xmlns:a16="http://schemas.microsoft.com/office/drawing/2014/main" id="{F94DB906-7D07-FF47-A280-1AC88DA487EB}"/>
              </a:ext>
            </a:extLst>
          </p:cNvPr>
          <p:cNvSpPr txBox="1"/>
          <p:nvPr/>
        </p:nvSpPr>
        <p:spPr>
          <a:xfrm>
            <a:off x="193431" y="13265150"/>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Adene</a:t>
            </a:r>
            <a:r>
              <a:rPr lang="en-US" sz="1400" dirty="0">
                <a:solidFill>
                  <a:schemeClr val="tx2">
                    <a:lumMod val="75000"/>
                  </a:schemeClr>
                </a:solidFill>
                <a:latin typeface="Gill Sans MT" panose="020B0502020104020203" pitchFamily="34" charset="77"/>
              </a:rPr>
              <a:t> Sanchez/ Getty Images</a:t>
            </a:r>
          </a:p>
        </p:txBody>
      </p:sp>
    </p:spTree>
    <p:custDataLst>
      <p:tags r:id="rId1"/>
    </p:custDataLst>
    <p:extLst>
      <p:ext uri="{BB962C8B-B14F-4D97-AF65-F5344CB8AC3E}">
        <p14:creationId xmlns:p14="http://schemas.microsoft.com/office/powerpoint/2010/main" val="38488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sz="8000" b="1" dirty="0"/>
              <a:t>Roots the Issue Within Community’s Own Value Systems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7177041"/>
            <a:ext cx="15295034" cy="5967412"/>
          </a:xfrm>
        </p:spPr>
        <p:txBody>
          <a:bodyPr/>
          <a:lstStyle/>
          <a:p>
            <a:pPr marL="685800" indent="-571500" algn="l">
              <a:lnSpc>
                <a:spcPct val="100000"/>
              </a:lnSpc>
              <a:spcBef>
                <a:spcPts val="1200"/>
              </a:spcBef>
              <a:buClr>
                <a:srgbClr val="525357"/>
              </a:buClr>
              <a:buFont typeface="Arial" panose="020B0604020202020204" pitchFamily="34" charset="0"/>
              <a:buChar char="•"/>
            </a:pPr>
            <a:r>
              <a:rPr lang="en-US" dirty="0"/>
              <a:t>Identifies how a norm serves or contradicts a community’s own values.</a:t>
            </a:r>
          </a:p>
          <a:p>
            <a:pPr marL="685800" indent="-571500" algn="l">
              <a:lnSpc>
                <a:spcPct val="100000"/>
              </a:lnSpc>
              <a:spcBef>
                <a:spcPts val="1200"/>
              </a:spcBef>
              <a:buClr>
                <a:srgbClr val="525357"/>
              </a:buClr>
              <a:buFont typeface="Arial" panose="020B0604020202020204" pitchFamily="34" charset="0"/>
              <a:buChar char="•"/>
            </a:pPr>
            <a:r>
              <a:rPr lang="en-US" dirty="0"/>
              <a:t>Avoids labeling a practice within a given community as bad.</a:t>
            </a:r>
          </a:p>
        </p:txBody>
      </p:sp>
      <p:pic>
        <p:nvPicPr>
          <p:cNvPr id="7" name="Picture Placeholder 6">
            <a:extLst>
              <a:ext uri="{FF2B5EF4-FFF2-40B4-BE49-F238E27FC236}">
                <a16:creationId xmlns:a16="http://schemas.microsoft.com/office/drawing/2014/main" id="{96E9B536-12BC-EE44-8E81-9A5FD60BD6B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108647" cy="587375"/>
          </a:xfrm>
        </p:spPr>
        <p:txBody>
          <a:bodyPr/>
          <a:lstStyle/>
          <a:p>
            <a:r>
              <a:rPr lang="en-US" spc="100" dirty="0"/>
              <a:t>ATTRIBUTES OF COMMUNITY NSI </a:t>
            </a:r>
          </a:p>
        </p:txBody>
      </p:sp>
      <p:sp>
        <p:nvSpPr>
          <p:cNvPr id="12" name="TextBox 11">
            <a:extLst>
              <a:ext uri="{FF2B5EF4-FFF2-40B4-BE49-F238E27FC236}">
                <a16:creationId xmlns:a16="http://schemas.microsoft.com/office/drawing/2014/main" id="{3AFCA801-DAC9-8944-BDD9-1093AA607C3E}"/>
              </a:ext>
            </a:extLst>
          </p:cNvPr>
          <p:cNvSpPr txBox="1"/>
          <p:nvPr/>
        </p:nvSpPr>
        <p:spPr>
          <a:xfrm>
            <a:off x="193431" y="132968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Oliver Rossi/ Getty Images</a:t>
            </a:r>
          </a:p>
        </p:txBody>
      </p:sp>
    </p:spTree>
    <p:custDataLst>
      <p:tags r:id="rId1"/>
    </p:custDataLst>
    <p:extLst>
      <p:ext uri="{BB962C8B-B14F-4D97-AF65-F5344CB8AC3E}">
        <p14:creationId xmlns:p14="http://schemas.microsoft.com/office/powerpoint/2010/main" val="290825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Accurately Assesses Norms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en-US" sz="4800" dirty="0"/>
              <a:t>Identifies which norms shape a given behavior and which groups uphold the norm. </a:t>
            </a:r>
          </a:p>
          <a:p>
            <a:pPr marL="685800" indent="-571500" algn="l">
              <a:lnSpc>
                <a:spcPct val="100000"/>
              </a:lnSpc>
              <a:spcBef>
                <a:spcPts val="1200"/>
              </a:spcBef>
              <a:buClr>
                <a:srgbClr val="525357"/>
              </a:buClr>
              <a:buFont typeface="Arial" panose="020B0604020202020204" pitchFamily="34" charset="0"/>
              <a:buChar char="•"/>
            </a:pPr>
            <a:r>
              <a:rPr lang="en-US" sz="4800" dirty="0"/>
              <a:t>Social norms exist within reference groups—the group of people that are important to an individual when they are making a decision.</a:t>
            </a:r>
          </a:p>
          <a:p>
            <a:pPr marL="685800" indent="-571500" algn="l">
              <a:lnSpc>
                <a:spcPct val="100000"/>
              </a:lnSpc>
              <a:spcBef>
                <a:spcPts val="1200"/>
              </a:spcBef>
              <a:buClr>
                <a:srgbClr val="525357"/>
              </a:buClr>
              <a:buFont typeface="Arial" panose="020B0604020202020204" pitchFamily="34" charset="0"/>
              <a:buChar char="•"/>
            </a:pPr>
            <a:r>
              <a:rPr lang="en-US" sz="4800" dirty="0"/>
              <a:t> Engaging the proper reference group is critical for effectively changing a social norm.</a:t>
            </a:r>
          </a:p>
        </p:txBody>
      </p:sp>
      <p:pic>
        <p:nvPicPr>
          <p:cNvPr id="7" name="Picture Placeholder 6">
            <a:extLst>
              <a:ext uri="{FF2B5EF4-FFF2-40B4-BE49-F238E27FC236}">
                <a16:creationId xmlns:a16="http://schemas.microsoft.com/office/drawing/2014/main" id="{BFCDA82E-A8CF-894E-8559-5AD46BE716C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flipH="1">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8718247" cy="587375"/>
          </a:xfrm>
        </p:spPr>
        <p:txBody>
          <a:bodyPr/>
          <a:lstStyle/>
          <a:p>
            <a:r>
              <a:rPr lang="en-US" spc="100" dirty="0"/>
              <a:t>ATTRIBUTES OF COMMUNITY NSI </a:t>
            </a:r>
          </a:p>
        </p:txBody>
      </p:sp>
      <p:sp>
        <p:nvSpPr>
          <p:cNvPr id="13" name="TextBox 12">
            <a:extLst>
              <a:ext uri="{FF2B5EF4-FFF2-40B4-BE49-F238E27FC236}">
                <a16:creationId xmlns:a16="http://schemas.microsoft.com/office/drawing/2014/main" id="{008C00F6-9D25-B041-88C9-932CCA951EC1}"/>
              </a:ext>
            </a:extLst>
          </p:cNvPr>
          <p:cNvSpPr txBox="1"/>
          <p:nvPr/>
        </p:nvSpPr>
        <p:spPr>
          <a:xfrm>
            <a:off x="193431" y="132714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Maskot</a:t>
            </a:r>
            <a:r>
              <a:rPr lang="en-US" sz="1400" dirty="0">
                <a:solidFill>
                  <a:schemeClr val="tx2">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3560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a:xfrm>
            <a:off x="7349281" y="3095450"/>
            <a:ext cx="16834193" cy="2176836"/>
          </a:xfrm>
        </p:spPr>
        <p:txBody>
          <a:bodyPr/>
          <a:lstStyle/>
          <a:p>
            <a:pPr>
              <a:lnSpc>
                <a:spcPct val="90000"/>
              </a:lnSpc>
            </a:pPr>
            <a:r>
              <a:rPr lang="en-US" b="1" dirty="0"/>
              <a:t>Uses “Organized Diffusion”</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a:xfrm>
            <a:off x="7349067" y="4653138"/>
            <a:ext cx="15295034" cy="5967412"/>
          </a:xfrm>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en-US" dirty="0"/>
              <a:t>Sparks critical reflection to change norms within a core group who then engage others to have community-level impact. </a:t>
            </a:r>
          </a:p>
          <a:p>
            <a:pPr marL="685800" indent="-571500" algn="l">
              <a:lnSpc>
                <a:spcPct val="100000"/>
              </a:lnSpc>
              <a:spcBef>
                <a:spcPts val="1200"/>
              </a:spcBef>
              <a:buClr>
                <a:srgbClr val="525357"/>
              </a:buClr>
              <a:buFont typeface="Arial" panose="020B0604020202020204" pitchFamily="34" charset="0"/>
              <a:buChar char="•"/>
            </a:pPr>
            <a:r>
              <a:rPr lang="en-US" dirty="0"/>
              <a:t>Diffusion can take place in different ways and through different channels but seeks to shift norms beyond those directly engaged in program activities.</a:t>
            </a:r>
          </a:p>
        </p:txBody>
      </p:sp>
      <p:pic>
        <p:nvPicPr>
          <p:cNvPr id="12" name="Picture Placeholder 11" descr="A picture containing tree, outdoor, person, people&#10;&#10;Description automatically generated">
            <a:extLst>
              <a:ext uri="{FF2B5EF4-FFF2-40B4-BE49-F238E27FC236}">
                <a16:creationId xmlns:a16="http://schemas.microsoft.com/office/drawing/2014/main" id="{590F2E6E-6A8E-914D-8930-FD1CCB4EAB6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661" r="16661"/>
          <a:stretch/>
        </p:blipFill>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9263064" cy="587375"/>
          </a:xfrm>
        </p:spPr>
        <p:txBody>
          <a:bodyPr/>
          <a:lstStyle/>
          <a:p>
            <a:r>
              <a:rPr lang="en-US" spc="100" dirty="0"/>
              <a:t>ATTRIBUTES OF COMMUNITY NSI </a:t>
            </a:r>
          </a:p>
        </p:txBody>
      </p:sp>
      <p:sp>
        <p:nvSpPr>
          <p:cNvPr id="9" name="TextBox 8">
            <a:extLst>
              <a:ext uri="{FF2B5EF4-FFF2-40B4-BE49-F238E27FC236}">
                <a16:creationId xmlns:a16="http://schemas.microsoft.com/office/drawing/2014/main" id="{6781523A-461D-C842-9575-DB3EE98C51C6}"/>
              </a:ext>
            </a:extLst>
          </p:cNvPr>
          <p:cNvSpPr txBox="1"/>
          <p:nvPr/>
        </p:nvSpPr>
        <p:spPr>
          <a:xfrm>
            <a:off x="193431" y="132460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Jonathan </a:t>
            </a:r>
            <a:r>
              <a:rPr lang="en-US" sz="1400" dirty="0" err="1">
                <a:solidFill>
                  <a:schemeClr val="tx2">
                    <a:lumMod val="75000"/>
                  </a:schemeClr>
                </a:solidFill>
                <a:latin typeface="Gill Sans MT" panose="020B0502020104020203" pitchFamily="34" charset="77"/>
              </a:rPr>
              <a:t>Torgovnik</a:t>
            </a:r>
            <a:r>
              <a:rPr lang="en-US" sz="1400" dirty="0">
                <a:solidFill>
                  <a:schemeClr val="tx2">
                    <a:lumMod val="75000"/>
                  </a:schemeClr>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247607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Title 1">
            <a:extLst>
              <a:ext uri="{FF2B5EF4-FFF2-40B4-BE49-F238E27FC236}">
                <a16:creationId xmlns:a16="http://schemas.microsoft.com/office/drawing/2014/main" id="{FD335420-3330-473B-B0A5-68F09E37B4F0}"/>
              </a:ext>
            </a:extLst>
          </p:cNvPr>
          <p:cNvSpPr>
            <a:spLocks noGrp="1"/>
          </p:cNvSpPr>
          <p:nvPr>
            <p:ph type="title"/>
          </p:nvPr>
        </p:nvSpPr>
        <p:spPr/>
        <p:txBody>
          <a:bodyPr/>
          <a:lstStyle/>
          <a:p>
            <a:pPr>
              <a:lnSpc>
                <a:spcPct val="90000"/>
              </a:lnSpc>
            </a:pPr>
            <a:r>
              <a:rPr lang="en-US" b="1" dirty="0"/>
              <a:t>Creates Positive New Norms</a:t>
            </a:r>
          </a:p>
        </p:txBody>
      </p:sp>
      <p:sp>
        <p:nvSpPr>
          <p:cNvPr id="4" name="Text Placeholder 3">
            <a:extLst>
              <a:ext uri="{FF2B5EF4-FFF2-40B4-BE49-F238E27FC236}">
                <a16:creationId xmlns:a16="http://schemas.microsoft.com/office/drawing/2014/main" id="{76C76C7D-9BD4-4E5A-AB50-6FD5D7AA9785}"/>
              </a:ext>
            </a:extLst>
          </p:cNvPr>
          <p:cNvSpPr>
            <a:spLocks noGrp="1"/>
          </p:cNvSpPr>
          <p:nvPr>
            <p:ph type="body" idx="1"/>
          </p:nvPr>
        </p:nvSpPr>
        <p:spPr/>
        <p:txBody>
          <a:bodyPr>
            <a:normAutofit/>
          </a:bodyPr>
          <a:lstStyle/>
          <a:p>
            <a:pPr marL="685800" indent="-571500" algn="l">
              <a:lnSpc>
                <a:spcPct val="100000"/>
              </a:lnSpc>
              <a:spcBef>
                <a:spcPts val="1200"/>
              </a:spcBef>
              <a:buClr>
                <a:srgbClr val="525357"/>
              </a:buClr>
              <a:buFont typeface="Arial" panose="020B0604020202020204" pitchFamily="34" charset="0"/>
              <a:buChar char="•"/>
            </a:pPr>
            <a:r>
              <a:rPr lang="en-US" dirty="0"/>
              <a:t>Creates new, shared beliefs when harmful norms have strong support within groups.</a:t>
            </a:r>
          </a:p>
          <a:p>
            <a:pPr marL="685800" indent="-571500" algn="l">
              <a:lnSpc>
                <a:spcPct val="100000"/>
              </a:lnSpc>
              <a:spcBef>
                <a:spcPts val="1200"/>
              </a:spcBef>
              <a:buClr>
                <a:srgbClr val="525357"/>
              </a:buClr>
              <a:buFont typeface="Arial" panose="020B0604020202020204" pitchFamily="34" charset="0"/>
              <a:buChar char="•"/>
            </a:pPr>
            <a:r>
              <a:rPr lang="en-US" dirty="0"/>
              <a:t>While it is common to focus on negative consequences of a behavior, this can unintentionally reinforce that behavior by making it seem widespread.</a:t>
            </a:r>
          </a:p>
        </p:txBody>
      </p:sp>
      <p:pic>
        <p:nvPicPr>
          <p:cNvPr id="7" name="Picture Placeholder 6">
            <a:extLst>
              <a:ext uri="{FF2B5EF4-FFF2-40B4-BE49-F238E27FC236}">
                <a16:creationId xmlns:a16="http://schemas.microsoft.com/office/drawing/2014/main" id="{29BCC19C-F40E-934E-ADAC-8B26D9C4B8A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2743" r="8495"/>
          <a:stretch/>
        </p:blipFill>
        <p:spPr>
          <a:xfrm>
            <a:off x="-3058370" y="2227262"/>
            <a:ext cx="9263064" cy="9261476"/>
          </a:xfrm>
        </p:spPr>
      </p:pic>
      <p:sp>
        <p:nvSpPr>
          <p:cNvPr id="6" name="Text Placeholder 5">
            <a:extLst>
              <a:ext uri="{FF2B5EF4-FFF2-40B4-BE49-F238E27FC236}">
                <a16:creationId xmlns:a16="http://schemas.microsoft.com/office/drawing/2014/main" id="{365E06C8-C907-4FA4-9E53-3FD9FECDF0E0}"/>
              </a:ext>
            </a:extLst>
          </p:cNvPr>
          <p:cNvSpPr>
            <a:spLocks noGrp="1"/>
          </p:cNvSpPr>
          <p:nvPr>
            <p:ph type="body" sz="quarter" idx="11"/>
          </p:nvPr>
        </p:nvSpPr>
        <p:spPr>
          <a:xfrm>
            <a:off x="7349067" y="2309737"/>
            <a:ext cx="10474476" cy="587375"/>
          </a:xfrm>
        </p:spPr>
        <p:txBody>
          <a:bodyPr/>
          <a:lstStyle/>
          <a:p>
            <a:r>
              <a:rPr lang="en-US" spc="100" dirty="0"/>
              <a:t>ATTRIBUTES OF COMMUNITY NSI </a:t>
            </a:r>
          </a:p>
        </p:txBody>
      </p:sp>
      <p:sp>
        <p:nvSpPr>
          <p:cNvPr id="14" name="TextBox 13">
            <a:extLst>
              <a:ext uri="{FF2B5EF4-FFF2-40B4-BE49-F238E27FC236}">
                <a16:creationId xmlns:a16="http://schemas.microsoft.com/office/drawing/2014/main" id="{5309E9C9-8275-2345-B66D-4F3448FC3A5A}"/>
              </a:ext>
            </a:extLst>
          </p:cNvPr>
          <p:cNvSpPr txBox="1"/>
          <p:nvPr/>
        </p:nvSpPr>
        <p:spPr>
          <a:xfrm>
            <a:off x="193431" y="13271453"/>
            <a:ext cx="6214047" cy="307777"/>
          </a:xfrm>
          <a:prstGeom prst="rect">
            <a:avLst/>
          </a:prstGeom>
          <a:noFill/>
        </p:spPr>
        <p:txBody>
          <a:bodyPr wrap="square" rtlCol="0">
            <a:spAutoFit/>
          </a:bodyPr>
          <a:lstStyle/>
          <a:p>
            <a:pPr algn="l"/>
            <a:r>
              <a:rPr lang="en-US" sz="1400" dirty="0">
                <a:solidFill>
                  <a:schemeClr val="tx2">
                    <a:lumMod val="75000"/>
                  </a:schemeClr>
                </a:solidFill>
                <a:latin typeface="Gill Sans MT" panose="020B0502020104020203" pitchFamily="34" charset="77"/>
              </a:rPr>
              <a:t>Photo credit </a:t>
            </a:r>
            <a:r>
              <a:rPr lang="en-US" sz="1400" dirty="0" err="1">
                <a:solidFill>
                  <a:schemeClr val="tx2">
                    <a:lumMod val="75000"/>
                  </a:schemeClr>
                </a:solidFill>
                <a:latin typeface="Gill Sans MT" panose="020B0502020104020203" pitchFamily="34" charset="77"/>
              </a:rPr>
              <a:t>PeopleImages</a:t>
            </a:r>
            <a:r>
              <a:rPr lang="en-US" sz="1400" dirty="0">
                <a:solidFill>
                  <a:schemeClr val="tx2">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73738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standing in front of a bush&#10;&#10;Description automatically generated with low confidence">
            <a:extLst>
              <a:ext uri="{FF2B5EF4-FFF2-40B4-BE49-F238E27FC236}">
                <a16:creationId xmlns:a16="http://schemas.microsoft.com/office/drawing/2014/main" id="{7D0A4A52-7546-7341-B97E-0A6A237D8CA7}"/>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8049" b="24345"/>
          <a:stretch/>
        </p:blipFill>
        <p:spPr>
          <a:xfrm>
            <a:off x="2511325" y="3446449"/>
            <a:ext cx="5862918" cy="5862918"/>
          </a:xfrm>
        </p:spPr>
      </p:pic>
      <p:sp>
        <p:nvSpPr>
          <p:cNvPr id="6" name="Title 5">
            <a:extLst>
              <a:ext uri="{FF2B5EF4-FFF2-40B4-BE49-F238E27FC236}">
                <a16:creationId xmlns:a16="http://schemas.microsoft.com/office/drawing/2014/main" id="{A611F13F-FB6B-394D-A4F8-C362A0261A03}"/>
              </a:ext>
            </a:extLst>
          </p:cNvPr>
          <p:cNvSpPr>
            <a:spLocks noGrp="1"/>
          </p:cNvSpPr>
          <p:nvPr>
            <p:ph type="title"/>
          </p:nvPr>
        </p:nvSpPr>
        <p:spPr>
          <a:xfrm>
            <a:off x="9719430" y="1959434"/>
            <a:ext cx="10799152" cy="2176836"/>
          </a:xfrm>
        </p:spPr>
        <p:txBody>
          <a:bodyPr/>
          <a:lstStyle/>
          <a:p>
            <a:pPr>
              <a:lnSpc>
                <a:spcPct val="90000"/>
              </a:lnSpc>
            </a:pPr>
            <a:r>
              <a:rPr lang="en-US" b="1" dirty="0"/>
              <a:t>What Are Attributes of NSI?</a:t>
            </a:r>
            <a:br>
              <a:rPr lang="en-US" b="1" dirty="0"/>
            </a:br>
            <a:endParaRPr lang="en-US" b="1" dirty="0"/>
          </a:p>
        </p:txBody>
      </p:sp>
      <p:sp>
        <p:nvSpPr>
          <p:cNvPr id="9" name="Text Placeholder 8">
            <a:extLst>
              <a:ext uri="{FF2B5EF4-FFF2-40B4-BE49-F238E27FC236}">
                <a16:creationId xmlns:a16="http://schemas.microsoft.com/office/drawing/2014/main" id="{7486D62B-BCBE-C742-8502-678C9A4D14FC}"/>
              </a:ext>
            </a:extLst>
          </p:cNvPr>
          <p:cNvSpPr>
            <a:spLocks noGrp="1"/>
          </p:cNvSpPr>
          <p:nvPr>
            <p:ph type="body" idx="3"/>
          </p:nvPr>
        </p:nvSpPr>
        <p:spPr/>
        <p:txBody>
          <a:bodyPr/>
          <a:lstStyle/>
          <a:p>
            <a:r>
              <a:rPr lang="en-US" dirty="0"/>
              <a:t>GROUP ACTIVITY</a:t>
            </a:r>
          </a:p>
          <a:p>
            <a:endParaRPr lang="en-US" dirty="0"/>
          </a:p>
        </p:txBody>
      </p:sp>
      <p:sp>
        <p:nvSpPr>
          <p:cNvPr id="10" name="Text Placeholder 9">
            <a:extLst>
              <a:ext uri="{FF2B5EF4-FFF2-40B4-BE49-F238E27FC236}">
                <a16:creationId xmlns:a16="http://schemas.microsoft.com/office/drawing/2014/main" id="{9465433C-323C-41E4-BEC4-7FFBFB94FBED}"/>
              </a:ext>
            </a:extLst>
          </p:cNvPr>
          <p:cNvSpPr txBox="1">
            <a:spLocks/>
          </p:cNvSpPr>
          <p:nvPr/>
        </p:nvSpPr>
        <p:spPr>
          <a:xfrm>
            <a:off x="9704993" y="4683521"/>
            <a:ext cx="12609531" cy="10783271"/>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75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500"/>
              </a:spcAft>
              <a:buClrTx/>
              <a:buSzTx/>
              <a:buFontTx/>
              <a:buNone/>
              <a:tabLst/>
              <a:defRPr/>
            </a:pPr>
            <a:r>
              <a:rPr kumimoji="0" lang="en-US" sz="4000" b="0" i="0" u="none" strike="noStrike" kern="0" cap="none" spc="0" normalizeH="0" baseline="0" noProof="0" dirty="0">
                <a:ln>
                  <a:noFill/>
                </a:ln>
                <a:solidFill>
                  <a:srgbClr val="2E2C22"/>
                </a:solidFill>
                <a:effectLst/>
                <a:uLnTx/>
                <a:uFillTx/>
                <a:latin typeface="Gill Sans MT" panose="020B0502020104020203"/>
                <a:ea typeface="+mn-ea"/>
                <a:cs typeface="+mn-cs"/>
                <a:sym typeface="PT Sans"/>
              </a:rPr>
              <a:t>10 MINUTES</a:t>
            </a:r>
            <a:endParaRPr kumimoji="0" lang="en-US" sz="4000" b="0" i="0" u="none" strike="noStrike" kern="0" cap="none" spc="0" normalizeH="0" baseline="0" noProof="0" dirty="0">
              <a:ln>
                <a:noFill/>
              </a:ln>
              <a:solidFill>
                <a:srgbClr val="2E2C22"/>
              </a:solidFill>
              <a:effectLst/>
              <a:uLnTx/>
              <a:uFillTx/>
              <a:latin typeface="Gill Sans MT" panose="020B0502020104020203" pitchFamily="34" charset="0"/>
              <a:sym typeface="PT Sans"/>
            </a:endParaRPr>
          </a:p>
          <a:p>
            <a:pPr marL="742950" marR="0" lvl="0" indent="-742950" algn="l" defTabSz="8255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2E2C22"/>
                </a:solidFill>
                <a:effectLst/>
                <a:uLnTx/>
                <a:uFillTx/>
                <a:latin typeface="Gill Sans MT" panose="020B0502020104020203" pitchFamily="34" charset="0"/>
                <a:sym typeface="PT Sans"/>
              </a:rPr>
              <a:t>Think of a community-based social and behavior change program that you are currently implementing or have implemented. </a:t>
            </a:r>
          </a:p>
          <a:p>
            <a:pPr marL="742950" marR="0" lvl="0" indent="-742950" algn="l" defTabSz="825500" rtl="0" eaLnBrk="1" fontAlgn="auto" latinLnBrk="0" hangingPunct="1">
              <a:lnSpc>
                <a:spcPct val="100000"/>
              </a:lnSpc>
              <a:spcBef>
                <a:spcPts val="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2E2C22"/>
                </a:solidFill>
                <a:effectLst/>
                <a:uLnTx/>
                <a:uFillTx/>
                <a:latin typeface="Gill Sans MT" panose="020B0502020104020203" pitchFamily="34" charset="0"/>
                <a:sym typeface="PT Sans"/>
              </a:rPr>
              <a:t>Did your program design include any of these attributes?  </a:t>
            </a:r>
          </a:p>
          <a:p>
            <a:pPr marL="742950" marR="0" lvl="0" indent="-742950" algn="l" defTabSz="825500" rtl="0" eaLnBrk="1" fontAlgn="auto" latinLnBrk="0" hangingPunct="1">
              <a:lnSpc>
                <a:spcPct val="100000"/>
              </a:lnSpc>
              <a:spcBef>
                <a:spcPts val="0"/>
              </a:spcBef>
              <a:spcAft>
                <a:spcPts val="1200"/>
              </a:spcAft>
              <a:buClrTx/>
              <a:buSzTx/>
              <a:buFont typeface="+mj-lt"/>
              <a:buAutoNum type="arabicPeriod"/>
              <a:tabLst/>
              <a:defRPr/>
            </a:pPr>
            <a:r>
              <a:rPr kumimoji="0" lang="en-US" sz="4000" b="0" i="0" u="none" strike="noStrike" kern="0" cap="none" spc="0" normalizeH="0" baseline="0" noProof="0" dirty="0">
                <a:ln>
                  <a:noFill/>
                </a:ln>
                <a:solidFill>
                  <a:srgbClr val="2E2C22"/>
                </a:solidFill>
                <a:effectLst/>
                <a:uLnTx/>
                <a:uFillTx/>
                <a:latin typeface="Gill Sans MT" panose="020B0502020104020203" pitchFamily="34" charset="0"/>
                <a:sym typeface="PT Sans"/>
              </a:rPr>
              <a:t>Place a colored dot next to each attribute to indicate the following:</a:t>
            </a:r>
          </a:p>
          <a:p>
            <a:pPr marL="0" marR="0" lvl="4" indent="0" algn="l" defTabSz="825500" rtl="0" eaLnBrk="1" fontAlgn="auto" latinLnBrk="0" hangingPunct="1">
              <a:lnSpc>
                <a:spcPct val="100000"/>
              </a:lnSpc>
              <a:spcBef>
                <a:spcPts val="0"/>
              </a:spcBef>
              <a:spcAft>
                <a:spcPts val="1200"/>
              </a:spcAft>
              <a:buClrTx/>
              <a:buSzTx/>
              <a:buFontTx/>
              <a:buNone/>
              <a:tabLst/>
              <a:defRPr/>
            </a:pPr>
            <a:r>
              <a:rPr kumimoji="0" lang="en-US" sz="4000" b="0" i="0" u="none" strike="noStrike" kern="0" cap="none" spc="0" normalizeH="0" baseline="0" noProof="0" dirty="0">
                <a:ln>
                  <a:noFill/>
                </a:ln>
                <a:solidFill>
                  <a:srgbClr val="00B050"/>
                </a:solidFill>
                <a:effectLst/>
                <a:uLnTx/>
                <a:uFillTx/>
                <a:latin typeface="Gill Sans MT" panose="020B0502020104020203" pitchFamily="34" charset="0"/>
                <a:sym typeface="PT Sans"/>
              </a:rPr>
              <a:t>	</a:t>
            </a:r>
            <a:r>
              <a:rPr kumimoji="0" lang="en-US" sz="3600" b="0" i="0" u="none" strike="noStrike" kern="0" cap="none" spc="0" normalizeH="0" baseline="0" noProof="0" dirty="0">
                <a:ln>
                  <a:noFill/>
                </a:ln>
                <a:solidFill>
                  <a:srgbClr val="00B050"/>
                </a:solidFill>
                <a:effectLst/>
                <a:uLnTx/>
                <a:uFillTx/>
                <a:latin typeface="Gill Sans MT" panose="020B0502020104020203" pitchFamily="34" charset="0"/>
                <a:sym typeface="PT Sans"/>
              </a:rPr>
              <a:t>GREEN – Included in program activities and working well.</a:t>
            </a:r>
            <a:endParaRPr kumimoji="0" lang="en-US" sz="3600" b="0" i="0" u="none" strike="noStrike" kern="0" cap="none" spc="0" normalizeH="0" baseline="0" noProof="0" dirty="0">
              <a:ln>
                <a:noFill/>
              </a:ln>
              <a:solidFill>
                <a:srgbClr val="A6A7AC">
                  <a:lumMod val="50000"/>
                </a:srgbClr>
              </a:solidFill>
              <a:effectLst/>
              <a:uLnTx/>
              <a:uFillTx/>
              <a:latin typeface="Gill Sans MT" panose="020B0502020104020203" pitchFamily="34" charset="0"/>
              <a:sym typeface="PT Sans"/>
            </a:endParaRPr>
          </a:p>
          <a:p>
            <a:pPr marL="0" marR="0" lvl="4"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B6FB6">
                    <a:lumMod val="75000"/>
                  </a:srgbClr>
                </a:solidFill>
                <a:effectLst/>
                <a:uLnTx/>
                <a:uFillTx/>
                <a:latin typeface="Gill Sans MT" panose="020B0502020104020203" pitchFamily="34" charset="0"/>
                <a:sym typeface="PT Sans"/>
              </a:rPr>
              <a:t>	</a:t>
            </a:r>
            <a:r>
              <a:rPr kumimoji="0" lang="en-US" sz="3600" b="0" i="0" u="none" strike="noStrike" kern="0" cap="none" spc="0" normalizeH="0" baseline="0" noProof="0" dirty="0">
                <a:ln>
                  <a:noFill/>
                </a:ln>
                <a:solidFill>
                  <a:srgbClr val="D39F04"/>
                </a:solidFill>
                <a:effectLst/>
                <a:uLnTx/>
                <a:uFillTx/>
                <a:latin typeface="Gill Sans MT" panose="020B0502020104020203" pitchFamily="34" charset="0"/>
                <a:sym typeface="PT Sans"/>
              </a:rPr>
              <a:t>YELLOW – Included in design or in concept but only partially</a:t>
            </a:r>
          </a:p>
          <a:p>
            <a:pPr marL="0" marR="0" lvl="4" indent="0" algn="l" defTabSz="825500" rtl="0" eaLnBrk="1" fontAlgn="auto" latinLnBrk="0" hangingPunct="1">
              <a:lnSpc>
                <a:spcPct val="100000"/>
              </a:lnSpc>
              <a:spcBef>
                <a:spcPts val="0"/>
              </a:spcBef>
              <a:spcAft>
                <a:spcPts val="1200"/>
              </a:spcAft>
              <a:buClrTx/>
              <a:buSzTx/>
              <a:buFontTx/>
              <a:buNone/>
              <a:tabLst/>
              <a:defRPr/>
            </a:pPr>
            <a:r>
              <a:rPr kumimoji="0" lang="en-US" sz="3600" b="0" i="0" u="none" strike="noStrike" kern="0" cap="none" spc="0" normalizeH="0" baseline="0" noProof="0" dirty="0">
                <a:ln>
                  <a:noFill/>
                </a:ln>
                <a:solidFill>
                  <a:srgbClr val="D39F04"/>
                </a:solidFill>
                <a:effectLst/>
                <a:uLnTx/>
                <a:uFillTx/>
                <a:latin typeface="Gill Sans MT" panose="020B0502020104020203" pitchFamily="34" charset="0"/>
                <a:sym typeface="PT Sans"/>
              </a:rPr>
              <a:t>	“complying” with conditions.</a:t>
            </a:r>
          </a:p>
          <a:p>
            <a:pPr marL="0" marR="0" lvl="4" indent="0" algn="l" defTabSz="825500" rtl="0" eaLnBrk="1" fontAlgn="auto" latinLnBrk="0" hangingPunct="1">
              <a:lnSpc>
                <a:spcPct val="100000"/>
              </a:lnSpc>
              <a:spcBef>
                <a:spcPts val="0"/>
              </a:spcBef>
              <a:spcAft>
                <a:spcPts val="1200"/>
              </a:spcAft>
              <a:buClrTx/>
              <a:buSzTx/>
              <a:buFontTx/>
              <a:buNone/>
              <a:tabLst/>
              <a:defRPr/>
            </a:pPr>
            <a:r>
              <a:rPr kumimoji="0" lang="en-US" sz="3600" b="0" i="0" u="none" strike="noStrike" kern="0" cap="none" spc="0" normalizeH="0" baseline="0" noProof="0" dirty="0">
                <a:ln>
                  <a:noFill/>
                </a:ln>
                <a:solidFill>
                  <a:srgbClr val="C00000"/>
                </a:solidFill>
                <a:effectLst/>
                <a:uLnTx/>
                <a:uFillTx/>
                <a:latin typeface="Gill Sans MT" panose="020B0502020104020203" pitchFamily="34" charset="0"/>
                <a:sym typeface="PT Sans"/>
              </a:rPr>
              <a:t>	RED – Not included.</a:t>
            </a:r>
          </a:p>
          <a:p>
            <a:pPr marL="0" marR="0" lvl="4" indent="0" algn="l" defTabSz="8255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C00000"/>
              </a:solidFill>
              <a:effectLst/>
              <a:uLnTx/>
              <a:uFillTx/>
              <a:latin typeface="Gill Sans MT" panose="020B0502020104020203" pitchFamily="34" charset="0"/>
              <a:sym typeface="PT Sans"/>
            </a:endParaRPr>
          </a:p>
        </p:txBody>
      </p:sp>
      <p:sp>
        <p:nvSpPr>
          <p:cNvPr id="11" name="Oval 10">
            <a:extLst>
              <a:ext uri="{FF2B5EF4-FFF2-40B4-BE49-F238E27FC236}">
                <a16:creationId xmlns:a16="http://schemas.microsoft.com/office/drawing/2014/main" id="{3D586121-8E55-4E6D-AAD8-E85721037968}"/>
              </a:ext>
            </a:extLst>
          </p:cNvPr>
          <p:cNvSpPr/>
          <p:nvPr/>
        </p:nvSpPr>
        <p:spPr>
          <a:xfrm>
            <a:off x="9704993" y="9833817"/>
            <a:ext cx="497306" cy="482680"/>
          </a:xfrm>
          <a:prstGeom prst="ellipse">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2" name="Oval 11">
            <a:extLst>
              <a:ext uri="{FF2B5EF4-FFF2-40B4-BE49-F238E27FC236}">
                <a16:creationId xmlns:a16="http://schemas.microsoft.com/office/drawing/2014/main" id="{58694FE6-5C4B-4D79-AED3-6B12117EA65A}"/>
              </a:ext>
            </a:extLst>
          </p:cNvPr>
          <p:cNvSpPr/>
          <p:nvPr/>
        </p:nvSpPr>
        <p:spPr>
          <a:xfrm>
            <a:off x="9704993" y="10622628"/>
            <a:ext cx="497306" cy="482680"/>
          </a:xfrm>
          <a:prstGeom prst="ellipse">
            <a:avLst/>
          </a:prstGeom>
          <a:solidFill>
            <a:srgbClr val="FFC000"/>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13" name="Oval 12">
            <a:extLst>
              <a:ext uri="{FF2B5EF4-FFF2-40B4-BE49-F238E27FC236}">
                <a16:creationId xmlns:a16="http://schemas.microsoft.com/office/drawing/2014/main" id="{5E65927A-094D-4FFC-961B-86EFDF99D712}"/>
              </a:ext>
            </a:extLst>
          </p:cNvPr>
          <p:cNvSpPr/>
          <p:nvPr/>
        </p:nvSpPr>
        <p:spPr>
          <a:xfrm>
            <a:off x="9704993" y="11905607"/>
            <a:ext cx="497306" cy="482680"/>
          </a:xfrm>
          <a:prstGeom prst="ellipse">
            <a:avLst/>
          </a:prstGeom>
          <a:solidFill>
            <a:srgbClr val="C00000"/>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grpSp>
        <p:nvGrpSpPr>
          <p:cNvPr id="15" name="Group 14">
            <a:extLst>
              <a:ext uri="{FF2B5EF4-FFF2-40B4-BE49-F238E27FC236}">
                <a16:creationId xmlns:a16="http://schemas.microsoft.com/office/drawing/2014/main" id="{C27ABFD4-824B-1945-8F70-42351A1E0E89}"/>
              </a:ext>
            </a:extLst>
          </p:cNvPr>
          <p:cNvGrpSpPr/>
          <p:nvPr/>
        </p:nvGrpSpPr>
        <p:grpSpPr>
          <a:xfrm>
            <a:off x="760017" y="1281805"/>
            <a:ext cx="3532094" cy="3532094"/>
            <a:chOff x="1368325" y="1090737"/>
            <a:chExt cx="3532094" cy="3532094"/>
          </a:xfrm>
        </p:grpSpPr>
        <p:sp>
          <p:nvSpPr>
            <p:cNvPr id="16" name="Oval 15">
              <a:extLst>
                <a:ext uri="{FF2B5EF4-FFF2-40B4-BE49-F238E27FC236}">
                  <a16:creationId xmlns:a16="http://schemas.microsoft.com/office/drawing/2014/main" id="{A25D6E09-EB73-4942-A885-C3EEC5965AE5}"/>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208A5710-A76D-E348-BB92-D4E46799B07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8" name="TextBox 17">
            <a:extLst>
              <a:ext uri="{FF2B5EF4-FFF2-40B4-BE49-F238E27FC236}">
                <a16:creationId xmlns:a16="http://schemas.microsoft.com/office/drawing/2014/main" id="{2479B22F-4F3D-EC46-A590-EFA32DD21323}"/>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a:t>
            </a:r>
            <a:r>
              <a:rPr lang="en-US" sz="1400" dirty="0" err="1">
                <a:solidFill>
                  <a:srgbClr val="FFFFFF"/>
                </a:solidFill>
                <a:latin typeface="Gill Sans MT" panose="020B0502020104020203" pitchFamily="34" charset="77"/>
              </a:rPr>
              <a:t>Yagazie</a:t>
            </a:r>
            <a:r>
              <a:rPr lang="en-US" sz="1400" dirty="0">
                <a:solidFill>
                  <a:srgbClr val="FFFFFF"/>
                </a:solidFill>
                <a:latin typeface="Gill Sans MT" panose="020B0502020104020203" pitchFamily="34" charset="77"/>
              </a:rPr>
              <a:t> </a:t>
            </a:r>
            <a:r>
              <a:rPr lang="en-US" sz="1400" dirty="0" err="1">
                <a:solidFill>
                  <a:srgbClr val="FFFFFF"/>
                </a:solidFill>
                <a:latin typeface="Gill Sans MT" panose="020B0502020104020203" pitchFamily="34" charset="77"/>
              </a:rPr>
              <a:t>Emezi</a:t>
            </a:r>
            <a:r>
              <a:rPr lang="en-US" sz="1400" dirty="0">
                <a:solidFill>
                  <a:srgbClr val="FFFFFF"/>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95068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5A246368-771F-9C4A-8DA1-FB888A0E44F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085" t="8831" r="21749" b="3920"/>
          <a:stretch/>
        </p:blipFill>
        <p:spPr>
          <a:xfrm>
            <a:off x="2511325" y="3446449"/>
            <a:ext cx="5862918" cy="5862918"/>
          </a:xfrm>
        </p:spPr>
      </p:pic>
      <p:sp>
        <p:nvSpPr>
          <p:cNvPr id="8" name="Title 1">
            <a:extLst>
              <a:ext uri="{FF2B5EF4-FFF2-40B4-BE49-F238E27FC236}">
                <a16:creationId xmlns:a16="http://schemas.microsoft.com/office/drawing/2014/main" id="{B2DF4D95-DFCB-475F-8178-536AAB89392C}"/>
              </a:ext>
            </a:extLst>
          </p:cNvPr>
          <p:cNvSpPr>
            <a:spLocks noGrp="1"/>
          </p:cNvSpPr>
          <p:nvPr>
            <p:ph type="title"/>
          </p:nvPr>
        </p:nvSpPr>
        <p:spPr/>
        <p:txBody>
          <a:bodyPr/>
          <a:lstStyle/>
          <a:p>
            <a:r>
              <a:rPr lang="en-US" b="1" dirty="0"/>
              <a:t>Debrief</a:t>
            </a:r>
          </a:p>
        </p:txBody>
      </p:sp>
      <p:sp>
        <p:nvSpPr>
          <p:cNvPr id="4" name="Text Placeholder 3">
            <a:extLst>
              <a:ext uri="{FF2B5EF4-FFF2-40B4-BE49-F238E27FC236}">
                <a16:creationId xmlns:a16="http://schemas.microsoft.com/office/drawing/2014/main" id="{770923F7-ED55-024F-B670-9CD17DDC4104}"/>
              </a:ext>
            </a:extLst>
          </p:cNvPr>
          <p:cNvSpPr>
            <a:spLocks noGrp="1"/>
          </p:cNvSpPr>
          <p:nvPr>
            <p:ph type="body" idx="3"/>
          </p:nvPr>
        </p:nvSpPr>
        <p:spPr/>
        <p:txBody>
          <a:bodyPr/>
          <a:lstStyle/>
          <a:p>
            <a:r>
              <a:rPr lang="en-US" dirty="0"/>
              <a:t>PLENARY DISCUSSION</a:t>
            </a:r>
          </a:p>
          <a:p>
            <a:endParaRPr lang="en-US" dirty="0"/>
          </a:p>
          <a:p>
            <a:endParaRPr lang="en-US" dirty="0"/>
          </a:p>
        </p:txBody>
      </p:sp>
      <p:sp>
        <p:nvSpPr>
          <p:cNvPr id="12" name="Text Placeholder 11">
            <a:extLst>
              <a:ext uri="{FF2B5EF4-FFF2-40B4-BE49-F238E27FC236}">
                <a16:creationId xmlns:a16="http://schemas.microsoft.com/office/drawing/2014/main" id="{9E4E03F7-0867-8D43-A3CC-29DF083DC855}"/>
              </a:ext>
            </a:extLst>
          </p:cNvPr>
          <p:cNvSpPr>
            <a:spLocks noGrp="1"/>
          </p:cNvSpPr>
          <p:nvPr>
            <p:ph type="body" idx="1"/>
          </p:nvPr>
        </p:nvSpPr>
        <p:spPr>
          <a:xfrm>
            <a:off x="9719429" y="3369139"/>
            <a:ext cx="12282441" cy="6919912"/>
          </a:xfrm>
        </p:spPr>
        <p:txBody>
          <a:bodyPr/>
          <a:lstStyle/>
          <a:p>
            <a:pPr marL="571500" indent="-571500" algn="l">
              <a:lnSpc>
                <a:spcPct val="100000"/>
              </a:lnSpc>
              <a:buClr>
                <a:srgbClr val="2E2C22"/>
              </a:buClr>
              <a:buFont typeface="Arial" panose="020B0604020202020204" pitchFamily="34" charset="0"/>
              <a:buChar char="•"/>
            </a:pPr>
            <a:r>
              <a:rPr lang="en-US" dirty="0"/>
              <a:t>What attributes did we find across programs?</a:t>
            </a:r>
          </a:p>
          <a:p>
            <a:pPr marL="571500" indent="-571500" algn="l">
              <a:lnSpc>
                <a:spcPct val="100000"/>
              </a:lnSpc>
              <a:buClr>
                <a:srgbClr val="2E2C22"/>
              </a:buClr>
              <a:buFont typeface="Arial" panose="020B0604020202020204" pitchFamily="34" charset="0"/>
              <a:buChar char="•"/>
            </a:pPr>
            <a:r>
              <a:rPr lang="en-US" dirty="0"/>
              <a:t>Are any difficult to implement in practice? Why?</a:t>
            </a:r>
          </a:p>
          <a:p>
            <a:pPr marL="571500" indent="-571500" algn="l">
              <a:lnSpc>
                <a:spcPct val="100000"/>
              </a:lnSpc>
              <a:buClr>
                <a:srgbClr val="2E2C22"/>
              </a:buClr>
              <a:buFont typeface="Arial" panose="020B0604020202020204" pitchFamily="34" charset="0"/>
              <a:buChar char="•"/>
            </a:pPr>
            <a:r>
              <a:rPr lang="en-US" dirty="0"/>
              <a:t>What attributes might be missing, based on your experience?</a:t>
            </a:r>
          </a:p>
          <a:p>
            <a:pPr marL="571500" indent="-571500" algn="l">
              <a:lnSpc>
                <a:spcPct val="100000"/>
              </a:lnSpc>
              <a:buClr>
                <a:srgbClr val="2E2C22"/>
              </a:buClr>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4EB75EDF-5EC5-E341-9CB0-2162E67505C9}"/>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Westend61/Getty Images</a:t>
            </a:r>
          </a:p>
        </p:txBody>
      </p:sp>
      <p:grpSp>
        <p:nvGrpSpPr>
          <p:cNvPr id="19" name="Group 18">
            <a:extLst>
              <a:ext uri="{FF2B5EF4-FFF2-40B4-BE49-F238E27FC236}">
                <a16:creationId xmlns:a16="http://schemas.microsoft.com/office/drawing/2014/main" id="{35F7816A-EA53-154B-AF80-E46005C1F158}"/>
              </a:ext>
            </a:extLst>
          </p:cNvPr>
          <p:cNvGrpSpPr/>
          <p:nvPr/>
        </p:nvGrpSpPr>
        <p:grpSpPr>
          <a:xfrm>
            <a:off x="745278" y="1271130"/>
            <a:ext cx="3532094" cy="3532094"/>
            <a:chOff x="1368325" y="1083283"/>
            <a:chExt cx="3532094" cy="3532094"/>
          </a:xfrm>
        </p:grpSpPr>
        <p:sp>
          <p:nvSpPr>
            <p:cNvPr id="20" name="Oval 19">
              <a:extLst>
                <a:ext uri="{FF2B5EF4-FFF2-40B4-BE49-F238E27FC236}">
                  <a16:creationId xmlns:a16="http://schemas.microsoft.com/office/drawing/2014/main" id="{12323176-3B55-224A-8119-8D95AFBA5899}"/>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1" name="Picture 20">
              <a:extLst>
                <a:ext uri="{FF2B5EF4-FFF2-40B4-BE49-F238E27FC236}">
                  <a16:creationId xmlns:a16="http://schemas.microsoft.com/office/drawing/2014/main" id="{2B6ED92F-90BC-1A4F-8439-516C5E903A36}"/>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288283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8"/>
        <p:cNvGrpSpPr/>
        <p:nvPr/>
      </p:nvGrpSpPr>
      <p:grpSpPr>
        <a:xfrm>
          <a:off x="0" y="0"/>
          <a:ext cx="0" cy="0"/>
          <a:chOff x="0" y="0"/>
          <a:chExt cx="0" cy="0"/>
        </a:xfrm>
      </p:grpSpPr>
      <p:sp>
        <p:nvSpPr>
          <p:cNvPr id="2" name="Title 1">
            <a:extLst>
              <a:ext uri="{FF2B5EF4-FFF2-40B4-BE49-F238E27FC236}">
                <a16:creationId xmlns:a16="http://schemas.microsoft.com/office/drawing/2014/main" id="{D0563245-7ACB-3144-9EA2-9D82239DFAD3}"/>
              </a:ext>
            </a:extLst>
          </p:cNvPr>
          <p:cNvSpPr>
            <a:spLocks noGrp="1"/>
          </p:cNvSpPr>
          <p:nvPr>
            <p:ph type="title"/>
          </p:nvPr>
        </p:nvSpPr>
        <p:spPr/>
        <p:txBody>
          <a:bodyPr/>
          <a:lstStyle/>
          <a:p>
            <a:pPr>
              <a:lnSpc>
                <a:spcPct val="90000"/>
              </a:lnSpc>
            </a:pPr>
            <a:r>
              <a:rPr lang="en-US" dirty="0"/>
              <a:t> Welcome &amp; Introductions</a:t>
            </a:r>
            <a:br>
              <a:rPr lang="en-US" dirty="0"/>
            </a:br>
            <a:endParaRPr lang="en-US" dirty="0"/>
          </a:p>
        </p:txBody>
      </p:sp>
      <p:sp>
        <p:nvSpPr>
          <p:cNvPr id="5" name="Text Placeholder 4">
            <a:extLst>
              <a:ext uri="{FF2B5EF4-FFF2-40B4-BE49-F238E27FC236}">
                <a16:creationId xmlns:a16="http://schemas.microsoft.com/office/drawing/2014/main" id="{D9304A14-BA9C-3946-83A2-BEDD6110AC0A}"/>
              </a:ext>
            </a:extLst>
          </p:cNvPr>
          <p:cNvSpPr>
            <a:spLocks noGrp="1"/>
          </p:cNvSpPr>
          <p:nvPr>
            <p:ph type="body" idx="2"/>
          </p:nvPr>
        </p:nvSpPr>
        <p:spPr/>
        <p:txBody>
          <a:bodyPr/>
          <a:lstStyle/>
          <a:p>
            <a:r>
              <a:rPr lang="en-US" dirty="0"/>
              <a:t>PASSAGES SOCIAL NORMS TRAINING</a:t>
            </a:r>
          </a:p>
          <a:p>
            <a:endParaRPr lang="en-US" dirty="0"/>
          </a:p>
        </p:txBody>
      </p:sp>
    </p:spTree>
    <p:extLst>
      <p:ext uri="{BB962C8B-B14F-4D97-AF65-F5344CB8AC3E}">
        <p14:creationId xmlns:p14="http://schemas.microsoft.com/office/powerpoint/2010/main" val="29635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1702868" y="1529981"/>
            <a:ext cx="2070818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80000"/>
              </a:lnSpc>
              <a:spcBef>
                <a:spcPts val="0"/>
              </a:spcBef>
              <a:spcAft>
                <a:spcPts val="0"/>
              </a:spcAft>
              <a:buClrTx/>
              <a:buSzTx/>
              <a:buFontTx/>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a:sym typeface="Montserrat-SemiBold"/>
              </a:rPr>
              <a:t> </a:t>
            </a:r>
          </a:p>
        </p:txBody>
      </p:sp>
      <p:sp>
        <p:nvSpPr>
          <p:cNvPr id="2" name="TextBox 1"/>
          <p:cNvSpPr txBox="1"/>
          <p:nvPr/>
        </p:nvSpPr>
        <p:spPr>
          <a:xfrm>
            <a:off x="2288988" y="766443"/>
            <a:ext cx="22429694" cy="2292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Montserrat-SemiBold"/>
              </a:rPr>
              <a:t>BREAKOUT ROOM </a:t>
            </a:r>
            <a:r>
              <a:rPr kumimoji="0" lang="en-US" sz="7200" b="1" i="0" u="none" strike="noStrike" kern="0" cap="none" spc="0" normalizeH="0" noProof="0" dirty="0">
                <a:ln>
                  <a:noFill/>
                </a:ln>
                <a:solidFill>
                  <a:srgbClr val="2E2C22"/>
                </a:solidFill>
                <a:effectLst/>
                <a:uLnTx/>
                <a:uFillTx/>
                <a:latin typeface="Gill Sans MT" panose="020B0502020104020203"/>
                <a:ea typeface="Montserrat-SemiBold"/>
                <a:cs typeface="Montserrat-SemiBold"/>
                <a:sym typeface="Montserrat-SemiBold"/>
              </a:rPr>
              <a:t>GOOGLE SHEET</a:t>
            </a:r>
            <a:endPar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Montserrat-SemiBold"/>
            </a:endParaRPr>
          </a:p>
          <a:p>
            <a:pPr marL="0" marR="0" lvl="0" indent="0" algn="l" defTabSz="825500" rtl="0" eaLnBrk="1" fontAlgn="auto" latinLnBrk="0" hangingPunct="0">
              <a:lnSpc>
                <a:spcPct val="100000"/>
              </a:lnSpc>
              <a:spcBef>
                <a:spcPts val="0"/>
              </a:spcBef>
              <a:spcAft>
                <a:spcPts val="0"/>
              </a:spcAft>
              <a:buClrTx/>
              <a:buSzTx/>
              <a:buFontTx/>
              <a:buNone/>
              <a:tabLst/>
              <a:defRPr/>
            </a:pPr>
            <a:r>
              <a:rPr lang="en-US" sz="7200" b="1" dirty="0">
                <a:solidFill>
                  <a:srgbClr val="2E2C22"/>
                </a:solidFill>
                <a:latin typeface="Gill Sans MT" panose="020B0502020104020203"/>
                <a:ea typeface="Montserrat-SemiBold"/>
                <a:cs typeface="Montserrat-SemiBold"/>
                <a:sym typeface="Montserrat-SemiBold"/>
              </a:rPr>
              <a:t>Attributes of NSI group work</a:t>
            </a:r>
            <a:endParaRPr kumimoji="0" lang="en-US" sz="7200" b="1" i="0" u="none" strike="noStrike" kern="0" cap="none" spc="0" normalizeH="0" baseline="0" noProof="0" dirty="0">
              <a:ln>
                <a:noFill/>
              </a:ln>
              <a:solidFill>
                <a:srgbClr val="2E2C22"/>
              </a:solidFill>
              <a:effectLst/>
              <a:uLnTx/>
              <a:uFillTx/>
              <a:latin typeface="Gill Sans MT" panose="020B0502020104020203"/>
              <a:ea typeface="Montserrat-SemiBold"/>
              <a:cs typeface="Montserrat-SemiBold"/>
              <a:sym typeface="PT Sans"/>
            </a:endParaRPr>
          </a:p>
        </p:txBody>
      </p:sp>
      <p:graphicFrame>
        <p:nvGraphicFramePr>
          <p:cNvPr id="3" name="Table 2"/>
          <p:cNvGraphicFramePr>
            <a:graphicFrameLocks noGrp="1"/>
          </p:cNvGraphicFramePr>
          <p:nvPr>
            <p:extLst>
              <p:ext uri="{D42A27DB-BD31-4B8C-83A1-F6EECF244321}">
                <p14:modId xmlns:p14="http://schemas.microsoft.com/office/powerpoint/2010/main" val="2476141743"/>
              </p:ext>
            </p:extLst>
          </p:nvPr>
        </p:nvGraphicFramePr>
        <p:xfrm>
          <a:off x="2288988" y="3577684"/>
          <a:ext cx="20328964" cy="8168640"/>
        </p:xfrm>
        <a:graphic>
          <a:graphicData uri="http://schemas.openxmlformats.org/drawingml/2006/table">
            <a:tbl>
              <a:tblPr firstRow="1" bandRow="1">
                <a:tableStyleId>{5940675A-B579-460E-94D1-54222C63F5DA}</a:tableStyleId>
              </a:tblPr>
              <a:tblGrid>
                <a:gridCol w="5082241">
                  <a:extLst>
                    <a:ext uri="{9D8B030D-6E8A-4147-A177-3AD203B41FA5}">
                      <a16:colId xmlns:a16="http://schemas.microsoft.com/office/drawing/2014/main" val="254883879"/>
                    </a:ext>
                  </a:extLst>
                </a:gridCol>
                <a:gridCol w="5082241">
                  <a:extLst>
                    <a:ext uri="{9D8B030D-6E8A-4147-A177-3AD203B41FA5}">
                      <a16:colId xmlns:a16="http://schemas.microsoft.com/office/drawing/2014/main" val="3069860218"/>
                    </a:ext>
                  </a:extLst>
                </a:gridCol>
                <a:gridCol w="5082241">
                  <a:extLst>
                    <a:ext uri="{9D8B030D-6E8A-4147-A177-3AD203B41FA5}">
                      <a16:colId xmlns:a16="http://schemas.microsoft.com/office/drawing/2014/main" val="4130246601"/>
                    </a:ext>
                  </a:extLst>
                </a:gridCol>
                <a:gridCol w="5082241">
                  <a:extLst>
                    <a:ext uri="{9D8B030D-6E8A-4147-A177-3AD203B41FA5}">
                      <a16:colId xmlns:a16="http://schemas.microsoft.com/office/drawing/2014/main" val="4102981624"/>
                    </a:ext>
                  </a:extLst>
                </a:gridCol>
              </a:tblGrid>
              <a:tr h="370840">
                <a:tc>
                  <a:txBody>
                    <a:bodyPr/>
                    <a:lstStyle/>
                    <a:p>
                      <a:r>
                        <a:rPr lang="en-US" sz="4400">
                          <a:solidFill>
                            <a:schemeClr val="bg2"/>
                          </a:solidFill>
                        </a:rPr>
                        <a:t>Attributes</a:t>
                      </a:r>
                      <a:endParaRPr lang="en-US" sz="4400" dirty="0">
                        <a:solidFill>
                          <a:schemeClr val="bg2"/>
                        </a:solidFill>
                      </a:endParaRPr>
                    </a:p>
                  </a:txBody>
                  <a:tcPr/>
                </a:tc>
                <a:tc>
                  <a:txBody>
                    <a:bodyPr/>
                    <a:lstStyle/>
                    <a:p>
                      <a:r>
                        <a:rPr lang="en-US" sz="4000" cap="none" baseline="0" dirty="0">
                          <a:solidFill>
                            <a:schemeClr val="bg2"/>
                          </a:solidFill>
                        </a:rPr>
                        <a:t>Attribute was included</a:t>
                      </a:r>
                    </a:p>
                  </a:txBody>
                  <a:tcPr/>
                </a:tc>
                <a:tc>
                  <a:txBody>
                    <a:bodyPr/>
                    <a:lstStyle/>
                    <a:p>
                      <a:r>
                        <a:rPr lang="en-US" sz="4000" cap="none" baseline="0" dirty="0">
                          <a:solidFill>
                            <a:schemeClr val="bg2"/>
                          </a:solidFill>
                        </a:rPr>
                        <a:t>Attribute was partially included</a:t>
                      </a:r>
                    </a:p>
                  </a:txBody>
                  <a:tcPr/>
                </a:tc>
                <a:tc>
                  <a:txBody>
                    <a:bodyPr/>
                    <a:lstStyle/>
                    <a:p>
                      <a:r>
                        <a:rPr lang="en-US" sz="4000" cap="none" baseline="0" dirty="0">
                          <a:solidFill>
                            <a:schemeClr val="bg2"/>
                          </a:solidFill>
                        </a:rPr>
                        <a:t>Attribute was not included</a:t>
                      </a:r>
                    </a:p>
                  </a:txBody>
                  <a:tcPr/>
                </a:tc>
                <a:extLst>
                  <a:ext uri="{0D108BD9-81ED-4DB2-BD59-A6C34878D82A}">
                    <a16:rowId xmlns:a16="http://schemas.microsoft.com/office/drawing/2014/main" val="1125412554"/>
                  </a:ext>
                </a:extLst>
              </a:tr>
              <a:tr h="370840">
                <a:tc>
                  <a:txBody>
                    <a:bodyPr/>
                    <a:lstStyle/>
                    <a:p>
                      <a:r>
                        <a:rPr lang="en-US" sz="4400" dirty="0">
                          <a:solidFill>
                            <a:schemeClr val="bg2"/>
                          </a:solidFill>
                        </a:rPr>
                        <a:t>1</a:t>
                      </a:r>
                    </a:p>
                  </a:txBody>
                  <a:tcPr/>
                </a:tc>
                <a:tc>
                  <a:txBody>
                    <a:bodyPr/>
                    <a:lstStyle/>
                    <a:p>
                      <a:endParaRPr lang="en-US" sz="440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4010524424"/>
                  </a:ext>
                </a:extLst>
              </a:tr>
              <a:tr h="370840">
                <a:tc>
                  <a:txBody>
                    <a:bodyPr/>
                    <a:lstStyle/>
                    <a:p>
                      <a:r>
                        <a:rPr lang="en-US" sz="4400" dirty="0">
                          <a:solidFill>
                            <a:schemeClr val="bg2"/>
                          </a:solidFill>
                        </a:rPr>
                        <a:t>2</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2985327436"/>
                  </a:ext>
                </a:extLst>
              </a:tr>
              <a:tr h="370840">
                <a:tc>
                  <a:txBody>
                    <a:bodyPr/>
                    <a:lstStyle/>
                    <a:p>
                      <a:r>
                        <a:rPr lang="en-US" sz="4400" dirty="0">
                          <a:solidFill>
                            <a:schemeClr val="bg2"/>
                          </a:solidFill>
                        </a:rPr>
                        <a:t>3</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2069128427"/>
                  </a:ext>
                </a:extLst>
              </a:tr>
              <a:tr h="370840">
                <a:tc>
                  <a:txBody>
                    <a:bodyPr/>
                    <a:lstStyle/>
                    <a:p>
                      <a:r>
                        <a:rPr lang="en-US" sz="4400" dirty="0">
                          <a:solidFill>
                            <a:schemeClr val="bg2"/>
                          </a:solidFill>
                        </a:rPr>
                        <a:t>4</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4265593910"/>
                  </a:ext>
                </a:extLst>
              </a:tr>
              <a:tr h="370840">
                <a:tc>
                  <a:txBody>
                    <a:bodyPr/>
                    <a:lstStyle/>
                    <a:p>
                      <a:r>
                        <a:rPr lang="en-US" sz="4400" dirty="0">
                          <a:solidFill>
                            <a:schemeClr val="bg2"/>
                          </a:solidFill>
                        </a:rPr>
                        <a:t>5</a:t>
                      </a:r>
                    </a:p>
                  </a:txBody>
                  <a:tcPr/>
                </a:tc>
                <a:tc>
                  <a:txBody>
                    <a:bodyPr/>
                    <a:lstStyle/>
                    <a:p>
                      <a:endParaRPr lang="en-US" sz="4400" dirty="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1922477685"/>
                  </a:ext>
                </a:extLst>
              </a:tr>
              <a:tr h="370840">
                <a:tc>
                  <a:txBody>
                    <a:bodyPr/>
                    <a:lstStyle/>
                    <a:p>
                      <a:r>
                        <a:rPr lang="en-US" sz="4400" dirty="0">
                          <a:solidFill>
                            <a:schemeClr val="bg2"/>
                          </a:solidFill>
                        </a:rPr>
                        <a:t>6</a:t>
                      </a: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tc>
                  <a:txBody>
                    <a:bodyPr/>
                    <a:lstStyle/>
                    <a:p>
                      <a:endParaRPr lang="en-US" sz="4400">
                        <a:solidFill>
                          <a:schemeClr val="bg2"/>
                        </a:solidFill>
                      </a:endParaRPr>
                    </a:p>
                  </a:txBody>
                  <a:tcPr/>
                </a:tc>
                <a:extLst>
                  <a:ext uri="{0D108BD9-81ED-4DB2-BD59-A6C34878D82A}">
                    <a16:rowId xmlns:a16="http://schemas.microsoft.com/office/drawing/2014/main" val="1049946666"/>
                  </a:ext>
                </a:extLst>
              </a:tr>
              <a:tr h="370840">
                <a:tc>
                  <a:txBody>
                    <a:bodyPr/>
                    <a:lstStyle/>
                    <a:p>
                      <a:r>
                        <a:rPr lang="en-US" sz="4400" dirty="0">
                          <a:solidFill>
                            <a:schemeClr val="bg2"/>
                          </a:solidFill>
                        </a:rPr>
                        <a:t>7</a:t>
                      </a: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2808785359"/>
                  </a:ext>
                </a:extLst>
              </a:tr>
              <a:tr h="370840">
                <a:tc>
                  <a:txBody>
                    <a:bodyPr/>
                    <a:lstStyle/>
                    <a:p>
                      <a:r>
                        <a:rPr lang="en-US" sz="4400" dirty="0">
                          <a:solidFill>
                            <a:schemeClr val="bg2"/>
                          </a:solidFill>
                        </a:rPr>
                        <a:t>8</a:t>
                      </a:r>
                    </a:p>
                  </a:txBody>
                  <a:tcPr/>
                </a:tc>
                <a:tc>
                  <a:txBody>
                    <a:bodyPr/>
                    <a:lstStyle/>
                    <a:p>
                      <a:endParaRPr lang="en-US" sz="440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654649752"/>
                  </a:ext>
                </a:extLst>
              </a:tr>
              <a:tr h="370840">
                <a:tc>
                  <a:txBody>
                    <a:bodyPr/>
                    <a:lstStyle/>
                    <a:p>
                      <a:r>
                        <a:rPr lang="en-US" sz="4400" dirty="0">
                          <a:solidFill>
                            <a:schemeClr val="bg2"/>
                          </a:solidFill>
                        </a:rPr>
                        <a:t>9</a:t>
                      </a:r>
                    </a:p>
                  </a:txBody>
                  <a:tcPr/>
                </a:tc>
                <a:tc>
                  <a:txBody>
                    <a:bodyPr/>
                    <a:lstStyle/>
                    <a:p>
                      <a:endParaRPr lang="en-US" sz="4400">
                        <a:solidFill>
                          <a:schemeClr val="bg2"/>
                        </a:solidFill>
                      </a:endParaRPr>
                    </a:p>
                  </a:txBody>
                  <a:tcPr/>
                </a:tc>
                <a:tc>
                  <a:txBody>
                    <a:bodyPr/>
                    <a:lstStyle/>
                    <a:p>
                      <a:endParaRPr lang="en-US" sz="4400" dirty="0">
                        <a:solidFill>
                          <a:schemeClr val="bg2"/>
                        </a:solidFill>
                      </a:endParaRPr>
                    </a:p>
                  </a:txBody>
                  <a:tcPr/>
                </a:tc>
                <a:tc>
                  <a:txBody>
                    <a:bodyPr/>
                    <a:lstStyle/>
                    <a:p>
                      <a:endParaRPr lang="en-US" sz="4400" dirty="0">
                        <a:solidFill>
                          <a:schemeClr val="bg2"/>
                        </a:solidFill>
                      </a:endParaRPr>
                    </a:p>
                  </a:txBody>
                  <a:tcPr/>
                </a:tc>
                <a:extLst>
                  <a:ext uri="{0D108BD9-81ED-4DB2-BD59-A6C34878D82A}">
                    <a16:rowId xmlns:a16="http://schemas.microsoft.com/office/drawing/2014/main" val="1366760178"/>
                  </a:ext>
                </a:extLst>
              </a:tr>
            </a:tbl>
          </a:graphicData>
        </a:graphic>
      </p:graphicFrame>
    </p:spTree>
    <p:custDataLst>
      <p:tags r:id="rId1"/>
    </p:custDataLst>
    <p:extLst>
      <p:ext uri="{BB962C8B-B14F-4D97-AF65-F5344CB8AC3E}">
        <p14:creationId xmlns:p14="http://schemas.microsoft.com/office/powerpoint/2010/main" val="9770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8"/>
        <p:cNvGrpSpPr/>
        <p:nvPr/>
      </p:nvGrpSpPr>
      <p:grpSpPr>
        <a:xfrm>
          <a:off x="0" y="0"/>
          <a:ext cx="0" cy="0"/>
          <a:chOff x="0" y="0"/>
          <a:chExt cx="0" cy="0"/>
        </a:xfrm>
      </p:grpSpPr>
      <p:sp>
        <p:nvSpPr>
          <p:cNvPr id="4" name="Text Placeholder 3">
            <a:extLst>
              <a:ext uri="{FF2B5EF4-FFF2-40B4-BE49-F238E27FC236}">
                <a16:creationId xmlns:a16="http://schemas.microsoft.com/office/drawing/2014/main" id="{831BB19C-3862-5049-A139-652938553CF0}"/>
              </a:ext>
            </a:extLst>
          </p:cNvPr>
          <p:cNvSpPr>
            <a:spLocks noGrp="1"/>
          </p:cNvSpPr>
          <p:nvPr>
            <p:ph type="body" sz="quarter" idx="10"/>
          </p:nvPr>
        </p:nvSpPr>
        <p:spPr>
          <a:xfrm>
            <a:off x="2580121" y="3612429"/>
            <a:ext cx="5402544" cy="4741861"/>
          </a:xfrm>
        </p:spPr>
        <p:txBody>
          <a:bodyPr>
            <a:normAutofit fontScale="92500" lnSpcReduction="10000"/>
          </a:bodyPr>
          <a:lstStyle/>
          <a:p>
            <a:pPr algn="l"/>
            <a:r>
              <a:rPr lang="en-US" dirty="0"/>
              <a:t>Strategies for Norm Change: </a:t>
            </a:r>
            <a:r>
              <a:rPr lang="en-US" b="0" dirty="0"/>
              <a:t>Structural and Social Change</a:t>
            </a:r>
          </a:p>
        </p:txBody>
      </p:sp>
      <p:sp>
        <p:nvSpPr>
          <p:cNvPr id="5" name="Text Placeholder 4">
            <a:extLst>
              <a:ext uri="{FF2B5EF4-FFF2-40B4-BE49-F238E27FC236}">
                <a16:creationId xmlns:a16="http://schemas.microsoft.com/office/drawing/2014/main" id="{5D9FD226-6220-6248-8163-0034CB7BCC8A}"/>
              </a:ext>
            </a:extLst>
          </p:cNvPr>
          <p:cNvSpPr>
            <a:spLocks noGrp="1"/>
          </p:cNvSpPr>
          <p:nvPr>
            <p:ph type="body" sz="quarter" idx="11"/>
          </p:nvPr>
        </p:nvSpPr>
        <p:spPr>
          <a:xfrm>
            <a:off x="9962717" y="2707157"/>
            <a:ext cx="11841162" cy="8029228"/>
          </a:xfrm>
        </p:spPr>
        <p:txBody>
          <a:bodyPr/>
          <a:lstStyle/>
          <a:p>
            <a:pPr marL="571500" indent="-571500" algn="l">
              <a:buFont typeface="Arial" panose="020B0604020202020204" pitchFamily="34" charset="0"/>
              <a:buChar char="•"/>
            </a:pPr>
            <a:r>
              <a:rPr lang="en-US" b="1" dirty="0"/>
              <a:t>Structural change.</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mobilization.</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protection.</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Aspirational processes for equality across societal institutions.</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movements and leadership.</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r>
              <a:rPr lang="en-US" b="1" dirty="0"/>
              <a:t>Social and mass media.</a:t>
            </a:r>
          </a:p>
          <a:p>
            <a:pPr marL="571500" indent="-571500" algn="l">
              <a:buFont typeface="Arial" panose="020B0604020202020204" pitchFamily="34" charset="0"/>
              <a:buChar char="•"/>
            </a:pPr>
            <a:endParaRPr lang="en-US" b="1" dirty="0"/>
          </a:p>
          <a:p>
            <a:pPr marL="571500" indent="-571500" algn="l">
              <a:buFont typeface="Arial" panose="020B0604020202020204" pitchFamily="34" charset="0"/>
              <a:buChar char="•"/>
            </a:pPr>
            <a:endParaRPr lang="en-US" b="1" dirty="0"/>
          </a:p>
        </p:txBody>
      </p:sp>
    </p:spTree>
    <p:extLst>
      <p:ext uri="{BB962C8B-B14F-4D97-AF65-F5344CB8AC3E}">
        <p14:creationId xmlns:p14="http://schemas.microsoft.com/office/powerpoint/2010/main" val="38595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5AD1-94CC-4F4D-A01F-671E30A3B4C5}"/>
              </a:ext>
            </a:extLst>
          </p:cNvPr>
          <p:cNvSpPr>
            <a:spLocks noGrp="1"/>
          </p:cNvSpPr>
          <p:nvPr>
            <p:ph type="title"/>
          </p:nvPr>
        </p:nvSpPr>
        <p:spPr>
          <a:xfrm>
            <a:off x="11412986" y="5401531"/>
            <a:ext cx="11590120" cy="4592070"/>
          </a:xfrm>
        </p:spPr>
        <p:txBody>
          <a:bodyPr/>
          <a:lstStyle/>
          <a:p>
            <a:r>
              <a:rPr lang="en-US" dirty="0"/>
              <a:t>Parivartan for Girls:</a:t>
            </a:r>
            <a:br>
              <a:rPr lang="en-US" dirty="0"/>
            </a:br>
            <a:r>
              <a:rPr lang="en-US" dirty="0"/>
              <a:t>A Sports and Mentoring Program</a:t>
            </a:r>
            <a:br>
              <a:rPr lang="en-US" dirty="0"/>
            </a:br>
            <a:endParaRPr lang="en-US" dirty="0"/>
          </a:p>
        </p:txBody>
      </p:sp>
      <p:pic>
        <p:nvPicPr>
          <p:cNvPr id="7" name="Picture Placeholder 6">
            <a:extLst>
              <a:ext uri="{FF2B5EF4-FFF2-40B4-BE49-F238E27FC236}">
                <a16:creationId xmlns:a16="http://schemas.microsoft.com/office/drawing/2014/main" id="{BCA43AEA-1187-7C40-8A85-F7B97DD180C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1380894" y="2227264"/>
            <a:ext cx="9263064" cy="9261476"/>
          </a:xfrm>
        </p:spPr>
      </p:pic>
      <p:sp>
        <p:nvSpPr>
          <p:cNvPr id="5" name="Text Placeholder 4">
            <a:extLst>
              <a:ext uri="{FF2B5EF4-FFF2-40B4-BE49-F238E27FC236}">
                <a16:creationId xmlns:a16="http://schemas.microsoft.com/office/drawing/2014/main" id="{B4A1CE6F-B58E-9B45-BF70-B37F1ED03DE4}"/>
              </a:ext>
            </a:extLst>
          </p:cNvPr>
          <p:cNvSpPr>
            <a:spLocks noGrp="1"/>
          </p:cNvSpPr>
          <p:nvPr>
            <p:ph type="body" idx="2"/>
          </p:nvPr>
        </p:nvSpPr>
        <p:spPr>
          <a:xfrm>
            <a:off x="11204884" y="4564808"/>
            <a:ext cx="11684271" cy="516886"/>
          </a:xfrm>
        </p:spPr>
        <p:txBody>
          <a:bodyPr/>
          <a:lstStyle/>
          <a:p>
            <a:r>
              <a:rPr lang="en-US" dirty="0"/>
              <a:t>CASE STUDY </a:t>
            </a:r>
          </a:p>
          <a:p>
            <a:endParaRPr lang="en-US" dirty="0"/>
          </a:p>
        </p:txBody>
      </p:sp>
      <p:sp>
        <p:nvSpPr>
          <p:cNvPr id="10" name="TextBox 9">
            <a:extLst>
              <a:ext uri="{FF2B5EF4-FFF2-40B4-BE49-F238E27FC236}">
                <a16:creationId xmlns:a16="http://schemas.microsoft.com/office/drawing/2014/main" id="{72C4AD26-45FD-5E46-BFD5-8810AE05D1B0}"/>
              </a:ext>
            </a:extLst>
          </p:cNvPr>
          <p:cNvSpPr txBox="1"/>
          <p:nvPr/>
        </p:nvSpPr>
        <p:spPr>
          <a:xfrm>
            <a:off x="193431" y="13144453"/>
            <a:ext cx="6214047" cy="307777"/>
          </a:xfrm>
          <a:prstGeom prst="rect">
            <a:avLst/>
          </a:prstGeom>
          <a:noFill/>
        </p:spPr>
        <p:txBody>
          <a:bodyPr wrap="square" rtlCol="0">
            <a:spAutoFit/>
          </a:bodyPr>
          <a:lstStyle/>
          <a:p>
            <a:pPr algn="l" defTabSz="914400" hangingPunct="1">
              <a:buClr>
                <a:srgbClr val="000000"/>
              </a:buClr>
            </a:pPr>
            <a:r>
              <a:rPr lang="en-US" sz="1400" dirty="0">
                <a:solidFill>
                  <a:srgbClr val="FFFFFF"/>
                </a:solidFill>
                <a:latin typeface="Gill Sans MT" panose="020B0502020104020203" pitchFamily="34" charset="77"/>
                <a:cs typeface="Arial"/>
                <a:sym typeface="Arial"/>
              </a:rPr>
              <a:t>Photo credit: Suman Kumar / </a:t>
            </a:r>
            <a:r>
              <a:rPr lang="en-US" sz="1400" dirty="0" err="1">
                <a:solidFill>
                  <a:srgbClr val="FFFFFF"/>
                </a:solidFill>
                <a:latin typeface="Gill Sans MT" panose="020B0502020104020203" pitchFamily="34" charset="77"/>
                <a:cs typeface="Arial"/>
                <a:sym typeface="Arial"/>
              </a:rPr>
              <a:t>EyeEm</a:t>
            </a:r>
            <a:r>
              <a:rPr lang="en-US" sz="1400" dirty="0">
                <a:solidFill>
                  <a:srgbClr val="FFFFFF"/>
                </a:solidFill>
                <a:latin typeface="Gill Sans MT" panose="020B0502020104020203" pitchFamily="34" charset="77"/>
                <a:cs typeface="Arial"/>
                <a:sym typeface="Arial"/>
              </a:rPr>
              <a:t> / Getty Images</a:t>
            </a:r>
          </a:p>
        </p:txBody>
      </p:sp>
    </p:spTree>
    <p:custDataLst>
      <p:tags r:id="rId1"/>
    </p:custDataLst>
    <p:extLst>
      <p:ext uri="{BB962C8B-B14F-4D97-AF65-F5344CB8AC3E}">
        <p14:creationId xmlns:p14="http://schemas.microsoft.com/office/powerpoint/2010/main" val="42619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16621B-91AD-6548-919D-742879B086A4}"/>
              </a:ext>
            </a:extLst>
          </p:cNvPr>
          <p:cNvSpPr>
            <a:spLocks noGrp="1"/>
          </p:cNvSpPr>
          <p:nvPr>
            <p:ph type="title"/>
          </p:nvPr>
        </p:nvSpPr>
        <p:spPr>
          <a:xfrm>
            <a:off x="7349281" y="3095450"/>
            <a:ext cx="16521372" cy="2176836"/>
          </a:xfrm>
        </p:spPr>
        <p:txBody>
          <a:bodyPr/>
          <a:lstStyle/>
          <a:p>
            <a:pPr>
              <a:lnSpc>
                <a:spcPct val="90000"/>
              </a:lnSpc>
            </a:pPr>
            <a:r>
              <a:rPr lang="en-US" dirty="0"/>
              <a:t>Program Foundation</a:t>
            </a:r>
            <a:br>
              <a:rPr lang="en-US" dirty="0"/>
            </a:br>
            <a:endParaRPr lang="en-US" dirty="0"/>
          </a:p>
        </p:txBody>
      </p:sp>
      <p:sp>
        <p:nvSpPr>
          <p:cNvPr id="11" name="Text Placeholder 10">
            <a:extLst>
              <a:ext uri="{FF2B5EF4-FFF2-40B4-BE49-F238E27FC236}">
                <a16:creationId xmlns:a16="http://schemas.microsoft.com/office/drawing/2014/main" id="{C8EB857F-9E6A-7D44-B656-15C74F7EC443}"/>
              </a:ext>
            </a:extLst>
          </p:cNvPr>
          <p:cNvSpPr>
            <a:spLocks noGrp="1"/>
          </p:cNvSpPr>
          <p:nvPr>
            <p:ph type="body" idx="1"/>
          </p:nvPr>
        </p:nvSpPr>
        <p:spPr>
          <a:xfrm>
            <a:off x="7349067" y="5272286"/>
            <a:ext cx="14258908" cy="5967412"/>
          </a:xfrm>
        </p:spPr>
        <p:txBody>
          <a:bodyPr/>
          <a:lstStyle/>
          <a:p>
            <a:r>
              <a:rPr lang="en-US" dirty="0"/>
              <a:t>Restrictions on girls’ liberty in public spaces contributes to school dropout, early marriage, and negative health and well-being.</a:t>
            </a:r>
          </a:p>
          <a:p>
            <a:r>
              <a:rPr lang="en-US" dirty="0"/>
              <a:t>Norms enforced through self-surveillance and policing of women’s actions through observing their adherence to norms in day-to-day social interactions.</a:t>
            </a:r>
            <a:br>
              <a:rPr lang="en-US" dirty="0"/>
            </a:br>
            <a:endParaRPr lang="en-US" dirty="0"/>
          </a:p>
        </p:txBody>
      </p:sp>
      <p:pic>
        <p:nvPicPr>
          <p:cNvPr id="15" name="Picture Placeholder 14">
            <a:extLst>
              <a:ext uri="{FF2B5EF4-FFF2-40B4-BE49-F238E27FC236}">
                <a16:creationId xmlns:a16="http://schemas.microsoft.com/office/drawing/2014/main" id="{86614A49-05D6-7A47-845A-0FE15637098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338" t="5979" r="28279" b="7961"/>
          <a:stretch/>
        </p:blipFill>
        <p:spPr>
          <a:xfrm>
            <a:off x="-3058370" y="2227262"/>
            <a:ext cx="9263064" cy="9261476"/>
          </a:xfrm>
        </p:spPr>
      </p:pic>
      <p:sp>
        <p:nvSpPr>
          <p:cNvPr id="13" name="Text Placeholder 12">
            <a:extLst>
              <a:ext uri="{FF2B5EF4-FFF2-40B4-BE49-F238E27FC236}">
                <a16:creationId xmlns:a16="http://schemas.microsoft.com/office/drawing/2014/main" id="{AF18D91A-308B-B14A-8DC7-C88455B9E80F}"/>
              </a:ext>
            </a:extLst>
          </p:cNvPr>
          <p:cNvSpPr>
            <a:spLocks noGrp="1"/>
          </p:cNvSpPr>
          <p:nvPr>
            <p:ph type="body" sz="quarter" idx="11"/>
          </p:nvPr>
        </p:nvSpPr>
        <p:spPr>
          <a:xfrm>
            <a:off x="7349067" y="2309737"/>
            <a:ext cx="9040860" cy="587375"/>
          </a:xfrm>
        </p:spPr>
        <p:txBody>
          <a:bodyPr/>
          <a:lstStyle/>
          <a:p>
            <a:r>
              <a:rPr lang="en-US" spc="100" dirty="0"/>
              <a:t>PARIVATAN FOR GIRLS</a:t>
            </a:r>
          </a:p>
        </p:txBody>
      </p:sp>
      <p:sp>
        <p:nvSpPr>
          <p:cNvPr id="16" name="TextBox 15">
            <a:extLst>
              <a:ext uri="{FF2B5EF4-FFF2-40B4-BE49-F238E27FC236}">
                <a16:creationId xmlns:a16="http://schemas.microsoft.com/office/drawing/2014/main" id="{8055608E-2B75-2B47-9B6F-C4B2FAC8FD26}"/>
              </a:ext>
            </a:extLst>
          </p:cNvPr>
          <p:cNvSpPr txBox="1"/>
          <p:nvPr/>
        </p:nvSpPr>
        <p:spPr>
          <a:xfrm>
            <a:off x="193431" y="13271453"/>
            <a:ext cx="6214047" cy="307777"/>
          </a:xfrm>
          <a:prstGeom prst="rect">
            <a:avLst/>
          </a:prstGeom>
          <a:noFill/>
        </p:spPr>
        <p:txBody>
          <a:bodyPr wrap="square" rtlCol="0">
            <a:spAutoFit/>
          </a:bodyPr>
          <a:lstStyle/>
          <a:p>
            <a:pPr algn="l" defTabSz="914400" hangingPunct="1">
              <a:buClr>
                <a:srgbClr val="000000"/>
              </a:buClr>
            </a:pPr>
            <a:r>
              <a:rPr lang="en-US" sz="1400" dirty="0">
                <a:solidFill>
                  <a:schemeClr val="tx2">
                    <a:lumMod val="75000"/>
                  </a:schemeClr>
                </a:solidFill>
                <a:latin typeface="Gill Sans MT" panose="020B0502020104020203" pitchFamily="34" charset="77"/>
                <a:cs typeface="Arial"/>
                <a:sym typeface="Arial"/>
              </a:rPr>
              <a:t>Photo credit: </a:t>
            </a:r>
            <a:r>
              <a:rPr lang="en-US" sz="1400" dirty="0" err="1">
                <a:solidFill>
                  <a:schemeClr val="tx2">
                    <a:lumMod val="75000"/>
                  </a:schemeClr>
                </a:solidFill>
                <a:latin typeface="Gill Sans MT" panose="020B0502020104020203" pitchFamily="34" charset="77"/>
                <a:cs typeface="Arial"/>
                <a:sym typeface="Arial"/>
              </a:rPr>
              <a:t>Tuul</a:t>
            </a:r>
            <a:r>
              <a:rPr lang="en-US" sz="1400" dirty="0">
                <a:solidFill>
                  <a:schemeClr val="tx2">
                    <a:lumMod val="75000"/>
                  </a:schemeClr>
                </a:solidFill>
                <a:latin typeface="Gill Sans MT" panose="020B0502020104020203" pitchFamily="34" charset="77"/>
                <a:cs typeface="Arial"/>
                <a:sym typeface="Arial"/>
              </a:rPr>
              <a:t> &amp; Bruno </a:t>
            </a:r>
            <a:r>
              <a:rPr lang="en-US" sz="1400" dirty="0" err="1">
                <a:solidFill>
                  <a:schemeClr val="tx2">
                    <a:lumMod val="75000"/>
                  </a:schemeClr>
                </a:solidFill>
                <a:latin typeface="Gill Sans MT" panose="020B0502020104020203" pitchFamily="34" charset="77"/>
                <a:cs typeface="Arial"/>
                <a:sym typeface="Arial"/>
              </a:rPr>
              <a:t>Morandi</a:t>
            </a:r>
            <a:r>
              <a:rPr lang="en-US" sz="1400" dirty="0">
                <a:solidFill>
                  <a:schemeClr val="tx2">
                    <a:lumMod val="75000"/>
                  </a:schemeClr>
                </a:solidFill>
                <a:latin typeface="Gill Sans MT" panose="020B0502020104020203" pitchFamily="34" charset="77"/>
                <a:cs typeface="Arial"/>
                <a:sym typeface="Arial"/>
              </a:rPr>
              <a:t>/Getty Images</a:t>
            </a:r>
          </a:p>
        </p:txBody>
      </p:sp>
    </p:spTree>
    <p:custDataLst>
      <p:tags r:id="rId1"/>
    </p:custDataLst>
    <p:extLst>
      <p:ext uri="{BB962C8B-B14F-4D97-AF65-F5344CB8AC3E}">
        <p14:creationId xmlns:p14="http://schemas.microsoft.com/office/powerpoint/2010/main" val="720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CE41-E1EC-944F-8E61-580FE023DA0F}"/>
              </a:ext>
            </a:extLst>
          </p:cNvPr>
          <p:cNvSpPr>
            <a:spLocks noGrp="1"/>
          </p:cNvSpPr>
          <p:nvPr>
            <p:ph type="title"/>
          </p:nvPr>
        </p:nvSpPr>
        <p:spPr/>
        <p:txBody>
          <a:bodyPr/>
          <a:lstStyle/>
          <a:p>
            <a:pPr>
              <a:lnSpc>
                <a:spcPct val="90000"/>
              </a:lnSpc>
            </a:pPr>
            <a:r>
              <a:rPr lang="en-US" dirty="0"/>
              <a:t>Project Objectives</a:t>
            </a:r>
            <a:br>
              <a:rPr lang="en-US" dirty="0"/>
            </a:br>
            <a:endParaRPr lang="en-US" dirty="0"/>
          </a:p>
        </p:txBody>
      </p:sp>
      <p:sp>
        <p:nvSpPr>
          <p:cNvPr id="4" name="Text Placeholder 3">
            <a:extLst>
              <a:ext uri="{FF2B5EF4-FFF2-40B4-BE49-F238E27FC236}">
                <a16:creationId xmlns:a16="http://schemas.microsoft.com/office/drawing/2014/main" id="{0524AC79-C3B3-ED44-8541-FC23F34A29BA}"/>
              </a:ext>
            </a:extLst>
          </p:cNvPr>
          <p:cNvSpPr>
            <a:spLocks noGrp="1"/>
          </p:cNvSpPr>
          <p:nvPr>
            <p:ph type="body" sz="quarter" idx="11"/>
          </p:nvPr>
        </p:nvSpPr>
        <p:spPr>
          <a:xfrm>
            <a:off x="7349067" y="2309737"/>
            <a:ext cx="7530715" cy="587375"/>
          </a:xfrm>
        </p:spPr>
        <p:txBody>
          <a:bodyPr/>
          <a:lstStyle/>
          <a:p>
            <a:r>
              <a:rPr lang="en-US" spc="100" dirty="0"/>
              <a:t>PARIVATAN FOR GIRLS</a:t>
            </a:r>
          </a:p>
        </p:txBody>
      </p:sp>
      <p:sp>
        <p:nvSpPr>
          <p:cNvPr id="8" name="Text Placeholder 7">
            <a:extLst>
              <a:ext uri="{FF2B5EF4-FFF2-40B4-BE49-F238E27FC236}">
                <a16:creationId xmlns:a16="http://schemas.microsoft.com/office/drawing/2014/main" id="{57429C6C-DA7D-D649-A76C-06CF0473B019}"/>
              </a:ext>
            </a:extLst>
          </p:cNvPr>
          <p:cNvSpPr>
            <a:spLocks noGrp="1"/>
          </p:cNvSpPr>
          <p:nvPr>
            <p:ph type="body" idx="1"/>
          </p:nvPr>
        </p:nvSpPr>
        <p:spPr>
          <a:xfrm>
            <a:off x="7349067" y="5272286"/>
            <a:ext cx="14258908" cy="5967412"/>
          </a:xfrm>
        </p:spPr>
        <p:txBody>
          <a:bodyPr/>
          <a:lstStyle/>
          <a:p>
            <a:pPr marL="0" indent="0">
              <a:buClr>
                <a:srgbClr val="2E2C22"/>
              </a:buClr>
              <a:buNone/>
            </a:pPr>
            <a:r>
              <a:rPr lang="en-US" dirty="0"/>
              <a:t>Can a sports-based program for adolescent girls ages 12 to 16 years in a low economic community in Mumbai, India:</a:t>
            </a:r>
            <a:br>
              <a:rPr lang="en-US" dirty="0"/>
            </a:br>
            <a:endParaRPr lang="en-US" dirty="0"/>
          </a:p>
          <a:p>
            <a:pPr lvl="1" algn="l">
              <a:buClr>
                <a:srgbClr val="2E2C22"/>
              </a:buClr>
            </a:pPr>
            <a:r>
              <a:rPr lang="en-US" dirty="0">
                <a:solidFill>
                  <a:srgbClr val="2E2C22"/>
                </a:solidFill>
              </a:rPr>
              <a:t>Shift norms that restrict girls’ liberty to move freely in public spaces?</a:t>
            </a:r>
          </a:p>
          <a:p>
            <a:pPr lvl="1" algn="l">
              <a:buClr>
                <a:srgbClr val="2E2C22"/>
              </a:buClr>
            </a:pPr>
            <a:r>
              <a:rPr lang="en-US" dirty="0">
                <a:solidFill>
                  <a:srgbClr val="2E2C22"/>
                </a:solidFill>
              </a:rPr>
              <a:t>Increase girls’ self-esteem, self-confidence, and educational aspirations?</a:t>
            </a:r>
          </a:p>
          <a:p>
            <a:pPr marL="0" indent="0">
              <a:buClr>
                <a:srgbClr val="2E2C22"/>
              </a:buClr>
              <a:buNone/>
            </a:pPr>
            <a:endParaRPr lang="en-US" dirty="0"/>
          </a:p>
        </p:txBody>
      </p:sp>
      <p:sp>
        <p:nvSpPr>
          <p:cNvPr id="13" name="TextBox 12">
            <a:extLst>
              <a:ext uri="{FF2B5EF4-FFF2-40B4-BE49-F238E27FC236}">
                <a16:creationId xmlns:a16="http://schemas.microsoft.com/office/drawing/2014/main" id="{620F6288-574F-2749-80A9-BB7CB96A9CD4}"/>
              </a:ext>
            </a:extLst>
          </p:cNvPr>
          <p:cNvSpPr txBox="1"/>
          <p:nvPr/>
        </p:nvSpPr>
        <p:spPr>
          <a:xfrm>
            <a:off x="193431" y="13144453"/>
            <a:ext cx="6214047" cy="307777"/>
          </a:xfrm>
          <a:prstGeom prst="rect">
            <a:avLst/>
          </a:prstGeom>
          <a:noFill/>
        </p:spPr>
        <p:txBody>
          <a:bodyPr wrap="square" rtlCol="0">
            <a:spAutoFit/>
          </a:bodyPr>
          <a:lstStyle/>
          <a:p>
            <a:pPr algn="l" defTabSz="914400" hangingPunct="1">
              <a:buClr>
                <a:srgbClr val="000000"/>
              </a:buClr>
            </a:pPr>
            <a:r>
              <a:rPr lang="en-US" sz="1400" dirty="0">
                <a:solidFill>
                  <a:schemeClr val="tx2">
                    <a:lumMod val="75000"/>
                  </a:schemeClr>
                </a:solidFill>
                <a:latin typeface="Gill Sans MT" panose="020B0502020104020203" pitchFamily="34" charset="77"/>
                <a:cs typeface="Arial"/>
                <a:sym typeface="Arial"/>
              </a:rPr>
              <a:t>Photo credit: </a:t>
            </a:r>
            <a:r>
              <a:rPr lang="en-US" sz="1400" dirty="0" err="1">
                <a:solidFill>
                  <a:schemeClr val="tx2">
                    <a:lumMod val="75000"/>
                  </a:schemeClr>
                </a:solidFill>
                <a:latin typeface="Gill Sans MT" panose="020B0502020104020203" pitchFamily="34" charset="77"/>
                <a:cs typeface="Arial"/>
                <a:sym typeface="Arial"/>
              </a:rPr>
              <a:t>Parivatan</a:t>
            </a:r>
            <a:r>
              <a:rPr lang="en-US" sz="1400" dirty="0">
                <a:solidFill>
                  <a:schemeClr val="tx2">
                    <a:lumMod val="75000"/>
                  </a:schemeClr>
                </a:solidFill>
                <a:latin typeface="Gill Sans MT" panose="020B0502020104020203" pitchFamily="34" charset="77"/>
                <a:cs typeface="Arial"/>
                <a:sym typeface="Arial"/>
              </a:rPr>
              <a:t> for Girls</a:t>
            </a:r>
          </a:p>
        </p:txBody>
      </p:sp>
      <p:pic>
        <p:nvPicPr>
          <p:cNvPr id="20" name="Picture Placeholder 19" descr="A picture containing person, outdoor&#10;&#10;Description automatically generated">
            <a:extLst>
              <a:ext uri="{FF2B5EF4-FFF2-40B4-BE49-F238E27FC236}">
                <a16:creationId xmlns:a16="http://schemas.microsoft.com/office/drawing/2014/main" id="{A6963403-660B-6942-BCC1-E1F83AF3AA8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8650" r="9168"/>
          <a:stretch/>
        </p:blipFill>
        <p:spPr>
          <a:xfrm>
            <a:off x="-3058370" y="2227262"/>
            <a:ext cx="9263064" cy="9261476"/>
          </a:xfrm>
        </p:spPr>
      </p:pic>
    </p:spTree>
    <p:custDataLst>
      <p:tags r:id="rId1"/>
    </p:custDataLst>
    <p:extLst>
      <p:ext uri="{BB962C8B-B14F-4D97-AF65-F5344CB8AC3E}">
        <p14:creationId xmlns:p14="http://schemas.microsoft.com/office/powerpoint/2010/main" val="7826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64" name="Google Shape;360;p30">
            <a:extLst>
              <a:ext uri="{FF2B5EF4-FFF2-40B4-BE49-F238E27FC236}">
                <a16:creationId xmlns:a16="http://schemas.microsoft.com/office/drawing/2014/main" id="{FF72CCAA-B92F-5C46-849B-A976722769FB}"/>
              </a:ext>
            </a:extLst>
          </p:cNvPr>
          <p:cNvSpPr txBox="1">
            <a:spLocks noGrp="1"/>
          </p:cNvSpPr>
          <p:nvPr>
            <p:ph type="body" sz="quarter" idx="14"/>
          </p:nvPr>
        </p:nvSpPr>
        <p:spPr>
          <a:xfrm>
            <a:off x="2155616" y="8446830"/>
            <a:ext cx="4235868" cy="4316458"/>
          </a:xfrm>
          <a:prstGeom prst="rect">
            <a:avLst/>
          </a:prstGeom>
          <a:noFill/>
          <a:ln>
            <a:noFill/>
          </a:ln>
        </p:spPr>
        <p:txBody>
          <a:bodyPr spcFirstLastPara="1" wrap="square" lIns="91425" tIns="45700" rIns="91425" bIns="45700" anchor="t" anchorCtr="0">
            <a:normAutofit/>
          </a:bodyPr>
          <a:lstStyle/>
          <a:p>
            <a:pPr lvl="0" rtl="0">
              <a:spcBef>
                <a:spcPts val="0"/>
              </a:spcBef>
              <a:spcAft>
                <a:spcPts val="1800"/>
              </a:spcAft>
              <a:buClr>
                <a:schemeClr val="dk1"/>
              </a:buClr>
              <a:buSzPts val="3000"/>
            </a:pPr>
            <a:r>
              <a:rPr lang="en-US" sz="3000" dirty="0">
                <a:solidFill>
                  <a:srgbClr val="2E2C22"/>
                </a:solidFill>
                <a:sym typeface="Calibri"/>
              </a:rPr>
              <a:t>Relatively progressive young women from slums served as mentors to younger girls.</a:t>
            </a:r>
            <a:endParaRPr dirty="0">
              <a:solidFill>
                <a:srgbClr val="2E2C22"/>
              </a:solidFill>
            </a:endParaRPr>
          </a:p>
          <a:p>
            <a:pPr lvl="0" rtl="0">
              <a:spcBef>
                <a:spcPts val="0"/>
              </a:spcBef>
              <a:spcAft>
                <a:spcPts val="1800"/>
              </a:spcAft>
              <a:buClr>
                <a:schemeClr val="dk1"/>
              </a:buClr>
              <a:buSzPts val="3000"/>
            </a:pPr>
            <a:r>
              <a:rPr lang="en-US" sz="3000" dirty="0">
                <a:solidFill>
                  <a:srgbClr val="2E2C22"/>
                </a:solidFill>
              </a:rPr>
              <a:t>Lead reflection sessions on gender.</a:t>
            </a:r>
            <a:endParaRPr dirty="0">
              <a:solidFill>
                <a:srgbClr val="2E2C22"/>
              </a:solidFill>
            </a:endParaRPr>
          </a:p>
          <a:p>
            <a:pPr lvl="0" rtl="0">
              <a:spcBef>
                <a:spcPts val="0"/>
              </a:spcBef>
              <a:spcAft>
                <a:spcPts val="1800"/>
              </a:spcAft>
              <a:buClr>
                <a:schemeClr val="dk1"/>
              </a:buClr>
              <a:buSzPts val="3000"/>
            </a:pPr>
            <a:r>
              <a:rPr lang="en-US" sz="3000" dirty="0">
                <a:solidFill>
                  <a:srgbClr val="2E2C22"/>
                </a:solidFill>
                <a:latin typeface="Calibri"/>
                <a:ea typeface="Calibri"/>
                <a:cs typeface="Calibri"/>
                <a:sym typeface="Calibri"/>
              </a:rPr>
              <a:t>Coach kabaddi.</a:t>
            </a:r>
            <a:endParaRPr sz="3000" dirty="0">
              <a:solidFill>
                <a:srgbClr val="2E2C22"/>
              </a:solidFill>
              <a:latin typeface="Calibri"/>
              <a:ea typeface="Calibri"/>
              <a:cs typeface="Calibri"/>
              <a:sym typeface="Calibri"/>
            </a:endParaRPr>
          </a:p>
        </p:txBody>
      </p:sp>
      <p:sp>
        <p:nvSpPr>
          <p:cNvPr id="65" name="Google Shape;361;p30">
            <a:extLst>
              <a:ext uri="{FF2B5EF4-FFF2-40B4-BE49-F238E27FC236}">
                <a16:creationId xmlns:a16="http://schemas.microsoft.com/office/drawing/2014/main" id="{0D24ACA3-115A-C240-89E6-D1EE0B5CDA00}"/>
              </a:ext>
            </a:extLst>
          </p:cNvPr>
          <p:cNvSpPr txBox="1">
            <a:spLocks noGrp="1"/>
          </p:cNvSpPr>
          <p:nvPr>
            <p:ph type="body" sz="quarter" idx="15"/>
          </p:nvPr>
        </p:nvSpPr>
        <p:spPr>
          <a:xfrm>
            <a:off x="7434590" y="8478686"/>
            <a:ext cx="4235868" cy="4316458"/>
          </a:xfrm>
          <a:prstGeom prst="rect">
            <a:avLst/>
          </a:prstGeom>
          <a:noFill/>
          <a:ln>
            <a:noFill/>
          </a:ln>
        </p:spPr>
        <p:txBody>
          <a:bodyPr spcFirstLastPara="1" wrap="square" lIns="91425" tIns="45700" rIns="91425" bIns="45700" anchor="t" anchorCtr="0">
            <a:normAutofit fontScale="92500" lnSpcReduction="20000"/>
          </a:bodyPr>
          <a:lstStyle/>
          <a:p>
            <a:pPr lvl="0" rtl="0">
              <a:lnSpc>
                <a:spcPct val="110000"/>
              </a:lnSpc>
              <a:spcBef>
                <a:spcPts val="0"/>
              </a:spcBef>
              <a:spcAft>
                <a:spcPts val="1800"/>
              </a:spcAft>
              <a:buClr>
                <a:schemeClr val="dk1"/>
              </a:buClr>
              <a:buSzPts val="3000"/>
            </a:pPr>
            <a:r>
              <a:rPr lang="en-US" sz="3000" dirty="0">
                <a:solidFill>
                  <a:srgbClr val="2E2C22"/>
                </a:solidFill>
              </a:rPr>
              <a:t>Once a week for 1.5 hours over 15 months.</a:t>
            </a:r>
            <a:endParaRPr dirty="0">
              <a:solidFill>
                <a:srgbClr val="2E2C22"/>
              </a:solidFill>
            </a:endParaRPr>
          </a:p>
          <a:p>
            <a:pPr lvl="0" rtl="0">
              <a:lnSpc>
                <a:spcPct val="110000"/>
              </a:lnSpc>
              <a:spcBef>
                <a:spcPts val="0"/>
              </a:spcBef>
              <a:spcAft>
                <a:spcPts val="1800"/>
              </a:spcAft>
              <a:buClr>
                <a:schemeClr val="dk1"/>
              </a:buClr>
              <a:buSzPts val="3000"/>
            </a:pPr>
            <a:r>
              <a:rPr lang="en-US" sz="3000" dirty="0">
                <a:solidFill>
                  <a:srgbClr val="2E2C22"/>
                </a:solidFill>
              </a:rPr>
              <a:t>Alternating sessions: prepared cards and group reflection.</a:t>
            </a:r>
            <a:endParaRPr dirty="0">
              <a:solidFill>
                <a:srgbClr val="2E2C22"/>
              </a:solidFill>
            </a:endParaRPr>
          </a:p>
          <a:p>
            <a:pPr lvl="0" rtl="0">
              <a:lnSpc>
                <a:spcPct val="110000"/>
              </a:lnSpc>
              <a:spcBef>
                <a:spcPts val="0"/>
              </a:spcBef>
              <a:spcAft>
                <a:spcPts val="1800"/>
              </a:spcAft>
              <a:buClr>
                <a:schemeClr val="dk1"/>
              </a:buClr>
              <a:buSzPts val="3000"/>
            </a:pPr>
            <a:r>
              <a:rPr lang="en-US" sz="3000" dirty="0">
                <a:solidFill>
                  <a:srgbClr val="2E2C22"/>
                </a:solidFill>
              </a:rPr>
              <a:t>Topics: dealing with emotions, goal-setting, gender equality, puberty, responding to violence.</a:t>
            </a:r>
            <a:endParaRPr sz="3000" dirty="0">
              <a:solidFill>
                <a:srgbClr val="2E2C22"/>
              </a:solidFill>
            </a:endParaRPr>
          </a:p>
        </p:txBody>
      </p:sp>
      <p:sp>
        <p:nvSpPr>
          <p:cNvPr id="66" name="Google Shape;362;p30">
            <a:extLst>
              <a:ext uri="{FF2B5EF4-FFF2-40B4-BE49-F238E27FC236}">
                <a16:creationId xmlns:a16="http://schemas.microsoft.com/office/drawing/2014/main" id="{99714ADE-665A-6F4A-A1D8-DD32DDDE1971}"/>
              </a:ext>
            </a:extLst>
          </p:cNvPr>
          <p:cNvSpPr txBox="1">
            <a:spLocks noGrp="1"/>
          </p:cNvSpPr>
          <p:nvPr>
            <p:ph type="body" sz="quarter" idx="16"/>
          </p:nvPr>
        </p:nvSpPr>
        <p:spPr>
          <a:xfrm>
            <a:off x="12713544" y="8427886"/>
            <a:ext cx="4235868" cy="4316458"/>
          </a:xfrm>
          <a:prstGeom prst="rect">
            <a:avLst/>
          </a:prstGeom>
          <a:noFill/>
          <a:ln>
            <a:noFill/>
          </a:ln>
        </p:spPr>
        <p:txBody>
          <a:bodyPr spcFirstLastPara="1" wrap="square" lIns="91425" tIns="45700" rIns="91425" bIns="45700" anchor="t" anchorCtr="0">
            <a:normAutofit/>
          </a:bodyPr>
          <a:lstStyle/>
          <a:p>
            <a:pPr lvl="0" algn="ctr" rtl="0">
              <a:spcBef>
                <a:spcPts val="0"/>
              </a:spcBef>
              <a:spcAft>
                <a:spcPts val="0"/>
              </a:spcAft>
              <a:buClr>
                <a:schemeClr val="dk1"/>
              </a:buClr>
              <a:buSzPts val="3000"/>
            </a:pPr>
            <a:r>
              <a:rPr lang="en-US" sz="3000" dirty="0">
                <a:solidFill>
                  <a:srgbClr val="2E2C22"/>
                </a:solidFill>
              </a:rPr>
              <a:t>Weekly 2-hour game/coaching.</a:t>
            </a:r>
            <a:endParaRPr dirty="0">
              <a:solidFill>
                <a:srgbClr val="2E2C22"/>
              </a:solidFill>
            </a:endParaRPr>
          </a:p>
          <a:p>
            <a:pPr lvl="0" algn="ctr" rtl="0">
              <a:spcBef>
                <a:spcPts val="0"/>
              </a:spcBef>
              <a:spcAft>
                <a:spcPts val="0"/>
              </a:spcAft>
              <a:buClr>
                <a:schemeClr val="dk1"/>
              </a:buClr>
              <a:buSzPts val="3000"/>
            </a:pPr>
            <a:r>
              <a:rPr lang="en-US" sz="3000" dirty="0">
                <a:solidFill>
                  <a:srgbClr val="2E2C22"/>
                </a:solidFill>
              </a:rPr>
              <a:t>Public tournament.</a:t>
            </a:r>
            <a:endParaRPr sz="3000" dirty="0">
              <a:solidFill>
                <a:srgbClr val="2E2C22"/>
              </a:solidFill>
            </a:endParaRPr>
          </a:p>
        </p:txBody>
      </p:sp>
      <p:sp>
        <p:nvSpPr>
          <p:cNvPr id="67" name="Google Shape;363;p30">
            <a:extLst>
              <a:ext uri="{FF2B5EF4-FFF2-40B4-BE49-F238E27FC236}">
                <a16:creationId xmlns:a16="http://schemas.microsoft.com/office/drawing/2014/main" id="{322BC83E-712D-E048-A776-DC9899A4F827}"/>
              </a:ext>
            </a:extLst>
          </p:cNvPr>
          <p:cNvSpPr txBox="1">
            <a:spLocks noGrp="1"/>
          </p:cNvSpPr>
          <p:nvPr>
            <p:ph type="body" sz="quarter" idx="17"/>
          </p:nvPr>
        </p:nvSpPr>
        <p:spPr>
          <a:xfrm>
            <a:off x="17527295" y="8586971"/>
            <a:ext cx="5172284" cy="4316458"/>
          </a:xfrm>
          <a:prstGeom prst="rect">
            <a:avLst/>
          </a:prstGeom>
          <a:noFill/>
          <a:ln>
            <a:noFill/>
          </a:ln>
        </p:spPr>
        <p:txBody>
          <a:bodyPr spcFirstLastPara="1" wrap="square" lIns="91425" tIns="45700" rIns="91425" bIns="45700" anchor="t" anchorCtr="0">
            <a:normAutofit/>
          </a:bodyPr>
          <a:lstStyle/>
          <a:p>
            <a:pPr lvl="0" rtl="0">
              <a:spcBef>
                <a:spcPts val="0"/>
              </a:spcBef>
              <a:spcAft>
                <a:spcPts val="1800"/>
              </a:spcAft>
              <a:buClr>
                <a:schemeClr val="dk1"/>
              </a:buClr>
              <a:buSzPts val="2775"/>
            </a:pPr>
            <a:r>
              <a:rPr lang="en-US" sz="2775" dirty="0">
                <a:solidFill>
                  <a:srgbClr val="2E2C22"/>
                </a:solidFill>
              </a:rPr>
              <a:t>Parents groups with monthly reflection sessions.</a:t>
            </a:r>
            <a:endParaRPr dirty="0">
              <a:solidFill>
                <a:srgbClr val="2E2C22"/>
              </a:solidFill>
            </a:endParaRPr>
          </a:p>
          <a:p>
            <a:pPr lvl="0" rtl="0">
              <a:spcBef>
                <a:spcPts val="0"/>
              </a:spcBef>
              <a:spcAft>
                <a:spcPts val="1800"/>
              </a:spcAft>
              <a:buClr>
                <a:schemeClr val="dk1"/>
              </a:buClr>
              <a:buSzPts val="2775"/>
            </a:pPr>
            <a:r>
              <a:rPr lang="en-US" sz="2775" dirty="0">
                <a:solidFill>
                  <a:srgbClr val="2E2C22"/>
                </a:solidFill>
              </a:rPr>
              <a:t>Topics: communication skills, value of girls and girls’ education, benefits of delayed marriage, issues around sexual harassment.</a:t>
            </a:r>
            <a:endParaRPr dirty="0">
              <a:solidFill>
                <a:srgbClr val="2E2C22"/>
              </a:solidFill>
            </a:endParaRPr>
          </a:p>
          <a:p>
            <a:pPr lvl="0" rtl="0">
              <a:spcBef>
                <a:spcPts val="0"/>
              </a:spcBef>
              <a:spcAft>
                <a:spcPts val="1800"/>
              </a:spcAft>
              <a:buClr>
                <a:schemeClr val="dk1"/>
              </a:buClr>
              <a:buSzPts val="2775"/>
            </a:pPr>
            <a:r>
              <a:rPr lang="en-US" sz="2775" dirty="0">
                <a:solidFill>
                  <a:srgbClr val="2E2C22"/>
                </a:solidFill>
              </a:rPr>
              <a:t>Community Advisory Board.</a:t>
            </a:r>
            <a:endParaRPr sz="2775" dirty="0">
              <a:solidFill>
                <a:srgbClr val="2E2C22"/>
              </a:solidFill>
            </a:endParaRPr>
          </a:p>
        </p:txBody>
      </p:sp>
      <p:sp>
        <p:nvSpPr>
          <p:cNvPr id="68" name="Google Shape;364;p30">
            <a:extLst>
              <a:ext uri="{FF2B5EF4-FFF2-40B4-BE49-F238E27FC236}">
                <a16:creationId xmlns:a16="http://schemas.microsoft.com/office/drawing/2014/main" id="{0D9627C9-39C3-254C-A500-E129242063CA}"/>
              </a:ext>
            </a:extLst>
          </p:cNvPr>
          <p:cNvSpPr txBox="1">
            <a:spLocks noGrp="1"/>
          </p:cNvSpPr>
          <p:nvPr>
            <p:ph type="body" sz="quarter" idx="18"/>
          </p:nvPr>
        </p:nvSpPr>
        <p:spPr>
          <a:xfrm>
            <a:off x="2155616"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496F90"/>
              </a:buClr>
              <a:buSzPts val="3060"/>
              <a:buFont typeface="Calibri"/>
              <a:buNone/>
            </a:pPr>
            <a:r>
              <a:rPr lang="en-US" sz="4000" spc="0" dirty="0">
                <a:solidFill>
                  <a:srgbClr val="2E2C22"/>
                </a:solidFill>
              </a:rPr>
              <a:t>MENTOR</a:t>
            </a:r>
            <a:endParaRPr sz="4000" spc="0" dirty="0">
              <a:solidFill>
                <a:srgbClr val="2E2C22"/>
              </a:solidFill>
            </a:endParaRPr>
          </a:p>
        </p:txBody>
      </p:sp>
      <p:sp>
        <p:nvSpPr>
          <p:cNvPr id="69" name="Google Shape;365;p30">
            <a:extLst>
              <a:ext uri="{FF2B5EF4-FFF2-40B4-BE49-F238E27FC236}">
                <a16:creationId xmlns:a16="http://schemas.microsoft.com/office/drawing/2014/main" id="{DCF11A04-F9F0-1146-A18B-80B05075DF00}"/>
              </a:ext>
            </a:extLst>
          </p:cNvPr>
          <p:cNvSpPr txBox="1">
            <a:spLocks noGrp="1"/>
          </p:cNvSpPr>
          <p:nvPr>
            <p:ph type="body" sz="quarter" idx="19"/>
          </p:nvPr>
        </p:nvSpPr>
        <p:spPr>
          <a:xfrm>
            <a:off x="7434590"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496F90"/>
              </a:buClr>
              <a:buSzPts val="2790"/>
              <a:buFont typeface="Calibri"/>
              <a:buNone/>
            </a:pPr>
            <a:r>
              <a:rPr lang="en-US" sz="4000" spc="0" dirty="0">
                <a:solidFill>
                  <a:srgbClr val="2E2C22"/>
                </a:solidFill>
              </a:rPr>
              <a:t>GENDER CURRICULUM</a:t>
            </a:r>
            <a:endParaRPr sz="4000" spc="0" dirty="0">
              <a:solidFill>
                <a:srgbClr val="2E2C22"/>
              </a:solidFill>
            </a:endParaRPr>
          </a:p>
        </p:txBody>
      </p:sp>
      <p:sp>
        <p:nvSpPr>
          <p:cNvPr id="70" name="Google Shape;366;p30">
            <a:extLst>
              <a:ext uri="{FF2B5EF4-FFF2-40B4-BE49-F238E27FC236}">
                <a16:creationId xmlns:a16="http://schemas.microsoft.com/office/drawing/2014/main" id="{87C9F7DF-6CCD-A748-8AE9-5C81C7866CF4}"/>
              </a:ext>
            </a:extLst>
          </p:cNvPr>
          <p:cNvSpPr txBox="1">
            <a:spLocks noGrp="1"/>
          </p:cNvSpPr>
          <p:nvPr>
            <p:ph type="body" sz="quarter" idx="20"/>
          </p:nvPr>
        </p:nvSpPr>
        <p:spPr>
          <a:xfrm>
            <a:off x="12713544"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496F90"/>
              </a:buClr>
              <a:buSzPts val="2800"/>
              <a:buFont typeface="Calibri"/>
              <a:buNone/>
            </a:pPr>
            <a:r>
              <a:rPr lang="en-US" sz="4000" spc="0" dirty="0">
                <a:solidFill>
                  <a:srgbClr val="2E2C22"/>
                </a:solidFill>
              </a:rPr>
              <a:t>KABADDI</a:t>
            </a:r>
            <a:endParaRPr sz="4000" spc="0" dirty="0">
              <a:solidFill>
                <a:srgbClr val="2E2C22"/>
              </a:solidFill>
            </a:endParaRPr>
          </a:p>
        </p:txBody>
      </p:sp>
      <p:sp>
        <p:nvSpPr>
          <p:cNvPr id="71" name="Google Shape;367;p30">
            <a:extLst>
              <a:ext uri="{FF2B5EF4-FFF2-40B4-BE49-F238E27FC236}">
                <a16:creationId xmlns:a16="http://schemas.microsoft.com/office/drawing/2014/main" id="{7EFF1DF6-D216-8841-9959-52AD9521CCA7}"/>
              </a:ext>
            </a:extLst>
          </p:cNvPr>
          <p:cNvSpPr txBox="1">
            <a:spLocks noGrp="1"/>
          </p:cNvSpPr>
          <p:nvPr>
            <p:ph type="body" sz="quarter" idx="21"/>
          </p:nvPr>
        </p:nvSpPr>
        <p:spPr>
          <a:xfrm>
            <a:off x="17991837" y="7041695"/>
            <a:ext cx="4235868" cy="5046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496F90"/>
              </a:buClr>
              <a:buSzPts val="3000"/>
              <a:buFont typeface="Calibri"/>
              <a:buNone/>
            </a:pPr>
            <a:r>
              <a:rPr lang="en-US" sz="4000" spc="0" dirty="0">
                <a:solidFill>
                  <a:srgbClr val="2E2C22"/>
                </a:solidFill>
              </a:rPr>
              <a:t>PARENTS &amp; COMMUNITY</a:t>
            </a:r>
            <a:endParaRPr sz="4000" spc="0" dirty="0">
              <a:solidFill>
                <a:srgbClr val="2E2C22"/>
              </a:solidFill>
            </a:endParaRPr>
          </a:p>
        </p:txBody>
      </p:sp>
      <p:sp>
        <p:nvSpPr>
          <p:cNvPr id="72" name="Google Shape;368;p30">
            <a:extLst>
              <a:ext uri="{FF2B5EF4-FFF2-40B4-BE49-F238E27FC236}">
                <a16:creationId xmlns:a16="http://schemas.microsoft.com/office/drawing/2014/main" id="{3D2B3195-33F7-9945-A557-B00B9254DCF6}"/>
              </a:ext>
            </a:extLst>
          </p:cNvPr>
          <p:cNvSpPr txBox="1">
            <a:spLocks noGrp="1"/>
          </p:cNvSpPr>
          <p:nvPr>
            <p:ph type="title"/>
          </p:nvPr>
        </p:nvSpPr>
        <p:spPr>
          <a:xfrm>
            <a:off x="1969401" y="2054460"/>
            <a:ext cx="19402113" cy="143851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393941"/>
              </a:buClr>
              <a:buSzPts val="10000"/>
              <a:buFont typeface="Calibri"/>
              <a:buNone/>
            </a:pPr>
            <a:r>
              <a:rPr lang="en-US" dirty="0">
                <a:solidFill>
                  <a:srgbClr val="B52AB3"/>
                </a:solidFill>
              </a:rPr>
              <a:t>Project Strategies</a:t>
            </a:r>
            <a:endParaRPr dirty="0">
              <a:solidFill>
                <a:srgbClr val="B52AB3"/>
              </a:solidFill>
            </a:endParaRPr>
          </a:p>
        </p:txBody>
      </p:sp>
      <p:sp>
        <p:nvSpPr>
          <p:cNvPr id="73" name="Text Placeholder 4">
            <a:extLst>
              <a:ext uri="{FF2B5EF4-FFF2-40B4-BE49-F238E27FC236}">
                <a16:creationId xmlns:a16="http://schemas.microsoft.com/office/drawing/2014/main" id="{678F6BAB-014B-5542-A9B8-23F6380AFF32}"/>
              </a:ext>
            </a:extLst>
          </p:cNvPr>
          <p:cNvSpPr txBox="1">
            <a:spLocks/>
          </p:cNvSpPr>
          <p:nvPr/>
        </p:nvSpPr>
        <p:spPr>
          <a:xfrm>
            <a:off x="2003216" y="1146772"/>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a:solidFill>
                  <a:srgbClr val="2E2C22"/>
                </a:solidFill>
              </a:rPr>
              <a:t>PARIVATAN FOR GIRLS</a:t>
            </a:r>
          </a:p>
        </p:txBody>
      </p:sp>
      <p:pic>
        <p:nvPicPr>
          <p:cNvPr id="2" name="Graphic 1">
            <a:extLst>
              <a:ext uri="{FF2B5EF4-FFF2-40B4-BE49-F238E27FC236}">
                <a16:creationId xmlns:a16="http://schemas.microsoft.com/office/drawing/2014/main" id="{D9EB33DA-02CE-CF4E-8844-B2915EA0005F}"/>
              </a:ext>
            </a:extLst>
          </p:cNvPr>
          <p:cNvPicPr>
            <a:picLocks/>
          </p:cNvPicPr>
          <p:nvPr/>
        </p:nvPicPr>
        <p:blipFill>
          <a:blip r:embed="rId4">
            <a:extLst>
              <a:ext uri="{96DAC541-7B7A-43D3-8B79-37D633B846F1}">
                <asvg:svgBlip xmlns="" xmlns:asvg="http://schemas.microsoft.com/office/drawing/2016/SVG/main" r:embed="rId5"/>
              </a:ext>
            </a:extLst>
          </a:blip>
          <a:stretch>
            <a:fillRect/>
          </a:stretch>
        </p:blipFill>
        <p:spPr>
          <a:xfrm>
            <a:off x="3353209" y="4199292"/>
            <a:ext cx="1840682" cy="1840682"/>
          </a:xfrm>
          <a:prstGeom prst="rect">
            <a:avLst/>
          </a:prstGeom>
        </p:spPr>
      </p:pic>
      <p:pic>
        <p:nvPicPr>
          <p:cNvPr id="4" name="Graphic 3">
            <a:extLst>
              <a:ext uri="{FF2B5EF4-FFF2-40B4-BE49-F238E27FC236}">
                <a16:creationId xmlns:a16="http://schemas.microsoft.com/office/drawing/2014/main" id="{9A1BFE15-1653-EA4E-9676-1CFB5E4B1FD6}"/>
              </a:ext>
            </a:extLst>
          </p:cNvPr>
          <p:cNvPicPr>
            <a:picLocks/>
          </p:cNvPicPr>
          <p:nvPr/>
        </p:nvPicPr>
        <p:blipFill>
          <a:blip r:embed="rId6">
            <a:extLst>
              <a:ext uri="{96DAC541-7B7A-43D3-8B79-37D633B846F1}">
                <asvg:svgBlip xmlns="" xmlns:asvg="http://schemas.microsoft.com/office/drawing/2016/SVG/main" r:embed="rId7"/>
              </a:ext>
            </a:extLst>
          </a:blip>
          <a:stretch>
            <a:fillRect/>
          </a:stretch>
        </p:blipFill>
        <p:spPr>
          <a:xfrm>
            <a:off x="8529360" y="4145150"/>
            <a:ext cx="1840682" cy="1840682"/>
          </a:xfrm>
          <a:prstGeom prst="rect">
            <a:avLst/>
          </a:prstGeom>
        </p:spPr>
      </p:pic>
      <p:pic>
        <p:nvPicPr>
          <p:cNvPr id="5" name="Graphic 4">
            <a:extLst>
              <a:ext uri="{FF2B5EF4-FFF2-40B4-BE49-F238E27FC236}">
                <a16:creationId xmlns:a16="http://schemas.microsoft.com/office/drawing/2014/main" id="{9ABAA01D-E8A4-FA40-BD92-B80FC091DBF8}"/>
              </a:ext>
            </a:extLst>
          </p:cNvPr>
          <p:cNvPicPr>
            <a:picLocks/>
          </p:cNvPicPr>
          <p:nvPr/>
        </p:nvPicPr>
        <p:blipFill>
          <a:blip r:embed="rId8">
            <a:extLst>
              <a:ext uri="{96DAC541-7B7A-43D3-8B79-37D633B846F1}">
                <asvg:svgBlip xmlns="" xmlns:asvg="http://schemas.microsoft.com/office/drawing/2016/SVG/main" r:embed="rId9"/>
              </a:ext>
            </a:extLst>
          </a:blip>
          <a:stretch>
            <a:fillRect/>
          </a:stretch>
        </p:blipFill>
        <p:spPr>
          <a:xfrm>
            <a:off x="13705511" y="3828504"/>
            <a:ext cx="2331658" cy="2331658"/>
          </a:xfrm>
          <a:prstGeom prst="rect">
            <a:avLst/>
          </a:prstGeom>
        </p:spPr>
      </p:pic>
      <p:pic>
        <p:nvPicPr>
          <p:cNvPr id="6" name="Graphic 5">
            <a:extLst>
              <a:ext uri="{FF2B5EF4-FFF2-40B4-BE49-F238E27FC236}">
                <a16:creationId xmlns:a16="http://schemas.microsoft.com/office/drawing/2014/main" id="{EA0F13E8-788E-4A4E-A6DF-374654775665}"/>
              </a:ext>
            </a:extLst>
          </p:cNvPr>
          <p:cNvPicPr>
            <a:picLocks/>
          </p:cNvPicPr>
          <p:nvPr/>
        </p:nvPicPr>
        <p:blipFill>
          <a:blip r:embed="rId10">
            <a:extLst>
              <a:ext uri="{96DAC541-7B7A-43D3-8B79-37D633B846F1}">
                <asvg:svgBlip xmlns="" xmlns:asvg="http://schemas.microsoft.com/office/drawing/2016/SVG/main" r:embed="rId11"/>
              </a:ext>
            </a:extLst>
          </a:blip>
          <a:stretch>
            <a:fillRect/>
          </a:stretch>
        </p:blipFill>
        <p:spPr>
          <a:xfrm>
            <a:off x="19283435" y="4235215"/>
            <a:ext cx="1652671" cy="1652671"/>
          </a:xfrm>
          <a:prstGeom prst="rect">
            <a:avLst/>
          </a:prstGeom>
        </p:spPr>
      </p:pic>
      <p:cxnSp>
        <p:nvCxnSpPr>
          <p:cNvPr id="8" name="Straight Connector 7">
            <a:extLst>
              <a:ext uri="{FF2B5EF4-FFF2-40B4-BE49-F238E27FC236}">
                <a16:creationId xmlns:a16="http://schemas.microsoft.com/office/drawing/2014/main" id="{F401B663-EB26-D944-B9D9-6FCDB3C36332}"/>
              </a:ext>
            </a:extLst>
          </p:cNvPr>
          <p:cNvCxnSpPr/>
          <p:nvPr/>
        </p:nvCxnSpPr>
        <p:spPr>
          <a:xfrm>
            <a:off x="6766560"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8CCB3CB2-B6FD-C44D-8AAA-EB7D979361EF}"/>
              </a:ext>
            </a:extLst>
          </p:cNvPr>
          <p:cNvCxnSpPr/>
          <p:nvPr/>
        </p:nvCxnSpPr>
        <p:spPr>
          <a:xfrm>
            <a:off x="12506179"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0B974828-5C2D-6841-B257-BD88FF39009C}"/>
              </a:ext>
            </a:extLst>
          </p:cNvPr>
          <p:cNvCxnSpPr/>
          <p:nvPr/>
        </p:nvCxnSpPr>
        <p:spPr>
          <a:xfrm>
            <a:off x="17162585" y="6710289"/>
            <a:ext cx="0" cy="5809957"/>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370022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person, holding, indoor&#10;&#10;Description automatically generated">
            <a:extLst>
              <a:ext uri="{FF2B5EF4-FFF2-40B4-BE49-F238E27FC236}">
                <a16:creationId xmlns:a16="http://schemas.microsoft.com/office/drawing/2014/main" id="{EF217346-9EE1-9447-99CE-5D3FDE6F29C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7" r="16667"/>
          <a:stretch>
            <a:fillRect/>
          </a:stretch>
        </p:blipFill>
        <p:spPr/>
      </p:pic>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r>
              <a:rPr lang="en-US" b="1" dirty="0" err="1"/>
              <a:t>Parivartan</a:t>
            </a:r>
            <a:r>
              <a:rPr lang="en-US" b="1" dirty="0"/>
              <a:t> Case</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4463647"/>
            <a:ext cx="12015155" cy="8680805"/>
          </a:xfrm>
        </p:spPr>
        <p:txBody>
          <a:bodyPr>
            <a:normAutofit/>
          </a:bodyPr>
          <a:lstStyle/>
          <a:p>
            <a:pPr marL="0" indent="0" algn="l">
              <a:lnSpc>
                <a:spcPct val="100000"/>
              </a:lnSpc>
              <a:spcAft>
                <a:spcPts val="1200"/>
              </a:spcAft>
              <a:buClr>
                <a:srgbClr val="2E2C22"/>
              </a:buClr>
              <a:buNone/>
            </a:pPr>
            <a:r>
              <a:rPr lang="en-US" dirty="0"/>
              <a:t>Using the </a:t>
            </a:r>
            <a:r>
              <a:rPr lang="en-US" dirty="0" err="1"/>
              <a:t>Parivatan</a:t>
            </a:r>
            <a:r>
              <a:rPr lang="en-US" dirty="0"/>
              <a:t> case example, identify:</a:t>
            </a:r>
          </a:p>
          <a:p>
            <a:pPr marL="742950" indent="-742950" algn="l">
              <a:lnSpc>
                <a:spcPct val="100000"/>
              </a:lnSpc>
              <a:spcAft>
                <a:spcPts val="1200"/>
              </a:spcAft>
              <a:buClr>
                <a:srgbClr val="2E2C22"/>
              </a:buClr>
              <a:buFont typeface="+mj-lt"/>
              <a:buAutoNum type="arabicPeriod"/>
            </a:pPr>
            <a:r>
              <a:rPr lang="en-US" dirty="0"/>
              <a:t>The behavior(s) the project seeks to influence.</a:t>
            </a:r>
          </a:p>
          <a:p>
            <a:pPr marL="742950" indent="-742950" algn="l">
              <a:lnSpc>
                <a:spcPct val="100000"/>
              </a:lnSpc>
              <a:spcAft>
                <a:spcPts val="1200"/>
              </a:spcAft>
              <a:buClr>
                <a:srgbClr val="2E2C22"/>
              </a:buClr>
              <a:buFont typeface="+mj-lt"/>
              <a:buAutoNum type="arabicPeriod"/>
            </a:pPr>
            <a:r>
              <a:rPr lang="en-US" dirty="0"/>
              <a:t>The norm(s) the project seeks to shift.</a:t>
            </a:r>
          </a:p>
          <a:p>
            <a:pPr marL="742950" indent="-742950" algn="l">
              <a:lnSpc>
                <a:spcPct val="100000"/>
              </a:lnSpc>
              <a:spcAft>
                <a:spcPts val="1200"/>
              </a:spcAft>
              <a:buClr>
                <a:srgbClr val="2E2C22"/>
              </a:buClr>
              <a:buFont typeface="+mj-lt"/>
              <a:buAutoNum type="arabicPeriod"/>
            </a:pPr>
            <a:r>
              <a:rPr lang="en-US" dirty="0"/>
              <a:t>The reference groups for these norms/behaviors and the powerholders.</a:t>
            </a:r>
          </a:p>
          <a:p>
            <a:pPr marL="742950" indent="-742950" algn="l">
              <a:lnSpc>
                <a:spcPct val="100000"/>
              </a:lnSpc>
              <a:spcAft>
                <a:spcPts val="1200"/>
              </a:spcAft>
              <a:buClr>
                <a:srgbClr val="2E2C22"/>
              </a:buClr>
              <a:buFont typeface="+mj-lt"/>
              <a:buAutoNum type="arabicPeriod"/>
            </a:pPr>
            <a:r>
              <a:rPr lang="en-US" dirty="0"/>
              <a:t>Which strategies address norms and how they do this.</a:t>
            </a:r>
          </a:p>
          <a:p>
            <a:pPr algn="l">
              <a:lnSpc>
                <a:spcPct val="100000"/>
              </a:lnSpc>
              <a:spcAft>
                <a:spcPts val="1200"/>
              </a:spcAft>
              <a:buClr>
                <a:srgbClr val="2E2C22"/>
              </a:buClr>
            </a:pPr>
            <a:r>
              <a:rPr lang="en-US" dirty="0"/>
              <a:t>Then, prepare to share your discussion in plenary. </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GROUP ACTIVITY</a:t>
            </a:r>
          </a:p>
        </p:txBody>
      </p:sp>
      <p:grpSp>
        <p:nvGrpSpPr>
          <p:cNvPr id="10" name="Group 9">
            <a:extLst>
              <a:ext uri="{FF2B5EF4-FFF2-40B4-BE49-F238E27FC236}">
                <a16:creationId xmlns:a16="http://schemas.microsoft.com/office/drawing/2014/main" id="{E12593B5-3A1B-6644-8A02-F65683A68A49}"/>
              </a:ext>
            </a:extLst>
          </p:cNvPr>
          <p:cNvGrpSpPr/>
          <p:nvPr/>
        </p:nvGrpSpPr>
        <p:grpSpPr>
          <a:xfrm>
            <a:off x="760017" y="1281805"/>
            <a:ext cx="3532094" cy="3532094"/>
            <a:chOff x="1368325" y="1090737"/>
            <a:chExt cx="3532094" cy="3532094"/>
          </a:xfrm>
        </p:grpSpPr>
        <p:sp>
          <p:nvSpPr>
            <p:cNvPr id="11" name="Oval 10">
              <a:extLst>
                <a:ext uri="{FF2B5EF4-FFF2-40B4-BE49-F238E27FC236}">
                  <a16:creationId xmlns:a16="http://schemas.microsoft.com/office/drawing/2014/main" id="{084AD200-4B66-E943-AB33-B16CC60ECAFF}"/>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2" name="Graphic 11" descr="Cheers outline">
              <a:extLst>
                <a:ext uri="{FF2B5EF4-FFF2-40B4-BE49-F238E27FC236}">
                  <a16:creationId xmlns:a16="http://schemas.microsoft.com/office/drawing/2014/main" id="{D186A38F-120B-B645-8F3C-056BEF306D4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3" name="TextBox 12">
            <a:extLst>
              <a:ext uri="{FF2B5EF4-FFF2-40B4-BE49-F238E27FC236}">
                <a16:creationId xmlns:a16="http://schemas.microsoft.com/office/drawing/2014/main" id="{A2F534FE-A5D0-3F4B-ACE8-DB21886B7716}"/>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Paula Bronstein/Getty Images/Images of Empowerment</a:t>
            </a:r>
          </a:p>
        </p:txBody>
      </p:sp>
    </p:spTree>
    <p:custDataLst>
      <p:tags r:id="rId1"/>
    </p:custDataLst>
    <p:extLst>
      <p:ext uri="{BB962C8B-B14F-4D97-AF65-F5344CB8AC3E}">
        <p14:creationId xmlns:p14="http://schemas.microsoft.com/office/powerpoint/2010/main" val="26662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940"/>
        <p:cNvGrpSpPr/>
        <p:nvPr/>
      </p:nvGrpSpPr>
      <p:grpSpPr>
        <a:xfrm>
          <a:off x="0" y="0"/>
          <a:ext cx="0" cy="0"/>
          <a:chOff x="0" y="0"/>
          <a:chExt cx="0" cy="0"/>
        </a:xfrm>
      </p:grpSpPr>
      <p:sp>
        <p:nvSpPr>
          <p:cNvPr id="4941" name="Google Shape;4941;p60"/>
          <p:cNvSpPr txBox="1"/>
          <p:nvPr/>
        </p:nvSpPr>
        <p:spPr>
          <a:xfrm>
            <a:off x="1702868" y="1529981"/>
            <a:ext cx="20708180" cy="21768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9904F"/>
              </a:buClr>
              <a:buSzPts val="10000"/>
              <a:buFont typeface="Gill Sans"/>
              <a:buNone/>
              <a:tabLst/>
              <a:defRPr/>
            </a:pPr>
            <a:r>
              <a:rPr kumimoji="0" lang="en-US" sz="10000" b="1" i="0" u="none" strike="noStrike" kern="0" cap="none" spc="0" normalizeH="0" baseline="0" noProof="0">
                <a:ln>
                  <a:noFill/>
                </a:ln>
                <a:solidFill>
                  <a:srgbClr val="09904F"/>
                </a:solidFill>
                <a:effectLst/>
                <a:uLnTx/>
                <a:uFillTx/>
                <a:latin typeface="Gill Sans Infant MT"/>
                <a:ea typeface="Gill Sans"/>
                <a:cs typeface="Gill Sans"/>
                <a:sym typeface="Gill Sans"/>
              </a:rPr>
              <a:t> </a:t>
            </a:r>
            <a:endParaRPr kumimoji="0" sz="10000" b="1" i="0" u="none" strike="noStrike" kern="0" cap="none" spc="0" normalizeH="0" baseline="0" noProof="0">
              <a:ln>
                <a:noFill/>
              </a:ln>
              <a:solidFill>
                <a:srgbClr val="09904F"/>
              </a:solidFill>
              <a:effectLst/>
              <a:uLnTx/>
              <a:uFillTx/>
              <a:latin typeface="Gill Sans Infant MT"/>
              <a:ea typeface="Gill Sans"/>
              <a:cs typeface="Gill Sans"/>
              <a:sym typeface="Gill Sans"/>
            </a:endParaRPr>
          </a:p>
        </p:txBody>
      </p:sp>
      <p:sp>
        <p:nvSpPr>
          <p:cNvPr id="4942" name="Google Shape;4942;p60"/>
          <p:cNvSpPr txBox="1"/>
          <p:nvPr/>
        </p:nvSpPr>
        <p:spPr>
          <a:xfrm>
            <a:off x="941294" y="889136"/>
            <a:ext cx="22429695" cy="1092607"/>
          </a:xfrm>
          <a:prstGeom prst="rect">
            <a:avLst/>
          </a:prstGeom>
          <a:noFill/>
          <a:ln>
            <a:noFill/>
          </a:ln>
        </p:spPr>
        <p:txBody>
          <a:bodyPr spcFirstLastPara="1" wrap="square" lIns="38100" tIns="38100" rIns="38100" bIns="38100" anchor="ctr" anchorCtr="0">
            <a:spAutoFit/>
          </a:bodyPr>
          <a:lstStyle/>
          <a:p>
            <a:pPr marL="0" marR="0" lvl="0" indent="0" algn="l" defTabSz="914400" rtl="0" eaLnBrk="1" fontAlgn="auto" latinLnBrk="0" hangingPunct="1">
              <a:lnSpc>
                <a:spcPct val="100000"/>
              </a:lnSpc>
              <a:spcBef>
                <a:spcPts val="0"/>
              </a:spcBef>
              <a:spcAft>
                <a:spcPts val="0"/>
              </a:spcAft>
              <a:buClr>
                <a:srgbClr val="09904F"/>
              </a:buClr>
              <a:buSzPts val="6600"/>
              <a:buFont typeface="Arial"/>
              <a:buNone/>
              <a:tabLst/>
              <a:defRPr/>
            </a:pPr>
            <a:r>
              <a:rPr kumimoji="0" lang="en-US" sz="6600" b="1" i="0" u="none" strike="noStrike" kern="0" cap="none" spc="0" normalizeH="0" baseline="0" noProof="0" dirty="0">
                <a:ln>
                  <a:noFill/>
                </a:ln>
                <a:solidFill>
                  <a:srgbClr val="B52AB3"/>
                </a:solidFill>
                <a:effectLst/>
                <a:uLnTx/>
                <a:uFillTx/>
                <a:latin typeface="Gill Sans Infant MT"/>
                <a:ea typeface="Gill Sans"/>
                <a:cs typeface="Gill Sans"/>
                <a:sym typeface="Gill Sans"/>
              </a:rPr>
              <a:t>BREAKOUT ROOMS FOR </a:t>
            </a:r>
            <a:r>
              <a:rPr kumimoji="0" lang="en-US" sz="6600" b="1" i="0" u="none" strike="noStrike" kern="0" cap="all" spc="0" normalizeH="0" baseline="0" noProof="0" dirty="0" err="1">
                <a:ln>
                  <a:noFill/>
                </a:ln>
                <a:solidFill>
                  <a:srgbClr val="B52AB3"/>
                </a:solidFill>
                <a:effectLst/>
                <a:uLnTx/>
                <a:uFillTx/>
                <a:latin typeface="Gill Sans Infant MT"/>
                <a:ea typeface="Gill Sans"/>
                <a:cs typeface="Gill Sans"/>
                <a:sym typeface="Gill Sans"/>
              </a:rPr>
              <a:t>Parivartan</a:t>
            </a:r>
            <a:r>
              <a:rPr kumimoji="0" lang="en-US" sz="6600" b="1" i="0" u="none" strike="noStrike" kern="0" cap="none" spc="0" normalizeH="0" baseline="0" noProof="0" dirty="0">
                <a:ln>
                  <a:noFill/>
                </a:ln>
                <a:solidFill>
                  <a:srgbClr val="B52AB3"/>
                </a:solidFill>
                <a:effectLst/>
                <a:uLnTx/>
                <a:uFillTx/>
                <a:latin typeface="Gill Sans Infant MT"/>
                <a:ea typeface="Gill Sans"/>
                <a:cs typeface="Gill Sans"/>
                <a:sym typeface="Gill Sans"/>
              </a:rPr>
              <a:t> EXERCISE</a:t>
            </a:r>
            <a:endParaRPr kumimoji="0" sz="6600" b="1" i="0" u="none" strike="noStrike" kern="0" cap="none" spc="0" normalizeH="0" baseline="0" noProof="0" dirty="0">
              <a:ln>
                <a:noFill/>
              </a:ln>
              <a:solidFill>
                <a:srgbClr val="B52AB3"/>
              </a:solidFill>
              <a:effectLst/>
              <a:uLnTx/>
              <a:uFillTx/>
              <a:latin typeface="Gill Sans Infant MT"/>
              <a:ea typeface="Gill Sans"/>
              <a:cs typeface="Gill Sans"/>
              <a:sym typeface="Gill Sans"/>
            </a:endParaRPr>
          </a:p>
        </p:txBody>
      </p:sp>
      <p:graphicFrame>
        <p:nvGraphicFramePr>
          <p:cNvPr id="4943" name="Google Shape;4943;p60"/>
          <p:cNvGraphicFramePr/>
          <p:nvPr>
            <p:extLst>
              <p:ext uri="{D42A27DB-BD31-4B8C-83A1-F6EECF244321}">
                <p14:modId xmlns:p14="http://schemas.microsoft.com/office/powerpoint/2010/main" val="4074803863"/>
              </p:ext>
            </p:extLst>
          </p:nvPr>
        </p:nvGraphicFramePr>
        <p:xfrm>
          <a:off x="1995055" y="3129130"/>
          <a:ext cx="18514125" cy="9045273"/>
        </p:xfrm>
        <a:graphic>
          <a:graphicData uri="http://schemas.openxmlformats.org/drawingml/2006/table">
            <a:tbl>
              <a:tblPr>
                <a:noFill/>
              </a:tblPr>
              <a:tblGrid>
                <a:gridCol w="7306725">
                  <a:extLst>
                    <a:ext uri="{9D8B030D-6E8A-4147-A177-3AD203B41FA5}">
                      <a16:colId xmlns:a16="http://schemas.microsoft.com/office/drawing/2014/main" val="20000"/>
                    </a:ext>
                  </a:extLst>
                </a:gridCol>
                <a:gridCol w="3735800">
                  <a:extLst>
                    <a:ext uri="{9D8B030D-6E8A-4147-A177-3AD203B41FA5}">
                      <a16:colId xmlns:a16="http://schemas.microsoft.com/office/drawing/2014/main" val="20001"/>
                    </a:ext>
                  </a:extLst>
                </a:gridCol>
                <a:gridCol w="3735800">
                  <a:extLst>
                    <a:ext uri="{9D8B030D-6E8A-4147-A177-3AD203B41FA5}">
                      <a16:colId xmlns:a16="http://schemas.microsoft.com/office/drawing/2014/main" val="20002"/>
                    </a:ext>
                  </a:extLst>
                </a:gridCol>
                <a:gridCol w="3735800">
                  <a:extLst>
                    <a:ext uri="{9D8B030D-6E8A-4147-A177-3AD203B41FA5}">
                      <a16:colId xmlns:a16="http://schemas.microsoft.com/office/drawing/2014/main" val="20003"/>
                    </a:ext>
                  </a:extLst>
                </a:gridCol>
              </a:tblGrid>
              <a:tr h="1364273">
                <a:tc>
                  <a:txBody>
                    <a:bodyPr/>
                    <a:lstStyle/>
                    <a:p>
                      <a:pPr marL="422275" marR="0" lvl="0" indent="0" algn="l" rtl="0">
                        <a:lnSpc>
                          <a:spcPct val="100000"/>
                        </a:lnSpc>
                        <a:spcBef>
                          <a:spcPts val="0"/>
                        </a:spcBef>
                        <a:spcAft>
                          <a:spcPts val="0"/>
                        </a:spcAft>
                        <a:buClr>
                          <a:srgbClr val="FFFFFF"/>
                        </a:buClr>
                        <a:buSzPts val="4000"/>
                        <a:buFont typeface="Arial"/>
                        <a:buNone/>
                        <a:tabLst/>
                      </a:pPr>
                      <a:r>
                        <a:rPr lang="en-US" sz="4000" b="0" i="0" u="none" strike="noStrike" cap="none" spc="0" dirty="0">
                          <a:solidFill>
                            <a:srgbClr val="FFFFFF"/>
                          </a:solidFill>
                          <a:latin typeface="Gill Sans"/>
                          <a:ea typeface="Gill Sans"/>
                          <a:cs typeface="Gill Sans"/>
                          <a:sym typeface="Gill Sans"/>
                        </a:rPr>
                        <a:t>Using the </a:t>
                      </a:r>
                      <a:r>
                        <a:rPr lang="en-US" sz="4000" b="0" i="0" u="none" strike="noStrike" cap="none" spc="0" dirty="0" err="1">
                          <a:solidFill>
                            <a:srgbClr val="FFFFFF"/>
                          </a:solidFill>
                          <a:latin typeface="Gill Sans"/>
                          <a:ea typeface="Gill Sans"/>
                          <a:cs typeface="Gill Sans"/>
                          <a:sym typeface="Gill Sans"/>
                        </a:rPr>
                        <a:t>Parivartan</a:t>
                      </a:r>
                      <a:r>
                        <a:rPr lang="en-US" sz="4000" b="0" i="0" u="none" strike="noStrike" cap="none" spc="0" baseline="0" dirty="0">
                          <a:solidFill>
                            <a:srgbClr val="FFFFFF"/>
                          </a:solidFill>
                          <a:latin typeface="Gill Sans"/>
                          <a:ea typeface="Gill Sans"/>
                          <a:cs typeface="Gill Sans"/>
                          <a:sym typeface="Gill Sans"/>
                        </a:rPr>
                        <a:t> </a:t>
                      </a:r>
                      <a:r>
                        <a:rPr lang="en-US" sz="4000" b="0" i="0" u="none" strike="noStrike" cap="none" spc="0" dirty="0">
                          <a:solidFill>
                            <a:srgbClr val="FFFFFF"/>
                          </a:solidFill>
                          <a:latin typeface="Gill Sans"/>
                          <a:ea typeface="Gill Sans"/>
                          <a:cs typeface="Gill Sans"/>
                          <a:sym typeface="Gill Sans"/>
                        </a:rPr>
                        <a:t>case</a:t>
                      </a:r>
                      <a:r>
                        <a:rPr lang="en-US" sz="4000" b="0" i="0" u="none" strike="noStrike" cap="none" spc="0" baseline="0" dirty="0">
                          <a:solidFill>
                            <a:srgbClr val="FFFFFF"/>
                          </a:solidFill>
                          <a:latin typeface="Gill Sans"/>
                          <a:ea typeface="Gill Sans"/>
                          <a:cs typeface="Gill Sans"/>
                          <a:sym typeface="Gill Sans"/>
                        </a:rPr>
                        <a:t> e</a:t>
                      </a:r>
                      <a:r>
                        <a:rPr lang="en-US" sz="4000" b="0" i="0" u="none" strike="noStrike" cap="none" spc="0" dirty="0">
                          <a:solidFill>
                            <a:srgbClr val="FFFFFF"/>
                          </a:solidFill>
                          <a:latin typeface="Gill Sans"/>
                          <a:ea typeface="Gill Sans"/>
                          <a:cs typeface="Gill Sans"/>
                          <a:sym typeface="Gill Sans"/>
                        </a:rPr>
                        <a:t>xample, identify:</a:t>
                      </a:r>
                      <a:endParaRPr sz="4000" b="0" i="0" u="none" strike="noStrike" cap="none" spc="0" dirty="0">
                        <a:solidFill>
                          <a:srgbClr val="FFFF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a:solidFill>
                            <a:srgbClr val="FFFEFF"/>
                          </a:solidFill>
                          <a:latin typeface="Gill Sans"/>
                          <a:ea typeface="Gill Sans"/>
                          <a:cs typeface="Gill Sans"/>
                          <a:sym typeface="Gill Sans"/>
                        </a:rPr>
                        <a:t> TEAM 1</a:t>
                      </a:r>
                      <a:endParaRPr sz="4000" b="1" u="none" strike="noStrike" cap="none" spc="0">
                        <a:solidFill>
                          <a:srgbClr val="FFFE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a:solidFill>
                            <a:srgbClr val="FFFEFF"/>
                          </a:solidFill>
                          <a:latin typeface="Gill Sans"/>
                          <a:ea typeface="Gill Sans"/>
                          <a:cs typeface="Gill Sans"/>
                          <a:sym typeface="Gill Sans"/>
                        </a:rPr>
                        <a:t>TEAM 2</a:t>
                      </a:r>
                      <a:endParaRPr sz="4000" b="1" u="none" strike="noStrike" cap="none" spc="0">
                        <a:solidFill>
                          <a:srgbClr val="FFFEFF"/>
                        </a:solidFill>
                        <a:latin typeface="Gill Sans"/>
                        <a:ea typeface="Gill Sans"/>
                        <a:cs typeface="Gill Sans"/>
                        <a:sym typeface="Gill Sans"/>
                      </a:endParaRPr>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i="0" u="none" strike="noStrike" cap="none" spc="0" dirty="0">
                          <a:solidFill>
                            <a:srgbClr val="FFFEFF"/>
                          </a:solidFill>
                          <a:latin typeface="Gill Sans"/>
                          <a:ea typeface="Gill Sans"/>
                          <a:cs typeface="Gill Sans"/>
                          <a:sym typeface="Gill Sans"/>
                        </a:rPr>
                        <a:t>TEAM 3</a:t>
                      </a:r>
                      <a:endParaRPr spc="0" dirty="0"/>
                    </a:p>
                  </a:txBody>
                  <a:tcPr marL="137150" marR="1371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B52AB3"/>
                    </a:solidFill>
                  </a:tcPr>
                </a:tc>
                <a:extLst>
                  <a:ext uri="{0D108BD9-81ED-4DB2-BD59-A6C34878D82A}">
                    <a16:rowId xmlns:a16="http://schemas.microsoft.com/office/drawing/2014/main" val="10000"/>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2E2C22"/>
                          </a:solidFill>
                          <a:latin typeface="Gill Sans MT" panose="020B0502020104020203" pitchFamily="34" charset="0"/>
                        </a:rPr>
                        <a:t>The behavior(s) the project seeks to influence.</a:t>
                      </a:r>
                      <a:endParaRPr sz="4000" u="none" strike="noStrike" cap="none" spc="0" dirty="0">
                        <a:solidFill>
                          <a:srgbClr val="2E2C22"/>
                        </a:solidFill>
                        <a:latin typeface="Gill Sans MT" panose="020B0502020104020203"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b="0" i="0" u="none" strike="noStrike" cap="none" spc="0" dirty="0">
                          <a:solidFill>
                            <a:srgbClr val="2E2C22"/>
                          </a:solidFill>
                          <a:latin typeface="Gill Sans MT" panose="020B0502020104020203" pitchFamily="34" charset="0"/>
                          <a:ea typeface="Gill Sans"/>
                          <a:cs typeface="Gill Sans"/>
                          <a:sym typeface="Gill Sans"/>
                        </a:rPr>
                        <a:t>The norm(s) the project seeks to shift.</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b="0" i="0" u="none" strike="noStrike" cap="none" spc="0" dirty="0">
                          <a:solidFill>
                            <a:srgbClr val="2E2C22"/>
                          </a:solidFill>
                          <a:latin typeface="Gill Sans MT" panose="020B0502020104020203" pitchFamily="34" charset="0"/>
                          <a:ea typeface="Gill Sans"/>
                          <a:cs typeface="Gill Sans"/>
                          <a:sym typeface="Gill Sans"/>
                        </a:rPr>
                        <a:t>The reference groups and powerholders for these norms/behaviors.</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920250">
                <a:tc>
                  <a:txBody>
                    <a:bodyPr/>
                    <a:lstStyle/>
                    <a:p>
                      <a:pPr marL="457200" marR="0" lvl="0" indent="0" algn="l" rtl="0">
                        <a:lnSpc>
                          <a:spcPct val="100000"/>
                        </a:lnSpc>
                        <a:spcBef>
                          <a:spcPts val="0"/>
                        </a:spcBef>
                        <a:spcAft>
                          <a:spcPts val="0"/>
                        </a:spcAft>
                        <a:buClr>
                          <a:srgbClr val="3C3B4D"/>
                        </a:buClr>
                        <a:buSzPts val="4000"/>
                        <a:buFont typeface="Gill Sans"/>
                        <a:buNone/>
                      </a:pPr>
                      <a:r>
                        <a:rPr lang="en-US" sz="4000" b="0" i="0" u="none" strike="noStrike" cap="none" spc="0" dirty="0">
                          <a:solidFill>
                            <a:srgbClr val="2E2C22"/>
                          </a:solidFill>
                          <a:latin typeface="Gill Sans MT" panose="020B0502020104020203" pitchFamily="34" charset="0"/>
                          <a:ea typeface="Gill Sans"/>
                          <a:cs typeface="Gill Sans"/>
                          <a:sym typeface="Gill Sans"/>
                        </a:rPr>
                        <a:t>Which strategies address norms and how they do this.</a:t>
                      </a:r>
                      <a:endParaRPr sz="4000" b="0" i="0" u="none" strike="noStrike" cap="none" spc="0" dirty="0">
                        <a:solidFill>
                          <a:srgbClr val="2E2C22"/>
                        </a:solidFill>
                        <a:latin typeface="Gill Sans MT" panose="020B0502020104020203" pitchFamily="34" charset="0"/>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lt1"/>
                        </a:buClr>
                        <a:buSzPts val="4000"/>
                        <a:buFont typeface="Gill Sans"/>
                        <a:buNone/>
                      </a:pPr>
                      <a:endParaRPr sz="4000" b="0" i="0" u="none" strike="noStrike" cap="none" spc="0" dirty="0">
                        <a:solidFill>
                          <a:schemeClr val="dk2"/>
                        </a:solidFill>
                        <a:latin typeface="Gill Sans"/>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972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FDE84-29D9-5940-AFA5-7E77C3A5F5A8}"/>
              </a:ext>
            </a:extLst>
          </p:cNvPr>
          <p:cNvSpPr>
            <a:spLocks noGrp="1"/>
          </p:cNvSpPr>
          <p:nvPr>
            <p:ph type="title" idx="4294967295"/>
          </p:nvPr>
        </p:nvSpPr>
        <p:spPr>
          <a:xfrm>
            <a:off x="1828800" y="2168525"/>
            <a:ext cx="22026562" cy="1438275"/>
          </a:xfrm>
          <a:prstGeom prst="rect">
            <a:avLst/>
          </a:prstGeom>
        </p:spPr>
        <p:txBody>
          <a:bodyPr>
            <a:noAutofit/>
          </a:bodyPr>
          <a:lstStyle/>
          <a:p>
            <a:pPr>
              <a:lnSpc>
                <a:spcPct val="90000"/>
              </a:lnSpc>
            </a:pPr>
            <a:r>
              <a:rPr lang="en-US" sz="9600" dirty="0">
                <a:solidFill>
                  <a:srgbClr val="B52AB3"/>
                </a:solidFill>
                <a:latin typeface="Gill Sans MT" panose="020B0502020104020203" pitchFamily="34" charset="77"/>
              </a:rPr>
              <a:t>Key Learning From Project Evaluation on Norms Programming</a:t>
            </a:r>
            <a:endParaRPr lang="en-US" sz="9600" b="1" dirty="0">
              <a:solidFill>
                <a:srgbClr val="B52AB3"/>
              </a:solidFill>
              <a:latin typeface="Gill Sans MT" panose="020B0502020104020203" pitchFamily="34" charset="77"/>
            </a:endParaRPr>
          </a:p>
        </p:txBody>
      </p:sp>
      <p:sp>
        <p:nvSpPr>
          <p:cNvPr id="6" name="Rectangle 5">
            <a:extLst>
              <a:ext uri="{FF2B5EF4-FFF2-40B4-BE49-F238E27FC236}">
                <a16:creationId xmlns:a16="http://schemas.microsoft.com/office/drawing/2014/main" id="{87E05F4C-8E14-424F-B36A-462FB16572BC}"/>
              </a:ext>
            </a:extLst>
          </p:cNvPr>
          <p:cNvSpPr/>
          <p:nvPr/>
        </p:nvSpPr>
        <p:spPr>
          <a:xfrm>
            <a:off x="1828800" y="5521942"/>
            <a:ext cx="19793243" cy="4985980"/>
          </a:xfrm>
          <a:prstGeom prst="rect">
            <a:avLst/>
          </a:prstGeom>
        </p:spPr>
        <p:txBody>
          <a:bodyPr wrap="square" numCol="1" spcCol="1371600">
            <a:spAutoFit/>
          </a:bodyPr>
          <a:lstStyle/>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Sports with reflective sessions for girls and parents can be transformative.</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Build and implement with a trusted, local, community-embedded partner.</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Invest in those in the community most ready to change.</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Foster collective agency as a basis to cultivate individual agency.</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Ensure that program strategies are culturally appropriate.</a:t>
            </a:r>
          </a:p>
          <a:p>
            <a:pPr marL="742950" lvl="0" indent="-742950" algn="l" defTabSz="1828800" hangingPunct="1">
              <a:spcAft>
                <a:spcPts val="1200"/>
              </a:spcAft>
              <a:buFont typeface="+mj-lt"/>
              <a:buAutoNum type="arabicPeriod"/>
              <a:defRPr/>
            </a:pPr>
            <a:r>
              <a:rPr lang="en-US" sz="4000" kern="1200" dirty="0">
                <a:solidFill>
                  <a:srgbClr val="2E2C22"/>
                </a:solidFill>
                <a:latin typeface="Gill Sans MT" panose="020B0502020104020203"/>
                <a:ea typeface="+mn-ea"/>
                <a:cs typeface="+mn-cs"/>
              </a:rPr>
              <a:t>Make change visible in day-to-day interactions.</a:t>
            </a:r>
            <a:endParaRPr kumimoji="0" lang="en-US" sz="4000" b="0" i="0" u="none" strike="noStrike" kern="1200" cap="none" spc="0" normalizeH="0" baseline="0" noProof="0" dirty="0">
              <a:ln>
                <a:noFill/>
              </a:ln>
              <a:solidFill>
                <a:srgbClr val="2E2C22"/>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srgbClr val="2E2C22"/>
              </a:solidFill>
              <a:effectLst/>
              <a:uLnTx/>
              <a:uFillTx/>
              <a:latin typeface="Gill Sans MT" panose="020B0502020104020203"/>
              <a:ea typeface="+mn-ea"/>
              <a:cs typeface="+mn-cs"/>
              <a:sym typeface="PT Sans"/>
            </a:endParaRPr>
          </a:p>
        </p:txBody>
      </p:sp>
      <p:sp>
        <p:nvSpPr>
          <p:cNvPr id="8" name="Text Placeholder 4">
            <a:extLst>
              <a:ext uri="{FF2B5EF4-FFF2-40B4-BE49-F238E27FC236}">
                <a16:creationId xmlns:a16="http://schemas.microsoft.com/office/drawing/2014/main" id="{C6EBA6D0-FA97-4E38-BB4F-C4BE5FC8F367}"/>
              </a:ext>
            </a:extLst>
          </p:cNvPr>
          <p:cNvSpPr txBox="1">
            <a:spLocks/>
          </p:cNvSpPr>
          <p:nvPr/>
        </p:nvSpPr>
        <p:spPr>
          <a:xfrm>
            <a:off x="1828801" y="1190614"/>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lvl="0" algn="l" hangingPunct="1"/>
            <a:r>
              <a:rPr lang="en-US" sz="3600" spc="100" dirty="0">
                <a:solidFill>
                  <a:srgbClr val="2E2C22"/>
                </a:solidFill>
              </a:rPr>
              <a:t>PARIVATAN FOR GIRLS</a:t>
            </a:r>
          </a:p>
        </p:txBody>
      </p:sp>
    </p:spTree>
    <p:custDataLst>
      <p:tags r:id="rId1"/>
    </p:custDataLst>
    <p:extLst>
      <p:ext uri="{BB962C8B-B14F-4D97-AF65-F5344CB8AC3E}">
        <p14:creationId xmlns:p14="http://schemas.microsoft.com/office/powerpoint/2010/main" val="102771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E05F4C-8E14-424F-B36A-462FB16572BC}"/>
              </a:ext>
            </a:extLst>
          </p:cNvPr>
          <p:cNvSpPr/>
          <p:nvPr/>
        </p:nvSpPr>
        <p:spPr>
          <a:xfrm>
            <a:off x="1828801" y="3743983"/>
            <a:ext cx="8887326" cy="10218182"/>
          </a:xfrm>
          <a:prstGeom prst="rect">
            <a:avLst/>
          </a:prstGeom>
        </p:spPr>
        <p:txBody>
          <a:bodyPr wrap="square" numCol="1" spcCol="1371600">
            <a:spAutoFit/>
          </a:bodyPr>
          <a:lstStyle/>
          <a:p>
            <a:pPr marL="0" marR="0" lvl="0" indent="0" algn="l" defTabSz="1828800" rtl="0" eaLnBrk="1" fontAlgn="auto" latinLnBrk="0" hangingPunct="1">
              <a:lnSpc>
                <a:spcPct val="100000"/>
              </a:lnSpc>
              <a:spcBef>
                <a:spcPts val="0"/>
              </a:spcBef>
              <a:spcAft>
                <a:spcPts val="1200"/>
              </a:spcAft>
              <a:buClrTx/>
              <a:buSzTx/>
              <a:buFontTx/>
              <a:buNone/>
              <a:tabLst/>
              <a:defRPr/>
            </a:pP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Gender Norms</a:t>
            </a:r>
          </a:p>
          <a:p>
            <a:pPr marR="0" lvl="0" algn="l" defTabSz="1828800" rtl="0" eaLnBrk="1" fontAlgn="auto" latinLnBrk="0" hangingPunct="1">
              <a:lnSpc>
                <a:spcPct val="100000"/>
              </a:lnSpc>
              <a:spcBef>
                <a:spcPts val="0"/>
              </a:spcBef>
              <a:spcAft>
                <a:spcPts val="1200"/>
              </a:spcAft>
              <a:buClrTx/>
              <a:buSzTx/>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R="0" lvl="0" algn="l" defTabSz="1828800" rtl="0" eaLnBrk="1" fontAlgn="auto" latinLnBrk="0" hangingPunct="1">
              <a:lnSpc>
                <a:spcPct val="100000"/>
              </a:lnSpc>
              <a:spcBef>
                <a:spcPts val="0"/>
              </a:spcBef>
              <a:spcAft>
                <a:spcPts val="1200"/>
              </a:spcAft>
              <a:buClrTx/>
              <a:buSzTx/>
              <a:tabLst/>
              <a:defRPr/>
            </a:pPr>
            <a:r>
              <a:rPr lang="en-US" sz="4000" kern="1200" dirty="0">
                <a:solidFill>
                  <a:prstClr val="black"/>
                </a:solidFill>
                <a:latin typeface="Gill Sans MT" panose="020B0502020104020203"/>
                <a:ea typeface="+mn-ea"/>
                <a:cs typeface="+mn-cs"/>
              </a:rPr>
              <a:t>Communities believe…</a:t>
            </a: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Girls and boys should not interact post-menarche.</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Public spaces are for men.</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Post-puberty, girls should be at home and do domestic chores.</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Sports are for boys.</a:t>
            </a:r>
          </a:p>
          <a:p>
            <a:pPr marL="742950" marR="0" lvl="0" indent="-742950" algn="l" defTabSz="1828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rPr>
              <a:t>Public spaces are dangerous for girls.</a:t>
            </a: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0" indent="0" algn="l" defTabSz="18288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1" indent="0" algn="l"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p:txBody>
      </p:sp>
      <p:sp>
        <p:nvSpPr>
          <p:cNvPr id="8" name="Text Placeholder 4">
            <a:extLst>
              <a:ext uri="{FF2B5EF4-FFF2-40B4-BE49-F238E27FC236}">
                <a16:creationId xmlns:a16="http://schemas.microsoft.com/office/drawing/2014/main" id="{C6EBA6D0-FA97-4E38-BB4F-C4BE5FC8F367}"/>
              </a:ext>
            </a:extLst>
          </p:cNvPr>
          <p:cNvSpPr txBox="1">
            <a:spLocks/>
          </p:cNvSpPr>
          <p:nvPr/>
        </p:nvSpPr>
        <p:spPr>
          <a:xfrm>
            <a:off x="1828801" y="1262803"/>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100" normalizeH="0" noProof="0" dirty="0">
                <a:ln>
                  <a:noFill/>
                </a:ln>
                <a:solidFill>
                  <a:srgbClr val="A6A7AC">
                    <a:lumMod val="50000"/>
                  </a:srgbClr>
                </a:solidFill>
                <a:effectLst/>
                <a:uLnTx/>
                <a:uFillTx/>
                <a:latin typeface="Gill Sans MT" panose="020B0502020104020203"/>
                <a:sym typeface="PT Sans"/>
              </a:rPr>
              <a:t>PARIVATAN FOR GIRLS</a:t>
            </a:r>
          </a:p>
        </p:txBody>
      </p:sp>
      <p:sp>
        <p:nvSpPr>
          <p:cNvPr id="5" name="Rectangle 4">
            <a:extLst>
              <a:ext uri="{FF2B5EF4-FFF2-40B4-BE49-F238E27FC236}">
                <a16:creationId xmlns:a16="http://schemas.microsoft.com/office/drawing/2014/main" id="{976098C6-C929-4418-8765-2BAD67576D3A}"/>
              </a:ext>
            </a:extLst>
          </p:cNvPr>
          <p:cNvSpPr/>
          <p:nvPr/>
        </p:nvSpPr>
        <p:spPr>
          <a:xfrm>
            <a:off x="12660924" y="2732791"/>
            <a:ext cx="11213431" cy="10679847"/>
          </a:xfrm>
          <a:prstGeom prst="rect">
            <a:avLst/>
          </a:prstGeom>
        </p:spPr>
        <p:txBody>
          <a:bodyPr wrap="square" numCol="1" spcCol="1371600">
            <a:spAutoFit/>
          </a:bodyPr>
          <a:lstStyle/>
          <a:p>
            <a:pPr marL="0" marR="0" lvl="0" indent="0" algn="l" defTabSz="1828800" rtl="0" eaLnBrk="1" fontAlgn="auto" latinLnBrk="0" hangingPunct="1">
              <a:lnSpc>
                <a:spcPct val="100000"/>
              </a:lnSpc>
              <a:spcBef>
                <a:spcPts val="0"/>
              </a:spcBef>
              <a:spcAft>
                <a:spcPts val="1200"/>
              </a:spcAft>
              <a:buClrTx/>
              <a:buSzTx/>
              <a:buFontTx/>
              <a:buNone/>
              <a:tabLst/>
              <a:defRPr/>
            </a:pP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Norms </a:t>
            </a:r>
            <a:r>
              <a:rPr lang="en-US" sz="6000" b="1" kern="1200" dirty="0">
                <a:solidFill>
                  <a:srgbClr val="B52AB3"/>
                </a:solidFill>
                <a:latin typeface="Gill Sans MT" panose="020B0502020104020203"/>
                <a:ea typeface="+mn-ea"/>
                <a:cs typeface="+mn-cs"/>
              </a:rPr>
              <a:t>E</a:t>
            </a:r>
            <a:r>
              <a:rPr kumimoji="0" lang="en-US" sz="6000" b="1" i="0" u="none" strike="noStrike" kern="1200" cap="none" spc="0" normalizeH="0" baseline="0" noProof="0" dirty="0" err="1">
                <a:ln>
                  <a:noFill/>
                </a:ln>
                <a:solidFill>
                  <a:srgbClr val="B52AB3"/>
                </a:solidFill>
                <a:effectLst/>
                <a:uLnTx/>
                <a:uFillTx/>
                <a:latin typeface="Gill Sans MT" panose="020B0502020104020203"/>
                <a:ea typeface="+mn-ea"/>
                <a:cs typeface="+mn-cs"/>
                <a:sym typeface="PT Sans"/>
              </a:rPr>
              <a:t>nforcement</a:t>
            </a: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 Through</a:t>
            </a:r>
            <a:r>
              <a:rPr lang="en-US" sz="6000" b="1" kern="1200" dirty="0">
                <a:solidFill>
                  <a:srgbClr val="B52AB3"/>
                </a:solidFill>
                <a:latin typeface="Gill Sans MT" panose="020B0502020104020203"/>
                <a:ea typeface="+mn-ea"/>
                <a:cs typeface="+mn-cs"/>
              </a:rPr>
              <a:t> F</a:t>
            </a:r>
            <a:r>
              <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rPr>
              <a:t>ear and Social </a:t>
            </a:r>
            <a:r>
              <a:rPr lang="en-US" sz="6000" b="1" kern="1200" dirty="0">
                <a:solidFill>
                  <a:srgbClr val="B52AB3"/>
                </a:solidFill>
                <a:latin typeface="Gill Sans MT" panose="020B0502020104020203"/>
                <a:ea typeface="+mn-ea"/>
                <a:cs typeface="+mn-cs"/>
              </a:rPr>
              <a:t>C</a:t>
            </a:r>
            <a:r>
              <a:rPr kumimoji="0" lang="en-US" sz="6000" b="1" i="0" u="none" strike="noStrike" kern="1200" cap="none" spc="0" normalizeH="0" baseline="0" noProof="0" dirty="0" err="1">
                <a:ln>
                  <a:noFill/>
                </a:ln>
                <a:solidFill>
                  <a:srgbClr val="B52AB3"/>
                </a:solidFill>
                <a:effectLst/>
                <a:uLnTx/>
                <a:uFillTx/>
                <a:latin typeface="Gill Sans MT" panose="020B0502020104020203"/>
                <a:ea typeface="+mn-ea"/>
                <a:cs typeface="+mn-cs"/>
                <a:sym typeface="PT Sans"/>
              </a:rPr>
              <a:t>ontrol</a:t>
            </a:r>
            <a:endParaRPr kumimoji="0" lang="en-US" sz="6000" b="1" i="0" u="none" strike="noStrike" kern="1200" cap="none" spc="0" normalizeH="0" baseline="0" noProof="0" dirty="0">
              <a:ln>
                <a:noFill/>
              </a:ln>
              <a:solidFill>
                <a:srgbClr val="B52AB3"/>
              </a:solidFill>
              <a:effectLst/>
              <a:uLnTx/>
              <a:uFillTx/>
              <a:latin typeface="Gill Sans MT" panose="020B0502020104020203"/>
              <a:ea typeface="+mn-ea"/>
              <a:cs typeface="+mn-cs"/>
              <a:sym typeface="PT Sans"/>
            </a:endParaRPr>
          </a:p>
          <a:p>
            <a:pPr marL="0" marR="0" lvl="0" indent="0" algn="l" defTabSz="18288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algn="l" defTabSz="1828800" hangingPunct="1">
              <a:spcAft>
                <a:spcPts val="1200"/>
              </a:spcAft>
              <a:defRPr/>
            </a:pPr>
            <a:r>
              <a:rPr lang="en-US" sz="4000" kern="1200" dirty="0">
                <a:solidFill>
                  <a:prstClr val="black"/>
                </a:solidFill>
                <a:latin typeface="Gill Sans MT" panose="020B0502020104020203"/>
                <a:ea typeface="+mn-ea"/>
                <a:cs typeface="+mn-cs"/>
              </a:rPr>
              <a:t>Norms support community fears about…</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Risk/fear of violence in public spaces.</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Reputational risk and risk of public censure.</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Girls as custodians of family honor.</a:t>
            </a:r>
          </a:p>
          <a:p>
            <a:pPr marL="571500" indent="-571500" algn="l" defTabSz="1828800" hangingPunct="1">
              <a:spcAft>
                <a:spcPts val="1200"/>
              </a:spcAft>
              <a:buFont typeface="Arial" panose="020B0604020202020204" pitchFamily="34" charset="0"/>
              <a:buChar char="•"/>
              <a:defRPr/>
            </a:pPr>
            <a:r>
              <a:rPr lang="en-US" sz="4000" kern="1200" dirty="0">
                <a:solidFill>
                  <a:prstClr val="black"/>
                </a:solidFill>
                <a:latin typeface="Gill Sans MT" panose="020B0502020104020203"/>
                <a:ea typeface="+mn-ea"/>
                <a:cs typeface="+mn-cs"/>
              </a:rPr>
              <a:t>Sexual harassment, safety, and belonging.</a:t>
            </a: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742950" marR="0" lvl="0" indent="-742950" algn="l" defTabSz="1828800" rtl="0" eaLnBrk="1" fontAlgn="auto" latinLnBrk="0" hangingPunct="1">
              <a:lnSpc>
                <a:spcPct val="100000"/>
              </a:lnSpc>
              <a:spcBef>
                <a:spcPts val="0"/>
              </a:spcBef>
              <a:spcAft>
                <a:spcPts val="120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0" indent="0" algn="l" defTabSz="18288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0" marR="0" lvl="1" indent="0" algn="l"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a:p>
            <a:pPr marL="3200400" marR="0" lvl="2" indent="-1371600" algn="l" defTabSz="18288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sym typeface="PT Sans"/>
            </a:endParaRPr>
          </a:p>
        </p:txBody>
      </p:sp>
      <p:cxnSp>
        <p:nvCxnSpPr>
          <p:cNvPr id="3" name="Straight Connector 2">
            <a:extLst>
              <a:ext uri="{FF2B5EF4-FFF2-40B4-BE49-F238E27FC236}">
                <a16:creationId xmlns:a16="http://schemas.microsoft.com/office/drawing/2014/main" id="{50B862EB-152E-4A41-A0C8-7B3B9382072E}"/>
              </a:ext>
            </a:extLst>
          </p:cNvPr>
          <p:cNvCxnSpPr/>
          <p:nvPr/>
        </p:nvCxnSpPr>
        <p:spPr>
          <a:xfrm>
            <a:off x="1828801" y="5120640"/>
            <a:ext cx="6457070" cy="0"/>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DD4CE624-5A30-9344-B659-C2365A31E07F}"/>
              </a:ext>
            </a:extLst>
          </p:cNvPr>
          <p:cNvCxnSpPr/>
          <p:nvPr/>
        </p:nvCxnSpPr>
        <p:spPr>
          <a:xfrm>
            <a:off x="12660924" y="5120640"/>
            <a:ext cx="6457070" cy="0"/>
          </a:xfrm>
          <a:prstGeom prst="line">
            <a:avLst/>
          </a:prstGeom>
          <a:noFill/>
          <a:ln w="28575" cap="flat">
            <a:solidFill>
              <a:srgbClr val="B52AB3"/>
            </a:solidFill>
            <a:prstDash val="solid"/>
            <a:miter lim="400000"/>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19500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Google Shape;335;p27">
            <a:extLst>
              <a:ext uri="{FF2B5EF4-FFF2-40B4-BE49-F238E27FC236}">
                <a16:creationId xmlns:a16="http://schemas.microsoft.com/office/drawing/2014/main" id="{CBBA2E1D-28D3-43C7-AAC6-9167CA681D23}"/>
              </a:ext>
            </a:extLst>
          </p:cNvPr>
          <p:cNvPicPr preferRelativeResize="0"/>
          <p:nvPr/>
        </p:nvPicPr>
        <p:blipFill rotWithShape="1">
          <a:blip r:embed="rId4">
            <a:grayscl/>
            <a:extLst>
              <a:ext uri="{28A0092B-C50C-407E-A947-70E740481C1C}">
                <a14:useLocalDpi xmlns:a14="http://schemas.microsoft.com/office/drawing/2010/main" val="0"/>
              </a:ext>
            </a:extLst>
          </a:blip>
          <a:srcRect t="23101" b="14603"/>
          <a:stretch/>
        </p:blipFill>
        <p:spPr>
          <a:xfrm>
            <a:off x="0" y="0"/>
            <a:ext cx="24384000" cy="10106526"/>
          </a:xfrm>
          <a:prstGeom prst="rect">
            <a:avLst/>
          </a:prstGeom>
          <a:noFill/>
          <a:ln>
            <a:noFill/>
          </a:ln>
        </p:spPr>
      </p:pic>
      <p:sp>
        <p:nvSpPr>
          <p:cNvPr id="6" name="Rectangle 5">
            <a:extLst>
              <a:ext uri="{FF2B5EF4-FFF2-40B4-BE49-F238E27FC236}">
                <a16:creationId xmlns:a16="http://schemas.microsoft.com/office/drawing/2014/main" id="{C0AEC5DA-9946-4052-8DF2-F6158DD50A26}"/>
              </a:ext>
            </a:extLst>
          </p:cNvPr>
          <p:cNvSpPr/>
          <p:nvPr/>
        </p:nvSpPr>
        <p:spPr>
          <a:xfrm>
            <a:off x="0" y="0"/>
            <a:ext cx="24384000" cy="10149840"/>
          </a:xfrm>
          <a:prstGeom prst="rect">
            <a:avLst/>
          </a:prstGeom>
          <a:solidFill>
            <a:srgbClr val="B62BB4">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 name="Title 1"/>
          <p:cNvSpPr>
            <a:spLocks noGrp="1"/>
          </p:cNvSpPr>
          <p:nvPr>
            <p:ph type="title"/>
          </p:nvPr>
        </p:nvSpPr>
        <p:spPr>
          <a:xfrm>
            <a:off x="3950640" y="4313587"/>
            <a:ext cx="16482720" cy="2176836"/>
          </a:xfrm>
          <a:noFill/>
        </p:spPr>
        <p:txBody>
          <a:bodyPr/>
          <a:lstStyle/>
          <a:p>
            <a:r>
              <a:rPr lang="en-US" sz="10000" dirty="0">
                <a:solidFill>
                  <a:srgbClr val="FFFFFF"/>
                </a:solidFill>
              </a:rPr>
              <a:t>Designing Norms-Shifting Interventions</a:t>
            </a:r>
          </a:p>
        </p:txBody>
      </p:sp>
      <p:sp>
        <p:nvSpPr>
          <p:cNvPr id="3" name="Text Placeholder 2">
            <a:extLst>
              <a:ext uri="{FF2B5EF4-FFF2-40B4-BE49-F238E27FC236}">
                <a16:creationId xmlns:a16="http://schemas.microsoft.com/office/drawing/2014/main" id="{1A4C663D-DC8D-4408-B2B1-0947626D9618}"/>
              </a:ext>
            </a:extLst>
          </p:cNvPr>
          <p:cNvSpPr>
            <a:spLocks noGrp="1"/>
          </p:cNvSpPr>
          <p:nvPr>
            <p:ph type="body" sz="quarter" idx="11"/>
          </p:nvPr>
        </p:nvSpPr>
        <p:spPr>
          <a:xfrm>
            <a:off x="4214812" y="3039256"/>
            <a:ext cx="15954376" cy="931864"/>
          </a:xfrm>
        </p:spPr>
        <p:txBody>
          <a:bodyPr>
            <a:noAutofit/>
          </a:bodyPr>
          <a:lstStyle/>
          <a:p>
            <a:r>
              <a:rPr lang="en-US" sz="3300" dirty="0"/>
              <a:t>MODULE THREE</a:t>
            </a:r>
          </a:p>
        </p:txBody>
      </p:sp>
      <p:sp>
        <p:nvSpPr>
          <p:cNvPr id="7" name="TextBox 6">
            <a:extLst>
              <a:ext uri="{FF2B5EF4-FFF2-40B4-BE49-F238E27FC236}">
                <a16:creationId xmlns:a16="http://schemas.microsoft.com/office/drawing/2014/main" id="{A42E250E-2131-5649-B94C-9A8BDF32A72F}"/>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2"/>
                </a:solidFill>
                <a:latin typeface="Gill Sans MT" panose="020B0502020104020203" pitchFamily="34" charset="77"/>
              </a:rPr>
              <a:t>Photo credit: Institute for Reproductive Health</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18529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61"/>
        <p:cNvGrpSpPr/>
        <p:nvPr/>
      </p:nvGrpSpPr>
      <p:grpSpPr>
        <a:xfrm>
          <a:off x="0" y="0"/>
          <a:ext cx="0" cy="0"/>
          <a:chOff x="0" y="0"/>
          <a:chExt cx="0" cy="0"/>
        </a:xfrm>
      </p:grpSpPr>
      <p:graphicFrame>
        <p:nvGraphicFramePr>
          <p:cNvPr id="4963" name="Google Shape;4963;p63"/>
          <p:cNvGraphicFramePr/>
          <p:nvPr>
            <p:extLst>
              <p:ext uri="{D42A27DB-BD31-4B8C-83A1-F6EECF244321}">
                <p14:modId xmlns:p14="http://schemas.microsoft.com/office/powerpoint/2010/main" val="1210985218"/>
              </p:ext>
            </p:extLst>
          </p:nvPr>
        </p:nvGraphicFramePr>
        <p:xfrm>
          <a:off x="1973179" y="2388663"/>
          <a:ext cx="20646175" cy="10645600"/>
        </p:xfrm>
        <a:graphic>
          <a:graphicData uri="http://schemas.openxmlformats.org/drawingml/2006/table">
            <a:tbl>
              <a:tblPr>
                <a:noFill/>
              </a:tblPr>
              <a:tblGrid>
                <a:gridCol w="10197000">
                  <a:extLst>
                    <a:ext uri="{9D8B030D-6E8A-4147-A177-3AD203B41FA5}">
                      <a16:colId xmlns:a16="http://schemas.microsoft.com/office/drawing/2014/main" val="20000"/>
                    </a:ext>
                  </a:extLst>
                </a:gridCol>
                <a:gridCol w="10449175">
                  <a:extLst>
                    <a:ext uri="{9D8B030D-6E8A-4147-A177-3AD203B41FA5}">
                      <a16:colId xmlns:a16="http://schemas.microsoft.com/office/drawing/2014/main" val="20001"/>
                    </a:ext>
                  </a:extLst>
                </a:gridCol>
              </a:tblGrid>
              <a:tr h="1044350">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a:solidFill>
                            <a:srgbClr val="FFFEFF"/>
                          </a:solidFill>
                          <a:latin typeface="Gill Sans MT" panose="020B0502020104020203" pitchFamily="34" charset="0"/>
                          <a:ea typeface="Gill Sans"/>
                          <a:cs typeface="Gill Sans"/>
                          <a:sym typeface="Gill Sans"/>
                        </a:rPr>
                        <a:t>ATTRIBUTES </a:t>
                      </a:r>
                      <a:r>
                        <a:rPr lang="en-US" sz="4000" b="1" spc="0">
                          <a:solidFill>
                            <a:srgbClr val="FFFEFF"/>
                          </a:solidFill>
                          <a:latin typeface="Gill Sans MT" panose="020B0502020104020203" pitchFamily="34" charset="0"/>
                          <a:ea typeface="Gill Sans"/>
                          <a:cs typeface="Gill Sans"/>
                          <a:sym typeface="Gill Sans"/>
                        </a:rPr>
                        <a:t>OF NSI</a:t>
                      </a:r>
                      <a:endParaRPr spc="0">
                        <a:latin typeface="Gill Sans MT" panose="020B0502020104020203" pitchFamily="34" charset="0"/>
                      </a:endParaRPr>
                    </a:p>
                  </a:txBody>
                  <a:tcPr marL="137150" marR="137150"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a:txBody>
                    <a:bodyPr/>
                    <a:lstStyle/>
                    <a:p>
                      <a:pPr marL="457200" marR="0" lvl="0" indent="0" algn="l" rtl="0">
                        <a:lnSpc>
                          <a:spcPct val="100000"/>
                        </a:lnSpc>
                        <a:spcBef>
                          <a:spcPts val="0"/>
                        </a:spcBef>
                        <a:spcAft>
                          <a:spcPts val="0"/>
                        </a:spcAft>
                        <a:buClr>
                          <a:srgbClr val="FFFEFF"/>
                        </a:buClr>
                        <a:buSzPts val="4000"/>
                        <a:buFont typeface="Gill Sans"/>
                        <a:buNone/>
                      </a:pPr>
                      <a:r>
                        <a:rPr lang="en-US" sz="4000" b="1" u="none" strike="noStrike" cap="none" spc="0" dirty="0">
                          <a:solidFill>
                            <a:srgbClr val="FFFEFF"/>
                          </a:solidFill>
                          <a:latin typeface="Gill Sans MT" panose="020B0502020104020203" pitchFamily="34" charset="0"/>
                          <a:ea typeface="Gill Sans"/>
                          <a:cs typeface="Gill Sans"/>
                          <a:sym typeface="Gill Sans"/>
                        </a:rPr>
                        <a:t>PROGRAM </a:t>
                      </a:r>
                      <a:r>
                        <a:rPr lang="en-US" sz="4000" b="1" u="none" strike="noStrike" cap="none" spc="0" dirty="0">
                          <a:solidFill>
                            <a:srgbClr val="FFFEFF"/>
                          </a:solidFill>
                          <a:latin typeface="Gill Sans MT" panose="020B0502020104020203" pitchFamily="34"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APPLICATION</a:t>
                      </a:r>
                      <a:endParaRPr spc="0" dirty="0">
                        <a:latin typeface="Gill Sans MT" panose="020B0502020104020203" pitchFamily="34" charset="0"/>
                      </a:endParaRPr>
                    </a:p>
                  </a:txBody>
                  <a:tcPr marL="137150" marR="137150"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extLst>
                  <a:ext uri="{0D108BD9-81ED-4DB2-BD59-A6C34878D82A}">
                    <a16:rowId xmlns:a16="http://schemas.microsoft.com/office/drawing/2014/main" val="10000"/>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Engage people at multiple levels. </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Younger/older girls, parents, community.</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1"/>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Root the issue within the community’s own value systems.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Adjust strategies, co-design, mentoring.</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2"/>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Use organized diffusion.</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Visibility of girls in groups, normalizing behaviors.</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3"/>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Create safe spaces for critical reflection by community members.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Parent reflection sessions; girls’ sessions.</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4"/>
                  </a:ext>
                </a:extLst>
              </a:tr>
              <a:tr h="1920250">
                <a:tc>
                  <a:txBody>
                    <a:bodyPr/>
                    <a:lstStyle/>
                    <a:p>
                      <a:pPr marL="2743200" marR="0" lvl="0" indent="0" algn="l" rtl="0">
                        <a:lnSpc>
                          <a:spcPct val="100000"/>
                        </a:lnSpc>
                        <a:spcBef>
                          <a:spcPts val="0"/>
                        </a:spcBef>
                        <a:spcAft>
                          <a:spcPts val="0"/>
                        </a:spcAft>
                        <a:buClr>
                          <a:srgbClr val="3C3B4D"/>
                        </a:buClr>
                        <a:buSzPts val="4000"/>
                        <a:buFont typeface="Gill Sans"/>
                        <a:buNone/>
                      </a:pPr>
                      <a:r>
                        <a:rPr lang="en-US" sz="4000" u="none" strike="noStrike" cap="none" spc="0" dirty="0">
                          <a:solidFill>
                            <a:srgbClr val="FFFFFF"/>
                          </a:solidFill>
                          <a:latin typeface="Gill Sans MT" panose="020B0502020104020203" pitchFamily="34" charset="0"/>
                        </a:rPr>
                        <a:t>Create positive new norms.</a:t>
                      </a:r>
                      <a:endParaRPr spc="0" dirty="0">
                        <a:solidFill>
                          <a:srgbClr val="FFFFFF"/>
                        </a:solidFill>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bg1">
                        <a:lumMod val="50000"/>
                      </a:schemeClr>
                    </a:solidFill>
                  </a:tcPr>
                </a:tc>
                <a:tc>
                  <a:txBody>
                    <a:bodyPr/>
                    <a:lstStyle/>
                    <a:p>
                      <a:pPr marL="457200" marR="0" lvl="0" indent="0" algn="l" rtl="0">
                        <a:lnSpc>
                          <a:spcPct val="100000"/>
                        </a:lnSpc>
                        <a:spcBef>
                          <a:spcPts val="0"/>
                        </a:spcBef>
                        <a:spcAft>
                          <a:spcPts val="0"/>
                        </a:spcAft>
                        <a:buClr>
                          <a:schemeClr val="dk2"/>
                        </a:buClr>
                        <a:buSzPts val="4000"/>
                        <a:buFont typeface="Gill Sans"/>
                        <a:buNone/>
                      </a:pPr>
                      <a:r>
                        <a:rPr lang="en-US" sz="4000" b="0" i="0" u="none" strike="noStrike" cap="none" spc="0" dirty="0">
                          <a:solidFill>
                            <a:schemeClr val="dk2"/>
                          </a:solidFill>
                          <a:latin typeface="Gill Sans MT" panose="020B0502020104020203" pitchFamily="34" charset="0"/>
                          <a:ea typeface="Gill Sans"/>
                          <a:cs typeface="Gill Sans"/>
                          <a:sym typeface="Gill Sans"/>
                        </a:rPr>
                        <a:t>Through sports and visibility.</a:t>
                      </a:r>
                      <a:endParaRPr spc="0" dirty="0">
                        <a:latin typeface="Gill Sans MT" panose="020B0502020104020203" pitchFamily="34" charset="0"/>
                      </a:endParaRPr>
                    </a:p>
                  </a:txBody>
                  <a:tcPr marL="91450" marR="91450" marT="45725" marB="45725"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 name="Graphic 9">
            <a:extLst>
              <a:ext uri="{FF2B5EF4-FFF2-40B4-BE49-F238E27FC236}">
                <a16:creationId xmlns:a16="http://schemas.microsoft.com/office/drawing/2014/main" id="{8EDC133F-CC5B-4741-8CE3-C2F3A0072AEF}"/>
              </a:ext>
            </a:extLst>
          </p:cNvPr>
          <p:cNvPicPr>
            <a:picLocks/>
          </p:cNvPicPr>
          <p:nvPr/>
        </p:nvPicPr>
        <p:blipFill>
          <a:blip r:embed="rId3">
            <a:extLst>
              <a:ext uri="{96DAC541-7B7A-43D3-8B79-37D633B846F1}">
                <asvg:svgBlip xmlns="" xmlns:asvg="http://schemas.microsoft.com/office/drawing/2016/SVG/main" r:embed="rId4"/>
              </a:ext>
            </a:extLst>
          </a:blip>
          <a:stretch>
            <a:fillRect/>
          </a:stretch>
        </p:blipFill>
        <p:spPr>
          <a:xfrm>
            <a:off x="2474899" y="3514286"/>
            <a:ext cx="1743504" cy="1743504"/>
          </a:xfrm>
          <a:prstGeom prst="rect">
            <a:avLst/>
          </a:prstGeom>
        </p:spPr>
      </p:pic>
      <p:pic>
        <p:nvPicPr>
          <p:cNvPr id="11" name="Graphic 10">
            <a:extLst>
              <a:ext uri="{FF2B5EF4-FFF2-40B4-BE49-F238E27FC236}">
                <a16:creationId xmlns:a16="http://schemas.microsoft.com/office/drawing/2014/main" id="{C25F90FD-0971-4941-B3BA-F6BFDB223FDD}"/>
              </a:ext>
            </a:extLst>
          </p:cNvPr>
          <p:cNvPicPr>
            <a:picLocks/>
          </p:cNvPicPr>
          <p:nvPr/>
        </p:nvPicPr>
        <p:blipFill>
          <a:blip r:embed="rId5">
            <a:extLst>
              <a:ext uri="{96DAC541-7B7A-43D3-8B79-37D633B846F1}">
                <asvg:svgBlip xmlns="" xmlns:asvg="http://schemas.microsoft.com/office/drawing/2016/SVG/main" r:embed="rId6"/>
              </a:ext>
            </a:extLst>
          </a:blip>
          <a:stretch>
            <a:fillRect/>
          </a:stretch>
        </p:blipFill>
        <p:spPr>
          <a:xfrm>
            <a:off x="2576993" y="5478320"/>
            <a:ext cx="1743505" cy="1743505"/>
          </a:xfrm>
          <a:prstGeom prst="rect">
            <a:avLst/>
          </a:prstGeom>
        </p:spPr>
      </p:pic>
      <p:pic>
        <p:nvPicPr>
          <p:cNvPr id="12" name="Graphic 11">
            <a:extLst>
              <a:ext uri="{FF2B5EF4-FFF2-40B4-BE49-F238E27FC236}">
                <a16:creationId xmlns:a16="http://schemas.microsoft.com/office/drawing/2014/main" id="{661833B4-6592-344D-AC1F-8BCF6AD47B4A}"/>
              </a:ext>
            </a:extLst>
          </p:cNvPr>
          <p:cNvPicPr>
            <a:picLocks/>
          </p:cNvPicPr>
          <p:nvPr/>
        </p:nvPicPr>
        <p:blipFill>
          <a:blip r:embed="rId7">
            <a:extLst>
              <a:ext uri="{96DAC541-7B7A-43D3-8B79-37D633B846F1}">
                <asvg:svgBlip xmlns="" xmlns:asvg="http://schemas.microsoft.com/office/drawing/2016/SVG/main" r:embed="rId8"/>
              </a:ext>
            </a:extLst>
          </a:blip>
          <a:stretch>
            <a:fillRect/>
          </a:stretch>
        </p:blipFill>
        <p:spPr>
          <a:xfrm>
            <a:off x="2559522" y="7569628"/>
            <a:ext cx="1477906" cy="1477906"/>
          </a:xfrm>
          <a:prstGeom prst="rect">
            <a:avLst/>
          </a:prstGeom>
        </p:spPr>
      </p:pic>
      <p:grpSp>
        <p:nvGrpSpPr>
          <p:cNvPr id="13" name="Group 12">
            <a:extLst>
              <a:ext uri="{FF2B5EF4-FFF2-40B4-BE49-F238E27FC236}">
                <a16:creationId xmlns:a16="http://schemas.microsoft.com/office/drawing/2014/main" id="{0EC756F2-4C36-ED49-AD7A-4783C9DAD737}"/>
              </a:ext>
            </a:extLst>
          </p:cNvPr>
          <p:cNvGrpSpPr/>
          <p:nvPr/>
        </p:nvGrpSpPr>
        <p:grpSpPr>
          <a:xfrm>
            <a:off x="2582604" y="9101260"/>
            <a:ext cx="1454824" cy="1477906"/>
            <a:chOff x="2142183" y="8278374"/>
            <a:chExt cx="1788769" cy="1817149"/>
          </a:xfrm>
        </p:grpSpPr>
        <p:pic>
          <p:nvPicPr>
            <p:cNvPr id="14" name="Graphic 13">
              <a:extLst>
                <a:ext uri="{FF2B5EF4-FFF2-40B4-BE49-F238E27FC236}">
                  <a16:creationId xmlns:a16="http://schemas.microsoft.com/office/drawing/2014/main" id="{7D450AB3-2289-674B-AEBE-8238E61EFFFC}"/>
                </a:ext>
              </a:extLst>
            </p:cNvPr>
            <p:cNvPicPr>
              <a:picLocks/>
            </p:cNvPicPr>
            <p:nvPr/>
          </p:nvPicPr>
          <p:blipFill>
            <a:blip r:embed="rId9">
              <a:extLst>
                <a:ext uri="{96DAC541-7B7A-43D3-8B79-37D633B846F1}">
                  <asvg:svgBlip xmlns="" xmlns:asvg="http://schemas.microsoft.com/office/drawing/2016/SVG/main" r:embed="rId10"/>
                </a:ext>
              </a:extLst>
            </a:blip>
            <a:stretch>
              <a:fillRect/>
            </a:stretch>
          </p:blipFill>
          <p:spPr>
            <a:xfrm>
              <a:off x="2142183" y="9534663"/>
              <a:ext cx="560860" cy="560860"/>
            </a:xfrm>
            <a:prstGeom prst="rect">
              <a:avLst/>
            </a:prstGeom>
          </p:spPr>
        </p:pic>
        <p:pic>
          <p:nvPicPr>
            <p:cNvPr id="15" name="Graphic 14">
              <a:extLst>
                <a:ext uri="{FF2B5EF4-FFF2-40B4-BE49-F238E27FC236}">
                  <a16:creationId xmlns:a16="http://schemas.microsoft.com/office/drawing/2014/main" id="{76923941-D570-634F-89EA-C0C7B6EF9348}"/>
                </a:ext>
              </a:extLst>
            </p:cNvPr>
            <p:cNvPicPr>
              <a:picLocks/>
            </p:cNvPicPr>
            <p:nvPr/>
          </p:nvPicPr>
          <p:blipFill>
            <a:blip r:embed="rId9">
              <a:extLst>
                <a:ext uri="{96DAC541-7B7A-43D3-8B79-37D633B846F1}">
                  <asvg:svgBlip xmlns="" xmlns:asvg="http://schemas.microsoft.com/office/drawing/2016/SVG/main" r:embed="rId10"/>
                </a:ext>
              </a:extLst>
            </a:blip>
            <a:stretch>
              <a:fillRect/>
            </a:stretch>
          </p:blipFill>
          <p:spPr>
            <a:xfrm>
              <a:off x="3370092" y="9534663"/>
              <a:ext cx="560860" cy="560860"/>
            </a:xfrm>
            <a:prstGeom prst="rect">
              <a:avLst/>
            </a:prstGeom>
          </p:spPr>
        </p:pic>
        <p:pic>
          <p:nvPicPr>
            <p:cNvPr id="16" name="Graphic 15">
              <a:extLst>
                <a:ext uri="{FF2B5EF4-FFF2-40B4-BE49-F238E27FC236}">
                  <a16:creationId xmlns:a16="http://schemas.microsoft.com/office/drawing/2014/main" id="{7ABA05B0-A892-B942-ACFC-1FBAC0E57A2E}"/>
                </a:ext>
              </a:extLst>
            </p:cNvPr>
            <p:cNvPicPr>
              <a:picLocks/>
            </p:cNvPicPr>
            <p:nvPr/>
          </p:nvPicPr>
          <p:blipFill>
            <a:blip r:embed="rId11">
              <a:extLst>
                <a:ext uri="{96DAC541-7B7A-43D3-8B79-37D633B846F1}">
                  <asvg:svgBlip xmlns="" xmlns:asvg="http://schemas.microsoft.com/office/drawing/2016/SVG/main" r:embed="rId12"/>
                </a:ext>
              </a:extLst>
            </a:blip>
            <a:stretch>
              <a:fillRect/>
            </a:stretch>
          </p:blipFill>
          <p:spPr>
            <a:xfrm>
              <a:off x="2450319" y="8278374"/>
              <a:ext cx="1200203" cy="1200203"/>
            </a:xfrm>
            <a:prstGeom prst="rect">
              <a:avLst/>
            </a:prstGeom>
          </p:spPr>
        </p:pic>
        <p:cxnSp>
          <p:nvCxnSpPr>
            <p:cNvPr id="17" name="Straight Connector 16">
              <a:extLst>
                <a:ext uri="{FF2B5EF4-FFF2-40B4-BE49-F238E27FC236}">
                  <a16:creationId xmlns:a16="http://schemas.microsoft.com/office/drawing/2014/main" id="{5F4B18DA-C922-4944-88B1-CBDB9C06A192}"/>
                </a:ext>
              </a:extLst>
            </p:cNvPr>
            <p:cNvCxnSpPr>
              <a:cxnSpLocks/>
            </p:cNvCxnSpPr>
            <p:nvPr/>
          </p:nvCxnSpPr>
          <p:spPr>
            <a:xfrm flipH="1">
              <a:off x="2488235" y="9116274"/>
              <a:ext cx="534633" cy="337580"/>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651601CD-997D-2842-B532-95FBCEC9B530}"/>
                </a:ext>
              </a:extLst>
            </p:cNvPr>
            <p:cNvCxnSpPr>
              <a:cxnSpLocks/>
            </p:cNvCxnSpPr>
            <p:nvPr/>
          </p:nvCxnSpPr>
          <p:spPr>
            <a:xfrm>
              <a:off x="3022868" y="9106243"/>
              <a:ext cx="527101" cy="357641"/>
            </a:xfrm>
            <a:prstGeom prst="line">
              <a:avLst/>
            </a:prstGeom>
            <a:noFill/>
            <a:ln w="57150" cap="rnd">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nvGrpSpPr>
          <p:cNvPr id="19" name="Group 18">
            <a:extLst>
              <a:ext uri="{FF2B5EF4-FFF2-40B4-BE49-F238E27FC236}">
                <a16:creationId xmlns:a16="http://schemas.microsoft.com/office/drawing/2014/main" id="{6E3BC4AB-190B-104F-BBA2-EF00D1BC2EC8}"/>
              </a:ext>
            </a:extLst>
          </p:cNvPr>
          <p:cNvGrpSpPr/>
          <p:nvPr/>
        </p:nvGrpSpPr>
        <p:grpSpPr>
          <a:xfrm>
            <a:off x="2026099" y="11000935"/>
            <a:ext cx="2239958" cy="2191775"/>
            <a:chOff x="19967883" y="8443677"/>
            <a:chExt cx="2641105" cy="2584293"/>
          </a:xfrm>
        </p:grpSpPr>
        <p:pic>
          <p:nvPicPr>
            <p:cNvPr id="20" name="Picture 19">
              <a:extLst>
                <a:ext uri="{FF2B5EF4-FFF2-40B4-BE49-F238E27FC236}">
                  <a16:creationId xmlns:a16="http://schemas.microsoft.com/office/drawing/2014/main" id="{739E4AAE-4BFA-ED42-A2C7-A522B660B50D}"/>
                </a:ext>
              </a:extLst>
            </p:cNvPr>
            <p:cNvPicPr>
              <a:picLocks/>
            </p:cNvPicPr>
            <p:nvPr/>
          </p:nvPicPr>
          <p:blipFill>
            <a:blip r:embed="rId13"/>
            <a:srcRect/>
            <a:stretch/>
          </p:blipFill>
          <p:spPr>
            <a:xfrm>
              <a:off x="19967883" y="8443677"/>
              <a:ext cx="2641105" cy="2584293"/>
            </a:xfrm>
            <a:prstGeom prst="rect">
              <a:avLst/>
            </a:prstGeom>
          </p:spPr>
        </p:pic>
        <p:sp>
          <p:nvSpPr>
            <p:cNvPr id="21" name="TextBox 20">
              <a:extLst>
                <a:ext uri="{FF2B5EF4-FFF2-40B4-BE49-F238E27FC236}">
                  <a16:creationId xmlns:a16="http://schemas.microsoft.com/office/drawing/2014/main" id="{B14FC2AA-55EC-7C4F-BE81-9673FD853AF2}"/>
                </a:ext>
              </a:extLst>
            </p:cNvPr>
            <p:cNvSpPr txBox="1"/>
            <p:nvPr/>
          </p:nvSpPr>
          <p:spPr>
            <a:xfrm>
              <a:off x="20980004" y="8860856"/>
              <a:ext cx="719949" cy="1234667"/>
            </a:xfrm>
            <a:prstGeom prst="rect">
              <a:avLst/>
            </a:prstGeom>
            <a:noFill/>
          </p:spPr>
          <p:txBody>
            <a:bodyPr wrap="none" rtlCol="0">
              <a:noAutofit/>
            </a:bodyPr>
            <a:lstStyle/>
            <a:p>
              <a:r>
                <a:rPr lang="en-US" sz="7200" dirty="0">
                  <a:solidFill>
                    <a:srgbClr val="FFFFFF"/>
                  </a:solidFill>
                </a:rPr>
                <a:t>+</a:t>
              </a:r>
            </a:p>
          </p:txBody>
        </p:sp>
      </p:grpSp>
      <p:sp>
        <p:nvSpPr>
          <p:cNvPr id="22" name="Text Placeholder 4">
            <a:extLst>
              <a:ext uri="{FF2B5EF4-FFF2-40B4-BE49-F238E27FC236}">
                <a16:creationId xmlns:a16="http://schemas.microsoft.com/office/drawing/2014/main" id="{E850A59A-B1CA-814D-BCDA-5AA82200114A}"/>
              </a:ext>
            </a:extLst>
          </p:cNvPr>
          <p:cNvSpPr txBox="1">
            <a:spLocks/>
          </p:cNvSpPr>
          <p:nvPr/>
        </p:nvSpPr>
        <p:spPr>
          <a:xfrm>
            <a:off x="1828801" y="901858"/>
            <a:ext cx="8366826" cy="90533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50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100" normalizeH="0" noProof="0" dirty="0">
                <a:ln>
                  <a:noFill/>
                </a:ln>
                <a:solidFill>
                  <a:srgbClr val="A6A7AC">
                    <a:lumMod val="50000"/>
                  </a:srgbClr>
                </a:solidFill>
                <a:effectLst/>
                <a:uLnTx/>
                <a:uFillTx/>
                <a:latin typeface="Gill Sans MT" panose="020B0502020104020203"/>
                <a:sym typeface="PT Sans"/>
              </a:rPr>
              <a:t>PARIVATAN FOR GIRLS</a:t>
            </a:r>
          </a:p>
        </p:txBody>
      </p:sp>
    </p:spTree>
    <p:extLst>
      <p:ext uri="{BB962C8B-B14F-4D97-AF65-F5344CB8AC3E}">
        <p14:creationId xmlns:p14="http://schemas.microsoft.com/office/powerpoint/2010/main" val="5601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rgbClr val="B52AB3"/>
        </a:solidFill>
        <a:effectLst/>
      </p:bgPr>
    </p:bg>
    <p:spTree>
      <p:nvGrpSpPr>
        <p:cNvPr id="1" name="Shape 4973"/>
        <p:cNvGrpSpPr/>
        <p:nvPr/>
      </p:nvGrpSpPr>
      <p:grpSpPr>
        <a:xfrm>
          <a:off x="0" y="0"/>
          <a:ext cx="0" cy="0"/>
          <a:chOff x="0" y="0"/>
          <a:chExt cx="0" cy="0"/>
        </a:xfrm>
      </p:grpSpPr>
      <p:sp>
        <p:nvSpPr>
          <p:cNvPr id="4974" name="Google Shape;4974;p6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4400"/>
              <a:buFont typeface="Gill Sans"/>
              <a:buNone/>
            </a:pPr>
            <a:r>
              <a:rPr lang="en-US" sz="12000" dirty="0">
                <a:latin typeface="Gill Sans MT" panose="020B0502020104020203" pitchFamily="34" charset="0"/>
              </a:rPr>
              <a:t>Session Two</a:t>
            </a:r>
            <a:endParaRPr sz="12000" dirty="0">
              <a:latin typeface="Gill Sans MT" panose="020B0502020104020203" pitchFamily="34" charset="0"/>
            </a:endParaRPr>
          </a:p>
        </p:txBody>
      </p:sp>
      <p:sp>
        <p:nvSpPr>
          <p:cNvPr id="3" name="Text Placeholder 2">
            <a:extLst>
              <a:ext uri="{FF2B5EF4-FFF2-40B4-BE49-F238E27FC236}">
                <a16:creationId xmlns:a16="http://schemas.microsoft.com/office/drawing/2014/main" id="{5F373B2A-502C-4A4C-AB9C-692BB2401CD3}"/>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8212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2564424" y="5286982"/>
            <a:ext cx="19255152" cy="2176836"/>
          </a:xfrm>
        </p:spPr>
        <p:txBody>
          <a:bodyPr/>
          <a:lstStyle/>
          <a:p>
            <a:pPr>
              <a:lnSpc>
                <a:spcPct val="90000"/>
              </a:lnSpc>
            </a:pPr>
            <a:r>
              <a:rPr lang="en-US" dirty="0"/>
              <a:t>Common Missteps in Designing Norms-Shifting Approaches</a:t>
            </a:r>
          </a:p>
        </p:txBody>
      </p:sp>
      <p:sp>
        <p:nvSpPr>
          <p:cNvPr id="7" name="Text Placeholder 2">
            <a:extLst>
              <a:ext uri="{FF2B5EF4-FFF2-40B4-BE49-F238E27FC236}">
                <a16:creationId xmlns:a16="http://schemas.microsoft.com/office/drawing/2014/main" id="{A6F9D290-4C9A-7E49-BA0A-FD94CC1D6DCF}"/>
              </a:ext>
            </a:extLst>
          </p:cNvPr>
          <p:cNvSpPr txBox="1">
            <a:spLocks/>
          </p:cNvSpPr>
          <p:nvPr/>
        </p:nvSpPr>
        <p:spPr>
          <a:xfrm>
            <a:off x="3972100" y="8700632"/>
            <a:ext cx="16439800" cy="1699899"/>
          </a:xfrm>
          <a:prstGeom prst="rect">
            <a:avLst/>
          </a:prstGeom>
          <a:noFill/>
          <a:ln>
            <a:noFill/>
          </a:ln>
        </p:spPr>
        <p:txBody>
          <a:bodyPr spcFirstLastPara="1" wrap="square" lIns="91425" tIns="45700" rIns="91425" bIns="45700" anchor="t" anchorCtr="0">
            <a:norm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4400" dirty="0"/>
              <a:t>Design Pitfalls to Watch Out For</a:t>
            </a:r>
          </a:p>
        </p:txBody>
      </p:sp>
      <p:sp>
        <p:nvSpPr>
          <p:cNvPr id="11" name="Text Placeholder 10">
            <a:extLst>
              <a:ext uri="{FF2B5EF4-FFF2-40B4-BE49-F238E27FC236}">
                <a16:creationId xmlns:a16="http://schemas.microsoft.com/office/drawing/2014/main" id="{369EFC72-50AD-D440-B2A1-BE31C7EC3F27}"/>
              </a:ext>
            </a:extLst>
          </p:cNvPr>
          <p:cNvSpPr>
            <a:spLocks noGrp="1"/>
          </p:cNvSpPr>
          <p:nvPr>
            <p:ph type="body" idx="2"/>
          </p:nvPr>
        </p:nvSpPr>
        <p:spPr>
          <a:xfrm>
            <a:off x="6349862" y="3533282"/>
            <a:ext cx="11684271" cy="516886"/>
          </a:xfrm>
        </p:spPr>
        <p:txBody>
          <a:bodyPr/>
          <a:lstStyle/>
          <a:p>
            <a:pPr lvl="0"/>
            <a:r>
              <a:rPr lang="en-US" sz="3300" dirty="0"/>
              <a:t>SECTION 4</a:t>
            </a:r>
          </a:p>
          <a:p>
            <a:endParaRPr lang="en-US" dirty="0"/>
          </a:p>
        </p:txBody>
      </p:sp>
    </p:spTree>
    <p:custDataLst>
      <p:tags r:id="rId1"/>
    </p:custDataLst>
    <p:extLst>
      <p:ext uri="{BB962C8B-B14F-4D97-AF65-F5344CB8AC3E}">
        <p14:creationId xmlns:p14="http://schemas.microsoft.com/office/powerpoint/2010/main" val="485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01330" y="2613025"/>
            <a:ext cx="20080288" cy="2176463"/>
          </a:xfrm>
          <a:prstGeom prst="rect">
            <a:avLst/>
          </a:prstGeom>
        </p:spPr>
        <p:txBody>
          <a:bodyPr/>
          <a:lstStyle/>
          <a:p>
            <a:r>
              <a:rPr lang="en-US" dirty="0">
                <a:solidFill>
                  <a:srgbClr val="B52AB3"/>
                </a:solidFill>
              </a:rPr>
              <a:t>Common Design Pitfalls</a:t>
            </a:r>
          </a:p>
        </p:txBody>
      </p:sp>
      <p:sp>
        <p:nvSpPr>
          <p:cNvPr id="6" name="Content Placeholder 5"/>
          <p:cNvSpPr>
            <a:spLocks noGrp="1"/>
          </p:cNvSpPr>
          <p:nvPr>
            <p:ph type="body" sz="quarter" idx="4294967295"/>
          </p:nvPr>
        </p:nvSpPr>
        <p:spPr>
          <a:xfrm>
            <a:off x="3468688" y="4206875"/>
            <a:ext cx="16296420" cy="5511800"/>
          </a:xfrm>
          <a:prstGeom prst="rect">
            <a:avLst/>
          </a:prstGeom>
        </p:spPr>
        <p:txBody>
          <a:bodyPr/>
          <a:lstStyle/>
          <a:p>
            <a:pPr marL="1143000" indent="-1143000" algn="l">
              <a:spcAft>
                <a:spcPts val="1800"/>
              </a:spcAft>
              <a:buFont typeface="+mj-lt"/>
              <a:buAutoNum type="arabicPeriod"/>
            </a:pPr>
            <a:r>
              <a:rPr lang="en-US" sz="4800" dirty="0">
                <a:solidFill>
                  <a:srgbClr val="2E2C22"/>
                </a:solidFill>
              </a:rPr>
              <a:t>Conflating social norms and personal attitudes.</a:t>
            </a:r>
          </a:p>
          <a:p>
            <a:pPr marL="1143000" indent="-1143000" algn="l">
              <a:spcAft>
                <a:spcPts val="1800"/>
              </a:spcAft>
              <a:buFont typeface="+mj-lt"/>
              <a:buAutoNum type="arabicPeriod"/>
            </a:pPr>
            <a:r>
              <a:rPr lang="en-US" sz="4800" dirty="0">
                <a:solidFill>
                  <a:srgbClr val="2E2C22"/>
                </a:solidFill>
              </a:rPr>
              <a:t>Focusing only on discordant norms and attitudes; overlooking protective norms.</a:t>
            </a:r>
          </a:p>
          <a:p>
            <a:pPr marL="1143000" indent="-1143000" algn="l">
              <a:spcAft>
                <a:spcPts val="1800"/>
              </a:spcAft>
              <a:buFont typeface="+mj-lt"/>
              <a:buAutoNum type="arabicPeriod"/>
            </a:pPr>
            <a:r>
              <a:rPr lang="en-US" sz="4800" dirty="0">
                <a:solidFill>
                  <a:srgbClr val="2E2C22"/>
                </a:solidFill>
              </a:rPr>
              <a:t>Confusing how common is a norm with how important it is for behavior change.</a:t>
            </a:r>
          </a:p>
          <a:p>
            <a:pPr marL="1143000" indent="-1143000" algn="l">
              <a:spcAft>
                <a:spcPts val="1800"/>
              </a:spcAft>
              <a:buFont typeface="+mj-lt"/>
              <a:buAutoNum type="arabicPeriod"/>
            </a:pPr>
            <a:r>
              <a:rPr lang="en-US" sz="4800" dirty="0">
                <a:solidFill>
                  <a:srgbClr val="2E2C22"/>
                </a:solidFill>
              </a:rPr>
              <a:t>Publicizing the wide prevalence of a harmful social norm.</a:t>
            </a:r>
          </a:p>
          <a:p>
            <a:pPr marL="0" indent="0" algn="l">
              <a:buNone/>
            </a:pPr>
            <a:endParaRPr lang="en-US" sz="3600" dirty="0">
              <a:solidFill>
                <a:srgbClr val="2E2C22"/>
              </a:solidFill>
            </a:endParaRPr>
          </a:p>
          <a:p>
            <a:pPr marL="0" indent="0">
              <a:buNone/>
            </a:pPr>
            <a:endParaRPr lang="en-US" sz="3600" dirty="0">
              <a:solidFill>
                <a:srgbClr val="2E2C22"/>
              </a:solidFill>
            </a:endParaRPr>
          </a:p>
        </p:txBody>
      </p:sp>
    </p:spTree>
    <p:custDataLst>
      <p:tags r:id="rId1"/>
    </p:custDataLst>
    <p:extLst>
      <p:ext uri="{BB962C8B-B14F-4D97-AF65-F5344CB8AC3E}">
        <p14:creationId xmlns:p14="http://schemas.microsoft.com/office/powerpoint/2010/main" val="5634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2">
            <a:extLst>
              <a:ext uri="{FF2B5EF4-FFF2-40B4-BE49-F238E27FC236}">
                <a16:creationId xmlns:a16="http://schemas.microsoft.com/office/drawing/2014/main" id="{43CE5770-0D64-2847-B96A-3FA0D542C261}"/>
              </a:ext>
            </a:extLst>
          </p:cNvPr>
          <p:cNvSpPr txBox="1">
            <a:spLocks/>
          </p:cNvSpPr>
          <p:nvPr/>
        </p:nvSpPr>
        <p:spPr>
          <a:xfrm>
            <a:off x="5506413" y="2701555"/>
            <a:ext cx="15295613"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a:t>Conflating Social Norms and Personal Attitudes</a:t>
            </a:r>
            <a:br>
              <a:rPr lang="en-US"/>
            </a:br>
            <a:endParaRPr lang="en-US" dirty="0"/>
          </a:p>
        </p:txBody>
      </p:sp>
      <p:sp>
        <p:nvSpPr>
          <p:cNvPr id="28" name="Text Placeholder 23">
            <a:extLst>
              <a:ext uri="{FF2B5EF4-FFF2-40B4-BE49-F238E27FC236}">
                <a16:creationId xmlns:a16="http://schemas.microsoft.com/office/drawing/2014/main" id="{3A0C0DE7-67E2-F340-AB74-3F5A87DD5019}"/>
              </a:ext>
            </a:extLst>
          </p:cNvPr>
          <p:cNvSpPr txBox="1">
            <a:spLocks/>
          </p:cNvSpPr>
          <p:nvPr/>
        </p:nvSpPr>
        <p:spPr>
          <a:xfrm>
            <a:off x="5506198" y="5862443"/>
            <a:ext cx="17719561" cy="1449386"/>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4400" i="1" dirty="0"/>
              <a:t>“I believe girls should marry after age 18.”</a:t>
            </a:r>
          </a:p>
          <a:p>
            <a:pPr algn="l" hangingPunct="1"/>
            <a:r>
              <a:rPr lang="en-US" sz="4400" i="1" dirty="0"/>
              <a:t>“People around me marry daughters at puberty and expect me to do so.”</a:t>
            </a:r>
          </a:p>
          <a:p>
            <a:pPr algn="l" hangingPunct="1"/>
            <a:endParaRPr lang="en-US" sz="4400" i="1" dirty="0"/>
          </a:p>
        </p:txBody>
      </p:sp>
      <p:sp>
        <p:nvSpPr>
          <p:cNvPr id="29" name="Text Placeholder 25">
            <a:extLst>
              <a:ext uri="{FF2B5EF4-FFF2-40B4-BE49-F238E27FC236}">
                <a16:creationId xmlns:a16="http://schemas.microsoft.com/office/drawing/2014/main" id="{74EA894A-AB8E-974A-AD18-7861B2D9F662}"/>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t>COMMON PITFALLS</a:t>
            </a:r>
          </a:p>
          <a:p>
            <a:pPr hangingPunct="1"/>
            <a:endParaRPr lang="en-US" spc="100" dirty="0"/>
          </a:p>
        </p:txBody>
      </p:sp>
      <p:sp>
        <p:nvSpPr>
          <p:cNvPr id="30" name="Text Placeholder 9">
            <a:extLst>
              <a:ext uri="{FF2B5EF4-FFF2-40B4-BE49-F238E27FC236}">
                <a16:creationId xmlns:a16="http://schemas.microsoft.com/office/drawing/2014/main" id="{DBE06755-32AE-5446-8FDB-A00BE3DE4D86}"/>
              </a:ext>
            </a:extLst>
          </p:cNvPr>
          <p:cNvSpPr txBox="1">
            <a:spLocks/>
          </p:cNvSpPr>
          <p:nvPr/>
        </p:nvSpPr>
        <p:spPr>
          <a:xfrm>
            <a:off x="5506198" y="8237617"/>
            <a:ext cx="16228385" cy="4695238"/>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en-US" sz="4400" dirty="0">
                <a:solidFill>
                  <a:srgbClr val="B52AB3"/>
                </a:solidFill>
                <a:latin typeface="Gill Sans MT" panose="020B0502020104020203" pitchFamily="34" charset="0"/>
              </a:rPr>
              <a:t>Sometimes the two align, other times not.</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Misalignment can influence actions of many in a group.</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Phenomenon known as “pluralistic ignorance.”</a:t>
            </a:r>
          </a:p>
        </p:txBody>
      </p:sp>
      <p:sp>
        <p:nvSpPr>
          <p:cNvPr id="31" name="Oval 30">
            <a:extLst>
              <a:ext uri="{FF2B5EF4-FFF2-40B4-BE49-F238E27FC236}">
                <a16:creationId xmlns:a16="http://schemas.microsoft.com/office/drawing/2014/main" id="{CB0B842F-0542-794D-B7D0-BD742FDA73B3}"/>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CE78D47C-37D4-584B-8DFF-2C7F106177D4}"/>
              </a:ext>
            </a:extLst>
          </p:cNvPr>
          <p:cNvSpPr/>
          <p:nvPr/>
        </p:nvSpPr>
        <p:spPr>
          <a:xfrm>
            <a:off x="3581974"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1</a:t>
            </a:r>
          </a:p>
        </p:txBody>
      </p:sp>
      <p:cxnSp>
        <p:nvCxnSpPr>
          <p:cNvPr id="33" name="Straight Connector 32">
            <a:extLst>
              <a:ext uri="{FF2B5EF4-FFF2-40B4-BE49-F238E27FC236}">
                <a16:creationId xmlns:a16="http://schemas.microsoft.com/office/drawing/2014/main" id="{3DE615EB-E391-D14D-AE4B-C9C6CFB821A6}"/>
              </a:ext>
            </a:extLst>
          </p:cNvPr>
          <p:cNvCxnSpPr/>
          <p:nvPr/>
        </p:nvCxnSpPr>
        <p:spPr>
          <a:xfrm>
            <a:off x="5506198" y="7896621"/>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292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2">
            <a:extLst>
              <a:ext uri="{FF2B5EF4-FFF2-40B4-BE49-F238E27FC236}">
                <a16:creationId xmlns:a16="http://schemas.microsoft.com/office/drawing/2014/main" id="{F8BF91CC-C287-5A43-BF57-9A4CD39A168A}"/>
              </a:ext>
            </a:extLst>
          </p:cNvPr>
          <p:cNvSpPr txBox="1">
            <a:spLocks/>
          </p:cNvSpPr>
          <p:nvPr/>
        </p:nvSpPr>
        <p:spPr>
          <a:xfrm>
            <a:off x="5506414" y="2701555"/>
            <a:ext cx="15299704"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000" dirty="0">
                <a:solidFill>
                  <a:srgbClr val="2E2C22"/>
                </a:solidFill>
              </a:rPr>
              <a:t>Focusing Only on Discordant Norms and Attitudes; Overlooking Protective Norms</a:t>
            </a:r>
          </a:p>
        </p:txBody>
      </p:sp>
      <p:sp>
        <p:nvSpPr>
          <p:cNvPr id="17" name="Text Placeholder 23">
            <a:extLst>
              <a:ext uri="{FF2B5EF4-FFF2-40B4-BE49-F238E27FC236}">
                <a16:creationId xmlns:a16="http://schemas.microsoft.com/office/drawing/2014/main" id="{E7F24AC6-2B61-1642-B391-0B336D1410C4}"/>
              </a:ext>
            </a:extLst>
          </p:cNvPr>
          <p:cNvSpPr txBox="1">
            <a:spLocks/>
          </p:cNvSpPr>
          <p:nvPr/>
        </p:nvSpPr>
        <p:spPr>
          <a:xfrm>
            <a:off x="5506198" y="6537692"/>
            <a:ext cx="17818036" cy="2176834"/>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4400" i="1" dirty="0">
                <a:solidFill>
                  <a:srgbClr val="2E2C22"/>
                </a:solidFill>
              </a:rPr>
              <a:t>“My community expects me to not take drugs.”</a:t>
            </a:r>
          </a:p>
          <a:p>
            <a:pPr hangingPunct="1"/>
            <a:r>
              <a:rPr lang="en-US" sz="4400" i="1" dirty="0">
                <a:solidFill>
                  <a:srgbClr val="2E2C22"/>
                </a:solidFill>
              </a:rPr>
              <a:t>“I believe that taking drugs is a sign of weakness.”</a:t>
            </a:r>
          </a:p>
          <a:p>
            <a:pPr hangingPunct="1"/>
            <a:r>
              <a:rPr lang="en-US" sz="4400" i="1" dirty="0">
                <a:solidFill>
                  <a:srgbClr val="2E2C22"/>
                </a:solidFill>
              </a:rPr>
              <a:t>“If my community finds out that I have experimented with drugs, I will be shamed.”</a:t>
            </a:r>
          </a:p>
        </p:txBody>
      </p:sp>
      <p:sp>
        <p:nvSpPr>
          <p:cNvPr id="18" name="Text Placeholder 25">
            <a:extLst>
              <a:ext uri="{FF2B5EF4-FFF2-40B4-BE49-F238E27FC236}">
                <a16:creationId xmlns:a16="http://schemas.microsoft.com/office/drawing/2014/main" id="{1840D55D-E6AA-AA4D-9624-27E11C3D3228}"/>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9" name="Text Placeholder 9">
            <a:extLst>
              <a:ext uri="{FF2B5EF4-FFF2-40B4-BE49-F238E27FC236}">
                <a16:creationId xmlns:a16="http://schemas.microsoft.com/office/drawing/2014/main" id="{0C19EE43-4EB9-8A48-97DF-ED4285D1D91A}"/>
              </a:ext>
            </a:extLst>
          </p:cNvPr>
          <p:cNvSpPr txBox="1">
            <a:spLocks/>
          </p:cNvSpPr>
          <p:nvPr/>
        </p:nvSpPr>
        <p:spPr>
          <a:xfrm>
            <a:off x="5506198" y="9348391"/>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en-US" sz="4400" dirty="0">
                <a:solidFill>
                  <a:srgbClr val="B52AB3"/>
                </a:solidFill>
                <a:latin typeface="Gill Sans MT" panose="020B0502020104020203" pitchFamily="34" charset="0"/>
              </a:rPr>
              <a:t>Norms and attitudes may or may not be aligned.</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Our tendency is to focus on “problems,” yet in any cultural context both potentially harmful and protective norms likely exist.</a:t>
            </a:r>
          </a:p>
        </p:txBody>
      </p:sp>
      <p:sp>
        <p:nvSpPr>
          <p:cNvPr id="20" name="Oval 19">
            <a:extLst>
              <a:ext uri="{FF2B5EF4-FFF2-40B4-BE49-F238E27FC236}">
                <a16:creationId xmlns:a16="http://schemas.microsoft.com/office/drawing/2014/main" id="{D70875BC-0EC5-084C-AEC6-F9EBA8A91653}"/>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1" name="Rectangle 20">
            <a:extLst>
              <a:ext uri="{FF2B5EF4-FFF2-40B4-BE49-F238E27FC236}">
                <a16:creationId xmlns:a16="http://schemas.microsoft.com/office/drawing/2014/main" id="{455E3B9D-1FB8-5747-8251-1657665712C3}"/>
              </a:ext>
            </a:extLst>
          </p:cNvPr>
          <p:cNvSpPr/>
          <p:nvPr/>
        </p:nvSpPr>
        <p:spPr>
          <a:xfrm>
            <a:off x="3356891" y="2701555"/>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2</a:t>
            </a:r>
          </a:p>
        </p:txBody>
      </p:sp>
      <p:cxnSp>
        <p:nvCxnSpPr>
          <p:cNvPr id="22" name="Straight Connector 21">
            <a:extLst>
              <a:ext uri="{FF2B5EF4-FFF2-40B4-BE49-F238E27FC236}">
                <a16:creationId xmlns:a16="http://schemas.microsoft.com/office/drawing/2014/main" id="{88686C8E-30C4-7B48-84B1-E568F1408963}"/>
              </a:ext>
            </a:extLst>
          </p:cNvPr>
          <p:cNvCxnSpPr/>
          <p:nvPr/>
        </p:nvCxnSpPr>
        <p:spPr>
          <a:xfrm>
            <a:off x="5506198" y="9031458"/>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373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2">
            <a:extLst>
              <a:ext uri="{FF2B5EF4-FFF2-40B4-BE49-F238E27FC236}">
                <a16:creationId xmlns:a16="http://schemas.microsoft.com/office/drawing/2014/main" id="{D3E7B67F-EA21-CA4C-9DD1-87D3D1AE114D}"/>
              </a:ext>
            </a:extLst>
          </p:cNvPr>
          <p:cNvSpPr txBox="1">
            <a:spLocks/>
          </p:cNvSpPr>
          <p:nvPr/>
        </p:nvSpPr>
        <p:spPr>
          <a:xfrm>
            <a:off x="5506414" y="2715623"/>
            <a:ext cx="15299704"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000" dirty="0">
                <a:solidFill>
                  <a:srgbClr val="2E2C22"/>
                </a:solidFill>
              </a:rPr>
              <a:t>Confusing How Common a Norm Is With How Important It Is for Behavior Change</a:t>
            </a:r>
          </a:p>
        </p:txBody>
      </p:sp>
      <p:sp>
        <p:nvSpPr>
          <p:cNvPr id="16" name="Text Placeholder 25">
            <a:extLst>
              <a:ext uri="{FF2B5EF4-FFF2-40B4-BE49-F238E27FC236}">
                <a16:creationId xmlns:a16="http://schemas.microsoft.com/office/drawing/2014/main" id="{218D4C64-E7A1-3241-BE65-156AD6987A75}"/>
              </a:ext>
            </a:extLst>
          </p:cNvPr>
          <p:cNvSpPr txBox="1">
            <a:spLocks/>
          </p:cNvSpPr>
          <p:nvPr/>
        </p:nvSpPr>
        <p:spPr>
          <a:xfrm>
            <a:off x="5506199" y="1929910"/>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7" name="Text Placeholder 9">
            <a:extLst>
              <a:ext uri="{FF2B5EF4-FFF2-40B4-BE49-F238E27FC236}">
                <a16:creationId xmlns:a16="http://schemas.microsoft.com/office/drawing/2014/main" id="{38EFEB1C-3C37-A141-9C37-45F4CEE0B5BD}"/>
              </a:ext>
            </a:extLst>
          </p:cNvPr>
          <p:cNvSpPr txBox="1">
            <a:spLocks/>
          </p:cNvSpPr>
          <p:nvPr/>
        </p:nvSpPr>
        <p:spPr>
          <a:xfrm>
            <a:off x="5506198" y="6914681"/>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Arial" panose="020B0604020202020204" pitchFamily="34" charset="0"/>
              <a:buChar char="•"/>
            </a:pPr>
            <a:r>
              <a:rPr lang="en-US" sz="4400" dirty="0">
                <a:solidFill>
                  <a:srgbClr val="B52AB3"/>
                </a:solidFill>
                <a:latin typeface="Gill Sans MT" panose="020B0502020104020203" pitchFamily="34" charset="0"/>
              </a:rPr>
              <a:t>Many program link the prevalence of a norm (how many people in a population hold normative belief X) to its influence (how many people do Y because of the belief X).</a:t>
            </a:r>
          </a:p>
          <a:p>
            <a:pPr marL="571500" indent="-571500" algn="l" hangingPunct="1">
              <a:buFont typeface="Courier New" panose="02070309020205020404" pitchFamily="49" charset="0"/>
              <a:buChar char="o"/>
            </a:pPr>
            <a:endParaRPr lang="en-US" sz="4400" dirty="0">
              <a:solidFill>
                <a:srgbClr val="B52AB3"/>
              </a:solidFill>
              <a:latin typeface="Gill Sans MT" panose="020B0502020104020203" pitchFamily="34" charset="0"/>
            </a:endParaRPr>
          </a:p>
          <a:p>
            <a:pPr marL="571500" lvl="1" indent="-571500" algn="l" hangingPunct="1">
              <a:buFont typeface="Arial" panose="020B0604020202020204" pitchFamily="34" charset="0"/>
              <a:buChar char="•"/>
            </a:pPr>
            <a:r>
              <a:rPr lang="en-US" sz="4400" dirty="0">
                <a:solidFill>
                  <a:srgbClr val="B52AB3"/>
                </a:solidFill>
                <a:latin typeface="Gill Sans MT" panose="020B0502020104020203" pitchFamily="34" charset="0"/>
              </a:rPr>
              <a:t>It’s important to understand the influence of one or multiple norms over a given practice in order to improve program design.</a:t>
            </a:r>
          </a:p>
        </p:txBody>
      </p:sp>
      <p:sp>
        <p:nvSpPr>
          <p:cNvPr id="18" name="Oval 17">
            <a:extLst>
              <a:ext uri="{FF2B5EF4-FFF2-40B4-BE49-F238E27FC236}">
                <a16:creationId xmlns:a16="http://schemas.microsoft.com/office/drawing/2014/main" id="{32ABB2E9-5853-A346-87A8-BB1BB6F2DCF5}"/>
              </a:ext>
            </a:extLst>
          </p:cNvPr>
          <p:cNvSpPr/>
          <p:nvPr/>
        </p:nvSpPr>
        <p:spPr>
          <a:xfrm>
            <a:off x="2004814" y="2082018"/>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3E6793E1-7AF3-A04E-8ACD-5A71D1D5D5E2}"/>
              </a:ext>
            </a:extLst>
          </p:cNvPr>
          <p:cNvSpPr/>
          <p:nvPr/>
        </p:nvSpPr>
        <p:spPr>
          <a:xfrm>
            <a:off x="3258417" y="2645843"/>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3</a:t>
            </a:r>
          </a:p>
        </p:txBody>
      </p:sp>
      <p:cxnSp>
        <p:nvCxnSpPr>
          <p:cNvPr id="20" name="Straight Connector 19">
            <a:extLst>
              <a:ext uri="{FF2B5EF4-FFF2-40B4-BE49-F238E27FC236}">
                <a16:creationId xmlns:a16="http://schemas.microsoft.com/office/drawing/2014/main" id="{A8243AD1-FC3E-C94D-80F0-AFBCDA750323}"/>
              </a:ext>
            </a:extLst>
          </p:cNvPr>
          <p:cNvCxnSpPr/>
          <p:nvPr/>
        </p:nvCxnSpPr>
        <p:spPr>
          <a:xfrm>
            <a:off x="5506198" y="6597748"/>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69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2">
            <a:extLst>
              <a:ext uri="{FF2B5EF4-FFF2-40B4-BE49-F238E27FC236}">
                <a16:creationId xmlns:a16="http://schemas.microsoft.com/office/drawing/2014/main" id="{99A8EE55-9610-5344-AF29-2916041EFA2E}"/>
              </a:ext>
            </a:extLst>
          </p:cNvPr>
          <p:cNvSpPr txBox="1">
            <a:spLocks/>
          </p:cNvSpPr>
          <p:nvPr/>
        </p:nvSpPr>
        <p:spPr>
          <a:xfrm>
            <a:off x="5506414" y="2701555"/>
            <a:ext cx="14413438"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000" dirty="0">
                <a:solidFill>
                  <a:srgbClr val="2E2C22"/>
                </a:solidFill>
              </a:rPr>
              <a:t>Publicizing the Wide Prevalence of a Harmful Social Norm</a:t>
            </a:r>
          </a:p>
        </p:txBody>
      </p:sp>
      <p:sp>
        <p:nvSpPr>
          <p:cNvPr id="16" name="Text Placeholder 23">
            <a:extLst>
              <a:ext uri="{FF2B5EF4-FFF2-40B4-BE49-F238E27FC236}">
                <a16:creationId xmlns:a16="http://schemas.microsoft.com/office/drawing/2014/main" id="{2EDE9EFD-76D7-CC41-B134-D80873CA0614}"/>
              </a:ext>
            </a:extLst>
          </p:cNvPr>
          <p:cNvSpPr txBox="1">
            <a:spLocks/>
          </p:cNvSpPr>
          <p:nvPr/>
        </p:nvSpPr>
        <p:spPr>
          <a:xfrm>
            <a:off x="5506198" y="6537692"/>
            <a:ext cx="11487574" cy="2176834"/>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4400" i="1" dirty="0">
                <a:solidFill>
                  <a:srgbClr val="2E2C22"/>
                </a:solidFill>
              </a:rPr>
              <a:t>“In this area, eight out of 10 girls ages 10 to 14 were married this past year.”</a:t>
            </a:r>
          </a:p>
        </p:txBody>
      </p:sp>
      <p:sp>
        <p:nvSpPr>
          <p:cNvPr id="17" name="Text Placeholder 25">
            <a:extLst>
              <a:ext uri="{FF2B5EF4-FFF2-40B4-BE49-F238E27FC236}">
                <a16:creationId xmlns:a16="http://schemas.microsoft.com/office/drawing/2014/main" id="{9B7F34D3-87D7-D548-92CF-BDF6E8E55615}"/>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8" name="Text Placeholder 9">
            <a:extLst>
              <a:ext uri="{FF2B5EF4-FFF2-40B4-BE49-F238E27FC236}">
                <a16:creationId xmlns:a16="http://schemas.microsoft.com/office/drawing/2014/main" id="{6EEA12B9-C3A3-F440-AAD9-14D995CD2BF8}"/>
              </a:ext>
            </a:extLst>
          </p:cNvPr>
          <p:cNvSpPr txBox="1">
            <a:spLocks/>
          </p:cNvSpPr>
          <p:nvPr/>
        </p:nvSpPr>
        <p:spPr>
          <a:xfrm>
            <a:off x="5506198" y="8714526"/>
            <a:ext cx="16228385" cy="2402203"/>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Font typeface="Wingdings" pitchFamily="2" charset="2"/>
              <a:buChar char="§"/>
            </a:pPr>
            <a:r>
              <a:rPr lang="en-US" sz="4400" dirty="0">
                <a:solidFill>
                  <a:srgbClr val="B52AB3"/>
                </a:solidFill>
                <a:latin typeface="Gill Sans MT" panose="020B0502020104020203" pitchFamily="34" charset="0"/>
              </a:rPr>
              <a:t>Since descriptive norms (beliefs about what others do) can influence behavior, media and other SBC efforts can unwittingly reinforce a behavior that is harmful.</a:t>
            </a:r>
          </a:p>
          <a:p>
            <a:pPr marL="571500" indent="-571500" algn="l" hangingPunct="1">
              <a:buFont typeface="Wingdings" pitchFamily="2" charset="2"/>
              <a:buChar char="§"/>
            </a:pPr>
            <a:r>
              <a:rPr lang="en-US" sz="4400" dirty="0">
                <a:solidFill>
                  <a:srgbClr val="B52AB3"/>
                </a:solidFill>
                <a:latin typeface="Gill Sans MT" panose="020B0502020104020203" pitchFamily="34" charset="0"/>
              </a:rPr>
              <a:t>How to find an SBC message balance is the challenge.</a:t>
            </a:r>
          </a:p>
          <a:p>
            <a:pPr marL="571500" indent="-571500" algn="l" hangingPunct="1">
              <a:buFont typeface="Courier New" panose="02070309020205020404" pitchFamily="49" charset="0"/>
              <a:buChar char="o"/>
            </a:pPr>
            <a:endParaRPr lang="en-US" sz="4400" dirty="0">
              <a:solidFill>
                <a:srgbClr val="B52AB3"/>
              </a:solidFill>
              <a:latin typeface="Gill Sans MT" panose="020B0502020104020203" pitchFamily="34" charset="0"/>
            </a:endParaRPr>
          </a:p>
        </p:txBody>
      </p:sp>
      <p:sp>
        <p:nvSpPr>
          <p:cNvPr id="19" name="Oval 18">
            <a:extLst>
              <a:ext uri="{FF2B5EF4-FFF2-40B4-BE49-F238E27FC236}">
                <a16:creationId xmlns:a16="http://schemas.microsoft.com/office/drawing/2014/main" id="{AC818DF4-FA84-3245-B9BC-67BDF22F8444}"/>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20" name="Rectangle 19">
            <a:extLst>
              <a:ext uri="{FF2B5EF4-FFF2-40B4-BE49-F238E27FC236}">
                <a16:creationId xmlns:a16="http://schemas.microsoft.com/office/drawing/2014/main" id="{EEF5E594-2C87-994E-8DFD-439DE9E169F8}"/>
              </a:ext>
            </a:extLst>
          </p:cNvPr>
          <p:cNvSpPr/>
          <p:nvPr/>
        </p:nvSpPr>
        <p:spPr>
          <a:xfrm>
            <a:off x="3202147" y="2545978"/>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4</a:t>
            </a:r>
          </a:p>
        </p:txBody>
      </p:sp>
      <p:cxnSp>
        <p:nvCxnSpPr>
          <p:cNvPr id="21" name="Straight Connector 20">
            <a:extLst>
              <a:ext uri="{FF2B5EF4-FFF2-40B4-BE49-F238E27FC236}">
                <a16:creationId xmlns:a16="http://schemas.microsoft.com/office/drawing/2014/main" id="{E016D5A1-2262-B540-B401-A0835468EEAB}"/>
              </a:ext>
            </a:extLst>
          </p:cNvPr>
          <p:cNvCxnSpPr/>
          <p:nvPr/>
        </p:nvCxnSpPr>
        <p:spPr>
          <a:xfrm>
            <a:off x="5506198" y="8397593"/>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506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A29E8-4CD7-44F8-AB6A-1356B6290160}"/>
              </a:ext>
            </a:extLst>
          </p:cNvPr>
          <p:cNvSpPr>
            <a:spLocks noGrp="1"/>
          </p:cNvSpPr>
          <p:nvPr>
            <p:ph type="title"/>
          </p:nvPr>
        </p:nvSpPr>
        <p:spPr/>
        <p:txBody>
          <a:bodyPr/>
          <a:lstStyle/>
          <a:p>
            <a:pPr>
              <a:lnSpc>
                <a:spcPct val="90000"/>
              </a:lnSpc>
            </a:pPr>
            <a:r>
              <a:rPr lang="en-US" b="1" dirty="0"/>
              <a:t>Digging Deeper Into the Pitfalls</a:t>
            </a:r>
          </a:p>
        </p:txBody>
      </p:sp>
      <p:sp>
        <p:nvSpPr>
          <p:cNvPr id="4"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30" y="4836654"/>
            <a:ext cx="10959448" cy="6919912"/>
          </a:xfrm>
        </p:spPr>
        <p:txBody>
          <a:bodyPr>
            <a:normAutofit/>
          </a:bodyPr>
          <a:lstStyle/>
          <a:p>
            <a:pPr marL="0" indent="0" algn="l">
              <a:spcAft>
                <a:spcPts val="1200"/>
              </a:spcAft>
              <a:buNone/>
            </a:pPr>
            <a:r>
              <a:rPr lang="en-US" dirty="0"/>
              <a:t>30 MINUTES</a:t>
            </a:r>
          </a:p>
          <a:p>
            <a:pPr marL="0" indent="0" algn="l">
              <a:spcAft>
                <a:spcPts val="1200"/>
              </a:spcAft>
              <a:buNone/>
            </a:pPr>
            <a:r>
              <a:rPr lang="en-US" dirty="0"/>
              <a:t>Reflecting on the Parivartan case study, circulate to the four “pitfall” posters on the wall to answer these two questions per pitfall:</a:t>
            </a:r>
          </a:p>
          <a:p>
            <a:pPr marL="1222375" indent="-635000" algn="l">
              <a:spcAft>
                <a:spcPts val="1200"/>
              </a:spcAft>
              <a:buClr>
                <a:srgbClr val="2E2C22"/>
              </a:buClr>
              <a:buFont typeface="Arial" panose="020B0604020202020204" pitchFamily="34" charset="0"/>
              <a:buChar char="•"/>
            </a:pPr>
            <a:r>
              <a:rPr lang="en-US" dirty="0"/>
              <a:t>How is this pitfall important to norms design?</a:t>
            </a:r>
          </a:p>
          <a:p>
            <a:pPr marL="1222375" indent="-635000" algn="l">
              <a:spcAft>
                <a:spcPts val="1200"/>
              </a:spcAft>
              <a:buClr>
                <a:srgbClr val="2E2C22"/>
              </a:buClr>
              <a:buFont typeface="Arial" panose="020B0604020202020204" pitchFamily="34" charset="0"/>
              <a:buChar char="•"/>
            </a:pPr>
            <a:r>
              <a:rPr lang="en-US" dirty="0"/>
              <a:t>How might a program go wrong if we don’t keep this pitfall in mind?</a:t>
            </a:r>
          </a:p>
          <a:p>
            <a:pPr marL="0" indent="0" algn="l">
              <a:spcAft>
                <a:spcPts val="1200"/>
              </a:spcAft>
              <a:buNone/>
            </a:pPr>
            <a:r>
              <a:rPr lang="en-US" dirty="0"/>
              <a:t>Use a different color sticky notes to answer each question. </a:t>
            </a: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GROUP ACTIVITY</a:t>
            </a:r>
          </a:p>
          <a:p>
            <a:endParaRPr lang="en-US" dirty="0"/>
          </a:p>
        </p:txBody>
      </p:sp>
      <p:sp>
        <p:nvSpPr>
          <p:cNvPr id="13" name="TextBox 12">
            <a:extLst>
              <a:ext uri="{FF2B5EF4-FFF2-40B4-BE49-F238E27FC236}">
                <a16:creationId xmlns:a16="http://schemas.microsoft.com/office/drawing/2014/main" id="{208D1EC1-BB41-AC4C-AE29-2EBDFCC225FB}"/>
              </a:ext>
            </a:extLst>
          </p:cNvPr>
          <p:cNvSpPr txBox="1"/>
          <p:nvPr/>
        </p:nvSpPr>
        <p:spPr>
          <a:xfrm>
            <a:off x="193431" y="132206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Tom Werner/Getty Images</a:t>
            </a:r>
          </a:p>
        </p:txBody>
      </p:sp>
      <p:pic>
        <p:nvPicPr>
          <p:cNvPr id="17" name="Picture Placeholder 16">
            <a:extLst>
              <a:ext uri="{FF2B5EF4-FFF2-40B4-BE49-F238E27FC236}">
                <a16:creationId xmlns:a16="http://schemas.microsoft.com/office/drawing/2014/main" id="{AFCC3F2A-9EC5-B642-8AFE-C07A1F939AD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879" t="10725" r="25605"/>
          <a:stretch/>
        </p:blipFill>
        <p:spPr>
          <a:xfrm>
            <a:off x="2511325" y="3446449"/>
            <a:ext cx="5862918" cy="5862918"/>
          </a:xfrm>
        </p:spPr>
      </p:pic>
      <p:grpSp>
        <p:nvGrpSpPr>
          <p:cNvPr id="10" name="Group 9">
            <a:extLst>
              <a:ext uri="{FF2B5EF4-FFF2-40B4-BE49-F238E27FC236}">
                <a16:creationId xmlns:a16="http://schemas.microsoft.com/office/drawing/2014/main" id="{2945F305-D040-EC4A-A573-651B1710B7A6}"/>
              </a:ext>
            </a:extLst>
          </p:cNvPr>
          <p:cNvGrpSpPr/>
          <p:nvPr/>
        </p:nvGrpSpPr>
        <p:grpSpPr>
          <a:xfrm>
            <a:off x="760017" y="1281805"/>
            <a:ext cx="3532094" cy="3532094"/>
            <a:chOff x="1368325" y="1090737"/>
            <a:chExt cx="3532094" cy="3532094"/>
          </a:xfrm>
        </p:grpSpPr>
        <p:sp>
          <p:nvSpPr>
            <p:cNvPr id="11" name="Oval 10">
              <a:extLst>
                <a:ext uri="{FF2B5EF4-FFF2-40B4-BE49-F238E27FC236}">
                  <a16:creationId xmlns:a16="http://schemas.microsoft.com/office/drawing/2014/main" id="{A2AAB561-0B7E-134A-9F12-7B59D3FD7A02}"/>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2" name="Graphic 11" descr="Cheers outline">
              <a:extLst>
                <a:ext uri="{FF2B5EF4-FFF2-40B4-BE49-F238E27FC236}">
                  <a16:creationId xmlns:a16="http://schemas.microsoft.com/office/drawing/2014/main" id="{B2151911-5C35-834A-9A0F-0A50A12DC9E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41925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2">
            <a:extLst>
              <a:ext uri="{FF2B5EF4-FFF2-40B4-BE49-F238E27FC236}">
                <a16:creationId xmlns:a16="http://schemas.microsoft.com/office/drawing/2014/main" id="{A2E035F1-3D03-0B40-94F4-7B2756BC22FF}"/>
              </a:ext>
            </a:extLst>
          </p:cNvPr>
          <p:cNvSpPr txBox="1">
            <a:spLocks/>
          </p:cNvSpPr>
          <p:nvPr/>
        </p:nvSpPr>
        <p:spPr>
          <a:xfrm>
            <a:off x="5506413" y="2701555"/>
            <a:ext cx="15295613" cy="2176836"/>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t>A Proposed Fifth Pitfall</a:t>
            </a:r>
          </a:p>
        </p:txBody>
      </p:sp>
      <p:sp>
        <p:nvSpPr>
          <p:cNvPr id="16" name="Text Placeholder 25">
            <a:extLst>
              <a:ext uri="{FF2B5EF4-FFF2-40B4-BE49-F238E27FC236}">
                <a16:creationId xmlns:a16="http://schemas.microsoft.com/office/drawing/2014/main" id="{A4ACB5FF-825A-6546-9C30-889A83191C37}"/>
              </a:ext>
            </a:extLst>
          </p:cNvPr>
          <p:cNvSpPr txBox="1">
            <a:spLocks/>
          </p:cNvSpPr>
          <p:nvPr/>
        </p:nvSpPr>
        <p:spPr>
          <a:xfrm>
            <a:off x="5506199" y="1915842"/>
            <a:ext cx="6817099"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COMMON PITFALLS</a:t>
            </a:r>
          </a:p>
          <a:p>
            <a:pPr hangingPunct="1"/>
            <a:endParaRPr lang="en-US" spc="100" dirty="0">
              <a:solidFill>
                <a:srgbClr val="2E2C22"/>
              </a:solidFill>
            </a:endParaRPr>
          </a:p>
        </p:txBody>
      </p:sp>
      <p:sp>
        <p:nvSpPr>
          <p:cNvPr id="17" name="Text Placeholder 9">
            <a:extLst>
              <a:ext uri="{FF2B5EF4-FFF2-40B4-BE49-F238E27FC236}">
                <a16:creationId xmlns:a16="http://schemas.microsoft.com/office/drawing/2014/main" id="{B6F0CDD2-F14C-4D44-A7CC-81B56FCE2B67}"/>
              </a:ext>
            </a:extLst>
          </p:cNvPr>
          <p:cNvSpPr txBox="1">
            <a:spLocks/>
          </p:cNvSpPr>
          <p:nvPr/>
        </p:nvSpPr>
        <p:spPr>
          <a:xfrm>
            <a:off x="5506199" y="5064245"/>
            <a:ext cx="16228385" cy="4695238"/>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6000" dirty="0">
                <a:solidFill>
                  <a:srgbClr val="B52AB3"/>
                </a:solidFill>
                <a:latin typeface="Gill Sans MT" panose="020B0502020104020203" pitchFamily="34" charset="0"/>
              </a:rPr>
              <a:t>You’ve done the best design with solid norms-focused information and therefore assume that the intervention will work as planned!</a:t>
            </a:r>
          </a:p>
        </p:txBody>
      </p:sp>
      <p:sp>
        <p:nvSpPr>
          <p:cNvPr id="18" name="Oval 17">
            <a:extLst>
              <a:ext uri="{FF2B5EF4-FFF2-40B4-BE49-F238E27FC236}">
                <a16:creationId xmlns:a16="http://schemas.microsoft.com/office/drawing/2014/main" id="{570BEAF1-7142-4544-9A36-AD83DE47917A}"/>
              </a:ext>
            </a:extLst>
          </p:cNvPr>
          <p:cNvSpPr/>
          <p:nvPr/>
        </p:nvSpPr>
        <p:spPr>
          <a:xfrm>
            <a:off x="2004814" y="2067950"/>
            <a:ext cx="2996359" cy="2996357"/>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4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C913E971-05D4-734E-A700-5FD45857F545}"/>
              </a:ext>
            </a:extLst>
          </p:cNvPr>
          <p:cNvSpPr/>
          <p:nvPr/>
        </p:nvSpPr>
        <p:spPr>
          <a:xfrm>
            <a:off x="3258417" y="2745072"/>
            <a:ext cx="1041399" cy="1642111"/>
          </a:xfrm>
          <a:prstGeom prst="rect">
            <a:avLst/>
          </a:prstGeom>
        </p:spPr>
        <p:txBody>
          <a:bodyPr wrap="square" lIns="0" tIns="0" rIns="0" bIns="0" anchor="ctr">
            <a:noAutofit/>
          </a:bodyPr>
          <a:lstStyle/>
          <a:p>
            <a:pPr defTabSz="412090" hangingPunct="0">
              <a:buClrTx/>
            </a:pPr>
            <a:r>
              <a:rPr lang="en-US" sz="21600" b="1" dirty="0">
                <a:solidFill>
                  <a:srgbClr val="ECEDEF"/>
                </a:solidFill>
                <a:latin typeface="Georgia" panose="02040502050405020303" pitchFamily="18" charset="0"/>
                <a:ea typeface="Helvetica Neue"/>
                <a:cs typeface="Helvetica Neue"/>
                <a:sym typeface="Helvetica Neue"/>
              </a:rPr>
              <a:t>5</a:t>
            </a:r>
          </a:p>
        </p:txBody>
      </p:sp>
      <p:cxnSp>
        <p:nvCxnSpPr>
          <p:cNvPr id="7" name="Straight Connector 6">
            <a:extLst>
              <a:ext uri="{FF2B5EF4-FFF2-40B4-BE49-F238E27FC236}">
                <a16:creationId xmlns:a16="http://schemas.microsoft.com/office/drawing/2014/main" id="{8C29817A-47B0-9B47-99BA-F5AF1AA8FD32}"/>
              </a:ext>
            </a:extLst>
          </p:cNvPr>
          <p:cNvCxnSpPr/>
          <p:nvPr/>
        </p:nvCxnSpPr>
        <p:spPr>
          <a:xfrm>
            <a:off x="5506198" y="4670474"/>
            <a:ext cx="1424484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483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43CEA7-4F0E-884C-96D3-8E5545C6645B}"/>
              </a:ext>
            </a:extLst>
          </p:cNvPr>
          <p:cNvSpPr txBox="1">
            <a:spLocks/>
          </p:cNvSpPr>
          <p:nvPr/>
        </p:nvSpPr>
        <p:spPr>
          <a:xfrm>
            <a:off x="1394611" y="4571252"/>
            <a:ext cx="8294512"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Overview</a:t>
            </a:r>
            <a:br>
              <a:rPr lang="en-US" dirty="0">
                <a:solidFill>
                  <a:srgbClr val="2E2C22"/>
                </a:solidFill>
              </a:rPr>
            </a:br>
            <a:r>
              <a:rPr lang="en-US" sz="8000" b="0" dirty="0">
                <a:solidFill>
                  <a:srgbClr val="2E2C22"/>
                </a:solidFill>
              </a:rPr>
              <a:t>Designing </a:t>
            </a:r>
            <a:br>
              <a:rPr lang="en-US" sz="8000" b="0" dirty="0">
                <a:solidFill>
                  <a:srgbClr val="2E2C22"/>
                </a:solidFill>
              </a:rPr>
            </a:br>
            <a:r>
              <a:rPr lang="en-US" sz="8000" b="0" dirty="0">
                <a:solidFill>
                  <a:srgbClr val="2E2C22"/>
                </a:solidFill>
              </a:rPr>
              <a:t>Norms-Shifting Interventions</a:t>
            </a:r>
            <a:br>
              <a:rPr lang="en-US" sz="8000" b="0" dirty="0">
                <a:solidFill>
                  <a:srgbClr val="2E2C22"/>
                </a:solidFill>
              </a:rPr>
            </a:br>
            <a:r>
              <a:rPr lang="en-US" dirty="0">
                <a:solidFill>
                  <a:srgbClr val="2E2C22"/>
                </a:solidFill>
              </a:rPr>
              <a:t/>
            </a:r>
            <a:br>
              <a:rPr lang="en-US" dirty="0">
                <a:solidFill>
                  <a:srgbClr val="2E2C22"/>
                </a:solidFill>
              </a:rPr>
            </a:br>
            <a:endParaRPr lang="en-US" dirty="0">
              <a:solidFill>
                <a:srgbClr val="2E2C22"/>
              </a:solidFill>
            </a:endParaRPr>
          </a:p>
        </p:txBody>
      </p:sp>
      <p:grpSp>
        <p:nvGrpSpPr>
          <p:cNvPr id="5" name="Group 4">
            <a:extLst>
              <a:ext uri="{FF2B5EF4-FFF2-40B4-BE49-F238E27FC236}">
                <a16:creationId xmlns:a16="http://schemas.microsoft.com/office/drawing/2014/main" id="{F537D82E-AAD5-9646-B8CB-DB1FC188B126}"/>
              </a:ext>
            </a:extLst>
          </p:cNvPr>
          <p:cNvGrpSpPr/>
          <p:nvPr/>
        </p:nvGrpSpPr>
        <p:grpSpPr>
          <a:xfrm>
            <a:off x="11014742" y="960658"/>
            <a:ext cx="10608128" cy="2120963"/>
            <a:chOff x="11014742" y="951720"/>
            <a:chExt cx="10608128" cy="2120963"/>
          </a:xfrm>
        </p:grpSpPr>
        <p:sp>
          <p:nvSpPr>
            <p:cNvPr id="6" name="Rectangle 5">
              <a:extLst>
                <a:ext uri="{FF2B5EF4-FFF2-40B4-BE49-F238E27FC236}">
                  <a16:creationId xmlns:a16="http://schemas.microsoft.com/office/drawing/2014/main" id="{F9E05719-1ABC-D34B-9391-08F3BD7A9EF4}"/>
                </a:ext>
              </a:extLst>
            </p:cNvPr>
            <p:cNvSpPr/>
            <p:nvPr/>
          </p:nvSpPr>
          <p:spPr>
            <a:xfrm>
              <a:off x="13481603" y="1316733"/>
              <a:ext cx="8141267" cy="1323439"/>
            </a:xfrm>
            <a:prstGeom prst="rect">
              <a:avLst/>
            </a:prstGeom>
          </p:spPr>
          <p:txBody>
            <a:bodyPr wrap="square">
              <a:noAutofit/>
            </a:bodyPr>
            <a:lstStyle/>
            <a:p>
              <a:pPr algn="l"/>
              <a:r>
                <a:rPr lang="en-US" sz="4000" dirty="0">
                  <a:solidFill>
                    <a:srgbClr val="881D88"/>
                  </a:solidFill>
                  <a:latin typeface="Gill Sans MT" panose="020B0502020104020203" pitchFamily="34" charset="77"/>
                  <a:cs typeface="Gill Sans" panose="020B0502020104020203" pitchFamily="34" charset="-79"/>
                </a:rPr>
                <a:t>Shifting norms through community-based programming.</a:t>
              </a:r>
            </a:p>
          </p:txBody>
        </p:sp>
        <p:grpSp>
          <p:nvGrpSpPr>
            <p:cNvPr id="7" name="Group 6">
              <a:extLst>
                <a:ext uri="{FF2B5EF4-FFF2-40B4-BE49-F238E27FC236}">
                  <a16:creationId xmlns:a16="http://schemas.microsoft.com/office/drawing/2014/main" id="{0ECF5F0F-4217-A247-9A55-648735E3D001}"/>
                </a:ext>
              </a:extLst>
            </p:cNvPr>
            <p:cNvGrpSpPr/>
            <p:nvPr/>
          </p:nvGrpSpPr>
          <p:grpSpPr>
            <a:xfrm>
              <a:off x="11014742" y="982161"/>
              <a:ext cx="2365822" cy="2090522"/>
              <a:chOff x="451994" y="2386596"/>
              <a:chExt cx="1385139" cy="1223957"/>
            </a:xfrm>
          </p:grpSpPr>
          <p:sp>
            <p:nvSpPr>
              <p:cNvPr id="10" name="Oval 9">
                <a:extLst>
                  <a:ext uri="{FF2B5EF4-FFF2-40B4-BE49-F238E27FC236}">
                    <a16:creationId xmlns:a16="http://schemas.microsoft.com/office/drawing/2014/main" id="{EEAC9C7E-84B5-8E4C-8167-F73BCC297101}"/>
                  </a:ext>
                </a:extLst>
              </p:cNvPr>
              <p:cNvSpPr/>
              <p:nvPr/>
            </p:nvSpPr>
            <p:spPr>
              <a:xfrm>
                <a:off x="451994" y="2386596"/>
                <a:ext cx="1198604" cy="1198604"/>
              </a:xfrm>
              <a:prstGeom prst="ellipse">
                <a:avLst/>
              </a:prstGeom>
              <a:solidFill>
                <a:srgbClr val="881D88"/>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1" name="Rectangle 10">
                <a:extLst>
                  <a:ext uri="{FF2B5EF4-FFF2-40B4-BE49-F238E27FC236}">
                    <a16:creationId xmlns:a16="http://schemas.microsoft.com/office/drawing/2014/main" id="{69E51992-B389-D747-8414-4E9BAED9256A}"/>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1</a:t>
                </a:r>
              </a:p>
            </p:txBody>
          </p:sp>
          <p:sp>
            <p:nvSpPr>
              <p:cNvPr id="12" name="Rectangle 11">
                <a:extLst>
                  <a:ext uri="{FF2B5EF4-FFF2-40B4-BE49-F238E27FC236}">
                    <a16:creationId xmlns:a16="http://schemas.microsoft.com/office/drawing/2014/main" id="{C80E265B-E793-F24F-955D-B69A64769F19}"/>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9" name="Circular Arrow 107">
              <a:extLst>
                <a:ext uri="{FF2B5EF4-FFF2-40B4-BE49-F238E27FC236}">
                  <a16:creationId xmlns:a16="http://schemas.microsoft.com/office/drawing/2014/main" id="{F04D5649-DCE7-5748-A5CF-B327EF4AE965}"/>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881D88"/>
            </a:solidFill>
            <a:ln>
              <a:solidFill>
                <a:srgbClr val="881D88"/>
              </a:solidFill>
            </a:ln>
            <a:effectLst/>
          </p:spPr>
          <p:txBody>
            <a:bodyPr>
              <a:noAutofit/>
            </a:bodyPr>
            <a:lstStyle/>
            <a:p>
              <a:endParaRPr lang="en-US" sz="1200" dirty="0">
                <a:latin typeface="Gill Sans MT" panose="020B0502020104020203" pitchFamily="34" charset="77"/>
              </a:endParaRPr>
            </a:p>
          </p:txBody>
        </p:sp>
      </p:grpSp>
      <p:grpSp>
        <p:nvGrpSpPr>
          <p:cNvPr id="13" name="Group 12">
            <a:extLst>
              <a:ext uri="{FF2B5EF4-FFF2-40B4-BE49-F238E27FC236}">
                <a16:creationId xmlns:a16="http://schemas.microsoft.com/office/drawing/2014/main" id="{05303262-B4FE-DC49-838C-259CCCE23443}"/>
              </a:ext>
            </a:extLst>
          </p:cNvPr>
          <p:cNvGrpSpPr/>
          <p:nvPr/>
        </p:nvGrpSpPr>
        <p:grpSpPr>
          <a:xfrm>
            <a:off x="11014742" y="3384310"/>
            <a:ext cx="8715054" cy="2115095"/>
            <a:chOff x="11014742" y="3375372"/>
            <a:chExt cx="8715054" cy="2115095"/>
          </a:xfrm>
        </p:grpSpPr>
        <p:grpSp>
          <p:nvGrpSpPr>
            <p:cNvPr id="14" name="Group 13">
              <a:extLst>
                <a:ext uri="{FF2B5EF4-FFF2-40B4-BE49-F238E27FC236}">
                  <a16:creationId xmlns:a16="http://schemas.microsoft.com/office/drawing/2014/main" id="{86458017-4F3F-7849-8F24-B6F96680FE96}"/>
                </a:ext>
              </a:extLst>
            </p:cNvPr>
            <p:cNvGrpSpPr/>
            <p:nvPr/>
          </p:nvGrpSpPr>
          <p:grpSpPr>
            <a:xfrm>
              <a:off x="11014742" y="3399945"/>
              <a:ext cx="2161720" cy="2090522"/>
              <a:chOff x="451994" y="2386596"/>
              <a:chExt cx="1265642" cy="1223957"/>
            </a:xfrm>
          </p:grpSpPr>
          <p:sp>
            <p:nvSpPr>
              <p:cNvPr id="17" name="Oval 16">
                <a:extLst>
                  <a:ext uri="{FF2B5EF4-FFF2-40B4-BE49-F238E27FC236}">
                    <a16:creationId xmlns:a16="http://schemas.microsoft.com/office/drawing/2014/main" id="{8E10E1CC-B64D-324F-A2B5-E65713D1231B}"/>
                  </a:ext>
                </a:extLst>
              </p:cNvPr>
              <p:cNvSpPr/>
              <p:nvPr/>
            </p:nvSpPr>
            <p:spPr>
              <a:xfrm>
                <a:off x="451994" y="2386596"/>
                <a:ext cx="1198604" cy="1198604"/>
              </a:xfrm>
              <a:prstGeom prst="ellipse">
                <a:avLst/>
              </a:prstGeom>
              <a:solidFill>
                <a:srgbClr val="A224A1"/>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8" name="Rectangle 17">
                <a:extLst>
                  <a:ext uri="{FF2B5EF4-FFF2-40B4-BE49-F238E27FC236}">
                    <a16:creationId xmlns:a16="http://schemas.microsoft.com/office/drawing/2014/main" id="{AEAA162F-434B-4C46-B763-C7423BD5AEF3}"/>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2</a:t>
                </a:r>
              </a:p>
            </p:txBody>
          </p:sp>
          <p:sp>
            <p:nvSpPr>
              <p:cNvPr id="19" name="Rectangle 18">
                <a:extLst>
                  <a:ext uri="{FF2B5EF4-FFF2-40B4-BE49-F238E27FC236}">
                    <a16:creationId xmlns:a16="http://schemas.microsoft.com/office/drawing/2014/main" id="{7E651BAB-8608-D740-92F4-91EDF498EF4E}"/>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15" name="Rectangle 14">
              <a:extLst>
                <a:ext uri="{FF2B5EF4-FFF2-40B4-BE49-F238E27FC236}">
                  <a16:creationId xmlns:a16="http://schemas.microsoft.com/office/drawing/2014/main" id="{4A2251A0-DA66-4E4C-981B-06B2F5D55977}"/>
                </a:ext>
              </a:extLst>
            </p:cNvPr>
            <p:cNvSpPr/>
            <p:nvPr/>
          </p:nvSpPr>
          <p:spPr>
            <a:xfrm>
              <a:off x="13481601" y="3779119"/>
              <a:ext cx="6248195" cy="1323439"/>
            </a:xfrm>
            <a:prstGeom prst="rect">
              <a:avLst/>
            </a:prstGeom>
          </p:spPr>
          <p:txBody>
            <a:bodyPr wrap="square">
              <a:noAutofit/>
            </a:bodyPr>
            <a:lstStyle/>
            <a:p>
              <a:pPr algn="l"/>
              <a:r>
                <a:rPr lang="en-US" sz="4000" dirty="0">
                  <a:solidFill>
                    <a:srgbClr val="A224A1"/>
                  </a:solidFill>
                  <a:latin typeface="Gill Sans MT" panose="020B0502020104020203" pitchFamily="34" charset="77"/>
                  <a:cs typeface="Gill Sans" panose="020B0502020104020203" pitchFamily="34" charset="-79"/>
                </a:rPr>
                <a:t>Shifting gender and other social norms.</a:t>
              </a:r>
            </a:p>
          </p:txBody>
        </p:sp>
        <p:sp>
          <p:nvSpPr>
            <p:cNvPr id="16" name="Circular Arrow 107">
              <a:extLst>
                <a:ext uri="{FF2B5EF4-FFF2-40B4-BE49-F238E27FC236}">
                  <a16:creationId xmlns:a16="http://schemas.microsoft.com/office/drawing/2014/main" id="{ED488D9E-7CB8-3042-BC91-A6CF0DB91D44}"/>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A224A1"/>
            </a:solidFill>
            <a:ln>
              <a:solidFill>
                <a:srgbClr val="A224A1"/>
              </a:solidFill>
            </a:ln>
            <a:effectLst/>
          </p:spPr>
          <p:txBody>
            <a:bodyPr>
              <a:noAutofit/>
            </a:bodyPr>
            <a:lstStyle/>
            <a:p>
              <a:endParaRPr lang="en-US" sz="1200" dirty="0">
                <a:latin typeface="Gill Sans MT" panose="020B0502020104020203" pitchFamily="34" charset="77"/>
              </a:endParaRPr>
            </a:p>
          </p:txBody>
        </p:sp>
      </p:grpSp>
      <p:grpSp>
        <p:nvGrpSpPr>
          <p:cNvPr id="20" name="Group 19">
            <a:extLst>
              <a:ext uri="{FF2B5EF4-FFF2-40B4-BE49-F238E27FC236}">
                <a16:creationId xmlns:a16="http://schemas.microsoft.com/office/drawing/2014/main" id="{9F7D4CBA-E5CF-3C4D-98E2-F7DA0C88AEC7}"/>
              </a:ext>
            </a:extLst>
          </p:cNvPr>
          <p:cNvGrpSpPr/>
          <p:nvPr/>
        </p:nvGrpSpPr>
        <p:grpSpPr>
          <a:xfrm>
            <a:off x="11014742" y="5691105"/>
            <a:ext cx="9514434" cy="2312982"/>
            <a:chOff x="11014742" y="5682167"/>
            <a:chExt cx="9514434" cy="2312982"/>
          </a:xfrm>
        </p:grpSpPr>
        <p:grpSp>
          <p:nvGrpSpPr>
            <p:cNvPr id="21" name="Group 20">
              <a:extLst>
                <a:ext uri="{FF2B5EF4-FFF2-40B4-BE49-F238E27FC236}">
                  <a16:creationId xmlns:a16="http://schemas.microsoft.com/office/drawing/2014/main" id="{C9D7982F-ADFF-D841-805D-5EE90344BC23}"/>
                </a:ext>
              </a:extLst>
            </p:cNvPr>
            <p:cNvGrpSpPr/>
            <p:nvPr/>
          </p:nvGrpSpPr>
          <p:grpSpPr>
            <a:xfrm>
              <a:off x="11014742" y="5735740"/>
              <a:ext cx="2161720" cy="2090522"/>
              <a:chOff x="451994" y="2386596"/>
              <a:chExt cx="1265642" cy="1223957"/>
            </a:xfrm>
          </p:grpSpPr>
          <p:sp>
            <p:nvSpPr>
              <p:cNvPr id="24" name="Oval 23">
                <a:extLst>
                  <a:ext uri="{FF2B5EF4-FFF2-40B4-BE49-F238E27FC236}">
                    <a16:creationId xmlns:a16="http://schemas.microsoft.com/office/drawing/2014/main" id="{FC4A15BC-3AD0-1D4B-B259-ABAF7438C3A0}"/>
                  </a:ext>
                </a:extLst>
              </p:cNvPr>
              <p:cNvSpPr/>
              <p:nvPr/>
            </p:nvSpPr>
            <p:spPr>
              <a:xfrm>
                <a:off x="451994" y="2386596"/>
                <a:ext cx="1198604" cy="1198604"/>
              </a:xfrm>
              <a:prstGeom prst="ellipse">
                <a:avLst/>
              </a:prstGeom>
              <a:solidFill>
                <a:srgbClr val="B52AB3"/>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5" name="Rectangle 24">
                <a:extLst>
                  <a:ext uri="{FF2B5EF4-FFF2-40B4-BE49-F238E27FC236}">
                    <a16:creationId xmlns:a16="http://schemas.microsoft.com/office/drawing/2014/main" id="{D37286AF-B7C3-044C-9A03-3B8EA37266AF}"/>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3</a:t>
                </a:r>
              </a:p>
            </p:txBody>
          </p:sp>
          <p:sp>
            <p:nvSpPr>
              <p:cNvPr id="26" name="Rectangle 25">
                <a:extLst>
                  <a:ext uri="{FF2B5EF4-FFF2-40B4-BE49-F238E27FC236}">
                    <a16:creationId xmlns:a16="http://schemas.microsoft.com/office/drawing/2014/main" id="{28D4E677-6383-9E49-BE2D-9E600BF49BCE}"/>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22" name="Rectangle 21">
              <a:extLst>
                <a:ext uri="{FF2B5EF4-FFF2-40B4-BE49-F238E27FC236}">
                  <a16:creationId xmlns:a16="http://schemas.microsoft.com/office/drawing/2014/main" id="{85834576-9B12-8842-9967-A28566E4867E}"/>
                </a:ext>
              </a:extLst>
            </p:cNvPr>
            <p:cNvSpPr/>
            <p:nvPr/>
          </p:nvSpPr>
          <p:spPr>
            <a:xfrm>
              <a:off x="13481602" y="6056157"/>
              <a:ext cx="7047574" cy="1938992"/>
            </a:xfrm>
            <a:prstGeom prst="rect">
              <a:avLst/>
            </a:prstGeom>
          </p:spPr>
          <p:txBody>
            <a:bodyPr wrap="square">
              <a:noAutofit/>
            </a:bodyPr>
            <a:lstStyle/>
            <a:p>
              <a:pPr algn="l"/>
              <a:r>
                <a:rPr lang="en-US" sz="4000" dirty="0">
                  <a:solidFill>
                    <a:srgbClr val="B52AB3"/>
                  </a:solidFill>
                  <a:latin typeface="Gill Sans MT" panose="020B0502020104020203" pitchFamily="34" charset="77"/>
                  <a:cs typeface="Gill Sans" panose="020B0502020104020203" pitchFamily="34" charset="-79"/>
                </a:rPr>
                <a:t>Program design for shifting </a:t>
              </a:r>
              <a:br>
                <a:rPr lang="en-US" sz="4000" dirty="0">
                  <a:solidFill>
                    <a:srgbClr val="B52AB3"/>
                  </a:solidFill>
                  <a:latin typeface="Gill Sans MT" panose="020B0502020104020203" pitchFamily="34" charset="77"/>
                  <a:cs typeface="Gill Sans" panose="020B0502020104020203" pitchFamily="34" charset="-79"/>
                </a:rPr>
              </a:br>
              <a:r>
                <a:rPr lang="en-US" sz="4000" dirty="0">
                  <a:solidFill>
                    <a:srgbClr val="B52AB3"/>
                  </a:solidFill>
                  <a:latin typeface="Gill Sans MT" panose="020B0502020104020203" pitchFamily="34" charset="77"/>
                  <a:cs typeface="Gill Sans" panose="020B0502020104020203" pitchFamily="34" charset="-79"/>
                </a:rPr>
                <a:t>social norms.</a:t>
              </a:r>
            </a:p>
          </p:txBody>
        </p:sp>
        <p:sp>
          <p:nvSpPr>
            <p:cNvPr id="23" name="Circular Arrow 107">
              <a:extLst>
                <a:ext uri="{FF2B5EF4-FFF2-40B4-BE49-F238E27FC236}">
                  <a16:creationId xmlns:a16="http://schemas.microsoft.com/office/drawing/2014/main" id="{8C46B7C2-1FD3-9A41-8C31-EEB5CA249B1B}"/>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B52AB3"/>
            </a:solidFill>
            <a:ln>
              <a:solidFill>
                <a:srgbClr val="B52AB3"/>
              </a:solidFill>
            </a:ln>
            <a:effectLst/>
          </p:spPr>
          <p:txBody>
            <a:bodyPr>
              <a:noAutofit/>
            </a:bodyPr>
            <a:lstStyle/>
            <a:p>
              <a:endParaRPr lang="en-US" sz="1200" dirty="0">
                <a:latin typeface="Gill Sans MT" panose="020B0502020104020203" pitchFamily="34" charset="77"/>
              </a:endParaRPr>
            </a:p>
          </p:txBody>
        </p:sp>
      </p:grpSp>
      <p:grpSp>
        <p:nvGrpSpPr>
          <p:cNvPr id="27" name="Group 26">
            <a:extLst>
              <a:ext uri="{FF2B5EF4-FFF2-40B4-BE49-F238E27FC236}">
                <a16:creationId xmlns:a16="http://schemas.microsoft.com/office/drawing/2014/main" id="{4F7775F6-CB84-674C-8BA9-C98871FCEA31}"/>
              </a:ext>
            </a:extLst>
          </p:cNvPr>
          <p:cNvGrpSpPr/>
          <p:nvPr/>
        </p:nvGrpSpPr>
        <p:grpSpPr>
          <a:xfrm>
            <a:off x="11014742" y="8125648"/>
            <a:ext cx="9783376" cy="2077660"/>
            <a:chOff x="11014742" y="8116710"/>
            <a:chExt cx="9783376" cy="2077660"/>
          </a:xfrm>
        </p:grpSpPr>
        <p:sp>
          <p:nvSpPr>
            <p:cNvPr id="28" name="Rectangle 27">
              <a:extLst>
                <a:ext uri="{FF2B5EF4-FFF2-40B4-BE49-F238E27FC236}">
                  <a16:creationId xmlns:a16="http://schemas.microsoft.com/office/drawing/2014/main" id="{F5614F8B-066E-9449-B4E5-33C1AF42CA58}"/>
                </a:ext>
              </a:extLst>
            </p:cNvPr>
            <p:cNvSpPr/>
            <p:nvPr/>
          </p:nvSpPr>
          <p:spPr>
            <a:xfrm>
              <a:off x="13481604" y="8481724"/>
              <a:ext cx="7316514" cy="1323439"/>
            </a:xfrm>
            <a:prstGeom prst="rect">
              <a:avLst/>
            </a:prstGeom>
          </p:spPr>
          <p:txBody>
            <a:bodyPr wrap="square">
              <a:noAutofit/>
            </a:bodyPr>
            <a:lstStyle/>
            <a:p>
              <a:pPr algn="l"/>
              <a:r>
                <a:rPr lang="en-US" sz="4000" dirty="0">
                  <a:solidFill>
                    <a:srgbClr val="C72DC6"/>
                  </a:solidFill>
                  <a:latin typeface="Gill Sans MT" panose="020B0502020104020203" pitchFamily="34" charset="77"/>
                  <a:cs typeface="Gill Sans" panose="020B0502020104020203" pitchFamily="34" charset="-79"/>
                </a:rPr>
                <a:t>Common missteps in designing norms-shifting approaches.</a:t>
              </a:r>
            </a:p>
          </p:txBody>
        </p:sp>
        <p:grpSp>
          <p:nvGrpSpPr>
            <p:cNvPr id="29" name="Group 28">
              <a:extLst>
                <a:ext uri="{FF2B5EF4-FFF2-40B4-BE49-F238E27FC236}">
                  <a16:creationId xmlns:a16="http://schemas.microsoft.com/office/drawing/2014/main" id="{87B35069-AD2C-7F4A-9862-D8355F64B649}"/>
                </a:ext>
              </a:extLst>
            </p:cNvPr>
            <p:cNvGrpSpPr/>
            <p:nvPr/>
          </p:nvGrpSpPr>
          <p:grpSpPr>
            <a:xfrm>
              <a:off x="11014742" y="8147151"/>
              <a:ext cx="2073293" cy="2047219"/>
              <a:chOff x="451994" y="2386596"/>
              <a:chExt cx="1213870" cy="1198604"/>
            </a:xfrm>
          </p:grpSpPr>
          <p:sp>
            <p:nvSpPr>
              <p:cNvPr id="31" name="Oval 30">
                <a:extLst>
                  <a:ext uri="{FF2B5EF4-FFF2-40B4-BE49-F238E27FC236}">
                    <a16:creationId xmlns:a16="http://schemas.microsoft.com/office/drawing/2014/main" id="{DDC44C54-F60C-C542-991D-8788DCFF2951}"/>
                  </a:ext>
                </a:extLst>
              </p:cNvPr>
              <p:cNvSpPr/>
              <p:nvPr/>
            </p:nvSpPr>
            <p:spPr>
              <a:xfrm>
                <a:off x="451994" y="2386596"/>
                <a:ext cx="1198604" cy="1198604"/>
              </a:xfrm>
              <a:prstGeom prst="ellipse">
                <a:avLst/>
              </a:prstGeom>
              <a:solidFill>
                <a:srgbClr val="C72DC6"/>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D14C8635-B1B3-AF41-BF7A-F5E1600095A1}"/>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4</a:t>
                </a:r>
              </a:p>
            </p:txBody>
          </p:sp>
          <p:sp>
            <p:nvSpPr>
              <p:cNvPr id="33" name="Rectangle 32">
                <a:extLst>
                  <a:ext uri="{FF2B5EF4-FFF2-40B4-BE49-F238E27FC236}">
                    <a16:creationId xmlns:a16="http://schemas.microsoft.com/office/drawing/2014/main" id="{D0B4529E-10DF-A540-AE5E-9E3AFCB4C67E}"/>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30" name="Circular Arrow 107">
              <a:extLst>
                <a:ext uri="{FF2B5EF4-FFF2-40B4-BE49-F238E27FC236}">
                  <a16:creationId xmlns:a16="http://schemas.microsoft.com/office/drawing/2014/main" id="{6803765C-CA62-1041-8757-CDFDC6E2C07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C72DC6"/>
            </a:solidFill>
            <a:ln>
              <a:solidFill>
                <a:srgbClr val="C72DC6"/>
              </a:solidFill>
            </a:ln>
            <a:effectLst/>
          </p:spPr>
          <p:txBody>
            <a:bodyPr>
              <a:noAutofit/>
            </a:bodyPr>
            <a:lstStyle/>
            <a:p>
              <a:endParaRPr lang="en-US" sz="1200" dirty="0">
                <a:latin typeface="Gill Sans MT" panose="020B0502020104020203" pitchFamily="34" charset="77"/>
              </a:endParaRPr>
            </a:p>
          </p:txBody>
        </p:sp>
      </p:grpSp>
      <p:grpSp>
        <p:nvGrpSpPr>
          <p:cNvPr id="34" name="Group 33">
            <a:extLst>
              <a:ext uri="{FF2B5EF4-FFF2-40B4-BE49-F238E27FC236}">
                <a16:creationId xmlns:a16="http://schemas.microsoft.com/office/drawing/2014/main" id="{5988A999-6A1A-9F4B-A67B-D2CD7F161D6A}"/>
              </a:ext>
            </a:extLst>
          </p:cNvPr>
          <p:cNvGrpSpPr/>
          <p:nvPr/>
        </p:nvGrpSpPr>
        <p:grpSpPr>
          <a:xfrm>
            <a:off x="10998297" y="10512509"/>
            <a:ext cx="9783376" cy="2116051"/>
            <a:chOff x="11014742" y="8116710"/>
            <a:chExt cx="9783376" cy="2116051"/>
          </a:xfrm>
        </p:grpSpPr>
        <p:sp>
          <p:nvSpPr>
            <p:cNvPr id="35" name="Rectangle 34">
              <a:extLst>
                <a:ext uri="{FF2B5EF4-FFF2-40B4-BE49-F238E27FC236}">
                  <a16:creationId xmlns:a16="http://schemas.microsoft.com/office/drawing/2014/main" id="{9B2D081B-7D02-3743-9DF6-5C43C42505AE}"/>
                </a:ext>
              </a:extLst>
            </p:cNvPr>
            <p:cNvSpPr/>
            <p:nvPr/>
          </p:nvSpPr>
          <p:spPr>
            <a:xfrm>
              <a:off x="13481604" y="8481724"/>
              <a:ext cx="7316514" cy="1323439"/>
            </a:xfrm>
            <a:prstGeom prst="rect">
              <a:avLst/>
            </a:prstGeom>
          </p:spPr>
          <p:txBody>
            <a:bodyPr wrap="square">
              <a:noAutofit/>
            </a:bodyPr>
            <a:lstStyle/>
            <a:p>
              <a:pPr algn="l"/>
              <a:r>
                <a:rPr lang="en-US" sz="4000" dirty="0">
                  <a:solidFill>
                    <a:srgbClr val="D02ED4"/>
                  </a:solidFill>
                  <a:latin typeface="Gill Sans MT" panose="020B0502020104020203" pitchFamily="34" charset="77"/>
                  <a:cs typeface="Gill Sans" panose="020B0502020104020203" pitchFamily="34" charset="-79"/>
                </a:rPr>
                <a:t>Ethical thinking for norms-shifting interventions.</a:t>
              </a:r>
            </a:p>
          </p:txBody>
        </p:sp>
        <p:grpSp>
          <p:nvGrpSpPr>
            <p:cNvPr id="36" name="Group 35">
              <a:extLst>
                <a:ext uri="{FF2B5EF4-FFF2-40B4-BE49-F238E27FC236}">
                  <a16:creationId xmlns:a16="http://schemas.microsoft.com/office/drawing/2014/main" id="{1081A93A-0EEE-8F4A-98F7-B68F1AEA4B0B}"/>
                </a:ext>
              </a:extLst>
            </p:cNvPr>
            <p:cNvGrpSpPr/>
            <p:nvPr/>
          </p:nvGrpSpPr>
          <p:grpSpPr>
            <a:xfrm>
              <a:off x="11014742" y="8147150"/>
              <a:ext cx="2249516" cy="2085611"/>
              <a:chOff x="451994" y="2386596"/>
              <a:chExt cx="1317045" cy="1221082"/>
            </a:xfrm>
          </p:grpSpPr>
          <p:sp>
            <p:nvSpPr>
              <p:cNvPr id="38" name="Oval 37">
                <a:extLst>
                  <a:ext uri="{FF2B5EF4-FFF2-40B4-BE49-F238E27FC236}">
                    <a16:creationId xmlns:a16="http://schemas.microsoft.com/office/drawing/2014/main" id="{3A2B28DA-61E7-D249-AB30-ED0F28B50A64}"/>
                  </a:ext>
                </a:extLst>
              </p:cNvPr>
              <p:cNvSpPr/>
              <p:nvPr/>
            </p:nvSpPr>
            <p:spPr>
              <a:xfrm>
                <a:off x="451994" y="2386596"/>
                <a:ext cx="1198604" cy="1198604"/>
              </a:xfrm>
              <a:prstGeom prst="ellipse">
                <a:avLst/>
              </a:prstGeom>
              <a:solidFill>
                <a:srgbClr val="D02ED4"/>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9" name="Rectangle 38">
                <a:extLst>
                  <a:ext uri="{FF2B5EF4-FFF2-40B4-BE49-F238E27FC236}">
                    <a16:creationId xmlns:a16="http://schemas.microsoft.com/office/drawing/2014/main" id="{A715BCA9-4BC2-EE41-A596-A063C990C4A6}"/>
                  </a:ext>
                </a:extLst>
              </p:cNvPr>
              <p:cNvSpPr/>
              <p:nvPr/>
            </p:nvSpPr>
            <p:spPr>
              <a:xfrm>
                <a:off x="1054803" y="2481448"/>
                <a:ext cx="714236" cy="1126230"/>
              </a:xfrm>
              <a:prstGeom prst="rect">
                <a:avLst/>
              </a:prstGeom>
            </p:spPr>
            <p:txBody>
              <a:bodyPr wrap="square" lIns="0" tIns="0" rIns="0" bIns="0" anchor="ctr">
                <a:noAutofit/>
              </a:bodyPr>
              <a:lstStyle/>
              <a:p>
                <a:pPr defTabSz="412090" hangingPunct="0">
                  <a:buClrTx/>
                </a:pPr>
                <a:r>
                  <a:rPr lang="en-US" sz="12500" b="1" dirty="0">
                    <a:solidFill>
                      <a:srgbClr val="F4F5F9"/>
                    </a:solidFill>
                    <a:latin typeface="Georgia" panose="02040502050405020303" pitchFamily="18" charset="0"/>
                    <a:ea typeface="Helvetica Neue"/>
                    <a:cs typeface="Helvetica Neue"/>
                    <a:sym typeface="Helvetica Neue"/>
                  </a:rPr>
                  <a:t>5</a:t>
                </a:r>
              </a:p>
            </p:txBody>
          </p:sp>
          <p:sp>
            <p:nvSpPr>
              <p:cNvPr id="40" name="Rectangle 39">
                <a:extLst>
                  <a:ext uri="{FF2B5EF4-FFF2-40B4-BE49-F238E27FC236}">
                    <a16:creationId xmlns:a16="http://schemas.microsoft.com/office/drawing/2014/main" id="{70FFBE81-CA5F-0445-80C5-A7A0D933C6DB}"/>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rgbClr val="F4F5F9"/>
                    </a:solidFill>
                    <a:latin typeface="Georgia" panose="02040502050405020303" pitchFamily="18" charset="0"/>
                    <a:ea typeface="Helvetica Neue"/>
                    <a:cs typeface="Helvetica Neue"/>
                    <a:sym typeface="Helvetica Neue"/>
                  </a:rPr>
                  <a:t>Section</a:t>
                </a:r>
              </a:p>
            </p:txBody>
          </p:sp>
        </p:grpSp>
        <p:sp>
          <p:nvSpPr>
            <p:cNvPr id="37" name="Circular Arrow 107">
              <a:extLst>
                <a:ext uri="{FF2B5EF4-FFF2-40B4-BE49-F238E27FC236}">
                  <a16:creationId xmlns:a16="http://schemas.microsoft.com/office/drawing/2014/main" id="{C1E62382-4645-6249-8AB9-F36AEC9A1807}"/>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D02ED4"/>
            </a:solidFill>
            <a:ln>
              <a:solidFill>
                <a:srgbClr val="D02ED4"/>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389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52AB3"/>
        </a:solidFill>
        <a:effectLst/>
      </p:bgPr>
    </p:bg>
    <p:spTree>
      <p:nvGrpSpPr>
        <p:cNvPr id="1" name="Shape 5027"/>
        <p:cNvGrpSpPr/>
        <p:nvPr/>
      </p:nvGrpSpPr>
      <p:grpSpPr>
        <a:xfrm>
          <a:off x="0" y="0"/>
          <a:ext cx="0" cy="0"/>
          <a:chOff x="0" y="0"/>
          <a:chExt cx="0" cy="0"/>
        </a:xfrm>
      </p:grpSpPr>
      <p:sp>
        <p:nvSpPr>
          <p:cNvPr id="5028" name="Google Shape;5028;p72"/>
          <p:cNvSpPr txBox="1">
            <a:spLocks noGrp="1"/>
          </p:cNvSpPr>
          <p:nvPr>
            <p:ph type="title"/>
          </p:nvPr>
        </p:nvSpPr>
        <p:spPr>
          <a:xfrm>
            <a:off x="11412986" y="5406009"/>
            <a:ext cx="11590120" cy="2176836"/>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0"/>
              </a:rPr>
              <a:t>Let’s Talk About Ethical Thinking in NSI Design</a:t>
            </a:r>
            <a:endParaRPr dirty="0">
              <a:latin typeface="Gill Sans MT" panose="020B0502020104020203" pitchFamily="34" charset="0"/>
            </a:endParaRPr>
          </a:p>
        </p:txBody>
      </p:sp>
      <p:sp>
        <p:nvSpPr>
          <p:cNvPr id="5030" name="Google Shape;5030;p72"/>
          <p:cNvSpPr txBox="1">
            <a:spLocks noGrp="1"/>
          </p:cNvSpPr>
          <p:nvPr>
            <p:ph type="body" idx="2"/>
          </p:nvPr>
        </p:nvSpPr>
        <p:spPr>
          <a:xfrm>
            <a:off x="11412703" y="4569286"/>
            <a:ext cx="11684271" cy="516886"/>
          </a:xfrm>
          <a:prstGeom prst="rect">
            <a:avLst/>
          </a:prstGeom>
          <a:noFill/>
          <a:ln>
            <a:noFill/>
          </a:ln>
        </p:spPr>
        <p:txBody>
          <a:bodyPr spcFirstLastPara="1" wrap="square" lIns="91425" tIns="45700" rIns="91425" bIns="45700" anchor="t" anchorCtr="0">
            <a:normAutofit fontScale="92500" lnSpcReduction="20000"/>
          </a:bodyPr>
          <a:lstStyle/>
          <a:p>
            <a:pPr marL="0" lvl="0" indent="0" rtl="0">
              <a:lnSpc>
                <a:spcPct val="100000"/>
              </a:lnSpc>
              <a:spcBef>
                <a:spcPts val="0"/>
              </a:spcBef>
              <a:spcAft>
                <a:spcPts val="0"/>
              </a:spcAft>
              <a:buClr>
                <a:srgbClr val="FFFEFF"/>
              </a:buClr>
              <a:buSzPts val="3600"/>
              <a:buFont typeface="Gill Sans"/>
              <a:buNone/>
            </a:pPr>
            <a:r>
              <a:rPr lang="en-US" sz="3600" spc="100" dirty="0">
                <a:latin typeface="Gill Sans MT" panose="020B0502020104020203" pitchFamily="34" charset="0"/>
              </a:rPr>
              <a:t>DESIGNING NORMS-SHIFTING INTERVENTIONS</a:t>
            </a:r>
            <a:endParaRPr spc="100" dirty="0">
              <a:latin typeface="Gill Sans MT" panose="020B0502020104020203" pitchFamily="34" charset="0"/>
            </a:endParaRPr>
          </a:p>
        </p:txBody>
      </p:sp>
      <p:sp>
        <p:nvSpPr>
          <p:cNvPr id="9" name="TextBox 8">
            <a:extLst>
              <a:ext uri="{FF2B5EF4-FFF2-40B4-BE49-F238E27FC236}">
                <a16:creationId xmlns:a16="http://schemas.microsoft.com/office/drawing/2014/main" id="{44B4BCA0-2DF5-D345-AB73-FF03C3C65F0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Mdphoto16/Getty Images</a:t>
            </a:r>
          </a:p>
        </p:txBody>
      </p:sp>
      <p:pic>
        <p:nvPicPr>
          <p:cNvPr id="12" name="Picture Placeholder 11">
            <a:extLst>
              <a:ext uri="{FF2B5EF4-FFF2-40B4-BE49-F238E27FC236}">
                <a16:creationId xmlns:a16="http://schemas.microsoft.com/office/drawing/2014/main" id="{792A975E-FA1D-1142-BB61-5768A46A909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094" r="4228"/>
          <a:stretch/>
        </p:blipFill>
        <p:spPr>
          <a:xfrm>
            <a:off x="1380894" y="2227264"/>
            <a:ext cx="9263064" cy="9261476"/>
          </a:xfrm>
        </p:spPr>
      </p:pic>
    </p:spTree>
    <p:extLst>
      <p:ext uri="{BB962C8B-B14F-4D97-AF65-F5344CB8AC3E}">
        <p14:creationId xmlns:p14="http://schemas.microsoft.com/office/powerpoint/2010/main" val="229808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b="1" dirty="0"/>
              <a:t>An Ethical Conundrum</a:t>
            </a:r>
          </a:p>
        </p:txBody>
      </p:sp>
      <p:sp>
        <p:nvSpPr>
          <p:cNvPr id="4" name="Text Placeholder 3"/>
          <p:cNvSpPr>
            <a:spLocks noGrp="1"/>
          </p:cNvSpPr>
          <p:nvPr>
            <p:ph type="body" idx="3"/>
          </p:nvPr>
        </p:nvSpPr>
        <p:spPr>
          <a:prstGeom prst="rect">
            <a:avLst/>
          </a:prstGeom>
        </p:spPr>
        <p:txBody>
          <a:bodyPr/>
          <a:lstStyle/>
          <a:p>
            <a:pPr algn="l"/>
            <a:r>
              <a:rPr lang="en-US" dirty="0">
                <a:latin typeface="Gill Sans MT" panose="020B0502020104020203" pitchFamily="34" charset="0"/>
              </a:rPr>
              <a:t>PLENARY DISCUSSION</a:t>
            </a:r>
          </a:p>
          <a:p>
            <a:pPr algn="l"/>
            <a:endParaRPr lang="en-US" dirty="0">
              <a:latin typeface="Gill Sans MT" panose="020B0502020104020203" pitchFamily="34" charset="0"/>
            </a:endParaRPr>
          </a:p>
        </p:txBody>
      </p:sp>
      <p:sp>
        <p:nvSpPr>
          <p:cNvPr id="10" name="Text Placeholder 9">
            <a:extLst>
              <a:ext uri="{FF2B5EF4-FFF2-40B4-BE49-F238E27FC236}">
                <a16:creationId xmlns:a16="http://schemas.microsoft.com/office/drawing/2014/main" id="{72D648D2-1E82-C14A-9466-BE093FBA1393}"/>
              </a:ext>
            </a:extLst>
          </p:cNvPr>
          <p:cNvSpPr>
            <a:spLocks noGrp="1"/>
          </p:cNvSpPr>
          <p:nvPr>
            <p:ph type="body" idx="1"/>
          </p:nvPr>
        </p:nvSpPr>
        <p:spPr>
          <a:xfrm>
            <a:off x="9719430" y="3446449"/>
            <a:ext cx="12394982" cy="9702518"/>
          </a:xfrm>
        </p:spPr>
        <p:txBody>
          <a:bodyPr>
            <a:normAutofit/>
          </a:bodyPr>
          <a:lstStyle/>
          <a:p>
            <a:pPr algn="l">
              <a:lnSpc>
                <a:spcPct val="100000"/>
              </a:lnSpc>
            </a:pPr>
            <a:r>
              <a:rPr lang="en-US" dirty="0"/>
              <a:t>Families, community leaders, and local governments in “</a:t>
            </a:r>
            <a:r>
              <a:rPr lang="en-US" dirty="0" err="1"/>
              <a:t>Risva</a:t>
            </a:r>
            <a:r>
              <a:rPr lang="en-US" dirty="0"/>
              <a:t>” place great importance on the time and celebration of marriage. Marriage solidifies family and community ties. Girls typically marry between 14 and 16 years old; therefore, marriage protects a girl from sexual encounters with men and boys in the community who consider her mature.</a:t>
            </a:r>
          </a:p>
          <a:p>
            <a:pPr algn="l">
              <a:lnSpc>
                <a:spcPct val="100000"/>
              </a:lnSpc>
            </a:pPr>
            <a:r>
              <a:rPr lang="en-US" dirty="0"/>
              <a:t>International NGOs, the </a:t>
            </a:r>
            <a:r>
              <a:rPr lang="en-US" dirty="0" err="1"/>
              <a:t>Risva</a:t>
            </a:r>
            <a:r>
              <a:rPr lang="en-US" dirty="0"/>
              <a:t> central government, and funders agree that marriage before 18 years is a violation of child rights. Together, they have designed a project to shift norms that allow for child marriage and plan to work in this region. </a:t>
            </a:r>
          </a:p>
        </p:txBody>
      </p:sp>
      <p:sp>
        <p:nvSpPr>
          <p:cNvPr id="14" name="TextBox 13">
            <a:extLst>
              <a:ext uri="{FF2B5EF4-FFF2-40B4-BE49-F238E27FC236}">
                <a16:creationId xmlns:a16="http://schemas.microsoft.com/office/drawing/2014/main" id="{10986036-8EA7-D248-9D23-BC15AFAEF7AA}"/>
              </a:ext>
            </a:extLst>
          </p:cNvPr>
          <p:cNvSpPr txBox="1"/>
          <p:nvPr/>
        </p:nvSpPr>
        <p:spPr>
          <a:xfrm>
            <a:off x="193431" y="132206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Mikroman6/Getty Images</a:t>
            </a:r>
          </a:p>
        </p:txBody>
      </p:sp>
      <p:pic>
        <p:nvPicPr>
          <p:cNvPr id="7" name="Picture Placeholder 6">
            <a:extLst>
              <a:ext uri="{FF2B5EF4-FFF2-40B4-BE49-F238E27FC236}">
                <a16:creationId xmlns:a16="http://schemas.microsoft.com/office/drawing/2014/main" id="{AD3892A6-7EF7-0049-BBF3-6467815275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00" r="12500"/>
          <a:stretch/>
        </p:blipFill>
        <p:spPr>
          <a:xfrm>
            <a:off x="2511325" y="3446449"/>
            <a:ext cx="5862918" cy="5862918"/>
          </a:xfrm>
        </p:spPr>
      </p:pic>
      <p:grpSp>
        <p:nvGrpSpPr>
          <p:cNvPr id="11" name="Group 10">
            <a:extLst>
              <a:ext uri="{FF2B5EF4-FFF2-40B4-BE49-F238E27FC236}">
                <a16:creationId xmlns:a16="http://schemas.microsoft.com/office/drawing/2014/main" id="{E74EB796-6BD0-DE4E-8573-219C1F88B9CC}"/>
              </a:ext>
            </a:extLst>
          </p:cNvPr>
          <p:cNvGrpSpPr/>
          <p:nvPr/>
        </p:nvGrpSpPr>
        <p:grpSpPr>
          <a:xfrm>
            <a:off x="760017" y="1281805"/>
            <a:ext cx="3532094" cy="3532094"/>
            <a:chOff x="1368325" y="1083283"/>
            <a:chExt cx="3532094" cy="3532094"/>
          </a:xfrm>
        </p:grpSpPr>
        <p:sp>
          <p:nvSpPr>
            <p:cNvPr id="12" name="Oval 11">
              <a:extLst>
                <a:ext uri="{FF2B5EF4-FFF2-40B4-BE49-F238E27FC236}">
                  <a16:creationId xmlns:a16="http://schemas.microsoft.com/office/drawing/2014/main" id="{F3BA0C93-820D-024E-8BAD-63C7CBEE7A24}"/>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3" name="Picture 12">
              <a:extLst>
                <a:ext uri="{FF2B5EF4-FFF2-40B4-BE49-F238E27FC236}">
                  <a16:creationId xmlns:a16="http://schemas.microsoft.com/office/drawing/2014/main" id="{73318739-321C-1043-ACDC-06B9CDD49899}"/>
                </a:ext>
              </a:extLst>
            </p:cNvPr>
            <p:cNvPicPr>
              <a:picLocks noChangeAspect="1"/>
            </p:cNvPicPr>
            <p:nvPr/>
          </p:nvPicPr>
          <p:blipFill>
            <a:blip r:embed="rId4"/>
            <a:stretch>
              <a:fillRect/>
            </a:stretch>
          </p:blipFill>
          <p:spPr>
            <a:xfrm>
              <a:off x="1902078" y="1869704"/>
              <a:ext cx="2431692" cy="1900633"/>
            </a:xfrm>
            <a:prstGeom prst="rect">
              <a:avLst/>
            </a:prstGeom>
          </p:spPr>
        </p:pic>
      </p:grpSp>
    </p:spTree>
    <p:extLst>
      <p:ext uri="{BB962C8B-B14F-4D97-AF65-F5344CB8AC3E}">
        <p14:creationId xmlns:p14="http://schemas.microsoft.com/office/powerpoint/2010/main" val="27957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A92-5CAD-467E-B6B0-9EACFA2B55CA}"/>
              </a:ext>
            </a:extLst>
          </p:cNvPr>
          <p:cNvSpPr>
            <a:spLocks noGrp="1"/>
          </p:cNvSpPr>
          <p:nvPr>
            <p:ph type="title" idx="4294967295"/>
          </p:nvPr>
        </p:nvSpPr>
        <p:spPr>
          <a:xfrm>
            <a:off x="1266092" y="2832051"/>
            <a:ext cx="19345275" cy="2176463"/>
          </a:xfrm>
          <a:prstGeom prst="rect">
            <a:avLst/>
          </a:prstGeom>
        </p:spPr>
        <p:txBody>
          <a:bodyPr/>
          <a:lstStyle/>
          <a:p>
            <a:r>
              <a:rPr lang="en-US" dirty="0">
                <a:solidFill>
                  <a:srgbClr val="B52AB3"/>
                </a:solidFill>
              </a:rPr>
              <a:t>Ethical Thinking Is…</a:t>
            </a:r>
          </a:p>
        </p:txBody>
      </p:sp>
      <p:sp>
        <p:nvSpPr>
          <p:cNvPr id="11" name="Text Placeholder 10"/>
          <p:cNvSpPr>
            <a:spLocks noGrp="1"/>
          </p:cNvSpPr>
          <p:nvPr>
            <p:ph type="body" sz="quarter" idx="4294967295"/>
          </p:nvPr>
        </p:nvSpPr>
        <p:spPr>
          <a:xfrm>
            <a:off x="1266092" y="4997401"/>
            <a:ext cx="21840825" cy="5511800"/>
          </a:xfrm>
          <a:prstGeom prst="rect">
            <a:avLst/>
          </a:prstGeom>
        </p:spPr>
        <p:txBody>
          <a:bodyPr/>
          <a:lstStyle/>
          <a:p>
            <a:pPr algn="l"/>
            <a:r>
              <a:rPr lang="en-US" sz="6000" dirty="0">
                <a:solidFill>
                  <a:srgbClr val="2E2C22"/>
                </a:solidFill>
              </a:rPr>
              <a:t>“the process of analyzing and understanding multiple connected variables in a changing context AND applying ethical values to make responsible choices. It requires doing the work to understand issues clearly before making decisions or taking actions that are ethical.” </a:t>
            </a:r>
          </a:p>
          <a:p>
            <a:pPr algn="l"/>
            <a:endParaRPr lang="en-US" sz="6000" dirty="0">
              <a:solidFill>
                <a:srgbClr val="2E2C22"/>
              </a:solidFill>
            </a:endParaRPr>
          </a:p>
          <a:p>
            <a:pPr algn="l"/>
            <a:r>
              <a:rPr lang="en-US" sz="6000" dirty="0">
                <a:solidFill>
                  <a:srgbClr val="2E2C22"/>
                </a:solidFill>
              </a:rPr>
              <a:t>– Thornton, 2019</a:t>
            </a:r>
          </a:p>
          <a:p>
            <a:pPr algn="l"/>
            <a:endParaRPr lang="en-US" sz="6000" b="1" dirty="0">
              <a:solidFill>
                <a:srgbClr val="2E2C22"/>
              </a:solidFill>
            </a:endParaRPr>
          </a:p>
        </p:txBody>
      </p:sp>
      <p:sp>
        <p:nvSpPr>
          <p:cNvPr id="3" name="TextBox 2">
            <a:extLst>
              <a:ext uri="{FF2B5EF4-FFF2-40B4-BE49-F238E27FC236}">
                <a16:creationId xmlns:a16="http://schemas.microsoft.com/office/drawing/2014/main" id="{835B0891-F88A-4343-BE62-3F65943592E9}"/>
              </a:ext>
            </a:extLst>
          </p:cNvPr>
          <p:cNvSpPr txBox="1"/>
          <p:nvPr/>
        </p:nvSpPr>
        <p:spPr>
          <a:xfrm>
            <a:off x="8197628" y="12532939"/>
            <a:ext cx="15544800" cy="78483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r"/>
            <a:r>
              <a:rPr lang="en-US" dirty="0">
                <a:solidFill>
                  <a:srgbClr val="2E2C22"/>
                </a:solidFill>
                <a:latin typeface="+mj-lt"/>
              </a:rPr>
              <a:t>Linda Fisher Thornton, “The Complexity of Ethical Thinking and Decision Making (Part 1),” Aug. 1, 2019, https://www.linkedin.com/pulse/complexity-ethical-thinking-decision-making-part-1-thornton.</a:t>
            </a:r>
            <a:endParaRPr kumimoji="0" lang="en-US" b="0" i="0" u="none" strike="noStrike" cap="none" spc="0" normalizeH="0" baseline="0" dirty="0">
              <a:ln>
                <a:noFill/>
              </a:ln>
              <a:solidFill>
                <a:srgbClr val="2E2C22"/>
              </a:solidFill>
              <a:effectLst/>
              <a:uFillTx/>
              <a:latin typeface="+mj-lt"/>
              <a:sym typeface="PT Sans"/>
            </a:endParaRPr>
          </a:p>
        </p:txBody>
      </p:sp>
    </p:spTree>
    <p:custDataLst>
      <p:tags r:id="rId1"/>
    </p:custDataLst>
    <p:extLst>
      <p:ext uri="{BB962C8B-B14F-4D97-AF65-F5344CB8AC3E}">
        <p14:creationId xmlns:p14="http://schemas.microsoft.com/office/powerpoint/2010/main" val="18916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07"/>
        <p:cNvGrpSpPr/>
        <p:nvPr/>
      </p:nvGrpSpPr>
      <p:grpSpPr>
        <a:xfrm>
          <a:off x="0" y="0"/>
          <a:ext cx="0" cy="0"/>
          <a:chOff x="0" y="0"/>
          <a:chExt cx="0" cy="0"/>
        </a:xfrm>
      </p:grpSpPr>
      <p:sp>
        <p:nvSpPr>
          <p:cNvPr id="5108" name="Google Shape;5108;p84"/>
          <p:cNvSpPr txBox="1">
            <a:spLocks noGrp="1"/>
          </p:cNvSpPr>
          <p:nvPr>
            <p:ph type="title" idx="4294967295"/>
          </p:nvPr>
        </p:nvSpPr>
        <p:spPr>
          <a:xfrm>
            <a:off x="1519311" y="2296209"/>
            <a:ext cx="17106314" cy="2176463"/>
          </a:xfrm>
          <a:prstGeom prst="rect">
            <a:avLst/>
          </a:prstGeom>
          <a:noFill/>
          <a:ln>
            <a:noFill/>
          </a:ln>
        </p:spPr>
        <p:txBody>
          <a:bodyPr spcFirstLastPara="1" wrap="square" lIns="91425" tIns="45700" rIns="91425" bIns="45700" anchor="t" anchorCtr="0">
            <a:noAutofit/>
          </a:bodyPr>
          <a:lstStyle/>
          <a:p>
            <a:pPr lvl="0">
              <a:lnSpc>
                <a:spcPct val="90000"/>
              </a:lnSpc>
              <a:buClr>
                <a:srgbClr val="09904F"/>
              </a:buClr>
            </a:pPr>
            <a:r>
              <a:rPr lang="en-US" dirty="0">
                <a:solidFill>
                  <a:srgbClr val="B52AB3"/>
                </a:solidFill>
                <a:latin typeface="Gill Sans MT" panose="020B0502020104020203" pitchFamily="34" charset="0"/>
              </a:rPr>
              <a:t>Using Ethical Thinking to Design NSIs</a:t>
            </a:r>
            <a:endParaRPr sz="8000" b="0" dirty="0">
              <a:solidFill>
                <a:srgbClr val="B52AB3"/>
              </a:solidFill>
              <a:latin typeface="Gill Sans MT" panose="020B0502020104020203" pitchFamily="34" charset="0"/>
            </a:endParaRPr>
          </a:p>
        </p:txBody>
      </p:sp>
      <p:sp>
        <p:nvSpPr>
          <p:cNvPr id="5109" name="Google Shape;5109;p84"/>
          <p:cNvSpPr txBox="1">
            <a:spLocks noGrp="1"/>
          </p:cNvSpPr>
          <p:nvPr>
            <p:ph type="body" idx="4294967295"/>
          </p:nvPr>
        </p:nvSpPr>
        <p:spPr>
          <a:xfrm>
            <a:off x="1519311" y="6087258"/>
            <a:ext cx="19464338" cy="613756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15257"/>
              </a:buClr>
              <a:buSzPts val="4000"/>
              <a:buFont typeface="Gill Sans"/>
              <a:buNone/>
            </a:pPr>
            <a:r>
              <a:rPr lang="en-US" sz="5400" b="1" dirty="0">
                <a:solidFill>
                  <a:srgbClr val="2E2C22"/>
                </a:solidFill>
                <a:latin typeface="Gill Sans MT" panose="020B0502020104020203" pitchFamily="34" charset="0"/>
              </a:rPr>
              <a:t>Expand formative assessment </a:t>
            </a:r>
            <a:r>
              <a:rPr lang="en-US" sz="5400" dirty="0">
                <a:solidFill>
                  <a:srgbClr val="2E2C22"/>
                </a:solidFill>
                <a:latin typeface="Gill Sans MT" panose="020B0502020104020203" pitchFamily="34" charset="0"/>
              </a:rPr>
              <a:t>frameworks. </a:t>
            </a:r>
            <a:endParaRPr sz="5400" dirty="0">
              <a:solidFill>
                <a:srgbClr val="2E2C22"/>
              </a:solidFill>
              <a:latin typeface="Gill Sans MT" panose="020B0502020104020203" pitchFamily="34" charset="0"/>
            </a:endParaRPr>
          </a:p>
          <a:p>
            <a:pPr marL="0" lvl="0" indent="0" algn="l" rtl="0">
              <a:spcBef>
                <a:spcPts val="1800"/>
              </a:spcBef>
              <a:spcAft>
                <a:spcPts val="0"/>
              </a:spcAft>
              <a:buClr>
                <a:srgbClr val="515257"/>
              </a:buClr>
              <a:buSzPts val="4000"/>
              <a:buFont typeface="Gill Sans"/>
              <a:buNone/>
            </a:pPr>
            <a:r>
              <a:rPr lang="en-US" sz="5400" b="1" dirty="0">
                <a:solidFill>
                  <a:srgbClr val="2E2C22"/>
                </a:solidFill>
                <a:latin typeface="Gill Sans MT" panose="020B0502020104020203" pitchFamily="34" charset="0"/>
              </a:rPr>
              <a:t>Vet alternative strategies </a:t>
            </a:r>
            <a:r>
              <a:rPr lang="en-US" sz="5400" dirty="0">
                <a:solidFill>
                  <a:srgbClr val="2E2C22"/>
                </a:solidFill>
                <a:latin typeface="Gill Sans MT" panose="020B0502020104020203" pitchFamily="34" charset="0"/>
              </a:rPr>
              <a:t>to influence normative factors with communities. </a:t>
            </a:r>
            <a:endParaRPr sz="5400" dirty="0">
              <a:solidFill>
                <a:srgbClr val="2E2C22"/>
              </a:solidFill>
              <a:latin typeface="Gill Sans MT" panose="020B0502020104020203" pitchFamily="34" charset="0"/>
            </a:endParaRPr>
          </a:p>
          <a:p>
            <a:pPr marL="0" lvl="0" indent="0" algn="l" rtl="0">
              <a:spcBef>
                <a:spcPts val="1800"/>
              </a:spcBef>
              <a:spcAft>
                <a:spcPts val="0"/>
              </a:spcAft>
              <a:buClr>
                <a:srgbClr val="515257"/>
              </a:buClr>
              <a:buSzPts val="4000"/>
              <a:buFont typeface="Gill Sans"/>
              <a:buNone/>
            </a:pPr>
            <a:r>
              <a:rPr lang="en-US" sz="5400" b="1" dirty="0">
                <a:solidFill>
                  <a:srgbClr val="2E2C22"/>
                </a:solidFill>
                <a:latin typeface="Gill Sans MT" panose="020B0502020104020203" pitchFamily="34" charset="0"/>
              </a:rPr>
              <a:t>Include a range of important voices</a:t>
            </a:r>
            <a:r>
              <a:rPr lang="en-US" sz="5400" dirty="0">
                <a:solidFill>
                  <a:srgbClr val="2E2C22"/>
                </a:solidFill>
                <a:latin typeface="Gill Sans MT" panose="020B0502020104020203" pitchFamily="34" charset="0"/>
              </a:rPr>
              <a:t>, including more marginalized groups. </a:t>
            </a:r>
            <a:endParaRPr sz="5400" dirty="0">
              <a:solidFill>
                <a:srgbClr val="2E2C22"/>
              </a:solidFill>
              <a:latin typeface="Gill Sans MT" panose="020B0502020104020203" pitchFamily="34" charset="0"/>
            </a:endParaRPr>
          </a:p>
          <a:p>
            <a:pPr marL="0" lvl="0" indent="0" algn="l" rtl="0">
              <a:spcBef>
                <a:spcPts val="1800"/>
              </a:spcBef>
              <a:spcAft>
                <a:spcPts val="0"/>
              </a:spcAft>
              <a:buClr>
                <a:srgbClr val="515257"/>
              </a:buClr>
              <a:buSzPts val="4000"/>
              <a:buFont typeface="Gill Sans"/>
              <a:buNone/>
            </a:pPr>
            <a:r>
              <a:rPr lang="en-US" sz="5400" dirty="0">
                <a:solidFill>
                  <a:srgbClr val="2E2C22"/>
                </a:solidFill>
                <a:latin typeface="Gill Sans MT" panose="020B0502020104020203" pitchFamily="34" charset="0"/>
              </a:rPr>
              <a:t>Conduct </a:t>
            </a:r>
            <a:r>
              <a:rPr lang="en-US" sz="5400" b="1" dirty="0">
                <a:solidFill>
                  <a:srgbClr val="2E2C22"/>
                </a:solidFill>
                <a:latin typeface="Gill Sans MT" panose="020B0502020104020203" pitchFamily="34" charset="0"/>
              </a:rPr>
              <a:t>internal design checks</a:t>
            </a:r>
            <a:r>
              <a:rPr lang="en-US" sz="5400" dirty="0">
                <a:solidFill>
                  <a:srgbClr val="2E2C22"/>
                </a:solidFill>
                <a:latin typeface="Gill Sans MT" panose="020B0502020104020203" pitchFamily="34" charset="0"/>
              </a:rPr>
              <a:t>.</a:t>
            </a:r>
            <a:endParaRPr sz="5400" b="1" dirty="0">
              <a:solidFill>
                <a:srgbClr val="2E2C22"/>
              </a:solidFill>
              <a:latin typeface="Gill Sans MT" panose="020B0502020104020203" pitchFamily="34" charset="0"/>
            </a:endParaRPr>
          </a:p>
        </p:txBody>
      </p:sp>
    </p:spTree>
    <p:extLst>
      <p:ext uri="{BB962C8B-B14F-4D97-AF65-F5344CB8AC3E}">
        <p14:creationId xmlns:p14="http://schemas.microsoft.com/office/powerpoint/2010/main" val="97138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B351852-AD78-B845-827F-8FB10604DF5E}"/>
              </a:ext>
            </a:extLst>
          </p:cNvPr>
          <p:cNvSpPr txBox="1"/>
          <p:nvPr/>
        </p:nvSpPr>
        <p:spPr>
          <a:xfrm>
            <a:off x="9788769" y="1803169"/>
            <a:ext cx="4806461" cy="1569660"/>
          </a:xfrm>
          <a:prstGeom prst="rect">
            <a:avLst/>
          </a:prstGeom>
          <a:noFill/>
        </p:spPr>
        <p:txBody>
          <a:bodyPr wrap="square" rtlCol="0">
            <a:spAutoFit/>
          </a:bodyPr>
          <a:lstStyle/>
          <a:p>
            <a:pPr algn="ctr"/>
            <a:r>
              <a:rPr lang="en-US" sz="9600" b="1" dirty="0">
                <a:solidFill>
                  <a:srgbClr val="2E2C22"/>
                </a:solidFill>
                <a:latin typeface="Gill Sans MT" panose="020B0502020104020203" pitchFamily="34" charset="77"/>
                <a:ea typeface="Gill Sans MT" panose="020B0502020104020203" pitchFamily="34" charset="77"/>
                <a:cs typeface="Gill Sans"/>
                <a:sym typeface="Gill Sans"/>
              </a:rPr>
              <a:t>Values</a:t>
            </a:r>
          </a:p>
        </p:txBody>
      </p:sp>
      <p:sp>
        <p:nvSpPr>
          <p:cNvPr id="23" name="Rectangle 22">
            <a:extLst>
              <a:ext uri="{FF2B5EF4-FFF2-40B4-BE49-F238E27FC236}">
                <a16:creationId xmlns:a16="http://schemas.microsoft.com/office/drawing/2014/main" id="{11674244-15EE-4F46-B3E8-823FA84A9BFB}"/>
              </a:ext>
            </a:extLst>
          </p:cNvPr>
          <p:cNvSpPr/>
          <p:nvPr/>
        </p:nvSpPr>
        <p:spPr>
          <a:xfrm>
            <a:off x="3798277" y="6056638"/>
            <a:ext cx="7695028" cy="1188720"/>
          </a:xfrm>
          <a:prstGeom prst="rect">
            <a:avLst/>
          </a:prstGeom>
          <a:solidFill>
            <a:srgbClr val="921F9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DO GOOD; MINIMIZE HARM</a:t>
            </a:r>
          </a:p>
        </p:txBody>
      </p:sp>
      <p:sp>
        <p:nvSpPr>
          <p:cNvPr id="24" name="Rectangle 23">
            <a:extLst>
              <a:ext uri="{FF2B5EF4-FFF2-40B4-BE49-F238E27FC236}">
                <a16:creationId xmlns:a16="http://schemas.microsoft.com/office/drawing/2014/main" id="{DF7051DA-FB71-594E-8491-A27E6017AE33}"/>
              </a:ext>
            </a:extLst>
          </p:cNvPr>
          <p:cNvSpPr/>
          <p:nvPr/>
        </p:nvSpPr>
        <p:spPr>
          <a:xfrm>
            <a:off x="3798277" y="7586787"/>
            <a:ext cx="7695028" cy="1188720"/>
          </a:xfrm>
          <a:prstGeom prst="rect">
            <a:avLst/>
          </a:prstGeom>
          <a:solidFill>
            <a:srgbClr val="8F1F8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REASONABLENESS</a:t>
            </a:r>
          </a:p>
        </p:txBody>
      </p:sp>
      <p:sp>
        <p:nvSpPr>
          <p:cNvPr id="25" name="Rectangle 24">
            <a:extLst>
              <a:ext uri="{FF2B5EF4-FFF2-40B4-BE49-F238E27FC236}">
                <a16:creationId xmlns:a16="http://schemas.microsoft.com/office/drawing/2014/main" id="{521C357E-F8B2-CF4F-99DC-8BDE964D17A4}"/>
              </a:ext>
            </a:extLst>
          </p:cNvPr>
          <p:cNvSpPr/>
          <p:nvPr/>
        </p:nvSpPr>
        <p:spPr>
          <a:xfrm>
            <a:off x="3798277" y="9116936"/>
            <a:ext cx="7695028" cy="1188720"/>
          </a:xfrm>
          <a:prstGeom prst="rect">
            <a:avLst/>
          </a:prstGeom>
          <a:solidFill>
            <a:srgbClr val="9B239A"/>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RESPECT</a:t>
            </a:r>
          </a:p>
        </p:txBody>
      </p:sp>
      <p:sp>
        <p:nvSpPr>
          <p:cNvPr id="26" name="Rectangle 25">
            <a:extLst>
              <a:ext uri="{FF2B5EF4-FFF2-40B4-BE49-F238E27FC236}">
                <a16:creationId xmlns:a16="http://schemas.microsoft.com/office/drawing/2014/main" id="{06800CA5-0D72-2842-B8C3-63F30CB5B3A1}"/>
              </a:ext>
            </a:extLst>
          </p:cNvPr>
          <p:cNvSpPr/>
          <p:nvPr/>
        </p:nvSpPr>
        <p:spPr>
          <a:xfrm>
            <a:off x="3798277" y="10647083"/>
            <a:ext cx="7695028" cy="1188720"/>
          </a:xfrm>
          <a:prstGeom prst="rect">
            <a:avLst/>
          </a:prstGeom>
          <a:solidFill>
            <a:srgbClr val="A525A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FAIRNESS</a:t>
            </a:r>
          </a:p>
        </p:txBody>
      </p:sp>
      <p:sp>
        <p:nvSpPr>
          <p:cNvPr id="27" name="Rectangle 26">
            <a:extLst>
              <a:ext uri="{FF2B5EF4-FFF2-40B4-BE49-F238E27FC236}">
                <a16:creationId xmlns:a16="http://schemas.microsoft.com/office/drawing/2014/main" id="{9302F047-A134-7F40-8C19-B65A48968106}"/>
              </a:ext>
            </a:extLst>
          </p:cNvPr>
          <p:cNvSpPr/>
          <p:nvPr/>
        </p:nvSpPr>
        <p:spPr>
          <a:xfrm>
            <a:off x="12773465" y="4526489"/>
            <a:ext cx="7695028" cy="1188720"/>
          </a:xfrm>
          <a:prstGeom prst="rect">
            <a:avLst/>
          </a:prstGeom>
          <a:solidFill>
            <a:srgbClr val="B52AB3"/>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SOLIDARITY</a:t>
            </a:r>
          </a:p>
        </p:txBody>
      </p:sp>
      <p:sp>
        <p:nvSpPr>
          <p:cNvPr id="28" name="Rectangle 27">
            <a:extLst>
              <a:ext uri="{FF2B5EF4-FFF2-40B4-BE49-F238E27FC236}">
                <a16:creationId xmlns:a16="http://schemas.microsoft.com/office/drawing/2014/main" id="{1AF14409-2FD4-E948-9460-C2396CEE7E61}"/>
              </a:ext>
            </a:extLst>
          </p:cNvPr>
          <p:cNvSpPr/>
          <p:nvPr/>
        </p:nvSpPr>
        <p:spPr>
          <a:xfrm>
            <a:off x="12773465" y="6047213"/>
            <a:ext cx="7695028" cy="1188720"/>
          </a:xfrm>
          <a:prstGeom prst="rect">
            <a:avLst/>
          </a:prstGeom>
          <a:solidFill>
            <a:srgbClr val="C32CC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RESPONSIBLENESS</a:t>
            </a:r>
          </a:p>
        </p:txBody>
      </p:sp>
      <p:sp>
        <p:nvSpPr>
          <p:cNvPr id="29" name="Rectangle 28">
            <a:extLst>
              <a:ext uri="{FF2B5EF4-FFF2-40B4-BE49-F238E27FC236}">
                <a16:creationId xmlns:a16="http://schemas.microsoft.com/office/drawing/2014/main" id="{0DF8FB27-5D01-D14E-8A3F-3FDD7AB12B30}"/>
              </a:ext>
            </a:extLst>
          </p:cNvPr>
          <p:cNvSpPr/>
          <p:nvPr/>
        </p:nvSpPr>
        <p:spPr>
          <a:xfrm>
            <a:off x="12773465" y="7567937"/>
            <a:ext cx="7695028" cy="1188720"/>
          </a:xfrm>
          <a:prstGeom prst="rect">
            <a:avLst/>
          </a:prstGeom>
          <a:solidFill>
            <a:srgbClr val="CD2DCE"/>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lgn="ctr" defTabSz="914400" hangingPunct="1">
              <a:buClr>
                <a:srgbClr val="000000"/>
              </a:buClr>
              <a:defRPr/>
            </a:pPr>
            <a:r>
              <a:rPr lang="en-US" sz="3200" b="1" dirty="0">
                <a:solidFill>
                  <a:srgbClr val="F4F5F9"/>
                </a:solidFill>
                <a:latin typeface="Gill Sans MT" panose="020B0502020104020203" pitchFamily="34" charset="0"/>
                <a:sym typeface="Arial"/>
              </a:rPr>
              <a:t>  INCLUSIVENESS</a:t>
            </a:r>
          </a:p>
        </p:txBody>
      </p:sp>
      <p:sp>
        <p:nvSpPr>
          <p:cNvPr id="30" name="Rectangle 29">
            <a:extLst>
              <a:ext uri="{FF2B5EF4-FFF2-40B4-BE49-F238E27FC236}">
                <a16:creationId xmlns:a16="http://schemas.microsoft.com/office/drawing/2014/main" id="{BAAB1BA6-386C-A841-89DB-A8822F7A25BC}"/>
              </a:ext>
            </a:extLst>
          </p:cNvPr>
          <p:cNvSpPr/>
          <p:nvPr/>
        </p:nvSpPr>
        <p:spPr>
          <a:xfrm>
            <a:off x="12773465" y="9088661"/>
            <a:ext cx="7695028" cy="1188720"/>
          </a:xfrm>
          <a:prstGeom prst="rect">
            <a:avLst/>
          </a:prstGeom>
          <a:solidFill>
            <a:srgbClr val="D02FC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en-US" sz="3200" b="1" dirty="0">
                <a:solidFill>
                  <a:srgbClr val="A6A7AC">
                    <a:lumMod val="20000"/>
                    <a:lumOff val="80000"/>
                  </a:srgbClr>
                </a:solidFill>
                <a:latin typeface="Gill Sans MT" panose="020B0502020104020203" pitchFamily="34" charset="0"/>
                <a:sym typeface="Arial"/>
              </a:rPr>
              <a:t>RESPONSIVENESS</a:t>
            </a:r>
          </a:p>
        </p:txBody>
      </p:sp>
      <p:sp>
        <p:nvSpPr>
          <p:cNvPr id="31" name="Rectangle 30">
            <a:extLst>
              <a:ext uri="{FF2B5EF4-FFF2-40B4-BE49-F238E27FC236}">
                <a16:creationId xmlns:a16="http://schemas.microsoft.com/office/drawing/2014/main" id="{049FE04C-9B45-5540-BF8A-7AC0933C62ED}"/>
              </a:ext>
            </a:extLst>
          </p:cNvPr>
          <p:cNvSpPr/>
          <p:nvPr/>
        </p:nvSpPr>
        <p:spPr>
          <a:xfrm>
            <a:off x="12773465" y="10609386"/>
            <a:ext cx="7695028" cy="1188720"/>
          </a:xfrm>
          <a:prstGeom prst="rect">
            <a:avLst/>
          </a:prstGeom>
          <a:solidFill>
            <a:srgbClr val="E333E2"/>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en-US" sz="3200" b="1" dirty="0">
                <a:solidFill>
                  <a:srgbClr val="A6A7AC">
                    <a:lumMod val="20000"/>
                    <a:lumOff val="80000"/>
                  </a:srgbClr>
                </a:solidFill>
                <a:latin typeface="Gill Sans MT" panose="020B0502020104020203" pitchFamily="34" charset="0"/>
                <a:sym typeface="Arial"/>
              </a:rPr>
              <a:t>OPENNESS</a:t>
            </a:r>
          </a:p>
        </p:txBody>
      </p:sp>
      <p:sp>
        <p:nvSpPr>
          <p:cNvPr id="32" name="Rectangle 31">
            <a:extLst>
              <a:ext uri="{FF2B5EF4-FFF2-40B4-BE49-F238E27FC236}">
                <a16:creationId xmlns:a16="http://schemas.microsoft.com/office/drawing/2014/main" id="{6EBF8922-A2A6-0A48-B084-E1CC9157EA97}"/>
              </a:ext>
            </a:extLst>
          </p:cNvPr>
          <p:cNvSpPr/>
          <p:nvPr/>
        </p:nvSpPr>
        <p:spPr>
          <a:xfrm>
            <a:off x="3798277" y="4526489"/>
            <a:ext cx="7695028" cy="1188720"/>
          </a:xfrm>
          <a:prstGeom prst="rect">
            <a:avLst/>
          </a:prstGeom>
          <a:solidFill>
            <a:srgbClr val="811C8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914400" hangingPunct="1">
              <a:buClr>
                <a:srgbClr val="000000"/>
              </a:buClr>
              <a:defRPr/>
            </a:pPr>
            <a:r>
              <a:rPr lang="en-US" sz="3200" b="1" dirty="0">
                <a:solidFill>
                  <a:srgbClr val="F4F5F9"/>
                </a:solidFill>
                <a:latin typeface="Gill Sans MT" panose="020B0502020104020203" pitchFamily="34" charset="0"/>
                <a:sym typeface="Arial"/>
              </a:rPr>
              <a:t>  </a:t>
            </a:r>
            <a:r>
              <a:rPr lang="en-US" sz="3200" b="1" dirty="0">
                <a:solidFill>
                  <a:srgbClr val="A6A7AC">
                    <a:lumMod val="20000"/>
                    <a:lumOff val="80000"/>
                  </a:srgbClr>
                </a:solidFill>
                <a:latin typeface="Gill Sans MT" panose="020B0502020104020203" pitchFamily="34" charset="0"/>
                <a:sym typeface="Arial"/>
              </a:rPr>
              <a:t>RECIPROCITY</a:t>
            </a:r>
          </a:p>
        </p:txBody>
      </p:sp>
      <p:cxnSp>
        <p:nvCxnSpPr>
          <p:cNvPr id="33" name="Straight Connector 32">
            <a:extLst>
              <a:ext uri="{FF2B5EF4-FFF2-40B4-BE49-F238E27FC236}">
                <a16:creationId xmlns:a16="http://schemas.microsoft.com/office/drawing/2014/main" id="{D262869E-DC22-2E4C-BFD7-0F674352758B}"/>
              </a:ext>
            </a:extLst>
          </p:cNvPr>
          <p:cNvCxnSpPr/>
          <p:nvPr/>
        </p:nvCxnSpPr>
        <p:spPr>
          <a:xfrm>
            <a:off x="8665698" y="3608028"/>
            <a:ext cx="6893170" cy="0"/>
          </a:xfrm>
          <a:prstGeom prst="line">
            <a:avLst/>
          </a:prstGeom>
          <a:noFill/>
          <a:ln w="38100" cap="flat">
            <a:solidFill>
              <a:srgbClr val="9B239A"/>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743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2986" y="5729566"/>
            <a:ext cx="10715494" cy="2176836"/>
          </a:xfrm>
        </p:spPr>
        <p:txBody>
          <a:bodyPr/>
          <a:lstStyle/>
          <a:p>
            <a:pPr>
              <a:lnSpc>
                <a:spcPct val="90000"/>
              </a:lnSpc>
            </a:pPr>
            <a:r>
              <a:rPr lang="en-US" dirty="0">
                <a:latin typeface="Gill Sans MT" panose="020B0502020104020203" pitchFamily="34" charset="0"/>
              </a:rPr>
              <a:t>Ethical Thinking in NSI Design</a:t>
            </a:r>
          </a:p>
        </p:txBody>
      </p:sp>
      <p:sp>
        <p:nvSpPr>
          <p:cNvPr id="3" name="Text Placeholder 2">
            <a:extLst>
              <a:ext uri="{FF2B5EF4-FFF2-40B4-BE49-F238E27FC236}">
                <a16:creationId xmlns:a16="http://schemas.microsoft.com/office/drawing/2014/main" id="{AA99AC68-9490-EE46-AD9F-CB2788D1F47C}"/>
              </a:ext>
            </a:extLst>
          </p:cNvPr>
          <p:cNvSpPr>
            <a:spLocks noGrp="1"/>
          </p:cNvSpPr>
          <p:nvPr>
            <p:ph type="body" idx="2"/>
          </p:nvPr>
        </p:nvSpPr>
        <p:spPr>
          <a:xfrm>
            <a:off x="11318835" y="4892843"/>
            <a:ext cx="11684271" cy="516886"/>
          </a:xfrm>
        </p:spPr>
        <p:txBody>
          <a:bodyPr/>
          <a:lstStyle/>
          <a:p>
            <a:r>
              <a:rPr lang="en-US" sz="3600" spc="100" dirty="0"/>
              <a:t>CASE STUDY</a:t>
            </a:r>
          </a:p>
        </p:txBody>
      </p:sp>
      <p:pic>
        <p:nvPicPr>
          <p:cNvPr id="7" name="Picture Placeholder 6" descr="A person sitting at a table&#10;&#10;Description automatically generated">
            <a:extLst>
              <a:ext uri="{FF2B5EF4-FFF2-40B4-BE49-F238E27FC236}">
                <a16:creationId xmlns:a16="http://schemas.microsoft.com/office/drawing/2014/main" id="{BC684710-4E00-C64E-9312-9C7B41B27E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672" b="16672"/>
          <a:stretch>
            <a:fillRect/>
          </a:stretch>
        </p:blipFill>
        <p:spPr/>
      </p:pic>
      <p:sp>
        <p:nvSpPr>
          <p:cNvPr id="5" name="TextBox 4">
            <a:extLst>
              <a:ext uri="{FF2B5EF4-FFF2-40B4-BE49-F238E27FC236}">
                <a16:creationId xmlns:a16="http://schemas.microsoft.com/office/drawing/2014/main" id="{990FE38B-1D49-A146-A1B3-3AFA32CC8DE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Paula Bronstein/Getty Images/Images of Empowerment</a:t>
            </a:r>
          </a:p>
        </p:txBody>
      </p:sp>
    </p:spTree>
    <p:extLst>
      <p:ext uri="{BB962C8B-B14F-4D97-AF65-F5344CB8AC3E}">
        <p14:creationId xmlns:p14="http://schemas.microsoft.com/office/powerpoint/2010/main" val="18879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71EFD-0BEC-4D06-A411-4B02802653F5}"/>
              </a:ext>
            </a:extLst>
          </p:cNvPr>
          <p:cNvSpPr>
            <a:spLocks noGrp="1"/>
          </p:cNvSpPr>
          <p:nvPr>
            <p:ph type="title"/>
          </p:nvPr>
        </p:nvSpPr>
        <p:spPr/>
        <p:txBody>
          <a:bodyPr/>
          <a:lstStyle/>
          <a:p>
            <a:r>
              <a:rPr lang="en-US" dirty="0">
                <a:solidFill>
                  <a:srgbClr val="B52AB3"/>
                </a:solidFill>
                <a:latin typeface="Gill Sans MT" panose="020B0502020104020203" pitchFamily="34" charset="0"/>
              </a:rPr>
              <a:t>Bell </a:t>
            </a:r>
            <a:r>
              <a:rPr lang="en-US" dirty="0" err="1">
                <a:solidFill>
                  <a:srgbClr val="B52AB3"/>
                </a:solidFill>
                <a:latin typeface="Gill Sans MT" panose="020B0502020104020203" pitchFamily="34" charset="0"/>
              </a:rPr>
              <a:t>Bajao</a:t>
            </a:r>
            <a:r>
              <a:rPr lang="en-US" dirty="0">
                <a:solidFill>
                  <a:srgbClr val="B52AB3"/>
                </a:solidFill>
                <a:latin typeface="Gill Sans MT" panose="020B0502020104020203" pitchFamily="34" charset="0"/>
              </a:rPr>
              <a:t>!</a:t>
            </a:r>
          </a:p>
        </p:txBody>
      </p:sp>
      <p:sp>
        <p:nvSpPr>
          <p:cNvPr id="6" name="Text Placeholder 5">
            <a:extLst>
              <a:ext uri="{FF2B5EF4-FFF2-40B4-BE49-F238E27FC236}">
                <a16:creationId xmlns:a16="http://schemas.microsoft.com/office/drawing/2014/main" id="{AA3474B3-3858-4479-BB09-1F1337A38E76}"/>
              </a:ext>
            </a:extLst>
          </p:cNvPr>
          <p:cNvSpPr>
            <a:spLocks noGrp="1"/>
          </p:cNvSpPr>
          <p:nvPr>
            <p:ph type="body" idx="1"/>
          </p:nvPr>
        </p:nvSpPr>
        <p:spPr>
          <a:xfrm>
            <a:off x="7349066" y="5049838"/>
            <a:ext cx="15581271" cy="7371934"/>
          </a:xfrm>
        </p:spPr>
        <p:txBody>
          <a:bodyPr>
            <a:normAutofit fontScale="92500"/>
          </a:bodyPr>
          <a:lstStyle/>
          <a:p>
            <a:pPr>
              <a:lnSpc>
                <a:spcPct val="110000"/>
              </a:lnSpc>
              <a:buFont typeface="Arial" panose="020B0604020202020204" pitchFamily="34" charset="0"/>
              <a:buChar char="•"/>
            </a:pPr>
            <a:r>
              <a:rPr lang="en-US" b="1" dirty="0">
                <a:latin typeface="Gill Sans MT" panose="020B0502020104020203" pitchFamily="34" charset="0"/>
              </a:rPr>
              <a:t>Goal: </a:t>
            </a:r>
            <a:r>
              <a:rPr lang="en-US" dirty="0">
                <a:latin typeface="Gill Sans MT" panose="020B0502020104020203" pitchFamily="34" charset="0"/>
              </a:rPr>
              <a:t>To prevent domestic violence by making domestic violence unacceptable in communities and encourage men and boys to take action (ring a bell) when they suspect domestic violence.</a:t>
            </a:r>
          </a:p>
          <a:p>
            <a:pPr marL="0" indent="0">
              <a:lnSpc>
                <a:spcPct val="110000"/>
              </a:lnSpc>
              <a:buNone/>
            </a:pPr>
            <a:endParaRPr lang="en-US" dirty="0">
              <a:latin typeface="Gill Sans MT" panose="020B0502020104020203" pitchFamily="34" charset="0"/>
            </a:endParaRPr>
          </a:p>
          <a:p>
            <a:pPr>
              <a:lnSpc>
                <a:spcPct val="110000"/>
              </a:lnSpc>
              <a:buFont typeface="Arial" panose="020B0604020202020204" pitchFamily="34" charset="0"/>
              <a:buChar char="•"/>
            </a:pPr>
            <a:r>
              <a:rPr lang="en-US" b="1" dirty="0">
                <a:latin typeface="Gill Sans MT" panose="020B0502020104020203" pitchFamily="34" charset="0"/>
              </a:rPr>
              <a:t>Organization:</a:t>
            </a:r>
            <a:r>
              <a:rPr lang="en-US" dirty="0">
                <a:latin typeface="Gill Sans MT" panose="020B0502020104020203" pitchFamily="34" charset="0"/>
              </a:rPr>
              <a:t> Breakthrough India.</a:t>
            </a:r>
          </a:p>
          <a:p>
            <a:pPr marL="0" indent="0">
              <a:lnSpc>
                <a:spcPct val="110000"/>
              </a:lnSpc>
              <a:buNone/>
            </a:pPr>
            <a:endParaRPr lang="en-US" dirty="0">
              <a:latin typeface="Gill Sans MT" panose="020B0502020104020203" pitchFamily="34" charset="0"/>
            </a:endParaRPr>
          </a:p>
          <a:p>
            <a:pPr>
              <a:lnSpc>
                <a:spcPct val="110000"/>
              </a:lnSpc>
              <a:buFont typeface="Arial" panose="020B0604020202020204" pitchFamily="34" charset="0"/>
              <a:buChar char="•"/>
            </a:pPr>
            <a:r>
              <a:rPr lang="en-US" b="1" dirty="0">
                <a:latin typeface="Gill Sans MT" panose="020B0502020104020203" pitchFamily="34" charset="0"/>
              </a:rPr>
              <a:t>Pilot:</a:t>
            </a:r>
            <a:r>
              <a:rPr lang="en-US" dirty="0">
                <a:latin typeface="Gill Sans MT" panose="020B0502020104020203" pitchFamily="34" charset="0"/>
              </a:rPr>
              <a:t> 2008 to 2010 (2 years) in India.</a:t>
            </a:r>
          </a:p>
          <a:p>
            <a:pPr marL="0" indent="0">
              <a:lnSpc>
                <a:spcPct val="110000"/>
              </a:lnSpc>
              <a:buNone/>
            </a:pPr>
            <a:endParaRPr lang="en-US" dirty="0">
              <a:latin typeface="Gill Sans MT" panose="020B0502020104020203" pitchFamily="34" charset="0"/>
            </a:endParaRPr>
          </a:p>
          <a:p>
            <a:pPr>
              <a:lnSpc>
                <a:spcPct val="110000"/>
              </a:lnSpc>
              <a:buFont typeface="Arial" panose="020B0604020202020204" pitchFamily="34" charset="0"/>
              <a:buChar char="•"/>
            </a:pPr>
            <a:r>
              <a:rPr lang="en-US" b="1" dirty="0">
                <a:latin typeface="Gill Sans MT" panose="020B0502020104020203" pitchFamily="34" charset="0"/>
              </a:rPr>
              <a:t>Adapted and scaled </a:t>
            </a:r>
            <a:r>
              <a:rPr lang="en-US" dirty="0">
                <a:latin typeface="Gill Sans MT" panose="020B0502020104020203" pitchFamily="34" charset="0"/>
              </a:rPr>
              <a:t>in Bangladesh, Malaysia, Nepal, Pakistan, and South Africa.</a:t>
            </a:r>
          </a:p>
        </p:txBody>
      </p:sp>
      <p:pic>
        <p:nvPicPr>
          <p:cNvPr id="13" name="Picture Placeholder 12" descr="A picture containing text&#10;&#10;Description automatically generated">
            <a:extLst>
              <a:ext uri="{FF2B5EF4-FFF2-40B4-BE49-F238E27FC236}">
                <a16:creationId xmlns:a16="http://schemas.microsoft.com/office/drawing/2014/main" id="{D70A7661-8FF3-EB4F-813D-74435CEAB7D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998" t="-13234" r="-879" b="-27935"/>
          <a:stretch/>
        </p:blipFill>
        <p:spPr>
          <a:xfrm>
            <a:off x="-3058370" y="2227262"/>
            <a:ext cx="9263064" cy="9261476"/>
          </a:xfrm>
          <a:solidFill>
            <a:srgbClr val="FFFFFF"/>
          </a:solidFill>
        </p:spPr>
      </p:pic>
      <p:sp>
        <p:nvSpPr>
          <p:cNvPr id="9" name="Text Placeholder 8">
            <a:extLst>
              <a:ext uri="{FF2B5EF4-FFF2-40B4-BE49-F238E27FC236}">
                <a16:creationId xmlns:a16="http://schemas.microsoft.com/office/drawing/2014/main" id="{B5117600-935B-4D6D-9A25-B71E4E1720D7}"/>
              </a:ext>
            </a:extLst>
          </p:cNvPr>
          <p:cNvSpPr>
            <a:spLocks noGrp="1"/>
          </p:cNvSpPr>
          <p:nvPr>
            <p:ph type="body" sz="quarter" idx="11"/>
          </p:nvPr>
        </p:nvSpPr>
        <p:spPr>
          <a:xfrm>
            <a:off x="7349067" y="2309737"/>
            <a:ext cx="5410330" cy="587375"/>
          </a:xfrm>
        </p:spPr>
        <p:txBody>
          <a:bodyPr/>
          <a:lstStyle/>
          <a:p>
            <a:pPr algn="l"/>
            <a:r>
              <a:rPr lang="en-US" spc="100" dirty="0">
                <a:latin typeface="Gill Sans MT" panose="020B0502020104020203" pitchFamily="34" charset="0"/>
              </a:rPr>
              <a:t>ETHICS CASE STUDY</a:t>
            </a:r>
          </a:p>
        </p:txBody>
      </p:sp>
      <p:sp>
        <p:nvSpPr>
          <p:cNvPr id="14" name="TextBox 13">
            <a:extLst>
              <a:ext uri="{FF2B5EF4-FFF2-40B4-BE49-F238E27FC236}">
                <a16:creationId xmlns:a16="http://schemas.microsoft.com/office/drawing/2014/main" id="{20597EB4-5F46-6F4B-9023-0107F3C9E4BE}"/>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Tree>
    <p:extLst>
      <p:ext uri="{BB962C8B-B14F-4D97-AF65-F5344CB8AC3E}">
        <p14:creationId xmlns:p14="http://schemas.microsoft.com/office/powerpoint/2010/main" val="174193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49281" y="3095450"/>
            <a:ext cx="15848344" cy="3023996"/>
          </a:xfrm>
        </p:spPr>
        <p:txBody>
          <a:bodyPr/>
          <a:lstStyle/>
          <a:p>
            <a:pPr>
              <a:lnSpc>
                <a:spcPct val="90000"/>
              </a:lnSpc>
            </a:pPr>
            <a:r>
              <a:rPr lang="en-US" sz="7200" dirty="0">
                <a:solidFill>
                  <a:srgbClr val="B52AB3"/>
                </a:solidFill>
                <a:latin typeface="Gill Sans MT" panose="020B0502020104020203" pitchFamily="34" charset="0"/>
              </a:rPr>
              <a:t>Findings From a Formative Assessment to Identify Norms Related to Domestic Violence</a:t>
            </a:r>
          </a:p>
        </p:txBody>
      </p:sp>
      <p:sp>
        <p:nvSpPr>
          <p:cNvPr id="4" name="Text Placeholder 3"/>
          <p:cNvSpPr>
            <a:spLocks noGrp="1"/>
          </p:cNvSpPr>
          <p:nvPr>
            <p:ph type="body" idx="1"/>
          </p:nvPr>
        </p:nvSpPr>
        <p:spPr>
          <a:xfrm>
            <a:off x="7349067" y="6537692"/>
            <a:ext cx="15848558" cy="7178308"/>
          </a:xfrm>
        </p:spPr>
        <p:txBody>
          <a:bodyPr>
            <a:normAutofit/>
          </a:bodyPr>
          <a:lstStyle/>
          <a:p>
            <a:pPr>
              <a:lnSpc>
                <a:spcPct val="110000"/>
              </a:lnSpc>
              <a:spcAft>
                <a:spcPts val="600"/>
              </a:spcAft>
              <a:buFont typeface="Arial" panose="020B0604020202020204" pitchFamily="34" charset="0"/>
              <a:buChar char="•"/>
            </a:pPr>
            <a:r>
              <a:rPr lang="en-US" dirty="0">
                <a:latin typeface="Gill Sans MT" panose="020B0502020104020203" pitchFamily="34" charset="0"/>
              </a:rPr>
              <a:t>People had a surface-level understanding of what constitutes domestic violence.</a:t>
            </a:r>
          </a:p>
          <a:p>
            <a:pPr>
              <a:lnSpc>
                <a:spcPct val="110000"/>
              </a:lnSpc>
              <a:spcAft>
                <a:spcPts val="600"/>
              </a:spcAft>
              <a:buFont typeface="Arial" panose="020B0604020202020204" pitchFamily="34" charset="0"/>
              <a:buChar char="•"/>
            </a:pPr>
            <a:r>
              <a:rPr lang="en-US" dirty="0">
                <a:latin typeface="Gill Sans MT" panose="020B0502020104020203" pitchFamily="34" charset="0"/>
              </a:rPr>
              <a:t>Men had power over their spouses and were heads of their families.</a:t>
            </a:r>
          </a:p>
          <a:p>
            <a:pPr>
              <a:lnSpc>
                <a:spcPct val="110000"/>
              </a:lnSpc>
              <a:spcAft>
                <a:spcPts val="600"/>
              </a:spcAft>
              <a:buFont typeface="Arial" panose="020B0604020202020204" pitchFamily="34" charset="0"/>
              <a:buChar char="•"/>
            </a:pPr>
            <a:r>
              <a:rPr lang="en-US" dirty="0">
                <a:latin typeface="Gill Sans MT" panose="020B0502020104020203" pitchFamily="34" charset="0"/>
              </a:rPr>
              <a:t>Men were expected to be macho.</a:t>
            </a:r>
          </a:p>
          <a:p>
            <a:pPr>
              <a:lnSpc>
                <a:spcPct val="110000"/>
              </a:lnSpc>
              <a:spcAft>
                <a:spcPts val="600"/>
              </a:spcAft>
              <a:buFont typeface="Arial" panose="020B0604020202020204" pitchFamily="34" charset="0"/>
              <a:buChar char="•"/>
            </a:pPr>
            <a:r>
              <a:rPr lang="en-US" dirty="0">
                <a:latin typeface="Gill Sans MT" panose="020B0502020104020203" pitchFamily="34" charset="0"/>
              </a:rPr>
              <a:t>Domestic violence was considered a private matter.</a:t>
            </a:r>
          </a:p>
          <a:p>
            <a:pPr>
              <a:lnSpc>
                <a:spcPct val="110000"/>
              </a:lnSpc>
              <a:spcAft>
                <a:spcPts val="600"/>
              </a:spcAft>
              <a:buFont typeface="Arial" panose="020B0604020202020204" pitchFamily="34" charset="0"/>
              <a:buChar char="•"/>
            </a:pPr>
            <a:r>
              <a:rPr lang="en-US" dirty="0">
                <a:latin typeface="Gill Sans MT" panose="020B0502020104020203" pitchFamily="34" charset="0"/>
              </a:rPr>
              <a:t>Intervening in domestic violence would create new problems and result in personal harm.</a:t>
            </a:r>
          </a:p>
          <a:p>
            <a:pPr>
              <a:lnSpc>
                <a:spcPct val="110000"/>
              </a:lnSpc>
              <a:buFont typeface="Arial" panose="020B0604020202020204" pitchFamily="34" charset="0"/>
              <a:buChar char="•"/>
            </a:pPr>
            <a:endParaRPr lang="en-US" dirty="0"/>
          </a:p>
          <a:p>
            <a:pPr>
              <a:lnSpc>
                <a:spcPct val="110000"/>
              </a:lnSpc>
              <a:buFont typeface="Arial" panose="020B0604020202020204" pitchFamily="34" charset="0"/>
              <a:buChar char="•"/>
            </a:pPr>
            <a:endParaRPr lang="en-US" dirty="0"/>
          </a:p>
        </p:txBody>
      </p:sp>
      <p:pic>
        <p:nvPicPr>
          <p:cNvPr id="7" name="Picture Placeholder 6" descr="A picture containing floor, person, indoor, yellow&#10;&#10;Description automatically generated">
            <a:extLst>
              <a:ext uri="{FF2B5EF4-FFF2-40B4-BE49-F238E27FC236}">
                <a16:creationId xmlns:a16="http://schemas.microsoft.com/office/drawing/2014/main" id="{0F64CF85-B535-6A4F-A388-4F3CE6D320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35" r="8035"/>
          <a:stretch>
            <a:fillRect/>
          </a:stretch>
        </p:blipFill>
        <p:spPr/>
      </p:pic>
      <p:sp>
        <p:nvSpPr>
          <p:cNvPr id="5" name="Text Placeholder 4"/>
          <p:cNvSpPr>
            <a:spLocks noGrp="1"/>
          </p:cNvSpPr>
          <p:nvPr>
            <p:ph type="body" sz="quarter" idx="11"/>
          </p:nvPr>
        </p:nvSpPr>
        <p:spPr>
          <a:xfrm>
            <a:off x="7349067" y="2309737"/>
            <a:ext cx="6127782" cy="587375"/>
          </a:xfrm>
        </p:spPr>
        <p:txBody>
          <a:bodyPr/>
          <a:lstStyle/>
          <a:p>
            <a:pPr algn="l"/>
            <a:r>
              <a:rPr lang="en-US" spc="100" dirty="0">
                <a:latin typeface="Gill Sans MT" panose="020B0502020104020203" pitchFamily="34" charset="0"/>
              </a:rPr>
              <a:t>ETHICS CASE STUDY</a:t>
            </a:r>
          </a:p>
          <a:p>
            <a:pPr algn="l"/>
            <a:endParaRPr lang="en-US" spc="100" dirty="0"/>
          </a:p>
        </p:txBody>
      </p:sp>
      <p:sp>
        <p:nvSpPr>
          <p:cNvPr id="9" name="TextBox 8">
            <a:extLst>
              <a:ext uri="{FF2B5EF4-FFF2-40B4-BE49-F238E27FC236}">
                <a16:creationId xmlns:a16="http://schemas.microsoft.com/office/drawing/2014/main" id="{C928443C-A143-764B-A64C-EAAB445ECC1F}"/>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t>
            </a:r>
            <a:r>
              <a:rPr lang="en-US" sz="1400" dirty="0" err="1">
                <a:solidFill>
                  <a:srgbClr val="53585D"/>
                </a:solidFill>
                <a:latin typeface="Gill Sans MT" panose="020B0502020104020203" pitchFamily="34" charset="77"/>
              </a:rPr>
              <a:t>inbreakthrough.org</a:t>
            </a:r>
            <a:r>
              <a:rPr lang="en-US" sz="1400" dirty="0">
                <a:solidFill>
                  <a:srgbClr val="53585D"/>
                </a:solidFill>
                <a:latin typeface="Gill Sans MT" panose="020B0502020104020203" pitchFamily="34" charset="77"/>
              </a:rPr>
              <a:t>/campaign/</a:t>
            </a:r>
            <a:r>
              <a:rPr lang="en-US" sz="1400" dirty="0" err="1">
                <a:solidFill>
                  <a:srgbClr val="53585D"/>
                </a:solidFill>
                <a:latin typeface="Gill Sans MT" panose="020B0502020104020203" pitchFamily="34" charset="77"/>
              </a:rPr>
              <a:t>bellbajao</a:t>
            </a:r>
            <a:r>
              <a:rPr lang="en-US" sz="1400" dirty="0">
                <a:solidFill>
                  <a:srgbClr val="53585D"/>
                </a:solidFill>
                <a:latin typeface="Gill Sans MT" panose="020B0502020104020203" pitchFamily="34" charset="77"/>
              </a:rPr>
              <a:t>/</a:t>
            </a:r>
          </a:p>
        </p:txBody>
      </p:sp>
      <p:sp>
        <p:nvSpPr>
          <p:cNvPr id="10" name="TextBox 9">
            <a:extLst>
              <a:ext uri="{FF2B5EF4-FFF2-40B4-BE49-F238E27FC236}">
                <a16:creationId xmlns:a16="http://schemas.microsoft.com/office/drawing/2014/main" id="{6BDB2B82-E848-B346-89B6-80F513808664}"/>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Tree>
    <p:extLst>
      <p:ext uri="{BB962C8B-B14F-4D97-AF65-F5344CB8AC3E}">
        <p14:creationId xmlns:p14="http://schemas.microsoft.com/office/powerpoint/2010/main" val="42821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F08000-E29D-4D9B-886C-F031DF715065}"/>
              </a:ext>
            </a:extLst>
          </p:cNvPr>
          <p:cNvSpPr>
            <a:spLocks noGrp="1"/>
          </p:cNvSpPr>
          <p:nvPr>
            <p:ph type="title"/>
          </p:nvPr>
        </p:nvSpPr>
        <p:spPr/>
        <p:txBody>
          <a:bodyPr/>
          <a:lstStyle/>
          <a:p>
            <a:r>
              <a:rPr lang="en-US" dirty="0">
                <a:solidFill>
                  <a:srgbClr val="B52AB3"/>
                </a:solidFill>
                <a:latin typeface="Gill Sans MT" panose="020B0502020104020203" pitchFamily="34" charset="0"/>
              </a:rPr>
              <a:t>Bell </a:t>
            </a:r>
            <a:r>
              <a:rPr lang="en-US" dirty="0" err="1">
                <a:solidFill>
                  <a:srgbClr val="B52AB3"/>
                </a:solidFill>
                <a:latin typeface="Gill Sans MT" panose="020B0502020104020203" pitchFamily="34" charset="0"/>
              </a:rPr>
              <a:t>Bajao</a:t>
            </a:r>
            <a:r>
              <a:rPr lang="en-US" dirty="0">
                <a:solidFill>
                  <a:srgbClr val="B52AB3"/>
                </a:solidFill>
                <a:latin typeface="Gill Sans MT" panose="020B0502020104020203" pitchFamily="34" charset="0"/>
              </a:rPr>
              <a:t>!</a:t>
            </a:r>
          </a:p>
        </p:txBody>
      </p:sp>
      <p:sp>
        <p:nvSpPr>
          <p:cNvPr id="4" name="Text Placeholder 3">
            <a:extLst>
              <a:ext uri="{FF2B5EF4-FFF2-40B4-BE49-F238E27FC236}">
                <a16:creationId xmlns:a16="http://schemas.microsoft.com/office/drawing/2014/main" id="{42F4CA8A-2ADE-43FB-99B9-4FD7778337AB}"/>
              </a:ext>
            </a:extLst>
          </p:cNvPr>
          <p:cNvSpPr>
            <a:spLocks noGrp="1"/>
          </p:cNvSpPr>
          <p:nvPr>
            <p:ph type="body" idx="1"/>
          </p:nvPr>
        </p:nvSpPr>
        <p:spPr>
          <a:xfrm>
            <a:off x="7349066" y="5049838"/>
            <a:ext cx="15295613" cy="8094615"/>
          </a:xfrm>
        </p:spPr>
        <p:txBody>
          <a:bodyPr>
            <a:noAutofit/>
          </a:bodyPr>
          <a:lstStyle/>
          <a:p>
            <a:pPr>
              <a:spcBef>
                <a:spcPts val="600"/>
              </a:spcBef>
              <a:buFont typeface="Arial" panose="020B0604020202020204" pitchFamily="34" charset="0"/>
              <a:buChar char="•"/>
            </a:pPr>
            <a:r>
              <a:rPr lang="en-US" sz="4800" b="1" dirty="0">
                <a:latin typeface="Gill Sans MT" panose="020B0502020104020203" pitchFamily="34" charset="0"/>
              </a:rPr>
              <a:t>Approach</a:t>
            </a:r>
            <a:r>
              <a:rPr lang="en-US" sz="4800" dirty="0">
                <a:latin typeface="Gill Sans MT" panose="020B0502020104020203" pitchFamily="34" charset="0"/>
              </a:rPr>
              <a:t>: Cultural, organizing, and media campaign.</a:t>
            </a:r>
          </a:p>
          <a:p>
            <a:pPr>
              <a:spcBef>
                <a:spcPts val="600"/>
              </a:spcBef>
              <a:buFont typeface="Arial" panose="020B0604020202020204" pitchFamily="34" charset="0"/>
              <a:buChar char="•"/>
            </a:pPr>
            <a:r>
              <a:rPr lang="en-US" sz="4800" b="1" dirty="0">
                <a:latin typeface="Gill Sans MT" panose="020B0502020104020203" pitchFamily="34" charset="0"/>
              </a:rPr>
              <a:t>Messages: </a:t>
            </a:r>
            <a:r>
              <a:rPr lang="en-US" sz="4800" dirty="0">
                <a:latin typeface="Gill Sans MT" panose="020B0502020104020203" pitchFamily="34" charset="0"/>
              </a:rPr>
              <a:t>Reach whole communities with a focus on changing men’s and boys’ behavior.</a:t>
            </a:r>
            <a:endParaRPr lang="en-US" sz="4800" b="1" dirty="0">
              <a:latin typeface="Gill Sans MT" panose="020B0502020104020203" pitchFamily="34" charset="0"/>
            </a:endParaRPr>
          </a:p>
          <a:p>
            <a:pPr>
              <a:spcBef>
                <a:spcPts val="600"/>
              </a:spcBef>
              <a:buFont typeface="Arial" panose="020B0604020202020204" pitchFamily="34" charset="0"/>
              <a:buChar char="•"/>
            </a:pPr>
            <a:r>
              <a:rPr lang="en-US" sz="4800" b="1" dirty="0">
                <a:latin typeface="Gill Sans MT" panose="020B0502020104020203" pitchFamily="34" charset="0"/>
              </a:rPr>
              <a:t>Strategies:</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Interactive website.</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Online presence.</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Mass media campaign.</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Community mobilization.</a:t>
            </a:r>
          </a:p>
          <a:p>
            <a:pPr lvl="1">
              <a:spcBef>
                <a:spcPts val="600"/>
              </a:spcBef>
              <a:buFont typeface="Arial" panose="020B0604020202020204" pitchFamily="34" charset="0"/>
              <a:buChar char="•"/>
            </a:pPr>
            <a:r>
              <a:rPr lang="en-US" sz="4800" dirty="0">
                <a:solidFill>
                  <a:srgbClr val="2E2C22"/>
                </a:solidFill>
                <a:latin typeface="Gill Sans MT" panose="020B0502020104020203" pitchFamily="34" charset="0"/>
              </a:rPr>
              <a:t>Celebrity support.</a:t>
            </a:r>
          </a:p>
        </p:txBody>
      </p:sp>
      <p:pic>
        <p:nvPicPr>
          <p:cNvPr id="7" name="Picture Placeholder 6">
            <a:extLst>
              <a:ext uri="{FF2B5EF4-FFF2-40B4-BE49-F238E27FC236}">
                <a16:creationId xmlns:a16="http://schemas.microsoft.com/office/drawing/2014/main" id="{7EA5BA53-8F56-664B-9E6E-21705B825F6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075" r="31935"/>
          <a:stretch/>
        </p:blipFill>
        <p:spPr>
          <a:xfrm>
            <a:off x="-3058370" y="2227262"/>
            <a:ext cx="9263064" cy="9261476"/>
          </a:xfrm>
        </p:spPr>
      </p:pic>
      <p:sp>
        <p:nvSpPr>
          <p:cNvPr id="5" name="Text Placeholder 4">
            <a:extLst>
              <a:ext uri="{FF2B5EF4-FFF2-40B4-BE49-F238E27FC236}">
                <a16:creationId xmlns:a16="http://schemas.microsoft.com/office/drawing/2014/main" id="{E5DFA29C-6575-4EE3-ADDA-06F84CED31EF}"/>
              </a:ext>
            </a:extLst>
          </p:cNvPr>
          <p:cNvSpPr>
            <a:spLocks noGrp="1"/>
          </p:cNvSpPr>
          <p:nvPr>
            <p:ph type="body" sz="quarter" idx="11"/>
          </p:nvPr>
        </p:nvSpPr>
        <p:spPr>
          <a:xfrm>
            <a:off x="7349067" y="2309737"/>
            <a:ext cx="7182153" cy="587375"/>
          </a:xfrm>
        </p:spPr>
        <p:txBody>
          <a:bodyPr/>
          <a:lstStyle/>
          <a:p>
            <a:pPr algn="l"/>
            <a:r>
              <a:rPr lang="en-US" spc="100" dirty="0">
                <a:latin typeface="Gill Sans MT" panose="020B0502020104020203" pitchFamily="34" charset="0"/>
              </a:rPr>
              <a:t>ETHICS CASE STUDY</a:t>
            </a:r>
          </a:p>
          <a:p>
            <a:pPr algn="l"/>
            <a:endParaRPr lang="en-US" spc="100" dirty="0">
              <a:latin typeface="Gill Sans MT" panose="020B0502020104020203" pitchFamily="34" charset="0"/>
            </a:endParaRPr>
          </a:p>
        </p:txBody>
      </p:sp>
      <p:sp>
        <p:nvSpPr>
          <p:cNvPr id="10" name="TextBox 9">
            <a:extLst>
              <a:ext uri="{FF2B5EF4-FFF2-40B4-BE49-F238E27FC236}">
                <a16:creationId xmlns:a16="http://schemas.microsoft.com/office/drawing/2014/main" id="{EACC214C-86F6-C74E-92AC-F53D723FD9EA}"/>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t>
            </a:r>
            <a:r>
              <a:rPr lang="en-US" sz="1400" dirty="0" err="1">
                <a:solidFill>
                  <a:srgbClr val="53585D"/>
                </a:solidFill>
                <a:latin typeface="Gill Sans MT" panose="020B0502020104020203" pitchFamily="34" charset="77"/>
              </a:rPr>
              <a:t>archive.informationactivism.org</a:t>
            </a:r>
            <a:r>
              <a:rPr lang="en-US" sz="1400" dirty="0">
                <a:solidFill>
                  <a:srgbClr val="53585D"/>
                </a:solidFill>
                <a:latin typeface="Gill Sans MT" panose="020B0502020104020203" pitchFamily="34" charset="77"/>
              </a:rPr>
              <a:t>/</a:t>
            </a:r>
            <a:r>
              <a:rPr lang="en-US" sz="1400" dirty="0" err="1">
                <a:solidFill>
                  <a:srgbClr val="53585D"/>
                </a:solidFill>
                <a:latin typeface="Gill Sans MT" panose="020B0502020104020203" pitchFamily="34" charset="77"/>
              </a:rPr>
              <a:t>en</a:t>
            </a:r>
            <a:r>
              <a:rPr lang="en-US" sz="1400" dirty="0">
                <a:solidFill>
                  <a:srgbClr val="53585D"/>
                </a:solidFill>
                <a:latin typeface="Gill Sans MT" panose="020B0502020104020203" pitchFamily="34" charset="77"/>
              </a:rPr>
              <a:t>/</a:t>
            </a:r>
            <a:r>
              <a:rPr lang="en-US" sz="1400" dirty="0" err="1">
                <a:solidFill>
                  <a:srgbClr val="53585D"/>
                </a:solidFill>
                <a:latin typeface="Gill Sans MT" panose="020B0502020104020203" pitchFamily="34" charset="77"/>
              </a:rPr>
              <a:t>case_BellBajao.html</a:t>
            </a:r>
            <a:endParaRPr lang="en-US" sz="1400" dirty="0">
              <a:solidFill>
                <a:srgbClr val="53585D"/>
              </a:solidFill>
              <a:latin typeface="Gill Sans MT" panose="020B0502020104020203" pitchFamily="34" charset="77"/>
            </a:endParaRPr>
          </a:p>
        </p:txBody>
      </p:sp>
      <p:sp>
        <p:nvSpPr>
          <p:cNvPr id="11" name="TextBox 10">
            <a:extLst>
              <a:ext uri="{FF2B5EF4-FFF2-40B4-BE49-F238E27FC236}">
                <a16:creationId xmlns:a16="http://schemas.microsoft.com/office/drawing/2014/main" id="{C0806089-2064-5142-BD23-8C314A30B894}"/>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Tree>
    <p:extLst>
      <p:ext uri="{BB962C8B-B14F-4D97-AF65-F5344CB8AC3E}">
        <p14:creationId xmlns:p14="http://schemas.microsoft.com/office/powerpoint/2010/main" val="199457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669C-AE1C-984B-A82C-2EEA01D1D5A1}"/>
              </a:ext>
            </a:extLst>
          </p:cNvPr>
          <p:cNvSpPr>
            <a:spLocks noGrp="1"/>
          </p:cNvSpPr>
          <p:nvPr>
            <p:ph type="title"/>
          </p:nvPr>
        </p:nvSpPr>
        <p:spPr>
          <a:xfrm>
            <a:off x="7349281" y="3095450"/>
            <a:ext cx="18267987" cy="2176836"/>
          </a:xfrm>
        </p:spPr>
        <p:txBody>
          <a:bodyPr/>
          <a:lstStyle/>
          <a:p>
            <a:r>
              <a:rPr lang="en-US" dirty="0">
                <a:solidFill>
                  <a:srgbClr val="B52AB3"/>
                </a:solidFill>
              </a:rPr>
              <a:t>Bell </a:t>
            </a:r>
            <a:r>
              <a:rPr lang="en-US" dirty="0" err="1">
                <a:solidFill>
                  <a:srgbClr val="B52AB3"/>
                </a:solidFill>
              </a:rPr>
              <a:t>Bajao</a:t>
            </a:r>
            <a:r>
              <a:rPr lang="en-US" dirty="0">
                <a:solidFill>
                  <a:srgbClr val="B52AB3"/>
                </a:solidFill>
              </a:rPr>
              <a:t>! Achievements</a:t>
            </a:r>
            <a:br>
              <a:rPr lang="en-US" dirty="0">
                <a:solidFill>
                  <a:srgbClr val="B52AB3"/>
                </a:solidFill>
              </a:rPr>
            </a:br>
            <a:endParaRPr lang="en-US" dirty="0">
              <a:solidFill>
                <a:srgbClr val="B52AB3"/>
              </a:solidFill>
            </a:endParaRPr>
          </a:p>
        </p:txBody>
      </p:sp>
      <p:sp>
        <p:nvSpPr>
          <p:cNvPr id="19" name="Text Placeholder 18">
            <a:extLst>
              <a:ext uri="{FF2B5EF4-FFF2-40B4-BE49-F238E27FC236}">
                <a16:creationId xmlns:a16="http://schemas.microsoft.com/office/drawing/2014/main" id="{586518F3-A7BF-45F7-A98F-39FE332ABA16}"/>
              </a:ext>
            </a:extLst>
          </p:cNvPr>
          <p:cNvSpPr>
            <a:spLocks noGrp="1"/>
          </p:cNvSpPr>
          <p:nvPr>
            <p:ph type="body" idx="1"/>
          </p:nvPr>
        </p:nvSpPr>
        <p:spPr>
          <a:xfrm>
            <a:off x="6673818" y="4683149"/>
            <a:ext cx="15295034" cy="4868814"/>
          </a:xfrm>
        </p:spPr>
        <p:txBody>
          <a:bodyPr/>
          <a:lstStyle/>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Public service announcements reached more than 130 million people over two years. </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Increased </a:t>
            </a:r>
            <a:r>
              <a:rPr lang="en-US" sz="4000" b="1" dirty="0">
                <a:solidFill>
                  <a:srgbClr val="2E2C22"/>
                </a:solidFill>
                <a:latin typeface="Gill Sans MT" panose="020B0502020104020203" pitchFamily="34" charset="0"/>
              </a:rPr>
              <a:t>knowledge</a:t>
            </a:r>
            <a:r>
              <a:rPr lang="en-US" sz="4000" dirty="0">
                <a:solidFill>
                  <a:srgbClr val="2E2C22"/>
                </a:solidFill>
                <a:latin typeface="Gill Sans MT" panose="020B0502020104020203" pitchFamily="34" charset="0"/>
              </a:rPr>
              <a:t> about domestic violence.</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Changed individual and community </a:t>
            </a:r>
            <a:r>
              <a:rPr lang="en-US" sz="4000" b="1" dirty="0">
                <a:solidFill>
                  <a:srgbClr val="2E2C22"/>
                </a:solidFill>
                <a:latin typeface="Gill Sans MT" panose="020B0502020104020203" pitchFamily="34" charset="0"/>
              </a:rPr>
              <a:t>attitudes</a:t>
            </a:r>
            <a:r>
              <a:rPr lang="en-US" sz="4000" dirty="0">
                <a:solidFill>
                  <a:srgbClr val="2E2C22"/>
                </a:solidFill>
                <a:latin typeface="Gill Sans MT" panose="020B0502020104020203" pitchFamily="34" charset="0"/>
              </a:rPr>
              <a:t> towards domestic violence.</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Conversations about domestic violence were </a:t>
            </a:r>
            <a:r>
              <a:rPr lang="en-US" sz="4000" b="1" dirty="0">
                <a:solidFill>
                  <a:srgbClr val="2E2C22"/>
                </a:solidFill>
                <a:latin typeface="Gill Sans MT" panose="020B0502020104020203" pitchFamily="34" charset="0"/>
              </a:rPr>
              <a:t>normalized</a:t>
            </a:r>
            <a:r>
              <a:rPr lang="en-US" sz="4000" dirty="0">
                <a:solidFill>
                  <a:srgbClr val="2E2C22"/>
                </a:solidFill>
                <a:latin typeface="Gill Sans MT" panose="020B0502020104020203" pitchFamily="34" charset="0"/>
              </a:rPr>
              <a:t>. </a:t>
            </a:r>
          </a:p>
          <a:p>
            <a:pPr marL="1371600" lvl="1" indent="-685800" algn="l">
              <a:buFont typeface="Arial" panose="020B0604020202020204" pitchFamily="34" charset="0"/>
              <a:buChar char="•"/>
            </a:pPr>
            <a:r>
              <a:rPr lang="en-US" sz="4000" dirty="0">
                <a:solidFill>
                  <a:srgbClr val="2E2C22"/>
                </a:solidFill>
                <a:latin typeface="Gill Sans MT" panose="020B0502020104020203" pitchFamily="34" charset="0"/>
              </a:rPr>
              <a:t>Policy supports effective </a:t>
            </a:r>
            <a:r>
              <a:rPr lang="en-US" sz="4000" b="1" dirty="0">
                <a:solidFill>
                  <a:srgbClr val="2E2C22"/>
                </a:solidFill>
                <a:latin typeface="Gill Sans MT" panose="020B0502020104020203" pitchFamily="34" charset="0"/>
              </a:rPr>
              <a:t>laws</a:t>
            </a:r>
            <a:r>
              <a:rPr lang="en-US" sz="4000" dirty="0">
                <a:solidFill>
                  <a:srgbClr val="2E2C22"/>
                </a:solidFill>
                <a:latin typeface="Gill Sans MT" panose="020B0502020104020203" pitchFamily="34" charset="0"/>
              </a:rPr>
              <a:t> and women seeking </a:t>
            </a:r>
            <a:r>
              <a:rPr lang="en-US" sz="4000" b="1" dirty="0">
                <a:solidFill>
                  <a:srgbClr val="2E2C22"/>
                </a:solidFill>
                <a:latin typeface="Gill Sans MT" panose="020B0502020104020203" pitchFamily="34" charset="0"/>
              </a:rPr>
              <a:t>justice</a:t>
            </a:r>
            <a:r>
              <a:rPr lang="en-US" sz="4000" dirty="0">
                <a:solidFill>
                  <a:srgbClr val="2E2C22"/>
                </a:solidFill>
                <a:latin typeface="Gill Sans MT" panose="020B0502020104020203" pitchFamily="34" charset="0"/>
              </a:rPr>
              <a:t>.</a:t>
            </a:r>
            <a:endParaRPr lang="en-US" sz="4000" b="1" dirty="0">
              <a:solidFill>
                <a:srgbClr val="2E2C22"/>
              </a:solidFill>
              <a:latin typeface="Gill Sans MT" panose="020B0502020104020203" pitchFamily="34" charset="0"/>
            </a:endParaRPr>
          </a:p>
        </p:txBody>
      </p:sp>
      <p:pic>
        <p:nvPicPr>
          <p:cNvPr id="6" name="Picture Placeholder 5" descr="A group of people outside a building&#10;&#10;Description automatically generated with medium confidence">
            <a:extLst>
              <a:ext uri="{FF2B5EF4-FFF2-40B4-BE49-F238E27FC236}">
                <a16:creationId xmlns:a16="http://schemas.microsoft.com/office/drawing/2014/main" id="{C73E3951-CD69-7842-BB17-0A1A3B96106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411" r="37504"/>
          <a:stretch/>
        </p:blipFill>
        <p:spPr>
          <a:xfrm>
            <a:off x="-3058370" y="2227262"/>
            <a:ext cx="9263064" cy="9261476"/>
          </a:xfrm>
        </p:spPr>
      </p:pic>
      <p:sp>
        <p:nvSpPr>
          <p:cNvPr id="25" name="Text Placeholder 24">
            <a:extLst>
              <a:ext uri="{FF2B5EF4-FFF2-40B4-BE49-F238E27FC236}">
                <a16:creationId xmlns:a16="http://schemas.microsoft.com/office/drawing/2014/main" id="{8F4A4BD3-477F-422C-8E6E-DB43F7C01239}"/>
              </a:ext>
            </a:extLst>
          </p:cNvPr>
          <p:cNvSpPr>
            <a:spLocks noGrp="1"/>
          </p:cNvSpPr>
          <p:nvPr>
            <p:ph type="body" sz="quarter" idx="11"/>
          </p:nvPr>
        </p:nvSpPr>
        <p:spPr>
          <a:xfrm>
            <a:off x="7349067" y="2309737"/>
            <a:ext cx="6198121" cy="587375"/>
          </a:xfrm>
        </p:spPr>
        <p:txBody>
          <a:bodyPr/>
          <a:lstStyle/>
          <a:p>
            <a:r>
              <a:rPr lang="en-US" spc="100" dirty="0"/>
              <a:t>ETHICS CASE STUDY</a:t>
            </a:r>
          </a:p>
          <a:p>
            <a:endParaRPr lang="en-US" spc="100" dirty="0"/>
          </a:p>
        </p:txBody>
      </p:sp>
      <p:sp>
        <p:nvSpPr>
          <p:cNvPr id="15" name="TextBox 14">
            <a:extLst>
              <a:ext uri="{FF2B5EF4-FFF2-40B4-BE49-F238E27FC236}">
                <a16:creationId xmlns:a16="http://schemas.microsoft.com/office/drawing/2014/main" id="{55B9019E-3781-4EEC-A805-29C3D087F93D}"/>
              </a:ext>
            </a:extLst>
          </p:cNvPr>
          <p:cNvSpPr txBox="1"/>
          <p:nvPr/>
        </p:nvSpPr>
        <p:spPr>
          <a:xfrm>
            <a:off x="14790169" y="13144453"/>
            <a:ext cx="11821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Breakthrough India, Bell </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 https://inbreakthrough.org/campaign/</a:t>
            </a:r>
            <a:r>
              <a:rPr kumimoji="0" lang="en-US" b="0" i="0" u="none" strike="noStrike" kern="0" cap="none" spc="0" normalizeH="0" baseline="0" noProof="0" dirty="0" err="1">
                <a:ln>
                  <a:noFill/>
                </a:ln>
                <a:solidFill>
                  <a:srgbClr val="000000"/>
                </a:solidFill>
                <a:effectLst/>
                <a:uLnTx/>
                <a:uFillTx/>
                <a:latin typeface="Gill Sans MT" panose="020B0502020104020203" pitchFamily="34" charset="77"/>
                <a:cs typeface="Arial"/>
                <a:sym typeface="Arial"/>
              </a:rPr>
              <a:t>bellbajao</a:t>
            </a:r>
            <a:r>
              <a:rPr kumimoji="0" lang="en-US" b="0" i="0" u="none" strike="noStrike" kern="0" cap="none" spc="0" normalizeH="0" baseline="0" noProof="0" dirty="0">
                <a:ln>
                  <a:noFill/>
                </a:ln>
                <a:solidFill>
                  <a:srgbClr val="000000"/>
                </a:solidFill>
                <a:effectLst/>
                <a:uLnTx/>
                <a:uFillTx/>
                <a:latin typeface="Gill Sans MT" panose="020B0502020104020203" pitchFamily="34" charset="77"/>
                <a:cs typeface="Arial"/>
                <a:sym typeface="Arial"/>
              </a:rPr>
              <a:t>/.</a:t>
            </a:r>
          </a:p>
        </p:txBody>
      </p:sp>
      <p:sp>
        <p:nvSpPr>
          <p:cNvPr id="22" name="TextBox 21">
            <a:extLst>
              <a:ext uri="{FF2B5EF4-FFF2-40B4-BE49-F238E27FC236}">
                <a16:creationId xmlns:a16="http://schemas.microsoft.com/office/drawing/2014/main" id="{89EA8C38-3C0E-4A85-B11F-FFE230D9017A}"/>
              </a:ext>
            </a:extLst>
          </p:cNvPr>
          <p:cNvSpPr txBox="1"/>
          <p:nvPr/>
        </p:nvSpPr>
        <p:spPr>
          <a:xfrm>
            <a:off x="7349067" y="9864553"/>
            <a:ext cx="15295033" cy="2123658"/>
          </a:xfrm>
          <a:prstGeom prst="rect">
            <a:avLst/>
          </a:prstGeom>
          <a:noFill/>
        </p:spPr>
        <p:txBody>
          <a:bodyPr wrap="square" rtlCol="0">
            <a:spAutoFit/>
          </a:bodyPr>
          <a:lstStyle/>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1" u="none" strike="noStrike" kern="0" cap="none" spc="0" normalizeH="0" baseline="0" noProof="0" dirty="0">
                <a:ln>
                  <a:noFill/>
                </a:ln>
                <a:solidFill>
                  <a:srgbClr val="B52AB3"/>
                </a:solidFill>
                <a:effectLst/>
                <a:uLnTx/>
                <a:uFillTx/>
                <a:latin typeface="Arial"/>
                <a:cs typeface="Arial"/>
                <a:sym typeface="Arial"/>
              </a:rPr>
              <a:t>Breakthrough India considers their grounding in ethics to be essential to the successful program design and implementation.</a:t>
            </a:r>
          </a:p>
        </p:txBody>
      </p:sp>
      <p:sp>
        <p:nvSpPr>
          <p:cNvPr id="9" name="TextBox 8">
            <a:extLst>
              <a:ext uri="{FF2B5EF4-FFF2-40B4-BE49-F238E27FC236}">
                <a16:creationId xmlns:a16="http://schemas.microsoft.com/office/drawing/2014/main" id="{06EF262D-54AC-5F48-9ECC-83B7FA293BF7}"/>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53585D"/>
                </a:solidFill>
                <a:latin typeface="Gill Sans MT" panose="020B0502020104020203" pitchFamily="34" charset="77"/>
              </a:rPr>
              <a:t>Photo credit: https://</a:t>
            </a:r>
            <a:r>
              <a:rPr lang="en-US" sz="1400" dirty="0" err="1">
                <a:solidFill>
                  <a:srgbClr val="53585D"/>
                </a:solidFill>
                <a:latin typeface="Gill Sans MT" panose="020B0502020104020203" pitchFamily="34" charset="77"/>
              </a:rPr>
              <a:t>inbreakthrough.org</a:t>
            </a:r>
            <a:r>
              <a:rPr lang="en-US" sz="1400" dirty="0">
                <a:solidFill>
                  <a:srgbClr val="53585D"/>
                </a:solidFill>
                <a:latin typeface="Gill Sans MT" panose="020B0502020104020203" pitchFamily="34" charset="77"/>
              </a:rPr>
              <a:t>/campaign/</a:t>
            </a:r>
            <a:r>
              <a:rPr lang="en-US" sz="1400" dirty="0" err="1">
                <a:solidFill>
                  <a:srgbClr val="53585D"/>
                </a:solidFill>
                <a:latin typeface="Gill Sans MT" panose="020B0502020104020203" pitchFamily="34" charset="77"/>
              </a:rPr>
              <a:t>bellbajao</a:t>
            </a:r>
            <a:r>
              <a:rPr lang="en-US" sz="1400" dirty="0">
                <a:solidFill>
                  <a:srgbClr val="53585D"/>
                </a:solidFill>
                <a:latin typeface="Gill Sans MT" panose="020B0502020104020203" pitchFamily="34" charset="77"/>
              </a:rPr>
              <a:t>/</a:t>
            </a:r>
          </a:p>
        </p:txBody>
      </p:sp>
    </p:spTree>
    <p:extLst>
      <p:ext uri="{BB962C8B-B14F-4D97-AF65-F5344CB8AC3E}">
        <p14:creationId xmlns:p14="http://schemas.microsoft.com/office/powerpoint/2010/main" val="8722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54E8E6-1410-4741-8D13-FDAB1C143214}"/>
              </a:ext>
            </a:extLst>
          </p:cNvPr>
          <p:cNvSpPr>
            <a:spLocks noGrp="1"/>
          </p:cNvSpPr>
          <p:nvPr>
            <p:ph type="body" sz="quarter" idx="4294967295"/>
          </p:nvPr>
        </p:nvSpPr>
        <p:spPr>
          <a:xfrm>
            <a:off x="1647217" y="5517606"/>
            <a:ext cx="21535512" cy="6767818"/>
          </a:xfrm>
          <a:prstGeom prst="rect">
            <a:avLst/>
          </a:prstGeom>
          <a:noFill/>
          <a:ln>
            <a:noFill/>
          </a:ln>
        </p:spPr>
        <p:txBody>
          <a:bodyPr/>
          <a:lstStyle/>
          <a:p>
            <a:pPr algn="ctr">
              <a:spcAft>
                <a:spcPts val="1800"/>
              </a:spcAft>
            </a:pPr>
            <a:r>
              <a:rPr lang="en-US" sz="4000" dirty="0">
                <a:solidFill>
                  <a:srgbClr val="2E2C22"/>
                </a:solidFill>
              </a:rPr>
              <a:t>During this session, participants will: </a:t>
            </a:r>
          </a:p>
          <a:p>
            <a:pPr marL="742950" indent="-742950" algn="l">
              <a:spcAft>
                <a:spcPts val="1800"/>
              </a:spcAft>
              <a:buFont typeface="+mj-lt"/>
              <a:buAutoNum type="arabicPeriod"/>
            </a:pPr>
            <a:r>
              <a:rPr lang="en-US" sz="4000" dirty="0">
                <a:solidFill>
                  <a:srgbClr val="2E2C22"/>
                </a:solidFill>
              </a:rPr>
              <a:t>Identify the differences between norms-shifting interventions (NSI) and other social behavior change interventions.</a:t>
            </a:r>
          </a:p>
          <a:p>
            <a:pPr marL="742950" indent="-742950" algn="l">
              <a:spcAft>
                <a:spcPts val="1800"/>
              </a:spcAft>
              <a:buFont typeface="+mj-lt"/>
              <a:buAutoNum type="arabicPeriod"/>
            </a:pPr>
            <a:r>
              <a:rPr lang="en-US" sz="4000" dirty="0">
                <a:solidFill>
                  <a:srgbClr val="2E2C22"/>
                </a:solidFill>
              </a:rPr>
              <a:t>Recognize common characteristics of a community-based NSI.</a:t>
            </a:r>
          </a:p>
          <a:p>
            <a:pPr marL="742950" indent="-742950" algn="l">
              <a:spcAft>
                <a:spcPts val="1800"/>
              </a:spcAft>
              <a:buFont typeface="+mj-lt"/>
              <a:buAutoNum type="arabicPeriod"/>
            </a:pPr>
            <a:r>
              <a:rPr lang="en-US" sz="4000" dirty="0">
                <a:solidFill>
                  <a:srgbClr val="2E2C22"/>
                </a:solidFill>
              </a:rPr>
              <a:t>Be aware of ethical considerations for NSI design and implementation.</a:t>
            </a:r>
          </a:p>
          <a:p>
            <a:pPr marL="742950" indent="-742950" algn="l">
              <a:spcAft>
                <a:spcPts val="1800"/>
              </a:spcAft>
              <a:buFont typeface="+mj-lt"/>
              <a:buAutoNum type="arabicPeriod"/>
            </a:pPr>
            <a:r>
              <a:rPr lang="en-US" sz="4000" dirty="0">
                <a:solidFill>
                  <a:srgbClr val="2E2C22"/>
                </a:solidFill>
              </a:rPr>
              <a:t>Discuss strategies to integrate social norms shifting into project design.</a:t>
            </a:r>
          </a:p>
          <a:p>
            <a:pPr algn="l">
              <a:spcAft>
                <a:spcPts val="1800"/>
              </a:spcAft>
            </a:pPr>
            <a:endParaRPr lang="en-US" sz="4000" dirty="0">
              <a:solidFill>
                <a:srgbClr val="2E2C22"/>
              </a:solidFill>
            </a:endParaRPr>
          </a:p>
          <a:p>
            <a:pPr>
              <a:spcAft>
                <a:spcPts val="1800"/>
              </a:spcAft>
            </a:pPr>
            <a:endParaRPr lang="en-US" sz="4000" dirty="0">
              <a:solidFill>
                <a:srgbClr val="2E2C22"/>
              </a:solidFill>
            </a:endParaRPr>
          </a:p>
        </p:txBody>
      </p:sp>
      <p:sp>
        <p:nvSpPr>
          <p:cNvPr id="6" name="Rectangle 5">
            <a:extLst>
              <a:ext uri="{FF2B5EF4-FFF2-40B4-BE49-F238E27FC236}">
                <a16:creationId xmlns:a16="http://schemas.microsoft.com/office/drawing/2014/main" id="{EAC63956-FDC9-CD49-B9D9-1E76627929CC}"/>
              </a:ext>
            </a:extLst>
          </p:cNvPr>
          <p:cNvSpPr/>
          <p:nvPr/>
        </p:nvSpPr>
        <p:spPr>
          <a:xfrm>
            <a:off x="1647217" y="1430576"/>
            <a:ext cx="21089566" cy="3054486"/>
          </a:xfrm>
          <a:prstGeom prst="rect">
            <a:avLst/>
          </a:prstGeom>
          <a:solidFill>
            <a:srgbClr val="B52A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8" name="Google Shape;812;p3">
            <a:extLst>
              <a:ext uri="{FF2B5EF4-FFF2-40B4-BE49-F238E27FC236}">
                <a16:creationId xmlns:a16="http://schemas.microsoft.com/office/drawing/2014/main" id="{18DD868C-3DF2-3D42-9AD1-5A8515141CA8}"/>
              </a:ext>
            </a:extLst>
          </p:cNvPr>
          <p:cNvSpPr txBox="1">
            <a:spLocks/>
          </p:cNvSpPr>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defTabSz="914400" hangingPunct="1">
              <a:lnSpc>
                <a:spcPct val="90000"/>
              </a:lnSpc>
              <a:buClr>
                <a:srgbClr val="09904F"/>
              </a:buClr>
              <a:defRPr/>
            </a:pPr>
            <a:r>
              <a:rPr lang="en-US" b="1" dirty="0">
                <a:solidFill>
                  <a:srgbClr val="FFFFFF"/>
                </a:solidFill>
              </a:rPr>
              <a:t>Learning Objectives</a:t>
            </a:r>
            <a:endPar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endParaRPr>
          </a:p>
        </p:txBody>
      </p:sp>
      <p:sp>
        <p:nvSpPr>
          <p:cNvPr id="9" name="Google Shape;814;p3">
            <a:extLst>
              <a:ext uri="{FF2B5EF4-FFF2-40B4-BE49-F238E27FC236}">
                <a16:creationId xmlns:a16="http://schemas.microsoft.com/office/drawing/2014/main" id="{207A3E4D-C13B-C44A-BDBA-A307D01C3BE7}"/>
              </a:ext>
            </a:extLst>
          </p:cNvPr>
          <p:cNvSpPr txBox="1"/>
          <p:nvPr/>
        </p:nvSpPr>
        <p:spPr>
          <a:xfrm>
            <a:off x="5307761" y="1865772"/>
            <a:ext cx="13768479" cy="393333"/>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FFFFFF"/>
                </a:solidFill>
                <a:latin typeface="Gill Sans MT" panose="020B0502020104020203" pitchFamily="34" charset="77"/>
                <a:ea typeface="Gill Sans"/>
                <a:cs typeface="Gill Sans"/>
                <a:sym typeface="Gill Sans"/>
              </a:rPr>
              <a:t>DESIGNING NORMS-SHIFTING INTERVENTIONS</a:t>
            </a:r>
          </a:p>
        </p:txBody>
      </p:sp>
    </p:spTree>
    <p:custDataLst>
      <p:tags r:id="rId1"/>
    </p:custDataLst>
    <p:extLst>
      <p:ext uri="{BB962C8B-B14F-4D97-AF65-F5344CB8AC3E}">
        <p14:creationId xmlns:p14="http://schemas.microsoft.com/office/powerpoint/2010/main" val="339385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10;&#10;Description automatically generated">
            <a:extLst>
              <a:ext uri="{FF2B5EF4-FFF2-40B4-BE49-F238E27FC236}">
                <a16:creationId xmlns:a16="http://schemas.microsoft.com/office/drawing/2014/main" id="{2F848758-D7BA-DD48-96C0-428012E4C89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217" r="35705"/>
          <a:stretch/>
        </p:blipFill>
        <p:spPr>
          <a:xfrm>
            <a:off x="2511325" y="3446449"/>
            <a:ext cx="5862918" cy="5862918"/>
          </a:xfrm>
        </p:spPr>
      </p:pic>
      <p:sp>
        <p:nvSpPr>
          <p:cNvPr id="2" name="Title 1">
            <a:extLst>
              <a:ext uri="{FF2B5EF4-FFF2-40B4-BE49-F238E27FC236}">
                <a16:creationId xmlns:a16="http://schemas.microsoft.com/office/drawing/2014/main" id="{2C1D39A3-7F7E-5741-83A3-7A29F87AD10D}"/>
              </a:ext>
            </a:extLst>
          </p:cNvPr>
          <p:cNvSpPr>
            <a:spLocks noGrp="1"/>
          </p:cNvSpPr>
          <p:nvPr>
            <p:ph type="title"/>
          </p:nvPr>
        </p:nvSpPr>
        <p:spPr>
          <a:xfrm>
            <a:off x="9719431" y="1959434"/>
            <a:ext cx="9198490" cy="2176836"/>
          </a:xfrm>
        </p:spPr>
        <p:txBody>
          <a:bodyPr/>
          <a:lstStyle/>
          <a:p>
            <a:pPr>
              <a:lnSpc>
                <a:spcPct val="90000"/>
              </a:lnSpc>
            </a:pPr>
            <a:r>
              <a:rPr lang="en-US" b="1" dirty="0"/>
              <a:t>Case Study: Group Work</a:t>
            </a:r>
          </a:p>
        </p:txBody>
      </p:sp>
      <p:sp>
        <p:nvSpPr>
          <p:cNvPr id="8" name="Text Placeholder 7">
            <a:extLst>
              <a:ext uri="{FF2B5EF4-FFF2-40B4-BE49-F238E27FC236}">
                <a16:creationId xmlns:a16="http://schemas.microsoft.com/office/drawing/2014/main" id="{D96B745F-EAC8-4586-80C0-1CB768EB100F}"/>
              </a:ext>
            </a:extLst>
          </p:cNvPr>
          <p:cNvSpPr>
            <a:spLocks noGrp="1"/>
          </p:cNvSpPr>
          <p:nvPr>
            <p:ph type="body" idx="1"/>
          </p:nvPr>
        </p:nvSpPr>
        <p:spPr>
          <a:xfrm>
            <a:off x="9719429" y="5049838"/>
            <a:ext cx="13904553" cy="8988583"/>
          </a:xfrm>
        </p:spPr>
        <p:txBody>
          <a:bodyPr>
            <a:normAutofit/>
          </a:bodyPr>
          <a:lstStyle/>
          <a:p>
            <a:pPr marL="571500" indent="-571500" algn="l">
              <a:buClr>
                <a:srgbClr val="53585D"/>
              </a:buClr>
              <a:buFont typeface="Arial" panose="020B0604020202020204" pitchFamily="34" charset="0"/>
              <a:buChar char="•"/>
            </a:pPr>
            <a:r>
              <a:rPr lang="en-US" b="1" dirty="0">
                <a:latin typeface="Gill Sans MT" panose="020B0502020104020203" pitchFamily="34" charset="0"/>
              </a:rPr>
              <a:t>Read </a:t>
            </a:r>
            <a:r>
              <a:rPr lang="en-US" dirty="0">
                <a:latin typeface="Gill Sans MT" panose="020B0502020104020203" pitchFamily="34" charset="0"/>
              </a:rPr>
              <a:t>the case study.</a:t>
            </a:r>
          </a:p>
          <a:p>
            <a:pPr marL="571500" indent="-571500" algn="l">
              <a:buClr>
                <a:srgbClr val="53585D"/>
              </a:buClr>
              <a:buFont typeface="Arial" panose="020B0604020202020204" pitchFamily="34" charset="0"/>
              <a:buChar char="•"/>
            </a:pPr>
            <a:r>
              <a:rPr lang="en-US" b="1" dirty="0">
                <a:latin typeface="Gill Sans MT" panose="020B0502020104020203" pitchFamily="34" charset="0"/>
              </a:rPr>
              <a:t>Make note </a:t>
            </a:r>
            <a:r>
              <a:rPr lang="en-US" dirty="0">
                <a:latin typeface="Gill Sans MT" panose="020B0502020104020203" pitchFamily="34" charset="0"/>
              </a:rPr>
              <a:t>of the values Breakthrough India applied.</a:t>
            </a:r>
          </a:p>
          <a:p>
            <a:pPr marL="571500" indent="-571500" algn="l">
              <a:buClr>
                <a:srgbClr val="53585D"/>
              </a:buClr>
              <a:buFont typeface="Arial" panose="020B0604020202020204" pitchFamily="34" charset="0"/>
              <a:buChar char="•"/>
            </a:pPr>
            <a:r>
              <a:rPr lang="en-US" b="1" dirty="0">
                <a:latin typeface="Gill Sans MT" panose="020B0502020104020203" pitchFamily="34" charset="0"/>
              </a:rPr>
              <a:t>Reflect and discuss:</a:t>
            </a:r>
          </a:p>
          <a:p>
            <a:pPr marL="1428750" lvl="1" indent="-742950" algn="l">
              <a:buFont typeface="+mj-lt"/>
              <a:buAutoNum type="arabicPeriod"/>
            </a:pPr>
            <a:r>
              <a:rPr lang="en-US" dirty="0">
                <a:solidFill>
                  <a:srgbClr val="2E2C22"/>
                </a:solidFill>
                <a:latin typeface="Gill Sans MT" panose="020B0502020104020203" pitchFamily="34" charset="0"/>
              </a:rPr>
              <a:t>What values were considered in program design?</a:t>
            </a:r>
          </a:p>
          <a:p>
            <a:pPr marL="1428750" lvl="1" indent="-742950" algn="l">
              <a:buFont typeface="+mj-lt"/>
              <a:buAutoNum type="arabicPeriod"/>
            </a:pPr>
            <a:r>
              <a:rPr lang="en-US" dirty="0">
                <a:solidFill>
                  <a:srgbClr val="2E2C22"/>
                </a:solidFill>
                <a:latin typeface="Gill Sans MT" panose="020B0502020104020203" pitchFamily="34" charset="0"/>
              </a:rPr>
              <a:t>How did the values influence program design?</a:t>
            </a:r>
          </a:p>
          <a:p>
            <a:pPr marL="1428750" lvl="1" indent="-742950" algn="l">
              <a:buFont typeface="+mj-lt"/>
              <a:buAutoNum type="arabicPeriod"/>
            </a:pPr>
            <a:r>
              <a:rPr lang="en-US" dirty="0">
                <a:solidFill>
                  <a:srgbClr val="2E2C22"/>
                </a:solidFill>
                <a:latin typeface="Gill Sans MT" panose="020B0502020104020203" pitchFamily="34" charset="0"/>
              </a:rPr>
              <a:t>Do you think ethical thinking made a difference in program design decisions? Why or why not?</a:t>
            </a:r>
          </a:p>
          <a:p>
            <a:pPr lvl="1" algn="l"/>
            <a:endParaRPr lang="en-US" dirty="0">
              <a:solidFill>
                <a:srgbClr val="2E2C22"/>
              </a:solidFill>
              <a:latin typeface="Gill Sans MT" panose="020B0502020104020203" pitchFamily="34" charset="0"/>
            </a:endParaRPr>
          </a:p>
          <a:p>
            <a:pPr marL="571500" indent="-571500" algn="l">
              <a:buClr>
                <a:srgbClr val="53585D"/>
              </a:buClr>
              <a:buFont typeface="Arial" panose="020B0604020202020204" pitchFamily="34" charset="0"/>
              <a:buChar char="•"/>
            </a:pPr>
            <a:r>
              <a:rPr lang="en-US" b="1" dirty="0">
                <a:latin typeface="Gill Sans MT" panose="020B0502020104020203" pitchFamily="34" charset="0"/>
              </a:rPr>
              <a:t>Report out </a:t>
            </a:r>
            <a:r>
              <a:rPr lang="en-US" dirty="0">
                <a:latin typeface="Gill Sans MT" panose="020B0502020104020203" pitchFamily="34" charset="0"/>
              </a:rPr>
              <a:t>highlights with a focus on question 3.</a:t>
            </a:r>
          </a:p>
          <a:p>
            <a:pPr algn="l"/>
            <a:endParaRPr lang="en-US" dirty="0">
              <a:latin typeface="Gill Sans MT" panose="020B0502020104020203" pitchFamily="34" charset="0"/>
            </a:endParaRPr>
          </a:p>
        </p:txBody>
      </p:sp>
      <p:sp>
        <p:nvSpPr>
          <p:cNvPr id="10" name="Text Placeholder 9">
            <a:extLst>
              <a:ext uri="{FF2B5EF4-FFF2-40B4-BE49-F238E27FC236}">
                <a16:creationId xmlns:a16="http://schemas.microsoft.com/office/drawing/2014/main" id="{FAD13542-98F1-4B40-BA2B-B84FA4F3E0C3}"/>
              </a:ext>
            </a:extLst>
          </p:cNvPr>
          <p:cNvSpPr>
            <a:spLocks noGrp="1"/>
          </p:cNvSpPr>
          <p:nvPr>
            <p:ph type="body" idx="3"/>
          </p:nvPr>
        </p:nvSpPr>
        <p:spPr/>
        <p:txBody>
          <a:bodyPr/>
          <a:lstStyle/>
          <a:p>
            <a:pPr algn="l"/>
            <a:r>
              <a:rPr lang="en-US" dirty="0">
                <a:latin typeface="Gill Sans MT" panose="020B0502020104020203" pitchFamily="34" charset="0"/>
              </a:rPr>
              <a:t>GROUP ACTIVITY</a:t>
            </a:r>
          </a:p>
        </p:txBody>
      </p:sp>
      <p:grpSp>
        <p:nvGrpSpPr>
          <p:cNvPr id="9" name="Group 8">
            <a:extLst>
              <a:ext uri="{FF2B5EF4-FFF2-40B4-BE49-F238E27FC236}">
                <a16:creationId xmlns:a16="http://schemas.microsoft.com/office/drawing/2014/main" id="{A2F1C5E6-9D7F-6843-B365-735EDF875EAF}"/>
              </a:ext>
            </a:extLst>
          </p:cNvPr>
          <p:cNvGrpSpPr/>
          <p:nvPr/>
        </p:nvGrpSpPr>
        <p:grpSpPr>
          <a:xfrm>
            <a:off x="760017" y="1281805"/>
            <a:ext cx="3532094" cy="3532094"/>
            <a:chOff x="1368325" y="1090737"/>
            <a:chExt cx="3532094" cy="3532094"/>
          </a:xfrm>
        </p:grpSpPr>
        <p:sp>
          <p:nvSpPr>
            <p:cNvPr id="13" name="Oval 12">
              <a:extLst>
                <a:ext uri="{FF2B5EF4-FFF2-40B4-BE49-F238E27FC236}">
                  <a16:creationId xmlns:a16="http://schemas.microsoft.com/office/drawing/2014/main" id="{133A7FDB-B358-0348-8FC1-B7898D5E07AE}"/>
                </a:ext>
              </a:extLst>
            </p:cNvPr>
            <p:cNvSpPr/>
            <p:nvPr/>
          </p:nvSpPr>
          <p:spPr>
            <a:xfrm>
              <a:off x="1368325" y="1090737"/>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4" name="Graphic 13" descr="Cheers outline">
              <a:extLst>
                <a:ext uri="{FF2B5EF4-FFF2-40B4-BE49-F238E27FC236}">
                  <a16:creationId xmlns:a16="http://schemas.microsoft.com/office/drawing/2014/main" id="{21808F17-A92C-FC43-82F2-0EB5D52CDF6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57715" y="1379662"/>
              <a:ext cx="3153314" cy="3153314"/>
            </a:xfrm>
            <a:prstGeom prst="rect">
              <a:avLst/>
            </a:prstGeom>
          </p:spPr>
        </p:pic>
      </p:grpSp>
      <p:sp>
        <p:nvSpPr>
          <p:cNvPr id="15" name="TextBox 14">
            <a:extLst>
              <a:ext uri="{FF2B5EF4-FFF2-40B4-BE49-F238E27FC236}">
                <a16:creationId xmlns:a16="http://schemas.microsoft.com/office/drawing/2014/main" id="{1BB61C5B-F096-874B-B186-A597530C980E}"/>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https://</a:t>
            </a:r>
            <a:r>
              <a:rPr lang="en-US" sz="1400" dirty="0" err="1">
                <a:solidFill>
                  <a:srgbClr val="FFFFFF"/>
                </a:solidFill>
                <a:latin typeface="Gill Sans MT" panose="020B0502020104020203" pitchFamily="34" charset="77"/>
              </a:rPr>
              <a:t>inbreakthrough.org</a:t>
            </a:r>
            <a:r>
              <a:rPr lang="en-US" sz="1400" dirty="0">
                <a:solidFill>
                  <a:srgbClr val="FFFFFF"/>
                </a:solidFill>
                <a:latin typeface="Gill Sans MT" panose="020B0502020104020203" pitchFamily="34" charset="77"/>
              </a:rPr>
              <a:t>/campaign/</a:t>
            </a:r>
            <a:r>
              <a:rPr lang="en-US" sz="1400" dirty="0" err="1">
                <a:solidFill>
                  <a:srgbClr val="FFFFFF"/>
                </a:solidFill>
                <a:latin typeface="Gill Sans MT" panose="020B0502020104020203" pitchFamily="34" charset="77"/>
              </a:rPr>
              <a:t>bellbajao</a:t>
            </a:r>
            <a:r>
              <a:rPr lang="en-US" sz="1400" dirty="0">
                <a:solidFill>
                  <a:srgbClr val="FFFFFF"/>
                </a:solidFill>
                <a:latin typeface="Gill Sans MT" panose="020B0502020104020203" pitchFamily="34" charset="77"/>
              </a:rPr>
              <a:t>/</a:t>
            </a:r>
          </a:p>
        </p:txBody>
      </p:sp>
    </p:spTree>
    <p:extLst>
      <p:ext uri="{BB962C8B-B14F-4D97-AF65-F5344CB8AC3E}">
        <p14:creationId xmlns:p14="http://schemas.microsoft.com/office/powerpoint/2010/main" val="153563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text, person&#10;&#10;Description automatically generated">
            <a:extLst>
              <a:ext uri="{FF2B5EF4-FFF2-40B4-BE49-F238E27FC236}">
                <a16:creationId xmlns:a16="http://schemas.microsoft.com/office/drawing/2014/main" id="{210AAA16-3929-2F4E-BF9B-F05B5197375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8" r="21954"/>
          <a:stretch/>
        </p:blipFill>
        <p:spPr>
          <a:xfrm>
            <a:off x="2511325" y="3446449"/>
            <a:ext cx="5862918" cy="5862918"/>
          </a:xfrm>
        </p:spPr>
      </p:pic>
      <p:sp>
        <p:nvSpPr>
          <p:cNvPr id="7" name="Title 6">
            <a:extLst>
              <a:ext uri="{FF2B5EF4-FFF2-40B4-BE49-F238E27FC236}">
                <a16:creationId xmlns:a16="http://schemas.microsoft.com/office/drawing/2014/main" id="{81EB48A0-6133-1F42-BEE8-D73E0C5660C9}"/>
              </a:ext>
            </a:extLst>
          </p:cNvPr>
          <p:cNvSpPr>
            <a:spLocks noGrp="1"/>
          </p:cNvSpPr>
          <p:nvPr>
            <p:ph type="title"/>
          </p:nvPr>
        </p:nvSpPr>
        <p:spPr/>
        <p:txBody>
          <a:bodyPr/>
          <a:lstStyle/>
          <a:p>
            <a:pPr>
              <a:lnSpc>
                <a:spcPct val="90000"/>
              </a:lnSpc>
            </a:pPr>
            <a:r>
              <a:rPr lang="en-US" b="1" dirty="0">
                <a:latin typeface="Gill Sans MT" panose="020B0502020104020203" pitchFamily="34" charset="0"/>
              </a:rPr>
              <a:t>Case Study: Return to Plenary</a:t>
            </a:r>
          </a:p>
        </p:txBody>
      </p:sp>
      <p:sp>
        <p:nvSpPr>
          <p:cNvPr id="8" name="Text Placeholder 7">
            <a:extLst>
              <a:ext uri="{FF2B5EF4-FFF2-40B4-BE49-F238E27FC236}">
                <a16:creationId xmlns:a16="http://schemas.microsoft.com/office/drawing/2014/main" id="{D96B745F-EAC8-4586-80C0-1CB768EB100F}"/>
              </a:ext>
            </a:extLst>
          </p:cNvPr>
          <p:cNvSpPr>
            <a:spLocks noGrp="1"/>
          </p:cNvSpPr>
          <p:nvPr>
            <p:ph type="body" idx="1"/>
          </p:nvPr>
        </p:nvSpPr>
        <p:spPr>
          <a:xfrm>
            <a:off x="9719429" y="5049838"/>
            <a:ext cx="13267179" cy="6919912"/>
          </a:xfrm>
        </p:spPr>
        <p:txBody>
          <a:bodyPr/>
          <a:lstStyle/>
          <a:p>
            <a:pPr marL="571500" indent="-571500" algn="l">
              <a:buClr>
                <a:srgbClr val="53585D"/>
              </a:buClr>
              <a:buFont typeface="Arial" panose="020B0604020202020204" pitchFamily="34" charset="0"/>
              <a:buChar char="•"/>
            </a:pPr>
            <a:r>
              <a:rPr lang="en-US" dirty="0">
                <a:latin typeface="Gill Sans MT" panose="020B0502020104020203" pitchFamily="34" charset="0"/>
              </a:rPr>
              <a:t>Share reflections from group work.</a:t>
            </a:r>
          </a:p>
          <a:p>
            <a:pPr marL="571500" indent="-571500" algn="l">
              <a:buClr>
                <a:srgbClr val="53585D"/>
              </a:buClr>
              <a:buFont typeface="Arial" panose="020B0604020202020204" pitchFamily="34" charset="0"/>
              <a:buChar char="•"/>
            </a:pPr>
            <a:r>
              <a:rPr lang="en-US" dirty="0">
                <a:latin typeface="Gill Sans MT" panose="020B0502020104020203" pitchFamily="34" charset="0"/>
              </a:rPr>
              <a:t>Make note of the values Breakthrough India applied.</a:t>
            </a:r>
          </a:p>
          <a:p>
            <a:pPr marL="571500" indent="-571500" algn="l">
              <a:buClr>
                <a:srgbClr val="53585D"/>
              </a:buClr>
              <a:buFont typeface="Arial" panose="020B0604020202020204" pitchFamily="34" charset="0"/>
              <a:buChar char="•"/>
            </a:pPr>
            <a:r>
              <a:rPr lang="en-US" dirty="0">
                <a:latin typeface="Gill Sans MT" panose="020B0502020104020203" pitchFamily="34" charset="0"/>
              </a:rPr>
              <a:t>Reflect and discuss your group’s takeaways.</a:t>
            </a:r>
          </a:p>
        </p:txBody>
      </p:sp>
      <p:sp>
        <p:nvSpPr>
          <p:cNvPr id="10" name="Text Placeholder 9">
            <a:extLst>
              <a:ext uri="{FF2B5EF4-FFF2-40B4-BE49-F238E27FC236}">
                <a16:creationId xmlns:a16="http://schemas.microsoft.com/office/drawing/2014/main" id="{FAD13542-98F1-4B40-BA2B-B84FA4F3E0C3}"/>
              </a:ext>
            </a:extLst>
          </p:cNvPr>
          <p:cNvSpPr>
            <a:spLocks noGrp="1"/>
          </p:cNvSpPr>
          <p:nvPr>
            <p:ph type="body" idx="3"/>
          </p:nvPr>
        </p:nvSpPr>
        <p:spPr/>
        <p:txBody>
          <a:bodyPr/>
          <a:lstStyle/>
          <a:p>
            <a:r>
              <a:rPr lang="en-US" dirty="0">
                <a:latin typeface="Gill Sans MT" panose="020B0502020104020203" pitchFamily="34" charset="0"/>
              </a:rPr>
              <a:t>PLENARY DISCUSSION</a:t>
            </a:r>
          </a:p>
        </p:txBody>
      </p:sp>
      <p:grpSp>
        <p:nvGrpSpPr>
          <p:cNvPr id="13" name="Group 12">
            <a:extLst>
              <a:ext uri="{FF2B5EF4-FFF2-40B4-BE49-F238E27FC236}">
                <a16:creationId xmlns:a16="http://schemas.microsoft.com/office/drawing/2014/main" id="{A75DC5F7-6C67-5447-A8AB-0B02E2A65B18}"/>
              </a:ext>
            </a:extLst>
          </p:cNvPr>
          <p:cNvGrpSpPr/>
          <p:nvPr/>
        </p:nvGrpSpPr>
        <p:grpSpPr>
          <a:xfrm>
            <a:off x="745278" y="1281805"/>
            <a:ext cx="3532094" cy="3532094"/>
            <a:chOff x="1368325" y="1083283"/>
            <a:chExt cx="3532094" cy="3532094"/>
          </a:xfrm>
        </p:grpSpPr>
        <p:sp>
          <p:nvSpPr>
            <p:cNvPr id="14" name="Oval 13">
              <a:extLst>
                <a:ext uri="{FF2B5EF4-FFF2-40B4-BE49-F238E27FC236}">
                  <a16:creationId xmlns:a16="http://schemas.microsoft.com/office/drawing/2014/main" id="{1CA79DA3-F08C-EA43-A0E2-BD264DC8DB31}"/>
                </a:ext>
              </a:extLst>
            </p:cNvPr>
            <p:cNvSpPr/>
            <p:nvPr/>
          </p:nvSpPr>
          <p:spPr>
            <a:xfrm>
              <a:off x="1368325" y="1083283"/>
              <a:ext cx="3532094" cy="3532094"/>
            </a:xfrm>
            <a:prstGeom prst="ellipse">
              <a:avLst/>
            </a:prstGeom>
            <a:solidFill>
              <a:srgbClr val="B52AB3"/>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5" name="Picture 14">
              <a:extLst>
                <a:ext uri="{FF2B5EF4-FFF2-40B4-BE49-F238E27FC236}">
                  <a16:creationId xmlns:a16="http://schemas.microsoft.com/office/drawing/2014/main" id="{E1F1D7EF-3036-6748-9174-AE97AFAE6C8A}"/>
                </a:ext>
              </a:extLst>
            </p:cNvPr>
            <p:cNvPicPr>
              <a:picLocks noChangeAspect="1"/>
            </p:cNvPicPr>
            <p:nvPr/>
          </p:nvPicPr>
          <p:blipFill>
            <a:blip r:embed="rId4"/>
            <a:stretch>
              <a:fillRect/>
            </a:stretch>
          </p:blipFill>
          <p:spPr>
            <a:xfrm>
              <a:off x="1902078" y="1869704"/>
              <a:ext cx="2431692" cy="1900633"/>
            </a:xfrm>
            <a:prstGeom prst="rect">
              <a:avLst/>
            </a:prstGeom>
          </p:spPr>
        </p:pic>
      </p:grpSp>
      <p:sp>
        <p:nvSpPr>
          <p:cNvPr id="18" name="TextBox 17">
            <a:extLst>
              <a:ext uri="{FF2B5EF4-FFF2-40B4-BE49-F238E27FC236}">
                <a16:creationId xmlns:a16="http://schemas.microsoft.com/office/drawing/2014/main" id="{A5B22D3A-3C9A-124A-A58A-4D212B913B14}"/>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rgbClr val="FFFFFF"/>
                </a:solidFill>
                <a:latin typeface="Gill Sans MT" panose="020B0502020104020203" pitchFamily="34" charset="77"/>
              </a:rPr>
              <a:t>Photo credit: https://</a:t>
            </a:r>
            <a:r>
              <a:rPr lang="en-US" sz="1400" dirty="0" err="1">
                <a:solidFill>
                  <a:srgbClr val="FFFFFF"/>
                </a:solidFill>
                <a:latin typeface="Gill Sans MT" panose="020B0502020104020203" pitchFamily="34" charset="77"/>
              </a:rPr>
              <a:t>inbreakthrough.org</a:t>
            </a:r>
            <a:r>
              <a:rPr lang="en-US" sz="1400" dirty="0">
                <a:solidFill>
                  <a:srgbClr val="FFFFFF"/>
                </a:solidFill>
                <a:latin typeface="Gill Sans MT" panose="020B0502020104020203" pitchFamily="34" charset="77"/>
              </a:rPr>
              <a:t>/campaign/</a:t>
            </a:r>
            <a:r>
              <a:rPr lang="en-US" sz="1400" dirty="0" err="1">
                <a:solidFill>
                  <a:srgbClr val="FFFFFF"/>
                </a:solidFill>
                <a:latin typeface="Gill Sans MT" panose="020B0502020104020203" pitchFamily="34" charset="77"/>
              </a:rPr>
              <a:t>bellbajao</a:t>
            </a:r>
            <a:r>
              <a:rPr lang="en-US" sz="1400" dirty="0">
                <a:solidFill>
                  <a:srgbClr val="FFFFFF"/>
                </a:solidFill>
                <a:latin typeface="Gill Sans MT" panose="020B0502020104020203" pitchFamily="34" charset="77"/>
              </a:rPr>
              <a:t>/</a:t>
            </a:r>
          </a:p>
        </p:txBody>
      </p:sp>
    </p:spTree>
    <p:extLst>
      <p:ext uri="{BB962C8B-B14F-4D97-AF65-F5344CB8AC3E}">
        <p14:creationId xmlns:p14="http://schemas.microsoft.com/office/powerpoint/2010/main" val="147866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A92-5CAD-467E-B6B0-9EACFA2B55CA}"/>
              </a:ext>
            </a:extLst>
          </p:cNvPr>
          <p:cNvSpPr>
            <a:spLocks noGrp="1"/>
          </p:cNvSpPr>
          <p:nvPr>
            <p:ph type="title" idx="4294967295"/>
          </p:nvPr>
        </p:nvSpPr>
        <p:spPr>
          <a:xfrm>
            <a:off x="2011363" y="3567735"/>
            <a:ext cx="19345275" cy="2176463"/>
          </a:xfrm>
          <a:prstGeom prst="rect">
            <a:avLst/>
          </a:prstGeom>
        </p:spPr>
        <p:txBody>
          <a:bodyPr/>
          <a:lstStyle/>
          <a:p>
            <a:r>
              <a:rPr lang="en-US" dirty="0">
                <a:solidFill>
                  <a:srgbClr val="B52AB3"/>
                </a:solidFill>
              </a:rPr>
              <a:t>Why Are We Using Ethical Thinking When Designing NSIs? </a:t>
            </a:r>
          </a:p>
        </p:txBody>
      </p:sp>
      <p:sp>
        <p:nvSpPr>
          <p:cNvPr id="11" name="Text Placeholder 10"/>
          <p:cNvSpPr>
            <a:spLocks noGrp="1"/>
          </p:cNvSpPr>
          <p:nvPr>
            <p:ph type="body" sz="quarter" idx="4294967295"/>
          </p:nvPr>
        </p:nvSpPr>
        <p:spPr>
          <a:xfrm>
            <a:off x="2011363" y="6632916"/>
            <a:ext cx="20915312" cy="5511800"/>
          </a:xfrm>
          <a:prstGeom prst="rect">
            <a:avLst/>
          </a:prstGeom>
        </p:spPr>
        <p:txBody>
          <a:bodyPr/>
          <a:lstStyle/>
          <a:p>
            <a:pPr algn="l"/>
            <a:r>
              <a:rPr lang="en-US" sz="6000" dirty="0">
                <a:solidFill>
                  <a:srgbClr val="2E2C22"/>
                </a:solidFill>
              </a:rPr>
              <a:t>NSIs are </a:t>
            </a:r>
            <a:r>
              <a:rPr lang="en-US" sz="6000" b="1" dirty="0">
                <a:solidFill>
                  <a:srgbClr val="2E2C22"/>
                </a:solidFill>
              </a:rPr>
              <a:t>complex </a:t>
            </a:r>
            <a:r>
              <a:rPr lang="en-US" sz="6000" dirty="0">
                <a:solidFill>
                  <a:srgbClr val="2E2C22"/>
                </a:solidFill>
              </a:rPr>
              <a:t>and</a:t>
            </a:r>
            <a:r>
              <a:rPr lang="en-US" sz="6000" b="1" dirty="0">
                <a:solidFill>
                  <a:srgbClr val="2E2C22"/>
                </a:solidFill>
              </a:rPr>
              <a:t> </a:t>
            </a:r>
            <a:r>
              <a:rPr lang="en-US" sz="6000" dirty="0">
                <a:solidFill>
                  <a:srgbClr val="2E2C22"/>
                </a:solidFill>
              </a:rPr>
              <a:t>engage with and address </a:t>
            </a:r>
            <a:r>
              <a:rPr lang="en-US" sz="6000" b="1" dirty="0">
                <a:solidFill>
                  <a:srgbClr val="2E2C22"/>
                </a:solidFill>
              </a:rPr>
              <a:t>power differentials</a:t>
            </a:r>
            <a:r>
              <a:rPr lang="en-US" sz="6000" dirty="0">
                <a:solidFill>
                  <a:srgbClr val="2E2C22"/>
                </a:solidFill>
              </a:rPr>
              <a:t> between organizations, communities, and groups. </a:t>
            </a:r>
          </a:p>
          <a:p>
            <a:pPr algn="l"/>
            <a:endParaRPr lang="en-US" sz="6000" b="1" dirty="0">
              <a:solidFill>
                <a:srgbClr val="2E2C22"/>
              </a:solidFill>
            </a:endParaRPr>
          </a:p>
        </p:txBody>
      </p:sp>
    </p:spTree>
    <p:custDataLst>
      <p:tags r:id="rId1"/>
    </p:custDataLst>
    <p:extLst>
      <p:ext uri="{BB962C8B-B14F-4D97-AF65-F5344CB8AC3E}">
        <p14:creationId xmlns:p14="http://schemas.microsoft.com/office/powerpoint/2010/main" val="14971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40"/>
        <p:cNvGrpSpPr/>
        <p:nvPr/>
      </p:nvGrpSpPr>
      <p:grpSpPr>
        <a:xfrm>
          <a:off x="0" y="0"/>
          <a:ext cx="0" cy="0"/>
          <a:chOff x="0" y="0"/>
          <a:chExt cx="0" cy="0"/>
        </a:xfrm>
      </p:grpSpPr>
      <p:sp>
        <p:nvSpPr>
          <p:cNvPr id="5041" name="Google Shape;5041;p74"/>
          <p:cNvSpPr txBox="1">
            <a:spLocks noGrp="1"/>
          </p:cNvSpPr>
          <p:nvPr>
            <p:ph type="body" idx="4294967295"/>
          </p:nvPr>
        </p:nvSpPr>
        <p:spPr>
          <a:xfrm>
            <a:off x="1899017" y="4322226"/>
            <a:ext cx="21987925" cy="8364537"/>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515257"/>
              </a:buClr>
              <a:buSzPts val="5000"/>
              <a:buNone/>
            </a:pPr>
            <a:r>
              <a:rPr lang="en-US" sz="4800" dirty="0">
                <a:solidFill>
                  <a:srgbClr val="2E2C22"/>
                </a:solidFill>
                <a:latin typeface="Gill Sans MT" panose="020B0502020104020203" pitchFamily="34" charset="0"/>
              </a:rPr>
              <a:t>[T]he flow of history in a developing society is too often regarded as ‘the problem,’ the embodiment of the inertia, the traditional ways, as something which needs to be changed or transformed... More intelligent and realistic policies would </a:t>
            </a:r>
            <a:r>
              <a:rPr lang="en-US" sz="4800" b="1" dirty="0">
                <a:solidFill>
                  <a:srgbClr val="2E2C22"/>
                </a:solidFill>
                <a:latin typeface="Gill Sans MT" panose="020B0502020104020203" pitchFamily="34" charset="0"/>
              </a:rPr>
              <a:t>start from the premise that the receiving society and its historical momentum are much more powerful and important</a:t>
            </a:r>
            <a:r>
              <a:rPr lang="en-US" sz="4800" dirty="0">
                <a:solidFill>
                  <a:srgbClr val="2E2C22"/>
                </a:solidFill>
                <a:latin typeface="Gill Sans MT" panose="020B0502020104020203" pitchFamily="34" charset="0"/>
              </a:rPr>
              <a:t> than the applied policies, and the latter only really have a chance to succeed if they can </a:t>
            </a:r>
            <a:r>
              <a:rPr lang="en-US" sz="4800" b="1" dirty="0">
                <a:solidFill>
                  <a:srgbClr val="2E2C22"/>
                </a:solidFill>
                <a:latin typeface="Gill Sans MT" panose="020B0502020104020203" pitchFamily="34" charset="0"/>
              </a:rPr>
              <a:t>work with the flow and the momentum of the society’s history to encourage the desired kinds of selective adaptations</a:t>
            </a:r>
            <a:r>
              <a:rPr lang="en-US" sz="4800" dirty="0">
                <a:solidFill>
                  <a:srgbClr val="2E2C22"/>
                </a:solidFill>
                <a:latin typeface="Gill Sans MT" panose="020B0502020104020203" pitchFamily="34" charset="0"/>
              </a:rPr>
              <a:t>.”</a:t>
            </a:r>
            <a:endParaRPr sz="3200" dirty="0">
              <a:solidFill>
                <a:srgbClr val="2E2C22"/>
              </a:solidFill>
              <a:latin typeface="Gill Sans MT" panose="020B0502020104020203" pitchFamily="34" charset="0"/>
            </a:endParaRPr>
          </a:p>
        </p:txBody>
      </p:sp>
      <p:sp>
        <p:nvSpPr>
          <p:cNvPr id="5042" name="Google Shape;5042;p74"/>
          <p:cNvSpPr txBox="1"/>
          <p:nvPr/>
        </p:nvSpPr>
        <p:spPr>
          <a:xfrm>
            <a:off x="12192001" y="11557482"/>
            <a:ext cx="10780542" cy="1138773"/>
          </a:xfrm>
          <a:prstGeom prst="rect">
            <a:avLst/>
          </a:prstGeom>
          <a:noFill/>
          <a:ln>
            <a:noFill/>
          </a:ln>
        </p:spPr>
        <p:txBody>
          <a:bodyPr spcFirstLastPara="1" wrap="square" lIns="38100" tIns="38100" rIns="38100" bIns="38100" anchor="ctr" anchorCtr="0">
            <a:spAutoFit/>
          </a:bodyPr>
          <a:lstStyle/>
          <a:p>
            <a:pPr lvl="0" defTabSz="914400" hangingPunct="1">
              <a:buClr>
                <a:srgbClr val="151515"/>
              </a:buClr>
              <a:buSzPts val="3000"/>
              <a:defRPr/>
            </a:pP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Michael Woolcock, Simon </a:t>
            </a: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ea typeface="Gill Sans"/>
                <a:cs typeface="Gill Sans"/>
                <a:sym typeface="Gill Sans"/>
              </a:rPr>
              <a:t>Szreter</a:t>
            </a:r>
            <a:r>
              <a:rPr lang="en-US" dirty="0">
                <a:solidFill>
                  <a:srgbClr val="2E2C22"/>
                </a:solidFill>
                <a:latin typeface="Gill Sans MT" panose="020B0502020104020203" pitchFamily="34" charset="0"/>
                <a:ea typeface="Gill Sans"/>
                <a:cs typeface="Gill Sans"/>
                <a:sym typeface="Gill Sans"/>
              </a:rPr>
              <a:t>, and </a:t>
            </a:r>
            <a:r>
              <a:rPr lang="en-US" dirty="0" err="1">
                <a:solidFill>
                  <a:srgbClr val="2E2C22"/>
                </a:solidFill>
                <a:latin typeface="Gill Sans MT" panose="020B0502020104020203" pitchFamily="34" charset="0"/>
                <a:ea typeface="Gill Sans"/>
                <a:cs typeface="Gill Sans"/>
                <a:sym typeface="Gill Sans"/>
              </a:rPr>
              <a:t>Vijayendra</a:t>
            </a:r>
            <a:r>
              <a:rPr lang="en-US" dirty="0">
                <a:solidFill>
                  <a:srgbClr val="2E2C22"/>
                </a:solidFill>
                <a:latin typeface="Gill Sans MT" panose="020B0502020104020203" pitchFamily="34" charset="0"/>
                <a:ea typeface="Gill Sans"/>
                <a:cs typeface="Gill Sans"/>
                <a:sym typeface="Gill Sans"/>
              </a:rPr>
              <a:t> </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Rao, </a:t>
            </a:r>
            <a:r>
              <a:rPr kumimoji="0" lang="en-US"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How and Why Does History Matter for Development Policy?</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BWPI Working Paper 68 (Manchester: Brooks World Poverty Institute, 2009).</a:t>
            </a:r>
            <a:endParaRPr kumimoji="0"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endParaRPr>
          </a:p>
        </p:txBody>
      </p:sp>
      <p:sp>
        <p:nvSpPr>
          <p:cNvPr id="5" name="TextBox 4">
            <a:extLst>
              <a:ext uri="{FF2B5EF4-FFF2-40B4-BE49-F238E27FC236}">
                <a16:creationId xmlns:a16="http://schemas.microsoft.com/office/drawing/2014/main" id="{2EB71BE4-62F1-8E40-A9AD-310D31832685}"/>
              </a:ext>
            </a:extLst>
          </p:cNvPr>
          <p:cNvSpPr txBox="1"/>
          <p:nvPr/>
        </p:nvSpPr>
        <p:spPr>
          <a:xfrm>
            <a:off x="1408401" y="1471910"/>
            <a:ext cx="18288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400" b="0" i="0" u="none" strike="noStrike" kern="0" cap="none" spc="0" normalizeH="0" baseline="0" noProof="0" dirty="0">
                <a:ln>
                  <a:noFill/>
                </a:ln>
                <a:solidFill>
                  <a:srgbClr val="B52AB3"/>
                </a:solidFill>
                <a:effectLst/>
                <a:uLnTx/>
                <a:uFillTx/>
                <a:latin typeface="Gill Sans MT" panose="020B0502020104020203" pitchFamily="34" charset="0"/>
                <a:cs typeface="Arial"/>
                <a:sym typeface="Arial"/>
              </a:rPr>
              <a:t>“</a:t>
            </a:r>
          </a:p>
        </p:txBody>
      </p:sp>
    </p:spTree>
    <p:extLst>
      <p:ext uri="{BB962C8B-B14F-4D97-AF65-F5344CB8AC3E}">
        <p14:creationId xmlns:p14="http://schemas.microsoft.com/office/powerpoint/2010/main" val="11676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4971" y="3582988"/>
            <a:ext cx="16481425" cy="2176462"/>
          </a:xfrm>
          <a:prstGeom prst="rect">
            <a:avLst/>
          </a:prstGeom>
        </p:spPr>
        <p:txBody>
          <a:bodyPr/>
          <a:lstStyle/>
          <a:p>
            <a:r>
              <a:rPr lang="en-US" dirty="0">
                <a:solidFill>
                  <a:srgbClr val="B52AB3"/>
                </a:solidFill>
              </a:rPr>
              <a:t>Norms Exist in a Historical and Social Context</a:t>
            </a:r>
          </a:p>
        </p:txBody>
      </p:sp>
      <p:sp>
        <p:nvSpPr>
          <p:cNvPr id="5" name="Content Placeholder 4"/>
          <p:cNvSpPr>
            <a:spLocks noGrp="1"/>
          </p:cNvSpPr>
          <p:nvPr>
            <p:ph type="body" sz="quarter" idx="4294967295"/>
          </p:nvPr>
        </p:nvSpPr>
        <p:spPr>
          <a:xfrm>
            <a:off x="1864971" y="6713678"/>
            <a:ext cx="20915312" cy="3889082"/>
          </a:xfrm>
          <a:prstGeom prst="rect">
            <a:avLst/>
          </a:prstGeom>
        </p:spPr>
        <p:txBody>
          <a:bodyPr/>
          <a:lstStyle/>
          <a:p>
            <a:pPr marL="571500" indent="-571500">
              <a:spcAft>
                <a:spcPts val="1200"/>
              </a:spcAft>
              <a:buFont typeface="Arial" panose="020B0604020202020204" pitchFamily="34" charset="0"/>
              <a:buChar char="•"/>
            </a:pPr>
            <a:r>
              <a:rPr lang="en-US" sz="4400" dirty="0">
                <a:solidFill>
                  <a:srgbClr val="2E2C22"/>
                </a:solidFill>
              </a:rPr>
              <a:t> Social and gender norms are rooted in belief systems.  </a:t>
            </a:r>
          </a:p>
          <a:p>
            <a:pPr marL="571500" indent="-571500">
              <a:spcAft>
                <a:spcPts val="1200"/>
              </a:spcAft>
              <a:buFont typeface="Arial" panose="020B0604020202020204" pitchFamily="34" charset="0"/>
              <a:buChar char="•"/>
            </a:pPr>
            <a:r>
              <a:rPr lang="en-US" sz="4400" dirty="0">
                <a:solidFill>
                  <a:srgbClr val="2E2C22"/>
                </a:solidFill>
                <a:latin typeface="Gill Sans MT" panose="020B0502020104020203" pitchFamily="34" charset="77"/>
              </a:rPr>
              <a:t> Norms may outlive their function.</a:t>
            </a:r>
          </a:p>
          <a:p>
            <a:pPr marL="571500" indent="-571500">
              <a:spcAft>
                <a:spcPts val="1200"/>
              </a:spcAft>
              <a:buFont typeface="Arial" panose="020B0604020202020204" pitchFamily="34" charset="0"/>
              <a:buChar char="•"/>
            </a:pPr>
            <a:r>
              <a:rPr lang="en-US" sz="4400" dirty="0">
                <a:solidFill>
                  <a:srgbClr val="2E2C22"/>
                </a:solidFill>
              </a:rPr>
              <a:t> Early adopters change behaviors in a social and structural environment. </a:t>
            </a:r>
          </a:p>
          <a:p>
            <a:pPr marL="571500" indent="-571500">
              <a:spcAft>
                <a:spcPts val="1200"/>
              </a:spcAft>
              <a:buFont typeface="Arial" panose="020B0604020202020204" pitchFamily="34" charset="0"/>
              <a:buChar char="•"/>
            </a:pPr>
            <a:r>
              <a:rPr lang="en-US" sz="4400" dirty="0">
                <a:solidFill>
                  <a:srgbClr val="2E2C22"/>
                </a:solidFill>
              </a:rPr>
              <a:t> Norms change can be exciting, vulnerable, and risky.</a:t>
            </a:r>
          </a:p>
        </p:txBody>
      </p:sp>
      <p:sp>
        <p:nvSpPr>
          <p:cNvPr id="7" name="Rectangle 6"/>
          <p:cNvSpPr/>
          <p:nvPr/>
        </p:nvSpPr>
        <p:spPr>
          <a:xfrm>
            <a:off x="12082172" y="11556989"/>
            <a:ext cx="9258517" cy="800219"/>
          </a:xfrm>
          <a:prstGeom prst="rect">
            <a:avLst/>
          </a:prstGeom>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2E2C22"/>
                </a:solidFill>
                <a:effectLst/>
                <a:uLnTx/>
                <a:uFillTx/>
                <a:latin typeface="Gill Sans MT" panose="020B0502020104020203"/>
                <a:sym typeface="PT Sans"/>
              </a:rPr>
              <a:t>Caroline Harper, </a:t>
            </a:r>
            <a:r>
              <a:rPr kumimoji="0" lang="en-US" sz="2300" b="0" i="1" u="none" strike="noStrike" kern="0" cap="none" spc="0" normalizeH="0" baseline="0" noProof="0" dirty="0">
                <a:ln>
                  <a:noFill/>
                </a:ln>
                <a:solidFill>
                  <a:srgbClr val="2E2C22"/>
                </a:solidFill>
                <a:effectLst/>
                <a:uLnTx/>
                <a:uFillTx/>
                <a:latin typeface="Gill Sans MT" panose="020B0502020104020203"/>
                <a:sym typeface="PT Sans"/>
              </a:rPr>
              <a:t>Why Look Back? It's Not Where We Are Going: The Value of History in Understanding Gender and Development </a:t>
            </a:r>
            <a:r>
              <a:rPr kumimoji="0" lang="en-US" sz="2300" b="0" i="0" u="none" strike="noStrike" kern="0" cap="none" spc="0" normalizeH="0" baseline="0" noProof="0" dirty="0">
                <a:ln>
                  <a:noFill/>
                </a:ln>
                <a:solidFill>
                  <a:srgbClr val="2E2C22"/>
                </a:solidFill>
                <a:effectLst/>
                <a:uLnTx/>
                <a:uFillTx/>
                <a:latin typeface="Gill Sans MT" panose="020B0502020104020203"/>
                <a:sym typeface="PT Sans"/>
              </a:rPr>
              <a:t>(London: ALIGN</a:t>
            </a:r>
            <a:r>
              <a:rPr lang="en-US" dirty="0">
                <a:solidFill>
                  <a:srgbClr val="2E2C22"/>
                </a:solidFill>
                <a:latin typeface="Gill Sans MT" panose="020B0502020104020203"/>
              </a:rPr>
              <a:t>, 2020).</a:t>
            </a:r>
            <a:endParaRPr kumimoji="0" lang="en-US" sz="2300" b="0" i="0" u="none" strike="noStrike" kern="0" cap="none" spc="0" normalizeH="0" baseline="0" noProof="0" dirty="0">
              <a:ln>
                <a:noFill/>
              </a:ln>
              <a:solidFill>
                <a:srgbClr val="2E2C22"/>
              </a:solidFill>
              <a:effectLst/>
              <a:uLnTx/>
              <a:uFillTx/>
              <a:latin typeface="Gill Sans MT" panose="020B0502020104020203"/>
              <a:sym typeface="PT Sans"/>
            </a:endParaRPr>
          </a:p>
        </p:txBody>
      </p:sp>
    </p:spTree>
    <p:custDataLst>
      <p:tags r:id="rId1"/>
    </p:custDataLst>
    <p:extLst>
      <p:ext uri="{BB962C8B-B14F-4D97-AF65-F5344CB8AC3E}">
        <p14:creationId xmlns:p14="http://schemas.microsoft.com/office/powerpoint/2010/main" val="350909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053"/>
        <p:cNvGrpSpPr/>
        <p:nvPr/>
      </p:nvGrpSpPr>
      <p:grpSpPr>
        <a:xfrm>
          <a:off x="0" y="0"/>
          <a:ext cx="0" cy="0"/>
          <a:chOff x="0" y="0"/>
          <a:chExt cx="0" cy="0"/>
        </a:xfrm>
      </p:grpSpPr>
      <p:sp>
        <p:nvSpPr>
          <p:cNvPr id="5054" name="Google Shape;5054;p76"/>
          <p:cNvSpPr txBox="1">
            <a:spLocks noGrp="1"/>
          </p:cNvSpPr>
          <p:nvPr>
            <p:ph type="title" idx="4294967295"/>
          </p:nvPr>
        </p:nvSpPr>
        <p:spPr>
          <a:xfrm>
            <a:off x="1852881" y="4164955"/>
            <a:ext cx="20669494" cy="4587875"/>
          </a:xfrm>
          <a:prstGeom prst="rect">
            <a:avLst/>
          </a:prstGeom>
          <a:noFill/>
          <a:ln>
            <a:noFill/>
          </a:ln>
        </p:spPr>
        <p:txBody>
          <a:bodyPr spcFirstLastPara="1" wrap="square" lIns="91425" tIns="45700" rIns="91425" bIns="45700" anchor="t" anchorCtr="0">
            <a:noAutofit/>
          </a:bodyPr>
          <a:lstStyle/>
          <a:p>
            <a:pPr lvl="0">
              <a:lnSpc>
                <a:spcPct val="100000"/>
              </a:lnSpc>
              <a:buClr>
                <a:srgbClr val="525357"/>
              </a:buClr>
              <a:buSzPts val="7200"/>
            </a:pPr>
            <a:r>
              <a:rPr lang="en-US" sz="7200" b="0" dirty="0">
                <a:solidFill>
                  <a:srgbClr val="2E2C22"/>
                </a:solidFill>
                <a:latin typeface="Gill Sans MT" panose="020B0502020104020203" pitchFamily="34" charset="0"/>
                <a:ea typeface="Gill Sans"/>
                <a:cs typeface="Gill Sans"/>
                <a:sym typeface="Gill Sans"/>
              </a:rPr>
              <a:t> …some of the most crucial drivers of [norms] change have been perseverance and bravery from individuals, support from immediate family and community…and role models and leadership from those with power.” </a:t>
            </a:r>
            <a:r>
              <a:rPr lang="en-US" sz="7200" b="0" i="0" u="none" strike="noStrike" cap="none" dirty="0">
                <a:solidFill>
                  <a:srgbClr val="2E2C22"/>
                </a:solidFill>
                <a:latin typeface="Gill Sans MT" panose="020B0502020104020203" pitchFamily="34" charset="0"/>
                <a:ea typeface="Gill Sans"/>
                <a:cs typeface="Gill Sans"/>
                <a:sym typeface="Gill Sans"/>
              </a:rPr>
              <a:t/>
            </a:r>
            <a:br>
              <a:rPr lang="en-US" sz="7200" b="0" i="0" u="none" strike="noStrike" cap="none" dirty="0">
                <a:solidFill>
                  <a:srgbClr val="2E2C22"/>
                </a:solidFill>
                <a:latin typeface="Gill Sans MT" panose="020B0502020104020203" pitchFamily="34" charset="0"/>
                <a:ea typeface="Gill Sans"/>
                <a:cs typeface="Gill Sans"/>
                <a:sym typeface="Gill Sans"/>
              </a:rPr>
            </a:br>
            <a:endParaRPr dirty="0">
              <a:solidFill>
                <a:srgbClr val="2E2C22"/>
              </a:solidFill>
              <a:latin typeface="Gill Sans MT" panose="020B0502020104020203" pitchFamily="34" charset="0"/>
            </a:endParaRPr>
          </a:p>
        </p:txBody>
      </p:sp>
      <p:sp>
        <p:nvSpPr>
          <p:cNvPr id="2" name="TextBox 1">
            <a:extLst>
              <a:ext uri="{FF2B5EF4-FFF2-40B4-BE49-F238E27FC236}">
                <a16:creationId xmlns:a16="http://schemas.microsoft.com/office/drawing/2014/main" id="{28081547-5D20-9044-86AA-8F8E3A5D6215}"/>
              </a:ext>
            </a:extLst>
          </p:cNvPr>
          <p:cNvSpPr txBox="1"/>
          <p:nvPr/>
        </p:nvSpPr>
        <p:spPr>
          <a:xfrm>
            <a:off x="12180946" y="11482852"/>
            <a:ext cx="103414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cs typeface="Arial"/>
                <a:sym typeface="Arial"/>
              </a:rPr>
              <a:t>ALiGN</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 “</a:t>
            </a:r>
            <a:r>
              <a:rPr kumimoji="0" lang="en-US" b="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History and Change,”</a:t>
            </a:r>
            <a:r>
              <a:rPr kumimoji="0" lang="en-US" b="0" i="1"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 </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https://</a:t>
            </a: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cs typeface="Arial"/>
                <a:sym typeface="Arial"/>
              </a:rPr>
              <a:t>www.alignplatform.org</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a:t>
            </a:r>
            <a:r>
              <a:rPr kumimoji="0" lang="en-US" b="0" i="0" u="none" strike="noStrike" kern="0" cap="none" spc="0" normalizeH="0" baseline="0" noProof="0" dirty="0" err="1">
                <a:ln>
                  <a:noFill/>
                </a:ln>
                <a:solidFill>
                  <a:srgbClr val="2E2C22"/>
                </a:solidFill>
                <a:effectLst/>
                <a:uLnTx/>
                <a:uFillTx/>
                <a:latin typeface="Gill Sans MT" panose="020B0502020104020203" pitchFamily="34" charset="0"/>
                <a:cs typeface="Arial"/>
                <a:sym typeface="Arial"/>
              </a:rPr>
              <a:t>historyandchange#continue</a:t>
            </a:r>
            <a:r>
              <a:rPr kumimoji="0" lang="en-US" b="0" i="0" u="none" strike="noStrike" kern="0" cap="none" spc="0" normalizeH="0" baseline="0" noProof="0" dirty="0">
                <a:ln>
                  <a:noFill/>
                </a:ln>
                <a:solidFill>
                  <a:srgbClr val="2E2C22"/>
                </a:solidFill>
                <a:effectLst/>
                <a:uLnTx/>
                <a:uFillTx/>
                <a:latin typeface="Gill Sans MT" panose="020B0502020104020203" pitchFamily="34" charset="0"/>
                <a:cs typeface="Arial"/>
                <a:sym typeface="Arial"/>
              </a:rPr>
              <a:t>.</a:t>
            </a:r>
            <a:endParaRPr kumimoji="0" lang="en-US" b="0" i="0" u="sng" strike="noStrike" kern="0" cap="none" spc="0" normalizeH="0" baseline="0" noProof="0" dirty="0">
              <a:ln>
                <a:noFill/>
              </a:ln>
              <a:solidFill>
                <a:srgbClr val="2E2C22"/>
              </a:solidFill>
              <a:effectLst/>
              <a:uLnTx/>
              <a:uFillTx/>
              <a:latin typeface="Gill Sans MT" panose="020B0502020104020203" pitchFamily="34" charset="0"/>
              <a:cs typeface="Arial"/>
              <a:sym typeface="Arial"/>
            </a:endParaRPr>
          </a:p>
        </p:txBody>
      </p:sp>
      <p:sp>
        <p:nvSpPr>
          <p:cNvPr id="4" name="TextBox 3"/>
          <p:cNvSpPr txBox="1"/>
          <p:nvPr/>
        </p:nvSpPr>
        <p:spPr>
          <a:xfrm>
            <a:off x="1408401" y="1471910"/>
            <a:ext cx="18288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400" b="0" i="0" u="none" strike="noStrike" kern="0" cap="none" spc="0" normalizeH="0" baseline="0" noProof="0" dirty="0">
                <a:ln>
                  <a:noFill/>
                </a:ln>
                <a:solidFill>
                  <a:srgbClr val="B52AB3"/>
                </a:solidFill>
                <a:effectLst/>
                <a:uLnTx/>
                <a:uFillTx/>
                <a:latin typeface="Gill Sans MT" panose="020B0502020104020203" pitchFamily="34" charset="0"/>
                <a:cs typeface="Arial"/>
                <a:sym typeface="Arial"/>
              </a:rPr>
              <a:t>“</a:t>
            </a:r>
          </a:p>
        </p:txBody>
      </p:sp>
    </p:spTree>
    <p:extLst>
      <p:ext uri="{BB962C8B-B14F-4D97-AF65-F5344CB8AC3E}">
        <p14:creationId xmlns:p14="http://schemas.microsoft.com/office/powerpoint/2010/main" val="10133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7003D-B189-1948-AA63-F19ACACFD2BD}"/>
              </a:ext>
            </a:extLst>
          </p:cNvPr>
          <p:cNvSpPr>
            <a:spLocks noGrp="1"/>
          </p:cNvSpPr>
          <p:nvPr>
            <p:ph type="title"/>
          </p:nvPr>
        </p:nvSpPr>
        <p:spPr/>
        <p:txBody>
          <a:bodyPr/>
          <a:lstStyle/>
          <a:p>
            <a:r>
              <a:rPr lang="en-US" dirty="0"/>
              <a:t>Additional Reflections or Questions?</a:t>
            </a:r>
            <a:br>
              <a:rPr lang="en-US" dirty="0"/>
            </a:br>
            <a:endParaRPr lang="en-US" dirty="0"/>
          </a:p>
        </p:txBody>
      </p:sp>
    </p:spTree>
    <p:extLst>
      <p:ext uri="{BB962C8B-B14F-4D97-AF65-F5344CB8AC3E}">
        <p14:creationId xmlns:p14="http://schemas.microsoft.com/office/powerpoint/2010/main" val="54341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53585D"/>
        </a:solidFill>
        <a:effectLst/>
      </p:bgPr>
    </p:bg>
    <p:spTree>
      <p:nvGrpSpPr>
        <p:cNvPr id="1" name=""/>
        <p:cNvGrpSpPr/>
        <p:nvPr/>
      </p:nvGrpSpPr>
      <p:grpSpPr>
        <a:xfrm>
          <a:off x="0" y="0"/>
          <a:ext cx="0" cy="0"/>
          <a:chOff x="0" y="0"/>
          <a:chExt cx="0" cy="0"/>
        </a:xfrm>
      </p:grpSpPr>
      <p:sp>
        <p:nvSpPr>
          <p:cNvPr id="14" name="Google Shape;1442;p59">
            <a:extLst>
              <a:ext uri="{FF2B5EF4-FFF2-40B4-BE49-F238E27FC236}">
                <a16:creationId xmlns:a16="http://schemas.microsoft.com/office/drawing/2014/main" id="{C1EF631E-06C7-DA49-8E96-FB38126E22FE}"/>
              </a:ext>
            </a:extLst>
          </p:cNvPr>
          <p:cNvSpPr txBox="1">
            <a:spLocks noGrp="1"/>
          </p:cNvSpPr>
          <p:nvPr>
            <p:ph type="title"/>
          </p:nvPr>
        </p:nvSpPr>
        <p:spPr>
          <a:xfrm>
            <a:off x="3950640" y="2787946"/>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Key Takeaways</a:t>
            </a:r>
            <a:endParaRPr b="1" dirty="0">
              <a:solidFill>
                <a:srgbClr val="FFFFFF"/>
              </a:solidFill>
            </a:endParaRPr>
          </a:p>
        </p:txBody>
      </p:sp>
      <p:sp>
        <p:nvSpPr>
          <p:cNvPr id="15" name="Text Placeholder 2">
            <a:extLst>
              <a:ext uri="{FF2B5EF4-FFF2-40B4-BE49-F238E27FC236}">
                <a16:creationId xmlns:a16="http://schemas.microsoft.com/office/drawing/2014/main" id="{8613CD0D-7A47-FD4E-8126-1E9574FBE83B}"/>
              </a:ext>
            </a:extLst>
          </p:cNvPr>
          <p:cNvSpPr txBox="1">
            <a:spLocks/>
          </p:cNvSpPr>
          <p:nvPr/>
        </p:nvSpPr>
        <p:spPr>
          <a:xfrm>
            <a:off x="7873776" y="1992228"/>
            <a:ext cx="8636447" cy="440448"/>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en-US" sz="2800" spc="100" dirty="0">
                <a:solidFill>
                  <a:srgbClr val="FFFFFF"/>
                </a:solidFill>
              </a:rPr>
              <a:t>DESIGNING NORMS-SHIFTING INTERVENTIONS </a:t>
            </a:r>
          </a:p>
        </p:txBody>
      </p:sp>
      <p:cxnSp>
        <p:nvCxnSpPr>
          <p:cNvPr id="16" name="Straight Connector 15">
            <a:extLst>
              <a:ext uri="{FF2B5EF4-FFF2-40B4-BE49-F238E27FC236}">
                <a16:creationId xmlns:a16="http://schemas.microsoft.com/office/drawing/2014/main" id="{46F6810C-C28E-B44B-8F9A-7A25AE1A8F59}"/>
              </a:ext>
            </a:extLst>
          </p:cNvPr>
          <p:cNvCxnSpPr>
            <a:cxnSpLocks/>
          </p:cNvCxnSpPr>
          <p:nvPr/>
        </p:nvCxnSpPr>
        <p:spPr>
          <a:xfrm>
            <a:off x="9636346" y="4546600"/>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5402AE68-766B-684A-8D2A-EE133F2634A9}"/>
              </a:ext>
            </a:extLst>
          </p:cNvPr>
          <p:cNvSpPr txBox="1">
            <a:spLocks/>
          </p:cNvSpPr>
          <p:nvPr/>
        </p:nvSpPr>
        <p:spPr>
          <a:xfrm>
            <a:off x="1660358" y="5239442"/>
            <a:ext cx="20814631"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en-US" sz="4400" dirty="0">
                <a:solidFill>
                  <a:srgbClr val="FFFFFF"/>
                </a:solidFill>
              </a:rPr>
              <a:t>Social norms shifting can be complex.</a:t>
            </a:r>
          </a:p>
          <a:p>
            <a:pPr marL="571500" indent="-571500" algn="l" hangingPunct="1">
              <a:spcAft>
                <a:spcPts val="1200"/>
              </a:spcAft>
              <a:buFont typeface="Arial" panose="020B0604020202020204" pitchFamily="34" charset="0"/>
              <a:buChar char="•"/>
            </a:pPr>
            <a:r>
              <a:rPr lang="en-US" sz="4400" dirty="0">
                <a:solidFill>
                  <a:srgbClr val="FFFFFF"/>
                </a:solidFill>
              </a:rPr>
              <a:t>Design processes led by data and co-design will help identify strategies.</a:t>
            </a:r>
          </a:p>
          <a:p>
            <a:pPr marL="571500" indent="-571500" algn="l" hangingPunct="1">
              <a:spcAft>
                <a:spcPts val="1200"/>
              </a:spcAft>
              <a:buFont typeface="Arial" panose="020B0604020202020204" pitchFamily="34" charset="0"/>
              <a:buChar char="•"/>
            </a:pPr>
            <a:r>
              <a:rPr lang="en-US" sz="4400" dirty="0">
                <a:solidFill>
                  <a:srgbClr val="FFFFFF"/>
                </a:solidFill>
              </a:rPr>
              <a:t>Watch out for common pitfalls that can mislead program design. </a:t>
            </a:r>
          </a:p>
          <a:p>
            <a:pPr marL="571500" indent="-571500" algn="l" hangingPunct="1">
              <a:spcAft>
                <a:spcPts val="1200"/>
              </a:spcAft>
              <a:buFont typeface="Arial" panose="020B0604020202020204" pitchFamily="34" charset="0"/>
              <a:buChar char="•"/>
            </a:pPr>
            <a:r>
              <a:rPr lang="en-US" sz="4400" dirty="0">
                <a:solidFill>
                  <a:srgbClr val="FFFFFF"/>
                </a:solidFill>
              </a:rPr>
              <a:t>Ground your work in values and ethics.</a:t>
            </a:r>
          </a:p>
          <a:p>
            <a:pPr marL="571500" indent="-571500" algn="l" hangingPunct="1">
              <a:spcAft>
                <a:spcPts val="1200"/>
              </a:spcAft>
              <a:buFont typeface="Arial" panose="020B0604020202020204" pitchFamily="34" charset="0"/>
              <a:buChar char="•"/>
            </a:pPr>
            <a:r>
              <a:rPr lang="en-US" sz="4400" dirty="0">
                <a:solidFill>
                  <a:srgbClr val="FFFFFF"/>
                </a:solidFill>
              </a:rPr>
              <a:t>Plan for, monitor, and respond to pushback.</a:t>
            </a:r>
          </a:p>
          <a:p>
            <a:pPr marL="571500" indent="-571500" algn="l" hangingPunct="1">
              <a:spcAft>
                <a:spcPts val="1200"/>
              </a:spcAft>
              <a:buFont typeface="Arial" panose="020B0604020202020204" pitchFamily="34" charset="0"/>
              <a:buChar char="•"/>
            </a:pPr>
            <a:r>
              <a:rPr lang="en-US" sz="4400" dirty="0">
                <a:solidFill>
                  <a:srgbClr val="FFFFFF"/>
                </a:solidFill>
              </a:rPr>
              <a:t>Build in flexibility to allow for positive change as it emerges.</a:t>
            </a:r>
          </a:p>
          <a:p>
            <a:pPr marL="571500" indent="-571500" algn="l" hangingPunct="1">
              <a:spcAft>
                <a:spcPts val="1200"/>
              </a:spcAft>
              <a:buFont typeface="Arial" panose="020B0604020202020204" pitchFamily="34" charset="0"/>
              <a:buChar char="•"/>
            </a:pPr>
            <a:r>
              <a:rPr lang="en-US" sz="4400" dirty="0">
                <a:solidFill>
                  <a:srgbClr val="FFFFFF"/>
                </a:solidFill>
              </a:rPr>
              <a:t>Know that one program alone cannot do everything.</a:t>
            </a:r>
          </a:p>
        </p:txBody>
      </p:sp>
    </p:spTree>
    <p:custDataLst>
      <p:tags r:id="rId1"/>
    </p:custDataLst>
    <p:extLst>
      <p:ext uri="{BB962C8B-B14F-4D97-AF65-F5344CB8AC3E}">
        <p14:creationId xmlns:p14="http://schemas.microsoft.com/office/powerpoint/2010/main" val="12509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B69946AF-1FBF-D448-98D9-CFF06E710005}"/>
              </a:ext>
            </a:extLst>
          </p:cNvPr>
          <p:cNvSpPr txBox="1">
            <a:spLocks/>
          </p:cNvSpPr>
          <p:nvPr/>
        </p:nvSpPr>
        <p:spPr>
          <a:xfrm>
            <a:off x="1650714" y="4369370"/>
            <a:ext cx="20768228" cy="8793261"/>
          </a:xfrm>
          <a:prstGeom prst="rect">
            <a:avLst/>
          </a:prstGeom>
          <a:noFill/>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342900" lvl="0" indent="-342900">
              <a:lnSpc>
                <a:spcPct val="110000"/>
              </a:lnSpc>
              <a:spcBef>
                <a:spcPts val="300"/>
              </a:spcBef>
              <a:spcAft>
                <a:spcPts val="720"/>
              </a:spcAft>
              <a:buFont typeface="Symbol" panose="05050102010706020507" pitchFamily="18" charset="2"/>
              <a:buChar char=""/>
            </a:pP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Passages Project</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Social Norms Key to Development Programming: Landscaping Finds Their Influence on Behaviors across Sectors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2020. </a:t>
            </a:r>
            <a:endPar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and AYSRH:  Building a Bridge from Theory to Program Design</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IRH, Georgetown University, 2019. </a:t>
            </a:r>
            <a:r>
              <a:rPr lang="en-US" sz="4000" u="sng" dirty="0">
                <a:solidFill>
                  <a:srgbClr val="000000"/>
                </a:solidFill>
                <a:latin typeface="Gill Sans MT" panose="020B0502020104020203" pitchFamily="34" charset="0"/>
                <a:ea typeface="Calibri" panose="020F0502020204030204" pitchFamily="34" charset="0"/>
                <a:cs typeface="Times New Roman" panose="02020603050405020304" pitchFamily="18" charset="0"/>
                <a:hlinkClick r:id="rId4"/>
              </a:rPr>
              <a:t>https</a:t>
            </a:r>
            <a:r>
              <a:rPr lang="en-US" sz="4000" u="sng"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hlinkClick r:id="rId4"/>
              </a:rPr>
              <a:t>://</a:t>
            </a:r>
            <a:endParaRPr lang="en-US" sz="4000" u="sng"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Community-Based, Norms-Shifting Interventions: Definitions and Attributes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2019. </a:t>
            </a:r>
            <a:endPar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0000"/>
              </a:lnSpc>
              <a:spcBef>
                <a:spcPts val="300"/>
              </a:spcBef>
              <a:spcAft>
                <a:spcPts val="720"/>
              </a:spcAft>
              <a:buFont typeface="Symbol" panose="05050102010706020507" pitchFamily="18" charset="2"/>
              <a:buChar char=""/>
            </a:pPr>
            <a:r>
              <a:rPr lang="en-US" sz="4000" dirty="0" smtClean="0">
                <a:solidFill>
                  <a:srgbClr val="000000"/>
                </a:solidFill>
                <a:latin typeface="Gill Sans MT" panose="020B0502020104020203" pitchFamily="34" charset="0"/>
                <a:ea typeface="Calibri" panose="020F0502020204030204" pitchFamily="34" charset="0"/>
                <a:cs typeface="Times New Roman" panose="02020603050405020304" pitchFamily="18" charset="0"/>
              </a:rPr>
              <a:t>The </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Social Norms Learning Collaborative. </a:t>
            </a:r>
            <a:r>
              <a:rPr lang="en-US" sz="4000" i="1"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Identifying and Describing Approaches and Attributes of Norms-Shifting Interventions</a:t>
            </a:r>
            <a:r>
              <a:rPr lang="en-US" sz="4000"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Washington, DC: Institute for Reproductive Health, Georgetown University, 2017.  </a:t>
            </a:r>
          </a:p>
        </p:txBody>
      </p:sp>
      <p:sp>
        <p:nvSpPr>
          <p:cNvPr id="11" name="Text Placeholder 6">
            <a:extLst>
              <a:ext uri="{FF2B5EF4-FFF2-40B4-BE49-F238E27FC236}">
                <a16:creationId xmlns:a16="http://schemas.microsoft.com/office/drawing/2014/main" id="{563B76AE-1988-3F46-AC1C-BCB3FBE04B40}"/>
              </a:ext>
            </a:extLst>
          </p:cNvPr>
          <p:cNvSpPr txBox="1">
            <a:spLocks/>
          </p:cNvSpPr>
          <p:nvPr/>
        </p:nvSpPr>
        <p:spPr>
          <a:xfrm>
            <a:off x="2274652" y="1717358"/>
            <a:ext cx="11863388" cy="22256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90000"/>
              </a:lnSpc>
            </a:pPr>
            <a:r>
              <a:rPr lang="en-US" sz="10000" b="1" dirty="0">
                <a:solidFill>
                  <a:srgbClr val="B52AB3"/>
                </a:solidFill>
              </a:rPr>
              <a:t>Resources</a:t>
            </a:r>
            <a:r>
              <a:rPr lang="en-US" dirty="0">
                <a:solidFill>
                  <a:srgbClr val="B52AB3"/>
                </a:solidFill>
              </a:rPr>
              <a:t> </a:t>
            </a:r>
          </a:p>
        </p:txBody>
      </p:sp>
      <p:sp>
        <p:nvSpPr>
          <p:cNvPr id="12" name="Content Placeholder 3">
            <a:extLst>
              <a:ext uri="{FF2B5EF4-FFF2-40B4-BE49-F238E27FC236}">
                <a16:creationId xmlns:a16="http://schemas.microsoft.com/office/drawing/2014/main" id="{DF5EE0D8-5461-C342-A4E0-F1371E0A349A}"/>
              </a:ext>
            </a:extLst>
          </p:cNvPr>
          <p:cNvSpPr txBox="1">
            <a:spLocks/>
          </p:cNvSpPr>
          <p:nvPr/>
        </p:nvSpPr>
        <p:spPr>
          <a:xfrm>
            <a:off x="2274652" y="1103313"/>
            <a:ext cx="13030997" cy="58737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pc="100" dirty="0">
                <a:solidFill>
                  <a:srgbClr val="2E2C22"/>
                </a:solidFill>
              </a:rPr>
              <a:t>DESIGNING NORMS-SHIFTING INTERVENTIONS </a:t>
            </a:r>
          </a:p>
        </p:txBody>
      </p:sp>
      <p:sp>
        <p:nvSpPr>
          <p:cNvPr id="13" name="Content Placeholder 3">
            <a:extLst>
              <a:ext uri="{FF2B5EF4-FFF2-40B4-BE49-F238E27FC236}">
                <a16:creationId xmlns:a16="http://schemas.microsoft.com/office/drawing/2014/main" id="{085E6EF1-722F-8647-A42F-C3777244F6C6}"/>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endParaRPr lang="en-US" sz="4000" dirty="0"/>
          </a:p>
        </p:txBody>
      </p:sp>
      <p:cxnSp>
        <p:nvCxnSpPr>
          <p:cNvPr id="14" name="Straight Connector 13">
            <a:extLst>
              <a:ext uri="{FF2B5EF4-FFF2-40B4-BE49-F238E27FC236}">
                <a16:creationId xmlns:a16="http://schemas.microsoft.com/office/drawing/2014/main" id="{8A2B6C59-A717-9E48-B54F-0AD97BF39040}"/>
              </a:ext>
            </a:extLst>
          </p:cNvPr>
          <p:cNvCxnSpPr>
            <a:cxnSpLocks/>
          </p:cNvCxnSpPr>
          <p:nvPr/>
        </p:nvCxnSpPr>
        <p:spPr>
          <a:xfrm>
            <a:off x="2274652" y="3601204"/>
            <a:ext cx="5111308" cy="0"/>
          </a:xfrm>
          <a:prstGeom prst="line">
            <a:avLst/>
          </a:prstGeom>
          <a:ln w="38100">
            <a:solidFill>
              <a:srgbClr val="B52AB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000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96066389"/>
              </p:ext>
            </p:extLst>
          </p:nvPr>
        </p:nvGraphicFramePr>
        <p:xfrm>
          <a:off x="1361913" y="582711"/>
          <a:ext cx="21660174" cy="12583041"/>
        </p:xfrm>
        <a:graphic>
          <a:graphicData uri="http://schemas.openxmlformats.org/drawingml/2006/table">
            <a:tbl>
              <a:tblPr firstRow="1" firstCol="1" bandRow="1"/>
              <a:tblGrid>
                <a:gridCol w="3692691">
                  <a:extLst>
                    <a:ext uri="{9D8B030D-6E8A-4147-A177-3AD203B41FA5}">
                      <a16:colId xmlns:a16="http://schemas.microsoft.com/office/drawing/2014/main" val="2120026283"/>
                    </a:ext>
                  </a:extLst>
                </a:gridCol>
                <a:gridCol w="17967483">
                  <a:extLst>
                    <a:ext uri="{9D8B030D-6E8A-4147-A177-3AD203B41FA5}">
                      <a16:colId xmlns:a16="http://schemas.microsoft.com/office/drawing/2014/main" val="3924931421"/>
                    </a:ext>
                  </a:extLst>
                </a:gridCol>
              </a:tblGrid>
              <a:tr h="1611576">
                <a:tc gridSpan="2">
                  <a:txBody>
                    <a:bodyPr/>
                    <a:lstStyle/>
                    <a:p>
                      <a:pPr marL="0" marR="0" algn="ctr">
                        <a:lnSpc>
                          <a:spcPct val="107000"/>
                        </a:lnSpc>
                        <a:spcBef>
                          <a:spcPts val="0"/>
                        </a:spcBef>
                        <a:spcAft>
                          <a:spcPts val="0"/>
                        </a:spcAft>
                      </a:pPr>
                      <a:endPar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FIVE VALUES THAT CAN GUIDE ETHICAL DECISIONMAKING DURING NSI PROGRAM DESIGN</a:t>
                      </a:r>
                    </a:p>
                    <a:p>
                      <a:pPr marL="0" marR="0" algn="ctr">
                        <a:lnSpc>
                          <a:spcPct val="107000"/>
                        </a:lnSpc>
                        <a:spcBef>
                          <a:spcPts val="0"/>
                        </a:spcBef>
                        <a:spcAft>
                          <a:spcPts val="0"/>
                        </a:spcAft>
                      </a:pPr>
                      <a:endParaRPr lang="fr-BE" sz="3700"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hMerge="1">
                  <a:txBody>
                    <a:bodyPr/>
                    <a:lstStyle/>
                    <a:p>
                      <a:endParaRPr lang="fr-BE"/>
                    </a:p>
                  </a:txBody>
                  <a:tcPr/>
                </a:tc>
                <a:extLst>
                  <a:ext uri="{0D108BD9-81ED-4DB2-BD59-A6C34878D82A}">
                    <a16:rowId xmlns:a16="http://schemas.microsoft.com/office/drawing/2014/main" val="1959715252"/>
                  </a:ext>
                </a:extLst>
              </a:tr>
              <a:tr h="1827333">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Inclusiveness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Including those who will be affected by the decision.</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Including people representing all cultures and communities.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Taking everyone’s contributions seriously.</a:t>
                      </a:r>
                      <a:r>
                        <a:rPr lang="en-US"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6022311"/>
                  </a:ext>
                </a:extLst>
              </a:tr>
              <a:tr h="1868593">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Openness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Letting others know what decisions need to be made, how they will be made, and on what basis they will be made.</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Letting others know what decisions have been made and why.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Letting others know what will come next.</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899954592"/>
                  </a:ext>
                </a:extLst>
              </a:tr>
              <a:tr h="2378422">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Reasonableness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Systematically considering alternative options and ways of thinking.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Being conscious to reﬂect cultural diversity.</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Using a fair process to make decisions.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Basing decisions on shared values and best evidence.</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4782628"/>
                  </a:ext>
                </a:extLst>
              </a:tr>
              <a:tr h="2378422">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Responsiveness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Being willing to make changes and be innovative.</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Changing when relevant information or the context changes.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Enabling others to contribute whenever we (and they) can.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Enabling others to challenge our decisions and actions.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13973681"/>
                  </a:ext>
                </a:extLst>
              </a:tr>
              <a:tr h="1427054">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Responsibleness</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Acting on our responsibility to others for our decisions and actions. </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others to take responsibility for their decisions and actions.</a:t>
                      </a:r>
                      <a:endParaRPr kumimoji="0" lang="fr-BE" sz="37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52866812"/>
                  </a:ext>
                </a:extLst>
              </a:tr>
              <a:tr h="1059177">
                <a:tc gridSpan="2">
                  <a:txBody>
                    <a:bodyPr/>
                    <a:lstStyle/>
                    <a:p>
                      <a:pPr marL="0" marR="0">
                        <a:spcBef>
                          <a:spcPts val="600"/>
                        </a:spcBef>
                        <a:spcAft>
                          <a:spcPts val="0"/>
                        </a:spcAft>
                      </a:pPr>
                      <a:endParaRPr lang="en-US" sz="2100" i="1" spc="0" dirty="0">
                        <a:solidFill>
                          <a:srgbClr val="70AD47"/>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Source: Adapted from New Zealand National Ethics Advisory Committee, </a:t>
                      </a:r>
                      <a:r>
                        <a:rPr lang="en-US" sz="2100" i="0"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Getting Through Together: Ethical Values for a Pandemic </a:t>
                      </a: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(Wellington, New Zealand: Ministry of Health, 2007).</a:t>
                      </a:r>
                      <a:endParaRPr lang="fr-BE" sz="2200"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938973545"/>
                  </a:ext>
                </a:extLst>
              </a:tr>
            </a:tbl>
          </a:graphicData>
        </a:graphic>
      </p:graphicFrame>
    </p:spTree>
    <p:custDataLst>
      <p:tags r:id="rId1"/>
    </p:custDataLst>
    <p:extLst>
      <p:ext uri="{BB962C8B-B14F-4D97-AF65-F5344CB8AC3E}">
        <p14:creationId xmlns:p14="http://schemas.microsoft.com/office/powerpoint/2010/main" val="31401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4534"/>
        <p:cNvGrpSpPr/>
        <p:nvPr/>
      </p:nvGrpSpPr>
      <p:grpSpPr>
        <a:xfrm>
          <a:off x="0" y="0"/>
          <a:ext cx="0" cy="0"/>
          <a:chOff x="0" y="0"/>
          <a:chExt cx="0" cy="0"/>
        </a:xfrm>
      </p:grpSpPr>
      <p:sp>
        <p:nvSpPr>
          <p:cNvPr id="4535" name="Google Shape;4535;p14"/>
          <p:cNvSpPr txBox="1">
            <a:spLocks noGrp="1"/>
          </p:cNvSpPr>
          <p:nvPr>
            <p:ph type="title"/>
          </p:nvPr>
        </p:nvSpPr>
        <p:spPr>
          <a:xfrm>
            <a:off x="2681180" y="5119966"/>
            <a:ext cx="19021641" cy="2176835"/>
          </a:xfrm>
          <a:prstGeom prst="rect">
            <a:avLst/>
          </a:prstGeom>
          <a:noFill/>
          <a:ln>
            <a:noFill/>
          </a:ln>
        </p:spPr>
        <p:txBody>
          <a:bodyPr spcFirstLastPara="1" wrap="square" lIns="91425" tIns="45700" rIns="91425" bIns="45700" anchor="t" anchorCtr="0">
            <a:noAutofit/>
          </a:bodyPr>
          <a:lstStyle/>
          <a:p>
            <a:pPr lvl="0">
              <a:lnSpc>
                <a:spcPct val="90000"/>
              </a:lnSpc>
            </a:pPr>
            <a:r>
              <a:rPr lang="en-US" dirty="0">
                <a:latin typeface="Gill Sans MT" panose="020B0502020104020203" pitchFamily="34" charset="0"/>
              </a:rPr>
              <a:t>Overview of Social Norms and Their Relation to Behavior</a:t>
            </a:r>
            <a:endParaRPr dirty="0">
              <a:latin typeface="Gill Sans MT" panose="020B0502020104020203" pitchFamily="34" charset="0"/>
              <a:sym typeface="Gill Sans"/>
            </a:endParaRPr>
          </a:p>
        </p:txBody>
      </p:sp>
      <p:sp>
        <p:nvSpPr>
          <p:cNvPr id="2" name="Text Placeholder 1">
            <a:extLst>
              <a:ext uri="{FF2B5EF4-FFF2-40B4-BE49-F238E27FC236}">
                <a16:creationId xmlns:a16="http://schemas.microsoft.com/office/drawing/2014/main" id="{40C7F3A3-CCF6-C440-9EFD-0C1380400920}"/>
              </a:ext>
            </a:extLst>
          </p:cNvPr>
          <p:cNvSpPr>
            <a:spLocks noGrp="1"/>
          </p:cNvSpPr>
          <p:nvPr>
            <p:ph type="body" idx="1"/>
          </p:nvPr>
        </p:nvSpPr>
        <p:spPr>
          <a:xfrm>
            <a:off x="3883693" y="3637280"/>
            <a:ext cx="16616615" cy="1162847"/>
          </a:xfrm>
        </p:spPr>
        <p:txBody>
          <a:bodyPr>
            <a:normAutofit/>
          </a:bodyPr>
          <a:lstStyle/>
          <a:p>
            <a:r>
              <a:rPr lang="en-US" sz="3600" dirty="0"/>
              <a:t>WHY SOCIAL NORMS MATTER </a:t>
            </a:r>
          </a:p>
          <a:p>
            <a:endParaRPr lang="en-US" sz="3600" dirty="0"/>
          </a:p>
        </p:txBody>
      </p:sp>
    </p:spTree>
    <p:extLst>
      <p:ext uri="{BB962C8B-B14F-4D97-AF65-F5344CB8AC3E}">
        <p14:creationId xmlns:p14="http://schemas.microsoft.com/office/powerpoint/2010/main" val="979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35"/>
                                        </p:tgtEl>
                                        <p:attrNameLst>
                                          <p:attrName>style.visibility</p:attrName>
                                        </p:attrNameLst>
                                      </p:cBhvr>
                                      <p:to>
                                        <p:strVal val="visible"/>
                                      </p:to>
                                    </p:set>
                                    <p:animEffect transition="in" filter="wipe(down)">
                                      <p:cBhvr>
                                        <p:cTn id="7" dur="500"/>
                                        <p:tgtEl>
                                          <p:spTgt spid="4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 grpId="0"/>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26161284"/>
              </p:ext>
            </p:extLst>
          </p:nvPr>
        </p:nvGraphicFramePr>
        <p:xfrm>
          <a:off x="1361913" y="582711"/>
          <a:ext cx="21660174" cy="12574681"/>
        </p:xfrm>
        <a:graphic>
          <a:graphicData uri="http://schemas.openxmlformats.org/drawingml/2006/table">
            <a:tbl>
              <a:tblPr firstRow="1" firstCol="1" bandRow="1"/>
              <a:tblGrid>
                <a:gridCol w="3692691">
                  <a:extLst>
                    <a:ext uri="{9D8B030D-6E8A-4147-A177-3AD203B41FA5}">
                      <a16:colId xmlns:a16="http://schemas.microsoft.com/office/drawing/2014/main" val="2120026283"/>
                    </a:ext>
                  </a:extLst>
                </a:gridCol>
                <a:gridCol w="17967483">
                  <a:extLst>
                    <a:ext uri="{9D8B030D-6E8A-4147-A177-3AD203B41FA5}">
                      <a16:colId xmlns:a16="http://schemas.microsoft.com/office/drawing/2014/main" val="3924931421"/>
                    </a:ext>
                  </a:extLst>
                </a:gridCol>
              </a:tblGrid>
              <a:tr h="1611576">
                <a:tc gridSpan="2">
                  <a:txBody>
                    <a:bodyPr/>
                    <a:lstStyle/>
                    <a:p>
                      <a:pPr marL="0" marR="0" algn="ctr">
                        <a:lnSpc>
                          <a:spcPct val="107000"/>
                        </a:lnSpc>
                        <a:spcBef>
                          <a:spcPts val="0"/>
                        </a:spcBef>
                        <a:spcAft>
                          <a:spcPts val="0"/>
                        </a:spcAft>
                      </a:pPr>
                      <a:endPar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900" b="1"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FIVE VALUES GUIDING ETHICAL DECISIONMAKING DURING NSI IMPLEMENTATION</a:t>
                      </a:r>
                    </a:p>
                    <a:p>
                      <a:pPr marL="0" marR="0" algn="ctr">
                        <a:lnSpc>
                          <a:spcPct val="107000"/>
                        </a:lnSpc>
                        <a:spcBef>
                          <a:spcPts val="0"/>
                        </a:spcBef>
                        <a:spcAft>
                          <a:spcPts val="0"/>
                        </a:spcAft>
                      </a:pPr>
                      <a:endParaRPr lang="fr-BE" sz="3700" spc="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94895" marR="94895" marT="47447" marB="47447">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rgbClr val="B52AB3"/>
                    </a:solidFill>
                  </a:tcPr>
                </a:tc>
                <a:tc hMerge="1">
                  <a:txBody>
                    <a:bodyPr/>
                    <a:lstStyle/>
                    <a:p>
                      <a:endParaRPr lang="fr-BE"/>
                    </a:p>
                  </a:txBody>
                  <a:tcPr/>
                </a:tc>
                <a:extLst>
                  <a:ext uri="{0D108BD9-81ED-4DB2-BD59-A6C34878D82A}">
                    <a16:rowId xmlns:a16="http://schemas.microsoft.com/office/drawing/2014/main" val="1959715252"/>
                  </a:ext>
                </a:extLst>
              </a:tr>
              <a:tr h="1827333">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Do good; </a:t>
                      </a:r>
                      <a:b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b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Minimize harm</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individuals and communities attain good health, minimizing risks and potential harm.</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Not harming other individuals or groups.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Protecting one another from harm.</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6022311"/>
                  </a:ext>
                </a:extLst>
              </a:tr>
              <a:tr h="1408509">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Respect</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 </a:t>
                      </a:r>
                      <a:endParaRPr lang="fr-BE" sz="2400"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Recognizing that every person matters and treating people accordingly.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Supporting others to make their own decisions whenever possible.</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899954592"/>
                  </a:ext>
                </a:extLst>
              </a:tr>
              <a:tr h="2378422">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Fairness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Ensuring everyone gets a fair go.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Prioritizing fairly when there are not enough resources for all to get the services they need.</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Supporting others to get what they are entitled to.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Minimizing inequalities.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4782628"/>
                  </a:ext>
                </a:extLst>
              </a:tr>
              <a:tr h="2235781">
                <a:tc>
                  <a:txBody>
                    <a:bodyPr/>
                    <a:lstStyle/>
                    <a:p>
                      <a:pPr marL="0" marR="0" algn="l">
                        <a:lnSpc>
                          <a:spcPct val="107000"/>
                        </a:lnSpc>
                        <a:spcBef>
                          <a:spcPts val="0"/>
                        </a:spcBef>
                        <a:spcAft>
                          <a:spcPts val="0"/>
                        </a:spcAft>
                      </a:pPr>
                      <a:r>
                        <a:rPr lang="en-US" sz="2400" b="1" cap="none" spc="0" dirty="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Reciprocity</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one another.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Acting on any special responsibilities we may have, such as those associated with professionalism or outsider project status (power of holding resources).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Agreeing to extra support for those who have extra responsibilities in catalyzing social change.</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13973681"/>
                  </a:ext>
                </a:extLst>
              </a:tr>
              <a:tr h="2053883">
                <a:tc>
                  <a:txBody>
                    <a:bodyPr/>
                    <a:lstStyle/>
                    <a:p>
                      <a:pPr marL="0" marR="0" algn="l">
                        <a:lnSpc>
                          <a:spcPct val="107000"/>
                        </a:lnSpc>
                        <a:spcBef>
                          <a:spcPts val="0"/>
                        </a:spcBef>
                        <a:spcAft>
                          <a:spcPts val="0"/>
                        </a:spcAft>
                      </a:pPr>
                      <a:r>
                        <a:rPr lang="en-US" sz="2400" b="1" cap="none" spc="0">
                          <a:solidFill>
                            <a:srgbClr val="2E2C22"/>
                          </a:solidFill>
                          <a:effectLst/>
                          <a:latin typeface="Gill Sans MT" panose="020B0502020104020203" pitchFamily="34" charset="0"/>
                          <a:ea typeface="Calibri" panose="020F0502020204030204" pitchFamily="34" charset="0"/>
                          <a:cs typeface="Times New Roman" panose="02020603050405020304" pitchFamily="18" charset="0"/>
                        </a:rPr>
                        <a:t>Solidarity</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tc>
                  <a:txBody>
                    <a:bodyPr/>
                    <a:lstStyle/>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Working together when there is a need to be met.</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Showing our commitment to strengthening individuals and communities.</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and caring for our neighbors and friends. </a:t>
                      </a:r>
                    </a:p>
                    <a:p>
                      <a:pPr marL="0" marR="0" lvl="0" indent="0" algn="l" defTabSz="18288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Gill Sans MT" panose="020B0502020104020203" pitchFamily="34" charset="0"/>
                          <a:ea typeface="Calibri" panose="020F0502020204030204" pitchFamily="34" charset="0"/>
                          <a:cs typeface="Times New Roman" panose="02020603050405020304" pitchFamily="18" charset="0"/>
                        </a:rPr>
                        <a:t>• Helping and caring for our family and relations.</a:t>
                      </a:r>
                    </a:p>
                  </a:txBody>
                  <a:tcPr marL="142342" marR="142342" marT="0" marB="0" anchor="ctr">
                    <a:lnL w="12700" cap="flat" cmpd="sng" algn="ctr">
                      <a:solidFill>
                        <a:srgbClr val="2E2C22"/>
                      </a:solidFill>
                      <a:prstDash val="solid"/>
                      <a:round/>
                      <a:headEnd type="none" w="med" len="med"/>
                      <a:tailEnd type="none" w="med" len="med"/>
                    </a:lnL>
                    <a:lnR w="12700" cap="flat" cmpd="sng" algn="ctr">
                      <a:solidFill>
                        <a:srgbClr val="2E2C22"/>
                      </a:solid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solidFill>
                        <a:srgbClr val="2E2C2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052866812"/>
                  </a:ext>
                </a:extLst>
              </a:tr>
              <a:tr h="1059177">
                <a:tc gridSpan="2">
                  <a:txBody>
                    <a:bodyPr/>
                    <a:lstStyle/>
                    <a:p>
                      <a:pPr marL="0" marR="0">
                        <a:spcBef>
                          <a:spcPts val="600"/>
                        </a:spcBef>
                        <a:spcAft>
                          <a:spcPts val="0"/>
                        </a:spcAft>
                      </a:pPr>
                      <a:endParaRPr lang="en-US" sz="2100" i="1" spc="0" dirty="0">
                        <a:solidFill>
                          <a:srgbClr val="70AD47"/>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100" i="1" spc="0" dirty="0">
                          <a:solidFill>
                            <a:schemeClr val="bg1">
                              <a:lumMod val="10000"/>
                            </a:schemeClr>
                          </a:solidFill>
                          <a:effectLst/>
                          <a:latin typeface="Gill Sans MT" panose="020B0502020104020203" pitchFamily="34" charset="0"/>
                          <a:ea typeface="Calibri" panose="020F0502020204030204" pitchFamily="34" charset="0"/>
                          <a:cs typeface="Times New Roman" panose="02020603050405020304" pitchFamily="18" charset="0"/>
                        </a:rPr>
                        <a:t>Source: Adapted from New Zealand National Ethics Advisory Committee, Getting Through Together: Ethical Values for a Pandemic (Wellington, New Zealand: Ministry of Health, 2007).</a:t>
                      </a:r>
                    </a:p>
                  </a:txBody>
                  <a:tcPr marL="94895" marR="94895" marT="47447" marB="474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2C2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938973545"/>
                  </a:ext>
                </a:extLst>
              </a:tr>
            </a:tbl>
          </a:graphicData>
        </a:graphic>
      </p:graphicFrame>
    </p:spTree>
    <p:custDataLst>
      <p:tags r:id="rId1"/>
    </p:custDataLst>
    <p:extLst>
      <p:ext uri="{BB962C8B-B14F-4D97-AF65-F5344CB8AC3E}">
        <p14:creationId xmlns:p14="http://schemas.microsoft.com/office/powerpoint/2010/main" val="25840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13" name="Google Shape;4541;p15">
            <a:extLst>
              <a:ext uri="{FF2B5EF4-FFF2-40B4-BE49-F238E27FC236}">
                <a16:creationId xmlns:a16="http://schemas.microsoft.com/office/drawing/2014/main" id="{00EA88B8-AB53-5D4A-AED6-0F6F247AF982}"/>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marL="0" marR="0" lvl="0" indent="0" algn="l" defTabSz="825500" rtl="0" eaLnBrk="1" fontAlgn="auto" latinLnBrk="0" hangingPunct="1">
              <a:lnSpc>
                <a:spcPct val="90000"/>
              </a:lnSpc>
              <a:spcBef>
                <a:spcPts val="0"/>
              </a:spcBef>
              <a:spcAft>
                <a:spcPts val="0"/>
              </a:spcAft>
              <a:buClr>
                <a:srgbClr val="09904F"/>
              </a:buClr>
              <a:buSzPts val="9600"/>
              <a:buFont typeface="Gill Sans"/>
              <a:buNone/>
              <a:tabLst/>
              <a:defRPr/>
            </a:pPr>
            <a:r>
              <a:rPr kumimoji="0" lang="en-US" sz="10000" b="1" i="0" u="none" strike="noStrike" kern="0" cap="none" spc="0" normalizeH="0" baseline="0" noProof="0" dirty="0">
                <a:ln>
                  <a:noFill/>
                </a:ln>
                <a:solidFill>
                  <a:srgbClr val="09904F"/>
                </a:solidFill>
                <a:effectLst/>
                <a:uLnTx/>
                <a:uFillTx/>
                <a:latin typeface="Gill Sans MT" panose="020B0502020104020203" pitchFamily="34" charset="0"/>
                <a:sym typeface="Gill Sans"/>
              </a:rPr>
              <a:t>Social Norms</a:t>
            </a:r>
            <a:endParaRPr kumimoji="0" lang="en-US" sz="10000" b="1" i="0" u="none" strike="noStrike" kern="0" cap="none" spc="0" normalizeH="0" baseline="0" noProof="0" dirty="0">
              <a:ln>
                <a:noFill/>
              </a:ln>
              <a:solidFill>
                <a:srgbClr val="393941"/>
              </a:solidFill>
              <a:effectLst/>
              <a:uLnTx/>
              <a:uFillTx/>
              <a:latin typeface="Gill Sans MT" panose="020B0502020104020203" pitchFamily="34" charset="0"/>
              <a:sym typeface="Gill Sans"/>
            </a:endParaRPr>
          </a:p>
        </p:txBody>
      </p:sp>
      <p:sp>
        <p:nvSpPr>
          <p:cNvPr id="14" name="Google Shape;4542;p15">
            <a:extLst>
              <a:ext uri="{FF2B5EF4-FFF2-40B4-BE49-F238E27FC236}">
                <a16:creationId xmlns:a16="http://schemas.microsoft.com/office/drawing/2014/main" id="{408A115E-266E-004B-B84D-ECFD5966A92E}"/>
              </a:ext>
            </a:extLst>
          </p:cNvPr>
          <p:cNvSpPr txBox="1">
            <a:spLocks/>
          </p:cNvSpPr>
          <p:nvPr/>
        </p:nvSpPr>
        <p:spPr>
          <a:xfrm>
            <a:off x="2120901" y="5515288"/>
            <a:ext cx="19509906" cy="2474469"/>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
                <a:srgbClr val="515257"/>
              </a:buClr>
              <a:buSzPts val="4000"/>
              <a:buFont typeface="Gill Sans"/>
              <a:buNone/>
              <a:tabLst/>
              <a:defRPr/>
            </a:pP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Social norms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are the often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implicit, informal rules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that most people accept and abide by. They are influenced by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belief systems</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 perceptions of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what others expect and do</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 and sometimes by perceived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sym typeface="Gill Sans"/>
              </a:rPr>
              <a:t>rewards and sanctions</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sym typeface="Gill Sans"/>
              </a:rPr>
              <a:t>.</a:t>
            </a:r>
            <a:endParaRPr kumimoji="0" lang="en-US" sz="4800" b="0" i="0" u="none" strike="noStrike" kern="0" cap="none" spc="0" normalizeH="0" baseline="0" noProof="0" dirty="0">
              <a:ln>
                <a:noFill/>
              </a:ln>
              <a:solidFill>
                <a:srgbClr val="2E2C22"/>
              </a:solidFill>
              <a:effectLst/>
              <a:uLnTx/>
              <a:uFillTx/>
              <a:latin typeface="Gill Sans MT" panose="020B0502020104020203" pitchFamily="34" charset="0"/>
              <a:sym typeface="Gill Sans"/>
            </a:endParaRPr>
          </a:p>
        </p:txBody>
      </p:sp>
      <p:sp>
        <p:nvSpPr>
          <p:cNvPr id="15" name="Google Shape;4543;p15">
            <a:extLst>
              <a:ext uri="{FF2B5EF4-FFF2-40B4-BE49-F238E27FC236}">
                <a16:creationId xmlns:a16="http://schemas.microsoft.com/office/drawing/2014/main" id="{6EB79C2B-2475-4A41-8FF5-88A5D5DA2CD7}"/>
              </a:ext>
            </a:extLst>
          </p:cNvPr>
          <p:cNvSpPr txBox="1">
            <a:spLocks/>
          </p:cNvSpPr>
          <p:nvPr/>
        </p:nvSpPr>
        <p:spPr>
          <a:xfrm>
            <a:off x="2120172" y="259429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just" defTabSz="825500" rtl="0" eaLnBrk="1" fontAlgn="auto" latinLnBrk="0" hangingPunct="1">
              <a:lnSpc>
                <a:spcPct val="100000"/>
              </a:lnSpc>
              <a:spcBef>
                <a:spcPts val="0"/>
              </a:spcBef>
              <a:spcAft>
                <a:spcPts val="0"/>
              </a:spcAft>
              <a:buClr>
                <a:srgbClr val="7A7B83"/>
              </a:buClr>
              <a:buSzPts val="3600"/>
              <a:buFont typeface="Gill Sans"/>
              <a:buNone/>
              <a:tabLst/>
              <a:defRPr/>
            </a:pPr>
            <a:r>
              <a:rPr kumimoji="0" lang="en-US" sz="3600" b="0" i="0" u="none" strike="noStrike" kern="0" cap="none" spc="100" normalizeH="0" baseline="0" noProof="0" dirty="0">
                <a:ln>
                  <a:noFill/>
                </a:ln>
                <a:solidFill>
                  <a:srgbClr val="2E2C22"/>
                </a:solidFill>
                <a:effectLst/>
                <a:uLnTx/>
                <a:uFillTx/>
                <a:latin typeface="Gill Sans MT" panose="020B0502020104020203" pitchFamily="34" charset="0"/>
                <a:sym typeface="Gill Sans"/>
              </a:rPr>
              <a:t>DEFINITION</a:t>
            </a:r>
          </a:p>
        </p:txBody>
      </p:sp>
      <p:sp>
        <p:nvSpPr>
          <p:cNvPr id="16" name="Google Shape;4544;p15">
            <a:extLst>
              <a:ext uri="{FF2B5EF4-FFF2-40B4-BE49-F238E27FC236}">
                <a16:creationId xmlns:a16="http://schemas.microsoft.com/office/drawing/2014/main" id="{A3EEE812-791B-D44F-98A0-E57AE9AE877B}"/>
              </a:ext>
            </a:extLst>
          </p:cNvPr>
          <p:cNvSpPr txBox="1"/>
          <p:nvPr/>
        </p:nvSpPr>
        <p:spPr>
          <a:xfrm>
            <a:off x="2120172" y="9494770"/>
            <a:ext cx="19509906" cy="277945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515257"/>
              </a:buClr>
              <a:buSzPts val="4000"/>
              <a:buFont typeface="Gill Sans"/>
              <a:buNone/>
              <a:tabLst/>
              <a:defRPr/>
            </a:pP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Norms are embedded in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formal and informal institutions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and produced and reproduced through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social interaction</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t>
            </a:r>
            <a:endParaRPr kumimoji="0" sz="32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r" defTabSz="914400" rtl="0" eaLnBrk="1" fontAlgn="auto" latinLnBrk="0" hangingPunct="1">
              <a:lnSpc>
                <a:spcPct val="100000"/>
              </a:lnSpc>
              <a:spcBef>
                <a:spcPts val="600"/>
              </a:spcBef>
              <a:spcAft>
                <a:spcPts val="0"/>
              </a:spcAft>
              <a:buClr>
                <a:srgbClr val="515257"/>
              </a:buClr>
              <a:buSzPts val="4000"/>
              <a:buFont typeface="Gill Sans"/>
              <a:buNone/>
              <a:tabLst/>
              <a:defRPr/>
            </a:pPr>
            <a:r>
              <a:rPr kumimoji="0" lang="en-US" sz="5400"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ALIGN, Overseas Development Institute</a:t>
            </a:r>
            <a:endParaRPr kumimoji="0" sz="32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l" defTabSz="914400" rtl="0" eaLnBrk="1" fontAlgn="auto" latinLnBrk="0" hangingPunct="1">
              <a:lnSpc>
                <a:spcPct val="100000"/>
              </a:lnSpc>
              <a:spcBef>
                <a:spcPts val="600"/>
              </a:spcBef>
              <a:spcAft>
                <a:spcPts val="0"/>
              </a:spcAft>
              <a:buClr>
                <a:srgbClr val="A6A7AC"/>
              </a:buClr>
              <a:buSzPts val="4000"/>
              <a:buFont typeface="Gill Sans"/>
              <a:buNone/>
              <a:tabLst/>
              <a:defRPr/>
            </a:pPr>
            <a:endParaRPr kumimoji="0"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p:txBody>
      </p:sp>
    </p:spTree>
    <p:extLst>
      <p:ext uri="{BB962C8B-B14F-4D97-AF65-F5344CB8AC3E}">
        <p14:creationId xmlns:p14="http://schemas.microsoft.com/office/powerpoint/2010/main" val="8303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13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552E91F-1CD8-3C4F-A514-304883F0DB4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33469</TotalTime>
  <Words>14816</Words>
  <Application>Microsoft Office PowerPoint</Application>
  <PresentationFormat>Custom</PresentationFormat>
  <Paragraphs>1167</Paragraphs>
  <Slides>80</Slides>
  <Notes>80</Notes>
  <HiddenSlides>3</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80</vt:i4>
      </vt:variant>
    </vt:vector>
  </HeadingPairs>
  <TitlesOfParts>
    <vt:vector size="102" baseType="lpstr">
      <vt:lpstr>Arial</vt:lpstr>
      <vt:lpstr>Calibri</vt:lpstr>
      <vt:lpstr>Courier New</vt:lpstr>
      <vt:lpstr>Georgia</vt:lpstr>
      <vt:lpstr>Gill Sans</vt:lpstr>
      <vt:lpstr>Gill Sans Infant MT</vt:lpstr>
      <vt:lpstr>Gill Sans MT</vt:lpstr>
      <vt:lpstr>Helvetica Light</vt:lpstr>
      <vt:lpstr>Helvetica Neue</vt:lpstr>
      <vt:lpstr>Helvetica Neue Light</vt:lpstr>
      <vt:lpstr>Montserrat SemiBold</vt:lpstr>
      <vt:lpstr>Montserrat-Regular</vt:lpstr>
      <vt:lpstr>Montserrat-SemiBold</vt:lpstr>
      <vt:lpstr>Noto Sans Symbols</vt:lpstr>
      <vt:lpstr>PT Sans</vt:lpstr>
      <vt:lpstr>Roboto</vt:lpstr>
      <vt:lpstr>Symbol</vt:lpstr>
      <vt:lpstr>Times New Roman</vt:lpstr>
      <vt:lpstr>Tw Cen MT</vt:lpstr>
      <vt:lpstr>Wingdings</vt:lpstr>
      <vt:lpstr>13_PASSAGES TEMPLATE</vt:lpstr>
      <vt:lpstr>PASSAGES TEMPLATE</vt:lpstr>
      <vt:lpstr>Shifting Social Norms as Part of Social and Behavior Change</vt:lpstr>
      <vt:lpstr>PowerPoint Presentation</vt:lpstr>
      <vt:lpstr>PowerPoint Presentation</vt:lpstr>
      <vt:lpstr> Welcome &amp; Introductions </vt:lpstr>
      <vt:lpstr>Designing Norms-Shifting Interventions</vt:lpstr>
      <vt:lpstr>PowerPoint Presentation</vt:lpstr>
      <vt:lpstr>PowerPoint Presentation</vt:lpstr>
      <vt:lpstr>Overview of Social Norms and Their Relation to Behavior</vt:lpstr>
      <vt:lpstr>PowerPoint Presentation</vt:lpstr>
      <vt:lpstr>PowerPoint Presentation</vt:lpstr>
      <vt:lpstr>PowerPoint Presentation</vt:lpstr>
      <vt:lpstr>Types of Social Norms</vt:lpstr>
      <vt:lpstr>PowerPoint Presentation</vt:lpstr>
      <vt:lpstr>PowerPoint Presentation</vt:lpstr>
      <vt:lpstr>Shifting Norms Through Community-Based Programming</vt:lpstr>
      <vt:lpstr>Social Norms in Real Time! </vt:lpstr>
      <vt:lpstr>What Have You Observed in Shifting Norms Within a Project?</vt:lpstr>
      <vt:lpstr>Shifting Gender and Other Social Norms</vt:lpstr>
      <vt:lpstr>Why Do People Comply With Norms? </vt:lpstr>
      <vt:lpstr>Why Do People Comply With Norms? </vt:lpstr>
      <vt:lpstr>4 Common Reasons That Norms Influence Behavior</vt:lpstr>
      <vt:lpstr>People Might Violate Norms If Their Knowledge, Attitude, Self-Efficacy, or Personal Agency Is Strong  </vt:lpstr>
      <vt:lpstr>Program Design for Shifting Social Norms </vt:lpstr>
      <vt:lpstr>What Makes Interventions NORMS SHIFTING?</vt:lpstr>
      <vt:lpstr>Norms-Shifting Interventions Seeking to Influence Behavior</vt:lpstr>
      <vt:lpstr>Defining Community-Based NSI </vt:lpstr>
      <vt:lpstr>What Makes an Intervention Norms-Shifting? </vt:lpstr>
      <vt:lpstr>PowerPoint Presentation</vt:lpstr>
      <vt:lpstr>Seeks Community-Level Change</vt:lpstr>
      <vt:lpstr>Engages People at Multiple Levels</vt:lpstr>
      <vt:lpstr>Corrects Misperceptions Around Harmful Behaviors</vt:lpstr>
      <vt:lpstr>Confronts Power Imbalances, Particularly Related to Gender and Other Sources of Marginalization</vt:lpstr>
      <vt:lpstr>Creates Safe Spaces for Critical Reflection by Community Members</vt:lpstr>
      <vt:lpstr>Roots the Issue Within Community’s Own Value Systems</vt:lpstr>
      <vt:lpstr>Accurately Assesses Norms</vt:lpstr>
      <vt:lpstr>Uses “Organized Diffusion”</vt:lpstr>
      <vt:lpstr>Creates Positive New Norms</vt:lpstr>
      <vt:lpstr>What Are Attributes of NSI? </vt:lpstr>
      <vt:lpstr>Debrief</vt:lpstr>
      <vt:lpstr>PowerPoint Presentation</vt:lpstr>
      <vt:lpstr>PowerPoint Presentation</vt:lpstr>
      <vt:lpstr>Parivartan for Girls: A Sports and Mentoring Program </vt:lpstr>
      <vt:lpstr>Program Foundation </vt:lpstr>
      <vt:lpstr>Project Objectives </vt:lpstr>
      <vt:lpstr>Project Strategies</vt:lpstr>
      <vt:lpstr>Parivartan Case</vt:lpstr>
      <vt:lpstr>PowerPoint Presentation</vt:lpstr>
      <vt:lpstr>Key Learning From Project Evaluation on Norms Programming</vt:lpstr>
      <vt:lpstr>PowerPoint Presentation</vt:lpstr>
      <vt:lpstr>PowerPoint Presentation</vt:lpstr>
      <vt:lpstr>Session Two</vt:lpstr>
      <vt:lpstr>Common Missteps in Designing Norms-Shifting Approaches</vt:lpstr>
      <vt:lpstr>Common Design Pitfalls</vt:lpstr>
      <vt:lpstr>PowerPoint Presentation</vt:lpstr>
      <vt:lpstr>PowerPoint Presentation</vt:lpstr>
      <vt:lpstr>PowerPoint Presentation</vt:lpstr>
      <vt:lpstr>PowerPoint Presentation</vt:lpstr>
      <vt:lpstr>Digging Deeper Into the Pitfalls</vt:lpstr>
      <vt:lpstr>PowerPoint Presentation</vt:lpstr>
      <vt:lpstr>Let’s Talk About Ethical Thinking in NSI Design</vt:lpstr>
      <vt:lpstr>An Ethical Conundrum</vt:lpstr>
      <vt:lpstr>Ethical Thinking Is…</vt:lpstr>
      <vt:lpstr>Using Ethical Thinking to Design NSIs</vt:lpstr>
      <vt:lpstr>PowerPoint Presentation</vt:lpstr>
      <vt:lpstr>Ethical Thinking in NSI Design</vt:lpstr>
      <vt:lpstr>Bell Bajao!</vt:lpstr>
      <vt:lpstr>Findings From a Formative Assessment to Identify Norms Related to Domestic Violence</vt:lpstr>
      <vt:lpstr>Bell Bajao!</vt:lpstr>
      <vt:lpstr>Bell Bajao! Achievements </vt:lpstr>
      <vt:lpstr>Case Study: Group Work</vt:lpstr>
      <vt:lpstr>Case Study: Return to Plenary</vt:lpstr>
      <vt:lpstr>Why Are We Using Ethical Thinking When Designing NSIs? </vt:lpstr>
      <vt:lpstr>PowerPoint Presentation</vt:lpstr>
      <vt:lpstr>Norms Exist in a Historical and Social Context</vt:lpstr>
      <vt:lpstr> …some of the most crucial drivers of [norms] change have been perseverance and bravery from individuals, support from immediate family and community…and role models and leadership from those with power.”  </vt:lpstr>
      <vt:lpstr>Additional Reflections or Questions? </vt:lpstr>
      <vt:lpstr>Key Takeaways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Anjalee Kohli</dc:creator>
  <cp:lastModifiedBy>Jamie Greenberg</cp:lastModifiedBy>
  <cp:revision>534</cp:revision>
  <dcterms:created xsi:type="dcterms:W3CDTF">2020-05-19T01:16:32Z</dcterms:created>
  <dcterms:modified xsi:type="dcterms:W3CDTF">2022-02-02T21:28:54Z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17588176-C6BE-4EB1-9550-94172C562A64</vt:lpwstr>
  </property>
  <property fmtid="{D5CDD505-2E9C-101B-9397-08002B2CF9AE}" pid="3" name="ArticulatePath">
    <vt:lpwstr>JC Section 3 SN Curriculum_Design  May 18 2020-new formatted 8June</vt:lpwstr>
  </property>
</Properties>
</file>